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670000" cx="8019000"/>
  <p:notesSz cx="6858000" cy="9144000"/>
  <p:embeddedFontLst>
    <p:embeddedFont>
      <p:font typeface="Raleway"/>
      <p:regular r:id="rId31"/>
      <p:bold r:id="rId32"/>
      <p:italic r:id="rId33"/>
      <p:boldItalic r:id="rId34"/>
    </p:embeddedFont>
    <p:embeddedFont>
      <p:font typeface="Nunito ExtraLight"/>
      <p:regular r:id="rId35"/>
      <p:bold r:id="rId36"/>
      <p:italic r:id="rId37"/>
      <p:boldItalic r:id="rId38"/>
    </p:embeddedFont>
    <p:embeddedFont>
      <p:font typeface="Nunito ExtraBold"/>
      <p:bold r:id="rId39"/>
      <p:boldItalic r:id="rId40"/>
    </p:embeddedFont>
    <p:embeddedFont>
      <p:font typeface="Nunito Medium"/>
      <p:regular r:id="rId41"/>
      <p:bold r:id="rId42"/>
      <p:italic r:id="rId43"/>
      <p:boldItalic r:id="rId44"/>
    </p:embeddedFont>
    <p:embeddedFont>
      <p:font typeface="Raleway Medium"/>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guide id="3" pos="2526">
          <p15:clr>
            <a:srgbClr val="9AA0A6"/>
          </p15:clr>
        </p15:guide>
        <p15:guide id="4"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 pos="2526"/>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ExtraBold-boldItalic.fntdata"/><Relationship Id="rId20" Type="http://schemas.openxmlformats.org/officeDocument/2006/relationships/slide" Target="slides/slide15.xml"/><Relationship Id="rId42" Type="http://schemas.openxmlformats.org/officeDocument/2006/relationships/font" Target="fonts/NunitoMedium-bold.fntdata"/><Relationship Id="rId41" Type="http://schemas.openxmlformats.org/officeDocument/2006/relationships/font" Target="fonts/NunitoMedium-regular.fntdata"/><Relationship Id="rId22" Type="http://schemas.openxmlformats.org/officeDocument/2006/relationships/slide" Target="slides/slide17.xml"/><Relationship Id="rId44" Type="http://schemas.openxmlformats.org/officeDocument/2006/relationships/font" Target="fonts/NunitoMedium-boldItalic.fntdata"/><Relationship Id="rId21" Type="http://schemas.openxmlformats.org/officeDocument/2006/relationships/slide" Target="slides/slide16.xml"/><Relationship Id="rId43" Type="http://schemas.openxmlformats.org/officeDocument/2006/relationships/font" Target="fonts/NunitoMedium-italic.fntdata"/><Relationship Id="rId24" Type="http://schemas.openxmlformats.org/officeDocument/2006/relationships/slide" Target="slides/slide19.xml"/><Relationship Id="rId46" Type="http://schemas.openxmlformats.org/officeDocument/2006/relationships/font" Target="fonts/RalewayMedium-bold.fntdata"/><Relationship Id="rId23" Type="http://schemas.openxmlformats.org/officeDocument/2006/relationships/slide" Target="slides/slide18.xml"/><Relationship Id="rId45" Type="http://schemas.openxmlformats.org/officeDocument/2006/relationships/font" Target="fonts/Raleway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RalewayMedium-boldItalic.fntdata"/><Relationship Id="rId25" Type="http://schemas.openxmlformats.org/officeDocument/2006/relationships/slide" Target="slides/slide20.xml"/><Relationship Id="rId47" Type="http://schemas.openxmlformats.org/officeDocument/2006/relationships/font" Target="fonts/RalewayMedium-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aleway-italic.fntdata"/><Relationship Id="rId10" Type="http://schemas.openxmlformats.org/officeDocument/2006/relationships/slide" Target="slides/slide5.xml"/><Relationship Id="rId32" Type="http://schemas.openxmlformats.org/officeDocument/2006/relationships/font" Target="fonts/Raleway-bold.fntdata"/><Relationship Id="rId13" Type="http://schemas.openxmlformats.org/officeDocument/2006/relationships/slide" Target="slides/slide8.xml"/><Relationship Id="rId35" Type="http://schemas.openxmlformats.org/officeDocument/2006/relationships/font" Target="fonts/NunitoExtraLight-regular.fntdata"/><Relationship Id="rId12" Type="http://schemas.openxmlformats.org/officeDocument/2006/relationships/slide" Target="slides/slide7.xml"/><Relationship Id="rId34" Type="http://schemas.openxmlformats.org/officeDocument/2006/relationships/font" Target="fonts/Raleway-boldItalic.fntdata"/><Relationship Id="rId15" Type="http://schemas.openxmlformats.org/officeDocument/2006/relationships/slide" Target="slides/slide10.xml"/><Relationship Id="rId37" Type="http://schemas.openxmlformats.org/officeDocument/2006/relationships/font" Target="fonts/NunitoExtraLight-italic.fntdata"/><Relationship Id="rId14" Type="http://schemas.openxmlformats.org/officeDocument/2006/relationships/slide" Target="slides/slide9.xml"/><Relationship Id="rId36" Type="http://schemas.openxmlformats.org/officeDocument/2006/relationships/font" Target="fonts/NunitoExtraLight-bold.fntdata"/><Relationship Id="rId17" Type="http://schemas.openxmlformats.org/officeDocument/2006/relationships/slide" Target="slides/slide12.xml"/><Relationship Id="rId39" Type="http://schemas.openxmlformats.org/officeDocument/2006/relationships/font" Target="fonts/NunitoExtraBold-bold.fntdata"/><Relationship Id="rId16" Type="http://schemas.openxmlformats.org/officeDocument/2006/relationships/slide" Target="slides/slide11.xml"/><Relationship Id="rId38" Type="http://schemas.openxmlformats.org/officeDocument/2006/relationships/font" Target="fonts/NunitoExtraLight-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72431c106_0_4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172431c106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Congratulations! You’ve made it to module three of our multimedia advocacy training! At this point, we have learned all the basic building blocks of advocacy and effective communication, so now it is time to bring everything together into a cohesive advocacy campaign plan.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will start with a bit of review, then move on to discuss components of an advocacy campaign plan and how you can best set yourself up for success.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1"/>
          </a:p>
        </p:txBody>
      </p:sp>
      <p:sp>
        <p:nvSpPr>
          <p:cNvPr id="75" name="Google Shape;75;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172431c106_0_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172431c10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let’s review some basic concepts from the previous modules.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What is the definition of advocacy?</a:t>
            </a:r>
            <a:r>
              <a:rPr b="1" lang="en"/>
              <a:t> </a:t>
            </a:r>
            <a:r>
              <a:rPr lang="en"/>
              <a:t>Who remembers what we discussed all the way back in Unit 1.1?</a:t>
            </a:r>
            <a:r>
              <a:rPr b="1" lang="en"/>
              <a:t> [Generate responses.] </a:t>
            </a:r>
            <a:endParaRPr b="1"/>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1172431c106_0_25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1172431c106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dictionary definition of advocacy is “the act or process of supporting a cause or proposal.” Many different actions and activities can be involved in “supporting” a cause, from telling people about it to writing a letter to the editor of your local paper explaining its importance to organizing an entire campaign to push for positive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Earlier we mentioned two different types of advocacy: issue advocacy and policy advocacy. With issue advocacy, you notice a problem or issue and you do everything you can to raise awareness of the problem. You assume that if enough people know about the problem and agree it is a problem, the problem will be fixed.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policy advocacy, you notice a problem and do everything you can to pressure policymakers and power-holders to change or create policy so the problem is addressed at a high level. Policy advocacy may involve some awareness raising activities, but it goes beyond simply raising awareness, instead requiring action from the audience. </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172431c106_0_24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172431c106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that we know what advocacy is, let’s discuss what advocacy is not.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advocacy is not service delivery. For example, distributing food aid to orphans is a service, not advocacy. But urging community leaders to provide better social service support for orphans is advocacy. Can you think of an example from your personal work where service delivery and advocacy work occur separately but as part of a larger effort?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 advocacy targets decisionmakers rather than the general public. Information, education, and communication efforts that target community members to increase their knowledge or change behavior are not advocacy.  Advocacy target decisionmakers or policymakers for large-scale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 advocacy is different from activism. Peaceful public demonstrations can raise awareness of a problem and focus policymakers’ attention on an issue, However, this is activism, which is different from evidence-based advocacy. Activism is focused on making people listen, and advocacy does that too, but it also goes beyond that. Advocacy involves proposing solutions and inviting people to listen to each other’s problems.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172431c106_0_23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172431c106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dvocacy is also not oppositional or conflict-based. Advocacy can be confrontational, at times, but good advocacy builds allies, not opponents.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Lasting change takes time, so your advocacy efforts should be rooted in patience and understanding of the issues. Successful advocacy initiatives search for and find common ground among diverse groups and unite them.   </a:t>
            </a:r>
            <a:endParaRPr b="1"/>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172431c106_0_21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172431c106_0_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 now that we are clear on what advocacy is meant to do, let’s talk about how to develop an advocacy plan. First, what should an advocacy plan include? Well, </a:t>
            </a:r>
            <a:r>
              <a:rPr lang="en"/>
              <a:t>an </a:t>
            </a:r>
            <a:r>
              <a:rPr lang="en"/>
              <a:t>advocacy plan should be structured around three components: a goal, an objective, and a set of actions.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We discussed this a little bit in some of our early sessions, but here we will get into a bit more depth about how to develop these and to ensure they work together.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72431c106_0_20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172431c106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goal is a long-term outcome that describes the overall mission of your advocacy. Remember how we discussed “desired outcome” in the previous session? An advocacy goal is basically the same thing. It should be a broad statement that provides overall focus, vision, and direction for your plan and activities.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Individual goals are usually supported by several potential objectives.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May I have a volunteer to read the “example goal” from the slide? </a:t>
            </a:r>
            <a:r>
              <a:rPr b="1" lang="en"/>
              <a:t>[Volunteer reads example.]</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172431c106_0_19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172431c106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a:t>
            </a:r>
            <a:r>
              <a:rPr lang="en"/>
              <a:t>n advocacy goal is different from a programmatic goal, which many of us are more accustomed to seeing.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Do you know the difference? How would you define an advocacy goal? And how would you define a program goal?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172431c106_0_18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172431c106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the differences. As we have said, </a:t>
            </a:r>
            <a:r>
              <a:rPr lang="en"/>
              <a:t>with</a:t>
            </a:r>
            <a:r>
              <a:rPr lang="en"/>
              <a:t> an advocacy goal, you’re trying to bring about a systematic change that will apply to a large group of people at once. An example of an advocacy goal could be ensuring that all young people in a community have access to respectful, comprehensive, youth-friendly family planning information and services.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Can someone give another example of an advocacy goal?</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On the other hand, program goals aim to bring about changes related to the problem itself, such as in people’s behavior, in order to impact indicators. For example: Within five years, decrease the number of births to adolescents by 20 percent.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Now, can someone come up with another example of a program goal?</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Who can summarize the difference between these two types of goals?</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So you want to be sure your advocacy goal is clear and directed at achieving political or systemic change. Once you have established your goal, you can move on to outlining your objectives.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172431c106_0_17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172431c106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It will take time to reach y</a:t>
            </a:r>
            <a:r>
              <a:rPr lang="en"/>
              <a:t>our advocacy goal, and there will likely be many intermediate steps that must happen before you get there. These intermediate steps are basically your policy objectives.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 objective is a brief statement of intent describing a desired outcome. Each objective contributes to your overall goal. Objectives are usually accomplished within a defined time period, whereas your goal will often be more of a long-term endeavor.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Policy objectives are unique because they seek to address an issue by fixing a gap or a weakness in the policy environment. Your policy objective names the specific policy change you want to achieve. Ideally, the rationale for that change should be supported by strong evidence.</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172431c106_0_15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172431c106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policy objectives should also always contain three key items: </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AutoNum type="arabicPeriod"/>
            </a:pPr>
            <a:r>
              <a:rPr lang="en"/>
              <a:t>A policy “actor” or decision-maker–the person(s) or decision-making body with the power to make your desired change a reality. This might be a Member of Parliament, minister, relevant parliamentary committee, subnational legislature, or ministerial office. (These people are also the “primary audience” for your messages, as we discussed earlier.)</a:t>
            </a:r>
            <a:endParaRPr/>
          </a:p>
          <a:p>
            <a:pPr indent="-298450" lvl="0" marL="457200" rtl="0" algn="l">
              <a:spcBef>
                <a:spcPts val="0"/>
              </a:spcBef>
              <a:spcAft>
                <a:spcPts val="0"/>
              </a:spcAft>
              <a:buSzPts val="1100"/>
              <a:buAutoNum type="arabicPeriod"/>
            </a:pPr>
            <a:r>
              <a:rPr lang="en"/>
              <a:t>A policy “action” or decision–the specific action you want them to take or the decision you want them to make. For example: Enact, amend or repeal a policy; allocate funds; or issue a mandate to effect change.</a:t>
            </a:r>
            <a:endParaRPr/>
          </a:p>
          <a:p>
            <a:pPr indent="-298450" lvl="0" marL="457200" rtl="0" algn="l">
              <a:spcBef>
                <a:spcPts val="0"/>
              </a:spcBef>
              <a:spcAft>
                <a:spcPts val="0"/>
              </a:spcAft>
              <a:buSzPts val="1100"/>
              <a:buAutoNum type="arabicPeriod"/>
            </a:pPr>
            <a:r>
              <a:rPr lang="en"/>
              <a:t>A timeline for change–the date by when you want them to act or decide. For example: the day, month, project quarter, or year.</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172431c106_0_14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172431c10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an example of an advocacy goal and a related policy objective. </a:t>
            </a:r>
            <a:r>
              <a:rPr b="1" lang="en"/>
              <a:t>[Read slide.]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Part of having a safe, clean space for children to play outside is to have trash picked up regularly. If the trash is not being picked up regularly because there is no policy in place that requires it, our policy objective might be for the city commissioner to create such a policy. But even when the trash is picked up, the area might still be unsafe for children. Getting the trash picked up is one objective on the way to the overall goal.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172431c106_0_13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1172431c106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Your objectives should be SMART.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Does anyone know what SMART in this context stands for? </a:t>
            </a:r>
            <a:r>
              <a:rPr b="1" lang="en"/>
              <a:t>[Generate responses. </a:t>
            </a:r>
            <a:r>
              <a:rPr b="1" i="1" lang="en"/>
              <a:t>Correct answer: Specific. Measurable. Action-oriented (and achievable). Realistic. Time bound.</a:t>
            </a:r>
            <a:r>
              <a:rPr b="1" lang="en"/>
              <a:t>]</a:t>
            </a:r>
            <a:endParaRPr b="1"/>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172431c106_0_12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1172431c106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what we mean by “SMART.” </a:t>
            </a:r>
            <a:r>
              <a:rPr b="1" lang="en"/>
              <a:t> [Read slide.]</a:t>
            </a:r>
            <a:endParaRPr b="1"/>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1172431c106_0_11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1172431c106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Often, many objectives are needed to reach the broad policy goal. You can see in this example that advocates came up with five objectives related to their single goal. The trash should be picked up, yes, but they are also requesting speed bumps to slow down traffic and sports equipment for children to use.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Are these objectives SMART? Why or why not? </a:t>
            </a:r>
            <a:r>
              <a:rPr b="1" lang="en"/>
              <a:t>[Generate responses.]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These objectives are SMART, and they should help the Ugandan activists properly structure the activities of their advocacy plan.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Remember to select your policy objectives carefully and ensure they are all contributing toward achieving your policy goal. Once that is done, you can move on to planning your actions. </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172431c106_0_9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1172431c106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400"/>
              </a:spcBef>
              <a:spcAft>
                <a:spcPts val="0"/>
              </a:spcAft>
              <a:buClr>
                <a:schemeClr val="dk1"/>
              </a:buClr>
              <a:buSzPts val="1100"/>
              <a:buFont typeface="Arial"/>
              <a:buNone/>
            </a:pPr>
            <a:r>
              <a:rPr lang="en">
                <a:solidFill>
                  <a:schemeClr val="dk1"/>
                </a:solidFill>
              </a:rPr>
              <a:t>Your advocacy actions are what’s really going on. They are also sometimes called “activities.” Advocacy actions are what you will specifically do to meet your objectives and reach your goal. They are tangible—something that can be seen, heard, or read—and they can be small or large. Actions are what outsiders notice about your campaign.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1172431c106_0_7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1172431c10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 </a:t>
            </a:r>
            <a:r>
              <a:rPr lang="en"/>
              <a:t>Remember the Multiple Streams Framework? Who can describe it?</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This framework shows how three streams of activity may be going on concurrently—problems, solutions, and political environment—and when the streams converge, they create a window of opportunity to make policy change. And we can help bring the streams together through policy learning, attention focusing, and policy community strengthening.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172431c106_0_8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1172431c10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Policy learning refers to how decisionmakers learn about new information, data, or findings.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Attention focusing is a way that youth leaders (and other advocates) can influence which issues have the attention of policymakers and the public. Use of compelling evidence can be a good strategy for focusing attention!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Policy community strengthening builds or strengthens coalitions, alliances, communication, and relationships within the policy community.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let’s look at some examples of activities that fit under these three umbrellas.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1172431c106_0_6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1172431c10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simplified advocacy plan </a:t>
            </a:r>
            <a:r>
              <a:rPr lang="en"/>
              <a:t>that</a:t>
            </a:r>
            <a:r>
              <a:rPr lang="en"/>
              <a:t> lays out a goal, an objective, and some actions. As you can see, the goal is to increase access to youth-friendly sexual and reproductive health services. As we have discussed, a good advocacy plan will have a few different SMART objectives, here we see one: convince district health officials to dedicate funds to training nurses on the provision of youth-friendly services. Makes sense, right? We can see how achieving that objective will bring the advocates closer to their goal.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actions are they planning? Looks like they selected one policy learning action and one attention focusing action.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Will someone volunteer to read the advocacy actions?</a:t>
            </a:r>
            <a:r>
              <a:rPr b="1" lang="en"/>
              <a:t> [Volunteer reads.]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[Ask:] </a:t>
            </a:r>
            <a:r>
              <a:rPr lang="en"/>
              <a:t>What do you think about these planned actions? What other activities would help them to achieving their advocacy objective? </a:t>
            </a:r>
            <a:r>
              <a:rPr b="1" lang="en"/>
              <a:t>[Generate responses.]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172431c106_0_39: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1172431c10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 we are almost ready to get to work on designing our advocacy campaign plans. </a:t>
            </a:r>
            <a:r>
              <a:rPr lang="en"/>
              <a:t>How can we set ourselves up for success? Here are some steps: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understand that each of your advocacy actions or activities will require certain financial or human resources. Knowing what resources you‘ll need to accomplish your actions is critical. Plan in advance and make sure you have what you need to be successful.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consider the critical assumptions you are making and try to brainstorm, ahead of time, what could go wrong. Try to think through some ways that your planned actions could be disrupted or thrown off course. Preparing for things that could go wrong will allow you to be more responsive and nimble in the moment.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when planning, think through what will be needed for time, money, staffing, and other considerations—as well as when in your process you’ll need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as we’ve emphasized throughout this training, use information and data! No matter what type of advocacy action you are planning, data will make it stronger and more effective.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Don’t work in isolation. To be successful, leaders identify and work alongside allies and champions.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learn as you go and adjust if necessary! It can be helpful to plot out some decision points in the process in advance—places where you can stop, evaluate how you are doing, and adjust course or change your plan, if needed.  </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172431c106_0_27: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1172431c10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emphasize the importance of working together with allies and champions, remember that building and leveraging partnerships and coalitions are crucial to successful advocacy.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can all agree that effective advocacy efforts don’t happen in isolation.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recall our earlier definition of advocacy, bringing people together to work toward a common cause is a key component. Your advocacy efforts will be more powerful if you are connected to a broader group of actors. Membership in diverse coalitions helps to build your knowledge base of different efforts and how they relate to one another.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Being a part of coalitions also helps you find common ground with others who might have different agendas or opinions. We will talk more about building coalitions in our next session.</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172431c106_0_15: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172431c10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Lastly, there are some special considerations for youth-led advocacy efforts in particular settings.  It’s worth noting that in some countries or communities, “advocacy” can have a bad reputation or negative connotation. In some </a:t>
            </a:r>
            <a:r>
              <a:rPr lang="en"/>
              <a:t>places</a:t>
            </a:r>
            <a:r>
              <a:rPr lang="en"/>
              <a:t>, organizations or individuals who engage in advocacy activities are branded as “opponents” by the government, rather than as positive change agents. If where you work is like this, then you may want to proceed with your activities in a way that makes sense within the local context.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Maintaining your safety as a youth leader is critical. Advocates in some countries, particularly those who speak out publicly against the status quo, may become targets of violence or harassment. Sadly, this kind of backlash is especially common for female youth leaders. Know your context and develop an advocacy plan that factors in your right to safety alongside your desire to make a difference.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will practice what we have learned with an exercise. You will receive a problem statement and a bit of context on a policy environment. Read your problem statement, then brainstorm at least one activity that fits in each of the three categories of advocacy action you have learned: policy learning, attention focusing, and policy community strengthening. Write these down on your worksheet. Ensure the activities you design are SMART–that is, specific, measurable, action-oriented and achievable, realistic, and time bound.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you work in groups for a few minutes, we will come back together as a full group and share what we came up with.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[Facilitator instructions: Participants should form small groups (3-5 people per group) to complete this exercise. Distribute one </a:t>
            </a:r>
            <a:r>
              <a:rPr b="1" lang="en" u="sng"/>
              <a:t>Exercise 3.1 Worksheet</a:t>
            </a:r>
            <a:r>
              <a:rPr b="1" lang="en"/>
              <a:t> to each group. If training is virtual, distribute the problem statements and worksheet over email and assign a small group of participants to review a specific statement. NOTE: There are four different problem statements available, each small group should only work through one of them. If you have multiple groups, each one can work through a different problem statement.</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Group members will discuss the problem and the policy environment together. They will also brainstorm potential advocacy actions to use to change the identified weakness in the policy environment based on three advocacy approaches: policy learning, community strengthening, and attention focusing.</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Once worksheets have been completed, participants may present their plans to the larger group. The facilitator can then wrap up the activity with a full group discussion. </a:t>
            </a:r>
            <a:r>
              <a:rPr b="1" i="1" lang="en"/>
              <a:t>Sample questions include: </a:t>
            </a:r>
            <a:endParaRPr b="1" i="1"/>
          </a:p>
          <a:p>
            <a:pPr indent="0" lvl="0" marL="0" rtl="0" algn="l">
              <a:spcBef>
                <a:spcPts val="0"/>
              </a:spcBef>
              <a:spcAft>
                <a:spcPts val="0"/>
              </a:spcAft>
              <a:buNone/>
            </a:pPr>
            <a:r>
              <a:t/>
            </a:r>
            <a:endParaRPr b="1" i="1"/>
          </a:p>
          <a:p>
            <a:pPr indent="-298450" lvl="0" marL="457200" rtl="0" algn="l">
              <a:spcBef>
                <a:spcPts val="0"/>
              </a:spcBef>
              <a:spcAft>
                <a:spcPts val="0"/>
              </a:spcAft>
              <a:buSzPts val="1100"/>
              <a:buChar char="●"/>
            </a:pPr>
            <a:r>
              <a:rPr b="1" i="1" lang="en"/>
              <a:t>Did you feel like you wanted additional information to create effective advocacy actions? If so, what more did you want to know? </a:t>
            </a:r>
            <a:endParaRPr b="1" i="1"/>
          </a:p>
          <a:p>
            <a:pPr indent="-298450" lvl="0" marL="457200" rtl="0" algn="l">
              <a:spcBef>
                <a:spcPts val="0"/>
              </a:spcBef>
              <a:spcAft>
                <a:spcPts val="0"/>
              </a:spcAft>
              <a:buSzPts val="1100"/>
              <a:buChar char="●"/>
            </a:pPr>
            <a:r>
              <a:rPr b="1" i="1" lang="en"/>
              <a:t>Did you consider who the audience might be for your group’s advocacy actions? </a:t>
            </a:r>
            <a:endParaRPr b="1" i="1"/>
          </a:p>
          <a:p>
            <a:pPr indent="-298450" lvl="0" marL="457200" rtl="0" algn="l">
              <a:spcBef>
                <a:spcPts val="0"/>
              </a:spcBef>
              <a:spcAft>
                <a:spcPts val="0"/>
              </a:spcAft>
              <a:buSzPts val="1100"/>
              <a:buChar char="●"/>
            </a:pPr>
            <a:r>
              <a:rPr b="1" i="1" lang="en"/>
              <a:t>Did you wonder what other policy barriers might exist in the policy environment? </a:t>
            </a:r>
            <a:endParaRPr b="1" i="1"/>
          </a:p>
          <a:p>
            <a:pPr indent="-298450" lvl="0" marL="457200" rtl="0" algn="l">
              <a:spcBef>
                <a:spcPts val="0"/>
              </a:spcBef>
              <a:spcAft>
                <a:spcPts val="0"/>
              </a:spcAft>
              <a:buSzPts val="1100"/>
              <a:buChar char="●"/>
            </a:pPr>
            <a:r>
              <a:rPr b="1" i="1" lang="en"/>
              <a:t>Was it difficult to ensure your activities were SMART?</a:t>
            </a:r>
            <a:r>
              <a:rPr b="1" lang="en"/>
              <a:t>]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FOR 3.1:</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3F51F5"/>
              </a:buClr>
              <a:buSzPts val="1400"/>
              <a:buFont typeface="Nunito ExtraBold"/>
              <a:buNone/>
              <a:defRPr i="0" sz="3500">
                <a:solidFill>
                  <a:srgbClr val="3F51F5"/>
                </a:solidFill>
                <a:latin typeface="Nunito ExtraBold"/>
                <a:ea typeface="Nunito ExtraBold"/>
                <a:cs typeface="Nunito ExtraBold"/>
                <a:sym typeface="Nunito ExtraBold"/>
              </a:defRPr>
            </a:lvl1pPr>
            <a:lvl2pPr lvl="1">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2pPr>
            <a:lvl3pPr lvl="2">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3pPr>
            <a:lvl4pPr lvl="3">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4pPr>
            <a:lvl5pPr lvl="4">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5pPr>
            <a:lvl6pPr lvl="5">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6pPr>
            <a:lvl7pPr lvl="6">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7pPr>
            <a:lvl8pPr lvl="7">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8pPr>
            <a:lvl9pPr lvl="8">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3F51F5"/>
              </a:buClr>
              <a:buSzPts val="5700"/>
              <a:buFont typeface="Nunito ExtraBold"/>
              <a:buNone/>
              <a:defRPr i="0" sz="5700">
                <a:solidFill>
                  <a:srgbClr val="3F51F5"/>
                </a:solidFill>
                <a:latin typeface="Nunito ExtraBold"/>
                <a:ea typeface="Nunito ExtraBold"/>
                <a:cs typeface="Nunito ExtraBold"/>
                <a:sym typeface="Nunito ExtraBold"/>
              </a:defRPr>
            </a:lvl1pPr>
            <a:lvl2pPr indent="-228600" lvl="1" marL="914400" algn="l">
              <a:spcBef>
                <a:spcPts val="0"/>
              </a:spcBef>
              <a:spcAft>
                <a:spcPts val="0"/>
              </a:spcAft>
              <a:buClr>
                <a:srgbClr val="3F51F5"/>
              </a:buClr>
              <a:buSzPts val="4600"/>
              <a:buFont typeface="Nunito ExtraBold"/>
              <a:buNone/>
              <a:defRPr sz="4600">
                <a:solidFill>
                  <a:srgbClr val="3F51F5"/>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09175"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solidFill>
              <a:srgbClr val="FF6E14"/>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FF6E14"/>
                  </a:solidFill>
                  <a:latin typeface="Raleway"/>
                  <a:ea typeface="Raleway"/>
                  <a:cs typeface="Raleway"/>
                  <a:sym typeface="Raleway"/>
                </a:rPr>
                <a:t>No call to action.</a:t>
              </a:r>
              <a:endParaRPr>
                <a:solidFill>
                  <a:srgbClr val="FF6E14"/>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FF6E14"/>
              </a:buClr>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1pPr>
            <a:lvl2pPr lvl="1"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2pPr>
            <a:lvl3pPr lvl="2"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3pPr>
            <a:lvl4pPr lvl="3"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4pPr>
            <a:lvl5pPr lvl="4"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5pPr>
            <a:lvl6pPr lvl="5"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6pPr>
            <a:lvl7pPr lvl="6"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7pPr>
            <a:lvl8pPr lvl="7"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8pPr>
            <a:lvl9pPr lvl="8"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3.1</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Advocacy Campaign Planning</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21.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8.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2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1.jpg"/><Relationship Id="rId4" Type="http://schemas.openxmlformats.org/officeDocument/2006/relationships/image" Target="../media/image15.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33.png"/><Relationship Id="rId4" Type="http://schemas.openxmlformats.org/officeDocument/2006/relationships/hyperlink" Target="https://unsplash.com/@soymeraki?utm_source=unsplash&amp;utm_medium=referral&amp;utm_content=creditCopyText" TargetMode="External"/><Relationship Id="rId5" Type="http://schemas.openxmlformats.org/officeDocument/2006/relationships/hyperlink" Target="https://unsplash.com/s/photos/directions?utm_source=unsplash&amp;utm_medium=referral&amp;utm_content=creditCopyText" TargetMode="External"/><Relationship Id="rId6"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9.png"/><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image" Target="../media/image15.png"/><Relationship Id="rId5"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16.png"/><Relationship Id="rId6"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24.png"/><Relationship Id="rId6"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hyperlink" Target="http://ctb.ku.edu/en/table-of-contents/advocacy/advocacy-principles/overview/main" TargetMode="External"/><Relationship Id="rId5" Type="http://schemas.openxmlformats.org/officeDocument/2006/relationships/hyperlink" Target="https://www.salsalabs.com/blog/advocacy-campaign-planning" TargetMode="External"/><Relationship Id="rId6"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7"/>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63" name="Google Shape;63;p7"/>
          <p:cNvSpPr/>
          <p:nvPr/>
        </p:nvSpPr>
        <p:spPr>
          <a:xfrm>
            <a:off x="0" y="638661"/>
            <a:ext cx="1681163" cy="3456146"/>
          </a:xfrm>
          <a:custGeom>
            <a:rect b="b" l="l" r="r" t="t"/>
            <a:pathLst>
              <a:path extrusionOk="0" h="4608195" w="2241550">
                <a:moveTo>
                  <a:pt x="0" y="0"/>
                </a:moveTo>
                <a:lnTo>
                  <a:pt x="0" y="4608170"/>
                </a:lnTo>
                <a:lnTo>
                  <a:pt x="32710" y="4607163"/>
                </a:lnTo>
                <a:lnTo>
                  <a:pt x="80444" y="4604714"/>
                </a:lnTo>
                <a:lnTo>
                  <a:pt x="127917" y="4601300"/>
                </a:lnTo>
                <a:lnTo>
                  <a:pt x="175120" y="4596934"/>
                </a:lnTo>
                <a:lnTo>
                  <a:pt x="222043" y="4591623"/>
                </a:lnTo>
                <a:lnTo>
                  <a:pt x="268677" y="4585377"/>
                </a:lnTo>
                <a:lnTo>
                  <a:pt x="315011" y="4578207"/>
                </a:lnTo>
                <a:lnTo>
                  <a:pt x="361037" y="4570122"/>
                </a:lnTo>
                <a:lnTo>
                  <a:pt x="406744" y="4561132"/>
                </a:lnTo>
                <a:lnTo>
                  <a:pt x="452124" y="4551245"/>
                </a:lnTo>
                <a:lnTo>
                  <a:pt x="497165" y="4540472"/>
                </a:lnTo>
                <a:lnTo>
                  <a:pt x="541860" y="4528823"/>
                </a:lnTo>
                <a:lnTo>
                  <a:pt x="586197" y="4516306"/>
                </a:lnTo>
                <a:lnTo>
                  <a:pt x="630169" y="4502932"/>
                </a:lnTo>
                <a:lnTo>
                  <a:pt x="673764" y="4488711"/>
                </a:lnTo>
                <a:lnTo>
                  <a:pt x="716973" y="4473651"/>
                </a:lnTo>
                <a:lnTo>
                  <a:pt x="759787" y="4457762"/>
                </a:lnTo>
                <a:lnTo>
                  <a:pt x="802196" y="4441055"/>
                </a:lnTo>
                <a:lnTo>
                  <a:pt x="844190" y="4423539"/>
                </a:lnTo>
                <a:lnTo>
                  <a:pt x="885760" y="4405223"/>
                </a:lnTo>
                <a:lnTo>
                  <a:pt x="926896" y="4386116"/>
                </a:lnTo>
                <a:lnTo>
                  <a:pt x="967589" y="4366230"/>
                </a:lnTo>
                <a:lnTo>
                  <a:pt x="1007828" y="4345573"/>
                </a:lnTo>
                <a:lnTo>
                  <a:pt x="1047605" y="4324154"/>
                </a:lnTo>
                <a:lnTo>
                  <a:pt x="1086909" y="4301984"/>
                </a:lnTo>
                <a:lnTo>
                  <a:pt x="1125732" y="4279072"/>
                </a:lnTo>
                <a:lnTo>
                  <a:pt x="1164063" y="4255428"/>
                </a:lnTo>
                <a:lnTo>
                  <a:pt x="1201892" y="4231062"/>
                </a:lnTo>
                <a:lnTo>
                  <a:pt x="1239211" y="4205982"/>
                </a:lnTo>
                <a:lnTo>
                  <a:pt x="1276009" y="4180199"/>
                </a:lnTo>
                <a:lnTo>
                  <a:pt x="1312277" y="4153722"/>
                </a:lnTo>
                <a:lnTo>
                  <a:pt x="1348005" y="4126561"/>
                </a:lnTo>
                <a:lnTo>
                  <a:pt x="1383184" y="4098725"/>
                </a:lnTo>
                <a:lnTo>
                  <a:pt x="1417804" y="4070225"/>
                </a:lnTo>
                <a:lnTo>
                  <a:pt x="1451855" y="4041069"/>
                </a:lnTo>
                <a:lnTo>
                  <a:pt x="1485328" y="4011268"/>
                </a:lnTo>
                <a:lnTo>
                  <a:pt x="1518213" y="3980830"/>
                </a:lnTo>
                <a:lnTo>
                  <a:pt x="1550501" y="3949767"/>
                </a:lnTo>
                <a:lnTo>
                  <a:pt x="1582181" y="3918086"/>
                </a:lnTo>
                <a:lnTo>
                  <a:pt x="1613245" y="3885799"/>
                </a:lnTo>
                <a:lnTo>
                  <a:pt x="1643682" y="3852913"/>
                </a:lnTo>
                <a:lnTo>
                  <a:pt x="1673484" y="3819440"/>
                </a:lnTo>
                <a:lnTo>
                  <a:pt x="1702639" y="3785389"/>
                </a:lnTo>
                <a:lnTo>
                  <a:pt x="1731140" y="3750769"/>
                </a:lnTo>
                <a:lnTo>
                  <a:pt x="1758975" y="3715590"/>
                </a:lnTo>
                <a:lnTo>
                  <a:pt x="1786136" y="3679862"/>
                </a:lnTo>
                <a:lnTo>
                  <a:pt x="1812613" y="3643594"/>
                </a:lnTo>
                <a:lnTo>
                  <a:pt x="1838396" y="3606796"/>
                </a:lnTo>
                <a:lnTo>
                  <a:pt x="1863476" y="3569477"/>
                </a:lnTo>
                <a:lnTo>
                  <a:pt x="1887843" y="3531648"/>
                </a:lnTo>
                <a:lnTo>
                  <a:pt x="1911487" y="3493317"/>
                </a:lnTo>
                <a:lnTo>
                  <a:pt x="1934399" y="3454495"/>
                </a:lnTo>
                <a:lnTo>
                  <a:pt x="1956569" y="3415190"/>
                </a:lnTo>
                <a:lnTo>
                  <a:pt x="1977987" y="3375414"/>
                </a:lnTo>
                <a:lnTo>
                  <a:pt x="1998645" y="3335174"/>
                </a:lnTo>
                <a:lnTo>
                  <a:pt x="2018531" y="3294481"/>
                </a:lnTo>
                <a:lnTo>
                  <a:pt x="2037637" y="3253345"/>
                </a:lnTo>
                <a:lnTo>
                  <a:pt x="2055953" y="3211775"/>
                </a:lnTo>
                <a:lnTo>
                  <a:pt x="2073470" y="3169781"/>
                </a:lnTo>
                <a:lnTo>
                  <a:pt x="2090177" y="3127372"/>
                </a:lnTo>
                <a:lnTo>
                  <a:pt x="2106065" y="3084558"/>
                </a:lnTo>
                <a:lnTo>
                  <a:pt x="2121125" y="3041349"/>
                </a:lnTo>
                <a:lnTo>
                  <a:pt x="2135347" y="2997754"/>
                </a:lnTo>
                <a:lnTo>
                  <a:pt x="2148721" y="2953783"/>
                </a:lnTo>
                <a:lnTo>
                  <a:pt x="2161237" y="2909445"/>
                </a:lnTo>
                <a:lnTo>
                  <a:pt x="2172887" y="2864751"/>
                </a:lnTo>
                <a:lnTo>
                  <a:pt x="2183660" y="2819709"/>
                </a:lnTo>
                <a:lnTo>
                  <a:pt x="2193546" y="2774330"/>
                </a:lnTo>
                <a:lnTo>
                  <a:pt x="2202537" y="2728622"/>
                </a:lnTo>
                <a:lnTo>
                  <a:pt x="2210622" y="2682597"/>
                </a:lnTo>
                <a:lnTo>
                  <a:pt x="2217792" y="2636262"/>
                </a:lnTo>
                <a:lnTo>
                  <a:pt x="2224037" y="2589629"/>
                </a:lnTo>
                <a:lnTo>
                  <a:pt x="2229348" y="2542706"/>
                </a:lnTo>
                <a:lnTo>
                  <a:pt x="2233715" y="2495503"/>
                </a:lnTo>
                <a:lnTo>
                  <a:pt x="2237128" y="2448030"/>
                </a:lnTo>
                <a:lnTo>
                  <a:pt x="2239578" y="2400296"/>
                </a:lnTo>
                <a:lnTo>
                  <a:pt x="2241055" y="2352311"/>
                </a:lnTo>
                <a:lnTo>
                  <a:pt x="2241550" y="2304085"/>
                </a:lnTo>
                <a:lnTo>
                  <a:pt x="2241055" y="2255859"/>
                </a:lnTo>
                <a:lnTo>
                  <a:pt x="2239578" y="2207874"/>
                </a:lnTo>
                <a:lnTo>
                  <a:pt x="2237128" y="2160140"/>
                </a:lnTo>
                <a:lnTo>
                  <a:pt x="2233715" y="2112667"/>
                </a:lnTo>
                <a:lnTo>
                  <a:pt x="2229348" y="2065464"/>
                </a:lnTo>
                <a:lnTo>
                  <a:pt x="2224037" y="2018541"/>
                </a:lnTo>
                <a:lnTo>
                  <a:pt x="2217792" y="1971908"/>
                </a:lnTo>
                <a:lnTo>
                  <a:pt x="2210622" y="1925573"/>
                </a:lnTo>
                <a:lnTo>
                  <a:pt x="2202537" y="1879547"/>
                </a:lnTo>
                <a:lnTo>
                  <a:pt x="2193546" y="1833840"/>
                </a:lnTo>
                <a:lnTo>
                  <a:pt x="2183660" y="1788461"/>
                </a:lnTo>
                <a:lnTo>
                  <a:pt x="2172887" y="1743419"/>
                </a:lnTo>
                <a:lnTo>
                  <a:pt x="2161237" y="1698725"/>
                </a:lnTo>
                <a:lnTo>
                  <a:pt x="2148721" y="1654387"/>
                </a:lnTo>
                <a:lnTo>
                  <a:pt x="2135347" y="1610416"/>
                </a:lnTo>
                <a:lnTo>
                  <a:pt x="2121125" y="1566821"/>
                </a:lnTo>
                <a:lnTo>
                  <a:pt x="2106065" y="1523612"/>
                </a:lnTo>
                <a:lnTo>
                  <a:pt x="2090177" y="1480798"/>
                </a:lnTo>
                <a:lnTo>
                  <a:pt x="2073470" y="1438389"/>
                </a:lnTo>
                <a:lnTo>
                  <a:pt x="2055953" y="1396395"/>
                </a:lnTo>
                <a:lnTo>
                  <a:pt x="2037637" y="1354825"/>
                </a:lnTo>
                <a:lnTo>
                  <a:pt x="2018531" y="1313688"/>
                </a:lnTo>
                <a:lnTo>
                  <a:pt x="1998645" y="1272996"/>
                </a:lnTo>
                <a:lnTo>
                  <a:pt x="1977987" y="1232756"/>
                </a:lnTo>
                <a:lnTo>
                  <a:pt x="1956569" y="1192979"/>
                </a:lnTo>
                <a:lnTo>
                  <a:pt x="1934399" y="1153675"/>
                </a:lnTo>
                <a:lnTo>
                  <a:pt x="1911487" y="1114853"/>
                </a:lnTo>
                <a:lnTo>
                  <a:pt x="1887843" y="1076522"/>
                </a:lnTo>
                <a:lnTo>
                  <a:pt x="1863476" y="1038692"/>
                </a:lnTo>
                <a:lnTo>
                  <a:pt x="1838396" y="1001374"/>
                </a:lnTo>
                <a:lnTo>
                  <a:pt x="1812613" y="964576"/>
                </a:lnTo>
                <a:lnTo>
                  <a:pt x="1786136" y="928308"/>
                </a:lnTo>
                <a:lnTo>
                  <a:pt x="1758975" y="892579"/>
                </a:lnTo>
                <a:lnTo>
                  <a:pt x="1731140" y="857400"/>
                </a:lnTo>
                <a:lnTo>
                  <a:pt x="1702639" y="822781"/>
                </a:lnTo>
                <a:lnTo>
                  <a:pt x="1673484" y="788729"/>
                </a:lnTo>
                <a:lnTo>
                  <a:pt x="1643682" y="755256"/>
                </a:lnTo>
                <a:lnTo>
                  <a:pt x="1613245" y="722371"/>
                </a:lnTo>
                <a:lnTo>
                  <a:pt x="1582181" y="690084"/>
                </a:lnTo>
                <a:lnTo>
                  <a:pt x="1550501" y="658403"/>
                </a:lnTo>
                <a:lnTo>
                  <a:pt x="1518213" y="627339"/>
                </a:lnTo>
                <a:lnTo>
                  <a:pt x="1485328" y="596902"/>
                </a:lnTo>
                <a:lnTo>
                  <a:pt x="1451855" y="567101"/>
                </a:lnTo>
                <a:lnTo>
                  <a:pt x="1417804" y="537945"/>
                </a:lnTo>
                <a:lnTo>
                  <a:pt x="1383184" y="509445"/>
                </a:lnTo>
                <a:lnTo>
                  <a:pt x="1348005" y="481609"/>
                </a:lnTo>
                <a:lnTo>
                  <a:pt x="1312277" y="454448"/>
                </a:lnTo>
                <a:lnTo>
                  <a:pt x="1276009" y="427971"/>
                </a:lnTo>
                <a:lnTo>
                  <a:pt x="1239211" y="402188"/>
                </a:lnTo>
                <a:lnTo>
                  <a:pt x="1201892" y="377108"/>
                </a:lnTo>
                <a:lnTo>
                  <a:pt x="1164063" y="352742"/>
                </a:lnTo>
                <a:lnTo>
                  <a:pt x="1125732" y="329097"/>
                </a:lnTo>
                <a:lnTo>
                  <a:pt x="1086909" y="306186"/>
                </a:lnTo>
                <a:lnTo>
                  <a:pt x="1047605" y="284016"/>
                </a:lnTo>
                <a:lnTo>
                  <a:pt x="1007828" y="262597"/>
                </a:lnTo>
                <a:lnTo>
                  <a:pt x="967589" y="241940"/>
                </a:lnTo>
                <a:lnTo>
                  <a:pt x="926896" y="222053"/>
                </a:lnTo>
                <a:lnTo>
                  <a:pt x="885760" y="202947"/>
                </a:lnTo>
                <a:lnTo>
                  <a:pt x="844190" y="184631"/>
                </a:lnTo>
                <a:lnTo>
                  <a:pt x="802196" y="167115"/>
                </a:lnTo>
                <a:lnTo>
                  <a:pt x="759787" y="150407"/>
                </a:lnTo>
                <a:lnTo>
                  <a:pt x="716973" y="134519"/>
                </a:lnTo>
                <a:lnTo>
                  <a:pt x="673764" y="119459"/>
                </a:lnTo>
                <a:lnTo>
                  <a:pt x="630169" y="105238"/>
                </a:lnTo>
                <a:lnTo>
                  <a:pt x="586197" y="91864"/>
                </a:lnTo>
                <a:lnTo>
                  <a:pt x="541860" y="79347"/>
                </a:lnTo>
                <a:lnTo>
                  <a:pt x="497165" y="67698"/>
                </a:lnTo>
                <a:lnTo>
                  <a:pt x="452124" y="56925"/>
                </a:lnTo>
                <a:lnTo>
                  <a:pt x="406744" y="47038"/>
                </a:lnTo>
                <a:lnTo>
                  <a:pt x="361037" y="38047"/>
                </a:lnTo>
                <a:lnTo>
                  <a:pt x="315011" y="29962"/>
                </a:lnTo>
                <a:lnTo>
                  <a:pt x="268677" y="22792"/>
                </a:lnTo>
                <a:lnTo>
                  <a:pt x="222043" y="16547"/>
                </a:lnTo>
                <a:lnTo>
                  <a:pt x="175120" y="11236"/>
                </a:lnTo>
                <a:lnTo>
                  <a:pt x="127917" y="6869"/>
                </a:lnTo>
                <a:lnTo>
                  <a:pt x="80444" y="3456"/>
                </a:lnTo>
                <a:lnTo>
                  <a:pt x="32710" y="1006"/>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sp>
        <p:nvSpPr>
          <p:cNvPr id="64" name="Google Shape;64;p7"/>
          <p:cNvSpPr/>
          <p:nvPr/>
        </p:nvSpPr>
        <p:spPr>
          <a:xfrm>
            <a:off x="7304976" y="5185055"/>
            <a:ext cx="475774" cy="219075"/>
          </a:xfrm>
          <a:custGeom>
            <a:rect b="b" l="l" r="r" t="t"/>
            <a:pathLst>
              <a:path extrusionOk="0" h="292100" w="634365">
                <a:moveTo>
                  <a:pt x="195300" y="86842"/>
                </a:moveTo>
                <a:lnTo>
                  <a:pt x="185039" y="41414"/>
                </a:lnTo>
                <a:lnTo>
                  <a:pt x="156095" y="10998"/>
                </a:lnTo>
                <a:lnTo>
                  <a:pt x="150228" y="8089"/>
                </a:lnTo>
                <a:lnTo>
                  <a:pt x="150228" y="87947"/>
                </a:lnTo>
                <a:lnTo>
                  <a:pt x="149479" y="97624"/>
                </a:lnTo>
                <a:lnTo>
                  <a:pt x="124129" y="130492"/>
                </a:lnTo>
                <a:lnTo>
                  <a:pt x="106260" y="133743"/>
                </a:lnTo>
                <a:lnTo>
                  <a:pt x="46901" y="133743"/>
                </a:lnTo>
                <a:lnTo>
                  <a:pt x="46177" y="133007"/>
                </a:lnTo>
                <a:lnTo>
                  <a:pt x="46177" y="42138"/>
                </a:lnTo>
                <a:lnTo>
                  <a:pt x="46532" y="41414"/>
                </a:lnTo>
                <a:lnTo>
                  <a:pt x="106260" y="41414"/>
                </a:lnTo>
                <a:lnTo>
                  <a:pt x="143433" y="61252"/>
                </a:lnTo>
                <a:lnTo>
                  <a:pt x="150228" y="87947"/>
                </a:lnTo>
                <a:lnTo>
                  <a:pt x="150228" y="8089"/>
                </a:lnTo>
                <a:lnTo>
                  <a:pt x="146392" y="6184"/>
                </a:lnTo>
                <a:lnTo>
                  <a:pt x="135902" y="2743"/>
                </a:lnTo>
                <a:lnTo>
                  <a:pt x="124510" y="685"/>
                </a:lnTo>
                <a:lnTo>
                  <a:pt x="112128" y="0"/>
                </a:lnTo>
                <a:lnTo>
                  <a:pt x="3302" y="0"/>
                </a:lnTo>
                <a:lnTo>
                  <a:pt x="2209" y="368"/>
                </a:lnTo>
                <a:lnTo>
                  <a:pt x="1473" y="1473"/>
                </a:lnTo>
                <a:lnTo>
                  <a:pt x="368" y="2565"/>
                </a:lnTo>
                <a:lnTo>
                  <a:pt x="0" y="3670"/>
                </a:lnTo>
                <a:lnTo>
                  <a:pt x="0" y="288010"/>
                </a:lnTo>
                <a:lnTo>
                  <a:pt x="2209" y="291299"/>
                </a:lnTo>
                <a:lnTo>
                  <a:pt x="3302" y="291668"/>
                </a:lnTo>
                <a:lnTo>
                  <a:pt x="41770" y="291668"/>
                </a:lnTo>
                <a:lnTo>
                  <a:pt x="43243" y="291299"/>
                </a:lnTo>
                <a:lnTo>
                  <a:pt x="43980" y="290207"/>
                </a:lnTo>
                <a:lnTo>
                  <a:pt x="45072" y="289102"/>
                </a:lnTo>
                <a:lnTo>
                  <a:pt x="45440" y="288010"/>
                </a:lnTo>
                <a:lnTo>
                  <a:pt x="45440" y="173316"/>
                </a:lnTo>
                <a:lnTo>
                  <a:pt x="45808" y="172580"/>
                </a:lnTo>
                <a:lnTo>
                  <a:pt x="109931" y="172580"/>
                </a:lnTo>
                <a:lnTo>
                  <a:pt x="122224" y="171894"/>
                </a:lnTo>
                <a:lnTo>
                  <a:pt x="163918" y="156184"/>
                </a:lnTo>
                <a:lnTo>
                  <a:pt x="189280" y="121666"/>
                </a:lnTo>
                <a:lnTo>
                  <a:pt x="194627" y="99136"/>
                </a:lnTo>
                <a:lnTo>
                  <a:pt x="195300" y="86842"/>
                </a:lnTo>
                <a:close/>
              </a:path>
              <a:path extrusionOk="0" h="292100" w="634365">
                <a:moveTo>
                  <a:pt x="414058" y="287629"/>
                </a:moveTo>
                <a:lnTo>
                  <a:pt x="413689" y="286893"/>
                </a:lnTo>
                <a:lnTo>
                  <a:pt x="413321" y="285800"/>
                </a:lnTo>
                <a:lnTo>
                  <a:pt x="359016" y="166344"/>
                </a:lnTo>
                <a:lnTo>
                  <a:pt x="358000" y="164147"/>
                </a:lnTo>
                <a:lnTo>
                  <a:pt x="358000" y="163779"/>
                </a:lnTo>
                <a:lnTo>
                  <a:pt x="358355" y="163055"/>
                </a:lnTo>
                <a:lnTo>
                  <a:pt x="359092" y="162318"/>
                </a:lnTo>
                <a:lnTo>
                  <a:pt x="359460" y="162318"/>
                </a:lnTo>
                <a:lnTo>
                  <a:pt x="371132" y="157492"/>
                </a:lnTo>
                <a:lnTo>
                  <a:pt x="381444" y="151231"/>
                </a:lnTo>
                <a:lnTo>
                  <a:pt x="390372" y="143459"/>
                </a:lnTo>
                <a:lnTo>
                  <a:pt x="397929" y="134099"/>
                </a:lnTo>
                <a:lnTo>
                  <a:pt x="400875" y="128981"/>
                </a:lnTo>
                <a:lnTo>
                  <a:pt x="403974" y="123609"/>
                </a:lnTo>
                <a:lnTo>
                  <a:pt x="408330" y="111937"/>
                </a:lnTo>
                <a:lnTo>
                  <a:pt x="410972" y="99174"/>
                </a:lnTo>
                <a:lnTo>
                  <a:pt x="411861" y="85369"/>
                </a:lnTo>
                <a:lnTo>
                  <a:pt x="411187" y="73139"/>
                </a:lnTo>
                <a:lnTo>
                  <a:pt x="409194" y="61696"/>
                </a:lnTo>
                <a:lnTo>
                  <a:pt x="405980" y="51003"/>
                </a:lnTo>
                <a:lnTo>
                  <a:pt x="402082" y="42138"/>
                </a:lnTo>
                <a:lnTo>
                  <a:pt x="401599" y="41033"/>
                </a:lnTo>
                <a:lnTo>
                  <a:pt x="373011" y="10985"/>
                </a:lnTo>
                <a:lnTo>
                  <a:pt x="366052" y="7620"/>
                </a:lnTo>
                <a:lnTo>
                  <a:pt x="366052" y="85737"/>
                </a:lnTo>
                <a:lnTo>
                  <a:pt x="365353" y="95097"/>
                </a:lnTo>
                <a:lnTo>
                  <a:pt x="341274" y="125996"/>
                </a:lnTo>
                <a:lnTo>
                  <a:pt x="324281" y="128981"/>
                </a:lnTo>
                <a:lnTo>
                  <a:pt x="264566" y="128981"/>
                </a:lnTo>
                <a:lnTo>
                  <a:pt x="263829" y="128244"/>
                </a:lnTo>
                <a:lnTo>
                  <a:pt x="263829" y="42875"/>
                </a:lnTo>
                <a:lnTo>
                  <a:pt x="264566" y="42138"/>
                </a:lnTo>
                <a:lnTo>
                  <a:pt x="324281" y="42138"/>
                </a:lnTo>
                <a:lnTo>
                  <a:pt x="359714" y="60706"/>
                </a:lnTo>
                <a:lnTo>
                  <a:pt x="366052" y="85737"/>
                </a:lnTo>
                <a:lnTo>
                  <a:pt x="366052" y="7620"/>
                </a:lnTo>
                <a:lnTo>
                  <a:pt x="363537" y="6388"/>
                </a:lnTo>
                <a:lnTo>
                  <a:pt x="353314" y="3073"/>
                </a:lnTo>
                <a:lnTo>
                  <a:pt x="342404" y="1054"/>
                </a:lnTo>
                <a:lnTo>
                  <a:pt x="330885" y="368"/>
                </a:lnTo>
                <a:lnTo>
                  <a:pt x="222059" y="368"/>
                </a:lnTo>
                <a:lnTo>
                  <a:pt x="220954" y="736"/>
                </a:lnTo>
                <a:lnTo>
                  <a:pt x="220218" y="1828"/>
                </a:lnTo>
                <a:lnTo>
                  <a:pt x="219125" y="2933"/>
                </a:lnTo>
                <a:lnTo>
                  <a:pt x="218757" y="4025"/>
                </a:lnTo>
                <a:lnTo>
                  <a:pt x="218757" y="287997"/>
                </a:lnTo>
                <a:lnTo>
                  <a:pt x="220954" y="291299"/>
                </a:lnTo>
                <a:lnTo>
                  <a:pt x="222059" y="291668"/>
                </a:lnTo>
                <a:lnTo>
                  <a:pt x="260527" y="291668"/>
                </a:lnTo>
                <a:lnTo>
                  <a:pt x="262001" y="291299"/>
                </a:lnTo>
                <a:lnTo>
                  <a:pt x="262724" y="290195"/>
                </a:lnTo>
                <a:lnTo>
                  <a:pt x="263829" y="289102"/>
                </a:lnTo>
                <a:lnTo>
                  <a:pt x="264198" y="287997"/>
                </a:lnTo>
                <a:lnTo>
                  <a:pt x="264198" y="167081"/>
                </a:lnTo>
                <a:lnTo>
                  <a:pt x="264566" y="166344"/>
                </a:lnTo>
                <a:lnTo>
                  <a:pt x="313664" y="166344"/>
                </a:lnTo>
                <a:lnTo>
                  <a:pt x="314756" y="167081"/>
                </a:lnTo>
                <a:lnTo>
                  <a:pt x="315125" y="168186"/>
                </a:lnTo>
                <a:lnTo>
                  <a:pt x="367893" y="290563"/>
                </a:lnTo>
                <a:lnTo>
                  <a:pt x="369722" y="291668"/>
                </a:lnTo>
                <a:lnTo>
                  <a:pt x="412584" y="291668"/>
                </a:lnTo>
                <a:lnTo>
                  <a:pt x="414058" y="290563"/>
                </a:lnTo>
                <a:lnTo>
                  <a:pt x="414058" y="287629"/>
                </a:lnTo>
                <a:close/>
              </a:path>
              <a:path extrusionOk="0" h="292100" w="634365">
                <a:moveTo>
                  <a:pt x="634263" y="210680"/>
                </a:moveTo>
                <a:lnTo>
                  <a:pt x="631736" y="188226"/>
                </a:lnTo>
                <a:lnTo>
                  <a:pt x="624192" y="169278"/>
                </a:lnTo>
                <a:lnTo>
                  <a:pt x="619417" y="163410"/>
                </a:lnTo>
                <a:lnTo>
                  <a:pt x="611695" y="153911"/>
                </a:lnTo>
                <a:lnTo>
                  <a:pt x="594321" y="142163"/>
                </a:lnTo>
                <a:lnTo>
                  <a:pt x="592861" y="141427"/>
                </a:lnTo>
                <a:lnTo>
                  <a:pt x="592861" y="140703"/>
                </a:lnTo>
                <a:lnTo>
                  <a:pt x="594321" y="139598"/>
                </a:lnTo>
                <a:lnTo>
                  <a:pt x="609981" y="129374"/>
                </a:lnTo>
                <a:lnTo>
                  <a:pt x="615149" y="123113"/>
                </a:lnTo>
                <a:lnTo>
                  <a:pt x="621207" y="115785"/>
                </a:lnTo>
                <a:lnTo>
                  <a:pt x="627964" y="98894"/>
                </a:lnTo>
                <a:lnTo>
                  <a:pt x="630224" y="78778"/>
                </a:lnTo>
                <a:lnTo>
                  <a:pt x="628789" y="60286"/>
                </a:lnTo>
                <a:lnTo>
                  <a:pt x="607148" y="19786"/>
                </a:lnTo>
                <a:lnTo>
                  <a:pt x="589191" y="9283"/>
                </a:lnTo>
                <a:lnTo>
                  <a:pt x="589191" y="206654"/>
                </a:lnTo>
                <a:lnTo>
                  <a:pt x="588441" y="216065"/>
                </a:lnTo>
                <a:lnTo>
                  <a:pt x="563041" y="246824"/>
                </a:lnTo>
                <a:lnTo>
                  <a:pt x="544855" y="250253"/>
                </a:lnTo>
                <a:lnTo>
                  <a:pt x="488061" y="250253"/>
                </a:lnTo>
                <a:lnTo>
                  <a:pt x="487337" y="249516"/>
                </a:lnTo>
                <a:lnTo>
                  <a:pt x="487362" y="164109"/>
                </a:lnTo>
                <a:lnTo>
                  <a:pt x="487692" y="163410"/>
                </a:lnTo>
                <a:lnTo>
                  <a:pt x="544118" y="163410"/>
                </a:lnTo>
                <a:lnTo>
                  <a:pt x="582396" y="181102"/>
                </a:lnTo>
                <a:lnTo>
                  <a:pt x="589191" y="206654"/>
                </a:lnTo>
                <a:lnTo>
                  <a:pt x="589191" y="9283"/>
                </a:lnTo>
                <a:lnTo>
                  <a:pt x="586257" y="8102"/>
                </a:lnTo>
                <a:lnTo>
                  <a:pt x="586257" y="83172"/>
                </a:lnTo>
                <a:lnTo>
                  <a:pt x="585508" y="92036"/>
                </a:lnTo>
                <a:lnTo>
                  <a:pt x="560070" y="120408"/>
                </a:lnTo>
                <a:lnTo>
                  <a:pt x="541553" y="123113"/>
                </a:lnTo>
                <a:lnTo>
                  <a:pt x="487692" y="123113"/>
                </a:lnTo>
                <a:lnTo>
                  <a:pt x="487032" y="122440"/>
                </a:lnTo>
                <a:lnTo>
                  <a:pt x="487006" y="42824"/>
                </a:lnTo>
                <a:lnTo>
                  <a:pt x="487692" y="42138"/>
                </a:lnTo>
                <a:lnTo>
                  <a:pt x="541553" y="42138"/>
                </a:lnTo>
                <a:lnTo>
                  <a:pt x="551395" y="42824"/>
                </a:lnTo>
                <a:lnTo>
                  <a:pt x="583234" y="66090"/>
                </a:lnTo>
                <a:lnTo>
                  <a:pt x="586257" y="83172"/>
                </a:lnTo>
                <a:lnTo>
                  <a:pt x="586257" y="8102"/>
                </a:lnTo>
                <a:lnTo>
                  <a:pt x="579170" y="5270"/>
                </a:lnTo>
                <a:lnTo>
                  <a:pt x="561543" y="1600"/>
                </a:lnTo>
                <a:lnTo>
                  <a:pt x="541553" y="368"/>
                </a:lnTo>
                <a:lnTo>
                  <a:pt x="444830" y="368"/>
                </a:lnTo>
                <a:lnTo>
                  <a:pt x="443725" y="723"/>
                </a:lnTo>
                <a:lnTo>
                  <a:pt x="442988" y="1828"/>
                </a:lnTo>
                <a:lnTo>
                  <a:pt x="441896" y="2933"/>
                </a:lnTo>
                <a:lnTo>
                  <a:pt x="441528" y="4025"/>
                </a:lnTo>
                <a:lnTo>
                  <a:pt x="441528" y="287629"/>
                </a:lnTo>
                <a:lnTo>
                  <a:pt x="443725" y="290931"/>
                </a:lnTo>
                <a:lnTo>
                  <a:pt x="444830" y="291287"/>
                </a:lnTo>
                <a:lnTo>
                  <a:pt x="544855" y="291287"/>
                </a:lnTo>
                <a:lnTo>
                  <a:pt x="596023" y="279704"/>
                </a:lnTo>
                <a:lnTo>
                  <a:pt x="625335" y="250253"/>
                </a:lnTo>
                <a:lnTo>
                  <a:pt x="632688" y="229298"/>
                </a:lnTo>
                <a:lnTo>
                  <a:pt x="634263" y="210680"/>
                </a:lnTo>
                <a:close/>
              </a:path>
            </a:pathLst>
          </a:custGeom>
          <a:solidFill>
            <a:srgbClr val="40404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sp>
        <p:nvSpPr>
          <p:cNvPr id="65" name="Google Shape;65;p7"/>
          <p:cNvSpPr/>
          <p:nvPr/>
        </p:nvSpPr>
        <p:spPr>
          <a:xfrm>
            <a:off x="6945578" y="5152092"/>
            <a:ext cx="305752" cy="286225"/>
          </a:xfrm>
          <a:custGeom>
            <a:rect b="b" l="l" r="r" t="t"/>
            <a:pathLst>
              <a:path extrusionOk="0" h="381634" w="407670">
                <a:moveTo>
                  <a:pt x="43611" y="1701"/>
                </a:moveTo>
                <a:lnTo>
                  <a:pt x="38112" y="431"/>
                </a:lnTo>
                <a:lnTo>
                  <a:pt x="35915" y="1701"/>
                </a:lnTo>
                <a:lnTo>
                  <a:pt x="43611" y="1701"/>
                </a:lnTo>
                <a:close/>
              </a:path>
              <a:path extrusionOk="0" h="381634" w="407670">
                <a:moveTo>
                  <a:pt x="199415" y="375881"/>
                </a:moveTo>
                <a:lnTo>
                  <a:pt x="198602" y="375081"/>
                </a:lnTo>
                <a:lnTo>
                  <a:pt x="195668" y="373811"/>
                </a:lnTo>
                <a:lnTo>
                  <a:pt x="193573" y="374611"/>
                </a:lnTo>
                <a:lnTo>
                  <a:pt x="196405" y="375081"/>
                </a:lnTo>
                <a:lnTo>
                  <a:pt x="198602" y="376351"/>
                </a:lnTo>
                <a:lnTo>
                  <a:pt x="199415" y="375881"/>
                </a:lnTo>
                <a:close/>
              </a:path>
              <a:path extrusionOk="0" h="381634" w="407670">
                <a:moveTo>
                  <a:pt x="202260" y="375081"/>
                </a:moveTo>
                <a:lnTo>
                  <a:pt x="200799" y="375081"/>
                </a:lnTo>
                <a:lnTo>
                  <a:pt x="199415" y="375881"/>
                </a:lnTo>
                <a:lnTo>
                  <a:pt x="201168" y="377621"/>
                </a:lnTo>
                <a:lnTo>
                  <a:pt x="201536" y="376351"/>
                </a:lnTo>
                <a:lnTo>
                  <a:pt x="202260" y="375081"/>
                </a:lnTo>
                <a:close/>
              </a:path>
              <a:path extrusionOk="0" h="381634" w="407670">
                <a:moveTo>
                  <a:pt x="215836" y="299643"/>
                </a:moveTo>
                <a:lnTo>
                  <a:pt x="211429" y="298881"/>
                </a:lnTo>
                <a:lnTo>
                  <a:pt x="207975" y="302031"/>
                </a:lnTo>
                <a:lnTo>
                  <a:pt x="212153" y="302691"/>
                </a:lnTo>
                <a:lnTo>
                  <a:pt x="215836" y="299643"/>
                </a:lnTo>
                <a:close/>
              </a:path>
              <a:path extrusionOk="0" h="381634" w="407670">
                <a:moveTo>
                  <a:pt x="219849" y="367499"/>
                </a:moveTo>
                <a:lnTo>
                  <a:pt x="217284" y="366407"/>
                </a:lnTo>
                <a:lnTo>
                  <a:pt x="214718" y="364210"/>
                </a:lnTo>
                <a:lnTo>
                  <a:pt x="213258" y="361645"/>
                </a:lnTo>
                <a:lnTo>
                  <a:pt x="212521" y="364947"/>
                </a:lnTo>
                <a:lnTo>
                  <a:pt x="211061" y="367499"/>
                </a:lnTo>
                <a:lnTo>
                  <a:pt x="208851" y="369709"/>
                </a:lnTo>
                <a:lnTo>
                  <a:pt x="209588" y="369709"/>
                </a:lnTo>
                <a:lnTo>
                  <a:pt x="212153" y="368604"/>
                </a:lnTo>
                <a:lnTo>
                  <a:pt x="215087" y="369341"/>
                </a:lnTo>
                <a:lnTo>
                  <a:pt x="217284" y="371170"/>
                </a:lnTo>
                <a:lnTo>
                  <a:pt x="218020" y="369709"/>
                </a:lnTo>
                <a:lnTo>
                  <a:pt x="218744" y="368604"/>
                </a:lnTo>
                <a:lnTo>
                  <a:pt x="219849" y="367499"/>
                </a:lnTo>
                <a:close/>
              </a:path>
              <a:path extrusionOk="0" h="381634" w="407670">
                <a:moveTo>
                  <a:pt x="221983" y="334441"/>
                </a:moveTo>
                <a:lnTo>
                  <a:pt x="214718" y="334441"/>
                </a:lnTo>
                <a:lnTo>
                  <a:pt x="214579" y="334670"/>
                </a:lnTo>
                <a:lnTo>
                  <a:pt x="220586" y="335711"/>
                </a:lnTo>
                <a:lnTo>
                  <a:pt x="221983" y="334441"/>
                </a:lnTo>
                <a:close/>
              </a:path>
              <a:path extrusionOk="0" h="381634" w="407670">
                <a:moveTo>
                  <a:pt x="230479" y="310311"/>
                </a:moveTo>
                <a:lnTo>
                  <a:pt x="226085" y="301421"/>
                </a:lnTo>
                <a:lnTo>
                  <a:pt x="224650" y="301180"/>
                </a:lnTo>
                <a:lnTo>
                  <a:pt x="224612" y="301421"/>
                </a:lnTo>
                <a:lnTo>
                  <a:pt x="228650" y="310311"/>
                </a:lnTo>
                <a:lnTo>
                  <a:pt x="230416" y="310654"/>
                </a:lnTo>
                <a:lnTo>
                  <a:pt x="230479" y="310311"/>
                </a:lnTo>
                <a:close/>
              </a:path>
              <a:path extrusionOk="0" h="381634" w="407670">
                <a:moveTo>
                  <a:pt x="231787" y="339674"/>
                </a:moveTo>
                <a:lnTo>
                  <a:pt x="231216" y="338251"/>
                </a:lnTo>
                <a:lnTo>
                  <a:pt x="230505" y="337693"/>
                </a:lnTo>
                <a:lnTo>
                  <a:pt x="231216" y="339521"/>
                </a:lnTo>
                <a:lnTo>
                  <a:pt x="231787" y="339674"/>
                </a:lnTo>
                <a:close/>
              </a:path>
              <a:path extrusionOk="0" h="381634" w="407670">
                <a:moveTo>
                  <a:pt x="233768" y="38531"/>
                </a:moveTo>
                <a:lnTo>
                  <a:pt x="233413" y="37261"/>
                </a:lnTo>
                <a:lnTo>
                  <a:pt x="232968" y="37261"/>
                </a:lnTo>
                <a:lnTo>
                  <a:pt x="233768" y="38531"/>
                </a:lnTo>
                <a:close/>
              </a:path>
              <a:path extrusionOk="0" h="381634" w="407670">
                <a:moveTo>
                  <a:pt x="235242" y="311581"/>
                </a:moveTo>
                <a:lnTo>
                  <a:pt x="230416" y="310654"/>
                </a:lnTo>
                <a:lnTo>
                  <a:pt x="229006" y="319201"/>
                </a:lnTo>
                <a:lnTo>
                  <a:pt x="227545" y="329361"/>
                </a:lnTo>
                <a:lnTo>
                  <a:pt x="221983" y="334441"/>
                </a:lnTo>
                <a:lnTo>
                  <a:pt x="226441" y="334441"/>
                </a:lnTo>
                <a:lnTo>
                  <a:pt x="230505" y="337693"/>
                </a:lnTo>
                <a:lnTo>
                  <a:pt x="228282" y="331901"/>
                </a:lnTo>
                <a:lnTo>
                  <a:pt x="229743" y="323011"/>
                </a:lnTo>
                <a:lnTo>
                  <a:pt x="230479" y="319201"/>
                </a:lnTo>
                <a:lnTo>
                  <a:pt x="232676" y="314121"/>
                </a:lnTo>
                <a:lnTo>
                  <a:pt x="235242" y="311581"/>
                </a:lnTo>
                <a:close/>
              </a:path>
              <a:path extrusionOk="0" h="381634" w="407670">
                <a:moveTo>
                  <a:pt x="235978" y="363105"/>
                </a:moveTo>
                <a:lnTo>
                  <a:pt x="235610" y="363105"/>
                </a:lnTo>
                <a:lnTo>
                  <a:pt x="234873" y="362737"/>
                </a:lnTo>
                <a:lnTo>
                  <a:pt x="234149" y="362000"/>
                </a:lnTo>
                <a:lnTo>
                  <a:pt x="233413" y="361276"/>
                </a:lnTo>
                <a:lnTo>
                  <a:pt x="232308" y="363105"/>
                </a:lnTo>
                <a:lnTo>
                  <a:pt x="231216" y="364566"/>
                </a:lnTo>
                <a:lnTo>
                  <a:pt x="230111" y="365671"/>
                </a:lnTo>
                <a:lnTo>
                  <a:pt x="231216" y="366039"/>
                </a:lnTo>
                <a:lnTo>
                  <a:pt x="232676" y="367499"/>
                </a:lnTo>
                <a:lnTo>
                  <a:pt x="233045" y="365671"/>
                </a:lnTo>
                <a:lnTo>
                  <a:pt x="234518" y="364210"/>
                </a:lnTo>
                <a:lnTo>
                  <a:pt x="235978" y="363105"/>
                </a:lnTo>
                <a:close/>
              </a:path>
              <a:path extrusionOk="0" h="381634" w="407670">
                <a:moveTo>
                  <a:pt x="235978" y="340791"/>
                </a:moveTo>
                <a:lnTo>
                  <a:pt x="231787" y="339674"/>
                </a:lnTo>
                <a:lnTo>
                  <a:pt x="233768" y="344601"/>
                </a:lnTo>
                <a:lnTo>
                  <a:pt x="235978" y="340791"/>
                </a:lnTo>
                <a:close/>
              </a:path>
              <a:path extrusionOk="0" h="381634" w="407670">
                <a:moveTo>
                  <a:pt x="236258" y="21539"/>
                </a:moveTo>
                <a:lnTo>
                  <a:pt x="233768" y="20751"/>
                </a:lnTo>
                <a:lnTo>
                  <a:pt x="231355" y="23901"/>
                </a:lnTo>
                <a:lnTo>
                  <a:pt x="233768" y="24561"/>
                </a:lnTo>
                <a:lnTo>
                  <a:pt x="235978" y="22021"/>
                </a:lnTo>
                <a:lnTo>
                  <a:pt x="236258" y="21539"/>
                </a:lnTo>
                <a:close/>
              </a:path>
              <a:path extrusionOk="0" h="381634" w="407670">
                <a:moveTo>
                  <a:pt x="245859" y="359816"/>
                </a:moveTo>
                <a:lnTo>
                  <a:pt x="244767" y="359448"/>
                </a:lnTo>
                <a:lnTo>
                  <a:pt x="244398" y="358343"/>
                </a:lnTo>
                <a:lnTo>
                  <a:pt x="244030" y="356514"/>
                </a:lnTo>
                <a:lnTo>
                  <a:pt x="241833" y="360184"/>
                </a:lnTo>
                <a:lnTo>
                  <a:pt x="240372" y="361276"/>
                </a:lnTo>
                <a:lnTo>
                  <a:pt x="241096" y="361645"/>
                </a:lnTo>
                <a:lnTo>
                  <a:pt x="241833" y="361645"/>
                </a:lnTo>
                <a:lnTo>
                  <a:pt x="243293" y="362381"/>
                </a:lnTo>
                <a:lnTo>
                  <a:pt x="244030" y="363105"/>
                </a:lnTo>
                <a:lnTo>
                  <a:pt x="245503" y="360908"/>
                </a:lnTo>
                <a:lnTo>
                  <a:pt x="245859" y="359816"/>
                </a:lnTo>
                <a:close/>
              </a:path>
              <a:path extrusionOk="0" h="381634" w="407670">
                <a:moveTo>
                  <a:pt x="249529" y="30911"/>
                </a:moveTo>
                <a:lnTo>
                  <a:pt x="247332" y="27101"/>
                </a:lnTo>
                <a:lnTo>
                  <a:pt x="245872" y="23291"/>
                </a:lnTo>
                <a:lnTo>
                  <a:pt x="246227" y="22021"/>
                </a:lnTo>
                <a:lnTo>
                  <a:pt x="242570" y="19481"/>
                </a:lnTo>
                <a:lnTo>
                  <a:pt x="237807" y="15671"/>
                </a:lnTo>
                <a:lnTo>
                  <a:pt x="231940" y="11861"/>
                </a:lnTo>
                <a:lnTo>
                  <a:pt x="235610" y="15671"/>
                </a:lnTo>
                <a:lnTo>
                  <a:pt x="237439" y="19481"/>
                </a:lnTo>
                <a:lnTo>
                  <a:pt x="236258" y="21539"/>
                </a:lnTo>
                <a:lnTo>
                  <a:pt x="241833" y="23291"/>
                </a:lnTo>
                <a:lnTo>
                  <a:pt x="249529" y="30911"/>
                </a:lnTo>
                <a:close/>
              </a:path>
              <a:path extrusionOk="0" h="381634" w="407670">
                <a:moveTo>
                  <a:pt x="251726" y="333794"/>
                </a:moveTo>
                <a:lnTo>
                  <a:pt x="250634" y="332701"/>
                </a:lnTo>
                <a:lnTo>
                  <a:pt x="249529" y="330860"/>
                </a:lnTo>
                <a:lnTo>
                  <a:pt x="249161" y="328663"/>
                </a:lnTo>
                <a:lnTo>
                  <a:pt x="248069" y="332333"/>
                </a:lnTo>
                <a:lnTo>
                  <a:pt x="246595" y="334899"/>
                </a:lnTo>
                <a:lnTo>
                  <a:pt x="244767" y="336727"/>
                </a:lnTo>
                <a:lnTo>
                  <a:pt x="246227" y="337832"/>
                </a:lnTo>
                <a:lnTo>
                  <a:pt x="246964" y="339661"/>
                </a:lnTo>
                <a:lnTo>
                  <a:pt x="247332" y="341858"/>
                </a:lnTo>
                <a:lnTo>
                  <a:pt x="248793" y="338556"/>
                </a:lnTo>
                <a:lnTo>
                  <a:pt x="250266" y="335991"/>
                </a:lnTo>
                <a:lnTo>
                  <a:pt x="251726" y="333794"/>
                </a:lnTo>
                <a:close/>
              </a:path>
              <a:path extrusionOk="0" h="381634" w="407670">
                <a:moveTo>
                  <a:pt x="255752" y="360184"/>
                </a:moveTo>
                <a:lnTo>
                  <a:pt x="255384" y="360553"/>
                </a:lnTo>
                <a:lnTo>
                  <a:pt x="255384" y="360921"/>
                </a:lnTo>
                <a:lnTo>
                  <a:pt x="255752" y="360553"/>
                </a:lnTo>
                <a:lnTo>
                  <a:pt x="255752" y="360184"/>
                </a:lnTo>
                <a:close/>
              </a:path>
              <a:path extrusionOk="0" h="381634" w="407670">
                <a:moveTo>
                  <a:pt x="256133" y="303758"/>
                </a:moveTo>
                <a:lnTo>
                  <a:pt x="253199" y="302653"/>
                </a:lnTo>
                <a:lnTo>
                  <a:pt x="251371" y="299720"/>
                </a:lnTo>
                <a:lnTo>
                  <a:pt x="250634" y="295325"/>
                </a:lnTo>
                <a:lnTo>
                  <a:pt x="249529" y="300456"/>
                </a:lnTo>
                <a:lnTo>
                  <a:pt x="246964" y="304850"/>
                </a:lnTo>
                <a:lnTo>
                  <a:pt x="244043" y="307416"/>
                </a:lnTo>
                <a:lnTo>
                  <a:pt x="246964" y="308521"/>
                </a:lnTo>
                <a:lnTo>
                  <a:pt x="249174" y="311442"/>
                </a:lnTo>
                <a:lnTo>
                  <a:pt x="250266" y="315849"/>
                </a:lnTo>
                <a:lnTo>
                  <a:pt x="250266" y="315112"/>
                </a:lnTo>
                <a:lnTo>
                  <a:pt x="250634" y="315112"/>
                </a:lnTo>
                <a:lnTo>
                  <a:pt x="252095" y="310349"/>
                </a:lnTo>
                <a:lnTo>
                  <a:pt x="253936" y="306679"/>
                </a:lnTo>
                <a:lnTo>
                  <a:pt x="256133" y="303758"/>
                </a:lnTo>
                <a:close/>
              </a:path>
              <a:path extrusionOk="0" h="381634" w="407670">
                <a:moveTo>
                  <a:pt x="257213" y="74015"/>
                </a:moveTo>
                <a:lnTo>
                  <a:pt x="252818" y="65595"/>
                </a:lnTo>
                <a:lnTo>
                  <a:pt x="252082" y="57162"/>
                </a:lnTo>
                <a:lnTo>
                  <a:pt x="255752" y="54965"/>
                </a:lnTo>
                <a:lnTo>
                  <a:pt x="256120" y="54597"/>
                </a:lnTo>
                <a:lnTo>
                  <a:pt x="252818" y="54597"/>
                </a:lnTo>
                <a:lnTo>
                  <a:pt x="246964" y="51663"/>
                </a:lnTo>
                <a:lnTo>
                  <a:pt x="241465" y="46532"/>
                </a:lnTo>
                <a:lnTo>
                  <a:pt x="244398" y="51663"/>
                </a:lnTo>
                <a:lnTo>
                  <a:pt x="245859" y="56794"/>
                </a:lnTo>
                <a:lnTo>
                  <a:pt x="244754" y="59359"/>
                </a:lnTo>
                <a:lnTo>
                  <a:pt x="243293" y="61556"/>
                </a:lnTo>
                <a:lnTo>
                  <a:pt x="242201" y="61925"/>
                </a:lnTo>
                <a:lnTo>
                  <a:pt x="246595" y="63030"/>
                </a:lnTo>
                <a:lnTo>
                  <a:pt x="251726" y="67056"/>
                </a:lnTo>
                <a:lnTo>
                  <a:pt x="256120" y="72555"/>
                </a:lnTo>
                <a:lnTo>
                  <a:pt x="256489" y="72923"/>
                </a:lnTo>
                <a:lnTo>
                  <a:pt x="256857" y="73647"/>
                </a:lnTo>
                <a:lnTo>
                  <a:pt x="257213" y="74015"/>
                </a:lnTo>
                <a:close/>
              </a:path>
              <a:path extrusionOk="0" h="381634" w="407670">
                <a:moveTo>
                  <a:pt x="264185" y="330136"/>
                </a:moveTo>
                <a:lnTo>
                  <a:pt x="263461" y="329399"/>
                </a:lnTo>
                <a:lnTo>
                  <a:pt x="263093" y="328663"/>
                </a:lnTo>
                <a:lnTo>
                  <a:pt x="263093" y="327202"/>
                </a:lnTo>
                <a:lnTo>
                  <a:pt x="261988" y="329399"/>
                </a:lnTo>
                <a:lnTo>
                  <a:pt x="260896" y="330860"/>
                </a:lnTo>
                <a:lnTo>
                  <a:pt x="259791" y="331965"/>
                </a:lnTo>
                <a:lnTo>
                  <a:pt x="260159" y="333070"/>
                </a:lnTo>
                <a:lnTo>
                  <a:pt x="260159" y="336359"/>
                </a:lnTo>
                <a:lnTo>
                  <a:pt x="261620" y="333794"/>
                </a:lnTo>
                <a:lnTo>
                  <a:pt x="263093" y="331597"/>
                </a:lnTo>
                <a:lnTo>
                  <a:pt x="264185" y="330136"/>
                </a:lnTo>
                <a:close/>
              </a:path>
              <a:path extrusionOk="0" h="381634" w="407670">
                <a:moveTo>
                  <a:pt x="268998" y="213880"/>
                </a:moveTo>
                <a:lnTo>
                  <a:pt x="267855" y="197281"/>
                </a:lnTo>
                <a:lnTo>
                  <a:pt x="267335" y="196557"/>
                </a:lnTo>
                <a:lnTo>
                  <a:pt x="267855" y="203631"/>
                </a:lnTo>
                <a:lnTo>
                  <a:pt x="268947" y="213791"/>
                </a:lnTo>
                <a:close/>
              </a:path>
              <a:path extrusionOk="0" h="381634" w="407670">
                <a:moveTo>
                  <a:pt x="272237" y="63754"/>
                </a:moveTo>
                <a:lnTo>
                  <a:pt x="270408" y="58991"/>
                </a:lnTo>
                <a:lnTo>
                  <a:pt x="270040" y="54965"/>
                </a:lnTo>
                <a:lnTo>
                  <a:pt x="270776" y="53124"/>
                </a:lnTo>
                <a:lnTo>
                  <a:pt x="268211" y="51295"/>
                </a:lnTo>
                <a:lnTo>
                  <a:pt x="264541" y="48361"/>
                </a:lnTo>
                <a:lnTo>
                  <a:pt x="260515" y="44335"/>
                </a:lnTo>
                <a:lnTo>
                  <a:pt x="261988" y="48006"/>
                </a:lnTo>
                <a:lnTo>
                  <a:pt x="261988" y="51295"/>
                </a:lnTo>
                <a:lnTo>
                  <a:pt x="260515" y="53124"/>
                </a:lnTo>
                <a:lnTo>
                  <a:pt x="260146" y="53860"/>
                </a:lnTo>
                <a:lnTo>
                  <a:pt x="259054" y="54229"/>
                </a:lnTo>
                <a:lnTo>
                  <a:pt x="261988" y="54229"/>
                </a:lnTo>
                <a:lnTo>
                  <a:pt x="267474" y="57899"/>
                </a:lnTo>
                <a:lnTo>
                  <a:pt x="272237" y="63754"/>
                </a:lnTo>
                <a:close/>
              </a:path>
              <a:path extrusionOk="0" h="381634" w="407670">
                <a:moveTo>
                  <a:pt x="272618" y="298615"/>
                </a:moveTo>
                <a:lnTo>
                  <a:pt x="270789" y="297522"/>
                </a:lnTo>
                <a:lnTo>
                  <a:pt x="270052" y="294589"/>
                </a:lnTo>
                <a:lnTo>
                  <a:pt x="269684" y="291287"/>
                </a:lnTo>
                <a:lnTo>
                  <a:pt x="268224" y="295325"/>
                </a:lnTo>
                <a:lnTo>
                  <a:pt x="266382" y="298615"/>
                </a:lnTo>
                <a:lnTo>
                  <a:pt x="264185" y="300812"/>
                </a:lnTo>
                <a:lnTo>
                  <a:pt x="265658" y="301917"/>
                </a:lnTo>
                <a:lnTo>
                  <a:pt x="266382" y="304114"/>
                </a:lnTo>
                <a:lnTo>
                  <a:pt x="267119" y="306679"/>
                </a:lnTo>
                <a:lnTo>
                  <a:pt x="268579" y="303377"/>
                </a:lnTo>
                <a:lnTo>
                  <a:pt x="270789" y="300456"/>
                </a:lnTo>
                <a:lnTo>
                  <a:pt x="272618" y="298615"/>
                </a:lnTo>
                <a:close/>
              </a:path>
              <a:path extrusionOk="0" h="381634" w="407670">
                <a:moveTo>
                  <a:pt x="273723" y="329399"/>
                </a:moveTo>
                <a:lnTo>
                  <a:pt x="272986" y="327939"/>
                </a:lnTo>
                <a:lnTo>
                  <a:pt x="272986" y="326466"/>
                </a:lnTo>
                <a:lnTo>
                  <a:pt x="271881" y="327939"/>
                </a:lnTo>
                <a:lnTo>
                  <a:pt x="271157" y="329031"/>
                </a:lnTo>
                <a:lnTo>
                  <a:pt x="270052" y="329768"/>
                </a:lnTo>
                <a:lnTo>
                  <a:pt x="270421" y="330136"/>
                </a:lnTo>
                <a:lnTo>
                  <a:pt x="270421" y="331597"/>
                </a:lnTo>
                <a:lnTo>
                  <a:pt x="271513" y="330504"/>
                </a:lnTo>
                <a:lnTo>
                  <a:pt x="272618" y="329768"/>
                </a:lnTo>
                <a:lnTo>
                  <a:pt x="273723" y="329399"/>
                </a:lnTo>
                <a:close/>
              </a:path>
              <a:path extrusionOk="0" h="381634" w="407670">
                <a:moveTo>
                  <a:pt x="274815" y="93789"/>
                </a:moveTo>
                <a:lnTo>
                  <a:pt x="270052" y="91960"/>
                </a:lnTo>
                <a:lnTo>
                  <a:pt x="264553" y="86829"/>
                </a:lnTo>
                <a:lnTo>
                  <a:pt x="260159" y="79870"/>
                </a:lnTo>
                <a:lnTo>
                  <a:pt x="263461" y="87198"/>
                </a:lnTo>
                <a:lnTo>
                  <a:pt x="263461" y="94157"/>
                </a:lnTo>
                <a:lnTo>
                  <a:pt x="259422" y="97459"/>
                </a:lnTo>
                <a:lnTo>
                  <a:pt x="259054" y="97459"/>
                </a:lnTo>
                <a:lnTo>
                  <a:pt x="259054" y="97828"/>
                </a:lnTo>
                <a:lnTo>
                  <a:pt x="264185" y="99288"/>
                </a:lnTo>
                <a:lnTo>
                  <a:pt x="269316" y="104787"/>
                </a:lnTo>
                <a:lnTo>
                  <a:pt x="272986" y="112483"/>
                </a:lnTo>
                <a:lnTo>
                  <a:pt x="270789" y="103682"/>
                </a:lnTo>
                <a:lnTo>
                  <a:pt x="271513" y="96354"/>
                </a:lnTo>
                <a:lnTo>
                  <a:pt x="274815" y="93789"/>
                </a:lnTo>
                <a:close/>
              </a:path>
              <a:path extrusionOk="0" h="381634" w="407670">
                <a:moveTo>
                  <a:pt x="277749" y="262724"/>
                </a:moveTo>
                <a:lnTo>
                  <a:pt x="274815" y="261251"/>
                </a:lnTo>
                <a:lnTo>
                  <a:pt x="272618" y="257225"/>
                </a:lnTo>
                <a:lnTo>
                  <a:pt x="271881" y="251726"/>
                </a:lnTo>
                <a:lnTo>
                  <a:pt x="270776" y="257949"/>
                </a:lnTo>
                <a:lnTo>
                  <a:pt x="268211" y="263080"/>
                </a:lnTo>
                <a:lnTo>
                  <a:pt x="264553" y="266014"/>
                </a:lnTo>
                <a:lnTo>
                  <a:pt x="267855" y="266750"/>
                </a:lnTo>
                <a:lnTo>
                  <a:pt x="270421" y="271145"/>
                </a:lnTo>
                <a:lnTo>
                  <a:pt x="270776" y="276644"/>
                </a:lnTo>
                <a:lnTo>
                  <a:pt x="272618" y="270776"/>
                </a:lnTo>
                <a:lnTo>
                  <a:pt x="274815" y="265645"/>
                </a:lnTo>
                <a:lnTo>
                  <a:pt x="277749" y="262724"/>
                </a:lnTo>
                <a:close/>
              </a:path>
              <a:path extrusionOk="0" h="381634" w="407670">
                <a:moveTo>
                  <a:pt x="283235" y="58991"/>
                </a:moveTo>
                <a:lnTo>
                  <a:pt x="282130" y="56057"/>
                </a:lnTo>
                <a:lnTo>
                  <a:pt x="281406" y="53492"/>
                </a:lnTo>
                <a:lnTo>
                  <a:pt x="281406" y="52400"/>
                </a:lnTo>
                <a:lnTo>
                  <a:pt x="280301" y="52031"/>
                </a:lnTo>
                <a:lnTo>
                  <a:pt x="278841" y="51663"/>
                </a:lnTo>
                <a:lnTo>
                  <a:pt x="277368" y="50558"/>
                </a:lnTo>
                <a:lnTo>
                  <a:pt x="277736" y="51663"/>
                </a:lnTo>
                <a:lnTo>
                  <a:pt x="277736" y="52768"/>
                </a:lnTo>
                <a:lnTo>
                  <a:pt x="277368" y="53492"/>
                </a:lnTo>
                <a:lnTo>
                  <a:pt x="279209" y="54965"/>
                </a:lnTo>
                <a:lnTo>
                  <a:pt x="281406" y="56794"/>
                </a:lnTo>
                <a:lnTo>
                  <a:pt x="283235" y="58991"/>
                </a:lnTo>
                <a:close/>
              </a:path>
              <a:path extrusionOk="0" h="381634" w="407670">
                <a:moveTo>
                  <a:pt x="284708" y="296430"/>
                </a:moveTo>
                <a:lnTo>
                  <a:pt x="283972" y="294970"/>
                </a:lnTo>
                <a:lnTo>
                  <a:pt x="283603" y="292760"/>
                </a:lnTo>
                <a:lnTo>
                  <a:pt x="283603" y="290563"/>
                </a:lnTo>
                <a:lnTo>
                  <a:pt x="282143" y="293497"/>
                </a:lnTo>
                <a:lnTo>
                  <a:pt x="280682" y="295694"/>
                </a:lnTo>
                <a:lnTo>
                  <a:pt x="279209" y="297535"/>
                </a:lnTo>
                <a:lnTo>
                  <a:pt x="280314" y="298627"/>
                </a:lnTo>
                <a:lnTo>
                  <a:pt x="280682" y="300088"/>
                </a:lnTo>
                <a:lnTo>
                  <a:pt x="280682" y="302298"/>
                </a:lnTo>
                <a:lnTo>
                  <a:pt x="282143" y="299364"/>
                </a:lnTo>
                <a:lnTo>
                  <a:pt x="283248" y="297535"/>
                </a:lnTo>
                <a:lnTo>
                  <a:pt x="284708" y="296430"/>
                </a:lnTo>
                <a:close/>
              </a:path>
              <a:path extrusionOk="0" h="381634" w="407670">
                <a:moveTo>
                  <a:pt x="287642" y="136321"/>
                </a:moveTo>
                <a:lnTo>
                  <a:pt x="283235" y="133781"/>
                </a:lnTo>
                <a:lnTo>
                  <a:pt x="278472" y="127431"/>
                </a:lnTo>
                <a:lnTo>
                  <a:pt x="275183" y="119811"/>
                </a:lnTo>
                <a:lnTo>
                  <a:pt x="277012" y="128701"/>
                </a:lnTo>
                <a:lnTo>
                  <a:pt x="275907" y="136321"/>
                </a:lnTo>
                <a:lnTo>
                  <a:pt x="271145" y="138861"/>
                </a:lnTo>
                <a:lnTo>
                  <a:pt x="266306" y="138861"/>
                </a:lnTo>
                <a:lnTo>
                  <a:pt x="261023" y="136321"/>
                </a:lnTo>
                <a:lnTo>
                  <a:pt x="255943" y="131241"/>
                </a:lnTo>
                <a:lnTo>
                  <a:pt x="253428" y="126707"/>
                </a:lnTo>
                <a:lnTo>
                  <a:pt x="253428" y="141401"/>
                </a:lnTo>
                <a:lnTo>
                  <a:pt x="251752" y="147751"/>
                </a:lnTo>
                <a:lnTo>
                  <a:pt x="248069" y="151561"/>
                </a:lnTo>
                <a:lnTo>
                  <a:pt x="242900" y="152831"/>
                </a:lnTo>
                <a:lnTo>
                  <a:pt x="242201" y="152527"/>
                </a:lnTo>
                <a:lnTo>
                  <a:pt x="242201" y="216331"/>
                </a:lnTo>
                <a:lnTo>
                  <a:pt x="223151" y="239191"/>
                </a:lnTo>
                <a:lnTo>
                  <a:pt x="215823" y="231571"/>
                </a:lnTo>
                <a:lnTo>
                  <a:pt x="214350" y="221411"/>
                </a:lnTo>
                <a:lnTo>
                  <a:pt x="214426" y="213791"/>
                </a:lnTo>
                <a:lnTo>
                  <a:pt x="215519" y="209981"/>
                </a:lnTo>
                <a:lnTo>
                  <a:pt x="216598" y="206171"/>
                </a:lnTo>
                <a:lnTo>
                  <a:pt x="220484" y="202361"/>
                </a:lnTo>
                <a:lnTo>
                  <a:pt x="225717" y="199821"/>
                </a:lnTo>
                <a:lnTo>
                  <a:pt x="233413" y="198551"/>
                </a:lnTo>
                <a:lnTo>
                  <a:pt x="240741" y="206171"/>
                </a:lnTo>
                <a:lnTo>
                  <a:pt x="242201" y="216331"/>
                </a:lnTo>
                <a:lnTo>
                  <a:pt x="242201" y="152527"/>
                </a:lnTo>
                <a:lnTo>
                  <a:pt x="237210" y="150291"/>
                </a:lnTo>
                <a:lnTo>
                  <a:pt x="236410" y="149745"/>
                </a:lnTo>
                <a:lnTo>
                  <a:pt x="236410" y="179501"/>
                </a:lnTo>
                <a:lnTo>
                  <a:pt x="235661" y="187121"/>
                </a:lnTo>
                <a:lnTo>
                  <a:pt x="232765" y="192201"/>
                </a:lnTo>
                <a:lnTo>
                  <a:pt x="227914" y="196011"/>
                </a:lnTo>
                <a:lnTo>
                  <a:pt x="221970" y="197281"/>
                </a:lnTo>
                <a:lnTo>
                  <a:pt x="216141" y="196011"/>
                </a:lnTo>
                <a:lnTo>
                  <a:pt x="211061" y="190931"/>
                </a:lnTo>
                <a:lnTo>
                  <a:pt x="207391" y="184581"/>
                </a:lnTo>
                <a:lnTo>
                  <a:pt x="205854" y="176961"/>
                </a:lnTo>
                <a:lnTo>
                  <a:pt x="206616" y="170611"/>
                </a:lnTo>
                <a:lnTo>
                  <a:pt x="209499" y="164261"/>
                </a:lnTo>
                <a:lnTo>
                  <a:pt x="214350" y="160451"/>
                </a:lnTo>
                <a:lnTo>
                  <a:pt x="220078" y="159181"/>
                </a:lnTo>
                <a:lnTo>
                  <a:pt x="225844" y="161721"/>
                </a:lnTo>
                <a:lnTo>
                  <a:pt x="231000" y="165531"/>
                </a:lnTo>
                <a:lnTo>
                  <a:pt x="234873" y="171881"/>
                </a:lnTo>
                <a:lnTo>
                  <a:pt x="236410" y="179501"/>
                </a:lnTo>
                <a:lnTo>
                  <a:pt x="236410" y="149745"/>
                </a:lnTo>
                <a:lnTo>
                  <a:pt x="224015" y="124891"/>
                </a:lnTo>
                <a:lnTo>
                  <a:pt x="225679" y="118541"/>
                </a:lnTo>
                <a:lnTo>
                  <a:pt x="229374" y="114731"/>
                </a:lnTo>
                <a:lnTo>
                  <a:pt x="234543" y="113461"/>
                </a:lnTo>
                <a:lnTo>
                  <a:pt x="240233" y="116001"/>
                </a:lnTo>
                <a:lnTo>
                  <a:pt x="245706" y="119811"/>
                </a:lnTo>
                <a:lnTo>
                  <a:pt x="250266" y="126161"/>
                </a:lnTo>
                <a:lnTo>
                  <a:pt x="252958" y="133781"/>
                </a:lnTo>
                <a:lnTo>
                  <a:pt x="253428" y="141401"/>
                </a:lnTo>
                <a:lnTo>
                  <a:pt x="253428" y="126707"/>
                </a:lnTo>
                <a:lnTo>
                  <a:pt x="251726" y="123621"/>
                </a:lnTo>
                <a:lnTo>
                  <a:pt x="249326" y="116001"/>
                </a:lnTo>
                <a:lnTo>
                  <a:pt x="249072" y="113461"/>
                </a:lnTo>
                <a:lnTo>
                  <a:pt x="248958" y="112191"/>
                </a:lnTo>
                <a:lnTo>
                  <a:pt x="248704" y="109651"/>
                </a:lnTo>
                <a:lnTo>
                  <a:pt x="249872" y="103301"/>
                </a:lnTo>
                <a:lnTo>
                  <a:pt x="252831" y="99491"/>
                </a:lnTo>
                <a:lnTo>
                  <a:pt x="248069" y="98221"/>
                </a:lnTo>
                <a:lnTo>
                  <a:pt x="242570" y="94411"/>
                </a:lnTo>
                <a:lnTo>
                  <a:pt x="238175" y="88061"/>
                </a:lnTo>
                <a:lnTo>
                  <a:pt x="236524" y="85559"/>
                </a:lnTo>
                <a:lnTo>
                  <a:pt x="236524" y="99491"/>
                </a:lnTo>
                <a:lnTo>
                  <a:pt x="236105" y="105841"/>
                </a:lnTo>
                <a:lnTo>
                  <a:pt x="233413" y="109651"/>
                </a:lnTo>
                <a:lnTo>
                  <a:pt x="228638" y="112191"/>
                </a:lnTo>
                <a:lnTo>
                  <a:pt x="222973" y="112191"/>
                </a:lnTo>
                <a:lnTo>
                  <a:pt x="217030" y="108381"/>
                </a:lnTo>
                <a:lnTo>
                  <a:pt x="211429" y="103301"/>
                </a:lnTo>
                <a:lnTo>
                  <a:pt x="209219" y="99707"/>
                </a:lnTo>
                <a:lnTo>
                  <a:pt x="209219" y="107111"/>
                </a:lnTo>
                <a:lnTo>
                  <a:pt x="209219" y="117271"/>
                </a:lnTo>
                <a:lnTo>
                  <a:pt x="205447" y="120764"/>
                </a:lnTo>
                <a:lnTo>
                  <a:pt x="205447" y="196011"/>
                </a:lnTo>
                <a:lnTo>
                  <a:pt x="203720" y="202361"/>
                </a:lnTo>
                <a:lnTo>
                  <a:pt x="200088" y="207441"/>
                </a:lnTo>
                <a:lnTo>
                  <a:pt x="194932" y="209981"/>
                </a:lnTo>
                <a:lnTo>
                  <a:pt x="188912" y="209981"/>
                </a:lnTo>
                <a:lnTo>
                  <a:pt x="183388" y="207441"/>
                </a:lnTo>
                <a:lnTo>
                  <a:pt x="178955" y="203631"/>
                </a:lnTo>
                <a:lnTo>
                  <a:pt x="178816" y="203314"/>
                </a:lnTo>
                <a:lnTo>
                  <a:pt x="178816" y="258241"/>
                </a:lnTo>
                <a:lnTo>
                  <a:pt x="176618" y="267131"/>
                </a:lnTo>
                <a:lnTo>
                  <a:pt x="174421" y="274751"/>
                </a:lnTo>
                <a:lnTo>
                  <a:pt x="166357" y="279831"/>
                </a:lnTo>
                <a:lnTo>
                  <a:pt x="160985" y="278561"/>
                </a:lnTo>
                <a:lnTo>
                  <a:pt x="157556" y="277761"/>
                </a:lnTo>
                <a:lnTo>
                  <a:pt x="157556" y="310311"/>
                </a:lnTo>
                <a:lnTo>
                  <a:pt x="153898" y="325551"/>
                </a:lnTo>
                <a:lnTo>
                  <a:pt x="145834" y="330631"/>
                </a:lnTo>
                <a:lnTo>
                  <a:pt x="143268" y="329793"/>
                </a:lnTo>
                <a:lnTo>
                  <a:pt x="143268" y="356031"/>
                </a:lnTo>
                <a:lnTo>
                  <a:pt x="140335" y="368731"/>
                </a:lnTo>
                <a:lnTo>
                  <a:pt x="132651" y="371271"/>
                </a:lnTo>
                <a:lnTo>
                  <a:pt x="124955" y="370001"/>
                </a:lnTo>
                <a:lnTo>
                  <a:pt x="117259" y="367461"/>
                </a:lnTo>
                <a:lnTo>
                  <a:pt x="115671" y="364921"/>
                </a:lnTo>
                <a:lnTo>
                  <a:pt x="112496" y="359841"/>
                </a:lnTo>
                <a:lnTo>
                  <a:pt x="115430" y="348411"/>
                </a:lnTo>
                <a:lnTo>
                  <a:pt x="123113" y="344601"/>
                </a:lnTo>
                <a:lnTo>
                  <a:pt x="130810" y="347141"/>
                </a:lnTo>
                <a:lnTo>
                  <a:pt x="138506" y="348411"/>
                </a:lnTo>
                <a:lnTo>
                  <a:pt x="143268" y="356031"/>
                </a:lnTo>
                <a:lnTo>
                  <a:pt x="143268" y="329793"/>
                </a:lnTo>
                <a:lnTo>
                  <a:pt x="130441" y="325551"/>
                </a:lnTo>
                <a:lnTo>
                  <a:pt x="126466" y="319201"/>
                </a:lnTo>
                <a:lnTo>
                  <a:pt x="125679" y="317931"/>
                </a:lnTo>
                <a:lnTo>
                  <a:pt x="127876" y="310311"/>
                </a:lnTo>
                <a:lnTo>
                  <a:pt x="128790" y="306501"/>
                </a:lnTo>
                <a:lnTo>
                  <a:pt x="129717" y="302691"/>
                </a:lnTo>
                <a:lnTo>
                  <a:pt x="137769" y="297611"/>
                </a:lnTo>
                <a:lnTo>
                  <a:pt x="153162" y="302691"/>
                </a:lnTo>
                <a:lnTo>
                  <a:pt x="157556" y="310311"/>
                </a:lnTo>
                <a:lnTo>
                  <a:pt x="157556" y="277761"/>
                </a:lnTo>
                <a:lnTo>
                  <a:pt x="150228" y="276021"/>
                </a:lnTo>
                <a:lnTo>
                  <a:pt x="148971" y="273481"/>
                </a:lnTo>
                <a:lnTo>
                  <a:pt x="145834" y="267131"/>
                </a:lnTo>
                <a:lnTo>
                  <a:pt x="150228" y="249351"/>
                </a:lnTo>
                <a:lnTo>
                  <a:pt x="158292" y="244271"/>
                </a:lnTo>
                <a:lnTo>
                  <a:pt x="166357" y="246811"/>
                </a:lnTo>
                <a:lnTo>
                  <a:pt x="174053" y="249351"/>
                </a:lnTo>
                <a:lnTo>
                  <a:pt x="178816" y="258241"/>
                </a:lnTo>
                <a:lnTo>
                  <a:pt x="178816" y="203314"/>
                </a:lnTo>
                <a:lnTo>
                  <a:pt x="176250" y="197281"/>
                </a:lnTo>
                <a:lnTo>
                  <a:pt x="175628" y="190931"/>
                </a:lnTo>
                <a:lnTo>
                  <a:pt x="177342" y="184581"/>
                </a:lnTo>
                <a:lnTo>
                  <a:pt x="179171" y="182041"/>
                </a:lnTo>
                <a:lnTo>
                  <a:pt x="180987" y="179501"/>
                </a:lnTo>
                <a:lnTo>
                  <a:pt x="186143" y="176961"/>
                </a:lnTo>
                <a:lnTo>
                  <a:pt x="194208" y="174421"/>
                </a:lnTo>
                <a:lnTo>
                  <a:pt x="202260" y="179501"/>
                </a:lnTo>
                <a:lnTo>
                  <a:pt x="204825" y="188391"/>
                </a:lnTo>
                <a:lnTo>
                  <a:pt x="205447" y="196011"/>
                </a:lnTo>
                <a:lnTo>
                  <a:pt x="205447" y="120764"/>
                </a:lnTo>
                <a:lnTo>
                  <a:pt x="203733" y="122351"/>
                </a:lnTo>
                <a:lnTo>
                  <a:pt x="198234" y="126161"/>
                </a:lnTo>
                <a:lnTo>
                  <a:pt x="191274" y="125196"/>
                </a:lnTo>
                <a:lnTo>
                  <a:pt x="191274" y="159181"/>
                </a:lnTo>
                <a:lnTo>
                  <a:pt x="188341" y="168071"/>
                </a:lnTo>
                <a:lnTo>
                  <a:pt x="181381" y="171881"/>
                </a:lnTo>
                <a:lnTo>
                  <a:pt x="174421" y="174421"/>
                </a:lnTo>
                <a:lnTo>
                  <a:pt x="165989" y="170611"/>
                </a:lnTo>
                <a:lnTo>
                  <a:pt x="159397" y="152831"/>
                </a:lnTo>
                <a:lnTo>
                  <a:pt x="162318" y="143941"/>
                </a:lnTo>
                <a:lnTo>
                  <a:pt x="169291" y="140131"/>
                </a:lnTo>
                <a:lnTo>
                  <a:pt x="176250" y="137591"/>
                </a:lnTo>
                <a:lnTo>
                  <a:pt x="184670" y="142671"/>
                </a:lnTo>
                <a:lnTo>
                  <a:pt x="191274" y="159181"/>
                </a:lnTo>
                <a:lnTo>
                  <a:pt x="191274" y="125196"/>
                </a:lnTo>
                <a:lnTo>
                  <a:pt x="189077" y="124891"/>
                </a:lnTo>
                <a:lnTo>
                  <a:pt x="177711" y="110134"/>
                </a:lnTo>
                <a:lnTo>
                  <a:pt x="177711" y="122351"/>
                </a:lnTo>
                <a:lnTo>
                  <a:pt x="175145" y="131241"/>
                </a:lnTo>
                <a:lnTo>
                  <a:pt x="162687" y="137591"/>
                </a:lnTo>
                <a:lnTo>
                  <a:pt x="154635" y="133781"/>
                </a:lnTo>
                <a:lnTo>
                  <a:pt x="151333" y="127431"/>
                </a:lnTo>
                <a:lnTo>
                  <a:pt x="150723" y="126161"/>
                </a:lnTo>
                <a:lnTo>
                  <a:pt x="147662" y="119811"/>
                </a:lnTo>
                <a:lnTo>
                  <a:pt x="148920" y="114731"/>
                </a:lnTo>
                <a:lnTo>
                  <a:pt x="149860" y="110921"/>
                </a:lnTo>
                <a:lnTo>
                  <a:pt x="156464" y="107111"/>
                </a:lnTo>
                <a:lnTo>
                  <a:pt x="162687" y="104571"/>
                </a:lnTo>
                <a:lnTo>
                  <a:pt x="170751" y="107111"/>
                </a:lnTo>
                <a:lnTo>
                  <a:pt x="174053" y="114731"/>
                </a:lnTo>
                <a:lnTo>
                  <a:pt x="177711" y="122351"/>
                </a:lnTo>
                <a:lnTo>
                  <a:pt x="177711" y="110134"/>
                </a:lnTo>
                <a:lnTo>
                  <a:pt x="177342" y="109651"/>
                </a:lnTo>
                <a:lnTo>
                  <a:pt x="177342" y="104571"/>
                </a:lnTo>
                <a:lnTo>
                  <a:pt x="177342" y="99491"/>
                </a:lnTo>
                <a:lnTo>
                  <a:pt x="182841" y="94411"/>
                </a:lnTo>
                <a:lnTo>
                  <a:pt x="184670" y="93141"/>
                </a:lnTo>
                <a:lnTo>
                  <a:pt x="188341" y="90601"/>
                </a:lnTo>
                <a:lnTo>
                  <a:pt x="197497" y="91871"/>
                </a:lnTo>
                <a:lnTo>
                  <a:pt x="209219" y="107111"/>
                </a:lnTo>
                <a:lnTo>
                  <a:pt x="209219" y="99707"/>
                </a:lnTo>
                <a:lnTo>
                  <a:pt x="207530" y="96951"/>
                </a:lnTo>
                <a:lnTo>
                  <a:pt x="205790" y="90601"/>
                </a:lnTo>
                <a:lnTo>
                  <a:pt x="205892" y="89331"/>
                </a:lnTo>
                <a:lnTo>
                  <a:pt x="206324" y="84251"/>
                </a:lnTo>
                <a:lnTo>
                  <a:pt x="209219" y="79171"/>
                </a:lnTo>
                <a:lnTo>
                  <a:pt x="213995" y="77901"/>
                </a:lnTo>
                <a:lnTo>
                  <a:pt x="219621" y="77901"/>
                </a:lnTo>
                <a:lnTo>
                  <a:pt x="225450" y="80441"/>
                </a:lnTo>
                <a:lnTo>
                  <a:pt x="230847" y="85521"/>
                </a:lnTo>
                <a:lnTo>
                  <a:pt x="234746" y="93141"/>
                </a:lnTo>
                <a:lnTo>
                  <a:pt x="236524" y="99491"/>
                </a:lnTo>
                <a:lnTo>
                  <a:pt x="236524" y="85559"/>
                </a:lnTo>
                <a:lnTo>
                  <a:pt x="233997" y="81711"/>
                </a:lnTo>
                <a:lnTo>
                  <a:pt x="232994" y="77901"/>
                </a:lnTo>
                <a:lnTo>
                  <a:pt x="231990" y="74091"/>
                </a:lnTo>
                <a:lnTo>
                  <a:pt x="232244" y="67741"/>
                </a:lnTo>
                <a:lnTo>
                  <a:pt x="234873" y="63931"/>
                </a:lnTo>
                <a:lnTo>
                  <a:pt x="235610" y="63931"/>
                </a:lnTo>
                <a:lnTo>
                  <a:pt x="232308" y="62661"/>
                </a:lnTo>
                <a:lnTo>
                  <a:pt x="228282" y="61391"/>
                </a:lnTo>
                <a:lnTo>
                  <a:pt x="225107" y="58851"/>
                </a:lnTo>
                <a:lnTo>
                  <a:pt x="223520" y="57581"/>
                </a:lnTo>
                <a:lnTo>
                  <a:pt x="222300" y="56311"/>
                </a:lnTo>
                <a:lnTo>
                  <a:pt x="218630" y="52501"/>
                </a:lnTo>
                <a:lnTo>
                  <a:pt x="215861" y="47421"/>
                </a:lnTo>
                <a:lnTo>
                  <a:pt x="215176" y="46151"/>
                </a:lnTo>
                <a:lnTo>
                  <a:pt x="213512" y="39801"/>
                </a:lnTo>
                <a:lnTo>
                  <a:pt x="213982" y="35991"/>
                </a:lnTo>
                <a:lnTo>
                  <a:pt x="216192" y="30911"/>
                </a:lnTo>
                <a:lnTo>
                  <a:pt x="223520" y="30911"/>
                </a:lnTo>
                <a:lnTo>
                  <a:pt x="232676" y="37261"/>
                </a:lnTo>
                <a:lnTo>
                  <a:pt x="232968" y="37261"/>
                </a:lnTo>
                <a:lnTo>
                  <a:pt x="229743" y="32181"/>
                </a:lnTo>
                <a:lnTo>
                  <a:pt x="229450" y="30911"/>
                </a:lnTo>
                <a:lnTo>
                  <a:pt x="228282" y="25831"/>
                </a:lnTo>
                <a:lnTo>
                  <a:pt x="230847" y="24561"/>
                </a:lnTo>
                <a:lnTo>
                  <a:pt x="231355" y="23901"/>
                </a:lnTo>
                <a:lnTo>
                  <a:pt x="224612" y="22021"/>
                </a:lnTo>
                <a:lnTo>
                  <a:pt x="223024" y="20751"/>
                </a:lnTo>
                <a:lnTo>
                  <a:pt x="215087" y="14401"/>
                </a:lnTo>
                <a:lnTo>
                  <a:pt x="213131" y="13131"/>
                </a:lnTo>
                <a:lnTo>
                  <a:pt x="209219" y="10591"/>
                </a:lnTo>
                <a:lnTo>
                  <a:pt x="204457" y="5511"/>
                </a:lnTo>
                <a:lnTo>
                  <a:pt x="202628" y="1701"/>
                </a:lnTo>
                <a:lnTo>
                  <a:pt x="196037" y="1701"/>
                </a:lnTo>
                <a:lnTo>
                  <a:pt x="198970" y="5511"/>
                </a:lnTo>
                <a:lnTo>
                  <a:pt x="200063" y="9321"/>
                </a:lnTo>
                <a:lnTo>
                  <a:pt x="198602" y="11861"/>
                </a:lnTo>
                <a:lnTo>
                  <a:pt x="195364" y="13131"/>
                </a:lnTo>
                <a:lnTo>
                  <a:pt x="194932" y="13030"/>
                </a:lnTo>
                <a:lnTo>
                  <a:pt x="194932" y="37261"/>
                </a:lnTo>
                <a:lnTo>
                  <a:pt x="190538" y="47421"/>
                </a:lnTo>
                <a:lnTo>
                  <a:pt x="188709" y="47421"/>
                </a:lnTo>
                <a:lnTo>
                  <a:pt x="188709" y="77901"/>
                </a:lnTo>
                <a:lnTo>
                  <a:pt x="181381" y="88061"/>
                </a:lnTo>
                <a:lnTo>
                  <a:pt x="172948" y="89331"/>
                </a:lnTo>
                <a:lnTo>
                  <a:pt x="166357" y="82981"/>
                </a:lnTo>
                <a:lnTo>
                  <a:pt x="164706" y="81711"/>
                </a:lnTo>
                <a:lnTo>
                  <a:pt x="159753" y="77901"/>
                </a:lnTo>
                <a:lnTo>
                  <a:pt x="157568" y="70281"/>
                </a:lnTo>
                <a:lnTo>
                  <a:pt x="157200" y="69011"/>
                </a:lnTo>
                <a:lnTo>
                  <a:pt x="164528" y="58851"/>
                </a:lnTo>
                <a:lnTo>
                  <a:pt x="172948" y="58851"/>
                </a:lnTo>
                <a:lnTo>
                  <a:pt x="186143" y="69011"/>
                </a:lnTo>
                <a:lnTo>
                  <a:pt x="188709" y="77901"/>
                </a:lnTo>
                <a:lnTo>
                  <a:pt x="188709" y="47421"/>
                </a:lnTo>
                <a:lnTo>
                  <a:pt x="181749" y="47421"/>
                </a:lnTo>
                <a:lnTo>
                  <a:pt x="165989" y="37503"/>
                </a:lnTo>
                <a:lnTo>
                  <a:pt x="165989" y="44881"/>
                </a:lnTo>
                <a:lnTo>
                  <a:pt x="160858" y="55041"/>
                </a:lnTo>
                <a:lnTo>
                  <a:pt x="153162" y="56311"/>
                </a:lnTo>
                <a:lnTo>
                  <a:pt x="139242" y="48691"/>
                </a:lnTo>
                <a:lnTo>
                  <a:pt x="138569" y="47421"/>
                </a:lnTo>
                <a:lnTo>
                  <a:pt x="136550" y="43611"/>
                </a:lnTo>
                <a:lnTo>
                  <a:pt x="135204" y="41071"/>
                </a:lnTo>
                <a:lnTo>
                  <a:pt x="140335" y="30911"/>
                </a:lnTo>
                <a:lnTo>
                  <a:pt x="148031" y="30911"/>
                </a:lnTo>
                <a:lnTo>
                  <a:pt x="154990" y="33451"/>
                </a:lnTo>
                <a:lnTo>
                  <a:pt x="161963" y="38531"/>
                </a:lnTo>
                <a:lnTo>
                  <a:pt x="165989" y="44881"/>
                </a:lnTo>
                <a:lnTo>
                  <a:pt x="165989" y="37503"/>
                </a:lnTo>
                <a:lnTo>
                  <a:pt x="165620" y="37261"/>
                </a:lnTo>
                <a:lnTo>
                  <a:pt x="160858" y="30911"/>
                </a:lnTo>
                <a:lnTo>
                  <a:pt x="163601" y="24561"/>
                </a:lnTo>
                <a:lnTo>
                  <a:pt x="164706" y="22021"/>
                </a:lnTo>
                <a:lnTo>
                  <a:pt x="165252" y="20751"/>
                </a:lnTo>
                <a:lnTo>
                  <a:pt x="173685" y="20751"/>
                </a:lnTo>
                <a:lnTo>
                  <a:pt x="182105" y="24561"/>
                </a:lnTo>
                <a:lnTo>
                  <a:pt x="190169" y="29641"/>
                </a:lnTo>
                <a:lnTo>
                  <a:pt x="194932" y="37261"/>
                </a:lnTo>
                <a:lnTo>
                  <a:pt x="194932" y="13030"/>
                </a:lnTo>
                <a:lnTo>
                  <a:pt x="171488" y="1701"/>
                </a:lnTo>
                <a:lnTo>
                  <a:pt x="124218" y="1701"/>
                </a:lnTo>
                <a:lnTo>
                  <a:pt x="124218" y="60121"/>
                </a:lnTo>
                <a:lnTo>
                  <a:pt x="122021" y="65201"/>
                </a:lnTo>
                <a:lnTo>
                  <a:pt x="119456" y="69011"/>
                </a:lnTo>
                <a:lnTo>
                  <a:pt x="112864" y="70281"/>
                </a:lnTo>
                <a:lnTo>
                  <a:pt x="109562" y="68148"/>
                </a:lnTo>
                <a:lnTo>
                  <a:pt x="109562" y="103301"/>
                </a:lnTo>
                <a:lnTo>
                  <a:pt x="105168" y="113461"/>
                </a:lnTo>
                <a:lnTo>
                  <a:pt x="103695" y="113792"/>
                </a:lnTo>
                <a:lnTo>
                  <a:pt x="103695" y="297611"/>
                </a:lnTo>
                <a:lnTo>
                  <a:pt x="99301" y="301421"/>
                </a:lnTo>
                <a:lnTo>
                  <a:pt x="95275" y="306501"/>
                </a:lnTo>
                <a:lnTo>
                  <a:pt x="87579" y="306501"/>
                </a:lnTo>
                <a:lnTo>
                  <a:pt x="77317" y="297611"/>
                </a:lnTo>
                <a:lnTo>
                  <a:pt x="77101" y="295071"/>
                </a:lnTo>
                <a:lnTo>
                  <a:pt x="76682" y="289991"/>
                </a:lnTo>
                <a:lnTo>
                  <a:pt x="76581" y="288721"/>
                </a:lnTo>
                <a:lnTo>
                  <a:pt x="84645" y="278561"/>
                </a:lnTo>
                <a:lnTo>
                  <a:pt x="92341" y="278561"/>
                </a:lnTo>
                <a:lnTo>
                  <a:pt x="97840" y="283641"/>
                </a:lnTo>
                <a:lnTo>
                  <a:pt x="102971" y="288721"/>
                </a:lnTo>
                <a:lnTo>
                  <a:pt x="103695" y="297611"/>
                </a:lnTo>
                <a:lnTo>
                  <a:pt x="103695" y="113792"/>
                </a:lnTo>
                <a:lnTo>
                  <a:pt x="99301" y="114731"/>
                </a:lnTo>
                <a:lnTo>
                  <a:pt x="92151" y="110921"/>
                </a:lnTo>
                <a:lnTo>
                  <a:pt x="89776" y="109651"/>
                </a:lnTo>
                <a:lnTo>
                  <a:pt x="87947" y="104571"/>
                </a:lnTo>
                <a:lnTo>
                  <a:pt x="92341" y="94411"/>
                </a:lnTo>
                <a:lnTo>
                  <a:pt x="98196" y="93141"/>
                </a:lnTo>
                <a:lnTo>
                  <a:pt x="102971" y="95681"/>
                </a:lnTo>
                <a:lnTo>
                  <a:pt x="107365" y="98221"/>
                </a:lnTo>
                <a:lnTo>
                  <a:pt x="109562" y="103301"/>
                </a:lnTo>
                <a:lnTo>
                  <a:pt x="109562" y="68148"/>
                </a:lnTo>
                <a:lnTo>
                  <a:pt x="106997" y="66471"/>
                </a:lnTo>
                <a:lnTo>
                  <a:pt x="101130" y="63931"/>
                </a:lnTo>
                <a:lnTo>
                  <a:pt x="100469" y="62661"/>
                </a:lnTo>
                <a:lnTo>
                  <a:pt x="97840" y="57581"/>
                </a:lnTo>
                <a:lnTo>
                  <a:pt x="100037" y="52501"/>
                </a:lnTo>
                <a:lnTo>
                  <a:pt x="100774" y="51231"/>
                </a:lnTo>
                <a:lnTo>
                  <a:pt x="102235" y="48691"/>
                </a:lnTo>
                <a:lnTo>
                  <a:pt x="108826" y="47421"/>
                </a:lnTo>
                <a:lnTo>
                  <a:pt x="115062" y="49961"/>
                </a:lnTo>
                <a:lnTo>
                  <a:pt x="120916" y="53771"/>
                </a:lnTo>
                <a:lnTo>
                  <a:pt x="124218" y="60121"/>
                </a:lnTo>
                <a:lnTo>
                  <a:pt x="124218" y="1701"/>
                </a:lnTo>
                <a:lnTo>
                  <a:pt x="101130" y="1701"/>
                </a:lnTo>
                <a:lnTo>
                  <a:pt x="101130" y="34721"/>
                </a:lnTo>
                <a:lnTo>
                  <a:pt x="98933" y="42341"/>
                </a:lnTo>
                <a:lnTo>
                  <a:pt x="93078" y="43611"/>
                </a:lnTo>
                <a:lnTo>
                  <a:pt x="90868" y="42659"/>
                </a:lnTo>
                <a:lnTo>
                  <a:pt x="90868" y="71551"/>
                </a:lnTo>
                <a:lnTo>
                  <a:pt x="89408" y="75361"/>
                </a:lnTo>
                <a:lnTo>
                  <a:pt x="88303" y="79171"/>
                </a:lnTo>
                <a:lnTo>
                  <a:pt x="83185" y="81711"/>
                </a:lnTo>
                <a:lnTo>
                  <a:pt x="78422" y="80441"/>
                </a:lnTo>
                <a:lnTo>
                  <a:pt x="74015" y="79171"/>
                </a:lnTo>
                <a:lnTo>
                  <a:pt x="71081" y="74091"/>
                </a:lnTo>
                <a:lnTo>
                  <a:pt x="71081" y="118541"/>
                </a:lnTo>
                <a:lnTo>
                  <a:pt x="69621" y="122351"/>
                </a:lnTo>
                <a:lnTo>
                  <a:pt x="68160" y="124891"/>
                </a:lnTo>
                <a:lnTo>
                  <a:pt x="67792" y="125018"/>
                </a:lnTo>
                <a:lnTo>
                  <a:pt x="67792" y="310311"/>
                </a:lnTo>
                <a:lnTo>
                  <a:pt x="64122" y="314121"/>
                </a:lnTo>
                <a:lnTo>
                  <a:pt x="60833" y="319201"/>
                </a:lnTo>
                <a:lnTo>
                  <a:pt x="58991" y="318858"/>
                </a:lnTo>
                <a:lnTo>
                  <a:pt x="58991" y="357301"/>
                </a:lnTo>
                <a:lnTo>
                  <a:pt x="53860" y="364921"/>
                </a:lnTo>
                <a:lnTo>
                  <a:pt x="48006" y="364921"/>
                </a:lnTo>
                <a:lnTo>
                  <a:pt x="37744" y="357301"/>
                </a:lnTo>
                <a:lnTo>
                  <a:pt x="36868" y="354761"/>
                </a:lnTo>
                <a:lnTo>
                  <a:pt x="35547" y="350951"/>
                </a:lnTo>
                <a:lnTo>
                  <a:pt x="40678" y="343331"/>
                </a:lnTo>
                <a:lnTo>
                  <a:pt x="46532" y="343331"/>
                </a:lnTo>
                <a:lnTo>
                  <a:pt x="56794" y="350951"/>
                </a:lnTo>
                <a:lnTo>
                  <a:pt x="58991" y="357301"/>
                </a:lnTo>
                <a:lnTo>
                  <a:pt x="58991" y="318858"/>
                </a:lnTo>
                <a:lnTo>
                  <a:pt x="54229" y="317931"/>
                </a:lnTo>
                <a:lnTo>
                  <a:pt x="49834" y="314121"/>
                </a:lnTo>
                <a:lnTo>
                  <a:pt x="45072" y="309041"/>
                </a:lnTo>
                <a:lnTo>
                  <a:pt x="44335" y="302691"/>
                </a:lnTo>
                <a:lnTo>
                  <a:pt x="50939" y="295071"/>
                </a:lnTo>
                <a:lnTo>
                  <a:pt x="57531" y="295071"/>
                </a:lnTo>
                <a:lnTo>
                  <a:pt x="61925" y="298881"/>
                </a:lnTo>
                <a:lnTo>
                  <a:pt x="66687" y="303961"/>
                </a:lnTo>
                <a:lnTo>
                  <a:pt x="67792" y="310311"/>
                </a:lnTo>
                <a:lnTo>
                  <a:pt x="67792" y="125018"/>
                </a:lnTo>
                <a:lnTo>
                  <a:pt x="64122" y="126161"/>
                </a:lnTo>
                <a:lnTo>
                  <a:pt x="61188" y="124891"/>
                </a:lnTo>
                <a:lnTo>
                  <a:pt x="60096" y="124472"/>
                </a:lnTo>
                <a:lnTo>
                  <a:pt x="60096" y="230301"/>
                </a:lnTo>
                <a:lnTo>
                  <a:pt x="59359" y="235381"/>
                </a:lnTo>
                <a:lnTo>
                  <a:pt x="56794" y="236651"/>
                </a:lnTo>
                <a:lnTo>
                  <a:pt x="53860" y="239191"/>
                </a:lnTo>
                <a:lnTo>
                  <a:pt x="49834" y="236651"/>
                </a:lnTo>
                <a:lnTo>
                  <a:pt x="48006" y="232841"/>
                </a:lnTo>
                <a:lnTo>
                  <a:pt x="45808" y="229031"/>
                </a:lnTo>
                <a:lnTo>
                  <a:pt x="46177" y="223951"/>
                </a:lnTo>
                <a:lnTo>
                  <a:pt x="52031" y="221411"/>
                </a:lnTo>
                <a:lnTo>
                  <a:pt x="56070" y="222681"/>
                </a:lnTo>
                <a:lnTo>
                  <a:pt x="57899" y="226491"/>
                </a:lnTo>
                <a:lnTo>
                  <a:pt x="60096" y="230301"/>
                </a:lnTo>
                <a:lnTo>
                  <a:pt x="60096" y="124472"/>
                </a:lnTo>
                <a:lnTo>
                  <a:pt x="57899" y="123621"/>
                </a:lnTo>
                <a:lnTo>
                  <a:pt x="56794" y="119811"/>
                </a:lnTo>
                <a:lnTo>
                  <a:pt x="59728" y="112191"/>
                </a:lnTo>
                <a:lnTo>
                  <a:pt x="63754" y="110921"/>
                </a:lnTo>
                <a:lnTo>
                  <a:pt x="66687" y="112191"/>
                </a:lnTo>
                <a:lnTo>
                  <a:pt x="69989" y="114731"/>
                </a:lnTo>
                <a:lnTo>
                  <a:pt x="71081" y="118541"/>
                </a:lnTo>
                <a:lnTo>
                  <a:pt x="71081" y="74091"/>
                </a:lnTo>
                <a:lnTo>
                  <a:pt x="73291" y="66471"/>
                </a:lnTo>
                <a:lnTo>
                  <a:pt x="75857" y="65201"/>
                </a:lnTo>
                <a:lnTo>
                  <a:pt x="78422" y="63931"/>
                </a:lnTo>
                <a:lnTo>
                  <a:pt x="87947" y="66471"/>
                </a:lnTo>
                <a:lnTo>
                  <a:pt x="90868" y="71551"/>
                </a:lnTo>
                <a:lnTo>
                  <a:pt x="90868" y="42659"/>
                </a:lnTo>
                <a:lnTo>
                  <a:pt x="87210" y="41071"/>
                </a:lnTo>
                <a:lnTo>
                  <a:pt x="81343" y="39801"/>
                </a:lnTo>
                <a:lnTo>
                  <a:pt x="77317" y="34721"/>
                </a:lnTo>
                <a:lnTo>
                  <a:pt x="79514" y="27101"/>
                </a:lnTo>
                <a:lnTo>
                  <a:pt x="85382" y="24561"/>
                </a:lnTo>
                <a:lnTo>
                  <a:pt x="97104" y="29641"/>
                </a:lnTo>
                <a:lnTo>
                  <a:pt x="101130" y="34721"/>
                </a:lnTo>
                <a:lnTo>
                  <a:pt x="101130" y="1701"/>
                </a:lnTo>
                <a:lnTo>
                  <a:pt x="78778" y="1701"/>
                </a:lnTo>
                <a:lnTo>
                  <a:pt x="78778" y="14401"/>
                </a:lnTo>
                <a:lnTo>
                  <a:pt x="78054" y="18211"/>
                </a:lnTo>
                <a:lnTo>
                  <a:pt x="77685" y="20751"/>
                </a:lnTo>
                <a:lnTo>
                  <a:pt x="72555" y="22021"/>
                </a:lnTo>
                <a:lnTo>
                  <a:pt x="61556" y="19481"/>
                </a:lnTo>
                <a:lnTo>
                  <a:pt x="59359" y="18211"/>
                </a:lnTo>
                <a:lnTo>
                  <a:pt x="57162" y="16941"/>
                </a:lnTo>
                <a:lnTo>
                  <a:pt x="57531" y="15671"/>
                </a:lnTo>
                <a:lnTo>
                  <a:pt x="57899" y="14401"/>
                </a:lnTo>
                <a:lnTo>
                  <a:pt x="58267" y="10591"/>
                </a:lnTo>
                <a:lnTo>
                  <a:pt x="63398" y="9321"/>
                </a:lnTo>
                <a:lnTo>
                  <a:pt x="74383" y="11861"/>
                </a:lnTo>
                <a:lnTo>
                  <a:pt x="78778" y="14401"/>
                </a:lnTo>
                <a:lnTo>
                  <a:pt x="78778" y="1701"/>
                </a:lnTo>
                <a:lnTo>
                  <a:pt x="48742" y="1701"/>
                </a:lnTo>
                <a:lnTo>
                  <a:pt x="53136" y="2971"/>
                </a:lnTo>
                <a:lnTo>
                  <a:pt x="53136" y="6781"/>
                </a:lnTo>
                <a:lnTo>
                  <a:pt x="52031" y="7112"/>
                </a:lnTo>
                <a:lnTo>
                  <a:pt x="52031" y="24561"/>
                </a:lnTo>
                <a:lnTo>
                  <a:pt x="50571" y="29641"/>
                </a:lnTo>
                <a:lnTo>
                  <a:pt x="46901" y="30911"/>
                </a:lnTo>
                <a:lnTo>
                  <a:pt x="42875" y="30911"/>
                </a:lnTo>
                <a:lnTo>
                  <a:pt x="42138" y="30683"/>
                </a:lnTo>
                <a:lnTo>
                  <a:pt x="42138" y="56311"/>
                </a:lnTo>
                <a:lnTo>
                  <a:pt x="41414" y="58851"/>
                </a:lnTo>
                <a:lnTo>
                  <a:pt x="40678" y="60121"/>
                </a:lnTo>
                <a:lnTo>
                  <a:pt x="37744" y="62661"/>
                </a:lnTo>
                <a:lnTo>
                  <a:pt x="35179" y="61391"/>
                </a:lnTo>
                <a:lnTo>
                  <a:pt x="32613" y="60286"/>
                </a:lnTo>
                <a:lnTo>
                  <a:pt x="32613" y="324281"/>
                </a:lnTo>
                <a:lnTo>
                  <a:pt x="29679" y="328091"/>
                </a:lnTo>
                <a:lnTo>
                  <a:pt x="28587" y="329044"/>
                </a:lnTo>
                <a:lnTo>
                  <a:pt x="28587" y="366191"/>
                </a:lnTo>
                <a:lnTo>
                  <a:pt x="26758" y="370001"/>
                </a:lnTo>
                <a:lnTo>
                  <a:pt x="24917" y="372541"/>
                </a:lnTo>
                <a:lnTo>
                  <a:pt x="19786" y="372541"/>
                </a:lnTo>
                <a:lnTo>
                  <a:pt x="10998" y="366191"/>
                </a:lnTo>
                <a:lnTo>
                  <a:pt x="8801" y="361111"/>
                </a:lnTo>
                <a:lnTo>
                  <a:pt x="12458" y="354761"/>
                </a:lnTo>
                <a:lnTo>
                  <a:pt x="17589" y="354761"/>
                </a:lnTo>
                <a:lnTo>
                  <a:pt x="26390" y="362381"/>
                </a:lnTo>
                <a:lnTo>
                  <a:pt x="28587" y="366191"/>
                </a:lnTo>
                <a:lnTo>
                  <a:pt x="28587" y="329044"/>
                </a:lnTo>
                <a:lnTo>
                  <a:pt x="26758" y="330631"/>
                </a:lnTo>
                <a:lnTo>
                  <a:pt x="21628" y="329361"/>
                </a:lnTo>
                <a:lnTo>
                  <a:pt x="14300" y="320471"/>
                </a:lnTo>
                <a:lnTo>
                  <a:pt x="13931" y="315391"/>
                </a:lnTo>
                <a:lnTo>
                  <a:pt x="19786" y="309041"/>
                </a:lnTo>
                <a:lnTo>
                  <a:pt x="24917" y="310311"/>
                </a:lnTo>
                <a:lnTo>
                  <a:pt x="28587" y="314121"/>
                </a:lnTo>
                <a:lnTo>
                  <a:pt x="32245" y="319201"/>
                </a:lnTo>
                <a:lnTo>
                  <a:pt x="32613" y="324281"/>
                </a:lnTo>
                <a:lnTo>
                  <a:pt x="32613" y="60286"/>
                </a:lnTo>
                <a:lnTo>
                  <a:pt x="32245" y="60121"/>
                </a:lnTo>
                <a:lnTo>
                  <a:pt x="30416" y="57581"/>
                </a:lnTo>
                <a:lnTo>
                  <a:pt x="31877" y="52501"/>
                </a:lnTo>
                <a:lnTo>
                  <a:pt x="34442" y="51231"/>
                </a:lnTo>
                <a:lnTo>
                  <a:pt x="40309" y="53771"/>
                </a:lnTo>
                <a:lnTo>
                  <a:pt x="42138" y="56311"/>
                </a:lnTo>
                <a:lnTo>
                  <a:pt x="42138" y="30683"/>
                </a:lnTo>
                <a:lnTo>
                  <a:pt x="38849" y="29641"/>
                </a:lnTo>
                <a:lnTo>
                  <a:pt x="35915" y="25831"/>
                </a:lnTo>
                <a:lnTo>
                  <a:pt x="36283" y="24561"/>
                </a:lnTo>
                <a:lnTo>
                  <a:pt x="37376" y="20751"/>
                </a:lnTo>
                <a:lnTo>
                  <a:pt x="41046" y="19481"/>
                </a:lnTo>
                <a:lnTo>
                  <a:pt x="49098" y="22021"/>
                </a:lnTo>
                <a:lnTo>
                  <a:pt x="52031" y="24561"/>
                </a:lnTo>
                <a:lnTo>
                  <a:pt x="52031" y="7112"/>
                </a:lnTo>
                <a:lnTo>
                  <a:pt x="48742" y="8051"/>
                </a:lnTo>
                <a:lnTo>
                  <a:pt x="38112" y="8051"/>
                </a:lnTo>
                <a:lnTo>
                  <a:pt x="33718" y="5511"/>
                </a:lnTo>
                <a:lnTo>
                  <a:pt x="33718" y="2971"/>
                </a:lnTo>
                <a:lnTo>
                  <a:pt x="35915" y="1701"/>
                </a:lnTo>
                <a:lnTo>
                  <a:pt x="33350" y="1701"/>
                </a:lnTo>
                <a:lnTo>
                  <a:pt x="33350" y="11861"/>
                </a:lnTo>
                <a:lnTo>
                  <a:pt x="33350" y="14401"/>
                </a:lnTo>
                <a:lnTo>
                  <a:pt x="30416" y="15671"/>
                </a:lnTo>
                <a:lnTo>
                  <a:pt x="28219" y="15671"/>
                </a:lnTo>
                <a:lnTo>
                  <a:pt x="28219" y="34721"/>
                </a:lnTo>
                <a:lnTo>
                  <a:pt x="26758" y="39801"/>
                </a:lnTo>
                <a:lnTo>
                  <a:pt x="24193" y="41071"/>
                </a:lnTo>
                <a:lnTo>
                  <a:pt x="18326" y="38531"/>
                </a:lnTo>
                <a:lnTo>
                  <a:pt x="16497" y="35991"/>
                </a:lnTo>
                <a:lnTo>
                  <a:pt x="17221" y="34721"/>
                </a:lnTo>
                <a:lnTo>
                  <a:pt x="17957" y="32181"/>
                </a:lnTo>
                <a:lnTo>
                  <a:pt x="20523" y="30911"/>
                </a:lnTo>
                <a:lnTo>
                  <a:pt x="23456" y="32181"/>
                </a:lnTo>
                <a:lnTo>
                  <a:pt x="26390" y="32181"/>
                </a:lnTo>
                <a:lnTo>
                  <a:pt x="28219" y="34721"/>
                </a:lnTo>
                <a:lnTo>
                  <a:pt x="28219" y="15671"/>
                </a:lnTo>
                <a:lnTo>
                  <a:pt x="22720" y="15671"/>
                </a:lnTo>
                <a:lnTo>
                  <a:pt x="19418" y="14401"/>
                </a:lnTo>
                <a:lnTo>
                  <a:pt x="19418" y="11861"/>
                </a:lnTo>
                <a:lnTo>
                  <a:pt x="22352" y="9321"/>
                </a:lnTo>
                <a:lnTo>
                  <a:pt x="30048" y="9321"/>
                </a:lnTo>
                <a:lnTo>
                  <a:pt x="33350" y="11861"/>
                </a:lnTo>
                <a:lnTo>
                  <a:pt x="33350" y="1701"/>
                </a:lnTo>
                <a:lnTo>
                  <a:pt x="30048" y="1701"/>
                </a:lnTo>
                <a:lnTo>
                  <a:pt x="18402" y="4241"/>
                </a:lnTo>
                <a:lnTo>
                  <a:pt x="16865" y="5270"/>
                </a:lnTo>
                <a:lnTo>
                  <a:pt x="16865" y="19481"/>
                </a:lnTo>
                <a:lnTo>
                  <a:pt x="16865" y="23291"/>
                </a:lnTo>
                <a:lnTo>
                  <a:pt x="14655" y="24561"/>
                </a:lnTo>
                <a:lnTo>
                  <a:pt x="12827" y="24561"/>
                </a:lnTo>
                <a:lnTo>
                  <a:pt x="12827" y="69011"/>
                </a:lnTo>
                <a:lnTo>
                  <a:pt x="11734" y="71869"/>
                </a:lnTo>
                <a:lnTo>
                  <a:pt x="11734" y="185851"/>
                </a:lnTo>
                <a:lnTo>
                  <a:pt x="10629" y="189661"/>
                </a:lnTo>
                <a:lnTo>
                  <a:pt x="8801" y="190931"/>
                </a:lnTo>
                <a:lnTo>
                  <a:pt x="5130" y="189661"/>
                </a:lnTo>
                <a:lnTo>
                  <a:pt x="4038" y="188391"/>
                </a:lnTo>
                <a:lnTo>
                  <a:pt x="5499" y="183311"/>
                </a:lnTo>
                <a:lnTo>
                  <a:pt x="7327" y="182041"/>
                </a:lnTo>
                <a:lnTo>
                  <a:pt x="10998" y="183311"/>
                </a:lnTo>
                <a:lnTo>
                  <a:pt x="11734" y="185851"/>
                </a:lnTo>
                <a:lnTo>
                  <a:pt x="11734" y="71869"/>
                </a:lnTo>
                <a:lnTo>
                  <a:pt x="11366" y="72821"/>
                </a:lnTo>
                <a:lnTo>
                  <a:pt x="9169" y="74091"/>
                </a:lnTo>
                <a:lnTo>
                  <a:pt x="7696" y="72821"/>
                </a:lnTo>
                <a:lnTo>
                  <a:pt x="5867" y="71551"/>
                </a:lnTo>
                <a:lnTo>
                  <a:pt x="5130" y="69011"/>
                </a:lnTo>
                <a:lnTo>
                  <a:pt x="6235" y="67741"/>
                </a:lnTo>
                <a:lnTo>
                  <a:pt x="6972" y="66471"/>
                </a:lnTo>
                <a:lnTo>
                  <a:pt x="9169" y="65201"/>
                </a:lnTo>
                <a:lnTo>
                  <a:pt x="10629" y="66471"/>
                </a:lnTo>
                <a:lnTo>
                  <a:pt x="12090" y="66471"/>
                </a:lnTo>
                <a:lnTo>
                  <a:pt x="12827" y="69011"/>
                </a:lnTo>
                <a:lnTo>
                  <a:pt x="12827" y="24561"/>
                </a:lnTo>
                <a:lnTo>
                  <a:pt x="9525" y="24561"/>
                </a:lnTo>
                <a:lnTo>
                  <a:pt x="7327" y="23291"/>
                </a:lnTo>
                <a:lnTo>
                  <a:pt x="7327" y="19481"/>
                </a:lnTo>
                <a:lnTo>
                  <a:pt x="9525" y="18211"/>
                </a:lnTo>
                <a:lnTo>
                  <a:pt x="14655" y="18211"/>
                </a:lnTo>
                <a:lnTo>
                  <a:pt x="16865" y="19481"/>
                </a:lnTo>
                <a:lnTo>
                  <a:pt x="16865" y="5270"/>
                </a:lnTo>
                <a:lnTo>
                  <a:pt x="8839" y="10591"/>
                </a:lnTo>
                <a:lnTo>
                  <a:pt x="2374" y="19481"/>
                </a:lnTo>
                <a:lnTo>
                  <a:pt x="0" y="30911"/>
                </a:lnTo>
                <a:lnTo>
                  <a:pt x="0" y="274751"/>
                </a:lnTo>
                <a:lnTo>
                  <a:pt x="368" y="274751"/>
                </a:lnTo>
                <a:lnTo>
                  <a:pt x="3302" y="273481"/>
                </a:lnTo>
                <a:lnTo>
                  <a:pt x="7327" y="274751"/>
                </a:lnTo>
                <a:lnTo>
                  <a:pt x="11734" y="282371"/>
                </a:lnTo>
                <a:lnTo>
                  <a:pt x="11366" y="287451"/>
                </a:lnTo>
                <a:lnTo>
                  <a:pt x="8064" y="288721"/>
                </a:lnTo>
                <a:lnTo>
                  <a:pt x="5499" y="289991"/>
                </a:lnTo>
                <a:lnTo>
                  <a:pt x="2197" y="288721"/>
                </a:lnTo>
                <a:lnTo>
                  <a:pt x="0" y="287451"/>
                </a:lnTo>
                <a:lnTo>
                  <a:pt x="0" y="352221"/>
                </a:lnTo>
                <a:lnTo>
                  <a:pt x="2374" y="363651"/>
                </a:lnTo>
                <a:lnTo>
                  <a:pt x="8839" y="373811"/>
                </a:lnTo>
                <a:lnTo>
                  <a:pt x="18402" y="380161"/>
                </a:lnTo>
                <a:lnTo>
                  <a:pt x="30048" y="381431"/>
                </a:lnTo>
                <a:lnTo>
                  <a:pt x="132283" y="381431"/>
                </a:lnTo>
                <a:lnTo>
                  <a:pt x="133743" y="375081"/>
                </a:lnTo>
                <a:lnTo>
                  <a:pt x="138874" y="372541"/>
                </a:lnTo>
                <a:lnTo>
                  <a:pt x="141439" y="371271"/>
                </a:lnTo>
                <a:lnTo>
                  <a:pt x="149136" y="373811"/>
                </a:lnTo>
                <a:lnTo>
                  <a:pt x="153898" y="375081"/>
                </a:lnTo>
                <a:lnTo>
                  <a:pt x="157924" y="377621"/>
                </a:lnTo>
                <a:lnTo>
                  <a:pt x="159397" y="381431"/>
                </a:lnTo>
                <a:lnTo>
                  <a:pt x="184315" y="381431"/>
                </a:lnTo>
                <a:lnTo>
                  <a:pt x="185775" y="378891"/>
                </a:lnTo>
                <a:lnTo>
                  <a:pt x="188709" y="376351"/>
                </a:lnTo>
                <a:lnTo>
                  <a:pt x="192366" y="375081"/>
                </a:lnTo>
                <a:lnTo>
                  <a:pt x="193573" y="374611"/>
                </a:lnTo>
                <a:lnTo>
                  <a:pt x="188709" y="373811"/>
                </a:lnTo>
                <a:lnTo>
                  <a:pt x="183210" y="366191"/>
                </a:lnTo>
                <a:lnTo>
                  <a:pt x="184670" y="357301"/>
                </a:lnTo>
                <a:lnTo>
                  <a:pt x="186143" y="349681"/>
                </a:lnTo>
                <a:lnTo>
                  <a:pt x="192011" y="344601"/>
                </a:lnTo>
                <a:lnTo>
                  <a:pt x="193471" y="343331"/>
                </a:lnTo>
                <a:lnTo>
                  <a:pt x="201168" y="345871"/>
                </a:lnTo>
                <a:lnTo>
                  <a:pt x="204825" y="345871"/>
                </a:lnTo>
                <a:lnTo>
                  <a:pt x="207759" y="348411"/>
                </a:lnTo>
                <a:lnTo>
                  <a:pt x="209588" y="350951"/>
                </a:lnTo>
                <a:lnTo>
                  <a:pt x="209905" y="343331"/>
                </a:lnTo>
                <a:lnTo>
                  <a:pt x="209956" y="342061"/>
                </a:lnTo>
                <a:lnTo>
                  <a:pt x="214579" y="334670"/>
                </a:lnTo>
                <a:lnTo>
                  <a:pt x="205930" y="333171"/>
                </a:lnTo>
                <a:lnTo>
                  <a:pt x="204673" y="330631"/>
                </a:lnTo>
                <a:lnTo>
                  <a:pt x="201536" y="324281"/>
                </a:lnTo>
                <a:lnTo>
                  <a:pt x="202996" y="314121"/>
                </a:lnTo>
                <a:lnTo>
                  <a:pt x="204457" y="305231"/>
                </a:lnTo>
                <a:lnTo>
                  <a:pt x="207975" y="302031"/>
                </a:lnTo>
                <a:lnTo>
                  <a:pt x="196037" y="300151"/>
                </a:lnTo>
                <a:lnTo>
                  <a:pt x="194564" y="297611"/>
                </a:lnTo>
                <a:lnTo>
                  <a:pt x="190906" y="291261"/>
                </a:lnTo>
                <a:lnTo>
                  <a:pt x="192366" y="281101"/>
                </a:lnTo>
                <a:lnTo>
                  <a:pt x="192570" y="279831"/>
                </a:lnTo>
                <a:lnTo>
                  <a:pt x="193840" y="272211"/>
                </a:lnTo>
                <a:lnTo>
                  <a:pt x="201536" y="265861"/>
                </a:lnTo>
                <a:lnTo>
                  <a:pt x="217652" y="268401"/>
                </a:lnTo>
                <a:lnTo>
                  <a:pt x="222783" y="277291"/>
                </a:lnTo>
                <a:lnTo>
                  <a:pt x="219849" y="296341"/>
                </a:lnTo>
                <a:lnTo>
                  <a:pt x="215836" y="299643"/>
                </a:lnTo>
                <a:lnTo>
                  <a:pt x="224650" y="301180"/>
                </a:lnTo>
                <a:lnTo>
                  <a:pt x="226085" y="292531"/>
                </a:lnTo>
                <a:lnTo>
                  <a:pt x="227545" y="282371"/>
                </a:lnTo>
                <a:lnTo>
                  <a:pt x="234505" y="276021"/>
                </a:lnTo>
                <a:lnTo>
                  <a:pt x="245503" y="277291"/>
                </a:lnTo>
                <a:lnTo>
                  <a:pt x="248793" y="281101"/>
                </a:lnTo>
                <a:lnTo>
                  <a:pt x="249897" y="286181"/>
                </a:lnTo>
                <a:lnTo>
                  <a:pt x="250266" y="284911"/>
                </a:lnTo>
                <a:lnTo>
                  <a:pt x="250266" y="283641"/>
                </a:lnTo>
                <a:lnTo>
                  <a:pt x="251726" y="277291"/>
                </a:lnTo>
                <a:lnTo>
                  <a:pt x="252463" y="276021"/>
                </a:lnTo>
                <a:lnTo>
                  <a:pt x="254660" y="272211"/>
                </a:lnTo>
                <a:lnTo>
                  <a:pt x="257962" y="269671"/>
                </a:lnTo>
                <a:lnTo>
                  <a:pt x="251358" y="268401"/>
                </a:lnTo>
                <a:lnTo>
                  <a:pt x="250101" y="265861"/>
                </a:lnTo>
                <a:lnTo>
                  <a:pt x="246964" y="259511"/>
                </a:lnTo>
                <a:lnTo>
                  <a:pt x="248069" y="248081"/>
                </a:lnTo>
                <a:lnTo>
                  <a:pt x="248335" y="244271"/>
                </a:lnTo>
                <a:lnTo>
                  <a:pt x="248704" y="239191"/>
                </a:lnTo>
                <a:lnTo>
                  <a:pt x="248793" y="237921"/>
                </a:lnTo>
                <a:lnTo>
                  <a:pt x="255028" y="229031"/>
                </a:lnTo>
                <a:lnTo>
                  <a:pt x="261620" y="229031"/>
                </a:lnTo>
                <a:lnTo>
                  <a:pt x="266382" y="230301"/>
                </a:lnTo>
                <a:lnTo>
                  <a:pt x="270052" y="235381"/>
                </a:lnTo>
                <a:lnTo>
                  <a:pt x="271145" y="241731"/>
                </a:lnTo>
                <a:lnTo>
                  <a:pt x="271881" y="234111"/>
                </a:lnTo>
                <a:lnTo>
                  <a:pt x="274815" y="226491"/>
                </a:lnTo>
                <a:lnTo>
                  <a:pt x="278104" y="223951"/>
                </a:lnTo>
                <a:lnTo>
                  <a:pt x="272986" y="221411"/>
                </a:lnTo>
                <a:lnTo>
                  <a:pt x="268998" y="213880"/>
                </a:lnTo>
                <a:lnTo>
                  <a:pt x="269316" y="218871"/>
                </a:lnTo>
                <a:lnTo>
                  <a:pt x="264553" y="227761"/>
                </a:lnTo>
                <a:lnTo>
                  <a:pt x="250634" y="229031"/>
                </a:lnTo>
                <a:lnTo>
                  <a:pt x="244398" y="221411"/>
                </a:lnTo>
                <a:lnTo>
                  <a:pt x="243306" y="209981"/>
                </a:lnTo>
                <a:lnTo>
                  <a:pt x="242570" y="198551"/>
                </a:lnTo>
                <a:lnTo>
                  <a:pt x="243243" y="197281"/>
                </a:lnTo>
                <a:lnTo>
                  <a:pt x="247332" y="189661"/>
                </a:lnTo>
                <a:lnTo>
                  <a:pt x="254292" y="188391"/>
                </a:lnTo>
                <a:lnTo>
                  <a:pt x="261620" y="188391"/>
                </a:lnTo>
                <a:lnTo>
                  <a:pt x="267335" y="196557"/>
                </a:lnTo>
                <a:lnTo>
                  <a:pt x="267119" y="193471"/>
                </a:lnTo>
                <a:lnTo>
                  <a:pt x="268947" y="188391"/>
                </a:lnTo>
                <a:lnTo>
                  <a:pt x="270776" y="183311"/>
                </a:lnTo>
                <a:lnTo>
                  <a:pt x="276644" y="182041"/>
                </a:lnTo>
                <a:lnTo>
                  <a:pt x="270421" y="182041"/>
                </a:lnTo>
                <a:lnTo>
                  <a:pt x="263817" y="174421"/>
                </a:lnTo>
                <a:lnTo>
                  <a:pt x="261251" y="164261"/>
                </a:lnTo>
                <a:lnTo>
                  <a:pt x="260997" y="159181"/>
                </a:lnTo>
                <a:lnTo>
                  <a:pt x="260807" y="155371"/>
                </a:lnTo>
                <a:lnTo>
                  <a:pt x="261340" y="152831"/>
                </a:lnTo>
                <a:lnTo>
                  <a:pt x="262128" y="149021"/>
                </a:lnTo>
                <a:lnTo>
                  <a:pt x="265010" y="142671"/>
                </a:lnTo>
                <a:lnTo>
                  <a:pt x="269316" y="140131"/>
                </a:lnTo>
                <a:lnTo>
                  <a:pt x="275183" y="138861"/>
                </a:lnTo>
                <a:lnTo>
                  <a:pt x="281774" y="145211"/>
                </a:lnTo>
                <a:lnTo>
                  <a:pt x="285076" y="154101"/>
                </a:lnTo>
                <a:lnTo>
                  <a:pt x="284467" y="147751"/>
                </a:lnTo>
                <a:lnTo>
                  <a:pt x="284581" y="143941"/>
                </a:lnTo>
                <a:lnTo>
                  <a:pt x="285076" y="138861"/>
                </a:lnTo>
                <a:lnTo>
                  <a:pt x="287642" y="136321"/>
                </a:lnTo>
                <a:close/>
              </a:path>
              <a:path extrusionOk="0" h="381634" w="407670">
                <a:moveTo>
                  <a:pt x="290931" y="91973"/>
                </a:moveTo>
                <a:lnTo>
                  <a:pt x="287997" y="89763"/>
                </a:lnTo>
                <a:lnTo>
                  <a:pt x="284340" y="86106"/>
                </a:lnTo>
                <a:lnTo>
                  <a:pt x="281038" y="80975"/>
                </a:lnTo>
                <a:lnTo>
                  <a:pt x="282498" y="86474"/>
                </a:lnTo>
                <a:lnTo>
                  <a:pt x="282143" y="91236"/>
                </a:lnTo>
                <a:lnTo>
                  <a:pt x="279577" y="93065"/>
                </a:lnTo>
                <a:lnTo>
                  <a:pt x="283603" y="94526"/>
                </a:lnTo>
                <a:lnTo>
                  <a:pt x="287629" y="98933"/>
                </a:lnTo>
                <a:lnTo>
                  <a:pt x="290931" y="105524"/>
                </a:lnTo>
                <a:lnTo>
                  <a:pt x="289826" y="99656"/>
                </a:lnTo>
                <a:lnTo>
                  <a:pt x="289826" y="94526"/>
                </a:lnTo>
                <a:lnTo>
                  <a:pt x="290931" y="91973"/>
                </a:lnTo>
                <a:close/>
              </a:path>
              <a:path extrusionOk="0" h="381634" w="407670">
                <a:moveTo>
                  <a:pt x="292773" y="259410"/>
                </a:moveTo>
                <a:lnTo>
                  <a:pt x="290931" y="257213"/>
                </a:lnTo>
                <a:lnTo>
                  <a:pt x="289839" y="253187"/>
                </a:lnTo>
                <a:lnTo>
                  <a:pt x="289471" y="248424"/>
                </a:lnTo>
                <a:lnTo>
                  <a:pt x="288734" y="253555"/>
                </a:lnTo>
                <a:lnTo>
                  <a:pt x="286905" y="257581"/>
                </a:lnTo>
                <a:lnTo>
                  <a:pt x="284708" y="259778"/>
                </a:lnTo>
                <a:lnTo>
                  <a:pt x="286537" y="260883"/>
                </a:lnTo>
                <a:lnTo>
                  <a:pt x="288010" y="264172"/>
                </a:lnTo>
                <a:lnTo>
                  <a:pt x="288010" y="268211"/>
                </a:lnTo>
                <a:lnTo>
                  <a:pt x="289471" y="264172"/>
                </a:lnTo>
                <a:lnTo>
                  <a:pt x="290931" y="261239"/>
                </a:lnTo>
                <a:lnTo>
                  <a:pt x="292773" y="259410"/>
                </a:lnTo>
                <a:close/>
              </a:path>
              <a:path extrusionOk="0" h="381634" w="407670">
                <a:moveTo>
                  <a:pt x="293865" y="290931"/>
                </a:moveTo>
                <a:lnTo>
                  <a:pt x="292760" y="293128"/>
                </a:lnTo>
                <a:lnTo>
                  <a:pt x="291668" y="294970"/>
                </a:lnTo>
                <a:lnTo>
                  <a:pt x="290563" y="296062"/>
                </a:lnTo>
                <a:lnTo>
                  <a:pt x="290931" y="297167"/>
                </a:lnTo>
                <a:lnTo>
                  <a:pt x="290931" y="299732"/>
                </a:lnTo>
                <a:lnTo>
                  <a:pt x="292036" y="298627"/>
                </a:lnTo>
                <a:lnTo>
                  <a:pt x="292760" y="297167"/>
                </a:lnTo>
                <a:lnTo>
                  <a:pt x="293497" y="296430"/>
                </a:lnTo>
                <a:lnTo>
                  <a:pt x="293497" y="293128"/>
                </a:lnTo>
                <a:lnTo>
                  <a:pt x="293865" y="290931"/>
                </a:lnTo>
                <a:close/>
              </a:path>
              <a:path extrusionOk="0" h="381634" w="407670">
                <a:moveTo>
                  <a:pt x="295325" y="177711"/>
                </a:moveTo>
                <a:lnTo>
                  <a:pt x="292036" y="175145"/>
                </a:lnTo>
                <a:lnTo>
                  <a:pt x="289102" y="169646"/>
                </a:lnTo>
                <a:lnTo>
                  <a:pt x="286905" y="162687"/>
                </a:lnTo>
                <a:lnTo>
                  <a:pt x="287274" y="171488"/>
                </a:lnTo>
                <a:lnTo>
                  <a:pt x="284340" y="178816"/>
                </a:lnTo>
                <a:lnTo>
                  <a:pt x="278841" y="180276"/>
                </a:lnTo>
                <a:lnTo>
                  <a:pt x="283235" y="179908"/>
                </a:lnTo>
                <a:lnTo>
                  <a:pt x="287997" y="185407"/>
                </a:lnTo>
                <a:lnTo>
                  <a:pt x="290195" y="193103"/>
                </a:lnTo>
                <a:lnTo>
                  <a:pt x="290931" y="186867"/>
                </a:lnTo>
                <a:lnTo>
                  <a:pt x="292760" y="181013"/>
                </a:lnTo>
                <a:lnTo>
                  <a:pt x="293624" y="179908"/>
                </a:lnTo>
                <a:lnTo>
                  <a:pt x="295325" y="177711"/>
                </a:lnTo>
                <a:close/>
              </a:path>
              <a:path extrusionOk="0" h="381634" w="407670">
                <a:moveTo>
                  <a:pt x="296430" y="220205"/>
                </a:moveTo>
                <a:lnTo>
                  <a:pt x="293865" y="218744"/>
                </a:lnTo>
                <a:lnTo>
                  <a:pt x="292036" y="215442"/>
                </a:lnTo>
                <a:lnTo>
                  <a:pt x="290931" y="210680"/>
                </a:lnTo>
                <a:lnTo>
                  <a:pt x="289826" y="215442"/>
                </a:lnTo>
                <a:lnTo>
                  <a:pt x="287997" y="219113"/>
                </a:lnTo>
                <a:lnTo>
                  <a:pt x="285432" y="220941"/>
                </a:lnTo>
                <a:lnTo>
                  <a:pt x="288366" y="222770"/>
                </a:lnTo>
                <a:lnTo>
                  <a:pt x="290195" y="227164"/>
                </a:lnTo>
                <a:lnTo>
                  <a:pt x="290931" y="233400"/>
                </a:lnTo>
                <a:lnTo>
                  <a:pt x="292036" y="227533"/>
                </a:lnTo>
                <a:lnTo>
                  <a:pt x="294233" y="222770"/>
                </a:lnTo>
                <a:lnTo>
                  <a:pt x="296430" y="220205"/>
                </a:lnTo>
                <a:close/>
              </a:path>
              <a:path extrusionOk="0" h="381634" w="407670">
                <a:moveTo>
                  <a:pt x="299732" y="295325"/>
                </a:moveTo>
                <a:lnTo>
                  <a:pt x="298996" y="296430"/>
                </a:lnTo>
                <a:lnTo>
                  <a:pt x="297535" y="297891"/>
                </a:lnTo>
                <a:lnTo>
                  <a:pt x="297535" y="300824"/>
                </a:lnTo>
                <a:lnTo>
                  <a:pt x="298259" y="300088"/>
                </a:lnTo>
                <a:lnTo>
                  <a:pt x="298996" y="298627"/>
                </a:lnTo>
                <a:lnTo>
                  <a:pt x="298996" y="297522"/>
                </a:lnTo>
                <a:lnTo>
                  <a:pt x="299732" y="295325"/>
                </a:lnTo>
                <a:close/>
              </a:path>
              <a:path extrusionOk="0" h="381634" w="407670">
                <a:moveTo>
                  <a:pt x="302653" y="93065"/>
                </a:moveTo>
                <a:lnTo>
                  <a:pt x="300824" y="91605"/>
                </a:lnTo>
                <a:lnTo>
                  <a:pt x="299351" y="89039"/>
                </a:lnTo>
                <a:lnTo>
                  <a:pt x="297891" y="86106"/>
                </a:lnTo>
                <a:lnTo>
                  <a:pt x="298627" y="89039"/>
                </a:lnTo>
                <a:lnTo>
                  <a:pt x="298627" y="91236"/>
                </a:lnTo>
                <a:lnTo>
                  <a:pt x="297891" y="92329"/>
                </a:lnTo>
                <a:lnTo>
                  <a:pt x="299351" y="93802"/>
                </a:lnTo>
                <a:lnTo>
                  <a:pt x="300824" y="95631"/>
                </a:lnTo>
                <a:lnTo>
                  <a:pt x="302285" y="97828"/>
                </a:lnTo>
                <a:lnTo>
                  <a:pt x="302285" y="94170"/>
                </a:lnTo>
                <a:lnTo>
                  <a:pt x="302653" y="93065"/>
                </a:lnTo>
                <a:close/>
              </a:path>
              <a:path extrusionOk="0" h="381634" w="407670">
                <a:moveTo>
                  <a:pt x="303758" y="134112"/>
                </a:moveTo>
                <a:lnTo>
                  <a:pt x="301193" y="131546"/>
                </a:lnTo>
                <a:lnTo>
                  <a:pt x="298627" y="127139"/>
                </a:lnTo>
                <a:lnTo>
                  <a:pt x="296075" y="121653"/>
                </a:lnTo>
                <a:lnTo>
                  <a:pt x="296799" y="127139"/>
                </a:lnTo>
                <a:lnTo>
                  <a:pt x="296075" y="131546"/>
                </a:lnTo>
                <a:lnTo>
                  <a:pt x="294233" y="134112"/>
                </a:lnTo>
                <a:lnTo>
                  <a:pt x="297535" y="135940"/>
                </a:lnTo>
                <a:lnTo>
                  <a:pt x="300469" y="141071"/>
                </a:lnTo>
                <a:lnTo>
                  <a:pt x="302298" y="147662"/>
                </a:lnTo>
                <a:lnTo>
                  <a:pt x="301929" y="141795"/>
                </a:lnTo>
                <a:lnTo>
                  <a:pt x="302666" y="136664"/>
                </a:lnTo>
                <a:lnTo>
                  <a:pt x="303758" y="134112"/>
                </a:lnTo>
                <a:close/>
              </a:path>
              <a:path extrusionOk="0" h="381634" w="407670">
                <a:moveTo>
                  <a:pt x="304850" y="258686"/>
                </a:moveTo>
                <a:lnTo>
                  <a:pt x="304114" y="257594"/>
                </a:lnTo>
                <a:lnTo>
                  <a:pt x="303758" y="256120"/>
                </a:lnTo>
                <a:lnTo>
                  <a:pt x="303390" y="253923"/>
                </a:lnTo>
                <a:lnTo>
                  <a:pt x="301917" y="256120"/>
                </a:lnTo>
                <a:lnTo>
                  <a:pt x="300824" y="257594"/>
                </a:lnTo>
                <a:lnTo>
                  <a:pt x="300088" y="259054"/>
                </a:lnTo>
                <a:lnTo>
                  <a:pt x="301193" y="260159"/>
                </a:lnTo>
                <a:lnTo>
                  <a:pt x="301548" y="261988"/>
                </a:lnTo>
                <a:lnTo>
                  <a:pt x="301548" y="264553"/>
                </a:lnTo>
                <a:lnTo>
                  <a:pt x="302653" y="261988"/>
                </a:lnTo>
                <a:lnTo>
                  <a:pt x="303758" y="260159"/>
                </a:lnTo>
                <a:lnTo>
                  <a:pt x="304850" y="258686"/>
                </a:lnTo>
                <a:close/>
              </a:path>
              <a:path extrusionOk="0" h="381634" w="407670">
                <a:moveTo>
                  <a:pt x="309981" y="218008"/>
                </a:moveTo>
                <a:lnTo>
                  <a:pt x="308876" y="216547"/>
                </a:lnTo>
                <a:lnTo>
                  <a:pt x="307416" y="211416"/>
                </a:lnTo>
                <a:lnTo>
                  <a:pt x="306311" y="214706"/>
                </a:lnTo>
                <a:lnTo>
                  <a:pt x="304850" y="217639"/>
                </a:lnTo>
                <a:lnTo>
                  <a:pt x="303390" y="219468"/>
                </a:lnTo>
                <a:lnTo>
                  <a:pt x="304850" y="220573"/>
                </a:lnTo>
                <a:lnTo>
                  <a:pt x="305955" y="222770"/>
                </a:lnTo>
                <a:lnTo>
                  <a:pt x="306679" y="225704"/>
                </a:lnTo>
                <a:lnTo>
                  <a:pt x="307416" y="222034"/>
                </a:lnTo>
                <a:lnTo>
                  <a:pt x="308521" y="219468"/>
                </a:lnTo>
                <a:lnTo>
                  <a:pt x="309981" y="218008"/>
                </a:lnTo>
                <a:close/>
              </a:path>
              <a:path extrusionOk="0" h="381634" w="407670">
                <a:moveTo>
                  <a:pt x="310362" y="175133"/>
                </a:moveTo>
                <a:lnTo>
                  <a:pt x="308165" y="172567"/>
                </a:lnTo>
                <a:lnTo>
                  <a:pt x="306324" y="167805"/>
                </a:lnTo>
                <a:lnTo>
                  <a:pt x="304863" y="162687"/>
                </a:lnTo>
                <a:lnTo>
                  <a:pt x="305231" y="168173"/>
                </a:lnTo>
                <a:lnTo>
                  <a:pt x="304126" y="173304"/>
                </a:lnTo>
                <a:lnTo>
                  <a:pt x="302298" y="176237"/>
                </a:lnTo>
                <a:lnTo>
                  <a:pt x="304126" y="178066"/>
                </a:lnTo>
                <a:lnTo>
                  <a:pt x="305968" y="181737"/>
                </a:lnTo>
                <a:lnTo>
                  <a:pt x="307060" y="186131"/>
                </a:lnTo>
                <a:lnTo>
                  <a:pt x="307797" y="181737"/>
                </a:lnTo>
                <a:lnTo>
                  <a:pt x="308889" y="177698"/>
                </a:lnTo>
                <a:lnTo>
                  <a:pt x="310362" y="175133"/>
                </a:lnTo>
                <a:close/>
              </a:path>
              <a:path extrusionOk="0" h="381634" w="407670">
                <a:moveTo>
                  <a:pt x="311810" y="256120"/>
                </a:moveTo>
                <a:lnTo>
                  <a:pt x="311086" y="257594"/>
                </a:lnTo>
                <a:lnTo>
                  <a:pt x="310349" y="258686"/>
                </a:lnTo>
                <a:lnTo>
                  <a:pt x="309613" y="259422"/>
                </a:lnTo>
                <a:lnTo>
                  <a:pt x="309981" y="260159"/>
                </a:lnTo>
                <a:lnTo>
                  <a:pt x="309981" y="261988"/>
                </a:lnTo>
                <a:lnTo>
                  <a:pt x="310718" y="260883"/>
                </a:lnTo>
                <a:lnTo>
                  <a:pt x="311086" y="260159"/>
                </a:lnTo>
                <a:lnTo>
                  <a:pt x="311810" y="259791"/>
                </a:lnTo>
                <a:lnTo>
                  <a:pt x="311810" y="256120"/>
                </a:lnTo>
                <a:close/>
              </a:path>
              <a:path extrusionOk="0" h="381634" w="407670">
                <a:moveTo>
                  <a:pt x="315849" y="135572"/>
                </a:moveTo>
                <a:lnTo>
                  <a:pt x="314388" y="133743"/>
                </a:lnTo>
                <a:lnTo>
                  <a:pt x="312915" y="131178"/>
                </a:lnTo>
                <a:lnTo>
                  <a:pt x="311454" y="127876"/>
                </a:lnTo>
                <a:lnTo>
                  <a:pt x="311454" y="130810"/>
                </a:lnTo>
                <a:lnTo>
                  <a:pt x="311086" y="133007"/>
                </a:lnTo>
                <a:lnTo>
                  <a:pt x="310349" y="134467"/>
                </a:lnTo>
                <a:lnTo>
                  <a:pt x="311823" y="136309"/>
                </a:lnTo>
                <a:lnTo>
                  <a:pt x="313283" y="139242"/>
                </a:lnTo>
                <a:lnTo>
                  <a:pt x="314388" y="142532"/>
                </a:lnTo>
                <a:lnTo>
                  <a:pt x="314744" y="139598"/>
                </a:lnTo>
                <a:lnTo>
                  <a:pt x="315112" y="137401"/>
                </a:lnTo>
                <a:lnTo>
                  <a:pt x="315849" y="135572"/>
                </a:lnTo>
                <a:close/>
              </a:path>
              <a:path extrusionOk="0" h="381634" w="407670">
                <a:moveTo>
                  <a:pt x="319874" y="219481"/>
                </a:moveTo>
                <a:lnTo>
                  <a:pt x="319138" y="218020"/>
                </a:lnTo>
                <a:lnTo>
                  <a:pt x="318414" y="214350"/>
                </a:lnTo>
                <a:lnTo>
                  <a:pt x="317677" y="216179"/>
                </a:lnTo>
                <a:lnTo>
                  <a:pt x="316941" y="217652"/>
                </a:lnTo>
                <a:lnTo>
                  <a:pt x="316217" y="218376"/>
                </a:lnTo>
                <a:lnTo>
                  <a:pt x="316941" y="220218"/>
                </a:lnTo>
                <a:lnTo>
                  <a:pt x="317309" y="222046"/>
                </a:lnTo>
                <a:lnTo>
                  <a:pt x="317677" y="224243"/>
                </a:lnTo>
                <a:lnTo>
                  <a:pt x="319138" y="220573"/>
                </a:lnTo>
                <a:lnTo>
                  <a:pt x="319874" y="219481"/>
                </a:lnTo>
                <a:close/>
              </a:path>
              <a:path extrusionOk="0" h="381634" w="407670">
                <a:moveTo>
                  <a:pt x="321716" y="176237"/>
                </a:moveTo>
                <a:lnTo>
                  <a:pt x="320611" y="174777"/>
                </a:lnTo>
                <a:lnTo>
                  <a:pt x="319519" y="172935"/>
                </a:lnTo>
                <a:lnTo>
                  <a:pt x="318782" y="170370"/>
                </a:lnTo>
                <a:lnTo>
                  <a:pt x="318414" y="172567"/>
                </a:lnTo>
                <a:lnTo>
                  <a:pt x="318046" y="174409"/>
                </a:lnTo>
                <a:lnTo>
                  <a:pt x="317322" y="175501"/>
                </a:lnTo>
                <a:lnTo>
                  <a:pt x="318046" y="176974"/>
                </a:lnTo>
                <a:lnTo>
                  <a:pt x="318782" y="179171"/>
                </a:lnTo>
                <a:lnTo>
                  <a:pt x="319151" y="181368"/>
                </a:lnTo>
                <a:lnTo>
                  <a:pt x="319887" y="179171"/>
                </a:lnTo>
                <a:lnTo>
                  <a:pt x="320611" y="177342"/>
                </a:lnTo>
                <a:lnTo>
                  <a:pt x="321716" y="176237"/>
                </a:lnTo>
                <a:close/>
              </a:path>
              <a:path extrusionOk="0" h="381634" w="407670">
                <a:moveTo>
                  <a:pt x="407454" y="30048"/>
                </a:moveTo>
                <a:lnTo>
                  <a:pt x="404876" y="18402"/>
                </a:lnTo>
                <a:lnTo>
                  <a:pt x="398335" y="8839"/>
                </a:lnTo>
                <a:lnTo>
                  <a:pt x="388848" y="2374"/>
                </a:lnTo>
                <a:lnTo>
                  <a:pt x="377405" y="0"/>
                </a:lnTo>
                <a:lnTo>
                  <a:pt x="236334" y="0"/>
                </a:lnTo>
                <a:lnTo>
                  <a:pt x="273989" y="36614"/>
                </a:lnTo>
                <a:lnTo>
                  <a:pt x="302882" y="81622"/>
                </a:lnTo>
                <a:lnTo>
                  <a:pt x="321411" y="133350"/>
                </a:lnTo>
                <a:lnTo>
                  <a:pt x="327939" y="190169"/>
                </a:lnTo>
                <a:lnTo>
                  <a:pt x="321411" y="246989"/>
                </a:lnTo>
                <a:lnTo>
                  <a:pt x="302882" y="298716"/>
                </a:lnTo>
                <a:lnTo>
                  <a:pt x="273989" y="343712"/>
                </a:lnTo>
                <a:lnTo>
                  <a:pt x="236334" y="380339"/>
                </a:lnTo>
                <a:lnTo>
                  <a:pt x="377405" y="380339"/>
                </a:lnTo>
                <a:lnTo>
                  <a:pt x="389051" y="377964"/>
                </a:lnTo>
                <a:lnTo>
                  <a:pt x="398614" y="371500"/>
                </a:lnTo>
                <a:lnTo>
                  <a:pt x="405079" y="361937"/>
                </a:lnTo>
                <a:lnTo>
                  <a:pt x="407454" y="350291"/>
                </a:lnTo>
                <a:lnTo>
                  <a:pt x="407454" y="30048"/>
                </a:lnTo>
                <a:close/>
              </a:path>
            </a:pathLst>
          </a:custGeom>
          <a:solidFill>
            <a:srgbClr val="2375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rgbClr val="000000"/>
              </a:solidFill>
              <a:latin typeface="Calibri"/>
              <a:ea typeface="Calibri"/>
              <a:cs typeface="Calibri"/>
              <a:sym typeface="Calibri"/>
            </a:endParaRPr>
          </a:p>
        </p:txBody>
      </p:sp>
      <p:pic>
        <p:nvPicPr>
          <p:cNvPr id="66" name="Google Shape;66;p7"/>
          <p:cNvPicPr preferRelativeResize="0"/>
          <p:nvPr/>
        </p:nvPicPr>
        <p:blipFill rotWithShape="1">
          <a:blip r:embed="rId3">
            <a:alphaModFix/>
          </a:blip>
          <a:srcRect b="0" l="0" r="0" t="0"/>
          <a:stretch/>
        </p:blipFill>
        <p:spPr>
          <a:xfrm>
            <a:off x="4980398" y="5138496"/>
            <a:ext cx="1053515" cy="313140"/>
          </a:xfrm>
          <a:prstGeom prst="rect">
            <a:avLst/>
          </a:prstGeom>
          <a:noFill/>
          <a:ln>
            <a:noFill/>
          </a:ln>
        </p:spPr>
      </p:pic>
      <p:pic>
        <p:nvPicPr>
          <p:cNvPr id="67" name="Google Shape;67;p7"/>
          <p:cNvPicPr preferRelativeResize="0"/>
          <p:nvPr/>
        </p:nvPicPr>
        <p:blipFill rotWithShape="1">
          <a:blip r:embed="rId4">
            <a:alphaModFix/>
          </a:blip>
          <a:srcRect b="0" l="0" r="0" t="0"/>
          <a:stretch/>
        </p:blipFill>
        <p:spPr>
          <a:xfrm>
            <a:off x="6285673" y="5109663"/>
            <a:ext cx="373304" cy="370816"/>
          </a:xfrm>
          <a:prstGeom prst="rect">
            <a:avLst/>
          </a:prstGeom>
          <a:noFill/>
          <a:ln>
            <a:noFill/>
          </a:ln>
        </p:spPr>
      </p:pic>
      <p:sp>
        <p:nvSpPr>
          <p:cNvPr id="68" name="Google Shape;68;p7"/>
          <p:cNvSpPr txBox="1"/>
          <p:nvPr/>
        </p:nvSpPr>
        <p:spPr>
          <a:xfrm>
            <a:off x="2220658" y="2894717"/>
            <a:ext cx="4519500" cy="10434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6700">
                <a:solidFill>
                  <a:srgbClr val="FFFFFF"/>
                </a:solidFill>
                <a:latin typeface="Nunito ExtraBold"/>
                <a:ea typeface="Nunito ExtraBold"/>
                <a:cs typeface="Nunito ExtraBold"/>
                <a:sym typeface="Nunito ExtraBold"/>
              </a:rPr>
              <a:t>Campaign</a:t>
            </a:r>
            <a:endParaRPr sz="6700">
              <a:solidFill>
                <a:srgbClr val="000000"/>
              </a:solidFill>
              <a:latin typeface="Nunito ExtraBold"/>
              <a:ea typeface="Nunito ExtraBold"/>
              <a:cs typeface="Nunito ExtraBold"/>
              <a:sym typeface="Nunito ExtraBold"/>
            </a:endParaRPr>
          </a:p>
        </p:txBody>
      </p:sp>
      <p:sp>
        <p:nvSpPr>
          <p:cNvPr id="69" name="Google Shape;69;p7"/>
          <p:cNvSpPr txBox="1"/>
          <p:nvPr/>
        </p:nvSpPr>
        <p:spPr>
          <a:xfrm>
            <a:off x="2304500" y="1391700"/>
            <a:ext cx="4645200" cy="748500"/>
          </a:xfrm>
          <a:prstGeom prst="rect">
            <a:avLst/>
          </a:prstGeom>
          <a:noFill/>
          <a:ln>
            <a:noFill/>
          </a:ln>
        </p:spPr>
        <p:txBody>
          <a:bodyPr anchorCtr="0" anchor="t" bIns="0" lIns="0" spcFirstLastPara="1" rIns="0" wrap="square" tIns="9525">
            <a:spAutoFit/>
          </a:bodyPr>
          <a:lstStyle/>
          <a:p>
            <a:pPr indent="0" lvl="0" marL="0" rtl="0" algn="l">
              <a:spcBef>
                <a:spcPts val="0"/>
              </a:spcBef>
              <a:spcAft>
                <a:spcPts val="0"/>
              </a:spcAft>
              <a:buNone/>
            </a:pPr>
            <a:r>
              <a:rPr lang="en" sz="4800">
                <a:solidFill>
                  <a:srgbClr val="FFFFFF"/>
                </a:solidFill>
                <a:latin typeface="Nunito ExtraBold"/>
                <a:ea typeface="Nunito ExtraBold"/>
                <a:cs typeface="Nunito ExtraBold"/>
                <a:sym typeface="Nunito ExtraBold"/>
              </a:rPr>
              <a:t>Building Your</a:t>
            </a:r>
            <a:r>
              <a:rPr lang="en" sz="4800">
                <a:solidFill>
                  <a:srgbClr val="FFFFFF"/>
                </a:solidFill>
                <a:latin typeface="Nunito ExtraBold"/>
                <a:ea typeface="Nunito ExtraBold"/>
                <a:cs typeface="Nunito ExtraBold"/>
                <a:sym typeface="Nunito ExtraBold"/>
              </a:rPr>
              <a:t> </a:t>
            </a:r>
            <a:endParaRPr sz="4800">
              <a:latin typeface="Nunito ExtraBold"/>
              <a:ea typeface="Nunito ExtraBold"/>
              <a:cs typeface="Nunito ExtraBold"/>
              <a:sym typeface="Nunito ExtraBold"/>
            </a:endParaRPr>
          </a:p>
        </p:txBody>
      </p:sp>
      <p:sp>
        <p:nvSpPr>
          <p:cNvPr id="70" name="Google Shape;70;p7"/>
          <p:cNvSpPr txBox="1"/>
          <p:nvPr/>
        </p:nvSpPr>
        <p:spPr>
          <a:xfrm>
            <a:off x="2327797" y="1244089"/>
            <a:ext cx="14670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MODULE 3</a:t>
            </a:r>
            <a:endParaRPr sz="1500">
              <a:solidFill>
                <a:srgbClr val="000000"/>
              </a:solidFill>
              <a:latin typeface="Nunito ExtraBold"/>
              <a:ea typeface="Nunito ExtraBold"/>
              <a:cs typeface="Nunito ExtraBold"/>
              <a:sym typeface="Nunito ExtraBold"/>
            </a:endParaRPr>
          </a:p>
        </p:txBody>
      </p:sp>
      <p:sp>
        <p:nvSpPr>
          <p:cNvPr id="71" name="Google Shape;71;p7"/>
          <p:cNvSpPr txBox="1"/>
          <p:nvPr/>
        </p:nvSpPr>
        <p:spPr>
          <a:xfrm>
            <a:off x="1167796" y="1721909"/>
            <a:ext cx="5799600" cy="15360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9900">
                <a:solidFill>
                  <a:srgbClr val="D3E3F1"/>
                </a:solidFill>
                <a:latin typeface="Nunito ExtraBold"/>
                <a:ea typeface="Nunito ExtraBold"/>
                <a:cs typeface="Nunito ExtraBold"/>
                <a:sym typeface="Nunito ExtraBold"/>
              </a:rPr>
              <a:t>Advocacy</a:t>
            </a:r>
            <a:endParaRPr sz="9900">
              <a:solidFill>
                <a:srgbClr val="D3E3F1"/>
              </a:solidFill>
              <a:latin typeface="Nunito ExtraBold"/>
              <a:ea typeface="Nunito ExtraBold"/>
              <a:cs typeface="Nunito ExtraBold"/>
              <a:sym typeface="Nunito ExtraBold"/>
            </a:endParaRPr>
          </a:p>
        </p:txBody>
      </p:sp>
      <p:pic>
        <p:nvPicPr>
          <p:cNvPr id="72" name="Google Shape;72;p7"/>
          <p:cNvPicPr preferRelativeResize="0"/>
          <p:nvPr/>
        </p:nvPicPr>
        <p:blipFill>
          <a:blip r:embed="rId5">
            <a:alphaModFix/>
          </a:blip>
          <a:stretch>
            <a:fillRect/>
          </a:stretch>
        </p:blipFill>
        <p:spPr>
          <a:xfrm flipH="1" rot="10800000">
            <a:off x="2370823" y="3944450"/>
            <a:ext cx="2707975" cy="234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6" name="Shape 76"/>
        <p:cNvGrpSpPr/>
        <p:nvPr/>
      </p:nvGrpSpPr>
      <p:grpSpPr>
        <a:xfrm>
          <a:off x="0" y="0"/>
          <a:ext cx="0" cy="0"/>
          <a:chOff x="0" y="0"/>
          <a:chExt cx="0" cy="0"/>
        </a:xfrm>
      </p:grpSpPr>
      <p:sp>
        <p:nvSpPr>
          <p:cNvPr id="77" name="Google Shape;77;p8"/>
          <p:cNvSpPr/>
          <p:nvPr/>
        </p:nvSpPr>
        <p:spPr>
          <a:xfrm>
            <a:off x="0" y="0"/>
            <a:ext cx="8017800" cy="5670000"/>
          </a:xfrm>
          <a:prstGeom prst="rect">
            <a:avLst/>
          </a:prstGeom>
          <a:solidFill>
            <a:srgbClr val="D3E3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a:off x="288450" y="271975"/>
            <a:ext cx="7508100" cy="51675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rot="5400000">
            <a:off x="3924647" y="1529876"/>
            <a:ext cx="4132504" cy="361129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80" name="Google Shape;80;p8"/>
          <p:cNvPicPr preferRelativeResize="0"/>
          <p:nvPr/>
        </p:nvPicPr>
        <p:blipFill rotWithShape="1">
          <a:blip r:embed="rId3">
            <a:alphaModFix/>
          </a:blip>
          <a:srcRect b="4136" l="0" r="0" t="4145"/>
          <a:stretch/>
        </p:blipFill>
        <p:spPr>
          <a:xfrm>
            <a:off x="288449" y="1434875"/>
            <a:ext cx="7508101" cy="4004589"/>
          </a:xfrm>
          <a:prstGeom prst="rect">
            <a:avLst/>
          </a:prstGeom>
          <a:noFill/>
          <a:ln>
            <a:noFill/>
          </a:ln>
        </p:spPr>
      </p:pic>
      <p:sp>
        <p:nvSpPr>
          <p:cNvPr id="81" name="Google Shape;81;p8"/>
          <p:cNvSpPr txBox="1"/>
          <p:nvPr/>
        </p:nvSpPr>
        <p:spPr>
          <a:xfrm>
            <a:off x="784844" y="1969269"/>
            <a:ext cx="4852200" cy="4224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3800">
                <a:solidFill>
                  <a:srgbClr val="FFFFFF"/>
                </a:solidFill>
                <a:latin typeface="Nunito ExtraBold"/>
                <a:ea typeface="Nunito ExtraBold"/>
                <a:cs typeface="Nunito ExtraBold"/>
                <a:sym typeface="Nunito ExtraBold"/>
              </a:rPr>
              <a:t>Campaign Planning</a:t>
            </a:r>
            <a:endParaRPr sz="3800">
              <a:solidFill>
                <a:schemeClr val="dk1"/>
              </a:solidFill>
              <a:latin typeface="Nunito ExtraBold"/>
              <a:ea typeface="Nunito ExtraBold"/>
              <a:cs typeface="Nunito ExtraBold"/>
              <a:sym typeface="Nunito ExtraBold"/>
            </a:endParaRPr>
          </a:p>
        </p:txBody>
      </p:sp>
      <p:sp>
        <p:nvSpPr>
          <p:cNvPr id="82" name="Google Shape;82;p8"/>
          <p:cNvSpPr txBox="1"/>
          <p:nvPr>
            <p:ph idx="1" type="body"/>
          </p:nvPr>
        </p:nvSpPr>
        <p:spPr>
          <a:xfrm>
            <a:off x="774719" y="1122357"/>
            <a:ext cx="4852200" cy="7872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7200">
                <a:solidFill>
                  <a:srgbClr val="D3E3F1"/>
                </a:solidFill>
              </a:rPr>
              <a:t>Advocacy</a:t>
            </a:r>
            <a:endParaRPr sz="7200">
              <a:solidFill>
                <a:srgbClr val="D3E3F1"/>
              </a:solidFill>
              <a:latin typeface="Nunito ExtraBold"/>
              <a:ea typeface="Nunito ExtraBold"/>
              <a:cs typeface="Nunito ExtraBold"/>
              <a:sym typeface="Nunito ExtraBold"/>
            </a:endParaRPr>
          </a:p>
        </p:txBody>
      </p:sp>
      <p:sp>
        <p:nvSpPr>
          <p:cNvPr id="83" name="Google Shape;83;p8"/>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a:t>
            </a:r>
            <a:r>
              <a:rPr lang="en" sz="1500">
                <a:solidFill>
                  <a:srgbClr val="FFFFFF"/>
                </a:solidFill>
                <a:latin typeface="Nunito ExtraBold"/>
                <a:ea typeface="Nunito ExtraBold"/>
                <a:cs typeface="Nunito ExtraBold"/>
                <a:sym typeface="Nunito ExtraBold"/>
              </a:rPr>
              <a:t> </a:t>
            </a:r>
            <a:r>
              <a:rPr lang="en" sz="1500">
                <a:solidFill>
                  <a:srgbClr val="FFFFFF"/>
                </a:solidFill>
                <a:latin typeface="Nunito ExtraBold"/>
                <a:ea typeface="Nunito ExtraBold"/>
                <a:cs typeface="Nunito ExtraBold"/>
                <a:sym typeface="Nunito ExtraBold"/>
              </a:rPr>
              <a:t>3.1</a:t>
            </a:r>
            <a:endParaRPr sz="1500">
              <a:solidFill>
                <a:schemeClr val="dk1"/>
              </a:solidFill>
              <a:latin typeface="Nunito ExtraBold"/>
              <a:ea typeface="Nunito ExtraBold"/>
              <a:cs typeface="Nunito ExtraBold"/>
              <a:sym typeface="Nunito ExtraBold"/>
            </a:endParaRPr>
          </a:p>
        </p:txBody>
      </p:sp>
      <p:sp>
        <p:nvSpPr>
          <p:cNvPr id="84" name="Google Shape;84;p8"/>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85" name="Google Shape;85;p8"/>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86" name="Google Shape;86;p8"/>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7" name="Google Shape;87;p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8" name="Google Shape;88;p8"/>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89" name="Google Shape;89;p8"/>
          <p:cNvPicPr preferRelativeResize="0"/>
          <p:nvPr/>
        </p:nvPicPr>
        <p:blipFill rotWithShape="1">
          <a:blip r:embed="rId4">
            <a:alphaModFix/>
          </a:blip>
          <a:srcRect b="0" l="0" r="0" t="0"/>
          <a:stretch/>
        </p:blipFill>
        <p:spPr>
          <a:xfrm>
            <a:off x="818530" y="2510373"/>
            <a:ext cx="2201074" cy="200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9"/>
          <p:cNvPicPr preferRelativeResize="0"/>
          <p:nvPr/>
        </p:nvPicPr>
        <p:blipFill rotWithShape="1">
          <a:blip r:embed="rId3">
            <a:alphaModFix/>
          </a:blip>
          <a:srcRect b="1302" l="0" r="0" t="0"/>
          <a:stretch/>
        </p:blipFill>
        <p:spPr>
          <a:xfrm>
            <a:off x="212425" y="428475"/>
            <a:ext cx="7606523" cy="5010926"/>
          </a:xfrm>
          <a:prstGeom prst="rect">
            <a:avLst/>
          </a:prstGeom>
          <a:noFill/>
          <a:ln>
            <a:noFill/>
          </a:ln>
        </p:spPr>
      </p:pic>
      <p:sp>
        <p:nvSpPr>
          <p:cNvPr id="95" name="Google Shape;95;p9"/>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96" name="Google Shape;96;p9"/>
          <p:cNvSpPr txBox="1"/>
          <p:nvPr>
            <p:ph type="title"/>
          </p:nvPr>
        </p:nvSpPr>
        <p:spPr>
          <a:xfrm>
            <a:off x="519450" y="1152738"/>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What Is Advocacy?</a:t>
            </a:r>
            <a:endParaRPr/>
          </a:p>
        </p:txBody>
      </p:sp>
      <p:sp>
        <p:nvSpPr>
          <p:cNvPr id="97" name="Google Shape;97;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98" name="Google Shape;98;p9"/>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WYLLY SUHENDRA ON UNSPLASH</a:t>
            </a:r>
            <a:endParaRPr/>
          </a:p>
        </p:txBody>
      </p:sp>
      <p:pic>
        <p:nvPicPr>
          <p:cNvPr id="99" name="Google Shape;99;p9"/>
          <p:cNvPicPr preferRelativeResize="0"/>
          <p:nvPr/>
        </p:nvPicPr>
        <p:blipFill rotWithShape="1">
          <a:blip r:embed="rId4">
            <a:alphaModFix/>
          </a:blip>
          <a:srcRect b="0" l="23171" r="0" t="0"/>
          <a:stretch/>
        </p:blipFill>
        <p:spPr>
          <a:xfrm>
            <a:off x="471498" y="2185625"/>
            <a:ext cx="2068550" cy="200100"/>
          </a:xfrm>
          <a:prstGeom prst="rect">
            <a:avLst/>
          </a:prstGeom>
          <a:noFill/>
          <a:ln>
            <a:noFill/>
          </a:ln>
        </p:spPr>
      </p:pic>
      <p:sp>
        <p:nvSpPr>
          <p:cNvPr id="100" name="Google Shape;100;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1" name="Google Shape;101;p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p:nvPr/>
        </p:nvSpPr>
        <p:spPr>
          <a:xfrm>
            <a:off x="188500" y="428475"/>
            <a:ext cx="2990628" cy="261343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7" name="Google Shape;107;p10"/>
          <p:cNvSpPr txBox="1"/>
          <p:nvPr>
            <p:ph type="title"/>
          </p:nvPr>
        </p:nvSpPr>
        <p:spPr>
          <a:xfrm>
            <a:off x="519450" y="1184200"/>
            <a:ext cx="2435100" cy="4848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Advocacy…</a:t>
            </a:r>
            <a:endParaRPr/>
          </a:p>
        </p:txBody>
      </p:sp>
      <p:sp>
        <p:nvSpPr>
          <p:cNvPr id="108" name="Google Shape;108;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09" name="Google Shape;109;p1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PRB</a:t>
            </a:r>
            <a:endParaRPr/>
          </a:p>
        </p:txBody>
      </p:sp>
      <p:sp>
        <p:nvSpPr>
          <p:cNvPr id="110" name="Google Shape;110;p10"/>
          <p:cNvSpPr txBox="1"/>
          <p:nvPr>
            <p:ph idx="7" type="subTitle"/>
          </p:nvPr>
        </p:nvSpPr>
        <p:spPr>
          <a:xfrm>
            <a:off x="519450" y="3039125"/>
            <a:ext cx="2659800" cy="22977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Is the act or process of supporting a cause or principle </a:t>
            </a:r>
            <a:r>
              <a:rPr i="1" lang="en"/>
              <a:t>(Merriam-Webster)</a:t>
            </a:r>
            <a:endParaRPr i="1"/>
          </a:p>
          <a:p>
            <a:pPr indent="-219709" lvl="0" marL="137160" rtl="0" algn="l">
              <a:lnSpc>
                <a:spcPct val="115000"/>
              </a:lnSpc>
              <a:spcBef>
                <a:spcPts val="1000"/>
              </a:spcBef>
              <a:spcAft>
                <a:spcPts val="0"/>
              </a:spcAft>
              <a:buSzPts val="1300"/>
              <a:buChar char="●"/>
            </a:pPr>
            <a:r>
              <a:rPr lang="en"/>
              <a:t>Issue advocacy: Attempting to fix a problem by attracting enough attention to it</a:t>
            </a:r>
            <a:endParaRPr/>
          </a:p>
          <a:p>
            <a:pPr indent="-219709" lvl="0" marL="137160" rtl="0" algn="l">
              <a:lnSpc>
                <a:spcPct val="115000"/>
              </a:lnSpc>
              <a:spcBef>
                <a:spcPts val="1000"/>
              </a:spcBef>
              <a:spcAft>
                <a:spcPts val="1000"/>
              </a:spcAft>
              <a:buSzPts val="1300"/>
              <a:buChar char="●"/>
            </a:pPr>
            <a:r>
              <a:rPr lang="en"/>
              <a:t>Policy advocacy: Attempting to fix a problem through policy or legislation</a:t>
            </a:r>
            <a:endParaRPr/>
          </a:p>
        </p:txBody>
      </p:sp>
      <p:pic>
        <p:nvPicPr>
          <p:cNvPr id="111" name="Google Shape;111;p10"/>
          <p:cNvPicPr preferRelativeResize="0"/>
          <p:nvPr/>
        </p:nvPicPr>
        <p:blipFill rotWithShape="1">
          <a:blip r:embed="rId3">
            <a:alphaModFix/>
          </a:blip>
          <a:srcRect b="0" l="23171" r="0" t="0"/>
          <a:stretch/>
        </p:blipFill>
        <p:spPr>
          <a:xfrm>
            <a:off x="519448" y="1789175"/>
            <a:ext cx="2068550" cy="200100"/>
          </a:xfrm>
          <a:prstGeom prst="rect">
            <a:avLst/>
          </a:prstGeom>
          <a:noFill/>
          <a:ln>
            <a:noFill/>
          </a:ln>
        </p:spPr>
      </p:pic>
      <p:pic>
        <p:nvPicPr>
          <p:cNvPr id="112" name="Google Shape;112;p10"/>
          <p:cNvPicPr preferRelativeResize="0"/>
          <p:nvPr/>
        </p:nvPicPr>
        <p:blipFill rotWithShape="1">
          <a:blip r:embed="rId4">
            <a:alphaModFix/>
          </a:blip>
          <a:srcRect b="0" l="0" r="9156" t="0"/>
          <a:stretch/>
        </p:blipFill>
        <p:spPr>
          <a:xfrm>
            <a:off x="3238725" y="454433"/>
            <a:ext cx="4551775" cy="5000449"/>
          </a:xfrm>
          <a:prstGeom prst="rect">
            <a:avLst/>
          </a:prstGeom>
          <a:noFill/>
          <a:ln>
            <a:noFill/>
          </a:ln>
        </p:spPr>
      </p:pic>
      <p:sp>
        <p:nvSpPr>
          <p:cNvPr id="113" name="Google Shape;113;p1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4" name="Google Shape;114;p10"/>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id="119" name="Google Shape;119;p11"/>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120" name="Google Shape;120;p11"/>
          <p:cNvSpPr txBox="1"/>
          <p:nvPr>
            <p:ph type="title"/>
          </p:nvPr>
        </p:nvSpPr>
        <p:spPr>
          <a:xfrm>
            <a:off x="1800750" y="1118275"/>
            <a:ext cx="4417500" cy="8589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3100"/>
              <a:t>Advocacy Is </a:t>
            </a:r>
            <a:br>
              <a:rPr lang="en" sz="3100"/>
            </a:br>
            <a:r>
              <a:rPr lang="en" sz="3100"/>
              <a:t>Different From…</a:t>
            </a:r>
            <a:endParaRPr sz="3100"/>
          </a:p>
        </p:txBody>
      </p:sp>
      <p:sp>
        <p:nvSpPr>
          <p:cNvPr id="121" name="Google Shape;121;p11"/>
          <p:cNvSpPr txBox="1"/>
          <p:nvPr>
            <p:ph idx="1" type="subTitle"/>
          </p:nvPr>
        </p:nvSpPr>
        <p:spPr>
          <a:xfrm>
            <a:off x="477770" y="4138621"/>
            <a:ext cx="22563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Example: Distributing food aid to orphans is a service, </a:t>
            </a:r>
            <a:r>
              <a:rPr i="1" lang="en"/>
              <a:t>not advocacy</a:t>
            </a:r>
            <a:endParaRPr/>
          </a:p>
        </p:txBody>
      </p:sp>
      <p:sp>
        <p:nvSpPr>
          <p:cNvPr id="122" name="Google Shape;122;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23" name="Google Shape;123;p11"/>
          <p:cNvSpPr txBox="1"/>
          <p:nvPr>
            <p:ph idx="2" type="subTitle"/>
          </p:nvPr>
        </p:nvSpPr>
        <p:spPr>
          <a:xfrm>
            <a:off x="477775" y="38148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SERVICE DELIVERY</a:t>
            </a:r>
            <a:endParaRPr/>
          </a:p>
        </p:txBody>
      </p:sp>
      <p:sp>
        <p:nvSpPr>
          <p:cNvPr id="124" name="Google Shape;124;p11"/>
          <p:cNvSpPr txBox="1"/>
          <p:nvPr>
            <p:ph idx="1" type="subTitle"/>
          </p:nvPr>
        </p:nvSpPr>
        <p:spPr>
          <a:xfrm>
            <a:off x="2914316" y="4138625"/>
            <a:ext cx="2172300" cy="11205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Example: Holding a meeting with peers to educate </a:t>
            </a:r>
            <a:br>
              <a:rPr lang="en"/>
            </a:br>
            <a:r>
              <a:rPr lang="en"/>
              <a:t>them on reproductive health is peer education, </a:t>
            </a:r>
            <a:br>
              <a:rPr lang="en"/>
            </a:br>
            <a:r>
              <a:rPr i="1" lang="en"/>
              <a:t>not advocacy</a:t>
            </a:r>
            <a:endParaRPr/>
          </a:p>
        </p:txBody>
      </p:sp>
      <p:sp>
        <p:nvSpPr>
          <p:cNvPr id="125" name="Google Shape;125;p11"/>
          <p:cNvSpPr txBox="1"/>
          <p:nvPr>
            <p:ph idx="2" type="subTitle"/>
          </p:nvPr>
        </p:nvSpPr>
        <p:spPr>
          <a:xfrm>
            <a:off x="2881350" y="38148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t>EDUCATION</a:t>
            </a:r>
            <a:endParaRPr/>
          </a:p>
        </p:txBody>
      </p:sp>
      <p:sp>
        <p:nvSpPr>
          <p:cNvPr id="126" name="Google Shape;126;p11"/>
          <p:cNvSpPr txBox="1"/>
          <p:nvPr>
            <p:ph idx="1" type="subTitle"/>
          </p:nvPr>
        </p:nvSpPr>
        <p:spPr>
          <a:xfrm>
            <a:off x="5284920" y="4138621"/>
            <a:ext cx="22563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SzPts val="1100"/>
              <a:buFont typeface="Arial"/>
              <a:buNone/>
            </a:pPr>
            <a:r>
              <a:rPr lang="en"/>
              <a:t>Example: Attending a demonstration or protest is activism, </a:t>
            </a:r>
            <a:r>
              <a:rPr i="1" lang="en"/>
              <a:t>not advocacy</a:t>
            </a:r>
            <a:endParaRPr/>
          </a:p>
        </p:txBody>
      </p:sp>
      <p:sp>
        <p:nvSpPr>
          <p:cNvPr id="127" name="Google Shape;127;p11"/>
          <p:cNvSpPr txBox="1"/>
          <p:nvPr>
            <p:ph idx="2" type="subTitle"/>
          </p:nvPr>
        </p:nvSpPr>
        <p:spPr>
          <a:xfrm>
            <a:off x="5284925" y="38148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t>ACTIVISM</a:t>
            </a:r>
            <a:endParaRPr/>
          </a:p>
        </p:txBody>
      </p:sp>
      <p:sp>
        <p:nvSpPr>
          <p:cNvPr id="128" name="Google Shape;128;p11"/>
          <p:cNvSpPr/>
          <p:nvPr/>
        </p:nvSpPr>
        <p:spPr>
          <a:xfrm>
            <a:off x="1038425" y="2457013"/>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
          <p:cNvSpPr/>
          <p:nvPr/>
        </p:nvSpPr>
        <p:spPr>
          <a:xfrm>
            <a:off x="3392400" y="2457013"/>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1"/>
          <p:cNvSpPr/>
          <p:nvPr/>
        </p:nvSpPr>
        <p:spPr>
          <a:xfrm>
            <a:off x="5795975" y="2457013"/>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1"/>
          <p:cNvPicPr preferRelativeResize="0"/>
          <p:nvPr/>
        </p:nvPicPr>
        <p:blipFill>
          <a:blip r:embed="rId4">
            <a:alphaModFix/>
          </a:blip>
          <a:stretch>
            <a:fillRect/>
          </a:stretch>
        </p:blipFill>
        <p:spPr>
          <a:xfrm>
            <a:off x="5938108" y="2718750"/>
            <a:ext cx="937350" cy="756450"/>
          </a:xfrm>
          <a:prstGeom prst="rect">
            <a:avLst/>
          </a:prstGeom>
          <a:noFill/>
          <a:ln>
            <a:noFill/>
          </a:ln>
        </p:spPr>
      </p:pic>
      <p:pic>
        <p:nvPicPr>
          <p:cNvPr id="132" name="Google Shape;132;p11"/>
          <p:cNvPicPr preferRelativeResize="0"/>
          <p:nvPr/>
        </p:nvPicPr>
        <p:blipFill>
          <a:blip r:embed="rId5">
            <a:alphaModFix/>
          </a:blip>
          <a:stretch>
            <a:fillRect/>
          </a:stretch>
        </p:blipFill>
        <p:spPr>
          <a:xfrm>
            <a:off x="3651016" y="2720878"/>
            <a:ext cx="704688" cy="736723"/>
          </a:xfrm>
          <a:prstGeom prst="rect">
            <a:avLst/>
          </a:prstGeom>
          <a:noFill/>
          <a:ln>
            <a:noFill/>
          </a:ln>
        </p:spPr>
      </p:pic>
      <p:pic>
        <p:nvPicPr>
          <p:cNvPr id="133" name="Google Shape;133;p11"/>
          <p:cNvPicPr preferRelativeResize="0"/>
          <p:nvPr/>
        </p:nvPicPr>
        <p:blipFill>
          <a:blip r:embed="rId6">
            <a:alphaModFix/>
          </a:blip>
          <a:stretch>
            <a:fillRect/>
          </a:stretch>
        </p:blipFill>
        <p:spPr>
          <a:xfrm>
            <a:off x="1238718" y="2815200"/>
            <a:ext cx="850430" cy="600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12"/>
          <p:cNvPicPr preferRelativeResize="0"/>
          <p:nvPr/>
        </p:nvPicPr>
        <p:blipFill rotWithShape="1">
          <a:blip r:embed="rId3">
            <a:alphaModFix/>
          </a:blip>
          <a:srcRect b="1302" l="0" r="0" t="0"/>
          <a:stretch/>
        </p:blipFill>
        <p:spPr>
          <a:xfrm>
            <a:off x="212425" y="428475"/>
            <a:ext cx="7606523" cy="5010926"/>
          </a:xfrm>
          <a:prstGeom prst="rect">
            <a:avLst/>
          </a:prstGeom>
          <a:noFill/>
          <a:ln>
            <a:noFill/>
          </a:ln>
        </p:spPr>
      </p:pic>
      <p:sp>
        <p:nvSpPr>
          <p:cNvPr id="139" name="Google Shape;139;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40" name="Google Shape;140;p12"/>
          <p:cNvSpPr/>
          <p:nvPr/>
        </p:nvSpPr>
        <p:spPr>
          <a:xfrm>
            <a:off x="0" y="428475"/>
            <a:ext cx="3248909" cy="2839144"/>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1" name="Google Shape;141;p12"/>
          <p:cNvSpPr txBox="1"/>
          <p:nvPr>
            <p:ph type="title"/>
          </p:nvPr>
        </p:nvSpPr>
        <p:spPr>
          <a:xfrm>
            <a:off x="519450" y="1184200"/>
            <a:ext cx="2256300" cy="12051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sz="2900"/>
              <a:t>Advocacy </a:t>
            </a:r>
            <a:br>
              <a:rPr lang="en" sz="2900"/>
            </a:br>
            <a:r>
              <a:rPr lang="en" sz="2900"/>
              <a:t>Is Not Oppositional</a:t>
            </a:r>
            <a:endParaRPr sz="2900"/>
          </a:p>
        </p:txBody>
      </p:sp>
      <p:pic>
        <p:nvPicPr>
          <p:cNvPr id="142" name="Google Shape;142;p12"/>
          <p:cNvPicPr preferRelativeResize="0"/>
          <p:nvPr/>
        </p:nvPicPr>
        <p:blipFill rotWithShape="1">
          <a:blip r:embed="rId4">
            <a:alphaModFix/>
          </a:blip>
          <a:srcRect b="0" l="23171" r="0" t="0"/>
          <a:stretch/>
        </p:blipFill>
        <p:spPr>
          <a:xfrm>
            <a:off x="555381" y="2442234"/>
            <a:ext cx="2068550" cy="200100"/>
          </a:xfrm>
          <a:prstGeom prst="rect">
            <a:avLst/>
          </a:prstGeom>
          <a:noFill/>
          <a:ln>
            <a:noFill/>
          </a:ln>
        </p:spPr>
      </p:pic>
      <p:sp>
        <p:nvSpPr>
          <p:cNvPr id="143" name="Google Shape;143;p12"/>
          <p:cNvSpPr/>
          <p:nvPr/>
        </p:nvSpPr>
        <p:spPr>
          <a:xfrm>
            <a:off x="4625100" y="864550"/>
            <a:ext cx="1844400" cy="1844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2"/>
          <p:cNvSpPr/>
          <p:nvPr/>
        </p:nvSpPr>
        <p:spPr>
          <a:xfrm>
            <a:off x="1942275" y="3464450"/>
            <a:ext cx="1844400" cy="1844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2"/>
          <p:cNvSpPr txBox="1"/>
          <p:nvPr>
            <p:ph idx="1" type="subTitle"/>
          </p:nvPr>
        </p:nvSpPr>
        <p:spPr>
          <a:xfrm>
            <a:off x="4820400" y="1810848"/>
            <a:ext cx="14538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rgbClr val="3F51F5"/>
                </a:solidFill>
              </a:rPr>
              <a:t>Advocates should build allies, not opponents</a:t>
            </a:r>
            <a:endParaRPr>
              <a:solidFill>
                <a:srgbClr val="3F51F5"/>
              </a:solidFill>
            </a:endParaRPr>
          </a:p>
        </p:txBody>
      </p:sp>
      <p:sp>
        <p:nvSpPr>
          <p:cNvPr id="146" name="Google Shape;146;p12"/>
          <p:cNvSpPr txBox="1"/>
          <p:nvPr>
            <p:ph idx="2" type="subTitle"/>
          </p:nvPr>
        </p:nvSpPr>
        <p:spPr>
          <a:xfrm>
            <a:off x="2137575" y="4125267"/>
            <a:ext cx="1453800" cy="6003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solidFill>
                  <a:srgbClr val="FF6E14"/>
                </a:solidFill>
              </a:rPr>
              <a:t>Lasting change does not happen overnight</a:t>
            </a:r>
            <a:endParaRPr>
              <a:solidFill>
                <a:srgbClr val="FF6E14"/>
              </a:solidFill>
            </a:endParaRPr>
          </a:p>
        </p:txBody>
      </p:sp>
      <p:sp>
        <p:nvSpPr>
          <p:cNvPr id="147" name="Google Shape;147;p12"/>
          <p:cNvSpPr txBox="1"/>
          <p:nvPr>
            <p:ph idx="2" type="subTitle"/>
          </p:nvPr>
        </p:nvSpPr>
        <p:spPr>
          <a:xfrm>
            <a:off x="4820400" y="1297525"/>
            <a:ext cx="1453800" cy="4002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solidFill>
                  <a:srgbClr val="3F51F5"/>
                </a:solidFill>
              </a:rPr>
              <a:t>Advocacy takes time and patience</a:t>
            </a:r>
            <a:endParaRPr>
              <a:solidFill>
                <a:srgbClr val="3F51F5"/>
              </a:solidFill>
            </a:endParaRPr>
          </a:p>
        </p:txBody>
      </p:sp>
      <p:sp>
        <p:nvSpPr>
          <p:cNvPr id="148" name="Google Shape;148;p1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9" name="Google Shape;149;p12"/>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50" name="Google Shape;150;p12"/>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WYLLY SUHENDRA ON UNSPLASH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13"/>
          <p:cNvPicPr preferRelativeResize="0"/>
          <p:nvPr/>
        </p:nvPicPr>
        <p:blipFill rotWithShape="1">
          <a:blip r:embed="rId3">
            <a:alphaModFix/>
          </a:blip>
          <a:srcRect b="-7192" l="0" r="0" t="0"/>
          <a:stretch/>
        </p:blipFill>
        <p:spPr>
          <a:xfrm rot="10800000">
            <a:off x="3921764" y="2315047"/>
            <a:ext cx="175500" cy="1034725"/>
          </a:xfrm>
          <a:prstGeom prst="rect">
            <a:avLst/>
          </a:prstGeom>
          <a:noFill/>
          <a:ln>
            <a:noFill/>
          </a:ln>
        </p:spPr>
      </p:pic>
      <p:pic>
        <p:nvPicPr>
          <p:cNvPr id="156" name="Google Shape;156;p13"/>
          <p:cNvPicPr preferRelativeResize="0"/>
          <p:nvPr/>
        </p:nvPicPr>
        <p:blipFill>
          <a:blip r:embed="rId4">
            <a:alphaModFix/>
          </a:blip>
          <a:stretch>
            <a:fillRect/>
          </a:stretch>
        </p:blipFill>
        <p:spPr>
          <a:xfrm>
            <a:off x="1007987" y="436509"/>
            <a:ext cx="6003026" cy="2438275"/>
          </a:xfrm>
          <a:prstGeom prst="rect">
            <a:avLst/>
          </a:prstGeom>
          <a:noFill/>
          <a:ln>
            <a:noFill/>
          </a:ln>
        </p:spPr>
      </p:pic>
      <p:sp>
        <p:nvSpPr>
          <p:cNvPr id="157" name="Google Shape;157;p13"/>
          <p:cNvSpPr txBox="1"/>
          <p:nvPr>
            <p:ph type="title"/>
          </p:nvPr>
        </p:nvSpPr>
        <p:spPr>
          <a:xfrm>
            <a:off x="2341650" y="1184200"/>
            <a:ext cx="3335700" cy="14547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Components of an Advocacy Plan</a:t>
            </a:r>
            <a:endParaRPr/>
          </a:p>
        </p:txBody>
      </p:sp>
      <p:sp>
        <p:nvSpPr>
          <p:cNvPr id="158" name="Google Shape;158;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59" name="Google Shape;159;p13"/>
          <p:cNvSpPr txBox="1"/>
          <p:nvPr>
            <p:ph idx="2" type="subTitle"/>
          </p:nvPr>
        </p:nvSpPr>
        <p:spPr>
          <a:xfrm>
            <a:off x="671850" y="47007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t>GOAL</a:t>
            </a:r>
            <a:endParaRPr/>
          </a:p>
        </p:txBody>
      </p:sp>
      <p:sp>
        <p:nvSpPr>
          <p:cNvPr id="160" name="Google Shape;160;p13"/>
          <p:cNvSpPr txBox="1"/>
          <p:nvPr>
            <p:ph idx="2" type="subTitle"/>
          </p:nvPr>
        </p:nvSpPr>
        <p:spPr>
          <a:xfrm>
            <a:off x="2881350" y="47007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lang="en">
                <a:solidFill>
                  <a:schemeClr val="hlink"/>
                </a:solidFill>
              </a:rPr>
              <a:t>OBJECTIVES</a:t>
            </a:r>
            <a:endParaRPr/>
          </a:p>
        </p:txBody>
      </p:sp>
      <p:sp>
        <p:nvSpPr>
          <p:cNvPr id="161" name="Google Shape;161;p13"/>
          <p:cNvSpPr txBox="1"/>
          <p:nvPr>
            <p:ph idx="2" type="subTitle"/>
          </p:nvPr>
        </p:nvSpPr>
        <p:spPr>
          <a:xfrm>
            <a:off x="5099092" y="4700775"/>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hlink"/>
                </a:solidFill>
              </a:rPr>
              <a:t>ACTIONS</a:t>
            </a:r>
            <a:endParaRPr/>
          </a:p>
        </p:txBody>
      </p:sp>
      <p:sp>
        <p:nvSpPr>
          <p:cNvPr id="162" name="Google Shape;162;p13"/>
          <p:cNvSpPr/>
          <p:nvPr/>
        </p:nvSpPr>
        <p:spPr>
          <a:xfrm>
            <a:off x="1174342" y="3386129"/>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
          <p:cNvSpPr/>
          <p:nvPr/>
        </p:nvSpPr>
        <p:spPr>
          <a:xfrm>
            <a:off x="3375917" y="3386129"/>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3"/>
          <p:cNvSpPr/>
          <p:nvPr/>
        </p:nvSpPr>
        <p:spPr>
          <a:xfrm>
            <a:off x="5610142" y="3386129"/>
            <a:ext cx="1234200" cy="12342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13"/>
          <p:cNvPicPr preferRelativeResize="0"/>
          <p:nvPr/>
        </p:nvPicPr>
        <p:blipFill>
          <a:blip r:embed="rId5">
            <a:alphaModFix/>
          </a:blip>
          <a:stretch>
            <a:fillRect/>
          </a:stretch>
        </p:blipFill>
        <p:spPr>
          <a:xfrm>
            <a:off x="1439863" y="3584910"/>
            <a:ext cx="703187" cy="776435"/>
          </a:xfrm>
          <a:prstGeom prst="rect">
            <a:avLst/>
          </a:prstGeom>
          <a:noFill/>
          <a:ln>
            <a:noFill/>
          </a:ln>
        </p:spPr>
      </p:pic>
      <p:pic>
        <p:nvPicPr>
          <p:cNvPr id="166" name="Google Shape;166;p13"/>
          <p:cNvPicPr preferRelativeResize="0"/>
          <p:nvPr/>
        </p:nvPicPr>
        <p:blipFill>
          <a:blip r:embed="rId6">
            <a:alphaModFix/>
          </a:blip>
          <a:stretch>
            <a:fillRect/>
          </a:stretch>
        </p:blipFill>
        <p:spPr>
          <a:xfrm>
            <a:off x="5850938" y="3720975"/>
            <a:ext cx="703187" cy="588714"/>
          </a:xfrm>
          <a:prstGeom prst="rect">
            <a:avLst/>
          </a:prstGeom>
          <a:noFill/>
          <a:ln>
            <a:noFill/>
          </a:ln>
        </p:spPr>
      </p:pic>
      <p:pic>
        <p:nvPicPr>
          <p:cNvPr id="167" name="Google Shape;167;p13"/>
          <p:cNvPicPr preferRelativeResize="0"/>
          <p:nvPr/>
        </p:nvPicPr>
        <p:blipFill rotWithShape="1">
          <a:blip r:embed="rId3">
            <a:alphaModFix/>
          </a:blip>
          <a:srcRect b="-7192" l="0" r="0" t="0"/>
          <a:stretch/>
        </p:blipFill>
        <p:spPr>
          <a:xfrm flipH="1" rot="-9000001">
            <a:off x="2235409" y="2417326"/>
            <a:ext cx="175500" cy="1034725"/>
          </a:xfrm>
          <a:prstGeom prst="rect">
            <a:avLst/>
          </a:prstGeom>
          <a:noFill/>
          <a:ln>
            <a:noFill/>
          </a:ln>
        </p:spPr>
      </p:pic>
      <p:pic>
        <p:nvPicPr>
          <p:cNvPr id="168" name="Google Shape;168;p13"/>
          <p:cNvPicPr preferRelativeResize="0"/>
          <p:nvPr/>
        </p:nvPicPr>
        <p:blipFill rotWithShape="1">
          <a:blip r:embed="rId3">
            <a:alphaModFix/>
          </a:blip>
          <a:srcRect b="-7192" l="0" r="0" t="0"/>
          <a:stretch/>
        </p:blipFill>
        <p:spPr>
          <a:xfrm rot="9000001">
            <a:off x="5672118" y="2417326"/>
            <a:ext cx="175500" cy="1034725"/>
          </a:xfrm>
          <a:prstGeom prst="rect">
            <a:avLst/>
          </a:prstGeom>
          <a:noFill/>
          <a:ln>
            <a:noFill/>
          </a:ln>
        </p:spPr>
      </p:pic>
      <p:pic>
        <p:nvPicPr>
          <p:cNvPr id="169" name="Google Shape;169;p13"/>
          <p:cNvPicPr preferRelativeResize="0"/>
          <p:nvPr/>
        </p:nvPicPr>
        <p:blipFill>
          <a:blip r:embed="rId7">
            <a:alphaModFix/>
          </a:blip>
          <a:stretch>
            <a:fillRect/>
          </a:stretch>
        </p:blipFill>
        <p:spPr>
          <a:xfrm>
            <a:off x="3629462" y="3584912"/>
            <a:ext cx="759788" cy="7597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4"/>
          <p:cNvSpPr/>
          <p:nvPr/>
        </p:nvSpPr>
        <p:spPr>
          <a:xfrm flipH="1" rot="10800000">
            <a:off x="553176" y="3619427"/>
            <a:ext cx="6901200" cy="1467300"/>
          </a:xfrm>
          <a:prstGeom prst="round2SameRect">
            <a:avLst>
              <a:gd fmla="val 15783"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4"/>
          <p:cNvSpPr/>
          <p:nvPr/>
        </p:nvSpPr>
        <p:spPr>
          <a:xfrm>
            <a:off x="553176" y="3165127"/>
            <a:ext cx="6901200" cy="450900"/>
          </a:xfrm>
          <a:prstGeom prst="round2SameRect">
            <a:avLst>
              <a:gd fmla="val 43025" name="adj1"/>
              <a:gd fmla="val 0" name="adj2"/>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6" name="Google Shape;176;p14"/>
          <p:cNvPicPr preferRelativeResize="0"/>
          <p:nvPr/>
        </p:nvPicPr>
        <p:blipFill>
          <a:blip r:embed="rId3">
            <a:alphaModFix/>
          </a:blip>
          <a:stretch>
            <a:fillRect/>
          </a:stretch>
        </p:blipFill>
        <p:spPr>
          <a:xfrm>
            <a:off x="1300126" y="443526"/>
            <a:ext cx="5407276" cy="2196300"/>
          </a:xfrm>
          <a:prstGeom prst="rect">
            <a:avLst/>
          </a:prstGeom>
          <a:noFill/>
          <a:ln>
            <a:noFill/>
          </a:ln>
        </p:spPr>
      </p:pic>
      <p:sp>
        <p:nvSpPr>
          <p:cNvPr id="177" name="Google Shape;177;p14"/>
          <p:cNvSpPr/>
          <p:nvPr/>
        </p:nvSpPr>
        <p:spPr>
          <a:xfrm>
            <a:off x="736402" y="3773427"/>
            <a:ext cx="1071000" cy="1071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4"/>
          <p:cNvSpPr txBox="1"/>
          <p:nvPr>
            <p:ph type="title"/>
          </p:nvPr>
        </p:nvSpPr>
        <p:spPr>
          <a:xfrm>
            <a:off x="2420700" y="1184200"/>
            <a:ext cx="31776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Defining Your Advocacy Goal</a:t>
            </a:r>
            <a:endParaRPr/>
          </a:p>
        </p:txBody>
      </p:sp>
      <p:sp>
        <p:nvSpPr>
          <p:cNvPr id="179" name="Google Shape;179;p14"/>
          <p:cNvSpPr txBox="1"/>
          <p:nvPr>
            <p:ph idx="1" type="subTitle"/>
          </p:nvPr>
        </p:nvSpPr>
        <p:spPr>
          <a:xfrm>
            <a:off x="2073351" y="3832570"/>
            <a:ext cx="20655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A long-term outcome that describes the overall mission of your effort</a:t>
            </a:r>
            <a:endParaRPr/>
          </a:p>
          <a:p>
            <a:pPr indent="-219709" lvl="0" marL="137160" rtl="0" algn="l">
              <a:spcBef>
                <a:spcPts val="0"/>
              </a:spcBef>
              <a:spcAft>
                <a:spcPts val="0"/>
              </a:spcAft>
              <a:buSzPts val="1300"/>
              <a:buChar char="●"/>
            </a:pPr>
            <a:r>
              <a:rPr lang="en"/>
              <a:t>Usually supported by several objectives</a:t>
            </a:r>
            <a:endParaRPr/>
          </a:p>
        </p:txBody>
      </p:sp>
      <p:sp>
        <p:nvSpPr>
          <p:cNvPr id="180" name="Google Shape;180;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81" name="Google Shape;181;p14"/>
          <p:cNvSpPr txBox="1"/>
          <p:nvPr>
            <p:ph idx="2" type="subTitle"/>
          </p:nvPr>
        </p:nvSpPr>
        <p:spPr>
          <a:xfrm>
            <a:off x="553176" y="3259777"/>
            <a:ext cx="6901200" cy="261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700">
                <a:solidFill>
                  <a:schemeClr val="lt1"/>
                </a:solidFill>
              </a:rPr>
              <a:t>GOAL</a:t>
            </a:r>
            <a:endParaRPr sz="1700">
              <a:solidFill>
                <a:schemeClr val="lt1"/>
              </a:solidFill>
            </a:endParaRPr>
          </a:p>
        </p:txBody>
      </p:sp>
      <p:sp>
        <p:nvSpPr>
          <p:cNvPr id="182" name="Google Shape;182;p14"/>
          <p:cNvSpPr txBox="1"/>
          <p:nvPr>
            <p:ph idx="1" type="subTitle"/>
          </p:nvPr>
        </p:nvSpPr>
        <p:spPr>
          <a:xfrm>
            <a:off x="4494477" y="3832570"/>
            <a:ext cx="2798400" cy="1000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b="1" lang="en"/>
              <a:t>Example:</a:t>
            </a:r>
            <a:r>
              <a:rPr lang="en"/>
              <a:t> Greater financial commitment from </a:t>
            </a:r>
            <a:r>
              <a:rPr lang="en"/>
              <a:t>the </a:t>
            </a:r>
            <a:r>
              <a:rPr lang="en"/>
              <a:t>government to ensure Mozambican youth can access a wide range of family planning methods nationwide</a:t>
            </a:r>
            <a:endParaRPr/>
          </a:p>
        </p:txBody>
      </p:sp>
      <p:pic>
        <p:nvPicPr>
          <p:cNvPr id="183" name="Google Shape;183;p14"/>
          <p:cNvPicPr preferRelativeResize="0"/>
          <p:nvPr/>
        </p:nvPicPr>
        <p:blipFill>
          <a:blip r:embed="rId4">
            <a:alphaModFix/>
          </a:blip>
          <a:stretch>
            <a:fillRect/>
          </a:stretch>
        </p:blipFill>
        <p:spPr>
          <a:xfrm>
            <a:off x="966811" y="3925927"/>
            <a:ext cx="610232" cy="673798"/>
          </a:xfrm>
          <a:prstGeom prst="rect">
            <a:avLst/>
          </a:prstGeom>
          <a:noFill/>
          <a:ln>
            <a:noFill/>
          </a:ln>
        </p:spPr>
      </p:pic>
      <p:grpSp>
        <p:nvGrpSpPr>
          <p:cNvPr id="184" name="Google Shape;184;p14"/>
          <p:cNvGrpSpPr/>
          <p:nvPr/>
        </p:nvGrpSpPr>
        <p:grpSpPr>
          <a:xfrm>
            <a:off x="1171875" y="1825713"/>
            <a:ext cx="1252237" cy="1233486"/>
            <a:chOff x="1171875" y="1825713"/>
            <a:chExt cx="1252237" cy="1233486"/>
          </a:xfrm>
        </p:grpSpPr>
        <p:pic>
          <p:nvPicPr>
            <p:cNvPr id="185" name="Google Shape;185;p14"/>
            <p:cNvPicPr preferRelativeResize="0"/>
            <p:nvPr/>
          </p:nvPicPr>
          <p:blipFill rotWithShape="1">
            <a:blip r:embed="rId5">
              <a:alphaModFix/>
            </a:blip>
            <a:srcRect b="0" l="55892" r="0" t="0"/>
            <a:stretch/>
          </p:blipFill>
          <p:spPr>
            <a:xfrm rot="5400000">
              <a:off x="678162" y="2365386"/>
              <a:ext cx="1187525" cy="200100"/>
            </a:xfrm>
            <a:prstGeom prst="rect">
              <a:avLst/>
            </a:prstGeom>
            <a:noFill/>
            <a:ln>
              <a:noFill/>
            </a:ln>
          </p:spPr>
        </p:pic>
        <p:pic>
          <p:nvPicPr>
            <p:cNvPr id="186" name="Google Shape;186;p14"/>
            <p:cNvPicPr preferRelativeResize="0"/>
            <p:nvPr/>
          </p:nvPicPr>
          <p:blipFill rotWithShape="1">
            <a:blip r:embed="rId5">
              <a:alphaModFix/>
            </a:blip>
            <a:srcRect b="0" l="35193" r="19685" t="0"/>
            <a:stretch/>
          </p:blipFill>
          <p:spPr>
            <a:xfrm>
              <a:off x="1209337" y="1825713"/>
              <a:ext cx="1214775" cy="200100"/>
            </a:xfrm>
            <a:prstGeom prst="rect">
              <a:avLst/>
            </a:prstGeom>
            <a:noFill/>
            <a:ln>
              <a:noFill/>
            </a:ln>
          </p:spPr>
        </p:pic>
      </p:grpSp>
      <p:grpSp>
        <p:nvGrpSpPr>
          <p:cNvPr id="187" name="Google Shape;187;p14"/>
          <p:cNvGrpSpPr/>
          <p:nvPr/>
        </p:nvGrpSpPr>
        <p:grpSpPr>
          <a:xfrm>
            <a:off x="5643850" y="1825713"/>
            <a:ext cx="1252237" cy="1233486"/>
            <a:chOff x="5643850" y="1825713"/>
            <a:chExt cx="1252237" cy="1233486"/>
          </a:xfrm>
        </p:grpSpPr>
        <p:pic>
          <p:nvPicPr>
            <p:cNvPr id="188" name="Google Shape;188;p14"/>
            <p:cNvPicPr preferRelativeResize="0"/>
            <p:nvPr/>
          </p:nvPicPr>
          <p:blipFill rotWithShape="1">
            <a:blip r:embed="rId5">
              <a:alphaModFix/>
            </a:blip>
            <a:srcRect b="0" l="55892" r="0" t="0"/>
            <a:stretch/>
          </p:blipFill>
          <p:spPr>
            <a:xfrm flipH="1" rot="-5400000">
              <a:off x="6202275" y="2365386"/>
              <a:ext cx="1187525" cy="200100"/>
            </a:xfrm>
            <a:prstGeom prst="rect">
              <a:avLst/>
            </a:prstGeom>
            <a:noFill/>
            <a:ln>
              <a:noFill/>
            </a:ln>
          </p:spPr>
        </p:pic>
        <p:pic>
          <p:nvPicPr>
            <p:cNvPr id="189" name="Google Shape;189;p14"/>
            <p:cNvPicPr preferRelativeResize="0"/>
            <p:nvPr/>
          </p:nvPicPr>
          <p:blipFill rotWithShape="1">
            <a:blip r:embed="rId5">
              <a:alphaModFix/>
            </a:blip>
            <a:srcRect b="0" l="35193" r="19685" t="0"/>
            <a:stretch/>
          </p:blipFill>
          <p:spPr>
            <a:xfrm flipH="1">
              <a:off x="5643850" y="1825713"/>
              <a:ext cx="1214775" cy="200100"/>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5"/>
          <p:cNvPicPr preferRelativeResize="0"/>
          <p:nvPr/>
        </p:nvPicPr>
        <p:blipFill rotWithShape="1">
          <a:blip r:embed="rId3">
            <a:alphaModFix/>
          </a:blip>
          <a:srcRect b="3984" l="0" r="2742" t="0"/>
          <a:stretch/>
        </p:blipFill>
        <p:spPr>
          <a:xfrm>
            <a:off x="212425" y="440867"/>
            <a:ext cx="7592300" cy="4998524"/>
          </a:xfrm>
          <a:prstGeom prst="rect">
            <a:avLst/>
          </a:prstGeom>
          <a:noFill/>
          <a:ln>
            <a:noFill/>
          </a:ln>
        </p:spPr>
      </p:pic>
      <p:pic>
        <p:nvPicPr>
          <p:cNvPr id="195" name="Google Shape;195;p15"/>
          <p:cNvPicPr preferRelativeResize="0"/>
          <p:nvPr/>
        </p:nvPicPr>
        <p:blipFill>
          <a:blip r:embed="rId4">
            <a:alphaModFix/>
          </a:blip>
          <a:stretch>
            <a:fillRect/>
          </a:stretch>
        </p:blipFill>
        <p:spPr>
          <a:xfrm>
            <a:off x="-1027050" y="617674"/>
            <a:ext cx="4445975" cy="4445975"/>
          </a:xfrm>
          <a:prstGeom prst="rect">
            <a:avLst/>
          </a:prstGeom>
          <a:noFill/>
          <a:ln>
            <a:noFill/>
          </a:ln>
        </p:spPr>
      </p:pic>
      <p:sp>
        <p:nvSpPr>
          <p:cNvPr id="196" name="Google Shape;196;p15"/>
          <p:cNvSpPr txBox="1"/>
          <p:nvPr>
            <p:ph type="title"/>
          </p:nvPr>
        </p:nvSpPr>
        <p:spPr>
          <a:xfrm>
            <a:off x="519450" y="1479133"/>
            <a:ext cx="2435100" cy="2586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chemeClr val="dk1"/>
              </a:buClr>
              <a:buFont typeface="Arial"/>
              <a:buNone/>
            </a:pPr>
            <a:r>
              <a:rPr lang="en"/>
              <a:t>How Do Advocacy Goals Differ From Program Goals?</a:t>
            </a:r>
            <a:endParaRPr/>
          </a:p>
        </p:txBody>
      </p:sp>
      <p:sp>
        <p:nvSpPr>
          <p:cNvPr id="197" name="Google Shape;197;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98" name="Google Shape;198;p15"/>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PRB BCAI</a:t>
            </a:r>
            <a:endParaRPr/>
          </a:p>
        </p:txBody>
      </p:sp>
      <p:pic>
        <p:nvPicPr>
          <p:cNvPr id="199" name="Google Shape;199;p15"/>
          <p:cNvPicPr preferRelativeResize="0"/>
          <p:nvPr/>
        </p:nvPicPr>
        <p:blipFill rotWithShape="1">
          <a:blip r:embed="rId5">
            <a:alphaModFix/>
          </a:blip>
          <a:srcRect b="0" l="35987" r="0" t="0"/>
          <a:stretch/>
        </p:blipFill>
        <p:spPr>
          <a:xfrm>
            <a:off x="552789" y="4141333"/>
            <a:ext cx="1723475" cy="200100"/>
          </a:xfrm>
          <a:prstGeom prst="rect">
            <a:avLst/>
          </a:prstGeom>
          <a:noFill/>
          <a:ln>
            <a:noFill/>
          </a:ln>
        </p:spPr>
      </p:pic>
      <p:sp>
        <p:nvSpPr>
          <p:cNvPr id="200" name="Google Shape;200;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01" name="Google Shape;201;p15"/>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16"/>
          <p:cNvPicPr preferRelativeResize="0"/>
          <p:nvPr/>
        </p:nvPicPr>
        <p:blipFill>
          <a:blip r:embed="rId3">
            <a:alphaModFix/>
          </a:blip>
          <a:stretch>
            <a:fillRect/>
          </a:stretch>
        </p:blipFill>
        <p:spPr>
          <a:xfrm>
            <a:off x="1173151" y="436500"/>
            <a:ext cx="5672710" cy="2304100"/>
          </a:xfrm>
          <a:prstGeom prst="rect">
            <a:avLst/>
          </a:prstGeom>
          <a:noFill/>
          <a:ln>
            <a:noFill/>
          </a:ln>
        </p:spPr>
      </p:pic>
      <p:sp>
        <p:nvSpPr>
          <p:cNvPr id="207" name="Google Shape;207;p16"/>
          <p:cNvSpPr txBox="1"/>
          <p:nvPr>
            <p:ph idx="6" type="subTitle"/>
          </p:nvPr>
        </p:nvSpPr>
        <p:spPr>
          <a:xfrm>
            <a:off x="1721891" y="3268110"/>
            <a:ext cx="1849800" cy="246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Advocacy </a:t>
            </a:r>
            <a:r>
              <a:rPr lang="en"/>
              <a:t>Goal</a:t>
            </a:r>
            <a:endParaRPr/>
          </a:p>
        </p:txBody>
      </p:sp>
      <p:sp>
        <p:nvSpPr>
          <p:cNvPr id="208" name="Google Shape;208;p16"/>
          <p:cNvSpPr txBox="1"/>
          <p:nvPr>
            <p:ph type="title"/>
          </p:nvPr>
        </p:nvSpPr>
        <p:spPr>
          <a:xfrm>
            <a:off x="2098200" y="1184200"/>
            <a:ext cx="38226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Advocacy </a:t>
            </a:r>
            <a:r>
              <a:rPr lang="en"/>
              <a:t>Goal vs. Program Goal</a:t>
            </a:r>
            <a:endParaRPr/>
          </a:p>
        </p:txBody>
      </p:sp>
      <p:sp>
        <p:nvSpPr>
          <p:cNvPr id="209" name="Google Shape;209;p16"/>
          <p:cNvSpPr txBox="1"/>
          <p:nvPr>
            <p:ph idx="1" type="subTitle"/>
          </p:nvPr>
        </p:nvSpPr>
        <p:spPr>
          <a:xfrm>
            <a:off x="577141" y="4361098"/>
            <a:ext cx="2966700" cy="6603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a:t>Example: All youth have access to comprehensive family planning services</a:t>
            </a:r>
            <a:endParaRPr/>
          </a:p>
        </p:txBody>
      </p:sp>
      <p:sp>
        <p:nvSpPr>
          <p:cNvPr id="210" name="Google Shape;210;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11" name="Google Shape;211;p16"/>
          <p:cNvSpPr txBox="1"/>
          <p:nvPr>
            <p:ph idx="6" type="subTitle"/>
          </p:nvPr>
        </p:nvSpPr>
        <p:spPr>
          <a:xfrm>
            <a:off x="5500741" y="3268110"/>
            <a:ext cx="1849800" cy="246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rgbClr val="3F51F5"/>
                </a:solidFill>
              </a:rPr>
              <a:t>Program Goal</a:t>
            </a:r>
            <a:endParaRPr>
              <a:solidFill>
                <a:srgbClr val="3F51F5"/>
              </a:solidFill>
            </a:endParaRPr>
          </a:p>
        </p:txBody>
      </p:sp>
      <p:sp>
        <p:nvSpPr>
          <p:cNvPr id="212" name="Google Shape;212;p16"/>
          <p:cNvSpPr txBox="1"/>
          <p:nvPr>
            <p:ph idx="2" type="subTitle"/>
          </p:nvPr>
        </p:nvSpPr>
        <p:spPr>
          <a:xfrm>
            <a:off x="1721891" y="3624685"/>
            <a:ext cx="1909500" cy="600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Systematic changes that apply to many people at once</a:t>
            </a:r>
            <a:endParaRPr/>
          </a:p>
        </p:txBody>
      </p:sp>
      <p:sp>
        <p:nvSpPr>
          <p:cNvPr id="213" name="Google Shape;213;p16"/>
          <p:cNvSpPr txBox="1"/>
          <p:nvPr>
            <p:ph idx="1" type="subTitle"/>
          </p:nvPr>
        </p:nvSpPr>
        <p:spPr>
          <a:xfrm>
            <a:off x="4371342" y="4361098"/>
            <a:ext cx="2966700" cy="430200"/>
          </a:xfrm>
          <a:prstGeom prst="rect">
            <a:avLst/>
          </a:prstGeom>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a:t>Example: Decrease the rate of adolescent pregnancy by 20 percent</a:t>
            </a:r>
            <a:endParaRPr/>
          </a:p>
        </p:txBody>
      </p:sp>
      <p:sp>
        <p:nvSpPr>
          <p:cNvPr id="214" name="Google Shape;214;p16"/>
          <p:cNvSpPr txBox="1"/>
          <p:nvPr>
            <p:ph idx="2" type="subTitle"/>
          </p:nvPr>
        </p:nvSpPr>
        <p:spPr>
          <a:xfrm>
            <a:off x="5500748" y="3624685"/>
            <a:ext cx="1458900" cy="6003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t>Changes in behaviors and indicators</a:t>
            </a:r>
            <a:endParaRPr/>
          </a:p>
        </p:txBody>
      </p:sp>
      <p:sp>
        <p:nvSpPr>
          <p:cNvPr id="215" name="Google Shape;215;p16"/>
          <p:cNvSpPr/>
          <p:nvPr/>
        </p:nvSpPr>
        <p:spPr>
          <a:xfrm>
            <a:off x="577141" y="3199650"/>
            <a:ext cx="1052700" cy="10527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6"/>
          <p:cNvSpPr/>
          <p:nvPr/>
        </p:nvSpPr>
        <p:spPr>
          <a:xfrm>
            <a:off x="4303366" y="3199650"/>
            <a:ext cx="1052700" cy="10527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7" name="Google Shape;217;p16"/>
          <p:cNvPicPr preferRelativeResize="0"/>
          <p:nvPr/>
        </p:nvPicPr>
        <p:blipFill>
          <a:blip r:embed="rId4">
            <a:alphaModFix/>
          </a:blip>
          <a:stretch>
            <a:fillRect/>
          </a:stretch>
        </p:blipFill>
        <p:spPr>
          <a:xfrm>
            <a:off x="793383" y="3376696"/>
            <a:ext cx="604846" cy="667875"/>
          </a:xfrm>
          <a:prstGeom prst="rect">
            <a:avLst/>
          </a:prstGeom>
          <a:noFill/>
          <a:ln>
            <a:noFill/>
          </a:ln>
        </p:spPr>
      </p:pic>
      <p:pic>
        <p:nvPicPr>
          <p:cNvPr id="218" name="Google Shape;218;p16"/>
          <p:cNvPicPr preferRelativeResize="0"/>
          <p:nvPr/>
        </p:nvPicPr>
        <p:blipFill>
          <a:blip r:embed="rId4">
            <a:alphaModFix/>
          </a:blip>
          <a:stretch>
            <a:fillRect/>
          </a:stretch>
        </p:blipFill>
        <p:spPr>
          <a:xfrm>
            <a:off x="4527283" y="3376696"/>
            <a:ext cx="604846" cy="667875"/>
          </a:xfrm>
          <a:prstGeom prst="rect">
            <a:avLst/>
          </a:prstGeom>
          <a:noFill/>
          <a:ln>
            <a:noFill/>
          </a:ln>
        </p:spPr>
      </p:pic>
      <p:grpSp>
        <p:nvGrpSpPr>
          <p:cNvPr id="219" name="Google Shape;219;p16"/>
          <p:cNvGrpSpPr/>
          <p:nvPr/>
        </p:nvGrpSpPr>
        <p:grpSpPr>
          <a:xfrm>
            <a:off x="1171875" y="1825713"/>
            <a:ext cx="1252237" cy="1233486"/>
            <a:chOff x="1171875" y="1825713"/>
            <a:chExt cx="1252237" cy="1233486"/>
          </a:xfrm>
        </p:grpSpPr>
        <p:pic>
          <p:nvPicPr>
            <p:cNvPr id="220" name="Google Shape;220;p16"/>
            <p:cNvPicPr preferRelativeResize="0"/>
            <p:nvPr/>
          </p:nvPicPr>
          <p:blipFill rotWithShape="1">
            <a:blip r:embed="rId5">
              <a:alphaModFix/>
            </a:blip>
            <a:srcRect b="0" l="55892" r="0" t="0"/>
            <a:stretch/>
          </p:blipFill>
          <p:spPr>
            <a:xfrm rot="5400000">
              <a:off x="678162" y="2365386"/>
              <a:ext cx="1187525" cy="200100"/>
            </a:xfrm>
            <a:prstGeom prst="rect">
              <a:avLst/>
            </a:prstGeom>
            <a:noFill/>
            <a:ln>
              <a:noFill/>
            </a:ln>
          </p:spPr>
        </p:pic>
        <p:pic>
          <p:nvPicPr>
            <p:cNvPr id="221" name="Google Shape;221;p16"/>
            <p:cNvPicPr preferRelativeResize="0"/>
            <p:nvPr/>
          </p:nvPicPr>
          <p:blipFill rotWithShape="1">
            <a:blip r:embed="rId5">
              <a:alphaModFix/>
            </a:blip>
            <a:srcRect b="0" l="35193" r="19685" t="0"/>
            <a:stretch/>
          </p:blipFill>
          <p:spPr>
            <a:xfrm>
              <a:off x="1209337" y="1825713"/>
              <a:ext cx="1214775" cy="200100"/>
            </a:xfrm>
            <a:prstGeom prst="rect">
              <a:avLst/>
            </a:prstGeom>
            <a:noFill/>
            <a:ln>
              <a:noFill/>
            </a:ln>
          </p:spPr>
        </p:pic>
      </p:grpSp>
      <p:grpSp>
        <p:nvGrpSpPr>
          <p:cNvPr id="222" name="Google Shape;222;p16"/>
          <p:cNvGrpSpPr/>
          <p:nvPr/>
        </p:nvGrpSpPr>
        <p:grpSpPr>
          <a:xfrm>
            <a:off x="5643850" y="1825713"/>
            <a:ext cx="1252237" cy="1233486"/>
            <a:chOff x="5643850" y="1825713"/>
            <a:chExt cx="1252237" cy="1233486"/>
          </a:xfrm>
        </p:grpSpPr>
        <p:pic>
          <p:nvPicPr>
            <p:cNvPr id="223" name="Google Shape;223;p16"/>
            <p:cNvPicPr preferRelativeResize="0"/>
            <p:nvPr/>
          </p:nvPicPr>
          <p:blipFill rotWithShape="1">
            <a:blip r:embed="rId5">
              <a:alphaModFix/>
            </a:blip>
            <a:srcRect b="0" l="55892" r="0" t="0"/>
            <a:stretch/>
          </p:blipFill>
          <p:spPr>
            <a:xfrm flipH="1" rot="-5400000">
              <a:off x="6202275" y="2365386"/>
              <a:ext cx="1187525" cy="200100"/>
            </a:xfrm>
            <a:prstGeom prst="rect">
              <a:avLst/>
            </a:prstGeom>
            <a:noFill/>
            <a:ln>
              <a:noFill/>
            </a:ln>
          </p:spPr>
        </p:pic>
        <p:pic>
          <p:nvPicPr>
            <p:cNvPr id="224" name="Google Shape;224;p16"/>
            <p:cNvPicPr preferRelativeResize="0"/>
            <p:nvPr/>
          </p:nvPicPr>
          <p:blipFill rotWithShape="1">
            <a:blip r:embed="rId5">
              <a:alphaModFix/>
            </a:blip>
            <a:srcRect b="0" l="35193" r="19685" t="0"/>
            <a:stretch/>
          </p:blipFill>
          <p:spPr>
            <a:xfrm flipH="1">
              <a:off x="5643850" y="1825713"/>
              <a:ext cx="1214775" cy="2001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17"/>
          <p:cNvPicPr preferRelativeResize="0"/>
          <p:nvPr/>
        </p:nvPicPr>
        <p:blipFill>
          <a:blip r:embed="rId3">
            <a:alphaModFix/>
          </a:blip>
          <a:stretch>
            <a:fillRect/>
          </a:stretch>
        </p:blipFill>
        <p:spPr>
          <a:xfrm>
            <a:off x="2776207" y="428475"/>
            <a:ext cx="5020975" cy="5010923"/>
          </a:xfrm>
          <a:prstGeom prst="rect">
            <a:avLst/>
          </a:prstGeom>
          <a:noFill/>
          <a:ln>
            <a:noFill/>
          </a:ln>
        </p:spPr>
      </p:pic>
      <p:sp>
        <p:nvSpPr>
          <p:cNvPr id="230" name="Google Shape;230;p17"/>
          <p:cNvSpPr/>
          <p:nvPr/>
        </p:nvSpPr>
        <p:spPr>
          <a:xfrm>
            <a:off x="0" y="428475"/>
            <a:ext cx="3575160" cy="312424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1" name="Google Shape;231;p17"/>
          <p:cNvSpPr txBox="1"/>
          <p:nvPr>
            <p:ph type="title"/>
          </p:nvPr>
        </p:nvSpPr>
        <p:spPr>
          <a:xfrm>
            <a:off x="519450" y="1184200"/>
            <a:ext cx="28266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rgbClr val="2375BB"/>
              </a:buClr>
              <a:buSzPts val="3100"/>
              <a:buFont typeface="Arial Narrow"/>
              <a:buNone/>
            </a:pPr>
            <a:r>
              <a:rPr lang="en"/>
              <a:t>Determining Your Policy Objectives</a:t>
            </a:r>
            <a:endParaRPr/>
          </a:p>
        </p:txBody>
      </p:sp>
      <p:sp>
        <p:nvSpPr>
          <p:cNvPr id="232" name="Google Shape;232;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33" name="Google Shape;233;p17"/>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BY </a:t>
            </a:r>
            <a:r>
              <a:rPr lang="en" u="sng">
                <a:solidFill>
                  <a:schemeClr val="hlink"/>
                </a:solidFill>
                <a:hlinkClick r:id="rId4"/>
              </a:rPr>
              <a:t>JAVIER ALLEGUE BARROS</a:t>
            </a:r>
            <a:r>
              <a:rPr lang="en"/>
              <a:t> ON </a:t>
            </a:r>
            <a:r>
              <a:rPr lang="en" u="sng">
                <a:solidFill>
                  <a:schemeClr val="hlink"/>
                </a:solidFill>
                <a:hlinkClick r:id="rId5"/>
              </a:rPr>
              <a:t>UNSPLASH</a:t>
            </a:r>
            <a:endParaRPr/>
          </a:p>
        </p:txBody>
      </p:sp>
      <p:pic>
        <p:nvPicPr>
          <p:cNvPr id="234" name="Google Shape;234;p17"/>
          <p:cNvPicPr preferRelativeResize="0"/>
          <p:nvPr/>
        </p:nvPicPr>
        <p:blipFill rotWithShape="1">
          <a:blip r:embed="rId6">
            <a:alphaModFix/>
          </a:blip>
          <a:srcRect b="0" l="16233" r="0" t="0"/>
          <a:stretch/>
        </p:blipFill>
        <p:spPr>
          <a:xfrm>
            <a:off x="568112" y="2710225"/>
            <a:ext cx="2255325" cy="200100"/>
          </a:xfrm>
          <a:prstGeom prst="rect">
            <a:avLst/>
          </a:prstGeom>
          <a:noFill/>
          <a:ln>
            <a:noFill/>
          </a:ln>
        </p:spPr>
      </p:pic>
      <p:sp>
        <p:nvSpPr>
          <p:cNvPr id="235" name="Google Shape;235;p17"/>
          <p:cNvSpPr txBox="1"/>
          <p:nvPr>
            <p:ph idx="1" type="subTitle"/>
          </p:nvPr>
        </p:nvSpPr>
        <p:spPr>
          <a:xfrm>
            <a:off x="568100" y="3867263"/>
            <a:ext cx="21819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Roadmap to help you achieve the goal you are working </a:t>
            </a:r>
            <a:r>
              <a:rPr lang="en"/>
              <a:t>toward</a:t>
            </a:r>
            <a:endParaRPr/>
          </a:p>
        </p:txBody>
      </p:sp>
      <p:sp>
        <p:nvSpPr>
          <p:cNvPr id="236" name="Google Shape;236;p17"/>
          <p:cNvSpPr txBox="1"/>
          <p:nvPr>
            <p:ph idx="1" type="subTitle"/>
          </p:nvPr>
        </p:nvSpPr>
        <p:spPr>
          <a:xfrm>
            <a:off x="604832" y="4790925"/>
            <a:ext cx="21819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Represent the change you want to see happen</a:t>
            </a:r>
            <a:endParaRPr/>
          </a:p>
        </p:txBody>
      </p:sp>
      <p:sp>
        <p:nvSpPr>
          <p:cNvPr id="237" name="Google Shape;237;p17"/>
          <p:cNvSpPr txBox="1"/>
          <p:nvPr>
            <p:ph idx="1" type="subTitle"/>
          </p:nvPr>
        </p:nvSpPr>
        <p:spPr>
          <a:xfrm>
            <a:off x="3179113" y="3867263"/>
            <a:ext cx="2181900" cy="11205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Should address a gap or weakness in the existing policy landscape and provide an evidence-based solution</a:t>
            </a:r>
            <a:endParaRPr/>
          </a:p>
        </p:txBody>
      </p:sp>
      <p:sp>
        <p:nvSpPr>
          <p:cNvPr id="238" name="Google Shape;238;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9" name="Google Shape;239;p17"/>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18"/>
          <p:cNvPicPr preferRelativeResize="0"/>
          <p:nvPr/>
        </p:nvPicPr>
        <p:blipFill rotWithShape="1">
          <a:blip r:embed="rId3">
            <a:alphaModFix/>
          </a:blip>
          <a:srcRect b="-7192" l="0" r="0" t="0"/>
          <a:stretch/>
        </p:blipFill>
        <p:spPr>
          <a:xfrm rot="10800000">
            <a:off x="3952495" y="2086447"/>
            <a:ext cx="175500" cy="1034725"/>
          </a:xfrm>
          <a:prstGeom prst="rect">
            <a:avLst/>
          </a:prstGeom>
          <a:noFill/>
          <a:ln>
            <a:noFill/>
          </a:ln>
        </p:spPr>
      </p:pic>
      <p:pic>
        <p:nvPicPr>
          <p:cNvPr id="245" name="Google Shape;245;p18"/>
          <p:cNvPicPr preferRelativeResize="0"/>
          <p:nvPr/>
        </p:nvPicPr>
        <p:blipFill rotWithShape="1">
          <a:blip r:embed="rId3">
            <a:alphaModFix/>
          </a:blip>
          <a:srcRect b="-7192" l="0" r="0" t="0"/>
          <a:stretch/>
        </p:blipFill>
        <p:spPr>
          <a:xfrm flipH="1" rot="-9000001">
            <a:off x="2031332" y="2148693"/>
            <a:ext cx="175500" cy="1034725"/>
          </a:xfrm>
          <a:prstGeom prst="rect">
            <a:avLst/>
          </a:prstGeom>
          <a:noFill/>
          <a:ln>
            <a:noFill/>
          </a:ln>
        </p:spPr>
      </p:pic>
      <p:pic>
        <p:nvPicPr>
          <p:cNvPr id="246" name="Google Shape;246;p18"/>
          <p:cNvPicPr preferRelativeResize="0"/>
          <p:nvPr/>
        </p:nvPicPr>
        <p:blipFill>
          <a:blip r:embed="rId4">
            <a:alphaModFix/>
          </a:blip>
          <a:stretch>
            <a:fillRect/>
          </a:stretch>
        </p:blipFill>
        <p:spPr>
          <a:xfrm>
            <a:off x="1173151" y="436500"/>
            <a:ext cx="5672710" cy="2304100"/>
          </a:xfrm>
          <a:prstGeom prst="rect">
            <a:avLst/>
          </a:prstGeom>
          <a:noFill/>
          <a:ln>
            <a:noFill/>
          </a:ln>
        </p:spPr>
      </p:pic>
      <p:sp>
        <p:nvSpPr>
          <p:cNvPr id="247" name="Google Shape;247;p18"/>
          <p:cNvSpPr txBox="1"/>
          <p:nvPr>
            <p:ph type="title"/>
          </p:nvPr>
        </p:nvSpPr>
        <p:spPr>
          <a:xfrm>
            <a:off x="1634625" y="1184200"/>
            <a:ext cx="4814700" cy="8034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900"/>
              <a:t>Policy Objectives Should Also Contain…</a:t>
            </a:r>
            <a:endParaRPr sz="2900"/>
          </a:p>
        </p:txBody>
      </p:sp>
      <p:sp>
        <p:nvSpPr>
          <p:cNvPr id="248" name="Google Shape;248;p18"/>
          <p:cNvSpPr txBox="1"/>
          <p:nvPr>
            <p:ph idx="1" type="subTitle"/>
          </p:nvPr>
        </p:nvSpPr>
        <p:spPr>
          <a:xfrm>
            <a:off x="567627" y="4146865"/>
            <a:ext cx="2182200" cy="8904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T</a:t>
            </a:r>
            <a:r>
              <a:rPr lang="en"/>
              <a:t>he person(s) or decision-making body with the power to make your desired change a reality</a:t>
            </a:r>
            <a:endParaRPr/>
          </a:p>
        </p:txBody>
      </p:sp>
      <p:sp>
        <p:nvSpPr>
          <p:cNvPr id="249" name="Google Shape;249;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50" name="Google Shape;250;p18"/>
          <p:cNvSpPr txBox="1"/>
          <p:nvPr>
            <p:ph idx="2" type="subTitle"/>
          </p:nvPr>
        </p:nvSpPr>
        <p:spPr>
          <a:xfrm>
            <a:off x="567627" y="3619242"/>
            <a:ext cx="2182200" cy="4002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A POLICY </a:t>
            </a:r>
            <a:r>
              <a:rPr lang="en"/>
              <a:t>ACTOR</a:t>
            </a:r>
            <a:r>
              <a:rPr lang="en"/>
              <a:t> OR DECISIONMAKER</a:t>
            </a:r>
            <a:endParaRPr/>
          </a:p>
        </p:txBody>
      </p:sp>
      <p:sp>
        <p:nvSpPr>
          <p:cNvPr id="251" name="Google Shape;251;p18"/>
          <p:cNvSpPr txBox="1"/>
          <p:nvPr>
            <p:ph idx="1" type="subTitle"/>
          </p:nvPr>
        </p:nvSpPr>
        <p:spPr>
          <a:xfrm>
            <a:off x="2950873" y="4146865"/>
            <a:ext cx="2182200" cy="6603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T</a:t>
            </a:r>
            <a:r>
              <a:rPr lang="en"/>
              <a:t>he specific action you want them to take or decision you want them to make</a:t>
            </a:r>
            <a:endParaRPr/>
          </a:p>
        </p:txBody>
      </p:sp>
      <p:sp>
        <p:nvSpPr>
          <p:cNvPr id="252" name="Google Shape;252;p18"/>
          <p:cNvSpPr txBox="1"/>
          <p:nvPr>
            <p:ph idx="2" type="subTitle"/>
          </p:nvPr>
        </p:nvSpPr>
        <p:spPr>
          <a:xfrm>
            <a:off x="2950873" y="3619242"/>
            <a:ext cx="2182200" cy="4002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A POLICY ACTION</a:t>
            </a:r>
            <a:br>
              <a:rPr lang="en"/>
            </a:br>
            <a:r>
              <a:rPr lang="en"/>
              <a:t>OR DECISION</a:t>
            </a:r>
            <a:endParaRPr/>
          </a:p>
        </p:txBody>
      </p:sp>
      <p:sp>
        <p:nvSpPr>
          <p:cNvPr id="253" name="Google Shape;253;p18"/>
          <p:cNvSpPr txBox="1"/>
          <p:nvPr>
            <p:ph idx="1" type="subTitle"/>
          </p:nvPr>
        </p:nvSpPr>
        <p:spPr>
          <a:xfrm>
            <a:off x="5334119" y="4146865"/>
            <a:ext cx="21822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Clr>
                <a:schemeClr val="dk1"/>
              </a:buClr>
              <a:buFont typeface="Arial"/>
              <a:buNone/>
            </a:pPr>
            <a:r>
              <a:rPr lang="en"/>
              <a:t>T</a:t>
            </a:r>
            <a:r>
              <a:rPr lang="en"/>
              <a:t>he date by when you want them to act or decide</a:t>
            </a:r>
            <a:endParaRPr/>
          </a:p>
        </p:txBody>
      </p:sp>
      <p:sp>
        <p:nvSpPr>
          <p:cNvPr id="254" name="Google Shape;254;p18"/>
          <p:cNvSpPr txBox="1"/>
          <p:nvPr>
            <p:ph idx="2" type="subTitle"/>
          </p:nvPr>
        </p:nvSpPr>
        <p:spPr>
          <a:xfrm>
            <a:off x="5334119" y="3619242"/>
            <a:ext cx="2182200" cy="4002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A</a:t>
            </a:r>
            <a:r>
              <a:rPr lang="en"/>
              <a:t> </a:t>
            </a:r>
            <a:r>
              <a:rPr lang="en"/>
              <a:t>TIMELINE </a:t>
            </a:r>
            <a:br>
              <a:rPr lang="en"/>
            </a:br>
            <a:r>
              <a:rPr lang="en"/>
              <a:t>FOR CHANGE</a:t>
            </a:r>
            <a:endParaRPr/>
          </a:p>
        </p:txBody>
      </p:sp>
      <p:sp>
        <p:nvSpPr>
          <p:cNvPr id="255" name="Google Shape;255;p18"/>
          <p:cNvSpPr/>
          <p:nvPr/>
        </p:nvSpPr>
        <p:spPr>
          <a:xfrm>
            <a:off x="1465077" y="3139517"/>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
          <p:cNvSpPr txBox="1"/>
          <p:nvPr/>
        </p:nvSpPr>
        <p:spPr>
          <a:xfrm>
            <a:off x="1431627" y="3213925"/>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257" name="Google Shape;257;p18"/>
          <p:cNvSpPr/>
          <p:nvPr/>
        </p:nvSpPr>
        <p:spPr>
          <a:xfrm>
            <a:off x="3848323" y="3139517"/>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8"/>
          <p:cNvSpPr txBox="1"/>
          <p:nvPr/>
        </p:nvSpPr>
        <p:spPr>
          <a:xfrm>
            <a:off x="3814873" y="3213925"/>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259" name="Google Shape;259;p18"/>
          <p:cNvSpPr/>
          <p:nvPr/>
        </p:nvSpPr>
        <p:spPr>
          <a:xfrm>
            <a:off x="6231569" y="3139517"/>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
          <p:cNvSpPr txBox="1"/>
          <p:nvPr/>
        </p:nvSpPr>
        <p:spPr>
          <a:xfrm>
            <a:off x="6198119" y="3213925"/>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pic>
        <p:nvPicPr>
          <p:cNvPr id="261" name="Google Shape;261;p18"/>
          <p:cNvPicPr preferRelativeResize="0"/>
          <p:nvPr/>
        </p:nvPicPr>
        <p:blipFill rotWithShape="1">
          <a:blip r:embed="rId3">
            <a:alphaModFix/>
          </a:blip>
          <a:srcRect b="-7192" l="0" r="0" t="0"/>
          <a:stretch/>
        </p:blipFill>
        <p:spPr>
          <a:xfrm rot="9000001">
            <a:off x="5860132" y="2148693"/>
            <a:ext cx="175500" cy="1034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19"/>
          <p:cNvPicPr preferRelativeResize="0"/>
          <p:nvPr/>
        </p:nvPicPr>
        <p:blipFill>
          <a:blip r:embed="rId3">
            <a:alphaModFix/>
          </a:blip>
          <a:stretch>
            <a:fillRect/>
          </a:stretch>
        </p:blipFill>
        <p:spPr>
          <a:xfrm>
            <a:off x="1173151" y="436500"/>
            <a:ext cx="5672710" cy="2304100"/>
          </a:xfrm>
          <a:prstGeom prst="rect">
            <a:avLst/>
          </a:prstGeom>
          <a:noFill/>
          <a:ln>
            <a:noFill/>
          </a:ln>
        </p:spPr>
      </p:pic>
      <p:sp>
        <p:nvSpPr>
          <p:cNvPr id="267" name="Google Shape;267;p19"/>
          <p:cNvSpPr/>
          <p:nvPr/>
        </p:nvSpPr>
        <p:spPr>
          <a:xfrm>
            <a:off x="5195388" y="2699340"/>
            <a:ext cx="1052700" cy="10527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9"/>
          <p:cNvSpPr/>
          <p:nvPr/>
        </p:nvSpPr>
        <p:spPr>
          <a:xfrm>
            <a:off x="1687375" y="2699340"/>
            <a:ext cx="1052700" cy="10527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
          <p:cNvSpPr txBox="1"/>
          <p:nvPr>
            <p:ph type="title"/>
          </p:nvPr>
        </p:nvSpPr>
        <p:spPr>
          <a:xfrm>
            <a:off x="2179500" y="1031800"/>
            <a:ext cx="36600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3100"/>
              <a:buFont typeface="Arial Narrow"/>
              <a:buNone/>
            </a:pPr>
            <a:r>
              <a:rPr lang="en"/>
              <a:t>Policy </a:t>
            </a:r>
            <a:r>
              <a:rPr lang="en"/>
              <a:t>Objective</a:t>
            </a:r>
            <a:r>
              <a:rPr lang="en"/>
              <a:t>: An Example</a:t>
            </a:r>
            <a:endParaRPr/>
          </a:p>
        </p:txBody>
      </p:sp>
      <p:sp>
        <p:nvSpPr>
          <p:cNvPr id="270" name="Google Shape;270;p19"/>
          <p:cNvSpPr txBox="1"/>
          <p:nvPr>
            <p:ph idx="1" type="subTitle"/>
          </p:nvPr>
        </p:nvSpPr>
        <p:spPr>
          <a:xfrm>
            <a:off x="738063" y="4198760"/>
            <a:ext cx="2966700" cy="8904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Kampala Resident City Commissioner signs ordinance to schedule fixed days for waste pick-up in a</a:t>
            </a:r>
            <a:r>
              <a:rPr lang="en"/>
              <a:t> Central Kampala neighborhood</a:t>
            </a:r>
            <a:r>
              <a:rPr lang="en"/>
              <a:t> by April 11</a:t>
            </a:r>
            <a:endParaRPr/>
          </a:p>
        </p:txBody>
      </p:sp>
      <p:sp>
        <p:nvSpPr>
          <p:cNvPr id="271" name="Google Shape;271;p1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72" name="Google Shape;272;p19"/>
          <p:cNvSpPr txBox="1"/>
          <p:nvPr>
            <p:ph idx="2" type="subTitle"/>
          </p:nvPr>
        </p:nvSpPr>
        <p:spPr>
          <a:xfrm>
            <a:off x="567632" y="3916230"/>
            <a:ext cx="32922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2400"/>
              <a:buFont typeface="Arial"/>
              <a:buNone/>
            </a:pPr>
            <a:r>
              <a:rPr lang="en"/>
              <a:t>OBJECTIVE</a:t>
            </a:r>
            <a:endParaRPr/>
          </a:p>
        </p:txBody>
      </p:sp>
      <p:sp>
        <p:nvSpPr>
          <p:cNvPr id="273" name="Google Shape;273;p19"/>
          <p:cNvSpPr txBox="1"/>
          <p:nvPr>
            <p:ph idx="1" type="subTitle"/>
          </p:nvPr>
        </p:nvSpPr>
        <p:spPr>
          <a:xfrm>
            <a:off x="4317626" y="4198760"/>
            <a:ext cx="2808300" cy="430200"/>
          </a:xfrm>
          <a:prstGeom prst="rect">
            <a:avLst/>
          </a:prstGeom>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a:t>To have a safe, clean space for children to play outside</a:t>
            </a:r>
            <a:endParaRPr/>
          </a:p>
        </p:txBody>
      </p:sp>
      <p:sp>
        <p:nvSpPr>
          <p:cNvPr id="274" name="Google Shape;274;p19"/>
          <p:cNvSpPr txBox="1"/>
          <p:nvPr>
            <p:ph idx="2" type="subTitle"/>
          </p:nvPr>
        </p:nvSpPr>
        <p:spPr>
          <a:xfrm>
            <a:off x="4075663" y="3916230"/>
            <a:ext cx="32922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2400"/>
              <a:buFont typeface="Arial"/>
              <a:buNone/>
            </a:pPr>
            <a:r>
              <a:rPr lang="en"/>
              <a:t>GOAL</a:t>
            </a:r>
            <a:endParaRPr/>
          </a:p>
        </p:txBody>
      </p:sp>
      <p:pic>
        <p:nvPicPr>
          <p:cNvPr id="275" name="Google Shape;275;p19"/>
          <p:cNvPicPr preferRelativeResize="0"/>
          <p:nvPr/>
        </p:nvPicPr>
        <p:blipFill>
          <a:blip r:embed="rId4">
            <a:alphaModFix/>
          </a:blip>
          <a:stretch>
            <a:fillRect/>
          </a:stretch>
        </p:blipFill>
        <p:spPr>
          <a:xfrm>
            <a:off x="5370150" y="2799070"/>
            <a:ext cx="703187" cy="776435"/>
          </a:xfrm>
          <a:prstGeom prst="rect">
            <a:avLst/>
          </a:prstGeom>
          <a:noFill/>
          <a:ln>
            <a:noFill/>
          </a:ln>
        </p:spPr>
      </p:pic>
      <p:pic>
        <p:nvPicPr>
          <p:cNvPr id="276" name="Google Shape;276;p19"/>
          <p:cNvPicPr preferRelativeResize="0"/>
          <p:nvPr/>
        </p:nvPicPr>
        <p:blipFill>
          <a:blip r:embed="rId5">
            <a:alphaModFix/>
          </a:blip>
          <a:stretch>
            <a:fillRect/>
          </a:stretch>
        </p:blipFill>
        <p:spPr>
          <a:xfrm>
            <a:off x="1879934" y="2815914"/>
            <a:ext cx="759788" cy="759788"/>
          </a:xfrm>
          <a:prstGeom prst="rect">
            <a:avLst/>
          </a:prstGeom>
          <a:noFill/>
          <a:ln>
            <a:noFill/>
          </a:ln>
        </p:spPr>
      </p:pic>
      <p:pic>
        <p:nvPicPr>
          <p:cNvPr id="277" name="Google Shape;277;p19"/>
          <p:cNvPicPr preferRelativeResize="0"/>
          <p:nvPr/>
        </p:nvPicPr>
        <p:blipFill rotWithShape="1">
          <a:blip r:embed="rId6">
            <a:alphaModFix/>
          </a:blip>
          <a:srcRect b="0" l="52047" r="0" t="0"/>
          <a:stretch/>
        </p:blipFill>
        <p:spPr>
          <a:xfrm rot="5400000">
            <a:off x="3409575" y="2678030"/>
            <a:ext cx="1291100" cy="200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id="282" name="Google Shape;282;p20"/>
          <p:cNvPicPr preferRelativeResize="0"/>
          <p:nvPr/>
        </p:nvPicPr>
        <p:blipFill rotWithShape="1">
          <a:blip r:embed="rId3">
            <a:alphaModFix/>
          </a:blip>
          <a:srcRect b="3984" l="0" r="2742" t="0"/>
          <a:stretch/>
        </p:blipFill>
        <p:spPr>
          <a:xfrm>
            <a:off x="212425" y="440867"/>
            <a:ext cx="7592300" cy="4998524"/>
          </a:xfrm>
          <a:prstGeom prst="rect">
            <a:avLst/>
          </a:prstGeom>
          <a:noFill/>
          <a:ln>
            <a:noFill/>
          </a:ln>
        </p:spPr>
      </p:pic>
      <p:sp>
        <p:nvSpPr>
          <p:cNvPr id="283" name="Google Shape;283;p2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84" name="Google Shape;284;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85" name="Google Shape;285;p20"/>
          <p:cNvSpPr txBox="1"/>
          <p:nvPr>
            <p:ph idx="12" type="sldNum"/>
          </p:nvPr>
        </p:nvSpPr>
        <p:spPr>
          <a:xfrm>
            <a:off x="7619009" y="2740600"/>
            <a:ext cx="2913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86" name="Google Shape;286;p20"/>
          <p:cNvPicPr preferRelativeResize="0"/>
          <p:nvPr/>
        </p:nvPicPr>
        <p:blipFill>
          <a:blip r:embed="rId4">
            <a:alphaModFix/>
          </a:blip>
          <a:stretch>
            <a:fillRect/>
          </a:stretch>
        </p:blipFill>
        <p:spPr>
          <a:xfrm>
            <a:off x="-605775" y="819763"/>
            <a:ext cx="4030475" cy="4030475"/>
          </a:xfrm>
          <a:prstGeom prst="rect">
            <a:avLst/>
          </a:prstGeom>
          <a:noFill/>
          <a:ln>
            <a:noFill/>
          </a:ln>
        </p:spPr>
      </p:pic>
      <p:sp>
        <p:nvSpPr>
          <p:cNvPr id="287" name="Google Shape;287;p20"/>
          <p:cNvSpPr txBox="1"/>
          <p:nvPr>
            <p:ph type="title"/>
          </p:nvPr>
        </p:nvSpPr>
        <p:spPr>
          <a:xfrm>
            <a:off x="519450" y="2033075"/>
            <a:ext cx="2435100" cy="1454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Be SMART About Your Objectives</a:t>
            </a:r>
            <a:endParaRPr/>
          </a:p>
        </p:txBody>
      </p:sp>
      <p:sp>
        <p:nvSpPr>
          <p:cNvPr id="288" name="Google Shape;288;p2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289" name="Google Shape;289;p20"/>
          <p:cNvPicPr preferRelativeResize="0"/>
          <p:nvPr/>
        </p:nvPicPr>
        <p:blipFill rotWithShape="1">
          <a:blip r:embed="rId5">
            <a:alphaModFix/>
          </a:blip>
          <a:srcRect b="0" l="16233" r="0" t="0"/>
          <a:stretch/>
        </p:blipFill>
        <p:spPr>
          <a:xfrm>
            <a:off x="519449" y="3524825"/>
            <a:ext cx="2255325" cy="200100"/>
          </a:xfrm>
          <a:prstGeom prst="rect">
            <a:avLst/>
          </a:prstGeom>
          <a:noFill/>
          <a:ln>
            <a:noFill/>
          </a:ln>
        </p:spPr>
      </p:pic>
      <p:sp>
        <p:nvSpPr>
          <p:cNvPr id="290" name="Google Shape;290;p20"/>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 BRIDGE CONNECT AFRICA INITIATIVE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1"/>
          <p:cNvSpPr/>
          <p:nvPr/>
        </p:nvSpPr>
        <p:spPr>
          <a:xfrm>
            <a:off x="3296600" y="1643325"/>
            <a:ext cx="4161900" cy="27576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1"/>
          <p:cNvSpPr/>
          <p:nvPr/>
        </p:nvSpPr>
        <p:spPr>
          <a:xfrm>
            <a:off x="3296600" y="988725"/>
            <a:ext cx="4161900" cy="80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1"/>
          <p:cNvSpPr/>
          <p:nvPr/>
        </p:nvSpPr>
        <p:spPr>
          <a:xfrm>
            <a:off x="3296600" y="2617607"/>
            <a:ext cx="4161900" cy="80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1"/>
          <p:cNvSpPr/>
          <p:nvPr/>
        </p:nvSpPr>
        <p:spPr>
          <a:xfrm>
            <a:off x="3296600" y="4246500"/>
            <a:ext cx="4161900" cy="805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9" name="Google Shape;299;p21"/>
          <p:cNvPicPr preferRelativeResize="0"/>
          <p:nvPr/>
        </p:nvPicPr>
        <p:blipFill>
          <a:blip r:embed="rId3">
            <a:alphaModFix/>
          </a:blip>
          <a:stretch>
            <a:fillRect/>
          </a:stretch>
        </p:blipFill>
        <p:spPr>
          <a:xfrm>
            <a:off x="-605775" y="819763"/>
            <a:ext cx="4030475" cy="4030475"/>
          </a:xfrm>
          <a:prstGeom prst="rect">
            <a:avLst/>
          </a:prstGeom>
          <a:noFill/>
          <a:ln>
            <a:noFill/>
          </a:ln>
        </p:spPr>
      </p:pic>
      <p:sp>
        <p:nvSpPr>
          <p:cNvPr id="300" name="Google Shape;300;p21"/>
          <p:cNvSpPr txBox="1"/>
          <p:nvPr>
            <p:ph type="title"/>
          </p:nvPr>
        </p:nvSpPr>
        <p:spPr>
          <a:xfrm>
            <a:off x="535933" y="1492284"/>
            <a:ext cx="2435100" cy="17238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Clr>
                <a:srgbClr val="2375BB"/>
              </a:buClr>
              <a:buSzPts val="3100"/>
              <a:buFont typeface="Arial Narrow"/>
              <a:buNone/>
            </a:pPr>
            <a:r>
              <a:rPr lang="en"/>
              <a:t>Setting SMART Policy Objectives</a:t>
            </a:r>
            <a:endParaRPr/>
          </a:p>
        </p:txBody>
      </p:sp>
      <p:sp>
        <p:nvSpPr>
          <p:cNvPr id="301" name="Google Shape;301;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02" name="Google Shape;302;p21"/>
          <p:cNvSpPr txBox="1"/>
          <p:nvPr>
            <p:ph idx="6" type="subTitle"/>
          </p:nvPr>
        </p:nvSpPr>
        <p:spPr>
          <a:xfrm>
            <a:off x="535933" y="3511651"/>
            <a:ext cx="23652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What are we trying to accomplish and what can we do </a:t>
            </a:r>
            <a:r>
              <a:rPr i="1" lang="en"/>
              <a:t>now</a:t>
            </a:r>
            <a:r>
              <a:rPr lang="en"/>
              <a:t>?</a:t>
            </a:r>
            <a:endParaRPr/>
          </a:p>
        </p:txBody>
      </p:sp>
      <p:sp>
        <p:nvSpPr>
          <p:cNvPr id="303" name="Google Shape;303;p21"/>
          <p:cNvSpPr txBox="1"/>
          <p:nvPr/>
        </p:nvSpPr>
        <p:spPr>
          <a:xfrm>
            <a:off x="3461450" y="1191525"/>
            <a:ext cx="12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u="sng">
                <a:solidFill>
                  <a:srgbClr val="FF6E14"/>
                </a:solidFill>
                <a:latin typeface="Nunito ExtraBold"/>
                <a:ea typeface="Nunito ExtraBold"/>
                <a:cs typeface="Nunito ExtraBold"/>
                <a:sym typeface="Nunito ExtraBold"/>
              </a:rPr>
              <a:t>S</a:t>
            </a:r>
            <a:r>
              <a:rPr lang="en">
                <a:solidFill>
                  <a:srgbClr val="404040"/>
                </a:solidFill>
                <a:latin typeface="Nunito ExtraBold"/>
                <a:ea typeface="Nunito ExtraBold"/>
                <a:cs typeface="Nunito ExtraBold"/>
                <a:sym typeface="Nunito ExtraBold"/>
              </a:rPr>
              <a:t>PECIFIC</a:t>
            </a:r>
            <a:endParaRPr>
              <a:solidFill>
                <a:srgbClr val="404040"/>
              </a:solidFill>
              <a:latin typeface="Nunito ExtraBold"/>
              <a:ea typeface="Nunito ExtraBold"/>
              <a:cs typeface="Nunito ExtraBold"/>
              <a:sym typeface="Nunito ExtraBold"/>
            </a:endParaRPr>
          </a:p>
        </p:txBody>
      </p:sp>
      <p:sp>
        <p:nvSpPr>
          <p:cNvPr id="304" name="Google Shape;304;p21"/>
          <p:cNvSpPr txBox="1"/>
          <p:nvPr/>
        </p:nvSpPr>
        <p:spPr>
          <a:xfrm>
            <a:off x="3461450" y="1984550"/>
            <a:ext cx="145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FF6E14"/>
                </a:solidFill>
                <a:latin typeface="Nunito ExtraBold"/>
                <a:ea typeface="Nunito ExtraBold"/>
                <a:cs typeface="Nunito ExtraBold"/>
                <a:sym typeface="Nunito ExtraBold"/>
              </a:rPr>
              <a:t>M</a:t>
            </a:r>
            <a:r>
              <a:rPr lang="en">
                <a:solidFill>
                  <a:srgbClr val="404040"/>
                </a:solidFill>
                <a:latin typeface="Nunito ExtraBold"/>
                <a:ea typeface="Nunito ExtraBold"/>
                <a:cs typeface="Nunito ExtraBold"/>
                <a:sym typeface="Nunito ExtraBold"/>
              </a:rPr>
              <a:t>EASURABLE</a:t>
            </a:r>
            <a:endParaRPr>
              <a:solidFill>
                <a:srgbClr val="404040"/>
              </a:solidFill>
              <a:latin typeface="Nunito ExtraBold"/>
              <a:ea typeface="Nunito ExtraBold"/>
              <a:cs typeface="Nunito ExtraBold"/>
              <a:sym typeface="Nunito ExtraBold"/>
            </a:endParaRPr>
          </a:p>
        </p:txBody>
      </p:sp>
      <p:sp>
        <p:nvSpPr>
          <p:cNvPr id="305" name="Google Shape;305;p21"/>
          <p:cNvSpPr txBox="1"/>
          <p:nvPr/>
        </p:nvSpPr>
        <p:spPr>
          <a:xfrm>
            <a:off x="3461450" y="2812171"/>
            <a:ext cx="145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FF6E14"/>
                </a:solidFill>
                <a:latin typeface="Nunito ExtraBold"/>
                <a:ea typeface="Nunito ExtraBold"/>
                <a:cs typeface="Nunito ExtraBold"/>
                <a:sym typeface="Nunito ExtraBold"/>
              </a:rPr>
              <a:t>A</a:t>
            </a:r>
            <a:r>
              <a:rPr lang="en">
                <a:solidFill>
                  <a:srgbClr val="404040"/>
                </a:solidFill>
                <a:latin typeface="Nunito ExtraBold"/>
                <a:ea typeface="Nunito ExtraBold"/>
                <a:cs typeface="Nunito ExtraBold"/>
                <a:sym typeface="Nunito ExtraBold"/>
              </a:rPr>
              <a:t>TTAINABLE</a:t>
            </a:r>
            <a:endParaRPr>
              <a:solidFill>
                <a:srgbClr val="404040"/>
              </a:solidFill>
              <a:latin typeface="Nunito ExtraBold"/>
              <a:ea typeface="Nunito ExtraBold"/>
              <a:cs typeface="Nunito ExtraBold"/>
              <a:sym typeface="Nunito ExtraBold"/>
            </a:endParaRPr>
          </a:p>
        </p:txBody>
      </p:sp>
      <p:sp>
        <p:nvSpPr>
          <p:cNvPr id="306" name="Google Shape;306;p21"/>
          <p:cNvSpPr txBox="1"/>
          <p:nvPr/>
        </p:nvSpPr>
        <p:spPr>
          <a:xfrm>
            <a:off x="3461450" y="3634850"/>
            <a:ext cx="127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FF6E14"/>
                </a:solidFill>
                <a:latin typeface="Nunito ExtraBold"/>
                <a:ea typeface="Nunito ExtraBold"/>
                <a:cs typeface="Nunito ExtraBold"/>
                <a:sym typeface="Nunito ExtraBold"/>
              </a:rPr>
              <a:t>R</a:t>
            </a:r>
            <a:r>
              <a:rPr lang="en">
                <a:solidFill>
                  <a:srgbClr val="404040"/>
                </a:solidFill>
                <a:latin typeface="Nunito ExtraBold"/>
                <a:ea typeface="Nunito ExtraBold"/>
                <a:cs typeface="Nunito ExtraBold"/>
                <a:sym typeface="Nunito ExtraBold"/>
              </a:rPr>
              <a:t>ELEVANT</a:t>
            </a:r>
            <a:endParaRPr>
              <a:solidFill>
                <a:srgbClr val="404040"/>
              </a:solidFill>
              <a:latin typeface="Nunito ExtraBold"/>
              <a:ea typeface="Nunito ExtraBold"/>
              <a:cs typeface="Nunito ExtraBold"/>
              <a:sym typeface="Nunito ExtraBold"/>
            </a:endParaRPr>
          </a:p>
        </p:txBody>
      </p:sp>
      <p:sp>
        <p:nvSpPr>
          <p:cNvPr id="307" name="Google Shape;307;p21"/>
          <p:cNvSpPr txBox="1"/>
          <p:nvPr/>
        </p:nvSpPr>
        <p:spPr>
          <a:xfrm>
            <a:off x="3461450" y="4452525"/>
            <a:ext cx="1450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FF6E14"/>
                </a:solidFill>
                <a:latin typeface="Nunito ExtraBold"/>
                <a:ea typeface="Nunito ExtraBold"/>
                <a:cs typeface="Nunito ExtraBold"/>
                <a:sym typeface="Nunito ExtraBold"/>
              </a:rPr>
              <a:t>T</a:t>
            </a:r>
            <a:r>
              <a:rPr lang="en">
                <a:solidFill>
                  <a:srgbClr val="404040"/>
                </a:solidFill>
                <a:latin typeface="Nunito ExtraBold"/>
                <a:ea typeface="Nunito ExtraBold"/>
                <a:cs typeface="Nunito ExtraBold"/>
                <a:sym typeface="Nunito ExtraBold"/>
              </a:rPr>
              <a:t>IME-BOUND</a:t>
            </a:r>
            <a:endParaRPr>
              <a:solidFill>
                <a:srgbClr val="404040"/>
              </a:solidFill>
              <a:latin typeface="Nunito ExtraBold"/>
              <a:ea typeface="Nunito ExtraBold"/>
              <a:cs typeface="Nunito ExtraBold"/>
              <a:sym typeface="Nunito ExtraBold"/>
            </a:endParaRPr>
          </a:p>
        </p:txBody>
      </p:sp>
      <p:sp>
        <p:nvSpPr>
          <p:cNvPr id="308" name="Google Shape;308;p21"/>
          <p:cNvSpPr txBox="1"/>
          <p:nvPr/>
        </p:nvSpPr>
        <p:spPr>
          <a:xfrm>
            <a:off x="4928425" y="1086550"/>
            <a:ext cx="2530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I</a:t>
            </a:r>
            <a:r>
              <a:rPr lang="en" sz="1300">
                <a:solidFill>
                  <a:srgbClr val="404040"/>
                </a:solidFill>
                <a:latin typeface="Raleway"/>
                <a:ea typeface="Raleway"/>
                <a:cs typeface="Raleway"/>
                <a:sym typeface="Raleway"/>
              </a:rPr>
              <a:t>ndicates what will be achieved and by what means</a:t>
            </a:r>
            <a:endParaRPr sz="1300"/>
          </a:p>
        </p:txBody>
      </p:sp>
      <p:sp>
        <p:nvSpPr>
          <p:cNvPr id="309" name="Google Shape;309;p21"/>
          <p:cNvSpPr txBox="1"/>
          <p:nvPr/>
        </p:nvSpPr>
        <p:spPr>
          <a:xfrm>
            <a:off x="4928425" y="1913571"/>
            <a:ext cx="2530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Y</a:t>
            </a:r>
            <a:r>
              <a:rPr lang="en" sz="1300">
                <a:solidFill>
                  <a:srgbClr val="404040"/>
                </a:solidFill>
                <a:latin typeface="Raleway"/>
                <a:ea typeface="Raleway"/>
                <a:cs typeface="Raleway"/>
                <a:sym typeface="Raleway"/>
              </a:rPr>
              <a:t>ou can clearly see when/</a:t>
            </a:r>
            <a:br>
              <a:rPr lang="en" sz="1300">
                <a:solidFill>
                  <a:srgbClr val="404040"/>
                </a:solidFill>
                <a:latin typeface="Raleway"/>
                <a:ea typeface="Raleway"/>
                <a:cs typeface="Raleway"/>
                <a:sym typeface="Raleway"/>
              </a:rPr>
            </a:br>
            <a:r>
              <a:rPr lang="en" sz="1300">
                <a:solidFill>
                  <a:srgbClr val="404040"/>
                </a:solidFill>
                <a:latin typeface="Raleway"/>
                <a:ea typeface="Raleway"/>
                <a:cs typeface="Raleway"/>
                <a:sym typeface="Raleway"/>
              </a:rPr>
              <a:t>if it is achieved</a:t>
            </a:r>
            <a:endParaRPr sz="1300"/>
          </a:p>
        </p:txBody>
      </p:sp>
      <p:sp>
        <p:nvSpPr>
          <p:cNvPr id="310" name="Google Shape;310;p21"/>
          <p:cNvSpPr txBox="1"/>
          <p:nvPr/>
        </p:nvSpPr>
        <p:spPr>
          <a:xfrm>
            <a:off x="4928425" y="2816263"/>
            <a:ext cx="2530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I</a:t>
            </a:r>
            <a:r>
              <a:rPr lang="en" sz="1300">
                <a:solidFill>
                  <a:srgbClr val="404040"/>
                </a:solidFill>
                <a:latin typeface="Raleway"/>
                <a:ea typeface="Raleway"/>
                <a:cs typeface="Raleway"/>
                <a:sym typeface="Raleway"/>
              </a:rPr>
              <a:t>s within reach</a:t>
            </a:r>
            <a:endParaRPr sz="1300"/>
          </a:p>
        </p:txBody>
      </p:sp>
      <p:sp>
        <p:nvSpPr>
          <p:cNvPr id="311" name="Google Shape;311;p21"/>
          <p:cNvSpPr txBox="1"/>
          <p:nvPr/>
        </p:nvSpPr>
        <p:spPr>
          <a:xfrm>
            <a:off x="4928425" y="3542450"/>
            <a:ext cx="2530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rgbClr val="404040"/>
                </a:solidFill>
                <a:latin typeface="Raleway"/>
                <a:ea typeface="Raleway"/>
                <a:cs typeface="Raleway"/>
                <a:sym typeface="Raleway"/>
              </a:rPr>
              <a:t>C</a:t>
            </a:r>
            <a:r>
              <a:rPr lang="en" sz="1300">
                <a:solidFill>
                  <a:srgbClr val="404040"/>
                </a:solidFill>
                <a:latin typeface="Raleway"/>
                <a:ea typeface="Raleway"/>
                <a:cs typeface="Raleway"/>
                <a:sym typeface="Raleway"/>
              </a:rPr>
              <a:t>ontributes to the overall goal of your advocacy efforts</a:t>
            </a:r>
            <a:endParaRPr sz="1300"/>
          </a:p>
        </p:txBody>
      </p:sp>
      <p:sp>
        <p:nvSpPr>
          <p:cNvPr id="312" name="Google Shape;312;p21"/>
          <p:cNvSpPr txBox="1"/>
          <p:nvPr/>
        </p:nvSpPr>
        <p:spPr>
          <a:xfrm>
            <a:off x="4928425" y="4341600"/>
            <a:ext cx="2530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rgbClr val="404040"/>
                </a:solidFill>
                <a:latin typeface="Raleway"/>
                <a:ea typeface="Raleway"/>
                <a:cs typeface="Raleway"/>
                <a:sym typeface="Raleway"/>
              </a:rPr>
              <a:t>S</a:t>
            </a:r>
            <a:r>
              <a:rPr lang="en" sz="1300">
                <a:solidFill>
                  <a:srgbClr val="404040"/>
                </a:solidFill>
                <a:latin typeface="Raleway"/>
                <a:ea typeface="Raleway"/>
                <a:cs typeface="Raleway"/>
                <a:sym typeface="Raleway"/>
              </a:rPr>
              <a:t>ets a specific date for achievement</a:t>
            </a:r>
            <a:endParaRPr sz="1300"/>
          </a:p>
        </p:txBody>
      </p:sp>
      <p:pic>
        <p:nvPicPr>
          <p:cNvPr id="313" name="Google Shape;313;p21"/>
          <p:cNvPicPr preferRelativeResize="0"/>
          <p:nvPr/>
        </p:nvPicPr>
        <p:blipFill rotWithShape="1">
          <a:blip r:embed="rId4">
            <a:alphaModFix/>
          </a:blip>
          <a:srcRect b="0" l="35987" r="0" t="0"/>
          <a:stretch/>
        </p:blipFill>
        <p:spPr>
          <a:xfrm>
            <a:off x="552789" y="3242033"/>
            <a:ext cx="1723475" cy="2001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22"/>
          <p:cNvPicPr preferRelativeResize="0"/>
          <p:nvPr/>
        </p:nvPicPr>
        <p:blipFill rotWithShape="1">
          <a:blip r:embed="rId3">
            <a:alphaModFix/>
          </a:blip>
          <a:srcRect b="0" l="35987" r="0" t="0"/>
          <a:stretch/>
        </p:blipFill>
        <p:spPr>
          <a:xfrm rot="5400000">
            <a:off x="380676" y="2282307"/>
            <a:ext cx="1723475" cy="200100"/>
          </a:xfrm>
          <a:prstGeom prst="rect">
            <a:avLst/>
          </a:prstGeom>
          <a:noFill/>
          <a:ln>
            <a:noFill/>
          </a:ln>
        </p:spPr>
      </p:pic>
      <p:pic>
        <p:nvPicPr>
          <p:cNvPr id="319" name="Google Shape;319;p22"/>
          <p:cNvPicPr preferRelativeResize="0"/>
          <p:nvPr/>
        </p:nvPicPr>
        <p:blipFill rotWithShape="1">
          <a:blip r:embed="rId4">
            <a:alphaModFix/>
          </a:blip>
          <a:srcRect b="0" l="35987" r="0" t="0"/>
          <a:stretch/>
        </p:blipFill>
        <p:spPr>
          <a:xfrm rot="5400000">
            <a:off x="5910176" y="2282307"/>
            <a:ext cx="1723475" cy="200100"/>
          </a:xfrm>
          <a:prstGeom prst="rect">
            <a:avLst/>
          </a:prstGeom>
          <a:noFill/>
          <a:ln>
            <a:noFill/>
          </a:ln>
        </p:spPr>
      </p:pic>
      <p:grpSp>
        <p:nvGrpSpPr>
          <p:cNvPr id="320" name="Google Shape;320;p22"/>
          <p:cNvGrpSpPr/>
          <p:nvPr/>
        </p:nvGrpSpPr>
        <p:grpSpPr>
          <a:xfrm>
            <a:off x="1281342" y="3338816"/>
            <a:ext cx="5480064" cy="200100"/>
            <a:chOff x="1281342" y="3509725"/>
            <a:chExt cx="5480064" cy="200100"/>
          </a:xfrm>
        </p:grpSpPr>
        <p:pic>
          <p:nvPicPr>
            <p:cNvPr id="321" name="Google Shape;321;p22"/>
            <p:cNvPicPr preferRelativeResize="0"/>
            <p:nvPr/>
          </p:nvPicPr>
          <p:blipFill rotWithShape="1">
            <a:blip r:embed="rId5">
              <a:alphaModFix/>
            </a:blip>
            <a:srcRect b="0" l="-1068" r="11990" t="0"/>
            <a:stretch/>
          </p:blipFill>
          <p:spPr>
            <a:xfrm rot="10800000">
              <a:off x="1281342" y="3509725"/>
              <a:ext cx="2398300" cy="200100"/>
            </a:xfrm>
            <a:prstGeom prst="rect">
              <a:avLst/>
            </a:prstGeom>
            <a:noFill/>
            <a:ln>
              <a:noFill/>
            </a:ln>
          </p:spPr>
        </p:pic>
        <p:pic>
          <p:nvPicPr>
            <p:cNvPr id="322" name="Google Shape;322;p22"/>
            <p:cNvPicPr preferRelativeResize="0"/>
            <p:nvPr/>
          </p:nvPicPr>
          <p:blipFill rotWithShape="1">
            <a:blip r:embed="rId5">
              <a:alphaModFix/>
            </a:blip>
            <a:srcRect b="0" l="-1068" r="11990" t="0"/>
            <a:stretch/>
          </p:blipFill>
          <p:spPr>
            <a:xfrm rot="10800000">
              <a:off x="3703451" y="3509725"/>
              <a:ext cx="2398300" cy="200100"/>
            </a:xfrm>
            <a:prstGeom prst="rect">
              <a:avLst/>
            </a:prstGeom>
            <a:noFill/>
            <a:ln>
              <a:noFill/>
            </a:ln>
          </p:spPr>
        </p:pic>
        <p:pic>
          <p:nvPicPr>
            <p:cNvPr id="323" name="Google Shape;323;p22"/>
            <p:cNvPicPr preferRelativeResize="0"/>
            <p:nvPr/>
          </p:nvPicPr>
          <p:blipFill rotWithShape="1">
            <a:blip r:embed="rId5">
              <a:alphaModFix/>
            </a:blip>
            <a:srcRect b="0" l="-1068" r="68190" t="0"/>
            <a:stretch/>
          </p:blipFill>
          <p:spPr>
            <a:xfrm rot="10800000">
              <a:off x="5876206" y="3509725"/>
              <a:ext cx="885200" cy="200100"/>
            </a:xfrm>
            <a:prstGeom prst="rect">
              <a:avLst/>
            </a:prstGeom>
            <a:noFill/>
            <a:ln>
              <a:noFill/>
            </a:ln>
          </p:spPr>
        </p:pic>
      </p:grpSp>
      <p:pic>
        <p:nvPicPr>
          <p:cNvPr id="324" name="Google Shape;324;p22"/>
          <p:cNvPicPr preferRelativeResize="0"/>
          <p:nvPr/>
        </p:nvPicPr>
        <p:blipFill>
          <a:blip r:embed="rId6">
            <a:alphaModFix/>
          </a:blip>
          <a:stretch>
            <a:fillRect/>
          </a:stretch>
        </p:blipFill>
        <p:spPr>
          <a:xfrm>
            <a:off x="669762" y="422500"/>
            <a:ext cx="6703225" cy="2722675"/>
          </a:xfrm>
          <a:prstGeom prst="rect">
            <a:avLst/>
          </a:prstGeom>
          <a:noFill/>
          <a:ln>
            <a:noFill/>
          </a:ln>
        </p:spPr>
      </p:pic>
      <p:sp>
        <p:nvSpPr>
          <p:cNvPr id="325" name="Google Shape;325;p22"/>
          <p:cNvSpPr/>
          <p:nvPr/>
        </p:nvSpPr>
        <p:spPr>
          <a:xfrm>
            <a:off x="348867" y="908683"/>
            <a:ext cx="1790400" cy="17904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2"/>
          <p:cNvSpPr txBox="1"/>
          <p:nvPr>
            <p:ph idx="12" type="sldNum"/>
          </p:nvPr>
        </p:nvSpPr>
        <p:spPr>
          <a:xfrm>
            <a:off x="7629584" y="2740600"/>
            <a:ext cx="2808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27" name="Google Shape;327;p22"/>
          <p:cNvSpPr/>
          <p:nvPr/>
        </p:nvSpPr>
        <p:spPr>
          <a:xfrm>
            <a:off x="552800" y="3579266"/>
            <a:ext cx="1329600" cy="1443000"/>
          </a:xfrm>
          <a:prstGeom prst="rect">
            <a:avLst/>
          </a:prstGeom>
          <a:noFill/>
          <a:ln>
            <a:noFill/>
          </a:ln>
        </p:spPr>
        <p:txBody>
          <a:bodyPr anchorCtr="0" anchor="t" bIns="45700" lIns="91425" spcFirstLastPara="1" rIns="91425" wrap="square" tIns="68575">
            <a:noAutofit/>
          </a:bodyPr>
          <a:lstStyle/>
          <a:p>
            <a:pPr indent="0" lvl="0" marL="0" marR="0" rtl="0" algn="ctr">
              <a:spcBef>
                <a:spcPts val="0"/>
              </a:spcBef>
              <a:spcAft>
                <a:spcPts val="0"/>
              </a:spcAft>
              <a:buNone/>
            </a:pPr>
            <a:r>
              <a:rPr lang="en" sz="900">
                <a:solidFill>
                  <a:srgbClr val="262626"/>
                </a:solidFill>
                <a:latin typeface="Nunito ExtraBold"/>
                <a:ea typeface="Nunito ExtraBold"/>
                <a:cs typeface="Nunito ExtraBold"/>
                <a:sym typeface="Nunito ExtraBold"/>
              </a:rPr>
              <a:t>OBJECTIVE 1 </a:t>
            </a:r>
            <a:endParaRPr>
              <a:latin typeface="Nunito ExtraBold"/>
              <a:ea typeface="Nunito ExtraBold"/>
              <a:cs typeface="Nunito ExtraBold"/>
              <a:sym typeface="Nunito ExtraBold"/>
            </a:endParaRPr>
          </a:p>
          <a:p>
            <a:pPr indent="0" lvl="0" marL="0" marR="0" rtl="0" algn="ctr">
              <a:spcBef>
                <a:spcPts val="450"/>
              </a:spcBef>
              <a:spcAft>
                <a:spcPts val="0"/>
              </a:spcAft>
              <a:buNone/>
            </a:pPr>
            <a:r>
              <a:rPr i="0" lang="en" sz="900" u="none" cap="none" strike="noStrike">
                <a:solidFill>
                  <a:srgbClr val="262626"/>
                </a:solidFill>
                <a:latin typeface="Raleway"/>
                <a:ea typeface="Raleway"/>
                <a:cs typeface="Raleway"/>
                <a:sym typeface="Raleway"/>
              </a:rPr>
              <a:t>Kampala Resident City Commissioner signs ordinance to schedule fixed days for waste pick-up in Central Kampala division</a:t>
            </a:r>
            <a:endParaRPr i="0" sz="900" u="none" cap="none" strike="noStrike">
              <a:solidFill>
                <a:srgbClr val="262626"/>
              </a:solidFill>
              <a:latin typeface="Raleway"/>
              <a:ea typeface="Raleway"/>
              <a:cs typeface="Raleway"/>
              <a:sym typeface="Raleway"/>
            </a:endParaRPr>
          </a:p>
        </p:txBody>
      </p:sp>
      <p:sp>
        <p:nvSpPr>
          <p:cNvPr id="328" name="Google Shape;328;p22"/>
          <p:cNvSpPr/>
          <p:nvPr/>
        </p:nvSpPr>
        <p:spPr>
          <a:xfrm>
            <a:off x="1941374" y="3579266"/>
            <a:ext cx="1329600" cy="1443000"/>
          </a:xfrm>
          <a:prstGeom prst="rect">
            <a:avLst/>
          </a:prstGeom>
          <a:noFill/>
          <a:ln>
            <a:noFill/>
          </a:ln>
        </p:spPr>
        <p:txBody>
          <a:bodyPr anchorCtr="0" anchor="t" bIns="45700" lIns="91425" spcFirstLastPara="1" rIns="91425" wrap="square" tIns="68575">
            <a:noAutofit/>
          </a:bodyPr>
          <a:lstStyle/>
          <a:p>
            <a:pPr indent="0" lvl="0" marL="0" rtl="0" algn="ctr">
              <a:spcBef>
                <a:spcPts val="0"/>
              </a:spcBef>
              <a:spcAft>
                <a:spcPts val="0"/>
              </a:spcAft>
              <a:buClr>
                <a:schemeClr val="dk1"/>
              </a:buClr>
              <a:buFont typeface="Arial"/>
              <a:buNone/>
            </a:pPr>
            <a:r>
              <a:rPr lang="en" sz="900">
                <a:solidFill>
                  <a:srgbClr val="262626"/>
                </a:solidFill>
                <a:latin typeface="Nunito ExtraBold"/>
                <a:ea typeface="Nunito ExtraBold"/>
                <a:cs typeface="Nunito ExtraBold"/>
                <a:sym typeface="Nunito ExtraBold"/>
              </a:rPr>
              <a:t>OBJECTIVE 2 </a:t>
            </a:r>
            <a:endParaRPr>
              <a:latin typeface="Raleway"/>
              <a:ea typeface="Raleway"/>
              <a:cs typeface="Raleway"/>
              <a:sym typeface="Raleway"/>
            </a:endParaRPr>
          </a:p>
          <a:p>
            <a:pPr indent="0" lvl="0" marL="0" marR="0" rtl="0" algn="ctr">
              <a:spcBef>
                <a:spcPts val="450"/>
              </a:spcBef>
              <a:spcAft>
                <a:spcPts val="0"/>
              </a:spcAft>
              <a:buNone/>
            </a:pPr>
            <a:r>
              <a:rPr i="0" lang="en" sz="900" u="none" cap="none" strike="noStrike">
                <a:solidFill>
                  <a:srgbClr val="262626"/>
                </a:solidFill>
                <a:latin typeface="Raleway"/>
                <a:ea typeface="Raleway"/>
                <a:cs typeface="Raleway"/>
                <a:sym typeface="Raleway"/>
              </a:rPr>
              <a:t>Neighborhood association organizes volunteer brigade to convert existing space into a playground for young children over two weekends</a:t>
            </a:r>
            <a:endParaRPr i="0" sz="900" u="none" cap="none" strike="noStrike">
              <a:solidFill>
                <a:srgbClr val="262626"/>
              </a:solidFill>
              <a:latin typeface="Raleway"/>
              <a:ea typeface="Raleway"/>
              <a:cs typeface="Raleway"/>
              <a:sym typeface="Raleway"/>
            </a:endParaRPr>
          </a:p>
        </p:txBody>
      </p:sp>
      <p:sp>
        <p:nvSpPr>
          <p:cNvPr id="329" name="Google Shape;329;p22"/>
          <p:cNvSpPr/>
          <p:nvPr/>
        </p:nvSpPr>
        <p:spPr>
          <a:xfrm>
            <a:off x="3329947" y="3579266"/>
            <a:ext cx="1329600" cy="1443000"/>
          </a:xfrm>
          <a:prstGeom prst="rect">
            <a:avLst/>
          </a:prstGeom>
          <a:noFill/>
          <a:ln>
            <a:noFill/>
          </a:ln>
        </p:spPr>
        <p:txBody>
          <a:bodyPr anchorCtr="0" anchor="t" bIns="45700" lIns="91425" spcFirstLastPara="1" rIns="91425" wrap="square" tIns="68575">
            <a:noAutofit/>
          </a:bodyPr>
          <a:lstStyle/>
          <a:p>
            <a:pPr indent="0" lvl="0" marL="0" rtl="0" algn="ctr">
              <a:spcBef>
                <a:spcPts val="0"/>
              </a:spcBef>
              <a:spcAft>
                <a:spcPts val="0"/>
              </a:spcAft>
              <a:buClr>
                <a:schemeClr val="dk1"/>
              </a:buClr>
              <a:buFont typeface="Arial"/>
              <a:buNone/>
            </a:pPr>
            <a:r>
              <a:rPr lang="en" sz="900">
                <a:solidFill>
                  <a:srgbClr val="262626"/>
                </a:solidFill>
                <a:latin typeface="Nunito ExtraBold"/>
                <a:ea typeface="Nunito ExtraBold"/>
                <a:cs typeface="Nunito ExtraBold"/>
                <a:sym typeface="Nunito ExtraBold"/>
              </a:rPr>
              <a:t>OBJECTIVE 3 </a:t>
            </a:r>
            <a:endParaRPr>
              <a:latin typeface="Raleway"/>
              <a:ea typeface="Raleway"/>
              <a:cs typeface="Raleway"/>
              <a:sym typeface="Raleway"/>
            </a:endParaRPr>
          </a:p>
          <a:p>
            <a:pPr indent="0" lvl="0" marL="0" marR="0" rtl="0" algn="ctr">
              <a:spcBef>
                <a:spcPts val="450"/>
              </a:spcBef>
              <a:spcAft>
                <a:spcPts val="0"/>
              </a:spcAft>
              <a:buNone/>
            </a:pPr>
            <a:r>
              <a:rPr i="0" lang="en" sz="900" u="none" cap="none" strike="noStrike">
                <a:solidFill>
                  <a:srgbClr val="262626"/>
                </a:solidFill>
                <a:latin typeface="Raleway"/>
                <a:ea typeface="Raleway"/>
                <a:cs typeface="Raleway"/>
                <a:sym typeface="Raleway"/>
              </a:rPr>
              <a:t>Division </a:t>
            </a:r>
            <a:r>
              <a:rPr i="0" lang="en" sz="900" u="none" cap="none" strike="noStrike">
                <a:solidFill>
                  <a:srgbClr val="262626"/>
                </a:solidFill>
                <a:latin typeface="Raleway"/>
                <a:ea typeface="Raleway"/>
                <a:cs typeface="Raleway"/>
                <a:sym typeface="Raleway"/>
              </a:rPr>
              <a:t>Councilor </a:t>
            </a:r>
            <a:r>
              <a:rPr i="0" lang="en" sz="900" u="none" cap="none" strike="noStrike">
                <a:solidFill>
                  <a:srgbClr val="262626"/>
                </a:solidFill>
                <a:latin typeface="Raleway"/>
                <a:ea typeface="Raleway"/>
                <a:cs typeface="Raleway"/>
                <a:sym typeface="Raleway"/>
              </a:rPr>
              <a:t>for Central Kampala signs order releasing funds for speed bumps and one-way conversion of neighborhood streets</a:t>
            </a:r>
            <a:endParaRPr i="0" sz="900" u="none" cap="none" strike="noStrike">
              <a:solidFill>
                <a:srgbClr val="262626"/>
              </a:solidFill>
              <a:latin typeface="Raleway"/>
              <a:ea typeface="Raleway"/>
              <a:cs typeface="Raleway"/>
              <a:sym typeface="Raleway"/>
            </a:endParaRPr>
          </a:p>
        </p:txBody>
      </p:sp>
      <p:sp>
        <p:nvSpPr>
          <p:cNvPr id="330" name="Google Shape;330;p22"/>
          <p:cNvSpPr/>
          <p:nvPr/>
        </p:nvSpPr>
        <p:spPr>
          <a:xfrm>
            <a:off x="4695612" y="3579266"/>
            <a:ext cx="1329600" cy="1443000"/>
          </a:xfrm>
          <a:prstGeom prst="rect">
            <a:avLst/>
          </a:prstGeom>
          <a:noFill/>
          <a:ln>
            <a:noFill/>
          </a:ln>
        </p:spPr>
        <p:txBody>
          <a:bodyPr anchorCtr="0" anchor="t" bIns="45700" lIns="91425" spcFirstLastPara="1" rIns="91425" wrap="square" tIns="68575">
            <a:noAutofit/>
          </a:bodyPr>
          <a:lstStyle/>
          <a:p>
            <a:pPr indent="0" lvl="0" marL="0" rtl="0" algn="ctr">
              <a:spcBef>
                <a:spcPts val="0"/>
              </a:spcBef>
              <a:spcAft>
                <a:spcPts val="0"/>
              </a:spcAft>
              <a:buClr>
                <a:schemeClr val="dk1"/>
              </a:buClr>
              <a:buFont typeface="Arial"/>
              <a:buNone/>
            </a:pPr>
            <a:r>
              <a:rPr lang="en" sz="900">
                <a:solidFill>
                  <a:srgbClr val="262626"/>
                </a:solidFill>
                <a:latin typeface="Nunito ExtraBold"/>
                <a:ea typeface="Nunito ExtraBold"/>
                <a:cs typeface="Nunito ExtraBold"/>
                <a:sym typeface="Nunito ExtraBold"/>
              </a:rPr>
              <a:t>OBJECTIVE 4 </a:t>
            </a:r>
            <a:endParaRPr>
              <a:latin typeface="Raleway"/>
              <a:ea typeface="Raleway"/>
              <a:cs typeface="Raleway"/>
              <a:sym typeface="Raleway"/>
            </a:endParaRPr>
          </a:p>
          <a:p>
            <a:pPr indent="0" lvl="0" marL="0" marR="0" rtl="0" algn="ctr">
              <a:spcBef>
                <a:spcPts val="450"/>
              </a:spcBef>
              <a:spcAft>
                <a:spcPts val="0"/>
              </a:spcAft>
              <a:buNone/>
            </a:pPr>
            <a:r>
              <a:rPr lang="en" sz="900">
                <a:solidFill>
                  <a:srgbClr val="262626"/>
                </a:solidFill>
                <a:latin typeface="Raleway"/>
                <a:ea typeface="Raleway"/>
                <a:cs typeface="Raleway"/>
                <a:sym typeface="Raleway"/>
              </a:rPr>
              <a:t>Local sporting goods store</a:t>
            </a:r>
            <a:r>
              <a:rPr i="0" lang="en" sz="900" u="none" cap="none" strike="noStrike">
                <a:solidFill>
                  <a:srgbClr val="262626"/>
                </a:solidFill>
                <a:latin typeface="Raleway"/>
                <a:ea typeface="Raleway"/>
                <a:cs typeface="Raleway"/>
                <a:sym typeface="Raleway"/>
              </a:rPr>
              <a:t> </a:t>
            </a:r>
            <a:r>
              <a:rPr i="0" lang="en" sz="900" u="none" cap="none" strike="noStrike">
                <a:solidFill>
                  <a:srgbClr val="262626"/>
                </a:solidFill>
                <a:latin typeface="Raleway"/>
                <a:ea typeface="Raleway"/>
                <a:cs typeface="Raleway"/>
                <a:sym typeface="Raleway"/>
              </a:rPr>
              <a:t>provides sports equipment and supplies to neighborhood association</a:t>
            </a:r>
            <a:endParaRPr i="0" sz="900" u="none" cap="none" strike="noStrike">
              <a:solidFill>
                <a:srgbClr val="262626"/>
              </a:solidFill>
              <a:latin typeface="Raleway"/>
              <a:ea typeface="Raleway"/>
              <a:cs typeface="Raleway"/>
              <a:sym typeface="Raleway"/>
            </a:endParaRPr>
          </a:p>
        </p:txBody>
      </p:sp>
      <p:sp>
        <p:nvSpPr>
          <p:cNvPr id="331" name="Google Shape;331;p22"/>
          <p:cNvSpPr/>
          <p:nvPr/>
        </p:nvSpPr>
        <p:spPr>
          <a:xfrm>
            <a:off x="6107123" y="3579266"/>
            <a:ext cx="1329600" cy="1443000"/>
          </a:xfrm>
          <a:prstGeom prst="rect">
            <a:avLst/>
          </a:prstGeom>
          <a:noFill/>
          <a:ln>
            <a:noFill/>
          </a:ln>
        </p:spPr>
        <p:txBody>
          <a:bodyPr anchorCtr="0" anchor="t" bIns="45700" lIns="91425" spcFirstLastPara="1" rIns="91425" wrap="square" tIns="68575">
            <a:noAutofit/>
          </a:bodyPr>
          <a:lstStyle/>
          <a:p>
            <a:pPr indent="0" lvl="0" marL="0" rtl="0" algn="ctr">
              <a:spcBef>
                <a:spcPts val="0"/>
              </a:spcBef>
              <a:spcAft>
                <a:spcPts val="0"/>
              </a:spcAft>
              <a:buClr>
                <a:schemeClr val="dk1"/>
              </a:buClr>
              <a:buFont typeface="Arial"/>
              <a:buNone/>
            </a:pPr>
            <a:r>
              <a:rPr lang="en" sz="900">
                <a:solidFill>
                  <a:srgbClr val="262626"/>
                </a:solidFill>
                <a:latin typeface="Nunito ExtraBold"/>
                <a:ea typeface="Nunito ExtraBold"/>
                <a:cs typeface="Nunito ExtraBold"/>
                <a:sym typeface="Nunito ExtraBold"/>
              </a:rPr>
              <a:t>OBJECTIVE 5</a:t>
            </a:r>
            <a:endParaRPr>
              <a:latin typeface="Raleway"/>
              <a:ea typeface="Raleway"/>
              <a:cs typeface="Raleway"/>
              <a:sym typeface="Raleway"/>
            </a:endParaRPr>
          </a:p>
          <a:p>
            <a:pPr indent="0" lvl="0" marL="0" marR="0" rtl="0" algn="ctr">
              <a:spcBef>
                <a:spcPts val="450"/>
              </a:spcBef>
              <a:spcAft>
                <a:spcPts val="0"/>
              </a:spcAft>
              <a:buNone/>
            </a:pPr>
            <a:r>
              <a:rPr i="0" lang="en" sz="900" u="none" cap="none" strike="noStrike">
                <a:solidFill>
                  <a:srgbClr val="262626"/>
                </a:solidFill>
                <a:latin typeface="Raleway"/>
                <a:ea typeface="Raleway"/>
                <a:cs typeface="Raleway"/>
                <a:sym typeface="Raleway"/>
              </a:rPr>
              <a:t>Kampala Resident City Commissioner signs ordinance to enable neighborhood association to use land for team sports for older children</a:t>
            </a:r>
            <a:endParaRPr i="0" sz="900" u="none" cap="none" strike="noStrike">
              <a:solidFill>
                <a:srgbClr val="262626"/>
              </a:solidFill>
              <a:latin typeface="Raleway"/>
              <a:ea typeface="Raleway"/>
              <a:cs typeface="Raleway"/>
              <a:sym typeface="Raleway"/>
            </a:endParaRPr>
          </a:p>
        </p:txBody>
      </p:sp>
      <p:sp>
        <p:nvSpPr>
          <p:cNvPr id="332" name="Google Shape;332;p22"/>
          <p:cNvSpPr/>
          <p:nvPr/>
        </p:nvSpPr>
        <p:spPr>
          <a:xfrm>
            <a:off x="418317" y="1134758"/>
            <a:ext cx="1651500" cy="1343100"/>
          </a:xfrm>
          <a:prstGeom prst="rect">
            <a:avLst/>
          </a:prstGeom>
          <a:noFill/>
          <a:ln>
            <a:noFill/>
          </a:ln>
        </p:spPr>
        <p:txBody>
          <a:bodyPr anchorCtr="0" anchor="ctr" bIns="68575" lIns="91425" spcFirstLastPara="1" rIns="91425" wrap="square" tIns="68575">
            <a:noAutofit/>
          </a:bodyPr>
          <a:lstStyle/>
          <a:p>
            <a:pPr indent="0" lvl="0" marL="0" marR="0" rtl="0" algn="ctr">
              <a:spcBef>
                <a:spcPts val="0"/>
              </a:spcBef>
              <a:spcAft>
                <a:spcPts val="0"/>
              </a:spcAft>
              <a:buNone/>
            </a:pPr>
            <a:r>
              <a:rPr i="0" lang="en" sz="1350" u="none" cap="none" strike="noStrike">
                <a:solidFill>
                  <a:schemeClr val="lt1"/>
                </a:solidFill>
                <a:latin typeface="Nunito ExtraBold"/>
                <a:ea typeface="Nunito ExtraBold"/>
                <a:cs typeface="Nunito ExtraBold"/>
                <a:sym typeface="Nunito ExtraBold"/>
              </a:rPr>
              <a:t>NOW</a:t>
            </a:r>
            <a:endParaRPr>
              <a:solidFill>
                <a:schemeClr val="lt1"/>
              </a:solidFill>
              <a:latin typeface="Nunito ExtraBold"/>
              <a:ea typeface="Nunito ExtraBold"/>
              <a:cs typeface="Nunito ExtraBold"/>
              <a:sym typeface="Nunito ExtraBold"/>
            </a:endParaRPr>
          </a:p>
          <a:p>
            <a:pPr indent="0" lvl="0" marL="0" marR="0" rtl="0" algn="ctr">
              <a:spcBef>
                <a:spcPts val="0"/>
              </a:spcBef>
              <a:spcAft>
                <a:spcPts val="0"/>
              </a:spcAft>
              <a:buNone/>
            </a:pPr>
            <a:r>
              <a:rPr i="0" lang="en" sz="1050" u="none" cap="none" strike="noStrike">
                <a:solidFill>
                  <a:schemeClr val="lt1"/>
                </a:solidFill>
                <a:latin typeface="Raleway"/>
                <a:ea typeface="Raleway"/>
                <a:cs typeface="Raleway"/>
                <a:sym typeface="Raleway"/>
              </a:rPr>
              <a:t>Children in Central Kampala neighborhood have no safe, clean space to play outside </a:t>
            </a:r>
            <a:endParaRPr>
              <a:solidFill>
                <a:schemeClr val="lt1"/>
              </a:solidFill>
              <a:latin typeface="Raleway"/>
              <a:ea typeface="Raleway"/>
              <a:cs typeface="Raleway"/>
              <a:sym typeface="Raleway"/>
            </a:endParaRPr>
          </a:p>
        </p:txBody>
      </p:sp>
      <p:sp>
        <p:nvSpPr>
          <p:cNvPr id="333" name="Google Shape;333;p22"/>
          <p:cNvSpPr txBox="1"/>
          <p:nvPr>
            <p:ph type="title"/>
          </p:nvPr>
        </p:nvSpPr>
        <p:spPr>
          <a:xfrm>
            <a:off x="2775850" y="946875"/>
            <a:ext cx="2312700" cy="1828500"/>
          </a:xfrm>
          <a:prstGeom prst="rect">
            <a:avLst/>
          </a:prstGeom>
        </p:spPr>
        <p:txBody>
          <a:bodyPr anchorCtr="0" anchor="t" bIns="0" lIns="0" spcFirstLastPara="1" rIns="0" wrap="square" tIns="0">
            <a:spAutoFit/>
          </a:bodyPr>
          <a:lstStyle/>
          <a:p>
            <a:pPr indent="0" lvl="0" marL="0" rtl="0" algn="ctr">
              <a:spcBef>
                <a:spcPts val="0"/>
              </a:spcBef>
              <a:spcAft>
                <a:spcPts val="0"/>
              </a:spcAft>
              <a:buClr>
                <a:srgbClr val="2375BB"/>
              </a:buClr>
              <a:buSzPts val="3100"/>
              <a:buFont typeface="Arial Narrow"/>
              <a:buNone/>
            </a:pPr>
            <a:r>
              <a:rPr lang="en" sz="3300"/>
              <a:t>Many Objectives to Reach One Goal</a:t>
            </a:r>
            <a:endParaRPr sz="3300"/>
          </a:p>
        </p:txBody>
      </p:sp>
      <p:sp>
        <p:nvSpPr>
          <p:cNvPr id="334" name="Google Shape;334;p22"/>
          <p:cNvSpPr/>
          <p:nvPr/>
        </p:nvSpPr>
        <p:spPr>
          <a:xfrm>
            <a:off x="5867800" y="908683"/>
            <a:ext cx="1790400" cy="1790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2"/>
          <p:cNvSpPr/>
          <p:nvPr/>
        </p:nvSpPr>
        <p:spPr>
          <a:xfrm>
            <a:off x="5937250" y="1104791"/>
            <a:ext cx="1651500" cy="1343100"/>
          </a:xfrm>
          <a:prstGeom prst="rect">
            <a:avLst/>
          </a:prstGeom>
          <a:noFill/>
          <a:ln>
            <a:noFill/>
          </a:ln>
        </p:spPr>
        <p:txBody>
          <a:bodyPr anchorCtr="0" anchor="ctr" bIns="68575" lIns="91425" spcFirstLastPara="1" rIns="91425" wrap="square" tIns="68575">
            <a:noAutofit/>
          </a:bodyPr>
          <a:lstStyle/>
          <a:p>
            <a:pPr indent="0" lvl="0" marL="0" rtl="0" algn="ctr">
              <a:spcBef>
                <a:spcPts val="0"/>
              </a:spcBef>
              <a:spcAft>
                <a:spcPts val="0"/>
              </a:spcAft>
              <a:buClr>
                <a:schemeClr val="dk1"/>
              </a:buClr>
              <a:buFont typeface="Arial"/>
              <a:buNone/>
            </a:pPr>
            <a:r>
              <a:rPr lang="en" sz="1350">
                <a:solidFill>
                  <a:schemeClr val="lt1"/>
                </a:solidFill>
                <a:latin typeface="Nunito ExtraBold"/>
                <a:ea typeface="Nunito ExtraBold"/>
                <a:cs typeface="Nunito ExtraBold"/>
                <a:sym typeface="Nunito ExtraBold"/>
              </a:rPr>
              <a:t>GOAL</a:t>
            </a:r>
            <a:endParaRPr>
              <a:solidFill>
                <a:schemeClr val="dk1"/>
              </a:solidFill>
              <a:latin typeface="Nunito ExtraBold"/>
              <a:ea typeface="Nunito ExtraBold"/>
              <a:cs typeface="Nunito ExtraBold"/>
              <a:sym typeface="Nunito ExtraBold"/>
            </a:endParaRPr>
          </a:p>
          <a:p>
            <a:pPr indent="0" lvl="0" marL="0" rtl="0" algn="ctr">
              <a:spcBef>
                <a:spcPts val="0"/>
              </a:spcBef>
              <a:spcAft>
                <a:spcPts val="0"/>
              </a:spcAft>
              <a:buNone/>
            </a:pPr>
            <a:r>
              <a:rPr lang="en" sz="1050">
                <a:solidFill>
                  <a:schemeClr val="lt1"/>
                </a:solidFill>
                <a:latin typeface="Raleway"/>
                <a:ea typeface="Raleway"/>
                <a:cs typeface="Raleway"/>
                <a:sym typeface="Raleway"/>
              </a:rPr>
              <a:t>Children in Central Kampala neighborhood have a safe, clean space to play outside</a:t>
            </a:r>
            <a:endParaRPr sz="1350">
              <a:solidFill>
                <a:schemeClr val="lt1"/>
              </a:solidFill>
              <a:latin typeface="Nunito ExtraBold"/>
              <a:ea typeface="Nunito ExtraBold"/>
              <a:cs typeface="Nunito ExtraBold"/>
              <a:sym typeface="Nunito ExtraBold"/>
            </a:endParaRPr>
          </a:p>
        </p:txBody>
      </p:sp>
      <p:sp>
        <p:nvSpPr>
          <p:cNvPr id="336" name="Google Shape;336;p22"/>
          <p:cNvSpPr/>
          <p:nvPr/>
        </p:nvSpPr>
        <p:spPr>
          <a:xfrm>
            <a:off x="1102034" y="3298466"/>
            <a:ext cx="280800" cy="2808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2"/>
          <p:cNvSpPr/>
          <p:nvPr/>
        </p:nvSpPr>
        <p:spPr>
          <a:xfrm>
            <a:off x="2470134" y="3298466"/>
            <a:ext cx="280800" cy="280800"/>
          </a:xfrm>
          <a:prstGeom prst="ellipse">
            <a:avLst/>
          </a:prstGeom>
          <a:solidFill>
            <a:srgbClr val="1155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2"/>
          <p:cNvSpPr/>
          <p:nvPr/>
        </p:nvSpPr>
        <p:spPr>
          <a:xfrm>
            <a:off x="3838234" y="3298466"/>
            <a:ext cx="280800" cy="280800"/>
          </a:xfrm>
          <a:prstGeom prst="ellipse">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2"/>
          <p:cNvSpPr/>
          <p:nvPr/>
        </p:nvSpPr>
        <p:spPr>
          <a:xfrm>
            <a:off x="5206334" y="3298466"/>
            <a:ext cx="280800" cy="280800"/>
          </a:xfrm>
          <a:prstGeom prst="ellipse">
            <a:avLst/>
          </a:prstGeom>
          <a:solidFill>
            <a:srgbClr val="B45F0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2"/>
          <p:cNvSpPr/>
          <p:nvPr/>
        </p:nvSpPr>
        <p:spPr>
          <a:xfrm>
            <a:off x="6640359" y="3298466"/>
            <a:ext cx="280800" cy="2808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id="345" name="Google Shape;345;p23"/>
          <p:cNvPicPr preferRelativeResize="0"/>
          <p:nvPr/>
        </p:nvPicPr>
        <p:blipFill rotWithShape="1">
          <a:blip r:embed="rId3">
            <a:alphaModFix/>
          </a:blip>
          <a:srcRect b="0" l="35987" r="0" t="0"/>
          <a:stretch/>
        </p:blipFill>
        <p:spPr>
          <a:xfrm rot="-2494778">
            <a:off x="2702488" y="3815095"/>
            <a:ext cx="1723475" cy="200100"/>
          </a:xfrm>
          <a:prstGeom prst="rect">
            <a:avLst/>
          </a:prstGeom>
          <a:noFill/>
          <a:ln>
            <a:noFill/>
          </a:ln>
        </p:spPr>
      </p:pic>
      <p:sp>
        <p:nvSpPr>
          <p:cNvPr id="346" name="Google Shape;346;p23"/>
          <p:cNvSpPr/>
          <p:nvPr/>
        </p:nvSpPr>
        <p:spPr>
          <a:xfrm>
            <a:off x="3922950" y="776900"/>
            <a:ext cx="3135900" cy="31359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3"/>
          <p:cNvSpPr/>
          <p:nvPr/>
        </p:nvSpPr>
        <p:spPr>
          <a:xfrm>
            <a:off x="2010875" y="3466600"/>
            <a:ext cx="1796700" cy="17967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3"/>
          <p:cNvSpPr/>
          <p:nvPr/>
        </p:nvSpPr>
        <p:spPr>
          <a:xfrm>
            <a:off x="44149" y="428475"/>
            <a:ext cx="3140159" cy="274411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49" name="Google Shape;349;p23"/>
          <p:cNvSpPr txBox="1"/>
          <p:nvPr>
            <p:ph type="title"/>
          </p:nvPr>
        </p:nvSpPr>
        <p:spPr>
          <a:xfrm>
            <a:off x="519450" y="12419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Preparing for Action	</a:t>
            </a:r>
            <a:endParaRPr/>
          </a:p>
        </p:txBody>
      </p:sp>
      <p:sp>
        <p:nvSpPr>
          <p:cNvPr id="350" name="Google Shape;350;p2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351" name="Google Shape;351;p23"/>
          <p:cNvPicPr preferRelativeResize="0"/>
          <p:nvPr/>
        </p:nvPicPr>
        <p:blipFill rotWithShape="1">
          <a:blip r:embed="rId3">
            <a:alphaModFix/>
          </a:blip>
          <a:srcRect b="-76584" l="39481" r="0" t="0"/>
          <a:stretch/>
        </p:blipFill>
        <p:spPr>
          <a:xfrm rot="2944036">
            <a:off x="1006413" y="2837121"/>
            <a:ext cx="1629410" cy="353327"/>
          </a:xfrm>
          <a:prstGeom prst="rect">
            <a:avLst/>
          </a:prstGeom>
          <a:noFill/>
          <a:ln>
            <a:noFill/>
          </a:ln>
        </p:spPr>
      </p:pic>
      <p:sp>
        <p:nvSpPr>
          <p:cNvPr id="352" name="Google Shape;352;p23"/>
          <p:cNvSpPr txBox="1"/>
          <p:nvPr/>
        </p:nvSpPr>
        <p:spPr>
          <a:xfrm>
            <a:off x="2221025" y="3824075"/>
            <a:ext cx="1376400" cy="101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Nunito ExtraBold"/>
                <a:ea typeface="Nunito ExtraBold"/>
                <a:cs typeface="Nunito ExtraBold"/>
                <a:sym typeface="Nunito ExtraBold"/>
              </a:rPr>
              <a:t>Also known as “activities”</a:t>
            </a:r>
            <a:endParaRPr sz="1900">
              <a:solidFill>
                <a:schemeClr val="lt1"/>
              </a:solidFill>
            </a:endParaRPr>
          </a:p>
        </p:txBody>
      </p:sp>
      <p:sp>
        <p:nvSpPr>
          <p:cNvPr id="353" name="Google Shape;353;p23"/>
          <p:cNvSpPr txBox="1"/>
          <p:nvPr/>
        </p:nvSpPr>
        <p:spPr>
          <a:xfrm>
            <a:off x="4227800" y="1421300"/>
            <a:ext cx="2600100" cy="184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chemeClr val="lt1"/>
                </a:solidFill>
                <a:latin typeface="Nunito ExtraBold"/>
                <a:ea typeface="Nunito ExtraBold"/>
                <a:cs typeface="Nunito ExtraBold"/>
                <a:sym typeface="Nunito ExtraBold"/>
              </a:rPr>
              <a:t>Advocacy actions should be concrete and tangible and should contribute toward meeting your objectives and goal</a:t>
            </a:r>
            <a:endParaRPr sz="1800">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pic>
        <p:nvPicPr>
          <p:cNvPr id="358" name="Google Shape;358;p24"/>
          <p:cNvPicPr preferRelativeResize="0"/>
          <p:nvPr/>
        </p:nvPicPr>
        <p:blipFill>
          <a:blip r:embed="rId3">
            <a:alphaModFix/>
          </a:blip>
          <a:stretch>
            <a:fillRect/>
          </a:stretch>
        </p:blipFill>
        <p:spPr>
          <a:xfrm>
            <a:off x="-1095766" y="850225"/>
            <a:ext cx="4301725" cy="4301725"/>
          </a:xfrm>
          <a:prstGeom prst="rect">
            <a:avLst/>
          </a:prstGeom>
          <a:noFill/>
          <a:ln>
            <a:noFill/>
          </a:ln>
        </p:spPr>
      </p:pic>
      <p:sp>
        <p:nvSpPr>
          <p:cNvPr id="359" name="Google Shape;359;p24"/>
          <p:cNvSpPr txBox="1"/>
          <p:nvPr>
            <p:ph type="title"/>
          </p:nvPr>
        </p:nvSpPr>
        <p:spPr>
          <a:xfrm>
            <a:off x="519450" y="1912050"/>
            <a:ext cx="2435100" cy="1939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Multiple Streams and Policy Change</a:t>
            </a:r>
            <a:endParaRPr/>
          </a:p>
        </p:txBody>
      </p:sp>
      <p:sp>
        <p:nvSpPr>
          <p:cNvPr id="360" name="Google Shape;360;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361" name="Google Shape;361;p24"/>
          <p:cNvPicPr preferRelativeResize="0"/>
          <p:nvPr/>
        </p:nvPicPr>
        <p:blipFill rotWithShape="1">
          <a:blip r:embed="rId4">
            <a:alphaModFix/>
          </a:blip>
          <a:srcRect b="0" l="23171" r="0" t="0"/>
          <a:stretch/>
        </p:blipFill>
        <p:spPr>
          <a:xfrm>
            <a:off x="555381" y="3890034"/>
            <a:ext cx="2068550" cy="200100"/>
          </a:xfrm>
          <a:prstGeom prst="rect">
            <a:avLst/>
          </a:prstGeom>
          <a:noFill/>
          <a:ln>
            <a:noFill/>
          </a:ln>
        </p:spPr>
      </p:pic>
      <p:sp>
        <p:nvSpPr>
          <p:cNvPr id="362" name="Google Shape;362;p24"/>
          <p:cNvSpPr/>
          <p:nvPr/>
        </p:nvSpPr>
        <p:spPr>
          <a:xfrm>
            <a:off x="3198963" y="868161"/>
            <a:ext cx="4324350" cy="4324350"/>
          </a:xfrm>
          <a:custGeom>
            <a:rect b="b" l="l" r="r" t="t"/>
            <a:pathLst>
              <a:path extrusionOk="0" h="5765800" w="5765800">
                <a:moveTo>
                  <a:pt x="5765736" y="2885021"/>
                </a:moveTo>
                <a:lnTo>
                  <a:pt x="5765343" y="2836824"/>
                </a:lnTo>
                <a:lnTo>
                  <a:pt x="5764161" y="2788831"/>
                </a:lnTo>
                <a:lnTo>
                  <a:pt x="5762206" y="2741028"/>
                </a:lnTo>
                <a:lnTo>
                  <a:pt x="5759475" y="2693428"/>
                </a:lnTo>
                <a:lnTo>
                  <a:pt x="5755970" y="2646032"/>
                </a:lnTo>
                <a:lnTo>
                  <a:pt x="5751715" y="2598864"/>
                </a:lnTo>
                <a:lnTo>
                  <a:pt x="5746699" y="2551912"/>
                </a:lnTo>
                <a:lnTo>
                  <a:pt x="5740946" y="2505189"/>
                </a:lnTo>
                <a:lnTo>
                  <a:pt x="5734443" y="2458694"/>
                </a:lnTo>
                <a:lnTo>
                  <a:pt x="5727204" y="2412441"/>
                </a:lnTo>
                <a:lnTo>
                  <a:pt x="5719229" y="2366429"/>
                </a:lnTo>
                <a:lnTo>
                  <a:pt x="5710529" y="2320671"/>
                </a:lnTo>
                <a:lnTo>
                  <a:pt x="5701119" y="2275179"/>
                </a:lnTo>
                <a:lnTo>
                  <a:pt x="5690997" y="2229955"/>
                </a:lnTo>
                <a:lnTo>
                  <a:pt x="5680176" y="2184984"/>
                </a:lnTo>
                <a:lnTo>
                  <a:pt x="5668645" y="2140305"/>
                </a:lnTo>
                <a:lnTo>
                  <a:pt x="5656427" y="2095893"/>
                </a:lnTo>
                <a:lnTo>
                  <a:pt x="5643511" y="2051786"/>
                </a:lnTo>
                <a:lnTo>
                  <a:pt x="5629922" y="2007971"/>
                </a:lnTo>
                <a:lnTo>
                  <a:pt x="5615660" y="1964448"/>
                </a:lnTo>
                <a:lnTo>
                  <a:pt x="5600738" y="1921243"/>
                </a:lnTo>
                <a:lnTo>
                  <a:pt x="5585142" y="1878342"/>
                </a:lnTo>
                <a:lnTo>
                  <a:pt x="5568886" y="1835759"/>
                </a:lnTo>
                <a:lnTo>
                  <a:pt x="5551983" y="1793506"/>
                </a:lnTo>
                <a:lnTo>
                  <a:pt x="5534444" y="1751584"/>
                </a:lnTo>
                <a:lnTo>
                  <a:pt x="5516257" y="1710004"/>
                </a:lnTo>
                <a:lnTo>
                  <a:pt x="5497436" y="1668767"/>
                </a:lnTo>
                <a:lnTo>
                  <a:pt x="5477992" y="1627873"/>
                </a:lnTo>
                <a:lnTo>
                  <a:pt x="5457939" y="1587347"/>
                </a:lnTo>
                <a:lnTo>
                  <a:pt x="5437263" y="1547177"/>
                </a:lnTo>
                <a:lnTo>
                  <a:pt x="5415978" y="1507363"/>
                </a:lnTo>
                <a:lnTo>
                  <a:pt x="5394096" y="1467942"/>
                </a:lnTo>
                <a:lnTo>
                  <a:pt x="5371617" y="1428889"/>
                </a:lnTo>
                <a:lnTo>
                  <a:pt x="5348554" y="1390230"/>
                </a:lnTo>
                <a:lnTo>
                  <a:pt x="5324894" y="1351965"/>
                </a:lnTo>
                <a:lnTo>
                  <a:pt x="5300675" y="1314094"/>
                </a:lnTo>
                <a:lnTo>
                  <a:pt x="5275872" y="1276629"/>
                </a:lnTo>
                <a:lnTo>
                  <a:pt x="5250510" y="1239570"/>
                </a:lnTo>
                <a:lnTo>
                  <a:pt x="5224589" y="1202944"/>
                </a:lnTo>
                <a:lnTo>
                  <a:pt x="5198110" y="1166723"/>
                </a:lnTo>
                <a:lnTo>
                  <a:pt x="5171097" y="1130947"/>
                </a:lnTo>
                <a:lnTo>
                  <a:pt x="5143538" y="1095603"/>
                </a:lnTo>
                <a:lnTo>
                  <a:pt x="5115433" y="1060691"/>
                </a:lnTo>
                <a:lnTo>
                  <a:pt x="5086820" y="1026236"/>
                </a:lnTo>
                <a:lnTo>
                  <a:pt x="5057673" y="992238"/>
                </a:lnTo>
                <a:lnTo>
                  <a:pt x="5028019" y="958684"/>
                </a:lnTo>
                <a:lnTo>
                  <a:pt x="4997843" y="925614"/>
                </a:lnTo>
                <a:lnTo>
                  <a:pt x="4967173" y="893013"/>
                </a:lnTo>
                <a:lnTo>
                  <a:pt x="4936007" y="860882"/>
                </a:lnTo>
                <a:lnTo>
                  <a:pt x="4904346" y="829246"/>
                </a:lnTo>
                <a:lnTo>
                  <a:pt x="4872202" y="798093"/>
                </a:lnTo>
                <a:lnTo>
                  <a:pt x="4839576" y="767435"/>
                </a:lnTo>
                <a:lnTo>
                  <a:pt x="4806480" y="737285"/>
                </a:lnTo>
                <a:lnTo>
                  <a:pt x="4772914" y="707644"/>
                </a:lnTo>
                <a:lnTo>
                  <a:pt x="4738890" y="678522"/>
                </a:lnTo>
                <a:lnTo>
                  <a:pt x="4704423" y="649909"/>
                </a:lnTo>
                <a:lnTo>
                  <a:pt x="4669485" y="621830"/>
                </a:lnTo>
                <a:lnTo>
                  <a:pt x="4634128" y="594296"/>
                </a:lnTo>
                <a:lnTo>
                  <a:pt x="4598314" y="567283"/>
                </a:lnTo>
                <a:lnTo>
                  <a:pt x="4562081" y="540829"/>
                </a:lnTo>
                <a:lnTo>
                  <a:pt x="4525429" y="514921"/>
                </a:lnTo>
                <a:lnTo>
                  <a:pt x="4488358" y="489572"/>
                </a:lnTo>
                <a:lnTo>
                  <a:pt x="4450867" y="464794"/>
                </a:lnTo>
                <a:lnTo>
                  <a:pt x="4412970" y="440575"/>
                </a:lnTo>
                <a:lnTo>
                  <a:pt x="4374680" y="416941"/>
                </a:lnTo>
                <a:lnTo>
                  <a:pt x="4335996" y="393890"/>
                </a:lnTo>
                <a:lnTo>
                  <a:pt x="4296930" y="371424"/>
                </a:lnTo>
                <a:lnTo>
                  <a:pt x="4257472" y="349554"/>
                </a:lnTo>
                <a:lnTo>
                  <a:pt x="4217657" y="328282"/>
                </a:lnTo>
                <a:lnTo>
                  <a:pt x="4177461" y="307619"/>
                </a:lnTo>
                <a:lnTo>
                  <a:pt x="4136898" y="287566"/>
                </a:lnTo>
                <a:lnTo>
                  <a:pt x="4095991" y="268135"/>
                </a:lnTo>
                <a:lnTo>
                  <a:pt x="4054716" y="249339"/>
                </a:lnTo>
                <a:lnTo>
                  <a:pt x="4013111" y="231165"/>
                </a:lnTo>
                <a:lnTo>
                  <a:pt x="3971163" y="213626"/>
                </a:lnTo>
                <a:lnTo>
                  <a:pt x="3928884" y="196735"/>
                </a:lnTo>
                <a:lnTo>
                  <a:pt x="3886289" y="180492"/>
                </a:lnTo>
                <a:lnTo>
                  <a:pt x="3843363" y="164909"/>
                </a:lnTo>
                <a:lnTo>
                  <a:pt x="3800132" y="149987"/>
                </a:lnTo>
                <a:lnTo>
                  <a:pt x="3756583" y="135724"/>
                </a:lnTo>
                <a:lnTo>
                  <a:pt x="3712743" y="122148"/>
                </a:lnTo>
                <a:lnTo>
                  <a:pt x="3668598" y="109245"/>
                </a:lnTo>
                <a:lnTo>
                  <a:pt x="3624173" y="97028"/>
                </a:lnTo>
                <a:lnTo>
                  <a:pt x="3579457" y="85509"/>
                </a:lnTo>
                <a:lnTo>
                  <a:pt x="3534473" y="74688"/>
                </a:lnTo>
                <a:lnTo>
                  <a:pt x="3489210" y="64566"/>
                </a:lnTo>
                <a:lnTo>
                  <a:pt x="3443694" y="55168"/>
                </a:lnTo>
                <a:lnTo>
                  <a:pt x="3397910" y="46482"/>
                </a:lnTo>
                <a:lnTo>
                  <a:pt x="3351873" y="38519"/>
                </a:lnTo>
                <a:lnTo>
                  <a:pt x="3305594" y="31280"/>
                </a:lnTo>
                <a:lnTo>
                  <a:pt x="3259074" y="24777"/>
                </a:lnTo>
                <a:lnTo>
                  <a:pt x="3212325" y="19024"/>
                </a:lnTo>
                <a:lnTo>
                  <a:pt x="3165335" y="14008"/>
                </a:lnTo>
                <a:lnTo>
                  <a:pt x="3118142" y="9753"/>
                </a:lnTo>
                <a:lnTo>
                  <a:pt x="3070720" y="6261"/>
                </a:lnTo>
                <a:lnTo>
                  <a:pt x="3023095" y="3530"/>
                </a:lnTo>
                <a:lnTo>
                  <a:pt x="2975267" y="1574"/>
                </a:lnTo>
                <a:lnTo>
                  <a:pt x="2927235" y="393"/>
                </a:lnTo>
                <a:lnTo>
                  <a:pt x="2887141" y="76"/>
                </a:lnTo>
                <a:lnTo>
                  <a:pt x="2882950" y="38"/>
                </a:lnTo>
                <a:lnTo>
                  <a:pt x="2879013" y="0"/>
                </a:lnTo>
                <a:lnTo>
                  <a:pt x="2834309" y="406"/>
                </a:lnTo>
                <a:lnTo>
                  <a:pt x="2781985" y="1625"/>
                </a:lnTo>
                <a:lnTo>
                  <a:pt x="2730131" y="3657"/>
                </a:lnTo>
                <a:lnTo>
                  <a:pt x="2678760" y="6515"/>
                </a:lnTo>
                <a:lnTo>
                  <a:pt x="2627820" y="10210"/>
                </a:lnTo>
                <a:lnTo>
                  <a:pt x="2577312" y="14732"/>
                </a:lnTo>
                <a:lnTo>
                  <a:pt x="2527211" y="20091"/>
                </a:lnTo>
                <a:lnTo>
                  <a:pt x="2477490" y="26289"/>
                </a:lnTo>
                <a:lnTo>
                  <a:pt x="2428151" y="33350"/>
                </a:lnTo>
                <a:lnTo>
                  <a:pt x="2379154" y="41249"/>
                </a:lnTo>
                <a:lnTo>
                  <a:pt x="2330500" y="50012"/>
                </a:lnTo>
                <a:lnTo>
                  <a:pt x="2282152" y="59651"/>
                </a:lnTo>
                <a:lnTo>
                  <a:pt x="2234095" y="70142"/>
                </a:lnTo>
                <a:lnTo>
                  <a:pt x="2186317" y="81521"/>
                </a:lnTo>
                <a:lnTo>
                  <a:pt x="2138794" y="93776"/>
                </a:lnTo>
                <a:lnTo>
                  <a:pt x="2091499" y="106908"/>
                </a:lnTo>
                <a:lnTo>
                  <a:pt x="2044433" y="120929"/>
                </a:lnTo>
                <a:lnTo>
                  <a:pt x="1997570" y="135851"/>
                </a:lnTo>
                <a:lnTo>
                  <a:pt x="1950885" y="151676"/>
                </a:lnTo>
                <a:lnTo>
                  <a:pt x="1904352" y="168402"/>
                </a:lnTo>
                <a:lnTo>
                  <a:pt x="1857971" y="186029"/>
                </a:lnTo>
                <a:lnTo>
                  <a:pt x="1811705" y="204584"/>
                </a:lnTo>
                <a:lnTo>
                  <a:pt x="1765554" y="224053"/>
                </a:lnTo>
                <a:lnTo>
                  <a:pt x="1719478" y="244449"/>
                </a:lnTo>
                <a:lnTo>
                  <a:pt x="1673466" y="265772"/>
                </a:lnTo>
                <a:lnTo>
                  <a:pt x="1627517" y="288036"/>
                </a:lnTo>
                <a:lnTo>
                  <a:pt x="1581581" y="311226"/>
                </a:lnTo>
                <a:lnTo>
                  <a:pt x="1535658" y="335381"/>
                </a:lnTo>
                <a:lnTo>
                  <a:pt x="1489735" y="360476"/>
                </a:lnTo>
                <a:lnTo>
                  <a:pt x="1443774" y="386524"/>
                </a:lnTo>
                <a:lnTo>
                  <a:pt x="1402219" y="410959"/>
                </a:lnTo>
                <a:lnTo>
                  <a:pt x="1361211" y="435978"/>
                </a:lnTo>
                <a:lnTo>
                  <a:pt x="1320774" y="461568"/>
                </a:lnTo>
                <a:lnTo>
                  <a:pt x="1280883" y="487743"/>
                </a:lnTo>
                <a:lnTo>
                  <a:pt x="1241577" y="514464"/>
                </a:lnTo>
                <a:lnTo>
                  <a:pt x="1202829" y="541731"/>
                </a:lnTo>
                <a:lnTo>
                  <a:pt x="1164640" y="569544"/>
                </a:lnTo>
                <a:lnTo>
                  <a:pt x="1127036" y="597903"/>
                </a:lnTo>
                <a:lnTo>
                  <a:pt x="1090002" y="626770"/>
                </a:lnTo>
                <a:lnTo>
                  <a:pt x="1053541" y="656170"/>
                </a:lnTo>
                <a:lnTo>
                  <a:pt x="1017663" y="686066"/>
                </a:lnTo>
                <a:lnTo>
                  <a:pt x="982357" y="716470"/>
                </a:lnTo>
                <a:lnTo>
                  <a:pt x="947635" y="747356"/>
                </a:lnTo>
                <a:lnTo>
                  <a:pt x="913511" y="778738"/>
                </a:lnTo>
                <a:lnTo>
                  <a:pt x="879957" y="810590"/>
                </a:lnTo>
                <a:lnTo>
                  <a:pt x="847001" y="842911"/>
                </a:lnTo>
                <a:lnTo>
                  <a:pt x="814641" y="875690"/>
                </a:lnTo>
                <a:lnTo>
                  <a:pt x="782866" y="908913"/>
                </a:lnTo>
                <a:lnTo>
                  <a:pt x="751687" y="942594"/>
                </a:lnTo>
                <a:lnTo>
                  <a:pt x="721106" y="976693"/>
                </a:lnTo>
                <a:lnTo>
                  <a:pt x="691134" y="1011224"/>
                </a:lnTo>
                <a:lnTo>
                  <a:pt x="661758" y="1046175"/>
                </a:lnTo>
                <a:lnTo>
                  <a:pt x="632993" y="1081519"/>
                </a:lnTo>
                <a:lnTo>
                  <a:pt x="604824" y="1117282"/>
                </a:lnTo>
                <a:lnTo>
                  <a:pt x="577278" y="1153426"/>
                </a:lnTo>
                <a:lnTo>
                  <a:pt x="550329" y="1189951"/>
                </a:lnTo>
                <a:lnTo>
                  <a:pt x="524002" y="1226858"/>
                </a:lnTo>
                <a:lnTo>
                  <a:pt x="498297" y="1264132"/>
                </a:lnTo>
                <a:lnTo>
                  <a:pt x="473202" y="1301762"/>
                </a:lnTo>
                <a:lnTo>
                  <a:pt x="448729" y="1339748"/>
                </a:lnTo>
                <a:lnTo>
                  <a:pt x="424878" y="1378064"/>
                </a:lnTo>
                <a:lnTo>
                  <a:pt x="401650" y="1416723"/>
                </a:lnTo>
                <a:lnTo>
                  <a:pt x="379056" y="1455699"/>
                </a:lnTo>
                <a:lnTo>
                  <a:pt x="357085" y="1494993"/>
                </a:lnTo>
                <a:lnTo>
                  <a:pt x="335749" y="1534604"/>
                </a:lnTo>
                <a:lnTo>
                  <a:pt x="315048" y="1574507"/>
                </a:lnTo>
                <a:lnTo>
                  <a:pt x="294982" y="1614703"/>
                </a:lnTo>
                <a:lnTo>
                  <a:pt x="275564" y="1655178"/>
                </a:lnTo>
                <a:lnTo>
                  <a:pt x="256781" y="1695932"/>
                </a:lnTo>
                <a:lnTo>
                  <a:pt x="238633" y="1736953"/>
                </a:lnTo>
                <a:lnTo>
                  <a:pt x="221132" y="1778228"/>
                </a:lnTo>
                <a:lnTo>
                  <a:pt x="204292" y="1819757"/>
                </a:lnTo>
                <a:lnTo>
                  <a:pt x="188087" y="1861527"/>
                </a:lnTo>
                <a:lnTo>
                  <a:pt x="172542" y="1903526"/>
                </a:lnTo>
                <a:lnTo>
                  <a:pt x="157645" y="1945754"/>
                </a:lnTo>
                <a:lnTo>
                  <a:pt x="143408" y="1988185"/>
                </a:lnTo>
                <a:lnTo>
                  <a:pt x="129832" y="2030844"/>
                </a:lnTo>
                <a:lnTo>
                  <a:pt x="116916" y="2073694"/>
                </a:lnTo>
                <a:lnTo>
                  <a:pt x="104660" y="2116734"/>
                </a:lnTo>
                <a:lnTo>
                  <a:pt x="93078" y="2159952"/>
                </a:lnTo>
                <a:lnTo>
                  <a:pt x="82156" y="2203348"/>
                </a:lnTo>
                <a:lnTo>
                  <a:pt x="71907" y="2246909"/>
                </a:lnTo>
                <a:lnTo>
                  <a:pt x="62318" y="2290635"/>
                </a:lnTo>
                <a:lnTo>
                  <a:pt x="53416" y="2334501"/>
                </a:lnTo>
                <a:lnTo>
                  <a:pt x="45199" y="2378519"/>
                </a:lnTo>
                <a:lnTo>
                  <a:pt x="37642" y="2422652"/>
                </a:lnTo>
                <a:lnTo>
                  <a:pt x="30772" y="2466924"/>
                </a:lnTo>
                <a:lnTo>
                  <a:pt x="24599" y="2511310"/>
                </a:lnTo>
                <a:lnTo>
                  <a:pt x="19100" y="2555798"/>
                </a:lnTo>
                <a:lnTo>
                  <a:pt x="14287" y="2600388"/>
                </a:lnTo>
                <a:lnTo>
                  <a:pt x="10172" y="2645067"/>
                </a:lnTo>
                <a:lnTo>
                  <a:pt x="6743" y="2689834"/>
                </a:lnTo>
                <a:lnTo>
                  <a:pt x="4000" y="2734665"/>
                </a:lnTo>
                <a:lnTo>
                  <a:pt x="1968" y="2779572"/>
                </a:lnTo>
                <a:lnTo>
                  <a:pt x="635" y="2824530"/>
                </a:lnTo>
                <a:lnTo>
                  <a:pt x="0" y="2869539"/>
                </a:lnTo>
                <a:lnTo>
                  <a:pt x="63" y="2914586"/>
                </a:lnTo>
                <a:lnTo>
                  <a:pt x="838" y="2959671"/>
                </a:lnTo>
                <a:lnTo>
                  <a:pt x="2324" y="3004769"/>
                </a:lnTo>
                <a:lnTo>
                  <a:pt x="4521" y="3049892"/>
                </a:lnTo>
                <a:lnTo>
                  <a:pt x="7416" y="3095028"/>
                </a:lnTo>
                <a:lnTo>
                  <a:pt x="11036" y="3140151"/>
                </a:lnTo>
                <a:lnTo>
                  <a:pt x="15379" y="3185261"/>
                </a:lnTo>
                <a:lnTo>
                  <a:pt x="20434" y="3230359"/>
                </a:lnTo>
                <a:lnTo>
                  <a:pt x="26212" y="3275431"/>
                </a:lnTo>
                <a:lnTo>
                  <a:pt x="32715" y="3320478"/>
                </a:lnTo>
                <a:lnTo>
                  <a:pt x="39941" y="3365474"/>
                </a:lnTo>
                <a:lnTo>
                  <a:pt x="47891" y="3410407"/>
                </a:lnTo>
                <a:lnTo>
                  <a:pt x="56578" y="3455301"/>
                </a:lnTo>
                <a:lnTo>
                  <a:pt x="66001" y="3500107"/>
                </a:lnTo>
                <a:lnTo>
                  <a:pt x="76161" y="3544849"/>
                </a:lnTo>
                <a:lnTo>
                  <a:pt x="87045" y="3589502"/>
                </a:lnTo>
                <a:lnTo>
                  <a:pt x="98679" y="3634067"/>
                </a:lnTo>
                <a:lnTo>
                  <a:pt x="111048" y="3678517"/>
                </a:lnTo>
                <a:lnTo>
                  <a:pt x="124167" y="3722865"/>
                </a:lnTo>
                <a:lnTo>
                  <a:pt x="138036" y="3767099"/>
                </a:lnTo>
                <a:lnTo>
                  <a:pt x="152641" y="3811206"/>
                </a:lnTo>
                <a:lnTo>
                  <a:pt x="168008" y="3855174"/>
                </a:lnTo>
                <a:lnTo>
                  <a:pt x="184124" y="3899001"/>
                </a:lnTo>
                <a:lnTo>
                  <a:pt x="200990" y="3942677"/>
                </a:lnTo>
                <a:lnTo>
                  <a:pt x="218617" y="3986187"/>
                </a:lnTo>
                <a:lnTo>
                  <a:pt x="237007" y="4029532"/>
                </a:lnTo>
                <a:lnTo>
                  <a:pt x="256159" y="4072699"/>
                </a:lnTo>
                <a:lnTo>
                  <a:pt x="276072" y="4115676"/>
                </a:lnTo>
                <a:lnTo>
                  <a:pt x="296748" y="4158475"/>
                </a:lnTo>
                <a:lnTo>
                  <a:pt x="318198" y="4201058"/>
                </a:lnTo>
                <a:lnTo>
                  <a:pt x="340410" y="4243438"/>
                </a:lnTo>
                <a:lnTo>
                  <a:pt x="363410" y="4285589"/>
                </a:lnTo>
                <a:lnTo>
                  <a:pt x="387172" y="4327525"/>
                </a:lnTo>
                <a:lnTo>
                  <a:pt x="387794" y="4327169"/>
                </a:lnTo>
                <a:lnTo>
                  <a:pt x="411327" y="4367212"/>
                </a:lnTo>
                <a:lnTo>
                  <a:pt x="438531" y="4411929"/>
                </a:lnTo>
                <a:lnTo>
                  <a:pt x="466204" y="4455820"/>
                </a:lnTo>
                <a:lnTo>
                  <a:pt x="494347" y="4498899"/>
                </a:lnTo>
                <a:lnTo>
                  <a:pt x="522998" y="4541177"/>
                </a:lnTo>
                <a:lnTo>
                  <a:pt x="552157" y="4582668"/>
                </a:lnTo>
                <a:lnTo>
                  <a:pt x="581837" y="4623384"/>
                </a:lnTo>
                <a:lnTo>
                  <a:pt x="612051" y="4663338"/>
                </a:lnTo>
                <a:lnTo>
                  <a:pt x="642810" y="4702543"/>
                </a:lnTo>
                <a:lnTo>
                  <a:pt x="674141" y="4741024"/>
                </a:lnTo>
                <a:lnTo>
                  <a:pt x="706056" y="4778794"/>
                </a:lnTo>
                <a:lnTo>
                  <a:pt x="738555" y="4815852"/>
                </a:lnTo>
                <a:lnTo>
                  <a:pt x="771652" y="4852225"/>
                </a:lnTo>
                <a:lnTo>
                  <a:pt x="805383" y="4887925"/>
                </a:lnTo>
                <a:lnTo>
                  <a:pt x="839736" y="4922952"/>
                </a:lnTo>
                <a:lnTo>
                  <a:pt x="874750" y="4957343"/>
                </a:lnTo>
                <a:lnTo>
                  <a:pt x="910412" y="4991100"/>
                </a:lnTo>
                <a:lnTo>
                  <a:pt x="946759" y="5024221"/>
                </a:lnTo>
                <a:lnTo>
                  <a:pt x="983780" y="5056759"/>
                </a:lnTo>
                <a:lnTo>
                  <a:pt x="1021524" y="5088687"/>
                </a:lnTo>
                <a:lnTo>
                  <a:pt x="1059967" y="5120043"/>
                </a:lnTo>
                <a:lnTo>
                  <a:pt x="1099146" y="5150828"/>
                </a:lnTo>
                <a:lnTo>
                  <a:pt x="1139075" y="5181066"/>
                </a:lnTo>
                <a:lnTo>
                  <a:pt x="1179766" y="5210772"/>
                </a:lnTo>
                <a:lnTo>
                  <a:pt x="1221219" y="5239956"/>
                </a:lnTo>
                <a:lnTo>
                  <a:pt x="1263459" y="5268620"/>
                </a:lnTo>
                <a:lnTo>
                  <a:pt x="1306499" y="5296801"/>
                </a:lnTo>
                <a:lnTo>
                  <a:pt x="1350352" y="5324487"/>
                </a:lnTo>
                <a:lnTo>
                  <a:pt x="1395044" y="5351716"/>
                </a:lnTo>
                <a:lnTo>
                  <a:pt x="1440561" y="5378488"/>
                </a:lnTo>
                <a:lnTo>
                  <a:pt x="1482496" y="5402262"/>
                </a:lnTo>
                <a:lnTo>
                  <a:pt x="1524647" y="5425262"/>
                </a:lnTo>
                <a:lnTo>
                  <a:pt x="1567027" y="5447487"/>
                </a:lnTo>
                <a:lnTo>
                  <a:pt x="1609623" y="5468937"/>
                </a:lnTo>
                <a:lnTo>
                  <a:pt x="1652409" y="5489626"/>
                </a:lnTo>
                <a:lnTo>
                  <a:pt x="1695386" y="5509539"/>
                </a:lnTo>
                <a:lnTo>
                  <a:pt x="1738553" y="5528691"/>
                </a:lnTo>
                <a:lnTo>
                  <a:pt x="1781898" y="5547080"/>
                </a:lnTo>
                <a:lnTo>
                  <a:pt x="1825421" y="5564708"/>
                </a:lnTo>
                <a:lnTo>
                  <a:pt x="1869084" y="5581586"/>
                </a:lnTo>
                <a:lnTo>
                  <a:pt x="1912912" y="5597703"/>
                </a:lnTo>
                <a:lnTo>
                  <a:pt x="1956879" y="5613070"/>
                </a:lnTo>
                <a:lnTo>
                  <a:pt x="2000986" y="5627687"/>
                </a:lnTo>
                <a:lnTo>
                  <a:pt x="2045220" y="5641543"/>
                </a:lnTo>
                <a:lnTo>
                  <a:pt x="2089569" y="5654662"/>
                </a:lnTo>
                <a:lnTo>
                  <a:pt x="2134031" y="5667045"/>
                </a:lnTo>
                <a:lnTo>
                  <a:pt x="2178583" y="5678678"/>
                </a:lnTo>
                <a:lnTo>
                  <a:pt x="2223249" y="5689574"/>
                </a:lnTo>
                <a:lnTo>
                  <a:pt x="2267978" y="5699722"/>
                </a:lnTo>
                <a:lnTo>
                  <a:pt x="2312797" y="5709145"/>
                </a:lnTo>
                <a:lnTo>
                  <a:pt x="2357678" y="5717832"/>
                </a:lnTo>
                <a:lnTo>
                  <a:pt x="2402624" y="5725795"/>
                </a:lnTo>
                <a:lnTo>
                  <a:pt x="2447620" y="5733021"/>
                </a:lnTo>
                <a:lnTo>
                  <a:pt x="2492654" y="5739523"/>
                </a:lnTo>
                <a:lnTo>
                  <a:pt x="2537726" y="5745302"/>
                </a:lnTo>
                <a:lnTo>
                  <a:pt x="2582824" y="5750357"/>
                </a:lnTo>
                <a:lnTo>
                  <a:pt x="2627947" y="5754700"/>
                </a:lnTo>
                <a:lnTo>
                  <a:pt x="2673070" y="5758319"/>
                </a:lnTo>
                <a:lnTo>
                  <a:pt x="2718206" y="5761228"/>
                </a:lnTo>
                <a:lnTo>
                  <a:pt x="2763316" y="5763412"/>
                </a:lnTo>
                <a:lnTo>
                  <a:pt x="2808427" y="5764898"/>
                </a:lnTo>
                <a:lnTo>
                  <a:pt x="2853512" y="5765673"/>
                </a:lnTo>
                <a:lnTo>
                  <a:pt x="2898559" y="5765736"/>
                </a:lnTo>
                <a:lnTo>
                  <a:pt x="2943568" y="5765101"/>
                </a:lnTo>
                <a:lnTo>
                  <a:pt x="2988526" y="5763768"/>
                </a:lnTo>
                <a:lnTo>
                  <a:pt x="3033433" y="5761736"/>
                </a:lnTo>
                <a:lnTo>
                  <a:pt x="3078264" y="5758993"/>
                </a:lnTo>
                <a:lnTo>
                  <a:pt x="3123031" y="5755564"/>
                </a:lnTo>
                <a:lnTo>
                  <a:pt x="3167710" y="5751449"/>
                </a:lnTo>
                <a:lnTo>
                  <a:pt x="3212300" y="5746635"/>
                </a:lnTo>
                <a:lnTo>
                  <a:pt x="3256788" y="5741136"/>
                </a:lnTo>
                <a:lnTo>
                  <a:pt x="3301174" y="5734951"/>
                </a:lnTo>
                <a:lnTo>
                  <a:pt x="3345446" y="5728081"/>
                </a:lnTo>
                <a:lnTo>
                  <a:pt x="3389592" y="5720537"/>
                </a:lnTo>
                <a:lnTo>
                  <a:pt x="3433597" y="5712307"/>
                </a:lnTo>
                <a:lnTo>
                  <a:pt x="3477463" y="5703405"/>
                </a:lnTo>
                <a:lnTo>
                  <a:pt x="3521189" y="5693816"/>
                </a:lnTo>
                <a:lnTo>
                  <a:pt x="3564750" y="5683567"/>
                </a:lnTo>
                <a:lnTo>
                  <a:pt x="3608146" y="5672645"/>
                </a:lnTo>
                <a:lnTo>
                  <a:pt x="3651377" y="5661050"/>
                </a:lnTo>
                <a:lnTo>
                  <a:pt x="3694417" y="5648795"/>
                </a:lnTo>
                <a:lnTo>
                  <a:pt x="3737267" y="5635879"/>
                </a:lnTo>
                <a:lnTo>
                  <a:pt x="3779913" y="5622290"/>
                </a:lnTo>
                <a:lnTo>
                  <a:pt x="3822357" y="5608053"/>
                </a:lnTo>
                <a:lnTo>
                  <a:pt x="3864584" y="5593156"/>
                </a:lnTo>
                <a:lnTo>
                  <a:pt x="3906583" y="5577611"/>
                </a:lnTo>
                <a:lnTo>
                  <a:pt x="3948353" y="5561406"/>
                </a:lnTo>
                <a:lnTo>
                  <a:pt x="3989882" y="5544553"/>
                </a:lnTo>
                <a:lnTo>
                  <a:pt x="4031157" y="5527052"/>
                </a:lnTo>
                <a:lnTo>
                  <a:pt x="4072178" y="5508904"/>
                </a:lnTo>
                <a:lnTo>
                  <a:pt x="4112933" y="5490108"/>
                </a:lnTo>
                <a:lnTo>
                  <a:pt x="4153408" y="5470677"/>
                </a:lnTo>
                <a:lnTo>
                  <a:pt x="4193603" y="5450611"/>
                </a:lnTo>
                <a:lnTo>
                  <a:pt x="4233507" y="5429910"/>
                </a:lnTo>
                <a:lnTo>
                  <a:pt x="4273118" y="5408574"/>
                </a:lnTo>
                <a:lnTo>
                  <a:pt x="4312412" y="5386590"/>
                </a:lnTo>
                <a:lnTo>
                  <a:pt x="4351388" y="5363997"/>
                </a:lnTo>
                <a:lnTo>
                  <a:pt x="4390047" y="5340769"/>
                </a:lnTo>
                <a:lnTo>
                  <a:pt x="4428363" y="5316906"/>
                </a:lnTo>
                <a:lnTo>
                  <a:pt x="4466348" y="5292433"/>
                </a:lnTo>
                <a:lnTo>
                  <a:pt x="4503979" y="5267337"/>
                </a:lnTo>
                <a:lnTo>
                  <a:pt x="4541253" y="5241620"/>
                </a:lnTo>
                <a:lnTo>
                  <a:pt x="4578147" y="5215280"/>
                </a:lnTo>
                <a:lnTo>
                  <a:pt x="4614684" y="5188343"/>
                </a:lnTo>
                <a:lnTo>
                  <a:pt x="4650829" y="5160784"/>
                </a:lnTo>
                <a:lnTo>
                  <a:pt x="4686579" y="5132616"/>
                </a:lnTo>
                <a:lnTo>
                  <a:pt x="4721936" y="5103838"/>
                </a:lnTo>
                <a:lnTo>
                  <a:pt x="4756886" y="5074450"/>
                </a:lnTo>
                <a:lnTo>
                  <a:pt x="4791418" y="5044465"/>
                </a:lnTo>
                <a:lnTo>
                  <a:pt x="4825517" y="5013884"/>
                </a:lnTo>
                <a:lnTo>
                  <a:pt x="4859185" y="4982705"/>
                </a:lnTo>
                <a:lnTo>
                  <a:pt x="4892421" y="4950930"/>
                </a:lnTo>
                <a:lnTo>
                  <a:pt x="4925199" y="4918557"/>
                </a:lnTo>
                <a:lnTo>
                  <a:pt x="4957521" y="4885588"/>
                </a:lnTo>
                <a:lnTo>
                  <a:pt x="4989373" y="4852035"/>
                </a:lnTo>
                <a:lnTo>
                  <a:pt x="5020754" y="4817897"/>
                </a:lnTo>
                <a:lnTo>
                  <a:pt x="5051641" y="4783163"/>
                </a:lnTo>
                <a:lnTo>
                  <a:pt x="5082044" y="4747857"/>
                </a:lnTo>
                <a:lnTo>
                  <a:pt x="5111940" y="4711966"/>
                </a:lnTo>
                <a:lnTo>
                  <a:pt x="5141341" y="4675505"/>
                </a:lnTo>
                <a:lnTo>
                  <a:pt x="5170208" y="4638459"/>
                </a:lnTo>
                <a:lnTo>
                  <a:pt x="5198567" y="4600841"/>
                </a:lnTo>
                <a:lnTo>
                  <a:pt x="5226380" y="4562653"/>
                </a:lnTo>
                <a:lnTo>
                  <a:pt x="5253647" y="4523892"/>
                </a:lnTo>
                <a:lnTo>
                  <a:pt x="5280368" y="4484573"/>
                </a:lnTo>
                <a:lnTo>
                  <a:pt x="5306542" y="4444682"/>
                </a:lnTo>
                <a:lnTo>
                  <a:pt x="5332133" y="4404233"/>
                </a:lnTo>
                <a:lnTo>
                  <a:pt x="5357152" y="4363224"/>
                </a:lnTo>
                <a:lnTo>
                  <a:pt x="5378348" y="4327156"/>
                </a:lnTo>
                <a:lnTo>
                  <a:pt x="5378996" y="4327525"/>
                </a:lnTo>
                <a:lnTo>
                  <a:pt x="5405056" y="4281589"/>
                </a:lnTo>
                <a:lnTo>
                  <a:pt x="5430164" y="4235691"/>
                </a:lnTo>
                <a:lnTo>
                  <a:pt x="5454332" y="4189793"/>
                </a:lnTo>
                <a:lnTo>
                  <a:pt x="5477535" y="4143895"/>
                </a:lnTo>
                <a:lnTo>
                  <a:pt x="5499811" y="4097972"/>
                </a:lnTo>
                <a:lnTo>
                  <a:pt x="5521147" y="4051985"/>
                </a:lnTo>
                <a:lnTo>
                  <a:pt x="5541556" y="4005948"/>
                </a:lnTo>
                <a:lnTo>
                  <a:pt x="5561038" y="3959822"/>
                </a:lnTo>
                <a:lnTo>
                  <a:pt x="5579592" y="3913581"/>
                </a:lnTo>
                <a:lnTo>
                  <a:pt x="5597233" y="3867226"/>
                </a:lnTo>
                <a:lnTo>
                  <a:pt x="5613971" y="3820731"/>
                </a:lnTo>
                <a:lnTo>
                  <a:pt x="5629795" y="3774059"/>
                </a:lnTo>
                <a:lnTo>
                  <a:pt x="5644731" y="3727221"/>
                </a:lnTo>
                <a:lnTo>
                  <a:pt x="5658764" y="3680180"/>
                </a:lnTo>
                <a:lnTo>
                  <a:pt x="5671909" y="3632924"/>
                </a:lnTo>
                <a:lnTo>
                  <a:pt x="5684164" y="3585426"/>
                </a:lnTo>
                <a:lnTo>
                  <a:pt x="5695543" y="3537686"/>
                </a:lnTo>
                <a:lnTo>
                  <a:pt x="5706046" y="3489655"/>
                </a:lnTo>
                <a:lnTo>
                  <a:pt x="5715686" y="3441331"/>
                </a:lnTo>
                <a:lnTo>
                  <a:pt x="5724461" y="3392703"/>
                </a:lnTo>
                <a:lnTo>
                  <a:pt x="5732373" y="3343745"/>
                </a:lnTo>
                <a:lnTo>
                  <a:pt x="5739422" y="3294430"/>
                </a:lnTo>
                <a:lnTo>
                  <a:pt x="5745632" y="3244748"/>
                </a:lnTo>
                <a:lnTo>
                  <a:pt x="5751004" y="3194672"/>
                </a:lnTo>
                <a:lnTo>
                  <a:pt x="5755525" y="3144189"/>
                </a:lnTo>
                <a:lnTo>
                  <a:pt x="5759208" y="3093288"/>
                </a:lnTo>
                <a:lnTo>
                  <a:pt x="5762079" y="3041929"/>
                </a:lnTo>
                <a:lnTo>
                  <a:pt x="5764111" y="2990113"/>
                </a:lnTo>
                <a:lnTo>
                  <a:pt x="5765330" y="2937814"/>
                </a:lnTo>
                <a:lnTo>
                  <a:pt x="5765736" y="2885021"/>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3" name="Google Shape;363;p24"/>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4" name="Google Shape;364;p24"/>
          <p:cNvSpPr/>
          <p:nvPr/>
        </p:nvSpPr>
        <p:spPr>
          <a:xfrm>
            <a:off x="3446775" y="3041275"/>
            <a:ext cx="1892428" cy="1049957"/>
          </a:xfrm>
          <a:custGeom>
            <a:rect b="b" l="l" r="r" t="t"/>
            <a:pathLst>
              <a:path extrusionOk="0" h="1423670" w="2465704">
                <a:moveTo>
                  <a:pt x="2465387" y="0"/>
                </a:moveTo>
                <a:lnTo>
                  <a:pt x="0" y="1423390"/>
                </a:lnTo>
              </a:path>
            </a:pathLst>
          </a:custGeom>
          <a:noFill/>
          <a:ln cap="flat" cmpd="sng" w="190500">
            <a:solidFill>
              <a:srgbClr val="D3E3F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5" name="Google Shape;365;p24"/>
          <p:cNvSpPr/>
          <p:nvPr/>
        </p:nvSpPr>
        <p:spPr>
          <a:xfrm>
            <a:off x="5375625" y="3041275"/>
            <a:ext cx="1892428" cy="1128258"/>
          </a:xfrm>
          <a:custGeom>
            <a:rect b="b" l="l" r="r" t="t"/>
            <a:pathLst>
              <a:path extrusionOk="0" h="1423670" w="2465704">
                <a:moveTo>
                  <a:pt x="0" y="0"/>
                </a:moveTo>
                <a:lnTo>
                  <a:pt x="2465387" y="1423390"/>
                </a:lnTo>
              </a:path>
            </a:pathLst>
          </a:custGeom>
          <a:noFill/>
          <a:ln cap="flat" cmpd="sng" w="190500">
            <a:solidFill>
              <a:srgbClr val="D3E3F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6" name="Google Shape;366;p24"/>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F9D2F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7" name="Google Shape;367;p24"/>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8" name="Google Shape;368;p24"/>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69" name="Google Shape;369;p24"/>
          <p:cNvSpPr/>
          <p:nvPr/>
        </p:nvSpPr>
        <p:spPr>
          <a:xfrm>
            <a:off x="5283240" y="868154"/>
            <a:ext cx="142875" cy="2119313"/>
          </a:xfrm>
          <a:custGeom>
            <a:rect b="b" l="l" r="r" t="t"/>
            <a:pathLst>
              <a:path extrusionOk="0" h="2825750" w="190500">
                <a:moveTo>
                  <a:pt x="0" y="2825750"/>
                </a:moveTo>
                <a:lnTo>
                  <a:pt x="190500" y="2825750"/>
                </a:lnTo>
                <a:lnTo>
                  <a:pt x="190500" y="0"/>
                </a:lnTo>
                <a:lnTo>
                  <a:pt x="0" y="0"/>
                </a:lnTo>
                <a:lnTo>
                  <a:pt x="0" y="2825750"/>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0" name="Google Shape;370;p24"/>
          <p:cNvSpPr/>
          <p:nvPr/>
        </p:nvSpPr>
        <p:spPr>
          <a:xfrm>
            <a:off x="4279662" y="1877411"/>
            <a:ext cx="2185034" cy="2075021"/>
          </a:xfrm>
          <a:custGeom>
            <a:rect b="b" l="l" r="r" t="t"/>
            <a:pathLst>
              <a:path extrusionOk="0" h="2766695" w="2913379">
                <a:moveTo>
                  <a:pt x="1456537" y="0"/>
                </a:moveTo>
                <a:lnTo>
                  <a:pt x="1408799" y="1245"/>
                </a:lnTo>
                <a:lnTo>
                  <a:pt x="1361710" y="4942"/>
                </a:lnTo>
                <a:lnTo>
                  <a:pt x="1315333" y="11026"/>
                </a:lnTo>
                <a:lnTo>
                  <a:pt x="1269728" y="19437"/>
                </a:lnTo>
                <a:lnTo>
                  <a:pt x="1224959" y="30112"/>
                </a:lnTo>
                <a:lnTo>
                  <a:pt x="1181087" y="42989"/>
                </a:lnTo>
                <a:lnTo>
                  <a:pt x="1138175" y="58006"/>
                </a:lnTo>
                <a:lnTo>
                  <a:pt x="1096284" y="75100"/>
                </a:lnTo>
                <a:lnTo>
                  <a:pt x="1055477" y="94210"/>
                </a:lnTo>
                <a:lnTo>
                  <a:pt x="1015816" y="115274"/>
                </a:lnTo>
                <a:lnTo>
                  <a:pt x="977364" y="138229"/>
                </a:lnTo>
                <a:lnTo>
                  <a:pt x="940181" y="163013"/>
                </a:lnTo>
                <a:lnTo>
                  <a:pt x="904331" y="189565"/>
                </a:lnTo>
                <a:lnTo>
                  <a:pt x="869875" y="217821"/>
                </a:lnTo>
                <a:lnTo>
                  <a:pt x="836876" y="247721"/>
                </a:lnTo>
                <a:lnTo>
                  <a:pt x="805395" y="279201"/>
                </a:lnTo>
                <a:lnTo>
                  <a:pt x="775495" y="312200"/>
                </a:lnTo>
                <a:lnTo>
                  <a:pt x="747238" y="346656"/>
                </a:lnTo>
                <a:lnTo>
                  <a:pt x="720687" y="382506"/>
                </a:lnTo>
                <a:lnTo>
                  <a:pt x="695902" y="419688"/>
                </a:lnTo>
                <a:lnTo>
                  <a:pt x="672946" y="458141"/>
                </a:lnTo>
                <a:lnTo>
                  <a:pt x="651882" y="497802"/>
                </a:lnTo>
                <a:lnTo>
                  <a:pt x="632772" y="538609"/>
                </a:lnTo>
                <a:lnTo>
                  <a:pt x="615677" y="580500"/>
                </a:lnTo>
                <a:lnTo>
                  <a:pt x="600660" y="623412"/>
                </a:lnTo>
                <a:lnTo>
                  <a:pt x="587783" y="667285"/>
                </a:lnTo>
                <a:lnTo>
                  <a:pt x="577108" y="712054"/>
                </a:lnTo>
                <a:lnTo>
                  <a:pt x="568696" y="757660"/>
                </a:lnTo>
                <a:lnTo>
                  <a:pt x="562612" y="804038"/>
                </a:lnTo>
                <a:lnTo>
                  <a:pt x="558915" y="851128"/>
                </a:lnTo>
                <a:lnTo>
                  <a:pt x="557669" y="898867"/>
                </a:lnTo>
                <a:lnTo>
                  <a:pt x="558306" y="932709"/>
                </a:lnTo>
                <a:lnTo>
                  <a:pt x="560193" y="966231"/>
                </a:lnTo>
                <a:lnTo>
                  <a:pt x="563295" y="999416"/>
                </a:lnTo>
                <a:lnTo>
                  <a:pt x="567575" y="1032243"/>
                </a:lnTo>
                <a:lnTo>
                  <a:pt x="522862" y="1051412"/>
                </a:lnTo>
                <a:lnTo>
                  <a:pt x="479433" y="1072888"/>
                </a:lnTo>
                <a:lnTo>
                  <a:pt x="437364" y="1096594"/>
                </a:lnTo>
                <a:lnTo>
                  <a:pt x="396734" y="1122453"/>
                </a:lnTo>
                <a:lnTo>
                  <a:pt x="357620" y="1150386"/>
                </a:lnTo>
                <a:lnTo>
                  <a:pt x="320100" y="1180317"/>
                </a:lnTo>
                <a:lnTo>
                  <a:pt x="284253" y="1212168"/>
                </a:lnTo>
                <a:lnTo>
                  <a:pt x="250154" y="1245862"/>
                </a:lnTo>
                <a:lnTo>
                  <a:pt x="217883" y="1281323"/>
                </a:lnTo>
                <a:lnTo>
                  <a:pt x="187517" y="1318471"/>
                </a:lnTo>
                <a:lnTo>
                  <a:pt x="159134" y="1357231"/>
                </a:lnTo>
                <a:lnTo>
                  <a:pt x="132811" y="1397525"/>
                </a:lnTo>
                <a:lnTo>
                  <a:pt x="108626" y="1439275"/>
                </a:lnTo>
                <a:lnTo>
                  <a:pt x="86657" y="1482404"/>
                </a:lnTo>
                <a:lnTo>
                  <a:pt x="66981" y="1526835"/>
                </a:lnTo>
                <a:lnTo>
                  <a:pt x="49677" y="1572491"/>
                </a:lnTo>
                <a:lnTo>
                  <a:pt x="34821" y="1619294"/>
                </a:lnTo>
                <a:lnTo>
                  <a:pt x="22493" y="1667168"/>
                </a:lnTo>
                <a:lnTo>
                  <a:pt x="12769" y="1716033"/>
                </a:lnTo>
                <a:lnTo>
                  <a:pt x="5726" y="1765815"/>
                </a:lnTo>
                <a:lnTo>
                  <a:pt x="1444" y="1816434"/>
                </a:lnTo>
                <a:lnTo>
                  <a:pt x="0" y="1867814"/>
                </a:lnTo>
                <a:lnTo>
                  <a:pt x="1245" y="1915553"/>
                </a:lnTo>
                <a:lnTo>
                  <a:pt x="4942" y="1962643"/>
                </a:lnTo>
                <a:lnTo>
                  <a:pt x="11027" y="2009022"/>
                </a:lnTo>
                <a:lnTo>
                  <a:pt x="19438" y="2054627"/>
                </a:lnTo>
                <a:lnTo>
                  <a:pt x="30113" y="2099398"/>
                </a:lnTo>
                <a:lnTo>
                  <a:pt x="42990" y="2143270"/>
                </a:lnTo>
                <a:lnTo>
                  <a:pt x="58007" y="2186183"/>
                </a:lnTo>
                <a:lnTo>
                  <a:pt x="75102" y="2228075"/>
                </a:lnTo>
                <a:lnTo>
                  <a:pt x="94213" y="2268882"/>
                </a:lnTo>
                <a:lnTo>
                  <a:pt x="115277" y="2308543"/>
                </a:lnTo>
                <a:lnTo>
                  <a:pt x="138233" y="2346997"/>
                </a:lnTo>
                <a:lnTo>
                  <a:pt x="163018" y="2384180"/>
                </a:lnTo>
                <a:lnTo>
                  <a:pt x="189570" y="2420030"/>
                </a:lnTo>
                <a:lnTo>
                  <a:pt x="217827" y="2454487"/>
                </a:lnTo>
                <a:lnTo>
                  <a:pt x="247727" y="2487486"/>
                </a:lnTo>
                <a:lnTo>
                  <a:pt x="279208" y="2518967"/>
                </a:lnTo>
                <a:lnTo>
                  <a:pt x="312207" y="2548867"/>
                </a:lnTo>
                <a:lnTo>
                  <a:pt x="346664" y="2577124"/>
                </a:lnTo>
                <a:lnTo>
                  <a:pt x="382514" y="2603676"/>
                </a:lnTo>
                <a:lnTo>
                  <a:pt x="419697" y="2628461"/>
                </a:lnTo>
                <a:lnTo>
                  <a:pt x="458151" y="2651417"/>
                </a:lnTo>
                <a:lnTo>
                  <a:pt x="497812" y="2672481"/>
                </a:lnTo>
                <a:lnTo>
                  <a:pt x="538619" y="2691592"/>
                </a:lnTo>
                <a:lnTo>
                  <a:pt x="580511" y="2708687"/>
                </a:lnTo>
                <a:lnTo>
                  <a:pt x="623424" y="2723704"/>
                </a:lnTo>
                <a:lnTo>
                  <a:pt x="667296" y="2736581"/>
                </a:lnTo>
                <a:lnTo>
                  <a:pt x="712067" y="2747256"/>
                </a:lnTo>
                <a:lnTo>
                  <a:pt x="757672" y="2755667"/>
                </a:lnTo>
                <a:lnTo>
                  <a:pt x="804051" y="2761752"/>
                </a:lnTo>
                <a:lnTo>
                  <a:pt x="851141" y="2765449"/>
                </a:lnTo>
                <a:lnTo>
                  <a:pt x="898880" y="2766695"/>
                </a:lnTo>
                <a:lnTo>
                  <a:pt x="951196" y="2765193"/>
                </a:lnTo>
                <a:lnTo>
                  <a:pt x="1002720" y="2760745"/>
                </a:lnTo>
                <a:lnTo>
                  <a:pt x="1053369" y="2753434"/>
                </a:lnTo>
                <a:lnTo>
                  <a:pt x="1103064" y="2743342"/>
                </a:lnTo>
                <a:lnTo>
                  <a:pt x="1151723" y="2730554"/>
                </a:lnTo>
                <a:lnTo>
                  <a:pt x="1199265" y="2715152"/>
                </a:lnTo>
                <a:lnTo>
                  <a:pt x="1245611" y="2697219"/>
                </a:lnTo>
                <a:lnTo>
                  <a:pt x="1290678" y="2676839"/>
                </a:lnTo>
                <a:lnTo>
                  <a:pt x="1334386" y="2654095"/>
                </a:lnTo>
                <a:lnTo>
                  <a:pt x="1376655" y="2629070"/>
                </a:lnTo>
                <a:lnTo>
                  <a:pt x="1417403" y="2601848"/>
                </a:lnTo>
                <a:lnTo>
                  <a:pt x="1456550" y="2572512"/>
                </a:lnTo>
                <a:lnTo>
                  <a:pt x="1495694" y="2601848"/>
                </a:lnTo>
                <a:lnTo>
                  <a:pt x="1536439" y="2629070"/>
                </a:lnTo>
                <a:lnTo>
                  <a:pt x="1578706" y="2654095"/>
                </a:lnTo>
                <a:lnTo>
                  <a:pt x="1622413" y="2676839"/>
                </a:lnTo>
                <a:lnTo>
                  <a:pt x="1667479" y="2697219"/>
                </a:lnTo>
                <a:lnTo>
                  <a:pt x="1713823" y="2715152"/>
                </a:lnTo>
                <a:lnTo>
                  <a:pt x="1761365" y="2730554"/>
                </a:lnTo>
                <a:lnTo>
                  <a:pt x="1810024" y="2743342"/>
                </a:lnTo>
                <a:lnTo>
                  <a:pt x="1859718" y="2753434"/>
                </a:lnTo>
                <a:lnTo>
                  <a:pt x="1910367" y="2760745"/>
                </a:lnTo>
                <a:lnTo>
                  <a:pt x="1961890" y="2765193"/>
                </a:lnTo>
                <a:lnTo>
                  <a:pt x="2014207" y="2766695"/>
                </a:lnTo>
                <a:lnTo>
                  <a:pt x="2061946" y="2765449"/>
                </a:lnTo>
                <a:lnTo>
                  <a:pt x="2109036" y="2761752"/>
                </a:lnTo>
                <a:lnTo>
                  <a:pt x="2155415" y="2755667"/>
                </a:lnTo>
                <a:lnTo>
                  <a:pt x="2201020" y="2747256"/>
                </a:lnTo>
                <a:lnTo>
                  <a:pt x="2245790" y="2736581"/>
                </a:lnTo>
                <a:lnTo>
                  <a:pt x="2289663" y="2723704"/>
                </a:lnTo>
                <a:lnTo>
                  <a:pt x="2332576" y="2708687"/>
                </a:lnTo>
                <a:lnTo>
                  <a:pt x="2374467" y="2691592"/>
                </a:lnTo>
                <a:lnTo>
                  <a:pt x="2415275" y="2672481"/>
                </a:lnTo>
                <a:lnTo>
                  <a:pt x="2454936" y="2651417"/>
                </a:lnTo>
                <a:lnTo>
                  <a:pt x="2493389" y="2628461"/>
                </a:lnTo>
                <a:lnTo>
                  <a:pt x="2530573" y="2603676"/>
                </a:lnTo>
                <a:lnTo>
                  <a:pt x="2566423" y="2577124"/>
                </a:lnTo>
                <a:lnTo>
                  <a:pt x="2600879" y="2548867"/>
                </a:lnTo>
                <a:lnTo>
                  <a:pt x="2633879" y="2518967"/>
                </a:lnTo>
                <a:lnTo>
                  <a:pt x="2665360" y="2487486"/>
                </a:lnTo>
                <a:lnTo>
                  <a:pt x="2695260" y="2454487"/>
                </a:lnTo>
                <a:lnTo>
                  <a:pt x="2723517" y="2420030"/>
                </a:lnTo>
                <a:lnTo>
                  <a:pt x="2750069" y="2384180"/>
                </a:lnTo>
                <a:lnTo>
                  <a:pt x="2774854" y="2346997"/>
                </a:lnTo>
                <a:lnTo>
                  <a:pt x="2797810" y="2308543"/>
                </a:lnTo>
                <a:lnTo>
                  <a:pt x="2818874" y="2268882"/>
                </a:lnTo>
                <a:lnTo>
                  <a:pt x="2837984" y="2228075"/>
                </a:lnTo>
                <a:lnTo>
                  <a:pt x="2855079" y="2186183"/>
                </a:lnTo>
                <a:lnTo>
                  <a:pt x="2870097" y="2143270"/>
                </a:lnTo>
                <a:lnTo>
                  <a:pt x="2882974" y="2099398"/>
                </a:lnTo>
                <a:lnTo>
                  <a:pt x="2893649" y="2054627"/>
                </a:lnTo>
                <a:lnTo>
                  <a:pt x="2902060" y="2009022"/>
                </a:lnTo>
                <a:lnTo>
                  <a:pt x="2908145" y="1962643"/>
                </a:lnTo>
                <a:lnTo>
                  <a:pt x="2911841" y="1915553"/>
                </a:lnTo>
                <a:lnTo>
                  <a:pt x="2913087" y="1867814"/>
                </a:lnTo>
                <a:lnTo>
                  <a:pt x="2911643" y="1816434"/>
                </a:lnTo>
                <a:lnTo>
                  <a:pt x="2907360" y="1765815"/>
                </a:lnTo>
                <a:lnTo>
                  <a:pt x="2900318" y="1716033"/>
                </a:lnTo>
                <a:lnTo>
                  <a:pt x="2890594" y="1667168"/>
                </a:lnTo>
                <a:lnTo>
                  <a:pt x="2878266" y="1619294"/>
                </a:lnTo>
                <a:lnTo>
                  <a:pt x="2863410" y="1572491"/>
                </a:lnTo>
                <a:lnTo>
                  <a:pt x="2846106" y="1526835"/>
                </a:lnTo>
                <a:lnTo>
                  <a:pt x="2826430" y="1482404"/>
                </a:lnTo>
                <a:lnTo>
                  <a:pt x="2804461" y="1439275"/>
                </a:lnTo>
                <a:lnTo>
                  <a:pt x="2780276" y="1397525"/>
                </a:lnTo>
                <a:lnTo>
                  <a:pt x="2753953" y="1357231"/>
                </a:lnTo>
                <a:lnTo>
                  <a:pt x="2725570" y="1318471"/>
                </a:lnTo>
                <a:lnTo>
                  <a:pt x="2695204" y="1281323"/>
                </a:lnTo>
                <a:lnTo>
                  <a:pt x="2662933" y="1245862"/>
                </a:lnTo>
                <a:lnTo>
                  <a:pt x="2628834" y="1212168"/>
                </a:lnTo>
                <a:lnTo>
                  <a:pt x="2592986" y="1180317"/>
                </a:lnTo>
                <a:lnTo>
                  <a:pt x="2555467" y="1150386"/>
                </a:lnTo>
                <a:lnTo>
                  <a:pt x="2516353" y="1122453"/>
                </a:lnTo>
                <a:lnTo>
                  <a:pt x="2475723" y="1096594"/>
                </a:lnTo>
                <a:lnTo>
                  <a:pt x="2433654" y="1072888"/>
                </a:lnTo>
                <a:lnTo>
                  <a:pt x="2390225" y="1051412"/>
                </a:lnTo>
                <a:lnTo>
                  <a:pt x="2345512" y="1032243"/>
                </a:lnTo>
                <a:lnTo>
                  <a:pt x="2349792" y="999416"/>
                </a:lnTo>
                <a:lnTo>
                  <a:pt x="2352894" y="966231"/>
                </a:lnTo>
                <a:lnTo>
                  <a:pt x="2354781" y="932709"/>
                </a:lnTo>
                <a:lnTo>
                  <a:pt x="2355418" y="898867"/>
                </a:lnTo>
                <a:lnTo>
                  <a:pt x="2354172" y="851128"/>
                </a:lnTo>
                <a:lnTo>
                  <a:pt x="2350475" y="804038"/>
                </a:lnTo>
                <a:lnTo>
                  <a:pt x="2344390" y="757660"/>
                </a:lnTo>
                <a:lnTo>
                  <a:pt x="2335979" y="712054"/>
                </a:lnTo>
                <a:lnTo>
                  <a:pt x="2325304" y="667285"/>
                </a:lnTo>
                <a:lnTo>
                  <a:pt x="2312427" y="623412"/>
                </a:lnTo>
                <a:lnTo>
                  <a:pt x="2297410" y="580500"/>
                </a:lnTo>
                <a:lnTo>
                  <a:pt x="2280315" y="538609"/>
                </a:lnTo>
                <a:lnTo>
                  <a:pt x="2261204" y="497802"/>
                </a:lnTo>
                <a:lnTo>
                  <a:pt x="2240140" y="458141"/>
                </a:lnTo>
                <a:lnTo>
                  <a:pt x="2217184" y="419688"/>
                </a:lnTo>
                <a:lnTo>
                  <a:pt x="2192400" y="382506"/>
                </a:lnTo>
                <a:lnTo>
                  <a:pt x="2165847" y="346656"/>
                </a:lnTo>
                <a:lnTo>
                  <a:pt x="2137590" y="312200"/>
                </a:lnTo>
                <a:lnTo>
                  <a:pt x="2107690" y="279201"/>
                </a:lnTo>
                <a:lnTo>
                  <a:pt x="2076209" y="247721"/>
                </a:lnTo>
                <a:lnTo>
                  <a:pt x="2043210" y="217821"/>
                </a:lnTo>
                <a:lnTo>
                  <a:pt x="2008754" y="189565"/>
                </a:lnTo>
                <a:lnTo>
                  <a:pt x="1972903" y="163013"/>
                </a:lnTo>
                <a:lnTo>
                  <a:pt x="1935720" y="138229"/>
                </a:lnTo>
                <a:lnTo>
                  <a:pt x="1897266" y="115274"/>
                </a:lnTo>
                <a:lnTo>
                  <a:pt x="1857605" y="94210"/>
                </a:lnTo>
                <a:lnTo>
                  <a:pt x="1816798" y="75100"/>
                </a:lnTo>
                <a:lnTo>
                  <a:pt x="1774906" y="58006"/>
                </a:lnTo>
                <a:lnTo>
                  <a:pt x="1731993" y="42989"/>
                </a:lnTo>
                <a:lnTo>
                  <a:pt x="1688121" y="30112"/>
                </a:lnTo>
                <a:lnTo>
                  <a:pt x="1643351" y="19437"/>
                </a:lnTo>
                <a:lnTo>
                  <a:pt x="1597745" y="11026"/>
                </a:lnTo>
                <a:lnTo>
                  <a:pt x="1551366" y="4942"/>
                </a:lnTo>
                <a:lnTo>
                  <a:pt x="1504276" y="1245"/>
                </a:lnTo>
                <a:lnTo>
                  <a:pt x="1456537" y="0"/>
                </a:lnTo>
                <a:close/>
              </a:path>
            </a:pathLst>
          </a:custGeom>
          <a:solidFill>
            <a:srgbClr val="6D9E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1" name="Google Shape;371;p24"/>
          <p:cNvSpPr/>
          <p:nvPr/>
        </p:nvSpPr>
        <p:spPr>
          <a:xfrm>
            <a:off x="4279662" y="1885504"/>
            <a:ext cx="2185034" cy="2066925"/>
          </a:xfrm>
          <a:custGeom>
            <a:rect b="b" l="l" r="r" t="t"/>
            <a:pathLst>
              <a:path extrusionOk="0" h="2755900" w="2913379">
                <a:moveTo>
                  <a:pt x="567575" y="1028700"/>
                </a:moveTo>
                <a:lnTo>
                  <a:pt x="522862" y="1041400"/>
                </a:lnTo>
                <a:lnTo>
                  <a:pt x="479433" y="1066800"/>
                </a:lnTo>
                <a:lnTo>
                  <a:pt x="437364" y="1092200"/>
                </a:lnTo>
                <a:lnTo>
                  <a:pt x="396734" y="1117600"/>
                </a:lnTo>
                <a:lnTo>
                  <a:pt x="357620" y="1143000"/>
                </a:lnTo>
                <a:lnTo>
                  <a:pt x="320100" y="1181100"/>
                </a:lnTo>
                <a:lnTo>
                  <a:pt x="284253" y="1206500"/>
                </a:lnTo>
                <a:lnTo>
                  <a:pt x="250154" y="1244600"/>
                </a:lnTo>
                <a:lnTo>
                  <a:pt x="217883" y="1282700"/>
                </a:lnTo>
                <a:lnTo>
                  <a:pt x="187517" y="1308100"/>
                </a:lnTo>
                <a:lnTo>
                  <a:pt x="159134" y="1358900"/>
                </a:lnTo>
                <a:lnTo>
                  <a:pt x="132811" y="1397000"/>
                </a:lnTo>
                <a:lnTo>
                  <a:pt x="108626" y="1435100"/>
                </a:lnTo>
                <a:lnTo>
                  <a:pt x="86657" y="1473200"/>
                </a:lnTo>
                <a:lnTo>
                  <a:pt x="66981" y="1524000"/>
                </a:lnTo>
                <a:lnTo>
                  <a:pt x="49677" y="1562100"/>
                </a:lnTo>
                <a:lnTo>
                  <a:pt x="34821" y="1612900"/>
                </a:lnTo>
                <a:lnTo>
                  <a:pt x="22493" y="1663700"/>
                </a:lnTo>
                <a:lnTo>
                  <a:pt x="12769" y="1714500"/>
                </a:lnTo>
                <a:lnTo>
                  <a:pt x="5726" y="1765300"/>
                </a:lnTo>
                <a:lnTo>
                  <a:pt x="1444" y="1816100"/>
                </a:lnTo>
                <a:lnTo>
                  <a:pt x="0" y="1866900"/>
                </a:lnTo>
                <a:lnTo>
                  <a:pt x="1245" y="1905000"/>
                </a:lnTo>
                <a:lnTo>
                  <a:pt x="4942" y="1955800"/>
                </a:lnTo>
                <a:lnTo>
                  <a:pt x="11027" y="2006600"/>
                </a:lnTo>
                <a:lnTo>
                  <a:pt x="19438" y="2044700"/>
                </a:lnTo>
                <a:lnTo>
                  <a:pt x="30113" y="2095500"/>
                </a:lnTo>
                <a:lnTo>
                  <a:pt x="42990" y="2133600"/>
                </a:lnTo>
                <a:lnTo>
                  <a:pt x="58007" y="2184400"/>
                </a:lnTo>
                <a:lnTo>
                  <a:pt x="75102" y="2222500"/>
                </a:lnTo>
                <a:lnTo>
                  <a:pt x="94213" y="2260600"/>
                </a:lnTo>
                <a:lnTo>
                  <a:pt x="115277" y="2298700"/>
                </a:lnTo>
                <a:lnTo>
                  <a:pt x="138233" y="2336800"/>
                </a:lnTo>
                <a:lnTo>
                  <a:pt x="163018" y="2374900"/>
                </a:lnTo>
                <a:lnTo>
                  <a:pt x="189570" y="2413000"/>
                </a:lnTo>
                <a:lnTo>
                  <a:pt x="217827" y="2451100"/>
                </a:lnTo>
                <a:lnTo>
                  <a:pt x="247727" y="2489200"/>
                </a:lnTo>
                <a:lnTo>
                  <a:pt x="279208" y="2514600"/>
                </a:lnTo>
                <a:lnTo>
                  <a:pt x="312207" y="2540000"/>
                </a:lnTo>
                <a:lnTo>
                  <a:pt x="346664" y="2578100"/>
                </a:lnTo>
                <a:lnTo>
                  <a:pt x="382514" y="2603500"/>
                </a:lnTo>
                <a:lnTo>
                  <a:pt x="419697" y="2628900"/>
                </a:lnTo>
                <a:lnTo>
                  <a:pt x="458151" y="2641600"/>
                </a:lnTo>
                <a:lnTo>
                  <a:pt x="497812" y="2667000"/>
                </a:lnTo>
                <a:lnTo>
                  <a:pt x="538619" y="2692400"/>
                </a:lnTo>
                <a:lnTo>
                  <a:pt x="623424" y="2717800"/>
                </a:lnTo>
                <a:lnTo>
                  <a:pt x="757672" y="2755900"/>
                </a:lnTo>
                <a:lnTo>
                  <a:pt x="1002720" y="2755900"/>
                </a:lnTo>
                <a:lnTo>
                  <a:pt x="1053369" y="2743200"/>
                </a:lnTo>
                <a:lnTo>
                  <a:pt x="1103064" y="2743200"/>
                </a:lnTo>
                <a:lnTo>
                  <a:pt x="1151723" y="2730500"/>
                </a:lnTo>
                <a:lnTo>
                  <a:pt x="1199265" y="2705100"/>
                </a:lnTo>
                <a:lnTo>
                  <a:pt x="1245611" y="2692400"/>
                </a:lnTo>
                <a:lnTo>
                  <a:pt x="1290678" y="2667000"/>
                </a:lnTo>
                <a:lnTo>
                  <a:pt x="1334386" y="2654300"/>
                </a:lnTo>
                <a:lnTo>
                  <a:pt x="1376655" y="2628900"/>
                </a:lnTo>
                <a:lnTo>
                  <a:pt x="1417403" y="2603500"/>
                </a:lnTo>
                <a:lnTo>
                  <a:pt x="1456550" y="2565400"/>
                </a:lnTo>
                <a:lnTo>
                  <a:pt x="1418476" y="2540000"/>
                </a:lnTo>
                <a:lnTo>
                  <a:pt x="1382231" y="2501900"/>
                </a:lnTo>
                <a:lnTo>
                  <a:pt x="1347902" y="2463800"/>
                </a:lnTo>
                <a:lnTo>
                  <a:pt x="1315574" y="2425700"/>
                </a:lnTo>
                <a:lnTo>
                  <a:pt x="1285336" y="2387600"/>
                </a:lnTo>
                <a:lnTo>
                  <a:pt x="1257273" y="2349500"/>
                </a:lnTo>
                <a:lnTo>
                  <a:pt x="1231472" y="2311400"/>
                </a:lnTo>
                <a:lnTo>
                  <a:pt x="1208019" y="2260600"/>
                </a:lnTo>
                <a:lnTo>
                  <a:pt x="1187001" y="2209800"/>
                </a:lnTo>
                <a:lnTo>
                  <a:pt x="1168504" y="2171700"/>
                </a:lnTo>
                <a:lnTo>
                  <a:pt x="1152616" y="2120900"/>
                </a:lnTo>
                <a:lnTo>
                  <a:pt x="1139423" y="2070100"/>
                </a:lnTo>
                <a:lnTo>
                  <a:pt x="1129010" y="2019300"/>
                </a:lnTo>
                <a:lnTo>
                  <a:pt x="1121466" y="1968500"/>
                </a:lnTo>
                <a:lnTo>
                  <a:pt x="1116876" y="1917700"/>
                </a:lnTo>
                <a:lnTo>
                  <a:pt x="1115326" y="1866900"/>
                </a:lnTo>
                <a:lnTo>
                  <a:pt x="1116009" y="1828800"/>
                </a:lnTo>
                <a:lnTo>
                  <a:pt x="1117996" y="1790700"/>
                </a:lnTo>
                <a:lnTo>
                  <a:pt x="1121198" y="1765300"/>
                </a:lnTo>
                <a:lnTo>
                  <a:pt x="1125524" y="1727200"/>
                </a:lnTo>
                <a:lnTo>
                  <a:pt x="1079928" y="1714500"/>
                </a:lnTo>
                <a:lnTo>
                  <a:pt x="1035668" y="1689100"/>
                </a:lnTo>
                <a:lnTo>
                  <a:pt x="992827" y="1663700"/>
                </a:lnTo>
                <a:lnTo>
                  <a:pt x="951487" y="1638300"/>
                </a:lnTo>
                <a:lnTo>
                  <a:pt x="911732" y="1612900"/>
                </a:lnTo>
                <a:lnTo>
                  <a:pt x="873642" y="1574800"/>
                </a:lnTo>
                <a:lnTo>
                  <a:pt x="837301" y="1549400"/>
                </a:lnTo>
                <a:lnTo>
                  <a:pt x="802791" y="1511300"/>
                </a:lnTo>
                <a:lnTo>
                  <a:pt x="770194" y="1473200"/>
                </a:lnTo>
                <a:lnTo>
                  <a:pt x="739592" y="1435100"/>
                </a:lnTo>
                <a:lnTo>
                  <a:pt x="711069" y="1397000"/>
                </a:lnTo>
                <a:lnTo>
                  <a:pt x="684706" y="1358900"/>
                </a:lnTo>
                <a:lnTo>
                  <a:pt x="660586" y="1308100"/>
                </a:lnTo>
                <a:lnTo>
                  <a:pt x="638790" y="1270000"/>
                </a:lnTo>
                <a:lnTo>
                  <a:pt x="619403" y="1219200"/>
                </a:lnTo>
                <a:lnTo>
                  <a:pt x="602505" y="1181100"/>
                </a:lnTo>
                <a:lnTo>
                  <a:pt x="588180" y="1130300"/>
                </a:lnTo>
                <a:lnTo>
                  <a:pt x="576509" y="1079500"/>
                </a:lnTo>
                <a:lnTo>
                  <a:pt x="567575" y="1028700"/>
                </a:lnTo>
                <a:close/>
              </a:path>
              <a:path extrusionOk="0" h="2755900" w="2913379">
                <a:moveTo>
                  <a:pt x="2345512" y="1028700"/>
                </a:moveTo>
                <a:lnTo>
                  <a:pt x="2336578" y="1079500"/>
                </a:lnTo>
                <a:lnTo>
                  <a:pt x="2324907" y="1130300"/>
                </a:lnTo>
                <a:lnTo>
                  <a:pt x="2310582" y="1181100"/>
                </a:lnTo>
                <a:lnTo>
                  <a:pt x="2293684" y="1219200"/>
                </a:lnTo>
                <a:lnTo>
                  <a:pt x="2274296" y="1270000"/>
                </a:lnTo>
                <a:lnTo>
                  <a:pt x="2252501" y="1308100"/>
                </a:lnTo>
                <a:lnTo>
                  <a:pt x="2228380" y="1358900"/>
                </a:lnTo>
                <a:lnTo>
                  <a:pt x="2202017" y="1397000"/>
                </a:lnTo>
                <a:lnTo>
                  <a:pt x="2173493" y="1435100"/>
                </a:lnTo>
                <a:lnTo>
                  <a:pt x="2142891" y="1473200"/>
                </a:lnTo>
                <a:lnTo>
                  <a:pt x="2110294" y="1511300"/>
                </a:lnTo>
                <a:lnTo>
                  <a:pt x="2075783" y="1549400"/>
                </a:lnTo>
                <a:lnTo>
                  <a:pt x="2039441" y="1574800"/>
                </a:lnTo>
                <a:lnTo>
                  <a:pt x="2001350" y="1612900"/>
                </a:lnTo>
                <a:lnTo>
                  <a:pt x="1961593" y="1638300"/>
                </a:lnTo>
                <a:lnTo>
                  <a:pt x="1920252" y="1663700"/>
                </a:lnTo>
                <a:lnTo>
                  <a:pt x="1877410" y="1689100"/>
                </a:lnTo>
                <a:lnTo>
                  <a:pt x="1833148" y="1714500"/>
                </a:lnTo>
                <a:lnTo>
                  <a:pt x="1787550" y="1727200"/>
                </a:lnTo>
                <a:lnTo>
                  <a:pt x="1791883" y="1765300"/>
                </a:lnTo>
                <a:lnTo>
                  <a:pt x="1795089" y="1790700"/>
                </a:lnTo>
                <a:lnTo>
                  <a:pt x="1797078" y="1828800"/>
                </a:lnTo>
                <a:lnTo>
                  <a:pt x="1797761" y="1866900"/>
                </a:lnTo>
                <a:lnTo>
                  <a:pt x="1796211" y="1917700"/>
                </a:lnTo>
                <a:lnTo>
                  <a:pt x="1791621" y="1968500"/>
                </a:lnTo>
                <a:lnTo>
                  <a:pt x="1784077" y="2019300"/>
                </a:lnTo>
                <a:lnTo>
                  <a:pt x="1773664" y="2070100"/>
                </a:lnTo>
                <a:lnTo>
                  <a:pt x="1760471" y="2120900"/>
                </a:lnTo>
                <a:lnTo>
                  <a:pt x="1744583" y="2171700"/>
                </a:lnTo>
                <a:lnTo>
                  <a:pt x="1726087" y="2209800"/>
                </a:lnTo>
                <a:lnTo>
                  <a:pt x="1705070" y="2260600"/>
                </a:lnTo>
                <a:lnTo>
                  <a:pt x="1681618" y="2311400"/>
                </a:lnTo>
                <a:lnTo>
                  <a:pt x="1655817" y="2349500"/>
                </a:lnTo>
                <a:lnTo>
                  <a:pt x="1627755" y="2387600"/>
                </a:lnTo>
                <a:lnTo>
                  <a:pt x="1597518" y="2425700"/>
                </a:lnTo>
                <a:lnTo>
                  <a:pt x="1565192" y="2463800"/>
                </a:lnTo>
                <a:lnTo>
                  <a:pt x="1530864" y="2501900"/>
                </a:lnTo>
                <a:lnTo>
                  <a:pt x="1494622" y="2540000"/>
                </a:lnTo>
                <a:lnTo>
                  <a:pt x="1456550" y="2565400"/>
                </a:lnTo>
                <a:lnTo>
                  <a:pt x="1495694" y="2603500"/>
                </a:lnTo>
                <a:lnTo>
                  <a:pt x="1536439" y="2628900"/>
                </a:lnTo>
                <a:lnTo>
                  <a:pt x="1578706" y="2654300"/>
                </a:lnTo>
                <a:lnTo>
                  <a:pt x="1622413" y="2667000"/>
                </a:lnTo>
                <a:lnTo>
                  <a:pt x="1667479" y="2692400"/>
                </a:lnTo>
                <a:lnTo>
                  <a:pt x="1713823" y="2705100"/>
                </a:lnTo>
                <a:lnTo>
                  <a:pt x="1761365" y="2730500"/>
                </a:lnTo>
                <a:lnTo>
                  <a:pt x="1810024" y="2743200"/>
                </a:lnTo>
                <a:lnTo>
                  <a:pt x="1859718" y="2743200"/>
                </a:lnTo>
                <a:lnTo>
                  <a:pt x="1910367" y="2755900"/>
                </a:lnTo>
                <a:lnTo>
                  <a:pt x="2155415" y="2755900"/>
                </a:lnTo>
                <a:lnTo>
                  <a:pt x="2289663" y="2717800"/>
                </a:lnTo>
                <a:lnTo>
                  <a:pt x="2374467" y="2692400"/>
                </a:lnTo>
                <a:lnTo>
                  <a:pt x="2415275" y="2667000"/>
                </a:lnTo>
                <a:lnTo>
                  <a:pt x="2454936" y="2641600"/>
                </a:lnTo>
                <a:lnTo>
                  <a:pt x="2493389" y="2628900"/>
                </a:lnTo>
                <a:lnTo>
                  <a:pt x="2530573" y="2603500"/>
                </a:lnTo>
                <a:lnTo>
                  <a:pt x="2566423" y="2578100"/>
                </a:lnTo>
                <a:lnTo>
                  <a:pt x="2600879" y="2540000"/>
                </a:lnTo>
                <a:lnTo>
                  <a:pt x="2633879" y="2514600"/>
                </a:lnTo>
                <a:lnTo>
                  <a:pt x="2665360" y="2489200"/>
                </a:lnTo>
                <a:lnTo>
                  <a:pt x="2695260" y="2451100"/>
                </a:lnTo>
                <a:lnTo>
                  <a:pt x="2723517" y="2413000"/>
                </a:lnTo>
                <a:lnTo>
                  <a:pt x="2750069" y="2374900"/>
                </a:lnTo>
                <a:lnTo>
                  <a:pt x="2774854" y="2336800"/>
                </a:lnTo>
                <a:lnTo>
                  <a:pt x="2797810" y="2298700"/>
                </a:lnTo>
                <a:lnTo>
                  <a:pt x="2818874" y="2260600"/>
                </a:lnTo>
                <a:lnTo>
                  <a:pt x="2837984" y="2222500"/>
                </a:lnTo>
                <a:lnTo>
                  <a:pt x="2855079" y="2184400"/>
                </a:lnTo>
                <a:lnTo>
                  <a:pt x="2870097" y="2133600"/>
                </a:lnTo>
                <a:lnTo>
                  <a:pt x="2882974" y="2095500"/>
                </a:lnTo>
                <a:lnTo>
                  <a:pt x="2893649" y="2044700"/>
                </a:lnTo>
                <a:lnTo>
                  <a:pt x="2902060" y="2006600"/>
                </a:lnTo>
                <a:lnTo>
                  <a:pt x="2908145" y="1955800"/>
                </a:lnTo>
                <a:lnTo>
                  <a:pt x="2911841" y="1905000"/>
                </a:lnTo>
                <a:lnTo>
                  <a:pt x="2913087" y="1866900"/>
                </a:lnTo>
                <a:lnTo>
                  <a:pt x="2911643" y="1816100"/>
                </a:lnTo>
                <a:lnTo>
                  <a:pt x="2907360" y="1765300"/>
                </a:lnTo>
                <a:lnTo>
                  <a:pt x="2900318" y="1714500"/>
                </a:lnTo>
                <a:lnTo>
                  <a:pt x="2890594" y="1663700"/>
                </a:lnTo>
                <a:lnTo>
                  <a:pt x="2878266" y="1612900"/>
                </a:lnTo>
                <a:lnTo>
                  <a:pt x="2863410" y="1562100"/>
                </a:lnTo>
                <a:lnTo>
                  <a:pt x="2846106" y="1524000"/>
                </a:lnTo>
                <a:lnTo>
                  <a:pt x="2826430" y="1473200"/>
                </a:lnTo>
                <a:lnTo>
                  <a:pt x="2804461" y="1435100"/>
                </a:lnTo>
                <a:lnTo>
                  <a:pt x="2780276" y="1397000"/>
                </a:lnTo>
                <a:lnTo>
                  <a:pt x="2753953" y="1358900"/>
                </a:lnTo>
                <a:lnTo>
                  <a:pt x="2725570" y="1308100"/>
                </a:lnTo>
                <a:lnTo>
                  <a:pt x="2695204" y="1282700"/>
                </a:lnTo>
                <a:lnTo>
                  <a:pt x="2662933" y="1244600"/>
                </a:lnTo>
                <a:lnTo>
                  <a:pt x="2628834" y="1206500"/>
                </a:lnTo>
                <a:lnTo>
                  <a:pt x="2592986" y="1181100"/>
                </a:lnTo>
                <a:lnTo>
                  <a:pt x="2555467" y="1143000"/>
                </a:lnTo>
                <a:lnTo>
                  <a:pt x="2516353" y="1117600"/>
                </a:lnTo>
                <a:lnTo>
                  <a:pt x="2475723" y="1092200"/>
                </a:lnTo>
                <a:lnTo>
                  <a:pt x="2433654" y="1066800"/>
                </a:lnTo>
                <a:lnTo>
                  <a:pt x="2390225" y="1041400"/>
                </a:lnTo>
                <a:lnTo>
                  <a:pt x="2345512" y="1028700"/>
                </a:lnTo>
                <a:close/>
              </a:path>
              <a:path extrusionOk="0" h="2755900" w="2913379">
                <a:moveTo>
                  <a:pt x="1603652" y="1778000"/>
                </a:moveTo>
                <a:lnTo>
                  <a:pt x="1309432" y="1778000"/>
                </a:lnTo>
                <a:lnTo>
                  <a:pt x="1357704" y="1790700"/>
                </a:lnTo>
                <a:lnTo>
                  <a:pt x="1555378" y="1790700"/>
                </a:lnTo>
                <a:lnTo>
                  <a:pt x="1603652" y="1778000"/>
                </a:lnTo>
                <a:close/>
              </a:path>
              <a:path extrusionOk="0" h="2755900" w="2913379">
                <a:moveTo>
                  <a:pt x="1456550" y="1155700"/>
                </a:moveTo>
                <a:lnTo>
                  <a:pt x="1419913" y="1193800"/>
                </a:lnTo>
                <a:lnTo>
                  <a:pt x="1384973" y="1219200"/>
                </a:lnTo>
                <a:lnTo>
                  <a:pt x="1351806" y="1257300"/>
                </a:lnTo>
                <a:lnTo>
                  <a:pt x="1320488" y="1295400"/>
                </a:lnTo>
                <a:lnTo>
                  <a:pt x="1291092" y="1333500"/>
                </a:lnTo>
                <a:lnTo>
                  <a:pt x="1263696" y="1371600"/>
                </a:lnTo>
                <a:lnTo>
                  <a:pt x="1238373" y="1409700"/>
                </a:lnTo>
                <a:lnTo>
                  <a:pt x="1215200" y="1447800"/>
                </a:lnTo>
                <a:lnTo>
                  <a:pt x="1194253" y="1498600"/>
                </a:lnTo>
                <a:lnTo>
                  <a:pt x="1175605" y="1536700"/>
                </a:lnTo>
                <a:lnTo>
                  <a:pt x="1159333" y="1587500"/>
                </a:lnTo>
                <a:lnTo>
                  <a:pt x="1145512" y="1638300"/>
                </a:lnTo>
                <a:lnTo>
                  <a:pt x="1134217" y="1676400"/>
                </a:lnTo>
                <a:lnTo>
                  <a:pt x="1125524" y="1727200"/>
                </a:lnTo>
                <a:lnTo>
                  <a:pt x="1169991" y="1752600"/>
                </a:lnTo>
                <a:lnTo>
                  <a:pt x="1262011" y="1778000"/>
                </a:lnTo>
                <a:lnTo>
                  <a:pt x="1651072" y="1778000"/>
                </a:lnTo>
                <a:lnTo>
                  <a:pt x="1743088" y="1752600"/>
                </a:lnTo>
                <a:lnTo>
                  <a:pt x="1787550" y="1727200"/>
                </a:lnTo>
                <a:lnTo>
                  <a:pt x="1778860" y="1676400"/>
                </a:lnTo>
                <a:lnTo>
                  <a:pt x="1767567" y="1638300"/>
                </a:lnTo>
                <a:lnTo>
                  <a:pt x="1753748" y="1587500"/>
                </a:lnTo>
                <a:lnTo>
                  <a:pt x="1737478" y="1536700"/>
                </a:lnTo>
                <a:lnTo>
                  <a:pt x="1718832" y="1498600"/>
                </a:lnTo>
                <a:lnTo>
                  <a:pt x="1697885" y="1447800"/>
                </a:lnTo>
                <a:lnTo>
                  <a:pt x="1674714" y="1409700"/>
                </a:lnTo>
                <a:lnTo>
                  <a:pt x="1649393" y="1371600"/>
                </a:lnTo>
                <a:lnTo>
                  <a:pt x="1621997" y="1333500"/>
                </a:lnTo>
                <a:lnTo>
                  <a:pt x="1592604" y="1295400"/>
                </a:lnTo>
                <a:lnTo>
                  <a:pt x="1561287" y="1257300"/>
                </a:lnTo>
                <a:lnTo>
                  <a:pt x="1528122" y="1219200"/>
                </a:lnTo>
                <a:lnTo>
                  <a:pt x="1493184" y="1193800"/>
                </a:lnTo>
                <a:lnTo>
                  <a:pt x="1456550" y="1155700"/>
                </a:lnTo>
                <a:close/>
              </a:path>
              <a:path extrusionOk="0" h="2755900" w="2913379">
                <a:moveTo>
                  <a:pt x="1910367" y="965200"/>
                </a:moveTo>
                <a:lnTo>
                  <a:pt x="1002720" y="965200"/>
                </a:lnTo>
                <a:lnTo>
                  <a:pt x="1103064" y="990600"/>
                </a:lnTo>
                <a:lnTo>
                  <a:pt x="1245611" y="1028700"/>
                </a:lnTo>
                <a:lnTo>
                  <a:pt x="1290678" y="1054100"/>
                </a:lnTo>
                <a:lnTo>
                  <a:pt x="1334386" y="1079500"/>
                </a:lnTo>
                <a:lnTo>
                  <a:pt x="1376655" y="1104900"/>
                </a:lnTo>
                <a:lnTo>
                  <a:pt x="1417403" y="1130300"/>
                </a:lnTo>
                <a:lnTo>
                  <a:pt x="1456550" y="1155700"/>
                </a:lnTo>
                <a:lnTo>
                  <a:pt x="1495694" y="1130300"/>
                </a:lnTo>
                <a:lnTo>
                  <a:pt x="1536439" y="1104900"/>
                </a:lnTo>
                <a:lnTo>
                  <a:pt x="1578706" y="1079500"/>
                </a:lnTo>
                <a:lnTo>
                  <a:pt x="1622413" y="1054100"/>
                </a:lnTo>
                <a:lnTo>
                  <a:pt x="1667479" y="1028700"/>
                </a:lnTo>
                <a:lnTo>
                  <a:pt x="1810024" y="990600"/>
                </a:lnTo>
                <a:lnTo>
                  <a:pt x="1910367" y="965200"/>
                </a:lnTo>
                <a:close/>
              </a:path>
              <a:path extrusionOk="0" h="2755900" w="2913379">
                <a:moveTo>
                  <a:pt x="1643351" y="12700"/>
                </a:moveTo>
                <a:lnTo>
                  <a:pt x="1269728" y="12700"/>
                </a:lnTo>
                <a:lnTo>
                  <a:pt x="1138175" y="50800"/>
                </a:lnTo>
                <a:lnTo>
                  <a:pt x="1096284" y="76200"/>
                </a:lnTo>
                <a:lnTo>
                  <a:pt x="1055477" y="88900"/>
                </a:lnTo>
                <a:lnTo>
                  <a:pt x="1015816" y="114300"/>
                </a:lnTo>
                <a:lnTo>
                  <a:pt x="977364" y="139700"/>
                </a:lnTo>
                <a:lnTo>
                  <a:pt x="940181" y="152400"/>
                </a:lnTo>
                <a:lnTo>
                  <a:pt x="904331" y="190500"/>
                </a:lnTo>
                <a:lnTo>
                  <a:pt x="869875" y="215900"/>
                </a:lnTo>
                <a:lnTo>
                  <a:pt x="836876" y="241300"/>
                </a:lnTo>
                <a:lnTo>
                  <a:pt x="805395" y="279400"/>
                </a:lnTo>
                <a:lnTo>
                  <a:pt x="775495" y="304800"/>
                </a:lnTo>
                <a:lnTo>
                  <a:pt x="747238" y="342900"/>
                </a:lnTo>
                <a:lnTo>
                  <a:pt x="720687" y="381000"/>
                </a:lnTo>
                <a:lnTo>
                  <a:pt x="695902" y="419100"/>
                </a:lnTo>
                <a:lnTo>
                  <a:pt x="672946" y="457200"/>
                </a:lnTo>
                <a:lnTo>
                  <a:pt x="651882" y="495300"/>
                </a:lnTo>
                <a:lnTo>
                  <a:pt x="632772" y="533400"/>
                </a:lnTo>
                <a:lnTo>
                  <a:pt x="615677" y="571500"/>
                </a:lnTo>
                <a:lnTo>
                  <a:pt x="600660" y="622300"/>
                </a:lnTo>
                <a:lnTo>
                  <a:pt x="587783" y="660400"/>
                </a:lnTo>
                <a:lnTo>
                  <a:pt x="577108" y="711200"/>
                </a:lnTo>
                <a:lnTo>
                  <a:pt x="568696" y="749300"/>
                </a:lnTo>
                <a:lnTo>
                  <a:pt x="562612" y="800100"/>
                </a:lnTo>
                <a:lnTo>
                  <a:pt x="558915" y="850900"/>
                </a:lnTo>
                <a:lnTo>
                  <a:pt x="557669" y="889000"/>
                </a:lnTo>
                <a:lnTo>
                  <a:pt x="558306" y="927100"/>
                </a:lnTo>
                <a:lnTo>
                  <a:pt x="560193" y="965200"/>
                </a:lnTo>
                <a:lnTo>
                  <a:pt x="563295" y="990600"/>
                </a:lnTo>
                <a:lnTo>
                  <a:pt x="567575" y="1028700"/>
                </a:lnTo>
                <a:lnTo>
                  <a:pt x="704169" y="990600"/>
                </a:lnTo>
                <a:lnTo>
                  <a:pt x="799947" y="965200"/>
                </a:lnTo>
                <a:lnTo>
                  <a:pt x="2352894" y="965200"/>
                </a:lnTo>
                <a:lnTo>
                  <a:pt x="2354781" y="927100"/>
                </a:lnTo>
                <a:lnTo>
                  <a:pt x="2355418" y="889000"/>
                </a:lnTo>
                <a:lnTo>
                  <a:pt x="2354172" y="850900"/>
                </a:lnTo>
                <a:lnTo>
                  <a:pt x="2350475" y="800100"/>
                </a:lnTo>
                <a:lnTo>
                  <a:pt x="2344390" y="749300"/>
                </a:lnTo>
                <a:lnTo>
                  <a:pt x="2335979" y="711200"/>
                </a:lnTo>
                <a:lnTo>
                  <a:pt x="2325304" y="660400"/>
                </a:lnTo>
                <a:lnTo>
                  <a:pt x="2312427" y="622300"/>
                </a:lnTo>
                <a:lnTo>
                  <a:pt x="2297410" y="571500"/>
                </a:lnTo>
                <a:lnTo>
                  <a:pt x="2280315" y="533400"/>
                </a:lnTo>
                <a:lnTo>
                  <a:pt x="2261204" y="495300"/>
                </a:lnTo>
                <a:lnTo>
                  <a:pt x="2240140" y="457200"/>
                </a:lnTo>
                <a:lnTo>
                  <a:pt x="2217184" y="419100"/>
                </a:lnTo>
                <a:lnTo>
                  <a:pt x="2192400" y="381000"/>
                </a:lnTo>
                <a:lnTo>
                  <a:pt x="2165847" y="342900"/>
                </a:lnTo>
                <a:lnTo>
                  <a:pt x="2137590" y="304800"/>
                </a:lnTo>
                <a:lnTo>
                  <a:pt x="2107690" y="279400"/>
                </a:lnTo>
                <a:lnTo>
                  <a:pt x="2076209" y="241300"/>
                </a:lnTo>
                <a:lnTo>
                  <a:pt x="2043210" y="215900"/>
                </a:lnTo>
                <a:lnTo>
                  <a:pt x="2008754" y="190500"/>
                </a:lnTo>
                <a:lnTo>
                  <a:pt x="1972903" y="152400"/>
                </a:lnTo>
                <a:lnTo>
                  <a:pt x="1935720" y="139700"/>
                </a:lnTo>
                <a:lnTo>
                  <a:pt x="1897266" y="114300"/>
                </a:lnTo>
                <a:lnTo>
                  <a:pt x="1857605" y="88900"/>
                </a:lnTo>
                <a:lnTo>
                  <a:pt x="1816798" y="76200"/>
                </a:lnTo>
                <a:lnTo>
                  <a:pt x="1774906" y="50800"/>
                </a:lnTo>
                <a:lnTo>
                  <a:pt x="1643351" y="12700"/>
                </a:lnTo>
                <a:close/>
              </a:path>
              <a:path extrusionOk="0" h="2755900" w="2913379">
                <a:moveTo>
                  <a:pt x="2352894" y="965200"/>
                </a:moveTo>
                <a:lnTo>
                  <a:pt x="2113134" y="965200"/>
                </a:lnTo>
                <a:lnTo>
                  <a:pt x="2208914" y="990600"/>
                </a:lnTo>
                <a:lnTo>
                  <a:pt x="2345512" y="1028700"/>
                </a:lnTo>
                <a:lnTo>
                  <a:pt x="2349792" y="990600"/>
                </a:lnTo>
                <a:lnTo>
                  <a:pt x="2352894" y="965200"/>
                </a:lnTo>
                <a:close/>
              </a:path>
              <a:path extrusionOk="0" h="2755900" w="2913379">
                <a:moveTo>
                  <a:pt x="1551366" y="0"/>
                </a:moveTo>
                <a:lnTo>
                  <a:pt x="1361710" y="0"/>
                </a:lnTo>
                <a:lnTo>
                  <a:pt x="1315333" y="12700"/>
                </a:lnTo>
                <a:lnTo>
                  <a:pt x="1597745" y="12700"/>
                </a:lnTo>
                <a:lnTo>
                  <a:pt x="1551366"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2" name="Google Shape;372;p24"/>
          <p:cNvSpPr/>
          <p:nvPr/>
        </p:nvSpPr>
        <p:spPr>
          <a:xfrm>
            <a:off x="5123388" y="2749400"/>
            <a:ext cx="496728" cy="476250"/>
          </a:xfrm>
          <a:custGeom>
            <a:rect b="b" l="l" r="r" t="t"/>
            <a:pathLst>
              <a:path extrusionOk="0" h="635000" w="662304">
                <a:moveTo>
                  <a:pt x="331012" y="0"/>
                </a:moveTo>
                <a:lnTo>
                  <a:pt x="294375" y="30643"/>
                </a:lnTo>
                <a:lnTo>
                  <a:pt x="259436" y="63158"/>
                </a:lnTo>
                <a:lnTo>
                  <a:pt x="226269" y="97468"/>
                </a:lnTo>
                <a:lnTo>
                  <a:pt x="194950" y="133496"/>
                </a:lnTo>
                <a:lnTo>
                  <a:pt x="165555" y="171165"/>
                </a:lnTo>
                <a:lnTo>
                  <a:pt x="138159" y="210400"/>
                </a:lnTo>
                <a:lnTo>
                  <a:pt x="112837" y="251123"/>
                </a:lnTo>
                <a:lnTo>
                  <a:pt x="89665" y="293258"/>
                </a:lnTo>
                <a:lnTo>
                  <a:pt x="68718" y="336729"/>
                </a:lnTo>
                <a:lnTo>
                  <a:pt x="50072" y="381458"/>
                </a:lnTo>
                <a:lnTo>
                  <a:pt x="33802" y="427371"/>
                </a:lnTo>
                <a:lnTo>
                  <a:pt x="19982" y="474388"/>
                </a:lnTo>
                <a:lnTo>
                  <a:pt x="8690" y="522436"/>
                </a:lnTo>
                <a:lnTo>
                  <a:pt x="0" y="571436"/>
                </a:lnTo>
                <a:lnTo>
                  <a:pt x="44465" y="587730"/>
                </a:lnTo>
                <a:lnTo>
                  <a:pt x="89981" y="601734"/>
                </a:lnTo>
                <a:lnTo>
                  <a:pt x="136482" y="613370"/>
                </a:lnTo>
                <a:lnTo>
                  <a:pt x="183902" y="622558"/>
                </a:lnTo>
                <a:lnTo>
                  <a:pt x="232174" y="629220"/>
                </a:lnTo>
                <a:lnTo>
                  <a:pt x="281233" y="633275"/>
                </a:lnTo>
                <a:lnTo>
                  <a:pt x="331012" y="634644"/>
                </a:lnTo>
                <a:lnTo>
                  <a:pt x="380792" y="633275"/>
                </a:lnTo>
                <a:lnTo>
                  <a:pt x="429851" y="629220"/>
                </a:lnTo>
                <a:lnTo>
                  <a:pt x="478123" y="622558"/>
                </a:lnTo>
                <a:lnTo>
                  <a:pt x="525542" y="613370"/>
                </a:lnTo>
                <a:lnTo>
                  <a:pt x="572043" y="601734"/>
                </a:lnTo>
                <a:lnTo>
                  <a:pt x="617559" y="587730"/>
                </a:lnTo>
                <a:lnTo>
                  <a:pt x="662025" y="571436"/>
                </a:lnTo>
                <a:lnTo>
                  <a:pt x="653335" y="522436"/>
                </a:lnTo>
                <a:lnTo>
                  <a:pt x="642042" y="474388"/>
                </a:lnTo>
                <a:lnTo>
                  <a:pt x="628223" y="427371"/>
                </a:lnTo>
                <a:lnTo>
                  <a:pt x="611953" y="381458"/>
                </a:lnTo>
                <a:lnTo>
                  <a:pt x="593306" y="336729"/>
                </a:lnTo>
                <a:lnTo>
                  <a:pt x="572359" y="293258"/>
                </a:lnTo>
                <a:lnTo>
                  <a:pt x="549187" y="251123"/>
                </a:lnTo>
                <a:lnTo>
                  <a:pt x="523865" y="210400"/>
                </a:lnTo>
                <a:lnTo>
                  <a:pt x="496469" y="171165"/>
                </a:lnTo>
                <a:lnTo>
                  <a:pt x="467074" y="133496"/>
                </a:lnTo>
                <a:lnTo>
                  <a:pt x="435756" y="97468"/>
                </a:lnTo>
                <a:lnTo>
                  <a:pt x="402589" y="63158"/>
                </a:lnTo>
                <a:lnTo>
                  <a:pt x="367649" y="30643"/>
                </a:lnTo>
                <a:lnTo>
                  <a:pt x="331012" y="0"/>
                </a:lnTo>
                <a:close/>
              </a:path>
            </a:pathLst>
          </a:custGeom>
          <a:solidFill>
            <a:srgbClr val="C9DAF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p>
        </p:txBody>
      </p:sp>
      <p:sp>
        <p:nvSpPr>
          <p:cNvPr id="373" name="Google Shape;373;p24"/>
          <p:cNvSpPr txBox="1"/>
          <p:nvPr/>
        </p:nvSpPr>
        <p:spPr>
          <a:xfrm>
            <a:off x="4934737" y="2125953"/>
            <a:ext cx="866100" cy="366900"/>
          </a:xfrm>
          <a:prstGeom prst="rect">
            <a:avLst/>
          </a:prstGeom>
          <a:noFill/>
          <a:ln>
            <a:noFill/>
          </a:ln>
        </p:spPr>
        <p:txBody>
          <a:bodyPr anchorCtr="0" anchor="t" bIns="0" lIns="0" spcFirstLastPara="1" rIns="0" wrap="square" tIns="9525">
            <a:spAutoFit/>
          </a:bodyPr>
          <a:lstStyle/>
          <a:p>
            <a:pPr indent="152400" lvl="0" marL="12700" marR="0" rtl="0" algn="l">
              <a:lnSpc>
                <a:spcPct val="111100"/>
              </a:lnSpc>
              <a:spcBef>
                <a:spcPts val="0"/>
              </a:spcBef>
              <a:spcAft>
                <a:spcPts val="0"/>
              </a:spcAft>
              <a:buNone/>
            </a:pPr>
            <a:r>
              <a:rPr lang="en" sz="1100">
                <a:solidFill>
                  <a:schemeClr val="lt1"/>
                </a:solidFill>
                <a:latin typeface="Raleway Medium"/>
                <a:ea typeface="Raleway Medium"/>
                <a:cs typeface="Raleway Medium"/>
                <a:sym typeface="Raleway Medium"/>
              </a:rPr>
              <a:t>Political  environment</a:t>
            </a:r>
            <a:endParaRPr sz="1100">
              <a:solidFill>
                <a:schemeClr val="lt1"/>
              </a:solidFill>
              <a:latin typeface="Raleway Medium"/>
              <a:ea typeface="Raleway Medium"/>
              <a:cs typeface="Raleway Medium"/>
              <a:sym typeface="Raleway Medium"/>
            </a:endParaRPr>
          </a:p>
        </p:txBody>
      </p:sp>
      <p:sp>
        <p:nvSpPr>
          <p:cNvPr id="374" name="Google Shape;374;p24"/>
          <p:cNvSpPr txBox="1"/>
          <p:nvPr/>
        </p:nvSpPr>
        <p:spPr>
          <a:xfrm>
            <a:off x="4322975" y="2775141"/>
            <a:ext cx="2079900" cy="703500"/>
          </a:xfrm>
          <a:prstGeom prst="rect">
            <a:avLst/>
          </a:prstGeom>
          <a:noFill/>
          <a:ln>
            <a:noFill/>
          </a:ln>
        </p:spPr>
        <p:txBody>
          <a:bodyPr anchorCtr="0" anchor="t" bIns="0" lIns="0" spcFirstLastPara="1" rIns="0" wrap="square" tIns="9525">
            <a:spAutoFit/>
          </a:bodyPr>
          <a:lstStyle/>
          <a:p>
            <a:pPr indent="0" lvl="0" marL="546100" marR="520700" rtl="0" algn="ctr">
              <a:lnSpc>
                <a:spcPct val="115399"/>
              </a:lnSpc>
              <a:spcBef>
                <a:spcPts val="0"/>
              </a:spcBef>
              <a:spcAft>
                <a:spcPts val="0"/>
              </a:spcAft>
              <a:buNone/>
            </a:pPr>
            <a:r>
              <a:rPr b="1" lang="en" sz="1000">
                <a:solidFill>
                  <a:schemeClr val="lt1"/>
                </a:solidFill>
                <a:latin typeface="Raleway"/>
                <a:ea typeface="Raleway"/>
                <a:cs typeface="Raleway"/>
                <a:sym typeface="Raleway"/>
              </a:rPr>
              <a:t>WINDOW OF  OPPORTUNITY</a:t>
            </a:r>
            <a:endParaRPr sz="1000">
              <a:solidFill>
                <a:schemeClr val="lt1"/>
              </a:solidFill>
              <a:latin typeface="Raleway"/>
              <a:ea typeface="Raleway"/>
              <a:cs typeface="Raleway"/>
              <a:sym typeface="Raleway"/>
            </a:endParaRPr>
          </a:p>
          <a:p>
            <a:pPr indent="0" lvl="0" marL="0" marR="0" rtl="0" algn="l">
              <a:lnSpc>
                <a:spcPct val="100000"/>
              </a:lnSpc>
              <a:spcBef>
                <a:spcPts val="0"/>
              </a:spcBef>
              <a:spcAft>
                <a:spcPts val="0"/>
              </a:spcAft>
              <a:buNone/>
            </a:pPr>
            <a:r>
              <a:t/>
            </a:r>
            <a:endParaRPr sz="1100">
              <a:latin typeface="Raleway"/>
              <a:ea typeface="Raleway"/>
              <a:cs typeface="Raleway"/>
              <a:sym typeface="Raleway"/>
            </a:endParaRPr>
          </a:p>
          <a:p>
            <a:pPr indent="0" lvl="0" marL="0" marR="0" rtl="0" algn="ctr">
              <a:lnSpc>
                <a:spcPct val="100000"/>
              </a:lnSpc>
              <a:spcBef>
                <a:spcPts val="0"/>
              </a:spcBef>
              <a:spcAft>
                <a:spcPts val="0"/>
              </a:spcAft>
              <a:buNone/>
            </a:pPr>
            <a:r>
              <a:rPr lang="en" sz="1100">
                <a:solidFill>
                  <a:schemeClr val="lt1"/>
                </a:solidFill>
                <a:latin typeface="Raleway Medium"/>
                <a:ea typeface="Raleway Medium"/>
                <a:cs typeface="Raleway Medium"/>
                <a:sym typeface="Raleway Medium"/>
              </a:rPr>
              <a:t>Problems</a:t>
            </a:r>
            <a:r>
              <a:rPr lang="en" sz="1100">
                <a:solidFill>
                  <a:srgbClr val="59585B"/>
                </a:solidFill>
                <a:latin typeface="Raleway Medium"/>
                <a:ea typeface="Raleway Medium"/>
                <a:cs typeface="Raleway Medium"/>
                <a:sym typeface="Raleway Medium"/>
              </a:rPr>
              <a:t>	</a:t>
            </a:r>
            <a:r>
              <a:rPr lang="en" sz="1100">
                <a:solidFill>
                  <a:schemeClr val="lt1"/>
                </a:solidFill>
                <a:latin typeface="Raleway Medium"/>
                <a:ea typeface="Raleway Medium"/>
                <a:cs typeface="Raleway Medium"/>
                <a:sym typeface="Raleway Medium"/>
              </a:rPr>
              <a:t>Solutions</a:t>
            </a:r>
            <a:endParaRPr sz="1100">
              <a:solidFill>
                <a:schemeClr val="lt1"/>
              </a:solidFill>
              <a:latin typeface="Raleway Medium"/>
              <a:ea typeface="Raleway Medium"/>
              <a:cs typeface="Raleway Medium"/>
              <a:sym typeface="Raleway Medium"/>
            </a:endParaRPr>
          </a:p>
        </p:txBody>
      </p:sp>
      <p:sp>
        <p:nvSpPr>
          <p:cNvPr id="375" name="Google Shape;375;p24"/>
          <p:cNvSpPr txBox="1"/>
          <p:nvPr/>
        </p:nvSpPr>
        <p:spPr>
          <a:xfrm>
            <a:off x="4091093" y="641525"/>
            <a:ext cx="2547600" cy="178800"/>
          </a:xfrm>
          <a:prstGeom prst="rect">
            <a:avLst/>
          </a:prstGeom>
          <a:noFill/>
          <a:ln>
            <a:noFill/>
          </a:ln>
        </p:spPr>
        <p:txBody>
          <a:bodyPr anchorCtr="0" anchor="t" bIns="0" lIns="0" spcFirstLastPara="1" rIns="0" wrap="square" tIns="9525">
            <a:spAutoFit/>
          </a:bodyPr>
          <a:lstStyle/>
          <a:p>
            <a:pPr indent="0" lvl="0" marL="0" rtl="0" algn="ctr">
              <a:spcBef>
                <a:spcPts val="0"/>
              </a:spcBef>
              <a:spcAft>
                <a:spcPts val="0"/>
              </a:spcAft>
              <a:buNone/>
            </a:pPr>
            <a:r>
              <a:rPr lang="en" sz="1100">
                <a:solidFill>
                  <a:srgbClr val="3F51F5"/>
                </a:solidFill>
                <a:latin typeface="Nunito ExtraBold"/>
                <a:ea typeface="Nunito ExtraBold"/>
                <a:cs typeface="Nunito ExtraBold"/>
                <a:sym typeface="Nunito ExtraBold"/>
              </a:rPr>
              <a:t>GLOBAL POLITICAL CONTEXT</a:t>
            </a:r>
            <a:endParaRPr sz="1100">
              <a:solidFill>
                <a:srgbClr val="3F51F5"/>
              </a:solidFill>
              <a:latin typeface="Nunito ExtraBold"/>
              <a:ea typeface="Nunito ExtraBold"/>
              <a:cs typeface="Nunito ExtraBold"/>
              <a:sym typeface="Nunito ExtraBold"/>
            </a:endParaRPr>
          </a:p>
        </p:txBody>
      </p:sp>
      <p:pic>
        <p:nvPicPr>
          <p:cNvPr id="376" name="Google Shape;376;p24"/>
          <p:cNvPicPr preferRelativeResize="0"/>
          <p:nvPr/>
        </p:nvPicPr>
        <p:blipFill>
          <a:blip r:embed="rId5">
            <a:alphaModFix/>
          </a:blip>
          <a:stretch>
            <a:fillRect/>
          </a:stretch>
        </p:blipFill>
        <p:spPr>
          <a:xfrm>
            <a:off x="4314414" y="2399348"/>
            <a:ext cx="2113500" cy="1812953"/>
          </a:xfrm>
          <a:prstGeom prst="rect">
            <a:avLst/>
          </a:prstGeom>
          <a:noFill/>
          <a:ln>
            <a:noFill/>
          </a:ln>
        </p:spPr>
      </p:pic>
      <p:sp>
        <p:nvSpPr>
          <p:cNvPr id="377" name="Google Shape;377;p24"/>
          <p:cNvSpPr txBox="1"/>
          <p:nvPr/>
        </p:nvSpPr>
        <p:spPr>
          <a:xfrm>
            <a:off x="3509023" y="1788625"/>
            <a:ext cx="1092300" cy="5739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COMMUNITY  </a:t>
            </a:r>
            <a:r>
              <a:rPr b="1" lang="en" sz="1000">
                <a:solidFill>
                  <a:srgbClr val="FFFFFF"/>
                </a:solidFill>
                <a:latin typeface="Raleway"/>
                <a:ea typeface="Raleway"/>
                <a:cs typeface="Raleway"/>
                <a:sym typeface="Raleway"/>
              </a:rPr>
              <a:t>STRENGTHENING</a:t>
            </a:r>
            <a:endParaRPr sz="1000">
              <a:latin typeface="Raleway"/>
              <a:ea typeface="Raleway"/>
              <a:cs typeface="Raleway"/>
              <a:sym typeface="Raleway"/>
            </a:endParaRPr>
          </a:p>
        </p:txBody>
      </p:sp>
      <p:sp>
        <p:nvSpPr>
          <p:cNvPr id="378" name="Google Shape;378;p24"/>
          <p:cNvSpPr txBox="1"/>
          <p:nvPr/>
        </p:nvSpPr>
        <p:spPr>
          <a:xfrm>
            <a:off x="4978913" y="4237031"/>
            <a:ext cx="823200" cy="368700"/>
          </a:xfrm>
          <a:prstGeom prst="rect">
            <a:avLst/>
          </a:prstGeom>
          <a:noFill/>
          <a:ln>
            <a:noFill/>
          </a:ln>
        </p:spPr>
        <p:txBody>
          <a:bodyPr anchorCtr="0" anchor="t" bIns="0" lIns="0" spcFirstLastPara="1" rIns="0" wrap="square" tIns="9525">
            <a:spAutoFit/>
          </a:bodyPr>
          <a:lstStyle/>
          <a:p>
            <a:pPr indent="0" lvl="0" marL="0"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ATTENTION  FOCUSING</a:t>
            </a:r>
            <a:endParaRPr sz="1000">
              <a:latin typeface="Raleway"/>
              <a:ea typeface="Raleway"/>
              <a:cs typeface="Raleway"/>
              <a:sym typeface="Raleway"/>
            </a:endParaRPr>
          </a:p>
        </p:txBody>
      </p:sp>
      <p:sp>
        <p:nvSpPr>
          <p:cNvPr id="379" name="Google Shape;379;p24"/>
          <p:cNvSpPr txBox="1"/>
          <p:nvPr/>
        </p:nvSpPr>
        <p:spPr>
          <a:xfrm>
            <a:off x="6309180" y="1993825"/>
            <a:ext cx="741900" cy="368700"/>
          </a:xfrm>
          <a:prstGeom prst="rect">
            <a:avLst/>
          </a:prstGeom>
          <a:noFill/>
          <a:ln>
            <a:noFill/>
          </a:ln>
        </p:spPr>
        <p:txBody>
          <a:bodyPr anchorCtr="0" anchor="t" bIns="0" lIns="0" spcFirstLastPara="1" rIns="0" wrap="square" tIns="9525">
            <a:spAutoFit/>
          </a:bodyPr>
          <a:lstStyle/>
          <a:p>
            <a:pPr indent="0" lvl="0" marL="9144" marR="0" rtl="0" algn="ctr">
              <a:lnSpc>
                <a:spcPct val="133300"/>
              </a:lnSpc>
              <a:spcBef>
                <a:spcPts val="0"/>
              </a:spcBef>
              <a:spcAft>
                <a:spcPts val="0"/>
              </a:spcAft>
              <a:buNone/>
            </a:pPr>
            <a:r>
              <a:rPr b="1" lang="en" sz="1000">
                <a:solidFill>
                  <a:srgbClr val="FFFFFF"/>
                </a:solidFill>
                <a:latin typeface="Raleway"/>
                <a:ea typeface="Raleway"/>
                <a:cs typeface="Raleway"/>
                <a:sym typeface="Raleway"/>
              </a:rPr>
              <a:t>POLICY  LEARNING</a:t>
            </a:r>
            <a:endParaRPr sz="1000">
              <a:latin typeface="Raleway"/>
              <a:ea typeface="Raleway"/>
              <a:cs typeface="Raleway"/>
              <a:sym typeface="Ralewa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5"/>
          <p:cNvSpPr/>
          <p:nvPr/>
        </p:nvSpPr>
        <p:spPr>
          <a:xfrm>
            <a:off x="992125" y="3351866"/>
            <a:ext cx="1398600" cy="13986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5"/>
          <p:cNvSpPr/>
          <p:nvPr/>
        </p:nvSpPr>
        <p:spPr>
          <a:xfrm>
            <a:off x="3310200" y="3351866"/>
            <a:ext cx="1398600" cy="13986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5"/>
          <p:cNvSpPr/>
          <p:nvPr/>
        </p:nvSpPr>
        <p:spPr>
          <a:xfrm>
            <a:off x="5528400" y="3351866"/>
            <a:ext cx="1398600" cy="13986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7" name="Google Shape;387;p25"/>
          <p:cNvPicPr preferRelativeResize="0"/>
          <p:nvPr/>
        </p:nvPicPr>
        <p:blipFill rotWithShape="1">
          <a:blip r:embed="rId3">
            <a:alphaModFix/>
          </a:blip>
          <a:srcRect b="-7192" l="0" r="0" t="0"/>
          <a:stretch/>
        </p:blipFill>
        <p:spPr>
          <a:xfrm rot="10800000">
            <a:off x="3913508" y="2186055"/>
            <a:ext cx="175500" cy="1034725"/>
          </a:xfrm>
          <a:prstGeom prst="rect">
            <a:avLst/>
          </a:prstGeom>
          <a:noFill/>
          <a:ln>
            <a:noFill/>
          </a:ln>
        </p:spPr>
      </p:pic>
      <p:pic>
        <p:nvPicPr>
          <p:cNvPr id="388" name="Google Shape;388;p25"/>
          <p:cNvPicPr preferRelativeResize="0"/>
          <p:nvPr/>
        </p:nvPicPr>
        <p:blipFill>
          <a:blip r:embed="rId4">
            <a:alphaModFix/>
          </a:blip>
          <a:stretch>
            <a:fillRect/>
          </a:stretch>
        </p:blipFill>
        <p:spPr>
          <a:xfrm>
            <a:off x="1173145" y="436500"/>
            <a:ext cx="5672710" cy="2304100"/>
          </a:xfrm>
          <a:prstGeom prst="rect">
            <a:avLst/>
          </a:prstGeom>
          <a:noFill/>
          <a:ln>
            <a:noFill/>
          </a:ln>
        </p:spPr>
      </p:pic>
      <p:sp>
        <p:nvSpPr>
          <p:cNvPr id="389" name="Google Shape;389;p25"/>
          <p:cNvSpPr txBox="1"/>
          <p:nvPr>
            <p:ph type="title"/>
          </p:nvPr>
        </p:nvSpPr>
        <p:spPr>
          <a:xfrm>
            <a:off x="1785900" y="1038291"/>
            <a:ext cx="4447200" cy="11637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sz="2800"/>
              <a:t>Three Advocacy Approaches to Influence Policy Change</a:t>
            </a:r>
            <a:endParaRPr sz="2800"/>
          </a:p>
        </p:txBody>
      </p:sp>
      <p:sp>
        <p:nvSpPr>
          <p:cNvPr id="390" name="Google Shape;390;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91" name="Google Shape;391;p25"/>
          <p:cNvSpPr txBox="1"/>
          <p:nvPr>
            <p:ph idx="2" type="subTitle"/>
          </p:nvPr>
        </p:nvSpPr>
        <p:spPr>
          <a:xfrm>
            <a:off x="559383" y="4822292"/>
            <a:ext cx="22641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POLICY</a:t>
            </a:r>
            <a:br>
              <a:rPr lang="en"/>
            </a:br>
            <a:r>
              <a:rPr lang="en"/>
              <a:t>LEARNING</a:t>
            </a:r>
            <a:endParaRPr/>
          </a:p>
        </p:txBody>
      </p:sp>
      <p:sp>
        <p:nvSpPr>
          <p:cNvPr id="392" name="Google Shape;392;p25"/>
          <p:cNvSpPr txBox="1"/>
          <p:nvPr>
            <p:ph idx="2" type="subTitle"/>
          </p:nvPr>
        </p:nvSpPr>
        <p:spPr>
          <a:xfrm>
            <a:off x="2877450" y="4822292"/>
            <a:ext cx="22641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ATTENTION</a:t>
            </a:r>
            <a:br>
              <a:rPr lang="en"/>
            </a:br>
            <a:r>
              <a:rPr lang="en"/>
              <a:t>FOCUSING</a:t>
            </a:r>
            <a:endParaRPr/>
          </a:p>
        </p:txBody>
      </p:sp>
      <p:sp>
        <p:nvSpPr>
          <p:cNvPr id="393" name="Google Shape;393;p25"/>
          <p:cNvSpPr txBox="1"/>
          <p:nvPr>
            <p:ph idx="2" type="subTitle"/>
          </p:nvPr>
        </p:nvSpPr>
        <p:spPr>
          <a:xfrm>
            <a:off x="5095658" y="4822292"/>
            <a:ext cx="22641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POLICY COMMUNITY STRENGTHENING</a:t>
            </a:r>
            <a:endParaRPr/>
          </a:p>
        </p:txBody>
      </p:sp>
      <p:sp>
        <p:nvSpPr>
          <p:cNvPr id="394" name="Google Shape;394;p25"/>
          <p:cNvSpPr/>
          <p:nvPr/>
        </p:nvSpPr>
        <p:spPr>
          <a:xfrm>
            <a:off x="1497783" y="3240441"/>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5"/>
          <p:cNvSpPr txBox="1"/>
          <p:nvPr/>
        </p:nvSpPr>
        <p:spPr>
          <a:xfrm>
            <a:off x="1464333" y="3314850"/>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396" name="Google Shape;396;p25"/>
          <p:cNvSpPr/>
          <p:nvPr/>
        </p:nvSpPr>
        <p:spPr>
          <a:xfrm>
            <a:off x="3815850" y="3240441"/>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5"/>
          <p:cNvSpPr txBox="1"/>
          <p:nvPr/>
        </p:nvSpPr>
        <p:spPr>
          <a:xfrm>
            <a:off x="3782400" y="3314850"/>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398" name="Google Shape;398;p25"/>
          <p:cNvSpPr/>
          <p:nvPr/>
        </p:nvSpPr>
        <p:spPr>
          <a:xfrm>
            <a:off x="6034058" y="3240441"/>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5"/>
          <p:cNvSpPr txBox="1"/>
          <p:nvPr/>
        </p:nvSpPr>
        <p:spPr>
          <a:xfrm>
            <a:off x="6000608" y="3314850"/>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pic>
        <p:nvPicPr>
          <p:cNvPr id="400" name="Google Shape;400;p25"/>
          <p:cNvPicPr preferRelativeResize="0"/>
          <p:nvPr/>
        </p:nvPicPr>
        <p:blipFill rotWithShape="1">
          <a:blip r:embed="rId3">
            <a:alphaModFix/>
          </a:blip>
          <a:srcRect b="-7192" l="0" r="0" t="0"/>
          <a:stretch/>
        </p:blipFill>
        <p:spPr>
          <a:xfrm rot="-9000001">
            <a:off x="2032833" y="2186055"/>
            <a:ext cx="175500" cy="1034725"/>
          </a:xfrm>
          <a:prstGeom prst="rect">
            <a:avLst/>
          </a:prstGeom>
          <a:noFill/>
          <a:ln>
            <a:noFill/>
          </a:ln>
        </p:spPr>
      </p:pic>
      <p:pic>
        <p:nvPicPr>
          <p:cNvPr id="401" name="Google Shape;401;p25"/>
          <p:cNvPicPr preferRelativeResize="0"/>
          <p:nvPr/>
        </p:nvPicPr>
        <p:blipFill rotWithShape="1">
          <a:blip r:embed="rId3">
            <a:alphaModFix/>
          </a:blip>
          <a:srcRect b="-7192" l="0" r="0" t="0"/>
          <a:stretch/>
        </p:blipFill>
        <p:spPr>
          <a:xfrm rot="9000000">
            <a:off x="5716808" y="2186055"/>
            <a:ext cx="175500" cy="1034725"/>
          </a:xfrm>
          <a:prstGeom prst="rect">
            <a:avLst/>
          </a:prstGeom>
          <a:noFill/>
          <a:ln>
            <a:noFill/>
          </a:ln>
        </p:spPr>
      </p:pic>
      <p:pic>
        <p:nvPicPr>
          <p:cNvPr id="402" name="Google Shape;402;p25"/>
          <p:cNvPicPr preferRelativeResize="0"/>
          <p:nvPr/>
        </p:nvPicPr>
        <p:blipFill>
          <a:blip r:embed="rId5">
            <a:alphaModFix/>
          </a:blip>
          <a:stretch>
            <a:fillRect/>
          </a:stretch>
        </p:blipFill>
        <p:spPr>
          <a:xfrm>
            <a:off x="1337800" y="3740967"/>
            <a:ext cx="669350" cy="692032"/>
          </a:xfrm>
          <a:prstGeom prst="rect">
            <a:avLst/>
          </a:prstGeom>
          <a:noFill/>
          <a:ln>
            <a:noFill/>
          </a:ln>
        </p:spPr>
      </p:pic>
      <p:pic>
        <p:nvPicPr>
          <p:cNvPr id="403" name="Google Shape;403;p25"/>
          <p:cNvPicPr preferRelativeResize="0"/>
          <p:nvPr/>
        </p:nvPicPr>
        <p:blipFill>
          <a:blip r:embed="rId6">
            <a:alphaModFix/>
          </a:blip>
          <a:stretch>
            <a:fillRect/>
          </a:stretch>
        </p:blipFill>
        <p:spPr>
          <a:xfrm>
            <a:off x="5869725" y="3751767"/>
            <a:ext cx="747413" cy="692025"/>
          </a:xfrm>
          <a:prstGeom prst="rect">
            <a:avLst/>
          </a:prstGeom>
          <a:noFill/>
          <a:ln>
            <a:noFill/>
          </a:ln>
        </p:spPr>
      </p:pic>
      <p:pic>
        <p:nvPicPr>
          <p:cNvPr id="404" name="Google Shape;404;p25"/>
          <p:cNvPicPr preferRelativeResize="0"/>
          <p:nvPr/>
        </p:nvPicPr>
        <p:blipFill>
          <a:blip r:embed="rId7">
            <a:alphaModFix/>
          </a:blip>
          <a:stretch>
            <a:fillRect/>
          </a:stretch>
        </p:blipFill>
        <p:spPr>
          <a:xfrm>
            <a:off x="3575325" y="3647425"/>
            <a:ext cx="868345" cy="86834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6"/>
          <p:cNvSpPr/>
          <p:nvPr/>
        </p:nvSpPr>
        <p:spPr>
          <a:xfrm>
            <a:off x="-129600" y="428475"/>
            <a:ext cx="3779066" cy="3302435"/>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410" name="Google Shape;410;p26"/>
          <p:cNvPicPr preferRelativeResize="0"/>
          <p:nvPr/>
        </p:nvPicPr>
        <p:blipFill rotWithShape="1">
          <a:blip r:embed="rId3">
            <a:alphaModFix/>
          </a:blip>
          <a:srcRect b="0" l="23171" r="0" t="0"/>
          <a:stretch/>
        </p:blipFill>
        <p:spPr>
          <a:xfrm>
            <a:off x="555381" y="2956159"/>
            <a:ext cx="2068550" cy="200100"/>
          </a:xfrm>
          <a:prstGeom prst="rect">
            <a:avLst/>
          </a:prstGeom>
          <a:noFill/>
          <a:ln>
            <a:noFill/>
          </a:ln>
        </p:spPr>
      </p:pic>
      <p:sp>
        <p:nvSpPr>
          <p:cNvPr id="411" name="Google Shape;411;p26"/>
          <p:cNvSpPr txBox="1"/>
          <p:nvPr>
            <p:ph type="title"/>
          </p:nvPr>
        </p:nvSpPr>
        <p:spPr>
          <a:xfrm>
            <a:off x="519450" y="1018600"/>
            <a:ext cx="2620500" cy="1828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300"/>
              <a:t>Sample Advocacy Plan </a:t>
            </a:r>
            <a:r>
              <a:rPr lang="en" sz="3300"/>
              <a:t>(Simplified)</a:t>
            </a:r>
            <a:endParaRPr sz="3300"/>
          </a:p>
        </p:txBody>
      </p:sp>
      <p:sp>
        <p:nvSpPr>
          <p:cNvPr id="412" name="Google Shape;412;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413" name="Google Shape;413;p26"/>
          <p:cNvSpPr txBox="1"/>
          <p:nvPr>
            <p:ph idx="1" type="subTitle"/>
          </p:nvPr>
        </p:nvSpPr>
        <p:spPr>
          <a:xfrm>
            <a:off x="13163175" y="4023248"/>
            <a:ext cx="22002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414" name="Google Shape;414;p26"/>
          <p:cNvSpPr txBox="1"/>
          <p:nvPr>
            <p:ph idx="2" type="subTitle"/>
          </p:nvPr>
        </p:nvSpPr>
        <p:spPr>
          <a:xfrm>
            <a:off x="13163180" y="3699500"/>
            <a:ext cx="2200200" cy="2001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ACTIONS</a:t>
            </a:r>
            <a:endParaRPr/>
          </a:p>
        </p:txBody>
      </p:sp>
      <p:sp>
        <p:nvSpPr>
          <p:cNvPr id="415" name="Google Shape;415;p26"/>
          <p:cNvSpPr/>
          <p:nvPr/>
        </p:nvSpPr>
        <p:spPr>
          <a:xfrm>
            <a:off x="466755" y="4024441"/>
            <a:ext cx="909900" cy="9099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6"/>
          <p:cNvSpPr/>
          <p:nvPr/>
        </p:nvSpPr>
        <p:spPr>
          <a:xfrm>
            <a:off x="3809749" y="1018602"/>
            <a:ext cx="909900" cy="9099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6"/>
          <p:cNvSpPr/>
          <p:nvPr/>
        </p:nvSpPr>
        <p:spPr>
          <a:xfrm>
            <a:off x="3809749" y="2772576"/>
            <a:ext cx="909900" cy="909900"/>
          </a:xfrm>
          <a:prstGeom prst="ellipse">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8" name="Google Shape;418;p26"/>
          <p:cNvPicPr preferRelativeResize="0"/>
          <p:nvPr/>
        </p:nvPicPr>
        <p:blipFill>
          <a:blip r:embed="rId4">
            <a:alphaModFix/>
          </a:blip>
          <a:stretch>
            <a:fillRect/>
          </a:stretch>
        </p:blipFill>
        <p:spPr>
          <a:xfrm>
            <a:off x="662465" y="4171010"/>
            <a:ext cx="518479" cy="572497"/>
          </a:xfrm>
          <a:prstGeom prst="rect">
            <a:avLst/>
          </a:prstGeom>
          <a:noFill/>
          <a:ln>
            <a:noFill/>
          </a:ln>
        </p:spPr>
      </p:pic>
      <p:pic>
        <p:nvPicPr>
          <p:cNvPr id="419" name="Google Shape;419;p26"/>
          <p:cNvPicPr preferRelativeResize="0"/>
          <p:nvPr/>
        </p:nvPicPr>
        <p:blipFill>
          <a:blip r:embed="rId5">
            <a:alphaModFix/>
          </a:blip>
          <a:stretch>
            <a:fillRect/>
          </a:stretch>
        </p:blipFill>
        <p:spPr>
          <a:xfrm>
            <a:off x="4005459" y="3019471"/>
            <a:ext cx="518479" cy="434083"/>
          </a:xfrm>
          <a:prstGeom prst="rect">
            <a:avLst/>
          </a:prstGeom>
          <a:noFill/>
          <a:ln>
            <a:noFill/>
          </a:ln>
        </p:spPr>
      </p:pic>
      <p:pic>
        <p:nvPicPr>
          <p:cNvPr id="420" name="Google Shape;420;p26"/>
          <p:cNvPicPr preferRelativeResize="0"/>
          <p:nvPr/>
        </p:nvPicPr>
        <p:blipFill>
          <a:blip r:embed="rId6">
            <a:alphaModFix/>
          </a:blip>
          <a:stretch>
            <a:fillRect/>
          </a:stretch>
        </p:blipFill>
        <p:spPr>
          <a:xfrm>
            <a:off x="3984593" y="1165173"/>
            <a:ext cx="560212" cy="560222"/>
          </a:xfrm>
          <a:prstGeom prst="rect">
            <a:avLst/>
          </a:prstGeom>
          <a:noFill/>
          <a:ln>
            <a:noFill/>
          </a:ln>
        </p:spPr>
      </p:pic>
      <p:sp>
        <p:nvSpPr>
          <p:cNvPr id="421" name="Google Shape;421;p26"/>
          <p:cNvSpPr txBox="1"/>
          <p:nvPr>
            <p:ph idx="1" type="subTitle"/>
          </p:nvPr>
        </p:nvSpPr>
        <p:spPr>
          <a:xfrm>
            <a:off x="1491875" y="4356775"/>
            <a:ext cx="2157600" cy="8004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I</a:t>
            </a:r>
            <a:r>
              <a:rPr lang="en">
                <a:solidFill>
                  <a:schemeClr val="hlink"/>
                </a:solidFill>
              </a:rPr>
              <a:t>ncrease access to youth-friendly sexual and reproductive health services</a:t>
            </a:r>
            <a:endParaRPr/>
          </a:p>
        </p:txBody>
      </p:sp>
      <p:sp>
        <p:nvSpPr>
          <p:cNvPr id="422" name="Google Shape;422;p26"/>
          <p:cNvSpPr txBox="1"/>
          <p:nvPr>
            <p:ph idx="2" type="subTitle"/>
          </p:nvPr>
        </p:nvSpPr>
        <p:spPr>
          <a:xfrm>
            <a:off x="1491876" y="4033025"/>
            <a:ext cx="21576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GOAL</a:t>
            </a:r>
            <a:endParaRPr/>
          </a:p>
        </p:txBody>
      </p:sp>
      <p:sp>
        <p:nvSpPr>
          <p:cNvPr id="423" name="Google Shape;423;p26"/>
          <p:cNvSpPr txBox="1"/>
          <p:nvPr>
            <p:ph idx="1" type="subTitle"/>
          </p:nvPr>
        </p:nvSpPr>
        <p:spPr>
          <a:xfrm>
            <a:off x="4824875" y="1441599"/>
            <a:ext cx="2550600" cy="10005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solidFill>
                  <a:schemeClr val="hlink"/>
                </a:solidFill>
              </a:rPr>
              <a:t>Convince district health officials to dedicate funds in the next fiscal year to training nurses on the provision of youth-friendly services</a:t>
            </a:r>
            <a:endParaRPr/>
          </a:p>
        </p:txBody>
      </p:sp>
      <p:sp>
        <p:nvSpPr>
          <p:cNvPr id="424" name="Google Shape;424;p26"/>
          <p:cNvSpPr txBox="1"/>
          <p:nvPr>
            <p:ph idx="2" type="subTitle"/>
          </p:nvPr>
        </p:nvSpPr>
        <p:spPr>
          <a:xfrm>
            <a:off x="4824881" y="1117850"/>
            <a:ext cx="25506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OBJECTIVE</a:t>
            </a:r>
            <a:endParaRPr/>
          </a:p>
        </p:txBody>
      </p:sp>
      <p:sp>
        <p:nvSpPr>
          <p:cNvPr id="425" name="Google Shape;425;p26"/>
          <p:cNvSpPr txBox="1"/>
          <p:nvPr>
            <p:ph idx="1" type="subTitle"/>
          </p:nvPr>
        </p:nvSpPr>
        <p:spPr>
          <a:xfrm>
            <a:off x="4824891" y="3064350"/>
            <a:ext cx="2550600" cy="2401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Draft policy memo on the current status of youth-friendly service provision in the district. (Policy learning)</a:t>
            </a:r>
            <a:endParaRPr>
              <a:solidFill>
                <a:schemeClr val="hlink"/>
              </a:solidFill>
            </a:endParaRPr>
          </a:p>
          <a:p>
            <a:pPr indent="0" lvl="0" marL="0" rtl="0" algn="l">
              <a:spcBef>
                <a:spcPts val="0"/>
              </a:spcBef>
              <a:spcAft>
                <a:spcPts val="0"/>
              </a:spcAft>
              <a:buClr>
                <a:schemeClr val="dk1"/>
              </a:buClr>
              <a:buSzPts val="1100"/>
              <a:buFont typeface="Arial"/>
              <a:buNone/>
            </a:pPr>
            <a:r>
              <a:t/>
            </a:r>
            <a:endParaRPr>
              <a:solidFill>
                <a:schemeClr val="hlink"/>
              </a:solidFill>
            </a:endParaRPr>
          </a:p>
          <a:p>
            <a:pPr indent="0" lvl="0" marL="0" rtl="0" algn="l">
              <a:spcBef>
                <a:spcPts val="0"/>
              </a:spcBef>
              <a:spcAft>
                <a:spcPts val="0"/>
              </a:spcAft>
              <a:buClr>
                <a:schemeClr val="dk1"/>
              </a:buClr>
              <a:buSzPts val="1100"/>
              <a:buFont typeface="Arial"/>
              <a:buNone/>
            </a:pPr>
            <a:r>
              <a:rPr lang="en">
                <a:solidFill>
                  <a:schemeClr val="hlink"/>
                </a:solidFill>
              </a:rPr>
              <a:t>Hold three meetings in August 2018 to educate district health officials on the need for youth-friendly services and ask for a budget allocation to train nurses. (Attention focusing)</a:t>
            </a:r>
            <a:endParaRPr>
              <a:solidFill>
                <a:schemeClr val="hlink"/>
              </a:solidFill>
            </a:endParaRPr>
          </a:p>
          <a:p>
            <a:pPr indent="0" lvl="0" marL="0" rtl="0" algn="l">
              <a:spcBef>
                <a:spcPts val="0"/>
              </a:spcBef>
              <a:spcAft>
                <a:spcPts val="0"/>
              </a:spcAft>
              <a:buNone/>
            </a:pPr>
            <a:r>
              <a:t/>
            </a:r>
            <a:endParaRPr/>
          </a:p>
        </p:txBody>
      </p:sp>
      <p:sp>
        <p:nvSpPr>
          <p:cNvPr id="426" name="Google Shape;426;p26"/>
          <p:cNvSpPr txBox="1"/>
          <p:nvPr>
            <p:ph idx="2" type="subTitle"/>
          </p:nvPr>
        </p:nvSpPr>
        <p:spPr>
          <a:xfrm>
            <a:off x="4824893" y="2740600"/>
            <a:ext cx="25506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ACTIONS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27"/>
          <p:cNvPicPr preferRelativeResize="0"/>
          <p:nvPr/>
        </p:nvPicPr>
        <p:blipFill>
          <a:blip r:embed="rId3">
            <a:alphaModFix/>
          </a:blip>
          <a:stretch>
            <a:fillRect/>
          </a:stretch>
        </p:blipFill>
        <p:spPr>
          <a:xfrm>
            <a:off x="-726600" y="774025"/>
            <a:ext cx="4301725" cy="4301725"/>
          </a:xfrm>
          <a:prstGeom prst="rect">
            <a:avLst/>
          </a:prstGeom>
          <a:noFill/>
          <a:ln>
            <a:noFill/>
          </a:ln>
        </p:spPr>
      </p:pic>
      <p:sp>
        <p:nvSpPr>
          <p:cNvPr id="432" name="Google Shape;432;p27"/>
          <p:cNvSpPr txBox="1"/>
          <p:nvPr>
            <p:ph type="title"/>
          </p:nvPr>
        </p:nvSpPr>
        <p:spPr>
          <a:xfrm>
            <a:off x="519450" y="1873688"/>
            <a:ext cx="2435100" cy="1939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What Will You Need to Ensure Success?</a:t>
            </a:r>
            <a:endParaRPr/>
          </a:p>
        </p:txBody>
      </p:sp>
      <p:sp>
        <p:nvSpPr>
          <p:cNvPr id="433" name="Google Shape;433;p2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434" name="Google Shape;434;p27"/>
          <p:cNvSpPr txBox="1"/>
          <p:nvPr>
            <p:ph idx="2" type="subTitle"/>
          </p:nvPr>
        </p:nvSpPr>
        <p:spPr>
          <a:xfrm>
            <a:off x="4451525" y="1286759"/>
            <a:ext cx="2256300" cy="3401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Allocate necessary financial and human resources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Anticipate what could go wrong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Think through what will be needed and when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Gather and use data effectively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Identify and work alongside allies and champions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 ready to adjust if necessary</a:t>
            </a:r>
            <a:endParaRPr/>
          </a:p>
        </p:txBody>
      </p:sp>
      <p:pic>
        <p:nvPicPr>
          <p:cNvPr id="435" name="Google Shape;435;p27"/>
          <p:cNvPicPr preferRelativeResize="0"/>
          <p:nvPr/>
        </p:nvPicPr>
        <p:blipFill rotWithShape="1">
          <a:blip r:embed="rId4">
            <a:alphaModFix/>
          </a:blip>
          <a:srcRect b="0" l="23171" r="0" t="0"/>
          <a:stretch/>
        </p:blipFill>
        <p:spPr>
          <a:xfrm>
            <a:off x="528630" y="3875151"/>
            <a:ext cx="2068550" cy="200100"/>
          </a:xfrm>
          <a:prstGeom prst="rect">
            <a:avLst/>
          </a:prstGeom>
          <a:noFill/>
          <a:ln>
            <a:noFill/>
          </a:ln>
        </p:spPr>
      </p:pic>
      <p:sp>
        <p:nvSpPr>
          <p:cNvPr id="436" name="Google Shape;436;p27"/>
          <p:cNvSpPr/>
          <p:nvPr/>
        </p:nvSpPr>
        <p:spPr>
          <a:xfrm>
            <a:off x="3956025" y="1286759"/>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
          <p:cNvSpPr txBox="1"/>
          <p:nvPr/>
        </p:nvSpPr>
        <p:spPr>
          <a:xfrm>
            <a:off x="3922570" y="136116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sp>
        <p:nvSpPr>
          <p:cNvPr id="438" name="Google Shape;438;p27"/>
          <p:cNvSpPr/>
          <p:nvPr/>
        </p:nvSpPr>
        <p:spPr>
          <a:xfrm>
            <a:off x="3956025" y="1888384"/>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7"/>
          <p:cNvSpPr txBox="1"/>
          <p:nvPr/>
        </p:nvSpPr>
        <p:spPr>
          <a:xfrm>
            <a:off x="3922570" y="196279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2</a:t>
            </a:r>
            <a:endParaRPr sz="1600">
              <a:latin typeface="Nunito ExtraBold"/>
              <a:ea typeface="Nunito ExtraBold"/>
              <a:cs typeface="Nunito ExtraBold"/>
              <a:sym typeface="Nunito ExtraBold"/>
            </a:endParaRPr>
          </a:p>
        </p:txBody>
      </p:sp>
      <p:sp>
        <p:nvSpPr>
          <p:cNvPr id="440" name="Google Shape;440;p27"/>
          <p:cNvSpPr/>
          <p:nvPr/>
        </p:nvSpPr>
        <p:spPr>
          <a:xfrm>
            <a:off x="3956025" y="2490009"/>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7"/>
          <p:cNvSpPr txBox="1"/>
          <p:nvPr/>
        </p:nvSpPr>
        <p:spPr>
          <a:xfrm>
            <a:off x="3922570" y="256441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3</a:t>
            </a:r>
            <a:endParaRPr sz="1600">
              <a:latin typeface="Nunito ExtraBold"/>
              <a:ea typeface="Nunito ExtraBold"/>
              <a:cs typeface="Nunito ExtraBold"/>
              <a:sym typeface="Nunito ExtraBold"/>
            </a:endParaRPr>
          </a:p>
        </p:txBody>
      </p:sp>
      <p:sp>
        <p:nvSpPr>
          <p:cNvPr id="442" name="Google Shape;442;p27"/>
          <p:cNvSpPr/>
          <p:nvPr/>
        </p:nvSpPr>
        <p:spPr>
          <a:xfrm>
            <a:off x="3956025" y="3091634"/>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7"/>
          <p:cNvSpPr txBox="1"/>
          <p:nvPr/>
        </p:nvSpPr>
        <p:spPr>
          <a:xfrm>
            <a:off x="3922570" y="316604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4</a:t>
            </a:r>
            <a:endParaRPr sz="1600">
              <a:latin typeface="Nunito ExtraBold"/>
              <a:ea typeface="Nunito ExtraBold"/>
              <a:cs typeface="Nunito ExtraBold"/>
              <a:sym typeface="Nunito ExtraBold"/>
            </a:endParaRPr>
          </a:p>
        </p:txBody>
      </p:sp>
      <p:sp>
        <p:nvSpPr>
          <p:cNvPr id="444" name="Google Shape;444;p27"/>
          <p:cNvSpPr/>
          <p:nvPr/>
        </p:nvSpPr>
        <p:spPr>
          <a:xfrm>
            <a:off x="3956025" y="3693259"/>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7"/>
          <p:cNvSpPr txBox="1"/>
          <p:nvPr/>
        </p:nvSpPr>
        <p:spPr>
          <a:xfrm>
            <a:off x="3922570" y="3767668"/>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5</a:t>
            </a:r>
            <a:endParaRPr sz="1600">
              <a:latin typeface="Nunito ExtraBold"/>
              <a:ea typeface="Nunito ExtraBold"/>
              <a:cs typeface="Nunito ExtraBold"/>
              <a:sym typeface="Nunito ExtraBold"/>
            </a:endParaRPr>
          </a:p>
        </p:txBody>
      </p:sp>
      <p:sp>
        <p:nvSpPr>
          <p:cNvPr id="446" name="Google Shape;446;p27"/>
          <p:cNvSpPr/>
          <p:nvPr/>
        </p:nvSpPr>
        <p:spPr>
          <a:xfrm>
            <a:off x="3956025" y="4294884"/>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7"/>
          <p:cNvSpPr txBox="1"/>
          <p:nvPr/>
        </p:nvSpPr>
        <p:spPr>
          <a:xfrm>
            <a:off x="3922570" y="4369293"/>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6</a:t>
            </a:r>
            <a:endParaRPr sz="1600">
              <a:latin typeface="Nunito ExtraBold"/>
              <a:ea typeface="Nunito ExtraBold"/>
              <a:cs typeface="Nunito ExtraBold"/>
              <a:sym typeface="Nunito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28"/>
          <p:cNvSpPr/>
          <p:nvPr/>
        </p:nvSpPr>
        <p:spPr>
          <a:xfrm>
            <a:off x="0" y="428475"/>
            <a:ext cx="4431567" cy="387264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53" name="Google Shape;453;p28"/>
          <p:cNvSpPr txBox="1"/>
          <p:nvPr>
            <p:ph type="title"/>
          </p:nvPr>
        </p:nvSpPr>
        <p:spPr>
          <a:xfrm>
            <a:off x="519450" y="1184200"/>
            <a:ext cx="3774300" cy="1939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Font typeface="Arial"/>
              <a:buNone/>
            </a:pPr>
            <a:r>
              <a:rPr lang="en"/>
              <a:t>A Key to Success: Building Partnerships </a:t>
            </a:r>
            <a:br>
              <a:rPr lang="en"/>
            </a:br>
            <a:r>
              <a:rPr lang="en"/>
              <a:t>&amp; Coalitions</a:t>
            </a:r>
            <a:endParaRPr/>
          </a:p>
        </p:txBody>
      </p:sp>
      <p:sp>
        <p:nvSpPr>
          <p:cNvPr id="454" name="Google Shape;454;p28"/>
          <p:cNvSpPr txBox="1"/>
          <p:nvPr>
            <p:ph idx="1" type="subTitle"/>
          </p:nvPr>
        </p:nvSpPr>
        <p:spPr>
          <a:xfrm>
            <a:off x="4723475" y="2621575"/>
            <a:ext cx="2337300" cy="2154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400">
                <a:latin typeface="Nunito ExtraBold"/>
                <a:ea typeface="Nunito ExtraBold"/>
                <a:cs typeface="Nunito ExtraBold"/>
                <a:sym typeface="Nunito ExtraBold"/>
              </a:rPr>
              <a:t>Advocacy efforts don’t happen in isolation</a:t>
            </a:r>
            <a:endParaRPr sz="1400">
              <a:latin typeface="Nunito ExtraBold"/>
              <a:ea typeface="Nunito ExtraBold"/>
              <a:cs typeface="Nunito ExtraBold"/>
              <a:sym typeface="Nunito ExtraBold"/>
            </a:endParaRPr>
          </a:p>
          <a:p>
            <a:pPr indent="0" lvl="0" marL="0" rtl="0" algn="l">
              <a:spcBef>
                <a:spcPts val="0"/>
              </a:spcBef>
              <a:spcAft>
                <a:spcPts val="0"/>
              </a:spcAft>
              <a:buNone/>
            </a:pPr>
            <a:r>
              <a:t/>
            </a:r>
            <a:endParaRPr sz="1400">
              <a:latin typeface="Nunito ExtraBold"/>
              <a:ea typeface="Nunito ExtraBold"/>
              <a:cs typeface="Nunito ExtraBold"/>
              <a:sym typeface="Nunito ExtraBold"/>
            </a:endParaRPr>
          </a:p>
          <a:p>
            <a:pPr indent="0" lvl="0" marL="0" rtl="0" algn="l">
              <a:spcBef>
                <a:spcPts val="0"/>
              </a:spcBef>
              <a:spcAft>
                <a:spcPts val="0"/>
              </a:spcAft>
              <a:buNone/>
            </a:pPr>
            <a:r>
              <a:rPr lang="en" sz="1400">
                <a:latin typeface="Nunito ExtraBold"/>
                <a:ea typeface="Nunito ExtraBold"/>
                <a:cs typeface="Nunito ExtraBold"/>
                <a:sym typeface="Nunito ExtraBold"/>
              </a:rPr>
              <a:t>Join coalitions and share information freely with other advocates</a:t>
            </a:r>
            <a:endParaRPr sz="1400">
              <a:latin typeface="Nunito ExtraBold"/>
              <a:ea typeface="Nunito ExtraBold"/>
              <a:cs typeface="Nunito ExtraBold"/>
              <a:sym typeface="Nunito ExtraBold"/>
            </a:endParaRPr>
          </a:p>
          <a:p>
            <a:pPr indent="0" lvl="0" marL="0" rtl="0" algn="l">
              <a:spcBef>
                <a:spcPts val="0"/>
              </a:spcBef>
              <a:spcAft>
                <a:spcPts val="0"/>
              </a:spcAft>
              <a:buNone/>
            </a:pPr>
            <a:r>
              <a:t/>
            </a:r>
            <a:endParaRPr sz="1400">
              <a:latin typeface="Nunito ExtraBold"/>
              <a:ea typeface="Nunito ExtraBold"/>
              <a:cs typeface="Nunito ExtraBold"/>
              <a:sym typeface="Nunito ExtraBold"/>
            </a:endParaRPr>
          </a:p>
          <a:p>
            <a:pPr indent="0" lvl="0" marL="0" rtl="0" algn="l">
              <a:spcBef>
                <a:spcPts val="0"/>
              </a:spcBef>
              <a:spcAft>
                <a:spcPts val="0"/>
              </a:spcAft>
              <a:buNone/>
            </a:pPr>
            <a:r>
              <a:rPr lang="en" sz="1400">
                <a:latin typeface="Nunito ExtraBold"/>
                <a:ea typeface="Nunito ExtraBold"/>
                <a:cs typeface="Nunito ExtraBold"/>
                <a:sym typeface="Nunito ExtraBold"/>
              </a:rPr>
              <a:t>Membership in coalitions will help you find common ground with others</a:t>
            </a:r>
            <a:endParaRPr sz="1400">
              <a:latin typeface="Nunito ExtraBold"/>
              <a:ea typeface="Nunito ExtraBold"/>
              <a:cs typeface="Nunito ExtraBold"/>
              <a:sym typeface="Nunito ExtraBold"/>
            </a:endParaRPr>
          </a:p>
        </p:txBody>
      </p:sp>
      <p:sp>
        <p:nvSpPr>
          <p:cNvPr id="455" name="Google Shape;455;p2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456" name="Google Shape;456;p28"/>
          <p:cNvPicPr preferRelativeResize="0"/>
          <p:nvPr/>
        </p:nvPicPr>
        <p:blipFill rotWithShape="1">
          <a:blip r:embed="rId3">
            <a:alphaModFix/>
          </a:blip>
          <a:srcRect b="0" l="-1419" r="0" t="0"/>
          <a:stretch/>
        </p:blipFill>
        <p:spPr>
          <a:xfrm>
            <a:off x="529720" y="3178667"/>
            <a:ext cx="2730625" cy="200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29"/>
          <p:cNvPicPr preferRelativeResize="0"/>
          <p:nvPr/>
        </p:nvPicPr>
        <p:blipFill rotWithShape="1">
          <a:blip r:embed="rId3">
            <a:alphaModFix/>
          </a:blip>
          <a:srcRect b="0" l="23171" r="0" t="0"/>
          <a:stretch/>
        </p:blipFill>
        <p:spPr>
          <a:xfrm rot="7047709">
            <a:off x="2221915" y="2041758"/>
            <a:ext cx="2068549" cy="200100"/>
          </a:xfrm>
          <a:prstGeom prst="rect">
            <a:avLst/>
          </a:prstGeom>
          <a:noFill/>
          <a:ln>
            <a:noFill/>
          </a:ln>
        </p:spPr>
      </p:pic>
      <p:pic>
        <p:nvPicPr>
          <p:cNvPr id="462" name="Google Shape;462;p29"/>
          <p:cNvPicPr preferRelativeResize="0"/>
          <p:nvPr/>
        </p:nvPicPr>
        <p:blipFill rotWithShape="1">
          <a:blip r:embed="rId3">
            <a:alphaModFix/>
          </a:blip>
          <a:srcRect b="0" l="23171" r="0" t="0"/>
          <a:stretch/>
        </p:blipFill>
        <p:spPr>
          <a:xfrm flipH="1" rot="-7047709">
            <a:off x="3737890" y="2041758"/>
            <a:ext cx="2068549" cy="200100"/>
          </a:xfrm>
          <a:prstGeom prst="rect">
            <a:avLst/>
          </a:prstGeom>
          <a:noFill/>
          <a:ln>
            <a:noFill/>
          </a:ln>
        </p:spPr>
      </p:pic>
      <p:sp>
        <p:nvSpPr>
          <p:cNvPr id="463" name="Google Shape;463;p29"/>
          <p:cNvSpPr/>
          <p:nvPr/>
        </p:nvSpPr>
        <p:spPr>
          <a:xfrm>
            <a:off x="4618469" y="2964838"/>
            <a:ext cx="2187000" cy="2187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464" name="Google Shape;464;p29"/>
          <p:cNvSpPr/>
          <p:nvPr/>
        </p:nvSpPr>
        <p:spPr>
          <a:xfrm>
            <a:off x="1180819" y="2964838"/>
            <a:ext cx="2187000" cy="2187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465" name="Google Shape;465;p29"/>
          <p:cNvPicPr preferRelativeResize="0"/>
          <p:nvPr/>
        </p:nvPicPr>
        <p:blipFill>
          <a:blip r:embed="rId4">
            <a:alphaModFix/>
          </a:blip>
          <a:stretch>
            <a:fillRect/>
          </a:stretch>
        </p:blipFill>
        <p:spPr>
          <a:xfrm>
            <a:off x="1272525" y="436500"/>
            <a:ext cx="5473949" cy="2223375"/>
          </a:xfrm>
          <a:prstGeom prst="rect">
            <a:avLst/>
          </a:prstGeom>
          <a:noFill/>
          <a:ln>
            <a:noFill/>
          </a:ln>
        </p:spPr>
      </p:pic>
      <p:sp>
        <p:nvSpPr>
          <p:cNvPr id="466" name="Google Shape;466;p29"/>
          <p:cNvSpPr txBox="1"/>
          <p:nvPr>
            <p:ph type="title"/>
          </p:nvPr>
        </p:nvSpPr>
        <p:spPr>
          <a:xfrm>
            <a:off x="2283000" y="1184200"/>
            <a:ext cx="34530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Font typeface="Arial"/>
              <a:buNone/>
            </a:pPr>
            <a:r>
              <a:rPr lang="en"/>
              <a:t>Special Considerations</a:t>
            </a:r>
            <a:endParaRPr/>
          </a:p>
        </p:txBody>
      </p:sp>
      <p:sp>
        <p:nvSpPr>
          <p:cNvPr id="467" name="Google Shape;467;p2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468" name="Google Shape;468;p29"/>
          <p:cNvSpPr txBox="1"/>
          <p:nvPr>
            <p:ph idx="2" type="subTitle"/>
          </p:nvPr>
        </p:nvSpPr>
        <p:spPr>
          <a:xfrm>
            <a:off x="4950194" y="4016200"/>
            <a:ext cx="14988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Maintaining your safety as a youth leader is critical</a:t>
            </a:r>
            <a:endParaRPr>
              <a:solidFill>
                <a:schemeClr val="lt1"/>
              </a:solidFill>
            </a:endParaRPr>
          </a:p>
        </p:txBody>
      </p:sp>
      <p:sp>
        <p:nvSpPr>
          <p:cNvPr id="469" name="Google Shape;469;p29"/>
          <p:cNvSpPr txBox="1"/>
          <p:nvPr>
            <p:ph idx="2" type="subTitle"/>
          </p:nvPr>
        </p:nvSpPr>
        <p:spPr>
          <a:xfrm>
            <a:off x="1542769" y="4016200"/>
            <a:ext cx="1463100" cy="600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solidFill>
                  <a:schemeClr val="lt1"/>
                </a:solidFill>
              </a:rPr>
              <a:t>In some countries, advocacy may not be well received</a:t>
            </a:r>
            <a:endParaRPr>
              <a:solidFill>
                <a:schemeClr val="lt1"/>
              </a:solidFill>
            </a:endParaRPr>
          </a:p>
        </p:txBody>
      </p:sp>
      <p:pic>
        <p:nvPicPr>
          <p:cNvPr id="470" name="Google Shape;470;p29"/>
          <p:cNvPicPr preferRelativeResize="0"/>
          <p:nvPr/>
        </p:nvPicPr>
        <p:blipFill>
          <a:blip r:embed="rId5">
            <a:alphaModFix/>
          </a:blip>
          <a:stretch>
            <a:fillRect/>
          </a:stretch>
        </p:blipFill>
        <p:spPr>
          <a:xfrm>
            <a:off x="2000843" y="3301851"/>
            <a:ext cx="546952" cy="600300"/>
          </a:xfrm>
          <a:prstGeom prst="rect">
            <a:avLst/>
          </a:prstGeom>
          <a:noFill/>
          <a:ln>
            <a:noFill/>
          </a:ln>
        </p:spPr>
      </p:pic>
      <p:pic>
        <p:nvPicPr>
          <p:cNvPr id="471" name="Google Shape;471;p29"/>
          <p:cNvPicPr preferRelativeResize="0"/>
          <p:nvPr/>
        </p:nvPicPr>
        <p:blipFill>
          <a:blip r:embed="rId6">
            <a:alphaModFix/>
          </a:blip>
          <a:stretch>
            <a:fillRect/>
          </a:stretch>
        </p:blipFill>
        <p:spPr>
          <a:xfrm>
            <a:off x="5401757" y="3345325"/>
            <a:ext cx="595675" cy="556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477" name="Google Shape;477;p30"/>
          <p:cNvSpPr/>
          <p:nvPr/>
        </p:nvSpPr>
        <p:spPr>
          <a:xfrm>
            <a:off x="2313300" y="738124"/>
            <a:ext cx="5145000" cy="514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478" name="Google Shape;478;p30"/>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479" name="Google Shape;479;p30"/>
          <p:cNvSpPr txBox="1"/>
          <p:nvPr/>
        </p:nvSpPr>
        <p:spPr>
          <a:xfrm>
            <a:off x="3482350" y="2593958"/>
            <a:ext cx="2936400" cy="1572000"/>
          </a:xfrm>
          <a:prstGeom prst="rect">
            <a:avLst/>
          </a:prstGeom>
          <a:noFill/>
          <a:ln>
            <a:noFill/>
          </a:ln>
        </p:spPr>
        <p:txBody>
          <a:bodyPr anchorCtr="0" anchor="t" bIns="0" lIns="0" spcFirstLastPara="1" rIns="0" wrap="square" tIns="1900">
            <a:spAutoFit/>
          </a:bodyPr>
          <a:lstStyle/>
          <a:p>
            <a:pPr indent="0" lvl="0" marL="0" rtl="0" algn="l">
              <a:spcBef>
                <a:spcPts val="0"/>
              </a:spcBef>
              <a:spcAft>
                <a:spcPts val="0"/>
              </a:spcAft>
              <a:buClr>
                <a:schemeClr val="dk1"/>
              </a:buClr>
              <a:buSzPts val="1700"/>
              <a:buFont typeface="Arial"/>
              <a:buNone/>
            </a:pPr>
            <a:r>
              <a:rPr lang="en" sz="1700">
                <a:solidFill>
                  <a:schemeClr val="lt1"/>
                </a:solidFill>
                <a:latin typeface="Nunito ExtraBold"/>
                <a:ea typeface="Nunito ExtraBold"/>
                <a:cs typeface="Nunito ExtraBold"/>
                <a:sym typeface="Nunito ExtraBold"/>
              </a:rPr>
              <a:t>In small groups, brainstorm some policy learning, community strengthening, and attention focusing activities to effectively address a given problem. </a:t>
            </a:r>
            <a:endParaRPr sz="1700">
              <a:solidFill>
                <a:schemeClr val="lt1"/>
              </a:solidFill>
              <a:latin typeface="Nunito ExtraBold"/>
              <a:ea typeface="Nunito ExtraBold"/>
              <a:cs typeface="Nunito ExtraBold"/>
              <a:sym typeface="Nunito ExtraBold"/>
            </a:endParaRPr>
          </a:p>
        </p:txBody>
      </p:sp>
      <p:sp>
        <p:nvSpPr>
          <p:cNvPr id="480" name="Google Shape;480;p30"/>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Do the Work!</a:t>
            </a:r>
            <a:endParaRPr sz="3500">
              <a:solidFill>
                <a:srgbClr val="3F51F5"/>
              </a:solidFill>
              <a:latin typeface="Nunito ExtraBold"/>
              <a:ea typeface="Nunito ExtraBold"/>
              <a:cs typeface="Nunito ExtraBold"/>
              <a:sym typeface="Nunito ExtraBold"/>
            </a:endParaRPr>
          </a:p>
        </p:txBody>
      </p:sp>
      <p:pic>
        <p:nvPicPr>
          <p:cNvPr id="481" name="Google Shape;481;p30"/>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1"/>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sp>
        <p:nvSpPr>
          <p:cNvPr id="487" name="Google Shape;487;p3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488" name="Google Shape;488;p31"/>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489" name="Google Shape;489;p31"/>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Learn More</a:t>
            </a:r>
            <a:endParaRPr sz="3500">
              <a:solidFill>
                <a:srgbClr val="3F51F5"/>
              </a:solidFill>
              <a:latin typeface="Nunito ExtraBold"/>
              <a:ea typeface="Nunito ExtraBold"/>
              <a:cs typeface="Nunito ExtraBold"/>
              <a:sym typeface="Nunito ExtraBold"/>
            </a:endParaRPr>
          </a:p>
        </p:txBody>
      </p:sp>
      <p:sp>
        <p:nvSpPr>
          <p:cNvPr id="490" name="Google Shape;490;p31"/>
          <p:cNvSpPr txBox="1"/>
          <p:nvPr/>
        </p:nvSpPr>
        <p:spPr>
          <a:xfrm>
            <a:off x="514275" y="2638600"/>
            <a:ext cx="3277200" cy="1000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1300">
                <a:solidFill>
                  <a:srgbClr val="404040"/>
                </a:solidFill>
                <a:latin typeface="Raleway"/>
                <a:ea typeface="Raleway"/>
                <a:cs typeface="Raleway"/>
                <a:sym typeface="Raleway"/>
              </a:rPr>
              <a:t>Prue Breitrose, </a:t>
            </a:r>
            <a:r>
              <a:rPr lang="en" sz="1300" u="sng">
                <a:solidFill>
                  <a:srgbClr val="404040"/>
                </a:solidFill>
                <a:latin typeface="Raleway"/>
                <a:ea typeface="Raleway"/>
                <a:cs typeface="Raleway"/>
                <a:sym typeface="Raleway"/>
                <a:hlinkClick r:id="rId4">
                  <a:extLst>
                    <a:ext uri="{A12FA001-AC4F-418D-AE19-62706E023703}">
                      <ahyp:hlinkClr val="tx"/>
                    </a:ext>
                  </a:extLst>
                </a:hlinkClick>
              </a:rPr>
              <a:t>“Chapter 30: Principles of Advocacy</a:t>
            </a:r>
            <a:r>
              <a:rPr lang="en" sz="1300">
                <a:solidFill>
                  <a:srgbClr val="404040"/>
                </a:solidFill>
                <a:latin typeface="Raleway"/>
                <a:ea typeface="Raleway"/>
                <a:cs typeface="Raleway"/>
                <a:sym typeface="Raleway"/>
              </a:rPr>
              <a:t>,” in </a:t>
            </a:r>
            <a:r>
              <a:rPr i="1" lang="en" sz="1300">
                <a:solidFill>
                  <a:srgbClr val="404040"/>
                </a:solidFill>
                <a:latin typeface="Raleway"/>
                <a:ea typeface="Raleway"/>
                <a:cs typeface="Raleway"/>
                <a:sym typeface="Raleway"/>
              </a:rPr>
              <a:t>Organizing for Effective Advocacy, </a:t>
            </a:r>
            <a:r>
              <a:rPr lang="en" sz="1300">
                <a:solidFill>
                  <a:srgbClr val="404040"/>
                </a:solidFill>
                <a:latin typeface="Raleway"/>
                <a:ea typeface="Raleway"/>
                <a:cs typeface="Raleway"/>
                <a:sym typeface="Raleway"/>
              </a:rPr>
              <a:t>The Community Tool Box </a:t>
            </a:r>
            <a:br>
              <a:rPr lang="en" sz="1300">
                <a:solidFill>
                  <a:srgbClr val="404040"/>
                </a:solidFill>
                <a:latin typeface="Raleway"/>
                <a:ea typeface="Raleway"/>
                <a:cs typeface="Raleway"/>
                <a:sym typeface="Raleway"/>
              </a:rPr>
            </a:br>
            <a:r>
              <a:rPr lang="en" sz="1300">
                <a:solidFill>
                  <a:srgbClr val="404040"/>
                </a:solidFill>
                <a:latin typeface="Raleway"/>
                <a:ea typeface="Raleway"/>
                <a:cs typeface="Raleway"/>
                <a:sym typeface="Raleway"/>
              </a:rPr>
              <a:t>(Center for Community Health and Development at the University of Kansas).</a:t>
            </a:r>
            <a:endParaRPr sz="1300">
              <a:solidFill>
                <a:srgbClr val="404040"/>
              </a:solidFill>
              <a:latin typeface="Raleway"/>
              <a:ea typeface="Raleway"/>
              <a:cs typeface="Raleway"/>
              <a:sym typeface="Raleway"/>
            </a:endParaRPr>
          </a:p>
        </p:txBody>
      </p:sp>
      <p:sp>
        <p:nvSpPr>
          <p:cNvPr id="491" name="Google Shape;491;p31"/>
          <p:cNvSpPr txBox="1"/>
          <p:nvPr/>
        </p:nvSpPr>
        <p:spPr>
          <a:xfrm>
            <a:off x="4118497" y="2638597"/>
            <a:ext cx="3322500" cy="609900"/>
          </a:xfrm>
          <a:prstGeom prst="rect">
            <a:avLst/>
          </a:prstGeom>
          <a:noFill/>
          <a:ln>
            <a:noFill/>
          </a:ln>
        </p:spPr>
        <p:txBody>
          <a:bodyPr anchorCtr="0" anchor="t" bIns="0" lIns="0" spcFirstLastPara="1" rIns="0" wrap="square" tIns="9525">
            <a:spAutoFit/>
          </a:bodyPr>
          <a:lstStyle/>
          <a:p>
            <a:pPr indent="0" lvl="0" marL="0" rtl="0" algn="l">
              <a:lnSpc>
                <a:spcPct val="100000"/>
              </a:lnSpc>
              <a:spcBef>
                <a:spcPts val="1200"/>
              </a:spcBef>
              <a:spcAft>
                <a:spcPts val="0"/>
              </a:spcAft>
              <a:buClr>
                <a:schemeClr val="dk1"/>
              </a:buClr>
              <a:buSzPts val="1100"/>
              <a:buFont typeface="Arial"/>
              <a:buNone/>
            </a:pPr>
            <a:r>
              <a:rPr lang="en" sz="1300">
                <a:solidFill>
                  <a:srgbClr val="404040"/>
                </a:solidFill>
                <a:latin typeface="Raleway"/>
                <a:ea typeface="Raleway"/>
                <a:cs typeface="Raleway"/>
                <a:sym typeface="Raleway"/>
              </a:rPr>
              <a:t>Craig Grella, “</a:t>
            </a:r>
            <a:r>
              <a:rPr lang="en" sz="1300" u="sng">
                <a:solidFill>
                  <a:schemeClr val="hlink"/>
                </a:solidFill>
                <a:latin typeface="Raleway"/>
                <a:ea typeface="Raleway"/>
                <a:cs typeface="Raleway"/>
                <a:sym typeface="Raleway"/>
                <a:hlinkClick r:id="rId5"/>
              </a:rPr>
              <a:t>Advocacy | A Rundown of the Basics With Real-World Examples</a:t>
            </a:r>
            <a:r>
              <a:rPr lang="en" sz="1300">
                <a:solidFill>
                  <a:srgbClr val="404040"/>
                </a:solidFill>
                <a:latin typeface="Raleway"/>
                <a:ea typeface="Raleway"/>
                <a:cs typeface="Raleway"/>
                <a:sym typeface="Raleway"/>
              </a:rPr>
              <a:t>,” SalsaLabs, July 23, 2021.</a:t>
            </a:r>
            <a:endParaRPr sz="1300">
              <a:solidFill>
                <a:srgbClr val="404040"/>
              </a:solidFill>
              <a:latin typeface="Raleway"/>
              <a:ea typeface="Raleway"/>
              <a:cs typeface="Raleway"/>
              <a:sym typeface="Raleway"/>
            </a:endParaRPr>
          </a:p>
        </p:txBody>
      </p:sp>
      <p:pic>
        <p:nvPicPr>
          <p:cNvPr id="492" name="Google Shape;492;p31"/>
          <p:cNvPicPr preferRelativeResize="0"/>
          <p:nvPr/>
        </p:nvPicPr>
        <p:blipFill>
          <a:blip r:embed="rId6">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