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2.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3.xml" ContentType="application/vnd.openxmlformats-officedocument.drawingml.chart+xml"/>
  <Override PartName="/ppt/drawings/drawing1.xml" ContentType="application/vnd.openxmlformats-officedocument.drawingml.chartshap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4.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5.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2.xml" ContentType="application/vnd.openxmlformats-officedocument.drawingml.chartshape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6.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3" r:id="rId4"/>
  </p:sldMasterIdLst>
  <p:notesMasterIdLst>
    <p:notesMasterId r:id="rId39"/>
  </p:notesMasterIdLst>
  <p:handoutMasterIdLst>
    <p:handoutMasterId r:id="rId40"/>
  </p:handoutMasterIdLst>
  <p:sldIdLst>
    <p:sldId id="547" r:id="rId5"/>
    <p:sldId id="554" r:id="rId6"/>
    <p:sldId id="555" r:id="rId7"/>
    <p:sldId id="556" r:id="rId8"/>
    <p:sldId id="557" r:id="rId9"/>
    <p:sldId id="260" r:id="rId10"/>
    <p:sldId id="558" r:id="rId11"/>
    <p:sldId id="559" r:id="rId12"/>
    <p:sldId id="560" r:id="rId13"/>
    <p:sldId id="264" r:id="rId14"/>
    <p:sldId id="265" r:id="rId15"/>
    <p:sldId id="266" r:id="rId16"/>
    <p:sldId id="267" r:id="rId17"/>
    <p:sldId id="268" r:id="rId18"/>
    <p:sldId id="269" r:id="rId19"/>
    <p:sldId id="270" r:id="rId20"/>
    <p:sldId id="271" r:id="rId21"/>
    <p:sldId id="274" r:id="rId22"/>
    <p:sldId id="548" r:id="rId23"/>
    <p:sldId id="256" r:id="rId24"/>
    <p:sldId id="276" r:id="rId25"/>
    <p:sldId id="257" r:id="rId26"/>
    <p:sldId id="258" r:id="rId27"/>
    <p:sldId id="561" r:id="rId28"/>
    <p:sldId id="553" r:id="rId29"/>
    <p:sldId id="544" r:id="rId30"/>
    <p:sldId id="259" r:id="rId31"/>
    <p:sldId id="543" r:id="rId32"/>
    <p:sldId id="540" r:id="rId33"/>
    <p:sldId id="541" r:id="rId34"/>
    <p:sldId id="261" r:id="rId35"/>
    <p:sldId id="262" r:id="rId36"/>
    <p:sldId id="263" r:id="rId37"/>
    <p:sldId id="546" r:id="rId38"/>
  </p:sldIdLst>
  <p:sldSz cx="12192000" cy="6858000"/>
  <p:notesSz cx="68580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CBC2810-1E14-F238-D6C3-A34AA77B49D3}" name="Kaitlyn Patierno" initials="KP" userId="S::kpatierno@prb.org::cfdfa312-b77f-487a-9e2c-f4e4d4a796a5" providerId="AD"/>
  <p188:author id="{77CF5D11-44AB-202B-2A81-50D5670C34A7}" name="Devynn Birx-Raybuck" initials="DB" userId="S::dbirx-raybuck@prb.org::7c5fb193-7ab9-47df-a35d-40bc1c3d4ac9" providerId="AD"/>
  <p188:author id="{FAA04125-5501-5C5E-4967-25E988C763A8}" name="Devynn Birx-Raybuck" initials="DBR" userId="8099bd9c54293fe5" providerId="Windows Live"/>
  <p188:author id="{53663831-5595-8A31-4FDF-7AE0ABE372FA}" name="Immanuel Wolff" initials="" userId="S::iwolff@prb.org::48bba5fe-3778-4127-b587-a93f882f298d" providerId="AD"/>
  <p188:author id="{4A12DD5B-637E-46BA-506F-9CA9B419C4F6}" name="Devynn Birx-Raybuck" initials="DBR" userId="S::Dbirx-raybuck@prb.org::7c5fb193-7ab9-47df-a35d-40bc1c3d4ac9" providerId="AD"/>
  <p188:author id="{7208B964-074B-D85E-4FE7-0FB0D1DD38AB}" name="Barbara Seligman" initials="BS" userId="S::bseligman@prb.org::1896d094-4e69-4fdf-b981-02055811cdd1" providerId="AD"/>
  <p188:author id="{174C617F-597A-02E4-9F3F-7DC4398812A8}" name="Rachel Yavinsky" initials="RY" userId="S::RYavinsky@prb.org::63ef9341-fccb-4aeb-a0d4-f6e9612d574b" providerId="AD"/>
  <p188:author id="{A24015A4-4593-399B-DF2D-D395A1C1F611}" name="Sara Srygley" initials="SS" userId="S::ssrygley@prb.org::55361ea8-7da5-496d-b9cb-f60156489863" providerId="AD"/>
  <p188:author id="{15CA15A7-A691-11B2-E7B5-489729008B2A}" name="Diana Elliott" initials="DE" userId="S::delliott@prb.org::d6fba1a7-557e-46fc-87dd-bb78fd366d20" providerId="AD"/>
  <p188:author id="{0F6028B3-AD72-7BAC-3C4A-7FEC0DE7C0C4}" name="Julia Greene" initials="JG" userId="S::jgreene@prb.org::770d6f56-df13-46d9-bcf3-c3014a709633" providerId="AD"/>
  <p188:author id="{5651DDB4-22E3-1F8E-44A5-29AB61F8B3A3}" name="Tristan Zoerb" initials="TZ" userId="S::tzoerb@prb.org::71e09137-d59c-46b4-a471-f6f7e03fc2dd" providerId="AD"/>
  <p188:author id="{6CD9C4C0-D888-7414-AE2B-E44669870CB6}" name="Janine Gawel" initials="JG" userId="S::jgawel@prb.org::ab94d282-77e2-4560-a4b3-d3fc3876e85c" providerId="AD"/>
  <p188:author id="{3D9072C8-28C4-8D0B-7FC3-EC7D3542B8FF}" name="Jennifer Sciubba" initials="JS" userId="S::jsciubba@prb.org::920df28b-c06a-4b12-ba44-e260095795a5" providerId="AD"/>
  <p188:author id="{3928B6CD-D71C-1F40-549E-82354AD76546}" name="Mark Mather" initials="MM" userId="S::mmather@prb.org::a2cee975-079f-4d6e-99d8-8bb9721feeb6" providerId="AD"/>
  <p188:author id="{D6F3A0D0-498E-4B04-E72A-F4748E57961A}" name="Jill Chanley" initials="JC" userId="S::jchanley@prb.org::3efc47ac-510c-4986-bb46-42d8fa687ecf" providerId="AD"/>
  <p188:author id="{43D6E3D5-F33C-98DF-3542-E703F0AA4544}" name="Cathryn Streifel" initials="CS" userId="S::cstreifel@prb.org::4d0180e0-9193-4592-92f6-8dd6f10581a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324A"/>
    <a:srgbClr val="2375BB"/>
    <a:srgbClr val="6B6B6B"/>
    <a:srgbClr val="E97132"/>
    <a:srgbClr val="E6F4F6"/>
    <a:srgbClr val="F6FBFF"/>
    <a:srgbClr val="6AC0CA"/>
    <a:srgbClr val="FFF7F2"/>
    <a:srgbClr val="F7FAFC"/>
    <a:srgbClr val="FFED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6" dt="2026-10-26T22:20:23.314"/>
    <p1510:client id="{0CFB4C5D-0205-ADF1-C552-ACBDC8C440DB}" v="11" dt="2026-10-26T21:04:31.193"/>
    <p1510:client id="{1DC1FE6B-3971-2722-081F-B565D97C4BCB}" v="54" dt="2026-10-27T03:05:37.933"/>
    <p1510:client id="{3D7E5D6A-E4B3-4150-A263-D41A0E67EE05}" v="253" dt="2026-10-26T22:23:38.356"/>
    <p1510:client id="{52D00CCF-BEE8-B4FE-E7B0-B6476609311A}" v="2" dt="2026-10-27T09:54:29.022"/>
    <p1510:client id="{87B2D9C3-A919-DCE4-3F9D-E592E105822F}" v="2" dt="2026-10-27T00:35:22.607"/>
    <p1510:client id="{BBDE8F3A-9080-C8F5-59E1-74FED2A1817B}" v="4" dt="2026-10-26T21:00:03.548"/>
    <p1510:client id="{CFD81073-0A90-9E47-8D32-5F9B8F068AA9}" v="27" dt="2026-10-26T21:23:46.51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51"/>
    <p:restoredTop sz="94675"/>
  </p:normalViewPr>
  <p:slideViewPr>
    <p:cSldViewPr snapToGrid="0">
      <p:cViewPr varScale="1">
        <p:scale>
          <a:sx n="119" d="100"/>
          <a:sy n="119" d="100"/>
        </p:scale>
        <p:origin x="92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8/10/relationships/authors" Target="authors.xml"/><Relationship Id="rId20" Type="http://schemas.openxmlformats.org/officeDocument/2006/relationships/slide" Target="slides/slide16.xml"/><Relationship Id="rId41"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oleObject" Target="file:///C:\Users\tkaneda\AppData\Local\Microsoft\Windows\INetCache\Content.Outlook\3LV9M8W5\2026%20WPDS%20_line%20chart_%20for%20left%20side%20panel.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2.xm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800" b="1" i="0" u="none" strike="noStrike">
                <a:solidFill>
                  <a:srgbClr val="343333"/>
                </a:solidFill>
                <a:latin typeface="Roboto Condensed"/>
              </a:defRPr>
            </a:pPr>
            <a:r>
              <a:rPr lang="en-US" sz="1800" b="1" i="0" u="none" strike="noStrike">
                <a:solidFill>
                  <a:srgbClr val="343333"/>
                </a:solidFill>
                <a:latin typeface="Roboto Condensed"/>
              </a:rPr>
              <a:t>Countries with the highest share of population age 65 and over (%)</a:t>
            </a:r>
          </a:p>
        </c:rich>
      </c:tx>
      <c:overlay val="0"/>
    </c:title>
    <c:autoTitleDeleted val="0"/>
    <c:plotArea>
      <c:layout/>
      <c:barChart>
        <c:barDir val="bar"/>
        <c:grouping val="clustered"/>
        <c:varyColors val="0"/>
        <c:ser>
          <c:idx val="0"/>
          <c:order val="0"/>
          <c:tx>
            <c:strRef>
              <c:f>Sheet1!$B$1</c:f>
              <c:strCache>
                <c:ptCount val="1"/>
                <c:pt idx="0">
                  <c:v>Age 65 and over</c:v>
                </c:pt>
              </c:strCache>
            </c:strRef>
          </c:tx>
          <c:spPr>
            <a:solidFill>
              <a:srgbClr val="083258"/>
            </a:solidFill>
            <a:effectLst/>
          </c:spPr>
          <c:invertIfNegative val="0"/>
          <c:dLbls>
            <c:numFmt formatCode="0&quot;%&quot;" sourceLinked="0"/>
            <c:spPr>
              <a:noFill/>
              <a:ln>
                <a:noFill/>
              </a:ln>
              <a:effectLst/>
            </c:spPr>
            <c:txPr>
              <a:bodyPr/>
              <a:lstStyle/>
              <a:p>
                <a:pPr>
                  <a:defRPr sz="1600" b="1" i="0" u="none" strike="noStrike">
                    <a:solidFill>
                      <a:srgbClr val="343333"/>
                    </a:solidFill>
                    <a:latin typeface="Source Sans Pro"/>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Japan</c:v>
                </c:pt>
                <c:pt idx="1">
                  <c:v>Italy</c:v>
                </c:pt>
                <c:pt idx="2">
                  <c:v>Greece</c:v>
                </c:pt>
                <c:pt idx="3">
                  <c:v>Bulgaria</c:v>
                </c:pt>
                <c:pt idx="4">
                  <c:v>Finland</c:v>
                </c:pt>
              </c:strCache>
            </c:strRef>
          </c:cat>
          <c:val>
            <c:numRef>
              <c:f>Sheet1!$B$2:$B$6</c:f>
              <c:numCache>
                <c:formatCode>General</c:formatCode>
                <c:ptCount val="5"/>
                <c:pt idx="0">
                  <c:v>29</c:v>
                </c:pt>
                <c:pt idx="1">
                  <c:v>25</c:v>
                </c:pt>
                <c:pt idx="2">
                  <c:v>24</c:v>
                </c:pt>
                <c:pt idx="3">
                  <c:v>24</c:v>
                </c:pt>
                <c:pt idx="4">
                  <c:v>24</c:v>
                </c:pt>
              </c:numCache>
            </c:numRef>
          </c:val>
          <c:extLst>
            <c:ext xmlns:c16="http://schemas.microsoft.com/office/drawing/2014/chart" uri="{C3380CC4-5D6E-409C-BE32-E72D297353CC}">
              <c16:uniqueId val="{00000000-A754-4275-BDC4-B750ABBA39D2}"/>
            </c:ext>
          </c:extLst>
        </c:ser>
        <c:ser>
          <c:idx val="1"/>
          <c:order val="1"/>
          <c:tx>
            <c:strRef>
              <c:f>Sheet1!$C$1</c:f>
              <c:strCache>
                <c:ptCount val="1"/>
                <c:pt idx="0">
                  <c:v>Under age 15</c:v>
                </c:pt>
              </c:strCache>
            </c:strRef>
          </c:tx>
          <c:spPr>
            <a:solidFill>
              <a:srgbClr val="6AC0CA"/>
            </a:solidFill>
            <a:effectLst/>
          </c:spPr>
          <c:invertIfNegative val="0"/>
          <c:dLbls>
            <c:numFmt formatCode="0&quot;%&quot;" sourceLinked="0"/>
            <c:spPr>
              <a:noFill/>
              <a:ln>
                <a:noFill/>
              </a:ln>
              <a:effectLst/>
            </c:spPr>
            <c:txPr>
              <a:bodyPr/>
              <a:lstStyle/>
              <a:p>
                <a:pPr>
                  <a:defRPr sz="1600" b="1" i="0" u="none" strike="noStrike">
                    <a:solidFill>
                      <a:srgbClr val="343333"/>
                    </a:solidFill>
                    <a:latin typeface="Source Sans Pro"/>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Japan</c:v>
                </c:pt>
                <c:pt idx="1">
                  <c:v>Italy</c:v>
                </c:pt>
                <c:pt idx="2">
                  <c:v>Greece</c:v>
                </c:pt>
                <c:pt idx="3">
                  <c:v>Bulgaria</c:v>
                </c:pt>
                <c:pt idx="4">
                  <c:v>Finland</c:v>
                </c:pt>
              </c:strCache>
            </c:strRef>
          </c:cat>
          <c:val>
            <c:numRef>
              <c:f>Sheet1!$C$2:$C$6</c:f>
              <c:numCache>
                <c:formatCode>General</c:formatCode>
                <c:ptCount val="5"/>
                <c:pt idx="0">
                  <c:v>11</c:v>
                </c:pt>
                <c:pt idx="1">
                  <c:v>12</c:v>
                </c:pt>
                <c:pt idx="2">
                  <c:v>13</c:v>
                </c:pt>
                <c:pt idx="3">
                  <c:v>14</c:v>
                </c:pt>
                <c:pt idx="4">
                  <c:v>14</c:v>
                </c:pt>
              </c:numCache>
            </c:numRef>
          </c:val>
          <c:extLst>
            <c:ext xmlns:c16="http://schemas.microsoft.com/office/drawing/2014/chart" uri="{C3380CC4-5D6E-409C-BE32-E72D297353CC}">
              <c16:uniqueId val="{00000001-A754-4275-BDC4-B750ABBA39D2}"/>
            </c:ext>
          </c:extLst>
        </c:ser>
        <c:dLbls>
          <c:showLegendKey val="0"/>
          <c:showVal val="1"/>
          <c:showCatName val="0"/>
          <c:showSerName val="0"/>
          <c:showPercent val="0"/>
          <c:showBubbleSize val="0"/>
        </c:dLbls>
        <c:gapWidth val="45"/>
        <c:axId val="2094734554"/>
        <c:axId val="2094734552"/>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600" b="0" i="0" u="none" strike="noStrike">
                <a:solidFill>
                  <a:srgbClr val="343333"/>
                </a:solidFill>
                <a:latin typeface="Source Sans Pro"/>
              </a:defRPr>
            </a:pPr>
            <a:endParaRPr lang="en-US"/>
          </a:p>
        </c:txPr>
        <c:crossAx val="2094734552"/>
        <c:crosses val="autoZero"/>
        <c:auto val="1"/>
        <c:lblAlgn val="ctr"/>
        <c:lblOffset val="100"/>
        <c:noMultiLvlLbl val="1"/>
      </c:catAx>
      <c:valAx>
        <c:axId val="2094734552"/>
        <c:scaling>
          <c:orientation val="minMax"/>
          <c:max val="35"/>
          <c:min val="0"/>
        </c:scaling>
        <c:delete val="1"/>
        <c:axPos val="t"/>
        <c:numFmt formatCode="General" sourceLinked="0"/>
        <c:majorTickMark val="out"/>
        <c:minorTickMark val="none"/>
        <c:tickLblPos val="low"/>
        <c:crossAx val="2094734554"/>
        <c:crosses val="autoZero"/>
        <c:crossBetween val="between"/>
      </c:valAx>
      <c:spPr>
        <a:noFill/>
        <a:ln>
          <a:noFill/>
        </a:ln>
        <a:effectLst/>
      </c:spPr>
    </c:plotArea>
    <c:legend>
      <c:legendPos val="b"/>
      <c:overlay val="0"/>
      <c:txPr>
        <a:bodyPr/>
        <a:lstStyle/>
        <a:p>
          <a:pPr>
            <a:defRPr sz="1600">
              <a:solidFill>
                <a:srgbClr val="343333"/>
              </a:solidFill>
              <a:latin typeface="Source Sans Pro"/>
              <a:cs typeface="Source Sans Pro"/>
            </a:defRPr>
          </a:pPr>
          <a:endParaRPr lang="en-US"/>
        </a:p>
      </c:txPr>
    </c:legend>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800" b="1" i="0" u="none" strike="noStrike">
                <a:solidFill>
                  <a:srgbClr val="343333"/>
                </a:solidFill>
                <a:latin typeface="Roboto Condensed"/>
              </a:defRPr>
            </a:pPr>
            <a:r>
              <a:rPr lang="en-US" sz="1800" b="1" i="0" u="none" strike="noStrike">
                <a:solidFill>
                  <a:srgbClr val="343333"/>
                </a:solidFill>
                <a:latin typeface="Roboto Condensed"/>
              </a:rPr>
              <a:t>United States: share of population by age group (%)</a:t>
            </a:r>
          </a:p>
        </c:rich>
      </c:tx>
      <c:overlay val="0"/>
    </c:title>
    <c:autoTitleDeleted val="0"/>
    <c:plotArea>
      <c:layout/>
      <c:barChart>
        <c:barDir val="col"/>
        <c:grouping val="clustered"/>
        <c:varyColors val="0"/>
        <c:ser>
          <c:idx val="0"/>
          <c:order val="0"/>
          <c:tx>
            <c:strRef>
              <c:f>Sheet1!$B$1</c:f>
              <c:strCache>
                <c:ptCount val="1"/>
                <c:pt idx="0">
                  <c:v>Share of population (%)</c:v>
                </c:pt>
              </c:strCache>
            </c:strRef>
          </c:tx>
          <c:spPr>
            <a:solidFill>
              <a:srgbClr val="083258"/>
            </a:solidFill>
            <a:effectLst/>
          </c:spPr>
          <c:invertIfNegative val="0"/>
          <c:dPt>
            <c:idx val="0"/>
            <c:invertIfNegative val="0"/>
            <c:bubble3D val="0"/>
            <c:extLst>
              <c:ext xmlns:c16="http://schemas.microsoft.com/office/drawing/2014/chart" uri="{C3380CC4-5D6E-409C-BE32-E72D297353CC}">
                <c16:uniqueId val="{00000001-D649-4293-9DD8-D3A1C01963DB}"/>
              </c:ext>
            </c:extLst>
          </c:dPt>
          <c:dPt>
            <c:idx val="1"/>
            <c:invertIfNegative val="0"/>
            <c:bubble3D val="0"/>
            <c:spPr>
              <a:solidFill>
                <a:srgbClr val="E9AA21"/>
              </a:solidFill>
              <a:effectLst/>
            </c:spPr>
            <c:extLst>
              <c:ext xmlns:c16="http://schemas.microsoft.com/office/drawing/2014/chart" uri="{C3380CC4-5D6E-409C-BE32-E72D297353CC}">
                <c16:uniqueId val="{00000003-D649-4293-9DD8-D3A1C01963DB}"/>
              </c:ext>
            </c:extLst>
          </c:dPt>
          <c:dLbls>
            <c:numFmt formatCode="0&quot;%&quot;" sourceLinked="0"/>
            <c:spPr>
              <a:noFill/>
              <a:ln>
                <a:noFill/>
              </a:ln>
              <a:effectLst/>
            </c:spPr>
            <c:txPr>
              <a:bodyPr/>
              <a:lstStyle/>
              <a:p>
                <a:pPr>
                  <a:defRPr sz="1600" b="1" i="0" u="none" strike="noStrike">
                    <a:solidFill>
                      <a:srgbClr val="343333"/>
                    </a:solidFill>
                    <a:latin typeface="Source Sans Pro"/>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Age 65 and over</c:v>
                </c:pt>
                <c:pt idx="1">
                  <c:v>Under age 15</c:v>
                </c:pt>
              </c:strCache>
            </c:strRef>
          </c:cat>
          <c:val>
            <c:numRef>
              <c:f>Sheet1!$B$2:$B$3</c:f>
              <c:numCache>
                <c:formatCode>General</c:formatCode>
                <c:ptCount val="2"/>
                <c:pt idx="0">
                  <c:v>19</c:v>
                </c:pt>
                <c:pt idx="1">
                  <c:v>17</c:v>
                </c:pt>
              </c:numCache>
            </c:numRef>
          </c:val>
          <c:extLst>
            <c:ext xmlns:c16="http://schemas.microsoft.com/office/drawing/2014/chart" uri="{C3380CC4-5D6E-409C-BE32-E72D297353CC}">
              <c16:uniqueId val="{00000004-D649-4293-9DD8-D3A1C01963DB}"/>
            </c:ext>
          </c:extLst>
        </c:ser>
        <c:dLbls>
          <c:showLegendKey val="0"/>
          <c:showVal val="1"/>
          <c:showCatName val="0"/>
          <c:showSerName val="0"/>
          <c:showPercent val="0"/>
          <c:showBubbleSize val="0"/>
        </c:dLbls>
        <c:gapWidth val="6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600" b="0" i="0" u="none" strike="noStrike">
                <a:solidFill>
                  <a:srgbClr val="343333"/>
                </a:solidFill>
                <a:latin typeface="Source Sans Pro"/>
              </a:defRPr>
            </a:pPr>
            <a:endParaRPr lang="en-US"/>
          </a:p>
        </c:txPr>
        <c:crossAx val="2094734552"/>
        <c:crosses val="autoZero"/>
        <c:auto val="1"/>
        <c:lblAlgn val="ctr"/>
        <c:lblOffset val="100"/>
        <c:noMultiLvlLbl val="1"/>
      </c:catAx>
      <c:valAx>
        <c:axId val="2094734552"/>
        <c:scaling>
          <c:orientation val="minMax"/>
          <c:max val="25"/>
          <c:min val="0"/>
        </c:scaling>
        <c:delete val="0"/>
        <c:axPos val="l"/>
        <c:majorGridlines>
          <c:spPr>
            <a:ln w="19050" cap="flat">
              <a:solidFill>
                <a:srgbClr val="D9EEFF"/>
              </a:solidFill>
              <a:prstDash val="solid"/>
              <a:round/>
            </a:ln>
          </c:spPr>
        </c:majorGridlines>
        <c:title>
          <c:tx>
            <c:rich>
              <a:bodyPr/>
              <a:lstStyle/>
              <a:p>
                <a:pPr>
                  <a:defRPr sz="1600" b="0" i="0" u="none" strike="noStrike">
                    <a:solidFill>
                      <a:srgbClr val="343333"/>
                    </a:solidFill>
                    <a:latin typeface="Source Sans Pro"/>
                  </a:defRPr>
                </a:pPr>
                <a:r>
                  <a:rPr lang="en-US" sz="1600" b="0" i="0" u="none" strike="noStrike">
                    <a:solidFill>
                      <a:srgbClr val="343333"/>
                    </a:solidFill>
                    <a:latin typeface="Source Sans Pro"/>
                  </a:rPr>
                  <a:t>Percent of population</a:t>
                </a:r>
              </a:p>
            </c:rich>
          </c:tx>
          <c:overlay val="0"/>
        </c:title>
        <c:numFmt formatCode="General" sourceLinked="0"/>
        <c:majorTickMark val="out"/>
        <c:minorTickMark val="none"/>
        <c:tickLblPos val="nextTo"/>
        <c:spPr>
          <a:ln w="12700" cap="flat">
            <a:solidFill>
              <a:srgbClr val="888888"/>
            </a:solidFill>
            <a:prstDash val="solid"/>
            <a:round/>
          </a:ln>
        </c:spPr>
        <c:txPr>
          <a:bodyPr/>
          <a:lstStyle/>
          <a:p>
            <a:pPr>
              <a:defRPr sz="1600" b="0" i="0" u="none" strike="noStrike">
                <a:solidFill>
                  <a:srgbClr val="343333"/>
                </a:solidFill>
                <a:latin typeface="Source Sans Pro"/>
              </a:defRPr>
            </a:pPr>
            <a:endParaRPr lang="en-US"/>
          </a:p>
        </c:txPr>
        <c:crossAx val="2094734554"/>
        <c:crosses val="autoZero"/>
        <c:crossBetween val="between"/>
        <c:majorUnit val="5"/>
      </c:valAx>
      <c:spPr>
        <a:noFill/>
        <a:ln>
          <a:noFill/>
        </a:ln>
        <a:effectLst/>
      </c:spPr>
    </c:plotArea>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800" b="1" i="0" u="none" strike="noStrike">
                <a:solidFill>
                  <a:srgbClr val="343333"/>
                </a:solidFill>
                <a:latin typeface="Roboto Condensed"/>
              </a:defRPr>
            </a:pPr>
            <a:r>
              <a:rPr lang="en-US" sz="1800" b="1" i="0" u="none" strike="noStrike">
                <a:solidFill>
                  <a:srgbClr val="343333"/>
                </a:solidFill>
                <a:latin typeface="Roboto Condensed"/>
              </a:rPr>
              <a:t>India</a:t>
            </a:r>
          </a:p>
        </c:rich>
      </c:tx>
      <c:layout>
        <c:manualLayout>
          <c:xMode val="edge"/>
          <c:yMode val="edge"/>
          <c:x val="0.49395820714718353"/>
          <c:y val="1.3661202185792349E-2"/>
        </c:manualLayout>
      </c:layout>
      <c:overlay val="0"/>
    </c:title>
    <c:autoTitleDeleted val="0"/>
    <c:plotArea>
      <c:layout>
        <c:manualLayout>
          <c:layoutTarget val="inner"/>
          <c:xMode val="edge"/>
          <c:yMode val="edge"/>
          <c:x val="0.15084798290640886"/>
          <c:y val="9.8273430106950915E-2"/>
          <c:w val="0.81715432821688427"/>
          <c:h val="0.72057409319736676"/>
        </c:manualLayout>
      </c:layout>
      <c:barChart>
        <c:barDir val="bar"/>
        <c:grouping val="stacked"/>
        <c:varyColors val="0"/>
        <c:ser>
          <c:idx val="0"/>
          <c:order val="0"/>
          <c:tx>
            <c:strRef>
              <c:f>Sheet1!$B$1</c:f>
              <c:strCache>
                <c:ptCount val="1"/>
                <c:pt idx="0">
                  <c:v>Male</c:v>
                </c:pt>
              </c:strCache>
            </c:strRef>
          </c:tx>
          <c:spPr>
            <a:solidFill>
              <a:srgbClr val="083258"/>
            </a:solidFill>
            <a:effectLst/>
          </c:spPr>
          <c:invertIfNegative val="0"/>
          <c:cat>
            <c:strRef>
              <c:f>Sheet1!$A$2:$A$19</c:f>
              <c:strCache>
                <c:ptCount val="18"/>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80-84</c:v>
                </c:pt>
                <c:pt idx="17">
                  <c:v>85+</c:v>
                </c:pt>
              </c:strCache>
            </c:strRef>
          </c:cat>
          <c:val>
            <c:numRef>
              <c:f>Sheet1!$B$2:$B$19</c:f>
              <c:numCache>
                <c:formatCode>General</c:formatCode>
                <c:ptCount val="18"/>
                <c:pt idx="0">
                  <c:v>-3.95</c:v>
                </c:pt>
                <c:pt idx="1">
                  <c:v>-4.0999999999999996</c:v>
                </c:pt>
                <c:pt idx="2">
                  <c:v>-4.32</c:v>
                </c:pt>
                <c:pt idx="3">
                  <c:v>-4.4800000000000004</c:v>
                </c:pt>
                <c:pt idx="4">
                  <c:v>-4.58</c:v>
                </c:pt>
                <c:pt idx="5">
                  <c:v>-4.5</c:v>
                </c:pt>
                <c:pt idx="6">
                  <c:v>-4.2699999999999996</c:v>
                </c:pt>
                <c:pt idx="7">
                  <c:v>-4.0199999999999996</c:v>
                </c:pt>
                <c:pt idx="8">
                  <c:v>-3.66</c:v>
                </c:pt>
                <c:pt idx="9">
                  <c:v>-3.16</c:v>
                </c:pt>
                <c:pt idx="10">
                  <c:v>-2.72</c:v>
                </c:pt>
                <c:pt idx="11">
                  <c:v>-2.2799999999999998</c:v>
                </c:pt>
                <c:pt idx="12">
                  <c:v>-1.88</c:v>
                </c:pt>
                <c:pt idx="13">
                  <c:v>-1.48</c:v>
                </c:pt>
                <c:pt idx="14">
                  <c:v>-1.05</c:v>
                </c:pt>
                <c:pt idx="15">
                  <c:v>-0.61</c:v>
                </c:pt>
                <c:pt idx="16">
                  <c:v>-0.3</c:v>
                </c:pt>
                <c:pt idx="17">
                  <c:v>-0.19</c:v>
                </c:pt>
              </c:numCache>
            </c:numRef>
          </c:val>
          <c:extLst>
            <c:ext xmlns:c16="http://schemas.microsoft.com/office/drawing/2014/chart" uri="{C3380CC4-5D6E-409C-BE32-E72D297353CC}">
              <c16:uniqueId val="{00000000-CF36-4A47-8F05-E9C58C1E0EBC}"/>
            </c:ext>
          </c:extLst>
        </c:ser>
        <c:ser>
          <c:idx val="1"/>
          <c:order val="1"/>
          <c:tx>
            <c:strRef>
              <c:f>Sheet1!$C$1</c:f>
              <c:strCache>
                <c:ptCount val="1"/>
                <c:pt idx="0">
                  <c:v>Female</c:v>
                </c:pt>
              </c:strCache>
            </c:strRef>
          </c:tx>
          <c:spPr>
            <a:solidFill>
              <a:srgbClr val="E9AA21"/>
            </a:solidFill>
            <a:effectLst/>
          </c:spPr>
          <c:invertIfNegative val="0"/>
          <c:cat>
            <c:strRef>
              <c:f>Sheet1!$A$2:$A$19</c:f>
              <c:strCache>
                <c:ptCount val="18"/>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80-84</c:v>
                </c:pt>
                <c:pt idx="17">
                  <c:v>85+</c:v>
                </c:pt>
              </c:strCache>
            </c:strRef>
          </c:cat>
          <c:val>
            <c:numRef>
              <c:f>Sheet1!$C$2:$C$19</c:f>
              <c:numCache>
                <c:formatCode>General</c:formatCode>
                <c:ptCount val="18"/>
                <c:pt idx="0">
                  <c:v>3.69</c:v>
                </c:pt>
                <c:pt idx="1">
                  <c:v>3.78</c:v>
                </c:pt>
                <c:pt idx="2">
                  <c:v>3.95</c:v>
                </c:pt>
                <c:pt idx="3">
                  <c:v>4.07</c:v>
                </c:pt>
                <c:pt idx="4">
                  <c:v>4.16</c:v>
                </c:pt>
                <c:pt idx="5">
                  <c:v>4.08</c:v>
                </c:pt>
                <c:pt idx="6">
                  <c:v>3.91</c:v>
                </c:pt>
                <c:pt idx="7">
                  <c:v>3.73</c:v>
                </c:pt>
                <c:pt idx="8">
                  <c:v>3.41</c:v>
                </c:pt>
                <c:pt idx="9">
                  <c:v>2.98</c:v>
                </c:pt>
                <c:pt idx="10">
                  <c:v>2.62</c:v>
                </c:pt>
                <c:pt idx="11">
                  <c:v>2.2400000000000002</c:v>
                </c:pt>
                <c:pt idx="12">
                  <c:v>1.88</c:v>
                </c:pt>
                <c:pt idx="13">
                  <c:v>1.52</c:v>
                </c:pt>
                <c:pt idx="14">
                  <c:v>1.1299999999999999</c:v>
                </c:pt>
                <c:pt idx="15">
                  <c:v>0.69</c:v>
                </c:pt>
                <c:pt idx="16">
                  <c:v>0.38</c:v>
                </c:pt>
                <c:pt idx="17">
                  <c:v>0.27</c:v>
                </c:pt>
              </c:numCache>
            </c:numRef>
          </c:val>
          <c:extLst>
            <c:ext xmlns:c16="http://schemas.microsoft.com/office/drawing/2014/chart" uri="{C3380CC4-5D6E-409C-BE32-E72D297353CC}">
              <c16:uniqueId val="{00000001-CF36-4A47-8F05-E9C58C1E0EBC}"/>
            </c:ext>
          </c:extLst>
        </c:ser>
        <c:dLbls>
          <c:showLegendKey val="0"/>
          <c:showVal val="0"/>
          <c:showCatName val="0"/>
          <c:showSerName val="0"/>
          <c:showPercent val="0"/>
          <c:showBubbleSize val="0"/>
        </c:dLbls>
        <c:gapWidth val="8"/>
        <c:overlap val="100"/>
        <c:axId val="2094734554"/>
        <c:axId val="2094734552"/>
      </c:barChart>
      <c:catAx>
        <c:axId val="2094734554"/>
        <c:scaling>
          <c:orientation val="minMax"/>
        </c:scaling>
        <c:delete val="0"/>
        <c:axPos val="l"/>
        <c:numFmt formatCode="General" sourceLinked="1"/>
        <c:majorTickMark val="out"/>
        <c:minorTickMark val="none"/>
        <c:tickLblPos val="low"/>
        <c:spPr>
          <a:ln w="12700" cap="flat">
            <a:solidFill>
              <a:srgbClr val="888888"/>
            </a:solidFill>
            <a:prstDash val="solid"/>
            <a:round/>
          </a:ln>
        </c:spPr>
        <c:txPr>
          <a:bodyPr/>
          <a:lstStyle/>
          <a:p>
            <a:pPr>
              <a:defRPr sz="1400" b="0" i="0" u="none" strike="noStrike">
                <a:solidFill>
                  <a:srgbClr val="343333"/>
                </a:solidFill>
                <a:latin typeface="Source Sans Pro"/>
              </a:defRPr>
            </a:pPr>
            <a:endParaRPr lang="en-US"/>
          </a:p>
        </c:txPr>
        <c:crossAx val="2094734552"/>
        <c:crosses val="autoZero"/>
        <c:auto val="1"/>
        <c:lblAlgn val="ctr"/>
        <c:lblOffset val="100"/>
        <c:tickLblSkip val="1"/>
        <c:noMultiLvlLbl val="1"/>
      </c:catAx>
      <c:valAx>
        <c:axId val="2094734552"/>
        <c:scaling>
          <c:orientation val="minMax"/>
          <c:max val="5"/>
          <c:min val="-5"/>
        </c:scaling>
        <c:delete val="0"/>
        <c:axPos val="b"/>
        <c:majorGridlines>
          <c:spPr>
            <a:ln w="19050" cap="flat">
              <a:solidFill>
                <a:srgbClr val="D9EEFF"/>
              </a:solidFill>
              <a:prstDash val="solid"/>
              <a:round/>
            </a:ln>
          </c:spPr>
        </c:majorGridlines>
        <c:title>
          <c:tx>
            <c:rich>
              <a:bodyPr/>
              <a:lstStyle/>
              <a:p>
                <a:pPr>
                  <a:defRPr sz="1400" b="0" i="0" u="none" strike="noStrike">
                    <a:solidFill>
                      <a:srgbClr val="343333"/>
                    </a:solidFill>
                    <a:latin typeface="Source Sans Pro"/>
                  </a:defRPr>
                </a:pPr>
                <a:r>
                  <a:rPr lang="en-US" sz="1400" b="0" i="0" u="none" strike="noStrike">
                    <a:solidFill>
                      <a:srgbClr val="343333"/>
                    </a:solidFill>
                    <a:latin typeface="Source Sans Pro"/>
                  </a:rPr>
                  <a:t>% of total population</a:t>
                </a:r>
              </a:p>
            </c:rich>
          </c:tx>
          <c:layout>
            <c:manualLayout>
              <c:xMode val="edge"/>
              <c:yMode val="edge"/>
              <c:x val="0.41495814600462011"/>
              <c:y val="0.88968471666451532"/>
            </c:manualLayout>
          </c:layout>
          <c:overlay val="0"/>
        </c:title>
        <c:numFmt formatCode="0;0" sourceLinked="0"/>
        <c:majorTickMark val="out"/>
        <c:minorTickMark val="none"/>
        <c:tickLblPos val="low"/>
        <c:spPr>
          <a:ln w="12700" cap="flat">
            <a:solidFill>
              <a:srgbClr val="888888"/>
            </a:solidFill>
            <a:prstDash val="solid"/>
            <a:round/>
          </a:ln>
        </c:spPr>
        <c:txPr>
          <a:bodyPr/>
          <a:lstStyle/>
          <a:p>
            <a:pPr>
              <a:defRPr sz="1600" b="0" i="0" u="none" strike="noStrike">
                <a:solidFill>
                  <a:srgbClr val="343333"/>
                </a:solidFill>
                <a:latin typeface="Source Sans Pro"/>
              </a:defRPr>
            </a:pPr>
            <a:endParaRPr lang="en-US"/>
          </a:p>
        </c:txPr>
        <c:crossAx val="2094734554"/>
        <c:crosses val="autoZero"/>
        <c:crossBetween val="between"/>
        <c:majorUnit val="5"/>
      </c:valAx>
      <c:spPr>
        <a:noFill/>
        <a:ln>
          <a:noFill/>
        </a:ln>
        <a:effectLst/>
      </c:spPr>
    </c:plotArea>
    <c:plotVisOnly val="1"/>
    <c:dispBlanksAs val="span"/>
    <c:showDLblsOverMax val="1"/>
  </c:chart>
  <c:spPr>
    <a:noFill/>
    <a:ln>
      <a:noFill/>
    </a:ln>
    <a:effectLst/>
  </c:sp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800" b="1" i="0" u="none" strike="noStrike">
                <a:solidFill>
                  <a:srgbClr val="343333"/>
                </a:solidFill>
                <a:latin typeface="Roboto Condensed"/>
              </a:defRPr>
            </a:pPr>
            <a:r>
              <a:rPr lang="en-US" sz="1800" b="1" i="0" u="none" strike="noStrike">
                <a:solidFill>
                  <a:srgbClr val="343333"/>
                </a:solidFill>
                <a:latin typeface="Roboto Condensed"/>
              </a:rPr>
              <a:t>Projected population added, mid-2026 to mid-2050 (millions)</a:t>
            </a:r>
          </a:p>
        </c:rich>
      </c:tx>
      <c:overlay val="0"/>
    </c:title>
    <c:autoTitleDeleted val="0"/>
    <c:plotArea>
      <c:layout/>
      <c:barChart>
        <c:barDir val="bar"/>
        <c:grouping val="clustered"/>
        <c:varyColors val="0"/>
        <c:ser>
          <c:idx val="0"/>
          <c:order val="0"/>
          <c:tx>
            <c:strRef>
              <c:f>Sheet1!$B$1</c:f>
              <c:strCache>
                <c:ptCount val="1"/>
                <c:pt idx="0">
                  <c:v>Projected population added (millions)</c:v>
                </c:pt>
              </c:strCache>
            </c:strRef>
          </c:tx>
          <c:spPr>
            <a:solidFill>
              <a:srgbClr val="2375BB"/>
            </a:solidFill>
            <a:effectLst/>
          </c:spPr>
          <c:invertIfNegative val="0"/>
          <c:dLbls>
            <c:numFmt formatCode="#,##0" sourceLinked="0"/>
            <c:spPr>
              <a:noFill/>
              <a:ln>
                <a:noFill/>
              </a:ln>
              <a:effectLst/>
            </c:spPr>
            <c:txPr>
              <a:bodyPr/>
              <a:lstStyle/>
              <a:p>
                <a:pPr>
                  <a:defRPr sz="1600" b="1" i="0" u="none" strike="noStrike">
                    <a:solidFill>
                      <a:srgbClr val="343333"/>
                    </a:solidFill>
                    <a:latin typeface="Source Sans Pro"/>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India</c:v>
                </c:pt>
                <c:pt idx="1">
                  <c:v>Nigeria</c:v>
                </c:pt>
                <c:pt idx="2">
                  <c:v>Pakistan</c:v>
                </c:pt>
                <c:pt idx="3">
                  <c:v>Dem. Rep. of Congo</c:v>
                </c:pt>
              </c:strCache>
            </c:strRef>
          </c:cat>
          <c:val>
            <c:numRef>
              <c:f>Sheet1!$B$2:$B$5</c:f>
              <c:numCache>
                <c:formatCode>General</c:formatCode>
                <c:ptCount val="4"/>
                <c:pt idx="0">
                  <c:v>202</c:v>
                </c:pt>
                <c:pt idx="1">
                  <c:v>154.5</c:v>
                </c:pt>
                <c:pt idx="2">
                  <c:v>112.7</c:v>
                </c:pt>
                <c:pt idx="3">
                  <c:v>101.7</c:v>
                </c:pt>
              </c:numCache>
            </c:numRef>
          </c:val>
          <c:extLst>
            <c:ext xmlns:c16="http://schemas.microsoft.com/office/drawing/2014/chart" uri="{C3380CC4-5D6E-409C-BE32-E72D297353CC}">
              <c16:uniqueId val="{00000000-817C-4386-8564-5AD0F2026BAF}"/>
            </c:ext>
          </c:extLst>
        </c:ser>
        <c:dLbls>
          <c:showLegendKey val="0"/>
          <c:showVal val="1"/>
          <c:showCatName val="0"/>
          <c:showSerName val="0"/>
          <c:showPercent val="0"/>
          <c:showBubbleSize val="0"/>
        </c:dLbls>
        <c:gapWidth val="40"/>
        <c:axId val="2094734554"/>
        <c:axId val="2094734552"/>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600" b="0" i="0" u="none" strike="noStrike">
                <a:solidFill>
                  <a:srgbClr val="343333"/>
                </a:solidFill>
                <a:latin typeface="Source Sans Pro"/>
              </a:defRPr>
            </a:pPr>
            <a:endParaRPr lang="en-US"/>
          </a:p>
        </c:txPr>
        <c:crossAx val="2094734552"/>
        <c:crosses val="autoZero"/>
        <c:auto val="1"/>
        <c:lblAlgn val="ctr"/>
        <c:lblOffset val="100"/>
        <c:noMultiLvlLbl val="1"/>
      </c:catAx>
      <c:valAx>
        <c:axId val="2094734552"/>
        <c:scaling>
          <c:orientation val="minMax"/>
          <c:max val="240"/>
          <c:min val="0"/>
        </c:scaling>
        <c:delete val="1"/>
        <c:axPos val="t"/>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1859267328354"/>
          <c:y val="0.10622362206124927"/>
          <c:w val="0.8351142293157866"/>
          <c:h val="0.82118796908289815"/>
        </c:manualLayout>
      </c:layout>
      <c:lineChart>
        <c:grouping val="standard"/>
        <c:varyColors val="0"/>
        <c:ser>
          <c:idx val="2"/>
          <c:order val="0"/>
          <c:tx>
            <c:strRef>
              <c:f>'Final data for line chart ( (5)'!$A$4</c:f>
              <c:strCache>
                <c:ptCount val="1"/>
                <c:pt idx="0">
                  <c:v>Germany: TFR=1.4</c:v>
                </c:pt>
              </c:strCache>
            </c:strRef>
          </c:tx>
          <c:spPr>
            <a:ln w="44450" cap="rnd">
              <a:solidFill>
                <a:srgbClr val="0070C0"/>
              </a:solidFill>
              <a:round/>
            </a:ln>
            <a:effectLst/>
          </c:spPr>
          <c:marker>
            <c:symbol val="none"/>
          </c:marker>
          <c:cat>
            <c:strRef>
              <c:f>'Final data for line chart ( (5)'!$B$1:$H$1</c:f>
              <c:strCache>
                <c:ptCount val="7"/>
                <c:pt idx="0">
                  <c:v>15-19</c:v>
                </c:pt>
                <c:pt idx="1">
                  <c:v>20-24</c:v>
                </c:pt>
                <c:pt idx="2">
                  <c:v>25-29</c:v>
                </c:pt>
                <c:pt idx="3">
                  <c:v>30-34</c:v>
                </c:pt>
                <c:pt idx="4">
                  <c:v>35-39</c:v>
                </c:pt>
                <c:pt idx="5">
                  <c:v>40-44</c:v>
                </c:pt>
                <c:pt idx="6">
                  <c:v>45-49</c:v>
                </c:pt>
              </c:strCache>
            </c:strRef>
          </c:cat>
          <c:val>
            <c:numRef>
              <c:f>'Final data for line chart ( (5)'!$B$4:$H$4</c:f>
              <c:numCache>
                <c:formatCode>0</c:formatCode>
                <c:ptCount val="7"/>
                <c:pt idx="0" formatCode="0.0">
                  <c:v>4.1899885796705556</c:v>
                </c:pt>
                <c:pt idx="1">
                  <c:v>26.681260664588386</c:v>
                </c:pt>
                <c:pt idx="2">
                  <c:v>65.440426940331051</c:v>
                </c:pt>
                <c:pt idx="3">
                  <c:v>98.059723607606173</c:v>
                </c:pt>
                <c:pt idx="4">
                  <c:v>60.281307973778837</c:v>
                </c:pt>
                <c:pt idx="5">
                  <c:v>15.217051241288893</c:v>
                </c:pt>
                <c:pt idx="6" formatCode="0.0">
                  <c:v>1.1286605070605324</c:v>
                </c:pt>
              </c:numCache>
            </c:numRef>
          </c:val>
          <c:smooth val="0"/>
          <c:extLst>
            <c:ext xmlns:c16="http://schemas.microsoft.com/office/drawing/2014/chart" uri="{C3380CC4-5D6E-409C-BE32-E72D297353CC}">
              <c16:uniqueId val="{00000000-CEFA-4440-A64A-C27A20AE5394}"/>
            </c:ext>
          </c:extLst>
        </c:ser>
        <c:ser>
          <c:idx val="4"/>
          <c:order val="1"/>
          <c:tx>
            <c:strRef>
              <c:f>'Final data for line chart ( (5)'!$A$5</c:f>
              <c:strCache>
                <c:ptCount val="1"/>
                <c:pt idx="0">
                  <c:v>Spain: TFR=1.1</c:v>
                </c:pt>
              </c:strCache>
            </c:strRef>
          </c:tx>
          <c:spPr>
            <a:ln w="44450" cap="rnd">
              <a:solidFill>
                <a:srgbClr val="44C9E8"/>
              </a:solidFill>
              <a:round/>
            </a:ln>
            <a:effectLst/>
          </c:spPr>
          <c:marker>
            <c:symbol val="none"/>
          </c:marker>
          <c:cat>
            <c:strRef>
              <c:f>'Final data for line chart ( (5)'!$B$1:$H$1</c:f>
              <c:strCache>
                <c:ptCount val="7"/>
                <c:pt idx="0">
                  <c:v>15-19</c:v>
                </c:pt>
                <c:pt idx="1">
                  <c:v>20-24</c:v>
                </c:pt>
                <c:pt idx="2">
                  <c:v>25-29</c:v>
                </c:pt>
                <c:pt idx="3">
                  <c:v>30-34</c:v>
                </c:pt>
                <c:pt idx="4">
                  <c:v>35-39</c:v>
                </c:pt>
                <c:pt idx="5">
                  <c:v>40-44</c:v>
                </c:pt>
                <c:pt idx="6">
                  <c:v>45-49</c:v>
                </c:pt>
              </c:strCache>
            </c:strRef>
          </c:cat>
          <c:val>
            <c:numRef>
              <c:f>'Final data for line chart ( (5)'!$B$5:$H$5</c:f>
              <c:numCache>
                <c:formatCode>0</c:formatCode>
                <c:ptCount val="7"/>
                <c:pt idx="0" formatCode="0.0">
                  <c:v>4.2</c:v>
                </c:pt>
                <c:pt idx="1">
                  <c:v>19.940000000000001</c:v>
                </c:pt>
                <c:pt idx="2">
                  <c:v>42.69</c:v>
                </c:pt>
                <c:pt idx="3">
                  <c:v>74.22</c:v>
                </c:pt>
                <c:pt idx="4">
                  <c:v>60.53</c:v>
                </c:pt>
                <c:pt idx="5">
                  <c:v>16.5</c:v>
                </c:pt>
                <c:pt idx="6" formatCode="0.0">
                  <c:v>1.57</c:v>
                </c:pt>
              </c:numCache>
            </c:numRef>
          </c:val>
          <c:smooth val="0"/>
          <c:extLst>
            <c:ext xmlns:c16="http://schemas.microsoft.com/office/drawing/2014/chart" uri="{C3380CC4-5D6E-409C-BE32-E72D297353CC}">
              <c16:uniqueId val="{00000001-CEFA-4440-A64A-C27A20AE5394}"/>
            </c:ext>
          </c:extLst>
        </c:ser>
        <c:ser>
          <c:idx val="5"/>
          <c:order val="2"/>
          <c:tx>
            <c:strRef>
              <c:f>'Final data for line chart ( (5)'!$A$6</c:f>
              <c:strCache>
                <c:ptCount val="1"/>
                <c:pt idx="0">
                  <c:v>Colombia: TFR=1.1</c:v>
                </c:pt>
              </c:strCache>
            </c:strRef>
          </c:tx>
          <c:spPr>
            <a:ln w="44450" cap="rnd">
              <a:solidFill>
                <a:srgbClr val="FFC000"/>
              </a:solidFill>
              <a:round/>
            </a:ln>
            <a:effectLst/>
          </c:spPr>
          <c:marker>
            <c:symbol val="none"/>
          </c:marker>
          <c:cat>
            <c:strRef>
              <c:f>'Final data for line chart ( (5)'!$B$1:$H$1</c:f>
              <c:strCache>
                <c:ptCount val="7"/>
                <c:pt idx="0">
                  <c:v>15-19</c:v>
                </c:pt>
                <c:pt idx="1">
                  <c:v>20-24</c:v>
                </c:pt>
                <c:pt idx="2">
                  <c:v>25-29</c:v>
                </c:pt>
                <c:pt idx="3">
                  <c:v>30-34</c:v>
                </c:pt>
                <c:pt idx="4">
                  <c:v>35-39</c:v>
                </c:pt>
                <c:pt idx="5">
                  <c:v>40-44</c:v>
                </c:pt>
                <c:pt idx="6">
                  <c:v>45-49</c:v>
                </c:pt>
              </c:strCache>
            </c:strRef>
          </c:cat>
          <c:val>
            <c:numRef>
              <c:f>'Final data for line chart ( (5)'!$B$6:$H$6</c:f>
              <c:numCache>
                <c:formatCode>0</c:formatCode>
                <c:ptCount val="7"/>
                <c:pt idx="0">
                  <c:v>30.3</c:v>
                </c:pt>
                <c:pt idx="1">
                  <c:v>54.7</c:v>
                </c:pt>
                <c:pt idx="2">
                  <c:v>53.2</c:v>
                </c:pt>
                <c:pt idx="3">
                  <c:v>41.9</c:v>
                </c:pt>
                <c:pt idx="4">
                  <c:v>23.9</c:v>
                </c:pt>
                <c:pt idx="5">
                  <c:v>6.9</c:v>
                </c:pt>
                <c:pt idx="6">
                  <c:v>0.6</c:v>
                </c:pt>
              </c:numCache>
            </c:numRef>
          </c:val>
          <c:smooth val="0"/>
          <c:extLst>
            <c:ext xmlns:c16="http://schemas.microsoft.com/office/drawing/2014/chart" uri="{C3380CC4-5D6E-409C-BE32-E72D297353CC}">
              <c16:uniqueId val="{00000002-CEFA-4440-A64A-C27A20AE5394}"/>
            </c:ext>
          </c:extLst>
        </c:ser>
        <c:ser>
          <c:idx val="6"/>
          <c:order val="3"/>
          <c:tx>
            <c:strRef>
              <c:f>'Final data for line chart ( (5)'!$A$7</c:f>
              <c:strCache>
                <c:ptCount val="1"/>
                <c:pt idx="0">
                  <c:v>Thailand: TFR=1.1</c:v>
                </c:pt>
              </c:strCache>
            </c:strRef>
          </c:tx>
          <c:spPr>
            <a:ln w="44450" cap="rnd">
              <a:solidFill>
                <a:srgbClr val="FF6600"/>
              </a:solidFill>
              <a:round/>
            </a:ln>
            <a:effectLst/>
          </c:spPr>
          <c:marker>
            <c:symbol val="none"/>
          </c:marker>
          <c:cat>
            <c:strRef>
              <c:f>'Final data for line chart ( (5)'!$B$1:$H$1</c:f>
              <c:strCache>
                <c:ptCount val="7"/>
                <c:pt idx="0">
                  <c:v>15-19</c:v>
                </c:pt>
                <c:pt idx="1">
                  <c:v>20-24</c:v>
                </c:pt>
                <c:pt idx="2">
                  <c:v>25-29</c:v>
                </c:pt>
                <c:pt idx="3">
                  <c:v>30-34</c:v>
                </c:pt>
                <c:pt idx="4">
                  <c:v>35-39</c:v>
                </c:pt>
                <c:pt idx="5">
                  <c:v>40-44</c:v>
                </c:pt>
                <c:pt idx="6">
                  <c:v>45-49</c:v>
                </c:pt>
              </c:strCache>
            </c:strRef>
          </c:cat>
          <c:val>
            <c:numRef>
              <c:f>'Final data for line chart ( (5)'!$B$7:$H$7</c:f>
              <c:numCache>
                <c:formatCode>0</c:formatCode>
                <c:ptCount val="7"/>
                <c:pt idx="0">
                  <c:v>20.694727538789234</c:v>
                </c:pt>
                <c:pt idx="1">
                  <c:v>48.660470202296338</c:v>
                </c:pt>
                <c:pt idx="2">
                  <c:v>59.654385641560154</c:v>
                </c:pt>
                <c:pt idx="3">
                  <c:v>53.479658936739199</c:v>
                </c:pt>
                <c:pt idx="4">
                  <c:v>31.176005627811406</c:v>
                </c:pt>
                <c:pt idx="5">
                  <c:v>7.6878709552961642</c:v>
                </c:pt>
                <c:pt idx="6">
                  <c:v>0.41368780969446528</c:v>
                </c:pt>
              </c:numCache>
            </c:numRef>
          </c:val>
          <c:smooth val="0"/>
          <c:extLst>
            <c:ext xmlns:c16="http://schemas.microsoft.com/office/drawing/2014/chart" uri="{C3380CC4-5D6E-409C-BE32-E72D297353CC}">
              <c16:uniqueId val="{00000003-CEFA-4440-A64A-C27A20AE5394}"/>
            </c:ext>
          </c:extLst>
        </c:ser>
        <c:dLbls>
          <c:showLegendKey val="0"/>
          <c:showVal val="0"/>
          <c:showCatName val="0"/>
          <c:showSerName val="0"/>
          <c:showPercent val="0"/>
          <c:showBubbleSize val="0"/>
        </c:dLbls>
        <c:smooth val="0"/>
        <c:axId val="1144832303"/>
        <c:axId val="1184414991"/>
      </c:lineChart>
      <c:catAx>
        <c:axId val="11448323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184414991"/>
        <c:crosses val="autoZero"/>
        <c:auto val="1"/>
        <c:lblAlgn val="ctr"/>
        <c:lblOffset val="100"/>
        <c:noMultiLvlLbl val="0"/>
      </c:catAx>
      <c:valAx>
        <c:axId val="1184414991"/>
        <c:scaling>
          <c:orientation val="minMax"/>
          <c:max val="12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r>
                  <a:rPr lang="en-US" sz="1600" i="1" baseline="0">
                    <a:solidFill>
                      <a:schemeClr val="bg1">
                        <a:lumMod val="50000"/>
                      </a:schemeClr>
                    </a:solidFill>
                  </a:rPr>
                  <a:t>Births per 1,000 women  by age group</a:t>
                </a:r>
              </a:p>
            </c:rich>
          </c:tx>
          <c:layout>
            <c:manualLayout>
              <c:xMode val="edge"/>
              <c:yMode val="edge"/>
              <c:x val="1.2622757567971949E-2"/>
              <c:y val="6.2970139203803718E-2"/>
            </c:manualLayout>
          </c:layout>
          <c:overlay val="0"/>
          <c:spPr>
            <a:noFill/>
            <a:ln>
              <a:noFill/>
            </a:ln>
            <a:effectLst/>
          </c:spPr>
          <c:txPr>
            <a:bodyPr rot="-54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144832303"/>
        <c:crosses val="autoZero"/>
        <c:crossBetween val="between"/>
        <c:majorUnit val="20"/>
        <c:minorUnit val="4"/>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800" b="1" i="0" u="none" strike="noStrike">
                <a:solidFill>
                  <a:srgbClr val="343333"/>
                </a:solidFill>
                <a:latin typeface="Roboto Condensed"/>
              </a:defRPr>
            </a:pPr>
            <a:r>
              <a:rPr lang="en-US" sz="1800" b="1" i="0" u="none" strike="noStrike">
                <a:solidFill>
                  <a:srgbClr val="343333"/>
                </a:solidFill>
                <a:latin typeface="Roboto Condensed"/>
              </a:rPr>
              <a:t>Women's share of parliamentary seats (%)</a:t>
            </a:r>
          </a:p>
        </c:rich>
      </c:tx>
      <c:overlay val="0"/>
    </c:title>
    <c:autoTitleDeleted val="0"/>
    <c:plotArea>
      <c:layout>
        <c:manualLayout>
          <c:layoutTarget val="inner"/>
          <c:xMode val="edge"/>
          <c:yMode val="edge"/>
          <c:x val="1.2595035266098745E-2"/>
          <c:y val="0"/>
          <c:w val="0.97480992946780254"/>
          <c:h val="0.86441648065019905"/>
        </c:manualLayout>
      </c:layout>
      <c:barChart>
        <c:barDir val="col"/>
        <c:grouping val="clustered"/>
        <c:varyColors val="0"/>
        <c:ser>
          <c:idx val="0"/>
          <c:order val="0"/>
          <c:tx>
            <c:strRef>
              <c:f>Sheet1!$B$1</c:f>
              <c:strCache>
                <c:ptCount val="1"/>
                <c:pt idx="0">
                  <c:v>Women's share of seats (%)</c:v>
                </c:pt>
              </c:strCache>
            </c:strRef>
          </c:tx>
          <c:spPr>
            <a:solidFill>
              <a:srgbClr val="2375BB"/>
            </a:solidFill>
            <a:effectLst/>
          </c:spPr>
          <c:invertIfNegative val="0"/>
          <c:dLbls>
            <c:numFmt formatCode="0&quot;%&quot;" sourceLinked="0"/>
            <c:spPr>
              <a:noFill/>
              <a:ln>
                <a:noFill/>
              </a:ln>
              <a:effectLst/>
            </c:spPr>
            <c:txPr>
              <a:bodyPr/>
              <a:lstStyle/>
              <a:p>
                <a:pPr>
                  <a:defRPr sz="1600" b="1" i="0" u="none" strike="noStrike">
                    <a:solidFill>
                      <a:srgbClr val="343333"/>
                    </a:solidFill>
                    <a:latin typeface="Source Sans Pro"/>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Rwanda</c:v>
                </c:pt>
                <c:pt idx="1">
                  <c:v>Cuba</c:v>
                </c:pt>
                <c:pt idx="2">
                  <c:v>Nicaragua</c:v>
                </c:pt>
                <c:pt idx="3">
                  <c:v>Bolivia</c:v>
                </c:pt>
                <c:pt idx="4">
                  <c:v>Mexico</c:v>
                </c:pt>
                <c:pt idx="5">
                  <c:v>United Arab Emirates</c:v>
                </c:pt>
                <c:pt idx="6">
                  <c:v>Andorra</c:v>
                </c:pt>
              </c:strCache>
            </c:strRef>
          </c:cat>
          <c:val>
            <c:numRef>
              <c:f>Sheet1!$B$2:$B$8</c:f>
              <c:numCache>
                <c:formatCode>General</c:formatCode>
                <c:ptCount val="7"/>
                <c:pt idx="0">
                  <c:v>63.8</c:v>
                </c:pt>
                <c:pt idx="1">
                  <c:v>57.2</c:v>
                </c:pt>
                <c:pt idx="2">
                  <c:v>55</c:v>
                </c:pt>
                <c:pt idx="3">
                  <c:v>50.8</c:v>
                </c:pt>
                <c:pt idx="4">
                  <c:v>50.4</c:v>
                </c:pt>
                <c:pt idx="5">
                  <c:v>50</c:v>
                </c:pt>
                <c:pt idx="6">
                  <c:v>50</c:v>
                </c:pt>
              </c:numCache>
            </c:numRef>
          </c:val>
          <c:extLst>
            <c:ext xmlns:c16="http://schemas.microsoft.com/office/drawing/2014/chart" uri="{C3380CC4-5D6E-409C-BE32-E72D297353CC}">
              <c16:uniqueId val="{00000000-F2DF-44C8-A749-9CD8C7788B3D}"/>
            </c:ext>
          </c:extLst>
        </c:ser>
        <c:dLbls>
          <c:showLegendKey val="0"/>
          <c:showVal val="1"/>
          <c:showCatName val="0"/>
          <c:showSerName val="0"/>
          <c:showPercent val="0"/>
          <c:showBubbleSize val="0"/>
        </c:dLbls>
        <c:gapWidth val="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600" b="0" i="0" u="none" strike="noStrike">
                <a:solidFill>
                  <a:srgbClr val="343333"/>
                </a:solidFill>
                <a:latin typeface="Source Sans Pro"/>
              </a:defRPr>
            </a:pPr>
            <a:endParaRPr lang="en-US"/>
          </a:p>
        </c:txPr>
        <c:crossAx val="2094734552"/>
        <c:crosses val="autoZero"/>
        <c:auto val="1"/>
        <c:lblAlgn val="ctr"/>
        <c:lblOffset val="100"/>
        <c:noMultiLvlLbl val="1"/>
      </c:catAx>
      <c:valAx>
        <c:axId val="2094734552"/>
        <c:scaling>
          <c:orientation val="minMax"/>
          <c:max val="75"/>
          <c:min val="0"/>
        </c:scaling>
        <c:delete val="1"/>
        <c:axPos val="l"/>
        <c:numFmt formatCode="General" sourceLinked="0"/>
        <c:majorTickMark val="out"/>
        <c:minorTickMark val="none"/>
        <c:tickLblPos val="nextTo"/>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0.2057</cdr:x>
      <cdr:y>0.14936</cdr:y>
    </cdr:from>
    <cdr:to>
      <cdr:x>0.3307</cdr:x>
      <cdr:y>0.20947</cdr:y>
    </cdr:to>
    <cdr:sp macro="" textlink="">
      <cdr:nvSpPr>
        <cdr:cNvPr id="2" name="TextBox 1">
          <a:extLst xmlns:a="http://schemas.openxmlformats.org/drawingml/2006/main">
            <a:ext uri="{FF2B5EF4-FFF2-40B4-BE49-F238E27FC236}">
              <a16:creationId xmlns:a16="http://schemas.microsoft.com/office/drawing/2014/main" id="{F84365C1-98EB-BFBB-4D2B-B4FF0A4F6250}"/>
            </a:ext>
          </a:extLst>
        </cdr:cNvPr>
        <cdr:cNvSpPr txBox="1"/>
      </cdr:nvSpPr>
      <cdr:spPr>
        <a:xfrm xmlns:a="http://schemas.openxmlformats.org/drawingml/2006/main">
          <a:off x="1320800" y="833120"/>
          <a:ext cx="802640" cy="33528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b="1" kern="1200" dirty="0"/>
            <a:t>Male</a:t>
          </a:r>
        </a:p>
      </cdr:txBody>
    </cdr:sp>
  </cdr:relSizeAnchor>
  <cdr:relSizeAnchor xmlns:cdr="http://schemas.openxmlformats.org/drawingml/2006/chartDrawing">
    <cdr:from>
      <cdr:x>0.71203</cdr:x>
      <cdr:y>0.14026</cdr:y>
    </cdr:from>
    <cdr:to>
      <cdr:x>0.85285</cdr:x>
      <cdr:y>0.20401</cdr:y>
    </cdr:to>
    <cdr:sp macro="" textlink="">
      <cdr:nvSpPr>
        <cdr:cNvPr id="4" name="TextBox 1">
          <a:extLst xmlns:a="http://schemas.openxmlformats.org/drawingml/2006/main">
            <a:ext uri="{FF2B5EF4-FFF2-40B4-BE49-F238E27FC236}">
              <a16:creationId xmlns:a16="http://schemas.microsoft.com/office/drawing/2014/main" id="{97605B87-A1F3-E4F8-A6AE-906FF1BCBA6B}"/>
            </a:ext>
          </a:extLst>
        </cdr:cNvPr>
        <cdr:cNvSpPr txBox="1"/>
      </cdr:nvSpPr>
      <cdr:spPr>
        <a:xfrm xmlns:a="http://schemas.openxmlformats.org/drawingml/2006/main">
          <a:off x="4572000" y="782320"/>
          <a:ext cx="904240" cy="3556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b="1" kern="1200" dirty="0"/>
            <a:t>Female</a:t>
          </a:r>
        </a:p>
      </cdr:txBody>
    </cdr:sp>
  </cdr:relSizeAnchor>
  <cdr:relSizeAnchor xmlns:cdr="http://schemas.openxmlformats.org/drawingml/2006/chartDrawing">
    <cdr:from>
      <cdr:x>0</cdr:x>
      <cdr:y>0.94217</cdr:y>
    </cdr:from>
    <cdr:to>
      <cdr:x>1</cdr:x>
      <cdr:y>0.99135</cdr:y>
    </cdr:to>
    <cdr:sp macro="" textlink="">
      <cdr:nvSpPr>
        <cdr:cNvPr id="5" name="Source note">
          <a:extLst xmlns:a="http://schemas.openxmlformats.org/drawingml/2006/main">
            <a:ext uri="{FF2B5EF4-FFF2-40B4-BE49-F238E27FC236}">
              <a16:creationId xmlns:a16="http://schemas.microsoft.com/office/drawing/2014/main" id="{87B6072D-90A2-CACB-0184-4FA6A97E7605}"/>
            </a:ext>
          </a:extLst>
        </cdr:cNvPr>
        <cdr:cNvSpPr txBox="1"/>
      </cdr:nvSpPr>
      <cdr:spPr>
        <a:xfrm xmlns:a="http://schemas.openxmlformats.org/drawingml/2006/main">
          <a:off x="0" y="5255260"/>
          <a:ext cx="6441440" cy="274320"/>
        </a:xfrm>
        <a:prstGeom xmlns:a="http://schemas.openxmlformats.org/drawingml/2006/main" prst="rect">
          <a:avLst/>
        </a:prstGeom>
        <a:noFill xmlns:a="http://schemas.openxmlformats.org/drawingml/2006/main"/>
        <a:ln xmlns:a="http://schemas.openxmlformats.org/drawingml/2006/main"/>
      </cdr:spPr>
      <cdr:txBody>
        <a:bodyPr xmlns:a="http://schemas.openxmlformats.org/drawingml/2006/main" wrap="square" lIns="0" tIns="0" rIns="0" bIns="0" rtlCol="0" anchor="ctr"/>
        <a:lstStyle xmlns:a="http://schemas.openxmlformats.org/drawingml/2006/main">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indent="0">
            <a:buNone/>
          </a:pPr>
          <a:r>
            <a:rPr lang="en-US" sz="1200">
              <a:solidFill>
                <a:srgbClr val="717073"/>
              </a:solidFill>
              <a:latin typeface="Source Sans Pro" pitchFamily="34" charset="0"/>
              <a:ea typeface="Source Sans Pro" pitchFamily="34" charset="-122"/>
              <a:cs typeface="Source Sans Pro" pitchFamily="34" charset="-120"/>
            </a:rPr>
            <a:t>                                            Source</a:t>
          </a:r>
          <a:r>
            <a:rPr lang="en-US" sz="1200" dirty="0">
              <a:solidFill>
                <a:srgbClr val="717073"/>
              </a:solidFill>
              <a:latin typeface="Source Sans Pro" pitchFamily="34" charset="0"/>
              <a:ea typeface="Source Sans Pro" pitchFamily="34" charset="-122"/>
              <a:cs typeface="Source Sans Pro" pitchFamily="34" charset="-120"/>
            </a:rPr>
            <a:t>: UN Population Division, World Population Prospects: the 2024 Revision</a:t>
          </a:r>
          <a:endParaRPr lang="en-US" sz="1200" dirty="0"/>
        </a:p>
      </cdr:txBody>
    </cdr:sp>
  </cdr:relSizeAnchor>
</c:userShapes>
</file>

<file path=ppt/drawings/drawing2.xml><?xml version="1.0" encoding="utf-8"?>
<c:userShapes xmlns:c="http://schemas.openxmlformats.org/drawingml/2006/chart">
  <cdr:relSizeAnchor xmlns:cdr="http://schemas.openxmlformats.org/drawingml/2006/chartDrawing">
    <cdr:from>
      <cdr:x>0.11099</cdr:x>
      <cdr:y>0.2577</cdr:y>
    </cdr:from>
    <cdr:to>
      <cdr:x>0.37444</cdr:x>
      <cdr:y>0.55339</cdr:y>
    </cdr:to>
    <cdr:sp macro="" textlink="">
      <cdr:nvSpPr>
        <cdr:cNvPr id="2" name="TextBox 1">
          <a:extLst xmlns:a="http://schemas.openxmlformats.org/drawingml/2006/main">
            <a:ext uri="{FF2B5EF4-FFF2-40B4-BE49-F238E27FC236}">
              <a16:creationId xmlns:a16="http://schemas.microsoft.com/office/drawing/2014/main" id="{056FCB3C-7FF5-166C-7254-9A7005E15262}"/>
            </a:ext>
          </a:extLst>
        </cdr:cNvPr>
        <cdr:cNvSpPr txBox="1"/>
      </cdr:nvSpPr>
      <cdr:spPr>
        <a:xfrm xmlns:a="http://schemas.openxmlformats.org/drawingml/2006/main">
          <a:off x="628650" y="796925"/>
          <a:ext cx="149225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a:p>
      </cdr:txBody>
    </cdr:sp>
  </cdr:relSizeAnchor>
  <cdr:relSizeAnchor xmlns:cdr="http://schemas.openxmlformats.org/drawingml/2006/chartDrawing">
    <cdr:from>
      <cdr:x>0.13097</cdr:x>
      <cdr:y>0.42655</cdr:y>
    </cdr:from>
    <cdr:to>
      <cdr:x>0.3236</cdr:x>
      <cdr:y>0.58101</cdr:y>
    </cdr:to>
    <cdr:sp macro="" textlink="">
      <cdr:nvSpPr>
        <cdr:cNvPr id="3" name="TextBox 2">
          <a:extLst xmlns:a="http://schemas.openxmlformats.org/drawingml/2006/main">
            <a:ext uri="{FF2B5EF4-FFF2-40B4-BE49-F238E27FC236}">
              <a16:creationId xmlns:a16="http://schemas.microsoft.com/office/drawing/2014/main" id="{71A554FC-D0B1-DCC5-F956-55FB453BF8E2}"/>
            </a:ext>
          </a:extLst>
        </cdr:cNvPr>
        <cdr:cNvSpPr txBox="1"/>
      </cdr:nvSpPr>
      <cdr:spPr>
        <a:xfrm xmlns:a="http://schemas.openxmlformats.org/drawingml/2006/main">
          <a:off x="1230323" y="2110389"/>
          <a:ext cx="1809541" cy="76418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000" b="1" kern="1200" dirty="0">
              <a:solidFill>
                <a:srgbClr val="FABE00"/>
              </a:solidFill>
            </a:rPr>
            <a:t>Colombia</a:t>
          </a:r>
        </a:p>
        <a:p xmlns:a="http://schemas.openxmlformats.org/drawingml/2006/main">
          <a:r>
            <a:rPr lang="en-US" sz="2000" b="1" kern="1200" dirty="0">
              <a:solidFill>
                <a:srgbClr val="FABE00"/>
              </a:solidFill>
            </a:rPr>
            <a:t>TFR=1.0</a:t>
          </a:r>
        </a:p>
      </cdr:txBody>
    </cdr:sp>
  </cdr:relSizeAnchor>
  <cdr:relSizeAnchor xmlns:cdr="http://schemas.openxmlformats.org/drawingml/2006/chartDrawing">
    <cdr:from>
      <cdr:x>0.2723</cdr:x>
      <cdr:y>0.32747</cdr:y>
    </cdr:from>
    <cdr:to>
      <cdr:x>0.40971</cdr:x>
      <cdr:y>0.43425</cdr:y>
    </cdr:to>
    <cdr:sp macro="" textlink="">
      <cdr:nvSpPr>
        <cdr:cNvPr id="4" name="TextBox 1">
          <a:extLst xmlns:a="http://schemas.openxmlformats.org/drawingml/2006/main">
            <a:ext uri="{FF2B5EF4-FFF2-40B4-BE49-F238E27FC236}">
              <a16:creationId xmlns:a16="http://schemas.microsoft.com/office/drawing/2014/main" id="{36C6C4BC-C03F-A0E2-59C0-D46B764D7B88}"/>
            </a:ext>
          </a:extLst>
        </cdr:cNvPr>
        <cdr:cNvSpPr txBox="1"/>
      </cdr:nvSpPr>
      <cdr:spPr>
        <a:xfrm xmlns:a="http://schemas.openxmlformats.org/drawingml/2006/main">
          <a:off x="2557915" y="1620163"/>
          <a:ext cx="1290811" cy="5283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000" b="1" kern="1200" baseline="0" dirty="0">
              <a:solidFill>
                <a:srgbClr val="FF6600"/>
              </a:solidFill>
            </a:rPr>
            <a:t>Thailand</a:t>
          </a:r>
        </a:p>
        <a:p xmlns:a="http://schemas.openxmlformats.org/drawingml/2006/main">
          <a:r>
            <a:rPr lang="en-US" sz="2000" b="1" kern="1200" dirty="0">
              <a:solidFill>
                <a:srgbClr val="FF6600"/>
              </a:solidFill>
            </a:rPr>
            <a:t>TFR=1.0</a:t>
          </a:r>
          <a:endParaRPr lang="en-US" sz="2000" b="1" kern="1200" baseline="0" dirty="0">
            <a:solidFill>
              <a:srgbClr val="FF6600"/>
            </a:solidFill>
          </a:endParaRPr>
        </a:p>
      </cdr:txBody>
    </cdr:sp>
  </cdr:relSizeAnchor>
  <cdr:relSizeAnchor xmlns:cdr="http://schemas.openxmlformats.org/drawingml/2006/chartDrawing">
    <cdr:from>
      <cdr:x>0.57997</cdr:x>
      <cdr:y>0.17062</cdr:y>
    </cdr:from>
    <cdr:to>
      <cdr:x>0.75598</cdr:x>
      <cdr:y>0.32576</cdr:y>
    </cdr:to>
    <cdr:sp macro="" textlink="">
      <cdr:nvSpPr>
        <cdr:cNvPr id="5" name="TextBox 1">
          <a:extLst xmlns:a="http://schemas.openxmlformats.org/drawingml/2006/main">
            <a:ext uri="{FF2B5EF4-FFF2-40B4-BE49-F238E27FC236}">
              <a16:creationId xmlns:a16="http://schemas.microsoft.com/office/drawing/2014/main" id="{557EA12D-0523-8B8E-82DE-564CCF692E4B}"/>
            </a:ext>
          </a:extLst>
        </cdr:cNvPr>
        <cdr:cNvSpPr txBox="1"/>
      </cdr:nvSpPr>
      <cdr:spPr>
        <a:xfrm xmlns:a="http://schemas.openxmlformats.org/drawingml/2006/main">
          <a:off x="5448122" y="844173"/>
          <a:ext cx="1653414" cy="76755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000" b="1" kern="1200" baseline="0" dirty="0">
              <a:solidFill>
                <a:schemeClr val="accent1">
                  <a:lumMod val="75000"/>
                </a:schemeClr>
              </a:solidFill>
            </a:rPr>
            <a:t>Germany TFR=1.3</a:t>
          </a:r>
        </a:p>
      </cdr:txBody>
    </cdr:sp>
  </cdr:relSizeAnchor>
  <cdr:relSizeAnchor xmlns:cdr="http://schemas.openxmlformats.org/drawingml/2006/chartDrawing">
    <cdr:from>
      <cdr:x>0.65304</cdr:x>
      <cdr:y>0.32466</cdr:y>
    </cdr:from>
    <cdr:to>
      <cdr:x>0.82905</cdr:x>
      <cdr:y>0.43144</cdr:y>
    </cdr:to>
    <cdr:sp macro="" textlink="">
      <cdr:nvSpPr>
        <cdr:cNvPr id="7" name="TextBox 1">
          <a:extLst xmlns:a="http://schemas.openxmlformats.org/drawingml/2006/main">
            <a:ext uri="{FF2B5EF4-FFF2-40B4-BE49-F238E27FC236}">
              <a16:creationId xmlns:a16="http://schemas.microsoft.com/office/drawing/2014/main" id="{318E54A9-EB81-D930-89B4-DC8006BC40EB}"/>
            </a:ext>
          </a:extLst>
        </cdr:cNvPr>
        <cdr:cNvSpPr txBox="1"/>
      </cdr:nvSpPr>
      <cdr:spPr>
        <a:xfrm xmlns:a="http://schemas.openxmlformats.org/drawingml/2006/main">
          <a:off x="6035385" y="1606260"/>
          <a:ext cx="1626680" cy="5283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000" b="1" kern="1200" dirty="0">
              <a:solidFill>
                <a:srgbClr val="44C9E8"/>
              </a:solidFill>
            </a:rPr>
            <a:t>Spain</a:t>
          </a:r>
        </a:p>
        <a:p xmlns:a="http://schemas.openxmlformats.org/drawingml/2006/main">
          <a:r>
            <a:rPr lang="en-US" sz="2000" b="1" kern="1200" dirty="0">
              <a:solidFill>
                <a:srgbClr val="44C9E8"/>
              </a:solidFill>
            </a:rPr>
            <a:t>TFR=1.1</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9837A5-396B-E94D-987F-BEF0641BF4EE}"/>
              </a:ext>
            </a:extLst>
          </p:cNvPr>
          <p:cNvSpPr>
            <a:spLocks noGrp="1"/>
          </p:cNvSpPr>
          <p:nvPr>
            <p:ph type="hdr" sz="quarter"/>
          </p:nvPr>
        </p:nvSpPr>
        <p:spPr>
          <a:xfrm>
            <a:off x="0" y="0"/>
            <a:ext cx="2971800" cy="466435"/>
          </a:xfrm>
          <a:prstGeom prst="rect">
            <a:avLst/>
          </a:prstGeom>
        </p:spPr>
        <p:txBody>
          <a:bodyPr vert="horz" lIns="92307" tIns="46153" rIns="92307" bIns="46153" rtlCol="0"/>
          <a:lstStyle>
            <a:lvl1pPr algn="l">
              <a:defRPr sz="1200"/>
            </a:lvl1pPr>
          </a:lstStyle>
          <a:p>
            <a:endParaRPr lang="en-US"/>
          </a:p>
        </p:txBody>
      </p:sp>
      <p:sp>
        <p:nvSpPr>
          <p:cNvPr id="3" name="Date Placeholder 2">
            <a:extLst>
              <a:ext uri="{FF2B5EF4-FFF2-40B4-BE49-F238E27FC236}">
                <a16:creationId xmlns:a16="http://schemas.microsoft.com/office/drawing/2014/main" id="{47BDEF30-CA27-8541-9FD6-BAC37AFAA672}"/>
              </a:ext>
            </a:extLst>
          </p:cNvPr>
          <p:cNvSpPr>
            <a:spLocks noGrp="1"/>
          </p:cNvSpPr>
          <p:nvPr>
            <p:ph type="dt" sz="quarter" idx="1"/>
          </p:nvPr>
        </p:nvSpPr>
        <p:spPr>
          <a:xfrm>
            <a:off x="3884614" y="0"/>
            <a:ext cx="2971800" cy="466435"/>
          </a:xfrm>
          <a:prstGeom prst="rect">
            <a:avLst/>
          </a:prstGeom>
        </p:spPr>
        <p:txBody>
          <a:bodyPr vert="horz" lIns="92307" tIns="46153" rIns="92307" bIns="46153" rtlCol="0"/>
          <a:lstStyle>
            <a:lvl1pPr algn="r">
              <a:defRPr sz="1200"/>
            </a:lvl1pPr>
          </a:lstStyle>
          <a:p>
            <a:fld id="{D779ACE4-41CC-7B42-B13E-DE6A1F0C7345}" type="datetimeFigureOut">
              <a:rPr lang="en-US" smtClean="0"/>
              <a:t>10/28/26</a:t>
            </a:fld>
            <a:endParaRPr lang="en-US"/>
          </a:p>
        </p:txBody>
      </p:sp>
      <p:sp>
        <p:nvSpPr>
          <p:cNvPr id="4" name="Footer Placeholder 3">
            <a:extLst>
              <a:ext uri="{FF2B5EF4-FFF2-40B4-BE49-F238E27FC236}">
                <a16:creationId xmlns:a16="http://schemas.microsoft.com/office/drawing/2014/main" id="{893FBD45-6063-0C4A-AC33-A79FD287F4F0}"/>
              </a:ext>
            </a:extLst>
          </p:cNvPr>
          <p:cNvSpPr>
            <a:spLocks noGrp="1"/>
          </p:cNvSpPr>
          <p:nvPr>
            <p:ph type="ftr" sz="quarter" idx="2"/>
          </p:nvPr>
        </p:nvSpPr>
        <p:spPr>
          <a:xfrm>
            <a:off x="0" y="8829968"/>
            <a:ext cx="2971800" cy="466434"/>
          </a:xfrm>
          <a:prstGeom prst="rect">
            <a:avLst/>
          </a:prstGeom>
        </p:spPr>
        <p:txBody>
          <a:bodyPr vert="horz" lIns="92307" tIns="46153" rIns="92307" bIns="46153"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0312832-6B36-E947-BA74-C5B335EA4283}"/>
              </a:ext>
            </a:extLst>
          </p:cNvPr>
          <p:cNvSpPr>
            <a:spLocks noGrp="1"/>
          </p:cNvSpPr>
          <p:nvPr>
            <p:ph type="sldNum" sz="quarter" idx="3"/>
          </p:nvPr>
        </p:nvSpPr>
        <p:spPr>
          <a:xfrm>
            <a:off x="3884614" y="8829968"/>
            <a:ext cx="2971800" cy="466434"/>
          </a:xfrm>
          <a:prstGeom prst="rect">
            <a:avLst/>
          </a:prstGeom>
        </p:spPr>
        <p:txBody>
          <a:bodyPr vert="horz" lIns="92307" tIns="46153" rIns="92307" bIns="46153" rtlCol="0" anchor="b"/>
          <a:lstStyle>
            <a:lvl1pPr algn="r">
              <a:defRPr sz="1200"/>
            </a:lvl1pPr>
          </a:lstStyle>
          <a:p>
            <a:fld id="{A2D7B7ED-71D4-8543-B8B1-25EB31D77D6D}" type="slidenum">
              <a:rPr lang="en-US" smtClean="0"/>
              <a:t>‹#›</a:t>
            </a:fld>
            <a:endParaRPr lang="en-US"/>
          </a:p>
        </p:txBody>
      </p:sp>
    </p:spTree>
    <p:extLst>
      <p:ext uri="{BB962C8B-B14F-4D97-AF65-F5344CB8AC3E}">
        <p14:creationId xmlns:p14="http://schemas.microsoft.com/office/powerpoint/2010/main" val="39505532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5"/>
          </a:xfrm>
          <a:prstGeom prst="rect">
            <a:avLst/>
          </a:prstGeom>
        </p:spPr>
        <p:txBody>
          <a:bodyPr vert="horz" lIns="92307" tIns="46153" rIns="92307" bIns="46153" rtlCol="0"/>
          <a:lstStyle>
            <a:lvl1pPr algn="l">
              <a:defRPr sz="1200"/>
            </a:lvl1pPr>
          </a:lstStyle>
          <a:p>
            <a:endParaRPr lang="en-US"/>
          </a:p>
        </p:txBody>
      </p:sp>
      <p:sp>
        <p:nvSpPr>
          <p:cNvPr id="3" name="Date Placeholder 2"/>
          <p:cNvSpPr>
            <a:spLocks noGrp="1"/>
          </p:cNvSpPr>
          <p:nvPr>
            <p:ph type="dt" idx="1"/>
          </p:nvPr>
        </p:nvSpPr>
        <p:spPr>
          <a:xfrm>
            <a:off x="3884614" y="0"/>
            <a:ext cx="2971800" cy="466435"/>
          </a:xfrm>
          <a:prstGeom prst="rect">
            <a:avLst/>
          </a:prstGeom>
        </p:spPr>
        <p:txBody>
          <a:bodyPr vert="horz" lIns="92307" tIns="46153" rIns="92307" bIns="46153" rtlCol="0"/>
          <a:lstStyle>
            <a:lvl1pPr algn="r">
              <a:defRPr sz="1200"/>
            </a:lvl1pPr>
          </a:lstStyle>
          <a:p>
            <a:fld id="{EBA3674D-5568-4B53-BEDC-788C0A565B32}" type="datetimeFigureOut">
              <a:rPr lang="en-US" smtClean="0"/>
              <a:t>10/28/26</a:t>
            </a:fld>
            <a:endParaRPr lang="en-US"/>
          </a:p>
        </p:txBody>
      </p:sp>
      <p:sp>
        <p:nvSpPr>
          <p:cNvPr id="4" name="Slide Image Placeholder 3"/>
          <p:cNvSpPr>
            <a:spLocks noGrp="1" noRot="1" noChangeAspect="1"/>
          </p:cNvSpPr>
          <p:nvPr>
            <p:ph type="sldImg" idx="2"/>
          </p:nvPr>
        </p:nvSpPr>
        <p:spPr>
          <a:xfrm>
            <a:off x="641350" y="1162050"/>
            <a:ext cx="5575300" cy="3136900"/>
          </a:xfrm>
          <a:prstGeom prst="rect">
            <a:avLst/>
          </a:prstGeom>
          <a:noFill/>
          <a:ln w="12700">
            <a:solidFill>
              <a:prstClr val="black"/>
            </a:solidFill>
          </a:ln>
        </p:spPr>
        <p:txBody>
          <a:bodyPr vert="horz" lIns="92307" tIns="46153" rIns="92307" bIns="46153" rtlCol="0" anchor="ctr"/>
          <a:lstStyle/>
          <a:p>
            <a:endParaRPr lang="en-US"/>
          </a:p>
        </p:txBody>
      </p:sp>
      <p:sp>
        <p:nvSpPr>
          <p:cNvPr id="5" name="Notes Placeholder 4"/>
          <p:cNvSpPr>
            <a:spLocks noGrp="1"/>
          </p:cNvSpPr>
          <p:nvPr>
            <p:ph type="body" sz="quarter" idx="3"/>
          </p:nvPr>
        </p:nvSpPr>
        <p:spPr>
          <a:xfrm>
            <a:off x="685800" y="4473892"/>
            <a:ext cx="5486400" cy="3660457"/>
          </a:xfrm>
          <a:prstGeom prst="rect">
            <a:avLst/>
          </a:prstGeom>
        </p:spPr>
        <p:txBody>
          <a:bodyPr vert="horz" lIns="92307" tIns="46153" rIns="92307" bIns="46153"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2971800" cy="466434"/>
          </a:xfrm>
          <a:prstGeom prst="rect">
            <a:avLst/>
          </a:prstGeom>
        </p:spPr>
        <p:txBody>
          <a:bodyPr vert="horz" lIns="92307" tIns="46153" rIns="92307" bIns="46153" rtlCol="0" anchor="b"/>
          <a:lstStyle>
            <a:lvl1pPr algn="l">
              <a:defRPr sz="1200"/>
            </a:lvl1pPr>
          </a:lstStyle>
          <a:p>
            <a:endParaRPr lang="en-US"/>
          </a:p>
        </p:txBody>
      </p:sp>
      <p:sp>
        <p:nvSpPr>
          <p:cNvPr id="7" name="Slide Number Placeholder 6"/>
          <p:cNvSpPr>
            <a:spLocks noGrp="1"/>
          </p:cNvSpPr>
          <p:nvPr>
            <p:ph type="sldNum" sz="quarter" idx="5"/>
          </p:nvPr>
        </p:nvSpPr>
        <p:spPr>
          <a:xfrm>
            <a:off x="3884614" y="8829968"/>
            <a:ext cx="2971800" cy="466434"/>
          </a:xfrm>
          <a:prstGeom prst="rect">
            <a:avLst/>
          </a:prstGeom>
        </p:spPr>
        <p:txBody>
          <a:bodyPr vert="horz" lIns="92307" tIns="46153" rIns="92307" bIns="46153" rtlCol="0" anchor="b"/>
          <a:lstStyle>
            <a:lvl1pPr algn="r">
              <a:defRPr sz="1200"/>
            </a:lvl1pPr>
          </a:lstStyle>
          <a:p>
            <a:fld id="{3A01FC02-8E91-4583-AFE8-C696F73FE91A}" type="slidenum">
              <a:rPr lang="en-US" smtClean="0"/>
              <a:t>‹#›</a:t>
            </a:fld>
            <a:endParaRPr lang="en-US"/>
          </a:p>
        </p:txBody>
      </p:sp>
    </p:spTree>
    <p:extLst>
      <p:ext uri="{BB962C8B-B14F-4D97-AF65-F5344CB8AC3E}">
        <p14:creationId xmlns:p14="http://schemas.microsoft.com/office/powerpoint/2010/main" val="12827101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 me start with what I think is one of the MOST striking findings in this year's World Population Data Sheet.
One in three people globally, or 2.8 billion people, NOW live in countries that have MORE older adults 65 and over than children under age 15.
This pattern is found in 55 countries and territories.
As you can see in the chart, in Japan, 29% of the population is 65 and over and JUST 11% is under 15.
[Suggested, to match the new chart: Among countries with 1 million or more people, Japan has the highest share of older adults, followed by Italy at 25%, and Greece, Bulgaria, and Finland at 24%. Croatia and Estonia also have 24%.]</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I want to give you a population pop quiz, Pop Quiz #1.
Which of the countries below has more older adults than children under 15?
A. Ireland
B. Vietnam
C. United States
D. Argentina</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answer is C, the US.
So it's NOT ONLY countries like Japan and those in Europe, as you might expect, but ALSO countries like the U.S., China, and Thailand.
The US has 19% older adults compared to 17% children.
The finding highlights JUST HOW widespread population aging has become.
How did we get here? Today's aging populations reflect two major demographic changes unfolding over decades: declining fertility and people living longer.
Today's older population reflects births many decades ago, while today's children reflect more recent fertility patterns. So what we're seeing is the cumulative effect of demographic changes over generations.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Another major finding is just HOW COMMON LOW FERTILITY IS around the world.
Today, about seven in ten people globally live in countries where fertility is AT OR BELOW replacement level, around 2.1 births per woman.
That's 121 countries and territories.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I have Pop Quiz #2. Which of these is a sure sign that a country's total population is declining?
A. An aging population
B. Fertility below replacement level
C. More deaths than births
D. None of the above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answer is D, none of the above. [Note: the original script said "E"; there is no option E, so this was changed to D.]
This might be a little counterintuitive, but out of 121 countries with fertility at or below replacement level, 58 countries, almost half, are still projected to grow through 2050.
Globally, the population is projected to continue growing from 8.2 billion today to 9.6 billion in 2050.
Neither below-replacement fertility NOR population aging, or even having more deaths than births, necessarily means population decline right away. Age structure and migration also play important roles, as I'll explain.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are two important reasons why countries with low fertility can continue growing.
First is AGE STRUCTURE. Countries with relatively young populations have large numbers of women entering their childbearing years. So even when women have fewer children on average, the total number of births can remain high.
This is what demographers call population momentum: when a population continues growing for decades, even after fertility falls below replacement level, because of its young age structure. India is a good example.
So it's not just HOW MANY CHILDREN each woman has, but also how many women there are of childbearing age.
But population momentum doesn't last forever. As smaller generations eventually reach childbearing age, the number of births may decline, even if fertility rates don't fall further.
So countries can be at very different stages of demographic change. Some reached low fertility recently and are still growing, while others have experienced low fertility for decades and are seeing the effects of smaller generations.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second factor is MIGRATION. In some countries, deaths already outnumber births, but immigration can offset that loss and sustain population growth. Spain is a good example.
Migration also works the other way. When more people leave than arrive, population can decline, EVEN when there are more births than deaths.
THAT'S WHY fertility alone doesn't tell us where a population is headed.</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looking at where future population growth will occur, ANOTHER striking finding is HOW CONCENTRATED that growth will be.
Just four countries (India, Nigeria, Pakistan, and the Democratic Republic of Congo) are projected to account for about 40% of global population growth between now and 2050.
Together, they're projected to add about 570 million people.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I've been talking about individual countries, BUT if we look at REGIONS instead of countries, sub-Saharan Africa alone is projected to account for about 60% of global population growth through 2050.
Sub-Saharan Africa remains much younger and has higher fertility, with an average total fertility rate of 4.3, and 40% of the population under age 15. It is also home to 24 of the 25 countries with total fertility rates of at least 4.0, with Afghanistan being the exception.
So future population growth will be CONCENTRATED in relatively few places.
These patterns matter for planning, because the needs of countries with rapidly growing young populations can be quite different from those of countries with much older populations.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Another finding I want to highlight is that countries with similarly low fertility rates can differ a lot in the timing of births.
This chart compares the age patterns of childbearing in four countries with similarly low fertility, all between 1.0 and 1.3 children per woman.
We OFTEN associate low fertility with women having kids LATER IN LIFE. And that's definitely one pattern. In Germany and Spain, for example, birth rates are HIGHEST among women in their 30s.
But in Colombia and Thailand, which reached low fertility relatively more recently, birth rates STILL peak earlier, among women in their 20s.
Why does this matter? Because the same overall fertility rate can reflect quite different changes in childbearing behavior.
In some countries, declining fertility has been accompanied by a substantial shift toward having children later in life. In others, fertility has fallen sharply even though childbearing remains concentrated at younger ages.
These differences can reflect a combination of factors, including when people marry or form partnerships, changing expectations around family formation, economic circumstances, and access to reproductive health services.
So a low fertility rate tells us how many children women would have on average if current birth rates continued, but it doesn't tell us when women are having those children, or the social circumstances behind those patterns.
So even when fertility rates are similar, countries may have followed different paths to low fertility, and we shouldn't assume that they face the same circumstances and challenges.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year's Data Sheet ALSO includes a special focus on gender equality and well-being.
One finding is that women remain greatly UNDERREPRESENTED in political decision-making.
In 127 countries, including the US, women hold less than a third of parliamentary seats.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I'm going to give you my last pop quiz now. According to this year's data sheet, in how many countries do women hold at least half of the seats in parliament?
A. 7
B. 34
C. 61
D. 109</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correct answer is A. In ONLY SEVEN countries, women hold at least half the parliamentary seats: Rwanda (64%), Cuba (57%), Nicaragua (55%), Bolivia (51%), and Mexico, the United Arab Emirates, and Andorra (50% each).</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Another point is that while the gender gap in educational attainment has narrowed greatly, a SUBSTANTIAL GAP remains in labor force participation.
Mexico and Sri Lanka offer striking examples. In both countries, women and men have similar years of schooling today. But in Mexico, only about 52% of women participate in the labor force, compared with about 82% among men.
In Sri Lanka, the gap is EVEN greater: 36% versus 73%.
Why do these gaps persist even when educational attainment is similar? Education is certainly important, but whether women can participate in paid work also depends on other conditions.
Women often shoulder a disproportionate share of unpaid caregiving and household responsibilities. Access to childcare, the availability of suitable jobs, workplace conditions, and social expectations can all influence whether women are able to enter or remain in the labor force.
So improving women's access to education is an important achievement, but it doesn't automatically remove the other barriers to economic participation.
Taken together, these findings remind us that gender equality is multidimensional. Progress in one area doesn't necessarily mean the same progress has occurred in others.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FA3EE-7921-EB1D-97FA-715AE4AC17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3E8029-31E1-55B4-8EA0-788BF23DB0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AEEF22-F6D5-021D-67A6-0739944B4C45}"/>
              </a:ext>
            </a:extLst>
          </p:cNvPr>
          <p:cNvSpPr>
            <a:spLocks noGrp="1"/>
          </p:cNvSpPr>
          <p:nvPr>
            <p:ph type="body" idx="1"/>
          </p:nvPr>
        </p:nvSpPr>
        <p:spPr/>
        <p:txBody>
          <a:bodyPr/>
          <a:lstStyle/>
          <a:p>
            <a:r>
              <a:rPr lang="en-US"/>
              <a:t>The correct answer is A. In ONLY SEVEN countries, women hold at least half the parliamentary seats: Rwanda (64%), Cuba (57%), Nicaragua (55%), Bolivia (51%), and Mexico, the United Arab Emirates, and Andorra (50% each).</a:t>
            </a:r>
          </a:p>
        </p:txBody>
      </p:sp>
      <p:sp>
        <p:nvSpPr>
          <p:cNvPr id="4" name="Slide Number Placeholder 3">
            <a:extLst>
              <a:ext uri="{FF2B5EF4-FFF2-40B4-BE49-F238E27FC236}">
                <a16:creationId xmlns:a16="http://schemas.microsoft.com/office/drawing/2014/main" id="{BCCC8E5A-E9CF-17DC-B1DC-9238C054D12A}"/>
              </a:ext>
            </a:extLst>
          </p:cNvPr>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26265039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Talking points:</a:t>
            </a:r>
          </a:p>
          <a:p>
            <a:r>
              <a:rPr lang="en-US"/>
              <a:t>- The termination of DHS is part of a broader set of pressures on data and statistics systems.</a:t>
            </a:r>
          </a:p>
          <a:p>
            <a:r>
              <a:rPr lang="en-US"/>
              <a:t>- 69% of national statistical offices in LMICs reported budget cuts in 2025 (ISWGHS NSO Survey).</a:t>
            </a:r>
          </a:p>
          <a:p>
            <a:r>
              <a:rPr lang="en-US"/>
              <a:t>- 35 countries did not conduct a census during the 2020 census round (UNFPA).</a:t>
            </a:r>
          </a:p>
          <a:p>
            <a:r>
              <a:rPr lang="en-US"/>
              <a:t>- The U.S. is not immune: since January 2025, all 13 principal federal statistical agencies have reduced staffing, and six have lost at least one-third of their workforces.</a:t>
            </a:r>
          </a:p>
          <a:p>
            <a:r>
              <a:rPr lang="en-US"/>
              <a:t>- Many interrupted DHS surveys have since resumed with support from new and existing funders and partner governments, but the fragility of these systems must still be addressed.</a:t>
            </a:r>
          </a:p>
          <a:p>
            <a:r>
              <a:rPr lang="en-US"/>
              <a:t>- Jennifer Sciubba: when censuses, registration systems and surveys weaken, policymakers risk acting on an incomplete picture of who people are and what they need.</a:t>
            </a:r>
          </a:p>
          <a:p>
            <a:endParaRPr lang="en-US"/>
          </a:p>
          <a:p>
            <a:r>
              <a:rPr lang="en-US"/>
              <a:t>[Sources]</a:t>
            </a:r>
          </a:p>
          <a:p>
            <a:r>
              <a:rPr lang="en-US"/>
              <a:t>ISWGHS NSO Survey; UNFPA; 2026 WPDS press release (draft, 10/12/26).</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7FBE1-AA1D-0B79-B38F-892DF0D329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4D0BA1-83E1-03D2-58F6-6B16DA6C57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145E24-C056-C581-E45F-6774D0104576}"/>
              </a:ext>
            </a:extLst>
          </p:cNvPr>
          <p:cNvSpPr>
            <a:spLocks noGrp="1"/>
          </p:cNvSpPr>
          <p:nvPr>
            <p:ph type="body" idx="1"/>
          </p:nvPr>
        </p:nvSpPr>
        <p:spPr/>
        <p:txBody>
          <a:bodyPr/>
          <a:lstStyle/>
          <a:p>
            <a:r>
              <a:rPr lang="en-US"/>
              <a:t>Source: PRB analysis reflected in the approved 2026 WPDS key findings.,Speaker cue: Avoid treating every low-fertility country as if it faces the same causes or needs the same policy response.</a:t>
            </a:r>
          </a:p>
        </p:txBody>
      </p:sp>
      <p:sp>
        <p:nvSpPr>
          <p:cNvPr id="4" name="Slide Number Placeholder 3">
            <a:extLst>
              <a:ext uri="{FF2B5EF4-FFF2-40B4-BE49-F238E27FC236}">
                <a16:creationId xmlns:a16="http://schemas.microsoft.com/office/drawing/2014/main" id="{B8B64A20-0FD9-0D3D-2417-68439758E90A}"/>
              </a:ext>
            </a:extLst>
          </p:cNvPr>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35148371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From national budgets to local service delivery, decisions that shape millions of lives depend on a simple premise: you can't fix what you can't measure.</a:t>
            </a:r>
          </a:p>
          <a:p>
            <a:r>
              <a:rPr lang="en-US"/>
              <a:t>- Health ministries allocate scarce resources. Legislators design policies. Civil society advocates for underserved communities. All rely on accurate, comparable, and timely data.</a:t>
            </a:r>
          </a:p>
          <a:p>
            <a:r>
              <a:rPr lang="en-US"/>
              <a:t>- Equity and accountability: without reliable data, policymaking becomes less precise, less equitable, and less accountable. When data systems falter, blind spots widen, inequities deepen, and progress becomes harder to track or sustain.</a:t>
            </a:r>
          </a:p>
          <a:p>
            <a:r>
              <a:rPr lang="en-US"/>
              <a:t>- Example: the latest DHS infant mortality estimates in Ethiopia, DR Congo, Senegal and Malawi were 6 to 8 deaths per 1,000 live births higher than modeled estimates in the latest UN World Population Prospects, equivalent to 6,000-8,000 deaths per million births. Progress may be slower than expected, and thousands of infant deaths may be missing from figures used for decision-making.</a:t>
            </a:r>
          </a:p>
          <a:p>
            <a:r>
              <a:rPr lang="en-US"/>
              <a:t>- Close: counting people (their births and deaths, their health and wellbeing, their access and exclusion) is about visibility, power, and the fundamental right to be seen in the decisions that shape their lives.</a:t>
            </a:r>
          </a:p>
          <a:p>
            <a:endParaRPr lang="en-US"/>
          </a:p>
          <a:p>
            <a:r>
              <a:rPr lang="en-US"/>
              <a:t>[Sources]</a:t>
            </a:r>
          </a:p>
          <a:p>
            <a:r>
              <a:rPr lang="en-US"/>
              <a:t>PRB writing on data access and integrity (prb.org/what-we-do); 2026 WPDS press release (draft, 10/12/26), 'Gaps in Population Data' section.</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Talking points:</a:t>
            </a:r>
          </a:p>
          <a:p>
            <a:r>
              <a:rPr lang="en-US"/>
              <a:t>- Keep essential data visible and useful: the Data Sheet draws on censuses, civil registration and vital statistics, nationally representative surveys, and modeled estimates where observations are incomplete, bringing them together so differences can be seen and assumptions tested.</a:t>
            </a:r>
          </a:p>
          <a:p>
            <a:r>
              <a:rPr lang="en-US"/>
              <a:t>- Make the stakes clear: evidence like the infant mortality gap shows decision-makers what is lost when data systems weaken.</a:t>
            </a:r>
          </a:p>
          <a:p>
            <a:r>
              <a:rPr lang="en-US"/>
              <a:t>- Mobilize users and decision-makers: data infrastructure is defended by its users. The new Data Explorer lets users compare indicators across countries and examine the conditions behind regional and global totals.</a:t>
            </a:r>
          </a:p>
          <a:p>
            <a:r>
              <a:rPr lang="en-US"/>
              <a:t>- Transition: hand off to the Data Explorer demo.</a:t>
            </a:r>
          </a:p>
          <a:p>
            <a:endParaRPr lang="en-US"/>
          </a:p>
          <a:p>
            <a:r>
              <a:rPr lang="en-US"/>
              <a:t>[Sources]</a:t>
            </a:r>
          </a:p>
          <a:p>
            <a:r>
              <a:rPr lang="en-US"/>
              <a:t>2026 WPDS press release (draft, 10/12/26). Template slide 3 notes: Data Stewardship theory of change draft (PRB as translation layer; data infrastructure is defended by its users).</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 have structured </a:t>
            </a:r>
            <a:r>
              <a:rPr lang="en-US" kern="1200">
                <a:effectLst/>
              </a:rPr>
              <a:t>this demo</a:t>
            </a:r>
            <a:r>
              <a:rPr lang="en-US"/>
              <a:t> around different ways we can explore the question: where in the world are populations aging?</a:t>
            </a:r>
          </a:p>
          <a:p>
            <a:endParaRPr lang="en-US"/>
          </a:p>
          <a:p>
            <a:r>
              <a:rPr lang="en-US"/>
              <a:t>To answer that question</a:t>
            </a:r>
            <a:r>
              <a:rPr lang="en-US" kern="1200">
                <a:effectLst/>
              </a:rPr>
              <a:t>, </a:t>
            </a:r>
            <a:r>
              <a:rPr lang="en-US"/>
              <a:t>I’ll walk you through our four ways of visualizing </a:t>
            </a:r>
            <a:r>
              <a:rPr lang="en-US" kern="1200">
                <a:effectLst/>
              </a:rPr>
              <a:t>the </a:t>
            </a:r>
            <a:r>
              <a:rPr lang="en-US"/>
              <a:t>data: a </a:t>
            </a:r>
            <a:r>
              <a:rPr lang="en-US" err="1"/>
              <a:t>beeswarm</a:t>
            </a:r>
            <a:r>
              <a:rPr lang="en-US"/>
              <a:t> chart, a bar chart, a scatter plot, and a map. Today’s demo uses screenshots of the Explorer. Everything you’ll see is available online and we will be sharing the link to the Explorer in the chat now, so you can try each step yourself afterward. </a:t>
            </a:r>
            <a:endParaRPr lang="en-US">
              <a:ea typeface="Calibri"/>
              <a:cs typeface="Calibri"/>
            </a:endParaRPr>
          </a:p>
          <a:p>
            <a:endParaRPr lang="en-US"/>
          </a:p>
          <a:p>
            <a:r>
              <a:rPr lang="en-US"/>
              <a:t>Alongside these four views, every country has its own profile</a:t>
            </a:r>
            <a:r>
              <a:rPr lang="en-US" kern="1200">
                <a:effectLst/>
              </a:rPr>
              <a:t>, </a:t>
            </a:r>
            <a:r>
              <a:rPr lang="en-US"/>
              <a:t>which brings all indicators together </a:t>
            </a:r>
            <a:r>
              <a:rPr lang="en-US" kern="1200">
                <a:effectLst/>
              </a:rPr>
              <a:t>on </a:t>
            </a:r>
            <a:r>
              <a:rPr lang="en-US"/>
              <a:t>one page and allows for comparison with up to three other countries or regions. The same approach works for any indicator in </a:t>
            </a:r>
            <a:r>
              <a:rPr lang="en-US" kern="1200">
                <a:effectLst/>
              </a:rPr>
              <a:t>the Data Sheet.</a:t>
            </a:r>
            <a:endParaRPr lang="en-US"/>
          </a:p>
          <a:p>
            <a:endParaRPr lang="en-US" sz="1200" kern="1200">
              <a:solidFill>
                <a:schemeClr val="tx1"/>
              </a:solidFill>
              <a:effectLst/>
              <a:latin typeface="+mn-lt"/>
              <a:ea typeface="Calibri"/>
              <a:cs typeface="Calibri"/>
            </a:endParaRPr>
          </a:p>
          <a:p>
            <a:r>
              <a:rPr lang="en-US" b="1"/>
              <a:t>→ Next slide, please.</a:t>
            </a:r>
            <a:endParaRPr lang="en-US"/>
          </a:p>
          <a:p>
            <a:endParaRPr lang="en-US">
              <a:ea typeface="Calibri"/>
              <a:cs typeface="Calibri"/>
            </a:endParaRP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90FF9-6DC8-6143-EB6E-D34CDF72C9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03AA9F-3109-1762-4B9C-B05723ED3A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238986-F67B-7C59-5D66-0631F4CDF285}"/>
              </a:ext>
            </a:extLst>
          </p:cNvPr>
          <p:cNvSpPr>
            <a:spLocks noGrp="1"/>
          </p:cNvSpPr>
          <p:nvPr>
            <p:ph type="body" idx="1"/>
          </p:nvPr>
        </p:nvSpPr>
        <p:spPr/>
        <p:txBody>
          <a:bodyPr/>
          <a:lstStyle/>
          <a:p>
            <a:r>
              <a:rPr lang="en-US" kern="1200">
                <a:effectLst/>
              </a:rPr>
              <a:t>This is the landing page for the Explorer. The </a:t>
            </a:r>
            <a:r>
              <a:rPr lang="en-US"/>
              <a:t>navigation panel</a:t>
            </a:r>
            <a:r>
              <a:rPr lang="en-US" kern="1200">
                <a:effectLst/>
              </a:rPr>
              <a:t> on the left takes you to each part of the site: Country Data, the three chart types, the map, and the Data Stories.</a:t>
            </a:r>
            <a:endParaRPr lang="en-US"/>
          </a:p>
          <a:p>
            <a:endParaRPr lang="en-US"/>
          </a:p>
          <a:p>
            <a:r>
              <a:rPr lang="en-US" kern="1200">
                <a:effectLst/>
              </a:rPr>
              <a:t>At the top of the page, you can see that we are viewing the 2026 data. The page also gives a brief overview of the World Population Data Sheet itself.</a:t>
            </a:r>
            <a:endParaRPr lang="en-US"/>
          </a:p>
          <a:p>
            <a:endParaRPr lang="en-US"/>
          </a:p>
          <a:p>
            <a:r>
              <a:rPr lang="en-US" kern="1200">
                <a:effectLst/>
              </a:rPr>
              <a:t>The Download and Methods pages give you the full dataset and the details behind each indicator. The Data Stories are narratives prepared by PRB staff that walk you through different patterns in the data.</a:t>
            </a:r>
            <a:endParaRPr lang="en-US"/>
          </a:p>
          <a:p>
            <a:endParaRPr lang="en-US" sz="1200" kern="1200">
              <a:solidFill>
                <a:schemeClr val="tx1"/>
              </a:solidFill>
              <a:effectLst/>
              <a:latin typeface="+mn-lt"/>
              <a:ea typeface="Calibri"/>
              <a:cs typeface="Calibri"/>
            </a:endParaRPr>
          </a:p>
          <a:p>
            <a:r>
              <a:rPr lang="en-US" b="1"/>
              <a:t>→ Next slide, please.</a:t>
            </a:r>
            <a:endParaRPr lang="en-US"/>
          </a:p>
          <a:p>
            <a:endParaRPr lang="en-US">
              <a:ea typeface="Calibri"/>
              <a:cs typeface="Calibri"/>
            </a:endParaRPr>
          </a:p>
        </p:txBody>
      </p:sp>
      <p:sp>
        <p:nvSpPr>
          <p:cNvPr id="4" name="Slide Number Placeholder 3">
            <a:extLst>
              <a:ext uri="{FF2B5EF4-FFF2-40B4-BE49-F238E27FC236}">
                <a16:creationId xmlns:a16="http://schemas.microsoft.com/office/drawing/2014/main" id="{CA33CD8E-287F-FB12-385A-958F2B707AE2}"/>
              </a:ext>
            </a:extLst>
          </p:cNvPr>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5399887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kern="1200">
                <a:effectLst/>
              </a:rPr>
              <a:t>First, let’s look at the </a:t>
            </a:r>
            <a:r>
              <a:rPr lang="en-US" kern="1200" err="1">
                <a:effectLst/>
              </a:rPr>
              <a:t>beeswarm</a:t>
            </a:r>
            <a:r>
              <a:rPr lang="en-US" kern="1200">
                <a:effectLst/>
              </a:rPr>
              <a:t> chart for the indicator “percent of population aged 65 and older.” </a:t>
            </a:r>
            <a:r>
              <a:rPr lang="en-US" kern="1200" err="1">
                <a:effectLst/>
              </a:rPr>
              <a:t>Beeswarm</a:t>
            </a:r>
            <a:r>
              <a:rPr lang="en-US" kern="1200">
                <a:effectLst/>
              </a:rPr>
              <a:t> charts show the distribution of the data. They are useful when you want to see where countries cluster, how much variation exists, and whether some countries stand apart from the broader pattern.</a:t>
            </a:r>
            <a:endParaRPr lang="en-US"/>
          </a:p>
          <a:p>
            <a:endParaRPr lang="en-US"/>
          </a:p>
          <a:p>
            <a:r>
              <a:rPr lang="en-US" kern="1200">
                <a:effectLst/>
              </a:rPr>
              <a:t>For this indicator, each dot represents a country, positioned according to the percent of its population aged 65 and older.</a:t>
            </a:r>
            <a:r>
              <a:rPr lang="en-US"/>
              <a:t> Countries below the median are shaded blue, and countries above the median are shaded pink, with darker shades meaning farther from the median. I use the same color scale for the following charts. </a:t>
            </a:r>
          </a:p>
          <a:p>
            <a:endParaRPr lang="en-US"/>
          </a:p>
          <a:p>
            <a:r>
              <a:rPr lang="en-US" kern="1200">
                <a:effectLst/>
              </a:rPr>
              <a:t>What stands out right away is the shape. Most countries cluster at the lower end of the scale, while a long tail stretches toward much older populations. </a:t>
            </a:r>
            <a:r>
              <a:rPr lang="en-US"/>
              <a:t>Highlighted</a:t>
            </a:r>
            <a:r>
              <a:rPr lang="en-US" kern="1200">
                <a:effectLst/>
              </a:rPr>
              <a:t> </a:t>
            </a:r>
            <a:r>
              <a:rPr lang="en-US"/>
              <a:t>at </a:t>
            </a:r>
            <a:r>
              <a:rPr lang="en-US" kern="1200">
                <a:effectLst/>
              </a:rPr>
              <a:t>the far right is Japan, where 29 percent of the population is 65 or older.</a:t>
            </a:r>
            <a:endParaRPr lang="en-US"/>
          </a:p>
          <a:p>
            <a:endParaRPr lang="en-US"/>
          </a:p>
          <a:p>
            <a:r>
              <a:rPr lang="en-US" kern="1200">
                <a:effectLst/>
              </a:rPr>
              <a:t>Hovering over any dot tells you which country it is. You can also filter the countries shown, highlight a particular country, and add reference lines. One of the most useful options is “Group by”, which I will show you next.</a:t>
            </a:r>
            <a:endParaRPr lang="en-US"/>
          </a:p>
          <a:p>
            <a:endParaRPr lang="en-US" sz="1200" kern="1200">
              <a:solidFill>
                <a:schemeClr val="tx1"/>
              </a:solidFill>
              <a:effectLst/>
              <a:latin typeface="+mn-lt"/>
              <a:ea typeface="Calibri"/>
              <a:cs typeface="Calibri"/>
            </a:endParaRPr>
          </a:p>
          <a:p>
            <a:r>
              <a:rPr lang="en-US" b="1"/>
              <a:t>→ Next slide, please.</a:t>
            </a:r>
            <a:endParaRPr lang="en-US"/>
          </a:p>
          <a:p>
            <a:endParaRPr lang="en-US">
              <a:ea typeface="Calibri"/>
              <a:cs typeface="Calibri"/>
            </a:endParaRP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C6ACD-ACEA-FFAD-8A4A-058E9850B4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50065A-01BA-A704-E472-4470623A05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AD3A13-86FA-2ABF-4F5B-3C871738E037}"/>
              </a:ext>
            </a:extLst>
          </p:cNvPr>
          <p:cNvSpPr>
            <a:spLocks noGrp="1"/>
          </p:cNvSpPr>
          <p:nvPr>
            <p:ph type="body" idx="1"/>
          </p:nvPr>
        </p:nvSpPr>
        <p:spPr/>
        <p:txBody>
          <a:bodyPr/>
          <a:lstStyle/>
          <a:p>
            <a:r>
              <a:rPr lang="en-US" kern="1200">
                <a:effectLst/>
              </a:rPr>
              <a:t>When we group the countries by region, the differences become striking. In Africa, countries cluster tightly at 2 to 5 percent aged 65 and older. Most European countries fall between 15 and 27 percent.</a:t>
            </a:r>
            <a:endParaRPr lang="en-US"/>
          </a:p>
          <a:p>
            <a:endParaRPr lang="en-US"/>
          </a:p>
          <a:p>
            <a:r>
              <a:rPr lang="en-US" kern="1200">
                <a:effectLst/>
              </a:rPr>
              <a:t>Asia shows the widest range of any region, from about 2 percent in Qatar and the United Arab Emirates to Japan at 29 percent. And in the Americas, a small group of Caribbean territories stands out at about 26 percent.</a:t>
            </a:r>
            <a:endParaRPr lang="en-US"/>
          </a:p>
          <a:p>
            <a:endParaRPr lang="en-US"/>
          </a:p>
          <a:p>
            <a:r>
              <a:rPr lang="en-US" kern="1200">
                <a:effectLst/>
              </a:rPr>
              <a:t>To try this yourself, choose Group by and then select Region or Income Group. Now, let us see which countries rank at the very top.</a:t>
            </a:r>
            <a:endParaRPr lang="en-US"/>
          </a:p>
          <a:p>
            <a:endParaRPr lang="en-US" sz="1200" kern="1200">
              <a:solidFill>
                <a:schemeClr val="tx1"/>
              </a:solidFill>
              <a:effectLst/>
              <a:latin typeface="+mn-lt"/>
              <a:ea typeface="Calibri"/>
              <a:cs typeface="Calibri"/>
            </a:endParaRPr>
          </a:p>
          <a:p>
            <a:r>
              <a:rPr lang="en-US" b="1"/>
              <a:t>→ Next slide, please.</a:t>
            </a:r>
            <a:endParaRPr lang="en-US"/>
          </a:p>
          <a:p>
            <a:endParaRPr lang="en-US">
              <a:ea typeface="Calibri"/>
              <a:cs typeface="Calibri"/>
            </a:endParaRPr>
          </a:p>
        </p:txBody>
      </p:sp>
      <p:sp>
        <p:nvSpPr>
          <p:cNvPr id="4" name="Slide Number Placeholder 3">
            <a:extLst>
              <a:ext uri="{FF2B5EF4-FFF2-40B4-BE49-F238E27FC236}">
                <a16:creationId xmlns:a16="http://schemas.microsoft.com/office/drawing/2014/main" id="{85C51647-558C-3DD5-9D74-E4161643510C}"/>
              </a:ext>
            </a:extLst>
          </p:cNvPr>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062554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B9332-9973-D266-C866-83E5CD8E90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AE1DDB-80ED-34A4-0B34-A090D1E2E7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FFF089-36CE-2F1D-A97D-9A84B85A411D}"/>
              </a:ext>
            </a:extLst>
          </p:cNvPr>
          <p:cNvSpPr>
            <a:spLocks noGrp="1"/>
          </p:cNvSpPr>
          <p:nvPr>
            <p:ph type="body" idx="1"/>
          </p:nvPr>
        </p:nvSpPr>
        <p:spPr/>
        <p:txBody>
          <a:bodyPr/>
          <a:lstStyle/>
          <a:p>
            <a:r>
              <a:rPr lang="en-US" kern="1200">
                <a:effectLst/>
              </a:rPr>
              <a:t>Here, let’s look at the same data in a bar chart. Bar charts are best for ranking. They enable you to sort countries by the value for one indicator.</a:t>
            </a:r>
            <a:endParaRPr lang="en-US"/>
          </a:p>
          <a:p>
            <a:endParaRPr lang="en-US"/>
          </a:p>
          <a:p>
            <a:r>
              <a:rPr lang="en-US"/>
              <a:t>As Toshiko highlighted in her presentation, when we sort by percent of population aged 65+ or older, Japan has the oldest population</a:t>
            </a:r>
            <a:r>
              <a:rPr lang="en-US" kern="1200">
                <a:effectLst/>
              </a:rPr>
              <a:t>, at 29 percent</a:t>
            </a:r>
            <a:r>
              <a:rPr lang="en-US"/>
              <a:t> aged 65 or older. And you see the rest of the countries according to their ranks.  </a:t>
            </a:r>
            <a:endParaRPr lang="en-US">
              <a:solidFill>
                <a:srgbClr val="444444"/>
              </a:solidFill>
            </a:endParaRPr>
          </a:p>
          <a:p>
            <a:endParaRPr lang="en-US"/>
          </a:p>
          <a:p>
            <a:r>
              <a:rPr lang="en-US" kern="1200">
                <a:effectLst/>
              </a:rPr>
              <a:t>If you are interested in a particular country, the Highlight option</a:t>
            </a:r>
            <a:r>
              <a:rPr lang="en-US"/>
              <a:t>,</a:t>
            </a:r>
            <a:r>
              <a:rPr lang="en-US" kern="1200">
                <a:effectLst/>
              </a:rPr>
              <a:t> </a:t>
            </a:r>
            <a:r>
              <a:rPr lang="en-US"/>
              <a:t>also found at the top of the page, </a:t>
            </a:r>
            <a:r>
              <a:rPr lang="en-US" kern="1200">
                <a:effectLst/>
              </a:rPr>
              <a:t>makes it easy to find it in the ranking and see where it sits relative to others.</a:t>
            </a:r>
            <a:endParaRPr lang="en-US">
              <a:solidFill>
                <a:srgbClr val="444444"/>
              </a:solidFill>
              <a:ea typeface="Calibri" panose="020F0502020204030204"/>
              <a:cs typeface="Calibri" panose="020F0502020204030204"/>
            </a:endParaRPr>
          </a:p>
          <a:p>
            <a:endParaRPr lang="en-US" sz="1200" kern="1200">
              <a:solidFill>
                <a:schemeClr val="tx1"/>
              </a:solidFill>
              <a:effectLst/>
              <a:latin typeface="+mn-lt"/>
              <a:ea typeface="Calibri"/>
              <a:cs typeface="Calibri"/>
            </a:endParaRPr>
          </a:p>
          <a:p>
            <a:r>
              <a:rPr lang="en-US" b="1"/>
              <a:t>→ Next slide, please.</a:t>
            </a:r>
            <a:endParaRPr lang="en-US"/>
          </a:p>
          <a:p>
            <a:endParaRPr lang="en-US">
              <a:ea typeface="Calibri"/>
              <a:cs typeface="Calibri"/>
            </a:endParaRPr>
          </a:p>
        </p:txBody>
      </p:sp>
      <p:sp>
        <p:nvSpPr>
          <p:cNvPr id="4" name="Slide Number Placeholder 3">
            <a:extLst>
              <a:ext uri="{FF2B5EF4-FFF2-40B4-BE49-F238E27FC236}">
                <a16:creationId xmlns:a16="http://schemas.microsoft.com/office/drawing/2014/main" id="{6B9E7E96-C181-F385-8915-F096F917F905}"/>
              </a:ext>
            </a:extLst>
          </p:cNvPr>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1783790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61C9B-EAED-4E79-D798-95DF105A72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806908-DF98-8083-2ECE-893A96A808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4968C2-28D1-E12A-93E8-43D39AB7E14F}"/>
              </a:ext>
            </a:extLst>
          </p:cNvPr>
          <p:cNvSpPr>
            <a:spLocks noGrp="1"/>
          </p:cNvSpPr>
          <p:nvPr>
            <p:ph type="body" idx="1"/>
          </p:nvPr>
        </p:nvSpPr>
        <p:spPr/>
        <p:txBody>
          <a:bodyPr/>
          <a:lstStyle/>
          <a:p>
            <a:r>
              <a:rPr lang="en-US" kern="1200">
                <a:effectLst/>
              </a:rPr>
              <a:t>The bar chart </a:t>
            </a:r>
            <a:r>
              <a:rPr lang="en-US"/>
              <a:t>also allows</a:t>
            </a:r>
            <a:r>
              <a:rPr lang="en-US" kern="1200">
                <a:effectLst/>
              </a:rPr>
              <a:t> you to add a secondary indicator alongside the first. Here, I have added the total fertility rate</a:t>
            </a:r>
            <a:r>
              <a:rPr lang="en-US"/>
              <a:t>, a well-known driver of population aging to see how these two indicators are associated. This view re-sorts the bar chart by total fertility rate, showing the share of older adults in the countries with the highest fertility at the top.</a:t>
            </a:r>
          </a:p>
          <a:p>
            <a:endParaRPr lang="en-US"/>
          </a:p>
          <a:p>
            <a:r>
              <a:rPr lang="en-US"/>
              <a:t>Nearly all </a:t>
            </a:r>
            <a:r>
              <a:rPr lang="en-US" kern="1200">
                <a:effectLst/>
              </a:rPr>
              <a:t>of the </a:t>
            </a:r>
            <a:r>
              <a:rPr lang="en-US"/>
              <a:t>countries with the highest fertility are in sub-Saharan Africa. Somalia has the highest </a:t>
            </a:r>
            <a:r>
              <a:rPr lang="en-US" kern="1200">
                <a:effectLst/>
              </a:rPr>
              <a:t>fertility </a:t>
            </a:r>
            <a:r>
              <a:rPr lang="en-US"/>
              <a:t>rate, at 6.4 </a:t>
            </a:r>
            <a:r>
              <a:rPr lang="en-US" kern="1200">
                <a:effectLst/>
              </a:rPr>
              <a:t>children per woman, </a:t>
            </a:r>
            <a:r>
              <a:rPr lang="en-US"/>
              <a:t>followed by </a:t>
            </a:r>
            <a:r>
              <a:rPr lang="en-US" kern="1200">
                <a:effectLst/>
              </a:rPr>
              <a:t>the </a:t>
            </a:r>
            <a:r>
              <a:rPr lang="en-US"/>
              <a:t>Central African Republic at 6.1</a:t>
            </a:r>
            <a:r>
              <a:rPr lang="en-US" kern="1200">
                <a:effectLst/>
              </a:rPr>
              <a:t>. </a:t>
            </a:r>
            <a:r>
              <a:rPr lang="en-US"/>
              <a:t>In both countries, only 2 percent of </a:t>
            </a:r>
            <a:r>
              <a:rPr lang="en-US" kern="1200">
                <a:effectLst/>
              </a:rPr>
              <a:t>the </a:t>
            </a:r>
            <a:r>
              <a:rPr lang="en-US"/>
              <a:t>population is aged 65 or older.  </a:t>
            </a:r>
            <a:endParaRPr lang="en-US">
              <a:ea typeface="Calibri"/>
              <a:cs typeface="Calibri"/>
            </a:endParaRPr>
          </a:p>
          <a:p>
            <a:endParaRPr lang="en-US"/>
          </a:p>
          <a:p>
            <a:r>
              <a:rPr lang="en-US"/>
              <a:t>You can also sort the chart by lowest fertility rate and find that many of the countries with the highest shares of older adults appear at the top.</a:t>
            </a:r>
          </a:p>
          <a:p>
            <a:endParaRPr lang="en-US"/>
          </a:p>
          <a:p>
            <a:r>
              <a:rPr lang="en-US" kern="1200">
                <a:effectLst/>
              </a:rPr>
              <a:t>Next, we will view these same two indicators in a scatter plot.</a:t>
            </a:r>
            <a:endParaRPr lang="en-US"/>
          </a:p>
          <a:p>
            <a:endParaRPr lang="en-US" sz="1200" kern="1200">
              <a:solidFill>
                <a:schemeClr val="tx1"/>
              </a:solidFill>
              <a:effectLst/>
              <a:latin typeface="+mn-lt"/>
              <a:ea typeface="Calibri"/>
              <a:cs typeface="Calibri"/>
            </a:endParaRPr>
          </a:p>
          <a:p>
            <a:r>
              <a:rPr lang="en-US" b="1"/>
              <a:t>→ Next slide, please.</a:t>
            </a:r>
            <a:endParaRPr lang="en-US"/>
          </a:p>
          <a:p>
            <a:endParaRPr lang="en-US">
              <a:ea typeface="Calibri"/>
              <a:cs typeface="Calibri"/>
            </a:endParaRPr>
          </a:p>
        </p:txBody>
      </p:sp>
      <p:sp>
        <p:nvSpPr>
          <p:cNvPr id="4" name="Slide Number Placeholder 3">
            <a:extLst>
              <a:ext uri="{FF2B5EF4-FFF2-40B4-BE49-F238E27FC236}">
                <a16:creationId xmlns:a16="http://schemas.microsoft.com/office/drawing/2014/main" id="{932DB092-C420-7398-6182-7E7B4C044F7B}"/>
              </a:ext>
            </a:extLst>
          </p:cNvPr>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7338283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scatter plot gives us another way to look at the same association we just saw in the bar chart. Here, the total fertility rate runs along the horizontal axis, and the share of the population aged 65 and older runs up the vertical axis. </a:t>
            </a:r>
          </a:p>
          <a:p>
            <a:endParaRPr lang="en-US"/>
          </a:p>
          <a:p>
            <a:r>
              <a:rPr lang="en-US"/>
              <a:t>Each dot is a country. You can change the indicators by clicking the dropdowns listed at the top of the page. And the colors correspond to the value of the indicator you pick for the Y-axis.</a:t>
            </a:r>
          </a:p>
          <a:p>
            <a:endParaRPr lang="en-US"/>
          </a:p>
          <a:p>
            <a:r>
              <a:rPr lang="en-US"/>
              <a:t>The dashed regression line slopes downward, showing us that where fertility is low, populations tend to be older. On the left, among countries with fertility at or below 2.1, the replacement level, we find the oldest populations, with 15 percent or more aged 65 and older. As fertility rises, the share of older people falls. On the far right, the countries with the highest fertility, above six children per woman, have only about 2 to 3 percent of their populations aged 65 and older.</a:t>
            </a:r>
          </a:p>
          <a:p>
            <a:endParaRPr lang="en-US"/>
          </a:p>
          <a:p>
            <a:r>
              <a:rPr lang="en-US"/>
              <a:t>Next, let us turn to the map to see where aging is concentrated.</a:t>
            </a:r>
          </a:p>
          <a:p>
            <a:endParaRPr lang="en-US" b="1"/>
          </a:p>
          <a:p>
            <a:r>
              <a:rPr lang="en-US" b="1"/>
              <a:t>→ Next slide, please.</a:t>
            </a:r>
            <a:endParaRPr lang="en-US"/>
          </a:p>
          <a:p>
            <a:br>
              <a:rPr lang="en-US" sz="1200" kern="1200">
                <a:effectLst/>
                <a:cs typeface="+mn-lt"/>
              </a:rPr>
            </a:br>
            <a:endParaRPr lang="en-US" sz="1200" kern="1200">
              <a:solidFill>
                <a:schemeClr val="tx1"/>
              </a:solidFill>
              <a:effectLst/>
              <a:latin typeface="+mn-lt"/>
              <a:ea typeface="Calibri"/>
              <a:cs typeface="Calibri"/>
            </a:endParaRPr>
          </a:p>
          <a:p>
            <a:endParaRPr lang="en-US"/>
          </a:p>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kern="1200">
                <a:effectLst/>
              </a:rPr>
              <a:t>Finally, we can look at the map to show geographic patterns in the data</a:t>
            </a:r>
            <a:r>
              <a:rPr lang="en-US"/>
              <a:t>.</a:t>
            </a:r>
            <a:r>
              <a:rPr lang="en-US" kern="1200">
                <a:effectLst/>
              </a:rPr>
              <a:t> The map shows where population aging is concentrated. In the highest category, 19 to 29 percent of the population is 65 or older. That category covers 47 countries across Europe, North America, and parts of East Asia.</a:t>
            </a:r>
            <a:endParaRPr lang="en-US"/>
          </a:p>
          <a:p>
            <a:endParaRPr lang="en-US"/>
          </a:p>
          <a:p>
            <a:r>
              <a:rPr lang="en-US" kern="1200">
                <a:effectLst/>
              </a:rPr>
              <a:t>At the other end, 36 countries have just 2 to 4 percent aged 65 and older, mostly in sub-Saharan Africa and on the Arabian Peninsula. Clicking a category in the legend </a:t>
            </a:r>
            <a:r>
              <a:rPr lang="en-US"/>
              <a:t>at the bottom of the page highlights</a:t>
            </a:r>
            <a:r>
              <a:rPr lang="en-US" kern="1200">
                <a:effectLst/>
              </a:rPr>
              <a:t> just those countries.</a:t>
            </a:r>
            <a:endParaRPr lang="en-US"/>
          </a:p>
          <a:p>
            <a:endParaRPr lang="en-US"/>
          </a:p>
          <a:p>
            <a:r>
              <a:rPr lang="en-US" kern="1200">
                <a:effectLst/>
              </a:rPr>
              <a:t>One small note: the map view is available on desktop and laptop computers only.</a:t>
            </a:r>
            <a:endParaRPr lang="en-US"/>
          </a:p>
          <a:p>
            <a:endParaRPr lang="en-US" sz="1200" kern="1200">
              <a:solidFill>
                <a:schemeClr val="tx1"/>
              </a:solidFill>
              <a:effectLst/>
              <a:latin typeface="+mn-lt"/>
              <a:ea typeface="Calibri"/>
              <a:cs typeface="Calibri"/>
            </a:endParaRPr>
          </a:p>
          <a:p>
            <a:r>
              <a:rPr lang="en-US" b="1"/>
              <a:t>→ Next slide, please.</a:t>
            </a:r>
            <a:endParaRPr lang="en-US"/>
          </a:p>
          <a:p>
            <a:endParaRPr lang="en-US">
              <a:ea typeface="Calibri"/>
              <a:cs typeface="Calibri"/>
            </a:endParaRP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During this demo, we used four views to answer one question, and each step added a new layer, from the overall spread, to the rankings, to a related indicator, and finally to the geography.</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If you would like to explore on your own, there are a few good ways to get started. Each chart type has a short Data Story that walks you through it step by step, so you can repeat this process with any indicator.</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The Explorer works on any device. The country profiles, </a:t>
            </a:r>
            <a:r>
              <a:rPr lang="en-US" sz="1200" kern="1200" err="1">
                <a:solidFill>
                  <a:schemeClr val="tx1"/>
                </a:solidFill>
                <a:effectLst/>
                <a:latin typeface="+mn-lt"/>
                <a:ea typeface="+mn-ea"/>
                <a:cs typeface="+mn-cs"/>
              </a:rPr>
              <a:t>beeswarm</a:t>
            </a:r>
            <a:r>
              <a:rPr lang="en-US" sz="1200" kern="1200">
                <a:solidFill>
                  <a:schemeClr val="tx1"/>
                </a:solidFill>
                <a:effectLst/>
                <a:latin typeface="+mn-lt"/>
                <a:ea typeface="+mn-ea"/>
                <a:cs typeface="+mn-cs"/>
              </a:rPr>
              <a:t>, bar charts, and scatter plots all work on phones and tablets, while the map requires a desktop or laptop.</a:t>
            </a:r>
            <a:endParaRPr lang="en-US" sz="1200" kern="1200">
              <a:solidFill>
                <a:schemeClr val="tx1"/>
              </a:solidFill>
              <a:effectLst/>
              <a:latin typeface="+mn-lt"/>
              <a:ea typeface="Calibri"/>
              <a:cs typeface="Calibri"/>
            </a:endParaRP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And a good place to begin is this year's new indicators on gender equality and well-being, covering education, labor force participation, political representation, health, and childbearing across more than 200 countries and territories.</a:t>
            </a:r>
            <a:r>
              <a:rPr lang="en-US"/>
              <a:t> Next slide, please.</a:t>
            </a: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Thank you very much for your time and attention. You can explore all of the data at wpds.prb.org/2026. We will now begin our Q&amp;A. </a:t>
            </a:r>
          </a:p>
        </p:txBody>
      </p:sp>
      <p:sp>
        <p:nvSpPr>
          <p:cNvPr id="4" name="Slide Number Placeholder 3"/>
          <p:cNvSpPr>
            <a:spLocks noGrp="1"/>
          </p:cNvSpPr>
          <p:nvPr>
            <p:ph type="sldNum" sz="quarter" idx="5"/>
          </p:nvPr>
        </p:nvSpPr>
        <p:spPr/>
        <p:txBody>
          <a:bodyPr/>
          <a:lstStyle/>
          <a:p>
            <a:fld id="{3A01FC02-8E91-4583-AFE8-C696F73FE91A}" type="slidenum">
              <a:rPr lang="en-US" smtClean="0"/>
              <a:t>34</a:t>
            </a:fld>
            <a:endParaRPr lang="en-US"/>
          </a:p>
        </p:txBody>
      </p:sp>
    </p:spTree>
    <p:extLst>
      <p:ext uri="{BB962C8B-B14F-4D97-AF65-F5344CB8AC3E}">
        <p14:creationId xmlns:p14="http://schemas.microsoft.com/office/powerpoint/2010/main" val="28318920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No Tagline">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0FBAA79-ABDA-3D41-9B61-3C86BFAFAC1A}"/>
              </a:ext>
            </a:extLst>
          </p:cNvPr>
          <p:cNvSpPr/>
          <p:nvPr userDrawn="1"/>
        </p:nvSpPr>
        <p:spPr bwMode="auto">
          <a:xfrm>
            <a:off x="163332" y="5130800"/>
            <a:ext cx="11875625" cy="1536218"/>
          </a:xfrm>
          <a:prstGeom prst="rect">
            <a:avLst/>
          </a:prstGeom>
          <a:solidFill>
            <a:schemeClr val="accent1">
              <a:lumMod val="20000"/>
              <a:lumOff val="80000"/>
            </a:scheme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Arial" charset="0"/>
              <a:ea typeface="ＭＳ Ｐゴシック" charset="-128"/>
            </a:endParaRPr>
          </a:p>
        </p:txBody>
      </p:sp>
      <p:sp>
        <p:nvSpPr>
          <p:cNvPr id="12" name="Round Single Corner Rectangle 11">
            <a:extLst>
              <a:ext uri="{FF2B5EF4-FFF2-40B4-BE49-F238E27FC236}">
                <a16:creationId xmlns:a16="http://schemas.microsoft.com/office/drawing/2014/main" id="{A183FFFB-9984-F448-A2CB-380E6E847AFB}"/>
              </a:ext>
            </a:extLst>
          </p:cNvPr>
          <p:cNvSpPr/>
          <p:nvPr userDrawn="1"/>
        </p:nvSpPr>
        <p:spPr bwMode="auto">
          <a:xfrm>
            <a:off x="162046" y="173620"/>
            <a:ext cx="11875625" cy="4827186"/>
          </a:xfrm>
          <a:prstGeom prst="round1Rect">
            <a:avLst/>
          </a:prstGeom>
          <a:gradFill flip="none" rotWithShape="1">
            <a:gsLst>
              <a:gs pos="35000">
                <a:srgbClr val="007DC4"/>
              </a:gs>
              <a:gs pos="100000">
                <a:srgbClr val="33C9D1"/>
              </a:gs>
            </a:gsLst>
            <a:lin ang="2700000" scaled="1"/>
            <a:tileRect/>
          </a:gradFill>
          <a:ln w="9525" cap="flat" cmpd="sng" algn="ctr">
            <a:noFill/>
            <a:prstDash val="solid"/>
            <a:round/>
            <a:headEnd type="none" w="med" len="med"/>
            <a:tailEnd type="none" w="med" len="med"/>
          </a:ln>
          <a:effectLst>
            <a:softEdge rad="0"/>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77910" name="Rectangle 86"/>
          <p:cNvSpPr>
            <a:spLocks noGrp="1" noChangeArrowheads="1"/>
          </p:cNvSpPr>
          <p:nvPr>
            <p:ph type="subTitle" sz="quarter" idx="1" hasCustomPrompt="1"/>
          </p:nvPr>
        </p:nvSpPr>
        <p:spPr>
          <a:xfrm>
            <a:off x="642112" y="2311400"/>
            <a:ext cx="8684768" cy="879212"/>
          </a:xfrm>
        </p:spPr>
        <p:txBody>
          <a:bodyPr anchor="ctr"/>
          <a:lstStyle>
            <a:lvl1pPr marL="0" indent="0">
              <a:buFont typeface="Wingdings" pitchFamily="2" charset="2"/>
              <a:buNone/>
              <a:defRPr sz="4400" b="1" i="0" spc="0">
                <a:solidFill>
                  <a:srgbClr val="FFFFFF"/>
                </a:solidFill>
                <a:latin typeface="Arial" panose="020B0604020202020204" pitchFamily="34" charset="0"/>
                <a:cs typeface="Arial" panose="020B0604020202020204" pitchFamily="34" charset="0"/>
              </a:defRPr>
            </a:lvl1pPr>
          </a:lstStyle>
          <a:p>
            <a:pPr lvl="0"/>
            <a:r>
              <a:rPr lang="en-US" noProof="0"/>
              <a:t>Meeting Title</a:t>
            </a:r>
          </a:p>
        </p:txBody>
      </p:sp>
      <p:sp>
        <p:nvSpPr>
          <p:cNvPr id="10" name="Rectangle 9"/>
          <p:cNvSpPr/>
          <p:nvPr userDrawn="1"/>
        </p:nvSpPr>
        <p:spPr>
          <a:xfrm>
            <a:off x="10428238" y="6069058"/>
            <a:ext cx="1166923" cy="307777"/>
          </a:xfrm>
          <a:prstGeom prst="rect">
            <a:avLst/>
          </a:prstGeom>
        </p:spPr>
        <p:txBody>
          <a:bodyPr wrap="none">
            <a:spAutoFit/>
          </a:bodyPr>
          <a:lstStyle/>
          <a:p>
            <a:pPr algn="r"/>
            <a:r>
              <a:rPr lang="en-US" sz="1400" b="0" err="1">
                <a:solidFill>
                  <a:schemeClr val="bg2">
                    <a:lumMod val="50000"/>
                  </a:schemeClr>
                </a:solidFill>
                <a:latin typeface="+mn-lt"/>
              </a:rPr>
              <a:t>www</a:t>
            </a:r>
            <a:r>
              <a:rPr lang="en-US" sz="1400" err="1">
                <a:solidFill>
                  <a:schemeClr val="bg2">
                    <a:lumMod val="50000"/>
                  </a:schemeClr>
                </a:solidFill>
                <a:latin typeface="+mn-lt"/>
              </a:rPr>
              <a:t>.prb.org</a:t>
            </a:r>
            <a:endParaRPr lang="en-US" sz="1400">
              <a:solidFill>
                <a:schemeClr val="bg2">
                  <a:lumMod val="50000"/>
                </a:schemeClr>
              </a:solidFill>
              <a:latin typeface="+mn-lt"/>
            </a:endParaRPr>
          </a:p>
        </p:txBody>
      </p:sp>
      <p:sp>
        <p:nvSpPr>
          <p:cNvPr id="8" name="Text Placeholder 7"/>
          <p:cNvSpPr>
            <a:spLocks noGrp="1"/>
          </p:cNvSpPr>
          <p:nvPr>
            <p:ph type="body" sz="quarter" idx="10" hasCustomPrompt="1"/>
          </p:nvPr>
        </p:nvSpPr>
        <p:spPr>
          <a:xfrm>
            <a:off x="642112" y="5412430"/>
            <a:ext cx="10980928" cy="457200"/>
          </a:xfrm>
        </p:spPr>
        <p:txBody>
          <a:bodyPr anchor="ctr"/>
          <a:lstStyle>
            <a:lvl1pPr marL="0" indent="0" algn="l">
              <a:buNone/>
              <a:defRPr sz="2000" b="0" i="0">
                <a:solidFill>
                  <a:schemeClr val="bg2">
                    <a:lumMod val="50000"/>
                  </a:schemeClr>
                </a:solidFill>
                <a:latin typeface="+mn-lt"/>
                <a:cs typeface="Arial" panose="020B0604020202020204" pitchFamily="34" charset="0"/>
              </a:defRPr>
            </a:lvl1pPr>
          </a:lstStyle>
          <a:p>
            <a:pPr lvl="0"/>
            <a:r>
              <a:rPr lang="en-US"/>
              <a:t>Author 1</a:t>
            </a:r>
          </a:p>
        </p:txBody>
      </p:sp>
      <p:sp>
        <p:nvSpPr>
          <p:cNvPr id="9" name="Text Placeholder 7"/>
          <p:cNvSpPr>
            <a:spLocks noGrp="1"/>
          </p:cNvSpPr>
          <p:nvPr>
            <p:ph type="body" sz="quarter" idx="11" hasCustomPrompt="1"/>
          </p:nvPr>
        </p:nvSpPr>
        <p:spPr>
          <a:xfrm>
            <a:off x="642112" y="5996409"/>
            <a:ext cx="4064000" cy="371515"/>
          </a:xfrm>
        </p:spPr>
        <p:txBody>
          <a:bodyPr anchor="ctr"/>
          <a:lstStyle>
            <a:lvl1pPr marL="0" indent="0" algn="l">
              <a:buNone/>
              <a:defRPr sz="1600" b="0">
                <a:solidFill>
                  <a:schemeClr val="bg2">
                    <a:lumMod val="50000"/>
                  </a:schemeClr>
                </a:solidFill>
                <a:latin typeface="+mn-lt"/>
                <a:cs typeface="Arial" panose="020B0604020202020204" pitchFamily="34" charset="0"/>
              </a:defRPr>
            </a:lvl1pPr>
          </a:lstStyle>
          <a:p>
            <a:pPr lvl="0"/>
            <a:r>
              <a:rPr lang="en-US"/>
              <a:t>January 01, 2021</a:t>
            </a:r>
          </a:p>
        </p:txBody>
      </p:sp>
      <p:pic>
        <p:nvPicPr>
          <p:cNvPr id="13" name="Picture 12" descr="A drawing of a face&#10;&#10;Description automatically generated">
            <a:extLst>
              <a:ext uri="{FF2B5EF4-FFF2-40B4-BE49-F238E27FC236}">
                <a16:creationId xmlns:a16="http://schemas.microsoft.com/office/drawing/2014/main" id="{ABB029F9-58FC-8346-BF18-99A655847FE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72567" y="800612"/>
            <a:ext cx="1668223" cy="570152"/>
          </a:xfrm>
          <a:prstGeom prst="rect">
            <a:avLst/>
          </a:prstGeom>
        </p:spPr>
      </p:pic>
      <p:pic>
        <p:nvPicPr>
          <p:cNvPr id="3" name="Picture 2">
            <a:extLst>
              <a:ext uri="{FF2B5EF4-FFF2-40B4-BE49-F238E27FC236}">
                <a16:creationId xmlns:a16="http://schemas.microsoft.com/office/drawing/2014/main" id="{8535F209-3E23-6441-9209-0823B23B0632}"/>
              </a:ext>
            </a:extLst>
          </p:cNvPr>
          <p:cNvPicPr>
            <a:picLocks noChangeAspect="1"/>
          </p:cNvPicPr>
          <p:nvPr userDrawn="1"/>
        </p:nvPicPr>
        <p:blipFill>
          <a:blip r:embed="rId3">
            <a:alphaModFix amt="18000"/>
            <a:extLst>
              <a:ext uri="{28A0092B-C50C-407E-A947-70E740481C1C}">
                <a14:useLocalDpi xmlns:a14="http://schemas.microsoft.com/office/drawing/2010/main" val="0"/>
              </a:ext>
            </a:extLst>
          </a:blip>
          <a:stretch>
            <a:fillRect/>
          </a:stretch>
        </p:blipFill>
        <p:spPr>
          <a:xfrm>
            <a:off x="4849107" y="-46430"/>
            <a:ext cx="5228860" cy="5472440"/>
          </a:xfrm>
          <a:prstGeom prst="rect">
            <a:avLst/>
          </a:prstGeom>
        </p:spPr>
      </p:pic>
      <p:sp>
        <p:nvSpPr>
          <p:cNvPr id="14" name="Rectangle 85">
            <a:extLst>
              <a:ext uri="{FF2B5EF4-FFF2-40B4-BE49-F238E27FC236}">
                <a16:creationId xmlns:a16="http://schemas.microsoft.com/office/drawing/2014/main" id="{4D995DD2-2B5A-9649-866E-977B141D01C2}"/>
              </a:ext>
            </a:extLst>
          </p:cNvPr>
          <p:cNvSpPr>
            <a:spLocks noGrp="1" noChangeArrowheads="1"/>
          </p:cNvSpPr>
          <p:nvPr>
            <p:ph type="ctrTitle" sz="quarter" hasCustomPrompt="1"/>
          </p:nvPr>
        </p:nvSpPr>
        <p:spPr>
          <a:xfrm>
            <a:off x="642112" y="1803622"/>
            <a:ext cx="8331200" cy="583978"/>
          </a:xfrm>
        </p:spPr>
        <p:txBody>
          <a:bodyPr anchor="ctr">
            <a:normAutofit/>
          </a:bodyPr>
          <a:lstStyle>
            <a:lvl1pPr>
              <a:defRPr sz="2800" b="0" i="0" spc="0">
                <a:solidFill>
                  <a:srgbClr val="FFFFFF"/>
                </a:solidFill>
                <a:latin typeface="+mj-lt"/>
                <a:cs typeface="Arial Narrow" panose="020B0604020202020204" pitchFamily="34" charset="0"/>
              </a:defRPr>
            </a:lvl1pPr>
          </a:lstStyle>
          <a:p>
            <a:pPr lvl="0"/>
            <a:r>
              <a:rPr lang="en-US" noProof="0"/>
              <a:t>Meeting Type</a:t>
            </a:r>
          </a:p>
        </p:txBody>
      </p:sp>
    </p:spTree>
    <p:extLst>
      <p:ext uri="{BB962C8B-B14F-4D97-AF65-F5344CB8AC3E}">
        <p14:creationId xmlns:p14="http://schemas.microsoft.com/office/powerpoint/2010/main" val="1498794940"/>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671622"/>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7">
            <a:extLst>
              <a:ext uri="{FF2B5EF4-FFF2-40B4-BE49-F238E27FC236}">
                <a16:creationId xmlns:a16="http://schemas.microsoft.com/office/drawing/2014/main" id="{FA2611DA-8ABE-C34A-8773-2284019216B4}"/>
              </a:ext>
            </a:extLst>
          </p:cNvPr>
          <p:cNvSpPr>
            <a:spLocks noGrp="1"/>
          </p:cNvSpPr>
          <p:nvPr>
            <p:ph type="title"/>
          </p:nvPr>
        </p:nvSpPr>
        <p:spPr/>
        <p:txBody>
          <a:bodyPr>
            <a:normAutofit/>
          </a:bodyPr>
          <a:lstStyle>
            <a:lvl1pPr>
              <a:defRPr sz="4200"/>
            </a:lvl1pPr>
          </a:lstStyle>
          <a:p>
            <a:r>
              <a:rPr lang="en-US"/>
              <a:t>Click to edit Master title style</a:t>
            </a:r>
          </a:p>
        </p:txBody>
      </p:sp>
      <p:pic>
        <p:nvPicPr>
          <p:cNvPr id="6" name="Picture 5">
            <a:extLst>
              <a:ext uri="{FF2B5EF4-FFF2-40B4-BE49-F238E27FC236}">
                <a16:creationId xmlns:a16="http://schemas.microsoft.com/office/drawing/2014/main" id="{FDE58C58-CAC5-AD4B-BDBD-9C49770F4640}"/>
              </a:ext>
            </a:extLst>
          </p:cNvPr>
          <p:cNvPicPr>
            <a:picLocks noChangeAspect="1"/>
          </p:cNvPicPr>
          <p:nvPr userDrawn="1"/>
        </p:nvPicPr>
        <p:blipFill rotWithShape="1">
          <a:blip r:embed="rId2">
            <a:alphaModFix amt="13000"/>
            <a:extLst>
              <a:ext uri="{28A0092B-C50C-407E-A947-70E740481C1C}">
                <a14:useLocalDpi xmlns:a14="http://schemas.microsoft.com/office/drawing/2010/main" val="0"/>
              </a:ext>
            </a:extLst>
          </a:blip>
          <a:srcRect l="64275" r="-2286"/>
          <a:stretch/>
        </p:blipFill>
        <p:spPr>
          <a:xfrm>
            <a:off x="0" y="2805616"/>
            <a:ext cx="1554480" cy="4279900"/>
          </a:xfrm>
          <a:prstGeom prst="rect">
            <a:avLst/>
          </a:prstGeom>
        </p:spPr>
      </p:pic>
      <p:sp>
        <p:nvSpPr>
          <p:cNvPr id="4" name="TextBox 3">
            <a:extLst>
              <a:ext uri="{FF2B5EF4-FFF2-40B4-BE49-F238E27FC236}">
                <a16:creationId xmlns:a16="http://schemas.microsoft.com/office/drawing/2014/main" id="{A79040FB-CC08-9D48-99D9-4E6A3A0068D8}"/>
              </a:ext>
            </a:extLst>
          </p:cNvPr>
          <p:cNvSpPr txBox="1"/>
          <p:nvPr userDrawn="1"/>
        </p:nvSpPr>
        <p:spPr>
          <a:xfrm>
            <a:off x="8971280" y="6228080"/>
            <a:ext cx="2382520" cy="307777"/>
          </a:xfrm>
          <a:prstGeom prst="rect">
            <a:avLst/>
          </a:prstGeom>
          <a:noFill/>
        </p:spPr>
        <p:txBody>
          <a:bodyPr wrap="square" rtlCol="0">
            <a:spAutoFit/>
          </a:bodyPr>
          <a:lstStyle/>
          <a:p>
            <a:pPr algn="r"/>
            <a:r>
              <a:rPr lang="en-US" sz="1400">
                <a:solidFill>
                  <a:schemeClr val="accent6">
                    <a:lumMod val="75000"/>
                  </a:schemeClr>
                </a:solidFill>
              </a:rPr>
              <a:t>PRB     </a:t>
            </a:r>
            <a:fld id="{FC9FCA1E-09EE-0941-917E-EDADF3334304}" type="slidenum">
              <a:rPr lang="en-US" sz="1400" smtClean="0">
                <a:solidFill>
                  <a:schemeClr val="accent6">
                    <a:lumMod val="75000"/>
                  </a:schemeClr>
                </a:solidFill>
              </a:rPr>
              <a:t>‹#›</a:t>
            </a:fld>
            <a:endParaRPr lang="en-US" sz="1400">
              <a:solidFill>
                <a:schemeClr val="accent6">
                  <a:lumMod val="75000"/>
                </a:schemeClr>
              </a:solidFill>
            </a:endParaRPr>
          </a:p>
        </p:txBody>
      </p:sp>
    </p:spTree>
    <p:extLst>
      <p:ext uri="{BB962C8B-B14F-4D97-AF65-F5344CB8AC3E}">
        <p14:creationId xmlns:p14="http://schemas.microsoft.com/office/powerpoint/2010/main" val="3637843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671622"/>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7">
            <a:extLst>
              <a:ext uri="{FF2B5EF4-FFF2-40B4-BE49-F238E27FC236}">
                <a16:creationId xmlns:a16="http://schemas.microsoft.com/office/drawing/2014/main" id="{FA2611DA-8ABE-C34A-8773-2284019216B4}"/>
              </a:ext>
            </a:extLst>
          </p:cNvPr>
          <p:cNvSpPr>
            <a:spLocks noGrp="1"/>
          </p:cNvSpPr>
          <p:nvPr>
            <p:ph type="title"/>
          </p:nvPr>
        </p:nvSpPr>
        <p:spPr/>
        <p:txBody>
          <a:bodyPr>
            <a:normAutofit/>
          </a:bodyPr>
          <a:lstStyle>
            <a:lvl1pPr>
              <a:defRPr sz="4200"/>
            </a:lvl1pPr>
          </a:lstStyle>
          <a:p>
            <a:r>
              <a:rPr lang="en-US"/>
              <a:t>Click to edit Master title style</a:t>
            </a:r>
          </a:p>
        </p:txBody>
      </p:sp>
      <p:pic>
        <p:nvPicPr>
          <p:cNvPr id="6" name="Picture 5">
            <a:extLst>
              <a:ext uri="{FF2B5EF4-FFF2-40B4-BE49-F238E27FC236}">
                <a16:creationId xmlns:a16="http://schemas.microsoft.com/office/drawing/2014/main" id="{FDE58C58-CAC5-AD4B-BDBD-9C49770F4640}"/>
              </a:ext>
            </a:extLst>
          </p:cNvPr>
          <p:cNvPicPr>
            <a:picLocks noChangeAspect="1"/>
          </p:cNvPicPr>
          <p:nvPr userDrawn="1"/>
        </p:nvPicPr>
        <p:blipFill rotWithShape="1">
          <a:blip r:embed="rId2">
            <a:alphaModFix amt="5000"/>
            <a:extLst>
              <a:ext uri="{28A0092B-C50C-407E-A947-70E740481C1C}">
                <a14:useLocalDpi xmlns:a14="http://schemas.microsoft.com/office/drawing/2010/main" val="0"/>
              </a:ext>
            </a:extLst>
          </a:blip>
          <a:srcRect l="64275" r="-2286"/>
          <a:stretch/>
        </p:blipFill>
        <p:spPr>
          <a:xfrm>
            <a:off x="0" y="2805616"/>
            <a:ext cx="1554480" cy="4279900"/>
          </a:xfrm>
          <a:prstGeom prst="rect">
            <a:avLst/>
          </a:prstGeom>
        </p:spPr>
      </p:pic>
      <p:sp>
        <p:nvSpPr>
          <p:cNvPr id="4" name="TextBox 3">
            <a:extLst>
              <a:ext uri="{FF2B5EF4-FFF2-40B4-BE49-F238E27FC236}">
                <a16:creationId xmlns:a16="http://schemas.microsoft.com/office/drawing/2014/main" id="{A79040FB-CC08-9D48-99D9-4E6A3A0068D8}"/>
              </a:ext>
            </a:extLst>
          </p:cNvPr>
          <p:cNvSpPr txBox="1"/>
          <p:nvPr userDrawn="1"/>
        </p:nvSpPr>
        <p:spPr>
          <a:xfrm>
            <a:off x="8971280" y="6228080"/>
            <a:ext cx="2382520" cy="307777"/>
          </a:xfrm>
          <a:prstGeom prst="rect">
            <a:avLst/>
          </a:prstGeom>
          <a:noFill/>
        </p:spPr>
        <p:txBody>
          <a:bodyPr wrap="square" rtlCol="0">
            <a:spAutoFit/>
          </a:bodyPr>
          <a:lstStyle/>
          <a:p>
            <a:pPr algn="r"/>
            <a:r>
              <a:rPr lang="en-US" sz="1400">
                <a:solidFill>
                  <a:schemeClr val="accent6">
                    <a:lumMod val="75000"/>
                  </a:schemeClr>
                </a:solidFill>
              </a:rPr>
              <a:t>PRB     </a:t>
            </a:r>
            <a:fld id="{FC9FCA1E-09EE-0941-917E-EDADF3334304}" type="slidenum">
              <a:rPr lang="en-US" sz="1400" smtClean="0">
                <a:solidFill>
                  <a:schemeClr val="accent6">
                    <a:lumMod val="75000"/>
                  </a:schemeClr>
                </a:solidFill>
              </a:rPr>
              <a:t>‹#›</a:t>
            </a:fld>
            <a:endParaRPr lang="en-US" sz="1400">
              <a:solidFill>
                <a:schemeClr val="accent6">
                  <a:lumMod val="75000"/>
                </a:schemeClr>
              </a:solidFill>
            </a:endParaRPr>
          </a:p>
        </p:txBody>
      </p:sp>
    </p:spTree>
    <p:extLst>
      <p:ext uri="{BB962C8B-B14F-4D97-AF65-F5344CB8AC3E}">
        <p14:creationId xmlns:p14="http://schemas.microsoft.com/office/powerpoint/2010/main" val="18423634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200"/>
            </a:lvl1pPr>
          </a:lstStyle>
          <a:p>
            <a:r>
              <a:rPr lang="en-US"/>
              <a:t>Click to edit Master title style</a:t>
            </a:r>
          </a:p>
        </p:txBody>
      </p:sp>
      <p:pic>
        <p:nvPicPr>
          <p:cNvPr id="4" name="Picture 3">
            <a:extLst>
              <a:ext uri="{FF2B5EF4-FFF2-40B4-BE49-F238E27FC236}">
                <a16:creationId xmlns:a16="http://schemas.microsoft.com/office/drawing/2014/main" id="{88FD8B73-B612-8341-9EBB-026D353BBD80}"/>
              </a:ext>
            </a:extLst>
          </p:cNvPr>
          <p:cNvPicPr>
            <a:picLocks noChangeAspect="1"/>
          </p:cNvPicPr>
          <p:nvPr userDrawn="1"/>
        </p:nvPicPr>
        <p:blipFill rotWithShape="1">
          <a:blip r:embed="rId2">
            <a:alphaModFix amt="13000"/>
            <a:extLst>
              <a:ext uri="{28A0092B-C50C-407E-A947-70E740481C1C}">
                <a14:useLocalDpi xmlns:a14="http://schemas.microsoft.com/office/drawing/2010/main" val="0"/>
              </a:ext>
            </a:extLst>
          </a:blip>
          <a:srcRect l="64275" r="-2286"/>
          <a:stretch/>
        </p:blipFill>
        <p:spPr>
          <a:xfrm>
            <a:off x="0" y="2805616"/>
            <a:ext cx="1554480" cy="4279900"/>
          </a:xfrm>
          <a:prstGeom prst="rect">
            <a:avLst/>
          </a:prstGeom>
        </p:spPr>
      </p:pic>
      <p:sp>
        <p:nvSpPr>
          <p:cNvPr id="5" name="TextBox 4">
            <a:extLst>
              <a:ext uri="{FF2B5EF4-FFF2-40B4-BE49-F238E27FC236}">
                <a16:creationId xmlns:a16="http://schemas.microsoft.com/office/drawing/2014/main" id="{85F2F43C-FAD0-AC4F-95C9-8B458E5101A8}"/>
              </a:ext>
            </a:extLst>
          </p:cNvPr>
          <p:cNvSpPr txBox="1"/>
          <p:nvPr userDrawn="1"/>
        </p:nvSpPr>
        <p:spPr>
          <a:xfrm>
            <a:off x="8971280" y="6228080"/>
            <a:ext cx="2382520" cy="307777"/>
          </a:xfrm>
          <a:prstGeom prst="rect">
            <a:avLst/>
          </a:prstGeom>
          <a:noFill/>
        </p:spPr>
        <p:txBody>
          <a:bodyPr wrap="square" rtlCol="0">
            <a:spAutoFit/>
          </a:bodyPr>
          <a:lstStyle/>
          <a:p>
            <a:pPr algn="r"/>
            <a:r>
              <a:rPr lang="en-US" sz="1400">
                <a:solidFill>
                  <a:schemeClr val="accent6">
                    <a:lumMod val="75000"/>
                  </a:schemeClr>
                </a:solidFill>
              </a:rPr>
              <a:t>PRB     </a:t>
            </a:r>
            <a:fld id="{FC9FCA1E-09EE-0941-917E-EDADF3334304}" type="slidenum">
              <a:rPr lang="en-US" sz="1400" smtClean="0">
                <a:solidFill>
                  <a:schemeClr val="accent6">
                    <a:lumMod val="75000"/>
                  </a:schemeClr>
                </a:solidFill>
              </a:rPr>
              <a:t>‹#›</a:t>
            </a:fld>
            <a:endParaRPr lang="en-US" sz="1400">
              <a:solidFill>
                <a:schemeClr val="accent6">
                  <a:lumMod val="75000"/>
                </a:schemeClr>
              </a:solidFill>
            </a:endParaRPr>
          </a:p>
        </p:txBody>
      </p:sp>
    </p:spTree>
    <p:extLst>
      <p:ext uri="{BB962C8B-B14F-4D97-AF65-F5344CB8AC3E}">
        <p14:creationId xmlns:p14="http://schemas.microsoft.com/office/powerpoint/2010/main" val="2234321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200"/>
            </a:lvl1pPr>
          </a:lstStyle>
          <a:p>
            <a:r>
              <a:rPr lang="en-US"/>
              <a:t>Click to edit Master title style</a:t>
            </a:r>
          </a:p>
        </p:txBody>
      </p:sp>
      <p:pic>
        <p:nvPicPr>
          <p:cNvPr id="4" name="Picture 3">
            <a:extLst>
              <a:ext uri="{FF2B5EF4-FFF2-40B4-BE49-F238E27FC236}">
                <a16:creationId xmlns:a16="http://schemas.microsoft.com/office/drawing/2014/main" id="{88FD8B73-B612-8341-9EBB-026D353BBD80}"/>
              </a:ext>
            </a:extLst>
          </p:cNvPr>
          <p:cNvPicPr>
            <a:picLocks noChangeAspect="1"/>
          </p:cNvPicPr>
          <p:nvPr userDrawn="1"/>
        </p:nvPicPr>
        <p:blipFill rotWithShape="1">
          <a:blip r:embed="rId2">
            <a:alphaModFix amt="5000"/>
            <a:extLst>
              <a:ext uri="{28A0092B-C50C-407E-A947-70E740481C1C}">
                <a14:useLocalDpi xmlns:a14="http://schemas.microsoft.com/office/drawing/2010/main" val="0"/>
              </a:ext>
            </a:extLst>
          </a:blip>
          <a:srcRect l="64275" r="-2286"/>
          <a:stretch/>
        </p:blipFill>
        <p:spPr>
          <a:xfrm>
            <a:off x="0" y="2805616"/>
            <a:ext cx="1554480" cy="4279900"/>
          </a:xfrm>
          <a:prstGeom prst="rect">
            <a:avLst/>
          </a:prstGeom>
        </p:spPr>
      </p:pic>
      <p:sp>
        <p:nvSpPr>
          <p:cNvPr id="5" name="TextBox 4">
            <a:extLst>
              <a:ext uri="{FF2B5EF4-FFF2-40B4-BE49-F238E27FC236}">
                <a16:creationId xmlns:a16="http://schemas.microsoft.com/office/drawing/2014/main" id="{85F2F43C-FAD0-AC4F-95C9-8B458E5101A8}"/>
              </a:ext>
            </a:extLst>
          </p:cNvPr>
          <p:cNvSpPr txBox="1"/>
          <p:nvPr userDrawn="1"/>
        </p:nvSpPr>
        <p:spPr>
          <a:xfrm>
            <a:off x="8971280" y="6228080"/>
            <a:ext cx="2382520" cy="307777"/>
          </a:xfrm>
          <a:prstGeom prst="rect">
            <a:avLst/>
          </a:prstGeom>
          <a:noFill/>
        </p:spPr>
        <p:txBody>
          <a:bodyPr wrap="square" rtlCol="0">
            <a:spAutoFit/>
          </a:bodyPr>
          <a:lstStyle/>
          <a:p>
            <a:pPr algn="r"/>
            <a:r>
              <a:rPr lang="en-US" sz="1400">
                <a:solidFill>
                  <a:schemeClr val="accent6">
                    <a:lumMod val="75000"/>
                  </a:schemeClr>
                </a:solidFill>
              </a:rPr>
              <a:t>PRB     </a:t>
            </a:r>
            <a:fld id="{FC9FCA1E-09EE-0941-917E-EDADF3334304}" type="slidenum">
              <a:rPr lang="en-US" sz="1400" smtClean="0">
                <a:solidFill>
                  <a:schemeClr val="accent6">
                    <a:lumMod val="75000"/>
                  </a:schemeClr>
                </a:solidFill>
              </a:rPr>
              <a:t>‹#›</a:t>
            </a:fld>
            <a:endParaRPr lang="en-US" sz="1400">
              <a:solidFill>
                <a:schemeClr val="accent6">
                  <a:lumMod val="75000"/>
                </a:schemeClr>
              </a:solidFill>
            </a:endParaRPr>
          </a:p>
        </p:txBody>
      </p:sp>
    </p:spTree>
    <p:extLst>
      <p:ext uri="{BB962C8B-B14F-4D97-AF65-F5344CB8AC3E}">
        <p14:creationId xmlns:p14="http://schemas.microsoft.com/office/powerpoint/2010/main" val="402113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5DDDF5-FF2B-E544-9EA7-D00C577AEBE7}"/>
              </a:ext>
            </a:extLst>
          </p:cNvPr>
          <p:cNvPicPr>
            <a:picLocks noChangeAspect="1"/>
          </p:cNvPicPr>
          <p:nvPr userDrawn="1"/>
        </p:nvPicPr>
        <p:blipFill rotWithShape="1">
          <a:blip r:embed="rId2">
            <a:alphaModFix amt="13000"/>
            <a:extLst>
              <a:ext uri="{28A0092B-C50C-407E-A947-70E740481C1C}">
                <a14:useLocalDpi xmlns:a14="http://schemas.microsoft.com/office/drawing/2010/main" val="0"/>
              </a:ext>
            </a:extLst>
          </a:blip>
          <a:srcRect l="64275" r="-2286"/>
          <a:stretch/>
        </p:blipFill>
        <p:spPr>
          <a:xfrm>
            <a:off x="0" y="2805616"/>
            <a:ext cx="1554480" cy="4279900"/>
          </a:xfrm>
          <a:prstGeom prst="rect">
            <a:avLst/>
          </a:prstGeom>
        </p:spPr>
      </p:pic>
      <p:sp>
        <p:nvSpPr>
          <p:cNvPr id="4" name="TextBox 3">
            <a:extLst>
              <a:ext uri="{FF2B5EF4-FFF2-40B4-BE49-F238E27FC236}">
                <a16:creationId xmlns:a16="http://schemas.microsoft.com/office/drawing/2014/main" id="{EDEDCEEC-EAA3-A543-83F4-745230313FED}"/>
              </a:ext>
            </a:extLst>
          </p:cNvPr>
          <p:cNvSpPr txBox="1"/>
          <p:nvPr userDrawn="1"/>
        </p:nvSpPr>
        <p:spPr>
          <a:xfrm>
            <a:off x="8971280" y="6228080"/>
            <a:ext cx="2382520" cy="307777"/>
          </a:xfrm>
          <a:prstGeom prst="rect">
            <a:avLst/>
          </a:prstGeom>
          <a:noFill/>
        </p:spPr>
        <p:txBody>
          <a:bodyPr wrap="square" rtlCol="0">
            <a:spAutoFit/>
          </a:bodyPr>
          <a:lstStyle/>
          <a:p>
            <a:pPr algn="r"/>
            <a:r>
              <a:rPr lang="en-US" sz="1400">
                <a:solidFill>
                  <a:schemeClr val="accent6">
                    <a:lumMod val="75000"/>
                  </a:schemeClr>
                </a:solidFill>
              </a:rPr>
              <a:t>PRB     </a:t>
            </a:r>
            <a:fld id="{FC9FCA1E-09EE-0941-917E-EDADF3334304}" type="slidenum">
              <a:rPr lang="en-US" sz="1400" smtClean="0">
                <a:solidFill>
                  <a:schemeClr val="accent6">
                    <a:lumMod val="75000"/>
                  </a:schemeClr>
                </a:solidFill>
              </a:rPr>
              <a:t>‹#›</a:t>
            </a:fld>
            <a:endParaRPr lang="en-US" sz="1400">
              <a:solidFill>
                <a:schemeClr val="accent6">
                  <a:lumMod val="75000"/>
                </a:schemeClr>
              </a:solidFill>
            </a:endParaRPr>
          </a:p>
        </p:txBody>
      </p:sp>
    </p:spTree>
    <p:extLst>
      <p:ext uri="{BB962C8B-B14F-4D97-AF65-F5344CB8AC3E}">
        <p14:creationId xmlns:p14="http://schemas.microsoft.com/office/powerpoint/2010/main" val="565122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5DDDF5-FF2B-E544-9EA7-D00C577AEBE7}"/>
              </a:ext>
            </a:extLst>
          </p:cNvPr>
          <p:cNvPicPr>
            <a:picLocks noChangeAspect="1"/>
          </p:cNvPicPr>
          <p:nvPr userDrawn="1"/>
        </p:nvPicPr>
        <p:blipFill rotWithShape="1">
          <a:blip r:embed="rId2">
            <a:alphaModFix amt="5000"/>
            <a:extLst>
              <a:ext uri="{28A0092B-C50C-407E-A947-70E740481C1C}">
                <a14:useLocalDpi xmlns:a14="http://schemas.microsoft.com/office/drawing/2010/main" val="0"/>
              </a:ext>
            </a:extLst>
          </a:blip>
          <a:srcRect l="64275" r="-2286"/>
          <a:stretch/>
        </p:blipFill>
        <p:spPr>
          <a:xfrm>
            <a:off x="0" y="2805616"/>
            <a:ext cx="1554480" cy="4279900"/>
          </a:xfrm>
          <a:prstGeom prst="rect">
            <a:avLst/>
          </a:prstGeom>
        </p:spPr>
      </p:pic>
      <p:sp>
        <p:nvSpPr>
          <p:cNvPr id="4" name="TextBox 3">
            <a:extLst>
              <a:ext uri="{FF2B5EF4-FFF2-40B4-BE49-F238E27FC236}">
                <a16:creationId xmlns:a16="http://schemas.microsoft.com/office/drawing/2014/main" id="{EDEDCEEC-EAA3-A543-83F4-745230313FED}"/>
              </a:ext>
            </a:extLst>
          </p:cNvPr>
          <p:cNvSpPr txBox="1"/>
          <p:nvPr userDrawn="1"/>
        </p:nvSpPr>
        <p:spPr>
          <a:xfrm>
            <a:off x="8971280" y="6228080"/>
            <a:ext cx="2382520" cy="307777"/>
          </a:xfrm>
          <a:prstGeom prst="rect">
            <a:avLst/>
          </a:prstGeom>
          <a:noFill/>
        </p:spPr>
        <p:txBody>
          <a:bodyPr wrap="square" rtlCol="0">
            <a:spAutoFit/>
          </a:bodyPr>
          <a:lstStyle/>
          <a:p>
            <a:pPr algn="r"/>
            <a:r>
              <a:rPr lang="en-US" sz="1400">
                <a:solidFill>
                  <a:schemeClr val="accent6">
                    <a:lumMod val="75000"/>
                  </a:schemeClr>
                </a:solidFill>
              </a:rPr>
              <a:t>PRB     </a:t>
            </a:r>
            <a:fld id="{FC9FCA1E-09EE-0941-917E-EDADF3334304}" type="slidenum">
              <a:rPr lang="en-US" sz="1400" smtClean="0">
                <a:solidFill>
                  <a:schemeClr val="accent6">
                    <a:lumMod val="75000"/>
                  </a:schemeClr>
                </a:solidFill>
              </a:rPr>
              <a:t>‹#›</a:t>
            </a:fld>
            <a:endParaRPr lang="en-US" sz="1400">
              <a:solidFill>
                <a:schemeClr val="accent6">
                  <a:lumMod val="75000"/>
                </a:schemeClr>
              </a:solidFill>
            </a:endParaRPr>
          </a:p>
        </p:txBody>
      </p:sp>
    </p:spTree>
    <p:extLst>
      <p:ext uri="{BB962C8B-B14F-4D97-AF65-F5344CB8AC3E}">
        <p14:creationId xmlns:p14="http://schemas.microsoft.com/office/powerpoint/2010/main" val="620922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with Photo">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8E29DDA8-D75D-7741-BBEB-32231BA38635}"/>
              </a:ext>
            </a:extLst>
          </p:cNvPr>
          <p:cNvSpPr>
            <a:spLocks noGrp="1"/>
          </p:cNvSpPr>
          <p:nvPr>
            <p:ph type="pic" sz="quarter" idx="12"/>
          </p:nvPr>
        </p:nvSpPr>
        <p:spPr>
          <a:xfrm flipH="1">
            <a:off x="6516302" y="1690688"/>
            <a:ext cx="5675697" cy="5167312"/>
          </a:xfrm>
          <a:custGeom>
            <a:avLst/>
            <a:gdLst>
              <a:gd name="connsiteX0" fmla="*/ 4689894 w 5473566"/>
              <a:gd name="connsiteY0" fmla="*/ 0 h 6858000"/>
              <a:gd name="connsiteX1" fmla="*/ 4597666 w 5473566"/>
              <a:gd name="connsiteY1" fmla="*/ 0 h 6858000"/>
              <a:gd name="connsiteX2" fmla="*/ 771626 w 5473566"/>
              <a:gd name="connsiteY2" fmla="*/ 0 h 6858000"/>
              <a:gd name="connsiteX3" fmla="*/ 0 w 5473566"/>
              <a:gd name="connsiteY3" fmla="*/ 0 h 6858000"/>
              <a:gd name="connsiteX4" fmla="*/ 0 w 5473566"/>
              <a:gd name="connsiteY4" fmla="*/ 6858000 h 6858000"/>
              <a:gd name="connsiteX5" fmla="*/ 771626 w 5473566"/>
              <a:gd name="connsiteY5" fmla="*/ 6858000 h 6858000"/>
              <a:gd name="connsiteX6" fmla="*/ 4597666 w 5473566"/>
              <a:gd name="connsiteY6" fmla="*/ 6858000 h 6858000"/>
              <a:gd name="connsiteX7" fmla="*/ 5473566 w 5473566"/>
              <a:gd name="connsiteY7" fmla="*/ 6858000 h 6858000"/>
              <a:gd name="connsiteX8" fmla="*/ 5473566 w 5473566"/>
              <a:gd name="connsiteY8" fmla="*/ 783672 h 6858000"/>
              <a:gd name="connsiteX9" fmla="*/ 4689894 w 5473566"/>
              <a:gd name="connsiteY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73566" h="6858000">
                <a:moveTo>
                  <a:pt x="4689894" y="0"/>
                </a:moveTo>
                <a:lnTo>
                  <a:pt x="4597666" y="0"/>
                </a:lnTo>
                <a:lnTo>
                  <a:pt x="771626" y="0"/>
                </a:lnTo>
                <a:lnTo>
                  <a:pt x="0" y="0"/>
                </a:lnTo>
                <a:lnTo>
                  <a:pt x="0" y="6858000"/>
                </a:lnTo>
                <a:lnTo>
                  <a:pt x="771626" y="6858000"/>
                </a:lnTo>
                <a:lnTo>
                  <a:pt x="4597666" y="6858000"/>
                </a:lnTo>
                <a:lnTo>
                  <a:pt x="5473566" y="6858000"/>
                </a:lnTo>
                <a:lnTo>
                  <a:pt x="5473566" y="783672"/>
                </a:lnTo>
                <a:cubicBezTo>
                  <a:pt x="5473566" y="350862"/>
                  <a:pt x="5122704" y="0"/>
                  <a:pt x="4689894" y="0"/>
                </a:cubicBezTo>
                <a:close/>
              </a:path>
            </a:pathLst>
          </a:custGeom>
        </p:spPr>
        <p:txBody>
          <a:bodyPr wrap="square" anchor="ctr">
            <a:noAutofit/>
          </a:bodyPr>
          <a:lstStyle>
            <a:lvl1pPr algn="ctr">
              <a:buNone/>
              <a:defRPr/>
            </a:lvl1pPr>
          </a:lstStyle>
          <a:p>
            <a:endParaRPr lang="en-US"/>
          </a:p>
        </p:txBody>
      </p:sp>
      <p:sp>
        <p:nvSpPr>
          <p:cNvPr id="9" name="Text Placeholder 2">
            <a:extLst>
              <a:ext uri="{FF2B5EF4-FFF2-40B4-BE49-F238E27FC236}">
                <a16:creationId xmlns:a16="http://schemas.microsoft.com/office/drawing/2014/main" id="{D93184AD-F37E-784F-B94E-7E798BFE4B06}"/>
              </a:ext>
            </a:extLst>
          </p:cNvPr>
          <p:cNvSpPr>
            <a:spLocks noGrp="1"/>
          </p:cNvSpPr>
          <p:nvPr>
            <p:ph type="body" sz="quarter" idx="13" hasCustomPrompt="1"/>
          </p:nvPr>
        </p:nvSpPr>
        <p:spPr>
          <a:xfrm>
            <a:off x="838200" y="1690688"/>
            <a:ext cx="5257800" cy="4633912"/>
          </a:xfrm>
        </p:spPr>
        <p:txBody>
          <a:bodyPr/>
          <a:lstStyle>
            <a:lvl1pPr>
              <a:buNone/>
              <a:defRPr lang="en-US" b="1" dirty="0" smtClean="0"/>
            </a:lvl1pPr>
            <a:lvl2pPr>
              <a:defRPr lang="en-US" dirty="0" smtClean="0"/>
            </a:lvl2pPr>
            <a:lvl3pPr>
              <a:defRPr lang="en-US" dirty="0" smtClean="0"/>
            </a:lvl3pPr>
            <a:lvl4pPr>
              <a:defRPr lang="en-US" dirty="0" smtClean="0"/>
            </a:lvl4pPr>
            <a:lvl5pPr>
              <a:defRPr lang="en-US" dirty="0"/>
            </a:lvl5pPr>
          </a:lstStyle>
          <a:p>
            <a:pPr lvl="0"/>
            <a:r>
              <a:rPr lang="en-US"/>
              <a:t>Column 1</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2B375120-DBB0-0B49-90B4-6E2B046E10DE}"/>
              </a:ext>
            </a:extLst>
          </p:cNvPr>
          <p:cNvPicPr>
            <a:picLocks noChangeAspect="1"/>
          </p:cNvPicPr>
          <p:nvPr userDrawn="1"/>
        </p:nvPicPr>
        <p:blipFill rotWithShape="1">
          <a:blip r:embed="rId2">
            <a:alphaModFix amt="13000"/>
            <a:extLst>
              <a:ext uri="{28A0092B-C50C-407E-A947-70E740481C1C}">
                <a14:useLocalDpi xmlns:a14="http://schemas.microsoft.com/office/drawing/2010/main" val="0"/>
              </a:ext>
            </a:extLst>
          </a:blip>
          <a:srcRect l="64275" r="-2286"/>
          <a:stretch/>
        </p:blipFill>
        <p:spPr>
          <a:xfrm>
            <a:off x="0" y="2805616"/>
            <a:ext cx="1554480" cy="4279900"/>
          </a:xfrm>
          <a:prstGeom prst="rect">
            <a:avLst/>
          </a:prstGeom>
        </p:spPr>
      </p:pic>
      <p:sp>
        <p:nvSpPr>
          <p:cNvPr id="11" name="TextBox 10">
            <a:extLst>
              <a:ext uri="{FF2B5EF4-FFF2-40B4-BE49-F238E27FC236}">
                <a16:creationId xmlns:a16="http://schemas.microsoft.com/office/drawing/2014/main" id="{20F4E48D-53F5-B245-BD56-E77C1ED50E1E}"/>
              </a:ext>
            </a:extLst>
          </p:cNvPr>
          <p:cNvSpPr txBox="1"/>
          <p:nvPr userDrawn="1"/>
        </p:nvSpPr>
        <p:spPr>
          <a:xfrm>
            <a:off x="8971280" y="6228080"/>
            <a:ext cx="2382520" cy="307777"/>
          </a:xfrm>
          <a:prstGeom prst="rect">
            <a:avLst/>
          </a:prstGeom>
          <a:noFill/>
        </p:spPr>
        <p:txBody>
          <a:bodyPr wrap="square" rtlCol="0">
            <a:spAutoFit/>
          </a:bodyPr>
          <a:lstStyle/>
          <a:p>
            <a:pPr algn="r"/>
            <a:r>
              <a:rPr lang="en-US" sz="1400">
                <a:solidFill>
                  <a:schemeClr val="accent6">
                    <a:lumMod val="75000"/>
                  </a:schemeClr>
                </a:solidFill>
              </a:rPr>
              <a:t>PRB     </a:t>
            </a:r>
            <a:fld id="{FC9FCA1E-09EE-0941-917E-EDADF3334304}" type="slidenum">
              <a:rPr lang="en-US" sz="1400" smtClean="0">
                <a:solidFill>
                  <a:schemeClr val="accent6">
                    <a:lumMod val="75000"/>
                  </a:schemeClr>
                </a:solidFill>
              </a:rPr>
              <a:t>‹#›</a:t>
            </a:fld>
            <a:endParaRPr lang="en-US" sz="1400">
              <a:solidFill>
                <a:schemeClr val="accent6">
                  <a:lumMod val="75000"/>
                </a:schemeClr>
              </a:solidFill>
            </a:endParaRPr>
          </a:p>
        </p:txBody>
      </p:sp>
      <p:sp>
        <p:nvSpPr>
          <p:cNvPr id="12" name="Title 1">
            <a:extLst>
              <a:ext uri="{FF2B5EF4-FFF2-40B4-BE49-F238E27FC236}">
                <a16:creationId xmlns:a16="http://schemas.microsoft.com/office/drawing/2014/main" id="{57AC87ED-0D9F-6A46-A0D5-CE696C745241}"/>
              </a:ext>
            </a:extLst>
          </p:cNvPr>
          <p:cNvSpPr>
            <a:spLocks noGrp="1"/>
          </p:cNvSpPr>
          <p:nvPr>
            <p:ph type="title"/>
          </p:nvPr>
        </p:nvSpPr>
        <p:spPr>
          <a:xfrm>
            <a:off x="838200" y="365125"/>
            <a:ext cx="10515600" cy="843915"/>
          </a:xfrm>
        </p:spPr>
        <p:txBody>
          <a:bodyPr>
            <a:normAutofit/>
          </a:bodyPr>
          <a:lstStyle>
            <a:lvl1pPr>
              <a:defRPr sz="4200"/>
            </a:lvl1pPr>
          </a:lstStyle>
          <a:p>
            <a:r>
              <a:rPr lang="en-US"/>
              <a:t>Click to edit Master title style</a:t>
            </a:r>
          </a:p>
        </p:txBody>
      </p:sp>
    </p:spTree>
    <p:extLst>
      <p:ext uri="{BB962C8B-B14F-4D97-AF65-F5344CB8AC3E}">
        <p14:creationId xmlns:p14="http://schemas.microsoft.com/office/powerpoint/2010/main" val="33052973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with Photo v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4C3E482-DD4B-1B45-8964-002A1C4931E9}"/>
              </a:ext>
            </a:extLst>
          </p:cNvPr>
          <p:cNvSpPr>
            <a:spLocks noGrp="1"/>
          </p:cNvSpPr>
          <p:nvPr>
            <p:ph type="pic" sz="quarter" idx="14"/>
          </p:nvPr>
        </p:nvSpPr>
        <p:spPr>
          <a:xfrm>
            <a:off x="6718300" y="1690689"/>
            <a:ext cx="5473700" cy="5167312"/>
          </a:xfrm>
          <a:custGeom>
            <a:avLst/>
            <a:gdLst>
              <a:gd name="connsiteX0" fmla="*/ 912302 w 5473700"/>
              <a:gd name="connsiteY0" fmla="*/ 0 h 6858000"/>
              <a:gd name="connsiteX1" fmla="*/ 1751013 w 5473700"/>
              <a:gd name="connsiteY1" fmla="*/ 0 h 6858000"/>
              <a:gd name="connsiteX2" fmla="*/ 4561398 w 5473700"/>
              <a:gd name="connsiteY2" fmla="*/ 0 h 6858000"/>
              <a:gd name="connsiteX3" fmla="*/ 5473700 w 5473700"/>
              <a:gd name="connsiteY3" fmla="*/ 0 h 6858000"/>
              <a:gd name="connsiteX4" fmla="*/ 5473700 w 5473700"/>
              <a:gd name="connsiteY4" fmla="*/ 912302 h 6858000"/>
              <a:gd name="connsiteX5" fmla="*/ 5473700 w 5473700"/>
              <a:gd name="connsiteY5" fmla="*/ 6858000 h 6858000"/>
              <a:gd name="connsiteX6" fmla="*/ 1751013 w 5473700"/>
              <a:gd name="connsiteY6" fmla="*/ 6858000 h 6858000"/>
              <a:gd name="connsiteX7" fmla="*/ 0 w 5473700"/>
              <a:gd name="connsiteY7" fmla="*/ 6858000 h 6858000"/>
              <a:gd name="connsiteX8" fmla="*/ 0 w 5473700"/>
              <a:gd name="connsiteY8" fmla="*/ 912302 h 6858000"/>
              <a:gd name="connsiteX9" fmla="*/ 912302 w 5473700"/>
              <a:gd name="connsiteY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73700" h="6858000">
                <a:moveTo>
                  <a:pt x="912302" y="0"/>
                </a:moveTo>
                <a:lnTo>
                  <a:pt x="1751013" y="0"/>
                </a:lnTo>
                <a:lnTo>
                  <a:pt x="4561398" y="0"/>
                </a:lnTo>
                <a:lnTo>
                  <a:pt x="5473700" y="0"/>
                </a:lnTo>
                <a:lnTo>
                  <a:pt x="5473700" y="912302"/>
                </a:lnTo>
                <a:lnTo>
                  <a:pt x="5473700" y="6858000"/>
                </a:lnTo>
                <a:lnTo>
                  <a:pt x="1751013" y="6858000"/>
                </a:lnTo>
                <a:lnTo>
                  <a:pt x="0" y="6858000"/>
                </a:lnTo>
                <a:lnTo>
                  <a:pt x="0" y="912302"/>
                </a:lnTo>
                <a:cubicBezTo>
                  <a:pt x="0" y="408452"/>
                  <a:pt x="408452" y="0"/>
                  <a:pt x="912302" y="0"/>
                </a:cubicBezTo>
                <a:close/>
              </a:path>
            </a:pathLst>
          </a:custGeom>
          <a:noFill/>
        </p:spPr>
        <p:txBody>
          <a:bodyPr wrap="square" bIns="91440" anchor="ctr">
            <a:noAutofit/>
          </a:bodyPr>
          <a:lstStyle>
            <a:lvl1pPr algn="ctr">
              <a:buNone/>
              <a:defRPr/>
            </a:lvl1pPr>
          </a:lstStyle>
          <a:p>
            <a:endParaRPr lang="en-US"/>
          </a:p>
        </p:txBody>
      </p:sp>
      <p:sp>
        <p:nvSpPr>
          <p:cNvPr id="11" name="Text Placeholder 2">
            <a:extLst>
              <a:ext uri="{FF2B5EF4-FFF2-40B4-BE49-F238E27FC236}">
                <a16:creationId xmlns:a16="http://schemas.microsoft.com/office/drawing/2014/main" id="{82B99DB7-279F-5F46-B2A5-19CB2A7C638F}"/>
              </a:ext>
            </a:extLst>
          </p:cNvPr>
          <p:cNvSpPr>
            <a:spLocks noGrp="1"/>
          </p:cNvSpPr>
          <p:nvPr>
            <p:ph type="body" sz="quarter" idx="12" hasCustomPrompt="1"/>
          </p:nvPr>
        </p:nvSpPr>
        <p:spPr>
          <a:xfrm>
            <a:off x="838200" y="1690688"/>
            <a:ext cx="5257800" cy="4633912"/>
          </a:xfrm>
        </p:spPr>
        <p:txBody>
          <a:bodyPr/>
          <a:lstStyle>
            <a:lvl1pPr>
              <a:buNone/>
              <a:defRPr lang="en-US" b="1" dirty="0" smtClean="0"/>
            </a:lvl1pPr>
            <a:lvl2pPr>
              <a:defRPr lang="en-US" dirty="0" smtClean="0"/>
            </a:lvl2pPr>
            <a:lvl3pPr>
              <a:defRPr lang="en-US" dirty="0" smtClean="0"/>
            </a:lvl3pPr>
            <a:lvl4pPr>
              <a:defRPr lang="en-US" dirty="0" smtClean="0"/>
            </a:lvl4pPr>
            <a:lvl5pPr>
              <a:defRPr lang="en-US" dirty="0"/>
            </a:lvl5pPr>
          </a:lstStyle>
          <a:p>
            <a:pPr lvl="0"/>
            <a:r>
              <a:rPr lang="en-US"/>
              <a:t>Column 1</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DF95B542-67B9-8D4A-8A8E-0650EB31C59E}"/>
              </a:ext>
            </a:extLst>
          </p:cNvPr>
          <p:cNvPicPr>
            <a:picLocks noChangeAspect="1"/>
          </p:cNvPicPr>
          <p:nvPr userDrawn="1"/>
        </p:nvPicPr>
        <p:blipFill rotWithShape="1">
          <a:blip r:embed="rId2">
            <a:alphaModFix amt="13000"/>
            <a:extLst>
              <a:ext uri="{28A0092B-C50C-407E-A947-70E740481C1C}">
                <a14:useLocalDpi xmlns:a14="http://schemas.microsoft.com/office/drawing/2010/main" val="0"/>
              </a:ext>
            </a:extLst>
          </a:blip>
          <a:srcRect l="64272" r="-2283"/>
          <a:stretch/>
        </p:blipFill>
        <p:spPr>
          <a:xfrm>
            <a:off x="0" y="2805616"/>
            <a:ext cx="1554480" cy="4279900"/>
          </a:xfrm>
          <a:prstGeom prst="rect">
            <a:avLst/>
          </a:prstGeom>
        </p:spPr>
      </p:pic>
      <p:sp>
        <p:nvSpPr>
          <p:cNvPr id="7" name="TextBox 6">
            <a:extLst>
              <a:ext uri="{FF2B5EF4-FFF2-40B4-BE49-F238E27FC236}">
                <a16:creationId xmlns:a16="http://schemas.microsoft.com/office/drawing/2014/main" id="{D495B4A8-2080-4546-B641-8341E735649B}"/>
              </a:ext>
            </a:extLst>
          </p:cNvPr>
          <p:cNvSpPr txBox="1"/>
          <p:nvPr userDrawn="1"/>
        </p:nvSpPr>
        <p:spPr>
          <a:xfrm>
            <a:off x="8971280" y="6228080"/>
            <a:ext cx="2382520" cy="307777"/>
          </a:xfrm>
          <a:prstGeom prst="rect">
            <a:avLst/>
          </a:prstGeom>
          <a:noFill/>
        </p:spPr>
        <p:txBody>
          <a:bodyPr wrap="square" rtlCol="0">
            <a:spAutoFit/>
          </a:bodyPr>
          <a:lstStyle/>
          <a:p>
            <a:pPr algn="r"/>
            <a:r>
              <a:rPr lang="en-US" sz="1400">
                <a:solidFill>
                  <a:schemeClr val="accent6">
                    <a:lumMod val="75000"/>
                  </a:schemeClr>
                </a:solidFill>
              </a:rPr>
              <a:t>PRB     </a:t>
            </a:r>
            <a:fld id="{FC9FCA1E-09EE-0941-917E-EDADF3334304}" type="slidenum">
              <a:rPr lang="en-US" sz="1400" smtClean="0">
                <a:solidFill>
                  <a:schemeClr val="accent6">
                    <a:lumMod val="75000"/>
                  </a:schemeClr>
                </a:solidFill>
              </a:rPr>
              <a:t>‹#›</a:t>
            </a:fld>
            <a:endParaRPr lang="en-US" sz="1400">
              <a:solidFill>
                <a:schemeClr val="accent6">
                  <a:lumMod val="75000"/>
                </a:schemeClr>
              </a:solidFill>
            </a:endParaRPr>
          </a:p>
        </p:txBody>
      </p:sp>
      <p:sp>
        <p:nvSpPr>
          <p:cNvPr id="8" name="Title 1">
            <a:extLst>
              <a:ext uri="{FF2B5EF4-FFF2-40B4-BE49-F238E27FC236}">
                <a16:creationId xmlns:a16="http://schemas.microsoft.com/office/drawing/2014/main" id="{6CFB3846-D2DF-3041-B9B6-00052DF36D2E}"/>
              </a:ext>
            </a:extLst>
          </p:cNvPr>
          <p:cNvSpPr>
            <a:spLocks noGrp="1"/>
          </p:cNvSpPr>
          <p:nvPr>
            <p:ph type="title"/>
          </p:nvPr>
        </p:nvSpPr>
        <p:spPr>
          <a:xfrm>
            <a:off x="838200" y="365125"/>
            <a:ext cx="10515600" cy="843915"/>
          </a:xfrm>
        </p:spPr>
        <p:txBody>
          <a:bodyPr>
            <a:normAutofit/>
          </a:bodyPr>
          <a:lstStyle>
            <a:lvl1pPr>
              <a:defRPr sz="4200"/>
            </a:lvl1pPr>
          </a:lstStyle>
          <a:p>
            <a:r>
              <a:rPr lang="en-US"/>
              <a:t>Click to edit Master title style</a:t>
            </a:r>
          </a:p>
        </p:txBody>
      </p:sp>
    </p:spTree>
    <p:extLst>
      <p:ext uri="{BB962C8B-B14F-4D97-AF65-F5344CB8AC3E}">
        <p14:creationId xmlns:p14="http://schemas.microsoft.com/office/powerpoint/2010/main" val="2618443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Quote">
    <p:bg>
      <p:bgRef idx="1001">
        <a:schemeClr val="bg1"/>
      </p:bgRef>
    </p:bg>
    <p:spTree>
      <p:nvGrpSpPr>
        <p:cNvPr id="1" name=""/>
        <p:cNvGrpSpPr/>
        <p:nvPr/>
      </p:nvGrpSpPr>
      <p:grpSpPr>
        <a:xfrm>
          <a:off x="0" y="0"/>
          <a:ext cx="0" cy="0"/>
          <a:chOff x="0" y="0"/>
          <a:chExt cx="0" cy="0"/>
        </a:xfrm>
      </p:grpSpPr>
      <p:sp>
        <p:nvSpPr>
          <p:cNvPr id="6" name="Round Single Corner Rectangle 5">
            <a:extLst>
              <a:ext uri="{FF2B5EF4-FFF2-40B4-BE49-F238E27FC236}">
                <a16:creationId xmlns:a16="http://schemas.microsoft.com/office/drawing/2014/main" id="{F70B440D-453C-3345-B729-834F9CCCD29C}"/>
              </a:ext>
            </a:extLst>
          </p:cNvPr>
          <p:cNvSpPr/>
          <p:nvPr userDrawn="1"/>
        </p:nvSpPr>
        <p:spPr bwMode="auto">
          <a:xfrm>
            <a:off x="162046" y="173620"/>
            <a:ext cx="11875625" cy="4827186"/>
          </a:xfrm>
          <a:prstGeom prst="round1Rect">
            <a:avLst/>
          </a:prstGeom>
          <a:gradFill flip="none" rotWithShape="1">
            <a:gsLst>
              <a:gs pos="35000">
                <a:srgbClr val="007DC4"/>
              </a:gs>
              <a:gs pos="100000">
                <a:srgbClr val="33C9D1"/>
              </a:gs>
            </a:gsLst>
            <a:lin ang="2700000" scaled="1"/>
            <a:tileRect/>
          </a:gradFill>
          <a:ln w="9525" cap="flat" cmpd="sng" algn="ctr">
            <a:noFill/>
            <a:prstDash val="solid"/>
            <a:round/>
            <a:headEnd type="none" w="med" len="med"/>
            <a:tailEnd type="none" w="med" len="med"/>
          </a:ln>
          <a:effectLst>
            <a:softEdge rad="0"/>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10" name="Rectangle 9">
            <a:extLst>
              <a:ext uri="{FF2B5EF4-FFF2-40B4-BE49-F238E27FC236}">
                <a16:creationId xmlns:a16="http://schemas.microsoft.com/office/drawing/2014/main" id="{DEE811A1-62E8-CA41-9F9A-2A38E1E4F120}"/>
              </a:ext>
            </a:extLst>
          </p:cNvPr>
          <p:cNvSpPr/>
          <p:nvPr userDrawn="1"/>
        </p:nvSpPr>
        <p:spPr bwMode="auto">
          <a:xfrm>
            <a:off x="163332" y="5127585"/>
            <a:ext cx="11875625" cy="1539433"/>
          </a:xfrm>
          <a:prstGeom prst="rect">
            <a:avLst/>
          </a:prstGeom>
          <a:solidFill>
            <a:schemeClr val="accent1">
              <a:lumMod val="20000"/>
              <a:lumOff val="80000"/>
            </a:scheme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8" name="Text Placeholder 7"/>
          <p:cNvSpPr>
            <a:spLocks noGrp="1"/>
          </p:cNvSpPr>
          <p:nvPr>
            <p:ph type="body" sz="quarter" idx="10" hasCustomPrompt="1"/>
          </p:nvPr>
        </p:nvSpPr>
        <p:spPr>
          <a:xfrm>
            <a:off x="1219200" y="838200"/>
            <a:ext cx="9753600" cy="3505200"/>
          </a:xfrm>
        </p:spPr>
        <p:txBody>
          <a:bodyPr anchor="ctr"/>
          <a:lstStyle>
            <a:lvl1pPr marL="0" indent="0" algn="ctr">
              <a:buNone/>
              <a:defRPr sz="3600" b="1" i="0">
                <a:solidFill>
                  <a:srgbClr val="FFFFFF"/>
                </a:solidFill>
                <a:latin typeface="Arial Narrow" panose="020B0604020202020204" pitchFamily="34" charset="0"/>
                <a:cs typeface="Arial Narrow" panose="020B060402020202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magna </a:t>
            </a:r>
            <a:r>
              <a:rPr lang="en-US" err="1"/>
              <a:t>aliqua</a:t>
            </a:r>
            <a:r>
              <a:rPr lang="en-US"/>
              <a:t>. </a:t>
            </a:r>
            <a:r>
              <a:rPr lang="en-US" err="1"/>
              <a:t>Duis</a:t>
            </a:r>
            <a:r>
              <a:rPr lang="en-US"/>
              <a:t> </a:t>
            </a:r>
            <a:r>
              <a:rPr lang="en-US" err="1"/>
              <a:t>aute</a:t>
            </a:r>
            <a:r>
              <a:rPr lang="en-US"/>
              <a:t> </a:t>
            </a:r>
            <a:r>
              <a:rPr lang="en-US" err="1"/>
              <a:t>irure</a:t>
            </a:r>
            <a:r>
              <a:rPr lang="en-US"/>
              <a:t> dolor </a:t>
            </a:r>
            <a:r>
              <a:rPr lang="en-US" err="1"/>
              <a:t>velit</a:t>
            </a:r>
            <a:r>
              <a:rPr lang="en-US"/>
              <a:t> </a:t>
            </a:r>
            <a:r>
              <a:rPr lang="en-US" err="1"/>
              <a:t>esse</a:t>
            </a:r>
            <a:r>
              <a:rPr lang="en-US"/>
              <a:t> </a:t>
            </a:r>
            <a:r>
              <a:rPr lang="en-US" err="1"/>
              <a:t>cillum</a:t>
            </a:r>
            <a:r>
              <a:rPr lang="en-US"/>
              <a:t> </a:t>
            </a:r>
            <a:r>
              <a:rPr lang="en-US" err="1"/>
              <a:t>dolore</a:t>
            </a:r>
            <a:r>
              <a:rPr lang="en-US"/>
              <a:t>.”</a:t>
            </a:r>
          </a:p>
        </p:txBody>
      </p:sp>
      <p:pic>
        <p:nvPicPr>
          <p:cNvPr id="7" name="Picture 6">
            <a:extLst>
              <a:ext uri="{FF2B5EF4-FFF2-40B4-BE49-F238E27FC236}">
                <a16:creationId xmlns:a16="http://schemas.microsoft.com/office/drawing/2014/main" id="{A2E4B8DF-70F4-4D4F-A2A2-C65DEFE57B3D}"/>
              </a:ext>
            </a:extLst>
          </p:cNvPr>
          <p:cNvPicPr>
            <a:picLocks noChangeAspect="1"/>
          </p:cNvPicPr>
          <p:nvPr userDrawn="1"/>
        </p:nvPicPr>
        <p:blipFill>
          <a:blip r:embed="rId2">
            <a:alphaModFix amt="18000"/>
            <a:extLst>
              <a:ext uri="{28A0092B-C50C-407E-A947-70E740481C1C}">
                <a14:useLocalDpi xmlns:a14="http://schemas.microsoft.com/office/drawing/2010/main" val="0"/>
              </a:ext>
            </a:extLst>
          </a:blip>
          <a:stretch>
            <a:fillRect/>
          </a:stretch>
        </p:blipFill>
        <p:spPr>
          <a:xfrm>
            <a:off x="4849107" y="-46430"/>
            <a:ext cx="5228860" cy="5472440"/>
          </a:xfrm>
          <a:prstGeom prst="rect">
            <a:avLst/>
          </a:prstGeom>
        </p:spPr>
      </p:pic>
    </p:spTree>
    <p:extLst>
      <p:ext uri="{BB962C8B-B14F-4D97-AF65-F5344CB8AC3E}">
        <p14:creationId xmlns:p14="http://schemas.microsoft.com/office/powerpoint/2010/main" val="3817989246"/>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Full Blank">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59D3457-46F3-3443-9A84-E3FF98B9B532}"/>
              </a:ext>
            </a:extLst>
          </p:cNvPr>
          <p:cNvSpPr txBox="1"/>
          <p:nvPr userDrawn="1"/>
        </p:nvSpPr>
        <p:spPr>
          <a:xfrm>
            <a:off x="8971280" y="6228080"/>
            <a:ext cx="2382520" cy="307777"/>
          </a:xfrm>
          <a:prstGeom prst="rect">
            <a:avLst/>
          </a:prstGeom>
          <a:noFill/>
        </p:spPr>
        <p:txBody>
          <a:bodyPr wrap="square" rtlCol="0">
            <a:spAutoFit/>
          </a:bodyPr>
          <a:lstStyle/>
          <a:p>
            <a:pPr algn="r"/>
            <a:r>
              <a:rPr lang="en-US" sz="1400">
                <a:solidFill>
                  <a:schemeClr val="accent6">
                    <a:lumMod val="75000"/>
                  </a:schemeClr>
                </a:solidFill>
              </a:rPr>
              <a:t>PRB     </a:t>
            </a:r>
            <a:fld id="{FC9FCA1E-09EE-0941-917E-EDADF3334304}" type="slidenum">
              <a:rPr lang="en-US" sz="1400" smtClean="0">
                <a:solidFill>
                  <a:schemeClr val="accent6">
                    <a:lumMod val="75000"/>
                  </a:schemeClr>
                </a:solidFill>
              </a:rPr>
              <a:t>‹#›</a:t>
            </a:fld>
            <a:endParaRPr lang="en-US" sz="1400">
              <a:solidFill>
                <a:schemeClr val="accent6">
                  <a:lumMod val="75000"/>
                </a:schemeClr>
              </a:solidFill>
            </a:endParaRPr>
          </a:p>
        </p:txBody>
      </p:sp>
    </p:spTree>
    <p:extLst>
      <p:ext uri="{BB962C8B-B14F-4D97-AF65-F5344CB8AC3E}">
        <p14:creationId xmlns:p14="http://schemas.microsoft.com/office/powerpoint/2010/main" val="2689411936"/>
      </p:ext>
    </p:extLst>
  </p:cSld>
  <p:clrMapOvr>
    <a:overrideClrMapping bg1="dk2" tx1="lt1" bg2="dk1"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26325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CONTENT">
    <p:bg>
      <p:bgPr>
        <a:solidFill>
          <a:schemeClr val="bg1"/>
        </a:solidFill>
        <a:effectLst/>
      </p:bgPr>
    </p:bg>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09600" y="365760"/>
            <a:ext cx="10972800" cy="365760"/>
          </a:xfrm>
          <a:prstGeom prst="rect">
            <a:avLst/>
          </a:prstGeom>
          <a:noFill/>
          <a:ln/>
        </p:spPr>
        <p:txBody>
          <a:bodyPr wrap="square" rtlCol="0"/>
          <a:lstStyle>
            <a:lvl1pPr marL="0" indent="0">
              <a:buNone/>
              <a:defRPr lang="en-US" sz="1467" b="1" kern="0" spc="267" dirty="0">
                <a:solidFill>
                  <a:schemeClr val="accent2"/>
                </a:solidFill>
              </a:defRPr>
            </a:lvl1pPr>
          </a:lstStyle>
          <a:p>
            <a:pPr marL="0" indent="0">
              <a:buNone/>
            </a:pPr>
            <a:endParaRPr lang="en-US" sz="1467"/>
          </a:p>
        </p:txBody>
      </p:sp>
      <p:sp>
        <p:nvSpPr>
          <p:cNvPr id="3" name="Text 0"/>
          <p:cNvSpPr>
            <a:spLocks noGrp="1"/>
          </p:cNvSpPr>
          <p:nvPr>
            <p:ph type="title" idx="101" hasCustomPrompt="1"/>
          </p:nvPr>
        </p:nvSpPr>
        <p:spPr>
          <a:xfrm>
            <a:off x="609600" y="731520"/>
            <a:ext cx="10972800" cy="792480"/>
          </a:xfrm>
          <a:prstGeom prst="rect">
            <a:avLst/>
          </a:prstGeom>
          <a:noFill/>
          <a:ln/>
        </p:spPr>
        <p:txBody>
          <a:bodyPr wrap="square" rtlCol="0"/>
          <a:lstStyle>
            <a:lvl1pPr marL="0" indent="0" algn="l">
              <a:buNone/>
              <a:defRPr lang="en-US" sz="3733" b="1" dirty="0">
                <a:solidFill>
                  <a:schemeClr val="tx2"/>
                </a:solidFill>
              </a:defRPr>
            </a:lvl1pPr>
          </a:lstStyle>
          <a:p>
            <a:pPr marL="0" indent="0" algn="l">
              <a:buNone/>
            </a:pPr>
            <a:endParaRPr lang="en-US" sz="3733"/>
          </a:p>
        </p:txBody>
      </p:sp>
      <p:sp>
        <p:nvSpPr>
          <p:cNvPr id="4" name="Text 0"/>
          <p:cNvSpPr/>
          <p:nvPr/>
        </p:nvSpPr>
        <p:spPr>
          <a:xfrm>
            <a:off x="609600" y="6339840"/>
            <a:ext cx="7315200" cy="304800"/>
          </a:xfrm>
          <a:prstGeom prst="rect">
            <a:avLst/>
          </a:prstGeom>
          <a:noFill/>
          <a:ln/>
        </p:spPr>
        <p:txBody>
          <a:bodyPr wrap="square" lIns="0" tIns="0" rIns="0" bIns="0" rtlCol="0" anchor="ctr"/>
          <a:lstStyle/>
          <a:p>
            <a:pPr marL="0" indent="0">
              <a:buNone/>
            </a:pPr>
            <a:r>
              <a:rPr lang="en-US" sz="1200">
                <a:solidFill>
                  <a:schemeClr val="accent4"/>
                </a:solidFill>
              </a:rPr>
              <a:t>World Population Data Explorer  ·  2026 data</a:t>
            </a:r>
            <a:endParaRPr lang="en-US" sz="1200"/>
          </a:p>
        </p:txBody>
      </p:sp>
      <p:sp>
        <p:nvSpPr>
          <p:cNvPr id="25" name="Slide Number Placeholder 0"/>
          <p:cNvSpPr>
            <a:spLocks noGrp="1"/>
          </p:cNvSpPr>
          <p:nvPr>
            <p:ph type="sldNum" sz="quarter" idx="4294967295"/>
          </p:nvPr>
        </p:nvSpPr>
        <p:spPr>
          <a:xfrm>
            <a:off x="10972800" y="6339840"/>
            <a:ext cx="609600" cy="304800"/>
          </a:xfrm>
          <a:prstGeom prst="rect">
            <a:avLst/>
          </a:prstGeom>
          <a:extLst>
            <a:ext uri="{C572A759-6A51-4108-AA02-DFA0A04FC94B}">
              <ma14:wrappingTextBoxFlag xmlns:ma14="http://schemas.microsoft.com/office/mac/drawingml/2011/main" xmlns="" val="0"/>
            </a:ext>
          </a:extLst>
        </p:spPr>
        <p:txBody>
          <a:bodyPr/>
          <a:lstStyle>
            <a:lvl1pPr>
              <a:defRPr sz="1200">
                <a:solidFill>
                  <a:schemeClr val="accent4"/>
                </a:solidFill>
              </a:defRPr>
            </a:lvl1pPr>
          </a:lstStyle>
          <a:p>
            <a:pPr algn="r"/>
            <a:fld id="{F7021451-1387-4CA6-816F-3879F97B5CBC}" type="slidenum">
              <a:rPr lang="en-US" b="0"/>
              <a:t>‹#›</a:t>
            </a:fld>
            <a:endParaRPr lang="en-US"/>
          </a:p>
        </p:txBody>
      </p:sp>
    </p:spTree>
    <p:extLst>
      <p:ext uri="{BB962C8B-B14F-4D97-AF65-F5344CB8AC3E}">
        <p14:creationId xmlns:p14="http://schemas.microsoft.com/office/powerpoint/2010/main" val="17583413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PRB_CONTENT">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51560"/>
          </a:xfrm>
          <a:prstGeom prst="rect">
            <a:avLst/>
          </a:prstGeom>
          <a:solidFill>
            <a:srgbClr val="083258"/>
          </a:solidFill>
          <a:ln/>
        </p:spPr>
        <p:txBody>
          <a:bodyPr/>
          <a:lstStyle/>
          <a:p>
            <a:endParaRPr lang="en-US"/>
          </a:p>
        </p:txBody>
      </p:sp>
      <p:sp>
        <p:nvSpPr>
          <p:cNvPr id="3" name="Text 1"/>
          <p:cNvSpPr>
            <a:spLocks noGrp="1"/>
          </p:cNvSpPr>
          <p:nvPr>
            <p:ph type="title" idx="101" hasCustomPrompt="1"/>
          </p:nvPr>
        </p:nvSpPr>
        <p:spPr>
          <a:xfrm>
            <a:off x="548640" y="91440"/>
            <a:ext cx="11064240" cy="868680"/>
          </a:xfrm>
          <a:prstGeom prst="rect">
            <a:avLst/>
          </a:prstGeom>
          <a:noFill/>
          <a:ln/>
        </p:spPr>
        <p:txBody>
          <a:bodyPr wrap="square" rtlCol="0"/>
          <a:lstStyle>
            <a:lvl1pPr marL="0" indent="0" algn="l">
              <a:buNone/>
              <a:defRPr lang="en-US" sz="2800" b="1" dirty="0">
                <a:solidFill>
                  <a:srgbClr val="FFFFFF"/>
                </a:solidFill>
                <a:latin typeface="Roboto Condensed" pitchFamily="34" charset="0"/>
                <a:ea typeface="Roboto Condensed" pitchFamily="34" charset="-122"/>
                <a:cs typeface="Roboto Condensed" pitchFamily="34" charset="-120"/>
              </a:defRPr>
            </a:lvl1pPr>
          </a:lstStyle>
          <a:p>
            <a:pPr marL="0" indent="0" algn="l">
              <a:buNone/>
            </a:pPr>
            <a:endParaRPr lang="en-US" sz="2800"/>
          </a:p>
        </p:txBody>
      </p:sp>
      <p:sp>
        <p:nvSpPr>
          <p:cNvPr id="25" name="Slide Number Placeholder 0"/>
          <p:cNvSpPr>
            <a:spLocks noGrp="1"/>
          </p:cNvSpPr>
          <p:nvPr>
            <p:ph type="sldNum" sz="quarter" idx="4294967295"/>
          </p:nvPr>
        </p:nvSpPr>
        <p:spPr>
          <a:xfrm>
            <a:off x="11503152" y="6492240"/>
            <a:ext cx="548640" cy="228600"/>
          </a:xfrm>
          <a:prstGeom prst="rect">
            <a:avLst/>
          </a:prstGeom>
          <a:extLst>
            <a:ext uri="{C572A759-6A51-4108-AA02-DFA0A04FC94B}">
              <ma14:wrappingTextBoxFlag xmlns:ma14="http://schemas.microsoft.com/office/mac/drawingml/2011/main" xmlns="" val="0"/>
            </a:ext>
          </a:extLst>
        </p:spPr>
        <p:txBody>
          <a:bodyPr/>
          <a:lstStyle>
            <a:lvl1pPr>
              <a:defRPr sz="900">
                <a:solidFill>
                  <a:srgbClr val="717073"/>
                </a:solidFill>
                <a:latin typeface="Source Sans Pro"/>
                <a:ea typeface="Source Sans Pro"/>
                <a:cs typeface="Source Sans Pro"/>
              </a:defRPr>
            </a:lvl1pPr>
          </a:lstStyle>
          <a:p>
            <a:pPr algn="r"/>
            <a:fld id="{F7021451-1387-4CA6-816F-3879F97B5CBC}" type="slidenum">
              <a:rPr lang="en-US" b="0"/>
              <a:t>‹#›</a:t>
            </a:fld>
            <a:endParaRPr lang="en-US"/>
          </a:p>
        </p:txBody>
      </p:sp>
    </p:spTree>
    <p:extLst>
      <p:ext uri="{BB962C8B-B14F-4D97-AF65-F5344CB8AC3E}">
        <p14:creationId xmlns:p14="http://schemas.microsoft.com/office/powerpoint/2010/main" val="7155320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PRB_COVER">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479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82359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89909333"/>
      </p:ext>
    </p:extLst>
  </p:cSld>
  <p:clrMap bg1="lt1" tx1="dk1" bg2="lt2" tx2="dk2" accent1="accent1" accent2="accent2" accent3="accent3" accent4="accent4" accent5="accent5" accent6="accent6" hlink="hlink" folHlink="folHlink"/>
  <p:sldLayoutIdLst>
    <p:sldLayoutId id="2147483746" r:id="rId1"/>
    <p:sldLayoutId id="2147483725" r:id="rId2"/>
    <p:sldLayoutId id="2147483748" r:id="rId3"/>
    <p:sldLayoutId id="2147483729" r:id="rId4"/>
    <p:sldLayoutId id="2147483749" r:id="rId5"/>
    <p:sldLayoutId id="2147483730" r:id="rId6"/>
    <p:sldLayoutId id="2147483750" r:id="rId7"/>
    <p:sldLayoutId id="2147483742" r:id="rId8"/>
    <p:sldLayoutId id="2147483745" r:id="rId9"/>
    <p:sldLayoutId id="2147483684" r:id="rId10"/>
    <p:sldLayoutId id="2147483744" r:id="rId11"/>
    <p:sldLayoutId id="2147483753" r:id="rId12"/>
    <p:sldLayoutId id="2147483754" r:id="rId13"/>
    <p:sldLayoutId id="2147483755" r:id="rId14"/>
    <p:sldLayoutId id="2147483756" r:id="rId15"/>
  </p:sldLayoutIdLst>
  <p:hf sldNum="0" hdr="0" dt="0"/>
  <p:txStyles>
    <p:titleStyle>
      <a:lvl1pPr algn="l" defTabSz="914400" rtl="0" eaLnBrk="1" latinLnBrk="0" hangingPunct="1">
        <a:lnSpc>
          <a:spcPct val="90000"/>
        </a:lnSpc>
        <a:spcBef>
          <a:spcPct val="0"/>
        </a:spcBef>
        <a:buNone/>
        <a:defRPr sz="4200" b="1" i="0" kern="1200">
          <a:solidFill>
            <a:schemeClr val="tx2"/>
          </a:solidFill>
          <a:latin typeface="Arial Narrow" panose="020B0604020202020204" pitchFamily="34" charset="0"/>
          <a:ea typeface="+mj-ea"/>
          <a:cs typeface="Arial Narrow" panose="020B0604020202020204" pitchFamily="34" charset="0"/>
        </a:defRPr>
      </a:lvl1pPr>
    </p:titleStyle>
    <p:bodyStyle>
      <a:lvl1pPr marL="228600" indent="-228600" algn="l" defTabSz="914400" rtl="0" eaLnBrk="1" latinLnBrk="0" hangingPunct="1">
        <a:lnSpc>
          <a:spcPct val="100000"/>
        </a:lnSpc>
        <a:spcBef>
          <a:spcPts val="1000"/>
        </a:spcBef>
        <a:spcAft>
          <a:spcPts val="600"/>
        </a:spcAft>
        <a:buClr>
          <a:schemeClr val="tx1"/>
        </a:buClr>
        <a:buFont typeface="Arial" panose="020B0604020202020204" pitchFamily="34" charset="0"/>
        <a:buChar char="•"/>
        <a:defRPr sz="2400" b="0" i="0" kern="1200">
          <a:solidFill>
            <a:schemeClr val="accent6">
              <a:lumMod val="50000"/>
            </a:schemeClr>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100000"/>
        </a:lnSpc>
        <a:spcBef>
          <a:spcPts val="500"/>
        </a:spcBef>
        <a:spcAft>
          <a:spcPts val="600"/>
        </a:spcAft>
        <a:buClr>
          <a:schemeClr val="tx1"/>
        </a:buClr>
        <a:buFont typeface="Arial" panose="020B0604020202020204" pitchFamily="34" charset="0"/>
        <a:buChar char="•"/>
        <a:defRPr sz="2000" b="0" i="0" kern="1200">
          <a:solidFill>
            <a:schemeClr val="accent6">
              <a:lumMod val="50000"/>
            </a:schemeClr>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100000"/>
        </a:lnSpc>
        <a:spcBef>
          <a:spcPts val="500"/>
        </a:spcBef>
        <a:spcAft>
          <a:spcPts val="600"/>
        </a:spcAft>
        <a:buClr>
          <a:schemeClr val="tx1"/>
        </a:buClr>
        <a:buFont typeface="Arial" panose="020B0604020202020204" pitchFamily="34" charset="0"/>
        <a:buChar char="•"/>
        <a:defRPr sz="1800" b="0" i="0" kern="1200">
          <a:solidFill>
            <a:schemeClr val="accent6">
              <a:lumMod val="50000"/>
            </a:schemeClr>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100000"/>
        </a:lnSpc>
        <a:spcBef>
          <a:spcPts val="500"/>
        </a:spcBef>
        <a:spcAft>
          <a:spcPts val="600"/>
        </a:spcAft>
        <a:buClr>
          <a:schemeClr val="tx1"/>
        </a:buClr>
        <a:buFont typeface="Arial" panose="020B0604020202020204" pitchFamily="34" charset="0"/>
        <a:buChar char="•"/>
        <a:defRPr sz="1800" b="0" i="0" kern="1200">
          <a:solidFill>
            <a:schemeClr val="accent6">
              <a:lumMod val="50000"/>
            </a:schemeClr>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100000"/>
        </a:lnSpc>
        <a:spcBef>
          <a:spcPts val="500"/>
        </a:spcBef>
        <a:spcAft>
          <a:spcPts val="600"/>
        </a:spcAft>
        <a:buClr>
          <a:schemeClr val="tx1"/>
        </a:buClr>
        <a:buFont typeface="Arial" panose="020B0604020202020204" pitchFamily="34" charset="0"/>
        <a:buChar char="•"/>
        <a:defRPr sz="1600" b="0" i="0" kern="1200">
          <a:solidFill>
            <a:schemeClr val="accent6">
              <a:lumMod val="50000"/>
            </a:schemeClr>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chart" Target="../charts/chart3.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openxmlformats.org/officeDocument/2006/relationships/chart" Target="../charts/chart4.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chart" Target="../charts/chart5.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4.xml"/><Relationship Id="rId4" Type="http://schemas.openxmlformats.org/officeDocument/2006/relationships/chart" Target="../charts/chart6.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4.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1.png"/><Relationship Id="rId7"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1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13.xml"/><Relationship Id="rId5" Type="http://schemas.openxmlformats.org/officeDocument/2006/relationships/image" Target="../media/image27.png"/><Relationship Id="rId4" Type="http://schemas.openxmlformats.org/officeDocument/2006/relationships/image" Target="../media/image26.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21C2D809-67F4-929B-028C-4E01263C6C75}"/>
              </a:ext>
            </a:extLst>
          </p:cNvPr>
          <p:cNvSpPr>
            <a:spLocks noGrp="1"/>
          </p:cNvSpPr>
          <p:nvPr>
            <p:ph type="subTitle" sz="quarter" idx="1"/>
          </p:nvPr>
        </p:nvSpPr>
        <p:spPr>
          <a:xfrm>
            <a:off x="642111" y="2549495"/>
            <a:ext cx="9482550" cy="879212"/>
          </a:xfrm>
        </p:spPr>
        <p:txBody>
          <a:bodyPr/>
          <a:lstStyle/>
          <a:p>
            <a:r>
              <a:rPr lang="en-US"/>
              <a:t>2026 World Population Data Sheet</a:t>
            </a:r>
          </a:p>
          <a:p>
            <a:endParaRPr lang="en-US"/>
          </a:p>
        </p:txBody>
      </p:sp>
      <p:sp>
        <p:nvSpPr>
          <p:cNvPr id="5" name="Title 4">
            <a:extLst>
              <a:ext uri="{FF2B5EF4-FFF2-40B4-BE49-F238E27FC236}">
                <a16:creationId xmlns:a16="http://schemas.microsoft.com/office/drawing/2014/main" id="{01F3D369-4B9D-DE7F-A28F-12B92383F07D}"/>
              </a:ext>
            </a:extLst>
          </p:cNvPr>
          <p:cNvSpPr>
            <a:spLocks noGrp="1"/>
          </p:cNvSpPr>
          <p:nvPr>
            <p:ph type="ctrTitle" sz="quarter"/>
          </p:nvPr>
        </p:nvSpPr>
        <p:spPr>
          <a:xfrm>
            <a:off x="642112" y="1740218"/>
            <a:ext cx="8331200" cy="583978"/>
          </a:xfrm>
        </p:spPr>
        <p:txBody>
          <a:bodyPr/>
          <a:lstStyle/>
          <a:p>
            <a:r>
              <a:rPr lang="en-US"/>
              <a:t>LAUNCH WEBINAR:</a:t>
            </a:r>
          </a:p>
        </p:txBody>
      </p:sp>
      <p:sp>
        <p:nvSpPr>
          <p:cNvPr id="6" name="Text Placeholder 3">
            <a:extLst>
              <a:ext uri="{FF2B5EF4-FFF2-40B4-BE49-F238E27FC236}">
                <a16:creationId xmlns:a16="http://schemas.microsoft.com/office/drawing/2014/main" id="{990D20BC-9C41-4A69-2609-AE69A880792D}"/>
              </a:ext>
            </a:extLst>
          </p:cNvPr>
          <p:cNvSpPr txBox="1">
            <a:spLocks/>
          </p:cNvSpPr>
          <p:nvPr/>
        </p:nvSpPr>
        <p:spPr>
          <a:xfrm>
            <a:off x="642112" y="5533164"/>
            <a:ext cx="4064000" cy="371515"/>
          </a:xfrm>
          <a:prstGeom prst="rect">
            <a:avLst/>
          </a:prstGeom>
        </p:spPr>
        <p:txBody>
          <a:bodyPr vert="horz" lIns="91440" tIns="45720" rIns="91440" bIns="45720" rtlCol="0" anchor="ctr">
            <a:noAutofit/>
          </a:bodyPr>
          <a:lstStyle>
            <a:lvl1pPr marL="0" indent="0" algn="l" defTabSz="914400" rtl="0" eaLnBrk="1" latinLnBrk="0" hangingPunct="1">
              <a:lnSpc>
                <a:spcPct val="100000"/>
              </a:lnSpc>
              <a:spcBef>
                <a:spcPts val="1000"/>
              </a:spcBef>
              <a:spcAft>
                <a:spcPts val="600"/>
              </a:spcAft>
              <a:buClr>
                <a:schemeClr val="tx1"/>
              </a:buClr>
              <a:buFont typeface="Arial" panose="020B0604020202020204" pitchFamily="34" charset="0"/>
              <a:buNone/>
              <a:defRPr sz="1600" b="0" i="0" kern="1200">
                <a:solidFill>
                  <a:schemeClr val="bg2">
                    <a:lumMod val="50000"/>
                  </a:schemeClr>
                </a:solidFill>
                <a:latin typeface="+mn-lt"/>
                <a:ea typeface="+mn-ea"/>
                <a:cs typeface="Arial" panose="020B0604020202020204" pitchFamily="34" charset="0"/>
              </a:defRPr>
            </a:lvl1pPr>
            <a:lvl2pPr marL="685800" indent="-228600" algn="l" defTabSz="914400" rtl="0" eaLnBrk="1" latinLnBrk="0" hangingPunct="1">
              <a:lnSpc>
                <a:spcPct val="100000"/>
              </a:lnSpc>
              <a:spcBef>
                <a:spcPts val="500"/>
              </a:spcBef>
              <a:spcAft>
                <a:spcPts val="600"/>
              </a:spcAft>
              <a:buClr>
                <a:schemeClr val="tx1"/>
              </a:buClr>
              <a:buFont typeface="Arial" panose="020B0604020202020204" pitchFamily="34" charset="0"/>
              <a:buChar char="•"/>
              <a:defRPr sz="2000" b="0" i="0" kern="1200">
                <a:solidFill>
                  <a:schemeClr val="accent6">
                    <a:lumMod val="50000"/>
                  </a:schemeClr>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100000"/>
              </a:lnSpc>
              <a:spcBef>
                <a:spcPts val="500"/>
              </a:spcBef>
              <a:spcAft>
                <a:spcPts val="600"/>
              </a:spcAft>
              <a:buClr>
                <a:schemeClr val="tx1"/>
              </a:buClr>
              <a:buFont typeface="Arial" panose="020B0604020202020204" pitchFamily="34" charset="0"/>
              <a:buChar char="•"/>
              <a:defRPr sz="1800" b="0" i="0" kern="1200">
                <a:solidFill>
                  <a:schemeClr val="accent6">
                    <a:lumMod val="50000"/>
                  </a:schemeClr>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100000"/>
              </a:lnSpc>
              <a:spcBef>
                <a:spcPts val="500"/>
              </a:spcBef>
              <a:spcAft>
                <a:spcPts val="600"/>
              </a:spcAft>
              <a:buClr>
                <a:schemeClr val="tx1"/>
              </a:buClr>
              <a:buFont typeface="Arial" panose="020B0604020202020204" pitchFamily="34" charset="0"/>
              <a:buChar char="•"/>
              <a:defRPr sz="1800" b="0" i="0" kern="1200">
                <a:solidFill>
                  <a:schemeClr val="accent6">
                    <a:lumMod val="50000"/>
                  </a:schemeClr>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100000"/>
              </a:lnSpc>
              <a:spcBef>
                <a:spcPts val="500"/>
              </a:spcBef>
              <a:spcAft>
                <a:spcPts val="600"/>
              </a:spcAft>
              <a:buClr>
                <a:schemeClr val="tx1"/>
              </a:buClr>
              <a:buFont typeface="Arial" panose="020B0604020202020204" pitchFamily="34" charset="0"/>
              <a:buChar char="•"/>
              <a:defRPr sz="1600" b="0" i="0" kern="1200">
                <a:solidFill>
                  <a:schemeClr val="accent6">
                    <a:lumMod val="50000"/>
                  </a:schemeClr>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October 27, 2026</a:t>
            </a:r>
          </a:p>
          <a:p>
            <a:endParaRPr lang="en-US"/>
          </a:p>
        </p:txBody>
      </p:sp>
    </p:spTree>
    <p:extLst>
      <p:ext uri="{BB962C8B-B14F-4D97-AF65-F5344CB8AC3E}">
        <p14:creationId xmlns:p14="http://schemas.microsoft.com/office/powerpoint/2010/main" val="2770716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8494C-B794-27A1-72CB-E6BD79AD8D2A}"/>
            </a:ext>
          </a:extLst>
        </p:cNvPr>
        <p:cNvGrpSpPr/>
        <p:nvPr/>
      </p:nvGrpSpPr>
      <p:grpSpPr>
        <a:xfrm>
          <a:off x="0" y="0"/>
          <a:ext cx="0" cy="0"/>
          <a:chOff x="0" y="0"/>
          <a:chExt cx="0" cy="0"/>
        </a:xfrm>
      </p:grpSpPr>
      <p:sp>
        <p:nvSpPr>
          <p:cNvPr id="2" name="Subtitle 1">
            <a:extLst>
              <a:ext uri="{FF2B5EF4-FFF2-40B4-BE49-F238E27FC236}">
                <a16:creationId xmlns:a16="http://schemas.microsoft.com/office/drawing/2014/main" id="{C01DACB3-AF8F-5B79-EC05-4306214BBC90}"/>
              </a:ext>
            </a:extLst>
          </p:cNvPr>
          <p:cNvSpPr>
            <a:spLocks noGrp="1"/>
          </p:cNvSpPr>
          <p:nvPr>
            <p:ph type="subTitle" sz="quarter" idx="1"/>
          </p:nvPr>
        </p:nvSpPr>
        <p:spPr>
          <a:xfrm>
            <a:off x="642112" y="2549495"/>
            <a:ext cx="8684768" cy="879212"/>
          </a:xfrm>
        </p:spPr>
        <p:txBody>
          <a:bodyPr/>
          <a:lstStyle/>
          <a:p>
            <a:r>
              <a:rPr lang="en-US">
                <a:ea typeface="Roboto Condensed" pitchFamily="34" charset="-122"/>
              </a:rPr>
              <a:t>Key Findings from the 2026 World Population Data Sheet</a:t>
            </a:r>
            <a:endParaRPr lang="en-US"/>
          </a:p>
          <a:p>
            <a:endParaRPr lang="en-US"/>
          </a:p>
        </p:txBody>
      </p:sp>
      <p:sp>
        <p:nvSpPr>
          <p:cNvPr id="6" name="Text Placeholder 2">
            <a:extLst>
              <a:ext uri="{FF2B5EF4-FFF2-40B4-BE49-F238E27FC236}">
                <a16:creationId xmlns:a16="http://schemas.microsoft.com/office/drawing/2014/main" id="{77227777-730E-7EAC-2355-D52D6FE76C15}"/>
              </a:ext>
            </a:extLst>
          </p:cNvPr>
          <p:cNvSpPr>
            <a:spLocks noGrp="1"/>
          </p:cNvSpPr>
          <p:nvPr>
            <p:ph type="body" sz="quarter" idx="10"/>
          </p:nvPr>
        </p:nvSpPr>
        <p:spPr>
          <a:xfrm>
            <a:off x="642112" y="5675077"/>
            <a:ext cx="10980928" cy="457200"/>
          </a:xfrm>
        </p:spPr>
        <p:txBody>
          <a:bodyPr/>
          <a:lstStyle/>
          <a:p>
            <a:r>
              <a:rPr lang="en-US" dirty="0"/>
              <a:t>Toshiko Kaneda, Ph.D., Senior Technical Director</a:t>
            </a:r>
          </a:p>
          <a:p>
            <a:endParaRPr lang="en-US" dirty="0"/>
          </a:p>
        </p:txBody>
      </p:sp>
      <p:sp>
        <p:nvSpPr>
          <p:cNvPr id="7" name="Text Placeholder 3">
            <a:extLst>
              <a:ext uri="{FF2B5EF4-FFF2-40B4-BE49-F238E27FC236}">
                <a16:creationId xmlns:a16="http://schemas.microsoft.com/office/drawing/2014/main" id="{082101B8-CA0C-173C-4DE1-DB8CEE885F5F}"/>
              </a:ext>
            </a:extLst>
          </p:cNvPr>
          <p:cNvSpPr>
            <a:spLocks noGrp="1"/>
          </p:cNvSpPr>
          <p:nvPr>
            <p:ph type="body" sz="quarter" idx="11"/>
          </p:nvPr>
        </p:nvSpPr>
        <p:spPr>
          <a:xfrm>
            <a:off x="642112" y="6063251"/>
            <a:ext cx="4064000" cy="371515"/>
          </a:xfrm>
        </p:spPr>
        <p:txBody>
          <a:bodyPr/>
          <a:lstStyle/>
          <a:p>
            <a:r>
              <a:rPr lang="en-US"/>
              <a:t>October 27, 2026</a:t>
            </a:r>
          </a:p>
          <a:p>
            <a:endParaRPr lang="en-US"/>
          </a:p>
        </p:txBody>
      </p:sp>
    </p:spTree>
    <p:extLst>
      <p:ext uri="{BB962C8B-B14F-4D97-AF65-F5344CB8AC3E}">
        <p14:creationId xmlns:p14="http://schemas.microsoft.com/office/powerpoint/2010/main" val="27508094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B globe watermark (decorative)"/>
          <p:cNvPicPr>
            <a:picLocks noChangeAspect="1"/>
          </p:cNvPicPr>
          <p:nvPr/>
        </p:nvPicPr>
        <p:blipFill>
          <a:blip r:embed="rId3"/>
          <a:stretch>
            <a:fillRect/>
          </a:stretch>
        </p:blipFill>
        <p:spPr>
          <a:xfrm>
            <a:off x="45720" y="4370832"/>
            <a:ext cx="1828800" cy="2377440"/>
          </a:xfrm>
          <a:prstGeom prst="rect">
            <a:avLst/>
          </a:prstGeom>
        </p:spPr>
      </p:pic>
      <p:sp>
        <p:nvSpPr>
          <p:cNvPr id="3" name="Text 1"/>
          <p:cNvSpPr>
            <a:spLocks noGrp="1"/>
          </p:cNvSpPr>
          <p:nvPr>
            <p:ph type="title" idx="101" hasCustomPrompt="1"/>
          </p:nvPr>
        </p:nvSpPr>
        <p:spPr>
          <a:xfrm>
            <a:off x="548640" y="91440"/>
            <a:ext cx="11064240" cy="868680"/>
          </a:xfrm>
          <a:prstGeom prst="rect">
            <a:avLst/>
          </a:prstGeom>
          <a:noFill/>
          <a:ln/>
        </p:spPr>
        <p:txBody>
          <a:bodyPr wrap="square" lIns="0" tIns="0" rIns="0" bIns="0" rtlCol="0" anchor="ctr"/>
          <a:lstStyle/>
          <a:p>
            <a:pPr marL="0" indent="0" algn="l">
              <a:buNone/>
            </a:pPr>
            <a:r>
              <a:rPr lang="en-US" sz="2800" b="1">
                <a:solidFill>
                  <a:srgbClr val="FFFFFF"/>
                </a:solidFill>
                <a:latin typeface="Roboto Condensed" pitchFamily="34" charset="0"/>
                <a:ea typeface="Roboto Condensed" pitchFamily="34" charset="-122"/>
                <a:cs typeface="Roboto Condensed" pitchFamily="34" charset="-120"/>
              </a:rPr>
              <a:t>One in Three People Live Where Older Adults Outnumber Children</a:t>
            </a:r>
            <a:endParaRPr lang="en-US" sz="2800"/>
          </a:p>
        </p:txBody>
      </p:sp>
      <p:sp>
        <p:nvSpPr>
          <p:cNvPr id="5" name="Key points"/>
          <p:cNvSpPr txBox="1"/>
          <p:nvPr/>
        </p:nvSpPr>
        <p:spPr>
          <a:xfrm>
            <a:off x="548640" y="1917088"/>
            <a:ext cx="4409615" cy="4480560"/>
          </a:xfrm>
          <a:prstGeom prst="rect">
            <a:avLst/>
          </a:prstGeom>
          <a:noFill/>
          <a:ln/>
        </p:spPr>
        <p:txBody>
          <a:bodyPr wrap="square" lIns="0" tIns="0" rIns="0" bIns="0" rtlCol="0" anchor="t"/>
          <a:lstStyle/>
          <a:p>
            <a:pPr marL="330200" indent="-330200">
              <a:spcAft>
                <a:spcPts val="1800"/>
              </a:spcAft>
              <a:buSzPct val="100000"/>
              <a:buChar char="•"/>
            </a:pPr>
            <a:r>
              <a:rPr lang="en-US" sz="2600" dirty="0">
                <a:solidFill>
                  <a:schemeClr val="accent6">
                    <a:lumMod val="10000"/>
                  </a:schemeClr>
                </a:solidFill>
                <a:latin typeface="Source Sans Pro" pitchFamily="34" charset="0"/>
                <a:ea typeface="Source Sans Pro" pitchFamily="34" charset="-122"/>
                <a:cs typeface="Source Sans Pro" pitchFamily="34" charset="-120"/>
              </a:rPr>
              <a:t>One in three people (2.8 billion) live where adults age 65 and over outnumber children under age 15.</a:t>
            </a:r>
            <a:endParaRPr lang="en-US" sz="2600" dirty="0">
              <a:solidFill>
                <a:schemeClr val="accent6">
                  <a:lumMod val="10000"/>
                </a:schemeClr>
              </a:solidFill>
            </a:endParaRPr>
          </a:p>
          <a:p>
            <a:pPr marL="330200" indent="-330200">
              <a:spcAft>
                <a:spcPts val="1800"/>
              </a:spcAft>
              <a:buSzPct val="100000"/>
              <a:buChar char="•"/>
            </a:pPr>
            <a:endParaRPr lang="en-US" sz="1000" dirty="0">
              <a:solidFill>
                <a:schemeClr val="accent6">
                  <a:lumMod val="10000"/>
                </a:schemeClr>
              </a:solidFill>
              <a:latin typeface="Source Sans Pro"/>
              <a:ea typeface="Source Sans Pro"/>
              <a:cs typeface="Source Sans Pro" pitchFamily="34" charset="-120"/>
            </a:endParaRPr>
          </a:p>
          <a:p>
            <a:pPr marL="330200" indent="-330200">
              <a:spcAft>
                <a:spcPts val="1800"/>
              </a:spcAft>
              <a:buSzPct val="100000"/>
              <a:buChar char="•"/>
            </a:pPr>
            <a:r>
              <a:rPr lang="en-US" sz="2600" dirty="0">
                <a:solidFill>
                  <a:schemeClr val="accent6">
                    <a:lumMod val="10000"/>
                  </a:schemeClr>
                </a:solidFill>
                <a:latin typeface="Source Sans Pro"/>
                <a:ea typeface="Source Sans Pro"/>
                <a:cs typeface="Source Sans Pro" pitchFamily="34" charset="-120"/>
              </a:rPr>
              <a:t>Found in 55 countries and territories.</a:t>
            </a:r>
            <a:endParaRPr lang="en-US" sz="2600" dirty="0">
              <a:solidFill>
                <a:schemeClr val="accent6">
                  <a:lumMod val="10000"/>
                </a:schemeClr>
              </a:solidFill>
              <a:latin typeface="Source Sans Pro"/>
              <a:ea typeface="Source Sans Pro"/>
              <a:cs typeface="Calibri"/>
            </a:endParaRPr>
          </a:p>
        </p:txBody>
      </p:sp>
      <p:graphicFrame>
        <p:nvGraphicFramePr>
          <p:cNvPr id="6" name="Chart 0" descr="Paired bars for five countries with the highest share of population age 65 and over: Japan 29 percent (11 percent under 15), Italy 25 (12), Greece 24 (13), Bulgaria 24 (14), Finland 24 (14)."/>
          <p:cNvGraphicFramePr/>
          <p:nvPr/>
        </p:nvGraphicFramePr>
        <p:xfrm>
          <a:off x="5352393" y="1371600"/>
          <a:ext cx="6287919" cy="4937760"/>
        </p:xfrm>
        <a:graphic>
          <a:graphicData uri="http://schemas.openxmlformats.org/drawingml/2006/chart">
            <c:chart xmlns:c="http://schemas.openxmlformats.org/drawingml/2006/chart" xmlns:r="http://schemas.openxmlformats.org/officeDocument/2006/relationships" r:id="rId4"/>
          </a:graphicData>
        </a:graphic>
      </p:graphicFrame>
      <p:sp>
        <p:nvSpPr>
          <p:cNvPr id="7" name="Source note"/>
          <p:cNvSpPr txBox="1"/>
          <p:nvPr/>
        </p:nvSpPr>
        <p:spPr>
          <a:xfrm>
            <a:off x="2753447" y="6435800"/>
            <a:ext cx="9052560" cy="274320"/>
          </a:xfrm>
          <a:prstGeom prst="rect">
            <a:avLst/>
          </a:prstGeom>
          <a:noFill/>
          <a:ln/>
        </p:spPr>
        <p:txBody>
          <a:bodyPr wrap="square" lIns="0" tIns="0" rIns="0" bIns="0" rtlCol="0" anchor="ctr"/>
          <a:lstStyle/>
          <a:p>
            <a:pPr marL="0" indent="0">
              <a:buNone/>
            </a:pPr>
            <a:r>
              <a:rPr lang="en-US" sz="1200">
                <a:solidFill>
                  <a:srgbClr val="717073"/>
                </a:solidFill>
                <a:latin typeface="Source Sans Pro" pitchFamily="34" charset="0"/>
                <a:ea typeface="Source Sans Pro" pitchFamily="34" charset="-122"/>
                <a:cs typeface="Source Sans Pro" pitchFamily="34" charset="-120"/>
              </a:rPr>
              <a:t>Source: PRB, 2026 World Population Data Sheet. Countries of 1 million or more people; ties at 24% ranked by population.</a:t>
            </a:r>
            <a:endParaRPr lang="en-US" sz="1200"/>
          </a:p>
        </p:txBody>
      </p:sp>
      <p:sp>
        <p:nvSpPr>
          <p:cNvPr id="25" name="Slide Number Placeholder 0"/>
          <p:cNvSpPr>
            <a:spLocks noGrp="1"/>
          </p:cNvSpPr>
          <p:nvPr>
            <p:ph type="sldNum" sz="quarter" idx="4294967295"/>
          </p:nvPr>
        </p:nvSpPr>
        <p:spPr>
          <a:xfrm>
            <a:off x="11503152" y="6492240"/>
            <a:ext cx="548640" cy="228600"/>
          </a:xfrm>
          <a:prstGeom prst="rect">
            <a:avLst/>
          </a:prstGeom>
          <a:extLst>
            <a:ext uri="{C572A759-6A51-4108-AA02-DFA0A04FC94B}">
              <ma14:wrappingTextBoxFlag xmlns:ma14="http://schemas.microsoft.com/office/mac/drawingml/2011/main" xmlns="" val="0"/>
            </a:ext>
          </a:extLst>
        </p:spPr>
        <p:txBody>
          <a:bodyPr/>
          <a:lstStyle>
            <a:lvl1pPr marL="0" algn="l" defTabSz="914400" rtl="0" eaLnBrk="1" latinLnBrk="0" hangingPunct="1">
              <a:defRPr sz="900" kern="1200">
                <a:solidFill>
                  <a:srgbClr val="717073"/>
                </a:solidFill>
                <a:latin typeface="Source Sans Pro"/>
                <a:ea typeface="Source Sans Pro"/>
                <a:cs typeface="Source Sans Pr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7021451-1387-4CA6-816F-3879F97B5CBC}" type="slidenum">
              <a:rPr lang="en-US" smtClean="0"/>
              <a:pPr algn="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B globe watermark (decorative)"/>
          <p:cNvPicPr>
            <a:picLocks noChangeAspect="1"/>
          </p:cNvPicPr>
          <p:nvPr/>
        </p:nvPicPr>
        <p:blipFill>
          <a:blip r:embed="rId3"/>
          <a:stretch>
            <a:fillRect/>
          </a:stretch>
        </p:blipFill>
        <p:spPr>
          <a:xfrm>
            <a:off x="45720" y="4370832"/>
            <a:ext cx="1828800" cy="2377440"/>
          </a:xfrm>
          <a:prstGeom prst="rect">
            <a:avLst/>
          </a:prstGeom>
        </p:spPr>
      </p:pic>
      <p:sp>
        <p:nvSpPr>
          <p:cNvPr id="3" name="Text 1"/>
          <p:cNvSpPr>
            <a:spLocks noGrp="1"/>
          </p:cNvSpPr>
          <p:nvPr>
            <p:ph type="title" idx="101" hasCustomPrompt="1"/>
          </p:nvPr>
        </p:nvSpPr>
        <p:spPr>
          <a:xfrm>
            <a:off x="548640" y="91440"/>
            <a:ext cx="11064240" cy="868680"/>
          </a:xfrm>
          <a:prstGeom prst="rect">
            <a:avLst/>
          </a:prstGeom>
          <a:noFill/>
          <a:ln/>
        </p:spPr>
        <p:txBody>
          <a:bodyPr wrap="square" lIns="0" tIns="0" rIns="0" bIns="0" rtlCol="0" anchor="ctr"/>
          <a:lstStyle/>
          <a:p>
            <a:pPr marL="0" indent="0" algn="l">
              <a:buNone/>
            </a:pPr>
            <a:r>
              <a:rPr lang="en-US" sz="2800" b="1">
                <a:solidFill>
                  <a:srgbClr val="FFFFFF"/>
                </a:solidFill>
                <a:latin typeface="Roboto Condensed" pitchFamily="34" charset="0"/>
                <a:ea typeface="Roboto Condensed" pitchFamily="34" charset="-122"/>
                <a:cs typeface="Roboto Condensed" pitchFamily="34" charset="-120"/>
              </a:rPr>
              <a:t>Pop Pop Quiz #1: Population Aging</a:t>
            </a:r>
            <a:endParaRPr lang="en-US" sz="2800"/>
          </a:p>
        </p:txBody>
      </p:sp>
      <p:sp>
        <p:nvSpPr>
          <p:cNvPr id="25" name="Slide Number Placeholder 0"/>
          <p:cNvSpPr>
            <a:spLocks noGrp="1"/>
          </p:cNvSpPr>
          <p:nvPr>
            <p:ph type="sldNum" sz="quarter" idx="4294967295"/>
          </p:nvPr>
        </p:nvSpPr>
        <p:spPr>
          <a:xfrm>
            <a:off x="11503152" y="6492240"/>
            <a:ext cx="548640" cy="228600"/>
          </a:xfrm>
          <a:prstGeom prst="rect">
            <a:avLst/>
          </a:prstGeom>
          <a:extLst>
            <a:ext uri="{C572A759-6A51-4108-AA02-DFA0A04FC94B}">
              <ma14:wrappingTextBoxFlag xmlns:ma14="http://schemas.microsoft.com/office/mac/drawingml/2011/main" xmlns="" val="0"/>
            </a:ext>
          </a:extLst>
        </p:spPr>
        <p:txBody>
          <a:bodyPr/>
          <a:lstStyle>
            <a:lvl1pPr marL="0" algn="l" defTabSz="914400" rtl="0" eaLnBrk="1" latinLnBrk="0" hangingPunct="1">
              <a:defRPr sz="900" kern="1200">
                <a:solidFill>
                  <a:srgbClr val="717073"/>
                </a:solidFill>
                <a:latin typeface="Source Sans Pro"/>
                <a:ea typeface="Source Sans Pro"/>
                <a:cs typeface="Source Sans Pr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7021451-1387-4CA6-816F-3879F97B5CBC}" type="slidenum">
              <a:rPr lang="en-US" smtClean="0"/>
              <a:pPr algn="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B globe watermark (decorative)"/>
          <p:cNvPicPr>
            <a:picLocks noChangeAspect="1"/>
          </p:cNvPicPr>
          <p:nvPr/>
        </p:nvPicPr>
        <p:blipFill>
          <a:blip r:embed="rId3"/>
          <a:stretch>
            <a:fillRect/>
          </a:stretch>
        </p:blipFill>
        <p:spPr>
          <a:xfrm>
            <a:off x="45720" y="4370832"/>
            <a:ext cx="1828800" cy="2377440"/>
          </a:xfrm>
          <a:prstGeom prst="rect">
            <a:avLst/>
          </a:prstGeom>
        </p:spPr>
      </p:pic>
      <p:sp>
        <p:nvSpPr>
          <p:cNvPr id="3" name="Text 1"/>
          <p:cNvSpPr>
            <a:spLocks noGrp="1"/>
          </p:cNvSpPr>
          <p:nvPr>
            <p:ph type="title" idx="101" hasCustomPrompt="1"/>
          </p:nvPr>
        </p:nvSpPr>
        <p:spPr>
          <a:xfrm>
            <a:off x="548640" y="91440"/>
            <a:ext cx="11064240" cy="868680"/>
          </a:xfrm>
          <a:prstGeom prst="rect">
            <a:avLst/>
          </a:prstGeom>
          <a:noFill/>
          <a:ln/>
        </p:spPr>
        <p:txBody>
          <a:bodyPr wrap="square" lIns="0" tIns="0" rIns="0" bIns="0" rtlCol="0" anchor="ctr"/>
          <a:lstStyle/>
          <a:p>
            <a:pPr marL="0" indent="0" algn="l">
              <a:buNone/>
            </a:pPr>
            <a:r>
              <a:rPr lang="en-US" sz="2800" b="1">
                <a:solidFill>
                  <a:srgbClr val="FFFFFF"/>
                </a:solidFill>
                <a:latin typeface="Roboto Condensed" pitchFamily="34" charset="0"/>
                <a:ea typeface="Roboto Condensed" pitchFamily="34" charset="-122"/>
                <a:cs typeface="Roboto Condensed" pitchFamily="34" charset="-120"/>
              </a:rPr>
              <a:t>The U.S. Has More Older Adults Than Children</a:t>
            </a:r>
            <a:endParaRPr lang="en-US" sz="2800"/>
          </a:p>
        </p:txBody>
      </p:sp>
      <p:sp>
        <p:nvSpPr>
          <p:cNvPr id="5" name="Key points"/>
          <p:cNvSpPr txBox="1"/>
          <p:nvPr/>
        </p:nvSpPr>
        <p:spPr>
          <a:xfrm>
            <a:off x="548640" y="1767316"/>
            <a:ext cx="4897120" cy="4480560"/>
          </a:xfrm>
          <a:prstGeom prst="rect">
            <a:avLst/>
          </a:prstGeom>
          <a:noFill/>
          <a:ln/>
        </p:spPr>
        <p:txBody>
          <a:bodyPr wrap="square" lIns="0" tIns="0" rIns="0" bIns="0" rtlCol="0" anchor="t"/>
          <a:lstStyle/>
          <a:p>
            <a:pPr marL="330200" indent="-330200">
              <a:spcAft>
                <a:spcPts val="1800"/>
              </a:spcAft>
              <a:buSzPct val="100000"/>
              <a:buChar char="•"/>
            </a:pPr>
            <a:r>
              <a:rPr lang="en-US" sz="2600" dirty="0">
                <a:solidFill>
                  <a:schemeClr val="accent6">
                    <a:lumMod val="10000"/>
                  </a:schemeClr>
                </a:solidFill>
                <a:latin typeface="Source Sans Pro" panose="020B0503030403020204" pitchFamily="34" charset="0"/>
                <a:ea typeface="Source Sans Pro" panose="020B0503030403020204" pitchFamily="34" charset="0"/>
              </a:rPr>
              <a:t>It’s not just Japan and Europe: the U.S., China, Thailand, Cuba and many others also have more older adults than children.</a:t>
            </a:r>
          </a:p>
          <a:p>
            <a:pPr marL="330200" indent="-330200">
              <a:spcAft>
                <a:spcPts val="1800"/>
              </a:spcAft>
              <a:buSzPct val="100000"/>
              <a:buChar char="•"/>
            </a:pPr>
            <a:r>
              <a:rPr lang="en-US" sz="2600" dirty="0">
                <a:solidFill>
                  <a:schemeClr val="accent6">
                    <a:lumMod val="10000"/>
                  </a:schemeClr>
                </a:solidFill>
                <a:latin typeface="Source Sans Pro" panose="020B0503030403020204" pitchFamily="34" charset="0"/>
                <a:ea typeface="Source Sans Pro" panose="020B0503030403020204" pitchFamily="34" charset="0"/>
              </a:rPr>
              <a:t>Two long-term trends:</a:t>
            </a:r>
          </a:p>
          <a:p>
            <a:pPr marL="787400" lvl="1" indent="-330200">
              <a:spcAft>
                <a:spcPts val="1800"/>
              </a:spcAft>
              <a:buSzPct val="100000"/>
              <a:buChar char="•"/>
            </a:pPr>
            <a:r>
              <a:rPr lang="en-US" sz="2600" dirty="0">
                <a:solidFill>
                  <a:schemeClr val="accent6">
                    <a:lumMod val="10000"/>
                  </a:schemeClr>
                </a:solidFill>
                <a:latin typeface="Source Sans Pro" panose="020B0503030403020204" pitchFamily="34" charset="0"/>
                <a:ea typeface="Source Sans Pro" panose="020B0503030403020204" pitchFamily="34" charset="0"/>
              </a:rPr>
              <a:t>Women having fewer children</a:t>
            </a:r>
          </a:p>
          <a:p>
            <a:pPr marL="787400" lvl="1" indent="-330200">
              <a:spcAft>
                <a:spcPts val="1800"/>
              </a:spcAft>
              <a:buSzPct val="100000"/>
              <a:buChar char="•"/>
            </a:pPr>
            <a:r>
              <a:rPr lang="en-US" sz="2600" dirty="0">
                <a:solidFill>
                  <a:schemeClr val="accent6">
                    <a:lumMod val="10000"/>
                  </a:schemeClr>
                </a:solidFill>
                <a:latin typeface="Source Sans Pro" panose="020B0503030403020204" pitchFamily="34" charset="0"/>
                <a:ea typeface="Source Sans Pro" panose="020B0503030403020204" pitchFamily="34" charset="0"/>
              </a:rPr>
              <a:t>People living longer</a:t>
            </a:r>
          </a:p>
          <a:p>
            <a:pPr marL="330200" indent="-330200">
              <a:spcAft>
                <a:spcPts val="1800"/>
              </a:spcAft>
              <a:buSzPct val="100000"/>
              <a:buChar char="•"/>
            </a:pPr>
            <a:endParaRPr lang="en-US" sz="2600" dirty="0">
              <a:solidFill>
                <a:schemeClr val="accent6">
                  <a:lumMod val="10000"/>
                </a:schemeClr>
              </a:solidFill>
            </a:endParaRPr>
          </a:p>
          <a:p>
            <a:pPr marL="330200" indent="-330200">
              <a:spcAft>
                <a:spcPts val="1800"/>
              </a:spcAft>
              <a:buSzPct val="100000"/>
              <a:buChar char="•"/>
            </a:pPr>
            <a:endParaRPr lang="en-US" sz="2600" dirty="0">
              <a:solidFill>
                <a:schemeClr val="accent6">
                  <a:lumMod val="10000"/>
                </a:schemeClr>
              </a:solidFill>
            </a:endParaRPr>
          </a:p>
        </p:txBody>
      </p:sp>
      <p:graphicFrame>
        <p:nvGraphicFramePr>
          <p:cNvPr id="6" name="Chart 0" descr="Bar chart for the United States: 19 percent of the population is 65 and over, 17 percent is under 15."/>
          <p:cNvGraphicFramePr/>
          <p:nvPr/>
        </p:nvGraphicFramePr>
        <p:xfrm>
          <a:off x="5852160" y="1371600"/>
          <a:ext cx="5788152" cy="4937760"/>
        </p:xfrm>
        <a:graphic>
          <a:graphicData uri="http://schemas.openxmlformats.org/drawingml/2006/chart">
            <c:chart xmlns:c="http://schemas.openxmlformats.org/drawingml/2006/chart" xmlns:r="http://schemas.openxmlformats.org/officeDocument/2006/relationships" r:id="rId4"/>
          </a:graphicData>
        </a:graphic>
      </p:graphicFrame>
      <p:sp>
        <p:nvSpPr>
          <p:cNvPr id="7" name="Source note"/>
          <p:cNvSpPr txBox="1"/>
          <p:nvPr/>
        </p:nvSpPr>
        <p:spPr>
          <a:xfrm>
            <a:off x="8128000" y="6394704"/>
            <a:ext cx="9052560" cy="274320"/>
          </a:xfrm>
          <a:prstGeom prst="rect">
            <a:avLst/>
          </a:prstGeom>
          <a:noFill/>
          <a:ln/>
        </p:spPr>
        <p:txBody>
          <a:bodyPr wrap="square" lIns="0" tIns="0" rIns="0" bIns="0" rtlCol="0" anchor="ctr"/>
          <a:lstStyle/>
          <a:p>
            <a:pPr marL="0" indent="0">
              <a:buNone/>
            </a:pPr>
            <a:r>
              <a:rPr lang="en-US" sz="1200">
                <a:solidFill>
                  <a:srgbClr val="717073"/>
                </a:solidFill>
                <a:latin typeface="Source Sans Pro" pitchFamily="34" charset="0"/>
                <a:ea typeface="Source Sans Pro" pitchFamily="34" charset="-122"/>
                <a:cs typeface="Source Sans Pro" pitchFamily="34" charset="-120"/>
              </a:rPr>
              <a:t>Source: PRB, 2026 World Population Data Sheet.</a:t>
            </a:r>
            <a:endParaRPr lang="en-US" sz="1200"/>
          </a:p>
        </p:txBody>
      </p:sp>
      <p:sp>
        <p:nvSpPr>
          <p:cNvPr id="25" name="Slide Number Placeholder 0"/>
          <p:cNvSpPr>
            <a:spLocks noGrp="1"/>
          </p:cNvSpPr>
          <p:nvPr>
            <p:ph type="sldNum" sz="quarter" idx="4294967295"/>
          </p:nvPr>
        </p:nvSpPr>
        <p:spPr>
          <a:xfrm>
            <a:off x="11503152" y="6492240"/>
            <a:ext cx="548640" cy="228600"/>
          </a:xfrm>
          <a:prstGeom prst="rect">
            <a:avLst/>
          </a:prstGeom>
          <a:extLst>
            <a:ext uri="{C572A759-6A51-4108-AA02-DFA0A04FC94B}">
              <ma14:wrappingTextBoxFlag xmlns:ma14="http://schemas.microsoft.com/office/mac/drawingml/2011/main" xmlns="" val="0"/>
            </a:ext>
          </a:extLst>
        </p:spPr>
        <p:txBody>
          <a:bodyPr/>
          <a:lstStyle>
            <a:lvl1pPr marL="0" algn="l" defTabSz="914400" rtl="0" eaLnBrk="1" latinLnBrk="0" hangingPunct="1">
              <a:defRPr sz="900" kern="1200">
                <a:solidFill>
                  <a:srgbClr val="717073"/>
                </a:solidFill>
                <a:latin typeface="Source Sans Pro"/>
                <a:ea typeface="Source Sans Pro"/>
                <a:cs typeface="Source Sans Pr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7021451-1387-4CA6-816F-3879F97B5CBC}" type="slidenum">
              <a:rPr lang="en-US" smtClean="0"/>
              <a:pPr algn="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B globe watermark (decorative)"/>
          <p:cNvPicPr>
            <a:picLocks noChangeAspect="1"/>
          </p:cNvPicPr>
          <p:nvPr/>
        </p:nvPicPr>
        <p:blipFill>
          <a:blip r:embed="rId3"/>
          <a:stretch>
            <a:fillRect/>
          </a:stretch>
        </p:blipFill>
        <p:spPr>
          <a:xfrm>
            <a:off x="45720" y="4370832"/>
            <a:ext cx="1828800" cy="2377440"/>
          </a:xfrm>
          <a:prstGeom prst="rect">
            <a:avLst/>
          </a:prstGeom>
        </p:spPr>
      </p:pic>
      <p:sp>
        <p:nvSpPr>
          <p:cNvPr id="3" name="Text 1"/>
          <p:cNvSpPr>
            <a:spLocks noGrp="1"/>
          </p:cNvSpPr>
          <p:nvPr>
            <p:ph type="title" idx="101" hasCustomPrompt="1"/>
          </p:nvPr>
        </p:nvSpPr>
        <p:spPr>
          <a:xfrm>
            <a:off x="548640" y="91440"/>
            <a:ext cx="11064240" cy="868680"/>
          </a:xfrm>
          <a:prstGeom prst="rect">
            <a:avLst/>
          </a:prstGeom>
          <a:noFill/>
          <a:ln/>
        </p:spPr>
        <p:txBody>
          <a:bodyPr wrap="square" lIns="0" tIns="0" rIns="0" bIns="0" rtlCol="0" anchor="ctr"/>
          <a:lstStyle/>
          <a:p>
            <a:pPr marL="0" indent="0" algn="l">
              <a:buNone/>
            </a:pPr>
            <a:r>
              <a:rPr lang="en-US" sz="2800" b="1">
                <a:solidFill>
                  <a:srgbClr val="FFFFFF"/>
                </a:solidFill>
                <a:latin typeface="Roboto Condensed" pitchFamily="34" charset="0"/>
                <a:ea typeface="Roboto Condensed" pitchFamily="34" charset="-122"/>
                <a:cs typeface="Roboto Condensed" pitchFamily="34" charset="-120"/>
              </a:rPr>
              <a:t>Seven in Ten People Live Where Fertility Is at or Below Replacement</a:t>
            </a:r>
            <a:endParaRPr lang="en-US" sz="2800"/>
          </a:p>
        </p:txBody>
      </p:sp>
      <p:sp>
        <p:nvSpPr>
          <p:cNvPr id="7" name="Legend swatch 1"/>
          <p:cNvSpPr/>
          <p:nvPr/>
        </p:nvSpPr>
        <p:spPr>
          <a:xfrm>
            <a:off x="4196080" y="6043800"/>
            <a:ext cx="219456" cy="219456"/>
          </a:xfrm>
          <a:prstGeom prst="rect">
            <a:avLst/>
          </a:prstGeom>
          <a:solidFill>
            <a:srgbClr val="083258"/>
          </a:solidFill>
          <a:ln w="6350">
            <a:solidFill>
              <a:srgbClr val="9AA5B1"/>
            </a:solidFill>
            <a:prstDash val="solid"/>
          </a:ln>
        </p:spPr>
        <p:txBody>
          <a:bodyPr/>
          <a:lstStyle/>
          <a:p>
            <a:endParaRPr lang="en-US"/>
          </a:p>
        </p:txBody>
      </p:sp>
      <p:sp>
        <p:nvSpPr>
          <p:cNvPr id="8" name="Legend label 1"/>
          <p:cNvSpPr txBox="1"/>
          <p:nvPr/>
        </p:nvSpPr>
        <p:spPr>
          <a:xfrm>
            <a:off x="4525264" y="5998080"/>
            <a:ext cx="6949440" cy="310896"/>
          </a:xfrm>
          <a:prstGeom prst="rect">
            <a:avLst/>
          </a:prstGeom>
          <a:noFill/>
          <a:ln/>
        </p:spPr>
        <p:txBody>
          <a:bodyPr wrap="square" lIns="0" tIns="0" rIns="0" bIns="0" rtlCol="0" anchor="ctr"/>
          <a:lstStyle/>
          <a:p>
            <a:pPr marL="0" indent="0">
              <a:buNone/>
            </a:pPr>
            <a:r>
              <a:rPr lang="en-US" sz="1600">
                <a:solidFill>
                  <a:srgbClr val="343333"/>
                </a:solidFill>
                <a:latin typeface="Source Sans Pro" pitchFamily="34" charset="0"/>
                <a:ea typeface="Source Sans Pro" pitchFamily="34" charset="-122"/>
                <a:cs typeface="Source Sans Pro" pitchFamily="34" charset="-120"/>
              </a:rPr>
              <a:t>At or below replacement (2.1 births per woman): 121 countries and territories</a:t>
            </a:r>
            <a:endParaRPr lang="en-US" sz="1600"/>
          </a:p>
        </p:txBody>
      </p:sp>
      <p:sp>
        <p:nvSpPr>
          <p:cNvPr id="9" name="Legend swatch 2"/>
          <p:cNvSpPr/>
          <p:nvPr/>
        </p:nvSpPr>
        <p:spPr>
          <a:xfrm>
            <a:off x="4196080" y="6409560"/>
            <a:ext cx="219456" cy="219456"/>
          </a:xfrm>
          <a:prstGeom prst="rect">
            <a:avLst/>
          </a:prstGeom>
          <a:solidFill>
            <a:srgbClr val="66BC29"/>
          </a:solidFill>
          <a:ln w="6350">
            <a:solidFill>
              <a:srgbClr val="9AA5B1"/>
            </a:solidFill>
            <a:prstDash val="solid"/>
          </a:ln>
        </p:spPr>
        <p:txBody>
          <a:bodyPr/>
          <a:lstStyle/>
          <a:p>
            <a:endParaRPr lang="en-US"/>
          </a:p>
        </p:txBody>
      </p:sp>
      <p:sp>
        <p:nvSpPr>
          <p:cNvPr id="10" name="Legend label 2"/>
          <p:cNvSpPr txBox="1"/>
          <p:nvPr/>
        </p:nvSpPr>
        <p:spPr>
          <a:xfrm>
            <a:off x="4525264" y="6363840"/>
            <a:ext cx="6949440" cy="310896"/>
          </a:xfrm>
          <a:prstGeom prst="rect">
            <a:avLst/>
          </a:prstGeom>
          <a:noFill/>
          <a:ln/>
        </p:spPr>
        <p:txBody>
          <a:bodyPr wrap="square" lIns="0" tIns="0" rIns="0" bIns="0" rtlCol="0" anchor="ctr"/>
          <a:lstStyle/>
          <a:p>
            <a:pPr marL="0" indent="0">
              <a:buNone/>
            </a:pPr>
            <a:r>
              <a:rPr lang="en-US" sz="1600">
                <a:solidFill>
                  <a:srgbClr val="343333"/>
                </a:solidFill>
                <a:latin typeface="Source Sans Pro" pitchFamily="34" charset="0"/>
                <a:ea typeface="Source Sans Pro" pitchFamily="34" charset="-122"/>
                <a:cs typeface="Source Sans Pro" pitchFamily="34" charset="-120"/>
              </a:rPr>
              <a:t>Above replacement: 89</a:t>
            </a:r>
            <a:endParaRPr lang="en-US" sz="1600"/>
          </a:p>
        </p:txBody>
      </p:sp>
      <p:sp>
        <p:nvSpPr>
          <p:cNvPr id="11" name="Source note"/>
          <p:cNvSpPr txBox="1"/>
          <p:nvPr/>
        </p:nvSpPr>
        <p:spPr>
          <a:xfrm>
            <a:off x="7284720" y="6473952"/>
            <a:ext cx="5852160" cy="274320"/>
          </a:xfrm>
          <a:prstGeom prst="rect">
            <a:avLst/>
          </a:prstGeom>
          <a:noFill/>
          <a:ln/>
        </p:spPr>
        <p:txBody>
          <a:bodyPr wrap="square" lIns="0" tIns="0" rIns="0" bIns="0" rtlCol="0" anchor="ctr"/>
          <a:lstStyle/>
          <a:p>
            <a:pPr marL="0" indent="0">
              <a:buNone/>
            </a:pPr>
            <a:r>
              <a:rPr lang="en-US" sz="1200">
                <a:solidFill>
                  <a:srgbClr val="717073"/>
                </a:solidFill>
                <a:latin typeface="Source Sans Pro" pitchFamily="34" charset="0"/>
                <a:ea typeface="Source Sans Pro" pitchFamily="34" charset="-122"/>
                <a:cs typeface="Source Sans Pro" pitchFamily="34" charset="-120"/>
              </a:rPr>
              <a:t>Source: PRB, 2026 World Population Data Sheet.</a:t>
            </a:r>
            <a:endParaRPr lang="en-US" sz="1200"/>
          </a:p>
        </p:txBody>
      </p:sp>
      <p:sp>
        <p:nvSpPr>
          <p:cNvPr id="25" name="Slide Number Placeholder 0"/>
          <p:cNvSpPr>
            <a:spLocks noGrp="1"/>
          </p:cNvSpPr>
          <p:nvPr>
            <p:ph type="sldNum" sz="quarter" idx="4294967295"/>
          </p:nvPr>
        </p:nvSpPr>
        <p:spPr>
          <a:xfrm>
            <a:off x="11503152" y="6492240"/>
            <a:ext cx="548640" cy="228600"/>
          </a:xfrm>
          <a:prstGeom prst="rect">
            <a:avLst/>
          </a:prstGeom>
          <a:extLst>
            <a:ext uri="{C572A759-6A51-4108-AA02-DFA0A04FC94B}">
              <ma14:wrappingTextBoxFlag xmlns:ma14="http://schemas.microsoft.com/office/mac/drawingml/2011/main" xmlns="" val="0"/>
            </a:ext>
          </a:extLst>
        </p:spPr>
        <p:txBody>
          <a:bodyPr/>
          <a:lstStyle>
            <a:lvl1pPr marL="0" algn="l" defTabSz="914400" rtl="0" eaLnBrk="1" latinLnBrk="0" hangingPunct="1">
              <a:defRPr sz="900" kern="1200">
                <a:solidFill>
                  <a:srgbClr val="717073"/>
                </a:solidFill>
                <a:latin typeface="Source Sans Pro"/>
                <a:ea typeface="Source Sans Pro"/>
                <a:cs typeface="Source Sans Pr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7021451-1387-4CA6-816F-3879F97B5CBC}" type="slidenum">
              <a:rPr lang="en-US" smtClean="0"/>
              <a:pPr algn="r"/>
              <a:t>6</a:t>
            </a:fld>
            <a:endParaRPr lang="en-US"/>
          </a:p>
        </p:txBody>
      </p:sp>
      <p:pic>
        <p:nvPicPr>
          <p:cNvPr id="12" name="Image 1" descr="World map shading the 121 countries and territories with a total fertility rate at or below 2.1 births per woman.">
            <a:extLst>
              <a:ext uri="{FF2B5EF4-FFF2-40B4-BE49-F238E27FC236}">
                <a16:creationId xmlns:a16="http://schemas.microsoft.com/office/drawing/2014/main" id="{150C78B9-1441-36FF-D046-903D97D79283}"/>
              </a:ext>
            </a:extLst>
          </p:cNvPr>
          <p:cNvPicPr>
            <a:picLocks noChangeAspect="1"/>
          </p:cNvPicPr>
          <p:nvPr/>
        </p:nvPicPr>
        <p:blipFill>
          <a:blip r:embed="rId4"/>
          <a:stretch>
            <a:fillRect/>
          </a:stretch>
        </p:blipFill>
        <p:spPr>
          <a:xfrm>
            <a:off x="1570736" y="1275648"/>
            <a:ext cx="9137904" cy="489014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B globe watermark (decorative)"/>
          <p:cNvPicPr>
            <a:picLocks noChangeAspect="1"/>
          </p:cNvPicPr>
          <p:nvPr/>
        </p:nvPicPr>
        <p:blipFill>
          <a:blip r:embed="rId3"/>
          <a:stretch>
            <a:fillRect/>
          </a:stretch>
        </p:blipFill>
        <p:spPr>
          <a:xfrm>
            <a:off x="45720" y="4370832"/>
            <a:ext cx="1828800" cy="2377440"/>
          </a:xfrm>
          <a:prstGeom prst="rect">
            <a:avLst/>
          </a:prstGeom>
        </p:spPr>
      </p:pic>
      <p:sp>
        <p:nvSpPr>
          <p:cNvPr id="3" name="Text 1"/>
          <p:cNvSpPr>
            <a:spLocks noGrp="1"/>
          </p:cNvSpPr>
          <p:nvPr>
            <p:ph type="title" idx="101" hasCustomPrompt="1"/>
          </p:nvPr>
        </p:nvSpPr>
        <p:spPr>
          <a:xfrm>
            <a:off x="548640" y="91440"/>
            <a:ext cx="11064240" cy="868680"/>
          </a:xfrm>
          <a:prstGeom prst="rect">
            <a:avLst/>
          </a:prstGeom>
          <a:noFill/>
          <a:ln/>
        </p:spPr>
        <p:txBody>
          <a:bodyPr wrap="square" lIns="0" tIns="0" rIns="0" bIns="0" rtlCol="0" anchor="ctr"/>
          <a:lstStyle/>
          <a:p>
            <a:pPr marL="0" indent="0" algn="l">
              <a:buNone/>
            </a:pPr>
            <a:r>
              <a:rPr lang="en-US" sz="2800" b="1">
                <a:solidFill>
                  <a:srgbClr val="FFFFFF"/>
                </a:solidFill>
                <a:latin typeface="Roboto Condensed" pitchFamily="34" charset="0"/>
                <a:ea typeface="Roboto Condensed" pitchFamily="34" charset="-122"/>
                <a:cs typeface="Roboto Condensed" pitchFamily="34" charset="-120"/>
              </a:rPr>
              <a:t>Pop Pop Quiz #2: Population Decline</a:t>
            </a:r>
            <a:endParaRPr lang="en-US" sz="2800"/>
          </a:p>
        </p:txBody>
      </p:sp>
      <p:sp>
        <p:nvSpPr>
          <p:cNvPr id="25" name="Slide Number Placeholder 0"/>
          <p:cNvSpPr>
            <a:spLocks noGrp="1"/>
          </p:cNvSpPr>
          <p:nvPr>
            <p:ph type="sldNum" sz="quarter" idx="4294967295"/>
          </p:nvPr>
        </p:nvSpPr>
        <p:spPr>
          <a:xfrm>
            <a:off x="11503152" y="6492240"/>
            <a:ext cx="548640" cy="228600"/>
          </a:xfrm>
          <a:prstGeom prst="rect">
            <a:avLst/>
          </a:prstGeom>
          <a:extLst>
            <a:ext uri="{C572A759-6A51-4108-AA02-DFA0A04FC94B}">
              <ma14:wrappingTextBoxFlag xmlns:ma14="http://schemas.microsoft.com/office/mac/drawingml/2011/main" xmlns="" val="0"/>
            </a:ext>
          </a:extLst>
        </p:spPr>
        <p:txBody>
          <a:bodyPr/>
          <a:lstStyle>
            <a:lvl1pPr marL="0" algn="l" defTabSz="914400" rtl="0" eaLnBrk="1" latinLnBrk="0" hangingPunct="1">
              <a:defRPr sz="900" kern="1200">
                <a:solidFill>
                  <a:srgbClr val="717073"/>
                </a:solidFill>
                <a:latin typeface="Source Sans Pro"/>
                <a:ea typeface="Source Sans Pro"/>
                <a:cs typeface="Source Sans Pr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7021451-1387-4CA6-816F-3879F97B5CBC}" type="slidenum">
              <a:rPr lang="en-US" smtClean="0"/>
              <a:pPr algn="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B globe watermark (decorative)"/>
          <p:cNvPicPr>
            <a:picLocks noChangeAspect="1"/>
          </p:cNvPicPr>
          <p:nvPr/>
        </p:nvPicPr>
        <p:blipFill>
          <a:blip r:embed="rId3"/>
          <a:stretch>
            <a:fillRect/>
          </a:stretch>
        </p:blipFill>
        <p:spPr>
          <a:xfrm>
            <a:off x="45720" y="4370832"/>
            <a:ext cx="1828800" cy="2377440"/>
          </a:xfrm>
          <a:prstGeom prst="rect">
            <a:avLst/>
          </a:prstGeom>
        </p:spPr>
      </p:pic>
      <p:sp>
        <p:nvSpPr>
          <p:cNvPr id="3" name="Text 1"/>
          <p:cNvSpPr>
            <a:spLocks noGrp="1"/>
          </p:cNvSpPr>
          <p:nvPr>
            <p:ph type="title" idx="101" hasCustomPrompt="1"/>
          </p:nvPr>
        </p:nvSpPr>
        <p:spPr>
          <a:xfrm>
            <a:off x="548640" y="91440"/>
            <a:ext cx="11064240" cy="868680"/>
          </a:xfrm>
          <a:prstGeom prst="rect">
            <a:avLst/>
          </a:prstGeom>
          <a:noFill/>
          <a:ln/>
        </p:spPr>
        <p:txBody>
          <a:bodyPr wrap="square" lIns="0" tIns="0" rIns="0" bIns="0" rtlCol="0" anchor="ctr"/>
          <a:lstStyle/>
          <a:p>
            <a:pPr marL="0" indent="0" algn="l">
              <a:buNone/>
            </a:pPr>
            <a:r>
              <a:rPr lang="en-US" sz="2800" b="1" dirty="0">
                <a:solidFill>
                  <a:srgbClr val="FFFFFF"/>
                </a:solidFill>
                <a:latin typeface="Roboto Condensed" pitchFamily="34" charset="0"/>
                <a:ea typeface="Roboto Condensed" pitchFamily="34" charset="-122"/>
                <a:cs typeface="Roboto Condensed" pitchFamily="34" charset="-120"/>
              </a:rPr>
              <a:t>Aging, Low Fertility, or More Deaths Than Births Do Not Always Mean Population Decline</a:t>
            </a:r>
            <a:endParaRPr lang="en-US" sz="2800" dirty="0"/>
          </a:p>
        </p:txBody>
      </p:sp>
      <p:sp>
        <p:nvSpPr>
          <p:cNvPr id="5" name="Key points"/>
          <p:cNvSpPr txBox="1"/>
          <p:nvPr/>
        </p:nvSpPr>
        <p:spPr>
          <a:xfrm>
            <a:off x="466955" y="1533401"/>
            <a:ext cx="7074065" cy="5412772"/>
          </a:xfrm>
          <a:prstGeom prst="rect">
            <a:avLst/>
          </a:prstGeom>
          <a:noFill/>
          <a:ln/>
        </p:spPr>
        <p:txBody>
          <a:bodyPr wrap="square" lIns="0" tIns="0" rIns="0" bIns="0" rtlCol="0" anchor="t"/>
          <a:lstStyle/>
          <a:p>
            <a:pPr marL="330200" indent="-330200">
              <a:spcAft>
                <a:spcPts val="1800"/>
              </a:spcAft>
              <a:buSzPct val="100000"/>
              <a:buChar char="•"/>
            </a:pPr>
            <a:r>
              <a:rPr lang="en-US" sz="2600" dirty="0">
                <a:solidFill>
                  <a:srgbClr val="16324A"/>
                </a:solidFill>
                <a:latin typeface="Source Sans Pro" pitchFamily="34" charset="0"/>
                <a:ea typeface="Source Sans Pro" pitchFamily="34" charset="-122"/>
                <a:cs typeface="Source Sans Pro" pitchFamily="34" charset="-120"/>
              </a:rPr>
              <a:t>58 of the 121 countries and territories at or below replacement fertility are projected to be larger in 2050 than today.</a:t>
            </a:r>
          </a:p>
          <a:p>
            <a:pPr>
              <a:spcAft>
                <a:spcPts val="1800"/>
              </a:spcAft>
              <a:buSzPct val="100000"/>
            </a:pPr>
            <a:endParaRPr lang="en-US" sz="2600" dirty="0">
              <a:solidFill>
                <a:srgbClr val="16324A"/>
              </a:solidFill>
            </a:endParaRPr>
          </a:p>
          <a:p>
            <a:pPr marL="330200" indent="-330200">
              <a:spcAft>
                <a:spcPts val="1800"/>
              </a:spcAft>
              <a:buSzPct val="100000"/>
              <a:buChar char="•"/>
            </a:pPr>
            <a:r>
              <a:rPr lang="en-US" sz="2600" dirty="0">
                <a:solidFill>
                  <a:srgbClr val="16324A"/>
                </a:solidFill>
                <a:latin typeface="Source Sans Pro" pitchFamily="34" charset="0"/>
                <a:ea typeface="Source Sans Pro" pitchFamily="34" charset="-122"/>
                <a:cs typeface="Source Sans Pro" pitchFamily="34" charset="-120"/>
              </a:rPr>
              <a:t>Age structure and migration help explain why.</a:t>
            </a:r>
          </a:p>
          <a:p>
            <a:pPr marL="330200" indent="-330200">
              <a:spcAft>
                <a:spcPts val="1800"/>
              </a:spcAft>
              <a:buSzPct val="100000"/>
              <a:buChar char="•"/>
            </a:pPr>
            <a:endParaRPr lang="en-US" sz="2600" dirty="0">
              <a:solidFill>
                <a:srgbClr val="16324A"/>
              </a:solidFill>
              <a:latin typeface="Source Sans Pro" pitchFamily="34" charset="0"/>
              <a:ea typeface="Source Sans Pro" pitchFamily="34" charset="-122"/>
            </a:endParaRPr>
          </a:p>
          <a:p>
            <a:pPr marL="330200" indent="-330200">
              <a:spcAft>
                <a:spcPts val="1800"/>
              </a:spcAft>
              <a:buSzPct val="100000"/>
              <a:buFontTx/>
              <a:buChar char="•"/>
            </a:pPr>
            <a:r>
              <a:rPr lang="en-US" sz="2600" dirty="0">
                <a:solidFill>
                  <a:srgbClr val="16324A"/>
                </a:solidFill>
                <a:ea typeface="+mn-lt"/>
                <a:cs typeface="+mn-lt"/>
              </a:rPr>
              <a:t>Countries with similarly low fertility can follow very different population trajectories.</a:t>
            </a:r>
            <a:endParaRPr lang="en-US" sz="2600" dirty="0">
              <a:solidFill>
                <a:srgbClr val="16324A"/>
              </a:solidFill>
              <a:cs typeface="Arial"/>
            </a:endParaRPr>
          </a:p>
          <a:p>
            <a:pPr marL="330200" indent="-330200">
              <a:spcAft>
                <a:spcPts val="1800"/>
              </a:spcAft>
              <a:buSzPct val="100000"/>
              <a:buChar char="•"/>
            </a:pPr>
            <a:endParaRPr lang="en-US" sz="2600" dirty="0">
              <a:solidFill>
                <a:srgbClr val="16324A"/>
              </a:solidFill>
            </a:endParaRPr>
          </a:p>
        </p:txBody>
      </p:sp>
      <p:sp>
        <p:nvSpPr>
          <p:cNvPr id="25" name="Slide Number Placeholder 0"/>
          <p:cNvSpPr>
            <a:spLocks noGrp="1"/>
          </p:cNvSpPr>
          <p:nvPr>
            <p:ph type="sldNum" sz="quarter" idx="4294967295"/>
          </p:nvPr>
        </p:nvSpPr>
        <p:spPr>
          <a:xfrm>
            <a:off x="11503152" y="6492240"/>
            <a:ext cx="548640" cy="228600"/>
          </a:xfrm>
          <a:prstGeom prst="rect">
            <a:avLst/>
          </a:prstGeom>
          <a:extLst>
            <a:ext uri="{C572A759-6A51-4108-AA02-DFA0A04FC94B}">
              <ma14:wrappingTextBoxFlag xmlns:ma14="http://schemas.microsoft.com/office/mac/drawingml/2011/main" xmlns="" val="0"/>
            </a:ext>
          </a:extLst>
        </p:spPr>
        <p:txBody>
          <a:bodyPr/>
          <a:lstStyle>
            <a:lvl1pPr marL="0" algn="l" defTabSz="914400" rtl="0" eaLnBrk="1" latinLnBrk="0" hangingPunct="1">
              <a:defRPr sz="900" kern="1200">
                <a:solidFill>
                  <a:srgbClr val="717073"/>
                </a:solidFill>
                <a:latin typeface="Source Sans Pro"/>
                <a:ea typeface="Source Sans Pro"/>
                <a:cs typeface="Source Sans Pr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7021451-1387-4CA6-816F-3879F97B5CBC}" type="slidenum">
              <a:rPr lang="en-US" smtClean="0"/>
              <a:pPr algn="r"/>
              <a:t>8</a:t>
            </a:fld>
            <a:endParaRPr lang="en-US"/>
          </a:p>
        </p:txBody>
      </p:sp>
      <p:pic>
        <p:nvPicPr>
          <p:cNvPr id="6" name="Picture 5">
            <a:extLst>
              <a:ext uri="{FF2B5EF4-FFF2-40B4-BE49-F238E27FC236}">
                <a16:creationId xmlns:a16="http://schemas.microsoft.com/office/drawing/2014/main" id="{F4FFB50B-4236-64A0-65AE-4BA5B626504C}"/>
              </a:ext>
            </a:extLst>
          </p:cNvPr>
          <p:cNvPicPr>
            <a:picLocks noChangeAspect="1"/>
          </p:cNvPicPr>
          <p:nvPr/>
        </p:nvPicPr>
        <p:blipFill>
          <a:blip r:embed="rId4"/>
          <a:stretch>
            <a:fillRect/>
          </a:stretch>
        </p:blipFill>
        <p:spPr>
          <a:xfrm>
            <a:off x="7803696" y="1162668"/>
            <a:ext cx="3506932" cy="544310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B globe watermark (decorative)"/>
          <p:cNvPicPr>
            <a:picLocks noChangeAspect="1"/>
          </p:cNvPicPr>
          <p:nvPr/>
        </p:nvPicPr>
        <p:blipFill>
          <a:blip r:embed="rId3"/>
          <a:stretch>
            <a:fillRect/>
          </a:stretch>
        </p:blipFill>
        <p:spPr>
          <a:xfrm>
            <a:off x="45720" y="4370832"/>
            <a:ext cx="1828800" cy="2377440"/>
          </a:xfrm>
          <a:prstGeom prst="rect">
            <a:avLst/>
          </a:prstGeom>
        </p:spPr>
      </p:pic>
      <p:sp>
        <p:nvSpPr>
          <p:cNvPr id="3" name="Text 1"/>
          <p:cNvSpPr>
            <a:spLocks noGrp="1"/>
          </p:cNvSpPr>
          <p:nvPr>
            <p:ph type="title" idx="101" hasCustomPrompt="1"/>
          </p:nvPr>
        </p:nvSpPr>
        <p:spPr>
          <a:xfrm>
            <a:off x="548640" y="91440"/>
            <a:ext cx="11064240" cy="868680"/>
          </a:xfrm>
          <a:prstGeom prst="rect">
            <a:avLst/>
          </a:prstGeom>
          <a:noFill/>
          <a:ln/>
        </p:spPr>
        <p:txBody>
          <a:bodyPr wrap="square" lIns="0" tIns="0" rIns="0" bIns="0" rtlCol="0" anchor="ctr"/>
          <a:lstStyle/>
          <a:p>
            <a:pPr marL="0" indent="0" algn="l">
              <a:buNone/>
            </a:pPr>
            <a:r>
              <a:rPr lang="en-US" sz="2800" b="1">
                <a:solidFill>
                  <a:srgbClr val="FFFFFF"/>
                </a:solidFill>
                <a:latin typeface="Roboto Condensed" pitchFamily="34" charset="0"/>
                <a:ea typeface="Roboto Condensed" pitchFamily="34" charset="-122"/>
                <a:cs typeface="Roboto Condensed" pitchFamily="34" charset="-120"/>
              </a:rPr>
              <a:t>Age Structure Changes the Result</a:t>
            </a:r>
            <a:endParaRPr lang="en-US" sz="2800"/>
          </a:p>
        </p:txBody>
      </p:sp>
      <p:sp>
        <p:nvSpPr>
          <p:cNvPr id="5" name="Key points"/>
          <p:cNvSpPr txBox="1"/>
          <p:nvPr/>
        </p:nvSpPr>
        <p:spPr>
          <a:xfrm>
            <a:off x="548640" y="1671320"/>
            <a:ext cx="4856480" cy="4754880"/>
          </a:xfrm>
          <a:prstGeom prst="rect">
            <a:avLst/>
          </a:prstGeom>
          <a:noFill/>
          <a:ln/>
        </p:spPr>
        <p:txBody>
          <a:bodyPr wrap="square" lIns="0" tIns="0" rIns="0" bIns="0" rtlCol="0" anchor="t"/>
          <a:lstStyle/>
          <a:p>
            <a:pPr marL="330200" indent="-330200">
              <a:spcAft>
                <a:spcPts val="1600"/>
              </a:spcAft>
              <a:buSzPct val="100000"/>
              <a:buFontTx/>
              <a:buChar char="•"/>
            </a:pPr>
            <a:r>
              <a:rPr lang="en-US" sz="2400" b="1" dirty="0">
                <a:solidFill>
                  <a:srgbClr val="16324A"/>
                </a:solidFill>
                <a:latin typeface="Source Sans Pro" panose="020B0503030403020204" pitchFamily="34" charset="0"/>
                <a:ea typeface="Source Sans Pro" panose="020B0503030403020204" pitchFamily="34" charset="0"/>
              </a:rPr>
              <a:t>Population momentum: </a:t>
            </a:r>
            <a:r>
              <a:rPr lang="en-US" sz="2400" dirty="0">
                <a:solidFill>
                  <a:srgbClr val="16324A"/>
                </a:solidFill>
                <a:latin typeface="Source Sans Pro" panose="020B0503030403020204" pitchFamily="34" charset="0"/>
                <a:ea typeface="Source Sans Pro" panose="020B0503030403020204" pitchFamily="34" charset="0"/>
              </a:rPr>
              <a:t>a young population has many people entering their childbearing years, so the population keeps growing even as women have fewer children </a:t>
            </a:r>
          </a:p>
          <a:p>
            <a:pPr lvl="1">
              <a:spcAft>
                <a:spcPts val="1600"/>
              </a:spcAft>
              <a:buSzPct val="100000"/>
            </a:pPr>
            <a:r>
              <a:rPr lang="en-US" sz="2200" dirty="0">
                <a:solidFill>
                  <a:schemeClr val="tx1">
                    <a:lumMod val="60000"/>
                    <a:lumOff val="40000"/>
                  </a:schemeClr>
                </a:solidFill>
                <a:latin typeface="Source Sans Pro" panose="020B0503030403020204" pitchFamily="34" charset="0"/>
                <a:ea typeface="Source Sans Pro" panose="020B0503030403020204" pitchFamily="34" charset="0"/>
              </a:rPr>
              <a:t>    e.g., India, Mexico, the Philippines</a:t>
            </a:r>
          </a:p>
          <a:p>
            <a:pPr lvl="1">
              <a:spcAft>
                <a:spcPts val="1600"/>
              </a:spcAft>
              <a:buSzPct val="100000"/>
            </a:pPr>
            <a:endParaRPr lang="en-US" sz="1000" dirty="0">
              <a:solidFill>
                <a:srgbClr val="343333"/>
              </a:solidFill>
              <a:latin typeface="Source Sans Pro" panose="020B0503030403020204" pitchFamily="34" charset="0"/>
              <a:ea typeface="Source Sans Pro" panose="020B0503030403020204" pitchFamily="34" charset="0"/>
              <a:cs typeface="Source Sans Pro" pitchFamily="34" charset="-120"/>
            </a:endParaRPr>
          </a:p>
          <a:p>
            <a:pPr marL="330200" indent="-330200">
              <a:spcAft>
                <a:spcPts val="1600"/>
              </a:spcAft>
              <a:buSzPct val="100000"/>
              <a:buChar char="•"/>
            </a:pPr>
            <a:r>
              <a:rPr lang="en-US" sz="2400" dirty="0">
                <a:solidFill>
                  <a:schemeClr val="accent6">
                    <a:lumMod val="10000"/>
                  </a:schemeClr>
                </a:solidFill>
                <a:latin typeface="Source Sans Pro" panose="020B0503030403020204" pitchFamily="34" charset="0"/>
                <a:ea typeface="Source Sans Pro" panose="020B0503030403020204" pitchFamily="34" charset="0"/>
                <a:cs typeface="Source Sans Pro" pitchFamily="34" charset="-120"/>
              </a:rPr>
              <a:t>Momentum fades as smaller generations reach childbearing age.</a:t>
            </a:r>
            <a:endParaRPr lang="en-US" sz="2400" dirty="0">
              <a:solidFill>
                <a:schemeClr val="accent6">
                  <a:lumMod val="10000"/>
                </a:schemeClr>
              </a:solidFill>
              <a:latin typeface="Source Sans Pro" panose="020B0503030403020204" pitchFamily="34" charset="0"/>
              <a:ea typeface="Source Sans Pro" panose="020B0503030403020204" pitchFamily="34" charset="0"/>
            </a:endParaRPr>
          </a:p>
        </p:txBody>
      </p:sp>
      <p:graphicFrame>
        <p:nvGraphicFramePr>
          <p:cNvPr id="6" name="Chart 0" descr="Population pyramid for India by five-year age group and sex, with 85 and over combined, as a percent of the total population."/>
          <p:cNvGraphicFramePr/>
          <p:nvPr/>
        </p:nvGraphicFramePr>
        <p:xfrm>
          <a:off x="5506720" y="1280160"/>
          <a:ext cx="6441440" cy="5577840"/>
        </p:xfrm>
        <a:graphic>
          <a:graphicData uri="http://schemas.openxmlformats.org/drawingml/2006/chart">
            <c:chart xmlns:c="http://schemas.openxmlformats.org/drawingml/2006/chart" xmlns:r="http://schemas.openxmlformats.org/officeDocument/2006/relationships" r:id="rId4"/>
          </a:graphicData>
        </a:graphic>
      </p:graphicFrame>
      <p:sp>
        <p:nvSpPr>
          <p:cNvPr id="25" name="Slide Number Placeholder 0"/>
          <p:cNvSpPr>
            <a:spLocks noGrp="1"/>
          </p:cNvSpPr>
          <p:nvPr>
            <p:ph type="sldNum" sz="quarter" idx="4294967295"/>
          </p:nvPr>
        </p:nvSpPr>
        <p:spPr>
          <a:xfrm>
            <a:off x="11503152" y="6492240"/>
            <a:ext cx="548640" cy="228600"/>
          </a:xfrm>
          <a:prstGeom prst="rect">
            <a:avLst/>
          </a:prstGeom>
          <a:extLst>
            <a:ext uri="{C572A759-6A51-4108-AA02-DFA0A04FC94B}">
              <ma14:wrappingTextBoxFlag xmlns:ma14="http://schemas.microsoft.com/office/mac/drawingml/2011/main" xmlns="" val="0"/>
            </a:ext>
          </a:extLst>
        </p:spPr>
        <p:txBody>
          <a:bodyPr/>
          <a:lstStyle>
            <a:lvl1pPr marL="0" algn="l" defTabSz="914400" rtl="0" eaLnBrk="1" latinLnBrk="0" hangingPunct="1">
              <a:defRPr sz="900" kern="1200">
                <a:solidFill>
                  <a:srgbClr val="717073"/>
                </a:solidFill>
                <a:latin typeface="Source Sans Pro"/>
                <a:ea typeface="Source Sans Pro"/>
                <a:cs typeface="Source Sans Pr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7021451-1387-4CA6-816F-3879F97B5CBC}" type="slidenum">
              <a:rPr lang="en-US" smtClean="0"/>
              <a:pPr algn="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B globe watermark (decorative)"/>
          <p:cNvPicPr>
            <a:picLocks noChangeAspect="1"/>
          </p:cNvPicPr>
          <p:nvPr/>
        </p:nvPicPr>
        <p:blipFill>
          <a:blip r:embed="rId3"/>
          <a:stretch>
            <a:fillRect/>
          </a:stretch>
        </p:blipFill>
        <p:spPr>
          <a:xfrm>
            <a:off x="45720" y="4370832"/>
            <a:ext cx="1828800" cy="2377440"/>
          </a:xfrm>
          <a:prstGeom prst="rect">
            <a:avLst/>
          </a:prstGeom>
        </p:spPr>
      </p:pic>
      <p:sp>
        <p:nvSpPr>
          <p:cNvPr id="3" name="Text 1"/>
          <p:cNvSpPr>
            <a:spLocks noGrp="1"/>
          </p:cNvSpPr>
          <p:nvPr>
            <p:ph type="title" idx="101" hasCustomPrompt="1"/>
          </p:nvPr>
        </p:nvSpPr>
        <p:spPr>
          <a:xfrm>
            <a:off x="548640" y="91440"/>
            <a:ext cx="11064240" cy="868680"/>
          </a:xfrm>
          <a:prstGeom prst="rect">
            <a:avLst/>
          </a:prstGeom>
          <a:noFill/>
          <a:ln/>
        </p:spPr>
        <p:txBody>
          <a:bodyPr wrap="square" lIns="0" tIns="0" rIns="0" bIns="0" rtlCol="0" anchor="ctr"/>
          <a:lstStyle/>
          <a:p>
            <a:pPr marL="0" indent="0" algn="l">
              <a:buNone/>
            </a:pPr>
            <a:r>
              <a:rPr lang="en-US" sz="2800" b="1">
                <a:solidFill>
                  <a:srgbClr val="FFFFFF"/>
                </a:solidFill>
                <a:latin typeface="Roboto Condensed" pitchFamily="34" charset="0"/>
                <a:ea typeface="Roboto Condensed" pitchFamily="34" charset="-122"/>
                <a:cs typeface="Roboto Condensed" pitchFamily="34" charset="-120"/>
              </a:rPr>
              <a:t>Migration Can Also Change the Result</a:t>
            </a:r>
            <a:endParaRPr lang="en-US" sz="2800"/>
          </a:p>
        </p:txBody>
      </p:sp>
      <p:sp>
        <p:nvSpPr>
          <p:cNvPr id="5" name="Key points"/>
          <p:cNvSpPr txBox="1"/>
          <p:nvPr/>
        </p:nvSpPr>
        <p:spPr>
          <a:xfrm>
            <a:off x="1259840" y="1590040"/>
            <a:ext cx="9519920" cy="4754880"/>
          </a:xfrm>
          <a:prstGeom prst="rect">
            <a:avLst/>
          </a:prstGeom>
          <a:noFill/>
          <a:ln/>
        </p:spPr>
        <p:txBody>
          <a:bodyPr wrap="square" lIns="0" tIns="0" rIns="0" bIns="0" rtlCol="0" anchor="t"/>
          <a:lstStyle/>
          <a:p>
            <a:pPr marL="330200" indent="-330200">
              <a:spcAft>
                <a:spcPts val="1600"/>
              </a:spcAft>
              <a:buSzPct val="100000"/>
              <a:buChar char="•"/>
            </a:pPr>
            <a:r>
              <a:rPr lang="en-US" sz="2600">
                <a:solidFill>
                  <a:schemeClr val="accent6">
                    <a:lumMod val="10000"/>
                  </a:schemeClr>
                </a:solidFill>
                <a:latin typeface="Source Sans Pro"/>
                <a:ea typeface="Source Sans Pro"/>
                <a:cs typeface="Source Sans Pro" pitchFamily="34" charset="-120"/>
              </a:rPr>
              <a:t>Net migration = Immigration minus Emigration</a:t>
            </a:r>
          </a:p>
          <a:p>
            <a:pPr marL="330200" indent="-330200">
              <a:spcAft>
                <a:spcPts val="1600"/>
              </a:spcAft>
              <a:buSzPct val="100000"/>
              <a:buChar char="•"/>
            </a:pPr>
            <a:endParaRPr lang="en-US" sz="500">
              <a:solidFill>
                <a:srgbClr val="343333"/>
              </a:solidFill>
              <a:latin typeface="Source Sans Pro" panose="020B0503030403020204" pitchFamily="34" charset="0"/>
              <a:ea typeface="Source Sans Pro" panose="020B0503030403020204" pitchFamily="34" charset="0"/>
            </a:endParaRPr>
          </a:p>
          <a:p>
            <a:pPr marL="330200" indent="-330200">
              <a:spcAft>
                <a:spcPts val="1600"/>
              </a:spcAft>
              <a:buSzPct val="100000"/>
              <a:buChar char="•"/>
            </a:pPr>
            <a:r>
              <a:rPr lang="en-US" sz="2600">
                <a:solidFill>
                  <a:schemeClr val="accent6">
                    <a:lumMod val="10000"/>
                  </a:schemeClr>
                </a:solidFill>
                <a:latin typeface="Source Sans Pro" panose="020B0503030403020204" pitchFamily="34" charset="0"/>
                <a:ea typeface="Source Sans Pro" panose="020B0503030403020204" pitchFamily="34" charset="0"/>
              </a:rPr>
              <a:t>Positive net migration (more people moving in than out) can offset more deaths than births</a:t>
            </a:r>
          </a:p>
          <a:p>
            <a:pPr lvl="1">
              <a:spcAft>
                <a:spcPts val="1600"/>
              </a:spcAft>
              <a:buSzPct val="100000"/>
            </a:pPr>
            <a:r>
              <a:rPr lang="en-US" sz="2600">
                <a:solidFill>
                  <a:schemeClr val="tx1">
                    <a:lumMod val="60000"/>
                    <a:lumOff val="40000"/>
                  </a:schemeClr>
                </a:solidFill>
                <a:latin typeface="Source Sans Pro" panose="020B0503030403020204" pitchFamily="34" charset="0"/>
                <a:ea typeface="Source Sans Pro" panose="020B0503030403020204" pitchFamily="34" charset="0"/>
              </a:rPr>
              <a:t>	e.g., Spain, Finland</a:t>
            </a:r>
          </a:p>
          <a:p>
            <a:pPr lvl="1">
              <a:spcAft>
                <a:spcPts val="1600"/>
              </a:spcAft>
              <a:buSzPct val="100000"/>
            </a:pPr>
            <a:endParaRPr lang="en-US" sz="500">
              <a:solidFill>
                <a:schemeClr val="tx1">
                  <a:lumMod val="60000"/>
                  <a:lumOff val="40000"/>
                </a:schemeClr>
              </a:solidFill>
              <a:latin typeface="Source Sans Pro" panose="020B0503030403020204" pitchFamily="34" charset="0"/>
              <a:ea typeface="Source Sans Pro" panose="020B0503030403020204" pitchFamily="34" charset="0"/>
            </a:endParaRPr>
          </a:p>
          <a:p>
            <a:pPr marL="330200" indent="-330200">
              <a:spcAft>
                <a:spcPts val="1600"/>
              </a:spcAft>
              <a:buSzPct val="100000"/>
              <a:buChar char="•"/>
            </a:pPr>
            <a:r>
              <a:rPr lang="en-US" sz="2600">
                <a:solidFill>
                  <a:schemeClr val="accent6">
                    <a:lumMod val="10000"/>
                  </a:schemeClr>
                </a:solidFill>
                <a:latin typeface="Source Sans Pro" panose="020B0503030403020204" pitchFamily="34" charset="0"/>
                <a:ea typeface="Source Sans Pro" panose="020B0503030403020204" pitchFamily="34" charset="0"/>
              </a:rPr>
              <a:t>Negative net migration (more people moving out than in) can shrink a population even when there are more births than deaths</a:t>
            </a:r>
          </a:p>
          <a:p>
            <a:pPr lvl="2">
              <a:spcAft>
                <a:spcPts val="1600"/>
              </a:spcAft>
              <a:buSzPct val="100000"/>
            </a:pPr>
            <a:r>
              <a:rPr lang="en-US" sz="2600">
                <a:solidFill>
                  <a:schemeClr val="tx1">
                    <a:lumMod val="60000"/>
                    <a:lumOff val="40000"/>
                  </a:schemeClr>
                </a:solidFill>
                <a:latin typeface="Source Sans Pro" panose="020B0503030403020204" pitchFamily="34" charset="0"/>
                <a:ea typeface="Source Sans Pro" panose="020B0503030403020204" pitchFamily="34" charset="0"/>
              </a:rPr>
              <a:t>e.g., Marshall Islands, St. Vincent and the Grenadines</a:t>
            </a:r>
          </a:p>
        </p:txBody>
      </p:sp>
      <p:sp>
        <p:nvSpPr>
          <p:cNvPr id="25" name="Slide Number Placeholder 0"/>
          <p:cNvSpPr>
            <a:spLocks noGrp="1"/>
          </p:cNvSpPr>
          <p:nvPr>
            <p:ph type="sldNum" sz="quarter" idx="4294967295"/>
          </p:nvPr>
        </p:nvSpPr>
        <p:spPr>
          <a:xfrm>
            <a:off x="11503152" y="6492240"/>
            <a:ext cx="548640" cy="228600"/>
          </a:xfrm>
          <a:prstGeom prst="rect">
            <a:avLst/>
          </a:prstGeom>
          <a:extLst>
            <a:ext uri="{C572A759-6A51-4108-AA02-DFA0A04FC94B}">
              <ma14:wrappingTextBoxFlag xmlns:ma14="http://schemas.microsoft.com/office/mac/drawingml/2011/main" xmlns="" val="0"/>
            </a:ext>
          </a:extLst>
        </p:spPr>
        <p:txBody>
          <a:bodyPr/>
          <a:lstStyle>
            <a:lvl1pPr marL="0" algn="l" defTabSz="914400" rtl="0" eaLnBrk="1" latinLnBrk="0" hangingPunct="1">
              <a:defRPr sz="900" kern="1200">
                <a:solidFill>
                  <a:srgbClr val="717073"/>
                </a:solidFill>
                <a:latin typeface="Source Sans Pro"/>
                <a:ea typeface="Source Sans Pro"/>
                <a:cs typeface="Source Sans Pr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7021451-1387-4CA6-816F-3879F97B5CBC}" type="slidenum">
              <a:rPr lang="en-US" smtClean="0"/>
              <a:pPr algn="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B globe watermark (decorative)"/>
          <p:cNvPicPr>
            <a:picLocks noChangeAspect="1"/>
          </p:cNvPicPr>
          <p:nvPr/>
        </p:nvPicPr>
        <p:blipFill>
          <a:blip r:embed="rId3"/>
          <a:stretch>
            <a:fillRect/>
          </a:stretch>
        </p:blipFill>
        <p:spPr>
          <a:xfrm>
            <a:off x="45720" y="4370832"/>
            <a:ext cx="1828800" cy="2377440"/>
          </a:xfrm>
          <a:prstGeom prst="rect">
            <a:avLst/>
          </a:prstGeom>
        </p:spPr>
      </p:pic>
      <p:sp>
        <p:nvSpPr>
          <p:cNvPr id="3" name="Text 1"/>
          <p:cNvSpPr>
            <a:spLocks noGrp="1"/>
          </p:cNvSpPr>
          <p:nvPr>
            <p:ph type="title" idx="101" hasCustomPrompt="1"/>
          </p:nvPr>
        </p:nvSpPr>
        <p:spPr>
          <a:xfrm>
            <a:off x="548640" y="91440"/>
            <a:ext cx="11064240" cy="868680"/>
          </a:xfrm>
          <a:prstGeom prst="rect">
            <a:avLst/>
          </a:prstGeom>
          <a:noFill/>
          <a:ln/>
        </p:spPr>
        <p:txBody>
          <a:bodyPr wrap="square" lIns="0" tIns="0" rIns="0" bIns="0" rtlCol="0" anchor="ctr"/>
          <a:lstStyle/>
          <a:p>
            <a:pPr>
              <a:buSzPct val="100000"/>
            </a:pPr>
            <a:r>
              <a:rPr lang="en-US"/>
              <a:t>P</a:t>
            </a:r>
            <a:r>
              <a:rPr lang="en-US" sz="2800" b="1">
                <a:solidFill>
                  <a:srgbClr val="FFFFFF"/>
                </a:solidFill>
                <a:latin typeface="Roboto Condensed" pitchFamily="34" charset="0"/>
                <a:ea typeface="Roboto Condensed" pitchFamily="34" charset="-122"/>
                <a:cs typeface="Roboto Condensed" pitchFamily="34" charset="-120"/>
              </a:rPr>
              <a:t>opulation Growth is Concentrated in Relatively Few Places</a:t>
            </a:r>
            <a:endParaRPr lang="en-US" sz="2800"/>
          </a:p>
        </p:txBody>
      </p:sp>
      <p:sp>
        <p:nvSpPr>
          <p:cNvPr id="5" name="Key points"/>
          <p:cNvSpPr txBox="1"/>
          <p:nvPr/>
        </p:nvSpPr>
        <p:spPr>
          <a:xfrm>
            <a:off x="1056640" y="1463040"/>
            <a:ext cx="10424160" cy="2011680"/>
          </a:xfrm>
          <a:prstGeom prst="rect">
            <a:avLst/>
          </a:prstGeom>
          <a:noFill/>
          <a:ln/>
        </p:spPr>
        <p:txBody>
          <a:bodyPr wrap="square" lIns="0" tIns="0" rIns="0" bIns="0" rtlCol="0" anchor="t"/>
          <a:lstStyle/>
          <a:p>
            <a:pPr marL="330200" indent="-330200">
              <a:spcAft>
                <a:spcPts val="1400"/>
              </a:spcAft>
              <a:buSzPct val="100000"/>
              <a:buFontTx/>
              <a:buChar char="•"/>
            </a:pPr>
            <a:r>
              <a:rPr lang="en-US" sz="2400">
                <a:solidFill>
                  <a:schemeClr val="accent6">
                    <a:lumMod val="10000"/>
                  </a:schemeClr>
                </a:solidFill>
                <a:latin typeface="Source Sans Pro" pitchFamily="34" charset="0"/>
                <a:ea typeface="Source Sans Pro" pitchFamily="34" charset="-122"/>
              </a:rPr>
              <a:t>Four countries—India, Nigeria, Pakistan and the Democratic Republic of Congo—are projected to account for about 40% of global population growth through 2050</a:t>
            </a:r>
          </a:p>
          <a:p>
            <a:pPr marL="330200" indent="-330200">
              <a:spcAft>
                <a:spcPts val="1400"/>
              </a:spcAft>
              <a:buSzPct val="100000"/>
              <a:buFontTx/>
              <a:buChar char="•"/>
            </a:pPr>
            <a:endParaRPr lang="en-US" sz="200">
              <a:solidFill>
                <a:schemeClr val="accent6">
                  <a:lumMod val="10000"/>
                </a:schemeClr>
              </a:solidFill>
            </a:endParaRPr>
          </a:p>
          <a:p>
            <a:pPr marL="330200" indent="-330200">
              <a:spcAft>
                <a:spcPts val="1400"/>
              </a:spcAft>
              <a:buSzPct val="100000"/>
              <a:buChar char="•"/>
            </a:pPr>
            <a:r>
              <a:rPr lang="en-US" sz="2400">
                <a:solidFill>
                  <a:schemeClr val="accent6">
                    <a:lumMod val="10000"/>
                  </a:schemeClr>
                </a:solidFill>
                <a:latin typeface="Source Sans Pro" pitchFamily="34" charset="0"/>
                <a:ea typeface="Source Sans Pro" pitchFamily="34" charset="-122"/>
                <a:cs typeface="Source Sans Pro" pitchFamily="34" charset="-120"/>
              </a:rPr>
              <a:t>Together, projected to add about 570 million people</a:t>
            </a:r>
            <a:endParaRPr lang="en-US" sz="2400">
              <a:solidFill>
                <a:schemeClr val="accent6">
                  <a:lumMod val="10000"/>
                </a:schemeClr>
              </a:solidFill>
            </a:endParaRPr>
          </a:p>
        </p:txBody>
      </p:sp>
      <p:graphicFrame>
        <p:nvGraphicFramePr>
          <p:cNvPr id="6" name="Chart 0" descr="Horizontal bars of projected population added by 2050, in millions: India 202, Nigeria 154.5, Pakistan 112.7, Democratic Republic of Congo 101.7."/>
          <p:cNvGraphicFramePr/>
          <p:nvPr/>
        </p:nvGraphicFramePr>
        <p:xfrm>
          <a:off x="548640" y="3672840"/>
          <a:ext cx="11091672" cy="2788920"/>
        </p:xfrm>
        <a:graphic>
          <a:graphicData uri="http://schemas.openxmlformats.org/drawingml/2006/chart">
            <c:chart xmlns:c="http://schemas.openxmlformats.org/drawingml/2006/chart" xmlns:r="http://schemas.openxmlformats.org/officeDocument/2006/relationships" r:id="rId4"/>
          </a:graphicData>
        </a:graphic>
      </p:graphicFrame>
      <p:sp>
        <p:nvSpPr>
          <p:cNvPr id="7" name="Source note"/>
          <p:cNvSpPr txBox="1"/>
          <p:nvPr/>
        </p:nvSpPr>
        <p:spPr>
          <a:xfrm>
            <a:off x="6954520" y="6387592"/>
            <a:ext cx="9052560" cy="274320"/>
          </a:xfrm>
          <a:prstGeom prst="rect">
            <a:avLst/>
          </a:prstGeom>
          <a:noFill/>
          <a:ln/>
        </p:spPr>
        <p:txBody>
          <a:bodyPr wrap="square" lIns="0" tIns="0" rIns="0" bIns="0" rtlCol="0" anchor="ctr"/>
          <a:lstStyle/>
          <a:p>
            <a:pPr marL="0" indent="0">
              <a:buNone/>
            </a:pPr>
            <a:r>
              <a:rPr lang="en-US" sz="1200">
                <a:solidFill>
                  <a:srgbClr val="717073"/>
                </a:solidFill>
                <a:latin typeface="Source Sans Pro" pitchFamily="34" charset="0"/>
                <a:ea typeface="Source Sans Pro" pitchFamily="34" charset="-122"/>
                <a:cs typeface="Source Sans Pro" pitchFamily="34" charset="-120"/>
              </a:rPr>
              <a:t>Source: PRB, 2026 World Population Data Sheet.</a:t>
            </a:r>
            <a:endParaRPr lang="en-US" sz="1200"/>
          </a:p>
        </p:txBody>
      </p:sp>
      <p:sp>
        <p:nvSpPr>
          <p:cNvPr id="25" name="Slide Number Placeholder 0"/>
          <p:cNvSpPr>
            <a:spLocks noGrp="1"/>
          </p:cNvSpPr>
          <p:nvPr>
            <p:ph type="sldNum" sz="quarter" idx="4294967295"/>
          </p:nvPr>
        </p:nvSpPr>
        <p:spPr>
          <a:xfrm>
            <a:off x="11503152" y="6492240"/>
            <a:ext cx="548640" cy="228600"/>
          </a:xfrm>
          <a:prstGeom prst="rect">
            <a:avLst/>
          </a:prstGeom>
          <a:extLst>
            <a:ext uri="{C572A759-6A51-4108-AA02-DFA0A04FC94B}">
              <ma14:wrappingTextBoxFlag xmlns:ma14="http://schemas.microsoft.com/office/mac/drawingml/2011/main" xmlns="" val="0"/>
            </a:ext>
          </a:extLst>
        </p:spPr>
        <p:txBody>
          <a:bodyPr/>
          <a:lstStyle>
            <a:lvl1pPr marL="0" algn="l" defTabSz="914400" rtl="0" eaLnBrk="1" latinLnBrk="0" hangingPunct="1">
              <a:defRPr sz="900" kern="1200">
                <a:solidFill>
                  <a:srgbClr val="717073"/>
                </a:solidFill>
                <a:latin typeface="Source Sans Pro"/>
                <a:ea typeface="Source Sans Pro"/>
                <a:cs typeface="Source Sans Pr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7021451-1387-4CA6-816F-3879F97B5CBC}" type="slidenum">
              <a:rPr lang="en-US" smtClean="0"/>
              <a:pPr algn="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B globe watermark (decorative)"/>
          <p:cNvPicPr>
            <a:picLocks noChangeAspect="1"/>
          </p:cNvPicPr>
          <p:nvPr/>
        </p:nvPicPr>
        <p:blipFill>
          <a:blip r:embed="rId3"/>
          <a:stretch>
            <a:fillRect/>
          </a:stretch>
        </p:blipFill>
        <p:spPr>
          <a:xfrm>
            <a:off x="45720" y="4370832"/>
            <a:ext cx="1828800" cy="2377440"/>
          </a:xfrm>
          <a:prstGeom prst="rect">
            <a:avLst/>
          </a:prstGeom>
        </p:spPr>
      </p:pic>
      <p:sp>
        <p:nvSpPr>
          <p:cNvPr id="3" name="Text 1"/>
          <p:cNvSpPr>
            <a:spLocks noGrp="1"/>
          </p:cNvSpPr>
          <p:nvPr>
            <p:ph type="title" idx="101" hasCustomPrompt="1"/>
          </p:nvPr>
        </p:nvSpPr>
        <p:spPr>
          <a:xfrm>
            <a:off x="548640" y="91440"/>
            <a:ext cx="11064240" cy="868680"/>
          </a:xfrm>
          <a:prstGeom prst="rect">
            <a:avLst/>
          </a:prstGeom>
          <a:noFill/>
          <a:ln/>
        </p:spPr>
        <p:txBody>
          <a:bodyPr wrap="square" lIns="0" tIns="0" rIns="0" bIns="0" rtlCol="0" anchor="ctr"/>
          <a:lstStyle/>
          <a:p>
            <a:pPr marL="0" indent="0" algn="l">
              <a:buNone/>
            </a:pPr>
            <a:r>
              <a:rPr lang="en-US" sz="2800" b="1">
                <a:solidFill>
                  <a:srgbClr val="FFFFFF"/>
                </a:solidFill>
                <a:latin typeface="Roboto Condensed" pitchFamily="34" charset="0"/>
                <a:ea typeface="Roboto Condensed" pitchFamily="34" charset="-122"/>
                <a:cs typeface="Roboto Condensed" pitchFamily="34" charset="-120"/>
              </a:rPr>
              <a:t>Sub-Saharan Africa Is Projected to Account for About 60% of Global Growth</a:t>
            </a:r>
            <a:endParaRPr lang="en-US" sz="2800"/>
          </a:p>
        </p:txBody>
      </p:sp>
      <p:sp>
        <p:nvSpPr>
          <p:cNvPr id="5" name="Key points"/>
          <p:cNvSpPr txBox="1"/>
          <p:nvPr/>
        </p:nvSpPr>
        <p:spPr>
          <a:xfrm>
            <a:off x="914400" y="1920240"/>
            <a:ext cx="10424160" cy="4572000"/>
          </a:xfrm>
          <a:prstGeom prst="rect">
            <a:avLst/>
          </a:prstGeom>
          <a:noFill/>
          <a:ln/>
        </p:spPr>
        <p:txBody>
          <a:bodyPr wrap="square" lIns="0" tIns="0" rIns="0" bIns="0" rtlCol="0" anchor="t"/>
          <a:lstStyle/>
          <a:p>
            <a:pPr marL="330200" indent="-330200">
              <a:spcAft>
                <a:spcPts val="1400"/>
              </a:spcAft>
              <a:buSzPct val="100000"/>
              <a:buChar char="•"/>
            </a:pPr>
            <a:r>
              <a:rPr lang="en-US" sz="2600">
                <a:solidFill>
                  <a:schemeClr val="accent6">
                    <a:lumMod val="10000"/>
                  </a:schemeClr>
                </a:solidFill>
                <a:latin typeface="Source Sans Pro"/>
                <a:ea typeface="Source Sans Pro"/>
                <a:cs typeface="Source Sans Pro" pitchFamily="34" charset="-120"/>
              </a:rPr>
              <a:t>Driven by high fertility and a young age structure</a:t>
            </a:r>
            <a:endParaRPr lang="en-US" sz="2600">
              <a:solidFill>
                <a:schemeClr val="accent6">
                  <a:lumMod val="10000"/>
                </a:schemeClr>
              </a:solidFill>
              <a:latin typeface="Source Sans Pro"/>
              <a:ea typeface="Source Sans Pro"/>
              <a:cs typeface="Calibri"/>
            </a:endParaRPr>
          </a:p>
          <a:p>
            <a:pPr marL="1016000" lvl="2" indent="-279400">
              <a:spcAft>
                <a:spcPts val="800"/>
              </a:spcAft>
              <a:buSzPct val="100000"/>
              <a:buChar char="–"/>
            </a:pPr>
            <a:r>
              <a:rPr lang="en-US" sz="2400">
                <a:solidFill>
                  <a:schemeClr val="accent6">
                    <a:lumMod val="10000"/>
                  </a:schemeClr>
                </a:solidFill>
                <a:latin typeface="Source Sans Pro"/>
                <a:ea typeface="Source Sans Pro"/>
                <a:cs typeface="Source Sans Pro" pitchFamily="34" charset="-120"/>
              </a:rPr>
              <a:t>Average total fertility rate:  4.3 births per woman</a:t>
            </a:r>
          </a:p>
          <a:p>
            <a:pPr marL="558800" lvl="1" indent="-279400">
              <a:spcAft>
                <a:spcPts val="800"/>
              </a:spcAft>
              <a:buSzPct val="100000"/>
              <a:buChar char="–"/>
            </a:pPr>
            <a:endParaRPr lang="en-US" sz="200">
              <a:solidFill>
                <a:schemeClr val="accent6">
                  <a:lumMod val="10000"/>
                </a:schemeClr>
              </a:solidFill>
              <a:ea typeface="Calibri"/>
              <a:cs typeface="Calibri"/>
            </a:endParaRPr>
          </a:p>
          <a:p>
            <a:pPr marL="1016000" lvl="2" indent="-279400">
              <a:spcAft>
                <a:spcPts val="800"/>
              </a:spcAft>
              <a:buSzPct val="100000"/>
              <a:buChar char="–"/>
            </a:pPr>
            <a:r>
              <a:rPr lang="en-US" sz="2400">
                <a:solidFill>
                  <a:schemeClr val="accent6">
                    <a:lumMod val="10000"/>
                  </a:schemeClr>
                </a:solidFill>
                <a:latin typeface="Source Sans Pro"/>
                <a:ea typeface="Source Sans Pro"/>
                <a:cs typeface="Source Sans Pro" pitchFamily="34" charset="-120"/>
              </a:rPr>
              <a:t>Average percent of the population under age 15:  40 percent</a:t>
            </a:r>
          </a:p>
          <a:p>
            <a:pPr marL="558800" lvl="1" indent="-279400">
              <a:spcAft>
                <a:spcPts val="800"/>
              </a:spcAft>
              <a:buSzPct val="100000"/>
              <a:buChar char="–"/>
            </a:pPr>
            <a:endParaRPr lang="en-US" sz="200">
              <a:solidFill>
                <a:schemeClr val="accent6">
                  <a:lumMod val="10000"/>
                </a:schemeClr>
              </a:solidFill>
              <a:latin typeface="Source Sans Pro" pitchFamily="34" charset="0"/>
              <a:ea typeface="Source Sans Pro" pitchFamily="34" charset="-122"/>
              <a:cs typeface="Source Sans Pro" pitchFamily="34" charset="-120"/>
            </a:endParaRPr>
          </a:p>
          <a:p>
            <a:pPr marL="1016000" lvl="2" indent="-279400">
              <a:spcAft>
                <a:spcPts val="800"/>
              </a:spcAft>
              <a:buSzPct val="100000"/>
              <a:buChar char="–"/>
            </a:pPr>
            <a:r>
              <a:rPr lang="en-US" sz="2400">
                <a:solidFill>
                  <a:schemeClr val="accent6">
                    <a:lumMod val="10000"/>
                  </a:schemeClr>
                </a:solidFill>
                <a:latin typeface="Source Sans Pro"/>
                <a:ea typeface="Source Sans Pro"/>
                <a:cs typeface="Source Sans Pro" pitchFamily="34" charset="-120"/>
              </a:rPr>
              <a:t>Globally, 24 of the 25 countries with fertility of 4.0 or more are in the region (Afghanistan is the exception)</a:t>
            </a:r>
            <a:endParaRPr lang="en-US" sz="2400">
              <a:solidFill>
                <a:schemeClr val="accent6">
                  <a:lumMod val="10000"/>
                </a:schemeClr>
              </a:solidFill>
              <a:latin typeface="Source Sans Pro"/>
              <a:ea typeface="Source Sans Pro"/>
              <a:cs typeface="Calibri"/>
            </a:endParaRPr>
          </a:p>
          <a:p>
            <a:pPr>
              <a:spcAft>
                <a:spcPts val="1400"/>
              </a:spcAft>
              <a:buSzPct val="100000"/>
            </a:pPr>
            <a:endParaRPr lang="en-US" sz="2600">
              <a:solidFill>
                <a:schemeClr val="accent6">
                  <a:lumMod val="10000"/>
                </a:schemeClr>
              </a:solidFill>
              <a:latin typeface="Source Sans Pro" pitchFamily="34" charset="0"/>
              <a:ea typeface="Source Sans Pro" pitchFamily="34" charset="-122"/>
              <a:cs typeface="Source Sans Pro" pitchFamily="34" charset="-120"/>
            </a:endParaRPr>
          </a:p>
          <a:p>
            <a:pPr marL="330200" indent="-330200">
              <a:spcAft>
                <a:spcPts val="1400"/>
              </a:spcAft>
              <a:buSzPct val="100000"/>
              <a:buChar char="•"/>
            </a:pPr>
            <a:r>
              <a:rPr lang="en-US" sz="2600">
                <a:solidFill>
                  <a:schemeClr val="accent6">
                    <a:lumMod val="10000"/>
                  </a:schemeClr>
                </a:solidFill>
                <a:latin typeface="Source Sans Pro"/>
                <a:ea typeface="Source Sans Pro"/>
                <a:cs typeface="Source Sans Pro" pitchFamily="34" charset="-120"/>
              </a:rPr>
              <a:t>Planning needs differ for young, fast-growing vs. much older populations</a:t>
            </a:r>
            <a:endParaRPr lang="en-US" sz="2600">
              <a:solidFill>
                <a:schemeClr val="accent6">
                  <a:lumMod val="10000"/>
                </a:schemeClr>
              </a:solidFill>
              <a:latin typeface="Source Sans Pro"/>
              <a:ea typeface="Source Sans Pro"/>
              <a:cs typeface="Calibri"/>
            </a:endParaRPr>
          </a:p>
        </p:txBody>
      </p:sp>
      <p:sp>
        <p:nvSpPr>
          <p:cNvPr id="6" name="Source note"/>
          <p:cNvSpPr txBox="1"/>
          <p:nvPr/>
        </p:nvSpPr>
        <p:spPr>
          <a:xfrm>
            <a:off x="2103120" y="6382512"/>
            <a:ext cx="9052560" cy="274320"/>
          </a:xfrm>
          <a:prstGeom prst="rect">
            <a:avLst/>
          </a:prstGeom>
          <a:noFill/>
          <a:ln/>
        </p:spPr>
        <p:txBody>
          <a:bodyPr wrap="square" lIns="0" tIns="0" rIns="0" bIns="0" rtlCol="0" anchor="ctr"/>
          <a:lstStyle/>
          <a:p>
            <a:pPr marL="0" indent="0">
              <a:buNone/>
            </a:pPr>
            <a:r>
              <a:rPr lang="en-US" sz="1200">
                <a:solidFill>
                  <a:srgbClr val="717073"/>
                </a:solidFill>
                <a:latin typeface="Source Sans Pro" pitchFamily="34" charset="0"/>
                <a:ea typeface="Source Sans Pro" pitchFamily="34" charset="-122"/>
                <a:cs typeface="Source Sans Pro" pitchFamily="34" charset="-120"/>
              </a:rPr>
              <a:t>Source: PRB, 2026 World Population Data Sheet.</a:t>
            </a:r>
            <a:endParaRPr lang="en-US" sz="1200"/>
          </a:p>
        </p:txBody>
      </p:sp>
      <p:sp>
        <p:nvSpPr>
          <p:cNvPr id="25" name="Slide Number Placeholder 0"/>
          <p:cNvSpPr>
            <a:spLocks noGrp="1"/>
          </p:cNvSpPr>
          <p:nvPr>
            <p:ph type="sldNum" sz="quarter" idx="4294967295"/>
          </p:nvPr>
        </p:nvSpPr>
        <p:spPr>
          <a:xfrm>
            <a:off x="11503152" y="6492240"/>
            <a:ext cx="548640" cy="228600"/>
          </a:xfrm>
          <a:prstGeom prst="rect">
            <a:avLst/>
          </a:prstGeom>
          <a:extLst>
            <a:ext uri="{C572A759-6A51-4108-AA02-DFA0A04FC94B}">
              <ma14:wrappingTextBoxFlag xmlns:ma14="http://schemas.microsoft.com/office/mac/drawingml/2011/main" xmlns="" val="0"/>
            </a:ext>
          </a:extLst>
        </p:spPr>
        <p:txBody>
          <a:bodyPr/>
          <a:lstStyle>
            <a:lvl1pPr marL="0" algn="l" defTabSz="914400" rtl="0" eaLnBrk="1" latinLnBrk="0" hangingPunct="1">
              <a:defRPr sz="900" kern="1200">
                <a:solidFill>
                  <a:srgbClr val="717073"/>
                </a:solidFill>
                <a:latin typeface="Source Sans Pro"/>
                <a:ea typeface="Source Sans Pro"/>
                <a:cs typeface="Source Sans Pr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7021451-1387-4CA6-816F-3879F97B5CBC}" type="slidenum">
              <a:rPr lang="en-US" smtClean="0"/>
              <a:pPr algn="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B globe watermark (decorative)"/>
          <p:cNvPicPr>
            <a:picLocks noChangeAspect="1"/>
          </p:cNvPicPr>
          <p:nvPr/>
        </p:nvPicPr>
        <p:blipFill>
          <a:blip r:embed="rId3"/>
          <a:stretch>
            <a:fillRect/>
          </a:stretch>
        </p:blipFill>
        <p:spPr>
          <a:xfrm>
            <a:off x="45720" y="4370832"/>
            <a:ext cx="1828800" cy="2377440"/>
          </a:xfrm>
          <a:prstGeom prst="rect">
            <a:avLst/>
          </a:prstGeom>
        </p:spPr>
      </p:pic>
      <p:sp>
        <p:nvSpPr>
          <p:cNvPr id="3" name="Text 1"/>
          <p:cNvSpPr>
            <a:spLocks noGrp="1"/>
          </p:cNvSpPr>
          <p:nvPr>
            <p:ph type="title" idx="101" hasCustomPrompt="1"/>
          </p:nvPr>
        </p:nvSpPr>
        <p:spPr>
          <a:xfrm>
            <a:off x="548640" y="91440"/>
            <a:ext cx="11064240" cy="868680"/>
          </a:xfrm>
          <a:prstGeom prst="rect">
            <a:avLst/>
          </a:prstGeom>
          <a:noFill/>
          <a:ln/>
        </p:spPr>
        <p:txBody>
          <a:bodyPr wrap="square" lIns="0" tIns="0" rIns="0" bIns="0" rtlCol="0" anchor="ctr"/>
          <a:lstStyle/>
          <a:p>
            <a:pPr marL="0" indent="0" algn="l">
              <a:buNone/>
            </a:pPr>
            <a:r>
              <a:rPr lang="en-US" sz="2800" b="1">
                <a:solidFill>
                  <a:srgbClr val="FFFFFF"/>
                </a:solidFill>
                <a:latin typeface="Roboto Condensed" pitchFamily="34" charset="0"/>
                <a:ea typeface="Roboto Condensed" pitchFamily="34" charset="-122"/>
                <a:cs typeface="Roboto Condensed" pitchFamily="34" charset="-120"/>
              </a:rPr>
              <a:t>Similar Fertility Rates Can Emerge Through Different Pathways</a:t>
            </a:r>
            <a:endParaRPr lang="en-US" sz="2800"/>
          </a:p>
        </p:txBody>
      </p:sp>
      <p:sp>
        <p:nvSpPr>
          <p:cNvPr id="25" name="Slide Number Placeholder 0"/>
          <p:cNvSpPr>
            <a:spLocks noGrp="1"/>
          </p:cNvSpPr>
          <p:nvPr>
            <p:ph type="sldNum" sz="quarter" idx="4294967295"/>
          </p:nvPr>
        </p:nvSpPr>
        <p:spPr>
          <a:xfrm>
            <a:off x="11503152" y="6492240"/>
            <a:ext cx="548640" cy="228600"/>
          </a:xfrm>
          <a:prstGeom prst="rect">
            <a:avLst/>
          </a:prstGeom>
          <a:extLst>
            <a:ext uri="{C572A759-6A51-4108-AA02-DFA0A04FC94B}">
              <ma14:wrappingTextBoxFlag xmlns:ma14="http://schemas.microsoft.com/office/mac/drawingml/2011/main" xmlns="" val="0"/>
            </a:ext>
          </a:extLst>
        </p:spPr>
        <p:txBody>
          <a:bodyPr/>
          <a:lstStyle>
            <a:lvl1pPr marL="0" algn="l" defTabSz="914400" rtl="0" eaLnBrk="1" latinLnBrk="0" hangingPunct="1">
              <a:defRPr sz="900" kern="1200">
                <a:solidFill>
                  <a:srgbClr val="717073"/>
                </a:solidFill>
                <a:latin typeface="Source Sans Pro"/>
                <a:ea typeface="Source Sans Pro"/>
                <a:cs typeface="Source Sans Pr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7021451-1387-4CA6-816F-3879F97B5CBC}" type="slidenum">
              <a:rPr lang="en-US" smtClean="0"/>
              <a:pPr algn="r"/>
              <a:t>13</a:t>
            </a:fld>
            <a:endParaRPr lang="en-US"/>
          </a:p>
        </p:txBody>
      </p:sp>
      <p:sp>
        <p:nvSpPr>
          <p:cNvPr id="7" name="Text 3">
            <a:extLst>
              <a:ext uri="{FF2B5EF4-FFF2-40B4-BE49-F238E27FC236}">
                <a16:creationId xmlns:a16="http://schemas.microsoft.com/office/drawing/2014/main" id="{A112DD5E-629A-A70F-C65B-54F6B7048015}"/>
              </a:ext>
            </a:extLst>
          </p:cNvPr>
          <p:cNvSpPr/>
          <p:nvPr/>
        </p:nvSpPr>
        <p:spPr>
          <a:xfrm>
            <a:off x="7336469" y="1459903"/>
            <a:ext cx="3017438" cy="1238759"/>
          </a:xfrm>
          <a:prstGeom prst="rect">
            <a:avLst/>
          </a:prstGeom>
          <a:noFill/>
          <a:ln/>
        </p:spPr>
        <p:txBody>
          <a:bodyPr wrap="square" lIns="0" tIns="0" rIns="0" bIns="0" rtlCol="0" anchor="ctr"/>
          <a:lstStyle/>
          <a:p>
            <a:pPr algn="ctr"/>
            <a:r>
              <a:rPr lang="en-US" sz="2500" b="1">
                <a:solidFill>
                  <a:srgbClr val="2D6FB7"/>
                </a:solidFill>
                <a:latin typeface="Arial"/>
                <a:ea typeface="Arial" pitchFamily="34" charset="-122"/>
                <a:cs typeface="Arial"/>
              </a:rPr>
              <a:t>Birth rates peak in the 30s</a:t>
            </a:r>
            <a:endParaRPr lang="en-US" sz="2500">
              <a:cs typeface="Arial"/>
            </a:endParaRPr>
          </a:p>
        </p:txBody>
      </p:sp>
      <p:sp>
        <p:nvSpPr>
          <p:cNvPr id="9" name="Text 7">
            <a:extLst>
              <a:ext uri="{FF2B5EF4-FFF2-40B4-BE49-F238E27FC236}">
                <a16:creationId xmlns:a16="http://schemas.microsoft.com/office/drawing/2014/main" id="{4901F94C-4E3E-27AD-CE93-78F80070307F}"/>
              </a:ext>
            </a:extLst>
          </p:cNvPr>
          <p:cNvSpPr/>
          <p:nvPr/>
        </p:nvSpPr>
        <p:spPr>
          <a:xfrm>
            <a:off x="2105248" y="2079282"/>
            <a:ext cx="2381693" cy="595745"/>
          </a:xfrm>
          <a:prstGeom prst="rect">
            <a:avLst/>
          </a:prstGeom>
          <a:noFill/>
          <a:ln/>
        </p:spPr>
        <p:txBody>
          <a:bodyPr wrap="square" lIns="0" tIns="0" rIns="0" bIns="0" rtlCol="0" anchor="ctr">
            <a:noAutofit/>
          </a:bodyPr>
          <a:lstStyle/>
          <a:p>
            <a:pPr algn="ctr"/>
            <a:r>
              <a:rPr lang="en-US" sz="2500" b="1">
                <a:solidFill>
                  <a:srgbClr val="FF6600"/>
                </a:solidFill>
                <a:latin typeface="Arial"/>
                <a:ea typeface="Arial" pitchFamily="34" charset="-122"/>
                <a:cs typeface="Arial"/>
              </a:rPr>
              <a:t>Birth rates peak in the 20s</a:t>
            </a:r>
            <a:endParaRPr lang="en-US" sz="2500">
              <a:solidFill>
                <a:srgbClr val="FF6600"/>
              </a:solidFill>
              <a:cs typeface="Arial"/>
            </a:endParaRPr>
          </a:p>
        </p:txBody>
      </p:sp>
      <p:graphicFrame>
        <p:nvGraphicFramePr>
          <p:cNvPr id="11" name="Chart 10">
            <a:extLst>
              <a:ext uri="{FF2B5EF4-FFF2-40B4-BE49-F238E27FC236}">
                <a16:creationId xmlns:a16="http://schemas.microsoft.com/office/drawing/2014/main" id="{C2E4C25B-8263-1744-7015-69822D7B5F67}"/>
              </a:ext>
            </a:extLst>
          </p:cNvPr>
          <p:cNvGraphicFramePr>
            <a:graphicFrameLocks/>
          </p:cNvGraphicFramePr>
          <p:nvPr/>
        </p:nvGraphicFramePr>
        <p:xfrm>
          <a:off x="1061640" y="1504047"/>
          <a:ext cx="9393867" cy="4947553"/>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a:extLst>
              <a:ext uri="{FF2B5EF4-FFF2-40B4-BE49-F238E27FC236}">
                <a16:creationId xmlns:a16="http://schemas.microsoft.com/office/drawing/2014/main" id="{CA44DE37-E80C-FD8B-465C-965DB8399A64}"/>
              </a:ext>
            </a:extLst>
          </p:cNvPr>
          <p:cNvSpPr txBox="1"/>
          <p:nvPr/>
        </p:nvSpPr>
        <p:spPr>
          <a:xfrm>
            <a:off x="5374640" y="6390640"/>
            <a:ext cx="721360" cy="369332"/>
          </a:xfrm>
          <a:prstGeom prst="rect">
            <a:avLst/>
          </a:prstGeom>
          <a:noFill/>
        </p:spPr>
        <p:txBody>
          <a:bodyPr wrap="square" rtlCol="0">
            <a:spAutoFit/>
          </a:bodyPr>
          <a:lstStyle/>
          <a:p>
            <a:r>
              <a:rPr lang="en-US">
                <a:solidFill>
                  <a:schemeClr val="bg1">
                    <a:lumMod val="50000"/>
                  </a:schemeClr>
                </a:solidFill>
              </a:rPr>
              <a:t>Age</a:t>
            </a:r>
          </a:p>
        </p:txBody>
      </p:sp>
      <p:sp>
        <p:nvSpPr>
          <p:cNvPr id="14" name="Source note">
            <a:extLst>
              <a:ext uri="{FF2B5EF4-FFF2-40B4-BE49-F238E27FC236}">
                <a16:creationId xmlns:a16="http://schemas.microsoft.com/office/drawing/2014/main" id="{A459C2B5-6A12-49B6-939D-681520F1162E}"/>
              </a:ext>
            </a:extLst>
          </p:cNvPr>
          <p:cNvSpPr txBox="1"/>
          <p:nvPr/>
        </p:nvSpPr>
        <p:spPr>
          <a:xfrm>
            <a:off x="7355840" y="6560312"/>
            <a:ext cx="3799840" cy="228600"/>
          </a:xfrm>
          <a:prstGeom prst="rect">
            <a:avLst/>
          </a:prstGeom>
          <a:noFill/>
          <a:ln/>
        </p:spPr>
        <p:txBody>
          <a:bodyPr wrap="square" lIns="0" tIns="0" rIns="0" bIns="0" rtlCol="0" anchor="ctr"/>
          <a:lstStyle/>
          <a:p>
            <a:pPr marL="0" indent="0">
              <a:buNone/>
            </a:pPr>
            <a:r>
              <a:rPr lang="en-US" sz="1200">
                <a:solidFill>
                  <a:srgbClr val="717073"/>
                </a:solidFill>
                <a:latin typeface="Source Sans Pro" pitchFamily="34" charset="0"/>
                <a:ea typeface="Source Sans Pro" pitchFamily="34" charset="-122"/>
                <a:cs typeface="Source Sans Pro" pitchFamily="34" charset="-120"/>
              </a:rPr>
              <a:t>Source: PRB, 2026 World Population Data Sheet.</a:t>
            </a:r>
            <a:endParaRPr lang="en-US" sz="12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B globe watermark (decorative)"/>
          <p:cNvPicPr>
            <a:picLocks noChangeAspect="1"/>
          </p:cNvPicPr>
          <p:nvPr/>
        </p:nvPicPr>
        <p:blipFill>
          <a:blip r:embed="rId3"/>
          <a:stretch>
            <a:fillRect/>
          </a:stretch>
        </p:blipFill>
        <p:spPr>
          <a:xfrm>
            <a:off x="45720" y="4370832"/>
            <a:ext cx="1828800" cy="2377440"/>
          </a:xfrm>
          <a:prstGeom prst="rect">
            <a:avLst/>
          </a:prstGeom>
        </p:spPr>
      </p:pic>
      <p:sp>
        <p:nvSpPr>
          <p:cNvPr id="3" name="Text 1"/>
          <p:cNvSpPr>
            <a:spLocks noGrp="1"/>
          </p:cNvSpPr>
          <p:nvPr>
            <p:ph type="title" idx="101" hasCustomPrompt="1"/>
          </p:nvPr>
        </p:nvSpPr>
        <p:spPr>
          <a:xfrm>
            <a:off x="548640" y="91440"/>
            <a:ext cx="11064240" cy="868680"/>
          </a:xfrm>
          <a:prstGeom prst="rect">
            <a:avLst/>
          </a:prstGeom>
          <a:noFill/>
          <a:ln/>
        </p:spPr>
        <p:txBody>
          <a:bodyPr wrap="square" lIns="0" tIns="0" rIns="0" bIns="0" rtlCol="0" anchor="ctr"/>
          <a:lstStyle/>
          <a:p>
            <a:pPr marL="0" indent="0" algn="l">
              <a:buNone/>
            </a:pPr>
            <a:r>
              <a:rPr lang="en-US" sz="2800" b="1">
                <a:solidFill>
                  <a:srgbClr val="FFFFFF"/>
                </a:solidFill>
                <a:latin typeface="Roboto Condensed" pitchFamily="34" charset="0"/>
                <a:ea typeface="Roboto Condensed" pitchFamily="34" charset="-122"/>
                <a:cs typeface="Roboto Condensed" pitchFamily="34" charset="-120"/>
              </a:rPr>
              <a:t>Women Remain Underrepresented in Political Decision-Making</a:t>
            </a:r>
            <a:endParaRPr lang="en-US" sz="2800"/>
          </a:p>
        </p:txBody>
      </p:sp>
      <p:sp>
        <p:nvSpPr>
          <p:cNvPr id="5" name="Key point"/>
          <p:cNvSpPr txBox="1"/>
          <p:nvPr/>
        </p:nvSpPr>
        <p:spPr>
          <a:xfrm>
            <a:off x="351536" y="3981704"/>
            <a:ext cx="3553968" cy="2636520"/>
          </a:xfrm>
          <a:prstGeom prst="rect">
            <a:avLst/>
          </a:prstGeom>
          <a:noFill/>
          <a:ln/>
        </p:spPr>
        <p:txBody>
          <a:bodyPr wrap="square" lIns="0" tIns="0" rIns="0" bIns="0" rtlCol="0" anchor="t"/>
          <a:lstStyle/>
          <a:p>
            <a:pPr marL="330200" indent="-330200">
              <a:spcAft>
                <a:spcPts val="1600"/>
              </a:spcAft>
              <a:buSzPct val="100000"/>
              <a:buChar char="•"/>
            </a:pPr>
            <a:r>
              <a:rPr lang="en-US" sz="2400">
                <a:solidFill>
                  <a:schemeClr val="accent6">
                    <a:lumMod val="10000"/>
                  </a:schemeClr>
                </a:solidFill>
                <a:latin typeface="Source Sans Pro" pitchFamily="34" charset="0"/>
                <a:ea typeface="Source Sans Pro" pitchFamily="34" charset="-122"/>
                <a:cs typeface="Source Sans Pro" pitchFamily="34" charset="-120"/>
              </a:rPr>
              <a:t>In 127 countries, including the U.S., women hold less than a third of parliamentary seats</a:t>
            </a:r>
            <a:endParaRPr lang="en-US" sz="2400">
              <a:solidFill>
                <a:schemeClr val="accent6">
                  <a:lumMod val="10000"/>
                </a:schemeClr>
              </a:solidFill>
            </a:endParaRPr>
          </a:p>
        </p:txBody>
      </p:sp>
      <p:sp>
        <p:nvSpPr>
          <p:cNvPr id="7" name="Legend swatch 1"/>
          <p:cNvSpPr/>
          <p:nvPr/>
        </p:nvSpPr>
        <p:spPr>
          <a:xfrm>
            <a:off x="3931920" y="6121400"/>
            <a:ext cx="219456" cy="219456"/>
          </a:xfrm>
          <a:prstGeom prst="rect">
            <a:avLst/>
          </a:prstGeom>
          <a:solidFill>
            <a:srgbClr val="083258"/>
          </a:solidFill>
          <a:ln w="6350">
            <a:solidFill>
              <a:srgbClr val="9AA5B1"/>
            </a:solidFill>
            <a:prstDash val="solid"/>
          </a:ln>
        </p:spPr>
        <p:txBody>
          <a:bodyPr/>
          <a:lstStyle/>
          <a:p>
            <a:endParaRPr lang="en-US"/>
          </a:p>
        </p:txBody>
      </p:sp>
      <p:sp>
        <p:nvSpPr>
          <p:cNvPr id="8" name="Legend label 1"/>
          <p:cNvSpPr txBox="1"/>
          <p:nvPr/>
        </p:nvSpPr>
        <p:spPr>
          <a:xfrm>
            <a:off x="4261104" y="6085840"/>
            <a:ext cx="2560320" cy="310896"/>
          </a:xfrm>
          <a:prstGeom prst="rect">
            <a:avLst/>
          </a:prstGeom>
          <a:noFill/>
          <a:ln/>
        </p:spPr>
        <p:txBody>
          <a:bodyPr wrap="square" lIns="0" tIns="0" rIns="0" bIns="0" rtlCol="0" anchor="ctr"/>
          <a:lstStyle/>
          <a:p>
            <a:pPr marL="0" indent="0">
              <a:buNone/>
            </a:pPr>
            <a:r>
              <a:rPr lang="en-US" sz="1600">
                <a:solidFill>
                  <a:srgbClr val="343333"/>
                </a:solidFill>
                <a:latin typeface="Source Sans Pro" pitchFamily="34" charset="0"/>
                <a:ea typeface="Source Sans Pro" pitchFamily="34" charset="-122"/>
                <a:cs typeface="Source Sans Pro" pitchFamily="34" charset="-120"/>
              </a:rPr>
              <a:t>Less than one-third: 127</a:t>
            </a:r>
            <a:endParaRPr lang="en-US" sz="1600"/>
          </a:p>
        </p:txBody>
      </p:sp>
      <p:sp>
        <p:nvSpPr>
          <p:cNvPr id="9" name="Legend swatch 1"/>
          <p:cNvSpPr/>
          <p:nvPr/>
        </p:nvSpPr>
        <p:spPr>
          <a:xfrm>
            <a:off x="6583680" y="6121400"/>
            <a:ext cx="219456" cy="219456"/>
          </a:xfrm>
          <a:prstGeom prst="rect">
            <a:avLst/>
          </a:prstGeom>
          <a:solidFill>
            <a:srgbClr val="6AC0CA"/>
          </a:solidFill>
          <a:ln w="6350">
            <a:solidFill>
              <a:srgbClr val="9AA5B1"/>
            </a:solidFill>
            <a:prstDash val="solid"/>
          </a:ln>
        </p:spPr>
        <p:txBody>
          <a:bodyPr/>
          <a:lstStyle/>
          <a:p>
            <a:endParaRPr lang="en-US"/>
          </a:p>
        </p:txBody>
      </p:sp>
      <p:sp>
        <p:nvSpPr>
          <p:cNvPr id="10" name="Legend label 1"/>
          <p:cNvSpPr txBox="1"/>
          <p:nvPr/>
        </p:nvSpPr>
        <p:spPr>
          <a:xfrm>
            <a:off x="6912864" y="6085840"/>
            <a:ext cx="2560320" cy="310896"/>
          </a:xfrm>
          <a:prstGeom prst="rect">
            <a:avLst/>
          </a:prstGeom>
          <a:noFill/>
          <a:ln/>
        </p:spPr>
        <p:txBody>
          <a:bodyPr wrap="square" lIns="0" tIns="0" rIns="0" bIns="0" rtlCol="0" anchor="ctr"/>
          <a:lstStyle/>
          <a:p>
            <a:pPr marL="0" indent="0">
              <a:buNone/>
            </a:pPr>
            <a:r>
              <a:rPr lang="en-US" sz="1600">
                <a:solidFill>
                  <a:srgbClr val="343333"/>
                </a:solidFill>
                <a:latin typeface="Source Sans Pro" pitchFamily="34" charset="0"/>
                <a:ea typeface="Source Sans Pro" pitchFamily="34" charset="-122"/>
                <a:cs typeface="Source Sans Pro" pitchFamily="34" charset="-120"/>
              </a:rPr>
              <a:t>One-third or more: 57</a:t>
            </a:r>
            <a:endParaRPr lang="en-US" sz="1600"/>
          </a:p>
        </p:txBody>
      </p:sp>
      <p:sp>
        <p:nvSpPr>
          <p:cNvPr id="11" name="Legend swatch 1"/>
          <p:cNvSpPr/>
          <p:nvPr/>
        </p:nvSpPr>
        <p:spPr>
          <a:xfrm>
            <a:off x="9418320" y="6121400"/>
            <a:ext cx="219456" cy="219456"/>
          </a:xfrm>
          <a:prstGeom prst="rect">
            <a:avLst/>
          </a:prstGeom>
          <a:solidFill>
            <a:srgbClr val="E6ECF2"/>
          </a:solidFill>
          <a:ln w="6350">
            <a:solidFill>
              <a:srgbClr val="9AA5B1"/>
            </a:solidFill>
            <a:prstDash val="solid"/>
          </a:ln>
        </p:spPr>
        <p:txBody>
          <a:bodyPr/>
          <a:lstStyle/>
          <a:p>
            <a:endParaRPr lang="en-US"/>
          </a:p>
        </p:txBody>
      </p:sp>
      <p:sp>
        <p:nvSpPr>
          <p:cNvPr id="12" name="Legend label 1"/>
          <p:cNvSpPr txBox="1"/>
          <p:nvPr/>
        </p:nvSpPr>
        <p:spPr>
          <a:xfrm>
            <a:off x="9747504" y="6085840"/>
            <a:ext cx="2011680" cy="310896"/>
          </a:xfrm>
          <a:prstGeom prst="rect">
            <a:avLst/>
          </a:prstGeom>
          <a:noFill/>
          <a:ln/>
        </p:spPr>
        <p:txBody>
          <a:bodyPr wrap="square" lIns="0" tIns="0" rIns="0" bIns="0" rtlCol="0" anchor="ctr"/>
          <a:lstStyle/>
          <a:p>
            <a:pPr marL="0" indent="0">
              <a:buNone/>
            </a:pPr>
            <a:r>
              <a:rPr lang="en-US" sz="1600">
                <a:solidFill>
                  <a:srgbClr val="343333"/>
                </a:solidFill>
                <a:latin typeface="Source Sans Pro" pitchFamily="34" charset="0"/>
                <a:ea typeface="Source Sans Pro" pitchFamily="34" charset="-122"/>
                <a:cs typeface="Source Sans Pro" pitchFamily="34" charset="-120"/>
              </a:rPr>
              <a:t>No data: 26</a:t>
            </a:r>
            <a:endParaRPr lang="en-US" sz="1600"/>
          </a:p>
        </p:txBody>
      </p:sp>
      <p:sp>
        <p:nvSpPr>
          <p:cNvPr id="13" name="Source note"/>
          <p:cNvSpPr txBox="1"/>
          <p:nvPr/>
        </p:nvSpPr>
        <p:spPr>
          <a:xfrm>
            <a:off x="7355840" y="6560312"/>
            <a:ext cx="3799840" cy="228600"/>
          </a:xfrm>
          <a:prstGeom prst="rect">
            <a:avLst/>
          </a:prstGeom>
          <a:noFill/>
          <a:ln/>
        </p:spPr>
        <p:txBody>
          <a:bodyPr wrap="square" lIns="0" tIns="0" rIns="0" bIns="0" rtlCol="0" anchor="ctr"/>
          <a:lstStyle/>
          <a:p>
            <a:pPr marL="0" indent="0">
              <a:buNone/>
            </a:pPr>
            <a:r>
              <a:rPr lang="en-US" sz="1200">
                <a:solidFill>
                  <a:srgbClr val="717073"/>
                </a:solidFill>
                <a:latin typeface="Source Sans Pro" pitchFamily="34" charset="0"/>
                <a:ea typeface="Source Sans Pro" pitchFamily="34" charset="-122"/>
                <a:cs typeface="Source Sans Pro" pitchFamily="34" charset="-120"/>
              </a:rPr>
              <a:t>Source: PRB, 2026 World Population Data Sheet.</a:t>
            </a:r>
            <a:endParaRPr lang="en-US" sz="1200"/>
          </a:p>
        </p:txBody>
      </p:sp>
      <p:sp>
        <p:nvSpPr>
          <p:cNvPr id="25" name="Slide Number Placeholder 0"/>
          <p:cNvSpPr>
            <a:spLocks noGrp="1"/>
          </p:cNvSpPr>
          <p:nvPr>
            <p:ph type="sldNum" sz="quarter" idx="4294967295"/>
          </p:nvPr>
        </p:nvSpPr>
        <p:spPr>
          <a:xfrm>
            <a:off x="11503152" y="6492240"/>
            <a:ext cx="548640" cy="228600"/>
          </a:xfrm>
          <a:prstGeom prst="rect">
            <a:avLst/>
          </a:prstGeom>
          <a:extLst>
            <a:ext uri="{C572A759-6A51-4108-AA02-DFA0A04FC94B}">
              <ma14:wrappingTextBoxFlag xmlns:ma14="http://schemas.microsoft.com/office/mac/drawingml/2011/main" xmlns="" val="0"/>
            </a:ext>
          </a:extLst>
        </p:spPr>
        <p:txBody>
          <a:bodyPr/>
          <a:lstStyle>
            <a:lvl1pPr marL="0" algn="l" defTabSz="914400" rtl="0" eaLnBrk="1" latinLnBrk="0" hangingPunct="1">
              <a:defRPr sz="900" kern="1200">
                <a:solidFill>
                  <a:srgbClr val="717073"/>
                </a:solidFill>
                <a:latin typeface="Source Sans Pro"/>
                <a:ea typeface="Source Sans Pro"/>
                <a:cs typeface="Source Sans Pr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7021451-1387-4CA6-816F-3879F97B5CBC}" type="slidenum">
              <a:rPr lang="en-US" smtClean="0"/>
              <a:pPr algn="r"/>
              <a:t>14</a:t>
            </a:fld>
            <a:endParaRPr lang="en-US"/>
          </a:p>
        </p:txBody>
      </p:sp>
      <p:pic>
        <p:nvPicPr>
          <p:cNvPr id="14" name="Image 1" descr="World map shading the 127 countries and territories where women hold less than a third of parliamentary seats in dark blue, and the 57 where they hold a third or more in turquoise.">
            <a:extLst>
              <a:ext uri="{FF2B5EF4-FFF2-40B4-BE49-F238E27FC236}">
                <a16:creationId xmlns:a16="http://schemas.microsoft.com/office/drawing/2014/main" id="{FCD1828A-E1C0-A8D2-4089-64CD4C6EC0D2}"/>
              </a:ext>
            </a:extLst>
          </p:cNvPr>
          <p:cNvPicPr>
            <a:picLocks noChangeAspect="1"/>
          </p:cNvPicPr>
          <p:nvPr/>
        </p:nvPicPr>
        <p:blipFill>
          <a:blip r:embed="rId4"/>
          <a:stretch>
            <a:fillRect/>
          </a:stretch>
        </p:blipFill>
        <p:spPr>
          <a:xfrm>
            <a:off x="2180336" y="1402080"/>
            <a:ext cx="9578848" cy="46736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B globe watermark (decorative)"/>
          <p:cNvPicPr>
            <a:picLocks noChangeAspect="1"/>
          </p:cNvPicPr>
          <p:nvPr/>
        </p:nvPicPr>
        <p:blipFill>
          <a:blip r:embed="rId3"/>
          <a:stretch>
            <a:fillRect/>
          </a:stretch>
        </p:blipFill>
        <p:spPr>
          <a:xfrm>
            <a:off x="45720" y="4370832"/>
            <a:ext cx="1828800" cy="2377440"/>
          </a:xfrm>
          <a:prstGeom prst="rect">
            <a:avLst/>
          </a:prstGeom>
        </p:spPr>
      </p:pic>
      <p:sp>
        <p:nvSpPr>
          <p:cNvPr id="3" name="Text 1"/>
          <p:cNvSpPr>
            <a:spLocks noGrp="1"/>
          </p:cNvSpPr>
          <p:nvPr>
            <p:ph type="title" idx="101" hasCustomPrompt="1"/>
          </p:nvPr>
        </p:nvSpPr>
        <p:spPr>
          <a:xfrm>
            <a:off x="548640" y="91440"/>
            <a:ext cx="11064240" cy="868680"/>
          </a:xfrm>
          <a:prstGeom prst="rect">
            <a:avLst/>
          </a:prstGeom>
          <a:noFill/>
          <a:ln/>
        </p:spPr>
        <p:txBody>
          <a:bodyPr wrap="square" lIns="0" tIns="0" rIns="0" bIns="0" rtlCol="0" anchor="ctr"/>
          <a:lstStyle/>
          <a:p>
            <a:pPr marL="0" indent="0" algn="l">
              <a:buNone/>
            </a:pPr>
            <a:r>
              <a:rPr lang="en-US" sz="2800" b="1">
                <a:solidFill>
                  <a:srgbClr val="FFFFFF"/>
                </a:solidFill>
                <a:latin typeface="Roboto Condensed" pitchFamily="34" charset="0"/>
                <a:ea typeface="Roboto Condensed" pitchFamily="34" charset="-122"/>
                <a:cs typeface="Roboto Condensed" pitchFamily="34" charset="-120"/>
              </a:rPr>
              <a:t>Pop Pop Quiz #3: Women's Political Representation</a:t>
            </a:r>
            <a:endParaRPr lang="en-US" sz="2800"/>
          </a:p>
        </p:txBody>
      </p:sp>
      <p:sp>
        <p:nvSpPr>
          <p:cNvPr id="25" name="Slide Number Placeholder 0"/>
          <p:cNvSpPr>
            <a:spLocks noGrp="1"/>
          </p:cNvSpPr>
          <p:nvPr>
            <p:ph type="sldNum" sz="quarter" idx="4294967295"/>
          </p:nvPr>
        </p:nvSpPr>
        <p:spPr>
          <a:xfrm>
            <a:off x="11503152" y="6492240"/>
            <a:ext cx="548640" cy="228600"/>
          </a:xfrm>
          <a:prstGeom prst="rect">
            <a:avLst/>
          </a:prstGeom>
          <a:extLst>
            <a:ext uri="{C572A759-6A51-4108-AA02-DFA0A04FC94B}">
              <ma14:wrappingTextBoxFlag xmlns:ma14="http://schemas.microsoft.com/office/mac/drawingml/2011/main" xmlns="" val="0"/>
            </a:ext>
          </a:extLst>
        </p:spPr>
        <p:txBody>
          <a:bodyPr/>
          <a:lstStyle>
            <a:lvl1pPr marL="0" algn="l" defTabSz="914400" rtl="0" eaLnBrk="1" latinLnBrk="0" hangingPunct="1">
              <a:defRPr sz="900" kern="1200">
                <a:solidFill>
                  <a:srgbClr val="717073"/>
                </a:solidFill>
                <a:latin typeface="Source Sans Pro"/>
                <a:ea typeface="Source Sans Pro"/>
                <a:cs typeface="Source Sans Pr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7021451-1387-4CA6-816F-3879F97B5CBC}" type="slidenum">
              <a:rPr lang="en-US" smtClean="0"/>
              <a:pPr algn="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B globe watermark (decorative)"/>
          <p:cNvPicPr>
            <a:picLocks noChangeAspect="1"/>
          </p:cNvPicPr>
          <p:nvPr/>
        </p:nvPicPr>
        <p:blipFill>
          <a:blip r:embed="rId3"/>
          <a:stretch>
            <a:fillRect/>
          </a:stretch>
        </p:blipFill>
        <p:spPr>
          <a:xfrm>
            <a:off x="45720" y="4370832"/>
            <a:ext cx="1828800" cy="2377440"/>
          </a:xfrm>
          <a:prstGeom prst="rect">
            <a:avLst/>
          </a:prstGeom>
        </p:spPr>
      </p:pic>
      <p:sp>
        <p:nvSpPr>
          <p:cNvPr id="3" name="Text 1"/>
          <p:cNvSpPr>
            <a:spLocks noGrp="1"/>
          </p:cNvSpPr>
          <p:nvPr>
            <p:ph type="title" idx="101" hasCustomPrompt="1"/>
          </p:nvPr>
        </p:nvSpPr>
        <p:spPr>
          <a:xfrm>
            <a:off x="548640" y="91440"/>
            <a:ext cx="11064240" cy="868680"/>
          </a:xfrm>
          <a:prstGeom prst="rect">
            <a:avLst/>
          </a:prstGeom>
          <a:noFill/>
          <a:ln/>
        </p:spPr>
        <p:txBody>
          <a:bodyPr wrap="square" lIns="0" tIns="0" rIns="0" bIns="0" rtlCol="0" anchor="ctr"/>
          <a:lstStyle/>
          <a:p>
            <a:pPr marL="0" indent="0" algn="l">
              <a:buNone/>
            </a:pPr>
            <a:r>
              <a:rPr lang="en-US" sz="2800" b="1">
                <a:solidFill>
                  <a:srgbClr val="FFFFFF"/>
                </a:solidFill>
                <a:latin typeface="Roboto Condensed" pitchFamily="34" charset="0"/>
                <a:ea typeface="Roboto Condensed" pitchFamily="34" charset="-122"/>
                <a:cs typeface="Roboto Condensed" pitchFamily="34" charset="-120"/>
              </a:rPr>
              <a:t>Women Hold at Least Half of Parliamentary Seats in Only Seven Countries</a:t>
            </a:r>
            <a:endParaRPr lang="en-US" sz="2800"/>
          </a:p>
        </p:txBody>
      </p:sp>
      <p:graphicFrame>
        <p:nvGraphicFramePr>
          <p:cNvPr id="5" name="Chart 0" descr="Bar chart of the seven countries where women hold at least half of parliamentary seats: Rwanda 64, Cuba 57, Nicaragua 55, Bolivia 51, Mexico 50, United Arab Emirates 50, Andorra 50 percent."/>
          <p:cNvGraphicFramePr/>
          <p:nvPr/>
        </p:nvGraphicFramePr>
        <p:xfrm>
          <a:off x="548640" y="1371600"/>
          <a:ext cx="11091672" cy="5010912"/>
        </p:xfrm>
        <a:graphic>
          <a:graphicData uri="http://schemas.openxmlformats.org/drawingml/2006/chart">
            <c:chart xmlns:c="http://schemas.openxmlformats.org/drawingml/2006/chart" xmlns:r="http://schemas.openxmlformats.org/officeDocument/2006/relationships" r:id="rId4"/>
          </a:graphicData>
        </a:graphic>
      </p:graphicFrame>
      <p:sp>
        <p:nvSpPr>
          <p:cNvPr id="6" name="Source note"/>
          <p:cNvSpPr txBox="1"/>
          <p:nvPr/>
        </p:nvSpPr>
        <p:spPr>
          <a:xfrm>
            <a:off x="7447280" y="6428232"/>
            <a:ext cx="9052560" cy="274320"/>
          </a:xfrm>
          <a:prstGeom prst="rect">
            <a:avLst/>
          </a:prstGeom>
          <a:noFill/>
          <a:ln/>
        </p:spPr>
        <p:txBody>
          <a:bodyPr wrap="square" lIns="0" tIns="0" rIns="0" bIns="0" rtlCol="0" anchor="ctr"/>
          <a:lstStyle/>
          <a:p>
            <a:pPr marL="0" indent="0">
              <a:buNone/>
            </a:pPr>
            <a:r>
              <a:rPr lang="en-US" sz="1200">
                <a:solidFill>
                  <a:srgbClr val="717073"/>
                </a:solidFill>
                <a:latin typeface="Source Sans Pro" pitchFamily="34" charset="0"/>
                <a:ea typeface="Source Sans Pro" pitchFamily="34" charset="-122"/>
                <a:cs typeface="Source Sans Pro" pitchFamily="34" charset="-120"/>
              </a:rPr>
              <a:t>Source: PRB, 2026 World Population Data Sheet.</a:t>
            </a:r>
            <a:endParaRPr lang="en-US" sz="1200"/>
          </a:p>
        </p:txBody>
      </p:sp>
      <p:sp>
        <p:nvSpPr>
          <p:cNvPr id="25" name="Slide Number Placeholder 0"/>
          <p:cNvSpPr>
            <a:spLocks noGrp="1"/>
          </p:cNvSpPr>
          <p:nvPr>
            <p:ph type="sldNum" sz="quarter" idx="4294967295"/>
          </p:nvPr>
        </p:nvSpPr>
        <p:spPr>
          <a:xfrm>
            <a:off x="11503152" y="6492240"/>
            <a:ext cx="548640" cy="228600"/>
          </a:xfrm>
          <a:prstGeom prst="rect">
            <a:avLst/>
          </a:prstGeom>
          <a:extLst>
            <a:ext uri="{C572A759-6A51-4108-AA02-DFA0A04FC94B}">
              <ma14:wrappingTextBoxFlag xmlns:ma14="http://schemas.microsoft.com/office/mac/drawingml/2011/main" xmlns="" val="0"/>
            </a:ext>
          </a:extLst>
        </p:spPr>
        <p:txBody>
          <a:bodyPr/>
          <a:lstStyle>
            <a:lvl1pPr marL="0" algn="l" defTabSz="914400" rtl="0" eaLnBrk="1" latinLnBrk="0" hangingPunct="1">
              <a:defRPr sz="900" kern="1200">
                <a:solidFill>
                  <a:srgbClr val="717073"/>
                </a:solidFill>
                <a:latin typeface="Source Sans Pro"/>
                <a:ea typeface="Source Sans Pro"/>
                <a:cs typeface="Source Sans Pr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7021451-1387-4CA6-816F-3879F97B5CBC}" type="slidenum">
              <a:rPr lang="en-US" smtClean="0"/>
              <a:pPr algn="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B globe watermark (decorative)"/>
          <p:cNvPicPr>
            <a:picLocks noChangeAspect="1"/>
          </p:cNvPicPr>
          <p:nvPr/>
        </p:nvPicPr>
        <p:blipFill>
          <a:blip r:embed="rId3"/>
          <a:stretch>
            <a:fillRect/>
          </a:stretch>
        </p:blipFill>
        <p:spPr>
          <a:xfrm>
            <a:off x="45720" y="4370832"/>
            <a:ext cx="1828800" cy="2377440"/>
          </a:xfrm>
          <a:prstGeom prst="rect">
            <a:avLst/>
          </a:prstGeom>
        </p:spPr>
      </p:pic>
      <p:sp>
        <p:nvSpPr>
          <p:cNvPr id="3" name="Text 1"/>
          <p:cNvSpPr>
            <a:spLocks noGrp="1"/>
          </p:cNvSpPr>
          <p:nvPr>
            <p:ph type="title" idx="101" hasCustomPrompt="1"/>
          </p:nvPr>
        </p:nvSpPr>
        <p:spPr>
          <a:xfrm>
            <a:off x="548640" y="91440"/>
            <a:ext cx="11064240" cy="868680"/>
          </a:xfrm>
          <a:prstGeom prst="rect">
            <a:avLst/>
          </a:prstGeom>
          <a:noFill/>
          <a:ln/>
        </p:spPr>
        <p:txBody>
          <a:bodyPr wrap="square" lIns="0" tIns="0" rIns="0" bIns="0" rtlCol="0" anchor="ctr"/>
          <a:lstStyle/>
          <a:p>
            <a:pPr marL="0" indent="0" algn="l">
              <a:buNone/>
            </a:pPr>
            <a:r>
              <a:rPr lang="en-US" sz="2800" b="1">
                <a:solidFill>
                  <a:srgbClr val="FFFFFF"/>
                </a:solidFill>
                <a:latin typeface="Roboto Condensed" pitchFamily="34" charset="0"/>
                <a:ea typeface="Roboto Condensed" pitchFamily="34" charset="-122"/>
                <a:cs typeface="Roboto Condensed" pitchFamily="34" charset="-120"/>
              </a:rPr>
              <a:t>Equal Schooling Has Not Meant Equal Labor Force Participation</a:t>
            </a:r>
            <a:endParaRPr lang="en-US" sz="2800"/>
          </a:p>
        </p:txBody>
      </p:sp>
      <p:sp>
        <p:nvSpPr>
          <p:cNvPr id="5" name="Dumbbell title"/>
          <p:cNvSpPr txBox="1"/>
          <p:nvPr/>
        </p:nvSpPr>
        <p:spPr>
          <a:xfrm>
            <a:off x="5257800" y="1417320"/>
            <a:ext cx="6400800" cy="411480"/>
          </a:xfrm>
          <a:prstGeom prst="rect">
            <a:avLst/>
          </a:prstGeom>
          <a:noFill/>
          <a:ln/>
        </p:spPr>
        <p:txBody>
          <a:bodyPr wrap="square" lIns="0" tIns="0" rIns="0" bIns="0" rtlCol="0" anchor="ctr"/>
          <a:lstStyle/>
          <a:p>
            <a:pPr marL="0" indent="0" algn="ctr">
              <a:buNone/>
            </a:pPr>
            <a:r>
              <a:rPr lang="en-US" sz="1800" b="1">
                <a:solidFill>
                  <a:srgbClr val="343333"/>
                </a:solidFill>
                <a:latin typeface="Roboto Condensed" pitchFamily="34" charset="0"/>
                <a:ea typeface="Roboto Condensed" pitchFamily="34" charset="-122"/>
                <a:cs typeface="Roboto Condensed" pitchFamily="34" charset="-120"/>
              </a:rPr>
              <a:t>Labor force participation rate, ages 15-64 (%)</a:t>
            </a:r>
            <a:endParaRPr lang="en-US" sz="1800"/>
          </a:p>
        </p:txBody>
      </p:sp>
      <p:sp>
        <p:nvSpPr>
          <p:cNvPr id="6" name="Legend dot Women"/>
          <p:cNvSpPr/>
          <p:nvPr/>
        </p:nvSpPr>
        <p:spPr>
          <a:xfrm>
            <a:off x="7406640" y="1984248"/>
            <a:ext cx="237744" cy="237744"/>
          </a:xfrm>
          <a:prstGeom prst="ellipse">
            <a:avLst/>
          </a:prstGeom>
          <a:solidFill>
            <a:srgbClr val="66BC29"/>
          </a:solidFill>
          <a:ln/>
        </p:spPr>
        <p:txBody>
          <a:bodyPr/>
          <a:lstStyle/>
          <a:p>
            <a:endParaRPr lang="en-US"/>
          </a:p>
        </p:txBody>
      </p:sp>
      <p:sp>
        <p:nvSpPr>
          <p:cNvPr id="7" name="Legend Women"/>
          <p:cNvSpPr txBox="1"/>
          <p:nvPr/>
        </p:nvSpPr>
        <p:spPr>
          <a:xfrm>
            <a:off x="7735824" y="1920240"/>
            <a:ext cx="1097280" cy="365760"/>
          </a:xfrm>
          <a:prstGeom prst="rect">
            <a:avLst/>
          </a:prstGeom>
          <a:noFill/>
          <a:ln/>
        </p:spPr>
        <p:txBody>
          <a:bodyPr wrap="square" lIns="0" tIns="0" rIns="0" bIns="0" rtlCol="0" anchor="ctr"/>
          <a:lstStyle/>
          <a:p>
            <a:pPr marL="0" indent="0">
              <a:buNone/>
            </a:pPr>
            <a:r>
              <a:rPr lang="en-US" sz="1600">
                <a:solidFill>
                  <a:srgbClr val="343333"/>
                </a:solidFill>
                <a:latin typeface="Source Sans Pro" pitchFamily="34" charset="0"/>
                <a:ea typeface="Source Sans Pro" pitchFamily="34" charset="-122"/>
                <a:cs typeface="Source Sans Pro" pitchFamily="34" charset="-120"/>
              </a:rPr>
              <a:t>Women</a:t>
            </a:r>
            <a:endParaRPr lang="en-US" sz="1600"/>
          </a:p>
        </p:txBody>
      </p:sp>
      <p:sp>
        <p:nvSpPr>
          <p:cNvPr id="8" name="Legend dot Men"/>
          <p:cNvSpPr/>
          <p:nvPr/>
        </p:nvSpPr>
        <p:spPr>
          <a:xfrm>
            <a:off x="9052560" y="1984248"/>
            <a:ext cx="237744" cy="237744"/>
          </a:xfrm>
          <a:prstGeom prst="ellipse">
            <a:avLst/>
          </a:prstGeom>
          <a:solidFill>
            <a:srgbClr val="083258"/>
          </a:solidFill>
          <a:ln/>
        </p:spPr>
        <p:txBody>
          <a:bodyPr/>
          <a:lstStyle/>
          <a:p>
            <a:endParaRPr lang="en-US"/>
          </a:p>
        </p:txBody>
      </p:sp>
      <p:sp>
        <p:nvSpPr>
          <p:cNvPr id="9" name="Legend Men"/>
          <p:cNvSpPr txBox="1"/>
          <p:nvPr/>
        </p:nvSpPr>
        <p:spPr>
          <a:xfrm>
            <a:off x="9381744" y="1920240"/>
            <a:ext cx="1097280" cy="365760"/>
          </a:xfrm>
          <a:prstGeom prst="rect">
            <a:avLst/>
          </a:prstGeom>
          <a:noFill/>
          <a:ln/>
        </p:spPr>
        <p:txBody>
          <a:bodyPr wrap="square" lIns="0" tIns="0" rIns="0" bIns="0" rtlCol="0" anchor="ctr"/>
          <a:lstStyle/>
          <a:p>
            <a:pPr marL="0" indent="0">
              <a:buNone/>
            </a:pPr>
            <a:r>
              <a:rPr lang="en-US" sz="1600">
                <a:solidFill>
                  <a:srgbClr val="343333"/>
                </a:solidFill>
                <a:latin typeface="Source Sans Pro" pitchFamily="34" charset="0"/>
                <a:ea typeface="Source Sans Pro" pitchFamily="34" charset="-122"/>
                <a:cs typeface="Source Sans Pro" pitchFamily="34" charset="-120"/>
              </a:rPr>
              <a:t>Men</a:t>
            </a:r>
            <a:endParaRPr lang="en-US" sz="1600"/>
          </a:p>
        </p:txBody>
      </p:sp>
      <p:sp>
        <p:nvSpPr>
          <p:cNvPr id="10" name="Gridline 0"/>
          <p:cNvSpPr/>
          <p:nvPr/>
        </p:nvSpPr>
        <p:spPr>
          <a:xfrm>
            <a:off x="6766560" y="2514600"/>
            <a:ext cx="0" cy="2468880"/>
          </a:xfrm>
          <a:prstGeom prst="line">
            <a:avLst/>
          </a:prstGeom>
          <a:noFill/>
          <a:ln w="19050">
            <a:solidFill>
              <a:srgbClr val="D9EEFF"/>
            </a:solidFill>
            <a:prstDash val="solid"/>
          </a:ln>
        </p:spPr>
        <p:txBody>
          <a:bodyPr/>
          <a:lstStyle/>
          <a:p>
            <a:endParaRPr lang="en-US"/>
          </a:p>
        </p:txBody>
      </p:sp>
      <p:sp>
        <p:nvSpPr>
          <p:cNvPr id="11" name="Tick 0"/>
          <p:cNvSpPr txBox="1"/>
          <p:nvPr/>
        </p:nvSpPr>
        <p:spPr>
          <a:xfrm>
            <a:off x="6400800" y="5029200"/>
            <a:ext cx="731520" cy="320040"/>
          </a:xfrm>
          <a:prstGeom prst="rect">
            <a:avLst/>
          </a:prstGeom>
          <a:noFill/>
          <a:ln/>
        </p:spPr>
        <p:txBody>
          <a:bodyPr wrap="square" lIns="0" tIns="0" rIns="0" bIns="0" rtlCol="0" anchor="ctr"/>
          <a:lstStyle/>
          <a:p>
            <a:pPr marL="0" indent="0" algn="ctr">
              <a:buNone/>
            </a:pPr>
            <a:r>
              <a:rPr lang="en-US" sz="1600">
                <a:solidFill>
                  <a:srgbClr val="343333"/>
                </a:solidFill>
                <a:latin typeface="Source Sans Pro" pitchFamily="34" charset="0"/>
                <a:ea typeface="Source Sans Pro" pitchFamily="34" charset="-122"/>
                <a:cs typeface="Source Sans Pro" pitchFamily="34" charset="-120"/>
              </a:rPr>
              <a:t>0</a:t>
            </a:r>
            <a:endParaRPr lang="en-US" sz="1600"/>
          </a:p>
        </p:txBody>
      </p:sp>
      <p:sp>
        <p:nvSpPr>
          <p:cNvPr id="12" name="Gridline 25"/>
          <p:cNvSpPr/>
          <p:nvPr/>
        </p:nvSpPr>
        <p:spPr>
          <a:xfrm>
            <a:off x="7909560" y="2514600"/>
            <a:ext cx="0" cy="2468880"/>
          </a:xfrm>
          <a:prstGeom prst="line">
            <a:avLst/>
          </a:prstGeom>
          <a:noFill/>
          <a:ln w="19050">
            <a:solidFill>
              <a:srgbClr val="D9EEFF"/>
            </a:solidFill>
            <a:prstDash val="solid"/>
          </a:ln>
        </p:spPr>
        <p:txBody>
          <a:bodyPr/>
          <a:lstStyle/>
          <a:p>
            <a:endParaRPr lang="en-US"/>
          </a:p>
        </p:txBody>
      </p:sp>
      <p:sp>
        <p:nvSpPr>
          <p:cNvPr id="13" name="Tick 25"/>
          <p:cNvSpPr txBox="1"/>
          <p:nvPr/>
        </p:nvSpPr>
        <p:spPr>
          <a:xfrm>
            <a:off x="7543800" y="5029200"/>
            <a:ext cx="731520" cy="320040"/>
          </a:xfrm>
          <a:prstGeom prst="rect">
            <a:avLst/>
          </a:prstGeom>
          <a:noFill/>
          <a:ln/>
        </p:spPr>
        <p:txBody>
          <a:bodyPr wrap="square" lIns="0" tIns="0" rIns="0" bIns="0" rtlCol="0" anchor="ctr"/>
          <a:lstStyle/>
          <a:p>
            <a:pPr marL="0" indent="0" algn="ctr">
              <a:buNone/>
            </a:pPr>
            <a:r>
              <a:rPr lang="en-US" sz="1600">
                <a:solidFill>
                  <a:srgbClr val="343333"/>
                </a:solidFill>
                <a:latin typeface="Source Sans Pro" pitchFamily="34" charset="0"/>
                <a:ea typeface="Source Sans Pro" pitchFamily="34" charset="-122"/>
                <a:cs typeface="Source Sans Pro" pitchFamily="34" charset="-120"/>
              </a:rPr>
              <a:t>25</a:t>
            </a:r>
            <a:endParaRPr lang="en-US" sz="1600"/>
          </a:p>
        </p:txBody>
      </p:sp>
      <p:sp>
        <p:nvSpPr>
          <p:cNvPr id="14" name="Gridline 50"/>
          <p:cNvSpPr/>
          <p:nvPr/>
        </p:nvSpPr>
        <p:spPr>
          <a:xfrm>
            <a:off x="9052560" y="2514600"/>
            <a:ext cx="0" cy="2468880"/>
          </a:xfrm>
          <a:prstGeom prst="line">
            <a:avLst/>
          </a:prstGeom>
          <a:noFill/>
          <a:ln w="19050">
            <a:solidFill>
              <a:srgbClr val="D9EEFF"/>
            </a:solidFill>
            <a:prstDash val="solid"/>
          </a:ln>
        </p:spPr>
        <p:txBody>
          <a:bodyPr/>
          <a:lstStyle/>
          <a:p>
            <a:endParaRPr lang="en-US"/>
          </a:p>
        </p:txBody>
      </p:sp>
      <p:sp>
        <p:nvSpPr>
          <p:cNvPr id="15" name="Tick 50"/>
          <p:cNvSpPr txBox="1"/>
          <p:nvPr/>
        </p:nvSpPr>
        <p:spPr>
          <a:xfrm>
            <a:off x="8686800" y="5029200"/>
            <a:ext cx="731520" cy="320040"/>
          </a:xfrm>
          <a:prstGeom prst="rect">
            <a:avLst/>
          </a:prstGeom>
          <a:noFill/>
          <a:ln/>
        </p:spPr>
        <p:txBody>
          <a:bodyPr wrap="square" lIns="0" tIns="0" rIns="0" bIns="0" rtlCol="0" anchor="ctr"/>
          <a:lstStyle/>
          <a:p>
            <a:pPr marL="0" indent="0" algn="ctr">
              <a:buNone/>
            </a:pPr>
            <a:r>
              <a:rPr lang="en-US" sz="1600">
                <a:solidFill>
                  <a:srgbClr val="343333"/>
                </a:solidFill>
                <a:latin typeface="Source Sans Pro" pitchFamily="34" charset="0"/>
                <a:ea typeface="Source Sans Pro" pitchFamily="34" charset="-122"/>
                <a:cs typeface="Source Sans Pro" pitchFamily="34" charset="-120"/>
              </a:rPr>
              <a:t>50</a:t>
            </a:r>
            <a:endParaRPr lang="en-US" sz="1600"/>
          </a:p>
        </p:txBody>
      </p:sp>
      <p:sp>
        <p:nvSpPr>
          <p:cNvPr id="16" name="Gridline 75"/>
          <p:cNvSpPr/>
          <p:nvPr/>
        </p:nvSpPr>
        <p:spPr>
          <a:xfrm>
            <a:off x="10195560" y="2514600"/>
            <a:ext cx="0" cy="2468880"/>
          </a:xfrm>
          <a:prstGeom prst="line">
            <a:avLst/>
          </a:prstGeom>
          <a:noFill/>
          <a:ln w="19050">
            <a:solidFill>
              <a:srgbClr val="D9EEFF"/>
            </a:solidFill>
            <a:prstDash val="solid"/>
          </a:ln>
        </p:spPr>
        <p:txBody>
          <a:bodyPr/>
          <a:lstStyle/>
          <a:p>
            <a:endParaRPr lang="en-US"/>
          </a:p>
        </p:txBody>
      </p:sp>
      <p:sp>
        <p:nvSpPr>
          <p:cNvPr id="17" name="Tick 75"/>
          <p:cNvSpPr txBox="1"/>
          <p:nvPr/>
        </p:nvSpPr>
        <p:spPr>
          <a:xfrm>
            <a:off x="9829800" y="5029200"/>
            <a:ext cx="731520" cy="320040"/>
          </a:xfrm>
          <a:prstGeom prst="rect">
            <a:avLst/>
          </a:prstGeom>
          <a:noFill/>
          <a:ln/>
        </p:spPr>
        <p:txBody>
          <a:bodyPr wrap="square" lIns="0" tIns="0" rIns="0" bIns="0" rtlCol="0" anchor="ctr"/>
          <a:lstStyle/>
          <a:p>
            <a:pPr marL="0" indent="0" algn="ctr">
              <a:buNone/>
            </a:pPr>
            <a:r>
              <a:rPr lang="en-US" sz="1600">
                <a:solidFill>
                  <a:srgbClr val="343333"/>
                </a:solidFill>
                <a:latin typeface="Source Sans Pro" pitchFamily="34" charset="0"/>
                <a:ea typeface="Source Sans Pro" pitchFamily="34" charset="-122"/>
                <a:cs typeface="Source Sans Pro" pitchFamily="34" charset="-120"/>
              </a:rPr>
              <a:t>75</a:t>
            </a:r>
            <a:endParaRPr lang="en-US" sz="1600"/>
          </a:p>
        </p:txBody>
      </p:sp>
      <p:sp>
        <p:nvSpPr>
          <p:cNvPr id="18" name="Gridline 100"/>
          <p:cNvSpPr/>
          <p:nvPr/>
        </p:nvSpPr>
        <p:spPr>
          <a:xfrm>
            <a:off x="11338560" y="2514600"/>
            <a:ext cx="0" cy="2468880"/>
          </a:xfrm>
          <a:prstGeom prst="line">
            <a:avLst/>
          </a:prstGeom>
          <a:noFill/>
          <a:ln w="19050">
            <a:solidFill>
              <a:srgbClr val="D9EEFF"/>
            </a:solidFill>
            <a:prstDash val="solid"/>
          </a:ln>
        </p:spPr>
        <p:txBody>
          <a:bodyPr/>
          <a:lstStyle/>
          <a:p>
            <a:endParaRPr lang="en-US"/>
          </a:p>
        </p:txBody>
      </p:sp>
      <p:sp>
        <p:nvSpPr>
          <p:cNvPr id="19" name="Tick 100"/>
          <p:cNvSpPr txBox="1"/>
          <p:nvPr/>
        </p:nvSpPr>
        <p:spPr>
          <a:xfrm>
            <a:off x="10972800" y="5029200"/>
            <a:ext cx="731520" cy="320040"/>
          </a:xfrm>
          <a:prstGeom prst="rect">
            <a:avLst/>
          </a:prstGeom>
          <a:noFill/>
          <a:ln/>
        </p:spPr>
        <p:txBody>
          <a:bodyPr wrap="square" lIns="0" tIns="0" rIns="0" bIns="0" rtlCol="0" anchor="ctr"/>
          <a:lstStyle/>
          <a:p>
            <a:pPr marL="0" indent="0" algn="ctr">
              <a:buNone/>
            </a:pPr>
            <a:r>
              <a:rPr lang="en-US" sz="1600">
                <a:solidFill>
                  <a:srgbClr val="343333"/>
                </a:solidFill>
                <a:latin typeface="Source Sans Pro" pitchFamily="34" charset="0"/>
                <a:ea typeface="Source Sans Pro" pitchFamily="34" charset="-122"/>
                <a:cs typeface="Source Sans Pro" pitchFamily="34" charset="-120"/>
              </a:rPr>
              <a:t>100</a:t>
            </a:r>
            <a:endParaRPr lang="en-US" sz="1600"/>
          </a:p>
        </p:txBody>
      </p:sp>
      <p:sp>
        <p:nvSpPr>
          <p:cNvPr id="21" name="Mexico label"/>
          <p:cNvSpPr txBox="1"/>
          <p:nvPr/>
        </p:nvSpPr>
        <p:spPr>
          <a:xfrm>
            <a:off x="5257800" y="2880360"/>
            <a:ext cx="1417320" cy="548640"/>
          </a:xfrm>
          <a:prstGeom prst="rect">
            <a:avLst/>
          </a:prstGeom>
          <a:noFill/>
          <a:ln/>
        </p:spPr>
        <p:txBody>
          <a:bodyPr wrap="square" lIns="0" tIns="0" rIns="0" bIns="0" rtlCol="0" anchor="ctr"/>
          <a:lstStyle/>
          <a:p>
            <a:pPr marL="0" indent="0">
              <a:buNone/>
            </a:pPr>
            <a:r>
              <a:rPr lang="en-US" sz="2000" b="1">
                <a:solidFill>
                  <a:srgbClr val="083258"/>
                </a:solidFill>
                <a:latin typeface="Source Sans Pro" pitchFamily="34" charset="0"/>
                <a:ea typeface="Source Sans Pro" pitchFamily="34" charset="-122"/>
                <a:cs typeface="Source Sans Pro" pitchFamily="34" charset="-120"/>
              </a:rPr>
              <a:t>Mexico</a:t>
            </a:r>
            <a:endParaRPr lang="en-US" sz="2000"/>
          </a:p>
        </p:txBody>
      </p:sp>
      <p:sp>
        <p:nvSpPr>
          <p:cNvPr id="22" name="Mexico connector"/>
          <p:cNvSpPr/>
          <p:nvPr/>
        </p:nvSpPr>
        <p:spPr>
          <a:xfrm>
            <a:off x="9146332" y="3154680"/>
            <a:ext cx="1360947" cy="0"/>
          </a:xfrm>
          <a:prstGeom prst="line">
            <a:avLst/>
          </a:prstGeom>
          <a:noFill/>
          <a:ln w="50800">
            <a:solidFill>
              <a:srgbClr val="9AA5B1"/>
            </a:solidFill>
            <a:prstDash val="solid"/>
          </a:ln>
        </p:spPr>
        <p:txBody>
          <a:bodyPr/>
          <a:lstStyle/>
          <a:p>
            <a:endParaRPr lang="en-US"/>
          </a:p>
        </p:txBody>
      </p:sp>
      <p:sp>
        <p:nvSpPr>
          <p:cNvPr id="23" name="Mexico women dot"/>
          <p:cNvSpPr/>
          <p:nvPr/>
        </p:nvSpPr>
        <p:spPr>
          <a:xfrm>
            <a:off x="8972596" y="2980944"/>
            <a:ext cx="347472" cy="347472"/>
          </a:xfrm>
          <a:prstGeom prst="ellipse">
            <a:avLst/>
          </a:prstGeom>
          <a:solidFill>
            <a:srgbClr val="66BC29"/>
          </a:solidFill>
          <a:ln w="19050">
            <a:solidFill>
              <a:srgbClr val="FFFFFF"/>
            </a:solidFill>
            <a:prstDash val="solid"/>
          </a:ln>
        </p:spPr>
        <p:txBody>
          <a:bodyPr/>
          <a:lstStyle/>
          <a:p>
            <a:endParaRPr lang="en-US"/>
          </a:p>
        </p:txBody>
      </p:sp>
      <p:sp>
        <p:nvSpPr>
          <p:cNvPr id="24" name="Mexico men dot"/>
          <p:cNvSpPr/>
          <p:nvPr/>
        </p:nvSpPr>
        <p:spPr>
          <a:xfrm>
            <a:off x="10333543" y="2980944"/>
            <a:ext cx="347472" cy="347472"/>
          </a:xfrm>
          <a:prstGeom prst="ellipse">
            <a:avLst/>
          </a:prstGeom>
          <a:solidFill>
            <a:srgbClr val="083258"/>
          </a:solidFill>
          <a:ln w="19050">
            <a:solidFill>
              <a:srgbClr val="FFFFFF"/>
            </a:solidFill>
            <a:prstDash val="solid"/>
          </a:ln>
        </p:spPr>
        <p:txBody>
          <a:bodyPr/>
          <a:lstStyle/>
          <a:p>
            <a:endParaRPr lang="en-US"/>
          </a:p>
        </p:txBody>
      </p:sp>
      <p:sp>
        <p:nvSpPr>
          <p:cNvPr id="25" name="Mexico women value"/>
          <p:cNvSpPr txBox="1"/>
          <p:nvPr/>
        </p:nvSpPr>
        <p:spPr>
          <a:xfrm>
            <a:off x="8689132" y="2532888"/>
            <a:ext cx="914400" cy="365760"/>
          </a:xfrm>
          <a:prstGeom prst="rect">
            <a:avLst/>
          </a:prstGeom>
          <a:noFill/>
          <a:ln/>
        </p:spPr>
        <p:txBody>
          <a:bodyPr wrap="square" lIns="0" tIns="0" rIns="0" bIns="0" rtlCol="0" anchor="ctr"/>
          <a:lstStyle/>
          <a:p>
            <a:pPr marL="0" indent="0" algn="ctr">
              <a:buNone/>
            </a:pPr>
            <a:r>
              <a:rPr lang="en-US" sz="1800" b="1">
                <a:solidFill>
                  <a:srgbClr val="343333"/>
                </a:solidFill>
                <a:latin typeface="Source Sans Pro" pitchFamily="34" charset="0"/>
                <a:ea typeface="Source Sans Pro" pitchFamily="34" charset="-122"/>
                <a:cs typeface="Source Sans Pro" pitchFamily="34" charset="-120"/>
              </a:rPr>
              <a:t>52%</a:t>
            </a:r>
            <a:endParaRPr lang="en-US" sz="1800"/>
          </a:p>
        </p:txBody>
      </p:sp>
      <p:sp>
        <p:nvSpPr>
          <p:cNvPr id="26" name="Mexico men value"/>
          <p:cNvSpPr txBox="1"/>
          <p:nvPr/>
        </p:nvSpPr>
        <p:spPr>
          <a:xfrm>
            <a:off x="10050079" y="2532888"/>
            <a:ext cx="914400" cy="365760"/>
          </a:xfrm>
          <a:prstGeom prst="rect">
            <a:avLst/>
          </a:prstGeom>
          <a:noFill/>
          <a:ln/>
        </p:spPr>
        <p:txBody>
          <a:bodyPr wrap="square" lIns="0" tIns="0" rIns="0" bIns="0" rtlCol="0" anchor="ctr"/>
          <a:lstStyle/>
          <a:p>
            <a:pPr marL="0" indent="0" algn="ctr">
              <a:buNone/>
            </a:pPr>
            <a:r>
              <a:rPr lang="en-US" sz="1800" b="1">
                <a:solidFill>
                  <a:srgbClr val="343333"/>
                </a:solidFill>
                <a:latin typeface="Source Sans Pro" pitchFamily="34" charset="0"/>
                <a:ea typeface="Source Sans Pro" pitchFamily="34" charset="-122"/>
                <a:cs typeface="Source Sans Pro" pitchFamily="34" charset="-120"/>
              </a:rPr>
              <a:t>82%</a:t>
            </a:r>
            <a:endParaRPr lang="en-US" sz="1800"/>
          </a:p>
        </p:txBody>
      </p:sp>
      <p:sp>
        <p:nvSpPr>
          <p:cNvPr id="28" name="Sri Lanka label"/>
          <p:cNvSpPr txBox="1"/>
          <p:nvPr/>
        </p:nvSpPr>
        <p:spPr>
          <a:xfrm>
            <a:off x="5257800" y="3977640"/>
            <a:ext cx="1417320" cy="548640"/>
          </a:xfrm>
          <a:prstGeom prst="rect">
            <a:avLst/>
          </a:prstGeom>
          <a:noFill/>
          <a:ln/>
        </p:spPr>
        <p:txBody>
          <a:bodyPr wrap="square" lIns="0" tIns="0" rIns="0" bIns="0" rtlCol="0" anchor="ctr"/>
          <a:lstStyle/>
          <a:p>
            <a:pPr marL="0" indent="0">
              <a:buNone/>
            </a:pPr>
            <a:r>
              <a:rPr lang="en-US" sz="2000" b="1">
                <a:solidFill>
                  <a:srgbClr val="083258"/>
                </a:solidFill>
                <a:latin typeface="Source Sans Pro" pitchFamily="34" charset="0"/>
                <a:ea typeface="Source Sans Pro" pitchFamily="34" charset="-122"/>
                <a:cs typeface="Source Sans Pro" pitchFamily="34" charset="-120"/>
              </a:rPr>
              <a:t>Sri Lanka</a:t>
            </a:r>
            <a:endParaRPr lang="en-US" sz="2000"/>
          </a:p>
        </p:txBody>
      </p:sp>
      <p:sp>
        <p:nvSpPr>
          <p:cNvPr id="29" name="Sri Lanka connector"/>
          <p:cNvSpPr/>
          <p:nvPr/>
        </p:nvSpPr>
        <p:spPr>
          <a:xfrm>
            <a:off x="8392409" y="4251960"/>
            <a:ext cx="1712260" cy="0"/>
          </a:xfrm>
          <a:prstGeom prst="line">
            <a:avLst/>
          </a:prstGeom>
          <a:noFill/>
          <a:ln w="50800">
            <a:solidFill>
              <a:srgbClr val="9AA5B1"/>
            </a:solidFill>
            <a:prstDash val="solid"/>
          </a:ln>
        </p:spPr>
        <p:txBody>
          <a:bodyPr/>
          <a:lstStyle/>
          <a:p>
            <a:endParaRPr lang="en-US"/>
          </a:p>
        </p:txBody>
      </p:sp>
      <p:sp>
        <p:nvSpPr>
          <p:cNvPr id="30" name="Sri Lanka women dot"/>
          <p:cNvSpPr/>
          <p:nvPr/>
        </p:nvSpPr>
        <p:spPr>
          <a:xfrm>
            <a:off x="8218673" y="4078224"/>
            <a:ext cx="347472" cy="347472"/>
          </a:xfrm>
          <a:prstGeom prst="ellipse">
            <a:avLst/>
          </a:prstGeom>
          <a:solidFill>
            <a:srgbClr val="66BC29"/>
          </a:solidFill>
          <a:ln w="19050">
            <a:solidFill>
              <a:srgbClr val="FFFFFF"/>
            </a:solidFill>
            <a:prstDash val="solid"/>
          </a:ln>
        </p:spPr>
        <p:txBody>
          <a:bodyPr/>
          <a:lstStyle/>
          <a:p>
            <a:endParaRPr lang="en-US"/>
          </a:p>
        </p:txBody>
      </p:sp>
      <p:sp>
        <p:nvSpPr>
          <p:cNvPr id="31" name="Sri Lanka men dot"/>
          <p:cNvSpPr/>
          <p:nvPr/>
        </p:nvSpPr>
        <p:spPr>
          <a:xfrm>
            <a:off x="9930933" y="4078224"/>
            <a:ext cx="347472" cy="347472"/>
          </a:xfrm>
          <a:prstGeom prst="ellipse">
            <a:avLst/>
          </a:prstGeom>
          <a:solidFill>
            <a:srgbClr val="083258"/>
          </a:solidFill>
          <a:ln w="19050">
            <a:solidFill>
              <a:srgbClr val="FFFFFF"/>
            </a:solidFill>
            <a:prstDash val="solid"/>
          </a:ln>
        </p:spPr>
        <p:txBody>
          <a:bodyPr/>
          <a:lstStyle/>
          <a:p>
            <a:endParaRPr lang="en-US"/>
          </a:p>
        </p:txBody>
      </p:sp>
      <p:sp>
        <p:nvSpPr>
          <p:cNvPr id="32" name="Sri Lanka women value"/>
          <p:cNvSpPr txBox="1"/>
          <p:nvPr/>
        </p:nvSpPr>
        <p:spPr>
          <a:xfrm>
            <a:off x="7935209" y="3630168"/>
            <a:ext cx="914400" cy="365760"/>
          </a:xfrm>
          <a:prstGeom prst="rect">
            <a:avLst/>
          </a:prstGeom>
          <a:noFill/>
          <a:ln/>
        </p:spPr>
        <p:txBody>
          <a:bodyPr wrap="square" lIns="0" tIns="0" rIns="0" bIns="0" rtlCol="0" anchor="ctr"/>
          <a:lstStyle/>
          <a:p>
            <a:pPr marL="0" indent="0" algn="ctr">
              <a:buNone/>
            </a:pPr>
            <a:r>
              <a:rPr lang="en-US" sz="1800" b="1">
                <a:solidFill>
                  <a:srgbClr val="343333"/>
                </a:solidFill>
                <a:latin typeface="Source Sans Pro" pitchFamily="34" charset="0"/>
                <a:ea typeface="Source Sans Pro" pitchFamily="34" charset="-122"/>
                <a:cs typeface="Source Sans Pro" pitchFamily="34" charset="-120"/>
              </a:rPr>
              <a:t>36%</a:t>
            </a:r>
            <a:endParaRPr lang="en-US" sz="1800"/>
          </a:p>
        </p:txBody>
      </p:sp>
      <p:sp>
        <p:nvSpPr>
          <p:cNvPr id="33" name="Sri Lanka men value"/>
          <p:cNvSpPr txBox="1"/>
          <p:nvPr/>
        </p:nvSpPr>
        <p:spPr>
          <a:xfrm>
            <a:off x="9647469" y="3630168"/>
            <a:ext cx="914400" cy="365760"/>
          </a:xfrm>
          <a:prstGeom prst="rect">
            <a:avLst/>
          </a:prstGeom>
          <a:noFill/>
          <a:ln/>
        </p:spPr>
        <p:txBody>
          <a:bodyPr wrap="square" lIns="0" tIns="0" rIns="0" bIns="0" rtlCol="0" anchor="ctr"/>
          <a:lstStyle/>
          <a:p>
            <a:pPr marL="0" indent="0" algn="ctr">
              <a:buNone/>
            </a:pPr>
            <a:r>
              <a:rPr lang="en-US" sz="1800" b="1">
                <a:solidFill>
                  <a:srgbClr val="343333"/>
                </a:solidFill>
                <a:latin typeface="Source Sans Pro" pitchFamily="34" charset="0"/>
                <a:ea typeface="Source Sans Pro" pitchFamily="34" charset="-122"/>
                <a:cs typeface="Source Sans Pro" pitchFamily="34" charset="-120"/>
              </a:rPr>
              <a:t>73%</a:t>
            </a:r>
            <a:endParaRPr lang="en-US" sz="1800"/>
          </a:p>
        </p:txBody>
      </p:sp>
      <p:sp>
        <p:nvSpPr>
          <p:cNvPr id="35" name="Key points"/>
          <p:cNvSpPr txBox="1"/>
          <p:nvPr/>
        </p:nvSpPr>
        <p:spPr>
          <a:xfrm>
            <a:off x="543315" y="1531620"/>
            <a:ext cx="4297680" cy="4928616"/>
          </a:xfrm>
          <a:prstGeom prst="rect">
            <a:avLst/>
          </a:prstGeom>
          <a:noFill/>
          <a:ln/>
        </p:spPr>
        <p:txBody>
          <a:bodyPr wrap="square" lIns="0" tIns="0" rIns="0" bIns="0" rtlCol="0" anchor="t"/>
          <a:lstStyle/>
          <a:p>
            <a:pPr marL="330200" indent="-330200">
              <a:buSzPct val="100000"/>
              <a:buChar char="•"/>
            </a:pPr>
            <a:r>
              <a:rPr lang="en-US" sz="2400">
                <a:solidFill>
                  <a:schemeClr val="accent6">
                    <a:lumMod val="10000"/>
                  </a:schemeClr>
                </a:solidFill>
                <a:latin typeface="Source Sans Pro" panose="020B0503030403020204" pitchFamily="34" charset="0"/>
                <a:ea typeface="Source Sans Pro" panose="020B0503030403020204" pitchFamily="34" charset="0"/>
              </a:rPr>
              <a:t>Women and men have nearly the same years of schooling: </a:t>
            </a:r>
          </a:p>
          <a:p>
            <a:pPr lvl="1">
              <a:buSzPct val="100000"/>
            </a:pPr>
            <a:r>
              <a:rPr lang="en-US" sz="2400">
                <a:latin typeface="Source Sans Pro" panose="020B0503030403020204" pitchFamily="34" charset="0"/>
                <a:ea typeface="Source Sans Pro" panose="020B0503030403020204" pitchFamily="34" charset="0"/>
              </a:rPr>
              <a:t>  </a:t>
            </a:r>
            <a:endParaRPr lang="en-US" sz="2400">
              <a:solidFill>
                <a:schemeClr val="bg1"/>
              </a:solidFill>
              <a:latin typeface="Source Sans Pro" panose="020B0503030403020204" pitchFamily="34" charset="0"/>
              <a:ea typeface="Source Sans Pro" panose="020B0503030403020204" pitchFamily="34" charset="0"/>
            </a:endParaRPr>
          </a:p>
          <a:p>
            <a:pPr lvl="1">
              <a:buSzPct val="100000"/>
            </a:pPr>
            <a:r>
              <a:rPr lang="en-US" sz="2400">
                <a:solidFill>
                  <a:schemeClr val="tx1">
                    <a:lumMod val="60000"/>
                    <a:lumOff val="40000"/>
                  </a:schemeClr>
                </a:solidFill>
                <a:latin typeface="Source Sans Pro" panose="020B0503030403020204" pitchFamily="34" charset="0"/>
                <a:ea typeface="Source Sans Pro" panose="020B0503030403020204" pitchFamily="34" charset="0"/>
              </a:rPr>
              <a:t>  Mexico 9.6 vs. 9.9</a:t>
            </a:r>
          </a:p>
          <a:p>
            <a:pPr lvl="1">
              <a:buSzPct val="100000"/>
            </a:pPr>
            <a:r>
              <a:rPr lang="en-US" sz="2400">
                <a:solidFill>
                  <a:schemeClr val="tx1">
                    <a:lumMod val="60000"/>
                    <a:lumOff val="40000"/>
                  </a:schemeClr>
                </a:solidFill>
                <a:latin typeface="Source Sans Pro" panose="020B0503030403020204" pitchFamily="34" charset="0"/>
                <a:ea typeface="Source Sans Pro" panose="020B0503030403020204" pitchFamily="34" charset="0"/>
              </a:rPr>
              <a:t>  Sri Lanka 10.8 vs. 10.9</a:t>
            </a:r>
          </a:p>
          <a:p>
            <a:pPr lvl="1">
              <a:buSzPct val="100000"/>
            </a:pPr>
            <a:endParaRPr lang="en-US" sz="2400">
              <a:solidFill>
                <a:schemeClr val="bg1">
                  <a:lumMod val="50000"/>
                </a:schemeClr>
              </a:solidFill>
              <a:latin typeface="Source Sans Pro" panose="020B0503030403020204" pitchFamily="34" charset="0"/>
              <a:ea typeface="Source Sans Pro" panose="020B0503030403020204" pitchFamily="34" charset="0"/>
            </a:endParaRPr>
          </a:p>
          <a:p>
            <a:pPr marL="330200" indent="-330200">
              <a:buSzPct val="100000"/>
              <a:buChar char="•"/>
            </a:pPr>
            <a:r>
              <a:rPr lang="en-US" sz="2400">
                <a:solidFill>
                  <a:schemeClr val="accent6">
                    <a:lumMod val="10000"/>
                  </a:schemeClr>
                </a:solidFill>
                <a:latin typeface="Source Sans Pro" panose="020B0503030403020204" pitchFamily="34" charset="0"/>
                <a:ea typeface="Source Sans Pro" panose="020B0503030403020204" pitchFamily="34" charset="0"/>
              </a:rPr>
              <a:t>But far fewer women are in the labor force</a:t>
            </a:r>
          </a:p>
          <a:p>
            <a:pPr marL="330200" indent="-330200">
              <a:buSzPct val="100000"/>
              <a:buChar char="•"/>
            </a:pPr>
            <a:endParaRPr lang="en-US" sz="2400">
              <a:solidFill>
                <a:schemeClr val="accent6">
                  <a:lumMod val="10000"/>
                </a:schemeClr>
              </a:solidFill>
              <a:latin typeface="Source Sans Pro" panose="020B0503030403020204" pitchFamily="34" charset="0"/>
              <a:ea typeface="Source Sans Pro" panose="020B0503030403020204" pitchFamily="34" charset="0"/>
            </a:endParaRPr>
          </a:p>
          <a:p>
            <a:pPr marL="330200" indent="-330200">
              <a:buSzPct val="100000"/>
              <a:buChar char="•"/>
            </a:pPr>
            <a:r>
              <a:rPr lang="en-US" sz="2400">
                <a:solidFill>
                  <a:schemeClr val="accent6">
                    <a:lumMod val="10000"/>
                  </a:schemeClr>
                </a:solidFill>
                <a:latin typeface="Source Sans Pro" panose="020B0503030403020204" pitchFamily="34" charset="0"/>
                <a:ea typeface="Source Sans Pro" panose="020B0503030403020204" pitchFamily="34" charset="0"/>
              </a:rPr>
              <a:t>Closing the gap likely takes more than education</a:t>
            </a:r>
          </a:p>
          <a:p>
            <a:pPr marL="330200" indent="-330200">
              <a:spcAft>
                <a:spcPts val="1400"/>
              </a:spcAft>
              <a:buSzPct val="100000"/>
              <a:buChar char="•"/>
            </a:pPr>
            <a:endParaRPr lang="en-US" sz="2400">
              <a:latin typeface="Source Sans Pro" panose="020B0503030403020204" pitchFamily="34" charset="0"/>
              <a:ea typeface="Source Sans Pro" panose="020B0503030403020204" pitchFamily="34" charset="0"/>
            </a:endParaRPr>
          </a:p>
        </p:txBody>
      </p:sp>
      <p:sp>
        <p:nvSpPr>
          <p:cNvPr id="36" name="Source note"/>
          <p:cNvSpPr txBox="1"/>
          <p:nvPr/>
        </p:nvSpPr>
        <p:spPr>
          <a:xfrm>
            <a:off x="6685280" y="5772912"/>
            <a:ext cx="3444240" cy="274320"/>
          </a:xfrm>
          <a:prstGeom prst="rect">
            <a:avLst/>
          </a:prstGeom>
          <a:noFill/>
          <a:ln/>
        </p:spPr>
        <p:txBody>
          <a:bodyPr wrap="square" lIns="0" tIns="0" rIns="0" bIns="0" rtlCol="0" anchor="ctr"/>
          <a:lstStyle/>
          <a:p>
            <a:pPr marL="0" indent="0">
              <a:buNone/>
            </a:pPr>
            <a:r>
              <a:rPr lang="en-US" sz="1200">
                <a:solidFill>
                  <a:srgbClr val="717073"/>
                </a:solidFill>
                <a:latin typeface="Source Sans Pro" pitchFamily="34" charset="0"/>
                <a:ea typeface="Source Sans Pro" pitchFamily="34" charset="-122"/>
                <a:cs typeface="Source Sans Pro" pitchFamily="34" charset="-120"/>
              </a:rPr>
              <a:t>Source: PRB, 2026 World Population Data Sheet.</a:t>
            </a:r>
            <a:endParaRPr lang="en-US" sz="1200"/>
          </a:p>
        </p:txBody>
      </p:sp>
      <p:sp>
        <p:nvSpPr>
          <p:cNvPr id="4" name="Slide Number Placeholder 0"/>
          <p:cNvSpPr>
            <a:spLocks noGrp="1"/>
          </p:cNvSpPr>
          <p:nvPr>
            <p:ph type="sldNum" sz="quarter" idx="4294967295"/>
          </p:nvPr>
        </p:nvSpPr>
        <p:spPr>
          <a:xfrm>
            <a:off x="11503152" y="6492240"/>
            <a:ext cx="548640" cy="228600"/>
          </a:xfrm>
          <a:prstGeom prst="rect">
            <a:avLst/>
          </a:prstGeom>
          <a:extLst>
            <a:ext uri="{C572A759-6A51-4108-AA02-DFA0A04FC94B}">
              <ma14:wrappingTextBoxFlag xmlns:ma14="http://schemas.microsoft.com/office/mac/drawingml/2011/main" xmlns="" val="0"/>
            </a:ext>
          </a:extLst>
        </p:spPr>
        <p:txBody>
          <a:bodyPr/>
          <a:lstStyle>
            <a:lvl1pPr marL="0" algn="l" defTabSz="914400" rtl="0" eaLnBrk="1" latinLnBrk="0" hangingPunct="1">
              <a:defRPr sz="900" kern="1200">
                <a:solidFill>
                  <a:srgbClr val="717073"/>
                </a:solidFill>
                <a:latin typeface="Source Sans Pro"/>
                <a:ea typeface="Source Sans Pro"/>
                <a:cs typeface="Source Sans Pr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7021451-1387-4CA6-816F-3879F97B5CBC}" type="slidenum">
              <a:rPr lang="en-US" smtClean="0"/>
              <a:pPr algn="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8332A-5242-918B-7225-929ADB7CA3CB}"/>
            </a:ext>
          </a:extLst>
        </p:cNvPr>
        <p:cNvGrpSpPr/>
        <p:nvPr/>
      </p:nvGrpSpPr>
      <p:grpSpPr>
        <a:xfrm>
          <a:off x="0" y="0"/>
          <a:ext cx="0" cy="0"/>
          <a:chOff x="0" y="0"/>
          <a:chExt cx="0" cy="0"/>
        </a:xfrm>
      </p:grpSpPr>
      <p:pic>
        <p:nvPicPr>
          <p:cNvPr id="2" name="Image 0" descr="PRB globe watermark (decorative)">
            <a:extLst>
              <a:ext uri="{FF2B5EF4-FFF2-40B4-BE49-F238E27FC236}">
                <a16:creationId xmlns:a16="http://schemas.microsoft.com/office/drawing/2014/main" id="{A862B4B8-DAB4-BCD2-2171-E1F4B406FC5A}"/>
              </a:ext>
            </a:extLst>
          </p:cNvPr>
          <p:cNvPicPr>
            <a:picLocks noChangeAspect="1"/>
          </p:cNvPicPr>
          <p:nvPr/>
        </p:nvPicPr>
        <p:blipFill>
          <a:blip r:embed="rId3"/>
          <a:stretch>
            <a:fillRect/>
          </a:stretch>
        </p:blipFill>
        <p:spPr>
          <a:xfrm>
            <a:off x="45720" y="4370832"/>
            <a:ext cx="1828800" cy="2377440"/>
          </a:xfrm>
          <a:prstGeom prst="rect">
            <a:avLst/>
          </a:prstGeom>
        </p:spPr>
      </p:pic>
      <p:sp>
        <p:nvSpPr>
          <p:cNvPr id="3" name="Text 1">
            <a:extLst>
              <a:ext uri="{FF2B5EF4-FFF2-40B4-BE49-F238E27FC236}">
                <a16:creationId xmlns:a16="http://schemas.microsoft.com/office/drawing/2014/main" id="{FE43F9D5-8D2C-DF70-8D2C-A0A65C4EA966}"/>
              </a:ext>
            </a:extLst>
          </p:cNvPr>
          <p:cNvSpPr>
            <a:spLocks noGrp="1"/>
          </p:cNvSpPr>
          <p:nvPr>
            <p:ph type="title" idx="101" hasCustomPrompt="1"/>
          </p:nvPr>
        </p:nvSpPr>
        <p:spPr>
          <a:xfrm>
            <a:off x="548640" y="91440"/>
            <a:ext cx="11064240" cy="868680"/>
          </a:xfrm>
          <a:prstGeom prst="rect">
            <a:avLst/>
          </a:prstGeom>
          <a:noFill/>
          <a:ln/>
        </p:spPr>
        <p:txBody>
          <a:bodyPr wrap="square" lIns="0" tIns="0" rIns="0" bIns="0" rtlCol="0" anchor="ctr"/>
          <a:lstStyle/>
          <a:p>
            <a:pPr marL="0" indent="0" algn="l">
              <a:buNone/>
            </a:pPr>
            <a:r>
              <a:rPr lang="en-US">
                <a:latin typeface="Roboto Condensed"/>
                <a:ea typeface="Roboto Condensed"/>
                <a:cs typeface="Roboto Condensed"/>
              </a:rPr>
              <a:t>			</a:t>
            </a:r>
            <a:r>
              <a:rPr lang="en-US" sz="3400">
                <a:latin typeface="Roboto Condensed"/>
                <a:ea typeface="Roboto Condensed"/>
                <a:cs typeface="Roboto Condensed"/>
              </a:rPr>
              <a:t>		THANK YOU</a:t>
            </a:r>
          </a:p>
        </p:txBody>
      </p:sp>
      <p:sp>
        <p:nvSpPr>
          <p:cNvPr id="25" name="Slide Number Placeholder 0">
            <a:extLst>
              <a:ext uri="{FF2B5EF4-FFF2-40B4-BE49-F238E27FC236}">
                <a16:creationId xmlns:a16="http://schemas.microsoft.com/office/drawing/2014/main" id="{516DB2A1-ADC8-6E91-688E-8C35E4AF6582}"/>
              </a:ext>
            </a:extLst>
          </p:cNvPr>
          <p:cNvSpPr>
            <a:spLocks noGrp="1"/>
          </p:cNvSpPr>
          <p:nvPr>
            <p:ph type="sldNum" sz="quarter" idx="4294967295"/>
          </p:nvPr>
        </p:nvSpPr>
        <p:spPr>
          <a:xfrm>
            <a:off x="11503152" y="6492240"/>
            <a:ext cx="548640" cy="228600"/>
          </a:xfrm>
          <a:prstGeom prst="rect">
            <a:avLst/>
          </a:prstGeom>
          <a:extLst>
            <a:ext uri="{C572A759-6A51-4108-AA02-DFA0A04FC94B}">
              <ma14:wrappingTextBoxFlag xmlns:ma14="http://schemas.microsoft.com/office/mac/drawingml/2011/main" xmlns="" val="0"/>
            </a:ext>
          </a:extLst>
        </p:spPr>
        <p:txBody>
          <a:bodyPr/>
          <a:lstStyle>
            <a:lvl1pPr marL="0" algn="l" defTabSz="914400" rtl="0" eaLnBrk="1" latinLnBrk="0" hangingPunct="1">
              <a:defRPr sz="900" kern="1200">
                <a:solidFill>
                  <a:srgbClr val="717073"/>
                </a:solidFill>
                <a:latin typeface="Source Sans Pro"/>
                <a:ea typeface="Source Sans Pro"/>
                <a:cs typeface="Source Sans Pr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7021451-1387-4CA6-816F-3879F97B5CBC}" type="slidenum">
              <a:rPr lang="en-US" smtClean="0"/>
              <a:pPr algn="r"/>
              <a:t>18</a:t>
            </a:fld>
            <a:endParaRPr lang="en-US"/>
          </a:p>
        </p:txBody>
      </p:sp>
      <p:sp>
        <p:nvSpPr>
          <p:cNvPr id="7" name="TextBox 6">
            <a:extLst>
              <a:ext uri="{FF2B5EF4-FFF2-40B4-BE49-F238E27FC236}">
                <a16:creationId xmlns:a16="http://schemas.microsoft.com/office/drawing/2014/main" id="{7F38A90B-3B56-E787-8171-0B6B0BE87536}"/>
              </a:ext>
            </a:extLst>
          </p:cNvPr>
          <p:cNvSpPr txBox="1"/>
          <p:nvPr/>
        </p:nvSpPr>
        <p:spPr>
          <a:xfrm>
            <a:off x="527763" y="1176290"/>
            <a:ext cx="4522035" cy="4606389"/>
          </a:xfrm>
          <a:prstGeom prst="rect">
            <a:avLst/>
          </a:prstGeom>
          <a:noFill/>
        </p:spPr>
        <p:txBody>
          <a:bodyPr wrap="square" lIns="91440" tIns="45720" rIns="91440" bIns="45720">
            <a:spAutoFit/>
          </a:bodyPr>
          <a:lstStyle/>
          <a:p>
            <a:pPr marL="330200" indent="-330200">
              <a:spcAft>
                <a:spcPts val="800"/>
              </a:spcAft>
              <a:buSzPct val="100000"/>
              <a:buChar char="•"/>
            </a:pPr>
            <a:endParaRPr lang="en-US" sz="2400" kern="100">
              <a:solidFill>
                <a:schemeClr val="accent6">
                  <a:lumMod val="10000"/>
                </a:schemeClr>
              </a:solidFill>
              <a:effectLst/>
              <a:latin typeface="Source Sans Pro" panose="020B0503030403020204" pitchFamily="34" charset="0"/>
              <a:ea typeface="Source Sans Pro" panose="020B0503030403020204" pitchFamily="34" charset="0"/>
              <a:cs typeface="Times New Roman" panose="02020603050405020304" pitchFamily="18" charset="0"/>
            </a:endParaRPr>
          </a:p>
          <a:p>
            <a:pPr marL="330200" indent="-330200">
              <a:spcAft>
                <a:spcPts val="800"/>
              </a:spcAft>
              <a:buSzPct val="100000"/>
              <a:buFontTx/>
              <a:buChar char="•"/>
            </a:pPr>
            <a:r>
              <a:rPr lang="en-US" sz="2400">
                <a:solidFill>
                  <a:schemeClr val="accent6">
                    <a:lumMod val="10000"/>
                  </a:schemeClr>
                </a:solidFill>
                <a:latin typeface="Source Sans Pro" panose="020B0503030403020204" pitchFamily="34" charset="0"/>
                <a:ea typeface="Source Sans Pro" panose="020B0503030403020204" pitchFamily="34" charset="0"/>
              </a:rPr>
              <a:t>Low fertility is increasingly widespread, but countries are not all on the same path</a:t>
            </a:r>
          </a:p>
          <a:p>
            <a:pPr marL="330200" indent="-330200">
              <a:spcAft>
                <a:spcPts val="800"/>
              </a:spcAft>
              <a:buSzPct val="100000"/>
              <a:buChar char="•"/>
            </a:pPr>
            <a:endParaRPr lang="en-US" sz="1000" kern="100">
              <a:solidFill>
                <a:schemeClr val="accent6">
                  <a:lumMod val="10000"/>
                </a:schemeClr>
              </a:solidFill>
              <a:effectLst/>
              <a:latin typeface="Source Sans Pro" panose="020B0503030403020204" pitchFamily="34" charset="0"/>
              <a:ea typeface="Source Sans Pro" panose="020B0503030403020204" pitchFamily="34" charset="0"/>
              <a:cs typeface="Times New Roman" panose="02020603050405020304" pitchFamily="18" charset="0"/>
            </a:endParaRPr>
          </a:p>
          <a:p>
            <a:pPr marL="330200" indent="-330200">
              <a:spcAft>
                <a:spcPts val="800"/>
              </a:spcAft>
              <a:buSzPct val="100000"/>
              <a:buFontTx/>
              <a:buChar char="•"/>
            </a:pPr>
            <a:r>
              <a:rPr lang="en-US" sz="2400">
                <a:solidFill>
                  <a:schemeClr val="accent6">
                    <a:lumMod val="10000"/>
                  </a:schemeClr>
                </a:solidFill>
                <a:latin typeface="Source Sans Pro"/>
                <a:ea typeface="Source Sans Pro"/>
              </a:rPr>
              <a:t>Age structure, migration and other factors lead to different futures</a:t>
            </a:r>
          </a:p>
          <a:p>
            <a:pPr marL="330200" indent="-330200">
              <a:spcAft>
                <a:spcPts val="800"/>
              </a:spcAft>
              <a:buSzPct val="100000"/>
              <a:buChar char="•"/>
            </a:pPr>
            <a:endParaRPr lang="en-US" sz="1000">
              <a:solidFill>
                <a:schemeClr val="accent6">
                  <a:lumMod val="10000"/>
                </a:schemeClr>
              </a:solidFill>
              <a:latin typeface="Source Sans Pro" panose="020B0503030403020204" pitchFamily="34" charset="0"/>
              <a:ea typeface="Source Sans Pro" panose="020B0503030403020204" pitchFamily="34" charset="0"/>
            </a:endParaRPr>
          </a:p>
          <a:p>
            <a:pPr marL="330200" indent="-330200">
              <a:spcAft>
                <a:spcPts val="800"/>
              </a:spcAft>
              <a:buSzPct val="100000"/>
              <a:buFontTx/>
              <a:buChar char="•"/>
            </a:pPr>
            <a:r>
              <a:rPr lang="en-US" sz="2400">
                <a:solidFill>
                  <a:schemeClr val="accent6">
                    <a:lumMod val="10000"/>
                  </a:schemeClr>
                </a:solidFill>
                <a:latin typeface="Source Sans Pro"/>
                <a:ea typeface="Source Sans Pro"/>
              </a:rPr>
              <a:t>The Data Sheet reveals these differences and points to where populations are headed</a:t>
            </a:r>
          </a:p>
        </p:txBody>
      </p:sp>
      <p:pic>
        <p:nvPicPr>
          <p:cNvPr id="9" name="Picture 8" descr="The image shows a group of children playing with colorful bubble wands in a sunny, outdoor setting.&#10;&#10;AI-generated content may be incorrect.">
            <a:extLst>
              <a:ext uri="{FF2B5EF4-FFF2-40B4-BE49-F238E27FC236}">
                <a16:creationId xmlns:a16="http://schemas.microsoft.com/office/drawing/2014/main" id="{11DD12B0-F184-1F15-F58E-B7134F947279}"/>
              </a:ext>
            </a:extLst>
          </p:cNvPr>
          <p:cNvPicPr>
            <a:picLocks noChangeAspect="1"/>
          </p:cNvPicPr>
          <p:nvPr/>
        </p:nvPicPr>
        <p:blipFill>
          <a:blip r:embed="rId4"/>
          <a:stretch>
            <a:fillRect/>
          </a:stretch>
        </p:blipFill>
        <p:spPr>
          <a:xfrm>
            <a:off x="5263438" y="1671550"/>
            <a:ext cx="6431279" cy="4485409"/>
          </a:xfrm>
          <a:prstGeom prst="rect">
            <a:avLst/>
          </a:prstGeom>
        </p:spPr>
      </p:pic>
    </p:spTree>
    <p:extLst>
      <p:ext uri="{BB962C8B-B14F-4D97-AF65-F5344CB8AC3E}">
        <p14:creationId xmlns:p14="http://schemas.microsoft.com/office/powerpoint/2010/main" val="1686152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EEDF73-E7A6-DCA6-8731-736A0306E13D}"/>
            </a:ext>
          </a:extLst>
        </p:cNvPr>
        <p:cNvGrpSpPr/>
        <p:nvPr/>
      </p:nvGrpSpPr>
      <p:grpSpPr>
        <a:xfrm>
          <a:off x="0" y="0"/>
          <a:ext cx="0" cy="0"/>
          <a:chOff x="0" y="0"/>
          <a:chExt cx="0" cy="0"/>
        </a:xfrm>
      </p:grpSpPr>
      <p:sp>
        <p:nvSpPr>
          <p:cNvPr id="2" name="Subtitle 1">
            <a:extLst>
              <a:ext uri="{FF2B5EF4-FFF2-40B4-BE49-F238E27FC236}">
                <a16:creationId xmlns:a16="http://schemas.microsoft.com/office/drawing/2014/main" id="{02BEC9D5-189F-A049-508E-ADAF001B43CF}"/>
              </a:ext>
            </a:extLst>
          </p:cNvPr>
          <p:cNvSpPr>
            <a:spLocks noGrp="1"/>
          </p:cNvSpPr>
          <p:nvPr>
            <p:ph type="subTitle" sz="quarter" idx="1"/>
          </p:nvPr>
        </p:nvSpPr>
        <p:spPr>
          <a:xfrm>
            <a:off x="642112" y="2389221"/>
            <a:ext cx="8684768" cy="879212"/>
          </a:xfrm>
        </p:spPr>
        <p:txBody>
          <a:bodyPr/>
          <a:lstStyle/>
          <a:p>
            <a:r>
              <a:rPr lang="en-US">
                <a:latin typeface="Arial"/>
                <a:cs typeface="Arial"/>
              </a:rPr>
              <a:t>Protecting the Data That Protect People</a:t>
            </a:r>
          </a:p>
          <a:p>
            <a:endParaRPr lang="en-US"/>
          </a:p>
        </p:txBody>
      </p:sp>
      <p:sp>
        <p:nvSpPr>
          <p:cNvPr id="3" name="Text Placeholder 2">
            <a:extLst>
              <a:ext uri="{FF2B5EF4-FFF2-40B4-BE49-F238E27FC236}">
                <a16:creationId xmlns:a16="http://schemas.microsoft.com/office/drawing/2014/main" id="{0A0DB41C-5D52-1616-E190-AEE48973ACA3}"/>
              </a:ext>
            </a:extLst>
          </p:cNvPr>
          <p:cNvSpPr>
            <a:spLocks noGrp="1"/>
          </p:cNvSpPr>
          <p:nvPr>
            <p:ph type="body" sz="quarter" idx="10"/>
          </p:nvPr>
        </p:nvSpPr>
        <p:spPr>
          <a:xfrm>
            <a:off x="642112" y="5675077"/>
            <a:ext cx="10980928" cy="457200"/>
          </a:xfrm>
        </p:spPr>
        <p:txBody>
          <a:bodyPr/>
          <a:lstStyle/>
          <a:p>
            <a:r>
              <a:rPr lang="en-US" dirty="0"/>
              <a:t>Kaitlyn Patierno, Senior Program Director</a:t>
            </a:r>
          </a:p>
          <a:p>
            <a:endParaRPr lang="en-US" dirty="0"/>
          </a:p>
        </p:txBody>
      </p:sp>
      <p:sp>
        <p:nvSpPr>
          <p:cNvPr id="4" name="Text Placeholder 3">
            <a:extLst>
              <a:ext uri="{FF2B5EF4-FFF2-40B4-BE49-F238E27FC236}">
                <a16:creationId xmlns:a16="http://schemas.microsoft.com/office/drawing/2014/main" id="{21A0A8FD-C0F3-418A-EAEC-2C705402EEEB}"/>
              </a:ext>
            </a:extLst>
          </p:cNvPr>
          <p:cNvSpPr>
            <a:spLocks noGrp="1"/>
          </p:cNvSpPr>
          <p:nvPr>
            <p:ph type="body" sz="quarter" idx="11"/>
          </p:nvPr>
        </p:nvSpPr>
        <p:spPr>
          <a:xfrm>
            <a:off x="642112" y="6063251"/>
            <a:ext cx="4064000" cy="371515"/>
          </a:xfrm>
        </p:spPr>
        <p:txBody>
          <a:bodyPr/>
          <a:lstStyle/>
          <a:p>
            <a:r>
              <a:rPr lang="en-US"/>
              <a:t>October 27, 2026</a:t>
            </a:r>
          </a:p>
          <a:p>
            <a:endParaRPr lang="en-US"/>
          </a:p>
        </p:txBody>
      </p:sp>
    </p:spTree>
    <p:extLst>
      <p:ext uri="{BB962C8B-B14F-4D97-AF65-F5344CB8AC3E}">
        <p14:creationId xmlns:p14="http://schemas.microsoft.com/office/powerpoint/2010/main" val="15626084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 name="Watermark" descr="Decorative globe watermark"/>
          <p:cNvPicPr>
            <a:picLocks noChangeAspect="1"/>
          </p:cNvPicPr>
          <p:nvPr/>
        </p:nvPicPr>
        <p:blipFill>
          <a:blip r:embed="rId3"/>
          <a:stretch>
            <a:fillRect/>
          </a:stretch>
        </p:blipFill>
        <p:spPr>
          <a:xfrm>
            <a:off x="18288" y="4343400"/>
            <a:ext cx="1170432" cy="2514600"/>
          </a:xfrm>
          <a:prstGeom prst="rect">
            <a:avLst/>
          </a:prstGeom>
        </p:spPr>
      </p:pic>
      <p:sp>
        <p:nvSpPr>
          <p:cNvPr id="104" name="Title"/>
          <p:cNvSpPr txBox="1"/>
          <p:nvPr/>
        </p:nvSpPr>
        <p:spPr>
          <a:xfrm>
            <a:off x="822960" y="411480"/>
            <a:ext cx="10515600" cy="685800"/>
          </a:xfrm>
          <a:prstGeom prst="rect">
            <a:avLst/>
          </a:prstGeom>
          <a:noFill/>
          <a:ln/>
        </p:spPr>
        <p:txBody>
          <a:bodyPr wrap="square" lIns="0" tIns="0" rIns="0" bIns="0" rtlCol="0" anchor="ctr"/>
          <a:lstStyle/>
          <a:p>
            <a:pPr marL="0" indent="0" algn="l">
              <a:buNone/>
            </a:pPr>
            <a:r>
              <a:rPr lang="en-US" sz="3200" b="1">
                <a:solidFill>
                  <a:srgbClr val="083258"/>
                </a:solidFill>
                <a:latin typeface="Roboto Condensed" pitchFamily="34" charset="0"/>
                <a:ea typeface="Roboto Condensed" pitchFamily="34" charset="-122"/>
                <a:cs typeface="Roboto Condensed" pitchFamily="34" charset="-120"/>
              </a:rPr>
              <a:t>Data infrastructure are under threat around the world</a:t>
            </a:r>
          </a:p>
        </p:txBody>
      </p:sp>
      <p:sp>
        <p:nvSpPr>
          <p:cNvPr id="106" name="Card 1"/>
          <p:cNvSpPr/>
          <p:nvPr/>
        </p:nvSpPr>
        <p:spPr>
          <a:xfrm>
            <a:off x="822960" y="1920240"/>
            <a:ext cx="3337560" cy="3246120"/>
          </a:xfrm>
          <a:prstGeom prst="roundRect">
            <a:avLst>
              <a:gd name="adj" fmla="val 2192"/>
            </a:avLst>
          </a:prstGeom>
          <a:solidFill>
            <a:srgbClr val="F6FBFF"/>
          </a:solidFill>
          <a:ln w="12700">
            <a:solidFill>
              <a:srgbClr val="D9EEFF"/>
            </a:solidFill>
          </a:ln>
        </p:spPr>
        <p:txBody>
          <a:bodyPr/>
          <a:lstStyle/>
          <a:p>
            <a:endParaRPr lang="en-US"/>
          </a:p>
        </p:txBody>
      </p:sp>
      <p:sp>
        <p:nvSpPr>
          <p:cNvPr id="107" name="Card 1 stat"/>
          <p:cNvSpPr txBox="1"/>
          <p:nvPr/>
        </p:nvSpPr>
        <p:spPr>
          <a:xfrm>
            <a:off x="1143000" y="2011680"/>
            <a:ext cx="2697480" cy="822960"/>
          </a:xfrm>
          <a:prstGeom prst="rect">
            <a:avLst/>
          </a:prstGeom>
          <a:noFill/>
          <a:ln/>
        </p:spPr>
        <p:txBody>
          <a:bodyPr wrap="square" lIns="0" tIns="0" rIns="0" bIns="0" rtlCol="0" anchor="ctr"/>
          <a:lstStyle/>
          <a:p>
            <a:pPr marL="0" indent="0" algn="l">
              <a:buNone/>
            </a:pPr>
            <a:r>
              <a:rPr lang="en-US" sz="5000" b="1">
                <a:solidFill>
                  <a:srgbClr val="E06737"/>
                </a:solidFill>
                <a:latin typeface="Roboto Condensed" pitchFamily="34" charset="0"/>
                <a:ea typeface="Roboto Condensed" pitchFamily="34" charset="-122"/>
                <a:cs typeface="Roboto Condensed" pitchFamily="34" charset="-120"/>
              </a:rPr>
              <a:t>69%</a:t>
            </a:r>
          </a:p>
        </p:txBody>
      </p:sp>
      <p:sp>
        <p:nvSpPr>
          <p:cNvPr id="108" name="Card 1 body"/>
          <p:cNvSpPr txBox="1"/>
          <p:nvPr/>
        </p:nvSpPr>
        <p:spPr>
          <a:xfrm>
            <a:off x="1143000" y="2880360"/>
            <a:ext cx="2697480" cy="1691640"/>
          </a:xfrm>
          <a:prstGeom prst="rect">
            <a:avLst/>
          </a:prstGeom>
          <a:noFill/>
          <a:ln/>
        </p:spPr>
        <p:txBody>
          <a:bodyPr wrap="square" lIns="0" tIns="0" rIns="0" bIns="0" rtlCol="0" anchor="t"/>
          <a:lstStyle/>
          <a:p>
            <a:pPr marL="0" indent="0" algn="l">
              <a:buNone/>
            </a:pPr>
            <a:r>
              <a:rPr lang="en-US" sz="1900">
                <a:solidFill>
                  <a:srgbClr val="343333"/>
                </a:solidFill>
                <a:latin typeface="Source Sans Pro" pitchFamily="34" charset="0"/>
                <a:ea typeface="Source Sans Pro" pitchFamily="34" charset="-122"/>
                <a:cs typeface="Source Sans Pro" pitchFamily="34" charset="-120"/>
              </a:rPr>
              <a:t>of NSOs in LMICs reported budget cuts in 2025.</a:t>
            </a:r>
          </a:p>
        </p:txBody>
      </p:sp>
      <p:sp>
        <p:nvSpPr>
          <p:cNvPr id="109" name="Card 1 source"/>
          <p:cNvSpPr txBox="1"/>
          <p:nvPr/>
        </p:nvSpPr>
        <p:spPr>
          <a:xfrm>
            <a:off x="1143000" y="4617720"/>
            <a:ext cx="2697480" cy="365760"/>
          </a:xfrm>
          <a:prstGeom prst="rect">
            <a:avLst/>
          </a:prstGeom>
          <a:noFill/>
          <a:ln/>
        </p:spPr>
        <p:txBody>
          <a:bodyPr wrap="square" lIns="0" tIns="0" rIns="0" bIns="0" rtlCol="0" anchor="b"/>
          <a:lstStyle/>
          <a:p>
            <a:pPr marL="0" indent="0" algn="l">
              <a:buNone/>
            </a:pPr>
            <a:r>
              <a:rPr lang="en-US" sz="1900" i="1">
                <a:solidFill>
                  <a:srgbClr val="717073"/>
                </a:solidFill>
                <a:latin typeface="Source Sans Pro" pitchFamily="34" charset="0"/>
                <a:ea typeface="Source Sans Pro" pitchFamily="34" charset="-122"/>
                <a:cs typeface="Source Sans Pro" pitchFamily="34" charset="-120"/>
              </a:rPr>
              <a:t>ISWGHS NSO Survey</a:t>
            </a:r>
          </a:p>
        </p:txBody>
      </p:sp>
      <p:sp>
        <p:nvSpPr>
          <p:cNvPr id="110" name="Card 2"/>
          <p:cNvSpPr/>
          <p:nvPr/>
        </p:nvSpPr>
        <p:spPr>
          <a:xfrm>
            <a:off x="4416552" y="1920240"/>
            <a:ext cx="3337560" cy="3246120"/>
          </a:xfrm>
          <a:prstGeom prst="roundRect">
            <a:avLst>
              <a:gd name="adj" fmla="val 2192"/>
            </a:avLst>
          </a:prstGeom>
          <a:solidFill>
            <a:srgbClr val="F6FBFF"/>
          </a:solidFill>
          <a:ln w="12700">
            <a:solidFill>
              <a:srgbClr val="D9EEFF"/>
            </a:solidFill>
          </a:ln>
        </p:spPr>
        <p:txBody>
          <a:bodyPr/>
          <a:lstStyle/>
          <a:p>
            <a:endParaRPr lang="en-US"/>
          </a:p>
        </p:txBody>
      </p:sp>
      <p:sp>
        <p:nvSpPr>
          <p:cNvPr id="111" name="Card 2 stat"/>
          <p:cNvSpPr txBox="1"/>
          <p:nvPr/>
        </p:nvSpPr>
        <p:spPr>
          <a:xfrm>
            <a:off x="4736592" y="2011680"/>
            <a:ext cx="2697480" cy="822960"/>
          </a:xfrm>
          <a:prstGeom prst="rect">
            <a:avLst/>
          </a:prstGeom>
          <a:noFill/>
          <a:ln/>
        </p:spPr>
        <p:txBody>
          <a:bodyPr wrap="square" lIns="0" tIns="0" rIns="0" bIns="0" rtlCol="0" anchor="ctr"/>
          <a:lstStyle/>
          <a:p>
            <a:pPr marL="0" indent="0" algn="l">
              <a:buNone/>
            </a:pPr>
            <a:r>
              <a:rPr lang="en-US" sz="5000" b="1">
                <a:solidFill>
                  <a:srgbClr val="7550A0"/>
                </a:solidFill>
                <a:latin typeface="Roboto Condensed" pitchFamily="34" charset="0"/>
                <a:ea typeface="Roboto Condensed" pitchFamily="34" charset="-122"/>
                <a:cs typeface="Roboto Condensed" pitchFamily="34" charset="-120"/>
              </a:rPr>
              <a:t>35</a:t>
            </a:r>
          </a:p>
        </p:txBody>
      </p:sp>
      <p:sp>
        <p:nvSpPr>
          <p:cNvPr id="112" name="Card 2 body"/>
          <p:cNvSpPr txBox="1"/>
          <p:nvPr/>
        </p:nvSpPr>
        <p:spPr>
          <a:xfrm>
            <a:off x="4736592" y="2880360"/>
            <a:ext cx="2697480" cy="1691640"/>
          </a:xfrm>
          <a:prstGeom prst="rect">
            <a:avLst/>
          </a:prstGeom>
          <a:noFill/>
          <a:ln/>
        </p:spPr>
        <p:txBody>
          <a:bodyPr wrap="square" lIns="0" tIns="0" rIns="0" bIns="0" rtlCol="0" anchor="t"/>
          <a:lstStyle/>
          <a:p>
            <a:pPr marL="0" indent="0" algn="l">
              <a:buNone/>
            </a:pPr>
            <a:r>
              <a:rPr lang="en-US" sz="1900">
                <a:solidFill>
                  <a:srgbClr val="343333"/>
                </a:solidFill>
                <a:latin typeface="Source Sans Pro" pitchFamily="34" charset="0"/>
                <a:ea typeface="Source Sans Pro" pitchFamily="34" charset="-122"/>
                <a:cs typeface="Source Sans Pro" pitchFamily="34" charset="-120"/>
              </a:rPr>
              <a:t>countries did not conduct a census in the 2020 round.</a:t>
            </a:r>
          </a:p>
        </p:txBody>
      </p:sp>
      <p:sp>
        <p:nvSpPr>
          <p:cNvPr id="113" name="Card 2 source"/>
          <p:cNvSpPr txBox="1"/>
          <p:nvPr/>
        </p:nvSpPr>
        <p:spPr>
          <a:xfrm>
            <a:off x="4736592" y="4617720"/>
            <a:ext cx="2697480" cy="365760"/>
          </a:xfrm>
          <a:prstGeom prst="rect">
            <a:avLst/>
          </a:prstGeom>
          <a:noFill/>
          <a:ln/>
        </p:spPr>
        <p:txBody>
          <a:bodyPr wrap="square" lIns="0" tIns="0" rIns="0" bIns="0" rtlCol="0" anchor="b"/>
          <a:lstStyle/>
          <a:p>
            <a:pPr marL="0" indent="0" algn="l">
              <a:buNone/>
            </a:pPr>
            <a:r>
              <a:rPr lang="en-US" sz="1900" i="1">
                <a:solidFill>
                  <a:srgbClr val="717073"/>
                </a:solidFill>
                <a:latin typeface="Source Sans Pro" pitchFamily="34" charset="0"/>
                <a:ea typeface="Source Sans Pro" pitchFamily="34" charset="-122"/>
                <a:cs typeface="Source Sans Pro" pitchFamily="34" charset="-120"/>
              </a:rPr>
              <a:t>UNFPA</a:t>
            </a:r>
          </a:p>
        </p:txBody>
      </p:sp>
      <p:sp>
        <p:nvSpPr>
          <p:cNvPr id="114" name="Card 3"/>
          <p:cNvSpPr/>
          <p:nvPr/>
        </p:nvSpPr>
        <p:spPr>
          <a:xfrm>
            <a:off x="8010144" y="1920240"/>
            <a:ext cx="3337560" cy="3246120"/>
          </a:xfrm>
          <a:prstGeom prst="roundRect">
            <a:avLst>
              <a:gd name="adj" fmla="val 2192"/>
            </a:avLst>
          </a:prstGeom>
          <a:solidFill>
            <a:srgbClr val="F6FBFF"/>
          </a:solidFill>
          <a:ln w="12700">
            <a:solidFill>
              <a:srgbClr val="D9EEFF"/>
            </a:solidFill>
          </a:ln>
        </p:spPr>
        <p:txBody>
          <a:bodyPr/>
          <a:lstStyle/>
          <a:p>
            <a:endParaRPr lang="en-US"/>
          </a:p>
        </p:txBody>
      </p:sp>
      <p:sp>
        <p:nvSpPr>
          <p:cNvPr id="115" name="Card 3 stat"/>
          <p:cNvSpPr txBox="1"/>
          <p:nvPr/>
        </p:nvSpPr>
        <p:spPr>
          <a:xfrm>
            <a:off x="8330184" y="2011680"/>
            <a:ext cx="2697480" cy="822960"/>
          </a:xfrm>
          <a:prstGeom prst="rect">
            <a:avLst/>
          </a:prstGeom>
          <a:noFill/>
          <a:ln/>
        </p:spPr>
        <p:txBody>
          <a:bodyPr wrap="square" lIns="0" tIns="0" rIns="0" bIns="0" rtlCol="0" anchor="ctr"/>
          <a:lstStyle/>
          <a:p>
            <a:pPr marL="0" indent="0" algn="l">
              <a:buNone/>
            </a:pPr>
            <a:r>
              <a:rPr lang="en-US" sz="5000" b="1">
                <a:solidFill>
                  <a:srgbClr val="20737C"/>
                </a:solidFill>
                <a:latin typeface="Roboto Condensed" pitchFamily="34" charset="0"/>
                <a:ea typeface="Roboto Condensed" pitchFamily="34" charset="-122"/>
                <a:cs typeface="Roboto Condensed" pitchFamily="34" charset="-120"/>
              </a:rPr>
              <a:t>All 13</a:t>
            </a:r>
          </a:p>
        </p:txBody>
      </p:sp>
      <p:sp>
        <p:nvSpPr>
          <p:cNvPr id="116" name="Card 3 body"/>
          <p:cNvSpPr txBox="1"/>
          <p:nvPr/>
        </p:nvSpPr>
        <p:spPr>
          <a:xfrm>
            <a:off x="8330184" y="2880360"/>
            <a:ext cx="2697480" cy="1691640"/>
          </a:xfrm>
          <a:prstGeom prst="rect">
            <a:avLst/>
          </a:prstGeom>
          <a:noFill/>
          <a:ln/>
        </p:spPr>
        <p:txBody>
          <a:bodyPr wrap="square" lIns="0" tIns="0" rIns="0" bIns="0" rtlCol="0" anchor="t"/>
          <a:lstStyle/>
          <a:p>
            <a:pPr marL="0" indent="0" algn="l">
              <a:buNone/>
            </a:pPr>
            <a:r>
              <a:rPr lang="en-US" sz="1900">
                <a:solidFill>
                  <a:srgbClr val="343333"/>
                </a:solidFill>
                <a:latin typeface="Source Sans Pro" pitchFamily="34" charset="0"/>
                <a:ea typeface="Source Sans Pro" pitchFamily="34" charset="-122"/>
                <a:cs typeface="Source Sans Pro" pitchFamily="34" charset="-120"/>
              </a:rPr>
              <a:t>U.S. principal federal statistical agencies cut staff since Jan. 2025; six lost a third of their workforce.</a:t>
            </a:r>
          </a:p>
        </p:txBody>
      </p:sp>
      <p:sp>
        <p:nvSpPr>
          <p:cNvPr id="117" name="Card 3 source"/>
          <p:cNvSpPr txBox="1"/>
          <p:nvPr/>
        </p:nvSpPr>
        <p:spPr>
          <a:xfrm>
            <a:off x="8330184" y="4617720"/>
            <a:ext cx="2697480" cy="365760"/>
          </a:xfrm>
          <a:prstGeom prst="rect">
            <a:avLst/>
          </a:prstGeom>
          <a:noFill/>
          <a:ln/>
        </p:spPr>
        <p:txBody>
          <a:bodyPr wrap="square" lIns="0" tIns="0" rIns="0" bIns="0" rtlCol="0" anchor="b"/>
          <a:lstStyle/>
          <a:p>
            <a:pPr marL="0" indent="0" algn="l">
              <a:buNone/>
            </a:pPr>
            <a:r>
              <a:rPr lang="en-US" sz="1900" i="1">
                <a:solidFill>
                  <a:srgbClr val="717073"/>
                </a:solidFill>
                <a:latin typeface="Source Sans Pro" pitchFamily="34" charset="0"/>
                <a:ea typeface="Source Sans Pro" pitchFamily="34" charset="-122"/>
                <a:cs typeface="Source Sans Pro" pitchFamily="34" charset="-120"/>
              </a:rPr>
              <a:t>PRB, 2026 WPDS</a:t>
            </a:r>
          </a:p>
        </p:txBody>
      </p:sp>
      <p:sp>
        <p:nvSpPr>
          <p:cNvPr id="118" name="Banner"/>
          <p:cNvSpPr/>
          <p:nvPr/>
        </p:nvSpPr>
        <p:spPr>
          <a:xfrm>
            <a:off x="822960" y="5349240"/>
            <a:ext cx="10543032" cy="822960"/>
          </a:xfrm>
          <a:prstGeom prst="roundRect">
            <a:avLst>
              <a:gd name="adj" fmla="val 2192"/>
            </a:avLst>
          </a:prstGeom>
          <a:solidFill>
            <a:srgbClr val="083258"/>
          </a:solidFill>
          <a:ln w="12700">
            <a:solidFill>
              <a:srgbClr val="083258"/>
            </a:solidFill>
          </a:ln>
        </p:spPr>
        <p:txBody>
          <a:bodyPr/>
          <a:lstStyle/>
          <a:p>
            <a:endParaRPr lang="en-US"/>
          </a:p>
        </p:txBody>
      </p:sp>
      <p:sp>
        <p:nvSpPr>
          <p:cNvPr id="119" name="Banner text"/>
          <p:cNvSpPr txBox="1"/>
          <p:nvPr/>
        </p:nvSpPr>
        <p:spPr>
          <a:xfrm>
            <a:off x="1097280" y="5349240"/>
            <a:ext cx="9994392" cy="822960"/>
          </a:xfrm>
          <a:prstGeom prst="rect">
            <a:avLst/>
          </a:prstGeom>
          <a:noFill/>
          <a:ln/>
        </p:spPr>
        <p:txBody>
          <a:bodyPr wrap="square" lIns="0" tIns="0" rIns="0" bIns="0" rtlCol="0" anchor="ctr"/>
          <a:lstStyle/>
          <a:p>
            <a:pPr marL="0" indent="0" algn="ctr">
              <a:buNone/>
            </a:pPr>
            <a:r>
              <a:rPr lang="en-US" sz="2000" b="1">
                <a:solidFill>
                  <a:srgbClr val="FFFFFF"/>
                </a:solidFill>
                <a:latin typeface="Roboto Condensed" pitchFamily="34" charset="0"/>
                <a:ea typeface="Roboto Condensed" pitchFamily="34" charset="-122"/>
                <a:cs typeface="Roboto Condensed" pitchFamily="34" charset="-120"/>
              </a:rPr>
              <a:t>When censuses, registration systems, and surveys weaken, decision-makers act on an incomplete picture.</a:t>
            </a:r>
          </a:p>
        </p:txBody>
      </p:sp>
      <p:sp>
        <p:nvSpPr>
          <p:cNvPr id="2" name="Slide Number Placeholder 0">
            <a:extLst>
              <a:ext uri="{FF2B5EF4-FFF2-40B4-BE49-F238E27FC236}">
                <a16:creationId xmlns:a16="http://schemas.microsoft.com/office/drawing/2014/main" id="{54B377F7-5418-4F9D-00B7-A4584A0167D0}"/>
              </a:ext>
            </a:extLst>
          </p:cNvPr>
          <p:cNvSpPr txBox="1">
            <a:spLocks/>
          </p:cNvSpPr>
          <p:nvPr/>
        </p:nvSpPr>
        <p:spPr>
          <a:xfrm>
            <a:off x="11503152" y="6492240"/>
            <a:ext cx="548640" cy="228600"/>
          </a:xfrm>
          <a:prstGeom prst="rect">
            <a:avLst/>
          </a:prstGeom>
          <a:extLst>
            <a:ext uri="{C572A759-6A51-4108-AA02-DFA0A04FC94B}">
              <ma14:wrappingTextBoxFlag xmlns:ma14="http://schemas.microsoft.com/office/mac/drawingml/2011/main" xmlns="" val="0"/>
            </a:ext>
          </a:extLst>
        </p:spPr>
        <p:txBody>
          <a:bodyPr/>
          <a:lstStyle>
            <a:defPPr>
              <a:defRPr lang="en-US"/>
            </a:defPPr>
            <a:lvl1pPr marL="0" algn="l" defTabSz="914400" rtl="0" eaLnBrk="1" latinLnBrk="0" hangingPunct="1">
              <a:defRPr sz="900" kern="1200">
                <a:solidFill>
                  <a:srgbClr val="717073"/>
                </a:solidFill>
                <a:latin typeface="Source Sans Pro"/>
                <a:ea typeface="Source Sans Pro"/>
                <a:cs typeface="Source Sans Pr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7021451-1387-4CA6-816F-3879F97B5CBC}" type="slidenum">
              <a:rPr lang="en-US" smtClean="0"/>
              <a:pPr algn="r"/>
              <a:t>20</a:t>
            </a:fld>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4696D2-1BEA-7E17-C05D-23197DD067DB}"/>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46976BAE-8819-B0A0-FE48-582F8126DED2}"/>
              </a:ext>
            </a:extLst>
          </p:cNvPr>
          <p:cNvSpPr/>
          <p:nvPr/>
        </p:nvSpPr>
        <p:spPr>
          <a:xfrm>
            <a:off x="621792" y="384048"/>
            <a:ext cx="10332720" cy="502920"/>
          </a:xfrm>
          <a:prstGeom prst="rect">
            <a:avLst/>
          </a:prstGeom>
          <a:noFill/>
          <a:ln/>
        </p:spPr>
        <p:txBody>
          <a:bodyPr wrap="square" lIns="0" tIns="0" rIns="0" bIns="0" rtlCol="0" anchor="ctr">
            <a:normAutofit/>
          </a:bodyPr>
          <a:lstStyle/>
          <a:p>
            <a:pPr marL="0" indent="0">
              <a:buNone/>
            </a:pPr>
            <a:endParaRPr lang="en-US" sz="2600" b="1">
              <a:solidFill>
                <a:srgbClr val="082F57"/>
              </a:solidFill>
              <a:cs typeface="Arial"/>
            </a:endParaRPr>
          </a:p>
        </p:txBody>
      </p:sp>
      <p:sp>
        <p:nvSpPr>
          <p:cNvPr id="3" name="Shape 1">
            <a:extLst>
              <a:ext uri="{FF2B5EF4-FFF2-40B4-BE49-F238E27FC236}">
                <a16:creationId xmlns:a16="http://schemas.microsoft.com/office/drawing/2014/main" id="{CFAF616C-18B5-D191-27F0-BDCE910639AE}"/>
              </a:ext>
            </a:extLst>
          </p:cNvPr>
          <p:cNvSpPr/>
          <p:nvPr/>
        </p:nvSpPr>
        <p:spPr>
          <a:xfrm>
            <a:off x="621792" y="960120"/>
            <a:ext cx="10927080" cy="0"/>
          </a:xfrm>
          <a:prstGeom prst="line">
            <a:avLst/>
          </a:prstGeom>
          <a:noFill/>
          <a:ln w="19050">
            <a:solidFill>
              <a:srgbClr val="2D6FB7"/>
            </a:solidFill>
            <a:prstDash val="solid"/>
          </a:ln>
        </p:spPr>
        <p:txBody>
          <a:bodyPr/>
          <a:lstStyle/>
          <a:p>
            <a:endParaRPr lang="en-US"/>
          </a:p>
        </p:txBody>
      </p:sp>
      <p:sp>
        <p:nvSpPr>
          <p:cNvPr id="5" name="Text 2">
            <a:extLst>
              <a:ext uri="{FF2B5EF4-FFF2-40B4-BE49-F238E27FC236}">
                <a16:creationId xmlns:a16="http://schemas.microsoft.com/office/drawing/2014/main" id="{2FF19B51-E911-8F34-5C13-40D61A511E2E}"/>
              </a:ext>
            </a:extLst>
          </p:cNvPr>
          <p:cNvSpPr/>
          <p:nvPr/>
        </p:nvSpPr>
        <p:spPr>
          <a:xfrm>
            <a:off x="11292840" y="6455664"/>
            <a:ext cx="274320" cy="164592"/>
          </a:xfrm>
          <a:prstGeom prst="rect">
            <a:avLst/>
          </a:prstGeom>
          <a:noFill/>
          <a:ln/>
        </p:spPr>
        <p:txBody>
          <a:bodyPr wrap="square" lIns="0" tIns="0" rIns="0" bIns="0" rtlCol="0" anchor="ctr"/>
          <a:lstStyle/>
          <a:p>
            <a:pPr marL="0" indent="0" algn="r">
              <a:buNone/>
            </a:pPr>
            <a:r>
              <a:rPr lang="en-US" sz="900">
                <a:solidFill>
                  <a:srgbClr val="7B8792"/>
                </a:solidFill>
                <a:latin typeface="Arial" pitchFamily="34" charset="0"/>
                <a:ea typeface="Arial" pitchFamily="34" charset="-122"/>
                <a:cs typeface="Arial" pitchFamily="34" charset="-120"/>
              </a:rPr>
              <a:t>5</a:t>
            </a:r>
            <a:endParaRPr lang="en-US" sz="900"/>
          </a:p>
        </p:txBody>
      </p:sp>
      <p:sp>
        <p:nvSpPr>
          <p:cNvPr id="6" name="Text 3">
            <a:extLst>
              <a:ext uri="{FF2B5EF4-FFF2-40B4-BE49-F238E27FC236}">
                <a16:creationId xmlns:a16="http://schemas.microsoft.com/office/drawing/2014/main" id="{5CC73C8A-7A0F-A906-0EF3-9EA27FAF149F}"/>
              </a:ext>
            </a:extLst>
          </p:cNvPr>
          <p:cNvSpPr/>
          <p:nvPr/>
        </p:nvSpPr>
        <p:spPr>
          <a:xfrm>
            <a:off x="742393" y="1709572"/>
            <a:ext cx="4957552" cy="902524"/>
          </a:xfrm>
          <a:prstGeom prst="rect">
            <a:avLst/>
          </a:prstGeom>
          <a:noFill/>
          <a:ln/>
        </p:spPr>
        <p:txBody>
          <a:bodyPr wrap="square" lIns="0" tIns="0" rIns="0" bIns="0" rtlCol="0" anchor="ctr"/>
          <a:lstStyle/>
          <a:p>
            <a:pPr algn="ctr"/>
            <a:r>
              <a:rPr lang="en-US" sz="2700" b="1">
                <a:solidFill>
                  <a:srgbClr val="2D6FB7"/>
                </a:solidFill>
                <a:latin typeface="Source Sans Pro" panose="020B0503030403020204" pitchFamily="34" charset="0"/>
                <a:ea typeface="Source Sans Pro" panose="020B0503030403020204" pitchFamily="34" charset="0"/>
                <a:cs typeface="Arial"/>
              </a:rPr>
              <a:t>Tracking Demographic Trends and Unexpected Changes</a:t>
            </a:r>
            <a:endParaRPr lang="en-US" sz="2700" b="1">
              <a:solidFill>
                <a:srgbClr val="000000"/>
              </a:solidFill>
              <a:latin typeface="Source Sans Pro" panose="020B0503030403020204" pitchFamily="34" charset="0"/>
              <a:ea typeface="Source Sans Pro" panose="020B0503030403020204" pitchFamily="34" charset="0"/>
              <a:cs typeface="Arial"/>
            </a:endParaRPr>
          </a:p>
        </p:txBody>
      </p:sp>
      <p:sp>
        <p:nvSpPr>
          <p:cNvPr id="7" name="Text 4">
            <a:extLst>
              <a:ext uri="{FF2B5EF4-FFF2-40B4-BE49-F238E27FC236}">
                <a16:creationId xmlns:a16="http://schemas.microsoft.com/office/drawing/2014/main" id="{8D896210-1996-E11F-D13C-29256B38EB19}"/>
              </a:ext>
            </a:extLst>
          </p:cNvPr>
          <p:cNvSpPr/>
          <p:nvPr/>
        </p:nvSpPr>
        <p:spPr>
          <a:xfrm>
            <a:off x="755606" y="3200778"/>
            <a:ext cx="4820004" cy="1357944"/>
          </a:xfrm>
          <a:prstGeom prst="rect">
            <a:avLst/>
          </a:prstGeom>
          <a:noFill/>
          <a:ln/>
        </p:spPr>
        <p:txBody>
          <a:bodyPr wrap="square" lIns="635" tIns="635" rIns="635" bIns="635" rtlCol="0" anchor="ctr"/>
          <a:lstStyle/>
          <a:p>
            <a:pPr algn="ctr"/>
            <a:r>
              <a:rPr lang="en-US">
                <a:solidFill>
                  <a:schemeClr val="accent1">
                    <a:lumMod val="50000"/>
                  </a:schemeClr>
                </a:solidFill>
                <a:latin typeface="Source Sans Pro" panose="020B0503030403020204" pitchFamily="34" charset="0"/>
                <a:ea typeface="Source Sans Pro" panose="020B0503030403020204" pitchFamily="34" charset="0"/>
              </a:rPr>
              <a:t>Regular surveys, censuses, and vital registration systems help track demographic trends and reveal changes, including those caused by major events such as pandemics and conflicts.</a:t>
            </a:r>
            <a:endParaRPr lang="en-US">
              <a:solidFill>
                <a:schemeClr val="accent1">
                  <a:lumMod val="50000"/>
                </a:schemeClr>
              </a:solidFill>
              <a:latin typeface="Source Sans Pro" panose="020B0503030403020204" pitchFamily="34" charset="0"/>
              <a:ea typeface="Source Sans Pro" panose="020B0503030403020204" pitchFamily="34" charset="0"/>
              <a:cs typeface="Arial"/>
            </a:endParaRPr>
          </a:p>
        </p:txBody>
      </p:sp>
      <p:sp>
        <p:nvSpPr>
          <p:cNvPr id="9" name="Shape 6">
            <a:extLst>
              <a:ext uri="{FF2B5EF4-FFF2-40B4-BE49-F238E27FC236}">
                <a16:creationId xmlns:a16="http://schemas.microsoft.com/office/drawing/2014/main" id="{D60275E2-2BB7-593C-8E62-22B5B63A883A}"/>
              </a:ext>
            </a:extLst>
          </p:cNvPr>
          <p:cNvSpPr/>
          <p:nvPr/>
        </p:nvSpPr>
        <p:spPr>
          <a:xfrm>
            <a:off x="5981812" y="1325880"/>
            <a:ext cx="0" cy="4206240"/>
          </a:xfrm>
          <a:prstGeom prst="line">
            <a:avLst/>
          </a:prstGeom>
          <a:noFill/>
          <a:ln w="19050">
            <a:solidFill>
              <a:srgbClr val="CBD6DF"/>
            </a:solidFill>
            <a:prstDash val="solid"/>
          </a:ln>
        </p:spPr>
        <p:txBody>
          <a:bodyPr/>
          <a:lstStyle/>
          <a:p>
            <a:endParaRPr lang="en-US"/>
          </a:p>
        </p:txBody>
      </p:sp>
      <p:sp>
        <p:nvSpPr>
          <p:cNvPr id="10" name="Text 7">
            <a:extLst>
              <a:ext uri="{FF2B5EF4-FFF2-40B4-BE49-F238E27FC236}">
                <a16:creationId xmlns:a16="http://schemas.microsoft.com/office/drawing/2014/main" id="{EA60360D-448C-7B60-F09E-258A00F624AF}"/>
              </a:ext>
            </a:extLst>
          </p:cNvPr>
          <p:cNvSpPr/>
          <p:nvPr/>
        </p:nvSpPr>
        <p:spPr>
          <a:xfrm>
            <a:off x="6275070" y="1759053"/>
            <a:ext cx="4796840" cy="773875"/>
          </a:xfrm>
          <a:prstGeom prst="rect">
            <a:avLst/>
          </a:prstGeom>
          <a:noFill/>
          <a:ln/>
        </p:spPr>
        <p:txBody>
          <a:bodyPr wrap="square" lIns="0" tIns="0" rIns="0" bIns="0" rtlCol="0" anchor="ctr">
            <a:noAutofit/>
          </a:bodyPr>
          <a:lstStyle/>
          <a:p>
            <a:pPr algn="ctr"/>
            <a:r>
              <a:rPr lang="en-US" sz="2700" b="1">
                <a:solidFill>
                  <a:srgbClr val="D9A441"/>
                </a:solidFill>
                <a:latin typeface="Source Sans Pro" panose="020B0503030403020204" pitchFamily="34" charset="0"/>
                <a:ea typeface="Source Sans Pro" panose="020B0503030403020204" pitchFamily="34" charset="0"/>
                <a:cs typeface="+mn-lt"/>
              </a:rPr>
              <a:t>Strengthening Population Estimates and Projections</a:t>
            </a:r>
            <a:endParaRPr lang="en-US" sz="2700" b="1">
              <a:latin typeface="Source Sans Pro" panose="020B0503030403020204" pitchFamily="34" charset="0"/>
              <a:ea typeface="Source Sans Pro" panose="020B0503030403020204" pitchFamily="34" charset="0"/>
              <a:cs typeface="Arial"/>
            </a:endParaRPr>
          </a:p>
        </p:txBody>
      </p:sp>
      <p:sp>
        <p:nvSpPr>
          <p:cNvPr id="11" name="Text 8">
            <a:extLst>
              <a:ext uri="{FF2B5EF4-FFF2-40B4-BE49-F238E27FC236}">
                <a16:creationId xmlns:a16="http://schemas.microsoft.com/office/drawing/2014/main" id="{7549E68C-B68E-5488-67D5-CA808375F88A}"/>
              </a:ext>
            </a:extLst>
          </p:cNvPr>
          <p:cNvSpPr/>
          <p:nvPr/>
        </p:nvSpPr>
        <p:spPr>
          <a:xfrm>
            <a:off x="6433973" y="3033247"/>
            <a:ext cx="4520539" cy="1387632"/>
          </a:xfrm>
          <a:prstGeom prst="rect">
            <a:avLst/>
          </a:prstGeom>
          <a:noFill/>
          <a:ln/>
        </p:spPr>
        <p:txBody>
          <a:bodyPr wrap="square" lIns="635" tIns="635" rIns="635" bIns="635" rtlCol="0" anchor="ctr"/>
          <a:lstStyle/>
          <a:p>
            <a:pPr algn="ctr"/>
            <a:r>
              <a:rPr lang="en-US">
                <a:solidFill>
                  <a:schemeClr val="accent1">
                    <a:lumMod val="50000"/>
                  </a:schemeClr>
                </a:solidFill>
                <a:latin typeface="Source Sans Pro" panose="020B0503030403020204" pitchFamily="34" charset="0"/>
                <a:ea typeface="Source Sans Pro" panose="020B0503030403020204" pitchFamily="34" charset="0"/>
              </a:rPr>
              <a:t>Models rely on updated empirical data to evaluate estimates, test assumptions, and improve population projections.</a:t>
            </a:r>
            <a:endParaRPr lang="en-US">
              <a:solidFill>
                <a:schemeClr val="accent1">
                  <a:lumMod val="50000"/>
                </a:schemeClr>
              </a:solidFill>
              <a:latin typeface="Source Sans Pro" panose="020B0503030403020204" pitchFamily="34" charset="0"/>
              <a:ea typeface="Source Sans Pro" panose="020B0503030403020204" pitchFamily="34" charset="0"/>
              <a:cs typeface="Arial"/>
            </a:endParaRPr>
          </a:p>
        </p:txBody>
      </p:sp>
      <p:sp>
        <p:nvSpPr>
          <p:cNvPr id="13" name="Text 10">
            <a:extLst>
              <a:ext uri="{FF2B5EF4-FFF2-40B4-BE49-F238E27FC236}">
                <a16:creationId xmlns:a16="http://schemas.microsoft.com/office/drawing/2014/main" id="{563444D6-741B-F7A2-A409-5BE6D999E3F7}"/>
              </a:ext>
            </a:extLst>
          </p:cNvPr>
          <p:cNvSpPr/>
          <p:nvPr/>
        </p:nvSpPr>
        <p:spPr>
          <a:xfrm>
            <a:off x="1051560" y="5670668"/>
            <a:ext cx="10058400" cy="621792"/>
          </a:xfrm>
          <a:prstGeom prst="rect">
            <a:avLst/>
          </a:prstGeom>
          <a:noFill/>
          <a:ln/>
        </p:spPr>
        <p:txBody>
          <a:bodyPr wrap="square" lIns="0" tIns="0" rIns="0" bIns="0" rtlCol="0" anchor="ctr">
            <a:noAutofit/>
          </a:bodyPr>
          <a:lstStyle/>
          <a:p>
            <a:pPr algn="ctr"/>
            <a:r>
              <a:rPr lang="en-US" sz="2100" b="1">
                <a:solidFill>
                  <a:schemeClr val="accent1">
                    <a:lumMod val="50000"/>
                  </a:schemeClr>
                </a:solidFill>
                <a:latin typeface="Source Sans Pro" panose="020B0503030403020204" pitchFamily="34" charset="0"/>
                <a:ea typeface="Source Sans Pro" panose="020B0503030403020204" pitchFamily="34" charset="0"/>
                <a:cs typeface="+mn-lt"/>
              </a:rPr>
              <a:t>Reliable demographic data are public infrastructure.</a:t>
            </a:r>
            <a:endParaRPr lang="en-US" b="1">
              <a:solidFill>
                <a:schemeClr val="accent1">
                  <a:lumMod val="50000"/>
                </a:schemeClr>
              </a:solidFill>
              <a:latin typeface="Source Sans Pro" panose="020B0503030403020204" pitchFamily="34" charset="0"/>
              <a:ea typeface="Source Sans Pro" panose="020B0503030403020204" pitchFamily="34" charset="0"/>
              <a:cs typeface="+mn-lt"/>
            </a:endParaRPr>
          </a:p>
        </p:txBody>
      </p:sp>
      <p:sp>
        <p:nvSpPr>
          <p:cNvPr id="16" name="Text 0">
            <a:extLst>
              <a:ext uri="{FF2B5EF4-FFF2-40B4-BE49-F238E27FC236}">
                <a16:creationId xmlns:a16="http://schemas.microsoft.com/office/drawing/2014/main" id="{AE475BB1-4F76-7501-1999-B6CDA9A95212}"/>
              </a:ext>
            </a:extLst>
          </p:cNvPr>
          <p:cNvSpPr/>
          <p:nvPr/>
        </p:nvSpPr>
        <p:spPr>
          <a:xfrm>
            <a:off x="621792" y="403840"/>
            <a:ext cx="10751058" cy="502920"/>
          </a:xfrm>
          <a:prstGeom prst="rect">
            <a:avLst/>
          </a:prstGeom>
          <a:noFill/>
          <a:ln/>
        </p:spPr>
        <p:txBody>
          <a:bodyPr wrap="square" lIns="0" tIns="0" rIns="0" bIns="0" rtlCol="0" anchor="ctr">
            <a:noAutofit/>
          </a:bodyPr>
          <a:lstStyle/>
          <a:p>
            <a:r>
              <a:rPr lang="en-US" sz="2600" b="1">
                <a:solidFill>
                  <a:srgbClr val="082F57"/>
                </a:solidFill>
                <a:latin typeface="Roboto Condensed" panose="02000000000000000000" pitchFamily="2" charset="0"/>
                <a:ea typeface="Roboto Condensed" panose="02000000000000000000" pitchFamily="2" charset="0"/>
                <a:cs typeface="Roboto Condensed" panose="02000000000000000000" pitchFamily="2" charset="0"/>
              </a:rPr>
              <a:t>Regular data collection is essential for reliable population estimates</a:t>
            </a:r>
          </a:p>
        </p:txBody>
      </p:sp>
      <p:sp>
        <p:nvSpPr>
          <p:cNvPr id="4" name="Slide Number Placeholder 0">
            <a:extLst>
              <a:ext uri="{FF2B5EF4-FFF2-40B4-BE49-F238E27FC236}">
                <a16:creationId xmlns:a16="http://schemas.microsoft.com/office/drawing/2014/main" id="{F190C2DD-3116-42D6-6595-0721D890F809}"/>
              </a:ext>
            </a:extLst>
          </p:cNvPr>
          <p:cNvSpPr txBox="1">
            <a:spLocks/>
          </p:cNvSpPr>
          <p:nvPr/>
        </p:nvSpPr>
        <p:spPr>
          <a:xfrm>
            <a:off x="11503152" y="6492240"/>
            <a:ext cx="548640" cy="228600"/>
          </a:xfrm>
          <a:prstGeom prst="rect">
            <a:avLst/>
          </a:prstGeom>
          <a:extLst>
            <a:ext uri="{C572A759-6A51-4108-AA02-DFA0A04FC94B}">
              <ma14:wrappingTextBoxFlag xmlns:ma14="http://schemas.microsoft.com/office/mac/drawingml/2011/main" xmlns="" val="0"/>
            </a:ext>
          </a:extLst>
        </p:spPr>
        <p:txBody>
          <a:bodyPr/>
          <a:lstStyle>
            <a:defPPr>
              <a:defRPr lang="en-US"/>
            </a:defPPr>
            <a:lvl1pPr marL="0" algn="l" defTabSz="914400" rtl="0" eaLnBrk="1" latinLnBrk="0" hangingPunct="1">
              <a:defRPr sz="900" kern="1200">
                <a:solidFill>
                  <a:srgbClr val="717073"/>
                </a:solidFill>
                <a:latin typeface="Source Sans Pro"/>
                <a:ea typeface="Source Sans Pro"/>
                <a:cs typeface="Source Sans Pr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7021451-1387-4CA6-816F-3879F97B5CBC}" type="slidenum">
              <a:rPr lang="en-US" smtClean="0"/>
              <a:pPr algn="r"/>
              <a:t>21</a:t>
            </a:fld>
            <a:endParaRPr lang="en-US" dirty="0"/>
          </a:p>
        </p:txBody>
      </p:sp>
    </p:spTree>
    <p:extLst>
      <p:ext uri="{BB962C8B-B14F-4D97-AF65-F5344CB8AC3E}">
        <p14:creationId xmlns:p14="http://schemas.microsoft.com/office/powerpoint/2010/main" val="25196053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 name="Watermark" descr="Decorative globe watermark"/>
          <p:cNvPicPr>
            <a:picLocks noChangeAspect="1"/>
          </p:cNvPicPr>
          <p:nvPr/>
        </p:nvPicPr>
        <p:blipFill>
          <a:blip r:embed="rId3"/>
          <a:stretch>
            <a:fillRect/>
          </a:stretch>
        </p:blipFill>
        <p:spPr>
          <a:xfrm>
            <a:off x="18288" y="4343400"/>
            <a:ext cx="1170432" cy="2514600"/>
          </a:xfrm>
          <a:prstGeom prst="rect">
            <a:avLst/>
          </a:prstGeom>
        </p:spPr>
      </p:pic>
      <p:sp>
        <p:nvSpPr>
          <p:cNvPr id="123" name="Title"/>
          <p:cNvSpPr txBox="1"/>
          <p:nvPr/>
        </p:nvSpPr>
        <p:spPr>
          <a:xfrm>
            <a:off x="822960" y="411480"/>
            <a:ext cx="10515600" cy="685800"/>
          </a:xfrm>
          <a:prstGeom prst="rect">
            <a:avLst/>
          </a:prstGeom>
          <a:noFill/>
          <a:ln/>
        </p:spPr>
        <p:txBody>
          <a:bodyPr wrap="square" lIns="0" tIns="0" rIns="0" bIns="0" rtlCol="0" anchor="ctr"/>
          <a:lstStyle/>
          <a:p>
            <a:pPr marL="0" indent="0" algn="l">
              <a:buNone/>
            </a:pPr>
            <a:r>
              <a:rPr lang="en-US" sz="3200" b="1">
                <a:solidFill>
                  <a:srgbClr val="083258"/>
                </a:solidFill>
                <a:latin typeface="Roboto Condensed" pitchFamily="34" charset="0"/>
                <a:ea typeface="Roboto Condensed" pitchFamily="34" charset="-122"/>
                <a:cs typeface="Roboto Condensed" pitchFamily="34" charset="-120"/>
              </a:rPr>
              <a:t>You can’t fix what you can’t measure</a:t>
            </a:r>
          </a:p>
        </p:txBody>
      </p:sp>
      <p:sp>
        <p:nvSpPr>
          <p:cNvPr id="124" name="Subtitle"/>
          <p:cNvSpPr txBox="1"/>
          <p:nvPr/>
        </p:nvSpPr>
        <p:spPr>
          <a:xfrm>
            <a:off x="822960" y="1188720"/>
            <a:ext cx="10515600" cy="457200"/>
          </a:xfrm>
          <a:prstGeom prst="rect">
            <a:avLst/>
          </a:prstGeom>
          <a:noFill/>
          <a:ln/>
        </p:spPr>
        <p:txBody>
          <a:bodyPr wrap="square" lIns="0" tIns="0" rIns="0" bIns="0" rtlCol="0" anchor="t"/>
          <a:lstStyle/>
          <a:p>
            <a:pPr marL="0" indent="0" algn="l">
              <a:buNone/>
            </a:pPr>
            <a:r>
              <a:rPr lang="en-US" sz="2000">
                <a:solidFill>
                  <a:srgbClr val="343333"/>
                </a:solidFill>
                <a:latin typeface="Source Sans Pro" pitchFamily="34" charset="0"/>
                <a:ea typeface="Source Sans Pro" pitchFamily="34" charset="-122"/>
                <a:cs typeface="Source Sans Pro" pitchFamily="34" charset="-120"/>
              </a:rPr>
              <a:t>Demographic and health data don’t just inform policy. They shift power.</a:t>
            </a:r>
          </a:p>
        </p:txBody>
      </p:sp>
      <p:sp>
        <p:nvSpPr>
          <p:cNvPr id="125" name="Row 1"/>
          <p:cNvSpPr/>
          <p:nvPr/>
        </p:nvSpPr>
        <p:spPr>
          <a:xfrm>
            <a:off x="822960" y="1920240"/>
            <a:ext cx="10543032" cy="1060704"/>
          </a:xfrm>
          <a:prstGeom prst="roundRect">
            <a:avLst>
              <a:gd name="adj" fmla="val 2192"/>
            </a:avLst>
          </a:prstGeom>
          <a:solidFill>
            <a:srgbClr val="F6FBFF"/>
          </a:solidFill>
          <a:ln w="12700">
            <a:solidFill>
              <a:srgbClr val="D9EEFF"/>
            </a:solidFill>
          </a:ln>
        </p:spPr>
        <p:txBody>
          <a:bodyPr/>
          <a:lstStyle/>
          <a:p>
            <a:endParaRPr lang="en-US"/>
          </a:p>
        </p:txBody>
      </p:sp>
      <p:sp>
        <p:nvSpPr>
          <p:cNvPr id="126" name="Row 1 icon circle"/>
          <p:cNvSpPr/>
          <p:nvPr/>
        </p:nvSpPr>
        <p:spPr>
          <a:xfrm>
            <a:off x="1097280" y="2176272"/>
            <a:ext cx="548640" cy="548640"/>
          </a:xfrm>
          <a:prstGeom prst="ellipse">
            <a:avLst/>
          </a:prstGeom>
          <a:solidFill>
            <a:srgbClr val="2375BB"/>
          </a:solidFill>
          <a:ln w="12700">
            <a:solidFill>
              <a:srgbClr val="2375BB"/>
            </a:solidFill>
          </a:ln>
        </p:spPr>
        <p:txBody>
          <a:bodyPr/>
          <a:lstStyle/>
          <a:p>
            <a:endParaRPr lang="en-US"/>
          </a:p>
        </p:txBody>
      </p:sp>
      <p:pic>
        <p:nvPicPr>
          <p:cNvPr id="127" name="Row 1 icon" descr="Globe icon"/>
          <p:cNvPicPr>
            <a:picLocks noChangeAspect="1"/>
          </p:cNvPicPr>
          <p:nvPr/>
        </p:nvPicPr>
        <p:blipFill>
          <a:blip r:embed="rId4"/>
          <a:stretch>
            <a:fillRect/>
          </a:stretch>
        </p:blipFill>
        <p:spPr>
          <a:xfrm>
            <a:off x="1250899" y="2329891"/>
            <a:ext cx="241402" cy="241402"/>
          </a:xfrm>
          <a:prstGeom prst="rect">
            <a:avLst/>
          </a:prstGeom>
        </p:spPr>
      </p:pic>
      <p:sp>
        <p:nvSpPr>
          <p:cNvPr id="128" name="Row 1 text"/>
          <p:cNvSpPr txBox="1"/>
          <p:nvPr/>
        </p:nvSpPr>
        <p:spPr>
          <a:xfrm>
            <a:off x="1874520" y="1984248"/>
            <a:ext cx="8110728" cy="932688"/>
          </a:xfrm>
          <a:prstGeom prst="rect">
            <a:avLst/>
          </a:prstGeom>
          <a:noFill/>
          <a:ln/>
        </p:spPr>
        <p:txBody>
          <a:bodyPr wrap="square" lIns="0" tIns="0" rIns="0" bIns="0" rtlCol="0" anchor="ctr"/>
          <a:lstStyle/>
          <a:p>
            <a:pPr marL="0" indent="0" algn="l">
              <a:spcAft>
                <a:spcPts val="100"/>
              </a:spcAft>
              <a:buNone/>
            </a:pPr>
            <a:r>
              <a:rPr lang="en-US" sz="2000" b="1">
                <a:solidFill>
                  <a:srgbClr val="083258"/>
                </a:solidFill>
                <a:latin typeface="Roboto Condensed" pitchFamily="34" charset="0"/>
                <a:ea typeface="Roboto Condensed" pitchFamily="34" charset="-122"/>
                <a:cs typeface="Roboto Condensed" pitchFamily="34" charset="-120"/>
              </a:rPr>
              <a:t>Direct scarce resources</a:t>
            </a:r>
          </a:p>
          <a:p>
            <a:pPr marL="0" indent="0" algn="l">
              <a:buNone/>
            </a:pPr>
            <a:r>
              <a:rPr lang="en-US" sz="1900">
                <a:solidFill>
                  <a:srgbClr val="343333"/>
                </a:solidFill>
                <a:latin typeface="Source Sans Pro" pitchFamily="34" charset="0"/>
                <a:ea typeface="Source Sans Pro" pitchFamily="34" charset="-122"/>
                <a:cs typeface="Source Sans Pro" pitchFamily="34" charset="-120"/>
              </a:rPr>
              <a:t>Ministries and legislators rely on accurate, timely data.</a:t>
            </a:r>
          </a:p>
        </p:txBody>
      </p:sp>
      <p:sp>
        <p:nvSpPr>
          <p:cNvPr id="129" name="Row 2"/>
          <p:cNvSpPr/>
          <p:nvPr/>
        </p:nvSpPr>
        <p:spPr>
          <a:xfrm>
            <a:off x="822960" y="3063240"/>
            <a:ext cx="10543032" cy="1060704"/>
          </a:xfrm>
          <a:prstGeom prst="roundRect">
            <a:avLst>
              <a:gd name="adj" fmla="val 2192"/>
            </a:avLst>
          </a:prstGeom>
          <a:solidFill>
            <a:srgbClr val="F6FBFF"/>
          </a:solidFill>
          <a:ln w="12700">
            <a:solidFill>
              <a:srgbClr val="D9EEFF"/>
            </a:solidFill>
          </a:ln>
        </p:spPr>
        <p:txBody>
          <a:bodyPr/>
          <a:lstStyle/>
          <a:p>
            <a:endParaRPr lang="en-US"/>
          </a:p>
        </p:txBody>
      </p:sp>
      <p:sp>
        <p:nvSpPr>
          <p:cNvPr id="130" name="Row 2 icon circle"/>
          <p:cNvSpPr/>
          <p:nvPr/>
        </p:nvSpPr>
        <p:spPr>
          <a:xfrm>
            <a:off x="1097280" y="3319272"/>
            <a:ext cx="548640" cy="548640"/>
          </a:xfrm>
          <a:prstGeom prst="ellipse">
            <a:avLst/>
          </a:prstGeom>
          <a:solidFill>
            <a:srgbClr val="E06737"/>
          </a:solidFill>
          <a:ln w="12700">
            <a:solidFill>
              <a:srgbClr val="E06737"/>
            </a:solidFill>
          </a:ln>
        </p:spPr>
        <p:txBody>
          <a:bodyPr/>
          <a:lstStyle/>
          <a:p>
            <a:endParaRPr lang="en-US"/>
          </a:p>
        </p:txBody>
      </p:sp>
      <p:pic>
        <p:nvPicPr>
          <p:cNvPr id="131" name="Row 2 icon" descr="Chart icon"/>
          <p:cNvPicPr>
            <a:picLocks noChangeAspect="1"/>
          </p:cNvPicPr>
          <p:nvPr/>
        </p:nvPicPr>
        <p:blipFill>
          <a:blip r:embed="rId5"/>
          <a:stretch>
            <a:fillRect/>
          </a:stretch>
        </p:blipFill>
        <p:spPr>
          <a:xfrm>
            <a:off x="1250899" y="3472891"/>
            <a:ext cx="241402" cy="241402"/>
          </a:xfrm>
          <a:prstGeom prst="rect">
            <a:avLst/>
          </a:prstGeom>
        </p:spPr>
      </p:pic>
      <p:sp>
        <p:nvSpPr>
          <p:cNvPr id="132" name="Row 2 text"/>
          <p:cNvSpPr txBox="1"/>
          <p:nvPr/>
        </p:nvSpPr>
        <p:spPr>
          <a:xfrm>
            <a:off x="1874520" y="3127248"/>
            <a:ext cx="7744968" cy="932688"/>
          </a:xfrm>
          <a:prstGeom prst="rect">
            <a:avLst/>
          </a:prstGeom>
          <a:noFill/>
          <a:ln/>
        </p:spPr>
        <p:txBody>
          <a:bodyPr wrap="square" lIns="0" tIns="0" rIns="0" bIns="0" rtlCol="0" anchor="ctr"/>
          <a:lstStyle/>
          <a:p>
            <a:pPr marL="0" indent="0" algn="l">
              <a:spcAft>
                <a:spcPts val="100"/>
              </a:spcAft>
              <a:buNone/>
            </a:pPr>
            <a:r>
              <a:rPr lang="en-US" sz="2000" b="1">
                <a:solidFill>
                  <a:srgbClr val="083258"/>
                </a:solidFill>
                <a:latin typeface="Roboto Condensed" pitchFamily="34" charset="0"/>
                <a:ea typeface="Roboto Condensed" pitchFamily="34" charset="-122"/>
                <a:cs typeface="Roboto Condensed" pitchFamily="34" charset="-120"/>
              </a:rPr>
              <a:t>Advance equity and accountability</a:t>
            </a:r>
          </a:p>
          <a:p>
            <a:pPr marL="0" indent="0" algn="l">
              <a:buNone/>
            </a:pPr>
            <a:r>
              <a:rPr lang="en-US" sz="1900">
                <a:solidFill>
                  <a:srgbClr val="343333"/>
                </a:solidFill>
                <a:latin typeface="Source Sans Pro" pitchFamily="34" charset="0"/>
                <a:ea typeface="Source Sans Pro" pitchFamily="34" charset="-122"/>
                <a:cs typeface="Source Sans Pro" pitchFamily="34" charset="-120"/>
              </a:rPr>
              <a:t>Data make underserved communities visible and leaders accountable.</a:t>
            </a:r>
          </a:p>
        </p:txBody>
      </p:sp>
      <p:sp>
        <p:nvSpPr>
          <p:cNvPr id="133" name="Row 3"/>
          <p:cNvSpPr/>
          <p:nvPr/>
        </p:nvSpPr>
        <p:spPr>
          <a:xfrm>
            <a:off x="822960" y="4206240"/>
            <a:ext cx="10543032" cy="1060704"/>
          </a:xfrm>
          <a:prstGeom prst="roundRect">
            <a:avLst>
              <a:gd name="adj" fmla="val 2192"/>
            </a:avLst>
          </a:prstGeom>
          <a:solidFill>
            <a:srgbClr val="F6FBFF"/>
          </a:solidFill>
          <a:ln w="12700">
            <a:solidFill>
              <a:srgbClr val="D9EEFF"/>
            </a:solidFill>
          </a:ln>
        </p:spPr>
        <p:txBody>
          <a:bodyPr/>
          <a:lstStyle/>
          <a:p>
            <a:endParaRPr lang="en-US"/>
          </a:p>
        </p:txBody>
      </p:sp>
      <p:sp>
        <p:nvSpPr>
          <p:cNvPr id="134" name="Row 3 icon circle"/>
          <p:cNvSpPr/>
          <p:nvPr/>
        </p:nvSpPr>
        <p:spPr>
          <a:xfrm>
            <a:off x="1097280" y="4462272"/>
            <a:ext cx="548640" cy="548640"/>
          </a:xfrm>
          <a:prstGeom prst="ellipse">
            <a:avLst/>
          </a:prstGeom>
          <a:solidFill>
            <a:srgbClr val="20737C"/>
          </a:solidFill>
          <a:ln w="12700">
            <a:solidFill>
              <a:srgbClr val="20737C"/>
            </a:solidFill>
          </a:ln>
        </p:spPr>
        <p:txBody>
          <a:bodyPr/>
          <a:lstStyle/>
          <a:p>
            <a:endParaRPr lang="en-US"/>
          </a:p>
        </p:txBody>
      </p:sp>
      <p:pic>
        <p:nvPicPr>
          <p:cNvPr id="135" name="Row 3 icon" descr="Magnifying glass icon"/>
          <p:cNvPicPr>
            <a:picLocks noChangeAspect="1"/>
          </p:cNvPicPr>
          <p:nvPr/>
        </p:nvPicPr>
        <p:blipFill>
          <a:blip r:embed="rId6"/>
          <a:stretch>
            <a:fillRect/>
          </a:stretch>
        </p:blipFill>
        <p:spPr>
          <a:xfrm>
            <a:off x="1250899" y="4615891"/>
            <a:ext cx="241402" cy="241402"/>
          </a:xfrm>
          <a:prstGeom prst="rect">
            <a:avLst/>
          </a:prstGeom>
        </p:spPr>
      </p:pic>
      <p:sp>
        <p:nvSpPr>
          <p:cNvPr id="136" name="Row 3 text"/>
          <p:cNvSpPr txBox="1"/>
          <p:nvPr/>
        </p:nvSpPr>
        <p:spPr>
          <a:xfrm>
            <a:off x="1874520" y="4270248"/>
            <a:ext cx="7424928" cy="932688"/>
          </a:xfrm>
          <a:prstGeom prst="rect">
            <a:avLst/>
          </a:prstGeom>
          <a:noFill/>
          <a:ln/>
        </p:spPr>
        <p:txBody>
          <a:bodyPr wrap="square" lIns="0" tIns="0" rIns="0" bIns="0" rtlCol="0" anchor="ctr"/>
          <a:lstStyle/>
          <a:p>
            <a:pPr marL="0" indent="0" algn="l">
              <a:spcAft>
                <a:spcPts val="100"/>
              </a:spcAft>
              <a:buNone/>
            </a:pPr>
            <a:r>
              <a:rPr lang="en-US" sz="2000" b="1">
                <a:solidFill>
                  <a:srgbClr val="083258"/>
                </a:solidFill>
                <a:latin typeface="Roboto Condensed" pitchFamily="34" charset="0"/>
                <a:ea typeface="Roboto Condensed" pitchFamily="34" charset="-122"/>
                <a:cs typeface="Roboto Condensed" pitchFamily="34" charset="-120"/>
              </a:rPr>
              <a:t>Reveal what models miss</a:t>
            </a:r>
          </a:p>
          <a:p>
            <a:pPr marL="0" indent="0" algn="l">
              <a:buNone/>
            </a:pPr>
            <a:r>
              <a:rPr lang="en-US" sz="1900">
                <a:solidFill>
                  <a:srgbClr val="343333"/>
                </a:solidFill>
                <a:latin typeface="Source Sans Pro" pitchFamily="34" charset="0"/>
                <a:ea typeface="Source Sans Pro" pitchFamily="34" charset="-122"/>
                <a:cs typeface="Source Sans Pro" pitchFamily="34" charset="-120"/>
              </a:rPr>
              <a:t>Direct observations show where estimates need updating.</a:t>
            </a:r>
          </a:p>
        </p:txBody>
      </p:sp>
      <p:sp>
        <p:nvSpPr>
          <p:cNvPr id="141" name="Banner"/>
          <p:cNvSpPr/>
          <p:nvPr/>
        </p:nvSpPr>
        <p:spPr>
          <a:xfrm>
            <a:off x="822960" y="5394960"/>
            <a:ext cx="10543032" cy="777240"/>
          </a:xfrm>
          <a:prstGeom prst="roundRect">
            <a:avLst>
              <a:gd name="adj" fmla="val 2192"/>
            </a:avLst>
          </a:prstGeom>
          <a:solidFill>
            <a:srgbClr val="083258"/>
          </a:solidFill>
          <a:ln w="12700">
            <a:solidFill>
              <a:srgbClr val="083258"/>
            </a:solidFill>
          </a:ln>
        </p:spPr>
        <p:txBody>
          <a:bodyPr/>
          <a:lstStyle/>
          <a:p>
            <a:endParaRPr lang="en-US"/>
          </a:p>
        </p:txBody>
      </p:sp>
      <p:sp>
        <p:nvSpPr>
          <p:cNvPr id="142" name="Banner text"/>
          <p:cNvSpPr txBox="1"/>
          <p:nvPr/>
        </p:nvSpPr>
        <p:spPr>
          <a:xfrm>
            <a:off x="1097280" y="5394960"/>
            <a:ext cx="9994392" cy="777240"/>
          </a:xfrm>
          <a:prstGeom prst="rect">
            <a:avLst/>
          </a:prstGeom>
          <a:noFill/>
          <a:ln/>
        </p:spPr>
        <p:txBody>
          <a:bodyPr wrap="square" lIns="0" tIns="0" rIns="0" bIns="0" rtlCol="0" anchor="ctr"/>
          <a:lstStyle/>
          <a:p>
            <a:pPr marL="0" indent="0" algn="ctr">
              <a:buNone/>
            </a:pPr>
            <a:r>
              <a:rPr lang="en-US" sz="1900" b="1">
                <a:solidFill>
                  <a:srgbClr val="FFFFFF"/>
                </a:solidFill>
                <a:latin typeface="Roboto Condensed" pitchFamily="34" charset="0"/>
                <a:ea typeface="Roboto Condensed" pitchFamily="34" charset="-122"/>
                <a:cs typeface="Roboto Condensed" pitchFamily="34" charset="-120"/>
              </a:rPr>
              <a:t>Counting people is about visibility, power, and the right to be seen.</a:t>
            </a:r>
          </a:p>
        </p:txBody>
      </p:sp>
      <p:sp>
        <p:nvSpPr>
          <p:cNvPr id="2" name="Slide Number Placeholder 0">
            <a:extLst>
              <a:ext uri="{FF2B5EF4-FFF2-40B4-BE49-F238E27FC236}">
                <a16:creationId xmlns:a16="http://schemas.microsoft.com/office/drawing/2014/main" id="{A7B19998-1D00-20B7-3B19-F8EF6DECACCE}"/>
              </a:ext>
            </a:extLst>
          </p:cNvPr>
          <p:cNvSpPr txBox="1">
            <a:spLocks/>
          </p:cNvSpPr>
          <p:nvPr/>
        </p:nvSpPr>
        <p:spPr>
          <a:xfrm>
            <a:off x="11503152" y="6492240"/>
            <a:ext cx="548640" cy="228600"/>
          </a:xfrm>
          <a:prstGeom prst="rect">
            <a:avLst/>
          </a:prstGeom>
          <a:extLst>
            <a:ext uri="{C572A759-6A51-4108-AA02-DFA0A04FC94B}">
              <ma14:wrappingTextBoxFlag xmlns:ma14="http://schemas.microsoft.com/office/mac/drawingml/2011/main" xmlns="" val="0"/>
            </a:ext>
          </a:extLst>
        </p:spPr>
        <p:txBody>
          <a:bodyPr/>
          <a:lstStyle>
            <a:defPPr>
              <a:defRPr lang="en-US"/>
            </a:defPPr>
            <a:lvl1pPr marL="0" algn="l" defTabSz="914400" rtl="0" eaLnBrk="1" latinLnBrk="0" hangingPunct="1">
              <a:defRPr sz="900" kern="1200">
                <a:solidFill>
                  <a:srgbClr val="717073"/>
                </a:solidFill>
                <a:latin typeface="Source Sans Pro"/>
                <a:ea typeface="Source Sans Pro"/>
                <a:cs typeface="Source Sans Pr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7021451-1387-4CA6-816F-3879F97B5CBC}" type="slidenum">
              <a:rPr lang="en-US" smtClean="0"/>
              <a:pPr algn="r"/>
              <a:t>22</a:t>
            </a:fld>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 name="Watermark" descr="Decorative globe watermark"/>
          <p:cNvPicPr>
            <a:picLocks noChangeAspect="1"/>
          </p:cNvPicPr>
          <p:nvPr/>
        </p:nvPicPr>
        <p:blipFill>
          <a:blip r:embed="rId3"/>
          <a:stretch>
            <a:fillRect/>
          </a:stretch>
        </p:blipFill>
        <p:spPr>
          <a:xfrm>
            <a:off x="18288" y="4343400"/>
            <a:ext cx="1170432" cy="2514600"/>
          </a:xfrm>
          <a:prstGeom prst="rect">
            <a:avLst/>
          </a:prstGeom>
        </p:spPr>
      </p:pic>
      <p:sp>
        <p:nvSpPr>
          <p:cNvPr id="146" name="Title"/>
          <p:cNvSpPr txBox="1"/>
          <p:nvPr/>
        </p:nvSpPr>
        <p:spPr>
          <a:xfrm>
            <a:off x="822960" y="411480"/>
            <a:ext cx="10515600" cy="685800"/>
          </a:xfrm>
          <a:prstGeom prst="rect">
            <a:avLst/>
          </a:prstGeom>
          <a:noFill/>
          <a:ln/>
        </p:spPr>
        <p:txBody>
          <a:bodyPr wrap="square" lIns="0" tIns="0" rIns="0" bIns="0" rtlCol="0" anchor="ctr"/>
          <a:lstStyle/>
          <a:p>
            <a:pPr marL="0" indent="0" algn="l">
              <a:buNone/>
            </a:pPr>
            <a:r>
              <a:rPr lang="en-US" sz="3200" b="1">
                <a:solidFill>
                  <a:srgbClr val="083258"/>
                </a:solidFill>
                <a:latin typeface="Roboto Condensed" pitchFamily="34" charset="0"/>
                <a:ea typeface="Roboto Condensed" pitchFamily="34" charset="-122"/>
                <a:cs typeface="Roboto Condensed" pitchFamily="34" charset="-120"/>
              </a:rPr>
              <a:t>PRB connects evidence to the people who can act</a:t>
            </a:r>
          </a:p>
        </p:txBody>
      </p:sp>
      <p:sp>
        <p:nvSpPr>
          <p:cNvPr id="147" name="Subtitle"/>
          <p:cNvSpPr txBox="1"/>
          <p:nvPr/>
        </p:nvSpPr>
        <p:spPr>
          <a:xfrm>
            <a:off x="822960" y="1188720"/>
            <a:ext cx="10515600" cy="457200"/>
          </a:xfrm>
          <a:prstGeom prst="rect">
            <a:avLst/>
          </a:prstGeom>
          <a:noFill/>
          <a:ln/>
        </p:spPr>
        <p:txBody>
          <a:bodyPr wrap="square" lIns="0" tIns="0" rIns="0" bIns="0" rtlCol="0" anchor="t"/>
          <a:lstStyle/>
          <a:p>
            <a:pPr marL="0" indent="0" algn="l">
              <a:buNone/>
            </a:pPr>
            <a:r>
              <a:rPr lang="en-US" sz="2000">
                <a:solidFill>
                  <a:srgbClr val="343333"/>
                </a:solidFill>
                <a:latin typeface="Source Sans Pro" pitchFamily="34" charset="0"/>
                <a:ea typeface="Source Sans Pro" pitchFamily="34" charset="-122"/>
                <a:cs typeface="Source Sans Pro" pitchFamily="34" charset="-120"/>
              </a:rPr>
              <a:t>The 2026 Data Sheet is part of a broader strategy.</a:t>
            </a:r>
          </a:p>
        </p:txBody>
      </p:sp>
      <p:sp>
        <p:nvSpPr>
          <p:cNvPr id="148" name="Row 1"/>
          <p:cNvSpPr/>
          <p:nvPr/>
        </p:nvSpPr>
        <p:spPr>
          <a:xfrm>
            <a:off x="822960" y="1920240"/>
            <a:ext cx="10543032" cy="960120"/>
          </a:xfrm>
          <a:prstGeom prst="roundRect">
            <a:avLst>
              <a:gd name="adj" fmla="val 2192"/>
            </a:avLst>
          </a:prstGeom>
          <a:solidFill>
            <a:srgbClr val="F6FBFF"/>
          </a:solidFill>
          <a:ln w="12700">
            <a:solidFill>
              <a:srgbClr val="D9EEFF"/>
            </a:solidFill>
          </a:ln>
        </p:spPr>
        <p:txBody>
          <a:bodyPr/>
          <a:lstStyle/>
          <a:p>
            <a:endParaRPr lang="en-US"/>
          </a:p>
        </p:txBody>
      </p:sp>
      <p:sp>
        <p:nvSpPr>
          <p:cNvPr id="149" name="Row 1 badge"/>
          <p:cNvSpPr/>
          <p:nvPr/>
        </p:nvSpPr>
        <p:spPr>
          <a:xfrm>
            <a:off x="1143000" y="2139696"/>
            <a:ext cx="521208" cy="521208"/>
          </a:xfrm>
          <a:prstGeom prst="ellipse">
            <a:avLst/>
          </a:prstGeom>
          <a:solidFill>
            <a:srgbClr val="2375BB"/>
          </a:solidFill>
          <a:ln w="12700">
            <a:solidFill>
              <a:srgbClr val="2375BB"/>
            </a:solidFill>
          </a:ln>
        </p:spPr>
        <p:txBody>
          <a:bodyPr/>
          <a:lstStyle/>
          <a:p>
            <a:endParaRPr lang="en-US"/>
          </a:p>
        </p:txBody>
      </p:sp>
      <p:sp>
        <p:nvSpPr>
          <p:cNvPr id="150" name="Row 1 number"/>
          <p:cNvSpPr txBox="1"/>
          <p:nvPr/>
        </p:nvSpPr>
        <p:spPr>
          <a:xfrm>
            <a:off x="1143000" y="2139696"/>
            <a:ext cx="521208" cy="521208"/>
          </a:xfrm>
          <a:prstGeom prst="rect">
            <a:avLst/>
          </a:prstGeom>
          <a:noFill/>
          <a:ln/>
        </p:spPr>
        <p:txBody>
          <a:bodyPr wrap="square" lIns="0" tIns="0" rIns="0" bIns="0" rtlCol="0" anchor="ctr"/>
          <a:lstStyle/>
          <a:p>
            <a:pPr marL="0" indent="0" algn="ctr">
              <a:buNone/>
            </a:pPr>
            <a:r>
              <a:rPr lang="en-US" sz="2000" b="1">
                <a:solidFill>
                  <a:srgbClr val="FFFFFF"/>
                </a:solidFill>
                <a:latin typeface="Roboto Condensed" pitchFamily="34" charset="0"/>
                <a:ea typeface="Roboto Condensed" pitchFamily="34" charset="-122"/>
                <a:cs typeface="Roboto Condensed" pitchFamily="34" charset="-120"/>
              </a:rPr>
              <a:t>1</a:t>
            </a:r>
          </a:p>
        </p:txBody>
      </p:sp>
      <p:sp>
        <p:nvSpPr>
          <p:cNvPr id="151" name="Row 1 title"/>
          <p:cNvSpPr txBox="1"/>
          <p:nvPr/>
        </p:nvSpPr>
        <p:spPr>
          <a:xfrm>
            <a:off x="1920240" y="1920240"/>
            <a:ext cx="4206240" cy="960120"/>
          </a:xfrm>
          <a:prstGeom prst="rect">
            <a:avLst/>
          </a:prstGeom>
          <a:noFill/>
          <a:ln/>
        </p:spPr>
        <p:txBody>
          <a:bodyPr wrap="square" lIns="0" tIns="0" rIns="0" bIns="0" rtlCol="0" anchor="ctr"/>
          <a:lstStyle/>
          <a:p>
            <a:pPr marL="0" indent="0" algn="l">
              <a:buNone/>
            </a:pPr>
            <a:r>
              <a:rPr lang="en-US" sz="2200" b="1">
                <a:solidFill>
                  <a:srgbClr val="083258"/>
                </a:solidFill>
                <a:latin typeface="Roboto Condensed" pitchFamily="34" charset="0"/>
                <a:ea typeface="Roboto Condensed" pitchFamily="34" charset="-122"/>
                <a:cs typeface="Roboto Condensed" pitchFamily="34" charset="-120"/>
              </a:rPr>
              <a:t>Keep essential data visible and useful</a:t>
            </a:r>
          </a:p>
        </p:txBody>
      </p:sp>
      <p:sp>
        <p:nvSpPr>
          <p:cNvPr id="152" name="Row 1 body"/>
          <p:cNvSpPr txBox="1"/>
          <p:nvPr/>
        </p:nvSpPr>
        <p:spPr>
          <a:xfrm>
            <a:off x="6309360" y="1920240"/>
            <a:ext cx="4846320" cy="960120"/>
          </a:xfrm>
          <a:prstGeom prst="rect">
            <a:avLst/>
          </a:prstGeom>
          <a:noFill/>
          <a:ln/>
        </p:spPr>
        <p:txBody>
          <a:bodyPr wrap="square" lIns="0" tIns="0" rIns="0" bIns="0" rtlCol="0" anchor="ctr"/>
          <a:lstStyle/>
          <a:p>
            <a:pPr marL="0" indent="0" algn="l">
              <a:buNone/>
            </a:pPr>
            <a:r>
              <a:rPr lang="en-US" sz="1900">
                <a:solidFill>
                  <a:srgbClr val="343333"/>
                </a:solidFill>
                <a:latin typeface="Source Sans Pro" pitchFamily="34" charset="0"/>
                <a:ea typeface="Source Sans Pro" pitchFamily="34" charset="-122"/>
                <a:cs typeface="Source Sans Pro" pitchFamily="34" charset="-120"/>
              </a:rPr>
              <a:t>Combine observations and modeled estimates for 200+ countries and territories.</a:t>
            </a:r>
          </a:p>
        </p:txBody>
      </p:sp>
      <p:sp>
        <p:nvSpPr>
          <p:cNvPr id="153" name="Row 2"/>
          <p:cNvSpPr/>
          <p:nvPr/>
        </p:nvSpPr>
        <p:spPr>
          <a:xfrm>
            <a:off x="822960" y="3081528"/>
            <a:ext cx="10543032" cy="960120"/>
          </a:xfrm>
          <a:prstGeom prst="roundRect">
            <a:avLst>
              <a:gd name="adj" fmla="val 2192"/>
            </a:avLst>
          </a:prstGeom>
          <a:solidFill>
            <a:srgbClr val="F6FBFF"/>
          </a:solidFill>
          <a:ln w="12700">
            <a:solidFill>
              <a:srgbClr val="D9EEFF"/>
            </a:solidFill>
          </a:ln>
        </p:spPr>
        <p:txBody>
          <a:bodyPr/>
          <a:lstStyle/>
          <a:p>
            <a:endParaRPr lang="en-US"/>
          </a:p>
        </p:txBody>
      </p:sp>
      <p:sp>
        <p:nvSpPr>
          <p:cNvPr id="154" name="Row 2 badge"/>
          <p:cNvSpPr/>
          <p:nvPr/>
        </p:nvSpPr>
        <p:spPr>
          <a:xfrm>
            <a:off x="1143000" y="3300984"/>
            <a:ext cx="521208" cy="521208"/>
          </a:xfrm>
          <a:prstGeom prst="ellipse">
            <a:avLst/>
          </a:prstGeom>
          <a:solidFill>
            <a:srgbClr val="E06737"/>
          </a:solidFill>
          <a:ln w="12700">
            <a:solidFill>
              <a:srgbClr val="E06737"/>
            </a:solidFill>
          </a:ln>
        </p:spPr>
        <p:txBody>
          <a:bodyPr/>
          <a:lstStyle/>
          <a:p>
            <a:endParaRPr lang="en-US"/>
          </a:p>
        </p:txBody>
      </p:sp>
      <p:sp>
        <p:nvSpPr>
          <p:cNvPr id="155" name="Row 2 number"/>
          <p:cNvSpPr txBox="1"/>
          <p:nvPr/>
        </p:nvSpPr>
        <p:spPr>
          <a:xfrm>
            <a:off x="1143000" y="3300984"/>
            <a:ext cx="521208" cy="521208"/>
          </a:xfrm>
          <a:prstGeom prst="rect">
            <a:avLst/>
          </a:prstGeom>
          <a:noFill/>
          <a:ln/>
        </p:spPr>
        <p:txBody>
          <a:bodyPr wrap="square" lIns="0" tIns="0" rIns="0" bIns="0" rtlCol="0" anchor="ctr"/>
          <a:lstStyle/>
          <a:p>
            <a:pPr marL="0" indent="0" algn="ctr">
              <a:buNone/>
            </a:pPr>
            <a:r>
              <a:rPr lang="en-US" sz="2000" b="1">
                <a:solidFill>
                  <a:srgbClr val="FFFFFF"/>
                </a:solidFill>
                <a:latin typeface="Roboto Condensed" pitchFamily="34" charset="0"/>
                <a:ea typeface="Roboto Condensed" pitchFamily="34" charset="-122"/>
                <a:cs typeface="Roboto Condensed" pitchFamily="34" charset="-120"/>
              </a:rPr>
              <a:t>2</a:t>
            </a:r>
          </a:p>
        </p:txBody>
      </p:sp>
      <p:sp>
        <p:nvSpPr>
          <p:cNvPr id="156" name="Row 2 title"/>
          <p:cNvSpPr txBox="1"/>
          <p:nvPr/>
        </p:nvSpPr>
        <p:spPr>
          <a:xfrm>
            <a:off x="1920240" y="3081528"/>
            <a:ext cx="4206240" cy="960120"/>
          </a:xfrm>
          <a:prstGeom prst="rect">
            <a:avLst/>
          </a:prstGeom>
          <a:noFill/>
          <a:ln/>
        </p:spPr>
        <p:txBody>
          <a:bodyPr wrap="square" lIns="0" tIns="0" rIns="0" bIns="0" rtlCol="0" anchor="ctr"/>
          <a:lstStyle/>
          <a:p>
            <a:pPr marL="0" indent="0" algn="l">
              <a:buNone/>
            </a:pPr>
            <a:r>
              <a:rPr lang="en-US" sz="2200" b="1">
                <a:solidFill>
                  <a:srgbClr val="083258"/>
                </a:solidFill>
                <a:latin typeface="Roboto Condensed" pitchFamily="34" charset="0"/>
                <a:ea typeface="Roboto Condensed" pitchFamily="34" charset="-122"/>
                <a:cs typeface="Roboto Condensed" pitchFamily="34" charset="-120"/>
              </a:rPr>
              <a:t>Make the stakes clear</a:t>
            </a:r>
          </a:p>
        </p:txBody>
      </p:sp>
      <p:sp>
        <p:nvSpPr>
          <p:cNvPr id="157" name="Row 2 body"/>
          <p:cNvSpPr txBox="1"/>
          <p:nvPr/>
        </p:nvSpPr>
        <p:spPr>
          <a:xfrm>
            <a:off x="6309360" y="3081528"/>
            <a:ext cx="4846320" cy="960120"/>
          </a:xfrm>
          <a:prstGeom prst="rect">
            <a:avLst/>
          </a:prstGeom>
          <a:noFill/>
          <a:ln/>
        </p:spPr>
        <p:txBody>
          <a:bodyPr wrap="square" lIns="0" tIns="0" rIns="0" bIns="0" rtlCol="0" anchor="ctr"/>
          <a:lstStyle/>
          <a:p>
            <a:pPr marL="0" indent="0" algn="l">
              <a:buNone/>
            </a:pPr>
            <a:r>
              <a:rPr lang="en-US" sz="1900">
                <a:solidFill>
                  <a:srgbClr val="343333"/>
                </a:solidFill>
                <a:latin typeface="Source Sans Pro" pitchFamily="34" charset="0"/>
                <a:ea typeface="Source Sans Pro" pitchFamily="34" charset="-122"/>
                <a:cs typeface="Source Sans Pro" pitchFamily="34" charset="-120"/>
              </a:rPr>
              <a:t>Show what is missed when data gaps grow, as with infant mortality.</a:t>
            </a:r>
          </a:p>
        </p:txBody>
      </p:sp>
      <p:sp>
        <p:nvSpPr>
          <p:cNvPr id="158" name="Row 3"/>
          <p:cNvSpPr/>
          <p:nvPr/>
        </p:nvSpPr>
        <p:spPr>
          <a:xfrm>
            <a:off x="822960" y="4242816"/>
            <a:ext cx="10543032" cy="960120"/>
          </a:xfrm>
          <a:prstGeom prst="roundRect">
            <a:avLst>
              <a:gd name="adj" fmla="val 2192"/>
            </a:avLst>
          </a:prstGeom>
          <a:solidFill>
            <a:srgbClr val="F6FBFF"/>
          </a:solidFill>
          <a:ln w="12700">
            <a:solidFill>
              <a:srgbClr val="D9EEFF"/>
            </a:solidFill>
          </a:ln>
        </p:spPr>
        <p:txBody>
          <a:bodyPr/>
          <a:lstStyle/>
          <a:p>
            <a:endParaRPr lang="en-US"/>
          </a:p>
        </p:txBody>
      </p:sp>
      <p:sp>
        <p:nvSpPr>
          <p:cNvPr id="159" name="Row 3 badge"/>
          <p:cNvSpPr/>
          <p:nvPr/>
        </p:nvSpPr>
        <p:spPr>
          <a:xfrm>
            <a:off x="1143000" y="4462272"/>
            <a:ext cx="521208" cy="521208"/>
          </a:xfrm>
          <a:prstGeom prst="ellipse">
            <a:avLst/>
          </a:prstGeom>
          <a:solidFill>
            <a:srgbClr val="20737C"/>
          </a:solidFill>
          <a:ln w="12700">
            <a:solidFill>
              <a:srgbClr val="20737C"/>
            </a:solidFill>
          </a:ln>
        </p:spPr>
        <p:txBody>
          <a:bodyPr/>
          <a:lstStyle/>
          <a:p>
            <a:endParaRPr lang="en-US"/>
          </a:p>
        </p:txBody>
      </p:sp>
      <p:sp>
        <p:nvSpPr>
          <p:cNvPr id="160" name="Row 3 number"/>
          <p:cNvSpPr txBox="1"/>
          <p:nvPr/>
        </p:nvSpPr>
        <p:spPr>
          <a:xfrm>
            <a:off x="1143000" y="4462272"/>
            <a:ext cx="521208" cy="521208"/>
          </a:xfrm>
          <a:prstGeom prst="rect">
            <a:avLst/>
          </a:prstGeom>
          <a:noFill/>
          <a:ln/>
        </p:spPr>
        <p:txBody>
          <a:bodyPr wrap="square" lIns="0" tIns="0" rIns="0" bIns="0" rtlCol="0" anchor="ctr"/>
          <a:lstStyle/>
          <a:p>
            <a:pPr marL="0" indent="0" algn="ctr">
              <a:buNone/>
            </a:pPr>
            <a:r>
              <a:rPr lang="en-US" sz="2000" b="1">
                <a:solidFill>
                  <a:srgbClr val="FFFFFF"/>
                </a:solidFill>
                <a:latin typeface="Roboto Condensed" pitchFamily="34" charset="0"/>
                <a:ea typeface="Roboto Condensed" pitchFamily="34" charset="-122"/>
                <a:cs typeface="Roboto Condensed" pitchFamily="34" charset="-120"/>
              </a:rPr>
              <a:t>3</a:t>
            </a:r>
          </a:p>
        </p:txBody>
      </p:sp>
      <p:sp>
        <p:nvSpPr>
          <p:cNvPr id="161" name="Row 3 title"/>
          <p:cNvSpPr txBox="1"/>
          <p:nvPr/>
        </p:nvSpPr>
        <p:spPr>
          <a:xfrm>
            <a:off x="1920240" y="4242816"/>
            <a:ext cx="4206240" cy="960120"/>
          </a:xfrm>
          <a:prstGeom prst="rect">
            <a:avLst/>
          </a:prstGeom>
          <a:noFill/>
          <a:ln/>
        </p:spPr>
        <p:txBody>
          <a:bodyPr wrap="square" lIns="0" tIns="0" rIns="0" bIns="0" rtlCol="0" anchor="ctr"/>
          <a:lstStyle/>
          <a:p>
            <a:pPr marL="0" indent="0" algn="l">
              <a:buNone/>
            </a:pPr>
            <a:r>
              <a:rPr lang="en-US" sz="2200" b="1">
                <a:solidFill>
                  <a:srgbClr val="083258"/>
                </a:solidFill>
                <a:latin typeface="Roboto Condensed" pitchFamily="34" charset="0"/>
                <a:ea typeface="Roboto Condensed" pitchFamily="34" charset="-122"/>
                <a:cs typeface="Roboto Condensed" pitchFamily="34" charset="-120"/>
              </a:rPr>
              <a:t>Mobilize users and decision-makers</a:t>
            </a:r>
          </a:p>
        </p:txBody>
      </p:sp>
      <p:sp>
        <p:nvSpPr>
          <p:cNvPr id="162" name="Row 3 body"/>
          <p:cNvSpPr txBox="1"/>
          <p:nvPr/>
        </p:nvSpPr>
        <p:spPr>
          <a:xfrm>
            <a:off x="6309360" y="4242816"/>
            <a:ext cx="4846320" cy="960120"/>
          </a:xfrm>
          <a:prstGeom prst="rect">
            <a:avLst/>
          </a:prstGeom>
          <a:noFill/>
          <a:ln/>
        </p:spPr>
        <p:txBody>
          <a:bodyPr wrap="square" lIns="0" tIns="0" rIns="0" bIns="0" rtlCol="0" anchor="ctr"/>
          <a:lstStyle/>
          <a:p>
            <a:pPr marL="0" indent="0" algn="l">
              <a:buNone/>
            </a:pPr>
            <a:r>
              <a:rPr lang="en-US" sz="1900">
                <a:solidFill>
                  <a:srgbClr val="343333"/>
                </a:solidFill>
                <a:latin typeface="Source Sans Pro" pitchFamily="34" charset="0"/>
                <a:ea typeface="Source Sans Pro" pitchFamily="34" charset="-122"/>
                <a:cs typeface="Source Sans Pro" pitchFamily="34" charset="-120"/>
              </a:rPr>
              <a:t>Equip data users with tools like the new Data Explorer.</a:t>
            </a:r>
          </a:p>
        </p:txBody>
      </p:sp>
      <p:sp>
        <p:nvSpPr>
          <p:cNvPr id="163" name="Banner"/>
          <p:cNvSpPr/>
          <p:nvPr/>
        </p:nvSpPr>
        <p:spPr>
          <a:xfrm>
            <a:off x="822960" y="5486400"/>
            <a:ext cx="10543032" cy="658368"/>
          </a:xfrm>
          <a:prstGeom prst="roundRect">
            <a:avLst>
              <a:gd name="adj" fmla="val 2192"/>
            </a:avLst>
          </a:prstGeom>
          <a:solidFill>
            <a:srgbClr val="083258"/>
          </a:solidFill>
          <a:ln w="12700">
            <a:solidFill>
              <a:srgbClr val="083258"/>
            </a:solidFill>
          </a:ln>
        </p:spPr>
        <p:txBody>
          <a:bodyPr/>
          <a:lstStyle/>
          <a:p>
            <a:endParaRPr lang="en-US"/>
          </a:p>
        </p:txBody>
      </p:sp>
      <p:sp>
        <p:nvSpPr>
          <p:cNvPr id="164" name="Banner text"/>
          <p:cNvSpPr txBox="1"/>
          <p:nvPr/>
        </p:nvSpPr>
        <p:spPr>
          <a:xfrm>
            <a:off x="822960" y="5486400"/>
            <a:ext cx="10543032" cy="658368"/>
          </a:xfrm>
          <a:prstGeom prst="rect">
            <a:avLst/>
          </a:prstGeom>
          <a:noFill/>
          <a:ln/>
        </p:spPr>
        <p:txBody>
          <a:bodyPr wrap="square" lIns="0" tIns="0" rIns="0" bIns="0" rtlCol="0" anchor="ctr"/>
          <a:lstStyle/>
          <a:p>
            <a:pPr marL="0" indent="0" algn="ctr">
              <a:buNone/>
            </a:pPr>
            <a:r>
              <a:rPr lang="en-US" sz="2200" b="1">
                <a:solidFill>
                  <a:srgbClr val="FFFFFF"/>
                </a:solidFill>
                <a:latin typeface="Roboto Condensed" pitchFamily="34" charset="0"/>
                <a:ea typeface="Roboto Condensed" pitchFamily="34" charset="-122"/>
                <a:cs typeface="Roboto Condensed" pitchFamily="34" charset="-120"/>
              </a:rPr>
              <a:t>Data users are infrastructure.</a:t>
            </a:r>
          </a:p>
        </p:txBody>
      </p:sp>
      <p:sp>
        <p:nvSpPr>
          <p:cNvPr id="2" name="Slide Number Placeholder 0">
            <a:extLst>
              <a:ext uri="{FF2B5EF4-FFF2-40B4-BE49-F238E27FC236}">
                <a16:creationId xmlns:a16="http://schemas.microsoft.com/office/drawing/2014/main" id="{1DECDEE3-E0A5-31FB-515D-ACF5D05D9C2B}"/>
              </a:ext>
            </a:extLst>
          </p:cNvPr>
          <p:cNvSpPr txBox="1">
            <a:spLocks/>
          </p:cNvSpPr>
          <p:nvPr/>
        </p:nvSpPr>
        <p:spPr>
          <a:xfrm>
            <a:off x="11503152" y="6492240"/>
            <a:ext cx="548640" cy="228600"/>
          </a:xfrm>
          <a:prstGeom prst="rect">
            <a:avLst/>
          </a:prstGeom>
          <a:extLst>
            <a:ext uri="{C572A759-6A51-4108-AA02-DFA0A04FC94B}">
              <ma14:wrappingTextBoxFlag xmlns:ma14="http://schemas.microsoft.com/office/mac/drawingml/2011/main" xmlns="" val="0"/>
            </a:ext>
          </a:extLst>
        </p:spPr>
        <p:txBody>
          <a:bodyPr/>
          <a:lstStyle>
            <a:defPPr>
              <a:defRPr lang="en-US"/>
            </a:defPPr>
            <a:lvl1pPr marL="0" algn="l" defTabSz="914400" rtl="0" eaLnBrk="1" latinLnBrk="0" hangingPunct="1">
              <a:defRPr sz="900" kern="1200">
                <a:solidFill>
                  <a:srgbClr val="717073"/>
                </a:solidFill>
                <a:latin typeface="Source Sans Pro"/>
                <a:ea typeface="Source Sans Pro"/>
                <a:cs typeface="Source Sans Pr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7021451-1387-4CA6-816F-3879F97B5CBC}" type="slidenum">
              <a:rPr lang="en-US" smtClean="0"/>
              <a:pPr algn="r"/>
              <a:t>23</a:t>
            </a:fld>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2F284-A294-792E-7847-BF2896568A78}"/>
            </a:ext>
          </a:extLst>
        </p:cNvPr>
        <p:cNvGrpSpPr/>
        <p:nvPr/>
      </p:nvGrpSpPr>
      <p:grpSpPr>
        <a:xfrm>
          <a:off x="0" y="0"/>
          <a:ext cx="0" cy="0"/>
          <a:chOff x="0" y="0"/>
          <a:chExt cx="0" cy="0"/>
        </a:xfrm>
      </p:grpSpPr>
      <p:sp>
        <p:nvSpPr>
          <p:cNvPr id="2" name="Subtitle 1">
            <a:extLst>
              <a:ext uri="{FF2B5EF4-FFF2-40B4-BE49-F238E27FC236}">
                <a16:creationId xmlns:a16="http://schemas.microsoft.com/office/drawing/2014/main" id="{EE5B4CF1-F0A2-E9F7-1E6E-904C4FE83313}"/>
              </a:ext>
            </a:extLst>
          </p:cNvPr>
          <p:cNvSpPr>
            <a:spLocks noGrp="1"/>
          </p:cNvSpPr>
          <p:nvPr>
            <p:ph type="subTitle" sz="quarter" idx="1"/>
          </p:nvPr>
        </p:nvSpPr>
        <p:spPr>
          <a:xfrm>
            <a:off x="642112" y="2389221"/>
            <a:ext cx="8684768" cy="879212"/>
          </a:xfrm>
        </p:spPr>
        <p:txBody>
          <a:bodyPr/>
          <a:lstStyle/>
          <a:p>
            <a:r>
              <a:rPr lang="en-US">
                <a:latin typeface="Arial"/>
                <a:cs typeface="Arial"/>
              </a:rPr>
              <a:t>Data Explorer Demo: Exploring Population Aging</a:t>
            </a:r>
          </a:p>
          <a:p>
            <a:endParaRPr lang="en-US"/>
          </a:p>
        </p:txBody>
      </p:sp>
      <p:sp>
        <p:nvSpPr>
          <p:cNvPr id="3" name="Text Placeholder 2">
            <a:extLst>
              <a:ext uri="{FF2B5EF4-FFF2-40B4-BE49-F238E27FC236}">
                <a16:creationId xmlns:a16="http://schemas.microsoft.com/office/drawing/2014/main" id="{9029F17A-ECCD-E97A-6031-B358A7DDCEC9}"/>
              </a:ext>
            </a:extLst>
          </p:cNvPr>
          <p:cNvSpPr>
            <a:spLocks noGrp="1"/>
          </p:cNvSpPr>
          <p:nvPr>
            <p:ph type="body" sz="quarter" idx="10"/>
          </p:nvPr>
        </p:nvSpPr>
        <p:spPr>
          <a:xfrm>
            <a:off x="642112" y="5675077"/>
            <a:ext cx="10980928" cy="457200"/>
          </a:xfrm>
        </p:spPr>
        <p:txBody>
          <a:bodyPr/>
          <a:lstStyle/>
          <a:p>
            <a:r>
              <a:rPr lang="en-US" dirty="0"/>
              <a:t>Shreya Arora, Research Assistant</a:t>
            </a:r>
          </a:p>
          <a:p>
            <a:endParaRPr lang="en-US" dirty="0"/>
          </a:p>
        </p:txBody>
      </p:sp>
      <p:sp>
        <p:nvSpPr>
          <p:cNvPr id="4" name="Text Placeholder 3">
            <a:extLst>
              <a:ext uri="{FF2B5EF4-FFF2-40B4-BE49-F238E27FC236}">
                <a16:creationId xmlns:a16="http://schemas.microsoft.com/office/drawing/2014/main" id="{E3F4539A-B4AE-36DE-74E0-160100B803B0}"/>
              </a:ext>
            </a:extLst>
          </p:cNvPr>
          <p:cNvSpPr>
            <a:spLocks noGrp="1"/>
          </p:cNvSpPr>
          <p:nvPr>
            <p:ph type="body" sz="quarter" idx="11"/>
          </p:nvPr>
        </p:nvSpPr>
        <p:spPr>
          <a:xfrm>
            <a:off x="642112" y="6063251"/>
            <a:ext cx="4064000" cy="371515"/>
          </a:xfrm>
        </p:spPr>
        <p:txBody>
          <a:bodyPr/>
          <a:lstStyle/>
          <a:p>
            <a:r>
              <a:rPr lang="en-US"/>
              <a:t>October 27, 2026</a:t>
            </a:r>
          </a:p>
          <a:p>
            <a:endParaRPr lang="en-US"/>
          </a:p>
        </p:txBody>
      </p:sp>
    </p:spTree>
    <p:extLst>
      <p:ext uri="{BB962C8B-B14F-4D97-AF65-F5344CB8AC3E}">
        <p14:creationId xmlns:p14="http://schemas.microsoft.com/office/powerpoint/2010/main" val="21801153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a:spLocks noGrp="1"/>
          </p:cNvSpPr>
          <p:nvPr>
            <p:ph type="title" idx="101" hasCustomPrompt="1"/>
          </p:nvPr>
        </p:nvSpPr>
        <p:spPr>
          <a:xfrm>
            <a:off x="670560" y="1097280"/>
            <a:ext cx="10972800" cy="792480"/>
          </a:xfrm>
          <a:prstGeom prst="rect">
            <a:avLst/>
          </a:prstGeom>
          <a:noFill/>
          <a:ln/>
        </p:spPr>
        <p:txBody>
          <a:bodyPr vert="horz" wrap="square" lIns="0" tIns="0" rIns="0" bIns="0" rtlCol="0" anchor="t">
            <a:normAutofit fontScale="90000"/>
          </a:bodyPr>
          <a:lstStyle/>
          <a:p>
            <a:r>
              <a:rPr lang="en-US" sz="4000">
                <a:solidFill>
                  <a:srgbClr val="2375BB"/>
                </a:solidFill>
                <a:latin typeface="Roboto Condensed" panose="02000000000000000000" pitchFamily="2" charset="0"/>
                <a:ea typeface="Roboto Condensed" panose="02000000000000000000" pitchFamily="2" charset="0"/>
                <a:cs typeface="Roboto Condensed" panose="02000000000000000000" pitchFamily="2" charset="0"/>
              </a:rPr>
              <a:t>Today’s Demo: </a:t>
            </a:r>
            <a:r>
              <a:rPr lang="en-US" sz="4000" i="1">
                <a:solidFill>
                  <a:srgbClr val="2375BB"/>
                </a:solidFill>
                <a:latin typeface="Roboto Condensed" panose="02000000000000000000" pitchFamily="2" charset="0"/>
                <a:ea typeface="Roboto Condensed" panose="02000000000000000000" pitchFamily="2" charset="0"/>
                <a:cs typeface="Roboto Condensed" panose="02000000000000000000" pitchFamily="2" charset="0"/>
              </a:rPr>
              <a:t>Where in the world are populations aging?</a:t>
            </a:r>
          </a:p>
        </p:txBody>
      </p:sp>
      <p:sp>
        <p:nvSpPr>
          <p:cNvPr id="5" name="Bar chart circle"/>
          <p:cNvSpPr/>
          <p:nvPr/>
        </p:nvSpPr>
        <p:spPr>
          <a:xfrm>
            <a:off x="4206240" y="2438400"/>
            <a:ext cx="975360" cy="975360"/>
          </a:xfrm>
          <a:prstGeom prst="ellipse">
            <a:avLst/>
          </a:prstGeom>
          <a:solidFill>
            <a:schemeClr val="accent1"/>
          </a:solidFill>
          <a:ln/>
        </p:spPr>
        <p:txBody>
          <a:bodyPr/>
          <a:lstStyle/>
          <a:p>
            <a:endParaRPr lang="en-US" sz="2400"/>
          </a:p>
        </p:txBody>
      </p:sp>
      <p:pic>
        <p:nvPicPr>
          <p:cNvPr id="6" name="Bar chart icon" descr="preencoded.png"/>
          <p:cNvPicPr>
            <a:picLocks noChangeAspect="1"/>
          </p:cNvPicPr>
          <p:nvPr/>
        </p:nvPicPr>
        <p:blipFill>
          <a:blip r:embed="rId3"/>
          <a:stretch>
            <a:fillRect/>
          </a:stretch>
        </p:blipFill>
        <p:spPr>
          <a:xfrm>
            <a:off x="4450080" y="2682240"/>
            <a:ext cx="487680" cy="487680"/>
          </a:xfrm>
          <a:prstGeom prst="rect">
            <a:avLst/>
          </a:prstGeom>
        </p:spPr>
      </p:pic>
      <p:sp>
        <p:nvSpPr>
          <p:cNvPr id="7" name="Text 4"/>
          <p:cNvSpPr txBox="1"/>
          <p:nvPr/>
        </p:nvSpPr>
        <p:spPr>
          <a:xfrm>
            <a:off x="3474720" y="3596640"/>
            <a:ext cx="2438400" cy="426720"/>
          </a:xfrm>
          <a:prstGeom prst="rect">
            <a:avLst/>
          </a:prstGeom>
          <a:noFill/>
          <a:ln/>
        </p:spPr>
        <p:txBody>
          <a:bodyPr wrap="square" lIns="0" tIns="0" rIns="0" bIns="0" rtlCol="0" anchor="ctr"/>
          <a:lstStyle/>
          <a:p>
            <a:pPr algn="ctr"/>
            <a:r>
              <a:rPr lang="en-US" sz="2133" b="1">
                <a:solidFill>
                  <a:schemeClr val="tx2"/>
                </a:solidFill>
                <a:latin typeface="Source Sans Pro" panose="020B0503030403020204" pitchFamily="34" charset="0"/>
                <a:ea typeface="Source Sans Pro" panose="020B0503030403020204" pitchFamily="34" charset="0"/>
              </a:rPr>
              <a:t>Bar chart</a:t>
            </a:r>
            <a:endParaRPr lang="en-US" sz="2133">
              <a:latin typeface="Source Sans Pro" panose="020B0503030403020204" pitchFamily="34" charset="0"/>
              <a:ea typeface="Source Sans Pro" panose="020B0503030403020204" pitchFamily="34" charset="0"/>
            </a:endParaRPr>
          </a:p>
        </p:txBody>
      </p:sp>
      <p:pic>
        <p:nvPicPr>
          <p:cNvPr id="9" name="Arrow 1" descr="preencoded.png"/>
          <p:cNvPicPr>
            <a:picLocks noChangeAspect="1"/>
          </p:cNvPicPr>
          <p:nvPr/>
        </p:nvPicPr>
        <p:blipFill>
          <a:blip r:embed="rId4"/>
          <a:stretch>
            <a:fillRect/>
          </a:stretch>
        </p:blipFill>
        <p:spPr>
          <a:xfrm>
            <a:off x="3133344" y="2767584"/>
            <a:ext cx="304800" cy="304800"/>
          </a:xfrm>
          <a:prstGeom prst="rect">
            <a:avLst/>
          </a:prstGeom>
        </p:spPr>
      </p:pic>
      <p:sp>
        <p:nvSpPr>
          <p:cNvPr id="10" name="Beeswarm circle"/>
          <p:cNvSpPr/>
          <p:nvPr/>
        </p:nvSpPr>
        <p:spPr>
          <a:xfrm>
            <a:off x="1341120" y="2438400"/>
            <a:ext cx="975360" cy="975360"/>
          </a:xfrm>
          <a:prstGeom prst="ellipse">
            <a:avLst/>
          </a:prstGeom>
          <a:solidFill>
            <a:schemeClr val="accent1"/>
          </a:solidFill>
          <a:ln/>
        </p:spPr>
        <p:txBody>
          <a:bodyPr/>
          <a:lstStyle/>
          <a:p>
            <a:endParaRPr lang="en-US" sz="2400"/>
          </a:p>
        </p:txBody>
      </p:sp>
      <p:pic>
        <p:nvPicPr>
          <p:cNvPr id="11" name="Beeswarm icon" descr="preencoded.png"/>
          <p:cNvPicPr>
            <a:picLocks noChangeAspect="1"/>
          </p:cNvPicPr>
          <p:nvPr/>
        </p:nvPicPr>
        <p:blipFill>
          <a:blip r:embed="rId5"/>
          <a:stretch>
            <a:fillRect/>
          </a:stretch>
        </p:blipFill>
        <p:spPr>
          <a:xfrm>
            <a:off x="1584960" y="2682240"/>
            <a:ext cx="487680" cy="487680"/>
          </a:xfrm>
          <a:prstGeom prst="rect">
            <a:avLst/>
          </a:prstGeom>
        </p:spPr>
      </p:pic>
      <p:sp>
        <p:nvSpPr>
          <p:cNvPr id="12" name="Text 7"/>
          <p:cNvSpPr txBox="1"/>
          <p:nvPr/>
        </p:nvSpPr>
        <p:spPr>
          <a:xfrm>
            <a:off x="609600" y="3596640"/>
            <a:ext cx="2438400" cy="426720"/>
          </a:xfrm>
          <a:prstGeom prst="rect">
            <a:avLst/>
          </a:prstGeom>
          <a:noFill/>
          <a:ln/>
        </p:spPr>
        <p:txBody>
          <a:bodyPr wrap="square" lIns="0" tIns="0" rIns="0" bIns="0" rtlCol="0" anchor="ctr"/>
          <a:lstStyle/>
          <a:p>
            <a:pPr algn="ctr"/>
            <a:r>
              <a:rPr lang="en-US" sz="2133" b="1" err="1">
                <a:solidFill>
                  <a:schemeClr val="tx2"/>
                </a:solidFill>
                <a:latin typeface="Source Sans Pro" panose="020B0503030403020204" pitchFamily="34" charset="0"/>
                <a:ea typeface="Source Sans Pro" panose="020B0503030403020204" pitchFamily="34" charset="0"/>
              </a:rPr>
              <a:t>Beeswarm</a:t>
            </a:r>
            <a:endParaRPr lang="en-US" sz="2133">
              <a:latin typeface="Source Sans Pro" panose="020B0503030403020204" pitchFamily="34" charset="0"/>
              <a:ea typeface="Source Sans Pro" panose="020B0503030403020204" pitchFamily="34" charset="0"/>
            </a:endParaRPr>
          </a:p>
        </p:txBody>
      </p:sp>
      <p:pic>
        <p:nvPicPr>
          <p:cNvPr id="14" name="Arrow 2" descr="preencoded.png"/>
          <p:cNvPicPr>
            <a:picLocks noChangeAspect="1"/>
          </p:cNvPicPr>
          <p:nvPr/>
        </p:nvPicPr>
        <p:blipFill>
          <a:blip r:embed="rId4"/>
          <a:stretch>
            <a:fillRect/>
          </a:stretch>
        </p:blipFill>
        <p:spPr>
          <a:xfrm>
            <a:off x="5998464" y="2767584"/>
            <a:ext cx="304800" cy="304800"/>
          </a:xfrm>
          <a:prstGeom prst="rect">
            <a:avLst/>
          </a:prstGeom>
        </p:spPr>
      </p:pic>
      <p:sp>
        <p:nvSpPr>
          <p:cNvPr id="15" name="Scatter plot circle"/>
          <p:cNvSpPr/>
          <p:nvPr/>
        </p:nvSpPr>
        <p:spPr>
          <a:xfrm>
            <a:off x="7071360" y="2438400"/>
            <a:ext cx="975360" cy="975360"/>
          </a:xfrm>
          <a:prstGeom prst="ellipse">
            <a:avLst/>
          </a:prstGeom>
          <a:solidFill>
            <a:schemeClr val="accent1"/>
          </a:solidFill>
          <a:ln/>
        </p:spPr>
        <p:txBody>
          <a:bodyPr/>
          <a:lstStyle/>
          <a:p>
            <a:endParaRPr lang="en-US" sz="2400"/>
          </a:p>
        </p:txBody>
      </p:sp>
      <p:pic>
        <p:nvPicPr>
          <p:cNvPr id="16" name="Scatter plot icon" descr="preencoded.png"/>
          <p:cNvPicPr>
            <a:picLocks noChangeAspect="1"/>
          </p:cNvPicPr>
          <p:nvPr/>
        </p:nvPicPr>
        <p:blipFill>
          <a:blip r:embed="rId6"/>
          <a:stretch>
            <a:fillRect/>
          </a:stretch>
        </p:blipFill>
        <p:spPr>
          <a:xfrm>
            <a:off x="7315200" y="2682240"/>
            <a:ext cx="487680" cy="487680"/>
          </a:xfrm>
          <a:prstGeom prst="rect">
            <a:avLst/>
          </a:prstGeom>
        </p:spPr>
      </p:pic>
      <p:sp>
        <p:nvSpPr>
          <p:cNvPr id="17" name="Text 10"/>
          <p:cNvSpPr txBox="1"/>
          <p:nvPr/>
        </p:nvSpPr>
        <p:spPr>
          <a:xfrm>
            <a:off x="6339840" y="3596640"/>
            <a:ext cx="2438400" cy="426720"/>
          </a:xfrm>
          <a:prstGeom prst="rect">
            <a:avLst/>
          </a:prstGeom>
          <a:noFill/>
          <a:ln/>
        </p:spPr>
        <p:txBody>
          <a:bodyPr wrap="square" lIns="0" tIns="0" rIns="0" bIns="0" rtlCol="0" anchor="ctr"/>
          <a:lstStyle/>
          <a:p>
            <a:pPr algn="ctr"/>
            <a:r>
              <a:rPr lang="en-US" sz="2133" b="1">
                <a:solidFill>
                  <a:schemeClr val="tx2"/>
                </a:solidFill>
                <a:latin typeface="Source Sans Pro" panose="020B0503030403020204" pitchFamily="34" charset="0"/>
                <a:ea typeface="Source Sans Pro" panose="020B0503030403020204" pitchFamily="34" charset="0"/>
              </a:rPr>
              <a:t>Scatter plot</a:t>
            </a:r>
            <a:endParaRPr lang="en-US" sz="2133">
              <a:latin typeface="Source Sans Pro" panose="020B0503030403020204" pitchFamily="34" charset="0"/>
              <a:ea typeface="Source Sans Pro" panose="020B0503030403020204" pitchFamily="34" charset="0"/>
            </a:endParaRPr>
          </a:p>
        </p:txBody>
      </p:sp>
      <p:pic>
        <p:nvPicPr>
          <p:cNvPr id="19" name="Arrow 3" descr="preencoded.png"/>
          <p:cNvPicPr>
            <a:picLocks noChangeAspect="1"/>
          </p:cNvPicPr>
          <p:nvPr/>
        </p:nvPicPr>
        <p:blipFill>
          <a:blip r:embed="rId4"/>
          <a:stretch>
            <a:fillRect/>
          </a:stretch>
        </p:blipFill>
        <p:spPr>
          <a:xfrm>
            <a:off x="8863584" y="2767584"/>
            <a:ext cx="304800" cy="304800"/>
          </a:xfrm>
          <a:prstGeom prst="rect">
            <a:avLst/>
          </a:prstGeom>
        </p:spPr>
      </p:pic>
      <p:sp>
        <p:nvSpPr>
          <p:cNvPr id="20" name="Map circle"/>
          <p:cNvSpPr/>
          <p:nvPr/>
        </p:nvSpPr>
        <p:spPr>
          <a:xfrm>
            <a:off x="9936480" y="2438400"/>
            <a:ext cx="975360" cy="975360"/>
          </a:xfrm>
          <a:prstGeom prst="ellipse">
            <a:avLst/>
          </a:prstGeom>
          <a:solidFill>
            <a:schemeClr val="accent1"/>
          </a:solidFill>
          <a:ln/>
        </p:spPr>
        <p:txBody>
          <a:bodyPr/>
          <a:lstStyle/>
          <a:p>
            <a:endParaRPr lang="en-US" sz="2400"/>
          </a:p>
        </p:txBody>
      </p:sp>
      <p:pic>
        <p:nvPicPr>
          <p:cNvPr id="21" name="Map icon" descr="preencoded.png"/>
          <p:cNvPicPr>
            <a:picLocks noChangeAspect="1"/>
          </p:cNvPicPr>
          <p:nvPr/>
        </p:nvPicPr>
        <p:blipFill>
          <a:blip r:embed="rId7"/>
          <a:stretch>
            <a:fillRect/>
          </a:stretch>
        </p:blipFill>
        <p:spPr>
          <a:xfrm>
            <a:off x="10180320" y="2682240"/>
            <a:ext cx="487680" cy="487680"/>
          </a:xfrm>
          <a:prstGeom prst="rect">
            <a:avLst/>
          </a:prstGeom>
        </p:spPr>
      </p:pic>
      <p:sp>
        <p:nvSpPr>
          <p:cNvPr id="22" name="Text 13"/>
          <p:cNvSpPr txBox="1"/>
          <p:nvPr/>
        </p:nvSpPr>
        <p:spPr>
          <a:xfrm>
            <a:off x="9204960" y="3596640"/>
            <a:ext cx="2438400" cy="426720"/>
          </a:xfrm>
          <a:prstGeom prst="rect">
            <a:avLst/>
          </a:prstGeom>
          <a:noFill/>
          <a:ln/>
        </p:spPr>
        <p:txBody>
          <a:bodyPr wrap="square" lIns="0" tIns="0" rIns="0" bIns="0" rtlCol="0" anchor="ctr"/>
          <a:lstStyle/>
          <a:p>
            <a:pPr algn="ctr"/>
            <a:r>
              <a:rPr lang="en-US" sz="2133" b="1">
                <a:solidFill>
                  <a:schemeClr val="tx2"/>
                </a:solidFill>
                <a:latin typeface="Source Sans Pro" panose="020B0503030403020204" pitchFamily="34" charset="0"/>
                <a:ea typeface="Source Sans Pro" panose="020B0503030403020204" pitchFamily="34" charset="0"/>
              </a:rPr>
              <a:t>Map</a:t>
            </a:r>
            <a:endParaRPr lang="en-US" sz="2133">
              <a:latin typeface="Source Sans Pro" panose="020B0503030403020204" pitchFamily="34" charset="0"/>
              <a:ea typeface="Source Sans Pro" panose="020B0503030403020204" pitchFamily="34" charset="0"/>
            </a:endParaRPr>
          </a:p>
        </p:txBody>
      </p:sp>
      <p:sp>
        <p:nvSpPr>
          <p:cNvPr id="24" name="Country profile circle"/>
          <p:cNvSpPr/>
          <p:nvPr/>
        </p:nvSpPr>
        <p:spPr>
          <a:xfrm>
            <a:off x="609600" y="5120640"/>
            <a:ext cx="609600" cy="609600"/>
          </a:xfrm>
          <a:prstGeom prst="ellipse">
            <a:avLst/>
          </a:prstGeom>
          <a:solidFill>
            <a:schemeClr val="accent4"/>
          </a:solidFill>
          <a:ln/>
        </p:spPr>
        <p:txBody>
          <a:bodyPr/>
          <a:lstStyle/>
          <a:p>
            <a:endParaRPr lang="en-US" sz="2400"/>
          </a:p>
        </p:txBody>
      </p:sp>
      <p:pic>
        <p:nvPicPr>
          <p:cNvPr id="25" name="Country profile icon" descr="preencoded.png"/>
          <p:cNvPicPr>
            <a:picLocks noChangeAspect="1"/>
          </p:cNvPicPr>
          <p:nvPr/>
        </p:nvPicPr>
        <p:blipFill>
          <a:blip r:embed="rId8"/>
          <a:stretch>
            <a:fillRect/>
          </a:stretch>
        </p:blipFill>
        <p:spPr>
          <a:xfrm>
            <a:off x="762000" y="5273040"/>
            <a:ext cx="304800" cy="304800"/>
          </a:xfrm>
          <a:prstGeom prst="rect">
            <a:avLst/>
          </a:prstGeom>
        </p:spPr>
      </p:pic>
      <p:sp>
        <p:nvSpPr>
          <p:cNvPr id="26" name="Text 16"/>
          <p:cNvSpPr txBox="1"/>
          <p:nvPr/>
        </p:nvSpPr>
        <p:spPr>
          <a:xfrm>
            <a:off x="1402080" y="5120640"/>
            <a:ext cx="10119360" cy="609600"/>
          </a:xfrm>
          <a:prstGeom prst="rect">
            <a:avLst/>
          </a:prstGeom>
          <a:noFill/>
          <a:ln/>
        </p:spPr>
        <p:txBody>
          <a:bodyPr wrap="square" lIns="0" tIns="0" rIns="0" bIns="0" rtlCol="0" anchor="ctr"/>
          <a:lstStyle/>
          <a:p>
            <a:r>
              <a:rPr lang="en-US" sz="1867" b="1">
                <a:latin typeface="Source Sans Pro" panose="020B0503030403020204" pitchFamily="34" charset="0"/>
                <a:ea typeface="Source Sans Pro" panose="020B0503030403020204" pitchFamily="34" charset="0"/>
              </a:rPr>
              <a:t>Country profiles </a:t>
            </a:r>
            <a:r>
              <a:rPr lang="en-US" sz="1867">
                <a:latin typeface="Source Sans Pro" panose="020B0503030403020204" pitchFamily="34" charset="0"/>
                <a:ea typeface="Source Sans Pro" panose="020B0503030403020204" pitchFamily="34" charset="0"/>
              </a:rPr>
              <a:t>show every indicator for one place and allow comparison with up to three others.</a:t>
            </a:r>
          </a:p>
        </p:txBody>
      </p:sp>
      <p:sp>
        <p:nvSpPr>
          <p:cNvPr id="2" name="Slide Number Placeholder 0">
            <a:extLst>
              <a:ext uri="{FF2B5EF4-FFF2-40B4-BE49-F238E27FC236}">
                <a16:creationId xmlns:a16="http://schemas.microsoft.com/office/drawing/2014/main" id="{722707C1-03B8-CBD9-6C46-7D483FB3AD5B}"/>
              </a:ext>
            </a:extLst>
          </p:cNvPr>
          <p:cNvSpPr>
            <a:spLocks noGrp="1"/>
          </p:cNvSpPr>
          <p:nvPr>
            <p:ph type="sldNum" sz="quarter" idx="4294967295"/>
          </p:nvPr>
        </p:nvSpPr>
        <p:spPr>
          <a:xfrm>
            <a:off x="11503152" y="6492240"/>
            <a:ext cx="548640" cy="228600"/>
          </a:xfrm>
          <a:prstGeom prst="rect">
            <a:avLst/>
          </a:prstGeom>
          <a:extLst>
            <a:ext uri="{C572A759-6A51-4108-AA02-DFA0A04FC94B}">
              <ma14:wrappingTextBoxFlag xmlns:ma14="http://schemas.microsoft.com/office/mac/drawingml/2011/main" xmlns="" val="0"/>
            </a:ext>
          </a:extLst>
        </p:spPr>
        <p:txBody>
          <a:bodyPr/>
          <a:lstStyle>
            <a:lvl1pPr marL="0" algn="l" defTabSz="914400" rtl="0" eaLnBrk="1" latinLnBrk="0" hangingPunct="1">
              <a:defRPr sz="900" kern="1200">
                <a:solidFill>
                  <a:srgbClr val="717073"/>
                </a:solidFill>
                <a:latin typeface="Source Sans Pro"/>
                <a:ea typeface="Source Sans Pro"/>
                <a:cs typeface="Source Sans Pr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7021451-1387-4CA6-816F-3879F97B5CBC}" type="slidenum">
              <a:rPr lang="en-US" smtClean="0"/>
              <a:pPr algn="r"/>
              <a:t>25</a:t>
            </a:fld>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07500-4185-C26E-9C72-921C368EAC3A}"/>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6A17B063-207A-4A87-7227-E0DC86A8EC51}"/>
              </a:ext>
            </a:extLst>
          </p:cNvPr>
          <p:cNvSpPr>
            <a:spLocks noGrp="1"/>
          </p:cNvSpPr>
          <p:nvPr>
            <p:ph type="title" idx="101" hasCustomPrompt="1"/>
          </p:nvPr>
        </p:nvSpPr>
        <p:spPr>
          <a:xfrm>
            <a:off x="609601" y="594360"/>
            <a:ext cx="10972800" cy="792480"/>
          </a:xfrm>
          <a:prstGeom prst="rect">
            <a:avLst/>
          </a:prstGeom>
          <a:noFill/>
          <a:ln/>
        </p:spPr>
        <p:txBody>
          <a:bodyPr vert="horz" wrap="square" lIns="0" tIns="0" rIns="0" bIns="0" rtlCol="0" anchor="t">
            <a:normAutofit/>
          </a:bodyPr>
          <a:lstStyle/>
          <a:p>
            <a:r>
              <a:rPr lang="en-US">
                <a:latin typeface="Roboto Condensed" panose="02000000000000000000" pitchFamily="2" charset="0"/>
                <a:ea typeface="Roboto Condensed" panose="02000000000000000000" pitchFamily="2" charset="0"/>
                <a:cs typeface="Roboto Condensed" panose="02000000000000000000" pitchFamily="2" charset="0"/>
              </a:rPr>
              <a:t>Landing Page Overview</a:t>
            </a:r>
          </a:p>
        </p:txBody>
      </p:sp>
      <p:sp>
        <p:nvSpPr>
          <p:cNvPr id="18" name="TextBox 17">
            <a:extLst>
              <a:ext uri="{FF2B5EF4-FFF2-40B4-BE49-F238E27FC236}">
                <a16:creationId xmlns:a16="http://schemas.microsoft.com/office/drawing/2014/main" id="{239F1D8A-1924-EFE1-9EA7-B7B7DFB47299}"/>
              </a:ext>
            </a:extLst>
          </p:cNvPr>
          <p:cNvSpPr txBox="1"/>
          <p:nvPr/>
        </p:nvSpPr>
        <p:spPr>
          <a:xfrm>
            <a:off x="612648" y="5989320"/>
            <a:ext cx="6400800" cy="274320"/>
          </a:xfrm>
          <a:prstGeom prst="rect">
            <a:avLst/>
          </a:prstGeom>
          <a:noFill/>
        </p:spPr>
        <p:txBody>
          <a:bodyPr wrap="square" lIns="0" tIns="0" rIns="0" bIns="0">
            <a:spAutoFit/>
          </a:bodyPr>
          <a:lstStyle/>
          <a:p>
            <a:r>
              <a:rPr sz="1200" b="0" i="0">
                <a:solidFill>
                  <a:srgbClr val="F65E19"/>
                </a:solidFill>
              </a:rPr>
              <a:t>Source: PRB, 2026 World Population Data Sheet.</a:t>
            </a:r>
          </a:p>
        </p:txBody>
      </p:sp>
      <p:pic>
        <p:nvPicPr>
          <p:cNvPr id="4" name="Picture 3">
            <a:extLst>
              <a:ext uri="{FF2B5EF4-FFF2-40B4-BE49-F238E27FC236}">
                <a16:creationId xmlns:a16="http://schemas.microsoft.com/office/drawing/2014/main" id="{C0A50189-0686-399D-E61E-F2792E29A818}"/>
              </a:ext>
            </a:extLst>
          </p:cNvPr>
          <p:cNvPicPr>
            <a:picLocks noChangeAspect="1"/>
          </p:cNvPicPr>
          <p:nvPr/>
        </p:nvPicPr>
        <p:blipFill>
          <a:blip r:embed="rId3"/>
          <a:stretch>
            <a:fillRect/>
          </a:stretch>
        </p:blipFill>
        <p:spPr>
          <a:xfrm>
            <a:off x="614516" y="1181512"/>
            <a:ext cx="9389808" cy="5084911"/>
          </a:xfrm>
          <a:prstGeom prst="rect">
            <a:avLst/>
          </a:prstGeom>
        </p:spPr>
      </p:pic>
      <p:sp>
        <p:nvSpPr>
          <p:cNvPr id="2" name="Slide Number Placeholder 0">
            <a:extLst>
              <a:ext uri="{FF2B5EF4-FFF2-40B4-BE49-F238E27FC236}">
                <a16:creationId xmlns:a16="http://schemas.microsoft.com/office/drawing/2014/main" id="{EAD5C7BC-D889-E21B-4317-7F12D0C627CC}"/>
              </a:ext>
            </a:extLst>
          </p:cNvPr>
          <p:cNvSpPr>
            <a:spLocks noGrp="1"/>
          </p:cNvSpPr>
          <p:nvPr>
            <p:ph type="sldNum" sz="quarter" idx="4294967295"/>
          </p:nvPr>
        </p:nvSpPr>
        <p:spPr>
          <a:xfrm>
            <a:off x="11503152" y="6492240"/>
            <a:ext cx="548640" cy="228600"/>
          </a:xfrm>
          <a:prstGeom prst="rect">
            <a:avLst/>
          </a:prstGeom>
          <a:extLst>
            <a:ext uri="{C572A759-6A51-4108-AA02-DFA0A04FC94B}">
              <ma14:wrappingTextBoxFlag xmlns:ma14="http://schemas.microsoft.com/office/mac/drawingml/2011/main" xmlns="" val="0"/>
            </a:ext>
          </a:extLst>
        </p:spPr>
        <p:txBody>
          <a:bodyPr/>
          <a:lstStyle>
            <a:lvl1pPr marL="0" algn="l" defTabSz="914400" rtl="0" eaLnBrk="1" latinLnBrk="0" hangingPunct="1">
              <a:defRPr sz="900" kern="1200">
                <a:solidFill>
                  <a:srgbClr val="717073"/>
                </a:solidFill>
                <a:latin typeface="Source Sans Pro"/>
                <a:ea typeface="Source Sans Pro"/>
                <a:cs typeface="Source Sans Pr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7021451-1387-4CA6-816F-3879F97B5CBC}" type="slidenum">
              <a:rPr lang="en-US" smtClean="0"/>
              <a:pPr algn="r"/>
              <a:t>26</a:t>
            </a:fld>
            <a:endParaRPr lang="en-US" dirty="0"/>
          </a:p>
        </p:txBody>
      </p:sp>
    </p:spTree>
    <p:extLst>
      <p:ext uri="{BB962C8B-B14F-4D97-AF65-F5344CB8AC3E}">
        <p14:creationId xmlns:p14="http://schemas.microsoft.com/office/powerpoint/2010/main" val="33819348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09600" y="365760"/>
            <a:ext cx="10972800" cy="365760"/>
          </a:xfrm>
          <a:prstGeom prst="rect">
            <a:avLst/>
          </a:prstGeom>
          <a:noFill/>
          <a:ln/>
        </p:spPr>
        <p:txBody>
          <a:bodyPr vert="horz" wrap="square" lIns="0" tIns="0" rIns="0" bIns="0" rtlCol="0">
            <a:noAutofit/>
          </a:bodyPr>
          <a:lstStyle/>
          <a:p>
            <a:r>
              <a:rPr lang="en-US">
                <a:solidFill>
                  <a:srgbClr val="6B6B6B"/>
                </a:solidFill>
              </a:rPr>
              <a:t>VIEW 1  ·  BEESWARM</a:t>
            </a:r>
          </a:p>
        </p:txBody>
      </p:sp>
      <p:sp>
        <p:nvSpPr>
          <p:cNvPr id="3" name="Text 0"/>
          <p:cNvSpPr>
            <a:spLocks noGrp="1"/>
          </p:cNvSpPr>
          <p:nvPr>
            <p:ph type="title" idx="101" hasCustomPrompt="1"/>
          </p:nvPr>
        </p:nvSpPr>
        <p:spPr>
          <a:xfrm>
            <a:off x="609600" y="731520"/>
            <a:ext cx="10972800" cy="792480"/>
          </a:xfrm>
          <a:prstGeom prst="rect">
            <a:avLst/>
          </a:prstGeom>
          <a:noFill/>
          <a:ln/>
        </p:spPr>
        <p:txBody>
          <a:bodyPr vert="horz" wrap="square" lIns="0" tIns="0" rIns="0" bIns="0" rtlCol="0" anchor="t">
            <a:normAutofit/>
          </a:bodyPr>
          <a:lstStyle/>
          <a:p>
            <a:r>
              <a:rPr lang="en-US">
                <a:latin typeface="Roboto Condensed" panose="02000000000000000000" pitchFamily="2" charset="0"/>
                <a:ea typeface="Roboto Condensed" panose="02000000000000000000" pitchFamily="2" charset="0"/>
                <a:cs typeface="Roboto Condensed" panose="02000000000000000000" pitchFamily="2" charset="0"/>
              </a:rPr>
              <a:t>Most countries have fewer than 10% of people aged 65+</a:t>
            </a:r>
          </a:p>
        </p:txBody>
      </p:sp>
      <p:sp>
        <p:nvSpPr>
          <p:cNvPr id="13" name="Commentary panel"/>
          <p:cNvSpPr/>
          <p:nvPr/>
        </p:nvSpPr>
        <p:spPr>
          <a:xfrm>
            <a:off x="8942192" y="1344168"/>
            <a:ext cx="2789560" cy="4572000"/>
          </a:xfrm>
          <a:prstGeom prst="roundRect">
            <a:avLst>
              <a:gd name="adj" fmla="val 3000"/>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9170792" y="1618488"/>
            <a:ext cx="2332360" cy="274320"/>
          </a:xfrm>
          <a:prstGeom prst="rect">
            <a:avLst/>
          </a:prstGeom>
          <a:noFill/>
        </p:spPr>
        <p:txBody>
          <a:bodyPr wrap="square" lIns="0" tIns="0" rIns="0" bIns="0">
            <a:spAutoFit/>
          </a:bodyPr>
          <a:lstStyle/>
          <a:p>
            <a:r>
              <a:rPr sz="1200" b="1" i="0" spc="200">
                <a:solidFill>
                  <a:srgbClr val="2375BB"/>
                </a:solidFill>
              </a:rPr>
              <a:t>WHAT IT SHOWS</a:t>
            </a:r>
          </a:p>
        </p:txBody>
      </p:sp>
      <p:sp>
        <p:nvSpPr>
          <p:cNvPr id="15" name="TextBox 14"/>
          <p:cNvSpPr txBox="1"/>
          <p:nvPr/>
        </p:nvSpPr>
        <p:spPr>
          <a:xfrm>
            <a:off x="9170792" y="1984248"/>
            <a:ext cx="2332360" cy="984885"/>
          </a:xfrm>
          <a:prstGeom prst="rect">
            <a:avLst/>
          </a:prstGeom>
          <a:noFill/>
        </p:spPr>
        <p:txBody>
          <a:bodyPr wrap="square" lIns="0" tIns="0" rIns="0" bIns="0" anchor="t">
            <a:spAutoFit/>
          </a:bodyPr>
          <a:lstStyle/>
          <a:p>
            <a:r>
              <a:rPr lang="en-US" sz="1600" b="0" i="0">
                <a:solidFill>
                  <a:srgbClr val="14477D"/>
                </a:solidFill>
                <a:latin typeface="Source Sans Pro" panose="020B0503030403020204" pitchFamily="34" charset="0"/>
                <a:ea typeface="Source Sans Pro" panose="020B0503030403020204" pitchFamily="34" charset="0"/>
              </a:rPr>
              <a:t>Each dot is a country. Most cluster at the low end, while a long tail reaches </a:t>
            </a:r>
            <a:r>
              <a:rPr lang="en-US" sz="1600" b="1" i="0">
                <a:solidFill>
                  <a:srgbClr val="14477D"/>
                </a:solidFill>
                <a:latin typeface="Source Sans Pro" panose="020B0503030403020204" pitchFamily="34" charset="0"/>
                <a:ea typeface="Source Sans Pro" panose="020B0503030403020204" pitchFamily="34" charset="0"/>
              </a:rPr>
              <a:t>Japan at 29%</a:t>
            </a:r>
            <a:r>
              <a:rPr lang="en-US" sz="1600" b="0" i="0">
                <a:solidFill>
                  <a:srgbClr val="14477D"/>
                </a:solidFill>
                <a:latin typeface="Source Sans Pro" panose="020B0503030403020204" pitchFamily="34" charset="0"/>
                <a:ea typeface="Source Sans Pro" panose="020B0503030403020204" pitchFamily="34" charset="0"/>
              </a:rPr>
              <a:t>.</a:t>
            </a:r>
          </a:p>
        </p:txBody>
      </p:sp>
      <p:sp>
        <p:nvSpPr>
          <p:cNvPr id="16" name="TextBox 15"/>
          <p:cNvSpPr txBox="1"/>
          <p:nvPr/>
        </p:nvSpPr>
        <p:spPr>
          <a:xfrm>
            <a:off x="9170792" y="3858768"/>
            <a:ext cx="2332360" cy="184666"/>
          </a:xfrm>
          <a:prstGeom prst="rect">
            <a:avLst/>
          </a:prstGeom>
          <a:noFill/>
        </p:spPr>
        <p:txBody>
          <a:bodyPr wrap="square" lIns="0" tIns="0" rIns="0" bIns="0">
            <a:spAutoFit/>
          </a:bodyPr>
          <a:lstStyle/>
          <a:p>
            <a:r>
              <a:rPr lang="en-US" sz="1200" b="1" i="0" spc="200">
                <a:solidFill>
                  <a:srgbClr val="2375BB"/>
                </a:solidFill>
              </a:rPr>
              <a:t>FEATURES AVAILABLE</a:t>
            </a:r>
            <a:endParaRPr sz="1200" b="1" i="0" spc="200">
              <a:solidFill>
                <a:srgbClr val="2375BB"/>
              </a:solidFill>
            </a:endParaRPr>
          </a:p>
        </p:txBody>
      </p:sp>
      <p:sp>
        <p:nvSpPr>
          <p:cNvPr id="17" name="TextBox 16"/>
          <p:cNvSpPr txBox="1"/>
          <p:nvPr/>
        </p:nvSpPr>
        <p:spPr>
          <a:xfrm>
            <a:off x="9170792" y="4224528"/>
            <a:ext cx="2332360" cy="984885"/>
          </a:xfrm>
          <a:prstGeom prst="rect">
            <a:avLst/>
          </a:prstGeom>
          <a:noFill/>
        </p:spPr>
        <p:txBody>
          <a:bodyPr wrap="square" lIns="0" tIns="0" rIns="0" bIns="0">
            <a:spAutoFit/>
          </a:bodyPr>
          <a:lstStyle/>
          <a:p>
            <a:r>
              <a:rPr lang="en-US" sz="1600" b="0" i="0">
                <a:solidFill>
                  <a:srgbClr val="14477D"/>
                </a:solidFill>
                <a:latin typeface="Source Sans Pro" panose="020B0503030403020204" pitchFamily="34" charset="0"/>
                <a:ea typeface="Source Sans Pro" panose="020B0503030403020204" pitchFamily="34" charset="0"/>
              </a:rPr>
              <a:t>Filter countries, highlight any country, group by region or income, and add reference lines.</a:t>
            </a:r>
          </a:p>
        </p:txBody>
      </p:sp>
      <p:sp>
        <p:nvSpPr>
          <p:cNvPr id="18" name="TextBox 17"/>
          <p:cNvSpPr txBox="1"/>
          <p:nvPr/>
        </p:nvSpPr>
        <p:spPr>
          <a:xfrm>
            <a:off x="612648" y="5989320"/>
            <a:ext cx="6400800" cy="274320"/>
          </a:xfrm>
          <a:prstGeom prst="rect">
            <a:avLst/>
          </a:prstGeom>
          <a:noFill/>
        </p:spPr>
        <p:txBody>
          <a:bodyPr wrap="square" lIns="0" tIns="0" rIns="0" bIns="0">
            <a:spAutoFit/>
          </a:bodyPr>
          <a:lstStyle/>
          <a:p>
            <a:r>
              <a:rPr sz="1200" b="0" i="0">
                <a:solidFill>
                  <a:srgbClr val="F65E19"/>
                </a:solidFill>
              </a:rPr>
              <a:t>Source: PRB, 2026 World Population Data Sheet.</a:t>
            </a:r>
          </a:p>
        </p:txBody>
      </p:sp>
      <p:pic>
        <p:nvPicPr>
          <p:cNvPr id="5" name="Picture 4">
            <a:extLst>
              <a:ext uri="{FF2B5EF4-FFF2-40B4-BE49-F238E27FC236}">
                <a16:creationId xmlns:a16="http://schemas.microsoft.com/office/drawing/2014/main" id="{7B76F27F-F868-259D-FB37-0CC9185B6CEB}"/>
              </a:ext>
            </a:extLst>
          </p:cNvPr>
          <p:cNvPicPr>
            <a:picLocks noChangeAspect="1"/>
          </p:cNvPicPr>
          <p:nvPr/>
        </p:nvPicPr>
        <p:blipFill>
          <a:blip r:embed="rId3"/>
          <a:stretch>
            <a:fillRect/>
          </a:stretch>
        </p:blipFill>
        <p:spPr>
          <a:xfrm>
            <a:off x="613558" y="1346162"/>
            <a:ext cx="8114806" cy="4571417"/>
          </a:xfrm>
          <a:prstGeom prst="rect">
            <a:avLst/>
          </a:prstGeom>
        </p:spPr>
      </p:pic>
      <p:sp>
        <p:nvSpPr>
          <p:cNvPr id="4" name="Slide Number Placeholder 0">
            <a:extLst>
              <a:ext uri="{FF2B5EF4-FFF2-40B4-BE49-F238E27FC236}">
                <a16:creationId xmlns:a16="http://schemas.microsoft.com/office/drawing/2014/main" id="{10261638-2CA6-A377-7147-74F1258B810E}"/>
              </a:ext>
            </a:extLst>
          </p:cNvPr>
          <p:cNvSpPr>
            <a:spLocks noGrp="1"/>
          </p:cNvSpPr>
          <p:nvPr>
            <p:ph type="sldNum" sz="quarter" idx="4294967295"/>
          </p:nvPr>
        </p:nvSpPr>
        <p:spPr>
          <a:xfrm>
            <a:off x="11503152" y="6492240"/>
            <a:ext cx="548640" cy="228600"/>
          </a:xfrm>
          <a:prstGeom prst="rect">
            <a:avLst/>
          </a:prstGeom>
          <a:extLst>
            <a:ext uri="{C572A759-6A51-4108-AA02-DFA0A04FC94B}">
              <ma14:wrappingTextBoxFlag xmlns:ma14="http://schemas.microsoft.com/office/mac/drawingml/2011/main" xmlns="" val="0"/>
            </a:ext>
          </a:extLst>
        </p:spPr>
        <p:txBody>
          <a:bodyPr/>
          <a:lstStyle>
            <a:lvl1pPr marL="0" algn="l" defTabSz="914400" rtl="0" eaLnBrk="1" latinLnBrk="0" hangingPunct="1">
              <a:defRPr sz="900" kern="1200">
                <a:solidFill>
                  <a:srgbClr val="717073"/>
                </a:solidFill>
                <a:latin typeface="Source Sans Pro"/>
                <a:ea typeface="Source Sans Pro"/>
                <a:cs typeface="Source Sans Pr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7021451-1387-4CA6-816F-3879F97B5CBC}" type="slidenum">
              <a:rPr lang="en-US" smtClean="0"/>
              <a:pPr algn="r"/>
              <a:t>27</a:t>
            </a:fld>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024C0C-5F47-B4F3-3ED9-3095112C8AE0}"/>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0B30E53A-920E-6B0D-E229-888ED6295818}"/>
              </a:ext>
            </a:extLst>
          </p:cNvPr>
          <p:cNvSpPr>
            <a:spLocks noGrp="1"/>
          </p:cNvSpPr>
          <p:nvPr>
            <p:ph type="body" idx="100" hasCustomPrompt="1"/>
          </p:nvPr>
        </p:nvSpPr>
        <p:spPr>
          <a:xfrm>
            <a:off x="609600" y="365760"/>
            <a:ext cx="10972800" cy="365760"/>
          </a:xfrm>
          <a:prstGeom prst="rect">
            <a:avLst/>
          </a:prstGeom>
          <a:noFill/>
          <a:ln/>
        </p:spPr>
        <p:txBody>
          <a:bodyPr vert="horz" wrap="square" lIns="0" tIns="0" rIns="0" bIns="0" rtlCol="0">
            <a:noAutofit/>
          </a:bodyPr>
          <a:lstStyle/>
          <a:p>
            <a:r>
              <a:rPr lang="en-US">
                <a:solidFill>
                  <a:srgbClr val="6B6B6B"/>
                </a:solidFill>
              </a:rPr>
              <a:t>VIEW 1  ·  BEESWARM</a:t>
            </a:r>
          </a:p>
        </p:txBody>
      </p:sp>
      <p:sp>
        <p:nvSpPr>
          <p:cNvPr id="3" name="Text 0">
            <a:extLst>
              <a:ext uri="{FF2B5EF4-FFF2-40B4-BE49-F238E27FC236}">
                <a16:creationId xmlns:a16="http://schemas.microsoft.com/office/drawing/2014/main" id="{4F4C2386-E22F-0E3A-6AF1-42B2F30C9EEC}"/>
              </a:ext>
            </a:extLst>
          </p:cNvPr>
          <p:cNvSpPr>
            <a:spLocks noGrp="1"/>
          </p:cNvSpPr>
          <p:nvPr>
            <p:ph type="title" idx="101" hasCustomPrompt="1"/>
          </p:nvPr>
        </p:nvSpPr>
        <p:spPr>
          <a:xfrm>
            <a:off x="609600" y="731520"/>
            <a:ext cx="10972800" cy="792480"/>
          </a:xfrm>
          <a:prstGeom prst="rect">
            <a:avLst/>
          </a:prstGeom>
          <a:noFill/>
          <a:ln/>
        </p:spPr>
        <p:txBody>
          <a:bodyPr vert="horz" wrap="square" lIns="0" tIns="0" rIns="0" bIns="0" rtlCol="0" anchor="t">
            <a:normAutofit/>
          </a:bodyPr>
          <a:lstStyle/>
          <a:p>
            <a:r>
              <a:rPr lang="en-US">
                <a:latin typeface="Roboto Condensed" panose="02000000000000000000" pitchFamily="2" charset="0"/>
                <a:ea typeface="Roboto Condensed" panose="02000000000000000000" pitchFamily="2" charset="0"/>
                <a:cs typeface="Roboto Condensed" panose="02000000000000000000" pitchFamily="2" charset="0"/>
              </a:rPr>
              <a:t>Asia shows the widest range in population 65 and older</a:t>
            </a:r>
          </a:p>
        </p:txBody>
      </p:sp>
      <p:sp>
        <p:nvSpPr>
          <p:cNvPr id="13" name="Commentary panel">
            <a:extLst>
              <a:ext uri="{FF2B5EF4-FFF2-40B4-BE49-F238E27FC236}">
                <a16:creationId xmlns:a16="http://schemas.microsoft.com/office/drawing/2014/main" id="{D7E74C1E-6151-ADA3-AC77-91C14FB444AA}"/>
              </a:ext>
            </a:extLst>
          </p:cNvPr>
          <p:cNvSpPr/>
          <p:nvPr/>
        </p:nvSpPr>
        <p:spPr>
          <a:xfrm>
            <a:off x="8942192" y="1344168"/>
            <a:ext cx="2789560" cy="4572000"/>
          </a:xfrm>
          <a:prstGeom prst="roundRect">
            <a:avLst>
              <a:gd name="adj" fmla="val 3000"/>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a:extLst>
              <a:ext uri="{FF2B5EF4-FFF2-40B4-BE49-F238E27FC236}">
                <a16:creationId xmlns:a16="http://schemas.microsoft.com/office/drawing/2014/main" id="{BA12175D-5EA8-C13C-ED6D-64E77C425F02}"/>
              </a:ext>
            </a:extLst>
          </p:cNvPr>
          <p:cNvSpPr txBox="1"/>
          <p:nvPr/>
        </p:nvSpPr>
        <p:spPr>
          <a:xfrm>
            <a:off x="9170792" y="1618488"/>
            <a:ext cx="2332360" cy="274320"/>
          </a:xfrm>
          <a:prstGeom prst="rect">
            <a:avLst/>
          </a:prstGeom>
          <a:noFill/>
        </p:spPr>
        <p:txBody>
          <a:bodyPr wrap="square" lIns="0" tIns="0" rIns="0" bIns="0">
            <a:spAutoFit/>
          </a:bodyPr>
          <a:lstStyle/>
          <a:p>
            <a:r>
              <a:rPr sz="1200" b="1" i="0" spc="200">
                <a:solidFill>
                  <a:srgbClr val="2375BB"/>
                </a:solidFill>
              </a:rPr>
              <a:t>WHAT IT SHOWS</a:t>
            </a:r>
          </a:p>
        </p:txBody>
      </p:sp>
      <p:sp>
        <p:nvSpPr>
          <p:cNvPr id="18" name="TextBox 17">
            <a:extLst>
              <a:ext uri="{FF2B5EF4-FFF2-40B4-BE49-F238E27FC236}">
                <a16:creationId xmlns:a16="http://schemas.microsoft.com/office/drawing/2014/main" id="{7C0F2CC1-341A-6D31-C173-A7232E94B79E}"/>
              </a:ext>
            </a:extLst>
          </p:cNvPr>
          <p:cNvSpPr txBox="1"/>
          <p:nvPr/>
        </p:nvSpPr>
        <p:spPr>
          <a:xfrm>
            <a:off x="612648" y="5989320"/>
            <a:ext cx="6400800" cy="274320"/>
          </a:xfrm>
          <a:prstGeom prst="rect">
            <a:avLst/>
          </a:prstGeom>
          <a:noFill/>
        </p:spPr>
        <p:txBody>
          <a:bodyPr wrap="square" lIns="0" tIns="0" rIns="0" bIns="0">
            <a:spAutoFit/>
          </a:bodyPr>
          <a:lstStyle/>
          <a:p>
            <a:r>
              <a:rPr sz="1200" b="0" i="0">
                <a:solidFill>
                  <a:srgbClr val="F65E19"/>
                </a:solidFill>
              </a:rPr>
              <a:t>Source: PRB, 2026 World Population Data Sheet.</a:t>
            </a:r>
          </a:p>
        </p:txBody>
      </p:sp>
      <p:sp>
        <p:nvSpPr>
          <p:cNvPr id="15" name="TextBox 14"/>
          <p:cNvSpPr txBox="1"/>
          <p:nvPr/>
        </p:nvSpPr>
        <p:spPr>
          <a:xfrm>
            <a:off x="9170792" y="1984248"/>
            <a:ext cx="2332360" cy="1231106"/>
          </a:xfrm>
          <a:prstGeom prst="rect">
            <a:avLst/>
          </a:prstGeom>
          <a:noFill/>
        </p:spPr>
        <p:txBody>
          <a:bodyPr wrap="square" lIns="0" tIns="0" rIns="0" bIns="0">
            <a:spAutoFit/>
          </a:bodyPr>
          <a:lstStyle/>
          <a:p>
            <a:r>
              <a:rPr lang="en-US" sz="1600" b="0" i="0">
                <a:solidFill>
                  <a:srgbClr val="14477D"/>
                </a:solidFill>
                <a:latin typeface="Source Sans Pro" panose="020B0503030403020204" pitchFamily="34" charset="0"/>
                <a:ea typeface="Source Sans Pro" panose="020B0503030403020204" pitchFamily="34" charset="0"/>
              </a:rPr>
              <a:t>Africa clusters at 2–5%, Europe mostly at 15–27%, and Asia spans from about Qatar and UAE’s 2% to Japan’s 29%.</a:t>
            </a:r>
          </a:p>
        </p:txBody>
      </p:sp>
      <p:sp>
        <p:nvSpPr>
          <p:cNvPr id="16" name="TextBox 15"/>
          <p:cNvSpPr txBox="1"/>
          <p:nvPr/>
        </p:nvSpPr>
        <p:spPr>
          <a:xfrm>
            <a:off x="9170792" y="3858768"/>
            <a:ext cx="2332360" cy="184666"/>
          </a:xfrm>
          <a:prstGeom prst="rect">
            <a:avLst/>
          </a:prstGeom>
          <a:noFill/>
        </p:spPr>
        <p:txBody>
          <a:bodyPr wrap="square" lIns="0" tIns="0" rIns="0" bIns="0">
            <a:spAutoFit/>
          </a:bodyPr>
          <a:lstStyle/>
          <a:p>
            <a:r>
              <a:rPr lang="en-US" sz="1200" b="1" i="0" spc="200">
                <a:solidFill>
                  <a:srgbClr val="2375BB"/>
                </a:solidFill>
              </a:rPr>
              <a:t>HOW TO</a:t>
            </a:r>
            <a:endParaRPr sz="1200" b="1" i="0" spc="200">
              <a:solidFill>
                <a:srgbClr val="2375BB"/>
              </a:solidFill>
            </a:endParaRPr>
          </a:p>
        </p:txBody>
      </p:sp>
      <p:sp>
        <p:nvSpPr>
          <p:cNvPr id="17" name="TextBox 16"/>
          <p:cNvSpPr txBox="1"/>
          <p:nvPr/>
        </p:nvSpPr>
        <p:spPr>
          <a:xfrm>
            <a:off x="9170792" y="4224528"/>
            <a:ext cx="2332360" cy="492443"/>
          </a:xfrm>
          <a:prstGeom prst="rect">
            <a:avLst/>
          </a:prstGeom>
          <a:noFill/>
        </p:spPr>
        <p:txBody>
          <a:bodyPr wrap="square" lIns="0" tIns="0" rIns="0" bIns="0">
            <a:spAutoFit/>
          </a:bodyPr>
          <a:lstStyle/>
          <a:p>
            <a:r>
              <a:rPr lang="en-US" sz="1600" b="0" i="0">
                <a:solidFill>
                  <a:srgbClr val="14477D"/>
                </a:solidFill>
                <a:latin typeface="Source Sans Pro" panose="020B0503030403020204" pitchFamily="34" charset="0"/>
                <a:ea typeface="Source Sans Pro" panose="020B0503030403020204" pitchFamily="34" charset="0"/>
              </a:rPr>
              <a:t>Choose Group by, then Region or Income Group.</a:t>
            </a:r>
          </a:p>
        </p:txBody>
      </p:sp>
      <p:pic>
        <p:nvPicPr>
          <p:cNvPr id="6" name="Picture 5">
            <a:extLst>
              <a:ext uri="{FF2B5EF4-FFF2-40B4-BE49-F238E27FC236}">
                <a16:creationId xmlns:a16="http://schemas.microsoft.com/office/drawing/2014/main" id="{BA8E7497-2B8F-9299-28D5-4F32B60AE673}"/>
              </a:ext>
            </a:extLst>
          </p:cNvPr>
          <p:cNvPicPr>
            <a:picLocks noChangeAspect="1"/>
          </p:cNvPicPr>
          <p:nvPr/>
        </p:nvPicPr>
        <p:blipFill>
          <a:blip r:embed="rId3"/>
          <a:stretch>
            <a:fillRect/>
          </a:stretch>
        </p:blipFill>
        <p:spPr>
          <a:xfrm>
            <a:off x="613558" y="1339298"/>
            <a:ext cx="8184078" cy="4565353"/>
          </a:xfrm>
          <a:prstGeom prst="rect">
            <a:avLst/>
          </a:prstGeom>
        </p:spPr>
      </p:pic>
      <p:sp>
        <p:nvSpPr>
          <p:cNvPr id="4" name="Slide Number Placeholder 0">
            <a:extLst>
              <a:ext uri="{FF2B5EF4-FFF2-40B4-BE49-F238E27FC236}">
                <a16:creationId xmlns:a16="http://schemas.microsoft.com/office/drawing/2014/main" id="{59D81DFC-40AB-15AC-7D73-398CFD8B1EA4}"/>
              </a:ext>
            </a:extLst>
          </p:cNvPr>
          <p:cNvSpPr>
            <a:spLocks noGrp="1"/>
          </p:cNvSpPr>
          <p:nvPr>
            <p:ph type="sldNum" sz="quarter" idx="4294967295"/>
          </p:nvPr>
        </p:nvSpPr>
        <p:spPr>
          <a:xfrm>
            <a:off x="11503152" y="6492240"/>
            <a:ext cx="548640" cy="228600"/>
          </a:xfrm>
          <a:prstGeom prst="rect">
            <a:avLst/>
          </a:prstGeom>
          <a:extLst>
            <a:ext uri="{C572A759-6A51-4108-AA02-DFA0A04FC94B}">
              <ma14:wrappingTextBoxFlag xmlns:ma14="http://schemas.microsoft.com/office/mac/drawingml/2011/main" xmlns="" val="0"/>
            </a:ext>
          </a:extLst>
        </p:spPr>
        <p:txBody>
          <a:bodyPr/>
          <a:lstStyle>
            <a:lvl1pPr marL="0" algn="l" defTabSz="914400" rtl="0" eaLnBrk="1" latinLnBrk="0" hangingPunct="1">
              <a:defRPr sz="900" kern="1200">
                <a:solidFill>
                  <a:srgbClr val="717073"/>
                </a:solidFill>
                <a:latin typeface="Source Sans Pro"/>
                <a:ea typeface="Source Sans Pro"/>
                <a:cs typeface="Source Sans Pr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7021451-1387-4CA6-816F-3879F97B5CBC}" type="slidenum">
              <a:rPr lang="en-US" smtClean="0"/>
              <a:pPr algn="r"/>
              <a:t>28</a:t>
            </a:fld>
            <a:endParaRPr lang="en-US" dirty="0"/>
          </a:p>
        </p:txBody>
      </p:sp>
    </p:spTree>
    <p:extLst>
      <p:ext uri="{BB962C8B-B14F-4D97-AF65-F5344CB8AC3E}">
        <p14:creationId xmlns:p14="http://schemas.microsoft.com/office/powerpoint/2010/main" val="40026149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A7567-393F-E3DB-FA38-5582A6DF3538}"/>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7BC776F3-0018-89DC-5CDF-9844CC0A1947}"/>
              </a:ext>
            </a:extLst>
          </p:cNvPr>
          <p:cNvSpPr>
            <a:spLocks noGrp="1"/>
          </p:cNvSpPr>
          <p:nvPr>
            <p:ph type="body" idx="100" hasCustomPrompt="1"/>
          </p:nvPr>
        </p:nvSpPr>
        <p:spPr>
          <a:xfrm>
            <a:off x="609600" y="365760"/>
            <a:ext cx="10972800" cy="365760"/>
          </a:xfrm>
          <a:prstGeom prst="rect">
            <a:avLst/>
          </a:prstGeom>
          <a:noFill/>
          <a:ln/>
        </p:spPr>
        <p:txBody>
          <a:bodyPr vert="horz" wrap="square" lIns="0" tIns="0" rIns="0" bIns="0" rtlCol="0">
            <a:noAutofit/>
          </a:bodyPr>
          <a:lstStyle/>
          <a:p>
            <a:r>
              <a:rPr lang="en-US">
                <a:solidFill>
                  <a:srgbClr val="6B6B6B"/>
                </a:solidFill>
              </a:rPr>
              <a:t>VIEW 2  ·  BAR CHART</a:t>
            </a:r>
          </a:p>
        </p:txBody>
      </p:sp>
      <p:sp>
        <p:nvSpPr>
          <p:cNvPr id="3" name="Text 0">
            <a:extLst>
              <a:ext uri="{FF2B5EF4-FFF2-40B4-BE49-F238E27FC236}">
                <a16:creationId xmlns:a16="http://schemas.microsoft.com/office/drawing/2014/main" id="{C3026427-59D2-4AB1-2D55-DF71F5551CEC}"/>
              </a:ext>
            </a:extLst>
          </p:cNvPr>
          <p:cNvSpPr>
            <a:spLocks noGrp="1"/>
          </p:cNvSpPr>
          <p:nvPr>
            <p:ph type="title" idx="101" hasCustomPrompt="1"/>
          </p:nvPr>
        </p:nvSpPr>
        <p:spPr>
          <a:xfrm>
            <a:off x="609600" y="731520"/>
            <a:ext cx="10972800" cy="792480"/>
          </a:xfrm>
          <a:prstGeom prst="rect">
            <a:avLst/>
          </a:prstGeom>
          <a:noFill/>
          <a:ln/>
        </p:spPr>
        <p:txBody>
          <a:bodyPr vert="horz" wrap="square" lIns="0" tIns="0" rIns="0" bIns="0" rtlCol="0" anchor="t">
            <a:normAutofit/>
          </a:bodyPr>
          <a:lstStyle/>
          <a:p>
            <a:r>
              <a:rPr lang="en-US">
                <a:latin typeface="Roboto Condensed" panose="02000000000000000000" pitchFamily="2" charset="0"/>
                <a:ea typeface="Roboto Condensed" panose="02000000000000000000" pitchFamily="2" charset="0"/>
                <a:cs typeface="Roboto Condensed" panose="02000000000000000000" pitchFamily="2" charset="0"/>
              </a:rPr>
              <a:t>Japan has the oldest population at 29%</a:t>
            </a:r>
          </a:p>
        </p:txBody>
      </p:sp>
      <p:sp>
        <p:nvSpPr>
          <p:cNvPr id="15" name="Commentary panel"/>
          <p:cNvSpPr/>
          <p:nvPr/>
        </p:nvSpPr>
        <p:spPr>
          <a:xfrm>
            <a:off x="9206473" y="1344168"/>
            <a:ext cx="2525279" cy="4572000"/>
          </a:xfrm>
          <a:prstGeom prst="roundRect">
            <a:avLst>
              <a:gd name="adj" fmla="val 3000"/>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9435073" y="1618488"/>
            <a:ext cx="2068079" cy="274320"/>
          </a:xfrm>
          <a:prstGeom prst="rect">
            <a:avLst/>
          </a:prstGeom>
          <a:noFill/>
        </p:spPr>
        <p:txBody>
          <a:bodyPr wrap="square" lIns="0" tIns="0" rIns="0" bIns="0">
            <a:spAutoFit/>
          </a:bodyPr>
          <a:lstStyle/>
          <a:p>
            <a:r>
              <a:rPr sz="1200" b="1" i="0" spc="200">
                <a:solidFill>
                  <a:srgbClr val="2375BB"/>
                </a:solidFill>
              </a:rPr>
              <a:t>WHAT IT SHOWS</a:t>
            </a:r>
          </a:p>
        </p:txBody>
      </p:sp>
      <p:sp>
        <p:nvSpPr>
          <p:cNvPr id="17" name="TextBox 16"/>
          <p:cNvSpPr txBox="1"/>
          <p:nvPr/>
        </p:nvSpPr>
        <p:spPr>
          <a:xfrm>
            <a:off x="9435073" y="1984248"/>
            <a:ext cx="2068079" cy="984885"/>
          </a:xfrm>
          <a:prstGeom prst="rect">
            <a:avLst/>
          </a:prstGeom>
          <a:noFill/>
        </p:spPr>
        <p:txBody>
          <a:bodyPr wrap="square" lIns="0" tIns="0" rIns="0" bIns="0">
            <a:spAutoFit/>
          </a:bodyPr>
          <a:lstStyle/>
          <a:p>
            <a:r>
              <a:rPr lang="en-US" sz="1600" b="0" i="0">
                <a:solidFill>
                  <a:srgbClr val="14477D"/>
                </a:solidFill>
                <a:latin typeface="Source Sans Pro" panose="020B0503030403020204" pitchFamily="34" charset="0"/>
                <a:ea typeface="Source Sans Pro" panose="020B0503030403020204" pitchFamily="34" charset="0"/>
              </a:rPr>
              <a:t>Countries ranked on one indicator. Japan leads, followed by Monaco at 27%.</a:t>
            </a:r>
          </a:p>
        </p:txBody>
      </p:sp>
      <p:sp>
        <p:nvSpPr>
          <p:cNvPr id="18" name="TextBox 17"/>
          <p:cNvSpPr txBox="1"/>
          <p:nvPr/>
        </p:nvSpPr>
        <p:spPr>
          <a:xfrm>
            <a:off x="9435073" y="3630168"/>
            <a:ext cx="2068079" cy="184666"/>
          </a:xfrm>
          <a:prstGeom prst="rect">
            <a:avLst/>
          </a:prstGeom>
          <a:noFill/>
        </p:spPr>
        <p:txBody>
          <a:bodyPr wrap="square" lIns="0" tIns="0" rIns="0" bIns="0">
            <a:spAutoFit/>
          </a:bodyPr>
          <a:lstStyle/>
          <a:p>
            <a:r>
              <a:rPr lang="en-US" sz="1200" b="1" i="0" spc="200">
                <a:solidFill>
                  <a:srgbClr val="2375BB"/>
                </a:solidFill>
              </a:rPr>
              <a:t>TRY THIS</a:t>
            </a:r>
            <a:endParaRPr sz="1200" b="1" i="0" spc="200">
              <a:solidFill>
                <a:srgbClr val="2375BB"/>
              </a:solidFill>
            </a:endParaRPr>
          </a:p>
        </p:txBody>
      </p:sp>
      <p:sp>
        <p:nvSpPr>
          <p:cNvPr id="19" name="TextBox 18"/>
          <p:cNvSpPr txBox="1"/>
          <p:nvPr/>
        </p:nvSpPr>
        <p:spPr>
          <a:xfrm>
            <a:off x="9435073" y="3995928"/>
            <a:ext cx="2068079" cy="738664"/>
          </a:xfrm>
          <a:prstGeom prst="rect">
            <a:avLst/>
          </a:prstGeom>
          <a:noFill/>
        </p:spPr>
        <p:txBody>
          <a:bodyPr wrap="square" lIns="0" tIns="0" rIns="0" bIns="0">
            <a:spAutoFit/>
          </a:bodyPr>
          <a:lstStyle/>
          <a:p>
            <a:r>
              <a:rPr lang="en-US" sz="1600" b="0" i="0">
                <a:solidFill>
                  <a:srgbClr val="14477D"/>
                </a:solidFill>
                <a:latin typeface="Source Sans Pro" panose="020B0503030403020204" pitchFamily="34" charset="0"/>
                <a:ea typeface="Source Sans Pro" panose="020B0503030403020204" pitchFamily="34" charset="0"/>
              </a:rPr>
              <a:t>Use </a:t>
            </a:r>
            <a:r>
              <a:rPr lang="en-US" sz="1600" b="1" i="0">
                <a:solidFill>
                  <a:srgbClr val="14477D"/>
                </a:solidFill>
                <a:latin typeface="Source Sans Pro" panose="020B0503030403020204" pitchFamily="34" charset="0"/>
                <a:ea typeface="Source Sans Pro" panose="020B0503030403020204" pitchFamily="34" charset="0"/>
              </a:rPr>
              <a:t>Highlight</a:t>
            </a:r>
            <a:r>
              <a:rPr lang="en-US" sz="1600" b="0" i="0">
                <a:solidFill>
                  <a:srgbClr val="14477D"/>
                </a:solidFill>
                <a:latin typeface="Source Sans Pro" panose="020B0503030403020204" pitchFamily="34" charset="0"/>
                <a:ea typeface="Source Sans Pro" panose="020B0503030403020204" pitchFamily="34" charset="0"/>
              </a:rPr>
              <a:t> to pick out any country in the ranking.</a:t>
            </a:r>
          </a:p>
        </p:txBody>
      </p:sp>
      <p:sp>
        <p:nvSpPr>
          <p:cNvPr id="20" name="TextBox 19"/>
          <p:cNvSpPr txBox="1"/>
          <p:nvPr/>
        </p:nvSpPr>
        <p:spPr>
          <a:xfrm>
            <a:off x="612648" y="5989320"/>
            <a:ext cx="6400800" cy="274320"/>
          </a:xfrm>
          <a:prstGeom prst="rect">
            <a:avLst/>
          </a:prstGeom>
          <a:noFill/>
        </p:spPr>
        <p:txBody>
          <a:bodyPr wrap="square" lIns="0" tIns="0" rIns="0" bIns="0">
            <a:spAutoFit/>
          </a:bodyPr>
          <a:lstStyle/>
          <a:p>
            <a:r>
              <a:rPr sz="1200" b="0" i="0">
                <a:solidFill>
                  <a:srgbClr val="F65E19"/>
                </a:solidFill>
              </a:rPr>
              <a:t>Source: PRB, 2026 World Population Data Sheet.</a:t>
            </a:r>
          </a:p>
        </p:txBody>
      </p:sp>
      <p:pic>
        <p:nvPicPr>
          <p:cNvPr id="4" name="Picture 3">
            <a:extLst>
              <a:ext uri="{FF2B5EF4-FFF2-40B4-BE49-F238E27FC236}">
                <a16:creationId xmlns:a16="http://schemas.microsoft.com/office/drawing/2014/main" id="{5E8E414E-FD0D-1469-6776-2771A678E92F}"/>
              </a:ext>
            </a:extLst>
          </p:cNvPr>
          <p:cNvPicPr>
            <a:picLocks noChangeAspect="1"/>
          </p:cNvPicPr>
          <p:nvPr/>
        </p:nvPicPr>
        <p:blipFill>
          <a:blip r:embed="rId3"/>
          <a:stretch>
            <a:fillRect/>
          </a:stretch>
        </p:blipFill>
        <p:spPr>
          <a:xfrm>
            <a:off x="613558" y="1350214"/>
            <a:ext cx="8342416" cy="4563311"/>
          </a:xfrm>
          <a:prstGeom prst="rect">
            <a:avLst/>
          </a:prstGeom>
        </p:spPr>
      </p:pic>
      <p:sp>
        <p:nvSpPr>
          <p:cNvPr id="5" name="Slide Number Placeholder 0">
            <a:extLst>
              <a:ext uri="{FF2B5EF4-FFF2-40B4-BE49-F238E27FC236}">
                <a16:creationId xmlns:a16="http://schemas.microsoft.com/office/drawing/2014/main" id="{C4218FCD-387D-6477-E07B-F053D5434B8A}"/>
              </a:ext>
            </a:extLst>
          </p:cNvPr>
          <p:cNvSpPr>
            <a:spLocks noGrp="1"/>
          </p:cNvSpPr>
          <p:nvPr>
            <p:ph type="sldNum" sz="quarter" idx="4294967295"/>
          </p:nvPr>
        </p:nvSpPr>
        <p:spPr>
          <a:xfrm>
            <a:off x="11503152" y="6492240"/>
            <a:ext cx="548640" cy="228600"/>
          </a:xfrm>
          <a:prstGeom prst="rect">
            <a:avLst/>
          </a:prstGeom>
          <a:extLst>
            <a:ext uri="{C572A759-6A51-4108-AA02-DFA0A04FC94B}">
              <ma14:wrappingTextBoxFlag xmlns:ma14="http://schemas.microsoft.com/office/mac/drawingml/2011/main" xmlns="" val="0"/>
            </a:ext>
          </a:extLst>
        </p:spPr>
        <p:txBody>
          <a:bodyPr/>
          <a:lstStyle>
            <a:lvl1pPr marL="0" algn="l" defTabSz="914400" rtl="0" eaLnBrk="1" latinLnBrk="0" hangingPunct="1">
              <a:defRPr sz="900" kern="1200">
                <a:solidFill>
                  <a:srgbClr val="717073"/>
                </a:solidFill>
                <a:latin typeface="Source Sans Pro"/>
                <a:ea typeface="Source Sans Pro"/>
                <a:cs typeface="Source Sans Pr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7021451-1387-4CA6-816F-3879F97B5CBC}" type="slidenum">
              <a:rPr lang="en-US" smtClean="0"/>
              <a:pPr algn="r"/>
              <a:t>29</a:t>
            </a:fld>
            <a:endParaRPr lang="en-US" dirty="0"/>
          </a:p>
        </p:txBody>
      </p:sp>
    </p:spTree>
    <p:extLst>
      <p:ext uri="{BB962C8B-B14F-4D97-AF65-F5344CB8AC3E}">
        <p14:creationId xmlns:p14="http://schemas.microsoft.com/office/powerpoint/2010/main" val="35500165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DA64A-F41A-C290-FE5C-D49A0188EE80}"/>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23311A1D-3C15-CB04-C78B-14F6E34D0102}"/>
              </a:ext>
            </a:extLst>
          </p:cNvPr>
          <p:cNvSpPr>
            <a:spLocks noGrp="1"/>
          </p:cNvSpPr>
          <p:nvPr>
            <p:ph type="body" idx="100" hasCustomPrompt="1"/>
          </p:nvPr>
        </p:nvSpPr>
        <p:spPr>
          <a:xfrm>
            <a:off x="609600" y="365760"/>
            <a:ext cx="10972800" cy="365760"/>
          </a:xfrm>
          <a:prstGeom prst="rect">
            <a:avLst/>
          </a:prstGeom>
          <a:noFill/>
          <a:ln/>
        </p:spPr>
        <p:txBody>
          <a:bodyPr vert="horz" wrap="square" lIns="0" tIns="0" rIns="0" bIns="0" rtlCol="0">
            <a:noAutofit/>
          </a:bodyPr>
          <a:lstStyle/>
          <a:p>
            <a:r>
              <a:rPr lang="en-US">
                <a:solidFill>
                  <a:srgbClr val="6B6B6B"/>
                </a:solidFill>
              </a:rPr>
              <a:t>VIEW 2  ·  BAR CHART</a:t>
            </a:r>
          </a:p>
        </p:txBody>
      </p:sp>
      <p:sp>
        <p:nvSpPr>
          <p:cNvPr id="3" name="Text 0">
            <a:extLst>
              <a:ext uri="{FF2B5EF4-FFF2-40B4-BE49-F238E27FC236}">
                <a16:creationId xmlns:a16="http://schemas.microsoft.com/office/drawing/2014/main" id="{E5853467-036A-6FAE-ACAC-58256053B284}"/>
              </a:ext>
            </a:extLst>
          </p:cNvPr>
          <p:cNvSpPr>
            <a:spLocks noGrp="1"/>
          </p:cNvSpPr>
          <p:nvPr>
            <p:ph type="title" idx="101" hasCustomPrompt="1"/>
          </p:nvPr>
        </p:nvSpPr>
        <p:spPr>
          <a:xfrm>
            <a:off x="609600" y="731520"/>
            <a:ext cx="10972800" cy="792480"/>
          </a:xfrm>
          <a:prstGeom prst="rect">
            <a:avLst/>
          </a:prstGeom>
          <a:noFill/>
          <a:ln/>
        </p:spPr>
        <p:txBody>
          <a:bodyPr vert="horz" wrap="square" lIns="0" tIns="0" rIns="0" bIns="0" rtlCol="0" anchor="t">
            <a:normAutofit fontScale="90000"/>
          </a:bodyPr>
          <a:lstStyle/>
          <a:p>
            <a:r>
              <a:rPr lang="en-US" sz="3700">
                <a:latin typeface="Roboto Condensed" panose="02000000000000000000" pitchFamily="2" charset="0"/>
                <a:ea typeface="Roboto Condensed" panose="02000000000000000000" pitchFamily="2" charset="0"/>
                <a:cs typeface="Roboto Condensed" panose="02000000000000000000" pitchFamily="2" charset="0"/>
              </a:rPr>
              <a:t>Countries with the highest fertility have the youngest populations</a:t>
            </a:r>
            <a:endParaRPr lang="en-US">
              <a:latin typeface="Roboto Condensed" panose="02000000000000000000" pitchFamily="2" charset="0"/>
              <a:ea typeface="Roboto Condensed" panose="02000000000000000000" pitchFamily="2" charset="0"/>
              <a:cs typeface="Roboto Condensed" panose="02000000000000000000" pitchFamily="2" charset="0"/>
            </a:endParaRPr>
          </a:p>
        </p:txBody>
      </p:sp>
      <p:sp>
        <p:nvSpPr>
          <p:cNvPr id="8" name="Commentary panel"/>
          <p:cNvSpPr/>
          <p:nvPr/>
        </p:nvSpPr>
        <p:spPr>
          <a:xfrm>
            <a:off x="9240321" y="1344168"/>
            <a:ext cx="2491431" cy="4572000"/>
          </a:xfrm>
          <a:prstGeom prst="roundRect">
            <a:avLst>
              <a:gd name="adj" fmla="val 3000"/>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9468921" y="1618488"/>
            <a:ext cx="2034231" cy="274320"/>
          </a:xfrm>
          <a:prstGeom prst="rect">
            <a:avLst/>
          </a:prstGeom>
          <a:noFill/>
        </p:spPr>
        <p:txBody>
          <a:bodyPr wrap="square" lIns="0" tIns="0" rIns="0" bIns="0">
            <a:spAutoFit/>
          </a:bodyPr>
          <a:lstStyle/>
          <a:p>
            <a:r>
              <a:rPr sz="1200" b="1" i="0" spc="200">
                <a:solidFill>
                  <a:srgbClr val="2375BB"/>
                </a:solidFill>
              </a:rPr>
              <a:t>ADD A COMPARISON</a:t>
            </a:r>
          </a:p>
        </p:txBody>
      </p:sp>
      <p:sp>
        <p:nvSpPr>
          <p:cNvPr id="10" name="TextBox 9"/>
          <p:cNvSpPr txBox="1"/>
          <p:nvPr/>
        </p:nvSpPr>
        <p:spPr>
          <a:xfrm>
            <a:off x="9468921" y="1984248"/>
            <a:ext cx="2034231" cy="731520"/>
          </a:xfrm>
          <a:prstGeom prst="rect">
            <a:avLst/>
          </a:prstGeom>
          <a:noFill/>
        </p:spPr>
        <p:txBody>
          <a:bodyPr wrap="square" lIns="0" tIns="0" rIns="0" bIns="0">
            <a:spAutoFit/>
          </a:bodyPr>
          <a:lstStyle/>
          <a:p>
            <a:r>
              <a:rPr lang="en-US" sz="1600" b="0" i="0">
                <a:solidFill>
                  <a:srgbClr val="14477D"/>
                </a:solidFill>
                <a:latin typeface="Source Sans Pro" panose="020B0503030403020204" pitchFamily="34" charset="0"/>
                <a:ea typeface="Source Sans Pro" panose="020B0503030403020204" pitchFamily="34" charset="0"/>
              </a:rPr>
              <a:t>Total Fertility Rate, added as a </a:t>
            </a:r>
            <a:r>
              <a:rPr lang="en-US" sz="1600" b="1" i="0">
                <a:solidFill>
                  <a:srgbClr val="14477D"/>
                </a:solidFill>
                <a:latin typeface="Source Sans Pro" panose="020B0503030403020204" pitchFamily="34" charset="0"/>
                <a:ea typeface="Source Sans Pro" panose="020B0503030403020204" pitchFamily="34" charset="0"/>
              </a:rPr>
              <a:t>secondary indicator.</a:t>
            </a:r>
          </a:p>
        </p:txBody>
      </p:sp>
      <p:sp>
        <p:nvSpPr>
          <p:cNvPr id="11" name="TextBox 10"/>
          <p:cNvSpPr txBox="1"/>
          <p:nvPr/>
        </p:nvSpPr>
        <p:spPr>
          <a:xfrm>
            <a:off x="9468921" y="2990088"/>
            <a:ext cx="2034231" cy="274320"/>
          </a:xfrm>
          <a:prstGeom prst="rect">
            <a:avLst/>
          </a:prstGeom>
          <a:noFill/>
        </p:spPr>
        <p:txBody>
          <a:bodyPr wrap="square" lIns="0" tIns="0" rIns="0" bIns="0">
            <a:spAutoFit/>
          </a:bodyPr>
          <a:lstStyle/>
          <a:p>
            <a:r>
              <a:rPr sz="1200" b="1" i="0" spc="200">
                <a:solidFill>
                  <a:srgbClr val="2375BB"/>
                </a:solidFill>
              </a:rPr>
              <a:t>WHAT IT SHOWS</a:t>
            </a:r>
          </a:p>
        </p:txBody>
      </p:sp>
      <p:sp>
        <p:nvSpPr>
          <p:cNvPr id="12" name="TextBox 11"/>
          <p:cNvSpPr txBox="1"/>
          <p:nvPr/>
        </p:nvSpPr>
        <p:spPr>
          <a:xfrm>
            <a:off x="9468921" y="3355848"/>
            <a:ext cx="2034231" cy="1477328"/>
          </a:xfrm>
          <a:prstGeom prst="rect">
            <a:avLst/>
          </a:prstGeom>
          <a:noFill/>
        </p:spPr>
        <p:txBody>
          <a:bodyPr wrap="square" lIns="0" tIns="0" rIns="0" bIns="0" anchor="t">
            <a:spAutoFit/>
          </a:bodyPr>
          <a:lstStyle/>
          <a:p>
            <a:r>
              <a:rPr lang="en-US" sz="1600" b="0" i="0">
                <a:solidFill>
                  <a:srgbClr val="14477D"/>
                </a:solidFill>
                <a:latin typeface="Source Sans Pro" panose="020B0503030403020204" pitchFamily="34" charset="0"/>
                <a:ea typeface="Source Sans Pro" panose="020B0503030403020204" pitchFamily="34" charset="0"/>
              </a:rPr>
              <a:t>Most of </a:t>
            </a:r>
            <a:r>
              <a:rPr lang="en-US" sz="1600" i="0">
                <a:solidFill>
                  <a:srgbClr val="14477D"/>
                </a:solidFill>
                <a:latin typeface="Source Sans Pro" panose="020B0503030403020204" pitchFamily="34" charset="0"/>
                <a:ea typeface="Source Sans Pro" panose="020B0503030403020204" pitchFamily="34" charset="0"/>
              </a:rPr>
              <a:t>the</a:t>
            </a:r>
            <a:r>
              <a:rPr lang="en-US" sz="1600" b="1" i="0">
                <a:solidFill>
                  <a:srgbClr val="14477D"/>
                </a:solidFill>
                <a:latin typeface="Source Sans Pro" panose="020B0503030403020204" pitchFamily="34" charset="0"/>
                <a:ea typeface="Source Sans Pro" panose="020B0503030403020204" pitchFamily="34" charset="0"/>
              </a:rPr>
              <a:t> </a:t>
            </a:r>
            <a:r>
              <a:rPr lang="en-US" sz="1600" b="1">
                <a:solidFill>
                  <a:srgbClr val="14477D"/>
                </a:solidFill>
                <a:latin typeface="Source Sans Pro" panose="020B0503030403020204" pitchFamily="34" charset="0"/>
                <a:ea typeface="Source Sans Pro" panose="020B0503030403020204" pitchFamily="34" charset="0"/>
              </a:rPr>
              <a:t>youngest countries </a:t>
            </a:r>
            <a:r>
              <a:rPr lang="en-US" sz="1600" b="1" i="0">
                <a:solidFill>
                  <a:srgbClr val="14477D"/>
                </a:solidFill>
                <a:latin typeface="Source Sans Pro" panose="020B0503030403020204" pitchFamily="34" charset="0"/>
                <a:ea typeface="Source Sans Pro" panose="020B0503030403020204" pitchFamily="34" charset="0"/>
              </a:rPr>
              <a:t>have fertility</a:t>
            </a:r>
            <a:r>
              <a:rPr lang="en-US" sz="1600" b="1">
                <a:solidFill>
                  <a:srgbClr val="14477D"/>
                </a:solidFill>
                <a:latin typeface="Source Sans Pro" panose="020B0503030403020204" pitchFamily="34" charset="0"/>
                <a:ea typeface="Source Sans Pro" panose="020B0503030403020204" pitchFamily="34" charset="0"/>
              </a:rPr>
              <a:t> </a:t>
            </a:r>
            <a:r>
              <a:rPr lang="en-US" sz="1600" b="1" i="0">
                <a:solidFill>
                  <a:srgbClr val="14477D"/>
                </a:solidFill>
                <a:latin typeface="Source Sans Pro" panose="020B0503030403020204" pitchFamily="34" charset="0"/>
                <a:ea typeface="Source Sans Pro" panose="020B0503030403020204" pitchFamily="34" charset="0"/>
              </a:rPr>
              <a:t> well </a:t>
            </a:r>
            <a:r>
              <a:rPr lang="en-US" sz="1600" b="1">
                <a:solidFill>
                  <a:srgbClr val="14477D"/>
                </a:solidFill>
                <a:latin typeface="Source Sans Pro" panose="020B0503030403020204" pitchFamily="34" charset="0"/>
                <a:ea typeface="Source Sans Pro" panose="020B0503030403020204" pitchFamily="34" charset="0"/>
              </a:rPr>
              <a:t>above</a:t>
            </a:r>
            <a:r>
              <a:rPr lang="en-US" sz="1600" b="1" i="0">
                <a:solidFill>
                  <a:srgbClr val="14477D"/>
                </a:solidFill>
                <a:latin typeface="Source Sans Pro" panose="020B0503030403020204" pitchFamily="34" charset="0"/>
                <a:ea typeface="Source Sans Pro" panose="020B0503030403020204" pitchFamily="34" charset="0"/>
              </a:rPr>
              <a:t> 2.1</a:t>
            </a:r>
            <a:r>
              <a:rPr lang="en-US" sz="1600" b="0" i="0">
                <a:solidFill>
                  <a:srgbClr val="14477D"/>
                </a:solidFill>
                <a:latin typeface="Source Sans Pro" panose="020B0503030403020204" pitchFamily="34" charset="0"/>
                <a:ea typeface="Source Sans Pro" panose="020B0503030403020204" pitchFamily="34" charset="0"/>
              </a:rPr>
              <a:t>, the level needed to replace each generation. </a:t>
            </a:r>
          </a:p>
        </p:txBody>
      </p:sp>
      <p:sp>
        <p:nvSpPr>
          <p:cNvPr id="13" name="TextBox 12"/>
          <p:cNvSpPr txBox="1"/>
          <p:nvPr/>
        </p:nvSpPr>
        <p:spPr>
          <a:xfrm>
            <a:off x="612648" y="5989320"/>
            <a:ext cx="6400800" cy="274320"/>
          </a:xfrm>
          <a:prstGeom prst="rect">
            <a:avLst/>
          </a:prstGeom>
          <a:noFill/>
        </p:spPr>
        <p:txBody>
          <a:bodyPr wrap="square" lIns="0" tIns="0" rIns="0" bIns="0">
            <a:spAutoFit/>
          </a:bodyPr>
          <a:lstStyle/>
          <a:p>
            <a:r>
              <a:rPr sz="1200" b="0" i="0">
                <a:solidFill>
                  <a:srgbClr val="F65E19"/>
                </a:solidFill>
              </a:rPr>
              <a:t>Source: PRB, 2026 World Population Data Sheet.</a:t>
            </a:r>
          </a:p>
        </p:txBody>
      </p:sp>
      <p:pic>
        <p:nvPicPr>
          <p:cNvPr id="5" name="Picture 4">
            <a:extLst>
              <a:ext uri="{FF2B5EF4-FFF2-40B4-BE49-F238E27FC236}">
                <a16:creationId xmlns:a16="http://schemas.microsoft.com/office/drawing/2014/main" id="{DA34E782-3FFF-C156-4E9F-D50F2966A6F5}"/>
              </a:ext>
            </a:extLst>
          </p:cNvPr>
          <p:cNvPicPr>
            <a:picLocks noChangeAspect="1"/>
          </p:cNvPicPr>
          <p:nvPr/>
        </p:nvPicPr>
        <p:blipFill>
          <a:blip r:embed="rId3"/>
          <a:stretch>
            <a:fillRect/>
          </a:stretch>
        </p:blipFill>
        <p:spPr>
          <a:xfrm>
            <a:off x="613558" y="1340933"/>
            <a:ext cx="8421585" cy="4581875"/>
          </a:xfrm>
          <a:prstGeom prst="rect">
            <a:avLst/>
          </a:prstGeom>
        </p:spPr>
      </p:pic>
      <p:sp>
        <p:nvSpPr>
          <p:cNvPr id="4" name="Slide Number Placeholder 0">
            <a:extLst>
              <a:ext uri="{FF2B5EF4-FFF2-40B4-BE49-F238E27FC236}">
                <a16:creationId xmlns:a16="http://schemas.microsoft.com/office/drawing/2014/main" id="{4EC83213-30D6-157B-F35B-F431E88F1FE4}"/>
              </a:ext>
            </a:extLst>
          </p:cNvPr>
          <p:cNvSpPr>
            <a:spLocks noGrp="1"/>
          </p:cNvSpPr>
          <p:nvPr>
            <p:ph type="sldNum" sz="quarter" idx="4294967295"/>
          </p:nvPr>
        </p:nvSpPr>
        <p:spPr>
          <a:xfrm>
            <a:off x="11503152" y="6492240"/>
            <a:ext cx="548640" cy="228600"/>
          </a:xfrm>
          <a:prstGeom prst="rect">
            <a:avLst/>
          </a:prstGeom>
          <a:extLst>
            <a:ext uri="{C572A759-6A51-4108-AA02-DFA0A04FC94B}">
              <ma14:wrappingTextBoxFlag xmlns:ma14="http://schemas.microsoft.com/office/mac/drawingml/2011/main" xmlns="" val="0"/>
            </a:ext>
          </a:extLst>
        </p:spPr>
        <p:txBody>
          <a:bodyPr/>
          <a:lstStyle>
            <a:lvl1pPr marL="0" algn="l" defTabSz="914400" rtl="0" eaLnBrk="1" latinLnBrk="0" hangingPunct="1">
              <a:defRPr sz="900" kern="1200">
                <a:solidFill>
                  <a:srgbClr val="717073"/>
                </a:solidFill>
                <a:latin typeface="Source Sans Pro"/>
                <a:ea typeface="Source Sans Pro"/>
                <a:cs typeface="Source Sans Pr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7021451-1387-4CA6-816F-3879F97B5CBC}" type="slidenum">
              <a:rPr lang="en-US" smtClean="0"/>
              <a:pPr algn="r"/>
              <a:t>30</a:t>
            </a:fld>
            <a:endParaRPr lang="en-US" dirty="0"/>
          </a:p>
        </p:txBody>
      </p:sp>
    </p:spTree>
    <p:extLst>
      <p:ext uri="{BB962C8B-B14F-4D97-AF65-F5344CB8AC3E}">
        <p14:creationId xmlns:p14="http://schemas.microsoft.com/office/powerpoint/2010/main" val="3662343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09600" y="365760"/>
            <a:ext cx="10972800" cy="365760"/>
          </a:xfrm>
          <a:prstGeom prst="rect">
            <a:avLst/>
          </a:prstGeom>
          <a:noFill/>
          <a:ln/>
        </p:spPr>
        <p:txBody>
          <a:bodyPr vert="horz" wrap="square" lIns="0" tIns="0" rIns="0" bIns="0" rtlCol="0">
            <a:noAutofit/>
          </a:bodyPr>
          <a:lstStyle/>
          <a:p>
            <a:r>
              <a:rPr lang="en-US">
                <a:solidFill>
                  <a:srgbClr val="6B6B6B"/>
                </a:solidFill>
              </a:rPr>
              <a:t>VIEW 3  ·  SCATTER PLOT</a:t>
            </a:r>
          </a:p>
        </p:txBody>
      </p:sp>
      <p:sp>
        <p:nvSpPr>
          <p:cNvPr id="3" name="Text 0"/>
          <p:cNvSpPr>
            <a:spLocks noGrp="1"/>
          </p:cNvSpPr>
          <p:nvPr>
            <p:ph type="title" idx="101" hasCustomPrompt="1"/>
          </p:nvPr>
        </p:nvSpPr>
        <p:spPr>
          <a:xfrm>
            <a:off x="609600" y="731520"/>
            <a:ext cx="10972800" cy="792480"/>
          </a:xfrm>
          <a:prstGeom prst="rect">
            <a:avLst/>
          </a:prstGeom>
          <a:noFill/>
          <a:ln/>
        </p:spPr>
        <p:txBody>
          <a:bodyPr vert="horz" wrap="square" lIns="0" tIns="0" rIns="0" bIns="0" rtlCol="0" anchor="t">
            <a:normAutofit/>
          </a:bodyPr>
          <a:lstStyle/>
          <a:p>
            <a:r>
              <a:rPr lang="en-US">
                <a:latin typeface="Roboto Condensed" panose="02000000000000000000" pitchFamily="2" charset="0"/>
                <a:ea typeface="Roboto Condensed" panose="02000000000000000000" pitchFamily="2" charset="0"/>
                <a:cs typeface="Roboto Condensed" panose="02000000000000000000" pitchFamily="2" charset="0"/>
              </a:rPr>
              <a:t>Where fertility is low, populations tend to be older </a:t>
            </a:r>
          </a:p>
        </p:txBody>
      </p:sp>
      <p:sp>
        <p:nvSpPr>
          <p:cNvPr id="17" name="Commentary panel"/>
          <p:cNvSpPr/>
          <p:nvPr/>
        </p:nvSpPr>
        <p:spPr>
          <a:xfrm>
            <a:off x="7797479" y="1344168"/>
            <a:ext cx="3934273" cy="4245430"/>
          </a:xfrm>
          <a:prstGeom prst="roundRect">
            <a:avLst>
              <a:gd name="adj" fmla="val 3000"/>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8026079" y="1618488"/>
            <a:ext cx="3477073" cy="274320"/>
          </a:xfrm>
          <a:prstGeom prst="rect">
            <a:avLst/>
          </a:prstGeom>
          <a:noFill/>
        </p:spPr>
        <p:txBody>
          <a:bodyPr wrap="square" lIns="0" tIns="0" rIns="0" bIns="0">
            <a:spAutoFit/>
          </a:bodyPr>
          <a:lstStyle/>
          <a:p>
            <a:r>
              <a:rPr sz="1200" b="1" i="0" spc="200">
                <a:solidFill>
                  <a:srgbClr val="2375BB"/>
                </a:solidFill>
              </a:rPr>
              <a:t>WHAT IT SHOWS</a:t>
            </a:r>
          </a:p>
        </p:txBody>
      </p:sp>
      <p:sp>
        <p:nvSpPr>
          <p:cNvPr id="19" name="TextBox 18"/>
          <p:cNvSpPr txBox="1"/>
          <p:nvPr/>
        </p:nvSpPr>
        <p:spPr>
          <a:xfrm>
            <a:off x="8026079" y="1984248"/>
            <a:ext cx="3477073" cy="984885"/>
          </a:xfrm>
          <a:prstGeom prst="rect">
            <a:avLst/>
          </a:prstGeom>
          <a:noFill/>
        </p:spPr>
        <p:txBody>
          <a:bodyPr wrap="square" lIns="0" tIns="0" rIns="0" bIns="0">
            <a:spAutoFit/>
          </a:bodyPr>
          <a:lstStyle/>
          <a:p>
            <a:r>
              <a:rPr lang="en-US" sz="1600">
                <a:solidFill>
                  <a:srgbClr val="14477D"/>
                </a:solidFill>
                <a:latin typeface="Source Sans Pro" panose="020B0503030403020204" pitchFamily="34" charset="0"/>
                <a:ea typeface="Source Sans Pro" panose="020B0503030403020204" pitchFamily="34" charset="0"/>
              </a:rPr>
              <a:t>Percent aged 65+ on the vertical axis, fertility rate on the horizontal. </a:t>
            </a:r>
            <a:r>
              <a:rPr lang="en-US" sz="1600" b="0" i="0">
                <a:solidFill>
                  <a:srgbClr val="14477D"/>
                </a:solidFill>
                <a:latin typeface="Source Sans Pro" panose="020B0503030403020204" pitchFamily="34" charset="0"/>
                <a:ea typeface="Source Sans Pro" panose="020B0503030403020204" pitchFamily="34" charset="0"/>
              </a:rPr>
              <a:t>The dashed regression line shows the overall trend.</a:t>
            </a:r>
          </a:p>
        </p:txBody>
      </p:sp>
      <p:sp>
        <p:nvSpPr>
          <p:cNvPr id="20" name="TextBox 19"/>
          <p:cNvSpPr txBox="1"/>
          <p:nvPr/>
        </p:nvSpPr>
        <p:spPr>
          <a:xfrm>
            <a:off x="8026078" y="3582924"/>
            <a:ext cx="3477073" cy="274320"/>
          </a:xfrm>
          <a:prstGeom prst="rect">
            <a:avLst/>
          </a:prstGeom>
          <a:noFill/>
        </p:spPr>
        <p:txBody>
          <a:bodyPr wrap="square" lIns="0" tIns="0" rIns="0" bIns="0">
            <a:spAutoFit/>
          </a:bodyPr>
          <a:lstStyle/>
          <a:p>
            <a:r>
              <a:rPr sz="1200" b="1" i="0" spc="200">
                <a:solidFill>
                  <a:srgbClr val="2375BB"/>
                </a:solidFill>
              </a:rPr>
              <a:t>KEY PATTERN</a:t>
            </a:r>
          </a:p>
        </p:txBody>
      </p:sp>
      <p:sp>
        <p:nvSpPr>
          <p:cNvPr id="21" name="TextBox 20"/>
          <p:cNvSpPr txBox="1"/>
          <p:nvPr/>
        </p:nvSpPr>
        <p:spPr>
          <a:xfrm>
            <a:off x="8026078" y="4050792"/>
            <a:ext cx="3477073" cy="738664"/>
          </a:xfrm>
          <a:prstGeom prst="rect">
            <a:avLst/>
          </a:prstGeom>
          <a:noFill/>
        </p:spPr>
        <p:txBody>
          <a:bodyPr wrap="square" lIns="0" tIns="0" rIns="0" bIns="0">
            <a:spAutoFit/>
          </a:bodyPr>
          <a:lstStyle/>
          <a:p>
            <a:r>
              <a:rPr lang="en-US" sz="1600">
                <a:latin typeface="Source Sans Pro" panose="020B0503030403020204" pitchFamily="34" charset="0"/>
                <a:ea typeface="Source Sans Pro" panose="020B0503030403020204" pitchFamily="34" charset="0"/>
              </a:rPr>
              <a:t>Every country with fertility above 2.1, the replacement level, has less than 15% aged 65+.</a:t>
            </a:r>
            <a:endParaRPr lang="en-US" sz="1600" b="0" i="0">
              <a:solidFill>
                <a:srgbClr val="14477D"/>
              </a:solidFill>
              <a:latin typeface="Source Sans Pro" panose="020B0503030403020204" pitchFamily="34" charset="0"/>
              <a:ea typeface="Source Sans Pro" panose="020B0503030403020204" pitchFamily="34" charset="0"/>
            </a:endParaRPr>
          </a:p>
        </p:txBody>
      </p:sp>
      <p:sp>
        <p:nvSpPr>
          <p:cNvPr id="22" name="TextBox 21"/>
          <p:cNvSpPr txBox="1"/>
          <p:nvPr/>
        </p:nvSpPr>
        <p:spPr>
          <a:xfrm>
            <a:off x="612648" y="5989320"/>
            <a:ext cx="6400800" cy="274320"/>
          </a:xfrm>
          <a:prstGeom prst="rect">
            <a:avLst/>
          </a:prstGeom>
          <a:noFill/>
        </p:spPr>
        <p:txBody>
          <a:bodyPr wrap="square" lIns="0" tIns="0" rIns="0" bIns="0">
            <a:spAutoFit/>
          </a:bodyPr>
          <a:lstStyle/>
          <a:p>
            <a:r>
              <a:rPr sz="1200" b="0" i="0">
                <a:solidFill>
                  <a:srgbClr val="F65E19"/>
                </a:solidFill>
              </a:rPr>
              <a:t>Source: PRB, 2026 World Population Data Sheet.</a:t>
            </a:r>
          </a:p>
        </p:txBody>
      </p:sp>
      <p:pic>
        <p:nvPicPr>
          <p:cNvPr id="4" name="Picture 3">
            <a:extLst>
              <a:ext uri="{FF2B5EF4-FFF2-40B4-BE49-F238E27FC236}">
                <a16:creationId xmlns:a16="http://schemas.microsoft.com/office/drawing/2014/main" id="{093214AF-DFC4-760E-CB07-98ED8FDD3811}"/>
              </a:ext>
            </a:extLst>
          </p:cNvPr>
          <p:cNvPicPr>
            <a:picLocks noChangeAspect="1"/>
          </p:cNvPicPr>
          <p:nvPr/>
        </p:nvPicPr>
        <p:blipFill>
          <a:blip r:embed="rId3"/>
          <a:stretch>
            <a:fillRect/>
          </a:stretch>
        </p:blipFill>
        <p:spPr>
          <a:xfrm>
            <a:off x="613558" y="1341762"/>
            <a:ext cx="6917378" cy="4253647"/>
          </a:xfrm>
          <a:prstGeom prst="rect">
            <a:avLst/>
          </a:prstGeom>
        </p:spPr>
      </p:pic>
      <p:sp>
        <p:nvSpPr>
          <p:cNvPr id="5" name="Slide Number Placeholder 0">
            <a:extLst>
              <a:ext uri="{FF2B5EF4-FFF2-40B4-BE49-F238E27FC236}">
                <a16:creationId xmlns:a16="http://schemas.microsoft.com/office/drawing/2014/main" id="{B833FB57-5BB3-107C-AE77-26D78C7EA6EF}"/>
              </a:ext>
            </a:extLst>
          </p:cNvPr>
          <p:cNvSpPr>
            <a:spLocks noGrp="1"/>
          </p:cNvSpPr>
          <p:nvPr>
            <p:ph type="sldNum" sz="quarter" idx="4294967295"/>
          </p:nvPr>
        </p:nvSpPr>
        <p:spPr>
          <a:xfrm>
            <a:off x="11503152" y="6492240"/>
            <a:ext cx="548640" cy="228600"/>
          </a:xfrm>
          <a:prstGeom prst="rect">
            <a:avLst/>
          </a:prstGeom>
          <a:extLst>
            <a:ext uri="{C572A759-6A51-4108-AA02-DFA0A04FC94B}">
              <ma14:wrappingTextBoxFlag xmlns:ma14="http://schemas.microsoft.com/office/mac/drawingml/2011/main" xmlns="" val="0"/>
            </a:ext>
          </a:extLst>
        </p:spPr>
        <p:txBody>
          <a:bodyPr/>
          <a:lstStyle>
            <a:lvl1pPr marL="0" algn="l" defTabSz="914400" rtl="0" eaLnBrk="1" latinLnBrk="0" hangingPunct="1">
              <a:defRPr sz="900" kern="1200">
                <a:solidFill>
                  <a:srgbClr val="717073"/>
                </a:solidFill>
                <a:latin typeface="Source Sans Pro"/>
                <a:ea typeface="Source Sans Pro"/>
                <a:cs typeface="Source Sans Pr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7021451-1387-4CA6-816F-3879F97B5CBC}" type="slidenum">
              <a:rPr lang="en-US" smtClean="0"/>
              <a:pPr algn="r"/>
              <a:t>31</a:t>
            </a:fld>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09600" y="365760"/>
            <a:ext cx="10972800" cy="365760"/>
          </a:xfrm>
          <a:prstGeom prst="rect">
            <a:avLst/>
          </a:prstGeom>
          <a:noFill/>
          <a:ln/>
        </p:spPr>
        <p:txBody>
          <a:bodyPr vert="horz" wrap="square" lIns="0" tIns="0" rIns="0" bIns="0" rtlCol="0">
            <a:noAutofit/>
          </a:bodyPr>
          <a:lstStyle/>
          <a:p>
            <a:r>
              <a:rPr lang="en-US">
                <a:solidFill>
                  <a:srgbClr val="6B6B6B"/>
                </a:solidFill>
              </a:rPr>
              <a:t>VIEW 4  ·  MAP</a:t>
            </a:r>
          </a:p>
        </p:txBody>
      </p:sp>
      <p:sp>
        <p:nvSpPr>
          <p:cNvPr id="3" name="Text 0"/>
          <p:cNvSpPr>
            <a:spLocks noGrp="1"/>
          </p:cNvSpPr>
          <p:nvPr>
            <p:ph type="title" idx="101" hasCustomPrompt="1"/>
          </p:nvPr>
        </p:nvSpPr>
        <p:spPr>
          <a:xfrm>
            <a:off x="609600" y="731520"/>
            <a:ext cx="10972800" cy="792480"/>
          </a:xfrm>
          <a:prstGeom prst="rect">
            <a:avLst/>
          </a:prstGeom>
          <a:noFill/>
          <a:ln/>
        </p:spPr>
        <p:txBody>
          <a:bodyPr vert="horz" wrap="square" lIns="0" tIns="0" rIns="0" bIns="0" rtlCol="0" anchor="t">
            <a:normAutofit/>
          </a:bodyPr>
          <a:lstStyle/>
          <a:p>
            <a:r>
              <a:rPr lang="en-US">
                <a:latin typeface="Roboto Condensed" panose="02000000000000000000" pitchFamily="2" charset="0"/>
                <a:ea typeface="Roboto Condensed" panose="02000000000000000000" pitchFamily="2" charset="0"/>
                <a:cs typeface="Roboto Condensed" panose="02000000000000000000" pitchFamily="2" charset="0"/>
              </a:rPr>
              <a:t>Aging is highest in Europe, North America, and East Asia</a:t>
            </a:r>
          </a:p>
        </p:txBody>
      </p:sp>
      <p:sp>
        <p:nvSpPr>
          <p:cNvPr id="15" name="Commentary panel"/>
          <p:cNvSpPr/>
          <p:nvPr/>
        </p:nvSpPr>
        <p:spPr>
          <a:xfrm>
            <a:off x="8019515" y="1522297"/>
            <a:ext cx="3712237" cy="4186053"/>
          </a:xfrm>
          <a:prstGeom prst="roundRect">
            <a:avLst>
              <a:gd name="adj" fmla="val 3000"/>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248115" y="1618488"/>
            <a:ext cx="3255037" cy="492443"/>
          </a:xfrm>
          <a:prstGeom prst="rect">
            <a:avLst/>
          </a:prstGeom>
          <a:noFill/>
        </p:spPr>
        <p:txBody>
          <a:bodyPr wrap="square" lIns="0" tIns="0" rIns="0" bIns="0" anchor="t">
            <a:spAutoFit/>
          </a:bodyPr>
          <a:lstStyle/>
          <a:p>
            <a:r>
              <a:rPr lang="en-US" sz="3200" b="1" i="0">
                <a:solidFill>
                  <a:srgbClr val="2375BB"/>
                </a:solidFill>
              </a:rPr>
              <a:t>19–29%</a:t>
            </a:r>
            <a:endParaRPr lang="en-US" sz="3200" b="1" i="0">
              <a:solidFill>
                <a:srgbClr val="2375BB"/>
              </a:solidFill>
              <a:ea typeface="Calibri"/>
              <a:cs typeface="Calibri"/>
            </a:endParaRPr>
          </a:p>
        </p:txBody>
      </p:sp>
      <p:sp>
        <p:nvSpPr>
          <p:cNvPr id="17" name="TextBox 16"/>
          <p:cNvSpPr txBox="1"/>
          <p:nvPr/>
        </p:nvSpPr>
        <p:spPr>
          <a:xfrm>
            <a:off x="8248115" y="2185416"/>
            <a:ext cx="3255037" cy="738664"/>
          </a:xfrm>
          <a:prstGeom prst="rect">
            <a:avLst/>
          </a:prstGeom>
          <a:noFill/>
        </p:spPr>
        <p:txBody>
          <a:bodyPr wrap="square" lIns="0" tIns="0" rIns="0" bIns="0">
            <a:spAutoFit/>
          </a:bodyPr>
          <a:lstStyle/>
          <a:p>
            <a:r>
              <a:rPr lang="en-US" sz="1600" b="0" i="0">
                <a:solidFill>
                  <a:srgbClr val="14477D"/>
                </a:solidFill>
                <a:latin typeface="Source Sans Pro" panose="020B0503030403020204" pitchFamily="34" charset="0"/>
                <a:ea typeface="Source Sans Pro" panose="020B0503030403020204" pitchFamily="34" charset="0"/>
              </a:rPr>
              <a:t>aged 65+ in 47 countries, across Europe, North America, and parts of East Asia</a:t>
            </a:r>
          </a:p>
        </p:txBody>
      </p:sp>
      <p:sp>
        <p:nvSpPr>
          <p:cNvPr id="18" name="TextBox 17"/>
          <p:cNvSpPr txBox="1"/>
          <p:nvPr/>
        </p:nvSpPr>
        <p:spPr>
          <a:xfrm>
            <a:off x="8248115" y="3511296"/>
            <a:ext cx="3255037" cy="548640"/>
          </a:xfrm>
          <a:prstGeom prst="rect">
            <a:avLst/>
          </a:prstGeom>
          <a:noFill/>
        </p:spPr>
        <p:txBody>
          <a:bodyPr wrap="square" lIns="0" tIns="0" rIns="0" bIns="0">
            <a:spAutoFit/>
          </a:bodyPr>
          <a:lstStyle/>
          <a:p>
            <a:r>
              <a:rPr sz="3200" b="1" i="0">
                <a:solidFill>
                  <a:srgbClr val="2375BB"/>
                </a:solidFill>
              </a:rPr>
              <a:t>2–4%</a:t>
            </a:r>
          </a:p>
        </p:txBody>
      </p:sp>
      <p:sp>
        <p:nvSpPr>
          <p:cNvPr id="19" name="TextBox 18"/>
          <p:cNvSpPr txBox="1"/>
          <p:nvPr/>
        </p:nvSpPr>
        <p:spPr>
          <a:xfrm>
            <a:off x="8248115" y="4078224"/>
            <a:ext cx="3255037" cy="738664"/>
          </a:xfrm>
          <a:prstGeom prst="rect">
            <a:avLst/>
          </a:prstGeom>
          <a:noFill/>
        </p:spPr>
        <p:txBody>
          <a:bodyPr wrap="square" lIns="0" tIns="0" rIns="0" bIns="0">
            <a:spAutoFit/>
          </a:bodyPr>
          <a:lstStyle/>
          <a:p>
            <a:r>
              <a:rPr lang="en-US" sz="1600" b="0" i="0">
                <a:solidFill>
                  <a:srgbClr val="14477D"/>
                </a:solidFill>
                <a:latin typeface="Source Sans Pro" panose="020B0503030403020204" pitchFamily="34" charset="0"/>
                <a:ea typeface="Source Sans Pro" panose="020B0503030403020204" pitchFamily="34" charset="0"/>
              </a:rPr>
              <a:t>aged 65+ in </a:t>
            </a:r>
            <a:r>
              <a:rPr lang="en-US" sz="1600">
                <a:solidFill>
                  <a:srgbClr val="14477D"/>
                </a:solidFill>
                <a:latin typeface="Source Sans Pro" panose="020B0503030403020204" pitchFamily="34" charset="0"/>
                <a:ea typeface="Source Sans Pro" panose="020B0503030403020204" pitchFamily="34" charset="0"/>
              </a:rPr>
              <a:t>36</a:t>
            </a:r>
            <a:r>
              <a:rPr lang="en-US" sz="1600" b="0" i="0">
                <a:solidFill>
                  <a:srgbClr val="14477D"/>
                </a:solidFill>
                <a:latin typeface="Source Sans Pro" panose="020B0503030403020204" pitchFamily="34" charset="0"/>
                <a:ea typeface="Source Sans Pro" panose="020B0503030403020204" pitchFamily="34" charset="0"/>
              </a:rPr>
              <a:t> countries, mostly in sub-Saharan Africa and the Arabian Peninsula</a:t>
            </a:r>
          </a:p>
        </p:txBody>
      </p:sp>
      <p:sp>
        <p:nvSpPr>
          <p:cNvPr id="20" name="TextBox 19"/>
          <p:cNvSpPr txBox="1"/>
          <p:nvPr/>
        </p:nvSpPr>
        <p:spPr>
          <a:xfrm>
            <a:off x="8248115" y="5413248"/>
            <a:ext cx="3255037" cy="274320"/>
          </a:xfrm>
          <a:prstGeom prst="rect">
            <a:avLst/>
          </a:prstGeom>
          <a:noFill/>
        </p:spPr>
        <p:txBody>
          <a:bodyPr wrap="square" lIns="0" tIns="0" rIns="0" bIns="0">
            <a:spAutoFit/>
          </a:bodyPr>
          <a:lstStyle/>
          <a:p>
            <a:r>
              <a:rPr sz="1200" b="0" i="1">
                <a:solidFill>
                  <a:srgbClr val="F65E19"/>
                </a:solidFill>
              </a:rPr>
              <a:t>Map view is available on desktop only.</a:t>
            </a:r>
          </a:p>
        </p:txBody>
      </p:sp>
      <p:sp>
        <p:nvSpPr>
          <p:cNvPr id="21" name="TextBox 20"/>
          <p:cNvSpPr txBox="1"/>
          <p:nvPr/>
        </p:nvSpPr>
        <p:spPr>
          <a:xfrm>
            <a:off x="612648" y="5989320"/>
            <a:ext cx="6400800" cy="274320"/>
          </a:xfrm>
          <a:prstGeom prst="rect">
            <a:avLst/>
          </a:prstGeom>
          <a:noFill/>
        </p:spPr>
        <p:txBody>
          <a:bodyPr wrap="square" lIns="0" tIns="0" rIns="0" bIns="0">
            <a:spAutoFit/>
          </a:bodyPr>
          <a:lstStyle/>
          <a:p>
            <a:r>
              <a:rPr sz="1200" b="0" i="0">
                <a:solidFill>
                  <a:srgbClr val="F65E19"/>
                </a:solidFill>
              </a:rPr>
              <a:t>Source: PRB, 2026 World Population Data Sheet.</a:t>
            </a:r>
          </a:p>
        </p:txBody>
      </p:sp>
      <p:pic>
        <p:nvPicPr>
          <p:cNvPr id="4" name="Picture 3">
            <a:extLst>
              <a:ext uri="{FF2B5EF4-FFF2-40B4-BE49-F238E27FC236}">
                <a16:creationId xmlns:a16="http://schemas.microsoft.com/office/drawing/2014/main" id="{17758B93-485C-7319-864B-A50AB8065CC1}"/>
              </a:ext>
            </a:extLst>
          </p:cNvPr>
          <p:cNvPicPr>
            <a:picLocks noChangeAspect="1"/>
          </p:cNvPicPr>
          <p:nvPr/>
        </p:nvPicPr>
        <p:blipFill>
          <a:blip r:embed="rId3"/>
          <a:stretch>
            <a:fillRect/>
          </a:stretch>
        </p:blipFill>
        <p:spPr>
          <a:xfrm>
            <a:off x="613558" y="1522158"/>
            <a:ext cx="7154883" cy="4179839"/>
          </a:xfrm>
          <a:prstGeom prst="rect">
            <a:avLst/>
          </a:prstGeom>
        </p:spPr>
      </p:pic>
      <p:sp>
        <p:nvSpPr>
          <p:cNvPr id="5" name="Slide Number Placeholder 0">
            <a:extLst>
              <a:ext uri="{FF2B5EF4-FFF2-40B4-BE49-F238E27FC236}">
                <a16:creationId xmlns:a16="http://schemas.microsoft.com/office/drawing/2014/main" id="{E353D8B7-3B11-27FD-6FDA-84EA96D9FE36}"/>
              </a:ext>
            </a:extLst>
          </p:cNvPr>
          <p:cNvSpPr>
            <a:spLocks noGrp="1"/>
          </p:cNvSpPr>
          <p:nvPr>
            <p:ph type="sldNum" sz="quarter" idx="4294967295"/>
          </p:nvPr>
        </p:nvSpPr>
        <p:spPr>
          <a:xfrm>
            <a:off x="11503152" y="6492240"/>
            <a:ext cx="548640" cy="228600"/>
          </a:xfrm>
          <a:prstGeom prst="rect">
            <a:avLst/>
          </a:prstGeom>
          <a:extLst>
            <a:ext uri="{C572A759-6A51-4108-AA02-DFA0A04FC94B}">
              <ma14:wrappingTextBoxFlag xmlns:ma14="http://schemas.microsoft.com/office/mac/drawingml/2011/main" xmlns="" val="0"/>
            </a:ext>
          </a:extLst>
        </p:spPr>
        <p:txBody>
          <a:bodyPr/>
          <a:lstStyle>
            <a:lvl1pPr marL="0" algn="l" defTabSz="914400" rtl="0" eaLnBrk="1" latinLnBrk="0" hangingPunct="1">
              <a:defRPr sz="900" kern="1200">
                <a:solidFill>
                  <a:srgbClr val="717073"/>
                </a:solidFill>
                <a:latin typeface="Source Sans Pro"/>
                <a:ea typeface="Source Sans Pro"/>
                <a:cs typeface="Source Sans Pr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7021451-1387-4CA6-816F-3879F97B5CBC}" type="slidenum">
              <a:rPr lang="en-US" smtClean="0"/>
              <a:pPr algn="r"/>
              <a:t>32</a:t>
            </a:fld>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a:spLocks noGrp="1"/>
          </p:cNvSpPr>
          <p:nvPr>
            <p:ph type="title" idx="101" hasCustomPrompt="1"/>
          </p:nvPr>
        </p:nvSpPr>
        <p:spPr>
          <a:xfrm>
            <a:off x="609600" y="731520"/>
            <a:ext cx="10972800" cy="792480"/>
          </a:xfrm>
          <a:prstGeom prst="rect">
            <a:avLst/>
          </a:prstGeom>
          <a:noFill/>
          <a:ln/>
        </p:spPr>
        <p:txBody>
          <a:bodyPr vert="horz" wrap="square" lIns="0" tIns="0" rIns="0" bIns="0" rtlCol="0" anchor="t">
            <a:normAutofit/>
          </a:bodyPr>
          <a:lstStyle/>
          <a:p>
            <a:r>
              <a:rPr lang="en-US">
                <a:latin typeface="Roboto Condensed" panose="02000000000000000000" pitchFamily="2" charset="0"/>
                <a:ea typeface="Roboto Condensed" panose="02000000000000000000" pitchFamily="2" charset="0"/>
                <a:cs typeface="Roboto Condensed" panose="02000000000000000000" pitchFamily="2" charset="0"/>
              </a:rPr>
              <a:t>Getting started with the Explorer</a:t>
            </a:r>
          </a:p>
        </p:txBody>
      </p:sp>
      <p:sp>
        <p:nvSpPr>
          <p:cNvPr id="4" name="Data Stories circle"/>
          <p:cNvSpPr/>
          <p:nvPr/>
        </p:nvSpPr>
        <p:spPr>
          <a:xfrm>
            <a:off x="609600" y="1828800"/>
            <a:ext cx="914400" cy="914400"/>
          </a:xfrm>
          <a:prstGeom prst="ellipse">
            <a:avLst/>
          </a:prstGeom>
          <a:solidFill>
            <a:schemeClr val="accent1"/>
          </a:solidFill>
          <a:ln/>
        </p:spPr>
        <p:txBody>
          <a:bodyPr/>
          <a:lstStyle/>
          <a:p>
            <a:endParaRPr lang="en-US" sz="2400"/>
          </a:p>
        </p:txBody>
      </p:sp>
      <p:pic>
        <p:nvPicPr>
          <p:cNvPr id="5" name="Data Stories icon" descr="preencoded.png"/>
          <p:cNvPicPr>
            <a:picLocks noChangeAspect="1"/>
          </p:cNvPicPr>
          <p:nvPr/>
        </p:nvPicPr>
        <p:blipFill>
          <a:blip r:embed="rId3"/>
          <a:stretch>
            <a:fillRect/>
          </a:stretch>
        </p:blipFill>
        <p:spPr>
          <a:xfrm>
            <a:off x="838200" y="2057400"/>
            <a:ext cx="457200" cy="457200"/>
          </a:xfrm>
          <a:prstGeom prst="rect">
            <a:avLst/>
          </a:prstGeom>
        </p:spPr>
      </p:pic>
      <p:sp>
        <p:nvSpPr>
          <p:cNvPr id="6" name="Text 3"/>
          <p:cNvSpPr txBox="1"/>
          <p:nvPr/>
        </p:nvSpPr>
        <p:spPr>
          <a:xfrm>
            <a:off x="1828800" y="1804416"/>
            <a:ext cx="9753600" cy="426720"/>
          </a:xfrm>
          <a:prstGeom prst="rect">
            <a:avLst/>
          </a:prstGeom>
          <a:noFill/>
          <a:ln/>
        </p:spPr>
        <p:txBody>
          <a:bodyPr wrap="square" lIns="0" tIns="0" rIns="0" bIns="0" rtlCol="0" anchor="ctr"/>
          <a:lstStyle/>
          <a:p>
            <a:r>
              <a:rPr lang="en-US" sz="2133" b="1">
                <a:solidFill>
                  <a:schemeClr val="tx2"/>
                </a:solidFill>
                <a:latin typeface="Roboto Condensed" panose="02000000000000000000" pitchFamily="2" charset="0"/>
                <a:ea typeface="Roboto Condensed" panose="02000000000000000000" pitchFamily="2" charset="0"/>
                <a:cs typeface="Roboto Condensed" panose="02000000000000000000" pitchFamily="2" charset="0"/>
              </a:rPr>
              <a:t>Data Stories</a:t>
            </a:r>
            <a:endParaRPr lang="en-US" sz="2133">
              <a:latin typeface="Roboto Condensed" panose="02000000000000000000" pitchFamily="2" charset="0"/>
              <a:ea typeface="Roboto Condensed" panose="02000000000000000000" pitchFamily="2" charset="0"/>
              <a:cs typeface="Roboto Condensed" panose="02000000000000000000" pitchFamily="2" charset="0"/>
            </a:endParaRPr>
          </a:p>
        </p:txBody>
      </p:sp>
      <p:sp>
        <p:nvSpPr>
          <p:cNvPr id="7" name="Text 4"/>
          <p:cNvSpPr txBox="1"/>
          <p:nvPr/>
        </p:nvSpPr>
        <p:spPr>
          <a:xfrm>
            <a:off x="1828800" y="2231136"/>
            <a:ext cx="9753600" cy="731520"/>
          </a:xfrm>
          <a:prstGeom prst="rect">
            <a:avLst/>
          </a:prstGeom>
          <a:noFill/>
          <a:ln/>
        </p:spPr>
        <p:txBody>
          <a:bodyPr wrap="square" lIns="0" tIns="0" rIns="0" bIns="0" rtlCol="0" anchor="t"/>
          <a:lstStyle/>
          <a:p>
            <a:r>
              <a:rPr lang="en-US">
                <a:latin typeface="Roboto Condensed" panose="02000000000000000000" pitchFamily="2" charset="0"/>
                <a:ea typeface="Roboto Condensed" panose="02000000000000000000" pitchFamily="2" charset="0"/>
                <a:cs typeface="Roboto Condensed" panose="02000000000000000000" pitchFamily="2" charset="0"/>
              </a:rPr>
              <a:t>Step-by-step narratives that walk you through the data, highlighting patterns and context along the way.</a:t>
            </a:r>
            <a:endParaRPr lang="en-US" sz="1867">
              <a:latin typeface="Roboto Condensed" panose="02000000000000000000" pitchFamily="2" charset="0"/>
              <a:ea typeface="Roboto Condensed" panose="02000000000000000000" pitchFamily="2" charset="0"/>
              <a:cs typeface="Roboto Condensed" panose="02000000000000000000" pitchFamily="2" charset="0"/>
            </a:endParaRPr>
          </a:p>
        </p:txBody>
      </p:sp>
      <p:sp>
        <p:nvSpPr>
          <p:cNvPr id="8" name="Any device circle"/>
          <p:cNvSpPr/>
          <p:nvPr/>
        </p:nvSpPr>
        <p:spPr>
          <a:xfrm>
            <a:off x="609600" y="3230880"/>
            <a:ext cx="914400" cy="914400"/>
          </a:xfrm>
          <a:prstGeom prst="ellipse">
            <a:avLst/>
          </a:prstGeom>
          <a:solidFill>
            <a:schemeClr val="accent1"/>
          </a:solidFill>
          <a:ln/>
        </p:spPr>
        <p:txBody>
          <a:bodyPr/>
          <a:lstStyle/>
          <a:p>
            <a:endParaRPr lang="en-US" sz="2400"/>
          </a:p>
        </p:txBody>
      </p:sp>
      <p:pic>
        <p:nvPicPr>
          <p:cNvPr id="9" name="Any device icon" descr="preencoded.png"/>
          <p:cNvPicPr>
            <a:picLocks noChangeAspect="1"/>
          </p:cNvPicPr>
          <p:nvPr/>
        </p:nvPicPr>
        <p:blipFill>
          <a:blip r:embed="rId4"/>
          <a:stretch>
            <a:fillRect/>
          </a:stretch>
        </p:blipFill>
        <p:spPr>
          <a:xfrm>
            <a:off x="838200" y="3459480"/>
            <a:ext cx="457200" cy="457200"/>
          </a:xfrm>
          <a:prstGeom prst="rect">
            <a:avLst/>
          </a:prstGeom>
        </p:spPr>
      </p:pic>
      <p:sp>
        <p:nvSpPr>
          <p:cNvPr id="10" name="Text 6"/>
          <p:cNvSpPr txBox="1"/>
          <p:nvPr/>
        </p:nvSpPr>
        <p:spPr>
          <a:xfrm>
            <a:off x="1828800" y="3206496"/>
            <a:ext cx="9753600" cy="426720"/>
          </a:xfrm>
          <a:prstGeom prst="rect">
            <a:avLst/>
          </a:prstGeom>
          <a:noFill/>
          <a:ln/>
        </p:spPr>
        <p:txBody>
          <a:bodyPr wrap="square" lIns="0" tIns="0" rIns="0" bIns="0" rtlCol="0" anchor="ctr"/>
          <a:lstStyle/>
          <a:p>
            <a:r>
              <a:rPr lang="en-US" sz="2133" b="1">
                <a:solidFill>
                  <a:schemeClr val="tx2"/>
                </a:solidFill>
                <a:latin typeface="Roboto Condensed" panose="02000000000000000000" pitchFamily="2" charset="0"/>
                <a:ea typeface="Roboto Condensed" panose="02000000000000000000" pitchFamily="2" charset="0"/>
                <a:cs typeface="Roboto Condensed" panose="02000000000000000000" pitchFamily="2" charset="0"/>
              </a:rPr>
              <a:t>Any device</a:t>
            </a:r>
            <a:endParaRPr lang="en-US" sz="2133">
              <a:latin typeface="Roboto Condensed" panose="02000000000000000000" pitchFamily="2" charset="0"/>
              <a:ea typeface="Roboto Condensed" panose="02000000000000000000" pitchFamily="2" charset="0"/>
              <a:cs typeface="Roboto Condensed" panose="02000000000000000000" pitchFamily="2" charset="0"/>
            </a:endParaRPr>
          </a:p>
        </p:txBody>
      </p:sp>
      <p:sp>
        <p:nvSpPr>
          <p:cNvPr id="11" name="Text 7"/>
          <p:cNvSpPr txBox="1"/>
          <p:nvPr/>
        </p:nvSpPr>
        <p:spPr>
          <a:xfrm>
            <a:off x="1828800" y="3633216"/>
            <a:ext cx="9753600" cy="731520"/>
          </a:xfrm>
          <a:prstGeom prst="rect">
            <a:avLst/>
          </a:prstGeom>
          <a:noFill/>
          <a:ln/>
        </p:spPr>
        <p:txBody>
          <a:bodyPr wrap="square" lIns="0" tIns="0" rIns="0" bIns="0" rtlCol="0" anchor="t"/>
          <a:lstStyle/>
          <a:p>
            <a:r>
              <a:rPr lang="en-US" sz="1867">
                <a:latin typeface="Roboto Condensed" panose="02000000000000000000" pitchFamily="2" charset="0"/>
                <a:ea typeface="Roboto Condensed" panose="02000000000000000000" pitchFamily="2" charset="0"/>
                <a:cs typeface="Roboto Condensed" panose="02000000000000000000" pitchFamily="2" charset="0"/>
              </a:rPr>
              <a:t>Country profiles and charts work on phones and tablets; the map requires a desktop or laptop.</a:t>
            </a:r>
          </a:p>
        </p:txBody>
      </p:sp>
      <p:sp>
        <p:nvSpPr>
          <p:cNvPr id="12" name="New indicators to explore circle"/>
          <p:cNvSpPr/>
          <p:nvPr/>
        </p:nvSpPr>
        <p:spPr>
          <a:xfrm>
            <a:off x="609600" y="4632960"/>
            <a:ext cx="914400" cy="914400"/>
          </a:xfrm>
          <a:prstGeom prst="ellipse">
            <a:avLst/>
          </a:prstGeom>
          <a:solidFill>
            <a:schemeClr val="accent1"/>
          </a:solidFill>
          <a:ln/>
        </p:spPr>
        <p:txBody>
          <a:bodyPr/>
          <a:lstStyle/>
          <a:p>
            <a:endParaRPr lang="en-US" sz="2400"/>
          </a:p>
        </p:txBody>
      </p:sp>
      <p:pic>
        <p:nvPicPr>
          <p:cNvPr id="13" name="New indicators to explore icon" descr="preencoded.png"/>
          <p:cNvPicPr>
            <a:picLocks noChangeAspect="1"/>
          </p:cNvPicPr>
          <p:nvPr/>
        </p:nvPicPr>
        <p:blipFill>
          <a:blip r:embed="rId5"/>
          <a:stretch>
            <a:fillRect/>
          </a:stretch>
        </p:blipFill>
        <p:spPr>
          <a:xfrm>
            <a:off x="838200" y="4861560"/>
            <a:ext cx="457200" cy="457200"/>
          </a:xfrm>
          <a:prstGeom prst="rect">
            <a:avLst/>
          </a:prstGeom>
        </p:spPr>
      </p:pic>
      <p:sp>
        <p:nvSpPr>
          <p:cNvPr id="14" name="Text 9"/>
          <p:cNvSpPr txBox="1"/>
          <p:nvPr/>
        </p:nvSpPr>
        <p:spPr>
          <a:xfrm>
            <a:off x="1828800" y="4608576"/>
            <a:ext cx="9753600" cy="426720"/>
          </a:xfrm>
          <a:prstGeom prst="rect">
            <a:avLst/>
          </a:prstGeom>
          <a:noFill/>
          <a:ln/>
        </p:spPr>
        <p:txBody>
          <a:bodyPr wrap="square" lIns="0" tIns="0" rIns="0" bIns="0" rtlCol="0" anchor="ctr"/>
          <a:lstStyle/>
          <a:p>
            <a:r>
              <a:rPr lang="en-US" sz="2133" b="1">
                <a:solidFill>
                  <a:schemeClr val="tx2"/>
                </a:solidFill>
                <a:latin typeface="Roboto Condensed" panose="02000000000000000000" pitchFamily="2" charset="0"/>
                <a:ea typeface="Roboto Condensed" panose="02000000000000000000" pitchFamily="2" charset="0"/>
                <a:cs typeface="Roboto Condensed" panose="02000000000000000000" pitchFamily="2" charset="0"/>
              </a:rPr>
              <a:t>New indicators to explore</a:t>
            </a:r>
            <a:endParaRPr lang="en-US" sz="2133">
              <a:latin typeface="Roboto Condensed" panose="02000000000000000000" pitchFamily="2" charset="0"/>
              <a:ea typeface="Roboto Condensed" panose="02000000000000000000" pitchFamily="2" charset="0"/>
              <a:cs typeface="Roboto Condensed" panose="02000000000000000000" pitchFamily="2" charset="0"/>
            </a:endParaRPr>
          </a:p>
        </p:txBody>
      </p:sp>
      <p:sp>
        <p:nvSpPr>
          <p:cNvPr id="15" name="Text 10"/>
          <p:cNvSpPr txBox="1"/>
          <p:nvPr/>
        </p:nvSpPr>
        <p:spPr>
          <a:xfrm>
            <a:off x="1828800" y="5035296"/>
            <a:ext cx="9753600" cy="731520"/>
          </a:xfrm>
          <a:prstGeom prst="rect">
            <a:avLst/>
          </a:prstGeom>
          <a:noFill/>
          <a:ln/>
        </p:spPr>
        <p:txBody>
          <a:bodyPr wrap="square" lIns="0" tIns="0" rIns="0" bIns="0" rtlCol="0" anchor="t"/>
          <a:lstStyle/>
          <a:p>
            <a:r>
              <a:rPr lang="en-US">
                <a:latin typeface="Roboto Condensed" panose="02000000000000000000" pitchFamily="2" charset="0"/>
                <a:ea typeface="Roboto Condensed" panose="02000000000000000000" pitchFamily="2" charset="0"/>
                <a:cs typeface="Roboto Condensed" panose="02000000000000000000" pitchFamily="2" charset="0"/>
              </a:rPr>
              <a:t>Special focus on gender equality and well-being, with indicators on education, labor force participation, political representation, health and childbearing across more than 200 countries and territories.</a:t>
            </a:r>
          </a:p>
        </p:txBody>
      </p:sp>
      <p:sp>
        <p:nvSpPr>
          <p:cNvPr id="2" name="Slide Number Placeholder 0">
            <a:extLst>
              <a:ext uri="{FF2B5EF4-FFF2-40B4-BE49-F238E27FC236}">
                <a16:creationId xmlns:a16="http://schemas.microsoft.com/office/drawing/2014/main" id="{A1BF7103-275B-79E0-25A6-B21F9E23EEC4}"/>
              </a:ext>
            </a:extLst>
          </p:cNvPr>
          <p:cNvSpPr>
            <a:spLocks noGrp="1"/>
          </p:cNvSpPr>
          <p:nvPr>
            <p:ph type="sldNum" sz="quarter" idx="4294967295"/>
          </p:nvPr>
        </p:nvSpPr>
        <p:spPr>
          <a:xfrm>
            <a:off x="11503152" y="6492240"/>
            <a:ext cx="548640" cy="228600"/>
          </a:xfrm>
          <a:prstGeom prst="rect">
            <a:avLst/>
          </a:prstGeom>
          <a:extLst>
            <a:ext uri="{C572A759-6A51-4108-AA02-DFA0A04FC94B}">
              <ma14:wrappingTextBoxFlag xmlns:ma14="http://schemas.microsoft.com/office/mac/drawingml/2011/main" xmlns="" val="0"/>
            </a:ext>
          </a:extLst>
        </p:spPr>
        <p:txBody>
          <a:bodyPr/>
          <a:lstStyle>
            <a:lvl1pPr marL="0" algn="l" defTabSz="914400" rtl="0" eaLnBrk="1" latinLnBrk="0" hangingPunct="1">
              <a:defRPr sz="900" kern="1200">
                <a:solidFill>
                  <a:srgbClr val="717073"/>
                </a:solidFill>
                <a:latin typeface="Source Sans Pro"/>
                <a:ea typeface="Source Sans Pro"/>
                <a:cs typeface="Source Sans Pro"/>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F7021451-1387-4CA6-816F-3879F97B5CBC}" type="slidenum">
              <a:rPr lang="en-US" smtClean="0"/>
              <a:pPr algn="r"/>
              <a:t>33</a:t>
            </a:fld>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A4ED3D0-B75F-E319-F848-C7EE6D2DB4AF}"/>
              </a:ext>
            </a:extLst>
          </p:cNvPr>
          <p:cNvSpPr>
            <a:spLocks noGrp="1"/>
          </p:cNvSpPr>
          <p:nvPr>
            <p:ph type="body" sz="quarter" idx="10"/>
          </p:nvPr>
        </p:nvSpPr>
        <p:spPr/>
        <p:txBody>
          <a:bodyPr/>
          <a:lstStyle/>
          <a:p>
            <a:r>
              <a:rPr lang="en-US" sz="4400" dirty="0"/>
              <a:t>Up next: Q&amp;A</a:t>
            </a:r>
            <a:endParaRPr lang="en-US" dirty="0"/>
          </a:p>
        </p:txBody>
      </p:sp>
      <p:sp>
        <p:nvSpPr>
          <p:cNvPr id="3" name="TextBox 2"/>
          <p:cNvSpPr txBox="1"/>
          <p:nvPr/>
        </p:nvSpPr>
        <p:spPr>
          <a:xfrm>
            <a:off x="1216152" y="3977639"/>
            <a:ext cx="9756648" cy="553998"/>
          </a:xfrm>
          <a:prstGeom prst="rect">
            <a:avLst/>
          </a:prstGeom>
          <a:noFill/>
        </p:spPr>
        <p:txBody>
          <a:bodyPr wrap="square" lIns="0" tIns="0" rIns="0" bIns="0">
            <a:spAutoFit/>
          </a:bodyPr>
          <a:lstStyle/>
          <a:p>
            <a:pPr algn="ctr"/>
            <a:r>
              <a:rPr sz="3600" i="0">
                <a:solidFill>
                  <a:srgbClr val="FFFFFF"/>
                </a:solidFill>
              </a:rPr>
              <a:t>Explore the data: wpds.prb.org/2026</a:t>
            </a:r>
          </a:p>
        </p:txBody>
      </p:sp>
    </p:spTree>
    <p:extLst>
      <p:ext uri="{BB962C8B-B14F-4D97-AF65-F5344CB8AC3E}">
        <p14:creationId xmlns:p14="http://schemas.microsoft.com/office/powerpoint/2010/main" val="1425401584"/>
      </p:ext>
    </p:extLst>
  </p:cSld>
  <p:clrMapOvr>
    <a:masterClrMapping/>
  </p:clrMapOvr>
</p:sld>
</file>

<file path=ppt/theme/theme1.xml><?xml version="1.0" encoding="utf-8"?>
<a:theme xmlns:a="http://schemas.openxmlformats.org/drawingml/2006/main" name="Office Theme">
  <a:themeElements>
    <a:clrScheme name="PRB 2020">
      <a:dk1>
        <a:srgbClr val="14477D"/>
      </a:dk1>
      <a:lt1>
        <a:srgbClr val="FFFFFF"/>
      </a:lt1>
      <a:dk2>
        <a:srgbClr val="2375BB"/>
      </a:dk2>
      <a:lt2>
        <a:srgbClr val="707073"/>
      </a:lt2>
      <a:accent1>
        <a:srgbClr val="33C8D0"/>
      </a:accent1>
      <a:accent2>
        <a:srgbClr val="E9AA20"/>
      </a:accent2>
      <a:accent3>
        <a:srgbClr val="66BC28"/>
      </a:accent3>
      <a:accent4>
        <a:srgbClr val="F65E19"/>
      </a:accent4>
      <a:accent5>
        <a:srgbClr val="8B2EEF"/>
      </a:accent5>
      <a:accent6>
        <a:srgbClr val="C9CBCF"/>
      </a:accent6>
      <a:hlink>
        <a:srgbClr val="2374BA"/>
      </a:hlink>
      <a:folHlink>
        <a:srgbClr val="33C8D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FDD1E4C6593004592FCEF29870EDFFB" ma:contentTypeVersion="19" ma:contentTypeDescription="Create a new document." ma:contentTypeScope="" ma:versionID="ee5fd40b01a975074fea0f2883241a21">
  <xsd:schema xmlns:xsd="http://www.w3.org/2001/XMLSchema" xmlns:xs="http://www.w3.org/2001/XMLSchema" xmlns:p="http://schemas.microsoft.com/office/2006/metadata/properties" xmlns:ns2="28d15dc1-cbe6-4360-8636-7d1dd60a4df7" xmlns:ns3="a3261e2f-b68e-49f6-9540-7098e2ce94ab" targetNamespace="http://schemas.microsoft.com/office/2006/metadata/properties" ma:root="true" ma:fieldsID="9ee153bdcda6ad1cc1936efa408ddd45" ns2:_="" ns3:_="">
    <xsd:import namespace="28d15dc1-cbe6-4360-8636-7d1dd60a4df7"/>
    <xsd:import namespace="a3261e2f-b68e-49f6-9540-7098e2ce94a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3:TaxCatchAll" minOccurs="0"/>
                <xsd:element ref="ns2:MediaServiceOCR" minOccurs="0"/>
                <xsd:element ref="ns2:MediaServiceGenerationTime" minOccurs="0"/>
                <xsd:element ref="ns2:MediaServiceEventHashCode" minOccurs="0"/>
                <xsd:element ref="ns2:lcf76f155ced4ddcb4097134ff3c332f" minOccurs="0"/>
                <xsd:element ref="ns2:MediaServiceDateTaken" minOccurs="0"/>
                <xsd:element ref="ns2:MediaLengthInSeconds"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d15dc1-cbe6-4360-8636-7d1dd60a4df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ebabd8d0-5964-42db-97b0-0c71af04ff88"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3261e2f-b68e-49f6-9540-7098e2ce94a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cff455fb-8241-4efe-96df-c8f281151973}" ma:internalName="TaxCatchAll" ma:showField="CatchAllData" ma:web="a3261e2f-b68e-49f6-9540-7098e2ce94a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8d15dc1-cbe6-4360-8636-7d1dd60a4df7">
      <Terms xmlns="http://schemas.microsoft.com/office/infopath/2007/PartnerControls"/>
    </lcf76f155ced4ddcb4097134ff3c332f>
    <TaxCatchAll xmlns="a3261e2f-b68e-49f6-9540-7098e2ce94ab" xsi:nil="true"/>
    <SharedWithUsers xmlns="a3261e2f-b68e-49f6-9540-7098e2ce94ab">
      <UserInfo>
        <DisplayName>Janine Gawel</DisplayName>
        <AccountId>10</AccountId>
        <AccountType/>
      </UserInfo>
      <UserInfo>
        <DisplayName>Devynn Birx-Raybuck</DisplayName>
        <AccountId>125</AccountId>
        <AccountType/>
      </UserInfo>
      <UserInfo>
        <DisplayName>Barbara Seligman</DisplayName>
        <AccountId>25</AccountId>
        <AccountType/>
      </UserInfo>
      <UserInfo>
        <DisplayName>Immanuel Wolff</DisplayName>
        <AccountId>15</AccountId>
        <AccountType/>
      </UserInfo>
      <UserInfo>
        <DisplayName>Jeff Jordan</DisplayName>
        <AccountId>52</AccountId>
        <AccountType/>
      </UserInfo>
      <UserInfo>
        <DisplayName>Diana Elliott</DisplayName>
        <AccountId>578</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45B708B-DF5D-4791-B525-5FC92366131A}">
  <ds:schemaRefs>
    <ds:schemaRef ds:uri="28d15dc1-cbe6-4360-8636-7d1dd60a4df7"/>
    <ds:schemaRef ds:uri="a3261e2f-b68e-49f6-9540-7098e2ce94a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404F97F-6959-4E56-B7A0-0D9BEA55E6DB}">
  <ds:schemaRefs>
    <ds:schemaRef ds:uri="28d15dc1-cbe6-4360-8636-7d1dd60a4df7"/>
    <ds:schemaRef ds:uri="http://purl.org/dc/terms/"/>
    <ds:schemaRef ds:uri="http://schemas.openxmlformats.org/package/2006/metadata/core-properties"/>
    <ds:schemaRef ds:uri="http://purl.org/dc/elements/1.1/"/>
    <ds:schemaRef ds:uri="http://schemas.microsoft.com/office/2006/documentManagement/types"/>
    <ds:schemaRef ds:uri="http://schemas.microsoft.com/office/infopath/2007/PartnerControls"/>
    <ds:schemaRef ds:uri="http://schemas.microsoft.com/office/2006/metadata/properties"/>
    <ds:schemaRef ds:uri="a3261e2f-b68e-49f6-9540-7098e2ce94ab"/>
    <ds:schemaRef ds:uri="http://www.w3.org/XML/1998/namespace"/>
    <ds:schemaRef ds:uri="http://purl.org/dc/dcmitype/"/>
  </ds:schemaRefs>
</ds:datastoreItem>
</file>

<file path=customXml/itemProps3.xml><?xml version="1.0" encoding="utf-8"?>
<ds:datastoreItem xmlns:ds="http://schemas.openxmlformats.org/officeDocument/2006/customXml" ds:itemID="{28CFDD6D-6E71-46E3-8955-354AD22163F9}">
  <ds:schemaRefs>
    <ds:schemaRef ds:uri="http://schemas.microsoft.com/sharepoint/v3/contenttype/forms"/>
  </ds:schemaRefs>
</ds:datastoreItem>
</file>

<file path=docMetadata/LabelInfo.xml><?xml version="1.0" encoding="utf-8"?>
<clbl:labelList xmlns:clbl="http://schemas.microsoft.com/office/2020/mipLabelMetadata">
  <clbl:label id="{7a84d6eb-ac6b-4335-b7df-976704d48dc1}" enabled="0" method="" siteId="{7a84d6eb-ac6b-4335-b7df-976704d48dc1}" removed="1"/>
</clbl:labelList>
</file>

<file path=docProps/app.xml><?xml version="1.0" encoding="utf-8"?>
<Properties xmlns="http://schemas.openxmlformats.org/officeDocument/2006/extended-properties" xmlns:vt="http://schemas.openxmlformats.org/officeDocument/2006/docPropsVTypes">
  <Template>Office Theme</Template>
  <TotalTime>1</TotalTime>
  <Words>5573</Words>
  <Application>Microsoft Macintosh PowerPoint</Application>
  <PresentationFormat>Widescreen</PresentationFormat>
  <Paragraphs>399</Paragraphs>
  <Slides>34</Slides>
  <Notes>30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Arial</vt:lpstr>
      <vt:lpstr>Arial Narrow</vt:lpstr>
      <vt:lpstr>Calibri</vt:lpstr>
      <vt:lpstr>Roboto Condensed</vt:lpstr>
      <vt:lpstr>Source Sans Pro</vt:lpstr>
      <vt:lpstr>Wingdings</vt:lpstr>
      <vt:lpstr>Office Theme</vt:lpstr>
      <vt:lpstr>LAUNCH WEBINAR:</vt:lpstr>
      <vt:lpstr>PowerPoint Presentation</vt:lpstr>
      <vt:lpstr>One in Three People Live Where Older Adults Outnumber Children</vt:lpstr>
      <vt:lpstr>Pop Pop Quiz #1: Population Aging</vt:lpstr>
      <vt:lpstr>The U.S. Has More Older Adults Than Children</vt:lpstr>
      <vt:lpstr>Seven in Ten People Live Where Fertility Is at or Below Replacement</vt:lpstr>
      <vt:lpstr>Pop Pop Quiz #2: Population Decline</vt:lpstr>
      <vt:lpstr>Aging, Low Fertility, or More Deaths Than Births Do Not Always Mean Population Decline</vt:lpstr>
      <vt:lpstr>Age Structure Changes the Result</vt:lpstr>
      <vt:lpstr>Migration Can Also Change the Result</vt:lpstr>
      <vt:lpstr>Population Growth is Concentrated in Relatively Few Places</vt:lpstr>
      <vt:lpstr>Sub-Saharan Africa Is Projected to Account for About 60% of Global Growth</vt:lpstr>
      <vt:lpstr>Similar Fertility Rates Can Emerge Through Different Pathways</vt:lpstr>
      <vt:lpstr>Women Remain Underrepresented in Political Decision-Making</vt:lpstr>
      <vt:lpstr>Pop Pop Quiz #3: Women's Political Representation</vt:lpstr>
      <vt:lpstr>Women Hold at Least Half of Parliamentary Seats in Only Seven Countries</vt:lpstr>
      <vt:lpstr>Equal Schooling Has Not Meant Equal Labor Force Participation</vt:lpstr>
      <vt:lpstr>     THANK YOU</vt:lpstr>
      <vt:lpstr>PowerPoint Presentation</vt:lpstr>
      <vt:lpstr>PowerPoint Presentation</vt:lpstr>
      <vt:lpstr>PowerPoint Presentation</vt:lpstr>
      <vt:lpstr>PowerPoint Presentation</vt:lpstr>
      <vt:lpstr>PowerPoint Presentation</vt:lpstr>
      <vt:lpstr>PowerPoint Presentation</vt:lpstr>
      <vt:lpstr>Today’s Demo: Where in the world are populations aging?</vt:lpstr>
      <vt:lpstr>Landing Page Overview</vt:lpstr>
      <vt:lpstr>Most countries have fewer than 10% of people aged 65+</vt:lpstr>
      <vt:lpstr>Asia shows the widest range in population 65 and older</vt:lpstr>
      <vt:lpstr>Japan has the oldest population at 29%</vt:lpstr>
      <vt:lpstr>Countries with the highest fertility have the youngest populations</vt:lpstr>
      <vt:lpstr>Where fertility is low, populations tend to be older </vt:lpstr>
      <vt:lpstr>Aging is highest in Europe, North America, and East Asia</vt:lpstr>
      <vt:lpstr>Getting started with the Explorer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Jerry Parks</dc:creator>
  <cp:lastModifiedBy>Raquel Wojnar</cp:lastModifiedBy>
  <cp:revision>3</cp:revision>
  <cp:lastPrinted>2018-03-02T12:38:31Z</cp:lastPrinted>
  <dcterms:created xsi:type="dcterms:W3CDTF">2018-01-09T16:19:21Z</dcterms:created>
  <dcterms:modified xsi:type="dcterms:W3CDTF">2026-10-28T18:31:51Z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0x010100DFDD1E4C6593004592FCEF29870EDFFB</vt:lpwstr>
  </property>
  <property fmtid="{D5CDD505-2E9C-101B-9397-08002B2CF9AE}" pid="3" name="xd_ProgID">
    <vt:lpwstr/>
  </property>
  <property fmtid="{D5CDD505-2E9C-101B-9397-08002B2CF9AE}" pid="4" name="MediaServiceImageTags">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