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71" r:id="rId2"/>
    <p:sldId id="257" r:id="rId3"/>
    <p:sldId id="264" r:id="rId4"/>
    <p:sldId id="258" r:id="rId5"/>
    <p:sldId id="259" r:id="rId6"/>
    <p:sldId id="270" r:id="rId7"/>
    <p:sldId id="268" r:id="rId8"/>
    <p:sldId id="260" r:id="rId9"/>
    <p:sldId id="265" r:id="rId10"/>
    <p:sldId id="266" r:id="rId11"/>
    <p:sldId id="261" r:id="rId12"/>
    <p:sldId id="262"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ssa Yeakey" initials="MY"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49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89" autoAdjust="0"/>
    <p:restoredTop sz="70392" autoAdjust="0"/>
  </p:normalViewPr>
  <p:slideViewPr>
    <p:cSldViewPr snapToGrid="0">
      <p:cViewPr varScale="1">
        <p:scale>
          <a:sx n="121" d="100"/>
          <a:sy n="121" d="100"/>
        </p:scale>
        <p:origin x="220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FD7E2E-8BC0-4C34-827C-3494B75B2086}" type="datetimeFigureOut">
              <a:rPr lang="en-US" smtClean="0"/>
              <a:t>8/24/17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DCDD34-394F-412E-8763-60D20214E9CD}" type="slidenum">
              <a:rPr lang="en-US" smtClean="0"/>
              <a:t>‹#›</a:t>
            </a:fld>
            <a:endParaRPr lang="en-US"/>
          </a:p>
        </p:txBody>
      </p:sp>
    </p:spTree>
    <p:extLst>
      <p:ext uri="{BB962C8B-B14F-4D97-AF65-F5344CB8AC3E}">
        <p14:creationId xmlns:p14="http://schemas.microsoft.com/office/powerpoint/2010/main" val="4109978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fr" b="0" i="0" u="none" baseline="0">
                <a:latin typeface="Arial" panose="020B0604020202020204" pitchFamily="34" charset="0"/>
                <a:ea typeface="ＭＳ Ｐゴシック" panose="020B0600070205080204" pitchFamily="34" charset="-128"/>
              </a:rPr>
              <a:t>Dans cette présentation, nous discuterons du blogging, en particulier le blogging lié à la recherche. </a:t>
            </a:r>
            <a:endParaRPr lang="fr" altLang="en-US" dirty="0">
              <a:latin typeface="Arial" panose="020B0604020202020204" pitchFamily="34" charset="0"/>
              <a:ea typeface="ＭＳ Ｐゴシック" panose="020B0600070205080204" pitchFamily="34" charset="-128"/>
            </a:endParaRP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51122" indent="-288893">
              <a:defRPr sz="2400">
                <a:solidFill>
                  <a:schemeClr val="tx1"/>
                </a:solidFill>
                <a:latin typeface="Arial" panose="020B0604020202020204" pitchFamily="34" charset="0"/>
                <a:ea typeface="ＭＳ Ｐゴシック" panose="020B0600070205080204" pitchFamily="34" charset="-128"/>
              </a:defRPr>
            </a:lvl2pPr>
            <a:lvl3pPr marL="1155573" indent="-231115">
              <a:defRPr sz="2400">
                <a:solidFill>
                  <a:schemeClr val="tx1"/>
                </a:solidFill>
                <a:latin typeface="Arial" panose="020B0604020202020204" pitchFamily="34" charset="0"/>
                <a:ea typeface="ＭＳ Ｐゴシック" panose="020B0600070205080204" pitchFamily="34" charset="-128"/>
              </a:defRPr>
            </a:lvl3pPr>
            <a:lvl4pPr marL="1617802" indent="-231115">
              <a:defRPr sz="2400">
                <a:solidFill>
                  <a:schemeClr val="tx1"/>
                </a:solidFill>
                <a:latin typeface="Arial" panose="020B0604020202020204" pitchFamily="34" charset="0"/>
                <a:ea typeface="ＭＳ Ｐゴシック" panose="020B0600070205080204" pitchFamily="34" charset="-128"/>
              </a:defRPr>
            </a:lvl4pPr>
            <a:lvl5pPr marL="2080031" indent="-231115">
              <a:defRPr sz="2400">
                <a:solidFill>
                  <a:schemeClr val="tx1"/>
                </a:solidFill>
                <a:latin typeface="Arial" panose="020B0604020202020204" pitchFamily="34" charset="0"/>
                <a:ea typeface="ＭＳ Ｐゴシック" panose="020B0600070205080204" pitchFamily="34" charset="-128"/>
              </a:defRPr>
            </a:lvl5pPr>
            <a:lvl6pPr marL="2542261"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04490"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66719"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28948" indent="-231115"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l" rtl="0"/>
            <a:fld id="{F7348B18-4CB9-4909-8205-4EA506D8FF05}" type="slidenum">
              <a:rPr sz="1200"/>
              <a:pPr/>
              <a:t>1</a:t>
            </a:fld>
            <a:endParaRPr lang="fr" altLang="en-US" sz="1200"/>
          </a:p>
        </p:txBody>
      </p:sp>
    </p:spTree>
    <p:extLst>
      <p:ext uri="{BB962C8B-B14F-4D97-AF65-F5344CB8AC3E}">
        <p14:creationId xmlns:p14="http://schemas.microsoft.com/office/powerpoint/2010/main" val="189730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Certains aspects de la rédaction pour le web sont toutefois uniques, et présentent des avantages ainsi que des inconvénients. </a:t>
            </a:r>
          </a:p>
          <a:p>
            <a:endParaRPr lang="fr" baseline="0" dirty="0"/>
          </a:p>
          <a:p>
            <a:pPr algn="l" rtl="0"/>
            <a:r>
              <a:rPr lang="fr" b="0" i="0" u="none" baseline="0" dirty="0"/>
              <a:t>Comme mentionné précédemment, vous devez considérer que vous avez de la chance si le lecteur moyen lit seulement 25% de votre article sur le web. Les lecteurs « filtrent » et « recherchent » des pages web à la recherche d'informations - ils lisent rarement du début à la fin. Maintenant - cela ne signifie pas que seulement 25% de votre billet de blog doit être de bonne qualité. Nous ignorons QUELS 25% seront lus, cela signifie que 100% de votre billet doit être clair et bien écrit. </a:t>
            </a:r>
          </a:p>
          <a:p>
            <a:endParaRPr lang="fr" baseline="0" dirty="0"/>
          </a:p>
          <a:p>
            <a:pPr algn="l" rtl="0"/>
            <a:r>
              <a:rPr lang="fr" b="0" i="0" u="none" baseline="0" dirty="0"/>
              <a:t>Cela signifique qu'un titre simple, clair et court pour votre article est encore plus important, et la même chose s'applique pour les sous-titres. Il est très efficace de découper le texte en utilisant des listes à puces, qui sont très faciles à lire. Les paragraphes doivent être courts - une à trois phrases sont généralement suffisantes. </a:t>
            </a:r>
          </a:p>
          <a:p>
            <a:endParaRPr lang="fr" baseline="0" dirty="0"/>
          </a:p>
          <a:p>
            <a:pPr algn="l" rtl="0"/>
            <a:r>
              <a:rPr lang="fr" b="0" i="0" u="none" baseline="0" dirty="0"/>
              <a:t>Placez votre message principal à l'avant, de sorte qu'un lecteur qui lira uniquement la première ou la deuxième phrase comprendra de quoi il s'agit. À supposer que votre message principal est intéressant ou convaincant, il sera lu jusqu'à la fin. </a:t>
            </a:r>
          </a:p>
          <a:p>
            <a:endParaRPr lang="fr" baseline="0" dirty="0"/>
          </a:p>
          <a:p>
            <a:pPr algn="l" rtl="0"/>
            <a:r>
              <a:rPr lang="fr" b="0" i="0" u="none" baseline="0" dirty="0"/>
              <a:t>Utilisez des éléments visuels, tels que des graphiques, des tableaux, des images, autant que possible - cela contribue à attirer et à engager le lecteur. </a:t>
            </a:r>
          </a:p>
          <a:p>
            <a:endParaRPr lang="fr" baseline="0" dirty="0"/>
          </a:p>
          <a:p>
            <a:pPr algn="l" rtl="0"/>
            <a:r>
              <a:rPr lang="fr" b="0" i="0" u="none" baseline="0" dirty="0"/>
              <a:t>Un avantage significatif, cependant, est que vous pouvez lier votre contenu au contenu connexe. Lorsqu'une personne est vraiment </a:t>
            </a:r>
            <a:r>
              <a:rPr lang="fr" b="0" i="0" u="none" baseline="0" dirty="0" smtClean="0"/>
              <a:t>intéressée </a:t>
            </a:r>
            <a:r>
              <a:rPr lang="fr" b="0" i="0" u="none" baseline="0" dirty="0"/>
              <a:t>par le thème de votre article, vous pouvez immédiatement vous connecter avec elle en publiant davantage d'informations en ligne. Pour assoir votre crédibilité, vous devez enrichir votre contenu avec des références, le cas échéant, comme vous le feriez pour un article de journal. Ce qui est formidable avec un blog est que vous pouvez lier le texte directement à votre source, facilitant ainsi la lecture pour l'utilisateur. </a:t>
            </a:r>
          </a:p>
          <a:p>
            <a:endParaRPr lang="fr" baseline="0" dirty="0"/>
          </a:p>
          <a:p>
            <a:pPr algn="l" rtl="0"/>
            <a:r>
              <a:rPr lang="fr" b="0" i="0" u="none" baseline="0" dirty="0"/>
              <a:t>Encore um mot - ce n'est pas parce que vous écrivez pour le web, qui est considéré comme un canal « informel » par rapport aux rapports formels, </a:t>
            </a:r>
            <a:r>
              <a:rPr lang="fr" b="0" i="0" u="none" baseline="0" dirty="0" smtClean="0"/>
              <a:t>que vous ne devez pas relire</a:t>
            </a:r>
            <a:r>
              <a:rPr lang="fr" b="0" i="0" u="none" baseline="0" dirty="0"/>
              <a:t>, </a:t>
            </a:r>
            <a:r>
              <a:rPr lang="fr" b="0" i="0" u="none" baseline="0" dirty="0" smtClean="0"/>
              <a:t>vérifier l'orthographe </a:t>
            </a:r>
            <a:r>
              <a:rPr lang="fr" b="0" i="0" u="none" baseline="0" dirty="0"/>
              <a:t>et réviser votre publication.  En investissant dans ces étapes, vous montrerez aux lecteurs que vous êtes professionnel(le) - même en </a:t>
            </a:r>
            <a:r>
              <a:rPr lang="fr" b="0" i="0" u="none" baseline="0" dirty="0" smtClean="0"/>
              <a:t>bloggant. </a:t>
            </a:r>
            <a:endParaRPr lang="fr" dirty="0"/>
          </a:p>
        </p:txBody>
      </p:sp>
      <p:sp>
        <p:nvSpPr>
          <p:cNvPr id="4" name="Slide Number Placeholder 3"/>
          <p:cNvSpPr>
            <a:spLocks noGrp="1"/>
          </p:cNvSpPr>
          <p:nvPr>
            <p:ph type="sldNum" sz="quarter" idx="10"/>
          </p:nvPr>
        </p:nvSpPr>
        <p:spPr/>
        <p:txBody>
          <a:bodyPr/>
          <a:lstStyle/>
          <a:p>
            <a:pPr algn="l" rtl="0">
              <a:defRPr/>
            </a:pPr>
            <a:fld id="{BBD720CA-7282-40FF-A765-C66DB5734BA6}" type="slidenum">
              <a:rPr/>
              <a:pPr>
                <a:defRPr/>
              </a:pPr>
              <a:t>10</a:t>
            </a:fld>
            <a:endParaRPr lang="fr"/>
          </a:p>
        </p:txBody>
      </p:sp>
    </p:spTree>
    <p:extLst>
      <p:ext uri="{BB962C8B-B14F-4D97-AF65-F5344CB8AC3E}">
        <p14:creationId xmlns:p14="http://schemas.microsoft.com/office/powerpoint/2010/main" val="3614685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a:t>Enfin, bien que nous ayons abordé cette question en commençant, vous devez être passionné par votre thème. Le blog doit vous permettre de partager votre passion avec le monde. Cela se verra à travers votre écriture, et vos efforts pour diffuser, et votre public commencera à voir pourquoi tout le monde doit se passionner autant que vous pour ce thème.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AFA8D9-4E0D-451F-A12A-78F904CD74F4}"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a:t>
            </a:fld>
            <a:endParaRPr kumimoji="0" lang="fr"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06274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a:t>Voici un certain nombre de blogs de qualité qui sont mis à jour fréquemment. Vous trouverez d'excellents exemples de style de blogging sur ces sites.  </a:t>
            </a:r>
          </a:p>
          <a:p>
            <a:endParaRPr lang="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 b="1" i="0" u="none" baseline="0"/>
              <a:t>Note aux facilitateurs : </a:t>
            </a:r>
            <a:r>
              <a:rPr lang="fr" b="0" i="0" u="none" baseline="0"/>
              <a:t>Ces hyperliens ne fonctionnent que lorsque la présentation est en mode diaporama. Alternativement, vous pouvez cliquer avec le bouton droit de la souris sur chaque lien pour les ouvrir à partir d'autres modes.</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AFA8D9-4E0D-451F-A12A-78F904CD74F4}"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fr"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83883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Et voici une liste de sites qui acceptent les soumissions d'auteurs externes. Si vous naviguez sur ces sites, vous trouverez généralement une page présentant les lignes directrices sur  la soumission. Lisez-les attentivement et respectez-les. C'est aussi l'occasion de mettre en pratique toute autre capacité de réseautage dans les médias sociaux - vous pouvez tenter d'encourager des relations avec les auteurs ou les éditeurs de ces blogs par le biais des médias sociaux. </a:t>
            </a:r>
            <a:r>
              <a:rPr lang="fr" b="0" i="0" u="none" baseline="0"/>
              <a:t>Et si votre articles est accepté et publié, ce sera l'occasion d'être diffusé dans les médias sociaux pour générer un plus grand nombre de followers </a:t>
            </a:r>
          </a:p>
          <a:p>
            <a:endParaRPr lang="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 b="1" i="0" u="none" baseline="0" dirty="0"/>
              <a:t>Note aux facilitateurs : </a:t>
            </a:r>
            <a:r>
              <a:rPr lang="fr" b="0" i="0" u="none" baseline="0" dirty="0"/>
              <a:t>Ces hyperliens ne fonctionnent que lorsque la présentation est en mode diaporama. Alternativement, vous pouvez cliquer avec le bouton droit de la souris sur chaque lien pour les ouvrir à partir d'autres modes.</a:t>
            </a:r>
            <a:endParaRPr lang="fr" dirty="0"/>
          </a:p>
        </p:txBody>
      </p:sp>
      <p:sp>
        <p:nvSpPr>
          <p:cNvPr id="4" name="Slide Number Placeholder 3"/>
          <p:cNvSpPr>
            <a:spLocks noGrp="1"/>
          </p:cNvSpPr>
          <p:nvPr>
            <p:ph type="sldNum" sz="quarter" idx="10"/>
          </p:nvPr>
        </p:nvSpPr>
        <p:spPr/>
        <p:txBody>
          <a:bodyPr/>
          <a:lstStyle/>
          <a:p>
            <a:pPr algn="l" rtl="0"/>
            <a:fld id="{D9DCDD34-394F-412E-8763-60D20214E9CD}" type="slidenum">
              <a:rPr/>
              <a:t>13</a:t>
            </a:fld>
            <a:endParaRPr lang="fr"/>
          </a:p>
        </p:txBody>
      </p:sp>
    </p:spTree>
    <p:extLst>
      <p:ext uri="{BB962C8B-B14F-4D97-AF65-F5344CB8AC3E}">
        <p14:creationId xmlns:p14="http://schemas.microsoft.com/office/powerpoint/2010/main" val="1781255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En tant que définition de base, un blog est un site de discussions ou d'informations publiées en ligne composées de messages écrits affichés dans un ordre chronologique inverse, ce qui signifie que le message le plus récent apparaît en premier. </a:t>
            </a:r>
          </a:p>
          <a:p>
            <a:endParaRPr lang="fr" baseline="0" dirty="0"/>
          </a:p>
          <a:p>
            <a:pPr algn="l" rtl="0"/>
            <a:r>
              <a:rPr lang="fr" b="0" i="0" u="none" baseline="0" dirty="0"/>
              <a:t>Les blogs peuvent couvrir tout sujet - ils peuvent être un journal personnel sur la vie d'une personne ou peuvent se concentrer sur un problème technique très spécifique. Dans cette présentation, nous nous concentrons sur la deuxième option - comment utiliser les blogs pour diffuser de l'information et mettre l'accent sur des points de vue particuliers dans un domaine de recherche ou technique. Ceux-ci sont souvent appelés blogs académiques.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AFA8D9-4E0D-451F-A12A-78F904CD74F4}"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fr"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66545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Un </a:t>
            </a:r>
            <a:r>
              <a:rPr lang="fr" b="0" i="0" u="none" baseline="0" dirty="0" smtClean="0"/>
              <a:t>billet de </a:t>
            </a:r>
            <a:r>
              <a:rPr lang="fr" b="0" i="0" u="none" baseline="0" dirty="0"/>
              <a:t>blog est chaque article ou publication sur cette page web.  En termes de contenu, les </a:t>
            </a:r>
            <a:r>
              <a:rPr lang="fr" b="0" i="0" u="none" baseline="0" dirty="0" smtClean="0"/>
              <a:t>billets de </a:t>
            </a:r>
            <a:r>
              <a:rPr lang="fr" b="0" i="0" u="none" baseline="0" dirty="0"/>
              <a:t>blogs universitaires ou de recherche fournissent généralement un aperçu concis d'une question donnée dans la recherche ou dans une discipline technique. </a:t>
            </a:r>
          </a:p>
          <a:p>
            <a:endParaRPr lang="fr" baseline="0" dirty="0"/>
          </a:p>
          <a:p>
            <a:pPr algn="l" rtl="0"/>
            <a:r>
              <a:rPr lang="fr" b="0" i="0" u="none" baseline="0" dirty="0"/>
              <a:t>Le blog a pour objectif de fournir plus d'informations sur le sujet - expliquer de nouvelles données ou recherches ; tirer parti d'une perspective nouvelle ou différente d'une recherche plus anciene ; ou mettre en évidence les domaines où il existe un manque de connaissances ou des données limitées sur le sujet. </a:t>
            </a:r>
          </a:p>
          <a:p>
            <a:endParaRPr lang="fr" baseline="0" dirty="0"/>
          </a:p>
          <a:p>
            <a:pPr algn="l" rtl="0"/>
            <a:r>
              <a:rPr lang="fr" b="0" i="0" u="none" baseline="0" dirty="0"/>
              <a:t>Les lecteurs utilisent les blogs pour avoir plus d'informations sur le </a:t>
            </a:r>
            <a:r>
              <a:rPr lang="fr" b="0" i="0" u="none" baseline="0" dirty="0" smtClean="0"/>
              <a:t>thème. </a:t>
            </a:r>
            <a:r>
              <a:rPr lang="fr" b="0" i="0" u="none" baseline="0" dirty="0"/>
              <a:t>Contrairement aux Notes de politique générale, qui appellent à l'action sur le sujet, ou des articles de revues qui mettent l'accent sur la recherche et la technicité, les </a:t>
            </a:r>
            <a:r>
              <a:rPr lang="fr" b="0" i="0" u="none" baseline="0" dirty="0" smtClean="0"/>
              <a:t>billets de </a:t>
            </a:r>
            <a:r>
              <a:rPr lang="fr" b="0" i="0" u="none" baseline="0" dirty="0"/>
              <a:t>blogs ciblent généralement </a:t>
            </a:r>
            <a:r>
              <a:rPr lang="fr" b="0" i="0" u="none" baseline="0" dirty="0" smtClean="0"/>
              <a:t>l'apprentissage </a:t>
            </a:r>
            <a:r>
              <a:rPr lang="fr" b="0" i="0" u="none" baseline="0" dirty="0"/>
              <a:t>et l'amélioration de la compréhension par le public. </a:t>
            </a:r>
            <a:endParaRPr lang="fr" dirty="0"/>
          </a:p>
        </p:txBody>
      </p:sp>
      <p:sp>
        <p:nvSpPr>
          <p:cNvPr id="4" name="Slide Number Placeholder 3"/>
          <p:cNvSpPr>
            <a:spLocks noGrp="1"/>
          </p:cNvSpPr>
          <p:nvPr>
            <p:ph type="sldNum" sz="quarter" idx="10"/>
          </p:nvPr>
        </p:nvSpPr>
        <p:spPr/>
        <p:txBody>
          <a:bodyPr/>
          <a:lstStyle/>
          <a:p>
            <a:pPr algn="l" rtl="0">
              <a:defRPr/>
            </a:pPr>
            <a:fld id="{BBD720CA-7282-40FF-A765-C66DB5734BA6}" type="slidenum">
              <a:rPr/>
              <a:pPr>
                <a:defRPr/>
              </a:pPr>
              <a:t>3</a:t>
            </a:fld>
            <a:endParaRPr lang="fr"/>
          </a:p>
        </p:txBody>
      </p:sp>
    </p:spTree>
    <p:extLst>
      <p:ext uri="{BB962C8B-B14F-4D97-AF65-F5344CB8AC3E}">
        <p14:creationId xmlns:p14="http://schemas.microsoft.com/office/powerpoint/2010/main" val="104173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Alors, pourquoi devriez-vous écrire un blog sur vos recherches ou votre domaine technique ?</a:t>
            </a:r>
          </a:p>
          <a:p>
            <a:endParaRPr lang="fr" b="0" dirty="0"/>
          </a:p>
          <a:p>
            <a:pPr algn="l" rtl="0"/>
            <a:r>
              <a:rPr lang="fr" b="0" i="0" u="none" baseline="0" dirty="0"/>
              <a:t>La raison </a:t>
            </a:r>
            <a:r>
              <a:rPr lang="fr" b="0" i="0" u="none" baseline="0" dirty="0" smtClean="0"/>
              <a:t>principale est </a:t>
            </a:r>
            <a:r>
              <a:rPr lang="fr" b="0" i="0" u="none" baseline="0" dirty="0"/>
              <a:t>que le blog vous permet d'établir une présence professionnelle en ligne.  C'est une façon simple de parler de votre recherche ou de votre domaine d'expertise et de le diffuser dans le domaine public.  Cela indique que vous vous investissez à écrire sur et à diffuser votre travail. </a:t>
            </a:r>
          </a:p>
          <a:p>
            <a:endParaRPr lang="fr" b="0" dirty="0"/>
          </a:p>
          <a:p>
            <a:pPr algn="l" rtl="0"/>
            <a:r>
              <a:rPr lang="fr" b="0" i="0" u="none" baseline="0" dirty="0"/>
              <a:t>Les blogs peuvent vous aider à faire de l'écriture une routine : Les blogs peuvent peuvent régulièrement faire partie d'une telle routine d'écriture, et même la soutenir. Les articles de blog peuvent être rédigés pendant une réunion, parce que ce sont des petits articles autonomes pouvant être rédigés dans un court laps de temps. Par rapport aux Notes de politique générale ou aux articles de journaux, les blogs peuvent être écrits et publiés facilement et donc de façon routinière. </a:t>
            </a:r>
          </a:p>
          <a:p>
            <a:endParaRPr lang="fr" b="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Le blogging vous permet d'explorer et de définir votre « voix » écrite : Les universitaires écrivent généralement plus informellement dans les blogs que dans d'autres publications. Il est tout à fait possible d'expérimenter une gamme d'approches dans différents articles, une syntaxe variable, un vocabulaire, un genre, etc. Mais au fil du temps, vous devez affiner cette voix dans une tonalité et un style définis dans chaque publication.</a:t>
            </a:r>
            <a:endParaRPr lang="fr"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fr" b="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Le blogging vous permet d'aller droit au but : Un message de blog est un texte court, pas un essai détaillé. Il n'est tout simplement pas possible d'introduire de nombreuses idées différentes et de créer plusieurs points dans un message de 1000 mots ou moins. Un article de blog est idéal pour parler d'un certain thème.</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Si vous exploitez le blogging avec vos autres plateformes de médias sociaux, tels que LinkedIn et Twitter, vous pourrez attirer plus de lecteurs vers vos articles et avoir plus de contenu pour enrichir votre engagement dans les médias sociaux.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Et enfin - vous ne devez faire cela que si votre thème vous passionne et vous tient à coeur. La réalité est qu'une fois que vous entrez dans le monde du blogging, vous devez investir du temps et de l'énergie.  Vous devez faire ces investissements uniquement si vous êtes passionné par le thème de votre engagement. </a:t>
            </a:r>
            <a:endParaRPr lang="fr"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fr" b="1" dirty="0"/>
          </a:p>
          <a:p>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AFA8D9-4E0D-451F-A12A-78F904CD74F4}"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fr"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094086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Si vous souhaitez créer votre propre blog, voici quelques étapes faciles pour </a:t>
            </a:r>
            <a:r>
              <a:rPr lang="fr" b="0" i="0" u="none" baseline="0" dirty="0" smtClean="0"/>
              <a:t>commencer</a:t>
            </a:r>
            <a:r>
              <a:rPr lang="fr" b="0" i="0" u="none" baseline="0" dirty="0"/>
              <a:t>. </a:t>
            </a:r>
            <a:endParaRPr lang="fr"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fr"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Premièrement, suivez des blogs similaires : il existe de nombreuses ressources en ligne qui vous aident à communiquer avec d'autres blogs académiques.  Le fait de suivre d'autres blogs vous aidera à en savoir davantage sur le style, le ton et le contenu pouvant être affichés.  Vous pouvez entrer en contact et communiquer avec d'autres blogueurs en commentant leurs blogs ou en les suivant sur les médias sociaux. Et en commençant à vous engager avec eux, vous pouvez commencer à renforcer votre présence sur les médias sociaux et à vous préparer à attirer un public plus large pour votre propre blog.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Ensuite, vous devez définir le sujet ou le thème de votre blog. Est-ce que vos messages proposeront un certain angle - comme le point de vue d'un démographe sur une actualité qui fait la une ? Il s'agira peut-être de son commentaire sur les dernières recherches en cours dans votre domaine, ou vous pourrez discuter des implications politiques d'une variété de publications de recherche.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 b="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Sélectionnez votre plateforme de blog préférée : Les sites de blogs populaires comprennent, WordPress (plus de 82million utilisateurs), Blogger et Tumblr (nous utilisons Tumblr !).  Je pense que pour commencer, WordPress ou Tumblr sont très adaptés.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Donnez un nom à votre blog :  Le choix d'un nom pour votre blog peut être difficile, mais il doit être pertinent pour votre thème / objectif global.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0" dirty="0"/>
          </a:p>
          <a:p>
            <a:pPr algn="l" rtl="0"/>
            <a:r>
              <a:rPr lang="fr" b="0" i="0" u="none" baseline="0" dirty="0"/>
              <a:t>Conception de votre blog : Un thème vous permet de contrôler l'apparence et la sensation spécifiques de votre blog sans pour autant nécessiter une expertise de codage ou des connaissances graphiques. En d'autres termes, un bon thème vous aide à concevoir l'apparence de votre blog exactement comme </a:t>
            </a:r>
            <a:r>
              <a:rPr lang="fr" b="0" i="1" u="none" baseline="0" dirty="0"/>
              <a:t>vous</a:t>
            </a:r>
            <a:r>
              <a:rPr lang="fr" b="0" i="0" u="none" baseline="0" dirty="0"/>
              <a:t> la souhaitez. Si vous n'avez pas de connaissances en codage (et nous n'en avons certainement pas), un thème facilite considérablement le travail de conception. Sélectionnez un thème et gardez-le ! Soyez cohérent en termes de police, de couleurs, de formatage, etc. dans chaque publication. </a:t>
            </a:r>
            <a:endParaRPr lang="fr" b="0" dirty="0"/>
          </a:p>
          <a:p>
            <a:endParaRPr lang="fr" b="0" dirty="0"/>
          </a:p>
          <a:p>
            <a:pPr algn="l" rtl="0"/>
            <a:r>
              <a:rPr lang="fr" b="0" i="0" u="none" baseline="0" dirty="0"/>
              <a:t>Élaborez un plan que vous devrez respecter pour produire du contenu régulièrement. Certains bloggeurs publient tous les jours, d'autres quelques fois par semaine. Réfléchissez à ce qui est réalisable, à la manière de vous engager à publier régulièrement, même si ce n'est qu'une ou deux fois par mois. Avant de lancer votre blog, il sera utile de planifier le calendrier des thèmes à publier, de réserver du temps pour écrire jusqu'à ce que cela devienne une routine et une habitude. La majorité des plateformes de blogging sont également équipées d'outils qui vous permettent d'écrire votre contenu, puis de programmer sa publication prochaine. Si vous souhaitez avoir un grand nombre de followers, vous devrez récompenser vos lecteurs en leur offrant un contenu fréquent. </a:t>
            </a:r>
          </a:p>
          <a:p>
            <a:endParaRPr lang="fr" b="0" baseline="0" dirty="0"/>
          </a:p>
          <a:p>
            <a:pPr algn="l" rtl="0"/>
            <a:r>
              <a:rPr lang="fr" b="0" i="0" u="none" baseline="0" dirty="0"/>
              <a:t>Et enfin, lancez votre blog et partagez vos contenus sur les médias sociaux. </a:t>
            </a:r>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AFA8D9-4E0D-451F-A12A-78F904CD74F4}"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fr"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063214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Tous les blogs doivent </a:t>
            </a:r>
            <a:r>
              <a:rPr lang="fr" b="0" i="0" u="none" baseline="0" dirty="0" smtClean="0"/>
              <a:t>posséder ces </a:t>
            </a:r>
            <a:r>
              <a:rPr lang="fr" b="0" i="0" u="none" baseline="0" dirty="0"/>
              <a:t>caractéristiques. </a:t>
            </a:r>
          </a:p>
          <a:p>
            <a:endParaRPr lang="fr" dirty="0"/>
          </a:p>
          <a:p>
            <a:pPr algn="l" rtl="0"/>
            <a:r>
              <a:rPr lang="fr" b="0" i="0" u="none" baseline="0" dirty="0"/>
              <a:t>Une fonction de recherche- cette fonction sera de plus en plus importante si vous publiez beaucoup de contenu, ou si votre blog résiste à l'épreuve du </a:t>
            </a:r>
            <a:r>
              <a:rPr lang="fr" b="0" i="0" u="none" baseline="0" dirty="0" smtClean="0"/>
              <a:t>temps. </a:t>
            </a:r>
            <a:r>
              <a:rPr lang="fr" b="0" i="0" u="none" baseline="0" dirty="0"/>
              <a:t>Les lecteurs peuvent revenir ou rechercher thème particulier. Vous devez donc leur faciliter leurs recherches sur vos publications d'intérêt. </a:t>
            </a:r>
          </a:p>
          <a:p>
            <a:endParaRPr lang="fr" baseline="0" dirty="0"/>
          </a:p>
          <a:p>
            <a:pPr algn="l" rtl="0"/>
            <a:r>
              <a:rPr lang="fr" b="0" i="0" u="none" baseline="0" dirty="0"/>
              <a:t>La liste de vos pseudos sur les médias sociaux – vous devez FACILITER le fait que les lecteurs vous suivent sur les médias sociaux et partager vos messages immédiatement sur les propres réseaux. Vos coordonnées – afin que les lecteurs puissent vous contacter directement - sont également importantes. Un journaliste lira peut-être votre publication et souhaitera vous suivre pour commenter une histoire ou apporter un point de vue détaillé. </a:t>
            </a:r>
          </a:p>
          <a:p>
            <a:endParaRPr lang="fr" baseline="0" dirty="0"/>
          </a:p>
          <a:p>
            <a:pPr algn="l" rtl="0"/>
            <a:r>
              <a:rPr lang="fr" b="0" i="0" u="none" baseline="0" dirty="0"/>
              <a:t>Une page « À propos » permet de publier votre biographie et savoir qui vous êtes en qualité d'auteur, et de décrire brièvement l'objectif de votre blog. </a:t>
            </a:r>
          </a:p>
          <a:p>
            <a:endParaRPr lang="fr" baseline="0" dirty="0"/>
          </a:p>
          <a:p>
            <a:pPr algn="l" rtl="0"/>
            <a:r>
              <a:rPr lang="fr" b="0" i="0" u="none" baseline="0" dirty="0"/>
              <a:t>Une liste d'archives - il s'agit de la liste contenant toutes les publications avec leur date.  Encore une fois, ces éléments seront très importants vec le temps et la quantité de contenu. </a:t>
            </a:r>
          </a:p>
          <a:p>
            <a:endParaRPr lang="fr" baseline="0" dirty="0"/>
          </a:p>
          <a:p>
            <a:pPr algn="l" rtl="0"/>
            <a:r>
              <a:rPr lang="fr" b="0" i="0" u="none" baseline="0" dirty="0"/>
              <a:t>Un lien « S'abonner » permettra aux lecteurs d'obtenir des notifications, par exemple par courrer électronique ou par les médias sociaux, lorsqu'un nouveau contenu est affiché. </a:t>
            </a:r>
          </a:p>
          <a:p>
            <a:endParaRPr lang="fr" baseline="0" dirty="0"/>
          </a:p>
          <a:p>
            <a:pPr algn="l" rtl="0"/>
            <a:r>
              <a:rPr lang="fr" b="0" i="0" u="none" baseline="0" dirty="0"/>
              <a:t>Dans la majorité des plateformes de blogging, ces fonctionnalités seront facilement accessibles aux utilisateurs - mais il vous revient de les rendre significatives. </a:t>
            </a:r>
          </a:p>
        </p:txBody>
      </p:sp>
      <p:sp>
        <p:nvSpPr>
          <p:cNvPr id="4" name="Slide Number Placeholder 3"/>
          <p:cNvSpPr>
            <a:spLocks noGrp="1"/>
          </p:cNvSpPr>
          <p:nvPr>
            <p:ph type="sldNum" sz="quarter" idx="10"/>
          </p:nvPr>
        </p:nvSpPr>
        <p:spPr/>
        <p:txBody>
          <a:bodyPr/>
          <a:lstStyle/>
          <a:p>
            <a:pPr algn="l" rtl="0"/>
            <a:fld id="{D9DCDD34-394F-412E-8763-60D20214E9CD}" type="slidenum">
              <a:rPr/>
              <a:t>6</a:t>
            </a:fld>
            <a:endParaRPr lang="fr"/>
          </a:p>
        </p:txBody>
      </p:sp>
    </p:spTree>
    <p:extLst>
      <p:ext uri="{BB962C8B-B14F-4D97-AF65-F5344CB8AC3E}">
        <p14:creationId xmlns:p14="http://schemas.microsoft.com/office/powerpoint/2010/main" val="3290485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Mais vous avez la possibilité de ne pas assumer toute cette pression seul(e), même si vous cherchez à entrer dans le monde du blogging !</a:t>
            </a:r>
          </a:p>
          <a:p>
            <a:endParaRPr lang="fr" baseline="0" dirty="0"/>
          </a:p>
          <a:p>
            <a:pPr algn="l" rtl="0"/>
            <a:r>
              <a:rPr lang="fr" b="0" i="0" u="none" baseline="0" dirty="0"/>
              <a:t>Si vous souhaitez bloguer tout en partageant la charge de travail, vous pouvez créer un blog collaboratif en unissant les forces avec certains de vos pairs qui s'intéressent également aux blogs. Vous pouvez créer et lancer collectivement un blog, en partageant la responsabilité visant à générer et à publier du contenu régulièrement. La mise en commun des efforts, non seulement pour créer du contenu mais aussi pour diffuser à travers vos réseaux et attirer un public, vous permetta de commencer à atteindre un public plus large rapidement. </a:t>
            </a:r>
          </a:p>
          <a:p>
            <a:endParaRPr lang="fr" baseline="0" dirty="0"/>
          </a:p>
          <a:p>
            <a:pPr algn="l" rtl="0"/>
            <a:r>
              <a:rPr lang="fr" b="0" i="0" u="none" baseline="0" dirty="0"/>
              <a:t>Une autre option consiste à rédiger des histoires ou des messages entièrement destinés aux blogs qui acceptent les soumissions d'auteurs externes. Ceux-ci sont connus sous le nom de blogs multi-auteurs, où les messages sont sont centralisés, édités et recueillis par une équipe qui accepte des soumissions de toute personne intéressée. Un bon exemple est le Huffington Post-qui, à bien des égards, centralise et collecte le contenu de nombreux blogs. À la fin de cette présentation, nous vous donnerons une liste de blogs multi-auteurs dans le domaine de la planification familiale et de la santé de la reproduction qui acceptent les soumissions. La plupart de ces sites ont des lignes directrices standard pour la soumission. Assurez-vous de les examiner attentivement et de les respecter pour toute soumission. </a:t>
            </a:r>
            <a:endParaRPr lang="fr" dirty="0"/>
          </a:p>
        </p:txBody>
      </p:sp>
      <p:sp>
        <p:nvSpPr>
          <p:cNvPr id="4" name="Slide Number Placeholder 3"/>
          <p:cNvSpPr>
            <a:spLocks noGrp="1"/>
          </p:cNvSpPr>
          <p:nvPr>
            <p:ph type="sldNum" sz="quarter" idx="10"/>
          </p:nvPr>
        </p:nvSpPr>
        <p:spPr/>
        <p:txBody>
          <a:bodyPr/>
          <a:lstStyle/>
          <a:p>
            <a:pPr algn="l" rtl="0"/>
            <a:fld id="{D9DCDD34-394F-412E-8763-60D20214E9CD}" type="slidenum">
              <a:rPr/>
              <a:t>7</a:t>
            </a:fld>
            <a:endParaRPr lang="fr"/>
          </a:p>
        </p:txBody>
      </p:sp>
    </p:spTree>
    <p:extLst>
      <p:ext uri="{BB962C8B-B14F-4D97-AF65-F5344CB8AC3E}">
        <p14:creationId xmlns:p14="http://schemas.microsoft.com/office/powerpoint/2010/main" val="605676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En l'absence de normes de soumission pour un blog qui vous intéresse, voici quelles lignes directrices générales.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Les blogs sont généralement courts – au moins plus courts que les articles ou les rapports de recherche.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75-300 mots. Les messages très courts sont les meilleurs pour susciter la discussion. Ils sont rarement partagés à grande ampleur sur les médias sociaux; mais si vous souhaitez beaucoup de commentaires, écrivez des messages courts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300-600 mots. Longueur standard d'un </a:t>
            </a:r>
            <a:r>
              <a:rPr lang="fr" b="0" i="0" u="none" baseline="0" dirty="0" smtClean="0"/>
              <a:t>billet de blog</a:t>
            </a:r>
            <a:r>
              <a:rPr lang="fr" b="0" i="0" u="none" baseline="0" dirty="0"/>
              <a:t>, recommandée par de nombreux « experts ». Bon terrain intermédiaire pour les partages et les commentaires sociaux. Ils sont souvent trop courts pour avoir un effet ou pour être sélectionnés par les moteurs de recherche.</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750 mots. Il s'agit de la longueur standard en matière de journalisme professionnel, en particulier pour les journaux. Je pense que cette taille est adaptée pour obtenir des liens auprès des autres blogueurs et pour partager le contenu sur les médias sociaux.</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0" dirty="0"/>
          </a:p>
          <a:p>
            <a:pPr marL="0" marR="0" indent="0" algn="l" defTabSz="914400" rtl="0" eaLnBrk="0" fontAlgn="base" latinLnBrk="0" hangingPunct="0">
              <a:lnSpc>
                <a:spcPct val="100000"/>
              </a:lnSpc>
              <a:spcBef>
                <a:spcPct val="30000"/>
              </a:spcBef>
              <a:spcAft>
                <a:spcPct val="0"/>
              </a:spcAft>
              <a:buClrTx/>
              <a:buSzTx/>
              <a:buFontTx/>
              <a:buNone/>
              <a:tabLst/>
              <a:defRPr/>
            </a:pPr>
            <a:r>
              <a:rPr lang="fr" sz="1200" b="0" i="0" u="none" baseline="0" dirty="0"/>
              <a:t>1000 mots et plus. Ces publications ont tendance à être des articles plus « approfondis » qui expliquent un problème en détail. Ces publications peuvent contribuer à rendre un argument convaincant, mais votre contenu et la qualité du style doivent vraiment pousser le lecteur à lire l'intégralité de l'article. </a:t>
            </a:r>
            <a:endParaRPr lang="fr" sz="1200"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fr" sz="1200"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fr" dirty="0"/>
          </a:p>
          <a:p>
            <a:pPr marL="0" marR="0" indent="0" algn="l" defTabSz="914400" rtl="0" eaLnBrk="0" fontAlgn="base" latinLnBrk="0" hangingPunct="0">
              <a:lnSpc>
                <a:spcPct val="100000"/>
              </a:lnSpc>
              <a:spcBef>
                <a:spcPct val="30000"/>
              </a:spcBef>
              <a:spcAft>
                <a:spcPct val="0"/>
              </a:spcAft>
              <a:buClrTx/>
              <a:buSzTx/>
              <a:buFontTx/>
              <a:buNone/>
              <a:tabLst/>
              <a:defRPr/>
            </a:pPr>
            <a:endParaRPr lang="fr" dirty="0"/>
          </a:p>
          <a:p>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AFA8D9-4E0D-451F-A12A-78F904CD74F4}"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fr"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074952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Tout ce que vous publiez sur le web est largement accessible, et vous souhaitez que votre billet de blog soit compris (et lu) par toute personne qui pourrait tomber dessus, même par hasard. Par conséquent, si votre public est large et général - vous devez impérativement faire attention à l'utilisation du jargon, et supposer que le public n'a peut-être pas de connaissances antérieures sur le sujet. Avec votre blog académique, vous visez des « actualités intelligentes » - vous devez supposer que votre public est généralement intelligent, mais qu'il peut également être n'importe qui. </a:t>
            </a:r>
          </a:p>
          <a:p>
            <a:endParaRPr lang="fr" baseline="0" dirty="0"/>
          </a:p>
          <a:p>
            <a:pPr algn="l" rtl="0"/>
            <a:r>
              <a:rPr lang="fr" b="0" i="0" u="none" baseline="0" dirty="0"/>
              <a:t>Dans le même temps, le contenu affiché sur le </a:t>
            </a:r>
            <a:r>
              <a:rPr lang="fr" b="0" i="0" u="none" baseline="0" dirty="0" smtClean="0"/>
              <a:t>web </a:t>
            </a:r>
            <a:r>
              <a:rPr lang="fr" b="0" i="0" u="none" baseline="0" dirty="0"/>
              <a:t>sera miné par les robots électroniques et les moteurs de recherche. Cela signifie que vos mots clés et vos titres seront encore plus importants pour permettre à votre blog d'être repéré par ceux qui font des recherches sur votre thème. </a:t>
            </a:r>
          </a:p>
          <a:p>
            <a:endParaRPr lang="fr" baseline="0" dirty="0"/>
          </a:p>
          <a:p>
            <a:pPr algn="l" rtl="0"/>
            <a:r>
              <a:rPr lang="fr" b="0" i="0" u="none" baseline="0" dirty="0"/>
              <a:t>La majorité des billets de blog ne comprennent pas de recommandations concrètes, comme vous le feriez probablement pour d'autres documents axés sur la politique. Les blogs peuvent ne pas inclure d'implications. L'accent est placé sur le partage des données ou des informations, et leur interprétation pour un public général. Vous devez rendre les données compréhensibles pour le grand public, et votre interprétation s'arrêtera là. </a:t>
            </a:r>
          </a:p>
          <a:p>
            <a:endParaRPr lang="fr" baseline="0" dirty="0"/>
          </a:p>
          <a:p>
            <a:endParaRPr lang="fr" baseline="0" dirty="0"/>
          </a:p>
        </p:txBody>
      </p:sp>
      <p:sp>
        <p:nvSpPr>
          <p:cNvPr id="4" name="Slide Number Placeholder 3"/>
          <p:cNvSpPr>
            <a:spLocks noGrp="1"/>
          </p:cNvSpPr>
          <p:nvPr>
            <p:ph type="sldNum" sz="quarter" idx="10"/>
          </p:nvPr>
        </p:nvSpPr>
        <p:spPr/>
        <p:txBody>
          <a:bodyPr/>
          <a:lstStyle/>
          <a:p>
            <a:pPr algn="l" rtl="0">
              <a:defRPr/>
            </a:pPr>
            <a:fld id="{BBD720CA-7282-40FF-A765-C66DB5734BA6}" type="slidenum">
              <a:rPr/>
              <a:pPr>
                <a:defRPr/>
              </a:pPr>
              <a:t>9</a:t>
            </a:fld>
            <a:endParaRPr lang="fr"/>
          </a:p>
        </p:txBody>
      </p:sp>
    </p:spTree>
    <p:extLst>
      <p:ext uri="{BB962C8B-B14F-4D97-AF65-F5344CB8AC3E}">
        <p14:creationId xmlns:p14="http://schemas.microsoft.com/office/powerpoint/2010/main" val="967149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 Id="rId3"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84" descr="titlepagebg_solidblue"/>
          <p:cNvPicPr>
            <a:picLocks noChangeAspect="1" noChangeArrowheads="1"/>
          </p:cNvPicPr>
          <p:nvPr userDrawn="1"/>
        </p:nvPicPr>
        <p:blipFill>
          <a:blip r:embed="rId3"/>
          <a:srcRect/>
          <a:stretch>
            <a:fillRect/>
          </a:stretch>
        </p:blipFill>
        <p:spPr bwMode="auto">
          <a:xfrm>
            <a:off x="0" y="0"/>
            <a:ext cx="9148763" cy="6888163"/>
          </a:xfrm>
          <a:prstGeom prst="rect">
            <a:avLst/>
          </a:prstGeom>
          <a:noFill/>
          <a:ln w="9525">
            <a:noFill/>
            <a:miter lim="800000"/>
            <a:headEnd/>
            <a:tailEnd/>
          </a:ln>
        </p:spPr>
      </p:pic>
      <p:sp>
        <p:nvSpPr>
          <p:cNvPr id="77909" name="Rectangle 85"/>
          <p:cNvSpPr>
            <a:spLocks noGrp="1" noChangeArrowheads="1"/>
          </p:cNvSpPr>
          <p:nvPr>
            <p:ph type="ctrTitle" sz="quarter"/>
          </p:nvPr>
        </p:nvSpPr>
        <p:spPr>
          <a:xfrm>
            <a:off x="838200" y="2098675"/>
            <a:ext cx="6248400" cy="1447800"/>
          </a:xfrm>
        </p:spPr>
        <p:txBody>
          <a:bodyPr anchor="b"/>
          <a:lstStyle>
            <a:lvl1pPr>
              <a:defRPr/>
            </a:lvl1pPr>
          </a:lstStyle>
          <a:p>
            <a:pPr lvl="0"/>
            <a:r>
              <a:rPr lang="en-US" noProof="0"/>
              <a:t>Click to edit Master title style</a:t>
            </a:r>
          </a:p>
        </p:txBody>
      </p:sp>
      <p:sp>
        <p:nvSpPr>
          <p:cNvPr id="77910" name="Rectangle 86"/>
          <p:cNvSpPr>
            <a:spLocks noGrp="1" noChangeArrowheads="1"/>
          </p:cNvSpPr>
          <p:nvPr>
            <p:ph type="subTitle" sz="quarter" idx="1"/>
          </p:nvPr>
        </p:nvSpPr>
        <p:spPr>
          <a:xfrm>
            <a:off x="838200" y="3775075"/>
            <a:ext cx="6248400" cy="1101725"/>
          </a:xfrm>
        </p:spPr>
        <p:txBody>
          <a:bodyPr/>
          <a:lstStyle>
            <a:lvl1pPr marL="0" indent="0">
              <a:buFont typeface="Wingdings" pitchFamily="2" charset="2"/>
              <a:buNone/>
              <a:defRPr>
                <a:solidFill>
                  <a:srgbClr val="000000"/>
                </a:solidFill>
              </a:defRPr>
            </a:lvl1pPr>
          </a:lstStyle>
          <a:p>
            <a:pPr lvl="0"/>
            <a:r>
              <a:rPr lang="en-US" noProof="0"/>
              <a:t>Click to edit Master subtitle style</a:t>
            </a:r>
          </a:p>
        </p:txBody>
      </p:sp>
      <p:sp>
        <p:nvSpPr>
          <p:cNvPr id="5" name="Rectangle 87"/>
          <p:cNvSpPr>
            <a:spLocks noGrp="1" noChangeArrowheads="1"/>
          </p:cNvSpPr>
          <p:nvPr>
            <p:ph type="ftr" sz="quarter" idx="10"/>
          </p:nvPr>
        </p:nvSpPr>
        <p:spPr bwMode="auto">
          <a:xfrm>
            <a:off x="2362200" y="6400800"/>
            <a:ext cx="6324600" cy="457200"/>
          </a:xfrm>
          <a:prstGeom prst="rect">
            <a:avLst/>
          </a:prstGeom>
          <a:extLst/>
        </p:spPr>
        <p:txBody>
          <a:bodyPr vert="horz" wrap="square" lIns="91440" tIns="45720" rIns="91440" bIns="45720" numCol="1" anchor="t" anchorCtr="0" compatLnSpc="1">
            <a:prstTxWarp prst="textNoShape">
              <a:avLst/>
            </a:prstTxWarp>
          </a:bodyPr>
          <a:lstStyle>
            <a:lvl1pPr eaLnBrk="0" hangingPunct="0">
              <a:defRPr sz="1200" b="1">
                <a:ea typeface="ＭＳ Ｐゴシック" charset="-128"/>
                <a:cs typeface="+mn-cs"/>
              </a:defRPr>
            </a:lvl1pPr>
          </a:lstStyle>
          <a:p>
            <a:pPr>
              <a:defRPr/>
            </a:pPr>
            <a:r>
              <a:rPr lang="en-US"/>
              <a:t>POPULATION REFERENCE BUREAU | www.prb.org</a:t>
            </a:r>
          </a:p>
        </p:txBody>
      </p:sp>
    </p:spTree>
    <p:extLst>
      <p:ext uri="{BB962C8B-B14F-4D97-AF65-F5344CB8AC3E}">
        <p14:creationId xmlns:p14="http://schemas.microsoft.com/office/powerpoint/2010/main" val="3982674600"/>
      </p:ext>
    </p:extLst>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6745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37052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973638" y="1676400"/>
            <a:ext cx="3789362" cy="4648200"/>
          </a:xfrm>
        </p:spPr>
        <p:txBody>
          <a:bodyPr/>
          <a:lstStyle/>
          <a:p>
            <a:pPr lvl="0"/>
            <a:endParaRPr lang="en-US" noProof="0"/>
          </a:p>
        </p:txBody>
      </p:sp>
    </p:spTree>
    <p:extLst>
      <p:ext uri="{BB962C8B-B14F-4D97-AF65-F5344CB8AC3E}">
        <p14:creationId xmlns:p14="http://schemas.microsoft.com/office/powerpoint/2010/main" val="18807759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Text Placeholder 2"/>
          <p:cNvSpPr>
            <a:spLocks noGrp="1"/>
          </p:cNvSpPr>
          <p:nvPr>
            <p:ph type="body" sz="half" idx="1"/>
          </p:nvPr>
        </p:nvSpPr>
        <p:spPr>
          <a:xfrm>
            <a:off x="1033463" y="1676400"/>
            <a:ext cx="3787775"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75912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tx1"/>
        </a:solidFill>
        <a:effectLst/>
      </p:bgPr>
    </p:bg>
    <p:spTree>
      <p:nvGrpSpPr>
        <p:cNvPr id="1" name=""/>
        <p:cNvGrpSpPr/>
        <p:nvPr/>
      </p:nvGrpSpPr>
      <p:grpSpPr>
        <a:xfrm>
          <a:off x="0" y="0"/>
          <a:ext cx="0" cy="0"/>
          <a:chOff x="0" y="0"/>
          <a:chExt cx="0" cy="0"/>
        </a:xfrm>
      </p:grpSpPr>
      <p:sp>
        <p:nvSpPr>
          <p:cNvPr id="7" name="Rectangle 85"/>
          <p:cNvSpPr>
            <a:spLocks noGrp="1" noChangeArrowheads="1"/>
          </p:cNvSpPr>
          <p:nvPr>
            <p:ph type="ctrTitle" sz="quarter"/>
          </p:nvPr>
        </p:nvSpPr>
        <p:spPr>
          <a:xfrm>
            <a:off x="838200" y="685800"/>
            <a:ext cx="6248400" cy="1447800"/>
          </a:xfrm>
        </p:spPr>
        <p:txBody>
          <a:bodyPr anchor="b"/>
          <a:lstStyle>
            <a:lvl1pPr>
              <a:defRPr>
                <a:solidFill>
                  <a:schemeClr val="tx1"/>
                </a:solidFill>
              </a:defRPr>
            </a:lvl1pPr>
          </a:lstStyle>
          <a:p>
            <a:r>
              <a:rPr lang="en-US" dirty="0"/>
              <a:t>Click to edit Master title style</a:t>
            </a:r>
          </a:p>
        </p:txBody>
      </p:sp>
      <p:sp>
        <p:nvSpPr>
          <p:cNvPr id="8" name="Rectangle 86"/>
          <p:cNvSpPr>
            <a:spLocks noGrp="1" noChangeArrowheads="1"/>
          </p:cNvSpPr>
          <p:nvPr>
            <p:ph type="subTitle" sz="quarter" idx="1"/>
          </p:nvPr>
        </p:nvSpPr>
        <p:spPr>
          <a:xfrm>
            <a:off x="838200" y="2174875"/>
            <a:ext cx="6248400" cy="1101725"/>
          </a:xfrm>
        </p:spPr>
        <p:txBody>
          <a:bodyPr/>
          <a:lstStyle>
            <a:lvl1pPr marL="0" indent="0">
              <a:buFont typeface="Wingdings" charset="2"/>
              <a:buNone/>
              <a:defRPr>
                <a:solidFill>
                  <a:schemeClr val="tx2"/>
                </a:solidFill>
              </a:defRPr>
            </a:lvl1pPr>
          </a:lstStyle>
          <a:p>
            <a:r>
              <a:rPr lang="en-US" dirty="0"/>
              <a:t>Click to edit Master subtitle style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75387079"/>
      </p:ext>
    </p:extLst>
  </p:cSld>
  <p:clrMapOvr>
    <a:overrideClrMapping bg1="dk2" tx1="lt1" bg2="dk1"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0123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736988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99604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2853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70262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862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38465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353139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023938" y="533400"/>
            <a:ext cx="7739062"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Line 84"/>
          <p:cNvSpPr>
            <a:spLocks noChangeShapeType="1"/>
          </p:cNvSpPr>
          <p:nvPr/>
        </p:nvSpPr>
        <p:spPr bwMode="auto">
          <a:xfrm>
            <a:off x="152400" y="533400"/>
            <a:ext cx="0" cy="6324600"/>
          </a:xfrm>
          <a:prstGeom prst="line">
            <a:avLst/>
          </a:prstGeom>
          <a:noFill/>
          <a:ln w="317500">
            <a:solidFill>
              <a:schemeClr val="tx2"/>
            </a:solidFill>
            <a:round/>
            <a:headEnd/>
            <a:tailEnd/>
          </a:ln>
          <a:extLst/>
        </p:spPr>
        <p:txBody>
          <a:bodyPr wrap="none" anchor="ctr"/>
          <a:lstStyle/>
          <a:p>
            <a:pPr eaLnBrk="0" hangingPunct="0">
              <a:defRPr/>
            </a:pPr>
            <a:endParaRPr lang="en-US">
              <a:ea typeface="ＭＳ Ｐゴシック" pitchFamily="34" charset="-128"/>
              <a:cs typeface="+mn-cs"/>
            </a:endParaRPr>
          </a:p>
        </p:txBody>
      </p:sp>
      <p:sp>
        <p:nvSpPr>
          <p:cNvPr id="1029" name="Text Box 85"/>
          <p:cNvSpPr txBox="1">
            <a:spLocks noChangeArrowheads="1"/>
          </p:cNvSpPr>
          <p:nvPr/>
        </p:nvSpPr>
        <p:spPr bwMode="auto">
          <a:xfrm>
            <a:off x="3886200" y="6507163"/>
            <a:ext cx="4953000" cy="198437"/>
          </a:xfrm>
          <a:prstGeom prst="rect">
            <a:avLst/>
          </a:prstGeom>
          <a:noFill/>
          <a:ln>
            <a:noFill/>
          </a:ln>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eaLnBrk="0" hangingPunct="0">
              <a:defRPr/>
            </a:pPr>
            <a:r>
              <a:rPr lang="en-US" sz="700" dirty="0">
                <a:cs typeface="+mn-cs"/>
              </a:rPr>
              <a:t>© </a:t>
            </a:r>
            <a:r>
              <a:rPr lang="en-US" sz="700" dirty="0">
                <a:solidFill>
                  <a:srgbClr val="333333"/>
                </a:solidFill>
                <a:cs typeface="+mn-cs"/>
              </a:rPr>
              <a:t>2016 Population Reference Bureau. All rights reserved. </a:t>
            </a:r>
            <a:r>
              <a:rPr lang="en-US" sz="700" dirty="0" err="1">
                <a:solidFill>
                  <a:srgbClr val="333333"/>
                </a:solidFill>
                <a:cs typeface="+mn-cs"/>
              </a:rPr>
              <a:t>www.prb.org</a:t>
            </a:r>
            <a:endParaRPr lang="en-US" sz="700" dirty="0">
              <a:solidFill>
                <a:srgbClr val="333333"/>
              </a:solidFill>
              <a:cs typeface="+mn-cs"/>
            </a:endParaRPr>
          </a:p>
        </p:txBody>
      </p:sp>
      <p:pic>
        <p:nvPicPr>
          <p:cNvPr id="1030" name="Picture 86" descr="ppt-logo"/>
          <p:cNvPicPr>
            <a:picLocks noChangeAspect="1" noChangeArrowheads="1"/>
          </p:cNvPicPr>
          <p:nvPr/>
        </p:nvPicPr>
        <p:blipFill>
          <a:blip r:embed="rId16"/>
          <a:srcRect/>
          <a:stretch>
            <a:fillRect/>
          </a:stretch>
        </p:blipFill>
        <p:spPr bwMode="auto">
          <a:xfrm>
            <a:off x="990600" y="6507163"/>
            <a:ext cx="2311400" cy="152400"/>
          </a:xfrm>
          <a:prstGeom prst="rect">
            <a:avLst/>
          </a:prstGeom>
          <a:noFill/>
          <a:ln w="9525">
            <a:noFill/>
            <a:miter lim="800000"/>
            <a:headEnd/>
            <a:tailEnd/>
          </a:ln>
        </p:spPr>
      </p:pic>
      <p:sp>
        <p:nvSpPr>
          <p:cNvPr id="1031" name="Line 87"/>
          <p:cNvSpPr>
            <a:spLocks noChangeShapeType="1"/>
          </p:cNvSpPr>
          <p:nvPr/>
        </p:nvSpPr>
        <p:spPr bwMode="auto">
          <a:xfrm flipH="1">
            <a:off x="990600" y="6477000"/>
            <a:ext cx="7772400" cy="0"/>
          </a:xfrm>
          <a:prstGeom prst="line">
            <a:avLst/>
          </a:prstGeom>
          <a:noFill/>
          <a:ln w="6350">
            <a:solidFill>
              <a:schemeClr val="tx1"/>
            </a:solidFill>
            <a:round/>
            <a:headEnd/>
            <a:tailEnd/>
          </a:ln>
          <a:extLst/>
        </p:spPr>
        <p:txBody>
          <a:bodyPr wrap="none" anchor="ctr"/>
          <a:lstStyle/>
          <a:p>
            <a:pPr eaLnBrk="0" hangingPunct="0">
              <a:defRPr/>
            </a:pPr>
            <a:endParaRPr lang="en-US">
              <a:ea typeface="ＭＳ Ｐゴシック" pitchFamily="34" charset="-128"/>
              <a:cs typeface="+mn-cs"/>
            </a:endParaRPr>
          </a:p>
        </p:txBody>
      </p:sp>
      <p:sp>
        <p:nvSpPr>
          <p:cNvPr id="3" name="Footer Placehold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2053585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n"/>
        <a:defRPr sz="30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70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tx2"/>
        </a:buClr>
        <a:buChar char="•"/>
        <a:defRPr sz="2200">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defRPr>
      </a:lvl5pPr>
      <a:lvl6pPr marL="2514600" indent="-228600" algn="l" rtl="0" fontAlgn="base">
        <a:spcBef>
          <a:spcPct val="20000"/>
        </a:spcBef>
        <a:spcAft>
          <a:spcPct val="0"/>
        </a:spcAft>
        <a:buClr>
          <a:schemeClr val="tx1"/>
        </a:buClr>
        <a:buSzPct val="85000"/>
        <a:buChar char="•"/>
        <a:defRPr>
          <a:solidFill>
            <a:schemeClr val="tx1"/>
          </a:solidFill>
          <a:latin typeface="+mn-lt"/>
        </a:defRPr>
      </a:lvl6pPr>
      <a:lvl7pPr marL="2971800" indent="-228600" algn="l" rtl="0" fontAlgn="base">
        <a:spcBef>
          <a:spcPct val="20000"/>
        </a:spcBef>
        <a:spcAft>
          <a:spcPct val="0"/>
        </a:spcAft>
        <a:buClr>
          <a:schemeClr val="tx1"/>
        </a:buClr>
        <a:buSzPct val="85000"/>
        <a:buChar char="•"/>
        <a:defRPr>
          <a:solidFill>
            <a:schemeClr val="tx1"/>
          </a:solidFill>
          <a:latin typeface="+mn-lt"/>
        </a:defRPr>
      </a:lvl7pPr>
      <a:lvl8pPr marL="3429000" indent="-228600" algn="l" rtl="0" fontAlgn="base">
        <a:spcBef>
          <a:spcPct val="20000"/>
        </a:spcBef>
        <a:spcAft>
          <a:spcPct val="0"/>
        </a:spcAft>
        <a:buClr>
          <a:schemeClr val="tx1"/>
        </a:buClr>
        <a:buSzPct val="85000"/>
        <a:buChar char="•"/>
        <a:defRPr>
          <a:solidFill>
            <a:schemeClr val="tx1"/>
          </a:solidFill>
          <a:latin typeface="+mn-lt"/>
        </a:defRPr>
      </a:lvl8pPr>
      <a:lvl9pPr marL="3886200" indent="-228600" algn="l" rtl="0" fontAlgn="base">
        <a:spcBef>
          <a:spcPct val="20000"/>
        </a:spcBef>
        <a:spcAft>
          <a:spcPct val="0"/>
        </a:spcAft>
        <a:buClr>
          <a:schemeClr val="tx1"/>
        </a:buClr>
        <a:buSzPct val="8500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populationreferencebureau.tumblr.com/" TargetMode="External"/><Relationship Id="rId4" Type="http://schemas.openxmlformats.org/officeDocument/2006/relationships/hyperlink" Target="http://united-nations.tumblr.com/" TargetMode="External"/><Relationship Id="rId5" Type="http://schemas.openxmlformats.org/officeDocument/2006/relationships/hyperlink" Target="https://www.whitehouse.gov/blog" TargetMode="External"/><Relationship Id="rId6" Type="http://schemas.openxmlformats.org/officeDocument/2006/relationships/hyperlink" Target="https://blog.usaid.gov/2016/05/resilient-health-systems-can-prevent-and-contain-pandemics/" TargetMode="External"/><Relationship Id="rId7" Type="http://schemas.openxmlformats.org/officeDocument/2006/relationships/hyperlink" Target="http://blog.malala.org/" TargetMode="External"/><Relationship Id="rId8" Type="http://schemas.openxmlformats.org/officeDocument/2006/relationships/hyperlink" Target="http://pewresearch.tumblr.com/" TargetMode="External"/><Relationship Id="rId9" Type="http://schemas.openxmlformats.org/officeDocument/2006/relationships/hyperlink" Target="http://www.impatientoptimists.org/" TargetMode="External"/><Relationship Id="rId10" Type="http://schemas.openxmlformats.org/officeDocument/2006/relationships/hyperlink" Target="http://blogs.worldbank.org/health/"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hyperlink" Target="https://publichealthonline.gwu.edu/blog/" TargetMode="External"/><Relationship Id="rId4" Type="http://schemas.openxmlformats.org/officeDocument/2006/relationships/hyperlink" Target="http://pai.org/blog/" TargetMode="External"/><Relationship Id="rId5" Type="http://schemas.openxmlformats.org/officeDocument/2006/relationships/hyperlink" Target="https://www.intrahealth.org/blog/" TargetMode="External"/><Relationship Id="rId6" Type="http://schemas.openxmlformats.org/officeDocument/2006/relationships/hyperlink" Target="http://www.rhmjournal.org.uk/category/blog/" TargetMode="External"/><Relationship Id="rId7" Type="http://schemas.openxmlformats.org/officeDocument/2006/relationships/hyperlink" Target="https://www.k4health.org/blog" TargetMode="External"/><Relationship Id="rId8" Type="http://schemas.openxmlformats.org/officeDocument/2006/relationships/hyperlink" Target="https://www.mhtf.org/blog/" TargetMode="External"/><Relationship Id="rId9" Type="http://schemas.openxmlformats.org/officeDocument/2006/relationships/hyperlink" Target="https://www.newsecuritybeat.org/" TargetMode="External"/><Relationship Id="rId10" Type="http://schemas.openxmlformats.org/officeDocument/2006/relationships/hyperlink" Target="http://www.huffingtonpost.com/"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913151" y="2036164"/>
            <a:ext cx="7467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pPr algn="l" rtl="0"/>
            <a:r>
              <a:rPr lang="fr" sz="4400" b="1" i="0" u="none" kern="0" baseline="0">
                <a:solidFill>
                  <a:schemeClr val="accent5"/>
                </a:solidFill>
              </a:rPr>
              <a:t>Le </a:t>
            </a:r>
            <a:r>
              <a:rPr lang="fr" sz="4400" b="1" i="0" u="none" kern="0" baseline="0" dirty="0" err="1">
                <a:solidFill>
                  <a:schemeClr val="accent5"/>
                </a:solidFill>
              </a:rPr>
              <a:t>blogging</a:t>
            </a:r>
            <a:r>
              <a:rPr lang="fr" sz="4400" b="1" i="0" u="none" kern="0" baseline="0" dirty="0">
                <a:solidFill>
                  <a:schemeClr val="accent5"/>
                </a:solidFill>
              </a:rPr>
              <a:t> académique</a:t>
            </a:r>
            <a:endParaRPr lang="fr" sz="4400" kern="0" dirty="0">
              <a:solidFill>
                <a:schemeClr val="accent5"/>
              </a:solidFill>
            </a:endParaRPr>
          </a:p>
        </p:txBody>
      </p:sp>
    </p:spTree>
    <p:extLst>
      <p:ext uri="{BB962C8B-B14F-4D97-AF65-F5344CB8AC3E}">
        <p14:creationId xmlns:p14="http://schemas.microsoft.com/office/powerpoint/2010/main" val="1191469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dirty="0"/>
              <a:t>Écrire pour le web</a:t>
            </a:r>
          </a:p>
        </p:txBody>
      </p:sp>
      <p:sp>
        <p:nvSpPr>
          <p:cNvPr id="3" name="Content Placeholder 2"/>
          <p:cNvSpPr>
            <a:spLocks noGrp="1"/>
          </p:cNvSpPr>
          <p:nvPr>
            <p:ph idx="1"/>
          </p:nvPr>
        </p:nvSpPr>
        <p:spPr>
          <a:xfrm>
            <a:off x="1033464" y="1676400"/>
            <a:ext cx="4305792" cy="4648200"/>
          </a:xfrm>
        </p:spPr>
        <p:txBody>
          <a:bodyPr/>
          <a:lstStyle/>
          <a:p>
            <a:pPr algn="l" rtl="0"/>
            <a:r>
              <a:rPr lang="fr" sz="2400" b="0" i="0" u="none" baseline="0" dirty="0"/>
              <a:t>Titres et sous-titres simples, claires et courts</a:t>
            </a:r>
          </a:p>
          <a:p>
            <a:pPr marL="342900" lvl="1" indent="-342900" algn="l" rtl="0">
              <a:buSzPct val="75000"/>
            </a:pPr>
            <a:r>
              <a:rPr lang="fr" sz="2400" b="0" i="0" u="none" baseline="0" dirty="0">
                <a:ea typeface="+mn-ea"/>
                <a:cs typeface="+mn-cs"/>
              </a:rPr>
              <a:t>Listes à puces pour segmenter le texte</a:t>
            </a:r>
          </a:p>
          <a:p>
            <a:pPr algn="l" rtl="0"/>
            <a:r>
              <a:rPr lang="fr" sz="2400" b="0" i="0" u="none" baseline="0" dirty="0"/>
              <a:t>Message principal en évidence</a:t>
            </a:r>
          </a:p>
          <a:p>
            <a:pPr algn="l" rtl="0"/>
            <a:r>
              <a:rPr lang="fr" sz="2400" b="0" i="0" u="none" baseline="0" dirty="0"/>
              <a:t>Élements visuels</a:t>
            </a:r>
          </a:p>
          <a:p>
            <a:pPr algn="l" rtl="0"/>
            <a:r>
              <a:rPr lang="fr" sz="2400" b="0" i="0" u="none" baseline="0" dirty="0"/>
              <a:t>Liens vers un contenu et des sources connexes, si nécessaire</a:t>
            </a:r>
          </a:p>
        </p:txBody>
      </p:sp>
      <p:sp>
        <p:nvSpPr>
          <p:cNvPr id="6" name="Rectangle 5"/>
          <p:cNvSpPr/>
          <p:nvPr/>
        </p:nvSpPr>
        <p:spPr>
          <a:xfrm>
            <a:off x="6039573" y="2434299"/>
            <a:ext cx="2309149" cy="2793842"/>
          </a:xfrm>
          <a:prstGeom prst="rect">
            <a:avLst/>
          </a:prstGeom>
        </p:spPr>
        <p:txBody>
          <a:bodyPr wrap="square">
            <a:spAutoFit/>
          </a:bodyPr>
          <a:lstStyle/>
          <a:p>
            <a:pPr algn="ctr" rtl="0">
              <a:lnSpc>
                <a:spcPct val="150000"/>
              </a:lnSpc>
            </a:pPr>
            <a:r>
              <a:rPr lang="fr" sz="2400" b="0" i="0" u="none" baseline="0"/>
              <a:t>Le lecteur moyen ne lira que 25% du contenu d'une page web !</a:t>
            </a:r>
          </a:p>
        </p:txBody>
      </p:sp>
      <p:sp>
        <p:nvSpPr>
          <p:cNvPr id="9" name="Rectangle 8"/>
          <p:cNvSpPr/>
          <p:nvPr/>
        </p:nvSpPr>
        <p:spPr bwMode="auto">
          <a:xfrm>
            <a:off x="5625296" y="2179899"/>
            <a:ext cx="3137704" cy="3565002"/>
          </a:xfrm>
          <a:prstGeom prst="rect">
            <a:avLst/>
          </a:prstGeom>
          <a:noFill/>
          <a:ln w="25400" cap="flat" cmpd="sng" algn="ctr">
            <a:solidFill>
              <a:srgbClr val="D6492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 sz="2400" b="0" i="0" u="none" strike="noStrike" cap="none" normalizeH="0" baseline="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2689066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FR" b="1" i="0" u="none" baseline="0" dirty="0" smtClean="0"/>
              <a:t>P</a:t>
            </a:r>
            <a:r>
              <a:rPr lang="fr" b="1" i="0" u="none" baseline="0" dirty="0" smtClean="0"/>
              <a:t>assionnez-vous pour votre </a:t>
            </a:r>
            <a:r>
              <a:rPr lang="fr" b="1" i="0" u="none" baseline="0" dirty="0"/>
              <a:t>thème</a:t>
            </a:r>
          </a:p>
        </p:txBody>
      </p:sp>
      <p:sp>
        <p:nvSpPr>
          <p:cNvPr id="3" name="Content Placeholder 2"/>
          <p:cNvSpPr>
            <a:spLocks noGrp="1"/>
          </p:cNvSpPr>
          <p:nvPr>
            <p:ph idx="1"/>
          </p:nvPr>
        </p:nvSpPr>
        <p:spPr>
          <a:xfrm>
            <a:off x="1033463" y="2039006"/>
            <a:ext cx="7729537" cy="4285593"/>
          </a:xfrm>
        </p:spPr>
        <p:txBody>
          <a:bodyPr/>
          <a:lstStyle/>
          <a:p>
            <a:pPr algn="l" rtl="0"/>
            <a:r>
              <a:rPr lang="fr" sz="2800" b="0" i="0" u="none" baseline="0" dirty="0"/>
              <a:t>La passion pour votre thème est illustrée dans votre manière d'écrire</a:t>
            </a:r>
          </a:p>
          <a:p>
            <a:pPr algn="l" rtl="0"/>
            <a:r>
              <a:rPr lang="fr" sz="2800" b="0" i="0" u="none" baseline="0" dirty="0"/>
              <a:t>Utilisez votre blog pour partager cette passion avec le monde.</a:t>
            </a:r>
          </a:p>
          <a:p>
            <a:pPr lvl="1" algn="l" rtl="0"/>
            <a:r>
              <a:rPr lang="fr" sz="2400" b="0" i="0" u="none" baseline="0" dirty="0"/>
              <a:t>Expliquez pourquoi tout le monde doit se passionner autant que vous par votre thème.</a:t>
            </a:r>
          </a:p>
          <a:p>
            <a:pPr marL="0" indent="0" algn="l" rtl="0">
              <a:buNone/>
            </a:pPr>
            <a:endParaRPr lang="fr" sz="1100" i="1" dirty="0"/>
          </a:p>
          <a:p>
            <a:pPr marL="0" indent="0" algn="l" rtl="0">
              <a:buNone/>
            </a:pPr>
            <a:endParaRPr lang="fr" dirty="0"/>
          </a:p>
        </p:txBody>
      </p:sp>
    </p:spTree>
    <p:extLst>
      <p:ext uri="{BB962C8B-B14F-4D97-AF65-F5344CB8AC3E}">
        <p14:creationId xmlns:p14="http://schemas.microsoft.com/office/powerpoint/2010/main" val="2351763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dirty="0" smtClean="0"/>
              <a:t>Exemples de blogs à suivre </a:t>
            </a:r>
            <a:endParaRPr lang="fr" b="1" i="0" u="none" baseline="0" dirty="0"/>
          </a:p>
        </p:txBody>
      </p:sp>
      <p:sp>
        <p:nvSpPr>
          <p:cNvPr id="3" name="Content Placeholder 2"/>
          <p:cNvSpPr>
            <a:spLocks noGrp="1"/>
          </p:cNvSpPr>
          <p:nvPr>
            <p:ph idx="1"/>
          </p:nvPr>
        </p:nvSpPr>
        <p:spPr/>
        <p:txBody>
          <a:bodyPr/>
          <a:lstStyle/>
          <a:p>
            <a:pPr algn="l" rtl="0"/>
            <a:r>
              <a:rPr lang="fr" sz="2800" b="0" i="0" u="none" baseline="0">
                <a:hlinkClick r:id="rId3"/>
              </a:rPr>
              <a:t>PRB</a:t>
            </a:r>
            <a:endParaRPr lang="fr" sz="2800" dirty="0"/>
          </a:p>
          <a:p>
            <a:pPr algn="l" rtl="0"/>
            <a:r>
              <a:rPr lang="fr" sz="2800" b="0" i="0" u="none" baseline="0">
                <a:hlinkClick r:id="rId4"/>
              </a:rPr>
              <a:t>Organisation des Nations unies</a:t>
            </a:r>
            <a:endParaRPr lang="fr" sz="2800" dirty="0"/>
          </a:p>
          <a:p>
            <a:pPr algn="l" rtl="0"/>
            <a:r>
              <a:rPr lang="fr" sz="2800" b="0" i="0" u="none" baseline="0">
                <a:hlinkClick r:id="rId5"/>
              </a:rPr>
              <a:t>La Maison Blanche</a:t>
            </a:r>
            <a:endParaRPr lang="fr" sz="2800" dirty="0"/>
          </a:p>
          <a:p>
            <a:pPr algn="l" rtl="0"/>
            <a:r>
              <a:rPr lang="fr" sz="2800" b="0" i="0" u="none" baseline="0">
                <a:hlinkClick r:id="rId6"/>
              </a:rPr>
              <a:t>Blog USAID Impact</a:t>
            </a:r>
            <a:endParaRPr lang="fr" sz="2800" dirty="0"/>
          </a:p>
          <a:p>
            <a:pPr algn="l" rtl="0"/>
            <a:r>
              <a:rPr lang="fr" sz="2800" b="0" i="0" u="none" baseline="0">
                <a:hlinkClick r:id="rId7"/>
              </a:rPr>
              <a:t>Fonds Malala</a:t>
            </a:r>
            <a:endParaRPr lang="fr" sz="2800" dirty="0"/>
          </a:p>
          <a:p>
            <a:pPr algn="l" rtl="0"/>
            <a:r>
              <a:rPr lang="fr" sz="2800" b="0" i="0" u="none" baseline="0">
                <a:hlinkClick r:id="rId8"/>
              </a:rPr>
              <a:t>Pew Research</a:t>
            </a:r>
            <a:endParaRPr lang="fr" sz="2800" dirty="0"/>
          </a:p>
          <a:p>
            <a:pPr algn="l" rtl="0"/>
            <a:r>
              <a:rPr lang="fr" sz="2800" b="0" i="0" u="none" baseline="0">
                <a:hlinkClick r:id="rId9"/>
              </a:rPr>
              <a:t>Impatient Optimists</a:t>
            </a:r>
            <a:r>
              <a:rPr lang="fr" sz="2800" b="0" i="0" u="none" baseline="0"/>
              <a:t> </a:t>
            </a:r>
            <a:r>
              <a:rPr lang="fr" sz="2400" b="0" i="0" u="none" baseline="0"/>
              <a:t>(BMG Foundation)</a:t>
            </a:r>
          </a:p>
          <a:p>
            <a:pPr algn="l" rtl="0"/>
            <a:r>
              <a:rPr lang="fr" sz="2800" b="0" i="0" u="none" baseline="0">
                <a:hlinkClick r:id="rId10"/>
              </a:rPr>
              <a:t>Investing in Health</a:t>
            </a:r>
            <a:r>
              <a:rPr lang="fr" sz="2800" b="0" i="0" u="none" baseline="0"/>
              <a:t> </a:t>
            </a:r>
            <a:r>
              <a:rPr lang="fr" sz="2400" b="0" i="0" u="none" baseline="0"/>
              <a:t>(World Bank)</a:t>
            </a:r>
            <a:endParaRPr lang="fr" sz="2800" dirty="0"/>
          </a:p>
        </p:txBody>
      </p:sp>
    </p:spTree>
    <p:extLst>
      <p:ext uri="{BB962C8B-B14F-4D97-AF65-F5344CB8AC3E}">
        <p14:creationId xmlns:p14="http://schemas.microsoft.com/office/powerpoint/2010/main" val="1761561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sz="3200" b="1" i="0" u="none" baseline="0" dirty="0"/>
              <a:t>Exemples de blogs </a:t>
            </a:r>
            <a:r>
              <a:rPr lang="fr" sz="3200" b="1" i="0" u="none" baseline="0" dirty="0" smtClean="0"/>
              <a:t>multi-auteurs </a:t>
            </a:r>
            <a:r>
              <a:rPr lang="fr" sz="3200" b="1" i="0" u="none" baseline="0" dirty="0"/>
              <a:t>qui acceptent des soumissions</a:t>
            </a:r>
          </a:p>
        </p:txBody>
      </p:sp>
      <p:sp>
        <p:nvSpPr>
          <p:cNvPr id="3" name="Content Placeholder 2"/>
          <p:cNvSpPr>
            <a:spLocks noGrp="1"/>
          </p:cNvSpPr>
          <p:nvPr>
            <p:ph idx="1"/>
          </p:nvPr>
        </p:nvSpPr>
        <p:spPr/>
        <p:txBody>
          <a:bodyPr/>
          <a:lstStyle/>
          <a:p>
            <a:pPr algn="l" rtl="0"/>
            <a:r>
              <a:rPr lang="fr" sz="2800" b="0" i="0" u="none" baseline="0" dirty="0">
                <a:hlinkClick r:id="rId3"/>
              </a:rPr>
              <a:t>GW Public Health Online</a:t>
            </a:r>
            <a:endParaRPr lang="fr" sz="2800" dirty="0"/>
          </a:p>
          <a:p>
            <a:pPr algn="l" rtl="0"/>
            <a:r>
              <a:rPr lang="fr" sz="2800" b="0" i="0" u="none" baseline="0" dirty="0">
                <a:hlinkClick r:id="rId4"/>
              </a:rPr>
              <a:t>Population Action International—All Access</a:t>
            </a:r>
            <a:endParaRPr lang="fr" sz="2800" dirty="0"/>
          </a:p>
          <a:p>
            <a:pPr algn="l" rtl="0"/>
            <a:r>
              <a:rPr lang="fr" sz="2800" b="0" i="0" u="none" baseline="0" dirty="0">
                <a:hlinkClick r:id="rId5"/>
              </a:rPr>
              <a:t>VITAL—Intrahealth</a:t>
            </a:r>
            <a:endParaRPr lang="fr" sz="2800" dirty="0"/>
          </a:p>
          <a:p>
            <a:pPr algn="l" rtl="0"/>
            <a:r>
              <a:rPr lang="fr" sz="2800" b="0" i="0" u="none" baseline="0" dirty="0">
                <a:hlinkClick r:id="rId6"/>
              </a:rPr>
              <a:t>Reproductive Health Matters</a:t>
            </a:r>
            <a:endParaRPr lang="fr" sz="2800" dirty="0"/>
          </a:p>
          <a:p>
            <a:pPr algn="l" rtl="0"/>
            <a:r>
              <a:rPr lang="fr" sz="2800" b="0" i="0" u="none" baseline="0" dirty="0">
                <a:hlinkClick r:id="rId7"/>
              </a:rPr>
              <a:t>K4Health</a:t>
            </a:r>
            <a:endParaRPr lang="fr" sz="2800" dirty="0"/>
          </a:p>
          <a:p>
            <a:pPr algn="l" rtl="0"/>
            <a:r>
              <a:rPr lang="fr" sz="2800" b="0" i="0" u="none" baseline="0" dirty="0">
                <a:hlinkClick r:id="rId8"/>
              </a:rPr>
              <a:t>Maternal Health Task Force</a:t>
            </a:r>
            <a:endParaRPr lang="fr" sz="2800" dirty="0"/>
          </a:p>
          <a:p>
            <a:pPr algn="l" rtl="0"/>
            <a:r>
              <a:rPr lang="fr" sz="2800" b="0" i="0" u="none" baseline="0" dirty="0">
                <a:hlinkClick r:id="rId9"/>
              </a:rPr>
              <a:t>New Security Beat—</a:t>
            </a:r>
          </a:p>
          <a:p>
            <a:pPr algn="l" rtl="0"/>
            <a:r>
              <a:rPr lang="fr" sz="2800" b="0" i="0" u="none" baseline="0" dirty="0">
                <a:hlinkClick r:id="rId9"/>
              </a:rPr>
              <a:t>Wilson Center</a:t>
            </a:r>
            <a:endParaRPr lang="fr" sz="2800" dirty="0"/>
          </a:p>
          <a:p>
            <a:pPr algn="l" rtl="0"/>
            <a:r>
              <a:rPr lang="fr" sz="2800" b="0" i="0" u="none" baseline="0" dirty="0">
                <a:hlinkClick r:id="rId10"/>
              </a:rPr>
              <a:t>Huffington Post</a:t>
            </a:r>
            <a:endParaRPr lang="fr" sz="2800" dirty="0"/>
          </a:p>
        </p:txBody>
      </p:sp>
    </p:spTree>
    <p:extLst>
      <p:ext uri="{BB962C8B-B14F-4D97-AF65-F5344CB8AC3E}">
        <p14:creationId xmlns:p14="http://schemas.microsoft.com/office/powerpoint/2010/main" val="167909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dirty="0"/>
              <a:t>Qu'est-ce qu'un blog ?</a:t>
            </a:r>
          </a:p>
        </p:txBody>
      </p:sp>
      <p:sp>
        <p:nvSpPr>
          <p:cNvPr id="8" name="Content Placeholder 7"/>
          <p:cNvSpPr>
            <a:spLocks noGrp="1"/>
          </p:cNvSpPr>
          <p:nvPr>
            <p:ph idx="1"/>
          </p:nvPr>
        </p:nvSpPr>
        <p:spPr>
          <a:xfrm>
            <a:off x="1033463" y="1676400"/>
            <a:ext cx="2991999" cy="4648200"/>
          </a:xfrm>
        </p:spPr>
        <p:txBody>
          <a:bodyPr/>
          <a:lstStyle/>
          <a:p>
            <a:pPr marL="342900" lvl="1" indent="-342900" algn="l" rtl="0">
              <a:buSzPct val="75000"/>
            </a:pPr>
            <a:r>
              <a:rPr lang="fr" sz="2800" b="0" i="0" u="none" baseline="0" dirty="0"/>
              <a:t>Une discussion en ligne ou sur un site d'informations</a:t>
            </a:r>
          </a:p>
          <a:p>
            <a:pPr marL="342900" lvl="1" indent="-342900" algn="l" rtl="0">
              <a:buSzPct val="75000"/>
            </a:pPr>
            <a:r>
              <a:rPr lang="fr" sz="2800" b="0" i="0" u="none" baseline="0" dirty="0">
                <a:ea typeface="+mn-ea"/>
                <a:cs typeface="+mn-cs"/>
              </a:rPr>
              <a:t>Les messages sont affichés dans un ordre chronologique inversé</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1670" y="1805608"/>
            <a:ext cx="4510600" cy="4234070"/>
          </a:xfrm>
          <a:prstGeom prst="rect">
            <a:avLst/>
          </a:prstGeom>
          <a:ln>
            <a:solidFill>
              <a:schemeClr val="accent6"/>
            </a:solidFill>
          </a:ln>
        </p:spPr>
      </p:pic>
    </p:spTree>
    <p:extLst>
      <p:ext uri="{BB962C8B-B14F-4D97-AF65-F5344CB8AC3E}">
        <p14:creationId xmlns:p14="http://schemas.microsoft.com/office/powerpoint/2010/main" val="1043047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dirty="0" smtClean="0"/>
              <a:t>Billets de </a:t>
            </a:r>
            <a:r>
              <a:rPr lang="fr" b="1" i="0" u="none" baseline="0" dirty="0"/>
              <a:t>blog académique</a:t>
            </a:r>
          </a:p>
        </p:txBody>
      </p:sp>
      <p:sp>
        <p:nvSpPr>
          <p:cNvPr id="3" name="Content Placeholder 2"/>
          <p:cNvSpPr>
            <a:spLocks noGrp="1"/>
          </p:cNvSpPr>
          <p:nvPr>
            <p:ph idx="1"/>
          </p:nvPr>
        </p:nvSpPr>
        <p:spPr/>
        <p:txBody>
          <a:bodyPr/>
          <a:lstStyle/>
          <a:p>
            <a:pPr algn="l" rtl="0"/>
            <a:r>
              <a:rPr lang="fr" sz="2800" b="0" i="0" u="none" baseline="0" dirty="0"/>
              <a:t>Une vue d'ensemble concise d'une question spécifique</a:t>
            </a:r>
          </a:p>
          <a:p>
            <a:pPr algn="l" rtl="0"/>
            <a:r>
              <a:rPr lang="fr" sz="2800" b="0" i="0" u="none" baseline="0" dirty="0" smtClean="0"/>
              <a:t>Expliquent </a:t>
            </a:r>
            <a:r>
              <a:rPr lang="fr" sz="2800" b="0" i="0" u="none" baseline="0" dirty="0"/>
              <a:t>de nouvelles données, </a:t>
            </a:r>
            <a:r>
              <a:rPr lang="fr" sz="2800" b="0" i="0" u="none" baseline="0" dirty="0" smtClean="0"/>
              <a:t>donnent </a:t>
            </a:r>
            <a:r>
              <a:rPr lang="fr" sz="2800" b="0" i="0" u="none" baseline="0" dirty="0"/>
              <a:t>une nouvelle perspective ou </a:t>
            </a:r>
            <a:r>
              <a:rPr lang="fr" sz="2800" b="0" i="0" u="none" baseline="0" dirty="0" smtClean="0"/>
              <a:t>mettent </a:t>
            </a:r>
            <a:r>
              <a:rPr lang="fr" sz="2800" b="0" i="0" u="none" baseline="0" dirty="0"/>
              <a:t>en évidence </a:t>
            </a:r>
            <a:r>
              <a:rPr lang="fr" sz="2800" b="0" i="0" u="none" baseline="0" dirty="0" smtClean="0"/>
              <a:t>des </a:t>
            </a:r>
            <a:r>
              <a:rPr lang="fr" sz="2800" b="0" i="0" u="none" baseline="0" dirty="0"/>
              <a:t>lacunes </a:t>
            </a:r>
            <a:r>
              <a:rPr lang="fr" sz="2800" b="0" i="0" u="none" baseline="0" dirty="0" smtClean="0"/>
              <a:t>de </a:t>
            </a:r>
            <a:r>
              <a:rPr lang="fr" sz="2800" b="0" i="0" u="none" baseline="0" dirty="0"/>
              <a:t>connaissance </a:t>
            </a:r>
          </a:p>
          <a:p>
            <a:pPr algn="l" rtl="0"/>
            <a:r>
              <a:rPr lang="fr" sz="2800" b="0" i="0" u="none" baseline="0" dirty="0"/>
              <a:t>Les lecteurs utilisent des blogs et des articles sur le web pour en savoir plus sur un sujet donné</a:t>
            </a:r>
          </a:p>
          <a:p>
            <a:endParaRPr lang="fr" dirty="0"/>
          </a:p>
        </p:txBody>
      </p:sp>
    </p:spTree>
    <p:extLst>
      <p:ext uri="{BB962C8B-B14F-4D97-AF65-F5344CB8AC3E}">
        <p14:creationId xmlns:p14="http://schemas.microsoft.com/office/powerpoint/2010/main" val="1953762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dirty="0"/>
              <a:t>Pourquoi nous en préoccuper ?</a:t>
            </a:r>
          </a:p>
        </p:txBody>
      </p:sp>
      <p:sp>
        <p:nvSpPr>
          <p:cNvPr id="3" name="Content Placeholder 2"/>
          <p:cNvSpPr>
            <a:spLocks noGrp="1"/>
          </p:cNvSpPr>
          <p:nvPr>
            <p:ph idx="1"/>
          </p:nvPr>
        </p:nvSpPr>
        <p:spPr/>
        <p:txBody>
          <a:bodyPr/>
          <a:lstStyle/>
          <a:p>
            <a:pPr algn="l" rtl="0"/>
            <a:r>
              <a:rPr lang="fr" sz="2800" b="0" i="0" u="none" baseline="0" dirty="0"/>
              <a:t>Établir une présence professionnelle en ligne</a:t>
            </a:r>
          </a:p>
          <a:p>
            <a:pPr algn="l" rtl="0"/>
            <a:r>
              <a:rPr lang="fr" sz="2800" b="0" i="0" u="none" baseline="0" dirty="0"/>
              <a:t>Écrire en routine</a:t>
            </a:r>
          </a:p>
          <a:p>
            <a:pPr algn="l" rtl="0"/>
            <a:r>
              <a:rPr lang="fr" sz="2800" b="0" i="0" u="none" baseline="0" dirty="0"/>
              <a:t>Définir votre </a:t>
            </a:r>
            <a:r>
              <a:rPr lang="fr" sz="2800" b="0" i="0" u="none" baseline="0" dirty="0" smtClean="0"/>
              <a:t>« voix » écrite</a:t>
            </a:r>
            <a:endParaRPr lang="fr" sz="2800" b="0" i="0" u="none" baseline="0" dirty="0"/>
          </a:p>
          <a:p>
            <a:pPr algn="l" rtl="0"/>
            <a:r>
              <a:rPr lang="fr" sz="2800" b="0" i="0" u="none" baseline="0" dirty="0"/>
              <a:t>Aller droit au but et se concentrer sur une idée</a:t>
            </a:r>
          </a:p>
          <a:p>
            <a:pPr algn="l" rtl="0"/>
            <a:r>
              <a:rPr lang="fr" sz="2800" b="0" i="0" u="none" baseline="0" dirty="0"/>
              <a:t>Diriger le trafic vers toutes vos plateformes de réseaux sociaux</a:t>
            </a:r>
          </a:p>
          <a:p>
            <a:pPr algn="l" rtl="0"/>
            <a:r>
              <a:rPr lang="fr" sz="2800" b="0" i="0" u="none" baseline="0" dirty="0"/>
              <a:t>Parce que vous êtes </a:t>
            </a:r>
            <a:r>
              <a:rPr lang="fr" sz="2800" b="0" i="0" u="none" baseline="0" dirty="0" smtClean="0"/>
              <a:t>passionné(e)</a:t>
            </a:r>
            <a:r>
              <a:rPr lang="fr" sz="2800" b="0" i="0" u="none" dirty="0" smtClean="0"/>
              <a:t> p</a:t>
            </a:r>
            <a:r>
              <a:rPr lang="fr" sz="2800" b="0" i="0" u="none" baseline="0" dirty="0" smtClean="0"/>
              <a:t>ar </a:t>
            </a:r>
            <a:r>
              <a:rPr lang="fr" sz="2800" b="0" i="0" u="none" baseline="0" dirty="0"/>
              <a:t>votre thème</a:t>
            </a:r>
          </a:p>
          <a:p>
            <a:pPr marL="0" indent="0" algn="l" rtl="0">
              <a:buNone/>
            </a:pPr>
            <a:endParaRPr lang="fr" sz="1100" i="1" dirty="0"/>
          </a:p>
          <a:p>
            <a:endParaRPr lang="fr" sz="2400" dirty="0"/>
          </a:p>
          <a:p>
            <a:endParaRPr lang="fr" sz="2400" dirty="0"/>
          </a:p>
          <a:p>
            <a:pPr marL="0" indent="0" algn="l" rtl="0">
              <a:buNone/>
            </a:pPr>
            <a:endParaRPr lang="fr" sz="2400" dirty="0"/>
          </a:p>
        </p:txBody>
      </p:sp>
    </p:spTree>
    <p:extLst>
      <p:ext uri="{BB962C8B-B14F-4D97-AF65-F5344CB8AC3E}">
        <p14:creationId xmlns:p14="http://schemas.microsoft.com/office/powerpoint/2010/main" val="173581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dirty="0" smtClean="0"/>
              <a:t>Créez </a:t>
            </a:r>
            <a:r>
              <a:rPr lang="fr" b="1" i="0" u="none" baseline="0" dirty="0"/>
              <a:t>un blog </a:t>
            </a:r>
          </a:p>
        </p:txBody>
      </p:sp>
      <p:sp>
        <p:nvSpPr>
          <p:cNvPr id="3" name="Content Placeholder 2"/>
          <p:cNvSpPr>
            <a:spLocks noGrp="1"/>
          </p:cNvSpPr>
          <p:nvPr>
            <p:ph idx="1"/>
          </p:nvPr>
        </p:nvSpPr>
        <p:spPr/>
        <p:txBody>
          <a:bodyPr/>
          <a:lstStyle/>
          <a:p>
            <a:pPr algn="l" rtl="0"/>
            <a:r>
              <a:rPr lang="fr" sz="2800" b="0" i="0" u="none" baseline="0" dirty="0" smtClean="0"/>
              <a:t>Suivez </a:t>
            </a:r>
            <a:r>
              <a:rPr lang="fr" sz="2800" b="0" i="0" u="none" baseline="0" dirty="0"/>
              <a:t>des blogs identiques </a:t>
            </a:r>
          </a:p>
          <a:p>
            <a:pPr algn="l" rtl="0"/>
            <a:r>
              <a:rPr lang="fr" sz="2800" b="0" i="0" u="none" baseline="0" dirty="0" smtClean="0"/>
              <a:t>Définissez </a:t>
            </a:r>
            <a:r>
              <a:rPr lang="fr" sz="2800" b="0" i="0" u="none" baseline="0" dirty="0"/>
              <a:t>votre thème</a:t>
            </a:r>
          </a:p>
          <a:p>
            <a:pPr algn="l" rtl="0"/>
            <a:r>
              <a:rPr lang="fr" sz="2800" b="0" i="0" u="none" baseline="0" dirty="0" smtClean="0"/>
              <a:t>Sélectionnez </a:t>
            </a:r>
            <a:r>
              <a:rPr lang="fr" sz="2800" b="0" i="0" u="none" baseline="0" dirty="0"/>
              <a:t>votre plateforme de blog préférée</a:t>
            </a:r>
          </a:p>
          <a:p>
            <a:pPr algn="l" rtl="0"/>
            <a:r>
              <a:rPr lang="fr" sz="2800" b="0" i="0" u="none" baseline="0" dirty="0" smtClean="0"/>
              <a:t>Donnez </a:t>
            </a:r>
            <a:r>
              <a:rPr lang="fr" sz="2800" b="0" i="0" u="none" baseline="0" dirty="0"/>
              <a:t>un nom à votre blog </a:t>
            </a:r>
          </a:p>
          <a:p>
            <a:pPr algn="l" rtl="0"/>
            <a:r>
              <a:rPr lang="fr" sz="2800" b="0" i="0" u="none" baseline="0" dirty="0" smtClean="0"/>
              <a:t>Concevez </a:t>
            </a:r>
            <a:r>
              <a:rPr lang="fr" sz="2800" b="0" i="0" u="none" baseline="0" dirty="0"/>
              <a:t>votre blog </a:t>
            </a:r>
          </a:p>
          <a:p>
            <a:pPr algn="l" rtl="0"/>
            <a:r>
              <a:rPr lang="fr" sz="2800" b="0" i="0" u="none" baseline="0" dirty="0" smtClean="0"/>
              <a:t>Élaborez </a:t>
            </a:r>
            <a:r>
              <a:rPr lang="fr" sz="2800" b="0" i="0" u="none" baseline="0" dirty="0"/>
              <a:t>un plan que vous devrez respecter pour produire du contenu régulièrement</a:t>
            </a:r>
          </a:p>
          <a:p>
            <a:pPr algn="l" rtl="0"/>
            <a:r>
              <a:rPr lang="fr" sz="2800" b="0" i="0" u="none" baseline="0" dirty="0" smtClean="0"/>
              <a:t>Partagez</a:t>
            </a:r>
            <a:r>
              <a:rPr lang="fr" sz="2800" b="0" i="0" u="none" dirty="0" smtClean="0"/>
              <a:t> ave</a:t>
            </a:r>
            <a:r>
              <a:rPr lang="fr" sz="2800" b="0" i="0" u="none" baseline="0" dirty="0" smtClean="0"/>
              <a:t>c </a:t>
            </a:r>
            <a:r>
              <a:rPr lang="fr" sz="2800" b="0" i="0" u="none" baseline="0" dirty="0"/>
              <a:t>les réseaux sociaux</a:t>
            </a:r>
          </a:p>
          <a:p>
            <a:pPr marL="0" indent="0" algn="l" rtl="0">
              <a:buNone/>
            </a:pPr>
            <a:endParaRPr lang="fr" sz="2800" dirty="0"/>
          </a:p>
          <a:p>
            <a:endParaRPr lang="fr" dirty="0"/>
          </a:p>
        </p:txBody>
      </p:sp>
    </p:spTree>
    <p:extLst>
      <p:ext uri="{BB962C8B-B14F-4D97-AF65-F5344CB8AC3E}">
        <p14:creationId xmlns:p14="http://schemas.microsoft.com/office/powerpoint/2010/main" val="3948166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dirty="0"/>
              <a:t>Tous les blogs doivent avoir</a:t>
            </a:r>
          </a:p>
        </p:txBody>
      </p:sp>
      <p:sp>
        <p:nvSpPr>
          <p:cNvPr id="3" name="Content Placeholder 2"/>
          <p:cNvSpPr>
            <a:spLocks noGrp="1"/>
          </p:cNvSpPr>
          <p:nvPr>
            <p:ph idx="1"/>
          </p:nvPr>
        </p:nvSpPr>
        <p:spPr>
          <a:xfrm>
            <a:off x="1769792" y="1676400"/>
            <a:ext cx="6993208" cy="4648200"/>
          </a:xfrm>
        </p:spPr>
        <p:txBody>
          <a:bodyPr/>
          <a:lstStyle/>
          <a:p>
            <a:pPr marL="0" indent="0" algn="l" rtl="0">
              <a:lnSpc>
                <a:spcPct val="150000"/>
              </a:lnSpc>
              <a:buNone/>
            </a:pPr>
            <a:r>
              <a:rPr lang="fr" b="0" i="0" u="none" baseline="0"/>
              <a:t>Une fonction de recherche</a:t>
            </a:r>
          </a:p>
          <a:p>
            <a:pPr marL="0" indent="0" algn="l" rtl="0">
              <a:lnSpc>
                <a:spcPct val="150000"/>
              </a:lnSpc>
              <a:buNone/>
            </a:pPr>
            <a:r>
              <a:rPr lang="fr" b="0" i="0" u="none" baseline="0" dirty="0"/>
              <a:t>Un pseudo et des coordonnées</a:t>
            </a:r>
          </a:p>
          <a:p>
            <a:pPr marL="0" indent="0" algn="l" rtl="0">
              <a:lnSpc>
                <a:spcPct val="150000"/>
              </a:lnSpc>
              <a:buNone/>
            </a:pPr>
            <a:r>
              <a:rPr lang="fr" b="0" i="0" u="none" baseline="0" dirty="0"/>
              <a:t>Une page « À propos de »</a:t>
            </a:r>
          </a:p>
          <a:p>
            <a:pPr marL="0" indent="0" algn="l" rtl="0">
              <a:lnSpc>
                <a:spcPct val="150000"/>
              </a:lnSpc>
              <a:buNone/>
            </a:pPr>
            <a:r>
              <a:rPr lang="fr" b="0" i="0" u="none" baseline="0" dirty="0"/>
              <a:t>Une liste d'archives</a:t>
            </a:r>
          </a:p>
          <a:p>
            <a:pPr marL="0" indent="0" algn="l" rtl="0">
              <a:lnSpc>
                <a:spcPct val="150000"/>
              </a:lnSpc>
              <a:buNone/>
            </a:pPr>
            <a:r>
              <a:rPr lang="fr" b="0" i="0" u="none" baseline="0" dirty="0"/>
              <a:t>Un lien « S'abonner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3391" y="1833028"/>
            <a:ext cx="536505" cy="53650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182" y="2502053"/>
            <a:ext cx="785610" cy="78561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3392" y="3400203"/>
            <a:ext cx="536504" cy="536504"/>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68265" y="4241608"/>
            <a:ext cx="417444" cy="417444"/>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68265" y="5030116"/>
            <a:ext cx="417444" cy="417444"/>
          </a:xfrm>
          <a:prstGeom prst="rect">
            <a:avLst/>
          </a:prstGeom>
        </p:spPr>
      </p:pic>
    </p:spTree>
    <p:extLst>
      <p:ext uri="{BB962C8B-B14F-4D97-AF65-F5344CB8AC3E}">
        <p14:creationId xmlns:p14="http://schemas.microsoft.com/office/powerpoint/2010/main" val="3994509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sz="3200" b="1" i="0" u="none" baseline="0" dirty="0"/>
              <a:t>Si vous souhaitez partager </a:t>
            </a:r>
            <a:r>
              <a:rPr lang="fr" sz="3200" b="1" i="0" u="none" baseline="0" dirty="0" smtClean="0"/>
              <a:t>la</a:t>
            </a:r>
            <a:r>
              <a:rPr lang="fr" sz="3200" b="1" i="0" u="none" dirty="0" smtClean="0"/>
              <a:t> charge de </a:t>
            </a:r>
            <a:r>
              <a:rPr lang="fr" sz="3200" b="1" i="0" u="none" baseline="0" dirty="0" smtClean="0"/>
              <a:t>travail</a:t>
            </a:r>
            <a:endParaRPr lang="fr" sz="3200" b="1" i="0" u="none" baseline="0" dirty="0"/>
          </a:p>
        </p:txBody>
      </p:sp>
      <p:sp>
        <p:nvSpPr>
          <p:cNvPr id="3" name="Content Placeholder 2"/>
          <p:cNvSpPr>
            <a:spLocks noGrp="1"/>
          </p:cNvSpPr>
          <p:nvPr>
            <p:ph idx="1"/>
          </p:nvPr>
        </p:nvSpPr>
        <p:spPr>
          <a:xfrm>
            <a:off x="1033463" y="1849820"/>
            <a:ext cx="7729537" cy="4474779"/>
          </a:xfrm>
        </p:spPr>
        <p:txBody>
          <a:bodyPr/>
          <a:lstStyle/>
          <a:p>
            <a:pPr algn="l" rtl="0"/>
            <a:r>
              <a:rPr lang="fr" sz="2800" b="0" i="0" u="none" baseline="0" dirty="0"/>
              <a:t>Blogs collaboratifs</a:t>
            </a:r>
          </a:p>
          <a:p>
            <a:pPr lvl="1" algn="l" rtl="0"/>
            <a:r>
              <a:rPr lang="fr" b="0" i="0" u="none" baseline="0" dirty="0"/>
              <a:t>Effort conjoint par plusieurs auteurs</a:t>
            </a:r>
          </a:p>
          <a:p>
            <a:pPr lvl="1" algn="l" rtl="0"/>
            <a:r>
              <a:rPr lang="fr" b="0" i="0" u="none" baseline="0" dirty="0"/>
              <a:t>Responsabilité partagée </a:t>
            </a:r>
            <a:r>
              <a:rPr lang="fr" b="0" i="0" u="none" baseline="0" dirty="0" smtClean="0"/>
              <a:t>de produire </a:t>
            </a:r>
            <a:r>
              <a:rPr lang="fr" b="0" i="0" u="none" baseline="0" dirty="0"/>
              <a:t>du contenu</a:t>
            </a:r>
          </a:p>
          <a:p>
            <a:pPr lvl="1" algn="l" rtl="0"/>
            <a:r>
              <a:rPr lang="fr" b="0" i="0" u="none" baseline="0" dirty="0"/>
              <a:t>Réseau plus grand pour la diffusion</a:t>
            </a:r>
          </a:p>
          <a:p>
            <a:pPr algn="l" rtl="0"/>
            <a:r>
              <a:rPr lang="fr" sz="2800" b="0" i="0" u="none" baseline="0" dirty="0" smtClean="0"/>
              <a:t>Blogs </a:t>
            </a:r>
            <a:r>
              <a:rPr lang="fr" sz="2800" b="0" i="0" u="none" baseline="0" dirty="0"/>
              <a:t>multi-auteurs</a:t>
            </a:r>
          </a:p>
          <a:p>
            <a:pPr lvl="1" algn="l" rtl="0"/>
            <a:r>
              <a:rPr lang="fr" b="0" i="0" u="none" baseline="0" dirty="0"/>
              <a:t>Contenu modifié / recueilli au niveau central</a:t>
            </a:r>
          </a:p>
          <a:p>
            <a:pPr lvl="1" algn="l" rtl="0"/>
            <a:r>
              <a:rPr lang="fr" b="0" i="0" u="none" baseline="0" dirty="0" smtClean="0"/>
              <a:t>Accepte </a:t>
            </a:r>
            <a:r>
              <a:rPr lang="fr" b="0" i="0" u="none" baseline="0" dirty="0"/>
              <a:t>les soumissions</a:t>
            </a:r>
          </a:p>
          <a:p>
            <a:pPr lvl="1" algn="l" rtl="0"/>
            <a:r>
              <a:rPr lang="fr" b="0" i="0" u="none" baseline="0" dirty="0"/>
              <a:t>Lignes directrices standard</a:t>
            </a:r>
          </a:p>
          <a:p>
            <a:pPr lvl="1" algn="l" rtl="0"/>
            <a:endParaRPr lang="fr" dirty="0"/>
          </a:p>
        </p:txBody>
      </p:sp>
    </p:spTree>
    <p:extLst>
      <p:ext uri="{BB962C8B-B14F-4D97-AF65-F5344CB8AC3E}">
        <p14:creationId xmlns:p14="http://schemas.microsoft.com/office/powerpoint/2010/main" val="1343605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sz="3200" b="1" i="0" u="none" baseline="0" dirty="0"/>
              <a:t>Longueur idéale des </a:t>
            </a:r>
            <a:r>
              <a:rPr lang="fr" sz="3200" b="1" i="0" u="none" baseline="0" dirty="0" smtClean="0"/>
              <a:t>billets de blog</a:t>
            </a:r>
            <a:endParaRPr lang="fr" sz="3200" b="1" i="0" u="none" baseline="0" dirty="0"/>
          </a:p>
        </p:txBody>
      </p:sp>
      <p:sp>
        <p:nvSpPr>
          <p:cNvPr id="3" name="Content Placeholder 2"/>
          <p:cNvSpPr>
            <a:spLocks noGrp="1"/>
          </p:cNvSpPr>
          <p:nvPr>
            <p:ph idx="1"/>
          </p:nvPr>
        </p:nvSpPr>
        <p:spPr/>
        <p:txBody>
          <a:bodyPr/>
          <a:lstStyle/>
          <a:p>
            <a:pPr algn="l" rtl="0"/>
            <a:r>
              <a:rPr lang="fr" sz="2800" b="1" i="0" u="none" baseline="0" dirty="0"/>
              <a:t>75-300 mots : </a:t>
            </a:r>
            <a:r>
              <a:rPr lang="fr" sz="2800" b="0" i="0" u="none" baseline="0" dirty="0"/>
              <a:t>Préférable pour susciter la discussion</a:t>
            </a:r>
          </a:p>
          <a:p>
            <a:pPr algn="l" rtl="0"/>
            <a:r>
              <a:rPr lang="fr" sz="2800" b="1" i="0" u="none" baseline="0" dirty="0"/>
              <a:t>300-600 mots : </a:t>
            </a:r>
            <a:r>
              <a:rPr lang="fr" sz="2800" b="0" i="0" u="none" baseline="0" dirty="0"/>
              <a:t>Longueur standard d'un blog, recommandée par les bloggueurs experts</a:t>
            </a:r>
          </a:p>
          <a:p>
            <a:pPr algn="l" rtl="0"/>
            <a:r>
              <a:rPr lang="fr" sz="2800" b="1" i="0" u="none" baseline="0" dirty="0"/>
              <a:t>750 words : </a:t>
            </a:r>
            <a:r>
              <a:rPr lang="fr" sz="2800" b="0" i="0" u="none" baseline="0" dirty="0"/>
              <a:t>Longueur standard dans le cadre du journalisme professionnel</a:t>
            </a:r>
          </a:p>
          <a:p>
            <a:pPr algn="l" rtl="0"/>
            <a:r>
              <a:rPr lang="fr" sz="2800" b="1" i="0" u="none" baseline="0" dirty="0"/>
              <a:t>1000 mots et plus : </a:t>
            </a:r>
            <a:r>
              <a:rPr lang="fr" sz="2800" b="0" i="0" u="none" baseline="0" dirty="0"/>
              <a:t>Publications détaillées d'un argument exhaustif</a:t>
            </a:r>
          </a:p>
          <a:p>
            <a:pPr marL="0" indent="0" algn="l" rtl="0">
              <a:buNone/>
            </a:pPr>
            <a:endParaRPr lang="fr" sz="2000" i="1" dirty="0"/>
          </a:p>
          <a:p>
            <a:pPr marL="0" indent="0" algn="l" rtl="0">
              <a:buNone/>
            </a:pPr>
            <a:r>
              <a:rPr lang="fr" sz="1100" b="1" i="0" u="none" baseline="0" dirty="0"/>
              <a:t>Source </a:t>
            </a:r>
            <a:r>
              <a:rPr lang="fr" sz="1100" b="0" i="0" u="none" baseline="0" dirty="0"/>
              <a:t>: http://thewritepractice.com/blog-post-length/ </a:t>
            </a:r>
          </a:p>
        </p:txBody>
      </p:sp>
    </p:spTree>
    <p:extLst>
      <p:ext uri="{BB962C8B-B14F-4D97-AF65-F5344CB8AC3E}">
        <p14:creationId xmlns:p14="http://schemas.microsoft.com/office/powerpoint/2010/main" val="207170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dirty="0"/>
              <a:t>Style de </a:t>
            </a:r>
            <a:r>
              <a:rPr lang="fr" b="1" i="0" u="none" baseline="0" dirty="0" err="1"/>
              <a:t>blogging</a:t>
            </a:r>
            <a:endParaRPr lang="fr" b="1" i="0" u="none" baseline="0" dirty="0"/>
          </a:p>
        </p:txBody>
      </p:sp>
      <p:sp>
        <p:nvSpPr>
          <p:cNvPr id="3" name="Content Placeholder 2"/>
          <p:cNvSpPr>
            <a:spLocks noGrp="1"/>
          </p:cNvSpPr>
          <p:nvPr>
            <p:ph idx="1"/>
          </p:nvPr>
        </p:nvSpPr>
        <p:spPr>
          <a:xfrm>
            <a:off x="1033464" y="2948608"/>
            <a:ext cx="3517516" cy="3375992"/>
          </a:xfrm>
        </p:spPr>
        <p:txBody>
          <a:bodyPr/>
          <a:lstStyle/>
          <a:p>
            <a:pPr algn="l" rtl="0"/>
            <a:r>
              <a:rPr lang="fr" sz="2200" b="0" i="0" u="none" baseline="0" dirty="0"/>
              <a:t>Public : Général et large</a:t>
            </a:r>
          </a:p>
          <a:p>
            <a:pPr lvl="1" algn="l" rtl="0">
              <a:buFont typeface="Courier New" panose="02070309020205020404" pitchFamily="49" charset="0"/>
              <a:buChar char="o"/>
            </a:pPr>
            <a:r>
              <a:rPr lang="fr" sz="2200" b="0" i="0" u="none" baseline="0" dirty="0"/>
              <a:t>« Actualités intelligentes »</a:t>
            </a:r>
          </a:p>
          <a:p>
            <a:pPr lvl="1" algn="l" rtl="0">
              <a:buFont typeface="Courier New" panose="02070309020205020404" pitchFamily="49" charset="0"/>
              <a:buChar char="o"/>
            </a:pPr>
            <a:r>
              <a:rPr lang="fr" sz="2200" b="0" i="0" u="none" baseline="0" dirty="0"/>
              <a:t>Lecteurs électroniques</a:t>
            </a:r>
          </a:p>
        </p:txBody>
      </p:sp>
      <p:sp>
        <p:nvSpPr>
          <p:cNvPr id="4" name="Content Placeholder 3"/>
          <p:cNvSpPr>
            <a:spLocks noGrp="1"/>
          </p:cNvSpPr>
          <p:nvPr>
            <p:ph sz="half" idx="4294967295"/>
          </p:nvPr>
        </p:nvSpPr>
        <p:spPr>
          <a:xfrm>
            <a:off x="4729655" y="2941982"/>
            <a:ext cx="4414345" cy="3382618"/>
          </a:xfrm>
        </p:spPr>
        <p:txBody>
          <a:bodyPr/>
          <a:lstStyle/>
          <a:p>
            <a:pPr algn="l" rtl="0"/>
            <a:r>
              <a:rPr lang="fr" sz="2200" b="0" i="0" u="none" baseline="0" dirty="0"/>
              <a:t>Contenu : Données et actualités</a:t>
            </a:r>
          </a:p>
          <a:p>
            <a:pPr lvl="1" algn="l" rtl="0"/>
            <a:r>
              <a:rPr lang="fr" sz="2200" b="0" i="0" u="none" baseline="0" dirty="0"/>
              <a:t>Interpréter les données pour le grand public</a:t>
            </a:r>
          </a:p>
          <a:p>
            <a:pPr lvl="1" algn="l" rtl="0"/>
            <a:r>
              <a:rPr lang="fr" sz="2200" b="0" i="0" u="none" baseline="0" dirty="0"/>
              <a:t>Peut ou non inclure les implications</a:t>
            </a:r>
          </a:p>
          <a:p>
            <a:pPr lvl="1" algn="l" rtl="0"/>
            <a:r>
              <a:rPr lang="fr" sz="2200" b="0" i="0" u="none" baseline="0" dirty="0"/>
              <a:t>N'incluent pas de recommandations dans la majorité des cas.</a:t>
            </a:r>
          </a:p>
          <a:p>
            <a:endParaRPr lang="fr" sz="22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0078" y="1530626"/>
            <a:ext cx="1411356" cy="141135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44989" y="1628361"/>
            <a:ext cx="1215886" cy="1215886"/>
          </a:xfrm>
          <a:prstGeom prst="rect">
            <a:avLst/>
          </a:prstGeom>
        </p:spPr>
      </p:pic>
    </p:spTree>
    <p:extLst>
      <p:ext uri="{BB962C8B-B14F-4D97-AF65-F5344CB8AC3E}">
        <p14:creationId xmlns:p14="http://schemas.microsoft.com/office/powerpoint/2010/main" val="1389811150"/>
      </p:ext>
    </p:extLst>
  </p:cSld>
  <p:clrMapOvr>
    <a:masterClrMapping/>
  </p:clrMapOvr>
</p:sld>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themeOverride>
</file>

<file path=ppt/theme/themeOverride2.xml><?xml version="1.0" encoding="utf-8"?>
<a:themeOverride xmlns:a="http://schemas.openxmlformats.org/drawingml/2006/main">
  <a:clrScheme name="1_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themeOverride>
</file>

<file path=docProps/app.xml><?xml version="1.0" encoding="utf-8"?>
<Properties xmlns="http://schemas.openxmlformats.org/officeDocument/2006/extended-properties" xmlns:vt="http://schemas.openxmlformats.org/officeDocument/2006/docPropsVTypes">
  <Template>Office Theme</Template>
  <TotalTime>234</TotalTime>
  <Words>1176</Words>
  <Application>Microsoft Macintosh PowerPoint</Application>
  <PresentationFormat>On-screen Show (4:3)</PresentationFormat>
  <Paragraphs>191</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Calibri</vt:lpstr>
      <vt:lpstr>Courier New</vt:lpstr>
      <vt:lpstr>ＭＳ Ｐゴシック</vt:lpstr>
      <vt:lpstr>Wingdings</vt:lpstr>
      <vt:lpstr>Arial</vt:lpstr>
      <vt:lpstr>Bold Stripes</vt:lpstr>
      <vt:lpstr>PowerPoint Presentation</vt:lpstr>
      <vt:lpstr>Qu'est-ce qu'un blog ?</vt:lpstr>
      <vt:lpstr>Billets de blog académique</vt:lpstr>
      <vt:lpstr>Pourquoi nous en préoccuper ?</vt:lpstr>
      <vt:lpstr>Créez un blog </vt:lpstr>
      <vt:lpstr>Tous les blogs doivent avoir</vt:lpstr>
      <vt:lpstr>Si vous souhaitez partager la charge de travail</vt:lpstr>
      <vt:lpstr>Longueur idéale des billets de blog</vt:lpstr>
      <vt:lpstr>Style de blogging</vt:lpstr>
      <vt:lpstr>Écrire pour le web</vt:lpstr>
      <vt:lpstr>Passionnez-vous pour votre thème</vt:lpstr>
      <vt:lpstr>Exemples de blogs à suivre </vt:lpstr>
      <vt:lpstr>Exemples de blogs multi-auteurs qui acceptent des soumissions</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 Blog?</dc:title>
  <dc:creator>Marissa Yeakey</dc:creator>
  <cp:lastModifiedBy>Jessica Woodin</cp:lastModifiedBy>
  <cp:revision>32</cp:revision>
  <dcterms:created xsi:type="dcterms:W3CDTF">2016-12-06T00:22:13Z</dcterms:created>
  <dcterms:modified xsi:type="dcterms:W3CDTF">2017-08-24T19:28:52Z</dcterms:modified>
</cp:coreProperties>
</file>