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3" r:id="rId1"/>
  </p:sldMasterIdLst>
  <p:notesMasterIdLst>
    <p:notesMasterId r:id="rId26"/>
  </p:notesMasterIdLst>
  <p:handoutMasterIdLst>
    <p:handoutMasterId r:id="rId27"/>
  </p:handoutMasterIdLst>
  <p:sldIdLst>
    <p:sldId id="309" r:id="rId2"/>
    <p:sldId id="304" r:id="rId3"/>
    <p:sldId id="312" r:id="rId4"/>
    <p:sldId id="299" r:id="rId5"/>
    <p:sldId id="284" r:id="rId6"/>
    <p:sldId id="291" r:id="rId7"/>
    <p:sldId id="314" r:id="rId8"/>
    <p:sldId id="279" r:id="rId9"/>
    <p:sldId id="293" r:id="rId10"/>
    <p:sldId id="285" r:id="rId11"/>
    <p:sldId id="315" r:id="rId12"/>
    <p:sldId id="270" r:id="rId13"/>
    <p:sldId id="272" r:id="rId14"/>
    <p:sldId id="294" r:id="rId15"/>
    <p:sldId id="311" r:id="rId16"/>
    <p:sldId id="316" r:id="rId17"/>
    <p:sldId id="289" r:id="rId18"/>
    <p:sldId id="288" r:id="rId19"/>
    <p:sldId id="295" r:id="rId20"/>
    <p:sldId id="287" r:id="rId21"/>
    <p:sldId id="277" r:id="rId22"/>
    <p:sldId id="308" r:id="rId23"/>
    <p:sldId id="302" r:id="rId24"/>
    <p:sldId id="283" r:id="rId25"/>
  </p:sldIdLst>
  <p:sldSz cx="9144000" cy="6858000" type="screen4x3"/>
  <p:notesSz cx="7010400" cy="9296400"/>
  <p:custDataLst>
    <p:tags r:id="rId28"/>
  </p:custDataLst>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36" userDrawn="1">
          <p15:clr>
            <a:srgbClr val="A4A3A4"/>
          </p15:clr>
        </p15:guide>
        <p15:guide id="2" pos="2880">
          <p15:clr>
            <a:srgbClr val="A4A3A4"/>
          </p15:clr>
        </p15:guide>
        <p15:guide id="3" orient="horz" pos="120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C143"/>
    <a:srgbClr val="7AAD42"/>
    <a:srgbClr val="000000"/>
    <a:srgbClr val="A2A2A2"/>
    <a:srgbClr val="008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33" autoAdjust="0"/>
    <p:restoredTop sz="71460" autoAdjust="0"/>
  </p:normalViewPr>
  <p:slideViewPr>
    <p:cSldViewPr>
      <p:cViewPr varScale="1">
        <p:scale>
          <a:sx n="114" d="100"/>
          <a:sy n="114" d="100"/>
        </p:scale>
        <p:origin x="3416" y="168"/>
      </p:cViewPr>
      <p:guideLst>
        <p:guide orient="horz" pos="336"/>
        <p:guide pos="2880"/>
        <p:guide orient="horz" pos="1200"/>
      </p:guideLst>
    </p:cSldViewPr>
  </p:slideViewPr>
  <p:outlineViewPr>
    <p:cViewPr>
      <p:scale>
        <a:sx n="33" d="100"/>
        <a:sy n="33" d="100"/>
      </p:scale>
      <p:origin x="0" y="-6512"/>
    </p:cViewPr>
  </p:outlineViewPr>
  <p:notesTextViewPr>
    <p:cViewPr>
      <p:scale>
        <a:sx n="3" d="2"/>
        <a:sy n="3" d="2"/>
      </p:scale>
      <p:origin x="0" y="0"/>
    </p:cViewPr>
  </p:notesTextViewPr>
  <p:sorterViewPr>
    <p:cViewPr>
      <p:scale>
        <a:sx n="66" d="100"/>
        <a:sy n="66" d="100"/>
      </p:scale>
      <p:origin x="0" y="0"/>
    </p:cViewPr>
  </p:sorterViewPr>
  <p:notesViewPr>
    <p:cSldViewPr>
      <p:cViewPr>
        <p:scale>
          <a:sx n="65" d="100"/>
          <a:sy n="65" d="100"/>
        </p:scale>
        <p:origin x="2562" y="63"/>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tags" Target="tags/tag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1027"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a:p>
        </p:txBody>
      </p:sp>
      <p:sp>
        <p:nvSpPr>
          <p:cNvPr id="1028"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1029"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vl1pPr>
          </a:lstStyle>
          <a:p>
            <a:pPr>
              <a:defRPr/>
            </a:pPr>
            <a:fld id="{64F6FB70-5049-403C-8531-FA68C9BD7438}" type="slidenum">
              <a:rPr lang="en-US" altLang="en-US"/>
              <a:pPr>
                <a:defRPr/>
              </a:pPr>
              <a:t>‹#›</a:t>
            </a:fld>
            <a:endParaRPr lang="en-US" altLang="en-US"/>
          </a:p>
        </p:txBody>
      </p:sp>
    </p:spTree>
    <p:extLst>
      <p:ext uri="{BB962C8B-B14F-4D97-AF65-F5344CB8AC3E}">
        <p14:creationId xmlns:p14="http://schemas.microsoft.com/office/powerpoint/2010/main" val="4052446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798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98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798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vl1pPr>
          </a:lstStyle>
          <a:p>
            <a:pPr>
              <a:defRPr/>
            </a:pPr>
            <a:fld id="{8F0D8DB5-F5AC-4806-86F1-D4F434D7DDD2}" type="slidenum">
              <a:rPr lang="en-US" altLang="en-US"/>
              <a:pPr>
                <a:defRPr/>
              </a:pPr>
              <a:t>‹#›</a:t>
            </a:fld>
            <a:endParaRPr lang="en-US" altLang="en-US"/>
          </a:p>
        </p:txBody>
      </p:sp>
    </p:spTree>
    <p:extLst>
      <p:ext uri="{BB962C8B-B14F-4D97-AF65-F5344CB8AC3E}">
        <p14:creationId xmlns:p14="http://schemas.microsoft.com/office/powerpoint/2010/main" val="39287944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_tradnl" altLang="en-US" sz="1200" dirty="0" smtClean="0">
                <a:latin typeface="Arial" panose="020B0604020202020204" pitchFamily="34" charset="0"/>
              </a:rPr>
              <a:t>Ahora</a:t>
            </a:r>
            <a:r>
              <a:rPr lang="es-ES_tradnl" altLang="en-US" sz="1200" baseline="0" dirty="0" smtClean="0">
                <a:latin typeface="Arial" panose="020B0604020202020204" pitchFamily="34" charset="0"/>
              </a:rPr>
              <a:t> que tenemos una buena idea sobre la brecha entre investigación y políticas, y las razones de la misma, y que entendemos algunos de los elementos necesarios para cerrar esa brecha, en esta </a:t>
            </a:r>
            <a:r>
              <a:rPr lang="es-ES_tradnl" altLang="en-US" sz="1200" dirty="0" smtClean="0">
                <a:latin typeface="Arial" panose="020B0604020202020204" pitchFamily="34" charset="0"/>
              </a:rPr>
              <a:t>presentación vamos a</a:t>
            </a:r>
            <a:r>
              <a:rPr lang="es-ES_tradnl" altLang="en-US" sz="1200" baseline="0" dirty="0" smtClean="0">
                <a:latin typeface="Arial" panose="020B0604020202020204" pitchFamily="34" charset="0"/>
              </a:rPr>
              <a:t> ident</a:t>
            </a:r>
            <a:r>
              <a:rPr lang="es-ES_tradnl" altLang="en-US" sz="1200" dirty="0" smtClean="0">
                <a:latin typeface="Arial" panose="020B0604020202020204" pitchFamily="34" charset="0"/>
              </a:rPr>
              <a:t>ificar formas en las que </a:t>
            </a:r>
            <a:r>
              <a:rPr lang="es-ES_tradnl" altLang="en-US" sz="1200" noProof="0" dirty="0" smtClean="0">
                <a:latin typeface="Arial" panose="020B0604020202020204" pitchFamily="34" charset="0"/>
              </a:rPr>
              <a:t>nosotros</a:t>
            </a:r>
            <a:r>
              <a:rPr lang="es-ES_tradnl" altLang="en-US" sz="1200" dirty="0" smtClean="0">
                <a:latin typeface="Arial" panose="020B0604020202020204" pitchFamily="34" charset="0"/>
              </a:rPr>
              <a:t> como defensores, investigadores y expertos en temas diversos podemos crear una ventana de oportunidad para el cambio de políticas.</a:t>
            </a:r>
          </a:p>
          <a:p>
            <a:endParaRPr lang="es-ES_tradnl" dirty="0"/>
          </a:p>
        </p:txBody>
      </p:sp>
      <p:sp>
        <p:nvSpPr>
          <p:cNvPr id="4" name="Slide Number Placeholder 3"/>
          <p:cNvSpPr>
            <a:spLocks noGrp="1"/>
          </p:cNvSpPr>
          <p:nvPr>
            <p:ph type="sldNum" sz="quarter" idx="10"/>
          </p:nvPr>
        </p:nvSpPr>
        <p:spPr/>
        <p:txBody>
          <a:bodyPr/>
          <a:lstStyle/>
          <a:p>
            <a:pPr>
              <a:defRPr/>
            </a:pPr>
            <a:fld id="{8F0D8DB5-F5AC-4806-86F1-D4F434D7DDD2}" type="slidenum">
              <a:rPr lang="en-US" altLang="en-US" smtClean="0"/>
              <a:pPr>
                <a:defRPr/>
              </a:pPr>
              <a:t>1</a:t>
            </a:fld>
            <a:endParaRPr lang="en-US" altLang="en-US" dirty="0"/>
          </a:p>
        </p:txBody>
      </p:sp>
    </p:spTree>
    <p:extLst>
      <p:ext uri="{BB962C8B-B14F-4D97-AF65-F5344CB8AC3E}">
        <p14:creationId xmlns:p14="http://schemas.microsoft.com/office/powerpoint/2010/main" val="4088566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n-US" noProof="0" dirty="0" smtClean="0">
                <a:latin typeface="Arial" panose="020B0604020202020204" pitchFamily="34" charset="0"/>
              </a:rPr>
              <a:t>Esta diapositiva present</a:t>
            </a:r>
            <a:r>
              <a:rPr lang="es-ES" altLang="en-US" baseline="0" noProof="0" dirty="0" smtClean="0">
                <a:latin typeface="Arial" panose="020B0604020202020204" pitchFamily="34" charset="0"/>
              </a:rPr>
              <a:t>a algunos ejemplos de enfoques para el aprendizaje de políticas que utiliza PRB: </a:t>
            </a:r>
            <a:endParaRPr lang="es-ES" altLang="en-US" noProof="0" dirty="0" smtClean="0">
              <a:latin typeface="Arial" panose="020B0604020202020204" pitchFamily="34" charset="0"/>
            </a:endParaRP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Publicaciones</a:t>
            </a:r>
          </a:p>
          <a:p>
            <a:r>
              <a:rPr lang="es-ES" altLang="en-US" noProof="0" dirty="0" smtClean="0">
                <a:latin typeface="Arial" panose="020B0604020202020204" pitchFamily="34" charset="0"/>
              </a:rPr>
              <a:t>Presentaciones multimedia</a:t>
            </a:r>
          </a:p>
          <a:p>
            <a:r>
              <a:rPr lang="es-ES" altLang="en-US" noProof="0" dirty="0" smtClean="0">
                <a:latin typeface="Arial" panose="020B0604020202020204" pitchFamily="34" charset="0"/>
              </a:rPr>
              <a:t>Seminarios, informes y presentaciones</a:t>
            </a:r>
          </a:p>
          <a:p>
            <a:r>
              <a:rPr lang="es-ES" altLang="en-US" noProof="0" dirty="0" smtClean="0">
                <a:latin typeface="Arial" panose="020B0604020202020204" pitchFamily="34" charset="0"/>
              </a:rPr>
              <a:t>Giras de estudio</a:t>
            </a:r>
          </a:p>
          <a:p>
            <a:r>
              <a:rPr lang="es-ES" altLang="en-US" noProof="0" dirty="0" smtClean="0">
                <a:latin typeface="Arial" panose="020B0604020202020204" pitchFamily="34" charset="0"/>
              </a:rPr>
              <a:t>Análisis y evaluaciones de políticas</a:t>
            </a:r>
          </a:p>
          <a:p>
            <a:r>
              <a:rPr lang="es-ES" altLang="en-US" noProof="0" dirty="0" smtClean="0">
                <a:latin typeface="Arial" panose="020B0604020202020204" pitchFamily="34" charset="0"/>
              </a:rPr>
              <a:t>Comunicaciones electrónicas (sitios web, discos compactos, boletines electrónicos)</a:t>
            </a:r>
          </a:p>
          <a:p>
            <a:endParaRPr lang="en-US" altLang="en-US" dirty="0">
              <a:latin typeface="Arial" panose="020B0604020202020204" pitchFamily="34" charset="0"/>
            </a:endParaRP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93E4E1CB-F29E-421B-AA62-54860C766143}" type="slidenum">
              <a:rPr lang="en-US" altLang="en-US" sz="1200" smtClean="0"/>
              <a:pPr/>
              <a:t>10</a:t>
            </a:fld>
            <a:endParaRPr lang="en-US" altLang="en-US" sz="1200" dirty="0"/>
          </a:p>
        </p:txBody>
      </p:sp>
    </p:spTree>
    <p:extLst>
      <p:ext uri="{BB962C8B-B14F-4D97-AF65-F5344CB8AC3E}">
        <p14:creationId xmlns:p14="http://schemas.microsoft.com/office/powerpoint/2010/main" val="383631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noProof="0" dirty="0" smtClean="0"/>
              <a:t>A continuación, [HACER CLIC] veremos el punto sobre </a:t>
            </a:r>
            <a:r>
              <a:rPr lang="es-ES" baseline="0" noProof="0" dirty="0" smtClean="0"/>
              <a:t>Concentración de la atención</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11</a:t>
            </a:fld>
            <a:endParaRPr lang="en-US" dirty="0"/>
          </a:p>
        </p:txBody>
      </p:sp>
    </p:spTree>
    <p:extLst>
      <p:ext uri="{BB962C8B-B14F-4D97-AF65-F5344CB8AC3E}">
        <p14:creationId xmlns:p14="http://schemas.microsoft.com/office/powerpoint/2010/main" val="91386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txBox="1">
            <a:spLocks noGrp="1" noChangeArrowheads="1"/>
          </p:cNvSpPr>
          <p:nvPr/>
        </p:nvSpPr>
        <p:spPr bwMode="auto">
          <a:xfrm>
            <a:off x="3971925" y="8856663"/>
            <a:ext cx="3038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C150DA93-8AD5-493C-B426-9AD6C0EC18A1}" type="slidenum">
              <a:rPr lang="en-US" altLang="en-US" sz="1200">
                <a:latin typeface="Times New Roman" panose="02020603050405020304" pitchFamily="18" charset="0"/>
              </a:rPr>
              <a:pPr algn="r"/>
              <a:t>12</a:t>
            </a:fld>
            <a:endParaRPr lang="en-US" altLang="en-US" sz="1200" dirty="0">
              <a:latin typeface="Times New Roman" panose="02020603050405020304" pitchFamily="18" charset="0"/>
            </a:endParaRPr>
          </a:p>
        </p:txBody>
      </p:sp>
      <p:sp>
        <p:nvSpPr>
          <p:cNvPr id="16387" name="Rectangle 2"/>
          <p:cNvSpPr>
            <a:spLocks noGrp="1" noRot="1" noChangeAspect="1" noChangeArrowheads="1" noTextEdit="1"/>
          </p:cNvSpPr>
          <p:nvPr>
            <p:ph type="sldImg"/>
          </p:nvPr>
        </p:nvSpPr>
        <p:spPr>
          <a:xfrm>
            <a:off x="1184275" y="698500"/>
            <a:ext cx="4646613" cy="3484563"/>
          </a:xfrm>
          <a:ln/>
        </p:spPr>
      </p:sp>
      <p:sp>
        <p:nvSpPr>
          <p:cNvPr id="16388" name="Rectangle 3"/>
          <p:cNvSpPr>
            <a:spLocks noGrp="1" noChangeArrowheads="1"/>
          </p:cNvSpPr>
          <p:nvPr>
            <p:ph type="body" idx="1"/>
          </p:nvPr>
        </p:nvSpPr>
        <p:spPr>
          <a:xfrm>
            <a:off x="935038" y="4416425"/>
            <a:ext cx="5140325"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n-US" noProof="0" dirty="0" smtClean="0">
                <a:latin typeface="Arial" panose="020B0604020202020204" pitchFamily="34" charset="0"/>
              </a:rPr>
              <a:t>Debido a que existe</a:t>
            </a:r>
            <a:r>
              <a:rPr lang="es-ES" altLang="en-US" baseline="0" noProof="0" dirty="0" smtClean="0">
                <a:latin typeface="Arial" panose="020B0604020202020204" pitchFamily="34" charset="0"/>
              </a:rPr>
              <a:t> tanta información por ahí y competencia entre los temas, tendremos que llamar la atención sobre nuestro problema y hacer que de algún modo se eleve por encima del resto. Por medio de la captación de atención sobre nuestro problema, podemos ayudar a establecer la agenda, o sea ayudar a determinar lo que los formuladores de políticas piensen y hablen. </a:t>
            </a: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El proceso de establecimiento de la agenda es una competencia continua entre proponentes de diferentes temas para llamar la atención de ciertas audiencias e incidir en el cambio de políticas. Las tres principales audiencias para nosotros son los medios de comunicación, el público y las políticas o tomadores de decisiones alrededor de las mismas. </a:t>
            </a: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Sabemos que hay muchos problemas sociales que nunca se convierten en un tema a pesar de que existen proponentes y oponentes. El espacio y el tiempo en "la agenda" son recursos escasos,</a:t>
            </a:r>
            <a:r>
              <a:rPr lang="es-ES" altLang="en-US" baseline="0" noProof="0" dirty="0" smtClean="0">
                <a:latin typeface="Arial" panose="020B0604020202020204" pitchFamily="34" charset="0"/>
              </a:rPr>
              <a:t> de manera que para incidir en el cambio de políticas, el tema debe elevarse a la cima.</a:t>
            </a:r>
            <a:endParaRPr lang="es-ES" altLang="en-US" noProof="0" dirty="0">
              <a:latin typeface="Arial" panose="020B0604020202020204" pitchFamily="34" charset="0"/>
            </a:endParaRPr>
          </a:p>
        </p:txBody>
      </p:sp>
    </p:spTree>
    <p:extLst>
      <p:ext uri="{BB962C8B-B14F-4D97-AF65-F5344CB8AC3E}">
        <p14:creationId xmlns:p14="http://schemas.microsoft.com/office/powerpoint/2010/main" val="4003485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971925" y="8856663"/>
            <a:ext cx="3038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6FEE4FFE-406C-4580-B2C3-77CC8CAB8F52}" type="slidenum">
              <a:rPr lang="en-US" altLang="en-US" sz="1200">
                <a:latin typeface="Times New Roman" panose="02020603050405020304" pitchFamily="18" charset="0"/>
              </a:rPr>
              <a:pPr algn="r"/>
              <a:t>13</a:t>
            </a:fld>
            <a:endParaRPr lang="en-US" altLang="en-US" sz="1200" dirty="0">
              <a:latin typeface="Times New Roman" panose="02020603050405020304" pitchFamily="18" charset="0"/>
            </a:endParaRPr>
          </a:p>
        </p:txBody>
      </p:sp>
      <p:sp>
        <p:nvSpPr>
          <p:cNvPr id="27651" name="Rectangle 2"/>
          <p:cNvSpPr>
            <a:spLocks noGrp="1" noRot="1" noChangeAspect="1" noChangeArrowheads="1" noTextEdit="1"/>
          </p:cNvSpPr>
          <p:nvPr>
            <p:ph type="sldImg"/>
          </p:nvPr>
        </p:nvSpPr>
        <p:spPr>
          <a:xfrm>
            <a:off x="1184275" y="698500"/>
            <a:ext cx="4646613" cy="3484563"/>
          </a:xfrm>
          <a:ln/>
        </p:spPr>
      </p:sp>
      <p:sp>
        <p:nvSpPr>
          <p:cNvPr id="27652" name="Rectangle 3"/>
          <p:cNvSpPr>
            <a:spLocks noGrp="1" noChangeArrowheads="1"/>
          </p:cNvSpPr>
          <p:nvPr>
            <p:ph type="body" idx="1"/>
          </p:nvPr>
        </p:nvSpPr>
        <p:spPr>
          <a:xfrm>
            <a:off x="935038" y="4416425"/>
            <a:ext cx="5140325"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90000"/>
              </a:lnSpc>
              <a:spcBef>
                <a:spcPct val="30000"/>
              </a:spcBef>
              <a:spcAft>
                <a:spcPct val="0"/>
              </a:spcAft>
              <a:buClrTx/>
              <a:buSzTx/>
              <a:buFontTx/>
              <a:buNone/>
              <a:tabLst/>
              <a:defRPr/>
            </a:pPr>
            <a:r>
              <a:rPr lang="es-ES" altLang="en-US" noProof="0" dirty="0" smtClean="0">
                <a:latin typeface="Arial" panose="020B0604020202020204" pitchFamily="34" charset="0"/>
              </a:rPr>
              <a:t>A veces los problemas logran la atención de los tomadores de decisiones porque simplemente algún indicador sistemático demuestra su existencia. Estos</a:t>
            </a:r>
            <a:r>
              <a:rPr lang="es-ES" altLang="en-US" baseline="0" noProof="0" dirty="0" smtClean="0">
                <a:latin typeface="Arial" panose="020B0604020202020204" pitchFamily="34" charset="0"/>
              </a:rPr>
              <a:t> podrían incluir indicadores como: </a:t>
            </a:r>
            <a:r>
              <a:rPr lang="es-ES" altLang="en-US" noProof="0" dirty="0" smtClean="0">
                <a:latin typeface="Arial" panose="020B0604020202020204" pitchFamily="34" charset="0"/>
              </a:rPr>
              <a:t>la Tasa Global de Fecundidad (TGF), cantidad de nacimientos entre adolescentes, tasas de prevalencia del VIH. </a:t>
            </a:r>
          </a:p>
          <a:p>
            <a:pPr marL="0" marR="0" indent="0" algn="l" defTabSz="914400" rtl="0" eaLnBrk="0" fontAlgn="base" latinLnBrk="0" hangingPunct="0">
              <a:lnSpc>
                <a:spcPct val="90000"/>
              </a:lnSpc>
              <a:spcBef>
                <a:spcPct val="30000"/>
              </a:spcBef>
              <a:spcAft>
                <a:spcPct val="0"/>
              </a:spcAft>
              <a:buClrTx/>
              <a:buSzTx/>
              <a:buFontTx/>
              <a:buNone/>
              <a:tabLst/>
              <a:defRPr/>
            </a:pPr>
            <a:endParaRPr lang="es-ES" altLang="en-US" noProof="0" dirty="0" smtClean="0">
              <a:latin typeface="Arial" panose="020B0604020202020204" pitchFamily="34" charset="0"/>
            </a:endParaRPr>
          </a:p>
          <a:p>
            <a:pPr marL="0" marR="0" indent="0" algn="l" defTabSz="914400" rtl="0" eaLnBrk="0" fontAlgn="base" latinLnBrk="0" hangingPunct="0">
              <a:lnSpc>
                <a:spcPct val="90000"/>
              </a:lnSpc>
              <a:spcBef>
                <a:spcPct val="30000"/>
              </a:spcBef>
              <a:spcAft>
                <a:spcPct val="0"/>
              </a:spcAft>
              <a:buClrTx/>
              <a:buSzTx/>
              <a:buFontTx/>
              <a:buNone/>
              <a:tabLst/>
              <a:defRPr/>
            </a:pPr>
            <a:r>
              <a:rPr lang="es-ES" altLang="en-US" noProof="0" dirty="0" smtClean="0">
                <a:latin typeface="Arial" panose="020B0604020202020204" pitchFamily="34" charset="0"/>
              </a:rPr>
              <a:t>Los indicadores pueden hacer una gran diferencia</a:t>
            </a:r>
            <a:r>
              <a:rPr lang="es-ES" altLang="en-US" baseline="0" noProof="0" dirty="0" smtClean="0">
                <a:latin typeface="Arial" panose="020B0604020202020204" pitchFamily="34" charset="0"/>
              </a:rPr>
              <a:t> p</a:t>
            </a:r>
            <a:r>
              <a:rPr lang="es-ES" altLang="en-US" noProof="0" dirty="0" smtClean="0">
                <a:latin typeface="Arial" panose="020B0604020202020204" pitchFamily="34" charset="0"/>
              </a:rPr>
              <a:t>orque ayudan a los tomadores de decisiones a sopesar la magnitud de un problema y a determinar si la situación alrededor del mismo está mejorando o empeorando. Tienen un efecto único y poderoso en hacer que los temas sean visibles.</a:t>
            </a:r>
            <a:r>
              <a:rPr lang="es-ES" altLang="en-US" baseline="0" noProof="0" dirty="0" smtClean="0">
                <a:latin typeface="Arial" panose="020B0604020202020204" pitchFamily="34" charset="0"/>
              </a:rPr>
              <a:t> </a:t>
            </a:r>
          </a:p>
          <a:p>
            <a:pPr marL="0" marR="0" indent="0" algn="l" defTabSz="914400" rtl="0" eaLnBrk="0" fontAlgn="base" latinLnBrk="0" hangingPunct="0">
              <a:lnSpc>
                <a:spcPct val="90000"/>
              </a:lnSpc>
              <a:spcBef>
                <a:spcPct val="30000"/>
              </a:spcBef>
              <a:spcAft>
                <a:spcPct val="0"/>
              </a:spcAft>
              <a:buClrTx/>
              <a:buSzTx/>
              <a:buFontTx/>
              <a:buNone/>
              <a:tabLst/>
              <a:defRPr/>
            </a:pPr>
            <a:endParaRPr lang="es-ES" altLang="en-US" noProof="0" dirty="0" smtClean="0">
              <a:latin typeface="Arial" panose="020B0604020202020204" pitchFamily="34" charset="0"/>
            </a:endParaRPr>
          </a:p>
          <a:p>
            <a:pPr>
              <a:lnSpc>
                <a:spcPct val="90000"/>
              </a:lnSpc>
            </a:pPr>
            <a:r>
              <a:rPr lang="es-ES" altLang="en-US" noProof="0" dirty="0" smtClean="0">
                <a:latin typeface="Arial" panose="020B0604020202020204" pitchFamily="34" charset="0"/>
              </a:rPr>
              <a:t>Por ejemplo, en el campo de población, los estudios que han destacado las altas tasas globales de fecundidad, los embarazos no deseados y las tasas de crecimiento de la población han servido para estimular a los gobiernos y las agencias internacionales a actuar, de manera que se asignan millones de dólares en asistencia para la planificación familiar. Antes de tales informes, muchos líderes políticos</a:t>
            </a:r>
            <a:r>
              <a:rPr lang="es-ES" altLang="en-US" baseline="0" noProof="0" dirty="0" smtClean="0">
                <a:latin typeface="Arial" panose="020B0604020202020204" pitchFamily="34" charset="0"/>
              </a:rPr>
              <a:t> </a:t>
            </a:r>
            <a:r>
              <a:rPr lang="es-ES" altLang="en-US" noProof="0" dirty="0" smtClean="0">
                <a:latin typeface="Arial" panose="020B0604020202020204" pitchFamily="34" charset="0"/>
              </a:rPr>
              <a:t>desconocían que existía tal problema, lo que dificultaba generar acciones. </a:t>
            </a:r>
            <a:endParaRPr lang="es-ES" altLang="en-US" noProof="0" dirty="0">
              <a:latin typeface="Arial" panose="020B0604020202020204" pitchFamily="34" charset="0"/>
            </a:endParaRPr>
          </a:p>
        </p:txBody>
      </p:sp>
    </p:spTree>
    <p:extLst>
      <p:ext uri="{BB962C8B-B14F-4D97-AF65-F5344CB8AC3E}">
        <p14:creationId xmlns:p14="http://schemas.microsoft.com/office/powerpoint/2010/main" val="6596274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noProof="0" dirty="0" smtClean="0"/>
              <a:t>A veces, la atención </a:t>
            </a:r>
            <a:r>
              <a:rPr lang="es-ES" noProof="0" dirty="0" smtClean="0"/>
              <a:t>aun </a:t>
            </a:r>
            <a:r>
              <a:rPr lang="es-ES" noProof="0" dirty="0" smtClean="0"/>
              <a:t>tema o problema es promovida por organizaciones o donantes internacionales</a:t>
            </a:r>
            <a:r>
              <a:rPr lang="es-ES" baseline="0" noProof="0" dirty="0" smtClean="0"/>
              <a:t>, a lo cual denominamos influencias transnacionales. Debido a que es algo que les importa y está en sus agendas, también se coloca en otras agendas. </a:t>
            </a:r>
          </a:p>
          <a:p>
            <a:endParaRPr lang="es-ES" baseline="0" noProof="0" dirty="0" smtClean="0"/>
          </a:p>
          <a:p>
            <a:r>
              <a:rPr lang="es-ES" baseline="0" noProof="0" dirty="0" smtClean="0"/>
              <a:t>Un ejemplo es la creación de los Objetivos de Desarrollo Sostenible. Debido a que ahora se consideran objetivos globales, los países están prestando atención a la forma de lograrlos. Vincular nuestro problema a dichos objetivos nos puede ayudar a darle legitimidad, ya que los responsables de las políticas saben que se les </a:t>
            </a:r>
            <a:r>
              <a:rPr lang="es-ES" baseline="0" noProof="0" dirty="0" smtClean="0"/>
              <a:t>piden cuentas </a:t>
            </a:r>
            <a:r>
              <a:rPr lang="es-ES" baseline="0" noProof="0" dirty="0" smtClean="0"/>
              <a:t>por su cumplimiento. </a:t>
            </a:r>
          </a:p>
          <a:p>
            <a:endParaRPr lang="es-ES" baseline="0" noProof="0" dirty="0" smtClean="0"/>
          </a:p>
          <a:p>
            <a:r>
              <a:rPr lang="es-ES" baseline="0" noProof="0" dirty="0" smtClean="0"/>
              <a:t>El financiamiento de los donantes es otro ejemplo. En ocasiones, los donantes quieren que se haga algo alrededor de ciertos temas y esto puede cambiar con el tiempo. Si podemos aprovechar estos intereses, es posible que nos resulte más fácil obtener atención y recursos para nuestro problema. </a:t>
            </a:r>
          </a:p>
          <a:p>
            <a:endParaRPr lang="es-ES" baseline="0" noProof="0" dirty="0" smtClean="0"/>
          </a:p>
          <a:p>
            <a:r>
              <a:rPr lang="es-ES" baseline="0" noProof="0" dirty="0" smtClean="0"/>
              <a:t>¿Podemos pensar en un ejemplo de problema en el país que se haya elevado a la "agenda" debido a influencias transnacionales? Generar respuestas </a:t>
            </a:r>
            <a:endParaRPr lang="es-ES" noProof="0" dirty="0"/>
          </a:p>
        </p:txBody>
      </p:sp>
      <p:sp>
        <p:nvSpPr>
          <p:cNvPr id="4" name="Slide Number Placeholder 3"/>
          <p:cNvSpPr>
            <a:spLocks noGrp="1"/>
          </p:cNvSpPr>
          <p:nvPr>
            <p:ph type="sldNum" sz="quarter" idx="10"/>
          </p:nvPr>
        </p:nvSpPr>
        <p:spPr/>
        <p:txBody>
          <a:bodyPr/>
          <a:lstStyle/>
          <a:p>
            <a:pPr>
              <a:defRPr/>
            </a:pPr>
            <a:fld id="{8F0D8DB5-F5AC-4806-86F1-D4F434D7DDD2}" type="slidenum">
              <a:rPr lang="en-US" altLang="en-US" smtClean="0"/>
              <a:pPr>
                <a:defRPr/>
              </a:pPr>
              <a:t>14</a:t>
            </a:fld>
            <a:endParaRPr lang="en-US" altLang="en-US" dirty="0"/>
          </a:p>
        </p:txBody>
      </p:sp>
    </p:spTree>
    <p:extLst>
      <p:ext uri="{BB962C8B-B14F-4D97-AF65-F5344CB8AC3E}">
        <p14:creationId xmlns:p14="http://schemas.microsoft.com/office/powerpoint/2010/main" val="2037076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txBox="1">
            <a:spLocks noGrp="1" noChangeArrowheads="1"/>
          </p:cNvSpPr>
          <p:nvPr/>
        </p:nvSpPr>
        <p:spPr bwMode="auto">
          <a:xfrm>
            <a:off x="3971925" y="8856663"/>
            <a:ext cx="3038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3AB9C758-7E11-466D-9937-7B298A2FA69E}" type="slidenum">
              <a:rPr lang="en-US" altLang="en-US" sz="1200">
                <a:latin typeface="Times New Roman" panose="02020603050405020304" pitchFamily="18" charset="0"/>
              </a:rPr>
              <a:pPr algn="r"/>
              <a:t>15</a:t>
            </a:fld>
            <a:endParaRPr lang="en-US" altLang="en-US" sz="1200" dirty="0">
              <a:latin typeface="Times New Roman" panose="02020603050405020304" pitchFamily="18" charset="0"/>
            </a:endParaRPr>
          </a:p>
        </p:txBody>
      </p:sp>
      <p:sp>
        <p:nvSpPr>
          <p:cNvPr id="29699" name="Rectangle 2"/>
          <p:cNvSpPr>
            <a:spLocks noGrp="1" noRot="1" noChangeAspect="1" noChangeArrowheads="1" noTextEdit="1"/>
          </p:cNvSpPr>
          <p:nvPr>
            <p:ph type="sldImg"/>
          </p:nvPr>
        </p:nvSpPr>
        <p:spPr>
          <a:xfrm>
            <a:off x="1196975" y="693738"/>
            <a:ext cx="4619625" cy="3463925"/>
          </a:xfrm>
          <a:ln/>
        </p:spPr>
      </p:sp>
      <p:sp>
        <p:nvSpPr>
          <p:cNvPr id="29700" name="Rectangle 4"/>
          <p:cNvSpPr>
            <a:spLocks noGrp="1" noChangeArrowheads="1"/>
          </p:cNvSpPr>
          <p:nvPr>
            <p:ph type="body" idx="1"/>
          </p:nvPr>
        </p:nvSpPr>
        <p:spPr>
          <a:xfrm>
            <a:off x="935038" y="4389438"/>
            <a:ext cx="5140325" cy="42370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n-US" noProof="0" dirty="0" smtClean="0">
                <a:latin typeface="Arial" panose="020B0604020202020204" pitchFamily="34" charset="0"/>
              </a:rPr>
              <a:t>Otra forma de llamar la atención sobre un problema es</a:t>
            </a:r>
            <a:r>
              <a:rPr lang="es-ES" altLang="en-US" baseline="0" noProof="0" dirty="0" smtClean="0">
                <a:latin typeface="Arial" panose="020B0604020202020204" pitchFamily="34" charset="0"/>
              </a:rPr>
              <a:t> organizar o aprovechar eventos o actividades existentes. Por ejemplo: conferencias de prensa, eventos públicos y días de atención internacional o nacional. </a:t>
            </a:r>
          </a:p>
          <a:p>
            <a:endParaRPr lang="es-ES" altLang="en-US" baseline="0" noProof="0" dirty="0" smtClean="0">
              <a:latin typeface="Arial" panose="020B0604020202020204" pitchFamily="34" charset="0"/>
            </a:endParaRPr>
          </a:p>
          <a:p>
            <a:r>
              <a:rPr lang="es-ES" altLang="en-US" baseline="0" noProof="0" dirty="0" smtClean="0">
                <a:latin typeface="Arial" panose="020B0604020202020204" pitchFamily="34" charset="0"/>
              </a:rPr>
              <a:t>Ejemplos de días de atención internacionales son el Día Mundial de la Lucha contra el SIDA o el Día Internacional de Tolerancia Cero contra la Mutilación Genital Femenina. Estos días a menudo brindan un "gancho" oportuno para que los medios cubran estos temas y llegar a un público amplio. </a:t>
            </a:r>
          </a:p>
          <a:p>
            <a:endParaRPr lang="es-ES" altLang="en-US" baseline="0" noProof="0" dirty="0" smtClean="0">
              <a:latin typeface="Arial" panose="020B0604020202020204" pitchFamily="34" charset="0"/>
            </a:endParaRPr>
          </a:p>
          <a:p>
            <a:r>
              <a:rPr lang="es-ES" altLang="en-US" baseline="0" noProof="0" dirty="0" smtClean="0">
                <a:latin typeface="Arial" panose="020B0604020202020204" pitchFamily="34" charset="0"/>
              </a:rPr>
              <a:t>Las conferencias o reuniones de alto nivel son otros tipos de eventos que generan atención sobre un problema. </a:t>
            </a:r>
          </a:p>
          <a:p>
            <a:endParaRPr lang="es-ES" altLang="en-US" baseline="0" noProof="0" dirty="0" smtClean="0">
              <a:latin typeface="Arial" panose="020B0604020202020204" pitchFamily="34" charset="0"/>
            </a:endParaRPr>
          </a:p>
          <a:p>
            <a:r>
              <a:rPr lang="es-ES" altLang="en-US" baseline="0" noProof="0" dirty="0" smtClean="0">
                <a:latin typeface="Arial" panose="020B0604020202020204" pitchFamily="34" charset="0"/>
              </a:rPr>
              <a:t>¿Podemos pensar en ejemplos de conferencias o reuniones en el país que fueron diseñadas para llamar la atención a un alto nivel sobre un tema? Generar respuestas </a:t>
            </a:r>
            <a:endParaRPr lang="es-ES" altLang="en-US" baseline="0" noProof="0" dirty="0">
              <a:latin typeface="Arial" panose="020B0604020202020204" pitchFamily="34" charset="0"/>
            </a:endParaRPr>
          </a:p>
        </p:txBody>
      </p:sp>
    </p:spTree>
    <p:extLst>
      <p:ext uri="{BB962C8B-B14F-4D97-AF65-F5344CB8AC3E}">
        <p14:creationId xmlns:p14="http://schemas.microsoft.com/office/powerpoint/2010/main" val="3132637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noProof="0" dirty="0" smtClean="0"/>
              <a:t>Finalmente, [HACER CLIC] veremos el Fortalecimiento de la Comunidad de Políticas. </a:t>
            </a:r>
            <a:endParaRPr lang="es-ES" noProof="0"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16</a:t>
            </a:fld>
            <a:endParaRPr lang="en-US" dirty="0"/>
          </a:p>
        </p:txBody>
      </p:sp>
    </p:spTree>
    <p:extLst>
      <p:ext uri="{BB962C8B-B14F-4D97-AF65-F5344CB8AC3E}">
        <p14:creationId xmlns:p14="http://schemas.microsoft.com/office/powerpoint/2010/main" val="810815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defRPr/>
            </a:pPr>
            <a:r>
              <a:rPr lang="es-ES" baseline="0" noProof="0" dirty="0" smtClean="0"/>
              <a:t>La concentración de la</a:t>
            </a:r>
            <a:r>
              <a:rPr lang="es-ES" noProof="0" dirty="0" smtClean="0"/>
              <a:t> atención en</a:t>
            </a:r>
            <a:r>
              <a:rPr lang="es-ES" baseline="0" noProof="0" dirty="0" smtClean="0"/>
              <a:t> nuestro problema y/o solución puede ser </a:t>
            </a:r>
            <a:r>
              <a:rPr lang="es-ES" noProof="0" dirty="0" smtClean="0"/>
              <a:t>un trabajo incansable y continuo que a menudo se logra mejor a través de comunidades de políticas de base amplia. </a:t>
            </a:r>
          </a:p>
          <a:p>
            <a:pPr>
              <a:lnSpc>
                <a:spcPct val="90000"/>
              </a:lnSpc>
              <a:defRPr/>
            </a:pPr>
            <a:endParaRPr lang="es-ES" noProof="0" dirty="0" smtClean="0"/>
          </a:p>
          <a:p>
            <a:pPr>
              <a:lnSpc>
                <a:spcPct val="90000"/>
              </a:lnSpc>
              <a:defRPr/>
            </a:pPr>
            <a:r>
              <a:rPr lang="es-ES" noProof="0" dirty="0" smtClean="0"/>
              <a:t>Definimos comunidades de políticas como alianzas o redes</a:t>
            </a:r>
            <a:r>
              <a:rPr lang="es-ES" baseline="0" noProof="0" dirty="0" smtClean="0"/>
              <a:t> de parti</a:t>
            </a:r>
            <a:r>
              <a:rPr lang="es-ES" noProof="0" dirty="0" smtClean="0"/>
              <a:t>cipantes, idealmente con una variedad de posiciones dentro y alrededor del gobierno, la comunidad académica, los medios de comunicación, el sector privado y los grupos de interés,</a:t>
            </a:r>
            <a:r>
              <a:rPr lang="es-ES" baseline="0" noProof="0" dirty="0" smtClean="0"/>
              <a:t> que están unidos en su compromiso por una causa común</a:t>
            </a:r>
            <a:endParaRPr lang="es-ES" noProof="0" dirty="0" smtClean="0"/>
          </a:p>
          <a:p>
            <a:pPr marL="755650" lvl="1" indent="-290513">
              <a:lnSpc>
                <a:spcPct val="90000"/>
              </a:lnSpc>
              <a:defRPr/>
            </a:pPr>
            <a:endParaRPr lang="es-ES" noProof="0" dirty="0" smtClean="0"/>
          </a:p>
          <a:p>
            <a:pPr indent="7938">
              <a:lnSpc>
                <a:spcPct val="90000"/>
              </a:lnSpc>
              <a:defRPr/>
            </a:pPr>
            <a:r>
              <a:rPr lang="es-ES" noProof="0" dirty="0" smtClean="0"/>
              <a:t>Entre los factores que determinan su grado de influencia están sus niveles de autoridad, conocimiento y coherencia.</a:t>
            </a:r>
            <a:r>
              <a:rPr lang="es-ES" baseline="0" noProof="0" dirty="0" smtClean="0"/>
              <a:t> L</a:t>
            </a:r>
            <a:r>
              <a:rPr lang="es-ES" noProof="0" dirty="0" smtClean="0"/>
              <a:t>os investigadores o expertos pueden aportar cierto nivel de autoridad moral o conocimiento a dichos grupos, aumentando su credibilidad ante las audiencias políticas.</a:t>
            </a:r>
            <a:r>
              <a:rPr lang="es-ES" baseline="0" noProof="0" dirty="0" smtClean="0"/>
              <a:t> Los defensores a menudo desempeñan un papel fundamental en la conducción de estas comunidades, aportando la energía y la continuidad necesarias para un flujo constante de información. </a:t>
            </a:r>
            <a:endParaRPr lang="es-ES" noProof="0" dirty="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D5BD59B9-1EC7-445F-A1CD-A58A758021A7}" type="slidenum">
              <a:rPr lang="en-US" altLang="en-US" sz="1200" smtClean="0"/>
              <a:pPr/>
              <a:t>17</a:t>
            </a:fld>
            <a:endParaRPr lang="en-US" altLang="en-US" sz="1200" dirty="0"/>
          </a:p>
        </p:txBody>
      </p:sp>
    </p:spTree>
    <p:extLst>
      <p:ext uri="{BB962C8B-B14F-4D97-AF65-F5344CB8AC3E}">
        <p14:creationId xmlns:p14="http://schemas.microsoft.com/office/powerpoint/2010/main" val="3074317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n-US" noProof="0" dirty="0" smtClean="0">
                <a:latin typeface="Arial" panose="020B0604020202020204" pitchFamily="34" charset="0"/>
              </a:rPr>
              <a:t>Hay tres elementos claves para construir comunidades o coaliciones de políticas </a:t>
            </a:r>
            <a:r>
              <a:rPr lang="es-ES" altLang="en-US" baseline="0" noProof="0" dirty="0" smtClean="0">
                <a:latin typeface="Arial" panose="020B0604020202020204" pitchFamily="34" charset="0"/>
              </a:rPr>
              <a:t>.</a:t>
            </a:r>
            <a:endParaRPr lang="es-ES" altLang="en-US" noProof="0" dirty="0" smtClean="0">
              <a:latin typeface="Arial" panose="020B0604020202020204" pitchFamily="34" charset="0"/>
            </a:endParaRP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En primer lugar, debe haber un marco acordado para los problemas. Se debe consensuar por qué es un problema y qué se debe hacer. Por ejemplo, muchos grupos pueden estar preocupados por el embarazo en adolescentes</a:t>
            </a:r>
            <a:r>
              <a:rPr lang="es-ES" altLang="en-US" baseline="0" noProof="0" dirty="0" smtClean="0">
                <a:latin typeface="Arial" panose="020B0604020202020204" pitchFamily="34" charset="0"/>
              </a:rPr>
              <a:t>, pero tienen razones muy diferentes por las que lo consideran una preocupación y la forma como se debe abordar. </a:t>
            </a:r>
            <a:endParaRPr lang="es-ES" altLang="en-US" noProof="0" dirty="0" smtClean="0">
              <a:latin typeface="Arial" panose="020B0604020202020204" pitchFamily="34" charset="0"/>
            </a:endParaRP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En segundo lugar, debe existir una confianza en el compromiso de los demás sobre el problema de manera que éstos se sientan dispuestos a compartir esfuerzos, lo mismo que discutir oportunidades y desafíos de forma transparente.</a:t>
            </a: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Finalmente, debe haber un beneficio compartido que todos obtendrán mediante su participación. Si una institución puede ganar más que todas las demás, no habrá un compromiso compartido por la causa. </a:t>
            </a: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¿Hay</a:t>
            </a:r>
            <a:r>
              <a:rPr lang="es-ES" altLang="en-US" baseline="0" noProof="0" dirty="0" smtClean="0">
                <a:latin typeface="Arial" panose="020B0604020202020204" pitchFamily="34" charset="0"/>
              </a:rPr>
              <a:t> alguien aquí involucrado en la actualidad en una comunidad de políticas? Generar respuestas. </a:t>
            </a:r>
            <a:endParaRPr lang="es-ES" altLang="en-US" noProof="0" dirty="0" smtClean="0">
              <a:latin typeface="Arial" panose="020B0604020202020204" pitchFamily="34" charset="0"/>
            </a:endParaRP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 </a:t>
            </a:r>
            <a:endParaRPr lang="es-ES" altLang="en-US" noProof="0" dirty="0">
              <a:latin typeface="Arial" panose="020B0604020202020204" pitchFamily="34" charset="0"/>
            </a:endParaRPr>
          </a:p>
        </p:txBody>
      </p:sp>
    </p:spTree>
    <p:extLst>
      <p:ext uri="{BB962C8B-B14F-4D97-AF65-F5344CB8AC3E}">
        <p14:creationId xmlns:p14="http://schemas.microsoft.com/office/powerpoint/2010/main" val="393629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3971925" y="8856663"/>
            <a:ext cx="3038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78CF586C-460F-47B4-A298-998DF27F4FA7}" type="slidenum">
              <a:rPr lang="en-US" altLang="en-US" sz="1200">
                <a:latin typeface="Times New Roman" panose="02020603050405020304" pitchFamily="18" charset="0"/>
              </a:rPr>
              <a:pPr algn="r"/>
              <a:t>19</a:t>
            </a:fld>
            <a:endParaRPr lang="en-US" altLang="en-US" sz="1200" dirty="0">
              <a:latin typeface="Times New Roman" panose="02020603050405020304" pitchFamily="18" charset="0"/>
            </a:endParaRPr>
          </a:p>
        </p:txBody>
      </p:sp>
      <p:sp>
        <p:nvSpPr>
          <p:cNvPr id="39939" name="Rectangle 2"/>
          <p:cNvSpPr>
            <a:spLocks noGrp="1" noRot="1" noChangeAspect="1" noChangeArrowheads="1" noTextEdit="1"/>
          </p:cNvSpPr>
          <p:nvPr>
            <p:ph type="sldImg"/>
          </p:nvPr>
        </p:nvSpPr>
        <p:spPr>
          <a:xfrm>
            <a:off x="1184275" y="698500"/>
            <a:ext cx="4646613" cy="3484563"/>
          </a:xfrm>
          <a:ln/>
        </p:spPr>
      </p:sp>
      <p:sp>
        <p:nvSpPr>
          <p:cNvPr id="39940" name="Rectangle 3"/>
          <p:cNvSpPr>
            <a:spLocks noGrp="1" noChangeArrowheads="1"/>
          </p:cNvSpPr>
          <p:nvPr>
            <p:ph type="body" idx="1"/>
          </p:nvPr>
        </p:nvSpPr>
        <p:spPr>
          <a:xfrm>
            <a:off x="935038" y="4416425"/>
            <a:ext cx="5140325"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n-US" noProof="0" dirty="0" smtClean="0">
                <a:latin typeface="Arial" panose="020B0604020202020204" pitchFamily="34" charset="0"/>
              </a:rPr>
              <a:t>Identificar</a:t>
            </a:r>
            <a:r>
              <a:rPr lang="es-ES" altLang="en-US" baseline="0" noProof="0" dirty="0" smtClean="0">
                <a:latin typeface="Arial" panose="020B0604020202020204" pitchFamily="34" charset="0"/>
              </a:rPr>
              <a:t> y promover abanderados de políticas c</a:t>
            </a:r>
            <a:r>
              <a:rPr lang="es-ES" altLang="en-US" noProof="0" dirty="0" smtClean="0">
                <a:latin typeface="Arial" panose="020B0604020202020204" pitchFamily="34" charset="0"/>
              </a:rPr>
              <a:t>apaces es una forma de promover</a:t>
            </a:r>
            <a:r>
              <a:rPr lang="es-ES" altLang="en-US" baseline="0" noProof="0" dirty="0" smtClean="0">
                <a:latin typeface="Arial" panose="020B0604020202020204" pitchFamily="34" charset="0"/>
              </a:rPr>
              <a:t> los esfuerzos de defensoría. </a:t>
            </a:r>
          </a:p>
          <a:p>
            <a:endParaRPr lang="es-ES" altLang="en-US" baseline="0" noProof="0" dirty="0" smtClean="0">
              <a:latin typeface="Arial" panose="020B0604020202020204" pitchFamily="34" charset="0"/>
            </a:endParaRPr>
          </a:p>
          <a:p>
            <a:r>
              <a:rPr lang="es-ES" altLang="en-US" baseline="0" noProof="0" dirty="0" smtClean="0">
                <a:latin typeface="Arial" panose="020B0604020202020204" pitchFamily="34" charset="0"/>
              </a:rPr>
              <a:t>Los abanderados de las políticas son personas comprometidas que pueden definir un problema y mantener la atención centrada en él a lo largo del tiempo. </a:t>
            </a: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Éstos pueden usar su influencia formal</a:t>
            </a:r>
            <a:r>
              <a:rPr lang="es-ES" altLang="en-US" baseline="0" noProof="0" dirty="0" smtClean="0">
                <a:latin typeface="Arial" panose="020B0604020202020204" pitchFamily="34" charset="0"/>
              </a:rPr>
              <a:t> e informal </a:t>
            </a:r>
            <a:r>
              <a:rPr lang="es-ES" altLang="en-US" noProof="0" dirty="0" smtClean="0">
                <a:latin typeface="Arial" panose="020B0604020202020204" pitchFamily="34" charset="0"/>
              </a:rPr>
              <a:t>para aprovechar las oportunidades ofrecidas por eventos temáticos. Buscan símbolos convincentes que capturen su problema de forma sintética. Y lo más importante es que continuamente abogan por un problema y sus soluciones particulares. </a:t>
            </a: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Los abanderados</a:t>
            </a:r>
            <a:r>
              <a:rPr lang="es-ES" altLang="en-US" baseline="0" noProof="0" dirty="0" smtClean="0">
                <a:latin typeface="Arial" panose="020B0604020202020204" pitchFamily="34" charset="0"/>
              </a:rPr>
              <a:t> de las políticas podrían ser muy enérgicos y comprometidos. Pueden ser individuos particularmente respetados, como un profesor o un investigador de prestigio. O pueden ser celebridades que pueden generar atención sobre un problema aprovechando su relación con los medios de comunicación. </a:t>
            </a:r>
            <a:endParaRPr lang="es-ES" altLang="en-US" noProof="0" dirty="0" smtClean="0">
              <a:latin typeface="Arial" panose="020B0604020202020204" pitchFamily="34" charset="0"/>
            </a:endParaRPr>
          </a:p>
          <a:p>
            <a:endParaRPr lang="es-ES" altLang="en-US" noProof="0" dirty="0" smtClean="0">
              <a:latin typeface="Arial" panose="020B0604020202020204" pitchFamily="34" charset="0"/>
            </a:endParaRPr>
          </a:p>
          <a:p>
            <a:endParaRPr lang="es-ES" altLang="en-US" noProof="0" dirty="0">
              <a:latin typeface="Arial" panose="020B0604020202020204" pitchFamily="34" charset="0"/>
            </a:endParaRPr>
          </a:p>
        </p:txBody>
      </p:sp>
    </p:spTree>
    <p:extLst>
      <p:ext uri="{BB962C8B-B14F-4D97-AF65-F5344CB8AC3E}">
        <p14:creationId xmlns:p14="http://schemas.microsoft.com/office/powerpoint/2010/main" val="1682196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noProof="0" dirty="0" smtClean="0"/>
              <a:t>Ya nos hemos dado cuenta que la toma de decisiones</a:t>
            </a:r>
            <a:r>
              <a:rPr lang="es-ES_tradnl" baseline="0" noProof="0" dirty="0" smtClean="0"/>
              <a:t> en torno a las políticas puede ser un proceso complejo. Los responsables de formular políticas son personas muy ocupadas; son bombardeados con información; y los procesos alrededor de la toma de decisiones no necesariamente suceden de una manera directa, lineal y racional (no es cuestión de sólo darles la información, y que ellos actúen). Más bien es un proceso fluido, y la utilización de la información con frecuencia sucede gradualmente con el tiempo. </a:t>
            </a:r>
          </a:p>
          <a:p>
            <a:endParaRPr lang="es-ES_tradnl" baseline="0" dirty="0" smtClean="0"/>
          </a:p>
          <a:p>
            <a:r>
              <a:rPr lang="es-ES_tradnl" baseline="0" dirty="0" smtClean="0"/>
              <a:t>Entonces debemos ser inteligentes sobre cómo les transmitimos nuestros mensajes. </a:t>
            </a:r>
            <a:endParaRPr lang="es-ES_tradnl" baseline="0" dirty="0"/>
          </a:p>
        </p:txBody>
      </p:sp>
      <p:sp>
        <p:nvSpPr>
          <p:cNvPr id="4" name="Slide Number Placeholder 3"/>
          <p:cNvSpPr>
            <a:spLocks noGrp="1"/>
          </p:cNvSpPr>
          <p:nvPr>
            <p:ph type="sldNum" sz="quarter" idx="10"/>
          </p:nvPr>
        </p:nvSpPr>
        <p:spPr/>
        <p:txBody>
          <a:bodyPr/>
          <a:lstStyle/>
          <a:p>
            <a:pPr>
              <a:defRPr/>
            </a:pPr>
            <a:fld id="{8F0D8DB5-F5AC-4806-86F1-D4F434D7DDD2}" type="slidenum">
              <a:rPr lang="en-US" altLang="en-US" smtClean="0"/>
              <a:pPr>
                <a:defRPr/>
              </a:pPr>
              <a:t>2</a:t>
            </a:fld>
            <a:endParaRPr lang="en-US" altLang="en-US" dirty="0"/>
          </a:p>
        </p:txBody>
      </p:sp>
    </p:spTree>
    <p:extLst>
      <p:ext uri="{BB962C8B-B14F-4D97-AF65-F5344CB8AC3E}">
        <p14:creationId xmlns:p14="http://schemas.microsoft.com/office/powerpoint/2010/main" val="34543628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1195388" y="692150"/>
            <a:ext cx="4621212" cy="3465513"/>
          </a:xfrm>
          <a:ln/>
        </p:spPr>
      </p:sp>
      <p:sp>
        <p:nvSpPr>
          <p:cNvPr id="41987" name="Rectangle 3"/>
          <p:cNvSpPr>
            <a:spLocks noGrp="1" noChangeArrowheads="1"/>
          </p:cNvSpPr>
          <p:nvPr>
            <p:ph type="body" idx="1"/>
          </p:nvPr>
        </p:nvSpPr>
        <p:spPr>
          <a:xfrm>
            <a:off x="935038" y="4387850"/>
            <a:ext cx="5140325" cy="4238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n-US" noProof="0" dirty="0" smtClean="0">
                <a:latin typeface="Arial" panose="020B0604020202020204" pitchFamily="34" charset="0"/>
              </a:rPr>
              <a:t>Generalmente hay múltiples niveles de participación en cualquier coalición o comunidad de políticas. </a:t>
            </a: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Grupo central:</a:t>
            </a:r>
          </a:p>
          <a:p>
            <a:pPr lvl="1"/>
            <a:r>
              <a:rPr lang="es-ES" altLang="en-US" noProof="0" dirty="0" smtClean="0">
                <a:latin typeface="Arial" panose="020B0604020202020204" pitchFamily="34" charset="0"/>
              </a:rPr>
              <a:t>Participa activamente en discusiones y debates</a:t>
            </a:r>
          </a:p>
          <a:p>
            <a:pPr lvl="1"/>
            <a:r>
              <a:rPr lang="es-ES" altLang="en-US" noProof="0" dirty="0" smtClean="0">
                <a:latin typeface="Arial" panose="020B0604020202020204" pitchFamily="34" charset="0"/>
              </a:rPr>
              <a:t>Identifica temas para que la red los aborde</a:t>
            </a:r>
          </a:p>
          <a:p>
            <a:pPr lvl="1"/>
            <a:r>
              <a:rPr lang="es-ES" altLang="en-US" noProof="0" dirty="0" smtClean="0">
                <a:latin typeface="Arial" panose="020B0604020202020204" pitchFamily="34" charset="0"/>
              </a:rPr>
              <a:t>Ayuda a mantener la vitalidad de la red</a:t>
            </a:r>
          </a:p>
          <a:p>
            <a:r>
              <a:rPr lang="es-ES" altLang="en-US" noProof="0" dirty="0" smtClean="0">
                <a:latin typeface="Arial" panose="020B0604020202020204" pitchFamily="34" charset="0"/>
              </a:rPr>
              <a:t>Activos:</a:t>
            </a:r>
          </a:p>
          <a:p>
            <a:pPr lvl="1"/>
            <a:r>
              <a:rPr lang="es-ES" altLang="en-US" noProof="0" dirty="0" smtClean="0">
                <a:latin typeface="Arial" panose="020B0604020202020204" pitchFamily="34" charset="0"/>
              </a:rPr>
              <a:t>Participan en discusiones regularmente y en actividades de forma ocasional </a:t>
            </a:r>
          </a:p>
          <a:p>
            <a:r>
              <a:rPr lang="es-ES" altLang="en-US" noProof="0" dirty="0" smtClean="0">
                <a:latin typeface="Arial" panose="020B0604020202020204" pitchFamily="34" charset="0"/>
              </a:rPr>
              <a:t>Periféricos:</a:t>
            </a:r>
          </a:p>
          <a:p>
            <a:pPr lvl="1"/>
            <a:r>
              <a:rPr lang="es-ES" altLang="en-US" noProof="0" dirty="0" smtClean="0">
                <a:latin typeface="Arial" panose="020B0604020202020204" pitchFamily="34" charset="0"/>
              </a:rPr>
              <a:t>Raramente participan, observan de forma regular, continúan aprendiendo</a:t>
            </a:r>
          </a:p>
          <a:p>
            <a:r>
              <a:rPr lang="es-ES" altLang="en-US" noProof="0" dirty="0" smtClean="0">
                <a:latin typeface="Arial" panose="020B0604020202020204" pitchFamily="34" charset="0"/>
              </a:rPr>
              <a:t>Externos:</a:t>
            </a:r>
          </a:p>
          <a:p>
            <a:pPr lvl="1"/>
            <a:r>
              <a:rPr lang="es-ES" altLang="en-US" noProof="0" dirty="0" smtClean="0">
                <a:latin typeface="Arial" panose="020B0604020202020204" pitchFamily="34" charset="0"/>
              </a:rPr>
              <a:t>Estas son personas que no se relacionan con la comunidad de políticas</a:t>
            </a:r>
          </a:p>
          <a:p>
            <a:r>
              <a:rPr lang="es-ES" altLang="en-US" baseline="0" noProof="0" dirty="0" smtClean="0">
                <a:latin typeface="Arial" panose="020B0604020202020204" pitchFamily="34" charset="0"/>
              </a:rPr>
              <a:t> </a:t>
            </a:r>
            <a:r>
              <a:rPr lang="es-ES" altLang="en-US" noProof="0" dirty="0" smtClean="0">
                <a:latin typeface="Arial" panose="020B0604020202020204" pitchFamily="34" charset="0"/>
              </a:rPr>
              <a:t>En nuestro trabajo, podemos reflexionar sobre lo que creemos que deba ser nuestra función. Es posible que no nos sintamos cómodos, o tengamos la opción en nuestro trabajo de ser parte del grupo central. Pero como miembros activos o periféricos, aún podemos desempeñar un papel clave en la orientación del trabajo a partir de las mejores evidencias y nuestra investigación. </a:t>
            </a: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Pensemos</a:t>
            </a:r>
            <a:r>
              <a:rPr lang="es-ES" altLang="en-US" baseline="0" noProof="0" dirty="0" smtClean="0">
                <a:latin typeface="Arial" panose="020B0604020202020204" pitchFamily="34" charset="0"/>
              </a:rPr>
              <a:t> creativamente sobre quiénes están en nuestra comunidad de políticas y qué pueden aportar. A veces puede ser experiencia en el tema. O un espacio de reuniones gratuito. O hacer conexiones con tomadores de decisiones importantes. No todos tienen que contribuir al mismo nivel y de la misma manera. Una coalición diversa puede de hecho ser muy fuerte. </a:t>
            </a:r>
            <a:endParaRPr lang="es-ES" altLang="en-US" noProof="0" dirty="0" smtClean="0">
              <a:latin typeface="Arial" panose="020B0604020202020204" pitchFamily="34" charset="0"/>
            </a:endParaRPr>
          </a:p>
          <a:p>
            <a:endParaRPr lang="es-ES" altLang="en-US" noProof="0" dirty="0">
              <a:latin typeface="Arial" panose="020B0604020202020204" pitchFamily="34" charset="0"/>
            </a:endParaRPr>
          </a:p>
        </p:txBody>
      </p:sp>
    </p:spTree>
    <p:extLst>
      <p:ext uri="{BB962C8B-B14F-4D97-AF65-F5344CB8AC3E}">
        <p14:creationId xmlns:p14="http://schemas.microsoft.com/office/powerpoint/2010/main" val="29080925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Grp="1" noChangeArrowheads="1"/>
          </p:cNvSpPr>
          <p:nvPr/>
        </p:nvSpPr>
        <p:spPr bwMode="auto">
          <a:xfrm>
            <a:off x="3971925" y="8856663"/>
            <a:ext cx="3038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0E34FF5C-55B8-4B01-BDFA-8E8B8665A719}" type="slidenum">
              <a:rPr lang="en-US" altLang="en-US" sz="1200">
                <a:latin typeface="Times New Roman" panose="02020603050405020304" pitchFamily="18" charset="0"/>
              </a:rPr>
              <a:pPr algn="r"/>
              <a:t>21</a:t>
            </a:fld>
            <a:endParaRPr lang="en-US" altLang="en-US" sz="1200" dirty="0">
              <a:latin typeface="Times New Roman" panose="02020603050405020304" pitchFamily="18" charset="0"/>
            </a:endParaRPr>
          </a:p>
        </p:txBody>
      </p:sp>
      <p:sp>
        <p:nvSpPr>
          <p:cNvPr id="44035" name="Rectangle 2"/>
          <p:cNvSpPr>
            <a:spLocks noGrp="1" noRot="1" noChangeAspect="1" noChangeArrowheads="1" noTextEdit="1"/>
          </p:cNvSpPr>
          <p:nvPr>
            <p:ph type="sldImg"/>
          </p:nvPr>
        </p:nvSpPr>
        <p:spPr>
          <a:xfrm>
            <a:off x="1196975" y="693738"/>
            <a:ext cx="4619625" cy="3463925"/>
          </a:xfrm>
          <a:ln/>
        </p:spPr>
      </p:sp>
      <p:sp>
        <p:nvSpPr>
          <p:cNvPr id="44036" name="Rectangle 4"/>
          <p:cNvSpPr>
            <a:spLocks noGrp="1" noChangeArrowheads="1"/>
          </p:cNvSpPr>
          <p:nvPr>
            <p:ph type="body" idx="1"/>
          </p:nvPr>
        </p:nvSpPr>
        <p:spPr>
          <a:xfrm>
            <a:off x="935038" y="4389438"/>
            <a:ext cx="5140325" cy="42370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n-US" noProof="0" dirty="0" smtClean="0">
                <a:latin typeface="Arial" panose="020B0604020202020204" pitchFamily="34" charset="0"/>
              </a:rPr>
              <a:t>Las cosas que podemos hacer para  fortalecer o apoyar el desarrollo de una coalición es unirnos a una , crear una nueva, o trabajar para fortalecer</a:t>
            </a:r>
            <a:r>
              <a:rPr lang="es-ES" altLang="en-US" baseline="0" noProof="0" dirty="0" smtClean="0">
                <a:latin typeface="Arial" panose="020B0604020202020204" pitchFamily="34" charset="0"/>
              </a:rPr>
              <a:t> una red  existente</a:t>
            </a:r>
            <a:r>
              <a:rPr lang="es-ES" altLang="en-US" noProof="0" dirty="0" smtClean="0">
                <a:latin typeface="Arial" panose="020B0604020202020204" pitchFamily="34" charset="0"/>
              </a:rPr>
              <a:t>. Uno de los aspectos más</a:t>
            </a:r>
            <a:r>
              <a:rPr lang="es-ES" altLang="en-US" baseline="0" noProof="0" dirty="0" smtClean="0">
                <a:latin typeface="Arial" panose="020B0604020202020204" pitchFamily="34" charset="0"/>
              </a:rPr>
              <a:t> útiles acerca del trabajo con coaliciones formadas por diversos individuos e instituciones es que podemos lograr que todos vayamos en la misma dirección, compartiendo los mismos mensajes, de la misma forma. </a:t>
            </a:r>
            <a:endParaRPr lang="es-ES" altLang="en-US" noProof="0" dirty="0" smtClean="0">
              <a:latin typeface="Arial" panose="020B0604020202020204" pitchFamily="34" charset="0"/>
            </a:endParaRPr>
          </a:p>
          <a:p>
            <a:endParaRPr lang="es-ES" altLang="en-US" noProof="0" dirty="0" smtClean="0">
              <a:latin typeface="Arial" panose="020B0604020202020204" pitchFamily="34" charset="0"/>
            </a:endParaRPr>
          </a:p>
          <a:p>
            <a:r>
              <a:rPr lang="es-ES" altLang="en-US" noProof="0" dirty="0" smtClean="0">
                <a:latin typeface="Arial" panose="020B0604020202020204" pitchFamily="34" charset="0"/>
              </a:rPr>
              <a:t>En esta imagen vemos una coalición de defensoría que PRB ayudó a fortalecer en Kenia entre promotores juveniles.</a:t>
            </a:r>
            <a:r>
              <a:rPr lang="es-ES" altLang="en-US" baseline="0" noProof="0" dirty="0" smtClean="0">
                <a:latin typeface="Arial" panose="020B0604020202020204" pitchFamily="34" charset="0"/>
              </a:rPr>
              <a:t> Esta coalición se formó para lograr cambios en la política de salud reproductiva  entre los adolescentes. 
En su trabajo de defensoría como coalición, ellos fueron capaces de sostener un diálogo político con  tomadores de decisión de alto nivel y lograr exitosamente aportar información para la revisión de las políticas que fue adoptada en septiembre de 2015. </a:t>
            </a:r>
            <a:endParaRPr lang="es-ES" altLang="en-US" noProof="0" dirty="0">
              <a:latin typeface="Arial" panose="020B0604020202020204" pitchFamily="34" charset="0"/>
            </a:endParaRPr>
          </a:p>
        </p:txBody>
      </p:sp>
    </p:spTree>
    <p:extLst>
      <p:ext uri="{BB962C8B-B14F-4D97-AF65-F5344CB8AC3E}">
        <p14:creationId xmlns:p14="http://schemas.microsoft.com/office/powerpoint/2010/main" val="20165314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aseline="0" noProof="0" dirty="0" smtClean="0"/>
              <a:t>En resumen, el cambio en las políticas puede suceder cuando hay un problema claramente articulado; soluciones factibles y razonables; y un clima político maduro para la acción. </a:t>
            </a:r>
          </a:p>
          <a:p>
            <a:endParaRPr lang="es-ES" baseline="0" noProof="0" dirty="0" smtClean="0"/>
          </a:p>
          <a:p>
            <a:r>
              <a:rPr lang="es-ES" baseline="0" noProof="0" dirty="0" smtClean="0"/>
              <a:t>Se puede ayudar a juntar estos elementos mediante el aprendizaje de políticas, la concentración de la atención y el fortalecimiento de las comunidades de políticas. </a:t>
            </a:r>
            <a:endParaRPr lang="es-ES" noProof="0" dirty="0"/>
          </a:p>
        </p:txBody>
      </p:sp>
      <p:sp>
        <p:nvSpPr>
          <p:cNvPr id="4" name="Slide Number Placeholder 3"/>
          <p:cNvSpPr>
            <a:spLocks noGrp="1"/>
          </p:cNvSpPr>
          <p:nvPr>
            <p:ph type="sldNum" sz="quarter" idx="10"/>
          </p:nvPr>
        </p:nvSpPr>
        <p:spPr/>
        <p:txBody>
          <a:bodyPr/>
          <a:lstStyle/>
          <a:p>
            <a:pPr>
              <a:defRPr/>
            </a:pPr>
            <a:fld id="{8F0D8DB5-F5AC-4806-86F1-D4F434D7DDD2}" type="slidenum">
              <a:rPr lang="en-US" altLang="en-US" smtClean="0"/>
              <a:pPr>
                <a:defRPr/>
              </a:pPr>
              <a:t>22</a:t>
            </a:fld>
            <a:endParaRPr lang="en-US" altLang="en-US" dirty="0"/>
          </a:p>
        </p:txBody>
      </p:sp>
    </p:spTree>
    <p:extLst>
      <p:ext uri="{BB962C8B-B14F-4D97-AF65-F5344CB8AC3E}">
        <p14:creationId xmlns:p14="http://schemas.microsoft.com/office/powerpoint/2010/main" val="35537518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0D8DB5-F5AC-4806-86F1-D4F434D7DDD2}" type="slidenum">
              <a:rPr lang="en-US" altLang="en-US" smtClean="0"/>
              <a:pPr>
                <a:defRPr/>
              </a:pPr>
              <a:t>23</a:t>
            </a:fld>
            <a:endParaRPr lang="en-US" altLang="en-US" dirty="0"/>
          </a:p>
        </p:txBody>
      </p:sp>
    </p:spTree>
    <p:extLst>
      <p:ext uri="{BB962C8B-B14F-4D97-AF65-F5344CB8AC3E}">
        <p14:creationId xmlns:p14="http://schemas.microsoft.com/office/powerpoint/2010/main" val="21770257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E7447E3-2CB4-410D-BDED-3E5544BDC28E}" type="slidenum">
              <a:rPr lang="en-US" altLang="en-US" sz="1200" smtClean="0"/>
              <a:pPr/>
              <a:t>24</a:t>
            </a:fld>
            <a:endParaRPr lang="en-US" altLang="en-US" sz="1200"/>
          </a:p>
        </p:txBody>
      </p:sp>
    </p:spTree>
    <p:extLst>
      <p:ext uri="{BB962C8B-B14F-4D97-AF65-F5344CB8AC3E}">
        <p14:creationId xmlns:p14="http://schemas.microsoft.com/office/powerpoint/2010/main" val="765569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3885579" y="8711472"/>
            <a:ext cx="2972421" cy="454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7A88556C-D9F9-4E0F-9B10-C1654D2F5BEB}" type="slidenum">
              <a:rPr lang="en-US" altLang="en-US" sz="1200">
                <a:latin typeface="Times New Roman" panose="02020603050405020304" pitchFamily="18" charset="0"/>
              </a:rPr>
              <a:pPr algn="r"/>
              <a:t>3</a:t>
            </a:fld>
            <a:endParaRPr lang="en-US" altLang="en-US" sz="1200" dirty="0">
              <a:latin typeface="Times New Roman" panose="02020603050405020304" pitchFamily="18" charset="0"/>
            </a:endParaRPr>
          </a:p>
        </p:txBody>
      </p:sp>
      <p:sp>
        <p:nvSpPr>
          <p:cNvPr id="47107" name="Rectangle 2"/>
          <p:cNvSpPr>
            <a:spLocks noGrp="1" noRot="1" noChangeAspect="1" noChangeArrowheads="1" noTextEdit="1"/>
          </p:cNvSpPr>
          <p:nvPr>
            <p:ph type="sldImg"/>
          </p:nvPr>
        </p:nvSpPr>
        <p:spPr>
          <a:xfrm>
            <a:off x="1627188" y="682625"/>
            <a:ext cx="3086100" cy="2316163"/>
          </a:xfrm>
          <a:ln/>
        </p:spPr>
      </p:sp>
      <p:sp>
        <p:nvSpPr>
          <p:cNvPr id="47108" name="Rectangle 3"/>
          <p:cNvSpPr>
            <a:spLocks noGrp="1" noChangeArrowheads="1"/>
          </p:cNvSpPr>
          <p:nvPr>
            <p:ph type="body" idx="1"/>
          </p:nvPr>
        </p:nvSpPr>
        <p:spPr>
          <a:xfrm>
            <a:off x="596348" y="3222886"/>
            <a:ext cx="5485158" cy="52934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sz="1100" noProof="0" dirty="0" smtClean="0">
                <a:latin typeface="Arial" panose="020B0604020202020204" pitchFamily="34" charset="0"/>
              </a:rPr>
              <a:t>Para </a:t>
            </a:r>
            <a:r>
              <a:rPr lang="es-ES_tradnl" altLang="en-US" sz="1100" baseline="0" noProof="0" dirty="0" smtClean="0">
                <a:latin typeface="Arial" panose="020B0604020202020204" pitchFamily="34" charset="0"/>
              </a:rPr>
              <a:t>ayudar a lograr esto, vamos a presentar un </a:t>
            </a:r>
            <a:r>
              <a:rPr lang="es-ES_tradnl" altLang="en-US" sz="1100" noProof="0" dirty="0" smtClean="0">
                <a:latin typeface="Arial" panose="020B0604020202020204" pitchFamily="34" charset="0"/>
              </a:rPr>
              <a:t>modelo denominado "corrientes múltiples y cambio de políticas" ... existen</a:t>
            </a:r>
            <a:r>
              <a:rPr lang="es-ES_tradnl" altLang="en-US" sz="1100" baseline="0" noProof="0" dirty="0" smtClean="0">
                <a:latin typeface="Arial" panose="020B0604020202020204" pitchFamily="34" charset="0"/>
              </a:rPr>
              <a:t> muchos modelos de cambio de políticas por ahí, pero nos gusta éste </a:t>
            </a:r>
            <a:r>
              <a:rPr lang="es-ES_tradnl" altLang="en-US" sz="1100" noProof="0" dirty="0" smtClean="0">
                <a:latin typeface="Arial" panose="020B0604020202020204" pitchFamily="34" charset="0"/>
              </a:rPr>
              <a:t>porque no es lineal y fue desarrollado teniendo en cuenta el proceso de comunicación. Este modelo fue propuesto por primera vez por Kingdon (1984) y modificado por Porter (1995), así como por PRB a lo largo de los años. </a:t>
            </a:r>
          </a:p>
          <a:p>
            <a:endParaRPr lang="es-ES_tradnl" altLang="en-US" sz="1100" noProof="0" dirty="0" smtClean="0">
              <a:latin typeface="Arial" panose="020B0604020202020204" pitchFamily="34" charset="0"/>
            </a:endParaRPr>
          </a:p>
          <a:p>
            <a:r>
              <a:rPr lang="es-ES_tradnl" altLang="en-US" sz="1100" noProof="0" dirty="0" smtClean="0">
                <a:latin typeface="Arial" panose="020B0604020202020204" pitchFamily="34" charset="0"/>
              </a:rPr>
              <a:t>Este modelo muestra cómo tres corrientes de actividad pueden fluir simultáneamente: problemas, soluciones y </a:t>
            </a:r>
            <a:r>
              <a:rPr lang="es-ES_tradnl" altLang="en-US" sz="1100" baseline="0" noProof="0" dirty="0" smtClean="0">
                <a:latin typeface="Arial" panose="020B0604020202020204" pitchFamily="34" charset="0"/>
              </a:rPr>
              <a:t> ambiente político.</a:t>
            </a:r>
            <a:r>
              <a:rPr lang="es-ES_tradnl" altLang="en-US" sz="1100" noProof="0" dirty="0" smtClean="0">
                <a:latin typeface="Arial" panose="020B0604020202020204" pitchFamily="34" charset="0"/>
              </a:rPr>
              <a:t>... y cada uno con vida propia.</a:t>
            </a:r>
          </a:p>
          <a:p>
            <a:r>
              <a:rPr lang="es-ES_tradnl" altLang="en-US" sz="1100" noProof="0" dirty="0" smtClean="0">
                <a:latin typeface="Arial" panose="020B0604020202020204" pitchFamily="34" charset="0"/>
              </a:rPr>
              <a:t>1. Los problemas se reconocen y definen a partir de las actividades de monitoreo y evaluación o la investigación.</a:t>
            </a:r>
          </a:p>
          <a:p>
            <a:r>
              <a:rPr lang="es-ES_tradnl" altLang="en-US" sz="1100" noProof="0" dirty="0" smtClean="0">
                <a:latin typeface="Arial" panose="020B0604020202020204" pitchFamily="34" charset="0"/>
              </a:rPr>
              <a:t>2. Se desarrollan soluciones o alternativas de políticas. Pero ningún problema puede ser abordado hasta que se proponga una solución. </a:t>
            </a:r>
          </a:p>
          <a:p>
            <a:r>
              <a:rPr lang="es-ES_tradnl" altLang="en-US" sz="1100" noProof="0" dirty="0" smtClean="0">
                <a:latin typeface="Arial" panose="020B0604020202020204" pitchFamily="34" charset="0"/>
              </a:rPr>
              <a:t>3. Y los eventos políticos fluyen a lo largo de su propio e impredecible cauce ... podemos tener un problema identificado y una solución factible, pero si no hay interés o voluntad política con respecto al tema ... nada va a suceder.</a:t>
            </a:r>
          </a:p>
          <a:p>
            <a:endParaRPr lang="es-ES_tradnl" altLang="en-US" sz="1100" noProof="0" dirty="0" smtClean="0">
              <a:latin typeface="Arial" panose="020B0604020202020204" pitchFamily="34" charset="0"/>
            </a:endParaRPr>
          </a:p>
          <a:p>
            <a:r>
              <a:rPr lang="es-ES_tradnl" altLang="en-US" sz="1100" noProof="0" dirty="0" smtClean="0">
                <a:latin typeface="Arial" panose="020B0604020202020204" pitchFamily="34" charset="0"/>
              </a:rPr>
              <a:t>[HACER CLIC PARA ACTIVAR LA ANIMACIÓN]</a:t>
            </a:r>
          </a:p>
          <a:p>
            <a:r>
              <a:rPr lang="es-ES_tradnl" altLang="en-US" sz="1100" noProof="0" dirty="0" smtClean="0">
                <a:latin typeface="Arial" panose="020B0604020202020204" pitchFamily="34" charset="0"/>
              </a:rPr>
              <a:t>Pero puede haber momentos en que estas tres corrientes se mueven juntas y crean una ventana de oportunidad en el centro para el cambio de programas o políticas. Esta intersección rara vez sucede: alguien tiene que trabajar para ayudar a garantizar que dichas corrientes se junten.</a:t>
            </a:r>
            <a:endParaRPr lang="es-ES_tradnl" altLang="en-US" sz="1100" noProof="0" dirty="0">
              <a:latin typeface="Arial" panose="020B0604020202020204" pitchFamily="34" charset="0"/>
            </a:endParaRPr>
          </a:p>
        </p:txBody>
      </p:sp>
    </p:spTree>
    <p:extLst>
      <p:ext uri="{BB962C8B-B14F-4D97-AF65-F5344CB8AC3E}">
        <p14:creationId xmlns:p14="http://schemas.microsoft.com/office/powerpoint/2010/main" val="3211421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spcAft>
                <a:spcPts val="1225"/>
              </a:spcAft>
            </a:pPr>
            <a:r>
              <a:rPr lang="es-ES_tradnl" altLang="en-US" noProof="0" dirty="0" smtClean="0">
                <a:latin typeface="Arial" panose="020B0604020202020204" pitchFamily="34" charset="0"/>
              </a:rPr>
              <a:t>Miremos ahora las tres esferas con más detalle: </a:t>
            </a:r>
          </a:p>
          <a:p>
            <a:pPr>
              <a:spcBef>
                <a:spcPct val="0"/>
              </a:spcBef>
              <a:spcAft>
                <a:spcPts val="1225"/>
              </a:spcAft>
            </a:pPr>
            <a:r>
              <a:rPr lang="es-ES_tradnl" altLang="en-US" noProof="0" dirty="0" smtClean="0">
                <a:latin typeface="Arial" panose="020B0604020202020204" pitchFamily="34" charset="0"/>
              </a:rPr>
              <a:t>[HACER CLIC</a:t>
            </a:r>
            <a:r>
              <a:rPr lang="es-ES_tradnl" altLang="en-US" baseline="0" noProof="0" dirty="0" smtClean="0">
                <a:latin typeface="Arial" panose="020B0604020202020204" pitchFamily="34" charset="0"/>
              </a:rPr>
              <a:t> PARA PRESENTAR LA PRIMERA ESFERA]</a:t>
            </a:r>
            <a:r>
              <a:rPr lang="es-ES_tradnl" altLang="en-US" noProof="0" dirty="0" smtClean="0">
                <a:latin typeface="Arial" panose="020B0604020202020204" pitchFamily="34" charset="0"/>
              </a:rPr>
              <a:t> </a:t>
            </a:r>
          </a:p>
          <a:p>
            <a:pPr>
              <a:spcBef>
                <a:spcPct val="0"/>
              </a:spcBef>
              <a:spcAft>
                <a:spcPts val="1225"/>
              </a:spcAft>
            </a:pPr>
            <a:r>
              <a:rPr lang="es-ES_tradnl" altLang="en-US" noProof="0" dirty="0" smtClean="0">
                <a:latin typeface="Arial" panose="020B0604020202020204" pitchFamily="34" charset="0"/>
              </a:rPr>
              <a:t>a. Definición de problemas</a:t>
            </a:r>
          </a:p>
          <a:p>
            <a:pPr>
              <a:spcBef>
                <a:spcPct val="0"/>
              </a:spcBef>
              <a:spcAft>
                <a:spcPts val="1225"/>
              </a:spcAft>
            </a:pPr>
            <a:r>
              <a:rPr lang="es-ES_tradnl" altLang="en-US" noProof="0" dirty="0" smtClean="0">
                <a:latin typeface="Arial" panose="020B0604020202020204" pitchFamily="34" charset="0"/>
              </a:rPr>
              <a:t>Para que algo pueda ser definido como un problema, primero las personas deben reconocerlo como tal y creer</a:t>
            </a:r>
            <a:r>
              <a:rPr lang="es-ES_tradnl" altLang="en-US" baseline="0" noProof="0" dirty="0" smtClean="0">
                <a:latin typeface="Arial" panose="020B0604020202020204" pitchFamily="34" charset="0"/>
              </a:rPr>
              <a:t> </a:t>
            </a:r>
            <a:r>
              <a:rPr lang="es-ES_tradnl" altLang="en-US" noProof="0" dirty="0" smtClean="0">
                <a:latin typeface="Arial" panose="020B0604020202020204" pitchFamily="34" charset="0"/>
              </a:rPr>
              <a:t>que algo </a:t>
            </a:r>
            <a:r>
              <a:rPr lang="es-ES_tradnl" altLang="en-US" i="1" noProof="0" dirty="0" smtClean="0">
                <a:latin typeface="Arial" panose="020B0604020202020204" pitchFamily="34" charset="0"/>
              </a:rPr>
              <a:t>se debería</a:t>
            </a:r>
            <a:r>
              <a:rPr lang="es-ES_tradnl" altLang="en-US" noProof="0" dirty="0" smtClean="0">
                <a:latin typeface="Arial" panose="020B0604020202020204" pitchFamily="34" charset="0"/>
              </a:rPr>
              <a:t> hacer y que se </a:t>
            </a:r>
            <a:r>
              <a:rPr lang="es-ES_tradnl" altLang="en-US" i="1" noProof="0" dirty="0" smtClean="0">
                <a:latin typeface="Arial" panose="020B0604020202020204" pitchFamily="34" charset="0"/>
              </a:rPr>
              <a:t>puede</a:t>
            </a:r>
            <a:r>
              <a:rPr lang="es-ES_tradnl" altLang="en-US" noProof="0" dirty="0" smtClean="0">
                <a:latin typeface="Arial" panose="020B0604020202020204" pitchFamily="34" charset="0"/>
              </a:rPr>
              <a:t> hacer para cambiarlo. Los actores ​​deben sentir que el abordaje del problema es algo que está bajo su control. </a:t>
            </a:r>
          </a:p>
          <a:p>
            <a:pPr marL="0" marR="0" indent="0" algn="l" defTabSz="914400" rtl="0" eaLnBrk="0" fontAlgn="base" latinLnBrk="0" hangingPunct="0">
              <a:lnSpc>
                <a:spcPct val="100000"/>
              </a:lnSpc>
              <a:spcBef>
                <a:spcPct val="0"/>
              </a:spcBef>
              <a:spcAft>
                <a:spcPts val="1225"/>
              </a:spcAft>
              <a:buClrTx/>
              <a:buSzTx/>
              <a:buFontTx/>
              <a:buNone/>
              <a:tabLst/>
              <a:defRPr/>
            </a:pPr>
            <a:r>
              <a:rPr lang="es-ES_tradnl" altLang="en-US" noProof="0" dirty="0" smtClean="0">
                <a:latin typeface="Arial" panose="020B0604020202020204" pitchFamily="34" charset="0"/>
              </a:rPr>
              <a:t>[HACER CLIC</a:t>
            </a:r>
            <a:r>
              <a:rPr lang="es-ES_tradnl" altLang="en-US" baseline="0" noProof="0" dirty="0" smtClean="0">
                <a:latin typeface="Arial" panose="020B0604020202020204" pitchFamily="34" charset="0"/>
              </a:rPr>
              <a:t> PARA PASAR LA SEGUNDA ESFERA]</a:t>
            </a:r>
            <a:r>
              <a:rPr lang="es-ES_tradnl" altLang="en-US" noProof="0" dirty="0" smtClean="0">
                <a:latin typeface="Arial" panose="020B0604020202020204" pitchFamily="34" charset="0"/>
              </a:rPr>
              <a:t> </a:t>
            </a:r>
          </a:p>
          <a:p>
            <a:pPr>
              <a:spcBef>
                <a:spcPct val="0"/>
              </a:spcBef>
              <a:spcAft>
                <a:spcPts val="1225"/>
              </a:spcAft>
            </a:pPr>
            <a:r>
              <a:rPr lang="es-ES_tradnl" altLang="en-US" noProof="0" dirty="0" smtClean="0">
                <a:latin typeface="Arial" panose="020B0604020202020204" pitchFamily="34" charset="0"/>
              </a:rPr>
              <a:t>b. Sugerir soluciones</a:t>
            </a:r>
          </a:p>
          <a:p>
            <a:pPr>
              <a:spcBef>
                <a:spcPct val="0"/>
              </a:spcBef>
              <a:spcAft>
                <a:spcPts val="1225"/>
              </a:spcAft>
            </a:pPr>
            <a:r>
              <a:rPr lang="es-ES_tradnl" altLang="en-US" noProof="0" dirty="0" smtClean="0">
                <a:latin typeface="Arial" panose="020B0604020202020204" pitchFamily="34" charset="0"/>
              </a:rPr>
              <a:t>Diferentes soluciones son desarrolladas según criterios propios de selección, sean o no soluciones a problemas reconocidos o sensibles a consideraciones políticas. Las soluciones deben ser sensatas, rentables, factibles, políticamente aceptables y pertinentes para el problema en cuestión; pero debemos recordar que la selección de una</a:t>
            </a:r>
            <a:r>
              <a:rPr lang="es-ES_tradnl" altLang="en-US" baseline="0" noProof="0" dirty="0" smtClean="0">
                <a:latin typeface="Arial" panose="020B0604020202020204" pitchFamily="34" charset="0"/>
              </a:rPr>
              <a:t> solución </a:t>
            </a:r>
            <a:r>
              <a:rPr lang="es-ES_tradnl" altLang="en-US" noProof="0" dirty="0" smtClean="0">
                <a:latin typeface="Arial" panose="020B0604020202020204" pitchFamily="34" charset="0"/>
              </a:rPr>
              <a:t>tampoco es siempre un proceso racional de toma de decisiones. </a:t>
            </a:r>
          </a:p>
          <a:p>
            <a:pPr marL="0" marR="0" indent="0" algn="l" defTabSz="914400" rtl="0" eaLnBrk="0" fontAlgn="base" latinLnBrk="0" hangingPunct="0">
              <a:lnSpc>
                <a:spcPct val="100000"/>
              </a:lnSpc>
              <a:spcBef>
                <a:spcPct val="0"/>
              </a:spcBef>
              <a:spcAft>
                <a:spcPts val="1225"/>
              </a:spcAft>
              <a:buClrTx/>
              <a:buSzTx/>
              <a:buFontTx/>
              <a:buNone/>
              <a:tabLst/>
              <a:defRPr/>
            </a:pPr>
            <a:r>
              <a:rPr lang="es-ES_tradnl" altLang="en-US" noProof="0" dirty="0" smtClean="0">
                <a:latin typeface="Arial" panose="020B0604020202020204" pitchFamily="34" charset="0"/>
              </a:rPr>
              <a:t>[HACER CLIC</a:t>
            </a:r>
            <a:r>
              <a:rPr lang="es-ES_tradnl" altLang="en-US" baseline="0" noProof="0" dirty="0" smtClean="0">
                <a:latin typeface="Arial" panose="020B0604020202020204" pitchFamily="34" charset="0"/>
              </a:rPr>
              <a:t> PARA IR A LA TERCERA ESFERA]</a:t>
            </a:r>
            <a:r>
              <a:rPr lang="es-ES_tradnl" altLang="en-US" noProof="0" dirty="0" smtClean="0">
                <a:latin typeface="Arial" panose="020B0604020202020204" pitchFamily="34" charset="0"/>
              </a:rPr>
              <a:t> </a:t>
            </a:r>
          </a:p>
          <a:p>
            <a:pPr>
              <a:spcBef>
                <a:spcPct val="0"/>
              </a:spcBef>
              <a:spcAft>
                <a:spcPts val="1225"/>
              </a:spcAft>
            </a:pPr>
            <a:r>
              <a:rPr lang="es-ES_tradnl" altLang="en-US" noProof="0" dirty="0" smtClean="0">
                <a:latin typeface="Arial" panose="020B0604020202020204" pitchFamily="34" charset="0"/>
              </a:rPr>
              <a:t>c. La política y el ambiente político</a:t>
            </a:r>
          </a:p>
          <a:p>
            <a:pPr>
              <a:spcBef>
                <a:spcPct val="0"/>
              </a:spcBef>
              <a:spcAft>
                <a:spcPts val="1225"/>
              </a:spcAft>
            </a:pPr>
            <a:r>
              <a:rPr lang="es-ES_tradnl" altLang="en-US" noProof="0" dirty="0" smtClean="0">
                <a:latin typeface="Arial" panose="020B0604020202020204" pitchFamily="34" charset="0"/>
              </a:rPr>
              <a:t>Independientemente de la identificación de los problemas y las soluciones, los eventos políticos se mueven a su propio ritmo, con sus propias dinámicas y reglas. Los acontecimientos en la esfera política pueden tener mucho poder para determinar las prioridades en torno a los problemas y las soluciones; por ejemplo, un cambio de gobierno, un cambio de ministros o un cambio de presidente en una organización puede dar como resultado un cambio significativo en las prioridades que pueden mover un tema dentro o fuera de la agenda del gobierno.</a:t>
            </a:r>
            <a:r>
              <a:rPr lang="es-ES_tradnl" altLang="en-US" baseline="0" noProof="0" dirty="0" smtClean="0">
                <a:latin typeface="Arial" panose="020B0604020202020204" pitchFamily="34" charset="0"/>
              </a:rPr>
              <a:t> </a:t>
            </a:r>
            <a:r>
              <a:rPr lang="es-ES_tradnl" altLang="en-US" noProof="0" dirty="0" smtClean="0">
                <a:latin typeface="Arial" panose="020B0604020202020204" pitchFamily="34" charset="0"/>
              </a:rPr>
              <a:t>Los mismos políticos pueden actuar sobre la base del análisis de los costos y beneficios políticos de abordar un problema, más que sobre la importancia técnica de un problema o propuesta únicamente. </a:t>
            </a:r>
          </a:p>
          <a:p>
            <a:pPr>
              <a:spcBef>
                <a:spcPct val="0"/>
              </a:spcBef>
              <a:spcAft>
                <a:spcPts val="1225"/>
              </a:spcAft>
            </a:pPr>
            <a:r>
              <a:rPr lang="es-ES_tradnl" altLang="en-US" noProof="0" dirty="0" smtClean="0">
                <a:latin typeface="Arial" panose="020B0604020202020204" pitchFamily="34" charset="0"/>
              </a:rPr>
              <a:t>[HAGA CLIC PARA MOSTRAR</a:t>
            </a:r>
            <a:r>
              <a:rPr lang="es-ES_tradnl" altLang="en-US" baseline="0" noProof="0" dirty="0" smtClean="0">
                <a:latin typeface="Arial" panose="020B0604020202020204" pitchFamily="34" charset="0"/>
              </a:rPr>
              <a:t> </a:t>
            </a:r>
            <a:r>
              <a:rPr lang="es-ES_tradnl" altLang="en-US" noProof="0" dirty="0" smtClean="0">
                <a:latin typeface="Arial" panose="020B0604020202020204" pitchFamily="34" charset="0"/>
              </a:rPr>
              <a:t>EL TEXTO Y FLECHA SOBRE VENTANA DE OPORTUNIDAD]</a:t>
            </a:r>
          </a:p>
          <a:p>
            <a:pPr>
              <a:spcBef>
                <a:spcPct val="0"/>
              </a:spcBef>
              <a:spcAft>
                <a:spcPts val="1225"/>
              </a:spcAft>
            </a:pPr>
            <a:r>
              <a:rPr lang="es-ES_tradnl" altLang="en-US" noProof="0" dirty="0" smtClean="0">
                <a:latin typeface="Arial" panose="020B0604020202020204" pitchFamily="34" charset="0"/>
              </a:rPr>
              <a:t>Para que se abra la Ventana de Oportunidad, todos estos tres elementos deben concurrir. A menudo, un problema puede caer dentro de una o dos esferas, pero no en las tres. ¿Alguien puede pensar en un problema que podría caer en</a:t>
            </a:r>
            <a:r>
              <a:rPr lang="es-ES_tradnl" altLang="en-US" baseline="0" noProof="0" dirty="0" smtClean="0">
                <a:latin typeface="Arial" panose="020B0604020202020204" pitchFamily="34" charset="0"/>
              </a:rPr>
              <a:t> una o dos de estas esferas, pero no en las tres? Generar respuesta. </a:t>
            </a:r>
          </a:p>
          <a:p>
            <a:pPr>
              <a:spcBef>
                <a:spcPct val="0"/>
              </a:spcBef>
              <a:spcAft>
                <a:spcPts val="1225"/>
              </a:spcAft>
            </a:pPr>
            <a:r>
              <a:rPr lang="es-ES_tradnl" altLang="en-US" baseline="0" noProof="0" dirty="0" smtClean="0">
                <a:latin typeface="Arial" panose="020B0604020202020204" pitchFamily="34" charset="0"/>
              </a:rPr>
              <a:t>Posible respuesta:</a:t>
            </a:r>
            <a:r>
              <a:rPr lang="es-ES_tradnl" altLang="en-US" noProof="0" dirty="0" smtClean="0">
                <a:latin typeface="Arial" panose="020B0604020202020204" pitchFamily="34" charset="0"/>
              </a:rPr>
              <a:t> El tema del cambio climático es un buen ejemplo, dónde tenemos soluciones y, en algunos casos, tenemos la voluntad política de hacer algo al respecto, pero que no todos están de acuerdo en que realmente es un problema que deba abordarse. </a:t>
            </a:r>
            <a:endParaRPr lang="es-ES_tradnl" altLang="en-US" noProof="0" dirty="0">
              <a:latin typeface="Arial" panose="020B0604020202020204" pitchFamily="34" charset="0"/>
            </a:endParaRPr>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78B204C-771E-477F-BE5D-0FD85101A266}" type="slidenum">
              <a:rPr lang="en-US" altLang="en-US" sz="1200" smtClean="0"/>
              <a:pPr/>
              <a:t>4</a:t>
            </a:fld>
            <a:endParaRPr lang="en-US" altLang="en-US" sz="1200" dirty="0"/>
          </a:p>
        </p:txBody>
      </p:sp>
    </p:spTree>
    <p:extLst>
      <p:ext uri="{BB962C8B-B14F-4D97-AF65-F5344CB8AC3E}">
        <p14:creationId xmlns:p14="http://schemas.microsoft.com/office/powerpoint/2010/main" val="2969885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s-ES_tradnl" noProof="0" dirty="0" smtClean="0">
                <a:ea typeface="ＭＳ Ｐゴシック" charset="-128"/>
              </a:rPr>
              <a:t>Pasemos ahora a ver la forma como nosotros, como investigadores o defensores interesados ​​en un problema o solución particular, podemos entrar en el proceso de políticas para incidir en un cambio. </a:t>
            </a:r>
          </a:p>
          <a:p>
            <a:pPr>
              <a:defRPr/>
            </a:pPr>
            <a:endParaRPr lang="es-ES_tradnl" noProof="0" dirty="0" smtClean="0">
              <a:ea typeface="ＭＳ Ｐゴシック" charset="-128"/>
            </a:endParaRPr>
          </a:p>
          <a:p>
            <a:pPr>
              <a:defRPr/>
            </a:pPr>
            <a:r>
              <a:rPr lang="es-ES_tradnl" noProof="0" dirty="0" smtClean="0">
                <a:ea typeface="ＭＳ Ｐゴシック" charset="-128"/>
              </a:rPr>
              <a:t>Leer la lista en la diapositiva o pedir a un participante</a:t>
            </a:r>
            <a:r>
              <a:rPr lang="es-ES_tradnl" baseline="0" noProof="0" dirty="0" smtClean="0">
                <a:ea typeface="ＭＳ Ｐゴシック" charset="-128"/>
              </a:rPr>
              <a:t> que la lea. </a:t>
            </a:r>
            <a:endParaRPr lang="es-ES_tradnl" noProof="0" dirty="0" smtClean="0">
              <a:ea typeface="ＭＳ Ｐゴシック" charset="-128"/>
            </a:endParaRPr>
          </a:p>
          <a:p>
            <a:pPr>
              <a:defRPr/>
            </a:pPr>
            <a:endParaRPr lang="es-ES_tradnl" noProof="0" dirty="0">
              <a:ea typeface="ＭＳ Ｐゴシック" charset="-128"/>
            </a:endParaRP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FF238A6-EB58-409B-B612-13DEC5840700}" type="slidenum">
              <a:rPr lang="en-US" altLang="en-US" sz="1200" smtClean="0"/>
              <a:pPr/>
              <a:t>5</a:t>
            </a:fld>
            <a:endParaRPr lang="en-US" altLang="en-US" sz="1200" dirty="0"/>
          </a:p>
        </p:txBody>
      </p:sp>
    </p:spTree>
    <p:extLst>
      <p:ext uri="{BB962C8B-B14F-4D97-AF65-F5344CB8AC3E}">
        <p14:creationId xmlns:p14="http://schemas.microsoft.com/office/powerpoint/2010/main" val="3560187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noProof="0" dirty="0" smtClean="0">
                <a:latin typeface="Arial" panose="020B0604020202020204" pitchFamily="34" charset="0"/>
              </a:rPr>
              <a:t>Creemos que hay tres elementos básicos que se pueden usar para incidir en el cambio de las políticas: el aprendizaje de las políticas, la concentración de la atención,</a:t>
            </a:r>
            <a:r>
              <a:rPr lang="es-ES_tradnl" altLang="en-US" baseline="0" noProof="0" dirty="0" smtClean="0">
                <a:latin typeface="Arial" panose="020B0604020202020204" pitchFamily="34" charset="0"/>
              </a:rPr>
              <a:t> y </a:t>
            </a:r>
            <a:r>
              <a:rPr lang="es-ES_tradnl" altLang="en-US" noProof="0" dirty="0" smtClean="0">
                <a:latin typeface="Arial" panose="020B0604020202020204" pitchFamily="34" charset="0"/>
              </a:rPr>
              <a:t>el fortalecimiento de la comunidad de políticas. </a:t>
            </a:r>
          </a:p>
          <a:p>
            <a:endParaRPr lang="es-ES_tradnl" altLang="en-US" noProof="0" dirty="0" smtClean="0">
              <a:latin typeface="Arial" panose="020B0604020202020204" pitchFamily="34" charset="0"/>
            </a:endParaRPr>
          </a:p>
          <a:p>
            <a:r>
              <a:rPr lang="es-ES_tradnl" altLang="en-US" noProof="0" dirty="0" smtClean="0">
                <a:latin typeface="Arial" panose="020B0604020202020204" pitchFamily="34" charset="0"/>
              </a:rPr>
              <a:t>Veremos cada uno de estos elementos con más detalle en un momento, pero primero echemos un vistazo a nuestro modelo. </a:t>
            </a:r>
          </a:p>
          <a:p>
            <a:endParaRPr lang="es-ES_tradnl" altLang="en-US" noProof="0" dirty="0">
              <a:latin typeface="Arial" panose="020B0604020202020204" pitchFamily="34" charset="0"/>
            </a:endParaRPr>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54CDF89C-C040-48D6-AEC9-C7A280197028}" type="slidenum">
              <a:rPr lang="en-US" altLang="en-US" sz="1200" smtClean="0"/>
              <a:pPr/>
              <a:t>6</a:t>
            </a:fld>
            <a:endParaRPr lang="en-US" altLang="en-US" sz="1200" dirty="0"/>
          </a:p>
        </p:txBody>
      </p:sp>
    </p:spTree>
    <p:extLst>
      <p:ext uri="{BB962C8B-B14F-4D97-AF65-F5344CB8AC3E}">
        <p14:creationId xmlns:p14="http://schemas.microsoft.com/office/powerpoint/2010/main" val="3345781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noProof="0" dirty="0" smtClean="0"/>
              <a:t>Estos tres elementos caben en el exterior de nuestro modelo. Al influir en el aprendizaje de políticas, la concentración de la atención y el fortalecimiento de la comunidad de políticas, se puede ejercer presión para mover simultáneamente las tres esferas. </a:t>
            </a:r>
          </a:p>
          <a:p>
            <a:endParaRPr lang="es-ES_tradnl" noProof="0" dirty="0" smtClean="0"/>
          </a:p>
          <a:p>
            <a:r>
              <a:rPr lang="es-ES_tradnl" noProof="0" dirty="0" smtClean="0"/>
              <a:t>[Hacer clic]</a:t>
            </a:r>
          </a:p>
          <a:p>
            <a:r>
              <a:rPr lang="es-ES_tradnl" noProof="0" dirty="0" smtClean="0"/>
              <a:t>El primer elemento que discutiremos es el </a:t>
            </a:r>
            <a:r>
              <a:rPr lang="es-ES_tradnl" baseline="0" noProof="0" dirty="0" smtClean="0"/>
              <a:t>Aprendizaje de políticas. </a:t>
            </a:r>
            <a:endParaRPr lang="es-ES_tradnl" noProof="0" dirty="0"/>
          </a:p>
        </p:txBody>
      </p:sp>
      <p:sp>
        <p:nvSpPr>
          <p:cNvPr id="4" name="Slide Number Placeholder 3"/>
          <p:cNvSpPr>
            <a:spLocks noGrp="1"/>
          </p:cNvSpPr>
          <p:nvPr>
            <p:ph type="sldNum" sz="quarter" idx="10"/>
          </p:nvPr>
        </p:nvSpPr>
        <p:spPr/>
        <p:txBody>
          <a:bodyPr/>
          <a:lstStyle/>
          <a:p>
            <a:pPr>
              <a:defRPr/>
            </a:pPr>
            <a:fld id="{96FBA243-26B8-481D-8325-B438EAAEE84C}" type="slidenum">
              <a:rPr lang="en-US" smtClean="0"/>
              <a:pPr>
                <a:defRPr/>
              </a:pPr>
              <a:t>7</a:t>
            </a:fld>
            <a:endParaRPr lang="en-US" dirty="0"/>
          </a:p>
        </p:txBody>
      </p:sp>
    </p:spTree>
    <p:extLst>
      <p:ext uri="{BB962C8B-B14F-4D97-AF65-F5344CB8AC3E}">
        <p14:creationId xmlns:p14="http://schemas.microsoft.com/office/powerpoint/2010/main" val="543798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3971925" y="8856663"/>
            <a:ext cx="3038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EA9DE02E-8894-4119-BC71-3332AEB1F575}" type="slidenum">
              <a:rPr lang="en-US" altLang="en-US" sz="1200">
                <a:latin typeface="Times New Roman" panose="02020603050405020304" pitchFamily="18" charset="0"/>
              </a:rPr>
              <a:pPr algn="r"/>
              <a:t>8</a:t>
            </a:fld>
            <a:endParaRPr lang="en-US" altLang="en-US" sz="1200" dirty="0">
              <a:latin typeface="Times New Roman" panose="02020603050405020304" pitchFamily="18" charset="0"/>
            </a:endParaRPr>
          </a:p>
        </p:txBody>
      </p:sp>
      <p:sp>
        <p:nvSpPr>
          <p:cNvPr id="52227" name="Rectangle 2"/>
          <p:cNvSpPr>
            <a:spLocks noGrp="1" noRot="1" noChangeAspect="1" noChangeArrowheads="1" noTextEdit="1"/>
          </p:cNvSpPr>
          <p:nvPr>
            <p:ph type="sldImg"/>
          </p:nvPr>
        </p:nvSpPr>
        <p:spPr>
          <a:xfrm>
            <a:off x="1184275" y="698500"/>
            <a:ext cx="4646613" cy="3484563"/>
          </a:xfrm>
          <a:ln/>
        </p:spPr>
      </p:sp>
      <p:sp>
        <p:nvSpPr>
          <p:cNvPr id="52228" name="Rectangle 3"/>
          <p:cNvSpPr>
            <a:spLocks noGrp="1" noChangeArrowheads="1"/>
          </p:cNvSpPr>
          <p:nvPr>
            <p:ph type="body" idx="1"/>
          </p:nvPr>
        </p:nvSpPr>
        <p:spPr>
          <a:xfrm>
            <a:off x="935038" y="4416425"/>
            <a:ext cx="5140325"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noProof="0" dirty="0" smtClean="0">
                <a:latin typeface="Arial" panose="020B0604020202020204" pitchFamily="34" charset="0"/>
              </a:rPr>
              <a:t>En el contexto de la comunicación de políticas, el aprendizaje de las mismas se refiere a la forma como los tomadores de decisiones aprenden sobre nueva información, datos o hallazgos.</a:t>
            </a:r>
          </a:p>
          <a:p>
            <a:endParaRPr lang="es-ES_tradnl" altLang="en-US" noProof="0" dirty="0" smtClean="0">
              <a:latin typeface="Arial" panose="020B0604020202020204" pitchFamily="34" charset="0"/>
            </a:endParaRPr>
          </a:p>
          <a:p>
            <a:r>
              <a:rPr lang="es-ES_tradnl" altLang="en-US" noProof="0" dirty="0" smtClean="0">
                <a:latin typeface="Arial" panose="020B0604020202020204" pitchFamily="34" charset="0"/>
              </a:rPr>
              <a:t>Es un flujo continuo e incremental, de información. Este flujo debe involucrar la diseminación de múltiples fuentes de información para llegar a los tomadores de decisiones a través de múltiples canales. Las fuentes de información, como resúmenes de políticas, videos o publicaciones electrónicas, deben ser accesibles para las audiencias políticas. </a:t>
            </a:r>
          </a:p>
          <a:p>
            <a:endParaRPr lang="es-ES_tradnl" altLang="en-US" i="1" noProof="0" dirty="0" smtClean="0">
              <a:latin typeface="Arial" panose="020B0604020202020204" pitchFamily="34" charset="0"/>
            </a:endParaRPr>
          </a:p>
          <a:p>
            <a:r>
              <a:rPr lang="es-ES_tradnl" altLang="en-US" i="1" noProof="0" dirty="0" smtClean="0">
                <a:latin typeface="Arial" panose="020B0604020202020204" pitchFamily="34" charset="0"/>
              </a:rPr>
              <a:t>Preguntar al grupo: </a:t>
            </a:r>
            <a:r>
              <a:rPr lang="es-ES_tradnl" altLang="en-US" noProof="0" dirty="0" smtClean="0">
                <a:latin typeface="Arial" panose="020B0604020202020204" pitchFamily="34" charset="0"/>
              </a:rPr>
              <a:t>¿Qué queremos decir con accesible? Generar respuestas </a:t>
            </a:r>
          </a:p>
          <a:p>
            <a:endParaRPr lang="es-ES_tradnl" altLang="en-US" noProof="0" dirty="0" smtClean="0">
              <a:latin typeface="Arial" panose="020B0604020202020204" pitchFamily="34" charset="0"/>
            </a:endParaRPr>
          </a:p>
          <a:p>
            <a:r>
              <a:rPr lang="es-ES_tradnl" altLang="en-US" noProof="0" dirty="0" smtClean="0">
                <a:latin typeface="Arial" panose="020B0604020202020204" pitchFamily="34" charset="0"/>
              </a:rPr>
              <a:t>Los mensajes deben articularse</a:t>
            </a:r>
            <a:r>
              <a:rPr lang="es-ES_tradnl" altLang="en-US" baseline="0" noProof="0" dirty="0" smtClean="0">
                <a:latin typeface="Arial" panose="020B0604020202020204" pitchFamily="34" charset="0"/>
              </a:rPr>
              <a:t> y presentarse en un lenguaje c</a:t>
            </a:r>
            <a:r>
              <a:rPr lang="es-ES_tradnl" altLang="en-US" noProof="0" dirty="0" smtClean="0">
                <a:latin typeface="Arial" panose="020B0604020202020204" pitchFamily="34" charset="0"/>
              </a:rPr>
              <a:t>omprensible, no técnico,</a:t>
            </a:r>
            <a:r>
              <a:rPr lang="es-ES_tradnl" altLang="en-US" baseline="0" noProof="0" dirty="0" smtClean="0">
                <a:latin typeface="Arial" panose="020B0604020202020204" pitchFamily="34" charset="0"/>
              </a:rPr>
              <a:t> pero convincente. El objetivo final es </a:t>
            </a:r>
            <a:r>
              <a:rPr lang="es-ES_tradnl" altLang="en-US" noProof="0" dirty="0" smtClean="0">
                <a:latin typeface="Arial" panose="020B0604020202020204" pitchFamily="34" charset="0"/>
              </a:rPr>
              <a:t>aumentar la capacidad y el espacio para el diálogo de políticas entre los tomadores de decisiones y estimularlos</a:t>
            </a:r>
            <a:r>
              <a:rPr lang="es-ES_tradnl" altLang="en-US" baseline="0" noProof="0" dirty="0" smtClean="0">
                <a:latin typeface="Arial" panose="020B0604020202020204" pitchFamily="34" charset="0"/>
              </a:rPr>
              <a:t> para la acción. </a:t>
            </a:r>
            <a:endParaRPr lang="es-ES_tradnl" altLang="en-US" noProof="0" dirty="0" smtClean="0">
              <a:latin typeface="Arial" panose="020B0604020202020204" pitchFamily="34" charset="0"/>
            </a:endParaRPr>
          </a:p>
          <a:p>
            <a:r>
              <a:rPr lang="es-ES_tradnl" altLang="en-US" noProof="0" dirty="0" smtClean="0">
                <a:latin typeface="Arial" panose="020B0604020202020204" pitchFamily="34" charset="0"/>
              </a:rPr>
              <a:t/>
            </a:r>
            <a:br>
              <a:rPr lang="es-ES_tradnl" altLang="en-US" noProof="0" dirty="0" smtClean="0">
                <a:latin typeface="Arial" panose="020B0604020202020204" pitchFamily="34" charset="0"/>
              </a:rPr>
            </a:br>
            <a:r>
              <a:rPr lang="es-ES_tradnl" altLang="en-US" noProof="0" dirty="0" smtClean="0">
                <a:latin typeface="Arial" panose="020B0604020202020204" pitchFamily="34" charset="0"/>
              </a:rPr>
              <a:t>Estos esfuerzos de aprendizaje de políticas deben ser continuos y montarse en un</a:t>
            </a:r>
            <a:r>
              <a:rPr lang="es-ES_tradnl" altLang="en-US" baseline="0" noProof="0" dirty="0" smtClean="0">
                <a:latin typeface="Arial" panose="020B0604020202020204" pitchFamily="34" charset="0"/>
              </a:rPr>
              <a:t> flujo continuo de información.</a:t>
            </a:r>
            <a:r>
              <a:rPr lang="es-ES_tradnl" altLang="en-US" noProof="0" dirty="0" smtClean="0">
                <a:latin typeface="Arial" panose="020B0604020202020204" pitchFamily="34" charset="0"/>
              </a:rPr>
              <a:t> Por ejemplo, justo cuando logras que un tomador de decisiones agilice la solución de un problema, puede que él o ella dejen el cargo. Sabemos que a menudo sucede que </a:t>
            </a:r>
            <a:r>
              <a:rPr lang="es-ES_tradnl" altLang="en-US" baseline="0" noProof="0" dirty="0" smtClean="0">
                <a:latin typeface="Arial" panose="020B0604020202020204" pitchFamily="34" charset="0"/>
              </a:rPr>
              <a:t>los formuladores de políticas estén ocupados y distraídos, por lo que es posible que lo escuchen una vez y luego lo olviden; por un oído les entra y por el otro sale lo que se les dijo. Asegurarse de que escuchen lo mismo de diferentes fuentes en diferentes momentos ayuda a que el mensaje resuene. </a:t>
            </a:r>
            <a:endParaRPr lang="es-ES_tradnl" altLang="en-US" noProof="0" dirty="0">
              <a:latin typeface="Arial" panose="020B0604020202020204" pitchFamily="34" charset="0"/>
            </a:endParaRPr>
          </a:p>
        </p:txBody>
      </p:sp>
    </p:spTree>
    <p:extLst>
      <p:ext uri="{BB962C8B-B14F-4D97-AF65-F5344CB8AC3E}">
        <p14:creationId xmlns:p14="http://schemas.microsoft.com/office/powerpoint/2010/main" val="1243562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noProof="0" dirty="0" smtClean="0">
                <a:latin typeface="Arial" panose="020B0604020202020204" pitchFamily="34" charset="0"/>
              </a:rPr>
              <a:t>Que un asunto pueda captar la atención de forma sostenida y seria, y elevarse a las agendas políticas no sólo depende de que sea realmente un problema. También importa que haya soluciones factibles. Esto a menudo depende de que haya una comunidad de individuos (como los investigadores) preocupados por idear soluciones, y de que dicha comunidad tenga éxito en la generación de soluciones factibles. </a:t>
            </a:r>
          </a:p>
          <a:p>
            <a:endParaRPr lang="es-ES_tradnl" altLang="en-US" noProof="0" dirty="0" smtClean="0">
              <a:latin typeface="Arial" panose="020B0604020202020204" pitchFamily="34" charset="0"/>
            </a:endParaRPr>
          </a:p>
          <a:p>
            <a:r>
              <a:rPr lang="es-ES_tradnl" altLang="en-US" noProof="0" dirty="0" smtClean="0">
                <a:latin typeface="Arial" panose="020B0604020202020204" pitchFamily="34" charset="0"/>
              </a:rPr>
              <a:t>De la misma forma como se necesita soluciones para crear una ventana de oportunidad, las soluciones factibles son necesarias para lograr una atención continua y mantener un tema en la agenda. Las mejores alternativas de políticas y programas son aquellas que son razonables, rentables, técnica y políticamente viables, lo mismo que pertinentes para el problema. </a:t>
            </a:r>
            <a:endParaRPr lang="es-ES_tradnl" altLang="en-US" noProof="0" dirty="0">
              <a:latin typeface="Arial" panose="020B0604020202020204" pitchFamily="34" charset="0"/>
            </a:endParaRP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2B6C7AE-41EF-48EF-BD3B-448D529C5AAE}" type="slidenum">
              <a:rPr lang="en-US" altLang="en-US" sz="1200" smtClean="0"/>
              <a:pPr/>
              <a:t>9</a:t>
            </a:fld>
            <a:endParaRPr lang="en-US" altLang="en-US" sz="1200" dirty="0"/>
          </a:p>
        </p:txBody>
      </p:sp>
    </p:spTree>
    <p:extLst>
      <p:ext uri="{BB962C8B-B14F-4D97-AF65-F5344CB8AC3E}">
        <p14:creationId xmlns:p14="http://schemas.microsoft.com/office/powerpoint/2010/main" val="4030090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7" name="Rectangle 85"/>
          <p:cNvSpPr>
            <a:spLocks noGrp="1" noChangeArrowheads="1"/>
          </p:cNvSpPr>
          <p:nvPr>
            <p:ph type="ctrTitle" sz="quarter"/>
          </p:nvPr>
        </p:nvSpPr>
        <p:spPr>
          <a:xfrm>
            <a:off x="838200" y="685800"/>
            <a:ext cx="6248400" cy="1447800"/>
          </a:xfrm>
        </p:spPr>
        <p:txBody>
          <a:bodyPr anchor="b"/>
          <a:lstStyle>
            <a:lvl1pPr>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174875"/>
            <a:ext cx="6248400" cy="1101725"/>
          </a:xfrm>
        </p:spPr>
        <p:txBody>
          <a:bodyPr/>
          <a:lstStyle>
            <a:lvl1pPr marL="0" indent="0">
              <a:buFont typeface="Wingdings" charset="2"/>
              <a:buNone/>
              <a:defRPr sz="2800">
                <a:solidFill>
                  <a:schemeClr val="accent1"/>
                </a:solidFill>
              </a:defRPr>
            </a:lvl1pPr>
          </a:lstStyle>
          <a:p>
            <a:r>
              <a:rPr lang="en-US" dirty="0"/>
              <a:t>Click to edit Master subtitle style</a:t>
            </a: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792"/>
            <a:ext cx="9144000" cy="6858000"/>
          </a:xfrm>
          <a:prstGeom prst="rect">
            <a:avLst/>
          </a:prstGeom>
        </p:spPr>
      </p:pic>
    </p:spTree>
    <p:extLst>
      <p:ext uri="{BB962C8B-B14F-4D97-AF65-F5344CB8AC3E}">
        <p14:creationId xmlns:p14="http://schemas.microsoft.com/office/powerpoint/2010/main" val="2339772346"/>
      </p:ext>
    </p:extLst>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3203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Chart Placeholder 2"/>
          <p:cNvSpPr>
            <a:spLocks noGrp="1"/>
          </p:cNvSpPr>
          <p:nvPr>
            <p:ph type="chart" idx="1"/>
          </p:nvPr>
        </p:nvSpPr>
        <p:spPr>
          <a:xfrm>
            <a:off x="1033463" y="1676400"/>
            <a:ext cx="7729537" cy="4648200"/>
          </a:xfrm>
        </p:spPr>
        <p:txBody>
          <a:bodyPr/>
          <a:lstStyle/>
          <a:p>
            <a:pPr lvl="0"/>
            <a:endParaRPr lang="en-US" noProof="0"/>
          </a:p>
        </p:txBody>
      </p:sp>
    </p:spTree>
    <p:extLst>
      <p:ext uri="{BB962C8B-B14F-4D97-AF65-F5344CB8AC3E}">
        <p14:creationId xmlns:p14="http://schemas.microsoft.com/office/powerpoint/2010/main" val="4115992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2pPr marL="742950" indent="-285750">
              <a:buSzPct val="120000"/>
              <a:buFont typeface="Courier New" panose="02070309020205020404" pitchFamily="49" charset="0"/>
              <a:buChar char="o"/>
              <a:defRPr/>
            </a:lvl2pPr>
            <a:lvl3pPr>
              <a:buSzPct val="120000"/>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33246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60505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12717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6297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56112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23048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08044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300506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38200" y="381000"/>
            <a:ext cx="7739062" cy="70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title style</a:t>
            </a:r>
          </a:p>
        </p:txBody>
      </p:sp>
      <p:sp>
        <p:nvSpPr>
          <p:cNvPr id="1027" name="Rectangle 66"/>
          <p:cNvSpPr>
            <a:spLocks noGrp="1" noChangeArrowheads="1"/>
          </p:cNvSpPr>
          <p:nvPr>
            <p:ph type="body" idx="1"/>
          </p:nvPr>
        </p:nvSpPr>
        <p:spPr bwMode="auto">
          <a:xfrm>
            <a:off x="914400" y="1524000"/>
            <a:ext cx="772953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1028" name="Line 84"/>
          <p:cNvSpPr>
            <a:spLocks noChangeShapeType="1"/>
          </p:cNvSpPr>
          <p:nvPr userDrawn="1"/>
        </p:nvSpPr>
        <p:spPr bwMode="auto">
          <a:xfrm>
            <a:off x="152400" y="533400"/>
            <a:ext cx="0" cy="6324600"/>
          </a:xfrm>
          <a:prstGeom prst="line">
            <a:avLst/>
          </a:prstGeom>
          <a:noFill/>
          <a:ln w="317500">
            <a:solidFill>
              <a:schemeClr val="tx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6885" name="Text Box 85"/>
          <p:cNvSpPr txBox="1">
            <a:spLocks noChangeArrowheads="1"/>
          </p:cNvSpPr>
          <p:nvPr userDrawn="1"/>
        </p:nvSpPr>
        <p:spPr bwMode="auto">
          <a:xfrm>
            <a:off x="3886200" y="6507163"/>
            <a:ext cx="4953000" cy="198437"/>
          </a:xfrm>
          <a:prstGeom prst="rect">
            <a:avLst/>
          </a:prstGeom>
          <a:noFill/>
          <a:ln w="9525">
            <a:noFill/>
            <a:miter lim="800000"/>
            <a:headEnd/>
            <a:tailEnd/>
          </a:ln>
        </p:spPr>
        <p:txBody>
          <a:bodyPr>
            <a:spAutoFit/>
          </a:bodyPr>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a:defRPr/>
            </a:pPr>
            <a:r>
              <a:rPr lang="en-US" sz="700"/>
              <a:t>© </a:t>
            </a:r>
            <a:r>
              <a:rPr lang="en-US" sz="700">
                <a:solidFill>
                  <a:srgbClr val="333333"/>
                </a:solidFill>
              </a:rPr>
              <a:t>2016 Population Reference Bureau. All rights reserved. www.prb.org</a:t>
            </a:r>
          </a:p>
        </p:txBody>
      </p:sp>
      <p:pic>
        <p:nvPicPr>
          <p:cNvPr id="1030" name="Picture 86" descr="ppt-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90600" y="6507163"/>
            <a:ext cx="2311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4071" r:id="rId1"/>
    <p:sldLayoutId id="2147484061" r:id="rId2"/>
    <p:sldLayoutId id="2147484062" r:id="rId3"/>
    <p:sldLayoutId id="2147484063" r:id="rId4"/>
    <p:sldLayoutId id="2147484064" r:id="rId5"/>
    <p:sldLayoutId id="2147484065" r:id="rId6"/>
    <p:sldLayoutId id="2147484066" r:id="rId7"/>
    <p:sldLayoutId id="2147484067" r:id="rId8"/>
    <p:sldLayoutId id="2147484068" r:id="rId9"/>
    <p:sldLayoutId id="2147484069" r:id="rId10"/>
    <p:sldLayoutId id="2147484070" r:id="rId11"/>
  </p:sldLayoutIdLst>
  <p:txStyles>
    <p:titleStyle>
      <a:lvl1pPr algn="l" rtl="0" eaLnBrk="0" fontAlgn="base" hangingPunct="0">
        <a:spcBef>
          <a:spcPct val="0"/>
        </a:spcBef>
        <a:spcAft>
          <a:spcPct val="0"/>
        </a:spcAft>
        <a:defRPr sz="3600" b="1">
          <a:solidFill>
            <a:schemeClr val="tx2"/>
          </a:solidFill>
          <a:latin typeface="+mj-lt"/>
          <a:ea typeface="ＭＳ Ｐゴシック"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ts val="0"/>
        </a:spcBef>
        <a:spcAft>
          <a:spcPts val="1200"/>
        </a:spcAft>
        <a:buClr>
          <a:schemeClr val="folHlink"/>
        </a:buClr>
        <a:buSzPct val="85000"/>
        <a:buFont typeface="Wingdings" panose="05000000000000000000" pitchFamily="2" charset="2"/>
        <a:buChar char="n"/>
        <a:defRPr sz="2800">
          <a:solidFill>
            <a:schemeClr val="tx1"/>
          </a:solidFill>
          <a:latin typeface="+mn-lt"/>
          <a:ea typeface="ＭＳ Ｐゴシック" pitchFamily="34" charset="-128"/>
          <a:cs typeface="ＭＳ Ｐゴシック" charset="-128"/>
        </a:defRPr>
      </a:lvl1pPr>
      <a:lvl2pPr marL="742950" indent="-285750" algn="l" rtl="0" eaLnBrk="0" fontAlgn="base" hangingPunct="0">
        <a:spcBef>
          <a:spcPts val="0"/>
        </a:spcBef>
        <a:spcAft>
          <a:spcPts val="1200"/>
        </a:spcAft>
        <a:buClr>
          <a:schemeClr val="folHlink"/>
        </a:buClr>
        <a:buSzPct val="120000"/>
        <a:buFont typeface="Courier New" panose="02070309020205020404" pitchFamily="49" charset="0"/>
        <a:buChar char="o"/>
        <a:defRPr sz="2400">
          <a:solidFill>
            <a:schemeClr val="tx1"/>
          </a:solidFill>
          <a:latin typeface="+mn-lt"/>
          <a:ea typeface="ＭＳ Ｐゴシック" pitchFamily="34" charset="-128"/>
        </a:defRPr>
      </a:lvl2pPr>
      <a:lvl3pPr marL="1143000" indent="-228600" algn="l" rtl="0" eaLnBrk="0" fontAlgn="base" hangingPunct="0">
        <a:spcBef>
          <a:spcPts val="0"/>
        </a:spcBef>
        <a:spcAft>
          <a:spcPts val="1200"/>
        </a:spcAft>
        <a:buClr>
          <a:srgbClr val="7BC143"/>
        </a:buClr>
        <a:buSzPct val="120000"/>
        <a:buChar char="•"/>
        <a:defRPr sz="2200">
          <a:solidFill>
            <a:schemeClr val="tx1"/>
          </a:solidFill>
          <a:latin typeface="+mn-lt"/>
          <a:ea typeface="ＭＳ Ｐゴシック" pitchFamily="34" charset="-128"/>
        </a:defRPr>
      </a:lvl3pPr>
      <a:lvl4pPr marL="1600200" indent="-228600" algn="l" rtl="0" eaLnBrk="0" fontAlgn="base" hangingPunct="0">
        <a:spcBef>
          <a:spcPts val="0"/>
        </a:spcBef>
        <a:spcAft>
          <a:spcPts val="1200"/>
        </a:spcAft>
        <a:buClr>
          <a:srgbClr val="7BC143"/>
        </a:buClr>
        <a:buChar char="•"/>
        <a:defRPr>
          <a:solidFill>
            <a:schemeClr val="tx1"/>
          </a:solidFill>
          <a:latin typeface="+mn-lt"/>
          <a:ea typeface="ＭＳ Ｐゴシック" pitchFamily="34" charset="-128"/>
        </a:defRPr>
      </a:lvl4pPr>
      <a:lvl5pPr marL="2057400" indent="-228600" algn="l" rtl="0" eaLnBrk="0" fontAlgn="base" hangingPunct="0">
        <a:spcBef>
          <a:spcPts val="0"/>
        </a:spcBef>
        <a:spcAft>
          <a:spcPts val="1200"/>
        </a:spcAft>
        <a:buClr>
          <a:srgbClr val="7BC143"/>
        </a:buClr>
        <a:buSzPct val="85000"/>
        <a:buChar char="•"/>
        <a:defRPr>
          <a:solidFill>
            <a:schemeClr val="tx1"/>
          </a:solidFill>
          <a:latin typeface="+mn-lt"/>
          <a:ea typeface="ＭＳ Ｐゴシック" pitchFamily="34" charset="-128"/>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 userDrawn="1">
          <p15:clr>
            <a:srgbClr val="F26B43"/>
          </p15:clr>
        </p15:guide>
        <p15:guide id="2" pos="2880" userDrawn="1">
          <p15:clr>
            <a:srgbClr val="F26B43"/>
          </p15:clr>
        </p15:guide>
        <p15:guide id="3" orient="horz" pos="100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jpg"/><Relationship Id="rId5" Type="http://schemas.openxmlformats.org/officeDocument/2006/relationships/image" Target="../media/image10.jpg"/><Relationship Id="rId6"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838200" y="1295400"/>
            <a:ext cx="8153400" cy="1447800"/>
          </a:xfrm>
        </p:spPr>
        <p:txBody>
          <a:bodyPr/>
          <a:lstStyle/>
          <a:p>
            <a:r>
              <a:rPr lang="es-ES_tradnl" altLang="en-US" sz="3600" b="1" noProof="0" dirty="0" smtClean="0"/>
              <a:t>Fundamentos del proceso de creación de políticas</a:t>
            </a:r>
            <a:endParaRPr lang="es-ES_tradnl" sz="3600" b="1" noProof="0" dirty="0"/>
          </a:p>
        </p:txBody>
      </p:sp>
      <p:sp>
        <p:nvSpPr>
          <p:cNvPr id="3" name="Subtitle 2"/>
          <p:cNvSpPr>
            <a:spLocks noGrp="1"/>
          </p:cNvSpPr>
          <p:nvPr>
            <p:ph type="subTitle" sz="quarter" idx="1"/>
          </p:nvPr>
        </p:nvSpPr>
        <p:spPr>
          <a:xfrm>
            <a:off x="838200" y="2784475"/>
            <a:ext cx="7086600" cy="1101725"/>
          </a:xfrm>
        </p:spPr>
        <p:txBody>
          <a:bodyPr/>
          <a:lstStyle/>
          <a:p>
            <a:r>
              <a:rPr lang="es-ES_tradnl" altLang="en-US" noProof="0" dirty="0" smtClean="0"/>
              <a:t>Creando una ventana de oportunidad para el cambio de políticas</a:t>
            </a:r>
          </a:p>
          <a:p>
            <a:endParaRPr lang="es-ES_tradnl" noProof="0" dirty="0"/>
          </a:p>
        </p:txBody>
      </p:sp>
    </p:spTree>
    <p:extLst>
      <p:ext uri="{BB962C8B-B14F-4D97-AF65-F5344CB8AC3E}">
        <p14:creationId xmlns:p14="http://schemas.microsoft.com/office/powerpoint/2010/main" val="1859084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9868" t="5469" r="10882" b="9397"/>
          <a:stretch/>
        </p:blipFill>
        <p:spPr>
          <a:xfrm>
            <a:off x="4046622" y="1066800"/>
            <a:ext cx="4085060" cy="2819400"/>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33911"/>
          <a:stretch/>
        </p:blipFill>
        <p:spPr>
          <a:xfrm>
            <a:off x="914400" y="762000"/>
            <a:ext cx="2872827" cy="3291840"/>
          </a:xfrm>
          <a:prstGeom prst="rect">
            <a:avLst/>
          </a:prstGeom>
          <a:ln w="6350">
            <a:solidFill>
              <a:schemeClr val="accent2"/>
            </a:solidFill>
          </a:ln>
          <a:effectLst/>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9071" r="9297"/>
          <a:stretch/>
        </p:blipFill>
        <p:spPr>
          <a:xfrm>
            <a:off x="4800600" y="3376699"/>
            <a:ext cx="3810000" cy="2649682"/>
          </a:xfrm>
          <a:prstGeom prst="rect">
            <a:avLst/>
          </a:prstGeom>
        </p:spPr>
      </p:pic>
      <p:pic>
        <p:nvPicPr>
          <p:cNvPr id="20484" name="Picture 2" descr="Screen Clippi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87788" y="2407920"/>
            <a:ext cx="2401017" cy="310896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599" y="1600200"/>
            <a:ext cx="5334001" cy="5233416"/>
          </a:xfrm>
          <a:prstGeom prst="rect">
            <a:avLst/>
          </a:prstGeom>
        </p:spPr>
      </p:pic>
      <p:pic>
        <p:nvPicPr>
          <p:cNvPr id="2" name="Picture 1"/>
          <p:cNvPicPr/>
          <p:nvPr/>
        </p:nvPicPr>
        <p:blipFill>
          <a:blip r:embed="rId4">
            <a:extLst>
              <a:ext uri="{28A0092B-C50C-407E-A947-70E740481C1C}">
                <a14:useLocalDpi xmlns:a14="http://schemas.microsoft.com/office/drawing/2010/main" val="0"/>
              </a:ext>
            </a:extLst>
          </a:blip>
          <a:stretch>
            <a:fillRect/>
          </a:stretch>
        </p:blipFill>
        <p:spPr>
          <a:xfrm>
            <a:off x="2643847" y="1447800"/>
            <a:ext cx="4462729" cy="4614975"/>
          </a:xfrm>
          <a:prstGeom prst="rect">
            <a:avLst/>
          </a:prstGeom>
        </p:spPr>
      </p:pic>
      <p:sp>
        <p:nvSpPr>
          <p:cNvPr id="6" name="Rectangle 2"/>
          <p:cNvSpPr txBox="1">
            <a:spLocks noChangeArrowheads="1"/>
          </p:cNvSpPr>
          <p:nvPr/>
        </p:nvSpPr>
        <p:spPr bwMode="auto">
          <a:xfrm>
            <a:off x="838200" y="413370"/>
            <a:ext cx="807402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l" rtl="0" eaLnBrk="0" fontAlgn="base" hangingPunct="0">
              <a:spcBef>
                <a:spcPct val="0"/>
              </a:spcBef>
              <a:spcAft>
                <a:spcPct val="0"/>
              </a:spcAft>
              <a:defRPr sz="3600">
                <a:solidFill>
                  <a:schemeClr val="tx2"/>
                </a:solidFill>
                <a:latin typeface="+mj-lt"/>
                <a:ea typeface="ＭＳ Ｐゴシック"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pPr>
              <a:defRPr/>
            </a:pPr>
            <a:r>
              <a:rPr lang="es-ES" altLang="en-US" b="1" kern="0" dirty="0" smtClean="0"/>
              <a:t>Moviendo todas las esferas a la vez</a:t>
            </a:r>
            <a:endParaRPr lang="es-ES" altLang="en-US" b="1" kern="0" dirty="0"/>
          </a:p>
        </p:txBody>
      </p:sp>
    </p:spTree>
    <p:extLst>
      <p:ext uri="{BB962C8B-B14F-4D97-AF65-F5344CB8AC3E}">
        <p14:creationId xmlns:p14="http://schemas.microsoft.com/office/powerpoint/2010/main" val="15615702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250"/>
                                        <p:tgtEl>
                                          <p:spTgt spid="2"/>
                                        </p:tgtEl>
                                      </p:cBhvr>
                                    </p:animEffect>
                                    <p:set>
                                      <p:cBhvr>
                                        <p:cTn id="7" dur="1" fill="hold">
                                          <p:stCondLst>
                                            <p:cond delay="124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4294967295"/>
          </p:nvPr>
        </p:nvSpPr>
        <p:spPr>
          <a:xfrm>
            <a:off x="914400" y="1811337"/>
            <a:ext cx="7275513" cy="4132263"/>
          </a:xfrm>
        </p:spPr>
        <p:txBody>
          <a:bodyPr lIns="92075" tIns="46038" rIns="92075" bIns="46038"/>
          <a:lstStyle/>
          <a:p>
            <a:pPr>
              <a:spcAft>
                <a:spcPts val="3000"/>
              </a:spcAft>
            </a:pPr>
            <a:r>
              <a:rPr lang="es-ES_tradnl" altLang="en-US" noProof="0" dirty="0" smtClean="0"/>
              <a:t>Competencia constante entre los temas</a:t>
            </a:r>
          </a:p>
          <a:p>
            <a:r>
              <a:rPr lang="es-ES_tradnl" altLang="en-US" noProof="0" dirty="0" smtClean="0"/>
              <a:t>Llamar la atención de:</a:t>
            </a:r>
          </a:p>
          <a:p>
            <a:pPr lvl="1"/>
            <a:r>
              <a:rPr lang="es-ES_tradnl" altLang="en-US" noProof="0" dirty="0" smtClean="0"/>
              <a:t>Los medios de comunicación</a:t>
            </a:r>
          </a:p>
          <a:p>
            <a:pPr lvl="1"/>
            <a:r>
              <a:rPr lang="es-ES_tradnl" altLang="en-US" noProof="0" dirty="0" smtClean="0"/>
              <a:t>El público </a:t>
            </a:r>
          </a:p>
          <a:p>
            <a:pPr lvl="1">
              <a:spcAft>
                <a:spcPts val="3000"/>
              </a:spcAft>
            </a:pPr>
            <a:r>
              <a:rPr lang="es-ES_tradnl" altLang="en-US" noProof="0" dirty="0" smtClean="0"/>
              <a:t>Los formuladores de políticas</a:t>
            </a:r>
          </a:p>
          <a:p>
            <a:r>
              <a:rPr lang="es-ES_tradnl" altLang="en-US" noProof="0" dirty="0" smtClean="0"/>
              <a:t>Para incidir en el cambio de políticas</a:t>
            </a:r>
            <a:endParaRPr lang="es-ES_tradnl" altLang="en-US" noProof="0" dirty="0"/>
          </a:p>
        </p:txBody>
      </p:sp>
      <p:sp>
        <p:nvSpPr>
          <p:cNvPr id="9219" name="Rectangle 4"/>
          <p:cNvSpPr>
            <a:spLocks noChangeArrowheads="1"/>
          </p:cNvSpPr>
          <p:nvPr/>
        </p:nvSpPr>
        <p:spPr bwMode="auto">
          <a:xfrm>
            <a:off x="762000" y="304800"/>
            <a:ext cx="83820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defRPr/>
            </a:pPr>
            <a:r>
              <a:rPr kumimoji="1" lang="es-ES" sz="3600" b="1" dirty="0" smtClean="0">
                <a:solidFill>
                  <a:schemeClr val="tx2"/>
                </a:solidFill>
                <a:latin typeface="+mj-lt"/>
                <a:ea typeface="ＭＳ Ｐゴシック" charset="-128"/>
              </a:rPr>
              <a:t> 2. Concentración de la atención: establecimiento de la agenda</a:t>
            </a:r>
            <a:endParaRPr kumimoji="1" lang="es-ES" sz="3600" b="1" dirty="0">
              <a:solidFill>
                <a:schemeClr val="tx2"/>
              </a:solidFill>
              <a:latin typeface="+mj-lt"/>
              <a:ea typeface="ＭＳ Ｐゴシック"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838200" y="457200"/>
            <a:ext cx="9220200" cy="1066800"/>
          </a:xfrm>
        </p:spPr>
        <p:txBody>
          <a:bodyPr lIns="92075" tIns="46038" rIns="92075" bIns="46038" anchor="ctr"/>
          <a:lstStyle/>
          <a:p>
            <a:r>
              <a:rPr lang="es-ES_tradnl" altLang="en-US" noProof="0" dirty="0" smtClean="0"/>
              <a:t>2. Concentración de la atención: Indicadores creíbles</a:t>
            </a:r>
            <a:endParaRPr lang="es-ES_tradnl" altLang="en-US" noProof="0" dirty="0"/>
          </a:p>
        </p:txBody>
      </p:sp>
      <p:sp>
        <p:nvSpPr>
          <p:cNvPr id="26627" name="Rectangle 3"/>
          <p:cNvSpPr>
            <a:spLocks noGrp="1" noChangeArrowheads="1"/>
          </p:cNvSpPr>
          <p:nvPr>
            <p:ph type="body" idx="4294967295"/>
          </p:nvPr>
        </p:nvSpPr>
        <p:spPr>
          <a:xfrm>
            <a:off x="914400" y="1898650"/>
            <a:ext cx="7275512" cy="4044950"/>
          </a:xfrm>
        </p:spPr>
        <p:txBody>
          <a:bodyPr lIns="92075" tIns="46038" rIns="92075" bIns="46038"/>
          <a:lstStyle/>
          <a:p>
            <a:pPr>
              <a:spcAft>
                <a:spcPts val="3000"/>
              </a:spcAft>
            </a:pPr>
            <a:r>
              <a:rPr lang="es-ES_tradnl" altLang="en-US" noProof="0" dirty="0" smtClean="0"/>
              <a:t>Dar visibilidad a problemas o soluciones</a:t>
            </a:r>
          </a:p>
          <a:p>
            <a:pPr>
              <a:spcAft>
                <a:spcPts val="3000"/>
              </a:spcAft>
            </a:pPr>
            <a:r>
              <a:rPr lang="es-ES_tradnl" altLang="en-US" noProof="0" dirty="0" smtClean="0"/>
              <a:t>Dar importancia a un problema</a:t>
            </a:r>
          </a:p>
          <a:p>
            <a:pPr>
              <a:spcAft>
                <a:spcPts val="3000"/>
              </a:spcAft>
            </a:pPr>
            <a:r>
              <a:rPr lang="es-ES_tradnl" altLang="en-US" noProof="0" dirty="0" smtClean="0"/>
              <a:t>Estimular la acción</a:t>
            </a:r>
          </a:p>
          <a:p>
            <a:pPr lvl="1">
              <a:spcBef>
                <a:spcPct val="65000"/>
              </a:spcBef>
            </a:pPr>
            <a:endParaRPr lang="es-ES_tradnl" altLang="en-US" sz="3200" noProof="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38200" y="381000"/>
            <a:ext cx="8610600" cy="1143000"/>
          </a:xfrm>
        </p:spPr>
        <p:txBody>
          <a:bodyPr/>
          <a:lstStyle/>
          <a:p>
            <a:r>
              <a:rPr lang="es-ES_tradnl" altLang="en-US" noProof="0" dirty="0" smtClean="0"/>
              <a:t>2. Concentración de la Atención: influencias transnacionales</a:t>
            </a:r>
            <a:endParaRPr lang="es-ES_tradnl" altLang="en-US" noProof="0" dirty="0"/>
          </a:p>
        </p:txBody>
      </p:sp>
      <p:sp>
        <p:nvSpPr>
          <p:cNvPr id="25603" name="Content Placeholder 2"/>
          <p:cNvSpPr>
            <a:spLocks noGrp="1"/>
          </p:cNvSpPr>
          <p:nvPr>
            <p:ph idx="1"/>
          </p:nvPr>
        </p:nvSpPr>
        <p:spPr>
          <a:xfrm>
            <a:off x="914400" y="1905000"/>
            <a:ext cx="7729538" cy="4648200"/>
          </a:xfrm>
        </p:spPr>
        <p:txBody>
          <a:bodyPr/>
          <a:lstStyle/>
          <a:p>
            <a:r>
              <a:rPr lang="es-ES_tradnl" altLang="en-US" noProof="0" dirty="0" smtClean="0"/>
              <a:t>Esfuerzos de organizaciones internacionales y defensores para abrazar las causas que les preocupan</a:t>
            </a:r>
          </a:p>
          <a:p>
            <a:pPr lvl="1"/>
            <a:r>
              <a:rPr lang="es-ES_tradnl" altLang="en-US" noProof="0" dirty="0" smtClean="0"/>
              <a:t>Establecer marco para la promoción</a:t>
            </a:r>
          </a:p>
          <a:p>
            <a:pPr lvl="1"/>
            <a:r>
              <a:rPr lang="es-ES_tradnl" altLang="en-US" noProof="0" dirty="0" smtClean="0"/>
              <a:t>Creación de objetivos de desarrollo globales</a:t>
            </a:r>
          </a:p>
          <a:p>
            <a:pPr lvl="1"/>
            <a:r>
              <a:rPr lang="es-ES_tradnl" altLang="en-US" noProof="0" dirty="0" smtClean="0"/>
              <a:t>Atracción de asistencia financiera y técnica</a:t>
            </a:r>
            <a:endParaRPr lang="es-ES_tradnl" altLang="en-US" noProof="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idx="4294967295"/>
          </p:nvPr>
        </p:nvSpPr>
        <p:spPr>
          <a:xfrm>
            <a:off x="871538" y="381000"/>
            <a:ext cx="8120062" cy="609600"/>
          </a:xfrm>
        </p:spPr>
        <p:txBody>
          <a:bodyPr lIns="92075" tIns="46038" rIns="92075" bIns="46038" anchor="ctr"/>
          <a:lstStyle/>
          <a:p>
            <a:r>
              <a:rPr lang="es-ES_tradnl" altLang="en-US" noProof="0" dirty="0" smtClean="0"/>
              <a:t>2. Concentración de la atención: Eventos</a:t>
            </a:r>
            <a:endParaRPr lang="es-ES_tradnl" altLang="en-US" noProof="0" dirty="0"/>
          </a:p>
        </p:txBody>
      </p:sp>
      <p:sp>
        <p:nvSpPr>
          <p:cNvPr id="28675" name="Rectangle 1027"/>
          <p:cNvSpPr>
            <a:spLocks noGrp="1" noChangeArrowheads="1"/>
          </p:cNvSpPr>
          <p:nvPr>
            <p:ph type="body" idx="4294967295"/>
          </p:nvPr>
        </p:nvSpPr>
        <p:spPr>
          <a:xfrm>
            <a:off x="914400" y="1524000"/>
            <a:ext cx="3276600" cy="4191000"/>
          </a:xfrm>
        </p:spPr>
        <p:txBody>
          <a:bodyPr lIns="92075" tIns="46038" rIns="92075" bIns="46038"/>
          <a:lstStyle/>
          <a:p>
            <a:pPr>
              <a:spcBef>
                <a:spcPct val="65000"/>
              </a:spcBef>
            </a:pPr>
            <a:r>
              <a:rPr lang="es-ES_tradnl" altLang="en-US" sz="2600" noProof="0" dirty="0" smtClean="0"/>
              <a:t>Conferencias de prensa </a:t>
            </a:r>
          </a:p>
          <a:p>
            <a:pPr>
              <a:spcBef>
                <a:spcPct val="65000"/>
              </a:spcBef>
            </a:pPr>
            <a:r>
              <a:rPr lang="es-ES_tradnl" altLang="en-US" sz="2600" noProof="0" dirty="0" smtClean="0"/>
              <a:t>Eventos públicos, conferencias, seminarios y discursos</a:t>
            </a:r>
          </a:p>
          <a:p>
            <a:pPr>
              <a:spcBef>
                <a:spcPct val="65000"/>
              </a:spcBef>
            </a:pPr>
            <a:r>
              <a:rPr lang="es-ES_tradnl" altLang="en-US" sz="2600" noProof="0" dirty="0" smtClean="0"/>
              <a:t>Días de atención internacionales y nacionales</a:t>
            </a:r>
            <a:endParaRPr lang="es-ES_tradnl" altLang="en-US" sz="2600" noProof="0"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5714" r="11696" b="-212"/>
          <a:stretch/>
        </p:blipFill>
        <p:spPr>
          <a:xfrm>
            <a:off x="4724400" y="1676400"/>
            <a:ext cx="3871980" cy="3581400"/>
          </a:xfrm>
          <a:prstGeom prst="rect">
            <a:avLst/>
          </a:prstGeom>
          <a:solidFill>
            <a:srgbClr val="FFFFFF">
              <a:shade val="85000"/>
            </a:srgbClr>
          </a:solidFill>
          <a:ln w="6350" cap="sq">
            <a:noFill/>
            <a:miter lim="800000"/>
          </a:ln>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490584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413370"/>
            <a:ext cx="5387882" cy="5245094"/>
          </a:xfrm>
          <a:prstGeom prst="rect">
            <a:avLst/>
          </a:prstGeom>
        </p:spPr>
      </p:pic>
      <p:pic>
        <p:nvPicPr>
          <p:cNvPr id="2" name="Picture 1"/>
          <p:cNvPicPr/>
          <p:nvPr/>
        </p:nvPicPr>
        <p:blipFill>
          <a:blip r:embed="rId4">
            <a:extLst>
              <a:ext uri="{28A0092B-C50C-407E-A947-70E740481C1C}">
                <a14:useLocalDpi xmlns:a14="http://schemas.microsoft.com/office/drawing/2010/main" val="0"/>
              </a:ext>
            </a:extLst>
          </a:blip>
          <a:stretch>
            <a:fillRect/>
          </a:stretch>
        </p:blipFill>
        <p:spPr>
          <a:xfrm>
            <a:off x="2449153" y="1579335"/>
            <a:ext cx="4462729" cy="4614975"/>
          </a:xfrm>
          <a:prstGeom prst="rect">
            <a:avLst/>
          </a:prstGeom>
        </p:spPr>
      </p:pic>
      <p:sp>
        <p:nvSpPr>
          <p:cNvPr id="6" name="Rectangle 2"/>
          <p:cNvSpPr txBox="1">
            <a:spLocks noChangeArrowheads="1"/>
          </p:cNvSpPr>
          <p:nvPr/>
        </p:nvSpPr>
        <p:spPr bwMode="auto">
          <a:xfrm>
            <a:off x="838200" y="413370"/>
            <a:ext cx="807402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l" rtl="0" eaLnBrk="0" fontAlgn="base" hangingPunct="0">
              <a:spcBef>
                <a:spcPct val="0"/>
              </a:spcBef>
              <a:spcAft>
                <a:spcPct val="0"/>
              </a:spcAft>
              <a:defRPr sz="3600">
                <a:solidFill>
                  <a:schemeClr val="tx2"/>
                </a:solidFill>
                <a:latin typeface="+mj-lt"/>
                <a:ea typeface="ＭＳ Ｐゴシック"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pPr>
              <a:defRPr/>
            </a:pPr>
            <a:r>
              <a:rPr lang="es-ES" altLang="en-US" b="1" kern="0" dirty="0" smtClean="0"/>
              <a:t>Moviendo todas las esferas a la vez</a:t>
            </a:r>
            <a:endParaRPr lang="es-ES" altLang="en-US" b="1" kern="0" dirty="0"/>
          </a:p>
        </p:txBody>
      </p:sp>
    </p:spTree>
    <p:extLst>
      <p:ext uri="{BB962C8B-B14F-4D97-AF65-F5344CB8AC3E}">
        <p14:creationId xmlns:p14="http://schemas.microsoft.com/office/powerpoint/2010/main" val="12080157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250"/>
                                        <p:tgtEl>
                                          <p:spTgt spid="2"/>
                                        </p:tgtEl>
                                      </p:cBhvr>
                                    </p:animEffect>
                                    <p:set>
                                      <p:cBhvr>
                                        <p:cTn id="7" dur="1" fill="hold">
                                          <p:stCondLst>
                                            <p:cond delay="124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838200" y="381000"/>
            <a:ext cx="8153400" cy="1219200"/>
          </a:xfrm>
        </p:spPr>
        <p:txBody>
          <a:bodyPr/>
          <a:lstStyle/>
          <a:p>
            <a:r>
              <a:rPr lang="es-ES_tradnl" altLang="en-US" noProof="0" dirty="0" smtClean="0"/>
              <a:t>3. Fortalecimiento de la comunidad de políticas</a:t>
            </a:r>
            <a:endParaRPr lang="es-ES_tradnl" altLang="en-US" noProof="0" dirty="0"/>
          </a:p>
        </p:txBody>
      </p:sp>
      <p:sp>
        <p:nvSpPr>
          <p:cNvPr id="34819" name="Content Placeholder 2"/>
          <p:cNvSpPr>
            <a:spLocks noGrp="1"/>
          </p:cNvSpPr>
          <p:nvPr>
            <p:ph idx="1"/>
          </p:nvPr>
        </p:nvSpPr>
        <p:spPr/>
        <p:txBody>
          <a:bodyPr/>
          <a:lstStyle/>
          <a:p>
            <a:r>
              <a:rPr lang="es-ES_tradnl" altLang="en-US" noProof="0" dirty="0" smtClean="0"/>
              <a:t>Comunidad de políticas: </a:t>
            </a:r>
          </a:p>
          <a:p>
            <a:pPr marL="457200" lvl="1" indent="0">
              <a:buFont typeface="Wingdings" panose="05000000000000000000" pitchFamily="2" charset="2"/>
              <a:buNone/>
            </a:pPr>
            <a:r>
              <a:rPr lang="es-ES_tradnl" altLang="en-US" noProof="0" dirty="0" smtClean="0"/>
              <a:t>Una red de actores de diferentes tipos de organizaciones (agencias gubernamentales, órganos legislativos, ONG, universidades, asociaciones profesionales) comprometidos con una causa común</a:t>
            </a:r>
            <a:endParaRPr lang="es-ES_tradnl" altLang="en-US" noProof="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838200" y="381000"/>
            <a:ext cx="8305800" cy="1143000"/>
          </a:xfrm>
        </p:spPr>
        <p:txBody>
          <a:bodyPr/>
          <a:lstStyle/>
          <a:p>
            <a:r>
              <a:rPr lang="es-ES_tradnl" altLang="en-US" noProof="0" dirty="0" smtClean="0"/>
              <a:t>3. Fortalecimiento de la comunidad de políticas:</a:t>
            </a:r>
            <a:br>
              <a:rPr lang="es-ES_tradnl" altLang="en-US" noProof="0" dirty="0" smtClean="0"/>
            </a:br>
            <a:r>
              <a:rPr lang="es-ES_tradnl" altLang="en-US" noProof="0" dirty="0" smtClean="0"/>
              <a:t>Elementos claves</a:t>
            </a:r>
            <a:endParaRPr lang="es-ES_tradnl" altLang="en-US" noProof="0" dirty="0"/>
          </a:p>
        </p:txBody>
      </p:sp>
      <p:sp>
        <p:nvSpPr>
          <p:cNvPr id="36867" name="Rectangle 3"/>
          <p:cNvSpPr>
            <a:spLocks noGrp="1" noChangeArrowheads="1"/>
          </p:cNvSpPr>
          <p:nvPr>
            <p:ph type="body" idx="1"/>
          </p:nvPr>
        </p:nvSpPr>
        <p:spPr>
          <a:xfrm>
            <a:off x="835152" y="2209800"/>
            <a:ext cx="7729538" cy="4648200"/>
          </a:xfrm>
        </p:spPr>
        <p:txBody>
          <a:bodyPr/>
          <a:lstStyle/>
          <a:p>
            <a:pPr marL="571500" indent="-571500">
              <a:spcAft>
                <a:spcPts val="3000"/>
              </a:spcAft>
            </a:pPr>
            <a:r>
              <a:rPr lang="es-ES_tradnl" altLang="en-US" noProof="0" dirty="0" smtClean="0"/>
              <a:t>Un marco común acordado sobre el tema que convoca a los grupos </a:t>
            </a:r>
          </a:p>
          <a:p>
            <a:pPr marL="571500" indent="-571500">
              <a:spcAft>
                <a:spcPts val="3000"/>
              </a:spcAft>
            </a:pPr>
            <a:r>
              <a:rPr lang="es-ES_tradnl" altLang="en-US" noProof="0" dirty="0" smtClean="0"/>
              <a:t>Confianza y certeza que los miembros de la comunidad tienen un compromiso con el objetivo común</a:t>
            </a:r>
          </a:p>
          <a:p>
            <a:pPr marL="571500" indent="-571500">
              <a:spcAft>
                <a:spcPts val="3000"/>
              </a:spcAft>
            </a:pPr>
            <a:r>
              <a:rPr lang="es-ES_tradnl" altLang="en-US" noProof="0" dirty="0" smtClean="0"/>
              <a:t>Incentivo y beneficio compartido para la participación</a:t>
            </a:r>
          </a:p>
          <a:p>
            <a:pPr marL="571500" indent="-571500"/>
            <a:endParaRPr lang="es-ES_tradnl" altLang="en-US" noProof="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838200" y="304800"/>
            <a:ext cx="8305800" cy="1371600"/>
          </a:xfrm>
        </p:spPr>
        <p:txBody>
          <a:bodyPr lIns="92075" tIns="46038" rIns="92075" bIns="46038" anchor="ctr"/>
          <a:lstStyle/>
          <a:p>
            <a:r>
              <a:rPr lang="es-ES_tradnl" altLang="en-US" noProof="0" dirty="0" smtClean="0"/>
              <a:t>3. Fortalecimiento de la comunidad de políticas:</a:t>
            </a:r>
            <a:br>
              <a:rPr lang="es-ES_tradnl" altLang="en-US" noProof="0" dirty="0" smtClean="0"/>
            </a:br>
            <a:r>
              <a:rPr lang="es-ES_tradnl" altLang="en-US" noProof="0" dirty="0" smtClean="0"/>
              <a:t>Abanderados de las políticas</a:t>
            </a:r>
            <a:endParaRPr lang="es-ES_tradnl" altLang="en-US" noProof="0" dirty="0"/>
          </a:p>
        </p:txBody>
      </p:sp>
      <p:sp>
        <p:nvSpPr>
          <p:cNvPr id="38915" name="Rectangle 3"/>
          <p:cNvSpPr>
            <a:spLocks noGrp="1" noChangeArrowheads="1"/>
          </p:cNvSpPr>
          <p:nvPr>
            <p:ph type="body" idx="4294967295"/>
          </p:nvPr>
        </p:nvSpPr>
        <p:spPr>
          <a:xfrm>
            <a:off x="914400" y="1905000"/>
            <a:ext cx="8037512" cy="4419600"/>
          </a:xfrm>
        </p:spPr>
        <p:txBody>
          <a:bodyPr lIns="92075" tIns="46038" rIns="92075" bIns="46038"/>
          <a:lstStyle/>
          <a:p>
            <a:pPr>
              <a:spcAft>
                <a:spcPts val="3000"/>
              </a:spcAft>
              <a:buFont typeface="Wingdings" panose="05000000000000000000" pitchFamily="2" charset="2"/>
              <a:buNone/>
            </a:pPr>
            <a:r>
              <a:rPr lang="es-ES_tradnl" altLang="en-US" noProof="0" dirty="0" smtClean="0"/>
              <a:t>Personas comprometidas que:</a:t>
            </a:r>
          </a:p>
          <a:p>
            <a:pPr>
              <a:spcAft>
                <a:spcPts val="3000"/>
              </a:spcAft>
            </a:pPr>
            <a:r>
              <a:rPr lang="es-ES_tradnl" altLang="en-US" noProof="0" dirty="0" smtClean="0"/>
              <a:t>Definen un problema, sobre el que logran atraer la atención durante un largo período</a:t>
            </a:r>
          </a:p>
          <a:p>
            <a:pPr>
              <a:spcAft>
                <a:spcPts val="3000"/>
              </a:spcAft>
            </a:pPr>
            <a:r>
              <a:rPr lang="es-ES_tradnl" altLang="en-US" noProof="0" dirty="0" smtClean="0"/>
              <a:t>Ejercen liderazgo en entornos formales e informales</a:t>
            </a:r>
          </a:p>
          <a:p>
            <a:pPr>
              <a:spcAft>
                <a:spcPts val="3000"/>
              </a:spcAft>
            </a:pPr>
            <a:r>
              <a:rPr lang="es-ES_tradnl" altLang="en-US" noProof="0" dirty="0" smtClean="0"/>
              <a:t>Abogan por alternativas políticas y programáticas factibles</a:t>
            </a:r>
          </a:p>
          <a:p>
            <a:pPr lvl="1">
              <a:spcBef>
                <a:spcPct val="65000"/>
              </a:spcBef>
            </a:pPr>
            <a:endParaRPr lang="es-ES_tradnl" altLang="en-US" sz="3200" noProof="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39062" cy="609600"/>
          </a:xfrm>
        </p:spPr>
        <p:txBody>
          <a:bodyPr/>
          <a:lstStyle/>
          <a:p>
            <a:r>
              <a:rPr lang="es-ES_tradnl" noProof="0" dirty="0" smtClean="0"/>
              <a:t>La comunicación debe ser estratégica</a:t>
            </a:r>
            <a:endParaRPr lang="es-ES_tradnl" noProof="0" dirty="0"/>
          </a:p>
        </p:txBody>
      </p:sp>
      <p:sp>
        <p:nvSpPr>
          <p:cNvPr id="3" name="Content Placeholder 2"/>
          <p:cNvSpPr>
            <a:spLocks noGrp="1"/>
          </p:cNvSpPr>
          <p:nvPr>
            <p:ph idx="1"/>
          </p:nvPr>
        </p:nvSpPr>
        <p:spPr>
          <a:xfrm>
            <a:off x="914400" y="1600200"/>
            <a:ext cx="7729537" cy="4648200"/>
          </a:xfrm>
        </p:spPr>
        <p:txBody>
          <a:bodyPr/>
          <a:lstStyle/>
          <a:p>
            <a:pPr>
              <a:spcBef>
                <a:spcPts val="0"/>
              </a:spcBef>
              <a:spcAft>
                <a:spcPts val="3000"/>
              </a:spcAft>
            </a:pPr>
            <a:r>
              <a:rPr lang="es-ES_tradnl" sz="2800" noProof="0" dirty="0" smtClean="0"/>
              <a:t>La toma de decisiones es compleja</a:t>
            </a:r>
          </a:p>
          <a:p>
            <a:pPr>
              <a:spcBef>
                <a:spcPts val="0"/>
              </a:spcBef>
              <a:spcAft>
                <a:spcPts val="3000"/>
              </a:spcAft>
            </a:pPr>
            <a:r>
              <a:rPr lang="es-ES_tradnl" sz="2800" noProof="0" dirty="0" smtClean="0"/>
              <a:t>Los formuladores de políticas consideran una serie de factores</a:t>
            </a:r>
          </a:p>
          <a:p>
            <a:pPr>
              <a:spcBef>
                <a:spcPts val="0"/>
              </a:spcBef>
              <a:spcAft>
                <a:spcPts val="3000"/>
              </a:spcAft>
            </a:pPr>
            <a:r>
              <a:rPr lang="es-ES_tradnl" sz="2800" noProof="0" dirty="0" smtClean="0"/>
              <a:t>Los procesos no son lineales ni racionales</a:t>
            </a:r>
          </a:p>
          <a:p>
            <a:pPr>
              <a:spcBef>
                <a:spcPts val="0"/>
              </a:spcBef>
              <a:spcAft>
                <a:spcPts val="3000"/>
              </a:spcAft>
            </a:pPr>
            <a:r>
              <a:rPr lang="es-ES_tradnl" sz="2800" noProof="0" dirty="0" smtClean="0"/>
              <a:t>La comunicación estratégica es importante</a:t>
            </a:r>
            <a:endParaRPr lang="es-ES_tradnl" sz="2800" noProof="0" dirty="0"/>
          </a:p>
        </p:txBody>
      </p:sp>
    </p:spTree>
    <p:extLst>
      <p:ext uri="{BB962C8B-B14F-4D97-AF65-F5344CB8AC3E}">
        <p14:creationId xmlns:p14="http://schemas.microsoft.com/office/powerpoint/2010/main" val="628499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841375" y="139395"/>
            <a:ext cx="8302625" cy="1295400"/>
          </a:xfrm>
        </p:spPr>
        <p:txBody>
          <a:bodyPr/>
          <a:lstStyle/>
          <a:p>
            <a:r>
              <a:rPr lang="es-ES_tradnl" altLang="en-US" noProof="0" dirty="0" smtClean="0"/>
              <a:t>3. Fortalecimiento de la Comunidad de Políticas: </a:t>
            </a:r>
            <a:br>
              <a:rPr lang="es-ES_tradnl" altLang="en-US" noProof="0" dirty="0" smtClean="0"/>
            </a:br>
            <a:r>
              <a:rPr lang="es-ES_tradnl" altLang="en-US" noProof="0" dirty="0" smtClean="0"/>
              <a:t>Niveles de participación</a:t>
            </a:r>
            <a:endParaRPr lang="es-ES_tradnl" altLang="en-US" noProof="0" dirty="0"/>
          </a:p>
        </p:txBody>
      </p:sp>
      <p:sp>
        <p:nvSpPr>
          <p:cNvPr id="40966" name="Text Box 6"/>
          <p:cNvSpPr txBox="1">
            <a:spLocks noChangeArrowheads="1"/>
          </p:cNvSpPr>
          <p:nvPr/>
        </p:nvSpPr>
        <p:spPr bwMode="auto">
          <a:xfrm>
            <a:off x="6019800" y="3812515"/>
            <a:ext cx="2362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spcBef>
                <a:spcPct val="20000"/>
              </a:spcBef>
              <a:buClr>
                <a:schemeClr val="folHlink"/>
              </a:buClr>
              <a:buSzPct val="75000"/>
              <a:buFont typeface="Wingdings" panose="05000000000000000000"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2"/>
              </a:buClr>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hlink"/>
              </a:buClr>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9pPr>
          </a:lstStyle>
          <a:p>
            <a:pPr algn="ctr">
              <a:spcBef>
                <a:spcPct val="50000"/>
              </a:spcBef>
              <a:buClrTx/>
              <a:buSzTx/>
              <a:buFontTx/>
              <a:buNone/>
            </a:pPr>
            <a:r>
              <a:rPr lang="es-ES" altLang="en-US" sz="2400" b="1" dirty="0" smtClean="0">
                <a:latin typeface="Arial Black" panose="020B0A04020102020204" pitchFamily="34" charset="0"/>
              </a:rPr>
              <a:t>Externo</a:t>
            </a:r>
            <a:endParaRPr lang="es-ES" altLang="en-US" sz="2400" b="1" dirty="0">
              <a:latin typeface="Arial Black" panose="020B0A04020102020204" pitchFamily="34" charset="0"/>
            </a:endParaRPr>
          </a:p>
        </p:txBody>
      </p:sp>
      <p:grpSp>
        <p:nvGrpSpPr>
          <p:cNvPr id="5" name="Group 4"/>
          <p:cNvGrpSpPr/>
          <p:nvPr/>
        </p:nvGrpSpPr>
        <p:grpSpPr>
          <a:xfrm>
            <a:off x="1219200" y="1828800"/>
            <a:ext cx="4466336" cy="4352544"/>
            <a:chOff x="1066800" y="1673352"/>
            <a:chExt cx="4785360" cy="4663440"/>
          </a:xfrm>
        </p:grpSpPr>
        <p:grpSp>
          <p:nvGrpSpPr>
            <p:cNvPr id="2" name="Group 1"/>
            <p:cNvGrpSpPr/>
            <p:nvPr/>
          </p:nvGrpSpPr>
          <p:grpSpPr>
            <a:xfrm>
              <a:off x="1066800" y="1673352"/>
              <a:ext cx="4785360" cy="4663440"/>
              <a:chOff x="1981200" y="1670304"/>
              <a:chExt cx="5120640" cy="4663440"/>
            </a:xfrm>
            <a:effectLst/>
          </p:grpSpPr>
          <p:sp>
            <p:nvSpPr>
              <p:cNvPr id="34819" name="Oval 3"/>
              <p:cNvSpPr>
                <a:spLocks noChangeArrowheads="1"/>
              </p:cNvSpPr>
              <p:nvPr/>
            </p:nvSpPr>
            <p:spPr bwMode="auto">
              <a:xfrm>
                <a:off x="1981200" y="1670304"/>
                <a:ext cx="5120640" cy="4663440"/>
              </a:xfrm>
              <a:prstGeom prst="ellipse">
                <a:avLst/>
              </a:prstGeom>
              <a:solidFill>
                <a:schemeClr val="tx2">
                  <a:lumMod val="20000"/>
                  <a:lumOff val="80000"/>
                </a:schemeClr>
              </a:solidFill>
              <a:ln w="57150">
                <a:solidFill>
                  <a:schemeClr val="accent1"/>
                </a:solidFill>
                <a:round/>
                <a:headEnd type="none" w="sm" len="sm"/>
                <a:tailEnd type="none" w="sm" len="sm"/>
              </a:ln>
              <a:effectLst/>
            </p:spPr>
            <p:txBody>
              <a:bodyPr wrap="none" anchor="ctr"/>
              <a:lstStyle>
                <a:lvl1pPr>
                  <a:spcBef>
                    <a:spcPct val="20000"/>
                  </a:spcBef>
                  <a:buClr>
                    <a:schemeClr val="folHlink"/>
                  </a:buClr>
                  <a:buSzPct val="75000"/>
                  <a:buFont typeface="Wingdings" panose="05000000000000000000"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2"/>
                  </a:buClr>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hlink"/>
                  </a:buClr>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defRPr/>
                </a:pPr>
                <a:endParaRPr lang="es-ES" altLang="en-US" sz="1800" dirty="0">
                  <a:solidFill>
                    <a:srgbClr val="000000"/>
                  </a:solidFill>
                  <a:latin typeface="Arial Narrow" panose="020B0606020202030204" pitchFamily="34" charset="0"/>
                </a:endParaRPr>
              </a:p>
            </p:txBody>
          </p:sp>
          <p:sp>
            <p:nvSpPr>
              <p:cNvPr id="34820" name="Oval 4"/>
              <p:cNvSpPr>
                <a:spLocks noChangeArrowheads="1"/>
              </p:cNvSpPr>
              <p:nvPr/>
            </p:nvSpPr>
            <p:spPr bwMode="auto">
              <a:xfrm>
                <a:off x="3039902" y="2514600"/>
                <a:ext cx="3017520" cy="2743200"/>
              </a:xfrm>
              <a:prstGeom prst="ellipse">
                <a:avLst/>
              </a:prstGeom>
              <a:solidFill>
                <a:schemeClr val="tx2">
                  <a:lumMod val="60000"/>
                  <a:lumOff val="40000"/>
                </a:schemeClr>
              </a:solidFill>
              <a:ln w="57150">
                <a:solidFill>
                  <a:schemeClr val="accent3"/>
                </a:solidFill>
                <a:round/>
                <a:headEnd type="none" w="sm" len="sm"/>
                <a:tailEnd type="none" w="sm" len="sm"/>
              </a:ln>
              <a:effectLst/>
            </p:spPr>
            <p:txBody>
              <a:bodyPr wrap="none" anchor="ctr"/>
              <a:lstStyle>
                <a:lvl1pPr>
                  <a:spcBef>
                    <a:spcPct val="20000"/>
                  </a:spcBef>
                  <a:buClr>
                    <a:schemeClr val="folHlink"/>
                  </a:buClr>
                  <a:buSzPct val="75000"/>
                  <a:buFont typeface="Wingdings" panose="05000000000000000000"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2"/>
                  </a:buClr>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hlink"/>
                  </a:buClr>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defRPr/>
                </a:pPr>
                <a:endParaRPr lang="es-ES" altLang="en-US" sz="1800" b="1" dirty="0" smtClean="0">
                  <a:solidFill>
                    <a:srgbClr val="000000"/>
                  </a:solidFill>
                  <a:latin typeface="Arial Narrow" panose="020B0606020202030204" pitchFamily="34" charset="0"/>
                </a:endParaRPr>
              </a:p>
              <a:p>
                <a:pPr algn="ctr">
                  <a:spcBef>
                    <a:spcPct val="0"/>
                  </a:spcBef>
                  <a:buClrTx/>
                  <a:buSzTx/>
                  <a:buFontTx/>
                  <a:buNone/>
                  <a:defRPr/>
                </a:pPr>
                <a:endParaRPr lang="es-ES" altLang="en-US" sz="1800" b="1" dirty="0">
                  <a:solidFill>
                    <a:srgbClr val="000000"/>
                  </a:solidFill>
                  <a:latin typeface="Arial Narrow" panose="020B0606020202030204" pitchFamily="34" charset="0"/>
                </a:endParaRPr>
              </a:p>
            </p:txBody>
          </p:sp>
          <p:sp>
            <p:nvSpPr>
              <p:cNvPr id="34821" name="Oval 5"/>
              <p:cNvSpPr>
                <a:spLocks noChangeArrowheads="1"/>
              </p:cNvSpPr>
              <p:nvPr/>
            </p:nvSpPr>
            <p:spPr bwMode="auto">
              <a:xfrm>
                <a:off x="3786662" y="3124200"/>
                <a:ext cx="1524000" cy="1343025"/>
              </a:xfrm>
              <a:prstGeom prst="ellipse">
                <a:avLst/>
              </a:prstGeom>
              <a:solidFill>
                <a:schemeClr val="tx2">
                  <a:lumMod val="75000"/>
                </a:schemeClr>
              </a:solidFill>
              <a:ln w="57150">
                <a:solidFill>
                  <a:schemeClr val="accent1"/>
                </a:solidFill>
                <a:round/>
                <a:headEnd type="none" w="sm" len="sm"/>
                <a:tailEnd type="none" w="sm" len="sm"/>
              </a:ln>
              <a:effectLst/>
            </p:spPr>
            <p:txBody>
              <a:bodyPr anchor="ctr"/>
              <a:lstStyle>
                <a:lvl1pPr>
                  <a:spcBef>
                    <a:spcPct val="20000"/>
                  </a:spcBef>
                  <a:buClr>
                    <a:schemeClr val="folHlink"/>
                  </a:buClr>
                  <a:buSzPct val="75000"/>
                  <a:buFont typeface="Wingdings" panose="05000000000000000000"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2"/>
                  </a:buClr>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hlink"/>
                  </a:buClr>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defRPr/>
                </a:pPr>
                <a:r>
                  <a:rPr lang="es-ES" altLang="en-US" sz="1400" b="1" dirty="0" smtClean="0">
                    <a:solidFill>
                      <a:schemeClr val="accent1"/>
                    </a:solidFill>
                    <a:latin typeface="Arial Black" panose="020B0A04020102020204" pitchFamily="34" charset="0"/>
                  </a:rPr>
                  <a:t>Grupo central</a:t>
                </a:r>
                <a:endParaRPr lang="es-ES" altLang="en-US" sz="1400" b="1" dirty="0">
                  <a:solidFill>
                    <a:schemeClr val="accent1"/>
                  </a:solidFill>
                  <a:latin typeface="Arial Black" panose="020B0A04020102020204" pitchFamily="34" charset="0"/>
                </a:endParaRPr>
              </a:p>
            </p:txBody>
          </p:sp>
        </p:grpSp>
        <p:sp>
          <p:nvSpPr>
            <p:cNvPr id="3" name="Rectangle 2"/>
            <p:cNvSpPr/>
            <p:nvPr/>
          </p:nvSpPr>
          <p:spPr>
            <a:xfrm>
              <a:off x="2795263" y="4599158"/>
              <a:ext cx="1341782" cy="494641"/>
            </a:xfrm>
            <a:prstGeom prst="rect">
              <a:avLst/>
            </a:prstGeom>
          </p:spPr>
          <p:txBody>
            <a:bodyPr wrap="none">
              <a:spAutoFit/>
            </a:bodyPr>
            <a:lstStyle/>
            <a:p>
              <a:pPr algn="ctr">
                <a:defRPr/>
              </a:pPr>
              <a:r>
                <a:rPr lang="es-ES" altLang="en-US" b="1" dirty="0" smtClean="0">
                  <a:solidFill>
                    <a:schemeClr val="accent5"/>
                  </a:solidFill>
                  <a:latin typeface="Arial Black" panose="020B0A04020102020204" pitchFamily="34" charset="0"/>
                </a:rPr>
                <a:t>Activo</a:t>
              </a:r>
              <a:endParaRPr lang="es-ES" altLang="en-US" b="1" dirty="0">
                <a:solidFill>
                  <a:schemeClr val="accent5"/>
                </a:solidFill>
                <a:latin typeface="Arial Black" panose="020B0A04020102020204" pitchFamily="34" charset="0"/>
              </a:endParaRPr>
            </a:p>
          </p:txBody>
        </p:sp>
        <p:sp>
          <p:nvSpPr>
            <p:cNvPr id="4" name="Rectangle 3"/>
            <p:cNvSpPr/>
            <p:nvPr/>
          </p:nvSpPr>
          <p:spPr>
            <a:xfrm>
              <a:off x="2555862" y="5531792"/>
              <a:ext cx="1948061" cy="494641"/>
            </a:xfrm>
            <a:prstGeom prst="rect">
              <a:avLst/>
            </a:prstGeom>
          </p:spPr>
          <p:txBody>
            <a:bodyPr wrap="none">
              <a:spAutoFit/>
            </a:bodyPr>
            <a:lstStyle/>
            <a:p>
              <a:pPr algn="ctr">
                <a:defRPr/>
              </a:pPr>
              <a:r>
                <a:rPr lang="es-ES" altLang="en-US" b="1" dirty="0" smtClean="0">
                  <a:solidFill>
                    <a:schemeClr val="accent5"/>
                  </a:solidFill>
                  <a:latin typeface="Arial Black" panose="020B0A04020102020204" pitchFamily="34" charset="0"/>
                </a:rPr>
                <a:t>Periférico</a:t>
              </a:r>
              <a:endParaRPr lang="es-ES" altLang="en-US" b="1" dirty="0">
                <a:solidFill>
                  <a:schemeClr val="accent5"/>
                </a:solidFill>
                <a:latin typeface="Arial Black" panose="020B0A04020102020204" pitchFamily="34" charset="0"/>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838200" y="228600"/>
            <a:ext cx="8077200" cy="1539081"/>
          </a:xfrm>
        </p:spPr>
        <p:txBody>
          <a:bodyPr lIns="92075" tIns="46038" rIns="92075" bIns="46038" anchor="ctr"/>
          <a:lstStyle/>
          <a:p>
            <a:r>
              <a:rPr lang="es-ES_tradnl" altLang="en-US" noProof="0" dirty="0" smtClean="0"/>
              <a:t>3. Fortalecimiento de la comunidad de políticas:</a:t>
            </a:r>
            <a:br>
              <a:rPr lang="es-ES_tradnl" altLang="en-US" noProof="0" dirty="0" smtClean="0"/>
            </a:br>
            <a:r>
              <a:rPr lang="es-ES_tradnl" altLang="en-US" noProof="0" dirty="0" smtClean="0"/>
              <a:t>Actividades de apoyo</a:t>
            </a:r>
            <a:endParaRPr lang="es-ES_tradnl" altLang="en-US" noProof="0" dirty="0"/>
          </a:p>
        </p:txBody>
      </p:sp>
      <p:sp>
        <p:nvSpPr>
          <p:cNvPr id="43011" name="Rectangle 3"/>
          <p:cNvSpPr>
            <a:spLocks noGrp="1" noChangeArrowheads="1"/>
          </p:cNvSpPr>
          <p:nvPr>
            <p:ph type="body" idx="4294967295"/>
          </p:nvPr>
        </p:nvSpPr>
        <p:spPr>
          <a:xfrm>
            <a:off x="914400" y="1905000"/>
            <a:ext cx="2971800" cy="4648200"/>
          </a:xfrm>
        </p:spPr>
        <p:txBody>
          <a:bodyPr lIns="92075" tIns="46038" rIns="92075" bIns="46038"/>
          <a:lstStyle/>
          <a:p>
            <a:r>
              <a:rPr lang="es-ES_tradnl" altLang="en-US" sz="2600" noProof="0" dirty="0" smtClean="0"/>
              <a:t>Crear, facilitar y/o fortalecer coaliciones de apoyo</a:t>
            </a:r>
          </a:p>
          <a:p>
            <a:pPr>
              <a:spcAft>
                <a:spcPts val="2400"/>
              </a:spcAft>
            </a:pPr>
            <a:r>
              <a:rPr lang="es-ES_tradnl" altLang="en-US" sz="2600" noProof="0" dirty="0" smtClean="0"/>
              <a:t>Proporcionar información a las redes existentes</a:t>
            </a:r>
            <a:endParaRPr lang="es-ES_tradnl" altLang="en-US" sz="2600" noProof="0"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0340" r="24364"/>
          <a:stretch/>
        </p:blipFill>
        <p:spPr>
          <a:xfrm>
            <a:off x="3962400" y="1905000"/>
            <a:ext cx="4811923" cy="4145280"/>
          </a:xfrm>
          <a:prstGeom prst="rect">
            <a:avLst/>
          </a:prstGeom>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6477000" cy="1143000"/>
          </a:xfrm>
        </p:spPr>
        <p:txBody>
          <a:bodyPr/>
          <a:lstStyle/>
          <a:p>
            <a:r>
              <a:rPr lang="es-ES_tradnl" noProof="0" dirty="0" smtClean="0"/>
              <a:t>Incidir en el cambio de políticas es posible</a:t>
            </a:r>
            <a:endParaRPr lang="es-ES_tradnl" noProof="0" dirty="0"/>
          </a:p>
        </p:txBody>
      </p:sp>
      <p:graphicFrame>
        <p:nvGraphicFramePr>
          <p:cNvPr id="7" name="Table 6"/>
          <p:cNvGraphicFramePr>
            <a:graphicFrameLocks noGrp="1"/>
          </p:cNvGraphicFramePr>
          <p:nvPr>
            <p:extLst>
              <p:ext uri="{D42A27DB-BD31-4B8C-83A1-F6EECF244321}">
                <p14:modId xmlns:p14="http://schemas.microsoft.com/office/powerpoint/2010/main" val="2142299169"/>
              </p:ext>
            </p:extLst>
          </p:nvPr>
        </p:nvGraphicFramePr>
        <p:xfrm>
          <a:off x="1676400" y="2209800"/>
          <a:ext cx="5943600" cy="3415805"/>
        </p:xfrm>
        <a:graphic>
          <a:graphicData uri="http://schemas.openxmlformats.org/drawingml/2006/table">
            <a:tbl>
              <a:tblPr firstRow="1" bandRow="1">
                <a:effectLst/>
                <a:tableStyleId>{284E427A-3D55-4303-BF80-6455036E1DE7}</a:tableStyleId>
              </a:tblPr>
              <a:tblGrid>
                <a:gridCol w="2971800">
                  <a:extLst>
                    <a:ext uri="{9D8B030D-6E8A-4147-A177-3AD203B41FA5}">
                      <a16:colId xmlns:a16="http://schemas.microsoft.com/office/drawing/2014/main" xmlns="" val="20000"/>
                    </a:ext>
                  </a:extLst>
                </a:gridCol>
                <a:gridCol w="2971800">
                  <a:extLst>
                    <a:ext uri="{9D8B030D-6E8A-4147-A177-3AD203B41FA5}">
                      <a16:colId xmlns:a16="http://schemas.microsoft.com/office/drawing/2014/main" xmlns="" val="20001"/>
                    </a:ext>
                  </a:extLst>
                </a:gridCol>
              </a:tblGrid>
              <a:tr h="914399">
                <a:tc>
                  <a:txBody>
                    <a:bodyPr/>
                    <a:lstStyle/>
                    <a:p>
                      <a:pPr algn="ctr"/>
                      <a:r>
                        <a:rPr lang="es-ES" altLang="en-US" sz="1800" b="0" noProof="0" dirty="0" smtClean="0">
                          <a:solidFill>
                            <a:schemeClr val="accent1"/>
                          </a:solidFill>
                        </a:rPr>
                        <a:t>El cambio de política puede suceder cuando:</a:t>
                      </a:r>
                      <a:endParaRPr lang="es-ES" sz="1800" b="0" noProof="0" dirty="0">
                        <a:solidFill>
                          <a:schemeClr val="accent1"/>
                        </a:solidFill>
                      </a:endParaRPr>
                    </a:p>
                  </a:txBody>
                  <a:tcPr anchor="ctr">
                    <a:solidFill>
                      <a:srgbClr val="66BC29"/>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ES" sz="1800" b="0" noProof="0" dirty="0" smtClean="0">
                          <a:solidFill>
                            <a:schemeClr val="accent1"/>
                          </a:solidFill>
                        </a:rPr>
                        <a:t>Se pueden juntar estos elementos:</a:t>
                      </a:r>
                      <a:endParaRPr lang="es-ES" noProof="0" dirty="0">
                        <a:solidFill>
                          <a:schemeClr val="accent5"/>
                        </a:solidFill>
                      </a:endParaRPr>
                    </a:p>
                  </a:txBody>
                  <a:tcPr anchor="ctr">
                    <a:solidFill>
                      <a:srgbClr val="66BC29"/>
                    </a:solidFill>
                  </a:tcPr>
                </a:tc>
                <a:extLst>
                  <a:ext uri="{0D108BD9-81ED-4DB2-BD59-A6C34878D82A}">
                    <a16:rowId xmlns:a16="http://schemas.microsoft.com/office/drawing/2014/main" xmlns="" val="10000"/>
                  </a:ext>
                </a:extLst>
              </a:tr>
              <a:tr h="2501406">
                <a:tc>
                  <a:txBody>
                    <a:bodyPr/>
                    <a:lstStyle/>
                    <a:p>
                      <a:pPr marL="285750" indent="-285750">
                        <a:spcAft>
                          <a:spcPts val="1800"/>
                        </a:spcAft>
                        <a:buClr>
                          <a:srgbClr val="D6492A"/>
                        </a:buClr>
                        <a:buSzPct val="120000"/>
                        <a:buFont typeface="Courier New" charset="0"/>
                        <a:buChar char="o"/>
                      </a:pPr>
                      <a:r>
                        <a:rPr lang="es-ES" altLang="en-US" sz="1600" noProof="0" dirty="0" smtClean="0"/>
                        <a:t>Un problema está claramente articulado</a:t>
                      </a:r>
                    </a:p>
                    <a:p>
                      <a:pPr marL="285750" indent="-285750">
                        <a:spcAft>
                          <a:spcPts val="1800"/>
                        </a:spcAft>
                        <a:buClr>
                          <a:srgbClr val="D6492A"/>
                        </a:buClr>
                        <a:buSzPct val="120000"/>
                        <a:buFont typeface="Courier New" charset="0"/>
                        <a:buChar char="o"/>
                      </a:pPr>
                      <a:r>
                        <a:rPr lang="es-ES" altLang="en-US" sz="1600" noProof="0" dirty="0" smtClean="0"/>
                        <a:t>Existen </a:t>
                      </a:r>
                      <a:r>
                        <a:rPr lang="es-ES" altLang="en-US" sz="1600" noProof="0" dirty="0" smtClean="0"/>
                        <a:t>soluciones factibles y razonables</a:t>
                      </a:r>
                    </a:p>
                    <a:p>
                      <a:pPr marL="285750" indent="-285750">
                        <a:spcAft>
                          <a:spcPts val="1800"/>
                        </a:spcAft>
                        <a:buClr>
                          <a:srgbClr val="D6492A"/>
                        </a:buClr>
                        <a:buSzPct val="120000"/>
                        <a:buFont typeface="Courier New" charset="0"/>
                        <a:buChar char="o"/>
                      </a:pPr>
                      <a:r>
                        <a:rPr lang="es-ES" altLang="en-US" sz="1600" noProof="0" dirty="0" smtClean="0"/>
                        <a:t> Existe un clima político maduro para la acción</a:t>
                      </a:r>
                    </a:p>
                    <a:p>
                      <a:pPr>
                        <a:buClr>
                          <a:srgbClr val="D6492A"/>
                        </a:buClr>
                      </a:pPr>
                      <a:endParaRPr lang="es-ES" sz="1600" noProof="0" dirty="0"/>
                    </a:p>
                  </a:txBody>
                  <a:tcPr anchor="ctr">
                    <a:solidFill>
                      <a:schemeClr val="accent1">
                        <a:lumMod val="95000"/>
                        <a:alpha val="40000"/>
                      </a:schemeClr>
                    </a:solidFill>
                  </a:tcPr>
                </a:tc>
                <a:tc>
                  <a:txBody>
                    <a:bodyPr/>
                    <a:lstStyle/>
                    <a:p>
                      <a:pPr marL="285750" indent="-285750">
                        <a:spcAft>
                          <a:spcPts val="1800"/>
                        </a:spcAft>
                        <a:buClr>
                          <a:srgbClr val="D6492A"/>
                        </a:buClr>
                        <a:buSzPct val="120000"/>
                        <a:buFont typeface="Courier New" charset="0"/>
                        <a:buChar char="o"/>
                      </a:pPr>
                      <a:r>
                        <a:rPr lang="es-ES" altLang="en-US" sz="1600" noProof="0" dirty="0" smtClean="0"/>
                        <a:t>Aprendizaje de políticas</a:t>
                      </a:r>
                    </a:p>
                    <a:p>
                      <a:pPr marL="285750" indent="-285750">
                        <a:spcAft>
                          <a:spcPts val="1800"/>
                        </a:spcAft>
                        <a:buClr>
                          <a:srgbClr val="D6492A"/>
                        </a:buClr>
                        <a:buSzPct val="120000"/>
                        <a:buFont typeface="Courier New" charset="0"/>
                        <a:buChar char="o"/>
                      </a:pPr>
                      <a:r>
                        <a:rPr lang="es-ES" altLang="en-US" sz="1600" noProof="0" dirty="0" smtClean="0"/>
                        <a:t>Concentración de la atención</a:t>
                      </a:r>
                    </a:p>
                    <a:p>
                      <a:pPr marL="285750" indent="-285750">
                        <a:spcAft>
                          <a:spcPts val="1800"/>
                        </a:spcAft>
                        <a:buClr>
                          <a:srgbClr val="D6492A"/>
                        </a:buClr>
                        <a:buSzPct val="120000"/>
                        <a:buFont typeface="Courier New" charset="0"/>
                        <a:buChar char="o"/>
                      </a:pPr>
                      <a:r>
                        <a:rPr lang="es-ES" altLang="en-US" sz="1600" noProof="0" dirty="0" smtClean="0"/>
                        <a:t>Fortalecimiento de la comunidad de </a:t>
                      </a:r>
                      <a:r>
                        <a:rPr lang="es-ES" altLang="en-US" sz="1600" noProof="0" dirty="0" smtClean="0"/>
                        <a:t>políticas</a:t>
                      </a:r>
                      <a:endParaRPr lang="es-ES" altLang="en-US" sz="1600" noProof="0" dirty="0" smtClean="0"/>
                    </a:p>
                    <a:p>
                      <a:pPr marL="0" indent="0">
                        <a:buClr>
                          <a:srgbClr val="D6492A"/>
                        </a:buClr>
                        <a:buNone/>
                      </a:pPr>
                      <a:endParaRPr lang="es-ES" sz="1600" noProof="0" dirty="0" smtClean="0"/>
                    </a:p>
                    <a:p>
                      <a:pPr>
                        <a:buClr>
                          <a:srgbClr val="D6492A"/>
                        </a:buClr>
                      </a:pPr>
                      <a:endParaRPr lang="es-ES" sz="1600" noProof="0" dirty="0"/>
                    </a:p>
                  </a:txBody>
                  <a:tcPr anchor="ctr">
                    <a:solidFill>
                      <a:schemeClr val="accent1">
                        <a:lumMod val="95000"/>
                        <a:alpha val="40000"/>
                      </a:schemeClr>
                    </a:solid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7590118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1146952"/>
            <a:ext cx="4236682" cy="4381216"/>
          </a:xfrm>
          <a:prstGeom prst="rect">
            <a:avLst/>
          </a:prstGeom>
        </p:spPr>
      </p:pic>
      <p:sp>
        <p:nvSpPr>
          <p:cNvPr id="3" name="TextBox 2"/>
          <p:cNvSpPr txBox="1"/>
          <p:nvPr/>
        </p:nvSpPr>
        <p:spPr>
          <a:xfrm>
            <a:off x="838200" y="1375484"/>
            <a:ext cx="3352800" cy="3493264"/>
          </a:xfrm>
          <a:prstGeom prst="rect">
            <a:avLst/>
          </a:prstGeom>
          <a:noFill/>
        </p:spPr>
        <p:txBody>
          <a:bodyPr wrap="square" rtlCol="0">
            <a:spAutoFit/>
          </a:bodyPr>
          <a:lstStyle/>
          <a:p>
            <a:pPr>
              <a:spcAft>
                <a:spcPts val="3000"/>
              </a:spcAft>
            </a:pPr>
            <a:r>
              <a:rPr lang="es-ES" sz="2800" dirty="0" smtClean="0"/>
              <a:t>Hay un papel para ustedes en cada una de estas áreas. </a:t>
            </a:r>
          </a:p>
          <a:p>
            <a:r>
              <a:rPr lang="es-ES" sz="2800" dirty="0" smtClean="0"/>
              <a:t>Ayudar a crear una ventana de oportunidad para el cambio de políticas</a:t>
            </a:r>
            <a:endParaRPr lang="es-ES" sz="2800" dirty="0"/>
          </a:p>
        </p:txBody>
      </p:sp>
    </p:spTree>
    <p:extLst>
      <p:ext uri="{BB962C8B-B14F-4D97-AF65-F5344CB8AC3E}">
        <p14:creationId xmlns:p14="http://schemas.microsoft.com/office/powerpoint/2010/main" val="9697685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idx="4294967295"/>
          </p:nvPr>
        </p:nvSpPr>
        <p:spPr/>
        <p:txBody>
          <a:bodyPr lIns="92075" tIns="46038" rIns="92075" bIns="46038" anchor="ctr"/>
          <a:lstStyle/>
          <a:p>
            <a:r>
              <a:rPr lang="es-ES_tradnl" altLang="en-US" noProof="0" dirty="0" smtClean="0"/>
              <a:t>Aprende más</a:t>
            </a:r>
            <a:endParaRPr lang="es-ES_tradnl" altLang="en-US" noProof="0" dirty="0"/>
          </a:p>
        </p:txBody>
      </p:sp>
      <p:sp>
        <p:nvSpPr>
          <p:cNvPr id="61443" name="Content Placeholder 2"/>
          <p:cNvSpPr>
            <a:spLocks noGrp="1"/>
          </p:cNvSpPr>
          <p:nvPr>
            <p:ph idx="4294967295"/>
          </p:nvPr>
        </p:nvSpPr>
        <p:spPr>
          <a:xfrm>
            <a:off x="914401" y="1295400"/>
            <a:ext cx="7315200" cy="4648200"/>
          </a:xfrm>
        </p:spPr>
        <p:txBody>
          <a:bodyPr lIns="92075" tIns="46038" rIns="92075" bIns="46038"/>
          <a:lstStyle/>
          <a:p>
            <a:pPr>
              <a:spcAft>
                <a:spcPts val="1800"/>
              </a:spcAft>
            </a:pPr>
            <a:r>
              <a:rPr lang="en-US" altLang="en-US" sz="1400" dirty="0" smtClean="0"/>
              <a:t>Lori S. Ashford et al., “Creating Windows of Opportunity for Social Change: Incorporating Evidence Into Decentralized Planning in Kenya,” </a:t>
            </a:r>
            <a:r>
              <a:rPr lang="en-US" altLang="en-US" sz="1400" i="1" dirty="0" smtClean="0"/>
              <a:t>Bulletin of World Health Organization </a:t>
            </a:r>
            <a:r>
              <a:rPr lang="en-US" altLang="en-US" sz="1400" dirty="0" smtClean="0"/>
              <a:t>84</a:t>
            </a:r>
            <a:r>
              <a:rPr lang="en-US" altLang="en-US" sz="1400" i="1" dirty="0" smtClean="0"/>
              <a:t> (</a:t>
            </a:r>
            <a:r>
              <a:rPr lang="en-US" altLang="en-US" sz="1400" dirty="0" smtClean="0"/>
              <a:t>2006): 669-72.</a:t>
            </a:r>
          </a:p>
          <a:p>
            <a:pPr>
              <a:spcAft>
                <a:spcPts val="1800"/>
              </a:spcAft>
            </a:pPr>
            <a:r>
              <a:rPr lang="en-US" altLang="en-US" sz="1400" dirty="0" smtClean="0"/>
              <a:t>John W. </a:t>
            </a:r>
            <a:r>
              <a:rPr lang="en-US" altLang="en-US" sz="1400" dirty="0" err="1" smtClean="0"/>
              <a:t>Kingdon</a:t>
            </a:r>
            <a:r>
              <a:rPr lang="en-US" altLang="en-US" sz="1400" dirty="0" smtClean="0"/>
              <a:t>, </a:t>
            </a:r>
            <a:r>
              <a:rPr lang="en-US" altLang="en-US" sz="1400" i="1" dirty="0" smtClean="0"/>
              <a:t>Agendas, Alternatives, and Public Policies </a:t>
            </a:r>
            <a:r>
              <a:rPr lang="en-US" altLang="en-US" sz="1400" dirty="0" smtClean="0"/>
              <a:t>(Boston: Little, Brown, and Company, 1984).</a:t>
            </a:r>
          </a:p>
          <a:p>
            <a:pPr>
              <a:spcAft>
                <a:spcPts val="1800"/>
              </a:spcAft>
            </a:pPr>
            <a:r>
              <a:rPr lang="en-US" altLang="en-US" sz="1400" dirty="0" smtClean="0"/>
              <a:t>Robert W. Porter, “Knowledge Utilization and the Process of Policy Formation: Toward a Framework for Africa,” (1995) accessed at </a:t>
            </a:r>
            <a:r>
              <a:rPr lang="en-US" altLang="en-US" sz="1400" dirty="0" err="1" smtClean="0"/>
              <a:t>www.path.org</a:t>
            </a:r>
            <a:r>
              <a:rPr lang="en-US" altLang="en-US" sz="1400" dirty="0" smtClean="0"/>
              <a:t>/</a:t>
            </a:r>
            <a:r>
              <a:rPr lang="en-US" altLang="en-US" sz="1400" dirty="0" err="1" smtClean="0"/>
              <a:t>vaccineresources</a:t>
            </a:r>
            <a:r>
              <a:rPr lang="en-US" altLang="en-US" sz="1400" dirty="0" smtClean="0"/>
              <a:t>/files/</a:t>
            </a:r>
            <a:r>
              <a:rPr lang="en-US" altLang="en-US" sz="1400" dirty="0" err="1" smtClean="0"/>
              <a:t>Knowledge_utilization_policy_formation_USAID.pdf</a:t>
            </a:r>
            <a:r>
              <a:rPr lang="en-US" altLang="en-US" sz="1400" dirty="0" smtClean="0"/>
              <a:t>. </a:t>
            </a:r>
          </a:p>
          <a:p>
            <a:pPr>
              <a:spcAft>
                <a:spcPts val="1800"/>
              </a:spcAft>
            </a:pPr>
            <a:r>
              <a:rPr lang="en-US" altLang="en-US" sz="1400" dirty="0" smtClean="0"/>
              <a:t>Jeremy </a:t>
            </a:r>
            <a:r>
              <a:rPr lang="en-US" altLang="en-US" sz="1400" dirty="0" err="1" smtClean="0"/>
              <a:t>Shiffman</a:t>
            </a:r>
            <a:r>
              <a:rPr lang="en-US" altLang="en-US" sz="1400" dirty="0" smtClean="0"/>
              <a:t> and </a:t>
            </a:r>
            <a:r>
              <a:rPr lang="en-US" altLang="en-US" sz="1400" dirty="0" err="1" smtClean="0"/>
              <a:t>Sharmina</a:t>
            </a:r>
            <a:r>
              <a:rPr lang="en-US" altLang="en-US" sz="1400" dirty="0" smtClean="0"/>
              <a:t> Sultana, “Generating Political Priority for Neonatal Mortality Reduction in Bangladesh,” </a:t>
            </a:r>
            <a:r>
              <a:rPr lang="en-US" altLang="en-US" sz="1400" i="1" dirty="0" smtClean="0"/>
              <a:t>American Journal of Public Health</a:t>
            </a:r>
            <a:r>
              <a:rPr lang="en-US" altLang="en-US" sz="1400" dirty="0" smtClean="0"/>
              <a:t> 103, no. 4 (2013): 623-31.</a:t>
            </a:r>
          </a:p>
          <a:p>
            <a:pPr>
              <a:spcAft>
                <a:spcPts val="1800"/>
              </a:spcAft>
            </a:pPr>
            <a:r>
              <a:rPr lang="en-US" altLang="en-US" sz="1400" dirty="0" smtClean="0"/>
              <a:t>Jeremy </a:t>
            </a:r>
            <a:r>
              <a:rPr lang="en-US" altLang="en-US" sz="1400" dirty="0" err="1" smtClean="0"/>
              <a:t>Shiffman</a:t>
            </a:r>
            <a:r>
              <a:rPr lang="en-US" altLang="en-US" sz="1400" dirty="0" smtClean="0"/>
              <a:t>, “</a:t>
            </a:r>
            <a:r>
              <a:rPr lang="en-US" sz="1400" dirty="0" smtClean="0"/>
              <a:t>Generating Political Will for Safe Motherhood in Indonesia,” </a:t>
            </a:r>
            <a:r>
              <a:rPr lang="en-US" sz="1400" i="1" dirty="0" smtClean="0"/>
              <a:t>Social Science &amp; Medicine</a:t>
            </a:r>
            <a:r>
              <a:rPr lang="en-US" sz="1400" dirty="0" smtClean="0"/>
              <a:t> 56, no. 6 (2003): 1197-1207.</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txBox="1">
            <a:spLocks noChangeArrowheads="1"/>
          </p:cNvSpPr>
          <p:nvPr/>
        </p:nvSpPr>
        <p:spPr bwMode="auto">
          <a:xfrm>
            <a:off x="838200" y="739026"/>
            <a:ext cx="8153400" cy="480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lr>
                <a:schemeClr val="folHlink"/>
              </a:buClr>
              <a:buSzPct val="75000"/>
              <a:buFont typeface="Wingdings" panose="05000000000000000000"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2"/>
              </a:buClr>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hlink"/>
              </a:buClr>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9pPr>
          </a:lstStyle>
          <a:p>
            <a:pPr>
              <a:spcBef>
                <a:spcPct val="0"/>
              </a:spcBef>
              <a:buClrTx/>
              <a:buSzTx/>
              <a:buFontTx/>
              <a:buNone/>
            </a:pPr>
            <a:r>
              <a:rPr lang="es-ES" altLang="en-US" sz="3600" b="1" dirty="0" smtClean="0">
                <a:solidFill>
                  <a:schemeClr val="tx2"/>
                </a:solidFill>
              </a:rPr>
              <a:t>Una ventana de oportunidad para el cambio de políticas</a:t>
            </a:r>
            <a:endParaRPr lang="es-ES" altLang="en-US" sz="3600" b="1" dirty="0">
              <a:solidFill>
                <a:schemeClr val="tx2"/>
              </a:solidFill>
            </a:endParaRPr>
          </a:p>
        </p:txBody>
      </p:sp>
      <p:sp>
        <p:nvSpPr>
          <p:cNvPr id="8" name="Elipse 7"/>
          <p:cNvSpPr/>
          <p:nvPr/>
        </p:nvSpPr>
        <p:spPr bwMode="auto">
          <a:xfrm>
            <a:off x="304800" y="3429000"/>
            <a:ext cx="3157809" cy="3015208"/>
          </a:xfrm>
          <a:prstGeom prst="ellipse">
            <a:avLst/>
          </a:prstGeom>
          <a:blipFill dpi="0" rotWithShape="1">
            <a:blip r:embed="rId3">
              <a:alphaModFix amt="55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0" name="Elipse 9"/>
          <p:cNvSpPr/>
          <p:nvPr/>
        </p:nvSpPr>
        <p:spPr bwMode="auto">
          <a:xfrm>
            <a:off x="6148658" y="3429001"/>
            <a:ext cx="2995342" cy="3015208"/>
          </a:xfrm>
          <a:prstGeom prst="ellipse">
            <a:avLst/>
          </a:prstGeom>
          <a:blipFill dpi="0" rotWithShape="1">
            <a:blip r:embed="rId4">
              <a:alphaModFix amt="55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1" name="Elipse 10"/>
          <p:cNvSpPr/>
          <p:nvPr/>
        </p:nvSpPr>
        <p:spPr bwMode="auto">
          <a:xfrm>
            <a:off x="3301158" y="1925180"/>
            <a:ext cx="3156792" cy="3048000"/>
          </a:xfrm>
          <a:prstGeom prst="ellipse">
            <a:avLst/>
          </a:prstGeom>
          <a:blipFill dpi="0" rotWithShape="1">
            <a:blip r:embed="rId5">
              <a:alphaModFix amt="55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2" name="CuadroTexto 11"/>
          <p:cNvSpPr txBox="1"/>
          <p:nvPr/>
        </p:nvSpPr>
        <p:spPr>
          <a:xfrm>
            <a:off x="3462608" y="3886200"/>
            <a:ext cx="2861992" cy="707886"/>
          </a:xfrm>
          <a:prstGeom prst="rect">
            <a:avLst/>
          </a:prstGeom>
          <a:noFill/>
        </p:spPr>
        <p:txBody>
          <a:bodyPr wrap="square" rtlCol="0">
            <a:spAutoFit/>
          </a:bodyPr>
          <a:lstStyle/>
          <a:p>
            <a:pPr algn="ctr"/>
            <a:r>
              <a:rPr lang="es-ES" sz="2000" dirty="0" smtClean="0">
                <a:solidFill>
                  <a:schemeClr val="accent1"/>
                </a:solidFill>
              </a:rPr>
              <a:t>VENTANA DE OPORTUNIDAD</a:t>
            </a:r>
            <a:endParaRPr lang="es-ES" sz="2000" dirty="0">
              <a:solidFill>
                <a:schemeClr val="accent1"/>
              </a:solidFill>
            </a:endParaRPr>
          </a:p>
        </p:txBody>
      </p:sp>
    </p:spTree>
    <p:extLst>
      <p:ext uri="{BB962C8B-B14F-4D97-AF65-F5344CB8AC3E}">
        <p14:creationId xmlns:p14="http://schemas.microsoft.com/office/powerpoint/2010/main" val="2428929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0.00312 -0.00417 L 0.20955 -0.00417 " pathEditMode="relative" rAng="0" ptsTypes="AA">
                                      <p:cBhvr>
                                        <p:cTn id="6" dur="2000" fill="hold"/>
                                        <p:tgtEl>
                                          <p:spTgt spid="8"/>
                                        </p:tgtEl>
                                        <p:attrNameLst>
                                          <p:attrName>ppt_x</p:attrName>
                                          <p:attrName>ppt_y</p:attrName>
                                        </p:attrNameLst>
                                      </p:cBhvr>
                                      <p:rCtr x="10625" y="0"/>
                                    </p:animMotion>
                                  </p:childTnLst>
                                </p:cTn>
                              </p:par>
                            </p:childTnLst>
                          </p:cTn>
                        </p:par>
                        <p:par>
                          <p:cTn id="7" fill="hold">
                            <p:stCondLst>
                              <p:cond delay="2000"/>
                            </p:stCondLst>
                            <p:childTnLst>
                              <p:par>
                                <p:cTn id="8" presetID="35" presetClass="path" presetSubtype="0" accel="50000" decel="50000" fill="hold" grpId="0" nodeType="afterEffect">
                                  <p:stCondLst>
                                    <p:cond delay="0"/>
                                  </p:stCondLst>
                                  <p:childTnLst>
                                    <p:animMotion origin="layout" path="M -1.11111E-6 4.07407E-6 L -0.21111 -0.00417 " pathEditMode="relative" rAng="0" ptsTypes="AA">
                                      <p:cBhvr>
                                        <p:cTn id="9" dur="2000" fill="hold"/>
                                        <p:tgtEl>
                                          <p:spTgt spid="10"/>
                                        </p:tgtEl>
                                        <p:attrNameLst>
                                          <p:attrName>ppt_x</p:attrName>
                                          <p:attrName>ppt_y</p:attrName>
                                        </p:attrNameLst>
                                      </p:cBhvr>
                                      <p:rCtr x="-10556" y="-208"/>
                                    </p:animMotion>
                                  </p:childTnLst>
                                </p:cTn>
                              </p:par>
                            </p:childTnLst>
                          </p:cTn>
                        </p:par>
                        <p:par>
                          <p:cTn id="10" fill="hold">
                            <p:stCondLst>
                              <p:cond delay="4000"/>
                            </p:stCondLst>
                            <p:childTnLst>
                              <p:par>
                                <p:cTn id="11" presetID="1" presetClass="entr" presetSubtype="0" fill="hold" nodeType="afterEffect">
                                  <p:stCondLst>
                                    <p:cond delay="50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ChangeArrowheads="1"/>
          </p:cNvSpPr>
          <p:nvPr/>
        </p:nvSpPr>
        <p:spPr bwMode="auto">
          <a:xfrm>
            <a:off x="838200" y="739026"/>
            <a:ext cx="8153400" cy="480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lr>
                <a:schemeClr val="folHlink"/>
              </a:buClr>
              <a:buSzPct val="75000"/>
              <a:buFont typeface="Wingdings" panose="05000000000000000000" pitchFamily="2" charset="2"/>
              <a:buChar char="n"/>
              <a:defRPr sz="30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6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2"/>
              </a:buClr>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hlink"/>
              </a:buClr>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SzTx/>
              <a:buFontTx/>
              <a:buNone/>
            </a:pPr>
            <a:r>
              <a:rPr lang="es-ES" altLang="en-US" sz="3600" b="1" dirty="0" smtClean="0">
                <a:solidFill>
                  <a:schemeClr val="tx2"/>
                </a:solidFill>
              </a:rPr>
              <a:t>Una ventana de oportunidad para el cambio de políticas</a:t>
            </a:r>
            <a:endParaRPr lang="es-ES" altLang="en-US" sz="3600" b="1" dirty="0">
              <a:solidFill>
                <a:schemeClr val="tx2"/>
              </a:solidFill>
            </a:endParaRPr>
          </a:p>
        </p:txBody>
      </p:sp>
      <p:sp>
        <p:nvSpPr>
          <p:cNvPr id="3" name="Elipse 2"/>
          <p:cNvSpPr/>
          <p:nvPr/>
        </p:nvSpPr>
        <p:spPr bwMode="auto">
          <a:xfrm>
            <a:off x="2086356" y="3733800"/>
            <a:ext cx="2819400" cy="2743200"/>
          </a:xfrm>
          <a:prstGeom prst="ellipse">
            <a:avLst/>
          </a:prstGeom>
          <a:blipFill dpi="0" rotWithShape="1">
            <a:blip r:embed="rId3">
              <a:alphaModFix amt="75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 name="Elipse 3"/>
          <p:cNvSpPr/>
          <p:nvPr/>
        </p:nvSpPr>
        <p:spPr bwMode="auto">
          <a:xfrm>
            <a:off x="4267200" y="3749040"/>
            <a:ext cx="2819400" cy="2743200"/>
          </a:xfrm>
          <a:prstGeom prst="ellipse">
            <a:avLst/>
          </a:prstGeom>
          <a:blipFill>
            <a:blip r:embed="rId4">
              <a:alphaModFix amt="75000"/>
            </a:blip>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 name="Elipse 4"/>
          <p:cNvSpPr/>
          <p:nvPr/>
        </p:nvSpPr>
        <p:spPr bwMode="auto">
          <a:xfrm>
            <a:off x="3200400" y="2133600"/>
            <a:ext cx="2895600" cy="2819400"/>
          </a:xfrm>
          <a:prstGeom prst="ellipse">
            <a:avLst/>
          </a:prstGeom>
          <a:blipFill dpi="0" rotWithShape="1">
            <a:blip r:embed="rId5">
              <a:alphaModFix amt="54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cxnSp>
        <p:nvCxnSpPr>
          <p:cNvPr id="18" name="Conector recto de flecha 17"/>
          <p:cNvCxnSpPr/>
          <p:nvPr/>
        </p:nvCxnSpPr>
        <p:spPr bwMode="auto">
          <a:xfrm flipH="1">
            <a:off x="4495800" y="2971800"/>
            <a:ext cx="2057400" cy="1676400"/>
          </a:xfrm>
          <a:prstGeom prst="straightConnector1">
            <a:avLst/>
          </a:prstGeom>
          <a:solidFill>
            <a:schemeClr val="accent1"/>
          </a:solidFill>
          <a:ln w="60325" cap="flat" cmpd="sng" algn="ctr">
            <a:solidFill>
              <a:schemeClr val="tx1"/>
            </a:solidFill>
            <a:prstDash val="solid"/>
            <a:round/>
            <a:headEnd type="none" w="med" len="med"/>
            <a:tailEnd type="triangle"/>
          </a:ln>
          <a:effectLst/>
        </p:spPr>
      </p:cxnSp>
      <p:sp>
        <p:nvSpPr>
          <p:cNvPr id="19" name="CuadroTexto 18"/>
          <p:cNvSpPr txBox="1"/>
          <p:nvPr/>
        </p:nvSpPr>
        <p:spPr>
          <a:xfrm>
            <a:off x="6477000" y="2133600"/>
            <a:ext cx="2514600" cy="830997"/>
          </a:xfrm>
          <a:prstGeom prst="rect">
            <a:avLst/>
          </a:prstGeom>
          <a:noFill/>
        </p:spPr>
        <p:txBody>
          <a:bodyPr wrap="square" rtlCol="0">
            <a:spAutoFit/>
          </a:bodyPr>
          <a:lstStyle/>
          <a:p>
            <a:pPr algn="ctr"/>
            <a:r>
              <a:rPr lang="es-ES" dirty="0" smtClean="0"/>
              <a:t>VENTANA DE OPORTUNIDAD</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838200" y="381000"/>
            <a:ext cx="8305800" cy="685800"/>
          </a:xfrm>
        </p:spPr>
        <p:txBody>
          <a:bodyPr/>
          <a:lstStyle/>
          <a:p>
            <a:pPr algn="ctr"/>
            <a:r>
              <a:rPr lang="es-ES_tradnl" altLang="en-US" noProof="0" dirty="0" smtClean="0"/>
              <a:t>Estrategias para incidir en el proceso </a:t>
            </a:r>
            <a:endParaRPr lang="es-ES_tradnl" altLang="en-US" noProof="0" dirty="0"/>
          </a:p>
        </p:txBody>
      </p:sp>
      <p:sp>
        <p:nvSpPr>
          <p:cNvPr id="11267" name="Content Placeholder 2"/>
          <p:cNvSpPr>
            <a:spLocks noGrp="1"/>
          </p:cNvSpPr>
          <p:nvPr>
            <p:ph idx="1"/>
          </p:nvPr>
        </p:nvSpPr>
        <p:spPr>
          <a:xfrm>
            <a:off x="914400" y="1524000"/>
            <a:ext cx="7729537" cy="4648200"/>
          </a:xfrm>
        </p:spPr>
        <p:txBody>
          <a:bodyPr/>
          <a:lstStyle/>
          <a:p>
            <a:pPr>
              <a:spcBef>
                <a:spcPts val="0"/>
              </a:spcBef>
              <a:spcAft>
                <a:spcPts val="3000"/>
              </a:spcAft>
            </a:pPr>
            <a:r>
              <a:rPr lang="es-ES_tradnl" altLang="en-US" sz="2800" noProof="0" dirty="0" smtClean="0"/>
              <a:t>Las organizaciones y las personas pueden incidir activamente en las políticas nacionales e internacionales a través su participación estratégica</a:t>
            </a:r>
          </a:p>
          <a:p>
            <a:pPr>
              <a:spcBef>
                <a:spcPts val="0"/>
              </a:spcBef>
              <a:spcAft>
                <a:spcPts val="3000"/>
              </a:spcAft>
            </a:pPr>
            <a:r>
              <a:rPr lang="es-ES_tradnl" altLang="en-US" sz="2800" noProof="0" dirty="0" smtClean="0"/>
              <a:t>Una efectiva difusión de las investigaciones a menudo es parte del proceso de crear una ventana para el cambio de políticas</a:t>
            </a:r>
          </a:p>
          <a:p>
            <a:endParaRPr lang="es-ES_tradnl" altLang="en-US" noProof="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38200" y="381000"/>
            <a:ext cx="8229600" cy="1905000"/>
          </a:xfrm>
        </p:spPr>
        <p:txBody>
          <a:bodyPr/>
          <a:lstStyle/>
          <a:p>
            <a:r>
              <a:rPr lang="es-ES_tradnl" altLang="en-US" noProof="0" dirty="0" smtClean="0"/>
              <a:t>Elementos sistemáticos para incidir en las agendas y el cambio de políticas</a:t>
            </a:r>
            <a:endParaRPr lang="es-ES_tradnl" altLang="en-US" noProof="0" dirty="0"/>
          </a:p>
        </p:txBody>
      </p:sp>
      <p:sp>
        <p:nvSpPr>
          <p:cNvPr id="17411" name="Content Placeholder 2"/>
          <p:cNvSpPr>
            <a:spLocks noGrp="1"/>
          </p:cNvSpPr>
          <p:nvPr>
            <p:ph idx="1"/>
          </p:nvPr>
        </p:nvSpPr>
        <p:spPr>
          <a:xfrm>
            <a:off x="914400" y="2514600"/>
            <a:ext cx="7729538" cy="2971800"/>
          </a:xfrm>
        </p:spPr>
        <p:txBody>
          <a:bodyPr/>
          <a:lstStyle/>
          <a:p>
            <a:pPr>
              <a:spcAft>
                <a:spcPts val="3000"/>
              </a:spcAft>
            </a:pPr>
            <a:r>
              <a:rPr lang="es-ES_tradnl" altLang="en-US" noProof="0" dirty="0" smtClean="0"/>
              <a:t>Aprendizaje de políticas</a:t>
            </a:r>
          </a:p>
          <a:p>
            <a:pPr>
              <a:spcAft>
                <a:spcPts val="3000"/>
              </a:spcAft>
            </a:pPr>
            <a:r>
              <a:rPr lang="es-ES_tradnl" altLang="en-US" noProof="0" dirty="0" smtClean="0"/>
              <a:t>Concentración de la atención</a:t>
            </a:r>
          </a:p>
          <a:p>
            <a:pPr>
              <a:spcAft>
                <a:spcPts val="3000"/>
              </a:spcAft>
            </a:pPr>
            <a:r>
              <a:rPr lang="es-ES_tradnl" altLang="en-US" noProof="0" dirty="0" smtClean="0"/>
              <a:t>Fortalecimiento de la comunidad de políticas </a:t>
            </a:r>
            <a:endParaRPr lang="es-ES_tradnl" altLang="en-US" noProof="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818941" y="1856177"/>
            <a:ext cx="184731" cy="461665"/>
          </a:xfrm>
          <a:prstGeom prst="rect">
            <a:avLst/>
          </a:prstGeom>
          <a:noFill/>
        </p:spPr>
        <p:txBody>
          <a:bodyPr wrap="none" rtlCol="0">
            <a:spAutoFit/>
          </a:bodyPr>
          <a:lstStyle/>
          <a:p>
            <a:endParaRPr lang="es-ES"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9799" y="215564"/>
            <a:ext cx="5301507" cy="5820337"/>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8638" y="1277342"/>
            <a:ext cx="4467849" cy="4620270"/>
          </a:xfrm>
          <a:prstGeom prst="rect">
            <a:avLst/>
          </a:prstGeom>
        </p:spPr>
      </p:pic>
      <p:sp>
        <p:nvSpPr>
          <p:cNvPr id="4" name="Title 4"/>
          <p:cNvSpPr txBox="1">
            <a:spLocks/>
          </p:cNvSpPr>
          <p:nvPr/>
        </p:nvSpPr>
        <p:spPr>
          <a:xfrm>
            <a:off x="455611" y="215564"/>
            <a:ext cx="8839200" cy="609600"/>
          </a:xfrm>
          <a:prstGeom prst="rect">
            <a:avLst/>
          </a:prstGeom>
        </p:spPr>
        <p:txBody>
          <a:bodyPr/>
          <a:lstStyle>
            <a:lvl1pPr algn="l" rtl="0" eaLnBrk="0" fontAlgn="base" hangingPunct="0">
              <a:spcBef>
                <a:spcPct val="0"/>
              </a:spcBef>
              <a:spcAft>
                <a:spcPct val="0"/>
              </a:spcAft>
              <a:defRPr sz="3600" b="1">
                <a:solidFill>
                  <a:schemeClr val="tx2"/>
                </a:solidFill>
                <a:latin typeface="+mj-lt"/>
                <a:ea typeface="ＭＳ Ｐゴシック"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r>
              <a:rPr lang="es-ES" sz="3200" kern="0" dirty="0" smtClean="0"/>
              <a:t>Corrientes múltiples y cambio de políticas</a:t>
            </a:r>
          </a:p>
          <a:p>
            <a:endParaRPr lang="es-ES" kern="0" dirty="0"/>
          </a:p>
        </p:txBody>
      </p:sp>
      <p:sp>
        <p:nvSpPr>
          <p:cNvPr id="6" name="Rectangle 2"/>
          <p:cNvSpPr txBox="1">
            <a:spLocks noChangeArrowheads="1"/>
          </p:cNvSpPr>
          <p:nvPr/>
        </p:nvSpPr>
        <p:spPr bwMode="auto">
          <a:xfrm>
            <a:off x="985551" y="667742"/>
            <a:ext cx="807402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l" rtl="0" eaLnBrk="0" fontAlgn="base" hangingPunct="0">
              <a:spcBef>
                <a:spcPct val="0"/>
              </a:spcBef>
              <a:spcAft>
                <a:spcPct val="0"/>
              </a:spcAft>
              <a:defRPr sz="3600">
                <a:solidFill>
                  <a:schemeClr val="tx2"/>
                </a:solidFill>
                <a:latin typeface="+mj-lt"/>
                <a:ea typeface="ＭＳ Ｐゴシック"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ＭＳ Ｐゴシック"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pPr>
              <a:defRPr/>
            </a:pPr>
            <a:r>
              <a:rPr lang="es-ES" altLang="en-US" sz="3200" b="1" kern="0" dirty="0" smtClean="0"/>
              <a:t>Moviendo todas las esferas a la vez</a:t>
            </a:r>
            <a:endParaRPr lang="es-ES" altLang="en-US" sz="3200" b="1" kern="0" dirty="0"/>
          </a:p>
        </p:txBody>
      </p:sp>
    </p:spTree>
    <p:extLst>
      <p:ext uri="{BB962C8B-B14F-4D97-AF65-F5344CB8AC3E}">
        <p14:creationId xmlns:p14="http://schemas.microsoft.com/office/powerpoint/2010/main" val="18805978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850392" y="304800"/>
            <a:ext cx="8305800" cy="914400"/>
          </a:xfrm>
        </p:spPr>
        <p:txBody>
          <a:bodyPr lIns="92075" tIns="46038" rIns="92075" bIns="46038" anchor="ctr"/>
          <a:lstStyle/>
          <a:p>
            <a:pPr indent="-457200"/>
            <a:r>
              <a:rPr lang="es-ES_tradnl" altLang="en-US" noProof="0" dirty="0" smtClean="0"/>
              <a:t>1. Aprendizaje de políticas: motivando el diálogo y la acción</a:t>
            </a:r>
            <a:endParaRPr lang="es-ES_tradnl" altLang="en-US" noProof="0" dirty="0"/>
          </a:p>
        </p:txBody>
      </p:sp>
      <p:sp>
        <p:nvSpPr>
          <p:cNvPr id="51203" name="Rectangle 3"/>
          <p:cNvSpPr>
            <a:spLocks noGrp="1" noChangeArrowheads="1"/>
          </p:cNvSpPr>
          <p:nvPr>
            <p:ph type="body" idx="4294967295"/>
          </p:nvPr>
        </p:nvSpPr>
        <p:spPr>
          <a:xfrm>
            <a:off x="990600" y="1447800"/>
            <a:ext cx="7696200" cy="4724400"/>
          </a:xfrm>
        </p:spPr>
        <p:txBody>
          <a:bodyPr lIns="92075" tIns="46038" rIns="92075" bIns="46038"/>
          <a:lstStyle/>
          <a:p>
            <a:pPr>
              <a:spcAft>
                <a:spcPts val="3000"/>
              </a:spcAft>
            </a:pPr>
            <a:r>
              <a:rPr lang="es-ES_tradnl" altLang="en-US" sz="2800" noProof="0" dirty="0" smtClean="0"/>
              <a:t>Ayudar a los formuladores de políticas a ver claramente el panorama</a:t>
            </a:r>
          </a:p>
          <a:p>
            <a:pPr>
              <a:spcAft>
                <a:spcPts val="3000"/>
              </a:spcAft>
            </a:pPr>
            <a:r>
              <a:rPr lang="es-ES_tradnl" altLang="en-US" sz="2800" noProof="0" dirty="0" smtClean="0"/>
              <a:t>Asegurar que los mensajes sean accesibles </a:t>
            </a:r>
          </a:p>
          <a:p>
            <a:pPr>
              <a:spcAft>
                <a:spcPts val="3000"/>
              </a:spcAft>
            </a:pPr>
            <a:r>
              <a:rPr lang="es-ES_tradnl" altLang="en-US" sz="2800" noProof="0" dirty="0" smtClean="0"/>
              <a:t>Crear espacio para el diálogo de políticas</a:t>
            </a:r>
          </a:p>
          <a:p>
            <a:pPr>
              <a:spcAft>
                <a:spcPts val="3000"/>
              </a:spcAft>
            </a:pPr>
            <a:r>
              <a:rPr lang="es-ES_tradnl" altLang="en-US" sz="2800" noProof="0" dirty="0" smtClean="0"/>
              <a:t>Comunicar información sobre problemas y soluciones de forma que motiven la acción</a:t>
            </a:r>
          </a:p>
          <a:p>
            <a:pPr>
              <a:spcAft>
                <a:spcPts val="3000"/>
              </a:spcAft>
            </a:pPr>
            <a:r>
              <a:rPr lang="es-ES_tradnl" altLang="en-US" sz="2800" noProof="0" dirty="0" smtClean="0"/>
              <a:t>Repetir los mensajes como parte de un flujo constante</a:t>
            </a:r>
            <a:endParaRPr lang="es-ES_tradnl" altLang="en-US" sz="2800" noProof="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s-ES_tradnl" altLang="en-US" noProof="0" dirty="0" smtClean="0"/>
              <a:t>1. Aprendizaje de políticas: presentación de alternativas claras</a:t>
            </a:r>
            <a:endParaRPr lang="es-ES_tradnl" altLang="en-US" noProof="0" dirty="0"/>
          </a:p>
        </p:txBody>
      </p:sp>
      <p:sp>
        <p:nvSpPr>
          <p:cNvPr id="13315" name="Content Placeholder 2"/>
          <p:cNvSpPr>
            <a:spLocks noGrp="1"/>
          </p:cNvSpPr>
          <p:nvPr>
            <p:ph idx="1"/>
          </p:nvPr>
        </p:nvSpPr>
        <p:spPr>
          <a:xfrm>
            <a:off x="990600" y="2133600"/>
            <a:ext cx="7729537" cy="4343400"/>
          </a:xfrm>
        </p:spPr>
        <p:txBody>
          <a:bodyPr/>
          <a:lstStyle/>
          <a:p>
            <a:pPr>
              <a:spcAft>
                <a:spcPts val="3000"/>
              </a:spcAft>
              <a:defRPr/>
            </a:pPr>
            <a:r>
              <a:rPr lang="es-ES_tradnl" noProof="0" dirty="0" smtClean="0"/>
              <a:t>Los creadores de políticas tienen más probabilidades de actuar si se les presenta soluciones claras</a:t>
            </a:r>
          </a:p>
          <a:p>
            <a:pPr>
              <a:defRPr/>
            </a:pPr>
            <a:r>
              <a:rPr lang="es-ES_tradnl" noProof="0" dirty="0" smtClean="0"/>
              <a:t>Las mejores alternativas son:</a:t>
            </a:r>
          </a:p>
          <a:p>
            <a:pPr lvl="1">
              <a:defRPr/>
            </a:pPr>
            <a:r>
              <a:rPr lang="es-ES_tradnl" noProof="0" dirty="0" smtClean="0"/>
              <a:t>Éxito demostrado</a:t>
            </a:r>
          </a:p>
          <a:p>
            <a:pPr lvl="1">
              <a:defRPr/>
            </a:pPr>
            <a:r>
              <a:rPr lang="es-ES_tradnl" noProof="0" dirty="0" smtClean="0"/>
              <a:t>Rentabilidad</a:t>
            </a:r>
          </a:p>
          <a:p>
            <a:pPr lvl="1">
              <a:defRPr/>
            </a:pPr>
            <a:r>
              <a:rPr lang="es-ES_tradnl" noProof="0" dirty="0" smtClean="0"/>
              <a:t>Viabilidad técnica</a:t>
            </a:r>
          </a:p>
          <a:p>
            <a:pPr lvl="1">
              <a:defRPr/>
            </a:pPr>
            <a:r>
              <a:rPr lang="es-ES_tradnl" noProof="0" dirty="0" smtClean="0"/>
              <a:t>Factibilidad política</a:t>
            </a:r>
            <a:endParaRPr lang="es-ES_tradnl" noProof="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8997ba28b4599b2d95dd013a9f16eabd68ab619"/>
</p:tagLst>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themeOverride>
</file>

<file path=docProps/app.xml><?xml version="1.0" encoding="utf-8"?>
<Properties xmlns="http://schemas.openxmlformats.org/officeDocument/2006/extended-properties" xmlns:vt="http://schemas.openxmlformats.org/officeDocument/2006/docPropsVTypes">
  <Template>Theresa's HD:Applications:Microsoft Office 2004:Templates:Presentations:Designs:Corrugated</Template>
  <TotalTime>5000</TotalTime>
  <Words>3275</Words>
  <Application>Microsoft Macintosh PowerPoint</Application>
  <PresentationFormat>On-screen Show (4:3)</PresentationFormat>
  <Paragraphs>239</Paragraphs>
  <Slides>24</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 Black</vt:lpstr>
      <vt:lpstr>Arial Narrow</vt:lpstr>
      <vt:lpstr>Courier New</vt:lpstr>
      <vt:lpstr>ＭＳ Ｐゴシック</vt:lpstr>
      <vt:lpstr>Times New Roman</vt:lpstr>
      <vt:lpstr>Wingdings</vt:lpstr>
      <vt:lpstr>Arial</vt:lpstr>
      <vt:lpstr>Bold Stripes</vt:lpstr>
      <vt:lpstr>Fundamentos del proceso de creación de políticas</vt:lpstr>
      <vt:lpstr>La comunicación debe ser estratégica</vt:lpstr>
      <vt:lpstr>PowerPoint Presentation</vt:lpstr>
      <vt:lpstr>PowerPoint Presentation</vt:lpstr>
      <vt:lpstr>Estrategias para incidir en el proceso </vt:lpstr>
      <vt:lpstr>Elementos sistemáticos para incidir en las agendas y el cambio de políticas</vt:lpstr>
      <vt:lpstr>PowerPoint Presentation</vt:lpstr>
      <vt:lpstr>1. Aprendizaje de políticas: motivando el diálogo y la acción</vt:lpstr>
      <vt:lpstr>1. Aprendizaje de políticas: presentación de alternativas claras</vt:lpstr>
      <vt:lpstr>PowerPoint Presentation</vt:lpstr>
      <vt:lpstr>PowerPoint Presentation</vt:lpstr>
      <vt:lpstr>PowerPoint Presentation</vt:lpstr>
      <vt:lpstr>2. Concentración de la atención: Indicadores creíbles</vt:lpstr>
      <vt:lpstr>2. Concentración de la Atención: influencias transnacionales</vt:lpstr>
      <vt:lpstr>2. Concentración de la atención: Eventos</vt:lpstr>
      <vt:lpstr>PowerPoint Presentation</vt:lpstr>
      <vt:lpstr>3. Fortalecimiento de la comunidad de políticas</vt:lpstr>
      <vt:lpstr>3. Fortalecimiento de la comunidad de políticas: Elementos claves</vt:lpstr>
      <vt:lpstr>3. Fortalecimiento de la comunidad de políticas: Abanderados de las políticas</vt:lpstr>
      <vt:lpstr>3. Fortalecimiento de la Comunidad de Políticas:  Niveles de participación</vt:lpstr>
      <vt:lpstr>3. Fortalecimiento de la comunidad de políticas: Actividades de apoyo</vt:lpstr>
      <vt:lpstr>Incidir en el cambio de políticas es posible</vt:lpstr>
      <vt:lpstr>PowerPoint Presentation</vt:lpstr>
      <vt:lpstr>Aprende más</vt:lpstr>
    </vt:vector>
  </TitlesOfParts>
  <Company>Paul Geary User</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Geary User</dc:creator>
  <cp:lastModifiedBy>Gabriela Sanchez-Soto</cp:lastModifiedBy>
  <cp:revision>267</cp:revision>
  <cp:lastPrinted>2011-08-01T17:14:24Z</cp:lastPrinted>
  <dcterms:created xsi:type="dcterms:W3CDTF">2011-03-01T20:01:46Z</dcterms:created>
  <dcterms:modified xsi:type="dcterms:W3CDTF">2019-01-21T09:49:32Z</dcterms:modified>
</cp:coreProperties>
</file>