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2.xml" ContentType="application/vnd.openxmlformats-officedocument.themeOverride+xml"/>
  <Override PartName="/ppt/notesSlides/notesSlide13.xml" ContentType="application/vnd.openxmlformats-officedocument.presentationml.notesSlide+xml"/>
  <Override PartName="/ppt/theme/themeOverride3.xml" ContentType="application/vnd.openxmlformats-officedocument.themeOverride+xml"/>
  <Override PartName="/ppt/notesSlides/notesSlide14.xml" ContentType="application/vnd.openxmlformats-officedocument.presentationml.notesSlide+xml"/>
  <Override PartName="/ppt/theme/themeOverride4.xml" ContentType="application/vnd.openxmlformats-officedocument.themeOverride+xml"/>
  <Override PartName="/ppt/notesSlides/notesSlide15.xml" ContentType="application/vnd.openxmlformats-officedocument.presentationml.notesSlide+xml"/>
  <Override PartName="/ppt/theme/themeOverride5.xml" ContentType="application/vnd.openxmlformats-officedocument.themeOverride+xml"/>
  <Override PartName="/ppt/notesSlides/notesSlide16.xml" ContentType="application/vnd.openxmlformats-officedocument.presentationml.notesSlide+xml"/>
  <Override PartName="/ppt/theme/themeOverride6.xml" ContentType="application/vnd.openxmlformats-officedocument.themeOverride+xml"/>
  <Override PartName="/ppt/notesSlides/notesSlide17.xml" ContentType="application/vnd.openxmlformats-officedocument.presentationml.notesSlide+xml"/>
  <Override PartName="/ppt/theme/themeOverride7.xml" ContentType="application/vnd.openxmlformats-officedocument.themeOverride+xml"/>
  <Override PartName="/ppt/notesSlides/notesSlide18.xml" ContentType="application/vnd.openxmlformats-officedocument.presentationml.notesSlide+xml"/>
  <Override PartName="/ppt/theme/themeOverride8.xml" ContentType="application/vnd.openxmlformats-officedocument.themeOverride+xml"/>
  <Override PartName="/ppt/notesSlides/notesSlide19.xml" ContentType="application/vnd.openxmlformats-officedocument.presentationml.notesSlide+xml"/>
  <Override PartName="/ppt/theme/themeOverride9.xml" ContentType="application/vnd.openxmlformats-officedocument.themeOverride+xml"/>
  <Override PartName="/ppt/notesSlides/notesSlide20.xml" ContentType="application/vnd.openxmlformats-officedocument.presentationml.notesSlide+xml"/>
  <Override PartName="/ppt/theme/themeOverride10.xml" ContentType="application/vnd.openxmlformats-officedocument.themeOverride+xml"/>
  <Override PartName="/ppt/notesSlides/notesSlide21.xml" ContentType="application/vnd.openxmlformats-officedocument.presentationml.notesSlide+xml"/>
  <Override PartName="/ppt/theme/themeOverride11.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heme/themeOverride12.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3" r:id="rId1"/>
    <p:sldMasterId id="2147483665" r:id="rId2"/>
  </p:sldMasterIdLst>
  <p:notesMasterIdLst>
    <p:notesMasterId r:id="rId32"/>
  </p:notesMasterIdLst>
  <p:sldIdLst>
    <p:sldId id="358" r:id="rId3"/>
    <p:sldId id="257" r:id="rId4"/>
    <p:sldId id="258" r:id="rId5"/>
    <p:sldId id="259" r:id="rId6"/>
    <p:sldId id="260" r:id="rId7"/>
    <p:sldId id="261" r:id="rId8"/>
    <p:sldId id="262" r:id="rId9"/>
    <p:sldId id="263" r:id="rId10"/>
    <p:sldId id="264" r:id="rId11"/>
    <p:sldId id="265" r:id="rId12"/>
    <p:sldId id="344" r:id="rId13"/>
    <p:sldId id="349" r:id="rId14"/>
    <p:sldId id="345" r:id="rId15"/>
    <p:sldId id="269" r:id="rId16"/>
    <p:sldId id="270" r:id="rId17"/>
    <p:sldId id="271" r:id="rId18"/>
    <p:sldId id="360" r:id="rId19"/>
    <p:sldId id="361" r:id="rId20"/>
    <p:sldId id="362" r:id="rId21"/>
    <p:sldId id="363" r:id="rId22"/>
    <p:sldId id="364" r:id="rId23"/>
    <p:sldId id="365" r:id="rId24"/>
    <p:sldId id="279" r:id="rId25"/>
    <p:sldId id="280" r:id="rId26"/>
    <p:sldId id="281" r:id="rId27"/>
    <p:sldId id="282" r:id="rId28"/>
    <p:sldId id="283" r:id="rId29"/>
    <p:sldId id="284" r:id="rId30"/>
    <p:sldId id="285" r:id="rId31"/>
  </p:sldIdLst>
  <p:sldSz cx="9144000" cy="6858000" type="screen4x3"/>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36">
          <p15:clr>
            <a:srgbClr val="A4A3A4"/>
          </p15:clr>
        </p15:guide>
        <p15:guide id="2" pos="576">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rminal PINALIE" initials="GP" lastIdx="97" clrIdx="0">
    <p:extLst>
      <p:ext uri="{19B8F6BF-5375-455C-9EA6-DF929625EA0E}">
        <p15:presenceInfo xmlns:p15="http://schemas.microsoft.com/office/powerpoint/2012/main" userId="Germinal PINALIE" providerId="None"/>
      </p:ext>
    </p:extLst>
  </p:cmAuthor>
  <p:cmAuthor id="2" name="Nafissatou Diop" initials="ND" lastIdx="18" clrIdx="1">
    <p:extLst>
      <p:ext uri="{19B8F6BF-5375-455C-9EA6-DF929625EA0E}">
        <p15:presenceInfo xmlns:p15="http://schemas.microsoft.com/office/powerpoint/2012/main" userId="7c732551df8c2fd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71629"/>
  </p:normalViewPr>
  <p:slideViewPr>
    <p:cSldViewPr snapToGrid="0">
      <p:cViewPr varScale="1">
        <p:scale>
          <a:sx n="82" d="100"/>
          <a:sy n="82" d="100"/>
        </p:scale>
        <p:origin x="1184" y="176"/>
      </p:cViewPr>
      <p:guideLst>
        <p:guide orient="horz" pos="336"/>
        <p:guide pos="576"/>
      </p:guideLst>
    </p:cSldViewPr>
  </p:slideViewPr>
  <p:notesTextViewPr>
    <p:cViewPr>
      <p:scale>
        <a:sx n="125" d="100"/>
        <a:sy n="125" d="100"/>
      </p:scale>
      <p:origin x="0" y="0"/>
    </p:cViewPr>
  </p:notesTextViewPr>
  <p:notesViewPr>
    <p:cSldViewPr snapToGrid="0">
      <p:cViewPr varScale="1">
        <p:scale>
          <a:sx n="94" d="100"/>
          <a:sy n="94" d="100"/>
        </p:scale>
        <p:origin x="3704" y="21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4820"/>
          </a:xfrm>
          <a:prstGeom prst="rect">
            <a:avLst/>
          </a:prstGeom>
          <a:noFill/>
          <a:ln>
            <a:noFill/>
          </a:ln>
        </p:spPr>
        <p:txBody>
          <a:bodyPr spcFirstLastPara="1" wrap="square" lIns="93175" tIns="46575" rIns="93175" bIns="4657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72560" y="0"/>
            <a:ext cx="3037840" cy="464820"/>
          </a:xfrm>
          <a:prstGeom prst="rect">
            <a:avLst/>
          </a:prstGeom>
          <a:noFill/>
          <a:ln>
            <a:noFill/>
          </a:ln>
        </p:spPr>
        <p:txBody>
          <a:bodyPr spcFirstLastPara="1" wrap="square" lIns="93175" tIns="46575" rIns="93175" bIns="4657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831580"/>
            <a:ext cx="3037840" cy="464820"/>
          </a:xfrm>
          <a:prstGeom prst="rect">
            <a:avLst/>
          </a:prstGeom>
          <a:noFill/>
          <a:ln>
            <a:noFill/>
          </a:ln>
        </p:spPr>
        <p:txBody>
          <a:bodyPr spcFirstLastPara="1" wrap="square" lIns="93175" tIns="46575" rIns="93175" bIns="4657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‹N°›</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p:spPr>
        <p:txBody>
          <a:bodyPr/>
          <a:lstStyle/>
          <a:p>
            <a:r>
              <a:rPr lang="fr-FR" sz="1600" dirty="0">
                <a:ea typeface="MS PGothic"/>
              </a:rPr>
              <a:t>Au cours de cette présentation, nous travaillerons sur la communication des conclusions de travaux de recherche vers un public non initié. </a:t>
            </a:r>
          </a:p>
          <a:p>
            <a:r>
              <a:rPr lang="fr-FR" sz="1600" dirty="0">
                <a:ea typeface="MS PGothic"/>
              </a:rPr>
              <a:t>Nous parlerons de la manière dont vous pouvez élaborer un argumentaire pour un auditoire politique, en passant logiquement des résultats produits par votre recherche aux recommandations issues de ces résultats.</a:t>
            </a:r>
          </a:p>
          <a:p>
            <a:r>
              <a:rPr lang="fr-FR" sz="1600" dirty="0">
                <a:ea typeface="MS PGothic"/>
              </a:rPr>
              <a:t>Les implications sont l'élément qui assurent un lien solide entre vos conclusions et vos recommandations.</a:t>
            </a:r>
          </a:p>
        </p:txBody>
      </p:sp>
      <p:sp>
        <p:nvSpPr>
          <p:cNvPr id="18435" name="Slide Number Placeholder 3"/>
          <p:cNvSpPr>
            <a:spLocks noGrp="1"/>
          </p:cNvSpPr>
          <p:nvPr>
            <p:ph type="sldNum" sz="quarter" idx="5"/>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9FE1B848-D41D-4175-A59A-2B0FAF8260CB}" type="slidenum">
              <a:rPr kumimoji="0" lang="fr-FR" sz="1200" b="0" i="0" u="none" strike="noStrike" kern="1200" cap="none" spc="0" normalizeH="0" baseline="0" noProof="0" smtClean="0">
                <a:ln>
                  <a:noFill/>
                </a:ln>
                <a:solidFill>
                  <a:srgbClr val="000000"/>
                </a:solidFill>
                <a:effectLst/>
                <a:uLnTx/>
                <a:uFillTx/>
                <a:latin typeface="Arial" charset="0"/>
                <a:ea typeface="MS PGothic"/>
                <a:cs typeface="MS PGothic"/>
              </a:rPr>
              <a:pPr marL="0" marR="0" lvl="0" indent="0" algn="l" defTabSz="914400" rtl="0" eaLnBrk="0" fontAlgn="base" latinLnBrk="0" hangingPunct="0">
                <a:lnSpc>
                  <a:spcPct val="100000"/>
                </a:lnSpc>
                <a:spcBef>
                  <a:spcPct val="0"/>
                </a:spcBef>
                <a:spcAft>
                  <a:spcPct val="0"/>
                </a:spcAft>
                <a:buClrTx/>
                <a:buSzTx/>
                <a:buFontTx/>
                <a:buNone/>
                <a:tabLst/>
                <a:defRPr/>
              </a:pPr>
              <a:t>1</a:t>
            </a:fld>
            <a:endParaRPr kumimoji="0" lang="fr-FR" sz="1200" b="0" i="0" u="none" strike="noStrike" kern="1200" cap="none" spc="0" normalizeH="0" baseline="0" noProof="0">
              <a:ln>
                <a:noFill/>
              </a:ln>
              <a:solidFill>
                <a:srgbClr val="000000"/>
              </a:solidFill>
              <a:effectLst/>
              <a:uLnTx/>
              <a:uFillTx/>
              <a:latin typeface="Arial" charset="0"/>
              <a:ea typeface="MS PGothic"/>
              <a:cs typeface="MS PGothic"/>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0: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SzPts val="1200"/>
              <a:buNone/>
            </a:pPr>
            <a:fld id="{00000000-1234-1234-1234-123412341234}" type="slidenum">
              <a:rPr lang="fr-FR" sz="1200">
                <a:solidFill>
                  <a:schemeClr val="dk1"/>
                </a:solidFill>
                <a:latin typeface="Times New Roman"/>
                <a:ea typeface="Times New Roman"/>
                <a:cs typeface="Times New Roman"/>
                <a:sym typeface="Times New Roman"/>
              </a:rPr>
              <a:t>10</a:t>
            </a:fld>
            <a:endParaRPr sz="1200">
              <a:solidFill>
                <a:schemeClr val="dk1"/>
              </a:solidFill>
              <a:latin typeface="Times New Roman"/>
              <a:ea typeface="Times New Roman"/>
              <a:cs typeface="Times New Roman"/>
              <a:sym typeface="Times New Roman"/>
            </a:endParaRPr>
          </a:p>
        </p:txBody>
      </p:sp>
      <p:sp>
        <p:nvSpPr>
          <p:cNvPr id="208" name="Google Shape;208;p1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9" name="Google Shape;209;p10: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dirty="0"/>
              <a:t>Les implications sont la passerelle entre vos résultats et les recommandations.</a:t>
            </a:r>
          </a:p>
          <a:p>
            <a:pPr marL="0" lvl="0" indent="0" algn="l" rtl="0">
              <a:lnSpc>
                <a:spcPct val="100000"/>
              </a:lnSpc>
              <a:spcBef>
                <a:spcPts val="0"/>
              </a:spcBef>
              <a:spcAft>
                <a:spcPts val="0"/>
              </a:spcAft>
              <a:buSzPts val="1400"/>
              <a:buNone/>
            </a:pPr>
            <a:r>
              <a:rPr lang="fr-FR" dirty="0"/>
              <a:t>Elles établissent un lien entre ce que montre la recherche, et les actions qui doivent menées.</a:t>
            </a:r>
          </a:p>
          <a:p>
            <a:pPr marL="0" lvl="0" indent="0" algn="l" rtl="0">
              <a:lnSpc>
                <a:spcPct val="100000"/>
              </a:lnSpc>
              <a:spcBef>
                <a:spcPts val="0"/>
              </a:spcBef>
              <a:spcAft>
                <a:spcPts val="0"/>
              </a:spcAft>
              <a:buSzPts val="1400"/>
              <a:buNone/>
            </a:pPr>
            <a:r>
              <a:rPr lang="fr-FR" dirty="0"/>
              <a:t>Elles sont également une occasion de placer vos conclusions dans le contexte de l’environnement politique et d’autres recherches pour développer un argumentaire pour passer à l'action.</a:t>
            </a:r>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Examinons maintenant quelques exemples des liens entre conclusions de recherches, implications et recommandations.</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p:spPr>
        <p:txBody>
          <a:bodyPr/>
          <a:lstStyle/>
          <a:p>
            <a:pPr marL="0" indent="0"/>
            <a:r>
              <a:rPr lang="fr-FR" dirty="0">
                <a:ea typeface="MS PGothic"/>
              </a:rPr>
              <a:t>Voici l'exemple du  programme Matlab, au </a:t>
            </a:r>
            <a:r>
              <a:rPr lang="fr-FR" sz="1200" dirty="0">
                <a:ea typeface="MS PGothic"/>
              </a:rPr>
              <a:t>Bangladesh</a:t>
            </a:r>
            <a:r>
              <a:rPr lang="fr-FR" dirty="0">
                <a:ea typeface="MS PGothic"/>
              </a:rPr>
              <a:t>:</a:t>
            </a:r>
          </a:p>
          <a:p>
            <a:pPr marL="0" indent="0"/>
            <a:r>
              <a:rPr lang="fr-FR" dirty="0">
                <a:ea typeface="MS PGothic"/>
              </a:rPr>
              <a:t>En 1977, le Centre international de recherche sur les maladies diarrhéiques du Bangladesh (ICDDR, B) a lancé un programme expérimental de planification familiale et de santé maternelle et infantile dans la région religieusement conservatrice de Matlab, qui comprenait 149 villages d'une population totale de 180 000 habitants.</a:t>
            </a:r>
          </a:p>
          <a:p>
            <a:pPr marL="0" indent="0"/>
            <a:r>
              <a:rPr lang="fr-FR" dirty="0">
                <a:ea typeface="MS PGothic"/>
              </a:rPr>
              <a:t>Durant les premiers stades du programme, les agents de santé communautaires ont régulièrement rendu visite à domicile aux femmes mariées des villages et leur ont proposé un choix de méthodes de planification familiale.</a:t>
            </a:r>
          </a:p>
          <a:p>
            <a:pPr marL="0" indent="0"/>
            <a:r>
              <a:rPr lang="fr-FR" dirty="0">
                <a:ea typeface="MS PGothic"/>
              </a:rPr>
              <a:t>Les agents de terrain étaient des femmes issues de familles influentes du village; elles étaient mariées et avaient suivi une scolarité durant au moins huit ans.</a:t>
            </a:r>
          </a:p>
          <a:p>
            <a:pPr marL="0" indent="0"/>
            <a:r>
              <a:rPr lang="fr-FR" dirty="0">
                <a:ea typeface="MS PGothic"/>
              </a:rPr>
              <a:t>Elles utilisaient également des contraceptifs.</a:t>
            </a:r>
          </a:p>
          <a:p>
            <a:pPr marL="0" indent="0"/>
            <a:r>
              <a:rPr lang="fr-FR" dirty="0">
                <a:ea typeface="MS PGothic"/>
              </a:rPr>
              <a:t>Au fil du temps, le programme s'est élargi pour inclure d'autres interventions rentables, telles que la vaccination, pour améliorer la santé de la famille.</a:t>
            </a:r>
          </a:p>
          <a:p>
            <a:pPr marL="0" indent="0"/>
            <a:r>
              <a:rPr lang="fr-FR" dirty="0">
                <a:ea typeface="MS PGothic"/>
              </a:rPr>
              <a:t>Les villages qui ont reçu ces services étaient les villages du programme; d'autres villages de la région de Matlab qui n'ont pas reçu ces services supplémentaires constituaient le groupe de comparaison.</a:t>
            </a:r>
          </a:p>
          <a:p>
            <a:pPr marL="0" indent="0"/>
            <a:endParaRPr lang="fr-FR" dirty="0">
              <a:ea typeface="MS PGothic"/>
            </a:endParaRP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fr-FR" dirty="0">
                <a:ea typeface="MS PGothic"/>
              </a:rPr>
              <a:t>Une étude a montré que </a:t>
            </a:r>
            <a:r>
              <a:rPr lang="fr-FR" sz="1200" dirty="0">
                <a:ea typeface="MS PGothic"/>
              </a:rPr>
              <a:t>vingt ans après le démarrage des services de planification familiale / de santé maternelle et infantile à Matlab, les familles qui vivaient dans les villages du programme étaient plus petites (1,5 enfants de moins en moyenne) et plus prospères, en comparaison de celles qui n’avaient pas été touchées par l’intervention.</a:t>
            </a:r>
          </a:p>
          <a:p>
            <a:pPr marL="0" indent="0"/>
            <a:endParaRPr lang="fr-FR" dirty="0">
              <a:ea typeface="MS PGothic"/>
            </a:endParaRPr>
          </a:p>
          <a:p>
            <a:pPr marL="0" indent="0"/>
            <a:r>
              <a:rPr lang="fr-FR" dirty="0">
                <a:ea typeface="MS PGothic"/>
              </a:rPr>
              <a:t>Et alors ? Quelles sont les implications ?</a:t>
            </a:r>
          </a:p>
          <a:p>
            <a:pPr marL="0" indent="0"/>
            <a:r>
              <a:rPr lang="fr-FR" dirty="0">
                <a:ea typeface="MS PGothic"/>
              </a:rPr>
              <a:t>Pour ceux d'entre nous qui sont experts en planification familiale, elles sont évidentes.</a:t>
            </a:r>
          </a:p>
          <a:p>
            <a:pPr marL="0" indent="0"/>
            <a:r>
              <a:rPr lang="fr-FR" dirty="0">
                <a:ea typeface="MS PGothic"/>
              </a:rPr>
              <a:t>Mais pour un public politique, vous devez détailler et expliquer </a:t>
            </a:r>
            <a:r>
              <a:rPr lang="fr-FR" b="1" dirty="0">
                <a:ea typeface="MS PGothic"/>
              </a:rPr>
              <a:t>l'implication</a:t>
            </a:r>
            <a:r>
              <a:rPr lang="fr-FR" dirty="0">
                <a:ea typeface="MS PGothic"/>
              </a:rPr>
              <a:t>. </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endParaRPr lang="fr-FR" sz="1200" dirty="0">
              <a:ea typeface="MS PGothic"/>
            </a:endParaRPr>
          </a:p>
          <a:p>
            <a:pPr marL="0" indent="0"/>
            <a:endParaRPr lang="fr-FR" dirty="0">
              <a:ea typeface="MS PGothic"/>
            </a:endParaRPr>
          </a:p>
        </p:txBody>
      </p:sp>
      <p:sp>
        <p:nvSpPr>
          <p:cNvPr id="38915" name="Slide Number Placeholder 3"/>
          <p:cNvSpPr>
            <a:spLocks noGrp="1"/>
          </p:cNvSpPr>
          <p:nvPr>
            <p:ph type="sldNum" sz="quarter" idx="5"/>
          </p:nvPr>
        </p:nvSpPr>
        <p:spPr>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A69E5777-274C-4161-9F0F-DE1078CFE52E}" type="slidenum">
              <a:rPr kumimoji="0" lang="fr-FR" sz="1200" b="0" i="0" u="none" strike="noStrike" kern="1200" cap="none" spc="0" normalizeH="0" baseline="0" noProof="0" smtClean="0">
                <a:ln>
                  <a:noFill/>
                </a:ln>
                <a:solidFill>
                  <a:srgbClr val="000000"/>
                </a:solidFill>
                <a:effectLst/>
                <a:uLnTx/>
                <a:uFillTx/>
                <a:latin typeface="Times New Roman" pitchFamily="18" charset="0"/>
                <a:ea typeface="MS PGothic"/>
                <a:cs typeface="MS PGothic"/>
              </a:rPr>
              <a:pPr marL="0" marR="0" lvl="0" indent="0" algn="l" defTabSz="914400" rtl="0" eaLnBrk="1" fontAlgn="base" latinLnBrk="0" hangingPunct="1">
                <a:lnSpc>
                  <a:spcPct val="100000"/>
                </a:lnSpc>
                <a:spcBef>
                  <a:spcPct val="0"/>
                </a:spcBef>
                <a:spcAft>
                  <a:spcPct val="0"/>
                </a:spcAft>
                <a:buClrTx/>
                <a:buSzTx/>
                <a:buFontTx/>
                <a:buNone/>
                <a:tabLst/>
                <a:defRPr/>
              </a:pPr>
              <a:t>11</a:t>
            </a:fld>
            <a:endParaRPr kumimoji="0" lang="fr-FR" sz="1200" b="0" i="0" u="none" strike="noStrike" kern="1200" cap="none" spc="0" normalizeH="0" baseline="0" noProof="0">
              <a:ln>
                <a:noFill/>
              </a:ln>
              <a:solidFill>
                <a:srgbClr val="000000"/>
              </a:solidFill>
              <a:effectLst/>
              <a:uLnTx/>
              <a:uFillTx/>
              <a:latin typeface="Times New Roman" pitchFamily="18" charset="0"/>
              <a:ea typeface="MS PGothic"/>
              <a:cs typeface="MS PGothic"/>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ln/>
        </p:spPr>
      </p:sp>
      <p:sp>
        <p:nvSpPr>
          <p:cNvPr id="40962" name="Notes Placeholder 2"/>
          <p:cNvSpPr>
            <a:spLocks noGrp="1"/>
          </p:cNvSpPr>
          <p:nvPr>
            <p:ph type="body" idx="1"/>
          </p:nvPr>
        </p:nvSpPr>
        <p:spPr>
          <a:noFill/>
          <a:ln/>
        </p:spPr>
        <p:txBody>
          <a:bodyPr/>
          <a:lstStyle/>
          <a:p>
            <a:pPr marL="0" indent="0"/>
            <a:r>
              <a:rPr lang="fr-FR" dirty="0">
                <a:ea typeface="MS PGothic"/>
              </a:rPr>
              <a:t>Ici, les implications précisent le contexte de ces résultats:</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fr-FR" i="1" dirty="0">
                <a:ea typeface="MS PGothic"/>
              </a:rPr>
              <a:t>Lorsqu'une variété de méthodes de planification familiale est facile à obtenir, de nombreuses femmes pauvres choisissent d'avoir moins d'enfants.</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fr-FR" i="1" dirty="0">
                <a:ea typeface="MS PGothic"/>
              </a:rPr>
              <a:t>Et avec moins d'enfants à soutenir, elles peuvent gagner des salaires plus élevés et accumuler une plus grande richesse. </a:t>
            </a:r>
          </a:p>
          <a:p>
            <a:pPr marL="0" indent="0"/>
            <a:endParaRPr lang="fr-FR" dirty="0">
              <a:ea typeface="MS PGothic"/>
            </a:endParaRPr>
          </a:p>
          <a:p>
            <a:pPr marL="0" indent="0"/>
            <a:r>
              <a:rPr lang="fr-FR" dirty="0">
                <a:ea typeface="MS PGothic"/>
              </a:rPr>
              <a:t>La première partie nous permet essentiellement de savoir que l'intervention a fonctionné.</a:t>
            </a:r>
          </a:p>
          <a:p>
            <a:pPr marL="0" indent="0"/>
            <a:r>
              <a:rPr lang="fr-FR" dirty="0">
                <a:ea typeface="MS PGothic"/>
              </a:rPr>
              <a:t>Lorsque les femmes avaient accès à la planification familiale, elles l'utilisaient et avaient moins d'enfants. </a:t>
            </a:r>
          </a:p>
          <a:p>
            <a:pPr marL="0" indent="0"/>
            <a:endParaRPr lang="fr-FR" dirty="0">
              <a:ea typeface="MS PGothic"/>
            </a:endParaRPr>
          </a:p>
          <a:p>
            <a:pPr marL="0" indent="0"/>
            <a:r>
              <a:rPr lang="fr-FR" dirty="0">
                <a:ea typeface="MS PGothic"/>
              </a:rPr>
              <a:t>Mais au-delà, ces implications indiquent que lorsqu'un tel programme fonctionne, vous pouvez obtenir des résultats beaucoup plus larges.</a:t>
            </a:r>
          </a:p>
          <a:p>
            <a:pPr marL="0" indent="0"/>
            <a:r>
              <a:rPr lang="fr-FR" dirty="0">
                <a:ea typeface="MS PGothic"/>
              </a:rPr>
              <a:t>Dans cette implication, nous commençons à interpréter ces données avec notre connaissance plus large en tant qu'expert sur le sujet. </a:t>
            </a:r>
          </a:p>
          <a:p>
            <a:pPr marL="0" indent="0"/>
            <a:endParaRPr lang="fr-FR" dirty="0">
              <a:ea typeface="MS PGothic"/>
            </a:endParaRPr>
          </a:p>
        </p:txBody>
      </p:sp>
      <p:sp>
        <p:nvSpPr>
          <p:cNvPr id="40963" name="Slide Number Placeholder 3"/>
          <p:cNvSpPr>
            <a:spLocks noGrp="1"/>
          </p:cNvSpPr>
          <p:nvPr>
            <p:ph type="sldNum" sz="quarter" idx="5"/>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5BD1006D-3668-4419-B06B-01A5200F4513}" type="slidenum">
              <a:rPr kumimoji="0" lang="fr-FR" sz="1200" b="0" i="0" u="none" strike="noStrike" kern="1200" cap="none" spc="0" normalizeH="0" baseline="0" noProof="0" smtClean="0">
                <a:ln>
                  <a:noFill/>
                </a:ln>
                <a:solidFill>
                  <a:srgbClr val="000000"/>
                </a:solidFill>
                <a:effectLst/>
                <a:uLnTx/>
                <a:uFillTx/>
                <a:latin typeface="Arial" charset="0"/>
                <a:ea typeface="MS PGothic"/>
                <a:cs typeface="MS PGothic"/>
              </a:rPr>
              <a:pPr marL="0" marR="0" lvl="0" indent="0" algn="l" defTabSz="914400" rtl="0" eaLnBrk="0" fontAlgn="base" latinLnBrk="0" hangingPunct="0">
                <a:lnSpc>
                  <a:spcPct val="100000"/>
                </a:lnSpc>
                <a:spcBef>
                  <a:spcPct val="0"/>
                </a:spcBef>
                <a:spcAft>
                  <a:spcPct val="0"/>
                </a:spcAft>
                <a:buClrTx/>
                <a:buSzTx/>
                <a:buFontTx/>
                <a:buNone/>
                <a:tabLst/>
                <a:defRPr/>
              </a:pPr>
              <a:t>12</a:t>
            </a:fld>
            <a:endParaRPr kumimoji="0" lang="fr-FR" sz="1200" b="0" i="0" u="none" strike="noStrike" kern="1200" cap="none" spc="0" normalizeH="0" baseline="0" noProof="0">
              <a:ln>
                <a:noFill/>
              </a:ln>
              <a:solidFill>
                <a:srgbClr val="000000"/>
              </a:solidFill>
              <a:effectLst/>
              <a:uLnTx/>
              <a:uFillTx/>
              <a:latin typeface="Arial" charset="0"/>
              <a:ea typeface="MS PGothic"/>
              <a:cs typeface="MS PGothic"/>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ln/>
        </p:spPr>
      </p:sp>
      <p:sp>
        <p:nvSpPr>
          <p:cNvPr id="43010" name="Notes Placeholder 2"/>
          <p:cNvSpPr>
            <a:spLocks noGrp="1"/>
          </p:cNvSpPr>
          <p:nvPr>
            <p:ph type="body" idx="1"/>
          </p:nvPr>
        </p:nvSpPr>
        <p:spPr>
          <a:noFill/>
          <a:ln/>
        </p:spPr>
        <p:txBody>
          <a:bodyPr/>
          <a:lstStyle/>
          <a:p>
            <a:pPr marL="0" indent="0"/>
            <a:r>
              <a:rPr lang="fr-FR" sz="1800" b="1" dirty="0">
                <a:ea typeface="MS PGothic"/>
              </a:rPr>
              <a:t>Voici une recommandation possible:</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fr-FR" sz="1800" i="1" dirty="0">
                <a:ea typeface="MS PGothic"/>
              </a:rPr>
              <a:t>Dans le cadre d'une stratégie nationale de réduction de la pauvreté et pour accroître le revenu des ménages au Bangladesh d'ici 2030, les responsables politiques doivent investir dans des programmes de planification familiale afin que chaque femme ou couple qui souhaite accéder à une méthode contraceptive puisse le faire.</a:t>
            </a:r>
          </a:p>
          <a:p>
            <a:pPr marL="0" indent="0"/>
            <a:endParaRPr lang="fr-FR" sz="1800" b="1" dirty="0">
              <a:ea typeface="MS PGothic"/>
            </a:endParaRPr>
          </a:p>
          <a:p>
            <a:pPr marL="0" indent="0"/>
            <a:r>
              <a:rPr lang="fr-FR" sz="1800" dirty="0">
                <a:ea typeface="MS PGothic"/>
              </a:rPr>
              <a:t>Pensez-vous que cette recommandation pourrait être améliorée?</a:t>
            </a:r>
          </a:p>
          <a:p>
            <a:pPr marL="0" indent="0"/>
            <a:r>
              <a:rPr lang="fr-FR" sz="1800" dirty="0">
                <a:ea typeface="MS PGothic"/>
              </a:rPr>
              <a:t>Comment pourriez-vous la rendre plus "SMART" ? Avec quelles informations supplémentaires ? </a:t>
            </a:r>
          </a:p>
          <a:p>
            <a:pPr marL="0" indent="0"/>
            <a:endParaRPr lang="fr-FR" sz="1800" dirty="0">
              <a:ea typeface="MS PGothic"/>
            </a:endParaRPr>
          </a:p>
          <a:p>
            <a:pPr marL="0" indent="0"/>
            <a:r>
              <a:rPr lang="fr-FR" sz="1800" dirty="0">
                <a:ea typeface="MS PGothic"/>
              </a:rPr>
              <a:t>Pensez-y et nous en discuterons lors de séances de travail ensemble.</a:t>
            </a:r>
          </a:p>
          <a:p>
            <a:pPr marL="0" indent="0"/>
            <a:endParaRPr lang="fr-FR" sz="1800" dirty="0">
              <a:ea typeface="MS PGothic"/>
            </a:endParaRPr>
          </a:p>
        </p:txBody>
      </p:sp>
      <p:sp>
        <p:nvSpPr>
          <p:cNvPr id="43011" name="Slide Number Placeholder 3"/>
          <p:cNvSpPr>
            <a:spLocks noGrp="1"/>
          </p:cNvSpPr>
          <p:nvPr>
            <p:ph type="sldNum" sz="quarter" idx="5"/>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DA2A11C9-9E02-4E55-894F-202ED529096D}" type="slidenum">
              <a:rPr kumimoji="0" lang="fr-FR" sz="1200" b="0" i="0" u="none" strike="noStrike" kern="1200" cap="none" spc="0" normalizeH="0" baseline="0" noProof="0" smtClean="0">
                <a:ln>
                  <a:noFill/>
                </a:ln>
                <a:solidFill>
                  <a:srgbClr val="000000"/>
                </a:solidFill>
                <a:effectLst/>
                <a:uLnTx/>
                <a:uFillTx/>
                <a:latin typeface="Arial" charset="0"/>
                <a:ea typeface="MS PGothic"/>
                <a:cs typeface="MS PGothic"/>
              </a:rPr>
              <a:pPr marL="0" marR="0" lvl="0" indent="0" algn="l" defTabSz="914400" rtl="0" eaLnBrk="0" fontAlgn="base" latinLnBrk="0" hangingPunct="0">
                <a:lnSpc>
                  <a:spcPct val="100000"/>
                </a:lnSpc>
                <a:spcBef>
                  <a:spcPct val="0"/>
                </a:spcBef>
                <a:spcAft>
                  <a:spcPct val="0"/>
                </a:spcAft>
                <a:buClrTx/>
                <a:buSzTx/>
                <a:buFontTx/>
                <a:buNone/>
                <a:tabLst/>
                <a:defRPr/>
              </a:pPr>
              <a:t>13</a:t>
            </a:fld>
            <a:endParaRPr kumimoji="0" lang="fr-FR" sz="1200" b="0" i="0" u="none" strike="noStrike" kern="1200" cap="none" spc="0" normalizeH="0" baseline="0" noProof="0">
              <a:ln>
                <a:noFill/>
              </a:ln>
              <a:solidFill>
                <a:srgbClr val="000000"/>
              </a:solidFill>
              <a:effectLst/>
              <a:uLnTx/>
              <a:uFillTx/>
              <a:latin typeface="Arial" charset="0"/>
              <a:ea typeface="MS PGothic"/>
              <a:cs typeface="MS PGothic"/>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2" name="Google Shape;262;p14: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dirty="0"/>
              <a:t>Voici un autre exemple. </a:t>
            </a:r>
            <a:endParaRPr dirty="0"/>
          </a:p>
          <a:p>
            <a:pPr marL="0" lvl="0" indent="0" algn="l" rtl="0">
              <a:lnSpc>
                <a:spcPct val="100000"/>
              </a:lnSpc>
              <a:spcBef>
                <a:spcPts val="360"/>
              </a:spcBef>
              <a:spcAft>
                <a:spcPts val="0"/>
              </a:spcAft>
              <a:buSzPts val="1400"/>
              <a:buNone/>
            </a:pPr>
            <a:endParaRPr dirty="0"/>
          </a:p>
          <a:p>
            <a:pPr marL="342900" lvl="0" indent="-342900">
              <a:buFont typeface="Arial" panose="020B0604020202020204" pitchFamily="34" charset="0"/>
              <a:buChar char="•"/>
            </a:pPr>
            <a:r>
              <a:rPr lang="fr-FR" dirty="0"/>
              <a:t>1 femme sur 3 dans le monde est exposée à la violence de son partenaire intime (</a:t>
            </a:r>
            <a:r>
              <a:rPr lang="fr-FR" dirty="0">
                <a:ea typeface="MS PGothic"/>
              </a:rPr>
              <a:t>VPI</a:t>
            </a:r>
            <a:r>
              <a:rPr lang="fr-FR" dirty="0"/>
              <a:t>).</a:t>
            </a:r>
          </a:p>
          <a:p>
            <a:pPr marL="342900" lvl="0" indent="-342900">
              <a:spcBef>
                <a:spcPts val="1800"/>
              </a:spcBef>
              <a:buFont typeface="Arial" panose="020B0604020202020204" pitchFamily="34" charset="0"/>
              <a:buChar char="•"/>
            </a:pPr>
            <a:r>
              <a:rPr lang="fr-FR" dirty="0"/>
              <a:t>Les femmes victimes de </a:t>
            </a:r>
            <a:r>
              <a:rPr lang="fr-FR" dirty="0">
                <a:ea typeface="MS PGothic"/>
              </a:rPr>
              <a:t>VPI</a:t>
            </a:r>
            <a:r>
              <a:rPr lang="fr-FR" dirty="0"/>
              <a:t> ont des taux plus élevés de grossesses non voulues. </a:t>
            </a:r>
          </a:p>
          <a:p>
            <a:pPr marL="342900" lvl="0" indent="-342900">
              <a:spcBef>
                <a:spcPts val="1800"/>
              </a:spcBef>
              <a:buFont typeface="Arial" panose="020B0604020202020204" pitchFamily="34" charset="0"/>
              <a:buChar char="•"/>
            </a:pPr>
            <a:r>
              <a:rPr lang="fr-FR" dirty="0"/>
              <a:t>Les femmes victimes de </a:t>
            </a:r>
            <a:r>
              <a:rPr lang="fr-FR" dirty="0">
                <a:ea typeface="MS PGothic"/>
              </a:rPr>
              <a:t>VPI</a:t>
            </a:r>
            <a:r>
              <a:rPr lang="fr-FR" dirty="0"/>
              <a:t> risquent 1,5 fois plus de devenir positives pour le VIH. </a:t>
            </a:r>
          </a:p>
          <a:p>
            <a:pPr marL="342900" lvl="0" indent="-342900">
              <a:spcBef>
                <a:spcPts val="1800"/>
              </a:spcBef>
              <a:buFont typeface="Arial" panose="020B0604020202020204" pitchFamily="34" charset="0"/>
              <a:buChar char="•"/>
            </a:pPr>
            <a:r>
              <a:rPr lang="fr-FR" dirty="0"/>
              <a:t>Les femmes victimes de </a:t>
            </a:r>
            <a:r>
              <a:rPr lang="fr-FR" dirty="0">
                <a:ea typeface="MS PGothic"/>
              </a:rPr>
              <a:t>VPI</a:t>
            </a:r>
            <a:r>
              <a:rPr lang="fr-FR" dirty="0"/>
              <a:t> ont des taux plus élevés d’avortement provoqué (souvent à risque). </a:t>
            </a:r>
          </a:p>
          <a:p>
            <a:pPr marL="0" lvl="0" indent="0" algn="l" rtl="0">
              <a:lnSpc>
                <a:spcPct val="100000"/>
              </a:lnSpc>
              <a:spcBef>
                <a:spcPts val="360"/>
              </a:spcBef>
              <a:spcAft>
                <a:spcPts val="0"/>
              </a:spcAft>
              <a:buSzPts val="1400"/>
              <a:buNone/>
            </a:pPr>
            <a:endParaRPr b="1" dirty="0"/>
          </a:p>
          <a:p>
            <a:pPr marL="0" lvl="0" indent="0" algn="l" rtl="0">
              <a:lnSpc>
                <a:spcPct val="100000"/>
              </a:lnSpc>
              <a:spcBef>
                <a:spcPts val="360"/>
              </a:spcBef>
              <a:spcAft>
                <a:spcPts val="0"/>
              </a:spcAft>
              <a:buSzPts val="1400"/>
              <a:buNone/>
            </a:pPr>
            <a:r>
              <a:rPr lang="fr-FR" b="0" dirty="0"/>
              <a:t>La première ligne nous donne le nombre de femmes victimes de VPI.</a:t>
            </a:r>
          </a:p>
          <a:p>
            <a:pPr marL="0" lvl="0" indent="0" algn="l" rtl="0">
              <a:lnSpc>
                <a:spcPct val="100000"/>
              </a:lnSpc>
              <a:spcBef>
                <a:spcPts val="360"/>
              </a:spcBef>
              <a:spcAft>
                <a:spcPts val="0"/>
              </a:spcAft>
              <a:buSzPts val="1400"/>
              <a:buNone/>
            </a:pPr>
            <a:r>
              <a:rPr lang="fr-FR" b="0" dirty="0"/>
              <a:t>Les lignes suivantes montrent que certaines femmes victimes de VPI ont des résultats de santé reproductive différents de ceux d’autres femmes.</a:t>
            </a:r>
          </a:p>
          <a:p>
            <a:pPr marL="0" lvl="0" indent="0" algn="l" rtl="0">
              <a:lnSpc>
                <a:spcPct val="100000"/>
              </a:lnSpc>
              <a:spcBef>
                <a:spcPts val="360"/>
              </a:spcBef>
              <a:spcAft>
                <a:spcPts val="0"/>
              </a:spcAft>
              <a:buSzPts val="1400"/>
              <a:buNone/>
            </a:pPr>
            <a:r>
              <a:rPr lang="fr-FR" b="0" dirty="0"/>
              <a:t>Qu’est-ce que cela signifie ? </a:t>
            </a:r>
            <a:endParaRPr b="0" dirty="0"/>
          </a:p>
        </p:txBody>
      </p:sp>
      <p:sp>
        <p:nvSpPr>
          <p:cNvPr id="263" name="Google Shape;263;p14: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fr-F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5: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9" name="Google Shape;269;p15: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360"/>
              </a:spcBef>
              <a:spcAft>
                <a:spcPts val="0"/>
              </a:spcAft>
              <a:buClr>
                <a:schemeClr val="dk1"/>
              </a:buClr>
              <a:buSzPts val="1200"/>
              <a:buFont typeface="Arial"/>
              <a:buNone/>
            </a:pPr>
            <a:r>
              <a:rPr lang="fr-FR" u="sng" dirty="0"/>
              <a:t>En termes d'implications on constate que:</a:t>
            </a:r>
          </a:p>
          <a:p>
            <a:pPr marL="0" lvl="0" indent="-342900">
              <a:buFont typeface="Arial" panose="020B0604020202020204" pitchFamily="34" charset="0"/>
              <a:buChar char="•"/>
            </a:pPr>
            <a:r>
              <a:rPr lang="fr-FR" dirty="0"/>
              <a:t>Les </a:t>
            </a:r>
            <a:r>
              <a:rPr lang="fr-FR" dirty="0">
                <a:cs typeface="ＭＳ Ｐゴシック" charset="-128"/>
              </a:rPr>
              <a:t>résultats</a:t>
            </a:r>
            <a:r>
              <a:rPr lang="fr-FR" dirty="0"/>
              <a:t> suggèrent que les femmes victimes de VPI peuvent nécessiter une attention particulière et des services de santé reproductive adaptés.</a:t>
            </a:r>
          </a:p>
          <a:p>
            <a:pPr marL="0" lvl="0" indent="-342900">
              <a:spcBef>
                <a:spcPts val="1800"/>
              </a:spcBef>
              <a:buFont typeface="Arial" panose="020B0604020202020204" pitchFamily="34" charset="0"/>
              <a:buChar char="•"/>
            </a:pPr>
            <a:r>
              <a:rPr lang="fr-FR" dirty="0"/>
              <a:t>La réponse aux besoins des femmes victimes de VPI est cruciale pour les objectifs plus larges de réponse aux besoins non-satisfaits de planification familiale et de promotion de l’équité et les droits humains.</a:t>
            </a:r>
          </a:p>
          <a:p>
            <a:pPr marL="0" marR="0" lvl="0" indent="0" algn="l" rtl="0">
              <a:lnSpc>
                <a:spcPct val="100000"/>
              </a:lnSpc>
              <a:spcBef>
                <a:spcPts val="360"/>
              </a:spcBef>
              <a:spcAft>
                <a:spcPts val="0"/>
              </a:spcAft>
              <a:buClr>
                <a:schemeClr val="dk1"/>
              </a:buClr>
              <a:buSzPts val="1200"/>
              <a:buFont typeface="Arial"/>
              <a:buNone/>
            </a:pPr>
            <a:endParaRPr lang="fr-FR" dirty="0"/>
          </a:p>
          <a:p>
            <a:pPr marL="171450" marR="0" lvl="0" indent="-171450" algn="l" rtl="0">
              <a:lnSpc>
                <a:spcPct val="100000"/>
              </a:lnSpc>
              <a:spcBef>
                <a:spcPts val="360"/>
              </a:spcBef>
              <a:spcAft>
                <a:spcPts val="0"/>
              </a:spcAft>
              <a:buClr>
                <a:schemeClr val="dk1"/>
              </a:buClr>
              <a:buSzPts val="1200"/>
              <a:buFont typeface="Arial" panose="020B0604020202020204" pitchFamily="34" charset="0"/>
              <a:buChar char="•"/>
            </a:pPr>
            <a:r>
              <a:rPr lang="fr-FR" dirty="0"/>
              <a:t>Le premier point donne une idée de la direction que nous souhaiterions prendre pour nos recommandations. </a:t>
            </a:r>
            <a:endParaRPr dirty="0"/>
          </a:p>
          <a:p>
            <a:pPr marL="171450" lvl="0" indent="-171450" algn="l" rtl="0">
              <a:lnSpc>
                <a:spcPct val="100000"/>
              </a:lnSpc>
              <a:spcBef>
                <a:spcPts val="360"/>
              </a:spcBef>
              <a:spcAft>
                <a:spcPts val="0"/>
              </a:spcAft>
              <a:buSzPts val="1400"/>
              <a:buFont typeface="Arial" panose="020B0604020202020204" pitchFamily="34" charset="0"/>
              <a:buChar char="•"/>
            </a:pPr>
            <a:r>
              <a:rPr lang="fr-FR" dirty="0"/>
              <a:t>Le deuxième montre pourquoi cela compte dans l’ensemble et pourquoi nous devrions nous soucier du risque auquel ces femmes sont confrontées.</a:t>
            </a:r>
          </a:p>
          <a:p>
            <a:pPr marL="0" lvl="0" indent="0" algn="l" rtl="0">
              <a:lnSpc>
                <a:spcPct val="100000"/>
              </a:lnSpc>
              <a:spcBef>
                <a:spcPts val="360"/>
              </a:spcBef>
              <a:spcAft>
                <a:spcPts val="0"/>
              </a:spcAft>
              <a:buSzPts val="1400"/>
              <a:buNone/>
            </a:pPr>
            <a:endParaRPr dirty="0"/>
          </a:p>
          <a:p>
            <a:pPr marL="0" marR="0" lvl="0" indent="0" algn="l" rtl="0">
              <a:lnSpc>
                <a:spcPct val="100000"/>
              </a:lnSpc>
              <a:spcBef>
                <a:spcPts val="360"/>
              </a:spcBef>
              <a:spcAft>
                <a:spcPts val="0"/>
              </a:spcAft>
              <a:buClr>
                <a:schemeClr val="dk1"/>
              </a:buClr>
              <a:buSzPts val="1200"/>
              <a:buFont typeface="Arial"/>
              <a:buNone/>
            </a:pPr>
            <a:r>
              <a:rPr lang="fr-FR" dirty="0"/>
              <a:t>En outre, il s'agit d’un nombre assez important de femmes confrontées à des difficultés puisque 1 femme sur 3 dans le monde est victime de VPI…</a:t>
            </a:r>
          </a:p>
          <a:p>
            <a:pPr marL="0" marR="0" lvl="0" indent="0" algn="l" rtl="0">
              <a:lnSpc>
                <a:spcPct val="100000"/>
              </a:lnSpc>
              <a:spcBef>
                <a:spcPts val="360"/>
              </a:spcBef>
              <a:spcAft>
                <a:spcPts val="0"/>
              </a:spcAft>
              <a:buClr>
                <a:schemeClr val="dk1"/>
              </a:buClr>
              <a:buSzPts val="1200"/>
              <a:buFont typeface="Arial"/>
              <a:buNone/>
            </a:pPr>
            <a:r>
              <a:rPr lang="fr-FR" dirty="0"/>
              <a:t>Ce contexte aide à montrer pourquoi il s’agit de relever un enjeu important, de grande portée et que beaucoup de femmes sont affectées.</a:t>
            </a:r>
          </a:p>
          <a:p>
            <a:pPr marL="0" marR="0" lvl="0" indent="0" algn="l" rtl="0">
              <a:lnSpc>
                <a:spcPct val="100000"/>
              </a:lnSpc>
              <a:spcBef>
                <a:spcPts val="360"/>
              </a:spcBef>
              <a:spcAft>
                <a:spcPts val="0"/>
              </a:spcAft>
              <a:buClr>
                <a:schemeClr val="dk1"/>
              </a:buClr>
              <a:buSzPts val="1200"/>
              <a:buFont typeface="Arial"/>
              <a:buNone/>
            </a:pPr>
            <a:r>
              <a:rPr lang="fr-FR" dirty="0"/>
              <a:t>Notez que les chiffres ne doivent pas toujours être la mesure de l’importance, mais s’ils sont élevés, ils peuvent aider à  souligner l'ampleur.</a:t>
            </a:r>
          </a:p>
          <a:p>
            <a:pPr marL="0" marR="0" lvl="0" indent="0" algn="l" rtl="0">
              <a:lnSpc>
                <a:spcPct val="100000"/>
              </a:lnSpc>
              <a:spcBef>
                <a:spcPts val="360"/>
              </a:spcBef>
              <a:spcAft>
                <a:spcPts val="0"/>
              </a:spcAft>
              <a:buClr>
                <a:schemeClr val="dk1"/>
              </a:buClr>
              <a:buSzPts val="1200"/>
              <a:buFont typeface="Arial"/>
              <a:buNone/>
            </a:pPr>
            <a:r>
              <a:rPr lang="fr-FR" dirty="0"/>
              <a:t>Si les chiffres sont bas, il peut y avoir d’autres aspects sur lesquels se focaliser.</a:t>
            </a:r>
            <a:endParaRPr dirty="0"/>
          </a:p>
          <a:p>
            <a:pPr marL="0" lvl="0" indent="0" algn="l" rtl="0">
              <a:lnSpc>
                <a:spcPct val="100000"/>
              </a:lnSpc>
              <a:spcBef>
                <a:spcPts val="360"/>
              </a:spcBef>
              <a:spcAft>
                <a:spcPts val="0"/>
              </a:spcAft>
              <a:buSzPts val="1400"/>
              <a:buNone/>
            </a:pPr>
            <a:endParaRPr dirty="0"/>
          </a:p>
        </p:txBody>
      </p:sp>
      <p:sp>
        <p:nvSpPr>
          <p:cNvPr id="270" name="Google Shape;270;p15: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fr-F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6: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6" name="Google Shape;276;p16: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b="0" dirty="0"/>
              <a:t>La recommandation suivante peut être formulée dans ce cas:</a:t>
            </a:r>
          </a:p>
          <a:p>
            <a:pPr marL="342900" lvl="0" indent="-342900" algn="l" rtl="0">
              <a:lnSpc>
                <a:spcPct val="100000"/>
              </a:lnSpc>
              <a:spcBef>
                <a:spcPts val="0"/>
              </a:spcBef>
              <a:spcAft>
                <a:spcPts val="0"/>
              </a:spcAft>
              <a:buSzPts val="2210"/>
              <a:buChar char="■"/>
            </a:pPr>
            <a:r>
              <a:rPr lang="fr-FR" dirty="0"/>
              <a:t>Élaborer des directives complètes pour les soins de planification familiale adaptés aux femmes victimes de VPI.</a:t>
            </a:r>
          </a:p>
          <a:p>
            <a:pPr marL="342900" lvl="0" indent="-342900" algn="l" rtl="0">
              <a:lnSpc>
                <a:spcPct val="100000"/>
              </a:lnSpc>
              <a:spcBef>
                <a:spcPts val="1800"/>
              </a:spcBef>
              <a:spcAft>
                <a:spcPts val="0"/>
              </a:spcAft>
              <a:buSzPts val="2210"/>
              <a:buChar char="■"/>
            </a:pPr>
            <a:r>
              <a:rPr lang="fr-FR" dirty="0"/>
              <a:t>Consacrer un financement permettant la mise en place de programmes au service des femmes victimes de VPI :</a:t>
            </a:r>
          </a:p>
          <a:p>
            <a:pPr marL="742950" lvl="1" indent="-285750" algn="l" rtl="0">
              <a:lnSpc>
                <a:spcPct val="100000"/>
              </a:lnSpc>
              <a:spcBef>
                <a:spcPts val="1800"/>
              </a:spcBef>
              <a:spcAft>
                <a:spcPts val="0"/>
              </a:spcAft>
              <a:buSzPts val="2880"/>
              <a:buChar char="o"/>
            </a:pPr>
            <a:r>
              <a:rPr lang="fr-FR" dirty="0"/>
              <a:t>formation des prestataires</a:t>
            </a:r>
          </a:p>
          <a:p>
            <a:pPr marL="742950" lvl="1" indent="-285750" algn="l" rtl="0">
              <a:lnSpc>
                <a:spcPct val="100000"/>
              </a:lnSpc>
              <a:spcBef>
                <a:spcPts val="1800"/>
              </a:spcBef>
              <a:spcAft>
                <a:spcPts val="0"/>
              </a:spcAft>
              <a:buSzPts val="2880"/>
              <a:buChar char="o"/>
            </a:pPr>
            <a:r>
              <a:rPr lang="fr-FR" dirty="0"/>
              <a:t>dotation adéquate en personnel</a:t>
            </a:r>
          </a:p>
          <a:p>
            <a:pPr marL="742950" lvl="1" indent="-285750" algn="l" rtl="0">
              <a:lnSpc>
                <a:spcPct val="100000"/>
              </a:lnSpc>
              <a:spcBef>
                <a:spcPts val="1800"/>
              </a:spcBef>
              <a:spcAft>
                <a:spcPts val="0"/>
              </a:spcAft>
              <a:buSzPts val="2880"/>
              <a:buChar char="o"/>
            </a:pPr>
            <a:r>
              <a:rPr lang="fr-FR" dirty="0"/>
              <a:t>réseaux de référence</a:t>
            </a:r>
          </a:p>
        </p:txBody>
      </p:sp>
      <p:sp>
        <p:nvSpPr>
          <p:cNvPr id="277" name="Google Shape;277;p16: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fr-F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a:ln/>
        </p:spPr>
      </p:sp>
      <p:sp>
        <p:nvSpPr>
          <p:cNvPr id="53250" name="Notes Placeholder 2"/>
          <p:cNvSpPr>
            <a:spLocks noGrp="1"/>
          </p:cNvSpPr>
          <p:nvPr>
            <p:ph type="body" idx="1"/>
          </p:nvPr>
        </p:nvSpPr>
        <p:spPr>
          <a:noFill/>
          <a:ln/>
        </p:spPr>
        <p:txBody>
          <a:bodyPr/>
          <a:lstStyle/>
          <a:p>
            <a:pPr marL="0" indent="0"/>
            <a:r>
              <a:rPr lang="fr-FR" sz="1400" b="0" dirty="0">
                <a:ea typeface="MS PGothic"/>
              </a:rPr>
              <a:t>Prenons un autre exemple avec l'Éthiopie cette fois:</a:t>
            </a:r>
          </a:p>
          <a:p>
            <a:pPr marL="0" indent="0"/>
            <a:endParaRPr lang="fr-FR" sz="1400" b="0" dirty="0">
              <a:ea typeface="MS PGothic"/>
            </a:endParaRPr>
          </a:p>
          <a:p>
            <a:pPr marL="285750" indent="-285750">
              <a:spcBef>
                <a:spcPct val="0"/>
              </a:spcBef>
              <a:spcAft>
                <a:spcPts val="2400"/>
              </a:spcAft>
              <a:buFont typeface="Arial" panose="020B0604020202020204" pitchFamily="34" charset="0"/>
              <a:buChar char="•"/>
            </a:pPr>
            <a:r>
              <a:rPr lang="fr-FR" sz="1400" dirty="0">
                <a:ea typeface="MS PGothic"/>
              </a:rPr>
              <a:t>En Éthiopie, plus de 85% des utilisatrices de contraceptifs s'appuient sur deux méthodes : les contraceptifs injectables et les contraceptifs oraux. </a:t>
            </a:r>
          </a:p>
          <a:p>
            <a:pPr marL="285750" indent="-285750">
              <a:spcBef>
                <a:spcPct val="0"/>
              </a:spcBef>
              <a:spcAft>
                <a:spcPts val="2400"/>
              </a:spcAft>
              <a:buFont typeface="Arial" panose="020B0604020202020204" pitchFamily="34" charset="0"/>
              <a:buChar char="•"/>
            </a:pPr>
            <a:r>
              <a:rPr lang="fr-FR" sz="1400" dirty="0">
                <a:ea typeface="MS PGothic"/>
              </a:rPr>
              <a:t>Les femmes rurales en Éthiopie doivent voyager pendant parfois quatre jours (aller-retour) pour recevoir une méthode contraceptive auprès d'un professionnel de soins de santé </a:t>
            </a:r>
          </a:p>
          <a:p>
            <a:pPr marL="0" indent="0"/>
            <a:endParaRPr lang="fr-FR" sz="1400" b="0" dirty="0">
              <a:ea typeface="MS PGothic"/>
            </a:endParaRPr>
          </a:p>
          <a:p>
            <a:pPr marL="0" indent="0"/>
            <a:r>
              <a:rPr lang="fr-FR" sz="1400" dirty="0">
                <a:ea typeface="MS PGothic"/>
              </a:rPr>
              <a:t>Quelle pourrait être une implication de ces données ? Que signifient ces données pour vous ?</a:t>
            </a:r>
          </a:p>
          <a:p>
            <a:pPr marL="0" indent="0"/>
            <a:endParaRPr lang="fr-FR" sz="1400" dirty="0">
              <a:ea typeface="MS PGothic"/>
            </a:endParaRPr>
          </a:p>
          <a:p>
            <a:pPr marL="0" indent="0"/>
            <a:r>
              <a:rPr lang="fr-FR" sz="1400" dirty="0">
                <a:ea typeface="MS PGothic"/>
              </a:rPr>
              <a:t>Des questions peuvent vous aider à élaborer des implications. Par exemple, vous pouvez vous demander </a:t>
            </a:r>
          </a:p>
          <a:p>
            <a:pPr marL="285750" indent="-285750">
              <a:buFont typeface="Arial" panose="020B0604020202020204" pitchFamily="34" charset="0"/>
              <a:buChar char="•"/>
            </a:pPr>
            <a:r>
              <a:rPr lang="fr-FR" sz="1400" dirty="0">
                <a:ea typeface="MS PGothic"/>
              </a:rPr>
              <a:t>Ce que pourrait signifier le fait que la majorité des femmes utilisent seulement deux méthodes contraceptives </a:t>
            </a:r>
          </a:p>
          <a:p>
            <a:pPr marL="285750" indent="-285750">
              <a:buFont typeface="Arial" panose="020B0604020202020204" pitchFamily="34" charset="0"/>
              <a:buChar char="•"/>
            </a:pPr>
            <a:r>
              <a:rPr lang="fr-FR" sz="1400" dirty="0">
                <a:ea typeface="MS PGothic"/>
              </a:rPr>
              <a:t>Ou encore ce que cela implique si les femmes doivent voyager pendant quatre jours pour accéder à un prestataire de services pour recevoir leur méthode contraceptive ?</a:t>
            </a:r>
          </a:p>
        </p:txBody>
      </p:sp>
      <p:sp>
        <p:nvSpPr>
          <p:cNvPr id="53251" name="Slide Number Placeholder 3"/>
          <p:cNvSpPr>
            <a:spLocks noGrp="1"/>
          </p:cNvSpPr>
          <p:nvPr>
            <p:ph type="sldNum" sz="quarter" idx="5"/>
          </p:nvPr>
        </p:nvSpPr>
        <p:spPr>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2772D4BE-D8E8-4460-BA46-054E248ACA8C}" type="slidenum">
              <a:rPr kumimoji="0" lang="fr-FR" sz="1200" b="0" i="0" u="none" strike="noStrike" kern="1200" cap="none" spc="0" normalizeH="0" baseline="0" noProof="0" smtClean="0">
                <a:ln>
                  <a:noFill/>
                </a:ln>
                <a:solidFill>
                  <a:srgbClr val="000000"/>
                </a:solidFill>
                <a:effectLst/>
                <a:uLnTx/>
                <a:uFillTx/>
                <a:latin typeface="Times New Roman" pitchFamily="18" charset="0"/>
                <a:ea typeface="MS PGothic"/>
                <a:cs typeface="MS PGothic"/>
              </a:rPr>
              <a:pPr marL="0" marR="0" lvl="0" indent="0" algn="l" defTabSz="914400" rtl="0" eaLnBrk="1" fontAlgn="base" latinLnBrk="0" hangingPunct="1">
                <a:lnSpc>
                  <a:spcPct val="100000"/>
                </a:lnSpc>
                <a:spcBef>
                  <a:spcPct val="0"/>
                </a:spcBef>
                <a:spcAft>
                  <a:spcPct val="0"/>
                </a:spcAft>
                <a:buClrTx/>
                <a:buSzTx/>
                <a:buFontTx/>
                <a:buNone/>
                <a:tabLst/>
                <a:defRPr/>
              </a:pPr>
              <a:t>17</a:t>
            </a:fld>
            <a:endParaRPr kumimoji="0" lang="fr-FR" sz="1200" b="0" i="0" u="none" strike="noStrike" kern="1200" cap="none" spc="0" normalizeH="0" baseline="0" noProof="0">
              <a:ln>
                <a:noFill/>
              </a:ln>
              <a:solidFill>
                <a:srgbClr val="000000"/>
              </a:solidFill>
              <a:effectLst/>
              <a:uLnTx/>
              <a:uFillTx/>
              <a:latin typeface="Times New Roman" pitchFamily="18" charset="0"/>
              <a:ea typeface="MS PGothic"/>
              <a:cs typeface="MS PGothic"/>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p:spPr>
        <p:txBody>
          <a:bodyPr/>
          <a:lstStyle/>
          <a:p>
            <a:pPr marL="0" indent="0"/>
            <a:r>
              <a:rPr lang="fr-FR" b="0" dirty="0">
                <a:ea typeface="MS PGothic"/>
              </a:rPr>
              <a:t>Des implications peuvent être formulées comme suit:</a:t>
            </a:r>
          </a:p>
          <a:p>
            <a:pPr marL="0" indent="0"/>
            <a:endParaRPr lang="fr-FR" b="0" dirty="0">
              <a:ea typeface="MS PGothic"/>
            </a:endParaRPr>
          </a:p>
          <a:p>
            <a:pPr marL="342900" indent="-342900">
              <a:buFont typeface="Arial" panose="020B0604020202020204" pitchFamily="34" charset="0"/>
              <a:buChar char="•"/>
            </a:pPr>
            <a:r>
              <a:rPr lang="fr-FR" sz="2400" dirty="0">
                <a:ea typeface="MS PGothic"/>
              </a:rPr>
              <a:t>Les options limitées peuvent exposer les femmes à un risque de grossesse non désirée:</a:t>
            </a:r>
          </a:p>
          <a:p>
            <a:pPr marL="800100" lvl="1" indent="-342900">
              <a:buFont typeface="Arial" panose="020B0604020202020204" pitchFamily="34" charset="0"/>
              <a:buChar char="•"/>
            </a:pPr>
            <a:r>
              <a:rPr lang="fr-FR" dirty="0">
                <a:ea typeface="MS PGothic"/>
              </a:rPr>
              <a:t>La dépendance à seulement deux méthodes suggère un manque de choix d'options contraceptives. Sans ce choix, certaines femmes sont susceptibles de ne pas trouver de méthode appropriée et de décider de n'en utiliser aucune.</a:t>
            </a:r>
          </a:p>
          <a:p>
            <a:pPr marL="800100" lvl="1" indent="-342900">
              <a:buFont typeface="Arial" panose="020B0604020202020204" pitchFamily="34" charset="0"/>
              <a:buChar char="•"/>
            </a:pPr>
            <a:r>
              <a:rPr lang="fr-FR" dirty="0">
                <a:ea typeface="MS PGothic"/>
              </a:rPr>
              <a:t>Lorsque l'une des deux méthodes disponibles repose sur des prestataires qualifiés qui ne sont pas facilement accessibles, de nombreuses femmes risquent de ne pas pouvoir surmonter ces obstacles et de renoncer à l'utilisation de contraceptifs.  </a:t>
            </a:r>
          </a:p>
          <a:p>
            <a:pPr marL="0" indent="0"/>
            <a:endParaRPr lang="fr-FR" b="1" dirty="0">
              <a:ea typeface="MS PGothic"/>
            </a:endParaRPr>
          </a:p>
          <a:p>
            <a:pPr marL="0" indent="0"/>
            <a:r>
              <a:rPr lang="fr-FR" dirty="0">
                <a:ea typeface="MS PGothic"/>
              </a:rPr>
              <a:t>Êtes-vous d'accord avec ces implications?</a:t>
            </a:r>
          </a:p>
          <a:p>
            <a:pPr marL="0" indent="0"/>
            <a:r>
              <a:rPr lang="fr-FR" dirty="0">
                <a:ea typeface="MS PGothic"/>
              </a:rPr>
              <a:t>Ces implications contribuent-elles à contextualiser et à mieux comprendre les données ?</a:t>
            </a:r>
          </a:p>
          <a:p>
            <a:pPr marL="0" indent="0"/>
            <a:r>
              <a:rPr lang="fr-FR" dirty="0">
                <a:ea typeface="MS PGothic"/>
              </a:rPr>
              <a:t>Que recommanderiez-vous en fonction des données et de ces implications ? </a:t>
            </a:r>
          </a:p>
          <a:p>
            <a:pPr marL="0" indent="0"/>
            <a:endParaRPr lang="fr-FR" dirty="0">
              <a:ea typeface="MS PGothic"/>
            </a:endParaRPr>
          </a:p>
          <a:p>
            <a:pPr marL="0" indent="0"/>
            <a:r>
              <a:rPr lang="fr-FR" dirty="0">
                <a:ea typeface="MS PGothic"/>
              </a:rPr>
              <a:t>Les implications présentées ici ne sont que des exemples et Il existe différentes façons d'interpréter ces résultats, selon les recommandations que vous souhaitez faire. </a:t>
            </a:r>
          </a:p>
        </p:txBody>
      </p:sp>
      <p:sp>
        <p:nvSpPr>
          <p:cNvPr id="55299" name="Slide Number Placeholder 3"/>
          <p:cNvSpPr>
            <a:spLocks noGrp="1"/>
          </p:cNvSpPr>
          <p:nvPr>
            <p:ph type="sldNum" sz="quarter" idx="5"/>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23F52F6D-294E-403C-A136-EF7EA46DBFFA}" type="slidenum">
              <a:rPr kumimoji="0" lang="fr-FR" sz="1200" b="0" i="0" u="none" strike="noStrike" kern="1200" cap="none" spc="0" normalizeH="0" baseline="0" noProof="0" smtClean="0">
                <a:ln>
                  <a:noFill/>
                </a:ln>
                <a:solidFill>
                  <a:srgbClr val="000000"/>
                </a:solidFill>
                <a:effectLst/>
                <a:uLnTx/>
                <a:uFillTx/>
                <a:latin typeface="Arial" charset="0"/>
                <a:ea typeface="MS PGothic"/>
                <a:cs typeface="MS PGothic"/>
              </a:rPr>
              <a:pPr marL="0" marR="0" lvl="0" indent="0" algn="l" defTabSz="914400" rtl="0" eaLnBrk="0" fontAlgn="base" latinLnBrk="0" hangingPunct="0">
                <a:lnSpc>
                  <a:spcPct val="100000"/>
                </a:lnSpc>
                <a:spcBef>
                  <a:spcPct val="0"/>
                </a:spcBef>
                <a:spcAft>
                  <a:spcPct val="0"/>
                </a:spcAft>
                <a:buClrTx/>
                <a:buSzTx/>
                <a:buFontTx/>
                <a:buNone/>
                <a:tabLst/>
                <a:defRPr/>
              </a:pPr>
              <a:t>18</a:t>
            </a:fld>
            <a:endParaRPr kumimoji="0" lang="fr-FR" sz="1200" b="0" i="0" u="none" strike="noStrike" kern="1200" cap="none" spc="0" normalizeH="0" baseline="0" noProof="0">
              <a:ln>
                <a:noFill/>
              </a:ln>
              <a:solidFill>
                <a:srgbClr val="000000"/>
              </a:solidFill>
              <a:effectLst/>
              <a:uLnTx/>
              <a:uFillTx/>
              <a:latin typeface="Arial" charset="0"/>
              <a:ea typeface="MS PGothic"/>
              <a:cs typeface="MS PGothic"/>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p:spPr>
        <p:txBody>
          <a:bodyPr/>
          <a:lstStyle/>
          <a:p>
            <a:pPr marL="0" indent="0"/>
            <a:r>
              <a:rPr lang="fr-FR" sz="1800" b="1" dirty="0">
                <a:ea typeface="MS PGothic"/>
              </a:rPr>
              <a:t>Voici une proposition de recommandations:</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fr-FR" sz="1800" dirty="0">
                <a:ea typeface="MS PGothic"/>
              </a:rPr>
              <a:t>Nous recommandons au ministère de la Santé d'élargir l'offre de produits contraceptifs dans les services du secteur public en incluant des méthodes cliniques à long terme ainsi que des méthodes non dépendantes de prestataires, qui pourraient ainsi être disponibles au plus près des communautés.</a:t>
            </a:r>
          </a:p>
          <a:p>
            <a:pPr marL="0" indent="0"/>
            <a:endParaRPr lang="fr-FR" sz="1800" b="1" dirty="0">
              <a:ea typeface="MS PGothic"/>
            </a:endParaRPr>
          </a:p>
          <a:p>
            <a:pPr marL="0" indent="0"/>
            <a:r>
              <a:rPr lang="fr-FR" sz="1800" dirty="0">
                <a:ea typeface="MS PGothic"/>
              </a:rPr>
              <a:t>Est-ce une bonne recommandation ? Comment peut-elle être améliorée ?</a:t>
            </a:r>
          </a:p>
          <a:p>
            <a:pPr marL="0" indent="0"/>
            <a:r>
              <a:rPr lang="fr-FR" sz="1800" dirty="0">
                <a:ea typeface="MS PGothic"/>
              </a:rPr>
              <a:t>Les données fournies avant sont-elles bien en lien avec cette proposition?</a:t>
            </a:r>
          </a:p>
        </p:txBody>
      </p:sp>
      <p:sp>
        <p:nvSpPr>
          <p:cNvPr id="57347" name="Slide Number Placeholder 3"/>
          <p:cNvSpPr>
            <a:spLocks noGrp="1"/>
          </p:cNvSpPr>
          <p:nvPr>
            <p:ph type="sldNum" sz="quarter" idx="5"/>
          </p:nvPr>
        </p:nvSpPr>
        <p:spPr>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D50EDF31-E52F-41A4-963A-F5D0327F3545}" type="slidenum">
              <a:rPr kumimoji="0" lang="fr-FR" sz="1200" b="0" i="0" u="none" strike="noStrike" kern="1200" cap="none" spc="0" normalizeH="0" baseline="0" noProof="0" smtClean="0">
                <a:ln>
                  <a:noFill/>
                </a:ln>
                <a:solidFill>
                  <a:srgbClr val="000000"/>
                </a:solidFill>
                <a:effectLst/>
                <a:uLnTx/>
                <a:uFillTx/>
                <a:latin typeface="Times New Roman" pitchFamily="18" charset="0"/>
                <a:ea typeface="MS PGothic"/>
                <a:cs typeface="MS PGothic"/>
              </a:rPr>
              <a:pPr marL="0" marR="0" lvl="0" indent="0" algn="l" defTabSz="914400" rtl="0" eaLnBrk="1" fontAlgn="base" latinLnBrk="0" hangingPunct="1">
                <a:lnSpc>
                  <a:spcPct val="100000"/>
                </a:lnSpc>
                <a:spcBef>
                  <a:spcPct val="0"/>
                </a:spcBef>
                <a:spcAft>
                  <a:spcPct val="0"/>
                </a:spcAft>
                <a:buClrTx/>
                <a:buSzTx/>
                <a:buFontTx/>
                <a:buNone/>
                <a:tabLst/>
                <a:defRPr/>
              </a:pPr>
              <a:t>19</a:t>
            </a:fld>
            <a:endParaRPr kumimoji="0" lang="fr-FR" sz="1200" b="0" i="0" u="none" strike="noStrike" kern="1200" cap="none" spc="0" normalizeH="0" baseline="0" noProof="0">
              <a:ln>
                <a:noFill/>
              </a:ln>
              <a:solidFill>
                <a:srgbClr val="000000"/>
              </a:solidFill>
              <a:effectLst/>
              <a:uLnTx/>
              <a:uFillTx/>
              <a:latin typeface="Times New Roman" pitchFamily="18" charset="0"/>
              <a:ea typeface="MS PGothic"/>
              <a:cs typeface="MS PGothic"/>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200"/>
              <a:buNone/>
            </a:pPr>
            <a:fld id="{00000000-1234-1234-1234-123412341234}" type="slidenum">
              <a:rPr lang="fr-FR" sz="1200" b="0" i="0" u="none" strike="noStrike" cap="none">
                <a:solidFill>
                  <a:schemeClr val="dk1"/>
                </a:solidFill>
                <a:latin typeface="Times New Roman"/>
                <a:ea typeface="Times New Roman"/>
                <a:cs typeface="Times New Roman"/>
                <a:sym typeface="Times New Roman"/>
              </a:rPr>
              <a:t>2</a:t>
            </a:fld>
            <a:endParaRPr sz="1200" b="0" i="0" u="none" strike="noStrike" cap="none">
              <a:solidFill>
                <a:schemeClr val="dk1"/>
              </a:solidFill>
              <a:latin typeface="Times New Roman"/>
              <a:ea typeface="Times New Roman"/>
              <a:cs typeface="Times New Roman"/>
              <a:sym typeface="Times New Roman"/>
            </a:endParaRPr>
          </a:p>
        </p:txBody>
      </p:sp>
      <p:sp>
        <p:nvSpPr>
          <p:cNvPr id="89" name="Google Shape;89;p2:notes"/>
          <p:cNvSpPr>
            <a:spLocks noGrp="1" noRot="1" noChangeAspect="1"/>
          </p:cNvSpPr>
          <p:nvPr>
            <p:ph type="sldImg" idx="2"/>
          </p:nvPr>
        </p:nvSpPr>
        <p:spPr>
          <a:xfrm>
            <a:off x="1111250" y="315913"/>
            <a:ext cx="4433888" cy="33258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round/>
            <a:headEnd type="none" w="sm" len="sm"/>
            <a:tailEnd type="none" w="sm" len="sm"/>
          </a:ln>
        </p:spPr>
      </p:sp>
      <p:sp>
        <p:nvSpPr>
          <p:cNvPr id="90" name="Google Shape;90;p2:notes"/>
          <p:cNvSpPr txBox="1">
            <a:spLocks noGrp="1"/>
          </p:cNvSpPr>
          <p:nvPr>
            <p:ph type="body" idx="1"/>
          </p:nvPr>
        </p:nvSpPr>
        <p:spPr>
          <a:xfrm>
            <a:off x="778933" y="3733800"/>
            <a:ext cx="5374640" cy="46482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b="0" dirty="0"/>
              <a:t>Nous avons déjà abordé les étapes 1, 2 et 3 </a:t>
            </a:r>
            <a:r>
              <a:rPr lang="fr-FR" b="0" dirty="0">
                <a:solidFill>
                  <a:srgbClr val="FF0000"/>
                </a:solidFill>
                <a:highlight>
                  <a:srgbClr val="FFFF00"/>
                </a:highlight>
              </a:rPr>
              <a:t>du proce</a:t>
            </a:r>
            <a:r>
              <a:rPr lang="fr-FR" b="0" dirty="0">
                <a:highlight>
                  <a:srgbClr val="FFFF00"/>
                </a:highlight>
              </a:rPr>
              <a:t>ssus </a:t>
            </a:r>
            <a:r>
              <a:rPr lang="fr-FR" b="0" dirty="0"/>
              <a:t>de communication stratégique</a:t>
            </a:r>
          </a:p>
          <a:p>
            <a:pPr marL="0" lvl="0" indent="0" algn="l" rtl="0">
              <a:lnSpc>
                <a:spcPct val="100000"/>
              </a:lnSpc>
              <a:spcBef>
                <a:spcPts val="0"/>
              </a:spcBef>
              <a:spcAft>
                <a:spcPts val="0"/>
              </a:spcAft>
              <a:buSzPts val="1400"/>
              <a:buNone/>
            </a:pPr>
            <a:r>
              <a:rPr lang="fr-FR" b="0" dirty="0"/>
              <a:t> Nous arrivons maintenant à l’étape n° 4 :</a:t>
            </a:r>
          </a:p>
          <a:p>
            <a:pPr marL="0" lvl="0" indent="0" algn="l" rtl="0">
              <a:lnSpc>
                <a:spcPct val="100000"/>
              </a:lnSpc>
              <a:spcBef>
                <a:spcPts val="0"/>
              </a:spcBef>
              <a:spcAft>
                <a:spcPts val="0"/>
              </a:spcAft>
              <a:buSzPts val="1400"/>
              <a:buNone/>
            </a:pPr>
            <a:r>
              <a:rPr lang="fr-FR" b="1" dirty="0"/>
              <a:t>[CLIQUEZ]  … </a:t>
            </a:r>
            <a:r>
              <a:rPr lang="fr-FR" b="0" dirty="0"/>
              <a:t>l</a:t>
            </a:r>
            <a:r>
              <a:rPr lang="fr-FR" b="1" dirty="0"/>
              <a:t>’</a:t>
            </a:r>
            <a:r>
              <a:rPr lang="fr-FR" b="0" dirty="0"/>
              <a:t>élaboration de vos messages politiques.</a:t>
            </a:r>
            <a:endParaRPr b="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p:spPr>
        <p:txBody>
          <a:bodyPr/>
          <a:lstStyle/>
          <a:p>
            <a:pPr marL="0" indent="0"/>
            <a:r>
              <a:rPr lang="fr-FR" dirty="0">
                <a:ea typeface="MS PGothic"/>
              </a:rPr>
              <a:t>Voici un dernier exemple, tiré d'un article sur le web écrit par un ancien participant de cette formation.</a:t>
            </a:r>
          </a:p>
          <a:p>
            <a:pPr marL="0" indent="0"/>
            <a:endParaRPr lang="fr-FR" dirty="0">
              <a:ea typeface="MS PGothic"/>
            </a:endParaRPr>
          </a:p>
          <a:p>
            <a:pPr marL="171450" indent="-171450">
              <a:spcBef>
                <a:spcPct val="0"/>
              </a:spcBef>
              <a:spcAft>
                <a:spcPts val="2400"/>
              </a:spcAft>
              <a:buFont typeface="Arial" panose="020B0604020202020204" pitchFamily="34" charset="0"/>
              <a:buChar char="•"/>
            </a:pPr>
            <a:r>
              <a:rPr lang="fr-FR" sz="1200" dirty="0">
                <a:ea typeface="MS PGothic"/>
              </a:rPr>
              <a:t>Au Ghana, les femmes pauvres et les femmes sans éducation reçoivent des soins prénatals (SPN) de qualité inférieure par rapport aux femmes plus aisées et plus instruites. </a:t>
            </a:r>
          </a:p>
          <a:p>
            <a:pPr marL="171450" indent="-171450">
              <a:spcBef>
                <a:spcPct val="0"/>
              </a:spcBef>
              <a:spcAft>
                <a:spcPts val="2400"/>
              </a:spcAft>
              <a:buFont typeface="Arial" panose="020B0604020202020204" pitchFamily="34" charset="0"/>
              <a:buChar char="•"/>
            </a:pPr>
            <a:r>
              <a:rPr lang="fr-FR" sz="1200" dirty="0">
                <a:ea typeface="MS PGothic"/>
              </a:rPr>
              <a:t>Les femmes pauvres et les femmes peu instruites sont plus susceptibles d'utiliser des établissements de santé de niveau inférieur par rapport aux femmes plus aisées et plus instruites.   </a:t>
            </a:r>
          </a:p>
          <a:p>
            <a:pPr marL="0" indent="0"/>
            <a:r>
              <a:rPr lang="fr-FR" b="1" dirty="0">
                <a:ea typeface="MS PGothic"/>
              </a:rPr>
              <a:t> </a:t>
            </a:r>
          </a:p>
          <a:p>
            <a:pPr marL="0" indent="0"/>
            <a:r>
              <a:rPr lang="fr-FR" dirty="0">
                <a:ea typeface="MS PGothic"/>
              </a:rPr>
              <a:t>Ici, le second résultat ajoute une information à la précédente.</a:t>
            </a:r>
          </a:p>
          <a:p>
            <a:pPr marL="0" indent="0"/>
            <a:r>
              <a:rPr lang="fr-FR" dirty="0">
                <a:ea typeface="MS PGothic"/>
              </a:rPr>
              <a:t>Quelles implications viennent à l'esprit ?</a:t>
            </a:r>
          </a:p>
          <a:p>
            <a:pPr marL="0" indent="0"/>
            <a:r>
              <a:rPr lang="fr-FR" dirty="0">
                <a:ea typeface="MS PGothic"/>
              </a:rPr>
              <a:t>Qu'est-ce que cela suggère sur l'équité en matière de soins de santé maternelle et infantile ?</a:t>
            </a:r>
          </a:p>
          <a:p>
            <a:pPr marL="0" indent="0"/>
            <a:r>
              <a:rPr lang="fr-FR" dirty="0">
                <a:ea typeface="MS PGothic"/>
              </a:rPr>
              <a:t>Mettez la vidéo sur pause et réfléchissez à ces questions…</a:t>
            </a:r>
          </a:p>
          <a:p>
            <a:pPr marL="0" indent="0"/>
            <a:endParaRPr lang="fr-FR" b="1" dirty="0">
              <a:ea typeface="MS PGothic"/>
            </a:endParaRPr>
          </a:p>
        </p:txBody>
      </p:sp>
      <p:sp>
        <p:nvSpPr>
          <p:cNvPr id="59395" name="Slide Number Placeholder 3"/>
          <p:cNvSpPr>
            <a:spLocks noGrp="1"/>
          </p:cNvSpPr>
          <p:nvPr>
            <p:ph type="sldNum" sz="quarter" idx="5"/>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C6197F76-57D1-4A2B-8239-AAAE324B46E7}" type="slidenum">
              <a:rPr kumimoji="0" lang="fr-FR" sz="1200" b="0" i="0" u="none" strike="noStrike" kern="1200" cap="none" spc="0" normalizeH="0" baseline="0" noProof="0" smtClean="0">
                <a:ln>
                  <a:noFill/>
                </a:ln>
                <a:solidFill>
                  <a:srgbClr val="000000"/>
                </a:solidFill>
                <a:effectLst/>
                <a:uLnTx/>
                <a:uFillTx/>
                <a:latin typeface="Arial" charset="0"/>
                <a:ea typeface="MS PGothic"/>
                <a:cs typeface="MS PGothic"/>
              </a:rPr>
              <a:pPr marL="0" marR="0" lvl="0" indent="0" algn="l" defTabSz="914400" rtl="0" eaLnBrk="0" fontAlgn="base" latinLnBrk="0" hangingPunct="0">
                <a:lnSpc>
                  <a:spcPct val="100000"/>
                </a:lnSpc>
                <a:spcBef>
                  <a:spcPct val="0"/>
                </a:spcBef>
                <a:spcAft>
                  <a:spcPct val="0"/>
                </a:spcAft>
                <a:buClrTx/>
                <a:buSzTx/>
                <a:buFontTx/>
                <a:buNone/>
                <a:tabLst/>
                <a:defRPr/>
              </a:pPr>
              <a:t>20</a:t>
            </a:fld>
            <a:endParaRPr kumimoji="0" lang="fr-FR" sz="1200" b="0" i="0" u="none" strike="noStrike" kern="1200" cap="none" spc="0" normalizeH="0" baseline="0" noProof="0">
              <a:ln>
                <a:noFill/>
              </a:ln>
              <a:solidFill>
                <a:srgbClr val="000000"/>
              </a:solidFill>
              <a:effectLst/>
              <a:uLnTx/>
              <a:uFillTx/>
              <a:latin typeface="Arial" charset="0"/>
              <a:ea typeface="MS PGothic"/>
              <a:cs typeface="MS PGothic"/>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a:ln/>
        </p:spPr>
      </p:sp>
      <p:sp>
        <p:nvSpPr>
          <p:cNvPr id="61442" name="Notes Placeholder 2"/>
          <p:cNvSpPr>
            <a:spLocks noGrp="1"/>
          </p:cNvSpPr>
          <p:nvPr>
            <p:ph type="body" idx="1"/>
          </p:nvPr>
        </p:nvSpPr>
        <p:spPr>
          <a:noFill/>
          <a:ln/>
        </p:spPr>
        <p:txBody>
          <a:bodyPr/>
          <a:lstStyle/>
          <a:p>
            <a:pPr marL="0" indent="0"/>
            <a:r>
              <a:rPr lang="fr-FR" b="0" dirty="0">
                <a:ea typeface="MS PGothic"/>
              </a:rPr>
              <a:t>Voici une implication possible:</a:t>
            </a:r>
          </a:p>
          <a:p>
            <a:pPr marL="171450" marR="0" lvl="0" indent="-171450" algn="l" defTabSz="914400" rtl="0" eaLnBrk="1" fontAlgn="auto" latinLnBrk="0" hangingPunct="1">
              <a:lnSpc>
                <a:spcPct val="100000"/>
              </a:lnSpc>
              <a:spcBef>
                <a:spcPts val="360"/>
              </a:spcBef>
              <a:spcAft>
                <a:spcPts val="0"/>
              </a:spcAft>
              <a:buClr>
                <a:srgbClr val="000000"/>
              </a:buClr>
              <a:buSzPts val="1400"/>
              <a:buFont typeface="Arial" panose="020B0604020202020204" pitchFamily="34" charset="0"/>
              <a:buChar char="•"/>
              <a:tabLst/>
              <a:defRPr/>
            </a:pPr>
            <a:r>
              <a:rPr lang="fr-FR" dirty="0">
                <a:ea typeface="MS PGothic"/>
              </a:rPr>
              <a:t>Les résultats suggèrent que l'amélioration de la qualité des soins prénatals dans les établissements de santé de niveau inférieur pourrait réduire les disparités socioéconomiques dans les soins de santé maternelle et augmenter la qualité globale des soins prénatals dans le pays. </a:t>
            </a:r>
          </a:p>
          <a:p>
            <a:pPr marL="0" indent="0"/>
            <a:endParaRPr lang="fr-FR" b="1" dirty="0">
              <a:ea typeface="MS PGothic"/>
            </a:endParaRPr>
          </a:p>
          <a:p>
            <a:pPr marL="0" indent="0"/>
            <a:endParaRPr lang="fr-FR" dirty="0">
              <a:ea typeface="MS PGothic"/>
            </a:endParaRPr>
          </a:p>
          <a:p>
            <a:pPr marL="0" indent="0"/>
            <a:r>
              <a:rPr lang="fr-FR" dirty="0">
                <a:ea typeface="MS PGothic"/>
              </a:rPr>
              <a:t>Que serait votre recommandation ?</a:t>
            </a:r>
            <a:endParaRPr lang="fr-FR" b="1" dirty="0">
              <a:ea typeface="MS PGothic"/>
            </a:endParaRPr>
          </a:p>
        </p:txBody>
      </p:sp>
      <p:sp>
        <p:nvSpPr>
          <p:cNvPr id="61443" name="Slide Number Placeholder 3"/>
          <p:cNvSpPr>
            <a:spLocks noGrp="1"/>
          </p:cNvSpPr>
          <p:nvPr>
            <p:ph type="sldNum" sz="quarter" idx="5"/>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3EC00FAE-ADDE-4A5F-AE1E-B8D9511568C6}" type="slidenum">
              <a:rPr kumimoji="0" lang="fr-FR" sz="1200" b="0" i="0" u="none" strike="noStrike" kern="1200" cap="none" spc="0" normalizeH="0" baseline="0" noProof="0" smtClean="0">
                <a:ln>
                  <a:noFill/>
                </a:ln>
                <a:solidFill>
                  <a:srgbClr val="000000"/>
                </a:solidFill>
                <a:effectLst/>
                <a:uLnTx/>
                <a:uFillTx/>
                <a:latin typeface="Arial" charset="0"/>
                <a:ea typeface="MS PGothic"/>
                <a:cs typeface="MS PGothic"/>
              </a:rPr>
              <a:pPr marL="0" marR="0" lvl="0" indent="0" algn="l" defTabSz="914400" rtl="0" eaLnBrk="0" fontAlgn="base" latinLnBrk="0" hangingPunct="0">
                <a:lnSpc>
                  <a:spcPct val="100000"/>
                </a:lnSpc>
                <a:spcBef>
                  <a:spcPct val="0"/>
                </a:spcBef>
                <a:spcAft>
                  <a:spcPct val="0"/>
                </a:spcAft>
                <a:buClrTx/>
                <a:buSzTx/>
                <a:buFontTx/>
                <a:buNone/>
                <a:tabLst/>
                <a:defRPr/>
              </a:pPr>
              <a:t>21</a:t>
            </a:fld>
            <a:endParaRPr kumimoji="0" lang="fr-FR" sz="1200" b="0" i="0" u="none" strike="noStrike" kern="1200" cap="none" spc="0" normalizeH="0" baseline="0" noProof="0">
              <a:ln>
                <a:noFill/>
              </a:ln>
              <a:solidFill>
                <a:srgbClr val="000000"/>
              </a:solidFill>
              <a:effectLst/>
              <a:uLnTx/>
              <a:uFillTx/>
              <a:latin typeface="Arial" charset="0"/>
              <a:ea typeface="MS PGothic"/>
              <a:cs typeface="MS PGothic"/>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p:spPr>
        <p:txBody>
          <a:bodyPr/>
          <a:lstStyle/>
          <a:p>
            <a:r>
              <a:rPr lang="fr-FR" b="0" dirty="0">
                <a:ea typeface="MS PGothic"/>
              </a:rPr>
              <a:t>Voici une proposition:</a:t>
            </a:r>
          </a:p>
          <a:p>
            <a:pPr marL="457200" marR="0" lvl="0" indent="-228600" algn="l" defTabSz="914400" rtl="0" eaLnBrk="1" fontAlgn="auto" latinLnBrk="0" hangingPunct="1">
              <a:lnSpc>
                <a:spcPct val="100000"/>
              </a:lnSpc>
              <a:spcBef>
                <a:spcPts val="360"/>
              </a:spcBef>
              <a:spcAft>
                <a:spcPts val="0"/>
              </a:spcAft>
              <a:buClr>
                <a:srgbClr val="000000"/>
              </a:buClr>
              <a:buSzPts val="1400"/>
              <a:buFont typeface="Arial" panose="020B0604020202020204" pitchFamily="34" charset="0"/>
              <a:buChar char="•"/>
              <a:tabLst/>
              <a:defRPr/>
            </a:pPr>
            <a:r>
              <a:rPr lang="fr-FR" dirty="0">
                <a:ea typeface="MS PGothic"/>
              </a:rPr>
              <a:t>Le ministère de la Santé (l'agence d'élaboration des politiques) et le Service de santé du Ghana (l'agence d'exécution) doivent donc agir en fournissant un financement et un soutien programmatique aux établissements de santé de niveau inférieur afin d'assurer que toutes les femmes au Ghana bénéficient de soins prénatals de qualité. </a:t>
            </a:r>
          </a:p>
          <a:p>
            <a:endParaRPr lang="fr-FR" b="1" dirty="0">
              <a:ea typeface="MS PGothic"/>
            </a:endParaRPr>
          </a:p>
          <a:p>
            <a:r>
              <a:rPr lang="fr-FR" b="0" dirty="0">
                <a:ea typeface="MS PGothic"/>
              </a:rPr>
              <a:t>Est-elle suffisamment SMART pour vous?</a:t>
            </a:r>
          </a:p>
          <a:p>
            <a:r>
              <a:rPr lang="fr-FR" b="0" dirty="0">
                <a:ea typeface="MS PGothic"/>
              </a:rPr>
              <a:t>Comment pouvez-vous l'améliorer?</a:t>
            </a:r>
          </a:p>
        </p:txBody>
      </p:sp>
      <p:sp>
        <p:nvSpPr>
          <p:cNvPr id="63491" name="Slide Number Placeholder 3"/>
          <p:cNvSpPr>
            <a:spLocks noGrp="1"/>
          </p:cNvSpPr>
          <p:nvPr>
            <p:ph type="sldNum" sz="quarter" idx="5"/>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782E5A6E-5286-4BBB-A53B-2BA40499726D}" type="slidenum">
              <a:rPr kumimoji="0" lang="fr-FR" sz="1200" b="0" i="0" u="none" strike="noStrike" kern="1200" cap="none" spc="0" normalizeH="0" baseline="0" noProof="0" smtClean="0">
                <a:ln>
                  <a:noFill/>
                </a:ln>
                <a:solidFill>
                  <a:srgbClr val="000000"/>
                </a:solidFill>
                <a:effectLst/>
                <a:uLnTx/>
                <a:uFillTx/>
                <a:latin typeface="Arial" charset="0"/>
                <a:ea typeface="MS PGothic"/>
                <a:cs typeface="MS PGothic"/>
              </a:rPr>
              <a:pPr marL="0" marR="0" lvl="0" indent="0" algn="l" defTabSz="914400" rtl="0" eaLnBrk="0" fontAlgn="base" latinLnBrk="0" hangingPunct="0">
                <a:lnSpc>
                  <a:spcPct val="100000"/>
                </a:lnSpc>
                <a:spcBef>
                  <a:spcPct val="0"/>
                </a:spcBef>
                <a:spcAft>
                  <a:spcPct val="0"/>
                </a:spcAft>
                <a:buClrTx/>
                <a:buSzTx/>
                <a:buFontTx/>
                <a:buNone/>
                <a:tabLst/>
                <a:defRPr/>
              </a:pPr>
              <a:t>22</a:t>
            </a:fld>
            <a:endParaRPr kumimoji="0" lang="fr-FR" sz="1200" b="0" i="0" u="none" strike="noStrike" kern="1200" cap="none" spc="0" normalizeH="0" baseline="0" noProof="0">
              <a:ln>
                <a:noFill/>
              </a:ln>
              <a:solidFill>
                <a:srgbClr val="000000"/>
              </a:solidFill>
              <a:effectLst/>
              <a:uLnTx/>
              <a:uFillTx/>
              <a:latin typeface="Arial" charset="0"/>
              <a:ea typeface="MS PGothic"/>
              <a:cs typeface="MS PGothic"/>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24: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200"/>
              <a:buNone/>
            </a:pPr>
            <a:fld id="{00000000-1234-1234-1234-123412341234}" type="slidenum">
              <a:rPr lang="fr-FR" sz="1200">
                <a:solidFill>
                  <a:schemeClr val="dk1"/>
                </a:solidFill>
                <a:latin typeface="Times New Roman"/>
                <a:ea typeface="Times New Roman"/>
                <a:cs typeface="Times New Roman"/>
                <a:sym typeface="Times New Roman"/>
              </a:rPr>
              <a:t>23</a:t>
            </a:fld>
            <a:endParaRPr sz="1200">
              <a:solidFill>
                <a:schemeClr val="dk1"/>
              </a:solidFill>
              <a:latin typeface="Times New Roman"/>
              <a:ea typeface="Times New Roman"/>
              <a:cs typeface="Times New Roman"/>
              <a:sym typeface="Times New Roman"/>
            </a:endParaRPr>
          </a:p>
        </p:txBody>
      </p:sp>
      <p:sp>
        <p:nvSpPr>
          <p:cNvPr id="338" name="Google Shape;338;p24:notes"/>
          <p:cNvSpPr>
            <a:spLocks noGrp="1" noRot="1" noChangeAspect="1"/>
          </p:cNvSpPr>
          <p:nvPr>
            <p:ph type="sldImg" idx="2"/>
          </p:nvPr>
        </p:nvSpPr>
        <p:spPr>
          <a:xfrm>
            <a:off x="1111250" y="315913"/>
            <a:ext cx="4433888" cy="33258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round/>
            <a:headEnd type="none" w="sm" len="sm"/>
            <a:tailEnd type="none" w="sm" len="sm"/>
          </a:ln>
        </p:spPr>
      </p:sp>
      <p:sp>
        <p:nvSpPr>
          <p:cNvPr id="339" name="Google Shape;339;p24:notes"/>
          <p:cNvSpPr txBox="1">
            <a:spLocks noGrp="1"/>
          </p:cNvSpPr>
          <p:nvPr>
            <p:ph type="body" idx="1"/>
          </p:nvPr>
        </p:nvSpPr>
        <p:spPr>
          <a:xfrm>
            <a:off x="778933" y="3733800"/>
            <a:ext cx="5374640" cy="46482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b="0" dirty="0"/>
              <a:t>Nous avons passé la plus grande partie de cette présentation à discuter des messages, en partant des étapes une, deux et trois du processus de communication stratégique. </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b="1" dirty="0"/>
              <a:t>CLIQUEZ. </a:t>
            </a:r>
            <a:r>
              <a:rPr lang="fr-FR" b="0" dirty="0"/>
              <a:t>Nous allons parcourir brièvement les étapes restantes sur les formats, le test préalable, la mise en œuvre et l'évaluation. </a:t>
            </a:r>
            <a:endParaRPr b="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25: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200"/>
              <a:buNone/>
            </a:pPr>
            <a:fld id="{00000000-1234-1234-1234-123412341234}" type="slidenum">
              <a:rPr lang="fr-FR" sz="1200">
                <a:solidFill>
                  <a:schemeClr val="dk1"/>
                </a:solidFill>
                <a:latin typeface="Times New Roman"/>
                <a:ea typeface="Times New Roman"/>
                <a:cs typeface="Times New Roman"/>
                <a:sym typeface="Times New Roman"/>
              </a:rPr>
              <a:t>24</a:t>
            </a:fld>
            <a:endParaRPr sz="1200">
              <a:solidFill>
                <a:schemeClr val="dk1"/>
              </a:solidFill>
              <a:latin typeface="Times New Roman"/>
              <a:ea typeface="Times New Roman"/>
              <a:cs typeface="Times New Roman"/>
              <a:sym typeface="Times New Roman"/>
            </a:endParaRPr>
          </a:p>
        </p:txBody>
      </p:sp>
      <p:sp>
        <p:nvSpPr>
          <p:cNvPr id="393" name="Google Shape;393;p25:notes"/>
          <p:cNvSpPr>
            <a:spLocks noGrp="1" noRot="1" noChangeAspect="1"/>
          </p:cNvSpPr>
          <p:nvPr>
            <p:ph type="sldImg" idx="2"/>
          </p:nvPr>
        </p:nvSpPr>
        <p:spPr>
          <a:xfrm>
            <a:off x="1119188" y="704850"/>
            <a:ext cx="4325937" cy="3246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round/>
            <a:headEnd type="none" w="sm" len="sm"/>
            <a:tailEnd type="none" w="sm" len="sm"/>
          </a:ln>
        </p:spPr>
      </p:sp>
      <p:sp>
        <p:nvSpPr>
          <p:cNvPr id="394" name="Google Shape;394;p25:notes"/>
          <p:cNvSpPr txBox="1">
            <a:spLocks noGrp="1"/>
          </p:cNvSpPr>
          <p:nvPr>
            <p:ph type="body" idx="1"/>
          </p:nvPr>
        </p:nvSpPr>
        <p:spPr>
          <a:xfrm>
            <a:off x="685800" y="4029075"/>
            <a:ext cx="5486400" cy="4879975"/>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dirty="0">
                <a:latin typeface="Arial"/>
                <a:ea typeface="Arial"/>
                <a:cs typeface="Arial"/>
                <a:sym typeface="Arial"/>
              </a:rPr>
              <a:t>Il existe de nombreux formats de communication </a:t>
            </a:r>
          </a:p>
          <a:p>
            <a:pPr marL="0" lvl="0" indent="0" algn="l" rtl="0">
              <a:lnSpc>
                <a:spcPct val="100000"/>
              </a:lnSpc>
              <a:spcBef>
                <a:spcPts val="0"/>
              </a:spcBef>
              <a:spcAft>
                <a:spcPts val="0"/>
              </a:spcAft>
              <a:buSzPts val="1400"/>
              <a:buNone/>
            </a:pPr>
            <a:endParaRPr lang="fr-FR" dirty="0">
              <a:latin typeface="Arial"/>
              <a:ea typeface="Arial"/>
              <a:cs typeface="Arial"/>
              <a:sym typeface="Arial"/>
            </a:endParaRPr>
          </a:p>
          <a:p>
            <a:pPr marL="0" eaLnBrk="1" hangingPunct="1">
              <a:buFont typeface="Arial" panose="020B0604020202020204" pitchFamily="34" charset="0"/>
              <a:buChar char="•"/>
            </a:pPr>
            <a:r>
              <a:rPr lang="fr-FR" dirty="0">
                <a:ea typeface="MS PGothic"/>
                <a:cs typeface="Arial" charset="0"/>
              </a:rPr>
              <a:t>Vous pouvez utiliser des documents imprimés tels que</a:t>
            </a:r>
            <a:r>
              <a:rPr lang="fr-FR" baseline="0" dirty="0">
                <a:ea typeface="MS PGothic"/>
                <a:cs typeface="Arial" charset="0"/>
              </a:rPr>
              <a:t>  des </a:t>
            </a:r>
            <a:r>
              <a:rPr lang="fr-FR" sz="1200" dirty="0"/>
              <a:t>fiches d’information, affiches, brochures, plaquettes, notes de politiques</a:t>
            </a:r>
            <a:r>
              <a:rPr lang="fr-FR" sz="1200" baseline="0" dirty="0">
                <a:ea typeface="MS PGothic"/>
                <a:cs typeface="Arial" charset="0"/>
              </a:rPr>
              <a:t>.</a:t>
            </a:r>
            <a:endParaRPr lang="fr-FR" dirty="0">
              <a:ea typeface="MS PGothic"/>
              <a:cs typeface="Arial" charset="0"/>
            </a:endParaRPr>
          </a:p>
          <a:p>
            <a:pPr marL="0" eaLnBrk="1" hangingPunct="1">
              <a:buFont typeface="Arial" panose="020B0604020202020204" pitchFamily="34" charset="0"/>
              <a:buChar char="•"/>
            </a:pPr>
            <a:r>
              <a:rPr lang="fr-FR" dirty="0">
                <a:ea typeface="MS PGothic"/>
                <a:cs typeface="Arial" charset="0"/>
              </a:rPr>
              <a:t>Mais aussi des présentations qui utilisent des graphiques, des éléments audio et visuels.</a:t>
            </a:r>
          </a:p>
          <a:p>
            <a:pPr marL="0" eaLnBrk="1" hangingPunct="1">
              <a:buFont typeface="Arial" panose="020B0604020202020204" pitchFamily="34" charset="0"/>
              <a:buChar char="•"/>
            </a:pPr>
            <a:r>
              <a:rPr lang="fr-FR" dirty="0">
                <a:ea typeface="MS PGothic"/>
                <a:cs typeface="Arial" charset="0"/>
              </a:rPr>
              <a:t>Les événements en direct et virtuels tels que les conférences, les séances d'information ou les autres types d'événements où vous pouvez réunir des experts et des publics cibles pour partager votre message et favoriser le dialogue. </a:t>
            </a:r>
          </a:p>
          <a:p>
            <a:pPr marL="0" eaLnBrk="1" hangingPunct="1">
              <a:buFont typeface="Arial" panose="020B0604020202020204" pitchFamily="34" charset="0"/>
              <a:buChar char="•"/>
            </a:pPr>
            <a:r>
              <a:rPr lang="fr-FR" dirty="0">
                <a:ea typeface="MS PGothic"/>
                <a:cs typeface="Arial" charset="0"/>
              </a:rPr>
              <a:t>Les médias permettent de développer des communiqués de presse ou un partenariat pour un article.</a:t>
            </a:r>
          </a:p>
          <a:p>
            <a:pPr marL="0" eaLnBrk="1" hangingPunct="1">
              <a:buFont typeface="Arial" panose="020B0604020202020204" pitchFamily="34" charset="0"/>
              <a:buChar char="•"/>
            </a:pPr>
            <a:r>
              <a:rPr lang="fr-FR" dirty="0">
                <a:ea typeface="MS PGothic"/>
                <a:cs typeface="Arial" charset="0"/>
              </a:rPr>
              <a:t>Les moyens électroniques de communication par Internet sont de plus en plus nombreux. Toute personne qui doit faire passer un message peut créer un site Web ou une page Facebook et commencer à le partager avec des amis et le diffuser auprès des publics cibles.</a:t>
            </a:r>
          </a:p>
          <a:p>
            <a:pPr marL="0" lvl="0" indent="0" algn="l" rtl="0">
              <a:lnSpc>
                <a:spcPct val="100000"/>
              </a:lnSpc>
              <a:spcBef>
                <a:spcPts val="360"/>
              </a:spcBef>
              <a:spcAft>
                <a:spcPts val="0"/>
              </a:spcAft>
              <a:buSzPts val="1400"/>
              <a:buNone/>
            </a:pPr>
            <a:endParaRPr dirty="0">
              <a:latin typeface="Arial"/>
              <a:ea typeface="Arial"/>
              <a:cs typeface="Arial"/>
              <a:sym typeface="Arial"/>
            </a:endParaRPr>
          </a:p>
          <a:p>
            <a:pPr marL="0" lvl="0" indent="0" algn="l" rtl="0">
              <a:lnSpc>
                <a:spcPct val="100000"/>
              </a:lnSpc>
              <a:spcBef>
                <a:spcPts val="360"/>
              </a:spcBef>
              <a:spcAft>
                <a:spcPts val="0"/>
              </a:spcAft>
              <a:buSzPts val="1400"/>
              <a:buNone/>
            </a:pPr>
            <a:endParaRPr dirty="0">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6: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200"/>
              <a:buNone/>
            </a:pPr>
            <a:fld id="{00000000-1234-1234-1234-123412341234}" type="slidenum">
              <a:rPr lang="fr-FR" sz="1200">
                <a:solidFill>
                  <a:schemeClr val="dk1"/>
                </a:solidFill>
                <a:latin typeface="Times New Roman"/>
                <a:ea typeface="Times New Roman"/>
                <a:cs typeface="Times New Roman"/>
                <a:sym typeface="Times New Roman"/>
              </a:rPr>
              <a:t>25</a:t>
            </a:fld>
            <a:endParaRPr sz="1200">
              <a:solidFill>
                <a:schemeClr val="dk1"/>
              </a:solidFill>
              <a:latin typeface="Times New Roman"/>
              <a:ea typeface="Times New Roman"/>
              <a:cs typeface="Times New Roman"/>
              <a:sym typeface="Times New Roman"/>
            </a:endParaRPr>
          </a:p>
        </p:txBody>
      </p:sp>
      <p:sp>
        <p:nvSpPr>
          <p:cNvPr id="400" name="Google Shape;400;p26:notes"/>
          <p:cNvSpPr>
            <a:spLocks noGrp="1" noRot="1" noChangeAspect="1"/>
          </p:cNvSpPr>
          <p:nvPr>
            <p:ph type="sldImg" idx="2"/>
          </p:nvPr>
        </p:nvSpPr>
        <p:spPr>
          <a:xfrm>
            <a:off x="1192213" y="704850"/>
            <a:ext cx="4629150" cy="34718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round/>
            <a:headEnd type="none" w="sm" len="sm"/>
            <a:tailEnd type="none" w="sm" len="sm"/>
          </a:ln>
        </p:spPr>
      </p:sp>
      <p:sp>
        <p:nvSpPr>
          <p:cNvPr id="401" name="Google Shape;401;p26: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dirty="0"/>
              <a:t>Tester votre message et votre matériel </a:t>
            </a:r>
          </a:p>
          <a:p>
            <a:pPr marL="0" lvl="0" indent="-342900" algn="l" rtl="0">
              <a:lnSpc>
                <a:spcPct val="100000"/>
              </a:lnSpc>
              <a:spcBef>
                <a:spcPts val="0"/>
              </a:spcBef>
              <a:spcAft>
                <a:spcPts val="0"/>
              </a:spcAft>
              <a:buSzPts val="2210"/>
              <a:buFont typeface="Noto Sans Symbols"/>
              <a:buChar char="■"/>
            </a:pPr>
            <a:r>
              <a:rPr lang="fr-FR" dirty="0"/>
              <a:t>Peut considérablement améliorer l’efficacité des documents</a:t>
            </a:r>
          </a:p>
          <a:p>
            <a:pPr marL="0" lvl="0" indent="-342900" algn="l" rtl="0">
              <a:lnSpc>
                <a:spcPct val="100000"/>
              </a:lnSpc>
              <a:spcBef>
                <a:spcPts val="1800"/>
              </a:spcBef>
              <a:spcAft>
                <a:spcPts val="0"/>
              </a:spcAft>
              <a:buSzPts val="2210"/>
              <a:buFont typeface="Noto Sans Symbols"/>
              <a:buChar char="■"/>
            </a:pPr>
            <a:r>
              <a:rPr lang="fr-FR" dirty="0"/>
              <a:t>Peut être effectué à moindre coût et requérir un effort minimum</a:t>
            </a:r>
          </a:p>
          <a:p>
            <a:pPr marL="0" lvl="0" indent="0" algn="l" rtl="0">
              <a:lnSpc>
                <a:spcPct val="100000"/>
              </a:lnSpc>
              <a:spcBef>
                <a:spcPts val="0"/>
              </a:spcBef>
              <a:spcAft>
                <a:spcPts val="0"/>
              </a:spcAft>
              <a:buSzPts val="1400"/>
              <a:buNone/>
            </a:pPr>
            <a:endParaRPr lang="fr-FR" dirty="0"/>
          </a:p>
          <a:p>
            <a:pPr marL="0" lvl="0" indent="0" algn="l" rtl="0">
              <a:lnSpc>
                <a:spcPct val="100000"/>
              </a:lnSpc>
              <a:spcBef>
                <a:spcPts val="0"/>
              </a:spcBef>
              <a:spcAft>
                <a:spcPts val="0"/>
              </a:spcAft>
              <a:buSzPts val="1400"/>
              <a:buNone/>
            </a:pPr>
            <a:r>
              <a:rPr lang="fr-FR" dirty="0"/>
              <a:t>Nous avons rarement la possibilité d’effectuer des tests approfondis mais de simples efforts à faible coût peuvent être tout aussi efficaces.</a:t>
            </a:r>
            <a:endParaRPr lang="fr-FR" dirty="0">
              <a:ea typeface="MS PGothic"/>
              <a:cs typeface="Arial" charset="0"/>
            </a:endParaRPr>
          </a:p>
          <a:p>
            <a:pPr marL="0" eaLnBrk="1" hangingPunct="1"/>
            <a:r>
              <a:rPr lang="fr-FR" dirty="0">
                <a:ea typeface="MS PGothic"/>
                <a:cs typeface="Arial" charset="0"/>
              </a:rPr>
              <a:t>La stratégie la plus simple est de faire appel à quelques personnes non initiées et de leur demander de commenter à la fois le format et le contenu.</a:t>
            </a:r>
          </a:p>
          <a:p>
            <a:pPr marL="0" lvl="0" indent="0" algn="l" rtl="0">
              <a:lnSpc>
                <a:spcPct val="100000"/>
              </a:lnSpc>
              <a:spcBef>
                <a:spcPts val="360"/>
              </a:spcBef>
              <a:spcAft>
                <a:spcPts val="0"/>
              </a:spcAft>
              <a:buSzPts val="1400"/>
              <a:buNone/>
            </a:pPr>
            <a:r>
              <a:rPr lang="fr-FR" dirty="0"/>
              <a:t>Demandez à ces personnes quels sont les messages clés qu’elles reçoivent et s'ils sont compréhensibles.</a:t>
            </a:r>
            <a:endParaRPr dirty="0"/>
          </a:p>
          <a:p>
            <a:pPr marL="0" lvl="0" indent="0" algn="l" rtl="0">
              <a:lnSpc>
                <a:spcPct val="100000"/>
              </a:lnSpc>
              <a:spcBef>
                <a:spcPts val="360"/>
              </a:spcBef>
              <a:spcAft>
                <a:spcPts val="0"/>
              </a:spcAft>
              <a:buSzPts val="1400"/>
              <a:buNone/>
            </a:pPr>
            <a:r>
              <a:rPr lang="fr-FR" dirty="0"/>
              <a:t>Si vous ne pouvez pas faire d’essai préalable auprès de membres de vos publics cibles – demandez au moins à vos collègues de vous fournir des observations. </a:t>
            </a: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2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07" name="Google Shape;407;p27: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dirty="0"/>
              <a:t>Vos messages ne vont pas se diffuser eux-mêmes.</a:t>
            </a:r>
          </a:p>
          <a:p>
            <a:pPr marL="0" lvl="0" indent="0" algn="l" rtl="0">
              <a:lnSpc>
                <a:spcPct val="100000"/>
              </a:lnSpc>
              <a:spcBef>
                <a:spcPts val="0"/>
              </a:spcBef>
              <a:spcAft>
                <a:spcPts val="0"/>
              </a:spcAft>
              <a:buSzPts val="1400"/>
              <a:buNone/>
            </a:pPr>
            <a:r>
              <a:rPr lang="fr-FR" dirty="0"/>
              <a:t>Vous aurez donc besoin d’élaborer un plan d’action clair pour la production de documents, de réunions, d’événements, etc., bref, ce que vous déciderez être le mieux pour atteindre vos objectifs de communication et votre but politique.</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Dans le cadre de ce plan d'action, vous devrez déterminer les ressources humaines et financières nécessaires, ce qui doit être fait, qui en aura la responsabilité et quel en sera le calendrier.</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Élaborez d’abord votre plan, puis, si vous n’avez pas suffisamment de ressources, priorisez les activités.</a:t>
            </a:r>
          </a:p>
          <a:p>
            <a:pPr marL="0" lvl="0" indent="0" algn="l" rtl="0">
              <a:lnSpc>
                <a:spcPct val="100000"/>
              </a:lnSpc>
              <a:spcBef>
                <a:spcPts val="360"/>
              </a:spcBef>
              <a:spcAft>
                <a:spcPts val="0"/>
              </a:spcAft>
              <a:buSzPts val="1400"/>
              <a:buNone/>
            </a:pPr>
            <a:r>
              <a:rPr lang="fr-FR" dirty="0"/>
              <a:t>Il se peut que vous puissiez lever des fonds auprès d’autres groupes ou que vous trouviez un donateur ou un sponsor intéressé par l’application de la recherche.</a:t>
            </a:r>
          </a:p>
          <a:p>
            <a:pPr marL="0" lvl="0" indent="0" algn="l" rtl="0">
              <a:lnSpc>
                <a:spcPct val="100000"/>
              </a:lnSpc>
              <a:spcBef>
                <a:spcPts val="360"/>
              </a:spcBef>
              <a:spcAft>
                <a:spcPts val="0"/>
              </a:spcAft>
              <a:buSzPts val="1400"/>
              <a:buNone/>
            </a:pPr>
            <a:r>
              <a:rPr lang="fr-FR" dirty="0"/>
              <a:t>Si vous avez déjà une communication stratégique et un plan de diffusion, il vous sera plus facile de vous assurer le soutien d’autres groupes. </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Nous n’allons pas entrer dans les détails de cet aspect mais de nombreuses ressources peuvent vous aider à étoffer un plan comme celui-ci. Certaines d’entre elles sont énumérées à la fin de cette présentation. </a:t>
            </a:r>
            <a:endParaRPr dirty="0"/>
          </a:p>
          <a:p>
            <a:pPr marL="0" lvl="0" indent="0" algn="l" rtl="0">
              <a:lnSpc>
                <a:spcPct val="100000"/>
              </a:lnSpc>
              <a:spcBef>
                <a:spcPts val="360"/>
              </a:spcBef>
              <a:spcAft>
                <a:spcPts val="0"/>
              </a:spcAft>
              <a:buSzPts val="1400"/>
              <a:buNone/>
            </a:pPr>
            <a:endParaRPr dirty="0"/>
          </a:p>
        </p:txBody>
      </p:sp>
      <p:sp>
        <p:nvSpPr>
          <p:cNvPr id="408" name="Google Shape;408;p27: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200"/>
              <a:buNone/>
            </a:pPr>
            <a:fld id="{00000000-1234-1234-1234-123412341234}" type="slidenum">
              <a:rPr lang="fr-FR" sz="1200">
                <a:solidFill>
                  <a:schemeClr val="dk1"/>
                </a:solidFill>
                <a:latin typeface="Arial"/>
                <a:ea typeface="Arial"/>
                <a:cs typeface="Arial"/>
                <a:sym typeface="Arial"/>
              </a:rPr>
              <a:t>26</a:t>
            </a:fld>
            <a:endParaRPr sz="1200">
              <a:solidFill>
                <a:schemeClr val="dk1"/>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28: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200"/>
              <a:buNone/>
            </a:pPr>
            <a:fld id="{00000000-1234-1234-1234-123412341234}" type="slidenum">
              <a:rPr lang="fr-FR" sz="1200">
                <a:solidFill>
                  <a:schemeClr val="dk1"/>
                </a:solidFill>
                <a:latin typeface="Times New Roman"/>
                <a:ea typeface="Times New Roman"/>
                <a:cs typeface="Times New Roman"/>
                <a:sym typeface="Times New Roman"/>
              </a:rPr>
              <a:t>27</a:t>
            </a:fld>
            <a:endParaRPr sz="1200">
              <a:solidFill>
                <a:schemeClr val="dk1"/>
              </a:solidFill>
              <a:latin typeface="Times New Roman"/>
              <a:ea typeface="Times New Roman"/>
              <a:cs typeface="Times New Roman"/>
              <a:sym typeface="Times New Roman"/>
            </a:endParaRPr>
          </a:p>
        </p:txBody>
      </p:sp>
      <p:sp>
        <p:nvSpPr>
          <p:cNvPr id="415" name="Google Shape;415;p28:notes"/>
          <p:cNvSpPr>
            <a:spLocks noGrp="1" noRot="1" noChangeAspect="1"/>
          </p:cNvSpPr>
          <p:nvPr>
            <p:ph type="sldImg" idx="2"/>
          </p:nvPr>
        </p:nvSpPr>
        <p:spPr>
          <a:xfrm>
            <a:off x="1192213" y="704850"/>
            <a:ext cx="4629150" cy="34718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round/>
            <a:headEnd type="none" w="sm" len="sm"/>
            <a:tailEnd type="none" w="sm" len="sm"/>
          </a:ln>
        </p:spPr>
      </p:sp>
      <p:sp>
        <p:nvSpPr>
          <p:cNvPr id="416" name="Google Shape;416;p28: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dirty="0"/>
              <a:t>Quel que soit le plan de plaidoyer ou de communication, il est toujours bon de suivre la performance et de voir si votre plan marche.</a:t>
            </a:r>
          </a:p>
          <a:p>
            <a:pPr marL="0" lvl="0" indent="0" algn="l" rtl="0">
              <a:lnSpc>
                <a:spcPct val="100000"/>
              </a:lnSpc>
              <a:spcBef>
                <a:spcPts val="0"/>
              </a:spcBef>
              <a:spcAft>
                <a:spcPts val="0"/>
              </a:spcAft>
              <a:buSzPts val="1400"/>
              <a:buNone/>
            </a:pPr>
            <a:r>
              <a:rPr lang="fr-FR" dirty="0"/>
              <a:t>Cela peut vous aider à apporter des changements ou à guider la suite de votre travail.  </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Là encore, nous n’allons pas entrer dans les détails de l’évaluation et de nombreuses ressources peuvent y contribuer. </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Mais l’idée fondamentale est d’évaluer à trois niveaux, ce qui nous ramène à vos objectifs précédents : </a:t>
            </a:r>
            <a:endParaRPr dirty="0"/>
          </a:p>
          <a:p>
            <a:pPr marL="0" lvl="0" indent="0" algn="l" rtl="0">
              <a:lnSpc>
                <a:spcPct val="100000"/>
              </a:lnSpc>
              <a:spcBef>
                <a:spcPts val="360"/>
              </a:spcBef>
              <a:spcAft>
                <a:spcPts val="0"/>
              </a:spcAft>
              <a:buSzPts val="1400"/>
              <a:buNone/>
            </a:pPr>
            <a:endParaRPr dirty="0"/>
          </a:p>
          <a:p>
            <a:pPr marL="171450" lvl="0" indent="-171450" algn="l" rtl="0">
              <a:lnSpc>
                <a:spcPct val="100000"/>
              </a:lnSpc>
              <a:spcBef>
                <a:spcPts val="360"/>
              </a:spcBef>
              <a:spcAft>
                <a:spcPts val="0"/>
              </a:spcAft>
              <a:buSzPts val="1400"/>
              <a:buFont typeface="Arial" panose="020B0604020202020204" pitchFamily="34" charset="0"/>
              <a:buChar char="•"/>
            </a:pPr>
            <a:r>
              <a:rPr lang="fr-FR" dirty="0"/>
              <a:t>D'abord, les </a:t>
            </a:r>
            <a:r>
              <a:rPr lang="fr-FR" b="1" dirty="0"/>
              <a:t>livrables</a:t>
            </a:r>
            <a:r>
              <a:rPr lang="fr-FR" dirty="0"/>
              <a:t> : il s’agit de vérifier si les activités prévues ont été effectivement mises en œuvre, et dans les délais impartis.</a:t>
            </a:r>
          </a:p>
          <a:p>
            <a:pPr marL="0" lvl="0" indent="0" algn="l" rtl="0">
              <a:lnSpc>
                <a:spcPct val="100000"/>
              </a:lnSpc>
              <a:spcBef>
                <a:spcPts val="360"/>
              </a:spcBef>
              <a:spcAft>
                <a:spcPts val="0"/>
              </a:spcAft>
              <a:buSzPts val="1400"/>
              <a:buNone/>
            </a:pPr>
            <a:r>
              <a:rPr lang="fr-FR" dirty="0"/>
              <a:t>Avez-vous diffusé 50 dossiers stratégiques ?</a:t>
            </a:r>
          </a:p>
          <a:p>
            <a:pPr marL="0" lvl="0" indent="0" algn="l" rtl="0">
              <a:lnSpc>
                <a:spcPct val="100000"/>
              </a:lnSpc>
              <a:spcBef>
                <a:spcPts val="360"/>
              </a:spcBef>
              <a:spcAft>
                <a:spcPts val="0"/>
              </a:spcAft>
              <a:buSzPts val="1400"/>
              <a:buNone/>
            </a:pPr>
            <a:r>
              <a:rPr lang="fr-FR" dirty="0"/>
              <a:t>Avez-vous tenu une conférence de presse ?</a:t>
            </a:r>
          </a:p>
          <a:p>
            <a:pPr marL="0" lvl="0" indent="0" algn="l" rtl="0">
              <a:lnSpc>
                <a:spcPct val="100000"/>
              </a:lnSpc>
              <a:spcBef>
                <a:spcPts val="360"/>
              </a:spcBef>
              <a:spcAft>
                <a:spcPts val="0"/>
              </a:spcAft>
              <a:buSzPts val="1400"/>
              <a:buNone/>
            </a:pPr>
            <a:r>
              <a:rPr lang="fr-FR" dirty="0"/>
              <a:t>Avez-vous eu une formation ?</a:t>
            </a:r>
          </a:p>
          <a:p>
            <a:pPr marL="0" lvl="0" indent="0" algn="l" rtl="0">
              <a:lnSpc>
                <a:spcPct val="100000"/>
              </a:lnSpc>
              <a:spcBef>
                <a:spcPts val="360"/>
              </a:spcBef>
              <a:spcAft>
                <a:spcPts val="0"/>
              </a:spcAft>
              <a:buSzPts val="1400"/>
              <a:buNone/>
            </a:pPr>
            <a:r>
              <a:rPr lang="fr-FR" dirty="0"/>
              <a:t>Dans les délais prévus …? </a:t>
            </a:r>
            <a:endParaRPr dirty="0"/>
          </a:p>
          <a:p>
            <a:pPr marL="0" lvl="0" indent="0" algn="l" rtl="0">
              <a:lnSpc>
                <a:spcPct val="100000"/>
              </a:lnSpc>
              <a:spcBef>
                <a:spcPts val="360"/>
              </a:spcBef>
              <a:spcAft>
                <a:spcPts val="0"/>
              </a:spcAft>
              <a:buSzPts val="1400"/>
              <a:buNone/>
            </a:pPr>
            <a:endParaRPr dirty="0"/>
          </a:p>
          <a:p>
            <a:pPr marL="171450" lvl="0" indent="-171450" algn="l" rtl="0">
              <a:lnSpc>
                <a:spcPct val="100000"/>
              </a:lnSpc>
              <a:spcBef>
                <a:spcPts val="360"/>
              </a:spcBef>
              <a:spcAft>
                <a:spcPts val="0"/>
              </a:spcAft>
              <a:buSzPts val="1400"/>
              <a:buFont typeface="Arial" panose="020B0604020202020204" pitchFamily="34" charset="0"/>
              <a:buChar char="•"/>
            </a:pPr>
            <a:r>
              <a:rPr lang="fr-FR" dirty="0"/>
              <a:t>Ensuite, les </a:t>
            </a:r>
            <a:r>
              <a:rPr lang="fr-FR" b="1" dirty="0"/>
              <a:t>résultats</a:t>
            </a:r>
            <a:r>
              <a:rPr lang="fr-FR" dirty="0"/>
              <a:t> : Il s'agit vérifier si les activités réalisées ont permis d'atteindre vos objectifs de communication.</a:t>
            </a:r>
          </a:p>
          <a:p>
            <a:pPr marL="0" lvl="0" indent="0" algn="l" rtl="0">
              <a:lnSpc>
                <a:spcPct val="100000"/>
              </a:lnSpc>
              <a:spcBef>
                <a:spcPts val="360"/>
              </a:spcBef>
              <a:spcAft>
                <a:spcPts val="0"/>
              </a:spcAft>
              <a:buSzPts val="1400"/>
              <a:buFont typeface="Arial" panose="020B0604020202020204" pitchFamily="34" charset="0"/>
              <a:buNone/>
            </a:pPr>
            <a:r>
              <a:rPr lang="fr-FR" dirty="0"/>
              <a:t>Avez-vous dégagé un consensus dans le groupe de travail ?</a:t>
            </a:r>
          </a:p>
          <a:p>
            <a:pPr marL="0" lvl="0" indent="0" algn="l" rtl="0">
              <a:lnSpc>
                <a:spcPct val="100000"/>
              </a:lnSpc>
              <a:spcBef>
                <a:spcPts val="360"/>
              </a:spcBef>
              <a:spcAft>
                <a:spcPts val="0"/>
              </a:spcAft>
              <a:buSzPts val="1400"/>
              <a:buFont typeface="Arial" panose="020B0604020202020204" pitchFamily="34" charset="0"/>
              <a:buNone/>
            </a:pPr>
            <a:r>
              <a:rPr lang="fr-FR" dirty="0"/>
              <a:t>Les journalistes ont-ils produit des articles de meilleure qualité sur le sujet ?</a:t>
            </a:r>
          </a:p>
          <a:p>
            <a:pPr marL="0" lvl="0" indent="0" algn="l" rtl="0">
              <a:lnSpc>
                <a:spcPct val="100000"/>
              </a:lnSpc>
              <a:spcBef>
                <a:spcPts val="360"/>
              </a:spcBef>
              <a:spcAft>
                <a:spcPts val="0"/>
              </a:spcAft>
              <a:buSzPts val="1400"/>
              <a:buFont typeface="Arial" panose="020B0604020202020204" pitchFamily="34" charset="0"/>
              <a:buNone/>
            </a:pPr>
            <a:r>
              <a:rPr lang="fr-FR" dirty="0"/>
              <a:t>Les décideurs politiques ont-ils entendu vos messages et s’en sont-ils inspirés ? </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Enfin, </a:t>
            </a:r>
            <a:r>
              <a:rPr lang="fr-FR" b="1" dirty="0"/>
              <a:t>l’impact</a:t>
            </a:r>
            <a:r>
              <a:rPr lang="fr-FR" dirty="0"/>
              <a:t> : c'est ici que vous vérifier si vous avez atteint votre but politique final.</a:t>
            </a:r>
          </a:p>
          <a:p>
            <a:pPr marL="0" lvl="0" indent="0" algn="l" rtl="0">
              <a:lnSpc>
                <a:spcPct val="100000"/>
              </a:lnSpc>
              <a:spcBef>
                <a:spcPts val="360"/>
              </a:spcBef>
              <a:spcAft>
                <a:spcPts val="0"/>
              </a:spcAft>
              <a:buSzPts val="1400"/>
              <a:buNone/>
            </a:pPr>
            <a:r>
              <a:rPr lang="fr-FR" dirty="0"/>
              <a:t>Avez-vous obtenu d’autres financements ?</a:t>
            </a:r>
          </a:p>
          <a:p>
            <a:pPr marL="0" lvl="0" indent="0" algn="l" rtl="0">
              <a:lnSpc>
                <a:spcPct val="100000"/>
              </a:lnSpc>
              <a:spcBef>
                <a:spcPts val="360"/>
              </a:spcBef>
              <a:spcAft>
                <a:spcPts val="0"/>
              </a:spcAft>
              <a:buSzPts val="1400"/>
              <a:buNone/>
            </a:pPr>
            <a:r>
              <a:rPr lang="fr-FR" dirty="0"/>
              <a:t>Avez-vous fait mettre en œuvre une nouvelle politique ? </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L’évaluation peut être complexe mais vous pouvez aussi élaborer simplement un cadre logique ou une matrice pour vous aider à suivre les réalisations. </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29: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200"/>
              <a:buNone/>
            </a:pPr>
            <a:fld id="{00000000-1234-1234-1234-123412341234}" type="slidenum">
              <a:rPr lang="fr-FR" sz="1200">
                <a:solidFill>
                  <a:schemeClr val="dk1"/>
                </a:solidFill>
                <a:latin typeface="Times New Roman"/>
                <a:ea typeface="Times New Roman"/>
                <a:cs typeface="Times New Roman"/>
                <a:sym typeface="Times New Roman"/>
              </a:rPr>
              <a:t>28</a:t>
            </a:fld>
            <a:endParaRPr sz="1200">
              <a:solidFill>
                <a:schemeClr val="dk1"/>
              </a:solidFill>
              <a:latin typeface="Times New Roman"/>
              <a:ea typeface="Times New Roman"/>
              <a:cs typeface="Times New Roman"/>
              <a:sym typeface="Times New Roman"/>
            </a:endParaRPr>
          </a:p>
        </p:txBody>
      </p:sp>
      <p:sp>
        <p:nvSpPr>
          <p:cNvPr id="422" name="Google Shape;422;p29:notes"/>
          <p:cNvSpPr>
            <a:spLocks noGrp="1" noRot="1" noChangeAspect="1"/>
          </p:cNvSpPr>
          <p:nvPr>
            <p:ph type="sldImg" idx="2"/>
          </p:nvPr>
        </p:nvSpPr>
        <p:spPr>
          <a:xfrm>
            <a:off x="1111250" y="315913"/>
            <a:ext cx="4433888" cy="33258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round/>
            <a:headEnd type="none" w="sm" len="sm"/>
            <a:tailEnd type="none" w="sm" len="sm"/>
          </a:ln>
        </p:spPr>
      </p:sp>
      <p:sp>
        <p:nvSpPr>
          <p:cNvPr id="423" name="Google Shape;423;p29:notes"/>
          <p:cNvSpPr txBox="1">
            <a:spLocks noGrp="1"/>
          </p:cNvSpPr>
          <p:nvPr>
            <p:ph type="body" idx="1"/>
          </p:nvPr>
        </p:nvSpPr>
        <p:spPr>
          <a:xfrm>
            <a:off x="778933" y="3733800"/>
            <a:ext cx="5374640" cy="46482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b="0" dirty="0"/>
              <a:t>Et voilà!</a:t>
            </a:r>
          </a:p>
          <a:p>
            <a:pPr marL="0" lvl="0" indent="0" algn="l" rtl="0">
              <a:lnSpc>
                <a:spcPct val="100000"/>
              </a:lnSpc>
              <a:spcBef>
                <a:spcPts val="0"/>
              </a:spcBef>
              <a:spcAft>
                <a:spcPts val="0"/>
              </a:spcAft>
              <a:buSzPts val="1400"/>
              <a:buNone/>
            </a:pPr>
            <a:r>
              <a:rPr lang="fr-FR" b="0" dirty="0"/>
              <a:t>Nous avons parcouru toutes les étapes de base d’une communication stratégique pour que vous puissiez en comprendre tous les principaux éléments. </a:t>
            </a:r>
            <a:endParaRPr dirty="0"/>
          </a:p>
          <a:p>
            <a:pPr marL="0" lvl="0" indent="0" algn="l" rtl="0">
              <a:lnSpc>
                <a:spcPct val="100000"/>
              </a:lnSpc>
              <a:spcBef>
                <a:spcPts val="360"/>
              </a:spcBef>
              <a:spcAft>
                <a:spcPts val="0"/>
              </a:spcAft>
              <a:buSzPts val="1400"/>
              <a:buNone/>
            </a:pPr>
            <a:endParaRPr b="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3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1" name="Google Shape;461;p30: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endParaRPr/>
          </a:p>
        </p:txBody>
      </p:sp>
      <p:sp>
        <p:nvSpPr>
          <p:cNvPr id="462" name="Google Shape;462;p30: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fr-F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3: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2" name="Google Shape;132;p3: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eaLnBrk="1" hangingPunct="1"/>
            <a:r>
              <a:rPr lang="fr-FR" dirty="0">
                <a:ea typeface="MS PGothic"/>
                <a:cs typeface="Arial" charset="0"/>
              </a:rPr>
              <a:t>Vous avez les conclusions de vos travaux de recherche, et VOUS savez qu’elles sont importantes.</a:t>
            </a:r>
          </a:p>
          <a:p>
            <a:pPr marL="0" eaLnBrk="1" hangingPunct="1"/>
            <a:r>
              <a:rPr lang="fr-FR" dirty="0">
                <a:ea typeface="MS PGothic"/>
                <a:cs typeface="Arial" charset="0"/>
              </a:rPr>
              <a:t>Mais comment transmettre cela aux autres ?</a:t>
            </a:r>
          </a:p>
          <a:p>
            <a:pPr marL="0" eaLnBrk="1" hangingPunct="1"/>
            <a:r>
              <a:rPr lang="fr-FR" dirty="0">
                <a:ea typeface="MS PGothic"/>
                <a:cs typeface="Arial" charset="0"/>
              </a:rPr>
              <a:t>Les données issues de votre recherche doivent vous permettre de raconter une histoire  — de communiquer des faits au public, mais également les raisons pour lesquelles ces faits sont importants et ce que vous voulez que votre audience en fasse. </a:t>
            </a:r>
          </a:p>
          <a:p>
            <a:pPr marL="0" eaLnBrk="1" hangingPunct="1"/>
            <a:endParaRPr lang="fr-FR" dirty="0">
              <a:ea typeface="MS PGothic"/>
              <a:cs typeface="Arial" charset="0"/>
            </a:endParaRPr>
          </a:p>
          <a:p>
            <a:pPr marL="0" eaLnBrk="1" hangingPunct="1"/>
            <a:r>
              <a:rPr lang="fr-FR" dirty="0">
                <a:ea typeface="MS PGothic"/>
                <a:cs typeface="Arial" charset="0"/>
              </a:rPr>
              <a:t>Un message de communication politique efficace a trois caractéristiques essentielles : </a:t>
            </a:r>
          </a:p>
          <a:p>
            <a:pPr marL="0">
              <a:buAutoNum type="arabicParenR"/>
            </a:pPr>
            <a:r>
              <a:rPr lang="fr-FR" dirty="0">
                <a:ea typeface="MS PGothic"/>
              </a:rPr>
              <a:t>Il est basé sur des éléments probants.</a:t>
            </a:r>
            <a:br>
              <a:rPr lang="fr-FR" dirty="0">
                <a:ea typeface="MS PGothic"/>
              </a:rPr>
            </a:br>
            <a:r>
              <a:rPr lang="fr-FR" dirty="0">
                <a:ea typeface="MS PGothic"/>
              </a:rPr>
              <a:t>La communication politique doit reposer sur des données factuelles. Il est donc important de commencer par la recherche et les données, ainsi que la base de connaissance sur votre sujet de recherche. </a:t>
            </a:r>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2)</a:t>
            </a:r>
            <a:r>
              <a:rPr lang="fr-FR" dirty="0">
                <a:ea typeface="MS PGothic"/>
                <a:cs typeface="Arial" charset="0"/>
              </a:rPr>
              <a:t> Un message de communication politique doit être rel</a:t>
            </a:r>
            <a:r>
              <a:rPr lang="fr-FR" dirty="0"/>
              <a:t>ié au contexte.</a:t>
            </a:r>
            <a:br>
              <a:rPr lang="fr-FR" dirty="0"/>
            </a:br>
            <a:r>
              <a:rPr lang="fr-FR" sz="1200" b="0" i="0" u="none" strike="noStrike" cap="none" dirty="0">
                <a:solidFill>
                  <a:schemeClr val="dk1"/>
                </a:solidFill>
                <a:latin typeface="Arial"/>
                <a:ea typeface="Arial"/>
                <a:cs typeface="Arial"/>
                <a:sym typeface="Arial"/>
              </a:rPr>
              <a:t>Vous ne voulez pas juste transmettre vos conclusions dans le vide. Donc </a:t>
            </a:r>
            <a:r>
              <a:rPr lang="fr-FR" dirty="0">
                <a:ea typeface="MS PGothic"/>
              </a:rPr>
              <a:t>vous devez fournir à votre audience une interprétation du sens que prennent vos données dans un contexte précis, et e</a:t>
            </a:r>
            <a:r>
              <a:rPr lang="fr-FR" dirty="0"/>
              <a:t>xpliquer pourquoi ces </a:t>
            </a:r>
            <a:r>
              <a:rPr lang="fr-FR" dirty="0">
                <a:ea typeface="MS PGothic"/>
              </a:rPr>
              <a:t>résultats ont de l'importance.</a:t>
            </a:r>
            <a:r>
              <a:rPr lang="fr-FR" dirty="0"/>
              <a:t> </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3) </a:t>
            </a:r>
            <a:r>
              <a:rPr lang="fr-FR" dirty="0">
                <a:ea typeface="MS PGothic"/>
                <a:cs typeface="Arial" charset="0"/>
              </a:rPr>
              <a:t>Un message de communication politique est </a:t>
            </a:r>
            <a:r>
              <a:rPr lang="fr-FR" dirty="0"/>
              <a:t>orienté vers l’action. </a:t>
            </a:r>
            <a:r>
              <a:rPr lang="fr-FR" dirty="0">
                <a:ea typeface="MS PGothic"/>
              </a:rPr>
              <a:t>Vous devez expliquer clairement quelles actions vous attendez de la part de votre public. </a:t>
            </a:r>
            <a:endParaRPr b="1" dirty="0"/>
          </a:p>
        </p:txBody>
      </p:sp>
      <p:sp>
        <p:nvSpPr>
          <p:cNvPr id="133" name="Google Shape;133;p3: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fr-F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7" name="Google Shape;147;p4: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dirty="0"/>
              <a:t>Ces trois caractéristiques du message de communication politique correspondent directement aux trois éléments qui le composent:</a:t>
            </a:r>
            <a:endParaRPr dirty="0"/>
          </a:p>
          <a:p>
            <a:pPr marL="0" lvl="0" indent="0" algn="l" rtl="0">
              <a:lnSpc>
                <a:spcPct val="100000"/>
              </a:lnSpc>
              <a:spcBef>
                <a:spcPts val="360"/>
              </a:spcBef>
              <a:spcAft>
                <a:spcPts val="0"/>
              </a:spcAft>
              <a:buSzPts val="1400"/>
              <a:buNone/>
            </a:pPr>
            <a:endParaRPr dirty="0"/>
          </a:p>
          <a:p>
            <a:pPr marL="0" marR="0" lvl="0" indent="-228600" algn="l" defTabSz="914400" rtl="0" eaLnBrk="1" fontAlgn="auto" latinLnBrk="0" hangingPunct="1">
              <a:lnSpc>
                <a:spcPct val="100000"/>
              </a:lnSpc>
              <a:spcBef>
                <a:spcPts val="360"/>
              </a:spcBef>
              <a:spcAft>
                <a:spcPts val="0"/>
              </a:spcAft>
              <a:buClr>
                <a:srgbClr val="000000"/>
              </a:buClr>
              <a:buSzPts val="1400"/>
              <a:buFont typeface="+mj-lt"/>
              <a:buAutoNum type="arabicPeriod"/>
              <a:tabLst/>
              <a:defRPr/>
            </a:pPr>
            <a:r>
              <a:rPr lang="fr-FR" dirty="0">
                <a:ea typeface="MS PGothic"/>
              </a:rPr>
              <a:t>Les </a:t>
            </a:r>
            <a:r>
              <a:rPr lang="fr-FR" sz="1200" dirty="0">
                <a:ea typeface="MS PGothic"/>
              </a:rPr>
              <a:t>conclusions</a:t>
            </a:r>
            <a:r>
              <a:rPr lang="fr-FR" sz="1200" dirty="0">
                <a:solidFill>
                  <a:schemeClr val="accent1"/>
                </a:solidFill>
              </a:rPr>
              <a:t> de la Recherche qui permettent de construire un message factuel:  </a:t>
            </a:r>
            <a:r>
              <a:rPr lang="fr-FR" dirty="0">
                <a:ea typeface="MS PGothic"/>
              </a:rPr>
              <a:t>Ici, vous expliquez les faits, vous définissez le problème ou la solution envisagée.</a:t>
            </a:r>
          </a:p>
          <a:p>
            <a:pPr marL="0">
              <a:buFont typeface="+mj-lt"/>
              <a:buAutoNum type="arabicPeriod"/>
            </a:pPr>
            <a:r>
              <a:rPr lang="fr-FR" dirty="0">
                <a:ea typeface="MS PGothic"/>
              </a:rPr>
              <a:t>Les Implications qui placent les résultats de la recherche dans le contexte: Vous expliquez pourquoi cela est important ici et maintenant.  </a:t>
            </a:r>
          </a:p>
          <a:p>
            <a:pPr marL="0">
              <a:buFont typeface="+mj-lt"/>
              <a:buAutoNum type="arabicPeriod"/>
            </a:pPr>
            <a:r>
              <a:rPr lang="fr-FR" dirty="0">
                <a:ea typeface="MS PGothic"/>
              </a:rPr>
              <a:t>Les Recommandations, qui projettent le message vers l'action: Vous exposez</a:t>
            </a:r>
            <a:r>
              <a:rPr lang="fr-FR" baseline="0" dirty="0">
                <a:ea typeface="MS PGothic"/>
              </a:rPr>
              <a:t> </a:t>
            </a:r>
            <a:r>
              <a:rPr lang="fr-FR" dirty="0">
                <a:ea typeface="MS PGothic"/>
              </a:rPr>
              <a:t>vos attentes, ce que vous demandez à votre audience de faire.</a:t>
            </a:r>
          </a:p>
        </p:txBody>
      </p:sp>
      <p:sp>
        <p:nvSpPr>
          <p:cNvPr id="148" name="Google Shape;148;p4: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5: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3" name="Google Shape;173;p5: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a:r>
              <a:rPr lang="fr-FR" dirty="0">
                <a:ea typeface="MS PGothic"/>
              </a:rPr>
              <a:t>Tout d'abord, vos conclusions.</a:t>
            </a:r>
          </a:p>
          <a:p>
            <a:pPr marL="0"/>
            <a:r>
              <a:rPr lang="fr-FR" dirty="0">
                <a:ea typeface="MS PGothic"/>
              </a:rPr>
              <a:t>Cet élément est simple: il s'agit des principaux résultats ou données-clés d'un travail de recherche ou d'une enquête. </a:t>
            </a:r>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La difficulté est de sélectionner uniquement les données les plus importantes car vous disposez d'un temps et d'un espace limités pour vous exprimez.</a:t>
            </a:r>
          </a:p>
          <a:p>
            <a:pPr marL="0" lvl="0" indent="0" algn="l" rtl="0">
              <a:lnSpc>
                <a:spcPct val="100000"/>
              </a:lnSpc>
              <a:spcBef>
                <a:spcPts val="360"/>
              </a:spcBef>
              <a:spcAft>
                <a:spcPts val="0"/>
              </a:spcAft>
              <a:buSzPts val="1400"/>
              <a:buNone/>
            </a:pPr>
            <a:r>
              <a:rPr lang="fr-FR" dirty="0"/>
              <a:t>Cette sélection doit cibler les données les plus pertinentes au plan politique, c’est-à-dire celles directement liées au but politique que vous avez défini et dont vous avez compris l’environnement politique dans le cadre de l’analyse du paysage. </a:t>
            </a:r>
            <a:endParaRPr dirty="0"/>
          </a:p>
          <a:p>
            <a:pPr marL="0" lvl="0" indent="0" algn="l" rtl="0">
              <a:lnSpc>
                <a:spcPct val="100000"/>
              </a:lnSpc>
              <a:spcBef>
                <a:spcPts val="360"/>
              </a:spcBef>
              <a:spcAft>
                <a:spcPts val="0"/>
              </a:spcAft>
              <a:buSzPts val="1400"/>
              <a:buNone/>
            </a:pPr>
            <a:r>
              <a:rPr lang="fr-FR" dirty="0"/>
              <a:t>La sélection des données les plus pertinentes est également conditionnée par les recommandations que vous souhaitez formuler, comme nous le verrons par la suite.</a:t>
            </a:r>
            <a:endParaRPr b="1" dirty="0">
              <a:solidFill>
                <a:schemeClr val="dk1"/>
              </a:solidFill>
            </a:endParaRPr>
          </a:p>
          <a:p>
            <a:pPr marL="0" lvl="0" indent="0" algn="l" rtl="0">
              <a:lnSpc>
                <a:spcPct val="100000"/>
              </a:lnSpc>
              <a:spcBef>
                <a:spcPts val="360"/>
              </a:spcBef>
              <a:spcAft>
                <a:spcPts val="0"/>
              </a:spcAft>
              <a:buSzPts val="1400"/>
              <a:buNone/>
            </a:pPr>
            <a:endParaRPr lang="fr-FR" b="0" dirty="0">
              <a:solidFill>
                <a:schemeClr val="dk1"/>
              </a:solidFill>
            </a:endParaRPr>
          </a:p>
          <a:p>
            <a:pPr marL="0" lvl="0" indent="0" algn="l" rtl="0">
              <a:lnSpc>
                <a:spcPct val="100000"/>
              </a:lnSpc>
              <a:spcBef>
                <a:spcPts val="360"/>
              </a:spcBef>
              <a:spcAft>
                <a:spcPts val="0"/>
              </a:spcAft>
              <a:buSzPts val="1400"/>
              <a:buNone/>
            </a:pPr>
            <a:r>
              <a:rPr lang="fr-FR" b="0" dirty="0">
                <a:solidFill>
                  <a:schemeClr val="dk1"/>
                </a:solidFill>
              </a:rPr>
              <a:t>Enfin, vos </a:t>
            </a:r>
            <a:r>
              <a:rPr lang="fr-FR" dirty="0"/>
              <a:t>résultats </a:t>
            </a:r>
            <a:r>
              <a:rPr lang="fr-FR" b="0" dirty="0">
                <a:solidFill>
                  <a:schemeClr val="dk1"/>
                </a:solidFill>
              </a:rPr>
              <a:t>doivent être traduits en termes simples. Par exemple, au lieu de parler de « risque relatif », parlez d’augmentation ou de diminution des risques.</a:t>
            </a:r>
          </a:p>
          <a:p>
            <a:pPr marL="0" lvl="0" indent="0" algn="l" rtl="0">
              <a:lnSpc>
                <a:spcPct val="100000"/>
              </a:lnSpc>
              <a:spcBef>
                <a:spcPts val="360"/>
              </a:spcBef>
              <a:spcAft>
                <a:spcPts val="0"/>
              </a:spcAft>
              <a:buSzPts val="1400"/>
              <a:buNone/>
            </a:pPr>
            <a:r>
              <a:rPr lang="fr-FR" b="0" dirty="0">
                <a:solidFill>
                  <a:schemeClr val="dk1"/>
                </a:solidFill>
              </a:rPr>
              <a:t>Vous devez être sûr de comprendre clairement les données et de pouvoir les expliquer dans vos propres termes.</a:t>
            </a:r>
          </a:p>
          <a:p>
            <a:pPr marL="0" lvl="0" indent="0" algn="l" rtl="0">
              <a:lnSpc>
                <a:spcPct val="100000"/>
              </a:lnSpc>
              <a:spcBef>
                <a:spcPts val="360"/>
              </a:spcBef>
              <a:spcAft>
                <a:spcPts val="0"/>
              </a:spcAft>
              <a:buSzPts val="1400"/>
              <a:buNone/>
            </a:pPr>
            <a:r>
              <a:rPr lang="fr-FR" b="0" dirty="0">
                <a:solidFill>
                  <a:schemeClr val="dk1"/>
                </a:solidFill>
              </a:rPr>
              <a:t>Ne vous contentez pas de répéter le jargon de vos sources de données parce qu’il semble important – si vous ne pouvez pas expliquer les données en termes simples, votre public ne le pourra pas non plus. </a:t>
            </a:r>
            <a:endParaRPr b="0" dirty="0">
              <a:solidFill>
                <a:schemeClr val="dk1"/>
              </a:solidFill>
            </a:endParaRPr>
          </a:p>
        </p:txBody>
      </p:sp>
      <p:sp>
        <p:nvSpPr>
          <p:cNvPr id="174" name="Google Shape;174;p5: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6:notes"/>
          <p:cNvSpPr>
            <a:spLocks noGrp="1" noRot="1" noChangeAspect="1"/>
          </p:cNvSpPr>
          <p:nvPr>
            <p:ph type="sldImg" idx="2"/>
          </p:nvPr>
        </p:nvSpPr>
        <p:spPr>
          <a:xfrm>
            <a:off x="1181100" y="465138"/>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0" name="Google Shape;180;p6:notes"/>
          <p:cNvSpPr txBox="1">
            <a:spLocks noGrp="1"/>
          </p:cNvSpPr>
          <p:nvPr>
            <p:ph type="body" idx="1"/>
          </p:nvPr>
        </p:nvSpPr>
        <p:spPr>
          <a:xfrm>
            <a:off x="934720" y="418338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dirty="0"/>
              <a:t>Les implications replacent vos conclusions et données dans le contexte et aident le public non-chercheur à comprendre vos résultats.  </a:t>
            </a:r>
            <a:endParaRPr dirty="0"/>
          </a:p>
          <a:p>
            <a:pPr marL="0" lvl="0" indent="0" algn="l" rtl="0">
              <a:lnSpc>
                <a:spcPct val="100000"/>
              </a:lnSpc>
              <a:spcBef>
                <a:spcPts val="360"/>
              </a:spcBef>
              <a:spcAft>
                <a:spcPts val="0"/>
              </a:spcAft>
              <a:buSzPts val="1400"/>
              <a:buNone/>
            </a:pPr>
            <a:endParaRPr dirty="0"/>
          </a:p>
          <a:p>
            <a:pPr marL="0"/>
            <a:r>
              <a:rPr lang="fr-FR" dirty="0"/>
              <a:t>Vos implications seront souvent de larges déclarations exprimant une orientation, de nouvelles informations ou un besoin implicite </a:t>
            </a:r>
            <a:r>
              <a:rPr lang="fr-FR" sz="1200" dirty="0">
                <a:ea typeface="MS PGothic"/>
              </a:rPr>
              <a:t>découlant des résultats</a:t>
            </a:r>
            <a:r>
              <a:rPr lang="fr-FR" dirty="0"/>
              <a:t>.</a:t>
            </a:r>
          </a:p>
          <a:p>
            <a:pPr marL="0"/>
            <a:r>
              <a:rPr lang="fr-FR" sz="1200" dirty="0">
                <a:ea typeface="MS PGothic"/>
              </a:rPr>
              <a:t>Elles développent souvent la logique des résultats et observent plus largement le problème ou l'enjeu, évoquant les conséquences ou les répercussions de </a:t>
            </a:r>
            <a:r>
              <a:rPr lang="fr-FR" sz="1200" u="sng" dirty="0">
                <a:ea typeface="MS PGothic"/>
              </a:rPr>
              <a:t>l'inaction</a:t>
            </a:r>
            <a:r>
              <a:rPr lang="fr-FR" sz="1200" dirty="0">
                <a:ea typeface="MS PGothic"/>
              </a:rPr>
              <a:t>.  </a:t>
            </a:r>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Les implications sont censées dire au public </a:t>
            </a:r>
            <a:r>
              <a:rPr lang="fr-FR" b="1" dirty="0"/>
              <a:t>pourquoi </a:t>
            </a:r>
            <a:r>
              <a:rPr lang="fr-FR" dirty="0"/>
              <a:t>ces faits probants comptent et pourquoi ils sont importants </a:t>
            </a:r>
            <a:r>
              <a:rPr lang="fr-FR" sz="1200" b="0" i="0" u="none" strike="noStrike" cap="none" dirty="0">
                <a:solidFill>
                  <a:schemeClr val="dk1"/>
                </a:solidFill>
                <a:latin typeface="Arial"/>
                <a:ea typeface="Arial"/>
                <a:cs typeface="Arial"/>
                <a:sym typeface="Arial"/>
              </a:rPr>
              <a:t>pour la compréhension de l’ensemble des problèmes auxquels sont confrontées les sociétés.</a:t>
            </a:r>
            <a:endParaRPr dirty="0"/>
          </a:p>
          <a:p>
            <a:pPr marL="0" lvl="0" indent="0" algn="l" rtl="0">
              <a:lnSpc>
                <a:spcPct val="100000"/>
              </a:lnSpc>
              <a:spcBef>
                <a:spcPts val="360"/>
              </a:spcBef>
              <a:spcAft>
                <a:spcPts val="0"/>
              </a:spcAft>
              <a:buSzPts val="1400"/>
              <a:buNone/>
            </a:pPr>
            <a:endParaRPr dirty="0"/>
          </a:p>
          <a:p>
            <a:pPr marL="0"/>
            <a:r>
              <a:rPr lang="fr-FR" sz="1200" dirty="0">
                <a:ea typeface="MS PGothic"/>
              </a:rPr>
              <a:t>Par exemple, certains résultats peuvent indiquer les faibles niveaux d'utilisation du préservatif chez les adolescents.</a:t>
            </a:r>
          </a:p>
          <a:p>
            <a:pPr marL="0"/>
            <a:r>
              <a:rPr lang="fr-FR" sz="1200" dirty="0">
                <a:ea typeface="MS PGothic"/>
              </a:rPr>
              <a:t>Et alors ?</a:t>
            </a:r>
          </a:p>
          <a:p>
            <a:pPr marL="0"/>
            <a:r>
              <a:rPr lang="fr-FR" sz="1200" dirty="0">
                <a:ea typeface="MS PGothic"/>
              </a:rPr>
              <a:t>Afin d'expliquer pourquoi cela importe, vous devrez contextualiser ce résultat et peut-être expliquer que cela signifie que les adolescents prennent des risques en matière de comportement sexuel, susceptibles d'entraîner le VIH, des IST, des grossesses non désirées et prématurées.</a:t>
            </a:r>
          </a:p>
          <a:p>
            <a:pPr marL="0"/>
            <a:r>
              <a:rPr lang="fr-FR" sz="1200" dirty="0">
                <a:ea typeface="MS PGothic"/>
              </a:rPr>
              <a:t>Tous ces éléments peuvent avoir des répercussions irréversibles sur la vie des adolescents et affecter leur santé, leur bien-être et leur productivité actuels et futurs. </a:t>
            </a:r>
          </a:p>
        </p:txBody>
      </p:sp>
      <p:sp>
        <p:nvSpPr>
          <p:cNvPr id="181" name="Google Shape;181;p6: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SzPts val="1200"/>
              <a:buNone/>
            </a:pPr>
            <a:fld id="{00000000-1234-1234-1234-123412341234}" type="slidenum">
              <a:rPr lang="fr-FR" sz="1200">
                <a:solidFill>
                  <a:schemeClr val="dk1"/>
                </a:solidFill>
                <a:latin typeface="Times New Roman"/>
                <a:ea typeface="Times New Roman"/>
                <a:cs typeface="Times New Roman"/>
                <a:sym typeface="Times New Roman"/>
              </a:rPr>
              <a:t>6</a:t>
            </a:fld>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87" name="Google Shape;187;p7:notes"/>
          <p:cNvSpPr txBox="1">
            <a:spLocks noGrp="1"/>
          </p:cNvSpPr>
          <p:nvPr>
            <p:ph type="body" idx="1"/>
          </p:nvPr>
        </p:nvSpPr>
        <p:spPr>
          <a:xfrm>
            <a:off x="934720" y="4183062"/>
            <a:ext cx="5140960" cy="4884738"/>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sz="1000" dirty="0">
                <a:solidFill>
                  <a:schemeClr val="dk1"/>
                </a:solidFill>
              </a:rPr>
              <a:t>En fonction de votre sujet et de votre public, vous pouvez </a:t>
            </a:r>
            <a:r>
              <a:rPr lang="fr-FR" sz="1200" b="0" i="0" u="none" strike="noStrike" cap="none" dirty="0">
                <a:solidFill>
                  <a:schemeClr val="dk1"/>
                </a:solidFill>
                <a:latin typeface="Arial"/>
                <a:ea typeface="Arial"/>
                <a:cs typeface="Arial"/>
                <a:sym typeface="Arial"/>
              </a:rPr>
              <a:t>expliquer pourquoi vos conclusions sont importantes et pourquoi quelqu’un devrait s’en soucier suffisamment pour faire quelque chose selon des angles d'approches différents</a:t>
            </a:r>
            <a:r>
              <a:rPr lang="fr-FR" sz="1000" dirty="0">
                <a:solidFill>
                  <a:schemeClr val="dk1"/>
                </a:solidFill>
              </a:rPr>
              <a:t>. </a:t>
            </a:r>
            <a:endParaRPr dirty="0"/>
          </a:p>
          <a:p>
            <a:pPr marL="0" lvl="0" indent="0" algn="l" rtl="0">
              <a:lnSpc>
                <a:spcPct val="100000"/>
              </a:lnSpc>
              <a:spcBef>
                <a:spcPts val="300"/>
              </a:spcBef>
              <a:spcAft>
                <a:spcPts val="0"/>
              </a:spcAft>
              <a:buSzPts val="1400"/>
              <a:buNone/>
            </a:pPr>
            <a:endParaRPr sz="1000" dirty="0">
              <a:solidFill>
                <a:schemeClr val="dk1"/>
              </a:solidFill>
            </a:endParaRPr>
          </a:p>
          <a:p>
            <a:pPr marL="0" lvl="0" indent="0" algn="l" rtl="0">
              <a:lnSpc>
                <a:spcPct val="100000"/>
              </a:lnSpc>
              <a:spcBef>
                <a:spcPts val="300"/>
              </a:spcBef>
              <a:spcAft>
                <a:spcPts val="0"/>
              </a:spcAft>
              <a:buSzPts val="1400"/>
              <a:buNone/>
            </a:pPr>
            <a:r>
              <a:rPr lang="fr-FR" sz="1000" dirty="0">
                <a:solidFill>
                  <a:schemeClr val="dk1"/>
                </a:solidFill>
              </a:rPr>
              <a:t>Par exemple:</a:t>
            </a:r>
            <a:endParaRPr dirty="0"/>
          </a:p>
          <a:p>
            <a:pPr marL="0" lvl="0" indent="-228600" algn="l" rtl="0">
              <a:lnSpc>
                <a:spcPct val="100000"/>
              </a:lnSpc>
              <a:spcBef>
                <a:spcPts val="300"/>
              </a:spcBef>
              <a:spcAft>
                <a:spcPts val="0"/>
              </a:spcAft>
              <a:buSzPts val="1400"/>
              <a:buFont typeface="+mj-lt"/>
              <a:buAutoNum type="arabicPeriod"/>
            </a:pPr>
            <a:r>
              <a:rPr lang="fr-FR" sz="1000" u="sng" dirty="0">
                <a:solidFill>
                  <a:schemeClr val="dk1"/>
                </a:solidFill>
              </a:rPr>
              <a:t>L’ampleur</a:t>
            </a:r>
            <a:r>
              <a:rPr lang="fr-FR" sz="1000" dirty="0">
                <a:solidFill>
                  <a:schemeClr val="dk1"/>
                </a:solidFill>
              </a:rPr>
              <a:t> – elle donne à votre public une idée de l’échelle du problème. </a:t>
            </a:r>
            <a:br>
              <a:rPr lang="fr-FR" sz="1000" dirty="0">
                <a:solidFill>
                  <a:schemeClr val="dk1"/>
                </a:solidFill>
              </a:rPr>
            </a:br>
            <a:r>
              <a:rPr lang="fr-FR" sz="1000" dirty="0">
                <a:solidFill>
                  <a:schemeClr val="dk1"/>
                </a:solidFill>
              </a:rPr>
              <a:t>Expliquez ce que traduisent les conclusions.</a:t>
            </a:r>
            <a:br>
              <a:rPr lang="fr-FR" sz="1000" dirty="0">
                <a:solidFill>
                  <a:schemeClr val="dk1"/>
                </a:solidFill>
              </a:rPr>
            </a:br>
            <a:r>
              <a:rPr lang="fr-FR" sz="1000" dirty="0">
                <a:solidFill>
                  <a:schemeClr val="dk1"/>
                </a:solidFill>
              </a:rPr>
              <a:t>Par exemple, 30 % de femmes affectées signifie 1 million de femmes au total.</a:t>
            </a:r>
            <a:br>
              <a:rPr lang="fr-FR" sz="1000" dirty="0">
                <a:solidFill>
                  <a:schemeClr val="dk1"/>
                </a:solidFill>
              </a:rPr>
            </a:br>
            <a:r>
              <a:rPr lang="fr-FR" sz="1000" dirty="0">
                <a:solidFill>
                  <a:schemeClr val="dk1"/>
                </a:solidFill>
              </a:rPr>
              <a:t>Est-ce un nombre important de personnes ?</a:t>
            </a:r>
            <a:br>
              <a:rPr lang="fr-FR" sz="1000" dirty="0">
                <a:solidFill>
                  <a:schemeClr val="dk1"/>
                </a:solidFill>
              </a:rPr>
            </a:br>
            <a:r>
              <a:rPr lang="fr-FR" sz="1200" b="0" i="0" u="none" strike="noStrike" cap="none" dirty="0">
                <a:solidFill>
                  <a:schemeClr val="dk1"/>
                </a:solidFill>
                <a:latin typeface="Arial"/>
                <a:ea typeface="Arial"/>
                <a:cs typeface="Arial"/>
                <a:sym typeface="Arial"/>
              </a:rPr>
              <a:t>De nombreux électeurs seraient-ils affectés ? </a:t>
            </a:r>
            <a:endParaRPr dirty="0"/>
          </a:p>
          <a:p>
            <a:pPr marL="0" lvl="0" indent="-228600" algn="l" rtl="0">
              <a:lnSpc>
                <a:spcPct val="100000"/>
              </a:lnSpc>
              <a:spcBef>
                <a:spcPts val="300"/>
              </a:spcBef>
              <a:spcAft>
                <a:spcPts val="0"/>
              </a:spcAft>
              <a:buSzPts val="1400"/>
              <a:buFont typeface="+mj-lt"/>
              <a:buAutoNum type="arabicPeriod"/>
            </a:pPr>
            <a:r>
              <a:rPr lang="fr-FR" sz="1000" u="sng" dirty="0">
                <a:solidFill>
                  <a:schemeClr val="dk1"/>
                </a:solidFill>
              </a:rPr>
              <a:t>Les tendances temporelles</a:t>
            </a:r>
            <a:r>
              <a:rPr lang="fr-FR" sz="1000" dirty="0">
                <a:solidFill>
                  <a:schemeClr val="dk1"/>
                </a:solidFill>
              </a:rPr>
              <a:t> – Informez votre public qu’il faut s’alarmer de ce qui se passe.</a:t>
            </a:r>
            <a:br>
              <a:rPr lang="fr-FR" sz="1000" dirty="0">
                <a:solidFill>
                  <a:schemeClr val="dk1"/>
                </a:solidFill>
              </a:rPr>
            </a:br>
            <a:r>
              <a:rPr lang="fr-FR" sz="1000" dirty="0">
                <a:solidFill>
                  <a:schemeClr val="dk1"/>
                </a:solidFill>
              </a:rPr>
              <a:t>Vos conclusions signifient-elles simplement un statu quo ?</a:t>
            </a:r>
            <a:br>
              <a:rPr lang="fr-FR" sz="1000" dirty="0">
                <a:solidFill>
                  <a:schemeClr val="dk1"/>
                </a:solidFill>
              </a:rPr>
            </a:br>
            <a:r>
              <a:rPr lang="fr-FR" sz="1000" dirty="0">
                <a:solidFill>
                  <a:schemeClr val="dk1"/>
                </a:solidFill>
              </a:rPr>
              <a:t>Ou, par exemple, les taux ont-ils dramatiquement augmenté avec le temps, doublé, etc. ? </a:t>
            </a:r>
            <a:endParaRPr dirty="0"/>
          </a:p>
          <a:p>
            <a:pPr marL="0" lvl="0" indent="-228600" algn="l" rtl="0">
              <a:lnSpc>
                <a:spcPct val="100000"/>
              </a:lnSpc>
              <a:spcBef>
                <a:spcPts val="300"/>
              </a:spcBef>
              <a:spcAft>
                <a:spcPts val="0"/>
              </a:spcAft>
              <a:buSzPts val="1400"/>
              <a:buFont typeface="+mj-lt"/>
              <a:buAutoNum type="arabicPeriod"/>
            </a:pPr>
            <a:r>
              <a:rPr lang="fr-FR" sz="1000" u="sng" dirty="0">
                <a:solidFill>
                  <a:schemeClr val="dk1"/>
                </a:solidFill>
              </a:rPr>
              <a:t>Les comparaison géographiques</a:t>
            </a:r>
            <a:r>
              <a:rPr lang="fr-FR" sz="1000" dirty="0">
                <a:solidFill>
                  <a:schemeClr val="dk1"/>
                </a:solidFill>
              </a:rPr>
              <a:t> – elles peuvent rappeler à certaines personnes où en est leur région par rapport à d’autres</a:t>
            </a:r>
            <a:r>
              <a:rPr lang="fr-FR" sz="1000" dirty="0"/>
              <a:t>.</a:t>
            </a:r>
            <a:br>
              <a:rPr lang="fr-FR" sz="1000" dirty="0"/>
            </a:br>
            <a:r>
              <a:rPr lang="fr-FR" sz="1200" b="0" i="0" u="none" strike="noStrike" cap="none" dirty="0">
                <a:solidFill>
                  <a:schemeClr val="dk1"/>
                </a:solidFill>
                <a:latin typeface="Arial"/>
                <a:ea typeface="Arial"/>
                <a:cs typeface="Arial"/>
                <a:sym typeface="Arial"/>
              </a:rPr>
              <a:t>Vous pourriez comparer une région ou un département avec le niveau national.</a:t>
            </a:r>
            <a:br>
              <a:rPr lang="fr-FR" sz="1200" b="0" i="0" u="none" strike="noStrike" cap="none" dirty="0">
                <a:solidFill>
                  <a:schemeClr val="dk1"/>
                </a:solidFill>
                <a:latin typeface="Arial"/>
                <a:ea typeface="Arial"/>
                <a:cs typeface="Arial"/>
                <a:sym typeface="Arial"/>
              </a:rPr>
            </a:br>
            <a:r>
              <a:rPr lang="fr-FR" sz="1200" b="0" i="0" u="none" strike="noStrike" cap="none" dirty="0">
                <a:solidFill>
                  <a:schemeClr val="dk1"/>
                </a:solidFill>
                <a:latin typeface="Arial"/>
                <a:ea typeface="Arial"/>
                <a:cs typeface="Arial"/>
                <a:sym typeface="Arial"/>
              </a:rPr>
              <a:t>Ou comparer les régions entre elles. Sont-elles en retard ? Dans quelle proportion ?</a:t>
            </a:r>
            <a:br>
              <a:rPr lang="fr-FR" sz="1200" b="0" i="0" u="none" strike="noStrike" cap="none" dirty="0">
                <a:solidFill>
                  <a:schemeClr val="dk1"/>
                </a:solidFill>
                <a:latin typeface="Arial"/>
                <a:ea typeface="Arial"/>
                <a:cs typeface="Arial"/>
                <a:sym typeface="Arial"/>
              </a:rPr>
            </a:br>
            <a:r>
              <a:rPr lang="fr-FR" sz="1200" b="0" i="0" u="none" strike="noStrike" cap="none" dirty="0">
                <a:solidFill>
                  <a:schemeClr val="dk1"/>
                </a:solidFill>
                <a:latin typeface="Arial"/>
                <a:ea typeface="Arial"/>
                <a:cs typeface="Arial"/>
                <a:sym typeface="Arial"/>
              </a:rPr>
              <a:t>Vous pouvez aussi comparer les chiffres nationaux avec ceux de pays voisins ou similaires.</a:t>
            </a:r>
            <a:r>
              <a:rPr lang="fr-FR" sz="1000" dirty="0"/>
              <a:t> </a:t>
            </a:r>
            <a:endParaRPr dirty="0"/>
          </a:p>
          <a:p>
            <a:pPr marL="0">
              <a:buFont typeface="+mj-lt"/>
              <a:buAutoNum type="arabicPeriod"/>
            </a:pPr>
            <a:r>
              <a:rPr lang="fr-FR" sz="1000" u="sng" dirty="0">
                <a:ea typeface="MS PGothic"/>
              </a:rPr>
              <a:t>Le lien avec des résultats sociaux ou de santé</a:t>
            </a:r>
            <a:r>
              <a:rPr lang="fr-FR" sz="1000" dirty="0">
                <a:ea typeface="MS PGothic"/>
              </a:rPr>
              <a:t> négatifs sur la base d'autres données — les données peuvent montrer que les résultats que vous rapportez ont d'importantes conséquences négatives.</a:t>
            </a:r>
            <a:br>
              <a:rPr lang="fr-FR" sz="1000" dirty="0">
                <a:ea typeface="MS PGothic"/>
              </a:rPr>
            </a:br>
            <a:r>
              <a:rPr lang="fr-FR" sz="1000" dirty="0">
                <a:ea typeface="MS PGothic"/>
              </a:rPr>
              <a:t>Par exemple, la dépression est liée au suicide, à la faible productivité, à une mauvaise santé, etc. </a:t>
            </a:r>
          </a:p>
          <a:p>
            <a:pPr marL="0" lvl="0" indent="-228600" algn="l" rtl="0">
              <a:lnSpc>
                <a:spcPct val="100000"/>
              </a:lnSpc>
              <a:spcBef>
                <a:spcPts val="300"/>
              </a:spcBef>
              <a:spcAft>
                <a:spcPts val="0"/>
              </a:spcAft>
              <a:buSzPts val="1400"/>
              <a:buFont typeface="+mj-lt"/>
              <a:buAutoNum type="arabicPeriod"/>
            </a:pPr>
            <a:r>
              <a:rPr lang="fr-FR" sz="1000" u="sng" dirty="0">
                <a:solidFill>
                  <a:schemeClr val="dk1"/>
                </a:solidFill>
              </a:rPr>
              <a:t>Lien avec les objectifs et les engagements politiques existants</a:t>
            </a:r>
            <a:r>
              <a:rPr lang="fr-FR" sz="1000" dirty="0">
                <a:solidFill>
                  <a:schemeClr val="dk1"/>
                </a:solidFill>
              </a:rPr>
              <a:t> – vous pourriez souhaiter rappeler les objectifs et les engagements déjà signés, en suggérant peut-être que si rien n’est fait par rapport à cet enjeu, ces objectifs ne pourront pas être atteints. </a:t>
            </a:r>
            <a:endParaRPr dirty="0"/>
          </a:p>
          <a:p>
            <a:pPr marL="0" lvl="0" indent="-228600" algn="l" rtl="0">
              <a:lnSpc>
                <a:spcPct val="100000"/>
              </a:lnSpc>
              <a:spcBef>
                <a:spcPts val="300"/>
              </a:spcBef>
              <a:spcAft>
                <a:spcPts val="0"/>
              </a:spcAft>
              <a:buSzPts val="1400"/>
              <a:buFont typeface="+mj-lt"/>
              <a:buAutoNum type="arabicPeriod"/>
            </a:pPr>
            <a:r>
              <a:rPr lang="fr-FR" sz="1000" u="sng" dirty="0">
                <a:solidFill>
                  <a:schemeClr val="dk1"/>
                </a:solidFill>
              </a:rPr>
              <a:t>Lien à des valeurs et principes fondamentaux</a:t>
            </a:r>
            <a:r>
              <a:rPr lang="fr-FR" sz="1000" dirty="0">
                <a:solidFill>
                  <a:schemeClr val="dk1"/>
                </a:solidFill>
              </a:rPr>
              <a:t> – gardez à l’esprit qui est votre public et ce qui a de l’importance pour lui.</a:t>
            </a:r>
            <a:br>
              <a:rPr lang="fr-FR" sz="1000" dirty="0">
                <a:solidFill>
                  <a:schemeClr val="dk1"/>
                </a:solidFill>
              </a:rPr>
            </a:br>
            <a:r>
              <a:rPr lang="fr-FR" sz="1000" dirty="0">
                <a:solidFill>
                  <a:schemeClr val="dk1"/>
                </a:solidFill>
              </a:rPr>
              <a:t>S’il défend ardemment les droits humains, l’équité, le développement, etc., vous pourriez associer votre enjeu à ces valeurs.  </a:t>
            </a:r>
            <a:endParaRPr dirty="0"/>
          </a:p>
          <a:p>
            <a:pPr marL="0" lvl="0" indent="-228600" algn="l" rtl="0">
              <a:lnSpc>
                <a:spcPct val="100000"/>
              </a:lnSpc>
              <a:spcBef>
                <a:spcPts val="300"/>
              </a:spcBef>
              <a:spcAft>
                <a:spcPts val="0"/>
              </a:spcAft>
              <a:buSzPts val="1400"/>
              <a:buFont typeface="+mj-lt"/>
              <a:buAutoNum type="arabicPeriod"/>
            </a:pPr>
            <a:r>
              <a:rPr lang="fr-FR" sz="1000" u="sng" dirty="0">
                <a:solidFill>
                  <a:schemeClr val="dk1"/>
                </a:solidFill>
              </a:rPr>
              <a:t>Lien avec la vie économique</a:t>
            </a:r>
            <a:r>
              <a:rPr lang="fr-FR" sz="1000" dirty="0">
                <a:solidFill>
                  <a:schemeClr val="dk1"/>
                </a:solidFill>
              </a:rPr>
              <a:t> – les décideurs aiment entendre parler d’argent</a:t>
            </a:r>
            <a:r>
              <a:rPr lang="fr-FR" sz="1000" dirty="0"/>
              <a:t>.</a:t>
            </a:r>
            <a:br>
              <a:rPr lang="fr-FR" sz="1000" dirty="0"/>
            </a:br>
            <a:r>
              <a:rPr lang="fr-FR" sz="1000" dirty="0"/>
              <a:t>Le fait de relever cet enjeu dégagera-t-il une économie à long terme ?</a:t>
            </a:r>
            <a:br>
              <a:rPr lang="fr-FR" sz="1000" dirty="0"/>
            </a:br>
            <a:r>
              <a:rPr lang="fr-FR" sz="1000" dirty="0"/>
              <a:t>Cela pourrait-il donner lieu à une utilisation plus efficace des ressources ?</a:t>
            </a:r>
            <a:br>
              <a:rPr lang="fr-FR" sz="1000" dirty="0"/>
            </a:br>
            <a:r>
              <a:rPr lang="fr-FR" sz="1000" dirty="0"/>
              <a:t>Parlez-leur des implications économiques de la non-prise en compte de cet enjeu. </a:t>
            </a:r>
            <a:r>
              <a:rPr lang="fr-FR" sz="1000" dirty="0">
                <a:solidFill>
                  <a:schemeClr val="dk1"/>
                </a:solidFill>
              </a:rPr>
              <a:t> </a:t>
            </a:r>
            <a:endParaRPr dirty="0"/>
          </a:p>
          <a:p>
            <a:pPr marL="0" lvl="0" indent="0" algn="l" rtl="0">
              <a:lnSpc>
                <a:spcPct val="100000"/>
              </a:lnSpc>
              <a:spcBef>
                <a:spcPts val="360"/>
              </a:spcBef>
              <a:spcAft>
                <a:spcPts val="0"/>
              </a:spcAft>
              <a:buSzPts val="1400"/>
              <a:buNone/>
            </a:pPr>
            <a:endParaRPr dirty="0"/>
          </a:p>
        </p:txBody>
      </p:sp>
      <p:sp>
        <p:nvSpPr>
          <p:cNvPr id="188" name="Google Shape;188;p7: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8: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200"/>
              <a:buNone/>
            </a:pPr>
            <a:fld id="{00000000-1234-1234-1234-123412341234}" type="slidenum">
              <a:rPr lang="fr-FR" sz="1200">
                <a:solidFill>
                  <a:schemeClr val="dk1"/>
                </a:solidFill>
                <a:latin typeface="Arial"/>
                <a:ea typeface="Arial"/>
                <a:cs typeface="Arial"/>
                <a:sym typeface="Arial"/>
              </a:rPr>
              <a:t>8</a:t>
            </a:fld>
            <a:endParaRPr sz="1200">
              <a:solidFill>
                <a:schemeClr val="dk1"/>
              </a:solidFill>
              <a:latin typeface="Arial"/>
              <a:ea typeface="Arial"/>
              <a:cs typeface="Arial"/>
              <a:sym typeface="Arial"/>
            </a:endParaRPr>
          </a:p>
        </p:txBody>
      </p:sp>
      <p:sp>
        <p:nvSpPr>
          <p:cNvPr id="194" name="Google Shape;194;p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95" name="Google Shape;195;p8:notes"/>
          <p:cNvSpPr txBox="1">
            <a:spLocks noGrp="1"/>
          </p:cNvSpPr>
          <p:nvPr>
            <p:ph type="body" idx="1"/>
          </p:nvPr>
        </p:nvSpPr>
        <p:spPr>
          <a:xfrm>
            <a:off x="934720" y="4415790"/>
            <a:ext cx="514096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sz="1200" b="0" i="0" u="none" strike="noStrike" cap="none" dirty="0">
                <a:solidFill>
                  <a:schemeClr val="dk1"/>
                </a:solidFill>
                <a:latin typeface="Arial"/>
                <a:ea typeface="Arial"/>
                <a:cs typeface="Arial"/>
                <a:sym typeface="Arial"/>
              </a:rPr>
              <a:t>Après avoir présenté vos principales conclusions et leurs implications, </a:t>
            </a:r>
            <a:r>
              <a:rPr lang="fr-FR" dirty="0"/>
              <a:t>vous devez formuler des recommandations.</a:t>
            </a:r>
            <a:endParaRPr dirty="0"/>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dirty="0"/>
              <a:t>Vous exposez ces conclusions et ces implications à un public politique pour une raison spécifique: Parce que vous pensez qu'un changement est nécessaire, basé sur des éléments probants, pour de meilleurs résultats.</a:t>
            </a:r>
          </a:p>
          <a:p>
            <a:pPr marL="0" lvl="0" indent="0" algn="l" rtl="0">
              <a:lnSpc>
                <a:spcPct val="100000"/>
              </a:lnSpc>
              <a:spcBef>
                <a:spcPts val="360"/>
              </a:spcBef>
              <a:spcAft>
                <a:spcPts val="0"/>
              </a:spcAft>
              <a:buSzPts val="1400"/>
              <a:buNone/>
            </a:pPr>
            <a:r>
              <a:rPr lang="fr-FR" dirty="0"/>
              <a:t>Vous devez donc inclure une recommandation spécifique sur les interventions ou les </a:t>
            </a:r>
            <a:r>
              <a:rPr lang="fr-FR" sz="1200" b="0" i="0" u="none" strike="noStrike" cap="none" dirty="0">
                <a:solidFill>
                  <a:schemeClr val="dk1"/>
                </a:solidFill>
                <a:latin typeface="Arial"/>
                <a:ea typeface="Arial"/>
                <a:cs typeface="Arial"/>
                <a:sym typeface="Arial"/>
              </a:rPr>
              <a:t>actions nécessaires, et sur qui doit les entreprendre. </a:t>
            </a:r>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fr-FR" sz="1200" b="0" i="0" u="none" strike="noStrike" cap="none" dirty="0">
                <a:solidFill>
                  <a:schemeClr val="dk1"/>
                </a:solidFill>
                <a:latin typeface="Arial"/>
                <a:ea typeface="Arial"/>
                <a:cs typeface="Arial"/>
                <a:sym typeface="Arial"/>
              </a:rPr>
              <a:t>Vos recommandations arrivent à la fin, mais leur élaboration est en réalité l’une des premières choses à prendre en considération; parce que les données que vous sélectionnez doivent être clairement liées aux recommandations. </a:t>
            </a:r>
          </a:p>
          <a:p>
            <a:pPr marL="0" lvl="0" indent="0" algn="l" rtl="0">
              <a:lnSpc>
                <a:spcPct val="100000"/>
              </a:lnSpc>
              <a:spcBef>
                <a:spcPts val="360"/>
              </a:spcBef>
              <a:spcAft>
                <a:spcPts val="0"/>
              </a:spcAft>
              <a:buSzPts val="1400"/>
              <a:buNone/>
            </a:pPr>
            <a:endParaRPr dirty="0"/>
          </a:p>
          <a:p>
            <a:pPr marL="0" eaLnBrk="1" hangingPunct="1"/>
            <a:r>
              <a:rPr lang="fr-FR" sz="1200" dirty="0">
                <a:ea typeface="MS PGothic"/>
              </a:rPr>
              <a:t>La connaissance de la littérature est de nouveau très importante.</a:t>
            </a:r>
          </a:p>
          <a:p>
            <a:pPr marL="0" eaLnBrk="1" hangingPunct="1"/>
            <a:r>
              <a:rPr lang="fr-FR" sz="1200" dirty="0">
                <a:ea typeface="MS PGothic"/>
              </a:rPr>
              <a:t>Lorsque des données ne permettent pas de tirer des recommandations politiques claires, vous devrez préciser le type de recherches nécessaires pour répondre aux questions en suspens. </a:t>
            </a:r>
          </a:p>
          <a:p>
            <a:pPr marL="0" lvl="0" indent="0" algn="l" rtl="0">
              <a:lnSpc>
                <a:spcPct val="100000"/>
              </a:lnSpc>
              <a:spcBef>
                <a:spcPts val="360"/>
              </a:spcBef>
              <a:spcAft>
                <a:spcPts val="0"/>
              </a:spcAft>
              <a:buSzPts val="1400"/>
              <a:buNone/>
            </a:pPr>
            <a:br>
              <a:rPr lang="fr-FR" dirty="0"/>
            </a:br>
            <a:r>
              <a:rPr lang="fr-FR" dirty="0"/>
              <a:t>Rédigez les recommandations en commençant par un verbe d’action et, </a:t>
            </a:r>
            <a:r>
              <a:rPr lang="fr-FR" sz="1200" b="0" i="0" u="none" strike="noStrike" cap="none" dirty="0">
                <a:solidFill>
                  <a:schemeClr val="dk1"/>
                </a:solidFill>
                <a:latin typeface="Arial"/>
                <a:ea typeface="Arial"/>
                <a:cs typeface="Arial"/>
                <a:sym typeface="Arial"/>
              </a:rPr>
              <a:t>dans la mesure du possible et en fonction de vos compétences</a:t>
            </a:r>
            <a:r>
              <a:rPr lang="fr-FR" dirty="0"/>
              <a:t>, formulez des recommandations qui répondent au principe SMART. </a:t>
            </a:r>
            <a:endParaRPr dirty="0"/>
          </a:p>
          <a:p>
            <a:pPr marL="0" lvl="0" indent="0" algn="l" rtl="0">
              <a:lnSpc>
                <a:spcPct val="100000"/>
              </a:lnSpc>
              <a:spcBef>
                <a:spcPts val="360"/>
              </a:spcBef>
              <a:spcAft>
                <a:spcPts val="0"/>
              </a:spcAft>
              <a:buSzPts val="1400"/>
              <a:buNone/>
            </a:pPr>
            <a:r>
              <a:rPr lang="fr-FR" dirty="0"/>
              <a:t>  </a:t>
            </a:r>
            <a:endParaRPr dirty="0"/>
          </a:p>
          <a:p>
            <a:pPr marL="0" lvl="0" indent="0" algn="l" rtl="0">
              <a:lnSpc>
                <a:spcPct val="100000"/>
              </a:lnSpc>
              <a:spcBef>
                <a:spcPts val="360"/>
              </a:spcBef>
              <a:spcAft>
                <a:spcPts val="0"/>
              </a:spcAft>
              <a:buSzPts val="140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9:notes"/>
          <p:cNvSpPr txBox="1">
            <a:spLocks noGrp="1"/>
          </p:cNvSpPr>
          <p:nvPr>
            <p:ph type="sldNum" idx="12"/>
          </p:nvPr>
        </p:nvSpPr>
        <p:spPr>
          <a:xfrm>
            <a:off x="3972560" y="8831580"/>
            <a:ext cx="3037840" cy="46482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200"/>
              <a:buNone/>
            </a:pPr>
            <a:fld id="{00000000-1234-1234-1234-123412341234}" type="slidenum">
              <a:rPr lang="fr-FR" sz="1200">
                <a:solidFill>
                  <a:schemeClr val="dk1"/>
                </a:solidFill>
                <a:latin typeface="Arial"/>
                <a:ea typeface="Arial"/>
                <a:cs typeface="Arial"/>
                <a:sym typeface="Arial"/>
              </a:rPr>
              <a:t>9</a:t>
            </a:fld>
            <a:endParaRPr sz="1200">
              <a:solidFill>
                <a:schemeClr val="dk1"/>
              </a:solidFill>
              <a:latin typeface="Arial"/>
              <a:ea typeface="Arial"/>
              <a:cs typeface="Arial"/>
              <a:sym typeface="Arial"/>
            </a:endParaRPr>
          </a:p>
        </p:txBody>
      </p:sp>
      <p:sp>
        <p:nvSpPr>
          <p:cNvPr id="201" name="Google Shape;201;p9:notes"/>
          <p:cNvSpPr>
            <a:spLocks noGrp="1" noRot="1" noChangeAspect="1"/>
          </p:cNvSpPr>
          <p:nvPr>
            <p:ph type="sldImg" idx="2"/>
          </p:nvPr>
        </p:nvSpPr>
        <p:spPr>
          <a:xfrm>
            <a:off x="1177925" y="696913"/>
            <a:ext cx="3486150" cy="26146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2" name="Google Shape;202;p9:notes"/>
          <p:cNvSpPr txBox="1">
            <a:spLocks noGrp="1"/>
          </p:cNvSpPr>
          <p:nvPr>
            <p:ph type="body" idx="1"/>
          </p:nvPr>
        </p:nvSpPr>
        <p:spPr>
          <a:xfrm>
            <a:off x="623147" y="3331210"/>
            <a:ext cx="5842000" cy="534543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fr-FR" dirty="0"/>
              <a:t>L'acronyme SMART est un bon moyen d’évaluer votre recommandation.</a:t>
            </a:r>
          </a:p>
          <a:p>
            <a:pPr marL="0" lvl="0" indent="0" algn="l" rtl="0">
              <a:lnSpc>
                <a:spcPct val="100000"/>
              </a:lnSpc>
              <a:spcBef>
                <a:spcPts val="0"/>
              </a:spcBef>
              <a:spcAft>
                <a:spcPts val="0"/>
              </a:spcAft>
              <a:buSzPts val="1400"/>
              <a:buNone/>
            </a:pPr>
            <a:r>
              <a:rPr lang="fr-FR" sz="1200" b="0" i="0" u="none" strike="noStrike" cap="none" dirty="0">
                <a:solidFill>
                  <a:schemeClr val="dk1"/>
                </a:solidFill>
                <a:latin typeface="Arial"/>
                <a:ea typeface="Arial"/>
                <a:cs typeface="Arial"/>
                <a:sym typeface="Arial"/>
              </a:rPr>
              <a:t>Il n’est pas toujours réaliste ou approprié que votre recommandation remplisse tous ces critères mais, si elle ne satisfait pas à l’un d’entre eux, vous devrez trouver une bonne raison</a:t>
            </a:r>
            <a:r>
              <a:rPr lang="fr-FR" dirty="0"/>
              <a:t>. </a:t>
            </a:r>
          </a:p>
          <a:p>
            <a:pPr marL="228600" lvl="0" indent="-228600" algn="l" rtl="0">
              <a:lnSpc>
                <a:spcPct val="100000"/>
              </a:lnSpc>
              <a:spcBef>
                <a:spcPts val="0"/>
              </a:spcBef>
              <a:spcAft>
                <a:spcPts val="0"/>
              </a:spcAft>
              <a:buSzPts val="1400"/>
              <a:buFont typeface="+mj-lt"/>
              <a:buAutoNum type="arabicPeriod"/>
            </a:pPr>
            <a:r>
              <a:rPr lang="fr-FR" dirty="0"/>
              <a:t>S comme </a:t>
            </a:r>
            <a:r>
              <a:rPr lang="fr-FR" u="sng" dirty="0"/>
              <a:t>SPECIFIQUE</a:t>
            </a:r>
            <a:r>
              <a:rPr lang="fr-FR" dirty="0"/>
              <a:t>: c'est l’élément le plus important des recommandations SMART : P</a:t>
            </a:r>
            <a:r>
              <a:rPr lang="fr-FR" sz="1200" b="0" i="0" u="none" strike="noStrike" cap="none" dirty="0">
                <a:solidFill>
                  <a:schemeClr val="dk1"/>
                </a:solidFill>
                <a:latin typeface="Arial"/>
                <a:ea typeface="Arial"/>
                <a:cs typeface="Arial"/>
                <a:sym typeface="Arial"/>
              </a:rPr>
              <a:t>lus votre recommandation est spécifique, plus évidente est la possibilité d’action.</a:t>
            </a:r>
          </a:p>
          <a:p>
            <a:pPr marL="685800" lvl="1" indent="-228600" algn="l" rtl="0">
              <a:lnSpc>
                <a:spcPct val="100000"/>
              </a:lnSpc>
              <a:spcBef>
                <a:spcPts val="0"/>
              </a:spcBef>
              <a:spcAft>
                <a:spcPts val="0"/>
              </a:spcAft>
              <a:buSzPts val="1400"/>
              <a:buFont typeface="Arial" panose="020B0604020202020204" pitchFamily="34" charset="0"/>
              <a:buChar char="•"/>
            </a:pPr>
            <a:r>
              <a:rPr lang="fr-FR" sz="1200" b="0" i="0" u="none" strike="noStrike" cap="none" dirty="0">
                <a:solidFill>
                  <a:schemeClr val="dk1"/>
                </a:solidFill>
                <a:latin typeface="Arial"/>
                <a:ea typeface="Arial"/>
                <a:cs typeface="Arial"/>
                <a:sym typeface="Arial"/>
              </a:rPr>
              <a:t>Au lieu de dire « élaborer des programmes pour la jeunesse », dites « élaborer des programmes </a:t>
            </a:r>
            <a:r>
              <a:rPr lang="fr-FR" dirty="0"/>
              <a:t>pour les jeunes âgés de 15 à 19 ans, vivant dans des zones rurales, sur la santé sexuelle, la prévention des grossesses et les IST ».</a:t>
            </a:r>
          </a:p>
          <a:p>
            <a:pPr marL="685800" lvl="1" indent="-228600" algn="l" rtl="0">
              <a:lnSpc>
                <a:spcPct val="100000"/>
              </a:lnSpc>
              <a:spcBef>
                <a:spcPts val="0"/>
              </a:spcBef>
              <a:spcAft>
                <a:spcPts val="0"/>
              </a:spcAft>
              <a:buSzPts val="1400"/>
              <a:buFont typeface="Arial" panose="020B0604020202020204" pitchFamily="34" charset="0"/>
              <a:buChar char="•"/>
            </a:pPr>
            <a:r>
              <a:rPr lang="fr-FR" dirty="0"/>
              <a:t>Un autre élément de </a:t>
            </a:r>
            <a:r>
              <a:rPr lang="fr-FR" sz="1200" b="0" i="0" u="none" strike="noStrike" cap="none" dirty="0">
                <a:solidFill>
                  <a:schemeClr val="dk1"/>
                </a:solidFill>
                <a:latin typeface="Arial"/>
                <a:ea typeface="Arial"/>
                <a:cs typeface="Arial"/>
                <a:sym typeface="Arial"/>
              </a:rPr>
              <a:t>la spécificité est le fait de dire QUI doit formuler les recommandations : les décideurs politiques ? Les gestionnaires de programmes ? </a:t>
            </a:r>
            <a:r>
              <a:rPr lang="fr-FR" dirty="0"/>
              <a:t>Les organismes de financement ? Les fonctionnaires ministériels ?</a:t>
            </a:r>
          </a:p>
          <a:p>
            <a:pPr marL="685800" lvl="1" indent="-228600" algn="l" rtl="0">
              <a:lnSpc>
                <a:spcPct val="100000"/>
              </a:lnSpc>
              <a:spcBef>
                <a:spcPts val="0"/>
              </a:spcBef>
              <a:spcAft>
                <a:spcPts val="0"/>
              </a:spcAft>
              <a:buSzPts val="1400"/>
              <a:buFont typeface="Arial" panose="020B0604020202020204" pitchFamily="34" charset="0"/>
              <a:buChar char="•"/>
            </a:pPr>
            <a:endParaRPr dirty="0"/>
          </a:p>
          <a:p>
            <a:pPr marL="228600" lvl="0" indent="-228600" algn="l" rtl="0">
              <a:lnSpc>
                <a:spcPct val="100000"/>
              </a:lnSpc>
              <a:spcBef>
                <a:spcPts val="1223"/>
              </a:spcBef>
              <a:spcAft>
                <a:spcPts val="0"/>
              </a:spcAft>
              <a:buSzPts val="1400"/>
              <a:buFont typeface="+mj-lt"/>
              <a:buAutoNum type="arabicPeriod"/>
            </a:pPr>
            <a:r>
              <a:rPr lang="fr-FR" u="sng" dirty="0"/>
              <a:t>MESURABLE</a:t>
            </a:r>
            <a:r>
              <a:rPr lang="fr-FR" dirty="0"/>
              <a:t> : si la recommandation est mesurable, vous l’évaluerez sur toute la ligne.</a:t>
            </a:r>
          </a:p>
          <a:p>
            <a:pPr marL="685800" lvl="1" indent="-228600" algn="l" rtl="0">
              <a:lnSpc>
                <a:spcPct val="100000"/>
              </a:lnSpc>
              <a:spcBef>
                <a:spcPts val="1223"/>
              </a:spcBef>
              <a:spcAft>
                <a:spcPts val="0"/>
              </a:spcAft>
              <a:buSzPts val="1400"/>
              <a:buFont typeface="Arial" panose="020B0604020202020204" pitchFamily="34" charset="0"/>
              <a:buChar char="•"/>
            </a:pPr>
            <a:r>
              <a:rPr lang="fr-FR" dirty="0"/>
              <a:t>Le programme </a:t>
            </a:r>
            <a:r>
              <a:rPr lang="fr-FR" dirty="0" err="1"/>
              <a:t>a-t-il</a:t>
            </a:r>
            <a:r>
              <a:rPr lang="fr-FR" dirty="0"/>
              <a:t> été mis en œuvre – oui ou non ? Le financement </a:t>
            </a:r>
            <a:r>
              <a:rPr lang="fr-FR" dirty="0" err="1"/>
              <a:t>a-t-il</a:t>
            </a:r>
            <a:r>
              <a:rPr lang="fr-FR" dirty="0"/>
              <a:t> augmenté ? De combien ?</a:t>
            </a:r>
          </a:p>
          <a:p>
            <a:pPr marL="685800" lvl="1" indent="-228600" algn="l" rtl="0">
              <a:lnSpc>
                <a:spcPct val="100000"/>
              </a:lnSpc>
              <a:spcBef>
                <a:spcPts val="1223"/>
              </a:spcBef>
              <a:spcAft>
                <a:spcPts val="0"/>
              </a:spcAft>
              <a:buSzPts val="1400"/>
              <a:buFont typeface="Arial" panose="020B0604020202020204" pitchFamily="34" charset="0"/>
              <a:buChar char="•"/>
            </a:pPr>
            <a:endParaRPr dirty="0"/>
          </a:p>
          <a:p>
            <a:pPr marL="0" eaLnBrk="1" hangingPunct="1">
              <a:spcBef>
                <a:spcPct val="0"/>
              </a:spcBef>
              <a:spcAft>
                <a:spcPts val="1225"/>
              </a:spcAft>
              <a:buFont typeface="+mj-lt"/>
              <a:buAutoNum type="arabicPeriod"/>
            </a:pPr>
            <a:r>
              <a:rPr lang="fr-FR" u="sng" dirty="0">
                <a:ea typeface="MS PGothic"/>
              </a:rPr>
              <a:t>AXÉE sur l'action</a:t>
            </a:r>
            <a:r>
              <a:rPr lang="fr-FR" dirty="0">
                <a:ea typeface="MS PGothic"/>
              </a:rPr>
              <a:t> : tout comme vos recommandations doivent être très spécifiques, vous devez faire en sorte qu'elles soient orientées vers l'action.</a:t>
            </a:r>
          </a:p>
          <a:p>
            <a:pPr marL="457200" lvl="1" eaLnBrk="1" hangingPunct="1">
              <a:spcBef>
                <a:spcPct val="0"/>
              </a:spcBef>
              <a:spcAft>
                <a:spcPts val="1225"/>
              </a:spcAft>
              <a:buFont typeface="Arial" panose="020B0604020202020204" pitchFamily="34" charset="0"/>
              <a:buChar char="•"/>
            </a:pPr>
            <a:r>
              <a:rPr lang="fr-FR" dirty="0">
                <a:ea typeface="MS PGothic"/>
              </a:rPr>
              <a:t>Vous devez dire au public ce qu'il doit réellement FAIRE.</a:t>
            </a:r>
          </a:p>
          <a:p>
            <a:pPr marL="457200" lvl="1" eaLnBrk="1" hangingPunct="1">
              <a:spcBef>
                <a:spcPct val="0"/>
              </a:spcBef>
              <a:spcAft>
                <a:spcPts val="1225"/>
              </a:spcAft>
              <a:buFont typeface="Arial" panose="020B0604020202020204" pitchFamily="34" charset="0"/>
              <a:buChar char="•"/>
            </a:pPr>
            <a:r>
              <a:rPr lang="fr-FR" dirty="0">
                <a:ea typeface="MS PGothic"/>
              </a:rPr>
              <a:t>Lorsqu'un décideur retourne à son bureau après avoir lu votre note de politique générale ou après avoir vu votre présentation, il doit savoir ce qu'il faut faire pour résoudre le problème. </a:t>
            </a:r>
          </a:p>
          <a:p>
            <a:pPr marL="0" eaLnBrk="1" hangingPunct="1">
              <a:spcBef>
                <a:spcPct val="0"/>
              </a:spcBef>
              <a:spcAft>
                <a:spcPts val="1225"/>
              </a:spcAft>
              <a:buFont typeface="+mj-lt"/>
              <a:buAutoNum type="arabicPeriod"/>
            </a:pPr>
            <a:endParaRPr lang="fr-FR" dirty="0">
              <a:ea typeface="MS PGothic"/>
            </a:endParaRPr>
          </a:p>
          <a:p>
            <a:pPr marL="0" eaLnBrk="1" hangingPunct="1">
              <a:spcBef>
                <a:spcPct val="0"/>
              </a:spcBef>
              <a:spcAft>
                <a:spcPts val="1225"/>
              </a:spcAft>
              <a:buFont typeface="+mj-lt"/>
              <a:buAutoNum type="arabicPeriod"/>
            </a:pPr>
            <a:r>
              <a:rPr lang="fr-FR" u="sng" dirty="0">
                <a:ea typeface="MS PGothic"/>
              </a:rPr>
              <a:t>RÉALISTE</a:t>
            </a:r>
            <a:r>
              <a:rPr lang="fr-FR" dirty="0">
                <a:ea typeface="MS PGothic"/>
              </a:rPr>
              <a:t> : faites en sorte que vos recommandations soient en phase avec la réalité. </a:t>
            </a:r>
          </a:p>
          <a:p>
            <a:pPr marL="457200" lvl="1" eaLnBrk="1" hangingPunct="1">
              <a:spcBef>
                <a:spcPct val="0"/>
              </a:spcBef>
              <a:spcAft>
                <a:spcPts val="1225"/>
              </a:spcAft>
              <a:buFont typeface="Arial" panose="020B0604020202020204" pitchFamily="34" charset="0"/>
              <a:buChar char="•"/>
            </a:pPr>
            <a:r>
              <a:rPr lang="fr-FR" dirty="0">
                <a:ea typeface="MS PGothic"/>
              </a:rPr>
              <a:t>Si vous recommandez que votre public entreprenne une action spécifique et réaliste pour améliorer un programme, vous avez beaucoup plus de chance qu'il le fasse, plutôt que de lui demander une révision complète d'un programme ou des augmentations radicales de financement. </a:t>
            </a:r>
          </a:p>
          <a:p>
            <a:pPr marL="0" eaLnBrk="1" hangingPunct="1">
              <a:spcBef>
                <a:spcPct val="0"/>
              </a:spcBef>
              <a:spcAft>
                <a:spcPts val="1225"/>
              </a:spcAft>
              <a:buFont typeface="+mj-lt"/>
              <a:buAutoNum type="arabicPeriod"/>
            </a:pPr>
            <a:endParaRPr lang="fr-FR" dirty="0">
              <a:ea typeface="MS PGothic"/>
            </a:endParaRPr>
          </a:p>
          <a:p>
            <a:pPr marL="228600" lvl="0" indent="-228600" algn="l" rtl="0">
              <a:lnSpc>
                <a:spcPct val="100000"/>
              </a:lnSpc>
              <a:spcBef>
                <a:spcPts val="1223"/>
              </a:spcBef>
              <a:spcAft>
                <a:spcPts val="0"/>
              </a:spcAft>
              <a:buSzPts val="1400"/>
              <a:buFont typeface="+mj-lt"/>
              <a:buAutoNum type="arabicPeriod"/>
            </a:pPr>
            <a:r>
              <a:rPr lang="fr-FR" u="sng" dirty="0"/>
              <a:t>TEMPORELLEMENT DÉFINIE</a:t>
            </a:r>
            <a:r>
              <a:rPr lang="fr-FR" sz="1200" b="0" i="0" u="none" strike="noStrike" cap="none" dirty="0">
                <a:solidFill>
                  <a:schemeClr val="dk1"/>
                </a:solidFill>
                <a:latin typeface="Arial"/>
                <a:ea typeface="Arial"/>
                <a:cs typeface="Arial"/>
                <a:sym typeface="Arial"/>
              </a:rPr>
              <a:t>: c'est peut-être l’élément le plus </a:t>
            </a:r>
            <a:r>
              <a:rPr lang="fr-FR" dirty="0"/>
              <a:t>difficile des recommandations SMART mais, quand cela a du sens, il est judicieux de dire aux personnes QUAND prendre des mesures.</a:t>
            </a:r>
          </a:p>
          <a:p>
            <a:pPr marL="685800" lvl="1" indent="-228600" algn="l" rtl="0">
              <a:lnSpc>
                <a:spcPct val="100000"/>
              </a:lnSpc>
              <a:spcBef>
                <a:spcPts val="1223"/>
              </a:spcBef>
              <a:spcAft>
                <a:spcPts val="0"/>
              </a:spcAft>
              <a:buSzPts val="1400"/>
              <a:buFont typeface="Arial" panose="020B0604020202020204" pitchFamily="34" charset="0"/>
              <a:buChar char="•"/>
            </a:pPr>
            <a:r>
              <a:rPr lang="fr-FR" dirty="0"/>
              <a:t>Vous pouvez lier votre recommandation à un cycle de financement ou à un jalon annuel.</a:t>
            </a:r>
          </a:p>
          <a:p>
            <a:pPr marL="685800" lvl="1" indent="-228600" algn="l" rtl="0">
              <a:lnSpc>
                <a:spcPct val="100000"/>
              </a:lnSpc>
              <a:spcBef>
                <a:spcPts val="1223"/>
              </a:spcBef>
              <a:spcAft>
                <a:spcPts val="0"/>
              </a:spcAft>
              <a:buSzPts val="1400"/>
              <a:buFont typeface="Arial" panose="020B0604020202020204" pitchFamily="34" charset="0"/>
              <a:buChar char="•"/>
            </a:pPr>
            <a:r>
              <a:rPr lang="fr-FR" dirty="0"/>
              <a:t>Cela encourage aussi l’action et aide à rendre votre recommandation plus spécifique.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1023938" y="533400"/>
            <a:ext cx="7739062" cy="9906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6"/>
        <p:cNvGrpSpPr/>
        <p:nvPr/>
      </p:nvGrpSpPr>
      <p:grpSpPr>
        <a:xfrm>
          <a:off x="0" y="0"/>
          <a:ext cx="0" cy="0"/>
          <a:chOff x="0" y="0"/>
          <a:chExt cx="0" cy="0"/>
        </a:xfrm>
      </p:grpSpPr>
      <p:sp>
        <p:nvSpPr>
          <p:cNvPr id="67" name="Google Shape;67;p14"/>
          <p:cNvSpPr txBox="1">
            <a:spLocks noGrp="1"/>
          </p:cNvSpPr>
          <p:nvPr>
            <p:ph type="title"/>
          </p:nvPr>
        </p:nvSpPr>
        <p:spPr>
          <a:xfrm rot="5400000">
            <a:off x="4900612" y="2462213"/>
            <a:ext cx="5791200" cy="193357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4"/>
          <p:cNvSpPr txBox="1">
            <a:spLocks noGrp="1"/>
          </p:cNvSpPr>
          <p:nvPr>
            <p:ph type="body" idx="1"/>
          </p:nvPr>
        </p:nvSpPr>
        <p:spPr>
          <a:xfrm rot="5400000">
            <a:off x="954881" y="602457"/>
            <a:ext cx="5791200" cy="5653087"/>
          </a:xfrm>
          <a:prstGeom prst="rect">
            <a:avLst/>
          </a:prstGeom>
          <a:noFill/>
          <a:ln>
            <a:noFill/>
          </a:ln>
        </p:spPr>
        <p:txBody>
          <a:bodyPr spcFirstLastPara="1" wrap="square" lIns="91425" tIns="45700" rIns="91425" bIns="45700" anchor="t" anchorCtr="0">
            <a:noAutofit/>
          </a:bodyPr>
          <a:lstStyle>
            <a:lvl1pPr marL="457200" lvl="0" indent="-325755" algn="l">
              <a:lnSpc>
                <a:spcPct val="100000"/>
              </a:lnSpc>
              <a:spcBef>
                <a:spcPts val="360"/>
              </a:spcBef>
              <a:spcAft>
                <a:spcPts val="0"/>
              </a:spcAft>
              <a:buSzPts val="1530"/>
              <a:buChar char="■"/>
              <a:defRPr/>
            </a:lvl1pPr>
            <a:lvl2pPr marL="914400" lvl="1" indent="-365760" algn="l">
              <a:lnSpc>
                <a:spcPct val="100000"/>
              </a:lnSpc>
              <a:spcBef>
                <a:spcPts val="360"/>
              </a:spcBef>
              <a:spcAft>
                <a:spcPts val="0"/>
              </a:spcAft>
              <a:buSzPts val="2160"/>
              <a:buChar char="o"/>
              <a:defRPr/>
            </a:lvl2pPr>
            <a:lvl3pPr marL="1371600" lvl="2" indent="-365760" algn="l">
              <a:lnSpc>
                <a:spcPct val="100000"/>
              </a:lnSpc>
              <a:spcBef>
                <a:spcPts val="360"/>
              </a:spcBef>
              <a:spcAft>
                <a:spcPts val="0"/>
              </a:spcAft>
              <a:buSzPts val="2160"/>
              <a:buChar char="•"/>
              <a:defRPr/>
            </a:lvl3pPr>
            <a:lvl4pPr marL="1828800" lvl="3" indent="-342900" algn="l">
              <a:lnSpc>
                <a:spcPct val="100000"/>
              </a:lnSpc>
              <a:spcBef>
                <a:spcPts val="360"/>
              </a:spcBef>
              <a:spcAft>
                <a:spcPts val="0"/>
              </a:spcAft>
              <a:buSzPts val="1800"/>
              <a:buChar char="•"/>
              <a:defRPr/>
            </a:lvl4pPr>
            <a:lvl5pPr marL="2286000" lvl="4" indent="-325754" algn="l">
              <a:lnSpc>
                <a:spcPct val="100000"/>
              </a:lnSpc>
              <a:spcBef>
                <a:spcPts val="360"/>
              </a:spcBef>
              <a:spcAft>
                <a:spcPts val="0"/>
              </a:spcAft>
              <a:buSzPts val="1530"/>
              <a:buChar char="•"/>
              <a:defRPr/>
            </a:lvl5pPr>
            <a:lvl6pPr marL="2743200" lvl="5" indent="-325754" algn="l">
              <a:lnSpc>
                <a:spcPct val="100000"/>
              </a:lnSpc>
              <a:spcBef>
                <a:spcPts val="360"/>
              </a:spcBef>
              <a:spcAft>
                <a:spcPts val="0"/>
              </a:spcAft>
              <a:buSzPts val="1530"/>
              <a:buChar char="•"/>
              <a:defRPr/>
            </a:lvl6pPr>
            <a:lvl7pPr marL="3200400" lvl="6" indent="-325754" algn="l">
              <a:lnSpc>
                <a:spcPct val="100000"/>
              </a:lnSpc>
              <a:spcBef>
                <a:spcPts val="360"/>
              </a:spcBef>
              <a:spcAft>
                <a:spcPts val="0"/>
              </a:spcAft>
              <a:buSzPts val="1530"/>
              <a:buChar char="•"/>
              <a:defRPr/>
            </a:lvl7pPr>
            <a:lvl8pPr marL="3657600" lvl="7" indent="-325754" algn="l">
              <a:lnSpc>
                <a:spcPct val="100000"/>
              </a:lnSpc>
              <a:spcBef>
                <a:spcPts val="360"/>
              </a:spcBef>
              <a:spcAft>
                <a:spcPts val="0"/>
              </a:spcAft>
              <a:buSzPts val="1530"/>
              <a:buChar char="•"/>
              <a:defRPr/>
            </a:lvl8pPr>
            <a:lvl9pPr marL="4114800" lvl="8" indent="-325754" algn="l">
              <a:lnSpc>
                <a:spcPct val="100000"/>
              </a:lnSpc>
              <a:spcBef>
                <a:spcPts val="360"/>
              </a:spcBef>
              <a:spcAft>
                <a:spcPts val="0"/>
              </a:spcAft>
              <a:buSzPts val="153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hart" type="chart">
  <p:cSld name="CHART">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1023938" y="533400"/>
            <a:ext cx="7739062" cy="9906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5"/>
          <p:cNvSpPr>
            <a:spLocks noGrp="1"/>
          </p:cNvSpPr>
          <p:nvPr>
            <p:ph type="chart" idx="2"/>
          </p:nvPr>
        </p:nvSpPr>
        <p:spPr>
          <a:xfrm>
            <a:off x="1033463" y="1676400"/>
            <a:ext cx="7729537" cy="4648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600"/>
              </a:spcBef>
              <a:spcAft>
                <a:spcPts val="0"/>
              </a:spcAft>
              <a:buClr>
                <a:srgbClr val="E96D1F"/>
              </a:buClr>
              <a:buSzPts val="2550"/>
              <a:buFont typeface="Noto Sans Symbols"/>
              <a:buChar char="■"/>
              <a:defRPr sz="3000" b="0" i="0" u="none" strike="noStrike" cap="none">
                <a:solidFill>
                  <a:schemeClr val="dk1"/>
                </a:solidFill>
                <a:latin typeface="Arial"/>
                <a:ea typeface="Arial"/>
                <a:cs typeface="Arial"/>
                <a:sym typeface="Arial"/>
              </a:defRPr>
            </a:lvl1pPr>
            <a:lvl2pPr marR="0" lvl="1" algn="l" rtl="0">
              <a:lnSpc>
                <a:spcPct val="100000"/>
              </a:lnSpc>
              <a:spcBef>
                <a:spcPts val="520"/>
              </a:spcBef>
              <a:spcAft>
                <a:spcPts val="0"/>
              </a:spcAft>
              <a:buClr>
                <a:srgbClr val="E96D1F"/>
              </a:buClr>
              <a:buSzPts val="3120"/>
              <a:buFont typeface="Courier New"/>
              <a:buChar char="o"/>
              <a:defRPr sz="2600" b="0" i="0" u="none" strike="noStrike" cap="none">
                <a:solidFill>
                  <a:schemeClr val="dk1"/>
                </a:solidFill>
                <a:latin typeface="Arial"/>
                <a:ea typeface="Arial"/>
                <a:cs typeface="Arial"/>
                <a:sym typeface="Arial"/>
              </a:defRPr>
            </a:lvl2pPr>
            <a:lvl3pPr marR="0" lvl="2" algn="l" rtl="0">
              <a:lnSpc>
                <a:spcPct val="100000"/>
              </a:lnSpc>
              <a:spcBef>
                <a:spcPts val="440"/>
              </a:spcBef>
              <a:spcAft>
                <a:spcPts val="0"/>
              </a:spcAft>
              <a:buClr>
                <a:srgbClr val="7BC143"/>
              </a:buClr>
              <a:buSzPts val="2640"/>
              <a:buFont typeface="Arial"/>
              <a:buChar char="•"/>
              <a:defRPr sz="2200" b="0" i="0" u="none" strike="noStrike" cap="none">
                <a:solidFill>
                  <a:schemeClr val="dk1"/>
                </a:solidFill>
                <a:latin typeface="Arial"/>
                <a:ea typeface="Arial"/>
                <a:cs typeface="Arial"/>
                <a:sym typeface="Arial"/>
              </a:defRPr>
            </a:lvl3pPr>
            <a:lvl4pPr marR="0" lvl="3" algn="l" rtl="0">
              <a:lnSpc>
                <a:spcPct val="100000"/>
              </a:lnSpc>
              <a:spcBef>
                <a:spcPts val="360"/>
              </a:spcBef>
              <a:spcAft>
                <a:spcPts val="0"/>
              </a:spcAft>
              <a:buClr>
                <a:schemeClr val="hlink"/>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5pPr>
            <a:lvl6pPr marR="0" lvl="5"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6pPr>
            <a:lvl7pPr marR="0" lvl="6"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7pPr>
            <a:lvl8pPr marR="0" lvl="7"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8pPr>
            <a:lvl9pPr marR="0" lvl="8"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Divider Layout">
  <p:cSld name="Section Divider Layout">
    <p:spTree>
      <p:nvGrpSpPr>
        <p:cNvPr id="1" name="Shape 72"/>
        <p:cNvGrpSpPr/>
        <p:nvPr/>
      </p:nvGrpSpPr>
      <p:grpSpPr>
        <a:xfrm>
          <a:off x="0" y="0"/>
          <a:ext cx="0" cy="0"/>
          <a:chOff x="0" y="0"/>
          <a:chExt cx="0" cy="0"/>
        </a:xfrm>
      </p:grpSpPr>
      <p:pic>
        <p:nvPicPr>
          <p:cNvPr id="73" name="Google Shape;73;p16" descr="http://entrecity.com/wp-content/uploads/2012/04/6336030_m550x360.jpg"/>
          <p:cNvPicPr preferRelativeResize="0"/>
          <p:nvPr/>
        </p:nvPicPr>
        <p:blipFill rotWithShape="1">
          <a:blip r:embed="rId2">
            <a:alphaModFix/>
          </a:blip>
          <a:srcRect l="4521" t="72" r="3256" b="-71"/>
          <a:stretch/>
        </p:blipFill>
        <p:spPr>
          <a:xfrm>
            <a:off x="-8021" y="-20059"/>
            <a:ext cx="9163708" cy="6898111"/>
          </a:xfrm>
          <a:prstGeom prst="rect">
            <a:avLst/>
          </a:prstGeom>
          <a:noFill/>
          <a:ln>
            <a:noFill/>
          </a:ln>
        </p:spPr>
      </p:pic>
      <p:sp>
        <p:nvSpPr>
          <p:cNvPr id="74" name="Google Shape;74;p16"/>
          <p:cNvSpPr/>
          <p:nvPr/>
        </p:nvSpPr>
        <p:spPr>
          <a:xfrm>
            <a:off x="3666" y="-15045"/>
            <a:ext cx="9152021" cy="6888081"/>
          </a:xfrm>
          <a:prstGeom prst="rect">
            <a:avLst/>
          </a:prstGeom>
          <a:solidFill>
            <a:srgbClr val="605F61">
              <a:alpha val="63921"/>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75" name="Google Shape;75;p16"/>
          <p:cNvSpPr/>
          <p:nvPr/>
        </p:nvSpPr>
        <p:spPr>
          <a:xfrm>
            <a:off x="914400" y="1586031"/>
            <a:ext cx="7315200" cy="3685939"/>
          </a:xfrm>
          <a:prstGeom prst="rect">
            <a:avLst/>
          </a:prstGeom>
          <a:solidFill>
            <a:srgbClr val="007BC0">
              <a:alpha val="4000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76" name="Google Shape;76;p16"/>
          <p:cNvSpPr/>
          <p:nvPr/>
        </p:nvSpPr>
        <p:spPr>
          <a:xfrm>
            <a:off x="914400" y="1600200"/>
            <a:ext cx="7315200" cy="3657600"/>
          </a:xfrm>
          <a:prstGeom prst="rect">
            <a:avLst/>
          </a:prstGeom>
          <a:noFill/>
          <a:ln w="76200"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pic>
        <p:nvPicPr>
          <p:cNvPr id="77" name="Google Shape;77;p16" descr="PRB_LOGO_PowerPoint.png"/>
          <p:cNvPicPr preferRelativeResize="0"/>
          <p:nvPr/>
        </p:nvPicPr>
        <p:blipFill rotWithShape="1">
          <a:blip r:embed="rId3">
            <a:alphaModFix amt="37000"/>
          </a:blip>
          <a:srcRect/>
          <a:stretch/>
        </p:blipFill>
        <p:spPr>
          <a:xfrm>
            <a:off x="7855036" y="6153753"/>
            <a:ext cx="950043" cy="457200"/>
          </a:xfrm>
          <a:prstGeom prst="rect">
            <a:avLst/>
          </a:prstGeom>
          <a:noFill/>
          <a:ln>
            <a:noFill/>
          </a:ln>
        </p:spPr>
      </p:pic>
      <p:sp>
        <p:nvSpPr>
          <p:cNvPr id="78" name="Google Shape;78;p16"/>
          <p:cNvSpPr txBox="1">
            <a:spLocks noGrp="1"/>
          </p:cNvSpPr>
          <p:nvPr>
            <p:ph type="body" idx="1"/>
          </p:nvPr>
        </p:nvSpPr>
        <p:spPr>
          <a:xfrm>
            <a:off x="1002729" y="2286000"/>
            <a:ext cx="7138543" cy="818930"/>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80"/>
              </a:spcBef>
              <a:spcAft>
                <a:spcPts val="0"/>
              </a:spcAft>
              <a:buSzPts val="4590"/>
              <a:buNone/>
              <a:defRPr sz="5400" b="1">
                <a:solidFill>
                  <a:srgbClr val="FFFFFF"/>
                </a:solidFill>
                <a:latin typeface="Arial"/>
                <a:ea typeface="Arial"/>
                <a:cs typeface="Arial"/>
                <a:sym typeface="Arial"/>
              </a:defRPr>
            </a:lvl1pPr>
            <a:lvl2pPr marL="914400" lvl="1" indent="-365760" algn="l">
              <a:lnSpc>
                <a:spcPct val="100000"/>
              </a:lnSpc>
              <a:spcBef>
                <a:spcPts val="360"/>
              </a:spcBef>
              <a:spcAft>
                <a:spcPts val="0"/>
              </a:spcAft>
              <a:buSzPts val="2160"/>
              <a:buChar char="o"/>
              <a:defRPr/>
            </a:lvl2pPr>
            <a:lvl3pPr marL="1371600" lvl="2" indent="-365760" algn="l">
              <a:lnSpc>
                <a:spcPct val="100000"/>
              </a:lnSpc>
              <a:spcBef>
                <a:spcPts val="360"/>
              </a:spcBef>
              <a:spcAft>
                <a:spcPts val="0"/>
              </a:spcAft>
              <a:buSzPts val="2160"/>
              <a:buChar char="•"/>
              <a:defRPr/>
            </a:lvl3pPr>
            <a:lvl4pPr marL="1828800" lvl="3" indent="-342900" algn="l">
              <a:lnSpc>
                <a:spcPct val="100000"/>
              </a:lnSpc>
              <a:spcBef>
                <a:spcPts val="360"/>
              </a:spcBef>
              <a:spcAft>
                <a:spcPts val="0"/>
              </a:spcAft>
              <a:buSzPts val="1800"/>
              <a:buChar char="•"/>
              <a:defRPr/>
            </a:lvl4pPr>
            <a:lvl5pPr marL="2286000" lvl="4" indent="-325754" algn="l">
              <a:lnSpc>
                <a:spcPct val="100000"/>
              </a:lnSpc>
              <a:spcBef>
                <a:spcPts val="360"/>
              </a:spcBef>
              <a:spcAft>
                <a:spcPts val="0"/>
              </a:spcAft>
              <a:buSzPts val="1530"/>
              <a:buChar char="•"/>
              <a:defRPr/>
            </a:lvl5pPr>
            <a:lvl6pPr marL="2743200" lvl="5" indent="-325754" algn="l">
              <a:lnSpc>
                <a:spcPct val="100000"/>
              </a:lnSpc>
              <a:spcBef>
                <a:spcPts val="360"/>
              </a:spcBef>
              <a:spcAft>
                <a:spcPts val="0"/>
              </a:spcAft>
              <a:buSzPts val="1530"/>
              <a:buChar char="•"/>
              <a:defRPr/>
            </a:lvl6pPr>
            <a:lvl7pPr marL="3200400" lvl="6" indent="-325754" algn="l">
              <a:lnSpc>
                <a:spcPct val="100000"/>
              </a:lnSpc>
              <a:spcBef>
                <a:spcPts val="360"/>
              </a:spcBef>
              <a:spcAft>
                <a:spcPts val="0"/>
              </a:spcAft>
              <a:buSzPts val="1530"/>
              <a:buChar char="•"/>
              <a:defRPr/>
            </a:lvl7pPr>
            <a:lvl8pPr marL="3657600" lvl="7" indent="-325754" algn="l">
              <a:lnSpc>
                <a:spcPct val="100000"/>
              </a:lnSpc>
              <a:spcBef>
                <a:spcPts val="360"/>
              </a:spcBef>
              <a:spcAft>
                <a:spcPts val="0"/>
              </a:spcAft>
              <a:buSzPts val="1530"/>
              <a:buChar char="•"/>
              <a:defRPr/>
            </a:lvl8pPr>
            <a:lvl9pPr marL="4114800" lvl="8" indent="-325754" algn="l">
              <a:lnSpc>
                <a:spcPct val="100000"/>
              </a:lnSpc>
              <a:spcBef>
                <a:spcPts val="360"/>
              </a:spcBef>
              <a:spcAft>
                <a:spcPts val="0"/>
              </a:spcAft>
              <a:buSzPts val="1530"/>
              <a:buChar char="•"/>
              <a:defRPr/>
            </a:lvl9pPr>
          </a:lstStyle>
          <a:p>
            <a:endParaRPr/>
          </a:p>
        </p:txBody>
      </p:sp>
      <p:sp>
        <p:nvSpPr>
          <p:cNvPr id="79" name="Google Shape;79;p16"/>
          <p:cNvSpPr txBox="1">
            <a:spLocks noGrp="1"/>
          </p:cNvSpPr>
          <p:nvPr>
            <p:ph type="body" idx="2"/>
          </p:nvPr>
        </p:nvSpPr>
        <p:spPr>
          <a:xfrm>
            <a:off x="1002729" y="3048000"/>
            <a:ext cx="7138543" cy="1600200"/>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2200"/>
              </a:spcBef>
              <a:spcAft>
                <a:spcPts val="0"/>
              </a:spcAft>
              <a:buSzPts val="9350"/>
              <a:buNone/>
              <a:defRPr sz="11000" b="1">
                <a:solidFill>
                  <a:srgbClr val="FFFFFF"/>
                </a:solidFill>
                <a:latin typeface="Arial"/>
                <a:ea typeface="Arial"/>
                <a:cs typeface="Arial"/>
                <a:sym typeface="Arial"/>
              </a:defRPr>
            </a:lvl1pPr>
            <a:lvl2pPr marL="914400" lvl="1" indent="-365760" algn="l">
              <a:lnSpc>
                <a:spcPct val="100000"/>
              </a:lnSpc>
              <a:spcBef>
                <a:spcPts val="360"/>
              </a:spcBef>
              <a:spcAft>
                <a:spcPts val="0"/>
              </a:spcAft>
              <a:buSzPts val="2160"/>
              <a:buChar char="o"/>
              <a:defRPr/>
            </a:lvl2pPr>
            <a:lvl3pPr marL="1371600" lvl="2" indent="-365760" algn="l">
              <a:lnSpc>
                <a:spcPct val="100000"/>
              </a:lnSpc>
              <a:spcBef>
                <a:spcPts val="360"/>
              </a:spcBef>
              <a:spcAft>
                <a:spcPts val="0"/>
              </a:spcAft>
              <a:buSzPts val="2160"/>
              <a:buChar char="•"/>
              <a:defRPr/>
            </a:lvl3pPr>
            <a:lvl4pPr marL="1828800" lvl="3" indent="-342900" algn="l">
              <a:lnSpc>
                <a:spcPct val="100000"/>
              </a:lnSpc>
              <a:spcBef>
                <a:spcPts val="360"/>
              </a:spcBef>
              <a:spcAft>
                <a:spcPts val="0"/>
              </a:spcAft>
              <a:buSzPts val="1800"/>
              <a:buChar char="•"/>
              <a:defRPr/>
            </a:lvl4pPr>
            <a:lvl5pPr marL="2286000" lvl="4" indent="-325754" algn="l">
              <a:lnSpc>
                <a:spcPct val="100000"/>
              </a:lnSpc>
              <a:spcBef>
                <a:spcPts val="360"/>
              </a:spcBef>
              <a:spcAft>
                <a:spcPts val="0"/>
              </a:spcAft>
              <a:buSzPts val="1530"/>
              <a:buChar char="•"/>
              <a:defRPr/>
            </a:lvl5pPr>
            <a:lvl6pPr marL="2743200" lvl="5" indent="-325754" algn="l">
              <a:lnSpc>
                <a:spcPct val="100000"/>
              </a:lnSpc>
              <a:spcBef>
                <a:spcPts val="360"/>
              </a:spcBef>
              <a:spcAft>
                <a:spcPts val="0"/>
              </a:spcAft>
              <a:buSzPts val="1530"/>
              <a:buChar char="•"/>
              <a:defRPr/>
            </a:lvl6pPr>
            <a:lvl7pPr marL="3200400" lvl="6" indent="-325754" algn="l">
              <a:lnSpc>
                <a:spcPct val="100000"/>
              </a:lnSpc>
              <a:spcBef>
                <a:spcPts val="360"/>
              </a:spcBef>
              <a:spcAft>
                <a:spcPts val="0"/>
              </a:spcAft>
              <a:buSzPts val="1530"/>
              <a:buChar char="•"/>
              <a:defRPr/>
            </a:lvl7pPr>
            <a:lvl8pPr marL="3657600" lvl="7" indent="-325754" algn="l">
              <a:lnSpc>
                <a:spcPct val="100000"/>
              </a:lnSpc>
              <a:spcBef>
                <a:spcPts val="360"/>
              </a:spcBef>
              <a:spcAft>
                <a:spcPts val="0"/>
              </a:spcAft>
              <a:buSzPts val="1530"/>
              <a:buChar char="•"/>
              <a:defRPr/>
            </a:lvl8pPr>
            <a:lvl9pPr marL="4114800" lvl="8" indent="-325754" algn="l">
              <a:lnSpc>
                <a:spcPct val="100000"/>
              </a:lnSpc>
              <a:spcBef>
                <a:spcPts val="360"/>
              </a:spcBef>
              <a:spcAft>
                <a:spcPts val="0"/>
              </a:spcAft>
              <a:buSzPts val="153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le Slide">
    <p:bg>
      <p:bgPr>
        <a:solidFill>
          <a:schemeClr val="tx1"/>
        </a:solidFill>
        <a:effectLst/>
      </p:bgPr>
    </p:bg>
    <p:spTree>
      <p:nvGrpSpPr>
        <p:cNvPr id="1" name=""/>
        <p:cNvGrpSpPr/>
        <p:nvPr/>
      </p:nvGrpSpPr>
      <p:grpSpPr>
        <a:xfrm>
          <a:off x="0" y="0"/>
          <a:ext cx="0" cy="0"/>
          <a:chOff x="0" y="0"/>
          <a:chExt cx="0" cy="0"/>
        </a:xfrm>
      </p:grpSpPr>
      <p:pic>
        <p:nvPicPr>
          <p:cNvPr id="4" name="Picture 1"/>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7" name="Rectangle 85"/>
          <p:cNvSpPr>
            <a:spLocks noGrp="1" noChangeArrowheads="1"/>
          </p:cNvSpPr>
          <p:nvPr>
            <p:ph type="ctrTitle" sz="quarter"/>
          </p:nvPr>
        </p:nvSpPr>
        <p:spPr>
          <a:xfrm>
            <a:off x="685800" y="1295400"/>
            <a:ext cx="6248400" cy="838200"/>
          </a:xfrm>
        </p:spPr>
        <p:txBody>
          <a:bodyPr anchor="b"/>
          <a:lstStyle>
            <a:lvl1pPr>
              <a:defRPr/>
            </a:lvl1pPr>
          </a:lstStyle>
          <a:p>
            <a:r>
              <a:rPr lang="en-US" dirty="0"/>
              <a:t>Click to edit Master title style</a:t>
            </a:r>
          </a:p>
        </p:txBody>
      </p:sp>
      <p:sp>
        <p:nvSpPr>
          <p:cNvPr id="8" name="Rectangle 86"/>
          <p:cNvSpPr>
            <a:spLocks noGrp="1" noChangeArrowheads="1"/>
          </p:cNvSpPr>
          <p:nvPr>
            <p:ph type="subTitle" sz="quarter" idx="1"/>
          </p:nvPr>
        </p:nvSpPr>
        <p:spPr>
          <a:xfrm>
            <a:off x="685800" y="2133600"/>
            <a:ext cx="6248400" cy="1101725"/>
          </a:xfrm>
        </p:spPr>
        <p:txBody>
          <a:bodyPr/>
          <a:lstStyle>
            <a:lvl1pPr marL="0" indent="0">
              <a:buFont typeface="Wingdings" charset="2"/>
              <a:buNone/>
              <a:defRPr>
                <a:solidFill>
                  <a:srgbClr val="000000"/>
                </a:solidFill>
              </a:defRPr>
            </a:lvl1pPr>
          </a:lstStyle>
          <a:p>
            <a:r>
              <a:rPr lang="en-US"/>
              <a:t>Click to edit Master subtitle style</a:t>
            </a:r>
          </a:p>
        </p:txBody>
      </p:sp>
    </p:spTree>
    <p:extLst>
      <p:ext uri="{BB962C8B-B14F-4D97-AF65-F5344CB8AC3E}">
        <p14:creationId xmlns:p14="http://schemas.microsoft.com/office/powerpoint/2010/main" val="1922614934"/>
      </p:ext>
    </p:extLst>
  </p:cSld>
  <p:clrMapOvr>
    <a:overrideClrMapping bg1="dk2" tx1="lt1" bg2="dk1"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39062" cy="99060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838200" y="1295400"/>
            <a:ext cx="7729537" cy="4648200"/>
          </a:xfrm>
        </p:spPr>
        <p:txBody>
          <a:bodyPr/>
          <a:lstStyle>
            <a:lvl1pPr>
              <a:spcBef>
                <a:spcPts val="0"/>
              </a:spcBef>
              <a:spcAft>
                <a:spcPts val="1200"/>
              </a:spcAft>
              <a:defRPr sz="2600"/>
            </a:lvl1pPr>
            <a:lvl2pPr>
              <a:spcBef>
                <a:spcPts val="0"/>
              </a:spcBef>
              <a:spcAft>
                <a:spcPts val="1200"/>
              </a:spcAft>
              <a:defRPr sz="2400"/>
            </a:lvl2pPr>
            <a:lvl3pPr>
              <a:spcBef>
                <a:spcPts val="0"/>
              </a:spcBef>
              <a:spcAft>
                <a:spcPts val="1200"/>
              </a:spcAft>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3378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1079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97606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248884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77322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223654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838200" y="381000"/>
            <a:ext cx="7739062" cy="9906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838200" y="1295400"/>
            <a:ext cx="7729537" cy="4648200"/>
          </a:xfrm>
          <a:prstGeom prst="rect">
            <a:avLst/>
          </a:prstGeom>
          <a:noFill/>
          <a:ln>
            <a:noFill/>
          </a:ln>
        </p:spPr>
        <p:txBody>
          <a:bodyPr spcFirstLastPara="1" wrap="square" lIns="91425" tIns="45700" rIns="91425" bIns="45700" anchor="t" anchorCtr="0">
            <a:noAutofit/>
          </a:bodyPr>
          <a:lstStyle>
            <a:lvl1pPr marL="457200" lvl="0" indent="-368935" algn="l">
              <a:lnSpc>
                <a:spcPct val="100000"/>
              </a:lnSpc>
              <a:spcBef>
                <a:spcPts val="0"/>
              </a:spcBef>
              <a:spcAft>
                <a:spcPts val="0"/>
              </a:spcAft>
              <a:buSzPts val="2210"/>
              <a:buChar char="■"/>
              <a:defRPr sz="2600"/>
            </a:lvl1pPr>
            <a:lvl2pPr marL="914400" lvl="1" indent="-411480" algn="l">
              <a:lnSpc>
                <a:spcPct val="100000"/>
              </a:lnSpc>
              <a:spcBef>
                <a:spcPts val="1200"/>
              </a:spcBef>
              <a:spcAft>
                <a:spcPts val="0"/>
              </a:spcAft>
              <a:buSzPts val="2880"/>
              <a:buChar char="o"/>
              <a:defRPr sz="2400"/>
            </a:lvl2pPr>
            <a:lvl3pPr marL="1371600" lvl="2" indent="-396239" algn="l">
              <a:lnSpc>
                <a:spcPct val="100000"/>
              </a:lnSpc>
              <a:spcBef>
                <a:spcPts val="1200"/>
              </a:spcBef>
              <a:spcAft>
                <a:spcPts val="0"/>
              </a:spcAft>
              <a:buSzPts val="2640"/>
              <a:buFont typeface="Arial"/>
              <a:buChar char="•"/>
              <a:defRPr/>
            </a:lvl3pPr>
            <a:lvl4pPr marL="1828800" lvl="3" indent="-342900" algn="l">
              <a:lnSpc>
                <a:spcPct val="100000"/>
              </a:lnSpc>
              <a:spcBef>
                <a:spcPts val="1200"/>
              </a:spcBef>
              <a:spcAft>
                <a:spcPts val="0"/>
              </a:spcAft>
              <a:buSzPts val="1800"/>
              <a:buFont typeface="Arial"/>
              <a:buChar char="•"/>
              <a:defRPr/>
            </a:lvl4pPr>
            <a:lvl5pPr marL="2286000" lvl="4" indent="-325754" algn="l">
              <a:lnSpc>
                <a:spcPct val="100000"/>
              </a:lnSpc>
              <a:spcBef>
                <a:spcPts val="1200"/>
              </a:spcBef>
              <a:spcAft>
                <a:spcPts val="0"/>
              </a:spcAft>
              <a:buSzPts val="1530"/>
              <a:buFont typeface="Arial"/>
              <a:buChar char="•"/>
              <a:defRPr/>
            </a:lvl5pPr>
            <a:lvl6pPr marL="2743200" lvl="5" indent="-325754" algn="l">
              <a:lnSpc>
                <a:spcPct val="100000"/>
              </a:lnSpc>
              <a:spcBef>
                <a:spcPts val="1200"/>
              </a:spcBef>
              <a:spcAft>
                <a:spcPts val="0"/>
              </a:spcAft>
              <a:buSzPts val="1530"/>
              <a:buChar char="•"/>
              <a:defRPr/>
            </a:lvl6pPr>
            <a:lvl7pPr marL="3200400" lvl="6" indent="-325754" algn="l">
              <a:lnSpc>
                <a:spcPct val="100000"/>
              </a:lnSpc>
              <a:spcBef>
                <a:spcPts val="360"/>
              </a:spcBef>
              <a:spcAft>
                <a:spcPts val="0"/>
              </a:spcAft>
              <a:buSzPts val="1530"/>
              <a:buChar char="•"/>
              <a:defRPr/>
            </a:lvl7pPr>
            <a:lvl8pPr marL="3657600" lvl="7" indent="-325754" algn="l">
              <a:lnSpc>
                <a:spcPct val="100000"/>
              </a:lnSpc>
              <a:spcBef>
                <a:spcPts val="360"/>
              </a:spcBef>
              <a:spcAft>
                <a:spcPts val="0"/>
              </a:spcAft>
              <a:buSzPts val="1530"/>
              <a:buChar char="•"/>
              <a:defRPr/>
            </a:lvl8pPr>
            <a:lvl9pPr marL="4114800" lvl="8" indent="-325754" algn="l">
              <a:lnSpc>
                <a:spcPct val="100000"/>
              </a:lnSpc>
              <a:spcBef>
                <a:spcPts val="360"/>
              </a:spcBef>
              <a:spcAft>
                <a:spcPts val="0"/>
              </a:spcAft>
              <a:buSzPts val="1530"/>
              <a:buChar char="•"/>
              <a:defRPr/>
            </a:lvl9pPr>
          </a:lstStyle>
          <a:p>
            <a:endParaRPr/>
          </a:p>
        </p:txBody>
      </p:sp>
    </p:spTree>
  </p:cSld>
  <p:clrMapOvr>
    <a:masterClrMapping/>
  </p:clrMapOvr>
  <p:extLst>
    <p:ext uri="{DCECCB84-F9BA-43D5-87BE-67443E8EF086}">
      <p15:sldGuideLst xmlns:p15="http://schemas.microsoft.com/office/powerpoint/2012/main">
        <p15:guide id="1" orient="horz" pos="336">
          <p15:clr>
            <a:srgbClr val="FBAE40"/>
          </p15:clr>
        </p15:guide>
        <p15:guide id="2" pos="576">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29381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6554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790190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Chart Placeholder 2"/>
          <p:cNvSpPr>
            <a:spLocks noGrp="1"/>
          </p:cNvSpPr>
          <p:nvPr>
            <p:ph type="chart" idx="1"/>
          </p:nvPr>
        </p:nvSpPr>
        <p:spPr>
          <a:xfrm>
            <a:off x="1033463" y="1676400"/>
            <a:ext cx="7729537" cy="4648200"/>
          </a:xfrm>
        </p:spPr>
        <p:txBody>
          <a:bodyPr/>
          <a:lstStyle/>
          <a:p>
            <a:pPr lvl="0"/>
            <a:endParaRPr lang="en-US" noProof="0"/>
          </a:p>
        </p:txBody>
      </p:sp>
    </p:spTree>
    <p:extLst>
      <p:ext uri="{BB962C8B-B14F-4D97-AF65-F5344CB8AC3E}">
        <p14:creationId xmlns:p14="http://schemas.microsoft.com/office/powerpoint/2010/main" val="6331725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Divider Layout">
    <p:spTree>
      <p:nvGrpSpPr>
        <p:cNvPr id="1" name=""/>
        <p:cNvGrpSpPr/>
        <p:nvPr/>
      </p:nvGrpSpPr>
      <p:grpSpPr>
        <a:xfrm>
          <a:off x="0" y="0"/>
          <a:ext cx="0" cy="0"/>
          <a:chOff x="0" y="0"/>
          <a:chExt cx="0" cy="0"/>
        </a:xfrm>
      </p:grpSpPr>
      <p:pic>
        <p:nvPicPr>
          <p:cNvPr id="4" name="Picture 8" descr="http://entrecity.com/wp-content/uploads/2012/04/6336030_m550x360.jpg"/>
          <p:cNvPicPr>
            <a:picLocks noChangeAspect="1" noChangeArrowheads="1"/>
          </p:cNvPicPr>
          <p:nvPr/>
        </p:nvPicPr>
        <p:blipFill>
          <a:blip r:embed="rId2"/>
          <a:srcRect l="4521" t="73" r="3258" b="-73"/>
          <a:stretch>
            <a:fillRect/>
          </a:stretch>
        </p:blipFill>
        <p:spPr bwMode="auto">
          <a:xfrm>
            <a:off x="-7938" y="-20638"/>
            <a:ext cx="9163051" cy="6899276"/>
          </a:xfrm>
          <a:prstGeom prst="rect">
            <a:avLst/>
          </a:prstGeom>
          <a:noFill/>
          <a:ln w="9525">
            <a:noFill/>
            <a:miter lim="800000"/>
            <a:headEnd/>
            <a:tailEnd/>
          </a:ln>
        </p:spPr>
      </p:pic>
      <p:sp>
        <p:nvSpPr>
          <p:cNvPr id="5" name="Rectangle 3"/>
          <p:cNvSpPr/>
          <p:nvPr/>
        </p:nvSpPr>
        <p:spPr bwMode="auto">
          <a:xfrm>
            <a:off x="3175" y="-14288"/>
            <a:ext cx="9151938" cy="6886576"/>
          </a:xfrm>
          <a:prstGeom prst="rect">
            <a:avLst/>
          </a:prstGeom>
          <a:solidFill>
            <a:srgbClr val="605F61">
              <a:alpha val="65000"/>
            </a:srgbClr>
          </a:solidFill>
          <a:ln w="9525" cap="flat" cmpd="sng" algn="ctr">
            <a:noFill/>
            <a:prstDash val="solid"/>
            <a:round/>
            <a:headEnd type="none" w="med" len="med"/>
            <a:tailEnd type="none" w="med" len="med"/>
          </a:ln>
          <a:effectLst/>
        </p:spPr>
        <p:txBody>
          <a:bodyPr/>
          <a:lstStyle/>
          <a:p>
            <a:pPr eaLnBrk="0" hangingPunct="0">
              <a:defRPr/>
            </a:pPr>
            <a:endParaRPr lang="en-US">
              <a:ea typeface="ＭＳ Ｐゴシック" charset="-128"/>
              <a:cs typeface="+mn-cs"/>
            </a:endParaRPr>
          </a:p>
        </p:txBody>
      </p:sp>
      <p:sp>
        <p:nvSpPr>
          <p:cNvPr id="6" name="Rectangle 6"/>
          <p:cNvSpPr/>
          <p:nvPr/>
        </p:nvSpPr>
        <p:spPr bwMode="auto">
          <a:xfrm>
            <a:off x="914400" y="1585913"/>
            <a:ext cx="7315200" cy="3686175"/>
          </a:xfrm>
          <a:prstGeom prst="rect">
            <a:avLst/>
          </a:prstGeom>
          <a:solidFill>
            <a:srgbClr val="007BC0">
              <a:alpha val="40000"/>
            </a:srgbClr>
          </a:solidFill>
          <a:ln w="9525" cap="flat" cmpd="sng" algn="ctr">
            <a:noFill/>
            <a:prstDash val="solid"/>
            <a:round/>
            <a:headEnd type="none" w="med" len="med"/>
            <a:tailEnd type="none" w="med" len="med"/>
          </a:ln>
          <a:effectLst/>
        </p:spPr>
        <p:txBody>
          <a:bodyPr/>
          <a:lstStyle/>
          <a:p>
            <a:pPr eaLnBrk="0" hangingPunct="0">
              <a:defRPr/>
            </a:pPr>
            <a:endParaRPr lang="en-US" dirty="0">
              <a:ea typeface="ＭＳ Ｐゴシック" charset="-128"/>
              <a:cs typeface="+mn-cs"/>
            </a:endParaRPr>
          </a:p>
        </p:txBody>
      </p:sp>
      <p:sp>
        <p:nvSpPr>
          <p:cNvPr id="7" name="Rectangle 4"/>
          <p:cNvSpPr/>
          <p:nvPr/>
        </p:nvSpPr>
        <p:spPr bwMode="auto">
          <a:xfrm>
            <a:off x="914400" y="1600200"/>
            <a:ext cx="7315200" cy="3657600"/>
          </a:xfrm>
          <a:prstGeom prst="rect">
            <a:avLst/>
          </a:prstGeom>
          <a:noFill/>
          <a:ln w="76200" cap="flat" cmpd="sng" algn="ctr">
            <a:solidFill>
              <a:srgbClr val="FFFFFF"/>
            </a:solidFill>
            <a:prstDash val="solid"/>
            <a:round/>
            <a:headEnd type="none" w="med" len="med"/>
            <a:tailEnd type="none" w="med" len="med"/>
          </a:ln>
          <a:effectLst/>
        </p:spPr>
        <p:txBody>
          <a:bodyPr/>
          <a:lstStyle/>
          <a:p>
            <a:pPr eaLnBrk="0" hangingPunct="0">
              <a:defRPr/>
            </a:pPr>
            <a:endParaRPr lang="en-US">
              <a:ea typeface="ＭＳ Ｐゴシック" charset="-128"/>
              <a:cs typeface="+mn-cs"/>
            </a:endParaRPr>
          </a:p>
        </p:txBody>
      </p:sp>
      <p:pic>
        <p:nvPicPr>
          <p:cNvPr id="8" name="Picture 7" descr="PRB_LOGO_PowerPoint.png"/>
          <p:cNvPicPr>
            <a:picLocks noChangeAspect="1"/>
          </p:cNvPicPr>
          <p:nvPr/>
        </p:nvPicPr>
        <p:blipFill>
          <a:blip r:embed="rId3"/>
          <a:srcRect/>
          <a:stretch>
            <a:fillRect/>
          </a:stretch>
        </p:blipFill>
        <p:spPr bwMode="auto">
          <a:xfrm>
            <a:off x="7854950" y="6153150"/>
            <a:ext cx="950913" cy="457200"/>
          </a:xfrm>
          <a:prstGeom prst="rect">
            <a:avLst/>
          </a:prstGeom>
          <a:noFill/>
          <a:ln w="9525">
            <a:noFill/>
            <a:miter lim="800000"/>
            <a:headEnd/>
            <a:tailEnd/>
          </a:ln>
        </p:spPr>
      </p:pic>
      <p:sp>
        <p:nvSpPr>
          <p:cNvPr id="10" name="Text Placeholder 7"/>
          <p:cNvSpPr>
            <a:spLocks noGrp="1"/>
          </p:cNvSpPr>
          <p:nvPr>
            <p:ph type="body" sz="quarter" idx="10"/>
          </p:nvPr>
        </p:nvSpPr>
        <p:spPr>
          <a:xfrm>
            <a:off x="1002729" y="2286000"/>
            <a:ext cx="7138543" cy="818930"/>
          </a:xfrm>
        </p:spPr>
        <p:txBody>
          <a:bodyPr/>
          <a:lstStyle>
            <a:lvl1pPr marL="0" indent="0" algn="ctr">
              <a:buNone/>
              <a:defRPr sz="5400" b="1" spc="0" baseline="0">
                <a:solidFill>
                  <a:srgbClr val="FFFFFF"/>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11" name="Text Placeholder 7"/>
          <p:cNvSpPr>
            <a:spLocks noGrp="1"/>
          </p:cNvSpPr>
          <p:nvPr>
            <p:ph type="body" sz="quarter" idx="11"/>
          </p:nvPr>
        </p:nvSpPr>
        <p:spPr>
          <a:xfrm>
            <a:off x="1002729" y="3048000"/>
            <a:ext cx="7138543" cy="1600200"/>
          </a:xfrm>
        </p:spPr>
        <p:txBody>
          <a:bodyPr/>
          <a:lstStyle>
            <a:lvl1pPr marL="0" indent="0" algn="ctr">
              <a:buNone/>
              <a:defRPr sz="11000" b="1" spc="0" baseline="0">
                <a:solidFill>
                  <a:srgbClr val="FFFFFF"/>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Tree>
    <p:extLst>
      <p:ext uri="{BB962C8B-B14F-4D97-AF65-F5344CB8AC3E}">
        <p14:creationId xmlns:p14="http://schemas.microsoft.com/office/powerpoint/2010/main" val="13272737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ection Divider Layout-4">
    <p:spTree>
      <p:nvGrpSpPr>
        <p:cNvPr id="1" name=""/>
        <p:cNvGrpSpPr/>
        <p:nvPr/>
      </p:nvGrpSpPr>
      <p:grpSpPr>
        <a:xfrm>
          <a:off x="0" y="0"/>
          <a:ext cx="0" cy="0"/>
          <a:chOff x="0" y="0"/>
          <a:chExt cx="0" cy="0"/>
        </a:xfrm>
      </p:grpSpPr>
      <p:pic>
        <p:nvPicPr>
          <p:cNvPr id="4" name="Picture 1"/>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Rectangle 3"/>
          <p:cNvSpPr/>
          <p:nvPr/>
        </p:nvSpPr>
        <p:spPr bwMode="auto">
          <a:xfrm>
            <a:off x="-4763" y="0"/>
            <a:ext cx="9148763" cy="6858000"/>
          </a:xfrm>
          <a:prstGeom prst="rect">
            <a:avLst/>
          </a:prstGeom>
          <a:solidFill>
            <a:srgbClr val="605F61">
              <a:alpha val="65000"/>
            </a:srgbClr>
          </a:solidFill>
          <a:ln w="9525" cap="flat" cmpd="sng" algn="ctr">
            <a:noFill/>
            <a:prstDash val="solid"/>
            <a:round/>
            <a:headEnd type="none" w="med" len="med"/>
            <a:tailEnd type="none" w="med" len="med"/>
          </a:ln>
          <a:effectLst/>
        </p:spPr>
        <p:txBody>
          <a:bodyPr/>
          <a:lstStyle/>
          <a:p>
            <a:pPr eaLnBrk="0" hangingPunct="0">
              <a:defRPr/>
            </a:pPr>
            <a:endParaRPr lang="en-US">
              <a:ea typeface="ＭＳ Ｐゴシック" charset="-128"/>
              <a:cs typeface="+mn-cs"/>
            </a:endParaRPr>
          </a:p>
        </p:txBody>
      </p:sp>
      <p:sp>
        <p:nvSpPr>
          <p:cNvPr id="6" name="Rectangle 6"/>
          <p:cNvSpPr/>
          <p:nvPr/>
        </p:nvSpPr>
        <p:spPr bwMode="auto">
          <a:xfrm>
            <a:off x="914400" y="1585913"/>
            <a:ext cx="7315200" cy="3686175"/>
          </a:xfrm>
          <a:prstGeom prst="rect">
            <a:avLst/>
          </a:prstGeom>
          <a:solidFill>
            <a:srgbClr val="007BC0">
              <a:alpha val="40000"/>
            </a:srgbClr>
          </a:solidFill>
          <a:ln w="9525" cap="flat" cmpd="sng" algn="ctr">
            <a:noFill/>
            <a:prstDash val="solid"/>
            <a:round/>
            <a:headEnd type="none" w="med" len="med"/>
            <a:tailEnd type="none" w="med" len="med"/>
          </a:ln>
          <a:effectLst/>
        </p:spPr>
        <p:txBody>
          <a:bodyPr/>
          <a:lstStyle/>
          <a:p>
            <a:pPr eaLnBrk="0" hangingPunct="0">
              <a:defRPr/>
            </a:pPr>
            <a:endParaRPr lang="en-US" dirty="0">
              <a:ea typeface="ＭＳ Ｐゴシック" charset="-128"/>
              <a:cs typeface="+mn-cs"/>
            </a:endParaRPr>
          </a:p>
        </p:txBody>
      </p:sp>
      <p:sp>
        <p:nvSpPr>
          <p:cNvPr id="7" name="Rectangle 4"/>
          <p:cNvSpPr/>
          <p:nvPr/>
        </p:nvSpPr>
        <p:spPr bwMode="auto">
          <a:xfrm>
            <a:off x="914400" y="1600200"/>
            <a:ext cx="7315200" cy="3657600"/>
          </a:xfrm>
          <a:prstGeom prst="rect">
            <a:avLst/>
          </a:prstGeom>
          <a:noFill/>
          <a:ln w="76200" cap="flat" cmpd="sng" algn="ctr">
            <a:solidFill>
              <a:srgbClr val="FFFFFF"/>
            </a:solidFill>
            <a:prstDash val="solid"/>
            <a:round/>
            <a:headEnd type="none" w="med" len="med"/>
            <a:tailEnd type="none" w="med" len="med"/>
          </a:ln>
          <a:effectLst/>
        </p:spPr>
        <p:txBody>
          <a:bodyPr/>
          <a:lstStyle/>
          <a:p>
            <a:pPr eaLnBrk="0" hangingPunct="0">
              <a:defRPr/>
            </a:pPr>
            <a:endParaRPr lang="en-US">
              <a:ea typeface="ＭＳ Ｐゴシック" charset="-128"/>
              <a:cs typeface="+mn-cs"/>
            </a:endParaRPr>
          </a:p>
        </p:txBody>
      </p:sp>
      <p:pic>
        <p:nvPicPr>
          <p:cNvPr id="8" name="Picture 7" descr="PRB_LOGO_PowerPoint.png"/>
          <p:cNvPicPr>
            <a:picLocks noChangeAspect="1"/>
          </p:cNvPicPr>
          <p:nvPr/>
        </p:nvPicPr>
        <p:blipFill>
          <a:blip r:embed="rId3"/>
          <a:srcRect/>
          <a:stretch>
            <a:fillRect/>
          </a:stretch>
        </p:blipFill>
        <p:spPr bwMode="auto">
          <a:xfrm>
            <a:off x="7854950" y="6153150"/>
            <a:ext cx="950913" cy="457200"/>
          </a:xfrm>
          <a:prstGeom prst="rect">
            <a:avLst/>
          </a:prstGeom>
          <a:noFill/>
          <a:ln w="9525">
            <a:noFill/>
            <a:miter lim="800000"/>
            <a:headEnd/>
            <a:tailEnd/>
          </a:ln>
        </p:spPr>
      </p:pic>
      <p:sp>
        <p:nvSpPr>
          <p:cNvPr id="9" name="Text Placeholder 7"/>
          <p:cNvSpPr>
            <a:spLocks noGrp="1"/>
          </p:cNvSpPr>
          <p:nvPr>
            <p:ph type="body" sz="quarter" idx="10"/>
          </p:nvPr>
        </p:nvSpPr>
        <p:spPr>
          <a:xfrm>
            <a:off x="1002729" y="2286000"/>
            <a:ext cx="7138543" cy="818930"/>
          </a:xfrm>
        </p:spPr>
        <p:txBody>
          <a:bodyPr/>
          <a:lstStyle>
            <a:lvl1pPr marL="0" indent="0" algn="ctr">
              <a:buNone/>
              <a:defRPr sz="5400" b="1" spc="2000" baseline="0">
                <a:solidFill>
                  <a:srgbClr val="FFFFFF"/>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10" name="Text Placeholder 7"/>
          <p:cNvSpPr>
            <a:spLocks noGrp="1"/>
          </p:cNvSpPr>
          <p:nvPr>
            <p:ph type="body" sz="quarter" idx="11"/>
          </p:nvPr>
        </p:nvSpPr>
        <p:spPr>
          <a:xfrm>
            <a:off x="1002729" y="3048000"/>
            <a:ext cx="7138543" cy="1600200"/>
          </a:xfrm>
        </p:spPr>
        <p:txBody>
          <a:bodyPr/>
          <a:lstStyle>
            <a:lvl1pPr marL="0" indent="0" algn="ctr">
              <a:buNone/>
              <a:defRPr sz="11000" b="1" spc="600" baseline="0">
                <a:solidFill>
                  <a:srgbClr val="FFFFFF"/>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Tree>
    <p:extLst>
      <p:ext uri="{BB962C8B-B14F-4D97-AF65-F5344CB8AC3E}">
        <p14:creationId xmlns:p14="http://schemas.microsoft.com/office/powerpoint/2010/main" val="3260011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p:cSld name="Title Slide">
    <p:bg>
      <p:bgPr>
        <a:solidFill>
          <a:schemeClr val="lt1"/>
        </a:solidFill>
        <a:effectLst/>
      </p:bgPr>
    </p:bg>
    <p:spTree>
      <p:nvGrpSpPr>
        <p:cNvPr id="1" name="Shape 40"/>
        <p:cNvGrpSpPr/>
        <p:nvPr/>
      </p:nvGrpSpPr>
      <p:grpSpPr>
        <a:xfrm>
          <a:off x="0" y="0"/>
          <a:ext cx="0" cy="0"/>
          <a:chOff x="0" y="0"/>
          <a:chExt cx="0" cy="0"/>
        </a:xfrm>
      </p:grpSpPr>
      <p:pic>
        <p:nvPicPr>
          <p:cNvPr id="41" name="Google Shape;41;p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42" name="Google Shape;42;p7"/>
          <p:cNvSpPr txBox="1">
            <a:spLocks noGrp="1"/>
          </p:cNvSpPr>
          <p:nvPr>
            <p:ph type="ctrTitle"/>
          </p:nvPr>
        </p:nvSpPr>
        <p:spPr>
          <a:xfrm>
            <a:off x="685800" y="1295400"/>
            <a:ext cx="6248400" cy="8382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7"/>
          <p:cNvSpPr txBox="1">
            <a:spLocks noGrp="1"/>
          </p:cNvSpPr>
          <p:nvPr>
            <p:ph type="subTitle" idx="1"/>
          </p:nvPr>
        </p:nvSpPr>
        <p:spPr>
          <a:xfrm>
            <a:off x="685800" y="2133600"/>
            <a:ext cx="6248400" cy="1101725"/>
          </a:xfrm>
          <a:prstGeom prst="rect">
            <a:avLst/>
          </a:prstGeom>
          <a:noFill/>
          <a:ln>
            <a:noFill/>
          </a:ln>
        </p:spPr>
        <p:txBody>
          <a:bodyPr spcFirstLastPara="1" wrap="square" lIns="91425" tIns="45700" rIns="91425" bIns="45700" anchor="t" anchorCtr="0">
            <a:noAutofit/>
          </a:bodyPr>
          <a:lstStyle>
            <a:lvl1pPr lvl="0" algn="l">
              <a:lnSpc>
                <a:spcPct val="100000"/>
              </a:lnSpc>
              <a:spcBef>
                <a:spcPts val="600"/>
              </a:spcBef>
              <a:spcAft>
                <a:spcPts val="0"/>
              </a:spcAft>
              <a:buSzPts val="2550"/>
              <a:buFont typeface="Noto Sans Symbols"/>
              <a:buNone/>
              <a:defRPr>
                <a:solidFill>
                  <a:srgbClr val="000000"/>
                </a:solidFill>
              </a:defRPr>
            </a:lvl1pPr>
            <a:lvl2pPr lvl="1" algn="l">
              <a:lnSpc>
                <a:spcPct val="100000"/>
              </a:lnSpc>
              <a:spcBef>
                <a:spcPts val="360"/>
              </a:spcBef>
              <a:spcAft>
                <a:spcPts val="0"/>
              </a:spcAft>
              <a:buSzPts val="2160"/>
              <a:buChar char="o"/>
              <a:defRPr/>
            </a:lvl2pPr>
            <a:lvl3pPr lvl="2" algn="l">
              <a:lnSpc>
                <a:spcPct val="100000"/>
              </a:lnSpc>
              <a:spcBef>
                <a:spcPts val="360"/>
              </a:spcBef>
              <a:spcAft>
                <a:spcPts val="0"/>
              </a:spcAft>
              <a:buSzPts val="2160"/>
              <a:buChar char="•"/>
              <a:defRPr/>
            </a:lvl3pPr>
            <a:lvl4pPr lvl="3" algn="l">
              <a:lnSpc>
                <a:spcPct val="100000"/>
              </a:lnSpc>
              <a:spcBef>
                <a:spcPts val="360"/>
              </a:spcBef>
              <a:spcAft>
                <a:spcPts val="0"/>
              </a:spcAft>
              <a:buSzPts val="1800"/>
              <a:buChar char="•"/>
              <a:defRPr/>
            </a:lvl4pPr>
            <a:lvl5pPr lvl="4" algn="l">
              <a:lnSpc>
                <a:spcPct val="100000"/>
              </a:lnSpc>
              <a:spcBef>
                <a:spcPts val="360"/>
              </a:spcBef>
              <a:spcAft>
                <a:spcPts val="0"/>
              </a:spcAft>
              <a:buSzPts val="1530"/>
              <a:buChar char="•"/>
              <a:defRPr/>
            </a:lvl5pPr>
            <a:lvl6pPr lvl="5" algn="l">
              <a:lnSpc>
                <a:spcPct val="100000"/>
              </a:lnSpc>
              <a:spcBef>
                <a:spcPts val="360"/>
              </a:spcBef>
              <a:spcAft>
                <a:spcPts val="0"/>
              </a:spcAft>
              <a:buSzPts val="1530"/>
              <a:buChar char="•"/>
              <a:defRPr/>
            </a:lvl6pPr>
            <a:lvl7pPr lvl="6" algn="l">
              <a:lnSpc>
                <a:spcPct val="100000"/>
              </a:lnSpc>
              <a:spcBef>
                <a:spcPts val="360"/>
              </a:spcBef>
              <a:spcAft>
                <a:spcPts val="0"/>
              </a:spcAft>
              <a:buSzPts val="1530"/>
              <a:buChar char="•"/>
              <a:defRPr/>
            </a:lvl7pPr>
            <a:lvl8pPr lvl="7" algn="l">
              <a:lnSpc>
                <a:spcPct val="100000"/>
              </a:lnSpc>
              <a:spcBef>
                <a:spcPts val="360"/>
              </a:spcBef>
              <a:spcAft>
                <a:spcPts val="0"/>
              </a:spcAft>
              <a:buSzPts val="1530"/>
              <a:buChar char="•"/>
              <a:defRPr/>
            </a:lvl8pPr>
            <a:lvl9pPr lvl="8" algn="l">
              <a:lnSpc>
                <a:spcPct val="100000"/>
              </a:lnSpc>
              <a:spcBef>
                <a:spcPts val="360"/>
              </a:spcBef>
              <a:spcAft>
                <a:spcPts val="0"/>
              </a:spcAft>
              <a:buSzPts val="1530"/>
              <a:buChar char="•"/>
              <a:defRPr/>
            </a:lvl9pPr>
          </a:lstStyle>
          <a:p>
            <a:endParaRPr/>
          </a:p>
        </p:txBody>
      </p:sp>
    </p:spTree>
  </p:cSld>
  <p:clrMapOvr>
    <a:masterClrMapping/>
  </p:clrMapOvr>
  <p:extLst>
    <p:ext uri="{DCECCB84-F9BA-43D5-87BE-67443E8EF086}">
      <p15:sldGuideLst xmlns:p15="http://schemas.microsoft.com/office/powerpoint/2012/main">
        <p15:guide id="1" orient="horz" pos="1008">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4"/>
        <p:cNvGrpSpPr/>
        <p:nvPr/>
      </p:nvGrpSpPr>
      <p:grpSpPr>
        <a:xfrm>
          <a:off x="0" y="0"/>
          <a:ext cx="0" cy="0"/>
          <a:chOff x="0" y="0"/>
          <a:chExt cx="0" cy="0"/>
        </a:xfrm>
      </p:grpSpPr>
      <p:sp>
        <p:nvSpPr>
          <p:cNvPr id="45" name="Google Shape;45;p8"/>
          <p:cNvSpPr txBox="1">
            <a:spLocks noGrp="1"/>
          </p:cNvSpPr>
          <p:nvPr>
            <p:ph type="title"/>
          </p:nvPr>
        </p:nvSpPr>
        <p:spPr>
          <a:xfrm>
            <a:off x="1023938" y="533400"/>
            <a:ext cx="7739062" cy="9906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8"/>
          <p:cNvSpPr txBox="1">
            <a:spLocks noGrp="1"/>
          </p:cNvSpPr>
          <p:nvPr>
            <p:ph type="body" idx="1"/>
          </p:nvPr>
        </p:nvSpPr>
        <p:spPr>
          <a:xfrm>
            <a:off x="1033463" y="1676400"/>
            <a:ext cx="3787775" cy="4648200"/>
          </a:xfrm>
          <a:prstGeom prst="rect">
            <a:avLst/>
          </a:prstGeom>
          <a:noFill/>
          <a:ln>
            <a:noFill/>
          </a:ln>
        </p:spPr>
        <p:txBody>
          <a:bodyPr spcFirstLastPara="1" wrap="square" lIns="91425" tIns="45700" rIns="91425" bIns="45700" anchor="t" anchorCtr="0">
            <a:noAutofit/>
          </a:bodyPr>
          <a:lstStyle>
            <a:lvl1pPr marL="457200" lvl="0" indent="-379730" algn="l">
              <a:lnSpc>
                <a:spcPct val="100000"/>
              </a:lnSpc>
              <a:spcBef>
                <a:spcPts val="560"/>
              </a:spcBef>
              <a:spcAft>
                <a:spcPts val="0"/>
              </a:spcAft>
              <a:buSzPts val="2380"/>
              <a:buChar char="■"/>
              <a:defRPr sz="2800"/>
            </a:lvl1pPr>
            <a:lvl2pPr marL="914400" lvl="1" indent="-411480" algn="l">
              <a:lnSpc>
                <a:spcPct val="100000"/>
              </a:lnSpc>
              <a:spcBef>
                <a:spcPts val="480"/>
              </a:spcBef>
              <a:spcAft>
                <a:spcPts val="0"/>
              </a:spcAft>
              <a:buSzPts val="2880"/>
              <a:buChar char="o"/>
              <a:defRPr sz="2400"/>
            </a:lvl2pPr>
            <a:lvl3pPr marL="1371600" lvl="2" indent="-381000" algn="l">
              <a:lnSpc>
                <a:spcPct val="100000"/>
              </a:lnSpc>
              <a:spcBef>
                <a:spcPts val="400"/>
              </a:spcBef>
              <a:spcAft>
                <a:spcPts val="0"/>
              </a:spcAft>
              <a:buSzPts val="2400"/>
              <a:buFont typeface="Arial"/>
              <a:buChar char="•"/>
              <a:defRPr sz="2000"/>
            </a:lvl3pPr>
            <a:lvl4pPr marL="1828800" lvl="3" indent="-342900" algn="l">
              <a:lnSpc>
                <a:spcPct val="100000"/>
              </a:lnSpc>
              <a:spcBef>
                <a:spcPts val="360"/>
              </a:spcBef>
              <a:spcAft>
                <a:spcPts val="0"/>
              </a:spcAft>
              <a:buSzPts val="1800"/>
              <a:buFont typeface="Arial"/>
              <a:buChar char="•"/>
              <a:defRPr sz="1800"/>
            </a:lvl4pPr>
            <a:lvl5pPr marL="2286000" lvl="4" indent="-325754" algn="l">
              <a:lnSpc>
                <a:spcPct val="100000"/>
              </a:lnSpc>
              <a:spcBef>
                <a:spcPts val="360"/>
              </a:spcBef>
              <a:spcAft>
                <a:spcPts val="0"/>
              </a:spcAft>
              <a:buSzPts val="1530"/>
              <a:buFont typeface="Arial"/>
              <a:buChar char="•"/>
              <a:defRPr sz="1800"/>
            </a:lvl5pPr>
            <a:lvl6pPr marL="2743200" lvl="5" indent="-325754" algn="l">
              <a:lnSpc>
                <a:spcPct val="100000"/>
              </a:lnSpc>
              <a:spcBef>
                <a:spcPts val="360"/>
              </a:spcBef>
              <a:spcAft>
                <a:spcPts val="0"/>
              </a:spcAft>
              <a:buSzPts val="1530"/>
              <a:buFont typeface="Arial"/>
              <a:buChar char="•"/>
              <a:defRPr sz="1800"/>
            </a:lvl6pPr>
            <a:lvl7pPr marL="3200400" lvl="6" indent="-325754" algn="l">
              <a:lnSpc>
                <a:spcPct val="100000"/>
              </a:lnSpc>
              <a:spcBef>
                <a:spcPts val="360"/>
              </a:spcBef>
              <a:spcAft>
                <a:spcPts val="0"/>
              </a:spcAft>
              <a:buSzPts val="1530"/>
              <a:buFont typeface="Arial"/>
              <a:buChar char="•"/>
              <a:defRPr sz="1800"/>
            </a:lvl7pPr>
            <a:lvl8pPr marL="3657600" lvl="7" indent="-325754" algn="l">
              <a:lnSpc>
                <a:spcPct val="100000"/>
              </a:lnSpc>
              <a:spcBef>
                <a:spcPts val="360"/>
              </a:spcBef>
              <a:spcAft>
                <a:spcPts val="0"/>
              </a:spcAft>
              <a:buSzPts val="1530"/>
              <a:buFont typeface="Arial"/>
              <a:buChar char="•"/>
              <a:defRPr sz="1800"/>
            </a:lvl8pPr>
            <a:lvl9pPr marL="4114800" lvl="8" indent="-325754" algn="l">
              <a:lnSpc>
                <a:spcPct val="100000"/>
              </a:lnSpc>
              <a:spcBef>
                <a:spcPts val="360"/>
              </a:spcBef>
              <a:spcAft>
                <a:spcPts val="0"/>
              </a:spcAft>
              <a:buSzPts val="1530"/>
              <a:buFont typeface="Arial"/>
              <a:buChar char="•"/>
              <a:defRPr sz="1800"/>
            </a:lvl9pPr>
          </a:lstStyle>
          <a:p>
            <a:endParaRPr/>
          </a:p>
        </p:txBody>
      </p:sp>
      <p:sp>
        <p:nvSpPr>
          <p:cNvPr id="47" name="Google Shape;47;p8"/>
          <p:cNvSpPr txBox="1">
            <a:spLocks noGrp="1"/>
          </p:cNvSpPr>
          <p:nvPr>
            <p:ph type="body" idx="2"/>
          </p:nvPr>
        </p:nvSpPr>
        <p:spPr>
          <a:xfrm>
            <a:off x="4973638" y="1676400"/>
            <a:ext cx="3789362" cy="4648200"/>
          </a:xfrm>
          <a:prstGeom prst="rect">
            <a:avLst/>
          </a:prstGeom>
          <a:noFill/>
          <a:ln>
            <a:noFill/>
          </a:ln>
        </p:spPr>
        <p:txBody>
          <a:bodyPr spcFirstLastPara="1" wrap="square" lIns="91425" tIns="45700" rIns="91425" bIns="45700" anchor="t" anchorCtr="0">
            <a:noAutofit/>
          </a:bodyPr>
          <a:lstStyle>
            <a:lvl1pPr marL="457200" lvl="0" indent="-379730" algn="l">
              <a:lnSpc>
                <a:spcPct val="100000"/>
              </a:lnSpc>
              <a:spcBef>
                <a:spcPts val="560"/>
              </a:spcBef>
              <a:spcAft>
                <a:spcPts val="0"/>
              </a:spcAft>
              <a:buSzPts val="2380"/>
              <a:buChar char="■"/>
              <a:defRPr sz="2800"/>
            </a:lvl1pPr>
            <a:lvl2pPr marL="914400" lvl="1" indent="-411480" algn="l">
              <a:lnSpc>
                <a:spcPct val="100000"/>
              </a:lnSpc>
              <a:spcBef>
                <a:spcPts val="480"/>
              </a:spcBef>
              <a:spcAft>
                <a:spcPts val="0"/>
              </a:spcAft>
              <a:buSzPts val="2880"/>
              <a:buChar char="o"/>
              <a:defRPr sz="2400"/>
            </a:lvl2pPr>
            <a:lvl3pPr marL="1371600" lvl="2" indent="-381000" algn="l">
              <a:lnSpc>
                <a:spcPct val="100000"/>
              </a:lnSpc>
              <a:spcBef>
                <a:spcPts val="400"/>
              </a:spcBef>
              <a:spcAft>
                <a:spcPts val="0"/>
              </a:spcAft>
              <a:buSzPts val="2400"/>
              <a:buFont typeface="Arial"/>
              <a:buChar char="•"/>
              <a:defRPr sz="2000"/>
            </a:lvl3pPr>
            <a:lvl4pPr marL="1828800" lvl="3" indent="-342900" algn="l">
              <a:lnSpc>
                <a:spcPct val="100000"/>
              </a:lnSpc>
              <a:spcBef>
                <a:spcPts val="360"/>
              </a:spcBef>
              <a:spcAft>
                <a:spcPts val="0"/>
              </a:spcAft>
              <a:buSzPts val="1800"/>
              <a:buFont typeface="Arial"/>
              <a:buChar char="•"/>
              <a:defRPr sz="1800"/>
            </a:lvl4pPr>
            <a:lvl5pPr marL="2286000" lvl="4" indent="-325754" algn="l">
              <a:lnSpc>
                <a:spcPct val="100000"/>
              </a:lnSpc>
              <a:spcBef>
                <a:spcPts val="360"/>
              </a:spcBef>
              <a:spcAft>
                <a:spcPts val="0"/>
              </a:spcAft>
              <a:buSzPts val="1530"/>
              <a:buFont typeface="Arial"/>
              <a:buChar char="•"/>
              <a:defRPr sz="1800"/>
            </a:lvl5pPr>
            <a:lvl6pPr marL="2743200" lvl="5" indent="-325754" algn="l">
              <a:lnSpc>
                <a:spcPct val="100000"/>
              </a:lnSpc>
              <a:spcBef>
                <a:spcPts val="360"/>
              </a:spcBef>
              <a:spcAft>
                <a:spcPts val="0"/>
              </a:spcAft>
              <a:buSzPts val="1530"/>
              <a:buFont typeface="Arial"/>
              <a:buChar char="•"/>
              <a:defRPr sz="1800"/>
            </a:lvl6pPr>
            <a:lvl7pPr marL="3200400" lvl="6" indent="-325754" algn="l">
              <a:lnSpc>
                <a:spcPct val="100000"/>
              </a:lnSpc>
              <a:spcBef>
                <a:spcPts val="360"/>
              </a:spcBef>
              <a:spcAft>
                <a:spcPts val="0"/>
              </a:spcAft>
              <a:buSzPts val="1530"/>
              <a:buFont typeface="Arial"/>
              <a:buChar char="•"/>
              <a:defRPr sz="1800"/>
            </a:lvl7pPr>
            <a:lvl8pPr marL="3657600" lvl="7" indent="-325754" algn="l">
              <a:lnSpc>
                <a:spcPct val="100000"/>
              </a:lnSpc>
              <a:spcBef>
                <a:spcPts val="360"/>
              </a:spcBef>
              <a:spcAft>
                <a:spcPts val="0"/>
              </a:spcAft>
              <a:buSzPts val="1530"/>
              <a:buFont typeface="Arial"/>
              <a:buChar char="•"/>
              <a:defRPr sz="1800"/>
            </a:lvl8pPr>
            <a:lvl9pPr marL="4114800" lvl="8" indent="-325754" algn="l">
              <a:lnSpc>
                <a:spcPct val="100000"/>
              </a:lnSpc>
              <a:spcBef>
                <a:spcPts val="360"/>
              </a:spcBef>
              <a:spcAft>
                <a:spcPts val="0"/>
              </a:spcAft>
              <a:buSzPts val="1530"/>
              <a:buFont typeface="Arial"/>
              <a:buChar char="•"/>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Google Shape;49;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SzPts val="2040"/>
              <a:buNone/>
              <a:defRPr sz="2400" b="1"/>
            </a:lvl1pPr>
            <a:lvl2pPr marL="914400" lvl="1" indent="-228600" algn="l">
              <a:lnSpc>
                <a:spcPct val="100000"/>
              </a:lnSpc>
              <a:spcBef>
                <a:spcPts val="400"/>
              </a:spcBef>
              <a:spcAft>
                <a:spcPts val="0"/>
              </a:spcAft>
              <a:buSzPts val="2400"/>
              <a:buNone/>
              <a:defRPr sz="2000" b="1"/>
            </a:lvl2pPr>
            <a:lvl3pPr marL="1371600" lvl="2" indent="-228600" algn="l">
              <a:lnSpc>
                <a:spcPct val="100000"/>
              </a:lnSpc>
              <a:spcBef>
                <a:spcPts val="360"/>
              </a:spcBef>
              <a:spcAft>
                <a:spcPts val="0"/>
              </a:spcAft>
              <a:buSzPts val="2160"/>
              <a:buFont typeface="Arial"/>
              <a:buNone/>
              <a:defRPr sz="1800" b="1"/>
            </a:lvl3pPr>
            <a:lvl4pPr marL="1828800" lvl="3" indent="-228600" algn="l">
              <a:lnSpc>
                <a:spcPct val="100000"/>
              </a:lnSpc>
              <a:spcBef>
                <a:spcPts val="320"/>
              </a:spcBef>
              <a:spcAft>
                <a:spcPts val="0"/>
              </a:spcAft>
              <a:buSzPts val="1600"/>
              <a:buFont typeface="Arial"/>
              <a:buNone/>
              <a:defRPr sz="1600" b="1"/>
            </a:lvl4pPr>
            <a:lvl5pPr marL="2286000" lvl="4" indent="-228600" algn="l">
              <a:lnSpc>
                <a:spcPct val="100000"/>
              </a:lnSpc>
              <a:spcBef>
                <a:spcPts val="320"/>
              </a:spcBef>
              <a:spcAft>
                <a:spcPts val="0"/>
              </a:spcAft>
              <a:buSzPts val="1360"/>
              <a:buFont typeface="Arial"/>
              <a:buNone/>
              <a:defRPr sz="1600" b="1"/>
            </a:lvl5pPr>
            <a:lvl6pPr marL="2743200" lvl="5" indent="-228600" algn="l">
              <a:lnSpc>
                <a:spcPct val="100000"/>
              </a:lnSpc>
              <a:spcBef>
                <a:spcPts val="320"/>
              </a:spcBef>
              <a:spcAft>
                <a:spcPts val="0"/>
              </a:spcAft>
              <a:buSzPts val="1360"/>
              <a:buFont typeface="Arial"/>
              <a:buNone/>
              <a:defRPr sz="1600" b="1"/>
            </a:lvl6pPr>
            <a:lvl7pPr marL="3200400" lvl="6" indent="-228600" algn="l">
              <a:lnSpc>
                <a:spcPct val="100000"/>
              </a:lnSpc>
              <a:spcBef>
                <a:spcPts val="320"/>
              </a:spcBef>
              <a:spcAft>
                <a:spcPts val="0"/>
              </a:spcAft>
              <a:buSzPts val="1360"/>
              <a:buFont typeface="Arial"/>
              <a:buNone/>
              <a:defRPr sz="1600" b="1"/>
            </a:lvl7pPr>
            <a:lvl8pPr marL="3657600" lvl="7" indent="-228600" algn="l">
              <a:lnSpc>
                <a:spcPct val="100000"/>
              </a:lnSpc>
              <a:spcBef>
                <a:spcPts val="320"/>
              </a:spcBef>
              <a:spcAft>
                <a:spcPts val="0"/>
              </a:spcAft>
              <a:buSzPts val="1360"/>
              <a:buFont typeface="Arial"/>
              <a:buNone/>
              <a:defRPr sz="1600" b="1"/>
            </a:lvl8pPr>
            <a:lvl9pPr marL="4114800" lvl="8" indent="-228600" algn="l">
              <a:lnSpc>
                <a:spcPct val="100000"/>
              </a:lnSpc>
              <a:spcBef>
                <a:spcPts val="320"/>
              </a:spcBef>
              <a:spcAft>
                <a:spcPts val="0"/>
              </a:spcAft>
              <a:buSzPts val="1360"/>
              <a:buFont typeface="Arial"/>
              <a:buNone/>
              <a:defRPr sz="1600" b="1"/>
            </a:lvl9pPr>
          </a:lstStyle>
          <a:p>
            <a:endParaRPr/>
          </a:p>
        </p:txBody>
      </p:sp>
      <p:sp>
        <p:nvSpPr>
          <p:cNvPr id="51" name="Google Shape;51;p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58140" algn="l">
              <a:lnSpc>
                <a:spcPct val="100000"/>
              </a:lnSpc>
              <a:spcBef>
                <a:spcPts val="480"/>
              </a:spcBef>
              <a:spcAft>
                <a:spcPts val="0"/>
              </a:spcAft>
              <a:buSzPts val="2040"/>
              <a:buChar char="■"/>
              <a:defRPr sz="2400"/>
            </a:lvl1pPr>
            <a:lvl2pPr marL="914400" lvl="1" indent="-381000" algn="l">
              <a:lnSpc>
                <a:spcPct val="100000"/>
              </a:lnSpc>
              <a:spcBef>
                <a:spcPts val="400"/>
              </a:spcBef>
              <a:spcAft>
                <a:spcPts val="0"/>
              </a:spcAft>
              <a:buSzPts val="2400"/>
              <a:buChar char="o"/>
              <a:defRPr sz="2000"/>
            </a:lvl2pPr>
            <a:lvl3pPr marL="1371600" lvl="2" indent="-365760" algn="l">
              <a:lnSpc>
                <a:spcPct val="100000"/>
              </a:lnSpc>
              <a:spcBef>
                <a:spcPts val="360"/>
              </a:spcBef>
              <a:spcAft>
                <a:spcPts val="0"/>
              </a:spcAft>
              <a:buSzPts val="2160"/>
              <a:buFont typeface="Arial"/>
              <a:buChar char="•"/>
              <a:defRPr sz="1800"/>
            </a:lvl3pPr>
            <a:lvl4pPr marL="1828800" lvl="3" indent="-330200" algn="l">
              <a:lnSpc>
                <a:spcPct val="100000"/>
              </a:lnSpc>
              <a:spcBef>
                <a:spcPts val="320"/>
              </a:spcBef>
              <a:spcAft>
                <a:spcPts val="0"/>
              </a:spcAft>
              <a:buSzPts val="1600"/>
              <a:buFont typeface="Arial"/>
              <a:buChar char="•"/>
              <a:defRPr sz="1600"/>
            </a:lvl4pPr>
            <a:lvl5pPr marL="2286000" lvl="4" indent="-314960" algn="l">
              <a:lnSpc>
                <a:spcPct val="100000"/>
              </a:lnSpc>
              <a:spcBef>
                <a:spcPts val="320"/>
              </a:spcBef>
              <a:spcAft>
                <a:spcPts val="0"/>
              </a:spcAft>
              <a:buSzPts val="1360"/>
              <a:buFont typeface="Arial"/>
              <a:buChar char="•"/>
              <a:defRPr sz="1600"/>
            </a:lvl5pPr>
            <a:lvl6pPr marL="2743200" lvl="5" indent="-314960" algn="l">
              <a:lnSpc>
                <a:spcPct val="100000"/>
              </a:lnSpc>
              <a:spcBef>
                <a:spcPts val="320"/>
              </a:spcBef>
              <a:spcAft>
                <a:spcPts val="0"/>
              </a:spcAft>
              <a:buSzPts val="1360"/>
              <a:buFont typeface="Arial"/>
              <a:buChar char="•"/>
              <a:defRPr sz="1600"/>
            </a:lvl6pPr>
            <a:lvl7pPr marL="3200400" lvl="6" indent="-314960" algn="l">
              <a:lnSpc>
                <a:spcPct val="100000"/>
              </a:lnSpc>
              <a:spcBef>
                <a:spcPts val="320"/>
              </a:spcBef>
              <a:spcAft>
                <a:spcPts val="0"/>
              </a:spcAft>
              <a:buSzPts val="1360"/>
              <a:buFont typeface="Arial"/>
              <a:buChar char="•"/>
              <a:defRPr sz="1600"/>
            </a:lvl7pPr>
            <a:lvl8pPr marL="3657600" lvl="7" indent="-314959" algn="l">
              <a:lnSpc>
                <a:spcPct val="100000"/>
              </a:lnSpc>
              <a:spcBef>
                <a:spcPts val="320"/>
              </a:spcBef>
              <a:spcAft>
                <a:spcPts val="0"/>
              </a:spcAft>
              <a:buSzPts val="1360"/>
              <a:buFont typeface="Arial"/>
              <a:buChar char="•"/>
              <a:defRPr sz="1600"/>
            </a:lvl8pPr>
            <a:lvl9pPr marL="4114800" lvl="8" indent="-314959" algn="l">
              <a:lnSpc>
                <a:spcPct val="100000"/>
              </a:lnSpc>
              <a:spcBef>
                <a:spcPts val="320"/>
              </a:spcBef>
              <a:spcAft>
                <a:spcPts val="0"/>
              </a:spcAft>
              <a:buSzPts val="1360"/>
              <a:buFont typeface="Arial"/>
              <a:buChar char="•"/>
              <a:defRPr sz="1600"/>
            </a:lvl9pPr>
          </a:lstStyle>
          <a:p>
            <a:endParaRPr/>
          </a:p>
        </p:txBody>
      </p:sp>
      <p:sp>
        <p:nvSpPr>
          <p:cNvPr id="52" name="Google Shape;52;p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SzPts val="2040"/>
              <a:buNone/>
              <a:defRPr sz="2400" b="1"/>
            </a:lvl1pPr>
            <a:lvl2pPr marL="914400" lvl="1" indent="-228600" algn="l">
              <a:lnSpc>
                <a:spcPct val="100000"/>
              </a:lnSpc>
              <a:spcBef>
                <a:spcPts val="400"/>
              </a:spcBef>
              <a:spcAft>
                <a:spcPts val="0"/>
              </a:spcAft>
              <a:buSzPts val="2400"/>
              <a:buNone/>
              <a:defRPr sz="2000" b="1"/>
            </a:lvl2pPr>
            <a:lvl3pPr marL="1371600" lvl="2" indent="-228600" algn="l">
              <a:lnSpc>
                <a:spcPct val="100000"/>
              </a:lnSpc>
              <a:spcBef>
                <a:spcPts val="360"/>
              </a:spcBef>
              <a:spcAft>
                <a:spcPts val="0"/>
              </a:spcAft>
              <a:buSzPts val="2160"/>
              <a:buFont typeface="Arial"/>
              <a:buNone/>
              <a:defRPr sz="1800" b="1"/>
            </a:lvl3pPr>
            <a:lvl4pPr marL="1828800" lvl="3" indent="-228600" algn="l">
              <a:lnSpc>
                <a:spcPct val="100000"/>
              </a:lnSpc>
              <a:spcBef>
                <a:spcPts val="320"/>
              </a:spcBef>
              <a:spcAft>
                <a:spcPts val="0"/>
              </a:spcAft>
              <a:buSzPts val="1600"/>
              <a:buFont typeface="Arial"/>
              <a:buNone/>
              <a:defRPr sz="1600" b="1"/>
            </a:lvl4pPr>
            <a:lvl5pPr marL="2286000" lvl="4" indent="-228600" algn="l">
              <a:lnSpc>
                <a:spcPct val="100000"/>
              </a:lnSpc>
              <a:spcBef>
                <a:spcPts val="320"/>
              </a:spcBef>
              <a:spcAft>
                <a:spcPts val="0"/>
              </a:spcAft>
              <a:buSzPts val="1360"/>
              <a:buFont typeface="Arial"/>
              <a:buNone/>
              <a:defRPr sz="1600" b="1"/>
            </a:lvl5pPr>
            <a:lvl6pPr marL="2743200" lvl="5" indent="-228600" algn="l">
              <a:lnSpc>
                <a:spcPct val="100000"/>
              </a:lnSpc>
              <a:spcBef>
                <a:spcPts val="320"/>
              </a:spcBef>
              <a:spcAft>
                <a:spcPts val="0"/>
              </a:spcAft>
              <a:buSzPts val="1360"/>
              <a:buFont typeface="Arial"/>
              <a:buNone/>
              <a:defRPr sz="1600" b="1"/>
            </a:lvl6pPr>
            <a:lvl7pPr marL="3200400" lvl="6" indent="-228600" algn="l">
              <a:lnSpc>
                <a:spcPct val="100000"/>
              </a:lnSpc>
              <a:spcBef>
                <a:spcPts val="320"/>
              </a:spcBef>
              <a:spcAft>
                <a:spcPts val="0"/>
              </a:spcAft>
              <a:buSzPts val="1360"/>
              <a:buFont typeface="Arial"/>
              <a:buNone/>
              <a:defRPr sz="1600" b="1"/>
            </a:lvl7pPr>
            <a:lvl8pPr marL="3657600" lvl="7" indent="-228600" algn="l">
              <a:lnSpc>
                <a:spcPct val="100000"/>
              </a:lnSpc>
              <a:spcBef>
                <a:spcPts val="320"/>
              </a:spcBef>
              <a:spcAft>
                <a:spcPts val="0"/>
              </a:spcAft>
              <a:buSzPts val="1360"/>
              <a:buFont typeface="Arial"/>
              <a:buNone/>
              <a:defRPr sz="1600" b="1"/>
            </a:lvl8pPr>
            <a:lvl9pPr marL="4114800" lvl="8" indent="-228600" algn="l">
              <a:lnSpc>
                <a:spcPct val="100000"/>
              </a:lnSpc>
              <a:spcBef>
                <a:spcPts val="320"/>
              </a:spcBef>
              <a:spcAft>
                <a:spcPts val="0"/>
              </a:spcAft>
              <a:buSzPts val="1360"/>
              <a:buFont typeface="Arial"/>
              <a:buNone/>
              <a:defRPr sz="1600" b="1"/>
            </a:lvl9pPr>
          </a:lstStyle>
          <a:p>
            <a:endParaRPr/>
          </a:p>
        </p:txBody>
      </p:sp>
      <p:sp>
        <p:nvSpPr>
          <p:cNvPr id="53" name="Google Shape;53;p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58140" algn="l">
              <a:lnSpc>
                <a:spcPct val="100000"/>
              </a:lnSpc>
              <a:spcBef>
                <a:spcPts val="480"/>
              </a:spcBef>
              <a:spcAft>
                <a:spcPts val="0"/>
              </a:spcAft>
              <a:buSzPts val="2040"/>
              <a:buChar char="■"/>
              <a:defRPr sz="2400"/>
            </a:lvl1pPr>
            <a:lvl2pPr marL="914400" lvl="1" indent="-381000" algn="l">
              <a:lnSpc>
                <a:spcPct val="100000"/>
              </a:lnSpc>
              <a:spcBef>
                <a:spcPts val="400"/>
              </a:spcBef>
              <a:spcAft>
                <a:spcPts val="0"/>
              </a:spcAft>
              <a:buSzPts val="2400"/>
              <a:buChar char="o"/>
              <a:defRPr sz="2000"/>
            </a:lvl2pPr>
            <a:lvl3pPr marL="1371600" lvl="2" indent="-365760" algn="l">
              <a:lnSpc>
                <a:spcPct val="100000"/>
              </a:lnSpc>
              <a:spcBef>
                <a:spcPts val="360"/>
              </a:spcBef>
              <a:spcAft>
                <a:spcPts val="0"/>
              </a:spcAft>
              <a:buSzPts val="2160"/>
              <a:buFont typeface="Arial"/>
              <a:buChar char="•"/>
              <a:defRPr sz="1800"/>
            </a:lvl3pPr>
            <a:lvl4pPr marL="1828800" lvl="3" indent="-330200" algn="l">
              <a:lnSpc>
                <a:spcPct val="100000"/>
              </a:lnSpc>
              <a:spcBef>
                <a:spcPts val="320"/>
              </a:spcBef>
              <a:spcAft>
                <a:spcPts val="0"/>
              </a:spcAft>
              <a:buSzPts val="1600"/>
              <a:buFont typeface="Arial"/>
              <a:buChar char="•"/>
              <a:defRPr sz="1600"/>
            </a:lvl4pPr>
            <a:lvl5pPr marL="2286000" lvl="4" indent="-314960" algn="l">
              <a:lnSpc>
                <a:spcPct val="100000"/>
              </a:lnSpc>
              <a:spcBef>
                <a:spcPts val="320"/>
              </a:spcBef>
              <a:spcAft>
                <a:spcPts val="0"/>
              </a:spcAft>
              <a:buSzPts val="1360"/>
              <a:buFont typeface="Arial"/>
              <a:buChar char="•"/>
              <a:defRPr sz="1600"/>
            </a:lvl5pPr>
            <a:lvl6pPr marL="2743200" lvl="5" indent="-314960" algn="l">
              <a:lnSpc>
                <a:spcPct val="100000"/>
              </a:lnSpc>
              <a:spcBef>
                <a:spcPts val="320"/>
              </a:spcBef>
              <a:spcAft>
                <a:spcPts val="0"/>
              </a:spcAft>
              <a:buSzPts val="1360"/>
              <a:buFont typeface="Arial"/>
              <a:buChar char="•"/>
              <a:defRPr sz="1600"/>
            </a:lvl6pPr>
            <a:lvl7pPr marL="3200400" lvl="6" indent="-314960" algn="l">
              <a:lnSpc>
                <a:spcPct val="100000"/>
              </a:lnSpc>
              <a:spcBef>
                <a:spcPts val="320"/>
              </a:spcBef>
              <a:spcAft>
                <a:spcPts val="0"/>
              </a:spcAft>
              <a:buSzPts val="1360"/>
              <a:buFont typeface="Arial"/>
              <a:buChar char="•"/>
              <a:defRPr sz="1600"/>
            </a:lvl7pPr>
            <a:lvl8pPr marL="3657600" lvl="7" indent="-314959" algn="l">
              <a:lnSpc>
                <a:spcPct val="100000"/>
              </a:lnSpc>
              <a:spcBef>
                <a:spcPts val="320"/>
              </a:spcBef>
              <a:spcAft>
                <a:spcPts val="0"/>
              </a:spcAft>
              <a:buSzPts val="1360"/>
              <a:buFont typeface="Arial"/>
              <a:buChar char="•"/>
              <a:defRPr sz="1600"/>
            </a:lvl8pPr>
            <a:lvl9pPr marL="4114800" lvl="8" indent="-314959" algn="l">
              <a:lnSpc>
                <a:spcPct val="100000"/>
              </a:lnSpc>
              <a:spcBef>
                <a:spcPts val="320"/>
              </a:spcBef>
              <a:spcAft>
                <a:spcPts val="0"/>
              </a:spcAft>
              <a:buSzPts val="1360"/>
              <a:buFont typeface="Arial"/>
              <a:buChar char="•"/>
              <a:defRPr sz="16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5"/>
        <p:cNvGrpSpPr/>
        <p:nvPr/>
      </p:nvGrpSpPr>
      <p:grpSpPr>
        <a:xfrm>
          <a:off x="0" y="0"/>
          <a:ext cx="0" cy="0"/>
          <a:chOff x="0" y="0"/>
          <a:chExt cx="0" cy="0"/>
        </a:xfrm>
      </p:grpSpPr>
      <p:sp>
        <p:nvSpPr>
          <p:cNvPr id="56" name="Google Shape;56;p1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01320" algn="l">
              <a:lnSpc>
                <a:spcPct val="100000"/>
              </a:lnSpc>
              <a:spcBef>
                <a:spcPts val="640"/>
              </a:spcBef>
              <a:spcAft>
                <a:spcPts val="0"/>
              </a:spcAft>
              <a:buSzPts val="2720"/>
              <a:buChar char="■"/>
              <a:defRPr sz="3200"/>
            </a:lvl1pPr>
            <a:lvl2pPr marL="914400" lvl="1" indent="-441960" algn="l">
              <a:lnSpc>
                <a:spcPct val="100000"/>
              </a:lnSpc>
              <a:spcBef>
                <a:spcPts val="560"/>
              </a:spcBef>
              <a:spcAft>
                <a:spcPts val="0"/>
              </a:spcAft>
              <a:buSzPts val="3360"/>
              <a:buChar char="o"/>
              <a:defRPr sz="2800"/>
            </a:lvl2pPr>
            <a:lvl3pPr marL="1371600" lvl="2" indent="-411480" algn="l">
              <a:lnSpc>
                <a:spcPct val="100000"/>
              </a:lnSpc>
              <a:spcBef>
                <a:spcPts val="480"/>
              </a:spcBef>
              <a:spcAft>
                <a:spcPts val="0"/>
              </a:spcAft>
              <a:buSzPts val="2880"/>
              <a:buFont typeface="Arial"/>
              <a:buChar char="•"/>
              <a:defRPr sz="2400"/>
            </a:lvl3pPr>
            <a:lvl4pPr marL="1828800" lvl="3" indent="-355600" algn="l">
              <a:lnSpc>
                <a:spcPct val="100000"/>
              </a:lnSpc>
              <a:spcBef>
                <a:spcPts val="400"/>
              </a:spcBef>
              <a:spcAft>
                <a:spcPts val="0"/>
              </a:spcAft>
              <a:buSzPts val="2000"/>
              <a:buFont typeface="Arial"/>
              <a:buChar char="•"/>
              <a:defRPr sz="2000"/>
            </a:lvl4pPr>
            <a:lvl5pPr marL="2286000" lvl="4" indent="-336550" algn="l">
              <a:lnSpc>
                <a:spcPct val="100000"/>
              </a:lnSpc>
              <a:spcBef>
                <a:spcPts val="400"/>
              </a:spcBef>
              <a:spcAft>
                <a:spcPts val="0"/>
              </a:spcAft>
              <a:buSzPts val="1700"/>
              <a:buFont typeface="Arial"/>
              <a:buChar char="•"/>
              <a:defRPr sz="2000"/>
            </a:lvl5pPr>
            <a:lvl6pPr marL="2743200" lvl="5" indent="-336550" algn="l">
              <a:lnSpc>
                <a:spcPct val="100000"/>
              </a:lnSpc>
              <a:spcBef>
                <a:spcPts val="400"/>
              </a:spcBef>
              <a:spcAft>
                <a:spcPts val="0"/>
              </a:spcAft>
              <a:buSzPts val="1700"/>
              <a:buFont typeface="Arial"/>
              <a:buChar char="•"/>
              <a:defRPr sz="2000"/>
            </a:lvl6pPr>
            <a:lvl7pPr marL="3200400" lvl="6" indent="-336550" algn="l">
              <a:lnSpc>
                <a:spcPct val="100000"/>
              </a:lnSpc>
              <a:spcBef>
                <a:spcPts val="400"/>
              </a:spcBef>
              <a:spcAft>
                <a:spcPts val="0"/>
              </a:spcAft>
              <a:buSzPts val="1700"/>
              <a:buFont typeface="Arial"/>
              <a:buChar char="•"/>
              <a:defRPr sz="2000"/>
            </a:lvl7pPr>
            <a:lvl8pPr marL="3657600" lvl="7" indent="-336550" algn="l">
              <a:lnSpc>
                <a:spcPct val="100000"/>
              </a:lnSpc>
              <a:spcBef>
                <a:spcPts val="400"/>
              </a:spcBef>
              <a:spcAft>
                <a:spcPts val="0"/>
              </a:spcAft>
              <a:buSzPts val="1700"/>
              <a:buFont typeface="Arial"/>
              <a:buChar char="•"/>
              <a:defRPr sz="2000"/>
            </a:lvl8pPr>
            <a:lvl9pPr marL="4114800" lvl="8" indent="-336550" algn="l">
              <a:lnSpc>
                <a:spcPct val="100000"/>
              </a:lnSpc>
              <a:spcBef>
                <a:spcPts val="400"/>
              </a:spcBef>
              <a:spcAft>
                <a:spcPts val="0"/>
              </a:spcAft>
              <a:buSzPts val="1700"/>
              <a:buFont typeface="Arial"/>
              <a:buChar char="•"/>
              <a:defRPr sz="2000"/>
            </a:lvl9pPr>
          </a:lstStyle>
          <a:p>
            <a:endParaRPr/>
          </a:p>
        </p:txBody>
      </p:sp>
      <p:sp>
        <p:nvSpPr>
          <p:cNvPr id="58" name="Google Shape;58;p1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SzPts val="1190"/>
              <a:buNone/>
              <a:defRPr sz="1400"/>
            </a:lvl1pPr>
            <a:lvl2pPr marL="914400" lvl="1" indent="-228600" algn="l">
              <a:lnSpc>
                <a:spcPct val="100000"/>
              </a:lnSpc>
              <a:spcBef>
                <a:spcPts val="240"/>
              </a:spcBef>
              <a:spcAft>
                <a:spcPts val="0"/>
              </a:spcAft>
              <a:buSzPts val="1440"/>
              <a:buNone/>
              <a:defRPr sz="1200"/>
            </a:lvl2pPr>
            <a:lvl3pPr marL="1371600" lvl="2" indent="-228600" algn="l">
              <a:lnSpc>
                <a:spcPct val="100000"/>
              </a:lnSpc>
              <a:spcBef>
                <a:spcPts val="200"/>
              </a:spcBef>
              <a:spcAft>
                <a:spcPts val="0"/>
              </a:spcAft>
              <a:buSzPts val="1200"/>
              <a:buFont typeface="Arial"/>
              <a:buNone/>
              <a:defRPr sz="1000"/>
            </a:lvl3pPr>
            <a:lvl4pPr marL="1828800" lvl="3" indent="-228600" algn="l">
              <a:lnSpc>
                <a:spcPct val="100000"/>
              </a:lnSpc>
              <a:spcBef>
                <a:spcPts val="180"/>
              </a:spcBef>
              <a:spcAft>
                <a:spcPts val="0"/>
              </a:spcAft>
              <a:buSzPts val="900"/>
              <a:buFont typeface="Arial"/>
              <a:buNone/>
              <a:defRPr sz="900"/>
            </a:lvl4pPr>
            <a:lvl5pPr marL="2286000" lvl="4" indent="-228600" algn="l">
              <a:lnSpc>
                <a:spcPct val="100000"/>
              </a:lnSpc>
              <a:spcBef>
                <a:spcPts val="180"/>
              </a:spcBef>
              <a:spcAft>
                <a:spcPts val="0"/>
              </a:spcAft>
              <a:buSzPts val="765"/>
              <a:buFont typeface="Arial"/>
              <a:buNone/>
              <a:defRPr sz="900"/>
            </a:lvl5pPr>
            <a:lvl6pPr marL="2743200" lvl="5" indent="-228600" algn="l">
              <a:lnSpc>
                <a:spcPct val="100000"/>
              </a:lnSpc>
              <a:spcBef>
                <a:spcPts val="180"/>
              </a:spcBef>
              <a:spcAft>
                <a:spcPts val="0"/>
              </a:spcAft>
              <a:buSzPts val="765"/>
              <a:buFont typeface="Arial"/>
              <a:buNone/>
              <a:defRPr sz="900"/>
            </a:lvl6pPr>
            <a:lvl7pPr marL="3200400" lvl="6" indent="-228600" algn="l">
              <a:lnSpc>
                <a:spcPct val="100000"/>
              </a:lnSpc>
              <a:spcBef>
                <a:spcPts val="180"/>
              </a:spcBef>
              <a:spcAft>
                <a:spcPts val="0"/>
              </a:spcAft>
              <a:buSzPts val="765"/>
              <a:buFont typeface="Arial"/>
              <a:buNone/>
              <a:defRPr sz="900"/>
            </a:lvl7pPr>
            <a:lvl8pPr marL="3657600" lvl="7" indent="-228600" algn="l">
              <a:lnSpc>
                <a:spcPct val="100000"/>
              </a:lnSpc>
              <a:spcBef>
                <a:spcPts val="180"/>
              </a:spcBef>
              <a:spcAft>
                <a:spcPts val="0"/>
              </a:spcAft>
              <a:buSzPts val="765"/>
              <a:buFont typeface="Arial"/>
              <a:buNone/>
              <a:defRPr sz="900"/>
            </a:lvl8pPr>
            <a:lvl9pPr marL="4114800" lvl="8" indent="-228600" algn="l">
              <a:lnSpc>
                <a:spcPct val="100000"/>
              </a:lnSpc>
              <a:spcBef>
                <a:spcPts val="180"/>
              </a:spcBef>
              <a:spcAft>
                <a:spcPts val="0"/>
              </a:spcAft>
              <a:buSzPts val="765"/>
              <a:buFont typeface="Arial"/>
              <a:buNone/>
              <a:defRPr sz="9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9"/>
        <p:cNvGrpSpPr/>
        <p:nvPr/>
      </p:nvGrpSpPr>
      <p:grpSpPr>
        <a:xfrm>
          <a:off x="0" y="0"/>
          <a:ext cx="0" cy="0"/>
          <a:chOff x="0" y="0"/>
          <a:chExt cx="0" cy="0"/>
        </a:xfrm>
      </p:grpSpPr>
      <p:sp>
        <p:nvSpPr>
          <p:cNvPr id="60" name="Google Shape;60;p1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2"/>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640"/>
              </a:spcBef>
              <a:spcAft>
                <a:spcPts val="0"/>
              </a:spcAft>
              <a:buClr>
                <a:srgbClr val="E96D1F"/>
              </a:buClr>
              <a:buSzPts val="2720"/>
              <a:buFont typeface="Noto Sans Symbols"/>
              <a:buNone/>
              <a:defRPr sz="3200" b="0" i="0" u="none" strike="noStrike" cap="none">
                <a:solidFill>
                  <a:schemeClr val="dk1"/>
                </a:solidFill>
                <a:latin typeface="Arial"/>
                <a:ea typeface="Arial"/>
                <a:cs typeface="Arial"/>
                <a:sym typeface="Arial"/>
              </a:defRPr>
            </a:lvl1pPr>
            <a:lvl2pPr marR="0" lvl="1" algn="l" rtl="0">
              <a:lnSpc>
                <a:spcPct val="100000"/>
              </a:lnSpc>
              <a:spcBef>
                <a:spcPts val="560"/>
              </a:spcBef>
              <a:spcAft>
                <a:spcPts val="0"/>
              </a:spcAft>
              <a:buClr>
                <a:srgbClr val="E96D1F"/>
              </a:buClr>
              <a:buSzPts val="3360"/>
              <a:buFont typeface="Courier New"/>
              <a:buNone/>
              <a:defRPr sz="2800" b="0" i="0" u="none" strike="noStrike" cap="none">
                <a:solidFill>
                  <a:schemeClr val="dk1"/>
                </a:solidFill>
                <a:latin typeface="Arial"/>
                <a:ea typeface="Arial"/>
                <a:cs typeface="Arial"/>
                <a:sym typeface="Arial"/>
              </a:defRPr>
            </a:lvl2pPr>
            <a:lvl3pPr marR="0" lvl="2" algn="l" rtl="0">
              <a:lnSpc>
                <a:spcPct val="100000"/>
              </a:lnSpc>
              <a:spcBef>
                <a:spcPts val="480"/>
              </a:spcBef>
              <a:spcAft>
                <a:spcPts val="0"/>
              </a:spcAft>
              <a:buClr>
                <a:srgbClr val="7BC143"/>
              </a:buClr>
              <a:buSzPts val="288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400"/>
              </a:spcBef>
              <a:spcAft>
                <a:spcPts val="0"/>
              </a:spcAft>
              <a:buClr>
                <a:schemeClr val="hlink"/>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400"/>
              </a:spcBef>
              <a:spcAft>
                <a:spcPts val="0"/>
              </a:spcAft>
              <a:buClr>
                <a:schemeClr val="dk1"/>
              </a:buClr>
              <a:buSzPts val="17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400"/>
              </a:spcBef>
              <a:spcAft>
                <a:spcPts val="0"/>
              </a:spcAft>
              <a:buClr>
                <a:schemeClr val="dk1"/>
              </a:buClr>
              <a:buSzPts val="17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1"/>
              </a:buClr>
              <a:buSzPts val="17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1"/>
              </a:buClr>
              <a:buSzPts val="17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1"/>
              </a:buClr>
              <a:buSzPts val="1700"/>
              <a:buFont typeface="Arial"/>
              <a:buNone/>
              <a:defRPr sz="2000" b="0" i="0" u="none" strike="noStrike" cap="none">
                <a:solidFill>
                  <a:schemeClr val="dk1"/>
                </a:solidFill>
                <a:latin typeface="Arial"/>
                <a:ea typeface="Arial"/>
                <a:cs typeface="Arial"/>
                <a:sym typeface="Arial"/>
              </a:defRPr>
            </a:lvl9pPr>
          </a:lstStyle>
          <a:p>
            <a:endParaRPr/>
          </a:p>
        </p:txBody>
      </p:sp>
      <p:sp>
        <p:nvSpPr>
          <p:cNvPr id="62" name="Google Shape;62;p1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SzPts val="1190"/>
              <a:buNone/>
              <a:defRPr sz="1400"/>
            </a:lvl1pPr>
            <a:lvl2pPr marL="914400" lvl="1" indent="-228600" algn="l">
              <a:lnSpc>
                <a:spcPct val="100000"/>
              </a:lnSpc>
              <a:spcBef>
                <a:spcPts val="240"/>
              </a:spcBef>
              <a:spcAft>
                <a:spcPts val="0"/>
              </a:spcAft>
              <a:buSzPts val="1440"/>
              <a:buNone/>
              <a:defRPr sz="1200"/>
            </a:lvl2pPr>
            <a:lvl3pPr marL="1371600" lvl="2" indent="-228600" algn="l">
              <a:lnSpc>
                <a:spcPct val="100000"/>
              </a:lnSpc>
              <a:spcBef>
                <a:spcPts val="200"/>
              </a:spcBef>
              <a:spcAft>
                <a:spcPts val="0"/>
              </a:spcAft>
              <a:buSzPts val="1200"/>
              <a:buFont typeface="Arial"/>
              <a:buNone/>
              <a:defRPr sz="1000"/>
            </a:lvl3pPr>
            <a:lvl4pPr marL="1828800" lvl="3" indent="-228600" algn="l">
              <a:lnSpc>
                <a:spcPct val="100000"/>
              </a:lnSpc>
              <a:spcBef>
                <a:spcPts val="180"/>
              </a:spcBef>
              <a:spcAft>
                <a:spcPts val="0"/>
              </a:spcAft>
              <a:buSzPts val="900"/>
              <a:buFont typeface="Arial"/>
              <a:buNone/>
              <a:defRPr sz="900"/>
            </a:lvl4pPr>
            <a:lvl5pPr marL="2286000" lvl="4" indent="-228600" algn="l">
              <a:lnSpc>
                <a:spcPct val="100000"/>
              </a:lnSpc>
              <a:spcBef>
                <a:spcPts val="180"/>
              </a:spcBef>
              <a:spcAft>
                <a:spcPts val="0"/>
              </a:spcAft>
              <a:buSzPts val="765"/>
              <a:buFont typeface="Arial"/>
              <a:buNone/>
              <a:defRPr sz="900"/>
            </a:lvl5pPr>
            <a:lvl6pPr marL="2743200" lvl="5" indent="-228600" algn="l">
              <a:lnSpc>
                <a:spcPct val="100000"/>
              </a:lnSpc>
              <a:spcBef>
                <a:spcPts val="180"/>
              </a:spcBef>
              <a:spcAft>
                <a:spcPts val="0"/>
              </a:spcAft>
              <a:buSzPts val="765"/>
              <a:buFont typeface="Arial"/>
              <a:buNone/>
              <a:defRPr sz="900"/>
            </a:lvl6pPr>
            <a:lvl7pPr marL="3200400" lvl="6" indent="-228600" algn="l">
              <a:lnSpc>
                <a:spcPct val="100000"/>
              </a:lnSpc>
              <a:spcBef>
                <a:spcPts val="180"/>
              </a:spcBef>
              <a:spcAft>
                <a:spcPts val="0"/>
              </a:spcAft>
              <a:buSzPts val="765"/>
              <a:buFont typeface="Arial"/>
              <a:buNone/>
              <a:defRPr sz="900"/>
            </a:lvl7pPr>
            <a:lvl8pPr marL="3657600" lvl="7" indent="-228600" algn="l">
              <a:lnSpc>
                <a:spcPct val="100000"/>
              </a:lnSpc>
              <a:spcBef>
                <a:spcPts val="180"/>
              </a:spcBef>
              <a:spcAft>
                <a:spcPts val="0"/>
              </a:spcAft>
              <a:buSzPts val="765"/>
              <a:buFont typeface="Arial"/>
              <a:buNone/>
              <a:defRPr sz="900"/>
            </a:lvl8pPr>
            <a:lvl9pPr marL="4114800" lvl="8" indent="-228600" algn="l">
              <a:lnSpc>
                <a:spcPct val="100000"/>
              </a:lnSpc>
              <a:spcBef>
                <a:spcPts val="180"/>
              </a:spcBef>
              <a:spcAft>
                <a:spcPts val="0"/>
              </a:spcAft>
              <a:buSzPts val="765"/>
              <a:buFont typeface="Arial"/>
              <a:buNone/>
              <a:defRPr sz="9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3"/>
        <p:cNvGrpSpPr/>
        <p:nvPr/>
      </p:nvGrpSpPr>
      <p:grpSpPr>
        <a:xfrm>
          <a:off x="0" y="0"/>
          <a:ext cx="0" cy="0"/>
          <a:chOff x="0" y="0"/>
          <a:chExt cx="0" cy="0"/>
        </a:xfrm>
      </p:grpSpPr>
      <p:sp>
        <p:nvSpPr>
          <p:cNvPr id="64" name="Google Shape;64;p13"/>
          <p:cNvSpPr txBox="1">
            <a:spLocks noGrp="1"/>
          </p:cNvSpPr>
          <p:nvPr>
            <p:ph type="title"/>
          </p:nvPr>
        </p:nvSpPr>
        <p:spPr>
          <a:xfrm>
            <a:off x="1023938" y="533400"/>
            <a:ext cx="7739062" cy="9906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3"/>
          <p:cNvSpPr txBox="1">
            <a:spLocks noGrp="1"/>
          </p:cNvSpPr>
          <p:nvPr>
            <p:ph type="body" idx="1"/>
          </p:nvPr>
        </p:nvSpPr>
        <p:spPr>
          <a:xfrm rot="5400000">
            <a:off x="2574132" y="135731"/>
            <a:ext cx="4648200" cy="7729537"/>
          </a:xfrm>
          <a:prstGeom prst="rect">
            <a:avLst/>
          </a:prstGeom>
          <a:noFill/>
          <a:ln>
            <a:noFill/>
          </a:ln>
        </p:spPr>
        <p:txBody>
          <a:bodyPr spcFirstLastPara="1" wrap="square" lIns="91425" tIns="45700" rIns="91425" bIns="45700" anchor="t" anchorCtr="0">
            <a:noAutofit/>
          </a:bodyPr>
          <a:lstStyle>
            <a:lvl1pPr marL="457200" lvl="0" indent="-325755" algn="l">
              <a:lnSpc>
                <a:spcPct val="100000"/>
              </a:lnSpc>
              <a:spcBef>
                <a:spcPts val="360"/>
              </a:spcBef>
              <a:spcAft>
                <a:spcPts val="0"/>
              </a:spcAft>
              <a:buSzPts val="1530"/>
              <a:buChar char="■"/>
              <a:defRPr/>
            </a:lvl1pPr>
            <a:lvl2pPr marL="914400" lvl="1" indent="-365760" algn="l">
              <a:lnSpc>
                <a:spcPct val="100000"/>
              </a:lnSpc>
              <a:spcBef>
                <a:spcPts val="360"/>
              </a:spcBef>
              <a:spcAft>
                <a:spcPts val="0"/>
              </a:spcAft>
              <a:buSzPts val="2160"/>
              <a:buChar char="o"/>
              <a:defRPr/>
            </a:lvl2pPr>
            <a:lvl3pPr marL="1371600" lvl="2" indent="-365760" algn="l">
              <a:lnSpc>
                <a:spcPct val="100000"/>
              </a:lnSpc>
              <a:spcBef>
                <a:spcPts val="360"/>
              </a:spcBef>
              <a:spcAft>
                <a:spcPts val="0"/>
              </a:spcAft>
              <a:buSzPts val="2160"/>
              <a:buChar char="•"/>
              <a:defRPr/>
            </a:lvl3pPr>
            <a:lvl4pPr marL="1828800" lvl="3" indent="-342900" algn="l">
              <a:lnSpc>
                <a:spcPct val="100000"/>
              </a:lnSpc>
              <a:spcBef>
                <a:spcPts val="360"/>
              </a:spcBef>
              <a:spcAft>
                <a:spcPts val="0"/>
              </a:spcAft>
              <a:buSzPts val="1800"/>
              <a:buChar char="•"/>
              <a:defRPr/>
            </a:lvl4pPr>
            <a:lvl5pPr marL="2286000" lvl="4" indent="-325754" algn="l">
              <a:lnSpc>
                <a:spcPct val="100000"/>
              </a:lnSpc>
              <a:spcBef>
                <a:spcPts val="360"/>
              </a:spcBef>
              <a:spcAft>
                <a:spcPts val="0"/>
              </a:spcAft>
              <a:buSzPts val="1530"/>
              <a:buChar char="•"/>
              <a:defRPr/>
            </a:lvl5pPr>
            <a:lvl6pPr marL="2743200" lvl="5" indent="-325754" algn="l">
              <a:lnSpc>
                <a:spcPct val="100000"/>
              </a:lnSpc>
              <a:spcBef>
                <a:spcPts val="360"/>
              </a:spcBef>
              <a:spcAft>
                <a:spcPts val="0"/>
              </a:spcAft>
              <a:buSzPts val="1530"/>
              <a:buChar char="•"/>
              <a:defRPr/>
            </a:lvl6pPr>
            <a:lvl7pPr marL="3200400" lvl="6" indent="-325754" algn="l">
              <a:lnSpc>
                <a:spcPct val="100000"/>
              </a:lnSpc>
              <a:spcBef>
                <a:spcPts val="360"/>
              </a:spcBef>
              <a:spcAft>
                <a:spcPts val="0"/>
              </a:spcAft>
              <a:buSzPts val="1530"/>
              <a:buChar char="•"/>
              <a:defRPr/>
            </a:lvl7pPr>
            <a:lvl8pPr marL="3657600" lvl="7" indent="-325754" algn="l">
              <a:lnSpc>
                <a:spcPct val="100000"/>
              </a:lnSpc>
              <a:spcBef>
                <a:spcPts val="360"/>
              </a:spcBef>
              <a:spcAft>
                <a:spcPts val="0"/>
              </a:spcAft>
              <a:buSzPts val="1530"/>
              <a:buChar char="•"/>
              <a:defRPr/>
            </a:lvl8pPr>
            <a:lvl9pPr marL="4114800" lvl="8" indent="-325754" algn="l">
              <a:lnSpc>
                <a:spcPct val="100000"/>
              </a:lnSpc>
              <a:spcBef>
                <a:spcPts val="360"/>
              </a:spcBef>
              <a:spcAft>
                <a:spcPts val="0"/>
              </a:spcAft>
              <a:buSzPts val="153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5.wmf"/><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1023938" y="533400"/>
            <a:ext cx="7739062" cy="9906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36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2"/>
                </a:solidFill>
                <a:latin typeface="Arial"/>
                <a:ea typeface="Arial"/>
                <a:cs typeface="Arial"/>
                <a:sym typeface="Arial"/>
              </a:defRPr>
            </a:lvl9pPr>
          </a:lstStyle>
          <a:p>
            <a:endParaRPr/>
          </a:p>
        </p:txBody>
      </p:sp>
      <p:sp>
        <p:nvSpPr>
          <p:cNvPr id="22" name="Google Shape;22;p3"/>
          <p:cNvSpPr txBox="1">
            <a:spLocks noGrp="1"/>
          </p:cNvSpPr>
          <p:nvPr>
            <p:ph type="body" idx="1"/>
          </p:nvPr>
        </p:nvSpPr>
        <p:spPr>
          <a:xfrm>
            <a:off x="1033463" y="1676400"/>
            <a:ext cx="7729537" cy="4648200"/>
          </a:xfrm>
          <a:prstGeom prst="rect">
            <a:avLst/>
          </a:prstGeom>
          <a:noFill/>
          <a:ln>
            <a:noFill/>
          </a:ln>
        </p:spPr>
        <p:txBody>
          <a:bodyPr spcFirstLastPara="1" wrap="square" lIns="91425" tIns="45700" rIns="91425" bIns="45700" anchor="t" anchorCtr="0">
            <a:noAutofit/>
          </a:bodyPr>
          <a:lstStyle>
            <a:lvl1pPr marL="457200" marR="0" lvl="0" indent="-390525" algn="l" rtl="0">
              <a:lnSpc>
                <a:spcPct val="100000"/>
              </a:lnSpc>
              <a:spcBef>
                <a:spcPts val="600"/>
              </a:spcBef>
              <a:spcAft>
                <a:spcPts val="0"/>
              </a:spcAft>
              <a:buClr>
                <a:srgbClr val="E96D1F"/>
              </a:buClr>
              <a:buSzPts val="2550"/>
              <a:buFont typeface="Noto Sans Symbols"/>
              <a:buChar char="■"/>
              <a:defRPr sz="3000" b="0" i="0" u="none" strike="noStrike" cap="none">
                <a:solidFill>
                  <a:schemeClr val="dk1"/>
                </a:solidFill>
                <a:latin typeface="Arial"/>
                <a:ea typeface="Arial"/>
                <a:cs typeface="Arial"/>
                <a:sym typeface="Arial"/>
              </a:defRPr>
            </a:lvl1pPr>
            <a:lvl2pPr marL="914400" marR="0" lvl="1" indent="-426719" algn="l" rtl="0">
              <a:lnSpc>
                <a:spcPct val="100000"/>
              </a:lnSpc>
              <a:spcBef>
                <a:spcPts val="520"/>
              </a:spcBef>
              <a:spcAft>
                <a:spcPts val="0"/>
              </a:spcAft>
              <a:buClr>
                <a:srgbClr val="E96D1F"/>
              </a:buClr>
              <a:buSzPts val="3120"/>
              <a:buFont typeface="Courier New"/>
              <a:buChar char="o"/>
              <a:defRPr sz="2600" b="0" i="0" u="none" strike="noStrike" cap="none">
                <a:solidFill>
                  <a:schemeClr val="dk1"/>
                </a:solidFill>
                <a:latin typeface="Arial"/>
                <a:ea typeface="Arial"/>
                <a:cs typeface="Arial"/>
                <a:sym typeface="Arial"/>
              </a:defRPr>
            </a:lvl2pPr>
            <a:lvl3pPr marL="1371600" marR="0" lvl="2" indent="-396239" algn="l" rtl="0">
              <a:lnSpc>
                <a:spcPct val="100000"/>
              </a:lnSpc>
              <a:spcBef>
                <a:spcPts val="440"/>
              </a:spcBef>
              <a:spcAft>
                <a:spcPts val="0"/>
              </a:spcAft>
              <a:buClr>
                <a:srgbClr val="7BC143"/>
              </a:buClr>
              <a:buSzPts val="2640"/>
              <a:buFont typeface="Arial"/>
              <a:buChar char="•"/>
              <a:defRPr sz="22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hlink"/>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25754"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5pPr>
            <a:lvl6pPr marL="2743200" marR="0" lvl="5" indent="-325754"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6pPr>
            <a:lvl7pPr marL="3200400" marR="0" lvl="6" indent="-325754"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7pPr>
            <a:lvl8pPr marL="3657600" marR="0" lvl="7" indent="-325754"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8pPr>
            <a:lvl9pPr marL="4114800" marR="0" lvl="8" indent="-325754" algn="l" rtl="0">
              <a:lnSpc>
                <a:spcPct val="100000"/>
              </a:lnSpc>
              <a:spcBef>
                <a:spcPts val="360"/>
              </a:spcBef>
              <a:spcAft>
                <a:spcPts val="0"/>
              </a:spcAft>
              <a:buClr>
                <a:schemeClr val="dk1"/>
              </a:buClr>
              <a:buSzPts val="153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23" name="Google Shape;23;p3"/>
          <p:cNvCxnSpPr/>
          <p:nvPr/>
        </p:nvCxnSpPr>
        <p:spPr>
          <a:xfrm>
            <a:off x="152400" y="533400"/>
            <a:ext cx="0" cy="6324600"/>
          </a:xfrm>
          <a:prstGeom prst="straightConnector1">
            <a:avLst/>
          </a:prstGeom>
          <a:noFill/>
          <a:ln w="317500" cap="flat" cmpd="sng">
            <a:solidFill>
              <a:schemeClr val="dk2"/>
            </a:solidFill>
            <a:prstDash val="solid"/>
            <a:round/>
            <a:headEnd type="none" w="sm" len="sm"/>
            <a:tailEnd type="none" w="sm" len="sm"/>
          </a:ln>
        </p:spPr>
      </p:cxnSp>
      <p:sp>
        <p:nvSpPr>
          <p:cNvPr id="24" name="Google Shape;24;p3"/>
          <p:cNvSpPr txBox="1"/>
          <p:nvPr/>
        </p:nvSpPr>
        <p:spPr>
          <a:xfrm>
            <a:off x="3886200" y="6507163"/>
            <a:ext cx="4953000" cy="198437"/>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700"/>
              <a:buFont typeface="Arial"/>
              <a:buNone/>
            </a:pPr>
            <a:r>
              <a:rPr lang="fr-FR" sz="700" b="0" i="0" u="none" strike="noStrike" cap="none">
                <a:solidFill>
                  <a:schemeClr val="dk1"/>
                </a:solidFill>
                <a:latin typeface="Arial"/>
                <a:ea typeface="Arial"/>
                <a:cs typeface="Arial"/>
                <a:sym typeface="Arial"/>
              </a:rPr>
              <a:t>© </a:t>
            </a:r>
            <a:r>
              <a:rPr lang="fr-FR" sz="700" b="0" i="0" u="none" strike="noStrike" cap="none">
                <a:solidFill>
                  <a:srgbClr val="333333"/>
                </a:solidFill>
                <a:latin typeface="Arial"/>
                <a:ea typeface="Arial"/>
                <a:cs typeface="Arial"/>
                <a:sym typeface="Arial"/>
              </a:rPr>
              <a:t>2016 Population Reference Bureau. All rights reserved. www.prb.org</a:t>
            </a:r>
            <a:endParaRPr sz="1400" b="0" i="0" u="none" strike="noStrike" cap="none">
              <a:solidFill>
                <a:srgbClr val="000000"/>
              </a:solidFill>
              <a:latin typeface="Arial"/>
              <a:ea typeface="Arial"/>
              <a:cs typeface="Arial"/>
              <a:sym typeface="Arial"/>
            </a:endParaRPr>
          </a:p>
        </p:txBody>
      </p:sp>
      <p:pic>
        <p:nvPicPr>
          <p:cNvPr id="25" name="Google Shape;25;p3" descr="ppt-logo"/>
          <p:cNvPicPr preferRelativeResize="0"/>
          <p:nvPr/>
        </p:nvPicPr>
        <p:blipFill rotWithShape="1">
          <a:blip r:embed="rId14">
            <a:alphaModFix/>
          </a:blip>
          <a:srcRect/>
          <a:stretch/>
        </p:blipFill>
        <p:spPr>
          <a:xfrm>
            <a:off x="990600" y="6507163"/>
            <a:ext cx="2311400" cy="152400"/>
          </a:xfrm>
          <a:prstGeom prst="rect">
            <a:avLst/>
          </a:prstGeom>
          <a:noFill/>
          <a:ln>
            <a:noFill/>
          </a:ln>
        </p:spPr>
      </p:pic>
      <p:cxnSp>
        <p:nvCxnSpPr>
          <p:cNvPr id="26" name="Google Shape;26;p3"/>
          <p:cNvCxnSpPr/>
          <p:nvPr/>
        </p:nvCxnSpPr>
        <p:spPr>
          <a:xfrm rot="10800000">
            <a:off x="990600" y="6477000"/>
            <a:ext cx="7772400" cy="0"/>
          </a:xfrm>
          <a:prstGeom prst="straightConnector1">
            <a:avLst/>
          </a:prstGeom>
          <a:noFill/>
          <a:ln w="9525" cap="flat" cmpd="sng">
            <a:solidFill>
              <a:schemeClr val="dk1"/>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023938" y="533400"/>
            <a:ext cx="7739062"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1028" name="Line 84"/>
          <p:cNvSpPr>
            <a:spLocks noChangeShapeType="1"/>
          </p:cNvSpPr>
          <p:nvPr/>
        </p:nvSpPr>
        <p:spPr bwMode="auto">
          <a:xfrm>
            <a:off x="152400" y="533400"/>
            <a:ext cx="0" cy="6324600"/>
          </a:xfrm>
          <a:prstGeom prst="line">
            <a:avLst/>
          </a:prstGeom>
          <a:noFill/>
          <a:ln w="317500">
            <a:solidFill>
              <a:schemeClr val="tx2"/>
            </a:solidFill>
            <a:round/>
            <a:headEnd/>
            <a:tailEnd/>
          </a:ln>
        </p:spPr>
        <p:txBody>
          <a:bodyPr wrap="none" anchor="ctr"/>
          <a:lstStyle/>
          <a:p>
            <a:pPr eaLnBrk="0" hangingPunct="0">
              <a:defRPr/>
            </a:pPr>
            <a:endParaRPr lang="en-US">
              <a:ea typeface="MS PGothic" pitchFamily="34" charset="-128"/>
              <a:cs typeface="+mn-cs"/>
            </a:endParaRPr>
          </a:p>
        </p:txBody>
      </p:sp>
      <p:sp>
        <p:nvSpPr>
          <p:cNvPr id="76885" name="Text Box 85"/>
          <p:cNvSpPr txBox="1">
            <a:spLocks noChangeArrowheads="1"/>
          </p:cNvSpPr>
          <p:nvPr/>
        </p:nvSpPr>
        <p:spPr bwMode="auto">
          <a:xfrm>
            <a:off x="3886200" y="6507163"/>
            <a:ext cx="4953000" cy="198437"/>
          </a:xfrm>
          <a:prstGeom prst="rect">
            <a:avLst/>
          </a:prstGeom>
          <a:noFill/>
          <a:ln w="9525">
            <a:no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37931725" indent="-37474525">
              <a:defRPr sz="24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400">
                <a:solidFill>
                  <a:schemeClr val="tx1"/>
                </a:solidFill>
                <a:latin typeface="Arial" pitchFamily="34" charset="0"/>
                <a:ea typeface="ＭＳ Ｐゴシック" pitchFamily="34" charset="-128"/>
              </a:defRPr>
            </a:lvl4pPr>
            <a:lvl5pPr>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0" hangingPunct="0">
              <a:defRPr/>
            </a:pPr>
            <a:r>
              <a:rPr lang="en-US" sz="700" dirty="0">
                <a:cs typeface="+mn-cs"/>
              </a:rPr>
              <a:t>© </a:t>
            </a:r>
            <a:r>
              <a:rPr lang="en-US" sz="700" dirty="0">
                <a:solidFill>
                  <a:srgbClr val="333333"/>
                </a:solidFill>
                <a:cs typeface="+mn-cs"/>
              </a:rPr>
              <a:t>2016 Population Reference Bureau. All rights reserved. www.prb.org</a:t>
            </a:r>
          </a:p>
        </p:txBody>
      </p:sp>
      <p:pic>
        <p:nvPicPr>
          <p:cNvPr id="1030" name="Picture 86" descr="ppt-logo"/>
          <p:cNvPicPr>
            <a:picLocks noChangeAspect="1" noChangeArrowheads="1"/>
          </p:cNvPicPr>
          <p:nvPr/>
        </p:nvPicPr>
        <p:blipFill>
          <a:blip r:embed="rId15"/>
          <a:srcRect/>
          <a:stretch>
            <a:fillRect/>
          </a:stretch>
        </p:blipFill>
        <p:spPr bwMode="auto">
          <a:xfrm>
            <a:off x="990600" y="6507163"/>
            <a:ext cx="2311400" cy="152400"/>
          </a:xfrm>
          <a:prstGeom prst="rect">
            <a:avLst/>
          </a:prstGeom>
          <a:noFill/>
          <a:ln w="9525">
            <a:noFill/>
            <a:miter lim="800000"/>
            <a:headEnd/>
            <a:tailEnd/>
          </a:ln>
        </p:spPr>
      </p:pic>
      <p:sp>
        <p:nvSpPr>
          <p:cNvPr id="1031" name="Line 87"/>
          <p:cNvSpPr>
            <a:spLocks noChangeShapeType="1"/>
          </p:cNvSpPr>
          <p:nvPr/>
        </p:nvSpPr>
        <p:spPr bwMode="auto">
          <a:xfrm flipH="1">
            <a:off x="990600" y="6477000"/>
            <a:ext cx="7772400" cy="0"/>
          </a:xfrm>
          <a:prstGeom prst="line">
            <a:avLst/>
          </a:prstGeom>
          <a:noFill/>
          <a:ln w="6350">
            <a:solidFill>
              <a:schemeClr val="tx1"/>
            </a:solidFill>
            <a:round/>
            <a:headEnd/>
            <a:tailEnd/>
          </a:ln>
        </p:spPr>
        <p:txBody>
          <a:bodyPr wrap="none" anchor="ctr"/>
          <a:lstStyle/>
          <a:p>
            <a:pPr eaLnBrk="0" hangingPunct="0">
              <a:defRPr/>
            </a:pPr>
            <a:endParaRPr lang="en-US">
              <a:ea typeface="MS PGothic" pitchFamily="34" charset="-128"/>
              <a:cs typeface="+mn-cs"/>
            </a:endParaRPr>
          </a:p>
        </p:txBody>
      </p:sp>
    </p:spTree>
    <p:extLst>
      <p:ext uri="{BB962C8B-B14F-4D97-AF65-F5344CB8AC3E}">
        <p14:creationId xmlns:p14="http://schemas.microsoft.com/office/powerpoint/2010/main" val="331686989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txStyles>
    <p:titleStyle>
      <a:lvl1pPr algn="l" rtl="0" eaLnBrk="0" fontAlgn="base" hangingPunct="0">
        <a:spcBef>
          <a:spcPct val="0"/>
        </a:spcBef>
        <a:spcAft>
          <a:spcPct val="0"/>
        </a:spcAft>
        <a:defRPr sz="3600">
          <a:solidFill>
            <a:schemeClr val="tx2"/>
          </a:solidFill>
          <a:latin typeface="+mj-lt"/>
          <a:ea typeface="MS PGothic" pitchFamily="34" charset="-128"/>
          <a:cs typeface="MS PGothic"/>
        </a:defRPr>
      </a:lvl1pPr>
      <a:lvl2pPr algn="l" rtl="0" eaLnBrk="0" fontAlgn="base" hangingPunct="0">
        <a:spcBef>
          <a:spcPct val="0"/>
        </a:spcBef>
        <a:spcAft>
          <a:spcPct val="0"/>
        </a:spcAft>
        <a:defRPr sz="3600">
          <a:solidFill>
            <a:schemeClr val="tx2"/>
          </a:solidFill>
          <a:latin typeface="Arial" charset="0"/>
          <a:ea typeface="MS PGothic" pitchFamily="34" charset="-128"/>
          <a:cs typeface="MS PGothic"/>
        </a:defRPr>
      </a:lvl2pPr>
      <a:lvl3pPr algn="l" rtl="0" eaLnBrk="0" fontAlgn="base" hangingPunct="0">
        <a:spcBef>
          <a:spcPct val="0"/>
        </a:spcBef>
        <a:spcAft>
          <a:spcPct val="0"/>
        </a:spcAft>
        <a:defRPr sz="3600">
          <a:solidFill>
            <a:schemeClr val="tx2"/>
          </a:solidFill>
          <a:latin typeface="Arial" charset="0"/>
          <a:ea typeface="MS PGothic" pitchFamily="34" charset="-128"/>
          <a:cs typeface="MS PGothic"/>
        </a:defRPr>
      </a:lvl3pPr>
      <a:lvl4pPr algn="l" rtl="0" eaLnBrk="0" fontAlgn="base" hangingPunct="0">
        <a:spcBef>
          <a:spcPct val="0"/>
        </a:spcBef>
        <a:spcAft>
          <a:spcPct val="0"/>
        </a:spcAft>
        <a:defRPr sz="3600">
          <a:solidFill>
            <a:schemeClr val="tx2"/>
          </a:solidFill>
          <a:latin typeface="Arial" charset="0"/>
          <a:ea typeface="MS PGothic" pitchFamily="34" charset="-128"/>
          <a:cs typeface="MS PGothic"/>
        </a:defRPr>
      </a:lvl4pPr>
      <a:lvl5pPr algn="l" rtl="0" eaLnBrk="0" fontAlgn="base" hangingPunct="0">
        <a:spcBef>
          <a:spcPct val="0"/>
        </a:spcBef>
        <a:spcAft>
          <a:spcPct val="0"/>
        </a:spcAft>
        <a:defRPr sz="3600">
          <a:solidFill>
            <a:schemeClr val="tx2"/>
          </a:solidFill>
          <a:latin typeface="Arial" charset="0"/>
          <a:ea typeface="MS PGothic" pitchFamily="34" charset="-128"/>
          <a:cs typeface="MS PGothic"/>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rgbClr val="E96D1F"/>
        </a:buClr>
        <a:buSzPct val="85000"/>
        <a:buFont typeface="Wingdings" pitchFamily="2" charset="2"/>
        <a:buChar char="n"/>
        <a:defRPr sz="3000">
          <a:solidFill>
            <a:schemeClr val="tx1"/>
          </a:solidFill>
          <a:latin typeface="+mn-lt"/>
          <a:ea typeface="MS PGothic" pitchFamily="34" charset="-128"/>
          <a:cs typeface="MS PGothic"/>
        </a:defRPr>
      </a:lvl1pPr>
      <a:lvl2pPr marL="742950" indent="-285750" algn="l" rtl="0" eaLnBrk="0" fontAlgn="base" hangingPunct="0">
        <a:spcBef>
          <a:spcPct val="20000"/>
        </a:spcBef>
        <a:spcAft>
          <a:spcPct val="0"/>
        </a:spcAft>
        <a:buClr>
          <a:srgbClr val="E96D1F"/>
        </a:buClr>
        <a:buSzPct val="120000"/>
        <a:buFont typeface="Courier New" pitchFamily="49" charset="0"/>
        <a:buChar char="o"/>
        <a:defRPr sz="2600">
          <a:solidFill>
            <a:schemeClr val="tx1"/>
          </a:solidFill>
          <a:latin typeface="+mn-lt"/>
          <a:ea typeface="MS PGothic" pitchFamily="34" charset="-128"/>
          <a:cs typeface="MS PGothic"/>
        </a:defRPr>
      </a:lvl2pPr>
      <a:lvl3pPr marL="1143000" indent="-228600" algn="l" rtl="0" eaLnBrk="0" fontAlgn="base" hangingPunct="0">
        <a:spcBef>
          <a:spcPct val="20000"/>
        </a:spcBef>
        <a:spcAft>
          <a:spcPct val="0"/>
        </a:spcAft>
        <a:buClr>
          <a:srgbClr val="7BC143"/>
        </a:buClr>
        <a:buSzPct val="120000"/>
        <a:buChar char="•"/>
        <a:defRPr sz="2200">
          <a:solidFill>
            <a:schemeClr val="tx1"/>
          </a:solidFill>
          <a:latin typeface="+mn-lt"/>
          <a:ea typeface="MS PGothic" pitchFamily="34" charset="-128"/>
          <a:cs typeface="MS PGothic"/>
        </a:defRPr>
      </a:lvl3pPr>
      <a:lvl4pPr marL="1600200" indent="-228600" algn="l" rtl="0" eaLnBrk="0" fontAlgn="base" hangingPunct="0">
        <a:spcBef>
          <a:spcPct val="20000"/>
        </a:spcBef>
        <a:spcAft>
          <a:spcPct val="0"/>
        </a:spcAft>
        <a:buClr>
          <a:schemeClr val="hlink"/>
        </a:buClr>
        <a:buChar char="•"/>
        <a:defRPr>
          <a:solidFill>
            <a:schemeClr val="tx1"/>
          </a:solidFill>
          <a:latin typeface="+mn-lt"/>
          <a:ea typeface="MS PGothic" pitchFamily="34" charset="-128"/>
          <a:cs typeface="MS PGothic"/>
        </a:defRPr>
      </a:lvl4pPr>
      <a:lvl5pPr marL="2057400" indent="-228600" algn="l" rtl="0" eaLnBrk="0" fontAlgn="base" hangingPunct="0">
        <a:spcBef>
          <a:spcPct val="20000"/>
        </a:spcBef>
        <a:spcAft>
          <a:spcPct val="0"/>
        </a:spcAft>
        <a:buClr>
          <a:schemeClr val="tx1"/>
        </a:buClr>
        <a:buSzPct val="85000"/>
        <a:buChar char="•"/>
        <a:defRPr>
          <a:solidFill>
            <a:schemeClr val="tx1"/>
          </a:solidFill>
          <a:latin typeface="+mn-lt"/>
          <a:ea typeface="MS PGothic" pitchFamily="34" charset="-128"/>
          <a:cs typeface="MS PGothic"/>
        </a:defRPr>
      </a:lvl5pPr>
      <a:lvl6pPr marL="25146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themeOverride" Target="../theme/themeOverride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themeOverride" Target="../theme/themeOverride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themeOverride" Target="../theme/themeOverride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themeOverride" Target="../theme/themeOverride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themeOverride" Target="../theme/themeOverride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themeOverride" Target="../theme/themeOverride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themeOverride" Target="../theme/themeOverride8.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themeOverride" Target="../theme/themeOverride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themeOverride" Target="../theme/themeOverride1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themeOverride" Target="../theme/themeOverride1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4.xml"/><Relationship Id="rId1" Type="http://schemas.openxmlformats.org/officeDocument/2006/relationships/themeOverride" Target="../theme/themeOverride1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www.prb.org/CPIPR/BestPractices.asp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idx="4294967295"/>
          </p:nvPr>
        </p:nvSpPr>
        <p:spPr>
          <a:xfrm>
            <a:off x="609600" y="1066800"/>
            <a:ext cx="8077200" cy="1470025"/>
          </a:xfrm>
        </p:spPr>
        <p:txBody>
          <a:bodyPr anchor="ctr"/>
          <a:lstStyle/>
          <a:p>
            <a:pPr algn="ctr"/>
            <a:r>
              <a:rPr lang="fr-FR" sz="4000" b="1" dirty="0">
                <a:solidFill>
                  <a:srgbClr val="FFFFFF"/>
                </a:solidFill>
                <a:ea typeface="MS PGothic"/>
              </a:rPr>
              <a:t>Communication stratégique II :</a:t>
            </a:r>
          </a:p>
        </p:txBody>
      </p:sp>
      <p:sp>
        <p:nvSpPr>
          <p:cNvPr id="3076" name="Subtitle 2"/>
          <p:cNvSpPr>
            <a:spLocks noGrp="1"/>
          </p:cNvSpPr>
          <p:nvPr>
            <p:ph type="subTitle" idx="4294967295"/>
          </p:nvPr>
        </p:nvSpPr>
        <p:spPr>
          <a:xfrm>
            <a:off x="914400" y="2133600"/>
            <a:ext cx="5486400" cy="1066800"/>
          </a:xfrm>
        </p:spPr>
        <p:txBody>
          <a:bodyPr/>
          <a:lstStyle/>
          <a:p>
            <a:pPr marL="0" indent="0">
              <a:buFont typeface="Wingdings" pitchFamily="2" charset="2"/>
              <a:buNone/>
              <a:defRPr/>
            </a:pPr>
            <a:r>
              <a:rPr lang="fr" sz="3600" dirty="0">
                <a:solidFill>
                  <a:schemeClr val="accent5"/>
                </a:solidFill>
                <a:cs typeface="ＭＳ Ｐゴシック" charset="-128"/>
              </a:rPr>
              <a:t>Messages</a:t>
            </a:r>
            <a:endParaRPr lang="fr" sz="4000" dirty="0">
              <a:solidFill>
                <a:schemeClr val="accent5"/>
              </a:solidFill>
              <a:cs typeface="ＭＳ Ｐゴシック" charset="-128"/>
            </a:endParaRPr>
          </a:p>
          <a:p>
            <a:pPr marL="0" indent="0" algn="ctr">
              <a:buFont typeface="Wingdings" pitchFamily="2" charset="2"/>
              <a:buNone/>
              <a:defRPr/>
            </a:pPr>
            <a:endParaRPr lang="fr" sz="3200" b="1" dirty="0">
              <a:solidFill>
                <a:schemeClr val="accent6"/>
              </a:solidFill>
              <a:cs typeface="ＭＳ Ｐゴシック"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6"/>
          <p:cNvSpPr/>
          <p:nvPr/>
        </p:nvSpPr>
        <p:spPr>
          <a:xfrm>
            <a:off x="838200" y="457200"/>
            <a:ext cx="82296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fr-FR" sz="3200" b="1" i="0" u="none" strike="noStrike" cap="none">
                <a:solidFill>
                  <a:schemeClr val="dk2"/>
                </a:solidFill>
                <a:latin typeface="Arial"/>
                <a:ea typeface="Arial"/>
                <a:cs typeface="Arial"/>
                <a:sym typeface="Arial"/>
              </a:rPr>
              <a:t>De la recherche à la politique</a:t>
            </a:r>
            <a:endParaRPr sz="1200" b="0" i="0" u="none" strike="noStrike" cap="none">
              <a:solidFill>
                <a:srgbClr val="000000"/>
              </a:solidFill>
              <a:latin typeface="Arial"/>
              <a:ea typeface="Arial"/>
              <a:cs typeface="Arial"/>
              <a:sym typeface="Arial"/>
            </a:endParaRPr>
          </a:p>
        </p:txBody>
      </p:sp>
      <p:sp>
        <p:nvSpPr>
          <p:cNvPr id="212" name="Google Shape;212;p26"/>
          <p:cNvSpPr txBox="1"/>
          <p:nvPr/>
        </p:nvSpPr>
        <p:spPr>
          <a:xfrm>
            <a:off x="339213" y="2971800"/>
            <a:ext cx="2832403"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fr-FR" sz="2800" b="1" i="0" u="none" strike="noStrike" cap="none">
                <a:solidFill>
                  <a:schemeClr val="dk1"/>
                </a:solidFill>
                <a:latin typeface="Arial"/>
                <a:ea typeface="Arial"/>
                <a:cs typeface="Arial"/>
                <a:sym typeface="Arial"/>
              </a:rPr>
              <a:t>Environnement politique</a:t>
            </a:r>
            <a:endParaRPr sz="1400" b="0" i="0" u="none" strike="noStrike" cap="none">
              <a:solidFill>
                <a:srgbClr val="000000"/>
              </a:solidFill>
              <a:latin typeface="Arial"/>
              <a:ea typeface="Arial"/>
              <a:cs typeface="Arial"/>
              <a:sym typeface="Arial"/>
            </a:endParaRPr>
          </a:p>
        </p:txBody>
      </p:sp>
      <p:sp>
        <p:nvSpPr>
          <p:cNvPr id="213" name="Google Shape;213;p26"/>
          <p:cNvSpPr txBox="1"/>
          <p:nvPr/>
        </p:nvSpPr>
        <p:spPr>
          <a:xfrm>
            <a:off x="6553200" y="2971800"/>
            <a:ext cx="2362200"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fr-FR" sz="2800" b="1" i="0" u="none" strike="noStrike" cap="none">
                <a:solidFill>
                  <a:schemeClr val="dk1"/>
                </a:solidFill>
                <a:latin typeface="Arial"/>
                <a:ea typeface="Arial"/>
                <a:cs typeface="Arial"/>
                <a:sym typeface="Arial"/>
              </a:rPr>
              <a:t>Autre recherche</a:t>
            </a:r>
            <a:endParaRPr sz="1400" b="0" i="0" u="none" strike="noStrike" cap="none">
              <a:solidFill>
                <a:srgbClr val="000000"/>
              </a:solidFill>
              <a:latin typeface="Arial"/>
              <a:ea typeface="Arial"/>
              <a:cs typeface="Arial"/>
              <a:sym typeface="Arial"/>
            </a:endParaRPr>
          </a:p>
        </p:txBody>
      </p:sp>
      <p:grpSp>
        <p:nvGrpSpPr>
          <p:cNvPr id="214" name="Google Shape;214;p26"/>
          <p:cNvGrpSpPr/>
          <p:nvPr/>
        </p:nvGrpSpPr>
        <p:grpSpPr>
          <a:xfrm>
            <a:off x="3518112" y="1298386"/>
            <a:ext cx="2793574" cy="4888755"/>
            <a:chOff x="698712" y="2986"/>
            <a:chExt cx="2793574" cy="4888755"/>
          </a:xfrm>
        </p:grpSpPr>
        <p:sp>
          <p:nvSpPr>
            <p:cNvPr id="215" name="Google Shape;215;p26"/>
            <p:cNvSpPr/>
            <p:nvPr/>
          </p:nvSpPr>
          <p:spPr>
            <a:xfrm>
              <a:off x="698712" y="2986"/>
              <a:ext cx="2793574" cy="698393"/>
            </a:xfrm>
            <a:prstGeom prst="roundRect">
              <a:avLst>
                <a:gd name="adj" fmla="val 10000"/>
              </a:avLst>
            </a:prstGeom>
            <a:solidFill>
              <a:srgbClr val="7BC1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26"/>
            <p:cNvSpPr txBox="1"/>
            <p:nvPr/>
          </p:nvSpPr>
          <p:spPr>
            <a:xfrm>
              <a:off x="719167" y="23441"/>
              <a:ext cx="2752664" cy="657483"/>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fr-FR" sz="2000" b="0" i="0" u="none" strike="noStrike" cap="none" dirty="0">
                  <a:solidFill>
                    <a:schemeClr val="accent5"/>
                  </a:solidFill>
                  <a:latin typeface="Arial"/>
                  <a:ea typeface="Arial"/>
                  <a:cs typeface="Arial"/>
                  <a:sym typeface="Arial"/>
                </a:rPr>
                <a:t>Problème </a:t>
              </a:r>
              <a:r>
                <a:rPr lang="fr-FR" sz="2000" dirty="0">
                  <a:solidFill>
                    <a:schemeClr val="accent5"/>
                  </a:solidFill>
                </a:rPr>
                <a:t>et c</a:t>
              </a:r>
              <a:r>
                <a:rPr lang="fr-FR" sz="2000" b="0" i="0" u="none" strike="noStrike" cap="none" dirty="0">
                  <a:solidFill>
                    <a:schemeClr val="accent5"/>
                  </a:solidFill>
                  <a:latin typeface="Arial"/>
                  <a:ea typeface="Arial"/>
                  <a:cs typeface="Arial"/>
                  <a:sym typeface="Arial"/>
                </a:rPr>
                <a:t>ontexte</a:t>
              </a:r>
              <a:endParaRPr sz="1400" b="0" i="0" u="none" strike="noStrike" cap="none" dirty="0">
                <a:solidFill>
                  <a:srgbClr val="000000"/>
                </a:solidFill>
                <a:latin typeface="Arial"/>
                <a:ea typeface="Arial"/>
                <a:cs typeface="Arial"/>
                <a:sym typeface="Arial"/>
              </a:endParaRPr>
            </a:p>
          </p:txBody>
        </p:sp>
        <p:sp>
          <p:nvSpPr>
            <p:cNvPr id="217" name="Google Shape;217;p26"/>
            <p:cNvSpPr/>
            <p:nvPr/>
          </p:nvSpPr>
          <p:spPr>
            <a:xfrm rot="5400000">
              <a:off x="1964551" y="765727"/>
              <a:ext cx="261897" cy="220503"/>
            </a:xfrm>
            <a:prstGeom prst="rightArrow">
              <a:avLst>
                <a:gd name="adj1" fmla="val 60000"/>
                <a:gd name="adj2" fmla="val 50000"/>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26"/>
            <p:cNvSpPr txBox="1"/>
            <p:nvPr/>
          </p:nvSpPr>
          <p:spPr>
            <a:xfrm>
              <a:off x="2029349" y="745031"/>
              <a:ext cx="132301" cy="195746"/>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p:txBody>
        </p:sp>
        <p:sp>
          <p:nvSpPr>
            <p:cNvPr id="219" name="Google Shape;219;p26"/>
            <p:cNvSpPr/>
            <p:nvPr/>
          </p:nvSpPr>
          <p:spPr>
            <a:xfrm>
              <a:off x="698712" y="1050577"/>
              <a:ext cx="2793574" cy="698393"/>
            </a:xfrm>
            <a:prstGeom prst="roundRect">
              <a:avLst>
                <a:gd name="adj" fmla="val 10000"/>
              </a:avLst>
            </a:prstGeom>
            <a:solidFill>
              <a:srgbClr val="7BC1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26"/>
            <p:cNvSpPr txBox="1"/>
            <p:nvPr/>
          </p:nvSpPr>
          <p:spPr>
            <a:xfrm>
              <a:off x="719167" y="1071032"/>
              <a:ext cx="2752664" cy="657483"/>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fr-FR" sz="2000" b="0" i="0" u="none" strike="noStrike" cap="none">
                  <a:solidFill>
                    <a:schemeClr val="accent5"/>
                  </a:solidFill>
                  <a:latin typeface="Arial"/>
                  <a:ea typeface="Arial"/>
                  <a:cs typeface="Arial"/>
                  <a:sym typeface="Arial"/>
                </a:rPr>
                <a:t>Recherche</a:t>
              </a:r>
              <a:endParaRPr sz="1400" b="0" i="0" u="none" strike="noStrike" cap="none">
                <a:solidFill>
                  <a:srgbClr val="000000"/>
                </a:solidFill>
                <a:latin typeface="Arial"/>
                <a:ea typeface="Arial"/>
                <a:cs typeface="Arial"/>
                <a:sym typeface="Arial"/>
              </a:endParaRPr>
            </a:p>
          </p:txBody>
        </p:sp>
        <p:sp>
          <p:nvSpPr>
            <p:cNvPr id="221" name="Google Shape;221;p26"/>
            <p:cNvSpPr/>
            <p:nvPr/>
          </p:nvSpPr>
          <p:spPr>
            <a:xfrm rot="5400000">
              <a:off x="1964551" y="1813317"/>
              <a:ext cx="261897" cy="220503"/>
            </a:xfrm>
            <a:prstGeom prst="rightArrow">
              <a:avLst>
                <a:gd name="adj1" fmla="val 60000"/>
                <a:gd name="adj2" fmla="val 50000"/>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26"/>
            <p:cNvSpPr txBox="1"/>
            <p:nvPr/>
          </p:nvSpPr>
          <p:spPr>
            <a:xfrm>
              <a:off x="2029349" y="1792621"/>
              <a:ext cx="132301" cy="195746"/>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p:txBody>
        </p:sp>
        <p:sp>
          <p:nvSpPr>
            <p:cNvPr id="223" name="Google Shape;223;p26"/>
            <p:cNvSpPr/>
            <p:nvPr/>
          </p:nvSpPr>
          <p:spPr>
            <a:xfrm>
              <a:off x="698712" y="2098167"/>
              <a:ext cx="2793574" cy="698393"/>
            </a:xfrm>
            <a:prstGeom prst="roundRect">
              <a:avLst>
                <a:gd name="adj" fmla="val 10000"/>
              </a:avLst>
            </a:prstGeom>
            <a:solidFill>
              <a:srgbClr val="7BC1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26"/>
            <p:cNvSpPr txBox="1"/>
            <p:nvPr/>
          </p:nvSpPr>
          <p:spPr>
            <a:xfrm>
              <a:off x="719167" y="2118622"/>
              <a:ext cx="2752664" cy="657483"/>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fr-FR" sz="2000" b="0" i="0" u="none" strike="noStrike" cap="none" dirty="0">
                  <a:solidFill>
                    <a:schemeClr val="accent5"/>
                  </a:solidFill>
                  <a:latin typeface="Arial"/>
                  <a:ea typeface="Arial"/>
                  <a:cs typeface="Arial"/>
                  <a:sym typeface="Arial"/>
                </a:rPr>
                <a:t>Conclusions clés</a:t>
              </a:r>
              <a:endParaRPr sz="1400" b="0" i="0" u="none" strike="noStrike" cap="none" dirty="0">
                <a:solidFill>
                  <a:srgbClr val="000000"/>
                </a:solidFill>
                <a:latin typeface="Arial"/>
                <a:ea typeface="Arial"/>
                <a:cs typeface="Arial"/>
                <a:sym typeface="Arial"/>
              </a:endParaRPr>
            </a:p>
          </p:txBody>
        </p:sp>
        <p:sp>
          <p:nvSpPr>
            <p:cNvPr id="225" name="Google Shape;225;p26"/>
            <p:cNvSpPr/>
            <p:nvPr/>
          </p:nvSpPr>
          <p:spPr>
            <a:xfrm rot="5400000">
              <a:off x="1964551" y="2860908"/>
              <a:ext cx="261897" cy="220503"/>
            </a:xfrm>
            <a:prstGeom prst="rightArrow">
              <a:avLst>
                <a:gd name="adj1" fmla="val 60000"/>
                <a:gd name="adj2" fmla="val 50000"/>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26"/>
            <p:cNvSpPr txBox="1"/>
            <p:nvPr/>
          </p:nvSpPr>
          <p:spPr>
            <a:xfrm>
              <a:off x="2029349" y="2840212"/>
              <a:ext cx="132301" cy="195746"/>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p:txBody>
        </p:sp>
        <p:sp>
          <p:nvSpPr>
            <p:cNvPr id="227" name="Google Shape;227;p26"/>
            <p:cNvSpPr/>
            <p:nvPr/>
          </p:nvSpPr>
          <p:spPr>
            <a:xfrm>
              <a:off x="698712" y="3145758"/>
              <a:ext cx="2793574" cy="698393"/>
            </a:xfrm>
            <a:prstGeom prst="roundRect">
              <a:avLst>
                <a:gd name="adj" fmla="val 10000"/>
              </a:avLst>
            </a:prstGeom>
            <a:solidFill>
              <a:srgbClr val="7BC1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26"/>
            <p:cNvSpPr txBox="1"/>
            <p:nvPr/>
          </p:nvSpPr>
          <p:spPr>
            <a:xfrm>
              <a:off x="719167" y="3166213"/>
              <a:ext cx="2752664" cy="657483"/>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fr-FR" sz="2000" b="0" i="0" u="none" strike="noStrike" cap="none">
                  <a:solidFill>
                    <a:schemeClr val="accent5"/>
                  </a:solidFill>
                  <a:latin typeface="Arial"/>
                  <a:ea typeface="Arial"/>
                  <a:cs typeface="Arial"/>
                  <a:sym typeface="Arial"/>
                </a:rPr>
                <a:t>Implications</a:t>
              </a:r>
              <a:endParaRPr sz="1400" b="0" i="0" u="none" strike="noStrike" cap="none">
                <a:solidFill>
                  <a:srgbClr val="000000"/>
                </a:solidFill>
                <a:latin typeface="Arial"/>
                <a:ea typeface="Arial"/>
                <a:cs typeface="Arial"/>
                <a:sym typeface="Arial"/>
              </a:endParaRPr>
            </a:p>
          </p:txBody>
        </p:sp>
        <p:sp>
          <p:nvSpPr>
            <p:cNvPr id="229" name="Google Shape;229;p26"/>
            <p:cNvSpPr/>
            <p:nvPr/>
          </p:nvSpPr>
          <p:spPr>
            <a:xfrm rot="5400000">
              <a:off x="1964551" y="3908498"/>
              <a:ext cx="261897" cy="220503"/>
            </a:xfrm>
            <a:prstGeom prst="rightArrow">
              <a:avLst>
                <a:gd name="adj1" fmla="val 60000"/>
                <a:gd name="adj2" fmla="val 50000"/>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 name="Google Shape;230;p26"/>
            <p:cNvSpPr txBox="1"/>
            <p:nvPr/>
          </p:nvSpPr>
          <p:spPr>
            <a:xfrm>
              <a:off x="2029349" y="3887802"/>
              <a:ext cx="132301" cy="195746"/>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400"/>
                <a:buFont typeface="Arial"/>
                <a:buNone/>
              </a:pPr>
              <a:endParaRPr sz="1400" b="0" i="0" u="none" strike="noStrike" cap="none">
                <a:solidFill>
                  <a:schemeClr val="dk1"/>
                </a:solidFill>
                <a:latin typeface="Arial"/>
                <a:ea typeface="Arial"/>
                <a:cs typeface="Arial"/>
                <a:sym typeface="Arial"/>
              </a:endParaRPr>
            </a:p>
          </p:txBody>
        </p:sp>
        <p:sp>
          <p:nvSpPr>
            <p:cNvPr id="231" name="Google Shape;231;p26"/>
            <p:cNvSpPr/>
            <p:nvPr/>
          </p:nvSpPr>
          <p:spPr>
            <a:xfrm>
              <a:off x="698712" y="4193348"/>
              <a:ext cx="2793574" cy="698393"/>
            </a:xfrm>
            <a:prstGeom prst="roundRect">
              <a:avLst>
                <a:gd name="adj" fmla="val 10000"/>
              </a:avLst>
            </a:prstGeom>
            <a:solidFill>
              <a:srgbClr val="7BC14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26"/>
            <p:cNvSpPr txBox="1"/>
            <p:nvPr/>
          </p:nvSpPr>
          <p:spPr>
            <a:xfrm>
              <a:off x="719167" y="4213803"/>
              <a:ext cx="2752664" cy="657483"/>
            </a:xfrm>
            <a:prstGeom prst="rect">
              <a:avLst/>
            </a:prstGeom>
            <a:noFill/>
            <a:ln>
              <a:noFill/>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fr-FR" sz="2000" b="0" i="0" u="none" strike="noStrike" cap="none">
                  <a:solidFill>
                    <a:schemeClr val="accent5"/>
                  </a:solidFill>
                  <a:latin typeface="Arial"/>
                  <a:ea typeface="Arial"/>
                  <a:cs typeface="Arial"/>
                  <a:sym typeface="Arial"/>
                </a:rPr>
                <a:t>Recommandations d’actions</a:t>
              </a:r>
              <a:endParaRPr sz="1400" b="0" i="0" u="none" strike="noStrike" cap="none">
                <a:solidFill>
                  <a:srgbClr val="000000"/>
                </a:solidFill>
                <a:latin typeface="Arial"/>
                <a:ea typeface="Arial"/>
                <a:cs typeface="Arial"/>
                <a:sym typeface="Arial"/>
              </a:endParaRPr>
            </a:p>
          </p:txBody>
        </p:sp>
      </p:grpSp>
      <p:cxnSp>
        <p:nvCxnSpPr>
          <p:cNvPr id="233" name="Google Shape;233;p26"/>
          <p:cNvCxnSpPr>
            <a:stCxn id="212" idx="0"/>
          </p:cNvCxnSpPr>
          <p:nvPr/>
        </p:nvCxnSpPr>
        <p:spPr>
          <a:xfrm rot="10800000" flipH="1">
            <a:off x="1755415" y="1752600"/>
            <a:ext cx="1521300" cy="1219200"/>
          </a:xfrm>
          <a:prstGeom prst="straightConnector1">
            <a:avLst/>
          </a:prstGeom>
          <a:solidFill>
            <a:schemeClr val="accent1"/>
          </a:solidFill>
          <a:ln w="9525" cap="flat" cmpd="sng">
            <a:solidFill>
              <a:schemeClr val="dk1"/>
            </a:solidFill>
            <a:prstDash val="solid"/>
            <a:round/>
            <a:headEnd type="none" w="sm" len="sm"/>
            <a:tailEnd type="triangle" w="med" len="med"/>
          </a:ln>
        </p:spPr>
      </p:cxnSp>
      <p:cxnSp>
        <p:nvCxnSpPr>
          <p:cNvPr id="234" name="Google Shape;234;p26"/>
          <p:cNvCxnSpPr>
            <a:stCxn id="213" idx="0"/>
          </p:cNvCxnSpPr>
          <p:nvPr/>
        </p:nvCxnSpPr>
        <p:spPr>
          <a:xfrm rot="10800000">
            <a:off x="6553200" y="1638300"/>
            <a:ext cx="1181100" cy="1333500"/>
          </a:xfrm>
          <a:prstGeom prst="straightConnector1">
            <a:avLst/>
          </a:prstGeom>
          <a:solidFill>
            <a:schemeClr val="accent1"/>
          </a:solidFill>
          <a:ln w="9525" cap="flat" cmpd="sng">
            <a:solidFill>
              <a:schemeClr val="dk1"/>
            </a:solidFill>
            <a:prstDash val="solid"/>
            <a:round/>
            <a:headEnd type="none" w="sm" len="sm"/>
            <a:tailEnd type="triangle" w="med" len="med"/>
          </a:ln>
        </p:spPr>
      </p:cxnSp>
      <p:cxnSp>
        <p:nvCxnSpPr>
          <p:cNvPr id="235" name="Google Shape;235;p26"/>
          <p:cNvCxnSpPr>
            <a:stCxn id="212" idx="2"/>
          </p:cNvCxnSpPr>
          <p:nvPr/>
        </p:nvCxnSpPr>
        <p:spPr>
          <a:xfrm>
            <a:off x="1755415" y="3925907"/>
            <a:ext cx="1597500" cy="874800"/>
          </a:xfrm>
          <a:prstGeom prst="straightConnector1">
            <a:avLst/>
          </a:prstGeom>
          <a:solidFill>
            <a:schemeClr val="accent1"/>
          </a:solidFill>
          <a:ln w="9525" cap="flat" cmpd="sng">
            <a:solidFill>
              <a:schemeClr val="dk1"/>
            </a:solidFill>
            <a:prstDash val="solid"/>
            <a:round/>
            <a:headEnd type="none" w="sm" len="sm"/>
            <a:tailEnd type="triangle" w="med" len="med"/>
          </a:ln>
        </p:spPr>
      </p:cxnSp>
      <p:cxnSp>
        <p:nvCxnSpPr>
          <p:cNvPr id="236" name="Google Shape;236;p26"/>
          <p:cNvCxnSpPr>
            <a:stCxn id="213" idx="2"/>
          </p:cNvCxnSpPr>
          <p:nvPr/>
        </p:nvCxnSpPr>
        <p:spPr>
          <a:xfrm flipH="1">
            <a:off x="6400800" y="3925907"/>
            <a:ext cx="1333500" cy="874800"/>
          </a:xfrm>
          <a:prstGeom prst="straightConnector1">
            <a:avLst/>
          </a:prstGeom>
          <a:solidFill>
            <a:schemeClr val="accent1"/>
          </a:solidFill>
          <a:ln w="9525" cap="flat" cmpd="sng">
            <a:solidFill>
              <a:schemeClr val="dk1"/>
            </a:solidFill>
            <a:prstDash val="solid"/>
            <a:round/>
            <a:headEnd type="none" w="sm" len="sm"/>
            <a:tailEnd type="triangle" w="med" len="med"/>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821738" y="196850"/>
            <a:ext cx="7739062" cy="651289"/>
          </a:xfrm>
        </p:spPr>
        <p:txBody>
          <a:bodyPr/>
          <a:lstStyle/>
          <a:p>
            <a:r>
              <a:rPr lang="fr-FR" sz="3600" b="1" dirty="0">
                <a:ea typeface="MS PGothic"/>
              </a:rPr>
              <a:t>Résultat de recherche</a:t>
            </a:r>
          </a:p>
        </p:txBody>
      </p:sp>
      <p:sp>
        <p:nvSpPr>
          <p:cNvPr id="37890" name="Content Placeholder 2"/>
          <p:cNvSpPr>
            <a:spLocks noGrp="1"/>
          </p:cNvSpPr>
          <p:nvPr>
            <p:ph idx="1"/>
          </p:nvPr>
        </p:nvSpPr>
        <p:spPr>
          <a:xfrm>
            <a:off x="838200" y="1187450"/>
            <a:ext cx="7958138" cy="2152098"/>
          </a:xfrm>
        </p:spPr>
        <p:txBody>
          <a:bodyPr/>
          <a:lstStyle/>
          <a:p>
            <a:pPr>
              <a:spcBef>
                <a:spcPct val="0"/>
              </a:spcBef>
            </a:pPr>
            <a:r>
              <a:rPr lang="fr-FR" sz="2200" dirty="0">
                <a:ea typeface="MS PGothic"/>
              </a:rPr>
              <a:t>Vingt ans après le démarrage des services de planification familiale / de santé maternelle et infantile à Matlab, au Bangladesh, les familles qui vivaient dans les villages du programme étaient plus petites (1,5 enfants de moins en moyenne) et plus prospères, en comparaison de celles qui n’avaient pas été touchées par l’intervention.</a:t>
            </a:r>
          </a:p>
        </p:txBody>
      </p:sp>
      <p:graphicFrame>
        <p:nvGraphicFramePr>
          <p:cNvPr id="37917" name="Group 29"/>
          <p:cNvGraphicFramePr>
            <a:graphicFrameLocks noGrp="1"/>
          </p:cNvGraphicFramePr>
          <p:nvPr>
            <p:extLst>
              <p:ext uri="{D42A27DB-BD31-4B8C-83A1-F6EECF244321}">
                <p14:modId xmlns:p14="http://schemas.microsoft.com/office/powerpoint/2010/main" val="193426260"/>
              </p:ext>
            </p:extLst>
          </p:nvPr>
        </p:nvGraphicFramePr>
        <p:xfrm>
          <a:off x="1376569" y="3438939"/>
          <a:ext cx="6629400" cy="2241550"/>
        </p:xfrm>
        <a:graphic>
          <a:graphicData uri="http://schemas.openxmlformats.org/drawingml/2006/table">
            <a:tbl>
              <a:tblPr/>
              <a:tblGrid>
                <a:gridCol w="2938463">
                  <a:extLst>
                    <a:ext uri="{9D8B030D-6E8A-4147-A177-3AD203B41FA5}">
                      <a16:colId xmlns:a16="http://schemas.microsoft.com/office/drawing/2014/main" val="20000"/>
                    </a:ext>
                  </a:extLst>
                </a:gridCol>
                <a:gridCol w="1882775">
                  <a:extLst>
                    <a:ext uri="{9D8B030D-6E8A-4147-A177-3AD203B41FA5}">
                      <a16:colId xmlns:a16="http://schemas.microsoft.com/office/drawing/2014/main" val="20001"/>
                    </a:ext>
                  </a:extLst>
                </a:gridCol>
                <a:gridCol w="1808162">
                  <a:extLst>
                    <a:ext uri="{9D8B030D-6E8A-4147-A177-3AD203B41FA5}">
                      <a16:colId xmlns:a16="http://schemas.microsoft.com/office/drawing/2014/main" val="20002"/>
                    </a:ext>
                  </a:extLst>
                </a:gridCol>
              </a:tblGrid>
              <a:tr h="444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1" i="0" u="none" strike="noStrike" cap="none" normalizeH="0" baseline="0">
                        <a:ln>
                          <a:noFill/>
                        </a:ln>
                        <a:solidFill>
                          <a:srgbClr val="FFFFFF"/>
                        </a:solidFill>
                        <a:effectLst/>
                        <a:latin typeface="Arial" charset="0"/>
                        <a:ea typeface="MS PGothic"/>
                        <a:cs typeface="MS PGothic"/>
                      </a:endParaRPr>
                    </a:p>
                  </a:txBody>
                  <a:tcPr marL="91432" marR="91432" marT="45715" marB="45715" horzOverflow="overflow">
                    <a:lnL w="9525" cap="flat" cmpd="sng" algn="ctr">
                      <a:solidFill>
                        <a:srgbClr val="D8D8D8"/>
                      </a:solidFill>
                      <a:prstDash val="solid"/>
                      <a:round/>
                      <a:headEnd type="none" w="med" len="med"/>
                      <a:tailEnd type="none" w="med" len="med"/>
                    </a:lnL>
                    <a:lnR>
                      <a:noFill/>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solidFill>
                      <a:srgbClr val="7BC143"/>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a:ln>
                            <a:noFill/>
                          </a:ln>
                          <a:solidFill>
                            <a:srgbClr val="FFFFFF"/>
                          </a:solidFill>
                          <a:effectLst/>
                          <a:latin typeface="Arial" charset="0"/>
                          <a:ea typeface="MS PGothic"/>
                          <a:cs typeface="MS PGothic"/>
                        </a:rPr>
                        <a:t>VALEURS MOYENNES (1995 Taka)</a:t>
                      </a:r>
                    </a:p>
                  </a:txBody>
                  <a:tcPr marL="91432" marR="91432" marT="45715" marB="45715" horzOverflow="overflow">
                    <a:lnL>
                      <a:noFill/>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solidFill>
                      <a:srgbClr val="7BC143"/>
                    </a:solidFill>
                  </a:tcPr>
                </a:tc>
                <a:tc hMerge="1">
                  <a:txBody>
                    <a:bodyPr/>
                    <a:lstStyle/>
                    <a:p>
                      <a:endParaRPr lang="fr-FR"/>
                    </a:p>
                  </a:txBody>
                  <a:tcPr/>
                </a:tc>
                <a:extLst>
                  <a:ext uri="{0D108BD9-81ED-4DB2-BD59-A6C34878D82A}">
                    <a16:rowId xmlns:a16="http://schemas.microsoft.com/office/drawing/2014/main" val="10000"/>
                  </a:ext>
                </a:extLst>
              </a:tr>
              <a:tr h="444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a:ln>
                            <a:noFill/>
                          </a:ln>
                          <a:solidFill>
                            <a:schemeClr val="tx1"/>
                          </a:solidFill>
                          <a:effectLst/>
                          <a:latin typeface="Arial" charset="0"/>
                          <a:ea typeface="MS PGothic"/>
                          <a:cs typeface="MS PGothic"/>
                        </a:rPr>
                        <a:t>INDICATEUR</a:t>
                      </a:r>
                    </a:p>
                  </a:txBody>
                  <a:tcPr marL="91432" marR="91432" marT="45715" marB="45715" horzOverflow="overflow">
                    <a:lnL w="9525" cap="flat" cmpd="sng" algn="ctr">
                      <a:solidFill>
                        <a:srgbClr val="D8D8D8"/>
                      </a:solidFill>
                      <a:prstDash val="solid"/>
                      <a:round/>
                      <a:headEnd type="none" w="med" len="med"/>
                      <a:tailEnd type="none" w="med" len="med"/>
                    </a:lnL>
                    <a:lnR>
                      <a:noFill/>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a:ln>
                            <a:noFill/>
                          </a:ln>
                          <a:solidFill>
                            <a:schemeClr val="tx1"/>
                          </a:solidFill>
                          <a:effectLst/>
                          <a:latin typeface="Arial" charset="0"/>
                          <a:ea typeface="MS PGothic"/>
                          <a:cs typeface="MS PGothic"/>
                        </a:rPr>
                        <a:t>PROGRAMME</a:t>
                      </a:r>
                    </a:p>
                  </a:txBody>
                  <a:tcPr marL="91432" marR="91432" marT="45715" marB="45715" horzOverflow="overflow">
                    <a:lnL>
                      <a:noFill/>
                    </a:lnL>
                    <a:lnR>
                      <a:noFill/>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Arial" charset="0"/>
                          <a:ea typeface="MS PGothic"/>
                          <a:cs typeface="MS PGothic"/>
                        </a:rPr>
                        <a:t>COMPARAISON</a:t>
                      </a:r>
                    </a:p>
                  </a:txBody>
                  <a:tcPr marL="91432" marR="91432" marT="45715" marB="45715" horzOverflow="overflow">
                    <a:lnL>
                      <a:noFill/>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6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a:ln>
                            <a:noFill/>
                          </a:ln>
                          <a:solidFill>
                            <a:schemeClr val="tx1"/>
                          </a:solidFill>
                          <a:effectLst/>
                          <a:latin typeface="Arial" charset="0"/>
                          <a:ea typeface="MS PGothic"/>
                          <a:cs typeface="MS PGothic"/>
                        </a:rPr>
                        <a:t>Actifs totaux des ménages</a:t>
                      </a:r>
                    </a:p>
                  </a:txBody>
                  <a:tcPr marL="91432" marR="91432" marT="45715" marB="45715" horzOverflow="overflow">
                    <a:lnL w="9525" cap="flat" cmpd="sng" algn="ctr">
                      <a:solidFill>
                        <a:srgbClr val="D8D8D8"/>
                      </a:solidFill>
                      <a:prstDash val="solid"/>
                      <a:round/>
                      <a:headEnd type="none" w="med" len="med"/>
                      <a:tailEnd type="none" w="med" len="med"/>
                    </a:lnL>
                    <a:lnR>
                      <a:noFill/>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a:ln>
                            <a:noFill/>
                          </a:ln>
                          <a:solidFill>
                            <a:schemeClr val="tx1"/>
                          </a:solidFill>
                          <a:effectLst/>
                          <a:latin typeface="Arial" charset="0"/>
                          <a:ea typeface="MS PGothic"/>
                          <a:cs typeface="MS PGothic"/>
                        </a:rPr>
                        <a:t>209 219</a:t>
                      </a:r>
                    </a:p>
                  </a:txBody>
                  <a:tcPr marL="91432" marR="91432" marT="45715" marB="45715" horzOverflow="overflow">
                    <a:lnL>
                      <a:noFill/>
                    </a:lnL>
                    <a:lnR>
                      <a:noFill/>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a:ln>
                            <a:noFill/>
                          </a:ln>
                          <a:solidFill>
                            <a:schemeClr val="tx1"/>
                          </a:solidFill>
                          <a:effectLst/>
                          <a:latin typeface="Arial" charset="0"/>
                          <a:ea typeface="MS PGothic"/>
                          <a:cs typeface="MS PGothic"/>
                        </a:rPr>
                        <a:t>145 945</a:t>
                      </a:r>
                    </a:p>
                  </a:txBody>
                  <a:tcPr marL="91432" marR="91432" marT="45715" marB="45715" horzOverflow="overflow">
                    <a:lnL>
                      <a:noFill/>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4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a:ln>
                            <a:noFill/>
                          </a:ln>
                          <a:solidFill>
                            <a:schemeClr val="tx1"/>
                          </a:solidFill>
                          <a:effectLst/>
                          <a:latin typeface="Arial" charset="0"/>
                          <a:ea typeface="MS PGothic"/>
                          <a:cs typeface="MS PGothic"/>
                        </a:rPr>
                        <a:t>Valeur du logement</a:t>
                      </a:r>
                    </a:p>
                  </a:txBody>
                  <a:tcPr marL="91432" marR="91432" marT="45715" marB="45715" horzOverflow="overflow">
                    <a:lnL w="9525" cap="flat" cmpd="sng" algn="ctr">
                      <a:solidFill>
                        <a:srgbClr val="D8D8D8"/>
                      </a:solidFill>
                      <a:prstDash val="solid"/>
                      <a:round/>
                      <a:headEnd type="none" w="med" len="med"/>
                      <a:tailEnd type="none" w="med" len="med"/>
                    </a:lnL>
                    <a:lnR>
                      <a:noFill/>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a:ln>
                            <a:noFill/>
                          </a:ln>
                          <a:solidFill>
                            <a:schemeClr val="tx1"/>
                          </a:solidFill>
                          <a:effectLst/>
                          <a:latin typeface="Arial" charset="0"/>
                          <a:ea typeface="MS PGothic"/>
                          <a:cs typeface="MS PGothic"/>
                        </a:rPr>
                        <a:t>114 827</a:t>
                      </a:r>
                    </a:p>
                  </a:txBody>
                  <a:tcPr marL="91432" marR="91432" marT="45715" marB="45715" horzOverflow="overflow">
                    <a:lnL>
                      <a:noFill/>
                    </a:lnL>
                    <a:lnR>
                      <a:noFill/>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a:ln>
                            <a:noFill/>
                          </a:ln>
                          <a:solidFill>
                            <a:schemeClr val="tx1"/>
                          </a:solidFill>
                          <a:effectLst/>
                          <a:latin typeface="Arial" charset="0"/>
                          <a:ea typeface="MS PGothic"/>
                          <a:cs typeface="MS PGothic"/>
                        </a:rPr>
                        <a:t>80 160</a:t>
                      </a:r>
                    </a:p>
                  </a:txBody>
                  <a:tcPr marL="91432" marR="91432" marT="45715" marB="45715" horzOverflow="overflow">
                    <a:lnL>
                      <a:noFill/>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4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a:ln>
                            <a:noFill/>
                          </a:ln>
                          <a:solidFill>
                            <a:schemeClr val="tx1"/>
                          </a:solidFill>
                          <a:effectLst/>
                          <a:latin typeface="Arial" charset="0"/>
                          <a:ea typeface="MS PGothic"/>
                          <a:cs typeface="MS PGothic"/>
                        </a:rPr>
                        <a:t>Revenus des femmes</a:t>
                      </a:r>
                    </a:p>
                  </a:txBody>
                  <a:tcPr marL="91432" marR="91432" marT="45715" marB="45715" horzOverflow="overflow">
                    <a:lnL w="9525" cap="flat" cmpd="sng" algn="ctr">
                      <a:solidFill>
                        <a:srgbClr val="D8D8D8"/>
                      </a:solidFill>
                      <a:prstDash val="solid"/>
                      <a:round/>
                      <a:headEnd type="none" w="med" len="med"/>
                      <a:tailEnd type="none" w="med" len="med"/>
                    </a:lnL>
                    <a:lnR>
                      <a:noFill/>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a:ln>
                            <a:noFill/>
                          </a:ln>
                          <a:solidFill>
                            <a:schemeClr val="tx1"/>
                          </a:solidFill>
                          <a:effectLst/>
                          <a:latin typeface="Arial" charset="0"/>
                          <a:ea typeface="MS PGothic"/>
                          <a:cs typeface="MS PGothic"/>
                        </a:rPr>
                        <a:t>1 483</a:t>
                      </a:r>
                    </a:p>
                  </a:txBody>
                  <a:tcPr marL="91432" marR="91432" marT="45715" marB="45715" horzOverflow="overflow">
                    <a:lnL>
                      <a:noFill/>
                    </a:lnL>
                    <a:lnR>
                      <a:noFill/>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a:ln>
                            <a:noFill/>
                          </a:ln>
                          <a:solidFill>
                            <a:schemeClr val="tx1"/>
                          </a:solidFill>
                          <a:effectLst/>
                          <a:latin typeface="Arial" charset="0"/>
                          <a:ea typeface="MS PGothic"/>
                          <a:cs typeface="MS PGothic"/>
                        </a:rPr>
                        <a:t>891</a:t>
                      </a:r>
                    </a:p>
                  </a:txBody>
                  <a:tcPr marL="91432" marR="91432" marT="45715" marB="45715" horzOverflow="overflow">
                    <a:lnL>
                      <a:noFill/>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6413" name="TextBox 4"/>
          <p:cNvSpPr txBox="1">
            <a:spLocks noChangeArrowheads="1"/>
          </p:cNvSpPr>
          <p:nvPr/>
        </p:nvSpPr>
        <p:spPr bwMode="auto">
          <a:xfrm>
            <a:off x="1023938" y="6019800"/>
            <a:ext cx="7772400" cy="430213"/>
          </a:xfrm>
          <a:prstGeom prst="rect">
            <a:avLst/>
          </a:prstGeom>
          <a:noFill/>
          <a:ln>
            <a:noFill/>
          </a:ln>
        </p:spPr>
        <p:txBody>
          <a:bodyPr>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 sz="1100" b="1" i="0" u="none" strike="noStrike" kern="1200" cap="none" spc="0" normalizeH="0" baseline="0" noProof="0" dirty="0">
                <a:ln>
                  <a:noFill/>
                </a:ln>
                <a:solidFill>
                  <a:srgbClr val="000000"/>
                </a:solidFill>
                <a:effectLst/>
                <a:uLnTx/>
                <a:uFillTx/>
                <a:latin typeface="Arial"/>
                <a:ea typeface="MS PGothic" pitchFamily="34" charset="-128"/>
                <a:cs typeface="+mn-cs"/>
              </a:rPr>
              <a:t>Source : </a:t>
            </a:r>
            <a:r>
              <a:rPr kumimoji="0" lang="fr" sz="1100" b="0" i="0" u="none" strike="noStrike" kern="1200" cap="none" spc="0" normalizeH="0" baseline="0" noProof="0" dirty="0">
                <a:ln>
                  <a:noFill/>
                </a:ln>
                <a:solidFill>
                  <a:srgbClr val="000000"/>
                </a:solidFill>
                <a:effectLst/>
                <a:uLnTx/>
                <a:uFillTx/>
                <a:latin typeface="Arial"/>
                <a:ea typeface="MS PGothic" pitchFamily="34" charset="-128"/>
                <a:cs typeface="+mn-cs"/>
              </a:rPr>
              <a:t>Jay Gribble and Maj-Lis Voss, </a:t>
            </a:r>
            <a:r>
              <a:rPr kumimoji="0" lang="fr" sz="1100" b="0" i="1" u="none" strike="noStrike" kern="1200" cap="none" spc="0" normalizeH="0" baseline="0" noProof="0" dirty="0">
                <a:ln>
                  <a:noFill/>
                </a:ln>
                <a:solidFill>
                  <a:srgbClr val="000000"/>
                </a:solidFill>
                <a:effectLst/>
                <a:uLnTx/>
                <a:uFillTx/>
                <a:latin typeface="Arial"/>
                <a:ea typeface="MS PGothic" pitchFamily="34" charset="-128"/>
                <a:cs typeface="+mn-cs"/>
              </a:rPr>
              <a:t>Family Planning and Economic Well-Being: New Evidence From Bangladesh, </a:t>
            </a:r>
            <a:r>
              <a:rPr kumimoji="0" lang="fr" sz="1100" b="0" i="0" u="none" strike="noStrike" kern="1200" cap="none" spc="0" normalizeH="0" baseline="0" noProof="0" dirty="0">
                <a:ln>
                  <a:noFill/>
                </a:ln>
                <a:solidFill>
                  <a:srgbClr val="000000"/>
                </a:solidFill>
                <a:effectLst/>
                <a:uLnTx/>
                <a:uFillTx/>
                <a:latin typeface="Arial"/>
                <a:ea typeface="MS PGothic" pitchFamily="34" charset="-128"/>
                <a:cs typeface="+mn-cs"/>
              </a:rPr>
              <a:t>PRB, May 2009.</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fr-FR" sz="3600" b="1">
                <a:ea typeface="MS PGothic"/>
              </a:rPr>
              <a:t>Implication</a:t>
            </a:r>
          </a:p>
        </p:txBody>
      </p:sp>
      <p:sp>
        <p:nvSpPr>
          <p:cNvPr id="39938" name="Content Placeholder 2"/>
          <p:cNvSpPr>
            <a:spLocks noGrp="1"/>
          </p:cNvSpPr>
          <p:nvPr>
            <p:ph idx="1"/>
          </p:nvPr>
        </p:nvSpPr>
        <p:spPr/>
        <p:txBody>
          <a:bodyPr/>
          <a:lstStyle/>
          <a:p>
            <a:pPr>
              <a:spcBef>
                <a:spcPct val="0"/>
              </a:spcBef>
            </a:pPr>
            <a:r>
              <a:rPr lang="fr-FR" dirty="0">
                <a:ea typeface="MS PGothic"/>
              </a:rPr>
              <a:t>Lorsqu'une variété de méthodes de planification familiale est facile à obtenir, de nombreuses femmes pauvres choisissent d'avoir moins d'enfants. Et avec moins d'enfants à charge, elles peuvent gagner des salaires plus élevés et accumuler une plus grande richesse.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fr-FR" sz="3600" b="1">
                <a:ea typeface="MS PGothic"/>
              </a:rPr>
              <a:t>Recommandation</a:t>
            </a:r>
          </a:p>
        </p:txBody>
      </p:sp>
      <p:sp>
        <p:nvSpPr>
          <p:cNvPr id="41986" name="Content Placeholder 2"/>
          <p:cNvSpPr>
            <a:spLocks noGrp="1"/>
          </p:cNvSpPr>
          <p:nvPr>
            <p:ph idx="1"/>
          </p:nvPr>
        </p:nvSpPr>
        <p:spPr/>
        <p:txBody>
          <a:bodyPr/>
          <a:lstStyle/>
          <a:p>
            <a:pPr>
              <a:spcBef>
                <a:spcPct val="0"/>
              </a:spcBef>
            </a:pPr>
            <a:r>
              <a:rPr lang="fr-FR" dirty="0">
                <a:ea typeface="MS PGothic"/>
              </a:rPr>
              <a:t>Dans le cadre d'une stratégie nationale de réduction de la pauvreté et pour accroître le revenu des ménages au Bangladesh d'ici 2030, les responsables politiques doivent investir dans des programmes de planification familiale afin que chaque femme ou couple qui souhaite accéder à une méthode contraceptive puisse le faire.</a:t>
            </a:r>
          </a:p>
        </p:txBody>
      </p:sp>
      <p:sp>
        <p:nvSpPr>
          <p:cNvPr id="41987" name="TextBox 3"/>
          <p:cNvSpPr txBox="1">
            <a:spLocks noChangeArrowheads="1"/>
          </p:cNvSpPr>
          <p:nvPr/>
        </p:nvSpPr>
        <p:spPr bwMode="auto">
          <a:xfrm>
            <a:off x="990600" y="5715000"/>
            <a:ext cx="7772400" cy="430213"/>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100" b="1" i="0" u="none" strike="noStrike" kern="1200" cap="none" spc="0" normalizeH="0" baseline="0" noProof="0">
                <a:ln>
                  <a:noFill/>
                </a:ln>
                <a:solidFill>
                  <a:srgbClr val="000000"/>
                </a:solidFill>
                <a:effectLst/>
                <a:uLnTx/>
                <a:uFillTx/>
                <a:latin typeface="Arial" charset="0"/>
                <a:ea typeface="MS PGothic"/>
              </a:rPr>
              <a:t>Source : </a:t>
            </a:r>
            <a:r>
              <a:rPr kumimoji="0" lang="fr-FR" sz="1100" b="0" i="0" u="none" strike="noStrike" kern="1200" cap="none" spc="0" normalizeH="0" baseline="0" noProof="0">
                <a:ln>
                  <a:noFill/>
                </a:ln>
                <a:solidFill>
                  <a:srgbClr val="000000"/>
                </a:solidFill>
                <a:effectLst/>
                <a:uLnTx/>
                <a:uFillTx/>
                <a:latin typeface="Arial" charset="0"/>
                <a:ea typeface="MS PGothic"/>
              </a:rPr>
              <a:t>Jay Gribble and Maj-Lis Voss, </a:t>
            </a:r>
            <a:r>
              <a:rPr kumimoji="0" lang="fr-FR" sz="1100" b="0" i="1" u="none" strike="noStrike" kern="1200" cap="none" spc="0" normalizeH="0" baseline="0" noProof="0">
                <a:ln>
                  <a:noFill/>
                </a:ln>
                <a:solidFill>
                  <a:srgbClr val="000000"/>
                </a:solidFill>
                <a:effectLst/>
                <a:uLnTx/>
                <a:uFillTx/>
                <a:latin typeface="Arial" charset="0"/>
                <a:ea typeface="MS PGothic"/>
              </a:rPr>
              <a:t>Family Planning and Economic Well-Being: New Evidence From Bangladesh, </a:t>
            </a:r>
            <a:r>
              <a:rPr kumimoji="0" lang="fr-FR" sz="1100" b="0" i="0" u="none" strike="noStrike" kern="1200" cap="none" spc="0" normalizeH="0" baseline="0" noProof="0">
                <a:ln>
                  <a:noFill/>
                </a:ln>
                <a:solidFill>
                  <a:srgbClr val="000000"/>
                </a:solidFill>
                <a:effectLst/>
                <a:uLnTx/>
                <a:uFillTx/>
                <a:latin typeface="Arial" charset="0"/>
                <a:ea typeface="MS PGothic"/>
              </a:rPr>
              <a:t>PRB, May 2009.</a:t>
            </a:r>
          </a:p>
        </p:txBody>
      </p:sp>
    </p:spTree>
  </p:cSld>
  <p:clrMapOvr>
    <a:overrideClrMapping bg1="lt1" tx1="dk1" bg2="lt2" tx2="dk2" accent1="accent1" accent2="accent2" accent3="accent3" accent4="accent4" accent5="accent5" accent6="accent6" hlink="hlink" folHlink="folHlink"/>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64"/>
        <p:cNvGrpSpPr/>
        <p:nvPr/>
      </p:nvGrpSpPr>
      <p:grpSpPr>
        <a:xfrm>
          <a:off x="0" y="0"/>
          <a:ext cx="0" cy="0"/>
          <a:chOff x="0" y="0"/>
          <a:chExt cx="0" cy="0"/>
        </a:xfrm>
      </p:grpSpPr>
      <p:sp>
        <p:nvSpPr>
          <p:cNvPr id="7" name="Title 1">
            <a:extLst>
              <a:ext uri="{FF2B5EF4-FFF2-40B4-BE49-F238E27FC236}">
                <a16:creationId xmlns:a16="http://schemas.microsoft.com/office/drawing/2014/main" id="{EC861783-EB88-DF44-8AFA-FE15AE3D6EA1}"/>
              </a:ext>
            </a:extLst>
          </p:cNvPr>
          <p:cNvSpPr>
            <a:spLocks noGrp="1"/>
          </p:cNvSpPr>
          <p:nvPr>
            <p:ph type="title"/>
          </p:nvPr>
        </p:nvSpPr>
        <p:spPr>
          <a:xfrm>
            <a:off x="838200" y="381000"/>
            <a:ext cx="7739062" cy="602974"/>
          </a:xfrm>
        </p:spPr>
        <p:txBody>
          <a:bodyPr/>
          <a:lstStyle/>
          <a:p>
            <a:r>
              <a:rPr lang="fr-FR" sz="3600" b="1" dirty="0">
                <a:ea typeface="MS PGothic"/>
              </a:rPr>
              <a:t>Résultat de recherche</a:t>
            </a:r>
          </a:p>
        </p:txBody>
      </p:sp>
      <p:sp>
        <p:nvSpPr>
          <p:cNvPr id="266" name="Google Shape;266;p30"/>
          <p:cNvSpPr txBox="1">
            <a:spLocks noGrp="1"/>
          </p:cNvSpPr>
          <p:nvPr>
            <p:ph idx="1"/>
          </p:nvPr>
        </p:nvSpPr>
        <p:spPr>
          <a:xfrm>
            <a:off x="838200" y="1427922"/>
            <a:ext cx="7961243" cy="4306957"/>
          </a:xfrm>
          <a:prstGeom prst="rect">
            <a:avLst/>
          </a:prstGeom>
          <a:noFill/>
          <a:ln>
            <a:noFill/>
          </a:ln>
        </p:spPr>
        <p:txBody>
          <a:bodyPr spcFirstLastPara="1" wrap="square" lIns="91425" tIns="45700" rIns="91425" bIns="45700" anchor="t" anchorCtr="0">
            <a:noAutofit/>
          </a:bodyPr>
          <a:lstStyle/>
          <a:p>
            <a:pPr marL="342900" lvl="0" indent="-342900"/>
            <a:r>
              <a:rPr lang="fr-FR" dirty="0"/>
              <a:t>1 femme sur 3 dans le monde est exposée à la violence de son partenaire intime (</a:t>
            </a:r>
            <a:r>
              <a:rPr lang="fr-FR" dirty="0">
                <a:ea typeface="MS PGothic"/>
              </a:rPr>
              <a:t>VPI</a:t>
            </a:r>
            <a:r>
              <a:rPr lang="fr-FR" dirty="0"/>
              <a:t>).</a:t>
            </a:r>
            <a:endParaRPr dirty="0"/>
          </a:p>
          <a:p>
            <a:pPr marL="342900" lvl="0" indent="-342900">
              <a:spcBef>
                <a:spcPts val="1800"/>
              </a:spcBef>
            </a:pPr>
            <a:r>
              <a:rPr lang="fr-FR" dirty="0"/>
              <a:t>Les femmes victimes de </a:t>
            </a:r>
            <a:r>
              <a:rPr lang="fr-FR" dirty="0">
                <a:ea typeface="MS PGothic"/>
              </a:rPr>
              <a:t>VPI</a:t>
            </a:r>
            <a:r>
              <a:rPr lang="fr-FR" dirty="0"/>
              <a:t> ont des taux plus élevés de grossesses non voulues. </a:t>
            </a:r>
            <a:endParaRPr dirty="0"/>
          </a:p>
          <a:p>
            <a:pPr marL="342900" lvl="0" indent="-342900">
              <a:spcBef>
                <a:spcPts val="1800"/>
              </a:spcBef>
            </a:pPr>
            <a:r>
              <a:rPr lang="fr-FR" dirty="0"/>
              <a:t>Les femmes victimes de </a:t>
            </a:r>
            <a:r>
              <a:rPr lang="fr-FR" dirty="0">
                <a:ea typeface="MS PGothic"/>
              </a:rPr>
              <a:t>VPI</a:t>
            </a:r>
            <a:r>
              <a:rPr lang="fr-FR" dirty="0"/>
              <a:t> risquent 1,5 fois plus de devenir positives pour le VIH. </a:t>
            </a:r>
            <a:endParaRPr dirty="0"/>
          </a:p>
          <a:p>
            <a:pPr marL="342900" lvl="0" indent="-342900">
              <a:spcBef>
                <a:spcPts val="1800"/>
              </a:spcBef>
            </a:pPr>
            <a:r>
              <a:rPr lang="fr-FR" dirty="0"/>
              <a:t>Les femmes victimes de </a:t>
            </a:r>
            <a:r>
              <a:rPr lang="fr-FR" dirty="0">
                <a:ea typeface="MS PGothic"/>
              </a:rPr>
              <a:t>VPI</a:t>
            </a:r>
            <a:r>
              <a:rPr lang="fr-FR" dirty="0"/>
              <a:t> ont des taux plus élevés d’avortement provoqué (souvent à risque). </a:t>
            </a:r>
            <a:endParaRPr dirty="0"/>
          </a:p>
        </p:txBody>
      </p:sp>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71"/>
        <p:cNvGrpSpPr/>
        <p:nvPr/>
      </p:nvGrpSpPr>
      <p:grpSpPr>
        <a:xfrm>
          <a:off x="0" y="0"/>
          <a:ext cx="0" cy="0"/>
          <a:chOff x="0" y="0"/>
          <a:chExt cx="0" cy="0"/>
        </a:xfrm>
      </p:grpSpPr>
      <p:sp>
        <p:nvSpPr>
          <p:cNvPr id="272" name="Google Shape;272;p31"/>
          <p:cNvSpPr txBox="1">
            <a:spLocks noGrp="1"/>
          </p:cNvSpPr>
          <p:nvPr>
            <p:ph type="title"/>
          </p:nvPr>
        </p:nvSpPr>
        <p:spPr>
          <a:xfrm>
            <a:off x="838200" y="381000"/>
            <a:ext cx="7739062" cy="609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Implications</a:t>
            </a:r>
            <a:endParaRPr sz="2800"/>
          </a:p>
        </p:txBody>
      </p:sp>
      <p:sp>
        <p:nvSpPr>
          <p:cNvPr id="273" name="Google Shape;273;p31"/>
          <p:cNvSpPr txBox="1">
            <a:spLocks noGrp="1"/>
          </p:cNvSpPr>
          <p:nvPr>
            <p:ph idx="1"/>
          </p:nvPr>
        </p:nvSpPr>
        <p:spPr>
          <a:xfrm>
            <a:off x="914400" y="1447800"/>
            <a:ext cx="7729537" cy="4108174"/>
          </a:xfrm>
          <a:prstGeom prst="rect">
            <a:avLst/>
          </a:prstGeom>
          <a:noFill/>
          <a:ln>
            <a:noFill/>
          </a:ln>
        </p:spPr>
        <p:txBody>
          <a:bodyPr spcFirstLastPara="1" wrap="square" lIns="91425" tIns="45700" rIns="91425" bIns="45700" anchor="t" anchorCtr="0">
            <a:noAutofit/>
          </a:bodyPr>
          <a:lstStyle/>
          <a:p>
            <a:pPr marL="342900" lvl="0" indent="-342900"/>
            <a:r>
              <a:rPr lang="fr-FR" dirty="0"/>
              <a:t>Les </a:t>
            </a:r>
            <a:r>
              <a:rPr lang="fr" dirty="0">
                <a:cs typeface="ＭＳ Ｐゴシック" charset="-128"/>
              </a:rPr>
              <a:t>résultats</a:t>
            </a:r>
            <a:r>
              <a:rPr lang="fr-FR" dirty="0"/>
              <a:t> suggèrent que les femmes victimes de VPI peuvent nécessiter une attention particulière et des services de santé reproductive adaptés.</a:t>
            </a:r>
            <a:endParaRPr dirty="0"/>
          </a:p>
          <a:p>
            <a:pPr marL="342900" lvl="0" indent="-342900">
              <a:spcBef>
                <a:spcPts val="1800"/>
              </a:spcBef>
            </a:pPr>
            <a:r>
              <a:rPr lang="fr-FR" dirty="0"/>
              <a:t>La réponse aux besoins des femmes victimes de VPI est cruciale pour les objectifs plus larges de réponse aux besoins non-satisfaits de planification familiale et de promotion de l’équité et les droits humains.</a:t>
            </a:r>
            <a:endParaRPr dirty="0"/>
          </a:p>
        </p:txBody>
      </p:sp>
    </p:spTree>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78"/>
        <p:cNvGrpSpPr/>
        <p:nvPr/>
      </p:nvGrpSpPr>
      <p:grpSpPr>
        <a:xfrm>
          <a:off x="0" y="0"/>
          <a:ext cx="0" cy="0"/>
          <a:chOff x="0" y="0"/>
          <a:chExt cx="0" cy="0"/>
        </a:xfrm>
      </p:grpSpPr>
      <p:sp>
        <p:nvSpPr>
          <p:cNvPr id="279" name="Google Shape;279;p32"/>
          <p:cNvSpPr txBox="1">
            <a:spLocks noGrp="1"/>
          </p:cNvSpPr>
          <p:nvPr>
            <p:ph type="title"/>
          </p:nvPr>
        </p:nvSpPr>
        <p:spPr>
          <a:xfrm>
            <a:off x="838200" y="381000"/>
            <a:ext cx="7739062" cy="685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Recommandations</a:t>
            </a:r>
            <a:endParaRPr sz="2800"/>
          </a:p>
        </p:txBody>
      </p:sp>
      <p:sp>
        <p:nvSpPr>
          <p:cNvPr id="280" name="Google Shape;280;p32"/>
          <p:cNvSpPr txBox="1">
            <a:spLocks noGrp="1"/>
          </p:cNvSpPr>
          <p:nvPr>
            <p:ph idx="1"/>
          </p:nvPr>
        </p:nvSpPr>
        <p:spPr>
          <a:xfrm>
            <a:off x="914400" y="1447800"/>
            <a:ext cx="7729537" cy="4648200"/>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2210"/>
              <a:buChar char="■"/>
            </a:pPr>
            <a:r>
              <a:rPr lang="fr-FR" dirty="0"/>
              <a:t>Élaborer des directives complètes pour les soins de planification familiale adaptés aux femmes victimes de VPI.</a:t>
            </a:r>
            <a:endParaRPr dirty="0"/>
          </a:p>
          <a:p>
            <a:pPr marL="342900" lvl="0" indent="-342900" algn="l" rtl="0">
              <a:lnSpc>
                <a:spcPct val="100000"/>
              </a:lnSpc>
              <a:spcBef>
                <a:spcPts val="1800"/>
              </a:spcBef>
              <a:spcAft>
                <a:spcPts val="0"/>
              </a:spcAft>
              <a:buSzPts val="2210"/>
              <a:buChar char="■"/>
            </a:pPr>
            <a:r>
              <a:rPr lang="fr-FR" dirty="0"/>
              <a:t>Consacrer un financement permettant la mise en place de programmes au service des femmes victimes de VPI :</a:t>
            </a:r>
            <a:endParaRPr dirty="0"/>
          </a:p>
          <a:p>
            <a:pPr marL="742950" lvl="1" indent="-285750" algn="l" rtl="0">
              <a:lnSpc>
                <a:spcPct val="100000"/>
              </a:lnSpc>
              <a:spcBef>
                <a:spcPts val="1800"/>
              </a:spcBef>
              <a:spcAft>
                <a:spcPts val="0"/>
              </a:spcAft>
              <a:buSzPts val="2880"/>
              <a:buChar char="o"/>
            </a:pPr>
            <a:r>
              <a:rPr lang="fr-FR" dirty="0"/>
              <a:t>formation des prestataires</a:t>
            </a:r>
            <a:endParaRPr dirty="0"/>
          </a:p>
          <a:p>
            <a:pPr marL="742950" lvl="1" indent="-285750">
              <a:spcBef>
                <a:spcPts val="1800"/>
              </a:spcBef>
            </a:pPr>
            <a:r>
              <a:rPr lang="fr-FR" dirty="0"/>
              <a:t>dotation adéquate en personnel</a:t>
            </a:r>
            <a:endParaRPr dirty="0"/>
          </a:p>
          <a:p>
            <a:pPr marL="742950" lvl="1" indent="-285750" algn="l" rtl="0">
              <a:lnSpc>
                <a:spcPct val="100000"/>
              </a:lnSpc>
              <a:spcBef>
                <a:spcPts val="1800"/>
              </a:spcBef>
              <a:spcAft>
                <a:spcPts val="0"/>
              </a:spcAft>
              <a:buSzPts val="2880"/>
              <a:buChar char="o"/>
            </a:pPr>
            <a:r>
              <a:rPr lang="fr-FR" dirty="0"/>
              <a:t>réseaux de référence</a:t>
            </a:r>
            <a:endParaRPr dirty="0"/>
          </a:p>
        </p:txBody>
      </p:sp>
    </p:spTree>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2225" name="Title 1"/>
          <p:cNvSpPr>
            <a:spLocks noGrp="1"/>
          </p:cNvSpPr>
          <p:nvPr>
            <p:ph type="title"/>
          </p:nvPr>
        </p:nvSpPr>
        <p:spPr>
          <a:xfrm>
            <a:off x="838200" y="381000"/>
            <a:ext cx="7739062" cy="732183"/>
          </a:xfrm>
        </p:spPr>
        <p:txBody>
          <a:bodyPr/>
          <a:lstStyle/>
          <a:p>
            <a:r>
              <a:rPr lang="fr-FR" sz="3600" b="1" dirty="0">
                <a:ea typeface="MS PGothic"/>
              </a:rPr>
              <a:t>Résultat de recherche</a:t>
            </a:r>
          </a:p>
        </p:txBody>
      </p:sp>
      <p:sp>
        <p:nvSpPr>
          <p:cNvPr id="52226" name="Content Placeholder 2"/>
          <p:cNvSpPr>
            <a:spLocks noGrp="1"/>
          </p:cNvSpPr>
          <p:nvPr>
            <p:ph idx="1"/>
          </p:nvPr>
        </p:nvSpPr>
        <p:spPr/>
        <p:txBody>
          <a:bodyPr/>
          <a:lstStyle/>
          <a:p>
            <a:pPr>
              <a:spcBef>
                <a:spcPct val="0"/>
              </a:spcBef>
              <a:spcAft>
                <a:spcPts val="2400"/>
              </a:spcAft>
            </a:pPr>
            <a:r>
              <a:rPr lang="fr-FR" dirty="0">
                <a:ea typeface="MS PGothic"/>
              </a:rPr>
              <a:t>En Éthiopie, plus de 85% des utilisatrices de contraceptifs s'appuient sur deux méthodes : les contraceptifs injectables et les contraceptifs oraux. </a:t>
            </a:r>
          </a:p>
          <a:p>
            <a:pPr>
              <a:spcBef>
                <a:spcPct val="0"/>
              </a:spcBef>
              <a:spcAft>
                <a:spcPts val="2400"/>
              </a:spcAft>
            </a:pPr>
            <a:r>
              <a:rPr lang="fr-FR" dirty="0">
                <a:ea typeface="MS PGothic"/>
              </a:rPr>
              <a:t>Les femmes rurales en Éthiopie doivent voyager pendant parfois quatre jours (aller-retour) pour recevoir une méthode contraceptive auprès d'un professionnel de soins de santé </a:t>
            </a:r>
          </a:p>
        </p:txBody>
      </p:sp>
      <p:sp>
        <p:nvSpPr>
          <p:cNvPr id="14340" name="TextBox 3"/>
          <p:cNvSpPr txBox="1">
            <a:spLocks noChangeArrowheads="1"/>
          </p:cNvSpPr>
          <p:nvPr/>
        </p:nvSpPr>
        <p:spPr bwMode="auto">
          <a:xfrm>
            <a:off x="914400" y="5862638"/>
            <a:ext cx="7772400" cy="461962"/>
          </a:xfrm>
          <a:prstGeom prst="rect">
            <a:avLst/>
          </a:prstGeom>
          <a:noFill/>
          <a:ln>
            <a:noFill/>
          </a:ln>
        </p:spPr>
        <p:txBody>
          <a:bodyPr>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 sz="1200" b="1" i="0" u="none" strike="noStrike" kern="1200" cap="none" spc="0" normalizeH="0" baseline="0" noProof="0">
                <a:ln>
                  <a:noFill/>
                </a:ln>
                <a:solidFill>
                  <a:srgbClr val="000000"/>
                </a:solidFill>
                <a:effectLst/>
                <a:uLnTx/>
                <a:uFillTx/>
                <a:latin typeface="Arial"/>
                <a:ea typeface="MS PGothic" pitchFamily="34" charset="-128"/>
                <a:cs typeface="+mn-cs"/>
              </a:rPr>
              <a:t>Source : </a:t>
            </a:r>
            <a:r>
              <a:rPr kumimoji="0" lang="fr" sz="1200" b="0" i="0" u="none" strike="noStrike" kern="1200" cap="none" spc="0" normalizeH="0" baseline="0" noProof="0">
                <a:ln>
                  <a:noFill/>
                </a:ln>
                <a:solidFill>
                  <a:srgbClr val="000000"/>
                </a:solidFill>
                <a:effectLst/>
                <a:uLnTx/>
                <a:uFillTx/>
                <a:latin typeface="Arial"/>
                <a:ea typeface="MS PGothic" pitchFamily="34" charset="-128"/>
                <a:cs typeface="+mn-cs"/>
              </a:rPr>
              <a:t>Karin Ringheim, Charles Teller, and Erin Sines, </a:t>
            </a:r>
            <a:r>
              <a:rPr kumimoji="0" lang="fr" sz="1200" b="0" i="1" u="none" strike="noStrike" kern="1200" cap="none" spc="0" normalizeH="0" baseline="0" noProof="0">
                <a:ln>
                  <a:noFill/>
                </a:ln>
                <a:solidFill>
                  <a:srgbClr val="000000"/>
                </a:solidFill>
                <a:effectLst/>
                <a:uLnTx/>
                <a:uFillTx/>
                <a:latin typeface="Arial"/>
                <a:ea typeface="MS PGothic" pitchFamily="34" charset="-128"/>
                <a:cs typeface="+mn-cs"/>
              </a:rPr>
              <a:t>Ethiopia at a Crossroads: Demography, Gender, and Development,</a:t>
            </a:r>
            <a:r>
              <a:rPr kumimoji="0" lang="fr" sz="1200" b="0" i="0" u="none" strike="noStrike" kern="1200" cap="none" spc="0" normalizeH="0" baseline="0" noProof="0">
                <a:ln>
                  <a:noFill/>
                </a:ln>
                <a:solidFill>
                  <a:srgbClr val="000000"/>
                </a:solidFill>
                <a:effectLst/>
                <a:uLnTx/>
                <a:uFillTx/>
                <a:latin typeface="Arial"/>
                <a:ea typeface="MS PGothic" pitchFamily="34" charset="-128"/>
                <a:cs typeface="+mn-cs"/>
              </a:rPr>
              <a:t> PRB, December 2009. </a:t>
            </a:r>
          </a:p>
        </p:txBody>
      </p:sp>
    </p:spTree>
  </p:cSld>
  <p:clrMapOvr>
    <a:overrideClrMapping bg1="lt1" tx1="dk1" bg2="lt2" tx2="dk2" accent1="accent1" accent2="accent2" accent3="accent3" accent4="accent4" accent5="accent5" accent6="accent6" hlink="hlink" folHlink="folHlink"/>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fr-FR" sz="3600" b="1">
                <a:ea typeface="MS PGothic"/>
              </a:rPr>
              <a:t>Implications</a:t>
            </a:r>
          </a:p>
        </p:txBody>
      </p:sp>
      <p:sp>
        <p:nvSpPr>
          <p:cNvPr id="54274" name="Content Placeholder 2"/>
          <p:cNvSpPr>
            <a:spLocks noGrp="1"/>
          </p:cNvSpPr>
          <p:nvPr>
            <p:ph idx="1"/>
          </p:nvPr>
        </p:nvSpPr>
        <p:spPr>
          <a:xfrm>
            <a:off x="345440" y="1137920"/>
            <a:ext cx="8636000" cy="5339080"/>
          </a:xfrm>
        </p:spPr>
        <p:txBody>
          <a:bodyPr/>
          <a:lstStyle/>
          <a:p>
            <a:pPr>
              <a:spcBef>
                <a:spcPct val="0"/>
              </a:spcBef>
              <a:spcAft>
                <a:spcPts val="1800"/>
              </a:spcAft>
            </a:pPr>
            <a:r>
              <a:rPr lang="fr-FR" sz="2400" dirty="0">
                <a:ea typeface="MS PGothic"/>
              </a:rPr>
              <a:t>Les options limitées peuvent exposer les femmes à un risque de grossesse non désirée.  </a:t>
            </a:r>
          </a:p>
          <a:p>
            <a:pPr lvl="1">
              <a:spcBef>
                <a:spcPct val="0"/>
              </a:spcBef>
              <a:spcAft>
                <a:spcPts val="1800"/>
              </a:spcAft>
            </a:pPr>
            <a:r>
              <a:rPr lang="fr-FR" dirty="0">
                <a:ea typeface="MS PGothic"/>
              </a:rPr>
              <a:t>La dépendance à seulement deux méthodes suggère un manque de choix d'options contraceptives. Sans ce choix, certaines femmes sont susceptibles de ne pas trouver de méthode appropriée et de décider de n'en utiliser aucune. </a:t>
            </a:r>
          </a:p>
          <a:p>
            <a:pPr lvl="1">
              <a:spcBef>
                <a:spcPct val="0"/>
              </a:spcBef>
              <a:spcAft>
                <a:spcPts val="1800"/>
              </a:spcAft>
            </a:pPr>
            <a:r>
              <a:rPr lang="fr-FR" dirty="0">
                <a:ea typeface="MS PGothic"/>
              </a:rPr>
              <a:t>Lorsque l'une des deux méthodes disponibles repose sur des prestataires qualifiés qui ne sont pas facilement accessibles, de nombreuses femmes risquent de ne pas pouvoir surmonter ces obstacles et de renoncer à l'utilisation de contraceptifs.  </a:t>
            </a:r>
          </a:p>
        </p:txBody>
      </p:sp>
    </p:spTree>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fr-FR" sz="3600" b="1">
                <a:ea typeface="MS PGothic"/>
              </a:rPr>
              <a:t>Recommandation</a:t>
            </a:r>
          </a:p>
        </p:txBody>
      </p:sp>
      <p:sp>
        <p:nvSpPr>
          <p:cNvPr id="56322" name="Content Placeholder 2"/>
          <p:cNvSpPr>
            <a:spLocks noGrp="1"/>
          </p:cNvSpPr>
          <p:nvPr>
            <p:ph idx="1"/>
          </p:nvPr>
        </p:nvSpPr>
        <p:spPr/>
        <p:txBody>
          <a:bodyPr/>
          <a:lstStyle/>
          <a:p>
            <a:pPr>
              <a:spcBef>
                <a:spcPct val="0"/>
              </a:spcBef>
            </a:pPr>
            <a:r>
              <a:rPr lang="fr-FR" dirty="0">
                <a:ea typeface="MS PGothic"/>
              </a:rPr>
              <a:t>Nous recommandons au ministère de la Santé d'élargir l'offre de produits contraceptifs dans les services du secteur public en incluant des méthodes cliniques à long terme ainsi que des méthodes non dépendantes de prestataires, qui pourraient ainsi être disponibles au plus près des communautés.</a:t>
            </a:r>
          </a:p>
        </p:txBody>
      </p:sp>
      <p:sp>
        <p:nvSpPr>
          <p:cNvPr id="15364" name="TextBox 3"/>
          <p:cNvSpPr txBox="1">
            <a:spLocks noChangeArrowheads="1"/>
          </p:cNvSpPr>
          <p:nvPr/>
        </p:nvSpPr>
        <p:spPr bwMode="auto">
          <a:xfrm>
            <a:off x="914400" y="5786438"/>
            <a:ext cx="7772400" cy="461962"/>
          </a:xfrm>
          <a:prstGeom prst="rect">
            <a:avLst/>
          </a:prstGeom>
          <a:noFill/>
          <a:ln>
            <a:noFill/>
          </a:ln>
        </p:spPr>
        <p:txBody>
          <a:bodyPr>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 sz="1200" b="1" i="0" u="none" strike="noStrike" kern="1200" cap="none" spc="0" normalizeH="0" baseline="0" noProof="0">
                <a:ln>
                  <a:noFill/>
                </a:ln>
                <a:solidFill>
                  <a:srgbClr val="000000"/>
                </a:solidFill>
                <a:effectLst/>
                <a:uLnTx/>
                <a:uFillTx/>
                <a:latin typeface="Arial"/>
                <a:ea typeface="MS PGothic" pitchFamily="34" charset="-128"/>
                <a:cs typeface="+mn-cs"/>
              </a:rPr>
              <a:t>Source : </a:t>
            </a:r>
            <a:r>
              <a:rPr kumimoji="0" lang="fr" sz="1200" b="0" i="0" u="none" strike="noStrike" kern="1200" cap="none" spc="0" normalizeH="0" baseline="0" noProof="0">
                <a:ln>
                  <a:noFill/>
                </a:ln>
                <a:solidFill>
                  <a:srgbClr val="000000"/>
                </a:solidFill>
                <a:effectLst/>
                <a:uLnTx/>
                <a:uFillTx/>
                <a:latin typeface="Arial"/>
                <a:ea typeface="MS PGothic" pitchFamily="34" charset="-128"/>
                <a:cs typeface="+mn-cs"/>
              </a:rPr>
              <a:t>Karin Ringheim, Charles Teller, and Erin Sines, </a:t>
            </a:r>
            <a:r>
              <a:rPr kumimoji="0" lang="fr" sz="1200" b="0" i="1" u="none" strike="noStrike" kern="1200" cap="none" spc="0" normalizeH="0" baseline="0" noProof="0">
                <a:ln>
                  <a:noFill/>
                </a:ln>
                <a:solidFill>
                  <a:srgbClr val="000000"/>
                </a:solidFill>
                <a:effectLst/>
                <a:uLnTx/>
                <a:uFillTx/>
                <a:latin typeface="Arial"/>
                <a:ea typeface="MS PGothic" pitchFamily="34" charset="-128"/>
                <a:cs typeface="+mn-cs"/>
              </a:rPr>
              <a:t>Ethiopia at a Crossroads: Demography, Gender, and Development,</a:t>
            </a:r>
            <a:r>
              <a:rPr kumimoji="0" lang="fr" sz="1200" b="0" i="0" u="none" strike="noStrike" kern="1200" cap="none" spc="0" normalizeH="0" baseline="0" noProof="0">
                <a:ln>
                  <a:noFill/>
                </a:ln>
                <a:solidFill>
                  <a:srgbClr val="000000"/>
                </a:solidFill>
                <a:effectLst/>
                <a:uLnTx/>
                <a:uFillTx/>
                <a:latin typeface="Arial"/>
                <a:ea typeface="MS PGothic" pitchFamily="34" charset="-128"/>
                <a:cs typeface="+mn-cs"/>
              </a:rPr>
              <a:t> PRB, December 2009. </a:t>
            </a:r>
          </a:p>
        </p:txBody>
      </p:sp>
    </p:spTree>
  </p:cSld>
  <p:clrMapOvr>
    <a:overrideClrMapping bg1="lt1" tx1="dk1" bg2="lt2" tx2="dk2" accent1="accent1" accent2="accent2" accent3="accent3" accent4="accent4" accent5="accent5" accent6="accent6" hlink="hlink" folHlink="folHlink"/>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92" name="Google Shape;92;p18"/>
          <p:cNvPicPr preferRelativeResize="0"/>
          <p:nvPr/>
        </p:nvPicPr>
        <p:blipFill rotWithShape="1">
          <a:blip r:embed="rId3">
            <a:alphaModFix/>
          </a:blip>
          <a:srcRect/>
          <a:stretch/>
        </p:blipFill>
        <p:spPr>
          <a:xfrm>
            <a:off x="838200" y="2103668"/>
            <a:ext cx="7696200" cy="3971122"/>
          </a:xfrm>
          <a:prstGeom prst="rect">
            <a:avLst/>
          </a:prstGeom>
          <a:noFill/>
          <a:ln>
            <a:noFill/>
          </a:ln>
        </p:spPr>
      </p:pic>
      <p:grpSp>
        <p:nvGrpSpPr>
          <p:cNvPr id="93" name="Google Shape;93;p18"/>
          <p:cNvGrpSpPr/>
          <p:nvPr/>
        </p:nvGrpSpPr>
        <p:grpSpPr>
          <a:xfrm>
            <a:off x="3802725" y="3544873"/>
            <a:ext cx="883575" cy="913601"/>
            <a:chOff x="3928498" y="3173398"/>
            <a:chExt cx="883575" cy="913601"/>
          </a:xfrm>
        </p:grpSpPr>
        <p:sp>
          <p:nvSpPr>
            <p:cNvPr id="94" name="Google Shape;94;p18"/>
            <p:cNvSpPr/>
            <p:nvPr/>
          </p:nvSpPr>
          <p:spPr>
            <a:xfrm>
              <a:off x="3928498" y="3810000"/>
              <a:ext cx="883575"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C79316"/>
                  </a:solidFill>
                  <a:latin typeface="Arial"/>
                  <a:ea typeface="Arial"/>
                  <a:cs typeface="Arial"/>
                  <a:sym typeface="Arial"/>
                </a:rPr>
                <a:t>Messages</a:t>
              </a:r>
              <a:endParaRPr sz="1400" b="0" i="0" u="none" strike="noStrike" cap="none">
                <a:solidFill>
                  <a:srgbClr val="000000"/>
                </a:solidFill>
                <a:latin typeface="Arial"/>
                <a:ea typeface="Arial"/>
                <a:cs typeface="Arial"/>
                <a:sym typeface="Arial"/>
              </a:endParaRPr>
            </a:p>
          </p:txBody>
        </p:sp>
        <p:sp>
          <p:nvSpPr>
            <p:cNvPr id="95" name="Google Shape;95;p18"/>
            <p:cNvSpPr/>
            <p:nvPr/>
          </p:nvSpPr>
          <p:spPr>
            <a:xfrm>
              <a:off x="4126067" y="3173398"/>
              <a:ext cx="457200" cy="457200"/>
            </a:xfrm>
            <a:prstGeom prst="ellipse">
              <a:avLst/>
            </a:prstGeom>
            <a:solidFill>
              <a:srgbClr val="C79316"/>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96" name="Google Shape;96;p18"/>
            <p:cNvSpPr/>
            <p:nvPr/>
          </p:nvSpPr>
          <p:spPr>
            <a:xfrm>
              <a:off x="4190999" y="3201943"/>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grpSp>
      <p:grpSp>
        <p:nvGrpSpPr>
          <p:cNvPr id="97" name="Google Shape;97;p18"/>
          <p:cNvGrpSpPr/>
          <p:nvPr/>
        </p:nvGrpSpPr>
        <p:grpSpPr>
          <a:xfrm>
            <a:off x="3802725" y="3545272"/>
            <a:ext cx="883575" cy="913601"/>
            <a:chOff x="3928498" y="3173398"/>
            <a:chExt cx="883575" cy="913601"/>
          </a:xfrm>
        </p:grpSpPr>
        <p:sp>
          <p:nvSpPr>
            <p:cNvPr id="98" name="Google Shape;98;p18"/>
            <p:cNvSpPr/>
            <p:nvPr/>
          </p:nvSpPr>
          <p:spPr>
            <a:xfrm>
              <a:off x="4126067" y="3173398"/>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99" name="Google Shape;99;p18"/>
            <p:cNvSpPr/>
            <p:nvPr/>
          </p:nvSpPr>
          <p:spPr>
            <a:xfrm>
              <a:off x="3928498" y="3810000"/>
              <a:ext cx="883575"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Messages</a:t>
              </a:r>
              <a:endParaRPr sz="1400" b="0" i="0" u="none" strike="noStrike" cap="none">
                <a:solidFill>
                  <a:srgbClr val="000000"/>
                </a:solidFill>
                <a:latin typeface="Arial"/>
                <a:ea typeface="Arial"/>
                <a:cs typeface="Arial"/>
                <a:sym typeface="Arial"/>
              </a:endParaRPr>
            </a:p>
          </p:txBody>
        </p:sp>
        <p:sp>
          <p:nvSpPr>
            <p:cNvPr id="100" name="Google Shape;100;p18"/>
            <p:cNvSpPr/>
            <p:nvPr/>
          </p:nvSpPr>
          <p:spPr>
            <a:xfrm>
              <a:off x="4190999" y="3201943"/>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grpSp>
      <p:sp>
        <p:nvSpPr>
          <p:cNvPr id="101" name="Google Shape;101;p18"/>
          <p:cNvSpPr txBox="1">
            <a:spLocks noGrp="1"/>
          </p:cNvSpPr>
          <p:nvPr>
            <p:ph type="title"/>
          </p:nvPr>
        </p:nvSpPr>
        <p:spPr>
          <a:xfrm>
            <a:off x="838200" y="381000"/>
            <a:ext cx="8839200" cy="609600"/>
          </a:xfrm>
          <a:prstGeom prst="rect">
            <a:avLst/>
          </a:prstGeom>
          <a:noFill/>
          <a:ln>
            <a:noFill/>
          </a:ln>
        </p:spPr>
        <p:txBody>
          <a:bodyPr spcFirstLastPara="1" wrap="square" lIns="90475" tIns="44450" rIns="90475" bIns="44450" anchor="t" anchorCtr="0">
            <a:noAutofit/>
          </a:bodyPr>
          <a:lstStyle/>
          <a:p>
            <a:pPr marL="0" lvl="0" indent="0" algn="l" rtl="0">
              <a:lnSpc>
                <a:spcPct val="100000"/>
              </a:lnSpc>
              <a:spcBef>
                <a:spcPts val="0"/>
              </a:spcBef>
              <a:spcAft>
                <a:spcPts val="0"/>
              </a:spcAft>
              <a:buSzPts val="1400"/>
              <a:buNone/>
            </a:pPr>
            <a:r>
              <a:rPr lang="fr-FR" sz="3200" b="1"/>
              <a:t>Éléments clés de la communication stratégique</a:t>
            </a:r>
            <a:endParaRPr sz="4000"/>
          </a:p>
        </p:txBody>
      </p:sp>
      <p:grpSp>
        <p:nvGrpSpPr>
          <p:cNvPr id="102" name="Google Shape;102;p18"/>
          <p:cNvGrpSpPr/>
          <p:nvPr/>
        </p:nvGrpSpPr>
        <p:grpSpPr>
          <a:xfrm>
            <a:off x="838200" y="4915674"/>
            <a:ext cx="874351" cy="914400"/>
            <a:chOff x="963973" y="4544199"/>
            <a:chExt cx="874351" cy="914400"/>
          </a:xfrm>
        </p:grpSpPr>
        <p:sp>
          <p:nvSpPr>
            <p:cNvPr id="103" name="Google Shape;103;p18"/>
            <p:cNvSpPr/>
            <p:nvPr/>
          </p:nvSpPr>
          <p:spPr>
            <a:xfrm>
              <a:off x="963973" y="5181600"/>
              <a:ext cx="874351"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dirty="0">
                  <a:solidFill>
                    <a:srgbClr val="7BC143"/>
                  </a:solidFill>
                  <a:latin typeface="Arial"/>
                  <a:ea typeface="Arial"/>
                  <a:cs typeface="Arial"/>
                  <a:sym typeface="Arial"/>
                </a:rPr>
                <a:t>Buts politiques</a:t>
              </a:r>
              <a:endParaRPr sz="1400" b="0" i="0" u="none" strike="noStrike" cap="none" dirty="0">
                <a:solidFill>
                  <a:srgbClr val="000000"/>
                </a:solidFill>
                <a:latin typeface="Arial"/>
                <a:ea typeface="Arial"/>
                <a:cs typeface="Arial"/>
                <a:sym typeface="Arial"/>
              </a:endParaRPr>
            </a:p>
          </p:txBody>
        </p:sp>
        <p:sp>
          <p:nvSpPr>
            <p:cNvPr id="104" name="Google Shape;104;p18"/>
            <p:cNvSpPr/>
            <p:nvPr/>
          </p:nvSpPr>
          <p:spPr>
            <a:xfrm>
              <a:off x="1219200" y="4544199"/>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05" name="Google Shape;105;p18"/>
            <p:cNvSpPr/>
            <p:nvPr/>
          </p:nvSpPr>
          <p:spPr>
            <a:xfrm>
              <a:off x="1284133" y="4572744"/>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grpSp>
      <p:grpSp>
        <p:nvGrpSpPr>
          <p:cNvPr id="106" name="Google Shape;106;p18"/>
          <p:cNvGrpSpPr/>
          <p:nvPr/>
        </p:nvGrpSpPr>
        <p:grpSpPr>
          <a:xfrm>
            <a:off x="1855427" y="4429929"/>
            <a:ext cx="899605" cy="942945"/>
            <a:chOff x="1981200" y="4058454"/>
            <a:chExt cx="899605" cy="942945"/>
          </a:xfrm>
        </p:grpSpPr>
        <p:sp>
          <p:nvSpPr>
            <p:cNvPr id="107" name="Google Shape;107;p18"/>
            <p:cNvSpPr/>
            <p:nvPr/>
          </p:nvSpPr>
          <p:spPr>
            <a:xfrm>
              <a:off x="1981200" y="4724400"/>
              <a:ext cx="899605" cy="27699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Publics</a:t>
              </a:r>
              <a:endParaRPr sz="1400" b="0" i="0" u="none" strike="noStrike" cap="none">
                <a:solidFill>
                  <a:srgbClr val="000000"/>
                </a:solidFill>
                <a:latin typeface="Arial"/>
                <a:ea typeface="Arial"/>
                <a:cs typeface="Arial"/>
                <a:sym typeface="Arial"/>
              </a:endParaRPr>
            </a:p>
          </p:txBody>
        </p:sp>
        <p:sp>
          <p:nvSpPr>
            <p:cNvPr id="108" name="Google Shape;108;p18"/>
            <p:cNvSpPr/>
            <p:nvPr/>
          </p:nvSpPr>
          <p:spPr>
            <a:xfrm>
              <a:off x="2166016" y="4058454"/>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09" name="Google Shape;109;p18"/>
            <p:cNvSpPr/>
            <p:nvPr/>
          </p:nvSpPr>
          <p:spPr>
            <a:xfrm>
              <a:off x="2230949" y="408699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grpSp>
      <p:grpSp>
        <p:nvGrpSpPr>
          <p:cNvPr id="110" name="Google Shape;110;p18"/>
          <p:cNvGrpSpPr/>
          <p:nvPr/>
        </p:nvGrpSpPr>
        <p:grpSpPr>
          <a:xfrm>
            <a:off x="2846027" y="4028725"/>
            <a:ext cx="1407191" cy="1057871"/>
            <a:chOff x="2971800" y="3657250"/>
            <a:chExt cx="1407191" cy="1057871"/>
          </a:xfrm>
        </p:grpSpPr>
        <p:sp>
          <p:nvSpPr>
            <p:cNvPr id="111" name="Google Shape;111;p18"/>
            <p:cNvSpPr/>
            <p:nvPr/>
          </p:nvSpPr>
          <p:spPr>
            <a:xfrm>
              <a:off x="2971800" y="4267200"/>
              <a:ext cx="1407191" cy="44792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Objectifs de communication</a:t>
              </a:r>
              <a:endParaRPr sz="1400" b="0" i="0" u="none" strike="noStrike" cap="none" dirty="0">
                <a:solidFill>
                  <a:srgbClr val="000000"/>
                </a:solidFill>
                <a:latin typeface="Arial"/>
                <a:ea typeface="Arial"/>
                <a:cs typeface="Arial"/>
                <a:sym typeface="Arial"/>
              </a:endParaRPr>
            </a:p>
          </p:txBody>
        </p:sp>
        <p:sp>
          <p:nvSpPr>
            <p:cNvPr id="112" name="Google Shape;112;p18"/>
            <p:cNvSpPr/>
            <p:nvPr/>
          </p:nvSpPr>
          <p:spPr>
            <a:xfrm>
              <a:off x="3124200" y="3657250"/>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13" name="Google Shape;113;p18"/>
            <p:cNvSpPr/>
            <p:nvPr/>
          </p:nvSpPr>
          <p:spPr>
            <a:xfrm>
              <a:off x="3189133" y="3685795"/>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grpSp>
      <p:grpSp>
        <p:nvGrpSpPr>
          <p:cNvPr id="114" name="Google Shape;114;p18"/>
          <p:cNvGrpSpPr/>
          <p:nvPr/>
        </p:nvGrpSpPr>
        <p:grpSpPr>
          <a:xfrm>
            <a:off x="4827227" y="3017409"/>
            <a:ext cx="748923" cy="907665"/>
            <a:chOff x="4953000" y="2645934"/>
            <a:chExt cx="748923" cy="907665"/>
          </a:xfrm>
        </p:grpSpPr>
        <p:sp>
          <p:nvSpPr>
            <p:cNvPr id="115" name="Google Shape;115;p18"/>
            <p:cNvSpPr/>
            <p:nvPr/>
          </p:nvSpPr>
          <p:spPr>
            <a:xfrm>
              <a:off x="4953000" y="3276600"/>
              <a:ext cx="748923"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Formats</a:t>
              </a:r>
              <a:endParaRPr sz="1400" b="0" i="0" u="none" strike="noStrike" cap="none">
                <a:solidFill>
                  <a:srgbClr val="000000"/>
                </a:solidFill>
                <a:latin typeface="Arial"/>
                <a:ea typeface="Arial"/>
                <a:cs typeface="Arial"/>
                <a:sym typeface="Arial"/>
              </a:endParaRPr>
            </a:p>
          </p:txBody>
        </p:sp>
        <p:sp>
          <p:nvSpPr>
            <p:cNvPr id="116" name="Google Shape;116;p18"/>
            <p:cNvSpPr/>
            <p:nvPr/>
          </p:nvSpPr>
          <p:spPr>
            <a:xfrm>
              <a:off x="5116667" y="2645934"/>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17" name="Google Shape;117;p18"/>
            <p:cNvSpPr/>
            <p:nvPr/>
          </p:nvSpPr>
          <p:spPr>
            <a:xfrm>
              <a:off x="5181600" y="267447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grpSp>
      <p:grpSp>
        <p:nvGrpSpPr>
          <p:cNvPr id="118" name="Google Shape;118;p18"/>
          <p:cNvGrpSpPr/>
          <p:nvPr/>
        </p:nvGrpSpPr>
        <p:grpSpPr>
          <a:xfrm>
            <a:off x="5674952" y="2524762"/>
            <a:ext cx="914399" cy="1020111"/>
            <a:chOff x="5800725" y="2153287"/>
            <a:chExt cx="914399" cy="1020111"/>
          </a:xfrm>
        </p:grpSpPr>
        <p:sp>
          <p:nvSpPr>
            <p:cNvPr id="119" name="Google Shape;119;p18"/>
            <p:cNvSpPr/>
            <p:nvPr/>
          </p:nvSpPr>
          <p:spPr>
            <a:xfrm>
              <a:off x="5800725" y="2743200"/>
              <a:ext cx="914399" cy="43019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Test préalable</a:t>
              </a:r>
              <a:endParaRPr sz="1400" b="0" i="0" u="none" strike="noStrike" cap="none" dirty="0">
                <a:solidFill>
                  <a:srgbClr val="000000"/>
                </a:solidFill>
                <a:latin typeface="Arial"/>
                <a:ea typeface="Arial"/>
                <a:cs typeface="Arial"/>
                <a:sym typeface="Arial"/>
              </a:endParaRPr>
            </a:p>
          </p:txBody>
        </p:sp>
        <p:sp>
          <p:nvSpPr>
            <p:cNvPr id="120" name="Google Shape;120;p18"/>
            <p:cNvSpPr/>
            <p:nvPr/>
          </p:nvSpPr>
          <p:spPr>
            <a:xfrm>
              <a:off x="6019800" y="2153287"/>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21" name="Google Shape;121;p18"/>
            <p:cNvSpPr/>
            <p:nvPr/>
          </p:nvSpPr>
          <p:spPr>
            <a:xfrm>
              <a:off x="6084732" y="2181832"/>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6</a:t>
              </a:r>
              <a:endParaRPr sz="1400" b="0" i="0" u="none" strike="noStrike" cap="none">
                <a:solidFill>
                  <a:srgbClr val="000000"/>
                </a:solidFill>
                <a:latin typeface="Arial"/>
                <a:ea typeface="Arial"/>
                <a:cs typeface="Arial"/>
                <a:sym typeface="Arial"/>
              </a:endParaRPr>
            </a:p>
          </p:txBody>
        </p:sp>
      </p:grpSp>
      <p:grpSp>
        <p:nvGrpSpPr>
          <p:cNvPr id="122" name="Google Shape;122;p18"/>
          <p:cNvGrpSpPr/>
          <p:nvPr/>
        </p:nvGrpSpPr>
        <p:grpSpPr>
          <a:xfrm>
            <a:off x="6656027" y="2020074"/>
            <a:ext cx="901209" cy="914400"/>
            <a:chOff x="6781800" y="1648599"/>
            <a:chExt cx="901209" cy="914400"/>
          </a:xfrm>
        </p:grpSpPr>
        <p:sp>
          <p:nvSpPr>
            <p:cNvPr id="123" name="Google Shape;123;p18"/>
            <p:cNvSpPr/>
            <p:nvPr/>
          </p:nvSpPr>
          <p:spPr>
            <a:xfrm>
              <a:off x="6781800" y="2286000"/>
              <a:ext cx="901209"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Mise en oeuvre</a:t>
              </a:r>
              <a:endParaRPr sz="1400" b="0" i="0" u="none" strike="noStrike" cap="none">
                <a:solidFill>
                  <a:srgbClr val="000000"/>
                </a:solidFill>
                <a:latin typeface="Arial"/>
                <a:ea typeface="Arial"/>
                <a:cs typeface="Arial"/>
                <a:sym typeface="Arial"/>
              </a:endParaRPr>
            </a:p>
          </p:txBody>
        </p:sp>
        <p:sp>
          <p:nvSpPr>
            <p:cNvPr id="124" name="Google Shape;124;p18"/>
            <p:cNvSpPr/>
            <p:nvPr/>
          </p:nvSpPr>
          <p:spPr>
            <a:xfrm>
              <a:off x="6934200" y="1648599"/>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25" name="Google Shape;125;p18"/>
            <p:cNvSpPr/>
            <p:nvPr/>
          </p:nvSpPr>
          <p:spPr>
            <a:xfrm>
              <a:off x="6999133" y="1677144"/>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7</a:t>
              </a:r>
              <a:endParaRPr sz="1400" b="0" i="0" u="none" strike="noStrike" cap="none">
                <a:solidFill>
                  <a:srgbClr val="000000"/>
                </a:solidFill>
                <a:latin typeface="Arial"/>
                <a:ea typeface="Arial"/>
                <a:cs typeface="Arial"/>
                <a:sym typeface="Arial"/>
              </a:endParaRPr>
            </a:p>
          </p:txBody>
        </p:sp>
      </p:grpSp>
      <p:grpSp>
        <p:nvGrpSpPr>
          <p:cNvPr id="126" name="Google Shape;126;p18"/>
          <p:cNvGrpSpPr/>
          <p:nvPr/>
        </p:nvGrpSpPr>
        <p:grpSpPr>
          <a:xfrm>
            <a:off x="7602603" y="1591419"/>
            <a:ext cx="901208" cy="885855"/>
            <a:chOff x="7728376" y="1219944"/>
            <a:chExt cx="901208" cy="885855"/>
          </a:xfrm>
        </p:grpSpPr>
        <p:sp>
          <p:nvSpPr>
            <p:cNvPr id="127" name="Google Shape;127;p18"/>
            <p:cNvSpPr/>
            <p:nvPr/>
          </p:nvSpPr>
          <p:spPr>
            <a:xfrm>
              <a:off x="7728376" y="1828800"/>
              <a:ext cx="901208"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Evaluation</a:t>
              </a:r>
              <a:endParaRPr sz="1400" b="0" i="0" u="none" strike="noStrike" cap="none">
                <a:solidFill>
                  <a:srgbClr val="000000"/>
                </a:solidFill>
                <a:latin typeface="Arial"/>
                <a:ea typeface="Arial"/>
                <a:cs typeface="Arial"/>
                <a:sym typeface="Arial"/>
              </a:endParaRPr>
            </a:p>
          </p:txBody>
        </p:sp>
        <p:sp>
          <p:nvSpPr>
            <p:cNvPr id="128" name="Google Shape;128;p18"/>
            <p:cNvSpPr/>
            <p:nvPr/>
          </p:nvSpPr>
          <p:spPr>
            <a:xfrm>
              <a:off x="8012267" y="1219944"/>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29" name="Google Shape;129;p18"/>
            <p:cNvSpPr/>
            <p:nvPr/>
          </p:nvSpPr>
          <p:spPr>
            <a:xfrm>
              <a:off x="8077200" y="124848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8</a:t>
              </a:r>
              <a:endParaRPr sz="1400" b="0" i="0" u="none" strike="noStrike" cap="none">
                <a:solidFill>
                  <a:srgbClr val="000000"/>
                </a:solidFill>
                <a:latin typeface="Arial"/>
                <a:ea typeface="Arial"/>
                <a:cs typeface="Arial"/>
                <a:sym typeface="Aria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500"/>
                                        <p:tgtEl>
                                          <p:spTgt spid="102"/>
                                        </p:tgtEl>
                                        <p:attrNameLst>
                                          <p:attrName>ppt_y</p:attrName>
                                        </p:attrNameLst>
                                      </p:cBhvr>
                                      <p:tavLst>
                                        <p:tav tm="0">
                                          <p:val>
                                            <p:strVal val="#ppt_y+1"/>
                                          </p:val>
                                        </p:tav>
                                        <p:tav tm="100000">
                                          <p:val>
                                            <p:strVal val="#ppt_y"/>
                                          </p:val>
                                        </p:tav>
                                      </p:tavLst>
                                    </p:anim>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6"/>
                                        </p:tgtEl>
                                        <p:attrNameLst>
                                          <p:attrName>style.visibility</p:attrName>
                                        </p:attrNameLst>
                                      </p:cBhvr>
                                      <p:to>
                                        <p:strVal val="visible"/>
                                      </p:to>
                                    </p:set>
                                    <p:anim calcmode="lin" valueType="num">
                                      <p:cBhvr additive="base">
                                        <p:cTn id="11" dur="500"/>
                                        <p:tgtEl>
                                          <p:spTgt spid="106"/>
                                        </p:tgtEl>
                                        <p:attrNameLst>
                                          <p:attrName>ppt_y</p:attrName>
                                        </p:attrNameLst>
                                      </p:cBhvr>
                                      <p:tavLst>
                                        <p:tav tm="0">
                                          <p:val>
                                            <p:strVal val="#ppt_y+1"/>
                                          </p:val>
                                        </p:tav>
                                        <p:tav tm="100000">
                                          <p:val>
                                            <p:strVal val="#ppt_y"/>
                                          </p:val>
                                        </p:tav>
                                      </p:tavLst>
                                    </p:anim>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110"/>
                                        </p:tgtEl>
                                        <p:attrNameLst>
                                          <p:attrName>style.visibility</p:attrName>
                                        </p:attrNameLst>
                                      </p:cBhvr>
                                      <p:to>
                                        <p:strVal val="visible"/>
                                      </p:to>
                                    </p:set>
                                    <p:anim calcmode="lin" valueType="num">
                                      <p:cBhvr additive="base">
                                        <p:cTn id="15" dur="500"/>
                                        <p:tgtEl>
                                          <p:spTgt spid="110"/>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additive="base">
                                        <p:cTn id="19" dur="500"/>
                                        <p:tgtEl>
                                          <p:spTgt spid="9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93"/>
                                        </p:tgtEl>
                                        <p:attrNameLst>
                                          <p:attrName>style.visibility</p:attrName>
                                        </p:attrNameLst>
                                      </p:cBhvr>
                                      <p:to>
                                        <p:strVal val="visible"/>
                                      </p:to>
                                    </p:set>
                                  </p:childTnLst>
                                </p:cTn>
                              </p:par>
                            </p:childTnLst>
                          </p:cTn>
                        </p:par>
                        <p:par>
                          <p:cTn id="23" fill="hold">
                            <p:stCondLst>
                              <p:cond delay="2001"/>
                            </p:stCondLst>
                            <p:childTnLst>
                              <p:par>
                                <p:cTn id="24" presetID="2" presetClass="entr" presetSubtype="4" fill="hold"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p:tgtEl>
                                          <p:spTgt spid="114"/>
                                        </p:tgtEl>
                                        <p:attrNameLst>
                                          <p:attrName>ppt_y</p:attrName>
                                        </p:attrNameLst>
                                      </p:cBhvr>
                                      <p:tavLst>
                                        <p:tav tm="0">
                                          <p:val>
                                            <p:strVal val="#ppt_y+1"/>
                                          </p:val>
                                        </p:tav>
                                        <p:tav tm="100000">
                                          <p:val>
                                            <p:strVal val="#ppt_y"/>
                                          </p:val>
                                        </p:tav>
                                      </p:tavLst>
                                    </p:anim>
                                  </p:childTnLst>
                                </p:cTn>
                              </p:par>
                            </p:childTnLst>
                          </p:cTn>
                        </p:par>
                        <p:par>
                          <p:cTn id="27" fill="hold">
                            <p:stCondLst>
                              <p:cond delay="2501"/>
                            </p:stCondLst>
                            <p:childTnLst>
                              <p:par>
                                <p:cTn id="28" presetID="2" presetClass="entr" presetSubtype="4" fill="hold" nodeType="afterEffect">
                                  <p:stCondLst>
                                    <p:cond delay="0"/>
                                  </p:stCondLst>
                                  <p:childTnLst>
                                    <p:set>
                                      <p:cBhvr>
                                        <p:cTn id="29" dur="1" fill="hold">
                                          <p:stCondLst>
                                            <p:cond delay="0"/>
                                          </p:stCondLst>
                                        </p:cTn>
                                        <p:tgtEl>
                                          <p:spTgt spid="118"/>
                                        </p:tgtEl>
                                        <p:attrNameLst>
                                          <p:attrName>style.visibility</p:attrName>
                                        </p:attrNameLst>
                                      </p:cBhvr>
                                      <p:to>
                                        <p:strVal val="visible"/>
                                      </p:to>
                                    </p:set>
                                    <p:anim calcmode="lin" valueType="num">
                                      <p:cBhvr additive="base">
                                        <p:cTn id="30" dur="500"/>
                                        <p:tgtEl>
                                          <p:spTgt spid="118"/>
                                        </p:tgtEl>
                                        <p:attrNameLst>
                                          <p:attrName>ppt_y</p:attrName>
                                        </p:attrNameLst>
                                      </p:cBhvr>
                                      <p:tavLst>
                                        <p:tav tm="0">
                                          <p:val>
                                            <p:strVal val="#ppt_y+1"/>
                                          </p:val>
                                        </p:tav>
                                        <p:tav tm="100000">
                                          <p:val>
                                            <p:strVal val="#ppt_y"/>
                                          </p:val>
                                        </p:tav>
                                      </p:tavLst>
                                    </p:anim>
                                  </p:childTnLst>
                                </p:cTn>
                              </p:par>
                            </p:childTnLst>
                          </p:cTn>
                        </p:par>
                        <p:par>
                          <p:cTn id="31" fill="hold">
                            <p:stCondLst>
                              <p:cond delay="3001"/>
                            </p:stCondLst>
                            <p:childTnLst>
                              <p:par>
                                <p:cTn id="32" presetID="2" presetClass="entr" presetSubtype="4" fill="hold" nodeType="afterEffect">
                                  <p:stCondLst>
                                    <p:cond delay="0"/>
                                  </p:stCondLst>
                                  <p:childTnLst>
                                    <p:set>
                                      <p:cBhvr>
                                        <p:cTn id="33" dur="1" fill="hold">
                                          <p:stCondLst>
                                            <p:cond delay="0"/>
                                          </p:stCondLst>
                                        </p:cTn>
                                        <p:tgtEl>
                                          <p:spTgt spid="122"/>
                                        </p:tgtEl>
                                        <p:attrNameLst>
                                          <p:attrName>style.visibility</p:attrName>
                                        </p:attrNameLst>
                                      </p:cBhvr>
                                      <p:to>
                                        <p:strVal val="visible"/>
                                      </p:to>
                                    </p:set>
                                    <p:anim calcmode="lin" valueType="num">
                                      <p:cBhvr additive="base">
                                        <p:cTn id="34" dur="500"/>
                                        <p:tgtEl>
                                          <p:spTgt spid="122"/>
                                        </p:tgtEl>
                                        <p:attrNameLst>
                                          <p:attrName>ppt_y</p:attrName>
                                        </p:attrNameLst>
                                      </p:cBhvr>
                                      <p:tavLst>
                                        <p:tav tm="0">
                                          <p:val>
                                            <p:strVal val="#ppt_y+1"/>
                                          </p:val>
                                        </p:tav>
                                        <p:tav tm="100000">
                                          <p:val>
                                            <p:strVal val="#ppt_y"/>
                                          </p:val>
                                        </p:tav>
                                      </p:tavLst>
                                    </p:anim>
                                  </p:childTnLst>
                                </p:cTn>
                              </p:par>
                            </p:childTnLst>
                          </p:cTn>
                        </p:par>
                        <p:par>
                          <p:cTn id="35" fill="hold">
                            <p:stCondLst>
                              <p:cond delay="3501"/>
                            </p:stCondLst>
                            <p:childTnLst>
                              <p:par>
                                <p:cTn id="36" presetID="2" presetClass="entr" presetSubtype="4" fill="hold" nodeType="afterEffect">
                                  <p:stCondLst>
                                    <p:cond delay="0"/>
                                  </p:stCondLst>
                                  <p:childTnLst>
                                    <p:set>
                                      <p:cBhvr>
                                        <p:cTn id="37" dur="1" fill="hold">
                                          <p:stCondLst>
                                            <p:cond delay="0"/>
                                          </p:stCondLst>
                                        </p:cTn>
                                        <p:tgtEl>
                                          <p:spTgt spid="126"/>
                                        </p:tgtEl>
                                        <p:attrNameLst>
                                          <p:attrName>style.visibility</p:attrName>
                                        </p:attrNameLst>
                                      </p:cBhvr>
                                      <p:to>
                                        <p:strVal val="visible"/>
                                      </p:to>
                                    </p:set>
                                    <p:anim calcmode="lin" valueType="num">
                                      <p:cBhvr additive="base">
                                        <p:cTn id="38" dur="500"/>
                                        <p:tgtEl>
                                          <p:spTgt spid="126"/>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nodeType="clickEffect">
                                  <p:stCondLst>
                                    <p:cond delay="0"/>
                                  </p:stCondLst>
                                  <p:childTnLst>
                                    <p:animEffect transition="out" filter="fade">
                                      <p:cBhvr>
                                        <p:cTn id="42" dur="500"/>
                                        <p:tgtEl>
                                          <p:spTgt spid="97"/>
                                        </p:tgtEl>
                                      </p:cBhvr>
                                    </p:animEffect>
                                    <p:set>
                                      <p:cBhvr>
                                        <p:cTn id="43" dur="1" fill="hold">
                                          <p:stCondLst>
                                            <p:cond delay="500"/>
                                          </p:stCondLst>
                                        </p:cTn>
                                        <p:tgtEl>
                                          <p:spTgt spid="9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fr-FR" sz="3600" b="1" dirty="0">
                <a:ea typeface="MS PGothic"/>
              </a:rPr>
              <a:t>Résultat de recherche</a:t>
            </a:r>
          </a:p>
        </p:txBody>
      </p:sp>
      <p:sp>
        <p:nvSpPr>
          <p:cNvPr id="58370" name="Content Placeholder 2"/>
          <p:cNvSpPr>
            <a:spLocks noGrp="1"/>
          </p:cNvSpPr>
          <p:nvPr>
            <p:ph idx="1"/>
          </p:nvPr>
        </p:nvSpPr>
        <p:spPr/>
        <p:txBody>
          <a:bodyPr/>
          <a:lstStyle/>
          <a:p>
            <a:pPr>
              <a:spcBef>
                <a:spcPct val="0"/>
              </a:spcBef>
              <a:spcAft>
                <a:spcPts val="2400"/>
              </a:spcAft>
            </a:pPr>
            <a:r>
              <a:rPr lang="fr-FR" sz="2400" dirty="0">
                <a:ea typeface="MS PGothic"/>
              </a:rPr>
              <a:t>Au Ghana, les femmes pauvres et les femmes sans éducation reçoivent des soins prénatals (SPN) de qualité inférieure par rapport aux femmes plus aisées et plus instruites. </a:t>
            </a:r>
          </a:p>
          <a:p>
            <a:pPr>
              <a:spcBef>
                <a:spcPct val="0"/>
              </a:spcBef>
              <a:spcAft>
                <a:spcPts val="2400"/>
              </a:spcAft>
            </a:pPr>
            <a:r>
              <a:rPr lang="fr-FR" sz="2400" dirty="0">
                <a:ea typeface="MS PGothic"/>
              </a:rPr>
              <a:t>Les femmes pauvres et les femmes peu instruites sont plus susceptibles d'utiliser des établissements de santé de niveau inférieur par rapport aux femmes plus aisées et plus instruites.   </a:t>
            </a:r>
          </a:p>
        </p:txBody>
      </p:sp>
      <p:sp>
        <p:nvSpPr>
          <p:cNvPr id="5" name="Rectangle 4"/>
          <p:cNvSpPr/>
          <p:nvPr/>
        </p:nvSpPr>
        <p:spPr>
          <a:xfrm>
            <a:off x="1066800" y="5895975"/>
            <a:ext cx="7510463" cy="27622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 sz="1200" b="1" i="0" u="none" strike="noStrike" kern="1200" cap="none" spc="0" normalizeH="0" baseline="0" noProof="0">
                <a:ln>
                  <a:noFill/>
                </a:ln>
                <a:solidFill>
                  <a:srgbClr val="000000"/>
                </a:solidFill>
                <a:effectLst/>
                <a:uLnTx/>
                <a:uFillTx/>
                <a:latin typeface="Arial"/>
                <a:ea typeface="MS PGothic" pitchFamily="34" charset="-128"/>
                <a:cs typeface="+mn-cs"/>
              </a:rPr>
              <a:t>Source :</a:t>
            </a:r>
            <a:r>
              <a:rPr kumimoji="0" lang="fr" sz="1200" b="0" i="0" u="none" strike="noStrike" kern="1200" cap="none" spc="0" normalizeH="0" baseline="0" noProof="0">
                <a:ln>
                  <a:noFill/>
                </a:ln>
                <a:solidFill>
                  <a:srgbClr val="000000"/>
                </a:solidFill>
                <a:effectLst/>
                <a:uLnTx/>
                <a:uFillTx/>
                <a:latin typeface="Arial"/>
                <a:ea typeface="MS PGothic" pitchFamily="34" charset="-128"/>
                <a:cs typeface="+mn-cs"/>
              </a:rPr>
              <a:t> Patience Afulani, “Good Quality Antenatal Care: Key to Maternal Health in Ghana,” 2015.</a:t>
            </a:r>
          </a:p>
        </p:txBody>
      </p:sp>
    </p:spTree>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fr-FR" sz="3600" b="1">
                <a:ea typeface="MS PGothic"/>
              </a:rPr>
              <a:t>Implication</a:t>
            </a:r>
            <a:r>
              <a:rPr lang="fr-FR">
                <a:ea typeface="MS PGothic"/>
              </a:rPr>
              <a:t> </a:t>
            </a:r>
          </a:p>
        </p:txBody>
      </p:sp>
      <p:sp>
        <p:nvSpPr>
          <p:cNvPr id="60418" name="Content Placeholder 2"/>
          <p:cNvSpPr>
            <a:spLocks noGrp="1"/>
          </p:cNvSpPr>
          <p:nvPr>
            <p:ph idx="1"/>
          </p:nvPr>
        </p:nvSpPr>
        <p:spPr/>
        <p:txBody>
          <a:bodyPr/>
          <a:lstStyle/>
          <a:p>
            <a:pPr>
              <a:spcBef>
                <a:spcPct val="0"/>
              </a:spcBef>
            </a:pPr>
            <a:r>
              <a:rPr lang="fr-FR" dirty="0">
                <a:ea typeface="MS PGothic"/>
              </a:rPr>
              <a:t>Les résultats suggèrent que l'amélioration de la qualité des soins prénatals dans les établissements de santé de niveau inférieur pourrait réduire les disparités socioéconomiques dans les soins de santé maternelle et augmenter la qualité globale des soins prénatals dans le pays. </a:t>
            </a:r>
          </a:p>
        </p:txBody>
      </p:sp>
      <p:sp>
        <p:nvSpPr>
          <p:cNvPr id="4" name="Rectangle 3"/>
          <p:cNvSpPr/>
          <p:nvPr/>
        </p:nvSpPr>
        <p:spPr>
          <a:xfrm>
            <a:off x="1023938" y="5867400"/>
            <a:ext cx="7510462" cy="27622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 sz="1200" b="1" i="0" u="none" strike="noStrike" kern="1200" cap="none" spc="0" normalizeH="0" baseline="0" noProof="0">
                <a:ln>
                  <a:noFill/>
                </a:ln>
                <a:solidFill>
                  <a:srgbClr val="000000"/>
                </a:solidFill>
                <a:effectLst/>
                <a:uLnTx/>
                <a:uFillTx/>
                <a:latin typeface="Arial"/>
                <a:ea typeface="MS PGothic" pitchFamily="34" charset="-128"/>
                <a:cs typeface="+mn-cs"/>
              </a:rPr>
              <a:t>Source :</a:t>
            </a:r>
            <a:r>
              <a:rPr kumimoji="0" lang="fr" sz="1200" b="0" i="0" u="none" strike="noStrike" kern="1200" cap="none" spc="0" normalizeH="0" baseline="0" noProof="0">
                <a:ln>
                  <a:noFill/>
                </a:ln>
                <a:solidFill>
                  <a:srgbClr val="000000"/>
                </a:solidFill>
                <a:effectLst/>
                <a:uLnTx/>
                <a:uFillTx/>
                <a:latin typeface="Arial"/>
                <a:ea typeface="MS PGothic" pitchFamily="34" charset="-128"/>
                <a:cs typeface="+mn-cs"/>
              </a:rPr>
              <a:t> Patience Afulani, “Good Quality Antenatal Care: Key to Maternal Health in Ghana,” 2015.</a:t>
            </a:r>
          </a:p>
        </p:txBody>
      </p:sp>
    </p:spTree>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fr-FR" sz="3600" b="1">
                <a:ea typeface="MS PGothic"/>
              </a:rPr>
              <a:t>Recommandation</a:t>
            </a:r>
          </a:p>
        </p:txBody>
      </p:sp>
      <p:sp>
        <p:nvSpPr>
          <p:cNvPr id="62466" name="Content Placeholder 2"/>
          <p:cNvSpPr>
            <a:spLocks noGrp="1"/>
          </p:cNvSpPr>
          <p:nvPr>
            <p:ph idx="1"/>
          </p:nvPr>
        </p:nvSpPr>
        <p:spPr/>
        <p:txBody>
          <a:bodyPr/>
          <a:lstStyle/>
          <a:p>
            <a:pPr>
              <a:spcBef>
                <a:spcPct val="0"/>
              </a:spcBef>
            </a:pPr>
            <a:r>
              <a:rPr lang="fr-FR" dirty="0">
                <a:ea typeface="MS PGothic"/>
              </a:rPr>
              <a:t>Le ministère de la Santé (l'agence d'élaboration des politiques) et le Service de santé du Ghana (l'agence d'exécution) doivent donc agir en fournissant un financement et un soutien programmatique aux établissements de santé de niveau inférieur afin d'assurer que toutes les femmes au Ghana bénéficient de soins prénatals de qualité. </a:t>
            </a:r>
          </a:p>
        </p:txBody>
      </p:sp>
      <p:sp>
        <p:nvSpPr>
          <p:cNvPr id="4" name="Rectangle 3"/>
          <p:cNvSpPr/>
          <p:nvPr/>
        </p:nvSpPr>
        <p:spPr>
          <a:xfrm>
            <a:off x="914400" y="5938838"/>
            <a:ext cx="7510463" cy="27622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 sz="1200" b="0" i="0" u="none" strike="noStrike" kern="1200" cap="none" spc="0" normalizeH="0" baseline="0" noProof="0">
                <a:ln>
                  <a:noFill/>
                </a:ln>
                <a:solidFill>
                  <a:srgbClr val="000000"/>
                </a:solidFill>
                <a:effectLst/>
                <a:uLnTx/>
                <a:uFillTx/>
                <a:latin typeface="Arial"/>
                <a:ea typeface="MS PGothic" pitchFamily="34" charset="-128"/>
                <a:cs typeface="+mn-cs"/>
              </a:rPr>
              <a:t>Source : Patience Afulani, “Good quality antenatal care: Key to maternal health in Ghana.” Document de politique générale, 2015</a:t>
            </a:r>
          </a:p>
        </p:txBody>
      </p:sp>
    </p:spTree>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pic>
        <p:nvPicPr>
          <p:cNvPr id="341" name="Google Shape;341;p40"/>
          <p:cNvPicPr preferRelativeResize="0"/>
          <p:nvPr/>
        </p:nvPicPr>
        <p:blipFill rotWithShape="1">
          <a:blip r:embed="rId3">
            <a:alphaModFix/>
          </a:blip>
          <a:srcRect/>
          <a:stretch/>
        </p:blipFill>
        <p:spPr>
          <a:xfrm>
            <a:off x="871409" y="1956362"/>
            <a:ext cx="7696200" cy="3971122"/>
          </a:xfrm>
          <a:prstGeom prst="rect">
            <a:avLst/>
          </a:prstGeom>
          <a:noFill/>
          <a:ln>
            <a:noFill/>
          </a:ln>
        </p:spPr>
      </p:pic>
      <p:grpSp>
        <p:nvGrpSpPr>
          <p:cNvPr id="342" name="Google Shape;342;p40"/>
          <p:cNvGrpSpPr/>
          <p:nvPr/>
        </p:nvGrpSpPr>
        <p:grpSpPr>
          <a:xfrm>
            <a:off x="4814968" y="2831216"/>
            <a:ext cx="748923" cy="907665"/>
            <a:chOff x="4953000" y="2645934"/>
            <a:chExt cx="748923" cy="907665"/>
          </a:xfrm>
        </p:grpSpPr>
        <p:sp>
          <p:nvSpPr>
            <p:cNvPr id="343" name="Google Shape;343;p40"/>
            <p:cNvSpPr/>
            <p:nvPr/>
          </p:nvSpPr>
          <p:spPr>
            <a:xfrm>
              <a:off x="4953000" y="3276600"/>
              <a:ext cx="748923"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Formats</a:t>
              </a:r>
              <a:endParaRPr sz="1400" b="0" i="0" u="none" strike="noStrike" cap="none">
                <a:solidFill>
                  <a:srgbClr val="000000"/>
                </a:solidFill>
                <a:latin typeface="Arial"/>
                <a:ea typeface="Arial"/>
                <a:cs typeface="Arial"/>
                <a:sym typeface="Arial"/>
              </a:endParaRPr>
            </a:p>
          </p:txBody>
        </p:sp>
        <p:sp>
          <p:nvSpPr>
            <p:cNvPr id="344" name="Google Shape;344;p40"/>
            <p:cNvSpPr/>
            <p:nvPr/>
          </p:nvSpPr>
          <p:spPr>
            <a:xfrm>
              <a:off x="5116667" y="2645934"/>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45" name="Google Shape;345;p40"/>
            <p:cNvSpPr/>
            <p:nvPr/>
          </p:nvSpPr>
          <p:spPr>
            <a:xfrm>
              <a:off x="5181600" y="267447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grpSp>
      <p:grpSp>
        <p:nvGrpSpPr>
          <p:cNvPr id="346" name="Google Shape;346;p40"/>
          <p:cNvGrpSpPr/>
          <p:nvPr/>
        </p:nvGrpSpPr>
        <p:grpSpPr>
          <a:xfrm>
            <a:off x="5779355" y="2378759"/>
            <a:ext cx="838200" cy="1047113"/>
            <a:chOff x="5943600" y="2153287"/>
            <a:chExt cx="838200" cy="1047113"/>
          </a:xfrm>
        </p:grpSpPr>
        <p:sp>
          <p:nvSpPr>
            <p:cNvPr id="347" name="Google Shape;347;p40"/>
            <p:cNvSpPr/>
            <p:nvPr/>
          </p:nvSpPr>
          <p:spPr>
            <a:xfrm>
              <a:off x="5943600" y="2743200"/>
              <a:ext cx="838200" cy="457200"/>
            </a:xfrm>
            <a:prstGeom prst="rect">
              <a:avLst/>
            </a:prstGeom>
            <a:noFill/>
            <a:ln>
              <a:noFill/>
            </a:ln>
          </p:spPr>
          <p:txBody>
            <a:bodyPr spcFirstLastPara="1" wrap="square" lIns="91425" tIns="45700" rIns="91425" bIns="45700" anchor="t" anchorCtr="0">
              <a:noAutofit/>
            </a:bodyPr>
            <a:lstStyle/>
            <a:p>
              <a:pPr>
                <a:buSzPts val="1200"/>
              </a:pPr>
              <a:r>
                <a:rPr lang="fr-FR" sz="1200" dirty="0">
                  <a:solidFill>
                    <a:srgbClr val="C79316"/>
                  </a:solidFill>
                </a:rPr>
                <a:t>Test préalable</a:t>
              </a:r>
              <a:endParaRPr lang="fr-FR" dirty="0">
                <a:solidFill>
                  <a:srgbClr val="C79316"/>
                </a:solidFill>
              </a:endParaRPr>
            </a:p>
          </p:txBody>
        </p:sp>
        <p:sp>
          <p:nvSpPr>
            <p:cNvPr id="348" name="Google Shape;348;p40"/>
            <p:cNvSpPr/>
            <p:nvPr/>
          </p:nvSpPr>
          <p:spPr>
            <a:xfrm>
              <a:off x="6019800" y="2153287"/>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49" name="Google Shape;349;p40"/>
            <p:cNvSpPr/>
            <p:nvPr/>
          </p:nvSpPr>
          <p:spPr>
            <a:xfrm>
              <a:off x="6084732" y="2181832"/>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6</a:t>
              </a:r>
              <a:endParaRPr sz="1400" b="0" i="0" u="none" strike="noStrike" cap="none">
                <a:solidFill>
                  <a:srgbClr val="000000"/>
                </a:solidFill>
                <a:latin typeface="Arial"/>
                <a:ea typeface="Arial"/>
                <a:cs typeface="Arial"/>
                <a:sym typeface="Arial"/>
              </a:endParaRPr>
            </a:p>
          </p:txBody>
        </p:sp>
      </p:grpSp>
      <p:grpSp>
        <p:nvGrpSpPr>
          <p:cNvPr id="350" name="Google Shape;350;p40"/>
          <p:cNvGrpSpPr/>
          <p:nvPr/>
        </p:nvGrpSpPr>
        <p:grpSpPr>
          <a:xfrm>
            <a:off x="6732475" y="1844191"/>
            <a:ext cx="901209" cy="914400"/>
            <a:chOff x="6781800" y="1648599"/>
            <a:chExt cx="901209" cy="914400"/>
          </a:xfrm>
        </p:grpSpPr>
        <p:sp>
          <p:nvSpPr>
            <p:cNvPr id="351" name="Google Shape;351;p40"/>
            <p:cNvSpPr/>
            <p:nvPr/>
          </p:nvSpPr>
          <p:spPr>
            <a:xfrm>
              <a:off x="6781800" y="2286000"/>
              <a:ext cx="901209"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Mise en œuvre</a:t>
              </a:r>
              <a:endParaRPr sz="1400" b="0" i="0" u="none" strike="noStrike" cap="none">
                <a:solidFill>
                  <a:srgbClr val="000000"/>
                </a:solidFill>
                <a:latin typeface="Arial"/>
                <a:ea typeface="Arial"/>
                <a:cs typeface="Arial"/>
                <a:sym typeface="Arial"/>
              </a:endParaRPr>
            </a:p>
          </p:txBody>
        </p:sp>
        <p:sp>
          <p:nvSpPr>
            <p:cNvPr id="352" name="Google Shape;352;p40"/>
            <p:cNvSpPr/>
            <p:nvPr/>
          </p:nvSpPr>
          <p:spPr>
            <a:xfrm>
              <a:off x="6934200" y="1648599"/>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53" name="Google Shape;353;p40"/>
            <p:cNvSpPr/>
            <p:nvPr/>
          </p:nvSpPr>
          <p:spPr>
            <a:xfrm>
              <a:off x="6999133" y="1677144"/>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7</a:t>
              </a:r>
              <a:endParaRPr sz="1400" b="0" i="0" u="none" strike="noStrike" cap="none">
                <a:solidFill>
                  <a:srgbClr val="000000"/>
                </a:solidFill>
                <a:latin typeface="Arial"/>
                <a:ea typeface="Arial"/>
                <a:cs typeface="Arial"/>
                <a:sym typeface="Arial"/>
              </a:endParaRPr>
            </a:p>
          </p:txBody>
        </p:sp>
      </p:grpSp>
      <p:grpSp>
        <p:nvGrpSpPr>
          <p:cNvPr id="354" name="Google Shape;354;p40"/>
          <p:cNvGrpSpPr/>
          <p:nvPr/>
        </p:nvGrpSpPr>
        <p:grpSpPr>
          <a:xfrm>
            <a:off x="7663885" y="1386991"/>
            <a:ext cx="954515" cy="885855"/>
            <a:chOff x="7848600" y="1219944"/>
            <a:chExt cx="954515" cy="885855"/>
          </a:xfrm>
        </p:grpSpPr>
        <p:sp>
          <p:nvSpPr>
            <p:cNvPr id="355" name="Google Shape;355;p40"/>
            <p:cNvSpPr/>
            <p:nvPr/>
          </p:nvSpPr>
          <p:spPr>
            <a:xfrm>
              <a:off x="7848600" y="1828800"/>
              <a:ext cx="954515"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Evaluation</a:t>
              </a:r>
              <a:endParaRPr sz="1400" b="0" i="0" u="none" strike="noStrike" cap="none">
                <a:solidFill>
                  <a:srgbClr val="000000"/>
                </a:solidFill>
                <a:latin typeface="Arial"/>
                <a:ea typeface="Arial"/>
                <a:cs typeface="Arial"/>
                <a:sym typeface="Arial"/>
              </a:endParaRPr>
            </a:p>
          </p:txBody>
        </p:sp>
        <p:sp>
          <p:nvSpPr>
            <p:cNvPr id="356" name="Google Shape;356;p40"/>
            <p:cNvSpPr/>
            <p:nvPr/>
          </p:nvSpPr>
          <p:spPr>
            <a:xfrm>
              <a:off x="8012267" y="1219944"/>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57" name="Google Shape;357;p40"/>
            <p:cNvSpPr/>
            <p:nvPr/>
          </p:nvSpPr>
          <p:spPr>
            <a:xfrm>
              <a:off x="8077200" y="124848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8</a:t>
              </a:r>
              <a:endParaRPr sz="1400" b="0" i="0" u="none" strike="noStrike" cap="none">
                <a:solidFill>
                  <a:srgbClr val="000000"/>
                </a:solidFill>
                <a:latin typeface="Arial"/>
                <a:ea typeface="Arial"/>
                <a:cs typeface="Arial"/>
                <a:sym typeface="Arial"/>
              </a:endParaRPr>
            </a:p>
          </p:txBody>
        </p:sp>
      </p:grpSp>
      <p:grpSp>
        <p:nvGrpSpPr>
          <p:cNvPr id="358" name="Google Shape;358;p40"/>
          <p:cNvGrpSpPr/>
          <p:nvPr/>
        </p:nvGrpSpPr>
        <p:grpSpPr>
          <a:xfrm>
            <a:off x="3858747" y="3429000"/>
            <a:ext cx="883575" cy="913601"/>
            <a:chOff x="3928498" y="3173398"/>
            <a:chExt cx="883575" cy="913601"/>
          </a:xfrm>
        </p:grpSpPr>
        <p:sp>
          <p:nvSpPr>
            <p:cNvPr id="359" name="Google Shape;359;p40"/>
            <p:cNvSpPr/>
            <p:nvPr/>
          </p:nvSpPr>
          <p:spPr>
            <a:xfrm>
              <a:off x="4126067" y="3173398"/>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60" name="Google Shape;360;p40"/>
            <p:cNvSpPr/>
            <p:nvPr/>
          </p:nvSpPr>
          <p:spPr>
            <a:xfrm>
              <a:off x="3928498" y="3810000"/>
              <a:ext cx="883575"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Messages</a:t>
              </a:r>
              <a:endParaRPr sz="1400" b="0" i="0" u="none" strike="noStrike" cap="none">
                <a:solidFill>
                  <a:srgbClr val="000000"/>
                </a:solidFill>
                <a:latin typeface="Arial"/>
                <a:ea typeface="Arial"/>
                <a:cs typeface="Arial"/>
                <a:sym typeface="Arial"/>
              </a:endParaRPr>
            </a:p>
          </p:txBody>
        </p:sp>
        <p:sp>
          <p:nvSpPr>
            <p:cNvPr id="361" name="Google Shape;361;p40"/>
            <p:cNvSpPr/>
            <p:nvPr/>
          </p:nvSpPr>
          <p:spPr>
            <a:xfrm>
              <a:off x="4190999" y="3201943"/>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grpSp>
      <p:sp>
        <p:nvSpPr>
          <p:cNvPr id="362" name="Google Shape;362;p40"/>
          <p:cNvSpPr txBox="1">
            <a:spLocks noGrp="1"/>
          </p:cNvSpPr>
          <p:nvPr>
            <p:ph type="title"/>
          </p:nvPr>
        </p:nvSpPr>
        <p:spPr>
          <a:xfrm>
            <a:off x="838200" y="381000"/>
            <a:ext cx="8839200" cy="609600"/>
          </a:xfrm>
          <a:prstGeom prst="rect">
            <a:avLst/>
          </a:prstGeom>
          <a:noFill/>
          <a:ln>
            <a:noFill/>
          </a:ln>
        </p:spPr>
        <p:txBody>
          <a:bodyPr spcFirstLastPara="1" wrap="square" lIns="90475" tIns="44450" rIns="90475" bIns="44450" anchor="t" anchorCtr="0">
            <a:noAutofit/>
          </a:bodyPr>
          <a:lstStyle/>
          <a:p>
            <a:pPr marL="0" lvl="0" indent="0" algn="l" rtl="0">
              <a:lnSpc>
                <a:spcPct val="100000"/>
              </a:lnSpc>
              <a:spcBef>
                <a:spcPts val="0"/>
              </a:spcBef>
              <a:spcAft>
                <a:spcPts val="0"/>
              </a:spcAft>
              <a:buSzPts val="1400"/>
              <a:buNone/>
            </a:pPr>
            <a:r>
              <a:rPr lang="fr-FR" sz="3100" b="1"/>
              <a:t>Éléments clés d’une communication stratégique</a:t>
            </a:r>
            <a:endParaRPr/>
          </a:p>
        </p:txBody>
      </p:sp>
      <p:grpSp>
        <p:nvGrpSpPr>
          <p:cNvPr id="363" name="Google Shape;363;p40"/>
          <p:cNvGrpSpPr/>
          <p:nvPr/>
        </p:nvGrpSpPr>
        <p:grpSpPr>
          <a:xfrm>
            <a:off x="932921" y="4799402"/>
            <a:ext cx="975452" cy="906216"/>
            <a:chOff x="1002672" y="4544199"/>
            <a:chExt cx="975452" cy="906216"/>
          </a:xfrm>
        </p:grpSpPr>
        <p:sp>
          <p:nvSpPr>
            <p:cNvPr id="364" name="Google Shape;364;p40"/>
            <p:cNvSpPr/>
            <p:nvPr/>
          </p:nvSpPr>
          <p:spPr>
            <a:xfrm>
              <a:off x="1002672" y="5173416"/>
              <a:ext cx="975452"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dirty="0">
                  <a:solidFill>
                    <a:srgbClr val="7BC143"/>
                  </a:solidFill>
                  <a:latin typeface="Arial"/>
                  <a:ea typeface="Arial"/>
                  <a:cs typeface="Arial"/>
                  <a:sym typeface="Arial"/>
                </a:rPr>
                <a:t>Buts politiques</a:t>
              </a:r>
              <a:endParaRPr sz="1400" b="0" i="0" u="none" strike="noStrike" cap="none" dirty="0">
                <a:solidFill>
                  <a:srgbClr val="000000"/>
                </a:solidFill>
                <a:latin typeface="Arial"/>
                <a:ea typeface="Arial"/>
                <a:cs typeface="Arial"/>
                <a:sym typeface="Arial"/>
              </a:endParaRPr>
            </a:p>
          </p:txBody>
        </p:sp>
        <p:sp>
          <p:nvSpPr>
            <p:cNvPr id="365" name="Google Shape;365;p40"/>
            <p:cNvSpPr/>
            <p:nvPr/>
          </p:nvSpPr>
          <p:spPr>
            <a:xfrm>
              <a:off x="1219200" y="4544199"/>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66" name="Google Shape;366;p40"/>
            <p:cNvSpPr/>
            <p:nvPr/>
          </p:nvSpPr>
          <p:spPr>
            <a:xfrm>
              <a:off x="1284133" y="4572744"/>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grpSp>
      <p:grpSp>
        <p:nvGrpSpPr>
          <p:cNvPr id="367" name="Google Shape;367;p40"/>
          <p:cNvGrpSpPr/>
          <p:nvPr/>
        </p:nvGrpSpPr>
        <p:grpSpPr>
          <a:xfrm>
            <a:off x="1911449" y="4313657"/>
            <a:ext cx="899605" cy="942945"/>
            <a:chOff x="1981200" y="4058454"/>
            <a:chExt cx="899605" cy="942945"/>
          </a:xfrm>
        </p:grpSpPr>
        <p:sp>
          <p:nvSpPr>
            <p:cNvPr id="368" name="Google Shape;368;p40"/>
            <p:cNvSpPr/>
            <p:nvPr/>
          </p:nvSpPr>
          <p:spPr>
            <a:xfrm>
              <a:off x="1981200" y="4724400"/>
              <a:ext cx="899605" cy="27699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Public</a:t>
              </a:r>
              <a:endParaRPr sz="1400" b="0" i="0" u="none" strike="noStrike" cap="none">
                <a:solidFill>
                  <a:srgbClr val="000000"/>
                </a:solidFill>
                <a:latin typeface="Arial"/>
                <a:ea typeface="Arial"/>
                <a:cs typeface="Arial"/>
                <a:sym typeface="Arial"/>
              </a:endParaRPr>
            </a:p>
          </p:txBody>
        </p:sp>
        <p:sp>
          <p:nvSpPr>
            <p:cNvPr id="369" name="Google Shape;369;p40"/>
            <p:cNvSpPr/>
            <p:nvPr/>
          </p:nvSpPr>
          <p:spPr>
            <a:xfrm>
              <a:off x="2166016" y="4058454"/>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70" name="Google Shape;370;p40"/>
            <p:cNvSpPr/>
            <p:nvPr/>
          </p:nvSpPr>
          <p:spPr>
            <a:xfrm>
              <a:off x="2230949" y="408699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grpSp>
      <p:grpSp>
        <p:nvGrpSpPr>
          <p:cNvPr id="371" name="Google Shape;371;p40"/>
          <p:cNvGrpSpPr/>
          <p:nvPr/>
        </p:nvGrpSpPr>
        <p:grpSpPr>
          <a:xfrm>
            <a:off x="2902049" y="3912453"/>
            <a:ext cx="1281533" cy="886949"/>
            <a:chOff x="2971800" y="3657250"/>
            <a:chExt cx="1281533" cy="886949"/>
          </a:xfrm>
        </p:grpSpPr>
        <p:sp>
          <p:nvSpPr>
            <p:cNvPr id="372" name="Google Shape;372;p40"/>
            <p:cNvSpPr/>
            <p:nvPr/>
          </p:nvSpPr>
          <p:spPr>
            <a:xfrm>
              <a:off x="2971800" y="4267200"/>
              <a:ext cx="1281533"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dirty="0">
                  <a:solidFill>
                    <a:srgbClr val="7BC143"/>
                  </a:solidFill>
                  <a:latin typeface="Arial"/>
                  <a:ea typeface="Arial"/>
                  <a:cs typeface="Arial"/>
                  <a:sym typeface="Arial"/>
                </a:rPr>
                <a:t>Objectifs de communication</a:t>
              </a:r>
              <a:endParaRPr sz="1400" b="0" i="0" u="none" strike="noStrike" cap="none" dirty="0">
                <a:solidFill>
                  <a:srgbClr val="000000"/>
                </a:solidFill>
                <a:latin typeface="Arial"/>
                <a:ea typeface="Arial"/>
                <a:cs typeface="Arial"/>
                <a:sym typeface="Arial"/>
              </a:endParaRPr>
            </a:p>
          </p:txBody>
        </p:sp>
        <p:sp>
          <p:nvSpPr>
            <p:cNvPr id="373" name="Google Shape;373;p40"/>
            <p:cNvSpPr/>
            <p:nvPr/>
          </p:nvSpPr>
          <p:spPr>
            <a:xfrm>
              <a:off x="3124200" y="3657250"/>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74" name="Google Shape;374;p40"/>
            <p:cNvSpPr/>
            <p:nvPr/>
          </p:nvSpPr>
          <p:spPr>
            <a:xfrm>
              <a:off x="3189133" y="3685795"/>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grpSp>
      <p:grpSp>
        <p:nvGrpSpPr>
          <p:cNvPr id="375" name="Google Shape;375;p40"/>
          <p:cNvGrpSpPr/>
          <p:nvPr/>
        </p:nvGrpSpPr>
        <p:grpSpPr>
          <a:xfrm>
            <a:off x="4814968" y="2831216"/>
            <a:ext cx="748923" cy="907665"/>
            <a:chOff x="4953000" y="2645934"/>
            <a:chExt cx="748923" cy="907665"/>
          </a:xfrm>
        </p:grpSpPr>
        <p:sp>
          <p:nvSpPr>
            <p:cNvPr id="376" name="Google Shape;376;p40"/>
            <p:cNvSpPr/>
            <p:nvPr/>
          </p:nvSpPr>
          <p:spPr>
            <a:xfrm>
              <a:off x="4953000" y="3276600"/>
              <a:ext cx="748923"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C79316"/>
                  </a:solidFill>
                  <a:latin typeface="Arial"/>
                  <a:ea typeface="Arial"/>
                  <a:cs typeface="Arial"/>
                  <a:sym typeface="Arial"/>
                </a:rPr>
                <a:t>Formats</a:t>
              </a:r>
              <a:endParaRPr sz="1400" b="0" i="0" u="none" strike="noStrike" cap="none">
                <a:solidFill>
                  <a:srgbClr val="C79316"/>
                </a:solidFill>
                <a:latin typeface="Arial"/>
                <a:ea typeface="Arial"/>
                <a:cs typeface="Arial"/>
                <a:sym typeface="Arial"/>
              </a:endParaRPr>
            </a:p>
          </p:txBody>
        </p:sp>
        <p:sp>
          <p:nvSpPr>
            <p:cNvPr id="377" name="Google Shape;377;p40"/>
            <p:cNvSpPr/>
            <p:nvPr/>
          </p:nvSpPr>
          <p:spPr>
            <a:xfrm>
              <a:off x="5116667" y="2645934"/>
              <a:ext cx="457200" cy="457200"/>
            </a:xfrm>
            <a:prstGeom prst="ellipse">
              <a:avLst/>
            </a:prstGeom>
            <a:solidFill>
              <a:srgbClr val="C79316"/>
            </a:solidFill>
            <a:ln w="9525" cap="flat" cmpd="sng">
              <a:solidFill>
                <a:srgbClr val="C7931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78" name="Google Shape;378;p40"/>
            <p:cNvSpPr/>
            <p:nvPr/>
          </p:nvSpPr>
          <p:spPr>
            <a:xfrm>
              <a:off x="5181600" y="267447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grpSp>
      <p:grpSp>
        <p:nvGrpSpPr>
          <p:cNvPr id="379" name="Google Shape;379;p40"/>
          <p:cNvGrpSpPr/>
          <p:nvPr/>
        </p:nvGrpSpPr>
        <p:grpSpPr>
          <a:xfrm>
            <a:off x="5779355" y="2378759"/>
            <a:ext cx="838200" cy="866912"/>
            <a:chOff x="5943600" y="2153287"/>
            <a:chExt cx="838200" cy="866912"/>
          </a:xfrm>
        </p:grpSpPr>
        <p:sp>
          <p:nvSpPr>
            <p:cNvPr id="380" name="Google Shape;380;p40"/>
            <p:cNvSpPr/>
            <p:nvPr/>
          </p:nvSpPr>
          <p:spPr>
            <a:xfrm>
              <a:off x="5943600" y="2743200"/>
              <a:ext cx="838200"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400" b="0" i="0" strike="noStrike" cap="none" dirty="0">
                <a:solidFill>
                  <a:srgbClr val="C79316"/>
                </a:solidFill>
                <a:latin typeface="Arial"/>
                <a:ea typeface="Arial"/>
                <a:cs typeface="Arial"/>
                <a:sym typeface="Arial"/>
              </a:endParaRPr>
            </a:p>
          </p:txBody>
        </p:sp>
        <p:sp>
          <p:nvSpPr>
            <p:cNvPr id="381" name="Google Shape;381;p40"/>
            <p:cNvSpPr/>
            <p:nvPr/>
          </p:nvSpPr>
          <p:spPr>
            <a:xfrm>
              <a:off x="6019800" y="2153287"/>
              <a:ext cx="457200" cy="457200"/>
            </a:xfrm>
            <a:prstGeom prst="ellipse">
              <a:avLst/>
            </a:prstGeom>
            <a:solidFill>
              <a:srgbClr val="C79316"/>
            </a:solidFill>
            <a:ln w="9525" cap="flat" cmpd="sng">
              <a:solidFill>
                <a:srgbClr val="C7931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82" name="Google Shape;382;p40"/>
            <p:cNvSpPr/>
            <p:nvPr/>
          </p:nvSpPr>
          <p:spPr>
            <a:xfrm>
              <a:off x="6084732" y="2181832"/>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6</a:t>
              </a:r>
              <a:endParaRPr sz="1400" b="0" i="0" u="none" strike="noStrike" cap="none">
                <a:solidFill>
                  <a:srgbClr val="000000"/>
                </a:solidFill>
                <a:latin typeface="Arial"/>
                <a:ea typeface="Arial"/>
                <a:cs typeface="Arial"/>
                <a:sym typeface="Arial"/>
              </a:endParaRPr>
            </a:p>
          </p:txBody>
        </p:sp>
      </p:grpSp>
      <p:grpSp>
        <p:nvGrpSpPr>
          <p:cNvPr id="383" name="Google Shape;383;p40"/>
          <p:cNvGrpSpPr/>
          <p:nvPr/>
        </p:nvGrpSpPr>
        <p:grpSpPr>
          <a:xfrm>
            <a:off x="6732475" y="1844191"/>
            <a:ext cx="901209" cy="914400"/>
            <a:chOff x="6781800" y="1648599"/>
            <a:chExt cx="901209" cy="914400"/>
          </a:xfrm>
        </p:grpSpPr>
        <p:sp>
          <p:nvSpPr>
            <p:cNvPr id="384" name="Google Shape;384;p40"/>
            <p:cNvSpPr/>
            <p:nvPr/>
          </p:nvSpPr>
          <p:spPr>
            <a:xfrm>
              <a:off x="6781800" y="2286000"/>
              <a:ext cx="901209"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C79316"/>
                  </a:solidFill>
                  <a:latin typeface="Arial"/>
                  <a:ea typeface="Arial"/>
                  <a:cs typeface="Arial"/>
                  <a:sym typeface="Arial"/>
                </a:rPr>
                <a:t>Mise en œuvre</a:t>
              </a:r>
              <a:endParaRPr sz="1400" b="0" i="0" u="none" strike="noStrike" cap="none">
                <a:solidFill>
                  <a:srgbClr val="C79316"/>
                </a:solidFill>
                <a:latin typeface="Arial"/>
                <a:ea typeface="Arial"/>
                <a:cs typeface="Arial"/>
                <a:sym typeface="Arial"/>
              </a:endParaRPr>
            </a:p>
          </p:txBody>
        </p:sp>
        <p:sp>
          <p:nvSpPr>
            <p:cNvPr id="385" name="Google Shape;385;p40"/>
            <p:cNvSpPr/>
            <p:nvPr/>
          </p:nvSpPr>
          <p:spPr>
            <a:xfrm>
              <a:off x="6934200" y="1648599"/>
              <a:ext cx="457200" cy="457200"/>
            </a:xfrm>
            <a:prstGeom prst="ellipse">
              <a:avLst/>
            </a:prstGeom>
            <a:solidFill>
              <a:srgbClr val="C79316"/>
            </a:solidFill>
            <a:ln w="9525" cap="flat" cmpd="sng">
              <a:solidFill>
                <a:srgbClr val="C7931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86" name="Google Shape;386;p40"/>
            <p:cNvSpPr/>
            <p:nvPr/>
          </p:nvSpPr>
          <p:spPr>
            <a:xfrm>
              <a:off x="6999133" y="1677144"/>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7</a:t>
              </a:r>
              <a:endParaRPr sz="1400" b="0" i="0" u="none" strike="noStrike" cap="none">
                <a:solidFill>
                  <a:srgbClr val="000000"/>
                </a:solidFill>
                <a:latin typeface="Arial"/>
                <a:ea typeface="Arial"/>
                <a:cs typeface="Arial"/>
                <a:sym typeface="Arial"/>
              </a:endParaRPr>
            </a:p>
          </p:txBody>
        </p:sp>
      </p:grpSp>
      <p:grpSp>
        <p:nvGrpSpPr>
          <p:cNvPr id="387" name="Google Shape;387;p40"/>
          <p:cNvGrpSpPr/>
          <p:nvPr/>
        </p:nvGrpSpPr>
        <p:grpSpPr>
          <a:xfrm>
            <a:off x="7663885" y="1386991"/>
            <a:ext cx="954515" cy="885855"/>
            <a:chOff x="7848600" y="1219944"/>
            <a:chExt cx="954515" cy="885855"/>
          </a:xfrm>
        </p:grpSpPr>
        <p:sp>
          <p:nvSpPr>
            <p:cNvPr id="388" name="Google Shape;388;p40"/>
            <p:cNvSpPr/>
            <p:nvPr/>
          </p:nvSpPr>
          <p:spPr>
            <a:xfrm>
              <a:off x="7848600" y="1828800"/>
              <a:ext cx="954515"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C79316"/>
                  </a:solidFill>
                  <a:latin typeface="Arial"/>
                  <a:ea typeface="Arial"/>
                  <a:cs typeface="Arial"/>
                  <a:sym typeface="Arial"/>
                </a:rPr>
                <a:t>Evaluation</a:t>
              </a:r>
              <a:endParaRPr sz="1400" b="0" i="0" u="none" strike="noStrike" cap="none">
                <a:solidFill>
                  <a:srgbClr val="C79316"/>
                </a:solidFill>
                <a:latin typeface="Arial"/>
                <a:ea typeface="Arial"/>
                <a:cs typeface="Arial"/>
                <a:sym typeface="Arial"/>
              </a:endParaRPr>
            </a:p>
          </p:txBody>
        </p:sp>
        <p:sp>
          <p:nvSpPr>
            <p:cNvPr id="389" name="Google Shape;389;p40"/>
            <p:cNvSpPr/>
            <p:nvPr/>
          </p:nvSpPr>
          <p:spPr>
            <a:xfrm>
              <a:off x="8012267" y="1219944"/>
              <a:ext cx="457200" cy="457200"/>
            </a:xfrm>
            <a:prstGeom prst="ellipse">
              <a:avLst/>
            </a:prstGeom>
            <a:solidFill>
              <a:srgbClr val="C79316"/>
            </a:solidFill>
            <a:ln w="9525" cap="flat" cmpd="sng">
              <a:solidFill>
                <a:srgbClr val="C7931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90" name="Google Shape;390;p40"/>
            <p:cNvSpPr/>
            <p:nvPr/>
          </p:nvSpPr>
          <p:spPr>
            <a:xfrm>
              <a:off x="8077200" y="124848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8</a:t>
              </a:r>
              <a:endParaRPr sz="1400" b="0" i="0" u="none" strike="noStrike" cap="none">
                <a:solidFill>
                  <a:srgbClr val="000000"/>
                </a:solidFill>
                <a:latin typeface="Arial"/>
                <a:ea typeface="Arial"/>
                <a:cs typeface="Arial"/>
                <a:sym typeface="Aria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63"/>
                                        </p:tgtEl>
                                        <p:attrNameLst>
                                          <p:attrName>style.visibility</p:attrName>
                                        </p:attrNameLst>
                                      </p:cBhvr>
                                      <p:to>
                                        <p:strVal val="visible"/>
                                      </p:to>
                                    </p:set>
                                    <p:anim calcmode="lin" valueType="num">
                                      <p:cBhvr additive="base">
                                        <p:cTn id="7" dur="500"/>
                                        <p:tgtEl>
                                          <p:spTgt spid="363"/>
                                        </p:tgtEl>
                                        <p:attrNameLst>
                                          <p:attrName>ppt_y</p:attrName>
                                        </p:attrNameLst>
                                      </p:cBhvr>
                                      <p:tavLst>
                                        <p:tav tm="0">
                                          <p:val>
                                            <p:strVal val="#ppt_y+1"/>
                                          </p:val>
                                        </p:tav>
                                        <p:tav tm="100000">
                                          <p:val>
                                            <p:strVal val="#ppt_y"/>
                                          </p:val>
                                        </p:tav>
                                      </p:tavLst>
                                    </p:anim>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67"/>
                                        </p:tgtEl>
                                        <p:attrNameLst>
                                          <p:attrName>style.visibility</p:attrName>
                                        </p:attrNameLst>
                                      </p:cBhvr>
                                      <p:to>
                                        <p:strVal val="visible"/>
                                      </p:to>
                                    </p:set>
                                    <p:anim calcmode="lin" valueType="num">
                                      <p:cBhvr additive="base">
                                        <p:cTn id="11" dur="500"/>
                                        <p:tgtEl>
                                          <p:spTgt spid="367"/>
                                        </p:tgtEl>
                                        <p:attrNameLst>
                                          <p:attrName>ppt_y</p:attrName>
                                        </p:attrNameLst>
                                      </p:cBhvr>
                                      <p:tavLst>
                                        <p:tav tm="0">
                                          <p:val>
                                            <p:strVal val="#ppt_y+1"/>
                                          </p:val>
                                        </p:tav>
                                        <p:tav tm="100000">
                                          <p:val>
                                            <p:strVal val="#ppt_y"/>
                                          </p:val>
                                        </p:tav>
                                      </p:tavLst>
                                    </p:anim>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371"/>
                                        </p:tgtEl>
                                        <p:attrNameLst>
                                          <p:attrName>style.visibility</p:attrName>
                                        </p:attrNameLst>
                                      </p:cBhvr>
                                      <p:to>
                                        <p:strVal val="visible"/>
                                      </p:to>
                                    </p:set>
                                    <p:anim calcmode="lin" valueType="num">
                                      <p:cBhvr additive="base">
                                        <p:cTn id="15" dur="500"/>
                                        <p:tgtEl>
                                          <p:spTgt spid="37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358"/>
                                        </p:tgtEl>
                                        <p:attrNameLst>
                                          <p:attrName>style.visibility</p:attrName>
                                        </p:attrNameLst>
                                      </p:cBhvr>
                                      <p:to>
                                        <p:strVal val="visible"/>
                                      </p:to>
                                    </p:set>
                                    <p:anim calcmode="lin" valueType="num">
                                      <p:cBhvr additive="base">
                                        <p:cTn id="19" dur="500"/>
                                        <p:tgtEl>
                                          <p:spTgt spid="358"/>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342"/>
                                        </p:tgtEl>
                                        <p:attrNameLst>
                                          <p:attrName>style.visibility</p:attrName>
                                        </p:attrNameLst>
                                      </p:cBhvr>
                                      <p:to>
                                        <p:strVal val="visible"/>
                                      </p:to>
                                    </p:set>
                                    <p:anim calcmode="lin" valueType="num">
                                      <p:cBhvr additive="base">
                                        <p:cTn id="23" dur="500"/>
                                        <p:tgtEl>
                                          <p:spTgt spid="342"/>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346"/>
                                        </p:tgtEl>
                                        <p:attrNameLst>
                                          <p:attrName>style.visibility</p:attrName>
                                        </p:attrNameLst>
                                      </p:cBhvr>
                                      <p:to>
                                        <p:strVal val="visible"/>
                                      </p:to>
                                    </p:set>
                                    <p:anim calcmode="lin" valueType="num">
                                      <p:cBhvr additive="base">
                                        <p:cTn id="27" dur="500"/>
                                        <p:tgtEl>
                                          <p:spTgt spid="346"/>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350"/>
                                        </p:tgtEl>
                                        <p:attrNameLst>
                                          <p:attrName>style.visibility</p:attrName>
                                        </p:attrNameLst>
                                      </p:cBhvr>
                                      <p:to>
                                        <p:strVal val="visible"/>
                                      </p:to>
                                    </p:set>
                                    <p:anim calcmode="lin" valueType="num">
                                      <p:cBhvr additive="base">
                                        <p:cTn id="31" dur="500"/>
                                        <p:tgtEl>
                                          <p:spTgt spid="350"/>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 presetClass="entr" presetSubtype="4" fill="hold" nodeType="afterEffect">
                                  <p:stCondLst>
                                    <p:cond delay="0"/>
                                  </p:stCondLst>
                                  <p:childTnLst>
                                    <p:set>
                                      <p:cBhvr>
                                        <p:cTn id="34" dur="1" fill="hold">
                                          <p:stCondLst>
                                            <p:cond delay="0"/>
                                          </p:stCondLst>
                                        </p:cTn>
                                        <p:tgtEl>
                                          <p:spTgt spid="354"/>
                                        </p:tgtEl>
                                        <p:attrNameLst>
                                          <p:attrName>style.visibility</p:attrName>
                                        </p:attrNameLst>
                                      </p:cBhvr>
                                      <p:to>
                                        <p:strVal val="visible"/>
                                      </p:to>
                                    </p:set>
                                    <p:anim calcmode="lin" valueType="num">
                                      <p:cBhvr additive="base">
                                        <p:cTn id="35" dur="500"/>
                                        <p:tgtEl>
                                          <p:spTgt spid="35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nodeType="clickEffect">
                                  <p:stCondLst>
                                    <p:cond delay="0"/>
                                  </p:stCondLst>
                                  <p:childTnLst>
                                    <p:set>
                                      <p:cBhvr>
                                        <p:cTn id="39" dur="1" fill="hold">
                                          <p:stCondLst>
                                            <p:cond delay="1"/>
                                          </p:stCondLst>
                                        </p:cTn>
                                        <p:tgtEl>
                                          <p:spTgt spid="342"/>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346"/>
                                        </p:tgtEl>
                                      </p:cBhvr>
                                    </p:animEffect>
                                    <p:set>
                                      <p:cBhvr>
                                        <p:cTn id="42" dur="1" fill="hold">
                                          <p:stCondLst>
                                            <p:cond delay="500"/>
                                          </p:stCondLst>
                                        </p:cTn>
                                        <p:tgtEl>
                                          <p:spTgt spid="346"/>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350"/>
                                        </p:tgtEl>
                                      </p:cBhvr>
                                    </p:animEffect>
                                    <p:set>
                                      <p:cBhvr>
                                        <p:cTn id="45" dur="1" fill="hold">
                                          <p:stCondLst>
                                            <p:cond delay="500"/>
                                          </p:stCondLst>
                                        </p:cTn>
                                        <p:tgtEl>
                                          <p:spTgt spid="350"/>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354"/>
                                        </p:tgtEl>
                                      </p:cBhvr>
                                    </p:animEffect>
                                    <p:set>
                                      <p:cBhvr>
                                        <p:cTn id="48" dur="1" fill="hold">
                                          <p:stCondLst>
                                            <p:cond delay="500"/>
                                          </p:stCondLst>
                                        </p:cTn>
                                        <p:tgtEl>
                                          <p:spTgt spid="354"/>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37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7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8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41"/>
          <p:cNvSpPr txBox="1">
            <a:spLocks noGrp="1"/>
          </p:cNvSpPr>
          <p:nvPr>
            <p:ph type="title"/>
          </p:nvPr>
        </p:nvSpPr>
        <p:spPr>
          <a:xfrm>
            <a:off x="914400" y="381000"/>
            <a:ext cx="7448550" cy="700088"/>
          </a:xfrm>
          <a:prstGeom prst="rect">
            <a:avLst/>
          </a:prstGeom>
          <a:noFill/>
          <a:ln>
            <a:noFill/>
          </a:ln>
        </p:spPr>
        <p:txBody>
          <a:bodyPr spcFirstLastPara="1" wrap="square" lIns="90475" tIns="44450" rIns="90475" bIns="44450" anchor="t" anchorCtr="0">
            <a:noAutofit/>
          </a:bodyPr>
          <a:lstStyle/>
          <a:p>
            <a:pPr marL="0" lvl="0" indent="0" algn="l" rtl="0">
              <a:lnSpc>
                <a:spcPct val="100000"/>
              </a:lnSpc>
              <a:spcBef>
                <a:spcPts val="0"/>
              </a:spcBef>
              <a:spcAft>
                <a:spcPts val="0"/>
              </a:spcAft>
              <a:buSzPts val="1400"/>
              <a:buNone/>
            </a:pPr>
            <a:r>
              <a:rPr lang="fr-FR" b="1"/>
              <a:t>Choix des formats de communication</a:t>
            </a:r>
            <a:endParaRPr sz="2800"/>
          </a:p>
        </p:txBody>
      </p:sp>
      <p:sp>
        <p:nvSpPr>
          <p:cNvPr id="397" name="Google Shape;397;p41"/>
          <p:cNvSpPr txBox="1">
            <a:spLocks noGrp="1"/>
          </p:cNvSpPr>
          <p:nvPr>
            <p:ph type="body" idx="1"/>
          </p:nvPr>
        </p:nvSpPr>
        <p:spPr>
          <a:xfrm>
            <a:off x="576470" y="1352550"/>
            <a:ext cx="8428382" cy="4724400"/>
          </a:xfrm>
          <a:prstGeom prst="rect">
            <a:avLst/>
          </a:prstGeom>
          <a:noFill/>
          <a:ln>
            <a:noFill/>
          </a:ln>
        </p:spPr>
        <p:txBody>
          <a:bodyPr spcFirstLastPara="1" wrap="square" lIns="91425" tIns="45700" rIns="91425" bIns="45700" anchor="t" anchorCtr="0">
            <a:noAutofit/>
          </a:bodyPr>
          <a:lstStyle/>
          <a:p>
            <a:pPr marL="342900" lvl="0" indent="-342900" algn="l" rtl="0">
              <a:lnSpc>
                <a:spcPct val="90000"/>
              </a:lnSpc>
              <a:spcBef>
                <a:spcPts val="0"/>
              </a:spcBef>
              <a:spcAft>
                <a:spcPts val="0"/>
              </a:spcAft>
              <a:buSzPts val="2210"/>
              <a:buFont typeface="Noto Sans Symbols"/>
              <a:buChar char="■"/>
            </a:pPr>
            <a:r>
              <a:rPr lang="fr-FR" sz="2400" dirty="0"/>
              <a:t>Sélectionnez les  formats les plus appropriés pour vos publics :</a:t>
            </a:r>
            <a:endParaRPr sz="2400" dirty="0"/>
          </a:p>
          <a:p>
            <a:pPr marL="742950" lvl="1" indent="-285750" algn="l" rtl="0">
              <a:lnSpc>
                <a:spcPct val="90000"/>
              </a:lnSpc>
              <a:spcBef>
                <a:spcPts val="1800"/>
              </a:spcBef>
              <a:spcAft>
                <a:spcPts val="0"/>
              </a:spcAft>
              <a:buSzPts val="2640"/>
              <a:buChar char="o"/>
            </a:pPr>
            <a:r>
              <a:rPr lang="fr-FR" sz="2200" b="1" dirty="0"/>
              <a:t>Documents imprimés : </a:t>
            </a:r>
            <a:r>
              <a:rPr lang="fr-FR" sz="2200" dirty="0"/>
              <a:t>fiches d’information, affiches, brochures, plaquettes, notes de politiques</a:t>
            </a:r>
            <a:endParaRPr sz="2200" dirty="0"/>
          </a:p>
          <a:p>
            <a:pPr marL="742950" lvl="1" indent="-285750" algn="l" rtl="0">
              <a:lnSpc>
                <a:spcPct val="90000"/>
              </a:lnSpc>
              <a:spcBef>
                <a:spcPts val="1800"/>
              </a:spcBef>
              <a:spcAft>
                <a:spcPts val="0"/>
              </a:spcAft>
              <a:buSzPts val="2640"/>
              <a:buChar char="o"/>
            </a:pPr>
            <a:r>
              <a:rPr lang="fr-FR" sz="2200" b="1" dirty="0"/>
              <a:t>Présentations : </a:t>
            </a:r>
            <a:r>
              <a:rPr lang="fr-FR" sz="2200" dirty="0"/>
              <a:t>supports</a:t>
            </a:r>
            <a:r>
              <a:rPr lang="fr-FR" sz="2200" b="1" dirty="0"/>
              <a:t> </a:t>
            </a:r>
            <a:r>
              <a:rPr lang="fr-FR" sz="2200" dirty="0"/>
              <a:t>graphiques, audio, visuels</a:t>
            </a:r>
            <a:endParaRPr sz="2200" dirty="0"/>
          </a:p>
          <a:p>
            <a:pPr marL="742950" lvl="1" indent="-285750" algn="l" rtl="0">
              <a:lnSpc>
                <a:spcPct val="90000"/>
              </a:lnSpc>
              <a:spcBef>
                <a:spcPts val="1800"/>
              </a:spcBef>
              <a:spcAft>
                <a:spcPts val="0"/>
              </a:spcAft>
              <a:buSzPts val="2640"/>
              <a:buChar char="o"/>
            </a:pPr>
            <a:r>
              <a:rPr lang="fr-FR" sz="2200" b="1" dirty="0"/>
              <a:t>Événements en direct et virtuels : </a:t>
            </a:r>
            <a:r>
              <a:rPr lang="fr-FR" sz="2200" dirty="0"/>
              <a:t>conférences, séminaires, briefings</a:t>
            </a:r>
            <a:endParaRPr sz="2200" dirty="0"/>
          </a:p>
          <a:p>
            <a:pPr marL="742950" lvl="1" indent="-285750" algn="l" rtl="0">
              <a:lnSpc>
                <a:spcPct val="90000"/>
              </a:lnSpc>
              <a:spcBef>
                <a:spcPts val="1800"/>
              </a:spcBef>
              <a:spcAft>
                <a:spcPts val="0"/>
              </a:spcAft>
              <a:buSzPts val="2640"/>
              <a:buChar char="o"/>
            </a:pPr>
            <a:r>
              <a:rPr lang="fr-FR" sz="2200" b="1" dirty="0"/>
              <a:t>Médias : </a:t>
            </a:r>
            <a:r>
              <a:rPr lang="fr-FR" sz="2200" dirty="0"/>
              <a:t>spots télévisés et radiophoniques, communiqués, conférences de presse</a:t>
            </a:r>
            <a:endParaRPr sz="2200" dirty="0"/>
          </a:p>
          <a:p>
            <a:pPr marL="742950" lvl="1" indent="-285750" algn="l" rtl="0">
              <a:lnSpc>
                <a:spcPct val="90000"/>
              </a:lnSpc>
              <a:spcBef>
                <a:spcPts val="1800"/>
              </a:spcBef>
              <a:spcAft>
                <a:spcPts val="0"/>
              </a:spcAft>
              <a:buSzPts val="2640"/>
              <a:buChar char="o"/>
            </a:pPr>
            <a:r>
              <a:rPr lang="fr-FR" sz="2200" b="1" dirty="0"/>
              <a:t>Canaux électroniques :</a:t>
            </a:r>
            <a:r>
              <a:rPr lang="fr-FR" sz="2200" dirty="0"/>
              <a:t> sites Web, blogs, tweets, Facebook, </a:t>
            </a:r>
            <a:r>
              <a:rPr lang="fr-FR" sz="2200" dirty="0" err="1"/>
              <a:t>Storify</a:t>
            </a:r>
            <a:endParaRPr sz="2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42"/>
          <p:cNvSpPr txBox="1">
            <a:spLocks noGrp="1"/>
          </p:cNvSpPr>
          <p:nvPr>
            <p:ph type="title"/>
          </p:nvPr>
        </p:nvSpPr>
        <p:spPr>
          <a:xfrm>
            <a:off x="817563" y="381000"/>
            <a:ext cx="7793037" cy="702365"/>
          </a:xfrm>
          <a:prstGeom prst="rect">
            <a:avLst/>
          </a:prstGeom>
          <a:noFill/>
          <a:ln>
            <a:noFill/>
          </a:ln>
        </p:spPr>
        <p:txBody>
          <a:bodyPr spcFirstLastPara="1" wrap="square" lIns="90475" tIns="44450" rIns="90475" bIns="44450" anchor="t" anchorCtr="0">
            <a:noAutofit/>
          </a:bodyPr>
          <a:lstStyle/>
          <a:p>
            <a:pPr lvl="0"/>
            <a:r>
              <a:rPr lang="fr" b="1" dirty="0"/>
              <a:t>Test préalable</a:t>
            </a:r>
            <a:endParaRPr sz="2800" dirty="0"/>
          </a:p>
        </p:txBody>
      </p:sp>
      <p:sp>
        <p:nvSpPr>
          <p:cNvPr id="404" name="Google Shape;404;p42"/>
          <p:cNvSpPr txBox="1">
            <a:spLocks noGrp="1"/>
          </p:cNvSpPr>
          <p:nvPr>
            <p:ph type="body" idx="1"/>
          </p:nvPr>
        </p:nvSpPr>
        <p:spPr>
          <a:xfrm>
            <a:off x="914400" y="1524000"/>
            <a:ext cx="7772400" cy="2284413"/>
          </a:xfrm>
          <a:prstGeom prst="rect">
            <a:avLst/>
          </a:prstGeom>
          <a:noFill/>
          <a:ln>
            <a:noFill/>
          </a:ln>
        </p:spPr>
        <p:txBody>
          <a:bodyPr spcFirstLastPara="1" wrap="square" lIns="90475" tIns="44450" rIns="90475" bIns="44450" anchor="t" anchorCtr="0">
            <a:noAutofit/>
          </a:bodyPr>
          <a:lstStyle/>
          <a:p>
            <a:pPr marL="342900" lvl="0" indent="-342900" algn="l" rtl="0">
              <a:lnSpc>
                <a:spcPct val="100000"/>
              </a:lnSpc>
              <a:spcBef>
                <a:spcPts val="0"/>
              </a:spcBef>
              <a:spcAft>
                <a:spcPts val="0"/>
              </a:spcAft>
              <a:buSzPts val="2210"/>
              <a:buFont typeface="Noto Sans Symbols"/>
              <a:buChar char="■"/>
            </a:pPr>
            <a:r>
              <a:rPr lang="fr-FR" dirty="0"/>
              <a:t>Peut considérablement améliorer l’efficacité des documents</a:t>
            </a:r>
            <a:endParaRPr dirty="0"/>
          </a:p>
          <a:p>
            <a:pPr marL="342900" lvl="0" indent="-342900" algn="l" rtl="0">
              <a:lnSpc>
                <a:spcPct val="100000"/>
              </a:lnSpc>
              <a:spcBef>
                <a:spcPts val="1800"/>
              </a:spcBef>
              <a:spcAft>
                <a:spcPts val="0"/>
              </a:spcAft>
              <a:buSzPts val="2210"/>
              <a:buFont typeface="Noto Sans Symbols"/>
              <a:buChar char="■"/>
            </a:pPr>
            <a:r>
              <a:rPr lang="fr-FR" dirty="0"/>
              <a:t>Peut être effectué à moindre coût et requérir un effort minimum</a:t>
            </a: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43"/>
          <p:cNvSpPr txBox="1">
            <a:spLocks noGrp="1"/>
          </p:cNvSpPr>
          <p:nvPr>
            <p:ph type="title"/>
          </p:nvPr>
        </p:nvSpPr>
        <p:spPr>
          <a:xfrm>
            <a:off x="838200" y="457200"/>
            <a:ext cx="7793037" cy="56989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Mise en œuvre</a:t>
            </a:r>
            <a:endParaRPr sz="2800"/>
          </a:p>
        </p:txBody>
      </p:sp>
      <p:sp>
        <p:nvSpPr>
          <p:cNvPr id="411" name="Google Shape;411;p43"/>
          <p:cNvSpPr txBox="1">
            <a:spLocks noGrp="1"/>
          </p:cNvSpPr>
          <p:nvPr>
            <p:ph type="body" idx="1"/>
          </p:nvPr>
        </p:nvSpPr>
        <p:spPr>
          <a:xfrm>
            <a:off x="914400" y="1447800"/>
            <a:ext cx="7772400" cy="2971800"/>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2210"/>
              <a:buFont typeface="Noto Sans Symbols"/>
              <a:buChar char="■"/>
            </a:pPr>
            <a:r>
              <a:rPr lang="fr-FR"/>
              <a:t>Quels produits ou activités sont nécessaires ?</a:t>
            </a:r>
            <a:endParaRPr/>
          </a:p>
          <a:p>
            <a:pPr marL="342900" lvl="0" indent="-342900" algn="l" rtl="0">
              <a:lnSpc>
                <a:spcPct val="100000"/>
              </a:lnSpc>
              <a:spcBef>
                <a:spcPts val="2400"/>
              </a:spcBef>
              <a:spcAft>
                <a:spcPts val="0"/>
              </a:spcAft>
              <a:buSzPts val="2210"/>
              <a:buFont typeface="Noto Sans Symbols"/>
              <a:buChar char="■"/>
            </a:pPr>
            <a:r>
              <a:rPr lang="fr-FR"/>
              <a:t>Quelles ressources sont nécessaires (humaines et financières) ?</a:t>
            </a:r>
            <a:endParaRPr/>
          </a:p>
          <a:p>
            <a:pPr marL="342900" lvl="0" indent="-342900" algn="l" rtl="0">
              <a:lnSpc>
                <a:spcPct val="100000"/>
              </a:lnSpc>
              <a:spcBef>
                <a:spcPts val="2400"/>
              </a:spcBef>
              <a:spcAft>
                <a:spcPts val="0"/>
              </a:spcAft>
              <a:buSzPts val="2210"/>
              <a:buFont typeface="Noto Sans Symbols"/>
              <a:buChar char="■"/>
            </a:pPr>
            <a:r>
              <a:rPr lang="fr-FR"/>
              <a:t>Qui est responsable de chaque activité ? </a:t>
            </a:r>
            <a:endParaRPr/>
          </a:p>
          <a:p>
            <a:pPr marL="342900" lvl="0" indent="-342900" algn="l" rtl="0">
              <a:lnSpc>
                <a:spcPct val="100000"/>
              </a:lnSpc>
              <a:spcBef>
                <a:spcPts val="2400"/>
              </a:spcBef>
              <a:spcAft>
                <a:spcPts val="0"/>
              </a:spcAft>
              <a:buSzPts val="2210"/>
              <a:buFont typeface="Noto Sans Symbols"/>
              <a:buChar char="■"/>
            </a:pPr>
            <a:r>
              <a:rPr lang="fr-FR"/>
              <a:t>Quel est l’échéancier ? </a:t>
            </a:r>
            <a:endParaRPr/>
          </a:p>
          <a:p>
            <a:pPr marL="457200" lvl="1" indent="0" algn="l" rtl="0">
              <a:lnSpc>
                <a:spcPct val="100000"/>
              </a:lnSpc>
              <a:spcBef>
                <a:spcPts val="2400"/>
              </a:spcBef>
              <a:spcAft>
                <a:spcPts val="0"/>
              </a:spcAft>
              <a:buSzPts val="2880"/>
              <a:buNone/>
            </a:pPr>
            <a:endParaRPr/>
          </a:p>
          <a:p>
            <a:pPr marL="742950" lvl="1" indent="-102869" algn="l" rtl="0">
              <a:lnSpc>
                <a:spcPct val="100000"/>
              </a:lnSpc>
              <a:spcBef>
                <a:spcPts val="1800"/>
              </a:spcBef>
              <a:spcAft>
                <a:spcPts val="0"/>
              </a:spcAft>
              <a:buSzPts val="2880"/>
              <a:buFont typeface="Noto Sans Symbols"/>
              <a:buNone/>
            </a:pPr>
            <a:endParaRPr/>
          </a:p>
          <a:p>
            <a:pPr marL="742950" lvl="1" indent="-102869" algn="l" rtl="0">
              <a:lnSpc>
                <a:spcPct val="100000"/>
              </a:lnSpc>
              <a:spcBef>
                <a:spcPts val="1200"/>
              </a:spcBef>
              <a:spcAft>
                <a:spcPts val="0"/>
              </a:spcAft>
              <a:buSzPts val="2880"/>
              <a:buFont typeface="Noto Sans Symbols"/>
              <a:buNone/>
            </a:pPr>
            <a:endParaRPr/>
          </a:p>
        </p:txBody>
      </p:sp>
      <p:sp>
        <p:nvSpPr>
          <p:cNvPr id="412" name="Google Shape;412;p43"/>
          <p:cNvSpPr/>
          <p:nvPr/>
        </p:nvSpPr>
        <p:spPr>
          <a:xfrm>
            <a:off x="1144656" y="4840307"/>
            <a:ext cx="6854687" cy="1454426"/>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fr-FR" sz="2800" b="1" i="0" u="none" strike="noStrike" cap="none" dirty="0">
                <a:solidFill>
                  <a:srgbClr val="7BC143"/>
                </a:solidFill>
                <a:latin typeface="Arial"/>
                <a:ea typeface="Arial"/>
                <a:cs typeface="Arial"/>
                <a:sym typeface="Arial"/>
              </a:rPr>
              <a:t>Rappelez-vous que vous pouvez modifier votre plan en fonction des nouveaux développements.</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417"/>
        <p:cNvGrpSpPr/>
        <p:nvPr/>
      </p:nvGrpSpPr>
      <p:grpSpPr>
        <a:xfrm>
          <a:off x="0" y="0"/>
          <a:ext cx="0" cy="0"/>
          <a:chOff x="0" y="0"/>
          <a:chExt cx="0" cy="0"/>
        </a:xfrm>
      </p:grpSpPr>
      <p:sp>
        <p:nvSpPr>
          <p:cNvPr id="418" name="Google Shape;418;p44"/>
          <p:cNvSpPr txBox="1">
            <a:spLocks noGrp="1"/>
          </p:cNvSpPr>
          <p:nvPr>
            <p:ph type="title"/>
          </p:nvPr>
        </p:nvSpPr>
        <p:spPr>
          <a:xfrm>
            <a:off x="914400" y="381000"/>
            <a:ext cx="6497637" cy="533400"/>
          </a:xfrm>
          <a:prstGeom prst="rect">
            <a:avLst/>
          </a:prstGeom>
          <a:noFill/>
          <a:ln>
            <a:noFill/>
          </a:ln>
        </p:spPr>
        <p:txBody>
          <a:bodyPr spcFirstLastPara="1" wrap="square" lIns="90475" tIns="44450" rIns="90475" bIns="44450" anchor="t" anchorCtr="0">
            <a:noAutofit/>
          </a:bodyPr>
          <a:lstStyle/>
          <a:p>
            <a:pPr marL="0" lvl="0" indent="0" algn="l" rtl="0">
              <a:lnSpc>
                <a:spcPct val="100000"/>
              </a:lnSpc>
              <a:spcBef>
                <a:spcPts val="0"/>
              </a:spcBef>
              <a:spcAft>
                <a:spcPts val="0"/>
              </a:spcAft>
              <a:buSzPts val="1400"/>
              <a:buNone/>
            </a:pPr>
            <a:r>
              <a:rPr lang="fr-FR" b="1"/>
              <a:t>Évaluation</a:t>
            </a:r>
            <a:endParaRPr sz="2800"/>
          </a:p>
        </p:txBody>
      </p:sp>
      <p:sp>
        <p:nvSpPr>
          <p:cNvPr id="419" name="Google Shape;419;p44"/>
          <p:cNvSpPr txBox="1">
            <a:spLocks noGrp="1"/>
          </p:cNvSpPr>
          <p:nvPr>
            <p:ph idx="1"/>
          </p:nvPr>
        </p:nvSpPr>
        <p:spPr>
          <a:xfrm>
            <a:off x="914400" y="1459395"/>
            <a:ext cx="6742112" cy="3939209"/>
          </a:xfrm>
          <a:prstGeom prst="rect">
            <a:avLst/>
          </a:prstGeom>
          <a:noFill/>
          <a:ln>
            <a:noFill/>
          </a:ln>
        </p:spPr>
        <p:txBody>
          <a:bodyPr spcFirstLastPara="1" wrap="square" lIns="90475" tIns="44450" rIns="90475" bIns="44450" anchor="t" anchorCtr="0">
            <a:noAutofit/>
          </a:bodyPr>
          <a:lstStyle/>
          <a:p>
            <a:pPr eaLnBrk="1" hangingPunct="1">
              <a:buFont typeface="Wingdings" charset="0"/>
              <a:buChar char="n"/>
              <a:defRPr/>
            </a:pPr>
            <a:r>
              <a:rPr lang="fr" dirty="0">
                <a:ea typeface="+mn-ea"/>
                <a:cs typeface="+mn-cs"/>
              </a:rPr>
              <a:t>Les livrables :</a:t>
            </a:r>
          </a:p>
          <a:p>
            <a:pPr lvl="1" eaLnBrk="1" hangingPunct="1">
              <a:spcAft>
                <a:spcPts val="1800"/>
              </a:spcAft>
              <a:defRPr/>
            </a:pPr>
            <a:r>
              <a:rPr lang="fr" dirty="0">
                <a:ea typeface="+mn-ea"/>
              </a:rPr>
              <a:t>Toutes les activités prévues ont-elles été mises en œuvre, et à temps? </a:t>
            </a:r>
          </a:p>
          <a:p>
            <a:pPr eaLnBrk="1" hangingPunct="1">
              <a:buFont typeface="Wingdings" charset="0"/>
              <a:buChar char="n"/>
              <a:defRPr/>
            </a:pPr>
            <a:r>
              <a:rPr lang="fr" dirty="0">
                <a:cs typeface="ＭＳ Ｐゴシック" charset="-128"/>
              </a:rPr>
              <a:t>Le résultat :</a:t>
            </a:r>
          </a:p>
          <a:p>
            <a:pPr lvl="1" eaLnBrk="1" hangingPunct="1">
              <a:spcAft>
                <a:spcPts val="1800"/>
              </a:spcAft>
              <a:defRPr/>
            </a:pPr>
            <a:r>
              <a:rPr lang="fr" dirty="0"/>
              <a:t>Avez-vous atteint vos objectifs de communication? </a:t>
            </a:r>
          </a:p>
          <a:p>
            <a:pPr eaLnBrk="1" hangingPunct="1">
              <a:buFont typeface="Wingdings" charset="0"/>
              <a:buChar char="n"/>
              <a:defRPr/>
            </a:pPr>
            <a:r>
              <a:rPr lang="fr" dirty="0">
                <a:ea typeface="+mn-ea"/>
                <a:cs typeface="+mn-cs"/>
              </a:rPr>
              <a:t>L'impact :</a:t>
            </a:r>
          </a:p>
          <a:p>
            <a:pPr lvl="1" eaLnBrk="1" hangingPunct="1">
              <a:spcAft>
                <a:spcPts val="1800"/>
              </a:spcAft>
              <a:defRPr/>
            </a:pPr>
            <a:r>
              <a:rPr lang="fr" dirty="0">
                <a:ea typeface="+mn-ea"/>
              </a:rPr>
              <a:t>Avez-vous atteint votre but politique ? </a:t>
            </a:r>
          </a:p>
        </p:txBody>
      </p:sp>
    </p:spTree>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45"/>
          <p:cNvSpPr txBox="1">
            <a:spLocks noGrp="1"/>
          </p:cNvSpPr>
          <p:nvPr>
            <p:ph type="title"/>
          </p:nvPr>
        </p:nvSpPr>
        <p:spPr>
          <a:xfrm>
            <a:off x="838200" y="381000"/>
            <a:ext cx="8839200" cy="609600"/>
          </a:xfrm>
          <a:prstGeom prst="rect">
            <a:avLst/>
          </a:prstGeom>
          <a:noFill/>
          <a:ln>
            <a:noFill/>
          </a:ln>
        </p:spPr>
        <p:txBody>
          <a:bodyPr spcFirstLastPara="1" wrap="square" lIns="90475" tIns="44450" rIns="90475" bIns="44450" anchor="t" anchorCtr="0">
            <a:noAutofit/>
          </a:bodyPr>
          <a:lstStyle/>
          <a:p>
            <a:pPr marL="0" lvl="0" indent="0" algn="l" rtl="0">
              <a:lnSpc>
                <a:spcPct val="100000"/>
              </a:lnSpc>
              <a:spcBef>
                <a:spcPts val="0"/>
              </a:spcBef>
              <a:spcAft>
                <a:spcPts val="0"/>
              </a:spcAft>
              <a:buSzPts val="1400"/>
              <a:buNone/>
            </a:pPr>
            <a:r>
              <a:rPr lang="fr-FR" sz="3200" b="1"/>
              <a:t>Éléments clés d’une communication stratégique</a:t>
            </a:r>
            <a:endParaRPr sz="4000"/>
          </a:p>
        </p:txBody>
      </p:sp>
      <p:pic>
        <p:nvPicPr>
          <p:cNvPr id="426" name="Google Shape;426;p45"/>
          <p:cNvPicPr preferRelativeResize="0"/>
          <p:nvPr/>
        </p:nvPicPr>
        <p:blipFill rotWithShape="1">
          <a:blip r:embed="rId3">
            <a:alphaModFix/>
          </a:blip>
          <a:srcRect/>
          <a:stretch/>
        </p:blipFill>
        <p:spPr>
          <a:xfrm>
            <a:off x="954448" y="2075093"/>
            <a:ext cx="7696200" cy="3971122"/>
          </a:xfrm>
          <a:prstGeom prst="rect">
            <a:avLst/>
          </a:prstGeom>
          <a:noFill/>
          <a:ln>
            <a:noFill/>
          </a:ln>
        </p:spPr>
      </p:pic>
      <p:grpSp>
        <p:nvGrpSpPr>
          <p:cNvPr id="427" name="Google Shape;427;p45"/>
          <p:cNvGrpSpPr/>
          <p:nvPr/>
        </p:nvGrpSpPr>
        <p:grpSpPr>
          <a:xfrm>
            <a:off x="1133475" y="4887098"/>
            <a:ext cx="1087949" cy="1027403"/>
            <a:chOff x="1143000" y="4544199"/>
            <a:chExt cx="585417" cy="914400"/>
          </a:xfrm>
        </p:grpSpPr>
        <p:sp>
          <p:nvSpPr>
            <p:cNvPr id="428" name="Google Shape;428;p45"/>
            <p:cNvSpPr/>
            <p:nvPr/>
          </p:nvSpPr>
          <p:spPr>
            <a:xfrm>
              <a:off x="1143000" y="5181600"/>
              <a:ext cx="585417"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dirty="0">
                  <a:solidFill>
                    <a:srgbClr val="7BC143"/>
                  </a:solidFill>
                  <a:latin typeface="Arial"/>
                  <a:ea typeface="Arial"/>
                  <a:cs typeface="Arial"/>
                  <a:sym typeface="Arial"/>
                </a:rPr>
                <a:t>Obje</a:t>
              </a:r>
              <a:r>
                <a:rPr lang="fr-FR" sz="1200" dirty="0">
                  <a:solidFill>
                    <a:srgbClr val="7BC143"/>
                  </a:solidFill>
                </a:rPr>
                <a:t>ctifs politiques</a:t>
              </a:r>
              <a:endParaRPr sz="1400" b="0" i="0" u="none" strike="noStrike" cap="none" dirty="0">
                <a:solidFill>
                  <a:srgbClr val="000000"/>
                </a:solidFill>
                <a:latin typeface="Arial"/>
                <a:ea typeface="Arial"/>
                <a:cs typeface="Arial"/>
                <a:sym typeface="Arial"/>
              </a:endParaRPr>
            </a:p>
          </p:txBody>
        </p:sp>
        <p:sp>
          <p:nvSpPr>
            <p:cNvPr id="429" name="Google Shape;429;p45"/>
            <p:cNvSpPr/>
            <p:nvPr/>
          </p:nvSpPr>
          <p:spPr>
            <a:xfrm>
              <a:off x="1219200" y="4544199"/>
              <a:ext cx="27538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30" name="Google Shape;430;p45"/>
            <p:cNvSpPr/>
            <p:nvPr/>
          </p:nvSpPr>
          <p:spPr>
            <a:xfrm>
              <a:off x="1284134" y="4572744"/>
              <a:ext cx="210446" cy="37836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dirty="0">
                  <a:solidFill>
                    <a:schemeClr val="accent5"/>
                  </a:solidFill>
                  <a:latin typeface="Arial"/>
                  <a:ea typeface="Arial"/>
                  <a:cs typeface="Arial"/>
                  <a:sym typeface="Arial"/>
                </a:rPr>
                <a:t>1</a:t>
              </a:r>
              <a:endParaRPr sz="1400" b="0" i="0" u="none" strike="noStrike" cap="none" dirty="0">
                <a:solidFill>
                  <a:srgbClr val="000000"/>
                </a:solidFill>
                <a:latin typeface="Arial"/>
                <a:ea typeface="Arial"/>
                <a:cs typeface="Arial"/>
                <a:sym typeface="Arial"/>
              </a:endParaRPr>
            </a:p>
          </p:txBody>
        </p:sp>
      </p:grpSp>
      <p:grpSp>
        <p:nvGrpSpPr>
          <p:cNvPr id="431" name="Google Shape;431;p45"/>
          <p:cNvGrpSpPr/>
          <p:nvPr/>
        </p:nvGrpSpPr>
        <p:grpSpPr>
          <a:xfrm>
            <a:off x="1971675" y="4401354"/>
            <a:ext cx="899605" cy="942945"/>
            <a:chOff x="1981200" y="4058454"/>
            <a:chExt cx="899605" cy="942945"/>
          </a:xfrm>
        </p:grpSpPr>
        <p:sp>
          <p:nvSpPr>
            <p:cNvPr id="432" name="Google Shape;432;p45"/>
            <p:cNvSpPr/>
            <p:nvPr/>
          </p:nvSpPr>
          <p:spPr>
            <a:xfrm>
              <a:off x="1981200" y="4724400"/>
              <a:ext cx="899605" cy="27699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Publics</a:t>
              </a:r>
              <a:endParaRPr sz="1400" b="0" i="0" u="none" strike="noStrike" cap="none">
                <a:solidFill>
                  <a:srgbClr val="000000"/>
                </a:solidFill>
                <a:latin typeface="Arial"/>
                <a:ea typeface="Arial"/>
                <a:cs typeface="Arial"/>
                <a:sym typeface="Arial"/>
              </a:endParaRPr>
            </a:p>
          </p:txBody>
        </p:sp>
        <p:sp>
          <p:nvSpPr>
            <p:cNvPr id="433" name="Google Shape;433;p45"/>
            <p:cNvSpPr/>
            <p:nvPr/>
          </p:nvSpPr>
          <p:spPr>
            <a:xfrm>
              <a:off x="2166016" y="4058454"/>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34" name="Google Shape;434;p45"/>
            <p:cNvSpPr/>
            <p:nvPr/>
          </p:nvSpPr>
          <p:spPr>
            <a:xfrm>
              <a:off x="2230949" y="408699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grpSp>
      <p:grpSp>
        <p:nvGrpSpPr>
          <p:cNvPr id="435" name="Google Shape;435;p45"/>
          <p:cNvGrpSpPr/>
          <p:nvPr/>
        </p:nvGrpSpPr>
        <p:grpSpPr>
          <a:xfrm>
            <a:off x="2962275" y="4000150"/>
            <a:ext cx="901209" cy="886949"/>
            <a:chOff x="2971800" y="3657250"/>
            <a:chExt cx="901209" cy="886949"/>
          </a:xfrm>
        </p:grpSpPr>
        <p:sp>
          <p:nvSpPr>
            <p:cNvPr id="436" name="Google Shape;436;p45"/>
            <p:cNvSpPr/>
            <p:nvPr/>
          </p:nvSpPr>
          <p:spPr>
            <a:xfrm>
              <a:off x="2971800" y="4267200"/>
              <a:ext cx="901209"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Objectifs</a:t>
              </a:r>
              <a:endParaRPr sz="1400" b="0" i="0" u="none" strike="noStrike" cap="none">
                <a:solidFill>
                  <a:srgbClr val="000000"/>
                </a:solidFill>
                <a:latin typeface="Arial"/>
                <a:ea typeface="Arial"/>
                <a:cs typeface="Arial"/>
                <a:sym typeface="Arial"/>
              </a:endParaRPr>
            </a:p>
          </p:txBody>
        </p:sp>
        <p:sp>
          <p:nvSpPr>
            <p:cNvPr id="437" name="Google Shape;437;p45"/>
            <p:cNvSpPr/>
            <p:nvPr/>
          </p:nvSpPr>
          <p:spPr>
            <a:xfrm>
              <a:off x="3124200" y="3657250"/>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38" name="Google Shape;438;p45"/>
            <p:cNvSpPr/>
            <p:nvPr/>
          </p:nvSpPr>
          <p:spPr>
            <a:xfrm>
              <a:off x="3189133" y="3685795"/>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grpSp>
      <p:grpSp>
        <p:nvGrpSpPr>
          <p:cNvPr id="439" name="Google Shape;439;p45"/>
          <p:cNvGrpSpPr/>
          <p:nvPr/>
        </p:nvGrpSpPr>
        <p:grpSpPr>
          <a:xfrm>
            <a:off x="3918973" y="3516298"/>
            <a:ext cx="883575" cy="913601"/>
            <a:chOff x="3928498" y="3173398"/>
            <a:chExt cx="883575" cy="913601"/>
          </a:xfrm>
        </p:grpSpPr>
        <p:sp>
          <p:nvSpPr>
            <p:cNvPr id="440" name="Google Shape;440;p45"/>
            <p:cNvSpPr/>
            <p:nvPr/>
          </p:nvSpPr>
          <p:spPr>
            <a:xfrm>
              <a:off x="3928498" y="3810000"/>
              <a:ext cx="883575"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Messages</a:t>
              </a:r>
              <a:endParaRPr sz="1400" b="0" i="0" u="none" strike="noStrike" cap="none">
                <a:solidFill>
                  <a:srgbClr val="000000"/>
                </a:solidFill>
                <a:latin typeface="Arial"/>
                <a:ea typeface="Arial"/>
                <a:cs typeface="Arial"/>
                <a:sym typeface="Arial"/>
              </a:endParaRPr>
            </a:p>
          </p:txBody>
        </p:sp>
        <p:sp>
          <p:nvSpPr>
            <p:cNvPr id="441" name="Google Shape;441;p45"/>
            <p:cNvSpPr/>
            <p:nvPr/>
          </p:nvSpPr>
          <p:spPr>
            <a:xfrm>
              <a:off x="4126067" y="3173398"/>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42" name="Google Shape;442;p45"/>
            <p:cNvSpPr/>
            <p:nvPr/>
          </p:nvSpPr>
          <p:spPr>
            <a:xfrm>
              <a:off x="4190999" y="3201943"/>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grpSp>
      <p:grpSp>
        <p:nvGrpSpPr>
          <p:cNvPr id="443" name="Google Shape;443;p45"/>
          <p:cNvGrpSpPr/>
          <p:nvPr/>
        </p:nvGrpSpPr>
        <p:grpSpPr>
          <a:xfrm>
            <a:off x="4943475" y="2988834"/>
            <a:ext cx="748923" cy="907665"/>
            <a:chOff x="4953000" y="2645934"/>
            <a:chExt cx="748923" cy="907665"/>
          </a:xfrm>
        </p:grpSpPr>
        <p:sp>
          <p:nvSpPr>
            <p:cNvPr id="444" name="Google Shape;444;p45"/>
            <p:cNvSpPr/>
            <p:nvPr/>
          </p:nvSpPr>
          <p:spPr>
            <a:xfrm>
              <a:off x="4953000" y="3276600"/>
              <a:ext cx="748923"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Formats</a:t>
              </a:r>
              <a:endParaRPr sz="1400" b="0" i="0" u="none" strike="noStrike" cap="none">
                <a:solidFill>
                  <a:srgbClr val="000000"/>
                </a:solidFill>
                <a:latin typeface="Arial"/>
                <a:ea typeface="Arial"/>
                <a:cs typeface="Arial"/>
                <a:sym typeface="Arial"/>
              </a:endParaRPr>
            </a:p>
          </p:txBody>
        </p:sp>
        <p:sp>
          <p:nvSpPr>
            <p:cNvPr id="445" name="Google Shape;445;p45"/>
            <p:cNvSpPr/>
            <p:nvPr/>
          </p:nvSpPr>
          <p:spPr>
            <a:xfrm>
              <a:off x="5116667" y="2645934"/>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46" name="Google Shape;446;p45"/>
            <p:cNvSpPr/>
            <p:nvPr/>
          </p:nvSpPr>
          <p:spPr>
            <a:xfrm>
              <a:off x="5181600" y="267447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grpSp>
      <p:grpSp>
        <p:nvGrpSpPr>
          <p:cNvPr id="447" name="Google Shape;447;p45"/>
          <p:cNvGrpSpPr/>
          <p:nvPr/>
        </p:nvGrpSpPr>
        <p:grpSpPr>
          <a:xfrm>
            <a:off x="5934075" y="2496187"/>
            <a:ext cx="671979" cy="866912"/>
            <a:chOff x="5943600" y="2153287"/>
            <a:chExt cx="671979" cy="866912"/>
          </a:xfrm>
        </p:grpSpPr>
        <p:sp>
          <p:nvSpPr>
            <p:cNvPr id="448" name="Google Shape;448;p45"/>
            <p:cNvSpPr/>
            <p:nvPr/>
          </p:nvSpPr>
          <p:spPr>
            <a:xfrm>
              <a:off x="5943600" y="2743200"/>
              <a:ext cx="671979"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Pré-essai</a:t>
              </a:r>
              <a:endParaRPr sz="1400" b="0" i="0" u="none" strike="noStrike" cap="none">
                <a:solidFill>
                  <a:srgbClr val="000000"/>
                </a:solidFill>
                <a:latin typeface="Arial"/>
                <a:ea typeface="Arial"/>
                <a:cs typeface="Arial"/>
                <a:sym typeface="Arial"/>
              </a:endParaRPr>
            </a:p>
          </p:txBody>
        </p:sp>
        <p:sp>
          <p:nvSpPr>
            <p:cNvPr id="449" name="Google Shape;449;p45"/>
            <p:cNvSpPr/>
            <p:nvPr/>
          </p:nvSpPr>
          <p:spPr>
            <a:xfrm>
              <a:off x="6019800" y="2153287"/>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50" name="Google Shape;450;p45"/>
            <p:cNvSpPr/>
            <p:nvPr/>
          </p:nvSpPr>
          <p:spPr>
            <a:xfrm>
              <a:off x="6084732" y="2181832"/>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6</a:t>
              </a:r>
              <a:endParaRPr sz="1400" b="0" i="0" u="none" strike="noStrike" cap="none">
                <a:solidFill>
                  <a:srgbClr val="000000"/>
                </a:solidFill>
                <a:latin typeface="Arial"/>
                <a:ea typeface="Arial"/>
                <a:cs typeface="Arial"/>
                <a:sym typeface="Arial"/>
              </a:endParaRPr>
            </a:p>
          </p:txBody>
        </p:sp>
      </p:grpSp>
      <p:grpSp>
        <p:nvGrpSpPr>
          <p:cNvPr id="451" name="Google Shape;451;p45"/>
          <p:cNvGrpSpPr/>
          <p:nvPr/>
        </p:nvGrpSpPr>
        <p:grpSpPr>
          <a:xfrm>
            <a:off x="6772275" y="1991499"/>
            <a:ext cx="901209" cy="914400"/>
            <a:chOff x="6781800" y="1648599"/>
            <a:chExt cx="901209" cy="914400"/>
          </a:xfrm>
        </p:grpSpPr>
        <p:sp>
          <p:nvSpPr>
            <p:cNvPr id="452" name="Google Shape;452;p45"/>
            <p:cNvSpPr/>
            <p:nvPr/>
          </p:nvSpPr>
          <p:spPr>
            <a:xfrm>
              <a:off x="6781800" y="2286000"/>
              <a:ext cx="901209"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Mise en oeuvre</a:t>
              </a:r>
              <a:endParaRPr sz="1400" b="0" i="0" u="none" strike="noStrike" cap="none">
                <a:solidFill>
                  <a:srgbClr val="000000"/>
                </a:solidFill>
                <a:latin typeface="Arial"/>
                <a:ea typeface="Arial"/>
                <a:cs typeface="Arial"/>
                <a:sym typeface="Arial"/>
              </a:endParaRPr>
            </a:p>
          </p:txBody>
        </p:sp>
        <p:sp>
          <p:nvSpPr>
            <p:cNvPr id="453" name="Google Shape;453;p45"/>
            <p:cNvSpPr/>
            <p:nvPr/>
          </p:nvSpPr>
          <p:spPr>
            <a:xfrm>
              <a:off x="6934200" y="1648599"/>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54" name="Google Shape;454;p45"/>
            <p:cNvSpPr/>
            <p:nvPr/>
          </p:nvSpPr>
          <p:spPr>
            <a:xfrm>
              <a:off x="6999133" y="1677144"/>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7</a:t>
              </a:r>
              <a:endParaRPr sz="1400" b="0" i="0" u="none" strike="noStrike" cap="none">
                <a:solidFill>
                  <a:srgbClr val="000000"/>
                </a:solidFill>
                <a:latin typeface="Arial"/>
                <a:ea typeface="Arial"/>
                <a:cs typeface="Arial"/>
                <a:sym typeface="Arial"/>
              </a:endParaRPr>
            </a:p>
          </p:txBody>
        </p:sp>
      </p:grpSp>
      <p:grpSp>
        <p:nvGrpSpPr>
          <p:cNvPr id="455" name="Google Shape;455;p45"/>
          <p:cNvGrpSpPr/>
          <p:nvPr/>
        </p:nvGrpSpPr>
        <p:grpSpPr>
          <a:xfrm>
            <a:off x="7839075" y="1562844"/>
            <a:ext cx="780983" cy="885855"/>
            <a:chOff x="7848600" y="1219944"/>
            <a:chExt cx="780983" cy="885855"/>
          </a:xfrm>
        </p:grpSpPr>
        <p:sp>
          <p:nvSpPr>
            <p:cNvPr id="456" name="Google Shape;456;p45"/>
            <p:cNvSpPr/>
            <p:nvPr/>
          </p:nvSpPr>
          <p:spPr>
            <a:xfrm>
              <a:off x="7848600" y="1828800"/>
              <a:ext cx="780983"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0" i="0" u="none" strike="noStrike" cap="none">
                  <a:solidFill>
                    <a:srgbClr val="7BC143"/>
                  </a:solidFill>
                  <a:latin typeface="Arial"/>
                  <a:ea typeface="Arial"/>
                  <a:cs typeface="Arial"/>
                  <a:sym typeface="Arial"/>
                </a:rPr>
                <a:t>Evaluation</a:t>
              </a:r>
              <a:endParaRPr sz="1400" b="0" i="0" u="none" strike="noStrike" cap="none">
                <a:solidFill>
                  <a:srgbClr val="000000"/>
                </a:solidFill>
                <a:latin typeface="Arial"/>
                <a:ea typeface="Arial"/>
                <a:cs typeface="Arial"/>
                <a:sym typeface="Arial"/>
              </a:endParaRPr>
            </a:p>
          </p:txBody>
        </p:sp>
        <p:sp>
          <p:nvSpPr>
            <p:cNvPr id="457" name="Google Shape;457;p45"/>
            <p:cNvSpPr/>
            <p:nvPr/>
          </p:nvSpPr>
          <p:spPr>
            <a:xfrm>
              <a:off x="8012267" y="1219944"/>
              <a:ext cx="457200" cy="457200"/>
            </a:xfrm>
            <a:prstGeom prst="ellipse">
              <a:avLst/>
            </a:prstGeom>
            <a:solidFill>
              <a:srgbClr val="7BC143"/>
            </a:solidFill>
            <a:ln w="9525" cap="flat" cmpd="sng">
              <a:solidFill>
                <a:schemeClr val="accent6"/>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58" name="Google Shape;458;p45"/>
            <p:cNvSpPr/>
            <p:nvPr/>
          </p:nvSpPr>
          <p:spPr>
            <a:xfrm>
              <a:off x="8077200" y="1248489"/>
              <a:ext cx="327334"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chemeClr val="accent5"/>
                  </a:solidFill>
                  <a:latin typeface="Arial"/>
                  <a:ea typeface="Arial"/>
                  <a:cs typeface="Arial"/>
                  <a:sym typeface="Arial"/>
                </a:rPr>
                <a:t>8</a:t>
              </a:r>
              <a:endParaRPr sz="1400" b="0" i="0" u="none" strike="noStrike" cap="none">
                <a:solidFill>
                  <a:srgbClr val="000000"/>
                </a:solidFill>
                <a:latin typeface="Arial"/>
                <a:ea typeface="Arial"/>
                <a:cs typeface="Arial"/>
                <a:sym typeface="Aria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27"/>
                                        </p:tgtEl>
                                        <p:attrNameLst>
                                          <p:attrName>style.visibility</p:attrName>
                                        </p:attrNameLst>
                                      </p:cBhvr>
                                      <p:to>
                                        <p:strVal val="visible"/>
                                      </p:to>
                                    </p:set>
                                    <p:anim calcmode="lin" valueType="num">
                                      <p:cBhvr additive="base">
                                        <p:cTn id="7" dur="500"/>
                                        <p:tgtEl>
                                          <p:spTgt spid="427"/>
                                        </p:tgtEl>
                                        <p:attrNameLst>
                                          <p:attrName>ppt_y</p:attrName>
                                        </p:attrNameLst>
                                      </p:cBhvr>
                                      <p:tavLst>
                                        <p:tav tm="0">
                                          <p:val>
                                            <p:strVal val="#ppt_y+1"/>
                                          </p:val>
                                        </p:tav>
                                        <p:tav tm="100000">
                                          <p:val>
                                            <p:strVal val="#ppt_y"/>
                                          </p:val>
                                        </p:tav>
                                      </p:tavLst>
                                    </p:anim>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31"/>
                                        </p:tgtEl>
                                        <p:attrNameLst>
                                          <p:attrName>style.visibility</p:attrName>
                                        </p:attrNameLst>
                                      </p:cBhvr>
                                      <p:to>
                                        <p:strVal val="visible"/>
                                      </p:to>
                                    </p:set>
                                    <p:anim calcmode="lin" valueType="num">
                                      <p:cBhvr additive="base">
                                        <p:cTn id="11" dur="500"/>
                                        <p:tgtEl>
                                          <p:spTgt spid="431"/>
                                        </p:tgtEl>
                                        <p:attrNameLst>
                                          <p:attrName>ppt_y</p:attrName>
                                        </p:attrNameLst>
                                      </p:cBhvr>
                                      <p:tavLst>
                                        <p:tav tm="0">
                                          <p:val>
                                            <p:strVal val="#ppt_y+1"/>
                                          </p:val>
                                        </p:tav>
                                        <p:tav tm="100000">
                                          <p:val>
                                            <p:strVal val="#ppt_y"/>
                                          </p:val>
                                        </p:tav>
                                      </p:tavLst>
                                    </p:anim>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435"/>
                                        </p:tgtEl>
                                        <p:attrNameLst>
                                          <p:attrName>style.visibility</p:attrName>
                                        </p:attrNameLst>
                                      </p:cBhvr>
                                      <p:to>
                                        <p:strVal val="visible"/>
                                      </p:to>
                                    </p:set>
                                    <p:anim calcmode="lin" valueType="num">
                                      <p:cBhvr additive="base">
                                        <p:cTn id="15" dur="500"/>
                                        <p:tgtEl>
                                          <p:spTgt spid="43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439"/>
                                        </p:tgtEl>
                                        <p:attrNameLst>
                                          <p:attrName>style.visibility</p:attrName>
                                        </p:attrNameLst>
                                      </p:cBhvr>
                                      <p:to>
                                        <p:strVal val="visible"/>
                                      </p:to>
                                    </p:set>
                                    <p:anim calcmode="lin" valueType="num">
                                      <p:cBhvr additive="base">
                                        <p:cTn id="19" dur="500"/>
                                        <p:tgtEl>
                                          <p:spTgt spid="4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443"/>
                                        </p:tgtEl>
                                        <p:attrNameLst>
                                          <p:attrName>style.visibility</p:attrName>
                                        </p:attrNameLst>
                                      </p:cBhvr>
                                      <p:to>
                                        <p:strVal val="visible"/>
                                      </p:to>
                                    </p:set>
                                    <p:anim calcmode="lin" valueType="num">
                                      <p:cBhvr additive="base">
                                        <p:cTn id="23" dur="500"/>
                                        <p:tgtEl>
                                          <p:spTgt spid="443"/>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447"/>
                                        </p:tgtEl>
                                        <p:attrNameLst>
                                          <p:attrName>style.visibility</p:attrName>
                                        </p:attrNameLst>
                                      </p:cBhvr>
                                      <p:to>
                                        <p:strVal val="visible"/>
                                      </p:to>
                                    </p:set>
                                    <p:anim calcmode="lin" valueType="num">
                                      <p:cBhvr additive="base">
                                        <p:cTn id="27" dur="500"/>
                                        <p:tgtEl>
                                          <p:spTgt spid="447"/>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451"/>
                                        </p:tgtEl>
                                        <p:attrNameLst>
                                          <p:attrName>style.visibility</p:attrName>
                                        </p:attrNameLst>
                                      </p:cBhvr>
                                      <p:to>
                                        <p:strVal val="visible"/>
                                      </p:to>
                                    </p:set>
                                    <p:anim calcmode="lin" valueType="num">
                                      <p:cBhvr additive="base">
                                        <p:cTn id="31" dur="500"/>
                                        <p:tgtEl>
                                          <p:spTgt spid="451"/>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 presetClass="entr" presetSubtype="4" fill="hold" nodeType="afterEffect">
                                  <p:stCondLst>
                                    <p:cond delay="0"/>
                                  </p:stCondLst>
                                  <p:childTnLst>
                                    <p:set>
                                      <p:cBhvr>
                                        <p:cTn id="34" dur="1" fill="hold">
                                          <p:stCondLst>
                                            <p:cond delay="0"/>
                                          </p:stCondLst>
                                        </p:cTn>
                                        <p:tgtEl>
                                          <p:spTgt spid="455"/>
                                        </p:tgtEl>
                                        <p:attrNameLst>
                                          <p:attrName>style.visibility</p:attrName>
                                        </p:attrNameLst>
                                      </p:cBhvr>
                                      <p:to>
                                        <p:strVal val="visible"/>
                                      </p:to>
                                    </p:set>
                                    <p:anim calcmode="lin" valueType="num">
                                      <p:cBhvr additive="base">
                                        <p:cTn id="35" dur="500"/>
                                        <p:tgtEl>
                                          <p:spTgt spid="4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46"/>
          <p:cNvSpPr txBox="1">
            <a:spLocks noGrp="1"/>
          </p:cNvSpPr>
          <p:nvPr>
            <p:ph type="title"/>
          </p:nvPr>
        </p:nvSpPr>
        <p:spPr>
          <a:xfrm>
            <a:off x="838200" y="381000"/>
            <a:ext cx="7739062" cy="583096"/>
          </a:xfrm>
          <a:prstGeom prst="rect">
            <a:avLst/>
          </a:prstGeom>
          <a:noFill/>
          <a:ln>
            <a:noFill/>
          </a:ln>
        </p:spPr>
        <p:txBody>
          <a:bodyPr spcFirstLastPara="1" wrap="square" lIns="91425" tIns="45700" rIns="91425" bIns="45700" anchor="t" anchorCtr="0">
            <a:noAutofit/>
          </a:bodyPr>
          <a:lstStyle/>
          <a:p>
            <a:pPr lvl="0"/>
            <a:r>
              <a:rPr lang="fr-FR" b="1" dirty="0">
                <a:ea typeface="MS PGothic"/>
              </a:rPr>
              <a:t>En savoir plus</a:t>
            </a:r>
            <a:endParaRPr sz="2800" dirty="0"/>
          </a:p>
        </p:txBody>
      </p:sp>
      <p:sp>
        <p:nvSpPr>
          <p:cNvPr id="465" name="Google Shape;465;p46"/>
          <p:cNvSpPr txBox="1">
            <a:spLocks noGrp="1"/>
          </p:cNvSpPr>
          <p:nvPr>
            <p:ph type="body" idx="1"/>
          </p:nvPr>
        </p:nvSpPr>
        <p:spPr>
          <a:xfrm>
            <a:off x="914400" y="1143000"/>
            <a:ext cx="7729537" cy="5715000"/>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1190"/>
              <a:buChar char="■"/>
            </a:pPr>
            <a:r>
              <a:rPr lang="fr-FR" sz="1400" dirty="0"/>
              <a:t>AFP </a:t>
            </a:r>
            <a:r>
              <a:rPr lang="fr-FR" sz="1400" dirty="0" err="1"/>
              <a:t>Advocacy</a:t>
            </a:r>
            <a:r>
              <a:rPr lang="fr-FR" sz="1400" dirty="0"/>
              <a:t> Portfolio, “</a:t>
            </a:r>
            <a:r>
              <a:rPr lang="fr-FR" sz="1400" dirty="0" err="1"/>
              <a:t>Develop</a:t>
            </a:r>
            <a:r>
              <a:rPr lang="fr-FR" sz="1400" dirty="0"/>
              <a:t> a </a:t>
            </a:r>
            <a:r>
              <a:rPr lang="fr-FR" sz="1400" dirty="0" err="1"/>
              <a:t>Strategy</a:t>
            </a:r>
            <a:r>
              <a:rPr lang="fr-FR" sz="1400" dirty="0"/>
              <a:t>,” </a:t>
            </a:r>
            <a:r>
              <a:rPr lang="fr-FR" sz="1400" i="1" dirty="0"/>
              <a:t>AFP SMART: A Guide to Quick </a:t>
            </a:r>
            <a:r>
              <a:rPr lang="fr-FR" sz="1400" i="1" dirty="0" err="1"/>
              <a:t>Wins</a:t>
            </a:r>
            <a:r>
              <a:rPr lang="fr-FR" sz="1400" i="1" dirty="0"/>
              <a:t>—</a:t>
            </a:r>
            <a:r>
              <a:rPr lang="fr-FR" sz="1400" i="1" dirty="0" err="1"/>
              <a:t>Build</a:t>
            </a:r>
            <a:r>
              <a:rPr lang="fr-FR" sz="1400" i="1" dirty="0"/>
              <a:t> Consensus, Focus Efforts, </a:t>
            </a:r>
            <a:r>
              <a:rPr lang="fr-FR" sz="1400" i="1" dirty="0" err="1"/>
              <a:t>Achieve</a:t>
            </a:r>
            <a:r>
              <a:rPr lang="fr-FR" sz="1400" i="1" dirty="0"/>
              <a:t> Change, </a:t>
            </a:r>
            <a:r>
              <a:rPr lang="fr-FR" sz="1400" dirty="0"/>
              <a:t>2013</a:t>
            </a:r>
            <a:r>
              <a:rPr lang="fr-FR" sz="1400" i="1" dirty="0"/>
              <a:t>.</a:t>
            </a:r>
            <a:endParaRPr dirty="0"/>
          </a:p>
          <a:p>
            <a:pPr marL="342900" lvl="0" indent="-342900" algn="l" rtl="0">
              <a:lnSpc>
                <a:spcPct val="100000"/>
              </a:lnSpc>
              <a:spcBef>
                <a:spcPts val="1800"/>
              </a:spcBef>
              <a:spcAft>
                <a:spcPts val="0"/>
              </a:spcAft>
              <a:buSzPts val="1190"/>
              <a:buChar char="■"/>
            </a:pPr>
            <a:r>
              <a:rPr lang="fr-FR" sz="1400" dirty="0"/>
              <a:t>PATH, </a:t>
            </a:r>
            <a:r>
              <a:rPr lang="fr-FR" sz="1400" i="1" dirty="0"/>
              <a:t>“</a:t>
            </a:r>
            <a:r>
              <a:rPr lang="fr-FR" sz="1400" i="1" dirty="0" err="1"/>
              <a:t>Stronger</a:t>
            </a:r>
            <a:r>
              <a:rPr lang="fr-FR" sz="1400" i="1" dirty="0"/>
              <a:t> </a:t>
            </a:r>
            <a:r>
              <a:rPr lang="fr-FR" sz="1400" i="1" dirty="0" err="1"/>
              <a:t>Health</a:t>
            </a:r>
            <a:r>
              <a:rPr lang="fr-FR" sz="1400" i="1" dirty="0"/>
              <a:t> </a:t>
            </a:r>
            <a:r>
              <a:rPr lang="fr-FR" sz="1400" i="1" dirty="0" err="1"/>
              <a:t>Advocates</a:t>
            </a:r>
            <a:r>
              <a:rPr lang="fr-FR" sz="1400" i="1" dirty="0"/>
              <a:t>, </a:t>
            </a:r>
            <a:r>
              <a:rPr lang="fr-FR" sz="1400" i="1" dirty="0" err="1"/>
              <a:t>Greater</a:t>
            </a:r>
            <a:r>
              <a:rPr lang="fr-FR" sz="1400" i="1" dirty="0"/>
              <a:t> </a:t>
            </a:r>
            <a:r>
              <a:rPr lang="fr-FR" sz="1400" i="1" dirty="0" err="1"/>
              <a:t>Health</a:t>
            </a:r>
            <a:r>
              <a:rPr lang="fr-FR" sz="1400" i="1" dirty="0"/>
              <a:t> Impacts: A </a:t>
            </a:r>
            <a:r>
              <a:rPr lang="fr-FR" sz="1400" i="1" dirty="0" err="1"/>
              <a:t>Workbook</a:t>
            </a:r>
            <a:r>
              <a:rPr lang="fr-FR" sz="1400" i="1" dirty="0"/>
              <a:t> for Policy </a:t>
            </a:r>
            <a:r>
              <a:rPr lang="fr-FR" sz="1400" i="1" dirty="0" err="1"/>
              <a:t>Advocacy</a:t>
            </a:r>
            <a:r>
              <a:rPr lang="fr-FR" sz="1400" i="1" dirty="0"/>
              <a:t> </a:t>
            </a:r>
            <a:r>
              <a:rPr lang="fr-FR" sz="1400" i="1" dirty="0" err="1"/>
              <a:t>Strategy</a:t>
            </a:r>
            <a:r>
              <a:rPr lang="fr-FR" sz="1400" i="1" dirty="0"/>
              <a:t> </a:t>
            </a:r>
            <a:r>
              <a:rPr lang="fr-FR" sz="1400" i="1" dirty="0" err="1"/>
              <a:t>Development</a:t>
            </a:r>
            <a:r>
              <a:rPr lang="fr-FR" sz="1400" i="1" dirty="0"/>
              <a:t>,” </a:t>
            </a:r>
            <a:r>
              <a:rPr lang="fr-FR" sz="1400" dirty="0"/>
              <a:t>2014. </a:t>
            </a:r>
            <a:endParaRPr dirty="0"/>
          </a:p>
          <a:p>
            <a:pPr marL="342900" lvl="0" indent="-342900" algn="l" rtl="0">
              <a:lnSpc>
                <a:spcPct val="100000"/>
              </a:lnSpc>
              <a:spcBef>
                <a:spcPts val="1800"/>
              </a:spcBef>
              <a:spcAft>
                <a:spcPts val="0"/>
              </a:spcAft>
              <a:buSzPts val="1190"/>
              <a:buChar char="■"/>
            </a:pPr>
            <a:r>
              <a:rPr lang="fr-FR" sz="1400" dirty="0"/>
              <a:t>UNICEF, « Manuel de plaidoyer » 2010. </a:t>
            </a:r>
            <a:endParaRPr dirty="0"/>
          </a:p>
          <a:p>
            <a:pPr marL="342900" lvl="0" indent="-342900" algn="l" rtl="0">
              <a:lnSpc>
                <a:spcPct val="100000"/>
              </a:lnSpc>
              <a:spcBef>
                <a:spcPts val="1800"/>
              </a:spcBef>
              <a:spcAft>
                <a:spcPts val="0"/>
              </a:spcAft>
              <a:buSzPts val="1190"/>
              <a:buChar char="■"/>
            </a:pPr>
            <a:r>
              <a:rPr lang="fr-FR" sz="1400" dirty="0"/>
              <a:t>UNICEF, </a:t>
            </a:r>
            <a:r>
              <a:rPr lang="fr-FR" sz="1400" i="1" dirty="0"/>
              <a:t>“Monitoring and </a:t>
            </a:r>
            <a:r>
              <a:rPr lang="fr-FR" sz="1400" i="1" dirty="0" err="1"/>
              <a:t>Evaluating</a:t>
            </a:r>
            <a:r>
              <a:rPr lang="fr-FR" sz="1400" i="1" dirty="0"/>
              <a:t> </a:t>
            </a:r>
            <a:r>
              <a:rPr lang="fr-FR" sz="1400" i="1" dirty="0" err="1"/>
              <a:t>Advocacy</a:t>
            </a:r>
            <a:r>
              <a:rPr lang="fr-FR" sz="1400" i="1" dirty="0"/>
              <a:t>: A </a:t>
            </a:r>
            <a:r>
              <a:rPr lang="fr-FR" sz="1400" i="1" dirty="0" err="1"/>
              <a:t>Companion</a:t>
            </a:r>
            <a:r>
              <a:rPr lang="fr-FR" sz="1400" i="1" dirty="0"/>
              <a:t> to the </a:t>
            </a:r>
            <a:r>
              <a:rPr lang="fr-FR" sz="1400" i="1" dirty="0" err="1"/>
              <a:t>Advocacy</a:t>
            </a:r>
            <a:r>
              <a:rPr lang="fr-FR" sz="1400" i="1" dirty="0"/>
              <a:t> </a:t>
            </a:r>
            <a:r>
              <a:rPr lang="fr-FR" sz="1400" i="1" dirty="0" err="1"/>
              <a:t>Toolkit</a:t>
            </a:r>
            <a:r>
              <a:rPr lang="fr-FR" sz="1400" i="1" dirty="0"/>
              <a:t>.” </a:t>
            </a:r>
            <a:endParaRPr i="1" dirty="0"/>
          </a:p>
          <a:p>
            <a:pPr marL="342900" lvl="0" indent="-342900" algn="l" rtl="0">
              <a:lnSpc>
                <a:spcPct val="100000"/>
              </a:lnSpc>
              <a:spcBef>
                <a:spcPts val="1800"/>
              </a:spcBef>
              <a:spcAft>
                <a:spcPts val="0"/>
              </a:spcAft>
              <a:buSzPts val="1190"/>
              <a:buChar char="■"/>
            </a:pPr>
            <a:r>
              <a:rPr lang="fr-FR" sz="1400" dirty="0"/>
              <a:t>Policy Project, </a:t>
            </a:r>
            <a:r>
              <a:rPr lang="fr-FR" sz="1400" i="1" dirty="0"/>
              <a:t>“Networking for Policy Change: An </a:t>
            </a:r>
            <a:r>
              <a:rPr lang="fr-FR" sz="1400" i="1" dirty="0" err="1"/>
              <a:t>Advocacy</a:t>
            </a:r>
            <a:r>
              <a:rPr lang="fr-FR" sz="1400" i="1" dirty="0"/>
              <a:t> Training </a:t>
            </a:r>
            <a:r>
              <a:rPr lang="fr-FR" sz="1400" i="1" dirty="0" err="1"/>
              <a:t>Manual</a:t>
            </a:r>
            <a:r>
              <a:rPr lang="fr-FR" sz="1400" i="1" dirty="0"/>
              <a:t>,” </a:t>
            </a:r>
            <a:r>
              <a:rPr lang="fr-FR" sz="1400" dirty="0"/>
              <a:t>1999. </a:t>
            </a:r>
            <a:endParaRPr dirty="0"/>
          </a:p>
          <a:p>
            <a:pPr marL="342900" lvl="0" indent="-342900" algn="l" rtl="0">
              <a:lnSpc>
                <a:spcPct val="100000"/>
              </a:lnSpc>
              <a:spcBef>
                <a:spcPts val="1800"/>
              </a:spcBef>
              <a:spcAft>
                <a:spcPts val="0"/>
              </a:spcAft>
              <a:buSzPts val="1190"/>
              <a:buChar char="■"/>
            </a:pPr>
            <a:r>
              <a:rPr lang="fr-FR" sz="1400" i="1" dirty="0"/>
              <a:t>“Best Practices for </a:t>
            </a:r>
            <a:r>
              <a:rPr lang="fr-FR" sz="1400" i="1" dirty="0" err="1"/>
              <a:t>Communicating</a:t>
            </a:r>
            <a:r>
              <a:rPr lang="fr-FR" sz="1400" i="1" dirty="0"/>
              <a:t> </a:t>
            </a:r>
            <a:r>
              <a:rPr lang="fr-FR" sz="1400" i="1" dirty="0" err="1"/>
              <a:t>Research</a:t>
            </a:r>
            <a:r>
              <a:rPr lang="fr-FR" sz="1400" i="1" dirty="0"/>
              <a:t> </a:t>
            </a:r>
            <a:r>
              <a:rPr lang="fr-FR" sz="1400" i="1" dirty="0" err="1"/>
              <a:t>Results</a:t>
            </a:r>
            <a:r>
              <a:rPr lang="fr-FR" sz="1400" i="1" dirty="0"/>
              <a:t> to Policy and Media Audiences,” </a:t>
            </a:r>
            <a:r>
              <a:rPr lang="fr-FR" sz="1400" dirty="0"/>
              <a:t>PRB, </a:t>
            </a:r>
            <a:r>
              <a:rPr lang="fr-FR" sz="1400" u="sng" dirty="0">
                <a:solidFill>
                  <a:schemeClr val="hlink"/>
                </a:solidFill>
                <a:hlinkClick r:id="rId3"/>
              </a:rPr>
              <a:t>www.prb.org/CPIPR/BestPractices.aspx</a:t>
            </a:r>
            <a:r>
              <a:rPr lang="fr-FR" sz="1400" dirty="0"/>
              <a:t> </a:t>
            </a:r>
            <a:endParaRPr dirty="0"/>
          </a:p>
          <a:p>
            <a:pPr marL="342900" lvl="0" indent="-342900" algn="l" rtl="0">
              <a:lnSpc>
                <a:spcPct val="100000"/>
              </a:lnSpc>
              <a:spcBef>
                <a:spcPts val="1800"/>
              </a:spcBef>
              <a:spcAft>
                <a:spcPts val="0"/>
              </a:spcAft>
              <a:buSzPts val="1190"/>
              <a:buChar char="■"/>
            </a:pPr>
            <a:r>
              <a:rPr lang="fr-FR" sz="1400" dirty="0"/>
              <a:t>Daniel Start et </a:t>
            </a:r>
            <a:r>
              <a:rPr lang="fr-FR" sz="1400" dirty="0" err="1"/>
              <a:t>Ingie</a:t>
            </a:r>
            <a:r>
              <a:rPr lang="fr-FR" sz="1400" dirty="0"/>
              <a:t> </a:t>
            </a:r>
            <a:r>
              <a:rPr lang="fr-FR" sz="1400" dirty="0" err="1"/>
              <a:t>Hovland</a:t>
            </a:r>
            <a:r>
              <a:rPr lang="fr-FR" sz="1400" i="1" dirty="0"/>
              <a:t>, “Tools for Policy Impact: A </a:t>
            </a:r>
            <a:r>
              <a:rPr lang="fr-FR" sz="1400" i="1" dirty="0" err="1"/>
              <a:t>Handbook</a:t>
            </a:r>
            <a:r>
              <a:rPr lang="fr-FR" sz="1400" i="1" dirty="0"/>
              <a:t> for </a:t>
            </a:r>
            <a:r>
              <a:rPr lang="fr-FR" sz="1400" i="1" dirty="0" err="1"/>
              <a:t>Researchers</a:t>
            </a:r>
            <a:r>
              <a:rPr lang="fr-FR" sz="1400" i="1" dirty="0"/>
              <a:t>,”</a:t>
            </a:r>
            <a:r>
              <a:rPr lang="fr-FR" sz="1400" dirty="0"/>
              <a:t> </a:t>
            </a:r>
            <a:r>
              <a:rPr lang="fr-FR" sz="1400" dirty="0" err="1"/>
              <a:t>Overseas</a:t>
            </a:r>
            <a:r>
              <a:rPr lang="fr-FR" sz="1400" dirty="0"/>
              <a:t> </a:t>
            </a:r>
            <a:r>
              <a:rPr lang="fr-FR" sz="1400" dirty="0" err="1"/>
              <a:t>Development</a:t>
            </a:r>
            <a:r>
              <a:rPr lang="fr-FR" sz="1400" dirty="0"/>
              <a:t> Institute, octobre 2004.</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9"/>
          <p:cNvSpPr txBox="1">
            <a:spLocks noGrp="1"/>
          </p:cNvSpPr>
          <p:nvPr>
            <p:ph type="title"/>
          </p:nvPr>
        </p:nvSpPr>
        <p:spPr>
          <a:xfrm>
            <a:off x="702469" y="371061"/>
            <a:ext cx="7739062" cy="99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dirty="0"/>
              <a:t>Message de communication politique</a:t>
            </a:r>
            <a:endParaRPr sz="2800" dirty="0"/>
          </a:p>
        </p:txBody>
      </p:sp>
      <p:grpSp>
        <p:nvGrpSpPr>
          <p:cNvPr id="12" name="Google Shape;150;p20">
            <a:extLst>
              <a:ext uri="{FF2B5EF4-FFF2-40B4-BE49-F238E27FC236}">
                <a16:creationId xmlns:a16="http://schemas.microsoft.com/office/drawing/2014/main" id="{21AEB059-7B24-574A-844D-F7F52E55E0C7}"/>
              </a:ext>
            </a:extLst>
          </p:cNvPr>
          <p:cNvGrpSpPr/>
          <p:nvPr/>
        </p:nvGrpSpPr>
        <p:grpSpPr>
          <a:xfrm>
            <a:off x="3131405" y="1641558"/>
            <a:ext cx="4800021" cy="3749040"/>
            <a:chOff x="4465319" y="1502410"/>
            <a:chExt cx="4014829" cy="3749040"/>
          </a:xfrm>
        </p:grpSpPr>
        <p:sp>
          <p:nvSpPr>
            <p:cNvPr id="13" name="Google Shape;152;p20">
              <a:extLst>
                <a:ext uri="{FF2B5EF4-FFF2-40B4-BE49-F238E27FC236}">
                  <a16:creationId xmlns:a16="http://schemas.microsoft.com/office/drawing/2014/main" id="{7471171E-DB68-5E46-8B92-F873461730DA}"/>
                </a:ext>
              </a:extLst>
            </p:cNvPr>
            <p:cNvSpPr/>
            <p:nvPr/>
          </p:nvSpPr>
          <p:spPr>
            <a:xfrm>
              <a:off x="4465319" y="1502410"/>
              <a:ext cx="4014829" cy="1005840"/>
            </a:xfrm>
            <a:prstGeom prst="chevron">
              <a:avLst>
                <a:gd name="adj" fmla="val 50000"/>
              </a:avLst>
            </a:prstGeom>
            <a:solidFill>
              <a:srgbClr val="DADADA"/>
            </a:solidFill>
            <a:ln>
              <a:noFill/>
            </a:ln>
          </p:spPr>
          <p:txBody>
            <a:bodyPr spcFirstLastPara="1" wrap="square" lIns="144000" tIns="45700" rIns="0" bIns="45700" anchor="ctr" anchorCtr="0">
              <a:noAutofit/>
            </a:bodyPr>
            <a:lstStyle/>
            <a:p>
              <a:pPr>
                <a:buClr>
                  <a:schemeClr val="dk1"/>
                </a:buClr>
                <a:buSzPts val="2400"/>
              </a:pPr>
              <a:r>
                <a:rPr lang="fr-FR" sz="2800" dirty="0">
                  <a:solidFill>
                    <a:schemeClr val="dk1"/>
                  </a:solidFill>
                </a:rPr>
                <a:t>Factuel</a:t>
              </a:r>
              <a:endParaRPr lang="fr-FR" sz="2800" dirty="0"/>
            </a:p>
          </p:txBody>
        </p:sp>
        <p:sp>
          <p:nvSpPr>
            <p:cNvPr id="14" name="Google Shape;155;p20">
              <a:extLst>
                <a:ext uri="{FF2B5EF4-FFF2-40B4-BE49-F238E27FC236}">
                  <a16:creationId xmlns:a16="http://schemas.microsoft.com/office/drawing/2014/main" id="{F66740ED-EFE4-4F4A-9E6A-C0C98C730BA2}"/>
                </a:ext>
              </a:extLst>
            </p:cNvPr>
            <p:cNvSpPr/>
            <p:nvPr/>
          </p:nvSpPr>
          <p:spPr>
            <a:xfrm>
              <a:off x="4465319" y="2874010"/>
              <a:ext cx="4014829" cy="1005840"/>
            </a:xfrm>
            <a:prstGeom prst="chevron">
              <a:avLst>
                <a:gd name="adj" fmla="val 50000"/>
              </a:avLst>
            </a:prstGeom>
            <a:solidFill>
              <a:srgbClr val="DADADA"/>
            </a:solidFill>
            <a:ln>
              <a:noFill/>
            </a:ln>
          </p:spPr>
          <p:txBody>
            <a:bodyPr spcFirstLastPara="1" wrap="square" lIns="144000" tIns="45700" rIns="0" bIns="45700" anchor="ctr" anchorCtr="0">
              <a:noAutofit/>
            </a:bodyPr>
            <a:lstStyle/>
            <a:p>
              <a:pPr>
                <a:buSzPts val="2800"/>
              </a:pPr>
              <a:r>
                <a:rPr lang="fr-FR" sz="2800" dirty="0">
                  <a:solidFill>
                    <a:schemeClr val="dk1"/>
                  </a:solidFill>
                </a:rPr>
                <a:t>Contextualisé</a:t>
              </a:r>
              <a:endParaRPr lang="fr-FR" sz="2800" dirty="0"/>
            </a:p>
          </p:txBody>
        </p:sp>
        <p:sp>
          <p:nvSpPr>
            <p:cNvPr id="15" name="Google Shape;158;p20">
              <a:extLst>
                <a:ext uri="{FF2B5EF4-FFF2-40B4-BE49-F238E27FC236}">
                  <a16:creationId xmlns:a16="http://schemas.microsoft.com/office/drawing/2014/main" id="{792BFAFB-DB9D-5741-88F5-24D01895C6A6}"/>
                </a:ext>
              </a:extLst>
            </p:cNvPr>
            <p:cNvSpPr/>
            <p:nvPr/>
          </p:nvSpPr>
          <p:spPr>
            <a:xfrm>
              <a:off x="4465319" y="4245610"/>
              <a:ext cx="4014829" cy="1005840"/>
            </a:xfrm>
            <a:prstGeom prst="chevron">
              <a:avLst>
                <a:gd name="adj" fmla="val 50000"/>
              </a:avLst>
            </a:prstGeom>
            <a:solidFill>
              <a:srgbClr val="DADADA"/>
            </a:solidFill>
            <a:ln>
              <a:noFill/>
            </a:ln>
          </p:spPr>
          <p:txBody>
            <a:bodyPr spcFirstLastPara="1" wrap="square" lIns="144000" tIns="45700" rIns="0" bIns="45700" anchor="ctr" anchorCtr="0">
              <a:noAutofit/>
            </a:bodyPr>
            <a:lstStyle/>
            <a:p>
              <a:pPr>
                <a:buClr>
                  <a:schemeClr val="dk1"/>
                </a:buClr>
                <a:buSzPts val="2400"/>
              </a:pPr>
              <a:r>
                <a:rPr lang="fr-FR" sz="2800" dirty="0">
                  <a:solidFill>
                    <a:schemeClr val="dk1"/>
                  </a:solidFill>
                </a:rPr>
                <a:t>Orienté vers l’action</a:t>
              </a:r>
              <a:endParaRPr lang="fr-FR" sz="2800" dirty="0"/>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2" name="Google Shape;152;p20"/>
          <p:cNvSpPr/>
          <p:nvPr/>
        </p:nvSpPr>
        <p:spPr>
          <a:xfrm>
            <a:off x="4880687" y="1581457"/>
            <a:ext cx="4104000" cy="1080000"/>
          </a:xfrm>
          <a:prstGeom prst="chevron">
            <a:avLst>
              <a:gd name="adj" fmla="val 50000"/>
            </a:avLst>
          </a:prstGeom>
          <a:solidFill>
            <a:srgbClr val="DADADA"/>
          </a:solidFill>
          <a:ln w="57150">
            <a:solidFill>
              <a:schemeClr val="accent1"/>
            </a:solidFill>
          </a:ln>
        </p:spPr>
        <p:txBody>
          <a:bodyPr spcFirstLastPara="1" wrap="square" lIns="144000" tIns="45700" rIns="0" bIns="45700" anchor="ctr" anchorCtr="0">
            <a:noAutofit/>
          </a:bodyPr>
          <a:lstStyle/>
          <a:p>
            <a:pPr>
              <a:buClr>
                <a:schemeClr val="dk1"/>
              </a:buClr>
              <a:buSzPts val="2400"/>
            </a:pPr>
            <a:r>
              <a:rPr lang="fr-FR" sz="2400" dirty="0">
                <a:solidFill>
                  <a:schemeClr val="dk1"/>
                </a:solidFill>
              </a:rPr>
              <a:t>Factuel</a:t>
            </a:r>
            <a:endParaRPr lang="fr-FR" sz="2400" dirty="0"/>
          </a:p>
        </p:txBody>
      </p:sp>
      <p:sp>
        <p:nvSpPr>
          <p:cNvPr id="155" name="Google Shape;155;p20"/>
          <p:cNvSpPr/>
          <p:nvPr/>
        </p:nvSpPr>
        <p:spPr>
          <a:xfrm>
            <a:off x="4880687" y="3082264"/>
            <a:ext cx="4104000" cy="1080000"/>
          </a:xfrm>
          <a:prstGeom prst="chevron">
            <a:avLst>
              <a:gd name="adj" fmla="val 50000"/>
            </a:avLst>
          </a:prstGeom>
          <a:solidFill>
            <a:srgbClr val="DADADA"/>
          </a:solidFill>
          <a:ln w="57150">
            <a:solidFill>
              <a:schemeClr val="accent1"/>
            </a:solidFill>
          </a:ln>
        </p:spPr>
        <p:txBody>
          <a:bodyPr spcFirstLastPara="1" wrap="square" lIns="144000" tIns="45700" rIns="0" bIns="45700" anchor="ctr" anchorCtr="0">
            <a:noAutofit/>
          </a:bodyPr>
          <a:lstStyle/>
          <a:p>
            <a:pPr>
              <a:buSzPts val="2800"/>
            </a:pPr>
            <a:r>
              <a:rPr lang="fr-FR" sz="2400" dirty="0">
                <a:solidFill>
                  <a:schemeClr val="dk1"/>
                </a:solidFill>
              </a:rPr>
              <a:t>Contextualisé</a:t>
            </a:r>
            <a:endParaRPr lang="fr-FR" sz="2400" dirty="0"/>
          </a:p>
        </p:txBody>
      </p:sp>
      <p:sp>
        <p:nvSpPr>
          <p:cNvPr id="158" name="Google Shape;158;p20"/>
          <p:cNvSpPr/>
          <p:nvPr/>
        </p:nvSpPr>
        <p:spPr>
          <a:xfrm>
            <a:off x="4880687" y="4583071"/>
            <a:ext cx="4104000" cy="1080000"/>
          </a:xfrm>
          <a:prstGeom prst="chevron">
            <a:avLst>
              <a:gd name="adj" fmla="val 50000"/>
            </a:avLst>
          </a:prstGeom>
          <a:solidFill>
            <a:srgbClr val="DADADA"/>
          </a:solidFill>
          <a:ln w="57150">
            <a:solidFill>
              <a:schemeClr val="accent1"/>
            </a:solidFill>
          </a:ln>
        </p:spPr>
        <p:txBody>
          <a:bodyPr spcFirstLastPara="1" wrap="square" lIns="144000" tIns="45700" rIns="0" bIns="45700" anchor="ctr" anchorCtr="0">
            <a:noAutofit/>
          </a:bodyPr>
          <a:lstStyle/>
          <a:p>
            <a:pPr>
              <a:buClr>
                <a:schemeClr val="dk1"/>
              </a:buClr>
              <a:buSzPts val="2400"/>
            </a:pPr>
            <a:r>
              <a:rPr lang="fr-FR" sz="2400" dirty="0">
                <a:solidFill>
                  <a:schemeClr val="dk1"/>
                </a:solidFill>
              </a:rPr>
              <a:t>Orienté vers l’action</a:t>
            </a:r>
            <a:endParaRPr lang="fr-FR" sz="2400" dirty="0"/>
          </a:p>
        </p:txBody>
      </p:sp>
      <p:sp>
        <p:nvSpPr>
          <p:cNvPr id="160" name="Google Shape;160;p20"/>
          <p:cNvSpPr txBox="1">
            <a:spLocks noGrp="1"/>
          </p:cNvSpPr>
          <p:nvPr>
            <p:ph type="title"/>
          </p:nvPr>
        </p:nvSpPr>
        <p:spPr>
          <a:xfrm>
            <a:off x="581440" y="381000"/>
            <a:ext cx="7981120" cy="685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dirty="0"/>
              <a:t>Message de communication politique</a:t>
            </a:r>
            <a:endParaRPr sz="2800" dirty="0"/>
          </a:p>
        </p:txBody>
      </p:sp>
      <p:sp>
        <p:nvSpPr>
          <p:cNvPr id="163" name="Google Shape;163;p20"/>
          <p:cNvSpPr/>
          <p:nvPr/>
        </p:nvSpPr>
        <p:spPr>
          <a:xfrm>
            <a:off x="1058779" y="1581457"/>
            <a:ext cx="4310540" cy="1080000"/>
          </a:xfrm>
          <a:prstGeom prst="chevron">
            <a:avLst>
              <a:gd name="adj" fmla="val 50000"/>
            </a:avLst>
          </a:prstGeom>
          <a:solidFill>
            <a:srgbClr val="2375BB"/>
          </a:solidFill>
          <a:ln w="57150">
            <a:solidFill>
              <a:schemeClr val="accent1"/>
            </a:solidFill>
          </a:ln>
        </p:spPr>
        <p:txBody>
          <a:bodyPr spcFirstLastPara="1" wrap="square" lIns="144000" tIns="45700" rIns="0" bIns="45700" anchor="ctr" anchorCtr="0">
            <a:noAutofit/>
          </a:bodyPr>
          <a:lstStyle/>
          <a:p>
            <a:pPr>
              <a:buClr>
                <a:schemeClr val="dk1"/>
              </a:buClr>
              <a:buSzPts val="2400"/>
            </a:pPr>
            <a:r>
              <a:rPr lang="fr-FR" sz="2400" dirty="0">
                <a:solidFill>
                  <a:schemeClr val="accent1"/>
                </a:solidFill>
              </a:rPr>
              <a:t>Conclusions de </a:t>
            </a:r>
            <a:br>
              <a:rPr lang="fr-FR" sz="2400" dirty="0">
                <a:solidFill>
                  <a:schemeClr val="accent1"/>
                </a:solidFill>
              </a:rPr>
            </a:br>
            <a:r>
              <a:rPr lang="fr-FR" sz="2400" dirty="0">
                <a:solidFill>
                  <a:schemeClr val="accent1"/>
                </a:solidFill>
              </a:rPr>
              <a:t>la Recherche</a:t>
            </a:r>
            <a:endParaRPr lang="fr-FR" sz="1200" dirty="0"/>
          </a:p>
        </p:txBody>
      </p:sp>
      <p:sp>
        <p:nvSpPr>
          <p:cNvPr id="166" name="Google Shape;166;p20"/>
          <p:cNvSpPr/>
          <p:nvPr/>
        </p:nvSpPr>
        <p:spPr>
          <a:xfrm>
            <a:off x="1058779" y="3082264"/>
            <a:ext cx="4310540" cy="1080000"/>
          </a:xfrm>
          <a:prstGeom prst="chevron">
            <a:avLst>
              <a:gd name="adj" fmla="val 50000"/>
            </a:avLst>
          </a:prstGeom>
          <a:solidFill>
            <a:srgbClr val="2375BB"/>
          </a:solidFill>
          <a:ln w="57150">
            <a:solidFill>
              <a:schemeClr val="accent1"/>
            </a:solidFill>
          </a:ln>
        </p:spPr>
        <p:txBody>
          <a:bodyPr spcFirstLastPara="1" wrap="square" lIns="144000" tIns="45700" rIns="0" bIns="45700" anchor="ctr" anchorCtr="0">
            <a:noAutofit/>
          </a:bodyPr>
          <a:lstStyle/>
          <a:p>
            <a:pPr lvl="0">
              <a:buClr>
                <a:schemeClr val="dk1"/>
              </a:buClr>
              <a:buSzPts val="2400"/>
            </a:pPr>
            <a:r>
              <a:rPr lang="fr-FR" sz="2400" dirty="0">
                <a:solidFill>
                  <a:schemeClr val="accent1"/>
                </a:solidFill>
              </a:rPr>
              <a:t>Implications</a:t>
            </a:r>
            <a:endParaRPr sz="2400" b="0" i="0" u="none" strike="noStrike" cap="none" dirty="0">
              <a:solidFill>
                <a:schemeClr val="dk1"/>
              </a:solidFill>
              <a:latin typeface="Arial"/>
              <a:ea typeface="Arial"/>
              <a:cs typeface="Arial"/>
              <a:sym typeface="Arial"/>
            </a:endParaRPr>
          </a:p>
        </p:txBody>
      </p:sp>
      <p:sp>
        <p:nvSpPr>
          <p:cNvPr id="169" name="Google Shape;169;p20"/>
          <p:cNvSpPr/>
          <p:nvPr/>
        </p:nvSpPr>
        <p:spPr>
          <a:xfrm>
            <a:off x="1058779" y="4583071"/>
            <a:ext cx="4310540" cy="1080000"/>
          </a:xfrm>
          <a:prstGeom prst="chevron">
            <a:avLst>
              <a:gd name="adj" fmla="val 50000"/>
            </a:avLst>
          </a:prstGeom>
          <a:solidFill>
            <a:srgbClr val="2375BB"/>
          </a:solidFill>
          <a:ln w="57150">
            <a:solidFill>
              <a:schemeClr val="accent1"/>
            </a:solidFill>
          </a:ln>
        </p:spPr>
        <p:txBody>
          <a:bodyPr spcFirstLastPara="1" wrap="square" lIns="144000" tIns="45700" rIns="0" bIns="45700" anchor="ctr" anchorCtr="0">
            <a:noAutofit/>
          </a:bodyPr>
          <a:lstStyle/>
          <a:p>
            <a:pPr lvl="0">
              <a:buClr>
                <a:schemeClr val="dk1"/>
              </a:buClr>
              <a:buSzPts val="2400"/>
            </a:pPr>
            <a:r>
              <a:rPr lang="fr-FR" sz="2400" dirty="0">
                <a:solidFill>
                  <a:schemeClr val="accent1"/>
                </a:solidFill>
              </a:rPr>
              <a:t>Recommandations</a:t>
            </a:r>
            <a:endParaRPr sz="2400" b="0" i="0" u="none" strike="noStrike" cap="none" dirty="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1"/>
          <p:cNvSpPr txBox="1">
            <a:spLocks noGrp="1"/>
          </p:cNvSpPr>
          <p:nvPr>
            <p:ph type="title"/>
          </p:nvPr>
        </p:nvSpPr>
        <p:spPr>
          <a:xfrm>
            <a:off x="838200" y="381000"/>
            <a:ext cx="7739062" cy="702365"/>
          </a:xfrm>
          <a:prstGeom prst="rect">
            <a:avLst/>
          </a:prstGeom>
          <a:noFill/>
          <a:ln>
            <a:noFill/>
          </a:ln>
        </p:spPr>
        <p:txBody>
          <a:bodyPr spcFirstLastPara="1" wrap="square" lIns="91425" tIns="45700" rIns="91425" bIns="45700" anchor="t" anchorCtr="0">
            <a:noAutofit/>
          </a:bodyPr>
          <a:lstStyle/>
          <a:p>
            <a:pPr lvl="0"/>
            <a:r>
              <a:rPr lang="fr-FR" b="1" dirty="0">
                <a:ea typeface="MS PGothic"/>
              </a:rPr>
              <a:t>Vos conclusions</a:t>
            </a:r>
            <a:endParaRPr sz="2800" dirty="0"/>
          </a:p>
        </p:txBody>
      </p:sp>
      <p:sp>
        <p:nvSpPr>
          <p:cNvPr id="177" name="Google Shape;177;p21"/>
          <p:cNvSpPr txBox="1">
            <a:spLocks noGrp="1"/>
          </p:cNvSpPr>
          <p:nvPr>
            <p:ph type="body" idx="1"/>
          </p:nvPr>
        </p:nvSpPr>
        <p:spPr>
          <a:xfrm>
            <a:off x="914400" y="1295400"/>
            <a:ext cx="7848600" cy="4724400"/>
          </a:xfrm>
          <a:prstGeom prst="rect">
            <a:avLst/>
          </a:prstGeom>
          <a:noFill/>
          <a:ln>
            <a:noFill/>
          </a:ln>
        </p:spPr>
        <p:txBody>
          <a:bodyPr spcFirstLastPara="1" wrap="square" lIns="91425" tIns="45700" rIns="91425" bIns="45700" anchor="t" anchorCtr="0">
            <a:noAutofit/>
          </a:bodyPr>
          <a:lstStyle/>
          <a:p>
            <a:pPr marL="342900" lvl="0" indent="-342900" algn="l" rtl="0">
              <a:lnSpc>
                <a:spcPct val="150000"/>
              </a:lnSpc>
              <a:spcBef>
                <a:spcPts val="0"/>
              </a:spcBef>
              <a:spcAft>
                <a:spcPts val="0"/>
              </a:spcAft>
              <a:buSzPts val="2380"/>
              <a:buChar char="■"/>
            </a:pPr>
            <a:r>
              <a:rPr lang="fr-FR" sz="2800" dirty="0"/>
              <a:t>Résultats de votre recherche</a:t>
            </a:r>
            <a:endParaRPr dirty="0"/>
          </a:p>
          <a:p>
            <a:pPr marL="342900" lvl="0" indent="-342900" algn="l" rtl="0">
              <a:lnSpc>
                <a:spcPct val="150000"/>
              </a:lnSpc>
              <a:spcBef>
                <a:spcPts val="1200"/>
              </a:spcBef>
              <a:spcAft>
                <a:spcPts val="0"/>
              </a:spcAft>
              <a:buSzPts val="2380"/>
              <a:buChar char="■"/>
            </a:pPr>
            <a:r>
              <a:rPr lang="fr-FR" sz="2800" dirty="0"/>
              <a:t>Sélection des données les plus importantes</a:t>
            </a:r>
            <a:endParaRPr dirty="0"/>
          </a:p>
          <a:p>
            <a:pPr marL="342900" lvl="0" indent="-342900" algn="l" rtl="0">
              <a:lnSpc>
                <a:spcPct val="150000"/>
              </a:lnSpc>
              <a:spcBef>
                <a:spcPts val="1200"/>
              </a:spcBef>
              <a:spcAft>
                <a:spcPts val="0"/>
              </a:spcAft>
              <a:buSzPts val="2380"/>
              <a:buChar char="■"/>
            </a:pPr>
            <a:r>
              <a:rPr lang="fr-FR" sz="2800" dirty="0"/>
              <a:t>Focalisées sur la pertinence politique</a:t>
            </a:r>
            <a:endParaRPr dirty="0"/>
          </a:p>
          <a:p>
            <a:pPr marL="742950" lvl="1" indent="-285750" algn="l" rtl="0">
              <a:lnSpc>
                <a:spcPct val="150000"/>
              </a:lnSpc>
              <a:spcBef>
                <a:spcPts val="0"/>
              </a:spcBef>
              <a:spcAft>
                <a:spcPts val="0"/>
              </a:spcAft>
              <a:buSzPts val="2880"/>
              <a:buFont typeface="Courier New"/>
              <a:buChar char="o"/>
            </a:pPr>
            <a:r>
              <a:rPr lang="fr-FR" dirty="0"/>
              <a:t>Liée directement aux recommandations</a:t>
            </a:r>
            <a:endParaRPr dirty="0"/>
          </a:p>
          <a:p>
            <a:pPr>
              <a:lnSpc>
                <a:spcPct val="150000"/>
              </a:lnSpc>
              <a:spcBef>
                <a:spcPct val="0"/>
              </a:spcBef>
            </a:pPr>
            <a:r>
              <a:rPr lang="fr-FR" sz="2800" dirty="0">
                <a:ea typeface="MS PGothic"/>
              </a:rPr>
              <a:t>Exprimées dans un langage simple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2"/>
          <p:cNvSpPr txBox="1">
            <a:spLocks noGrp="1"/>
          </p:cNvSpPr>
          <p:nvPr>
            <p:ph type="title"/>
          </p:nvPr>
        </p:nvSpPr>
        <p:spPr>
          <a:xfrm>
            <a:off x="838200" y="381000"/>
            <a:ext cx="7739062" cy="99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Implications</a:t>
            </a:r>
            <a:endParaRPr sz="2800"/>
          </a:p>
        </p:txBody>
      </p:sp>
      <p:sp>
        <p:nvSpPr>
          <p:cNvPr id="184" name="Google Shape;184;p22"/>
          <p:cNvSpPr txBox="1">
            <a:spLocks noGrp="1"/>
          </p:cNvSpPr>
          <p:nvPr>
            <p:ph type="body" idx="1"/>
          </p:nvPr>
        </p:nvSpPr>
        <p:spPr>
          <a:xfrm>
            <a:off x="904875" y="1152524"/>
            <a:ext cx="7848600" cy="5324475"/>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2210"/>
              <a:buChar char="■"/>
            </a:pPr>
            <a:r>
              <a:rPr lang="fr-FR" b="1" dirty="0"/>
              <a:t>Déclarations larges </a:t>
            </a:r>
            <a:r>
              <a:rPr lang="fr-FR" dirty="0"/>
              <a:t>plaçant les données dans le contexte et aidant le public à comprendre</a:t>
            </a:r>
            <a:endParaRPr dirty="0"/>
          </a:p>
          <a:p>
            <a:pPr marL="342900" lvl="0" indent="-342900" algn="l" rtl="0">
              <a:lnSpc>
                <a:spcPct val="100000"/>
              </a:lnSpc>
              <a:spcBef>
                <a:spcPts val="3000"/>
              </a:spcBef>
              <a:spcAft>
                <a:spcPts val="0"/>
              </a:spcAft>
              <a:buSzPts val="2210"/>
              <a:buChar char="■"/>
            </a:pPr>
            <a:r>
              <a:rPr lang="fr-FR" dirty="0"/>
              <a:t>Donnent une orientation, de nouvelles informations, des conséquences ou un besoin tacite </a:t>
            </a:r>
            <a:endParaRPr dirty="0"/>
          </a:p>
          <a:p>
            <a:pPr marL="342900" lvl="0" indent="-342900" algn="l" rtl="0">
              <a:lnSpc>
                <a:spcPct val="100000"/>
              </a:lnSpc>
              <a:spcBef>
                <a:spcPts val="3000"/>
              </a:spcBef>
              <a:spcAft>
                <a:spcPts val="0"/>
              </a:spcAft>
              <a:buSzPts val="2210"/>
              <a:buChar char="■"/>
            </a:pPr>
            <a:r>
              <a:rPr lang="fr-FR" dirty="0"/>
              <a:t>Les implications répondent à la question « Et alors ? » :</a:t>
            </a:r>
            <a:endParaRPr dirty="0"/>
          </a:p>
          <a:p>
            <a:pPr marL="742950" lvl="1" indent="-285750" algn="l" rtl="0">
              <a:lnSpc>
                <a:spcPct val="100000"/>
              </a:lnSpc>
              <a:spcBef>
                <a:spcPts val="600"/>
              </a:spcBef>
              <a:spcAft>
                <a:spcPts val="0"/>
              </a:spcAft>
              <a:buSzPts val="2880"/>
              <a:buChar char="o"/>
            </a:pPr>
            <a:r>
              <a:rPr lang="fr-FR" dirty="0"/>
              <a:t>Pourquoi les conclusions de la recherche sont-elles importantes ?</a:t>
            </a:r>
            <a:endParaRPr dirty="0"/>
          </a:p>
          <a:p>
            <a:pPr marL="742950" lvl="1" indent="-285750" algn="l" rtl="0">
              <a:lnSpc>
                <a:spcPct val="100000"/>
              </a:lnSpc>
              <a:spcBef>
                <a:spcPts val="600"/>
              </a:spcBef>
              <a:spcAft>
                <a:spcPts val="0"/>
              </a:spcAft>
              <a:buSzPts val="2880"/>
              <a:buChar char="o"/>
            </a:pPr>
            <a:r>
              <a:rPr lang="fr-FR" dirty="0"/>
              <a:t>Pourquoi est-il important d’en tenir compte ?</a:t>
            </a:r>
            <a:endParaRPr dirty="0"/>
          </a:p>
          <a:p>
            <a:pPr marL="742950" lvl="1" indent="-102869" algn="l" rtl="0">
              <a:lnSpc>
                <a:spcPct val="100000"/>
              </a:lnSpc>
              <a:spcBef>
                <a:spcPts val="1800"/>
              </a:spcBef>
              <a:spcAft>
                <a:spcPts val="0"/>
              </a:spcAft>
              <a:buSzPts val="2880"/>
              <a:buNone/>
            </a:pP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3"/>
          <p:cNvSpPr txBox="1">
            <a:spLocks noGrp="1"/>
          </p:cNvSpPr>
          <p:nvPr>
            <p:ph type="title"/>
          </p:nvPr>
        </p:nvSpPr>
        <p:spPr>
          <a:xfrm>
            <a:off x="914400" y="381000"/>
            <a:ext cx="8066314" cy="5905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sz="3200" b="1" dirty="0">
                <a:ea typeface="MS PGothic"/>
              </a:rPr>
              <a:t>Angles d'analyse potentiels des implications</a:t>
            </a:r>
            <a:endParaRPr sz="2800" dirty="0"/>
          </a:p>
        </p:txBody>
      </p:sp>
      <p:sp>
        <p:nvSpPr>
          <p:cNvPr id="191" name="Google Shape;191;p23"/>
          <p:cNvSpPr txBox="1">
            <a:spLocks noGrp="1"/>
          </p:cNvSpPr>
          <p:nvPr>
            <p:ph type="body" idx="1"/>
          </p:nvPr>
        </p:nvSpPr>
        <p:spPr>
          <a:xfrm>
            <a:off x="914400" y="1447800"/>
            <a:ext cx="7729537" cy="4648200"/>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2210"/>
              <a:buChar char="■"/>
            </a:pPr>
            <a:r>
              <a:rPr lang="fr-FR" dirty="0"/>
              <a:t>Ampleur / Échelle</a:t>
            </a:r>
            <a:endParaRPr dirty="0"/>
          </a:p>
          <a:p>
            <a:pPr marL="342900" lvl="0" indent="-342900" algn="l" rtl="0">
              <a:lnSpc>
                <a:spcPct val="100000"/>
              </a:lnSpc>
              <a:spcBef>
                <a:spcPts val="2400"/>
              </a:spcBef>
              <a:spcAft>
                <a:spcPts val="0"/>
              </a:spcAft>
              <a:buSzPts val="2210"/>
              <a:buChar char="■"/>
            </a:pPr>
            <a:r>
              <a:rPr lang="fr-FR" dirty="0"/>
              <a:t>Tendances temporelles</a:t>
            </a:r>
            <a:endParaRPr dirty="0"/>
          </a:p>
          <a:p>
            <a:pPr marL="342900" lvl="0" indent="-342900" algn="l" rtl="0">
              <a:lnSpc>
                <a:spcPct val="100000"/>
              </a:lnSpc>
              <a:spcBef>
                <a:spcPts val="2400"/>
              </a:spcBef>
              <a:spcAft>
                <a:spcPts val="0"/>
              </a:spcAft>
              <a:buSzPts val="2210"/>
              <a:buChar char="■"/>
            </a:pPr>
            <a:r>
              <a:rPr lang="fr-FR" dirty="0"/>
              <a:t>Comparaisons géographiques</a:t>
            </a:r>
            <a:endParaRPr dirty="0"/>
          </a:p>
          <a:p>
            <a:pPr marL="342900" lvl="0" indent="-342900" algn="l" rtl="0">
              <a:lnSpc>
                <a:spcPct val="100000"/>
              </a:lnSpc>
              <a:spcBef>
                <a:spcPts val="2400"/>
              </a:spcBef>
              <a:spcAft>
                <a:spcPts val="0"/>
              </a:spcAft>
              <a:buSzPts val="2210"/>
              <a:buChar char="■"/>
            </a:pPr>
            <a:r>
              <a:rPr lang="fr-FR" dirty="0"/>
              <a:t>Résultats sociaux ou sanitaires</a:t>
            </a:r>
            <a:endParaRPr dirty="0"/>
          </a:p>
          <a:p>
            <a:pPr marL="342900" lvl="0" indent="-342900" algn="l" rtl="0">
              <a:lnSpc>
                <a:spcPct val="100000"/>
              </a:lnSpc>
              <a:spcBef>
                <a:spcPts val="2400"/>
              </a:spcBef>
              <a:spcAft>
                <a:spcPts val="0"/>
              </a:spcAft>
              <a:buSzPts val="2210"/>
              <a:buChar char="■"/>
            </a:pPr>
            <a:r>
              <a:rPr lang="fr-FR" dirty="0"/>
              <a:t>Objectifs ou engagements existants</a:t>
            </a:r>
            <a:endParaRPr dirty="0"/>
          </a:p>
          <a:p>
            <a:pPr marL="342900" lvl="0" indent="-342900" algn="l" rtl="0">
              <a:lnSpc>
                <a:spcPct val="100000"/>
              </a:lnSpc>
              <a:spcBef>
                <a:spcPts val="2400"/>
              </a:spcBef>
              <a:spcAft>
                <a:spcPts val="0"/>
              </a:spcAft>
              <a:buSzPts val="2210"/>
              <a:buChar char="■"/>
            </a:pPr>
            <a:r>
              <a:rPr lang="fr-FR" dirty="0"/>
              <a:t>Valeurs et principes</a:t>
            </a:r>
            <a:endParaRPr dirty="0"/>
          </a:p>
          <a:p>
            <a:pPr marL="342900" lvl="0" indent="-342900">
              <a:spcBef>
                <a:spcPts val="2400"/>
              </a:spcBef>
            </a:pPr>
            <a:r>
              <a:rPr lang="fr-FR" dirty="0"/>
              <a:t>Coûts ou </a:t>
            </a:r>
            <a:r>
              <a:rPr lang="fr-FR" sz="2800" dirty="0">
                <a:ea typeface="MS PGothic"/>
              </a:rPr>
              <a:t>économies</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4"/>
          <p:cNvSpPr txBox="1">
            <a:spLocks noGrp="1"/>
          </p:cNvSpPr>
          <p:nvPr>
            <p:ph type="title"/>
          </p:nvPr>
        </p:nvSpPr>
        <p:spPr>
          <a:xfrm>
            <a:off x="838200" y="381000"/>
            <a:ext cx="7739062" cy="99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Recommandations</a:t>
            </a:r>
            <a:endParaRPr sz="2800"/>
          </a:p>
        </p:txBody>
      </p:sp>
      <p:sp>
        <p:nvSpPr>
          <p:cNvPr id="198" name="Google Shape;198;p24"/>
          <p:cNvSpPr txBox="1">
            <a:spLocks noGrp="1"/>
          </p:cNvSpPr>
          <p:nvPr>
            <p:ph type="body" idx="1"/>
          </p:nvPr>
        </p:nvSpPr>
        <p:spPr>
          <a:xfrm>
            <a:off x="914401" y="1447800"/>
            <a:ext cx="7848600" cy="4177748"/>
          </a:xfrm>
          <a:prstGeom prst="rect">
            <a:avLst/>
          </a:prstGeom>
          <a:noFill/>
          <a:ln>
            <a:noFill/>
          </a:ln>
        </p:spPr>
        <p:txBody>
          <a:bodyPr spcFirstLastPara="1" wrap="square" lIns="91425" tIns="45700" rIns="91425" bIns="45700" anchor="t" anchorCtr="0">
            <a:noAutofit/>
          </a:bodyPr>
          <a:lstStyle/>
          <a:p>
            <a:pPr marL="342900" lvl="0" indent="-342900">
              <a:buSzPts val="2380"/>
            </a:pPr>
            <a:r>
              <a:rPr lang="fr-FR" dirty="0"/>
              <a:t>Proposent des interventions spécifiques ou actions nécessaires et définissent les responsabilités de mise en œuvre</a:t>
            </a:r>
          </a:p>
          <a:p>
            <a:pPr marL="342900" lvl="0" indent="-342900">
              <a:buSzPts val="2380"/>
            </a:pPr>
            <a:endParaRPr lang="fr-FR" dirty="0"/>
          </a:p>
          <a:p>
            <a:pPr marL="342900" lvl="0" indent="-342900">
              <a:buSzPts val="2380"/>
            </a:pPr>
            <a:r>
              <a:rPr lang="fr-FR" sz="2800" dirty="0"/>
              <a:t>Sont étayées par des éléments factuels</a:t>
            </a:r>
            <a:endParaRPr dirty="0"/>
          </a:p>
          <a:p>
            <a:pPr marL="342900" lvl="0" indent="-342900">
              <a:spcBef>
                <a:spcPts val="3000"/>
              </a:spcBef>
              <a:buSzPts val="2380"/>
            </a:pPr>
            <a:r>
              <a:rPr lang="fr-FR" dirty="0"/>
              <a:t>Doivent commencer par un verbe d’action, et suivre le principe "SMART"</a:t>
            </a:r>
            <a:endParaRPr sz="28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5"/>
          <p:cNvSpPr txBox="1">
            <a:spLocks noGrp="1"/>
          </p:cNvSpPr>
          <p:nvPr>
            <p:ph type="title"/>
          </p:nvPr>
        </p:nvSpPr>
        <p:spPr>
          <a:xfrm>
            <a:off x="838200" y="381000"/>
            <a:ext cx="7739062" cy="99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Une recommandation SMART est :</a:t>
            </a:r>
            <a:endParaRPr sz="2800"/>
          </a:p>
        </p:txBody>
      </p:sp>
      <p:sp>
        <p:nvSpPr>
          <p:cNvPr id="205" name="Google Shape;205;p25"/>
          <p:cNvSpPr txBox="1">
            <a:spLocks noGrp="1"/>
          </p:cNvSpPr>
          <p:nvPr>
            <p:ph type="body" idx="1"/>
          </p:nvPr>
        </p:nvSpPr>
        <p:spPr>
          <a:xfrm>
            <a:off x="907774" y="1447800"/>
            <a:ext cx="7162800" cy="4800600"/>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3060"/>
              <a:buChar char="■"/>
            </a:pPr>
            <a:r>
              <a:rPr lang="fr-FR" sz="4000" b="1" dirty="0"/>
              <a:t>S</a:t>
            </a:r>
            <a:r>
              <a:rPr lang="fr-FR" sz="3600" dirty="0"/>
              <a:t>pécifique</a:t>
            </a:r>
            <a:endParaRPr dirty="0"/>
          </a:p>
          <a:p>
            <a:pPr marL="342900" lvl="0" indent="-342900" algn="l" rtl="0">
              <a:lnSpc>
                <a:spcPct val="100000"/>
              </a:lnSpc>
              <a:spcBef>
                <a:spcPts val="1800"/>
              </a:spcBef>
              <a:spcAft>
                <a:spcPts val="0"/>
              </a:spcAft>
              <a:buSzPts val="3060"/>
              <a:buChar char="■"/>
            </a:pPr>
            <a:r>
              <a:rPr lang="fr-FR" sz="4000" b="1" dirty="0"/>
              <a:t>M</a:t>
            </a:r>
            <a:r>
              <a:rPr lang="fr-FR" sz="3600" dirty="0"/>
              <a:t>esurable</a:t>
            </a:r>
            <a:endParaRPr dirty="0"/>
          </a:p>
          <a:p>
            <a:pPr marL="342900" indent="-342900">
              <a:spcBef>
                <a:spcPts val="1800"/>
              </a:spcBef>
              <a:buSzPts val="3060"/>
            </a:pPr>
            <a:r>
              <a:rPr lang="fr-FR" sz="4400" b="1" dirty="0">
                <a:ea typeface="MS PGothic"/>
              </a:rPr>
              <a:t>A</a:t>
            </a:r>
            <a:r>
              <a:rPr lang="fr-FR" sz="4000" dirty="0">
                <a:ea typeface="MS PGothic"/>
              </a:rPr>
              <a:t>xée sur l'action</a:t>
            </a:r>
          </a:p>
          <a:p>
            <a:pPr marL="342900" lvl="0" indent="-342900" algn="l" rtl="0">
              <a:lnSpc>
                <a:spcPct val="100000"/>
              </a:lnSpc>
              <a:spcBef>
                <a:spcPts val="1800"/>
              </a:spcBef>
              <a:spcAft>
                <a:spcPts val="0"/>
              </a:spcAft>
              <a:buSzPts val="3060"/>
              <a:buChar char="■"/>
            </a:pPr>
            <a:r>
              <a:rPr lang="fr-FR" sz="4000" b="1" dirty="0"/>
              <a:t>R</a:t>
            </a:r>
            <a:r>
              <a:rPr lang="fr-FR" sz="3600" dirty="0"/>
              <a:t>éaliste</a:t>
            </a:r>
            <a:endParaRPr dirty="0"/>
          </a:p>
          <a:p>
            <a:pPr marL="342900" lvl="0" indent="-342900" algn="l" rtl="0">
              <a:lnSpc>
                <a:spcPct val="100000"/>
              </a:lnSpc>
              <a:spcBef>
                <a:spcPts val="1800"/>
              </a:spcBef>
              <a:spcAft>
                <a:spcPts val="0"/>
              </a:spcAft>
              <a:buSzPts val="3060"/>
              <a:buChar char="■"/>
            </a:pPr>
            <a:r>
              <a:rPr lang="fr-FR" sz="4000" b="1" dirty="0"/>
              <a:t>T</a:t>
            </a:r>
            <a:r>
              <a:rPr lang="fr-FR" sz="4000" dirty="0"/>
              <a:t>emporellement définie</a:t>
            </a:r>
            <a:endParaRPr sz="3600" dirty="0"/>
          </a:p>
          <a:p>
            <a:pPr marL="342900" lvl="0" indent="-148590" algn="l" rtl="0">
              <a:lnSpc>
                <a:spcPct val="90000"/>
              </a:lnSpc>
              <a:spcBef>
                <a:spcPts val="4140"/>
              </a:spcBef>
              <a:spcAft>
                <a:spcPts val="0"/>
              </a:spcAft>
              <a:buSzPts val="3060"/>
              <a:buNone/>
            </a:pPr>
            <a:endParaRPr sz="3600" dirty="0"/>
          </a:p>
        </p:txBody>
      </p:sp>
    </p:spTree>
  </p:cSld>
  <p:clrMapOvr>
    <a:masterClrMapping/>
  </p:clrMapOvr>
</p:sld>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3">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55A12F"/>
        </a:hlink>
        <a:folHlink>
          <a:srgbClr val="D05124"/>
        </a:folHlink>
      </a:clrScheme>
      <a:clrMap bg1="dk2" tx1="lt1" bg2="dk1" tx2="lt2" accent1="accent1" accent2="accent2" accent3="accent3" accent4="accent4" accent5="accent5" accent6="accent6" hlink="hlink" folHlink="folHlink"/>
    </a:extraClrScheme>
    <a:extraClrScheme>
      <a:clrScheme name="Bold Stripes 4">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D05124"/>
        </a:folHlink>
      </a:clrScheme>
      <a:clrMap bg1="lt1" tx1="dk1" bg2="lt2" tx2="dk2" accent1="accent1" accent2="accent2" accent3="accent3" accent4="accent4" accent5="accent5" accent6="accent6" hlink="hlink" folHlink="folHlink"/>
    </a:extraClrScheme>
    <a:extraClrScheme>
      <a:clrScheme name="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clrMap bg1="dk2" tx1="lt1" bg2="dk1" tx2="lt2" accent1="accent1" accent2="accent2" accent3="accent3" accent4="accent4" accent5="accent5" accent6="accent6" hlink="hlink" folHlink="folHlink"/>
    </a:extraClrScheme>
    <a:extraClrScheme>
      <a:clrScheme name="Bold Stripes 6">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2E73C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10.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11.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12.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2.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3.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4.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5.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6.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7.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8.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ppt/theme/themeOverride9.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docProps/app.xml><?xml version="1.0" encoding="utf-8"?>
<Properties xmlns="http://schemas.openxmlformats.org/officeDocument/2006/extended-properties" xmlns:vt="http://schemas.openxmlformats.org/officeDocument/2006/docPropsVTypes">
  <TotalTime>902</TotalTime>
  <Words>5607</Words>
  <Application>Microsoft Macintosh PowerPoint</Application>
  <PresentationFormat>Affichage à l'écran (4:3)</PresentationFormat>
  <Paragraphs>470</Paragraphs>
  <Slides>29</Slides>
  <Notes>29</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29</vt:i4>
      </vt:variant>
    </vt:vector>
  </HeadingPairs>
  <TitlesOfParts>
    <vt:vector size="36" baseType="lpstr">
      <vt:lpstr>Arial</vt:lpstr>
      <vt:lpstr>Courier New</vt:lpstr>
      <vt:lpstr>Noto Sans Symbols</vt:lpstr>
      <vt:lpstr>Times New Roman</vt:lpstr>
      <vt:lpstr>Wingdings</vt:lpstr>
      <vt:lpstr>Bold Stripes</vt:lpstr>
      <vt:lpstr>1_Bold Stripes</vt:lpstr>
      <vt:lpstr>Communication stratégique II :</vt:lpstr>
      <vt:lpstr>Éléments clés de la communication stratégique</vt:lpstr>
      <vt:lpstr>Message de communication politique</vt:lpstr>
      <vt:lpstr>Message de communication politique</vt:lpstr>
      <vt:lpstr>Vos conclusions</vt:lpstr>
      <vt:lpstr>Implications</vt:lpstr>
      <vt:lpstr>Angles d'analyse potentiels des implications</vt:lpstr>
      <vt:lpstr>Recommandations</vt:lpstr>
      <vt:lpstr>Une recommandation SMART est :</vt:lpstr>
      <vt:lpstr>Présentation PowerPoint</vt:lpstr>
      <vt:lpstr>Résultat de recherche</vt:lpstr>
      <vt:lpstr>Implication</vt:lpstr>
      <vt:lpstr>Recommandation</vt:lpstr>
      <vt:lpstr>Résultat de recherche</vt:lpstr>
      <vt:lpstr>Implications</vt:lpstr>
      <vt:lpstr>Recommandations</vt:lpstr>
      <vt:lpstr>Résultat de recherche</vt:lpstr>
      <vt:lpstr>Implications</vt:lpstr>
      <vt:lpstr>Recommandation</vt:lpstr>
      <vt:lpstr>Résultat de recherche</vt:lpstr>
      <vt:lpstr>Implication </vt:lpstr>
      <vt:lpstr>Recommandation</vt:lpstr>
      <vt:lpstr>Éléments clés d’une communication stratégique</vt:lpstr>
      <vt:lpstr>Choix des formats de communication</vt:lpstr>
      <vt:lpstr>Test préalable</vt:lpstr>
      <vt:lpstr>Mise en œuvre</vt:lpstr>
      <vt:lpstr>Évaluation</vt:lpstr>
      <vt:lpstr>Éléments clés d’une communication stratégique</vt:lpstr>
      <vt:lpstr>En savoir plus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stratégique II :</dc:title>
  <dc:creator>Cathryn Streifel</dc:creator>
  <cp:lastModifiedBy>Aissata Fall</cp:lastModifiedBy>
  <cp:revision>169</cp:revision>
  <dcterms:modified xsi:type="dcterms:W3CDTF">2020-10-06T18:51:57Z</dcterms:modified>
</cp:coreProperties>
</file>