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Override1.xml" ContentType="application/vnd.openxmlformats-officedocument.themeOverr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4737" r:id="rId2"/>
  </p:sldMasterIdLst>
  <p:notesMasterIdLst>
    <p:notesMasterId r:id="rId40"/>
  </p:notesMasterIdLst>
  <p:handoutMasterIdLst>
    <p:handoutMasterId r:id="rId41"/>
  </p:handoutMasterIdLst>
  <p:sldIdLst>
    <p:sldId id="374" r:id="rId3"/>
    <p:sldId id="346" r:id="rId4"/>
    <p:sldId id="375" r:id="rId5"/>
    <p:sldId id="347" r:id="rId6"/>
    <p:sldId id="378" r:id="rId7"/>
    <p:sldId id="376" r:id="rId8"/>
    <p:sldId id="379" r:id="rId9"/>
    <p:sldId id="377" r:id="rId10"/>
    <p:sldId id="380" r:id="rId11"/>
    <p:sldId id="382" r:id="rId12"/>
    <p:sldId id="381" r:id="rId13"/>
    <p:sldId id="383" r:id="rId14"/>
    <p:sldId id="384" r:id="rId15"/>
    <p:sldId id="385" r:id="rId16"/>
    <p:sldId id="421" r:id="rId17"/>
    <p:sldId id="387" r:id="rId18"/>
    <p:sldId id="388" r:id="rId19"/>
    <p:sldId id="389" r:id="rId20"/>
    <p:sldId id="390" r:id="rId21"/>
    <p:sldId id="391" r:id="rId22"/>
    <p:sldId id="392" r:id="rId23"/>
    <p:sldId id="314" r:id="rId24"/>
    <p:sldId id="393" r:id="rId25"/>
    <p:sldId id="394" r:id="rId26"/>
    <p:sldId id="422" r:id="rId27"/>
    <p:sldId id="395" r:id="rId28"/>
    <p:sldId id="396" r:id="rId29"/>
    <p:sldId id="410" r:id="rId30"/>
    <p:sldId id="411" r:id="rId31"/>
    <p:sldId id="412" r:id="rId32"/>
    <p:sldId id="413" r:id="rId33"/>
    <p:sldId id="414" r:id="rId34"/>
    <p:sldId id="423" r:id="rId35"/>
    <p:sldId id="415" r:id="rId36"/>
    <p:sldId id="424" r:id="rId37"/>
    <p:sldId id="416" r:id="rId38"/>
    <p:sldId id="417" r:id="rId39"/>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44" userDrawn="1">
          <p15:clr>
            <a:srgbClr val="A4A3A4"/>
          </p15:clr>
        </p15:guide>
        <p15:guide id="2" pos="2880">
          <p15:clr>
            <a:srgbClr val="A4A3A4"/>
          </p15:clr>
        </p15:guide>
        <p15:guide id="3" orient="horz" pos="336" userDrawn="1">
          <p15:clr>
            <a:srgbClr val="A4A3A4"/>
          </p15:clr>
        </p15:guide>
        <p15:guide id="4" orient="horz" pos="1008"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ay" initials="EG" lastIdx="5" clrIdx="0"/>
  <p:cmAuthor id="2" name="Heidi Worley" initials="HW"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5BB"/>
    <a:srgbClr val="E96D1F"/>
    <a:srgbClr val="717073"/>
    <a:srgbClr val="33C9D1"/>
    <a:srgbClr val="D6492A"/>
    <a:srgbClr val="7BC143"/>
    <a:srgbClr val="FF00FF"/>
    <a:srgbClr val="E818BB"/>
    <a:srgbClr val="D05124"/>
    <a:srgbClr val="7AA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37" autoAdjust="0"/>
    <p:restoredTop sz="65021" autoAdjust="0"/>
  </p:normalViewPr>
  <p:slideViewPr>
    <p:cSldViewPr>
      <p:cViewPr varScale="1">
        <p:scale>
          <a:sx n="60" d="100"/>
          <a:sy n="60" d="100"/>
        </p:scale>
        <p:origin x="1851" y="21"/>
      </p:cViewPr>
      <p:guideLst>
        <p:guide orient="horz" pos="1344"/>
        <p:guide pos="2880"/>
        <p:guide orient="horz" pos="336"/>
        <p:guide orient="horz" pos="1008"/>
      </p:guideLst>
    </p:cSldViewPr>
  </p:slideViewPr>
  <p:outlineViewPr>
    <p:cViewPr>
      <p:scale>
        <a:sx n="33" d="100"/>
        <a:sy n="33" d="100"/>
      </p:scale>
      <p:origin x="0" y="0"/>
    </p:cViewPr>
  </p:outlineViewPr>
  <p:notesTextViewPr>
    <p:cViewPr>
      <p:scale>
        <a:sx n="114" d="100"/>
        <a:sy n="114" d="100"/>
      </p:scale>
      <p:origin x="0" y="0"/>
    </p:cViewPr>
  </p:notesTextViewPr>
  <p:sorterViewPr>
    <p:cViewPr varScale="1">
      <p:scale>
        <a:sx n="1" d="1"/>
        <a:sy n="1" d="1"/>
      </p:scale>
      <p:origin x="0" y="-5172"/>
    </p:cViewPr>
  </p:sorterViewPr>
  <p:notesViewPr>
    <p:cSldViewPr>
      <p:cViewPr>
        <p:scale>
          <a:sx n="100" d="100"/>
          <a:sy n="100" d="100"/>
        </p:scale>
        <p:origin x="-31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12B491-850E-471B-9BC3-0DF1EA99BFAA}" type="doc">
      <dgm:prSet loTypeId="urn:microsoft.com/office/officeart/2009/layout/CircleArrowProcess" loCatId="process" qsTypeId="urn:microsoft.com/office/officeart/2005/8/quickstyle/simple2" qsCatId="simple" csTypeId="urn:microsoft.com/office/officeart/2005/8/colors/accent0_3" csCatId="mainScheme" phldr="1"/>
      <dgm:spPr/>
      <dgm:t>
        <a:bodyPr/>
        <a:lstStyle/>
        <a:p>
          <a:endParaRPr lang="fr"/>
        </a:p>
      </dgm:t>
    </dgm:pt>
    <dgm:pt modelId="{BD08FE37-203B-42EC-9CF2-1F2577D2613D}">
      <dgm:prSet phldrT="[Text]"/>
      <dgm:spPr/>
      <dgm:t>
        <a:bodyPr/>
        <a:lstStyle/>
        <a:p>
          <a:pPr algn="l" rtl="0"/>
          <a:r>
            <a:rPr lang="fr" b="1" i="0" u="none" baseline="0">
              <a:solidFill>
                <a:srgbClr val="717073"/>
              </a:solidFill>
            </a:rPr>
            <a:t>Dites-le</a:t>
          </a:r>
        </a:p>
      </dgm:t>
    </dgm:pt>
    <dgm:pt modelId="{F3BEF92C-72F3-4F36-895C-21DFDDA161BF}" type="parTrans" cxnId="{C16FECB2-26D7-4310-873C-4907B025F8D1}">
      <dgm:prSet/>
      <dgm:spPr/>
      <dgm:t>
        <a:bodyPr/>
        <a:lstStyle/>
        <a:p>
          <a:endParaRPr lang="fr"/>
        </a:p>
      </dgm:t>
    </dgm:pt>
    <dgm:pt modelId="{34CF43FA-B92B-4D96-B416-BE55899BE7E8}" type="sibTrans" cxnId="{C16FECB2-26D7-4310-873C-4907B025F8D1}">
      <dgm:prSet/>
      <dgm:spPr/>
      <dgm:t>
        <a:bodyPr/>
        <a:lstStyle/>
        <a:p>
          <a:endParaRPr lang="fr"/>
        </a:p>
      </dgm:t>
    </dgm:pt>
    <dgm:pt modelId="{0EF8B703-2407-461B-8657-781BB613AB0F}">
      <dgm:prSet phldrT="[Text]"/>
      <dgm:spPr/>
      <dgm:t>
        <a:bodyPr/>
        <a:lstStyle/>
        <a:p>
          <a:pPr algn="l" rtl="0"/>
          <a:r>
            <a:rPr lang="fr" b="1" i="0" u="none" baseline="0" dirty="0">
              <a:solidFill>
                <a:srgbClr val="717073"/>
              </a:solidFill>
            </a:rPr>
            <a:t>Expliquez-le</a:t>
          </a:r>
        </a:p>
      </dgm:t>
    </dgm:pt>
    <dgm:pt modelId="{1A721E62-0167-4D08-B224-3E6A06701097}" type="parTrans" cxnId="{8ABBFB8A-A299-4362-8C82-00A3CBCFF872}">
      <dgm:prSet/>
      <dgm:spPr/>
      <dgm:t>
        <a:bodyPr/>
        <a:lstStyle/>
        <a:p>
          <a:endParaRPr lang="fr"/>
        </a:p>
      </dgm:t>
    </dgm:pt>
    <dgm:pt modelId="{13B513FC-6B64-4698-8826-3A944FD0DE83}" type="sibTrans" cxnId="{8ABBFB8A-A299-4362-8C82-00A3CBCFF872}">
      <dgm:prSet/>
      <dgm:spPr/>
      <dgm:t>
        <a:bodyPr/>
        <a:lstStyle/>
        <a:p>
          <a:endParaRPr lang="fr"/>
        </a:p>
      </dgm:t>
    </dgm:pt>
    <dgm:pt modelId="{95A2C663-0215-4B04-93AC-F3918C1CF4D9}">
      <dgm:prSet phldrT="[Text]"/>
      <dgm:spPr/>
      <dgm:t>
        <a:bodyPr/>
        <a:lstStyle/>
        <a:p>
          <a:pPr algn="l" rtl="0"/>
          <a:r>
            <a:rPr lang="fr" b="1" i="0" u="none" baseline="0" dirty="0">
              <a:solidFill>
                <a:srgbClr val="717073"/>
              </a:solidFill>
            </a:rPr>
            <a:t>Répétez-le</a:t>
          </a:r>
        </a:p>
      </dgm:t>
    </dgm:pt>
    <dgm:pt modelId="{0EF6AD0D-5036-4CBB-84F3-ECBBA8DE1B73}" type="sibTrans" cxnId="{569002E7-419B-4E85-BECF-94DD05EE4AD0}">
      <dgm:prSet/>
      <dgm:spPr/>
      <dgm:t>
        <a:bodyPr/>
        <a:lstStyle/>
        <a:p>
          <a:endParaRPr lang="fr"/>
        </a:p>
      </dgm:t>
    </dgm:pt>
    <dgm:pt modelId="{66F77773-24E0-45CA-85E3-095AA329BA03}" type="parTrans" cxnId="{569002E7-419B-4E85-BECF-94DD05EE4AD0}">
      <dgm:prSet/>
      <dgm:spPr/>
      <dgm:t>
        <a:bodyPr/>
        <a:lstStyle/>
        <a:p>
          <a:endParaRPr lang="fr"/>
        </a:p>
      </dgm:t>
    </dgm:pt>
    <dgm:pt modelId="{5D7F1064-C2BF-4D7B-B39F-F323DF08248B}" type="pres">
      <dgm:prSet presAssocID="{0E12B491-850E-471B-9BC3-0DF1EA99BFAA}" presName="Name0" presStyleCnt="0">
        <dgm:presLayoutVars>
          <dgm:chMax val="7"/>
          <dgm:chPref val="7"/>
          <dgm:dir/>
          <dgm:animLvl val="lvl"/>
        </dgm:presLayoutVars>
      </dgm:prSet>
      <dgm:spPr/>
    </dgm:pt>
    <dgm:pt modelId="{51F8B90F-8598-4AB0-889A-57625B26F1B9}" type="pres">
      <dgm:prSet presAssocID="{BD08FE37-203B-42EC-9CF2-1F2577D2613D}" presName="Accent1" presStyleCnt="0"/>
      <dgm:spPr/>
    </dgm:pt>
    <dgm:pt modelId="{621FCD87-9123-48F1-91E2-944E8D3BF85E}" type="pres">
      <dgm:prSet presAssocID="{BD08FE37-203B-42EC-9CF2-1F2577D2613D}" presName="Accent" presStyleLbl="node1" presStyleIdx="0" presStyleCnt="3"/>
      <dgm:spPr>
        <a:ln>
          <a:noFill/>
        </a:ln>
        <a:effectLst/>
      </dgm:spPr>
    </dgm:pt>
    <dgm:pt modelId="{3CE203A0-2F6E-46C8-BECF-D4DE3B2459B9}" type="pres">
      <dgm:prSet presAssocID="{BD08FE37-203B-42EC-9CF2-1F2577D2613D}" presName="Parent1" presStyleLbl="revTx" presStyleIdx="0" presStyleCnt="3">
        <dgm:presLayoutVars>
          <dgm:chMax val="1"/>
          <dgm:chPref val="1"/>
          <dgm:bulletEnabled val="1"/>
        </dgm:presLayoutVars>
      </dgm:prSet>
      <dgm:spPr/>
    </dgm:pt>
    <dgm:pt modelId="{9C71FC07-D503-4269-8067-2700F7D6481B}" type="pres">
      <dgm:prSet presAssocID="{0EF8B703-2407-461B-8657-781BB613AB0F}" presName="Accent2" presStyleCnt="0"/>
      <dgm:spPr/>
    </dgm:pt>
    <dgm:pt modelId="{E7DC0D0F-A8A6-4DE1-8E29-5D046B2CA811}" type="pres">
      <dgm:prSet presAssocID="{0EF8B703-2407-461B-8657-781BB613AB0F}" presName="Accent" presStyleLbl="node1" presStyleIdx="1" presStyleCnt="3"/>
      <dgm:spPr>
        <a:solidFill>
          <a:srgbClr val="33C9D1"/>
        </a:solidFill>
        <a:ln>
          <a:noFill/>
        </a:ln>
        <a:effectLst/>
      </dgm:spPr>
    </dgm:pt>
    <dgm:pt modelId="{6E5E03AC-C69E-429C-A341-D7BF3C8EB851}" type="pres">
      <dgm:prSet presAssocID="{0EF8B703-2407-461B-8657-781BB613AB0F}" presName="Parent2" presStyleLbl="revTx" presStyleIdx="1" presStyleCnt="3" custScaleX="168051" custLinFactNeighborX="51532" custLinFactNeighborY="-3464">
        <dgm:presLayoutVars>
          <dgm:chMax val="1"/>
          <dgm:chPref val="1"/>
          <dgm:bulletEnabled val="1"/>
        </dgm:presLayoutVars>
      </dgm:prSet>
      <dgm:spPr/>
    </dgm:pt>
    <dgm:pt modelId="{E131D5B0-2D90-498B-BCEB-EC3E6B4169E7}" type="pres">
      <dgm:prSet presAssocID="{95A2C663-0215-4B04-93AC-F3918C1CF4D9}" presName="Accent3" presStyleCnt="0"/>
      <dgm:spPr/>
    </dgm:pt>
    <dgm:pt modelId="{00E48194-718B-45BC-AABB-6A2598A7DB7F}" type="pres">
      <dgm:prSet presAssocID="{95A2C663-0215-4B04-93AC-F3918C1CF4D9}" presName="Accent" presStyleLbl="node1" presStyleIdx="2" presStyleCnt="3"/>
      <dgm:spPr>
        <a:ln>
          <a:noFill/>
        </a:ln>
        <a:effectLst/>
      </dgm:spPr>
    </dgm:pt>
    <dgm:pt modelId="{BAE3EC61-3DBA-4CCA-A692-331B0C335D58}" type="pres">
      <dgm:prSet presAssocID="{95A2C663-0215-4B04-93AC-F3918C1CF4D9}" presName="Parent3" presStyleLbl="revTx" presStyleIdx="2" presStyleCnt="3" custScaleX="120310" custScaleY="77145" custLinFactNeighborX="3371" custLinFactNeighborY="3083">
        <dgm:presLayoutVars>
          <dgm:chMax val="1"/>
          <dgm:chPref val="1"/>
          <dgm:bulletEnabled val="1"/>
        </dgm:presLayoutVars>
      </dgm:prSet>
      <dgm:spPr/>
    </dgm:pt>
  </dgm:ptLst>
  <dgm:cxnLst>
    <dgm:cxn modelId="{F2CE3F07-8A65-4F7D-AC30-B6B8741C59FB}" type="presOf" srcId="{BD08FE37-203B-42EC-9CF2-1F2577D2613D}" destId="{3CE203A0-2F6E-46C8-BECF-D4DE3B2459B9}" srcOrd="0" destOrd="0" presId="urn:microsoft.com/office/officeart/2009/layout/CircleArrowProcess"/>
    <dgm:cxn modelId="{AC6BDF56-0681-4093-8894-6BA0C0D9151A}" type="presOf" srcId="{0E12B491-850E-471B-9BC3-0DF1EA99BFAA}" destId="{5D7F1064-C2BF-4D7B-B39F-F323DF08248B}" srcOrd="0" destOrd="0" presId="urn:microsoft.com/office/officeart/2009/layout/CircleArrowProcess"/>
    <dgm:cxn modelId="{4F0F537F-EB56-46F0-8066-1D584D198954}" type="presOf" srcId="{0EF8B703-2407-461B-8657-781BB613AB0F}" destId="{6E5E03AC-C69E-429C-A341-D7BF3C8EB851}" srcOrd="0" destOrd="0" presId="urn:microsoft.com/office/officeart/2009/layout/CircleArrowProcess"/>
    <dgm:cxn modelId="{8ABBFB8A-A299-4362-8C82-00A3CBCFF872}" srcId="{0E12B491-850E-471B-9BC3-0DF1EA99BFAA}" destId="{0EF8B703-2407-461B-8657-781BB613AB0F}" srcOrd="1" destOrd="0" parTransId="{1A721E62-0167-4D08-B224-3E6A06701097}" sibTransId="{13B513FC-6B64-4698-8826-3A944FD0DE83}"/>
    <dgm:cxn modelId="{C16FECB2-26D7-4310-873C-4907B025F8D1}" srcId="{0E12B491-850E-471B-9BC3-0DF1EA99BFAA}" destId="{BD08FE37-203B-42EC-9CF2-1F2577D2613D}" srcOrd="0" destOrd="0" parTransId="{F3BEF92C-72F3-4F36-895C-21DFDDA161BF}" sibTransId="{34CF43FA-B92B-4D96-B416-BE55899BE7E8}"/>
    <dgm:cxn modelId="{6B7A44E2-D506-4DC0-8C18-0E9E4D79B70C}" type="presOf" srcId="{95A2C663-0215-4B04-93AC-F3918C1CF4D9}" destId="{BAE3EC61-3DBA-4CCA-A692-331B0C335D58}" srcOrd="0" destOrd="0" presId="urn:microsoft.com/office/officeart/2009/layout/CircleArrowProcess"/>
    <dgm:cxn modelId="{569002E7-419B-4E85-BECF-94DD05EE4AD0}" srcId="{0E12B491-850E-471B-9BC3-0DF1EA99BFAA}" destId="{95A2C663-0215-4B04-93AC-F3918C1CF4D9}" srcOrd="2" destOrd="0" parTransId="{66F77773-24E0-45CA-85E3-095AA329BA03}" sibTransId="{0EF6AD0D-5036-4CBB-84F3-ECBBA8DE1B73}"/>
    <dgm:cxn modelId="{6F090827-F661-416E-8B3A-9A5D0DAF100D}" type="presParOf" srcId="{5D7F1064-C2BF-4D7B-B39F-F323DF08248B}" destId="{51F8B90F-8598-4AB0-889A-57625B26F1B9}" srcOrd="0" destOrd="0" presId="urn:microsoft.com/office/officeart/2009/layout/CircleArrowProcess"/>
    <dgm:cxn modelId="{7C6021EF-D712-44DE-908C-761AE4041154}" type="presParOf" srcId="{51F8B90F-8598-4AB0-889A-57625B26F1B9}" destId="{621FCD87-9123-48F1-91E2-944E8D3BF85E}" srcOrd="0" destOrd="0" presId="urn:microsoft.com/office/officeart/2009/layout/CircleArrowProcess"/>
    <dgm:cxn modelId="{0882DEAB-6E32-4583-959F-8D2262128D4A}" type="presParOf" srcId="{5D7F1064-C2BF-4D7B-B39F-F323DF08248B}" destId="{3CE203A0-2F6E-46C8-BECF-D4DE3B2459B9}" srcOrd="1" destOrd="0" presId="urn:microsoft.com/office/officeart/2009/layout/CircleArrowProcess"/>
    <dgm:cxn modelId="{EC0ADFDF-745E-4C4F-9EBB-023F80E03C7C}" type="presParOf" srcId="{5D7F1064-C2BF-4D7B-B39F-F323DF08248B}" destId="{9C71FC07-D503-4269-8067-2700F7D6481B}" srcOrd="2" destOrd="0" presId="urn:microsoft.com/office/officeart/2009/layout/CircleArrowProcess"/>
    <dgm:cxn modelId="{7466E6C9-5EA1-4CD8-98CA-7E1D5105E318}" type="presParOf" srcId="{9C71FC07-D503-4269-8067-2700F7D6481B}" destId="{E7DC0D0F-A8A6-4DE1-8E29-5D046B2CA811}" srcOrd="0" destOrd="0" presId="urn:microsoft.com/office/officeart/2009/layout/CircleArrowProcess"/>
    <dgm:cxn modelId="{057E33DE-6876-457A-B0DB-D2D6630736C8}" type="presParOf" srcId="{5D7F1064-C2BF-4D7B-B39F-F323DF08248B}" destId="{6E5E03AC-C69E-429C-A341-D7BF3C8EB851}" srcOrd="3" destOrd="0" presId="urn:microsoft.com/office/officeart/2009/layout/CircleArrowProcess"/>
    <dgm:cxn modelId="{77852D98-9476-42EF-883C-DD820B351D68}" type="presParOf" srcId="{5D7F1064-C2BF-4D7B-B39F-F323DF08248B}" destId="{E131D5B0-2D90-498B-BCEB-EC3E6B4169E7}" srcOrd="4" destOrd="0" presId="urn:microsoft.com/office/officeart/2009/layout/CircleArrowProcess"/>
    <dgm:cxn modelId="{22733201-74B9-4588-B754-F046B733C1E3}" type="presParOf" srcId="{E131D5B0-2D90-498B-BCEB-EC3E6B4169E7}" destId="{00E48194-718B-45BC-AABB-6A2598A7DB7F}" srcOrd="0" destOrd="0" presId="urn:microsoft.com/office/officeart/2009/layout/CircleArrowProcess"/>
    <dgm:cxn modelId="{B60892F8-D8AF-4B7E-AAB6-2DEFD3D973B9}" type="presParOf" srcId="{5D7F1064-C2BF-4D7B-B39F-F323DF08248B}" destId="{BAE3EC61-3DBA-4CCA-A692-331B0C335D58}"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83D86E-2466-4585-A9C0-8C60479E81B0}" type="doc">
      <dgm:prSet loTypeId="urn:microsoft.com/office/officeart/2005/8/layout/bProcess4" loCatId="process" qsTypeId="urn:microsoft.com/office/officeart/2005/8/quickstyle/simple4" qsCatId="simple" csTypeId="urn:microsoft.com/office/officeart/2005/8/colors/accent0_2" csCatId="mainScheme" phldr="1"/>
      <dgm:spPr/>
      <dgm:t>
        <a:bodyPr/>
        <a:lstStyle/>
        <a:p>
          <a:endParaRPr lang="fr"/>
        </a:p>
      </dgm:t>
    </dgm:pt>
    <dgm:pt modelId="{BC23EF1E-C263-423C-9C53-691F86B930AB}">
      <dgm:prSet phldrT="[Text]" custT="1"/>
      <dgm:spPr>
        <a:solidFill>
          <a:srgbClr val="33C9D1"/>
        </a:solidFill>
        <a:ln>
          <a:solidFill>
            <a:srgbClr val="2375BB"/>
          </a:solidFill>
        </a:ln>
        <a:effectLst/>
      </dgm:spPr>
      <dgm:t>
        <a:bodyPr/>
        <a:lstStyle/>
        <a:p>
          <a:pPr algn="ctr" rtl="0">
            <a:lnSpc>
              <a:spcPct val="100000"/>
            </a:lnSpc>
            <a:spcBef>
              <a:spcPts val="0"/>
            </a:spcBef>
            <a:spcAft>
              <a:spcPts val="0"/>
            </a:spcAft>
          </a:pPr>
          <a:r>
            <a:rPr lang="fr" sz="2000" b="1" i="0" u="none" baseline="0" dirty="0">
              <a:solidFill>
                <a:schemeClr val="accent5"/>
              </a:solidFill>
            </a:rPr>
            <a:t>Titre et Introduction </a:t>
          </a:r>
        </a:p>
        <a:p>
          <a:pPr algn="ctr" rtl="0">
            <a:lnSpc>
              <a:spcPct val="100000"/>
            </a:lnSpc>
            <a:spcBef>
              <a:spcPts val="0"/>
            </a:spcBef>
            <a:spcAft>
              <a:spcPts val="0"/>
            </a:spcAft>
          </a:pPr>
          <a:r>
            <a:rPr lang="fr" sz="2400" b="1" i="0" u="none" baseline="0" dirty="0">
              <a:solidFill>
                <a:schemeClr val="accent5"/>
              </a:solidFill>
            </a:rPr>
            <a:t>(1 mn)</a:t>
          </a:r>
        </a:p>
      </dgm:t>
    </dgm:pt>
    <dgm:pt modelId="{6E05CA8E-68FF-47BC-B8BF-437E15AF8C35}" type="parTrans" cxnId="{A9186DE7-67A6-4D33-9F5E-129DBAFE3A8A}">
      <dgm:prSet/>
      <dgm:spPr/>
      <dgm:t>
        <a:bodyPr/>
        <a:lstStyle/>
        <a:p>
          <a:pPr algn="l" rtl="0">
            <a:lnSpc>
              <a:spcPct val="100000"/>
            </a:lnSpc>
            <a:spcBef>
              <a:spcPts val="0"/>
            </a:spcBef>
            <a:spcAft>
              <a:spcPts val="0"/>
            </a:spcAft>
          </a:pPr>
          <a:endParaRPr lang="fr" sz="2800" b="0"/>
        </a:p>
      </dgm:t>
    </dgm:pt>
    <dgm:pt modelId="{7A281288-2CCD-4ABA-80F9-8F60808D9F1D}" type="sibTrans" cxnId="{A9186DE7-67A6-4D33-9F5E-129DBAFE3A8A}">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A7B594D9-A6E0-4B2C-9B24-BC6222CDBBE2}">
      <dgm:prSet phldrT="[Text]" custT="1"/>
      <dgm:spPr>
        <a:solidFill>
          <a:srgbClr val="33C9D1"/>
        </a:solidFill>
        <a:ln>
          <a:solidFill>
            <a:srgbClr val="2375BB"/>
          </a:solidFill>
        </a:ln>
        <a:effectLst/>
      </dgm:spPr>
      <dgm:t>
        <a:bodyPr/>
        <a:lstStyle/>
        <a:p>
          <a:pPr algn="ctr" rtl="0">
            <a:lnSpc>
              <a:spcPct val="100000"/>
            </a:lnSpc>
            <a:spcBef>
              <a:spcPts val="0"/>
            </a:spcBef>
            <a:spcAft>
              <a:spcPts val="0"/>
            </a:spcAft>
          </a:pPr>
          <a:r>
            <a:rPr lang="fr" sz="2000" b="1" i="0" u="none" baseline="0" dirty="0">
              <a:solidFill>
                <a:schemeClr val="accent5"/>
              </a:solidFill>
            </a:rPr>
            <a:t>Contenu et vue d'ensemble</a:t>
          </a:r>
        </a:p>
        <a:p>
          <a:pPr algn="ctr" rtl="0">
            <a:lnSpc>
              <a:spcPct val="100000"/>
            </a:lnSpc>
            <a:spcBef>
              <a:spcPts val="0"/>
            </a:spcBef>
            <a:spcAft>
              <a:spcPts val="0"/>
            </a:spcAft>
          </a:pPr>
          <a:r>
            <a:rPr lang="fr" sz="2400" b="1" i="0" u="none" baseline="0" dirty="0">
              <a:solidFill>
                <a:schemeClr val="accent5"/>
              </a:solidFill>
            </a:rPr>
            <a:t>(1-2 mn)</a:t>
          </a:r>
        </a:p>
      </dgm:t>
    </dgm:pt>
    <dgm:pt modelId="{5A3A74FF-E54E-414C-92B7-8B6153AC08A6}" type="parTrans" cxnId="{6EAACC59-D5EB-41B0-825F-0E70D522F40F}">
      <dgm:prSet/>
      <dgm:spPr/>
      <dgm:t>
        <a:bodyPr/>
        <a:lstStyle/>
        <a:p>
          <a:pPr algn="l" rtl="0">
            <a:lnSpc>
              <a:spcPct val="100000"/>
            </a:lnSpc>
            <a:spcBef>
              <a:spcPts val="0"/>
            </a:spcBef>
            <a:spcAft>
              <a:spcPts val="0"/>
            </a:spcAft>
          </a:pPr>
          <a:endParaRPr lang="fr" sz="2800" b="0"/>
        </a:p>
      </dgm:t>
    </dgm:pt>
    <dgm:pt modelId="{1662C998-84B3-4440-AE0D-5ECEC03359A9}" type="sibTrans" cxnId="{6EAACC59-D5EB-41B0-825F-0E70D522F40F}">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AFF82766-235C-4FFC-875E-C85623F4255A}">
      <dgm:prSet phldrT="[Text]" custT="1"/>
      <dgm:spPr>
        <a:solidFill>
          <a:srgbClr val="33C9D1"/>
        </a:solidFill>
        <a:ln>
          <a:solidFill>
            <a:srgbClr val="2375BB"/>
          </a:solidFill>
        </a:ln>
        <a:effectLst/>
      </dgm:spPr>
      <dgm:t>
        <a:bodyPr/>
        <a:lstStyle/>
        <a:p>
          <a:pPr algn="ctr" rtl="0">
            <a:lnSpc>
              <a:spcPct val="100000"/>
            </a:lnSpc>
            <a:spcBef>
              <a:spcPts val="0"/>
            </a:spcBef>
            <a:spcAft>
              <a:spcPts val="0"/>
            </a:spcAft>
          </a:pPr>
          <a:r>
            <a:rPr lang="fr" sz="2000" b="1" i="0" u="none" baseline="0" dirty="0">
              <a:solidFill>
                <a:schemeClr val="accent5"/>
              </a:solidFill>
            </a:rPr>
            <a:t>Méthodes de recherche</a:t>
          </a:r>
        </a:p>
        <a:p>
          <a:pPr algn="ctr" rtl="0">
            <a:lnSpc>
              <a:spcPct val="100000"/>
            </a:lnSpc>
            <a:spcBef>
              <a:spcPts val="0"/>
            </a:spcBef>
            <a:spcAft>
              <a:spcPts val="0"/>
            </a:spcAft>
          </a:pPr>
          <a:r>
            <a:rPr lang="fr" sz="2400" b="1" i="0" u="none" baseline="0" dirty="0">
              <a:solidFill>
                <a:schemeClr val="accent5"/>
              </a:solidFill>
            </a:rPr>
            <a:t>(1-2 mn)</a:t>
          </a:r>
        </a:p>
      </dgm:t>
    </dgm:pt>
    <dgm:pt modelId="{FB932D16-764E-45BE-AC97-FEC39F8D1C55}" type="parTrans" cxnId="{0B881FFE-D912-4CA8-8CDC-4219EC81DF37}">
      <dgm:prSet/>
      <dgm:spPr/>
      <dgm:t>
        <a:bodyPr/>
        <a:lstStyle/>
        <a:p>
          <a:pPr algn="l" rtl="0">
            <a:lnSpc>
              <a:spcPct val="100000"/>
            </a:lnSpc>
            <a:spcBef>
              <a:spcPts val="0"/>
            </a:spcBef>
            <a:spcAft>
              <a:spcPts val="0"/>
            </a:spcAft>
          </a:pPr>
          <a:endParaRPr lang="fr" sz="2800" b="0"/>
        </a:p>
      </dgm:t>
    </dgm:pt>
    <dgm:pt modelId="{19873162-6959-4DA3-9ABF-4D19A4D24CB1}" type="sibTrans" cxnId="{0B881FFE-D912-4CA8-8CDC-4219EC81DF37}">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609690A1-C0BC-4A2C-B762-DB3585FE3816}">
      <dgm:prSet phldrT="[Text]" custT="1"/>
      <dgm:spPr>
        <a:solidFill>
          <a:srgbClr val="2375BB"/>
        </a:solidFill>
        <a:ln>
          <a:solidFill>
            <a:srgbClr val="33C9D1"/>
          </a:solidFill>
        </a:ln>
        <a:effectLst/>
      </dgm:spPr>
      <dgm:t>
        <a:bodyPr/>
        <a:lstStyle/>
        <a:p>
          <a:pPr algn="ctr" rtl="0">
            <a:lnSpc>
              <a:spcPct val="100000"/>
            </a:lnSpc>
            <a:spcBef>
              <a:spcPts val="0"/>
            </a:spcBef>
            <a:spcAft>
              <a:spcPts val="0"/>
            </a:spcAft>
          </a:pPr>
          <a:r>
            <a:rPr lang="fr" sz="2000" b="1" i="0" u="none" baseline="0" dirty="0">
              <a:solidFill>
                <a:schemeClr val="accent5"/>
              </a:solidFill>
            </a:rPr>
            <a:t>Résultats clés </a:t>
          </a:r>
        </a:p>
        <a:p>
          <a:pPr algn="ctr" rtl="0">
            <a:lnSpc>
              <a:spcPct val="100000"/>
            </a:lnSpc>
            <a:spcBef>
              <a:spcPts val="0"/>
            </a:spcBef>
            <a:spcAft>
              <a:spcPts val="0"/>
            </a:spcAft>
          </a:pPr>
          <a:r>
            <a:rPr lang="fr" sz="2400" b="1" i="0" u="none" baseline="0" dirty="0">
              <a:solidFill>
                <a:schemeClr val="accent5"/>
              </a:solidFill>
            </a:rPr>
            <a:t>(3-4 mn)</a:t>
          </a:r>
        </a:p>
      </dgm:t>
    </dgm:pt>
    <dgm:pt modelId="{C24AC822-EBBF-4827-952A-9022AC1237FC}" type="parTrans" cxnId="{F8923013-AA16-4826-AAB2-9920FBE8C667}">
      <dgm:prSet/>
      <dgm:spPr/>
      <dgm:t>
        <a:bodyPr/>
        <a:lstStyle/>
        <a:p>
          <a:pPr algn="l" rtl="0">
            <a:lnSpc>
              <a:spcPct val="100000"/>
            </a:lnSpc>
            <a:spcBef>
              <a:spcPts val="0"/>
            </a:spcBef>
            <a:spcAft>
              <a:spcPts val="0"/>
            </a:spcAft>
          </a:pPr>
          <a:endParaRPr lang="fr" sz="2800" b="0"/>
        </a:p>
      </dgm:t>
    </dgm:pt>
    <dgm:pt modelId="{AE2AE34D-E7CD-4005-8D93-BAB89990A640}" type="sibTrans" cxnId="{F8923013-AA16-4826-AAB2-9920FBE8C667}">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2D40EE3C-A63C-438C-858A-4022FA87C85E}">
      <dgm:prSet phldrT="[Text]" custT="1"/>
      <dgm:spPr>
        <a:solidFill>
          <a:srgbClr val="2375BB"/>
        </a:solidFill>
        <a:ln>
          <a:solidFill>
            <a:srgbClr val="33C9D1"/>
          </a:solidFill>
        </a:ln>
        <a:effectLst/>
      </dgm:spPr>
      <dgm:t>
        <a:bodyPr/>
        <a:lstStyle/>
        <a:p>
          <a:pPr algn="ctr" rtl="0">
            <a:lnSpc>
              <a:spcPct val="100000"/>
            </a:lnSpc>
            <a:spcBef>
              <a:spcPts val="0"/>
            </a:spcBef>
            <a:spcAft>
              <a:spcPts val="0"/>
            </a:spcAft>
          </a:pPr>
          <a:r>
            <a:rPr lang="fr" sz="2000" b="1" i="0" u="none" baseline="0" dirty="0">
              <a:solidFill>
                <a:schemeClr val="accent5"/>
              </a:solidFill>
            </a:rPr>
            <a:t>Implications</a:t>
          </a:r>
          <a:r>
            <a:rPr lang="fr" sz="2400" b="1" i="0" u="none" baseline="0" dirty="0">
              <a:solidFill>
                <a:schemeClr val="accent5"/>
              </a:solidFill>
            </a:rPr>
            <a:t> (1-2 mn)</a:t>
          </a:r>
        </a:p>
      </dgm:t>
    </dgm:pt>
    <dgm:pt modelId="{F122CFBA-F87B-4D27-AD80-6163DDC260F9}" type="parTrans" cxnId="{FF73106E-BBBF-488F-B6B1-4D55551C9849}">
      <dgm:prSet/>
      <dgm:spPr/>
      <dgm:t>
        <a:bodyPr/>
        <a:lstStyle/>
        <a:p>
          <a:pPr algn="l" rtl="0">
            <a:lnSpc>
              <a:spcPct val="100000"/>
            </a:lnSpc>
            <a:spcBef>
              <a:spcPts val="0"/>
            </a:spcBef>
            <a:spcAft>
              <a:spcPts val="0"/>
            </a:spcAft>
          </a:pPr>
          <a:endParaRPr lang="fr" sz="2800" b="0"/>
        </a:p>
      </dgm:t>
    </dgm:pt>
    <dgm:pt modelId="{7EDB42D5-ACBC-41DE-A915-B92DB470F64F}" type="sibTrans" cxnId="{FF73106E-BBBF-488F-B6B1-4D55551C9849}">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3F316241-8F83-407C-B6D7-0DCBB264CD06}">
      <dgm:prSet phldrT="[Text]" custT="1"/>
      <dgm:spPr>
        <a:solidFill>
          <a:srgbClr val="2375BB"/>
        </a:solidFill>
        <a:ln>
          <a:solidFill>
            <a:srgbClr val="33C9D1"/>
          </a:solidFill>
        </a:ln>
        <a:effectLst/>
      </dgm:spPr>
      <dgm:t>
        <a:bodyPr/>
        <a:lstStyle/>
        <a:p>
          <a:pPr algn="l" rtl="0">
            <a:lnSpc>
              <a:spcPct val="100000"/>
            </a:lnSpc>
            <a:spcBef>
              <a:spcPts val="0"/>
            </a:spcBef>
            <a:spcAft>
              <a:spcPts val="0"/>
            </a:spcAft>
          </a:pPr>
          <a:r>
            <a:rPr lang="fr" sz="1600" b="1" i="0" u="none" baseline="0" dirty="0">
              <a:solidFill>
                <a:schemeClr val="accent5"/>
              </a:solidFill>
            </a:rPr>
            <a:t>Recommandations</a:t>
          </a:r>
        </a:p>
        <a:p>
          <a:pPr algn="ctr" rtl="0">
            <a:lnSpc>
              <a:spcPct val="100000"/>
            </a:lnSpc>
            <a:spcBef>
              <a:spcPts val="0"/>
            </a:spcBef>
            <a:spcAft>
              <a:spcPts val="0"/>
            </a:spcAft>
          </a:pPr>
          <a:r>
            <a:rPr lang="fr" sz="2400" b="1" i="0" u="none" baseline="0" dirty="0">
              <a:solidFill>
                <a:schemeClr val="accent5"/>
              </a:solidFill>
            </a:rPr>
            <a:t>(1-2 mn)</a:t>
          </a:r>
        </a:p>
      </dgm:t>
    </dgm:pt>
    <dgm:pt modelId="{24BAFA83-1526-4C50-AF48-167072EFA158}" type="parTrans" cxnId="{1A19A9CD-8048-4A13-B47C-B01991435E2F}">
      <dgm:prSet/>
      <dgm:spPr/>
      <dgm:t>
        <a:bodyPr/>
        <a:lstStyle/>
        <a:p>
          <a:pPr algn="l" rtl="0">
            <a:lnSpc>
              <a:spcPct val="100000"/>
            </a:lnSpc>
            <a:spcBef>
              <a:spcPts val="0"/>
            </a:spcBef>
            <a:spcAft>
              <a:spcPts val="0"/>
            </a:spcAft>
          </a:pPr>
          <a:endParaRPr lang="fr" sz="2800" b="0"/>
        </a:p>
      </dgm:t>
    </dgm:pt>
    <dgm:pt modelId="{608310B1-25F5-4755-BF2C-E5AB78E01193}" type="sibTrans" cxnId="{1A19A9CD-8048-4A13-B47C-B01991435E2F}">
      <dgm:prSet/>
      <dgm:spPr>
        <a:solidFill>
          <a:schemeClr val="bg2">
            <a:lumMod val="90000"/>
          </a:schemeClr>
        </a:solidFill>
        <a:effectLst/>
      </dgm:spPr>
      <dgm:t>
        <a:bodyPr/>
        <a:lstStyle/>
        <a:p>
          <a:pPr algn="l" rtl="0">
            <a:lnSpc>
              <a:spcPct val="100000"/>
            </a:lnSpc>
            <a:spcBef>
              <a:spcPts val="0"/>
            </a:spcBef>
            <a:spcAft>
              <a:spcPts val="0"/>
            </a:spcAft>
          </a:pPr>
          <a:endParaRPr lang="fr" sz="2400" b="0"/>
        </a:p>
      </dgm:t>
    </dgm:pt>
    <dgm:pt modelId="{1D68BB8F-33DA-459B-BD19-46CCF87E05F0}">
      <dgm:prSet phldrT="[Text]" custT="1"/>
      <dgm:spPr>
        <a:solidFill>
          <a:srgbClr val="2375BB"/>
        </a:solidFill>
        <a:ln>
          <a:solidFill>
            <a:srgbClr val="33C9D1"/>
          </a:solidFill>
        </a:ln>
        <a:effectLst/>
      </dgm:spPr>
      <dgm:t>
        <a:bodyPr/>
        <a:lstStyle/>
        <a:p>
          <a:pPr algn="ctr" rtl="0">
            <a:lnSpc>
              <a:spcPct val="100000"/>
            </a:lnSpc>
            <a:spcBef>
              <a:spcPts val="0"/>
            </a:spcBef>
            <a:spcAft>
              <a:spcPts val="0"/>
            </a:spcAft>
          </a:pPr>
          <a:r>
            <a:rPr lang="fr" sz="2000" b="1" i="0" u="none" baseline="0" dirty="0">
              <a:solidFill>
                <a:schemeClr val="accent5"/>
              </a:solidFill>
            </a:rPr>
            <a:t>Récapitulatif</a:t>
          </a:r>
        </a:p>
        <a:p>
          <a:pPr algn="ctr" rtl="0">
            <a:lnSpc>
              <a:spcPct val="100000"/>
            </a:lnSpc>
            <a:spcBef>
              <a:spcPts val="0"/>
            </a:spcBef>
            <a:spcAft>
              <a:spcPts val="0"/>
            </a:spcAft>
          </a:pPr>
          <a:r>
            <a:rPr lang="fr" sz="2400" b="1" i="0" u="none" baseline="0" dirty="0">
              <a:solidFill>
                <a:schemeClr val="accent5"/>
              </a:solidFill>
            </a:rPr>
            <a:t>(1 mn)</a:t>
          </a:r>
        </a:p>
      </dgm:t>
    </dgm:pt>
    <dgm:pt modelId="{5EB6E2F7-88FE-4494-AF0C-80E929882179}" type="parTrans" cxnId="{1C18F43F-6882-4659-BAFD-55C95BDDB01B}">
      <dgm:prSet/>
      <dgm:spPr/>
      <dgm:t>
        <a:bodyPr/>
        <a:lstStyle/>
        <a:p>
          <a:pPr algn="l" rtl="0">
            <a:lnSpc>
              <a:spcPct val="100000"/>
            </a:lnSpc>
            <a:spcBef>
              <a:spcPts val="0"/>
            </a:spcBef>
            <a:spcAft>
              <a:spcPts val="0"/>
            </a:spcAft>
          </a:pPr>
          <a:endParaRPr lang="fr" sz="2800" b="0"/>
        </a:p>
      </dgm:t>
    </dgm:pt>
    <dgm:pt modelId="{CAAAB499-BCF4-4AE6-AAE9-832A59DA1242}" type="sibTrans" cxnId="{1C18F43F-6882-4659-BAFD-55C95BDDB01B}">
      <dgm:prSet/>
      <dgm:spPr/>
      <dgm:t>
        <a:bodyPr/>
        <a:lstStyle/>
        <a:p>
          <a:pPr algn="l" rtl="0">
            <a:lnSpc>
              <a:spcPct val="100000"/>
            </a:lnSpc>
            <a:spcBef>
              <a:spcPts val="0"/>
            </a:spcBef>
            <a:spcAft>
              <a:spcPts val="0"/>
            </a:spcAft>
          </a:pPr>
          <a:endParaRPr lang="fr" sz="2800" b="0"/>
        </a:p>
      </dgm:t>
    </dgm:pt>
    <dgm:pt modelId="{33690BDF-C6FA-431B-BA03-E3E337D12A45}" type="pres">
      <dgm:prSet presAssocID="{1283D86E-2466-4585-A9C0-8C60479E81B0}" presName="Name0" presStyleCnt="0">
        <dgm:presLayoutVars>
          <dgm:dir/>
          <dgm:resizeHandles/>
        </dgm:presLayoutVars>
      </dgm:prSet>
      <dgm:spPr/>
    </dgm:pt>
    <dgm:pt modelId="{4CCB12BC-F23C-48B2-B845-1155251DEF5D}" type="pres">
      <dgm:prSet presAssocID="{BC23EF1E-C263-423C-9C53-691F86B930AB}" presName="compNode" presStyleCnt="0"/>
      <dgm:spPr/>
    </dgm:pt>
    <dgm:pt modelId="{D768B193-BF78-4706-8532-812143E6B672}" type="pres">
      <dgm:prSet presAssocID="{BC23EF1E-C263-423C-9C53-691F86B930AB}" presName="dummyConnPt" presStyleCnt="0"/>
      <dgm:spPr/>
    </dgm:pt>
    <dgm:pt modelId="{54CBFE41-7CAC-4E05-A77B-42E634E94345}" type="pres">
      <dgm:prSet presAssocID="{BC23EF1E-C263-423C-9C53-691F86B930AB}" presName="node" presStyleLbl="node1" presStyleIdx="0" presStyleCnt="7">
        <dgm:presLayoutVars>
          <dgm:bulletEnabled val="1"/>
        </dgm:presLayoutVars>
      </dgm:prSet>
      <dgm:spPr/>
    </dgm:pt>
    <dgm:pt modelId="{126F8820-E458-4630-AFBF-D85E31544F1B}" type="pres">
      <dgm:prSet presAssocID="{7A281288-2CCD-4ABA-80F9-8F60808D9F1D}" presName="sibTrans" presStyleLbl="bgSibTrans2D1" presStyleIdx="0" presStyleCnt="6" custAng="97983" custLinFactNeighborX="39906" custLinFactNeighborY="37119"/>
      <dgm:spPr/>
    </dgm:pt>
    <dgm:pt modelId="{68AB8C6C-CC3D-49E8-8EC3-3D1FFDFEB308}" type="pres">
      <dgm:prSet presAssocID="{A7B594D9-A6E0-4B2C-9B24-BC6222CDBBE2}" presName="compNode" presStyleCnt="0"/>
      <dgm:spPr/>
    </dgm:pt>
    <dgm:pt modelId="{F24B918C-BE10-4E57-9854-66B13FC88AB6}" type="pres">
      <dgm:prSet presAssocID="{A7B594D9-A6E0-4B2C-9B24-BC6222CDBBE2}" presName="dummyConnPt" presStyleCnt="0"/>
      <dgm:spPr/>
    </dgm:pt>
    <dgm:pt modelId="{4654316A-DEFD-4F59-884E-3FE5098C7FD5}" type="pres">
      <dgm:prSet presAssocID="{A7B594D9-A6E0-4B2C-9B24-BC6222CDBBE2}" presName="node" presStyleLbl="node1" presStyleIdx="1" presStyleCnt="7" custLinFactNeighborX="2356" custLinFactNeighborY="-495">
        <dgm:presLayoutVars>
          <dgm:bulletEnabled val="1"/>
        </dgm:presLayoutVars>
      </dgm:prSet>
      <dgm:spPr/>
    </dgm:pt>
    <dgm:pt modelId="{B1352D85-2875-4F40-9574-3EBAC23E3929}" type="pres">
      <dgm:prSet presAssocID="{1662C998-84B3-4440-AE0D-5ECEC03359A9}" presName="sibTrans" presStyleLbl="bgSibTrans2D1" presStyleIdx="1" presStyleCnt="6" custAng="21491801" custLinFactNeighborX="39710" custLinFactNeighborY="37119"/>
      <dgm:spPr/>
    </dgm:pt>
    <dgm:pt modelId="{4129E725-B75D-492B-840B-61B145B0AE4C}" type="pres">
      <dgm:prSet presAssocID="{AFF82766-235C-4FFC-875E-C85623F4255A}" presName="compNode" presStyleCnt="0"/>
      <dgm:spPr/>
    </dgm:pt>
    <dgm:pt modelId="{43F97F55-E0E3-4942-9325-C17B2D5846C8}" type="pres">
      <dgm:prSet presAssocID="{AFF82766-235C-4FFC-875E-C85623F4255A}" presName="dummyConnPt" presStyleCnt="0"/>
      <dgm:spPr/>
    </dgm:pt>
    <dgm:pt modelId="{D0F158EE-9756-4AC0-B038-170FB1AF6F31}" type="pres">
      <dgm:prSet presAssocID="{AFF82766-235C-4FFC-875E-C85623F4255A}" presName="node" presStyleLbl="node1" presStyleIdx="2" presStyleCnt="7" custLinFactNeighborX="2356" custLinFactNeighborY="2520">
        <dgm:presLayoutVars>
          <dgm:bulletEnabled val="1"/>
        </dgm:presLayoutVars>
      </dgm:prSet>
      <dgm:spPr/>
    </dgm:pt>
    <dgm:pt modelId="{445637E0-20BB-4B6B-A842-6F5DA99E1400}" type="pres">
      <dgm:prSet presAssocID="{19873162-6959-4DA3-9ABF-4D19A4D24CB1}" presName="sibTrans" presStyleLbl="bgSibTrans2D1" presStyleIdx="2" presStyleCnt="6" custLinFactY="87579" custLinFactNeighborX="406" custLinFactNeighborY="100000"/>
      <dgm:spPr/>
    </dgm:pt>
    <dgm:pt modelId="{B816E621-CA65-447F-AE83-A00300D766A8}" type="pres">
      <dgm:prSet presAssocID="{609690A1-C0BC-4A2C-B762-DB3585FE3816}" presName="compNode" presStyleCnt="0"/>
      <dgm:spPr/>
    </dgm:pt>
    <dgm:pt modelId="{298D4765-C366-4556-8512-26BF11BE80DD}" type="pres">
      <dgm:prSet presAssocID="{609690A1-C0BC-4A2C-B762-DB3585FE3816}" presName="dummyConnPt" presStyleCnt="0"/>
      <dgm:spPr/>
    </dgm:pt>
    <dgm:pt modelId="{ABD5C9B5-1D16-463F-9CA0-0233D90E2A43}" type="pres">
      <dgm:prSet presAssocID="{609690A1-C0BC-4A2C-B762-DB3585FE3816}" presName="node" presStyleLbl="node1" presStyleIdx="3" presStyleCnt="7" custLinFactNeighborX="8738" custLinFactNeighborY="2520">
        <dgm:presLayoutVars>
          <dgm:bulletEnabled val="1"/>
        </dgm:presLayoutVars>
      </dgm:prSet>
      <dgm:spPr/>
    </dgm:pt>
    <dgm:pt modelId="{6ED1D120-6934-411F-A918-AF19C8C46319}" type="pres">
      <dgm:prSet presAssocID="{AE2AE34D-E7CD-4005-8D93-BAB89990A640}" presName="sibTrans" presStyleLbl="bgSibTrans2D1" presStyleIdx="3" presStyleCnt="6" custLinFactNeighborX="37612" custLinFactNeighborY="-3726"/>
      <dgm:spPr/>
    </dgm:pt>
    <dgm:pt modelId="{85C7E7DB-D19E-47C1-B54C-E8FD08122E03}" type="pres">
      <dgm:prSet presAssocID="{2D40EE3C-A63C-438C-858A-4022FA87C85E}" presName="compNode" presStyleCnt="0"/>
      <dgm:spPr/>
    </dgm:pt>
    <dgm:pt modelId="{3CAA6EEA-D8D5-46AA-BE0D-3E0D1163AEDB}" type="pres">
      <dgm:prSet presAssocID="{2D40EE3C-A63C-438C-858A-4022FA87C85E}" presName="dummyConnPt" presStyleCnt="0"/>
      <dgm:spPr/>
    </dgm:pt>
    <dgm:pt modelId="{B61D961F-A646-4F4D-8285-40923D118077}" type="pres">
      <dgm:prSet presAssocID="{2D40EE3C-A63C-438C-858A-4022FA87C85E}" presName="node" presStyleLbl="node1" presStyleIdx="4" presStyleCnt="7" custLinFactNeighborX="8738" custLinFactNeighborY="-495">
        <dgm:presLayoutVars>
          <dgm:bulletEnabled val="1"/>
        </dgm:presLayoutVars>
      </dgm:prSet>
      <dgm:spPr/>
    </dgm:pt>
    <dgm:pt modelId="{DFC22641-BBE7-4879-9A9F-75F2C8D7F0D2}" type="pres">
      <dgm:prSet presAssocID="{7EDB42D5-ACBC-41DE-A915-B92DB470F64F}" presName="sibTrans" presStyleLbl="bgSibTrans2D1" presStyleIdx="4" presStyleCnt="6" custLinFactNeighborX="38739" custLinFactNeighborY="-3726"/>
      <dgm:spPr/>
    </dgm:pt>
    <dgm:pt modelId="{05581E88-8046-46FE-A7AE-87DB449B7872}" type="pres">
      <dgm:prSet presAssocID="{3F316241-8F83-407C-B6D7-0DCBB264CD06}" presName="compNode" presStyleCnt="0"/>
      <dgm:spPr/>
    </dgm:pt>
    <dgm:pt modelId="{EBF2A335-0A56-4F7C-8345-D1664B3362C5}" type="pres">
      <dgm:prSet presAssocID="{3F316241-8F83-407C-B6D7-0DCBB264CD06}" presName="dummyConnPt" presStyleCnt="0"/>
      <dgm:spPr/>
    </dgm:pt>
    <dgm:pt modelId="{3776F82A-F55B-4D0C-953C-FAFBA51884BE}" type="pres">
      <dgm:prSet presAssocID="{3F316241-8F83-407C-B6D7-0DCBB264CD06}" presName="node" presStyleLbl="node1" presStyleIdx="5" presStyleCnt="7" custLinFactNeighborX="8738" custLinFactNeighborY="2586">
        <dgm:presLayoutVars>
          <dgm:bulletEnabled val="1"/>
        </dgm:presLayoutVars>
      </dgm:prSet>
      <dgm:spPr/>
    </dgm:pt>
    <dgm:pt modelId="{B802A1E9-8855-47BE-9B71-D580AA277C15}" type="pres">
      <dgm:prSet presAssocID="{608310B1-25F5-4755-BF2C-E5AB78E01193}" presName="sibTrans" presStyleLbl="bgSibTrans2D1" presStyleIdx="5" presStyleCnt="6" custLinFactY="85429" custLinFactNeighborX="1232" custLinFactNeighborY="100000"/>
      <dgm:spPr/>
    </dgm:pt>
    <dgm:pt modelId="{C2756B3C-5526-455C-8FC1-CA8185A39DEB}" type="pres">
      <dgm:prSet presAssocID="{1D68BB8F-33DA-459B-BD19-46CCF87E05F0}" presName="compNode" presStyleCnt="0"/>
      <dgm:spPr/>
    </dgm:pt>
    <dgm:pt modelId="{45C15291-C54B-4A92-81D7-444F0B8BFB63}" type="pres">
      <dgm:prSet presAssocID="{1D68BB8F-33DA-459B-BD19-46CCF87E05F0}" presName="dummyConnPt" presStyleCnt="0"/>
      <dgm:spPr/>
    </dgm:pt>
    <dgm:pt modelId="{103D576E-80D2-4010-9971-F799D653CC11}" type="pres">
      <dgm:prSet presAssocID="{1D68BB8F-33DA-459B-BD19-46CCF87E05F0}" presName="node" presStyleLbl="node1" presStyleIdx="6" presStyleCnt="7">
        <dgm:presLayoutVars>
          <dgm:bulletEnabled val="1"/>
        </dgm:presLayoutVars>
      </dgm:prSet>
      <dgm:spPr/>
    </dgm:pt>
  </dgm:ptLst>
  <dgm:cxnLst>
    <dgm:cxn modelId="{6CB6440B-A543-419C-820F-CA5F5DB8B83B}" type="presOf" srcId="{AE2AE34D-E7CD-4005-8D93-BAB89990A640}" destId="{6ED1D120-6934-411F-A918-AF19C8C46319}" srcOrd="0" destOrd="0" presId="urn:microsoft.com/office/officeart/2005/8/layout/bProcess4"/>
    <dgm:cxn modelId="{9D1B790D-3480-4EA0-8615-9F840D146F25}" type="presOf" srcId="{BC23EF1E-C263-423C-9C53-691F86B930AB}" destId="{54CBFE41-7CAC-4E05-A77B-42E634E94345}" srcOrd="0" destOrd="0" presId="urn:microsoft.com/office/officeart/2005/8/layout/bProcess4"/>
    <dgm:cxn modelId="{F8923013-AA16-4826-AAB2-9920FBE8C667}" srcId="{1283D86E-2466-4585-A9C0-8C60479E81B0}" destId="{609690A1-C0BC-4A2C-B762-DB3585FE3816}" srcOrd="3" destOrd="0" parTransId="{C24AC822-EBBF-4827-952A-9022AC1237FC}" sibTransId="{AE2AE34D-E7CD-4005-8D93-BAB89990A640}"/>
    <dgm:cxn modelId="{4B8B5C1B-2FA0-4357-A628-783A9A15BD31}" type="presOf" srcId="{609690A1-C0BC-4A2C-B762-DB3585FE3816}" destId="{ABD5C9B5-1D16-463F-9CA0-0233D90E2A43}" srcOrd="0" destOrd="0" presId="urn:microsoft.com/office/officeart/2005/8/layout/bProcess4"/>
    <dgm:cxn modelId="{1C18F43F-6882-4659-BAFD-55C95BDDB01B}" srcId="{1283D86E-2466-4585-A9C0-8C60479E81B0}" destId="{1D68BB8F-33DA-459B-BD19-46CCF87E05F0}" srcOrd="6" destOrd="0" parTransId="{5EB6E2F7-88FE-4494-AF0C-80E929882179}" sibTransId="{CAAAB499-BCF4-4AE6-AAE9-832A59DA1242}"/>
    <dgm:cxn modelId="{FF73106E-BBBF-488F-B6B1-4D55551C9849}" srcId="{1283D86E-2466-4585-A9C0-8C60479E81B0}" destId="{2D40EE3C-A63C-438C-858A-4022FA87C85E}" srcOrd="4" destOrd="0" parTransId="{F122CFBA-F87B-4D27-AD80-6163DDC260F9}" sibTransId="{7EDB42D5-ACBC-41DE-A915-B92DB470F64F}"/>
    <dgm:cxn modelId="{CA0D4056-93E1-491F-BF53-5CD35DE6D4C3}" type="presOf" srcId="{AFF82766-235C-4FFC-875E-C85623F4255A}" destId="{D0F158EE-9756-4AC0-B038-170FB1AF6F31}" srcOrd="0" destOrd="0" presId="urn:microsoft.com/office/officeart/2005/8/layout/bProcess4"/>
    <dgm:cxn modelId="{6EAACC59-D5EB-41B0-825F-0E70D522F40F}" srcId="{1283D86E-2466-4585-A9C0-8C60479E81B0}" destId="{A7B594D9-A6E0-4B2C-9B24-BC6222CDBBE2}" srcOrd="1" destOrd="0" parTransId="{5A3A74FF-E54E-414C-92B7-8B6153AC08A6}" sibTransId="{1662C998-84B3-4440-AE0D-5ECEC03359A9}"/>
    <dgm:cxn modelId="{26C4897B-2DD4-411D-8637-3E1402A4781F}" type="presOf" srcId="{A7B594D9-A6E0-4B2C-9B24-BC6222CDBBE2}" destId="{4654316A-DEFD-4F59-884E-3FE5098C7FD5}" srcOrd="0" destOrd="0" presId="urn:microsoft.com/office/officeart/2005/8/layout/bProcess4"/>
    <dgm:cxn modelId="{49E5749A-E0C3-410B-ABE4-8DC4A69C1FE4}" type="presOf" srcId="{2D40EE3C-A63C-438C-858A-4022FA87C85E}" destId="{B61D961F-A646-4F4D-8285-40923D118077}" srcOrd="0" destOrd="0" presId="urn:microsoft.com/office/officeart/2005/8/layout/bProcess4"/>
    <dgm:cxn modelId="{5DC0FFB5-A301-4FA8-9B16-34023FC92C3D}" type="presOf" srcId="{1283D86E-2466-4585-A9C0-8C60479E81B0}" destId="{33690BDF-C6FA-431B-BA03-E3E337D12A45}" srcOrd="0" destOrd="0" presId="urn:microsoft.com/office/officeart/2005/8/layout/bProcess4"/>
    <dgm:cxn modelId="{D6CC0CB9-C14C-4C83-9796-603DD26B9F1B}" type="presOf" srcId="{3F316241-8F83-407C-B6D7-0DCBB264CD06}" destId="{3776F82A-F55B-4D0C-953C-FAFBA51884BE}" srcOrd="0" destOrd="0" presId="urn:microsoft.com/office/officeart/2005/8/layout/bProcess4"/>
    <dgm:cxn modelId="{3F519ABE-7800-48C5-B9E0-8E0860B4C1C9}" type="presOf" srcId="{19873162-6959-4DA3-9ABF-4D19A4D24CB1}" destId="{445637E0-20BB-4B6B-A842-6F5DA99E1400}" srcOrd="0" destOrd="0" presId="urn:microsoft.com/office/officeart/2005/8/layout/bProcess4"/>
    <dgm:cxn modelId="{1A19A9CD-8048-4A13-B47C-B01991435E2F}" srcId="{1283D86E-2466-4585-A9C0-8C60479E81B0}" destId="{3F316241-8F83-407C-B6D7-0DCBB264CD06}" srcOrd="5" destOrd="0" parTransId="{24BAFA83-1526-4C50-AF48-167072EFA158}" sibTransId="{608310B1-25F5-4755-BF2C-E5AB78E01193}"/>
    <dgm:cxn modelId="{C590F1D3-EFEE-4A76-A5D0-1160C197F1A5}" type="presOf" srcId="{1662C998-84B3-4440-AE0D-5ECEC03359A9}" destId="{B1352D85-2875-4F40-9574-3EBAC23E3929}" srcOrd="0" destOrd="0" presId="urn:microsoft.com/office/officeart/2005/8/layout/bProcess4"/>
    <dgm:cxn modelId="{C4B55AD9-1938-441F-95AE-6430FF5820E4}" type="presOf" srcId="{7EDB42D5-ACBC-41DE-A915-B92DB470F64F}" destId="{DFC22641-BBE7-4879-9A9F-75F2C8D7F0D2}" srcOrd="0" destOrd="0" presId="urn:microsoft.com/office/officeart/2005/8/layout/bProcess4"/>
    <dgm:cxn modelId="{C384BCDE-F664-479C-AC90-7CF7C087BEAD}" type="presOf" srcId="{1D68BB8F-33DA-459B-BD19-46CCF87E05F0}" destId="{103D576E-80D2-4010-9971-F799D653CC11}" srcOrd="0" destOrd="0" presId="urn:microsoft.com/office/officeart/2005/8/layout/bProcess4"/>
    <dgm:cxn modelId="{28CEFDDF-2CB8-46F4-BA2D-1C95B5F6DD07}" type="presOf" srcId="{608310B1-25F5-4755-BF2C-E5AB78E01193}" destId="{B802A1E9-8855-47BE-9B71-D580AA277C15}" srcOrd="0" destOrd="0" presId="urn:microsoft.com/office/officeart/2005/8/layout/bProcess4"/>
    <dgm:cxn modelId="{A9186DE7-67A6-4D33-9F5E-129DBAFE3A8A}" srcId="{1283D86E-2466-4585-A9C0-8C60479E81B0}" destId="{BC23EF1E-C263-423C-9C53-691F86B930AB}" srcOrd="0" destOrd="0" parTransId="{6E05CA8E-68FF-47BC-B8BF-437E15AF8C35}" sibTransId="{7A281288-2CCD-4ABA-80F9-8F60808D9F1D}"/>
    <dgm:cxn modelId="{0B881FFE-D912-4CA8-8CDC-4219EC81DF37}" srcId="{1283D86E-2466-4585-A9C0-8C60479E81B0}" destId="{AFF82766-235C-4FFC-875E-C85623F4255A}" srcOrd="2" destOrd="0" parTransId="{FB932D16-764E-45BE-AC97-FEC39F8D1C55}" sibTransId="{19873162-6959-4DA3-9ABF-4D19A4D24CB1}"/>
    <dgm:cxn modelId="{D3F730FE-8244-4393-9DF8-DB507B32035B}" type="presOf" srcId="{7A281288-2CCD-4ABA-80F9-8F60808D9F1D}" destId="{126F8820-E458-4630-AFBF-D85E31544F1B}" srcOrd="0" destOrd="0" presId="urn:microsoft.com/office/officeart/2005/8/layout/bProcess4"/>
    <dgm:cxn modelId="{EE7DE8B5-1811-493F-95AA-3C25DF5860B6}" type="presParOf" srcId="{33690BDF-C6FA-431B-BA03-E3E337D12A45}" destId="{4CCB12BC-F23C-48B2-B845-1155251DEF5D}" srcOrd="0" destOrd="0" presId="urn:microsoft.com/office/officeart/2005/8/layout/bProcess4"/>
    <dgm:cxn modelId="{5F9D6AB3-238E-455C-AB79-97DFB7BAACB6}" type="presParOf" srcId="{4CCB12BC-F23C-48B2-B845-1155251DEF5D}" destId="{D768B193-BF78-4706-8532-812143E6B672}" srcOrd="0" destOrd="0" presId="urn:microsoft.com/office/officeart/2005/8/layout/bProcess4"/>
    <dgm:cxn modelId="{9149552F-175E-495B-9807-2B76C56DDA10}" type="presParOf" srcId="{4CCB12BC-F23C-48B2-B845-1155251DEF5D}" destId="{54CBFE41-7CAC-4E05-A77B-42E634E94345}" srcOrd="1" destOrd="0" presId="urn:microsoft.com/office/officeart/2005/8/layout/bProcess4"/>
    <dgm:cxn modelId="{D5D806F7-4814-4FE5-88F8-16C60C485485}" type="presParOf" srcId="{33690BDF-C6FA-431B-BA03-E3E337D12A45}" destId="{126F8820-E458-4630-AFBF-D85E31544F1B}" srcOrd="1" destOrd="0" presId="urn:microsoft.com/office/officeart/2005/8/layout/bProcess4"/>
    <dgm:cxn modelId="{CF7ABFD5-4D3D-4678-B3F9-9C28DB29F88C}" type="presParOf" srcId="{33690BDF-C6FA-431B-BA03-E3E337D12A45}" destId="{68AB8C6C-CC3D-49E8-8EC3-3D1FFDFEB308}" srcOrd="2" destOrd="0" presId="urn:microsoft.com/office/officeart/2005/8/layout/bProcess4"/>
    <dgm:cxn modelId="{0F49BC7B-AFF9-4988-B7CD-EA2F4A78F390}" type="presParOf" srcId="{68AB8C6C-CC3D-49E8-8EC3-3D1FFDFEB308}" destId="{F24B918C-BE10-4E57-9854-66B13FC88AB6}" srcOrd="0" destOrd="0" presId="urn:microsoft.com/office/officeart/2005/8/layout/bProcess4"/>
    <dgm:cxn modelId="{611A8C6E-3AB2-4F54-AFA1-98D105FA5DDD}" type="presParOf" srcId="{68AB8C6C-CC3D-49E8-8EC3-3D1FFDFEB308}" destId="{4654316A-DEFD-4F59-884E-3FE5098C7FD5}" srcOrd="1" destOrd="0" presId="urn:microsoft.com/office/officeart/2005/8/layout/bProcess4"/>
    <dgm:cxn modelId="{2107737F-55BA-42ED-8B2E-56D064B1A6DE}" type="presParOf" srcId="{33690BDF-C6FA-431B-BA03-E3E337D12A45}" destId="{B1352D85-2875-4F40-9574-3EBAC23E3929}" srcOrd="3" destOrd="0" presId="urn:microsoft.com/office/officeart/2005/8/layout/bProcess4"/>
    <dgm:cxn modelId="{DB80CFF7-450C-491D-B7B1-69A87A9E913F}" type="presParOf" srcId="{33690BDF-C6FA-431B-BA03-E3E337D12A45}" destId="{4129E725-B75D-492B-840B-61B145B0AE4C}" srcOrd="4" destOrd="0" presId="urn:microsoft.com/office/officeart/2005/8/layout/bProcess4"/>
    <dgm:cxn modelId="{27B8A75D-EF46-4A0D-ADAB-5E3D0A75D720}" type="presParOf" srcId="{4129E725-B75D-492B-840B-61B145B0AE4C}" destId="{43F97F55-E0E3-4942-9325-C17B2D5846C8}" srcOrd="0" destOrd="0" presId="urn:microsoft.com/office/officeart/2005/8/layout/bProcess4"/>
    <dgm:cxn modelId="{AD2B168E-2122-47CF-B197-4237B5A69C22}" type="presParOf" srcId="{4129E725-B75D-492B-840B-61B145B0AE4C}" destId="{D0F158EE-9756-4AC0-B038-170FB1AF6F31}" srcOrd="1" destOrd="0" presId="urn:microsoft.com/office/officeart/2005/8/layout/bProcess4"/>
    <dgm:cxn modelId="{8F4E26D0-0828-4AD1-B43D-6FC6966EAEE3}" type="presParOf" srcId="{33690BDF-C6FA-431B-BA03-E3E337D12A45}" destId="{445637E0-20BB-4B6B-A842-6F5DA99E1400}" srcOrd="5" destOrd="0" presId="urn:microsoft.com/office/officeart/2005/8/layout/bProcess4"/>
    <dgm:cxn modelId="{0EBCD8AC-977D-4BEC-BE30-39FCDF5C90F0}" type="presParOf" srcId="{33690BDF-C6FA-431B-BA03-E3E337D12A45}" destId="{B816E621-CA65-447F-AE83-A00300D766A8}" srcOrd="6" destOrd="0" presId="urn:microsoft.com/office/officeart/2005/8/layout/bProcess4"/>
    <dgm:cxn modelId="{09942B2D-4F72-41AE-BA0C-61C8987D507E}" type="presParOf" srcId="{B816E621-CA65-447F-AE83-A00300D766A8}" destId="{298D4765-C366-4556-8512-26BF11BE80DD}" srcOrd="0" destOrd="0" presId="urn:microsoft.com/office/officeart/2005/8/layout/bProcess4"/>
    <dgm:cxn modelId="{A6B8C45D-B868-4056-B3AC-38DE892D9B25}" type="presParOf" srcId="{B816E621-CA65-447F-AE83-A00300D766A8}" destId="{ABD5C9B5-1D16-463F-9CA0-0233D90E2A43}" srcOrd="1" destOrd="0" presId="urn:microsoft.com/office/officeart/2005/8/layout/bProcess4"/>
    <dgm:cxn modelId="{25FD2DCB-6E25-403D-A7DB-953431FBD0D4}" type="presParOf" srcId="{33690BDF-C6FA-431B-BA03-E3E337D12A45}" destId="{6ED1D120-6934-411F-A918-AF19C8C46319}" srcOrd="7" destOrd="0" presId="urn:microsoft.com/office/officeart/2005/8/layout/bProcess4"/>
    <dgm:cxn modelId="{5DD2843A-8961-48E4-9C47-DF8E85A6DA9E}" type="presParOf" srcId="{33690BDF-C6FA-431B-BA03-E3E337D12A45}" destId="{85C7E7DB-D19E-47C1-B54C-E8FD08122E03}" srcOrd="8" destOrd="0" presId="urn:microsoft.com/office/officeart/2005/8/layout/bProcess4"/>
    <dgm:cxn modelId="{6A952FD0-3CCA-4317-8F8E-3233C88E7035}" type="presParOf" srcId="{85C7E7DB-D19E-47C1-B54C-E8FD08122E03}" destId="{3CAA6EEA-D8D5-46AA-BE0D-3E0D1163AEDB}" srcOrd="0" destOrd="0" presId="urn:microsoft.com/office/officeart/2005/8/layout/bProcess4"/>
    <dgm:cxn modelId="{668B2C91-2BE8-4520-B5E4-E1650B15E97D}" type="presParOf" srcId="{85C7E7DB-D19E-47C1-B54C-E8FD08122E03}" destId="{B61D961F-A646-4F4D-8285-40923D118077}" srcOrd="1" destOrd="0" presId="urn:microsoft.com/office/officeart/2005/8/layout/bProcess4"/>
    <dgm:cxn modelId="{93616AAA-CE29-4542-953A-60B4DE18ACED}" type="presParOf" srcId="{33690BDF-C6FA-431B-BA03-E3E337D12A45}" destId="{DFC22641-BBE7-4879-9A9F-75F2C8D7F0D2}" srcOrd="9" destOrd="0" presId="urn:microsoft.com/office/officeart/2005/8/layout/bProcess4"/>
    <dgm:cxn modelId="{0F22CD4A-5B28-473D-B9FE-5C0C11D9E532}" type="presParOf" srcId="{33690BDF-C6FA-431B-BA03-E3E337D12A45}" destId="{05581E88-8046-46FE-A7AE-87DB449B7872}" srcOrd="10" destOrd="0" presId="urn:microsoft.com/office/officeart/2005/8/layout/bProcess4"/>
    <dgm:cxn modelId="{ABFDDEA5-2081-4847-A5A1-C48DAF22BD67}" type="presParOf" srcId="{05581E88-8046-46FE-A7AE-87DB449B7872}" destId="{EBF2A335-0A56-4F7C-8345-D1664B3362C5}" srcOrd="0" destOrd="0" presId="urn:microsoft.com/office/officeart/2005/8/layout/bProcess4"/>
    <dgm:cxn modelId="{5EDB4115-947D-430E-BE82-2FD2CA21DB0B}" type="presParOf" srcId="{05581E88-8046-46FE-A7AE-87DB449B7872}" destId="{3776F82A-F55B-4D0C-953C-FAFBA51884BE}" srcOrd="1" destOrd="0" presId="urn:microsoft.com/office/officeart/2005/8/layout/bProcess4"/>
    <dgm:cxn modelId="{495D6E39-46CE-4B2D-BDE5-7181ED9ED0A8}" type="presParOf" srcId="{33690BDF-C6FA-431B-BA03-E3E337D12A45}" destId="{B802A1E9-8855-47BE-9B71-D580AA277C15}" srcOrd="11" destOrd="0" presId="urn:microsoft.com/office/officeart/2005/8/layout/bProcess4"/>
    <dgm:cxn modelId="{A37BE1F1-154D-48C9-9C5D-1503E9BF726E}" type="presParOf" srcId="{33690BDF-C6FA-431B-BA03-E3E337D12A45}" destId="{C2756B3C-5526-455C-8FC1-CA8185A39DEB}" srcOrd="12" destOrd="0" presId="urn:microsoft.com/office/officeart/2005/8/layout/bProcess4"/>
    <dgm:cxn modelId="{954FB7FD-5B60-4B17-8759-BEFADD5F6DC3}" type="presParOf" srcId="{C2756B3C-5526-455C-8FC1-CA8185A39DEB}" destId="{45C15291-C54B-4A92-81D7-444F0B8BFB63}" srcOrd="0" destOrd="0" presId="urn:microsoft.com/office/officeart/2005/8/layout/bProcess4"/>
    <dgm:cxn modelId="{34739C28-70D6-4CEF-8049-E9C60BB138BE}" type="presParOf" srcId="{C2756B3C-5526-455C-8FC1-CA8185A39DEB}" destId="{103D576E-80D2-4010-9971-F799D653CC11}" srcOrd="1" destOrd="0" presId="urn:microsoft.com/office/officeart/2005/8/layout/bProcess4"/>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FCD87-9123-48F1-91E2-944E8D3BF85E}">
      <dsp:nvSpPr>
        <dsp:cNvPr id="0" name=""/>
        <dsp:cNvSpPr/>
      </dsp:nvSpPr>
      <dsp:spPr>
        <a:xfrm>
          <a:off x="2574773" y="0"/>
          <a:ext cx="2787459" cy="2787883"/>
        </a:xfrm>
        <a:prstGeom prst="circularArrow">
          <a:avLst>
            <a:gd name="adj1" fmla="val 10980"/>
            <a:gd name="adj2" fmla="val 1142322"/>
            <a:gd name="adj3" fmla="val 4500000"/>
            <a:gd name="adj4" fmla="val 10800000"/>
            <a:gd name="adj5" fmla="val 12500"/>
          </a:avLst>
        </a:prstGeom>
        <a:solidFill>
          <a:schemeClr val="dk2">
            <a:hueOff val="0"/>
            <a:satOff val="0"/>
            <a:lumOff val="0"/>
            <a:alphaOff val="0"/>
          </a:schemeClr>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3CE203A0-2F6E-46C8-BECF-D4DE3B2459B9}">
      <dsp:nvSpPr>
        <dsp:cNvPr id="0" name=""/>
        <dsp:cNvSpPr/>
      </dsp:nvSpPr>
      <dsp:spPr>
        <a:xfrm>
          <a:off x="3190893" y="1006510"/>
          <a:ext cx="1548937" cy="77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marL="0" lvl="0" indent="0" algn="l" defTabSz="1244600" rtl="0">
            <a:lnSpc>
              <a:spcPct val="90000"/>
            </a:lnSpc>
            <a:spcBef>
              <a:spcPct val="0"/>
            </a:spcBef>
            <a:spcAft>
              <a:spcPct val="35000"/>
            </a:spcAft>
            <a:buNone/>
          </a:pPr>
          <a:r>
            <a:rPr lang="fr" sz="2800" b="1" i="0" u="none" kern="1200" baseline="0">
              <a:solidFill>
                <a:srgbClr val="717073"/>
              </a:solidFill>
            </a:rPr>
            <a:t>Dites-le</a:t>
          </a:r>
        </a:p>
      </dsp:txBody>
      <dsp:txXfrm>
        <a:off x="3190893" y="1006510"/>
        <a:ext cx="1548937" cy="774283"/>
      </dsp:txXfrm>
    </dsp:sp>
    <dsp:sp modelId="{E7DC0D0F-A8A6-4DE1-8E29-5D046B2CA811}">
      <dsp:nvSpPr>
        <dsp:cNvPr id="0" name=""/>
        <dsp:cNvSpPr/>
      </dsp:nvSpPr>
      <dsp:spPr>
        <a:xfrm>
          <a:off x="1800566" y="1601845"/>
          <a:ext cx="2787459" cy="2787883"/>
        </a:xfrm>
        <a:prstGeom prst="leftCircularArrow">
          <a:avLst>
            <a:gd name="adj1" fmla="val 10980"/>
            <a:gd name="adj2" fmla="val 1142322"/>
            <a:gd name="adj3" fmla="val 6300000"/>
            <a:gd name="adj4" fmla="val 18900000"/>
            <a:gd name="adj5" fmla="val 12500"/>
          </a:avLst>
        </a:prstGeom>
        <a:solidFill>
          <a:srgbClr val="33C9D1"/>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6E5E03AC-C69E-429C-A341-D7BF3C8EB851}">
      <dsp:nvSpPr>
        <dsp:cNvPr id="0" name=""/>
        <dsp:cNvSpPr/>
      </dsp:nvSpPr>
      <dsp:spPr>
        <a:xfrm>
          <a:off x="2690992" y="2590801"/>
          <a:ext cx="2603005" cy="7742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 tIns="17145" rIns="17145" bIns="17145" numCol="1" spcCol="1270" anchor="ctr" anchorCtr="0">
          <a:noAutofit/>
        </a:bodyPr>
        <a:lstStyle/>
        <a:p>
          <a:pPr marL="0" lvl="0" indent="0" algn="l" defTabSz="1200150" rtl="0">
            <a:lnSpc>
              <a:spcPct val="90000"/>
            </a:lnSpc>
            <a:spcBef>
              <a:spcPct val="0"/>
            </a:spcBef>
            <a:spcAft>
              <a:spcPct val="35000"/>
            </a:spcAft>
            <a:buNone/>
          </a:pPr>
          <a:r>
            <a:rPr lang="fr" sz="2700" b="1" i="0" u="none" kern="1200" baseline="0" dirty="0">
              <a:solidFill>
                <a:srgbClr val="717073"/>
              </a:solidFill>
            </a:rPr>
            <a:t>Expliquez-le</a:t>
          </a:r>
        </a:p>
      </dsp:txBody>
      <dsp:txXfrm>
        <a:off x="2690992" y="2590801"/>
        <a:ext cx="2603005" cy="774283"/>
      </dsp:txXfrm>
    </dsp:sp>
    <dsp:sp modelId="{00E48194-718B-45BC-AABB-6A2598A7DB7F}">
      <dsp:nvSpPr>
        <dsp:cNvPr id="0" name=""/>
        <dsp:cNvSpPr/>
      </dsp:nvSpPr>
      <dsp:spPr>
        <a:xfrm>
          <a:off x="2773167" y="3395380"/>
          <a:ext cx="2394859" cy="2395819"/>
        </a:xfrm>
        <a:prstGeom prst="blockArc">
          <a:avLst>
            <a:gd name="adj1" fmla="val 13500000"/>
            <a:gd name="adj2" fmla="val 10800000"/>
            <a:gd name="adj3" fmla="val 12740"/>
          </a:avLst>
        </a:prstGeom>
        <a:solidFill>
          <a:schemeClr val="dk2">
            <a:hueOff val="0"/>
            <a:satOff val="0"/>
            <a:lumOff val="0"/>
            <a:alphaOff val="0"/>
          </a:schemeClr>
        </a:solidFill>
        <a:ln w="38100" cap="flat" cmpd="sng" algn="ctr">
          <a:noFill/>
          <a:prstDash val="solid"/>
        </a:ln>
        <a:effectLst/>
      </dsp:spPr>
      <dsp:style>
        <a:lnRef idx="3">
          <a:scrgbClr r="0" g="0" b="0"/>
        </a:lnRef>
        <a:fillRef idx="1">
          <a:scrgbClr r="0" g="0" b="0"/>
        </a:fillRef>
        <a:effectRef idx="1">
          <a:scrgbClr r="0" g="0" b="0"/>
        </a:effectRef>
        <a:fontRef idx="minor">
          <a:schemeClr val="lt1"/>
        </a:fontRef>
      </dsp:style>
    </dsp:sp>
    <dsp:sp modelId="{BAE3EC61-3DBA-4CCA-A692-331B0C335D58}">
      <dsp:nvSpPr>
        <dsp:cNvPr id="0" name=""/>
        <dsp:cNvSpPr/>
      </dsp:nvSpPr>
      <dsp:spPr>
        <a:xfrm>
          <a:off x="3089478" y="4343403"/>
          <a:ext cx="1863526" cy="597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45" tIns="17145" rIns="17145" bIns="17145" numCol="1" spcCol="1270" anchor="ctr" anchorCtr="0">
          <a:noAutofit/>
        </a:bodyPr>
        <a:lstStyle/>
        <a:p>
          <a:pPr marL="0" lvl="0" indent="0" algn="l" defTabSz="1200150" rtl="0">
            <a:lnSpc>
              <a:spcPct val="90000"/>
            </a:lnSpc>
            <a:spcBef>
              <a:spcPct val="0"/>
            </a:spcBef>
            <a:spcAft>
              <a:spcPct val="35000"/>
            </a:spcAft>
            <a:buNone/>
          </a:pPr>
          <a:r>
            <a:rPr lang="fr" sz="2700" b="1" i="0" u="none" kern="1200" baseline="0" dirty="0">
              <a:solidFill>
                <a:srgbClr val="717073"/>
              </a:solidFill>
            </a:rPr>
            <a:t>Répétez-le</a:t>
          </a:r>
        </a:p>
      </dsp:txBody>
      <dsp:txXfrm>
        <a:off x="3089478" y="4343403"/>
        <a:ext cx="1863526" cy="597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6F8820-E458-4630-AFBF-D85E31544F1B}">
      <dsp:nvSpPr>
        <dsp:cNvPr id="0" name=""/>
        <dsp:cNvSpPr/>
      </dsp:nvSpPr>
      <dsp:spPr>
        <a:xfrm rot="5400000">
          <a:off x="339203" y="1064061"/>
          <a:ext cx="155210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54CBFE41-7CAC-4E05-A77B-42E634E94345}">
      <dsp:nvSpPr>
        <dsp:cNvPr id="0" name=""/>
        <dsp:cNvSpPr/>
      </dsp:nvSpPr>
      <dsp:spPr>
        <a:xfrm>
          <a:off x="52234" y="687"/>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Titre et Introduction </a:t>
          </a:r>
        </a:p>
        <a:p>
          <a:pPr marL="0" lvl="0" indent="0" algn="ctr" defTabSz="889000" rtl="0">
            <a:lnSpc>
              <a:spcPct val="100000"/>
            </a:lnSpc>
            <a:spcBef>
              <a:spcPct val="0"/>
            </a:spcBef>
            <a:spcAft>
              <a:spcPts val="0"/>
            </a:spcAft>
            <a:buNone/>
          </a:pPr>
          <a:r>
            <a:rPr lang="fr" sz="2400" b="1" i="0" u="none" kern="1200" baseline="0" dirty="0">
              <a:solidFill>
                <a:schemeClr val="accent5"/>
              </a:solidFill>
            </a:rPr>
            <a:t>(1 mn)</a:t>
          </a:r>
        </a:p>
      </dsp:txBody>
      <dsp:txXfrm>
        <a:off x="88846" y="37299"/>
        <a:ext cx="2010127" cy="1176787"/>
      </dsp:txXfrm>
    </dsp:sp>
    <dsp:sp modelId="{B1352D85-2875-4F40-9574-3EBAC23E3929}">
      <dsp:nvSpPr>
        <dsp:cNvPr id="0" name=""/>
        <dsp:cNvSpPr/>
      </dsp:nvSpPr>
      <dsp:spPr>
        <a:xfrm rot="5291801">
          <a:off x="362348" y="2624493"/>
          <a:ext cx="155968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4654316A-DEFD-4F59-884E-3FE5098C7FD5}">
      <dsp:nvSpPr>
        <dsp:cNvPr id="0" name=""/>
        <dsp:cNvSpPr/>
      </dsp:nvSpPr>
      <dsp:spPr>
        <a:xfrm>
          <a:off x="101318" y="1557013"/>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Contenu et vue d'ensemble</a:t>
          </a:r>
        </a:p>
        <a:p>
          <a:pPr marL="0" lvl="0" indent="0" algn="ctr" defTabSz="889000" rtl="0">
            <a:lnSpc>
              <a:spcPct val="100000"/>
            </a:lnSpc>
            <a:spcBef>
              <a:spcPct val="0"/>
            </a:spcBef>
            <a:spcAft>
              <a:spcPts val="0"/>
            </a:spcAft>
            <a:buNone/>
          </a:pPr>
          <a:r>
            <a:rPr lang="fr" sz="2400" b="1" i="0" u="none" kern="1200" baseline="0" dirty="0">
              <a:solidFill>
                <a:schemeClr val="accent5"/>
              </a:solidFill>
            </a:rPr>
            <a:t>(1-2 mn)</a:t>
          </a:r>
        </a:p>
      </dsp:txBody>
      <dsp:txXfrm>
        <a:off x="137930" y="1593625"/>
        <a:ext cx="2010127" cy="1176787"/>
      </dsp:txXfrm>
    </dsp:sp>
    <dsp:sp modelId="{445637E0-20BB-4B6B-A842-6F5DA99E1400}">
      <dsp:nvSpPr>
        <dsp:cNvPr id="0" name=""/>
        <dsp:cNvSpPr/>
      </dsp:nvSpPr>
      <dsp:spPr>
        <a:xfrm>
          <a:off x="539442" y="3691302"/>
          <a:ext cx="2894114"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D0F158EE-9756-4AC0-B038-170FB1AF6F31}">
      <dsp:nvSpPr>
        <dsp:cNvPr id="0" name=""/>
        <dsp:cNvSpPr/>
      </dsp:nvSpPr>
      <dsp:spPr>
        <a:xfrm>
          <a:off x="101318" y="3126401"/>
          <a:ext cx="2083351" cy="1250011"/>
        </a:xfrm>
        <a:prstGeom prst="roundRect">
          <a:avLst>
            <a:gd name="adj" fmla="val 10000"/>
          </a:avLst>
        </a:prstGeom>
        <a:solidFill>
          <a:srgbClr val="33C9D1"/>
        </a:solidFill>
        <a:ln>
          <a:solidFill>
            <a:srgbClr val="2375BB"/>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Méthodes de recherche</a:t>
          </a:r>
        </a:p>
        <a:p>
          <a:pPr marL="0" lvl="0" indent="0" algn="ctr" defTabSz="889000" rtl="0">
            <a:lnSpc>
              <a:spcPct val="100000"/>
            </a:lnSpc>
            <a:spcBef>
              <a:spcPct val="0"/>
            </a:spcBef>
            <a:spcAft>
              <a:spcPts val="0"/>
            </a:spcAft>
            <a:buNone/>
          </a:pPr>
          <a:r>
            <a:rPr lang="fr" sz="2400" b="1" i="0" u="none" kern="1200" baseline="0" dirty="0">
              <a:solidFill>
                <a:schemeClr val="accent5"/>
              </a:solidFill>
            </a:rPr>
            <a:t>(1-2 mn)</a:t>
          </a:r>
        </a:p>
      </dsp:txBody>
      <dsp:txXfrm>
        <a:off x="137930" y="3163013"/>
        <a:ext cx="2010127" cy="1176787"/>
      </dsp:txXfrm>
    </dsp:sp>
    <dsp:sp modelId="{6ED1D120-6934-411F-A918-AF19C8C46319}">
      <dsp:nvSpPr>
        <dsp:cNvPr id="0" name=""/>
        <dsp:cNvSpPr/>
      </dsp:nvSpPr>
      <dsp:spPr>
        <a:xfrm rot="16200000">
          <a:off x="3233443" y="2547908"/>
          <a:ext cx="1559685"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ABD5C9B5-1D16-463F-9CA0-0233D90E2A43}">
      <dsp:nvSpPr>
        <dsp:cNvPr id="0" name=""/>
        <dsp:cNvSpPr/>
      </dsp:nvSpPr>
      <dsp:spPr>
        <a:xfrm>
          <a:off x="3005135" y="3126401"/>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Résultats clés </a:t>
          </a:r>
        </a:p>
        <a:p>
          <a:pPr marL="0" lvl="0" indent="0" algn="ctr" defTabSz="889000" rtl="0">
            <a:lnSpc>
              <a:spcPct val="100000"/>
            </a:lnSpc>
            <a:spcBef>
              <a:spcPct val="0"/>
            </a:spcBef>
            <a:spcAft>
              <a:spcPts val="0"/>
            </a:spcAft>
            <a:buNone/>
          </a:pPr>
          <a:r>
            <a:rPr lang="fr" sz="2400" b="1" i="0" u="none" kern="1200" baseline="0" dirty="0">
              <a:solidFill>
                <a:schemeClr val="accent5"/>
              </a:solidFill>
            </a:rPr>
            <a:t>(3-4 mn)</a:t>
          </a:r>
        </a:p>
      </dsp:txBody>
      <dsp:txXfrm>
        <a:off x="3041747" y="3163013"/>
        <a:ext cx="2010127" cy="1176787"/>
      </dsp:txXfrm>
    </dsp:sp>
    <dsp:sp modelId="{DFC22641-BBE7-4879-9A9F-75F2C8D7F0D2}">
      <dsp:nvSpPr>
        <dsp:cNvPr id="0" name=""/>
        <dsp:cNvSpPr/>
      </dsp:nvSpPr>
      <dsp:spPr>
        <a:xfrm rot="16200000">
          <a:off x="3256132" y="1001213"/>
          <a:ext cx="1514297"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B61D961F-A646-4F4D-8285-40923D118077}">
      <dsp:nvSpPr>
        <dsp:cNvPr id="0" name=""/>
        <dsp:cNvSpPr/>
      </dsp:nvSpPr>
      <dsp:spPr>
        <a:xfrm>
          <a:off x="3005135" y="1557013"/>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Implications</a:t>
          </a:r>
          <a:r>
            <a:rPr lang="fr" sz="2400" b="1" i="0" u="none" kern="1200" baseline="0" dirty="0">
              <a:solidFill>
                <a:schemeClr val="accent5"/>
              </a:solidFill>
            </a:rPr>
            <a:t> (1-2 mn)</a:t>
          </a:r>
        </a:p>
      </dsp:txBody>
      <dsp:txXfrm>
        <a:off x="3041747" y="1593625"/>
        <a:ext cx="2010127" cy="1176787"/>
      </dsp:txXfrm>
    </dsp:sp>
    <dsp:sp modelId="{B802A1E9-8855-47BE-9B71-D580AA277C15}">
      <dsp:nvSpPr>
        <dsp:cNvPr id="0" name=""/>
        <dsp:cNvSpPr/>
      </dsp:nvSpPr>
      <dsp:spPr>
        <a:xfrm rot="21563450">
          <a:off x="3463272" y="580144"/>
          <a:ext cx="2584109" cy="187501"/>
        </a:xfrm>
        <a:prstGeom prst="rect">
          <a:avLst/>
        </a:prstGeom>
        <a:solidFill>
          <a:schemeClr val="bg2">
            <a:lumMod val="90000"/>
          </a:schemeClr>
        </a:solidFill>
        <a:ln>
          <a:noFill/>
        </a:ln>
        <a:effectLst/>
      </dsp:spPr>
      <dsp:style>
        <a:lnRef idx="0">
          <a:scrgbClr r="0" g="0" b="0"/>
        </a:lnRef>
        <a:fillRef idx="3">
          <a:scrgbClr r="0" g="0" b="0"/>
        </a:fillRef>
        <a:effectRef idx="2">
          <a:scrgbClr r="0" g="0" b="0"/>
        </a:effectRef>
        <a:fontRef idx="minor">
          <a:schemeClr val="lt1"/>
        </a:fontRef>
      </dsp:style>
    </dsp:sp>
    <dsp:sp modelId="{3776F82A-F55B-4D0C-953C-FAFBA51884BE}">
      <dsp:nvSpPr>
        <dsp:cNvPr id="0" name=""/>
        <dsp:cNvSpPr/>
      </dsp:nvSpPr>
      <dsp:spPr>
        <a:xfrm>
          <a:off x="3005135" y="33012"/>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100000"/>
            </a:lnSpc>
            <a:spcBef>
              <a:spcPct val="0"/>
            </a:spcBef>
            <a:spcAft>
              <a:spcPts val="0"/>
            </a:spcAft>
            <a:buNone/>
          </a:pPr>
          <a:r>
            <a:rPr lang="fr" sz="1600" b="1" i="0" u="none" kern="1200" baseline="0" dirty="0">
              <a:solidFill>
                <a:schemeClr val="accent5"/>
              </a:solidFill>
            </a:rPr>
            <a:t>Recommandations</a:t>
          </a:r>
        </a:p>
        <a:p>
          <a:pPr marL="0" lvl="0" indent="0" algn="ctr" defTabSz="711200" rtl="0">
            <a:lnSpc>
              <a:spcPct val="100000"/>
            </a:lnSpc>
            <a:spcBef>
              <a:spcPct val="0"/>
            </a:spcBef>
            <a:spcAft>
              <a:spcPts val="0"/>
            </a:spcAft>
            <a:buNone/>
          </a:pPr>
          <a:r>
            <a:rPr lang="fr" sz="2400" b="1" i="0" u="none" kern="1200" baseline="0" dirty="0">
              <a:solidFill>
                <a:schemeClr val="accent5"/>
              </a:solidFill>
            </a:rPr>
            <a:t>(1-2 mn)</a:t>
          </a:r>
        </a:p>
      </dsp:txBody>
      <dsp:txXfrm>
        <a:off x="3041747" y="69624"/>
        <a:ext cx="2010127" cy="1176787"/>
      </dsp:txXfrm>
    </dsp:sp>
    <dsp:sp modelId="{103D576E-80D2-4010-9971-F799D653CC11}">
      <dsp:nvSpPr>
        <dsp:cNvPr id="0" name=""/>
        <dsp:cNvSpPr/>
      </dsp:nvSpPr>
      <dsp:spPr>
        <a:xfrm>
          <a:off x="5593950" y="687"/>
          <a:ext cx="2083351" cy="1250011"/>
        </a:xfrm>
        <a:prstGeom prst="roundRect">
          <a:avLst>
            <a:gd name="adj" fmla="val 10000"/>
          </a:avLst>
        </a:prstGeom>
        <a:solidFill>
          <a:srgbClr val="2375BB"/>
        </a:solidFill>
        <a:ln>
          <a:solidFill>
            <a:srgbClr val="33C9D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100000"/>
            </a:lnSpc>
            <a:spcBef>
              <a:spcPct val="0"/>
            </a:spcBef>
            <a:spcAft>
              <a:spcPts val="0"/>
            </a:spcAft>
            <a:buNone/>
          </a:pPr>
          <a:r>
            <a:rPr lang="fr" sz="2000" b="1" i="0" u="none" kern="1200" baseline="0" dirty="0">
              <a:solidFill>
                <a:schemeClr val="accent5"/>
              </a:solidFill>
            </a:rPr>
            <a:t>Récapitulatif</a:t>
          </a:r>
        </a:p>
        <a:p>
          <a:pPr marL="0" lvl="0" indent="0" algn="ctr" defTabSz="889000" rtl="0">
            <a:lnSpc>
              <a:spcPct val="100000"/>
            </a:lnSpc>
            <a:spcBef>
              <a:spcPct val="0"/>
            </a:spcBef>
            <a:spcAft>
              <a:spcPts val="0"/>
            </a:spcAft>
            <a:buNone/>
          </a:pPr>
          <a:r>
            <a:rPr lang="fr" sz="2400" b="1" i="0" u="none" kern="1200" baseline="0" dirty="0">
              <a:solidFill>
                <a:schemeClr val="accent5"/>
              </a:solidFill>
            </a:rPr>
            <a:t>(1 mn)</a:t>
          </a:r>
        </a:p>
      </dsp:txBody>
      <dsp:txXfrm>
        <a:off x="5630562" y="37299"/>
        <a:ext cx="2010127" cy="1176787"/>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97256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97256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lgn="r">
              <a:defRPr sz="1200">
                <a:ea typeface="MS PGothic" panose="020B0600070205080204" pitchFamily="34" charset="-128"/>
              </a:defRPr>
            </a:lvl1pPr>
          </a:lstStyle>
          <a:p>
            <a:pPr>
              <a:defRPr/>
            </a:pPr>
            <a:fld id="{D097013A-BC1C-443D-813C-981B7493E13C}" type="slidenum">
              <a:rPr lang="en-US" altLang="en-US"/>
              <a:pPr>
                <a:defRPr/>
              </a:pPr>
              <a:t>‹#›</a:t>
            </a:fld>
            <a:endParaRPr lang="en-US" altLang="en-US"/>
          </a:p>
        </p:txBody>
      </p:sp>
    </p:spTree>
    <p:extLst>
      <p:ext uri="{BB962C8B-B14F-4D97-AF65-F5344CB8AC3E}">
        <p14:creationId xmlns:p14="http://schemas.microsoft.com/office/powerpoint/2010/main" val="1206797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7" name="Rectangle 5"/>
          <p:cNvSpPr>
            <a:spLocks noGrp="1" noChangeArrowheads="1"/>
          </p:cNvSpPr>
          <p:nvPr>
            <p:ph type="body" sz="quarter" idx="3"/>
          </p:nvPr>
        </p:nvSpPr>
        <p:spPr bwMode="auto">
          <a:xfrm>
            <a:off x="389468" y="4415790"/>
            <a:ext cx="6231467" cy="4183380"/>
          </a:xfrm>
          <a:prstGeom prst="rect">
            <a:avLst/>
          </a:prstGeom>
          <a:noFill/>
          <a:ln w="9525">
            <a:noFill/>
            <a:miter lim="800000"/>
            <a:headEnd/>
            <a:tailEnd/>
          </a:ln>
        </p:spPr>
        <p:txBody>
          <a:bodyPr vert="horz" wrap="square" lIns="93172" tIns="46587" rIns="93172"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172" tIns="46587" rIns="93172" bIns="46587" numCol="1" anchor="b" anchorCtr="0" compatLnSpc="1">
            <a:prstTxWarp prst="textNoShape">
              <a:avLst/>
            </a:prstTxWarp>
          </a:bodyPr>
          <a:lstStyle>
            <a:lvl1pPr algn="r">
              <a:defRPr sz="1200">
                <a:ea typeface="MS PGothic" panose="020B0600070205080204" pitchFamily="34" charset="-128"/>
              </a:defRPr>
            </a:lvl1pPr>
          </a:lstStyle>
          <a:p>
            <a:pPr>
              <a:defRPr/>
            </a:pPr>
            <a:fld id="{E39F3125-622A-4D3B-A8FC-6788DCE26F47}" type="slidenum">
              <a:rPr lang="en-US" altLang="en-US"/>
              <a:pPr>
                <a:defRPr/>
              </a:pPr>
              <a:t>‹#›</a:t>
            </a:fld>
            <a:endParaRPr lang="en-US" altLang="en-US"/>
          </a:p>
        </p:txBody>
      </p:sp>
    </p:spTree>
    <p:extLst>
      <p:ext uri="{BB962C8B-B14F-4D97-AF65-F5344CB8AC3E}">
        <p14:creationId xmlns:p14="http://schemas.microsoft.com/office/powerpoint/2010/main" val="2236824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ＭＳ Ｐゴシック" charset="-128"/>
      </a:defRPr>
    </a:lvl1pPr>
    <a:lvl2pPr marL="4572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 b="0" i="0" u="none" baseline="0" dirty="0">
                <a:latin typeface="Arial" panose="020B0604020202020204" pitchFamily="34" charset="0"/>
              </a:rPr>
              <a:t>Pendant cette session, nous allons nous concentrer sur la manière de faire une présentation efficace, ce qui repose sur son contenu, sa conception et de la manière de la dérouler. </a:t>
            </a:r>
          </a:p>
          <a:p>
            <a:endParaRPr lang="fr" altLang="en-US" dirty="0">
              <a:latin typeface="Arial" panose="020B0604020202020204" pitchFamily="34" charset="0"/>
            </a:endParaRPr>
          </a:p>
        </p:txBody>
      </p:sp>
      <p:sp>
        <p:nvSpPr>
          <p:cNvPr id="7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7024" indent="-291163">
              <a:defRPr sz="2400">
                <a:solidFill>
                  <a:schemeClr val="tx1"/>
                </a:solidFill>
                <a:latin typeface="Arial" panose="020B0604020202020204" pitchFamily="34" charset="0"/>
                <a:ea typeface="ＭＳ Ｐゴシック" panose="020B0600070205080204" pitchFamily="34" charset="-128"/>
              </a:defRPr>
            </a:lvl2pPr>
            <a:lvl3pPr marL="1164653" indent="-232930">
              <a:defRPr sz="2400">
                <a:solidFill>
                  <a:schemeClr val="tx1"/>
                </a:solidFill>
                <a:latin typeface="Arial" panose="020B0604020202020204" pitchFamily="34" charset="0"/>
                <a:ea typeface="ＭＳ Ｐゴシック" panose="020B0600070205080204" pitchFamily="34" charset="-128"/>
              </a:defRPr>
            </a:lvl3pPr>
            <a:lvl4pPr marL="1630514" indent="-232930">
              <a:defRPr sz="2400">
                <a:solidFill>
                  <a:schemeClr val="tx1"/>
                </a:solidFill>
                <a:latin typeface="Arial" panose="020B0604020202020204" pitchFamily="34" charset="0"/>
                <a:ea typeface="ＭＳ Ｐゴシック" panose="020B0600070205080204" pitchFamily="34" charset="-128"/>
              </a:defRPr>
            </a:lvl4pPr>
            <a:lvl5pPr marL="2096375" indent="-232930">
              <a:defRPr sz="2400">
                <a:solidFill>
                  <a:schemeClr val="tx1"/>
                </a:solidFill>
                <a:latin typeface="Arial" panose="020B0604020202020204" pitchFamily="34" charset="0"/>
                <a:ea typeface="ＭＳ Ｐゴシック" panose="020B0600070205080204" pitchFamily="34" charset="-128"/>
              </a:defRPr>
            </a:lvl5pPr>
            <a:lvl6pPr marL="2562236"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28096"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93957"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59819" indent="-23293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l" rtl="0"/>
            <a:fld id="{819F73F5-507A-4404-8B14-2070C354BAE4}" type="slidenum">
              <a:rPr sz="1200"/>
              <a:pPr/>
              <a:t>1</a:t>
            </a:fld>
            <a:endParaRPr lang="fr" altLang="en-US" sz="1200"/>
          </a:p>
        </p:txBody>
      </p:sp>
    </p:spTree>
    <p:extLst>
      <p:ext uri="{BB962C8B-B14F-4D97-AF65-F5344CB8AC3E}">
        <p14:creationId xmlns:p14="http://schemas.microsoft.com/office/powerpoint/2010/main" val="19611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FR" altLang="en-US" dirty="0">
                <a:latin typeface="Arial" panose="020B0604020202020204" pitchFamily="34" charset="0"/>
              </a:rPr>
              <a:t>Étape 3 pour une présentation efficace:</a:t>
            </a:r>
            <a:r>
              <a:rPr lang="fr" altLang="en-US" dirty="0">
                <a:latin typeface="Arial" panose="020B0604020202020204" pitchFamily="34" charset="0"/>
              </a:rPr>
              <a:t> Définir le contenu</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4174054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5253" y="3176270"/>
            <a:ext cx="5842000" cy="573278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ts val="0"/>
              </a:spcBef>
              <a:spcAft>
                <a:spcPts val="1223"/>
              </a:spcAft>
              <a:defRPr/>
            </a:pPr>
            <a:r>
              <a:rPr lang="fr" sz="1200" b="0" i="0" u="none" baseline="0" dirty="0">
                <a:ea typeface="MS PGothic" pitchFamily="34" charset="-128"/>
              </a:rPr>
              <a:t>L'étape 3 consiste à déterminer le contenu spécifique :</a:t>
            </a:r>
          </a:p>
          <a:p>
            <a:pPr algn="l" rtl="0">
              <a:spcBef>
                <a:spcPts val="0"/>
              </a:spcBef>
              <a:spcAft>
                <a:spcPts val="1223"/>
              </a:spcAft>
              <a:defRPr/>
            </a:pPr>
            <a:endParaRPr lang="fr" sz="1200" dirty="0">
              <a:ea typeface="MS PGothic" pitchFamily="34" charset="-128"/>
            </a:endParaRPr>
          </a:p>
          <a:p>
            <a:pPr algn="l" rtl="0">
              <a:spcBef>
                <a:spcPts val="0"/>
              </a:spcBef>
              <a:spcAft>
                <a:spcPts val="1223"/>
              </a:spcAft>
              <a:defRPr/>
            </a:pPr>
            <a:r>
              <a:rPr lang="fr" sz="1200" b="0" i="0" u="none" baseline="0" dirty="0">
                <a:ea typeface="MS PGothic" pitchFamily="34" charset="-128"/>
              </a:rPr>
              <a:t>Quel que soit le nombre de présentations que vous ferez sur un thème quelconque, il sera toujours nécessaire de modifier un peu la présentation en fonction d'un nouvel auditoire. </a:t>
            </a:r>
          </a:p>
          <a:p>
            <a:pPr algn="l" rtl="0">
              <a:spcBef>
                <a:spcPts val="0"/>
              </a:spcBef>
              <a:spcAft>
                <a:spcPts val="1223"/>
              </a:spcAft>
              <a:defRPr/>
            </a:pPr>
            <a:r>
              <a:rPr lang="fr" sz="1200" b="0" i="0" u="none" baseline="0" dirty="0">
                <a:ea typeface="MS PGothic" pitchFamily="34" charset="-128"/>
              </a:rPr>
              <a:t>Commencez par un à trois points de données clés que le public doit retenir.</a:t>
            </a:r>
          </a:p>
          <a:p>
            <a:pPr algn="l" rtl="0">
              <a:spcBef>
                <a:spcPts val="0"/>
              </a:spcBef>
              <a:spcAft>
                <a:spcPts val="1223"/>
              </a:spcAft>
              <a:defRPr/>
            </a:pPr>
            <a:r>
              <a:rPr lang="fr" sz="1200" b="0" i="0" u="none" baseline="0" dirty="0">
                <a:ea typeface="MS PGothic" pitchFamily="34" charset="-128"/>
              </a:rPr>
              <a:t>Expliquez les implications des données </a:t>
            </a:r>
          </a:p>
          <a:p>
            <a:pPr algn="l" rtl="0">
              <a:spcBef>
                <a:spcPts val="0"/>
              </a:spcBef>
              <a:spcAft>
                <a:spcPts val="1223"/>
              </a:spcAft>
              <a:defRPr/>
            </a:pPr>
            <a:r>
              <a:rPr lang="fr" sz="1200" b="0" i="0" u="none" baseline="0" dirty="0">
                <a:ea typeface="MS PGothic" pitchFamily="34" charset="-128"/>
              </a:rPr>
              <a:t>Et </a:t>
            </a:r>
            <a:r>
              <a:rPr lang="fr-FR" sz="1200" b="0" i="0" u="none" baseline="0" dirty="0">
                <a:ea typeface="MS PGothic" pitchFamily="34" charset="-128"/>
              </a:rPr>
              <a:t>étayez la logique d</a:t>
            </a:r>
            <a:r>
              <a:rPr lang="fr" sz="1200" b="0" i="0" u="none" baseline="0" dirty="0">
                <a:ea typeface="MS PGothic" pitchFamily="34" charset="-128"/>
              </a:rPr>
              <a:t>es recommandations que vous ferez à la fin. </a:t>
            </a:r>
          </a:p>
          <a:p>
            <a:pPr algn="l" rtl="0">
              <a:spcBef>
                <a:spcPts val="0"/>
              </a:spcBef>
              <a:spcAft>
                <a:spcPts val="1223"/>
              </a:spcAft>
              <a:defRPr/>
            </a:pPr>
            <a:endParaRPr lang="fr" sz="1200" dirty="0">
              <a:ea typeface="MS PGothic" pitchFamily="34" charset="-128"/>
            </a:endParaRPr>
          </a:p>
          <a:p>
            <a:pPr algn="l" rtl="0">
              <a:spcBef>
                <a:spcPts val="0"/>
              </a:spcBef>
              <a:spcAft>
                <a:spcPts val="1223"/>
              </a:spcAft>
              <a:defRPr/>
            </a:pPr>
            <a:r>
              <a:rPr lang="fr" sz="1200" b="0" i="0" u="none" baseline="0" dirty="0">
                <a:ea typeface="MS PGothic" pitchFamily="34" charset="-128"/>
              </a:rPr>
              <a:t>Tout au long de la présentation, utilisez un langage que le public comprendra. </a:t>
            </a:r>
          </a:p>
          <a:p>
            <a:pPr algn="l" rtl="0">
              <a:spcBef>
                <a:spcPts val="0"/>
              </a:spcBef>
              <a:spcAft>
                <a:spcPts val="1223"/>
              </a:spcAft>
              <a:defRPr/>
            </a:pPr>
            <a:r>
              <a:rPr lang="fr" sz="1200" b="0" i="0" u="none" baseline="0" dirty="0">
                <a:ea typeface="MS PGothic" pitchFamily="34" charset="-128"/>
              </a:rPr>
              <a:t>Vérifiez bien que vous pouvez expliquer tous les points dans un langage simple - vous pourrez toujours </a:t>
            </a:r>
            <a:r>
              <a:rPr lang="fr-FR" sz="1200" b="0" i="0" u="none" baseline="0" dirty="0">
                <a:ea typeface="MS PGothic" pitchFamily="34" charset="-128"/>
              </a:rPr>
              <a:t>r</a:t>
            </a:r>
            <a:r>
              <a:rPr lang="fr" sz="1200" b="0" i="0" u="none" baseline="0" dirty="0">
                <a:ea typeface="MS PGothic" pitchFamily="34" charset="-128"/>
              </a:rPr>
              <a:t>ajouter des détails ou de la complexité si votre public semble le vouloir. </a:t>
            </a:r>
          </a:p>
          <a:p>
            <a:pPr algn="l" rtl="0">
              <a:spcBef>
                <a:spcPts val="0"/>
              </a:spcBef>
              <a:spcAft>
                <a:spcPts val="1223"/>
              </a:spcAft>
              <a:defRPr/>
            </a:pPr>
            <a:r>
              <a:rPr lang="fr" sz="1200" b="0" i="0" u="none" baseline="0" dirty="0">
                <a:ea typeface="MS PGothic" pitchFamily="34" charset="-128"/>
              </a:rPr>
              <a:t>L'une des difficultés consiste à expliquer rapidement et clairement les idées complexes, vous devez donc y consacrer du temps. </a:t>
            </a:r>
          </a:p>
          <a:p>
            <a:pPr algn="l" rtl="0">
              <a:spcBef>
                <a:spcPts val="0"/>
              </a:spcBef>
              <a:spcAft>
                <a:spcPts val="1223"/>
              </a:spcAft>
              <a:defRPr/>
            </a:pPr>
            <a:endParaRPr lang="fr" sz="1200" dirty="0">
              <a:ea typeface="MS PGothic" pitchFamily="34" charset="-128"/>
            </a:endParaRPr>
          </a:p>
          <a:p>
            <a:pPr algn="l" rtl="0">
              <a:spcBef>
                <a:spcPts val="0"/>
              </a:spcBef>
              <a:spcAft>
                <a:spcPts val="1223"/>
              </a:spcAft>
              <a:defRPr/>
            </a:pPr>
            <a:r>
              <a:rPr lang="fr" sz="1200" b="0" i="0" u="none" baseline="0" dirty="0">
                <a:ea typeface="MS PGothic" pitchFamily="34" charset="-128"/>
              </a:rPr>
              <a:t>Une autre difficulté énoncée précedemment concerne l'excès ou le manque d'informations. Il s'agit d'un véritable défi. </a:t>
            </a:r>
          </a:p>
          <a:p>
            <a:pPr algn="l" rtl="0">
              <a:spcBef>
                <a:spcPts val="0"/>
              </a:spcBef>
              <a:spcAft>
                <a:spcPts val="1223"/>
              </a:spcAft>
              <a:defRPr/>
            </a:pPr>
            <a:r>
              <a:rPr lang="fr" sz="1200" b="0" i="0" u="none" baseline="0" dirty="0">
                <a:ea typeface="MS PGothic" pitchFamily="34" charset="-128"/>
              </a:rPr>
              <a:t>Pourtant la recherche montre qu'une présentation concise permet au public de se concentrer sur les éléments clés et de les organiser d'une manière qui a du sens. </a:t>
            </a:r>
          </a:p>
          <a:p>
            <a:pPr algn="l" rtl="0">
              <a:spcBef>
                <a:spcPts val="0"/>
              </a:spcBef>
              <a:spcAft>
                <a:spcPts val="1223"/>
              </a:spcAft>
              <a:defRPr/>
            </a:pPr>
            <a:r>
              <a:rPr lang="fr" sz="1200" b="0" i="0" u="none" baseline="0" dirty="0">
                <a:ea typeface="MS PGothic" pitchFamily="34" charset="-128"/>
              </a:rPr>
              <a:t>Cela signifie que le public apprend PLUS lorsque MOINS d'informations sont présentées - un excès d'informations peut submerger votre public, qui n'en retiendra pas grand chose. </a:t>
            </a:r>
          </a:p>
          <a:p>
            <a:pPr algn="l" rtl="0">
              <a:spcBef>
                <a:spcPts val="0"/>
              </a:spcBef>
              <a:spcAft>
                <a:spcPts val="1223"/>
              </a:spcAft>
              <a:defRPr/>
            </a:pPr>
            <a:r>
              <a:rPr lang="fr" sz="1200" b="0" i="0" u="none" baseline="0" dirty="0">
                <a:ea typeface="MS PGothic" pitchFamily="34" charset="-128"/>
              </a:rPr>
              <a:t>MAIS d'un autre côté, </a:t>
            </a:r>
            <a:r>
              <a:rPr lang="fr-FR" sz="1200" b="0" i="0" u="none" baseline="0" dirty="0">
                <a:ea typeface="MS PGothic" pitchFamily="34" charset="-128"/>
              </a:rPr>
              <a:t>faites </a:t>
            </a:r>
            <a:r>
              <a:rPr lang="fr" sz="1200" b="0" i="0" u="none" baseline="0" dirty="0">
                <a:ea typeface="MS PGothic" pitchFamily="34" charset="-128"/>
              </a:rPr>
              <a:t>attenti</a:t>
            </a:r>
            <a:r>
              <a:rPr lang="fr-FR" sz="1200" b="0" i="0" u="none" baseline="0" dirty="0">
                <a:ea typeface="MS PGothic" pitchFamily="34" charset="-128"/>
              </a:rPr>
              <a:t>on</a:t>
            </a:r>
            <a:r>
              <a:rPr lang="fr" sz="1200" b="0" i="0" u="none" baseline="0" dirty="0">
                <a:ea typeface="MS PGothic" pitchFamily="34" charset="-128"/>
              </a:rPr>
              <a:t> à ne pas trop simplifier les choses ou à créer des </a:t>
            </a:r>
            <a:r>
              <a:rPr lang="fr-FR" sz="1200" b="0" i="0" u="none" baseline="0" dirty="0">
                <a:ea typeface="MS PGothic" pitchFamily="34" charset="-128"/>
              </a:rPr>
              <a:t>failles dans votre </a:t>
            </a:r>
            <a:r>
              <a:rPr lang="fr" sz="1200" b="0" i="0" u="none" baseline="0" dirty="0">
                <a:ea typeface="MS PGothic" pitchFamily="34" charset="-128"/>
              </a:rPr>
              <a:t>logique en omettant </a:t>
            </a:r>
            <a:r>
              <a:rPr lang="fr-FR" sz="1200" b="0" i="0" u="none" baseline="0" dirty="0">
                <a:ea typeface="MS PGothic" pitchFamily="34" charset="-128"/>
              </a:rPr>
              <a:t>d</a:t>
            </a:r>
            <a:r>
              <a:rPr lang="fr" sz="1200" b="0" i="0" u="none" baseline="0" dirty="0">
                <a:ea typeface="MS PGothic" pitchFamily="34" charset="-128"/>
              </a:rPr>
              <a:t>es informations </a:t>
            </a:r>
            <a:r>
              <a:rPr lang="fr-FR" sz="1200" b="0" i="0" u="none" baseline="0" dirty="0">
                <a:ea typeface="MS PGothic" pitchFamily="34" charset="-128"/>
              </a:rPr>
              <a:t>essentielles</a:t>
            </a:r>
            <a:r>
              <a:rPr lang="fr" sz="1200" b="0" i="0" u="none" baseline="0" dirty="0">
                <a:ea typeface="MS PGothic" pitchFamily="34" charset="-128"/>
              </a:rPr>
              <a:t>. </a:t>
            </a:r>
          </a:p>
          <a:p>
            <a:pPr algn="l" rtl="0">
              <a:spcBef>
                <a:spcPts val="0"/>
              </a:spcBef>
              <a:spcAft>
                <a:spcPts val="1223"/>
              </a:spcAft>
              <a:defRPr/>
            </a:pPr>
            <a:endParaRPr lang="fr" sz="1200" dirty="0">
              <a:ea typeface="MS PGothic" pitchFamily="34" charset="-128"/>
            </a:endParaRPr>
          </a:p>
          <a:p>
            <a:pPr algn="l" rtl="0">
              <a:spcBef>
                <a:spcPts val="0"/>
              </a:spcBef>
              <a:spcAft>
                <a:spcPts val="1223"/>
              </a:spcAft>
              <a:defRPr/>
            </a:pPr>
            <a:r>
              <a:rPr lang="fr" sz="1200" b="0" i="0" u="none" baseline="0" dirty="0">
                <a:ea typeface="MS PGothic" pitchFamily="34" charset="-128"/>
              </a:rPr>
              <a:t>Ensuite, assurez-vous que le contenu que vous avez identifié correspond au temps qui vous est imparti. </a:t>
            </a:r>
          </a:p>
          <a:p>
            <a:pPr algn="l" rtl="0">
              <a:spcBef>
                <a:spcPts val="0"/>
              </a:spcBef>
              <a:spcAft>
                <a:spcPts val="1223"/>
              </a:spcAft>
              <a:defRPr/>
            </a:pPr>
            <a:r>
              <a:rPr lang="fr" sz="1200" b="0" i="0" u="none" baseline="0" dirty="0">
                <a:ea typeface="MS PGothic" pitchFamily="34" charset="-128"/>
              </a:rPr>
              <a:t>15 - 20 minutes est une durée maximum pour attirer l'attention du public - pour des responsables politiques, c'est probablement moins ! </a:t>
            </a:r>
          </a:p>
          <a:p>
            <a:pPr algn="l" rtl="0">
              <a:spcBef>
                <a:spcPts val="0"/>
              </a:spcBef>
              <a:spcAft>
                <a:spcPts val="1223"/>
              </a:spcAft>
              <a:defRPr/>
            </a:pPr>
            <a:r>
              <a:rPr lang="fr" sz="1200" b="0" i="0" u="none" baseline="0" dirty="0">
                <a:ea typeface="MS PGothic" pitchFamily="34" charset="-128"/>
              </a:rPr>
              <a:t>Concernant vos diapositives, la règle d'or est d'utiliser une diapositive par minute - par conséquent, une présentation de 10 à 12 minutes doit avoir 12 diapositives au maximum - mais cela dépend de votre rythme. La durée passée sur chaque diapositive sera probablement très variable. </a:t>
            </a:r>
          </a:p>
          <a:p>
            <a:pPr algn="l" rtl="0">
              <a:spcBef>
                <a:spcPts val="0"/>
              </a:spcBef>
              <a:spcAft>
                <a:spcPts val="1223"/>
              </a:spcAft>
              <a:defRPr/>
            </a:pPr>
            <a:r>
              <a:rPr lang="fr" sz="1200" b="0" i="0" u="none" baseline="0" dirty="0">
                <a:ea typeface="MS PGothic" pitchFamily="34" charset="-128"/>
              </a:rPr>
              <a:t>Entraînez-vous et chronométrez votre présentation. </a:t>
            </a:r>
          </a:p>
        </p:txBody>
      </p:sp>
      <p:sp>
        <p:nvSpPr>
          <p:cNvPr id="21507" name="Rectangle 3"/>
          <p:cNvSpPr>
            <a:spLocks noGrp="1" noRot="1" noChangeAspect="1" noChangeArrowheads="1" noTextEdit="1"/>
          </p:cNvSpPr>
          <p:nvPr>
            <p:ph type="sldImg"/>
          </p:nvPr>
        </p:nvSpPr>
        <p:spPr>
          <a:xfrm>
            <a:off x="1255713" y="309563"/>
            <a:ext cx="3719512" cy="2789237"/>
          </a:xfrm>
          <a:ln cap="flat"/>
        </p:spPr>
      </p:sp>
    </p:spTree>
    <p:extLst>
      <p:ext uri="{BB962C8B-B14F-4D97-AF65-F5344CB8AC3E}">
        <p14:creationId xmlns:p14="http://schemas.microsoft.com/office/powerpoint/2010/main" val="1781989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FR" altLang="en-US" dirty="0">
                <a:latin typeface="Arial" panose="020B0604020202020204" pitchFamily="34" charset="0"/>
              </a:rPr>
              <a:t>Étape 4  pour une présentation efficace:</a:t>
            </a:r>
            <a:r>
              <a:rPr lang="fr" altLang="en-US" dirty="0">
                <a:latin typeface="Arial" panose="020B0604020202020204" pitchFamily="34" charset="0"/>
              </a:rPr>
              <a:t> </a:t>
            </a:r>
            <a:r>
              <a:rPr lang="fr-FR" b="0" i="0" u="sng" baseline="0" dirty="0">
                <a:latin typeface="Arial" panose="020B0604020202020204" pitchFamily="34" charset="0"/>
              </a:rPr>
              <a:t>organiser</a:t>
            </a:r>
            <a:r>
              <a:rPr lang="fr-FR" b="0" i="0" u="none" baseline="0" dirty="0">
                <a:latin typeface="Arial" panose="020B0604020202020204" pitchFamily="34" charset="0"/>
              </a:rPr>
              <a:t> </a:t>
            </a:r>
            <a:r>
              <a:rPr lang="fr" b="0" i="0" u="none" baseline="0" dirty="0">
                <a:latin typeface="Arial" panose="020B0604020202020204" pitchFamily="34" charset="0"/>
              </a:rPr>
              <a:t>vos informations </a:t>
            </a:r>
            <a:r>
              <a:rPr lang="en-US" b="0" i="0" u="none" baseline="0" dirty="0" err="1">
                <a:latin typeface="Arial" panose="020B0604020202020204" pitchFamily="34" charset="0"/>
              </a:rPr>
              <a:t>en</a:t>
            </a:r>
            <a:r>
              <a:rPr lang="fr-FR" b="0" i="0" u="none" baseline="0" dirty="0">
                <a:latin typeface="Arial" panose="020B0604020202020204" pitchFamily="34" charset="0"/>
              </a:rPr>
              <a:t> un flux cohérent</a:t>
            </a:r>
            <a:endParaRPr lang="fr"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767640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latin typeface="Arial" panose="020B0604020202020204" pitchFamily="34" charset="0"/>
              </a:rPr>
              <a:t>L'étape 4 est probablement la plus </a:t>
            </a:r>
            <a:r>
              <a:rPr lang="fr-FR" b="0" i="0" u="none" baseline="0" dirty="0">
                <a:latin typeface="Arial" panose="020B0604020202020204" pitchFamily="34" charset="0"/>
              </a:rPr>
              <a:t>importante</a:t>
            </a:r>
            <a:r>
              <a:rPr lang="fr" b="0" i="0" u="none" baseline="0" dirty="0">
                <a:latin typeface="Arial" panose="020B0604020202020204" pitchFamily="34" charset="0"/>
              </a:rPr>
              <a:t> - organisez vos informations : Élaborez un </a:t>
            </a:r>
            <a:r>
              <a:rPr lang="fr-FR" b="0" i="0" u="none" baseline="0" dirty="0">
                <a:latin typeface="Arial" panose="020B0604020202020204" pitchFamily="34" charset="0"/>
              </a:rPr>
              <a:t>plan </a:t>
            </a:r>
            <a:r>
              <a:rPr lang="fr" b="0" i="0" u="none" baseline="0" dirty="0">
                <a:latin typeface="Arial" panose="020B0604020202020204" pitchFamily="34" charset="0"/>
              </a:rPr>
              <a:t>qui correspond à vos objectifs.</a:t>
            </a:r>
          </a:p>
          <a:p>
            <a:endParaRPr lang="fr" altLang="en-US" dirty="0">
              <a:latin typeface="Arial" panose="020B0604020202020204" pitchFamily="34" charset="0"/>
            </a:endParaRPr>
          </a:p>
          <a:p>
            <a:pPr algn="l" rtl="0"/>
            <a:r>
              <a:rPr lang="fr" b="0" i="0" u="none" baseline="0" dirty="0">
                <a:latin typeface="Arial" panose="020B0604020202020204" pitchFamily="34" charset="0"/>
              </a:rPr>
              <a:t>Gardez à l'esprit que votre présentation est destinée à un public </a:t>
            </a:r>
            <a:r>
              <a:rPr lang="fr-FR" b="0" i="0" u="none" baseline="0" dirty="0">
                <a:latin typeface="Arial" panose="020B0604020202020204" pitchFamily="34" charset="0"/>
              </a:rPr>
              <a:t>de </a:t>
            </a:r>
            <a:r>
              <a:rPr lang="fr" b="0" i="0" u="none" baseline="0" dirty="0">
                <a:latin typeface="Arial" panose="020B0604020202020204" pitchFamily="34" charset="0"/>
              </a:rPr>
              <a:t>politique. </a:t>
            </a:r>
          </a:p>
          <a:p>
            <a:pPr algn="l" rtl="0"/>
            <a:r>
              <a:rPr lang="fr" b="0" i="0" u="none" baseline="0" dirty="0">
                <a:latin typeface="Arial" panose="020B0604020202020204" pitchFamily="34" charset="0"/>
              </a:rPr>
              <a:t>Une manière simple de décrire l'organisation de ce type de présentation est : Dites-le, expliquez-le et répétez-le. </a:t>
            </a:r>
          </a:p>
          <a:p>
            <a:endParaRPr lang="fr" altLang="en-US" dirty="0">
              <a:latin typeface="Arial" panose="020B0604020202020204" pitchFamily="34" charset="0"/>
            </a:endParaRPr>
          </a:p>
          <a:p>
            <a:pPr algn="l" rtl="0"/>
            <a:r>
              <a:rPr lang="fr" b="0" i="0" u="none" baseline="0" dirty="0">
                <a:latin typeface="Arial" panose="020B0604020202020204" pitchFamily="34" charset="0"/>
              </a:rPr>
              <a:t>« Dites-le » – Exposez le problème (ou éventuellement la solution) pour présenter la conclusion en premier lieu.</a:t>
            </a:r>
          </a:p>
          <a:p>
            <a:pPr algn="l" rtl="0"/>
            <a:r>
              <a:rPr lang="fr" b="0" i="0" u="none" baseline="0" dirty="0">
                <a:latin typeface="Arial" panose="020B0604020202020204" pitchFamily="34" charset="0"/>
              </a:rPr>
              <a:t>« Expliquez-le » - Documentez le problème avec les données issues de vos recherches. Il s'agit de la plus grande partie de la présentation.</a:t>
            </a:r>
            <a:endParaRPr lang="fr" altLang="en-US" dirty="0">
              <a:latin typeface="Arial" panose="020B0604020202020204" pitchFamily="34" charset="0"/>
            </a:endParaRPr>
          </a:p>
          <a:p>
            <a:pPr algn="l" rtl="0"/>
            <a:r>
              <a:rPr lang="fr" b="0" i="0" u="none" baseline="0" dirty="0">
                <a:latin typeface="Arial" panose="020B0604020202020204" pitchFamily="34" charset="0"/>
              </a:rPr>
              <a:t>« Répétez-le » – Concluez avec des recommandations ou la solution qui </a:t>
            </a:r>
            <a:r>
              <a:rPr lang="fr-FR" b="0" i="0" u="none" baseline="0" dirty="0">
                <a:latin typeface="Arial" panose="020B0604020202020204" pitchFamily="34" charset="0"/>
              </a:rPr>
              <a:t>est</a:t>
            </a:r>
            <a:r>
              <a:rPr lang="fr" b="0" i="0" u="none" baseline="0" dirty="0">
                <a:latin typeface="Arial" panose="020B0604020202020204" pitchFamily="34" charset="0"/>
              </a:rPr>
              <a:t> étroitement lié</a:t>
            </a:r>
            <a:r>
              <a:rPr lang="fr-FR" b="0" i="0" u="none" baseline="0" dirty="0">
                <a:latin typeface="Arial" panose="020B0604020202020204" pitchFamily="34" charset="0"/>
              </a:rPr>
              <a:t>e</a:t>
            </a:r>
            <a:r>
              <a:rPr lang="fr" b="0" i="0" u="none" baseline="0" dirty="0">
                <a:latin typeface="Arial" panose="020B0604020202020204" pitchFamily="34" charset="0"/>
              </a:rPr>
              <a:t> à vo</a:t>
            </a:r>
            <a:r>
              <a:rPr lang="fr-FR" b="0" i="0" u="none" baseline="0" dirty="0">
                <a:latin typeface="Arial" panose="020B0604020202020204" pitchFamily="34" charset="0"/>
              </a:rPr>
              <a:t>tre</a:t>
            </a:r>
            <a:r>
              <a:rPr lang="fr" b="0" i="0" u="none" baseline="0" dirty="0">
                <a:latin typeface="Arial" panose="020B0604020202020204" pitchFamily="34" charset="0"/>
              </a:rPr>
              <a:t> recherche. </a:t>
            </a:r>
          </a:p>
          <a:p>
            <a:endParaRPr lang="fr" altLang="en-US" dirty="0">
              <a:latin typeface="Arial" panose="020B0604020202020204" pitchFamily="34" charset="0"/>
            </a:endParaRPr>
          </a:p>
          <a:p>
            <a:pPr algn="l" rtl="0"/>
            <a:r>
              <a:rPr lang="fr" b="0" i="0" u="none" baseline="0" dirty="0">
                <a:latin typeface="Arial" panose="020B0604020202020204" pitchFamily="34" charset="0"/>
              </a:rPr>
              <a:t>Sans répéter textuellement, réexposez les éléments de base en utilisant des mots différents, pour aider votre public à </a:t>
            </a:r>
            <a:r>
              <a:rPr lang="fr-FR" b="0" i="0" u="none" baseline="0" dirty="0">
                <a:latin typeface="Arial" panose="020B0604020202020204" pitchFamily="34" charset="0"/>
              </a:rPr>
              <a:t>mieux saisir </a:t>
            </a:r>
            <a:r>
              <a:rPr lang="fr" b="0" i="0" u="none" baseline="0" dirty="0">
                <a:latin typeface="Arial" panose="020B0604020202020204" pitchFamily="34" charset="0"/>
              </a:rPr>
              <a:t>ce que </a:t>
            </a:r>
            <a:r>
              <a:rPr lang="fr" b="0" i="0" u="sng" baseline="0" dirty="0">
                <a:latin typeface="Arial" panose="020B0604020202020204" pitchFamily="34" charset="0"/>
              </a:rPr>
              <a:t>vous savez </a:t>
            </a:r>
            <a:r>
              <a:rPr lang="fr" b="0" i="0" u="none" baseline="0" dirty="0">
                <a:latin typeface="Arial" panose="020B0604020202020204" pitchFamily="34" charset="0"/>
              </a:rPr>
              <a:t>et ce qu'</a:t>
            </a:r>
            <a:r>
              <a:rPr lang="fr" b="0" i="0" u="sng" baseline="0" dirty="0">
                <a:latin typeface="Arial" panose="020B0604020202020204" pitchFamily="34" charset="0"/>
              </a:rPr>
              <a:t>il peut faire</a:t>
            </a:r>
            <a:r>
              <a:rPr lang="fr" b="0" i="0" u="none" baseline="0" dirty="0">
                <a:latin typeface="Arial" panose="020B0604020202020204" pitchFamily="34" charset="0"/>
              </a:rPr>
              <a:t> à ce sujet. </a:t>
            </a:r>
          </a:p>
          <a:p>
            <a:endParaRPr lang="fr" altLang="en-US" dirty="0">
              <a:latin typeface="Arial" panose="020B0604020202020204" pitchFamily="34" charset="0"/>
            </a:endParaRPr>
          </a:p>
        </p:txBody>
      </p:sp>
      <p:sp>
        <p:nvSpPr>
          <p:cNvPr id="2355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898679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xfrm>
            <a:off x="701040" y="4415790"/>
            <a:ext cx="5608320" cy="45707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latin typeface="Arial" panose="020B0604020202020204" pitchFamily="34" charset="0"/>
              </a:rPr>
              <a:t>Lorsqu'il s'agit d'organiser vos informations et messages clés pour une présentation politique, il existe des différences importantes par rapport à ce que vous feriez pour une présentation académique. </a:t>
            </a:r>
          </a:p>
          <a:p>
            <a:pPr algn="l" rtl="0"/>
            <a:r>
              <a:rPr lang="fr" b="0" i="0" u="none" baseline="0" dirty="0">
                <a:latin typeface="Arial" panose="020B0604020202020204" pitchFamily="34" charset="0"/>
              </a:rPr>
              <a:t>L'organisation des présentations académiques semble suivre le processus de votre recherche.</a:t>
            </a:r>
          </a:p>
          <a:p>
            <a:pPr algn="l" rtl="0"/>
            <a:r>
              <a:rPr lang="fr" b="0" i="0" u="none" baseline="0" dirty="0">
                <a:latin typeface="Arial" panose="020B0604020202020204" pitchFamily="34" charset="0"/>
              </a:rPr>
              <a:t>Vous devez </a:t>
            </a:r>
            <a:r>
              <a:rPr lang="fr-FR" b="0" i="0" u="none" baseline="0" dirty="0">
                <a:latin typeface="Arial" panose="020B0604020202020204" pitchFamily="34" charset="0"/>
              </a:rPr>
              <a:t>tout d’abord</a:t>
            </a:r>
            <a:r>
              <a:rPr lang="fr" b="0" i="0" u="none" baseline="0" dirty="0">
                <a:latin typeface="Arial" panose="020B0604020202020204" pitchFamily="34" charset="0"/>
              </a:rPr>
              <a:t> présenter votre cadre théorique.</a:t>
            </a:r>
          </a:p>
          <a:p>
            <a:pPr algn="l" rtl="0"/>
            <a:r>
              <a:rPr lang="fr" b="0" i="0" u="none" baseline="0" dirty="0">
                <a:latin typeface="Arial" panose="020B0604020202020204" pitchFamily="34" charset="0"/>
              </a:rPr>
              <a:t>Ensuite, vous devez décrire votre méthodologie - avec beaucoup de détails afin d'établir votre crédibilité.</a:t>
            </a:r>
          </a:p>
          <a:p>
            <a:pPr algn="l" rtl="0"/>
            <a:r>
              <a:rPr lang="fr" b="0" i="0" u="none" baseline="0" dirty="0">
                <a:latin typeface="Arial" panose="020B0604020202020204" pitchFamily="34" charset="0"/>
              </a:rPr>
              <a:t>Et seulement à ce moment, vous présenterez les résultats, puis expliquerez rapidement pourquoi ces résultats sont susceptibles d’avoir une signification dans le monde réel. </a:t>
            </a:r>
          </a:p>
          <a:p>
            <a:endParaRPr lang="fr" altLang="en-US" dirty="0">
              <a:latin typeface="Arial" panose="020B0604020202020204" pitchFamily="34" charset="0"/>
            </a:endParaRPr>
          </a:p>
          <a:p>
            <a:pPr algn="l" defTabSz="931723" rtl="0">
              <a:defRPr/>
            </a:pPr>
            <a:r>
              <a:rPr lang="fr" b="0" i="0" u="none" baseline="0" dirty="0">
                <a:latin typeface="Arial" panose="020B0604020202020204" pitchFamily="34" charset="0"/>
              </a:rPr>
              <a:t>Les décideurs politiques s'intéressent davantage </a:t>
            </a:r>
            <a:r>
              <a:rPr lang="fr-FR" b="0" i="0" u="none" baseline="0" dirty="0">
                <a:latin typeface="Arial" panose="020B0604020202020204" pitchFamily="34" charset="0"/>
              </a:rPr>
              <a:t>à la conclusion</a:t>
            </a:r>
            <a:r>
              <a:rPr lang="fr" b="0" i="0" u="none" baseline="0" dirty="0">
                <a:latin typeface="Arial" panose="020B0604020202020204" pitchFamily="34" charset="0"/>
              </a:rPr>
              <a:t>. </a:t>
            </a:r>
          </a:p>
          <a:p>
            <a:pPr algn="l" defTabSz="931723" rtl="0">
              <a:defRPr/>
            </a:pPr>
            <a:r>
              <a:rPr lang="fr" b="0" i="0" u="none" baseline="0" dirty="0">
                <a:latin typeface="Arial" panose="020B0604020202020204" pitchFamily="34" charset="0"/>
              </a:rPr>
              <a:t>Ils veulent savoir à l'avance pourquoi vous leur parlez et ce que vous </a:t>
            </a:r>
            <a:r>
              <a:rPr lang="fr-FR" b="0" i="0" u="none" baseline="0" dirty="0">
                <a:latin typeface="Arial" panose="020B0604020202020204" pitchFamily="34" charset="0"/>
              </a:rPr>
              <a:t>souhaitez qu’ils fassent</a:t>
            </a:r>
            <a:r>
              <a:rPr lang="fr" b="0" i="0" u="none" baseline="0" dirty="0">
                <a:latin typeface="Arial" panose="020B0604020202020204" pitchFamily="34" charset="0"/>
              </a:rPr>
              <a:t>. </a:t>
            </a:r>
          </a:p>
          <a:p>
            <a:pPr algn="l" defTabSz="931723" rtl="0">
              <a:defRPr/>
            </a:pPr>
            <a:r>
              <a:rPr lang="fr" b="0" i="0" u="none" baseline="0" dirty="0">
                <a:latin typeface="Arial" panose="020B0604020202020204" pitchFamily="34" charset="0"/>
              </a:rPr>
              <a:t>Vous devez alors préparer </a:t>
            </a:r>
            <a:r>
              <a:rPr lang="fr" b="0" i="0" u="none" baseline="0" dirty="0">
                <a:ea typeface="ＭＳ Ｐゴシック" pitchFamily="-107" charset="-128"/>
                <a:cs typeface="ＭＳ Ｐゴシック" pitchFamily="-107" charset="-128"/>
              </a:rPr>
              <a:t>3 à 4 messages clés qu'ils doivent retenir.</a:t>
            </a:r>
          </a:p>
          <a:p>
            <a:pPr algn="l" rtl="0"/>
            <a:r>
              <a:rPr lang="fr" b="0" i="0" u="none" baseline="0" dirty="0">
                <a:latin typeface="Arial" panose="020B0604020202020204" pitchFamily="34" charset="0"/>
              </a:rPr>
              <a:t>Ensuite, présentez les données liées aux préoccupations du public (qui justifient votre sujet et votre objectif).</a:t>
            </a:r>
          </a:p>
          <a:p>
            <a:pPr marL="628650" lvl="1" indent="-171450" algn="l" rtl="0">
              <a:buFont typeface="Arial" panose="020B0604020202020204" pitchFamily="34" charset="0"/>
              <a:buChar char="•"/>
            </a:pPr>
            <a:r>
              <a:rPr lang="fr" b="0" i="0" u="none" baseline="0" dirty="0">
                <a:latin typeface="Arial" panose="020B0604020202020204" pitchFamily="34" charset="0"/>
              </a:rPr>
              <a:t>Réfléchissez à l'étape 1 et à votre public</a:t>
            </a:r>
          </a:p>
          <a:p>
            <a:pPr marL="628650" lvl="1" indent="-171450" algn="l" rtl="0">
              <a:buFont typeface="Arial" panose="020B0604020202020204" pitchFamily="34" charset="0"/>
              <a:buChar char="•"/>
            </a:pPr>
            <a:r>
              <a:rPr lang="fr" b="0" i="0" u="none" baseline="0" dirty="0">
                <a:latin typeface="Arial" panose="020B0604020202020204" pitchFamily="34" charset="0"/>
              </a:rPr>
              <a:t>Quelles données </a:t>
            </a:r>
            <a:r>
              <a:rPr lang="fr-FR" b="0" i="0" u="none" baseline="0" dirty="0">
                <a:latin typeface="Arial" panose="020B0604020202020204" pitchFamily="34" charset="0"/>
              </a:rPr>
              <a:t>faut-il lui communiquer</a:t>
            </a:r>
            <a:r>
              <a:rPr lang="fr" b="0" i="0" u="none" baseline="0" dirty="0">
                <a:latin typeface="Arial" panose="020B0604020202020204" pitchFamily="34" charset="0"/>
              </a:rPr>
              <a:t> ?</a:t>
            </a:r>
          </a:p>
          <a:p>
            <a:pPr marL="628650" lvl="1" indent="-171450" algn="l" rtl="0">
              <a:buFont typeface="Arial" panose="020B0604020202020204" pitchFamily="34" charset="0"/>
              <a:buChar char="•"/>
            </a:pPr>
            <a:r>
              <a:rPr lang="fr" b="0" i="0" u="none" baseline="0" dirty="0">
                <a:latin typeface="Arial" panose="020B0604020202020204" pitchFamily="34" charset="0"/>
              </a:rPr>
              <a:t>Quelles informations l'incitera à passer à l'action ?</a:t>
            </a:r>
          </a:p>
          <a:p>
            <a:pPr algn="l" rtl="0"/>
            <a:r>
              <a:rPr lang="fr" b="0" i="0" u="none" baseline="0" dirty="0">
                <a:latin typeface="Arial" panose="020B0604020202020204" pitchFamily="34" charset="0"/>
              </a:rPr>
              <a:t>Enfin, concluez votre présentation en fournissant vos recommandations sans nuancer excessivement - c'est une autre différence importante par rapport aux présentations académiques. </a:t>
            </a:r>
          </a:p>
          <a:p>
            <a:endParaRPr lang="fr" altLang="en-US" dirty="0">
              <a:latin typeface="Arial" panose="020B0604020202020204" pitchFamily="34" charset="0"/>
            </a:endParaRPr>
          </a:p>
        </p:txBody>
      </p:sp>
    </p:spTree>
    <p:extLst>
      <p:ext uri="{BB962C8B-B14F-4D97-AF65-F5344CB8AC3E}">
        <p14:creationId xmlns:p14="http://schemas.microsoft.com/office/powerpoint/2010/main" val="3667456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701040" y="3331210"/>
            <a:ext cx="5608320" cy="550198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rtl="0"/>
            <a:r>
              <a:rPr lang="fr" b="0" i="0" u="none" baseline="0" dirty="0">
                <a:latin typeface="Arial" panose="020B0604020202020204" pitchFamily="34" charset="0"/>
              </a:rPr>
              <a:t>Cette séquence, mise au point par Alan H. Monroe, est une structure de présentation en cinq étapes qui suit les schémas de pensée des personnes, pour inciter un public à répondre à l'objectif du présentateur. </a:t>
            </a:r>
          </a:p>
          <a:p>
            <a:pPr algn="l" rtl="0"/>
            <a:r>
              <a:rPr lang="fr" b="0" i="0" u="none" baseline="0" dirty="0">
                <a:latin typeface="Arial" panose="020B0604020202020204" pitchFamily="34" charset="0"/>
              </a:rPr>
              <a:t> </a:t>
            </a:r>
          </a:p>
          <a:p>
            <a:pPr algn="l" rtl="0"/>
            <a:r>
              <a:rPr lang="fr" b="0" i="0" u="sng" baseline="0" dirty="0">
                <a:latin typeface="Arial" panose="020B0604020202020204" pitchFamily="34" charset="0"/>
              </a:rPr>
              <a:t>Attention</a:t>
            </a:r>
            <a:r>
              <a:rPr lang="fr" b="0" i="0" u="none" baseline="0" dirty="0">
                <a:latin typeface="Arial" panose="020B0604020202020204" pitchFamily="34" charset="0"/>
              </a:rPr>
              <a:t> : L'introduction doit capturer l'attention du public, diriger cette attention vers votre thématique, puis encourager le public à écouter la suite. Par exemple, un médecin pourrait dire « 3 personne</a:t>
            </a:r>
            <a:r>
              <a:rPr lang="fr-FR" b="0" i="0" u="none" baseline="0" dirty="0">
                <a:latin typeface="Arial" panose="020B0604020202020204" pitchFamily="34" charset="0"/>
              </a:rPr>
              <a:t>s</a:t>
            </a:r>
            <a:r>
              <a:rPr lang="fr" b="0" i="0" u="none" baseline="0" dirty="0">
                <a:latin typeface="Arial" panose="020B0604020202020204" pitchFamily="34" charset="0"/>
              </a:rPr>
              <a:t> sur 5 dans cette salle décèderont d'une maladie cardiaque ».</a:t>
            </a:r>
          </a:p>
          <a:p>
            <a:endParaRPr lang="fr" altLang="en-US" u="sng" dirty="0">
              <a:latin typeface="Arial" panose="020B0604020202020204" pitchFamily="34" charset="0"/>
            </a:endParaRPr>
          </a:p>
          <a:p>
            <a:pPr algn="l" rtl="0"/>
            <a:r>
              <a:rPr lang="fr" b="0" i="0" u="sng" baseline="0" dirty="0">
                <a:latin typeface="Arial" panose="020B0604020202020204" pitchFamily="34" charset="0"/>
              </a:rPr>
              <a:t>Besoin</a:t>
            </a:r>
            <a:r>
              <a:rPr lang="fr" b="0" i="0" u="none" baseline="0" dirty="0">
                <a:latin typeface="Arial" panose="020B0604020202020204" pitchFamily="34" charset="0"/>
              </a:rPr>
              <a:t> : Exposez le besoin ou le problème en expliquant pourquoi il est important pour vos auditeurs. C'est le cœur de la présentation. Vous pouvez </a:t>
            </a:r>
            <a:r>
              <a:rPr lang="fr-FR" b="0" i="0" u="none" baseline="0" dirty="0">
                <a:latin typeface="Arial" panose="020B0604020202020204" pitchFamily="34" charset="0"/>
              </a:rPr>
              <a:t>y joindre</a:t>
            </a:r>
            <a:r>
              <a:rPr lang="fr" b="0" i="0" u="none" baseline="0" dirty="0">
                <a:latin typeface="Arial" panose="020B0604020202020204" pitchFamily="34" charset="0"/>
              </a:rPr>
              <a:t> des résultats, des citations, des exemples ou des illustrations qui décrivent les besoins et créent une base solide et logique pour la solution que vous présenterez.</a:t>
            </a:r>
          </a:p>
          <a:p>
            <a:endParaRPr lang="fr" altLang="en-US" u="sng" dirty="0">
              <a:latin typeface="Arial" panose="020B0604020202020204" pitchFamily="34" charset="0"/>
            </a:endParaRPr>
          </a:p>
          <a:p>
            <a:pPr algn="l" rtl="0"/>
            <a:r>
              <a:rPr lang="fr" b="0" i="0" u="sng" baseline="0" dirty="0">
                <a:latin typeface="Arial" panose="020B0604020202020204" pitchFamily="34" charset="0"/>
              </a:rPr>
              <a:t>Satisfaction</a:t>
            </a:r>
            <a:r>
              <a:rPr lang="fr" b="0" i="0" u="none" baseline="0" dirty="0">
                <a:latin typeface="Arial" panose="020B0604020202020204" pitchFamily="34" charset="0"/>
              </a:rPr>
              <a:t> : Elle apparaît en présentant des solutions au besoin / problème. Que peut-on faire ? Justifiez votre position avec des données, s'il y en a. Si nécessaire, surmontez les objections.</a:t>
            </a:r>
          </a:p>
          <a:p>
            <a:endParaRPr lang="fr" altLang="en-US" dirty="0">
              <a:latin typeface="Arial" panose="020B0604020202020204" pitchFamily="34" charset="0"/>
            </a:endParaRPr>
          </a:p>
          <a:p>
            <a:pPr algn="l" rtl="0"/>
            <a:r>
              <a:rPr lang="fr" b="0" i="0" u="sng" baseline="0" dirty="0">
                <a:latin typeface="Arial" panose="020B0604020202020204" pitchFamily="34" charset="0"/>
              </a:rPr>
              <a:t>Visualisation</a:t>
            </a:r>
            <a:r>
              <a:rPr lang="fr" b="0" i="0" u="none" baseline="0" dirty="0">
                <a:latin typeface="Arial" panose="020B0604020202020204" pitchFamily="34" charset="0"/>
              </a:rPr>
              <a:t> : Les faits probants peuvent aider le public à visualiser. Il peut s'agir de données, d'histoires, de citations provenant de personnes qui ont des expériences vécues. La visualisation peut être appuyée par des images réelles quand c'est approprié. </a:t>
            </a:r>
            <a:endParaRPr lang="fr" altLang="en-US" u="sng" dirty="0">
              <a:latin typeface="Arial" panose="020B0604020202020204" pitchFamily="34" charset="0"/>
            </a:endParaRPr>
          </a:p>
          <a:p>
            <a:endParaRPr lang="fr" altLang="en-US" u="sng" dirty="0">
              <a:latin typeface="Arial" panose="020B0604020202020204" pitchFamily="34" charset="0"/>
            </a:endParaRPr>
          </a:p>
          <a:p>
            <a:pPr algn="l" rtl="0"/>
            <a:r>
              <a:rPr lang="fr" b="0" i="0" u="sng" baseline="0" dirty="0">
                <a:latin typeface="Arial" panose="020B0604020202020204" pitchFamily="34" charset="0"/>
              </a:rPr>
              <a:t>Action </a:t>
            </a:r>
            <a:r>
              <a:rPr lang="fr" b="0" i="0" u="none" baseline="0" dirty="0">
                <a:latin typeface="Arial" panose="020B0604020202020204" pitchFamily="34" charset="0"/>
              </a:rPr>
              <a:t>: Inciter le public à passer à l'action positive. C'est à ce moment que vos recommandations entrent en jeu - et n'oubliez pas que vous devez réfléchir à ces recommandations finales dès le début. </a:t>
            </a:r>
            <a:endParaRPr lang="fr" altLang="en-US" u="sng" dirty="0">
              <a:latin typeface="Arial" panose="020B0604020202020204" pitchFamily="34" charset="0"/>
            </a:endParaRPr>
          </a:p>
        </p:txBody>
      </p:sp>
      <p:sp>
        <p:nvSpPr>
          <p:cNvPr id="27651" name="Rectangle 3"/>
          <p:cNvSpPr>
            <a:spLocks noGrp="1" noRot="1" noChangeAspect="1" noChangeArrowheads="1" noTextEdit="1"/>
          </p:cNvSpPr>
          <p:nvPr>
            <p:ph type="sldImg"/>
          </p:nvPr>
        </p:nvSpPr>
        <p:spPr>
          <a:xfrm>
            <a:off x="1704975" y="703263"/>
            <a:ext cx="3298825" cy="2473325"/>
          </a:xfrm>
          <a:noFill/>
          <a:ln cap="flat"/>
        </p:spPr>
      </p:sp>
    </p:spTree>
    <p:extLst>
      <p:ext uri="{BB962C8B-B14F-4D97-AF65-F5344CB8AC3E}">
        <p14:creationId xmlns:p14="http://schemas.microsoft.com/office/powerpoint/2010/main" val="2092271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latin typeface="Arial" panose="020B0604020202020204" pitchFamily="34" charset="0"/>
              </a:rPr>
              <a:t>Selon la séquence de Monroe, le premier point est l'Attention.</a:t>
            </a:r>
          </a:p>
          <a:p>
            <a:pPr algn="l" rtl="0"/>
            <a:r>
              <a:rPr lang="fr" b="0" i="0" u="none" baseline="0" dirty="0">
                <a:latin typeface="Arial" panose="020B0604020202020204" pitchFamily="34" charset="0"/>
              </a:rPr>
              <a:t>Et c'est votre introduction qui doit permettre </a:t>
            </a:r>
            <a:r>
              <a:rPr lang="fr-FR" b="0" i="0" u="none" baseline="0" dirty="0">
                <a:latin typeface="Arial" panose="020B0604020202020204" pitchFamily="34" charset="0"/>
              </a:rPr>
              <a:t>de</a:t>
            </a:r>
            <a:r>
              <a:rPr lang="fr" b="0" i="0" u="none" baseline="0" dirty="0">
                <a:latin typeface="Arial" panose="020B0604020202020204" pitchFamily="34" charset="0"/>
              </a:rPr>
              <a:t> capter l'attention de votre public. </a:t>
            </a:r>
          </a:p>
          <a:p>
            <a:endParaRPr lang="fr" altLang="en-US" dirty="0">
              <a:latin typeface="Arial" panose="020B0604020202020204" pitchFamily="34" charset="0"/>
            </a:endParaRPr>
          </a:p>
          <a:p>
            <a:pPr algn="l" rtl="0"/>
            <a:r>
              <a:rPr lang="fr" b="0" i="0" u="none" baseline="0" dirty="0">
                <a:latin typeface="Arial" panose="020B0604020202020204" pitchFamily="34" charset="0"/>
              </a:rPr>
              <a:t>Parce que les premiers mots que vous prononcez donneront le ton à toute votre présentation, il est impératif de dire quelque chose qui attirera l'attention de votre public et permettra d'établir une relation avec lui.</a:t>
            </a:r>
          </a:p>
          <a:p>
            <a:pPr algn="l" rtl="0"/>
            <a:r>
              <a:rPr lang="fr" b="0" i="0" u="none" baseline="0" dirty="0">
                <a:latin typeface="Arial" panose="020B0604020202020204" pitchFamily="34" charset="0"/>
              </a:rPr>
              <a:t>Certains experts estiment que pour attirer l'attention de votre public, il vous fa</a:t>
            </a:r>
            <a:r>
              <a:rPr lang="fr-FR" b="0" i="0" u="none" baseline="0" dirty="0">
                <a:latin typeface="Arial" panose="020B0604020202020204" pitchFamily="34" charset="0"/>
              </a:rPr>
              <a:t>u</a:t>
            </a:r>
            <a:r>
              <a:rPr lang="fr" b="0" i="0" u="none" baseline="0" dirty="0">
                <a:latin typeface="Arial" panose="020B0604020202020204" pitchFamily="34" charset="0"/>
              </a:rPr>
              <a:t>t 10 à 30 secondes - si vous ne </a:t>
            </a:r>
            <a:r>
              <a:rPr lang="fr-FR" b="0" i="0" u="none" baseline="0" dirty="0">
                <a:latin typeface="Arial" panose="020B0604020202020204" pitchFamily="34" charset="0"/>
              </a:rPr>
              <a:t>démarrez pas en faisant une forte impression</a:t>
            </a:r>
            <a:r>
              <a:rPr lang="fr" b="0" i="0" u="none" baseline="0" dirty="0">
                <a:latin typeface="Arial" panose="020B0604020202020204" pitchFamily="34" charset="0"/>
              </a:rPr>
              <a:t>, le public se </a:t>
            </a:r>
            <a:r>
              <a:rPr lang="fr-FR" b="0" i="0" u="none" baseline="0" dirty="0">
                <a:latin typeface="Arial" panose="020B0604020202020204" pitchFamily="34" charset="0"/>
              </a:rPr>
              <a:t>désintéressera </a:t>
            </a:r>
            <a:r>
              <a:rPr lang="fr" b="0" i="0" u="none" baseline="0" dirty="0">
                <a:latin typeface="Arial" panose="020B0604020202020204" pitchFamily="34" charset="0"/>
              </a:rPr>
              <a:t>rapidement. </a:t>
            </a:r>
          </a:p>
          <a:p>
            <a:endParaRPr lang="fr" altLang="en-US" dirty="0">
              <a:latin typeface="Arial" panose="020B0604020202020204" pitchFamily="34" charset="0"/>
            </a:endParaRPr>
          </a:p>
          <a:p>
            <a:endParaRPr lang="fr" altLang="en-US" dirty="0">
              <a:latin typeface="Arial" panose="020B0604020202020204" pitchFamily="34" charset="0"/>
            </a:endParaRPr>
          </a:p>
          <a:p>
            <a:pPr algn="l" rtl="0"/>
            <a:r>
              <a:rPr lang="fr" b="0" i="0" u="none" baseline="0" dirty="0">
                <a:latin typeface="Arial" panose="020B0604020202020204" pitchFamily="34" charset="0"/>
              </a:rPr>
              <a:t> </a:t>
            </a:r>
          </a:p>
        </p:txBody>
      </p:sp>
    </p:spTree>
    <p:extLst>
      <p:ext uri="{BB962C8B-B14F-4D97-AF65-F5344CB8AC3E}">
        <p14:creationId xmlns:p14="http://schemas.microsoft.com/office/powerpoint/2010/main" val="1974222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1179513" y="696913"/>
            <a:ext cx="4027487" cy="3021012"/>
          </a:xfrm>
          <a:ln/>
        </p:spPr>
      </p:sp>
      <p:sp>
        <p:nvSpPr>
          <p:cNvPr id="31747" name="Rectangle 3"/>
          <p:cNvSpPr>
            <a:spLocks noGrp="1" noChangeArrowheads="1"/>
          </p:cNvSpPr>
          <p:nvPr>
            <p:ph type="body" idx="1"/>
          </p:nvPr>
        </p:nvSpPr>
        <p:spPr>
          <a:xfrm>
            <a:off x="467361" y="3718560"/>
            <a:ext cx="5997787" cy="4648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latin typeface="Arial" panose="020B0604020202020204" pitchFamily="34" charset="0"/>
              </a:rPr>
              <a:t>Il existe de nombreuses manières d'introduire votre discours. </a:t>
            </a:r>
          </a:p>
          <a:p>
            <a:pPr algn="l" rtl="0"/>
            <a:r>
              <a:rPr lang="fr" b="0" i="0" u="none" baseline="0" dirty="0">
                <a:latin typeface="Arial" panose="020B0604020202020204" pitchFamily="34" charset="0"/>
              </a:rPr>
              <a:t>Le type d'allocution liminaire dépend de vous et de votre public.</a:t>
            </a:r>
          </a:p>
          <a:p>
            <a:endParaRPr lang="fr" altLang="en-US"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Saluez et choquez :</a:t>
            </a:r>
            <a:r>
              <a:rPr lang="fr" b="0" i="0" u="none" baseline="0" dirty="0">
                <a:latin typeface="Arial" panose="020B0604020202020204" pitchFamily="34" charset="0"/>
              </a:rPr>
              <a:t> Avancez sur l'estrade, puis restez debout pendant une minute entière en observant le public, puis, d'une voix solennelle, dites « Bonjour. Pendant le temps qu'il m'a fallu pour aller de ma chaise jusqu'à cette estrade, 350 personnes sont mortes du VIH-Sida en RDC. Lorsque nous partirons cet après-midi, 7 500 personnes supplémentaires en seront décédées. » Le public ne risque pas d'oublier votre message. </a:t>
            </a:r>
            <a:endParaRPr lang="fr" altLang="en-US" b="1" dirty="0">
              <a:latin typeface="Arial" panose="020B0604020202020204" pitchFamily="34" charset="0"/>
            </a:endParaRP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Humour :</a:t>
            </a:r>
            <a:r>
              <a:rPr lang="fr" b="0" i="0" u="none" baseline="0" dirty="0">
                <a:latin typeface="Arial" panose="020B0604020202020204" pitchFamily="34" charset="0"/>
              </a:rPr>
              <a:t> Il s'agit probablement de la manière la plus difficile de commencer votre discours. Utilisez-le uniquement lorsque vous êtes absolument sûr qu'il est approprié, que votre prestation est impeccable, et qu'il fera rire votre public. L'humour statistique peut très bien passer dans une conférence scientifique, mais pas aussi bien devant un groupe de journalistes. </a:t>
            </a: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Soyez chaleureux et convivial :</a:t>
            </a:r>
            <a:r>
              <a:rPr lang="fr" b="0" i="0" u="none" baseline="0" dirty="0">
                <a:latin typeface="Arial" panose="020B0604020202020204" pitchFamily="34" charset="0"/>
              </a:rPr>
              <a:t> Vous pouvez demander au public s'il va bien ou vous adresser plus personnellement à une ou deux personnes. </a:t>
            </a: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Imagerie verbale :</a:t>
            </a:r>
            <a:r>
              <a:rPr lang="fr" b="0" i="0" u="none" baseline="0" dirty="0">
                <a:latin typeface="Arial" panose="020B0604020202020204" pitchFamily="34" charset="0"/>
              </a:rPr>
              <a:t> Si vous êtes doué avec les mots, vous pouvez créer une imagerie verbale. Décrivez une image avec des mots afin que votre public puisse </a:t>
            </a:r>
            <a:r>
              <a:rPr lang="fr" b="0" i="1" u="none" baseline="0" dirty="0">
                <a:latin typeface="Arial" panose="020B0604020202020204" pitchFamily="34" charset="0"/>
              </a:rPr>
              <a:t>voir</a:t>
            </a:r>
            <a:r>
              <a:rPr lang="fr" b="0" i="0" u="none" baseline="0" dirty="0">
                <a:latin typeface="Arial" panose="020B0604020202020204" pitchFamily="34" charset="0"/>
              </a:rPr>
              <a:t>, et pas seulement écouter ce que vous dites. Cette méthode nécessite des compétences, mais elle peut être très efficace. Vous pouvez demander au public de fermer les yeux et d'imaginer un patient classique et le centre de santé du village où votre recherche a eu lieu.</a:t>
            </a:r>
            <a:endParaRPr lang="fr" altLang="en-US" dirty="0">
              <a:latin typeface="Arial" panose="020B0604020202020204" pitchFamily="34" charset="0"/>
            </a:endParaRP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Lancez un défi : </a:t>
            </a:r>
            <a:r>
              <a:rPr lang="fr" b="0" i="0" u="none" baseline="0" dirty="0">
                <a:latin typeface="Arial" panose="020B0604020202020204" pitchFamily="34" charset="0"/>
              </a:rPr>
              <a:t>Vous pouvez inciter le public à prendre position sur la santé des femmes - en supposant que, bien sûr, votre présentation couvrira les raisons pour lesquelles il doit s'en préoccuper et que vous leur donniez des conseils sur la façon de le faire. </a:t>
            </a:r>
            <a:endParaRPr lang="fr" altLang="en-US" b="1" dirty="0">
              <a:latin typeface="Arial" panose="020B0604020202020204" pitchFamily="34" charset="0"/>
            </a:endParaRP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Utilisez une citation : </a:t>
            </a:r>
            <a:r>
              <a:rPr lang="fr" b="0" i="0" u="none" baseline="0" dirty="0">
                <a:latin typeface="Arial" panose="020B0604020202020204" pitchFamily="34" charset="0"/>
              </a:rPr>
              <a:t>Par exemple, si votre présentation porte sur l'équité en matière de santé, vous pourriez commencer par « Tout ce qui touche une personne directement, touche tout le monde indirectement. Je ne pourrai jamais être ce que je dois être jusqu'à ce que vous soyez ce que vous devriez être. » -Martin Luther King Jr.    Bien sûr, la citation doit être liée à votre thème</a:t>
            </a:r>
            <a:endParaRPr lang="fr" altLang="en-US" b="1" dirty="0">
              <a:latin typeface="Arial" panose="020B0604020202020204" pitchFamily="34" charset="0"/>
            </a:endParaRP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Faits : </a:t>
            </a:r>
            <a:r>
              <a:rPr lang="fr" b="0" i="0" u="none" baseline="0" dirty="0">
                <a:latin typeface="Arial" panose="020B0604020202020204" pitchFamily="34" charset="0"/>
              </a:rPr>
              <a:t>Aux États-Unis, les enfants nés de mères afro-américaines sont 2 fois plus susceptibles de mourir à la naissance que les nourrissons nés de mères euro-américaines .</a:t>
            </a: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1" i="0" u="none" baseline="0" dirty="0">
                <a:latin typeface="Arial" panose="020B0604020202020204" pitchFamily="34" charset="0"/>
              </a:rPr>
              <a:t>Posez une question : </a:t>
            </a:r>
            <a:r>
              <a:rPr lang="fr" b="0" i="0" u="none" baseline="0" dirty="0">
                <a:latin typeface="Arial" panose="020B0604020202020204" pitchFamily="34" charset="0"/>
              </a:rPr>
              <a:t>À l'aide de certaines des données que vous partagerez dans votre présentation, vous pouvez poser une question au public </a:t>
            </a:r>
            <a:r>
              <a:rPr lang="fr-FR" b="0" i="0" u="none" baseline="0" dirty="0">
                <a:latin typeface="Arial" panose="020B0604020202020204" pitchFamily="34" charset="0"/>
              </a:rPr>
              <a:t>pour savoir</a:t>
            </a:r>
            <a:r>
              <a:rPr lang="fr" b="0" i="0" u="none" baseline="0" dirty="0">
                <a:latin typeface="Arial" panose="020B0604020202020204" pitchFamily="34" charset="0"/>
              </a:rPr>
              <a:t> ce qu'il connaît déjà. Si le public ne connaît pas la réponse, cela peut indiquer que le public a quelque chose à apprendre de votre présentation ; une question pourrait également les faire réfléchir à leur relation personnelle avec le sujet. </a:t>
            </a:r>
          </a:p>
          <a:p>
            <a:pPr algn="l" rtl="0">
              <a:lnSpc>
                <a:spcPct val="90000"/>
              </a:lnSpc>
              <a:spcBef>
                <a:spcPct val="0"/>
              </a:spcBef>
              <a:spcAft>
                <a:spcPts val="1223"/>
              </a:spcAft>
            </a:pPr>
            <a:endParaRPr lang="fr" altLang="en-US" b="1"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Avec toutes ces introductions, le public s'attend à ce que vous le regardiez dans les yeux. Si vous regardez l'estrade, le fait de lire vos notes pour dire une plaisanterie ou lancer un défi n'aura pas le même impact. Mémorisez votre introduction. Une fois que vous aurez attiré l'attention du public, vous pourrez commencer à </a:t>
            </a:r>
            <a:r>
              <a:rPr lang="fr-FR" b="0" i="0" u="none" baseline="0" dirty="0">
                <a:latin typeface="Arial" panose="020B0604020202020204" pitchFamily="34" charset="0"/>
              </a:rPr>
              <a:t>lever et baisser les yeux</a:t>
            </a:r>
            <a:r>
              <a:rPr lang="fr" b="0" i="0" u="none" baseline="0" dirty="0">
                <a:latin typeface="Arial" panose="020B0604020202020204" pitchFamily="34" charset="0"/>
              </a:rPr>
              <a:t>, </a:t>
            </a:r>
            <a:r>
              <a:rPr lang="fr-FR" b="0" i="0" u="none" baseline="0" dirty="0">
                <a:latin typeface="Arial" panose="020B0604020202020204" pitchFamily="34" charset="0"/>
              </a:rPr>
              <a:t>pour vous </a:t>
            </a:r>
            <a:r>
              <a:rPr lang="fr" b="0" i="0" u="none" baseline="0" dirty="0">
                <a:latin typeface="Arial" panose="020B0604020202020204" pitchFamily="34" charset="0"/>
              </a:rPr>
              <a:t>référ</a:t>
            </a:r>
            <a:r>
              <a:rPr lang="fr-FR" b="0" i="0" u="none" baseline="0" dirty="0">
                <a:latin typeface="Arial" panose="020B0604020202020204" pitchFamily="34" charset="0"/>
              </a:rPr>
              <a:t>er</a:t>
            </a:r>
            <a:r>
              <a:rPr lang="fr" b="0" i="0" u="none" baseline="0" dirty="0">
                <a:latin typeface="Arial" panose="020B0604020202020204" pitchFamily="34" charset="0"/>
              </a:rPr>
              <a:t> à vos notes. </a:t>
            </a:r>
          </a:p>
        </p:txBody>
      </p:sp>
    </p:spTree>
    <p:extLst>
      <p:ext uri="{BB962C8B-B14F-4D97-AF65-F5344CB8AC3E}">
        <p14:creationId xmlns:p14="http://schemas.microsoft.com/office/powerpoint/2010/main" val="201545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spcBef>
                <a:spcPct val="0"/>
              </a:spcBef>
              <a:spcAft>
                <a:spcPts val="1200"/>
              </a:spcAft>
            </a:pPr>
            <a:r>
              <a:rPr lang="fr" b="1" i="0" u="none" baseline="0" dirty="0">
                <a:solidFill>
                  <a:srgbClr val="2375BB"/>
                </a:solidFill>
              </a:rPr>
              <a:t>Le </a:t>
            </a:r>
            <a:r>
              <a:rPr lang="fr-FR" b="1" i="0" u="none" baseline="0" dirty="0">
                <a:solidFill>
                  <a:srgbClr val="2375BB"/>
                </a:solidFill>
              </a:rPr>
              <a:t>timing</a:t>
            </a:r>
            <a:r>
              <a:rPr lang="fr" b="1" i="0" u="none" baseline="0" dirty="0">
                <a:solidFill>
                  <a:srgbClr val="2375BB"/>
                </a:solidFill>
              </a:rPr>
              <a:t> joue un rôle clé</a:t>
            </a:r>
          </a:p>
          <a:p>
            <a:pPr algn="l" rtl="0">
              <a:spcBef>
                <a:spcPct val="0"/>
              </a:spcBef>
              <a:spcAft>
                <a:spcPts val="1200"/>
              </a:spcAft>
            </a:pPr>
            <a:r>
              <a:rPr lang="fr" b="0" i="0" u="none" baseline="0" dirty="0">
                <a:latin typeface="Arial" panose="020B0604020202020204" pitchFamily="34" charset="0"/>
              </a:rPr>
              <a:t>À mesure que vous progressez et sélectionnez le contenu de votre présentation, vous devez être conscient du temps qu'il vous reste. Le temps est extrêmement important dans toute présentation, mais surtout dans une présentation politique.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Ici, nous avons le schéma de présentation générique qui vous a été remis.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[CLIQUEZ] Au cours de la première moitié de la présentation, la page de titre (qui comprend votre introduction et vos références en tant que chercheur ou expert) et la méthodologie utilisée pour rassembler les preuves contribuent à établir votre crédibilité. Elles sont importantes, et les chercheurs parmi vous peuvent être habitués à accorder BEAUCOUP d'attention aux objectifs et aux méthodes pendant vos présentations académiques.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[CLIQUEZ] Mais la deuxième moitié de la présentation porte sur l'impact - lorsque vous partagez vos résultats clés et recommandations. Les recommandations sont la partie la plus importante: vous faites une présentation devant un public politique afin de le motiver à FAIRE quelque chose pour traiter votre problème.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Or, si vous manquez de temps, vous êtes susceptible de sauter ces recommandations. Votre public pourra penser que votre problème est important et digne d'action, mais il ne saura pas quoi faire. Et nous voyons cela arriver tout le temps - le présentateur manque de temps et précipite les dernières diapositives les plus importantes.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Pratiquez votre présentation et chronométrez-la pour avoir un impact maximum. </a:t>
            </a:r>
          </a:p>
          <a:p>
            <a:pPr algn="l" rtl="0">
              <a:spcBef>
                <a:spcPct val="0"/>
              </a:spcBef>
              <a:spcAft>
                <a:spcPts val="1200"/>
              </a:spcAft>
            </a:pPr>
            <a:endParaRPr lang="fr" altLang="en-US" dirty="0">
              <a:latin typeface="Arial" panose="020B0604020202020204" pitchFamily="34" charset="0"/>
            </a:endParaRPr>
          </a:p>
          <a:p>
            <a:pPr algn="l" rtl="0">
              <a:spcBef>
                <a:spcPct val="0"/>
              </a:spcBef>
              <a:spcAft>
                <a:spcPts val="1200"/>
              </a:spcAft>
            </a:pPr>
            <a:r>
              <a:rPr lang="fr" b="0" i="0" u="none" baseline="0" dirty="0">
                <a:latin typeface="Arial" panose="020B0604020202020204" pitchFamily="34" charset="0"/>
              </a:rPr>
              <a:t>Pour une présentation de 10 à 12 minutes, nous recommandons de ne pas dépasser 3 minutes sur les méthodes de recherche. Les 7 à 9 dernières minutes doivent être consacrées aux résultats, aux implications et aux recommandations. </a:t>
            </a:r>
          </a:p>
          <a:p>
            <a:endParaRPr lang="fr"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E39F3125-622A-4D3B-A8FC-6788DCE26F47}"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18</a:t>
            </a:fld>
            <a:endParaRPr kumimoji="0" lang="fr"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967100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82688" y="696913"/>
            <a:ext cx="4632325" cy="3473450"/>
          </a:xfrm>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1" i="0" u="none" baseline="0" dirty="0">
                <a:solidFill>
                  <a:srgbClr val="2375BB"/>
                </a:solidFill>
              </a:rPr>
              <a:t>Concluez judicieusement</a:t>
            </a:r>
          </a:p>
          <a:p>
            <a:pPr algn="l" rtl="0"/>
            <a:r>
              <a:rPr lang="fr" b="0" i="0" u="none" baseline="0" dirty="0">
                <a:latin typeface="Arial" panose="020B0604020202020204" pitchFamily="34" charset="0"/>
              </a:rPr>
              <a:t>Vous êtes arrivé à la fin de votre présentation. Vous avez réussi l'ensemble du processus. </a:t>
            </a:r>
          </a:p>
          <a:p>
            <a:pPr algn="l" rtl="0"/>
            <a:r>
              <a:rPr lang="fr" b="0" i="0" u="none" baseline="0" dirty="0">
                <a:latin typeface="Arial" panose="020B0604020202020204" pitchFamily="34" charset="0"/>
              </a:rPr>
              <a:t>Qu'allez-vous dire maintenant ? </a:t>
            </a:r>
          </a:p>
          <a:p>
            <a:pPr algn="l" rtl="0"/>
            <a:r>
              <a:rPr lang="fr" b="0" i="0" u="none" baseline="0" dirty="0">
                <a:latin typeface="Arial" panose="020B0604020202020204" pitchFamily="34" charset="0"/>
              </a:rPr>
              <a:t>« Et bien, j'ai terminé » n'est pas la meilleure option.</a:t>
            </a:r>
          </a:p>
          <a:p>
            <a:endParaRPr lang="fr" altLang="en-US" dirty="0">
              <a:latin typeface="Arial" panose="020B0604020202020204" pitchFamily="34" charset="0"/>
            </a:endParaRPr>
          </a:p>
          <a:p>
            <a:pPr algn="l" rtl="0"/>
            <a:r>
              <a:rPr lang="fr" b="0" i="0" u="none" baseline="0" dirty="0">
                <a:latin typeface="Arial" panose="020B0604020202020204" pitchFamily="34" charset="0"/>
              </a:rPr>
              <a:t>Rappelez votre objectif. Quel était votre objectif ? C'est le bon moment pour « leur dire ce que vous venez juste de leur dire. » Ainsi, dans vos remarques de conclusion, assurez-vous de suivre ces étapes...</a:t>
            </a:r>
          </a:p>
          <a:p>
            <a:pPr marL="171450" indent="-171450" algn="l" rtl="0">
              <a:buFont typeface="Arial" panose="020B0604020202020204" pitchFamily="34" charset="0"/>
              <a:buChar char="•"/>
            </a:pPr>
            <a:r>
              <a:rPr lang="fr" b="0" i="0" u="none" baseline="0" dirty="0">
                <a:latin typeface="Arial" panose="020B0604020202020204" pitchFamily="34" charset="0"/>
              </a:rPr>
              <a:t>Résumez votre message</a:t>
            </a:r>
          </a:p>
          <a:p>
            <a:pPr marL="171450" indent="-171450" algn="l" rtl="0">
              <a:buFont typeface="Arial" panose="020B0604020202020204" pitchFamily="34" charset="0"/>
              <a:buChar char="•"/>
            </a:pPr>
            <a:r>
              <a:rPr lang="fr" b="0" i="0" u="none" baseline="0" dirty="0">
                <a:latin typeface="Arial" panose="020B0604020202020204" pitchFamily="34" charset="0"/>
              </a:rPr>
              <a:t>Répétez les points principaux</a:t>
            </a:r>
          </a:p>
          <a:p>
            <a:pPr marL="171450" indent="-171450" algn="l" rtl="0">
              <a:buFont typeface="Arial" panose="020B0604020202020204" pitchFamily="34" charset="0"/>
              <a:buChar char="•"/>
            </a:pPr>
            <a:r>
              <a:rPr lang="fr" b="0" i="0" u="none" baseline="0" dirty="0">
                <a:latin typeface="Arial" panose="020B0604020202020204" pitchFamily="34" charset="0"/>
              </a:rPr>
              <a:t>Demandez le passage à l'action</a:t>
            </a:r>
          </a:p>
          <a:p>
            <a:endParaRPr lang="fr" altLang="en-US" dirty="0">
              <a:latin typeface="Arial" panose="020B0604020202020204" pitchFamily="34" charset="0"/>
            </a:endParaRPr>
          </a:p>
          <a:p>
            <a:pPr algn="l" rtl="0"/>
            <a:r>
              <a:rPr lang="fr" b="0" i="0" u="none" baseline="0" dirty="0">
                <a:latin typeface="Arial" panose="020B0604020202020204" pitchFamily="34" charset="0"/>
              </a:rPr>
              <a:t>Reportez-vous à votre introduction : Si vous avez utilisé une image ou une anecdote dans votre introduction, c'est toujours une bonne idée d'y revenir à la fin pour donner un sens d'achèvement ou pour proposer une solution. </a:t>
            </a:r>
          </a:p>
          <a:p>
            <a:pPr algn="l" rtl="0"/>
            <a:r>
              <a:rPr lang="fr" b="0" i="0" u="none" baseline="0" dirty="0">
                <a:latin typeface="Arial" panose="020B0604020202020204" pitchFamily="34" charset="0"/>
              </a:rPr>
              <a:t>Ou bien, si vous avez commencé votre présentation en présentant des faits sur la mortalité infantile, vous pouvez conclure en disant « Nous ne pouvons pas laisser mourir nos enfants en Afrique. La poursuite des investissements dans les programmes de santé maternelle et infantile nous permettra de travailler ensemble pour sauver la vie des nourrissons. »</a:t>
            </a:r>
          </a:p>
        </p:txBody>
      </p:sp>
    </p:spTree>
    <p:extLst>
      <p:ext uri="{BB962C8B-B14F-4D97-AF65-F5344CB8AC3E}">
        <p14:creationId xmlns:p14="http://schemas.microsoft.com/office/powerpoint/2010/main" val="299874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sz="1000" b="0" i="0" u="none" spc="0" baseline="0" dirty="0">
                <a:solidFill>
                  <a:schemeClr val="accent5"/>
                </a:solidFill>
              </a:rPr>
              <a:t>Le </a:t>
            </a:r>
            <a:r>
              <a:rPr lang="fr" sz="1200" b="1" i="0" u="none" spc="0" baseline="0" dirty="0">
                <a:solidFill>
                  <a:schemeClr val="accent5"/>
                </a:solidFill>
              </a:rPr>
              <a:t>cerveau humain </a:t>
            </a:r>
            <a:r>
              <a:rPr lang="fr" sz="1000" b="0" i="0" u="none" spc="0" baseline="0" dirty="0">
                <a:solidFill>
                  <a:schemeClr val="accent5"/>
                </a:solidFill>
              </a:rPr>
              <a:t>commence à travailler dès votre naissance et </a:t>
            </a:r>
            <a:r>
              <a:rPr lang="fr" sz="1200" b="1" i="0" u="none" spc="0" baseline="0" dirty="0">
                <a:solidFill>
                  <a:schemeClr val="accent5"/>
                </a:solidFill>
              </a:rPr>
              <a:t>ne s'arrête jamais</a:t>
            </a:r>
            <a:r>
              <a:rPr lang="fr" sz="1000" b="1" i="0" u="none" spc="0" baseline="0" dirty="0">
                <a:solidFill>
                  <a:schemeClr val="accent5"/>
                </a:solidFill>
              </a:rPr>
              <a:t> </a:t>
            </a:r>
            <a:r>
              <a:rPr lang="fr" sz="1000" b="0" i="0" u="none" spc="0" baseline="0" dirty="0">
                <a:solidFill>
                  <a:schemeClr val="accent5"/>
                </a:solidFill>
              </a:rPr>
              <a:t>jusqu'à ce que vous vous leviez pour </a:t>
            </a:r>
            <a:r>
              <a:rPr lang="fr" sz="1200" b="1" i="0" u="none" spc="0" baseline="0" dirty="0">
                <a:solidFill>
                  <a:schemeClr val="accent5"/>
                </a:solidFill>
              </a:rPr>
              <a:t>prendre la parole en public…</a:t>
            </a:r>
          </a:p>
          <a:p>
            <a:pPr algn="l" rtl="0"/>
            <a:endParaRPr lang="fr" altLang="en-US" dirty="0">
              <a:latin typeface="Arial" panose="020B0604020202020204" pitchFamily="34" charset="0"/>
            </a:endParaRPr>
          </a:p>
          <a:p>
            <a:pPr algn="l" rtl="0"/>
            <a:r>
              <a:rPr lang="fr-FR" b="0" i="0" u="none" baseline="0" dirty="0">
                <a:latin typeface="Arial" panose="020B0604020202020204" pitchFamily="34" charset="0"/>
              </a:rPr>
              <a:t>En avez-vous déjà fait l’expérience</a:t>
            </a:r>
            <a:r>
              <a:rPr lang="fr" b="0" i="0" u="none" baseline="0" dirty="0">
                <a:latin typeface="Arial" panose="020B0604020202020204" pitchFamily="34" charset="0"/>
              </a:rPr>
              <a:t> ?</a:t>
            </a:r>
          </a:p>
          <a:p>
            <a:pPr algn="l" rtl="0"/>
            <a:r>
              <a:rPr lang="fr" b="0" i="0" u="none" baseline="0" dirty="0">
                <a:latin typeface="Arial" panose="020B0604020202020204" pitchFamily="34" charset="0"/>
              </a:rPr>
              <a:t>Vous connaissez vos travaux de recherche par c</a:t>
            </a:r>
            <a:r>
              <a:rPr lang="fr-FR" b="0" i="0" u="none" baseline="0" dirty="0" err="1">
                <a:latin typeface="Arial" panose="020B0604020202020204" pitchFamily="34" charset="0"/>
              </a:rPr>
              <a:t>œ</a:t>
            </a:r>
            <a:r>
              <a:rPr lang="fr" b="0" i="0" u="none" baseline="0" dirty="0" err="1">
                <a:latin typeface="Arial" panose="020B0604020202020204" pitchFamily="34" charset="0"/>
              </a:rPr>
              <a:t>ur</a:t>
            </a:r>
            <a:r>
              <a:rPr lang="fr" b="0" i="0" u="none" baseline="0" dirty="0">
                <a:latin typeface="Arial" panose="020B0604020202020204" pitchFamily="34" charset="0"/>
              </a:rPr>
              <a:t>, vous pouvez vous </a:t>
            </a:r>
            <a:r>
              <a:rPr lang="fr-FR" b="0" i="0" u="none" baseline="0" dirty="0">
                <a:latin typeface="Arial" panose="020B0604020202020204" pitchFamily="34" charset="0"/>
              </a:rPr>
              <a:t>imaginer </a:t>
            </a:r>
            <a:r>
              <a:rPr lang="fr" b="0" i="0" u="none" baseline="0" dirty="0">
                <a:latin typeface="Arial" panose="020B0604020202020204" pitchFamily="34" charset="0"/>
              </a:rPr>
              <a:t>les articuler parfaitement, mais dès que vous êtes devant un public, vous sentez que votre cerveau s'arrête et c'est le trou noir.</a:t>
            </a:r>
          </a:p>
          <a:p>
            <a:pPr algn="l" rtl="0"/>
            <a:r>
              <a:rPr lang="fr-FR" b="0" i="0" u="none" baseline="0" dirty="0">
                <a:latin typeface="Arial" panose="020B0604020202020204" pitchFamily="34" charset="0"/>
              </a:rPr>
              <a:t>S</a:t>
            </a:r>
            <a:r>
              <a:rPr lang="fr" b="0" i="0" u="none" baseline="0" dirty="0">
                <a:latin typeface="Arial" panose="020B0604020202020204" pitchFamily="34" charset="0"/>
              </a:rPr>
              <a:t>i cela ne vous est jamais arrivé, vous avez probablement </a:t>
            </a:r>
            <a:r>
              <a:rPr lang="fr-FR" b="0" i="0" u="none" baseline="0" dirty="0">
                <a:latin typeface="Arial" panose="020B0604020202020204" pitchFamily="34" charset="0"/>
              </a:rPr>
              <a:t>vu cela arriver à quelqu’un d’autre.</a:t>
            </a:r>
            <a:endParaRPr lang="fr" b="0" i="0" u="none" baseline="0" dirty="0">
              <a:latin typeface="Arial" panose="020B0604020202020204" pitchFamily="34" charset="0"/>
            </a:endParaRPr>
          </a:p>
          <a:p>
            <a:endParaRPr lang="fr" altLang="en-US" dirty="0">
              <a:latin typeface="Arial" panose="020B0604020202020204" pitchFamily="34" charset="0"/>
            </a:endParaRPr>
          </a:p>
          <a:p>
            <a:pPr algn="l" rtl="0"/>
            <a:r>
              <a:rPr lang="fr" b="0" i="0" u="none" baseline="0" dirty="0">
                <a:latin typeface="Arial" panose="020B0604020202020204" pitchFamily="34" charset="0"/>
              </a:rPr>
              <a:t>La meilleure façon de surmonter le trac est de pratiquer et de parler réellement en public.</a:t>
            </a:r>
          </a:p>
        </p:txBody>
      </p:sp>
    </p:spTree>
    <p:extLst>
      <p:ext uri="{BB962C8B-B14F-4D97-AF65-F5344CB8AC3E}">
        <p14:creationId xmlns:p14="http://schemas.microsoft.com/office/powerpoint/2010/main" val="1570951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xfrm>
            <a:off x="311575" y="4415790"/>
            <a:ext cx="6387253"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1" i="0" u="none" baseline="0" dirty="0">
                <a:solidFill>
                  <a:srgbClr val="2375BB"/>
                </a:solidFill>
              </a:rPr>
              <a:t>Ayez le dernier mot</a:t>
            </a:r>
          </a:p>
          <a:p>
            <a:pPr algn="l" rtl="0"/>
            <a:r>
              <a:rPr lang="fr" b="0" i="0" u="none" baseline="0" dirty="0">
                <a:latin typeface="Arial" panose="020B0604020202020204" pitchFamily="34" charset="0"/>
              </a:rPr>
              <a:t>N'oubliez pas de préparer une séance de questions/réponses - vos notes pourraient contenir des exemples de réponses aux questions que vous anticipez.</a:t>
            </a:r>
          </a:p>
          <a:p>
            <a:endParaRPr lang="fr" altLang="en-US" dirty="0">
              <a:latin typeface="Arial" panose="020B0604020202020204" pitchFamily="34" charset="0"/>
            </a:endParaRPr>
          </a:p>
          <a:p>
            <a:pPr algn="l" rtl="0"/>
            <a:r>
              <a:rPr lang="fr" b="0" i="0" u="none" baseline="0" dirty="0">
                <a:latin typeface="Arial" panose="020B0604020202020204" pitchFamily="34" charset="0"/>
              </a:rPr>
              <a:t>Lorsqu'une question difficile ou hostile vous est posée, dites à votre interlocuteur que vous lui parlerez personnellement après la présentation afin de lui répondre avec plus de détails.  Lorsque vous ne connaissez pas la réponse à une question, vous ne devez jamais l'inventer !  Admettez que vous ne connaissez pas la réponse ou n'avez pas le chiffre exact, mais que vous seriez heureux de vous y pencher et de faire un suivi avec votre interlocuteur. Puis, faites-le !</a:t>
            </a:r>
          </a:p>
          <a:p>
            <a:endParaRPr lang="fr" altLang="en-US" dirty="0">
              <a:latin typeface="Arial" panose="020B0604020202020204" pitchFamily="34" charset="0"/>
            </a:endParaRPr>
          </a:p>
          <a:p>
            <a:pPr algn="l" rtl="0"/>
            <a:r>
              <a:rPr lang="fr" b="0" i="0" u="none" baseline="0" dirty="0">
                <a:latin typeface="Arial" panose="020B0604020202020204" pitchFamily="34" charset="0"/>
              </a:rPr>
              <a:t>Peu importe la manière dont se déroule la séance de Q&amp;R, vous devez finir la présentation sur une note positive - ou </a:t>
            </a:r>
            <a:r>
              <a:rPr lang="fr-FR" b="0" i="0" u="none" baseline="0" dirty="0">
                <a:latin typeface="Arial" panose="020B0604020202020204" pitchFamily="34" charset="0"/>
              </a:rPr>
              <a:t>au </a:t>
            </a:r>
            <a:r>
              <a:rPr lang="fr" b="0" i="0" u="none" baseline="0" dirty="0">
                <a:latin typeface="Arial" panose="020B0604020202020204" pitchFamily="34" charset="0"/>
              </a:rPr>
              <a:t>moins sur le sujet de votre présentation, et non pas sur une digression introduite par un auditeur audacieux. Par conséquent, vous devez préparez une déclaration finale pour le public, qui résume votre message principal, après les questions et réponses et avant de dire votre dernier « Merci ».  Mémorisez cette déclaration finale afin que vous puissiez la livrer en toute confiance tout en regardant le public, et non pas vos notes. </a:t>
            </a:r>
          </a:p>
          <a:p>
            <a:endParaRPr lang="fr" altLang="en-US" dirty="0">
              <a:latin typeface="Arial" panose="020B0604020202020204" pitchFamily="34" charset="0"/>
            </a:endParaRPr>
          </a:p>
          <a:p>
            <a:pPr algn="l" rtl="0"/>
            <a:r>
              <a:rPr lang="fr" b="0" i="0" u="none" baseline="0" dirty="0">
                <a:latin typeface="Arial" panose="020B0604020202020204" pitchFamily="34" charset="0"/>
              </a:rPr>
              <a:t>Vous devez réserver du temps pour les questions et les réponses. En règle générale, à la fin de votre présentation, faites le résumé de ce que vous avez dit, puis demandez : « Avez-vous des questions ? » </a:t>
            </a:r>
          </a:p>
          <a:p>
            <a:endParaRPr lang="fr" altLang="en-US" dirty="0">
              <a:latin typeface="Arial" panose="020B0604020202020204" pitchFamily="34" charset="0"/>
            </a:endParaRPr>
          </a:p>
          <a:p>
            <a:pPr algn="l" rtl="0"/>
            <a:r>
              <a:rPr lang="fr" b="0" i="0" u="none" baseline="0" dirty="0">
                <a:latin typeface="Arial" panose="020B0604020202020204" pitchFamily="34" charset="0"/>
              </a:rPr>
              <a:t>Que devez-vous faire si personne ne pose de questions ? C'est une situation gênante ... Vous pouvez renforcer votre message et apparaître comme un présentateur confiant, si vous êtes prêt à poser quelques questions à votre public pour susciter la discussion.  Vous pouvez utiliser une de vos recommandations et demander au public ou à certains membres de l'auditoire, comment ils ou elles pourraient la mettre en oeuvre. Pensent-ils/elles que leurs collègues soutiendraient ce type d'action ?  Quels défis pourraient-ils/elles rencontrer pour mettre en place les recommandations ?  Le plus important est de faire parler votre public. </a:t>
            </a:r>
          </a:p>
          <a:p>
            <a:endParaRPr lang="fr" altLang="en-US" dirty="0">
              <a:latin typeface="Arial" panose="020B0604020202020204" pitchFamily="34" charset="0"/>
            </a:endParaRPr>
          </a:p>
          <a:p>
            <a:pPr algn="l" rtl="0"/>
            <a:r>
              <a:rPr lang="fr" b="0" i="0" u="none" baseline="0" dirty="0">
                <a:latin typeface="Arial" panose="020B0604020202020204" pitchFamily="34" charset="0"/>
              </a:rPr>
              <a:t>Même dans ce cas, votre public peut poser des questions difficiles, des questions auxquelles vous ne pouvez pas répondre, ou vous poser des questions sur votre message final. C'est pourquoi il est si important pour vo</a:t>
            </a:r>
            <a:r>
              <a:rPr lang="fr-FR" b="0" i="0" u="none" baseline="0" dirty="0">
                <a:latin typeface="Arial" panose="020B0604020202020204" pitchFamily="34" charset="0"/>
              </a:rPr>
              <a:t>u</a:t>
            </a:r>
            <a:r>
              <a:rPr lang="fr" b="0" i="0" u="none" baseline="0" dirty="0">
                <a:latin typeface="Arial" panose="020B0604020202020204" pitchFamily="34" charset="0"/>
              </a:rPr>
              <a:t>s d'avoir le dernier mot. Préparez une déclaration finale que vous pouvez ajouter sur la dernière diapositive. APRÈS votre résumé, et APRÈS les Q &amp; R, passez à votre dernière diapositive et donnez un résumé positif d'une ou deux phrases de votre message principal. Laissez le public sur une note positive, et assurez-vous que vos dernières paroles renforcent votre message. </a:t>
            </a:r>
          </a:p>
          <a:p>
            <a:endParaRPr lang="fr" altLang="en-US" dirty="0">
              <a:latin typeface="Arial" panose="020B0604020202020204" pitchFamily="34" charset="0"/>
            </a:endParaRPr>
          </a:p>
          <a:p>
            <a:pPr algn="l" rtl="0"/>
            <a:r>
              <a:rPr lang="fr" b="0" i="0" u="none" baseline="0" dirty="0">
                <a:latin typeface="Arial" panose="020B0604020202020204" pitchFamily="34" charset="0"/>
              </a:rPr>
              <a:t>Votre auditoire attend de vous que vous le regardiez à la fin de la présentation. Vous devez donc mémoriser la ou les deux dernières phrases et regarder directement votre public avec confiance. </a:t>
            </a:r>
          </a:p>
          <a:p>
            <a:endParaRPr lang="fr" altLang="en-US" dirty="0">
              <a:latin typeface="Arial" panose="020B0604020202020204" pitchFamily="34" charset="0"/>
            </a:endParaRPr>
          </a:p>
        </p:txBody>
      </p:sp>
    </p:spTree>
    <p:extLst>
      <p:ext uri="{BB962C8B-B14F-4D97-AF65-F5344CB8AC3E}">
        <p14:creationId xmlns:p14="http://schemas.microsoft.com/office/powerpoint/2010/main" val="10300327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Étape 5 </a:t>
            </a:r>
            <a:r>
              <a:rPr lang="fr-FR" altLang="en-US" dirty="0">
                <a:latin typeface="Arial" panose="020B0604020202020204" pitchFamily="34" charset="0"/>
              </a:rPr>
              <a:t>pour une présentation efficace:</a:t>
            </a:r>
            <a:r>
              <a:rPr lang="fr" altLang="en-US" dirty="0">
                <a:latin typeface="Arial" panose="020B0604020202020204" pitchFamily="34" charset="0"/>
              </a:rPr>
              <a:t> </a:t>
            </a:r>
            <a:r>
              <a:rPr lang="fr" b="0" i="0" u="none" baseline="0" dirty="0">
                <a:latin typeface="Arial" panose="020B0604020202020204" pitchFamily="34" charset="0"/>
              </a:rPr>
              <a:t> Créez l'apparence de votre présentation</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386270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FR" b="1" i="0" u="none" baseline="0" dirty="0"/>
              <a:t>Réfl</a:t>
            </a:r>
            <a:r>
              <a:rPr lang="fr-FR" dirty="0"/>
              <a:t>é</a:t>
            </a:r>
            <a:r>
              <a:rPr lang="fr-FR" b="1" i="0" u="none" baseline="0" dirty="0"/>
              <a:t>chissez </a:t>
            </a:r>
            <a:r>
              <a:rPr lang="fr-FR" dirty="0"/>
              <a:t>bien à </a:t>
            </a:r>
            <a:r>
              <a:rPr lang="fr-FR" b="1" i="0" u="none" baseline="0" dirty="0"/>
              <a:t>la conception</a:t>
            </a:r>
          </a:p>
          <a:p>
            <a:pPr algn="l" rtl="0">
              <a:spcBef>
                <a:spcPct val="0"/>
              </a:spcBef>
              <a:spcAft>
                <a:spcPts val="1223"/>
              </a:spcAft>
            </a:pPr>
            <a:r>
              <a:rPr lang="fr" b="0" i="0" u="none" baseline="0" dirty="0">
                <a:latin typeface="Arial" panose="020B0604020202020204" pitchFamily="34" charset="0"/>
              </a:rPr>
              <a:t>Cette partie est la plus </a:t>
            </a:r>
            <a:r>
              <a:rPr lang="fr-FR" b="0" i="0" u="none" baseline="0" noProof="0" dirty="0" err="1">
                <a:latin typeface="Arial" panose="020B0604020202020204" pitchFamily="34" charset="0"/>
              </a:rPr>
              <a:t>amus</a:t>
            </a:r>
            <a:r>
              <a:rPr lang="fr" b="0" i="0" u="none" baseline="0" dirty="0">
                <a:latin typeface="Arial" panose="020B0604020202020204" pitchFamily="34" charset="0"/>
              </a:rPr>
              <a:t>ante ! Enfin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1. Sélectionnez un style qui est adapté au ton. Vous pouvez utilisez un fond avec des motifs, des clips art et d'autres images qui sont appropriées et adaptées au ton de votre présentation.</a:t>
            </a:r>
          </a:p>
          <a:p>
            <a:pPr algn="l" rtl="0">
              <a:spcBef>
                <a:spcPct val="0"/>
              </a:spcBef>
              <a:spcAft>
                <a:spcPts val="1223"/>
              </a:spcAft>
            </a:pPr>
            <a:r>
              <a:rPr lang="fr" b="0" i="0" u="none" baseline="0" dirty="0">
                <a:latin typeface="Arial" panose="020B0604020202020204" pitchFamily="34" charset="0"/>
              </a:rPr>
              <a:t>2. N'oubliez pas d'appliquer le même style à chacune de vos diapositives avec cohérence, en utilisant les mêmes polices, styles, majuscules, couleurs, styles de puces, etc. </a:t>
            </a:r>
            <a:br>
              <a:rPr lang="fr" b="0" i="0" u="none" baseline="0" dirty="0">
                <a:latin typeface="Arial" panose="020B0604020202020204" pitchFamily="34" charset="0"/>
              </a:rPr>
            </a:br>
            <a:r>
              <a:rPr lang="fr" b="0" i="0" u="none" baseline="0" dirty="0">
                <a:latin typeface="Arial" panose="020B0604020202020204" pitchFamily="34" charset="0"/>
              </a:rPr>
              <a:t>Une exception est que si l'arrière-plan interfère avec le contenu d'une diapositive, vous pouvez supprimer l'arrière-plan pour cette diapositive uniquement. </a:t>
            </a: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3. </a:t>
            </a:r>
            <a:r>
              <a:rPr lang="fr-FR" b="0" i="0" u="none" baseline="0" dirty="0">
                <a:latin typeface="Arial" panose="020B0604020202020204" pitchFamily="34" charset="0"/>
              </a:rPr>
              <a:t>Faites votre choix… E</a:t>
            </a:r>
            <a:r>
              <a:rPr lang="fr" b="0" i="0" u="none" baseline="0" dirty="0">
                <a:latin typeface="Arial" panose="020B0604020202020204" pitchFamily="34" charset="0"/>
              </a:rPr>
              <a:t>st-</a:t>
            </a:r>
            <a:r>
              <a:rPr lang="fr-FR" b="0" i="0" u="none" baseline="0" dirty="0">
                <a:latin typeface="Arial" panose="020B0604020202020204" pitchFamily="34" charset="0"/>
              </a:rPr>
              <a:t>il</a:t>
            </a:r>
            <a:r>
              <a:rPr lang="fr" b="0" i="0" u="none" baseline="0" dirty="0">
                <a:latin typeface="Arial" panose="020B0604020202020204" pitchFamily="34" charset="0"/>
              </a:rPr>
              <a:t> plus facile de comprendre la présentation en affichant les données </a:t>
            </a:r>
            <a:r>
              <a:rPr lang="fr-FR" b="0" i="0" u="none" baseline="0" dirty="0">
                <a:latin typeface="Arial" panose="020B0604020202020204" pitchFamily="34" charset="0"/>
              </a:rPr>
              <a:t>par un </a:t>
            </a:r>
            <a:r>
              <a:rPr lang="fr" b="0" i="0" u="none" baseline="0" dirty="0">
                <a:latin typeface="Arial" panose="020B0604020202020204" pitchFamily="34" charset="0"/>
              </a:rPr>
              <a:t>graphique, dans un texte, </a:t>
            </a:r>
            <a:r>
              <a:rPr lang="fr-FR" b="0" i="0" u="none" baseline="0" dirty="0">
                <a:latin typeface="Arial" panose="020B0604020202020204" pitchFamily="34" charset="0"/>
              </a:rPr>
              <a:t>ou </a:t>
            </a:r>
            <a:r>
              <a:rPr lang="fr" b="0" i="0" u="none" baseline="0" dirty="0">
                <a:latin typeface="Arial" panose="020B0604020202020204" pitchFamily="34" charset="0"/>
              </a:rPr>
              <a:t>par le biais d'images ou d'un diagramme de flux ?</a:t>
            </a:r>
          </a:p>
          <a:p>
            <a:pPr algn="l" rtl="0">
              <a:spcBef>
                <a:spcPct val="0"/>
              </a:spcBef>
              <a:spcAft>
                <a:spcPts val="1223"/>
              </a:spcAft>
            </a:pPr>
            <a:r>
              <a:rPr lang="fr" b="0" i="0" u="none" baseline="0" dirty="0">
                <a:latin typeface="Arial" panose="020B0604020202020204" pitchFamily="34" charset="0"/>
              </a:rPr>
              <a:t>4. Variété :  Trouvez le bon équilibre entre le texte et les éléments visuels.</a:t>
            </a:r>
          </a:p>
          <a:p>
            <a:pPr algn="l" rtl="0">
              <a:spcBef>
                <a:spcPct val="0"/>
              </a:spcBef>
              <a:spcAft>
                <a:spcPts val="1223"/>
              </a:spcAft>
            </a:pPr>
            <a:endParaRPr lang="fr" b="0" i="0" u="none" baseline="0"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Utilisez des Titres accrocheurs, des graphiques, des animations ou photos, des anecdotes ou citations, e de l'humour quand c'est approprié.</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189825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FB155099-F199-4C62-9032-D8C3104E1A73}"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23</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8611" name="Rectangle 2"/>
          <p:cNvSpPr>
            <a:spLocks noGrp="1" noRot="1" noChangeAspect="1" noChangeArrowheads="1" noTextEdit="1"/>
          </p:cNvSpPr>
          <p:nvPr>
            <p:ph type="sldImg"/>
          </p:nvPr>
        </p:nvSpPr>
        <p:spPr>
          <a:ln cap="flat"/>
        </p:spPr>
      </p:sp>
      <p:sp>
        <p:nvSpPr>
          <p:cNvPr id="68612" name="Rectangle 3"/>
          <p:cNvSpPr>
            <a:spLocks noGrp="1" noChangeArrowheads="1"/>
          </p:cNvSpPr>
          <p:nvPr>
            <p:ph type="body" idx="1"/>
          </p:nvPr>
        </p:nvSpPr>
        <p:spPr>
          <a:noFill/>
        </p:spPr>
        <p:txBody>
          <a:bodyPr lIns="95482" tIns="50168" rIns="95482" bIns="50168"/>
          <a:lstStyle/>
          <a:p>
            <a:pPr algn="l" rtl="0"/>
            <a:r>
              <a:rPr lang="fr" b="0" i="0" u="none" baseline="0" dirty="0"/>
              <a:t>Trop de mélange sème la confusion.</a:t>
            </a:r>
          </a:p>
          <a:p>
            <a:pPr algn="l" rtl="0"/>
            <a:r>
              <a:rPr lang="fr" b="0" i="0" u="none" baseline="0" dirty="0"/>
              <a:t>Votre présentation doit avoir une « apparence » cohérente. </a:t>
            </a:r>
          </a:p>
          <a:p>
            <a:pPr algn="l" rtl="0"/>
            <a:r>
              <a:rPr lang="fr" b="0" i="0" u="none" baseline="0" dirty="0"/>
              <a:t>Cela devrait aller de soi, mais nous voyons souvent des présentations surchargées ou des textes copiés-collés sans aucune harmonisation.</a:t>
            </a:r>
          </a:p>
          <a:p>
            <a:endParaRPr lang="fr" dirty="0"/>
          </a:p>
          <a:p>
            <a:pPr algn="l" rtl="0"/>
            <a:r>
              <a:rPr lang="fr" b="0" i="0" u="none" baseline="0" dirty="0"/>
              <a:t>Cela signifie non seulement que vous devez utiliser la même police de caractères et la même taille, le même style de puces sur toutes les diapositives, la même couleur, la même capitalisation, mais que vous devez faire attention à la langue et la grammaire que vous utilisez sur vos diapositives. </a:t>
            </a:r>
          </a:p>
          <a:p>
            <a:pPr algn="l" rtl="0"/>
            <a:r>
              <a:rPr lang="fr" b="0" i="0" u="none" baseline="0" dirty="0"/>
              <a:t>Formulez les phrases à puces de la même manière - par exemple, en les commençant par un verbe au présent. </a:t>
            </a:r>
          </a:p>
          <a:p>
            <a:pPr algn="l" rtl="0"/>
            <a:r>
              <a:rPr lang="fr" b="0" i="0" u="none" baseline="0" dirty="0"/>
              <a:t>Utilisez les points à la fin des phrases à puces avec cohérence - mettez un point ou n'en mettez pas. </a:t>
            </a:r>
            <a:endParaRPr lang="fr" dirty="0"/>
          </a:p>
        </p:txBody>
      </p:sp>
    </p:spTree>
    <p:extLst>
      <p:ext uri="{BB962C8B-B14F-4D97-AF65-F5344CB8AC3E}">
        <p14:creationId xmlns:p14="http://schemas.microsoft.com/office/powerpoint/2010/main" val="35014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E763298B-2659-4BE3-80CF-F37B49F04D9D}"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24</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7587" name="Rectangle 2"/>
          <p:cNvSpPr>
            <a:spLocks noGrp="1" noRot="1" noChangeAspect="1" noChangeArrowheads="1" noTextEdit="1"/>
          </p:cNvSpPr>
          <p:nvPr>
            <p:ph type="sldImg"/>
          </p:nvPr>
        </p:nvSpPr>
        <p:spPr>
          <a:xfrm>
            <a:off x="1179513" y="696913"/>
            <a:ext cx="4184650" cy="3138487"/>
          </a:xfrm>
          <a:ln cap="flat"/>
        </p:spPr>
      </p:sp>
      <p:sp>
        <p:nvSpPr>
          <p:cNvPr id="67588" name="Rectangle 3"/>
          <p:cNvSpPr>
            <a:spLocks noGrp="1" noChangeArrowheads="1"/>
          </p:cNvSpPr>
          <p:nvPr>
            <p:ph type="body" idx="1"/>
          </p:nvPr>
        </p:nvSpPr>
        <p:spPr>
          <a:xfrm>
            <a:off x="623147" y="3873500"/>
            <a:ext cx="5764107" cy="4803140"/>
          </a:xfrm>
          <a:noFill/>
        </p:spPr>
        <p:txBody>
          <a:bodyPr lIns="95482" tIns="50168" rIns="95482" bIns="50168"/>
          <a:lstStyle/>
          <a:p>
            <a:pPr algn="l" rtl="0"/>
            <a:r>
              <a:rPr lang="fr" b="1" i="0" u="none" baseline="0" dirty="0">
                <a:solidFill>
                  <a:srgbClr val="2375BB"/>
                </a:solidFill>
              </a:rPr>
              <a:t>Faites une présentation lisible</a:t>
            </a:r>
          </a:p>
          <a:p>
            <a:pPr algn="l" rtl="0"/>
            <a:endParaRPr lang="fr" b="0" i="0" u="none" baseline="0" dirty="0"/>
          </a:p>
          <a:p>
            <a:pPr algn="l" rtl="0"/>
            <a:r>
              <a:rPr lang="fr" b="0" i="0" u="none" baseline="0" dirty="0"/>
              <a:t>Faites attention à la Taille des lettres : Ces lettres ont la taille 30 points en Arial. N'utilisez pas une taille inférieure à 28 points pour les phrases principales.</a:t>
            </a:r>
          </a:p>
          <a:p>
            <a:endParaRPr lang="fr" dirty="0"/>
          </a:p>
          <a:p>
            <a:pPr algn="l" rtl="0"/>
            <a:r>
              <a:rPr lang="fr" b="0" i="0" u="none" baseline="0" dirty="0"/>
              <a:t>Les motifs clip art doivent mettre votre texte en valeur et ne pas le charger ou le cacher. </a:t>
            </a:r>
          </a:p>
          <a:p>
            <a:endParaRPr lang="fr" dirty="0"/>
          </a:p>
          <a:p>
            <a:pPr algn="l" rtl="0"/>
            <a:r>
              <a:rPr lang="fr" b="0" i="0" u="none" baseline="0" dirty="0"/>
              <a:t>Assurez-vous qu'il existe un contraste entre la couleur de l'arrière-plan et le texte.</a:t>
            </a:r>
          </a:p>
          <a:p>
            <a:pPr algn="l" rtl="0"/>
            <a:r>
              <a:rPr lang="fr" b="0" i="0" u="none" baseline="0" dirty="0"/>
              <a:t>Le noir et le blanc peuvent être simples, mais ce sont les couleurs les plus lisibles.</a:t>
            </a:r>
          </a:p>
          <a:p>
            <a:pPr algn="l" rtl="0"/>
            <a:r>
              <a:rPr lang="fr" b="0" i="0" u="none" baseline="0" dirty="0"/>
              <a:t>Testez l'éclairage de la salle avant la présentation.</a:t>
            </a:r>
          </a:p>
          <a:p>
            <a:pPr algn="l" rtl="0"/>
            <a:r>
              <a:rPr lang="fr" b="0" i="0" u="none" baseline="0" dirty="0"/>
              <a:t>Du blanc sur du bleu foncé est également approprié, ces deux couleurs sont souvent utilisées pour des présentations. </a:t>
            </a:r>
          </a:p>
          <a:p>
            <a:pPr algn="l" rtl="0">
              <a:spcBef>
                <a:spcPct val="20000"/>
              </a:spcBef>
            </a:pPr>
            <a:r>
              <a:rPr lang="fr" b="0" i="0" u="none" baseline="0" dirty="0"/>
              <a:t>Une palette de couleurs peut avoir une apparence agréable sur votre ordinateur mais s'afficher totalement différemment sur l'écran de votre public.</a:t>
            </a:r>
          </a:p>
          <a:p>
            <a:pPr algn="l" rtl="0">
              <a:spcBef>
                <a:spcPct val="20000"/>
              </a:spcBef>
            </a:pPr>
            <a:r>
              <a:rPr lang="fr" b="0" i="0" u="none" baseline="0" dirty="0"/>
              <a:t>Selon le matériel utilisé, les couleurs (ou les ombres) peuvent être différentes.</a:t>
            </a:r>
          </a:p>
          <a:p>
            <a:pPr algn="l" rtl="0">
              <a:spcBef>
                <a:spcPct val="20000"/>
              </a:spcBef>
            </a:pPr>
            <a:r>
              <a:rPr lang="fr" b="0" i="0" u="none" baseline="0" dirty="0"/>
              <a:t>Vous pouvez utiliser les principes d'une roue de couleur pour choisir des couleurs harmonieuses - celles qui sont en face l'une de l'autre sur la roue ont un contraste élevé.</a:t>
            </a:r>
          </a:p>
          <a:p>
            <a:pPr algn="l" rtl="0">
              <a:spcBef>
                <a:spcPct val="20000"/>
              </a:spcBef>
            </a:pPr>
            <a:r>
              <a:rPr lang="fr" b="0" i="0" u="none" baseline="0" dirty="0"/>
              <a:t>Les couleurs proches les unes des autres sur la roue ont un faible contraste, et ne sont pas de bonnes options pour les combinaisons texte / fond.</a:t>
            </a:r>
          </a:p>
          <a:p>
            <a:pPr algn="l" rtl="0">
              <a:spcBef>
                <a:spcPct val="20000"/>
              </a:spcBef>
            </a:pPr>
            <a:r>
              <a:rPr lang="fr" b="0" i="0" u="none" baseline="0" dirty="0"/>
              <a:t>En revanche, vous devez éviter le rouge et le vert – certains membres du public peuvent être daltoniens ou sont susceptibles de ne pas distinguer le rouge du vert.</a:t>
            </a:r>
            <a:endParaRPr lang="fr" baseline="0" dirty="0"/>
          </a:p>
          <a:p>
            <a:pPr algn="l" rtl="0">
              <a:spcBef>
                <a:spcPct val="20000"/>
              </a:spcBef>
            </a:pPr>
            <a:endParaRPr lang="fr" dirty="0"/>
          </a:p>
          <a:p>
            <a:pPr algn="l" rtl="0"/>
            <a:r>
              <a:rPr lang="fr" b="0" i="0" u="none" baseline="0" dirty="0"/>
              <a:t>Dans la mesure du possible, testez votre présentation dans des conditions réelles.</a:t>
            </a:r>
          </a:p>
          <a:p>
            <a:pPr algn="l" rtl="0"/>
            <a:r>
              <a:rPr lang="fr" b="0" i="0" u="none" baseline="0" dirty="0"/>
              <a:t>Vérifiez à l'avance que la présentation est appropriée et convient à l'éclairage de la salle. </a:t>
            </a:r>
          </a:p>
        </p:txBody>
      </p:sp>
    </p:spTree>
    <p:extLst>
      <p:ext uri="{BB962C8B-B14F-4D97-AF65-F5344CB8AC3E}">
        <p14:creationId xmlns:p14="http://schemas.microsoft.com/office/powerpoint/2010/main" val="2001178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9A516D2D-9B40-41C9-A3B2-CBB88F066CE2}" type="slidenum">
              <a:rPr kumimoji="0" sz="1800" b="0" i="0" u="none" strike="noStrike" kern="0" cap="none" spc="0" normalizeH="0" baseline="0">
                <a:ln>
                  <a:noFill/>
                </a:ln>
                <a:solidFill>
                  <a:schemeClr val="tx1"/>
                </a:solidFill>
                <a:effectLst/>
                <a:uLnTx/>
                <a:uFillTx/>
                <a:latin typeface="Arial" charset="0"/>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fr" sz="1800" b="0" i="0" u="none" strike="noStrike" kern="0" cap="none" spc="0" normalizeH="0" baseline="0" noProof="0">
              <a:ln>
                <a:noFill/>
              </a:ln>
              <a:solidFill>
                <a:schemeClr val="tx1"/>
              </a:solidFill>
              <a:effectLst/>
              <a:uLnTx/>
              <a:uFillTx/>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algn="l" rtl="0" eaLnBrk="1" hangingPunct="1"/>
            <a:r>
              <a:rPr lang="fr-FR" b="1" i="0" u="none" baseline="0" dirty="0"/>
              <a:t>Faites </a:t>
            </a:r>
            <a:r>
              <a:rPr lang="fr-FR" b="1" dirty="0"/>
              <a:t>attention à </a:t>
            </a:r>
            <a:r>
              <a:rPr lang="fr-FR" b="1" i="0" u="none" baseline="0" dirty="0"/>
              <a:t>la conception des </a:t>
            </a:r>
            <a:r>
              <a:rPr lang="fr" b="1" i="0" u="none" baseline="0" dirty="0"/>
              <a:t>graphiques</a:t>
            </a:r>
          </a:p>
          <a:p>
            <a:pPr algn="l" rtl="0" eaLnBrk="1" hangingPunct="1"/>
            <a:r>
              <a:rPr lang="fr" b="0" i="0" u="none" baseline="0" dirty="0"/>
              <a:t>Si vous présentez des diagrammes ou des graphiques, vous devez les concevoir avec minutie.</a:t>
            </a:r>
          </a:p>
          <a:p>
            <a:pPr algn="l" rtl="0" eaLnBrk="1" hangingPunct="1"/>
            <a:r>
              <a:rPr lang="fr" b="0" i="0" u="none" baseline="0" dirty="0"/>
              <a:t>Nous vous recommandons VIVEMENT de TOUJOURS refaire vos illustrations dans PowerPoint pour une présentation. </a:t>
            </a:r>
          </a:p>
          <a:p>
            <a:pPr algn="l" rtl="0" eaLnBrk="1" hangingPunct="1"/>
            <a:r>
              <a:rPr lang="fr" b="0" i="0" u="none" baseline="0" dirty="0"/>
              <a:t>N'utilisez pas simplement les illustrations produites par votre logiciel d'analyse statistique. </a:t>
            </a:r>
          </a:p>
          <a:p>
            <a:pPr algn="l" rtl="0" eaLnBrk="1" hangingPunct="1"/>
            <a:r>
              <a:rPr lang="fr" b="0" i="0" u="none" baseline="0" dirty="0"/>
              <a:t>Ne copiez jamais une illustration à partir d'un document pdf tiré des travaux de recherche ou d'un article d'une autre personne. </a:t>
            </a:r>
          </a:p>
          <a:p>
            <a:pPr algn="l" rtl="0" eaLnBrk="1" hangingPunct="1"/>
            <a:r>
              <a:rPr lang="fr" b="0" i="0" u="none" baseline="0" dirty="0"/>
              <a:t>Vous devez être capable de contrôler l'affichage des éléments visuels - et la seule manière de le faire et de les tester. </a:t>
            </a:r>
          </a:p>
          <a:p>
            <a:pPr algn="l" rtl="0" eaLnBrk="1" hangingPunct="1"/>
            <a:r>
              <a:rPr lang="fr" b="0" i="0" u="none" baseline="0" dirty="0"/>
              <a:t>En outre, lorsque vous refaites la figure, il sera plus facile de lui donner une apparence adaptée au thème général de votre présentation. </a:t>
            </a:r>
          </a:p>
          <a:p>
            <a:pPr algn="l" rtl="0" eaLnBrk="1" hangingPunct="1"/>
            <a:endParaRPr lang="fr" dirty="0"/>
          </a:p>
          <a:p>
            <a:pPr marL="342900" indent="-342900" algn="l" rtl="0" eaLnBrk="1" hangingPunct="1">
              <a:lnSpc>
                <a:spcPct val="150000"/>
              </a:lnSpc>
              <a:buFont typeface="Arial" panose="020B0604020202020204" pitchFamily="34" charset="0"/>
              <a:buChar char="•"/>
            </a:pPr>
            <a:r>
              <a:rPr lang="fr" sz="2400" b="0" i="0" u="none" baseline="0" dirty="0"/>
              <a:t>Utilisez des graphiques simples (Limitez le nombre de barres, de lignes et de variables)</a:t>
            </a:r>
          </a:p>
          <a:p>
            <a:pPr marL="342900" indent="-342900" algn="l" rtl="0" eaLnBrk="1" hangingPunct="1">
              <a:lnSpc>
                <a:spcPct val="150000"/>
              </a:lnSpc>
              <a:buFont typeface="Arial" panose="020B0604020202020204" pitchFamily="34" charset="0"/>
              <a:buChar char="•"/>
            </a:pPr>
            <a:r>
              <a:rPr lang="fr" sz="2400" b="0" i="0" u="none" baseline="0" dirty="0"/>
              <a:t>Utilisez toujours des étiquettes de données</a:t>
            </a:r>
          </a:p>
          <a:p>
            <a:pPr marL="342900" indent="-342900" algn="l" rtl="0" eaLnBrk="1" hangingPunct="1">
              <a:lnSpc>
                <a:spcPct val="150000"/>
              </a:lnSpc>
              <a:buFont typeface="Arial" panose="020B0604020202020204" pitchFamily="34" charset="0"/>
              <a:buChar char="•"/>
            </a:pPr>
            <a:r>
              <a:rPr lang="fr" sz="2400" b="0" i="0" u="none" baseline="0" dirty="0"/>
              <a:t>Les étiquettes doivent être en position horizontale</a:t>
            </a:r>
          </a:p>
          <a:p>
            <a:pPr marL="342900" indent="-342900" algn="l" rtl="0" eaLnBrk="1" hangingPunct="1">
              <a:lnSpc>
                <a:spcPct val="150000"/>
              </a:lnSpc>
              <a:buFont typeface="Arial" panose="020B0604020202020204" pitchFamily="34" charset="0"/>
              <a:buChar char="•"/>
            </a:pPr>
            <a:r>
              <a:rPr lang="fr" sz="2400" b="0" i="0" u="none" baseline="0" dirty="0"/>
              <a:t>Citez les sources des données</a:t>
            </a:r>
          </a:p>
          <a:p>
            <a:pPr marL="342900" indent="-342900" algn="l" rtl="0" eaLnBrk="1" hangingPunct="1">
              <a:lnSpc>
                <a:spcPct val="150000"/>
              </a:lnSpc>
              <a:spcBef>
                <a:spcPts val="0"/>
              </a:spcBef>
              <a:buFont typeface="Arial" panose="020B0604020202020204" pitchFamily="34" charset="0"/>
              <a:buChar char="•"/>
            </a:pPr>
            <a:r>
              <a:rPr lang="fr-FR" sz="2400" b="0" i="0" u="none" baseline="0" dirty="0"/>
              <a:t>N</a:t>
            </a:r>
            <a:r>
              <a:rPr lang="fr" sz="2400" b="0" i="0" u="none" baseline="0" dirty="0"/>
              <a:t>'utilisez pas de graphiques en 3 D </a:t>
            </a:r>
            <a:r>
              <a:rPr lang="fr" b="0" i="0" u="none" baseline="0" dirty="0"/>
              <a:t>!</a:t>
            </a:r>
          </a:p>
        </p:txBody>
      </p:sp>
    </p:spTree>
    <p:extLst>
      <p:ext uri="{BB962C8B-B14F-4D97-AF65-F5344CB8AC3E}">
        <p14:creationId xmlns:p14="http://schemas.microsoft.com/office/powerpoint/2010/main" val="30484866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2C52E877-4385-40F8-AE93-43B5160D5E3C}"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26</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6563" name="Rectangle 2"/>
          <p:cNvSpPr>
            <a:spLocks noGrp="1" noChangeArrowheads="1"/>
          </p:cNvSpPr>
          <p:nvPr>
            <p:ph type="body" idx="1"/>
          </p:nvPr>
        </p:nvSpPr>
        <p:spPr>
          <a:xfrm>
            <a:off x="623147" y="3950970"/>
            <a:ext cx="5842000" cy="5035550"/>
          </a:xfrm>
          <a:noFill/>
        </p:spPr>
        <p:txBody>
          <a:bodyPr lIns="95482" tIns="50168" rIns="95482" bIns="50168"/>
          <a:lstStyle/>
          <a:p>
            <a:pPr marL="0" lvl="1" algn="l" rtl="0">
              <a:spcBef>
                <a:spcPts val="0"/>
              </a:spcBef>
              <a:spcAft>
                <a:spcPts val="1223"/>
              </a:spcAft>
            </a:pPr>
            <a:r>
              <a:rPr lang="fr" b="1" i="0" u="none" baseline="0" dirty="0"/>
              <a:t>Respecter la règle « KISS »: </a:t>
            </a:r>
            <a:r>
              <a:rPr lang="en-US" b="1" dirty="0">
                <a:solidFill>
                  <a:srgbClr val="2375BB"/>
                </a:solidFill>
              </a:rPr>
              <a:t>Keep It Short &amp; Simple </a:t>
            </a:r>
            <a:r>
              <a:rPr lang="fr" b="1" i="0" u="none" baseline="0" dirty="0"/>
              <a:t>— c</a:t>
            </a:r>
            <a:r>
              <a:rPr lang="fr-FR" b="1" i="0" u="none" baseline="0" dirty="0"/>
              <a:t>’</a:t>
            </a:r>
            <a:r>
              <a:rPr lang="fr-FR" b="1" i="0" u="none" baseline="0" dirty="0" err="1"/>
              <a:t>est-à</a:t>
            </a:r>
            <a:r>
              <a:rPr lang="fr-FR" b="1" i="0" u="none" baseline="0" dirty="0"/>
              <a:t>-</a:t>
            </a:r>
            <a:r>
              <a:rPr lang="fr" b="1" i="0" u="none" baseline="0" dirty="0"/>
              <a:t>dire Soyez concis, </a:t>
            </a:r>
            <a:r>
              <a:rPr lang="fr" b="1" i="0" u="none" baseline="0" dirty="0">
                <a:solidFill>
                  <a:srgbClr val="2375BB"/>
                </a:solidFill>
              </a:rPr>
              <a:t>soyez bref</a:t>
            </a:r>
            <a:r>
              <a:rPr lang="fr" b="1" i="0" u="none" baseline="0" dirty="0"/>
              <a:t>. </a:t>
            </a:r>
          </a:p>
          <a:p>
            <a:pPr marL="0" lvl="1" algn="l" rtl="0">
              <a:spcBef>
                <a:spcPts val="0"/>
              </a:spcBef>
              <a:spcAft>
                <a:spcPts val="1223"/>
              </a:spcAft>
            </a:pPr>
            <a:endParaRPr lang="fr" b="1" i="0" u="none" baseline="0" dirty="0"/>
          </a:p>
          <a:p>
            <a:pPr marL="0" lvl="1" algn="l" rtl="0">
              <a:spcBef>
                <a:spcPts val="0"/>
              </a:spcBef>
              <a:spcAft>
                <a:spcPts val="1223"/>
              </a:spcAft>
            </a:pPr>
            <a:r>
              <a:rPr lang="fr" b="0" i="0" u="none" baseline="0" dirty="0"/>
              <a:t>Voici les principes clés à respecter pour chaque diapositive :</a:t>
            </a:r>
            <a:endParaRPr lang="fr" dirty="0"/>
          </a:p>
          <a:p>
            <a:pPr marL="0" lvl="1" algn="l" rtl="0">
              <a:spcBef>
                <a:spcPts val="0"/>
              </a:spcBef>
              <a:spcAft>
                <a:spcPts val="1223"/>
              </a:spcAft>
            </a:pPr>
            <a:endParaRPr lang="fr" dirty="0"/>
          </a:p>
          <a:p>
            <a:pPr marL="228600" lvl="1" indent="-228600" algn="l" rtl="0">
              <a:spcBef>
                <a:spcPts val="0"/>
              </a:spcBef>
              <a:spcAft>
                <a:spcPts val="1223"/>
              </a:spcAft>
              <a:buFont typeface="+mj-lt"/>
              <a:buAutoNum type="arabicPeriod"/>
            </a:pPr>
            <a:r>
              <a:rPr lang="fr" b="0" i="0" u="none" baseline="0" dirty="0"/>
              <a:t>Mentionner uniquement les Points principaux: Les diapositives ne sont pas là pour vous remplacer. Elles doivent enrichir votre présentation et mettre les points clés en évidence.</a:t>
            </a:r>
            <a:br>
              <a:rPr lang="fr" b="0" i="0" u="none" baseline="0" dirty="0"/>
            </a:br>
            <a:r>
              <a:rPr lang="fr" b="0" i="0" u="none" baseline="0" dirty="0"/>
              <a:t>Vous êtes le présentateur qui délivrez le message intégral dans votre discours. N'écrivez pas de phrases entières que vous lirez.</a:t>
            </a:r>
          </a:p>
          <a:p>
            <a:pPr marL="228600" lvl="1" indent="-228600" algn="l" rtl="0">
              <a:spcBef>
                <a:spcPts val="0"/>
              </a:spcBef>
              <a:spcAft>
                <a:spcPts val="1223"/>
              </a:spcAft>
              <a:buFont typeface="+mj-lt"/>
              <a:buAutoNum type="arabicPeriod"/>
            </a:pPr>
            <a:endParaRPr lang="fr" b="0" i="0" u="none" baseline="0" dirty="0"/>
          </a:p>
          <a:p>
            <a:pPr marL="228600" lvl="1" indent="-228600" algn="l" rtl="0">
              <a:spcBef>
                <a:spcPts val="0"/>
              </a:spcBef>
              <a:spcAft>
                <a:spcPts val="1223"/>
              </a:spcAft>
              <a:buFont typeface="+mj-lt"/>
              <a:buAutoNum type="arabicPeriod"/>
            </a:pPr>
            <a:r>
              <a:rPr lang="fr" b="0" i="0" u="none" baseline="0" dirty="0"/>
              <a:t>Moins c'est plus – une seule idée par diapositive</a:t>
            </a:r>
            <a:br>
              <a:rPr lang="fr" b="0" i="0" u="none" baseline="0" dirty="0"/>
            </a:br>
            <a:r>
              <a:rPr lang="fr" b="0" i="0" u="none" baseline="0" dirty="0"/>
              <a:t>Le fait de tout présenter sur une diapositive ou de dire quoi que ce soit que vous ne voulez pas vraiment communiquer ne fera que polluer et éloigner votre message global.</a:t>
            </a:r>
          </a:p>
          <a:p>
            <a:pPr marL="228600" lvl="1" indent="-228600" algn="l" rtl="0">
              <a:spcBef>
                <a:spcPts val="0"/>
              </a:spcBef>
              <a:spcAft>
                <a:spcPts val="1223"/>
              </a:spcAft>
              <a:buFont typeface="+mj-lt"/>
              <a:buAutoNum type="arabicPeriod"/>
            </a:pPr>
            <a:endParaRPr lang="fr" b="0" i="0" u="none" baseline="0" dirty="0"/>
          </a:p>
          <a:p>
            <a:pPr marL="228600" lvl="1" indent="-228600" algn="l" rtl="0">
              <a:spcBef>
                <a:spcPts val="0"/>
              </a:spcBef>
              <a:spcAft>
                <a:spcPts val="1223"/>
              </a:spcAft>
              <a:buFont typeface="+mj-lt"/>
              <a:buAutoNum type="arabicPeriod"/>
            </a:pPr>
            <a:r>
              <a:rPr lang="fr-FR" sz="1000" b="0" i="0" u="none" baseline="0" dirty="0"/>
              <a:t>D</a:t>
            </a:r>
            <a:r>
              <a:rPr lang="fr" sz="1000" b="0" i="0" u="none" baseline="0" dirty="0"/>
              <a:t>es Mots courts et des phrases courtes</a:t>
            </a:r>
          </a:p>
          <a:p>
            <a:pPr marL="685800" lvl="2" indent="-228600" algn="l" rtl="0">
              <a:spcBef>
                <a:spcPts val="0"/>
              </a:spcBef>
              <a:spcAft>
                <a:spcPts val="1223"/>
              </a:spcAft>
              <a:buFont typeface="Arial" panose="020B0604020202020204" pitchFamily="34" charset="0"/>
              <a:buChar char="•"/>
            </a:pPr>
            <a:r>
              <a:rPr lang="fr" b="0" i="0" u="none" baseline="0" dirty="0"/>
              <a:t>8 mots par ligne, </a:t>
            </a:r>
          </a:p>
          <a:p>
            <a:pPr marL="685800" lvl="2" indent="-228600" algn="l" rtl="0">
              <a:spcBef>
                <a:spcPts val="0"/>
              </a:spcBef>
              <a:spcAft>
                <a:spcPts val="1223"/>
              </a:spcAft>
              <a:buFont typeface="Arial" panose="020B0604020202020204" pitchFamily="34" charset="0"/>
              <a:buChar char="•"/>
            </a:pPr>
            <a:r>
              <a:rPr lang="fr" b="0" i="0" u="none" baseline="0" dirty="0"/>
              <a:t>8 lignes par diapositive (sans compter le titre) est la règle d’or en français.</a:t>
            </a:r>
          </a:p>
          <a:p>
            <a:pPr marL="228600" lvl="1" indent="-228600" algn="l" rtl="0">
              <a:spcBef>
                <a:spcPts val="0"/>
              </a:spcBef>
              <a:spcAft>
                <a:spcPts val="1223"/>
              </a:spcAft>
              <a:buFont typeface="+mj-lt"/>
              <a:buAutoNum type="arabicPeriod"/>
            </a:pPr>
            <a:endParaRPr lang="fr" b="0" i="0" u="none" baseline="0" dirty="0"/>
          </a:p>
          <a:p>
            <a:pPr marL="228600" lvl="1" indent="-228600" algn="l" rtl="0">
              <a:spcBef>
                <a:spcPts val="0"/>
              </a:spcBef>
              <a:spcAft>
                <a:spcPts val="1223"/>
              </a:spcAft>
              <a:buFont typeface="+mj-lt"/>
              <a:buAutoNum type="arabicPeriod"/>
            </a:pPr>
            <a:r>
              <a:rPr lang="fr" b="0" i="0" u="none" baseline="0" dirty="0"/>
              <a:t>Des énoncés forts impliquent l'utilisation de la voix active, de noms et des verbes d'action. « Je vous encourage à adopter ce changement politique » et NON PAS « Je pense qu'il est possible d'encourager l'adoption... »</a:t>
            </a:r>
          </a:p>
          <a:p>
            <a:pPr marL="228600" lvl="1" indent="-228600" algn="l" rtl="0">
              <a:spcBef>
                <a:spcPts val="0"/>
              </a:spcBef>
              <a:spcAft>
                <a:spcPts val="1223"/>
              </a:spcAft>
              <a:buFont typeface="+mj-lt"/>
              <a:buAutoNum type="arabicPeriod"/>
            </a:pPr>
            <a:endParaRPr lang="fr" b="0" i="0" u="none" baseline="0" dirty="0"/>
          </a:p>
          <a:p>
            <a:pPr marL="228600" lvl="1" indent="-228600" algn="l" rtl="0">
              <a:spcBef>
                <a:spcPts val="0"/>
              </a:spcBef>
              <a:spcAft>
                <a:spcPts val="1223"/>
              </a:spcAft>
              <a:buFont typeface="+mj-lt"/>
              <a:buAutoNum type="arabicPeriod"/>
            </a:pPr>
            <a:r>
              <a:rPr lang="fr" b="0" i="0" u="none" baseline="0" dirty="0"/>
              <a:t>Utilisez des chiffres entiers, et lorsque cela est possible, u</a:t>
            </a:r>
            <a:r>
              <a:rPr lang="fr" sz="1400" b="0" i="0" u="none" baseline="0" dirty="0"/>
              <a:t>tilisez des rapports au lieu des pourcentages: par exemple 2 sur 3 au lieu de 66%</a:t>
            </a:r>
          </a:p>
        </p:txBody>
      </p:sp>
      <p:sp>
        <p:nvSpPr>
          <p:cNvPr id="66564" name="Rectangle 3"/>
          <p:cNvSpPr>
            <a:spLocks noGrp="1" noRot="1" noChangeAspect="1" noChangeArrowheads="1" noTextEdit="1"/>
          </p:cNvSpPr>
          <p:nvPr>
            <p:ph type="sldImg"/>
          </p:nvPr>
        </p:nvSpPr>
        <p:spPr>
          <a:xfrm>
            <a:off x="1219200" y="685800"/>
            <a:ext cx="4262438" cy="3195638"/>
          </a:xfrm>
          <a:ln cap="flat"/>
        </p:spPr>
      </p:sp>
    </p:spTree>
    <p:extLst>
      <p:ext uri="{BB962C8B-B14F-4D97-AF65-F5344CB8AC3E}">
        <p14:creationId xmlns:p14="http://schemas.microsoft.com/office/powerpoint/2010/main" val="19854037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marL="0" marR="0" lvl="0" indent="0" algn="r" defTabSz="923925" rtl="0" eaLnBrk="1" fontAlgn="base" latinLnBrk="0" hangingPunct="1">
              <a:lnSpc>
                <a:spcPct val="100000"/>
              </a:lnSpc>
              <a:spcBef>
                <a:spcPct val="0"/>
              </a:spcBef>
              <a:spcAft>
                <a:spcPct val="0"/>
              </a:spcAft>
              <a:buClrTx/>
              <a:buSzTx/>
              <a:buFontTx/>
              <a:buNone/>
              <a:tabLst/>
              <a:defRPr/>
            </a:pPr>
            <a:fld id="{CDE0446C-25ED-4142-AD20-C67C9897BF34}"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1" fontAlgn="base" latinLnBrk="0" hangingPunct="1">
                <a:lnSpc>
                  <a:spcPct val="100000"/>
                </a:lnSpc>
                <a:spcBef>
                  <a:spcPct val="0"/>
                </a:spcBef>
                <a:spcAft>
                  <a:spcPct val="0"/>
                </a:spcAft>
                <a:buClrTx/>
                <a:buSzTx/>
                <a:buFontTx/>
                <a:buNone/>
                <a:tabLst/>
                <a:defRPr/>
              </a:pPr>
              <a:t>27</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623147" y="4260850"/>
            <a:ext cx="5764107" cy="4493260"/>
          </a:xfrm>
          <a:noFill/>
        </p:spPr>
        <p:txBody>
          <a:bodyPr/>
          <a:lstStyle/>
          <a:p>
            <a:pPr algn="l" rtl="0" eaLnBrk="1" hangingPunct="1"/>
            <a:r>
              <a:rPr lang="fr" b="1" i="0" u="none" baseline="0" dirty="0"/>
              <a:t>Exploitez les tires judicieusement</a:t>
            </a:r>
          </a:p>
          <a:p>
            <a:pPr algn="l" rtl="0" eaLnBrk="1" hangingPunct="1"/>
            <a:r>
              <a:rPr lang="fr" b="0" i="0" u="none" baseline="0" dirty="0"/>
              <a:t>Ne gaspillez pas d'espace avec vos titres. Ils représentent une opportunité de transmettre des informations et d'attirer l'attention de votre public – profitez-en !</a:t>
            </a:r>
          </a:p>
          <a:p>
            <a:pPr algn="l" rtl="0" eaLnBrk="1" hangingPunct="1"/>
            <a:endParaRPr lang="fr" dirty="0"/>
          </a:p>
          <a:p>
            <a:pPr algn="l" rtl="0" eaLnBrk="1" hangingPunct="1"/>
            <a:r>
              <a:rPr lang="fr" b="1" i="0" u="none" baseline="0" dirty="0">
                <a:solidFill>
                  <a:srgbClr val="2375BB"/>
                </a:solidFill>
              </a:rPr>
              <a:t>Un titre télégraphique contribue à raconter votre histoire en </a:t>
            </a:r>
            <a:r>
              <a:rPr lang="fr-FR" sz="1000" b="0" i="0" u="none" strike="noStrike" kern="1200" dirty="0">
                <a:solidFill>
                  <a:schemeClr val="tx1"/>
                </a:solidFill>
                <a:effectLst/>
                <a:latin typeface="Arial" charset="0"/>
                <a:ea typeface="ＭＳ Ｐゴシック" panose="020B0600070205080204" pitchFamily="34" charset="-128"/>
                <a:cs typeface="ＭＳ Ｐゴシック" charset="-128"/>
              </a:rPr>
              <a:t>réduisant le nombre de mots au minimum tout en conservant le sens de la phrase.</a:t>
            </a:r>
          </a:p>
          <a:p>
            <a:r>
              <a:rPr lang="fr" b="0" i="0" u="none" baseline="0" dirty="0"/>
              <a:t>Il contient ainsi déjà une partie du message ou des résultats. </a:t>
            </a:r>
          </a:p>
          <a:p>
            <a:pPr algn="l" rtl="0" eaLnBrk="1" hangingPunct="1"/>
            <a:endParaRPr lang="fr" dirty="0"/>
          </a:p>
          <a:p>
            <a:pPr algn="l" rtl="0" eaLnBrk="1" hangingPunct="1"/>
            <a:r>
              <a:rPr lang="fr" b="0" i="0" u="none" baseline="0" dirty="0"/>
              <a:t>Le titre de votre présentation doit attirer l'attention de votre public et, dans de nombreux cas, donner un aperçu de vos résultats. </a:t>
            </a:r>
          </a:p>
          <a:p>
            <a:pPr algn="l" rtl="0" eaLnBrk="1" hangingPunct="1"/>
            <a:r>
              <a:rPr lang="fr" b="0" i="0" u="none" baseline="0" dirty="0"/>
              <a:t>Même un public non académique doit pouvoir le comprendre.</a:t>
            </a:r>
          </a:p>
          <a:p>
            <a:pPr algn="l" rtl="0" eaLnBrk="1" hangingPunct="1"/>
            <a:r>
              <a:rPr lang="fr" b="0" i="0" u="none" baseline="0" dirty="0"/>
              <a:t>Alors, commencez par retirer le jargon, les mots comme « déterminants » et « indicateurs » et « résultats d'une analyse de régression multi-niveaux. »</a:t>
            </a:r>
          </a:p>
          <a:p>
            <a:pPr algn="l" rtl="0" eaLnBrk="1" hangingPunct="1"/>
            <a:endParaRPr lang="fr" dirty="0"/>
          </a:p>
          <a:p>
            <a:pPr algn="l" rtl="0" eaLnBrk="1" hangingPunct="1"/>
            <a:r>
              <a:rPr lang="fr-FR" b="0" i="0" u="none" baseline="0" dirty="0"/>
              <a:t>À</a:t>
            </a:r>
            <a:r>
              <a:rPr lang="fr" b="0" i="0" u="none" baseline="0" dirty="0"/>
              <a:t> l'intérieur de la présentation, chaque diapositive doit avoir son propre titre.</a:t>
            </a:r>
          </a:p>
          <a:p>
            <a:pPr algn="l" rtl="0" eaLnBrk="1" hangingPunct="1"/>
            <a:r>
              <a:rPr lang="fr" b="0" i="0" u="none" baseline="0" dirty="0"/>
              <a:t>Ne gaspillez pas d'espace avec des titres comme « Contexte » ou « Résultats » - intégrez ce contexte ou ces résultats dans le titre.</a:t>
            </a:r>
          </a:p>
          <a:p>
            <a:pPr algn="l" rtl="0" eaLnBrk="1" hangingPunct="1"/>
            <a:endParaRPr lang="fr" dirty="0"/>
          </a:p>
        </p:txBody>
      </p:sp>
    </p:spTree>
    <p:extLst>
      <p:ext uri="{BB962C8B-B14F-4D97-AF65-F5344CB8AC3E}">
        <p14:creationId xmlns:p14="http://schemas.microsoft.com/office/powerpoint/2010/main" val="4218771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FR" altLang="en-US" dirty="0">
                <a:latin typeface="Arial" panose="020B0604020202020204" pitchFamily="34" charset="0"/>
              </a:rPr>
              <a:t>Étape 6 pour une présentation efficace:</a:t>
            </a:r>
            <a:r>
              <a:rPr lang="fr" altLang="en-US" dirty="0">
                <a:latin typeface="Arial" panose="020B0604020202020204" pitchFamily="34" charset="0"/>
              </a:rPr>
              <a:t> dérouler la présentation</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4004517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lnSpc>
                <a:spcPct val="90000"/>
              </a:lnSpc>
              <a:spcBef>
                <a:spcPct val="0"/>
              </a:spcBef>
              <a:spcAft>
                <a:spcPts val="1223"/>
              </a:spcAft>
            </a:pPr>
            <a:r>
              <a:rPr lang="fr" b="0" i="0" u="none" baseline="0" dirty="0">
                <a:latin typeface="Arial" panose="020B0604020202020204" pitchFamily="34" charset="0"/>
              </a:rPr>
              <a:t>La dernière étape, une fois que votre présentation est prête, est de pratiquer et de travailler sur votre prestation physique et orale. </a:t>
            </a:r>
          </a:p>
          <a:p>
            <a:pPr algn="l" rtl="0">
              <a:lnSpc>
                <a:spcPct val="90000"/>
              </a:lnSpc>
              <a:spcBef>
                <a:spcPct val="0"/>
              </a:spcBef>
              <a:spcAft>
                <a:spcPts val="1223"/>
              </a:spcAft>
            </a:pPr>
            <a:r>
              <a:rPr lang="fr" b="0" i="0" u="none" baseline="0" dirty="0">
                <a:latin typeface="Arial" panose="020B0604020202020204" pitchFamily="34" charset="0"/>
              </a:rPr>
              <a:t>Votre style et votre prestation seront des composantes clés de la manière dont vous serez capable de toucher votre public. </a:t>
            </a:r>
          </a:p>
          <a:p>
            <a:pPr algn="l" rtl="0">
              <a:lnSpc>
                <a:spcPct val="90000"/>
              </a:lnSpc>
              <a:spcBef>
                <a:spcPct val="0"/>
              </a:spcBef>
              <a:spcAft>
                <a:spcPts val="1223"/>
              </a:spcAft>
            </a:pPr>
            <a:endParaRPr lang="fr" altLang="en-US"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Vous ne devez jamais lire une présentation en entier, en particulier une présentation politique.</a:t>
            </a:r>
          </a:p>
          <a:p>
            <a:pPr algn="l" rtl="0">
              <a:lnSpc>
                <a:spcPct val="90000"/>
              </a:lnSpc>
              <a:spcBef>
                <a:spcPct val="0"/>
              </a:spcBef>
              <a:spcAft>
                <a:spcPts val="1223"/>
              </a:spcAft>
            </a:pPr>
            <a:r>
              <a:rPr lang="fr" b="0" i="0" u="none" baseline="0" dirty="0">
                <a:latin typeface="Arial" panose="020B0604020202020204" pitchFamily="34" charset="0"/>
              </a:rPr>
              <a:t>Et n'oubliez pas que les puces sur les diapositives sont destinées aux public - ce ne sont PAS des notes qui vous sont destinées en tant que présentateur. </a:t>
            </a:r>
          </a:p>
          <a:p>
            <a:pPr algn="l" rtl="0">
              <a:lnSpc>
                <a:spcPct val="90000"/>
              </a:lnSpc>
              <a:spcBef>
                <a:spcPct val="0"/>
              </a:spcBef>
              <a:spcAft>
                <a:spcPts val="1223"/>
              </a:spcAft>
            </a:pPr>
            <a:r>
              <a:rPr lang="fr" b="0" i="0" u="none" baseline="0" dirty="0">
                <a:latin typeface="Arial" panose="020B0604020202020204" pitchFamily="34" charset="0"/>
              </a:rPr>
              <a:t>Vous ne DEVEZ jamais vous contenter de lire les diapositives! </a:t>
            </a:r>
          </a:p>
          <a:p>
            <a:pPr algn="l" rtl="0">
              <a:lnSpc>
                <a:spcPct val="90000"/>
              </a:lnSpc>
              <a:spcBef>
                <a:spcPct val="0"/>
              </a:spcBef>
              <a:spcAft>
                <a:spcPts val="1223"/>
              </a:spcAft>
            </a:pPr>
            <a:r>
              <a:rPr lang="fr" b="0" i="0" u="none" baseline="0" dirty="0">
                <a:latin typeface="Arial" panose="020B0604020202020204" pitchFamily="34" charset="0"/>
              </a:rPr>
              <a:t>Le discours de votre présentation doit contenir beaucoup plus que ce qui apparaît sur vos outils visuels. </a:t>
            </a:r>
          </a:p>
          <a:p>
            <a:pPr algn="l" rtl="0">
              <a:lnSpc>
                <a:spcPct val="90000"/>
              </a:lnSpc>
              <a:spcBef>
                <a:spcPct val="0"/>
              </a:spcBef>
              <a:spcAft>
                <a:spcPts val="1223"/>
              </a:spcAft>
            </a:pPr>
            <a:r>
              <a:rPr lang="fr" b="0" i="0" u="none" baseline="0" dirty="0">
                <a:latin typeface="Arial" panose="020B0604020202020204" pitchFamily="34" charset="0"/>
              </a:rPr>
              <a:t>En revanche, certaines parties de votre discours peuvent être lues. </a:t>
            </a:r>
          </a:p>
          <a:p>
            <a:pPr algn="l" rtl="0">
              <a:lnSpc>
                <a:spcPct val="90000"/>
              </a:lnSpc>
              <a:spcBef>
                <a:spcPct val="0"/>
              </a:spcBef>
              <a:spcAft>
                <a:spcPts val="1223"/>
              </a:spcAft>
            </a:pPr>
            <a:endParaRPr lang="fr" altLang="en-US"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Lire un discours écrit est approprié quand vous devez citer précisément un auteur, présenter des chiffres, communiquer des nuances de sens subtiles exactement comme vous les avez développées auparavant, ou encore respecter un texte précédemment publié (par exemple par les médias), garder le fil de ce que vous avez dit ou limiter votre discours en termes de temps. </a:t>
            </a:r>
          </a:p>
          <a:p>
            <a:pPr algn="l" rtl="0">
              <a:lnSpc>
                <a:spcPct val="90000"/>
              </a:lnSpc>
              <a:spcBef>
                <a:spcPct val="0"/>
              </a:spcBef>
              <a:spcAft>
                <a:spcPts val="1223"/>
              </a:spcAft>
            </a:pPr>
            <a:endParaRPr lang="fr" altLang="en-US"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Lorsque vous décidez de lire une partie de votre discours ou d'écrire vos notes, vous devez utiliser le langage parlée - ce qui signifie écrire vos notes exactement comme vous parlez - sans le ton plus formel de votre travail écrit. Placez l'accent sur la clarté - utilisez des mots courts et simples, et évitez les répétitions. </a:t>
            </a:r>
          </a:p>
          <a:p>
            <a:pPr algn="l" rtl="0">
              <a:lnSpc>
                <a:spcPct val="90000"/>
              </a:lnSpc>
              <a:spcBef>
                <a:spcPct val="0"/>
              </a:spcBef>
              <a:spcAft>
                <a:spcPts val="1223"/>
              </a:spcAft>
            </a:pPr>
            <a:endParaRPr lang="fr" altLang="en-US"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Efforcez-vous de mémoriser les notes ou les parties importantes de votre présentation, comme par exemple au début ou à la fin, afin de transmettre le message en toute confiance en regardant votre public. </a:t>
            </a:r>
          </a:p>
          <a:p>
            <a:pPr algn="l" rtl="0">
              <a:lnSpc>
                <a:spcPct val="90000"/>
              </a:lnSpc>
              <a:spcBef>
                <a:spcPct val="0"/>
              </a:spcBef>
              <a:spcAft>
                <a:spcPts val="1223"/>
              </a:spcAft>
            </a:pPr>
            <a:r>
              <a:rPr lang="fr" b="0" i="0" u="none" baseline="0" dirty="0">
                <a:latin typeface="Arial" panose="020B0604020202020204" pitchFamily="34" charset="0"/>
              </a:rPr>
              <a:t>Le contact visuel est important pour vous aider à vous connecter avec votre public. </a:t>
            </a:r>
          </a:p>
          <a:p>
            <a:pPr algn="l" rtl="0">
              <a:lnSpc>
                <a:spcPct val="90000"/>
              </a:lnSpc>
              <a:spcBef>
                <a:spcPct val="0"/>
              </a:spcBef>
              <a:spcAft>
                <a:spcPts val="1223"/>
              </a:spcAft>
            </a:pPr>
            <a:r>
              <a:rPr lang="fr" b="0" i="0" u="none" baseline="0" dirty="0">
                <a:latin typeface="Arial" panose="020B0604020202020204" pitchFamily="34" charset="0"/>
              </a:rPr>
              <a:t>Nous avons tous assisté à des présentations où l'orateur lisait ses notes ou regardait vers le bas.... il est impératif de lever la tête et de regarder votre public. </a:t>
            </a:r>
          </a:p>
          <a:p>
            <a:pPr algn="l" rtl="0">
              <a:lnSpc>
                <a:spcPct val="90000"/>
              </a:lnSpc>
              <a:spcBef>
                <a:spcPct val="0"/>
              </a:spcBef>
              <a:spcAft>
                <a:spcPts val="1223"/>
              </a:spcAft>
            </a:pPr>
            <a:r>
              <a:rPr lang="fr" b="0" i="0" u="none" baseline="0" dirty="0">
                <a:latin typeface="Arial" panose="020B0604020202020204" pitchFamily="34" charset="0"/>
              </a:rPr>
              <a:t>Cela permet de renforcer votre crédibilité et permet à votre public d'établir une relation avec vous et par conséquent, avec votre message. </a:t>
            </a:r>
          </a:p>
          <a:p>
            <a:pPr algn="l" rtl="0">
              <a:lnSpc>
                <a:spcPct val="90000"/>
              </a:lnSpc>
              <a:spcBef>
                <a:spcPct val="0"/>
              </a:spcBef>
              <a:spcAft>
                <a:spcPts val="1223"/>
              </a:spcAft>
            </a:pPr>
            <a:r>
              <a:rPr lang="fr" b="0" i="0" u="none" baseline="0" dirty="0">
                <a:latin typeface="Arial" panose="020B0604020202020204" pitchFamily="34" charset="0"/>
              </a:rPr>
              <a:t>Vous pouvez sonder le visage des participants pendant la présentation. </a:t>
            </a:r>
          </a:p>
          <a:p>
            <a:pPr algn="l" rtl="0">
              <a:lnSpc>
                <a:spcPct val="90000"/>
              </a:lnSpc>
              <a:spcBef>
                <a:spcPct val="0"/>
              </a:spcBef>
              <a:spcAft>
                <a:spcPts val="1223"/>
              </a:spcAft>
            </a:pPr>
            <a:r>
              <a:rPr lang="fr" b="0" i="0" u="none" baseline="0" dirty="0">
                <a:latin typeface="Arial" panose="020B0604020202020204" pitchFamily="34" charset="0"/>
              </a:rPr>
              <a:t>Ou bien sélectionnez quelques visages amicaux et adressez-vous à ces personnes. </a:t>
            </a:r>
          </a:p>
          <a:p>
            <a:pPr algn="l" rtl="0">
              <a:lnSpc>
                <a:spcPct val="90000"/>
              </a:lnSpc>
              <a:spcBef>
                <a:spcPct val="0"/>
              </a:spcBef>
              <a:spcAft>
                <a:spcPts val="1223"/>
              </a:spcAft>
            </a:pPr>
            <a:r>
              <a:rPr lang="fr" b="0" i="0" u="none" baseline="0" dirty="0">
                <a:latin typeface="Arial" panose="020B0604020202020204" pitchFamily="34" charset="0"/>
              </a:rPr>
              <a:t>Et si vous êtes vraiment nerveux, demandez à un ami ou un collègue de s'assoir au fond de la salle pour regarder la présentation. Et c'est lui que vous regarderez en parlant ! </a:t>
            </a:r>
            <a:endParaRPr lang="fr" altLang="en-US" b="1" dirty="0">
              <a:latin typeface="Arial" panose="020B0604020202020204" pitchFamily="34" charset="0"/>
            </a:endParaRPr>
          </a:p>
          <a:p>
            <a:pPr algn="l" rtl="0">
              <a:lnSpc>
                <a:spcPct val="90000"/>
              </a:lnSpc>
              <a:spcBef>
                <a:spcPct val="0"/>
              </a:spcBef>
              <a:spcAft>
                <a:spcPts val="1223"/>
              </a:spcAft>
            </a:pPr>
            <a:endParaRPr lang="fr" altLang="en-US" dirty="0">
              <a:latin typeface="Arial" panose="020B0604020202020204" pitchFamily="34" charset="0"/>
            </a:endParaRPr>
          </a:p>
          <a:p>
            <a:pPr algn="l" rtl="0">
              <a:lnSpc>
                <a:spcPct val="90000"/>
              </a:lnSpc>
              <a:spcBef>
                <a:spcPct val="0"/>
              </a:spcBef>
              <a:spcAft>
                <a:spcPts val="1223"/>
              </a:spcAft>
            </a:pPr>
            <a:r>
              <a:rPr lang="fr" b="0" i="0" u="none" baseline="0" dirty="0">
                <a:latin typeface="Arial" panose="020B0604020202020204" pitchFamily="34" charset="0"/>
              </a:rPr>
              <a:t>Enfin, veillez à bien décrire chaque graphique, chaque tableau ou chaque illustration dans votre présentation. </a:t>
            </a:r>
          </a:p>
          <a:p>
            <a:pPr algn="l" rtl="0">
              <a:lnSpc>
                <a:spcPct val="90000"/>
              </a:lnSpc>
              <a:spcBef>
                <a:spcPct val="0"/>
              </a:spcBef>
              <a:spcAft>
                <a:spcPts val="1223"/>
              </a:spcAft>
            </a:pPr>
            <a:r>
              <a:rPr lang="fr" b="0" i="0" u="none" baseline="0" dirty="0">
                <a:latin typeface="Arial" panose="020B0604020202020204" pitchFamily="34" charset="0"/>
              </a:rPr>
              <a:t>Ne dites jamais « </a:t>
            </a:r>
            <a:r>
              <a:rPr lang="fr" b="0" i="1" u="none" baseline="0" dirty="0">
                <a:latin typeface="Arial" panose="020B0604020202020204" pitchFamily="34" charset="0"/>
              </a:rPr>
              <a:t>comme vous pouvez le voir sur ce graphique </a:t>
            </a:r>
            <a:r>
              <a:rPr lang="fr" b="0" i="0" u="none" baseline="0" dirty="0">
                <a:latin typeface="Arial" panose="020B0604020202020204" pitchFamily="34" charset="0"/>
              </a:rPr>
              <a:t>». Rien ne garantit que tous les participants verront le graphique ou sauront comment l'interpréter. </a:t>
            </a:r>
          </a:p>
          <a:p>
            <a:pPr algn="l" rtl="0">
              <a:lnSpc>
                <a:spcPct val="90000"/>
              </a:lnSpc>
              <a:spcBef>
                <a:spcPct val="0"/>
              </a:spcBef>
              <a:spcAft>
                <a:spcPts val="1223"/>
              </a:spcAft>
            </a:pPr>
            <a:r>
              <a:rPr lang="fr" b="0" i="0" u="none" baseline="0" dirty="0">
                <a:latin typeface="Arial" panose="020B0604020202020204" pitchFamily="34" charset="0"/>
              </a:rPr>
              <a:t>Prenez le temps d'expliquer les axes, expliquez ce que montrent les barres ou les lignes, puis expliquez le point à retenir. </a:t>
            </a:r>
            <a:endParaRPr lang="fr" altLang="en-US" dirty="0">
              <a:latin typeface="Arial" panose="020B0604020202020204" pitchFamily="34" charset="0"/>
            </a:endParaRPr>
          </a:p>
          <a:p>
            <a:endParaRPr lang="fr"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96FBA243-26B8-481D-8325-B438EAAEE84C}"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29</a:t>
            </a:fld>
            <a:endParaRPr kumimoji="0" lang="fr"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016019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533400" y="2665413"/>
            <a:ext cx="5715000" cy="4116387"/>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ts val="0"/>
              </a:spcBef>
              <a:spcAft>
                <a:spcPts val="1200"/>
              </a:spcAft>
              <a:tabLst>
                <a:tab pos="457200" algn="l"/>
              </a:tabLst>
              <a:defRPr/>
            </a:pPr>
            <a:r>
              <a:rPr lang="fr" sz="1150" b="0" i="0" u="none" baseline="0" dirty="0">
                <a:ea typeface="MS PGothic" pitchFamily="34" charset="-128"/>
              </a:rPr>
              <a:t>La recherche sur la communication a révélé qu'il existe cinq causes fréquentes expliquant l'inefficacité des présentations : </a:t>
            </a:r>
          </a:p>
          <a:p>
            <a:pPr algn="l" rtl="0">
              <a:spcBef>
                <a:spcPts val="0"/>
              </a:spcBef>
              <a:spcAft>
                <a:spcPts val="1200"/>
              </a:spcAft>
              <a:tabLst>
                <a:tab pos="457200" algn="l"/>
              </a:tabLst>
              <a:defRPr/>
            </a:pPr>
            <a:endParaRPr lang="fr" sz="1150" dirty="0">
              <a:ea typeface="MS PGothic" pitchFamily="34" charset="-128"/>
            </a:endParaRPr>
          </a:p>
          <a:p>
            <a:pPr marL="228600" indent="-228600" algn="l" rtl="0">
              <a:spcBef>
                <a:spcPts val="0"/>
              </a:spcBef>
              <a:spcAft>
                <a:spcPts val="1200"/>
              </a:spcAft>
              <a:buAutoNum type="arabicParenR"/>
              <a:tabLst>
                <a:tab pos="457200" algn="l"/>
              </a:tabLst>
              <a:defRPr/>
            </a:pPr>
            <a:r>
              <a:rPr lang="fr-FR" sz="1150" b="0" i="0" u="sng" baseline="0" dirty="0">
                <a:ea typeface="MS PGothic" pitchFamily="34" charset="-128"/>
              </a:rPr>
              <a:t>N</a:t>
            </a:r>
            <a:r>
              <a:rPr lang="fr" sz="1150" b="0" i="0" u="sng" baseline="0" dirty="0">
                <a:ea typeface="MS PGothic" pitchFamily="34" charset="-128"/>
              </a:rPr>
              <a:t>e pas réussir à intéresser le public</a:t>
            </a:r>
            <a:r>
              <a:rPr lang="fr" sz="1150" b="0" i="0" u="none" baseline="0" dirty="0">
                <a:ea typeface="MS PGothic" pitchFamily="34" charset="-128"/>
              </a:rPr>
              <a:t> </a:t>
            </a:r>
          </a:p>
          <a:p>
            <a:pPr marL="685800" lvl="1" indent="-22860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N'oubliez pas que l'auditoire écoutera plus attentivement s'il connaît </a:t>
            </a:r>
            <a:r>
              <a:rPr lang="fr-FR" sz="1150" b="0" i="0" u="none" baseline="0" dirty="0">
                <a:ea typeface="MS PGothic" pitchFamily="34" charset="-128"/>
              </a:rPr>
              <a:t>le sens </a:t>
            </a:r>
            <a:r>
              <a:rPr lang="fr" sz="1150" b="0" i="0" u="none" baseline="0" dirty="0">
                <a:ea typeface="MS PGothic" pitchFamily="34" charset="-128"/>
              </a:rPr>
              <a:t>des informations dès le début de la présentation</a:t>
            </a:r>
          </a:p>
          <a:p>
            <a:pPr marL="685800" lvl="1" indent="-22860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Il est donc important de lui fournir les principaux points qu’il doit connaître dès le démarrage.</a:t>
            </a:r>
          </a:p>
          <a:p>
            <a:pPr marL="685800" lvl="1" indent="-22860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Pour </a:t>
            </a:r>
            <a:r>
              <a:rPr lang="fr-FR" sz="1150" b="0" i="0" u="none" baseline="0" dirty="0">
                <a:ea typeface="MS PGothic" pitchFamily="34" charset="-128"/>
              </a:rPr>
              <a:t>engager </a:t>
            </a:r>
            <a:r>
              <a:rPr lang="fr" sz="1150" b="0" i="0" u="none" baseline="0" dirty="0">
                <a:ea typeface="MS PGothic" pitchFamily="34" charset="-128"/>
              </a:rPr>
              <a:t>votre public, vous devez le connaître. </a:t>
            </a:r>
          </a:p>
          <a:p>
            <a:pPr algn="l" rtl="0">
              <a:spcBef>
                <a:spcPts val="0"/>
              </a:spcBef>
              <a:spcAft>
                <a:spcPts val="1200"/>
              </a:spcAft>
              <a:tabLst>
                <a:tab pos="457200" algn="l"/>
              </a:tabLst>
              <a:defRPr/>
            </a:pPr>
            <a:endParaRPr lang="fr" sz="1150" b="0" dirty="0">
              <a:ea typeface="MS PGothic" pitchFamily="34" charset="-128"/>
            </a:endParaRPr>
          </a:p>
          <a:p>
            <a:pPr algn="l" rtl="0">
              <a:spcBef>
                <a:spcPts val="0"/>
              </a:spcBef>
              <a:spcAft>
                <a:spcPts val="1200"/>
              </a:spcAft>
              <a:tabLst>
                <a:tab pos="457200" algn="l"/>
              </a:tabLst>
              <a:defRPr/>
            </a:pPr>
            <a:r>
              <a:rPr lang="fr" sz="1150" b="0" i="0" u="sng" baseline="0" dirty="0">
                <a:ea typeface="MS PGothic" pitchFamily="34" charset="-128"/>
              </a:rPr>
              <a:t>2) Structure confuse.</a:t>
            </a:r>
          </a:p>
          <a:p>
            <a:pPr marL="171450" indent="-17145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Le public peut avoir du mal à vous suivre si la structure de votre présentation n'est pas claire. </a:t>
            </a:r>
          </a:p>
          <a:p>
            <a:pPr marL="171450" indent="-17145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De nombreux présentateurs commencent par une diapositive </a:t>
            </a:r>
            <a:r>
              <a:rPr lang="fr-FR" sz="1150" b="0" i="0" u="none" baseline="0" dirty="0">
                <a:ea typeface="MS PGothic" pitchFamily="34" charset="-128"/>
              </a:rPr>
              <a:t>résumant le </a:t>
            </a:r>
            <a:r>
              <a:rPr lang="fr" sz="1150" b="0" i="0" u="none" baseline="0" dirty="0">
                <a:ea typeface="MS PGothic" pitchFamily="34" charset="-128"/>
              </a:rPr>
              <a:t>CONTENU, par exemple : « Je vais vous présenter les objectifs, </a:t>
            </a:r>
            <a:r>
              <a:rPr lang="fr-FR" sz="1150" b="0" i="0" u="none" baseline="0" dirty="0">
                <a:ea typeface="MS PGothic" pitchFamily="34" charset="-128"/>
              </a:rPr>
              <a:t>et </a:t>
            </a:r>
            <a:r>
              <a:rPr lang="fr" sz="1150" b="0" i="0" u="none" baseline="0" dirty="0">
                <a:ea typeface="MS PGothic" pitchFamily="34" charset="-128"/>
              </a:rPr>
              <a:t>la méthodologie de ce travail de recherche, les principaux résultats, les implications du programme et les actions recommandées. »</a:t>
            </a:r>
          </a:p>
          <a:p>
            <a:pPr marL="171450" indent="-171450" algn="l" rtl="0">
              <a:spcBef>
                <a:spcPts val="0"/>
              </a:spcBef>
              <a:spcAft>
                <a:spcPts val="1200"/>
              </a:spcAft>
              <a:buFont typeface="Arial" panose="020B0604020202020204" pitchFamily="34" charset="0"/>
              <a:buChar char="•"/>
              <a:tabLst>
                <a:tab pos="457200" algn="l"/>
              </a:tabLst>
              <a:defRPr/>
            </a:pPr>
            <a:r>
              <a:rPr lang="fr" sz="1150" b="0" i="0" u="none" baseline="0" dirty="0">
                <a:ea typeface="MS PGothic" pitchFamily="34" charset="-128"/>
              </a:rPr>
              <a:t>Il n'est peut être pas nécessaire de consacrer une diapositive complète dans le cas d'une présentation courte, mais vous pouvez indiquer le sens de la structure soit par le biais des diapositives soit par ce que vous allez dire.</a:t>
            </a:r>
          </a:p>
          <a:p>
            <a:pPr algn="l" rtl="0">
              <a:spcBef>
                <a:spcPts val="0"/>
              </a:spcBef>
              <a:spcAft>
                <a:spcPts val="1200"/>
              </a:spcAft>
              <a:tabLst>
                <a:tab pos="457200" algn="l"/>
              </a:tabLst>
              <a:defRPr/>
            </a:pPr>
            <a:endParaRPr lang="fr" sz="1150" b="0" dirty="0">
              <a:ea typeface="MS PGothic" pitchFamily="34" charset="-128"/>
            </a:endParaRPr>
          </a:p>
          <a:p>
            <a:pPr algn="l" rtl="0">
              <a:spcBef>
                <a:spcPts val="0"/>
              </a:spcBef>
              <a:spcAft>
                <a:spcPts val="1200"/>
              </a:spcAft>
              <a:tabLst>
                <a:tab pos="457200" algn="l"/>
              </a:tabLst>
              <a:defRPr/>
            </a:pPr>
            <a:r>
              <a:rPr lang="fr" sz="1150" b="0" i="0" u="sng" baseline="0" dirty="0">
                <a:ea typeface="MS PGothic" pitchFamily="34" charset="-128"/>
              </a:rPr>
              <a:t>3) Trop ou trop peu de détails</a:t>
            </a:r>
          </a:p>
          <a:p>
            <a:pPr algn="l" rtl="0">
              <a:spcBef>
                <a:spcPts val="0"/>
              </a:spcBef>
              <a:spcAft>
                <a:spcPts val="1200"/>
              </a:spcAft>
              <a:tabLst>
                <a:tab pos="457200" algn="l"/>
              </a:tabLst>
              <a:defRPr/>
            </a:pPr>
            <a:r>
              <a:rPr lang="fr" sz="1150" b="0" i="0" u="none" baseline="0" dirty="0">
                <a:ea typeface="MS PGothic" pitchFamily="34" charset="-128"/>
              </a:rPr>
              <a:t>Trouver le bon équilibre entre le niveau de détail à présenter est toujours un défi.</a:t>
            </a:r>
          </a:p>
          <a:p>
            <a:pPr algn="l" rtl="0">
              <a:spcBef>
                <a:spcPts val="0"/>
              </a:spcBef>
              <a:spcAft>
                <a:spcPts val="1200"/>
              </a:spcAft>
              <a:tabLst>
                <a:tab pos="457200" algn="l"/>
              </a:tabLst>
              <a:defRPr/>
            </a:pPr>
            <a:r>
              <a:rPr lang="fr" sz="1150" b="0" i="0" u="none" baseline="0" dirty="0">
                <a:ea typeface="MS PGothic" pitchFamily="34" charset="-128"/>
              </a:rPr>
              <a:t>Nous avons tous vu des présentateurs qui donnent des détails excessifs et racontent tout ce qu'ils savent sur le sujet, plutôt que de simplement donner à l’auditoire des informations </a:t>
            </a:r>
            <a:r>
              <a:rPr lang="fr-FR" sz="1150" b="0" i="0" u="none" baseline="0" dirty="0">
                <a:ea typeface="MS PGothic" pitchFamily="34" charset="-128"/>
              </a:rPr>
              <a:t>pertinentes</a:t>
            </a:r>
            <a:r>
              <a:rPr lang="fr" sz="1150" b="0" i="0" u="none" baseline="0" dirty="0">
                <a:ea typeface="MS PGothic" pitchFamily="34" charset="-128"/>
              </a:rPr>
              <a:t> par rapport à l’</a:t>
            </a:r>
            <a:r>
              <a:rPr lang="fr-FR" sz="1150" b="0" i="0" u="none" baseline="0" dirty="0">
                <a:ea typeface="MS PGothic" pitchFamily="34" charset="-128"/>
              </a:rPr>
              <a:t>objectif</a:t>
            </a:r>
            <a:r>
              <a:rPr lang="fr" sz="1150" b="0" i="0" u="none" baseline="0" dirty="0">
                <a:ea typeface="MS PGothic" pitchFamily="34" charset="-128"/>
              </a:rPr>
              <a:t> de la présentation.</a:t>
            </a:r>
          </a:p>
          <a:p>
            <a:pPr algn="l" rtl="0">
              <a:spcBef>
                <a:spcPts val="0"/>
              </a:spcBef>
              <a:spcAft>
                <a:spcPts val="1200"/>
              </a:spcAft>
              <a:tabLst>
                <a:tab pos="457200" algn="l"/>
              </a:tabLst>
              <a:defRPr/>
            </a:pPr>
            <a:r>
              <a:rPr lang="fr-FR" sz="1150" b="0" i="0" u="none" baseline="0" dirty="0">
                <a:ea typeface="MS PGothic" pitchFamily="34" charset="-128"/>
              </a:rPr>
              <a:t>En</a:t>
            </a:r>
            <a:r>
              <a:rPr lang="fr" sz="1150" b="0" i="0" u="none" baseline="0" dirty="0">
                <a:ea typeface="MS PGothic" pitchFamily="34" charset="-128"/>
              </a:rPr>
              <a:t> même temps, vous ne devez pas faire trop court sinon vous risquez de </a:t>
            </a:r>
            <a:r>
              <a:rPr lang="fr-FR" sz="1150" b="0" i="0" u="none" baseline="0" dirty="0">
                <a:ea typeface="MS PGothic" pitchFamily="34" charset="-128"/>
              </a:rPr>
              <a:t>créer des lacunes </a:t>
            </a:r>
            <a:r>
              <a:rPr lang="en-US" sz="1150" b="0" i="0" u="none" baseline="0" dirty="0">
                <a:ea typeface="MS PGothic" pitchFamily="34" charset="-128"/>
              </a:rPr>
              <a:t>d</a:t>
            </a:r>
            <a:r>
              <a:rPr lang="fr" sz="1150" b="0" i="0" u="none" baseline="0" dirty="0">
                <a:ea typeface="MS PGothic" pitchFamily="34" charset="-128"/>
              </a:rPr>
              <a:t>e logique.</a:t>
            </a:r>
          </a:p>
          <a:p>
            <a:pPr algn="l" rtl="0">
              <a:spcBef>
                <a:spcPts val="0"/>
              </a:spcBef>
              <a:spcAft>
                <a:spcPts val="1200"/>
              </a:spcAft>
              <a:tabLst>
                <a:tab pos="457200" algn="l"/>
              </a:tabLst>
              <a:defRPr/>
            </a:pPr>
            <a:r>
              <a:rPr lang="fr" sz="1150" b="0" i="0" u="none" baseline="0" dirty="0">
                <a:ea typeface="MS PGothic" pitchFamily="34" charset="-128"/>
              </a:rPr>
              <a:t>Les chercheurs sont souvent si </a:t>
            </a:r>
            <a:r>
              <a:rPr lang="fr-FR" sz="1150" b="0" i="0" u="none" baseline="0" dirty="0">
                <a:ea typeface="MS PGothic" pitchFamily="34" charset="-128"/>
              </a:rPr>
              <a:t>imprégnés </a:t>
            </a:r>
            <a:r>
              <a:rPr lang="fr" sz="1150" b="0" i="0" u="none" baseline="0" dirty="0">
                <a:ea typeface="MS PGothic" pitchFamily="34" charset="-128"/>
              </a:rPr>
              <a:t>de leurs thèmes qu'ils peuvent négliger des connexions essentielles, particulièrement quand l'information délivrée est trop dense.</a:t>
            </a:r>
          </a:p>
          <a:p>
            <a:pPr algn="l" rtl="0">
              <a:spcBef>
                <a:spcPts val="0"/>
              </a:spcBef>
              <a:spcAft>
                <a:spcPts val="1200"/>
              </a:spcAft>
              <a:tabLst>
                <a:tab pos="457200" algn="l"/>
              </a:tabLst>
              <a:defRPr/>
            </a:pPr>
            <a:endParaRPr lang="fr" sz="1150" b="0" dirty="0">
              <a:ea typeface="MS PGothic" pitchFamily="34" charset="-128"/>
            </a:endParaRPr>
          </a:p>
          <a:p>
            <a:pPr algn="l" rtl="0">
              <a:spcBef>
                <a:spcPts val="0"/>
              </a:spcBef>
              <a:spcAft>
                <a:spcPts val="1200"/>
              </a:spcAft>
              <a:tabLst>
                <a:tab pos="457200" algn="l"/>
              </a:tabLst>
              <a:defRPr/>
            </a:pPr>
            <a:r>
              <a:rPr lang="fr" sz="1150" b="0" i="0" u="sng" baseline="0" dirty="0">
                <a:ea typeface="MS PGothic" pitchFamily="34" charset="-128"/>
              </a:rPr>
              <a:t>4) Diapositives ou visuels mal conçus</a:t>
            </a:r>
            <a:r>
              <a:rPr lang="fr" sz="1150" b="0" i="0" u="none" baseline="0" dirty="0">
                <a:ea typeface="MS PGothic" pitchFamily="34" charset="-128"/>
              </a:rPr>
              <a:t>.</a:t>
            </a:r>
          </a:p>
          <a:p>
            <a:pPr algn="l" rtl="0">
              <a:spcBef>
                <a:spcPts val="0"/>
              </a:spcBef>
              <a:spcAft>
                <a:spcPts val="1200"/>
              </a:spcAft>
              <a:tabLst>
                <a:tab pos="457200" algn="l"/>
              </a:tabLst>
              <a:defRPr/>
            </a:pPr>
            <a:r>
              <a:rPr lang="fr" sz="1150" b="0" i="0" u="none" baseline="0" dirty="0">
                <a:ea typeface="MS PGothic" pitchFamily="34" charset="-128"/>
              </a:rPr>
              <a:t>Les aides visuelles appropriées renforcent l'apprentissage, </a:t>
            </a:r>
            <a:r>
              <a:rPr lang="fr-FR" sz="1150" b="0" i="0" u="none" baseline="0" dirty="0">
                <a:ea typeface="MS PGothic" pitchFamily="34" charset="-128"/>
              </a:rPr>
              <a:t>mais</a:t>
            </a:r>
            <a:r>
              <a:rPr lang="fr" sz="1150" b="0" i="0" u="none" baseline="0" dirty="0">
                <a:ea typeface="MS PGothic" pitchFamily="34" charset="-128"/>
              </a:rPr>
              <a:t> celles qui ne sont pas adaptées le réduisent. </a:t>
            </a:r>
          </a:p>
          <a:p>
            <a:pPr algn="l" rtl="0">
              <a:spcBef>
                <a:spcPts val="0"/>
              </a:spcBef>
              <a:spcAft>
                <a:spcPts val="1200"/>
              </a:spcAft>
              <a:tabLst>
                <a:tab pos="457200" algn="l"/>
              </a:tabLst>
              <a:defRPr/>
            </a:pPr>
            <a:endParaRPr lang="fr" sz="1150" b="0" dirty="0">
              <a:ea typeface="MS PGothic" pitchFamily="34" charset="-128"/>
            </a:endParaRPr>
          </a:p>
          <a:p>
            <a:pPr algn="l" rtl="0">
              <a:spcBef>
                <a:spcPts val="0"/>
              </a:spcBef>
              <a:spcAft>
                <a:spcPts val="1200"/>
              </a:spcAft>
              <a:tabLst>
                <a:tab pos="457200" algn="l"/>
              </a:tabLst>
              <a:defRPr/>
            </a:pPr>
            <a:r>
              <a:rPr lang="fr" sz="1150" b="0" i="0" u="sng" baseline="0" dirty="0">
                <a:ea typeface="MS PGothic" pitchFamily="34" charset="-128"/>
              </a:rPr>
              <a:t>5) Présentateurs monotones</a:t>
            </a:r>
            <a:r>
              <a:rPr lang="fr" sz="1150" b="0" i="0" u="none" baseline="0" dirty="0">
                <a:ea typeface="MS PGothic" pitchFamily="34" charset="-128"/>
              </a:rPr>
              <a:t>. </a:t>
            </a:r>
          </a:p>
          <a:p>
            <a:pPr algn="l" rtl="0">
              <a:spcBef>
                <a:spcPts val="0"/>
              </a:spcBef>
              <a:spcAft>
                <a:spcPts val="1200"/>
              </a:spcAft>
              <a:tabLst>
                <a:tab pos="457200" algn="l"/>
              </a:tabLst>
              <a:defRPr/>
            </a:pPr>
            <a:r>
              <a:rPr lang="fr" sz="1150" b="0" i="0" u="none" baseline="0" dirty="0">
                <a:ea typeface="MS PGothic" pitchFamily="34" charset="-128"/>
              </a:rPr>
              <a:t>Combien de fois avez-vous assisté à une présentation </a:t>
            </a:r>
            <a:r>
              <a:rPr lang="fr-FR" sz="1150" b="0" i="0" u="none" baseline="0" dirty="0">
                <a:ea typeface="MS PGothic" pitchFamily="34" charset="-128"/>
              </a:rPr>
              <a:t>épouvantable</a:t>
            </a:r>
            <a:r>
              <a:rPr lang="fr" sz="1150" b="0" i="0" u="none" baseline="0" dirty="0">
                <a:ea typeface="MS PGothic" pitchFamily="34" charset="-128"/>
              </a:rPr>
              <a:t>, dans laquelle le présentateur était </a:t>
            </a:r>
            <a:r>
              <a:rPr lang="fr-FR" sz="1150" b="0" i="0" u="none" baseline="0" dirty="0">
                <a:ea typeface="MS PGothic" pitchFamily="34" charset="-128"/>
              </a:rPr>
              <a:t>ennuyeux</a:t>
            </a:r>
            <a:r>
              <a:rPr lang="fr" sz="1150" b="0" i="0" u="none" baseline="0" dirty="0">
                <a:ea typeface="MS PGothic" pitchFamily="34" charset="-128"/>
              </a:rPr>
              <a:t>, manquait d'enthousiasme pour son sujet ou lisait simplement les diapositives. </a:t>
            </a:r>
          </a:p>
          <a:p>
            <a:pPr algn="l" rtl="0">
              <a:spcBef>
                <a:spcPts val="0"/>
              </a:spcBef>
              <a:spcAft>
                <a:spcPts val="1200"/>
              </a:spcAft>
              <a:tabLst>
                <a:tab pos="457200" algn="l"/>
              </a:tabLst>
              <a:defRPr/>
            </a:pPr>
            <a:r>
              <a:rPr lang="fr" sz="1150" b="0" i="0" u="none" baseline="0" dirty="0">
                <a:ea typeface="MS PGothic" pitchFamily="34" charset="-128"/>
              </a:rPr>
              <a:t>Un bon présentateur peut faire toute la différence pour pousser son public à réagir plutôt que de le laisser partir sans avoir eu d'impact. </a:t>
            </a:r>
          </a:p>
        </p:txBody>
      </p:sp>
      <p:sp>
        <p:nvSpPr>
          <p:cNvPr id="11267" name="Rectangle 3"/>
          <p:cNvSpPr>
            <a:spLocks noGrp="1" noRot="1" noChangeAspect="1" noChangeArrowheads="1" noTextEdit="1"/>
          </p:cNvSpPr>
          <p:nvPr>
            <p:ph type="sldImg"/>
          </p:nvPr>
        </p:nvSpPr>
        <p:spPr>
          <a:xfrm>
            <a:off x="1990725" y="692150"/>
            <a:ext cx="2428875" cy="1822450"/>
          </a:xfrm>
          <a:ln cap="flat"/>
        </p:spPr>
      </p:sp>
    </p:spTree>
    <p:extLst>
      <p:ext uri="{BB962C8B-B14F-4D97-AF65-F5344CB8AC3E}">
        <p14:creationId xmlns:p14="http://schemas.microsoft.com/office/powerpoint/2010/main" val="1963773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1203325" y="696913"/>
            <a:ext cx="3824288" cy="2867025"/>
          </a:xfrm>
          <a:ln/>
        </p:spPr>
      </p:sp>
      <p:sp>
        <p:nvSpPr>
          <p:cNvPr id="32771" name="Rectangle 3"/>
          <p:cNvSpPr>
            <a:spLocks noGrp="1" noChangeArrowheads="1"/>
          </p:cNvSpPr>
          <p:nvPr>
            <p:ph type="body" idx="1"/>
          </p:nvPr>
        </p:nvSpPr>
        <p:spPr>
          <a:xfrm>
            <a:off x="623148" y="3641090"/>
            <a:ext cx="5686213" cy="4493260"/>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 b="1" i="0" u="none" baseline="0" dirty="0">
                <a:ea typeface="MS PGothic" pitchFamily="34" charset="-128"/>
              </a:rPr>
              <a:t>Apprenez à connaître votre voix.</a:t>
            </a:r>
          </a:p>
          <a:p>
            <a:pPr algn="l" rtl="0">
              <a:defRPr/>
            </a:pPr>
            <a:r>
              <a:rPr lang="fr" b="0" i="0" u="none" baseline="0" dirty="0">
                <a:ea typeface="MS PGothic" pitchFamily="34" charset="-128"/>
              </a:rPr>
              <a:t>Quel type de voix ave</a:t>
            </a:r>
            <a:r>
              <a:rPr lang="fr-FR" b="0" i="0" u="none" baseline="0" dirty="0">
                <a:ea typeface="MS PGothic" pitchFamily="34" charset="-128"/>
              </a:rPr>
              <a:t>z </a:t>
            </a:r>
            <a:r>
              <a:rPr lang="fr" b="0" i="0" u="none" baseline="0" dirty="0">
                <a:ea typeface="MS PGothic" pitchFamily="34" charset="-128"/>
              </a:rPr>
              <a:t>vous ? Est-elle résonnante, musicale, facile à écouter, grave, monotone ou ennuyeuse ? </a:t>
            </a:r>
          </a:p>
          <a:p>
            <a:pPr algn="l" rtl="0">
              <a:defRPr/>
            </a:pPr>
            <a:endParaRPr lang="fr" dirty="0">
              <a:ea typeface="MS PGothic" pitchFamily="34" charset="-128"/>
            </a:endParaRPr>
          </a:p>
          <a:p>
            <a:pPr algn="l" rtl="0">
              <a:defRPr/>
            </a:pPr>
            <a:r>
              <a:rPr lang="fr" b="0" i="0" u="none" baseline="0" dirty="0">
                <a:ea typeface="MS PGothic" pitchFamily="34" charset="-128"/>
              </a:rPr>
              <a:t>La première étape pour améliorer votre voix est la prise de conscience. </a:t>
            </a:r>
          </a:p>
          <a:p>
            <a:pPr algn="l" rtl="0">
              <a:defRPr/>
            </a:pPr>
            <a:r>
              <a:rPr lang="fr" b="0" i="0" u="none" baseline="0" dirty="0">
                <a:ea typeface="MS PGothic" pitchFamily="34" charset="-128"/>
              </a:rPr>
              <a:t>Cette prise de conscience se compose de quatre éléments importants :</a:t>
            </a:r>
          </a:p>
          <a:p>
            <a:pPr marL="232930" indent="-232930" algn="l" rtl="0">
              <a:buFontTx/>
              <a:buAutoNum type="arabicPeriod"/>
              <a:defRPr/>
            </a:pPr>
            <a:r>
              <a:rPr lang="fr" b="0" i="0" u="none" baseline="0" dirty="0">
                <a:ea typeface="MS PGothic" pitchFamily="34" charset="-128"/>
              </a:rPr>
              <a:t>Premièrement et avant tout, vous devez </a:t>
            </a:r>
            <a:r>
              <a:rPr lang="fr" b="1" i="0" u="none" baseline="0" dirty="0">
                <a:ea typeface="MS PGothic" pitchFamily="34" charset="-128"/>
              </a:rPr>
              <a:t>parler suffisamment fort et clairemen</a:t>
            </a:r>
            <a:r>
              <a:rPr lang="fr" b="0" i="0" u="none" baseline="0" dirty="0">
                <a:ea typeface="MS PGothic" pitchFamily="34" charset="-128"/>
              </a:rPr>
              <a:t>t pour que les personnes situées au fond de la salle puissent vous entendre. </a:t>
            </a:r>
            <a:br>
              <a:rPr lang="fr" b="0" i="0" u="none" baseline="0" dirty="0">
                <a:ea typeface="MS PGothic" pitchFamily="34" charset="-128"/>
              </a:rPr>
            </a:br>
            <a:r>
              <a:rPr lang="fr" b="0" i="0" u="none" baseline="0" dirty="0">
                <a:ea typeface="MS PGothic" pitchFamily="34" charset="-128"/>
              </a:rPr>
              <a:t>Si vous êtes conscient que votre voix n'est pas assez forte, prenez préalablement contact avec les organisateurs du lieu et demandez-leur un microphone. </a:t>
            </a:r>
          </a:p>
          <a:p>
            <a:pPr marL="232930" indent="-232930" algn="l" rtl="0">
              <a:buFontTx/>
              <a:buAutoNum type="arabicPeriod"/>
              <a:defRPr/>
            </a:pPr>
            <a:r>
              <a:rPr lang="fr" b="0" i="0" u="none" baseline="0" dirty="0">
                <a:ea typeface="MS PGothic" pitchFamily="34" charset="-128"/>
              </a:rPr>
              <a:t>Vous pouvez </a:t>
            </a:r>
            <a:r>
              <a:rPr lang="fr" b="1" i="0" u="none" baseline="0" dirty="0">
                <a:ea typeface="MS PGothic" pitchFamily="34" charset="-128"/>
              </a:rPr>
              <a:t>varier le volume de votre voix </a:t>
            </a:r>
            <a:r>
              <a:rPr lang="fr" b="0" i="0" u="none" baseline="0" dirty="0">
                <a:ea typeface="MS PGothic" pitchFamily="34" charset="-128"/>
              </a:rPr>
              <a:t>pour ajouter de l'intensité ou de l'emphase. </a:t>
            </a:r>
            <a:br>
              <a:rPr lang="fr" b="0" i="0" u="none" baseline="0" dirty="0">
                <a:ea typeface="MS PGothic" pitchFamily="34" charset="-128"/>
              </a:rPr>
            </a:br>
            <a:r>
              <a:rPr lang="fr" b="0" i="0" u="none" baseline="0" dirty="0">
                <a:ea typeface="MS PGothic" pitchFamily="34" charset="-128"/>
              </a:rPr>
              <a:t>Si vous voulez vraiment souligner un point, il est parfois plus efficace de baisser légèrement votre voix, et de parler doucement, parce qu'une voix basse suggère la confidentialité, et votre public tendra l'oreille et sera attentif. </a:t>
            </a:r>
            <a:br>
              <a:rPr lang="fr" b="0" i="0" u="none" baseline="0" dirty="0">
                <a:ea typeface="MS PGothic" pitchFamily="34" charset="-128"/>
              </a:rPr>
            </a:br>
            <a:r>
              <a:rPr lang="fr" b="0" i="0" u="none" baseline="0" dirty="0">
                <a:ea typeface="MS PGothic" pitchFamily="34" charset="-128"/>
              </a:rPr>
              <a:t>Les bons orateurs varient le ton de leur voix pour transmettre l'émotion et la conviction - la meilleure méthode consiste à faire un effort conscient pour adopter un style conversationnel. </a:t>
            </a:r>
            <a:br>
              <a:rPr lang="fr" b="0" i="0" u="none" baseline="0" dirty="0">
                <a:ea typeface="MS PGothic" pitchFamily="34" charset="-128"/>
              </a:rPr>
            </a:br>
            <a:r>
              <a:rPr lang="fr" b="0" i="0" u="none" baseline="0" dirty="0">
                <a:ea typeface="MS PGothic" pitchFamily="34" charset="-128"/>
              </a:rPr>
              <a:t>Les personne</a:t>
            </a:r>
            <a:r>
              <a:rPr lang="fr-FR" b="0" i="0" u="none" baseline="0" dirty="0">
                <a:ea typeface="MS PGothic" pitchFamily="34" charset="-128"/>
              </a:rPr>
              <a:t>s</a:t>
            </a:r>
            <a:r>
              <a:rPr lang="fr" b="0" i="0" u="none" baseline="0" dirty="0">
                <a:ea typeface="MS PGothic" pitchFamily="34" charset="-128"/>
              </a:rPr>
              <a:t> qui parlent d'une voix monotone sans variation ennuient leur public. </a:t>
            </a:r>
          </a:p>
          <a:p>
            <a:pPr algn="l" rtl="0">
              <a:defRPr/>
            </a:pPr>
            <a:r>
              <a:rPr lang="fr" b="0" i="0" u="none" baseline="0" dirty="0">
                <a:ea typeface="MS PGothic" pitchFamily="34" charset="-128"/>
              </a:rPr>
              <a:t>3. Assurez-vous de </a:t>
            </a:r>
            <a:r>
              <a:rPr lang="fr" b="1" i="0" u="none" baseline="0" dirty="0">
                <a:ea typeface="MS PGothic" pitchFamily="34" charset="-128"/>
              </a:rPr>
              <a:t>parlez assez lentement</a:t>
            </a:r>
            <a:r>
              <a:rPr lang="fr" b="0" i="0" u="none" baseline="0" dirty="0">
                <a:ea typeface="MS PGothic" pitchFamily="34" charset="-128"/>
              </a:rPr>
              <a:t> pour être clair et bien compris. </a:t>
            </a:r>
            <a:br>
              <a:rPr lang="fr" b="0" i="0" u="none" baseline="0" dirty="0">
                <a:ea typeface="MS PGothic" pitchFamily="34" charset="-128"/>
              </a:rPr>
            </a:br>
            <a:r>
              <a:rPr lang="fr" b="0" i="0" u="none" baseline="0" dirty="0">
                <a:ea typeface="MS PGothic" pitchFamily="34" charset="-128"/>
              </a:rPr>
              <a:t>Pensez à votre public si vous avez un accent. </a:t>
            </a:r>
            <a:br>
              <a:rPr lang="fr" b="0" i="0" u="none" baseline="0" dirty="0">
                <a:ea typeface="MS PGothic" pitchFamily="34" charset="-128"/>
              </a:rPr>
            </a:br>
            <a:r>
              <a:rPr lang="fr" b="0" i="0" u="none" baseline="0" dirty="0">
                <a:ea typeface="MS PGothic" pitchFamily="34" charset="-128"/>
              </a:rPr>
              <a:t>Variez votre rythme de parole pendant votre discours afin de refléter les changements d'humeur et pour souligner les points du discours. </a:t>
            </a:r>
          </a:p>
          <a:p>
            <a:pPr algn="l" rtl="0">
              <a:defRPr/>
            </a:pPr>
            <a:r>
              <a:rPr lang="fr" b="0" i="0" u="none" baseline="0" dirty="0">
                <a:ea typeface="MS PGothic" pitchFamily="34" charset="-128"/>
              </a:rPr>
              <a:t>4. Faites des</a:t>
            </a:r>
            <a:r>
              <a:rPr lang="fr" b="1" i="0" u="none" baseline="0" dirty="0">
                <a:ea typeface="MS PGothic" pitchFamily="34" charset="-128"/>
              </a:rPr>
              <a:t> pauses délibérées</a:t>
            </a:r>
            <a:r>
              <a:rPr lang="fr" b="0" i="0" u="none" baseline="0" dirty="0">
                <a:ea typeface="MS PGothic" pitchFamily="34" charset="-128"/>
              </a:rPr>
              <a:t> d'une durée de 2-3 secondes pour respirer.</a:t>
            </a:r>
          </a:p>
          <a:p>
            <a:pPr algn="l" rtl="0">
              <a:defRPr/>
            </a:pPr>
            <a:r>
              <a:rPr lang="fr" b="0" i="0" u="none" baseline="0" dirty="0">
                <a:ea typeface="MS PGothic" pitchFamily="34" charset="-128"/>
              </a:rPr>
              <a:t>Il est tout à fait acceptable de s'arrêter et de respirer ! - ou pour mettre l'accent sur un point clé. </a:t>
            </a:r>
            <a:br>
              <a:rPr lang="fr" b="0" i="0" u="none" baseline="0" dirty="0">
                <a:ea typeface="MS PGothic" pitchFamily="34" charset="-128"/>
              </a:rPr>
            </a:br>
            <a:r>
              <a:rPr lang="fr" b="0" i="0" u="none" baseline="0" dirty="0">
                <a:ea typeface="MS PGothic" pitchFamily="34" charset="-128"/>
              </a:rPr>
              <a:t>Évitez de faire des pauses d'une durée supérieure à 4 secondes </a:t>
            </a:r>
            <a:r>
              <a:rPr lang="fr-FR" b="0" i="0" u="none" baseline="0" dirty="0">
                <a:ea typeface="MS PGothic" pitchFamily="34" charset="-128"/>
              </a:rPr>
              <a:t>pendant lesquelles</a:t>
            </a:r>
            <a:r>
              <a:rPr lang="fr" b="0" i="0" u="none" baseline="0" dirty="0">
                <a:ea typeface="MS PGothic" pitchFamily="34" charset="-128"/>
              </a:rPr>
              <a:t> rien ne se passe.</a:t>
            </a:r>
          </a:p>
          <a:p>
            <a:pPr algn="l" rtl="0">
              <a:defRPr/>
            </a:pPr>
            <a:endParaRPr lang="fr" dirty="0">
              <a:ea typeface="MS PGothic" pitchFamily="34" charset="-128"/>
            </a:endParaRPr>
          </a:p>
        </p:txBody>
      </p:sp>
    </p:spTree>
    <p:extLst>
      <p:ext uri="{BB962C8B-B14F-4D97-AF65-F5344CB8AC3E}">
        <p14:creationId xmlns:p14="http://schemas.microsoft.com/office/powerpoint/2010/main" val="1850115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701040" y="4415790"/>
            <a:ext cx="5608320"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1" i="0" u="none" baseline="0" dirty="0">
                <a:latin typeface="Arial" panose="020B0604020202020204" pitchFamily="34" charset="0"/>
              </a:rPr>
              <a:t>Soignez votre apparence</a:t>
            </a:r>
          </a:p>
          <a:p>
            <a:pPr algn="l" rtl="0"/>
            <a:r>
              <a:rPr lang="fr" b="0" i="0" u="none" baseline="0" dirty="0">
                <a:latin typeface="Arial" panose="020B0604020202020204" pitchFamily="34" charset="0"/>
              </a:rPr>
              <a:t>Concernant votre tenue, la règle d'or est que si vous n'êtes pas sûr de la manière de vous habiller, vous devez toujours vous habiller un peu mieux que votre public.</a:t>
            </a:r>
          </a:p>
          <a:p>
            <a:endParaRPr lang="fr" altLang="en-US" dirty="0">
              <a:latin typeface="Arial" panose="020B0604020202020204" pitchFamily="34" charset="0"/>
            </a:endParaRPr>
          </a:p>
          <a:p>
            <a:pPr algn="l" rtl="0"/>
            <a:r>
              <a:rPr lang="fr" b="0" i="0" u="none" baseline="0" dirty="0">
                <a:latin typeface="Arial" panose="020B0604020202020204" pitchFamily="34" charset="0"/>
              </a:rPr>
              <a:t>Cela devrait aller de soi, mais vous devez vous tenir face au public et non pas face à l'écran. Lorsque vous préparez des aides visuelles de qualité qui ne sont PAS simplement le texte de votre présentation, vous aurez moins tendance à regarder l'écran !</a:t>
            </a:r>
          </a:p>
          <a:p>
            <a:endParaRPr lang="fr" altLang="en-US" dirty="0">
              <a:latin typeface="Arial" panose="020B0604020202020204" pitchFamily="34" charset="0"/>
            </a:endParaRPr>
          </a:p>
          <a:p>
            <a:pPr algn="l" rtl="0"/>
            <a:r>
              <a:rPr lang="fr" b="0" i="0" u="none" baseline="0" dirty="0">
                <a:latin typeface="Arial" panose="020B0604020202020204" pitchFamily="34" charset="0"/>
              </a:rPr>
              <a:t>Évitez de faire des gestes </a:t>
            </a:r>
            <a:r>
              <a:rPr lang="fr-FR" b="0" i="0" u="none" baseline="0" dirty="0">
                <a:latin typeface="Arial" panose="020B0604020202020204" pitchFamily="34" charset="0"/>
              </a:rPr>
              <a:t>distrayants</a:t>
            </a:r>
            <a:r>
              <a:rPr lang="fr" b="0" i="0" u="none" baseline="0" dirty="0">
                <a:latin typeface="Arial" panose="020B0604020202020204" pitchFamily="34" charset="0"/>
              </a:rPr>
              <a:t>. Encore une fois, le fait de pratiquer avec un public amical </a:t>
            </a:r>
            <a:r>
              <a:rPr lang="fr-FR" b="0" i="0" u="none" baseline="0" dirty="0">
                <a:latin typeface="Arial" panose="020B0604020202020204" pitchFamily="34" charset="0"/>
              </a:rPr>
              <a:t>vous</a:t>
            </a:r>
            <a:r>
              <a:rPr lang="fr" b="0" i="0" u="none" baseline="0" dirty="0">
                <a:latin typeface="Arial" panose="020B0604020202020204" pitchFamily="34" charset="0"/>
              </a:rPr>
              <a:t> aidera à savoir comment vous vous comportez en parlant. </a:t>
            </a:r>
          </a:p>
          <a:p>
            <a:endParaRPr lang="fr" altLang="en-US" dirty="0">
              <a:latin typeface="Arial" panose="020B0604020202020204" pitchFamily="34" charset="0"/>
            </a:endParaRPr>
          </a:p>
          <a:p>
            <a:pPr algn="l" rtl="0"/>
            <a:r>
              <a:rPr lang="fr" b="0" i="0" u="none" baseline="0" dirty="0">
                <a:latin typeface="Arial" panose="020B0604020202020204" pitchFamily="34" charset="0"/>
              </a:rPr>
              <a:t>Utilisez votre voix et vos expressions faciales pour communiquer votre sincérité sur le thème, ainsi que les émotions que vous tentez de véhiculer.</a:t>
            </a:r>
          </a:p>
          <a:p>
            <a:endParaRPr lang="fr" altLang="en-US" dirty="0">
              <a:latin typeface="Arial" panose="020B0604020202020204" pitchFamily="34" charset="0"/>
            </a:endParaRPr>
          </a:p>
          <a:p>
            <a:pPr algn="l" rtl="0"/>
            <a:r>
              <a:rPr lang="fr" b="0" i="0" u="none" baseline="0" dirty="0">
                <a:latin typeface="Arial" panose="020B0604020202020204" pitchFamily="34" charset="0"/>
              </a:rPr>
              <a:t>Utilisez un pointeur pour aider le public à suivre votre présentation visuelle. </a:t>
            </a:r>
          </a:p>
          <a:p>
            <a:pPr algn="l" rtl="0"/>
            <a:r>
              <a:rPr lang="fr" b="0" i="0" u="none" baseline="0" dirty="0">
                <a:latin typeface="Arial" panose="020B0604020202020204" pitchFamily="34" charset="0"/>
              </a:rPr>
              <a:t>Cela est particulièrement utile pour présenter vos principaux résultats et expliquer les graphiques. </a:t>
            </a:r>
          </a:p>
          <a:p>
            <a:pPr algn="l" rtl="0"/>
            <a:r>
              <a:rPr lang="fr" b="0" i="0" u="none" baseline="0" dirty="0">
                <a:latin typeface="Arial" panose="020B0604020202020204" pitchFamily="34" charset="0"/>
              </a:rPr>
              <a:t>Dans des petites salles, vous pouvez utiliser votre main, mais dans des lieux plus spacieux, un pointeur laser est très utile. </a:t>
            </a:r>
          </a:p>
          <a:p>
            <a:pPr algn="l" rtl="0"/>
            <a:r>
              <a:rPr lang="fr" b="0" i="0" u="none" baseline="0" dirty="0">
                <a:latin typeface="Arial" panose="020B0604020202020204" pitchFamily="34" charset="0"/>
              </a:rPr>
              <a:t>La majorité des salles peuvent vous les fournir sur demande, mais ils sont peu coûteux, peu encombrants et vous pouvez en conserver un avec vous en cas de besoin. </a:t>
            </a:r>
          </a:p>
        </p:txBody>
      </p:sp>
    </p:spTree>
    <p:extLst>
      <p:ext uri="{BB962C8B-B14F-4D97-AF65-F5344CB8AC3E}">
        <p14:creationId xmlns:p14="http://schemas.microsoft.com/office/powerpoint/2010/main" val="2170508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xfrm>
            <a:off x="701041" y="4415790"/>
            <a:ext cx="5530427" cy="418338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sz="1000" b="1" i="0" u="none" baseline="0" dirty="0">
                <a:solidFill>
                  <a:schemeClr val="tx2"/>
                </a:solidFill>
              </a:rPr>
              <a:t>Préparez une introduction</a:t>
            </a:r>
          </a:p>
          <a:p>
            <a:pPr algn="l" rtl="0"/>
            <a:r>
              <a:rPr lang="fr" b="0" i="0" u="none" baseline="0" dirty="0">
                <a:latin typeface="Arial" panose="020B0604020202020204" pitchFamily="34" charset="0"/>
              </a:rPr>
              <a:t>Avant même que vous ne preniez la parole pendant vos nombreuses présentations, une autre personne peut être amenée à vous présenter au public. </a:t>
            </a:r>
          </a:p>
          <a:p>
            <a:pPr algn="l" rtl="0"/>
            <a:r>
              <a:rPr lang="fr" b="0" i="0" u="none" baseline="0" dirty="0">
                <a:latin typeface="Arial" panose="020B0604020202020204" pitchFamily="34" charset="0"/>
              </a:rPr>
              <a:t>Et cette personne est susceptible de ne pas savoir qui vous êtes ni quelles sont vos qualifications. </a:t>
            </a:r>
          </a:p>
          <a:p>
            <a:endParaRPr lang="fr" altLang="en-US" dirty="0">
              <a:latin typeface="Arial" panose="020B0604020202020204" pitchFamily="34" charset="0"/>
            </a:endParaRPr>
          </a:p>
          <a:p>
            <a:pPr algn="l" rtl="0"/>
            <a:r>
              <a:rPr lang="fr" b="0" i="0" u="none" baseline="0" dirty="0">
                <a:latin typeface="Arial" panose="020B0604020202020204" pitchFamily="34" charset="0"/>
              </a:rPr>
              <a:t>Rédigez une introduction vous concernant d'une durée de 30 secondes. </a:t>
            </a:r>
          </a:p>
          <a:p>
            <a:pPr algn="l" rtl="0"/>
            <a:r>
              <a:rPr lang="fr" b="0" i="0" u="none" baseline="0" dirty="0">
                <a:latin typeface="Arial" panose="020B0604020202020204" pitchFamily="34" charset="0"/>
              </a:rPr>
              <a:t>Sélectionnez les parties d</a:t>
            </a:r>
            <a:r>
              <a:rPr lang="fr-FR" b="0" i="0" u="none" baseline="0" dirty="0">
                <a:latin typeface="Arial" panose="020B0604020202020204" pitchFamily="34" charset="0"/>
              </a:rPr>
              <a:t>e votre CV </a:t>
            </a:r>
            <a:r>
              <a:rPr lang="fr" b="0" i="0" u="none" baseline="0" dirty="0">
                <a:latin typeface="Arial" panose="020B0604020202020204" pitchFamily="34" charset="0"/>
              </a:rPr>
              <a:t>les plus </a:t>
            </a:r>
            <a:r>
              <a:rPr lang="fr-FR" b="0" i="0" u="none" baseline="0" dirty="0">
                <a:latin typeface="Arial" panose="020B0604020202020204" pitchFamily="34" charset="0"/>
              </a:rPr>
              <a:t>pertinentes</a:t>
            </a:r>
            <a:r>
              <a:rPr lang="fr" b="0" i="0" u="none" baseline="0" dirty="0">
                <a:latin typeface="Arial" panose="020B0604020202020204" pitchFamily="34" charset="0"/>
              </a:rPr>
              <a:t> pour le public et pour votre présentation, ou </a:t>
            </a:r>
            <a:r>
              <a:rPr lang="fr" b="0" i="0" u="none" baseline="0" dirty="0" err="1">
                <a:latin typeface="Arial" panose="020B0604020202020204" pitchFamily="34" charset="0"/>
              </a:rPr>
              <a:t>t</a:t>
            </a:r>
            <a:r>
              <a:rPr lang="fr" b="0" i="0" u="none" baseline="0" dirty="0">
                <a:latin typeface="Arial" panose="020B0604020202020204" pitchFamily="34" charset="0"/>
              </a:rPr>
              <a:t> les plus efficaces pour établir votre crédibilité. </a:t>
            </a:r>
          </a:p>
          <a:p>
            <a:endParaRPr lang="fr" altLang="en-US" dirty="0">
              <a:latin typeface="Arial" panose="020B0604020202020204" pitchFamily="34" charset="0"/>
            </a:endParaRPr>
          </a:p>
          <a:p>
            <a:pPr algn="l" rtl="0"/>
            <a:r>
              <a:rPr lang="fr" b="0" i="0" u="none" baseline="0" dirty="0">
                <a:latin typeface="Arial" panose="020B0604020202020204" pitchFamily="34" charset="0"/>
              </a:rPr>
              <a:t>Cela garantira que, </a:t>
            </a:r>
            <a:r>
              <a:rPr lang="fr-FR" b="0" i="0" u="none" baseline="0" dirty="0">
                <a:latin typeface="Arial" panose="020B0604020202020204" pitchFamily="34" charset="0"/>
              </a:rPr>
              <a:t>si</a:t>
            </a:r>
            <a:r>
              <a:rPr lang="fr" b="0" i="0" u="none" baseline="0" dirty="0">
                <a:latin typeface="Arial" panose="020B0604020202020204" pitchFamily="34" charset="0"/>
              </a:rPr>
              <a:t> la personne qui vous présente </a:t>
            </a:r>
            <a:r>
              <a:rPr lang="fr-FR" b="0" i="0" u="none" baseline="0" dirty="0">
                <a:latin typeface="Arial" panose="020B0604020202020204" pitchFamily="34" charset="0"/>
              </a:rPr>
              <a:t>souhaite dire quelques mots sur vous,</a:t>
            </a:r>
            <a:r>
              <a:rPr lang="fr" b="0" i="0" u="none" baseline="0" dirty="0">
                <a:latin typeface="Arial" panose="020B0604020202020204" pitchFamily="34" charset="0"/>
              </a:rPr>
              <a:t> </a:t>
            </a:r>
            <a:r>
              <a:rPr lang="fr-FR" b="0" i="0" u="none" baseline="0" dirty="0">
                <a:latin typeface="Arial" panose="020B0604020202020204" pitchFamily="34" charset="0"/>
              </a:rPr>
              <a:t>elle </a:t>
            </a:r>
            <a:r>
              <a:rPr lang="fr" b="0" i="0" u="none" baseline="0" dirty="0">
                <a:latin typeface="Arial" panose="020B0604020202020204" pitchFamily="34" charset="0"/>
              </a:rPr>
              <a:t>aura les bonnes informations. </a:t>
            </a:r>
          </a:p>
          <a:p>
            <a:pPr algn="l" rtl="0"/>
            <a:r>
              <a:rPr lang="fr" b="0" i="0" u="none" baseline="0" dirty="0">
                <a:latin typeface="Arial" panose="020B0604020202020204" pitchFamily="34" charset="0"/>
              </a:rPr>
              <a:t>Ainsi, vous ne perdrez pas de temps à corriger des erreurs ou à ajout</a:t>
            </a:r>
            <a:r>
              <a:rPr lang="fr-FR" b="0" i="0" u="none" baseline="0" dirty="0">
                <a:latin typeface="Arial" panose="020B0604020202020204" pitchFamily="34" charset="0"/>
              </a:rPr>
              <a:t>er</a:t>
            </a:r>
            <a:r>
              <a:rPr lang="fr" b="0" i="0" u="none" baseline="0" dirty="0">
                <a:latin typeface="Arial" panose="020B0604020202020204" pitchFamily="34" charset="0"/>
              </a:rPr>
              <a:t> des éléments importants sur votre parcours. </a:t>
            </a:r>
          </a:p>
          <a:p>
            <a:endParaRPr lang="fr" altLang="en-US" dirty="0">
              <a:latin typeface="Arial" panose="020B0604020202020204" pitchFamily="34" charset="0"/>
            </a:endParaRPr>
          </a:p>
          <a:p>
            <a:pPr algn="l" rtl="0"/>
            <a:r>
              <a:rPr lang="fr" b="0" i="0" u="none" baseline="0" dirty="0">
                <a:latin typeface="Arial" panose="020B0604020202020204" pitchFamily="34" charset="0"/>
              </a:rPr>
              <a:t>La plupart des personnes qui </a:t>
            </a:r>
            <a:r>
              <a:rPr lang="fr-FR" b="0" i="0" u="none" baseline="0" dirty="0">
                <a:latin typeface="Arial" panose="020B0604020202020204" pitchFamily="34" charset="0"/>
              </a:rPr>
              <a:t>auront </a:t>
            </a:r>
            <a:r>
              <a:rPr lang="fr" b="0" i="0" u="none" baseline="0" dirty="0">
                <a:latin typeface="Arial" panose="020B0604020202020204" pitchFamily="34" charset="0"/>
              </a:rPr>
              <a:t>à</a:t>
            </a:r>
            <a:r>
              <a:rPr lang="fr-FR" b="0" i="0" u="none" baseline="0" dirty="0">
                <a:latin typeface="Arial" panose="020B0604020202020204" pitchFamily="34" charset="0"/>
              </a:rPr>
              <a:t> vous </a:t>
            </a:r>
            <a:r>
              <a:rPr lang="fr" b="0" i="0" u="none" baseline="0" dirty="0">
                <a:latin typeface="Arial" panose="020B0604020202020204" pitchFamily="34" charset="0"/>
              </a:rPr>
              <a:t>présenter VOUS REMERCIERONT pour avoir fait cet effort.  </a:t>
            </a:r>
            <a:r>
              <a:rPr lang="fr-FR" b="0" i="0" u="none" baseline="0" dirty="0">
                <a:latin typeface="Arial" panose="020B0604020202020204" pitchFamily="34" charset="0"/>
              </a:rPr>
              <a:t>C</a:t>
            </a:r>
            <a:r>
              <a:rPr lang="fr" b="0" i="0" u="none" baseline="0" dirty="0" err="1">
                <a:latin typeface="Arial" panose="020B0604020202020204" pitchFamily="34" charset="0"/>
              </a:rPr>
              <a:t>ar</a:t>
            </a:r>
            <a:r>
              <a:rPr lang="fr" b="0" i="0" u="none" baseline="0" dirty="0">
                <a:latin typeface="Arial" panose="020B0604020202020204" pitchFamily="34" charset="0"/>
              </a:rPr>
              <a:t> une introduction bien rédigée </a:t>
            </a:r>
            <a:r>
              <a:rPr lang="fr-FR" b="0" i="0" u="none" baseline="0" dirty="0">
                <a:latin typeface="Arial" panose="020B0604020202020204" pitchFamily="34" charset="0"/>
              </a:rPr>
              <a:t>renforcera la perception qu'ils sont des </a:t>
            </a:r>
            <a:r>
              <a:rPr lang="fr" b="0" i="0" u="none" baseline="0" dirty="0">
                <a:latin typeface="Arial" panose="020B0604020202020204" pitchFamily="34" charset="0"/>
              </a:rPr>
              <a:t>orateurs publics </a:t>
            </a:r>
            <a:r>
              <a:rPr lang="fr-FR" b="0" i="0" u="none" baseline="0" dirty="0">
                <a:latin typeface="Arial" panose="020B0604020202020204" pitchFamily="34" charset="0"/>
              </a:rPr>
              <a:t>éloquents et </a:t>
            </a:r>
            <a:r>
              <a:rPr lang="fr" b="0" i="0" u="none" baseline="0" dirty="0">
                <a:latin typeface="Arial" panose="020B0604020202020204" pitchFamily="34" charset="0"/>
              </a:rPr>
              <a:t>bien préparés!</a:t>
            </a:r>
          </a:p>
        </p:txBody>
      </p:sp>
    </p:spTree>
    <p:extLst>
      <p:ext uri="{BB962C8B-B14F-4D97-AF65-F5344CB8AC3E}">
        <p14:creationId xmlns:p14="http://schemas.microsoft.com/office/powerpoint/2010/main" val="26188151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pPr algn="l" rtl="0"/>
            <a:fld id="{DE9D83FB-EB60-4087-8BCB-2BE666A20180}" type="slidenum">
              <a:rPr/>
              <a:pPr/>
              <a:t>33</a:t>
            </a:fld>
            <a:endParaRPr lang="fr"/>
          </a:p>
        </p:txBody>
      </p:sp>
      <p:sp>
        <p:nvSpPr>
          <p:cNvPr id="28674" name="Rectangle 2"/>
          <p:cNvSpPr>
            <a:spLocks noGrp="1" noRot="1" noChangeAspect="1" noChangeArrowheads="1" noTextEdit="1"/>
          </p:cNvSpPr>
          <p:nvPr>
            <p:ph type="sldImg"/>
          </p:nvPr>
        </p:nvSpPr>
        <p:spPr>
          <a:ln cap="flat"/>
        </p:spPr>
      </p:sp>
      <p:sp>
        <p:nvSpPr>
          <p:cNvPr id="28675" name="Rectangle 3"/>
          <p:cNvSpPr>
            <a:spLocks noGrp="1" noChangeArrowheads="1"/>
          </p:cNvSpPr>
          <p:nvPr>
            <p:ph type="body" idx="1"/>
          </p:nvPr>
        </p:nvSpPr>
        <p:spPr>
          <a:noFill/>
          <a:ln/>
        </p:spPr>
        <p:txBody>
          <a:bodyPr lIns="95482" tIns="50168" rIns="95482" bIns="50168"/>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 sz="1000" b="1" i="0" u="none" baseline="0" dirty="0">
                <a:solidFill>
                  <a:schemeClr val="tx2"/>
                </a:solidFill>
                <a:cs typeface="Arial" panose="020B0604020202020204" pitchFamily="34" charset="0"/>
              </a:rPr>
              <a:t>Utilisez </a:t>
            </a:r>
            <a:r>
              <a:rPr lang="fr-FR" sz="1000" b="1" dirty="0">
                <a:solidFill>
                  <a:schemeClr val="tx2"/>
                </a:solidFill>
                <a:cs typeface="Arial" panose="020B0604020202020204" pitchFamily="34" charset="0"/>
              </a:rPr>
              <a:t>les polycopiés </a:t>
            </a:r>
            <a:r>
              <a:rPr lang="fr" sz="1000" b="1" i="0" u="none" baseline="0" dirty="0">
                <a:solidFill>
                  <a:schemeClr val="tx2"/>
                </a:solidFill>
                <a:cs typeface="Arial" panose="020B0604020202020204" pitchFamily="34" charset="0"/>
              </a:rPr>
              <a:t>judicieusement</a:t>
            </a:r>
          </a:p>
          <a:p>
            <a:pPr algn="l" rtl="0"/>
            <a:r>
              <a:rPr lang="fr" b="0" i="0" u="none" baseline="0" dirty="0"/>
              <a:t>Tout comme pour la préparation d'une introduction, préparez vos documents à</a:t>
            </a:r>
            <a:r>
              <a:rPr lang="fr-FR" b="0" i="0" u="none" baseline="0" dirty="0"/>
              <a:t> distribuer </a:t>
            </a:r>
            <a:r>
              <a:rPr lang="fr" b="0" i="0" u="none" baseline="0" dirty="0"/>
              <a:t>de façon judicieuse. </a:t>
            </a:r>
          </a:p>
          <a:p>
            <a:endParaRPr lang="fr" b="0" baseline="0" dirty="0"/>
          </a:p>
          <a:p>
            <a:pPr algn="l" rtl="0"/>
            <a:r>
              <a:rPr lang="fr" b="0" i="0" u="none" baseline="0" dirty="0"/>
              <a:t>Par exemple, vous pouvez distribuer un polycopié contenant les données numériques qui étayent vos recherches, ou la formulation exacte d'une déclaration politique, ou des informations supplémentaires qui n'étaient pas incluses dans votre présentation. </a:t>
            </a:r>
            <a:br>
              <a:rPr lang="fr" b="0" dirty="0"/>
            </a:br>
            <a:endParaRPr lang="fr" b="0" dirty="0"/>
          </a:p>
          <a:p>
            <a:pPr algn="l" rtl="0">
              <a:spcBef>
                <a:spcPct val="20000"/>
              </a:spcBef>
            </a:pPr>
            <a:r>
              <a:rPr lang="fr" b="0" i="0" u="none" baseline="0" dirty="0"/>
              <a:t>Si vous distribuez un document au début de la présentation, les participants le feuilleteront dès qu’ils seront distraits. Si le document distribué sert uniquement à aider les participants à ne pas oublier votre présentation, </a:t>
            </a:r>
            <a:r>
              <a:rPr lang="fr" b="0" i="1" u="none" baseline="0" dirty="0"/>
              <a:t>vous devez le distribuer à la fin de la présentation.</a:t>
            </a:r>
            <a:r>
              <a:rPr lang="fr" b="0" i="0" u="none" baseline="0" dirty="0"/>
              <a:t> </a:t>
            </a:r>
          </a:p>
          <a:p>
            <a:pPr algn="l" rtl="0">
              <a:spcBef>
                <a:spcPct val="20000"/>
              </a:spcBef>
            </a:pPr>
            <a:endParaRPr lang="fr" baseline="0" dirty="0"/>
          </a:p>
          <a:p>
            <a:pPr algn="l" rtl="0">
              <a:spcBef>
                <a:spcPct val="20000"/>
              </a:spcBef>
            </a:pPr>
            <a:r>
              <a:rPr lang="fr" b="0" i="0" u="none" baseline="0" dirty="0"/>
              <a:t>En revanche, vous pouvez encourager les participants à prendre des notes. Dans ce cas, imprimez votre présentation avec 3 diapositives par page avec des notes de commentaires. </a:t>
            </a:r>
            <a:endParaRPr lang="fr" dirty="0"/>
          </a:p>
        </p:txBody>
      </p:sp>
    </p:spTree>
    <p:extLst>
      <p:ext uri="{BB962C8B-B14F-4D97-AF65-F5344CB8AC3E}">
        <p14:creationId xmlns:p14="http://schemas.microsoft.com/office/powerpoint/2010/main" val="38374095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623148" y="3950970"/>
            <a:ext cx="5686213" cy="48031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Même avec toutes ces aides, vous êtes susceptible d'être nerveux. </a:t>
            </a:r>
          </a:p>
          <a:p>
            <a:pPr algn="l" rtl="0">
              <a:spcBef>
                <a:spcPct val="0"/>
              </a:spcBef>
              <a:spcAft>
                <a:spcPts val="1223"/>
              </a:spcAft>
            </a:pPr>
            <a:r>
              <a:rPr lang="fr" b="0" i="0" u="none" baseline="0" dirty="0">
                <a:latin typeface="Arial" panose="020B0604020202020204" pitchFamily="34" charset="0"/>
              </a:rPr>
              <a:t>Alors </a:t>
            </a:r>
            <a:r>
              <a:rPr lang="fr-FR" dirty="0"/>
              <a:t>Redirigez</a:t>
            </a:r>
            <a:r>
              <a:rPr lang="fr-FR" sz="1000" b="1" i="0" u="none" baseline="0" dirty="0">
                <a:solidFill>
                  <a:schemeClr val="tx2"/>
                </a:solidFill>
              </a:rPr>
              <a:t> l’énergie de votre nervosit</a:t>
            </a:r>
            <a:r>
              <a:rPr lang="fr-FR" dirty="0"/>
              <a:t>é</a:t>
            </a:r>
            <a:endParaRPr lang="fr" b="0" i="0" u="none" baseline="0" dirty="0">
              <a:latin typeface="Arial" panose="020B0604020202020204" pitchFamily="34" charset="0"/>
            </a:endParaRPr>
          </a:p>
          <a:p>
            <a:pPr algn="l" rtl="0">
              <a:spcBef>
                <a:spcPct val="0"/>
              </a:spcBef>
              <a:spcAft>
                <a:spcPts val="1223"/>
              </a:spcAft>
            </a:pPr>
            <a:endParaRPr lang="fr" altLang="en-US" b="1" dirty="0">
              <a:latin typeface="Arial" panose="020B0604020202020204" pitchFamily="34" charset="0"/>
            </a:endParaRPr>
          </a:p>
          <a:p>
            <a:pPr marL="228600" indent="-228600" algn="l" rtl="0">
              <a:spcBef>
                <a:spcPct val="0"/>
              </a:spcBef>
              <a:spcAft>
                <a:spcPts val="1223"/>
              </a:spcAft>
              <a:buFont typeface="Arial" panose="020B0604020202020204" pitchFamily="34" charset="0"/>
              <a:buChar char="•"/>
            </a:pPr>
            <a:r>
              <a:rPr lang="fr" b="1" i="0" u="none" baseline="0" dirty="0">
                <a:latin typeface="Arial" panose="020B0604020202020204" pitchFamily="34" charset="0"/>
              </a:rPr>
              <a:t>La préparation</a:t>
            </a:r>
            <a:r>
              <a:rPr lang="fr" b="0" i="0" u="none" baseline="0" dirty="0">
                <a:latin typeface="Arial" panose="020B0604020202020204" pitchFamily="34" charset="0"/>
              </a:rPr>
              <a:t> est très importante. Vous devez vous familiariser avec la salle, le public et le matériel.</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Un moyen de connaître votre public est d'établir une relation avec lui.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Saluez certains membres du public dès leur arrivée, discutez avec eux, devenez ami avec eux.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Cela vous permettra d'avoir face à vous des visages amicaux lorsque vous ferez votre présentation.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Votre nervosité augmentera si vous n'êtes pas familier ou si vous êtes mal à l'aise avec votre matériel. Pratiquez et révisez votre discours. </a:t>
            </a:r>
          </a:p>
          <a:p>
            <a:pPr marL="171450" indent="-171450" algn="l" rtl="0">
              <a:spcBef>
                <a:spcPct val="0"/>
              </a:spcBef>
              <a:spcAft>
                <a:spcPts val="1223"/>
              </a:spcAft>
              <a:buFont typeface="Arial" panose="020B0604020202020204" pitchFamily="34" charset="0"/>
              <a:buChar char="•"/>
            </a:pPr>
            <a:r>
              <a:rPr lang="fr" b="1" i="0" u="none" baseline="0" dirty="0">
                <a:latin typeface="Arial" panose="020B0604020202020204" pitchFamily="34" charset="0"/>
              </a:rPr>
              <a:t>Détendez-vous, </a:t>
            </a:r>
            <a:r>
              <a:rPr lang="fr" b="0" i="0" u="none" baseline="0" dirty="0">
                <a:latin typeface="Arial" panose="020B0604020202020204" pitchFamily="34" charset="0"/>
              </a:rPr>
              <a:t>respirez profondément quelques instants.</a:t>
            </a:r>
          </a:p>
          <a:p>
            <a:pPr marL="171450" indent="-171450" algn="l" rtl="0">
              <a:spcBef>
                <a:spcPct val="0"/>
              </a:spcBef>
              <a:spcAft>
                <a:spcPts val="1223"/>
              </a:spcAft>
              <a:buFont typeface="Arial" panose="020B0604020202020204" pitchFamily="34" charset="0"/>
              <a:buChar char="•"/>
            </a:pPr>
            <a:r>
              <a:rPr lang="fr" b="1" i="0" u="none" baseline="0" dirty="0">
                <a:latin typeface="Arial" panose="020B0604020202020204" pitchFamily="34" charset="0"/>
              </a:rPr>
              <a:t>Visualisez.</a:t>
            </a:r>
            <a:r>
              <a:rPr lang="fr" b="0" i="0" u="none" baseline="0" dirty="0">
                <a:latin typeface="Arial" panose="020B0604020202020204" pitchFamily="34" charset="0"/>
              </a:rPr>
              <a:t> Imaginez que vous parlez avec une voix audible, claire et assurée.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Si vous visualisez que vous réussissez, alors vous réussirez.</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Vous devez également savoir qu'en règle générale, le public souhaite écouter des orateurs intéressants, stimulants, enrichissants et divertissants.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Il souhaite votre succès et non pas votre échec.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Les gens prennent beaucoup de plaisir à écouter une bonne présentation.</a:t>
            </a:r>
          </a:p>
          <a:p>
            <a:pPr marL="171450" indent="-171450" algn="l" rtl="0">
              <a:spcBef>
                <a:spcPct val="0"/>
              </a:spcBef>
              <a:spcAft>
                <a:spcPts val="1223"/>
              </a:spcAft>
              <a:buFont typeface="Arial" panose="020B0604020202020204" pitchFamily="34" charset="0"/>
              <a:buChar char="•"/>
            </a:pPr>
            <a:r>
              <a:rPr lang="fr" b="1" i="0" u="none" baseline="0" dirty="0">
                <a:latin typeface="Arial" panose="020B0604020202020204" pitchFamily="34" charset="0"/>
              </a:rPr>
              <a:t>Ne vous excusez pas :</a:t>
            </a:r>
            <a:r>
              <a:rPr lang="fr" b="0" i="0" u="none" baseline="0" dirty="0">
                <a:latin typeface="Arial" panose="020B0604020202020204" pitchFamily="34" charset="0"/>
              </a:rPr>
              <a:t> La plupart du temps, vo</a:t>
            </a:r>
            <a:r>
              <a:rPr lang="fr-FR" b="0" i="0" u="none" baseline="0" dirty="0">
                <a:latin typeface="Arial" panose="020B0604020202020204" pitchFamily="34" charset="0"/>
              </a:rPr>
              <a:t>tre</a:t>
            </a:r>
            <a:r>
              <a:rPr lang="fr" b="0" i="0" u="none" baseline="0" dirty="0">
                <a:latin typeface="Arial" panose="020B0604020202020204" pitchFamily="34" charset="0"/>
              </a:rPr>
              <a:t> nervosité n'est pas </a:t>
            </a:r>
            <a:r>
              <a:rPr lang="fr-FR" b="0" i="0" u="none" baseline="0" dirty="0">
                <a:latin typeface="Arial" panose="020B0604020202020204" pitchFamily="34" charset="0"/>
              </a:rPr>
              <a:t>remarquée</a:t>
            </a:r>
            <a:r>
              <a:rPr lang="fr" b="0" i="0" u="none" baseline="0" dirty="0">
                <a:latin typeface="Arial" panose="020B0604020202020204" pitchFamily="34" charset="0"/>
              </a:rPr>
              <a:t>.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Si vous n'en parlez pas, personne n'y fera attention. </a:t>
            </a:r>
          </a:p>
          <a:p>
            <a:pPr marL="628650" lvl="1"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Le fait de parler de votre nervosité ou de vous excuser d'être nerveux ne fera qu'attirer l'attention sur votre nervosité. </a:t>
            </a:r>
          </a:p>
          <a:p>
            <a:pPr marL="171450" indent="-171450" algn="l" rtl="0">
              <a:spcBef>
                <a:spcPct val="0"/>
              </a:spcBef>
              <a:spcAft>
                <a:spcPts val="1223"/>
              </a:spcAft>
              <a:buFont typeface="Arial" panose="020B0604020202020204" pitchFamily="34" charset="0"/>
              <a:buChar char="•"/>
            </a:pPr>
            <a:r>
              <a:rPr lang="fr" b="1" i="0" u="none" baseline="0" dirty="0">
                <a:latin typeface="Arial" panose="020B0604020202020204" pitchFamily="34" charset="0"/>
              </a:rPr>
              <a:t>Pratiquez, pratiquez, pratiquez :</a:t>
            </a:r>
            <a:r>
              <a:rPr lang="fr" b="0" i="0" u="none" baseline="0" dirty="0">
                <a:latin typeface="Arial" panose="020B0604020202020204" pitchFamily="34" charset="0"/>
              </a:rPr>
              <a:t> L'expérience renforce la confiance, qui est essentielle pour une prise de parole efficace </a:t>
            </a:r>
          </a:p>
        </p:txBody>
      </p:sp>
      <p:sp>
        <p:nvSpPr>
          <p:cNvPr id="50179" name="Rectangle 3"/>
          <p:cNvSpPr>
            <a:spLocks noGrp="1" noRot="1" noChangeAspect="1" noChangeArrowheads="1" noTextEdit="1"/>
          </p:cNvSpPr>
          <p:nvPr>
            <p:ph type="sldImg"/>
          </p:nvPr>
        </p:nvSpPr>
        <p:spPr>
          <a:xfrm>
            <a:off x="1127125" y="696913"/>
            <a:ext cx="4132263" cy="3098800"/>
          </a:xfrm>
          <a:ln cap="flat"/>
        </p:spPr>
      </p:sp>
    </p:spTree>
    <p:extLst>
      <p:ext uri="{BB962C8B-B14F-4D97-AF65-F5344CB8AC3E}">
        <p14:creationId xmlns:p14="http://schemas.microsoft.com/office/powerpoint/2010/main" val="21033647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2388" y="696913"/>
            <a:ext cx="3822700" cy="2867025"/>
          </a:xfrm>
          <a:ln/>
        </p:spPr>
      </p:sp>
      <p:sp>
        <p:nvSpPr>
          <p:cNvPr id="13315" name="Rectangle 3"/>
          <p:cNvSpPr>
            <a:spLocks noGrp="1" noChangeArrowheads="1"/>
          </p:cNvSpPr>
          <p:nvPr>
            <p:ph type="body" idx="1"/>
          </p:nvPr>
        </p:nvSpPr>
        <p:spPr>
          <a:xfrm>
            <a:off x="467360" y="3718560"/>
            <a:ext cx="607568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Donc, comme nous l'avons déjà dit, Il EST possible de surmonter les causes des présentations inefficaces ! </a:t>
            </a:r>
          </a:p>
          <a:p>
            <a:pPr algn="l" rtl="0">
              <a:spcBef>
                <a:spcPct val="0"/>
              </a:spcBef>
              <a:spcAft>
                <a:spcPts val="1223"/>
              </a:spcAft>
            </a:pPr>
            <a:r>
              <a:rPr lang="fr" b="0" i="0" u="none" baseline="0" dirty="0">
                <a:latin typeface="Arial" panose="020B0604020202020204" pitchFamily="34" charset="0"/>
              </a:rPr>
              <a:t>Pour cela il faut planifier et être attentif.</a:t>
            </a:r>
          </a:p>
          <a:p>
            <a:pPr algn="l" rtl="0">
              <a:spcBef>
                <a:spcPct val="0"/>
              </a:spcBef>
              <a:spcAft>
                <a:spcPts val="1223"/>
              </a:spcAft>
            </a:pPr>
            <a:endParaRPr lang="fr" altLang="en-US" dirty="0">
              <a:latin typeface="Arial" panose="020B0604020202020204" pitchFamily="34" charset="0"/>
            </a:endParaRP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Concentrez-vous sur votre </a:t>
            </a:r>
            <a:r>
              <a:rPr lang="fr" b="0" i="0" u="sng" baseline="0" dirty="0">
                <a:latin typeface="Arial" panose="020B0604020202020204" pitchFamily="34" charset="0"/>
              </a:rPr>
              <a:t>public</a:t>
            </a:r>
            <a:r>
              <a:rPr lang="fr" b="0" i="0" u="none" baseline="0" dirty="0">
                <a:latin typeface="Arial" panose="020B0604020202020204" pitchFamily="34" charset="0"/>
              </a:rPr>
              <a:t> afin d'adapter votre présentation à SES besoins. </a:t>
            </a:r>
            <a:r>
              <a:rPr lang="fr-FR" b="0" i="0" u="none" baseline="0" dirty="0">
                <a:latin typeface="Arial" panose="020B0604020202020204" pitchFamily="34" charset="0"/>
              </a:rPr>
              <a:t>V</a:t>
            </a:r>
            <a:r>
              <a:rPr lang="fr" b="0" i="0" u="none" baseline="0" dirty="0" err="1">
                <a:latin typeface="Arial" panose="020B0604020202020204" pitchFamily="34" charset="0"/>
              </a:rPr>
              <a:t>ous</a:t>
            </a:r>
            <a:r>
              <a:rPr lang="fr" b="0" i="0" u="none" baseline="0" dirty="0">
                <a:latin typeface="Arial" panose="020B0604020202020204" pitchFamily="34" charset="0"/>
              </a:rPr>
              <a:t> devez savoir QUI est votre public pour pouvoir l</a:t>
            </a:r>
            <a:r>
              <a:rPr lang="fr-FR" b="0" i="0" u="none" baseline="0" dirty="0">
                <a:latin typeface="Arial" panose="020B0604020202020204" pitchFamily="34" charset="0"/>
              </a:rPr>
              <a:t>e</a:t>
            </a:r>
            <a:r>
              <a:rPr lang="fr" b="0" i="0" u="none" baseline="0" dirty="0">
                <a:latin typeface="Arial" panose="020B0604020202020204" pitchFamily="34" charset="0"/>
              </a:rPr>
              <a:t> mettre en avant. </a:t>
            </a: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Listez vos </a:t>
            </a:r>
            <a:r>
              <a:rPr lang="fr" b="0" i="0" u="sng" baseline="0" dirty="0">
                <a:latin typeface="Arial" panose="020B0604020202020204" pitchFamily="34" charset="0"/>
              </a:rPr>
              <a:t>objectifs</a:t>
            </a:r>
            <a:r>
              <a:rPr lang="fr" b="0" i="0" u="none" baseline="0" dirty="0">
                <a:latin typeface="Arial" panose="020B0604020202020204" pitchFamily="34" charset="0"/>
              </a:rPr>
              <a:t> de communication pour clairement définir POURQUOI vous parlez à ce public.</a:t>
            </a: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Définissez votre </a:t>
            </a:r>
            <a:r>
              <a:rPr lang="fr" b="0" i="0" u="sng" baseline="0" dirty="0">
                <a:latin typeface="Arial" panose="020B0604020202020204" pitchFamily="34" charset="0"/>
              </a:rPr>
              <a:t>message</a:t>
            </a:r>
            <a:r>
              <a:rPr lang="fr" b="0" i="0" u="none" baseline="0" dirty="0">
                <a:latin typeface="Arial" panose="020B0604020202020204" pitchFamily="34" charset="0"/>
              </a:rPr>
              <a:t> en identifiant les parties de vos recherches ou résultats qui </a:t>
            </a:r>
            <a:r>
              <a:rPr lang="fr-FR" b="0" i="0" u="none" baseline="0" dirty="0">
                <a:latin typeface="Arial" panose="020B0604020202020204" pitchFamily="34" charset="0"/>
              </a:rPr>
              <a:t>appui</a:t>
            </a:r>
            <a:r>
              <a:rPr lang="fr" b="0" i="0" u="none" baseline="0" dirty="0" err="1">
                <a:latin typeface="Arial" panose="020B0604020202020204" pitchFamily="34" charset="0"/>
              </a:rPr>
              <a:t>ent</a:t>
            </a:r>
            <a:r>
              <a:rPr lang="fr" b="0" i="0" u="none" baseline="0" dirty="0">
                <a:latin typeface="Arial" panose="020B0604020202020204" pitchFamily="34" charset="0"/>
              </a:rPr>
              <a:t> le mieux vos buts politiques.</a:t>
            </a: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O</a:t>
            </a:r>
            <a:r>
              <a:rPr lang="fr-FR" b="0" i="0" u="sng" baseline="0" dirty="0" err="1">
                <a:latin typeface="Arial" panose="020B0604020202020204" pitchFamily="34" charset="0"/>
              </a:rPr>
              <a:t>rganisez</a:t>
            </a:r>
            <a:r>
              <a:rPr lang="fr-FR" b="0" i="0" u="none" baseline="0" dirty="0">
                <a:latin typeface="Arial" panose="020B0604020202020204" pitchFamily="34" charset="0"/>
              </a:rPr>
              <a:t> </a:t>
            </a:r>
            <a:r>
              <a:rPr lang="fr" b="0" i="0" u="none" baseline="0" dirty="0">
                <a:latin typeface="Arial" panose="020B0604020202020204" pitchFamily="34" charset="0"/>
              </a:rPr>
              <a:t>vos informations </a:t>
            </a:r>
            <a:r>
              <a:rPr lang="en-US" b="0" i="0" u="none" baseline="0" dirty="0" err="1">
                <a:latin typeface="Arial" panose="020B0604020202020204" pitchFamily="34" charset="0"/>
              </a:rPr>
              <a:t>en</a:t>
            </a:r>
            <a:r>
              <a:rPr lang="fr-FR" b="0" i="0" u="none" baseline="0" dirty="0">
                <a:latin typeface="Arial" panose="020B0604020202020204" pitchFamily="34" charset="0"/>
              </a:rPr>
              <a:t> un flux cohérent</a:t>
            </a:r>
            <a:r>
              <a:rPr lang="fr" b="0" i="0" u="none" baseline="0" dirty="0">
                <a:latin typeface="Arial" panose="020B0604020202020204" pitchFamily="34" charset="0"/>
              </a:rPr>
              <a:t>. </a:t>
            </a: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C</a:t>
            </a:r>
            <a:r>
              <a:rPr lang="fr" b="0" i="0" u="sng" baseline="0" dirty="0">
                <a:latin typeface="Arial" panose="020B0604020202020204" pitchFamily="34" charset="0"/>
              </a:rPr>
              <a:t>oncevez</a:t>
            </a:r>
            <a:r>
              <a:rPr lang="fr" b="0" i="0" u="none" baseline="0" dirty="0">
                <a:latin typeface="Arial" panose="020B0604020202020204" pitchFamily="34" charset="0"/>
              </a:rPr>
              <a:t> les éléments visuels et l'apparence de vos diapositives adaptés à votre contenu.</a:t>
            </a:r>
          </a:p>
          <a:p>
            <a:pPr marL="228600" indent="-228600" algn="l" rtl="0">
              <a:spcBef>
                <a:spcPct val="0"/>
              </a:spcBef>
              <a:spcAft>
                <a:spcPts val="1223"/>
              </a:spcAft>
              <a:buFont typeface="+mj-lt"/>
              <a:buAutoNum type="arabicPeriod"/>
            </a:pPr>
            <a:r>
              <a:rPr lang="fr" b="0" i="0" u="none" baseline="0" dirty="0">
                <a:latin typeface="Arial" panose="020B0604020202020204" pitchFamily="34" charset="0"/>
              </a:rPr>
              <a:t>Pratiquez et travaillez sur votre prestation physique et orale.</a:t>
            </a: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Chacune de ces étapes demande du temps.</a:t>
            </a:r>
          </a:p>
          <a:p>
            <a:pPr algn="l" rtl="0">
              <a:spcBef>
                <a:spcPct val="0"/>
              </a:spcBef>
              <a:spcAft>
                <a:spcPts val="1223"/>
              </a:spcAft>
            </a:pPr>
            <a:r>
              <a:rPr lang="fr" b="0" i="0" u="none" baseline="0" dirty="0">
                <a:latin typeface="Arial" panose="020B0604020202020204" pitchFamily="34" charset="0"/>
              </a:rPr>
              <a:t>Élaborer une présentation entièrement nouvelle représente de nombreuses heures de travail. </a:t>
            </a:r>
          </a:p>
        </p:txBody>
      </p:sp>
    </p:spTree>
    <p:extLst>
      <p:ext uri="{BB962C8B-B14F-4D97-AF65-F5344CB8AC3E}">
        <p14:creationId xmlns:p14="http://schemas.microsoft.com/office/powerpoint/2010/main" val="18109518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dirty="0"/>
              <a:t>Grâce à vos efforts, vous serez capable d'atteindre les résultats idéaux. </a:t>
            </a:r>
          </a:p>
          <a:p>
            <a:pPr marL="171450" indent="-171450" algn="l" rtl="0">
              <a:spcBef>
                <a:spcPts val="0"/>
              </a:spcBef>
              <a:spcAft>
                <a:spcPts val="2400"/>
              </a:spcAft>
              <a:buClr>
                <a:srgbClr val="E96D1F"/>
              </a:buClr>
              <a:buSzPct val="85000"/>
              <a:buFont typeface="Arial" panose="020B0604020202020204" pitchFamily="34" charset="0"/>
              <a:buChar char="•"/>
            </a:pPr>
            <a:r>
              <a:rPr lang="fr" b="0" i="0" u="none" baseline="0" dirty="0">
                <a:solidFill>
                  <a:schemeClr val="tx1">
                    <a:lumMod val="85000"/>
                    <a:lumOff val="15000"/>
                  </a:schemeClr>
                </a:solidFill>
              </a:rPr>
              <a:t>Le public est mieux informé sur votre </a:t>
            </a:r>
            <a:r>
              <a:rPr lang="fr-FR" b="0" i="0" u="none" baseline="0" dirty="0">
                <a:solidFill>
                  <a:schemeClr val="tx1">
                    <a:lumMod val="85000"/>
                    <a:lumOff val="15000"/>
                  </a:schemeClr>
                </a:solidFill>
              </a:rPr>
              <a:t>cause</a:t>
            </a:r>
            <a:endParaRPr lang="fr" b="0" i="0" u="none" baseline="0" dirty="0">
              <a:solidFill>
                <a:schemeClr val="tx1">
                  <a:lumMod val="85000"/>
                  <a:lumOff val="15000"/>
                </a:schemeClr>
              </a:solidFill>
            </a:endParaRPr>
          </a:p>
          <a:p>
            <a:pPr marL="171450" indent="-171450" algn="l" rtl="0">
              <a:spcBef>
                <a:spcPts val="0"/>
              </a:spcBef>
              <a:spcAft>
                <a:spcPts val="2400"/>
              </a:spcAft>
              <a:buClr>
                <a:srgbClr val="E96D1F"/>
              </a:buClr>
              <a:buSzPct val="85000"/>
              <a:buFont typeface="Arial" panose="020B0604020202020204" pitchFamily="34" charset="0"/>
              <a:buChar char="•"/>
            </a:pPr>
            <a:r>
              <a:rPr lang="fr" b="0" i="0" u="none" baseline="0" dirty="0">
                <a:solidFill>
                  <a:schemeClr val="tx1">
                    <a:lumMod val="85000"/>
                    <a:lumOff val="15000"/>
                  </a:schemeClr>
                </a:solidFill>
              </a:rPr>
              <a:t>Le public est motivé pour partager les informations</a:t>
            </a:r>
          </a:p>
          <a:p>
            <a:pPr marL="171450" indent="-171450" algn="l" rtl="0">
              <a:spcBef>
                <a:spcPts val="0"/>
              </a:spcBef>
              <a:spcAft>
                <a:spcPts val="2400"/>
              </a:spcAft>
              <a:buClr>
                <a:srgbClr val="E96D1F"/>
              </a:buClr>
              <a:buSzPct val="85000"/>
              <a:buFont typeface="Arial" panose="020B0604020202020204" pitchFamily="34" charset="0"/>
              <a:buChar char="•"/>
            </a:pPr>
            <a:r>
              <a:rPr lang="fr" b="0" i="0" u="none" baseline="0" dirty="0">
                <a:solidFill>
                  <a:schemeClr val="tx1">
                    <a:lumMod val="85000"/>
                    <a:lumOff val="15000"/>
                  </a:schemeClr>
                </a:solidFill>
              </a:rPr>
              <a:t>Le public est motivé pour passer à l'action</a:t>
            </a:r>
          </a:p>
          <a:p>
            <a:pPr marL="171450" indent="-171450" algn="l" rtl="0">
              <a:spcBef>
                <a:spcPts val="0"/>
              </a:spcBef>
              <a:spcAft>
                <a:spcPts val="2400"/>
              </a:spcAft>
              <a:buClr>
                <a:srgbClr val="E96D1F"/>
              </a:buClr>
              <a:buSzPct val="85000"/>
              <a:buFont typeface="Arial" panose="020B0604020202020204" pitchFamily="34" charset="0"/>
              <a:buChar char="•"/>
            </a:pPr>
            <a:r>
              <a:rPr lang="fr-FR" b="0" i="0" u="none" baseline="0" dirty="0">
                <a:solidFill>
                  <a:schemeClr val="tx1">
                    <a:lumMod val="85000"/>
                    <a:lumOff val="15000"/>
                  </a:schemeClr>
                </a:solidFill>
              </a:rPr>
              <a:t>Le</a:t>
            </a:r>
            <a:r>
              <a:rPr lang="fr" b="0" i="0" u="none" baseline="0" dirty="0">
                <a:solidFill>
                  <a:schemeClr val="tx1">
                    <a:lumMod val="85000"/>
                    <a:lumOff val="15000"/>
                  </a:schemeClr>
                </a:solidFill>
              </a:rPr>
              <a:t> changement politique souhaité se produit grâce à votre recherche</a:t>
            </a:r>
          </a:p>
          <a:p>
            <a:pPr algn="l" rtl="0"/>
            <a:endParaRPr lang="fr"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E39F3125-622A-4D3B-A8FC-6788DCE26F47}" type="slidenum">
              <a:rPr kumimoji="0" sz="1200" b="0" i="0" u="none" strike="noStrike" kern="1200" cap="none" spc="0" normalizeH="0" baseline="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36</a:t>
            </a:fld>
            <a:endParaRPr kumimoji="0" lang="fr"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1184422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dirty="0">
              <a:latin typeface="Arial" panose="020B0604020202020204" pitchFamily="34" charset="0"/>
            </a:endParaRPr>
          </a:p>
        </p:txBody>
      </p:sp>
    </p:spTree>
    <p:extLst>
      <p:ext uri="{BB962C8B-B14F-4D97-AF65-F5344CB8AC3E}">
        <p14:creationId xmlns:p14="http://schemas.microsoft.com/office/powerpoint/2010/main" val="2591173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2388" y="696913"/>
            <a:ext cx="3822700" cy="2867025"/>
          </a:xfrm>
          <a:ln/>
        </p:spPr>
      </p:sp>
      <p:sp>
        <p:nvSpPr>
          <p:cNvPr id="13315" name="Rectangle 3"/>
          <p:cNvSpPr>
            <a:spLocks noGrp="1" noChangeArrowheads="1"/>
          </p:cNvSpPr>
          <p:nvPr>
            <p:ph type="body" idx="1"/>
          </p:nvPr>
        </p:nvSpPr>
        <p:spPr>
          <a:xfrm>
            <a:off x="467360" y="3718560"/>
            <a:ext cx="607568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Il EST possible de surmonter les causes des présentations inefficaces ! </a:t>
            </a:r>
          </a:p>
          <a:p>
            <a:pPr algn="l" rtl="0">
              <a:spcBef>
                <a:spcPct val="0"/>
              </a:spcBef>
              <a:spcAft>
                <a:spcPts val="1223"/>
              </a:spcAft>
            </a:pPr>
            <a:r>
              <a:rPr lang="fr" b="0" i="0" u="none" baseline="0" dirty="0">
                <a:latin typeface="Arial" panose="020B0604020202020204" pitchFamily="34" charset="0"/>
              </a:rPr>
              <a:t>Cela exige simplement une planification et une attention minutieuses.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1. Premièrement, concentrez-vous sur votre </a:t>
            </a:r>
            <a:r>
              <a:rPr lang="fr" b="0" i="0" u="sng" baseline="0" dirty="0">
                <a:latin typeface="Arial" panose="020B0604020202020204" pitchFamily="34" charset="0"/>
              </a:rPr>
              <a:t>public</a:t>
            </a:r>
            <a:r>
              <a:rPr lang="fr" b="0" i="0" u="none" baseline="0" dirty="0">
                <a:latin typeface="Arial" panose="020B0604020202020204" pitchFamily="34" charset="0"/>
              </a:rPr>
              <a:t> afin d'adapter votre présentation à ses besoins. Même si c'est votre présentation, </a:t>
            </a:r>
            <a:r>
              <a:rPr lang="fr-FR" b="0" i="0" u="none" baseline="0" dirty="0">
                <a:latin typeface="Arial" panose="020B0604020202020204" pitchFamily="34" charset="0"/>
              </a:rPr>
              <a:t>il ne s’agit pas de</a:t>
            </a:r>
            <a:r>
              <a:rPr lang="fr" b="0" i="0" u="none" baseline="0" dirty="0">
                <a:latin typeface="Arial" panose="020B0604020202020204" pitchFamily="34" charset="0"/>
              </a:rPr>
              <a:t> VOUS. </a:t>
            </a:r>
            <a:r>
              <a:rPr lang="fr-FR" b="0" i="0" u="none" baseline="0" dirty="0">
                <a:latin typeface="Arial" panose="020B0604020202020204" pitchFamily="34" charset="0"/>
              </a:rPr>
              <a:t>Il s’agit de</a:t>
            </a:r>
            <a:r>
              <a:rPr lang="fr" b="0" i="0" u="none" baseline="0" dirty="0">
                <a:latin typeface="Arial" panose="020B0604020202020204" pitchFamily="34" charset="0"/>
              </a:rPr>
              <a:t> votre public, c'est pourquoi vous devez l</a:t>
            </a:r>
            <a:r>
              <a:rPr lang="fr-FR" b="0" i="0" u="none" baseline="0" dirty="0">
                <a:latin typeface="Arial" panose="020B0604020202020204" pitchFamily="34" charset="0"/>
              </a:rPr>
              <a:t>e</a:t>
            </a:r>
            <a:r>
              <a:rPr lang="fr" b="0" i="0" u="none" baseline="0" dirty="0">
                <a:latin typeface="Arial" panose="020B0604020202020204" pitchFamily="34" charset="0"/>
              </a:rPr>
              <a:t> mettre en avant.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2. Deuxièmement, listez vos </a:t>
            </a:r>
            <a:r>
              <a:rPr lang="fr" b="0" i="0" u="sng" baseline="0" dirty="0">
                <a:latin typeface="Arial" panose="020B0604020202020204" pitchFamily="34" charset="0"/>
              </a:rPr>
              <a:t>objectifs</a:t>
            </a:r>
            <a:r>
              <a:rPr lang="fr" b="0" i="0" u="none" baseline="0" dirty="0">
                <a:latin typeface="Arial" panose="020B0604020202020204" pitchFamily="34" charset="0"/>
              </a:rPr>
              <a:t> de communication.</a:t>
            </a:r>
          </a:p>
          <a:p>
            <a:pPr algn="l" rtl="0">
              <a:spcBef>
                <a:spcPct val="0"/>
              </a:spcBef>
              <a:spcAft>
                <a:spcPts val="1223"/>
              </a:spcAft>
            </a:pPr>
            <a:r>
              <a:rPr lang="fr" b="0" i="0" u="none" baseline="0" dirty="0">
                <a:latin typeface="Arial" panose="020B0604020202020204" pitchFamily="34" charset="0"/>
              </a:rPr>
              <a:t>Il est impératif de commencer par les étapes 1 et 2. Si vous ne savez pas QUI est votre public ni POURQUOI vous lui parlez, comment pouvez-vous définir les informations à présenter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3. Troisièmement, définissez votre </a:t>
            </a:r>
            <a:r>
              <a:rPr lang="fr" b="0" i="0" u="sng" baseline="0" dirty="0">
                <a:latin typeface="Arial" panose="020B0604020202020204" pitchFamily="34" charset="0"/>
              </a:rPr>
              <a:t>message.</a:t>
            </a:r>
            <a:r>
              <a:rPr lang="fr" b="0" i="0" u="none" baseline="0" dirty="0">
                <a:latin typeface="Arial" panose="020B0604020202020204" pitchFamily="34" charset="0"/>
              </a:rPr>
              <a:t>  Identifiez quelles parties de vos recherches ou résultats </a:t>
            </a:r>
            <a:r>
              <a:rPr lang="fr-FR" b="0" i="0" u="none" baseline="0" dirty="0">
                <a:latin typeface="Arial" panose="020B0604020202020204" pitchFamily="34" charset="0"/>
              </a:rPr>
              <a:t>appui</a:t>
            </a:r>
            <a:r>
              <a:rPr lang="fr" b="0" i="0" u="none" baseline="0" dirty="0">
                <a:latin typeface="Arial" panose="020B0604020202020204" pitchFamily="34" charset="0"/>
              </a:rPr>
              <a:t>ent le mieux vos buts politiques.</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4. Quatrièmement, vous devez </a:t>
            </a:r>
            <a:r>
              <a:rPr lang="fr-FR" b="0" i="0" u="sng" baseline="0" dirty="0">
                <a:latin typeface="Arial" panose="020B0604020202020204" pitchFamily="34" charset="0"/>
              </a:rPr>
              <a:t>organiser</a:t>
            </a:r>
            <a:r>
              <a:rPr lang="fr-FR" b="0" i="0" u="none" baseline="0" dirty="0">
                <a:latin typeface="Arial" panose="020B0604020202020204" pitchFamily="34" charset="0"/>
              </a:rPr>
              <a:t> </a:t>
            </a:r>
            <a:r>
              <a:rPr lang="fr" b="0" i="0" u="none" baseline="0" dirty="0">
                <a:latin typeface="Arial" panose="020B0604020202020204" pitchFamily="34" charset="0"/>
              </a:rPr>
              <a:t>vos informations </a:t>
            </a:r>
            <a:r>
              <a:rPr lang="en-US" b="0" i="0" u="none" baseline="0" dirty="0" err="1">
                <a:latin typeface="Arial" panose="020B0604020202020204" pitchFamily="34" charset="0"/>
              </a:rPr>
              <a:t>en</a:t>
            </a:r>
            <a:r>
              <a:rPr lang="fr-FR" b="0" i="0" u="none" baseline="0" dirty="0">
                <a:latin typeface="Arial" panose="020B0604020202020204" pitchFamily="34" charset="0"/>
              </a:rPr>
              <a:t> un flux cohérent</a:t>
            </a:r>
            <a:r>
              <a:rPr lang="fr" b="0" i="0" u="none" baseline="0" dirty="0">
                <a:latin typeface="Arial" panose="020B0604020202020204" pitchFamily="34" charset="0"/>
              </a:rPr>
              <a:t>.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5. Puis, cinquièmement, vous devez </a:t>
            </a:r>
            <a:r>
              <a:rPr lang="fr" b="0" i="0" u="sng" baseline="0" dirty="0">
                <a:latin typeface="Arial" panose="020B0604020202020204" pitchFamily="34" charset="0"/>
              </a:rPr>
              <a:t>concevoir</a:t>
            </a:r>
            <a:r>
              <a:rPr lang="fr" b="0" i="0" u="none" baseline="0" dirty="0">
                <a:latin typeface="Arial" panose="020B0604020202020204" pitchFamily="34" charset="0"/>
              </a:rPr>
              <a:t> les éléments visuels et l'apparence de vos diapositives. Donc, cela signifie que lorsque vous vous asseyez pour créer une présentation, la première étape ne consiste PAS à parcourir les modèles PowerPoint pour choisir un fond sophistiqué. Cette étape vient vers la fin !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6. Et enfin, pratiquez et travaillez sur votre prestation physique et orale. Elle peut être tout aussi importante que le contenu de votre présentation.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Et chacune de ces étapes REPRÉSENTE beaucoup de travail. Les bons présentateurs savent que lorsqu'ils doivent élaborer une présentation entièrement nouvelle, cela représente de nombreuses heures de travail. </a:t>
            </a:r>
          </a:p>
        </p:txBody>
      </p:sp>
    </p:spTree>
    <p:extLst>
      <p:ext uri="{BB962C8B-B14F-4D97-AF65-F5344CB8AC3E}">
        <p14:creationId xmlns:p14="http://schemas.microsoft.com/office/powerpoint/2010/main" val="2283358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FR" altLang="en-US" dirty="0">
                <a:latin typeface="Arial" panose="020B0604020202020204" pitchFamily="34" charset="0"/>
              </a:rPr>
              <a:t>Étape 1 pour une présentation efficace:</a:t>
            </a:r>
            <a:r>
              <a:rPr lang="fr" altLang="en-US" dirty="0">
                <a:latin typeface="Arial" panose="020B0604020202020204" pitchFamily="34" charset="0"/>
              </a:rPr>
              <a:t> connaître son public.</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142410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701040" y="3657230"/>
            <a:ext cx="5608320" cy="494194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Vous devez commencer par la première étape et vous concentrer sur votre public.</a:t>
            </a:r>
          </a:p>
          <a:p>
            <a:pPr algn="l" rtl="0">
              <a:spcBef>
                <a:spcPct val="0"/>
              </a:spcBef>
              <a:spcAft>
                <a:spcPts val="1223"/>
              </a:spcAft>
            </a:pPr>
            <a:r>
              <a:rPr lang="fr" b="0" i="0" u="none" baseline="0" dirty="0">
                <a:latin typeface="Arial" panose="020B0604020202020204" pitchFamily="34" charset="0"/>
              </a:rPr>
              <a:t>Vous devez vous assurer que l'intégralité de la présentation porte vraiment sur ce que votre public doit savoir, plutôt que </a:t>
            </a:r>
            <a:r>
              <a:rPr lang="fr-FR" b="0" i="0" u="none" baseline="0" dirty="0">
                <a:solidFill>
                  <a:srgbClr val="FF0000"/>
                </a:solidFill>
                <a:latin typeface="Arial" panose="020B0604020202020204" pitchFamily="34" charset="0"/>
              </a:rPr>
              <a:t>sur</a:t>
            </a:r>
            <a:r>
              <a:rPr lang="fr-FR" b="0" i="0" u="none" baseline="0" dirty="0">
                <a:latin typeface="Arial" panose="020B0604020202020204" pitchFamily="34" charset="0"/>
              </a:rPr>
              <a:t> </a:t>
            </a:r>
            <a:r>
              <a:rPr lang="fr" b="0" i="0" u="none" baseline="0" dirty="0">
                <a:latin typeface="Arial" panose="020B0604020202020204" pitchFamily="34" charset="0"/>
              </a:rPr>
              <a:t>tout ce que </a:t>
            </a:r>
            <a:r>
              <a:rPr lang="fr" b="0" i="0" u="sng" baseline="0" dirty="0">
                <a:latin typeface="Arial" panose="020B0604020202020204" pitchFamily="34" charset="0"/>
              </a:rPr>
              <a:t>vous</a:t>
            </a:r>
            <a:r>
              <a:rPr lang="fr" b="0" i="0" u="none" baseline="0" dirty="0">
                <a:latin typeface="Arial" panose="020B0604020202020204" pitchFamily="34" charset="0"/>
              </a:rPr>
              <a:t> savez.</a:t>
            </a:r>
          </a:p>
          <a:p>
            <a:pPr algn="l" rtl="0">
              <a:spcBef>
                <a:spcPct val="0"/>
              </a:spcBef>
              <a:spcAft>
                <a:spcPts val="1223"/>
              </a:spcAft>
            </a:pPr>
            <a:r>
              <a:rPr lang="fr" b="0" i="0" u="none" baseline="0" dirty="0">
                <a:latin typeface="Arial" panose="020B0604020202020204" pitchFamily="34" charset="0"/>
              </a:rPr>
              <a:t>C'est ce que nous avons vu pendant la session sur la Communication stratégique au début de la formation. </a:t>
            </a:r>
            <a:endParaRPr lang="fr" altLang="en-US" dirty="0">
              <a:latin typeface="Arial" panose="020B0604020202020204" pitchFamily="34" charset="0"/>
            </a:endParaRPr>
          </a:p>
          <a:p>
            <a:pPr algn="l" rtl="0">
              <a:spcBef>
                <a:spcPct val="0"/>
              </a:spcBef>
              <a:spcAft>
                <a:spcPts val="1223"/>
              </a:spcAft>
            </a:pPr>
            <a:endParaRPr lang="fr" altLang="en-US" u="sng"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L'un des principes de la communication est qu'il s'agit </a:t>
            </a:r>
            <a:r>
              <a:rPr lang="fr-FR" b="0" i="0" u="none" baseline="0" dirty="0">
                <a:latin typeface="Arial" panose="020B0604020202020204" pitchFamily="34" charset="0"/>
              </a:rPr>
              <a:t>toujours </a:t>
            </a:r>
            <a:r>
              <a:rPr lang="fr" b="0" i="0" u="none" baseline="0" dirty="0">
                <a:latin typeface="Arial" panose="020B0604020202020204" pitchFamily="34" charset="0"/>
              </a:rPr>
              <a:t>d'un dialogue, </a:t>
            </a:r>
            <a:r>
              <a:rPr lang="fr-FR" b="0" i="0" u="none" baseline="0" dirty="0">
                <a:latin typeface="Arial" panose="020B0604020202020204" pitchFamily="34" charset="0"/>
              </a:rPr>
              <a:t>donc d’une communication</a:t>
            </a:r>
            <a:r>
              <a:rPr lang="fr" b="0" i="0" u="none" baseline="0" dirty="0">
                <a:latin typeface="Arial" panose="020B0604020202020204" pitchFamily="34" charset="0"/>
              </a:rPr>
              <a:t> dans les deux sens. </a:t>
            </a:r>
          </a:p>
          <a:p>
            <a:pPr algn="l" rtl="0">
              <a:spcBef>
                <a:spcPct val="0"/>
              </a:spcBef>
              <a:spcAft>
                <a:spcPts val="1223"/>
              </a:spcAft>
            </a:pPr>
            <a:r>
              <a:rPr lang="fr" b="0" i="0" u="none" baseline="0" dirty="0">
                <a:latin typeface="Arial" panose="020B0604020202020204" pitchFamily="34" charset="0"/>
              </a:rPr>
              <a:t>Si vous présentez des informations d'une manière que vous jugez claire et que votre public ne vous comprend pas, l</a:t>
            </a:r>
            <a:r>
              <a:rPr lang="fr-FR" b="0" i="0" u="none" baseline="0" dirty="0">
                <a:latin typeface="Arial" panose="020B0604020202020204" pitchFamily="34" charset="0"/>
              </a:rPr>
              <a:t>a défaillance en </a:t>
            </a:r>
            <a:r>
              <a:rPr lang="fr" b="0" i="0" u="none" baseline="0" dirty="0">
                <a:latin typeface="Arial" panose="020B0604020202020204" pitchFamily="34" charset="0"/>
              </a:rPr>
              <a:t>communication est </a:t>
            </a:r>
            <a:r>
              <a:rPr lang="fr-FR" b="0" i="0" u="none" baseline="0" dirty="0">
                <a:latin typeface="Arial" panose="020B0604020202020204" pitchFamily="34" charset="0"/>
              </a:rPr>
              <a:t>un</a:t>
            </a:r>
            <a:r>
              <a:rPr lang="fr" b="0" i="0" u="none" baseline="0" dirty="0">
                <a:latin typeface="Arial" panose="020B0604020202020204" pitchFamily="34" charset="0"/>
              </a:rPr>
              <a:t> échec </a:t>
            </a:r>
            <a:r>
              <a:rPr lang="fr-FR" b="0" i="0" u="none" baseline="0" dirty="0">
                <a:latin typeface="Arial" panose="020B0604020202020204" pitchFamily="34" charset="0"/>
              </a:rPr>
              <a:t>de votre c</a:t>
            </a:r>
            <a:r>
              <a:rPr lang="en-US" sz="1000" kern="1200" dirty="0">
                <a:solidFill>
                  <a:schemeClr val="tx1"/>
                </a:solidFill>
                <a:effectLst/>
                <a:latin typeface="Arial" charset="0"/>
                <a:ea typeface="ＭＳ Ｐゴシック" panose="020B0600070205080204" pitchFamily="34" charset="-128"/>
                <a:cs typeface="ＭＳ Ｐゴシック" charset="-128"/>
              </a:rPr>
              <a:t>ô</a:t>
            </a:r>
            <a:r>
              <a:rPr lang="fr-FR" b="0" i="0" u="none" baseline="0" dirty="0">
                <a:latin typeface="Arial" panose="020B0604020202020204" pitchFamily="34" charset="0"/>
              </a:rPr>
              <a:t>té, et non du c</a:t>
            </a:r>
            <a:r>
              <a:rPr lang="en-US" sz="1000" kern="1200" dirty="0">
                <a:solidFill>
                  <a:schemeClr val="tx1"/>
                </a:solidFill>
                <a:effectLst/>
                <a:latin typeface="Arial" charset="0"/>
                <a:ea typeface="ＭＳ Ｐゴシック" panose="020B0600070205080204" pitchFamily="34" charset="-128"/>
                <a:cs typeface="ＭＳ Ｐゴシック" charset="-128"/>
              </a:rPr>
              <a:t>ô</a:t>
            </a:r>
            <a:r>
              <a:rPr lang="fr-FR" b="0" i="0" u="none" baseline="0" dirty="0">
                <a:latin typeface="Arial" panose="020B0604020202020204" pitchFamily="34" charset="0"/>
              </a:rPr>
              <a:t>té du</a:t>
            </a:r>
            <a:r>
              <a:rPr lang="fr" b="0" i="0" u="none" baseline="0" dirty="0">
                <a:latin typeface="Arial" panose="020B0604020202020204" pitchFamily="34" charset="0"/>
              </a:rPr>
              <a:t> public </a:t>
            </a:r>
            <a:r>
              <a:rPr lang="fr-FR" b="0" i="0" u="none" baseline="0" dirty="0">
                <a:latin typeface="Arial" panose="020B0604020202020204" pitchFamily="34" charset="0"/>
              </a:rPr>
              <a:t>qui </a:t>
            </a:r>
            <a:r>
              <a:rPr lang="fr" b="0" i="0" u="none" baseline="0" dirty="0">
                <a:latin typeface="Arial" panose="020B0604020202020204" pitchFamily="34" charset="0"/>
              </a:rPr>
              <a:t>ne vous comprend </a:t>
            </a:r>
            <a:r>
              <a:rPr lang="fr-FR" b="0" i="0" u="none" baseline="0" dirty="0">
                <a:latin typeface="Arial" panose="020B0604020202020204" pitchFamily="34" charset="0"/>
              </a:rPr>
              <a:t>pas</a:t>
            </a:r>
            <a:r>
              <a:rPr lang="fr" b="0" i="0" u="none" baseline="0" dirty="0">
                <a:latin typeface="Arial" panose="020B0604020202020204" pitchFamily="34" charset="0"/>
              </a:rPr>
              <a:t>.</a:t>
            </a:r>
            <a:r>
              <a:rPr lang="fr" b="1" i="0" u="none" baseline="0" dirty="0">
                <a:latin typeface="Arial" panose="020B0604020202020204" pitchFamily="34" charset="0"/>
              </a:rPr>
              <a:t> </a:t>
            </a:r>
          </a:p>
          <a:p>
            <a:pPr algn="l" rtl="0">
              <a:spcBef>
                <a:spcPct val="0"/>
              </a:spcBef>
              <a:spcAft>
                <a:spcPts val="1223"/>
              </a:spcAft>
            </a:pPr>
            <a:r>
              <a:rPr lang="fr" b="0" i="0" u="none" baseline="0" dirty="0">
                <a:latin typeface="Arial" panose="020B0604020202020204" pitchFamily="34" charset="0"/>
              </a:rPr>
              <a:t>Vo</a:t>
            </a:r>
            <a:r>
              <a:rPr lang="fr-FR" b="0" i="0" u="none" baseline="0" dirty="0">
                <a:latin typeface="Arial" panose="020B0604020202020204" pitchFamily="34" charset="0"/>
              </a:rPr>
              <a:t>tre objectif est donc de vous assurer que votre</a:t>
            </a:r>
            <a:r>
              <a:rPr lang="fr" b="0" i="0" u="none" baseline="0" dirty="0">
                <a:latin typeface="Arial" panose="020B0604020202020204" pitchFamily="34" charset="0"/>
              </a:rPr>
              <a:t> manière de présenter est compréhensible par ce public spécifique.</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Ensuite, pensez aux motivations de votre public pour vous aider à </a:t>
            </a:r>
            <a:r>
              <a:rPr lang="fr-FR" b="0" i="0" u="none" baseline="0" dirty="0">
                <a:latin typeface="Arial" panose="020B0604020202020204" pitchFamily="34" charset="0"/>
              </a:rPr>
              <a:t>déterminer sur quel élément vous concentrer</a:t>
            </a:r>
            <a:r>
              <a:rPr lang="fr" b="0" i="0" u="none" baseline="0" dirty="0">
                <a:latin typeface="Arial" panose="020B0604020202020204" pitchFamily="34" charset="0"/>
              </a:rPr>
              <a:t>. Réfléchissez à qui est votre public, pourquoi il </a:t>
            </a:r>
            <a:r>
              <a:rPr lang="fr-FR" b="0" i="0" u="none" baseline="0" dirty="0">
                <a:latin typeface="Arial" panose="020B0604020202020204" pitchFamily="34" charset="0"/>
              </a:rPr>
              <a:t>est</a:t>
            </a:r>
            <a:r>
              <a:rPr lang="fr" b="0" i="0" u="none" baseline="0" dirty="0">
                <a:latin typeface="Arial" panose="020B0604020202020204" pitchFamily="34" charset="0"/>
              </a:rPr>
              <a:t> là.</a:t>
            </a:r>
          </a:p>
          <a:p>
            <a:pPr algn="l" rtl="0">
              <a:spcBef>
                <a:spcPct val="0"/>
              </a:spcBef>
              <a:spcAft>
                <a:spcPts val="1223"/>
              </a:spcAft>
            </a:pPr>
            <a:r>
              <a:rPr lang="fr" b="0" i="0" u="none" baseline="0" dirty="0">
                <a:latin typeface="Arial" panose="020B0604020202020204" pitchFamily="34" charset="0"/>
              </a:rPr>
              <a:t>Qu'attend-il précisément de votre présentation? Comment réagira-t-il à votre message?</a:t>
            </a:r>
          </a:p>
          <a:p>
            <a:pPr algn="l" rtl="0">
              <a:spcBef>
                <a:spcPct val="0"/>
              </a:spcBef>
              <a:spcAft>
                <a:spcPts val="1223"/>
              </a:spcAft>
            </a:pPr>
            <a:r>
              <a:rPr lang="fr-FR" b="0" i="0" u="none" baseline="0" dirty="0">
                <a:latin typeface="Arial" panose="020B0604020202020204" pitchFamily="34" charset="0"/>
              </a:rPr>
              <a:t>Pour</a:t>
            </a:r>
            <a:r>
              <a:rPr lang="fr" b="0" i="0" u="none" baseline="0" dirty="0">
                <a:latin typeface="Arial" panose="020B0604020202020204" pitchFamily="34" charset="0"/>
              </a:rPr>
              <a:t> le persuader, vous devez convaincre votre public que vos intérêts </a:t>
            </a:r>
            <a:r>
              <a:rPr lang="fr-FR" b="0" i="0" u="none" baseline="0" dirty="0">
                <a:latin typeface="Arial" panose="020B0604020202020204" pitchFamily="34" charset="0"/>
              </a:rPr>
              <a:t>sont les leurs</a:t>
            </a:r>
            <a:r>
              <a:rPr lang="fr" b="0" i="0" u="none" baseline="0" dirty="0">
                <a:latin typeface="Arial" panose="020B0604020202020204" pitchFamily="34" charset="0"/>
              </a:rPr>
              <a:t>.</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Enfin, réfléchissez à ce que vous espérez que votre public FERA suite à votre présentation.</a:t>
            </a:r>
          </a:p>
          <a:p>
            <a:pPr algn="l" rtl="0">
              <a:spcBef>
                <a:spcPct val="0"/>
              </a:spcBef>
              <a:spcAft>
                <a:spcPts val="1223"/>
              </a:spcAft>
            </a:pPr>
            <a:r>
              <a:rPr lang="fr" b="0" i="0" u="none" baseline="0" dirty="0">
                <a:latin typeface="Arial" panose="020B0604020202020204" pitchFamily="34" charset="0"/>
              </a:rPr>
              <a:t>Tout comme pour une note de politique générale, cela signifie que que vous devez réfléchir aux recommandations dès le départ.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Le fait de réfléchir à votre public et à ses motivations vous aidera à préparer les questions qu'il pourrait poser.</a:t>
            </a:r>
          </a:p>
          <a:p>
            <a:pPr algn="l" rtl="0">
              <a:spcBef>
                <a:spcPct val="0"/>
              </a:spcBef>
              <a:spcAft>
                <a:spcPts val="1223"/>
              </a:spcAft>
            </a:pPr>
            <a:r>
              <a:rPr lang="fr" b="0" i="0" u="none" baseline="0" dirty="0">
                <a:latin typeface="Arial" panose="020B0604020202020204" pitchFamily="34" charset="0"/>
              </a:rPr>
              <a:t>Et n'oubliez pas que vous êtes susceptible de leur demander de se pencher sur une question sensible ou d'augmenter significativement le financement d'un certain programme. </a:t>
            </a:r>
          </a:p>
          <a:p>
            <a:pPr algn="l" rtl="0">
              <a:spcBef>
                <a:spcPct val="0"/>
              </a:spcBef>
              <a:spcAft>
                <a:spcPts val="1223"/>
              </a:spcAft>
            </a:pPr>
            <a:r>
              <a:rPr lang="fr" b="0" i="0" u="none" baseline="0" dirty="0">
                <a:latin typeface="Arial" panose="020B0604020202020204" pitchFamily="34" charset="0"/>
              </a:rPr>
              <a:t>Quelles informations pourraient inciter votre public à vous écouter et à s’intéresser à ces nouvelles politiques ou ces nouveaux programme</a:t>
            </a:r>
            <a:r>
              <a:rPr lang="fr-FR" b="0" i="0" u="none" baseline="0" dirty="0">
                <a:latin typeface="Arial" panose="020B0604020202020204" pitchFamily="34" charset="0"/>
              </a:rPr>
              <a:t>s</a:t>
            </a:r>
            <a:r>
              <a:rPr lang="fr" b="0" i="0" u="none" baseline="0" dirty="0">
                <a:latin typeface="Arial" panose="020B0604020202020204" pitchFamily="34" charset="0"/>
              </a:rPr>
              <a:t> ?</a:t>
            </a:r>
          </a:p>
          <a:p>
            <a:pPr algn="l" rtl="0">
              <a:spcBef>
                <a:spcPct val="0"/>
              </a:spcBef>
              <a:spcAft>
                <a:spcPts val="1223"/>
              </a:spcAft>
            </a:pPr>
            <a:r>
              <a:rPr lang="fr" b="0" i="0" u="none" baseline="0" dirty="0">
                <a:latin typeface="Arial" panose="020B0604020202020204" pitchFamily="34" charset="0"/>
              </a:rPr>
              <a:t>Connaître votre public et établir votre crédibilité vous aidera à atteindre votre objectif.</a:t>
            </a:r>
          </a:p>
          <a:p>
            <a:pPr algn="l" rtl="0">
              <a:spcBef>
                <a:spcPct val="0"/>
              </a:spcBef>
              <a:spcAft>
                <a:spcPts val="1223"/>
              </a:spcAft>
            </a:pPr>
            <a:endParaRPr lang="fr" altLang="en-US" dirty="0">
              <a:latin typeface="Arial" panose="020B0604020202020204" pitchFamily="34" charset="0"/>
            </a:endParaRPr>
          </a:p>
        </p:txBody>
      </p:sp>
      <p:sp>
        <p:nvSpPr>
          <p:cNvPr id="15363" name="Rectangle 3"/>
          <p:cNvSpPr>
            <a:spLocks noGrp="1" noRot="1" noChangeAspect="1" noChangeArrowheads="1" noTextEdit="1"/>
          </p:cNvSpPr>
          <p:nvPr>
            <p:ph type="sldImg"/>
          </p:nvPr>
        </p:nvSpPr>
        <p:spPr>
          <a:xfrm>
            <a:off x="1425575" y="703263"/>
            <a:ext cx="3430588" cy="2573337"/>
          </a:xfrm>
          <a:ln cap="flat"/>
        </p:spPr>
      </p:sp>
    </p:spTree>
    <p:extLst>
      <p:ext uri="{BB962C8B-B14F-4D97-AF65-F5344CB8AC3E}">
        <p14:creationId xmlns:p14="http://schemas.microsoft.com/office/powerpoint/2010/main" val="2326388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1041" y="3429662"/>
            <a:ext cx="5764107" cy="55568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lnSpc>
                <a:spcPct val="90000"/>
              </a:lnSpc>
              <a:spcBef>
                <a:spcPts val="600"/>
              </a:spcBef>
              <a:spcAft>
                <a:spcPts val="1200"/>
              </a:spcAft>
            </a:pPr>
            <a:r>
              <a:rPr lang="fr-FR" altLang="en-US" dirty="0">
                <a:latin typeface="Arial" panose="020B0604020202020204" pitchFamily="34" charset="0"/>
              </a:rPr>
              <a:t>Étape 2 pour une présentation efficace:</a:t>
            </a:r>
            <a:r>
              <a:rPr lang="fr" altLang="en-US" dirty="0">
                <a:latin typeface="Arial" panose="020B0604020202020204" pitchFamily="34" charset="0"/>
              </a:rPr>
              <a:t> </a:t>
            </a:r>
            <a:r>
              <a:rPr lang="fr-FR" altLang="en-US" dirty="0">
                <a:latin typeface="Arial" panose="020B0604020202020204" pitchFamily="34" charset="0"/>
              </a:rPr>
              <a:t>Définir </a:t>
            </a:r>
            <a:r>
              <a:rPr lang="fr" altLang="en-US" dirty="0">
                <a:latin typeface="Arial" panose="020B0604020202020204" pitchFamily="34" charset="0"/>
              </a:rPr>
              <a:t>des objectifs clairs et précis</a:t>
            </a:r>
          </a:p>
        </p:txBody>
      </p:sp>
      <p:sp>
        <p:nvSpPr>
          <p:cNvPr id="39939" name="Rectangle 3"/>
          <p:cNvSpPr>
            <a:spLocks noGrp="1" noRot="1" noChangeAspect="1" noChangeArrowheads="1" noTextEdit="1"/>
          </p:cNvSpPr>
          <p:nvPr>
            <p:ph type="sldImg"/>
          </p:nvPr>
        </p:nvSpPr>
        <p:spPr>
          <a:xfrm>
            <a:off x="1179513" y="703263"/>
            <a:ext cx="3533775" cy="2649537"/>
          </a:xfrm>
          <a:ln cap="flat"/>
        </p:spPr>
      </p:sp>
    </p:spTree>
    <p:extLst>
      <p:ext uri="{BB962C8B-B14F-4D97-AF65-F5344CB8AC3E}">
        <p14:creationId xmlns:p14="http://schemas.microsoft.com/office/powerpoint/2010/main" val="3995723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701040" y="3641090"/>
            <a:ext cx="5608320" cy="53454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spcBef>
                <a:spcPct val="0"/>
              </a:spcBef>
              <a:spcAft>
                <a:spcPts val="1223"/>
              </a:spcAft>
            </a:pPr>
            <a:r>
              <a:rPr lang="fr" b="0" i="0" u="none" baseline="0" dirty="0">
                <a:latin typeface="Arial" panose="020B0604020202020204" pitchFamily="34" charset="0"/>
              </a:rPr>
              <a:t>Maintenant, au cours de l'étape 2, vous devez penser à vous et définir vos propres objectifs.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Référez-vous à la Feuille de travail sur la Communication stratégique, puis passez en revue les objectifs de communication que vous aviez identifiés.</a:t>
            </a:r>
          </a:p>
          <a:p>
            <a:pPr algn="l" rtl="0">
              <a:spcBef>
                <a:spcPct val="0"/>
              </a:spcBef>
              <a:spcAft>
                <a:spcPts val="1223"/>
              </a:spcAft>
            </a:pPr>
            <a:r>
              <a:rPr lang="fr" b="0" i="0" u="none" baseline="0" dirty="0">
                <a:latin typeface="Arial" panose="020B0604020202020204" pitchFamily="34" charset="0"/>
              </a:rPr>
              <a:t>Réfléchissez à l'objectif d'information des politiques que vous aviez identifé, puis affinez-le en fonction de ce public spécifique. </a:t>
            </a:r>
            <a:endParaRPr lang="fr" altLang="en-US" dirty="0">
              <a:latin typeface="Arial" panose="020B0604020202020204" pitchFamily="34" charset="0"/>
            </a:endParaRP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Par exemple, votre objectif pourrait être :</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d'introduire une nouvelle stratégie</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de présenter des informations controversées</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d'établir des relations avec les décideurs intéressés par votre domaine.</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Pour quelles raisons pourriez-vous donner les résultats de vos recherches à certains responsables politiques?</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Est-ce pour sensibiliser le public sur des nouveaux résultats de recherche ?</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Est-ce pour obtenir un soutien ?</a:t>
            </a:r>
          </a:p>
          <a:p>
            <a:pPr marL="171450" indent="-171450" algn="l" rtl="0">
              <a:spcBef>
                <a:spcPct val="0"/>
              </a:spcBef>
              <a:spcAft>
                <a:spcPts val="1223"/>
              </a:spcAft>
              <a:buFont typeface="Arial" panose="020B0604020202020204" pitchFamily="34" charset="0"/>
              <a:buChar char="•"/>
            </a:pPr>
            <a:r>
              <a:rPr lang="fr" b="0" i="0" u="none" baseline="0" dirty="0">
                <a:latin typeface="Arial" panose="020B0604020202020204" pitchFamily="34" charset="0"/>
              </a:rPr>
              <a:t>Est-ce pour fournir des informations qui aideront les responsables politiques à prendre des décisions ?</a:t>
            </a:r>
          </a:p>
          <a:p>
            <a:pPr algn="l" rtl="0">
              <a:spcBef>
                <a:spcPct val="0"/>
              </a:spcBef>
              <a:spcAft>
                <a:spcPts val="1223"/>
              </a:spcAft>
            </a:pPr>
            <a:endParaRPr lang="fr" altLang="en-US" dirty="0">
              <a:latin typeface="Arial" panose="020B0604020202020204" pitchFamily="34" charset="0"/>
            </a:endParaRPr>
          </a:p>
          <a:p>
            <a:pPr algn="l" rtl="0">
              <a:spcBef>
                <a:spcPct val="0"/>
              </a:spcBef>
              <a:spcAft>
                <a:spcPts val="1223"/>
              </a:spcAft>
            </a:pPr>
            <a:r>
              <a:rPr lang="fr" b="0" i="0" u="none" baseline="0" dirty="0">
                <a:latin typeface="Arial" panose="020B0604020202020204" pitchFamily="34" charset="0"/>
              </a:rPr>
              <a:t>En apprenant à connaître votre public au cours de l'étape 1, et en définissant les objectifs au cours de l'étape 2, vous prenez certaines des décisions essentielles qui vous aideront à synthétiser vos informations et à élaborer des messages clairs.</a:t>
            </a:r>
          </a:p>
        </p:txBody>
      </p:sp>
      <p:sp>
        <p:nvSpPr>
          <p:cNvPr id="17411" name="Rectangle 3"/>
          <p:cNvSpPr>
            <a:spLocks noGrp="1" noRot="1" noChangeAspect="1" noChangeArrowheads="1" noTextEdit="1"/>
          </p:cNvSpPr>
          <p:nvPr>
            <p:ph type="sldImg"/>
          </p:nvPr>
        </p:nvSpPr>
        <p:spPr>
          <a:xfrm>
            <a:off x="1373188" y="696913"/>
            <a:ext cx="3719512" cy="2789237"/>
          </a:xfrm>
          <a:ln cap="flat"/>
        </p:spPr>
      </p:sp>
    </p:spTree>
    <p:extLst>
      <p:ext uri="{BB962C8B-B14F-4D97-AF65-F5344CB8AC3E}">
        <p14:creationId xmlns:p14="http://schemas.microsoft.com/office/powerpoint/2010/main" val="3491506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fr" b="0" i="0" u="none" baseline="0" dirty="0">
                <a:latin typeface="Arial" panose="020B0604020202020204" pitchFamily="34" charset="0"/>
              </a:rPr>
              <a:t>Si vous savez précisément ce que fera le public à la suite de la présentation, cela vous aidera à </a:t>
            </a:r>
            <a:r>
              <a:rPr lang="fr-FR" b="0" i="0" u="none" baseline="0" dirty="0">
                <a:latin typeface="Arial" panose="020B0604020202020204" pitchFamily="34" charset="0"/>
              </a:rPr>
              <a:t>structurer</a:t>
            </a:r>
            <a:r>
              <a:rPr lang="fr" b="0" i="0" u="none" baseline="0" dirty="0">
                <a:latin typeface="Arial" panose="020B0604020202020204" pitchFamily="34" charset="0"/>
              </a:rPr>
              <a:t> votre présentation.</a:t>
            </a:r>
          </a:p>
          <a:p>
            <a:endParaRPr lang="fr" altLang="en-US" dirty="0">
              <a:latin typeface="Arial" panose="020B0604020202020204" pitchFamily="34" charset="0"/>
            </a:endParaRPr>
          </a:p>
          <a:p>
            <a:r>
              <a:rPr lang="fr" altLang="en-US" dirty="0">
                <a:latin typeface="Arial" panose="020B0604020202020204" pitchFamily="34" charset="0"/>
              </a:rPr>
              <a:t>Voici des résultats possibles:</a:t>
            </a:r>
          </a:p>
          <a:p>
            <a:pPr marL="171450" indent="-171450" algn="l" rtl="0">
              <a:spcBef>
                <a:spcPts val="0"/>
              </a:spcBef>
              <a:spcAft>
                <a:spcPts val="3000"/>
              </a:spcAft>
              <a:buSzPct val="85000"/>
              <a:buFont typeface="Arial" panose="020B0604020202020204" pitchFamily="34" charset="0"/>
              <a:buChar char="•"/>
            </a:pPr>
            <a:r>
              <a:rPr lang="fr" b="0" i="0" u="none" baseline="0" dirty="0">
                <a:solidFill>
                  <a:schemeClr val="tx1"/>
                </a:solidFill>
              </a:rPr>
              <a:t>Le public </a:t>
            </a:r>
            <a:r>
              <a:rPr lang="fr" b="1" i="0" u="none" baseline="0" dirty="0">
                <a:solidFill>
                  <a:srgbClr val="D05124"/>
                </a:solidFill>
              </a:rPr>
              <a:t>est mieux informé</a:t>
            </a:r>
            <a:r>
              <a:rPr lang="fr" b="0" i="0" u="none" baseline="0" dirty="0">
                <a:solidFill>
                  <a:schemeClr val="tx1"/>
                </a:solidFill>
              </a:rPr>
              <a:t> sur votre cause</a:t>
            </a:r>
          </a:p>
          <a:p>
            <a:pPr marL="171450" indent="-171450" algn="l" rtl="0">
              <a:spcBef>
                <a:spcPts val="0"/>
              </a:spcBef>
              <a:spcAft>
                <a:spcPts val="3000"/>
              </a:spcAft>
              <a:buSzPct val="85000"/>
              <a:buFont typeface="Arial" panose="020B0604020202020204" pitchFamily="34" charset="0"/>
              <a:buChar char="•"/>
            </a:pPr>
            <a:r>
              <a:rPr lang="fr" b="0" i="0" u="none" baseline="0" dirty="0">
                <a:solidFill>
                  <a:schemeClr val="tx1"/>
                </a:solidFill>
              </a:rPr>
              <a:t>Le public est motivé </a:t>
            </a:r>
            <a:r>
              <a:rPr lang="fr" dirty="0"/>
              <a:t>pour</a:t>
            </a:r>
            <a:r>
              <a:rPr lang="fr" b="0" i="0" u="none" baseline="0" dirty="0">
                <a:solidFill>
                  <a:schemeClr val="tx1"/>
                </a:solidFill>
              </a:rPr>
              <a:t> </a:t>
            </a:r>
            <a:r>
              <a:rPr lang="fr" b="1" i="0" u="none" baseline="0" dirty="0">
                <a:solidFill>
                  <a:srgbClr val="D05124"/>
                </a:solidFill>
              </a:rPr>
              <a:t>partager les informations</a:t>
            </a:r>
            <a:r>
              <a:rPr lang="fr" b="0" i="0" u="none" baseline="0" dirty="0"/>
              <a:t> </a:t>
            </a:r>
            <a:r>
              <a:rPr lang="fr" b="0" i="0" u="none" baseline="0" dirty="0">
                <a:solidFill>
                  <a:schemeClr val="tx1"/>
                </a:solidFill>
              </a:rPr>
              <a:t>avec d'autres personnes</a:t>
            </a:r>
          </a:p>
          <a:p>
            <a:pPr marL="171450" indent="-171450" algn="l" rtl="0">
              <a:spcBef>
                <a:spcPts val="0"/>
              </a:spcBef>
              <a:spcAft>
                <a:spcPts val="3000"/>
              </a:spcAft>
              <a:buSzPct val="85000"/>
              <a:buFont typeface="Arial" panose="020B0604020202020204" pitchFamily="34" charset="0"/>
              <a:buChar char="•"/>
            </a:pPr>
            <a:r>
              <a:rPr lang="fr" b="0" i="0" u="none" baseline="0" dirty="0">
                <a:solidFill>
                  <a:schemeClr val="tx1"/>
                </a:solidFill>
              </a:rPr>
              <a:t>Le public est motivé pour </a:t>
            </a:r>
            <a:r>
              <a:rPr lang="fr" b="1" i="0" u="none" baseline="0" dirty="0">
                <a:solidFill>
                  <a:srgbClr val="D05124"/>
                </a:solidFill>
              </a:rPr>
              <a:t>passer à l'action</a:t>
            </a:r>
          </a:p>
          <a:p>
            <a:pPr marL="0" indent="0">
              <a:buFont typeface="Arial" panose="020B0604020202020204" pitchFamily="34" charset="0"/>
              <a:buNone/>
            </a:pPr>
            <a:endParaRPr lang="fr" altLang="en-US" dirty="0">
              <a:latin typeface="Arial" panose="020B0604020202020204" pitchFamily="34" charset="0"/>
            </a:endParaRPr>
          </a:p>
          <a:p>
            <a:pPr algn="l" rtl="0"/>
            <a:r>
              <a:rPr lang="fr" b="0" i="0" u="none" baseline="0" dirty="0">
                <a:latin typeface="Arial" panose="020B0604020202020204" pitchFamily="34" charset="0"/>
              </a:rPr>
              <a:t>Encore une fois, cela signifie que vous devez penser à vos recommandations dès le début. </a:t>
            </a:r>
          </a:p>
          <a:p>
            <a:endParaRPr lang="fr" altLang="en-US" dirty="0">
              <a:latin typeface="Arial" panose="020B0604020202020204" pitchFamily="34" charset="0"/>
            </a:endParaRPr>
          </a:p>
        </p:txBody>
      </p:sp>
    </p:spTree>
    <p:extLst>
      <p:ext uri="{BB962C8B-B14F-4D97-AF65-F5344CB8AC3E}">
        <p14:creationId xmlns:p14="http://schemas.microsoft.com/office/powerpoint/2010/main" val="4285448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0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9664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043861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92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1477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Layout-5">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520"/>
          <a:stretch/>
        </p:blipFill>
        <p:spPr>
          <a:xfrm>
            <a:off x="0" y="-13252"/>
            <a:ext cx="9240404" cy="6884506"/>
          </a:xfrm>
          <a:prstGeom prst="rect">
            <a:avLst/>
          </a:prstGeom>
        </p:spPr>
      </p:pic>
      <p:sp>
        <p:nvSpPr>
          <p:cNvPr id="4" name="Rectangle 3"/>
          <p:cNvSpPr/>
          <p:nvPr userDrawn="1"/>
        </p:nvSpPr>
        <p:spPr bwMode="auto">
          <a:xfrm>
            <a:off x="0" y="1"/>
            <a:ext cx="9240404"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84523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 Layout-5">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l="16162"/>
          <a:stretch/>
        </p:blipFill>
        <p:spPr>
          <a:xfrm>
            <a:off x="0" y="-4758"/>
            <a:ext cx="9144000" cy="6866073"/>
          </a:xfrm>
          <a:prstGeom prst="rect">
            <a:avLst/>
          </a:prstGeom>
        </p:spPr>
      </p:pic>
      <p:sp>
        <p:nvSpPr>
          <p:cNvPr id="4" name="Rectangle 3"/>
          <p:cNvSpPr/>
          <p:nvPr userDrawn="1"/>
        </p:nvSpPr>
        <p:spPr bwMode="auto">
          <a:xfrm>
            <a:off x="0" y="0"/>
            <a:ext cx="9144000"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590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522925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11" name="Picture 2" descr="http://entrecity.com/wp-content/uploads/2012/04/6336030_m550x360.jpg"/>
          <p:cNvPicPr>
            <a:picLocks noChangeAspect="1" noChangeArrowheads="1"/>
          </p:cNvPicPr>
          <p:nvPr userDrawn="1"/>
        </p:nvPicPr>
        <p:blipFill>
          <a:blip r:embed="rId2">
            <a:extLst>
              <a:ext uri="{28A0092B-C50C-407E-A947-70E740481C1C}">
                <a14:useLocalDpi xmlns:a14="http://schemas.microsoft.com/office/drawing/2010/main" val="0"/>
              </a:ext>
            </a:extLst>
          </a:blip>
          <a:srcRect l="273" r="273"/>
          <a:stretch>
            <a:fillRect/>
          </a:stretch>
        </p:blipFill>
        <p:spPr bwMode="auto">
          <a:xfrm>
            <a:off x="0" y="457200"/>
            <a:ext cx="9169915"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1782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031208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Rectangle 85"/>
          <p:cNvSpPr>
            <a:spLocks noGrp="1" noChangeArrowheads="1"/>
          </p:cNvSpPr>
          <p:nvPr>
            <p:ph type="ctrTitle" sz="quarter"/>
          </p:nvPr>
        </p:nvSpPr>
        <p:spPr>
          <a:xfrm>
            <a:off x="685800" y="2098675"/>
            <a:ext cx="6248400" cy="1447800"/>
          </a:xfrm>
        </p:spPr>
        <p:txBody>
          <a:bodyPr anchor="b"/>
          <a:lstStyle>
            <a:lvl1pPr>
              <a:defRPr/>
            </a:lvl1pPr>
          </a:lstStyle>
          <a:p>
            <a:r>
              <a:rPr lang="en-US"/>
              <a:t>Click to edit Master title style</a:t>
            </a:r>
          </a:p>
        </p:txBody>
      </p:sp>
      <p:sp>
        <p:nvSpPr>
          <p:cNvPr id="8" name="Rectangle 86"/>
          <p:cNvSpPr>
            <a:spLocks noGrp="1" noChangeArrowheads="1"/>
          </p:cNvSpPr>
          <p:nvPr>
            <p:ph type="subTitle" sz="quarter" idx="1"/>
          </p:nvPr>
        </p:nvSpPr>
        <p:spPr>
          <a:xfrm>
            <a:off x="685800" y="3775075"/>
            <a:ext cx="6248400" cy="1101725"/>
          </a:xfrm>
        </p:spPr>
        <p:txBody>
          <a:bodyPr/>
          <a:lstStyle>
            <a:lvl1pPr marL="0" indent="0">
              <a:buFont typeface="Wingdings" charset="2"/>
              <a:buNone/>
              <a:defRPr>
                <a:solidFill>
                  <a:srgbClr val="000000"/>
                </a:solidFill>
              </a:defRPr>
            </a:lvl1pPr>
          </a:lstStyle>
          <a:p>
            <a:r>
              <a:rPr lang="en-US"/>
              <a:t>Click to edit Master subtitle style</a:t>
            </a:r>
          </a:p>
        </p:txBody>
      </p:sp>
    </p:spTree>
    <p:extLst>
      <p:ext uri="{BB962C8B-B14F-4D97-AF65-F5344CB8AC3E}">
        <p14:creationId xmlns:p14="http://schemas.microsoft.com/office/powerpoint/2010/main" val="2053039392"/>
      </p:ext>
    </p:extLst>
  </p:cSld>
  <p:clrMapOvr>
    <a:overrideClrMapping bg1="dk2" tx1="lt1" bg2="dk1"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7909" name="Rectangle 85"/>
          <p:cNvSpPr>
            <a:spLocks noGrp="1" noChangeArrowheads="1"/>
          </p:cNvSpPr>
          <p:nvPr>
            <p:ph type="ctrTitle" sz="quarter" hasCustomPrompt="1"/>
          </p:nvPr>
        </p:nvSpPr>
        <p:spPr>
          <a:xfrm>
            <a:off x="838200" y="1600200"/>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2107978"/>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Tree>
    <p:extLst>
      <p:ext uri="{BB962C8B-B14F-4D97-AF65-F5344CB8AC3E}">
        <p14:creationId xmlns:p14="http://schemas.microsoft.com/office/powerpoint/2010/main" val="3157322762"/>
      </p:ext>
    </p:extLst>
  </p:cSld>
  <p:clrMapOvr>
    <a:overrideClrMapping bg1="dk2" tx1="lt1" bg2="dk1"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45399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538890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683117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708136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4763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593127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37121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18012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75587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689600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6366709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247650"/>
            <a:ext cx="7772400" cy="1123950"/>
          </a:xfrm>
        </p:spPr>
        <p:txBody>
          <a:bodyPr/>
          <a:lstStyle/>
          <a:p>
            <a:r>
              <a:rPr lang="en-US"/>
              <a:t>Click to edit Master title style</a:t>
            </a:r>
          </a:p>
        </p:txBody>
      </p:sp>
      <p:sp>
        <p:nvSpPr>
          <p:cNvPr id="3" name="ClipArt Placeholder 2"/>
          <p:cNvSpPr>
            <a:spLocks noGrp="1"/>
          </p:cNvSpPr>
          <p:nvPr>
            <p:ph type="clipArt" sz="half" idx="1"/>
          </p:nvPr>
        </p:nvSpPr>
        <p:spPr>
          <a:xfrm>
            <a:off x="1023938" y="2209800"/>
            <a:ext cx="3810000" cy="4114800"/>
          </a:xfrm>
        </p:spPr>
        <p:txBody>
          <a:bodyPr/>
          <a:lstStyle/>
          <a:p>
            <a:pPr lvl="0"/>
            <a:endParaRPr lang="en-US" noProof="0"/>
          </a:p>
        </p:txBody>
      </p:sp>
      <p:sp>
        <p:nvSpPr>
          <p:cNvPr id="4" name="Text Placeholder 3"/>
          <p:cNvSpPr>
            <a:spLocks noGrp="1"/>
          </p:cNvSpPr>
          <p:nvPr>
            <p:ph type="body" sz="half" idx="2"/>
          </p:nvPr>
        </p:nvSpPr>
        <p:spPr>
          <a:xfrm>
            <a:off x="4986338" y="22098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85800" y="6248400"/>
            <a:ext cx="1905000" cy="457200"/>
          </a:xfrm>
          <a:prstGeom prst="rect">
            <a:avLst/>
          </a:prstGeo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a:prstGeom prst="rect">
            <a:avLst/>
          </a:prstGeo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8400"/>
            <a:ext cx="1905000" cy="457200"/>
          </a:xfrm>
          <a:prstGeom prst="rect">
            <a:avLst/>
          </a:prstGeom>
        </p:spPr>
        <p:txBody>
          <a:bodyPr/>
          <a:lstStyle>
            <a:lvl1pPr>
              <a:defRPr/>
            </a:lvl1pPr>
          </a:lstStyle>
          <a:p>
            <a:pPr>
              <a:defRPr/>
            </a:pPr>
            <a:fld id="{88FEF01A-85E7-48A7-BA8E-C6F0F238DC4B}" type="slidenum">
              <a:rPr lang="en-US"/>
              <a:pPr>
                <a:defRPr/>
              </a:pPr>
              <a:t>‹#›</a:t>
            </a:fld>
            <a:endParaRPr lang="en-US"/>
          </a:p>
        </p:txBody>
      </p:sp>
    </p:spTree>
    <p:extLst>
      <p:ext uri="{BB962C8B-B14F-4D97-AF65-F5344CB8AC3E}">
        <p14:creationId xmlns:p14="http://schemas.microsoft.com/office/powerpoint/2010/main" val="1945660668"/>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277813"/>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9144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76800" y="1600200"/>
            <a:ext cx="38100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9"/>
          <p:cNvSpPr>
            <a:spLocks noGrp="1" noChangeArrowheads="1"/>
          </p:cNvSpPr>
          <p:nvPr>
            <p:ph type="dt" sz="half" idx="10"/>
          </p:nvPr>
        </p:nvSpPr>
        <p:spPr>
          <a:xfrm>
            <a:off x="352426" y="6543676"/>
            <a:ext cx="1466850" cy="247650"/>
          </a:xfrm>
          <a:prstGeom prst="rect">
            <a:avLst/>
          </a:prstGeom>
          <a:ln/>
        </p:spPr>
        <p:txBody>
          <a:bodyPr/>
          <a:lstStyle>
            <a:lvl1pPr>
              <a:defRPr/>
            </a:lvl1pPr>
          </a:lstStyle>
          <a:p>
            <a:pPr>
              <a:defRPr/>
            </a:pPr>
            <a:endParaRPr lang="en-US"/>
          </a:p>
        </p:txBody>
      </p:sp>
      <p:sp>
        <p:nvSpPr>
          <p:cNvPr id="6" name="Rectangle 10"/>
          <p:cNvSpPr>
            <a:spLocks noGrp="1" noChangeArrowheads="1"/>
          </p:cNvSpPr>
          <p:nvPr>
            <p:ph type="ftr" sz="quarter" idx="11"/>
          </p:nvPr>
        </p:nvSpPr>
        <p:spPr>
          <a:xfrm>
            <a:off x="1809749" y="6543676"/>
            <a:ext cx="4086225" cy="247650"/>
          </a:xfrm>
          <a:prstGeom prst="rect">
            <a:avLst/>
          </a:prstGeom>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xfrm>
            <a:off x="7886700" y="6543676"/>
            <a:ext cx="876300" cy="247650"/>
          </a:xfrm>
          <a:prstGeom prst="rect">
            <a:avLst/>
          </a:prstGeom>
          <a:ln/>
        </p:spPr>
        <p:txBody>
          <a:bodyPr/>
          <a:lstStyle>
            <a:lvl1pPr>
              <a:defRPr/>
            </a:lvl1pPr>
          </a:lstStyle>
          <a:p>
            <a:pPr>
              <a:defRPr/>
            </a:pPr>
            <a:fld id="{6527C6EF-BFFB-4F4A-AC2E-683E20FFB709}" type="slidenum">
              <a:rPr lang="en-US"/>
              <a:pPr>
                <a:defRPr/>
              </a:pPr>
              <a:t>‹#›</a:t>
            </a:fld>
            <a:endParaRPr lang="en-US"/>
          </a:p>
        </p:txBody>
      </p:sp>
    </p:spTree>
    <p:extLst>
      <p:ext uri="{BB962C8B-B14F-4D97-AF65-F5344CB8AC3E}">
        <p14:creationId xmlns:p14="http://schemas.microsoft.com/office/powerpoint/2010/main" val="2454818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13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62527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51347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63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4884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626868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wmf"/><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4478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2015 Population Reference Bureau. All rights reserved. www.prb.org</a:t>
            </a:r>
          </a:p>
        </p:txBody>
      </p:sp>
      <p:pic>
        <p:nvPicPr>
          <p:cNvPr id="1030" name="Picture 86" descr="ppt-logo"/>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979" r:id="rId1"/>
    <p:sldLayoutId id="2147483991" r:id="rId2"/>
    <p:sldLayoutId id="2147484720" r:id="rId3"/>
    <p:sldLayoutId id="2147484721" r:id="rId4"/>
    <p:sldLayoutId id="2147484723" r:id="rId5"/>
    <p:sldLayoutId id="2147484724"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6" r:id="rId16"/>
    <p:sldLayoutId id="2147484706" r:id="rId17"/>
    <p:sldLayoutId id="2147484611" r:id="rId18"/>
  </p:sldLayoutIdLst>
  <p:txStyles>
    <p:titleStyle>
      <a:lvl1pPr algn="l" rtl="0" eaLnBrk="0" fontAlgn="base" hangingPunct="0">
        <a:spcBef>
          <a:spcPct val="0"/>
        </a:spcBef>
        <a:spcAft>
          <a:spcPct val="0"/>
        </a:spcAft>
        <a:defRPr sz="3600" b="1">
          <a:solidFill>
            <a:schemeClr val="tx2"/>
          </a:solidFill>
          <a:latin typeface="+mj-lt"/>
          <a:ea typeface="ＭＳ Ｐゴシック" panose="020B0600070205080204"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defRPr/>
            </a:pPr>
            <a:r>
              <a:rPr lang="en-US" sz="700"/>
              <a:t>© </a:t>
            </a:r>
            <a:r>
              <a:rPr lang="en-US" sz="700">
                <a:solidFill>
                  <a:srgbClr val="333333"/>
                </a:solidFill>
              </a:rPr>
              <a:t>2011 Population Reference Bureau. All rights reserved. www.prb.org</a:t>
            </a:r>
          </a:p>
        </p:txBody>
      </p:sp>
      <p:pic>
        <p:nvPicPr>
          <p:cNvPr id="1030" name="Picture 86" descr="ppt-logo"/>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930904327"/>
      </p:ext>
    </p:extLst>
  </p:cSld>
  <p:clrMap bg1="lt1" tx1="dk1" bg2="lt2" tx2="dk2" accent1="accent1" accent2="accent2" accent3="accent3" accent4="accent4" accent5="accent5" accent6="accent6" hlink="hlink" folHlink="folHlink"/>
  <p:sldLayoutIdLst>
    <p:sldLayoutId id="2147484738" r:id="rId1"/>
    <p:sldLayoutId id="2147484739" r:id="rId2"/>
    <p:sldLayoutId id="2147484740" r:id="rId3"/>
    <p:sldLayoutId id="2147484741" r:id="rId4"/>
    <p:sldLayoutId id="2147484742" r:id="rId5"/>
    <p:sldLayoutId id="2147484743" r:id="rId6"/>
    <p:sldLayoutId id="2147484744" r:id="rId7"/>
    <p:sldLayoutId id="2147484745" r:id="rId8"/>
    <p:sldLayoutId id="2147484746" r:id="rId9"/>
    <p:sldLayoutId id="2147484747" r:id="rId10"/>
    <p:sldLayoutId id="2147484748" r:id="rId11"/>
    <p:sldLayoutId id="2147484749" r:id="rId12"/>
    <p:sldLayoutId id="2147484750" r:id="rId13"/>
  </p:sldLayoutIdLst>
  <p:txStyles>
    <p:titleStyle>
      <a:lvl1pPr algn="l" rtl="0" eaLnBrk="0" fontAlgn="base" hangingPunct="0">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ea typeface="ＭＳ Ｐゴシック" pitchFamily="34" charset="-128"/>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ea typeface="ＭＳ Ｐゴシック" pitchFamily="34" charset="-128"/>
        </a:defRPr>
      </a:lvl3pPr>
      <a:lvl4pPr marL="1600200" indent="-228600" algn="l" rtl="0" eaLnBrk="0" fontAlgn="base" hangingPunct="0">
        <a:spcBef>
          <a:spcPct val="20000"/>
        </a:spcBef>
        <a:spcAft>
          <a:spcPct val="0"/>
        </a:spcAft>
        <a:buClr>
          <a:schemeClr val="hlink"/>
        </a:buClr>
        <a:buChar char="•"/>
        <a:defRPr>
          <a:solidFill>
            <a:schemeClr val="tx1"/>
          </a:solidFill>
          <a:latin typeface="+mn-lt"/>
          <a:ea typeface="ＭＳ Ｐゴシック" pitchFamily="34" charset="-128"/>
        </a:defRPr>
      </a:lvl4pPr>
      <a:lvl5pPr marL="2057400" indent="-228600" algn="l" rtl="0" eaLnBrk="0" fontAlgn="base" hangingPunct="0">
        <a:spcBef>
          <a:spcPct val="20000"/>
        </a:spcBef>
        <a:spcAft>
          <a:spcPct val="0"/>
        </a:spcAft>
        <a:buClr>
          <a:schemeClr val="tx1"/>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hilt.harvard.edu/blog/principles-multimedia-learning-richard-e-mayer"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www.youtube.com/watch?v=Iwpi1Lm6dFo" TargetMode="External"/><Relationship Id="rId4" Type="http://schemas.openxmlformats.org/officeDocument/2006/relationships/hyperlink" Target="http://www.youtube.com/watch?v=KbSPPFYxx3o"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sz="quarter" idx="1"/>
          </p:nvPr>
        </p:nvSpPr>
        <p:spPr>
          <a:xfrm>
            <a:off x="838200" y="2641378"/>
            <a:ext cx="7924800" cy="787622"/>
          </a:xfrm>
        </p:spPr>
        <p:txBody>
          <a:bodyPr/>
          <a:lstStyle/>
          <a:p>
            <a:pPr algn="l" rtl="0"/>
            <a:r>
              <a:rPr lang="fr" sz="2800" b="0" i="0" u="none" spc="0" baseline="0" dirty="0"/>
              <a:t>Contenu, conception et </a:t>
            </a:r>
            <a:r>
              <a:rPr lang="fr-FR" sz="2800" b="0" i="0" u="none" spc="0" baseline="0" dirty="0"/>
              <a:t>exposé</a:t>
            </a:r>
            <a:endParaRPr lang="fr" sz="2800" b="0" i="0" u="none" spc="0" baseline="0" dirty="0"/>
          </a:p>
        </p:txBody>
      </p:sp>
      <p:sp>
        <p:nvSpPr>
          <p:cNvPr id="5" name="Title 4"/>
          <p:cNvSpPr>
            <a:spLocks noGrp="1"/>
          </p:cNvSpPr>
          <p:nvPr>
            <p:ph type="ctrTitle" sz="quarter"/>
          </p:nvPr>
        </p:nvSpPr>
        <p:spPr>
          <a:xfrm>
            <a:off x="838200" y="2057400"/>
            <a:ext cx="7162800" cy="583978"/>
          </a:xfrm>
        </p:spPr>
        <p:txBody>
          <a:bodyPr/>
          <a:lstStyle/>
          <a:p>
            <a:pPr algn="l" rtl="0"/>
            <a:r>
              <a:rPr lang="fr" b="1" i="0" u="none" spc="0" baseline="0" dirty="0"/>
              <a:t>Des présentations efficaces </a:t>
            </a:r>
          </a:p>
        </p:txBody>
      </p:sp>
    </p:spTree>
    <p:extLst>
      <p:ext uri="{BB962C8B-B14F-4D97-AF65-F5344CB8AC3E}">
        <p14:creationId xmlns:p14="http://schemas.microsoft.com/office/powerpoint/2010/main" val="355849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pPr rtl="0"/>
            <a:r>
              <a:rPr lang="fr" sz="7500" b="1" i="0" u="none" spc="600" baseline="0"/>
              <a:t>CONTENU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8596" y="2216465"/>
            <a:ext cx="1066804" cy="1053470"/>
          </a:xfrm>
          <a:prstGeom prst="rect">
            <a:avLst/>
          </a:prstGeom>
        </p:spPr>
      </p:pic>
    </p:spTree>
    <p:extLst>
      <p:ext uri="{BB962C8B-B14F-4D97-AF65-F5344CB8AC3E}">
        <p14:creationId xmlns:p14="http://schemas.microsoft.com/office/powerpoint/2010/main" val="22968128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p:txBody>
          <a:bodyPr/>
          <a:lstStyle/>
          <a:p>
            <a:pPr algn="l" rtl="0"/>
            <a:r>
              <a:rPr lang="fr" sz="3600" b="1" i="0" u="none" baseline="0" dirty="0">
                <a:solidFill>
                  <a:schemeClr val="tx2"/>
                </a:solidFill>
              </a:rPr>
              <a:t>Le public apprend </a:t>
            </a:r>
            <a:r>
              <a:rPr lang="fr" sz="3600" b="1" i="1" u="none" baseline="0" dirty="0">
                <a:solidFill>
                  <a:srgbClr val="E96D1F"/>
                </a:solidFill>
              </a:rPr>
              <a:t>plus</a:t>
            </a:r>
            <a:r>
              <a:rPr lang="fr" sz="3600" b="1" i="0" u="none" baseline="0" dirty="0"/>
              <a:t> </a:t>
            </a:r>
            <a:r>
              <a:rPr lang="fr" sz="3600" b="1" i="0" u="none" baseline="0" dirty="0">
                <a:solidFill>
                  <a:schemeClr val="tx2"/>
                </a:solidFill>
              </a:rPr>
              <a:t>lorsque </a:t>
            </a:r>
            <a:r>
              <a:rPr lang="fr" i="1" dirty="0">
                <a:solidFill>
                  <a:srgbClr val="E96D1F"/>
                </a:solidFill>
              </a:rPr>
              <a:t>moins</a:t>
            </a:r>
            <a:r>
              <a:rPr lang="fr" sz="3600" b="1" i="0" u="none" baseline="0" dirty="0"/>
              <a:t> </a:t>
            </a:r>
            <a:r>
              <a:rPr lang="fr" sz="3600" b="1" i="0" u="none" baseline="0" dirty="0">
                <a:solidFill>
                  <a:schemeClr val="tx2"/>
                </a:solidFill>
              </a:rPr>
              <a:t>d'informations sont présentées</a:t>
            </a:r>
          </a:p>
        </p:txBody>
      </p:sp>
      <p:sp>
        <p:nvSpPr>
          <p:cNvPr id="2" name="Content Placeholder 1"/>
          <p:cNvSpPr>
            <a:spLocks noGrp="1"/>
          </p:cNvSpPr>
          <p:nvPr>
            <p:ph idx="1"/>
          </p:nvPr>
        </p:nvSpPr>
        <p:spPr>
          <a:xfrm>
            <a:off x="804863" y="2514600"/>
            <a:ext cx="7729537" cy="3581400"/>
          </a:xfrm>
        </p:spPr>
        <p:txBody>
          <a:bodyPr/>
          <a:lstStyle/>
          <a:p>
            <a:pPr algn="l" rtl="0">
              <a:spcBef>
                <a:spcPts val="0"/>
              </a:spcBef>
              <a:spcAft>
                <a:spcPts val="3000"/>
              </a:spcAft>
              <a:buClr>
                <a:srgbClr val="E96D1F"/>
              </a:buClr>
              <a:buSzPct val="85000"/>
            </a:pPr>
            <a:r>
              <a:rPr lang="fr" b="0" i="0" u="none" baseline="0" dirty="0">
                <a:solidFill>
                  <a:schemeClr val="tx1">
                    <a:lumMod val="85000"/>
                    <a:lumOff val="15000"/>
                  </a:schemeClr>
                </a:solidFill>
              </a:rPr>
              <a:t>Trois points clés au maximum</a:t>
            </a:r>
          </a:p>
          <a:p>
            <a:pPr algn="l" rtl="0">
              <a:spcBef>
                <a:spcPts val="0"/>
              </a:spcBef>
              <a:spcAft>
                <a:spcPts val="3000"/>
              </a:spcAft>
              <a:buClr>
                <a:srgbClr val="E96D1F"/>
              </a:buClr>
              <a:buSzPct val="85000"/>
            </a:pPr>
            <a:r>
              <a:rPr lang="fr" b="0" i="0" u="none" baseline="0" dirty="0">
                <a:solidFill>
                  <a:schemeClr val="tx1">
                    <a:lumMod val="85000"/>
                    <a:lumOff val="15000"/>
                  </a:schemeClr>
                </a:solidFill>
              </a:rPr>
              <a:t>Utilisez un langage que le public comprendra</a:t>
            </a:r>
          </a:p>
          <a:p>
            <a:pPr algn="l" rtl="0">
              <a:spcBef>
                <a:spcPts val="0"/>
              </a:spcBef>
              <a:spcAft>
                <a:spcPts val="3000"/>
              </a:spcAft>
              <a:buClr>
                <a:srgbClr val="E96D1F"/>
              </a:buClr>
              <a:buSzPct val="85000"/>
            </a:pPr>
            <a:r>
              <a:rPr lang="fr" b="0" i="0" u="none" baseline="0" dirty="0">
                <a:solidFill>
                  <a:schemeClr val="tx1">
                    <a:lumMod val="85000"/>
                    <a:lumOff val="15000"/>
                  </a:schemeClr>
                </a:solidFill>
              </a:rPr>
              <a:t>Ajustez votre présentation en fonction du temps imparti</a:t>
            </a:r>
            <a:endParaRPr lang="fr" dirty="0">
              <a:solidFill>
                <a:schemeClr val="tx1">
                  <a:lumMod val="85000"/>
                  <a:lumOff val="15000"/>
                </a:schemeClr>
              </a:solidFill>
            </a:endParaRPr>
          </a:p>
        </p:txBody>
      </p:sp>
    </p:spTree>
    <p:extLst>
      <p:ext uri="{BB962C8B-B14F-4D97-AF65-F5344CB8AC3E}">
        <p14:creationId xmlns:p14="http://schemas.microsoft.com/office/powerpoint/2010/main" val="3405122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pPr rtl="0"/>
            <a:r>
              <a:rPr lang="fr" sz="6000" b="1" i="0" u="none" spc="600" baseline="0"/>
              <a:t>ORGANISATION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1512" y="2295071"/>
            <a:ext cx="1240972" cy="896258"/>
          </a:xfrm>
          <a:prstGeom prst="rect">
            <a:avLst/>
          </a:prstGeom>
        </p:spPr>
      </p:pic>
    </p:spTree>
    <p:extLst>
      <p:ext uri="{BB962C8B-B14F-4D97-AF65-F5344CB8AC3E}">
        <p14:creationId xmlns:p14="http://schemas.microsoft.com/office/powerpoint/2010/main" val="2725125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nline Image Placeholder 9"/>
          <p:cNvGraphicFramePr>
            <a:graphicFrameLocks noGrp="1"/>
          </p:cNvGraphicFramePr>
          <p:nvPr>
            <p:ph idx="1"/>
            <p:extLst>
              <p:ext uri="{D42A27DB-BD31-4B8C-83A1-F6EECF244321}">
                <p14:modId xmlns:p14="http://schemas.microsoft.com/office/powerpoint/2010/main" val="4158750508"/>
              </p:ext>
            </p:extLst>
          </p:nvPr>
        </p:nvGraphicFramePr>
        <p:xfrm>
          <a:off x="990600" y="304800"/>
          <a:ext cx="7162800" cy="5791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37508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5"/>
          <p:cNvSpPr>
            <a:spLocks noGrp="1" noChangeArrowheads="1"/>
          </p:cNvSpPr>
          <p:nvPr>
            <p:ph type="title"/>
          </p:nvPr>
        </p:nvSpPr>
        <p:spPr>
          <a:xfrm>
            <a:off x="911470" y="533400"/>
            <a:ext cx="7927730" cy="914400"/>
          </a:xfrm>
        </p:spPr>
        <p:txBody>
          <a:bodyPr/>
          <a:lstStyle/>
          <a:p>
            <a:pPr algn="l" rtl="0"/>
            <a:r>
              <a:rPr lang="fr" sz="2800" b="1" i="0" u="none" baseline="0" dirty="0">
                <a:solidFill>
                  <a:srgbClr val="2375BB"/>
                </a:solidFill>
              </a:rPr>
              <a:t>Organisation </a:t>
            </a:r>
            <a:r>
              <a:rPr lang="fr" sz="2800" dirty="0">
                <a:solidFill>
                  <a:srgbClr val="2375BB"/>
                </a:solidFill>
              </a:rPr>
              <a:t>d</a:t>
            </a:r>
            <a:r>
              <a:rPr lang="fr" sz="2800" b="1" i="0" u="none" baseline="0" dirty="0">
                <a:solidFill>
                  <a:srgbClr val="2375BB"/>
                </a:solidFill>
              </a:rPr>
              <a:t>es présentations </a:t>
            </a:r>
            <a:r>
              <a:rPr lang="fr-FR" sz="2800" b="1" i="0" u="none" baseline="0" dirty="0">
                <a:solidFill>
                  <a:srgbClr val="2375BB"/>
                </a:solidFill>
              </a:rPr>
              <a:t>de </a:t>
            </a:r>
            <a:r>
              <a:rPr lang="fr" sz="2800" b="1" i="0" u="none" baseline="0" dirty="0">
                <a:solidFill>
                  <a:srgbClr val="2375BB"/>
                </a:solidFill>
              </a:rPr>
              <a:t>politiques </a:t>
            </a:r>
            <a:r>
              <a:rPr lang="fr-FR" sz="2800" dirty="0">
                <a:solidFill>
                  <a:srgbClr val="2375BB"/>
                </a:solidFill>
              </a:rPr>
              <a:t>vs.</a:t>
            </a:r>
            <a:r>
              <a:rPr lang="fr" sz="2800" b="1" i="0" u="none" baseline="0" dirty="0">
                <a:solidFill>
                  <a:srgbClr val="2375BB"/>
                </a:solidFill>
              </a:rPr>
              <a:t> présentations </a:t>
            </a:r>
            <a:r>
              <a:rPr lang="fr" sz="2800" b="1" i="0" u="none" baseline="0" dirty="0" err="1">
                <a:solidFill>
                  <a:srgbClr val="2375BB"/>
                </a:solidFill>
              </a:rPr>
              <a:t>acad</a:t>
            </a:r>
            <a:r>
              <a:rPr lang="en-US" sz="2800" b="1" i="0" u="none" baseline="0" dirty="0" err="1">
                <a:solidFill>
                  <a:srgbClr val="2375BB"/>
                </a:solidFill>
              </a:rPr>
              <a:t>émiques</a:t>
            </a:r>
            <a:endParaRPr lang="fr" sz="2800" b="1" i="0" u="none" baseline="0" dirty="0">
              <a:solidFill>
                <a:srgbClr val="2375BB"/>
              </a:solidFill>
            </a:endParaRPr>
          </a:p>
        </p:txBody>
      </p:sp>
      <p:sp>
        <p:nvSpPr>
          <p:cNvPr id="5" name="Content Placeholder 4"/>
          <p:cNvSpPr>
            <a:spLocks noGrp="1"/>
          </p:cNvSpPr>
          <p:nvPr>
            <p:ph idx="10"/>
          </p:nvPr>
        </p:nvSpPr>
        <p:spPr>
          <a:xfrm>
            <a:off x="533400" y="1752600"/>
            <a:ext cx="4038600" cy="4343400"/>
          </a:xfrm>
        </p:spPr>
        <p:txBody>
          <a:bodyPr/>
          <a:lstStyle/>
          <a:p>
            <a:pPr marL="644525" indent="-533400" algn="l" rtl="0">
              <a:lnSpc>
                <a:spcPct val="90000"/>
              </a:lnSpc>
              <a:spcBef>
                <a:spcPts val="600"/>
              </a:spcBef>
              <a:spcAft>
                <a:spcPts val="1200"/>
              </a:spcAft>
              <a:buNone/>
            </a:pPr>
            <a:r>
              <a:rPr lang="fr" sz="3200" b="1" i="0" u="none" baseline="0" dirty="0">
                <a:solidFill>
                  <a:srgbClr val="D05124"/>
                </a:solidFill>
              </a:rPr>
              <a:t>Politique</a:t>
            </a:r>
          </a:p>
          <a:p>
            <a:pPr marL="568325" indent="-457200" algn="l" rtl="0">
              <a:spcBef>
                <a:spcPts val="0"/>
              </a:spcBef>
              <a:spcAft>
                <a:spcPts val="1200"/>
              </a:spcAft>
              <a:buClr>
                <a:srgbClr val="D05124"/>
              </a:buClr>
              <a:buSzPct val="120000"/>
              <a:buFont typeface="Courier New" panose="02070309020205020404" pitchFamily="49" charset="0"/>
              <a:buChar char="o"/>
            </a:pPr>
            <a:r>
              <a:rPr lang="fr" sz="2800" b="0" i="0" u="none" baseline="0" dirty="0">
                <a:solidFill>
                  <a:schemeClr val="tx1"/>
                </a:solidFill>
              </a:rPr>
              <a:t>Résultats clés ou conclusions</a:t>
            </a:r>
          </a:p>
          <a:p>
            <a:pPr marL="568325" indent="-457200" algn="l" rtl="0">
              <a:spcBef>
                <a:spcPts val="0"/>
              </a:spcBef>
              <a:spcAft>
                <a:spcPts val="1200"/>
              </a:spcAft>
              <a:buClr>
                <a:srgbClr val="D05124"/>
              </a:buClr>
              <a:buSzPct val="120000"/>
              <a:buFont typeface="Courier New" panose="02070309020205020404" pitchFamily="49" charset="0"/>
              <a:buChar char="o"/>
            </a:pPr>
            <a:r>
              <a:rPr lang="fr" sz="2800" b="0" i="0" u="none" baseline="0" dirty="0">
                <a:solidFill>
                  <a:schemeClr val="tx1"/>
                </a:solidFill>
              </a:rPr>
              <a:t>Données associées aux préoccupations du public</a:t>
            </a:r>
          </a:p>
          <a:p>
            <a:pPr marL="568325" indent="-457200" algn="l" rtl="0">
              <a:spcBef>
                <a:spcPts val="0"/>
              </a:spcBef>
              <a:spcAft>
                <a:spcPts val="1200"/>
              </a:spcAft>
              <a:buClr>
                <a:srgbClr val="D05124"/>
              </a:buClr>
              <a:buSzPct val="120000"/>
              <a:buFont typeface="Courier New" panose="02070309020205020404" pitchFamily="49" charset="0"/>
              <a:buChar char="o"/>
            </a:pPr>
            <a:r>
              <a:rPr lang="fr-FR" sz="2800" b="0" i="0" u="none" baseline="0" dirty="0">
                <a:solidFill>
                  <a:schemeClr val="tx1"/>
                </a:solidFill>
              </a:rPr>
              <a:t>Conclusion</a:t>
            </a:r>
            <a:r>
              <a:rPr lang="fr" sz="2800" b="0" i="0" u="none" baseline="0" dirty="0">
                <a:solidFill>
                  <a:schemeClr val="tx1"/>
                </a:solidFill>
              </a:rPr>
              <a:t> et recommandations</a:t>
            </a:r>
          </a:p>
        </p:txBody>
      </p:sp>
      <p:sp>
        <p:nvSpPr>
          <p:cNvPr id="24579" name="Rectangle 6"/>
          <p:cNvSpPr>
            <a:spLocks noGrp="1" noChangeArrowheads="1"/>
          </p:cNvSpPr>
          <p:nvPr>
            <p:ph idx="11"/>
          </p:nvPr>
        </p:nvSpPr>
        <p:spPr>
          <a:xfrm>
            <a:off x="4953000" y="1752600"/>
            <a:ext cx="3886200" cy="3970867"/>
          </a:xfrm>
        </p:spPr>
        <p:txBody>
          <a:bodyPr/>
          <a:lstStyle/>
          <a:p>
            <a:pPr marL="644525" indent="-533400" algn="l" rtl="0">
              <a:spcBef>
                <a:spcPts val="0"/>
              </a:spcBef>
              <a:spcAft>
                <a:spcPts val="1200"/>
              </a:spcAft>
              <a:buNone/>
            </a:pPr>
            <a:r>
              <a:rPr lang="fr" sz="3200" b="1" i="0" u="none" baseline="0" dirty="0">
                <a:solidFill>
                  <a:srgbClr val="D05124"/>
                </a:solidFill>
              </a:rPr>
              <a:t>Recherche</a:t>
            </a:r>
            <a:endParaRPr lang="fr" altLang="en-US" sz="3200" b="1" dirty="0">
              <a:solidFill>
                <a:srgbClr val="D05124"/>
              </a:solidFill>
            </a:endParaRPr>
          </a:p>
          <a:p>
            <a:pPr marL="568325" indent="-457200" algn="l" rtl="0">
              <a:spcBef>
                <a:spcPts val="0"/>
              </a:spcBef>
              <a:spcAft>
                <a:spcPts val="1200"/>
              </a:spcAft>
              <a:buClr>
                <a:srgbClr val="D05124"/>
              </a:buClr>
              <a:buSzPct val="120000"/>
              <a:buFont typeface="Courier New" panose="02070309020205020404" pitchFamily="49" charset="0"/>
              <a:buChar char="o"/>
            </a:pPr>
            <a:r>
              <a:rPr lang="fr" sz="2800" b="0" i="0" u="none" baseline="0" dirty="0">
                <a:solidFill>
                  <a:schemeClr val="tx1"/>
                </a:solidFill>
              </a:rPr>
              <a:t>Cadre théorique </a:t>
            </a:r>
          </a:p>
          <a:p>
            <a:pPr marL="568325" indent="-457200" algn="l" rtl="0">
              <a:spcBef>
                <a:spcPts val="0"/>
              </a:spcBef>
              <a:spcAft>
                <a:spcPts val="1200"/>
              </a:spcAft>
              <a:buClr>
                <a:srgbClr val="D05124"/>
              </a:buClr>
              <a:buSzPct val="120000"/>
              <a:buFont typeface="Courier New" panose="02070309020205020404" pitchFamily="49" charset="0"/>
              <a:buChar char="o"/>
            </a:pPr>
            <a:r>
              <a:rPr lang="fr" sz="2800" b="0" i="0" u="none" baseline="0" dirty="0">
                <a:solidFill>
                  <a:schemeClr val="tx1"/>
                </a:solidFill>
              </a:rPr>
              <a:t>Méthodologie </a:t>
            </a:r>
            <a:r>
              <a:rPr lang="fr-FR" sz="2800" b="0" i="0" u="none" baseline="0" dirty="0">
                <a:solidFill>
                  <a:schemeClr val="tx1"/>
                </a:solidFill>
              </a:rPr>
              <a:t>pour</a:t>
            </a:r>
            <a:r>
              <a:rPr lang="fr" sz="2800" b="0" i="0" u="none" baseline="0" dirty="0">
                <a:solidFill>
                  <a:schemeClr val="tx1"/>
                </a:solidFill>
              </a:rPr>
              <a:t> </a:t>
            </a:r>
            <a:r>
              <a:rPr lang="fr-FR" sz="2800" b="0" i="0" u="none" baseline="0" dirty="0">
                <a:solidFill>
                  <a:schemeClr val="tx1"/>
                </a:solidFill>
              </a:rPr>
              <a:t>établir la </a:t>
            </a:r>
            <a:r>
              <a:rPr lang="fr" sz="2800" b="0" i="0" u="none" baseline="0" dirty="0">
                <a:solidFill>
                  <a:schemeClr val="tx1"/>
                </a:solidFill>
              </a:rPr>
              <a:t>crédibilité</a:t>
            </a:r>
          </a:p>
          <a:p>
            <a:pPr marL="568325" indent="-457200" algn="l" rtl="0">
              <a:spcBef>
                <a:spcPts val="0"/>
              </a:spcBef>
              <a:spcAft>
                <a:spcPts val="1200"/>
              </a:spcAft>
              <a:buClr>
                <a:srgbClr val="D05124"/>
              </a:buClr>
              <a:buSzPct val="120000"/>
              <a:buFont typeface="Courier New" panose="02070309020205020404" pitchFamily="49" charset="0"/>
              <a:buChar char="o"/>
            </a:pPr>
            <a:r>
              <a:rPr lang="fr" sz="2800" b="0" i="0" u="none" baseline="0" dirty="0">
                <a:solidFill>
                  <a:schemeClr val="tx1"/>
                </a:solidFill>
              </a:rPr>
              <a:t>Résultats et discussion</a:t>
            </a:r>
          </a:p>
        </p:txBody>
      </p:sp>
    </p:spTree>
    <p:extLst>
      <p:ext uri="{BB962C8B-B14F-4D97-AF65-F5344CB8AC3E}">
        <p14:creationId xmlns:p14="http://schemas.microsoft.com/office/powerpoint/2010/main" val="16978315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838200" y="381000"/>
            <a:ext cx="8201298" cy="990600"/>
          </a:xfrm>
        </p:spPr>
        <p:txBody>
          <a:bodyPr/>
          <a:lstStyle/>
          <a:p>
            <a:pPr algn="l" rtl="0"/>
            <a:r>
              <a:rPr lang="fr" sz="3600" b="1" i="0" u="none" baseline="0" dirty="0">
                <a:solidFill>
                  <a:srgbClr val="2375BB"/>
                </a:solidFill>
              </a:rPr>
              <a:t>Présentez un message convaincant</a:t>
            </a:r>
          </a:p>
        </p:txBody>
      </p:sp>
      <p:cxnSp>
        <p:nvCxnSpPr>
          <p:cNvPr id="6" name="Straight Arrow Connector 5"/>
          <p:cNvCxnSpPr/>
          <p:nvPr/>
        </p:nvCxnSpPr>
        <p:spPr bwMode="auto">
          <a:xfrm>
            <a:off x="1447800" y="3429000"/>
            <a:ext cx="7315200" cy="0"/>
          </a:xfrm>
          <a:prstGeom prst="straightConnector1">
            <a:avLst/>
          </a:prstGeom>
          <a:solidFill>
            <a:schemeClr val="accent1"/>
          </a:solidFill>
          <a:ln w="19050" cap="flat" cmpd="sng" algn="ctr">
            <a:solidFill>
              <a:srgbClr val="2375BB"/>
            </a:solidFill>
            <a:prstDash val="solid"/>
            <a:round/>
            <a:headEnd type="none" w="med" len="med"/>
            <a:tailEnd type="triangle"/>
          </a:ln>
          <a:effectLst/>
        </p:spPr>
      </p:cxnSp>
      <p:sp>
        <p:nvSpPr>
          <p:cNvPr id="8" name="Oval 7"/>
          <p:cNvSpPr/>
          <p:nvPr/>
        </p:nvSpPr>
        <p:spPr bwMode="auto">
          <a:xfrm>
            <a:off x="1302378"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9" name="Rectangle 8"/>
          <p:cNvSpPr/>
          <p:nvPr/>
        </p:nvSpPr>
        <p:spPr>
          <a:xfrm>
            <a:off x="655767" y="2806771"/>
            <a:ext cx="1676400" cy="400110"/>
          </a:xfrm>
          <a:prstGeom prst="rect">
            <a:avLst/>
          </a:prstGeom>
        </p:spPr>
        <p:txBody>
          <a:bodyPr wrap="square">
            <a:spAutoFit/>
          </a:bodyPr>
          <a:lstStyle/>
          <a:p>
            <a:pPr lvl="0" algn="ctr" rtl="0"/>
            <a:r>
              <a:rPr lang="fr" sz="2000" b="1" i="0" u="none" baseline="0">
                <a:solidFill>
                  <a:srgbClr val="E96D1F"/>
                </a:solidFill>
              </a:rPr>
              <a:t>Attention</a:t>
            </a:r>
          </a:p>
        </p:txBody>
      </p:sp>
      <p:sp>
        <p:nvSpPr>
          <p:cNvPr id="14" name="Rectangle 13"/>
          <p:cNvSpPr/>
          <p:nvPr/>
        </p:nvSpPr>
        <p:spPr>
          <a:xfrm>
            <a:off x="783995" y="3647046"/>
            <a:ext cx="1381590" cy="584775"/>
          </a:xfrm>
          <a:prstGeom prst="rect">
            <a:avLst/>
          </a:prstGeom>
        </p:spPr>
        <p:txBody>
          <a:bodyPr wrap="square">
            <a:spAutoFit/>
          </a:bodyPr>
          <a:lstStyle/>
          <a:p>
            <a:pPr lvl="0" algn="ctr" rtl="0"/>
            <a:r>
              <a:rPr lang="fr" sz="1600" b="1" i="0" u="none" baseline="0">
                <a:solidFill>
                  <a:srgbClr val="2375BB"/>
                </a:solidFill>
              </a:rPr>
              <a:t>Attirez l'attention du public</a:t>
            </a:r>
          </a:p>
        </p:txBody>
      </p:sp>
      <p:sp>
        <p:nvSpPr>
          <p:cNvPr id="20" name="Oval 19"/>
          <p:cNvSpPr/>
          <p:nvPr/>
        </p:nvSpPr>
        <p:spPr bwMode="auto">
          <a:xfrm>
            <a:off x="8009709"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1" name="Rectangle 20"/>
          <p:cNvSpPr/>
          <p:nvPr/>
        </p:nvSpPr>
        <p:spPr>
          <a:xfrm>
            <a:off x="7363098" y="2806771"/>
            <a:ext cx="1676400" cy="400110"/>
          </a:xfrm>
          <a:prstGeom prst="rect">
            <a:avLst/>
          </a:prstGeom>
        </p:spPr>
        <p:txBody>
          <a:bodyPr wrap="square">
            <a:spAutoFit/>
          </a:bodyPr>
          <a:lstStyle/>
          <a:p>
            <a:pPr lvl="0" algn="ctr" rtl="0"/>
            <a:r>
              <a:rPr lang="fr" sz="2000" b="1" i="0" u="none" baseline="0">
                <a:solidFill>
                  <a:srgbClr val="E96D1F"/>
                </a:solidFill>
              </a:rPr>
              <a:t>Action</a:t>
            </a:r>
          </a:p>
        </p:txBody>
      </p:sp>
      <p:sp>
        <p:nvSpPr>
          <p:cNvPr id="22" name="Rectangle 21"/>
          <p:cNvSpPr/>
          <p:nvPr/>
        </p:nvSpPr>
        <p:spPr>
          <a:xfrm>
            <a:off x="7491326" y="3647046"/>
            <a:ext cx="1381590" cy="830997"/>
          </a:xfrm>
          <a:prstGeom prst="rect">
            <a:avLst/>
          </a:prstGeom>
        </p:spPr>
        <p:txBody>
          <a:bodyPr wrap="square">
            <a:spAutoFit/>
          </a:bodyPr>
          <a:lstStyle/>
          <a:p>
            <a:pPr lvl="0" algn="ctr" rtl="0"/>
            <a:r>
              <a:rPr lang="fr" sz="1600" b="1" i="0" u="none" baseline="0">
                <a:solidFill>
                  <a:srgbClr val="2375BB"/>
                </a:solidFill>
              </a:rPr>
              <a:t>Passez à l'action positive</a:t>
            </a:r>
          </a:p>
        </p:txBody>
      </p:sp>
      <p:sp>
        <p:nvSpPr>
          <p:cNvPr id="23" name="Oval 22"/>
          <p:cNvSpPr/>
          <p:nvPr/>
        </p:nvSpPr>
        <p:spPr bwMode="auto">
          <a:xfrm>
            <a:off x="4633183"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4" name="Rectangle 23"/>
          <p:cNvSpPr/>
          <p:nvPr/>
        </p:nvSpPr>
        <p:spPr>
          <a:xfrm>
            <a:off x="3797799" y="2806771"/>
            <a:ext cx="2053946" cy="400110"/>
          </a:xfrm>
          <a:prstGeom prst="rect">
            <a:avLst/>
          </a:prstGeom>
        </p:spPr>
        <p:txBody>
          <a:bodyPr wrap="square">
            <a:spAutoFit/>
          </a:bodyPr>
          <a:lstStyle/>
          <a:p>
            <a:pPr lvl="0" algn="ctr" rtl="0"/>
            <a:r>
              <a:rPr lang="fr" sz="2000" b="1" i="0" u="none" baseline="0">
                <a:solidFill>
                  <a:srgbClr val="E96D1F"/>
                </a:solidFill>
              </a:rPr>
              <a:t>Satisfaction</a:t>
            </a:r>
          </a:p>
        </p:txBody>
      </p:sp>
      <p:sp>
        <p:nvSpPr>
          <p:cNvPr id="25" name="Rectangle 24"/>
          <p:cNvSpPr/>
          <p:nvPr/>
        </p:nvSpPr>
        <p:spPr>
          <a:xfrm>
            <a:off x="4114800" y="3647046"/>
            <a:ext cx="1381590" cy="584775"/>
          </a:xfrm>
          <a:prstGeom prst="rect">
            <a:avLst/>
          </a:prstGeom>
        </p:spPr>
        <p:txBody>
          <a:bodyPr wrap="square">
            <a:spAutoFit/>
          </a:bodyPr>
          <a:lstStyle/>
          <a:p>
            <a:pPr lvl="0" algn="ctr" rtl="0"/>
            <a:r>
              <a:rPr lang="fr" sz="1600" b="1" i="0" u="none" baseline="0">
                <a:solidFill>
                  <a:srgbClr val="2375BB"/>
                </a:solidFill>
              </a:rPr>
              <a:t>Proposez une solution</a:t>
            </a:r>
          </a:p>
        </p:txBody>
      </p:sp>
      <p:sp>
        <p:nvSpPr>
          <p:cNvPr id="26" name="Oval 25"/>
          <p:cNvSpPr/>
          <p:nvPr/>
        </p:nvSpPr>
        <p:spPr bwMode="auto">
          <a:xfrm>
            <a:off x="2945591" y="3276600"/>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27" name="Rectangle 26"/>
          <p:cNvSpPr/>
          <p:nvPr/>
        </p:nvSpPr>
        <p:spPr>
          <a:xfrm>
            <a:off x="2298980" y="2806771"/>
            <a:ext cx="1676400" cy="400110"/>
          </a:xfrm>
          <a:prstGeom prst="rect">
            <a:avLst/>
          </a:prstGeom>
        </p:spPr>
        <p:txBody>
          <a:bodyPr wrap="square">
            <a:spAutoFit/>
          </a:bodyPr>
          <a:lstStyle/>
          <a:p>
            <a:pPr lvl="0" algn="ctr" rtl="0"/>
            <a:r>
              <a:rPr lang="fr" sz="2000" b="1" i="0" u="none" baseline="0">
                <a:solidFill>
                  <a:srgbClr val="E96D1F"/>
                </a:solidFill>
              </a:rPr>
              <a:t>Besoin</a:t>
            </a:r>
          </a:p>
        </p:txBody>
      </p:sp>
      <p:sp>
        <p:nvSpPr>
          <p:cNvPr id="28" name="Rectangle 27"/>
          <p:cNvSpPr/>
          <p:nvPr/>
        </p:nvSpPr>
        <p:spPr>
          <a:xfrm>
            <a:off x="2427208" y="3647046"/>
            <a:ext cx="1381590" cy="830997"/>
          </a:xfrm>
          <a:prstGeom prst="rect">
            <a:avLst/>
          </a:prstGeom>
        </p:spPr>
        <p:txBody>
          <a:bodyPr wrap="square">
            <a:spAutoFit/>
          </a:bodyPr>
          <a:lstStyle/>
          <a:p>
            <a:pPr lvl="0" algn="ctr" rtl="0"/>
            <a:r>
              <a:rPr lang="fr" sz="1600" b="1" i="0" u="none" baseline="0" dirty="0">
                <a:solidFill>
                  <a:srgbClr val="2375BB"/>
                </a:solidFill>
              </a:rPr>
              <a:t>Exposez le besoin ou le problème</a:t>
            </a:r>
          </a:p>
        </p:txBody>
      </p:sp>
      <p:sp>
        <p:nvSpPr>
          <p:cNvPr id="29" name="Oval 28"/>
          <p:cNvSpPr/>
          <p:nvPr/>
        </p:nvSpPr>
        <p:spPr bwMode="auto">
          <a:xfrm>
            <a:off x="6298058" y="3278497"/>
            <a:ext cx="306978" cy="306978"/>
          </a:xfrm>
          <a:prstGeom prst="ellipse">
            <a:avLst/>
          </a:prstGeom>
          <a:solidFill>
            <a:srgbClr val="33C9D1"/>
          </a:solidFill>
          <a:ln w="9525" cap="flat" cmpd="sng" algn="ctr">
            <a:solidFill>
              <a:srgbClr val="2375B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0" name="Rectangle 29"/>
          <p:cNvSpPr/>
          <p:nvPr/>
        </p:nvSpPr>
        <p:spPr>
          <a:xfrm>
            <a:off x="5415898" y="2808668"/>
            <a:ext cx="2147498" cy="400110"/>
          </a:xfrm>
          <a:prstGeom prst="rect">
            <a:avLst/>
          </a:prstGeom>
        </p:spPr>
        <p:txBody>
          <a:bodyPr wrap="square">
            <a:spAutoFit/>
          </a:bodyPr>
          <a:lstStyle/>
          <a:p>
            <a:pPr lvl="0" algn="ctr" rtl="0"/>
            <a:r>
              <a:rPr lang="fr" sz="2000" b="1" i="0" u="none" baseline="0">
                <a:solidFill>
                  <a:srgbClr val="E96D1F"/>
                </a:solidFill>
              </a:rPr>
              <a:t>Visualisation</a:t>
            </a:r>
            <a:endParaRPr lang="fr" sz="2000" b="1" dirty="0">
              <a:solidFill>
                <a:srgbClr val="E96D1F"/>
              </a:solidFill>
            </a:endParaRPr>
          </a:p>
        </p:txBody>
      </p:sp>
      <p:sp>
        <p:nvSpPr>
          <p:cNvPr id="31" name="Rectangle 30"/>
          <p:cNvSpPr/>
          <p:nvPr/>
        </p:nvSpPr>
        <p:spPr>
          <a:xfrm>
            <a:off x="5779675" y="3648943"/>
            <a:ext cx="1381590" cy="1077218"/>
          </a:xfrm>
          <a:prstGeom prst="rect">
            <a:avLst/>
          </a:prstGeom>
        </p:spPr>
        <p:txBody>
          <a:bodyPr wrap="square">
            <a:spAutoFit/>
          </a:bodyPr>
          <a:lstStyle/>
          <a:p>
            <a:pPr lvl="0" algn="ctr" rtl="0"/>
            <a:r>
              <a:rPr lang="fr" sz="1600" b="1" i="0" u="none" baseline="0" dirty="0">
                <a:solidFill>
                  <a:srgbClr val="2375BB"/>
                </a:solidFill>
              </a:rPr>
              <a:t>Proposez une perspective d'avenir</a:t>
            </a:r>
          </a:p>
        </p:txBody>
      </p:sp>
    </p:spTree>
    <p:extLst>
      <p:ext uri="{BB962C8B-B14F-4D97-AF65-F5344CB8AC3E}">
        <p14:creationId xmlns:p14="http://schemas.microsoft.com/office/powerpoint/2010/main" val="806500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p:spPr>
        <p:txBody>
          <a:bodyPr/>
          <a:lstStyle/>
          <a:p>
            <a:pPr algn="l" rtl="0">
              <a:tabLst>
                <a:tab pos="1943100" algn="l"/>
              </a:tabLst>
            </a:pPr>
            <a:r>
              <a:rPr lang="fr" b="1" i="0" u="none" baseline="0">
                <a:solidFill>
                  <a:srgbClr val="2375BB"/>
                </a:solidFill>
              </a:rPr>
              <a:t>L'introduction donne le ton</a:t>
            </a:r>
            <a:endParaRPr lang="fr" altLang="en-US" sz="3200" b="1" i="1" dirty="0">
              <a:solidFill>
                <a:srgbClr val="2375BB"/>
              </a:solidFill>
            </a:endParaRPr>
          </a:p>
        </p:txBody>
      </p:sp>
      <p:sp>
        <p:nvSpPr>
          <p:cNvPr id="28675" name="Rectangle 3"/>
          <p:cNvSpPr>
            <a:spLocks noGrp="1" noChangeArrowheads="1"/>
          </p:cNvSpPr>
          <p:nvPr>
            <p:ph idx="1"/>
          </p:nvPr>
        </p:nvSpPr>
        <p:spPr>
          <a:noFill/>
        </p:spPr>
        <p:txBody>
          <a:bodyPr/>
          <a:lstStyle/>
          <a:p>
            <a:pPr algn="l" rtl="0">
              <a:spcBef>
                <a:spcPts val="0"/>
              </a:spcBef>
              <a:spcAft>
                <a:spcPts val="3000"/>
              </a:spcAft>
              <a:buSzPct val="85000"/>
            </a:pPr>
            <a:r>
              <a:rPr lang="fr" b="0" i="0" u="none" baseline="0" dirty="0"/>
              <a:t>Captez l'attention de votre public</a:t>
            </a:r>
          </a:p>
          <a:p>
            <a:pPr algn="l" rtl="0">
              <a:spcBef>
                <a:spcPts val="0"/>
              </a:spcBef>
              <a:spcAft>
                <a:spcPts val="3000"/>
              </a:spcAft>
              <a:buSzPct val="85000"/>
            </a:pPr>
            <a:r>
              <a:rPr lang="fr" b="0" i="0" u="none" baseline="0" dirty="0"/>
              <a:t>Établissez une relation</a:t>
            </a:r>
          </a:p>
          <a:p>
            <a:pPr algn="l" rtl="0">
              <a:spcBef>
                <a:spcPts val="0"/>
              </a:spcBef>
              <a:spcAft>
                <a:spcPts val="3000"/>
              </a:spcAft>
              <a:buSzPct val="85000"/>
            </a:pPr>
            <a:r>
              <a:rPr lang="fr" b="0" i="0" u="none" baseline="0" dirty="0"/>
              <a:t>Adaptez votre introduction à votre public</a:t>
            </a:r>
            <a:br>
              <a:rPr lang="fr" dirty="0"/>
            </a:br>
            <a:endParaRPr lang="fr" altLang="en-US" dirty="0"/>
          </a:p>
        </p:txBody>
      </p:sp>
    </p:spTree>
    <p:extLst>
      <p:ext uri="{BB962C8B-B14F-4D97-AF65-F5344CB8AC3E}">
        <p14:creationId xmlns:p14="http://schemas.microsoft.com/office/powerpoint/2010/main" val="255079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title"/>
          </p:nvPr>
        </p:nvSpPr>
        <p:spPr>
          <a:xfrm>
            <a:off x="838200" y="381000"/>
            <a:ext cx="7699130" cy="762000"/>
          </a:xfrm>
        </p:spPr>
        <p:txBody>
          <a:bodyPr/>
          <a:lstStyle/>
          <a:p>
            <a:pPr algn="l" rtl="0"/>
            <a:r>
              <a:rPr lang="fr" b="1" i="0" u="none" baseline="0" dirty="0">
                <a:solidFill>
                  <a:srgbClr val="2375BB"/>
                </a:solidFill>
              </a:rPr>
              <a:t>Propositions de remarques préliminaires</a:t>
            </a:r>
          </a:p>
        </p:txBody>
      </p:sp>
      <p:sp>
        <p:nvSpPr>
          <p:cNvPr id="5" name="Rectangle 3"/>
          <p:cNvSpPr>
            <a:spLocks noGrp="1" noChangeArrowheads="1"/>
          </p:cNvSpPr>
          <p:nvPr>
            <p:ph idx="1"/>
          </p:nvPr>
        </p:nvSpPr>
        <p:spPr>
          <a:xfrm>
            <a:off x="646236" y="1820091"/>
            <a:ext cx="3953692" cy="4114800"/>
          </a:xfrm>
          <a:noFill/>
        </p:spPr>
        <p:txBody>
          <a:bodyPr/>
          <a:lstStyle/>
          <a:p>
            <a:pPr algn="l" rtl="0">
              <a:spcBef>
                <a:spcPts val="0"/>
              </a:spcBef>
              <a:spcAft>
                <a:spcPts val="3000"/>
              </a:spcAft>
              <a:buSzPct val="85000"/>
            </a:pPr>
            <a:r>
              <a:rPr lang="fr" b="0" i="0" u="none" baseline="0" dirty="0"/>
              <a:t>Saluez et choquez</a:t>
            </a:r>
          </a:p>
          <a:p>
            <a:pPr algn="l" rtl="0">
              <a:spcBef>
                <a:spcPts val="0"/>
              </a:spcBef>
              <a:spcAft>
                <a:spcPts val="3000"/>
              </a:spcAft>
              <a:buSzPct val="85000"/>
            </a:pPr>
            <a:r>
              <a:rPr lang="fr" b="0" i="0" u="none" baseline="0" dirty="0"/>
              <a:t>Utilisez l'humour</a:t>
            </a:r>
          </a:p>
          <a:p>
            <a:pPr algn="l" rtl="0">
              <a:spcBef>
                <a:spcPts val="0"/>
              </a:spcBef>
              <a:spcAft>
                <a:spcPts val="3000"/>
              </a:spcAft>
              <a:buSzPct val="85000"/>
            </a:pPr>
            <a:r>
              <a:rPr lang="fr" b="0" i="0" u="none" baseline="0" dirty="0"/>
              <a:t>Soyez chaleureux et amical</a:t>
            </a:r>
          </a:p>
          <a:p>
            <a:pPr algn="l" rtl="0">
              <a:spcBef>
                <a:spcPts val="0"/>
              </a:spcBef>
              <a:spcAft>
                <a:spcPts val="3000"/>
              </a:spcAft>
              <a:buSzPct val="85000"/>
            </a:pPr>
            <a:r>
              <a:rPr lang="fr" b="0" i="0" u="none" baseline="0" dirty="0"/>
              <a:t>Créez une imagerie verbale</a:t>
            </a:r>
          </a:p>
        </p:txBody>
      </p:sp>
      <p:sp>
        <p:nvSpPr>
          <p:cNvPr id="7" name="Rectangle 3"/>
          <p:cNvSpPr txBox="1">
            <a:spLocks noChangeArrowheads="1"/>
          </p:cNvSpPr>
          <p:nvPr/>
        </p:nvSpPr>
        <p:spPr bwMode="auto">
          <a:xfrm>
            <a:off x="4724400" y="1828800"/>
            <a:ext cx="415143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lgn="l" rtl="0">
              <a:spcAft>
                <a:spcPts val="3000"/>
              </a:spcAft>
            </a:pPr>
            <a:r>
              <a:rPr lang="fr" b="0" i="0" u="none" kern="0" baseline="0" dirty="0"/>
              <a:t>Lancez un défi</a:t>
            </a:r>
          </a:p>
          <a:p>
            <a:pPr algn="l" rtl="0">
              <a:spcAft>
                <a:spcPts val="3000"/>
              </a:spcAft>
            </a:pPr>
            <a:r>
              <a:rPr lang="fr" b="0" i="0" u="none" kern="0" baseline="0" dirty="0"/>
              <a:t>Utilisez une citation</a:t>
            </a:r>
          </a:p>
          <a:p>
            <a:pPr algn="l" rtl="0">
              <a:spcAft>
                <a:spcPts val="3000"/>
              </a:spcAft>
            </a:pPr>
            <a:r>
              <a:rPr lang="fr" b="0" i="0" u="none" kern="0" baseline="0" dirty="0"/>
              <a:t>Présentez des faits et des chiffres</a:t>
            </a:r>
          </a:p>
          <a:p>
            <a:pPr algn="l" rtl="0">
              <a:spcAft>
                <a:spcPts val="3000"/>
              </a:spcAft>
            </a:pPr>
            <a:r>
              <a:rPr lang="fr" kern="0" dirty="0"/>
              <a:t>Lanc</a:t>
            </a:r>
            <a:r>
              <a:rPr lang="fr" b="0" i="0" u="none" kern="0" baseline="0" dirty="0"/>
              <a:t>ez une question</a:t>
            </a:r>
          </a:p>
        </p:txBody>
      </p:sp>
    </p:spTree>
    <p:extLst>
      <p:ext uri="{BB962C8B-B14F-4D97-AF65-F5344CB8AC3E}">
        <p14:creationId xmlns:p14="http://schemas.microsoft.com/office/powerpoint/2010/main" val="2157699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7851530" cy="761998"/>
          </a:xfrm>
        </p:spPr>
        <p:txBody>
          <a:bodyPr/>
          <a:lstStyle/>
          <a:p>
            <a:pPr algn="l" rtl="0"/>
            <a:r>
              <a:rPr lang="fr" b="1" i="0" u="none" baseline="0" dirty="0">
                <a:solidFill>
                  <a:srgbClr val="2375BB"/>
                </a:solidFill>
              </a:rPr>
              <a:t>Le </a:t>
            </a:r>
            <a:r>
              <a:rPr lang="fr-FR" b="1" i="0" u="none" baseline="0" dirty="0">
                <a:solidFill>
                  <a:srgbClr val="2375BB"/>
                </a:solidFill>
              </a:rPr>
              <a:t>timing</a:t>
            </a:r>
            <a:r>
              <a:rPr lang="fr" b="1" i="0" u="none" baseline="0" dirty="0">
                <a:solidFill>
                  <a:srgbClr val="2375BB"/>
                </a:solidFill>
              </a:rPr>
              <a:t> joue un rôle clé</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96094008"/>
              </p:ext>
            </p:extLst>
          </p:nvPr>
        </p:nvGraphicFramePr>
        <p:xfrm>
          <a:off x="1066800" y="1828800"/>
          <a:ext cx="7729537" cy="43764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1066800" y="1176014"/>
            <a:ext cx="228600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 sz="3200" b="1" i="0" u="none" strike="noStrike" kern="1200" cap="none" spc="0" normalizeH="0" baseline="0">
                <a:ln>
                  <a:noFill/>
                </a:ln>
                <a:solidFill>
                  <a:srgbClr val="33C9D1"/>
                </a:solidFill>
                <a:effectLst/>
                <a:uLnTx/>
                <a:uFillTx/>
                <a:latin typeface="Arial" charset="0"/>
                <a:ea typeface="ＭＳ Ｐゴシック"/>
              </a:rPr>
              <a:t>Crédibilité</a:t>
            </a:r>
          </a:p>
        </p:txBody>
      </p:sp>
      <p:sp>
        <p:nvSpPr>
          <p:cNvPr id="11" name="TextBox 10"/>
          <p:cNvSpPr txBox="1"/>
          <p:nvPr/>
        </p:nvSpPr>
        <p:spPr>
          <a:xfrm>
            <a:off x="5214937" y="1181669"/>
            <a:ext cx="2286000"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 sz="3200" b="1" i="0" u="none" strike="noStrike" kern="1200" cap="none" spc="0" normalizeH="0" baseline="0">
                <a:ln>
                  <a:noFill/>
                </a:ln>
                <a:solidFill>
                  <a:srgbClr val="2375BB"/>
                </a:solidFill>
                <a:effectLst/>
                <a:uLnTx/>
                <a:uFillTx/>
                <a:latin typeface="Arial" charset="0"/>
                <a:ea typeface="ＭＳ Ｐゴシック"/>
              </a:rPr>
              <a:t>Impact</a:t>
            </a:r>
          </a:p>
        </p:txBody>
      </p:sp>
    </p:spTree>
    <p:extLst>
      <p:ext uri="{BB962C8B-B14F-4D97-AF65-F5344CB8AC3E}">
        <p14:creationId xmlns:p14="http://schemas.microsoft.com/office/powerpoint/2010/main" val="327597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graphicEl>
                                              <a:dgm id="{54CBFE41-7CAC-4E05-A77B-42E634E94345}"/>
                                            </p:graphicEl>
                                          </p:spTgt>
                                        </p:tgtEl>
                                        <p:attrNameLst>
                                          <p:attrName>style.visibility</p:attrName>
                                        </p:attrNameLst>
                                      </p:cBhvr>
                                      <p:to>
                                        <p:strVal val="visible"/>
                                      </p:to>
                                    </p:set>
                                    <p:animEffect transition="in" filter="wipe(up)">
                                      <p:cBhvr>
                                        <p:cTn id="10" dur="500"/>
                                        <p:tgtEl>
                                          <p:spTgt spid="4">
                                            <p:graphicEl>
                                              <a:dgm id="{54CBFE41-7CAC-4E05-A77B-42E634E94345}"/>
                                            </p:graphicEl>
                                          </p:spTgt>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4">
                                            <p:graphicEl>
                                              <a:dgm id="{126F8820-E458-4630-AFBF-D85E31544F1B}"/>
                                            </p:graphicEl>
                                          </p:spTgt>
                                        </p:tgtEl>
                                        <p:attrNameLst>
                                          <p:attrName>style.visibility</p:attrName>
                                        </p:attrNameLst>
                                      </p:cBhvr>
                                      <p:to>
                                        <p:strVal val="visible"/>
                                      </p:to>
                                    </p:set>
                                    <p:animEffect transition="in" filter="wipe(up)">
                                      <p:cBhvr>
                                        <p:cTn id="14" dur="500"/>
                                        <p:tgtEl>
                                          <p:spTgt spid="4">
                                            <p:graphicEl>
                                              <a:dgm id="{126F8820-E458-4630-AFBF-D85E31544F1B}"/>
                                            </p:graphic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4">
                                            <p:graphicEl>
                                              <a:dgm id="{4654316A-DEFD-4F59-884E-3FE5098C7FD5}"/>
                                            </p:graphicEl>
                                          </p:spTgt>
                                        </p:tgtEl>
                                        <p:attrNameLst>
                                          <p:attrName>style.visibility</p:attrName>
                                        </p:attrNameLst>
                                      </p:cBhvr>
                                      <p:to>
                                        <p:strVal val="visible"/>
                                      </p:to>
                                    </p:set>
                                    <p:animEffect transition="in" filter="wipe(up)">
                                      <p:cBhvr>
                                        <p:cTn id="17" dur="500"/>
                                        <p:tgtEl>
                                          <p:spTgt spid="4">
                                            <p:graphicEl>
                                              <a:dgm id="{4654316A-DEFD-4F59-884E-3FE5098C7FD5}"/>
                                            </p:graphicEl>
                                          </p:spTgt>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4">
                                            <p:graphicEl>
                                              <a:dgm id="{B1352D85-2875-4F40-9574-3EBAC23E3929}"/>
                                            </p:graphicEl>
                                          </p:spTgt>
                                        </p:tgtEl>
                                        <p:attrNameLst>
                                          <p:attrName>style.visibility</p:attrName>
                                        </p:attrNameLst>
                                      </p:cBhvr>
                                      <p:to>
                                        <p:strVal val="visible"/>
                                      </p:to>
                                    </p:set>
                                    <p:animEffect transition="in" filter="wipe(up)">
                                      <p:cBhvr>
                                        <p:cTn id="21" dur="500"/>
                                        <p:tgtEl>
                                          <p:spTgt spid="4">
                                            <p:graphicEl>
                                              <a:dgm id="{B1352D85-2875-4F40-9574-3EBAC23E3929}"/>
                                            </p:graphicEl>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4">
                                            <p:graphicEl>
                                              <a:dgm id="{D0F158EE-9756-4AC0-B038-170FB1AF6F31}"/>
                                            </p:graphicEl>
                                          </p:spTgt>
                                        </p:tgtEl>
                                        <p:attrNameLst>
                                          <p:attrName>style.visibility</p:attrName>
                                        </p:attrNameLst>
                                      </p:cBhvr>
                                      <p:to>
                                        <p:strVal val="visible"/>
                                      </p:to>
                                    </p:set>
                                    <p:animEffect transition="in" filter="wipe(up)">
                                      <p:cBhvr>
                                        <p:cTn id="24" dur="500"/>
                                        <p:tgtEl>
                                          <p:spTgt spid="4">
                                            <p:graphicEl>
                                              <a:dgm id="{D0F158EE-9756-4AC0-B038-170FB1AF6F31}"/>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par>
                          <p:cTn id="30" fill="hold">
                            <p:stCondLst>
                              <p:cond delay="500"/>
                            </p:stCondLst>
                            <p:childTnLst>
                              <p:par>
                                <p:cTn id="31" presetID="22" presetClass="entr" presetSubtype="1" fill="hold" grpId="0" nodeType="afterEffect">
                                  <p:stCondLst>
                                    <p:cond delay="0"/>
                                  </p:stCondLst>
                                  <p:childTnLst>
                                    <p:set>
                                      <p:cBhvr>
                                        <p:cTn id="32" dur="1" fill="hold">
                                          <p:stCondLst>
                                            <p:cond delay="0"/>
                                          </p:stCondLst>
                                        </p:cTn>
                                        <p:tgtEl>
                                          <p:spTgt spid="4">
                                            <p:graphicEl>
                                              <a:dgm id="{445637E0-20BB-4B6B-A842-6F5DA99E1400}"/>
                                            </p:graphicEl>
                                          </p:spTgt>
                                        </p:tgtEl>
                                        <p:attrNameLst>
                                          <p:attrName>style.visibility</p:attrName>
                                        </p:attrNameLst>
                                      </p:cBhvr>
                                      <p:to>
                                        <p:strVal val="visible"/>
                                      </p:to>
                                    </p:set>
                                    <p:animEffect transition="in" filter="wipe(up)">
                                      <p:cBhvr>
                                        <p:cTn id="33" dur="500"/>
                                        <p:tgtEl>
                                          <p:spTgt spid="4">
                                            <p:graphicEl>
                                              <a:dgm id="{445637E0-20BB-4B6B-A842-6F5DA99E1400}"/>
                                            </p:graphic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
                                            <p:graphicEl>
                                              <a:dgm id="{ABD5C9B5-1D16-463F-9CA0-0233D90E2A43}"/>
                                            </p:graphicEl>
                                          </p:spTgt>
                                        </p:tgtEl>
                                        <p:attrNameLst>
                                          <p:attrName>style.visibility</p:attrName>
                                        </p:attrNameLst>
                                      </p:cBhvr>
                                      <p:to>
                                        <p:strVal val="visible"/>
                                      </p:to>
                                    </p:set>
                                    <p:animEffect transition="in" filter="wipe(up)">
                                      <p:cBhvr>
                                        <p:cTn id="36" dur="500"/>
                                        <p:tgtEl>
                                          <p:spTgt spid="4">
                                            <p:graphicEl>
                                              <a:dgm id="{ABD5C9B5-1D16-463F-9CA0-0233D90E2A43}"/>
                                            </p:graphicEl>
                                          </p:spTgt>
                                        </p:tgtEl>
                                      </p:cBhvr>
                                    </p:animEffect>
                                  </p:childTnLst>
                                </p:cTn>
                              </p:par>
                            </p:childTnLst>
                          </p:cTn>
                        </p:par>
                        <p:par>
                          <p:cTn id="37" fill="hold">
                            <p:stCondLst>
                              <p:cond delay="1000"/>
                            </p:stCondLst>
                            <p:childTnLst>
                              <p:par>
                                <p:cTn id="38" presetID="22" presetClass="entr" presetSubtype="1" fill="hold" grpId="0" nodeType="afterEffect">
                                  <p:stCondLst>
                                    <p:cond delay="0"/>
                                  </p:stCondLst>
                                  <p:childTnLst>
                                    <p:set>
                                      <p:cBhvr>
                                        <p:cTn id="39" dur="1" fill="hold">
                                          <p:stCondLst>
                                            <p:cond delay="0"/>
                                          </p:stCondLst>
                                        </p:cTn>
                                        <p:tgtEl>
                                          <p:spTgt spid="4">
                                            <p:graphicEl>
                                              <a:dgm id="{6ED1D120-6934-411F-A918-AF19C8C46319}"/>
                                            </p:graphicEl>
                                          </p:spTgt>
                                        </p:tgtEl>
                                        <p:attrNameLst>
                                          <p:attrName>style.visibility</p:attrName>
                                        </p:attrNameLst>
                                      </p:cBhvr>
                                      <p:to>
                                        <p:strVal val="visible"/>
                                      </p:to>
                                    </p:set>
                                    <p:animEffect transition="in" filter="wipe(up)">
                                      <p:cBhvr>
                                        <p:cTn id="40" dur="500"/>
                                        <p:tgtEl>
                                          <p:spTgt spid="4">
                                            <p:graphicEl>
                                              <a:dgm id="{6ED1D120-6934-411F-A918-AF19C8C46319}"/>
                                            </p:graphic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4">
                                            <p:graphicEl>
                                              <a:dgm id="{B61D961F-A646-4F4D-8285-40923D118077}"/>
                                            </p:graphicEl>
                                          </p:spTgt>
                                        </p:tgtEl>
                                        <p:attrNameLst>
                                          <p:attrName>style.visibility</p:attrName>
                                        </p:attrNameLst>
                                      </p:cBhvr>
                                      <p:to>
                                        <p:strVal val="visible"/>
                                      </p:to>
                                    </p:set>
                                    <p:animEffect transition="in" filter="wipe(up)">
                                      <p:cBhvr>
                                        <p:cTn id="43" dur="500"/>
                                        <p:tgtEl>
                                          <p:spTgt spid="4">
                                            <p:graphicEl>
                                              <a:dgm id="{B61D961F-A646-4F4D-8285-40923D118077}"/>
                                            </p:graphicEl>
                                          </p:spTgt>
                                        </p:tgtEl>
                                      </p:cBhvr>
                                    </p:animEffect>
                                  </p:childTnLst>
                                </p:cTn>
                              </p:par>
                            </p:childTnLst>
                          </p:cTn>
                        </p:par>
                        <p:par>
                          <p:cTn id="44" fill="hold">
                            <p:stCondLst>
                              <p:cond delay="1500"/>
                            </p:stCondLst>
                            <p:childTnLst>
                              <p:par>
                                <p:cTn id="45" presetID="22" presetClass="entr" presetSubtype="1" fill="hold" grpId="0" nodeType="afterEffect">
                                  <p:stCondLst>
                                    <p:cond delay="0"/>
                                  </p:stCondLst>
                                  <p:childTnLst>
                                    <p:set>
                                      <p:cBhvr>
                                        <p:cTn id="46" dur="1" fill="hold">
                                          <p:stCondLst>
                                            <p:cond delay="0"/>
                                          </p:stCondLst>
                                        </p:cTn>
                                        <p:tgtEl>
                                          <p:spTgt spid="4">
                                            <p:graphicEl>
                                              <a:dgm id="{DFC22641-BBE7-4879-9A9F-75F2C8D7F0D2}"/>
                                            </p:graphicEl>
                                          </p:spTgt>
                                        </p:tgtEl>
                                        <p:attrNameLst>
                                          <p:attrName>style.visibility</p:attrName>
                                        </p:attrNameLst>
                                      </p:cBhvr>
                                      <p:to>
                                        <p:strVal val="visible"/>
                                      </p:to>
                                    </p:set>
                                    <p:animEffect transition="in" filter="wipe(up)">
                                      <p:cBhvr>
                                        <p:cTn id="47" dur="500"/>
                                        <p:tgtEl>
                                          <p:spTgt spid="4">
                                            <p:graphicEl>
                                              <a:dgm id="{DFC22641-BBE7-4879-9A9F-75F2C8D7F0D2}"/>
                                            </p:graphic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
                                            <p:graphicEl>
                                              <a:dgm id="{3776F82A-F55B-4D0C-953C-FAFBA51884BE}"/>
                                            </p:graphicEl>
                                          </p:spTgt>
                                        </p:tgtEl>
                                        <p:attrNameLst>
                                          <p:attrName>style.visibility</p:attrName>
                                        </p:attrNameLst>
                                      </p:cBhvr>
                                      <p:to>
                                        <p:strVal val="visible"/>
                                      </p:to>
                                    </p:set>
                                    <p:animEffect transition="in" filter="wipe(up)">
                                      <p:cBhvr>
                                        <p:cTn id="50" dur="500"/>
                                        <p:tgtEl>
                                          <p:spTgt spid="4">
                                            <p:graphicEl>
                                              <a:dgm id="{3776F82A-F55B-4D0C-953C-FAFBA51884BE}"/>
                                            </p:graphicEl>
                                          </p:spTgt>
                                        </p:tgtEl>
                                      </p:cBhvr>
                                    </p:animEffect>
                                  </p:childTnLst>
                                </p:cTn>
                              </p:par>
                            </p:childTnLst>
                          </p:cTn>
                        </p:par>
                        <p:par>
                          <p:cTn id="51" fill="hold">
                            <p:stCondLst>
                              <p:cond delay="2000"/>
                            </p:stCondLst>
                            <p:childTnLst>
                              <p:par>
                                <p:cTn id="52" presetID="22" presetClass="entr" presetSubtype="1" fill="hold" grpId="0" nodeType="afterEffect">
                                  <p:stCondLst>
                                    <p:cond delay="0"/>
                                  </p:stCondLst>
                                  <p:childTnLst>
                                    <p:set>
                                      <p:cBhvr>
                                        <p:cTn id="53" dur="1" fill="hold">
                                          <p:stCondLst>
                                            <p:cond delay="0"/>
                                          </p:stCondLst>
                                        </p:cTn>
                                        <p:tgtEl>
                                          <p:spTgt spid="4">
                                            <p:graphicEl>
                                              <a:dgm id="{B802A1E9-8855-47BE-9B71-D580AA277C15}"/>
                                            </p:graphicEl>
                                          </p:spTgt>
                                        </p:tgtEl>
                                        <p:attrNameLst>
                                          <p:attrName>style.visibility</p:attrName>
                                        </p:attrNameLst>
                                      </p:cBhvr>
                                      <p:to>
                                        <p:strVal val="visible"/>
                                      </p:to>
                                    </p:set>
                                    <p:animEffect transition="in" filter="wipe(up)">
                                      <p:cBhvr>
                                        <p:cTn id="54" dur="500"/>
                                        <p:tgtEl>
                                          <p:spTgt spid="4">
                                            <p:graphicEl>
                                              <a:dgm id="{B802A1E9-8855-47BE-9B71-D580AA277C15}"/>
                                            </p:graphicEl>
                                          </p:spTgt>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
                                            <p:graphicEl>
                                              <a:dgm id="{103D576E-80D2-4010-9971-F799D653CC11}"/>
                                            </p:graphicEl>
                                          </p:spTgt>
                                        </p:tgtEl>
                                        <p:attrNameLst>
                                          <p:attrName>style.visibility</p:attrName>
                                        </p:attrNameLst>
                                      </p:cBhvr>
                                      <p:to>
                                        <p:strVal val="visible"/>
                                      </p:to>
                                    </p:set>
                                    <p:animEffect transition="in" filter="wipe(up)">
                                      <p:cBhvr>
                                        <p:cTn id="57" dur="500"/>
                                        <p:tgtEl>
                                          <p:spTgt spid="4">
                                            <p:graphicEl>
                                              <a:dgm id="{103D576E-80D2-4010-9971-F799D653CC1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3"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fr" b="1" i="0" u="none" baseline="0" dirty="0">
                <a:solidFill>
                  <a:srgbClr val="2375BB"/>
                </a:solidFill>
              </a:rPr>
              <a:t>Concluez judicieusement</a:t>
            </a:r>
          </a:p>
        </p:txBody>
      </p:sp>
      <p:sp>
        <p:nvSpPr>
          <p:cNvPr id="34819" name="Rectangle 3"/>
          <p:cNvSpPr>
            <a:spLocks noGrp="1" noChangeArrowheads="1"/>
          </p:cNvSpPr>
          <p:nvPr>
            <p:ph idx="1"/>
          </p:nvPr>
        </p:nvSpPr>
        <p:spPr/>
        <p:txBody>
          <a:bodyPr/>
          <a:lstStyle/>
          <a:p>
            <a:pPr algn="l" rtl="0">
              <a:spcBef>
                <a:spcPts val="0"/>
              </a:spcBef>
              <a:spcAft>
                <a:spcPts val="3000"/>
              </a:spcAft>
              <a:buClr>
                <a:srgbClr val="E96D1F"/>
              </a:buClr>
              <a:buSzPct val="85000"/>
            </a:pPr>
            <a:r>
              <a:rPr lang="fr" sz="3200" b="1" i="0" u="none" baseline="0" dirty="0"/>
              <a:t>Résumez</a:t>
            </a:r>
            <a:r>
              <a:rPr lang="fr" b="0" i="0" u="none" baseline="0" dirty="0"/>
              <a:t> </a:t>
            </a:r>
            <a:r>
              <a:rPr lang="fr" sz="2800" b="0" i="0" u="none" baseline="0" dirty="0">
                <a:solidFill>
                  <a:schemeClr val="tx1"/>
                </a:solidFill>
              </a:rPr>
              <a:t>votre message</a:t>
            </a:r>
          </a:p>
          <a:p>
            <a:pPr algn="l" rtl="0">
              <a:spcBef>
                <a:spcPts val="0"/>
              </a:spcBef>
              <a:spcAft>
                <a:spcPts val="3000"/>
              </a:spcAft>
              <a:buClr>
                <a:srgbClr val="E96D1F"/>
              </a:buClr>
              <a:buSzPct val="85000"/>
            </a:pPr>
            <a:r>
              <a:rPr lang="fr" sz="3200" b="1" i="0" u="none" baseline="0" dirty="0"/>
              <a:t>Répétez</a:t>
            </a:r>
            <a:r>
              <a:rPr lang="fr" b="0" i="0" u="none" baseline="0" dirty="0">
                <a:solidFill>
                  <a:srgbClr val="E96D1F"/>
                </a:solidFill>
              </a:rPr>
              <a:t> </a:t>
            </a:r>
            <a:r>
              <a:rPr lang="fr" sz="2800" b="0" i="0" u="none" baseline="0" dirty="0">
                <a:solidFill>
                  <a:schemeClr val="tx1"/>
                </a:solidFill>
              </a:rPr>
              <a:t>les points principaux</a:t>
            </a:r>
          </a:p>
          <a:p>
            <a:pPr algn="l" rtl="0">
              <a:spcBef>
                <a:spcPts val="0"/>
              </a:spcBef>
              <a:spcAft>
                <a:spcPts val="3000"/>
              </a:spcAft>
              <a:buClr>
                <a:srgbClr val="E96D1F"/>
              </a:buClr>
              <a:buSzPct val="85000"/>
            </a:pPr>
            <a:r>
              <a:rPr lang="fr" sz="3200" b="1" i="0" u="none" baseline="0" dirty="0"/>
              <a:t>Demandez</a:t>
            </a:r>
            <a:r>
              <a:rPr lang="fr" b="0" i="0" u="none" baseline="0" dirty="0">
                <a:solidFill>
                  <a:srgbClr val="E96D1F"/>
                </a:solidFill>
              </a:rPr>
              <a:t> </a:t>
            </a:r>
            <a:r>
              <a:rPr lang="fr" sz="2800" b="0" i="0" u="none" baseline="0" dirty="0">
                <a:solidFill>
                  <a:schemeClr val="tx1"/>
                </a:solidFill>
              </a:rPr>
              <a:t>le passage à l'action</a:t>
            </a:r>
          </a:p>
          <a:p>
            <a:pPr algn="l" rtl="0">
              <a:spcBef>
                <a:spcPts val="0"/>
              </a:spcBef>
              <a:spcAft>
                <a:spcPts val="3000"/>
              </a:spcAft>
              <a:buClr>
                <a:srgbClr val="E96D1F"/>
              </a:buClr>
              <a:buSzPct val="85000"/>
            </a:pPr>
            <a:r>
              <a:rPr lang="fr" sz="3200" b="1" i="0" u="none" baseline="0" dirty="0"/>
              <a:t>Bouclez</a:t>
            </a:r>
            <a:r>
              <a:rPr lang="fr" b="0" i="0" u="none" baseline="0" dirty="0">
                <a:solidFill>
                  <a:srgbClr val="E96D1F"/>
                </a:solidFill>
              </a:rPr>
              <a:t> </a:t>
            </a:r>
            <a:r>
              <a:rPr lang="fr" sz="2800" b="0" i="0" u="none" baseline="0" dirty="0">
                <a:solidFill>
                  <a:schemeClr val="tx1"/>
                </a:solidFill>
              </a:rPr>
              <a:t>la boucle (reportez-vous au début de la présentation)</a:t>
            </a:r>
          </a:p>
          <a:p>
            <a:pPr algn="l" rtl="0">
              <a:spcBef>
                <a:spcPts val="0"/>
              </a:spcBef>
              <a:spcAft>
                <a:spcPts val="3000"/>
              </a:spcAft>
              <a:buClr>
                <a:srgbClr val="E96D1F"/>
              </a:buClr>
              <a:buSzPct val="85000"/>
            </a:pPr>
            <a:r>
              <a:rPr lang="fr" sz="2800" b="0" i="0" u="none" baseline="0" dirty="0">
                <a:solidFill>
                  <a:schemeClr val="tx1"/>
                </a:solidFill>
              </a:rPr>
              <a:t>Terminez sur une </a:t>
            </a:r>
            <a:r>
              <a:rPr lang="fr" sz="2800" i="0" u="none" baseline="0" dirty="0"/>
              <a:t>note</a:t>
            </a:r>
            <a:r>
              <a:rPr lang="fr" b="0" i="0" u="none" baseline="0" dirty="0">
                <a:solidFill>
                  <a:srgbClr val="E96D1F"/>
                </a:solidFill>
              </a:rPr>
              <a:t> </a:t>
            </a:r>
            <a:r>
              <a:rPr lang="fr" sz="3200" b="1" i="0" u="none" baseline="0" dirty="0"/>
              <a:t>positive</a:t>
            </a:r>
            <a:endParaRPr lang="fr" sz="2800" b="1" i="0" u="none" baseline="0" dirty="0"/>
          </a:p>
        </p:txBody>
      </p:sp>
    </p:spTree>
    <p:extLst>
      <p:ext uri="{BB962C8B-B14F-4D97-AF65-F5344CB8AC3E}">
        <p14:creationId xmlns:p14="http://schemas.microsoft.com/office/powerpoint/2010/main" val="537296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type="body" sz="quarter" idx="10"/>
          </p:nvPr>
        </p:nvSpPr>
        <p:spPr>
          <a:xfrm>
            <a:off x="1143000" y="2133600"/>
            <a:ext cx="6934200" cy="2667000"/>
          </a:xfrm>
        </p:spPr>
        <p:txBody>
          <a:bodyPr anchor="ctr"/>
          <a:lstStyle/>
          <a:p>
            <a:pPr marL="0" indent="0" algn="l" rtl="0">
              <a:spcBef>
                <a:spcPts val="0"/>
              </a:spcBef>
              <a:spcAft>
                <a:spcPts val="2400"/>
              </a:spcAft>
              <a:buFontTx/>
              <a:buNone/>
            </a:pPr>
            <a:r>
              <a:rPr lang="fr" sz="2400" b="0" i="0" u="none" spc="0" baseline="0" dirty="0">
                <a:solidFill>
                  <a:schemeClr val="accent5"/>
                </a:solidFill>
              </a:rPr>
              <a:t>« Le </a:t>
            </a:r>
            <a:r>
              <a:rPr lang="fr" sz="3600" b="1" i="0" u="none" spc="0" baseline="0" dirty="0">
                <a:solidFill>
                  <a:schemeClr val="accent5"/>
                </a:solidFill>
              </a:rPr>
              <a:t>cerveau humain </a:t>
            </a:r>
            <a:r>
              <a:rPr lang="fr" sz="2400" b="0" i="0" u="none" spc="0" baseline="0" dirty="0">
                <a:solidFill>
                  <a:schemeClr val="accent5"/>
                </a:solidFill>
              </a:rPr>
              <a:t>commence à travailler dès votre naissance et </a:t>
            </a:r>
            <a:r>
              <a:rPr lang="fr" sz="3600" b="1" i="0" u="none" spc="0" baseline="0" dirty="0">
                <a:solidFill>
                  <a:schemeClr val="accent5"/>
                </a:solidFill>
              </a:rPr>
              <a:t>ne s'arrête jamais</a:t>
            </a:r>
            <a:r>
              <a:rPr lang="fr" sz="2400" b="1" i="0" u="none" spc="0" baseline="0" dirty="0">
                <a:solidFill>
                  <a:schemeClr val="accent5"/>
                </a:solidFill>
              </a:rPr>
              <a:t> </a:t>
            </a:r>
            <a:r>
              <a:rPr lang="fr" sz="2400" b="0" i="0" u="none" spc="0" baseline="0" dirty="0">
                <a:solidFill>
                  <a:schemeClr val="accent5"/>
                </a:solidFill>
              </a:rPr>
              <a:t>jusqu'à ce que vous vous leviez pour </a:t>
            </a:r>
            <a:r>
              <a:rPr lang="fr" sz="3600" b="1" i="0" u="none" spc="0" baseline="0" dirty="0">
                <a:solidFill>
                  <a:schemeClr val="accent5"/>
                </a:solidFill>
              </a:rPr>
              <a:t>prendre la parole en public</a:t>
            </a:r>
            <a:r>
              <a:rPr lang="fr" sz="2400" b="0" i="0" u="none" spc="0" baseline="0" dirty="0">
                <a:solidFill>
                  <a:schemeClr val="accent5"/>
                </a:solidFill>
              </a:rPr>
              <a:t>. »</a:t>
            </a:r>
          </a:p>
          <a:p>
            <a:pPr marL="0" indent="0" algn="l" rtl="0">
              <a:spcBef>
                <a:spcPts val="0"/>
              </a:spcBef>
              <a:spcAft>
                <a:spcPts val="2400"/>
              </a:spcAft>
              <a:buFontTx/>
              <a:buNone/>
            </a:pPr>
            <a:r>
              <a:rPr lang="fr" sz="2400" b="0" i="1" u="none" spc="0" baseline="0" dirty="0">
                <a:solidFill>
                  <a:schemeClr val="accent5"/>
                </a:solidFill>
              </a:rPr>
              <a:t>- Anonyme</a:t>
            </a:r>
          </a:p>
        </p:txBody>
      </p:sp>
    </p:spTree>
    <p:extLst>
      <p:ext uri="{BB962C8B-B14F-4D97-AF65-F5344CB8AC3E}">
        <p14:creationId xmlns:p14="http://schemas.microsoft.com/office/powerpoint/2010/main" val="64251960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algn="l" rtl="0"/>
            <a:r>
              <a:rPr lang="fr" b="1" i="0" u="none" baseline="0" dirty="0">
                <a:solidFill>
                  <a:srgbClr val="2375BB"/>
                </a:solidFill>
              </a:rPr>
              <a:t>Ayez le dernier mot</a:t>
            </a:r>
          </a:p>
        </p:txBody>
      </p:sp>
      <p:sp>
        <p:nvSpPr>
          <p:cNvPr id="36867" name="Content Placeholder 2"/>
          <p:cNvSpPr>
            <a:spLocks noGrp="1"/>
          </p:cNvSpPr>
          <p:nvPr>
            <p:ph idx="1"/>
          </p:nvPr>
        </p:nvSpPr>
        <p:spPr/>
        <p:txBody>
          <a:bodyPr/>
          <a:lstStyle/>
          <a:p>
            <a:pPr algn="l" rtl="0">
              <a:spcBef>
                <a:spcPts val="0"/>
              </a:spcBef>
              <a:spcAft>
                <a:spcPts val="3000"/>
              </a:spcAft>
              <a:buClr>
                <a:srgbClr val="E96D1F"/>
              </a:buClr>
              <a:buSzPct val="85000"/>
            </a:pPr>
            <a:r>
              <a:rPr lang="fr" b="0" i="0" u="none" baseline="0">
                <a:solidFill>
                  <a:schemeClr val="tx1"/>
                </a:solidFill>
              </a:rPr>
              <a:t>Préparez une séance de questions/réponses (Q&amp;R)</a:t>
            </a:r>
          </a:p>
          <a:p>
            <a:pPr algn="l" rtl="0">
              <a:spcBef>
                <a:spcPts val="0"/>
              </a:spcBef>
              <a:spcAft>
                <a:spcPts val="3000"/>
              </a:spcAft>
              <a:buClr>
                <a:srgbClr val="E96D1F"/>
              </a:buClr>
              <a:buSzPct val="85000"/>
            </a:pPr>
            <a:r>
              <a:rPr lang="fr" b="0" i="0" u="none" baseline="0">
                <a:solidFill>
                  <a:schemeClr val="tx1"/>
                </a:solidFill>
              </a:rPr>
              <a:t>Répondez à toutes les questions par l'affirmative</a:t>
            </a:r>
          </a:p>
          <a:p>
            <a:pPr algn="l" rtl="0">
              <a:spcBef>
                <a:spcPts val="0"/>
              </a:spcBef>
              <a:spcAft>
                <a:spcPts val="3000"/>
              </a:spcAft>
              <a:buClr>
                <a:srgbClr val="E96D1F"/>
              </a:buClr>
              <a:buSzPct val="85000"/>
            </a:pPr>
            <a:r>
              <a:rPr lang="fr" b="0" i="0" u="none" baseline="0">
                <a:solidFill>
                  <a:schemeClr val="tx1"/>
                </a:solidFill>
              </a:rPr>
              <a:t>N'inventez jamais de faits</a:t>
            </a:r>
          </a:p>
          <a:p>
            <a:pPr algn="l" rtl="0">
              <a:spcBef>
                <a:spcPts val="0"/>
              </a:spcBef>
              <a:spcAft>
                <a:spcPts val="3000"/>
              </a:spcAft>
              <a:buClr>
                <a:srgbClr val="E96D1F"/>
              </a:buClr>
              <a:buSzPct val="85000"/>
            </a:pPr>
            <a:r>
              <a:rPr lang="fr" b="0" i="0" u="none" baseline="0">
                <a:solidFill>
                  <a:schemeClr val="tx1"/>
                </a:solidFill>
              </a:rPr>
              <a:t>Préparez un résumé </a:t>
            </a:r>
            <a:r>
              <a:rPr lang="fr" b="0" i="0" u="none" baseline="0"/>
              <a:t>pour la conclusion</a:t>
            </a:r>
            <a:endParaRPr lang="fr" altLang="en-US" dirty="0">
              <a:solidFill>
                <a:schemeClr val="tx1"/>
              </a:solidFill>
            </a:endParaRPr>
          </a:p>
        </p:txBody>
      </p:sp>
    </p:spTree>
    <p:extLst>
      <p:ext uri="{BB962C8B-B14F-4D97-AF65-F5344CB8AC3E}">
        <p14:creationId xmlns:p14="http://schemas.microsoft.com/office/powerpoint/2010/main" val="298149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pPr rtl="0"/>
            <a:r>
              <a:rPr lang="fr" sz="6000" b="1" i="0" u="none" spc="600" baseline="0" dirty="0"/>
              <a:t>CONCEPTION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4059" y="2155826"/>
            <a:ext cx="1207540" cy="1196974"/>
          </a:xfrm>
          <a:prstGeom prst="rect">
            <a:avLst/>
          </a:prstGeom>
        </p:spPr>
      </p:pic>
    </p:spTree>
    <p:extLst>
      <p:ext uri="{BB962C8B-B14F-4D97-AF65-F5344CB8AC3E}">
        <p14:creationId xmlns:p14="http://schemas.microsoft.com/office/powerpoint/2010/main" val="18184642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r>
              <a:rPr lang="fr-FR" b="1" i="0" u="none" baseline="0" dirty="0"/>
              <a:t>Réfl</a:t>
            </a:r>
            <a:r>
              <a:rPr lang="fr-FR" dirty="0"/>
              <a:t>é</a:t>
            </a:r>
            <a:r>
              <a:rPr lang="fr-FR" b="1" i="0" u="none" baseline="0" dirty="0"/>
              <a:t>chissez </a:t>
            </a:r>
            <a:r>
              <a:rPr lang="fr-FR" dirty="0"/>
              <a:t>bien à </a:t>
            </a:r>
            <a:r>
              <a:rPr lang="fr-FR" b="1" i="0" u="none" baseline="0" dirty="0"/>
              <a:t>la conception</a:t>
            </a:r>
          </a:p>
        </p:txBody>
      </p:sp>
      <p:sp>
        <p:nvSpPr>
          <p:cNvPr id="2" name="Content Placeholder 1"/>
          <p:cNvSpPr>
            <a:spLocks noGrp="1"/>
          </p:cNvSpPr>
          <p:nvPr>
            <p:ph idx="1"/>
          </p:nvPr>
        </p:nvSpPr>
        <p:spPr/>
        <p:txBody>
          <a:bodyPr/>
          <a:lstStyle/>
          <a:p>
            <a:pPr algn="l" rtl="0">
              <a:spcAft>
                <a:spcPts val="3000"/>
              </a:spcAft>
            </a:pPr>
            <a:r>
              <a:rPr lang="fr" sz="2800" b="0" i="0" u="none" baseline="0" dirty="0"/>
              <a:t>Sélectionnez un style adapté au ton</a:t>
            </a:r>
          </a:p>
          <a:p>
            <a:pPr algn="l" rtl="0">
              <a:spcAft>
                <a:spcPts val="3000"/>
              </a:spcAft>
            </a:pPr>
            <a:r>
              <a:rPr lang="fr" sz="2800" b="0" i="0" u="none" baseline="0" dirty="0"/>
              <a:t>Appliquez le même style à chacune des diapositives, mais variez les éléments visuels (texte, images, graphiques)</a:t>
            </a:r>
          </a:p>
          <a:p>
            <a:pPr algn="l" rtl="0">
              <a:spcAft>
                <a:spcPts val="3000"/>
              </a:spcAft>
            </a:pPr>
            <a:r>
              <a:rPr lang="fr" sz="2800" b="0" i="0" u="none" baseline="0" dirty="0"/>
              <a:t>Décidez de la meilleure manière de présenter les informations</a:t>
            </a:r>
          </a:p>
          <a:p>
            <a:pPr marL="0" indent="0" algn="l" rtl="0">
              <a:spcAft>
                <a:spcPts val="2400"/>
              </a:spcAft>
              <a:buNone/>
            </a:pPr>
            <a:endParaRPr lang="fr" altLang="en-US"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881063" y="381000"/>
            <a:ext cx="7729537" cy="990600"/>
          </a:xfrm>
          <a:noFill/>
        </p:spPr>
        <p:txBody>
          <a:bodyPr/>
          <a:lstStyle/>
          <a:p>
            <a:pPr algn="l" rtl="0"/>
            <a:r>
              <a:rPr lang="fr" b="0" i="0" u="none" baseline="0" dirty="0">
                <a:solidFill>
                  <a:srgbClr val="500093"/>
                </a:solidFill>
                <a:latin typeface="Snap ITC" panose="04040A07060A02020202" pitchFamily="82" charset="0"/>
              </a:rPr>
              <a:t>ASSUREZ LA COHÉRENCE DE « L'APPARENCE »</a:t>
            </a:r>
          </a:p>
        </p:txBody>
      </p:sp>
      <p:sp>
        <p:nvSpPr>
          <p:cNvPr id="16387" name="Rectangle 3"/>
          <p:cNvSpPr>
            <a:spLocks noGrp="1" noChangeArrowheads="1"/>
          </p:cNvSpPr>
          <p:nvPr>
            <p:ph idx="1"/>
          </p:nvPr>
        </p:nvSpPr>
        <p:spPr>
          <a:xfrm>
            <a:off x="804863" y="1828800"/>
            <a:ext cx="7729537" cy="4267200"/>
          </a:xfrm>
          <a:prstGeom prst="rect">
            <a:avLst/>
          </a:prstGeom>
        </p:spPr>
        <p:txBody>
          <a:bodyPr/>
          <a:lstStyle/>
          <a:p>
            <a:pPr algn="l" rtl="0">
              <a:spcBef>
                <a:spcPts val="0"/>
              </a:spcBef>
              <a:spcAft>
                <a:spcPts val="1800"/>
              </a:spcAft>
              <a:buClr>
                <a:srgbClr val="00B0F0"/>
              </a:buClr>
              <a:buSzPct val="85000"/>
              <a:defRPr/>
            </a:pPr>
            <a:r>
              <a:rPr lang="fr" sz="2600" b="0" i="0" u="none" baseline="0" dirty="0">
                <a:solidFill>
                  <a:schemeClr val="tx1"/>
                </a:solidFill>
              </a:rPr>
              <a:t>Même police de caractères et même </a:t>
            </a:r>
            <a:r>
              <a:rPr lang="fr" sz="3600" b="0" i="0" u="none" baseline="0" dirty="0">
                <a:solidFill>
                  <a:schemeClr val="tx1"/>
                </a:solidFill>
              </a:rPr>
              <a:t>taille</a:t>
            </a:r>
            <a:endParaRPr lang="fr" sz="2600" b="0" i="0" u="none" baseline="0" dirty="0">
              <a:solidFill>
                <a:schemeClr val="tx1"/>
              </a:solidFill>
            </a:endParaRPr>
          </a:p>
          <a:p>
            <a:pPr algn="l" rtl="0">
              <a:spcBef>
                <a:spcPts val="0"/>
              </a:spcBef>
              <a:spcAft>
                <a:spcPts val="1800"/>
              </a:spcAft>
              <a:buClr>
                <a:srgbClr val="00B0F0"/>
              </a:buClr>
              <a:buSzPct val="85000"/>
              <a:buFont typeface="ZapfDingbats" pitchFamily="82" charset="2"/>
              <a:buChar char="è"/>
              <a:defRPr/>
            </a:pPr>
            <a:r>
              <a:rPr lang="fr" sz="2600" b="0" i="0" u="none" baseline="0" dirty="0">
                <a:solidFill>
                  <a:schemeClr val="tx1"/>
                </a:solidFill>
              </a:rPr>
              <a:t> Harmonisation du style des puces</a:t>
            </a:r>
          </a:p>
          <a:p>
            <a:pPr algn="l" rtl="0">
              <a:spcBef>
                <a:spcPts val="0"/>
              </a:spcBef>
              <a:spcAft>
                <a:spcPts val="1800"/>
              </a:spcAft>
              <a:buClr>
                <a:srgbClr val="00B0F0"/>
              </a:buClr>
              <a:buSzPct val="85000"/>
              <a:defRPr/>
            </a:pPr>
            <a:r>
              <a:rPr lang="fr" sz="2600" b="1" i="0" u="none" baseline="0" dirty="0">
                <a:solidFill>
                  <a:srgbClr val="FF00FF"/>
                </a:solidFill>
              </a:rPr>
              <a:t>Harmonisation de l'utilisation des couleurs</a:t>
            </a:r>
            <a:endParaRPr lang="fr" sz="2600" dirty="0">
              <a:solidFill>
                <a:srgbClr val="FF00FF"/>
              </a:solidFill>
            </a:endParaRPr>
          </a:p>
          <a:p>
            <a:pPr algn="l" rtl="0">
              <a:spcBef>
                <a:spcPts val="0"/>
              </a:spcBef>
              <a:spcAft>
                <a:spcPts val="1800"/>
              </a:spcAft>
              <a:buClr>
                <a:srgbClr val="00B0F0"/>
              </a:buClr>
              <a:buSzPct val="85000"/>
              <a:defRPr/>
            </a:pPr>
            <a:r>
              <a:rPr lang="fr" sz="2600" b="0" i="0" u="none" baseline="0" dirty="0">
                <a:solidFill>
                  <a:schemeClr val="tx1"/>
                </a:solidFill>
              </a:rPr>
              <a:t>Harmonisation de l'utilisation des majuscules</a:t>
            </a:r>
          </a:p>
          <a:p>
            <a:pPr algn="l" rtl="0">
              <a:spcBef>
                <a:spcPts val="0"/>
              </a:spcBef>
              <a:spcAft>
                <a:spcPts val="1800"/>
              </a:spcAft>
              <a:buClr>
                <a:srgbClr val="00B0F0"/>
              </a:buClr>
              <a:buSzPct val="85000"/>
              <a:defRPr/>
            </a:pPr>
            <a:r>
              <a:rPr lang="fr" sz="2600" b="0" i="0" u="none" baseline="0" dirty="0">
                <a:solidFill>
                  <a:schemeClr val="tx1"/>
                </a:solidFill>
              </a:rPr>
              <a:t>Utilisez les mêmes types de phrases pour les puces et soyez cohérents dans l'utilisation des </a:t>
            </a:r>
            <a:r>
              <a:rPr lang="fr" sz="2600" b="0" i="0" u="none" baseline="0" dirty="0"/>
              <a:t>points</a:t>
            </a:r>
            <a:r>
              <a:rPr lang="fr" sz="2600" b="0" i="0" u="none" baseline="0" dirty="0">
                <a:solidFill>
                  <a:schemeClr val="tx1"/>
                </a:solidFill>
              </a:rPr>
              <a:t>.</a:t>
            </a:r>
          </a:p>
        </p:txBody>
      </p:sp>
    </p:spTree>
    <p:extLst>
      <p:ext uri="{BB962C8B-B14F-4D97-AF65-F5344CB8AC3E}">
        <p14:creationId xmlns:p14="http://schemas.microsoft.com/office/powerpoint/2010/main" val="421959421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838200" y="381000"/>
            <a:ext cx="8305800" cy="685800"/>
          </a:xfrm>
        </p:spPr>
        <p:txBody>
          <a:bodyPr/>
          <a:lstStyle/>
          <a:p>
            <a:pPr algn="l" rtl="0"/>
            <a:r>
              <a:rPr lang="fr" b="1" i="0" u="none" baseline="0" dirty="0">
                <a:solidFill>
                  <a:srgbClr val="2375BB"/>
                </a:solidFill>
              </a:rPr>
              <a:t>Faites une présentation lisible</a:t>
            </a:r>
          </a:p>
        </p:txBody>
      </p:sp>
      <p:sp>
        <p:nvSpPr>
          <p:cNvPr id="11267" name="Rectangle 5"/>
          <p:cNvSpPr>
            <a:spLocks noGrp="1" noChangeArrowheads="1"/>
          </p:cNvSpPr>
          <p:nvPr>
            <p:ph idx="1"/>
          </p:nvPr>
        </p:nvSpPr>
        <p:spPr>
          <a:xfrm>
            <a:off x="762000" y="1524000"/>
            <a:ext cx="4419600" cy="4724400"/>
          </a:xfrm>
          <a:prstGeom prst="rect">
            <a:avLst/>
          </a:prstGeom>
        </p:spPr>
        <p:txBody>
          <a:bodyPr/>
          <a:lstStyle/>
          <a:p>
            <a:pPr algn="l" rtl="0">
              <a:spcBef>
                <a:spcPts val="0"/>
              </a:spcBef>
              <a:buClr>
                <a:srgbClr val="E96D1F"/>
              </a:buClr>
              <a:buSzPct val="85000"/>
            </a:pPr>
            <a:r>
              <a:rPr lang="fr" b="0" i="0" u="none" baseline="0" dirty="0">
                <a:solidFill>
                  <a:schemeClr val="tx1"/>
                </a:solidFill>
              </a:rPr>
              <a:t>Texte d'au moins 28</a:t>
            </a:r>
            <a:r>
              <a:rPr lang="fr" b="0" i="0" u="none" dirty="0">
                <a:solidFill>
                  <a:schemeClr val="tx1"/>
                </a:solidFill>
              </a:rPr>
              <a:t> </a:t>
            </a:r>
            <a:r>
              <a:rPr lang="fr" b="0" i="0" u="none" baseline="0" dirty="0">
                <a:solidFill>
                  <a:schemeClr val="tx1"/>
                </a:solidFill>
              </a:rPr>
              <a:t>points</a:t>
            </a:r>
          </a:p>
          <a:p>
            <a:pPr algn="l" rtl="0">
              <a:spcBef>
                <a:spcPts val="0"/>
              </a:spcBef>
              <a:buClr>
                <a:srgbClr val="E96D1F"/>
              </a:buClr>
              <a:buSzPct val="85000"/>
            </a:pPr>
            <a:r>
              <a:rPr lang="fr" b="0" i="0" u="none" baseline="0" dirty="0">
                <a:solidFill>
                  <a:schemeClr val="tx1"/>
                </a:solidFill>
              </a:rPr>
              <a:t>Les images ne doivent pas couvrir le texte</a:t>
            </a:r>
          </a:p>
          <a:p>
            <a:pPr algn="l" rtl="0">
              <a:spcBef>
                <a:spcPts val="0"/>
              </a:spcBef>
              <a:buClr>
                <a:srgbClr val="E96D1F"/>
              </a:buClr>
              <a:buSzPct val="85000"/>
            </a:pPr>
            <a:r>
              <a:rPr lang="fr" b="0" i="0" u="none" baseline="0" dirty="0">
                <a:solidFill>
                  <a:schemeClr val="tx1"/>
                </a:solidFill>
              </a:rPr>
              <a:t>Contraste fort entre les couleurs</a:t>
            </a:r>
          </a:p>
          <a:p>
            <a:pPr algn="l" rtl="0">
              <a:spcBef>
                <a:spcPts val="0"/>
              </a:spcBef>
              <a:buClr>
                <a:srgbClr val="E96D1F"/>
              </a:buClr>
              <a:buSzPct val="85000"/>
            </a:pPr>
            <a:r>
              <a:rPr lang="fr" b="0" i="0" u="none" baseline="0" dirty="0">
                <a:solidFill>
                  <a:schemeClr val="tx1"/>
                </a:solidFill>
              </a:rPr>
              <a:t>Vérifiez en conditions « réelles »</a:t>
            </a:r>
          </a:p>
        </p:txBody>
      </p:sp>
      <p:sp>
        <p:nvSpPr>
          <p:cNvPr id="7" name="Rectangle 5"/>
          <p:cNvSpPr txBox="1">
            <a:spLocks noChangeArrowheads="1"/>
          </p:cNvSpPr>
          <p:nvPr/>
        </p:nvSpPr>
        <p:spPr bwMode="auto">
          <a:xfrm>
            <a:off x="5029200" y="1524000"/>
            <a:ext cx="4419600" cy="16016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265E9E"/>
              </a:buClr>
              <a:buSzPct val="75000"/>
              <a:buFont typeface="Wingdings" pitchFamily="2" charset="2"/>
              <a:buChar char="n"/>
              <a:defRPr sz="2800">
                <a:solidFill>
                  <a:srgbClr val="717073"/>
                </a:solidFill>
                <a:latin typeface="+mn-lt"/>
                <a:ea typeface="+mn-ea"/>
                <a:cs typeface="+mn-cs"/>
              </a:defRPr>
            </a:lvl1pPr>
            <a:lvl2pPr marL="742950" indent="-285750" algn="l" rtl="0" eaLnBrk="1" fontAlgn="base" hangingPunct="1">
              <a:spcBef>
                <a:spcPct val="20000"/>
              </a:spcBef>
              <a:spcAft>
                <a:spcPct val="0"/>
              </a:spcAft>
              <a:buClr>
                <a:srgbClr val="265E9E"/>
              </a:buClr>
              <a:buSzPct val="70000"/>
              <a:buFont typeface="Wingdings" pitchFamily="2" charset="2"/>
              <a:buChar char="n"/>
              <a:defRPr sz="2400">
                <a:solidFill>
                  <a:srgbClr val="717073"/>
                </a:solidFill>
                <a:latin typeface="+mn-lt"/>
              </a:defRPr>
            </a:lvl2pPr>
            <a:lvl3pPr marL="1200150" indent="-285750" algn="l" rtl="0" eaLnBrk="1" fontAlgn="base" hangingPunct="1">
              <a:spcBef>
                <a:spcPct val="20000"/>
              </a:spcBef>
              <a:spcAft>
                <a:spcPct val="0"/>
              </a:spcAft>
              <a:buClr>
                <a:srgbClr val="265E9E"/>
              </a:buClr>
              <a:buFont typeface="Wingdings" panose="05000000000000000000" pitchFamily="2" charset="2"/>
              <a:buChar char="§"/>
              <a:defRPr sz="1800">
                <a:solidFill>
                  <a:srgbClr val="717073"/>
                </a:solidFill>
                <a:latin typeface="+mn-lt"/>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a:lstStyle>
          <a:p>
            <a:pPr algn="l" rtl="0">
              <a:spcBef>
                <a:spcPts val="0"/>
              </a:spcBef>
              <a:spcAft>
                <a:spcPts val="3000"/>
              </a:spcAft>
              <a:buClr>
                <a:srgbClr val="E96D1F"/>
              </a:buClr>
              <a:buSzPct val="85000"/>
            </a:pPr>
            <a:r>
              <a:rPr lang="fr-FR" b="0" i="0" u="none" kern="0" baseline="0" dirty="0">
                <a:solidFill>
                  <a:schemeClr val="tx1"/>
                </a:solidFill>
              </a:rPr>
              <a:t>Dans l</a:t>
            </a:r>
            <a:r>
              <a:rPr lang="fr" b="0" i="0" u="none" kern="0" baseline="0" dirty="0">
                <a:solidFill>
                  <a:schemeClr val="tx1"/>
                </a:solidFill>
              </a:rPr>
              <a:t>e doute, utilisez des ressources sur les couleurs comme </a:t>
            </a:r>
            <a:r>
              <a:rPr lang="fr" b="0" i="0" u="none" kern="0" baseline="0" dirty="0">
                <a:solidFill>
                  <a:srgbClr val="2375BB"/>
                </a:solidFill>
              </a:rPr>
              <a:t>colorbrewer2.org </a:t>
            </a:r>
          </a:p>
          <a:p>
            <a:pPr algn="l" rtl="0">
              <a:spcBef>
                <a:spcPts val="0"/>
              </a:spcBef>
              <a:spcAft>
                <a:spcPts val="3000"/>
              </a:spcAft>
              <a:buClr>
                <a:srgbClr val="E96D1F"/>
              </a:buClr>
              <a:buSzPct val="85000"/>
            </a:pPr>
            <a:endParaRPr lang="fr" kern="0" dirty="0">
              <a:solidFill>
                <a:schemeClr val="tx1"/>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3352800"/>
            <a:ext cx="3440860" cy="2988450"/>
          </a:xfrm>
          <a:prstGeom prst="rect">
            <a:avLst/>
          </a:prstGeom>
        </p:spPr>
      </p:pic>
    </p:spTree>
    <p:extLst>
      <p:ext uri="{BB962C8B-B14F-4D97-AF65-F5344CB8AC3E}">
        <p14:creationId xmlns:p14="http://schemas.microsoft.com/office/powerpoint/2010/main" val="133121441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fr-FR" b="1" i="0" u="none" baseline="0" dirty="0"/>
              <a:t>Faites </a:t>
            </a:r>
            <a:r>
              <a:rPr lang="fr-FR" b="1" dirty="0"/>
              <a:t>attention à </a:t>
            </a:r>
            <a:r>
              <a:rPr lang="fr-FR" b="1" i="0" u="none" baseline="0" dirty="0"/>
              <a:t>la conception des </a:t>
            </a:r>
            <a:r>
              <a:rPr lang="fr" b="1" i="0" u="none" baseline="0" dirty="0"/>
              <a:t>graphiques</a:t>
            </a:r>
          </a:p>
        </p:txBody>
      </p:sp>
      <p:sp>
        <p:nvSpPr>
          <p:cNvPr id="30723" name="Rectangle 3"/>
          <p:cNvSpPr>
            <a:spLocks noGrp="1" noChangeArrowheads="1"/>
          </p:cNvSpPr>
          <p:nvPr>
            <p:ph idx="1"/>
          </p:nvPr>
        </p:nvSpPr>
        <p:spPr>
          <a:xfrm>
            <a:off x="1033463" y="1981200"/>
            <a:ext cx="7729537" cy="4191000"/>
          </a:xfrm>
          <a:prstGeom prst="rect">
            <a:avLst/>
          </a:prstGeom>
        </p:spPr>
        <p:txBody>
          <a:bodyPr/>
          <a:lstStyle/>
          <a:p>
            <a:pPr algn="l" rtl="0" eaLnBrk="1" hangingPunct="1">
              <a:lnSpc>
                <a:spcPct val="150000"/>
              </a:lnSpc>
            </a:pPr>
            <a:r>
              <a:rPr lang="fr" sz="2400" b="0" i="0" u="none" baseline="0" dirty="0"/>
              <a:t>Utilisez des graphiques simples</a:t>
            </a:r>
          </a:p>
          <a:p>
            <a:pPr lvl="1" algn="l" rtl="0" eaLnBrk="1" hangingPunct="1"/>
            <a:r>
              <a:rPr lang="fr" sz="2400" b="0" i="0" u="none" baseline="0" dirty="0"/>
              <a:t>Limitez le nombre de barres, de lignes et de variables</a:t>
            </a:r>
          </a:p>
          <a:p>
            <a:pPr algn="l" rtl="0" eaLnBrk="1" hangingPunct="1">
              <a:lnSpc>
                <a:spcPct val="150000"/>
              </a:lnSpc>
            </a:pPr>
            <a:r>
              <a:rPr lang="fr" sz="2400" b="0" i="0" u="none" baseline="0" dirty="0"/>
              <a:t>Utilisez toujours des étiquettes de données</a:t>
            </a:r>
          </a:p>
          <a:p>
            <a:pPr algn="l" rtl="0" eaLnBrk="1" hangingPunct="1">
              <a:lnSpc>
                <a:spcPct val="150000"/>
              </a:lnSpc>
            </a:pPr>
            <a:r>
              <a:rPr lang="fr" sz="2400" b="0" i="0" u="none" baseline="0" dirty="0"/>
              <a:t>Les étiquettes doivent être en position horizontale</a:t>
            </a:r>
          </a:p>
          <a:p>
            <a:pPr algn="l" rtl="0" eaLnBrk="1" hangingPunct="1">
              <a:lnSpc>
                <a:spcPct val="150000"/>
              </a:lnSpc>
            </a:pPr>
            <a:r>
              <a:rPr lang="fr" sz="2400" b="0" i="0" u="none" baseline="0" dirty="0"/>
              <a:t>Citez les sources des données</a:t>
            </a:r>
          </a:p>
          <a:p>
            <a:pPr algn="l" rtl="0" eaLnBrk="1" hangingPunct="1">
              <a:lnSpc>
                <a:spcPct val="150000"/>
              </a:lnSpc>
              <a:spcBef>
                <a:spcPts val="0"/>
              </a:spcBef>
            </a:pPr>
            <a:r>
              <a:rPr lang="fr" sz="2400" b="0" i="0" u="none" baseline="0" dirty="0"/>
              <a:t>Pas de graphiques en 3 D </a:t>
            </a:r>
            <a:r>
              <a:rPr lang="fr" b="0" i="0" u="none" baseline="0" dirty="0"/>
              <a:t>!</a:t>
            </a:r>
          </a:p>
        </p:txBody>
      </p:sp>
    </p:spTree>
    <p:extLst>
      <p:ext uri="{BB962C8B-B14F-4D97-AF65-F5344CB8AC3E}">
        <p14:creationId xmlns:p14="http://schemas.microsoft.com/office/powerpoint/2010/main" val="35294339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381000"/>
            <a:ext cx="8229600" cy="1371600"/>
          </a:xfrm>
          <a:noFill/>
        </p:spPr>
        <p:txBody>
          <a:bodyPr/>
          <a:lstStyle/>
          <a:p>
            <a:r>
              <a:rPr lang="fr" b="1" i="0" u="none" baseline="0" dirty="0">
                <a:solidFill>
                  <a:srgbClr val="2375BB"/>
                </a:solidFill>
              </a:rPr>
              <a:t>Règle KISS:</a:t>
            </a:r>
            <a:r>
              <a:rPr lang="en-US" dirty="0"/>
              <a:t> </a:t>
            </a:r>
            <a:r>
              <a:rPr lang="en-US" dirty="0">
                <a:solidFill>
                  <a:srgbClr val="2375BB"/>
                </a:solidFill>
              </a:rPr>
              <a:t>Keep It Short &amp; Simple </a:t>
            </a:r>
            <a:r>
              <a:rPr lang="fr" b="1" i="0" u="none" baseline="0" dirty="0">
                <a:solidFill>
                  <a:srgbClr val="2375BB"/>
                </a:solidFill>
              </a:rPr>
              <a:t>[</a:t>
            </a:r>
            <a:r>
              <a:rPr lang="fr" dirty="0">
                <a:solidFill>
                  <a:srgbClr val="2375BB"/>
                </a:solidFill>
              </a:rPr>
              <a:t>S</a:t>
            </a:r>
            <a:r>
              <a:rPr lang="fr" b="1" i="0" u="none" baseline="0" dirty="0">
                <a:solidFill>
                  <a:srgbClr val="2375BB"/>
                </a:solidFill>
              </a:rPr>
              <a:t>oyez concis, soyez bref]</a:t>
            </a:r>
          </a:p>
        </p:txBody>
      </p:sp>
      <p:sp>
        <p:nvSpPr>
          <p:cNvPr id="10243" name="Rectangle 3"/>
          <p:cNvSpPr>
            <a:spLocks noGrp="1" noChangeArrowheads="1"/>
          </p:cNvSpPr>
          <p:nvPr>
            <p:ph idx="1"/>
          </p:nvPr>
        </p:nvSpPr>
        <p:spPr>
          <a:xfrm>
            <a:off x="533400" y="2057400"/>
            <a:ext cx="8610600" cy="4419600"/>
          </a:xfrm>
          <a:prstGeom prst="rect">
            <a:avLst/>
          </a:prstGeom>
          <a:noFill/>
        </p:spPr>
        <p:txBody>
          <a:bodyPr>
            <a:normAutofit/>
          </a:bodyPr>
          <a:lstStyle/>
          <a:p>
            <a:pPr marL="454025" indent="-454025">
              <a:lnSpc>
                <a:spcPct val="110000"/>
              </a:lnSpc>
              <a:spcAft>
                <a:spcPts val="3000"/>
              </a:spcAft>
            </a:pPr>
            <a:r>
              <a:rPr lang="fr" sz="2600" b="0" i="0" u="none" baseline="0" dirty="0"/>
              <a:t>Points</a:t>
            </a:r>
            <a:r>
              <a:rPr lang="fr" sz="2600" b="1" i="0" u="none" baseline="0" dirty="0"/>
              <a:t> </a:t>
            </a:r>
            <a:r>
              <a:rPr lang="fr-FR" sz="2600" b="1" i="0" u="none" baseline="0" dirty="0"/>
              <a:t>cl</a:t>
            </a:r>
            <a:r>
              <a:rPr lang="fr" sz="2600" b="1" dirty="0"/>
              <a:t>é</a:t>
            </a:r>
            <a:r>
              <a:rPr lang="fr-FR" sz="2600" b="1" i="0" u="none" baseline="0" dirty="0"/>
              <a:t>s</a:t>
            </a:r>
            <a:r>
              <a:rPr lang="fr" sz="2600" b="0" i="0" u="none" baseline="0" dirty="0"/>
              <a:t> uniquement.</a:t>
            </a:r>
            <a:endParaRPr lang="en-US" sz="2600" b="0" i="0" u="none" baseline="0" dirty="0"/>
          </a:p>
          <a:p>
            <a:pPr marL="454025" indent="-454025" algn="l" rtl="0">
              <a:lnSpc>
                <a:spcPct val="110000"/>
              </a:lnSpc>
              <a:spcBef>
                <a:spcPts val="0"/>
              </a:spcBef>
              <a:spcAft>
                <a:spcPts val="3000"/>
              </a:spcAft>
              <a:buClr>
                <a:srgbClr val="E96D1F"/>
              </a:buClr>
              <a:buSzPct val="85000"/>
            </a:pPr>
            <a:r>
              <a:rPr lang="fr" sz="2600" b="0" i="0" u="none" baseline="0" dirty="0"/>
              <a:t>Une </a:t>
            </a:r>
            <a:r>
              <a:rPr lang="fr" sz="2600" b="1" i="0" u="none" baseline="0" dirty="0"/>
              <a:t>idée</a:t>
            </a:r>
            <a:r>
              <a:rPr lang="fr" sz="2600" b="0" i="0" u="none" baseline="0" dirty="0"/>
              <a:t> par diapositive</a:t>
            </a:r>
          </a:p>
          <a:p>
            <a:pPr marL="454025" indent="-454025" algn="l" rtl="0">
              <a:lnSpc>
                <a:spcPct val="110000"/>
              </a:lnSpc>
              <a:spcBef>
                <a:spcPts val="0"/>
              </a:spcBef>
              <a:spcAft>
                <a:spcPts val="3000"/>
              </a:spcAft>
              <a:buClr>
                <a:srgbClr val="E96D1F"/>
              </a:buClr>
              <a:buSzPct val="85000"/>
            </a:pPr>
            <a:r>
              <a:rPr lang="fr" sz="2600" b="1" i="0" u="none" baseline="0" dirty="0"/>
              <a:t>Mots courts</a:t>
            </a:r>
            <a:r>
              <a:rPr lang="fr" sz="2600" b="0" i="0" u="none" baseline="0" dirty="0"/>
              <a:t>, phrases courtes : La « règle 8 x 8 »</a:t>
            </a:r>
          </a:p>
          <a:p>
            <a:pPr marL="454025" indent="-454025">
              <a:lnSpc>
                <a:spcPct val="110000"/>
              </a:lnSpc>
              <a:spcAft>
                <a:spcPts val="3000"/>
              </a:spcAft>
            </a:pPr>
            <a:r>
              <a:rPr lang="fr" sz="2600" b="1" i="0" u="none" baseline="0" dirty="0"/>
              <a:t>Déclarations fortes :</a:t>
            </a:r>
            <a:r>
              <a:rPr lang="fr" sz="2600" b="0" i="0" u="none" baseline="0" dirty="0"/>
              <a:t> Verbes </a:t>
            </a:r>
            <a:r>
              <a:rPr lang="fr" sz="2600" dirty="0"/>
              <a:t>d'action et termes forts</a:t>
            </a:r>
            <a:endParaRPr lang="fr" sz="2600" b="0" i="0" u="none" baseline="0" dirty="0"/>
          </a:p>
          <a:p>
            <a:pPr marL="454025" indent="-454025" algn="l" rtl="0">
              <a:lnSpc>
                <a:spcPct val="110000"/>
              </a:lnSpc>
              <a:spcBef>
                <a:spcPts val="0"/>
              </a:spcBef>
              <a:spcAft>
                <a:spcPts val="3000"/>
              </a:spcAft>
              <a:buClr>
                <a:srgbClr val="E96D1F"/>
              </a:buClr>
              <a:buSzPct val="85000"/>
            </a:pPr>
            <a:r>
              <a:rPr lang="fr" sz="2600" b="1" i="0" u="none" baseline="0" dirty="0"/>
              <a:t>Arrondissez</a:t>
            </a:r>
            <a:r>
              <a:rPr lang="fr" sz="2600" b="0" i="0" u="none" baseline="0" dirty="0"/>
              <a:t> les chiffres</a:t>
            </a:r>
          </a:p>
        </p:txBody>
      </p:sp>
    </p:spTree>
    <p:extLst>
      <p:ext uri="{BB962C8B-B14F-4D97-AF65-F5344CB8AC3E}">
        <p14:creationId xmlns:p14="http://schemas.microsoft.com/office/powerpoint/2010/main" val="96351641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pPr algn="l" rtl="0" eaLnBrk="1" hangingPunct="1"/>
            <a:r>
              <a:rPr lang="fr" b="1" i="0" u="none" baseline="0" dirty="0">
                <a:solidFill>
                  <a:srgbClr val="2375BB"/>
                </a:solidFill>
              </a:rPr>
              <a:t>Un titre télégraphique contribue à raconter votre histoire</a:t>
            </a:r>
          </a:p>
        </p:txBody>
      </p:sp>
      <p:sp>
        <p:nvSpPr>
          <p:cNvPr id="13315" name="Rectangle 3"/>
          <p:cNvSpPr>
            <a:spLocks noGrp="1" noChangeArrowheads="1"/>
          </p:cNvSpPr>
          <p:nvPr>
            <p:ph idx="1"/>
          </p:nvPr>
        </p:nvSpPr>
        <p:spPr>
          <a:xfrm>
            <a:off x="842962" y="1905000"/>
            <a:ext cx="7920038" cy="4572000"/>
          </a:xfrm>
          <a:prstGeom prst="rect">
            <a:avLst/>
          </a:prstGeom>
        </p:spPr>
        <p:txBody>
          <a:bodyPr/>
          <a:lstStyle/>
          <a:p>
            <a:pPr algn="l" rtl="0" eaLnBrk="1" hangingPunct="1">
              <a:spcBef>
                <a:spcPts val="0"/>
              </a:spcBef>
              <a:spcAft>
                <a:spcPts val="3000"/>
              </a:spcAft>
              <a:buClr>
                <a:srgbClr val="E96D1F"/>
              </a:buClr>
              <a:buSzPct val="85000"/>
            </a:pPr>
            <a:r>
              <a:rPr lang="fr" sz="2800" b="0" i="0" u="none" baseline="0" dirty="0"/>
              <a:t>Le titre de la présentation doit être accrocheur et descriptif</a:t>
            </a:r>
          </a:p>
          <a:p>
            <a:pPr algn="l" rtl="0" eaLnBrk="1" hangingPunct="1">
              <a:spcBef>
                <a:spcPts val="0"/>
              </a:spcBef>
              <a:spcAft>
                <a:spcPts val="3000"/>
              </a:spcAft>
              <a:buClr>
                <a:srgbClr val="E96D1F"/>
              </a:buClr>
              <a:buSzPct val="85000"/>
            </a:pPr>
            <a:r>
              <a:rPr lang="fr" sz="2800" b="0" i="0" u="none" baseline="0" dirty="0"/>
              <a:t>Chaque diapositive doit avoir son propre titre</a:t>
            </a:r>
          </a:p>
          <a:p>
            <a:pPr eaLnBrk="1" hangingPunct="1">
              <a:spcAft>
                <a:spcPts val="1200"/>
              </a:spcAft>
            </a:pPr>
            <a:r>
              <a:rPr lang="fr" sz="2800" b="0" i="0" u="none" baseline="0" dirty="0"/>
              <a:t>Pensez au rapport </a:t>
            </a:r>
            <a:r>
              <a:rPr lang="fr" sz="2800" b="1" dirty="0">
                <a:solidFill>
                  <a:srgbClr val="E96D1F"/>
                </a:solidFill>
              </a:rPr>
              <a:t>information - </a:t>
            </a:r>
            <a:r>
              <a:rPr lang="fr" sz="2800" b="1" dirty="0" err="1">
                <a:solidFill>
                  <a:srgbClr val="E96D1F"/>
                </a:solidFill>
              </a:rPr>
              <a:t>é</a:t>
            </a:r>
            <a:r>
              <a:rPr lang="fr-FR" sz="2800" b="1" i="0" u="none" baseline="0" dirty="0" err="1">
                <a:solidFill>
                  <a:srgbClr val="E96D1F"/>
                </a:solidFill>
              </a:rPr>
              <a:t>criture</a:t>
            </a:r>
            <a:r>
              <a:rPr lang="fr" sz="2800" b="0" i="0" u="none" baseline="0" dirty="0"/>
              <a:t> :</a:t>
            </a:r>
          </a:p>
          <a:p>
            <a:pPr lvl="1" algn="l" rtl="0">
              <a:spcBef>
                <a:spcPts val="0"/>
              </a:spcBef>
              <a:spcAft>
                <a:spcPts val="1800"/>
              </a:spcAft>
              <a:buClr>
                <a:srgbClr val="E96D1F"/>
              </a:buClr>
              <a:buSzPct val="120000"/>
              <a:buFont typeface="Courier New" panose="02070309020205020404" pitchFamily="49" charset="0"/>
              <a:buChar char="o"/>
            </a:pPr>
            <a:r>
              <a:rPr lang="fr" sz="2800" b="0" i="0" u="none" baseline="0" dirty="0"/>
              <a:t>Votre temps et votre espace sont limités !</a:t>
            </a:r>
          </a:p>
          <a:p>
            <a:pPr lvl="1" algn="l" rtl="0">
              <a:spcBef>
                <a:spcPts val="0"/>
              </a:spcBef>
              <a:spcAft>
                <a:spcPts val="3000"/>
              </a:spcAft>
              <a:buClr>
                <a:srgbClr val="E96D1F"/>
              </a:buClr>
              <a:buSzPct val="120000"/>
              <a:buFont typeface="Courier New" panose="02070309020205020404" pitchFamily="49" charset="0"/>
              <a:buChar char="o"/>
            </a:pPr>
            <a:r>
              <a:rPr lang="fr" sz="2800" b="0" i="0" u="none" baseline="0" dirty="0"/>
              <a:t>Utilisez les titres pour véhiculer le message</a:t>
            </a:r>
          </a:p>
        </p:txBody>
      </p:sp>
    </p:spTree>
    <p:extLst>
      <p:ext uri="{BB962C8B-B14F-4D97-AF65-F5344CB8AC3E}">
        <p14:creationId xmlns:p14="http://schemas.microsoft.com/office/powerpoint/2010/main" val="423085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303073" cy="1219200"/>
          </a:xfrm>
        </p:spPr>
        <p:txBody>
          <a:bodyPr/>
          <a:lstStyle/>
          <a:p>
            <a:pPr rtl="0"/>
            <a:r>
              <a:rPr lang="fr" sz="6200" b="1" i="0" u="none" spc="600" baseline="0" dirty="0"/>
              <a:t>PRES</a:t>
            </a:r>
            <a:r>
              <a:rPr lang="fr-FR" sz="6200" b="1" i="0" u="none" spc="600" baseline="0" dirty="0"/>
              <a:t>EN</a:t>
            </a:r>
            <a:r>
              <a:rPr lang="fr" sz="6200" b="1" i="0" u="none" spc="600" baseline="0" dirty="0"/>
              <a:t>TATION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200" y="2133600"/>
            <a:ext cx="1219202" cy="1217666"/>
          </a:xfrm>
          <a:prstGeom prst="rect">
            <a:avLst/>
          </a:prstGeom>
        </p:spPr>
      </p:pic>
    </p:spTree>
    <p:extLst>
      <p:ext uri="{BB962C8B-B14F-4D97-AF65-F5344CB8AC3E}">
        <p14:creationId xmlns:p14="http://schemas.microsoft.com/office/powerpoint/2010/main" val="1062780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rtl="0"/>
            <a:r>
              <a:rPr lang="fr" sz="3800" b="1" i="0" u="none" baseline="0" dirty="0"/>
              <a:t>Clair, concis, conversationnel</a:t>
            </a:r>
          </a:p>
        </p:txBody>
      </p:sp>
      <p:sp>
        <p:nvSpPr>
          <p:cNvPr id="6" name="Rectangle 3"/>
          <p:cNvSpPr>
            <a:spLocks noGrp="1" noChangeArrowheads="1"/>
          </p:cNvSpPr>
          <p:nvPr>
            <p:ph idx="1"/>
          </p:nvPr>
        </p:nvSpPr>
        <p:spPr>
          <a:xfrm>
            <a:off x="804863" y="1295400"/>
            <a:ext cx="7729537" cy="4800600"/>
          </a:xfrm>
          <a:prstGeom prst="rect">
            <a:avLst/>
          </a:prstGeom>
          <a:noFill/>
        </p:spPr>
        <p:txBody>
          <a:bodyPr/>
          <a:lstStyle/>
          <a:p>
            <a:pPr algn="l" rtl="0">
              <a:spcAft>
                <a:spcPts val="3000"/>
              </a:spcAft>
              <a:buClr>
                <a:srgbClr val="E96D1F"/>
              </a:buClr>
              <a:buSzPct val="85000"/>
            </a:pPr>
            <a:r>
              <a:rPr lang="fr" sz="2600" b="1" i="0" u="none" baseline="0" dirty="0">
                <a:solidFill>
                  <a:srgbClr val="E96D1F"/>
                </a:solidFill>
              </a:rPr>
              <a:t>Ne lisez pas l'intégralité de la présentation.</a:t>
            </a:r>
          </a:p>
          <a:p>
            <a:pPr algn="l" rtl="0">
              <a:spcAft>
                <a:spcPts val="3000"/>
              </a:spcAft>
              <a:buClr>
                <a:srgbClr val="E96D1F"/>
              </a:buClr>
              <a:buSzPct val="85000"/>
            </a:pPr>
            <a:r>
              <a:rPr lang="fr" sz="2600" b="0" i="0" u="none" baseline="0" dirty="0"/>
              <a:t>Mémorisez les parties principales</a:t>
            </a:r>
          </a:p>
          <a:p>
            <a:pPr algn="l" rtl="0">
              <a:spcAft>
                <a:spcPts val="3000"/>
              </a:spcAft>
              <a:buClr>
                <a:srgbClr val="E96D1F"/>
              </a:buClr>
              <a:buSzPct val="85000"/>
            </a:pPr>
            <a:r>
              <a:rPr lang="fr" sz="2600" b="0" i="0" u="none" baseline="0" dirty="0"/>
              <a:t>Établissez un contact visuel</a:t>
            </a:r>
          </a:p>
          <a:p>
            <a:pPr algn="l" rtl="0">
              <a:spcAft>
                <a:spcPts val="3000"/>
              </a:spcAft>
              <a:buClr>
                <a:srgbClr val="E96D1F"/>
              </a:buClr>
              <a:buSzPct val="85000"/>
            </a:pPr>
            <a:r>
              <a:rPr lang="fr" sz="2600" b="0" i="0" u="none" baseline="0" dirty="0">
                <a:solidFill>
                  <a:srgbClr val="E96D1F"/>
                </a:solidFill>
              </a:rPr>
              <a:t>Rédigez vos notes dans un langage parlé</a:t>
            </a:r>
          </a:p>
          <a:p>
            <a:pPr algn="l" rtl="0">
              <a:spcAft>
                <a:spcPts val="3000"/>
              </a:spcAft>
              <a:buClr>
                <a:srgbClr val="E96D1F"/>
              </a:buClr>
              <a:buSzPct val="85000"/>
            </a:pPr>
            <a:r>
              <a:rPr lang="fr" sz="2600" b="0" i="0" u="none" baseline="0" dirty="0"/>
              <a:t>Placez l'accent sur la clarté - les mots doivent être courts et simples.</a:t>
            </a:r>
          </a:p>
          <a:p>
            <a:pPr algn="l" rtl="0">
              <a:spcAft>
                <a:spcPts val="3000"/>
              </a:spcAft>
              <a:buClr>
                <a:srgbClr val="E96D1F"/>
              </a:buClr>
              <a:buSzPct val="85000"/>
            </a:pPr>
            <a:r>
              <a:rPr lang="fr" sz="2600" b="0" i="0" u="none" baseline="0" dirty="0"/>
              <a:t>Décrivez en détail les graphiques et les tableaux</a:t>
            </a:r>
          </a:p>
          <a:p>
            <a:pPr marL="0" indent="0" algn="l" rtl="0">
              <a:spcBef>
                <a:spcPts val="600"/>
              </a:spcBef>
              <a:spcAft>
                <a:spcPts val="1200"/>
              </a:spcAft>
              <a:buNone/>
            </a:pPr>
            <a:endParaRPr lang="fr" altLang="en-US" sz="2600" dirty="0"/>
          </a:p>
        </p:txBody>
      </p:sp>
    </p:spTree>
    <p:extLst>
      <p:ext uri="{BB962C8B-B14F-4D97-AF65-F5344CB8AC3E}">
        <p14:creationId xmlns:p14="http://schemas.microsoft.com/office/powerpoint/2010/main" val="15485095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bwMode="auto">
          <a:xfrm>
            <a:off x="3578700" y="1752600"/>
            <a:ext cx="2520000" cy="1728000"/>
          </a:xfrm>
          <a:prstGeom prst="roundRect">
            <a:avLst/>
          </a:prstGeom>
          <a:noFill/>
          <a:ln>
            <a:solidFill>
              <a:srgbClr val="33C9D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fr" b="1" dirty="0">
                <a:solidFill>
                  <a:srgbClr val="2375BB"/>
                </a:solidFill>
              </a:rPr>
              <a:t>Structure confuse</a:t>
            </a:r>
          </a:p>
        </p:txBody>
      </p:sp>
      <p:sp>
        <p:nvSpPr>
          <p:cNvPr id="21" name="Rounded Rectangle 20"/>
          <p:cNvSpPr/>
          <p:nvPr/>
        </p:nvSpPr>
        <p:spPr bwMode="auto">
          <a:xfrm>
            <a:off x="6400800" y="1752600"/>
            <a:ext cx="2520000" cy="1728000"/>
          </a:xfrm>
          <a:prstGeom prst="roundRect">
            <a:avLst/>
          </a:prstGeom>
          <a:noFill/>
          <a:ln>
            <a:solidFill>
              <a:srgbClr val="33C9D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fr" b="1" dirty="0">
                <a:solidFill>
                  <a:srgbClr val="2375BB"/>
                </a:solidFill>
              </a:rPr>
              <a:t>Trop ou trop peu de détails</a:t>
            </a:r>
          </a:p>
        </p:txBody>
      </p:sp>
      <p:sp>
        <p:nvSpPr>
          <p:cNvPr id="22" name="Rounded Rectangle 21"/>
          <p:cNvSpPr/>
          <p:nvPr/>
        </p:nvSpPr>
        <p:spPr bwMode="auto">
          <a:xfrm>
            <a:off x="2167650" y="3886200"/>
            <a:ext cx="2520000" cy="1728000"/>
          </a:xfrm>
          <a:prstGeom prst="roundRect">
            <a:avLst/>
          </a:prstGeom>
          <a:noFill/>
          <a:ln>
            <a:solidFill>
              <a:srgbClr val="33C9D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fr" b="1" dirty="0">
                <a:solidFill>
                  <a:srgbClr val="2375BB"/>
                </a:solidFill>
              </a:rPr>
              <a:t>Visuels mal conçus</a:t>
            </a:r>
          </a:p>
        </p:txBody>
      </p:sp>
      <p:sp>
        <p:nvSpPr>
          <p:cNvPr id="23" name="Rounded Rectangle 22"/>
          <p:cNvSpPr/>
          <p:nvPr/>
        </p:nvSpPr>
        <p:spPr bwMode="auto">
          <a:xfrm>
            <a:off x="4989750" y="3886200"/>
            <a:ext cx="2520000" cy="1728000"/>
          </a:xfrm>
          <a:prstGeom prst="roundRect">
            <a:avLst/>
          </a:prstGeom>
          <a:noFill/>
          <a:ln>
            <a:solidFill>
              <a:srgbClr val="33C9D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fr" b="1" dirty="0">
                <a:solidFill>
                  <a:srgbClr val="2375BB"/>
                </a:solidFill>
              </a:rPr>
              <a:t>Présentateurs monotones</a:t>
            </a:r>
          </a:p>
        </p:txBody>
      </p:sp>
      <p:sp>
        <p:nvSpPr>
          <p:cNvPr id="10242" name="Rectangle 5"/>
          <p:cNvSpPr>
            <a:spLocks noGrp="1" noChangeArrowheads="1"/>
          </p:cNvSpPr>
          <p:nvPr>
            <p:ph type="title"/>
          </p:nvPr>
        </p:nvSpPr>
        <p:spPr>
          <a:xfrm>
            <a:off x="911470" y="533400"/>
            <a:ext cx="7699129" cy="685800"/>
          </a:xfrm>
        </p:spPr>
        <p:txBody>
          <a:bodyPr/>
          <a:lstStyle/>
          <a:p>
            <a:pPr algn="l" rtl="0"/>
            <a:r>
              <a:rPr lang="fr" sz="3600" b="1" i="0" u="none" baseline="0">
                <a:solidFill>
                  <a:schemeClr val="tx2"/>
                </a:solidFill>
              </a:rPr>
              <a:t>Lorsqu'un bon contenu dérape...</a:t>
            </a:r>
          </a:p>
        </p:txBody>
      </p:sp>
      <p:sp>
        <p:nvSpPr>
          <p:cNvPr id="2" name="Rounded Rectangle 1"/>
          <p:cNvSpPr/>
          <p:nvPr/>
        </p:nvSpPr>
        <p:spPr bwMode="auto">
          <a:xfrm>
            <a:off x="756600" y="1752600"/>
            <a:ext cx="2520000" cy="1728000"/>
          </a:xfrm>
          <a:prstGeom prst="roundRect">
            <a:avLst/>
          </a:prstGeom>
          <a:noFill/>
          <a:ln>
            <a:solidFill>
              <a:srgbClr val="33C9D1"/>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algn="ctr"/>
            <a:r>
              <a:rPr lang="fr" b="1" dirty="0">
                <a:solidFill>
                  <a:srgbClr val="2375BB"/>
                </a:solidFill>
              </a:rPr>
              <a:t>Impossible de motiver l'auditoire</a:t>
            </a:r>
          </a:p>
        </p:txBody>
      </p:sp>
    </p:spTree>
    <p:extLst>
      <p:ext uri="{BB962C8B-B14F-4D97-AF65-F5344CB8AC3E}">
        <p14:creationId xmlns:p14="http://schemas.microsoft.com/office/powerpoint/2010/main" val="1440185401"/>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p:spPr>
        <p:txBody>
          <a:bodyPr/>
          <a:lstStyle/>
          <a:p>
            <a:pPr algn="l" rtl="0"/>
            <a:r>
              <a:rPr lang="fr" b="1" i="0" u="none" baseline="0" dirty="0"/>
              <a:t>Style et voix</a:t>
            </a:r>
          </a:p>
        </p:txBody>
      </p:sp>
      <p:sp>
        <p:nvSpPr>
          <p:cNvPr id="43011" name="Rectangle 3"/>
          <p:cNvSpPr>
            <a:spLocks noGrp="1" noChangeArrowheads="1"/>
          </p:cNvSpPr>
          <p:nvPr>
            <p:ph idx="1"/>
          </p:nvPr>
        </p:nvSpPr>
        <p:spPr>
          <a:xfrm>
            <a:off x="804863" y="1524000"/>
            <a:ext cx="7348537" cy="3657600"/>
          </a:xfrm>
          <a:noFill/>
        </p:spPr>
        <p:txBody>
          <a:bodyPr/>
          <a:lstStyle/>
          <a:p>
            <a:pPr algn="l" rtl="0">
              <a:spcAft>
                <a:spcPts val="3000"/>
              </a:spcAft>
            </a:pPr>
            <a:r>
              <a:rPr lang="fr" sz="2800" b="0" i="0" u="none" baseline="0" dirty="0"/>
              <a:t>Projetez votre voix, adressez-vous à l'auditoire situé au fond de la salle.</a:t>
            </a:r>
          </a:p>
          <a:p>
            <a:pPr algn="l" rtl="0">
              <a:spcAft>
                <a:spcPts val="3000"/>
              </a:spcAft>
            </a:pPr>
            <a:r>
              <a:rPr lang="fr" sz="2800" b="0" i="0" u="none" baseline="0" dirty="0"/>
              <a:t>Parlez lentement et pensez à respirer ! </a:t>
            </a:r>
          </a:p>
          <a:p>
            <a:pPr algn="l" rtl="0">
              <a:spcAft>
                <a:spcPts val="3000"/>
              </a:spcAft>
            </a:pPr>
            <a:r>
              <a:rPr lang="fr" sz="2800" b="0" i="0" u="none" baseline="0" dirty="0"/>
              <a:t>Variez le ton de votre voix</a:t>
            </a:r>
          </a:p>
          <a:p>
            <a:pPr algn="l" rtl="0">
              <a:spcAft>
                <a:spcPts val="3000"/>
              </a:spcAft>
            </a:pPr>
            <a:r>
              <a:rPr lang="fr" sz="2800" b="0" i="0" u="none" baseline="0" dirty="0"/>
              <a:t>Faites une pause </a:t>
            </a:r>
            <a:r>
              <a:rPr lang="fr-FR" sz="2800" b="0" i="0" u="none" baseline="0" dirty="0"/>
              <a:t>pour</a:t>
            </a:r>
            <a:r>
              <a:rPr lang="fr" sz="2800" b="0" i="0" u="none" baseline="0" dirty="0"/>
              <a:t> souligner un point</a:t>
            </a:r>
          </a:p>
        </p:txBody>
      </p:sp>
    </p:spTree>
    <p:extLst>
      <p:ext uri="{BB962C8B-B14F-4D97-AF65-F5344CB8AC3E}">
        <p14:creationId xmlns:p14="http://schemas.microsoft.com/office/powerpoint/2010/main" val="13355993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rtl="0"/>
            <a:r>
              <a:rPr lang="fr" sz="3600" b="1" i="0" u="none" baseline="0" dirty="0">
                <a:solidFill>
                  <a:schemeClr val="tx2"/>
                </a:solidFill>
              </a:rPr>
              <a:t>Apparence et </a:t>
            </a:r>
            <a:r>
              <a:rPr lang="fr-FR" sz="3600" b="1" i="0" u="none" baseline="0" dirty="0">
                <a:solidFill>
                  <a:schemeClr val="tx2"/>
                </a:solidFill>
              </a:rPr>
              <a:t>comportement</a:t>
            </a:r>
            <a:endParaRPr lang="fr" sz="3600" b="1" i="0" u="none" baseline="0" dirty="0">
              <a:solidFill>
                <a:schemeClr val="tx2"/>
              </a:solidFill>
            </a:endParaRPr>
          </a:p>
        </p:txBody>
      </p:sp>
      <p:sp>
        <p:nvSpPr>
          <p:cNvPr id="4" name="Content Placeholder 3"/>
          <p:cNvSpPr>
            <a:spLocks noGrp="1"/>
          </p:cNvSpPr>
          <p:nvPr>
            <p:ph idx="1"/>
          </p:nvPr>
        </p:nvSpPr>
        <p:spPr/>
        <p:txBody>
          <a:bodyPr/>
          <a:lstStyle/>
          <a:p>
            <a:pPr algn="l" rtl="0">
              <a:spcBef>
                <a:spcPts val="0"/>
              </a:spcBef>
              <a:spcAft>
                <a:spcPts val="3000"/>
              </a:spcAft>
              <a:buClr>
                <a:srgbClr val="E96D1F"/>
              </a:buClr>
              <a:buSzPct val="85000"/>
            </a:pPr>
            <a:r>
              <a:rPr lang="fr" sz="2800" b="0" i="0" u="none" baseline="0" dirty="0">
                <a:solidFill>
                  <a:schemeClr val="tx1">
                    <a:lumMod val="85000"/>
                    <a:lumOff val="15000"/>
                  </a:schemeClr>
                </a:solidFill>
              </a:rPr>
              <a:t>Habillez-vous de manière appropriée pour votre public.</a:t>
            </a:r>
          </a:p>
          <a:p>
            <a:pPr algn="l" rtl="0">
              <a:spcBef>
                <a:spcPts val="0"/>
              </a:spcBef>
              <a:spcAft>
                <a:spcPts val="3000"/>
              </a:spcAft>
              <a:buClr>
                <a:srgbClr val="E96D1F"/>
              </a:buClr>
              <a:buSzPct val="85000"/>
            </a:pPr>
            <a:r>
              <a:rPr lang="fr-FR" sz="2800" b="0" i="0" u="none" baseline="0" dirty="0">
                <a:solidFill>
                  <a:schemeClr val="tx1">
                    <a:lumMod val="85000"/>
                    <a:lumOff val="15000"/>
                  </a:schemeClr>
                </a:solidFill>
              </a:rPr>
              <a:t>Faites face </a:t>
            </a:r>
            <a:r>
              <a:rPr lang="fr" sz="2800" b="0" i="0" u="none" baseline="0" dirty="0">
                <a:solidFill>
                  <a:schemeClr val="tx1">
                    <a:lumMod val="85000"/>
                    <a:lumOff val="15000"/>
                  </a:schemeClr>
                </a:solidFill>
              </a:rPr>
              <a:t>à votre public et non à l'écran</a:t>
            </a:r>
          </a:p>
          <a:p>
            <a:pPr algn="l" rtl="0">
              <a:spcBef>
                <a:spcPts val="0"/>
              </a:spcBef>
              <a:spcAft>
                <a:spcPts val="3000"/>
              </a:spcAft>
              <a:buClr>
                <a:srgbClr val="E96D1F"/>
              </a:buClr>
              <a:buSzPct val="85000"/>
            </a:pPr>
            <a:r>
              <a:rPr lang="fr" sz="2800" b="0" i="0" u="none" baseline="0" dirty="0">
                <a:solidFill>
                  <a:schemeClr val="tx1">
                    <a:lumMod val="85000"/>
                    <a:lumOff val="15000"/>
                  </a:schemeClr>
                </a:solidFill>
              </a:rPr>
              <a:t>Evitez de faire des gestes </a:t>
            </a:r>
            <a:r>
              <a:rPr lang="fr-FR" sz="2800" b="0" i="0" u="none" baseline="0" dirty="0">
                <a:solidFill>
                  <a:schemeClr val="tx1">
                    <a:lumMod val="85000"/>
                    <a:lumOff val="15000"/>
                  </a:schemeClr>
                </a:solidFill>
              </a:rPr>
              <a:t>distrayants</a:t>
            </a:r>
            <a:endParaRPr lang="fr" sz="2800" b="0" i="0" u="none" baseline="0" dirty="0">
              <a:solidFill>
                <a:schemeClr val="tx1">
                  <a:lumMod val="85000"/>
                  <a:lumOff val="15000"/>
                </a:schemeClr>
              </a:solidFill>
            </a:endParaRPr>
          </a:p>
          <a:p>
            <a:pPr algn="l" rtl="0">
              <a:spcBef>
                <a:spcPts val="0"/>
              </a:spcBef>
              <a:spcAft>
                <a:spcPts val="3000"/>
              </a:spcAft>
              <a:buClr>
                <a:srgbClr val="E96D1F"/>
              </a:buClr>
              <a:buSzPct val="85000"/>
            </a:pPr>
            <a:r>
              <a:rPr lang="fr" sz="2800" b="0" i="0" u="none" baseline="0" dirty="0">
                <a:solidFill>
                  <a:schemeClr val="tx1">
                    <a:lumMod val="85000"/>
                    <a:lumOff val="15000"/>
                  </a:schemeClr>
                </a:solidFill>
              </a:rPr>
              <a:t>Communiquez la sincérité par le biais de vos expressions faciales</a:t>
            </a:r>
          </a:p>
          <a:p>
            <a:pPr algn="l" rtl="0">
              <a:spcBef>
                <a:spcPts val="0"/>
              </a:spcBef>
              <a:spcAft>
                <a:spcPts val="3000"/>
              </a:spcAft>
              <a:buClr>
                <a:srgbClr val="E96D1F"/>
              </a:buClr>
              <a:buSzPct val="85000"/>
            </a:pPr>
            <a:r>
              <a:rPr lang="fr" sz="2800" b="0" i="0" u="none" baseline="0" dirty="0">
                <a:solidFill>
                  <a:schemeClr val="tx1">
                    <a:lumMod val="85000"/>
                    <a:lumOff val="15000"/>
                  </a:schemeClr>
                </a:solidFill>
              </a:rPr>
              <a:t>Utilisez un pointeur pour guider le public</a:t>
            </a:r>
          </a:p>
        </p:txBody>
      </p:sp>
    </p:spTree>
    <p:extLst>
      <p:ext uri="{BB962C8B-B14F-4D97-AF65-F5344CB8AC3E}">
        <p14:creationId xmlns:p14="http://schemas.microsoft.com/office/powerpoint/2010/main" val="2519500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rtl="0"/>
            <a:r>
              <a:rPr lang="fr" sz="3600" b="1" i="0" u="none" baseline="0" dirty="0">
                <a:solidFill>
                  <a:schemeClr val="tx2"/>
                </a:solidFill>
              </a:rPr>
              <a:t>Préparez une introduction</a:t>
            </a:r>
          </a:p>
        </p:txBody>
      </p:sp>
      <p:sp>
        <p:nvSpPr>
          <p:cNvPr id="47107" name="Content Placeholder 4"/>
          <p:cNvSpPr>
            <a:spLocks noGrp="1"/>
          </p:cNvSpPr>
          <p:nvPr>
            <p:ph idx="1"/>
          </p:nvPr>
        </p:nvSpPr>
        <p:spPr/>
        <p:txBody>
          <a:bodyPr/>
          <a:lstStyle/>
          <a:p>
            <a:pPr algn="l" rtl="0">
              <a:lnSpc>
                <a:spcPct val="150000"/>
              </a:lnSpc>
              <a:spcBef>
                <a:spcPts val="0"/>
              </a:spcBef>
              <a:spcAft>
                <a:spcPts val="1800"/>
              </a:spcAft>
              <a:buClr>
                <a:srgbClr val="E96D1F"/>
              </a:buClr>
              <a:buSzPct val="85000"/>
            </a:pPr>
            <a:r>
              <a:rPr lang="fr" b="0" i="0" u="none" baseline="0" dirty="0">
                <a:solidFill>
                  <a:schemeClr val="tx1">
                    <a:lumMod val="85000"/>
                    <a:lumOff val="15000"/>
                  </a:schemeClr>
                </a:solidFill>
              </a:rPr>
              <a:t>Rédigez votre propre introduction</a:t>
            </a:r>
          </a:p>
          <a:p>
            <a:pPr algn="l" rtl="0">
              <a:lnSpc>
                <a:spcPct val="150000"/>
              </a:lnSpc>
              <a:spcBef>
                <a:spcPts val="0"/>
              </a:spcBef>
              <a:spcAft>
                <a:spcPts val="1800"/>
              </a:spcAft>
              <a:buClr>
                <a:srgbClr val="E96D1F"/>
              </a:buClr>
              <a:buSzPct val="85000"/>
            </a:pPr>
            <a:r>
              <a:rPr lang="fr" b="0" i="0" u="none" baseline="0" dirty="0">
                <a:solidFill>
                  <a:schemeClr val="tx1">
                    <a:lumMod val="85000"/>
                    <a:lumOff val="15000"/>
                  </a:schemeClr>
                </a:solidFill>
              </a:rPr>
              <a:t>Expliquez vos qualifications</a:t>
            </a:r>
          </a:p>
          <a:p>
            <a:pPr algn="l" rtl="0">
              <a:spcBef>
                <a:spcPts val="0"/>
              </a:spcBef>
              <a:spcAft>
                <a:spcPts val="1800"/>
              </a:spcAft>
              <a:buClr>
                <a:srgbClr val="E96D1F"/>
              </a:buClr>
              <a:buSzPct val="85000"/>
            </a:pPr>
            <a:r>
              <a:rPr lang="fr-FR" b="0" i="0" u="none" baseline="0" dirty="0">
                <a:solidFill>
                  <a:schemeClr val="tx1">
                    <a:lumMod val="85000"/>
                    <a:lumOff val="15000"/>
                  </a:schemeClr>
                </a:solidFill>
              </a:rPr>
              <a:t>É</a:t>
            </a:r>
            <a:r>
              <a:rPr lang="fr" b="0" i="0" u="none" baseline="0" dirty="0">
                <a:solidFill>
                  <a:schemeClr val="tx1">
                    <a:lumMod val="85000"/>
                    <a:lumOff val="15000"/>
                  </a:schemeClr>
                </a:solidFill>
              </a:rPr>
              <a:t>vitez d'avoir à corriger ou à ajouter des éléments plus tard</a:t>
            </a:r>
          </a:p>
        </p:txBody>
      </p:sp>
    </p:spTree>
    <p:extLst>
      <p:ext uri="{BB962C8B-B14F-4D97-AF65-F5344CB8AC3E}">
        <p14:creationId xmlns:p14="http://schemas.microsoft.com/office/powerpoint/2010/main" val="20376061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04863" y="1905000"/>
            <a:ext cx="7729537" cy="4191000"/>
          </a:xfrm>
        </p:spPr>
        <p:txBody>
          <a:bodyPr/>
          <a:lstStyle/>
          <a:p>
            <a:pPr algn="l" rtl="0"/>
            <a:r>
              <a:rPr lang="fr" sz="3200" b="0" i="0" u="none" baseline="0" dirty="0">
                <a:latin typeface="Arial" charset="0"/>
              </a:rPr>
              <a:t>Si vous voulez que votre public retienne les informations détaillées de votre présentation :</a:t>
            </a:r>
          </a:p>
          <a:p>
            <a:pPr lvl="1" algn="l" rtl="0"/>
            <a:r>
              <a:rPr lang="fr" sz="2800" b="0" i="0" u="none" baseline="0" dirty="0">
                <a:latin typeface="Arial" charset="0"/>
              </a:rPr>
              <a:t>Distribuez-les comme document à emporter après la présentation</a:t>
            </a:r>
          </a:p>
          <a:p>
            <a:pPr lvl="1" algn="l" rtl="0"/>
            <a:r>
              <a:rPr lang="fr" sz="2800" b="0" i="0" u="none" baseline="0" dirty="0">
                <a:latin typeface="Arial" charset="0"/>
              </a:rPr>
              <a:t>Distribuez des copies de vos diapositives avec un espace pour prendre des notes.</a:t>
            </a:r>
          </a:p>
          <a:p>
            <a:endParaRPr lang="fr" dirty="0"/>
          </a:p>
        </p:txBody>
      </p:sp>
      <p:sp>
        <p:nvSpPr>
          <p:cNvPr id="27651" name="Rectangle 3"/>
          <p:cNvSpPr>
            <a:spLocks noChangeArrowheads="1"/>
          </p:cNvSpPr>
          <p:nvPr/>
        </p:nvSpPr>
        <p:spPr bwMode="auto">
          <a:xfrm>
            <a:off x="1262062" y="304800"/>
            <a:ext cx="7729537"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b"/>
          <a:lstStyle/>
          <a:p>
            <a:r>
              <a:rPr lang="fr" sz="3600" b="1" i="0" u="none" baseline="0" dirty="0">
                <a:solidFill>
                  <a:schemeClr val="tx2"/>
                </a:solidFill>
                <a:cs typeface="Arial" panose="020B0604020202020204" pitchFamily="34" charset="0"/>
              </a:rPr>
              <a:t>Utilisez </a:t>
            </a:r>
            <a:r>
              <a:rPr lang="fr-FR" sz="3600" b="1" dirty="0">
                <a:solidFill>
                  <a:schemeClr val="tx2"/>
                </a:solidFill>
                <a:cs typeface="Arial" panose="020B0604020202020204" pitchFamily="34" charset="0"/>
              </a:rPr>
              <a:t>les polycopiés </a:t>
            </a:r>
            <a:r>
              <a:rPr lang="fr" sz="3600" b="1" i="0" u="none" baseline="0" dirty="0">
                <a:solidFill>
                  <a:schemeClr val="tx2"/>
                </a:solidFill>
                <a:cs typeface="Arial" panose="020B0604020202020204" pitchFamily="34" charset="0"/>
              </a:rPr>
              <a:t>judicieusement</a:t>
            </a:r>
          </a:p>
        </p:txBody>
      </p:sp>
    </p:spTree>
    <p:extLst>
      <p:ext uri="{BB962C8B-B14F-4D97-AF65-F5344CB8AC3E}">
        <p14:creationId xmlns:p14="http://schemas.microsoft.com/office/powerpoint/2010/main" val="4353150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38200" y="381000"/>
            <a:ext cx="8001000" cy="1219200"/>
          </a:xfrm>
          <a:noFill/>
        </p:spPr>
        <p:txBody>
          <a:bodyPr/>
          <a:lstStyle/>
          <a:p>
            <a:r>
              <a:rPr lang="fr-FR" dirty="0"/>
              <a:t>Redirigez</a:t>
            </a:r>
            <a:r>
              <a:rPr lang="fr-FR" sz="3600" b="1" i="0" u="none" baseline="0" dirty="0">
                <a:solidFill>
                  <a:schemeClr val="tx2"/>
                </a:solidFill>
              </a:rPr>
              <a:t> l’énergie de votre nervosit</a:t>
            </a:r>
            <a:r>
              <a:rPr lang="fr-FR" dirty="0"/>
              <a:t>é</a:t>
            </a:r>
            <a:br>
              <a:rPr lang="fr-FR" dirty="0"/>
            </a:br>
            <a:br>
              <a:rPr lang="fr-FR" dirty="0"/>
            </a:br>
            <a:endParaRPr lang="fr-FR" altLang="en-US" dirty="0"/>
          </a:p>
        </p:txBody>
      </p:sp>
      <p:sp>
        <p:nvSpPr>
          <p:cNvPr id="20483" name="Rectangle 3"/>
          <p:cNvSpPr>
            <a:spLocks noGrp="1" noChangeArrowheads="1"/>
          </p:cNvSpPr>
          <p:nvPr>
            <p:ph idx="1"/>
          </p:nvPr>
        </p:nvSpPr>
        <p:spPr>
          <a:xfrm>
            <a:off x="804863" y="1828800"/>
            <a:ext cx="7729537" cy="4267200"/>
          </a:xfrm>
          <a:noFill/>
        </p:spPr>
        <p:txBody>
          <a:bodyPr/>
          <a:lstStyle/>
          <a:p>
            <a:pPr algn="l" rtl="0">
              <a:spcBef>
                <a:spcPts val="0"/>
              </a:spcBef>
              <a:spcAft>
                <a:spcPts val="1200"/>
              </a:spcAft>
              <a:buClr>
                <a:srgbClr val="E96D1F"/>
              </a:buClr>
              <a:buSzPct val="85000"/>
            </a:pPr>
            <a:r>
              <a:rPr lang="fr-FR" sz="3200" b="1" i="0" u="none" baseline="0" dirty="0">
                <a:solidFill>
                  <a:schemeClr val="tx1">
                    <a:lumMod val="85000"/>
                    <a:lumOff val="15000"/>
                  </a:schemeClr>
                </a:solidFill>
              </a:rPr>
              <a:t>Préparez-vous</a:t>
            </a:r>
            <a:r>
              <a:rPr lang="fr-FR" b="0" i="0" u="none" baseline="0" dirty="0">
                <a:solidFill>
                  <a:schemeClr val="tx1">
                    <a:lumMod val="85000"/>
                    <a:lumOff val="15000"/>
                  </a:schemeClr>
                </a:solidFill>
              </a:rPr>
              <a:t> </a:t>
            </a:r>
            <a:r>
              <a:rPr lang="fr-FR" sz="2800" b="0" i="0" u="none" baseline="0" dirty="0">
                <a:solidFill>
                  <a:schemeClr val="tx1">
                    <a:lumMod val="85000"/>
                    <a:lumOff val="15000"/>
                  </a:schemeClr>
                </a:solidFill>
              </a:rPr>
              <a:t>(familiarisez-vous avec la salle, le public, le matériel)</a:t>
            </a:r>
          </a:p>
          <a:p>
            <a:pPr algn="l" rtl="0">
              <a:spcBef>
                <a:spcPts val="0"/>
              </a:spcBef>
              <a:spcAft>
                <a:spcPts val="1200"/>
              </a:spcAft>
              <a:buClr>
                <a:srgbClr val="E96D1F"/>
              </a:buClr>
              <a:buSzPct val="85000"/>
            </a:pPr>
            <a:r>
              <a:rPr lang="fr-FR" sz="3200" b="1" i="0" u="none" baseline="0" dirty="0">
                <a:solidFill>
                  <a:schemeClr val="tx1">
                    <a:lumMod val="85000"/>
                    <a:lumOff val="15000"/>
                  </a:schemeClr>
                </a:solidFill>
              </a:rPr>
              <a:t>Détendez-vous</a:t>
            </a:r>
          </a:p>
          <a:p>
            <a:pPr algn="l" rtl="0">
              <a:spcBef>
                <a:spcPts val="0"/>
              </a:spcBef>
              <a:buClr>
                <a:srgbClr val="E96D1F"/>
              </a:buClr>
              <a:buSzPct val="85000"/>
            </a:pPr>
            <a:r>
              <a:rPr lang="fr-FR" sz="2800" b="0" i="0" u="none" baseline="0" dirty="0">
                <a:solidFill>
                  <a:schemeClr val="tx1">
                    <a:lumMod val="85000"/>
                    <a:lumOff val="15000"/>
                  </a:schemeClr>
                </a:solidFill>
              </a:rPr>
              <a:t>Visualisez-vous en train</a:t>
            </a:r>
            <a:r>
              <a:rPr lang="fr-FR" sz="3200" b="0" i="0" u="none" baseline="0" dirty="0">
                <a:solidFill>
                  <a:schemeClr val="tx1">
                    <a:lumMod val="85000"/>
                    <a:lumOff val="15000"/>
                  </a:schemeClr>
                </a:solidFill>
              </a:rPr>
              <a:t> </a:t>
            </a:r>
            <a:r>
              <a:rPr lang="fr-FR" sz="2800" b="0" i="0" u="none" baseline="0" dirty="0">
                <a:solidFill>
                  <a:schemeClr val="tx1">
                    <a:lumMod val="85000"/>
                    <a:lumOff val="15000"/>
                  </a:schemeClr>
                </a:solidFill>
              </a:rPr>
              <a:t>de faire votre présentation</a:t>
            </a:r>
            <a:r>
              <a:rPr lang="fr-FR" b="0" i="0" u="none" baseline="0" dirty="0">
                <a:solidFill>
                  <a:schemeClr val="tx1">
                    <a:lumMod val="85000"/>
                    <a:lumOff val="15000"/>
                  </a:schemeClr>
                </a:solidFill>
              </a:rPr>
              <a:t> </a:t>
            </a:r>
            <a:r>
              <a:rPr lang="fr-FR" sz="2800" b="1" i="0" u="none" baseline="0" dirty="0">
                <a:solidFill>
                  <a:schemeClr val="tx1">
                    <a:lumMod val="85000"/>
                    <a:lumOff val="15000"/>
                  </a:schemeClr>
                </a:solidFill>
              </a:rPr>
              <a:t>avec succès</a:t>
            </a:r>
          </a:p>
          <a:p>
            <a:pPr algn="l" rtl="0">
              <a:spcBef>
                <a:spcPts val="0"/>
              </a:spcBef>
              <a:spcAft>
                <a:spcPts val="2400"/>
              </a:spcAft>
              <a:buClr>
                <a:srgbClr val="E96D1F"/>
              </a:buClr>
              <a:buSzPct val="85000"/>
            </a:pPr>
            <a:r>
              <a:rPr lang="fr-FR" sz="3200" b="1" i="0" u="none" baseline="0" dirty="0">
                <a:solidFill>
                  <a:schemeClr val="tx1">
                    <a:lumMod val="85000"/>
                    <a:lumOff val="15000"/>
                  </a:schemeClr>
                </a:solidFill>
              </a:rPr>
              <a:t>Ne vous excusez pas</a:t>
            </a:r>
            <a:r>
              <a:rPr lang="fr-FR" sz="3200" b="0" i="0" u="none" baseline="0" dirty="0">
                <a:solidFill>
                  <a:schemeClr val="tx1">
                    <a:lumMod val="85000"/>
                    <a:lumOff val="15000"/>
                  </a:schemeClr>
                </a:solidFill>
              </a:rPr>
              <a:t> </a:t>
            </a:r>
            <a:r>
              <a:rPr lang="fr-FR" sz="2800" b="0" i="0" u="none" baseline="0" dirty="0">
                <a:solidFill>
                  <a:schemeClr val="tx1">
                    <a:lumMod val="85000"/>
                    <a:lumOff val="15000"/>
                  </a:schemeClr>
                </a:solidFill>
              </a:rPr>
              <a:t>d'être nerveux</a:t>
            </a:r>
          </a:p>
          <a:p>
            <a:pPr algn="l" rtl="0">
              <a:spcBef>
                <a:spcPts val="0"/>
              </a:spcBef>
              <a:spcAft>
                <a:spcPts val="2400"/>
              </a:spcAft>
              <a:buClr>
                <a:srgbClr val="E96D1F"/>
              </a:buClr>
              <a:buSzPct val="85000"/>
            </a:pPr>
            <a:r>
              <a:rPr lang="fr-FR" sz="3200" b="1" i="0" u="none" baseline="0" dirty="0">
                <a:solidFill>
                  <a:schemeClr val="tx1">
                    <a:lumMod val="85000"/>
                    <a:lumOff val="15000"/>
                  </a:schemeClr>
                </a:solidFill>
              </a:rPr>
              <a:t>Pratiquez, pratiquez, pratiquez !</a:t>
            </a:r>
          </a:p>
        </p:txBody>
      </p:sp>
    </p:spTree>
    <p:extLst>
      <p:ext uri="{BB962C8B-B14F-4D97-AF65-F5344CB8AC3E}">
        <p14:creationId xmlns:p14="http://schemas.microsoft.com/office/powerpoint/2010/main" val="20873669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a:xfrm>
            <a:off x="1038451" y="533400"/>
            <a:ext cx="7470530" cy="685800"/>
          </a:xfrm>
        </p:spPr>
        <p:txBody>
          <a:bodyPr/>
          <a:lstStyle/>
          <a:p>
            <a:r>
              <a:rPr lang="fr" sz="2800" dirty="0"/>
              <a:t>Six étapes pour une présentation efficace</a:t>
            </a:r>
            <a:endParaRPr lang="fr" sz="2800" b="1" i="0" u="none" baseline="0"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4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881821"/>
            <a:ext cx="1273278" cy="1273278"/>
          </a:xfrm>
          <a:prstGeom prst="rect">
            <a:avLst/>
          </a:prstGeom>
        </p:spPr>
      </p:pic>
      <p:sp>
        <p:nvSpPr>
          <p:cNvPr id="8" name="Rectangle 7"/>
          <p:cNvSpPr/>
          <p:nvPr/>
        </p:nvSpPr>
        <p:spPr>
          <a:xfrm>
            <a:off x="1452009" y="3269045"/>
            <a:ext cx="1569660"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Public</a:t>
            </a:r>
            <a:endParaRPr kumimoji="0" lang="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1674" y="2020649"/>
            <a:ext cx="1401794" cy="1036032"/>
          </a:xfrm>
          <a:prstGeom prst="rect">
            <a:avLst/>
          </a:prstGeom>
        </p:spPr>
      </p:pic>
      <p:sp>
        <p:nvSpPr>
          <p:cNvPr id="12" name="Rectangle 11"/>
          <p:cNvSpPr/>
          <p:nvPr/>
        </p:nvSpPr>
        <p:spPr>
          <a:xfrm>
            <a:off x="3954943" y="3263619"/>
            <a:ext cx="1741182"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Objectifs</a:t>
            </a:r>
            <a:endParaRPr kumimoji="0" lang="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248" y="2033486"/>
            <a:ext cx="1049146" cy="1036032"/>
          </a:xfrm>
          <a:prstGeom prst="rect">
            <a:avLst/>
          </a:prstGeom>
        </p:spPr>
      </p:pic>
      <p:sp>
        <p:nvSpPr>
          <p:cNvPr id="14" name="Rectangle 13"/>
          <p:cNvSpPr/>
          <p:nvPr/>
        </p:nvSpPr>
        <p:spPr>
          <a:xfrm>
            <a:off x="6629400" y="3273783"/>
            <a:ext cx="1346844"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Contenu</a:t>
            </a:r>
            <a:endParaRPr kumimoji="0" lang="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6143" y="4480134"/>
            <a:ext cx="1170598" cy="845432"/>
          </a:xfrm>
          <a:prstGeom prst="rect">
            <a:avLst/>
          </a:prstGeom>
        </p:spPr>
      </p:pic>
      <p:sp>
        <p:nvSpPr>
          <p:cNvPr id="16" name="Rectangle 15"/>
          <p:cNvSpPr/>
          <p:nvPr/>
        </p:nvSpPr>
        <p:spPr>
          <a:xfrm>
            <a:off x="1158412" y="5478845"/>
            <a:ext cx="2063386"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Organisation</a:t>
            </a:r>
            <a:endParaRPr kumimoji="0" lang="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4820" y="4357493"/>
            <a:ext cx="1097792" cy="1088186"/>
          </a:xfrm>
          <a:prstGeom prst="rect">
            <a:avLst/>
          </a:prstGeom>
        </p:spPr>
      </p:pic>
      <p:sp>
        <p:nvSpPr>
          <p:cNvPr id="19" name="Rectangle 18"/>
          <p:cNvSpPr/>
          <p:nvPr/>
        </p:nvSpPr>
        <p:spPr>
          <a:xfrm>
            <a:off x="4168422" y="5481935"/>
            <a:ext cx="1210589"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Conception</a:t>
            </a:r>
            <a:endParaRPr kumimoji="0" lang="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8511" y="4311963"/>
            <a:ext cx="1135146" cy="1133716"/>
          </a:xfrm>
          <a:prstGeom prst="rect">
            <a:avLst/>
          </a:prstGeom>
        </p:spPr>
      </p:pic>
      <p:sp>
        <p:nvSpPr>
          <p:cNvPr id="21" name="Rectangle 20"/>
          <p:cNvSpPr/>
          <p:nvPr/>
        </p:nvSpPr>
        <p:spPr>
          <a:xfrm>
            <a:off x="6411144" y="5481935"/>
            <a:ext cx="1689886" cy="461665"/>
          </a:xfrm>
          <a:prstGeom prst="rect">
            <a:avLst/>
          </a:prstGeom>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Prestation</a:t>
            </a:r>
            <a:endParaRPr kumimoji="0" lang="fr-FR"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688030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gn="l" rtl="0"/>
            <a:r>
              <a:rPr lang="fr" sz="3600" b="1" i="0" u="none" baseline="0">
                <a:solidFill>
                  <a:schemeClr val="tx2"/>
                </a:solidFill>
              </a:rPr>
              <a:t>Les résultats idéaux </a:t>
            </a:r>
          </a:p>
        </p:txBody>
      </p:sp>
      <p:sp>
        <p:nvSpPr>
          <p:cNvPr id="28675" name="Content Placeholder 2"/>
          <p:cNvSpPr>
            <a:spLocks noGrp="1"/>
          </p:cNvSpPr>
          <p:nvPr>
            <p:ph idx="1"/>
          </p:nvPr>
        </p:nvSpPr>
        <p:spPr/>
        <p:txBody>
          <a:bodyPr/>
          <a:lstStyle/>
          <a:p>
            <a:pPr algn="l" rtl="0">
              <a:spcBef>
                <a:spcPts val="0"/>
              </a:spcBef>
              <a:spcAft>
                <a:spcPts val="2400"/>
              </a:spcAft>
              <a:buClr>
                <a:srgbClr val="E96D1F"/>
              </a:buClr>
              <a:buSzPct val="85000"/>
            </a:pPr>
            <a:r>
              <a:rPr lang="fr" b="0" i="0" u="none" baseline="0" dirty="0">
                <a:solidFill>
                  <a:schemeClr val="tx1">
                    <a:lumMod val="85000"/>
                    <a:lumOff val="15000"/>
                  </a:schemeClr>
                </a:solidFill>
              </a:rPr>
              <a:t>Le public est mieux informé sur votre </a:t>
            </a:r>
            <a:r>
              <a:rPr lang="fr-FR" b="0" i="0" u="none" baseline="0" dirty="0">
                <a:solidFill>
                  <a:schemeClr val="tx1">
                    <a:lumMod val="85000"/>
                    <a:lumOff val="15000"/>
                  </a:schemeClr>
                </a:solidFill>
              </a:rPr>
              <a:t>cause</a:t>
            </a:r>
            <a:endParaRPr lang="fr" b="0" i="0" u="none" baseline="0" dirty="0">
              <a:solidFill>
                <a:schemeClr val="tx1">
                  <a:lumMod val="85000"/>
                  <a:lumOff val="15000"/>
                </a:schemeClr>
              </a:solidFill>
            </a:endParaRPr>
          </a:p>
          <a:p>
            <a:pPr algn="l" rtl="0">
              <a:spcBef>
                <a:spcPts val="0"/>
              </a:spcBef>
              <a:spcAft>
                <a:spcPts val="2400"/>
              </a:spcAft>
              <a:buClr>
                <a:srgbClr val="E96D1F"/>
              </a:buClr>
              <a:buSzPct val="85000"/>
            </a:pPr>
            <a:r>
              <a:rPr lang="fr" b="0" i="0" u="none" baseline="0" dirty="0">
                <a:solidFill>
                  <a:schemeClr val="tx1">
                    <a:lumMod val="85000"/>
                    <a:lumOff val="15000"/>
                  </a:schemeClr>
                </a:solidFill>
              </a:rPr>
              <a:t>Le public est motivé pour partager les informations</a:t>
            </a:r>
          </a:p>
          <a:p>
            <a:pPr algn="l" rtl="0">
              <a:spcBef>
                <a:spcPts val="0"/>
              </a:spcBef>
              <a:spcAft>
                <a:spcPts val="2400"/>
              </a:spcAft>
              <a:buClr>
                <a:srgbClr val="E96D1F"/>
              </a:buClr>
              <a:buSzPct val="85000"/>
            </a:pPr>
            <a:r>
              <a:rPr lang="fr" b="0" i="0" u="none" baseline="0" dirty="0">
                <a:solidFill>
                  <a:schemeClr val="tx1">
                    <a:lumMod val="85000"/>
                    <a:lumOff val="15000"/>
                  </a:schemeClr>
                </a:solidFill>
              </a:rPr>
              <a:t>Le public est motivé pour passer à l'action</a:t>
            </a:r>
          </a:p>
          <a:p>
            <a:pPr algn="l" rtl="0">
              <a:spcBef>
                <a:spcPts val="0"/>
              </a:spcBef>
              <a:spcAft>
                <a:spcPts val="2400"/>
              </a:spcAft>
              <a:buClr>
                <a:srgbClr val="E96D1F"/>
              </a:buClr>
              <a:buSzPct val="85000"/>
            </a:pPr>
            <a:r>
              <a:rPr lang="fr" b="0" i="0" u="none" baseline="0" dirty="0">
                <a:solidFill>
                  <a:schemeClr val="tx1">
                    <a:lumMod val="85000"/>
                    <a:lumOff val="15000"/>
                  </a:schemeClr>
                </a:solidFill>
              </a:rPr>
              <a:t>Changement politique grâce à votre recherche</a:t>
            </a:r>
          </a:p>
        </p:txBody>
      </p:sp>
    </p:spTree>
    <p:extLst>
      <p:ext uri="{BB962C8B-B14F-4D97-AF65-F5344CB8AC3E}">
        <p14:creationId xmlns:p14="http://schemas.microsoft.com/office/powerpoint/2010/main" val="14683634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gn="l" rtl="0"/>
            <a:r>
              <a:rPr lang="fr" sz="3600" b="1" i="0" u="none" baseline="0">
                <a:solidFill>
                  <a:schemeClr val="tx2"/>
                </a:solidFill>
              </a:rPr>
              <a:t>En savoir plus</a:t>
            </a:r>
          </a:p>
        </p:txBody>
      </p:sp>
      <p:sp>
        <p:nvSpPr>
          <p:cNvPr id="53251" name="Content Placeholder 2"/>
          <p:cNvSpPr>
            <a:spLocks noGrp="1"/>
          </p:cNvSpPr>
          <p:nvPr>
            <p:ph idx="1"/>
          </p:nvPr>
        </p:nvSpPr>
        <p:spPr/>
        <p:txBody>
          <a:bodyPr/>
          <a:lstStyle/>
          <a:p>
            <a:pPr>
              <a:spcAft>
                <a:spcPts val="2400"/>
              </a:spcAft>
            </a:pPr>
            <a:r>
              <a:rPr lang="fr" sz="2000" b="0" i="0" u="none" baseline="0" dirty="0"/>
              <a:t>“Connecting People to Useful Information: Guidelines for Effective Data Presentations,” </a:t>
            </a:r>
            <a:r>
              <a:rPr lang="fr" sz="2000" dirty="0"/>
              <a:t>Evaluation PRB </a:t>
            </a:r>
            <a:r>
              <a:rPr lang="fr" sz="2000" b="0" i="0" u="none" baseline="0" dirty="0"/>
              <a:t>and MEASURE.</a:t>
            </a:r>
          </a:p>
          <a:p>
            <a:pPr algn="l" rtl="0">
              <a:spcBef>
                <a:spcPts val="0"/>
              </a:spcBef>
              <a:spcAft>
                <a:spcPts val="2400"/>
              </a:spcAft>
              <a:buClr>
                <a:srgbClr val="E96D1F"/>
              </a:buClr>
              <a:buSzPct val="85000"/>
            </a:pPr>
            <a:r>
              <a:rPr lang="fr" sz="2000" b="0" i="0" u="none" baseline="0" dirty="0"/>
              <a:t>Andy Goodman, “Why Bad Presentations Happen to Good Causes,” Cause Communications, 2006.</a:t>
            </a:r>
          </a:p>
          <a:p>
            <a:pPr algn="l" rtl="0">
              <a:spcBef>
                <a:spcPts val="0"/>
              </a:spcBef>
              <a:spcAft>
                <a:spcPts val="2400"/>
              </a:spcAft>
              <a:buClr>
                <a:srgbClr val="E96D1F"/>
              </a:buClr>
              <a:buSzPct val="85000"/>
            </a:pPr>
            <a:r>
              <a:rPr lang="fr" sz="2000" b="0" i="0" u="none" baseline="0" dirty="0"/>
              <a:t>Richard E. Mayer, “Principles for Multimedia Learning,” </a:t>
            </a:r>
            <a:r>
              <a:rPr lang="fr" sz="2000" b="0" i="0" u="none" baseline="0" dirty="0">
                <a:hlinkClick r:id="rId3"/>
              </a:rPr>
              <a:t>http://hilt.harvard.edu/blog/principles-multimedia-learning-richard-e-mayer</a:t>
            </a:r>
            <a:r>
              <a:rPr lang="fr" sz="2000" b="0" i="0" u="none" baseline="0" dirty="0"/>
              <a:t> </a:t>
            </a:r>
          </a:p>
          <a:p>
            <a:pPr algn="l" rtl="0">
              <a:spcBef>
                <a:spcPts val="0"/>
              </a:spcBef>
              <a:spcAft>
                <a:spcPts val="2400"/>
              </a:spcAft>
              <a:buClr>
                <a:srgbClr val="E96D1F"/>
              </a:buClr>
              <a:buSzPct val="85000"/>
            </a:pPr>
            <a:r>
              <a:rPr lang="fr" sz="2000" b="0" i="0" u="none" baseline="0" dirty="0"/>
              <a:t>Don McMillan, “Life After Death by PowerPoint,” </a:t>
            </a:r>
            <a:r>
              <a:rPr lang="fr" sz="2000" b="0" i="0" u="none" baseline="0" dirty="0">
                <a:hlinkClick r:id="rId4"/>
              </a:rPr>
              <a:t>www.youtube.com/watch?v=KbSPPFYxx3o</a:t>
            </a:r>
            <a:r>
              <a:rPr lang="fr" sz="2000" b="0" i="0" u="none" baseline="0" dirty="0"/>
              <a:t> </a:t>
            </a:r>
          </a:p>
          <a:p>
            <a:pPr algn="l" rtl="0">
              <a:spcBef>
                <a:spcPts val="0"/>
              </a:spcBef>
              <a:spcAft>
                <a:spcPts val="2400"/>
              </a:spcAft>
              <a:buClr>
                <a:srgbClr val="E96D1F"/>
              </a:buClr>
              <a:buSzPct val="85000"/>
            </a:pPr>
            <a:r>
              <a:rPr lang="fr" sz="2000" b="0" i="0" u="none" baseline="0" dirty="0"/>
              <a:t>David JP Phillips, “How to Avoid Death by PowerPoint,” </a:t>
            </a:r>
            <a:r>
              <a:rPr lang="fr" sz="2000" b="0" i="0" u="none" baseline="0" dirty="0">
                <a:hlinkClick r:id="rId5"/>
              </a:rPr>
              <a:t>www.youtube.com/watch?v=Iwpi1Lm6dFo</a:t>
            </a:r>
            <a:r>
              <a:rPr lang="fr" sz="2000" b="0" i="0" u="none" baseline="0" dirty="0"/>
              <a:t> </a:t>
            </a:r>
          </a:p>
        </p:txBody>
      </p:sp>
    </p:spTree>
    <p:extLst>
      <p:ext uri="{BB962C8B-B14F-4D97-AF65-F5344CB8AC3E}">
        <p14:creationId xmlns:p14="http://schemas.microsoft.com/office/powerpoint/2010/main" val="1966251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a:xfrm>
            <a:off x="911470" y="533400"/>
            <a:ext cx="7622929" cy="685800"/>
          </a:xfrm>
        </p:spPr>
        <p:txBody>
          <a:bodyPr/>
          <a:lstStyle/>
          <a:p>
            <a:pPr algn="l" rtl="0"/>
            <a:r>
              <a:rPr lang="fr" sz="2800" b="1" i="0" u="none" baseline="0" dirty="0"/>
              <a:t>Six étapes </a:t>
            </a:r>
            <a:r>
              <a:rPr lang="fr" sz="2800" dirty="0"/>
              <a:t>pour </a:t>
            </a:r>
            <a:r>
              <a:rPr lang="fr" sz="2800" b="1" i="0" u="none" baseline="0" dirty="0"/>
              <a:t>une présentation efficace</a:t>
            </a:r>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f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0200" y="1881821"/>
            <a:ext cx="1273278" cy="1273278"/>
          </a:xfrm>
          <a:prstGeom prst="rect">
            <a:avLst/>
          </a:prstGeom>
        </p:spPr>
      </p:pic>
      <p:sp>
        <p:nvSpPr>
          <p:cNvPr id="8" name="Rectangle 7"/>
          <p:cNvSpPr/>
          <p:nvPr/>
        </p:nvSpPr>
        <p:spPr>
          <a:xfrm>
            <a:off x="1452009" y="3269045"/>
            <a:ext cx="1569660" cy="461665"/>
          </a:xfrm>
          <a:prstGeom prst="rect">
            <a:avLst/>
          </a:prstGeom>
        </p:spPr>
        <p:txBody>
          <a:bodyPr wrap="none">
            <a:spAutoFit/>
          </a:bodyPr>
          <a:lstStyle/>
          <a:p>
            <a:pPr algn="ctr" rtl="0"/>
            <a:r>
              <a:rPr lang="fr" b="1" i="0" u="none" baseline="0" dirty="0"/>
              <a:t>Public</a:t>
            </a:r>
            <a:endParaRPr lang="fr"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1674" y="2020649"/>
            <a:ext cx="1401794" cy="1036032"/>
          </a:xfrm>
          <a:prstGeom prst="rect">
            <a:avLst/>
          </a:prstGeom>
        </p:spPr>
      </p:pic>
      <p:sp>
        <p:nvSpPr>
          <p:cNvPr id="12" name="Rectangle 11"/>
          <p:cNvSpPr/>
          <p:nvPr/>
        </p:nvSpPr>
        <p:spPr>
          <a:xfrm>
            <a:off x="3954943" y="3263619"/>
            <a:ext cx="1741182" cy="461665"/>
          </a:xfrm>
          <a:prstGeom prst="rect">
            <a:avLst/>
          </a:prstGeom>
        </p:spPr>
        <p:txBody>
          <a:bodyPr wrap="none">
            <a:spAutoFit/>
          </a:bodyPr>
          <a:lstStyle/>
          <a:p>
            <a:pPr algn="ctr" rtl="0"/>
            <a:r>
              <a:rPr lang="fr" b="1" i="0" u="none" baseline="0"/>
              <a:t>Objectifs</a:t>
            </a:r>
            <a:endParaRPr lang="fr" dirty="0"/>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8248" y="2033486"/>
            <a:ext cx="1049146" cy="1036032"/>
          </a:xfrm>
          <a:prstGeom prst="rect">
            <a:avLst/>
          </a:prstGeom>
        </p:spPr>
      </p:pic>
      <p:sp>
        <p:nvSpPr>
          <p:cNvPr id="14" name="Rectangle 13"/>
          <p:cNvSpPr/>
          <p:nvPr/>
        </p:nvSpPr>
        <p:spPr>
          <a:xfrm>
            <a:off x="6629400" y="3273783"/>
            <a:ext cx="1346844" cy="461665"/>
          </a:xfrm>
          <a:prstGeom prst="rect">
            <a:avLst/>
          </a:prstGeom>
        </p:spPr>
        <p:txBody>
          <a:bodyPr wrap="none">
            <a:spAutoFit/>
          </a:bodyPr>
          <a:lstStyle/>
          <a:p>
            <a:pPr algn="ctr" rtl="0"/>
            <a:r>
              <a:rPr lang="fr" b="1" i="0" u="none" baseline="0" dirty="0"/>
              <a:t>Contenu</a:t>
            </a:r>
            <a:endParaRPr lang="fr" dirty="0"/>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6143" y="4480134"/>
            <a:ext cx="1170598" cy="845432"/>
          </a:xfrm>
          <a:prstGeom prst="rect">
            <a:avLst/>
          </a:prstGeom>
        </p:spPr>
      </p:pic>
      <p:sp>
        <p:nvSpPr>
          <p:cNvPr id="16" name="Rectangle 15"/>
          <p:cNvSpPr/>
          <p:nvPr/>
        </p:nvSpPr>
        <p:spPr>
          <a:xfrm>
            <a:off x="1158412" y="5478845"/>
            <a:ext cx="2063386" cy="461665"/>
          </a:xfrm>
          <a:prstGeom prst="rect">
            <a:avLst/>
          </a:prstGeom>
        </p:spPr>
        <p:txBody>
          <a:bodyPr wrap="none">
            <a:spAutoFit/>
          </a:bodyPr>
          <a:lstStyle/>
          <a:p>
            <a:pPr algn="ctr" rtl="0"/>
            <a:r>
              <a:rPr lang="fr" b="1" i="0" u="none" baseline="0"/>
              <a:t>Organisation</a:t>
            </a:r>
            <a:endParaRPr lang="fr" dirty="0"/>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4820" y="4357493"/>
            <a:ext cx="1097792" cy="1088186"/>
          </a:xfrm>
          <a:prstGeom prst="rect">
            <a:avLst/>
          </a:prstGeom>
        </p:spPr>
      </p:pic>
      <p:sp>
        <p:nvSpPr>
          <p:cNvPr id="19" name="Rectangle 18"/>
          <p:cNvSpPr/>
          <p:nvPr/>
        </p:nvSpPr>
        <p:spPr>
          <a:xfrm>
            <a:off x="4168422" y="5481935"/>
            <a:ext cx="1210589" cy="461665"/>
          </a:xfrm>
          <a:prstGeom prst="rect">
            <a:avLst/>
          </a:prstGeom>
        </p:spPr>
        <p:txBody>
          <a:bodyPr wrap="none">
            <a:spAutoFit/>
          </a:bodyPr>
          <a:lstStyle/>
          <a:p>
            <a:pPr algn="ctr" rtl="0"/>
            <a:r>
              <a:rPr lang="fr" b="1" i="0" u="none" baseline="0" dirty="0"/>
              <a:t>Conception</a:t>
            </a:r>
            <a:endParaRPr lang="fr" dirty="0"/>
          </a:p>
        </p:txBody>
      </p:sp>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8511" y="4311963"/>
            <a:ext cx="1135146" cy="1133716"/>
          </a:xfrm>
          <a:prstGeom prst="rect">
            <a:avLst/>
          </a:prstGeom>
        </p:spPr>
      </p:pic>
      <p:sp>
        <p:nvSpPr>
          <p:cNvPr id="21" name="Rectangle 20"/>
          <p:cNvSpPr/>
          <p:nvPr/>
        </p:nvSpPr>
        <p:spPr>
          <a:xfrm>
            <a:off x="6411144" y="5481935"/>
            <a:ext cx="1689886" cy="461665"/>
          </a:xfrm>
          <a:prstGeom prst="rect">
            <a:avLst/>
          </a:prstGeom>
        </p:spPr>
        <p:txBody>
          <a:bodyPr wrap="none">
            <a:spAutoFit/>
          </a:bodyPr>
          <a:lstStyle/>
          <a:p>
            <a:pPr algn="ctr" rtl="0"/>
            <a:r>
              <a:rPr lang="fr-FR" b="1" i="0" u="none" baseline="0" dirty="0"/>
              <a:t>Prestation</a:t>
            </a:r>
            <a:endParaRPr lang="fr-FR" dirty="0"/>
          </a:p>
        </p:txBody>
      </p:sp>
    </p:spTree>
    <p:extLst>
      <p:ext uri="{BB962C8B-B14F-4D97-AF65-F5344CB8AC3E}">
        <p14:creationId xmlns:p14="http://schemas.microsoft.com/office/powerpoint/2010/main" val="3866763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7" y="3429000"/>
            <a:ext cx="7138543" cy="1219200"/>
          </a:xfrm>
        </p:spPr>
        <p:txBody>
          <a:bodyPr/>
          <a:lstStyle/>
          <a:p>
            <a:pPr rtl="0"/>
            <a:r>
              <a:rPr lang="fr" sz="7500" b="1" i="0" u="none" spc="600" baseline="0"/>
              <a:t>PUBLIC</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2399" y="2133600"/>
            <a:ext cx="1219200" cy="1219200"/>
          </a:xfrm>
          <a:prstGeom prst="rect">
            <a:avLst/>
          </a:prstGeom>
        </p:spPr>
      </p:pic>
    </p:spTree>
    <p:extLst>
      <p:ext uri="{BB962C8B-B14F-4D97-AF65-F5344CB8AC3E}">
        <p14:creationId xmlns:p14="http://schemas.microsoft.com/office/powerpoint/2010/main" val="2792183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rtl="0"/>
            <a:r>
              <a:rPr lang="fr" sz="3600" b="1" i="0" u="none" baseline="0">
                <a:solidFill>
                  <a:schemeClr val="tx2"/>
                </a:solidFill>
              </a:rPr>
              <a:t>Concentrez-vous sur ce que le public doit savoir </a:t>
            </a:r>
            <a:br>
              <a:rPr lang="fr"/>
            </a:br>
            <a:endParaRPr lang="fr" dirty="0"/>
          </a:p>
        </p:txBody>
      </p:sp>
      <p:sp>
        <p:nvSpPr>
          <p:cNvPr id="2" name="Content Placeholder 1"/>
          <p:cNvSpPr>
            <a:spLocks noGrp="1"/>
          </p:cNvSpPr>
          <p:nvPr>
            <p:ph idx="1"/>
          </p:nvPr>
        </p:nvSpPr>
        <p:spPr>
          <a:xfrm>
            <a:off x="804863" y="1905000"/>
            <a:ext cx="7729537" cy="4191000"/>
          </a:xfrm>
        </p:spPr>
        <p:txBody>
          <a:bodyPr/>
          <a:lstStyle/>
          <a:p>
            <a:pPr algn="l" rtl="0">
              <a:spcBef>
                <a:spcPts val="0"/>
              </a:spcBef>
              <a:spcAft>
                <a:spcPts val="1200"/>
              </a:spcAft>
              <a:buClr>
                <a:srgbClr val="E96D1F"/>
              </a:buClr>
            </a:pPr>
            <a:r>
              <a:rPr lang="fr" b="0" i="0" u="none" baseline="0" dirty="0">
                <a:solidFill>
                  <a:schemeClr val="tx1">
                    <a:lumMod val="85000"/>
                    <a:lumOff val="15000"/>
                  </a:schemeClr>
                </a:solidFill>
              </a:rPr>
              <a:t>Qui est votre public ?</a:t>
            </a:r>
          </a:p>
          <a:p>
            <a:pPr lvl="1" algn="l" rtl="0">
              <a:spcBef>
                <a:spcPts val="0"/>
              </a:spcBef>
              <a:spcAft>
                <a:spcPts val="1200"/>
              </a:spcAft>
              <a:buClr>
                <a:srgbClr val="E96D1F"/>
              </a:buClr>
              <a:buFont typeface="Courier New" panose="02070309020205020404" pitchFamily="49" charset="0"/>
              <a:buChar char="o"/>
            </a:pPr>
            <a:r>
              <a:rPr lang="fr" b="0" i="0" u="none" baseline="0" dirty="0">
                <a:solidFill>
                  <a:schemeClr val="tx1">
                    <a:lumMod val="85000"/>
                    <a:lumOff val="15000"/>
                  </a:schemeClr>
                </a:solidFill>
              </a:rPr>
              <a:t>Quelles sont ses connaissances ?</a:t>
            </a:r>
          </a:p>
          <a:p>
            <a:pPr lvl="1" algn="l" rtl="0">
              <a:spcBef>
                <a:spcPts val="0"/>
              </a:spcBef>
              <a:spcAft>
                <a:spcPts val="2400"/>
              </a:spcAft>
              <a:buClr>
                <a:srgbClr val="E96D1F"/>
              </a:buClr>
              <a:buFont typeface="Courier New" panose="02070309020205020404" pitchFamily="49" charset="0"/>
              <a:buChar char="o"/>
            </a:pPr>
            <a:r>
              <a:rPr lang="fr" b="0" i="0" u="none" baseline="0" dirty="0">
                <a:solidFill>
                  <a:schemeClr val="tx1">
                    <a:lumMod val="85000"/>
                    <a:lumOff val="15000"/>
                  </a:schemeClr>
                </a:solidFill>
              </a:rPr>
              <a:t>Qu'est-ce qui le motive ?</a:t>
            </a:r>
          </a:p>
          <a:p>
            <a:pPr>
              <a:spcAft>
                <a:spcPts val="2400"/>
              </a:spcAft>
            </a:pPr>
            <a:r>
              <a:rPr lang="fr" b="0" i="0" u="none" baseline="0" dirty="0">
                <a:solidFill>
                  <a:schemeClr val="tx1">
                    <a:lumMod val="85000"/>
                    <a:lumOff val="15000"/>
                  </a:schemeClr>
                </a:solidFill>
              </a:rPr>
              <a:t>Qu’</a:t>
            </a:r>
            <a:r>
              <a:rPr lang="fr-FR" b="0" i="0" u="none" baseline="0" dirty="0">
                <a:solidFill>
                  <a:schemeClr val="tx1">
                    <a:lumMod val="85000"/>
                    <a:lumOff val="15000"/>
                  </a:schemeClr>
                </a:solidFill>
              </a:rPr>
              <a:t>espérez-vous que </a:t>
            </a:r>
            <a:r>
              <a:rPr lang="fr" dirty="0">
                <a:solidFill>
                  <a:schemeClr val="tx1">
                    <a:lumMod val="85000"/>
                    <a:lumOff val="15000"/>
                  </a:schemeClr>
                </a:solidFill>
              </a:rPr>
              <a:t>la présentation </a:t>
            </a:r>
            <a:r>
              <a:rPr lang="fr-FR" dirty="0">
                <a:solidFill>
                  <a:schemeClr val="tx1">
                    <a:lumMod val="85000"/>
                    <a:lumOff val="15000"/>
                  </a:schemeClr>
                </a:solidFill>
              </a:rPr>
              <a:t>incite </a:t>
            </a:r>
            <a:r>
              <a:rPr lang="fr-FR" b="0" i="0" u="none" baseline="0" dirty="0">
                <a:solidFill>
                  <a:schemeClr val="tx1">
                    <a:lumMod val="85000"/>
                    <a:lumOff val="15000"/>
                  </a:schemeClr>
                </a:solidFill>
              </a:rPr>
              <a:t>le </a:t>
            </a:r>
            <a:r>
              <a:rPr lang="fr" b="0" i="0" u="none" baseline="0" dirty="0">
                <a:solidFill>
                  <a:schemeClr val="tx1">
                    <a:lumMod val="85000"/>
                    <a:lumOff val="15000"/>
                  </a:schemeClr>
                </a:solidFill>
              </a:rPr>
              <a:t>public </a:t>
            </a:r>
            <a:r>
              <a:rPr lang="fr" dirty="0">
                <a:latin typeface="Arial" panose="020B0604020202020204" pitchFamily="34" charset="0"/>
              </a:rPr>
              <a:t>à</a:t>
            </a:r>
            <a:r>
              <a:rPr lang="en-US" b="0" i="0" u="none" baseline="0" dirty="0">
                <a:solidFill>
                  <a:schemeClr val="tx1">
                    <a:lumMod val="85000"/>
                    <a:lumOff val="15000"/>
                  </a:schemeClr>
                </a:solidFill>
              </a:rPr>
              <a:t> faire</a:t>
            </a:r>
            <a:r>
              <a:rPr lang="fr" b="0" i="0" u="none" baseline="0" dirty="0">
                <a:solidFill>
                  <a:schemeClr val="tx1">
                    <a:lumMod val="85000"/>
                    <a:lumOff val="15000"/>
                  </a:schemeClr>
                </a:solidFill>
              </a:rPr>
              <a:t> ?</a:t>
            </a:r>
          </a:p>
          <a:p>
            <a:pPr marL="0" indent="0" algn="l" rtl="0">
              <a:buNone/>
            </a:pPr>
            <a:endParaRPr lang="fr" dirty="0"/>
          </a:p>
          <a:p>
            <a:endParaRPr lang="fr" dirty="0"/>
          </a:p>
        </p:txBody>
      </p:sp>
    </p:spTree>
    <p:extLst>
      <p:ext uri="{BB962C8B-B14F-4D97-AF65-F5344CB8AC3E}">
        <p14:creationId xmlns:p14="http://schemas.microsoft.com/office/powerpoint/2010/main" val="3419041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pPr rtl="0"/>
            <a:r>
              <a:rPr lang="fr" sz="7500" b="1" i="0" u="none" spc="600" baseline="0"/>
              <a:t>OBJECTIFS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1006" y="2209800"/>
            <a:ext cx="1443424" cy="1066800"/>
          </a:xfrm>
          <a:prstGeom prst="rect">
            <a:avLst/>
          </a:prstGeom>
        </p:spPr>
      </p:pic>
    </p:spTree>
    <p:extLst>
      <p:ext uri="{BB962C8B-B14F-4D97-AF65-F5344CB8AC3E}">
        <p14:creationId xmlns:p14="http://schemas.microsoft.com/office/powerpoint/2010/main" val="2766921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
          <p:cNvSpPr>
            <a:spLocks noGrp="1" noChangeArrowheads="1"/>
          </p:cNvSpPr>
          <p:nvPr>
            <p:ph type="title"/>
          </p:nvPr>
        </p:nvSpPr>
        <p:spPr/>
        <p:txBody>
          <a:bodyPr/>
          <a:lstStyle/>
          <a:p>
            <a:pPr algn="l" rtl="0"/>
            <a:r>
              <a:rPr lang="fr" b="1" i="0" u="none" baseline="0" dirty="0">
                <a:solidFill>
                  <a:srgbClr val="0070C0"/>
                </a:solidFill>
              </a:rPr>
              <a:t>Posez-vous les questions suivantes</a:t>
            </a:r>
          </a:p>
        </p:txBody>
      </p:sp>
      <p:sp>
        <p:nvSpPr>
          <p:cNvPr id="2" name="Content Placeholder 1"/>
          <p:cNvSpPr>
            <a:spLocks noGrp="1"/>
          </p:cNvSpPr>
          <p:nvPr>
            <p:ph idx="1"/>
          </p:nvPr>
        </p:nvSpPr>
        <p:spPr>
          <a:xfrm>
            <a:off x="804863" y="1828800"/>
            <a:ext cx="7729537" cy="4267200"/>
          </a:xfrm>
        </p:spPr>
        <p:txBody>
          <a:bodyPr/>
          <a:lstStyle/>
          <a:p>
            <a:pPr algn="l" rtl="0">
              <a:spcAft>
                <a:spcPts val="3000"/>
              </a:spcAft>
              <a:buClr>
                <a:srgbClr val="E96D1F"/>
              </a:buClr>
              <a:buSzPct val="85000"/>
            </a:pPr>
            <a:r>
              <a:rPr lang="fr" sz="3200" b="1" i="0" u="none" baseline="0" dirty="0"/>
              <a:t>Pourquoi</a:t>
            </a:r>
            <a:r>
              <a:rPr lang="fr" sz="2800" b="1" i="0" u="none" baseline="0" dirty="0">
                <a:solidFill>
                  <a:schemeClr val="tx1"/>
                </a:solidFill>
              </a:rPr>
              <a:t> </a:t>
            </a:r>
            <a:r>
              <a:rPr lang="fr" sz="2800" i="0" u="none" baseline="0" dirty="0">
                <a:solidFill>
                  <a:schemeClr val="tx1"/>
                </a:solidFill>
              </a:rPr>
              <a:t>faire cette présentation </a:t>
            </a:r>
            <a:r>
              <a:rPr lang="fr" sz="2400" i="0" u="none" baseline="0" dirty="0">
                <a:solidFill>
                  <a:schemeClr val="tx1"/>
                </a:solidFill>
              </a:rPr>
              <a:t>?</a:t>
            </a:r>
            <a:endParaRPr lang="fr" sz="2800" i="0" u="none" baseline="0" dirty="0">
              <a:solidFill>
                <a:schemeClr val="tx1"/>
              </a:solidFill>
            </a:endParaRPr>
          </a:p>
          <a:p>
            <a:pPr algn="l" rtl="0">
              <a:spcAft>
                <a:spcPts val="3000"/>
              </a:spcAft>
              <a:buClr>
                <a:srgbClr val="E96D1F"/>
              </a:buClr>
              <a:buSzPct val="85000"/>
            </a:pPr>
            <a:r>
              <a:rPr lang="fr" sz="3200" b="1" i="0" u="none" baseline="0" dirty="0"/>
              <a:t>Qu</a:t>
            </a:r>
            <a:r>
              <a:rPr lang="fr-FR" sz="3200" b="1" i="0" u="none" baseline="0" dirty="0"/>
              <a:t>e </a:t>
            </a:r>
            <a:r>
              <a:rPr lang="fr-FR" sz="2800" i="0" u="none" baseline="0" dirty="0"/>
              <a:t>souhaitez-vous en tirer</a:t>
            </a:r>
            <a:r>
              <a:rPr lang="fr" sz="2400" i="0" u="none" baseline="0" dirty="0">
                <a:solidFill>
                  <a:schemeClr val="tx1"/>
                </a:solidFill>
              </a:rPr>
              <a:t> ?</a:t>
            </a:r>
            <a:endParaRPr lang="fr" sz="2800" i="0" u="none" baseline="0" dirty="0">
              <a:solidFill>
                <a:schemeClr val="tx1"/>
              </a:solidFill>
            </a:endParaRPr>
          </a:p>
          <a:p>
            <a:pPr algn="l" rtl="0">
              <a:spcAft>
                <a:spcPts val="3000"/>
              </a:spcAft>
              <a:buClr>
                <a:srgbClr val="E96D1F"/>
              </a:buClr>
              <a:buSzPct val="85000"/>
            </a:pPr>
            <a:r>
              <a:rPr lang="fr" sz="3200" b="1" i="0" u="none" baseline="0" dirty="0"/>
              <a:t>Comment </a:t>
            </a:r>
            <a:r>
              <a:rPr lang="fr" sz="2800" b="0" i="0" u="none" baseline="0" dirty="0">
                <a:solidFill>
                  <a:schemeClr val="tx1"/>
                </a:solidFill>
              </a:rPr>
              <a:t>saurez-vous que vous avez atteint votre objectif ?</a:t>
            </a:r>
          </a:p>
          <a:p>
            <a:pPr marL="0" indent="0" algn="l" rtl="0">
              <a:spcAft>
                <a:spcPts val="3000"/>
              </a:spcAft>
              <a:buNone/>
            </a:pPr>
            <a:endParaRPr lang="fr" dirty="0"/>
          </a:p>
        </p:txBody>
      </p:sp>
    </p:spTree>
    <p:extLst>
      <p:ext uri="{BB962C8B-B14F-4D97-AF65-F5344CB8AC3E}">
        <p14:creationId xmlns:p14="http://schemas.microsoft.com/office/powerpoint/2010/main" val="2913603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pPr algn="l" rtl="0"/>
            <a:r>
              <a:rPr lang="fr" sz="3600" b="1" i="0" u="none" baseline="0"/>
              <a:t>Résultats possibles</a:t>
            </a:r>
          </a:p>
        </p:txBody>
      </p:sp>
      <p:sp>
        <p:nvSpPr>
          <p:cNvPr id="18435" name="Rectangle 5"/>
          <p:cNvSpPr>
            <a:spLocks noGrp="1" noChangeArrowheads="1"/>
          </p:cNvSpPr>
          <p:nvPr>
            <p:ph idx="1"/>
          </p:nvPr>
        </p:nvSpPr>
        <p:spPr/>
        <p:txBody>
          <a:bodyPr/>
          <a:lstStyle/>
          <a:p>
            <a:pPr algn="l" rtl="0">
              <a:spcBef>
                <a:spcPts val="0"/>
              </a:spcBef>
              <a:spcAft>
                <a:spcPts val="3000"/>
              </a:spcAft>
              <a:buSzPct val="85000"/>
            </a:pPr>
            <a:r>
              <a:rPr lang="fr" b="0" i="0" u="none" baseline="0" dirty="0">
                <a:solidFill>
                  <a:schemeClr val="tx1"/>
                </a:solidFill>
              </a:rPr>
              <a:t>Le public </a:t>
            </a:r>
            <a:r>
              <a:rPr lang="fr" b="1" i="0" u="none" baseline="0" dirty="0">
                <a:solidFill>
                  <a:srgbClr val="D05124"/>
                </a:solidFill>
              </a:rPr>
              <a:t>est mieux informé</a:t>
            </a:r>
            <a:r>
              <a:rPr lang="fr" b="0" i="0" u="none" baseline="0" dirty="0">
                <a:solidFill>
                  <a:schemeClr val="tx1"/>
                </a:solidFill>
              </a:rPr>
              <a:t> sur votre cause</a:t>
            </a:r>
          </a:p>
          <a:p>
            <a:pPr algn="l" rtl="0">
              <a:spcBef>
                <a:spcPts val="0"/>
              </a:spcBef>
              <a:spcAft>
                <a:spcPts val="3000"/>
              </a:spcAft>
              <a:buSzPct val="85000"/>
            </a:pPr>
            <a:r>
              <a:rPr lang="fr" b="0" i="0" u="none" baseline="0" dirty="0">
                <a:solidFill>
                  <a:schemeClr val="tx1"/>
                </a:solidFill>
              </a:rPr>
              <a:t>Le public est motivé </a:t>
            </a:r>
            <a:r>
              <a:rPr lang="fr" dirty="0"/>
              <a:t>pour</a:t>
            </a:r>
            <a:r>
              <a:rPr lang="fr" b="0" i="0" u="none" baseline="0" dirty="0">
                <a:solidFill>
                  <a:schemeClr val="tx1"/>
                </a:solidFill>
              </a:rPr>
              <a:t> </a:t>
            </a:r>
            <a:r>
              <a:rPr lang="fr" b="1" i="0" u="none" baseline="0" dirty="0">
                <a:solidFill>
                  <a:srgbClr val="D05124"/>
                </a:solidFill>
              </a:rPr>
              <a:t>partager les informations</a:t>
            </a:r>
            <a:r>
              <a:rPr lang="fr" b="0" i="0" u="none" baseline="0" dirty="0"/>
              <a:t> </a:t>
            </a:r>
            <a:r>
              <a:rPr lang="fr" b="0" i="0" u="none" baseline="0" dirty="0">
                <a:solidFill>
                  <a:schemeClr val="tx1"/>
                </a:solidFill>
              </a:rPr>
              <a:t>avec d'autres personnes</a:t>
            </a:r>
          </a:p>
          <a:p>
            <a:pPr algn="l" rtl="0">
              <a:spcBef>
                <a:spcPts val="0"/>
              </a:spcBef>
              <a:spcAft>
                <a:spcPts val="3000"/>
              </a:spcAft>
              <a:buSzPct val="85000"/>
            </a:pPr>
            <a:r>
              <a:rPr lang="fr" b="0" i="0" u="none" baseline="0" dirty="0">
                <a:solidFill>
                  <a:schemeClr val="tx1"/>
                </a:solidFill>
              </a:rPr>
              <a:t>Le public est motivé pour </a:t>
            </a:r>
            <a:r>
              <a:rPr lang="fr" b="1" i="0" u="none" baseline="0" dirty="0">
                <a:solidFill>
                  <a:srgbClr val="D05124"/>
                </a:solidFill>
              </a:rPr>
              <a:t>passer à l'action</a:t>
            </a:r>
          </a:p>
        </p:txBody>
      </p:sp>
    </p:spTree>
    <p:extLst>
      <p:ext uri="{BB962C8B-B14F-4D97-AF65-F5344CB8AC3E}">
        <p14:creationId xmlns:p14="http://schemas.microsoft.com/office/powerpoint/2010/main" val="4102021402"/>
      </p:ext>
    </p:extLst>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7352</TotalTime>
  <Words>8088</Words>
  <Application>Microsoft Office PowerPoint</Application>
  <PresentationFormat>On-screen Show (4:3)</PresentationFormat>
  <Paragraphs>592</Paragraphs>
  <Slides>37</Slides>
  <Notes>37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Arial</vt:lpstr>
      <vt:lpstr>Arial Black</vt:lpstr>
      <vt:lpstr>Courier New</vt:lpstr>
      <vt:lpstr>Snap ITC</vt:lpstr>
      <vt:lpstr>Wingdings</vt:lpstr>
      <vt:lpstr>ZapfDingbats</vt:lpstr>
      <vt:lpstr>Bold Stripes</vt:lpstr>
      <vt:lpstr>1_Bold Stripes</vt:lpstr>
      <vt:lpstr>Des présentations efficaces </vt:lpstr>
      <vt:lpstr>PowerPoint Presentation</vt:lpstr>
      <vt:lpstr>Lorsqu'un bon contenu dérape...</vt:lpstr>
      <vt:lpstr>Six étapes pour une présentation efficace</vt:lpstr>
      <vt:lpstr>PowerPoint Presentation</vt:lpstr>
      <vt:lpstr>Concentrez-vous sur ce que le public doit savoir  </vt:lpstr>
      <vt:lpstr>PowerPoint Presentation</vt:lpstr>
      <vt:lpstr>Posez-vous les questions suivantes</vt:lpstr>
      <vt:lpstr>Résultats possibles</vt:lpstr>
      <vt:lpstr>PowerPoint Presentation</vt:lpstr>
      <vt:lpstr>Le public apprend plus lorsque moins d'informations sont présentées</vt:lpstr>
      <vt:lpstr>PowerPoint Presentation</vt:lpstr>
      <vt:lpstr>PowerPoint Presentation</vt:lpstr>
      <vt:lpstr>Organisation des présentations de politiques vs. présentations académiques</vt:lpstr>
      <vt:lpstr>Présentez un message convaincant</vt:lpstr>
      <vt:lpstr>L'introduction donne le ton</vt:lpstr>
      <vt:lpstr>Propositions de remarques préliminaires</vt:lpstr>
      <vt:lpstr>Le timing joue un rôle clé</vt:lpstr>
      <vt:lpstr>Concluez judicieusement</vt:lpstr>
      <vt:lpstr>Ayez le dernier mot</vt:lpstr>
      <vt:lpstr>PowerPoint Presentation</vt:lpstr>
      <vt:lpstr>Réfléchissez bien à la conception</vt:lpstr>
      <vt:lpstr>ASSUREZ LA COHÉRENCE DE « L'APPARENCE »</vt:lpstr>
      <vt:lpstr>Faites une présentation lisible</vt:lpstr>
      <vt:lpstr>Faites attention à la conception des graphiques</vt:lpstr>
      <vt:lpstr>Règle KISS: Keep It Short &amp; Simple [Soyez concis, soyez bref]</vt:lpstr>
      <vt:lpstr>Un titre télégraphique contribue à raconter votre histoire</vt:lpstr>
      <vt:lpstr>PowerPoint Presentation</vt:lpstr>
      <vt:lpstr>Clair, concis, conversationnel</vt:lpstr>
      <vt:lpstr>Style et voix</vt:lpstr>
      <vt:lpstr>Apparence et comportement</vt:lpstr>
      <vt:lpstr>Préparez une introduction</vt:lpstr>
      <vt:lpstr>PowerPoint Presentation</vt:lpstr>
      <vt:lpstr>Redirigez l’énergie de votre nervosité  </vt:lpstr>
      <vt:lpstr>Six étapes pour une présentation efficace</vt:lpstr>
      <vt:lpstr>Les résultats idéaux </vt:lpstr>
      <vt:lpstr>En savoir plus</vt:lpstr>
    </vt:vector>
  </TitlesOfParts>
  <Company>Paul Geary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Cathryn Streifel</cp:lastModifiedBy>
  <cp:revision>357</cp:revision>
  <cp:lastPrinted>2015-06-23T13:42:17Z</cp:lastPrinted>
  <dcterms:created xsi:type="dcterms:W3CDTF">2011-03-01T20:01:46Z</dcterms:created>
  <dcterms:modified xsi:type="dcterms:W3CDTF">2020-09-27T21:58:35Z</dcterms:modified>
</cp:coreProperties>
</file>