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80" r:id="rId3"/>
    <p:sldMasterId id="2147483696" r:id="rId4"/>
  </p:sldMasterIdLst>
  <p:notesMasterIdLst>
    <p:notesMasterId r:id="rId46"/>
  </p:notesMasterIdLst>
  <p:handoutMasterIdLst>
    <p:handoutMasterId r:id="rId47"/>
  </p:handoutMasterIdLst>
  <p:sldIdLst>
    <p:sldId id="372" r:id="rId5"/>
    <p:sldId id="353" r:id="rId6"/>
    <p:sldId id="349" r:id="rId7"/>
    <p:sldId id="264" r:id="rId8"/>
    <p:sldId id="351" r:id="rId9"/>
    <p:sldId id="350" r:id="rId10"/>
    <p:sldId id="374" r:id="rId11"/>
    <p:sldId id="310" r:id="rId12"/>
    <p:sldId id="375" r:id="rId13"/>
    <p:sldId id="359" r:id="rId14"/>
    <p:sldId id="335" r:id="rId15"/>
    <p:sldId id="262" r:id="rId16"/>
    <p:sldId id="339" r:id="rId17"/>
    <p:sldId id="276" r:id="rId18"/>
    <p:sldId id="367" r:id="rId19"/>
    <p:sldId id="368" r:id="rId20"/>
    <p:sldId id="288" r:id="rId21"/>
    <p:sldId id="294" r:id="rId22"/>
    <p:sldId id="369" r:id="rId23"/>
    <p:sldId id="341" r:id="rId24"/>
    <p:sldId id="364" r:id="rId25"/>
    <p:sldId id="370" r:id="rId26"/>
    <p:sldId id="307" r:id="rId27"/>
    <p:sldId id="334" r:id="rId28"/>
    <p:sldId id="337" r:id="rId29"/>
    <p:sldId id="336" r:id="rId30"/>
    <p:sldId id="344" r:id="rId31"/>
    <p:sldId id="345" r:id="rId32"/>
    <p:sldId id="376" r:id="rId33"/>
    <p:sldId id="358" r:id="rId34"/>
    <p:sldId id="366" r:id="rId35"/>
    <p:sldId id="306" r:id="rId36"/>
    <p:sldId id="332" r:id="rId37"/>
    <p:sldId id="360" r:id="rId38"/>
    <p:sldId id="323" r:id="rId39"/>
    <p:sldId id="300" r:id="rId40"/>
    <p:sldId id="361" r:id="rId41"/>
    <p:sldId id="304" r:id="rId42"/>
    <p:sldId id="362" r:id="rId43"/>
    <p:sldId id="365" r:id="rId44"/>
    <p:sldId id="371" r:id="rId4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or defecto" id="{C5928771-F583-4566-8007-410A60638187}">
          <p14:sldIdLst>
            <p14:sldId id="372"/>
            <p14:sldId id="353"/>
            <p14:sldId id="349"/>
            <p14:sldId id="264"/>
          </p14:sldIdLst>
        </p14:section>
        <p14:section name="Sección sin titular" id="{A36D4009-EAE7-416A-BFE6-5D7432D47180}">
          <p14:sldIdLst>
            <p14:sldId id="351"/>
            <p14:sldId id="350"/>
            <p14:sldId id="374"/>
            <p14:sldId id="310"/>
            <p14:sldId id="375"/>
            <p14:sldId id="359"/>
            <p14:sldId id="335"/>
            <p14:sldId id="262"/>
            <p14:sldId id="339"/>
            <p14:sldId id="276"/>
            <p14:sldId id="367"/>
            <p14:sldId id="368"/>
            <p14:sldId id="288"/>
            <p14:sldId id="294"/>
            <p14:sldId id="369"/>
            <p14:sldId id="341"/>
            <p14:sldId id="364"/>
            <p14:sldId id="370"/>
            <p14:sldId id="307"/>
            <p14:sldId id="334"/>
            <p14:sldId id="337"/>
            <p14:sldId id="336"/>
            <p14:sldId id="344"/>
            <p14:sldId id="345"/>
            <p14:sldId id="376"/>
            <p14:sldId id="358"/>
            <p14:sldId id="366"/>
            <p14:sldId id="306"/>
            <p14:sldId id="332"/>
            <p14:sldId id="360"/>
            <p14:sldId id="323"/>
            <p14:sldId id="300"/>
            <p14:sldId id="361"/>
            <p14:sldId id="304"/>
            <p14:sldId id="362"/>
            <p14:sldId id="365"/>
            <p14:sldId id="37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34" autoAdjust="0"/>
    <p:restoredTop sz="71895" autoAdjust="0"/>
  </p:normalViewPr>
  <p:slideViewPr>
    <p:cSldViewPr snapToGrid="0">
      <p:cViewPr varScale="1">
        <p:scale>
          <a:sx n="114" d="100"/>
          <a:sy n="114" d="100"/>
        </p:scale>
        <p:origin x="2408" y="104"/>
      </p:cViewPr>
      <p:guideLst/>
    </p:cSldViewPr>
  </p:slideViewPr>
  <p:notesTextViewPr>
    <p:cViewPr>
      <p:scale>
        <a:sx n="190" d="100"/>
        <a:sy n="19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 name="Rectangle 2"/>
          <p:cNvSpPr txBox="1">
            <a:spLocks noGrp="1"/>
          </p:cNvSpPr>
          <p:nvPr>
            <p:ph type="hdr" sz="quarter"/>
          </p:nvPr>
        </p:nvSpPr>
        <p:spPr>
          <a:xfrm>
            <a:off x="0" y="0"/>
            <a:ext cx="2982909" cy="465136"/>
          </a:xfrm>
          <a:prstGeom prst="rect">
            <a:avLst/>
          </a:prstGeom>
          <a:noFill/>
          <a:ln>
            <a:noFill/>
          </a:ln>
        </p:spPr>
        <p:txBody>
          <a:bodyPr vert="horz" wrap="square" lIns="92445" tIns="46222" rIns="92445" bIns="46222" anchor="t" anchorCtr="0" compatLnSpc="1">
            <a:noAutofit/>
          </a:bodyPr>
          <a:lstStyle/>
          <a:p>
            <a:pPr marL="0" marR="0" lvl="0" indent="0" algn="l"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dirty="0">
              <a:solidFill>
                <a:srgbClr val="000000"/>
              </a:solidFill>
              <a:uFillTx/>
              <a:latin typeface="Arial"/>
              <a:ea typeface="ＭＳ Ｐゴシック"/>
            </a:endParaRPr>
          </a:p>
        </p:txBody>
      </p:sp>
      <p:sp>
        <p:nvSpPr>
          <p:cNvPr id="3" name="Rectangle 3"/>
          <p:cNvSpPr txBox="1">
            <a:spLocks noGrp="1"/>
          </p:cNvSpPr>
          <p:nvPr>
            <p:ph type="dt" sz="quarter" idx="1"/>
          </p:nvPr>
        </p:nvSpPr>
        <p:spPr>
          <a:xfrm>
            <a:off x="3900492" y="0"/>
            <a:ext cx="2981328" cy="465136"/>
          </a:xfrm>
          <a:prstGeom prst="rect">
            <a:avLst/>
          </a:prstGeom>
          <a:noFill/>
          <a:ln>
            <a:noFill/>
          </a:ln>
        </p:spPr>
        <p:txBody>
          <a:bodyPr vert="horz" wrap="square" lIns="92445" tIns="46222" rIns="92445" bIns="46222" anchor="t"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dirty="0">
              <a:solidFill>
                <a:srgbClr val="000000"/>
              </a:solidFill>
              <a:uFillTx/>
              <a:latin typeface="Arial"/>
              <a:ea typeface="ＭＳ Ｐゴシック"/>
            </a:endParaRPr>
          </a:p>
        </p:txBody>
      </p:sp>
      <p:sp>
        <p:nvSpPr>
          <p:cNvPr id="4" name="Rectangle 4"/>
          <p:cNvSpPr txBox="1">
            <a:spLocks noGrp="1"/>
          </p:cNvSpPr>
          <p:nvPr>
            <p:ph type="ftr" sz="quarter" idx="2"/>
          </p:nvPr>
        </p:nvSpPr>
        <p:spPr>
          <a:xfrm>
            <a:off x="0" y="8831266"/>
            <a:ext cx="2982909" cy="465136"/>
          </a:xfrm>
          <a:prstGeom prst="rect">
            <a:avLst/>
          </a:prstGeom>
          <a:noFill/>
          <a:ln>
            <a:noFill/>
          </a:ln>
        </p:spPr>
        <p:txBody>
          <a:bodyPr vert="horz" wrap="square" lIns="92445" tIns="46222" rIns="92445" bIns="46222" anchor="b" anchorCtr="0" compatLnSpc="1">
            <a:noAutofit/>
          </a:bodyPr>
          <a:lstStyle/>
          <a:p>
            <a:pPr marL="0" marR="0" lvl="0" indent="0" algn="l"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dirty="0">
              <a:solidFill>
                <a:srgbClr val="000000"/>
              </a:solidFill>
              <a:uFillTx/>
              <a:latin typeface="Arial"/>
              <a:ea typeface="ＭＳ Ｐゴシック"/>
            </a:endParaRPr>
          </a:p>
        </p:txBody>
      </p:sp>
      <p:sp>
        <p:nvSpPr>
          <p:cNvPr id="5" name="Rectangle 5"/>
          <p:cNvSpPr txBox="1">
            <a:spLocks noGrp="1"/>
          </p:cNvSpPr>
          <p:nvPr>
            <p:ph type="sldNum" sz="quarter" idx="3"/>
          </p:nvPr>
        </p:nvSpPr>
        <p:spPr>
          <a:xfrm>
            <a:off x="3900492" y="8831266"/>
            <a:ext cx="2981328" cy="465136"/>
          </a:xfrm>
          <a:prstGeom prst="rect">
            <a:avLst/>
          </a:prstGeom>
          <a:noFill/>
          <a:ln>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7A174E8-B6EF-4669-91A8-5C6535F52407}" type="slidenum">
              <a:rPr/>
              <a:t>‹#›</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9407859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 name="Rectangle 2"/>
          <p:cNvSpPr txBox="1">
            <a:spLocks noGrp="1"/>
          </p:cNvSpPr>
          <p:nvPr>
            <p:ph type="hdr" sz="quarter"/>
          </p:nvPr>
        </p:nvSpPr>
        <p:spPr>
          <a:xfrm>
            <a:off x="0" y="0"/>
            <a:ext cx="2982909" cy="465136"/>
          </a:xfrm>
          <a:prstGeom prst="rect">
            <a:avLst/>
          </a:prstGeom>
          <a:noFill/>
          <a:ln>
            <a:noFill/>
          </a:ln>
        </p:spPr>
        <p:txBody>
          <a:bodyPr vert="horz" wrap="square" lIns="92445" tIns="46222" rIns="92445" bIns="46222" anchor="t" anchorCtr="0" compatLnSpc="1">
            <a:noAutofit/>
          </a:bodyPr>
          <a:lstStyle>
            <a:lvl1pPr marL="0" marR="0" lvl="0" indent="0" algn="l" defTabSz="923928" rtl="0" fontAlgn="auto" hangingPunct="0">
              <a:lnSpc>
                <a:spcPct val="100000"/>
              </a:lnSpc>
              <a:spcBef>
                <a:spcPts val="0"/>
              </a:spcBef>
              <a:spcAft>
                <a:spcPts val="0"/>
              </a:spcAft>
              <a:buNone/>
              <a:tabLst/>
              <a:defRPr lang="en-US" sz="1200" b="0" i="0" u="none" strike="noStrike" kern="1200" cap="none" spc="0" baseline="0">
                <a:solidFill>
                  <a:srgbClr val="000000"/>
                </a:solidFill>
                <a:uFillTx/>
                <a:latin typeface="Arial"/>
                <a:ea typeface="ＭＳ Ｐゴシック"/>
              </a:defRPr>
            </a:lvl1pPr>
          </a:lstStyle>
          <a:p>
            <a:pPr lvl="0"/>
            <a:endParaRPr lang="en-US" dirty="0"/>
          </a:p>
        </p:txBody>
      </p:sp>
      <p:sp>
        <p:nvSpPr>
          <p:cNvPr id="3" name="Rectangle 3"/>
          <p:cNvSpPr txBox="1">
            <a:spLocks noGrp="1"/>
          </p:cNvSpPr>
          <p:nvPr>
            <p:ph type="dt" idx="1"/>
          </p:nvPr>
        </p:nvSpPr>
        <p:spPr>
          <a:xfrm>
            <a:off x="3900492" y="0"/>
            <a:ext cx="2981328" cy="465136"/>
          </a:xfrm>
          <a:prstGeom prst="rect">
            <a:avLst/>
          </a:prstGeom>
          <a:noFill/>
          <a:ln>
            <a:noFill/>
          </a:ln>
        </p:spPr>
        <p:txBody>
          <a:bodyPr vert="horz" wrap="square" lIns="92445" tIns="46222" rIns="92445" bIns="46222" anchor="t" anchorCtr="0" compatLnSpc="1">
            <a:noAutofit/>
          </a:bodyPr>
          <a:lstStyle>
            <a:lvl1pPr marL="0" marR="0" lvl="0" indent="0" algn="r" defTabSz="923928" rtl="0" fontAlgn="auto" hangingPunct="0">
              <a:lnSpc>
                <a:spcPct val="100000"/>
              </a:lnSpc>
              <a:spcBef>
                <a:spcPts val="0"/>
              </a:spcBef>
              <a:spcAft>
                <a:spcPts val="0"/>
              </a:spcAft>
              <a:buNone/>
              <a:tabLst/>
              <a:defRPr lang="en-US" sz="1200" b="0" i="0" u="none" strike="noStrike" kern="1200" cap="none" spc="0" baseline="0">
                <a:solidFill>
                  <a:srgbClr val="000000"/>
                </a:solidFill>
                <a:uFillTx/>
                <a:latin typeface="Arial"/>
                <a:ea typeface="ＭＳ Ｐゴシック"/>
              </a:defRPr>
            </a:lvl1pPr>
          </a:lstStyle>
          <a:p>
            <a:pPr lvl="0"/>
            <a:endParaRPr lang="en-US" dirty="0"/>
          </a:p>
        </p:txBody>
      </p:sp>
      <p:sp>
        <p:nvSpPr>
          <p:cNvPr id="4" name="Rectangle 4"/>
          <p:cNvSpPr>
            <a:spLocks noGrp="1" noRot="1" noChangeAspect="1"/>
          </p:cNvSpPr>
          <p:nvPr>
            <p:ph type="sldImg" idx="2"/>
          </p:nvPr>
        </p:nvSpPr>
        <p:spPr>
          <a:xfrm>
            <a:off x="1117597" y="696909"/>
            <a:ext cx="4648196" cy="3486149"/>
          </a:xfrm>
          <a:prstGeom prst="rect">
            <a:avLst/>
          </a:prstGeom>
          <a:noFill/>
          <a:ln w="9528">
            <a:solidFill>
              <a:srgbClr val="000000"/>
            </a:solidFill>
            <a:prstDash val="solid"/>
            <a:miter/>
          </a:ln>
        </p:spPr>
      </p:sp>
      <p:sp>
        <p:nvSpPr>
          <p:cNvPr id="5" name="Rectangle 5"/>
          <p:cNvSpPr txBox="1">
            <a:spLocks noGrp="1"/>
          </p:cNvSpPr>
          <p:nvPr>
            <p:ph type="body" sz="quarter" idx="3"/>
          </p:nvPr>
        </p:nvSpPr>
        <p:spPr>
          <a:xfrm>
            <a:off x="917572" y="4416423"/>
            <a:ext cx="5046665" cy="4183059"/>
          </a:xfrm>
          <a:prstGeom prst="rect">
            <a:avLst/>
          </a:prstGeom>
          <a:noFill/>
          <a:ln>
            <a:noFill/>
          </a:ln>
        </p:spPr>
        <p:txBody>
          <a:bodyPr vert="horz" wrap="square" lIns="92445" tIns="46222" rIns="92445" bIns="46222"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txBox="1">
            <a:spLocks noGrp="1"/>
          </p:cNvSpPr>
          <p:nvPr>
            <p:ph type="ftr" sz="quarter" idx="4"/>
          </p:nvPr>
        </p:nvSpPr>
        <p:spPr>
          <a:xfrm>
            <a:off x="0" y="8831266"/>
            <a:ext cx="2982909" cy="465136"/>
          </a:xfrm>
          <a:prstGeom prst="rect">
            <a:avLst/>
          </a:prstGeom>
          <a:noFill/>
          <a:ln>
            <a:noFill/>
          </a:ln>
        </p:spPr>
        <p:txBody>
          <a:bodyPr vert="horz" wrap="square" lIns="92445" tIns="46222" rIns="92445" bIns="46222" anchor="b" anchorCtr="0" compatLnSpc="1">
            <a:noAutofit/>
          </a:bodyPr>
          <a:lstStyle>
            <a:lvl1pPr marL="0" marR="0" lvl="0" indent="0" algn="l" defTabSz="923928" rtl="0" fontAlgn="auto" hangingPunct="0">
              <a:lnSpc>
                <a:spcPct val="100000"/>
              </a:lnSpc>
              <a:spcBef>
                <a:spcPts val="0"/>
              </a:spcBef>
              <a:spcAft>
                <a:spcPts val="0"/>
              </a:spcAft>
              <a:buNone/>
              <a:tabLst/>
              <a:defRPr lang="en-US" sz="1200" b="0" i="0" u="none" strike="noStrike" kern="1200" cap="none" spc="0" baseline="0">
                <a:solidFill>
                  <a:srgbClr val="000000"/>
                </a:solidFill>
                <a:uFillTx/>
                <a:latin typeface="Arial"/>
                <a:ea typeface="ＭＳ Ｐゴシック"/>
              </a:defRPr>
            </a:lvl1pPr>
          </a:lstStyle>
          <a:p>
            <a:pPr lvl="0"/>
            <a:endParaRPr lang="en-US" dirty="0"/>
          </a:p>
        </p:txBody>
      </p:sp>
      <p:sp>
        <p:nvSpPr>
          <p:cNvPr id="7" name="Rectangle 7"/>
          <p:cNvSpPr txBox="1">
            <a:spLocks noGrp="1"/>
          </p:cNvSpPr>
          <p:nvPr>
            <p:ph type="sldNum" sz="quarter" idx="5"/>
          </p:nvPr>
        </p:nvSpPr>
        <p:spPr>
          <a:xfrm>
            <a:off x="3900492" y="8831266"/>
            <a:ext cx="2981328" cy="465136"/>
          </a:xfrm>
          <a:prstGeom prst="rect">
            <a:avLst/>
          </a:prstGeom>
          <a:noFill/>
          <a:ln>
            <a:noFill/>
          </a:ln>
        </p:spPr>
        <p:txBody>
          <a:bodyPr vert="horz" wrap="square" lIns="92445" tIns="46222" rIns="92445" bIns="46222" anchor="b" anchorCtr="0" compatLnSpc="1">
            <a:noAutofit/>
          </a:bodyPr>
          <a:lstStyle>
            <a:lvl1pPr marL="0" marR="0" lvl="0" indent="0" algn="r" defTabSz="923928" rtl="0" fontAlgn="auto" hangingPunct="0">
              <a:lnSpc>
                <a:spcPct val="100000"/>
              </a:lnSpc>
              <a:spcBef>
                <a:spcPts val="0"/>
              </a:spcBef>
              <a:spcAft>
                <a:spcPts val="0"/>
              </a:spcAft>
              <a:buNone/>
              <a:tabLst/>
              <a:defRPr lang="en-US" sz="1200" b="0" i="0" u="none" strike="noStrike" kern="1200" cap="none" spc="0" baseline="0">
                <a:solidFill>
                  <a:srgbClr val="000000"/>
                </a:solidFill>
                <a:uFillTx/>
                <a:latin typeface="Arial"/>
                <a:ea typeface="ＭＳ Ｐゴシック"/>
              </a:defRPr>
            </a:lvl1pPr>
          </a:lstStyle>
          <a:p>
            <a:pPr lvl="0"/>
            <a:fld id="{65FB0F47-7FEB-484F-869A-9AAF70C7A9C9}" type="slidenum">
              <a:rPr/>
              <a:t>‹#›</a:t>
            </a:fld>
            <a:endParaRPr lang="en-US" dirty="0"/>
          </a:p>
        </p:txBody>
      </p:sp>
    </p:spTree>
    <p:extLst>
      <p:ext uri="{BB962C8B-B14F-4D97-AF65-F5344CB8AC3E}">
        <p14:creationId xmlns:p14="http://schemas.microsoft.com/office/powerpoint/2010/main" val="2401450843"/>
      </p:ext>
    </p:extLst>
  </p:cSld>
  <p:clrMap bg1="lt1" tx1="dk1" bg2="lt2" tx2="dk2" accent1="accent1" accent2="accent2" accent3="accent3" accent4="accent4" accent5="accent5" accent6="accent6" hlink="hlink" folHlink="folHlink"/>
  <p:notesStyle>
    <a:lvl1pPr marL="0" marR="0" lvl="0" indent="0" algn="l" defTabSz="914400" rtl="0" fontAlgn="auto" hangingPunct="0">
      <a:lnSpc>
        <a:spcPct val="100000"/>
      </a:lnSpc>
      <a:spcBef>
        <a:spcPts val="400"/>
      </a:spcBef>
      <a:spcAft>
        <a:spcPts val="0"/>
      </a:spcAft>
      <a:buNone/>
      <a:tabLst/>
      <a:defRPr lang="en-US" sz="1200" b="0" i="0" u="none" strike="noStrike" kern="1200" cap="none" spc="0" baseline="0">
        <a:solidFill>
          <a:srgbClr val="000000"/>
        </a:solidFill>
        <a:uFillTx/>
        <a:latin typeface="Arial"/>
        <a:ea typeface="ＭＳ Ｐゴシック"/>
        <a:cs typeface="ＭＳ Ｐゴシック"/>
      </a:defRPr>
    </a:lvl1pPr>
    <a:lvl2pPr marL="457200" marR="0" lvl="1" indent="0" algn="l" defTabSz="914400" rtl="0" fontAlgn="auto" hangingPunct="0">
      <a:lnSpc>
        <a:spcPct val="100000"/>
      </a:lnSpc>
      <a:spcBef>
        <a:spcPts val="400"/>
      </a:spcBef>
      <a:spcAft>
        <a:spcPts val="0"/>
      </a:spcAft>
      <a:buNone/>
      <a:tabLst/>
      <a:defRPr lang="en-US" sz="1200" b="0" i="0" u="none" strike="noStrike" kern="1200" cap="none" spc="0" baseline="0">
        <a:solidFill>
          <a:srgbClr val="000000"/>
        </a:solidFill>
        <a:uFillTx/>
        <a:latin typeface="Arial"/>
        <a:ea typeface="ＭＳ Ｐゴシック"/>
        <a:cs typeface="ＭＳ Ｐゴシック"/>
      </a:defRPr>
    </a:lvl2pPr>
    <a:lvl3pPr marL="914400" marR="0" lvl="2" indent="0" algn="l" defTabSz="914400" rtl="0" fontAlgn="auto" hangingPunct="0">
      <a:lnSpc>
        <a:spcPct val="100000"/>
      </a:lnSpc>
      <a:spcBef>
        <a:spcPts val="400"/>
      </a:spcBef>
      <a:spcAft>
        <a:spcPts val="0"/>
      </a:spcAft>
      <a:buNone/>
      <a:tabLst/>
      <a:defRPr lang="en-US" sz="1200" b="0" i="0" u="none" strike="noStrike" kern="1200" cap="none" spc="0" baseline="0">
        <a:solidFill>
          <a:srgbClr val="000000"/>
        </a:solidFill>
        <a:uFillTx/>
        <a:latin typeface="Arial"/>
        <a:ea typeface="ＭＳ Ｐゴシック"/>
        <a:cs typeface="ＭＳ Ｐゴシック"/>
      </a:defRPr>
    </a:lvl3pPr>
    <a:lvl4pPr marL="1371600" marR="0" lvl="3" indent="0" algn="l" defTabSz="914400" rtl="0" fontAlgn="auto" hangingPunct="0">
      <a:lnSpc>
        <a:spcPct val="100000"/>
      </a:lnSpc>
      <a:spcBef>
        <a:spcPts val="400"/>
      </a:spcBef>
      <a:spcAft>
        <a:spcPts val="0"/>
      </a:spcAft>
      <a:buNone/>
      <a:tabLst/>
      <a:defRPr lang="en-US" sz="1200" b="0" i="0" u="none" strike="noStrike" kern="1200" cap="none" spc="0" baseline="0">
        <a:solidFill>
          <a:srgbClr val="000000"/>
        </a:solidFill>
        <a:uFillTx/>
        <a:latin typeface="Arial"/>
        <a:ea typeface="ＭＳ Ｐゴシック"/>
        <a:cs typeface="ＭＳ Ｐゴシック"/>
      </a:defRPr>
    </a:lvl4pPr>
    <a:lvl5pPr marL="1828800" marR="0" lvl="4" indent="0" algn="l" defTabSz="914400" rtl="0" fontAlgn="auto" hangingPunct="0">
      <a:lnSpc>
        <a:spcPct val="100000"/>
      </a:lnSpc>
      <a:spcBef>
        <a:spcPts val="400"/>
      </a:spcBef>
      <a:spcAft>
        <a:spcPts val="0"/>
      </a:spcAft>
      <a:buNone/>
      <a:tabLst/>
      <a:defRPr lang="en-US" sz="1200" b="0" i="0" u="none" strike="noStrike" kern="1200" cap="none" spc="0" baseline="0">
        <a:solidFill>
          <a:srgbClr val="000000"/>
        </a:solidFill>
        <a:uFillTx/>
        <a:latin typeface="Arial"/>
        <a:ea typeface="ＭＳ Ｐゴシック"/>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x-none" noProof="0" smtClean="0">
                <a:latin typeface="Arial" pitchFamily="34"/>
                <a:ea typeface="ＭＳ Ｐゴシック" pitchFamily="34"/>
              </a:rPr>
              <a:t>Para iniciar este</a:t>
            </a:r>
            <a:r>
              <a:rPr lang="x-none" baseline="0" noProof="0" smtClean="0">
                <a:latin typeface="Arial" pitchFamily="34"/>
                <a:ea typeface="ＭＳ Ｐゴシック" pitchFamily="34"/>
              </a:rPr>
              <a:t> taller</a:t>
            </a:r>
            <a:r>
              <a:rPr lang="x-none" noProof="0" smtClean="0">
                <a:latin typeface="Arial" pitchFamily="34"/>
                <a:ea typeface="ＭＳ Ｐゴシック" pitchFamily="34"/>
              </a:rPr>
              <a:t>, debemos entender qué es una política y cuál es el panorama de las políticas para un tema determinado en un país </a:t>
            </a:r>
            <a:r>
              <a:rPr lang="es-ES" noProof="0" dirty="0" smtClean="0">
                <a:latin typeface="Arial" pitchFamily="34"/>
                <a:ea typeface="ＭＳ Ｐゴシック" pitchFamily="34"/>
              </a:rPr>
              <a:t>dado</a:t>
            </a:r>
            <a:r>
              <a:rPr lang="x-none" noProof="0" smtClean="0">
                <a:latin typeface="Arial" pitchFamily="34"/>
                <a:ea typeface="ＭＳ Ｐゴシック" pitchFamily="34"/>
              </a:rPr>
              <a:t>. </a:t>
            </a:r>
            <a:endParaRPr lang="x-none" noProof="0">
              <a:latin typeface="Arial" pitchFamily="34"/>
              <a:ea typeface="ＭＳ Ｐゴシック" pitchFamily="34"/>
            </a:endParaRPr>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2541F87-154C-42AF-BED0-EC5B471C2E5D}" type="slidenum">
              <a:rPr/>
              <a:t>1</a:t>
            </a:fld>
            <a:endParaRPr lang="en-US" sz="1200" b="0" i="0" u="none" strike="noStrike" kern="1200" cap="none" spc="0" baseline="0" dirty="0">
              <a:solidFill>
                <a:srgbClr val="000000"/>
              </a:solidFill>
              <a:uFillTx/>
              <a:latin typeface="Arial" pitchFamily="34"/>
              <a:ea typeface="ＭＳ Ｐゴシック" pitchFamily="34"/>
            </a:endParaRPr>
          </a:p>
        </p:txBody>
      </p:sp>
    </p:spTree>
    <p:extLst>
      <p:ext uri="{BB962C8B-B14F-4D97-AF65-F5344CB8AC3E}">
        <p14:creationId xmlns:p14="http://schemas.microsoft.com/office/powerpoint/2010/main" val="3156752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Si se </a:t>
            </a:r>
            <a:r>
              <a:rPr lang="es-ES" noProof="0" dirty="0" smtClean="0"/>
              <a:t>deseas </a:t>
            </a:r>
            <a:r>
              <a:rPr lang="es-ES" noProof="0" dirty="0" smtClean="0"/>
              <a:t>profundizar en la construcción de una presencia profesional para </a:t>
            </a:r>
            <a:r>
              <a:rPr lang="es-ES" noProof="0" dirty="0" smtClean="0"/>
              <a:t>ti</a:t>
            </a:r>
            <a:r>
              <a:rPr lang="es-ES" baseline="0" noProof="0" dirty="0" smtClean="0"/>
              <a:t> </a:t>
            </a:r>
            <a:r>
              <a:rPr lang="es-ES" noProof="0" dirty="0" smtClean="0"/>
              <a:t>mismo </a:t>
            </a:r>
            <a:r>
              <a:rPr lang="es-ES" noProof="0" dirty="0" smtClean="0"/>
              <a:t>en redes sociales aquí se incluyen algunos </a:t>
            </a:r>
            <a:r>
              <a:rPr lang="es-ES" i="1" u="none" noProof="0" dirty="0" smtClean="0"/>
              <a:t>consejos</a:t>
            </a:r>
            <a:r>
              <a:rPr lang="es-ES" noProof="0" dirty="0" smtClean="0"/>
              <a:t> a considerar cuando se usa más de una plataforma.</a:t>
            </a:r>
          </a:p>
          <a:p>
            <a:pPr lvl="0"/>
            <a:endParaRPr lang="es-ES" noProof="0" dirty="0" smtClean="0"/>
          </a:p>
          <a:p>
            <a:pPr lvl="0"/>
            <a:r>
              <a:rPr lang="es-ES" noProof="0" dirty="0" smtClean="0"/>
              <a:t>1. Intentar ser consistente en todas plataformas utilizadas. Tomar una foto de apariencia profesional que se use en todos los perfiles – Usar una foto de sí mismo es importante para que las personas conozcan el perfil real. Asegurarse que el nombre sea el mismo. Que el contenido sea coherente no significa que se tenga que duplicar a través de plataformas, pero sí que éste sea del mismo tipo, que se mantenga una línea de redacción y opinión, etc.</a:t>
            </a:r>
          </a:p>
          <a:p>
            <a:pPr marL="228600" lvl="0" indent="-228600">
              <a:buSzPct val="100000"/>
              <a:buAutoNum type="arabicPeriod"/>
            </a:pPr>
            <a:endParaRPr lang="es-ES" noProof="0" dirty="0" smtClean="0"/>
          </a:p>
          <a:p>
            <a:pPr lvl="0"/>
            <a:r>
              <a:rPr lang="es-ES" noProof="0" dirty="0" smtClean="0"/>
              <a:t>2. Definir la "voz" en redes sociales y qué se quiere proyectar sobre la persona en la red. ¿</a:t>
            </a:r>
            <a:r>
              <a:rPr lang="es-ES" noProof="0" dirty="0" smtClean="0"/>
              <a:t>Tienes </a:t>
            </a:r>
            <a:r>
              <a:rPr lang="es-ES" noProof="0" dirty="0" smtClean="0"/>
              <a:t>un área o tema en particular? ¿</a:t>
            </a:r>
            <a:r>
              <a:rPr lang="es-ES" noProof="0" dirty="0" smtClean="0"/>
              <a:t>Tienes </a:t>
            </a:r>
            <a:r>
              <a:rPr lang="es-ES" noProof="0" dirty="0" smtClean="0"/>
              <a:t>un nicho temático que se desee enfatizar? ¿</a:t>
            </a:r>
            <a:r>
              <a:rPr lang="es-ES" noProof="0" dirty="0" smtClean="0"/>
              <a:t>Ofreces </a:t>
            </a:r>
            <a:r>
              <a:rPr lang="es-ES" noProof="0" dirty="0" smtClean="0"/>
              <a:t>una perspectiva específica?</a:t>
            </a:r>
          </a:p>
          <a:p>
            <a:pPr lvl="0"/>
            <a:endParaRPr lang="es-ES" noProof="0" dirty="0" smtClean="0"/>
          </a:p>
          <a:p>
            <a:pPr lvl="0"/>
            <a:r>
              <a:rPr lang="es-ES" noProof="0" dirty="0" smtClean="0"/>
              <a:t>3. Intentar escribir una descripción breve y atractiva del perfil en el título, biografía o propaganda que sirva para transmitir la perspectiva que se va a compartir, y usar el mismo en todas las plataformas. Algo que se destaque y sea recordado.</a:t>
            </a:r>
          </a:p>
          <a:p>
            <a:pPr lvl="0"/>
            <a:endParaRPr lang="es-ES" noProof="0" dirty="0" smtClean="0"/>
          </a:p>
          <a:p>
            <a:pPr lvl="0"/>
            <a:r>
              <a:rPr lang="es-ES" noProof="0" dirty="0" smtClean="0"/>
              <a:t>4. Crear un plan para publicar regularmente, todos los días, o al menos de forma rutinaria es importante para lograr que la audiencia recuerde constantemente su presencia en el ámbito social. Es importante también, no publicar contenido vacío solo con el propósito de publicar todos los días. Es necesario concentrarse en contenidos de calidad que se ajusten al tema y con el enfoque específico ajustado al perfil en las redes sociales.</a:t>
            </a:r>
          </a:p>
          <a:p>
            <a:pPr marL="228600" lvl="0" indent="-228600">
              <a:buSzPct val="100000"/>
              <a:buAutoNum type="arabicPeriod"/>
            </a:pPr>
            <a:endParaRPr lang="es-ES"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922CCD3-CB0B-4EE6-9034-C563BC73AEFE}" type="slidenum">
              <a:rPr/>
              <a:t>10</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766036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a:xfrm>
            <a:off x="1117600" y="696913"/>
            <a:ext cx="4648200" cy="3486150"/>
          </a:xfrm>
        </p:spPr>
      </p:sp>
      <p:sp>
        <p:nvSpPr>
          <p:cNvPr id="3" name="Rectangle 3"/>
          <p:cNvSpPr txBox="1">
            <a:spLocks noGrp="1"/>
          </p:cNvSpPr>
          <p:nvPr>
            <p:ph type="body" sz="quarter" idx="1"/>
          </p:nvPr>
        </p:nvSpPr>
        <p:spPr/>
        <p:txBody>
          <a:bodyPr/>
          <a:lstStyle/>
          <a:p>
            <a:pPr lvl="0"/>
            <a:r>
              <a:rPr lang="es-ES" noProof="0" dirty="0" smtClean="0"/>
              <a:t>¿Cuantos de ustedes tienen cuentas personales en Facebook?</a:t>
            </a:r>
          </a:p>
          <a:p>
            <a:pPr lvl="0"/>
            <a:endParaRPr lang="es-ES" noProof="0" dirty="0" smtClean="0"/>
          </a:p>
          <a:p>
            <a:pPr lvl="0"/>
            <a:r>
              <a:rPr lang="es-ES" noProof="0" dirty="0" smtClean="0"/>
              <a:t>Facebook es un sitio web, una comunidad en línea y red social que facilita la conexión y el compartir contenido con familiares y amigos en línea. PRB usa Facebook para compartir nuestras "historias" y conectarse con personas que están interesadas en nuestro trabajo,</a:t>
            </a:r>
            <a:r>
              <a:rPr lang="es-ES" baseline="0" noProof="0" dirty="0" smtClean="0"/>
              <a:t> </a:t>
            </a:r>
            <a:r>
              <a:rPr lang="es-ES" noProof="0" dirty="0" smtClean="0"/>
              <a:t>que realizan investigaciones,</a:t>
            </a:r>
            <a:r>
              <a:rPr lang="es-ES" baseline="0" noProof="0" dirty="0" smtClean="0"/>
              <a:t> </a:t>
            </a:r>
            <a:r>
              <a:rPr lang="es-ES" noProof="0" dirty="0" smtClean="0"/>
              <a:t>algún tipo de gestión o activismo similar.</a:t>
            </a:r>
          </a:p>
          <a:p>
            <a:pPr lvl="0"/>
            <a:endParaRPr lang="es-ES" noProof="0" dirty="0" smtClean="0"/>
          </a:p>
          <a:p>
            <a:pPr lvl="0"/>
            <a:r>
              <a:rPr lang="es-ES" noProof="0" dirty="0" smtClean="0"/>
              <a:t>La página en Facebook de PBR es un espacio en línea, donde la gente puede realizar preguntas, conversar sobre el contenido publicado. PRB atrae, involucra y genera participación, al mismo tiempo aumenta su audiencia al publicar diariamente. La gente a la que le gusta nuestra página – y a sus amigos – reciben actualizaciones en la sección de noticias.</a:t>
            </a:r>
            <a:endParaRPr lang="es-ES" noProof="0" dirty="0"/>
          </a:p>
        </p:txBody>
      </p:sp>
    </p:spTree>
    <p:extLst>
      <p:ext uri="{BB962C8B-B14F-4D97-AF65-F5344CB8AC3E}">
        <p14:creationId xmlns:p14="http://schemas.microsoft.com/office/powerpoint/2010/main" val="1609377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a:t>Las tres áreas clave de Facebook son los perfiles de personas, páginas de organizaciones y grupos. Aquellos de ustedes que están activos en Facebook probablemente tengan perfiles de FB privados, pero las figuras públicas bien conocidas pueden tener páginas a las que se puede elegir seguir.</a:t>
            </a:r>
          </a:p>
          <a:p>
            <a:pPr lvl="0"/>
            <a:endParaRPr lang="en-US" dirty="0"/>
          </a:p>
          <a:p>
            <a:pPr lvl="0"/>
            <a:r>
              <a:rPr lang="es-ES" dirty="0"/>
              <a:t>Como se observa, Melinda Gates está activa en Facebook. Su página es ordenada, limpia, y contribuye a su discurso global. Sus imágenes son profesionales y sus palabras son cuidadosamente seleccionadas. Su página la presenta como una líder en el mundo de la planificación familiar. Si a alguien le gusta la página selecciona ese botón en la parte superior, y posteriormente sus publicaciones comenzarán a aparecer en la sección de noticias, luego se podrá dar Me gusta, comentar y compartir.</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5218839-ED29-4290-BD55-95435656F5E6}" type="slidenum">
              <a:rPr/>
              <a:t>12</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4200881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a:t>Muchas organizaciones se encuentran activas en Facebook, ¡incluido </a:t>
            </a:r>
            <a:r>
              <a:rPr lang="es-ES" dirty="0" smtClean="0"/>
              <a:t>el PRB</a:t>
            </a:r>
            <a:r>
              <a:rPr lang="es-ES" dirty="0"/>
              <a:t>! Aquí se presenta una vista de la página </a:t>
            </a:r>
            <a:r>
              <a:rPr lang="es-ES" dirty="0" smtClean="0"/>
              <a:t>del </a:t>
            </a:r>
            <a:r>
              <a:rPr lang="es-ES" dirty="0"/>
              <a:t>PRB. </a:t>
            </a:r>
            <a:r>
              <a:rPr lang="es-ES" dirty="0" smtClean="0"/>
              <a:t>Puedes </a:t>
            </a:r>
            <a:r>
              <a:rPr lang="es-ES" dirty="0"/>
              <a:t>seguirnos y ver las publicaciones más </a:t>
            </a:r>
            <a:r>
              <a:rPr lang="es-ES" dirty="0" smtClean="0"/>
              <a:t>recientes, </a:t>
            </a:r>
            <a:r>
              <a:rPr lang="es-ES" dirty="0"/>
              <a:t>que se mostrarían en sección de noticias y </a:t>
            </a:r>
            <a:r>
              <a:rPr lang="es-ES" dirty="0" smtClean="0"/>
              <a:t>te </a:t>
            </a:r>
            <a:r>
              <a:rPr lang="es-ES" dirty="0"/>
              <a:t>permitirían participar en nuestras publicaciones en Facebook.</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C7788E5-DD72-4EA2-8A3E-DBD4BC782A53}" type="slidenum">
              <a:rPr/>
              <a:t>13</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053843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Aquí </a:t>
            </a:r>
            <a:r>
              <a:rPr lang="es-ES" dirty="0"/>
              <a:t>hay algunas pautas para comenzar la participación en Facebook, publicando en su página o publicando en un grupo.</a:t>
            </a:r>
          </a:p>
          <a:p>
            <a:pPr lvl="0"/>
            <a:r>
              <a:rPr lang="es-ES" dirty="0"/>
              <a:t/>
            </a:r>
            <a:br>
              <a:rPr lang="es-ES" dirty="0"/>
            </a:br>
            <a:r>
              <a:rPr lang="es-ES" dirty="0"/>
              <a:t>Ser breve: cuanto más </a:t>
            </a:r>
            <a:r>
              <a:rPr lang="es-ES" dirty="0" smtClean="0"/>
              <a:t>corto </a:t>
            </a:r>
            <a:r>
              <a:rPr lang="es-ES" dirty="0"/>
              <a:t>mejor. Las publicaciones de entre 100 y 200 caracteres suelen ser las más atractivas y fáciles de leer mientras los seguidores navegan a través de las noticias en Facebook. Es importante aprender a editar las publicaciones de manera que tengan sentido a pesar de su brevedad. Al mismo tiempo, Facebook es una plataforma que permite publicaciones más duraderas en el tiempo (a diferencia de Twitter, como veremos más adelante), así que cuando sea apropiado no hay que temer aprovechar esa flexibilidad.</a:t>
            </a:r>
            <a:endParaRPr lang="en-US" dirty="0"/>
          </a:p>
          <a:p>
            <a:pPr lvl="0"/>
            <a:endParaRPr lang="en-US" dirty="0"/>
          </a:p>
          <a:p>
            <a:pPr lvl="0"/>
            <a:r>
              <a:rPr lang="es-ES" dirty="0"/>
              <a:t>Considerar a la audiencia: si </a:t>
            </a:r>
            <a:r>
              <a:rPr lang="es-ES" dirty="0" smtClean="0"/>
              <a:t>sólo estás </a:t>
            </a:r>
            <a:r>
              <a:rPr lang="es-ES" dirty="0"/>
              <a:t>publicando para </a:t>
            </a:r>
            <a:r>
              <a:rPr lang="es-ES" dirty="0" smtClean="0"/>
              <a:t>tus </a:t>
            </a:r>
            <a:r>
              <a:rPr lang="es-ES" dirty="0"/>
              <a:t>propios seguidores, </a:t>
            </a:r>
            <a:r>
              <a:rPr lang="es-ES" dirty="0" smtClean="0"/>
              <a:t>puedes </a:t>
            </a:r>
            <a:r>
              <a:rPr lang="es-ES" dirty="0"/>
              <a:t>tomar un tono diferente al </a:t>
            </a:r>
            <a:r>
              <a:rPr lang="es-ES" dirty="0" smtClean="0"/>
              <a:t>que </a:t>
            </a:r>
            <a:r>
              <a:rPr lang="es-ES" dirty="0" smtClean="0"/>
              <a:t>usarías </a:t>
            </a:r>
            <a:r>
              <a:rPr lang="es-ES" dirty="0" smtClean="0"/>
              <a:t>si </a:t>
            </a:r>
            <a:r>
              <a:rPr lang="es-ES" dirty="0" smtClean="0"/>
              <a:t>estuvieras </a:t>
            </a:r>
            <a:r>
              <a:rPr lang="es-ES" dirty="0"/>
              <a:t>publicando en un grupo de extraños que comparten un interés común. </a:t>
            </a:r>
            <a:r>
              <a:rPr lang="es-ES" dirty="0" smtClean="0"/>
              <a:t>Piensa </a:t>
            </a:r>
            <a:r>
              <a:rPr lang="es-ES" dirty="0"/>
              <a:t>en lo que la audiencia sabe sobre </a:t>
            </a:r>
            <a:r>
              <a:rPr lang="es-ES" dirty="0" smtClean="0"/>
              <a:t>tus </a:t>
            </a:r>
            <a:r>
              <a:rPr lang="es-ES" dirty="0"/>
              <a:t>asuntos y cómo puede comenzar a involucrarlos positivamente.</a:t>
            </a:r>
            <a:br>
              <a:rPr lang="es-ES" dirty="0"/>
            </a:br>
            <a:endParaRPr lang="en-US" dirty="0"/>
          </a:p>
          <a:p>
            <a:pPr lvl="0"/>
            <a:r>
              <a:rPr lang="es-ES" dirty="0"/>
              <a:t>Hacer preguntas: las preguntas son una excelente manera de generar comentarios. </a:t>
            </a:r>
            <a:r>
              <a:rPr lang="es-ES" dirty="0" smtClean="0"/>
              <a:t>Intenta </a:t>
            </a:r>
            <a:r>
              <a:rPr lang="es-ES" dirty="0"/>
              <a:t>hacer preguntas claras y directas. Si se puede, </a:t>
            </a:r>
            <a:r>
              <a:rPr lang="es-ES" dirty="0" smtClean="0"/>
              <a:t>haz </a:t>
            </a:r>
            <a:r>
              <a:rPr lang="es-ES" dirty="0"/>
              <a:t>preguntas al final de la publicación.</a:t>
            </a:r>
            <a:endParaRPr lang="en-US" dirty="0"/>
          </a:p>
          <a:p>
            <a:pPr lvl="0"/>
            <a:r>
              <a:rPr lang="en-US" dirty="0"/>
              <a:t/>
            </a:r>
            <a:br>
              <a:rPr lang="en-US" dirty="0"/>
            </a:br>
            <a:r>
              <a:rPr lang="es-ES" dirty="0" smtClean="0"/>
              <a:t>Ser </a:t>
            </a:r>
            <a:r>
              <a:rPr lang="es-ES" dirty="0"/>
              <a:t>visual: las imágenes son las más atractivas en Facebook. Agregar una buena imagen atraerá mayor audiencia.</a:t>
            </a:r>
            <a:br>
              <a:rPr lang="es-ES" dirty="0"/>
            </a:br>
            <a:r>
              <a:rPr lang="en-US" dirty="0"/>
              <a:t/>
            </a:r>
            <a:br>
              <a:rPr lang="en-US" dirty="0"/>
            </a:br>
            <a:r>
              <a:rPr lang="es-ES" dirty="0" smtClean="0"/>
              <a:t>Mantener la</a:t>
            </a:r>
            <a:r>
              <a:rPr lang="es-ES" baseline="0" dirty="0" smtClean="0"/>
              <a:t> </a:t>
            </a:r>
            <a:r>
              <a:rPr lang="es-ES" dirty="0" smtClean="0"/>
              <a:t>variedad </a:t>
            </a:r>
            <a:r>
              <a:rPr lang="es-ES" dirty="0"/>
              <a:t>en las publicaciones, pero de forma consistente dentro de su temática general.</a:t>
            </a:r>
            <a:endParaRPr lang="en-US" dirty="0"/>
          </a:p>
          <a:p>
            <a:pPr lvl="0"/>
            <a:endParaRPr lang="en-US" dirty="0"/>
          </a:p>
          <a:p>
            <a:pPr lvl="0"/>
            <a:r>
              <a:rPr lang="es-ES" dirty="0" smtClean="0"/>
              <a:t>Ser </a:t>
            </a:r>
            <a:r>
              <a:rPr lang="es-ES" dirty="0"/>
              <a:t>relevante y oportuno: las publicaciones deben escribirse para generar una reacción inmediata; escribir las publicaciones para que puedan leerse y generen respuesta en tiempo real</a:t>
            </a:r>
            <a:r>
              <a:rPr lang="es-ES" dirty="0" smtClean="0"/>
              <a:t>.</a:t>
            </a:r>
            <a:endParaRPr lang="en-US" dirty="0"/>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CFCDAB5-3172-4591-BC80-D00D75DE1FD7}" type="slidenum">
              <a:rPr/>
              <a:t>14</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701057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Este ejemplo es una publicación </a:t>
            </a:r>
            <a:r>
              <a:rPr lang="es-ES" dirty="0"/>
              <a:t>de PRB. Se puede ver que llegamos a más de 5,000 personas. A nueve personas les gustó la página y se compartió dos veces.</a:t>
            </a:r>
            <a:endParaRPr lang="en-US" dirty="0"/>
          </a:p>
          <a:p>
            <a:pPr lvl="0"/>
            <a:endParaRPr lang="en-US" dirty="0"/>
          </a:p>
          <a:p>
            <a:pPr lvl="0"/>
            <a:r>
              <a:rPr lang="es-ES" dirty="0" smtClean="0"/>
              <a:t>Esta </a:t>
            </a:r>
            <a:r>
              <a:rPr lang="es-ES" dirty="0"/>
              <a:t>imagen muestra la vista del análisis, que solo está disponible para páginas oficiales y páginas de organizaciones (no para perfiles personales). En el lado derecho, proporciona un resumen estadístico del alcance de las publicaciones.</a:t>
            </a:r>
            <a:endParaRPr lang="en-US" dirty="0"/>
          </a:p>
          <a:p>
            <a:pPr lvl="0"/>
            <a:endParaRPr lang="en-US" dirty="0"/>
          </a:p>
          <a:p>
            <a:pPr lvl="0"/>
            <a:r>
              <a:rPr lang="es-ES" dirty="0" smtClean="0"/>
              <a:t>El </a:t>
            </a:r>
            <a:r>
              <a:rPr lang="es-ES" dirty="0"/>
              <a:t>análisis se encuentra en todas las páginas de negocios haciendo clic en la pestaña de estadísticas en la parte superior de del perfil.</a:t>
            </a:r>
            <a:endParaRPr lang="en-US" dirty="0"/>
          </a:p>
          <a:p>
            <a:pPr lvl="0"/>
            <a:r>
              <a:rPr lang="es-ES" dirty="0"/>
              <a:t/>
            </a:r>
            <a:br>
              <a:rPr lang="es-ES" dirty="0"/>
            </a:br>
            <a:r>
              <a:rPr lang="es-ES" dirty="0"/>
              <a:t>También se puede ver que esta publicación muestra la opción de Promocionar Publicación </a:t>
            </a:r>
            <a:r>
              <a:rPr lang="es-ES" i="1" dirty="0"/>
              <a:t>“Boost Post".</a:t>
            </a:r>
            <a:r>
              <a:rPr lang="es-ES" dirty="0"/>
              <a:t> Ésta es otra característica a la que las organizaciones tienen acceso en Facebook. Para impulsar una publicación, se hace clic en la opción de </a:t>
            </a:r>
            <a:r>
              <a:rPr lang="es-ES" dirty="0" smtClean="0"/>
              <a:t>Promocionar </a:t>
            </a:r>
            <a:r>
              <a:rPr lang="es-ES" dirty="0"/>
              <a:t>publicación y,  luego se puede elegir cuánto dinero desea invertir y en qué plazo.</a:t>
            </a:r>
            <a:endParaRPr lang="en-US" dirty="0"/>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73CDB4A-81A6-4733-AAFF-11B15439964E}" type="slidenum">
              <a:rPr/>
              <a:t>15</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40072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Este </a:t>
            </a:r>
            <a:r>
              <a:rPr lang="es-ES" dirty="0"/>
              <a:t>es un ejemplo de una publicación </a:t>
            </a:r>
            <a:r>
              <a:rPr lang="es-ES" dirty="0" smtClean="0"/>
              <a:t>en </a:t>
            </a:r>
            <a:r>
              <a:rPr lang="es-ES" dirty="0"/>
              <a:t>Facebook de USAID Global Health. Se observa que incluye un Hashtag de búsqueda (una frase que comienza con el símbolo numeral) - #GlobalGoals u #objetivosglobales. Eso significa que alguien que tenga interés en los Objetivos de Desarrollo Sostenible podría buscar Objetivos Globales, y esta publicación se incluiría en sus resultados de búsqueda. Incluye, además un enlace para obtener más información sobre el tema, en este caso, un informe reciente. Se puede ver que esta publicación tubo buena acogida al recibir varios me gusta, además de haber sido compartida y comentada. También fue oportuna en el tiempo: puesto que se publicó </a:t>
            </a:r>
            <a:r>
              <a:rPr lang="es-ES" dirty="0" smtClean="0"/>
              <a:t>paralela </a:t>
            </a:r>
            <a:r>
              <a:rPr lang="es-ES" dirty="0"/>
              <a:t>al lanzamiento informe FP2020.</a:t>
            </a:r>
            <a:r>
              <a:rPr lang="en-US" dirty="0"/>
              <a:t> </a:t>
            </a:r>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2A32BCF-CEC7-410F-9AAF-CB024277147D}" type="slidenum">
              <a:rPr/>
              <a:t>16</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1430312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a:xfrm>
            <a:off x="1117600" y="696913"/>
            <a:ext cx="4648200" cy="3486150"/>
          </a:xfrm>
        </p:spPr>
      </p:sp>
      <p:sp>
        <p:nvSpPr>
          <p:cNvPr id="3" name="Rectangle 3"/>
          <p:cNvSpPr txBox="1">
            <a:spLocks noGrp="1"/>
          </p:cNvSpPr>
          <p:nvPr>
            <p:ph type="body" sz="quarter" idx="1"/>
          </p:nvPr>
        </p:nvSpPr>
        <p:spPr/>
        <p:txBody>
          <a:bodyPr/>
          <a:lstStyle/>
          <a:p>
            <a:pPr lvl="0"/>
            <a:r>
              <a:rPr lang="es-ES" dirty="0" smtClean="0"/>
              <a:t>Ahora </a:t>
            </a:r>
            <a:r>
              <a:rPr lang="es-ES" dirty="0"/>
              <a:t>abordaremos Twitter. Twitter es un servicio gratuito de </a:t>
            </a:r>
            <a:r>
              <a:rPr lang="es-ES" i="1" dirty="0"/>
              <a:t>microblogging</a:t>
            </a:r>
            <a:r>
              <a:rPr lang="es-ES" dirty="0"/>
              <a:t> de redes sociales que permite a miembros registrados transmitir publicaciones cortas llamadas </a:t>
            </a:r>
            <a:r>
              <a:rPr lang="es-ES" dirty="0" smtClean="0"/>
              <a:t>tuits. </a:t>
            </a:r>
            <a:r>
              <a:rPr lang="es-ES" dirty="0"/>
              <a:t>Los miembros de Twitter pueden transmitir </a:t>
            </a:r>
            <a:r>
              <a:rPr lang="es-ES" dirty="0" smtClean="0"/>
              <a:t>y </a:t>
            </a:r>
            <a:r>
              <a:rPr lang="es-ES" dirty="0"/>
              <a:t>seguir </a:t>
            </a:r>
            <a:r>
              <a:rPr lang="es-ES" dirty="0" smtClean="0"/>
              <a:t>tuits de </a:t>
            </a:r>
            <a:r>
              <a:rPr lang="es-ES" dirty="0"/>
              <a:t>otros usuarios mediante el uso de plataformas y dispositivos múltiples.</a:t>
            </a:r>
            <a:endParaRPr lang="en-US" dirty="0"/>
          </a:p>
          <a:p>
            <a:pPr lvl="0"/>
            <a:endParaRPr lang="en-US" dirty="0"/>
          </a:p>
          <a:p>
            <a:pPr lvl="0"/>
            <a:r>
              <a:rPr lang="es-ES" dirty="0" smtClean="0"/>
              <a:t>Twitter </a:t>
            </a:r>
            <a:r>
              <a:rPr lang="es-ES" dirty="0"/>
              <a:t>fomenta más discusión y requiere mensajes más cortos que </a:t>
            </a:r>
            <a:r>
              <a:rPr lang="es-ES" dirty="0" smtClean="0"/>
              <a:t>los de Facebook</a:t>
            </a:r>
            <a:r>
              <a:rPr lang="es-ES" dirty="0"/>
              <a:t>. Al igual que en Facebook, puede usar frases hashtag (signo numeral) para que sus </a:t>
            </a:r>
            <a:r>
              <a:rPr lang="es-ES" dirty="0" smtClean="0"/>
              <a:t>tuits sean </a:t>
            </a:r>
            <a:r>
              <a:rPr lang="es-ES" dirty="0"/>
              <a:t>encontrados </a:t>
            </a:r>
            <a:r>
              <a:rPr lang="es-ES" dirty="0" smtClean="0"/>
              <a:t>fácilmente </a:t>
            </a:r>
            <a:r>
              <a:rPr lang="es-ES" dirty="0"/>
              <a:t>por personas que buscan </a:t>
            </a:r>
            <a:r>
              <a:rPr lang="es-ES" dirty="0" smtClean="0"/>
              <a:t>diferentes </a:t>
            </a:r>
            <a:r>
              <a:rPr lang="es-ES" dirty="0"/>
              <a:t>temas.</a:t>
            </a:r>
            <a:endParaRPr lang="en-US" dirty="0"/>
          </a:p>
        </p:txBody>
      </p:sp>
    </p:spTree>
    <p:extLst>
      <p:ext uri="{BB962C8B-B14F-4D97-AF65-F5344CB8AC3E}">
        <p14:creationId xmlns:p14="http://schemas.microsoft.com/office/powerpoint/2010/main" val="3275539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Aquí observamos un ejemplo del perfil en Twitter. Él es Babatunde Osotimehin, director ejecutivo de UNFPA (Fondo de Población de las Naciones Unidas) con más de 23 mil seguidores. Es un creador de políticas muy influyente, creador de tuits, re tuits y comentarios sobre información relevante</a:t>
            </a:r>
            <a:r>
              <a:rPr lang="es-ES" dirty="0" smtClean="0"/>
              <a:t>.</a:t>
            </a:r>
            <a:endParaRPr lang="en-US" dirty="0"/>
          </a:p>
          <a:p>
            <a:pPr lvl="0"/>
            <a:endParaRPr lang="en-US" dirty="0"/>
          </a:p>
          <a:p>
            <a:pPr lvl="0"/>
            <a:r>
              <a:rPr lang="es-ES" dirty="0" smtClean="0"/>
              <a:t>Su </a:t>
            </a:r>
            <a:r>
              <a:rPr lang="es-ES" dirty="0"/>
              <a:t>perfil está muy bien </a:t>
            </a:r>
            <a:r>
              <a:rPr lang="es-ES" dirty="0" smtClean="0"/>
              <a:t>elaborado </a:t>
            </a:r>
            <a:r>
              <a:rPr lang="es-ES" dirty="0"/>
              <a:t>porque es claro, profesional y </a:t>
            </a:r>
            <a:r>
              <a:rPr lang="es-ES" dirty="0" smtClean="0"/>
              <a:t>certero</a:t>
            </a:r>
            <a:r>
              <a:rPr lang="es-ES" dirty="0"/>
              <a:t>, cuenta con una biografía concisa y el enlace de su organización.</a:t>
            </a:r>
          </a:p>
          <a:p>
            <a:pPr lvl="0"/>
            <a:endParaRPr lang="es-ES" dirty="0" smtClean="0"/>
          </a:p>
          <a:p>
            <a:pPr lvl="0"/>
            <a:r>
              <a:rPr lang="es-ES" dirty="0" smtClean="0"/>
              <a:t>Él </a:t>
            </a:r>
            <a:r>
              <a:rPr lang="es-ES" dirty="0"/>
              <a:t>agrega valor a las discusiones sobre asuntos y temas que trata, usa hashtags para hacer que los temas abordados generen tendencias.</a:t>
            </a:r>
            <a:endParaRPr lang="en-US" dirty="0"/>
          </a:p>
          <a:p>
            <a:pPr lvl="0"/>
            <a:endParaRPr lang="en-US" dirty="0"/>
          </a:p>
          <a:p>
            <a:pPr lvl="0"/>
            <a:r>
              <a:rPr lang="es-ES" dirty="0"/>
              <a:t>Se puede ver que en su página ha twitteado más de 5.000 veces, que sigue a 852 personas, tiene 23k seguidores y le han gustado 777 </a:t>
            </a:r>
            <a:r>
              <a:rPr lang="es-ES" dirty="0" smtClean="0"/>
              <a:t>tuits. </a:t>
            </a:r>
            <a:r>
              <a:rPr lang="es-ES" dirty="0"/>
              <a:t>Cada uno de esos números es un </a:t>
            </a:r>
            <a:r>
              <a:rPr lang="es-ES" dirty="0" smtClean="0"/>
              <a:t>enlace</a:t>
            </a:r>
            <a:r>
              <a:rPr lang="es-ES" dirty="0"/>
              <a:t>, por lo que si se tiene curiosidad de ver quién le sigue, se puede hacer clic en el número 852 para ver la larga lista de sus seguidores.</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00313C3-2F14-416A-A925-7C7934F5E324}" type="slidenum">
              <a:rPr/>
              <a:t>18</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113076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Aquí </a:t>
            </a:r>
            <a:r>
              <a:rPr lang="es-ES" dirty="0"/>
              <a:t>hay otro ejemplo de una página de perfil. Ani Shakarishvili también es de la ONU, a pesar de no contar con el </a:t>
            </a:r>
            <a:r>
              <a:rPr lang="es-ES" dirty="0" smtClean="0"/>
              <a:t>mismo </a:t>
            </a:r>
            <a:r>
              <a:rPr lang="es-ES" dirty="0"/>
              <a:t>alcance de Babatunde Osotimehin. Ella es bastante activa en Twitter, y se puede ver que ha generado casi 4,000 seguidores. Cuando ella twittea algo, logra tener visibilidad.</a:t>
            </a:r>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68F44CD-22F6-4FBF-BC13-B3A730F94A0D}" type="slidenum">
              <a:rPr/>
              <a:t>19</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661712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Grp="1"/>
          </p:cNvSpPr>
          <p:nvPr>
            <p:ph type="body" sz="quarter" idx="1"/>
          </p:nvPr>
        </p:nvSpPr>
        <p:spPr>
          <a:xfrm>
            <a:off x="701043" y="3429658"/>
            <a:ext cx="5764103" cy="5556854"/>
          </a:xfrm>
        </p:spPr>
        <p:txBody>
          <a:bodyPr/>
          <a:lstStyle/>
          <a:p>
            <a:pPr lvl="0" hangingPunct="1"/>
            <a:r>
              <a:rPr lang="es-ES" noProof="0" dirty="0" smtClean="0"/>
              <a:t>Primero, al referirnos a “Redes Sociales” – ¿Qué les viene a la mente?</a:t>
            </a:r>
            <a:r>
              <a:rPr lang="es-ES" b="1" noProof="0" dirty="0" smtClean="0"/>
              <a:t> Obtener Respuestas. </a:t>
            </a:r>
          </a:p>
          <a:p>
            <a:pPr lvl="0" hangingPunct="1"/>
            <a:endParaRPr lang="es-ES" noProof="0" dirty="0" smtClean="0"/>
          </a:p>
          <a:p>
            <a:pPr lvl="0" hangingPunct="1"/>
            <a:r>
              <a:rPr lang="es-ES" b="1" noProof="0" dirty="0" smtClean="0"/>
              <a:t>Indagar hasta obtener respuestas que aborden al menos dos de las plataformas (Facebook, Twitter</a:t>
            </a:r>
            <a:r>
              <a:rPr lang="es-ES" b="1" baseline="0" noProof="0" dirty="0" smtClean="0"/>
              <a:t> o</a:t>
            </a:r>
            <a:r>
              <a:rPr lang="es-ES" b="1" noProof="0" dirty="0" smtClean="0"/>
              <a:t> LinkedIn) y sus actividades  (compartir actualizaciones de estado, fotos, comentarios, me gusta y difundir información)</a:t>
            </a:r>
          </a:p>
          <a:p>
            <a:pPr lvl="0">
              <a:lnSpc>
                <a:spcPct val="90000"/>
              </a:lnSpc>
              <a:spcBef>
                <a:spcPts val="600"/>
              </a:spcBef>
              <a:spcAft>
                <a:spcPts val="1200"/>
              </a:spcAft>
            </a:pPr>
            <a:endParaRPr lang="en-US" dirty="0">
              <a:latin typeface="Arial" pitchFamily="34"/>
            </a:endParaRPr>
          </a:p>
        </p:txBody>
      </p:sp>
      <p:sp>
        <p:nvSpPr>
          <p:cNvPr id="3" name="Rectangle 3"/>
          <p:cNvSpPr>
            <a:spLocks noGrp="1" noRot="1" noChangeAspect="1"/>
          </p:cNvSpPr>
          <p:nvPr>
            <p:ph type="sldImg"/>
          </p:nvPr>
        </p:nvSpPr>
        <p:spPr>
          <a:xfrm>
            <a:off x="1179513" y="703263"/>
            <a:ext cx="3533775" cy="2649537"/>
          </a:xfrm>
          <a:ln w="9528" cap="flat">
            <a:solidFill>
              <a:srgbClr val="000000"/>
            </a:solidFill>
            <a:prstDash val="solid"/>
            <a:miter/>
          </a:ln>
        </p:spPr>
      </p:sp>
    </p:spTree>
    <p:extLst>
      <p:ext uri="{BB962C8B-B14F-4D97-AF65-F5344CB8AC3E}">
        <p14:creationId xmlns:p14="http://schemas.microsoft.com/office/powerpoint/2010/main" val="3415075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Las </a:t>
            </a:r>
            <a:r>
              <a:rPr lang="es-ES" dirty="0"/>
              <a:t>consideraciones para crear un </a:t>
            </a:r>
            <a:r>
              <a:rPr lang="es-ES" dirty="0" smtClean="0"/>
              <a:t>tuit </a:t>
            </a:r>
            <a:r>
              <a:rPr lang="es-ES" dirty="0"/>
              <a:t>atractivo son similares a las de </a:t>
            </a:r>
            <a:r>
              <a:rPr lang="es-ES" dirty="0" smtClean="0"/>
              <a:t>Facebook.</a:t>
            </a:r>
            <a:r>
              <a:rPr lang="es-ES" dirty="0"/>
              <a:t/>
            </a:r>
            <a:br>
              <a:rPr lang="es-ES" dirty="0"/>
            </a:br>
            <a:r>
              <a:rPr lang="es-ES" dirty="0"/>
              <a:t/>
            </a:r>
            <a:br>
              <a:rPr lang="es-ES" dirty="0"/>
            </a:br>
            <a:r>
              <a:rPr lang="es-ES" dirty="0" smtClean="0"/>
              <a:t>Un </a:t>
            </a:r>
            <a:r>
              <a:rPr lang="es-ES" dirty="0"/>
              <a:t>factor clave en Twitter es que las publicaciones están limitadas a 140 caracteres. Es necesario aprender a editar las publicaciones para que tengan sentido en menos palabras. Hay varios recursos en línea (vinculados al final de esta presentación) que ayudarán a identificar acrónimos de uso común para mantenerse dentro del límite de </a:t>
            </a:r>
            <a:r>
              <a:rPr lang="es-ES" dirty="0" smtClean="0"/>
              <a:t>los 140 </a:t>
            </a:r>
            <a:r>
              <a:rPr lang="es-ES" dirty="0"/>
              <a:t>caracteres.</a:t>
            </a:r>
            <a:endParaRPr lang="en-US" dirty="0"/>
          </a:p>
          <a:p>
            <a:pPr lvl="0"/>
            <a:endParaRPr lang="en-US" dirty="0"/>
          </a:p>
          <a:p>
            <a:pPr lvl="0"/>
            <a:r>
              <a:rPr lang="es-ES" dirty="0" smtClean="0"/>
              <a:t>Considerar </a:t>
            </a:r>
            <a:r>
              <a:rPr lang="es-ES" dirty="0"/>
              <a:t>a su audiencia: ¿qué saben ellos sobre el tema? ¿Por qué es importante compartir esta publicación con ellos?</a:t>
            </a:r>
            <a:endParaRPr lang="en-US" dirty="0"/>
          </a:p>
          <a:p>
            <a:pPr lvl="0"/>
            <a:endParaRPr lang="en-US" dirty="0"/>
          </a:p>
          <a:p>
            <a:pPr lvl="0"/>
            <a:r>
              <a:rPr lang="es-ES" dirty="0"/>
              <a:t>Hacer preguntas: las preguntas son una excelente forma de lograr la interacción con la audiencia. Intentar hacer preguntas que sean fáciles de responder ayuda, ya que las respuestas también están limitadas a los 140 caracteres. Si se puede, </a:t>
            </a:r>
            <a:r>
              <a:rPr lang="es-ES" dirty="0" smtClean="0"/>
              <a:t>haz</a:t>
            </a:r>
            <a:r>
              <a:rPr lang="es-ES" baseline="0" dirty="0" smtClean="0"/>
              <a:t> </a:t>
            </a:r>
            <a:r>
              <a:rPr lang="es-ES" dirty="0" smtClean="0"/>
              <a:t>las </a:t>
            </a:r>
            <a:r>
              <a:rPr lang="es-ES" dirty="0"/>
              <a:t>preguntas al final de </a:t>
            </a:r>
            <a:r>
              <a:rPr lang="es-ES" dirty="0" smtClean="0"/>
              <a:t>tu </a:t>
            </a:r>
            <a:r>
              <a:rPr lang="es-ES" dirty="0"/>
              <a:t>publicación.</a:t>
            </a:r>
            <a:endParaRPr lang="en-US" dirty="0"/>
          </a:p>
          <a:p>
            <a:pPr lvl="0"/>
            <a:r>
              <a:rPr lang="en-US" dirty="0"/>
              <a:t/>
            </a:r>
            <a:br>
              <a:rPr lang="en-US" dirty="0"/>
            </a:br>
            <a:r>
              <a:rPr lang="es-ES" dirty="0" smtClean="0"/>
              <a:t>Ser </a:t>
            </a:r>
            <a:r>
              <a:rPr lang="es-ES" dirty="0"/>
              <a:t>Visual: las imágenes son las más atractivas en Twitter. Agregar una buena imagen hará que el </a:t>
            </a:r>
            <a:r>
              <a:rPr lang="es-ES" dirty="0" smtClean="0"/>
              <a:t>tuit </a:t>
            </a:r>
            <a:r>
              <a:rPr lang="es-ES" dirty="0"/>
              <a:t>se destaque en las noticias y llamará la atención de los lectores.</a:t>
            </a:r>
            <a:endParaRPr lang="en-US" dirty="0"/>
          </a:p>
          <a:p>
            <a:pPr lvl="0"/>
            <a:r>
              <a:rPr lang="en-US" dirty="0"/>
              <a:t/>
            </a:r>
            <a:br>
              <a:rPr lang="en-US" dirty="0"/>
            </a:br>
            <a:r>
              <a:rPr lang="es-ES" dirty="0" smtClean="0"/>
              <a:t>Mantener </a:t>
            </a:r>
            <a:r>
              <a:rPr lang="es-ES" dirty="0"/>
              <a:t>la variedad en las publicaciones mientras se mantiene la coherencia con el tema general y publicar una variedad de tipos de contenido, como enlaces a artículos y publicaciones en blogs lo hace interesante. Es buena idea </a:t>
            </a:r>
            <a:r>
              <a:rPr lang="es-ES" dirty="0" smtClean="0"/>
              <a:t>compartir también el contenido </a:t>
            </a:r>
            <a:r>
              <a:rPr lang="es-ES" dirty="0"/>
              <a:t>de otras personas.</a:t>
            </a:r>
            <a:endParaRPr lang="en-US" dirty="0"/>
          </a:p>
          <a:p>
            <a:pPr lvl="0"/>
            <a:endParaRPr lang="en-US" dirty="0"/>
          </a:p>
          <a:p>
            <a:pPr lvl="0"/>
            <a:r>
              <a:rPr lang="es-ES" dirty="0" smtClean="0"/>
              <a:t>Ser </a:t>
            </a:r>
            <a:r>
              <a:rPr lang="es-ES" dirty="0"/>
              <a:t>relevante y oportuno: </a:t>
            </a:r>
            <a:r>
              <a:rPr lang="es-ES" dirty="0" smtClean="0"/>
              <a:t>tus </a:t>
            </a:r>
            <a:r>
              <a:rPr lang="es-ES" dirty="0"/>
              <a:t>publicaciones deben escribirse para acción inmediata; </a:t>
            </a:r>
            <a:r>
              <a:rPr lang="es-ES" dirty="0" smtClean="0"/>
              <a:t>escribe</a:t>
            </a:r>
            <a:r>
              <a:rPr lang="es-ES" baseline="0" dirty="0" smtClean="0"/>
              <a:t> t</a:t>
            </a:r>
            <a:r>
              <a:rPr lang="es-ES" dirty="0" smtClean="0"/>
              <a:t>us </a:t>
            </a:r>
            <a:r>
              <a:rPr lang="es-ES" dirty="0"/>
              <a:t>publicaciones para que puedan leerse y generen interacción en tiempo real.</a:t>
            </a:r>
            <a:endParaRPr lang="en-US" dirty="0"/>
          </a:p>
          <a:p>
            <a:pPr lvl="0"/>
            <a:endParaRPr lang="en-US" dirty="0"/>
          </a:p>
          <a:p>
            <a:pPr lvl="0"/>
            <a:r>
              <a:rPr lang="es-ES" dirty="0" smtClean="0"/>
              <a:t>Al </a:t>
            </a:r>
            <a:r>
              <a:rPr lang="es-ES" dirty="0"/>
              <a:t>mismo tiempo, </a:t>
            </a:r>
            <a:r>
              <a:rPr lang="es-ES" dirty="0" smtClean="0"/>
              <a:t>no </a:t>
            </a:r>
            <a:r>
              <a:rPr lang="es-ES" dirty="0" smtClean="0"/>
              <a:t>tengas </a:t>
            </a:r>
            <a:r>
              <a:rPr lang="es-ES" dirty="0"/>
              <a:t>miedo </a:t>
            </a:r>
            <a:r>
              <a:rPr lang="es-ES" dirty="0" smtClean="0"/>
              <a:t>de reutilizar </a:t>
            </a:r>
            <a:r>
              <a:rPr lang="es-ES" dirty="0"/>
              <a:t>y volver a publicar </a:t>
            </a:r>
            <a:r>
              <a:rPr lang="es-ES" dirty="0" smtClean="0"/>
              <a:t>tu </a:t>
            </a:r>
            <a:r>
              <a:rPr lang="es-ES" dirty="0"/>
              <a:t>contenido. Es posible que </a:t>
            </a:r>
            <a:r>
              <a:rPr lang="es-ES" dirty="0" smtClean="0"/>
              <a:t>desees </a:t>
            </a:r>
            <a:r>
              <a:rPr lang="es-ES" dirty="0"/>
              <a:t>publicar dos o tres </a:t>
            </a:r>
            <a:r>
              <a:rPr lang="es-ES" dirty="0" smtClean="0"/>
              <a:t>tuits </a:t>
            </a:r>
            <a:r>
              <a:rPr lang="es-ES" dirty="0"/>
              <a:t>diferentes sobre un tema similar. O vuelva a publicar un cierto </a:t>
            </a:r>
            <a:r>
              <a:rPr lang="es-ES" dirty="0" smtClean="0"/>
              <a:t>tuit </a:t>
            </a:r>
            <a:r>
              <a:rPr lang="es-ES" dirty="0"/>
              <a:t>nuevamente </a:t>
            </a:r>
            <a:r>
              <a:rPr lang="es-ES" dirty="0" smtClean="0"/>
              <a:t>uno o dos días </a:t>
            </a:r>
            <a:r>
              <a:rPr lang="es-ES" dirty="0"/>
              <a:t>después. Para muchos usuarios de Twitter, sus </a:t>
            </a:r>
            <a:r>
              <a:rPr lang="es-ES" i="1" dirty="0" smtClean="0"/>
              <a:t>feeds</a:t>
            </a:r>
            <a:r>
              <a:rPr lang="es-ES" dirty="0" smtClean="0"/>
              <a:t> </a:t>
            </a:r>
            <a:r>
              <a:rPr lang="es-ES" dirty="0"/>
              <a:t>están llenos y se actualizan constantemente. No hay garantía de que sus seguidores vean cada </a:t>
            </a:r>
            <a:r>
              <a:rPr lang="es-ES" dirty="0" smtClean="0"/>
              <a:t>tuit, </a:t>
            </a:r>
            <a:r>
              <a:rPr lang="es-ES" dirty="0"/>
              <a:t>así que </a:t>
            </a:r>
            <a:r>
              <a:rPr lang="es-ES" dirty="0" smtClean="0"/>
              <a:t>adelante, </a:t>
            </a:r>
            <a:r>
              <a:rPr lang="es-ES" dirty="0" smtClean="0"/>
              <a:t>utilízalo </a:t>
            </a:r>
            <a:r>
              <a:rPr lang="es-ES" dirty="0"/>
              <a:t>más de una vez. Esta es una clara diferencia entre Twitter y </a:t>
            </a:r>
            <a:r>
              <a:rPr lang="es-ES" dirty="0" smtClean="0"/>
              <a:t>Facebook, </a:t>
            </a:r>
            <a:r>
              <a:rPr lang="es-ES" dirty="0"/>
              <a:t>donde las personas no repiten el contenido.</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A10F8C1-6008-4428-A86A-1D00989131EF}" type="slidenum">
              <a:rPr/>
              <a:t>20</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1338457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Abordamos </a:t>
            </a:r>
            <a:r>
              <a:rPr lang="es-ES" dirty="0"/>
              <a:t>el tema de los Hashtags. Los hashtags son la piedra angular de Facebook y Twitter, pero son especialmente importantes en Twitter: permiten indexar sus </a:t>
            </a:r>
            <a:r>
              <a:rPr lang="es-ES" dirty="0" smtClean="0"/>
              <a:t>publicaciones,</a:t>
            </a:r>
            <a:r>
              <a:rPr lang="es-ES" baseline="0" dirty="0" smtClean="0"/>
              <a:t> facilita que sean buscados y encontrados por</a:t>
            </a:r>
            <a:r>
              <a:rPr lang="es-ES" dirty="0" smtClean="0"/>
              <a:t> los </a:t>
            </a:r>
            <a:r>
              <a:rPr lang="es-ES" dirty="0"/>
              <a:t>usuarios.</a:t>
            </a:r>
            <a:endParaRPr lang="en-US" dirty="0"/>
          </a:p>
          <a:p>
            <a:pPr lvl="0"/>
            <a:endParaRPr lang="en-US" dirty="0"/>
          </a:p>
          <a:p>
            <a:pPr lvl="0"/>
            <a:r>
              <a:rPr lang="es-ES" dirty="0"/>
              <a:t>Un hashtag es una frase, abreviatura o palabra precedida por el signo numeral que luego podrá ser buscada por otros usuarios. Es una forma inteligente de seguir conversaciones, interactuar con comunidades específicas e identificar nuevos usuarios a seguir. Usualmente, los sitios de redes sociales muestran los hashtags de tendencias diarias para resaltar las conversaciones más populares del día. Al hacer clic en un hashtag, se podrá buscar todas las publicaciones públicas que tengan ese hashtag incluido.</a:t>
            </a:r>
            <a:endParaRPr lang="en-US" dirty="0"/>
          </a:p>
          <a:p>
            <a:pPr lvl="0"/>
            <a:endParaRPr lang="en-US" dirty="0"/>
          </a:p>
          <a:p>
            <a:pPr lvl="0"/>
            <a:r>
              <a:rPr lang="es-ES" dirty="0" smtClean="0"/>
              <a:t>Buscar </a:t>
            </a:r>
            <a:r>
              <a:rPr lang="es-ES" dirty="0"/>
              <a:t>hashtags es una forma útil de identificar otros líderes influyentes y relevantes que opinan sobre sus temas de </a:t>
            </a:r>
            <a:r>
              <a:rPr lang="es-ES" dirty="0" smtClean="0"/>
              <a:t>interés.</a:t>
            </a:r>
            <a:endParaRPr lang="en-US" dirty="0"/>
          </a:p>
          <a:p>
            <a:pPr lvl="0"/>
            <a:endParaRPr lang="en-US" dirty="0"/>
          </a:p>
          <a:p>
            <a:pPr lvl="0"/>
            <a:r>
              <a:rPr lang="es-ES" dirty="0" smtClean="0"/>
              <a:t>Algunas </a:t>
            </a:r>
            <a:r>
              <a:rPr lang="es-ES" dirty="0"/>
              <a:t>reglas para hashtags:</a:t>
            </a:r>
            <a:br>
              <a:rPr lang="es-ES" dirty="0"/>
            </a:br>
            <a:r>
              <a:rPr lang="es-ES" dirty="0"/>
              <a:t>- Colocar hashtags relevantes y simples. Entre más cortos mejor.</a:t>
            </a:r>
            <a:br>
              <a:rPr lang="es-ES" dirty="0"/>
            </a:br>
            <a:r>
              <a:rPr lang="es-ES" dirty="0" smtClean="0"/>
              <a:t>- Los </a:t>
            </a:r>
            <a:r>
              <a:rPr lang="es-ES" dirty="0"/>
              <a:t>Hashtags no se vinculan a la publicación si agrega un espacio o </a:t>
            </a:r>
            <a:r>
              <a:rPr lang="es-ES" dirty="0" smtClean="0"/>
              <a:t>signo de puntuación</a:t>
            </a:r>
            <a:r>
              <a:rPr lang="es-ES" dirty="0"/>
              <a:t>. Hay que concentrarse en una palabra o una frase simple.</a:t>
            </a:r>
            <a:br>
              <a:rPr lang="es-ES" dirty="0"/>
            </a:br>
            <a:r>
              <a:rPr lang="es-ES" dirty="0"/>
              <a:t>- Verificar qué hashtags usan las personas y organizaciones en </a:t>
            </a:r>
            <a:r>
              <a:rPr lang="es-ES" dirty="0" smtClean="0"/>
              <a:t>sus redes </a:t>
            </a:r>
            <a:r>
              <a:rPr lang="es-ES" dirty="0"/>
              <a:t>o </a:t>
            </a:r>
            <a:r>
              <a:rPr lang="es-ES" dirty="0" smtClean="0"/>
              <a:t> que</a:t>
            </a:r>
            <a:r>
              <a:rPr lang="es-ES" baseline="0" dirty="0" smtClean="0"/>
              <a:t> usan los </a:t>
            </a:r>
            <a:r>
              <a:rPr lang="es-ES" dirty="0" smtClean="0"/>
              <a:t>líderes </a:t>
            </a:r>
            <a:r>
              <a:rPr lang="es-ES" dirty="0"/>
              <a:t>influyentes. Al usar el mismo hashtag para un contenido similar, se podrá integrar a </a:t>
            </a:r>
            <a:r>
              <a:rPr lang="es-ES" dirty="0" smtClean="0"/>
              <a:t>la </a:t>
            </a:r>
            <a:r>
              <a:rPr lang="es-ES" dirty="0"/>
              <a:t>conversación.</a:t>
            </a:r>
            <a:br>
              <a:rPr lang="es-ES" dirty="0"/>
            </a:br>
            <a:r>
              <a:rPr lang="es-ES" dirty="0"/>
              <a:t>- Antes de usar un hashtag, hacer una búsqueda rápida para asegurar que éste sea usado de la misma manera. Un acrónimo en su área de interés puede ser completamente diferente en otra, y puede o no ser un hashtag en </a:t>
            </a:r>
            <a:r>
              <a:rPr lang="es-ES" dirty="0" smtClean="0"/>
              <a:t>redes </a:t>
            </a:r>
            <a:r>
              <a:rPr lang="es-ES" dirty="0"/>
              <a:t>sociales.</a:t>
            </a:r>
            <a:br>
              <a:rPr lang="es-ES" dirty="0"/>
            </a:br>
            <a:r>
              <a:rPr lang="es-ES" dirty="0"/>
              <a:t>- Tener en cuenta que sus hashtags solo serán visibles para otros usuarios si la configuración de privacidad de la cuenta es pública</a:t>
            </a:r>
            <a:r>
              <a:rPr lang="es-ES" dirty="0" smtClean="0"/>
              <a:t>.</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A255330-21B4-41DE-A251-DB3BAAA38E38}" type="slidenum">
              <a:rPr/>
              <a:t>21</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386572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Aquí </a:t>
            </a:r>
            <a:r>
              <a:rPr lang="es-ES" dirty="0"/>
              <a:t>hay un ejemplo de un </a:t>
            </a:r>
            <a:r>
              <a:rPr lang="es-ES" dirty="0" smtClean="0"/>
              <a:t>tuit. </a:t>
            </a:r>
            <a:r>
              <a:rPr lang="es-ES" dirty="0"/>
              <a:t>Es corto y directo. Este </a:t>
            </a:r>
            <a:r>
              <a:rPr lang="es-ES" dirty="0" smtClean="0"/>
              <a:t>tuit </a:t>
            </a:r>
            <a:r>
              <a:rPr lang="es-ES" dirty="0"/>
              <a:t>fue con relación a la conferencia de las Naciones Unidas sobre el cambio climático, conocida como COP22. PRB participó en una campaña </a:t>
            </a:r>
            <a:r>
              <a:rPr lang="es-ES" dirty="0" smtClean="0"/>
              <a:t>de redes </a:t>
            </a:r>
            <a:r>
              <a:rPr lang="es-ES" dirty="0"/>
              <a:t>sociales para crear conciencia sobre el papel de la planificación familiar y el género en el cambio climático.</a:t>
            </a:r>
          </a:p>
          <a:p>
            <a:pPr lvl="0"/>
            <a:endParaRPr lang="en-US" dirty="0"/>
          </a:p>
          <a:p>
            <a:pPr lvl="0"/>
            <a:r>
              <a:rPr lang="es-ES" dirty="0"/>
              <a:t>Se puede ver que usamos cuatro </a:t>
            </a:r>
            <a:r>
              <a:rPr lang="es-ES" dirty="0" smtClean="0"/>
              <a:t>Hashtags: </a:t>
            </a:r>
            <a:r>
              <a:rPr lang="es-ES" dirty="0"/>
              <a:t>Derechos humanos, cambio climático, COP22 y </a:t>
            </a:r>
            <a:r>
              <a:rPr lang="es-ES" i="1" dirty="0"/>
              <a:t>Think Family Planning</a:t>
            </a:r>
            <a:r>
              <a:rPr lang="es-ES" dirty="0"/>
              <a:t>. Este </a:t>
            </a:r>
            <a:r>
              <a:rPr lang="es-ES" dirty="0" smtClean="0"/>
              <a:t>tuit </a:t>
            </a:r>
            <a:r>
              <a:rPr lang="es-ES" dirty="0"/>
              <a:t>incluye un llamado a la </a:t>
            </a:r>
            <a:r>
              <a:rPr lang="es-ES" dirty="0" smtClean="0"/>
              <a:t>acción</a:t>
            </a:r>
            <a:r>
              <a:rPr lang="es-ES" baseline="0" dirty="0" smtClean="0"/>
              <a:t> </a:t>
            </a:r>
            <a:r>
              <a:rPr lang="es-ES" dirty="0" smtClean="0"/>
              <a:t>("</a:t>
            </a:r>
            <a:r>
              <a:rPr lang="es-ES" dirty="0"/>
              <a:t>Exigir acciones con enfoque de género para el cambio climático") y aunque es vago, indica a la gente </a:t>
            </a:r>
            <a:r>
              <a:rPr lang="es-ES" dirty="0" smtClean="0"/>
              <a:t>cómo </a:t>
            </a:r>
            <a:r>
              <a:rPr lang="es-ES" dirty="0"/>
              <a:t>involucrarse en este tema fuera de las redes sociales. Este </a:t>
            </a:r>
            <a:r>
              <a:rPr lang="es-ES" dirty="0" smtClean="0"/>
              <a:t>tuit </a:t>
            </a:r>
            <a:r>
              <a:rPr lang="es-ES" dirty="0"/>
              <a:t>incluye una foto, que le ayuda a destacarse y verse más llamativo en Twitter. Esta foto es en realidad una imagen que se creó para esta campaña en redes sociales, con el propósito de hacer nuestros tweets más </a:t>
            </a:r>
            <a:r>
              <a:rPr lang="es-ES" b="1" dirty="0"/>
              <a:t>envolventes y atractivos.</a:t>
            </a:r>
            <a:endParaRPr lang="en-US" b="1" dirty="0"/>
          </a:p>
          <a:p>
            <a:pPr lvl="0"/>
            <a:endParaRPr lang="en-US" dirty="0"/>
          </a:p>
          <a:p>
            <a:pPr lvl="0"/>
            <a:r>
              <a:rPr lang="es-ES" dirty="0" smtClean="0"/>
              <a:t>Bajo </a:t>
            </a:r>
            <a:r>
              <a:rPr lang="es-ES" dirty="0"/>
              <a:t>la imagen, se ven las estadísticas básicas, esto fue </a:t>
            </a:r>
            <a:r>
              <a:rPr lang="es-ES" dirty="0" smtClean="0"/>
              <a:t>retwitteado </a:t>
            </a:r>
            <a:r>
              <a:rPr lang="es-ES" dirty="0"/>
              <a:t>7 veces, y le dieron me Gusta 5 veces. Las pequeñas fotos de perfil a la derecha en esta sección de estadística son las personas a quienes les gustó y compartieron el </a:t>
            </a:r>
            <a:r>
              <a:rPr lang="es-ES" dirty="0" smtClean="0"/>
              <a:t>tuit. </a:t>
            </a:r>
            <a:r>
              <a:rPr lang="es-ES" dirty="0"/>
              <a:t/>
            </a:r>
            <a:br>
              <a:rPr lang="es-ES" dirty="0"/>
            </a:br>
            <a:r>
              <a:rPr lang="es-ES" dirty="0"/>
              <a:t/>
            </a:r>
            <a:br>
              <a:rPr lang="es-ES" dirty="0"/>
            </a:br>
            <a:r>
              <a:rPr lang="es-ES" dirty="0" smtClean="0"/>
              <a:t>Debajo </a:t>
            </a:r>
            <a:r>
              <a:rPr lang="es-ES" dirty="0"/>
              <a:t>de eso, se observan botones para responder al </a:t>
            </a:r>
            <a:r>
              <a:rPr lang="es-ES" dirty="0" smtClean="0"/>
              <a:t>tuit, retwittear, compartir</a:t>
            </a:r>
            <a:r>
              <a:rPr lang="es-ES" dirty="0"/>
              <a:t>, o darle me gusta.</a:t>
            </a:r>
            <a:endParaRPr lang="en-US" dirty="0"/>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0FE7FEA-CA48-4F15-A69C-858B8012AE18}" type="slidenum">
              <a:rPr/>
              <a:t>22</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862591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Aquí </a:t>
            </a:r>
            <a:r>
              <a:rPr lang="es-ES" dirty="0"/>
              <a:t>hay otro ejemplo interesante de un </a:t>
            </a:r>
            <a:r>
              <a:rPr lang="es-ES" dirty="0" smtClean="0"/>
              <a:t>tuit </a:t>
            </a:r>
            <a:r>
              <a:rPr lang="es-ES" dirty="0"/>
              <a:t>de Chelsea Clinton, quien casualmente compartió información de PRB. Se puede ver que hubo un amplio alcance con este </a:t>
            </a:r>
            <a:r>
              <a:rPr lang="es-ES" dirty="0" smtClean="0"/>
              <a:t>tuit: </a:t>
            </a:r>
            <a:r>
              <a:rPr lang="es-ES" dirty="0"/>
              <a:t>110 personas </a:t>
            </a:r>
            <a:r>
              <a:rPr lang="es-ES" dirty="0" smtClean="0"/>
              <a:t>lo </a:t>
            </a:r>
            <a:r>
              <a:rPr lang="es-ES" dirty="0"/>
              <a:t>retwittearon y a 69 personas les gustó (este ejemplo sin embargo es algo obsoleto pues es de cuando los "Me gusta" en Twitter se llamaban "Favoritos").</a:t>
            </a:r>
            <a:br>
              <a:rPr lang="es-ES" dirty="0"/>
            </a:br>
            <a:r>
              <a:rPr lang="es-ES" dirty="0"/>
              <a:t/>
            </a:r>
            <a:br>
              <a:rPr lang="es-ES" dirty="0"/>
            </a:br>
            <a:r>
              <a:rPr lang="es-ES" dirty="0" smtClean="0"/>
              <a:t>Observemos </a:t>
            </a:r>
            <a:r>
              <a:rPr lang="es-ES" dirty="0"/>
              <a:t>el fuerte llamado a la acción </a:t>
            </a:r>
            <a:r>
              <a:rPr lang="es-ES" dirty="0" smtClean="0"/>
              <a:t>que hace al decir "revise </a:t>
            </a:r>
            <a:r>
              <a:rPr lang="es-ES" dirty="0"/>
              <a:t>esta lista" -esencial para el compromiso- y se transporta a su ámbito personal: "vea la ubicación de su país". Les brinda a los usuarios una razón para hacer click</a:t>
            </a:r>
            <a:r>
              <a:rPr lang="es-ES" dirty="0" smtClean="0"/>
              <a:t>.</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F8922E9-3678-442D-B7CF-0086D235FCF6}" type="slidenum">
              <a:rPr/>
              <a:t>23</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92140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a:xfrm>
            <a:off x="1117600" y="696913"/>
            <a:ext cx="4648200" cy="3486150"/>
          </a:xfrm>
        </p:spPr>
      </p:sp>
      <p:sp>
        <p:nvSpPr>
          <p:cNvPr id="3" name="Rectangle 3"/>
          <p:cNvSpPr txBox="1">
            <a:spLocks noGrp="1"/>
          </p:cNvSpPr>
          <p:nvPr>
            <p:ph type="body" sz="quarter" idx="1"/>
          </p:nvPr>
        </p:nvSpPr>
        <p:spPr/>
        <p:txBody>
          <a:bodyPr/>
          <a:lstStyle/>
          <a:p>
            <a:pPr lvl="0"/>
            <a:r>
              <a:rPr lang="es-ES" dirty="0" smtClean="0"/>
              <a:t>LinkedIn </a:t>
            </a:r>
            <a:r>
              <a:rPr lang="es-ES" dirty="0"/>
              <a:t>es un sitio o red Social para comunidades o grupos de profesionales, incluyendo empleadores que publican puestos disponibles y </a:t>
            </a:r>
            <a:r>
              <a:rPr lang="es-ES" dirty="0" smtClean="0"/>
              <a:t>personas</a:t>
            </a:r>
            <a:r>
              <a:rPr lang="es-ES" baseline="0" dirty="0" smtClean="0"/>
              <a:t> que buscan</a:t>
            </a:r>
            <a:r>
              <a:rPr lang="es-ES" dirty="0" smtClean="0"/>
              <a:t> </a:t>
            </a:r>
            <a:r>
              <a:rPr lang="es-ES" dirty="0"/>
              <a:t>empleo </a:t>
            </a:r>
            <a:r>
              <a:rPr lang="es-ES" dirty="0" smtClean="0"/>
              <a:t>y que </a:t>
            </a:r>
            <a:r>
              <a:rPr lang="es-ES" dirty="0"/>
              <a:t>publican sus hojas de vida o currículos. Ofrece una forma de interactuar con una organización o individuo en particular a nivel </a:t>
            </a:r>
            <a:r>
              <a:rPr lang="es-ES" dirty="0" smtClean="0"/>
              <a:t>profesional, ya que logra </a:t>
            </a:r>
            <a:r>
              <a:rPr lang="es-ES" dirty="0"/>
              <a:t>que se </a:t>
            </a:r>
            <a:r>
              <a:rPr lang="es-ES" dirty="0" smtClean="0"/>
              <a:t>vinculen </a:t>
            </a:r>
            <a:r>
              <a:rPr lang="es-ES" dirty="0"/>
              <a:t>de una manera más individualizada y personal que simplemente seguir a alguien en Twitter.</a:t>
            </a:r>
            <a:endParaRPr lang="en-US" dirty="0"/>
          </a:p>
          <a:p>
            <a:pPr lvl="0"/>
            <a:endParaRPr lang="en-US" dirty="0"/>
          </a:p>
          <a:p>
            <a:pPr lvl="0"/>
            <a:r>
              <a:rPr lang="es-ES" dirty="0" smtClean="0"/>
              <a:t>Los </a:t>
            </a:r>
            <a:r>
              <a:rPr lang="es-ES" dirty="0"/>
              <a:t>usuarios de </a:t>
            </a:r>
            <a:r>
              <a:rPr lang="es-ES" dirty="0" smtClean="0"/>
              <a:t>LinkedIn </a:t>
            </a:r>
            <a:r>
              <a:rPr lang="es-ES" dirty="0"/>
              <a:t>se involucran y crean conexiones con otros solicitando que se "conecten con usted". LinkedIn es diferente a las otras plataformas de medios sociales debido a su base profesional y que </a:t>
            </a:r>
            <a:r>
              <a:rPr lang="es-ES" dirty="0" smtClean="0"/>
              <a:t>ésta requiere </a:t>
            </a:r>
            <a:r>
              <a:rPr lang="es-ES" dirty="0"/>
              <a:t>que los usuarios ingresen a la plataforma información exacta sobre cómo y porque medios ha conocido a la persona con la que se desea conectar a nivel profesional antes de poder conectarse. Una vez que alguien se convierte en una conexión</a:t>
            </a:r>
            <a:r>
              <a:rPr lang="es-ES" dirty="0" smtClean="0"/>
              <a:t>, usted </a:t>
            </a:r>
            <a:r>
              <a:rPr lang="es-ES" dirty="0"/>
              <a:t>puede ver su información </a:t>
            </a:r>
            <a:r>
              <a:rPr lang="es-ES" dirty="0" smtClean="0"/>
              <a:t>profesional </a:t>
            </a:r>
            <a:r>
              <a:rPr lang="es-ES" dirty="0"/>
              <a:t>como promociones, nuevos puestos en otras compañías </a:t>
            </a:r>
            <a:r>
              <a:rPr lang="es-ES" dirty="0" smtClean="0"/>
              <a:t>o cambios de ubicación geográfica, entre otros. </a:t>
            </a:r>
            <a:r>
              <a:rPr lang="es-ES" dirty="0"/>
              <a:t>LinkedIn también es una muy herramienta útil para la creación de redes. Es un excelente método para buscar y solicitar empleo no solo como una forma de acercarse a un individuo u organización con la cual le gustaría trabajar sino también para iniciar una conversación de manera </a:t>
            </a:r>
            <a:r>
              <a:rPr lang="es-ES" dirty="0" smtClean="0"/>
              <a:t>respetuosa</a:t>
            </a:r>
            <a:r>
              <a:rPr lang="en-US" dirty="0" smtClean="0"/>
              <a:t>.</a:t>
            </a:r>
            <a:endParaRPr lang="en-US" dirty="0"/>
          </a:p>
        </p:txBody>
      </p:sp>
    </p:spTree>
    <p:extLst>
      <p:ext uri="{BB962C8B-B14F-4D97-AF65-F5344CB8AC3E}">
        <p14:creationId xmlns:p14="http://schemas.microsoft.com/office/powerpoint/2010/main" val="3645822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Éste </a:t>
            </a:r>
            <a:r>
              <a:rPr lang="es-ES" dirty="0"/>
              <a:t>es un ejemplo de la página de un individuo </a:t>
            </a:r>
            <a:r>
              <a:rPr lang="es-ES" dirty="0" smtClean="0"/>
              <a:t>en LinkedIn</a:t>
            </a:r>
            <a:r>
              <a:rPr lang="es-ES" dirty="0"/>
              <a:t>. Debby Herbenick es una profesional de la salud pública. Su perfil podría mejorarse al incluir una fotografía. Tiene más de 500 conexiones, lo que indica que es una ávida usuaria y que muchas personas en su campo están interesadas en conectarse con ella a nivel profesional. Una de esas razones podría ser que es considerada una experta en su campo y otros miembros del mundo de la salud pública están interesados en mantenerse al día con sus actividades, ya sea </a:t>
            </a:r>
            <a:r>
              <a:rPr lang="es-ES" dirty="0" smtClean="0"/>
              <a:t>crecimiento </a:t>
            </a:r>
            <a:r>
              <a:rPr lang="es-ES" dirty="0"/>
              <a:t>laboral, logros, charlas o la publicación de nuevos artículos.</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74DB20D-6F1D-48B4-9232-0529D773FDD1}" type="slidenum">
              <a:rPr/>
              <a:t>25</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647450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La Fundación Gates es un buen ejemplo de página de una organización en LinkedIn. Se puede ver que tiene más de 220,000 seguidores. Hay una descripción de la organización y actualizaciones recientes, como descripciones de trabajo para puestos vacantes.</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A886EB8-BB55-4A0E-9760-AB53C651F1F0}" type="slidenum">
              <a:rPr/>
              <a:t>26</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515816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0">
              <a:lnSpc>
                <a:spcPct val="100000"/>
              </a:lnSpc>
              <a:spcBef>
                <a:spcPts val="400"/>
              </a:spcBef>
              <a:spcAft>
                <a:spcPts val="0"/>
              </a:spcAft>
              <a:buClrTx/>
              <a:buSzTx/>
              <a:buFontTx/>
              <a:buNone/>
              <a:tabLst/>
              <a:defRPr/>
            </a:pPr>
            <a:r>
              <a:rPr lang="es-ES" sz="1200" b="0" i="0" u="none" strike="noStrike" kern="1200" cap="none" spc="0" baseline="0" dirty="0" smtClean="0">
                <a:solidFill>
                  <a:srgbClr val="000000"/>
                </a:solidFill>
                <a:effectLst/>
                <a:uFillTx/>
                <a:latin typeface="Arial"/>
                <a:ea typeface="ＭＳ Ｐゴシック"/>
                <a:cs typeface="ＭＳ Ｐゴシック"/>
              </a:rPr>
              <a:t>Éste es un ejemplo de un grupo profesional para unirse. Los grupos profesionales conectan miembros en un campo determinado y promueven la discusión entre los miembros sobre temas relevantes y avances en su campo. Los miembros a menudo publican artículos que han escrito, ofertas de trabajo en sus organizaciones y temas para discusión.</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Unirse a un grupo puede ser valioso porque </a:t>
            </a:r>
            <a:r>
              <a:rPr lang="es-ES" sz="1200" b="0" i="0" u="none" strike="noStrike" kern="1200" cap="none" spc="0" baseline="0" dirty="0" smtClean="0">
                <a:solidFill>
                  <a:srgbClr val="000000"/>
                </a:solidFill>
                <a:effectLst/>
                <a:uFillTx/>
                <a:latin typeface="Arial"/>
                <a:ea typeface="ＭＳ Ｐゴシック"/>
                <a:cs typeface="ＭＳ Ｐゴシック"/>
              </a:rPr>
              <a:t>puede conectarte con </a:t>
            </a:r>
            <a:r>
              <a:rPr lang="es-ES" sz="1200" b="0" i="0" u="none" strike="noStrike" kern="1200" cap="none" spc="0" baseline="0" dirty="0" smtClean="0">
                <a:solidFill>
                  <a:srgbClr val="000000"/>
                </a:solidFill>
                <a:effectLst/>
                <a:uFillTx/>
                <a:latin typeface="Arial"/>
                <a:ea typeface="ＭＳ Ｐゴシック"/>
                <a:cs typeface="ＭＳ Ｐゴシック"/>
              </a:rPr>
              <a:t>otros profesionales que de otra manera no </a:t>
            </a:r>
            <a:r>
              <a:rPr lang="es-ES" sz="1200" b="0" i="0" u="none" strike="noStrike" kern="1200" cap="none" spc="0" baseline="0" dirty="0" smtClean="0">
                <a:solidFill>
                  <a:srgbClr val="000000"/>
                </a:solidFill>
                <a:effectLst/>
                <a:uFillTx/>
                <a:latin typeface="Arial"/>
                <a:ea typeface="ＭＳ Ｐゴシック"/>
                <a:cs typeface="ＭＳ Ｐゴシック"/>
              </a:rPr>
              <a:t>conocerías.</a:t>
            </a:r>
            <a:endParaRPr lang="es-ES" sz="1200" b="0" i="0" u="none" strike="noStrike" kern="1200" cap="none" spc="0" baseline="0" dirty="0" smtClean="0">
              <a:solidFill>
                <a:srgbClr val="000000"/>
              </a:solidFill>
              <a:effectLst/>
              <a:uFillTx/>
              <a:latin typeface="Arial"/>
              <a:ea typeface="ＭＳ Ｐゴシック"/>
              <a:cs typeface="ＭＳ Ｐゴシック"/>
            </a:endParaRPr>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5E96184-FED1-4EB0-B6DE-703B410B450C}" type="slidenum">
              <a:rPr/>
              <a:t>27</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1077809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smtClean="0"/>
              <a:t>Dentro </a:t>
            </a:r>
            <a:r>
              <a:rPr lang="es-ES" dirty="0"/>
              <a:t>de los grupos en LinkedIn, hay </a:t>
            </a:r>
            <a:r>
              <a:rPr lang="es-ES" dirty="0" smtClean="0"/>
              <a:t>muchos</a:t>
            </a:r>
            <a:r>
              <a:rPr lang="es-ES" baseline="0" dirty="0" smtClean="0"/>
              <a:t> aportes y discusiones</a:t>
            </a:r>
            <a:r>
              <a:rPr lang="es-ES" dirty="0" smtClean="0"/>
              <a:t>. Se pueden </a:t>
            </a:r>
            <a:r>
              <a:rPr lang="es-ES" dirty="0"/>
              <a:t>crear seguidores y conectarse con otros aportando a estas </a:t>
            </a:r>
            <a:r>
              <a:rPr lang="es-ES" dirty="0" smtClean="0"/>
              <a:t>discusiones </a:t>
            </a:r>
            <a:r>
              <a:rPr lang="es-ES" dirty="0"/>
              <a:t>y publicando artículos </a:t>
            </a:r>
            <a:r>
              <a:rPr lang="es-ES" dirty="0" smtClean="0"/>
              <a:t>de interés y que sean</a:t>
            </a:r>
            <a:r>
              <a:rPr lang="es-ES" baseline="0" dirty="0" smtClean="0"/>
              <a:t> </a:t>
            </a:r>
            <a:r>
              <a:rPr lang="es-ES" dirty="0" smtClean="0"/>
              <a:t>relevantes</a:t>
            </a:r>
            <a:r>
              <a:rPr lang="es-ES" dirty="0"/>
              <a:t>.</a:t>
            </a:r>
            <a:endParaRPr lang="en-US" dirty="0"/>
          </a:p>
          <a:p>
            <a:pPr lvl="0"/>
            <a:endParaRPr lang="en-US" dirty="0"/>
          </a:p>
          <a:p>
            <a:pPr lvl="0"/>
            <a:r>
              <a:rPr lang="es-ES" dirty="0" smtClean="0"/>
              <a:t>Al </a:t>
            </a:r>
            <a:r>
              <a:rPr lang="es-ES" dirty="0"/>
              <a:t>participar en discusiones, puede mostrar su experiencia en el campo y ganar fidelidad entre seguidores. Esto es importante porque </a:t>
            </a:r>
            <a:r>
              <a:rPr lang="es-ES" dirty="0" smtClean="0"/>
              <a:t>tu puedes </a:t>
            </a:r>
            <a:r>
              <a:rPr lang="es-ES" dirty="0" smtClean="0"/>
              <a:t>destacar </a:t>
            </a:r>
            <a:r>
              <a:rPr lang="es-ES" dirty="0" smtClean="0"/>
              <a:t>tu </a:t>
            </a:r>
            <a:r>
              <a:rPr lang="es-ES" dirty="0"/>
              <a:t>contribución en este campo.</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BEA8BC3-7DDA-4E6A-A5BB-8F4F2E8E09AB}" type="slidenum">
              <a:rPr/>
              <a:t>28</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146332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r>
              <a:rPr lang="es-ES" altLang="en-US" dirty="0" smtClean="0">
                <a:latin typeface="Arial" panose="020B0604020202020204" pitchFamily="34" charset="0"/>
              </a:rPr>
              <a:t>Entonces, ¿cómo usamos las redes sociales? Vamos revisar algunos conceptos básicos y mejores prácticas para nuestras tres plataformas de enfoque: Facebook, Twitter y LinkedIn.</a:t>
            </a:r>
            <a:endParaRPr lang="es-E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77104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Cuando pensamos en Redes Sociales, generalmente nos referimos al ámbito personal, la creación de redes con amigos y familiares para compartir actualizaciones de estado, fotografías, videos, etc.</a:t>
            </a:r>
          </a:p>
          <a:p>
            <a:pPr lvl="0"/>
            <a:endParaRPr lang="es-ES" noProof="0" dirty="0" smtClean="0"/>
          </a:p>
          <a:p>
            <a:pPr lvl="0"/>
            <a:r>
              <a:rPr lang="es-ES" noProof="0" dirty="0" smtClean="0"/>
              <a:t>Sin embargo cada vez y en mayor medida las redes sociales se están convirtiendo en un medio importante para la difusión de investigaciones, construcción grupos de opinión (Comunidades), vinculados con política y otros tipos de audiencia influyente.</a:t>
            </a:r>
          </a:p>
          <a:p>
            <a:pPr lvl="0"/>
            <a:endParaRPr lang="es-ES" noProof="0" dirty="0" smtClean="0"/>
          </a:p>
          <a:p>
            <a:pPr lvl="0"/>
            <a:r>
              <a:rPr lang="es-ES" noProof="0" dirty="0" smtClean="0"/>
              <a:t>Cada vez es más común ver que las instituciones o los individuos generadores de políticas tengan perfiles en redes sociales, mientras que algunos otros raramente se involucran. Donantes, ONGs, institutos de investigación y organizaciones de la sociedad civil son activas. Al mismo tiempo, vemos que las personas que de otra manera no serían vistas como influyentes pueden abrirse espacio, denotar presencia en redes sociales y convertirse en autoridades o líderes de opinión dentro esta esfera.</a:t>
            </a:r>
            <a:endParaRPr lang="es-ES"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5F55DCB-EA13-4176-9517-5E8D82523D6F}" type="slidenum">
              <a:rPr/>
              <a:t>3</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786908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Consulte el recurso de redes sociales de USAID, específicamente p. 37, </a:t>
            </a:r>
            <a:r>
              <a:rPr lang="en-US" sz="1200" b="0" i="0" u="none" strike="noStrike" kern="1200" cap="none" spc="0" baseline="0" dirty="0" smtClean="0">
                <a:solidFill>
                  <a:srgbClr val="000000"/>
                </a:solidFill>
                <a:effectLst/>
                <a:uFillTx/>
                <a:latin typeface="Arial"/>
                <a:ea typeface="ＭＳ Ｐゴシック"/>
                <a:cs typeface="ＭＳ Ｐゴシック"/>
              </a:rPr>
              <a:t>“How to Grow Constituency through Social Media” -</a:t>
            </a:r>
            <a:r>
              <a:rPr lang="es-ES" sz="1200" b="0" i="0" u="none" strike="noStrike" kern="1200" cap="none" spc="0" baseline="0" dirty="0" smtClean="0">
                <a:solidFill>
                  <a:srgbClr val="000000"/>
                </a:solidFill>
                <a:effectLst/>
                <a:uFillTx/>
                <a:latin typeface="Arial"/>
                <a:ea typeface="ＭＳ Ｐゴシック"/>
                <a:cs typeface="ＭＳ Ｐゴシック"/>
              </a:rPr>
              <a:t>"Cómo hacer crecer la cantidad de votantes a través de las redes sociales"</a:t>
            </a:r>
            <a:endParaRPr lang="en-US" dirty="0">
              <a:solidFill>
                <a:srgbClr val="FF0000"/>
              </a:solidFill>
            </a:endParaRPr>
          </a:p>
          <a:p>
            <a:pPr lvl="0"/>
            <a:endParaRPr lang="en-US" dirty="0" smtClean="0">
              <a:solidFill>
                <a:srgbClr val="FF0000"/>
              </a:solidFill>
            </a:endParaRPr>
          </a:p>
          <a:p>
            <a:pPr lvl="0"/>
            <a:r>
              <a:rPr lang="es-ES" sz="1200" b="0" i="0" u="none" strike="noStrike" kern="1200" cap="none" spc="0" baseline="0" dirty="0" smtClean="0">
                <a:solidFill>
                  <a:srgbClr val="000000"/>
                </a:solidFill>
                <a:effectLst/>
                <a:uFillTx/>
                <a:latin typeface="Arial"/>
                <a:ea typeface="ＭＳ Ｐゴシック"/>
                <a:cs typeface="ＭＳ Ｐゴシック"/>
              </a:rPr>
              <a:t>Recuerda tu </a:t>
            </a:r>
            <a:r>
              <a:rPr lang="es-ES" sz="1200" b="1" i="0" u="none" strike="noStrike" kern="1200" cap="none" spc="0" baseline="0" dirty="0" smtClean="0">
                <a:solidFill>
                  <a:srgbClr val="000000"/>
                </a:solidFill>
                <a:effectLst/>
                <a:uFillTx/>
                <a:latin typeface="Arial"/>
                <a:ea typeface="ＭＳ Ｐゴシック"/>
                <a:cs typeface="ＭＳ Ｐゴシック"/>
              </a:rPr>
              <a:t>identidad</a:t>
            </a:r>
            <a:r>
              <a:rPr lang="es-ES" sz="1200" b="0" i="0" u="none" strike="noStrike" kern="1200" cap="none" spc="0" baseline="0" dirty="0" smtClean="0">
                <a:solidFill>
                  <a:srgbClr val="000000"/>
                </a:solidFill>
                <a:effectLst/>
                <a:uFillTx/>
                <a:latin typeface="Arial"/>
                <a:ea typeface="ＭＳ Ｐゴシック"/>
                <a:cs typeface="ＭＳ Ｐゴシック"/>
              </a:rPr>
              <a:t> en las redes sociales. ¿Esto encaja dentro de la "marca" que </a:t>
            </a:r>
            <a:r>
              <a:rPr lang="es-ES" sz="1200" b="0" i="0" u="none" strike="noStrike" kern="1200" cap="none" spc="0" baseline="0" dirty="0" smtClean="0">
                <a:solidFill>
                  <a:srgbClr val="000000"/>
                </a:solidFill>
                <a:effectLst/>
                <a:uFillTx/>
                <a:latin typeface="Arial"/>
                <a:ea typeface="ＭＳ Ｐゴシック"/>
                <a:cs typeface="ＭＳ Ｐゴシック"/>
              </a:rPr>
              <a:t>intentas </a:t>
            </a:r>
            <a:r>
              <a:rPr lang="es-ES" sz="1200" b="0" i="0" u="none" strike="noStrike" kern="1200" cap="none" spc="0" baseline="0" dirty="0" smtClean="0">
                <a:solidFill>
                  <a:srgbClr val="000000"/>
                </a:solidFill>
                <a:effectLst/>
                <a:uFillTx/>
                <a:latin typeface="Arial"/>
                <a:ea typeface="ＭＳ Ｐゴシック"/>
                <a:cs typeface="ＭＳ Ｐゴシック"/>
              </a:rPr>
              <a:t>crear para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perfil como investigador o experto en </a:t>
            </a:r>
            <a:r>
              <a:rPr lang="es-ES" sz="1200" b="0" i="0" u="none" strike="noStrike" kern="1200" cap="none" spc="0" baseline="0" dirty="0" smtClean="0">
                <a:solidFill>
                  <a:srgbClr val="000000"/>
                </a:solidFill>
                <a:effectLst/>
                <a:uFillTx/>
                <a:latin typeface="Arial"/>
                <a:ea typeface="ＭＳ Ｐゴシック"/>
                <a:cs typeface="ＭＳ Ｐゴシック"/>
              </a:rPr>
              <a:t>tu campo?</a:t>
            </a:r>
            <a:r>
              <a:rPr lang="es-ES" sz="1200" b="0" i="0" u="none" strike="noStrike" kern="1200" cap="none" spc="0" baseline="0" dirty="0" smtClean="0">
                <a:solidFill>
                  <a:srgbClr val="000000"/>
                </a:solidFill>
                <a:effectLst/>
                <a:uFillTx/>
                <a:latin typeface="Arial"/>
                <a:ea typeface="ＭＳ Ｐゴシック"/>
                <a:cs typeface="ＭＳ Ｐゴシック"/>
              </a:rPr>
              <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Regla de la </a:t>
            </a:r>
            <a:r>
              <a:rPr lang="es-ES" sz="1200" b="1" i="0" u="none" strike="noStrike" kern="1200" cap="none" spc="0" baseline="0" dirty="0" smtClean="0">
                <a:solidFill>
                  <a:srgbClr val="000000"/>
                </a:solidFill>
                <a:effectLst/>
                <a:uFillTx/>
                <a:latin typeface="Arial"/>
                <a:ea typeface="ＭＳ Ｐゴシック"/>
                <a:cs typeface="ＭＳ Ｐゴシック"/>
              </a:rPr>
              <a:t>Madre</a:t>
            </a:r>
            <a:r>
              <a:rPr lang="es-ES" sz="1200" b="0" i="0" u="none" strike="noStrike" kern="1200" cap="none" spc="0" baseline="0" dirty="0" smtClean="0">
                <a:solidFill>
                  <a:srgbClr val="000000"/>
                </a:solidFill>
                <a:effectLst/>
                <a:uFillTx/>
                <a:latin typeface="Arial"/>
                <a:ea typeface="ＭＳ Ｐゴシック"/>
                <a:cs typeface="ＭＳ Ｐゴシック"/>
              </a:rPr>
              <a:t>: ¿estaría cómoda </a:t>
            </a:r>
            <a:r>
              <a:rPr lang="es-ES" sz="1200" b="0" i="0" u="none" strike="noStrike" kern="1200" cap="none" spc="0" baseline="0" dirty="0" smtClean="0">
                <a:solidFill>
                  <a:srgbClr val="000000"/>
                </a:solidFill>
                <a:effectLst/>
                <a:uFillTx/>
                <a:latin typeface="Arial"/>
                <a:ea typeface="ＭＳ Ｐゴシック"/>
                <a:cs typeface="ＭＳ Ｐゴシック"/>
              </a:rPr>
              <a:t>tu madre </a:t>
            </a:r>
            <a:r>
              <a:rPr lang="es-ES" sz="1200" b="0" i="0" u="none" strike="noStrike" kern="1200" cap="none" spc="0" baseline="0" dirty="0" smtClean="0">
                <a:solidFill>
                  <a:srgbClr val="000000"/>
                </a:solidFill>
                <a:effectLst/>
                <a:uFillTx/>
                <a:latin typeface="Arial"/>
                <a:ea typeface="ＭＳ Ｐゴシック"/>
                <a:cs typeface="ＭＳ Ｐゴシック"/>
              </a:rPr>
              <a:t>si ella leyera lo que </a:t>
            </a:r>
            <a:r>
              <a:rPr lang="es-ES" sz="1200" b="0" i="0" u="none" strike="noStrike" kern="1200" cap="none" spc="0" baseline="0" dirty="0" smtClean="0">
                <a:solidFill>
                  <a:srgbClr val="000000"/>
                </a:solidFill>
                <a:effectLst/>
                <a:uFillTx/>
                <a:latin typeface="Arial"/>
                <a:ea typeface="ＭＳ Ｐゴシック"/>
                <a:cs typeface="ＭＳ Ｐゴシック"/>
              </a:rPr>
              <a:t>estás </a:t>
            </a:r>
            <a:r>
              <a:rPr lang="es-ES" sz="1200" b="0" i="0" u="none" strike="noStrike" kern="1200" cap="none" spc="0" baseline="0" dirty="0" smtClean="0">
                <a:solidFill>
                  <a:srgbClr val="000000"/>
                </a:solidFill>
                <a:effectLst/>
                <a:uFillTx/>
                <a:latin typeface="Arial"/>
                <a:ea typeface="ＭＳ Ｐゴシック"/>
                <a:cs typeface="ＭＳ Ｐゴシック"/>
              </a:rPr>
              <a:t>publicando? </a:t>
            </a:r>
            <a:r>
              <a:rPr lang="es-ES" sz="1200" b="0" i="0" u="none" strike="noStrike" kern="1200" cap="none" spc="0" baseline="0" dirty="0" smtClean="0">
                <a:solidFill>
                  <a:srgbClr val="000000"/>
                </a:solidFill>
                <a:effectLst/>
                <a:uFillTx/>
                <a:latin typeface="Arial"/>
                <a:ea typeface="ＭＳ Ｐゴシック"/>
                <a:cs typeface="ＭＳ Ｐゴシック"/>
              </a:rPr>
              <a:t>Mantenlo políticamente </a:t>
            </a:r>
            <a:r>
              <a:rPr lang="es-ES" sz="1200" b="0" i="0" u="none" strike="noStrike" kern="1200" cap="none" spc="0" baseline="0" dirty="0" smtClean="0">
                <a:solidFill>
                  <a:srgbClr val="000000"/>
                </a:solidFill>
                <a:effectLst/>
                <a:uFillTx/>
                <a:latin typeface="Arial"/>
                <a:ea typeface="ＭＳ Ｐゴシック"/>
                <a:cs typeface="ＭＳ Ｐゴシック"/>
              </a:rPr>
              <a:t>correcto y limpio.</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Intenta mantenerte </a:t>
            </a:r>
            <a:r>
              <a:rPr lang="es-ES" sz="1200" b="1" i="0" u="none" strike="noStrike" kern="1200" cap="none" spc="0" baseline="0" dirty="0" smtClean="0">
                <a:solidFill>
                  <a:srgbClr val="000000"/>
                </a:solidFill>
                <a:effectLst/>
                <a:uFillTx/>
                <a:latin typeface="Arial"/>
                <a:ea typeface="ＭＳ Ｐゴシック"/>
                <a:cs typeface="ＭＳ Ｐゴシック"/>
              </a:rPr>
              <a:t>POSITIVO</a:t>
            </a: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en las publicaciones: </a:t>
            </a:r>
            <a:r>
              <a:rPr lang="es-ES" sz="1200" b="0" i="0" u="none" strike="noStrike" kern="1200" cap="none" spc="0" baseline="0" dirty="0" smtClean="0">
                <a:solidFill>
                  <a:srgbClr val="000000"/>
                </a:solidFill>
                <a:effectLst/>
                <a:uFillTx/>
                <a:latin typeface="Arial"/>
                <a:ea typeface="ＭＳ Ｐゴシック"/>
                <a:cs typeface="ＭＳ Ｐゴシック"/>
              </a:rPr>
              <a:t>encuentra una </a:t>
            </a:r>
            <a:r>
              <a:rPr lang="es-ES" sz="1200" b="0" i="0" u="none" strike="noStrike" kern="1200" cap="none" spc="0" baseline="0" dirty="0" smtClean="0">
                <a:solidFill>
                  <a:srgbClr val="000000"/>
                </a:solidFill>
                <a:effectLst/>
                <a:uFillTx/>
                <a:latin typeface="Arial"/>
                <a:ea typeface="ＭＳ Ｐゴシック"/>
                <a:cs typeface="ＭＳ Ｐゴシック"/>
              </a:rPr>
              <a:t>razón para ser optimista.</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Pregúntate, </a:t>
            </a:r>
            <a:r>
              <a:rPr lang="es-ES" sz="1200" b="0" i="0" u="none" strike="noStrike" kern="1200" cap="none" spc="0" baseline="0" dirty="0" smtClean="0">
                <a:solidFill>
                  <a:srgbClr val="000000"/>
                </a:solidFill>
                <a:effectLst/>
                <a:uFillTx/>
                <a:latin typeface="Arial"/>
                <a:ea typeface="ＭＳ Ｐゴシック"/>
                <a:cs typeface="ＭＳ Ｐゴシック"/>
              </a:rPr>
              <a:t>¿estoy </a:t>
            </a:r>
            <a:r>
              <a:rPr lang="es-ES" sz="1200" b="1" i="0" u="none" strike="noStrike" kern="1200" cap="none" spc="0" baseline="0" dirty="0" smtClean="0">
                <a:solidFill>
                  <a:srgbClr val="000000"/>
                </a:solidFill>
                <a:effectLst/>
                <a:uFillTx/>
                <a:latin typeface="Arial"/>
                <a:ea typeface="ＭＳ Ｐゴシック"/>
                <a:cs typeface="ＭＳ Ｐゴシック"/>
              </a:rPr>
              <a:t>agregando valor </a:t>
            </a:r>
            <a:r>
              <a:rPr lang="es-ES" sz="1200" b="0" i="0" u="none" strike="noStrike" kern="1200" cap="none" spc="0" baseline="0" dirty="0" smtClean="0">
                <a:solidFill>
                  <a:srgbClr val="000000"/>
                </a:solidFill>
                <a:effectLst/>
                <a:uFillTx/>
                <a:latin typeface="Arial"/>
                <a:ea typeface="ＭＳ Ｐゴシック"/>
                <a:cs typeface="ＭＳ Ｐゴシック"/>
              </a:rPr>
              <a:t>a través de mis publicaciones? ¿O solo repito el contenido valioso de otros? </a:t>
            </a:r>
            <a:r>
              <a:rPr lang="es-ES" sz="1200" b="0" i="0" u="none" strike="noStrike" kern="1200" cap="none" spc="0" baseline="0" dirty="0" smtClean="0">
                <a:solidFill>
                  <a:srgbClr val="000000"/>
                </a:solidFill>
                <a:effectLst/>
                <a:uFillTx/>
                <a:latin typeface="Arial"/>
                <a:ea typeface="ＭＳ Ｐゴシック"/>
                <a:cs typeface="ＭＳ Ｐゴシック"/>
              </a:rPr>
              <a:t>Piensa </a:t>
            </a:r>
            <a:r>
              <a:rPr lang="es-ES" sz="1200" b="0" i="0" u="none" strike="noStrike" kern="1200" cap="none" spc="0" baseline="0" dirty="0" smtClean="0">
                <a:solidFill>
                  <a:srgbClr val="000000"/>
                </a:solidFill>
                <a:effectLst/>
                <a:uFillTx/>
                <a:latin typeface="Arial"/>
                <a:ea typeface="ＭＳ Ｐゴシック"/>
                <a:cs typeface="ＭＳ Ｐゴシック"/>
              </a:rPr>
              <a:t>en cómo </a:t>
            </a:r>
            <a:r>
              <a:rPr lang="es-ES" sz="1200" b="0" i="0" u="none" strike="noStrike" kern="1200" cap="none" spc="0" baseline="0" dirty="0" smtClean="0">
                <a:solidFill>
                  <a:srgbClr val="000000"/>
                </a:solidFill>
                <a:effectLst/>
                <a:uFillTx/>
                <a:latin typeface="Arial"/>
                <a:ea typeface="ＭＳ Ｐゴシック"/>
                <a:cs typeface="ＭＳ Ｐゴシック"/>
              </a:rPr>
              <a:t>puedes </a:t>
            </a:r>
            <a:r>
              <a:rPr lang="es-ES" sz="1200" b="0" i="0" u="none" strike="noStrike" kern="1200" cap="none" spc="0" baseline="0" dirty="0" smtClean="0">
                <a:solidFill>
                  <a:srgbClr val="000000"/>
                </a:solidFill>
                <a:effectLst/>
                <a:uFillTx/>
                <a:latin typeface="Arial"/>
                <a:ea typeface="ＭＳ Ｐゴシック"/>
                <a:cs typeface="ＭＳ Ｐゴシック"/>
              </a:rPr>
              <a:t>agregar una dimensión al contenido y la discusión de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tema.</a:t>
            </a:r>
            <a:endParaRPr lang="en-US" dirty="0" smtClean="0">
              <a:solidFill>
                <a:srgbClr val="FF0000"/>
              </a:solidFill>
            </a:endParaRPr>
          </a:p>
          <a:p>
            <a:pPr lvl="0"/>
            <a:endParaRPr lang="en-US" dirty="0">
              <a:solidFill>
                <a:srgbClr val="FF0000"/>
              </a:solidFill>
            </a:endParaRPr>
          </a:p>
          <a:p>
            <a:pPr marL="0" marR="0" lvl="0" indent="0" algn="l" defTabSz="914400" rtl="0" eaLnBrk="1" fontAlgn="auto" latinLnBrk="0" hangingPunct="0">
              <a:lnSpc>
                <a:spcPct val="100000"/>
              </a:lnSpc>
              <a:spcBef>
                <a:spcPts val="400"/>
              </a:spcBef>
              <a:spcAft>
                <a:spcPts val="0"/>
              </a:spcAft>
              <a:buClrTx/>
              <a:buSzTx/>
              <a:buFontTx/>
              <a:buNone/>
              <a:tabLst/>
              <a:defRPr/>
            </a:pPr>
            <a:r>
              <a:rPr lang="es-ES" sz="1200" b="0" i="0" u="none" strike="noStrike" kern="1200" cap="none" spc="0" baseline="0" dirty="0" smtClean="0">
                <a:solidFill>
                  <a:srgbClr val="000000"/>
                </a:solidFill>
                <a:effectLst/>
                <a:uFillTx/>
                <a:latin typeface="Arial"/>
                <a:ea typeface="ＭＳ Ｐゴシック"/>
                <a:cs typeface="ＭＳ Ｐゴシック"/>
              </a:rPr>
              <a:t>Similar a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identidad y la regla de la madre, </a:t>
            </a:r>
            <a:r>
              <a:rPr lang="es-ES" sz="1200" b="0" i="0" u="none" strike="noStrike" kern="1200" cap="none" spc="0" baseline="0" dirty="0" smtClean="0">
                <a:solidFill>
                  <a:srgbClr val="000000"/>
                </a:solidFill>
                <a:effectLst/>
                <a:uFillTx/>
                <a:latin typeface="Arial"/>
                <a:ea typeface="ＭＳ Ｐゴシック"/>
                <a:cs typeface="ＭＳ Ｐゴシック"/>
              </a:rPr>
              <a:t>considera tu </a:t>
            </a:r>
            <a:r>
              <a:rPr lang="es-ES" sz="1200" b="1" i="0" u="none" strike="noStrike" kern="1200" cap="none" spc="0" baseline="0" dirty="0" smtClean="0">
                <a:solidFill>
                  <a:srgbClr val="000000"/>
                </a:solidFill>
                <a:effectLst/>
                <a:uFillTx/>
                <a:latin typeface="Arial"/>
                <a:ea typeface="ＭＳ Ｐゴシック"/>
                <a:cs typeface="ＭＳ Ｐゴシック"/>
              </a:rPr>
              <a:t>carrera</a:t>
            </a: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¿Tu empleador </a:t>
            </a:r>
            <a:r>
              <a:rPr lang="es-ES" sz="1200" b="0" i="0" u="none" strike="noStrike" kern="1200" cap="none" spc="0" baseline="0" dirty="0" smtClean="0">
                <a:solidFill>
                  <a:srgbClr val="000000"/>
                </a:solidFill>
                <a:effectLst/>
                <a:uFillTx/>
                <a:latin typeface="Arial"/>
                <a:ea typeface="ＭＳ Ｐゴシック"/>
                <a:cs typeface="ＭＳ Ｐゴシック"/>
              </a:rPr>
              <a:t>estaría cómodo con </a:t>
            </a:r>
            <a:r>
              <a:rPr lang="es-ES" sz="1200" b="0" i="0" u="none" strike="noStrike" kern="1200" cap="none" spc="0" baseline="0" dirty="0" smtClean="0">
                <a:solidFill>
                  <a:srgbClr val="000000"/>
                </a:solidFill>
                <a:effectLst/>
                <a:uFillTx/>
                <a:latin typeface="Arial"/>
                <a:ea typeface="ＭＳ Ｐゴシック"/>
                <a:cs typeface="ＭＳ Ｐゴシック"/>
              </a:rPr>
              <a:t>tu publicación</a:t>
            </a:r>
            <a:r>
              <a:rPr lang="es-ES" sz="1200" b="0" i="0" u="none" strike="noStrike" kern="1200" cap="none" spc="0" baseline="0" dirty="0" smtClean="0">
                <a:solidFill>
                  <a:srgbClr val="000000"/>
                </a:solidFill>
                <a:effectLst/>
                <a:uFillTx/>
                <a:latin typeface="Arial"/>
                <a:ea typeface="ＭＳ Ｐゴシック"/>
                <a:cs typeface="ＭＳ Ｐゴシック"/>
              </a:rPr>
              <a:t>? ¿Esta publicación se ajusta a la dirección y los objetivos de </a:t>
            </a:r>
            <a:r>
              <a:rPr lang="es-ES" sz="1200" b="0" i="0" u="none" strike="noStrike" kern="1200" cap="none" spc="0" baseline="0" dirty="0" smtClean="0">
                <a:solidFill>
                  <a:srgbClr val="000000"/>
                </a:solidFill>
                <a:effectLst/>
                <a:uFillTx/>
                <a:latin typeface="Arial"/>
                <a:ea typeface="ＭＳ Ｐゴシック"/>
                <a:cs typeface="ＭＳ Ｐゴシック"/>
              </a:rPr>
              <a:t>tu carrera</a:t>
            </a:r>
            <a:r>
              <a:rPr lang="es-ES" sz="1200" b="0" i="0" u="none" strike="noStrike" kern="1200" cap="none" spc="0" baseline="0" dirty="0" smtClean="0">
                <a:solidFill>
                  <a:srgbClr val="000000"/>
                </a:solidFill>
                <a:effectLst/>
                <a:uFillTx/>
                <a:latin typeface="Arial"/>
                <a:ea typeface="ＭＳ Ｐゴシック"/>
                <a:cs typeface="ＭＳ Ｐゴシック"/>
              </a:rPr>
              <a:t>, o puede socavar metas futuras en </a:t>
            </a:r>
            <a:r>
              <a:rPr lang="es-ES" sz="1200" b="0" i="0" u="none" strike="noStrike" kern="1200" cap="none" spc="0" baseline="0" dirty="0" smtClean="0">
                <a:solidFill>
                  <a:srgbClr val="000000"/>
                </a:solidFill>
                <a:effectLst/>
                <a:uFillTx/>
                <a:latin typeface="Arial"/>
                <a:ea typeface="ＭＳ Ｐゴシック"/>
                <a:cs typeface="ＭＳ Ｐゴシック"/>
              </a:rPr>
              <a:t>tu trabajo </a:t>
            </a:r>
            <a:r>
              <a:rPr lang="es-ES" sz="1200" b="0" i="0" u="none" strike="noStrike" kern="1200" cap="none" spc="0" baseline="0" dirty="0" smtClean="0">
                <a:solidFill>
                  <a:srgbClr val="000000"/>
                </a:solidFill>
                <a:effectLst/>
                <a:uFillTx/>
                <a:latin typeface="Arial"/>
                <a:ea typeface="ＭＳ Ｐゴシック"/>
                <a:cs typeface="ＭＳ Ｐゴシック"/>
              </a:rPr>
              <a:t>al plantear algo controvertido o parcial?</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¡Siempre</a:t>
            </a: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toma </a:t>
            </a:r>
            <a:r>
              <a:rPr lang="es-ES" sz="1200" b="1" i="0" u="none" strike="noStrike" kern="1200" cap="none" spc="0" baseline="0" dirty="0" smtClean="0">
                <a:solidFill>
                  <a:srgbClr val="000000"/>
                </a:solidFill>
                <a:effectLst/>
                <a:uFillTx/>
                <a:latin typeface="Arial"/>
                <a:ea typeface="ＭＳ Ｐゴシック"/>
                <a:cs typeface="ＭＳ Ｐゴシック"/>
              </a:rPr>
              <a:t>tiempo de pensar </a:t>
            </a:r>
            <a:r>
              <a:rPr lang="es-ES" sz="1200" b="0" i="0" u="none" strike="noStrike" kern="1200" cap="none" spc="0" baseline="0" dirty="0" smtClean="0">
                <a:solidFill>
                  <a:srgbClr val="000000"/>
                </a:solidFill>
                <a:effectLst/>
                <a:uFillTx/>
                <a:latin typeface="Arial"/>
                <a:ea typeface="ＭＳ Ｐゴシック"/>
                <a:cs typeface="ＭＳ Ｐゴシック"/>
              </a:rPr>
              <a:t>antes de publicar! No </a:t>
            </a:r>
            <a:r>
              <a:rPr lang="es-ES" sz="1200" b="0" i="0" u="none" strike="noStrike" kern="1200" cap="none" spc="0" baseline="0" dirty="0" smtClean="0">
                <a:solidFill>
                  <a:srgbClr val="000000"/>
                </a:solidFill>
                <a:effectLst/>
                <a:uFillTx/>
                <a:latin typeface="Arial"/>
                <a:ea typeface="ＭＳ Ｐゴシック"/>
                <a:cs typeface="ＭＳ Ｐゴシック"/>
              </a:rPr>
              <a:t>dejes </a:t>
            </a:r>
            <a:r>
              <a:rPr lang="es-ES" sz="1200" b="0" i="0" u="none" strike="noStrike" kern="1200" cap="none" spc="0" baseline="0" dirty="0" smtClean="0">
                <a:solidFill>
                  <a:srgbClr val="000000"/>
                </a:solidFill>
                <a:effectLst/>
                <a:uFillTx/>
                <a:latin typeface="Arial"/>
                <a:ea typeface="ＭＳ Ｐゴシック"/>
                <a:cs typeface="ＭＳ Ｐゴシック"/>
              </a:rPr>
              <a:t>que el impulso </a:t>
            </a:r>
            <a:r>
              <a:rPr lang="es-ES" sz="1200" b="0" i="0" u="none" strike="noStrike" kern="1200" cap="none" spc="0" baseline="0" dirty="0" smtClean="0">
                <a:solidFill>
                  <a:srgbClr val="000000"/>
                </a:solidFill>
                <a:effectLst/>
                <a:uFillTx/>
                <a:latin typeface="Arial"/>
                <a:ea typeface="ＭＳ Ｐゴシック"/>
                <a:cs typeface="ＭＳ Ｐゴシック"/>
              </a:rPr>
              <a:t>te </a:t>
            </a:r>
            <a:r>
              <a:rPr lang="es-ES" sz="1200" b="0" i="0" u="none" strike="noStrike" kern="1200" cap="none" spc="0" baseline="0" dirty="0" smtClean="0">
                <a:solidFill>
                  <a:srgbClr val="000000"/>
                </a:solidFill>
                <a:effectLst/>
                <a:uFillTx/>
                <a:latin typeface="Arial"/>
                <a:ea typeface="ＭＳ Ｐゴシック"/>
                <a:cs typeface="ＭＳ Ｐゴシック"/>
              </a:rPr>
              <a:t>gane: </a:t>
            </a:r>
            <a:r>
              <a:rPr lang="es-ES" sz="1200" b="0" i="0" u="none" strike="noStrike" kern="1200" cap="none" spc="0" baseline="0" dirty="0" smtClean="0">
                <a:solidFill>
                  <a:srgbClr val="000000"/>
                </a:solidFill>
                <a:effectLst/>
                <a:uFillTx/>
                <a:latin typeface="Arial"/>
                <a:ea typeface="ＭＳ Ｐゴシック"/>
                <a:cs typeface="ＭＳ Ｐゴシック"/>
              </a:rPr>
              <a:t>asegúrate de </a:t>
            </a:r>
            <a:r>
              <a:rPr lang="es-ES" sz="1200" b="0" i="0" u="none" strike="noStrike" kern="1200" cap="none" spc="0" baseline="0" dirty="0" smtClean="0">
                <a:solidFill>
                  <a:srgbClr val="000000"/>
                </a:solidFill>
                <a:effectLst/>
                <a:uFillTx/>
                <a:latin typeface="Arial"/>
                <a:ea typeface="ＭＳ Ｐゴシック"/>
                <a:cs typeface="ＭＳ Ｐゴシック"/>
              </a:rPr>
              <a:t>que esto sea lo que </a:t>
            </a:r>
            <a:r>
              <a:rPr lang="es-ES" sz="1200" b="0" i="0" u="none" strike="noStrike" kern="1200" cap="none" spc="0" baseline="0" dirty="0" smtClean="0">
                <a:solidFill>
                  <a:srgbClr val="000000"/>
                </a:solidFill>
                <a:effectLst/>
                <a:uFillTx/>
                <a:latin typeface="Arial"/>
                <a:ea typeface="ＭＳ Ｐゴシック"/>
                <a:cs typeface="ＭＳ Ｐゴシック"/>
              </a:rPr>
              <a:t>deseas </a:t>
            </a:r>
            <a:r>
              <a:rPr lang="es-ES" sz="1200" b="0" i="0" u="none" strike="noStrike" kern="1200" cap="none" spc="0" baseline="0" dirty="0" smtClean="0">
                <a:solidFill>
                  <a:srgbClr val="000000"/>
                </a:solidFill>
                <a:effectLst/>
                <a:uFillTx/>
                <a:latin typeface="Arial"/>
                <a:ea typeface="ＭＳ Ｐゴシック"/>
                <a:cs typeface="ＭＳ Ｐゴシック"/>
              </a:rPr>
              <a:t>publicar y de que todo esté escrito correctamente para la plataforma.</a:t>
            </a:r>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2666E71-4E1F-4AB6-BC33-F1C88C323B56}" type="slidenum">
              <a:rPr/>
              <a:t>30</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5202412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Además de las mejores prácticas de la diapositiva anterior, este conjunto de preguntas puede </a:t>
            </a:r>
            <a:r>
              <a:rPr lang="es-ES" sz="1200" b="0" i="0" u="none" strike="noStrike" kern="1200" cap="none" spc="0" baseline="0" dirty="0" smtClean="0">
                <a:solidFill>
                  <a:srgbClr val="000000"/>
                </a:solidFill>
                <a:effectLst/>
                <a:uFillTx/>
                <a:latin typeface="Arial"/>
                <a:ea typeface="ＭＳ Ｐゴシック"/>
                <a:cs typeface="ＭＳ Ｐゴシック"/>
              </a:rPr>
              <a:t>guiarte </a:t>
            </a:r>
            <a:r>
              <a:rPr lang="es-ES" sz="1200" b="0" i="0" u="none" strike="noStrike" kern="1200" cap="none" spc="0" baseline="0" dirty="0" smtClean="0">
                <a:solidFill>
                  <a:srgbClr val="000000"/>
                </a:solidFill>
                <a:effectLst/>
                <a:uFillTx/>
                <a:latin typeface="Arial"/>
                <a:ea typeface="ＭＳ Ｐゴシック"/>
                <a:cs typeface="ＭＳ Ｐゴシック"/>
              </a:rPr>
              <a:t>para navegar efectivamente y </a:t>
            </a:r>
            <a:r>
              <a:rPr lang="es-ES" sz="1200" b="0" i="0" u="none" strike="noStrike" kern="1200" cap="none" spc="0" baseline="0" dirty="0" smtClean="0">
                <a:solidFill>
                  <a:srgbClr val="000000"/>
                </a:solidFill>
                <a:effectLst/>
                <a:uFillTx/>
                <a:latin typeface="Arial"/>
                <a:ea typeface="ＭＳ Ｐゴシック"/>
                <a:cs typeface="ＭＳ Ｐゴシック"/>
              </a:rPr>
              <a:t>respetar la </a:t>
            </a:r>
            <a:r>
              <a:rPr lang="es-ES" sz="1200" b="0" i="0" u="none" strike="noStrike" kern="1200" cap="none" spc="0" baseline="0" dirty="0" smtClean="0">
                <a:solidFill>
                  <a:srgbClr val="000000"/>
                </a:solidFill>
                <a:effectLst/>
                <a:uFillTx/>
                <a:latin typeface="Arial"/>
                <a:ea typeface="ＭＳ Ｐゴシック"/>
                <a:cs typeface="ＭＳ Ｐゴシック"/>
              </a:rPr>
              <a:t>etiqueta en redes sociales. </a:t>
            </a:r>
            <a:r>
              <a:rPr lang="es-ES" sz="1200" b="0" i="0" u="none" strike="noStrike" kern="1200" cap="none" spc="0" baseline="0" dirty="0" smtClean="0">
                <a:solidFill>
                  <a:srgbClr val="000000"/>
                </a:solidFill>
                <a:effectLst/>
                <a:uFillTx/>
                <a:latin typeface="Arial"/>
                <a:ea typeface="ＭＳ Ｐゴシック"/>
                <a:cs typeface="ＭＳ Ｐゴシック"/>
              </a:rPr>
              <a:t>Si quieres pensar </a:t>
            </a:r>
            <a:r>
              <a:rPr lang="es-ES" sz="1200" b="0" i="0" u="none" strike="noStrike" kern="1200" cap="none" spc="0" baseline="0" dirty="0" smtClean="0">
                <a:solidFill>
                  <a:srgbClr val="000000"/>
                </a:solidFill>
                <a:effectLst/>
                <a:uFillTx/>
                <a:latin typeface="Arial"/>
                <a:ea typeface="ＭＳ Ｐゴシック"/>
                <a:cs typeface="ＭＳ Ｐゴシック"/>
              </a:rPr>
              <a:t>en las redes sociales como una comunidad; como miembro valioso y colaborador de esa comunidad, </a:t>
            </a:r>
            <a:r>
              <a:rPr lang="es-ES" sz="1200" b="0" i="0" u="none" strike="noStrike" kern="1200" cap="none" spc="0" baseline="0" dirty="0" smtClean="0">
                <a:solidFill>
                  <a:srgbClr val="000000"/>
                </a:solidFill>
                <a:effectLst/>
                <a:uFillTx/>
                <a:latin typeface="Arial"/>
                <a:ea typeface="ＭＳ Ｐゴシック"/>
                <a:cs typeface="ＭＳ Ｐゴシック"/>
              </a:rPr>
              <a:t>debes </a:t>
            </a:r>
            <a:r>
              <a:rPr lang="es-ES" sz="1200" b="0" i="0" u="none" strike="noStrike" kern="1200" cap="none" spc="0" baseline="0" dirty="0" smtClean="0">
                <a:solidFill>
                  <a:srgbClr val="000000"/>
                </a:solidFill>
                <a:effectLst/>
                <a:uFillTx/>
                <a:latin typeface="Arial"/>
                <a:ea typeface="ＭＳ Ｐゴシック"/>
                <a:cs typeface="ＭＳ Ｐゴシック"/>
              </a:rPr>
              <a:t>hacer un esfuerzo por ser constructivo y positivo.</a:t>
            </a:r>
            <a:endParaRPr lang="en-US" dirty="0" smtClean="0"/>
          </a:p>
          <a:p>
            <a:pPr lvl="0"/>
            <a:endParaRPr lang="es-ES" sz="1200" b="0" i="0" u="none" strike="noStrike" kern="1200" cap="none" spc="0" baseline="0" dirty="0" smtClean="0">
              <a:solidFill>
                <a:srgbClr val="000000"/>
              </a:solidFill>
              <a:effectLst/>
              <a:uFillTx/>
              <a:latin typeface="Arial"/>
              <a:ea typeface="ＭＳ Ｐゴシック"/>
              <a:cs typeface="ＭＳ Ｐゴシック"/>
            </a:endParaRPr>
          </a:p>
          <a:p>
            <a:pPr lvl="0"/>
            <a:r>
              <a:rPr lang="es-ES" sz="1200" b="0" i="0" u="none" strike="noStrike" kern="1200" cap="none" spc="0" baseline="0" dirty="0" smtClean="0">
                <a:solidFill>
                  <a:srgbClr val="000000"/>
                </a:solidFill>
                <a:effectLst/>
                <a:uFillTx/>
                <a:latin typeface="Arial"/>
                <a:ea typeface="ＭＳ Ｐゴシック"/>
                <a:cs typeface="ＭＳ Ｐゴシック"/>
              </a:rPr>
              <a:t>Considera </a:t>
            </a:r>
            <a:r>
              <a:rPr lang="es-ES" sz="1200" b="0" i="0" u="none" strike="noStrike" kern="1200" cap="none" spc="0" baseline="0" dirty="0" smtClean="0">
                <a:solidFill>
                  <a:srgbClr val="000000"/>
                </a:solidFill>
                <a:effectLst/>
                <a:uFillTx/>
                <a:latin typeface="Arial"/>
                <a:ea typeface="ＭＳ Ｐゴシック"/>
                <a:cs typeface="ＭＳ Ｐゴシック"/>
              </a:rPr>
              <a:t>si </a:t>
            </a:r>
            <a:r>
              <a:rPr lang="es-ES" sz="1200" b="0" i="0" u="none" strike="noStrike" kern="1200" cap="none" spc="0" baseline="0" dirty="0" smtClean="0">
                <a:solidFill>
                  <a:srgbClr val="000000"/>
                </a:solidFill>
                <a:effectLst/>
                <a:uFillTx/>
                <a:latin typeface="Arial"/>
                <a:ea typeface="ＭＳ Ｐゴシック"/>
                <a:cs typeface="ＭＳ Ｐゴシック"/>
              </a:rPr>
              <a:t>debes dirigirte </a:t>
            </a:r>
            <a:r>
              <a:rPr lang="es-ES" sz="1200" b="0" i="0" u="none" strike="noStrike" kern="1200" cap="none" spc="0" baseline="0" dirty="0" smtClean="0">
                <a:solidFill>
                  <a:srgbClr val="000000"/>
                </a:solidFill>
                <a:effectLst/>
                <a:uFillTx/>
                <a:latin typeface="Arial"/>
                <a:ea typeface="ＭＳ Ｐゴシック"/>
                <a:cs typeface="ＭＳ Ｐゴシック"/>
              </a:rPr>
              <a:t>a una audiencia específica con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mensaje o si puede ser general. ¿</a:t>
            </a:r>
            <a:r>
              <a:rPr lang="es-ES" sz="1200" b="0" i="0" u="none" strike="noStrike" kern="1200" cap="none" spc="0" baseline="0" dirty="0" smtClean="0">
                <a:solidFill>
                  <a:srgbClr val="000000"/>
                </a:solidFill>
                <a:effectLst/>
                <a:uFillTx/>
                <a:latin typeface="Arial"/>
                <a:ea typeface="ＭＳ Ｐゴシック"/>
                <a:cs typeface="ＭＳ Ｐゴシック"/>
              </a:rPr>
              <a:t>Ofenderás </a:t>
            </a:r>
            <a:r>
              <a:rPr lang="es-ES" sz="1200" b="0" i="0" u="none" strike="noStrike" kern="1200" cap="none" spc="0" baseline="0" dirty="0" smtClean="0">
                <a:solidFill>
                  <a:srgbClr val="000000"/>
                </a:solidFill>
                <a:effectLst/>
                <a:uFillTx/>
                <a:latin typeface="Arial"/>
                <a:ea typeface="ＭＳ Ｐゴシック"/>
                <a:cs typeface="ＭＳ Ｐゴシック"/>
              </a:rPr>
              <a:t>a alguien con esta publicación? Si es así, ¿por qué y cómo? Puede haber momentos en los que sea un riesgo que valga la pena para transmitir su mensaje, pero </a:t>
            </a:r>
            <a:r>
              <a:rPr lang="es-ES" sz="1200" b="0" i="0" u="none" strike="noStrike" kern="1200" cap="none" spc="0" baseline="0" dirty="0" smtClean="0">
                <a:solidFill>
                  <a:srgbClr val="000000"/>
                </a:solidFill>
                <a:effectLst/>
                <a:uFillTx/>
                <a:latin typeface="Arial"/>
                <a:ea typeface="ＭＳ Ｐゴシック"/>
                <a:cs typeface="ＭＳ Ｐゴシック"/>
              </a:rPr>
              <a:t>tu deberás </a:t>
            </a:r>
            <a:r>
              <a:rPr lang="es-ES" sz="1200" b="0" i="0" u="none" strike="noStrike" kern="1200" cap="none" spc="0" baseline="0" dirty="0" smtClean="0">
                <a:solidFill>
                  <a:srgbClr val="000000"/>
                </a:solidFill>
                <a:effectLst/>
                <a:uFillTx/>
                <a:latin typeface="Arial"/>
                <a:ea typeface="ＭＳ Ｐゴシック"/>
                <a:cs typeface="ＭＳ Ｐゴシック"/>
              </a:rPr>
              <a:t>pensar críticamente al respecto.</a:t>
            </a:r>
            <a:endParaRPr lang="en-US" dirty="0" smtClean="0"/>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Considera </a:t>
            </a:r>
            <a:r>
              <a:rPr lang="es-ES" sz="1200" b="0" i="0" u="none" strike="noStrike" kern="1200" cap="none" spc="0" baseline="0" dirty="0" smtClean="0">
                <a:solidFill>
                  <a:srgbClr val="000000"/>
                </a:solidFill>
                <a:effectLst/>
                <a:uFillTx/>
                <a:latin typeface="Arial"/>
                <a:ea typeface="ＭＳ Ｐゴシック"/>
                <a:cs typeface="ＭＳ Ｐゴシック"/>
              </a:rPr>
              <a:t>cuánto </a:t>
            </a:r>
            <a:r>
              <a:rPr lang="es-ES" sz="1200" b="0" i="0" u="none" strike="noStrike" kern="1200" cap="none" spc="0" baseline="0" dirty="0" smtClean="0">
                <a:solidFill>
                  <a:srgbClr val="000000"/>
                </a:solidFill>
                <a:effectLst/>
                <a:uFillTx/>
                <a:latin typeface="Arial"/>
                <a:ea typeface="ＭＳ Ｐゴシック"/>
                <a:cs typeface="ＭＳ Ｐゴシック"/>
              </a:rPr>
              <a:t>has </a:t>
            </a:r>
            <a:r>
              <a:rPr lang="es-ES" sz="1200" b="0" i="0" u="none" strike="noStrike" kern="1200" cap="none" spc="0" baseline="0" dirty="0" smtClean="0">
                <a:solidFill>
                  <a:srgbClr val="000000"/>
                </a:solidFill>
                <a:effectLst/>
                <a:uFillTx/>
                <a:latin typeface="Arial"/>
                <a:ea typeface="ＭＳ Ｐゴシック"/>
                <a:cs typeface="ＭＳ Ｐゴシック"/>
              </a:rPr>
              <a:t>publicado hoy: más de tres o cuatro publicaciones en un día pueden ser demasiado. </a:t>
            </a:r>
            <a:r>
              <a:rPr lang="es-ES" sz="1200" b="0" i="0" u="none" strike="noStrike" kern="1200" cap="none" spc="0" baseline="0" dirty="0" smtClean="0">
                <a:solidFill>
                  <a:srgbClr val="000000"/>
                </a:solidFill>
                <a:effectLst/>
                <a:uFillTx/>
                <a:latin typeface="Arial"/>
                <a:ea typeface="ＭＳ Ｐゴシック"/>
                <a:cs typeface="ＭＳ Ｐゴシック"/>
              </a:rPr>
              <a:t>Asegúrate de </a:t>
            </a:r>
            <a:r>
              <a:rPr lang="es-ES" sz="1200" b="0" i="0" u="none" strike="noStrike" kern="1200" cap="none" spc="0" baseline="0" dirty="0" smtClean="0">
                <a:solidFill>
                  <a:srgbClr val="000000"/>
                </a:solidFill>
                <a:effectLst/>
                <a:uFillTx/>
                <a:latin typeface="Arial"/>
                <a:ea typeface="ＭＳ Ｐゴシック"/>
                <a:cs typeface="ＭＳ Ｐゴシック"/>
              </a:rPr>
              <a:t>revisar la ortografía, que </a:t>
            </a:r>
            <a:r>
              <a:rPr lang="es-ES" sz="1200" b="0" i="0" u="none" strike="noStrike" kern="1200" cap="none" spc="0" baseline="0" dirty="0" smtClean="0">
                <a:solidFill>
                  <a:srgbClr val="000000"/>
                </a:solidFill>
                <a:effectLst/>
                <a:uFillTx/>
                <a:latin typeface="Arial"/>
                <a:ea typeface="ＭＳ Ｐゴシック"/>
                <a:cs typeface="ＭＳ Ｐゴシック"/>
              </a:rPr>
              <a:t>tus abreviaturas </a:t>
            </a:r>
            <a:r>
              <a:rPr lang="es-ES" sz="1200" b="0" i="0" u="none" strike="noStrike" kern="1200" cap="none" spc="0" baseline="0" dirty="0" smtClean="0">
                <a:solidFill>
                  <a:srgbClr val="000000"/>
                </a:solidFill>
                <a:effectLst/>
                <a:uFillTx/>
                <a:latin typeface="Arial"/>
                <a:ea typeface="ＭＳ Ｐゴシック"/>
                <a:cs typeface="ＭＳ Ｐゴシック"/>
              </a:rPr>
              <a:t>sean precisas y claras (no haga que la publicación sea demasiado enigmática), y </a:t>
            </a:r>
            <a:r>
              <a:rPr lang="es-ES" sz="1200" b="0" i="0" u="none" strike="noStrike" kern="1200" cap="none" spc="0" baseline="0" dirty="0" smtClean="0">
                <a:solidFill>
                  <a:srgbClr val="000000"/>
                </a:solidFill>
                <a:effectLst/>
                <a:uFillTx/>
                <a:latin typeface="Arial"/>
                <a:ea typeface="ＭＳ Ｐゴシック"/>
                <a:cs typeface="ＭＳ Ｐゴシック"/>
              </a:rPr>
              <a:t>asegúrate de </a:t>
            </a:r>
            <a:r>
              <a:rPr lang="es-ES" sz="1200" b="0" i="0" u="none" strike="noStrike" kern="1200" cap="none" spc="0" baseline="0" dirty="0" smtClean="0">
                <a:solidFill>
                  <a:srgbClr val="000000"/>
                </a:solidFill>
                <a:effectLst/>
                <a:uFillTx/>
                <a:latin typeface="Arial"/>
                <a:ea typeface="ＭＳ Ｐゴシック"/>
                <a:cs typeface="ＭＳ Ｐゴシック"/>
              </a:rPr>
              <a:t>no ser tan amplio que la gente no lo entienda.</a:t>
            </a:r>
            <a:endParaRPr lang="en-US" dirty="0" smtClean="0"/>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Y una vez más, </a:t>
            </a:r>
            <a:r>
              <a:rPr lang="es-ES" sz="1200" b="0" i="0" u="none" strike="noStrike" kern="1200" cap="none" spc="0" baseline="0" dirty="0" smtClean="0">
                <a:solidFill>
                  <a:srgbClr val="000000"/>
                </a:solidFill>
                <a:effectLst/>
                <a:uFillTx/>
                <a:latin typeface="Arial"/>
                <a:ea typeface="ＭＳ Ｐゴシック"/>
                <a:cs typeface="ＭＳ Ｐゴシック"/>
              </a:rPr>
              <a:t>piensa </a:t>
            </a:r>
            <a:r>
              <a:rPr lang="es-ES" sz="1200" b="0" i="0" u="none" strike="noStrike" kern="1200" cap="none" spc="0" baseline="0" dirty="0" smtClean="0">
                <a:solidFill>
                  <a:srgbClr val="000000"/>
                </a:solidFill>
                <a:effectLst/>
                <a:uFillTx/>
                <a:latin typeface="Arial"/>
                <a:ea typeface="ＭＳ Ｐゴシック"/>
                <a:cs typeface="ＭＳ Ｐゴシック"/>
              </a:rPr>
              <a:t>detenidamente antes de publicar. </a:t>
            </a:r>
            <a:r>
              <a:rPr lang="es-ES" sz="1200" b="0" i="0" u="none" strike="noStrike" kern="1200" cap="none" spc="0" baseline="0" dirty="0" smtClean="0">
                <a:solidFill>
                  <a:srgbClr val="000000"/>
                </a:solidFill>
                <a:effectLst/>
                <a:uFillTx/>
                <a:latin typeface="Arial"/>
                <a:ea typeface="ＭＳ Ｐゴシック"/>
                <a:cs typeface="ＭＳ Ｐゴシック"/>
              </a:rPr>
              <a:t>Asegúrate de </a:t>
            </a:r>
            <a:r>
              <a:rPr lang="es-ES" sz="1200" b="0" i="0" u="none" strike="noStrike" kern="1200" cap="none" spc="0" baseline="0" dirty="0" smtClean="0">
                <a:solidFill>
                  <a:srgbClr val="000000"/>
                </a:solidFill>
                <a:effectLst/>
                <a:uFillTx/>
                <a:latin typeface="Arial"/>
                <a:ea typeface="ＭＳ Ｐゴシック"/>
                <a:cs typeface="ＭＳ Ｐゴシック"/>
              </a:rPr>
              <a:t>estar bien con absolutamente cualquier persona que vea esto: conexiones personales, futuros empleadores, etc. Que su publicación esté bien pensada y que no sea una comunicación emocional o reactiva que pueda no agregue valor.</a:t>
            </a:r>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Estas reglas son válidas para </a:t>
            </a:r>
            <a:r>
              <a:rPr lang="es-ES" sz="1200" b="0" i="0" u="none" strike="noStrike" kern="1200" cap="none" spc="0" baseline="0" dirty="0" smtClean="0">
                <a:solidFill>
                  <a:srgbClr val="000000"/>
                </a:solidFill>
                <a:effectLst/>
                <a:uFillTx/>
                <a:latin typeface="Arial"/>
                <a:ea typeface="ＭＳ Ｐゴシック"/>
                <a:cs typeface="ＭＳ Ｐゴシック"/>
              </a:rPr>
              <a:t>tus propias </a:t>
            </a:r>
            <a:r>
              <a:rPr lang="es-ES" sz="1200" b="0" i="0" u="none" strike="noStrike" kern="1200" cap="none" spc="0" baseline="0" dirty="0" smtClean="0">
                <a:solidFill>
                  <a:srgbClr val="000000"/>
                </a:solidFill>
                <a:effectLst/>
                <a:uFillTx/>
                <a:latin typeface="Arial"/>
                <a:ea typeface="ＭＳ Ｐゴシック"/>
                <a:cs typeface="ＭＳ Ｐゴシック"/>
              </a:rPr>
              <a:t>publicaciones, así como para responder, volver a publicar o comunicarse directamente con alguien en las redes sociales. Las redes sociales pueden ser una herramienta poderosa para establecer conexiones con usuarios que de otra manera no conocería, pero aplica el mismo respeto y cuidado que usa en los intercambios interpersonales para maximizar el vínculo.</a:t>
            </a:r>
            <a:endParaRPr lang="en-US" dirty="0"/>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B315263-09A5-41FA-8507-033A0758C87F}" type="slidenum">
              <a:rPr/>
              <a:t>31</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4555436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Éstos son algunos </a:t>
            </a:r>
            <a:r>
              <a:rPr lang="es-ES" i="1" noProof="0" dirty="0" smtClean="0"/>
              <a:t>consejos</a:t>
            </a:r>
            <a:r>
              <a:rPr lang="es-ES" baseline="0" noProof="0" dirty="0" smtClean="0"/>
              <a:t> adicionales para crear vínculos y construir una plataforma que muestre </a:t>
            </a:r>
            <a:r>
              <a:rPr lang="es-ES" baseline="0" noProof="0" dirty="0" smtClean="0"/>
              <a:t>tu personalidad </a:t>
            </a:r>
            <a:r>
              <a:rPr lang="es-ES" baseline="0" noProof="0" dirty="0" smtClean="0"/>
              <a:t>y campo de conocimiento.</a:t>
            </a:r>
            <a:endParaRPr lang="es-ES" noProof="0" dirty="0" smtClean="0"/>
          </a:p>
          <a:p>
            <a:pPr lvl="0"/>
            <a:endParaRPr lang="es-ES" noProof="0" dirty="0" smtClean="0"/>
          </a:p>
          <a:p>
            <a:pPr lvl="0"/>
            <a:r>
              <a:rPr lang="es-ES" sz="1200" b="0" i="0" u="none" strike="noStrike" kern="1200" cap="none" spc="0" baseline="0" noProof="0" dirty="0" smtClean="0">
                <a:solidFill>
                  <a:srgbClr val="000000"/>
                </a:solidFill>
                <a:effectLst/>
                <a:uFillTx/>
                <a:latin typeface="Arial"/>
                <a:ea typeface="ＭＳ Ｐゴシック"/>
                <a:cs typeface="ＭＳ Ｐゴシック"/>
              </a:rPr>
              <a:t>Responda: "no </a:t>
            </a:r>
            <a:r>
              <a:rPr lang="es-ES" sz="1200" b="0" i="0" u="none" strike="noStrike" kern="1200" cap="none" spc="0" baseline="0" noProof="0" dirty="0" smtClean="0">
                <a:solidFill>
                  <a:srgbClr val="000000"/>
                </a:solidFill>
                <a:effectLst/>
                <a:uFillTx/>
                <a:latin typeface="Arial"/>
                <a:ea typeface="ＭＳ Ｐゴシック"/>
                <a:cs typeface="ＭＳ Ｐゴシック"/>
              </a:rPr>
              <a:t>hagas </a:t>
            </a:r>
            <a:r>
              <a:rPr lang="es-ES" sz="1200" b="0" i="0" u="none" strike="noStrike" kern="1200" cap="none" spc="0" baseline="0" noProof="0" dirty="0" smtClean="0">
                <a:solidFill>
                  <a:srgbClr val="000000"/>
                </a:solidFill>
                <a:effectLst/>
                <a:uFillTx/>
                <a:latin typeface="Arial"/>
                <a:ea typeface="ＭＳ Ｐゴシック"/>
                <a:cs typeface="ＭＳ Ｐゴシック"/>
              </a:rPr>
              <a:t>esperar la audiencia". Si alguien comenta o responde algo que </a:t>
            </a:r>
            <a:r>
              <a:rPr lang="es-ES" sz="1200" b="0" i="0" u="none" strike="noStrike" kern="1200" cap="none" spc="0" baseline="0" noProof="0" dirty="0" smtClean="0">
                <a:solidFill>
                  <a:srgbClr val="000000"/>
                </a:solidFill>
                <a:effectLst/>
                <a:uFillTx/>
                <a:latin typeface="Arial"/>
                <a:ea typeface="ＭＳ Ｐゴシック"/>
                <a:cs typeface="ＭＳ Ｐゴシック"/>
              </a:rPr>
              <a:t>publicaste </a:t>
            </a:r>
            <a:r>
              <a:rPr lang="es-ES" sz="1200" b="0" i="0" u="none" strike="noStrike" kern="1200" cap="none" spc="0" baseline="0" noProof="0" dirty="0" smtClean="0">
                <a:solidFill>
                  <a:srgbClr val="000000"/>
                </a:solidFill>
                <a:effectLst/>
                <a:uFillTx/>
                <a:latin typeface="Arial"/>
                <a:ea typeface="ＭＳ Ｐゴシック"/>
                <a:cs typeface="ＭＳ Ｐゴシック"/>
              </a:rPr>
              <a:t>en línea, </a:t>
            </a:r>
            <a:r>
              <a:rPr lang="es-ES" sz="1200" b="0" i="0" u="none" strike="noStrike" kern="1200" cap="none" spc="0" baseline="0" noProof="0" dirty="0" smtClean="0">
                <a:solidFill>
                  <a:srgbClr val="000000"/>
                </a:solidFill>
                <a:effectLst/>
                <a:uFillTx/>
                <a:latin typeface="Arial"/>
                <a:ea typeface="ＭＳ Ｐゴシック"/>
                <a:cs typeface="ＭＳ Ｐゴシック"/>
              </a:rPr>
              <a:t>responde </a:t>
            </a:r>
            <a:r>
              <a:rPr lang="es-ES" sz="1200" b="0" i="0" u="none" strike="noStrike" kern="1200" cap="none" spc="0" baseline="0" noProof="0" dirty="0" smtClean="0">
                <a:solidFill>
                  <a:srgbClr val="000000"/>
                </a:solidFill>
                <a:effectLst/>
                <a:uFillTx/>
                <a:latin typeface="Arial"/>
                <a:ea typeface="ＭＳ Ｐゴシック"/>
                <a:cs typeface="ＭＳ Ｐゴシック"/>
              </a:rPr>
              <a:t>de inmediato. El primer compromiso que </a:t>
            </a:r>
            <a:r>
              <a:rPr lang="es-ES" sz="1200" b="0" i="0" u="none" strike="noStrike" kern="1200" cap="none" spc="0" baseline="0" noProof="0" dirty="0" smtClean="0">
                <a:solidFill>
                  <a:srgbClr val="000000"/>
                </a:solidFill>
                <a:effectLst/>
                <a:uFillTx/>
                <a:latin typeface="Arial"/>
                <a:ea typeface="ＭＳ Ｐゴシック"/>
                <a:cs typeface="ＭＳ Ｐゴシック"/>
              </a:rPr>
              <a:t>generarás </a:t>
            </a:r>
            <a:r>
              <a:rPr lang="es-ES" sz="1200" b="0" i="0" u="none" strike="noStrike" kern="1200" cap="none" spc="0" baseline="0" noProof="0" dirty="0" smtClean="0">
                <a:solidFill>
                  <a:srgbClr val="000000"/>
                </a:solidFill>
                <a:effectLst/>
                <a:uFillTx/>
                <a:latin typeface="Arial"/>
                <a:ea typeface="ＭＳ Ｐゴシック"/>
                <a:cs typeface="ＭＳ Ｐゴシック"/>
              </a:rPr>
              <a:t>probablemente no será con </a:t>
            </a:r>
            <a:r>
              <a:rPr lang="es-ES" sz="1200" b="0" i="1" u="none" strike="noStrike" kern="1200" cap="none" spc="0" baseline="0" noProof="0" dirty="0" smtClean="0">
                <a:solidFill>
                  <a:srgbClr val="000000"/>
                </a:solidFill>
                <a:effectLst/>
                <a:uFillTx/>
                <a:latin typeface="Arial"/>
                <a:ea typeface="ＭＳ Ｐゴシック"/>
                <a:cs typeface="ＭＳ Ｐゴシック"/>
              </a:rPr>
              <a:t>influencers</a:t>
            </a:r>
            <a:r>
              <a:rPr lang="es-ES" sz="1200" b="0" i="0" u="none" strike="noStrike" kern="1200" cap="none" spc="0" baseline="0" noProof="0" dirty="0" smtClean="0">
                <a:solidFill>
                  <a:srgbClr val="000000"/>
                </a:solidFill>
                <a:effectLst/>
                <a:uFillTx/>
                <a:latin typeface="Arial"/>
                <a:ea typeface="ＭＳ Ｐゴシック"/>
                <a:cs typeface="ＭＳ Ｐゴシック"/>
              </a:rPr>
              <a:t> de alto nivel, sino con personas con ideas afines. </a:t>
            </a:r>
            <a:r>
              <a:rPr lang="es-ES" sz="1200" b="0" i="0" u="none" strike="noStrike" kern="1200" cap="none" spc="0" baseline="0" noProof="0" dirty="0" smtClean="0">
                <a:solidFill>
                  <a:srgbClr val="000000"/>
                </a:solidFill>
                <a:effectLst/>
                <a:uFillTx/>
                <a:latin typeface="Arial"/>
                <a:ea typeface="ＭＳ Ｐゴシック"/>
                <a:cs typeface="ＭＳ Ｐゴシック"/>
              </a:rPr>
              <a:t>Respóndele </a:t>
            </a:r>
            <a:r>
              <a:rPr lang="es-ES" sz="1200" b="0" i="0" u="none" strike="noStrike" kern="1200" cap="none" spc="0" baseline="0" noProof="0" dirty="0" smtClean="0">
                <a:solidFill>
                  <a:srgbClr val="000000"/>
                </a:solidFill>
                <a:effectLst/>
                <a:uFillTx/>
                <a:latin typeface="Arial"/>
                <a:ea typeface="ＭＳ Ｐゴシック"/>
                <a:cs typeface="ＭＳ Ｐゴシック"/>
              </a:rPr>
              <a:t>a ellos y </a:t>
            </a:r>
            <a:r>
              <a:rPr lang="es-ES" sz="1200" b="0" i="0" u="none" strike="noStrike" kern="1200" cap="none" spc="0" baseline="0" noProof="0" dirty="0" smtClean="0">
                <a:solidFill>
                  <a:srgbClr val="000000"/>
                </a:solidFill>
                <a:effectLst/>
                <a:uFillTx/>
                <a:latin typeface="Arial"/>
                <a:ea typeface="ＭＳ Ｐゴシック"/>
                <a:cs typeface="ＭＳ Ｐゴシック"/>
              </a:rPr>
              <a:t>comienza </a:t>
            </a:r>
            <a:r>
              <a:rPr lang="es-ES" sz="1200" b="0" i="0" u="none" strike="noStrike" kern="1200" cap="none" spc="0" baseline="0" noProof="0" dirty="0" smtClean="0">
                <a:solidFill>
                  <a:srgbClr val="000000"/>
                </a:solidFill>
                <a:effectLst/>
                <a:uFillTx/>
                <a:latin typeface="Arial"/>
                <a:ea typeface="ＭＳ Ｐゴシック"/>
                <a:cs typeface="ＭＳ Ｐゴシック"/>
              </a:rPr>
              <a:t>a participar en conversaciones. </a:t>
            </a:r>
            <a:r>
              <a:rPr lang="es-ES" sz="1200" b="0" i="0" u="none" strike="noStrike" kern="1200" cap="none" spc="0" baseline="0" noProof="0" dirty="0" smtClean="0">
                <a:solidFill>
                  <a:srgbClr val="000000"/>
                </a:solidFill>
                <a:effectLst/>
                <a:uFillTx/>
                <a:latin typeface="Arial"/>
                <a:ea typeface="ＭＳ Ｐゴシック"/>
                <a:cs typeface="ＭＳ Ｐゴシック"/>
              </a:rPr>
              <a:t>Queda dispuesto </a:t>
            </a:r>
            <a:r>
              <a:rPr lang="es-ES" sz="1200" b="0" i="0" u="none" strike="noStrike" kern="1200" cap="none" spc="0" baseline="0" noProof="0" dirty="0" smtClean="0">
                <a:solidFill>
                  <a:srgbClr val="000000"/>
                </a:solidFill>
                <a:effectLst/>
                <a:uFillTx/>
                <a:latin typeface="Arial"/>
                <a:ea typeface="ＭＳ Ｐゴシック"/>
                <a:cs typeface="ＭＳ Ｐゴシック"/>
              </a:rPr>
              <a:t>a </a:t>
            </a:r>
            <a:r>
              <a:rPr lang="es-ES" sz="1200" b="0" i="0" u="none" strike="noStrike" kern="1200" cap="none" spc="0" baseline="0" noProof="0" dirty="0" smtClean="0">
                <a:solidFill>
                  <a:srgbClr val="000000"/>
                </a:solidFill>
                <a:effectLst/>
                <a:uFillTx/>
                <a:latin typeface="Arial"/>
                <a:ea typeface="ＭＳ Ｐゴシック"/>
                <a:cs typeface="ＭＳ Ｐゴシック"/>
              </a:rPr>
              <a:t>vincularte </a:t>
            </a:r>
            <a:r>
              <a:rPr lang="es-ES" sz="1200" b="0" i="0" u="none" strike="noStrike" kern="1200" cap="none" spc="0" baseline="0" noProof="0" dirty="0" smtClean="0">
                <a:solidFill>
                  <a:srgbClr val="000000"/>
                </a:solidFill>
                <a:effectLst/>
                <a:uFillTx/>
                <a:latin typeface="Arial"/>
                <a:ea typeface="ＭＳ Ｐゴシック"/>
                <a:cs typeface="ＭＳ Ｐゴシック"/>
              </a:rPr>
              <a:t>con quien </a:t>
            </a:r>
            <a:r>
              <a:rPr lang="es-ES" sz="1200" b="0" i="0" u="none" strike="noStrike" kern="1200" cap="none" spc="0" baseline="0" noProof="0" dirty="0" smtClean="0">
                <a:solidFill>
                  <a:srgbClr val="000000"/>
                </a:solidFill>
                <a:effectLst/>
                <a:uFillTx/>
                <a:latin typeface="Arial"/>
                <a:ea typeface="ＭＳ Ｐゴシック"/>
                <a:cs typeface="ＭＳ Ｐゴシック"/>
              </a:rPr>
              <a:t>se dirija </a:t>
            </a:r>
            <a:r>
              <a:rPr lang="es-ES" sz="1200" b="0" i="0" u="none" strike="noStrike" kern="1200" cap="none" spc="0" baseline="0" noProof="0" dirty="0" smtClean="0">
                <a:solidFill>
                  <a:srgbClr val="000000"/>
                </a:solidFill>
                <a:effectLst/>
                <a:uFillTx/>
                <a:latin typeface="Arial"/>
                <a:ea typeface="ＭＳ Ｐゴシック"/>
                <a:cs typeface="ＭＳ Ｐゴシック"/>
              </a:rPr>
              <a:t>a </a:t>
            </a:r>
            <a:r>
              <a:rPr lang="es-ES" sz="1200" b="0" i="0" u="none" strike="noStrike" kern="1200" cap="none" spc="0" baseline="0" noProof="0" dirty="0" smtClean="0">
                <a:solidFill>
                  <a:srgbClr val="000000"/>
                </a:solidFill>
                <a:effectLst/>
                <a:uFillTx/>
                <a:latin typeface="Arial"/>
                <a:ea typeface="ＭＳ Ｐゴシック"/>
                <a:cs typeface="ＭＳ Ｐゴシック"/>
              </a:rPr>
              <a:t>ti, </a:t>
            </a:r>
            <a:r>
              <a:rPr lang="es-ES" sz="1200" b="0" i="0" u="none" strike="noStrike" kern="1200" cap="none" spc="0" baseline="0" noProof="0" dirty="0" smtClean="0">
                <a:solidFill>
                  <a:srgbClr val="000000"/>
                </a:solidFill>
                <a:effectLst/>
                <a:uFillTx/>
                <a:latin typeface="Arial"/>
                <a:ea typeface="ＭＳ Ｐゴシック"/>
                <a:cs typeface="ＭＳ Ｐゴシック"/>
              </a:rPr>
              <a:t>siempre que lo haga de manera constructiva. No </a:t>
            </a:r>
            <a:r>
              <a:rPr lang="es-ES" sz="1200" b="0" i="0" u="none" strike="noStrike" kern="1200" cap="none" spc="0" baseline="0" noProof="0" dirty="0" smtClean="0">
                <a:solidFill>
                  <a:srgbClr val="000000"/>
                </a:solidFill>
                <a:effectLst/>
                <a:uFillTx/>
                <a:latin typeface="Arial"/>
                <a:ea typeface="ＭＳ Ｐゴシック"/>
                <a:cs typeface="ＭＳ Ｐゴシック"/>
              </a:rPr>
              <a:t>tienes </a:t>
            </a:r>
            <a:r>
              <a:rPr lang="es-ES" sz="1200" b="0" i="0" u="none" strike="noStrike" kern="1200" cap="none" spc="0" baseline="0" noProof="0" dirty="0" smtClean="0">
                <a:solidFill>
                  <a:srgbClr val="000000"/>
                </a:solidFill>
                <a:effectLst/>
                <a:uFillTx/>
                <a:latin typeface="Arial"/>
                <a:ea typeface="ＭＳ Ｐゴシック"/>
                <a:cs typeface="ＭＳ Ｐゴシック"/>
              </a:rPr>
              <a:t>que responder o involucrarse con personas que son muy demandantes o despectivas. Y en el área de FP/RH, población, etc., ese es un riesgo distinto. Si las personas se conectan </a:t>
            </a:r>
            <a:r>
              <a:rPr lang="es-ES" sz="1200" b="0" i="0" u="none" strike="noStrike" kern="1200" cap="none" spc="0" baseline="0" noProof="0" dirty="0" smtClean="0">
                <a:solidFill>
                  <a:srgbClr val="000000"/>
                </a:solidFill>
                <a:effectLst/>
                <a:uFillTx/>
                <a:latin typeface="Arial"/>
                <a:ea typeface="ＭＳ Ｐゴシック"/>
                <a:cs typeface="ＭＳ Ｐゴシック"/>
              </a:rPr>
              <a:t>contigo de </a:t>
            </a:r>
            <a:r>
              <a:rPr lang="es-ES" sz="1200" b="0" i="0" u="none" strike="noStrike" kern="1200" cap="none" spc="0" baseline="0" noProof="0" dirty="0" smtClean="0">
                <a:solidFill>
                  <a:srgbClr val="000000"/>
                </a:solidFill>
                <a:effectLst/>
                <a:uFillTx/>
                <a:latin typeface="Arial"/>
                <a:ea typeface="ＭＳ Ｐゴシック"/>
                <a:cs typeface="ＭＳ Ｐゴシック"/>
              </a:rPr>
              <a:t>una manera insultante u ofensiva, </a:t>
            </a:r>
            <a:r>
              <a:rPr lang="es-ES" sz="1200" b="0" i="0" u="none" strike="noStrike" kern="1200" cap="none" spc="0" baseline="0" noProof="0" dirty="0" smtClean="0">
                <a:solidFill>
                  <a:srgbClr val="000000"/>
                </a:solidFill>
                <a:effectLst/>
                <a:uFillTx/>
                <a:latin typeface="Arial"/>
                <a:ea typeface="ＭＳ Ｐゴシック"/>
                <a:cs typeface="ＭＳ Ｐゴシック"/>
              </a:rPr>
              <a:t>marca </a:t>
            </a:r>
            <a:r>
              <a:rPr lang="es-ES" sz="1200" b="0" i="0" u="none" strike="noStrike" kern="1200" cap="none" spc="0" baseline="0" noProof="0" dirty="0" smtClean="0">
                <a:solidFill>
                  <a:srgbClr val="000000"/>
                </a:solidFill>
                <a:effectLst/>
                <a:uFillTx/>
                <a:latin typeface="Arial"/>
                <a:ea typeface="ＭＳ Ｐゴシック"/>
                <a:cs typeface="ＭＳ Ｐゴシック"/>
              </a:rPr>
              <a:t>y </a:t>
            </a:r>
            <a:r>
              <a:rPr lang="es-ES" sz="1200" b="0" i="0" u="none" strike="noStrike" kern="1200" cap="none" spc="0" baseline="0" noProof="0" dirty="0" smtClean="0">
                <a:solidFill>
                  <a:srgbClr val="000000"/>
                </a:solidFill>
                <a:effectLst/>
                <a:uFillTx/>
                <a:latin typeface="Arial"/>
                <a:ea typeface="ＭＳ Ｐゴシック"/>
                <a:cs typeface="ＭＳ Ｐゴシック"/>
              </a:rPr>
              <a:t>reporta </a:t>
            </a:r>
            <a:r>
              <a:rPr lang="es-ES" sz="1200" b="0" i="0" u="none" strike="noStrike" kern="1200" cap="none" spc="0" baseline="0" noProof="0" dirty="0" smtClean="0">
                <a:solidFill>
                  <a:srgbClr val="000000"/>
                </a:solidFill>
                <a:effectLst/>
                <a:uFillTx/>
                <a:latin typeface="Arial"/>
                <a:ea typeface="ＭＳ Ｐゴシック"/>
                <a:cs typeface="ＭＳ Ｐゴシック"/>
              </a:rPr>
              <a:t>el contenido.</a:t>
            </a:r>
          </a:p>
          <a:p>
            <a:pPr lvl="0"/>
            <a:endParaRPr lang="es-ES" noProof="0" dirty="0" smtClean="0"/>
          </a:p>
          <a:p>
            <a:pPr lvl="0"/>
            <a:r>
              <a:rPr lang="es-ES" noProof="0" dirty="0" smtClean="0"/>
              <a:t>Muestra tu </a:t>
            </a:r>
            <a:r>
              <a:rPr lang="es-ES" noProof="0" dirty="0" smtClean="0"/>
              <a:t>personalidad:</a:t>
            </a:r>
            <a:r>
              <a:rPr lang="es-ES" baseline="0" noProof="0" dirty="0" smtClean="0"/>
              <a:t> Siempre </a:t>
            </a:r>
            <a:r>
              <a:rPr lang="es-ES" baseline="0" noProof="0" dirty="0" smtClean="0"/>
              <a:t>deja </a:t>
            </a:r>
            <a:r>
              <a:rPr lang="es-ES" baseline="0" noProof="0" dirty="0" smtClean="0"/>
              <a:t>que </a:t>
            </a:r>
            <a:r>
              <a:rPr lang="es-ES" baseline="0" noProof="0" dirty="0" smtClean="0"/>
              <a:t>tu </a:t>
            </a:r>
            <a:r>
              <a:rPr lang="es-ES" baseline="0" noProof="0" dirty="0" smtClean="0"/>
              <a:t>personalidad brille en </a:t>
            </a:r>
            <a:r>
              <a:rPr lang="es-ES" baseline="0" noProof="0" dirty="0" smtClean="0"/>
              <a:t>tus </a:t>
            </a:r>
            <a:r>
              <a:rPr lang="es-ES" baseline="0" noProof="0" dirty="0" smtClean="0"/>
              <a:t>publicaciones y en el contenido. Esto no significa que </a:t>
            </a:r>
            <a:r>
              <a:rPr lang="es-ES" baseline="0" noProof="0" dirty="0" smtClean="0"/>
              <a:t>vas </a:t>
            </a:r>
            <a:r>
              <a:rPr lang="es-ES" baseline="0" noProof="0" dirty="0" smtClean="0"/>
              <a:t>a sobrecargar las redes con </a:t>
            </a:r>
            <a:r>
              <a:rPr lang="es-ES" baseline="0" noProof="0" dirty="0" smtClean="0"/>
              <a:t>tu </a:t>
            </a:r>
            <a:r>
              <a:rPr lang="es-ES" baseline="0" noProof="0" dirty="0" smtClean="0"/>
              <a:t>personalidad, pero </a:t>
            </a:r>
            <a:r>
              <a:rPr lang="es-ES" baseline="0" noProof="0" dirty="0" smtClean="0"/>
              <a:t>trata </a:t>
            </a:r>
            <a:r>
              <a:rPr lang="es-ES" baseline="0" noProof="0" dirty="0" smtClean="0"/>
              <a:t>de </a:t>
            </a:r>
            <a:r>
              <a:rPr lang="es-ES" baseline="0" noProof="0" dirty="0" smtClean="0"/>
              <a:t>mantenerte </a:t>
            </a:r>
            <a:r>
              <a:rPr lang="es-ES" baseline="0" noProof="0" dirty="0" smtClean="0"/>
              <a:t>conversacional.</a:t>
            </a:r>
            <a:endParaRPr lang="es-ES" noProof="0" dirty="0" smtClean="0"/>
          </a:p>
          <a:p>
            <a:pPr lvl="0"/>
            <a:endParaRPr lang="es-ES" noProof="0" dirty="0" smtClean="0"/>
          </a:p>
          <a:p>
            <a:pPr lvl="0"/>
            <a:r>
              <a:rPr lang="es-ES" noProof="0" dirty="0" smtClean="0"/>
              <a:t>Interactúa:</a:t>
            </a:r>
            <a:r>
              <a:rPr lang="es-ES" baseline="0" noProof="0" dirty="0" smtClean="0"/>
              <a:t> </a:t>
            </a:r>
            <a:r>
              <a:rPr lang="es-ES" baseline="0" noProof="0" dirty="0" smtClean="0"/>
              <a:t>Tan importante como responder, siempre </a:t>
            </a:r>
            <a:r>
              <a:rPr lang="es-ES" baseline="0" noProof="0" dirty="0" smtClean="0"/>
              <a:t>deberías </a:t>
            </a:r>
            <a:r>
              <a:rPr lang="es-ES" baseline="0" noProof="0" dirty="0" smtClean="0"/>
              <a:t>interactuar. Si </a:t>
            </a:r>
            <a:r>
              <a:rPr lang="es-ES" baseline="0" noProof="0" dirty="0" smtClean="0"/>
              <a:t>notas </a:t>
            </a:r>
            <a:r>
              <a:rPr lang="es-ES" baseline="0" noProof="0" dirty="0" smtClean="0"/>
              <a:t>algo que llama </a:t>
            </a:r>
            <a:r>
              <a:rPr lang="es-ES" baseline="0" noProof="0" dirty="0" smtClean="0"/>
              <a:t>tu </a:t>
            </a:r>
            <a:r>
              <a:rPr lang="es-ES" baseline="0" noProof="0" dirty="0" smtClean="0"/>
              <a:t>atención, </a:t>
            </a:r>
            <a:r>
              <a:rPr lang="es-ES" baseline="0" noProof="0" dirty="0" smtClean="0"/>
              <a:t>dale me </a:t>
            </a:r>
            <a:r>
              <a:rPr lang="es-ES" baseline="0" noProof="0" dirty="0" smtClean="0"/>
              <a:t>Gusta o mejor aún – </a:t>
            </a:r>
            <a:r>
              <a:rPr lang="es-ES" baseline="0" noProof="0" dirty="0" smtClean="0"/>
              <a:t>haz preguntas </a:t>
            </a:r>
            <a:r>
              <a:rPr lang="es-ES" baseline="0" noProof="0" dirty="0" smtClean="0"/>
              <a:t>e </a:t>
            </a:r>
            <a:r>
              <a:rPr lang="es-ES" baseline="0" noProof="0" dirty="0" smtClean="0"/>
              <a:t>intenta </a:t>
            </a:r>
            <a:r>
              <a:rPr lang="es-ES" baseline="0" noProof="0" dirty="0" smtClean="0"/>
              <a:t>iniciar un diálogo.</a:t>
            </a:r>
            <a:endParaRPr lang="es-ES" noProof="0" dirty="0" smtClean="0"/>
          </a:p>
          <a:p>
            <a:pPr lvl="0"/>
            <a:endParaRPr lang="es-ES" noProof="0" dirty="0" smtClean="0"/>
          </a:p>
          <a:p>
            <a:pPr lvl="0"/>
            <a:r>
              <a:rPr lang="es-ES" noProof="0" dirty="0" smtClean="0"/>
              <a:t>Destácate:</a:t>
            </a:r>
            <a:r>
              <a:rPr lang="es-ES" baseline="0" noProof="0" dirty="0" smtClean="0"/>
              <a:t> </a:t>
            </a:r>
            <a:r>
              <a:rPr lang="es-ES" sz="1200" b="0" i="0" u="none" strike="noStrike" kern="1200" cap="none" spc="0" baseline="0" noProof="0" dirty="0" smtClean="0">
                <a:solidFill>
                  <a:srgbClr val="000000"/>
                </a:solidFill>
                <a:effectLst/>
                <a:uFillTx/>
                <a:latin typeface="Arial"/>
                <a:ea typeface="ＭＳ Ｐゴシック"/>
                <a:cs typeface="ＭＳ Ｐゴシック"/>
              </a:rPr>
              <a:t>Destacar es importante en redes sociales, </a:t>
            </a:r>
            <a:r>
              <a:rPr lang="es-ES" sz="1200" b="0" i="0" u="none" strike="noStrike" kern="1200" cap="none" spc="0" baseline="0" noProof="0" dirty="0" smtClean="0">
                <a:solidFill>
                  <a:srgbClr val="000000"/>
                </a:solidFill>
                <a:effectLst/>
                <a:uFillTx/>
                <a:latin typeface="Arial"/>
                <a:ea typeface="ＭＳ Ｐゴシック"/>
                <a:cs typeface="ＭＳ Ｐゴシック"/>
              </a:rPr>
              <a:t>asegúrate de </a:t>
            </a:r>
            <a:r>
              <a:rPr lang="es-ES" sz="1200" b="0" i="0" u="none" strike="noStrike" kern="1200" cap="none" spc="0" baseline="0" noProof="0" dirty="0" smtClean="0">
                <a:solidFill>
                  <a:srgbClr val="000000"/>
                </a:solidFill>
                <a:effectLst/>
                <a:uFillTx/>
                <a:latin typeface="Arial"/>
                <a:ea typeface="ＭＳ Ｐゴシック"/>
                <a:cs typeface="ＭＳ Ｐゴシック"/>
              </a:rPr>
              <a:t>publicar contenido oportuno, relevante y atractivo. Las respuestas e interacción reflexivas y oportunas también </a:t>
            </a:r>
            <a:r>
              <a:rPr lang="es-ES" sz="1200" b="0" i="0" u="none" strike="noStrike" kern="1200" cap="none" spc="0" baseline="0" noProof="0" dirty="0" smtClean="0">
                <a:solidFill>
                  <a:srgbClr val="000000"/>
                </a:solidFill>
                <a:effectLst/>
                <a:uFillTx/>
                <a:latin typeface="Arial"/>
                <a:ea typeface="ＭＳ Ｐゴシック"/>
                <a:cs typeface="ＭＳ Ｐゴシック"/>
              </a:rPr>
              <a:t>te ayudarán </a:t>
            </a:r>
            <a:r>
              <a:rPr lang="es-ES" sz="1200" b="0" i="0" u="none" strike="noStrike" kern="1200" cap="none" spc="0" baseline="0" noProof="0" dirty="0" smtClean="0">
                <a:solidFill>
                  <a:srgbClr val="000000"/>
                </a:solidFill>
                <a:effectLst/>
                <a:uFillTx/>
                <a:latin typeface="Arial"/>
                <a:ea typeface="ＭＳ Ｐゴシック"/>
                <a:cs typeface="ＭＳ Ｐゴシック"/>
              </a:rPr>
              <a:t>a destacar. Una respuesta a un comentario o un tuit se destacará mucho más que </a:t>
            </a:r>
            <a:r>
              <a:rPr lang="es-ES" sz="1200" b="0" i="0" u="none" strike="noStrike" kern="1200" cap="none" spc="0" baseline="0" noProof="0" dirty="0" smtClean="0">
                <a:solidFill>
                  <a:srgbClr val="000000"/>
                </a:solidFill>
                <a:effectLst/>
                <a:uFillTx/>
                <a:latin typeface="Arial"/>
                <a:ea typeface="ＭＳ Ｐゴシック"/>
                <a:cs typeface="ＭＳ Ｐゴシック"/>
              </a:rPr>
              <a:t>sólo </a:t>
            </a:r>
            <a:r>
              <a:rPr lang="es-ES" sz="1200" b="0" i="0" u="none" strike="noStrike" kern="1200" cap="none" spc="0" baseline="0" noProof="0" dirty="0" smtClean="0">
                <a:solidFill>
                  <a:srgbClr val="000000"/>
                </a:solidFill>
                <a:effectLst/>
                <a:uFillTx/>
                <a:latin typeface="Arial"/>
                <a:ea typeface="ＭＳ Ｐゴシック"/>
                <a:cs typeface="ＭＳ Ｐゴシック"/>
              </a:rPr>
              <a:t>un me gusta.</a:t>
            </a:r>
            <a:endParaRPr lang="es-ES" noProof="0" dirty="0" smtClean="0"/>
          </a:p>
          <a:p>
            <a:pPr lvl="0"/>
            <a:endParaRPr lang="es-ES" noProof="0" dirty="0" smtClean="0"/>
          </a:p>
          <a:p>
            <a:pPr lvl="0"/>
            <a:r>
              <a:rPr lang="es-ES" noProof="0" dirty="0" smtClean="0"/>
              <a:t>Haz</a:t>
            </a:r>
            <a:r>
              <a:rPr lang="es-ES" baseline="0" noProof="0" dirty="0" smtClean="0"/>
              <a:t> t</a:t>
            </a:r>
            <a:r>
              <a:rPr lang="es-ES" noProof="0" dirty="0" smtClean="0"/>
              <a:t>u </a:t>
            </a:r>
            <a:r>
              <a:rPr lang="es-ES" noProof="0" dirty="0" smtClean="0"/>
              <a:t>contenido irresistible: </a:t>
            </a:r>
            <a:r>
              <a:rPr lang="es-ES" noProof="0" dirty="0" smtClean="0"/>
              <a:t>Tu contenido </a:t>
            </a:r>
            <a:r>
              <a:rPr lang="es-ES" noProof="0" dirty="0" smtClean="0"/>
              <a:t>siempre debería</a:t>
            </a:r>
            <a:r>
              <a:rPr lang="es-ES" baseline="0" noProof="0" dirty="0" smtClean="0"/>
              <a:t> tener a los influencers esperando más. </a:t>
            </a:r>
            <a:r>
              <a:rPr lang="es-ES" baseline="0" noProof="0" dirty="0" smtClean="0"/>
              <a:t>Asegúrate </a:t>
            </a:r>
            <a:r>
              <a:rPr lang="es-ES" baseline="0" noProof="0" dirty="0" smtClean="0"/>
              <a:t>de que </a:t>
            </a:r>
            <a:r>
              <a:rPr lang="es-ES" baseline="0" noProof="0" dirty="0" smtClean="0"/>
              <a:t>tu contenido </a:t>
            </a:r>
            <a:r>
              <a:rPr lang="es-ES" baseline="0" noProof="0" dirty="0" smtClean="0"/>
              <a:t>sea relevante y diverso.</a:t>
            </a:r>
            <a:endParaRPr lang="es-ES" noProof="0" dirty="0" smtClean="0"/>
          </a:p>
          <a:p>
            <a:pPr lvl="0"/>
            <a:endParaRPr lang="es-ES" noProof="0" dirty="0" smtClean="0"/>
          </a:p>
          <a:p>
            <a:pPr lvl="0"/>
            <a:r>
              <a:rPr lang="es-ES" noProof="0" dirty="0" smtClean="0"/>
              <a:t>Se </a:t>
            </a:r>
            <a:r>
              <a:rPr lang="es-ES" baseline="0" noProof="0" dirty="0" smtClean="0"/>
              <a:t>consistente</a:t>
            </a:r>
            <a:r>
              <a:rPr lang="es-ES" noProof="0" dirty="0" smtClean="0"/>
              <a:t>: Lo que sea que </a:t>
            </a:r>
            <a:r>
              <a:rPr lang="es-ES" noProof="0" dirty="0" smtClean="0"/>
              <a:t>hagas, sigue </a:t>
            </a:r>
            <a:r>
              <a:rPr lang="es-ES" noProof="0" dirty="0" smtClean="0"/>
              <a:t>haciéndolo y no </a:t>
            </a:r>
            <a:r>
              <a:rPr lang="es-ES" noProof="0" dirty="0" smtClean="0"/>
              <a:t>te detengas.</a:t>
            </a:r>
            <a:endParaRPr lang="es-ES"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2B04E12-0FCD-4F29-895B-0BC586B44BBD}" type="slidenum">
              <a:rPr/>
              <a:t>32</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2012745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Uno de los objetivos de estas mejores prácticas, y para utilizar las redes sociales en general, es que las plataformas puedan ser usadas para afirmarse en su campo o área de experiencia, y demostrar que es influyente.</a:t>
            </a:r>
          </a:p>
          <a:p>
            <a:pPr lvl="0"/>
            <a:endParaRPr lang="en-US" dirty="0" smtClean="0"/>
          </a:p>
          <a:p>
            <a:pPr lvl="0"/>
            <a:r>
              <a:rPr lang="es-ES" sz="1200" b="1" i="0" u="none" strike="noStrike" kern="1200" cap="none" spc="0" baseline="0" dirty="0" smtClean="0">
                <a:solidFill>
                  <a:srgbClr val="000000"/>
                </a:solidFill>
                <a:effectLst/>
                <a:uFillTx/>
                <a:latin typeface="Arial"/>
                <a:ea typeface="ＭＳ Ｐゴシック"/>
                <a:cs typeface="ＭＳ Ｐゴシック"/>
              </a:rPr>
              <a:t>Lea la diapositiva.</a:t>
            </a:r>
            <a:r>
              <a:rPr lang="es-ES" dirty="0" smtClean="0"/>
              <a:t/>
            </a:r>
            <a:br>
              <a:rPr lang="es-ES" dirty="0" smtClean="0"/>
            </a:br>
            <a:r>
              <a:rPr lang="es-ES" dirty="0" smtClean="0"/>
              <a:t/>
            </a:r>
            <a:br>
              <a:rPr lang="es-ES" dirty="0" smtClean="0"/>
            </a:br>
            <a:r>
              <a:rPr lang="es-ES" sz="1200" b="0" i="0" u="none" strike="noStrike" kern="1200" cap="none" spc="0" baseline="0" dirty="0" smtClean="0">
                <a:solidFill>
                  <a:srgbClr val="000000"/>
                </a:solidFill>
                <a:effectLst/>
                <a:uFillTx/>
                <a:latin typeface="Arial"/>
                <a:ea typeface="ＭＳ Ｐゴシック"/>
                <a:cs typeface="ＭＳ Ｐゴシック"/>
              </a:rPr>
              <a:t>El poder de las redes sociales es que le da voz a cualquiera, depende de usted cómo las use. Las personas que han aprovechado su voz en los medios y que se han establecido como expertos de actualidad en las redes sociales no son necesariamente las mismas personas que consideramos particularmente influyentes o expertas en otras dimensiones sus áreas. Si bien es cierto que son los directores de grandes ONGs, donantes de alto nivel, miembros de los medios de comunicación y especialmente investigadores de renombre quienes tienden a tener una gran cantidad de seguidores, </a:t>
            </a:r>
            <a:r>
              <a:rPr lang="es-ES" sz="1200" b="0" i="0" u="none" strike="noStrike" kern="1200" cap="none" spc="0" baseline="0" dirty="0" smtClean="0">
                <a:solidFill>
                  <a:srgbClr val="000000"/>
                </a:solidFill>
                <a:effectLst/>
                <a:uFillTx/>
                <a:latin typeface="Arial"/>
                <a:ea typeface="ＭＳ Ｐゴシック"/>
                <a:cs typeface="ＭＳ Ｐゴシック"/>
              </a:rPr>
              <a:t>tu también puedes </a:t>
            </a:r>
            <a:r>
              <a:rPr lang="es-ES" sz="1200" b="0" i="0" u="none" strike="noStrike" kern="1200" cap="none" spc="0" baseline="0" dirty="0" smtClean="0">
                <a:solidFill>
                  <a:srgbClr val="000000"/>
                </a:solidFill>
                <a:effectLst/>
                <a:uFillTx/>
                <a:latin typeface="Arial"/>
                <a:ea typeface="ＭＳ Ｐゴシック"/>
                <a:cs typeface="ＭＳ Ｐゴシック"/>
              </a:rPr>
              <a:t>generar audiencia sin </a:t>
            </a:r>
            <a:r>
              <a:rPr lang="es-ES" sz="1200" b="0" i="0" u="none" strike="noStrike" kern="1200" cap="none" spc="0" baseline="0" dirty="0" smtClean="0">
                <a:solidFill>
                  <a:srgbClr val="000000"/>
                </a:solidFill>
                <a:effectLst/>
                <a:uFillTx/>
                <a:latin typeface="Arial"/>
                <a:ea typeface="ＭＳ Ｐゴシック"/>
                <a:cs typeface="ＭＳ Ｐゴシック"/>
              </a:rPr>
              <a:t>ese perfil.</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0050419-AF94-4732-8440-20497199B22B}" type="slidenum">
              <a:rPr/>
              <a:t>33</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2455040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Chelsea Polis es un ejemplo de una persona que no es famosa, pero que ha creado un nicho para sí misma en las redes sociales. Chelsea usa su plataforma para discutir asuntos relacionados con la anticoncepción y la salud de las mujeres. Crea un espacio para que sea vista como una experta en su área y atrae a otros para que quieran seguirla porque tiene una voz de confianza en los medios y se sabe que cuando la siga estará en la marca y en el tema</a:t>
            </a:r>
          </a:p>
          <a:p>
            <a:pPr lvl="0"/>
            <a:endParaRPr lang="es-ES" sz="1200" b="0" i="0" u="none" strike="noStrike" kern="1200" cap="none" spc="0" baseline="0" dirty="0" smtClean="0">
              <a:solidFill>
                <a:srgbClr val="000000"/>
              </a:solidFill>
              <a:effectLst/>
              <a:uFillTx/>
              <a:latin typeface="Arial"/>
              <a:ea typeface="ＭＳ Ｐゴシック"/>
              <a:cs typeface="ＭＳ Ｐゴシック"/>
            </a:endParaRPr>
          </a:p>
          <a:p>
            <a:pPr lvl="0"/>
            <a:r>
              <a:rPr lang="es-ES" sz="1200" b="0" i="0" u="none" strike="noStrike" kern="1200" cap="none" spc="0" baseline="0" dirty="0" smtClean="0">
                <a:solidFill>
                  <a:srgbClr val="000000"/>
                </a:solidFill>
                <a:effectLst/>
                <a:uFillTx/>
                <a:latin typeface="Arial"/>
                <a:ea typeface="ＭＳ Ｐゴシック"/>
                <a:cs typeface="ＭＳ Ｐゴシック"/>
              </a:rPr>
              <a:t>A través de una participación activa con otras personas en su área en las redes sociales, incluidos detractores, y al contactar a periodistas que cubren temas de salud, ella ha creado una plataforma para ella misma. Eso genera mejor rendimiento ya que los demás la consideran una experta, y los periodistas acuden a ella para comentar historias.</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9A18BFD-51B5-43E9-831E-64507614CC00}" type="slidenum">
              <a:rPr/>
              <a:t>34</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921752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Para identificar personas influyentes, necesita saber algo sobre su campo. Los </a:t>
            </a:r>
            <a:r>
              <a:rPr lang="es-ES" sz="1200" b="0" i="1" u="none" strike="noStrike" kern="1200" cap="none" spc="0" baseline="0" dirty="0" smtClean="0">
                <a:solidFill>
                  <a:srgbClr val="000000"/>
                </a:solidFill>
                <a:effectLst/>
                <a:uFillTx/>
                <a:latin typeface="Arial"/>
                <a:ea typeface="ＭＳ Ｐゴシック"/>
                <a:cs typeface="ＭＳ Ｐゴシック"/>
              </a:rPr>
              <a:t>influencers</a:t>
            </a:r>
            <a:r>
              <a:rPr lang="es-ES" sz="1200" b="0" i="0" u="none" strike="noStrike" kern="1200" cap="none" spc="0" baseline="0" dirty="0" smtClean="0">
                <a:solidFill>
                  <a:srgbClr val="000000"/>
                </a:solidFill>
                <a:effectLst/>
                <a:uFillTx/>
                <a:latin typeface="Arial"/>
                <a:ea typeface="ＭＳ Ｐゴシック"/>
                <a:cs typeface="ＭＳ Ｐゴシック"/>
              </a:rPr>
              <a:t> son relevantes para usted y su tema. En las redes sociales, es posible conectarse con personas que tienen los mismos intereses. Entonces, en lugar de buscar a todos los que estén interesados en el tema de planificación familiar, por ejemplo, probablemente </a:t>
            </a:r>
            <a:r>
              <a:rPr lang="es-ES" sz="1200" b="0" i="0" u="none" strike="noStrike" kern="1200" cap="none" spc="0" baseline="0" dirty="0" smtClean="0">
                <a:solidFill>
                  <a:srgbClr val="000000"/>
                </a:solidFill>
                <a:effectLst/>
                <a:uFillTx/>
                <a:latin typeface="Arial"/>
                <a:ea typeface="ＭＳ Ｐゴシック"/>
                <a:cs typeface="ＭＳ Ｐゴシック"/>
              </a:rPr>
              <a:t>debas </a:t>
            </a:r>
            <a:r>
              <a:rPr lang="es-ES" sz="1200" b="0" i="0" u="none" strike="noStrike" kern="1200" cap="none" spc="0" baseline="0" dirty="0" smtClean="0">
                <a:solidFill>
                  <a:srgbClr val="000000"/>
                </a:solidFill>
                <a:effectLst/>
                <a:uFillTx/>
                <a:latin typeface="Arial"/>
                <a:ea typeface="ＭＳ Ｐゴシック"/>
                <a:cs typeface="ＭＳ Ｐゴシック"/>
              </a:rPr>
              <a:t>identificar a personas que aborden específicamente ese tema particular de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área de conocimiento.</a:t>
            </a:r>
            <a:endParaRPr lang="en-US" dirty="0"/>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Comienza </a:t>
            </a:r>
            <a:r>
              <a:rPr lang="es-ES" sz="1200" b="0" i="0" u="none" strike="noStrike" kern="1200" cap="none" spc="0" baseline="0" dirty="0" smtClean="0">
                <a:solidFill>
                  <a:srgbClr val="000000"/>
                </a:solidFill>
                <a:effectLst/>
                <a:uFillTx/>
                <a:latin typeface="Arial"/>
                <a:ea typeface="ＭＳ Ｐゴシック"/>
                <a:cs typeface="ＭＳ Ｐゴシック"/>
              </a:rPr>
              <a:t>con entidades conocidas: las grandes ONG, donantes o funcionarios en su campo. </a:t>
            </a:r>
            <a:r>
              <a:rPr lang="es-ES" sz="1200" b="0" i="0" u="none" strike="noStrike" kern="1200" cap="none" spc="0" baseline="0" dirty="0" smtClean="0">
                <a:solidFill>
                  <a:srgbClr val="000000"/>
                </a:solidFill>
                <a:effectLst/>
                <a:uFillTx/>
                <a:latin typeface="Arial"/>
                <a:ea typeface="ＭＳ Ｐゴシック"/>
                <a:cs typeface="ＭＳ Ｐゴシック"/>
              </a:rPr>
              <a:t>Síguelos</a:t>
            </a:r>
            <a:r>
              <a:rPr lang="es-ES" sz="1200" b="0" i="0" u="none" strike="noStrike" kern="1200" cap="none" spc="0" baseline="0" dirty="0" smtClean="0">
                <a:solidFill>
                  <a:srgbClr val="000000"/>
                </a:solidFill>
                <a:effectLst/>
                <a:uFillTx/>
                <a:latin typeface="Arial"/>
                <a:ea typeface="ＭＳ Ｐゴシック"/>
                <a:cs typeface="ＭＳ Ｐゴシック"/>
              </a:rPr>
              <a:t>, y luego </a:t>
            </a:r>
            <a:r>
              <a:rPr lang="es-ES" sz="1200" b="0" i="0" u="none" strike="noStrike" kern="1200" cap="none" spc="0" baseline="0" dirty="0" smtClean="0">
                <a:solidFill>
                  <a:srgbClr val="000000"/>
                </a:solidFill>
                <a:effectLst/>
                <a:uFillTx/>
                <a:latin typeface="Arial"/>
                <a:ea typeface="ＭＳ Ｐゴシック"/>
                <a:cs typeface="ＭＳ Ｐゴシック"/>
              </a:rPr>
              <a:t>presta </a:t>
            </a:r>
            <a:r>
              <a:rPr lang="es-ES" sz="1200" b="0" i="0" u="none" strike="noStrike" kern="1200" cap="none" spc="0" baseline="0" dirty="0" smtClean="0">
                <a:solidFill>
                  <a:srgbClr val="000000"/>
                </a:solidFill>
                <a:effectLst/>
                <a:uFillTx/>
                <a:latin typeface="Arial"/>
                <a:ea typeface="ＭＳ Ｐゴシック"/>
                <a:cs typeface="ＭＳ Ｐゴシック"/>
              </a:rPr>
              <a:t>atención a quién más los está siguiendo.</a:t>
            </a:r>
            <a:endParaRPr lang="en-US" dirty="0"/>
          </a:p>
          <a:p>
            <a:pPr lvl="0"/>
            <a:endParaRPr lang="en-US" dirty="0" smtClean="0"/>
          </a:p>
          <a:p>
            <a:pPr lvl="0"/>
            <a:r>
              <a:rPr lang="es-ES" sz="1200" b="0" i="0" u="none" strike="noStrike" kern="1200" cap="none" spc="0" baseline="0" dirty="0" smtClean="0">
                <a:solidFill>
                  <a:srgbClr val="000000"/>
                </a:solidFill>
                <a:effectLst/>
                <a:uFillTx/>
                <a:latin typeface="Arial"/>
                <a:ea typeface="ＭＳ Ｐゴシック"/>
                <a:cs typeface="ＭＳ Ｐゴシック"/>
              </a:rPr>
              <a:t>Aprovecha </a:t>
            </a:r>
            <a:r>
              <a:rPr lang="es-ES" sz="1200" b="0" i="0" u="none" strike="noStrike" kern="1200" cap="none" spc="0" baseline="0" dirty="0" smtClean="0">
                <a:solidFill>
                  <a:srgbClr val="000000"/>
                </a:solidFill>
                <a:effectLst/>
                <a:uFillTx/>
                <a:latin typeface="Arial"/>
                <a:ea typeface="ＭＳ Ｐゴシック"/>
                <a:cs typeface="ＭＳ Ｐゴシック"/>
              </a:rPr>
              <a:t>el poder de los hashtags para determinar quién publica en esa área. Para determinar esto puede que </a:t>
            </a:r>
            <a:r>
              <a:rPr lang="es-ES" sz="1200" b="0" i="0" u="none" strike="noStrike" kern="1200" cap="none" spc="0" baseline="0" dirty="0" smtClean="0">
                <a:solidFill>
                  <a:srgbClr val="000000"/>
                </a:solidFill>
                <a:effectLst/>
                <a:uFillTx/>
                <a:latin typeface="Arial"/>
                <a:ea typeface="ＭＳ Ｐゴシック"/>
                <a:cs typeface="ＭＳ Ｐゴシック"/>
              </a:rPr>
              <a:t>requieras </a:t>
            </a:r>
            <a:r>
              <a:rPr lang="es-ES" sz="1200" b="0" i="0" u="none" strike="noStrike" kern="1200" cap="none" spc="0" baseline="0" dirty="0" smtClean="0">
                <a:solidFill>
                  <a:srgbClr val="000000"/>
                </a:solidFill>
                <a:effectLst/>
                <a:uFillTx/>
                <a:latin typeface="Arial"/>
                <a:ea typeface="ＭＳ Ｐゴシック"/>
                <a:cs typeface="ＭＳ Ｐゴシック"/>
              </a:rPr>
              <a:t>algo de experimentación o de juego en las redes sociales, en la medida que </a:t>
            </a:r>
            <a:r>
              <a:rPr lang="es-ES" sz="1200" b="0" i="0" u="none" strike="noStrike" kern="1200" cap="none" spc="0" baseline="0" dirty="0" smtClean="0">
                <a:solidFill>
                  <a:srgbClr val="000000"/>
                </a:solidFill>
                <a:effectLst/>
                <a:uFillTx/>
                <a:latin typeface="Arial"/>
                <a:ea typeface="ＭＳ Ｐゴシック"/>
                <a:cs typeface="ＭＳ Ｐゴシック"/>
              </a:rPr>
              <a:t>sigas </a:t>
            </a:r>
            <a:r>
              <a:rPr lang="es-ES" sz="1200" b="0" i="0" u="none" strike="noStrike" kern="1200" cap="none" spc="0" baseline="0" dirty="0" smtClean="0">
                <a:solidFill>
                  <a:srgbClr val="000000"/>
                </a:solidFill>
                <a:effectLst/>
                <a:uFillTx/>
                <a:latin typeface="Arial"/>
                <a:ea typeface="ＭＳ Ｐゴシック"/>
                <a:cs typeface="ＭＳ Ｐゴシック"/>
              </a:rPr>
              <a:t>entidades conocidas y </a:t>
            </a:r>
            <a:r>
              <a:rPr lang="es-ES" sz="1200" b="0" i="0" u="none" strike="noStrike" kern="1200" cap="none" spc="0" baseline="0" dirty="0" smtClean="0">
                <a:solidFill>
                  <a:srgbClr val="000000"/>
                </a:solidFill>
                <a:effectLst/>
                <a:uFillTx/>
                <a:latin typeface="Arial"/>
                <a:ea typeface="ＭＳ Ｐゴシック"/>
                <a:cs typeface="ＭＳ Ｐゴシック"/>
              </a:rPr>
              <a:t>pruebes </a:t>
            </a:r>
            <a:r>
              <a:rPr lang="es-ES" sz="1200" b="0" i="0" u="none" strike="noStrike" kern="1200" cap="none" spc="0" baseline="0" dirty="0" smtClean="0">
                <a:solidFill>
                  <a:srgbClr val="000000"/>
                </a:solidFill>
                <a:effectLst/>
                <a:uFillTx/>
                <a:latin typeface="Arial"/>
                <a:ea typeface="ＭＳ Ｐゴシック"/>
                <a:cs typeface="ＭＳ Ｐゴシック"/>
              </a:rPr>
              <a:t>diferentes hashtags, </a:t>
            </a:r>
            <a:r>
              <a:rPr lang="es-ES" sz="1200" b="0" i="0" u="none" strike="noStrike" kern="1200" cap="none" spc="0" baseline="0" dirty="0" smtClean="0">
                <a:solidFill>
                  <a:srgbClr val="000000"/>
                </a:solidFill>
                <a:effectLst/>
                <a:uFillTx/>
                <a:latin typeface="Arial"/>
                <a:ea typeface="ＭＳ Ｐゴシック"/>
                <a:cs typeface="ＭＳ Ｐゴシック"/>
              </a:rPr>
              <a:t>comenzarás </a:t>
            </a:r>
            <a:r>
              <a:rPr lang="es-ES" sz="1200" b="0" i="0" u="none" strike="noStrike" kern="1200" cap="none" spc="0" baseline="0" dirty="0" smtClean="0">
                <a:solidFill>
                  <a:srgbClr val="000000"/>
                </a:solidFill>
                <a:effectLst/>
                <a:uFillTx/>
                <a:latin typeface="Arial"/>
                <a:ea typeface="ＭＳ Ｐゴシック"/>
                <a:cs typeface="ＭＳ Ｐゴシック"/>
              </a:rPr>
              <a:t>a discernir qué hashtags tienen conversaciones activas.</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8AFB449-9352-4F25-9CCB-E2E40DBC905F}" type="slidenum">
              <a:rPr/>
              <a:t>35</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08238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El primer acercamiento es importante, </a:t>
            </a:r>
            <a:r>
              <a:rPr lang="es-ES" sz="1200" b="0" i="0" u="none" strike="noStrike" kern="1200" cap="none" spc="0" baseline="0" dirty="0" smtClean="0">
                <a:solidFill>
                  <a:srgbClr val="000000"/>
                </a:solidFill>
                <a:effectLst/>
                <a:uFillTx/>
                <a:latin typeface="Arial"/>
                <a:ea typeface="ＭＳ Ｐゴシック"/>
                <a:cs typeface="ＭＳ Ｐゴシック"/>
              </a:rPr>
              <a:t>conoce a </a:t>
            </a:r>
            <a:r>
              <a:rPr lang="es-ES" sz="1200" b="0" i="0" u="none" strike="noStrike" kern="1200" cap="none" spc="0" baseline="0" dirty="0" smtClean="0">
                <a:solidFill>
                  <a:srgbClr val="000000"/>
                </a:solidFill>
                <a:effectLst/>
                <a:uFillTx/>
                <a:latin typeface="Arial"/>
                <a:ea typeface="ＭＳ Ｐゴシック"/>
                <a:cs typeface="ＭＳ Ｐゴシック"/>
              </a:rPr>
              <a:t>la persona u organización y su contenido antes de tratar de acercarse.</a:t>
            </a:r>
            <a:endParaRPr lang="en-US" dirty="0">
              <a:latin typeface="Arial Rounded MT Bold" pitchFamily="34"/>
            </a:endParaRPr>
          </a:p>
          <a:p>
            <a:pPr lvl="0"/>
            <a:endParaRPr lang="en-US" dirty="0">
              <a:latin typeface="Arial Rounded MT Bold" pitchFamily="34"/>
            </a:endParaRPr>
          </a:p>
          <a:p>
            <a:pPr lvl="0"/>
            <a:r>
              <a:rPr lang="es-ES" sz="1200" b="0" i="0" u="none" strike="noStrike" kern="1200" cap="none" spc="0" baseline="0" dirty="0" smtClean="0">
                <a:solidFill>
                  <a:srgbClr val="000000"/>
                </a:solidFill>
                <a:effectLst/>
                <a:uFillTx/>
                <a:latin typeface="Arial"/>
                <a:ea typeface="ＭＳ Ｐゴシック"/>
                <a:cs typeface="ＭＳ Ｐゴシック"/>
              </a:rPr>
              <a:t>Si </a:t>
            </a:r>
            <a:r>
              <a:rPr lang="es-ES" sz="1200" b="0" i="0" u="none" strike="noStrike" kern="1200" cap="none" spc="0" baseline="0" dirty="0" smtClean="0">
                <a:solidFill>
                  <a:srgbClr val="000000"/>
                </a:solidFill>
                <a:effectLst/>
                <a:uFillTx/>
                <a:latin typeface="Arial"/>
                <a:ea typeface="ＭＳ Ｐゴシック"/>
                <a:cs typeface="ＭＳ Ｐゴシック"/>
              </a:rPr>
              <a:t>deseas comunicarte </a:t>
            </a:r>
            <a:r>
              <a:rPr lang="es-ES" sz="1200" b="0" i="0" u="none" strike="noStrike" kern="1200" cap="none" spc="0" baseline="0" dirty="0" smtClean="0">
                <a:solidFill>
                  <a:srgbClr val="000000"/>
                </a:solidFill>
                <a:effectLst/>
                <a:uFillTx/>
                <a:latin typeface="Arial"/>
                <a:ea typeface="ＭＳ Ｐゴシック"/>
                <a:cs typeface="ＭＳ Ｐゴシック"/>
              </a:rPr>
              <a:t>con un </a:t>
            </a:r>
            <a:r>
              <a:rPr lang="es-ES" sz="1200" b="0" i="1" u="none" strike="noStrike" kern="1200" cap="none" spc="0" baseline="0" dirty="0" smtClean="0">
                <a:solidFill>
                  <a:srgbClr val="000000"/>
                </a:solidFill>
                <a:effectLst/>
                <a:uFillTx/>
                <a:latin typeface="Arial"/>
                <a:ea typeface="ＭＳ Ｐゴシック"/>
                <a:cs typeface="ＭＳ Ｐゴシック"/>
              </a:rPr>
              <a:t>influencer</a:t>
            </a: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piensa </a:t>
            </a:r>
            <a:r>
              <a:rPr lang="es-ES" sz="1200" b="0" i="0" u="none" strike="noStrike" kern="1200" cap="none" spc="0" baseline="0" dirty="0" smtClean="0">
                <a:solidFill>
                  <a:srgbClr val="000000"/>
                </a:solidFill>
                <a:effectLst/>
                <a:uFillTx/>
                <a:latin typeface="Arial"/>
                <a:ea typeface="ＭＳ Ｐゴシック"/>
                <a:cs typeface="ＭＳ Ｐゴシック"/>
              </a:rPr>
              <a:t>cuidadosamente sobre cómo </a:t>
            </a:r>
            <a:r>
              <a:rPr lang="es-ES" sz="1200" b="0" i="0" u="none" strike="noStrike" kern="1200" cap="none" spc="0" baseline="0" dirty="0" smtClean="0">
                <a:solidFill>
                  <a:srgbClr val="000000"/>
                </a:solidFill>
                <a:effectLst/>
                <a:uFillTx/>
                <a:latin typeface="Arial"/>
                <a:ea typeface="ＭＳ Ｐゴシック"/>
                <a:cs typeface="ＭＳ Ｐゴシック"/>
              </a:rPr>
              <a:t>acercarte </a:t>
            </a:r>
            <a:r>
              <a:rPr lang="es-ES" sz="1200" b="0" i="0" u="none" strike="noStrike" kern="1200" cap="none" spc="0" baseline="0" dirty="0" smtClean="0">
                <a:solidFill>
                  <a:srgbClr val="000000"/>
                </a:solidFill>
                <a:effectLst/>
                <a:uFillTx/>
                <a:latin typeface="Arial"/>
                <a:ea typeface="ＭＳ Ｐゴシック"/>
                <a:cs typeface="ＭＳ Ｐゴシック"/>
              </a:rPr>
              <a:t>a la persona y lo que </a:t>
            </a:r>
            <a:r>
              <a:rPr lang="es-ES" sz="1200" b="0" i="0" u="none" strike="noStrike" kern="1200" cap="none" spc="0" baseline="0" dirty="0" smtClean="0">
                <a:solidFill>
                  <a:srgbClr val="000000"/>
                </a:solidFill>
                <a:effectLst/>
                <a:uFillTx/>
                <a:latin typeface="Arial"/>
                <a:ea typeface="ＭＳ Ｐゴシック"/>
                <a:cs typeface="ＭＳ Ｐゴシック"/>
              </a:rPr>
              <a:t>te </a:t>
            </a:r>
            <a:r>
              <a:rPr lang="es-ES" sz="1200" b="0" i="0" u="none" strike="noStrike" kern="1200" cap="none" spc="0" baseline="0" dirty="0" smtClean="0">
                <a:solidFill>
                  <a:srgbClr val="000000"/>
                </a:solidFill>
                <a:effectLst/>
                <a:uFillTx/>
                <a:latin typeface="Arial"/>
                <a:ea typeface="ＭＳ Ｐゴシック"/>
                <a:cs typeface="ＭＳ Ｐゴシック"/>
              </a:rPr>
              <a:t>dirá. </a:t>
            </a:r>
            <a:r>
              <a:rPr lang="es-ES" sz="1200" b="0" i="0" u="none" strike="noStrike" kern="1200" cap="none" spc="0" baseline="0" dirty="0" smtClean="0">
                <a:solidFill>
                  <a:srgbClr val="000000"/>
                </a:solidFill>
                <a:effectLst/>
                <a:uFillTx/>
                <a:latin typeface="Arial"/>
                <a:ea typeface="ＭＳ Ｐゴシック"/>
                <a:cs typeface="ＭＳ Ｐゴシック"/>
              </a:rPr>
              <a:t>Puedes </a:t>
            </a:r>
            <a:r>
              <a:rPr lang="es-ES" sz="1200" b="0" i="0" u="none" strike="noStrike" kern="1200" cap="none" spc="0" baseline="0" dirty="0" smtClean="0">
                <a:solidFill>
                  <a:srgbClr val="000000"/>
                </a:solidFill>
                <a:effectLst/>
                <a:uFillTx/>
                <a:latin typeface="Arial"/>
                <a:ea typeface="ＭＳ Ｐゴシック"/>
                <a:cs typeface="ＭＳ Ｐゴシック"/>
              </a:rPr>
              <a:t>utilizar el símbolo @ además de su identificador de twitter o </a:t>
            </a:r>
            <a:r>
              <a:rPr lang="es-ES" sz="1200" b="0" i="0" u="none" strike="noStrike" kern="1200" cap="none" spc="0" baseline="0" dirty="0" smtClean="0">
                <a:solidFill>
                  <a:srgbClr val="000000"/>
                </a:solidFill>
                <a:effectLst/>
                <a:uFillTx/>
                <a:latin typeface="Arial"/>
                <a:ea typeface="ＭＳ Ｐゴシック"/>
                <a:cs typeface="ＭＳ Ｐゴシック"/>
              </a:rPr>
              <a:t>puedes </a:t>
            </a:r>
            <a:r>
              <a:rPr lang="es-ES" sz="1200" b="0" i="0" u="none" strike="noStrike" kern="1200" cap="none" spc="0" baseline="0" dirty="0" smtClean="0">
                <a:solidFill>
                  <a:srgbClr val="000000"/>
                </a:solidFill>
                <a:effectLst/>
                <a:uFillTx/>
                <a:latin typeface="Arial"/>
                <a:ea typeface="ＭＳ Ｐゴシック"/>
                <a:cs typeface="ＭＳ Ｐゴシック"/>
              </a:rPr>
              <a:t>utilizar un mensaje directo en Twitter o Facebook. </a:t>
            </a:r>
            <a:r>
              <a:rPr lang="es-ES" sz="1200" b="0" i="0" u="none" strike="noStrike" kern="1200" cap="none" spc="0" baseline="0" dirty="0" smtClean="0">
                <a:solidFill>
                  <a:srgbClr val="000000"/>
                </a:solidFill>
                <a:effectLst/>
                <a:uFillTx/>
                <a:latin typeface="Arial"/>
                <a:ea typeface="ＭＳ Ｐゴシック"/>
                <a:cs typeface="ＭＳ Ｐゴシック"/>
              </a:rPr>
              <a:t>Asegúrate </a:t>
            </a:r>
            <a:r>
              <a:rPr lang="es-ES" sz="1200" b="0" i="0" u="none" strike="noStrike" kern="1200" cap="none" spc="0" baseline="0" dirty="0" smtClean="0">
                <a:solidFill>
                  <a:srgbClr val="000000"/>
                </a:solidFill>
                <a:effectLst/>
                <a:uFillTx/>
                <a:latin typeface="Arial"/>
                <a:ea typeface="ＭＳ Ｐゴシック"/>
                <a:cs typeface="ＭＳ Ｐゴシック"/>
              </a:rPr>
              <a:t>de hacer uso de los </a:t>
            </a:r>
            <a:r>
              <a:rPr lang="es-ES" sz="1200" b="0" i="1" u="none" strike="noStrike" kern="1200" cap="none" spc="0" baseline="0" dirty="0" smtClean="0">
                <a:solidFill>
                  <a:srgbClr val="000000"/>
                </a:solidFill>
                <a:effectLst/>
                <a:uFillTx/>
                <a:latin typeface="Arial"/>
                <a:ea typeface="ＭＳ Ｐゴシック"/>
                <a:cs typeface="ＭＳ Ｐゴシック"/>
              </a:rPr>
              <a:t>consejos</a:t>
            </a:r>
            <a:r>
              <a:rPr lang="es-ES" sz="1200" b="0" i="0" u="none" strike="noStrike" kern="1200" cap="none" spc="0" baseline="0" dirty="0" smtClean="0">
                <a:solidFill>
                  <a:srgbClr val="000000"/>
                </a:solidFill>
                <a:effectLst/>
                <a:uFillTx/>
                <a:latin typeface="Arial"/>
                <a:ea typeface="ＭＳ Ｐゴシック"/>
                <a:cs typeface="ＭＳ Ｐゴシック"/>
              </a:rPr>
              <a:t> y etiqueta de las diapositivas anteriores para ser cortés al hablar. </a:t>
            </a:r>
            <a:r>
              <a:rPr lang="es-ES" sz="1200" b="0" i="0" u="none" strike="noStrike" kern="1200" cap="none" spc="0" baseline="0" dirty="0" smtClean="0">
                <a:solidFill>
                  <a:srgbClr val="000000"/>
                </a:solidFill>
                <a:effectLst/>
                <a:uFillTx/>
                <a:latin typeface="Arial"/>
                <a:ea typeface="ＭＳ Ｐゴシック"/>
                <a:cs typeface="ＭＳ Ｐゴシック"/>
              </a:rPr>
              <a:t>Se </a:t>
            </a:r>
            <a:r>
              <a:rPr lang="es-ES" sz="1200" b="0" i="0" u="none" strike="noStrike" kern="1200" cap="none" spc="0" baseline="0" dirty="0" smtClean="0">
                <a:solidFill>
                  <a:srgbClr val="000000"/>
                </a:solidFill>
                <a:effectLst/>
                <a:uFillTx/>
                <a:latin typeface="Arial"/>
                <a:ea typeface="ＭＳ Ｐゴシック"/>
                <a:cs typeface="ＭＳ Ｐゴシック"/>
              </a:rPr>
              <a:t>amable y </a:t>
            </a:r>
            <a:r>
              <a:rPr lang="es-ES" sz="1200" b="0" i="0" u="none" strike="noStrike" kern="1200" cap="none" spc="0" baseline="0" dirty="0" smtClean="0">
                <a:solidFill>
                  <a:srgbClr val="000000"/>
                </a:solidFill>
                <a:effectLst/>
                <a:uFillTx/>
                <a:latin typeface="Arial"/>
                <a:ea typeface="ＭＳ Ｐゴシック"/>
                <a:cs typeface="ＭＳ Ｐゴシック"/>
              </a:rPr>
              <a:t>mantén </a:t>
            </a:r>
            <a:r>
              <a:rPr lang="es-ES" sz="1200" b="0" i="0" u="none" strike="noStrike" kern="1200" cap="none" spc="0" baseline="0" dirty="0" smtClean="0">
                <a:solidFill>
                  <a:srgbClr val="000000"/>
                </a:solidFill>
                <a:effectLst/>
                <a:uFillTx/>
                <a:latin typeface="Arial"/>
                <a:ea typeface="ＭＳ Ｐゴシック"/>
                <a:cs typeface="ＭＳ Ｐゴシック"/>
              </a:rPr>
              <a:t>la interacción breve y educada. </a:t>
            </a:r>
            <a:r>
              <a:rPr lang="es-ES" sz="1200" b="0" i="0" u="none" strike="noStrike" kern="1200" cap="none" spc="0" baseline="0" dirty="0" smtClean="0">
                <a:solidFill>
                  <a:srgbClr val="000000"/>
                </a:solidFill>
                <a:effectLst/>
                <a:uFillTx/>
                <a:latin typeface="Arial"/>
                <a:ea typeface="ＭＳ Ｐゴシック"/>
                <a:cs typeface="ＭＳ Ｐゴシック"/>
              </a:rPr>
              <a:t>Investiga </a:t>
            </a:r>
            <a:r>
              <a:rPr lang="es-ES" sz="1200" b="0" i="0" u="none" strike="noStrike" kern="1200" cap="none" spc="0" baseline="0" dirty="0" smtClean="0">
                <a:solidFill>
                  <a:srgbClr val="000000"/>
                </a:solidFill>
                <a:effectLst/>
                <a:uFillTx/>
                <a:latin typeface="Arial"/>
                <a:ea typeface="ＭＳ Ｐゴシック"/>
                <a:cs typeface="ＭＳ Ｐゴシック"/>
              </a:rPr>
              <a:t>con quién está hablando para contar con más elementos sobre como entablar una conversación con ellos.</a:t>
            </a:r>
            <a:endParaRPr lang="en-US" dirty="0">
              <a:latin typeface="Arial Rounded MT Bold" pitchFamily="34"/>
            </a:endParaRPr>
          </a:p>
          <a:p>
            <a:pPr lvl="0"/>
            <a:endParaRPr lang="en-US" dirty="0">
              <a:latin typeface="Arial Rounded MT Bold" pitchFamily="34"/>
            </a:endParaRPr>
          </a:p>
          <a:p>
            <a:pPr lvl="0"/>
            <a:r>
              <a:rPr lang="es-ES" dirty="0" smtClean="0"/>
              <a:t>Si </a:t>
            </a:r>
            <a:r>
              <a:rPr lang="es-ES" dirty="0" smtClean="0"/>
              <a:t>no obtienes </a:t>
            </a:r>
            <a:r>
              <a:rPr lang="es-ES" dirty="0" smtClean="0"/>
              <a:t>una respuesta, no </a:t>
            </a:r>
            <a:r>
              <a:rPr lang="es-ES" dirty="0" smtClean="0"/>
              <a:t>haga</a:t>
            </a:r>
            <a:r>
              <a:rPr lang="es-ES" baseline="0" dirty="0" smtClean="0"/>
              <a:t> </a:t>
            </a:r>
            <a:r>
              <a:rPr lang="es-ES" dirty="0" smtClean="0"/>
              <a:t>seguimiento </a:t>
            </a:r>
            <a:r>
              <a:rPr lang="es-ES" dirty="0" smtClean="0"/>
              <a:t>más de una vez, al menos a corto plazo.</a:t>
            </a:r>
          </a:p>
          <a:p>
            <a:pPr lvl="0"/>
            <a:endParaRPr lang="en-US" dirty="0" smtClean="0">
              <a:latin typeface="Arial Rounded MT Bold" pitchFamily="34"/>
            </a:endParaRPr>
          </a:p>
          <a:p>
            <a:pPr lvl="0"/>
            <a:r>
              <a:rPr lang="es-ES" dirty="0" smtClean="0"/>
              <a:t>No "</a:t>
            </a:r>
            <a:r>
              <a:rPr lang="es-ES" dirty="0" smtClean="0"/>
              <a:t>envíes </a:t>
            </a:r>
            <a:r>
              <a:rPr lang="es-ES" dirty="0" smtClean="0"/>
              <a:t>tuits en masa" a los donantes u organizaciones, enviar el mismo mensaje genérico a muchas personas, donantes u organizaciones a la vez: puede percibirse como correo no deseado y elimina el elemento personal del trabajo.</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B118FBD-A681-4D5D-8FD1-13F942666024}" type="slidenum">
              <a:rPr/>
              <a:t>36</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5960976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x-none" sz="1200" b="0" i="0" u="none" strike="noStrike" kern="1200" cap="none" spc="0" baseline="0" smtClean="0">
                <a:solidFill>
                  <a:srgbClr val="000000"/>
                </a:solidFill>
                <a:effectLst/>
                <a:uFillTx/>
                <a:latin typeface="Arial"/>
                <a:ea typeface="ＭＳ Ｐゴシック"/>
                <a:cs typeface="ＭＳ Ｐゴシック"/>
              </a:rPr>
              <a:t>Aquí hay un ejemplo de búsqueda de hashtag, que como mencionamos es bastante valiosa para identificar quién está activo en su área de trabajo y a qué personas influyentes le gustaría atraer.</a:t>
            </a:r>
            <a:endParaRPr lang="en-US" dirty="0"/>
          </a:p>
          <a:p>
            <a:pPr lvl="0"/>
            <a:endParaRPr lang="en-US" dirty="0"/>
          </a:p>
          <a:p>
            <a:pPr lvl="0"/>
            <a:r>
              <a:rPr lang="x-none" sz="1200" b="0" i="0" u="none" strike="noStrike" kern="1200" cap="none" spc="0" baseline="0" smtClean="0">
                <a:solidFill>
                  <a:srgbClr val="000000"/>
                </a:solidFill>
                <a:effectLst/>
                <a:uFillTx/>
                <a:latin typeface="Arial"/>
                <a:ea typeface="ＭＳ Ｐゴシック"/>
                <a:cs typeface="ＭＳ Ｐゴシック"/>
              </a:rPr>
              <a:t>En la barra de búsqueda en la esquina superior derecha, escribimos #</a:t>
            </a:r>
            <a:r>
              <a:rPr lang="x-none" sz="1200" b="0" i="0" u="none" strike="noStrike" kern="1200" cap="none" spc="0" baseline="0" err="1" smtClean="0">
                <a:solidFill>
                  <a:srgbClr val="000000"/>
                </a:solidFill>
                <a:effectLst/>
                <a:uFillTx/>
                <a:latin typeface="Arial"/>
                <a:ea typeface="ＭＳ Ｐゴシック"/>
                <a:cs typeface="ＭＳ Ｐゴシック"/>
              </a:rPr>
              <a:t>SDGs</a:t>
            </a:r>
            <a:r>
              <a:rPr lang="x-none" sz="1200" b="0" i="0" u="none" strike="noStrike" kern="1200" cap="none" spc="0" baseline="0" smtClean="0">
                <a:solidFill>
                  <a:srgbClr val="000000"/>
                </a:solidFill>
                <a:effectLst/>
                <a:uFillTx/>
                <a:latin typeface="Arial"/>
                <a:ea typeface="ＭＳ Ｐゴシック"/>
                <a:cs typeface="ＭＳ Ｐゴシック"/>
              </a:rPr>
              <a:t> para ubicar a otros usuarios de Twitter que están publicando sobre objetivos de desarrollo sostenible. Esta práctica permite encontrar más información sobre su tema de interés al jalar hashtags referidos a otras publicaciones relevante y actualizadas sobre lo mismo.</a:t>
            </a:r>
            <a:endParaRPr lang="en-US" dirty="0"/>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Estos son los principales resultados de nuestra búsqueda, se inicia con ver quién más está twitteando sobre el tema y </a:t>
            </a:r>
            <a:r>
              <a:rPr lang="es-ES" sz="1200" b="0" i="0" u="none" strike="noStrike" kern="1200" cap="none" spc="0" baseline="0" dirty="0" smtClean="0">
                <a:solidFill>
                  <a:srgbClr val="000000"/>
                </a:solidFill>
                <a:effectLst/>
                <a:uFillTx/>
                <a:latin typeface="Arial"/>
                <a:ea typeface="ＭＳ Ｐゴシック"/>
                <a:cs typeface="ＭＳ Ｐゴシック"/>
              </a:rPr>
              <a:t>empezarás </a:t>
            </a:r>
            <a:r>
              <a:rPr lang="es-ES" sz="1200" b="0" i="0" u="none" strike="noStrike" kern="1200" cap="none" spc="0" baseline="0" dirty="0" smtClean="0">
                <a:solidFill>
                  <a:srgbClr val="000000"/>
                </a:solidFill>
                <a:effectLst/>
                <a:uFillTx/>
                <a:latin typeface="Arial"/>
                <a:ea typeface="ＭＳ Ｐゴシック"/>
                <a:cs typeface="ＭＳ Ｐゴシック"/>
              </a:rPr>
              <a:t>a seguir a más de alguna de estas personas. A medida que </a:t>
            </a:r>
            <a:r>
              <a:rPr lang="es-ES" sz="1200" b="0" i="0" u="none" strike="noStrike" kern="1200" cap="none" spc="0" baseline="0" dirty="0" smtClean="0">
                <a:solidFill>
                  <a:srgbClr val="000000"/>
                </a:solidFill>
                <a:effectLst/>
                <a:uFillTx/>
                <a:latin typeface="Arial"/>
                <a:ea typeface="ＭＳ Ｐゴシック"/>
                <a:cs typeface="ＭＳ Ｐゴシック"/>
              </a:rPr>
              <a:t>conozcas </a:t>
            </a:r>
            <a:r>
              <a:rPr lang="es-ES" sz="1200" b="0" i="0" u="none" strike="noStrike" kern="1200" cap="none" spc="0" baseline="0" dirty="0" smtClean="0">
                <a:solidFill>
                  <a:srgbClr val="000000"/>
                </a:solidFill>
                <a:effectLst/>
                <a:uFillTx/>
                <a:latin typeface="Arial"/>
                <a:ea typeface="ＭＳ Ｐゴシック"/>
                <a:cs typeface="ＭＳ Ｐゴシック"/>
              </a:rPr>
              <a:t>más de su contenido, es posible que </a:t>
            </a:r>
            <a:r>
              <a:rPr lang="es-ES" sz="1200" b="0" i="0" u="none" strike="noStrike" kern="1200" cap="none" spc="0" baseline="0" dirty="0" smtClean="0">
                <a:solidFill>
                  <a:srgbClr val="000000"/>
                </a:solidFill>
                <a:effectLst/>
                <a:uFillTx/>
                <a:latin typeface="Arial"/>
                <a:ea typeface="ＭＳ Ｐゴシック"/>
                <a:cs typeface="ＭＳ Ｐゴシック"/>
              </a:rPr>
              <a:t>desees comunicarte </a:t>
            </a:r>
            <a:r>
              <a:rPr lang="es-ES" sz="1200" b="0" i="0" u="none" strike="noStrike" kern="1200" cap="none" spc="0" baseline="0" dirty="0" smtClean="0">
                <a:solidFill>
                  <a:srgbClr val="000000"/>
                </a:solidFill>
                <a:effectLst/>
                <a:uFillTx/>
                <a:latin typeface="Arial"/>
                <a:ea typeface="ＭＳ Ｐゴシック"/>
                <a:cs typeface="ＭＳ Ｐゴシック"/>
              </a:rPr>
              <a:t>con ellos e iniciar alguna interacción.</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7D31E8A-5336-4B80-AFDE-B1443B136D8C}" type="slidenum">
              <a:rPr/>
              <a:t>37</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9806010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x-none" sz="1200" b="0" i="0" u="none" strike="noStrike" kern="1200" cap="none" spc="0" baseline="0" smtClean="0">
                <a:solidFill>
                  <a:srgbClr val="000000"/>
                </a:solidFill>
                <a:effectLst/>
                <a:uFillTx/>
                <a:latin typeface="Arial"/>
                <a:ea typeface="ＭＳ Ｐゴシック"/>
                <a:cs typeface="ＭＳ Ｐゴシック"/>
              </a:rPr>
              <a:t>Aquí hay un ejemplo de una organización, The Gates Institute, que se vinculó con PRB a través de una publicación propia. </a:t>
            </a:r>
            <a:r>
              <a:rPr lang="x-none" sz="1200" b="0" i="0" u="none" strike="noStrike" kern="1200" cap="none" spc="0" baseline="0" smtClean="0">
                <a:solidFill>
                  <a:srgbClr val="000000"/>
                </a:solidFill>
                <a:effectLst/>
                <a:uFillTx/>
                <a:latin typeface="Arial"/>
                <a:ea typeface="ＭＳ Ｐゴシック"/>
                <a:cs typeface="ＭＳ Ｐゴシック"/>
              </a:rPr>
              <a:t>Verá</a:t>
            </a:r>
            <a:r>
              <a:rPr lang="es-ES" sz="1200" b="0" i="0" u="none" strike="noStrike" kern="1200" cap="none" spc="0" baseline="0" dirty="0" smtClean="0">
                <a:solidFill>
                  <a:srgbClr val="000000"/>
                </a:solidFill>
                <a:effectLst/>
                <a:uFillTx/>
                <a:latin typeface="Arial"/>
                <a:ea typeface="ＭＳ Ｐゴシック"/>
                <a:cs typeface="ＭＳ Ｐゴシック"/>
              </a:rPr>
              <a:t>s</a:t>
            </a:r>
            <a:r>
              <a:rPr lang="x-none" sz="1200" b="0" i="0" u="none" strike="noStrike" kern="1200" cap="none" spc="0" baseline="0" smtClean="0">
                <a:solidFill>
                  <a:srgbClr val="000000"/>
                </a:solidFill>
                <a:effectLst/>
                <a:uFillTx/>
                <a:latin typeface="Arial"/>
                <a:ea typeface="ＭＳ Ｐゴシック"/>
                <a:cs typeface="ＭＳ Ｐゴシック"/>
              </a:rPr>
              <a:t> </a:t>
            </a:r>
            <a:r>
              <a:rPr lang="x-none" sz="1200" b="0" i="0" u="none" strike="noStrike" kern="1200" cap="none" spc="0" baseline="0" smtClean="0">
                <a:solidFill>
                  <a:srgbClr val="000000"/>
                </a:solidFill>
                <a:effectLst/>
                <a:uFillTx/>
                <a:latin typeface="Arial"/>
                <a:ea typeface="ＭＳ Ｐゴシック"/>
                <a:cs typeface="ＭＳ Ｐゴシック"/>
              </a:rPr>
              <a:t>que @PRBdata aparece en azul, lo que significa que cualquier seguidor podría vincular directamente a PRB, y  nosotros recibiremos una notificación de que fuimos etiquetados en la publicación.</a:t>
            </a:r>
            <a:endParaRPr lang="en-US" dirty="0"/>
          </a:p>
          <a:p>
            <a:pPr lvl="0"/>
            <a:endParaRPr lang="en-US" dirty="0"/>
          </a:p>
          <a:p>
            <a:pPr lvl="0"/>
            <a:r>
              <a:rPr lang="x-none" sz="1200" b="0" i="0" u="none" strike="noStrike" kern="1200" cap="none" spc="0" baseline="0" smtClean="0">
                <a:solidFill>
                  <a:srgbClr val="000000"/>
                </a:solidFill>
                <a:effectLst/>
                <a:uFillTx/>
                <a:latin typeface="Arial"/>
                <a:ea typeface="ＭＳ Ｐゴシック"/>
                <a:cs typeface="ＭＳ Ｐゴシック"/>
              </a:rPr>
              <a:t>Las etiquetas son importante en Facebook y Twitter. Grandes organizaciones como la OMS, USAID, incluso PRB tienen una gran cantidad de seguidores. A menudo éstos comparten o re twittean contenido que se adapta a su marca cuando son etiquetados por otras personas. Si una organización grande </a:t>
            </a:r>
            <a:r>
              <a:rPr lang="es-ES" sz="1200" b="0" i="0" u="none" strike="noStrike" kern="1200" cap="none" spc="0" baseline="0" dirty="0" smtClean="0">
                <a:solidFill>
                  <a:srgbClr val="000000"/>
                </a:solidFill>
                <a:effectLst/>
                <a:uFillTx/>
                <a:latin typeface="Arial"/>
                <a:ea typeface="ＭＳ Ｐゴシック"/>
                <a:cs typeface="ＭＳ Ｐゴシック"/>
              </a:rPr>
              <a:t>t</a:t>
            </a:r>
            <a:r>
              <a:rPr lang="x-none" sz="1200" b="0" i="0" u="none" strike="noStrike" kern="1200" cap="none" spc="0" baseline="0" smtClean="0">
                <a:solidFill>
                  <a:srgbClr val="000000"/>
                </a:solidFill>
                <a:effectLst/>
                <a:uFillTx/>
                <a:latin typeface="Arial"/>
                <a:ea typeface="ＭＳ Ｐゴシック"/>
                <a:cs typeface="ＭＳ Ｐゴシック"/>
              </a:rPr>
              <a:t>e </a:t>
            </a:r>
            <a:r>
              <a:rPr lang="x-none" sz="1200" b="0" i="0" u="none" strike="noStrike" kern="1200" cap="none" spc="0" baseline="0" smtClean="0">
                <a:solidFill>
                  <a:srgbClr val="000000"/>
                </a:solidFill>
                <a:effectLst/>
                <a:uFillTx/>
                <a:latin typeface="Arial"/>
                <a:ea typeface="ＭＳ Ｐゴシック"/>
                <a:cs typeface="ＭＳ Ｐゴシック"/>
              </a:rPr>
              <a:t>re twittea, esto </a:t>
            </a:r>
            <a:r>
              <a:rPr lang="es-ES" sz="1200" b="0" i="0" u="none" strike="noStrike" kern="1200" cap="none" spc="0" baseline="0" dirty="0" smtClean="0">
                <a:solidFill>
                  <a:srgbClr val="000000"/>
                </a:solidFill>
                <a:effectLst/>
                <a:uFillTx/>
                <a:latin typeface="Arial"/>
                <a:ea typeface="ＭＳ Ｐゴシック"/>
                <a:cs typeface="ＭＳ Ｐゴシック"/>
              </a:rPr>
              <a:t>t</a:t>
            </a:r>
            <a:r>
              <a:rPr lang="x-none" sz="1200" b="0" i="0" u="none" strike="noStrike" kern="1200" cap="none" spc="0" baseline="0" smtClean="0">
                <a:solidFill>
                  <a:srgbClr val="000000"/>
                </a:solidFill>
                <a:effectLst/>
                <a:uFillTx/>
                <a:latin typeface="Arial"/>
                <a:ea typeface="ＭＳ Ｐゴシック"/>
                <a:cs typeface="ＭＳ Ｐゴシック"/>
              </a:rPr>
              <a:t>e </a:t>
            </a:r>
            <a:r>
              <a:rPr lang="x-none" sz="1200" b="0" i="0" u="none" strike="noStrike" kern="1200" cap="none" spc="0" baseline="0" smtClean="0">
                <a:solidFill>
                  <a:srgbClr val="000000"/>
                </a:solidFill>
                <a:effectLst/>
                <a:uFillTx/>
                <a:latin typeface="Arial"/>
                <a:ea typeface="ＭＳ Ｐゴシック"/>
                <a:cs typeface="ＭＳ Ｐゴシック"/>
              </a:rPr>
              <a:t>ayudará a difundir </a:t>
            </a:r>
            <a:r>
              <a:rPr lang="es-ES" sz="1200" b="0" i="0" u="none" strike="noStrike" kern="1200" cap="none" spc="0" baseline="0" dirty="0" smtClean="0">
                <a:solidFill>
                  <a:srgbClr val="000000"/>
                </a:solidFill>
                <a:effectLst/>
                <a:uFillTx/>
                <a:latin typeface="Arial"/>
                <a:ea typeface="ＭＳ Ｐゴシック"/>
                <a:cs typeface="ＭＳ Ｐゴシック"/>
              </a:rPr>
              <a:t>t</a:t>
            </a:r>
            <a:r>
              <a:rPr lang="x-none" sz="1200" b="0" i="0" u="none" strike="noStrike" kern="1200" cap="none" spc="0" baseline="0" smtClean="0">
                <a:solidFill>
                  <a:srgbClr val="000000"/>
                </a:solidFill>
                <a:effectLst/>
                <a:uFillTx/>
                <a:latin typeface="Arial"/>
                <a:ea typeface="ＭＳ Ｐゴシック"/>
                <a:cs typeface="ＭＳ Ｐゴシック"/>
              </a:rPr>
              <a:t>u </a:t>
            </a:r>
            <a:r>
              <a:rPr lang="x-none" sz="1200" b="0" i="0" u="none" strike="noStrike" kern="1200" cap="none" spc="0" baseline="0" smtClean="0">
                <a:solidFill>
                  <a:srgbClr val="000000"/>
                </a:solidFill>
                <a:effectLst/>
                <a:uFillTx/>
                <a:latin typeface="Arial"/>
                <a:ea typeface="ＭＳ Ｐゴシック"/>
                <a:cs typeface="ＭＳ Ｐゴシック"/>
              </a:rPr>
              <a:t>marca a una </a:t>
            </a:r>
            <a:r>
              <a:rPr lang="x-none" sz="1200" b="0" i="0" u="none" strike="noStrike" kern="1200" cap="none" spc="0" baseline="0" smtClean="0">
                <a:solidFill>
                  <a:srgbClr val="000000"/>
                </a:solidFill>
                <a:effectLst/>
                <a:uFillTx/>
                <a:latin typeface="Arial"/>
                <a:ea typeface="ＭＳ Ｐゴシック"/>
                <a:cs typeface="ＭＳ Ｐゴシック"/>
              </a:rPr>
              <a:t>audiencia más </a:t>
            </a:r>
            <a:r>
              <a:rPr lang="x-none" sz="1200" b="0" i="0" u="none" strike="noStrike" kern="1200" cap="none" spc="0" baseline="0" smtClean="0">
                <a:solidFill>
                  <a:srgbClr val="000000"/>
                </a:solidFill>
                <a:effectLst/>
                <a:uFillTx/>
                <a:latin typeface="Arial"/>
                <a:ea typeface="ＭＳ Ｐゴシック"/>
                <a:cs typeface="ＭＳ Ｐゴシック"/>
              </a:rPr>
              <a:t>amplia </a:t>
            </a:r>
            <a:r>
              <a:rPr lang="x-none" sz="1200" b="0" i="0" u="none" strike="noStrike" kern="1200" cap="none" spc="0" baseline="0" smtClean="0">
                <a:solidFill>
                  <a:srgbClr val="000000"/>
                </a:solidFill>
                <a:effectLst/>
                <a:uFillTx/>
                <a:latin typeface="Arial"/>
                <a:ea typeface="ＭＳ Ｐゴシック"/>
                <a:cs typeface="ＭＳ Ｐゴシック"/>
              </a:rPr>
              <a:t>y </a:t>
            </a:r>
            <a:r>
              <a:rPr lang="x-none" sz="1200" b="0" i="0" u="none" strike="noStrike" kern="1200" cap="none" spc="0" baseline="0" smtClean="0">
                <a:solidFill>
                  <a:srgbClr val="000000"/>
                </a:solidFill>
                <a:effectLst/>
                <a:uFillTx/>
                <a:latin typeface="Arial"/>
                <a:ea typeface="ＭＳ Ｐゴシック"/>
                <a:cs typeface="ＭＳ Ｐゴシック"/>
              </a:rPr>
              <a:t>a menudo </a:t>
            </a:r>
            <a:r>
              <a:rPr lang="x-none" sz="1200" b="0" i="0" u="none" strike="noStrike" kern="1200" cap="none" spc="0" baseline="0" smtClean="0">
                <a:solidFill>
                  <a:srgbClr val="000000"/>
                </a:solidFill>
                <a:effectLst/>
                <a:uFillTx/>
                <a:latin typeface="Arial"/>
                <a:ea typeface="ＭＳ Ｐゴシック"/>
                <a:cs typeface="ＭＳ Ｐゴシック"/>
              </a:rPr>
              <a:t>generará</a:t>
            </a:r>
            <a:r>
              <a:rPr lang="es-ES" sz="1200" b="0" i="0" u="none" strike="noStrike" kern="1200" cap="none" spc="0" baseline="0" dirty="0" smtClean="0">
                <a:solidFill>
                  <a:srgbClr val="000000"/>
                </a:solidFill>
                <a:effectLst/>
                <a:uFillTx/>
                <a:latin typeface="Arial"/>
                <a:ea typeface="ＭＳ Ｐゴシック"/>
                <a:cs typeface="ＭＳ Ｐゴシック"/>
              </a:rPr>
              <a:t>s</a:t>
            </a:r>
            <a:r>
              <a:rPr lang="x-none" sz="1200" b="0" i="0" u="none" strike="noStrike" kern="1200" cap="none" spc="0" baseline="0" smtClean="0">
                <a:solidFill>
                  <a:srgbClr val="000000"/>
                </a:solidFill>
                <a:effectLst/>
                <a:uFillTx/>
                <a:latin typeface="Arial"/>
                <a:ea typeface="ＭＳ Ｐゴシック"/>
                <a:cs typeface="ＭＳ Ｐゴシック"/>
              </a:rPr>
              <a:t> </a:t>
            </a:r>
            <a:r>
              <a:rPr lang="x-none" sz="1200" b="0" i="0" u="none" strike="noStrike" kern="1200" cap="none" spc="0" baseline="0" smtClean="0">
                <a:solidFill>
                  <a:srgbClr val="000000"/>
                </a:solidFill>
                <a:effectLst/>
                <a:uFillTx/>
                <a:latin typeface="Arial"/>
                <a:ea typeface="ＭＳ Ｐゴシック"/>
                <a:cs typeface="ＭＳ Ｐゴシック"/>
              </a:rPr>
              <a:t>nuevos seguidores.</a:t>
            </a:r>
            <a:endParaRPr lang="en-US" dirty="0"/>
          </a:p>
          <a:p>
            <a:pPr lvl="0"/>
            <a:endParaRPr lang="en-US" dirty="0" smtClean="0"/>
          </a:p>
          <a:p>
            <a:pPr marL="0" marR="0" lvl="0" indent="0" algn="l" defTabSz="914400" rtl="0" eaLnBrk="1" fontAlgn="auto" latinLnBrk="0" hangingPunct="0">
              <a:lnSpc>
                <a:spcPct val="100000"/>
              </a:lnSpc>
              <a:spcBef>
                <a:spcPts val="400"/>
              </a:spcBef>
              <a:spcAft>
                <a:spcPts val="0"/>
              </a:spcAft>
              <a:buClrTx/>
              <a:buSzTx/>
              <a:buFontTx/>
              <a:buNone/>
              <a:tabLst/>
              <a:defRPr/>
            </a:pPr>
            <a:r>
              <a:rPr lang="x-none" sz="1200" b="0" i="0" u="none" strike="noStrike" kern="1200" cap="none" spc="0" baseline="0" smtClean="0">
                <a:solidFill>
                  <a:srgbClr val="000000"/>
                </a:solidFill>
                <a:effectLst/>
                <a:uFillTx/>
                <a:latin typeface="Arial"/>
                <a:ea typeface="ＭＳ Ｐゴシック"/>
                <a:cs typeface="ＭＳ Ｐゴシック"/>
              </a:rPr>
              <a:t>Lo mismo </a:t>
            </a:r>
            <a:r>
              <a:rPr lang="x-none" sz="1200" b="0" i="0" u="none" strike="noStrike" kern="1200" cap="none" spc="0" baseline="0" smtClean="0">
                <a:solidFill>
                  <a:srgbClr val="000000"/>
                </a:solidFill>
                <a:effectLst/>
                <a:uFillTx/>
                <a:latin typeface="Arial"/>
                <a:ea typeface="ＭＳ Ｐゴシック"/>
                <a:cs typeface="ＭＳ Ｐゴシック"/>
              </a:rPr>
              <a:t>aplica </a:t>
            </a:r>
            <a:r>
              <a:rPr lang="x-none" sz="1200" b="0" i="0" u="none" strike="noStrike" kern="1200" cap="none" spc="0" baseline="0" smtClean="0">
                <a:solidFill>
                  <a:srgbClr val="000000"/>
                </a:solidFill>
                <a:effectLst/>
                <a:uFillTx/>
                <a:latin typeface="Arial"/>
                <a:ea typeface="ＭＳ Ｐゴシック"/>
                <a:cs typeface="ＭＳ Ｐゴシック"/>
              </a:rPr>
              <a:t>para Hashtags. Usar el hashtag correcto significa que las personas que sigan el tema dado en las redes sociales comenzarán a aparecer en su publicación, y es posible que elijan seguirlo o agregarlo a una lista de perfiles que publiquen sobre el tema determinado.</a:t>
            </a:r>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F87457A-CEC4-459B-8DE6-1D27784122B9}" type="slidenum">
              <a:rPr/>
              <a:t>38</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1758231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Cada vez más, las organizaciones intentan generar una conversación en las redes sociales en paralelo a los eventos en vivo. </a:t>
            </a:r>
            <a:r>
              <a:rPr lang="es-ES" sz="1200" b="0" i="0" u="none" strike="noStrike" kern="1200" cap="none" spc="0" baseline="0" dirty="0" smtClean="0">
                <a:solidFill>
                  <a:srgbClr val="000000"/>
                </a:solidFill>
                <a:effectLst/>
                <a:uFillTx/>
                <a:latin typeface="Arial"/>
                <a:ea typeface="ＭＳ Ｐゴシック"/>
                <a:cs typeface="ＭＳ Ｐゴシック"/>
              </a:rPr>
              <a:t>Si asistes a </a:t>
            </a:r>
            <a:r>
              <a:rPr lang="es-ES" sz="1200" b="0" i="0" u="none" strike="noStrike" kern="1200" cap="none" spc="0" baseline="0" dirty="0" smtClean="0">
                <a:solidFill>
                  <a:srgbClr val="000000"/>
                </a:solidFill>
                <a:effectLst/>
                <a:uFillTx/>
                <a:latin typeface="Arial"/>
                <a:ea typeface="ＭＳ Ｐゴシック"/>
                <a:cs typeface="ＭＳ Ｐゴシック"/>
              </a:rPr>
              <a:t>eventos, como el lanzamiento de un nuevo informe, una conferencia o una reunión comunitaria sobre políticas, ¡</a:t>
            </a:r>
            <a:r>
              <a:rPr lang="es-ES" sz="1200" b="0" i="0" u="none" strike="noStrike" kern="1200" cap="none" spc="0" baseline="0" dirty="0" smtClean="0">
                <a:solidFill>
                  <a:srgbClr val="000000"/>
                </a:solidFill>
                <a:effectLst/>
                <a:uFillTx/>
                <a:latin typeface="Arial"/>
                <a:ea typeface="ＭＳ Ｐゴシック"/>
                <a:cs typeface="ＭＳ Ｐゴシック"/>
              </a:rPr>
              <a:t>twittealo</a:t>
            </a:r>
            <a:r>
              <a:rPr lang="es-ES" sz="1200" b="0" i="0" u="none" strike="noStrike" kern="1200" cap="none" spc="0" baseline="0" dirty="0" smtClean="0">
                <a:solidFill>
                  <a:srgbClr val="000000"/>
                </a:solidFill>
                <a:effectLst/>
                <a:uFillTx/>
                <a:latin typeface="Arial"/>
                <a:ea typeface="ＭＳ Ｐゴシック"/>
                <a:cs typeface="ＭＳ Ｐゴシック"/>
              </a:rPr>
              <a:t>! El "twitteo en vivo" generalmente incluye compartir declaraciones y anuncios en tiempo real, más o menos, para interactuar con seguidores interesados ​​que no pueden estar presentes en persona.</a:t>
            </a:r>
            <a:endParaRPr lang="en-US" dirty="0"/>
          </a:p>
          <a:p>
            <a:pPr lvl="0"/>
            <a:endParaRPr lang="en-US" dirty="0" smtClean="0"/>
          </a:p>
          <a:p>
            <a:pPr lvl="0"/>
            <a:r>
              <a:rPr lang="es-ES" sz="1200" b="0" i="0" u="none" strike="noStrike" kern="1200" cap="none" spc="0" baseline="0" dirty="0" smtClean="0">
                <a:solidFill>
                  <a:srgbClr val="000000"/>
                </a:solidFill>
                <a:effectLst/>
                <a:uFillTx/>
                <a:latin typeface="Arial"/>
                <a:ea typeface="ＭＳ Ｐゴシック"/>
                <a:cs typeface="ＭＳ Ｐゴシック"/>
              </a:rPr>
              <a:t>Si </a:t>
            </a:r>
            <a:r>
              <a:rPr lang="es-ES" sz="1200" b="0" i="0" u="none" strike="noStrike" kern="1200" cap="none" spc="0" baseline="0" dirty="0" smtClean="0">
                <a:solidFill>
                  <a:srgbClr val="000000"/>
                </a:solidFill>
                <a:effectLst/>
                <a:uFillTx/>
                <a:latin typeface="Arial"/>
                <a:ea typeface="ＭＳ Ｐゴシック"/>
                <a:cs typeface="ＭＳ Ｐゴシック"/>
              </a:rPr>
              <a:t>estás </a:t>
            </a:r>
            <a:r>
              <a:rPr lang="es-ES" sz="1200" b="0" i="0" u="none" strike="noStrike" kern="1200" cap="none" spc="0" baseline="0" dirty="0" smtClean="0">
                <a:solidFill>
                  <a:srgbClr val="000000"/>
                </a:solidFill>
                <a:effectLst/>
                <a:uFillTx/>
                <a:latin typeface="Arial"/>
                <a:ea typeface="ＭＳ Ｐゴシック"/>
                <a:cs typeface="ＭＳ Ｐゴシック"/>
              </a:rPr>
              <a:t>asistiendo a un evento digno de mención, </a:t>
            </a:r>
            <a:r>
              <a:rPr lang="es-ES" sz="1200" b="0" i="0" u="none" strike="noStrike" kern="1200" cap="none" spc="0" baseline="0" dirty="0" smtClean="0">
                <a:solidFill>
                  <a:srgbClr val="000000"/>
                </a:solidFill>
                <a:effectLst/>
                <a:uFillTx/>
                <a:latin typeface="Arial"/>
                <a:ea typeface="ＭＳ Ｐゴシック"/>
                <a:cs typeface="ＭＳ Ｐゴシック"/>
              </a:rPr>
              <a:t>haz algo </a:t>
            </a:r>
            <a:r>
              <a:rPr lang="es-ES" sz="1200" b="0" i="0" u="none" strike="noStrike" kern="1200" cap="none" spc="0" baseline="0" dirty="0" smtClean="0">
                <a:solidFill>
                  <a:srgbClr val="000000"/>
                </a:solidFill>
                <a:effectLst/>
                <a:uFillTx/>
                <a:latin typeface="Arial"/>
                <a:ea typeface="ＭＳ Ｐゴシック"/>
                <a:cs typeface="ＭＳ Ｐゴシック"/>
              </a:rPr>
              <a:t>de investigación en redes sociales con anticipación. </a:t>
            </a:r>
            <a:r>
              <a:rPr lang="es-ES" sz="1200" b="0" i="0" u="none" strike="noStrike" kern="1200" cap="none" spc="0" baseline="0" dirty="0" smtClean="0">
                <a:solidFill>
                  <a:srgbClr val="000000"/>
                </a:solidFill>
                <a:effectLst/>
                <a:uFillTx/>
                <a:latin typeface="Arial"/>
                <a:ea typeface="ＭＳ Ｐゴシック"/>
                <a:cs typeface="ＭＳ Ｐゴシック"/>
              </a:rPr>
              <a:t>Haz una </a:t>
            </a:r>
            <a:r>
              <a:rPr lang="es-ES" sz="1200" b="0" i="0" u="none" strike="noStrike" kern="1200" cap="none" spc="0" baseline="0" dirty="0" smtClean="0">
                <a:solidFill>
                  <a:srgbClr val="000000"/>
                </a:solidFill>
                <a:effectLst/>
                <a:uFillTx/>
                <a:latin typeface="Arial"/>
                <a:ea typeface="ＭＳ Ｐゴシック"/>
                <a:cs typeface="ＭＳ Ｐゴシック"/>
              </a:rPr>
              <a:t>lista de los perfiles de las organizaciones que patrocinan los eventos y </a:t>
            </a:r>
            <a:r>
              <a:rPr lang="es-ES" sz="1200" b="0" i="0" u="none" strike="noStrike" kern="1200" cap="none" spc="0" baseline="0" dirty="0" smtClean="0">
                <a:solidFill>
                  <a:srgbClr val="000000"/>
                </a:solidFill>
                <a:effectLst/>
                <a:uFillTx/>
                <a:latin typeface="Arial"/>
                <a:ea typeface="ＭＳ Ｐゴシック"/>
                <a:cs typeface="ＭＳ Ｐゴシック"/>
              </a:rPr>
              <a:t>ve si </a:t>
            </a:r>
            <a:r>
              <a:rPr lang="es-ES" sz="1200" b="0" i="0" u="none" strike="noStrike" kern="1200" cap="none" spc="0" baseline="0" dirty="0" smtClean="0">
                <a:solidFill>
                  <a:srgbClr val="000000"/>
                </a:solidFill>
                <a:effectLst/>
                <a:uFillTx/>
                <a:latin typeface="Arial"/>
                <a:ea typeface="ＭＳ Ｐゴシック"/>
                <a:cs typeface="ＭＳ Ｐゴシック"/>
              </a:rPr>
              <a:t>los oradores están activos en las redes sociales. </a:t>
            </a:r>
            <a:r>
              <a:rPr lang="es-ES" sz="1200" b="0" i="0" u="none" strike="noStrike" kern="1200" cap="none" spc="0" baseline="0" dirty="0" smtClean="0">
                <a:solidFill>
                  <a:srgbClr val="000000"/>
                </a:solidFill>
                <a:effectLst/>
                <a:uFillTx/>
                <a:latin typeface="Arial"/>
                <a:ea typeface="ＭＳ Ｐゴシック"/>
                <a:cs typeface="ＭＳ Ｐゴシック"/>
              </a:rPr>
              <a:t>Verifica </a:t>
            </a:r>
            <a:r>
              <a:rPr lang="es-ES" sz="1200" b="0" i="0" u="none" strike="noStrike" kern="1200" cap="none" spc="0" baseline="0" dirty="0" smtClean="0">
                <a:solidFill>
                  <a:srgbClr val="000000"/>
                </a:solidFill>
                <a:effectLst/>
                <a:uFillTx/>
                <a:latin typeface="Arial"/>
                <a:ea typeface="ＭＳ Ｐゴシック"/>
                <a:cs typeface="ＭＳ Ｐゴシック"/>
              </a:rPr>
              <a:t>la invitación al evento, o los materiales entregados a su llegada, para ver si el evento tiene un hashtag específico. </a:t>
            </a:r>
            <a:r>
              <a:rPr lang="es-ES" sz="1200" b="0" i="0" u="none" strike="noStrike" kern="1200" cap="none" spc="0" baseline="0" dirty="0" smtClean="0">
                <a:solidFill>
                  <a:srgbClr val="000000"/>
                </a:solidFill>
                <a:effectLst/>
                <a:uFillTx/>
                <a:latin typeface="Arial"/>
                <a:ea typeface="ＭＳ Ｐゴシック"/>
                <a:cs typeface="ＭＳ Ｐゴシック"/>
              </a:rPr>
              <a:t>Publica </a:t>
            </a:r>
            <a:r>
              <a:rPr lang="es-ES" sz="1200" b="0" i="0" u="none" strike="noStrike" kern="1200" cap="none" spc="0" baseline="0" dirty="0" smtClean="0">
                <a:solidFill>
                  <a:srgbClr val="000000"/>
                </a:solidFill>
                <a:effectLst/>
                <a:uFillTx/>
                <a:latin typeface="Arial"/>
                <a:ea typeface="ＭＳ Ｐゴシック"/>
                <a:cs typeface="ＭＳ Ｐゴシック"/>
              </a:rPr>
              <a:t>durante el evento: </a:t>
            </a:r>
            <a:r>
              <a:rPr lang="es-ES" sz="1200" b="0" i="0" u="none" strike="noStrike" kern="1200" cap="none" spc="0" baseline="0" dirty="0" smtClean="0">
                <a:solidFill>
                  <a:srgbClr val="000000"/>
                </a:solidFill>
                <a:effectLst/>
                <a:uFillTx/>
                <a:latin typeface="Arial"/>
                <a:ea typeface="ＭＳ Ｐゴシック"/>
                <a:cs typeface="ＭＳ Ｐゴシック"/>
              </a:rPr>
              <a:t>mira </a:t>
            </a:r>
            <a:r>
              <a:rPr lang="es-ES" sz="1200" b="0" i="0" u="none" strike="noStrike" kern="1200" cap="none" spc="0" baseline="0" dirty="0" smtClean="0">
                <a:solidFill>
                  <a:srgbClr val="000000"/>
                </a:solidFill>
                <a:effectLst/>
                <a:uFillTx/>
                <a:latin typeface="Arial"/>
                <a:ea typeface="ＭＳ Ｐゴシック"/>
                <a:cs typeface="ＭＳ Ｐゴシック"/>
              </a:rPr>
              <a:t>si </a:t>
            </a:r>
            <a:r>
              <a:rPr lang="es-ES" sz="1200" b="0" i="0" u="none" strike="noStrike" kern="1200" cap="none" spc="0" baseline="0" dirty="0" smtClean="0">
                <a:solidFill>
                  <a:srgbClr val="000000"/>
                </a:solidFill>
                <a:effectLst/>
                <a:uFillTx/>
                <a:latin typeface="Arial"/>
                <a:ea typeface="ＭＳ Ｐゴシック"/>
                <a:cs typeface="ＭＳ Ｐゴシック"/>
              </a:rPr>
              <a:t>recibes </a:t>
            </a:r>
            <a:r>
              <a:rPr lang="es-ES" sz="1200" b="0" i="0" u="none" strike="noStrike" kern="1200" cap="none" spc="0" baseline="0" dirty="0" smtClean="0">
                <a:solidFill>
                  <a:srgbClr val="000000"/>
                </a:solidFill>
                <a:effectLst/>
                <a:uFillTx/>
                <a:latin typeface="Arial"/>
                <a:ea typeface="ＭＳ Ｐゴシック"/>
                <a:cs typeface="ＭＳ Ｐゴシック"/>
              </a:rPr>
              <a:t>algunos retwitts de las organizaciones patrocinadoras. </a:t>
            </a:r>
            <a:r>
              <a:rPr lang="es-ES" sz="1200" b="0" i="0" u="none" strike="noStrike" kern="1200" cap="none" spc="0" baseline="0" dirty="0" smtClean="0">
                <a:solidFill>
                  <a:srgbClr val="000000"/>
                </a:solidFill>
                <a:effectLst/>
                <a:uFillTx/>
                <a:latin typeface="Arial"/>
                <a:ea typeface="ＭＳ Ｐゴシック"/>
                <a:cs typeface="ＭＳ Ｐゴシック"/>
              </a:rPr>
              <a:t>Busca </a:t>
            </a:r>
            <a:r>
              <a:rPr lang="es-ES" sz="1200" b="0" i="0" u="none" strike="noStrike" kern="1200" cap="none" spc="0" baseline="0" dirty="0" smtClean="0">
                <a:solidFill>
                  <a:srgbClr val="000000"/>
                </a:solidFill>
                <a:effectLst/>
                <a:uFillTx/>
                <a:latin typeface="Arial"/>
                <a:ea typeface="ＭＳ Ｐゴシック"/>
                <a:cs typeface="ＭＳ Ｐゴシック"/>
              </a:rPr>
              <a:t>los hashtags relevantes para el evento y </a:t>
            </a:r>
            <a:r>
              <a:rPr lang="es-ES" sz="1200" b="0" i="0" u="none" strike="noStrike" kern="1200" cap="none" spc="0" baseline="0" dirty="0" smtClean="0">
                <a:solidFill>
                  <a:srgbClr val="000000"/>
                </a:solidFill>
                <a:effectLst/>
                <a:uFillTx/>
                <a:latin typeface="Arial"/>
                <a:ea typeface="ＭＳ Ｐゴシック"/>
                <a:cs typeface="ＭＳ Ｐゴシック"/>
              </a:rPr>
              <a:t>sigue </a:t>
            </a:r>
            <a:r>
              <a:rPr lang="es-ES" sz="1200" b="0" i="0" u="none" strike="noStrike" kern="1200" cap="none" spc="0" baseline="0" dirty="0" smtClean="0">
                <a:solidFill>
                  <a:srgbClr val="000000"/>
                </a:solidFill>
                <a:effectLst/>
                <a:uFillTx/>
                <a:latin typeface="Arial"/>
                <a:ea typeface="ＭＳ Ｐゴシック"/>
                <a:cs typeface="ＭＳ Ｐゴシック"/>
              </a:rPr>
              <a:t>a otros que también estén publicando.</a:t>
            </a:r>
            <a:endParaRPr lang="en-US" dirty="0"/>
          </a:p>
          <a:p>
            <a:pPr lvl="0"/>
            <a:endParaRPr lang="en-US" dirty="0" smtClean="0"/>
          </a:p>
          <a:p>
            <a:pPr lvl="0"/>
            <a:r>
              <a:rPr lang="es-ES" sz="1200" b="0" i="0" u="none" strike="noStrike" kern="1200" cap="none" spc="0" baseline="0" dirty="0" smtClean="0">
                <a:solidFill>
                  <a:srgbClr val="000000"/>
                </a:solidFill>
                <a:effectLst/>
                <a:uFillTx/>
                <a:latin typeface="Arial"/>
                <a:ea typeface="ＭＳ Ｐゴシック"/>
                <a:cs typeface="ＭＳ Ｐゴシック"/>
              </a:rPr>
              <a:t>Los Chats de Twitter son otra plataforma para realizar una conversaciones específica exclusivamente en las redes sociales. La imagen aquí es de un chat en vivo de Twitter organizado por PEPFAR. A menudo </a:t>
            </a:r>
            <a:r>
              <a:rPr lang="es-ES" sz="1200" b="0" i="0" u="none" strike="noStrike" kern="1200" cap="none" spc="0" baseline="0" dirty="0" smtClean="0">
                <a:solidFill>
                  <a:srgbClr val="000000"/>
                </a:solidFill>
                <a:effectLst/>
                <a:uFillTx/>
                <a:latin typeface="Arial"/>
                <a:ea typeface="ＭＳ Ｐゴシック"/>
                <a:cs typeface="ＭＳ Ｐゴシック"/>
              </a:rPr>
              <a:t>verás </a:t>
            </a:r>
            <a:r>
              <a:rPr lang="es-ES" sz="1200" b="0" i="0" u="none" strike="noStrike" kern="1200" cap="none" spc="0" baseline="0" dirty="0" smtClean="0">
                <a:solidFill>
                  <a:srgbClr val="000000"/>
                </a:solidFill>
                <a:effectLst/>
                <a:uFillTx/>
                <a:latin typeface="Arial"/>
                <a:ea typeface="ＭＳ Ｐゴシック"/>
                <a:cs typeface="ＭＳ Ｐゴシック"/>
              </a:rPr>
              <a:t>en estas anotaciones el uso de las letras Q/P o A/R, y números, para denotar preguntas, respuestas y otras interacciones de personas conectadas.</a:t>
            </a:r>
          </a:p>
          <a:p>
            <a:pPr lvl="0"/>
            <a:endParaRPr lang="en-US" dirty="0"/>
          </a:p>
          <a:p>
            <a:pPr lvl="0"/>
            <a:r>
              <a:rPr lang="es-ES" sz="1200" b="0" i="0" u="none" strike="noStrike" kern="1200" cap="none" spc="0" baseline="0" dirty="0" smtClean="0">
                <a:solidFill>
                  <a:srgbClr val="000000"/>
                </a:solidFill>
                <a:effectLst/>
                <a:uFillTx/>
                <a:latin typeface="Arial"/>
                <a:ea typeface="ＭＳ Ｐゴシック"/>
                <a:cs typeface="ＭＳ Ｐゴシック"/>
              </a:rPr>
              <a:t>Cualquiera puede participar en un chat de twitter, pero su éxito depende del vínculo que </a:t>
            </a:r>
            <a:r>
              <a:rPr lang="es-ES" sz="1200" b="0" i="0" u="none" strike="noStrike" kern="1200" cap="none" spc="0" baseline="0" dirty="0" smtClean="0">
                <a:solidFill>
                  <a:srgbClr val="000000"/>
                </a:solidFill>
                <a:effectLst/>
                <a:uFillTx/>
                <a:latin typeface="Arial"/>
                <a:ea typeface="ＭＳ Ｐゴシック"/>
                <a:cs typeface="ＭＳ Ｐゴシック"/>
              </a:rPr>
              <a:t>desarrolles </a:t>
            </a:r>
            <a:r>
              <a:rPr lang="es-ES" sz="1200" b="0" i="0" u="none" strike="noStrike" kern="1200" cap="none" spc="0" baseline="0" dirty="0" smtClean="0">
                <a:solidFill>
                  <a:srgbClr val="000000"/>
                </a:solidFill>
                <a:effectLst/>
                <a:uFillTx/>
                <a:latin typeface="Arial"/>
                <a:ea typeface="ＭＳ Ｐゴシック"/>
                <a:cs typeface="ＭＳ Ｐゴシック"/>
              </a:rPr>
              <a:t>con la audiencia. </a:t>
            </a:r>
            <a:r>
              <a:rPr lang="es-ES" sz="1200" b="0" i="0" u="none" strike="noStrike" kern="1200" cap="none" spc="0" baseline="0" dirty="0" smtClean="0">
                <a:solidFill>
                  <a:srgbClr val="000000"/>
                </a:solidFill>
                <a:effectLst/>
                <a:uFillTx/>
                <a:latin typeface="Arial"/>
                <a:ea typeface="ＭＳ Ｐゴシック"/>
                <a:cs typeface="ＭＳ Ｐゴシック"/>
              </a:rPr>
              <a:t>Responde </a:t>
            </a:r>
            <a:r>
              <a:rPr lang="es-ES" sz="1200" b="0" i="0" u="none" strike="noStrike" kern="1200" cap="none" spc="0" baseline="0" dirty="0" smtClean="0">
                <a:solidFill>
                  <a:srgbClr val="000000"/>
                </a:solidFill>
                <a:effectLst/>
                <a:uFillTx/>
                <a:latin typeface="Arial"/>
                <a:ea typeface="ＭＳ Ｐゴシック"/>
                <a:cs typeface="ＭＳ Ｐゴシック"/>
              </a:rPr>
              <a:t>a las preguntas, </a:t>
            </a:r>
            <a:r>
              <a:rPr lang="es-ES" sz="1200" b="0" i="0" u="none" strike="noStrike" kern="1200" cap="none" spc="0" baseline="0" dirty="0" smtClean="0">
                <a:solidFill>
                  <a:srgbClr val="000000"/>
                </a:solidFill>
                <a:effectLst/>
                <a:uFillTx/>
                <a:latin typeface="Arial"/>
                <a:ea typeface="ＭＳ Ｐゴシック"/>
                <a:cs typeface="ＭＳ Ｐゴシック"/>
              </a:rPr>
              <a:t>haz preguntas</a:t>
            </a: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retwittea </a:t>
            </a:r>
            <a:r>
              <a:rPr lang="es-ES" sz="1200" b="0" i="0" u="none" strike="noStrike" kern="1200" cap="none" spc="0" baseline="0" dirty="0" smtClean="0">
                <a:solidFill>
                  <a:srgbClr val="000000"/>
                </a:solidFill>
                <a:effectLst/>
                <a:uFillTx/>
                <a:latin typeface="Arial"/>
                <a:ea typeface="ＭＳ Ｐゴシック"/>
                <a:cs typeface="ＭＳ Ｐゴシック"/>
              </a:rPr>
              <a:t>y </a:t>
            </a:r>
            <a:r>
              <a:rPr lang="es-ES" sz="1200" b="0" i="0" u="none" strike="noStrike" kern="1200" cap="none" spc="0" baseline="0" dirty="0" smtClean="0">
                <a:solidFill>
                  <a:srgbClr val="000000"/>
                </a:solidFill>
                <a:effectLst/>
                <a:uFillTx/>
                <a:latin typeface="Arial"/>
                <a:ea typeface="ＭＳ Ｐゴシック"/>
                <a:cs typeface="ＭＳ Ｐゴシック"/>
              </a:rPr>
              <a:t>ve </a:t>
            </a:r>
            <a:r>
              <a:rPr lang="es-ES" sz="1200" b="0" i="0" u="none" strike="noStrike" kern="1200" cap="none" spc="0" baseline="0" dirty="0" smtClean="0">
                <a:solidFill>
                  <a:srgbClr val="000000"/>
                </a:solidFill>
                <a:effectLst/>
                <a:uFillTx/>
                <a:latin typeface="Arial"/>
                <a:ea typeface="ＭＳ Ｐゴシック"/>
                <a:cs typeface="ＭＳ Ｐゴシック"/>
              </a:rPr>
              <a:t>quién más está activo. </a:t>
            </a:r>
            <a:r>
              <a:rPr lang="es-ES" sz="1200" b="0" i="0" u="none" strike="noStrike" kern="1200" cap="none" spc="0" baseline="0" dirty="0" smtClean="0">
                <a:solidFill>
                  <a:srgbClr val="000000"/>
                </a:solidFill>
                <a:effectLst/>
                <a:uFillTx/>
                <a:latin typeface="Arial"/>
                <a:ea typeface="ＭＳ Ｐゴシック"/>
                <a:cs typeface="ＭＳ Ｐゴシック"/>
              </a:rPr>
              <a:t>Busca </a:t>
            </a:r>
            <a:r>
              <a:rPr lang="es-ES" sz="1200" b="0" i="0" u="none" strike="noStrike" kern="1200" cap="none" spc="0" baseline="0" dirty="0" smtClean="0">
                <a:solidFill>
                  <a:srgbClr val="000000"/>
                </a:solidFill>
                <a:effectLst/>
                <a:uFillTx/>
                <a:latin typeface="Arial"/>
                <a:ea typeface="ＭＳ Ｐゴシック"/>
                <a:cs typeface="ＭＳ Ｐゴシック"/>
              </a:rPr>
              <a:t>a otros para </a:t>
            </a:r>
            <a:r>
              <a:rPr lang="es-ES" sz="1200" b="0" i="0" u="none" strike="noStrike" kern="1200" cap="none" spc="0" baseline="0" dirty="0" smtClean="0">
                <a:solidFill>
                  <a:srgbClr val="000000"/>
                </a:solidFill>
                <a:effectLst/>
                <a:uFillTx/>
                <a:latin typeface="Arial"/>
                <a:ea typeface="ＭＳ Ｐゴシック"/>
                <a:cs typeface="ＭＳ Ｐゴシック"/>
              </a:rPr>
              <a:t>que te </a:t>
            </a:r>
            <a:r>
              <a:rPr lang="es-ES" sz="1200" b="0" i="0" u="none" strike="noStrike" kern="1200" cap="none" spc="0" baseline="0" dirty="0" smtClean="0">
                <a:solidFill>
                  <a:srgbClr val="000000"/>
                </a:solidFill>
                <a:effectLst/>
                <a:uFillTx/>
                <a:latin typeface="Arial"/>
                <a:ea typeface="ＭＳ Ｐゴシック"/>
                <a:cs typeface="ＭＳ Ｐゴシック"/>
              </a:rPr>
              <a:t>sigan y </a:t>
            </a:r>
            <a:r>
              <a:rPr lang="es-ES" sz="1200" b="0" i="0" u="none" strike="noStrike" kern="1200" cap="none" spc="0" baseline="0" dirty="0" smtClean="0">
                <a:solidFill>
                  <a:srgbClr val="000000"/>
                </a:solidFill>
                <a:effectLst/>
                <a:uFillTx/>
                <a:latin typeface="Arial"/>
                <a:ea typeface="ＭＳ Ｐゴシック"/>
                <a:cs typeface="ＭＳ Ｐゴシック"/>
              </a:rPr>
              <a:t>ve </a:t>
            </a:r>
            <a:r>
              <a:rPr lang="es-ES" sz="1200" b="0" i="0" u="none" strike="noStrike" kern="1200" cap="none" spc="0" baseline="0" dirty="0" smtClean="0">
                <a:solidFill>
                  <a:srgbClr val="000000"/>
                </a:solidFill>
                <a:effectLst/>
                <a:uFillTx/>
                <a:latin typeface="Arial"/>
                <a:ea typeface="ＭＳ Ｐゴシック"/>
                <a:cs typeface="ＭＳ Ｐゴシック"/>
              </a:rPr>
              <a:t>si </a:t>
            </a:r>
            <a:r>
              <a:rPr lang="es-ES" sz="1200" b="0" i="0" u="none" strike="noStrike" kern="1200" cap="none" spc="0" baseline="0" dirty="0" smtClean="0">
                <a:solidFill>
                  <a:srgbClr val="000000"/>
                </a:solidFill>
                <a:effectLst/>
                <a:uFillTx/>
                <a:latin typeface="Arial"/>
                <a:ea typeface="ＭＳ Ｐゴシック"/>
                <a:cs typeface="ＭＳ Ｐゴシック"/>
              </a:rPr>
              <a:t>puedes </a:t>
            </a:r>
            <a:r>
              <a:rPr lang="es-ES" sz="1200" b="0" i="0" u="none" strike="noStrike" kern="1200" cap="none" spc="0" baseline="0" dirty="0" smtClean="0">
                <a:solidFill>
                  <a:srgbClr val="000000"/>
                </a:solidFill>
                <a:effectLst/>
                <a:uFillTx/>
                <a:latin typeface="Arial"/>
                <a:ea typeface="ＭＳ Ｐゴシック"/>
                <a:cs typeface="ＭＳ Ｐゴシック"/>
              </a:rPr>
              <a:t>hacer crecer su lista de </a:t>
            </a:r>
            <a:r>
              <a:rPr lang="es-ES" sz="1200" b="0" i="0" u="none" strike="noStrike" kern="1200" cap="none" spc="0" baseline="0" dirty="0" smtClean="0">
                <a:solidFill>
                  <a:srgbClr val="000000"/>
                </a:solidFill>
                <a:effectLst/>
                <a:uFillTx/>
                <a:latin typeface="Arial"/>
                <a:ea typeface="ＭＳ Ｐゴシック"/>
                <a:cs typeface="ＭＳ Ｐゴシック"/>
              </a:rPr>
              <a:t>seguidores </a:t>
            </a:r>
            <a:r>
              <a:rPr lang="es-ES" sz="1200" b="0" i="0" u="none" strike="noStrike" kern="1200" cap="none" spc="0" baseline="0" dirty="0" smtClean="0">
                <a:solidFill>
                  <a:srgbClr val="000000"/>
                </a:solidFill>
                <a:effectLst/>
                <a:uFillTx/>
                <a:latin typeface="Arial"/>
                <a:ea typeface="ＭＳ Ｐゴシック"/>
                <a:cs typeface="ＭＳ Ｐゴシック"/>
              </a:rPr>
              <a:t>a través de este tipo de oportunidades de participación.</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4DCF462-6601-47BD-B031-59D9E99C4F8D}" type="slidenum">
              <a:rPr/>
              <a:t>39</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775192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_tradnl" noProof="0" dirty="0" smtClean="0"/>
              <a:t>Para iniciar, daremos un paso atrás para definir con precisión qué es una red social.</a:t>
            </a:r>
          </a:p>
          <a:p>
            <a:pPr lvl="0"/>
            <a:endParaRPr lang="es-ES_tradnl" noProof="0" dirty="0" smtClean="0"/>
          </a:p>
          <a:p>
            <a:pPr lvl="0"/>
            <a:r>
              <a:rPr lang="es-ES_tradnl" b="1" noProof="0" dirty="0" smtClean="0"/>
              <a:t>Leer definición. </a:t>
            </a:r>
          </a:p>
          <a:p>
            <a:pPr lvl="0"/>
            <a:endParaRPr lang="es-ES_tradnl" noProof="0" dirty="0" smtClean="0"/>
          </a:p>
          <a:p>
            <a:pPr lvl="0"/>
            <a:r>
              <a:rPr lang="es-ES_tradnl" noProof="0" dirty="0" smtClean="0"/>
              <a:t>Es muy sencillo – Ser parte de una red social o comunidad en línea es interactuar con otros usuarios (individuos u organizaciones) como un medio para compartir ideas, pensamientos y opiniones.</a:t>
            </a:r>
            <a:endParaRPr lang="es-ES_tradnl"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E88EF72-73A2-44C1-87C1-E7114B4C96AF}" type="slidenum">
              <a:rPr/>
              <a:t>4</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388803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sz="1200" b="0" i="0" u="none" strike="noStrike" kern="1200" cap="none" spc="0" baseline="0" dirty="0" smtClean="0">
                <a:solidFill>
                  <a:srgbClr val="000000"/>
                </a:solidFill>
                <a:effectLst/>
                <a:uFillTx/>
                <a:latin typeface="Arial"/>
                <a:ea typeface="ＭＳ Ｐゴシック"/>
                <a:cs typeface="ＭＳ Ｐゴシック"/>
              </a:rPr>
              <a:t>Sobre todo, </a:t>
            </a:r>
            <a:r>
              <a:rPr lang="es-ES" sz="1200" b="0" i="0" u="none" strike="noStrike" kern="1200" cap="none" spc="0" baseline="0" dirty="0" smtClean="0">
                <a:solidFill>
                  <a:srgbClr val="000000"/>
                </a:solidFill>
                <a:effectLst/>
                <a:uFillTx/>
                <a:latin typeface="Arial"/>
                <a:ea typeface="ＭＳ Ｐゴシック"/>
                <a:cs typeface="ＭＳ Ｐゴシック"/>
              </a:rPr>
              <a:t>recuerda: </a:t>
            </a:r>
            <a:r>
              <a:rPr lang="es-ES" sz="1200" b="0" i="0" u="none" strike="noStrike" kern="1200" cap="none" spc="0" baseline="0" dirty="0" smtClean="0">
                <a:solidFill>
                  <a:srgbClr val="000000"/>
                </a:solidFill>
                <a:effectLst/>
                <a:uFillTx/>
                <a:latin typeface="Arial"/>
                <a:ea typeface="ＭＳ Ｐゴシック"/>
                <a:cs typeface="ＭＳ Ｐゴシック"/>
              </a:rPr>
              <a:t>en las redes sociales se trata de mantenerse conectado. Muchas de estas plataformas facilitan el encuentro con usuarios afines y trazan nuevas conexiones. Puede que </a:t>
            </a:r>
            <a:r>
              <a:rPr lang="es-ES" sz="1200" b="0" i="0" u="none" strike="noStrike" kern="1200" cap="none" spc="0" baseline="0" dirty="0" smtClean="0">
                <a:solidFill>
                  <a:srgbClr val="000000"/>
                </a:solidFill>
                <a:effectLst/>
                <a:uFillTx/>
                <a:latin typeface="Arial"/>
                <a:ea typeface="ＭＳ Ｐゴシック"/>
                <a:cs typeface="ＭＳ Ｐゴシック"/>
              </a:rPr>
              <a:t>te sorprenda lo </a:t>
            </a:r>
            <a:r>
              <a:rPr lang="es-ES" sz="1200" b="0" i="0" u="none" strike="noStrike" kern="1200" cap="none" spc="0" baseline="0" dirty="0" smtClean="0">
                <a:solidFill>
                  <a:srgbClr val="000000"/>
                </a:solidFill>
                <a:effectLst/>
                <a:uFillTx/>
                <a:latin typeface="Arial"/>
                <a:ea typeface="ＭＳ Ｐゴシック"/>
                <a:cs typeface="ＭＳ Ｐゴシック"/>
              </a:rPr>
              <a:t>accesibles que pueden ser las redes sociales para mantener o fortalecer las conexiones.</a:t>
            </a:r>
            <a:endParaRPr lang="en-US" dirty="0"/>
          </a:p>
          <a:p>
            <a:pPr lvl="0"/>
            <a:endParaRPr lang="en-US" dirty="0" smtClean="0"/>
          </a:p>
          <a:p>
            <a:pPr lvl="0"/>
            <a:r>
              <a:rPr lang="es-ES" sz="1200" b="0" i="0" u="none" strike="noStrike" kern="1200" cap="none" spc="0" baseline="0" dirty="0" smtClean="0">
                <a:solidFill>
                  <a:srgbClr val="000000"/>
                </a:solidFill>
                <a:effectLst/>
                <a:uFillTx/>
                <a:latin typeface="Arial"/>
                <a:ea typeface="ＭＳ Ｐゴシック"/>
                <a:cs typeface="ＭＳ Ｐゴシック"/>
              </a:rPr>
              <a:t>Considera </a:t>
            </a:r>
            <a:r>
              <a:rPr lang="es-ES" sz="1200" b="0" i="0" u="none" strike="noStrike" kern="1200" cap="none" spc="0" baseline="0" dirty="0" smtClean="0">
                <a:solidFill>
                  <a:srgbClr val="000000"/>
                </a:solidFill>
                <a:effectLst/>
                <a:uFillTx/>
                <a:latin typeface="Arial"/>
                <a:ea typeface="ＭＳ Ｐゴシック"/>
                <a:cs typeface="ＭＳ Ｐゴシック"/>
              </a:rPr>
              <a:t>estas estrategias para identificar y </a:t>
            </a:r>
            <a:r>
              <a:rPr lang="es-ES" sz="1200" b="0" i="0" u="none" strike="noStrike" kern="1200" cap="none" spc="0" baseline="0" dirty="0" smtClean="0">
                <a:solidFill>
                  <a:srgbClr val="000000"/>
                </a:solidFill>
                <a:effectLst/>
                <a:uFillTx/>
                <a:latin typeface="Arial"/>
                <a:ea typeface="ＭＳ Ｐゴシック"/>
                <a:cs typeface="ＭＳ Ｐゴシック"/>
              </a:rPr>
              <a:t>mantenerte </a:t>
            </a:r>
            <a:r>
              <a:rPr lang="es-ES" sz="1200" b="0" i="0" u="none" strike="noStrike" kern="1200" cap="none" spc="0" baseline="0" dirty="0" smtClean="0">
                <a:solidFill>
                  <a:srgbClr val="000000"/>
                </a:solidFill>
                <a:effectLst/>
                <a:uFillTx/>
                <a:latin typeface="Arial"/>
                <a:ea typeface="ＭＳ Ｐゴシック"/>
                <a:cs typeface="ＭＳ Ｐゴシック"/>
              </a:rPr>
              <a:t>conectado con líderes influyentes y colegas:</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 </a:t>
            </a:r>
            <a:r>
              <a:rPr lang="es-ES" sz="1200" b="0" i="0" u="none" strike="noStrike" kern="1200" cap="none" spc="0" baseline="0" dirty="0" smtClean="0">
                <a:solidFill>
                  <a:srgbClr val="000000"/>
                </a:solidFill>
                <a:effectLst/>
                <a:uFillTx/>
                <a:latin typeface="Arial"/>
                <a:ea typeface="ＭＳ Ｐゴシック"/>
                <a:cs typeface="ＭＳ Ｐゴシック"/>
              </a:rPr>
              <a:t>Mantente al </a:t>
            </a:r>
            <a:r>
              <a:rPr lang="es-ES" sz="1200" b="0" i="0" u="none" strike="noStrike" kern="1200" cap="none" spc="0" baseline="0" dirty="0" smtClean="0">
                <a:solidFill>
                  <a:srgbClr val="000000"/>
                </a:solidFill>
                <a:effectLst/>
                <a:uFillTx/>
                <a:latin typeface="Arial"/>
                <a:ea typeface="ＭＳ Ｐゴシック"/>
                <a:cs typeface="ＭＳ Ｐゴシック"/>
              </a:rPr>
              <a:t>tanto de los nuevos mensajes de líderes influyentes. Si </a:t>
            </a:r>
            <a:r>
              <a:rPr lang="es-ES" sz="1200" b="0" i="0" u="none" strike="noStrike" kern="1200" cap="none" spc="0" baseline="0" dirty="0" smtClean="0">
                <a:solidFill>
                  <a:srgbClr val="000000"/>
                </a:solidFill>
                <a:effectLst/>
                <a:uFillTx/>
                <a:latin typeface="Arial"/>
                <a:ea typeface="ＭＳ Ｐゴシック"/>
                <a:cs typeface="ＭＳ Ｐゴシック"/>
              </a:rPr>
              <a:t>se pueden </a:t>
            </a:r>
            <a:r>
              <a:rPr lang="es-ES" sz="1200" b="0" i="0" u="none" strike="noStrike" kern="1200" cap="none" spc="0" baseline="0" dirty="0" smtClean="0">
                <a:solidFill>
                  <a:srgbClr val="000000"/>
                </a:solidFill>
                <a:effectLst/>
                <a:uFillTx/>
                <a:latin typeface="Arial"/>
                <a:ea typeface="ＭＳ Ｐゴシック"/>
                <a:cs typeface="ＭＳ Ｐゴシック"/>
              </a:rPr>
              <a:t>encontrar en un sitio web o un blog, </a:t>
            </a:r>
            <a:r>
              <a:rPr lang="es-ES" sz="1200" b="0" i="0" u="none" strike="noStrike" kern="1200" cap="none" spc="0" baseline="0" dirty="0" smtClean="0">
                <a:solidFill>
                  <a:srgbClr val="000000"/>
                </a:solidFill>
                <a:effectLst/>
                <a:uFillTx/>
                <a:latin typeface="Arial"/>
                <a:ea typeface="ＭＳ Ｐゴシック"/>
                <a:cs typeface="ＭＳ Ｐゴシック"/>
              </a:rPr>
              <a:t>revisa </a:t>
            </a:r>
            <a:r>
              <a:rPr lang="es-ES" sz="1200" b="0" i="0" u="none" strike="noStrike" kern="1200" cap="none" spc="0" baseline="0" dirty="0" smtClean="0">
                <a:solidFill>
                  <a:srgbClr val="000000"/>
                </a:solidFill>
                <a:effectLst/>
                <a:uFillTx/>
                <a:latin typeface="Arial"/>
                <a:ea typeface="ＭＳ Ｐゴシック"/>
                <a:cs typeface="ＭＳ Ｐゴシック"/>
              </a:rPr>
              <a:t>ocasionalmente sus </a:t>
            </a:r>
            <a:r>
              <a:rPr lang="es-ES" sz="1200" b="0" i="0" u="none" strike="noStrike" kern="1200" cap="none" spc="0" baseline="0" dirty="0" smtClean="0">
                <a:solidFill>
                  <a:srgbClr val="000000"/>
                </a:solidFill>
                <a:effectLst/>
                <a:uFillTx/>
                <a:latin typeface="Arial"/>
                <a:ea typeface="ＭＳ Ｐゴシック"/>
                <a:cs typeface="ＭＳ Ｐゴシック"/>
              </a:rPr>
              <a:t>sitios </a:t>
            </a:r>
            <a:r>
              <a:rPr lang="es-ES" sz="1200" b="0" i="0" u="none" strike="noStrike" kern="1200" cap="none" spc="0" baseline="0" dirty="0" smtClean="0">
                <a:solidFill>
                  <a:srgbClr val="000000"/>
                </a:solidFill>
                <a:effectLst/>
                <a:uFillTx/>
                <a:latin typeface="Arial"/>
                <a:ea typeface="ＭＳ Ｐゴシック"/>
                <a:cs typeface="ＭＳ Ｐゴシック"/>
              </a:rPr>
              <a:t>personales para buscar nuevo contenido.</a:t>
            </a:r>
            <a:br>
              <a:rPr lang="es-ES" sz="1200" b="0" i="0" u="none" strike="noStrike" kern="1200" cap="none" spc="0" baseline="0" dirty="0" smtClean="0">
                <a:solidFill>
                  <a:srgbClr val="000000"/>
                </a:solidFill>
                <a:effectLst/>
                <a:uFillTx/>
                <a:latin typeface="Arial"/>
                <a:ea typeface="ＭＳ Ｐゴシック"/>
                <a:cs typeface="ＭＳ Ｐゴシック"/>
              </a:rPr>
            </a:br>
            <a:r>
              <a:rPr lang="es-ES" sz="1200" b="0" i="0" u="none" strike="noStrike" kern="1200" cap="none" spc="0" baseline="0" dirty="0" smtClean="0">
                <a:solidFill>
                  <a:srgbClr val="000000"/>
                </a:solidFill>
                <a:effectLst/>
                <a:uFillTx/>
                <a:latin typeface="Arial"/>
                <a:ea typeface="ＭＳ Ｐゴシック"/>
                <a:cs typeface="ＭＳ Ｐゴシック"/>
              </a:rPr>
              <a:t>-- Los medios sociales son un gran espacio para la colaboración. </a:t>
            </a:r>
            <a:r>
              <a:rPr lang="es-ES" sz="1200" b="0" i="0" u="none" strike="noStrike" kern="1200" cap="none" spc="0" baseline="0" dirty="0" smtClean="0">
                <a:solidFill>
                  <a:srgbClr val="000000"/>
                </a:solidFill>
                <a:effectLst/>
                <a:uFillTx/>
                <a:latin typeface="Arial"/>
                <a:ea typeface="ＭＳ Ｐゴシック"/>
                <a:cs typeface="ＭＳ Ｐゴシック"/>
              </a:rPr>
              <a:t>Presta atención a </a:t>
            </a:r>
            <a:r>
              <a:rPr lang="es-ES" sz="1200" b="0" i="0" u="none" strike="noStrike" kern="1200" cap="none" spc="0" baseline="0" dirty="0" smtClean="0">
                <a:solidFill>
                  <a:srgbClr val="000000"/>
                </a:solidFill>
                <a:effectLst/>
                <a:uFillTx/>
                <a:latin typeface="Arial"/>
                <a:ea typeface="ＭＳ Ｐゴシック"/>
                <a:cs typeface="ＭＳ Ｐゴシック"/>
              </a:rPr>
              <a:t>los usuarios con intereses de investigación similares o con el contenido que se superpone al enfoque de </a:t>
            </a:r>
            <a:r>
              <a:rPr lang="es-ES" sz="1200" b="0" i="0" u="none" strike="noStrike" kern="1200" cap="none" spc="0" baseline="0" dirty="0" smtClean="0">
                <a:solidFill>
                  <a:srgbClr val="000000"/>
                </a:solidFill>
                <a:effectLst/>
                <a:uFillTx/>
                <a:latin typeface="Arial"/>
                <a:ea typeface="ＭＳ Ｐゴシック"/>
                <a:cs typeface="ＭＳ Ｐゴシック"/>
              </a:rPr>
              <a:t>tu investigación</a:t>
            </a:r>
            <a:r>
              <a:rPr lang="es-ES" sz="1200" b="0" i="0" u="none" strike="noStrike" kern="1200" cap="none" spc="0" baseline="0" dirty="0" smtClean="0">
                <a:solidFill>
                  <a:srgbClr val="000000"/>
                </a:solidFill>
                <a:effectLst/>
                <a:uFillTx/>
                <a:latin typeface="Arial"/>
                <a:ea typeface="ＭＳ Ｐゴシック"/>
                <a:cs typeface="ＭＳ Ｐゴシック"/>
              </a:rPr>
              <a:t>. Si </a:t>
            </a:r>
            <a:r>
              <a:rPr lang="es-ES" sz="1200" b="0" i="0" u="none" strike="noStrike" kern="1200" cap="none" spc="0" baseline="0" dirty="0" smtClean="0">
                <a:solidFill>
                  <a:srgbClr val="000000"/>
                </a:solidFill>
                <a:effectLst/>
                <a:uFillTx/>
                <a:latin typeface="Arial"/>
                <a:ea typeface="ＭＳ Ｐゴシック"/>
                <a:cs typeface="ＭＳ Ｐゴシック"/>
              </a:rPr>
              <a:t>crees </a:t>
            </a:r>
            <a:r>
              <a:rPr lang="es-ES" sz="1200" b="0" i="0" u="none" strike="noStrike" kern="1200" cap="none" spc="0" baseline="0" dirty="0" smtClean="0">
                <a:solidFill>
                  <a:srgbClr val="000000"/>
                </a:solidFill>
                <a:effectLst/>
                <a:uFillTx/>
                <a:latin typeface="Arial"/>
                <a:ea typeface="ＭＳ Ｐゴシック"/>
                <a:cs typeface="ＭＳ Ｐゴシック"/>
              </a:rPr>
              <a:t>que puede hacer una colaboración que valga la pena, </a:t>
            </a:r>
            <a:r>
              <a:rPr lang="es-ES" sz="1200" b="0" i="0" u="none" strike="noStrike" kern="1200" cap="none" spc="0" baseline="0" dirty="0" smtClean="0">
                <a:solidFill>
                  <a:srgbClr val="000000"/>
                </a:solidFill>
                <a:effectLst/>
                <a:uFillTx/>
                <a:latin typeface="Arial"/>
                <a:ea typeface="ＭＳ Ｐゴシック"/>
                <a:cs typeface="ＭＳ Ｐゴシック"/>
              </a:rPr>
              <a:t>propón </a:t>
            </a:r>
            <a:r>
              <a:rPr lang="es-ES" sz="1200" b="0" i="0" u="none" strike="noStrike" kern="1200" cap="none" spc="0" baseline="0" dirty="0" smtClean="0">
                <a:solidFill>
                  <a:srgbClr val="000000"/>
                </a:solidFill>
                <a:effectLst/>
                <a:uFillTx/>
                <a:latin typeface="Arial"/>
                <a:ea typeface="ＭＳ Ｐゴシック"/>
                <a:cs typeface="ＭＳ Ｐゴシック"/>
              </a:rPr>
              <a:t>algunas oportunidades tangibles.</a:t>
            </a:r>
            <a:endParaRPr lang="en-US" dirty="0" smtClean="0"/>
          </a:p>
          <a:p>
            <a:pPr marL="0" marR="0" lvl="0" indent="0" algn="l" defTabSz="914400" rtl="0" eaLnBrk="1" fontAlgn="auto" latinLnBrk="0" hangingPunct="0">
              <a:lnSpc>
                <a:spcPct val="100000"/>
              </a:lnSpc>
              <a:spcBef>
                <a:spcPts val="400"/>
              </a:spcBef>
              <a:spcAft>
                <a:spcPts val="0"/>
              </a:spcAft>
              <a:buClrTx/>
              <a:buSzTx/>
              <a:buFontTx/>
              <a:buNone/>
              <a:tabLst/>
              <a:defRPr/>
            </a:pPr>
            <a:r>
              <a:rPr lang="es-ES" sz="1200" b="0" i="0" u="none" strike="noStrike" kern="1200" cap="none" spc="0" baseline="0" dirty="0" smtClean="0">
                <a:solidFill>
                  <a:srgbClr val="000000"/>
                </a:solidFill>
                <a:effectLst/>
                <a:uFillTx/>
                <a:latin typeface="Arial"/>
                <a:ea typeface="ＭＳ Ｐゴシック"/>
                <a:cs typeface="ＭＳ Ｐゴシック"/>
              </a:rPr>
              <a:t>--</a:t>
            </a:r>
            <a:r>
              <a:rPr lang="es-ES" sz="1200" b="0" i="0" u="none" strike="noStrike" kern="1200" cap="none" spc="0" baseline="0" dirty="0" smtClean="0">
                <a:solidFill>
                  <a:srgbClr val="000000"/>
                </a:solidFill>
                <a:effectLst/>
                <a:uFillTx/>
                <a:latin typeface="Arial"/>
                <a:ea typeface="ＭＳ Ｐゴシック"/>
                <a:cs typeface="ＭＳ Ｐゴシック"/>
              </a:rPr>
              <a:t>Atiende </a:t>
            </a:r>
            <a:r>
              <a:rPr lang="es-ES" sz="1200" b="0" i="0" u="none" strike="noStrike" kern="1200" cap="none" spc="0" baseline="0" dirty="0" smtClean="0">
                <a:solidFill>
                  <a:srgbClr val="000000"/>
                </a:solidFill>
                <a:effectLst/>
                <a:uFillTx/>
                <a:latin typeface="Arial"/>
                <a:ea typeface="ＭＳ Ｐゴシック"/>
                <a:cs typeface="ＭＳ Ｐゴシック"/>
              </a:rPr>
              <a:t>eventos web relacionados con </a:t>
            </a:r>
            <a:r>
              <a:rPr lang="es-ES" sz="1200" b="0" i="0" u="none" strike="noStrike" kern="1200" cap="none" spc="0" baseline="0" dirty="0" smtClean="0">
                <a:solidFill>
                  <a:srgbClr val="000000"/>
                </a:solidFill>
                <a:effectLst/>
                <a:uFillTx/>
                <a:latin typeface="Arial"/>
                <a:ea typeface="ＭＳ Ｐゴシック"/>
                <a:cs typeface="ＭＳ Ｐゴシック"/>
              </a:rPr>
              <a:t>tu tema </a:t>
            </a:r>
            <a:r>
              <a:rPr lang="es-ES" sz="1200" b="0" i="0" u="none" strike="noStrike" kern="1200" cap="none" spc="0" baseline="0" dirty="0" smtClean="0">
                <a:solidFill>
                  <a:srgbClr val="000000"/>
                </a:solidFill>
                <a:effectLst/>
                <a:uFillTx/>
                <a:latin typeface="Arial"/>
                <a:ea typeface="ＭＳ Ｐゴシック"/>
                <a:cs typeface="ＭＳ Ｐゴシック"/>
              </a:rPr>
              <a:t>de interés. Un evento web es la oportunidad perfecta para obtener acceso directo a su líder influyente. A menudo habrá una oportunidad para conversar con el anfitrión y otros participantes, así como participar en una sesión de preguntas y respuestas. </a:t>
            </a:r>
            <a:r>
              <a:rPr lang="es-ES" sz="1200" b="0" i="0" u="none" strike="noStrike" kern="1200" cap="none" spc="0" baseline="0" dirty="0" smtClean="0">
                <a:solidFill>
                  <a:srgbClr val="000000"/>
                </a:solidFill>
                <a:effectLst/>
                <a:uFillTx/>
                <a:latin typeface="Arial"/>
                <a:ea typeface="ＭＳ Ｐゴシック"/>
                <a:cs typeface="ＭＳ Ｐゴシック"/>
              </a:rPr>
              <a:t>Aprovecha </a:t>
            </a:r>
            <a:r>
              <a:rPr lang="es-ES" sz="1200" b="0" i="0" u="none" strike="noStrike" kern="1200" cap="none" spc="0" baseline="0" dirty="0" smtClean="0">
                <a:solidFill>
                  <a:srgbClr val="000000"/>
                </a:solidFill>
                <a:effectLst/>
                <a:uFillTx/>
                <a:latin typeface="Arial"/>
                <a:ea typeface="ＭＳ Ｐゴシック"/>
                <a:cs typeface="ＭＳ Ｐゴシック"/>
              </a:rPr>
              <a:t>al máximo esta oportunidad para conectarse con el líder del chat o líder influyente potencial participando directamente en el evento web y posterior seguimiento. Para que el anfitrión del evento web pueda recordar quién </a:t>
            </a:r>
            <a:r>
              <a:rPr lang="es-ES" sz="1200" b="0" i="0" u="none" strike="noStrike" kern="1200" cap="none" spc="0" baseline="0" dirty="0" smtClean="0">
                <a:solidFill>
                  <a:srgbClr val="000000"/>
                </a:solidFill>
                <a:effectLst/>
                <a:uFillTx/>
                <a:latin typeface="Arial"/>
                <a:ea typeface="ＭＳ Ｐゴシック"/>
                <a:cs typeface="ＭＳ Ｐゴシック"/>
              </a:rPr>
              <a:t>eres tu, </a:t>
            </a:r>
            <a:r>
              <a:rPr lang="es-ES" sz="1200" b="0" i="0" u="none" strike="noStrike" kern="1200" cap="none" spc="0" baseline="0" dirty="0" smtClean="0">
                <a:solidFill>
                  <a:srgbClr val="000000"/>
                </a:solidFill>
                <a:effectLst/>
                <a:uFillTx/>
                <a:latin typeface="Arial"/>
                <a:ea typeface="ＭＳ Ｐゴシック"/>
                <a:cs typeface="ＭＳ Ｐゴシック"/>
              </a:rPr>
              <a:t>es útil hacer referencia a su contribución a la discusión.</a:t>
            </a:r>
          </a:p>
          <a:p>
            <a:pPr lvl="0"/>
            <a:r>
              <a:rPr lang="es-ES" sz="1200" b="0" i="0" u="none" strike="noStrike" kern="1200" cap="none" spc="0" baseline="0" dirty="0" smtClean="0">
                <a:solidFill>
                  <a:srgbClr val="000000"/>
                </a:solidFill>
                <a:effectLst/>
                <a:uFillTx/>
                <a:latin typeface="Arial"/>
                <a:ea typeface="ＭＳ Ｐゴシック"/>
                <a:cs typeface="ＭＳ Ｐゴシック"/>
              </a:rPr>
              <a:t>--Hay muchas comunidades de práctica o redes en línea. Busque algunos que se alineen con sus intereses de investigación de objetivos de política y </a:t>
            </a:r>
            <a:r>
              <a:rPr lang="es-ES" sz="1200" b="0" i="0" u="none" strike="noStrike" kern="1200" cap="none" spc="0" baseline="0" dirty="0" smtClean="0">
                <a:solidFill>
                  <a:srgbClr val="000000"/>
                </a:solidFill>
                <a:effectLst/>
                <a:uFillTx/>
                <a:latin typeface="Arial"/>
                <a:ea typeface="ＭＳ Ｐゴシック"/>
                <a:cs typeface="ＭＳ Ｐゴシック"/>
              </a:rPr>
              <a:t>permanece activo </a:t>
            </a:r>
            <a:r>
              <a:rPr lang="es-ES" sz="1200" b="0" i="0" u="none" strike="noStrike" kern="1200" cap="none" spc="0" baseline="0" dirty="0" smtClean="0">
                <a:solidFill>
                  <a:srgbClr val="000000"/>
                </a:solidFill>
                <a:effectLst/>
                <a:uFillTx/>
                <a:latin typeface="Arial"/>
                <a:ea typeface="ＭＳ Ｐゴシック"/>
                <a:cs typeface="ＭＳ Ｐゴシック"/>
              </a:rPr>
              <a:t>en el grupo. A menudo, estos grupos publicarán actualizaciones, temas de discusión y eventos que valen la pena exclusivamente para los miembros. </a:t>
            </a:r>
            <a:r>
              <a:rPr lang="es-ES" sz="1200" b="0" i="0" u="none" strike="noStrike" kern="1200" cap="none" spc="0" baseline="0" dirty="0" smtClean="0">
                <a:solidFill>
                  <a:srgbClr val="000000"/>
                </a:solidFill>
                <a:effectLst/>
                <a:uFillTx/>
                <a:latin typeface="Arial"/>
                <a:ea typeface="ＭＳ Ｐゴシック"/>
                <a:cs typeface="ＭＳ Ｐゴシック"/>
              </a:rPr>
              <a:t>Puedes encontrarte </a:t>
            </a:r>
            <a:r>
              <a:rPr lang="es-ES" sz="1200" b="0" i="0" u="none" strike="noStrike" kern="1200" cap="none" spc="0" baseline="0" dirty="0" smtClean="0">
                <a:solidFill>
                  <a:srgbClr val="000000"/>
                </a:solidFill>
                <a:effectLst/>
                <a:uFillTx/>
                <a:latin typeface="Arial"/>
                <a:ea typeface="ＭＳ Ｐゴシック"/>
                <a:cs typeface="ＭＳ Ｐゴシック"/>
              </a:rPr>
              <a:t>con algunos líderes influyentes en estos espacios.</a:t>
            </a:r>
            <a:r>
              <a:rPr lang="es-ES" dirty="0" smtClean="0"/>
              <a:t/>
            </a:r>
            <a:br>
              <a:rPr lang="es-ES" dirty="0" smtClean="0"/>
            </a:br>
            <a:r>
              <a:rPr lang="es-ES" sz="1200" b="0" i="0" u="none" strike="noStrike" kern="1200" cap="none" spc="0" baseline="0" dirty="0" smtClean="0">
                <a:solidFill>
                  <a:srgbClr val="000000"/>
                </a:solidFill>
                <a:effectLst/>
                <a:uFillTx/>
                <a:latin typeface="Arial"/>
                <a:ea typeface="ＭＳ Ｐゴシック"/>
                <a:cs typeface="ＭＳ Ｐゴシック"/>
              </a:rPr>
              <a:t>-- En algunos sitios web circularán boletines informativos diarios, semanales, mensuales o mensajes de correo electrónico. </a:t>
            </a:r>
            <a:r>
              <a:rPr lang="es-ES" sz="1200" b="0" i="0" u="none" strike="noStrike" kern="1200" cap="none" spc="0" baseline="0" dirty="0" smtClean="0">
                <a:solidFill>
                  <a:srgbClr val="000000"/>
                </a:solidFill>
                <a:effectLst/>
                <a:uFillTx/>
                <a:latin typeface="Arial"/>
                <a:ea typeface="ＭＳ Ｐゴシック"/>
                <a:cs typeface="ＭＳ Ｐゴシック"/>
              </a:rPr>
              <a:t>Regístrate para </a:t>
            </a:r>
            <a:r>
              <a:rPr lang="es-ES" sz="1200" b="0" i="0" u="none" strike="noStrike" kern="1200" cap="none" spc="0" baseline="0" dirty="0" smtClean="0">
                <a:solidFill>
                  <a:srgbClr val="000000"/>
                </a:solidFill>
                <a:effectLst/>
                <a:uFillTx/>
                <a:latin typeface="Arial"/>
                <a:ea typeface="ＭＳ Ｐゴシック"/>
                <a:cs typeface="ＭＳ Ｐゴシック"/>
              </a:rPr>
              <a:t>algunos que </a:t>
            </a:r>
            <a:r>
              <a:rPr lang="es-ES" sz="1200" b="0" i="0" u="none" strike="noStrike" kern="1200" cap="none" spc="0" baseline="0" dirty="0" smtClean="0">
                <a:solidFill>
                  <a:srgbClr val="000000"/>
                </a:solidFill>
                <a:effectLst/>
                <a:uFillTx/>
                <a:latin typeface="Arial"/>
                <a:ea typeface="ＭＳ Ｐゴシック"/>
                <a:cs typeface="ＭＳ Ｐゴシック"/>
              </a:rPr>
              <a:t>te interesen</a:t>
            </a:r>
            <a:r>
              <a:rPr lang="es-ES" sz="1200" b="0" i="0" u="none" strike="noStrike" kern="1200" cap="none" spc="0" baseline="0" dirty="0" smtClean="0">
                <a:solidFill>
                  <a:srgbClr val="000000"/>
                </a:solidFill>
                <a:effectLst/>
                <a:uFillTx/>
                <a:latin typeface="Arial"/>
                <a:ea typeface="ＭＳ Ｐゴシック"/>
                <a:cs typeface="ＭＳ Ｐゴシック"/>
              </a:rPr>
              <a:t>. Es una excelente manera de mantenerse al día con las noticias y actualizaciones en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área.</a:t>
            </a:r>
          </a:p>
          <a:p>
            <a:pPr lvl="0"/>
            <a:r>
              <a:rPr lang="en-US" sz="1200" b="0" i="0" u="none" strike="noStrike" kern="1200" cap="none" spc="0" baseline="0" dirty="0" smtClean="0">
                <a:solidFill>
                  <a:srgbClr val="000000"/>
                </a:solidFill>
                <a:effectLst/>
                <a:uFillTx/>
                <a:latin typeface="Arial"/>
                <a:ea typeface="ＭＳ Ｐゴシック"/>
                <a:cs typeface="ＭＳ Ｐゴシック"/>
              </a:rPr>
              <a:t>-</a:t>
            </a:r>
            <a:r>
              <a:rPr lang="es-ES" sz="1200" b="0" i="0" u="none" strike="noStrike" kern="1200" cap="none" spc="0" baseline="0" dirty="0" smtClean="0">
                <a:solidFill>
                  <a:srgbClr val="000000"/>
                </a:solidFill>
                <a:effectLst/>
                <a:uFillTx/>
                <a:latin typeface="Arial"/>
                <a:ea typeface="ＭＳ Ｐゴシック"/>
                <a:cs typeface="ＭＳ Ｐゴシック"/>
              </a:rPr>
              <a:t>- Por último, no </a:t>
            </a:r>
            <a:r>
              <a:rPr lang="es-ES" sz="1200" b="0" i="0" u="none" strike="noStrike" kern="1200" cap="none" spc="0" baseline="0" dirty="0" smtClean="0">
                <a:solidFill>
                  <a:srgbClr val="000000"/>
                </a:solidFill>
                <a:effectLst/>
                <a:uFillTx/>
                <a:latin typeface="Arial"/>
                <a:ea typeface="ＭＳ Ｐゴシック"/>
                <a:cs typeface="ＭＳ Ｐゴシック"/>
              </a:rPr>
              <a:t>te limites </a:t>
            </a:r>
            <a:r>
              <a:rPr lang="es-ES" sz="1200" b="0" i="0" u="none" strike="noStrike" kern="1200" cap="none" spc="0" baseline="0" dirty="0" smtClean="0">
                <a:solidFill>
                  <a:srgbClr val="000000"/>
                </a:solidFill>
                <a:effectLst/>
                <a:uFillTx/>
                <a:latin typeface="Arial"/>
                <a:ea typeface="ＭＳ Ｐゴシック"/>
                <a:cs typeface="ＭＳ Ｐゴシック"/>
              </a:rPr>
              <a:t>a las conexiones en línea. Cuando sea apropiado, </a:t>
            </a:r>
            <a:r>
              <a:rPr lang="es-ES" sz="1200" b="0" i="0" u="none" strike="noStrike" kern="1200" cap="none" spc="0" baseline="0" dirty="0" smtClean="0">
                <a:solidFill>
                  <a:srgbClr val="000000"/>
                </a:solidFill>
                <a:effectLst/>
                <a:uFillTx/>
                <a:latin typeface="Arial"/>
                <a:ea typeface="ＭＳ Ｐゴシック"/>
                <a:cs typeface="ＭＳ Ｐゴシック"/>
              </a:rPr>
              <a:t>desconecta </a:t>
            </a:r>
            <a:r>
              <a:rPr lang="es-ES" sz="1200" b="0" i="0" u="none" strike="noStrike" kern="1200" cap="none" spc="0" baseline="0" dirty="0" smtClean="0">
                <a:solidFill>
                  <a:srgbClr val="000000"/>
                </a:solidFill>
                <a:effectLst/>
                <a:uFillTx/>
                <a:latin typeface="Arial"/>
                <a:ea typeface="ＭＳ Ｐゴシック"/>
                <a:cs typeface="ＭＳ Ｐゴシック"/>
              </a:rPr>
              <a:t>las conversaciones en línea y </a:t>
            </a:r>
            <a:r>
              <a:rPr lang="es-ES" sz="1200" b="0" i="0" u="none" strike="noStrike" kern="1200" cap="none" spc="0" baseline="0" dirty="0" smtClean="0">
                <a:solidFill>
                  <a:srgbClr val="000000"/>
                </a:solidFill>
                <a:effectLst/>
                <a:uFillTx/>
                <a:latin typeface="Arial"/>
                <a:ea typeface="ＭＳ Ｐゴシック"/>
                <a:cs typeface="ＭＳ Ｐゴシック"/>
              </a:rPr>
              <a:t>asiste </a:t>
            </a:r>
            <a:r>
              <a:rPr lang="es-ES" sz="1200" b="0" i="0" u="none" strike="noStrike" kern="1200" cap="none" spc="0" baseline="0" dirty="0" smtClean="0">
                <a:solidFill>
                  <a:srgbClr val="000000"/>
                </a:solidFill>
                <a:effectLst/>
                <a:uFillTx/>
                <a:latin typeface="Arial"/>
                <a:ea typeface="ＭＳ Ｐゴシック"/>
                <a:cs typeface="ＭＳ Ｐゴシック"/>
              </a:rPr>
              <a:t>a un evento en persona organizado por </a:t>
            </a:r>
            <a:r>
              <a:rPr lang="es-ES" sz="1200" b="0" i="0" u="none" strike="noStrike" kern="1200" cap="none" spc="0" baseline="0" dirty="0" smtClean="0">
                <a:solidFill>
                  <a:srgbClr val="000000"/>
                </a:solidFill>
                <a:effectLst/>
                <a:uFillTx/>
                <a:latin typeface="Arial"/>
                <a:ea typeface="ＭＳ Ｐゴシック"/>
                <a:cs typeface="ＭＳ Ｐゴシック"/>
              </a:rPr>
              <a:t>tu líder </a:t>
            </a:r>
            <a:r>
              <a:rPr lang="es-ES" sz="1200" b="0" i="0" u="none" strike="noStrike" kern="1200" cap="none" spc="0" baseline="0" dirty="0" smtClean="0">
                <a:solidFill>
                  <a:srgbClr val="000000"/>
                </a:solidFill>
                <a:effectLst/>
                <a:uFillTx/>
                <a:latin typeface="Arial"/>
                <a:ea typeface="ＭＳ Ｐゴシック"/>
                <a:cs typeface="ＭＳ Ｐゴシック"/>
              </a:rPr>
              <a:t>influyente y </a:t>
            </a:r>
            <a:r>
              <a:rPr lang="es-ES" sz="1200" b="0" i="0" u="none" strike="noStrike" kern="1200" cap="none" spc="0" baseline="0" dirty="0" smtClean="0">
                <a:solidFill>
                  <a:srgbClr val="000000"/>
                </a:solidFill>
                <a:effectLst/>
                <a:uFillTx/>
                <a:latin typeface="Arial"/>
                <a:ea typeface="ＭＳ Ｐゴシック"/>
                <a:cs typeface="ＭＳ Ｐゴシック"/>
              </a:rPr>
              <a:t>establece una </a:t>
            </a:r>
            <a:r>
              <a:rPr lang="es-ES" sz="1200" b="0" i="0" u="none" strike="noStrike" kern="1200" cap="none" spc="0" baseline="0" dirty="0" smtClean="0">
                <a:solidFill>
                  <a:srgbClr val="000000"/>
                </a:solidFill>
                <a:effectLst/>
                <a:uFillTx/>
                <a:latin typeface="Arial"/>
                <a:ea typeface="ＭＳ Ｐゴシック"/>
                <a:cs typeface="ＭＳ Ｐゴシック"/>
              </a:rPr>
              <a:t>conexión personal, </a:t>
            </a:r>
            <a:r>
              <a:rPr lang="es-ES" sz="1200" b="0" i="0" u="none" strike="noStrike" kern="1200" cap="none" spc="0" baseline="0" dirty="0" smtClean="0">
                <a:solidFill>
                  <a:srgbClr val="000000"/>
                </a:solidFill>
                <a:effectLst/>
                <a:uFillTx/>
                <a:latin typeface="Arial"/>
                <a:ea typeface="ＭＳ Ｐゴシック"/>
                <a:cs typeface="ＭＳ Ｐゴシック"/>
              </a:rPr>
              <a:t>de ahí puedes </a:t>
            </a:r>
            <a:r>
              <a:rPr lang="es-ES" sz="1200" b="0" i="0" u="none" strike="noStrike" kern="1200" cap="none" spc="0" baseline="0" dirty="0" smtClean="0">
                <a:solidFill>
                  <a:srgbClr val="000000"/>
                </a:solidFill>
                <a:effectLst/>
                <a:uFillTx/>
                <a:latin typeface="Arial"/>
                <a:ea typeface="ＭＳ Ｐゴシック"/>
                <a:cs typeface="ＭＳ Ｐゴシック"/>
              </a:rPr>
              <a:t>impulsar </a:t>
            </a:r>
            <a:r>
              <a:rPr lang="es-ES" sz="1200" b="0" i="0" u="none" strike="noStrike" kern="1200" cap="none" spc="0" baseline="0" dirty="0" smtClean="0">
                <a:solidFill>
                  <a:srgbClr val="000000"/>
                </a:solidFill>
                <a:effectLst/>
                <a:uFillTx/>
                <a:latin typeface="Arial"/>
                <a:ea typeface="ＭＳ Ｐゴシック"/>
                <a:cs typeface="ＭＳ Ｐゴシック"/>
              </a:rPr>
              <a:t>tu </a:t>
            </a:r>
            <a:r>
              <a:rPr lang="es-ES" sz="1200" b="0" i="0" u="none" strike="noStrike" kern="1200" cap="none" spc="0" baseline="0" dirty="0" smtClean="0">
                <a:solidFill>
                  <a:srgbClr val="000000"/>
                </a:solidFill>
                <a:effectLst/>
                <a:uFillTx/>
                <a:latin typeface="Arial"/>
                <a:ea typeface="ＭＳ Ｐゴシック"/>
                <a:cs typeface="ＭＳ Ｐゴシック"/>
              </a:rPr>
              <a:t>participación en línea, o traducir esa conexión de redes sociales en nuevas oportunidades en persona y en su trabajo.</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0A44A40-FB34-45F5-B08F-98D29A072179}" type="slidenum">
              <a:rPr/>
              <a:t>40</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338217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Aquí se encuentra una lista de recursos</a:t>
            </a:r>
            <a:r>
              <a:rPr lang="es-ES" baseline="0" noProof="0" dirty="0" smtClean="0"/>
              <a:t> que pueden resultar útiles con alguna información más detallada y </a:t>
            </a:r>
            <a:r>
              <a:rPr lang="es-ES" i="1" baseline="0" noProof="0" dirty="0" smtClean="0"/>
              <a:t>consejos </a:t>
            </a:r>
            <a:r>
              <a:rPr lang="es-ES" baseline="0" noProof="0" dirty="0" smtClean="0"/>
              <a:t>sobre cómo iniciar a vincular y a vincularse de manera constructiva en redes sociales.</a:t>
            </a:r>
            <a:endParaRPr lang="es-ES"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B6C6776-442F-415A-8D25-FA3739C81DE6}" type="slidenum">
              <a:rPr/>
              <a:t>41</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3339092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noProof="0" dirty="0" smtClean="0"/>
              <a:t>Probablemente todos ustedes estén familiarizados con algunas herramientas en redes sociales y sitios, pero el panorama de redes sociales es amplio y diverso.</a:t>
            </a:r>
          </a:p>
          <a:p>
            <a:pPr lvl="0"/>
            <a:endParaRPr lang="es-ES" noProof="0" dirty="0" smtClean="0"/>
          </a:p>
          <a:p>
            <a:pPr lvl="0"/>
            <a:r>
              <a:rPr lang="es-ES" noProof="0" dirty="0" smtClean="0"/>
              <a:t>Esta gráfica muestra las cuatro principales categorías de redes sociales.</a:t>
            </a:r>
          </a:p>
          <a:p>
            <a:pPr lvl="0"/>
            <a:endParaRPr lang="es-ES" noProof="0" dirty="0" smtClean="0"/>
          </a:p>
          <a:p>
            <a:pPr lvl="0"/>
            <a:r>
              <a:rPr lang="es-ES" b="1" noProof="0" dirty="0" smtClean="0"/>
              <a:t>Sharing:</a:t>
            </a:r>
          </a:p>
          <a:p>
            <a:pPr lvl="0"/>
            <a:r>
              <a:rPr lang="es-ES" noProof="0" dirty="0" smtClean="0"/>
              <a:t>Redes para Compartir: Las plataformas para compartir se enfocan en el contenido: video, fotografías, información.</a:t>
            </a:r>
            <a:r>
              <a:rPr lang="es-ES" baseline="0" noProof="0" dirty="0" smtClean="0"/>
              <a:t> S</a:t>
            </a:r>
            <a:r>
              <a:rPr lang="es-ES" noProof="0" dirty="0" smtClean="0"/>
              <a:t>e observan Youtube, Pinterest, Instagram.</a:t>
            </a:r>
          </a:p>
          <a:p>
            <a:pPr lvl="0"/>
            <a:endParaRPr lang="es-ES" noProof="0" dirty="0" smtClean="0"/>
          </a:p>
          <a:p>
            <a:pPr lvl="0"/>
            <a:r>
              <a:rPr lang="es-ES" b="1" noProof="0" dirty="0" smtClean="0"/>
              <a:t>Disscussing:</a:t>
            </a:r>
          </a:p>
          <a:p>
            <a:pPr lvl="0"/>
            <a:r>
              <a:rPr lang="es-ES" noProof="0" dirty="0" smtClean="0"/>
              <a:t>Redes que generan debate: Estas plataformas se enfocan en involucrar – propician el diálogo sobre eventos de actualidad, artículos, etc. Esto incluye plataformas como Reddit y Snapshat.</a:t>
            </a:r>
          </a:p>
          <a:p>
            <a:pPr lvl="0"/>
            <a:endParaRPr lang="es-ES" noProof="0" dirty="0" smtClean="0"/>
          </a:p>
          <a:p>
            <a:pPr lvl="0"/>
            <a:r>
              <a:rPr lang="es-ES" b="1" noProof="0" dirty="0" smtClean="0"/>
              <a:t>Networking:</a:t>
            </a:r>
          </a:p>
          <a:p>
            <a:pPr lvl="0"/>
            <a:r>
              <a:rPr lang="es-ES" noProof="0" dirty="0" smtClean="0"/>
              <a:t>Comunidades en línea: Se utilizan para conectar con gente</a:t>
            </a:r>
            <a:r>
              <a:rPr lang="es-ES" baseline="0" noProof="0" dirty="0" smtClean="0"/>
              <a:t> y</a:t>
            </a:r>
            <a:r>
              <a:rPr lang="es-ES" noProof="0" dirty="0" smtClean="0"/>
              <a:t> crear relaciones. Ejemplo - LinkedIn</a:t>
            </a:r>
          </a:p>
          <a:p>
            <a:pPr lvl="0"/>
            <a:endParaRPr lang="es-ES" noProof="0" dirty="0" smtClean="0"/>
          </a:p>
          <a:p>
            <a:pPr lvl="0"/>
            <a:r>
              <a:rPr lang="es-ES" b="1" noProof="0" dirty="0" smtClean="0"/>
              <a:t>Publishing:</a:t>
            </a:r>
          </a:p>
          <a:p>
            <a:pPr lvl="0"/>
            <a:r>
              <a:rPr lang="es-ES" noProof="0" dirty="0" smtClean="0"/>
              <a:t>Redes para publicaciones: Se usan socialmente para la publicación de contenido desarrollado individualmente en un medio de acceso público para difundir y recibir retroalimentación. Aquí tendemos a pensar en blogs y en Wikipedia.</a:t>
            </a:r>
          </a:p>
          <a:p>
            <a:pPr lvl="0"/>
            <a:endParaRPr lang="es-ES" noProof="0" dirty="0" smtClean="0"/>
          </a:p>
          <a:p>
            <a:pPr lvl="0"/>
            <a:r>
              <a:rPr lang="es-ES" noProof="0" dirty="0" smtClean="0"/>
              <a:t>Hay además ciertas plataformas con mayor alcance, que logran varios de los propósitos al mismo tiempo. Facebook y Twitter son las de  mayor renombre en esta área.</a:t>
            </a:r>
          </a:p>
          <a:p>
            <a:pPr lvl="0"/>
            <a:endParaRPr lang="es-ES" noProof="0"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D44E06A-B118-4565-AE00-7CB94EC68EC2}" type="slidenum">
              <a:rPr/>
              <a:t>5</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1658126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a:t>En esta presentación, y para los propósitos generales del uso de las redes sociales como medio para la difusión de investigaciones y la comunicación de mensajes de contenido político, nos enfocaremos en Facebook, Twitter y LinkedIn.</a:t>
            </a:r>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ACB7EED-58DB-4FC0-B479-4F9542E029F8}" type="slidenum">
              <a:rPr/>
              <a:t>6</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4065450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446623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8200" cy="3486150"/>
          </a:xfrm>
        </p:spPr>
      </p:sp>
      <p:sp>
        <p:nvSpPr>
          <p:cNvPr id="3" name="Notes Placeholder 2"/>
          <p:cNvSpPr txBox="1">
            <a:spLocks noGrp="1"/>
          </p:cNvSpPr>
          <p:nvPr>
            <p:ph type="body" sz="quarter" idx="1"/>
          </p:nvPr>
        </p:nvSpPr>
        <p:spPr/>
        <p:txBody>
          <a:bodyPr/>
          <a:lstStyle/>
          <a:p>
            <a:pPr lvl="0"/>
            <a:r>
              <a:rPr lang="es-ES" dirty="0"/>
              <a:t>Las redes sociales son un sector en rápido crecimiento. Hay más de 2.3 </a:t>
            </a:r>
            <a:r>
              <a:rPr lang="es-ES" dirty="0" smtClean="0"/>
              <a:t>mil millones </a:t>
            </a:r>
            <a:r>
              <a:rPr lang="es-ES" dirty="0"/>
              <a:t>de usuarios de redes sociales: para demógrafos o investigadores es claro que más de 1/3 de las personas del planeta son usuarios de las redes sociales. Y que ese número se encuentra en constante crecimiento: solo el año pasado se sumaron 176 millones usuarios nuevos. Y el alcance es global: las redes sociales son una plataforma que llega a todos los continentes y a todos los países.</a:t>
            </a:r>
            <a:endParaRPr lang="en-US" dirty="0"/>
          </a:p>
          <a:p>
            <a:pPr lvl="0"/>
            <a:endParaRPr lang="en-US" dirty="0"/>
          </a:p>
          <a:p>
            <a:pPr lvl="0"/>
            <a:r>
              <a:rPr lang="es-ES" dirty="0"/>
              <a:t>Y como se dijo al principio, las redes sociales han salido de la esfera puramente "social": pueden ayudar cada vez más a difundir investigaciones y conectar con líderes en sus ámbitos específicos (instituciones/organizaciones). Si se invierte el tiempo y el esfuerzo en desarrollar presencia, las redes sociales son una plataforma única, ya que permiten obtener reconocimiento de nombre y crear seguidores para su trabajo. </a:t>
            </a:r>
          </a:p>
          <a:p>
            <a:pPr lvl="0"/>
            <a:endParaRPr lang="en-US" dirty="0"/>
          </a:p>
          <a:p>
            <a:pPr lvl="0"/>
            <a:r>
              <a:rPr lang="es-ES" dirty="0"/>
              <a:t>No hubiéramos considerado, hace diez años, incluir información sobre Facebook o Twitter en </a:t>
            </a:r>
            <a:r>
              <a:rPr lang="es-ES" dirty="0" smtClean="0"/>
              <a:t>talleres </a:t>
            </a:r>
            <a:r>
              <a:rPr lang="es-ES" dirty="0"/>
              <a:t>sobre la comunicación de datos a audiencias políticas. Pero ahora, no lo podemos hacer SIN incluirle. El mundo de las redes sociales está creciendo y cambiando constantemente y a gran velocidad, está claro que este medio de comunicación llegó para quedarse, tanto para la comunicación personal como para la comunicación de políticas.</a:t>
            </a:r>
            <a:endParaRPr lang="en-US" dirty="0"/>
          </a:p>
          <a:p>
            <a:pPr lvl="0"/>
            <a:endParaRPr lang="en-US" dirty="0"/>
          </a:p>
        </p:txBody>
      </p:sp>
      <p:sp>
        <p:nvSpPr>
          <p:cNvPr id="4" name="Slide Number Placeholder 3"/>
          <p:cNvSpPr txBox="1"/>
          <p:nvPr/>
        </p:nvSpPr>
        <p:spPr>
          <a:xfrm>
            <a:off x="3900492" y="8831266"/>
            <a:ext cx="2981328" cy="465136"/>
          </a:xfrm>
          <a:prstGeom prst="rect">
            <a:avLst/>
          </a:prstGeom>
          <a:noFill/>
          <a:ln cap="flat">
            <a:noFill/>
          </a:ln>
        </p:spPr>
        <p:txBody>
          <a:bodyPr vert="horz" wrap="square" lIns="92445" tIns="46222" rIns="92445" bIns="46222" anchor="b" anchorCtr="0" compatLnSpc="1">
            <a:noAutofit/>
          </a:bodyPr>
          <a:lstStyle/>
          <a:p>
            <a:pPr marL="0" marR="0" lvl="0" indent="0" algn="r" defTabSz="923928"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B35097F-9892-413F-BF0E-827E8EEFF8DE}" type="slidenum">
              <a:rPr/>
              <a:t>8</a:t>
            </a:fld>
            <a:endParaRPr lang="en-US" sz="1200" b="0" i="0" u="none" strike="noStrike" kern="1200" cap="none" spc="0" baseline="0" dirty="0">
              <a:solidFill>
                <a:srgbClr val="000000"/>
              </a:solidFill>
              <a:uFillTx/>
              <a:latin typeface="Arial"/>
              <a:ea typeface="ＭＳ Ｐゴシック"/>
            </a:endParaRPr>
          </a:p>
        </p:txBody>
      </p:sp>
    </p:spTree>
    <p:extLst>
      <p:ext uri="{BB962C8B-B14F-4D97-AF65-F5344CB8AC3E}">
        <p14:creationId xmlns:p14="http://schemas.microsoft.com/office/powerpoint/2010/main" val="2524346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ts val="600"/>
              </a:spcBef>
              <a:spcAft>
                <a:spcPts val="1200"/>
              </a:spcAft>
            </a:pPr>
            <a:r>
              <a:rPr lang="es-ES" altLang="en-US" dirty="0" smtClean="0">
                <a:latin typeface="Arial" panose="020B0604020202020204" pitchFamily="34" charset="0"/>
              </a:rPr>
              <a:t>Entonces, ¿cómo usamos las redes sociales? Les guiaremos a través de algunos conceptos básicos y mejores prácticas en las tres plataformas: Facebook, Twitter y LinkedIn.</a:t>
            </a:r>
            <a:endParaRPr lang="es-E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447081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2.xml"/><Relationship Id="rId3" Type="http://schemas.openxmlformats.org/officeDocument/2006/relationships/image" Target="../media/image2.w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2.xml"/><Relationship Id="rId3" Type="http://schemas.openxmlformats.org/officeDocument/2006/relationships/image" Target="../media/image4.jpg"/></Relationships>
</file>

<file path=ppt/slideLayouts/_rels/slideLayout31.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3.xml"/><Relationship Id="rId3" Type="http://schemas.openxmlformats.org/officeDocument/2006/relationships/image" Target="../media/image2.wmf"/></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3.xml"/><Relationship Id="rId3" Type="http://schemas.openxmlformats.org/officeDocument/2006/relationships/image" Target="../media/image4.jpg"/></Relationships>
</file>

<file path=ppt/slideLayouts/_rels/slideLayout46.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slideMaster" Target="../slideMasters/slideMaster4.xml"/><Relationship Id="rId3" Type="http://schemas.openxmlformats.org/officeDocument/2006/relationships/image" Target="../media/image2.wmf"/></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slideMaster" Target="../slideMasters/slideMaster4.xml"/><Relationship Id="rId3"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EAEAEA"/>
        </a:solidFill>
        <a:effectLst/>
      </p:bgPr>
    </p:bg>
    <p:spTree>
      <p:nvGrpSpPr>
        <p:cNvPr id="1" name=""/>
        <p:cNvGrpSpPr/>
        <p:nvPr/>
      </p:nvGrpSpPr>
      <p:grpSpPr>
        <a:xfrm>
          <a:off x="0" y="0"/>
          <a:ext cx="0" cy="0"/>
          <a:chOff x="0" y="0"/>
          <a:chExt cx="0" cy="0"/>
        </a:xfrm>
      </p:grpSpPr>
      <p:pic>
        <p:nvPicPr>
          <p:cNvPr id="2" name="Picture 84" descr="titlepagebg_solidblue">
            <a:extLst>
              <a:ext uri="{FF2B5EF4-FFF2-40B4-BE49-F238E27FC236}">
                <a16:creationId xmlns:a16="http://schemas.microsoft.com/office/drawing/2014/main" xmlns="" id="{00000000-0000-0000-0000-000000000000}"/>
              </a:ext>
            </a:extLst>
          </p:cNvPr>
          <p:cNvPicPr>
            <a:picLocks noChangeAspect="1"/>
          </p:cNvPicPr>
          <p:nvPr/>
        </p:nvPicPr>
        <p:blipFill>
          <a:blip r:embed="rId2"/>
          <a:srcRect/>
          <a:stretch>
            <a:fillRect/>
          </a:stretch>
        </p:blipFill>
        <p:spPr>
          <a:xfrm>
            <a:off x="0" y="0"/>
            <a:ext cx="9148764" cy="6888166"/>
          </a:xfrm>
          <a:prstGeom prst="rect">
            <a:avLst/>
          </a:prstGeom>
          <a:noFill/>
          <a:ln cap="flat">
            <a:noFill/>
          </a:ln>
        </p:spPr>
      </p:pic>
      <p:sp>
        <p:nvSpPr>
          <p:cNvPr id="3" name="Rectangle 85"/>
          <p:cNvSpPr txBox="1">
            <a:spLocks noGrp="1"/>
          </p:cNvSpPr>
          <p:nvPr>
            <p:ph type="ctrTitle"/>
          </p:nvPr>
        </p:nvSpPr>
        <p:spPr>
          <a:xfrm>
            <a:off x="838203" y="2098676"/>
            <a:ext cx="6248396" cy="1447796"/>
          </a:xfrm>
        </p:spPr>
        <p:txBody>
          <a:bodyPr anchor="b"/>
          <a:lstStyle>
            <a:lvl1pPr>
              <a:defRPr>
                <a:solidFill>
                  <a:srgbClr val="FFFFFF"/>
                </a:solidFill>
              </a:defRPr>
            </a:lvl1pPr>
          </a:lstStyle>
          <a:p>
            <a:pPr lvl="0"/>
            <a:r>
              <a:rPr lang="en-US"/>
              <a:t>Click to edit Master title style</a:t>
            </a:r>
          </a:p>
        </p:txBody>
      </p:sp>
      <p:sp>
        <p:nvSpPr>
          <p:cNvPr id="4" name="Rectangle 86"/>
          <p:cNvSpPr txBox="1">
            <a:spLocks noGrp="1"/>
          </p:cNvSpPr>
          <p:nvPr>
            <p:ph type="subTitle" idx="1"/>
          </p:nvPr>
        </p:nvSpPr>
        <p:spPr>
          <a:xfrm>
            <a:off x="838203" y="3775072"/>
            <a:ext cx="6248396" cy="1101723"/>
          </a:xfrm>
        </p:spPr>
        <p:txBody>
          <a:bodyPr/>
          <a:lstStyle>
            <a:lvl1pPr marL="0" indent="0">
              <a:buNone/>
              <a:defRPr/>
            </a:lvl1pPr>
          </a:lstStyle>
          <a:p>
            <a:pPr lvl="0"/>
            <a:r>
              <a:rPr lang="en-US"/>
              <a:t>Click to edit Master subtitle style</a:t>
            </a:r>
          </a:p>
        </p:txBody>
      </p:sp>
      <p:sp>
        <p:nvSpPr>
          <p:cNvPr id="5" name="Rectangle 87"/>
          <p:cNvSpPr txBox="1">
            <a:spLocks noGrp="1"/>
          </p:cNvSpPr>
          <p:nvPr>
            <p:ph type="ftr" sz="quarter" idx="9"/>
          </p:nvPr>
        </p:nvSpPr>
        <p:spPr>
          <a:xfrm>
            <a:off x="2362196" y="6400800"/>
            <a:ext cx="6324603" cy="457200"/>
          </a:xfrm>
        </p:spPr>
        <p:txBody>
          <a:bodyPr anchor="t"/>
          <a:lstStyle>
            <a:lvl1pPr hangingPunct="0">
              <a:defRPr b="1">
                <a:solidFill>
                  <a:srgbClr val="FFFFFF"/>
                </a:solidFill>
              </a:defRPr>
            </a:lvl1pPr>
          </a:lstStyle>
          <a:p>
            <a:pPr lvl="0"/>
            <a:r>
              <a:rPr lang="en-US" dirty="0"/>
              <a:t>POPULATION REFERENCE BUREAU | www.prb.org</a:t>
            </a:r>
          </a:p>
        </p:txBody>
      </p:sp>
    </p:spTree>
    <p:extLst>
      <p:ext uri="{BB962C8B-B14F-4D97-AF65-F5344CB8AC3E}">
        <p14:creationId xmlns:p14="http://schemas.microsoft.com/office/powerpoint/2010/main" val="2000663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7576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516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592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780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 Divider Layout 3">
    <p:spTree>
      <p:nvGrpSpPr>
        <p:cNvPr id="1" name=""/>
        <p:cNvGrpSpPr/>
        <p:nvPr/>
      </p:nvGrpSpPr>
      <p:grpSpPr>
        <a:xfrm>
          <a:off x="0" y="0"/>
          <a:ext cx="0" cy="0"/>
          <a:chOff x="0" y="0"/>
          <a:chExt cx="0" cy="0"/>
        </a:xfrm>
      </p:grpSpPr>
      <p:pic>
        <p:nvPicPr>
          <p:cNvPr id="2" name="Picture 7" descr="PRB_LOGO_PowerPoint.png">
            <a:extLst>
              <a:ext uri="{FF2B5EF4-FFF2-40B4-BE49-F238E27FC236}">
                <a16:creationId xmlns:a16="http://schemas.microsoft.com/office/drawing/2014/main" xmlns="" id="{00000000-0000-0000-0000-000000000000}"/>
              </a:ext>
            </a:extLst>
          </p:cNvPr>
          <p:cNvPicPr>
            <a:picLocks noChangeAspect="1"/>
          </p:cNvPicPr>
          <p:nvPr/>
        </p:nvPicPr>
        <p:blipFill>
          <a:blip r:embed="rId2">
            <a:alphaModFix amt="37000"/>
          </a:blip>
          <a:stretch>
            <a:fillRect/>
          </a:stretch>
        </p:blipFill>
        <p:spPr>
          <a:xfrm>
            <a:off x="7855034" y="6153756"/>
            <a:ext cx="950043" cy="457200"/>
          </a:xfrm>
          <a:prstGeom prst="rect">
            <a:avLst/>
          </a:prstGeom>
          <a:noFill/>
          <a:ln cap="flat">
            <a:noFill/>
          </a:ln>
        </p:spPr>
      </p:pic>
      <p:sp>
        <p:nvSpPr>
          <p:cNvPr id="3" name="Text Placeholder 7"/>
          <p:cNvSpPr txBox="1">
            <a:spLocks noGrp="1"/>
          </p:cNvSpPr>
          <p:nvPr>
            <p:ph type="body" idx="4294967295"/>
          </p:nvPr>
        </p:nvSpPr>
        <p:spPr>
          <a:xfrm>
            <a:off x="1002731" y="2286000"/>
            <a:ext cx="7138547" cy="818927"/>
          </a:xfrm>
        </p:spPr>
        <p:txBody>
          <a:bodyPr anchorCtr="1"/>
          <a:lstStyle>
            <a:lvl1pPr marL="0" indent="0" algn="ctr">
              <a:spcBef>
                <a:spcPts val="1300"/>
              </a:spcBef>
              <a:buNone/>
              <a:defRPr sz="5400" b="1">
                <a:solidFill>
                  <a:srgbClr val="FFFFFF"/>
                </a:solidFill>
                <a:latin typeface="Arial" pitchFamily="34"/>
                <a:cs typeface="Arial" pitchFamily="34"/>
              </a:defRPr>
            </a:lvl1pPr>
          </a:lstStyle>
          <a:p>
            <a:pPr lvl="0"/>
            <a:r>
              <a:rPr lang="en-US"/>
              <a:t>SECTION</a:t>
            </a:r>
          </a:p>
        </p:txBody>
      </p:sp>
      <p:sp>
        <p:nvSpPr>
          <p:cNvPr id="4" name="Text Placeholder 7"/>
          <p:cNvSpPr txBox="1">
            <a:spLocks noGrp="1"/>
          </p:cNvSpPr>
          <p:nvPr>
            <p:ph type="body" idx="4294967295"/>
          </p:nvPr>
        </p:nvSpPr>
        <p:spPr>
          <a:xfrm>
            <a:off x="1002731" y="3047996"/>
            <a:ext cx="7138547" cy="1600200"/>
          </a:xfrm>
        </p:spPr>
        <p:txBody>
          <a:bodyPr anchorCtr="1"/>
          <a:lstStyle>
            <a:lvl1pPr marL="0" indent="0" algn="ctr">
              <a:spcBef>
                <a:spcPts val="2600"/>
              </a:spcBef>
              <a:buNone/>
              <a:defRPr sz="11000" b="1">
                <a:solidFill>
                  <a:srgbClr val="FFFFFF"/>
                </a:solidFill>
                <a:latin typeface="Arial" pitchFamily="34"/>
                <a:cs typeface="Arial" pitchFamily="34"/>
              </a:defRPr>
            </a:lvl1pPr>
          </a:lstStyle>
          <a:p>
            <a:pPr lvl="0"/>
            <a:r>
              <a:rPr lang="en-US"/>
              <a:t>DIVIDER</a:t>
            </a:r>
          </a:p>
        </p:txBody>
      </p:sp>
    </p:spTree>
    <p:extLst>
      <p:ext uri="{BB962C8B-B14F-4D97-AF65-F5344CB8AC3E}">
        <p14:creationId xmlns:p14="http://schemas.microsoft.com/office/powerpoint/2010/main" val="1826175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Title Slide">
    <p:bg>
      <p:bgPr>
        <a:solidFill>
          <a:srgbClr val="FFFFFF"/>
        </a:solidFill>
        <a:effectLst/>
      </p:bgPr>
    </p:bg>
    <p:spTree>
      <p:nvGrpSpPr>
        <p:cNvPr id="1" name=""/>
        <p:cNvGrpSpPr/>
        <p:nvPr/>
      </p:nvGrpSpPr>
      <p:grpSpPr>
        <a:xfrm>
          <a:off x="0" y="0"/>
          <a:ext cx="0" cy="0"/>
          <a:chOff x="0" y="0"/>
          <a:chExt cx="0" cy="0"/>
        </a:xfrm>
      </p:grpSpPr>
      <p:sp>
        <p:nvSpPr>
          <p:cNvPr id="2" name="Rectangle 85"/>
          <p:cNvSpPr txBox="1">
            <a:spLocks noGrp="1"/>
          </p:cNvSpPr>
          <p:nvPr>
            <p:ph type="title"/>
          </p:nvPr>
        </p:nvSpPr>
        <p:spPr>
          <a:xfrm>
            <a:off x="838203" y="685800"/>
            <a:ext cx="6248396" cy="1447796"/>
          </a:xfrm>
        </p:spPr>
        <p:txBody>
          <a:bodyPr anchor="b"/>
          <a:lstStyle>
            <a:lvl1pPr>
              <a:defRPr>
                <a:solidFill>
                  <a:srgbClr val="FFFFFF"/>
                </a:solidFill>
              </a:defRPr>
            </a:lvl1pPr>
          </a:lstStyle>
          <a:p>
            <a:pPr lvl="0"/>
            <a:r>
              <a:rPr lang="en-US"/>
              <a:t>Click to edit Master title style</a:t>
            </a:r>
          </a:p>
        </p:txBody>
      </p:sp>
      <p:sp>
        <p:nvSpPr>
          <p:cNvPr id="3" name="Rectangle 86"/>
          <p:cNvSpPr txBox="1">
            <a:spLocks noGrp="1"/>
          </p:cNvSpPr>
          <p:nvPr>
            <p:ph type="subTitle" idx="4294967295"/>
          </p:nvPr>
        </p:nvSpPr>
        <p:spPr>
          <a:xfrm>
            <a:off x="838203" y="2174872"/>
            <a:ext cx="6248396" cy="1101723"/>
          </a:xfrm>
        </p:spPr>
        <p:txBody>
          <a:bodyPr/>
          <a:lstStyle>
            <a:lvl1pPr marL="0" indent="0">
              <a:buNone/>
              <a:defRPr>
                <a:solidFill>
                  <a:srgbClr val="FFFFFF"/>
                </a:solidFill>
              </a:defRPr>
            </a:lvl1pPr>
          </a:lstStyle>
          <a:p>
            <a:pPr lvl="0"/>
            <a:r>
              <a:rPr lang="en-US"/>
              <a:t>Click to edit Master subtitle style</a:t>
            </a:r>
          </a:p>
        </p:txBody>
      </p:sp>
      <p:pic>
        <p:nvPicPr>
          <p:cNvPr id="4" name="Picture 1">
            <a:extLst>
              <a:ext uri="{FF2B5EF4-FFF2-40B4-BE49-F238E27FC236}">
                <a16:creationId xmlns:a16="http://schemas.microsoft.com/office/drawing/2014/main" xmlns="" id="{00000000-0000-0000-0000-000000000000}"/>
              </a:ext>
            </a:extLst>
          </p:cNvPr>
          <p:cNvPicPr>
            <a:picLocks noChangeAspect="1"/>
          </p:cNvPicPr>
          <p:nvPr/>
        </p:nvPicPr>
        <p:blipFill>
          <a:blip r:embed="rId2"/>
          <a:stretch>
            <a:fillRect/>
          </a:stretch>
        </p:blipFill>
        <p:spPr>
          <a:xfrm>
            <a:off x="0" y="0"/>
            <a:ext cx="9144000" cy="6858000"/>
          </a:xfrm>
          <a:prstGeom prst="rect">
            <a:avLst/>
          </a:prstGeom>
          <a:noFill/>
          <a:ln cap="flat">
            <a:noFill/>
          </a:ln>
        </p:spPr>
      </p:pic>
    </p:spTree>
    <p:extLst>
      <p:ext uri="{BB962C8B-B14F-4D97-AF65-F5344CB8AC3E}">
        <p14:creationId xmlns:p14="http://schemas.microsoft.com/office/powerpoint/2010/main" val="2128204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dirty="0">
                <a:solidFill>
                  <a:srgbClr val="FFFFFF">
                    <a:tint val="75000"/>
                  </a:srgbClr>
                </a:solidFill>
              </a:rPr>
              <a:t>POPULATION REFERENCE BUREAU | www.prb.org</a:t>
            </a:r>
          </a:p>
        </p:txBody>
      </p:sp>
    </p:spTree>
    <p:extLst>
      <p:ext uri="{BB962C8B-B14F-4D97-AF65-F5344CB8AC3E}">
        <p14:creationId xmlns:p14="http://schemas.microsoft.com/office/powerpoint/2010/main" val="2370473136"/>
      </p:ext>
    </p:extLst>
  </p:cSld>
  <p:clrMapOvr>
    <a:overrideClrMapping bg1="dk2" tx1="lt1" bg2="dk1"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6288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29427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5281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508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96068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420648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666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035088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783670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81322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12794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dirty="0"/>
          </a:p>
        </p:txBody>
      </p:sp>
    </p:spTree>
    <p:extLst>
      <p:ext uri="{BB962C8B-B14F-4D97-AF65-F5344CB8AC3E}">
        <p14:creationId xmlns:p14="http://schemas.microsoft.com/office/powerpoint/2010/main" val="9606680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93133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20070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2892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0073940"/>
      </p:ext>
    </p:extLst>
  </p:cSld>
  <p:clrMapOvr>
    <a:overrideClrMapping bg1="dk2" tx1="lt1" bg2="dk1"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dirty="0">
                <a:solidFill>
                  <a:srgbClr val="FFFFFF">
                    <a:tint val="75000"/>
                  </a:srgbClr>
                </a:solidFill>
              </a:rPr>
              <a:t>POPULATION REFERENCE BUREAU | www.prb.org</a:t>
            </a:r>
          </a:p>
        </p:txBody>
      </p:sp>
    </p:spTree>
    <p:extLst>
      <p:ext uri="{BB962C8B-B14F-4D97-AF65-F5344CB8AC3E}">
        <p14:creationId xmlns:p14="http://schemas.microsoft.com/office/powerpoint/2010/main" val="4134898121"/>
      </p:ext>
    </p:extLst>
  </p:cSld>
  <p:clrMapOvr>
    <a:overrideClrMapping bg1="dk2" tx1="lt1" bg2="dk1"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09663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697178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40085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7916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279270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500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476228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24388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698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65333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8277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dirty="0"/>
          </a:p>
        </p:txBody>
      </p:sp>
    </p:spTree>
    <p:extLst>
      <p:ext uri="{BB962C8B-B14F-4D97-AF65-F5344CB8AC3E}">
        <p14:creationId xmlns:p14="http://schemas.microsoft.com/office/powerpoint/2010/main" val="14048213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84277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7294806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4262629"/>
      </p:ext>
    </p:extLst>
  </p:cSld>
  <p:clrMapOvr>
    <a:overrideClrMapping bg1="dk2" tx1="lt1" bg2="dk1"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dirty="0">
                <a:solidFill>
                  <a:srgbClr val="FFFFFF">
                    <a:tint val="75000"/>
                  </a:srgbClr>
                </a:solidFill>
              </a:rPr>
              <a:t>POPULATION REFERENCE BUREAU | www.prb.org</a:t>
            </a:r>
          </a:p>
        </p:txBody>
      </p:sp>
    </p:spTree>
    <p:extLst>
      <p:ext uri="{BB962C8B-B14F-4D97-AF65-F5344CB8AC3E}">
        <p14:creationId xmlns:p14="http://schemas.microsoft.com/office/powerpoint/2010/main" val="1802624978"/>
      </p:ext>
    </p:extLst>
  </p:cSld>
  <p:clrMapOvr>
    <a:overrideClrMapping bg1="dk2" tx1="lt1" bg2="dk1"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85957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751247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1187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Content Placeholder 5"/>
          <p:cNvSpPr txBox="1">
            <a:spLocks noGrp="1"/>
          </p:cNvSpPr>
          <p:nvPr>
            <p:ph idx="2"/>
          </p:nvPr>
        </p:nvSpPr>
        <p:spPr>
          <a:xfrm>
            <a:off x="4645023" y="2174872"/>
            <a:ext cx="4041776" cy="3951286"/>
          </a:xfrm>
        </p:spPr>
        <p:txBody>
          <a:bodyPr/>
          <a:lstStyle>
            <a:lvl1pPr>
              <a:spcBef>
                <a:spcPts val="600"/>
              </a:spcBef>
              <a:defRPr sz="2400"/>
            </a:lvl1pPr>
            <a:lvl2pPr>
              <a:spcBef>
                <a:spcPts val="500"/>
              </a:spcBef>
              <a:defRPr sz="2000"/>
            </a:lvl2pPr>
            <a:lvl3pPr>
              <a:spcBef>
                <a:spcPts val="400"/>
              </a:spcBef>
              <a:defRPr sz="1800"/>
            </a:lvl3pPr>
            <a:lvl4pPr>
              <a:spcBef>
                <a:spcPts val="400"/>
              </a:spcBef>
              <a:defRPr sz="1600"/>
            </a:lvl4pPr>
            <a:lvl5pPr>
              <a:spcBef>
                <a:spcPts val="40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00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00081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335323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4387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755132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815188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00592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41268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dirty="0"/>
          </a:p>
        </p:txBody>
      </p:sp>
    </p:spTree>
    <p:extLst>
      <p:ext uri="{BB962C8B-B14F-4D97-AF65-F5344CB8AC3E}">
        <p14:creationId xmlns:p14="http://schemas.microsoft.com/office/powerpoint/2010/main" val="31562148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14169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defRPr/>
            </a:pPr>
            <a:endParaRPr lang="en-US" sz="2400" dirty="0">
              <a:solidFill>
                <a:srgbClr val="000000"/>
              </a:solidFill>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4096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7937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49107022"/>
      </p:ext>
    </p:extLst>
  </p:cSld>
  <p:clrMapOvr>
    <a:overrideClrMapping bg1="dk2" tx1="lt1" bg2="dk1"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134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7852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235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slideLayout" Target="../slideLayouts/slideLayout29.xml"/><Relationship Id="rId15" Type="http://schemas.openxmlformats.org/officeDocument/2006/relationships/slideLayout" Target="../slideLayouts/slideLayout30.xml"/><Relationship Id="rId16" Type="http://schemas.openxmlformats.org/officeDocument/2006/relationships/theme" Target="../theme/theme2.xml"/><Relationship Id="rId17" Type="http://schemas.openxmlformats.org/officeDocument/2006/relationships/image" Target="../media/image1.wmf"/><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slideLayout" Target="../slideLayouts/slideLayout44.xml"/><Relationship Id="rId15" Type="http://schemas.openxmlformats.org/officeDocument/2006/relationships/slideLayout" Target="../slideLayouts/slideLayout45.xml"/><Relationship Id="rId16" Type="http://schemas.openxmlformats.org/officeDocument/2006/relationships/theme" Target="../theme/theme3.xml"/><Relationship Id="rId17" Type="http://schemas.openxmlformats.org/officeDocument/2006/relationships/image" Target="../media/image1.wmf"/><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slideLayout" Target="../slideLayouts/slideLayout58.xml"/><Relationship Id="rId14" Type="http://schemas.openxmlformats.org/officeDocument/2006/relationships/slideLayout" Target="../slideLayouts/slideLayout59.xml"/><Relationship Id="rId15" Type="http://schemas.openxmlformats.org/officeDocument/2006/relationships/slideLayout" Target="../slideLayouts/slideLayout60.xml"/><Relationship Id="rId16" Type="http://schemas.openxmlformats.org/officeDocument/2006/relationships/theme" Target="../theme/theme4.xml"/><Relationship Id="rId17" Type="http://schemas.openxmlformats.org/officeDocument/2006/relationships/image" Target="../media/image1.wmf"/><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65"/>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n-US"/>
              <a:t>Click to edit Master title style</a:t>
            </a:r>
          </a:p>
        </p:txBody>
      </p:sp>
      <p:sp>
        <p:nvSpPr>
          <p:cNvPr id="3" name="Rectangle 66"/>
          <p:cNvSpPr txBox="1">
            <a:spLocks noGrp="1"/>
          </p:cNvSpPr>
          <p:nvPr>
            <p:ph type="body"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Line 84"/>
          <p:cNvSpPr/>
          <p:nvPr/>
        </p:nvSpPr>
        <p:spPr>
          <a:xfrm>
            <a:off x="152403" y="533396"/>
            <a:ext cx="0" cy="6324603"/>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 f7 f0 1"/>
              <a:gd name="f13" fmla="*/ f8 f0 1"/>
              <a:gd name="f14" fmla="?: f9 f3 1"/>
              <a:gd name="f15" fmla="?: f10 f4 1"/>
              <a:gd name="f16" fmla="?: f11 f5 1"/>
              <a:gd name="f17" fmla="*/ f12 1 f2"/>
              <a:gd name="f18" fmla="*/ f13 1 f2"/>
              <a:gd name="f19" fmla="*/ f14 1 21600"/>
              <a:gd name="f20" fmla="*/ f15 1 21600"/>
              <a:gd name="f21" fmla="*/ 21600 f14 1"/>
              <a:gd name="f22" fmla="*/ 21600 f15 1"/>
              <a:gd name="f23" fmla="+- f17 0 f1"/>
              <a:gd name="f24" fmla="+- f18 0 f1"/>
              <a:gd name="f25" fmla="min f20 f19"/>
              <a:gd name="f26" fmla="*/ f21 1 f16"/>
              <a:gd name="f27" fmla="*/ f22 1 f16"/>
              <a:gd name="f28" fmla="val f26"/>
              <a:gd name="f29" fmla="val f27"/>
              <a:gd name="f30" fmla="*/ f6 f25 1"/>
              <a:gd name="f31" fmla="*/ f28 f25 1"/>
              <a:gd name="f32" fmla="*/ f29 f25 1"/>
            </a:gdLst>
            <a:ahLst/>
            <a:cxnLst>
              <a:cxn ang="3cd4">
                <a:pos x="hc" y="t"/>
              </a:cxn>
              <a:cxn ang="0">
                <a:pos x="r" y="vc"/>
              </a:cxn>
              <a:cxn ang="cd4">
                <a:pos x="hc" y="b"/>
              </a:cxn>
              <a:cxn ang="cd2">
                <a:pos x="l" y="vc"/>
              </a:cxn>
              <a:cxn ang="f23">
                <a:pos x="f30" y="f30"/>
              </a:cxn>
              <a:cxn ang="f24">
                <a:pos x="f31" y="f32"/>
              </a:cxn>
            </a:cxnLst>
            <a:rect l="f30" t="f30" r="f31" b="f32"/>
            <a:pathLst>
              <a:path>
                <a:moveTo>
                  <a:pt x="f30" y="f30"/>
                </a:moveTo>
                <a:lnTo>
                  <a:pt x="f31" y="f32"/>
                </a:lnTo>
              </a:path>
            </a:pathLst>
          </a:custGeom>
          <a:noFill/>
          <a:ln w="317497" cap="flat">
            <a:solidFill>
              <a:srgbClr val="265E9E"/>
            </a:solidFill>
            <a:prstDash val="solid"/>
            <a:round/>
          </a:ln>
        </p:spPr>
        <p:txBody>
          <a:bodyPr vert="horz" wrap="none" lIns="91440" tIns="45720" rIns="91440" bIns="45720" anchor="ctr"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pitchFamily="34"/>
            </a:endParaRPr>
          </a:p>
        </p:txBody>
      </p:sp>
      <p:sp>
        <p:nvSpPr>
          <p:cNvPr id="5" name="Text Box 85"/>
          <p:cNvSpPr txBox="1"/>
          <p:nvPr/>
        </p:nvSpPr>
        <p:spPr>
          <a:xfrm>
            <a:off x="3886200" y="6507163"/>
            <a:ext cx="4953003" cy="198433"/>
          </a:xfrm>
          <a:prstGeom prst="rect">
            <a:avLst/>
          </a:prstGeom>
          <a:noFill/>
          <a:ln cap="flat">
            <a:noFill/>
          </a:ln>
        </p:spPr>
        <p:txBody>
          <a:bodyPr vert="horz" wrap="square" lIns="91440" tIns="45720" rIns="91440" bIns="45720" anchor="t" anchorCtr="0" compatLnSpc="1">
            <a:sp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700" b="0" i="0" u="none" strike="noStrike" kern="1200" cap="none" spc="0" baseline="0" dirty="0">
                <a:solidFill>
                  <a:srgbClr val="000000"/>
                </a:solidFill>
                <a:uFillTx/>
                <a:latin typeface="Arial"/>
                <a:ea typeface="ＭＳ Ｐゴシック" pitchFamily="34"/>
              </a:rPr>
              <a:t>© </a:t>
            </a:r>
            <a:r>
              <a:rPr lang="en-US" sz="700" b="0" i="0" u="none" strike="noStrike" kern="1200" cap="none" spc="0" baseline="0" dirty="0">
                <a:solidFill>
                  <a:srgbClr val="333333"/>
                </a:solidFill>
                <a:uFillTx/>
                <a:latin typeface="Arial"/>
                <a:ea typeface="ＭＳ Ｐゴシック" pitchFamily="34"/>
              </a:rPr>
              <a:t>2016 Population Reference Bureau. All rights reserved. www.prb.org</a:t>
            </a:r>
          </a:p>
        </p:txBody>
      </p:sp>
      <p:pic>
        <p:nvPicPr>
          <p:cNvPr id="6" name="Picture 86" descr="ppt-logo">
            <a:extLst>
              <a:ext uri="{FF2B5EF4-FFF2-40B4-BE49-F238E27FC236}">
                <a16:creationId xmlns:a16="http://schemas.microsoft.com/office/drawing/2014/main" xmlns="" id="{00000000-0000-0000-0000-000000000000}"/>
              </a:ext>
            </a:extLst>
          </p:cNvPr>
          <p:cNvPicPr>
            <a:picLocks noChangeAspect="1"/>
          </p:cNvPicPr>
          <p:nvPr/>
        </p:nvPicPr>
        <p:blipFill>
          <a:blip r:embed="rId17"/>
          <a:srcRect/>
          <a:stretch>
            <a:fillRect/>
          </a:stretch>
        </p:blipFill>
        <p:spPr>
          <a:xfrm>
            <a:off x="990596" y="6507163"/>
            <a:ext cx="2311402" cy="152403"/>
          </a:xfrm>
          <a:prstGeom prst="rect">
            <a:avLst/>
          </a:prstGeom>
          <a:noFill/>
          <a:ln cap="flat">
            <a:noFill/>
          </a:ln>
        </p:spPr>
      </p:pic>
      <p:sp>
        <p:nvSpPr>
          <p:cNvPr id="7" name="Line 87"/>
          <p:cNvSpPr/>
          <p:nvPr/>
        </p:nvSpPr>
        <p:spPr>
          <a:xfrm flipH="1">
            <a:off x="990596" y="6476996"/>
            <a:ext cx="7772400"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 f7 f0 1"/>
              <a:gd name="f13" fmla="*/ f8 f0 1"/>
              <a:gd name="f14" fmla="?: f9 f3 1"/>
              <a:gd name="f15" fmla="?: f10 f4 1"/>
              <a:gd name="f16" fmla="?: f11 f5 1"/>
              <a:gd name="f17" fmla="*/ f12 1 f2"/>
              <a:gd name="f18" fmla="*/ f13 1 f2"/>
              <a:gd name="f19" fmla="*/ f14 1 21600"/>
              <a:gd name="f20" fmla="*/ f15 1 21600"/>
              <a:gd name="f21" fmla="*/ 21600 f14 1"/>
              <a:gd name="f22" fmla="*/ 21600 f15 1"/>
              <a:gd name="f23" fmla="+- f17 0 f1"/>
              <a:gd name="f24" fmla="+- f18 0 f1"/>
              <a:gd name="f25" fmla="min f20 f19"/>
              <a:gd name="f26" fmla="*/ f21 1 f16"/>
              <a:gd name="f27" fmla="*/ f22 1 f16"/>
              <a:gd name="f28" fmla="val f26"/>
              <a:gd name="f29" fmla="val f27"/>
              <a:gd name="f30" fmla="*/ f6 f25 1"/>
              <a:gd name="f31" fmla="*/ f28 f25 1"/>
              <a:gd name="f32" fmla="*/ f29 f25 1"/>
            </a:gdLst>
            <a:ahLst/>
            <a:cxnLst>
              <a:cxn ang="3cd4">
                <a:pos x="hc" y="t"/>
              </a:cxn>
              <a:cxn ang="0">
                <a:pos x="r" y="vc"/>
              </a:cxn>
              <a:cxn ang="cd4">
                <a:pos x="hc" y="b"/>
              </a:cxn>
              <a:cxn ang="cd2">
                <a:pos x="l" y="vc"/>
              </a:cxn>
              <a:cxn ang="f23">
                <a:pos x="f30" y="f30"/>
              </a:cxn>
              <a:cxn ang="f24">
                <a:pos x="f31" y="f32"/>
              </a:cxn>
            </a:cxnLst>
            <a:rect l="f30" t="f30" r="f31" b="f32"/>
            <a:pathLst>
              <a:path>
                <a:moveTo>
                  <a:pt x="f30" y="f30"/>
                </a:moveTo>
                <a:lnTo>
                  <a:pt x="f31" y="f32"/>
                </a:lnTo>
              </a:path>
            </a:pathLst>
          </a:custGeom>
          <a:noFill/>
          <a:ln w="6345" cap="flat">
            <a:solidFill>
              <a:srgbClr val="000000"/>
            </a:solidFill>
            <a:prstDash val="solid"/>
            <a:round/>
          </a:ln>
        </p:spPr>
        <p:txBody>
          <a:bodyPr vert="horz" wrap="none" lIns="91440" tIns="45720" rIns="91440" bIns="45720" anchor="ctr"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pitchFamily="34"/>
            </a:endParaRPr>
          </a:p>
        </p:txBody>
      </p:sp>
      <p:sp>
        <p:nvSpPr>
          <p:cNvPr id="8" name="Footer Placeholder 1"/>
          <p:cNvSpPr txBox="1">
            <a:spLocks noGrp="1"/>
          </p:cNvSpPr>
          <p:nvPr>
            <p:ph type="ftr" sz="quarter" idx="3"/>
          </p:nvPr>
        </p:nvSpPr>
        <p:spPr>
          <a:xfrm>
            <a:off x="3028949" y="6356351"/>
            <a:ext cx="3086099"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ea typeface="ＭＳ Ｐゴシック"/>
                <a:cs typeface="ＭＳ Ｐゴシック"/>
              </a:defRPr>
            </a:lvl1pPr>
          </a:lstStyle>
          <a:p>
            <a:pPr lvl="0"/>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marL="0" marR="0" lvl="0" indent="0" algn="l" defTabSz="914400" rtl="0" fontAlgn="auto" hangingPunct="0">
        <a:lnSpc>
          <a:spcPct val="100000"/>
        </a:lnSpc>
        <a:spcBef>
          <a:spcPts val="0"/>
        </a:spcBef>
        <a:spcAft>
          <a:spcPts val="0"/>
        </a:spcAft>
        <a:buNone/>
        <a:tabLst/>
        <a:defRPr lang="en-US" sz="3600" b="0" i="0" u="none" strike="noStrike" kern="0" cap="none" spc="0" baseline="0">
          <a:solidFill>
            <a:srgbClr val="265E9E"/>
          </a:solidFill>
          <a:uFillTx/>
          <a:latin typeface="Arial"/>
        </a:defRPr>
      </a:lvl1pPr>
    </p:titleStyle>
    <p:bodyStyle>
      <a:lvl1pPr marL="342900" marR="0" lvl="0" indent="-342900" algn="l" defTabSz="914400" rtl="0" fontAlgn="auto" hangingPunct="0">
        <a:lnSpc>
          <a:spcPct val="100000"/>
        </a:lnSpc>
        <a:spcBef>
          <a:spcPts val="700"/>
        </a:spcBef>
        <a:spcAft>
          <a:spcPts val="0"/>
        </a:spcAft>
        <a:buClr>
          <a:srgbClr val="D05124"/>
        </a:buClr>
        <a:buSzPct val="75000"/>
        <a:buFont typeface="Wingdings" pitchFamily="2"/>
        <a:buChar char="n"/>
        <a:tabLst/>
        <a:defRPr lang="en-US" sz="3000" b="0" i="0" u="none" strike="noStrike" kern="0" cap="none" spc="0" baseline="0">
          <a:solidFill>
            <a:srgbClr val="000000"/>
          </a:solidFill>
          <a:uFillTx/>
          <a:latin typeface="Arial"/>
        </a:defRPr>
      </a:lvl1pPr>
      <a:lvl2pPr marL="742950" marR="0" lvl="1" indent="-285750" algn="l" defTabSz="914400" rtl="0" fontAlgn="auto" hangingPunct="0">
        <a:lnSpc>
          <a:spcPct val="100000"/>
        </a:lnSpc>
        <a:spcBef>
          <a:spcPts val="600"/>
        </a:spcBef>
        <a:spcAft>
          <a:spcPts val="0"/>
        </a:spcAft>
        <a:buClr>
          <a:srgbClr val="D05124"/>
        </a:buClr>
        <a:buSzPct val="70000"/>
        <a:buFont typeface="Wingdings" pitchFamily="2"/>
        <a:buChar char="n"/>
        <a:tabLst/>
        <a:defRPr lang="en-US" sz="2600" b="0" i="0" u="none" strike="noStrike" kern="0" cap="none" spc="0" baseline="0">
          <a:solidFill>
            <a:srgbClr val="000000"/>
          </a:solidFill>
          <a:uFillTx/>
          <a:latin typeface="Arial"/>
        </a:defRPr>
      </a:lvl2pPr>
      <a:lvl3pPr marL="1143000" marR="0" lvl="2" indent="-228600" algn="l" defTabSz="914400" rtl="0" fontAlgn="auto" hangingPunct="0">
        <a:lnSpc>
          <a:spcPct val="100000"/>
        </a:lnSpc>
        <a:spcBef>
          <a:spcPts val="500"/>
        </a:spcBef>
        <a:spcAft>
          <a:spcPts val="0"/>
        </a:spcAft>
        <a:buClr>
          <a:srgbClr val="265E9E"/>
        </a:buClr>
        <a:buSzPct val="100000"/>
        <a:buChar char="•"/>
        <a:tabLst/>
        <a:defRPr lang="en-US" sz="2200" b="0" i="0" u="none" strike="noStrike" kern="0" cap="none" spc="0" baseline="0">
          <a:solidFill>
            <a:srgbClr val="000000"/>
          </a:solidFill>
          <a:uFillTx/>
          <a:latin typeface="Arial"/>
        </a:defRPr>
      </a:lvl3pPr>
      <a:lvl4pPr marL="1600200" marR="0" lvl="3" indent="-228600" algn="l" defTabSz="914400" rtl="0" fontAlgn="auto" hangingPunct="0">
        <a:lnSpc>
          <a:spcPct val="100000"/>
        </a:lnSpc>
        <a:spcBef>
          <a:spcPts val="500"/>
        </a:spcBef>
        <a:spcAft>
          <a:spcPts val="0"/>
        </a:spcAft>
        <a:buClr>
          <a:srgbClr val="265E9E"/>
        </a:buClr>
        <a:buSzPct val="100000"/>
        <a:buChar char="•"/>
        <a:tabLst/>
        <a:defRPr lang="en-US" sz="2000" b="0" i="0" u="none" strike="noStrike" kern="0" cap="none" spc="0" baseline="0">
          <a:solidFill>
            <a:srgbClr val="000000"/>
          </a:solidFill>
          <a:uFillTx/>
          <a:latin typeface="Arial"/>
        </a:defRPr>
      </a:lvl4pPr>
      <a:lvl5pPr marL="2057400" marR="0" lvl="4" indent="-228600" algn="l" defTabSz="914400" rtl="0" fontAlgn="auto" hangingPunct="0">
        <a:lnSpc>
          <a:spcPct val="100000"/>
        </a:lnSpc>
        <a:spcBef>
          <a:spcPts val="500"/>
        </a:spcBef>
        <a:spcAft>
          <a:spcPts val="0"/>
        </a:spcAft>
        <a:buClr>
          <a:srgbClr val="000000"/>
        </a:buClr>
        <a:buSzPct val="85000"/>
        <a:buChar char="•"/>
        <a:tabLst/>
        <a:defRPr lang="en-US" sz="2000" b="0" i="0" u="none" strike="noStrike" kern="0" cap="none" spc="0" baseline="0">
          <a:solidFill>
            <a:srgbClr val="000000"/>
          </a:solidFill>
          <a:uFillTx/>
          <a:latin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p:nvSpPr>
        <p:spPr bwMode="auto">
          <a:xfrm>
            <a:off x="152400" y="533400"/>
            <a:ext cx="0" cy="6324600"/>
          </a:xfrm>
          <a:prstGeom prst="line">
            <a:avLst/>
          </a:prstGeom>
          <a:noFill/>
          <a:ln w="317500">
            <a:solidFill>
              <a:schemeClr val="tx2"/>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1029" name="Text Box 85"/>
          <p:cNvSpPr txBox="1">
            <a:spLocks noChangeArrowheads="1"/>
          </p:cNvSpPr>
          <p:nvPr/>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fontAlgn="base" hangingPunct="0">
              <a:spcBef>
                <a:spcPct val="0"/>
              </a:spcBef>
              <a:spcAft>
                <a:spcPct val="0"/>
              </a:spcAft>
              <a:defRPr/>
            </a:pPr>
            <a:r>
              <a:rPr lang="en-US" sz="700" dirty="0">
                <a:solidFill>
                  <a:srgbClr val="000000"/>
                </a:solidFill>
              </a:rPr>
              <a:t>© </a:t>
            </a:r>
            <a:r>
              <a:rPr lang="en-US" sz="700" dirty="0" smtClean="0">
                <a:solidFill>
                  <a:srgbClr val="333333"/>
                </a:solidFill>
              </a:rPr>
              <a:t>2016 </a:t>
            </a:r>
            <a:r>
              <a:rPr lang="en-US" sz="700" dirty="0">
                <a:solidFill>
                  <a:srgbClr val="333333"/>
                </a:solidFill>
              </a:rPr>
              <a:t>Population Reference Bureau. All rights reserved. www.prb.org</a:t>
            </a:r>
          </a:p>
        </p:txBody>
      </p:sp>
      <p:pic>
        <p:nvPicPr>
          <p:cNvPr id="1030" name="Picture 86" descr="ppt-logo"/>
          <p:cNvPicPr>
            <a:picLocks noChangeAspect="1" noChangeArrowheads="1"/>
          </p:cNvPicPr>
          <p:nvPr/>
        </p:nvPicPr>
        <p:blipFill>
          <a:blip r:embed="rId17"/>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2" name="Footer Placeholder 1"/>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dirty="0">
              <a:solidFill>
                <a:srgbClr val="000000">
                  <a:tint val="75000"/>
                </a:srgbClr>
              </a:solidFill>
              <a:ea typeface="ＭＳ Ｐゴシック"/>
            </a:endParaRPr>
          </a:p>
        </p:txBody>
      </p:sp>
    </p:spTree>
    <p:extLst>
      <p:ext uri="{BB962C8B-B14F-4D97-AF65-F5344CB8AC3E}">
        <p14:creationId xmlns:p14="http://schemas.microsoft.com/office/powerpoint/2010/main" val="290979033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p:nvSpPr>
        <p:spPr bwMode="auto">
          <a:xfrm>
            <a:off x="152400" y="533400"/>
            <a:ext cx="0" cy="6324600"/>
          </a:xfrm>
          <a:prstGeom prst="line">
            <a:avLst/>
          </a:prstGeom>
          <a:noFill/>
          <a:ln w="317500">
            <a:solidFill>
              <a:schemeClr val="tx2"/>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1029" name="Text Box 85"/>
          <p:cNvSpPr txBox="1">
            <a:spLocks noChangeArrowheads="1"/>
          </p:cNvSpPr>
          <p:nvPr/>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fontAlgn="base" hangingPunct="0">
              <a:spcBef>
                <a:spcPct val="0"/>
              </a:spcBef>
              <a:spcAft>
                <a:spcPct val="0"/>
              </a:spcAft>
              <a:defRPr/>
            </a:pPr>
            <a:r>
              <a:rPr lang="en-US" sz="700" dirty="0">
                <a:solidFill>
                  <a:srgbClr val="000000"/>
                </a:solidFill>
              </a:rPr>
              <a:t>© </a:t>
            </a:r>
            <a:r>
              <a:rPr lang="en-US" sz="700" dirty="0" smtClean="0">
                <a:solidFill>
                  <a:srgbClr val="333333"/>
                </a:solidFill>
              </a:rPr>
              <a:t>2016 </a:t>
            </a:r>
            <a:r>
              <a:rPr lang="en-US" sz="700" dirty="0">
                <a:solidFill>
                  <a:srgbClr val="333333"/>
                </a:solidFill>
              </a:rPr>
              <a:t>Population Reference Bureau. All rights reserved. www.prb.org</a:t>
            </a:r>
          </a:p>
        </p:txBody>
      </p:sp>
      <p:pic>
        <p:nvPicPr>
          <p:cNvPr id="1030" name="Picture 86" descr="ppt-logo"/>
          <p:cNvPicPr>
            <a:picLocks noChangeAspect="1" noChangeArrowheads="1"/>
          </p:cNvPicPr>
          <p:nvPr/>
        </p:nvPicPr>
        <p:blipFill>
          <a:blip r:embed="rId17"/>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2" name="Footer Placeholder 1"/>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dirty="0">
              <a:solidFill>
                <a:srgbClr val="000000">
                  <a:tint val="75000"/>
                </a:srgbClr>
              </a:solidFill>
              <a:ea typeface="ＭＳ Ｐゴシック"/>
            </a:endParaRPr>
          </a:p>
        </p:txBody>
      </p:sp>
    </p:spTree>
    <p:extLst>
      <p:ext uri="{BB962C8B-B14F-4D97-AF65-F5344CB8AC3E}">
        <p14:creationId xmlns:p14="http://schemas.microsoft.com/office/powerpoint/2010/main" val="308115993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p:nvSpPr>
        <p:spPr bwMode="auto">
          <a:xfrm>
            <a:off x="152400" y="533400"/>
            <a:ext cx="0" cy="6324600"/>
          </a:xfrm>
          <a:prstGeom prst="line">
            <a:avLst/>
          </a:prstGeom>
          <a:noFill/>
          <a:ln w="317500">
            <a:solidFill>
              <a:schemeClr val="tx2"/>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1029" name="Text Box 85"/>
          <p:cNvSpPr txBox="1">
            <a:spLocks noChangeArrowheads="1"/>
          </p:cNvSpPr>
          <p:nvPr/>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fontAlgn="base" hangingPunct="0">
              <a:spcBef>
                <a:spcPct val="0"/>
              </a:spcBef>
              <a:spcAft>
                <a:spcPct val="0"/>
              </a:spcAft>
              <a:defRPr/>
            </a:pPr>
            <a:r>
              <a:rPr lang="en-US" sz="700" dirty="0">
                <a:solidFill>
                  <a:srgbClr val="000000"/>
                </a:solidFill>
              </a:rPr>
              <a:t>© </a:t>
            </a:r>
            <a:r>
              <a:rPr lang="en-US" sz="700" dirty="0" smtClean="0">
                <a:solidFill>
                  <a:srgbClr val="333333"/>
                </a:solidFill>
              </a:rPr>
              <a:t>2016 </a:t>
            </a:r>
            <a:r>
              <a:rPr lang="en-US" sz="700" dirty="0">
                <a:solidFill>
                  <a:srgbClr val="333333"/>
                </a:solidFill>
              </a:rPr>
              <a:t>Population Reference Bureau. All rights reserved. www.prb.org</a:t>
            </a:r>
          </a:p>
        </p:txBody>
      </p:sp>
      <p:pic>
        <p:nvPicPr>
          <p:cNvPr id="1030" name="Picture 86" descr="ppt-logo"/>
          <p:cNvPicPr>
            <a:picLocks noChangeAspect="1" noChangeArrowheads="1"/>
          </p:cNvPicPr>
          <p:nvPr/>
        </p:nvPicPr>
        <p:blipFill>
          <a:blip r:embed="rId17"/>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fontAlgn="base" hangingPunct="0">
              <a:spcBef>
                <a:spcPct val="0"/>
              </a:spcBef>
              <a:spcAft>
                <a:spcPct val="0"/>
              </a:spcAft>
              <a:defRPr/>
            </a:pPr>
            <a:endParaRPr lang="en-US" sz="2400" dirty="0">
              <a:solidFill>
                <a:srgbClr val="000000"/>
              </a:solidFill>
              <a:ea typeface="ＭＳ Ｐゴシック" pitchFamily="34" charset="-128"/>
            </a:endParaRPr>
          </a:p>
        </p:txBody>
      </p:sp>
      <p:sp>
        <p:nvSpPr>
          <p:cNvPr id="2" name="Footer Placeholder 1"/>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dirty="0">
              <a:solidFill>
                <a:srgbClr val="000000">
                  <a:tint val="75000"/>
                </a:srgbClr>
              </a:solidFill>
              <a:ea typeface="ＭＳ Ｐゴシック"/>
            </a:endParaRPr>
          </a:p>
        </p:txBody>
      </p:sp>
    </p:spTree>
    <p:extLst>
      <p:ext uri="{BB962C8B-B14F-4D97-AF65-F5344CB8AC3E}">
        <p14:creationId xmlns:p14="http://schemas.microsoft.com/office/powerpoint/2010/main" val="382768503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 Id="rId3" Type="http://schemas.openxmlformats.org/officeDocument/2006/relationships/image" Target="../media/image2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hyperlink" Target="https://support.twitter.com/articles/215585" TargetMode="External"/><Relationship Id="rId4" Type="http://schemas.openxmlformats.org/officeDocument/2006/relationships/hyperlink" Target="http://gadgetwise.blogs.nytimes.com/2009/05/07/twitter-for-beginners/?_r=0" TargetMode="External"/><Relationship Id="rId5" Type="http://schemas.openxmlformats.org/officeDocument/2006/relationships/hyperlink" Target="http://www.nytimes.com/2013/10/24/technology/personaltech/twitter-illiterate-mastering-the-bcs.html" TargetMode="External"/><Relationship Id="rId6" Type="http://schemas.openxmlformats.org/officeDocument/2006/relationships/hyperlink" Target="http://mashable.com/2012/06/05/twitter-for-beginners/#liMAS9T5PkqX" TargetMode="External"/><Relationship Id="rId7" Type="http://schemas.openxmlformats.org/officeDocument/2006/relationships/hyperlink" Target="http://www.businessinsider.com/a-guide-to-twitter-slang-lingo-abbreviations-and-acronyms-2013-9" TargetMode="External"/><Relationship Id="rId8" Type="http://schemas.openxmlformats.org/officeDocument/2006/relationships/hyperlink" Target="http://chronicle.com/article/10-Commandments-of-Twitter-for/131813/" TargetMode="External"/><Relationship Id="rId9" Type="http://schemas.openxmlformats.org/officeDocument/2006/relationships/hyperlink" Target="http://justpublics365.commons.gc.cuny.edu/2014/06/30/10-things-twitter-academics/" TargetMode="External"/><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117">
    <p:spTree>
      <p:nvGrpSpPr>
        <p:cNvPr id="1" name=""/>
        <p:cNvGrpSpPr/>
        <p:nvPr/>
      </p:nvGrpSpPr>
      <p:grpSpPr>
        <a:xfrm>
          <a:off x="0" y="0"/>
          <a:ext cx="0" cy="0"/>
          <a:chOff x="0" y="0"/>
          <a:chExt cx="0" cy="0"/>
        </a:xfrm>
      </p:grpSpPr>
      <p:sp>
        <p:nvSpPr>
          <p:cNvPr id="2" name="Title 1"/>
          <p:cNvSpPr txBox="1"/>
          <p:nvPr/>
        </p:nvSpPr>
        <p:spPr>
          <a:xfrm>
            <a:off x="824348" y="1801087"/>
            <a:ext cx="7467603" cy="2057400"/>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s-ES" sz="4400" b="1" i="0" u="none" strike="noStrike" kern="0" cap="none" spc="0" baseline="0" dirty="0" smtClean="0">
                <a:solidFill>
                  <a:srgbClr val="FFFFFF"/>
                </a:solidFill>
                <a:uFillTx/>
                <a:latin typeface="Arial"/>
              </a:rPr>
              <a:t>Redes sociales para fines de investigaciones y políticas</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s-ES" sz="2400" b="1" i="0" u="none" strike="noStrike" kern="0" cap="none" spc="0" baseline="0" dirty="0" smtClean="0">
                <a:solidFill>
                  <a:srgbClr val="FFFFFF"/>
                </a:solidFill>
                <a:uFillTx/>
                <a:latin typeface="Arial"/>
              </a:rPr>
              <a:t>#</a:t>
            </a:r>
            <a:r>
              <a:rPr lang="es-ES" sz="2400" b="1" i="0" u="none" strike="noStrike" kern="0" cap="none" spc="0" baseline="0" dirty="0" smtClean="0">
                <a:solidFill>
                  <a:srgbClr val="FFFFFF"/>
                </a:solidFill>
                <a:uFillTx/>
                <a:latin typeface="Arial"/>
              </a:rPr>
              <a:t>PolicyComm</a:t>
            </a:r>
            <a:endParaRPr lang="es-ES" sz="2400" b="0" i="0" u="none" strike="noStrike" kern="0" cap="none" spc="0" baseline="0" dirty="0">
              <a:solidFill>
                <a:srgbClr val="FFFFFF"/>
              </a:solidFill>
              <a:uFillTx/>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104">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n-US" dirty="0"/>
              <a:t>Presentarse en Redes Sociales </a:t>
            </a:r>
          </a:p>
        </p:txBody>
      </p:sp>
      <p:sp>
        <p:nvSpPr>
          <p:cNvPr id="3" name="Content Placeholder 2"/>
          <p:cNvSpPr txBox="1">
            <a:spLocks noGrp="1"/>
          </p:cNvSpPr>
          <p:nvPr>
            <p:ph idx="1"/>
          </p:nvPr>
        </p:nvSpPr>
        <p:spPr>
          <a:xfrm>
            <a:off x="1023935" y="1428734"/>
            <a:ext cx="7729532" cy="4648196"/>
          </a:xfrm>
          <a:prstGeom prst="rect">
            <a:avLst/>
          </a:prstGeom>
          <a:noFill/>
          <a:ln>
            <a:noFill/>
          </a:ln>
        </p:spPr>
        <p:txBody>
          <a:bodyPr vert="horz" wrap="square" lIns="91440" tIns="45720" rIns="91440" bIns="45720" anchor="t" anchorCtr="0" compatLnSpc="1">
            <a:noAutofit/>
          </a:bodyPr>
          <a:lstStyle/>
          <a:p>
            <a:pPr marL="514350" lvl="0" indent="-514350">
              <a:buFont typeface="Arial"/>
              <a:buAutoNum type="arabicPeriod"/>
            </a:pPr>
            <a:r>
              <a:rPr lang="es-ES" dirty="0" smtClean="0"/>
              <a:t>Ser consistente en las plataformas utilizadas</a:t>
            </a:r>
          </a:p>
          <a:p>
            <a:pPr marL="914400" lvl="1" indent="-514350">
              <a:buFont typeface="Arial"/>
              <a:buAutoNum type="arabicPeriod"/>
            </a:pPr>
            <a:r>
              <a:rPr lang="es-ES" dirty="0" smtClean="0"/>
              <a:t>Nombre</a:t>
            </a:r>
            <a:endParaRPr lang="es-ES" dirty="0" smtClean="0"/>
          </a:p>
          <a:p>
            <a:pPr marL="914400" lvl="1" indent="-514350">
              <a:buFont typeface="Arial"/>
              <a:buAutoNum type="arabicPeriod"/>
            </a:pPr>
            <a:r>
              <a:rPr lang="es-ES" dirty="0" smtClean="0"/>
              <a:t>Foto de perfil</a:t>
            </a:r>
          </a:p>
          <a:p>
            <a:pPr marL="914400" lvl="1" indent="-514350">
              <a:buFont typeface="Arial"/>
              <a:buAutoNum type="arabicPeriod"/>
            </a:pPr>
            <a:r>
              <a:rPr lang="es-ES" dirty="0" smtClean="0"/>
              <a:t>Contenido</a:t>
            </a:r>
          </a:p>
          <a:p>
            <a:pPr marL="514350" lvl="0" indent="-514350">
              <a:buFont typeface="Arial"/>
              <a:buAutoNum type="arabicPeriod"/>
            </a:pPr>
            <a:r>
              <a:rPr lang="es-ES" dirty="0" smtClean="0"/>
              <a:t>Definir la “voz” en las redes sociales</a:t>
            </a:r>
          </a:p>
          <a:p>
            <a:pPr marL="514350" lvl="0" indent="-514350">
              <a:buFont typeface="Arial"/>
              <a:buAutoNum type="arabicPeriod"/>
            </a:pPr>
            <a:r>
              <a:rPr lang="es-ES" dirty="0" smtClean="0"/>
              <a:t>Crear un titular, biografía o frase cautivadora</a:t>
            </a:r>
          </a:p>
          <a:p>
            <a:pPr marL="514350" lvl="0" indent="-514350">
              <a:buFont typeface="Arial"/>
              <a:buAutoNum type="arabicPeriod"/>
            </a:pPr>
            <a:r>
              <a:rPr lang="es-ES" dirty="0" smtClean="0"/>
              <a:t>Publicar frecuentemente para </a:t>
            </a:r>
            <a:r>
              <a:rPr lang="es-ES" dirty="0" smtClean="0">
                <a:solidFill>
                  <a:schemeClr val="tx1"/>
                </a:solidFill>
              </a:rPr>
              <a:t>permanecer vigente</a:t>
            </a:r>
          </a:p>
          <a:p>
            <a:pPr marL="514350" lvl="0" indent="-514350">
              <a:buFont typeface="Arial"/>
              <a:buAutoNum type="arabicPeriod"/>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name="Slide80">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1" compatLnSpc="1">
            <a:noAutofit/>
          </a:bodyPr>
          <a:lstStyle/>
          <a:p>
            <a:pPr lvl="0" algn="ctr"/>
            <a:r>
              <a:rPr lang="en-US" dirty="0"/>
              <a:t>¿Qué es Facebook? </a:t>
            </a:r>
          </a:p>
        </p:txBody>
      </p:sp>
      <p:pic>
        <p:nvPicPr>
          <p:cNvPr id="3" name="Picture 2" descr="http://maconnerieclavetetrp.com/facebook.png">
            <a:extLst>
              <a:ext uri="{FF2B5EF4-FFF2-40B4-BE49-F238E27FC236}">
                <a16:creationId xmlns:a16="http://schemas.microsoft.com/office/drawing/2014/main" xmlns="" id="{00000000-0000-0000-0000-000000000000}"/>
              </a:ext>
            </a:extLst>
          </p:cNvPr>
          <p:cNvPicPr>
            <a:picLocks noChangeAspect="1"/>
          </p:cNvPicPr>
          <p:nvPr/>
        </p:nvPicPr>
        <p:blipFill>
          <a:blip r:embed="rId3"/>
          <a:srcRect/>
          <a:stretch>
            <a:fillRect/>
          </a:stretch>
        </p:blipFill>
        <p:spPr>
          <a:xfrm>
            <a:off x="2906822" y="2286000"/>
            <a:ext cx="3973287" cy="2357030"/>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11042" t="5363" r="24290" b="5047"/>
          <a:stretch>
            <a:fillRect/>
          </a:stretch>
        </p:blipFill>
        <p:spPr>
          <a:xfrm>
            <a:off x="1295403" y="335465"/>
            <a:ext cx="6908438" cy="5981703"/>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name="Slide8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0000000-0000-0000-0000-000000000000}"/>
              </a:ext>
            </a:extLst>
          </p:cNvPr>
          <p:cNvPicPr>
            <a:picLocks noChangeAspect="1"/>
          </p:cNvPicPr>
          <p:nvPr/>
        </p:nvPicPr>
        <p:blipFill>
          <a:blip r:embed="rId3"/>
          <a:srcRect l="10959" t="5245" r="24287" b="4263"/>
          <a:stretch>
            <a:fillRect/>
          </a:stretch>
        </p:blipFill>
        <p:spPr>
          <a:xfrm>
            <a:off x="1600200" y="533396"/>
            <a:ext cx="6456020" cy="5638803"/>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sp>
        <p:nvSpPr>
          <p:cNvPr id="2" name="Title 1"/>
          <p:cNvSpPr txBox="1">
            <a:spLocks noGrp="1"/>
          </p:cNvSpPr>
          <p:nvPr>
            <p:ph type="title"/>
          </p:nvPr>
        </p:nvSpPr>
        <p:spPr>
          <a:xfrm>
            <a:off x="285750" y="533396"/>
            <a:ext cx="8470489" cy="1143000"/>
          </a:xfrm>
          <a:prstGeom prst="rect">
            <a:avLst/>
          </a:prstGeom>
          <a:noFill/>
          <a:ln>
            <a:noFill/>
          </a:ln>
        </p:spPr>
        <p:txBody>
          <a:bodyPr vert="horz" wrap="square" lIns="91440" tIns="45720" rIns="91440" bIns="45720" anchor="t" anchorCtr="1" compatLnSpc="1">
            <a:noAutofit/>
          </a:bodyPr>
          <a:lstStyle/>
          <a:p>
            <a:pPr lvl="0" algn="ctr"/>
            <a:r>
              <a:rPr lang="es-ES_tradnl" dirty="0" smtClean="0"/>
              <a:t>Consejos para hacer una publicación interesante en Facebook</a:t>
            </a:r>
            <a:endParaRPr lang="es-ES_tradnl" dirty="0"/>
          </a:p>
        </p:txBody>
      </p:sp>
      <p:sp>
        <p:nvSpPr>
          <p:cNvPr id="3" name="Content Placeholder 2"/>
          <p:cNvSpPr txBox="1">
            <a:spLocks noGrp="1"/>
          </p:cNvSpPr>
          <p:nvPr>
            <p:ph idx="1"/>
          </p:nvPr>
        </p:nvSpPr>
        <p:spPr>
          <a:xfrm>
            <a:off x="904871" y="1676396"/>
            <a:ext cx="7619996" cy="4648196"/>
          </a:xfrm>
          <a:prstGeom prst="rect">
            <a:avLst/>
          </a:prstGeom>
          <a:noFill/>
          <a:ln>
            <a:noFill/>
          </a:ln>
        </p:spPr>
        <p:txBody>
          <a:bodyPr vert="horz" wrap="square" lIns="91440" tIns="45720" rIns="91440" bIns="45720" anchor="t" anchorCtr="0" compatLnSpc="1">
            <a:noAutofit/>
          </a:bodyPr>
          <a:lstStyle/>
          <a:p>
            <a:pPr lvl="0"/>
            <a:r>
              <a:rPr lang="es-ES_tradnl" sz="2800" dirty="0" smtClean="0"/>
              <a:t>Ser breve</a:t>
            </a:r>
          </a:p>
          <a:p>
            <a:pPr marL="914400" lvl="1" indent="-514350">
              <a:buFont typeface="Courier New" pitchFamily="49"/>
              <a:buChar char="o"/>
            </a:pPr>
            <a:r>
              <a:rPr lang="es-ES_tradnl" sz="2400" dirty="0" smtClean="0"/>
              <a:t>Una publicación ideal debería contener entre 100-200 caracteres</a:t>
            </a:r>
          </a:p>
          <a:p>
            <a:pPr marL="914400" lvl="1" indent="-514350">
              <a:buFont typeface="Courier New" pitchFamily="49"/>
              <a:buChar char="o"/>
            </a:pPr>
            <a:r>
              <a:rPr lang="es-ES_tradnl" sz="2400" dirty="0" smtClean="0"/>
              <a:t>Facebook permite hacer publicaciones mas extensas</a:t>
            </a:r>
          </a:p>
          <a:p>
            <a:pPr lvl="0"/>
            <a:r>
              <a:rPr lang="es-ES_tradnl" sz="2800" dirty="0" smtClean="0"/>
              <a:t>Considerar a la audiencia</a:t>
            </a:r>
          </a:p>
          <a:p>
            <a:pPr lvl="0"/>
            <a:r>
              <a:rPr lang="es-ES_tradnl" sz="2800" dirty="0" smtClean="0"/>
              <a:t>Hacer preguntas</a:t>
            </a:r>
          </a:p>
          <a:p>
            <a:pPr lvl="0"/>
            <a:r>
              <a:rPr lang="es-ES_tradnl" sz="2800" dirty="0" smtClean="0"/>
              <a:t>Ser visual— las imagines son atractivas</a:t>
            </a:r>
          </a:p>
          <a:p>
            <a:pPr lvl="0"/>
            <a:r>
              <a:rPr lang="es-ES_tradnl" sz="2800" dirty="0" smtClean="0"/>
              <a:t>Crear variedad en las publicaciones</a:t>
            </a:r>
          </a:p>
          <a:p>
            <a:pPr lvl="0"/>
            <a:r>
              <a:rPr lang="es-ES_tradnl" sz="2800" dirty="0" smtClean="0"/>
              <a:t>Ser oportuno y relevante</a:t>
            </a:r>
            <a:endParaRPr lang="es-ES_tradnl"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name="Slide112">
    <p:spTree>
      <p:nvGrpSpPr>
        <p:cNvPr id="1" name=""/>
        <p:cNvGrpSpPr/>
        <p:nvPr/>
      </p:nvGrpSpPr>
      <p:grpSpPr>
        <a:xfrm>
          <a:off x="0" y="0"/>
          <a:ext cx="0" cy="0"/>
          <a:chOff x="0" y="0"/>
          <a:chExt cx="0" cy="0"/>
        </a:xfrm>
      </p:grpSpPr>
      <p:grpSp>
        <p:nvGrpSpPr>
          <p:cNvPr id="2" name="Group 7"/>
          <p:cNvGrpSpPr/>
          <p:nvPr/>
        </p:nvGrpSpPr>
        <p:grpSpPr>
          <a:xfrm>
            <a:off x="914400" y="914400"/>
            <a:ext cx="7600949" cy="5200710"/>
            <a:chOff x="914400" y="914400"/>
            <a:chExt cx="7600949" cy="5200710"/>
          </a:xfrm>
        </p:grpSpPr>
        <p:pic>
          <p:nvPicPr>
            <p:cNvPr id="3" name="Picture 1">
              <a:extLst>
                <a:ext uri="{FF2B5EF4-FFF2-40B4-BE49-F238E27FC236}">
                  <a16:creationId xmlns:a16="http://schemas.microsoft.com/office/drawing/2014/main" xmlns="" id="{00000000-0000-0000-0000-000000000000}"/>
                </a:ext>
              </a:extLst>
            </p:cNvPr>
            <p:cNvPicPr>
              <a:picLocks noChangeAspect="1"/>
            </p:cNvPicPr>
            <p:nvPr/>
          </p:nvPicPr>
          <p:blipFill>
            <a:blip r:embed="rId3"/>
            <a:srcRect l="22857" t="10296" r="23333" b="32674"/>
            <a:stretch>
              <a:fillRect/>
            </a:stretch>
          </p:blipFill>
          <p:spPr>
            <a:xfrm>
              <a:off x="981078" y="914400"/>
              <a:ext cx="7534271" cy="4800600"/>
            </a:xfrm>
            <a:prstGeom prst="rect">
              <a:avLst/>
            </a:prstGeom>
            <a:noFill/>
            <a:ln w="3172" cap="flat">
              <a:solidFill>
                <a:srgbClr val="000000"/>
              </a:solidFill>
              <a:prstDash val="solid"/>
              <a:miter/>
            </a:ln>
          </p:spPr>
        </p:pic>
        <p:cxnSp>
          <p:nvCxnSpPr>
            <p:cNvPr id="4" name="Straight Arrow Connector 2"/>
            <p:cNvCxnSpPr/>
            <p:nvPr/>
          </p:nvCxnSpPr>
          <p:spPr>
            <a:xfrm flipH="1" flipV="1">
              <a:off x="4503346" y="5440122"/>
              <a:ext cx="144850" cy="200400"/>
            </a:xfrm>
            <a:prstGeom prst="straightConnector1">
              <a:avLst/>
            </a:prstGeom>
            <a:noFill/>
            <a:ln w="19046" cap="flat">
              <a:solidFill>
                <a:srgbClr val="7030A0"/>
              </a:solidFill>
              <a:custDash>
                <a:ds d="100000" sp="100000"/>
              </a:custDash>
              <a:round/>
              <a:tailEnd type="arrow"/>
            </a:ln>
          </p:spPr>
        </p:cxnSp>
        <p:sp>
          <p:nvSpPr>
            <p:cNvPr id="5" name="Oval 3"/>
            <p:cNvSpPr/>
            <p:nvPr/>
          </p:nvSpPr>
          <p:spPr>
            <a:xfrm flipV="1">
              <a:off x="914400" y="4640726"/>
              <a:ext cx="1533521" cy="54087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19046" cap="flat">
              <a:solidFill>
                <a:srgbClr val="D59F0F"/>
              </a:solidFill>
              <a:prstDash val="solid"/>
              <a:round/>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a:cs typeface="ＭＳ Ｐゴシック"/>
              </a:endParaRPr>
            </a:p>
          </p:txBody>
        </p:sp>
        <p:sp>
          <p:nvSpPr>
            <p:cNvPr id="6" name="Oval 4"/>
            <p:cNvSpPr/>
            <p:nvPr/>
          </p:nvSpPr>
          <p:spPr>
            <a:xfrm flipV="1">
              <a:off x="981078" y="5106750"/>
              <a:ext cx="834508" cy="33337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19046" cap="flat">
              <a:solidFill>
                <a:srgbClr val="D59F0F"/>
              </a:solidFill>
              <a:prstDash val="solid"/>
              <a:round/>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a:cs typeface="ＭＳ Ｐゴシック"/>
              </a:endParaRPr>
            </a:p>
          </p:txBody>
        </p:sp>
        <p:sp>
          <p:nvSpPr>
            <p:cNvPr id="7" name="TextBox 5"/>
            <p:cNvSpPr txBox="1"/>
            <p:nvPr/>
          </p:nvSpPr>
          <p:spPr>
            <a:xfrm>
              <a:off x="4575771" y="5715000"/>
              <a:ext cx="1496783" cy="40011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s-ES" sz="2000" b="0" i="0" u="none" strike="noStrike" kern="1200" cap="none" spc="0" baseline="0" dirty="0" smtClean="0">
                  <a:solidFill>
                    <a:srgbClr val="7030A0"/>
                  </a:solidFill>
                  <a:uFillTx/>
                  <a:latin typeface="Arial Rounded MT Bold" pitchFamily="34"/>
                  <a:ea typeface="ＭＳ Ｐゴシック"/>
                  <a:cs typeface="ＭＳ Ｐゴシック"/>
                </a:rPr>
                <a:t>Compartir</a:t>
              </a:r>
              <a:endParaRPr lang="es-ES" sz="2000" b="0" i="0" u="none" strike="noStrike" kern="1200" cap="none" spc="0" baseline="0" dirty="0">
                <a:solidFill>
                  <a:srgbClr val="7030A0"/>
                </a:solidFill>
                <a:uFillTx/>
                <a:latin typeface="Arial Rounded MT Bold" pitchFamily="34"/>
                <a:ea typeface="ＭＳ Ｐゴシック"/>
                <a:cs typeface="ＭＳ Ｐゴシック"/>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name="Slide113">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24559" t="27205" r="45214" b="24432"/>
          <a:stretch>
            <a:fillRect/>
          </a:stretch>
        </p:blipFill>
        <p:spPr>
          <a:xfrm>
            <a:off x="2209803" y="761996"/>
            <a:ext cx="5181603" cy="5181603"/>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name="Slide33">
    <p:spTree>
      <p:nvGrpSpPr>
        <p:cNvPr id="1" name=""/>
        <p:cNvGrpSpPr/>
        <p:nvPr/>
      </p:nvGrpSpPr>
      <p:grpSpPr>
        <a:xfrm>
          <a:off x="0" y="0"/>
          <a:ext cx="0" cy="0"/>
          <a:chOff x="0" y="0"/>
          <a:chExt cx="0" cy="0"/>
        </a:xfrm>
      </p:grpSpPr>
      <p:sp>
        <p:nvSpPr>
          <p:cNvPr id="2" name="Rectangle 3"/>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marL="0" lvl="0" indent="0">
              <a:buNone/>
            </a:pPr>
            <a:endParaRPr lang="en-US" dirty="0">
              <a:latin typeface="Arial Rounded MT Bold" pitchFamily="34"/>
            </a:endParaRPr>
          </a:p>
          <a:p>
            <a:pPr lvl="0"/>
            <a:endParaRPr lang="en-US" dirty="0">
              <a:latin typeface="Arial Rounded MT Bold" pitchFamily="34"/>
            </a:endParaRPr>
          </a:p>
          <a:p>
            <a:pPr marL="0" lvl="0" indent="0">
              <a:buNone/>
            </a:pPr>
            <a:endParaRPr lang="en-US" dirty="0">
              <a:latin typeface="Arial Rounded MT Bold" pitchFamily="34"/>
            </a:endParaRPr>
          </a:p>
        </p:txBody>
      </p:sp>
      <p:sp>
        <p:nvSpPr>
          <p:cNvPr id="3"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1" compatLnSpc="1">
            <a:noAutofit/>
          </a:bodyPr>
          <a:lstStyle/>
          <a:p>
            <a:pPr lvl="0" algn="ctr"/>
            <a:r>
              <a:rPr lang="en-US" dirty="0"/>
              <a:t>¿Qué es Twitter?</a:t>
            </a:r>
          </a:p>
        </p:txBody>
      </p:sp>
      <p:pic>
        <p:nvPicPr>
          <p:cNvPr id="4" name="Picture 2" descr="C:\Users\ttsai\Documents\SOCIAL MEDIA\Communications brown bag\twitter-what-is.png">
            <a:extLst>
              <a:ext uri="{FF2B5EF4-FFF2-40B4-BE49-F238E27FC236}">
                <a16:creationId xmlns:a16="http://schemas.microsoft.com/office/drawing/2014/main" xmlns="" id="{00000000-0000-0000-0000-000000000000}"/>
              </a:ext>
            </a:extLst>
          </p:cNvPr>
          <p:cNvPicPr>
            <a:picLocks noChangeAspect="1"/>
          </p:cNvPicPr>
          <p:nvPr/>
        </p:nvPicPr>
        <p:blipFill>
          <a:blip r:embed="rId3"/>
          <a:srcRect r="12135"/>
          <a:stretch>
            <a:fillRect/>
          </a:stretch>
        </p:blipFill>
        <p:spPr>
          <a:xfrm>
            <a:off x="2390771" y="1808015"/>
            <a:ext cx="4772025" cy="3470568"/>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name="Slide39">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0000000-0000-0000-0000-000000000000}"/>
              </a:ext>
            </a:extLst>
          </p:cNvPr>
          <p:cNvPicPr>
            <a:picLocks noChangeAspect="1"/>
          </p:cNvPicPr>
          <p:nvPr/>
        </p:nvPicPr>
        <p:blipFill>
          <a:blip r:embed="rId3"/>
          <a:srcRect r="22430" b="-57"/>
          <a:stretch>
            <a:fillRect/>
          </a:stretch>
        </p:blipFill>
        <p:spPr>
          <a:xfrm>
            <a:off x="1524003" y="533396"/>
            <a:ext cx="6497049" cy="5486400"/>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name="Slide114">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12963" t="10060" r="12963" b="3704"/>
          <a:stretch>
            <a:fillRect/>
          </a:stretch>
        </p:blipFill>
        <p:spPr>
          <a:xfrm>
            <a:off x="1066803" y="533396"/>
            <a:ext cx="7435343" cy="5410203"/>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name="Slide98">
    <p:spTree>
      <p:nvGrpSpPr>
        <p:cNvPr id="1" name=""/>
        <p:cNvGrpSpPr/>
        <p:nvPr/>
      </p:nvGrpSpPr>
      <p:grpSpPr>
        <a:xfrm>
          <a:off x="0" y="0"/>
          <a:ext cx="0" cy="0"/>
          <a:chOff x="0" y="0"/>
          <a:chExt cx="0" cy="0"/>
        </a:xfrm>
      </p:grpSpPr>
      <p:sp>
        <p:nvSpPr>
          <p:cNvPr id="2" name="Text Placeholder 5"/>
          <p:cNvSpPr txBox="1">
            <a:spLocks noGrp="1"/>
          </p:cNvSpPr>
          <p:nvPr>
            <p:ph type="body" idx="4294967295"/>
          </p:nvPr>
        </p:nvSpPr>
        <p:spPr>
          <a:xfrm>
            <a:off x="1002731" y="2438403"/>
            <a:ext cx="7138547" cy="2771546"/>
          </a:xfrm>
        </p:spPr>
        <p:txBody>
          <a:bodyPr anchorCtr="1"/>
          <a:lstStyle/>
          <a:p>
            <a:pPr marL="0" lvl="0" indent="0" algn="ctr">
              <a:spcBef>
                <a:spcPts val="1400"/>
              </a:spcBef>
              <a:buNone/>
            </a:pPr>
            <a:r>
              <a:rPr lang="en-US" sz="6000" b="1" dirty="0">
                <a:solidFill>
                  <a:schemeClr val="tx1"/>
                </a:solidFill>
                <a:latin typeface="Arial" pitchFamily="34"/>
                <a:cs typeface="Arial" pitchFamily="34"/>
              </a:rPr>
              <a:t>¿Qué son </a:t>
            </a:r>
            <a:br>
              <a:rPr lang="en-US" sz="6000" b="1" dirty="0">
                <a:solidFill>
                  <a:schemeClr val="tx1"/>
                </a:solidFill>
                <a:latin typeface="Arial" pitchFamily="34"/>
                <a:cs typeface="Arial" pitchFamily="34"/>
              </a:rPr>
            </a:br>
            <a:r>
              <a:rPr lang="en-US" sz="6000" b="1" dirty="0">
                <a:solidFill>
                  <a:schemeClr val="tx1"/>
                </a:solidFill>
                <a:latin typeface="Arial" pitchFamily="34"/>
                <a:cs typeface="Arial" pitchFamily="34"/>
              </a:rPr>
              <a:t>Redes Sociales?</a:t>
            </a:r>
          </a:p>
        </p:txBody>
      </p:sp>
      <p:pic>
        <p:nvPicPr>
          <p:cNvPr id="3" name="Picture 2"/>
          <p:cNvPicPr>
            <a:picLocks noChangeAspect="1"/>
          </p:cNvPicPr>
          <p:nvPr/>
        </p:nvPicPr>
        <p:blipFill>
          <a:blip r:embed="rId3"/>
          <a:stretch>
            <a:fillRect/>
          </a:stretch>
        </p:blipFill>
        <p:spPr>
          <a:xfrm>
            <a:off x="0" y="-1"/>
            <a:ext cx="9144000" cy="6858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name="Slide86">
    <p:spTree>
      <p:nvGrpSpPr>
        <p:cNvPr id="1" name=""/>
        <p:cNvGrpSpPr/>
        <p:nvPr/>
      </p:nvGrpSpPr>
      <p:grpSpPr>
        <a:xfrm>
          <a:off x="0" y="0"/>
          <a:ext cx="0" cy="0"/>
          <a:chOff x="0" y="0"/>
          <a:chExt cx="0" cy="0"/>
        </a:xfrm>
      </p:grpSpPr>
      <p:sp>
        <p:nvSpPr>
          <p:cNvPr id="2" name="Title 1"/>
          <p:cNvSpPr txBox="1">
            <a:spLocks noGrp="1"/>
          </p:cNvSpPr>
          <p:nvPr>
            <p:ph type="title"/>
          </p:nvPr>
        </p:nvSpPr>
        <p:spPr>
          <a:xfrm>
            <a:off x="926689" y="533396"/>
            <a:ext cx="8229600" cy="1143000"/>
          </a:xfrm>
          <a:prstGeom prst="rect">
            <a:avLst/>
          </a:prstGeom>
          <a:noFill/>
          <a:ln>
            <a:noFill/>
          </a:ln>
        </p:spPr>
        <p:txBody>
          <a:bodyPr vert="horz" wrap="square" lIns="91440" tIns="45720" rIns="91440" bIns="45720" anchor="t" anchorCtr="0" compatLnSpc="1">
            <a:noAutofit/>
          </a:bodyPr>
          <a:lstStyle/>
          <a:p>
            <a:pPr lvl="0"/>
            <a:r>
              <a:rPr lang="es-ES" dirty="0" smtClean="0"/>
              <a:t>Consejos para escribir un Tweet atractivo</a:t>
            </a:r>
            <a:endParaRPr lang="es-ES" dirty="0"/>
          </a:p>
        </p:txBody>
      </p:sp>
      <p:sp>
        <p:nvSpPr>
          <p:cNvPr id="3" name="Content Placeholder 2"/>
          <p:cNvSpPr txBox="1">
            <a:spLocks noGrp="1"/>
          </p:cNvSpPr>
          <p:nvPr>
            <p:ph idx="1"/>
          </p:nvPr>
        </p:nvSpPr>
        <p:spPr>
          <a:xfrm>
            <a:off x="904871" y="1676396"/>
            <a:ext cx="7619996" cy="4648196"/>
          </a:xfrm>
          <a:prstGeom prst="rect">
            <a:avLst/>
          </a:prstGeom>
          <a:noFill/>
          <a:ln>
            <a:noFill/>
          </a:ln>
        </p:spPr>
        <p:txBody>
          <a:bodyPr vert="horz" wrap="square" lIns="91440" tIns="45720" rIns="91440" bIns="45720" anchor="t" anchorCtr="0" compatLnSpc="1">
            <a:noAutofit/>
          </a:bodyPr>
          <a:lstStyle/>
          <a:p>
            <a:pPr lvl="0"/>
            <a:r>
              <a:rPr lang="es-ES" sz="2800" dirty="0" smtClean="0"/>
              <a:t>Mantenerlo corto—140 caracteres</a:t>
            </a:r>
          </a:p>
          <a:p>
            <a:pPr lvl="0"/>
            <a:r>
              <a:rPr lang="es-ES" sz="2800" dirty="0" smtClean="0"/>
              <a:t>Considerar a la audiencia</a:t>
            </a:r>
          </a:p>
          <a:p>
            <a:pPr lvl="0"/>
            <a:r>
              <a:rPr lang="es-ES" sz="2800" dirty="0" smtClean="0"/>
              <a:t>Fomentar la interacción</a:t>
            </a:r>
          </a:p>
          <a:p>
            <a:pPr lvl="0"/>
            <a:r>
              <a:rPr lang="es-ES" sz="2800" dirty="0" smtClean="0"/>
              <a:t>Hacer preguntas</a:t>
            </a:r>
          </a:p>
          <a:p>
            <a:pPr lvl="0"/>
            <a:r>
              <a:rPr lang="es-ES" sz="2800" dirty="0" smtClean="0"/>
              <a:t>Utilizar imágenes</a:t>
            </a:r>
          </a:p>
          <a:p>
            <a:pPr lvl="0"/>
            <a:r>
              <a:rPr lang="es-ES" sz="2800" dirty="0" smtClean="0"/>
              <a:t>Crear variedad en las publicaciones</a:t>
            </a:r>
          </a:p>
          <a:p>
            <a:pPr lvl="0"/>
            <a:r>
              <a:rPr lang="es-ES" sz="2800" dirty="0" smtClean="0"/>
              <a:t>Ser relevante y oportuno</a:t>
            </a:r>
          </a:p>
          <a:p>
            <a:pPr lvl="0"/>
            <a:r>
              <a:rPr lang="es-ES" sz="2800" dirty="0" smtClean="0"/>
              <a:t>Re-utilizar su contenido</a:t>
            </a:r>
          </a:p>
          <a:p>
            <a:pPr marL="0" lvl="0" indent="0">
              <a:buNone/>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name="Slide109">
    <p:spTree>
      <p:nvGrpSpPr>
        <p:cNvPr id="1" name=""/>
        <p:cNvGrpSpPr/>
        <p:nvPr/>
      </p:nvGrpSpPr>
      <p:grpSpPr>
        <a:xfrm>
          <a:off x="0" y="0"/>
          <a:ext cx="0" cy="0"/>
          <a:chOff x="0" y="0"/>
          <a:chExt cx="0" cy="0"/>
        </a:xfrm>
      </p:grpSpPr>
      <p:sp>
        <p:nvSpPr>
          <p:cNvPr id="2" name="Title 5"/>
          <p:cNvSpPr txBox="1">
            <a:spLocks noGrp="1"/>
          </p:cNvSpPr>
          <p:nvPr>
            <p:ph type="title"/>
          </p:nvPr>
        </p:nvSpPr>
        <p:spPr>
          <a:xfrm>
            <a:off x="1066803" y="418804"/>
            <a:ext cx="7619996" cy="998835"/>
          </a:xfrm>
          <a:prstGeom prst="rect">
            <a:avLst/>
          </a:prstGeom>
          <a:noFill/>
          <a:ln>
            <a:noFill/>
          </a:ln>
        </p:spPr>
        <p:txBody>
          <a:bodyPr vert="horz" wrap="square" lIns="91440" tIns="45720" rIns="91440" bIns="45720" anchor="t" anchorCtr="0" compatLnSpc="1">
            <a:noAutofit/>
          </a:bodyPr>
          <a:lstStyle/>
          <a:p>
            <a:pPr lvl="0"/>
            <a:r>
              <a:rPr lang="en-US" dirty="0"/>
              <a:t>#HASHTAGS</a:t>
            </a:r>
          </a:p>
        </p:txBody>
      </p:sp>
      <p:sp>
        <p:nvSpPr>
          <p:cNvPr id="3" name="Content Placeholder 2"/>
          <p:cNvSpPr txBox="1">
            <a:spLocks noGrp="1"/>
          </p:cNvSpPr>
          <p:nvPr>
            <p:ph type="body" idx="1"/>
          </p:nvPr>
        </p:nvSpPr>
        <p:spPr>
          <a:xfrm>
            <a:off x="1066803" y="1417640"/>
            <a:ext cx="4038603" cy="4708529"/>
          </a:xfrm>
          <a:prstGeom prst="rect">
            <a:avLst/>
          </a:prstGeom>
          <a:noFill/>
          <a:ln>
            <a:noFill/>
          </a:ln>
        </p:spPr>
        <p:txBody>
          <a:bodyPr vert="horz" wrap="square" lIns="91440" tIns="45720" rIns="91440" bIns="45720" anchor="t" anchorCtr="0" compatLnSpc="1">
            <a:noAutofit/>
          </a:bodyPr>
          <a:lstStyle/>
          <a:p>
            <a:pPr lvl="0"/>
            <a:r>
              <a:rPr lang="es-ES" sz="2800" dirty="0" smtClean="0"/>
              <a:t>Mantenerlo simple y relevante</a:t>
            </a:r>
          </a:p>
          <a:p>
            <a:pPr lvl="0"/>
            <a:r>
              <a:rPr lang="es-ES" sz="2800" dirty="0" smtClean="0"/>
              <a:t>Sin </a:t>
            </a:r>
            <a:r>
              <a:rPr lang="es-ES" sz="2800" dirty="0" smtClean="0"/>
              <a:t>espacios ni signos de puntuación</a:t>
            </a:r>
          </a:p>
          <a:p>
            <a:pPr lvl="0"/>
            <a:r>
              <a:rPr lang="es-ES" sz="2800" dirty="0" smtClean="0"/>
              <a:t>Revisar los Hashtag en sus redes</a:t>
            </a:r>
          </a:p>
          <a:p>
            <a:pPr lvl="0"/>
            <a:r>
              <a:rPr lang="es-ES" sz="2800" dirty="0" smtClean="0"/>
              <a:t>Confirmar hashtags antes de usarlos</a:t>
            </a:r>
          </a:p>
          <a:p>
            <a:pPr lvl="0"/>
            <a:r>
              <a:rPr lang="es-ES" sz="2800" dirty="0" smtClean="0"/>
              <a:t>Solo las cuentas públicas son visibles</a:t>
            </a:r>
            <a:endParaRPr lang="es-ES" sz="2800" dirty="0"/>
          </a:p>
        </p:txBody>
      </p:sp>
      <p:pic>
        <p:nvPicPr>
          <p:cNvPr id="4" name="Picture 1">
            <a:extLst>
              <a:ext uri="{FF2B5EF4-FFF2-40B4-BE49-F238E27FC236}">
                <a16:creationId xmlns:a16="http://schemas.microsoft.com/office/drawing/2014/main" xmlns="" id="{00000000-0000-0000-0000-000000000000}"/>
              </a:ext>
            </a:extLst>
          </p:cNvPr>
          <p:cNvPicPr>
            <a:picLocks noChangeAspect="1"/>
          </p:cNvPicPr>
          <p:nvPr/>
        </p:nvPicPr>
        <p:blipFill>
          <a:blip r:embed="rId3"/>
          <a:srcRect l="24558" t="17289" r="44990" b="32416"/>
          <a:stretch>
            <a:fillRect/>
          </a:stretch>
        </p:blipFill>
        <p:spPr>
          <a:xfrm>
            <a:off x="5257800" y="1295403"/>
            <a:ext cx="3027048" cy="3124687"/>
          </a:xfrm>
          <a:prstGeom prst="rect">
            <a:avLst/>
          </a:prstGeom>
          <a:noFill/>
          <a:ln w="3172" cap="flat">
            <a:solidFill>
              <a:srgbClr val="000000"/>
            </a:solidFill>
            <a:prstDash val="solid"/>
            <a:miter/>
          </a:ln>
        </p:spPr>
      </p:pic>
      <p:pic>
        <p:nvPicPr>
          <p:cNvPr id="5" name="Picture 9">
            <a:extLst>
              <a:ext uri="{FF2B5EF4-FFF2-40B4-BE49-F238E27FC236}">
                <a16:creationId xmlns:a16="http://schemas.microsoft.com/office/drawing/2014/main" xmlns="" id="{00000000-0000-0000-0000-000000000000}"/>
              </a:ext>
            </a:extLst>
          </p:cNvPr>
          <p:cNvPicPr>
            <a:picLocks noChangeAspect="1"/>
          </p:cNvPicPr>
          <p:nvPr/>
        </p:nvPicPr>
        <p:blipFill>
          <a:blip r:embed="rId4"/>
          <a:srcRect l="31763" t="12393" r="31308" b="47789"/>
          <a:stretch>
            <a:fillRect/>
          </a:stretch>
        </p:blipFill>
        <p:spPr>
          <a:xfrm>
            <a:off x="5886486" y="3979761"/>
            <a:ext cx="2846536" cy="1918310"/>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name="Slide11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0000000-0000-0000-0000-000000000000}"/>
              </a:ext>
            </a:extLst>
          </p:cNvPr>
          <p:cNvPicPr>
            <a:picLocks noChangeAspect="1"/>
          </p:cNvPicPr>
          <p:nvPr/>
        </p:nvPicPr>
        <p:blipFill>
          <a:blip r:embed="rId3"/>
          <a:srcRect l="30743" t="10931" r="30707" b="19300"/>
          <a:stretch>
            <a:fillRect/>
          </a:stretch>
        </p:blipFill>
        <p:spPr>
          <a:xfrm>
            <a:off x="2362196" y="533396"/>
            <a:ext cx="4871283" cy="5510137"/>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name="Slide52">
    <p:spTree>
      <p:nvGrpSpPr>
        <p:cNvPr id="1" name=""/>
        <p:cNvGrpSpPr/>
        <p:nvPr/>
      </p:nvGrpSpPr>
      <p:grpSpPr>
        <a:xfrm>
          <a:off x="0" y="0"/>
          <a:ext cx="0" cy="0"/>
          <a:chOff x="0" y="0"/>
          <a:chExt cx="0" cy="0"/>
        </a:xfrm>
      </p:grpSpPr>
      <p:pic>
        <p:nvPicPr>
          <p:cNvPr id="2" name="Picture 2" descr="C:\Users\ttsai\Documents\SOCIAL MEDIA\Communications brown bag\5-21-2014 1-02-55 PM.png">
            <a:extLst>
              <a:ext uri="{FF2B5EF4-FFF2-40B4-BE49-F238E27FC236}">
                <a16:creationId xmlns:a16="http://schemas.microsoft.com/office/drawing/2014/main" xmlns="" id="{00000000-0000-0000-0000-000000000000}"/>
              </a:ext>
            </a:extLst>
          </p:cNvPr>
          <p:cNvPicPr>
            <a:picLocks noChangeAspect="1"/>
          </p:cNvPicPr>
          <p:nvPr/>
        </p:nvPicPr>
        <p:blipFill>
          <a:blip r:embed="rId3"/>
          <a:srcRect/>
          <a:stretch>
            <a:fillRect/>
          </a:stretch>
        </p:blipFill>
        <p:spPr>
          <a:xfrm>
            <a:off x="1143000" y="838203"/>
            <a:ext cx="6096003" cy="3198516"/>
          </a:xfrm>
          <a:prstGeom prst="rect">
            <a:avLst/>
          </a:prstGeom>
          <a:noFill/>
          <a:ln cap="flat">
            <a:noFill/>
          </a:ln>
        </p:spPr>
      </p:pic>
      <p:pic>
        <p:nvPicPr>
          <p:cNvPr id="3" name="Picture 2" descr="C:\Users\ttsai\Documents\Social media\Communications brown bag\5-22-2014 10-56-30 AM.png">
            <a:extLst>
              <a:ext uri="{FF2B5EF4-FFF2-40B4-BE49-F238E27FC236}">
                <a16:creationId xmlns:a16="http://schemas.microsoft.com/office/drawing/2014/main" xmlns="" id="{00000000-0000-0000-0000-000000000000}"/>
              </a:ext>
            </a:extLst>
          </p:cNvPr>
          <p:cNvPicPr>
            <a:picLocks noChangeAspect="1"/>
          </p:cNvPicPr>
          <p:nvPr/>
        </p:nvPicPr>
        <p:blipFill>
          <a:blip r:embed="rId4"/>
          <a:srcRect/>
          <a:stretch>
            <a:fillRect/>
          </a:stretch>
        </p:blipFill>
        <p:spPr>
          <a:xfrm>
            <a:off x="3200400" y="3124203"/>
            <a:ext cx="5181603" cy="3033531"/>
          </a:xfrm>
          <a:prstGeom prst="rect">
            <a:avLst/>
          </a:prstGeom>
          <a:noFill/>
          <a:ln w="9528"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name="Slide79">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1" compatLnSpc="1">
            <a:noAutofit/>
          </a:bodyPr>
          <a:lstStyle/>
          <a:p>
            <a:pPr lvl="0" algn="ctr"/>
            <a:r>
              <a:rPr lang="en-US" dirty="0"/>
              <a:t>¿Qué es LinkedIn?</a:t>
            </a:r>
          </a:p>
        </p:txBody>
      </p:sp>
      <p:pic>
        <p:nvPicPr>
          <p:cNvPr id="3" name="Picture 2">
            <a:extLst>
              <a:ext uri="{FF2B5EF4-FFF2-40B4-BE49-F238E27FC236}">
                <a16:creationId xmlns:a16="http://schemas.microsoft.com/office/drawing/2014/main" xmlns="" id="{00000000-0000-0000-0000-000000000000}"/>
              </a:ext>
            </a:extLst>
          </p:cNvPr>
          <p:cNvPicPr>
            <a:picLocks noChangeAspect="1"/>
          </p:cNvPicPr>
          <p:nvPr/>
        </p:nvPicPr>
        <p:blipFill>
          <a:blip r:embed="rId3"/>
          <a:stretch>
            <a:fillRect/>
          </a:stretch>
        </p:blipFill>
        <p:spPr>
          <a:xfrm>
            <a:off x="2133596" y="1752603"/>
            <a:ext cx="5382707" cy="4016328"/>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name="Slide82">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xmlns="" id="{00000000-0000-0000-0000-000000000000}"/>
              </a:ext>
            </a:extLst>
          </p:cNvPr>
          <p:cNvPicPr>
            <a:picLocks noChangeAspect="1"/>
          </p:cNvPicPr>
          <p:nvPr/>
        </p:nvPicPr>
        <p:blipFill>
          <a:blip r:embed="rId3"/>
          <a:srcRect l="19724" t="6309" r="20347"/>
          <a:stretch>
            <a:fillRect/>
          </a:stretch>
        </p:blipFill>
        <p:spPr>
          <a:xfrm>
            <a:off x="1447796" y="246924"/>
            <a:ext cx="6466481" cy="6077669"/>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name="Slide81">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xmlns="" id="{00000000-0000-0000-0000-000000000000}"/>
              </a:ext>
            </a:extLst>
          </p:cNvPr>
          <p:cNvPicPr>
            <a:picLocks noChangeAspect="1"/>
          </p:cNvPicPr>
          <p:nvPr/>
        </p:nvPicPr>
        <p:blipFill>
          <a:blip r:embed="rId3"/>
          <a:srcRect l="18584" t="6776" r="19469"/>
          <a:stretch>
            <a:fillRect/>
          </a:stretch>
        </p:blipFill>
        <p:spPr>
          <a:xfrm>
            <a:off x="1431758" y="381003"/>
            <a:ext cx="6569406" cy="5943600"/>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name="Slide89">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xmlns="" id="{00000000-0000-0000-0000-000000000000}"/>
              </a:ext>
            </a:extLst>
          </p:cNvPr>
          <p:cNvPicPr>
            <a:picLocks noGrp="1" noChangeAspect="1"/>
          </p:cNvPicPr>
          <p:nvPr>
            <p:ph idx="1"/>
          </p:nvPr>
        </p:nvPicPr>
        <p:blipFill>
          <a:blip r:embed="rId3"/>
          <a:stretch>
            <a:fillRect/>
          </a:stretch>
        </p:blipFill>
        <p:spPr>
          <a:xfrm>
            <a:off x="1322597" y="533396"/>
            <a:ext cx="7267468" cy="5562596"/>
          </a:xfrm>
          <a:prstGeom prst="rect">
            <a:avLst/>
          </a:prstGeom>
          <a:noFill/>
          <a:ln w="3172">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name="Slide90">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xmlns="" id="{00000000-0000-0000-0000-000000000000}"/>
              </a:ext>
            </a:extLst>
          </p:cNvPr>
          <p:cNvPicPr>
            <a:picLocks noGrp="1" noChangeAspect="1"/>
          </p:cNvPicPr>
          <p:nvPr>
            <p:ph idx="1"/>
          </p:nvPr>
        </p:nvPicPr>
        <p:blipFill>
          <a:blip r:embed="rId3"/>
          <a:stretch>
            <a:fillRect/>
          </a:stretch>
        </p:blipFill>
        <p:spPr>
          <a:xfrm>
            <a:off x="1199683" y="392154"/>
            <a:ext cx="6532967" cy="5791196"/>
          </a:xfrm>
          <a:prstGeom prst="rect">
            <a:avLst/>
          </a:prstGeom>
          <a:noFill/>
          <a:ln w="3172">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9" y="2438400"/>
            <a:ext cx="7138543" cy="1943100"/>
          </a:xfrm>
        </p:spPr>
        <p:txBody>
          <a:bodyPr/>
          <a:lstStyle/>
          <a:p>
            <a:r>
              <a:rPr lang="es-ES" sz="6000" dirty="0" smtClean="0"/>
              <a:t>Participación &amp; Influencia</a:t>
            </a:r>
            <a:endParaRPr lang="es-ES" sz="6000" dirty="0"/>
          </a:p>
        </p:txBody>
      </p:sp>
    </p:spTree>
    <p:extLst>
      <p:ext uri="{BB962C8B-B14F-4D97-AF65-F5344CB8AC3E}">
        <p14:creationId xmlns:p14="http://schemas.microsoft.com/office/powerpoint/2010/main" val="3305958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94">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n-US" dirty="0" smtClean="0"/>
              <a:t>Política</a:t>
            </a:r>
            <a:r>
              <a:rPr lang="en-US" dirty="0" smtClean="0"/>
              <a:t> y </a:t>
            </a:r>
            <a:r>
              <a:rPr lang="en-US" dirty="0" smtClean="0"/>
              <a:t>redes</a:t>
            </a:r>
            <a:r>
              <a:rPr lang="en-US" dirty="0" smtClean="0"/>
              <a:t> </a:t>
            </a:r>
            <a:r>
              <a:rPr lang="en-US" dirty="0" smtClean="0"/>
              <a:t>sociales</a:t>
            </a:r>
            <a:endParaRPr lang="en-US" dirty="0"/>
          </a:p>
        </p:txBody>
      </p:sp>
      <p:sp>
        <p:nvSpPr>
          <p:cNvPr id="3" name="Content Placeholder 2"/>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lvl="0"/>
            <a:r>
              <a:rPr lang="es-ES" dirty="0" smtClean="0"/>
              <a:t>Redes para uso personal</a:t>
            </a:r>
          </a:p>
          <a:p>
            <a:pPr lvl="1"/>
            <a:r>
              <a:rPr lang="es-ES" dirty="0" smtClean="0"/>
              <a:t>Actualizar estados</a:t>
            </a:r>
          </a:p>
          <a:p>
            <a:pPr lvl="1"/>
            <a:r>
              <a:rPr lang="es-ES" dirty="0" smtClean="0"/>
              <a:t>Subir fotos y videos</a:t>
            </a:r>
          </a:p>
          <a:p>
            <a:pPr lvl="0"/>
            <a:r>
              <a:rPr lang="es-ES" dirty="0" smtClean="0"/>
              <a:t>Redes Sociales para fines de políticas</a:t>
            </a:r>
          </a:p>
          <a:p>
            <a:pPr lvl="1"/>
            <a:r>
              <a:rPr lang="es-ES" dirty="0" smtClean="0"/>
              <a:t>Difundir resultados de investigaciones</a:t>
            </a:r>
          </a:p>
          <a:p>
            <a:pPr lvl="1"/>
            <a:r>
              <a:rPr lang="es-ES" dirty="0" smtClean="0"/>
              <a:t>Construir redes de activismo</a:t>
            </a:r>
          </a:p>
          <a:p>
            <a:pPr lvl="1"/>
            <a:r>
              <a:rPr lang="es-ES" dirty="0" smtClean="0"/>
              <a:t>Generar participación de personas y organizaciones influyentes</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name="Slide103">
    <p:spTree>
      <p:nvGrpSpPr>
        <p:cNvPr id="1" name=""/>
        <p:cNvGrpSpPr/>
        <p:nvPr/>
      </p:nvGrpSpPr>
      <p:grpSpPr>
        <a:xfrm>
          <a:off x="0" y="0"/>
          <a:ext cx="0" cy="0"/>
          <a:chOff x="0" y="0"/>
          <a:chExt cx="0" cy="0"/>
        </a:xfrm>
      </p:grpSpPr>
      <p:sp>
        <p:nvSpPr>
          <p:cNvPr id="2" name="Rectangle 1"/>
          <p:cNvSpPr/>
          <p:nvPr/>
        </p:nvSpPr>
        <p:spPr>
          <a:xfrm>
            <a:off x="5181603" y="1676396"/>
            <a:ext cx="3200400" cy="3970318"/>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t" hangingPunct="1">
              <a:lnSpc>
                <a:spcPct val="100000"/>
              </a:lnSpc>
              <a:spcBef>
                <a:spcPts val="0"/>
              </a:spcBef>
              <a:spcAft>
                <a:spcPts val="0"/>
              </a:spcAft>
              <a:buNone/>
              <a:tabLs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I</a:t>
            </a:r>
            <a:r>
              <a:rPr lang="es-ES_tradnl" sz="3600" b="0" i="0" u="none" strike="noStrike" kern="1200" cap="none" spc="0" baseline="0" dirty="0" smtClean="0">
                <a:solidFill>
                  <a:srgbClr val="007DC3"/>
                </a:solidFill>
                <a:uFillTx/>
                <a:latin typeface="Arial Rounded MT Bold" pitchFamily="34"/>
                <a:ea typeface="ＭＳ Ｐゴシック"/>
                <a:cs typeface="ＭＳ Ｐゴシック"/>
              </a:rPr>
              <a:t>dentidad</a:t>
            </a:r>
          </a:p>
          <a:p>
            <a:pPr marL="0" marR="0" lvl="0" indent="0" algn="l" defTabSz="914400" rtl="0" fontAlgn="t" hangingPunct="1">
              <a:lnSpc>
                <a:spcPct val="100000"/>
              </a:lnSpc>
              <a:spcBef>
                <a:spcPts val="0"/>
              </a:spcBef>
              <a:spcAft>
                <a:spcPts val="0"/>
              </a:spcAft>
              <a:buNone/>
              <a:tabLs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M</a:t>
            </a:r>
            <a:r>
              <a:rPr lang="es-ES_tradnl" sz="3600" b="0" i="0" u="none" strike="noStrike" kern="1200" cap="none" spc="0" baseline="0" dirty="0" smtClean="0">
                <a:solidFill>
                  <a:srgbClr val="007DC3"/>
                </a:solidFill>
                <a:uFillTx/>
                <a:latin typeface="Arial Rounded MT Bold" pitchFamily="34"/>
                <a:ea typeface="ＭＳ Ｐゴシック"/>
                <a:cs typeface="ＭＳ Ｐゴシック"/>
              </a:rPr>
              <a:t>adre </a:t>
            </a:r>
          </a:p>
          <a:p>
            <a:pPr marL="0" marR="0" lvl="0" indent="0" algn="l" defTabSz="914400" rtl="0" fontAlgn="t" hangingPunct="1">
              <a:lnSpc>
                <a:spcPct val="100000"/>
              </a:lnSpc>
              <a:spcBef>
                <a:spcPts val="0"/>
              </a:spcBef>
              <a:spcAft>
                <a:spcPts val="0"/>
              </a:spcAft>
              <a:buNone/>
              <a:tabLs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P</a:t>
            </a:r>
            <a:r>
              <a:rPr lang="es-ES_tradnl" sz="3600" b="0" i="0" u="none" strike="noStrike" kern="1200" cap="none" spc="0" baseline="0" dirty="0" smtClean="0">
                <a:solidFill>
                  <a:srgbClr val="007DC3"/>
                </a:solidFill>
                <a:uFillTx/>
                <a:latin typeface="Arial Rounded MT Bold" pitchFamily="34"/>
                <a:ea typeface="ＭＳ Ｐゴシック"/>
                <a:cs typeface="ＭＳ Ｐゴシック"/>
              </a:rPr>
              <a:t>ositivismo</a:t>
            </a:r>
          </a:p>
          <a:p>
            <a:pPr fontAlgn="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A</a:t>
            </a:r>
            <a:r>
              <a:rPr lang="es-ES_tradnl" sz="3600" kern="0" dirty="0" smtClean="0">
                <a:solidFill>
                  <a:srgbClr val="007DC3"/>
                </a:solidFill>
                <a:latin typeface="Arial Rounded MT Bold" pitchFamily="34"/>
                <a:ea typeface="ＭＳ Ｐゴシック"/>
                <a:cs typeface="ＭＳ Ｐゴシック"/>
              </a:rPr>
              <a:t>grega valor</a:t>
            </a:r>
            <a:endParaRPr lang="es-ES_tradnl" sz="3600" b="0" i="0" u="none" strike="noStrike" kern="1200" cap="none" spc="0" baseline="0" dirty="0" smtClean="0">
              <a:solidFill>
                <a:srgbClr val="007DC3"/>
              </a:solidFill>
              <a:uFillTx/>
              <a:latin typeface="Arial Rounded MT Bold" pitchFamily="34"/>
              <a:ea typeface="ＭＳ Ｐゴシック"/>
              <a:cs typeface="ＭＳ Ｐゴシック"/>
            </a:endParaRPr>
          </a:p>
          <a:p>
            <a:pPr marL="0" marR="0" lvl="0" indent="0" algn="l" defTabSz="914400" rtl="0" fontAlgn="t" hangingPunct="1">
              <a:lnSpc>
                <a:spcPct val="100000"/>
              </a:lnSpc>
              <a:spcBef>
                <a:spcPts val="0"/>
              </a:spcBef>
              <a:spcAft>
                <a:spcPts val="0"/>
              </a:spcAft>
              <a:buNone/>
              <a:tabLs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C</a:t>
            </a:r>
            <a:r>
              <a:rPr lang="es-ES_tradnl" sz="3600" b="1" i="0" u="none" strike="noStrike" kern="1200" cap="none" spc="0" baseline="0" dirty="0" smtClean="0">
                <a:solidFill>
                  <a:srgbClr val="007DC3"/>
                </a:solidFill>
                <a:uFillTx/>
                <a:latin typeface="Arial Rounded MT Bold" pitchFamily="34"/>
                <a:ea typeface="ＭＳ Ｐゴシック"/>
                <a:cs typeface="ＭＳ Ｐゴシック"/>
              </a:rPr>
              <a:t>arrera</a:t>
            </a:r>
          </a:p>
          <a:p>
            <a:pPr marL="0" marR="0" lvl="0" indent="0" algn="l" defTabSz="914400" rtl="0" fontAlgn="t" hangingPunct="1">
              <a:lnSpc>
                <a:spcPct val="100000"/>
              </a:lnSpc>
              <a:spcBef>
                <a:spcPts val="0"/>
              </a:spcBef>
              <a:spcAft>
                <a:spcPts val="0"/>
              </a:spcAft>
              <a:buNone/>
              <a:tabLst/>
              <a:defRPr sz="1800" b="0" i="0" u="none" strike="noStrike" kern="0" cap="none" spc="0" baseline="0">
                <a:solidFill>
                  <a:srgbClr val="000000"/>
                </a:solidFill>
                <a:uFillTx/>
              </a:defRPr>
            </a:pPr>
            <a:r>
              <a:rPr lang="es-ES_tradnl" sz="3600" b="1" i="0" u="none" strike="noStrike" kern="1200" cap="none" spc="0" baseline="0" dirty="0" smtClean="0">
                <a:solidFill>
                  <a:srgbClr val="EF6222"/>
                </a:solidFill>
                <a:uFillTx/>
                <a:latin typeface="Arial Rounded MT Bold" pitchFamily="34"/>
                <a:ea typeface="ＭＳ Ｐゴシック"/>
                <a:cs typeface="ＭＳ Ｐゴシック"/>
              </a:rPr>
              <a:t>T</a:t>
            </a:r>
            <a:r>
              <a:rPr lang="es-ES_tradnl" sz="3600" b="1" kern="0" dirty="0" smtClean="0">
                <a:solidFill>
                  <a:srgbClr val="007DC3"/>
                </a:solidFill>
                <a:latin typeface="Arial Rounded MT Bold" pitchFamily="34"/>
                <a:ea typeface="ＭＳ Ｐゴシック"/>
                <a:cs typeface="ＭＳ Ｐゴシック"/>
              </a:rPr>
              <a:t>iempo para </a:t>
            </a:r>
            <a:r>
              <a:rPr lang="es-ES_tradnl" sz="3600" b="1" dirty="0" smtClean="0">
                <a:solidFill>
                  <a:srgbClr val="007DC3"/>
                </a:solidFill>
                <a:latin typeface="Arial Rounded MT Bold" pitchFamily="34"/>
                <a:ea typeface="ＭＳ Ｐゴシック"/>
                <a:cs typeface="ＭＳ Ｐゴシック"/>
              </a:rPr>
              <a:t>pensar</a:t>
            </a:r>
            <a:endParaRPr lang="es-ES_tradnl" sz="3600" b="1" i="0" u="none" strike="noStrike" kern="1200" cap="none" spc="0" baseline="0" dirty="0">
              <a:solidFill>
                <a:srgbClr val="007DC3"/>
              </a:solidFill>
              <a:uFillTx/>
              <a:latin typeface="Arial Rounded MT Bold" pitchFamily="34"/>
              <a:ea typeface="ＭＳ Ｐゴシック"/>
              <a:cs typeface="ＭＳ Ｐゴシック"/>
            </a:endParaRPr>
          </a:p>
        </p:txBody>
      </p:sp>
      <p:pic>
        <p:nvPicPr>
          <p:cNvPr id="3" name="Picture 2">
            <a:extLst>
              <a:ext uri="{FF2B5EF4-FFF2-40B4-BE49-F238E27FC236}">
                <a16:creationId xmlns:a16="http://schemas.microsoft.com/office/drawing/2014/main" xmlns="" id="{00000000-0000-0000-0000-000000000000}"/>
              </a:ext>
            </a:extLst>
          </p:cNvPr>
          <p:cNvPicPr>
            <a:picLocks noChangeAspect="1"/>
          </p:cNvPicPr>
          <p:nvPr/>
        </p:nvPicPr>
        <p:blipFill>
          <a:blip r:embed="rId3"/>
          <a:stretch>
            <a:fillRect/>
          </a:stretch>
        </p:blipFill>
        <p:spPr>
          <a:xfrm>
            <a:off x="1066803" y="1636181"/>
            <a:ext cx="3352803" cy="3352803"/>
          </a:xfrm>
          <a:prstGeom prst="rect">
            <a:avLst/>
          </a:prstGeom>
          <a:noFill/>
          <a:ln cap="flat">
            <a:noFill/>
          </a:ln>
        </p:spPr>
      </p:pic>
      <p:sp>
        <p:nvSpPr>
          <p:cNvPr id="4" name="Title 3"/>
          <p:cNvSpPr txBox="1">
            <a:spLocks noGrp="1"/>
          </p:cNvSpPr>
          <p:nvPr>
            <p:ph type="title"/>
          </p:nvPr>
        </p:nvSpPr>
        <p:spPr>
          <a:xfrm>
            <a:off x="838203" y="103610"/>
            <a:ext cx="8077196" cy="1154210"/>
          </a:xfrm>
          <a:prstGeom prst="rect">
            <a:avLst/>
          </a:prstGeom>
          <a:noFill/>
          <a:ln>
            <a:noFill/>
          </a:ln>
        </p:spPr>
        <p:txBody>
          <a:bodyPr vert="horz" wrap="square" lIns="91440" tIns="45720" rIns="91440" bIns="45720" anchor="b" anchorCtr="0" compatLnSpc="1">
            <a:noAutofit/>
          </a:bodyPr>
          <a:lstStyle/>
          <a:p>
            <a:pPr lvl="0"/>
            <a:r>
              <a:rPr lang="es-ES_tradnl" dirty="0" smtClean="0"/>
              <a:t>Mejores pr</a:t>
            </a:r>
            <a:r>
              <a:rPr lang="es-ES" dirty="0" smtClean="0"/>
              <a:t>á</a:t>
            </a:r>
            <a:r>
              <a:rPr lang="es-ES_tradnl" dirty="0" smtClean="0"/>
              <a:t>cticas en Redes Sociales: IMPACT</a:t>
            </a:r>
            <a:endParaRPr lang="es-ES_tradnl" dirty="0"/>
          </a:p>
        </p:txBody>
      </p:sp>
      <p:sp>
        <p:nvSpPr>
          <p:cNvPr id="5" name="Text Placeholder 5"/>
          <p:cNvSpPr txBox="1">
            <a:spLocks noGrp="1"/>
          </p:cNvSpPr>
          <p:nvPr>
            <p:ph type="body" sz="half" idx="2"/>
          </p:nvPr>
        </p:nvSpPr>
        <p:spPr>
          <a:xfrm>
            <a:off x="838203" y="5662858"/>
            <a:ext cx="5486400" cy="804864"/>
          </a:xfrm>
          <a:prstGeom prst="rect">
            <a:avLst/>
          </a:prstGeom>
          <a:noFill/>
          <a:ln>
            <a:noFill/>
          </a:ln>
        </p:spPr>
        <p:txBody>
          <a:bodyPr vert="horz" wrap="square" lIns="91440" tIns="45720" rIns="91440" bIns="45720" anchor="t" anchorCtr="0" compatLnSpc="1">
            <a:noAutofit/>
          </a:bodyPr>
          <a:lstStyle/>
          <a:p>
            <a:pPr marL="0" lvl="0" indent="0">
              <a:spcBef>
                <a:spcPts val="300"/>
              </a:spcBef>
              <a:buNone/>
            </a:pPr>
            <a:r>
              <a:rPr lang="es-ES_tradnl" sz="1100" b="1" dirty="0" smtClean="0"/>
              <a:t>Source</a:t>
            </a:r>
            <a:r>
              <a:rPr lang="es-ES_tradnl" sz="1100" dirty="0" smtClean="0"/>
              <a:t>: Adapted from Andrew Careaga/Firehouse Media</a:t>
            </a:r>
          </a:p>
          <a:p>
            <a:pPr marL="0" lvl="0" indent="0">
              <a:spcBef>
                <a:spcPts val="300"/>
              </a:spcBef>
              <a:buNone/>
            </a:pPr>
            <a:endParaRPr lang="es-ES_tradnl"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name="Slide111">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3047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Etiqueta en redes sociales</a:t>
            </a:r>
            <a:endParaRPr lang="es-ES" dirty="0"/>
          </a:p>
        </p:txBody>
      </p:sp>
      <p:sp>
        <p:nvSpPr>
          <p:cNvPr id="3" name="Content Placeholder 2"/>
          <p:cNvSpPr txBox="1">
            <a:spLocks noGrp="1"/>
          </p:cNvSpPr>
          <p:nvPr>
            <p:ph idx="1"/>
          </p:nvPr>
        </p:nvSpPr>
        <p:spPr>
          <a:xfrm>
            <a:off x="914400" y="1295403"/>
            <a:ext cx="7729532" cy="4724403"/>
          </a:xfrm>
          <a:prstGeom prst="rect">
            <a:avLst/>
          </a:prstGeom>
          <a:noFill/>
          <a:ln>
            <a:noFill/>
          </a:ln>
        </p:spPr>
        <p:txBody>
          <a:bodyPr vert="horz" wrap="square" lIns="91440" tIns="45720" rIns="91440" bIns="45720" anchor="t" anchorCtr="0" compatLnSpc="1">
            <a:noAutofit/>
          </a:bodyPr>
          <a:lstStyle/>
          <a:p>
            <a:pPr lvl="0">
              <a:spcBef>
                <a:spcPts val="600"/>
              </a:spcBef>
            </a:pPr>
            <a:r>
              <a:rPr lang="es-ES_tradnl" sz="2400" dirty="0" smtClean="0"/>
              <a:t>¿Debo dirigirme a una audiencia específica con este mensaje?</a:t>
            </a:r>
          </a:p>
          <a:p>
            <a:pPr lvl="0">
              <a:spcBef>
                <a:spcPts val="600"/>
              </a:spcBef>
            </a:pPr>
            <a:r>
              <a:rPr lang="es-ES_tradnl" sz="2400" dirty="0" smtClean="0"/>
              <a:t>¿Ofenderé a alguien con este contenido? Si es así: ¿</a:t>
            </a:r>
            <a:r>
              <a:rPr lang="es-ES" sz="2400" dirty="0"/>
              <a:t>q</a:t>
            </a:r>
            <a:r>
              <a:rPr lang="es-ES" sz="2400" dirty="0" smtClean="0"/>
              <a:t>uién</a:t>
            </a:r>
            <a:r>
              <a:rPr lang="es-ES_tradnl" sz="2400" dirty="0" smtClean="0"/>
              <a:t>? ¿importa?</a:t>
            </a:r>
          </a:p>
          <a:p>
            <a:pPr lvl="0">
              <a:spcBef>
                <a:spcPts val="600"/>
              </a:spcBef>
            </a:pPr>
            <a:r>
              <a:rPr lang="es-ES_tradnl" sz="2400" dirty="0" smtClean="0"/>
              <a:t>¿Es esto apropiado para una plataforma social?</a:t>
            </a:r>
          </a:p>
          <a:p>
            <a:pPr lvl="0">
              <a:spcBef>
                <a:spcPts val="600"/>
              </a:spcBef>
            </a:pPr>
            <a:r>
              <a:rPr lang="es-ES_tradnl" sz="2400" dirty="0" smtClean="0"/>
              <a:t>¿Cu</a:t>
            </a:r>
            <a:r>
              <a:rPr lang="es-ES" sz="2400" dirty="0" smtClean="0"/>
              <a:t>á</a:t>
            </a:r>
            <a:r>
              <a:rPr lang="es-ES_tradnl" sz="2400" dirty="0" smtClean="0"/>
              <a:t>ntas veces he publicado hoy? </a:t>
            </a:r>
          </a:p>
          <a:p>
            <a:pPr lvl="0">
              <a:spcBef>
                <a:spcPts val="600"/>
              </a:spcBef>
            </a:pPr>
            <a:r>
              <a:rPr lang="es-ES_tradnl" sz="2400" dirty="0" smtClean="0"/>
              <a:t>¿Verifiqué si estaba bien escrito?</a:t>
            </a:r>
          </a:p>
          <a:p>
            <a:pPr lvl="0">
              <a:spcBef>
                <a:spcPts val="600"/>
              </a:spcBef>
            </a:pPr>
            <a:r>
              <a:rPr lang="es-ES_tradnl" sz="2400" dirty="0" smtClean="0"/>
              <a:t>¿Estoy usando demasiadas abreviaturas?</a:t>
            </a:r>
          </a:p>
          <a:p>
            <a:pPr lvl="0">
              <a:spcBef>
                <a:spcPts val="600"/>
              </a:spcBef>
            </a:pPr>
            <a:r>
              <a:rPr lang="es-ES_tradnl" sz="2400" dirty="0" smtClean="0"/>
              <a:t>¿Es mi publicación muy amplia? </a:t>
            </a:r>
          </a:p>
          <a:p>
            <a:pPr lvl="0">
              <a:spcBef>
                <a:spcPts val="600"/>
              </a:spcBef>
            </a:pPr>
            <a:r>
              <a:rPr lang="es-ES_tradnl" sz="2400" dirty="0" smtClean="0"/>
              <a:t>¿Estaré cómodo con que todos vean esto?</a:t>
            </a:r>
          </a:p>
          <a:p>
            <a:pPr lvl="0">
              <a:spcBef>
                <a:spcPts val="600"/>
              </a:spcBef>
            </a:pPr>
            <a:r>
              <a:rPr lang="es-ES_tradnl" sz="2400" dirty="0" smtClean="0"/>
              <a:t>¿Es esta comunicación reactiva o reflexiva?</a:t>
            </a:r>
          </a:p>
          <a:p>
            <a:pPr lvl="0">
              <a:spcBef>
                <a:spcPts val="600"/>
              </a:spcBef>
            </a:pPr>
            <a:endParaRPr lang="es-ES_tradnl"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name="Slide51">
    <p:spTree>
      <p:nvGrpSpPr>
        <p:cNvPr id="1" name=""/>
        <p:cNvGrpSpPr/>
        <p:nvPr/>
      </p:nvGrpSpPr>
      <p:grpSpPr>
        <a:xfrm>
          <a:off x="0" y="0"/>
          <a:ext cx="0" cy="0"/>
          <a:chOff x="0" y="0"/>
          <a:chExt cx="0" cy="0"/>
        </a:xfrm>
      </p:grpSpPr>
      <p:sp>
        <p:nvSpPr>
          <p:cNvPr id="2" name="Title 1"/>
          <p:cNvSpPr txBox="1">
            <a:spLocks noGrp="1"/>
          </p:cNvSpPr>
          <p:nvPr>
            <p:ph type="title"/>
          </p:nvPr>
        </p:nvSpPr>
        <p:spPr>
          <a:xfrm>
            <a:off x="1843085" y="70484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Consejos para crear vínculos</a:t>
            </a:r>
            <a:r>
              <a:rPr lang="en-US" dirty="0">
                <a:latin typeface="Arial Rounded MT Bold" pitchFamily="34"/>
              </a:rPr>
              <a:t/>
            </a:r>
            <a:br>
              <a:rPr lang="en-US" dirty="0">
                <a:latin typeface="Arial Rounded MT Bold" pitchFamily="34"/>
              </a:rPr>
            </a:br>
            <a:endParaRPr lang="en-US" dirty="0"/>
          </a:p>
        </p:txBody>
      </p:sp>
      <p:sp>
        <p:nvSpPr>
          <p:cNvPr id="3" name="TextBox 3"/>
          <p:cNvSpPr txBox="1"/>
          <p:nvPr/>
        </p:nvSpPr>
        <p:spPr>
          <a:xfrm>
            <a:off x="5562596" y="5791196"/>
            <a:ext cx="2971800" cy="53860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1" i="0" u="none" strike="noStrike" kern="1200" cap="none" spc="0" baseline="0" dirty="0">
                <a:solidFill>
                  <a:srgbClr val="000000"/>
                </a:solidFill>
                <a:uFillTx/>
                <a:latin typeface="Arial"/>
                <a:ea typeface="ＭＳ Ｐゴシック"/>
                <a:cs typeface="ＭＳ Ｐゴシック"/>
              </a:rPr>
              <a:t>Source</a:t>
            </a:r>
            <a:r>
              <a:rPr lang="en-US" sz="1100" b="0" i="0" u="none" strike="noStrike" kern="1200" cap="none" spc="0" baseline="0" dirty="0">
                <a:solidFill>
                  <a:srgbClr val="000000"/>
                </a:solidFill>
                <a:uFillTx/>
                <a:latin typeface="Arial"/>
                <a:ea typeface="ＭＳ Ｐゴシック"/>
                <a:cs typeface="ＭＳ Ｐゴシック"/>
              </a:rPr>
              <a:t>: SproutSocial</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Arial"/>
              <a:ea typeface="ＭＳ Ｐゴシック"/>
              <a:cs typeface="ＭＳ Ｐゴシック"/>
            </a:endParaRPr>
          </a:p>
        </p:txBody>
      </p:sp>
      <p:pic>
        <p:nvPicPr>
          <p:cNvPr id="5" name="Picture 4"/>
          <p:cNvPicPr>
            <a:picLocks noChangeAspect="1"/>
          </p:cNvPicPr>
          <p:nvPr/>
        </p:nvPicPr>
        <p:blipFill>
          <a:blip r:embed="rId3"/>
          <a:stretch>
            <a:fillRect/>
          </a:stretch>
        </p:blipFill>
        <p:spPr>
          <a:xfrm>
            <a:off x="447671" y="1695442"/>
            <a:ext cx="8734425" cy="3486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name="Slide77">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¿Qué es un </a:t>
            </a:r>
            <a:r>
              <a:rPr lang="es-ES" i="1" dirty="0" smtClean="0"/>
              <a:t>influencer</a:t>
            </a:r>
            <a:r>
              <a:rPr lang="es-ES" dirty="0" smtClean="0"/>
              <a:t>?</a:t>
            </a:r>
            <a:endParaRPr lang="es-ES" dirty="0"/>
          </a:p>
        </p:txBody>
      </p:sp>
      <p:sp>
        <p:nvSpPr>
          <p:cNvPr id="3" name="Content Placeholder 2"/>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marL="0" lvl="0" indent="0">
              <a:buNone/>
            </a:pPr>
            <a:r>
              <a:rPr lang="es-ES" dirty="0" smtClean="0"/>
              <a:t>Los </a:t>
            </a:r>
            <a:r>
              <a:rPr lang="es-ES" i="1" dirty="0" smtClean="0"/>
              <a:t>influencers </a:t>
            </a:r>
            <a:r>
              <a:rPr lang="es-ES" dirty="0" smtClean="0"/>
              <a:t>son personas activas en redes sociales y en blogs. Ellos también son activistas, promotores de marcas o de sitios</a:t>
            </a:r>
            <a:r>
              <a:rPr lang="en-US" dirty="0" smtClean="0"/>
              <a:t>.</a:t>
            </a:r>
            <a:endParaRPr lang="en-US" dirty="0"/>
          </a:p>
          <a:p>
            <a:pPr lvl="0">
              <a:spcBef>
                <a:spcPts val="300"/>
              </a:spcBef>
            </a:pPr>
            <a:endParaRPr lang="en-US" sz="1200" dirty="0" smtClean="0"/>
          </a:p>
          <a:p>
            <a:pPr lvl="0">
              <a:spcBef>
                <a:spcPts val="300"/>
              </a:spcBef>
            </a:pPr>
            <a:endParaRPr lang="en-US" sz="1200" dirty="0"/>
          </a:p>
          <a:p>
            <a:pPr lvl="0">
              <a:spcBef>
                <a:spcPts val="300"/>
              </a:spcBef>
            </a:pPr>
            <a:endParaRPr lang="en-US" sz="1200" dirty="0"/>
          </a:p>
          <a:p>
            <a:pPr marL="457200" lvl="1" indent="0">
              <a:spcBef>
                <a:spcPts val="300"/>
              </a:spcBef>
              <a:buNone/>
            </a:pPr>
            <a:r>
              <a:rPr lang="en-US" sz="1100" b="1" dirty="0"/>
              <a:t>Source:</a:t>
            </a:r>
            <a:r>
              <a:rPr lang="en-US" sz="1100" dirty="0"/>
              <a:t> https://blog.kissmetrics.com/guide-to-influencer-targeting/</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name="Slide105">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12500" t="5941" r="11607"/>
          <a:stretch>
            <a:fillRect/>
          </a:stretch>
        </p:blipFill>
        <p:spPr>
          <a:xfrm>
            <a:off x="1066803" y="457200"/>
            <a:ext cx="7567867" cy="5638803"/>
          </a:xfrm>
          <a:prstGeom prst="rect">
            <a:avLst/>
          </a:prstGeom>
          <a:noFill/>
          <a:ln w="3172" cap="flat">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name="Slide68">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Identifique </a:t>
            </a:r>
            <a:r>
              <a:rPr lang="es-ES" i="1" dirty="0" smtClean="0"/>
              <a:t>Influencers</a:t>
            </a:r>
            <a:endParaRPr lang="es-ES" i="1" dirty="0"/>
          </a:p>
        </p:txBody>
      </p:sp>
      <p:sp>
        <p:nvSpPr>
          <p:cNvPr id="3" name="Content Placeholder 2"/>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lvl="0"/>
            <a:r>
              <a:rPr lang="es-ES" sz="2800" dirty="0" smtClean="0"/>
              <a:t>Relevante para usted y su tema</a:t>
            </a:r>
          </a:p>
          <a:p>
            <a:pPr lvl="1"/>
            <a:r>
              <a:rPr lang="es-ES" sz="2400" dirty="0" smtClean="0"/>
              <a:t>Inicie con las instituciones conocidas</a:t>
            </a:r>
          </a:p>
          <a:p>
            <a:pPr lvl="1"/>
            <a:r>
              <a:rPr lang="es-ES" sz="2400" dirty="0" smtClean="0"/>
              <a:t>Conecte con sus seguidores/audiencia</a:t>
            </a:r>
          </a:p>
          <a:p>
            <a:pPr lvl="0"/>
            <a:r>
              <a:rPr lang="es-ES" sz="2800" dirty="0" smtClean="0"/>
              <a:t>Busque hashtags para ver quien más publica sobre su tema</a:t>
            </a:r>
          </a:p>
          <a:p>
            <a:pPr lvl="0"/>
            <a:r>
              <a:rPr lang="es-ES" sz="2800" dirty="0" smtClean="0"/>
              <a:t>Actívese en redes sociales</a:t>
            </a:r>
          </a:p>
          <a:p>
            <a:pPr lvl="0"/>
            <a:r>
              <a:rPr lang="es-ES" sz="2800" dirty="0" smtClean="0"/>
              <a:t>Consiga muchos seguidores</a:t>
            </a:r>
          </a:p>
          <a:p>
            <a:pPr lvl="0">
              <a:spcBef>
                <a:spcPts val="800"/>
              </a:spcBef>
            </a:pPr>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name="Slide45">
    <p:spTree>
      <p:nvGrpSpPr>
        <p:cNvPr id="1" name=""/>
        <p:cNvGrpSpPr/>
        <p:nvPr/>
      </p:nvGrpSpPr>
      <p:grpSpPr>
        <a:xfrm>
          <a:off x="0" y="0"/>
          <a:ext cx="0" cy="0"/>
          <a:chOff x="0" y="0"/>
          <a:chExt cx="0" cy="0"/>
        </a:xfrm>
      </p:grpSpPr>
      <p:sp>
        <p:nvSpPr>
          <p:cNvPr id="2" name="Title 1"/>
          <p:cNvSpPr txBox="1">
            <a:spLocks noGrp="1"/>
          </p:cNvSpPr>
          <p:nvPr>
            <p:ph type="title"/>
          </p:nvPr>
        </p:nvSpPr>
        <p:spPr>
          <a:xfrm>
            <a:off x="990596" y="381003"/>
            <a:ext cx="7739060" cy="990596"/>
          </a:xfrm>
          <a:prstGeom prst="rect">
            <a:avLst/>
          </a:prstGeom>
          <a:noFill/>
          <a:ln>
            <a:noFill/>
          </a:ln>
        </p:spPr>
        <p:txBody>
          <a:bodyPr vert="horz" wrap="square" lIns="91440" tIns="45720" rIns="91440" bIns="45720" anchor="t" anchorCtr="0" compatLnSpc="1">
            <a:noAutofit/>
          </a:bodyPr>
          <a:lstStyle/>
          <a:p>
            <a:pPr lvl="0"/>
            <a:r>
              <a:rPr lang="en-US" dirty="0" smtClean="0"/>
              <a:t>Llegando a los </a:t>
            </a:r>
            <a:r>
              <a:rPr lang="en-US" i="1" dirty="0" smtClean="0"/>
              <a:t>influencers</a:t>
            </a:r>
            <a:endParaRPr lang="en-US" dirty="0"/>
          </a:p>
        </p:txBody>
      </p:sp>
      <p:sp>
        <p:nvSpPr>
          <p:cNvPr id="3" name="Content Placeholder 2"/>
          <p:cNvSpPr txBox="1">
            <a:spLocks noGrp="1"/>
          </p:cNvSpPr>
          <p:nvPr>
            <p:ph idx="1"/>
          </p:nvPr>
        </p:nvSpPr>
        <p:spPr>
          <a:xfrm>
            <a:off x="914400" y="1447796"/>
            <a:ext cx="7805739" cy="4693688"/>
          </a:xfrm>
          <a:prstGeom prst="rect">
            <a:avLst/>
          </a:prstGeom>
          <a:noFill/>
          <a:ln>
            <a:noFill/>
          </a:ln>
        </p:spPr>
        <p:txBody>
          <a:bodyPr vert="horz" wrap="square" lIns="91440" tIns="45720" rIns="91440" bIns="45720" anchor="t" anchorCtr="0" compatLnSpc="1">
            <a:noAutofit/>
          </a:bodyPr>
          <a:lstStyle/>
          <a:p>
            <a:pPr lvl="0"/>
            <a:r>
              <a:rPr lang="es-ES" dirty="0" smtClean="0"/>
              <a:t>Sea consciente de su primer acercamiento</a:t>
            </a:r>
          </a:p>
          <a:p>
            <a:pPr lvl="0"/>
            <a:r>
              <a:rPr lang="es-ES" sz="2800" dirty="0" smtClean="0"/>
              <a:t>Use @ o mensaje directo</a:t>
            </a:r>
          </a:p>
          <a:p>
            <a:r>
              <a:rPr lang="es-ES" sz="2800" dirty="0" smtClean="0"/>
              <a:t>Siga las mejores </a:t>
            </a:r>
            <a:r>
              <a:rPr lang="es-ES" sz="2800" dirty="0" smtClean="0"/>
              <a:t>prácticas </a:t>
            </a:r>
            <a:r>
              <a:rPr lang="es-ES" sz="2800" dirty="0" smtClean="0"/>
              <a:t>y etiqueta para redes sociales </a:t>
            </a:r>
          </a:p>
          <a:p>
            <a:r>
              <a:rPr lang="es-ES" sz="2800" dirty="0" smtClean="0"/>
              <a:t>Investigue sobre ellos</a:t>
            </a:r>
          </a:p>
          <a:p>
            <a:pPr lvl="0"/>
            <a:r>
              <a:rPr lang="es-ES" sz="2800" dirty="0" smtClean="0"/>
              <a:t>No haga seguimientos más de una vez</a:t>
            </a:r>
          </a:p>
          <a:p>
            <a:pPr lvl="0"/>
            <a:r>
              <a:rPr lang="es-ES" sz="2800" dirty="0" smtClean="0"/>
              <a:t>No masifique los retwitts</a:t>
            </a:r>
          </a:p>
          <a:p>
            <a:pPr lvl="0"/>
            <a:endParaRPr lang="en-US" sz="2800" dirty="0" smtClean="0">
              <a:latin typeface="Arial Rounded MT Bold" pitchFamily="34"/>
            </a:endParaRPr>
          </a:p>
          <a:p>
            <a:pPr lvl="0"/>
            <a:endParaRPr lang="en-US" sz="2800" dirty="0">
              <a:latin typeface="Arial Rounded MT Bold" pitchFamily="34"/>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name="Slide106">
    <p:spTree>
      <p:nvGrpSpPr>
        <p:cNvPr id="1" name=""/>
        <p:cNvGrpSpPr/>
        <p:nvPr/>
      </p:nvGrpSpPr>
      <p:grpSpPr>
        <a:xfrm>
          <a:off x="0" y="0"/>
          <a:ext cx="0" cy="0"/>
          <a:chOff x="0" y="0"/>
          <a:chExt cx="0" cy="0"/>
        </a:xfrm>
      </p:grpSpPr>
      <p:grpSp>
        <p:nvGrpSpPr>
          <p:cNvPr id="2" name="Group 2"/>
          <p:cNvGrpSpPr/>
          <p:nvPr/>
        </p:nvGrpSpPr>
        <p:grpSpPr>
          <a:xfrm>
            <a:off x="1243090" y="533396"/>
            <a:ext cx="7195541" cy="5538219"/>
            <a:chOff x="1243090" y="533396"/>
            <a:chExt cx="7195541" cy="5538219"/>
          </a:xfrm>
        </p:grpSpPr>
        <p:pic>
          <p:nvPicPr>
            <p:cNvPr id="3"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13637" t="6300" r="12879"/>
            <a:stretch>
              <a:fillRect/>
            </a:stretch>
          </p:blipFill>
          <p:spPr>
            <a:xfrm>
              <a:off x="1243090" y="555744"/>
              <a:ext cx="7195541" cy="5515871"/>
            </a:xfrm>
            <a:prstGeom prst="rect">
              <a:avLst/>
            </a:prstGeom>
            <a:noFill/>
            <a:ln w="3172" cap="flat">
              <a:solidFill>
                <a:srgbClr val="000000"/>
              </a:solidFill>
              <a:prstDash val="solid"/>
              <a:miter/>
            </a:ln>
          </p:spPr>
        </p:pic>
        <p:sp>
          <p:nvSpPr>
            <p:cNvPr id="4" name="Oval 1"/>
            <p:cNvSpPr/>
            <p:nvPr/>
          </p:nvSpPr>
          <p:spPr>
            <a:xfrm>
              <a:off x="5781467" y="533396"/>
              <a:ext cx="907679" cy="34910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noFill/>
            <a:ln w="12701" cap="flat">
              <a:solidFill>
                <a:srgbClr val="FFC000"/>
              </a:solidFill>
              <a:prstDash val="solid"/>
              <a:round/>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a:cs typeface="ＭＳ Ｐゴシック"/>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name="Slide49">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xmlns="" id="{00000000-0000-0000-0000-000000000000}"/>
              </a:ext>
            </a:extLst>
          </p:cNvPr>
          <p:cNvPicPr>
            <a:picLocks noChangeAspect="1"/>
          </p:cNvPicPr>
          <p:nvPr/>
        </p:nvPicPr>
        <p:blipFill>
          <a:blip r:embed="rId3"/>
          <a:srcRect l="30226" t="11839" r="30276" b="31370"/>
          <a:stretch>
            <a:fillRect/>
          </a:stretch>
        </p:blipFill>
        <p:spPr>
          <a:xfrm>
            <a:off x="1981203" y="761996"/>
            <a:ext cx="5906246" cy="5105396"/>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name="Slide107">
    <p:spTree>
      <p:nvGrpSpPr>
        <p:cNvPr id="1" name=""/>
        <p:cNvGrpSpPr/>
        <p:nvPr/>
      </p:nvGrpSpPr>
      <p:grpSpPr>
        <a:xfrm>
          <a:off x="0" y="0"/>
          <a:ext cx="0" cy="0"/>
          <a:chOff x="0" y="0"/>
          <a:chExt cx="0" cy="0"/>
        </a:xfrm>
      </p:grpSpPr>
      <p:sp>
        <p:nvSpPr>
          <p:cNvPr id="2" name="Title 1"/>
          <p:cNvSpPr txBox="1">
            <a:spLocks noGrp="1"/>
          </p:cNvSpPr>
          <p:nvPr>
            <p:ph type="title"/>
          </p:nvPr>
        </p:nvSpPr>
        <p:spPr>
          <a:xfrm>
            <a:off x="990596" y="304796"/>
            <a:ext cx="7739060" cy="990596"/>
          </a:xfrm>
          <a:prstGeom prst="rect">
            <a:avLst/>
          </a:prstGeom>
          <a:noFill/>
          <a:ln>
            <a:noFill/>
          </a:ln>
        </p:spPr>
        <p:txBody>
          <a:bodyPr vert="horz" wrap="square" lIns="91440" tIns="45720" rIns="91440" bIns="45720" anchor="t" anchorCtr="0" compatLnSpc="1">
            <a:noAutofit/>
          </a:bodyPr>
          <a:lstStyle/>
          <a:p>
            <a:pPr lvl="0"/>
            <a:r>
              <a:rPr lang="en-US" dirty="0" smtClean="0"/>
              <a:t>tuits en vivo</a:t>
            </a:r>
            <a:endParaRPr lang="en-US" dirty="0"/>
          </a:p>
        </p:txBody>
      </p:sp>
      <p:pic>
        <p:nvPicPr>
          <p:cNvPr id="3" name="Content Placeholder 3">
            <a:extLst>
              <a:ext uri="{FF2B5EF4-FFF2-40B4-BE49-F238E27FC236}">
                <a16:creationId xmlns:a16="http://schemas.microsoft.com/office/drawing/2014/main" xmlns="" id="{00000000-0000-0000-0000-000000000000}"/>
              </a:ext>
            </a:extLst>
          </p:cNvPr>
          <p:cNvPicPr>
            <a:picLocks noGrp="1" noChangeAspect="1"/>
          </p:cNvPicPr>
          <p:nvPr>
            <p:ph idx="1"/>
          </p:nvPr>
        </p:nvPicPr>
        <p:blipFill>
          <a:blip r:embed="rId3"/>
          <a:srcRect l="13762" t="6365" r="12837"/>
          <a:stretch>
            <a:fillRect/>
          </a:stretch>
        </p:blipFill>
        <p:spPr>
          <a:xfrm>
            <a:off x="1792059" y="1295403"/>
            <a:ext cx="6158520" cy="4724403"/>
          </a:xfrm>
          <a:prstGeom prst="rect">
            <a:avLst/>
          </a:prstGeom>
          <a:noFill/>
          <a:ln w="3172">
            <a:solidFill>
              <a:srgbClr val="000000"/>
            </a:solidFill>
            <a:prstDash val="solid"/>
            <a:miter/>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le 2"/>
          <p:cNvSpPr txBox="1">
            <a:spLocks noGrp="1"/>
          </p:cNvSpPr>
          <p:nvPr>
            <p:ph type="title"/>
          </p:nvPr>
        </p:nvSpPr>
        <p:spPr>
          <a:xfrm>
            <a:off x="914400"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¿Qué es una Red Social?</a:t>
            </a:r>
            <a:endParaRPr lang="es-ES" dirty="0"/>
          </a:p>
        </p:txBody>
      </p:sp>
      <p:sp>
        <p:nvSpPr>
          <p:cNvPr id="3" name="Content Placeholder 2"/>
          <p:cNvSpPr txBox="1">
            <a:spLocks noGrp="1"/>
          </p:cNvSpPr>
          <p:nvPr>
            <p:ph idx="1"/>
          </p:nvPr>
        </p:nvSpPr>
        <p:spPr>
          <a:xfrm>
            <a:off x="1066803" y="1904996"/>
            <a:ext cx="7391396" cy="3429000"/>
          </a:xfrm>
          <a:prstGeom prst="rect">
            <a:avLst/>
          </a:prstGeom>
          <a:noFill/>
          <a:ln>
            <a:noFill/>
          </a:ln>
        </p:spPr>
        <p:txBody>
          <a:bodyPr vert="horz" wrap="square" lIns="91440" tIns="45720" rIns="91440" bIns="45720" anchor="t" anchorCtr="0" compatLnSpc="1">
            <a:noAutofit/>
          </a:bodyPr>
          <a:lstStyle/>
          <a:p>
            <a:pPr marL="0" lvl="0" indent="0">
              <a:buNone/>
            </a:pPr>
            <a:r>
              <a:rPr lang="es-ES" sz="2800" dirty="0" smtClean="0"/>
              <a:t>Las Redes Sociales son páginas web y aplicaciones que permiten a los usuarios crear y compartir contenido o participar en comunidades en línea.</a:t>
            </a:r>
            <a:endParaRPr lang="es-ES" sz="2800" dirty="0">
              <a:latin typeface="Arial Rounded MT Bold" pitchFamily="34"/>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name="Slide110">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1404938" y="533400"/>
            <a:ext cx="7739062" cy="990600"/>
          </a:xfrm>
          <a:prstGeom prst="rect">
            <a:avLst/>
          </a:prstGeom>
          <a:noFill/>
          <a:ln>
            <a:noFill/>
          </a:ln>
        </p:spPr>
        <p:txBody>
          <a:bodyPr vert="horz" wrap="square" lIns="91440" tIns="45720" rIns="91440" bIns="45720" anchor="t" anchorCtr="0" compatLnSpc="1">
            <a:noAutofit/>
          </a:bodyPr>
          <a:lstStyle/>
          <a:p>
            <a:pPr lvl="0"/>
            <a:r>
              <a:rPr lang="es-ES" dirty="0" smtClean="0"/>
              <a:t>Permanece conectado</a:t>
            </a:r>
            <a:endParaRPr lang="es-ES" dirty="0"/>
          </a:p>
        </p:txBody>
      </p:sp>
      <p:sp>
        <p:nvSpPr>
          <p:cNvPr id="3" name="Content Placeholder 2"/>
          <p:cNvSpPr txBox="1">
            <a:spLocks noGrp="1"/>
          </p:cNvSpPr>
          <p:nvPr>
            <p:ph sz="half" idx="4294967295"/>
          </p:nvPr>
        </p:nvSpPr>
        <p:spPr>
          <a:xfrm>
            <a:off x="1404938" y="1524000"/>
            <a:ext cx="7043738" cy="4648200"/>
          </a:xfrm>
          <a:prstGeom prst="rect">
            <a:avLst/>
          </a:prstGeom>
          <a:noFill/>
          <a:ln>
            <a:noFill/>
          </a:ln>
        </p:spPr>
        <p:txBody>
          <a:bodyPr vert="horz" wrap="square" lIns="91440" tIns="45720" rIns="91440" bIns="45720" anchor="t" anchorCtr="0" compatLnSpc="1">
            <a:noAutofit/>
          </a:bodyPr>
          <a:lstStyle/>
          <a:p>
            <a:pPr lvl="0"/>
            <a:r>
              <a:rPr lang="es-ES" sz="2800" dirty="0" smtClean="0"/>
              <a:t>Monitorea </a:t>
            </a:r>
            <a:r>
              <a:rPr lang="es-ES" sz="2800" dirty="0" smtClean="0"/>
              <a:t>publicaciones de líderes que tengan influencia</a:t>
            </a:r>
          </a:p>
          <a:p>
            <a:pPr lvl="0"/>
            <a:r>
              <a:rPr lang="es-ES" sz="2800" dirty="0" smtClean="0"/>
              <a:t>Busca </a:t>
            </a:r>
            <a:r>
              <a:rPr lang="es-ES" sz="2800" dirty="0" smtClean="0"/>
              <a:t>oportunidades para colaborar</a:t>
            </a:r>
          </a:p>
          <a:p>
            <a:pPr lvl="0"/>
            <a:r>
              <a:rPr lang="es-ES" sz="2800" dirty="0" smtClean="0"/>
              <a:t>Atiende </a:t>
            </a:r>
            <a:r>
              <a:rPr lang="es-ES" sz="2800" dirty="0" smtClean="0"/>
              <a:t>eventos web</a:t>
            </a:r>
          </a:p>
          <a:p>
            <a:pPr lvl="1"/>
            <a:r>
              <a:rPr lang="es-ES" sz="2400" dirty="0" smtClean="0"/>
              <a:t>Twitter chats, Google Hangout</a:t>
            </a:r>
          </a:p>
          <a:p>
            <a:pPr lvl="0"/>
            <a:r>
              <a:rPr lang="es-ES" dirty="0" smtClean="0"/>
              <a:t>Únete </a:t>
            </a:r>
            <a:r>
              <a:rPr lang="es-ES" dirty="0" smtClean="0"/>
              <a:t>a las comunidades de práctica en línea</a:t>
            </a:r>
          </a:p>
          <a:p>
            <a:pPr lvl="0"/>
            <a:r>
              <a:rPr lang="es-ES" sz="2800" dirty="0" smtClean="0"/>
              <a:t>Regístrate </a:t>
            </a:r>
            <a:r>
              <a:rPr lang="es-ES" sz="2800" dirty="0" smtClean="0"/>
              <a:t>para actualizaciones semanales</a:t>
            </a:r>
          </a:p>
          <a:p>
            <a:pPr lvl="0"/>
            <a:r>
              <a:rPr lang="es-ES" sz="2800" dirty="0" smtClean="0"/>
              <a:t>Conéctate  </a:t>
            </a:r>
            <a:r>
              <a:rPr lang="es-ES" sz="2800" dirty="0" smtClean="0"/>
              <a:t>en persona</a:t>
            </a:r>
            <a:endParaRPr lang="es-E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name="Slide116">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Recursos útiles</a:t>
            </a:r>
            <a:endParaRPr lang="es-ES" dirty="0"/>
          </a:p>
        </p:txBody>
      </p:sp>
      <p:sp>
        <p:nvSpPr>
          <p:cNvPr id="3" name="Content Placeholder 2"/>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lvl="0"/>
            <a:r>
              <a:rPr lang="en-US" u="sng" dirty="0">
                <a:hlinkClick r:id="rId3"/>
              </a:rPr>
              <a:t>Getting Started With Twitter</a:t>
            </a:r>
            <a:endParaRPr lang="en-US" dirty="0"/>
          </a:p>
          <a:p>
            <a:pPr lvl="0"/>
            <a:r>
              <a:rPr lang="en-US" u="sng" dirty="0">
                <a:hlinkClick r:id="rId4"/>
              </a:rPr>
              <a:t>Twitter for Beginners (NYT) </a:t>
            </a:r>
            <a:endParaRPr lang="en-US" dirty="0"/>
          </a:p>
          <a:p>
            <a:pPr lvl="0"/>
            <a:r>
              <a:rPr lang="en-US" u="sng" dirty="0">
                <a:hlinkClick r:id="rId5"/>
              </a:rPr>
              <a:t>Twitter Basics (NYT)</a:t>
            </a:r>
            <a:endParaRPr lang="en-US" dirty="0"/>
          </a:p>
          <a:p>
            <a:pPr lvl="0"/>
            <a:r>
              <a:rPr lang="en-US" u="sng" dirty="0">
                <a:hlinkClick r:id="rId6"/>
              </a:rPr>
              <a:t>Beginners Guide to Twitter (Mashable)</a:t>
            </a:r>
            <a:r>
              <a:rPr lang="en-US" dirty="0"/>
              <a:t> </a:t>
            </a:r>
          </a:p>
          <a:p>
            <a:pPr lvl="0"/>
            <a:r>
              <a:rPr lang="en-US" u="sng" dirty="0">
                <a:hlinkClick r:id="rId7"/>
              </a:rPr>
              <a:t>Guide to Twitter Lingo (Business Insider)</a:t>
            </a:r>
            <a:endParaRPr lang="en-US" u="sng" dirty="0"/>
          </a:p>
          <a:p>
            <a:pPr lvl="0"/>
            <a:r>
              <a:rPr lang="en-US" u="sng" dirty="0">
                <a:hlinkClick r:id="rId8"/>
              </a:rPr>
              <a:t>10 Commandments of Twitter for </a:t>
            </a:r>
            <a:r>
              <a:rPr lang="en-US" u="sng" dirty="0">
                <a:solidFill>
                  <a:srgbClr val="265E9E"/>
                </a:solidFill>
                <a:hlinkClick r:id="rId8"/>
              </a:rPr>
              <a:t>Academics (CHE)</a:t>
            </a:r>
            <a:endParaRPr lang="en-US" u="sng" dirty="0">
              <a:solidFill>
                <a:srgbClr val="265E9E"/>
              </a:solidFill>
            </a:endParaRPr>
          </a:p>
          <a:p>
            <a:pPr lvl="0"/>
            <a:r>
              <a:rPr lang="en-US" u="sng" dirty="0">
                <a:hlinkClick r:id="rId9"/>
              </a:rPr>
              <a:t>10 Things bout Twitter for Academics</a:t>
            </a:r>
            <a:endParaRPr lang="en-US" dirty="0"/>
          </a:p>
          <a:p>
            <a:pPr lvl="0"/>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name="Slide96">
    <p:spTree>
      <p:nvGrpSpPr>
        <p:cNvPr id="1" name=""/>
        <p:cNvGrpSpPr/>
        <p:nvPr/>
      </p:nvGrpSpPr>
      <p:grpSpPr>
        <a:xfrm>
          <a:off x="0" y="0"/>
          <a:ext cx="0" cy="0"/>
          <a:chOff x="0" y="0"/>
          <a:chExt cx="0" cy="0"/>
        </a:xfrm>
      </p:grpSpPr>
      <p:sp>
        <p:nvSpPr>
          <p:cNvPr id="3" name="Rectangle 1"/>
          <p:cNvSpPr/>
          <p:nvPr/>
        </p:nvSpPr>
        <p:spPr>
          <a:xfrm>
            <a:off x="5524640" y="401430"/>
            <a:ext cx="1219196" cy="604445"/>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Arial"/>
              <a:ea typeface="ＭＳ Ｐゴシック"/>
              <a:cs typeface="ＭＳ Ｐゴシック"/>
            </a:endParaRPr>
          </a:p>
        </p:txBody>
      </p:sp>
      <p:sp>
        <p:nvSpPr>
          <p:cNvPr id="4" name="Rectangle 3"/>
          <p:cNvSpPr/>
          <p:nvPr/>
        </p:nvSpPr>
        <p:spPr>
          <a:xfrm>
            <a:off x="6858000" y="5562596"/>
            <a:ext cx="2057400" cy="769440"/>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1" i="0" u="none" strike="noStrike" kern="1200" cap="none" spc="0" baseline="0" dirty="0" smtClean="0">
                <a:solidFill>
                  <a:srgbClr val="000000"/>
                </a:solidFill>
                <a:uFillTx/>
                <a:latin typeface="Arial"/>
                <a:ea typeface="ＭＳ Ｐゴシック"/>
                <a:cs typeface="ＭＳ Ｐゴシック"/>
              </a:rPr>
              <a:t>Fuente: </a:t>
            </a:r>
            <a:r>
              <a:rPr lang="en-US" sz="1100" b="0" i="0" u="none" strike="noStrike" kern="1200" cap="none" spc="0" baseline="0" dirty="0">
                <a:solidFill>
                  <a:srgbClr val="000000"/>
                </a:solidFill>
                <a:uFillTx/>
                <a:latin typeface="Arial"/>
                <a:ea typeface="ＭＳ Ｐゴシック"/>
                <a:cs typeface="ＭＳ Ｐゴシック"/>
              </a:rPr>
              <a:t>www.fredcavazza.net</a:t>
            </a:r>
            <a:r>
              <a:rPr lang="en-US" sz="1100" b="0" i="0" u="none" strike="noStrike" kern="1200" cap="none" spc="0" baseline="0" dirty="0">
                <a:solidFill>
                  <a:srgbClr val="000000"/>
                </a:solidFill>
                <a:uFillTx/>
                <a:latin typeface="Arial"/>
                <a:ea typeface="ＭＳ Ｐゴシック"/>
                <a:cs typeface="ＭＳ Ｐゴシック"/>
              </a:rPr>
              <a:t>/2013/04/17/social-media-landscape-2013/</a:t>
            </a:r>
          </a:p>
        </p:txBody>
      </p:sp>
      <p:pic>
        <p:nvPicPr>
          <p:cNvPr id="7" name="Picture 6"/>
          <p:cNvPicPr>
            <a:picLocks noChangeAspect="1"/>
          </p:cNvPicPr>
          <p:nvPr/>
        </p:nvPicPr>
        <p:blipFill>
          <a:blip r:embed="rId3"/>
          <a:stretch>
            <a:fillRect/>
          </a:stretch>
        </p:blipFill>
        <p:spPr>
          <a:xfrm>
            <a:off x="1578375" y="401430"/>
            <a:ext cx="5514975" cy="5810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95">
    <p:spTree>
      <p:nvGrpSpPr>
        <p:cNvPr id="1" name=""/>
        <p:cNvGrpSpPr/>
        <p:nvPr/>
      </p:nvGrpSpPr>
      <p:grpSpPr>
        <a:xfrm>
          <a:off x="0" y="0"/>
          <a:ext cx="0" cy="0"/>
          <a:chOff x="0" y="0"/>
          <a:chExt cx="0" cy="0"/>
        </a:xfrm>
      </p:grpSpPr>
      <p:sp>
        <p:nvSpPr>
          <p:cNvPr id="2" name="Title 2"/>
          <p:cNvSpPr txBox="1">
            <a:spLocks noGrp="1"/>
          </p:cNvSpPr>
          <p:nvPr>
            <p:ph type="title"/>
          </p:nvPr>
        </p:nvSpPr>
        <p:spPr>
          <a:xfrm>
            <a:off x="914400"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Nuestro enfoque está dirigido hacia la Investigación y las Políticas</a:t>
            </a:r>
            <a:endParaRPr lang="es-ES" dirty="0"/>
          </a:p>
        </p:txBody>
      </p:sp>
      <p:pic>
        <p:nvPicPr>
          <p:cNvPr id="3" name="Picture 2" descr="https://www.facebook.com/images/fb_icon_325x325.png">
            <a:extLst>
              <a:ext uri="{FF2B5EF4-FFF2-40B4-BE49-F238E27FC236}">
                <a16:creationId xmlns:a16="http://schemas.microsoft.com/office/drawing/2014/main" xmlns="" id="{00000000-0000-0000-0000-000000000000}"/>
              </a:ext>
            </a:extLst>
          </p:cNvPr>
          <p:cNvPicPr>
            <a:picLocks noChangeAspect="1"/>
          </p:cNvPicPr>
          <p:nvPr/>
        </p:nvPicPr>
        <p:blipFill>
          <a:blip r:embed="rId3"/>
          <a:srcRect/>
          <a:stretch>
            <a:fillRect/>
          </a:stretch>
        </p:blipFill>
        <p:spPr>
          <a:xfrm>
            <a:off x="1827501" y="2696446"/>
            <a:ext cx="1623937" cy="1623937"/>
          </a:xfrm>
          <a:prstGeom prst="rect">
            <a:avLst/>
          </a:prstGeom>
          <a:noFill/>
          <a:ln cap="flat">
            <a:noFill/>
          </a:ln>
        </p:spPr>
      </p:pic>
      <p:pic>
        <p:nvPicPr>
          <p:cNvPr id="4" name="Picture 4" descr="http://www.socialflow.com/wp-content/uploads/2016/04/twitter1.png">
            <a:extLst>
              <a:ext uri="{FF2B5EF4-FFF2-40B4-BE49-F238E27FC236}">
                <a16:creationId xmlns:a16="http://schemas.microsoft.com/office/drawing/2014/main" xmlns="" id="{00000000-0000-0000-0000-000000000000}"/>
              </a:ext>
            </a:extLst>
          </p:cNvPr>
          <p:cNvPicPr>
            <a:picLocks noChangeAspect="1"/>
          </p:cNvPicPr>
          <p:nvPr/>
        </p:nvPicPr>
        <p:blipFill>
          <a:blip r:embed="rId4"/>
          <a:srcRect/>
          <a:stretch>
            <a:fillRect/>
          </a:stretch>
        </p:blipFill>
        <p:spPr>
          <a:xfrm>
            <a:off x="3733796" y="2590796"/>
            <a:ext cx="1919910" cy="1835228"/>
          </a:xfrm>
          <a:prstGeom prst="rect">
            <a:avLst/>
          </a:prstGeom>
          <a:noFill/>
          <a:ln cap="flat">
            <a:noFill/>
          </a:ln>
        </p:spPr>
      </p:pic>
      <p:pic>
        <p:nvPicPr>
          <p:cNvPr id="5" name="Picture 6" descr="https://lh3.googleusercontent.com/00APBMVQh3yraN704gKCeM63KzeQ-zHUi5wK6E9TjRQ26McyqYBt-zy__4i8GXDAfeys=w300">
            <a:extLst>
              <a:ext uri="{FF2B5EF4-FFF2-40B4-BE49-F238E27FC236}">
                <a16:creationId xmlns:a16="http://schemas.microsoft.com/office/drawing/2014/main" xmlns="" id="{00000000-0000-0000-0000-000000000000}"/>
              </a:ext>
            </a:extLst>
          </p:cNvPr>
          <p:cNvPicPr>
            <a:picLocks noChangeAspect="1"/>
          </p:cNvPicPr>
          <p:nvPr/>
        </p:nvPicPr>
        <p:blipFill>
          <a:blip r:embed="rId5"/>
          <a:srcRect/>
          <a:stretch>
            <a:fillRect/>
          </a:stretch>
        </p:blipFill>
        <p:spPr>
          <a:xfrm>
            <a:off x="5936074" y="2696446"/>
            <a:ext cx="1811078" cy="1625812"/>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9" y="1962150"/>
            <a:ext cx="7138543" cy="3429000"/>
          </a:xfrm>
        </p:spPr>
        <p:txBody>
          <a:bodyPr/>
          <a:lstStyle/>
          <a:p>
            <a:r>
              <a:rPr lang="es-ES" sz="6000" dirty="0" smtClean="0"/>
              <a:t>¿Por qué son importantes las Redes Sociales?</a:t>
            </a:r>
            <a:endParaRPr lang="es-ES" sz="6000" dirty="0"/>
          </a:p>
        </p:txBody>
      </p:sp>
    </p:spTree>
    <p:extLst>
      <p:ext uri="{BB962C8B-B14F-4D97-AF65-F5344CB8AC3E}">
        <p14:creationId xmlns:p14="http://schemas.microsoft.com/office/powerpoint/2010/main" val="4250704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55">
    <p:spTree>
      <p:nvGrpSpPr>
        <p:cNvPr id="1" name=""/>
        <p:cNvGrpSpPr/>
        <p:nvPr/>
      </p:nvGrpSpPr>
      <p:grpSpPr>
        <a:xfrm>
          <a:off x="0" y="0"/>
          <a:ext cx="0" cy="0"/>
          <a:chOff x="0" y="0"/>
          <a:chExt cx="0" cy="0"/>
        </a:xfrm>
      </p:grpSpPr>
      <p:sp>
        <p:nvSpPr>
          <p:cNvPr id="2" name="Title 1"/>
          <p:cNvSpPr txBox="1">
            <a:spLocks noGrp="1"/>
          </p:cNvSpPr>
          <p:nvPr>
            <p:ph type="title"/>
          </p:nvPr>
        </p:nvSpPr>
        <p:spPr>
          <a:xfrm>
            <a:off x="1023935" y="533396"/>
            <a:ext cx="7739060" cy="990596"/>
          </a:xfrm>
          <a:prstGeom prst="rect">
            <a:avLst/>
          </a:prstGeom>
          <a:noFill/>
          <a:ln>
            <a:noFill/>
          </a:ln>
        </p:spPr>
        <p:txBody>
          <a:bodyPr vert="horz" wrap="square" lIns="91440" tIns="45720" rIns="91440" bIns="45720" anchor="t" anchorCtr="0" compatLnSpc="1">
            <a:noAutofit/>
          </a:bodyPr>
          <a:lstStyle/>
          <a:p>
            <a:pPr lvl="0"/>
            <a:r>
              <a:rPr lang="es-ES" dirty="0" smtClean="0"/>
              <a:t>Redes Sociales en la actualidad</a:t>
            </a:r>
            <a:endParaRPr lang="es-ES" dirty="0"/>
          </a:p>
        </p:txBody>
      </p:sp>
      <p:sp>
        <p:nvSpPr>
          <p:cNvPr id="3" name="Content Placeholder 2"/>
          <p:cNvSpPr txBox="1">
            <a:spLocks noGrp="1"/>
          </p:cNvSpPr>
          <p:nvPr>
            <p:ph idx="1"/>
          </p:nvPr>
        </p:nvSpPr>
        <p:spPr>
          <a:xfrm>
            <a:off x="1033464" y="1676396"/>
            <a:ext cx="7729532" cy="4648196"/>
          </a:xfrm>
          <a:prstGeom prst="rect">
            <a:avLst/>
          </a:prstGeom>
          <a:noFill/>
          <a:ln>
            <a:noFill/>
          </a:ln>
        </p:spPr>
        <p:txBody>
          <a:bodyPr vert="horz" wrap="square" lIns="91440" tIns="45720" rIns="91440" bIns="45720" anchor="t" anchorCtr="0" compatLnSpc="1">
            <a:noAutofit/>
          </a:bodyPr>
          <a:lstStyle/>
          <a:p>
            <a:pPr lvl="0">
              <a:spcBef>
                <a:spcPts val="600"/>
              </a:spcBef>
            </a:pPr>
            <a:r>
              <a:rPr lang="es-ES" sz="2400" dirty="0" smtClean="0"/>
              <a:t>Existen 2.3 mil millones de usuarios en redes sociales </a:t>
            </a:r>
          </a:p>
          <a:p>
            <a:pPr lvl="0">
              <a:spcBef>
                <a:spcPts val="600"/>
              </a:spcBef>
            </a:pPr>
            <a:r>
              <a:rPr lang="es-ES" sz="2400" dirty="0" smtClean="0"/>
              <a:t>El año pasado el número de usuarios aumentó en 176 millones </a:t>
            </a:r>
          </a:p>
          <a:p>
            <a:pPr lvl="0">
              <a:spcBef>
                <a:spcPts val="600"/>
              </a:spcBef>
            </a:pPr>
            <a:r>
              <a:rPr lang="es-ES" sz="2400" dirty="0" smtClean="0"/>
              <a:t>Las redes sociales han servido para difundir investigaciones e interactuar con los formuladores de políticas y los líderes de mayor relevancia en este campo </a:t>
            </a:r>
          </a:p>
          <a:p>
            <a:pPr lvl="0">
              <a:spcBef>
                <a:spcPts val="600"/>
              </a:spcBef>
            </a:pPr>
            <a:r>
              <a:rPr lang="es-ES" sz="2400" dirty="0" smtClean="0"/>
              <a:t>Las redes sociales permiten ganar reconocimiento y adquirir audiencia</a:t>
            </a:r>
          </a:p>
          <a:p>
            <a:pPr lvl="0">
              <a:spcBef>
                <a:spcPts val="600"/>
              </a:spcBef>
            </a:pPr>
            <a:endParaRPr lang="en-US" sz="2400" dirty="0"/>
          </a:p>
          <a:p>
            <a:pPr marL="0" lvl="0" indent="0">
              <a:spcBef>
                <a:spcPts val="600"/>
              </a:spcBef>
              <a:buNone/>
            </a:pPr>
            <a:endParaRPr lang="en-US" sz="2400" dirty="0"/>
          </a:p>
          <a:p>
            <a:pPr marL="0" lvl="0" indent="0" algn="r">
              <a:spcBef>
                <a:spcPts val="300"/>
              </a:spcBef>
              <a:buNone/>
            </a:pPr>
            <a:r>
              <a:rPr lang="en-US" sz="1100" b="1" dirty="0"/>
              <a:t>Source</a:t>
            </a:r>
            <a:r>
              <a:rPr lang="en-US" sz="1100" dirty="0"/>
              <a:t>: www.brandwatch.com/2016/03/96-amazing-social-media-statistics-and-facts-for-2016/</a:t>
            </a:r>
          </a:p>
          <a:p>
            <a:pPr marL="0" lvl="0" indent="0">
              <a:buNone/>
            </a:pPr>
            <a:r>
              <a:rPr lang="en-US" sz="2800" dirty="0"/>
              <a:t> </a:t>
            </a:r>
          </a:p>
          <a:p>
            <a:pPr lvl="0"/>
            <a:endParaRPr lang="en-US" dirty="0"/>
          </a:p>
          <a:p>
            <a:pPr lvl="0"/>
            <a:endParaRPr lang="en-US" dirty="0"/>
          </a:p>
          <a:p>
            <a:pPr lvl="0"/>
            <a:endParaRPr lang="en-US" dirty="0"/>
          </a:p>
        </p:txBody>
      </p:sp>
      <p:sp>
        <p:nvSpPr>
          <p:cNvPr id="4" name="Rectangle 2"/>
          <p:cNvSpPr/>
          <p:nvPr/>
        </p:nvSpPr>
        <p:spPr>
          <a:xfrm>
            <a:off x="0" y="-184663"/>
            <a:ext cx="184727" cy="369335"/>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Arial" pitchFamily="34"/>
              <a:ea typeface="ＭＳ Ｐゴシック"/>
              <a:cs typeface="ＭＳ Ｐゴシック"/>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990600" y="1905000"/>
            <a:ext cx="7138543" cy="2057400"/>
          </a:xfrm>
        </p:spPr>
        <p:txBody>
          <a:bodyPr/>
          <a:lstStyle/>
          <a:p>
            <a:r>
              <a:rPr lang="es-ES" sz="6000" dirty="0" smtClean="0"/>
              <a:t>Conceptos </a:t>
            </a:r>
            <a:r>
              <a:rPr lang="es-ES" sz="6000" dirty="0" smtClean="0"/>
              <a:t>básicos </a:t>
            </a:r>
            <a:r>
              <a:rPr lang="es-ES" sz="6000" dirty="0" smtClean="0"/>
              <a:t>de las Redes Sociales</a:t>
            </a:r>
            <a:endParaRPr lang="es-ES" sz="6000" dirty="0"/>
          </a:p>
        </p:txBody>
      </p:sp>
    </p:spTree>
    <p:extLst>
      <p:ext uri="{BB962C8B-B14F-4D97-AF65-F5344CB8AC3E}">
        <p14:creationId xmlns:p14="http://schemas.microsoft.com/office/powerpoint/2010/main" val="643610840"/>
      </p:ext>
    </p:extLst>
  </p:cSld>
  <p:clrMapOvr>
    <a:masterClrMapping/>
  </p:clrMapOvr>
</p:sld>
</file>

<file path=ppt/theme/theme1.xml><?xml version="1.0" encoding="utf-8"?>
<a:theme xmlns:a="http://schemas.openxmlformats.org/drawingml/2006/main" name="Bold Strip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ppt/theme/themeOverride3.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4.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ppt/theme/themeOverride5.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6.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15914</TotalTime>
  <Words>5308</Words>
  <Application>Microsoft Macintosh PowerPoint</Application>
  <PresentationFormat>On-screen Show (4:3)</PresentationFormat>
  <Paragraphs>341</Paragraphs>
  <Slides>41</Slides>
  <Notes>41</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41</vt:i4>
      </vt:variant>
    </vt:vector>
  </HeadingPairs>
  <TitlesOfParts>
    <vt:vector size="51" baseType="lpstr">
      <vt:lpstr>Arial Rounded MT Bold</vt:lpstr>
      <vt:lpstr>Calibri</vt:lpstr>
      <vt:lpstr>Courier New</vt:lpstr>
      <vt:lpstr>ＭＳ Ｐゴシック</vt:lpstr>
      <vt:lpstr>Wingdings</vt:lpstr>
      <vt:lpstr>Arial</vt:lpstr>
      <vt:lpstr>Bold Stripes</vt:lpstr>
      <vt:lpstr>1_Bold Stripes</vt:lpstr>
      <vt:lpstr>2_Bold Stripes</vt:lpstr>
      <vt:lpstr>3_Bold Stripes</vt:lpstr>
      <vt:lpstr>PowerPoint Presentation</vt:lpstr>
      <vt:lpstr>PowerPoint Presentation</vt:lpstr>
      <vt:lpstr>Política y redes sociales</vt:lpstr>
      <vt:lpstr>¿Qué es una Red Social?</vt:lpstr>
      <vt:lpstr>PowerPoint Presentation</vt:lpstr>
      <vt:lpstr>Nuestro enfoque está dirigido hacia la Investigación y las Políticas</vt:lpstr>
      <vt:lpstr>PowerPoint Presentation</vt:lpstr>
      <vt:lpstr>Redes Sociales en la actualidad</vt:lpstr>
      <vt:lpstr>PowerPoint Presentation</vt:lpstr>
      <vt:lpstr>Presentarse en Redes Sociales </vt:lpstr>
      <vt:lpstr>¿Qué es Facebook? </vt:lpstr>
      <vt:lpstr>PowerPoint Presentation</vt:lpstr>
      <vt:lpstr>PowerPoint Presentation</vt:lpstr>
      <vt:lpstr>Consejos para hacer una publicación interesante en Facebook</vt:lpstr>
      <vt:lpstr>PowerPoint Presentation</vt:lpstr>
      <vt:lpstr>PowerPoint Presentation</vt:lpstr>
      <vt:lpstr>¿Qué es Twitter?</vt:lpstr>
      <vt:lpstr>PowerPoint Presentation</vt:lpstr>
      <vt:lpstr>PowerPoint Presentation</vt:lpstr>
      <vt:lpstr>Consejos para escribir un Tweet atractivo</vt:lpstr>
      <vt:lpstr>#HASHTAGS</vt:lpstr>
      <vt:lpstr>PowerPoint Presentation</vt:lpstr>
      <vt:lpstr>PowerPoint Presentation</vt:lpstr>
      <vt:lpstr>¿Qué es LinkedIn?</vt:lpstr>
      <vt:lpstr>PowerPoint Presentation</vt:lpstr>
      <vt:lpstr>PowerPoint Presentation</vt:lpstr>
      <vt:lpstr>PowerPoint Presentation</vt:lpstr>
      <vt:lpstr>PowerPoint Presentation</vt:lpstr>
      <vt:lpstr>PowerPoint Presentation</vt:lpstr>
      <vt:lpstr>Mejores prácticas en Redes Sociales: IMPACT</vt:lpstr>
      <vt:lpstr>Etiqueta en redes sociales</vt:lpstr>
      <vt:lpstr>Consejos para crear vínculos </vt:lpstr>
      <vt:lpstr>¿Qué es un influencer?</vt:lpstr>
      <vt:lpstr>PowerPoint Presentation</vt:lpstr>
      <vt:lpstr>Identifique Influencers</vt:lpstr>
      <vt:lpstr>Llegando a los influencers</vt:lpstr>
      <vt:lpstr>PowerPoint Presentation</vt:lpstr>
      <vt:lpstr>PowerPoint Presentation</vt:lpstr>
      <vt:lpstr>tuits en vivo</vt:lpstr>
      <vt:lpstr>Permanece conectado</vt:lpstr>
      <vt:lpstr>Recursos útiles</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PRB</dc:creator>
  <cp:lastModifiedBy>Gabriela Sanchez-Soto</cp:lastModifiedBy>
  <cp:revision>711</cp:revision>
  <cp:lastPrinted>2016-12-06T15:47:42Z</cp:lastPrinted>
  <dcterms:created xsi:type="dcterms:W3CDTF">2011-07-23T19:43:15Z</dcterms:created>
  <dcterms:modified xsi:type="dcterms:W3CDTF">2019-02-04T12:19:57Z</dcterms:modified>
</cp:coreProperties>
</file>