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6" r:id="rId18"/>
    <p:sldId id="277" r:id="rId19"/>
    <p:sldId id="278" r:id="rId20"/>
    <p:sldId id="279" r:id="rId21"/>
    <p:sldId id="280" r:id="rId22"/>
    <p:sldId id="281" r:id="rId23"/>
    <p:sldId id="282" r:id="rId24"/>
    <p:sldId id="283" r:id="rId25"/>
    <p:sldId id="284" r:id="rId26"/>
    <p:sldId id="285" r:id="rId27"/>
    <p:sldId id="286"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62003" autoAdjust="0"/>
  </p:normalViewPr>
  <p:slideViewPr>
    <p:cSldViewPr snapToGrid="0">
      <p:cViewPr varScale="1">
        <p:scale>
          <a:sx n="58" d="100"/>
          <a:sy n="58" d="100"/>
        </p:scale>
        <p:origin x="1725" y="21"/>
      </p:cViewPr>
      <p:guideLst/>
    </p:cSldViewPr>
  </p:slideViewPr>
  <p:notesTextViewPr>
    <p:cViewPr>
      <p:scale>
        <a:sx n="140" d="100"/>
        <a:sy n="14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E7F03B-006A-4CA8-8277-2D681C3B61FE}" type="datetimeFigureOut">
              <a:rPr lang="en-US" smtClean="0"/>
              <a:t>9/27/2020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E76451-1392-4462-AE1D-8C8321DF7B22}" type="slidenum">
              <a:rPr lang="en-US" smtClean="0"/>
              <a:t>‹#›</a:t>
            </a:fld>
            <a:endParaRPr lang="en-US"/>
          </a:p>
        </p:txBody>
      </p:sp>
    </p:spTree>
    <p:extLst>
      <p:ext uri="{BB962C8B-B14F-4D97-AF65-F5344CB8AC3E}">
        <p14:creationId xmlns:p14="http://schemas.microsoft.com/office/powerpoint/2010/main" val="147422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Dans cette deuxième partie sur la </a:t>
            </a:r>
            <a:r>
              <a:rPr lang="fr" sz="1200" b="0" i="0" u="none" baseline="0" dirty="0"/>
              <a:t>Visualisation des données</a:t>
            </a:r>
            <a:r>
              <a:rPr lang="fr" b="0" i="0" u="none" baseline="0" dirty="0"/>
              <a:t>, nous </a:t>
            </a:r>
            <a:r>
              <a:rPr lang="fr-FR" b="0" i="0" u="none" baseline="0" dirty="0"/>
              <a:t>n</a:t>
            </a:r>
            <a:r>
              <a:rPr lang="fr" b="0" i="0" u="none" baseline="0" dirty="0"/>
              <a:t>ous </a:t>
            </a:r>
            <a:r>
              <a:rPr lang="fr-FR" b="0" i="0" u="none" baseline="0" dirty="0"/>
              <a:t>concentrerons sur</a:t>
            </a:r>
            <a:r>
              <a:rPr lang="fr" b="0" i="0" u="none" baseline="0" dirty="0"/>
              <a:t> les </a:t>
            </a:r>
            <a:r>
              <a:rPr lang="fr-FR" b="0" i="0" u="none" baseline="0" dirty="0"/>
              <a:t>astuces de la conception </a:t>
            </a:r>
            <a:r>
              <a:rPr lang="fr" b="0" i="0" u="none" baseline="0" dirty="0"/>
              <a:t>d’</a:t>
            </a:r>
            <a:r>
              <a:rPr lang="fr-FR" b="0" i="0" u="none" baseline="0" dirty="0"/>
              <a:t>un</a:t>
            </a:r>
            <a:r>
              <a:rPr lang="fr" b="0" i="0" u="none" baseline="0" dirty="0"/>
              <a:t>e visualisation, et nous vous présenterons certains outils et flux de travail recommandés. </a:t>
            </a:r>
          </a:p>
          <a:p>
            <a:pPr algn="l" rtl="0"/>
            <a:r>
              <a:rPr lang="fr" b="0" i="0" u="none" baseline="0" dirty="0"/>
              <a:t>La majorité de ces principes de conception sont </a:t>
            </a:r>
            <a:r>
              <a:rPr lang="fr-FR" b="0" i="0" u="none" baseline="0" dirty="0"/>
              <a:t>aussi applicables à la</a:t>
            </a:r>
            <a:r>
              <a:rPr lang="fr" b="0" i="0" u="none" baseline="0" dirty="0"/>
              <a:t> </a:t>
            </a:r>
            <a:r>
              <a:rPr lang="fr-FR" b="0" i="0" u="none" baseline="0" dirty="0"/>
              <a:t>conception </a:t>
            </a:r>
            <a:r>
              <a:rPr lang="fr" b="0" i="0" u="none" baseline="0" dirty="0"/>
              <a:t>des diapositives PowerPoint ainsi que des visualisations de données, ou pour formater des graphiques et des illustrations que vous pourrez inclure dans une présentation PowerPoint ou dans une Note de politique générale.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0522379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Puisque nous parlions du vert, parlons de la couleur. </a:t>
            </a:r>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La plupart des gens passent peu de temps à choisir les couleurs pour leurs présentations PowerPoint. </a:t>
            </a:r>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Nous prenons souvent les couleurs comme quelque chose d'acquis. </a:t>
            </a:r>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En regardant ces deux graphiques, il est beaucoup plus facile de voir la limite entre les côtés bleu et rouge de ce carré sur la gauche que dans les cercles et les carrés de droite. Nos cerveaux sont conçus pour traiter la couleur beaucoup plus rapidement que les formes ou le texte. </a:t>
            </a:r>
          </a:p>
          <a:p>
            <a:pPr marL="0" marR="0" indent="0" algn="l" defTabSz="914400" rtl="0" eaLnBrk="0" fontAlgn="base" latinLnBrk="0" hangingPunct="0">
              <a:lnSpc>
                <a:spcPct val="100000"/>
              </a:lnSpc>
              <a:spcBef>
                <a:spcPct val="30000"/>
              </a:spcBef>
              <a:spcAft>
                <a:spcPct val="0"/>
              </a:spcAft>
              <a:buClrTx/>
              <a:buSzTx/>
              <a:buFontTx/>
              <a:buNone/>
              <a:tabLst/>
              <a:defRPr/>
            </a:pPr>
            <a:endParaRPr lang="fr"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fr" b="0" i="0" u="none" baseline="0" dirty="0"/>
              <a:t>Les graphistes professionnels peuvent passer plusieurs heures à réfléchir aux couleurs exactes qu'ils souhaitent utiliser, en s'assurant qu'elles seront harmonieuses et reflèteront l'apparence qu'ils recherchent.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48413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Voici quelques conseils sur la couleur.</a:t>
            </a:r>
          </a:p>
          <a:p>
            <a:pPr algn="l" rtl="0"/>
            <a:r>
              <a:rPr lang="fr" b="0" i="0" u="none" baseline="0" dirty="0"/>
              <a:t>Les couleurs plus foncées / plus claires illustrent le « plus ».  </a:t>
            </a:r>
          </a:p>
          <a:p>
            <a:pPr algn="l" rtl="0"/>
            <a:r>
              <a:rPr lang="fr" b="0" i="0" u="none" baseline="0" dirty="0"/>
              <a:t>Vous devez donc associer des chiffres ou des quantités plus élevés à des couleurs plus fortes. </a:t>
            </a:r>
          </a:p>
          <a:p>
            <a:pPr algn="l" rtl="0"/>
            <a:r>
              <a:rPr lang="fr" b="0" i="0" u="none" baseline="0" dirty="0"/>
              <a:t>Le gris est souvent négligé comme option de couleur, mais il est très utile lorsque vous voulez montrer quelque chose sans pour autant le mettre en exergue. </a:t>
            </a:r>
          </a:p>
          <a:p>
            <a:pPr algn="l" rtl="0"/>
            <a:r>
              <a:rPr lang="fr" b="0" i="0" u="none" baseline="0" dirty="0"/>
              <a:t>Utilisez l'espace blanc. Veillez à ne pas surcharger les éléments. L'espace blanc permet d'aérer les éléments et de donner une apparence ordonnée. </a:t>
            </a:r>
          </a:p>
          <a:p>
            <a:pPr algn="l" rtl="0"/>
            <a:r>
              <a:rPr lang="fr" b="0" i="0" u="none" baseline="0" dirty="0"/>
              <a:t>Chaque couleur utilisée doit avoir sa raison d'être et doit être distincte À l'instar de notre approche « utilisez vo</a:t>
            </a:r>
            <a:r>
              <a:rPr lang="fr-FR" b="0" i="0" u="none" baseline="0" dirty="0" err="1"/>
              <a:t>tre</a:t>
            </a:r>
            <a:r>
              <a:rPr lang="fr" b="0" i="0" u="none" baseline="0" dirty="0"/>
              <a:t> </a:t>
            </a:r>
            <a:r>
              <a:rPr lang="fr-FR" b="0" i="0" u="none" baseline="0" dirty="0"/>
              <a:t>encre</a:t>
            </a:r>
            <a:r>
              <a:rPr lang="fr" b="0" i="0" u="none" baseline="0" dirty="0"/>
              <a:t> », les couleurs doivent également être utilisées de manière stratégique.  </a:t>
            </a:r>
          </a:p>
          <a:p>
            <a:pPr algn="l" rtl="0"/>
            <a:r>
              <a:rPr lang="fr" b="0" i="0" u="none" baseline="0" dirty="0"/>
              <a:t>Choisissez une palette de couleurs appropriée et respectez-la. </a:t>
            </a:r>
          </a:p>
          <a:p>
            <a:pPr algn="l" rtl="0"/>
            <a:r>
              <a:rPr lang="fr" b="0" i="0" u="none" baseline="0" dirty="0"/>
              <a:t>Vous voulez améliorer vos graphiques Excel ? N'utilisez pas </a:t>
            </a:r>
            <a:r>
              <a:rPr lang="fr-FR" b="0" i="0" u="none" baseline="0" dirty="0"/>
              <a:t>d</a:t>
            </a:r>
            <a:r>
              <a:rPr lang="fr" b="0" i="0" u="none" baseline="0" dirty="0"/>
              <a:t>e palette de couleurs par défaut. </a:t>
            </a:r>
          </a:p>
          <a:p>
            <a:pPr algn="l" rtl="0"/>
            <a:r>
              <a:rPr lang="fr" b="0" i="0" u="none" baseline="0" dirty="0"/>
              <a:t>Les couleurs ne doivent pas non plus détourner l'attention. Une fois que vous aurez identifié une palette de couleurs, utilisez-la tout au long de votre présentation.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19323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N'oubliez pas que la couleur a une signification. </a:t>
            </a:r>
          </a:p>
          <a:p>
            <a:pPr algn="l" rtl="0"/>
            <a:r>
              <a:rPr lang="fr" b="0" i="0" u="none" baseline="0" dirty="0"/>
              <a:t>Plus le contraste est élevé entre les objets, plus ils sont perçus différemment. </a:t>
            </a:r>
          </a:p>
          <a:p>
            <a:pPr algn="l" rtl="0"/>
            <a:r>
              <a:rPr lang="fr" b="0" i="0" u="none" baseline="0" dirty="0"/>
              <a:t>Dans cet exemple, vous pouvez voir comment le rouge se distingue vraiment des autres couleurs. </a:t>
            </a:r>
          </a:p>
          <a:p>
            <a:pPr algn="l" rtl="0"/>
            <a:r>
              <a:rPr lang="fr" b="0" i="0" u="none" baseline="0" dirty="0"/>
              <a:t>Le rouge peut être une façon d'attirer l'attention sur un point de données spécifique. </a:t>
            </a:r>
          </a:p>
          <a:p>
            <a:pPr algn="l" rtl="0"/>
            <a:r>
              <a:rPr lang="fr" b="0" i="0" u="none" baseline="0" dirty="0"/>
              <a:t>Mais parce que les couleurs ont un sens, vous devez faire attention aux couleurs qui sont associées à certaines catégories. </a:t>
            </a:r>
          </a:p>
          <a:p>
            <a:pPr algn="l" rtl="0"/>
            <a:r>
              <a:rPr lang="fr" b="0" i="0" u="none" baseline="0" dirty="0"/>
              <a:t>Le rouge peut être perçu comme quelque chose de négatif.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640920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Ici, vous pouvez voir comment une couleur plus forte attire votre attention sur la ligne concernant l'Inde dans le tableau à droite. </a:t>
            </a:r>
          </a:p>
          <a:p>
            <a:pPr algn="l" rtl="0"/>
            <a:r>
              <a:rPr lang="fr" b="0" i="0" u="none" baseline="0" dirty="0"/>
              <a:t>Ceci, combiné avec les changements de texte (l'italique et la ligne supplémentaire en bas), clarifie véritablement ce que vous essayez de souligner.</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375179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Voici un autre exemple où la couleur constitue véritablement la visuation des données. </a:t>
            </a:r>
          </a:p>
          <a:p>
            <a:pPr algn="l" rtl="0"/>
            <a:r>
              <a:rPr lang="fr" b="0" i="0" u="none" baseline="0" dirty="0"/>
              <a:t>Elle montre l'efficacité du vaccin contre la rougeole. </a:t>
            </a:r>
          </a:p>
          <a:p>
            <a:pPr algn="l" rtl="0"/>
            <a:r>
              <a:rPr lang="fr" b="0" i="0" u="none" baseline="0" dirty="0"/>
              <a:t>Les États sont répertoriés dans chaque rangée et chaque colonne correspond à une année. </a:t>
            </a:r>
          </a:p>
          <a:p>
            <a:pPr algn="l" rtl="0"/>
            <a:r>
              <a:rPr lang="fr" b="0" i="0" u="none" baseline="0" dirty="0"/>
              <a:t>Nous avons une série de chiffres correspondant à des nuances de bleu clair à rouge représentant le nombre de cas de rougeole. </a:t>
            </a:r>
          </a:p>
          <a:p>
            <a:pPr algn="l" rtl="0"/>
            <a:r>
              <a:rPr lang="fr" b="0" i="0" u="none" baseline="0" dirty="0"/>
              <a:t>Le rouge est utilisé pour indiquer le plus grand nombre de cas de rougeole, soit environ 4000 par an. </a:t>
            </a:r>
          </a:p>
          <a:p>
            <a:pPr algn="l" rtl="0"/>
            <a:r>
              <a:rPr lang="fr" b="0" i="0" u="none" baseline="0" dirty="0"/>
              <a:t>La grande ligne noire verticale au milieu du graphique indique le moment où le vaccin contre la rougeole a été introduit. </a:t>
            </a:r>
          </a:p>
          <a:p>
            <a:pPr algn="l" rtl="0"/>
            <a:r>
              <a:rPr lang="fr" b="0" i="0" u="none" baseline="0" dirty="0"/>
              <a:t>Remarquez comment les couleurs s'estompent rapidement entre les États et se transforment en nuance bleu clair, qui est proche de zéro. </a:t>
            </a:r>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877041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Les icônes sont de petites images symboliques qui peuvent ajouter du sens visuel à un texte qui contiendrait autrement trop de texte ou trop de chiffres.</a:t>
            </a:r>
          </a:p>
          <a:p>
            <a:pPr algn="l" rtl="0"/>
            <a:r>
              <a:rPr lang="fr" b="0" i="0" u="none" baseline="0" dirty="0"/>
              <a:t>Vous pouvez les utiliser pour décrire les pourcentages, comme ces chiffres ici en haut à gauche, qui représentent 1 sur 10. </a:t>
            </a:r>
          </a:p>
          <a:p>
            <a:pPr algn="l" rtl="0"/>
            <a:endParaRPr lang="fr" b="0" i="0" u="none" baseline="0" dirty="0"/>
          </a:p>
          <a:p>
            <a:pPr algn="l" rtl="0"/>
            <a:r>
              <a:rPr lang="fr" b="0" i="0" u="none" baseline="0" dirty="0"/>
              <a:t>Les icônes sont parfois utilisées lorsque vous ne disposer pas d'un point de données à afficher, mais que vous avez un fait ou certaines informations qui pourraient profiter d'un élément visuel pour être expliquées. </a:t>
            </a:r>
          </a:p>
          <a:p>
            <a:pPr algn="l" rtl="0"/>
            <a:r>
              <a:rPr lang="fr" b="0" i="0" u="none" baseline="0" dirty="0"/>
              <a:t>Elles sont très utilisées dans les infographies. </a:t>
            </a:r>
          </a:p>
          <a:p>
            <a:pPr algn="l" rtl="0"/>
            <a:r>
              <a:rPr lang="fr" b="0" i="0" u="none" baseline="0" dirty="0"/>
              <a:t>En bas, nous montrons comment les icônes peuvent ou non contribuer à la conception d'une carte. </a:t>
            </a:r>
          </a:p>
          <a:p>
            <a:pPr algn="l" rtl="0"/>
            <a:r>
              <a:rPr lang="fr" b="0" i="0" u="none" baseline="0" dirty="0"/>
              <a:t>Trouvez quelle carte affiche les bibliothèques et les hôpitaux ?</a:t>
            </a:r>
          </a:p>
          <a:p>
            <a:pPr algn="l" rtl="0"/>
            <a:r>
              <a:rPr lang="fr" b="0" i="0" u="none" baseline="0" dirty="0"/>
              <a:t>Si vous décidez d'utiliser des icônes, assurez-vous que votre public comprenne immédiatement ce à quoi elles font référence.  </a:t>
            </a:r>
          </a:p>
          <a:p>
            <a:endParaRPr lang="fr" baseline="0" dirty="0"/>
          </a:p>
          <a:p>
            <a:pPr algn="l" rtl="0"/>
            <a:r>
              <a:rPr lang="fr" b="0" i="0" u="none" baseline="0" dirty="0"/>
              <a:t>Une bonne ressource pour trouver des icônes comme celles-ci est thenounproject.com.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765654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Il s'agit peut-être </a:t>
            </a:r>
            <a:r>
              <a:rPr lang="fr-FR" b="0" i="0" u="none" baseline="0" dirty="0"/>
              <a:t>d’</a:t>
            </a:r>
            <a:r>
              <a:rPr lang="fr" b="0" i="0" u="none" baseline="0" dirty="0"/>
              <a:t>une façon inhabituelle de présenter les données visuellement, mais cela peut être efficace. </a:t>
            </a:r>
          </a:p>
          <a:p>
            <a:pPr algn="l" rtl="0"/>
            <a:r>
              <a:rPr lang="fr" b="0" i="0" u="none" baseline="0" dirty="0"/>
              <a:t>Vous pouvez placer un graphique sur une photo pertinente pour ajouter un intérêt visuel.  </a:t>
            </a:r>
          </a:p>
          <a:p>
            <a:pPr algn="l" rtl="0"/>
            <a:r>
              <a:rPr lang="fr" b="0" i="0" u="none" baseline="0" dirty="0"/>
              <a:t>Dans l'exemple de droite, il s'agit d'un diagramme sur les systèmes de métro dans le monde placé au dessus de la photo d'une ramme de métro. Ou dans l'exemple en bas à gauche, parfois une photo peut être manipulée pour la transformer en véritable visualisation des données. </a:t>
            </a:r>
          </a:p>
          <a:p>
            <a:pPr algn="l" rtl="0"/>
            <a:r>
              <a:rPr lang="fr" b="0" i="0" u="none" baseline="0" dirty="0"/>
              <a:t>Il s'agit d'un diagramme circulaire sur les soins de santé préparé avec une boîte de Petri. </a:t>
            </a:r>
          </a:p>
          <a:p>
            <a:endParaRPr lang="fr" baseline="0"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152117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Comment améliorer ce graphique?</a:t>
            </a:r>
          </a:p>
          <a:p>
            <a:pPr algn="l" rtl="0"/>
            <a:r>
              <a:rPr lang="fr" b="0" i="0" u="none" baseline="0" dirty="0"/>
              <a:t>Pour le graphique circulaire, la recommandation serait … de ne pas utiliser de graphique circulaire. </a:t>
            </a:r>
          </a:p>
          <a:p>
            <a:pPr algn="l" rtl="0"/>
            <a:r>
              <a:rPr lang="fr" b="0" i="0" u="none" baseline="0" dirty="0"/>
              <a:t>La taille des secteurs demeure difficile à comparer.</a:t>
            </a:r>
          </a:p>
          <a:p>
            <a:pPr algn="l" rtl="0"/>
            <a:r>
              <a:rPr lang="fr" b="0" i="0" u="none" baseline="0" dirty="0"/>
              <a:t>En utilisant un graphique à barres, il est plus facile de dire quelle catégorie est plus élevée, parce que c'est la ligne la plus longue et que les barres sont classées par ordre décroissant. </a:t>
            </a:r>
          </a:p>
          <a:p>
            <a:pPr algn="l" rtl="0"/>
            <a:r>
              <a:rPr lang="fr" b="0" i="0" u="none" baseline="0" dirty="0"/>
              <a:t>Vous remarquerez que la même couleur a été utilisée ici, parce que nous attendons du lecteur qu'il compare la longueur des barres, et non pas les couleurs. </a:t>
            </a:r>
          </a:p>
          <a:p>
            <a:endParaRPr lang="fr" baseline="0" dirty="0"/>
          </a:p>
          <a:p>
            <a:pPr algn="l" rtl="0"/>
            <a:r>
              <a:rPr lang="fr" b="0" i="0" u="none" baseline="0" dirty="0"/>
              <a:t>Si vous souhaitez malgré tout utiliser le graphique circulaire, nous recommandons de commencer par le segment le plus important à « midi », puis de classer les segments par ordre décroissance dans le sens des aiguilles d'une montre.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6127289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Il s'agit d'un graphique linéaire sur les « apparitions du super-héros dans le quartier ». </a:t>
            </a:r>
          </a:p>
          <a:p>
            <a:pPr algn="l" rtl="0"/>
            <a:r>
              <a:rPr lang="fr" b="0" i="0" u="none" baseline="0" dirty="0"/>
              <a:t>Nous pouvons voir que le résultat en haut à gauche est un véritable fouillis avec trop de données. </a:t>
            </a:r>
          </a:p>
          <a:p>
            <a:pPr algn="l" rtl="0"/>
            <a:r>
              <a:rPr lang="fr" b="0" i="0" u="none" baseline="0" dirty="0"/>
              <a:t>Le même graphique en bas à droite, avec seulement deux lignes, indique la moyenne mondiale et notre quartier. </a:t>
            </a:r>
          </a:p>
          <a:p>
            <a:pPr algn="l" rtl="0"/>
            <a:r>
              <a:rPr lang="fr" b="0" i="0" u="none" baseline="0" dirty="0"/>
              <a:t>La ligne moyenne mondiale donne un contexte de référence pour  la ligne sur notre quartier. </a:t>
            </a:r>
          </a:p>
          <a:p>
            <a:pPr algn="l" rtl="0"/>
            <a:r>
              <a:rPr lang="fr" b="0" i="0" u="none" baseline="0" dirty="0"/>
              <a:t>Bien évidemment, nous voulons voir le nombre de fois que le super héros est apparu là où nous vivons !  </a:t>
            </a:r>
          </a:p>
          <a:p>
            <a:pPr algn="l" rtl="0"/>
            <a:r>
              <a:rPr lang="fr" b="0" i="0" u="none" baseline="0" dirty="0"/>
              <a:t>Notez également que l'échelle du bas a également changé. </a:t>
            </a:r>
          </a:p>
          <a:p>
            <a:pPr algn="l" rtl="0"/>
            <a:r>
              <a:rPr lang="fr" b="0" i="0" u="none" baseline="0" dirty="0"/>
              <a:t>Au lieu de lire quatre mois, nous examinons une année entière pour avoir une image plus large de ce qui se passe.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83323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Et enfin, voici un graphique en 3D. </a:t>
            </a:r>
          </a:p>
          <a:p>
            <a:pPr algn="l" rtl="0"/>
            <a:r>
              <a:rPr lang="fr" b="0" i="0" u="none" baseline="0" dirty="0"/>
              <a:t>Nous ne recommandons pas d'utiliser trois dimensions dans vos visualisations de données, sauf en cas de besoins ou de raisons très spécifiques. Il est trop difficile de voir ce qui se passe réellement lorsque ces barres sont présentées sous différentes angles. </a:t>
            </a:r>
          </a:p>
          <a:p>
            <a:pPr algn="l" rtl="0"/>
            <a:r>
              <a:rPr lang="fr" b="0" i="0" u="none" baseline="0" dirty="0"/>
              <a:t>Dans notre exemple amélioré, nous avons également ajouté un titre et déplacé l'échelle vers le côté gauche, où l'on s'attend généralement à la voir. Nous n'avons pas modifié les couleurs, mais vous pouvez utiliser une seule couleur comme dans la diapositive précédente. </a:t>
            </a:r>
          </a:p>
          <a:p>
            <a:pPr algn="l" rtl="0"/>
            <a:r>
              <a:rPr lang="fr" b="0" i="0" u="none" baseline="0" dirty="0"/>
              <a:t>L'utilisation de différentes couleurs serait justifiée si ces catégories avaient la même couleur tout au long de votre présentation ou publication, afin que les lecteurs puissent associer une certaine couleur à une catégorie spécifique de manière cohérente.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952991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Commençons par des moyens concrets pour améliorer la visualisation de vos données.</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9729169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Nous allons maintenant vous présenter quelques outils et suggestions sur le flux de travail nécessaires pour réaliser une visualisation de données.</a:t>
            </a:r>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221515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Vous connaissez tous Excel et Powerpoint, mais voici quelques programmes alternatifs que vous pouvez envisager d'utiliser. </a:t>
            </a:r>
          </a:p>
          <a:p>
            <a:pPr algn="l" rtl="0"/>
            <a:r>
              <a:rPr lang="fr" b="0" i="0" u="none" baseline="0" dirty="0"/>
              <a:t>Ils proposent tous des versions gratuites ou des versions d'essai que vous pouvez utiliser.  </a:t>
            </a:r>
          </a:p>
          <a:p>
            <a:pPr algn="l" rtl="0"/>
            <a:r>
              <a:rPr lang="fr" b="0" i="0" u="none" baseline="0" dirty="0" err="1"/>
              <a:t>Infogram</a:t>
            </a:r>
            <a:r>
              <a:rPr lang="fr" b="0" i="0" u="none" baseline="0" dirty="0"/>
              <a:t> est un site facile à utiliser qui propose un large choix de visualisations. </a:t>
            </a:r>
          </a:p>
          <a:p>
            <a:pPr algn="l" rtl="0"/>
            <a:r>
              <a:rPr lang="fr" b="0" i="0" u="none" baseline="0" dirty="0"/>
              <a:t>Il propose également d'ajouter de l'interactivité à vos visuels, afin que vous puissiez les intégrer dans un site web sur lequel les utilisateurs n'auront qu'à cliquer pour changer le visuel. </a:t>
            </a:r>
          </a:p>
          <a:p>
            <a:pPr algn="l" rtl="0"/>
            <a:r>
              <a:rPr lang="fr" b="0" i="0" u="none" baseline="0" dirty="0"/>
              <a:t>Tableau est populaire pour les producteurs de visualisations de données avancées. </a:t>
            </a:r>
          </a:p>
          <a:p>
            <a:pPr algn="l" rtl="0"/>
            <a:r>
              <a:rPr lang="fr" b="0" i="0" u="none" baseline="0" dirty="0" err="1"/>
              <a:t>Piktochart</a:t>
            </a:r>
            <a:r>
              <a:rPr lang="fr" b="0" i="0" u="none" baseline="0" dirty="0"/>
              <a:t> est un site adapté aux infographies, si c'est ce que vous recherchez. </a:t>
            </a:r>
          </a:p>
          <a:p>
            <a:pPr algn="l" rtl="0"/>
            <a:r>
              <a:rPr lang="fr" b="0" i="0" u="none" baseline="0" dirty="0" err="1"/>
              <a:t>Easily</a:t>
            </a:r>
            <a:r>
              <a:rPr lang="fr" b="0" i="0" u="none" baseline="0" dirty="0"/>
              <a:t> propose des visualisations des données ou des infographies, ainsi qu'un choix de nombeux modèles.  </a:t>
            </a:r>
          </a:p>
          <a:p>
            <a:pPr algn="l" rtl="0"/>
            <a:r>
              <a:rPr lang="fr" b="0" i="0" u="none" baseline="0" dirty="0"/>
              <a:t>Visage est un site qui intègre la photographie dans vos visualisations des données.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2068273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Notre flux de travail recommandé consiste à commencer par expérimenter. </a:t>
            </a:r>
          </a:p>
          <a:p>
            <a:pPr algn="l" rtl="0"/>
            <a:r>
              <a:rPr lang="fr" b="0" i="0" u="none" baseline="0" dirty="0"/>
              <a:t>L'aspect le plus pratique d'un programme comme Infogram est que vous pouvez facilement cliquer sur différents types de visuels pour voir lequel sera le mieux adapté à ce que vous recherchez. </a:t>
            </a:r>
          </a:p>
          <a:p>
            <a:pPr algn="l" rtl="0"/>
            <a:r>
              <a:rPr lang="fr" b="0" i="0" u="none" baseline="0" dirty="0"/>
              <a:t>Le plus souvent, vous devrez attendre de voir vos données dans un graphique avant de décider de la visualisation. </a:t>
            </a:r>
          </a:p>
          <a:p>
            <a:pPr algn="l" rtl="0"/>
            <a:r>
              <a:rPr lang="fr" b="0" i="0" u="none" baseline="0" dirty="0"/>
              <a:t>Une fois que vous aurez sélectionné le visuel le mieux adapté à vos besoins, décidez des options qui fonctionnent le mieux. </a:t>
            </a:r>
          </a:p>
          <a:p>
            <a:pPr algn="l" rtl="0"/>
            <a:r>
              <a:rPr lang="fr" b="0" i="0" u="none" baseline="0" dirty="0"/>
              <a:t>Il s'agira d'un processus de tests et d'erreurs. </a:t>
            </a:r>
          </a:p>
          <a:p>
            <a:pPr algn="l" rtl="0"/>
            <a:r>
              <a:rPr lang="fr" b="0" i="0" u="none" baseline="0" dirty="0"/>
              <a:t>Ensuite, vous pouvez mettre la touche finale sur le graphique définitif.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7221173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Une autre bonne façon d'avoir des idées est de réfléchir et de dessiner. </a:t>
            </a:r>
          </a:p>
          <a:p>
            <a:pPr marL="0" marR="0" lvl="0" indent="0" algn="l" defTabSz="914400" rtl="0" eaLnBrk="1" fontAlgn="auto" latinLnBrk="0" hangingPunct="1">
              <a:lnSpc>
                <a:spcPct val="100000"/>
              </a:lnSpc>
              <a:spcBef>
                <a:spcPts val="0"/>
              </a:spcBef>
              <a:spcAft>
                <a:spcPts val="0"/>
              </a:spcAft>
              <a:buClrTx/>
              <a:buSzTx/>
              <a:buFontTx/>
              <a:buNone/>
              <a:tabLst/>
              <a:defRPr/>
            </a:pPr>
            <a:r>
              <a:rPr lang="fr" b="0" i="0" u="none" baseline="0" dirty="0"/>
              <a:t>Vous pouvez dessiner vos idées et utiliser un programme comme </a:t>
            </a:r>
            <a:r>
              <a:rPr lang="fr" b="0" i="0" u="none" baseline="0" dirty="0" err="1"/>
              <a:t>Piktochart</a:t>
            </a:r>
            <a:r>
              <a:rPr lang="fr" b="0" i="0" u="none" baseline="0" dirty="0"/>
              <a:t> pour créer votre visualisation.</a:t>
            </a:r>
          </a:p>
          <a:p>
            <a:pPr algn="l" rtl="0"/>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5658656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Si vous avez une question sur la manière de faire quelque chose, faites une recherche sur Google.</a:t>
            </a:r>
          </a:p>
          <a:p>
            <a:pPr algn="l" rtl="0"/>
            <a:r>
              <a:rPr lang="fr" b="0" i="0" u="none" baseline="0" dirty="0"/>
              <a:t>Certaines communautés en ligne se consacrent à la visualisation des données. </a:t>
            </a:r>
          </a:p>
          <a:p>
            <a:pPr algn="l" rtl="0"/>
            <a:r>
              <a:rPr lang="fr" b="0" i="0" u="none" baseline="0" dirty="0"/>
              <a:t>Si vous avez vraiment du mal ou souhaitez créer quelque chose de spécial, recrutez un graphiste professionnel. </a:t>
            </a:r>
          </a:p>
          <a:p>
            <a:pPr algn="l" rtl="0"/>
            <a:r>
              <a:rPr lang="fr" b="0" i="0" u="none" baseline="0" dirty="0"/>
              <a:t>Vous pouvez élaborer un concept et travailler avec un professionel pour développer la conception finale.</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425028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Il existe certaines ressources en ligne pour en savoir davantage, comme</a:t>
            </a:r>
          </a:p>
          <a:p>
            <a:pPr marL="171450" indent="-171450" algn="l" rtl="0">
              <a:buFont typeface="Arial" panose="020B0604020202020204" pitchFamily="34" charset="0"/>
              <a:buChar char="•"/>
            </a:pPr>
            <a:r>
              <a:rPr lang="fr-FR" b="0" i="0" u="none" baseline="0" dirty="0"/>
              <a:t>D</a:t>
            </a:r>
            <a:r>
              <a:rPr lang="fr" b="0" i="0" u="none" baseline="0" dirty="0" err="1"/>
              <a:t>ate</a:t>
            </a:r>
            <a:r>
              <a:rPr lang="fr" b="0" i="0" u="none" baseline="0" dirty="0"/>
              <a:t> + Design</a:t>
            </a:r>
          </a:p>
          <a:p>
            <a:pPr marL="171450" indent="-171450" algn="l" rtl="0">
              <a:buFont typeface="Arial" panose="020B0604020202020204" pitchFamily="34" charset="0"/>
              <a:buChar char="•"/>
            </a:pPr>
            <a:r>
              <a:rPr lang="fr" b="0" i="0" u="none" baseline="0" dirty="0"/>
              <a:t>Data </a:t>
            </a:r>
            <a:r>
              <a:rPr lang="fr" b="0" i="0" u="none" baseline="0" dirty="0" err="1"/>
              <a:t>Visualization</a:t>
            </a:r>
            <a:r>
              <a:rPr lang="fr" b="0" i="0" u="none" baseline="0" dirty="0"/>
              <a:t> 101</a:t>
            </a:r>
          </a:p>
          <a:p>
            <a:pPr marL="171450" indent="-171450" algn="l" rtl="0">
              <a:buFont typeface="Arial" panose="020B0604020202020204" pitchFamily="34" charset="0"/>
              <a:buChar char="•"/>
            </a:pPr>
            <a:r>
              <a:rPr lang="fr" b="0" i="0" u="none" baseline="0" dirty="0" err="1"/>
              <a:t>PolicyViz</a:t>
            </a:r>
            <a:endParaRPr lang="fr" b="0" i="0" u="none" baseline="0" dirty="0"/>
          </a:p>
          <a:p>
            <a:pPr marL="171450" indent="-171450" algn="l" rtl="0">
              <a:buFont typeface="Arial" panose="020B0604020202020204" pitchFamily="34" charset="0"/>
              <a:buChar char="•"/>
            </a:pPr>
            <a:r>
              <a:rPr lang="fr-FR" b="0" i="0" u="none" baseline="0" dirty="0"/>
              <a:t>O</a:t>
            </a:r>
            <a:r>
              <a:rPr lang="fr" b="0" i="0" u="none" baseline="0" dirty="0"/>
              <a:t>u encore </a:t>
            </a:r>
            <a:r>
              <a:rPr lang="fr" b="0" i="0" u="none" baseline="0" dirty="0" err="1"/>
              <a:t>Storytelling</a:t>
            </a:r>
            <a:r>
              <a:rPr lang="fr" b="0" i="0" u="none" baseline="0" dirty="0"/>
              <a:t> </a:t>
            </a:r>
            <a:r>
              <a:rPr lang="fr" b="0" i="0" u="none" baseline="0" dirty="0" err="1"/>
              <a:t>with</a:t>
            </a:r>
            <a:r>
              <a:rPr lang="fr" b="0" i="0" u="none" baseline="0" dirty="0"/>
              <a:t> Data</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2205963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Si vous souhaitez être créatif, jetez donc un </a:t>
            </a:r>
            <a:r>
              <a:rPr lang="fr-FR" b="0" i="0" u="none" baseline="0" dirty="0" err="1"/>
              <a:t>œ</a:t>
            </a:r>
            <a:r>
              <a:rPr lang="fr" b="0" i="0" u="none" baseline="0" dirty="0"/>
              <a:t>il sur ces différents sites qui peuvent vous inspirer..</a:t>
            </a:r>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1554157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Enfin, pour ceux ou celles d'entre vous qui travaillez dans ce domaine, il existe plusieurs manuels sur la visualisation des données.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91405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La première règle consiste à réfléchir à tous les éléments qui apparaissent dans votre graphique: chaque ligne, chaque mot ou chaque forme. </a:t>
            </a:r>
          </a:p>
          <a:p>
            <a:pPr algn="l" rtl="0"/>
            <a:r>
              <a:rPr lang="fr" b="0" i="0" u="none" baseline="0" dirty="0"/>
              <a:t>Un principe bien connu dans la conception de la visualisation des données est l'idée du « rapport données-encre », ce qui signifie que vous devez tenter de communiquer les données essentielles avec la quantité minimale d'éléments de conception à l'écran. </a:t>
            </a:r>
          </a:p>
          <a:p>
            <a:pPr algn="l" rtl="0"/>
            <a:r>
              <a:rPr lang="fr" b="0" i="0" u="none" baseline="0" dirty="0"/>
              <a:t>Posez-vous la question : Chaque élément est-il nécessaire ? </a:t>
            </a:r>
          </a:p>
          <a:p>
            <a:pPr algn="l" rtl="0"/>
            <a:r>
              <a:rPr lang="fr" b="0" i="0" u="none" baseline="0" dirty="0"/>
              <a:t>S'il n'ajoute rien pour aider à comprendre le graphique, supprimez-le. </a:t>
            </a:r>
          </a:p>
          <a:p>
            <a:pPr algn="l" rtl="0"/>
            <a:r>
              <a:rPr lang="fr" b="0" i="0" u="none" baseline="0" dirty="0"/>
              <a:t>Mais si vous pensez que vous pouvez améliorer un point en ajoutant une autre ligne ou un autre mot, n'hésitez pas à l'ajouter.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909704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Sur la gauche, nous avons un graphique à barres classique dans lequel se trouvent un axe des x avec des étiquettes et une légende. </a:t>
            </a:r>
          </a:p>
          <a:p>
            <a:pPr algn="l" rtl="0"/>
            <a:r>
              <a:rPr lang="fr" b="0" i="0" u="none" baseline="0" dirty="0"/>
              <a:t>Le titre et la légende indiquent tous deux « Médailles totales ». </a:t>
            </a:r>
          </a:p>
          <a:p>
            <a:pPr algn="l" rtl="0"/>
            <a:r>
              <a:rPr lang="fr" b="0" i="0" u="none" baseline="0" dirty="0"/>
              <a:t>Les lignes verticales vous aident à aligner les barres sur le nombre correct ci-dessous. </a:t>
            </a:r>
          </a:p>
          <a:p>
            <a:pPr algn="l" rtl="0"/>
            <a:r>
              <a:rPr lang="fr" b="0" i="0" u="none" baseline="0" dirty="0"/>
              <a:t>Mais tout cela est-il nécessaire ? </a:t>
            </a:r>
          </a:p>
          <a:p>
            <a:pPr algn="l" rtl="0"/>
            <a:r>
              <a:rPr lang="fr" b="0" i="0" u="none" baseline="0" dirty="0"/>
              <a:t>En outre, le titre n'est pas très parlant. Des médailles </a:t>
            </a:r>
            <a:r>
              <a:rPr lang="fr-FR" b="0" i="0" u="none" baseline="0" dirty="0"/>
              <a:t>de</a:t>
            </a:r>
            <a:r>
              <a:rPr lang="fr" b="0" i="0" u="none" baseline="0" dirty="0"/>
              <a:t> quoi ?</a:t>
            </a:r>
          </a:p>
          <a:p>
            <a:endParaRPr lang="fr" baseline="0" dirty="0"/>
          </a:p>
          <a:p>
            <a:pPr algn="l" rtl="0"/>
            <a:r>
              <a:rPr lang="fr" b="0" i="0" u="none" baseline="0" dirty="0"/>
              <a:t>À droite, le titre a été modifié pour être plus précis et le graphique est maintenant intitulé « Classement des dix premiers pays selon le nombre total de médailles, Jeux olympiques d'hiver de Sotchi, 2014. » </a:t>
            </a:r>
          </a:p>
          <a:p>
            <a:pPr algn="l" rtl="0"/>
            <a:r>
              <a:rPr lang="fr" b="0" i="0" u="none" baseline="0" dirty="0"/>
              <a:t>Nous avons supprimé les chiffres des abscisses et les avons placés directement dans les barres, rendant ainsi inutiles les lignes verticales. </a:t>
            </a:r>
          </a:p>
          <a:p>
            <a:pPr algn="l" rtl="0"/>
            <a:r>
              <a:rPr lang="fr" b="0" i="0" u="none" baseline="0" dirty="0"/>
              <a:t>Nous avons laissé l'étiquette de l'axe des x afin de préciser que les chiffres dans les barres correspondent aux médailles. </a:t>
            </a:r>
          </a:p>
          <a:p>
            <a:pPr algn="l" rtl="0"/>
            <a:r>
              <a:rPr lang="fr" b="0" i="0" u="none" baseline="0" dirty="0"/>
              <a:t>Visuellement, l'exemple de droite est plus clair. Le nombre de médailles par pays est plus facile à lire. </a:t>
            </a:r>
          </a:p>
          <a:p>
            <a:endParaRPr lang="fr" baseline="0" dirty="0"/>
          </a:p>
          <a:p>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18476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Voici un autre graphique avant et après que nous ayons supprimé des éléments qui n'étaient ni utiles ni explicatifs. </a:t>
            </a:r>
          </a:p>
          <a:p>
            <a:pPr algn="l" rtl="0"/>
            <a:r>
              <a:rPr lang="fr" b="0" i="0" u="none" baseline="0" dirty="0"/>
              <a:t>Ces graphiques </a:t>
            </a:r>
            <a:r>
              <a:rPr lang="fr-FR" b="0" i="0" u="none" baseline="0" dirty="0"/>
              <a:t>montrent le pourcentage </a:t>
            </a:r>
            <a:r>
              <a:rPr lang="en-US" b="0" i="0" u="none" baseline="0" dirty="0"/>
              <a:t>de</a:t>
            </a:r>
            <a:r>
              <a:rPr lang="fr" b="0" i="0" u="none" baseline="0" dirty="0"/>
              <a:t> filles et </a:t>
            </a:r>
            <a:r>
              <a:rPr lang="fr-FR" b="0" i="0" u="none" baseline="0" dirty="0"/>
              <a:t>de</a:t>
            </a:r>
            <a:r>
              <a:rPr lang="fr" b="0" i="0" u="none" baseline="0" dirty="0"/>
              <a:t> femmes âgées de 15 à 49 ans qui ont subi une </a:t>
            </a:r>
            <a:r>
              <a:rPr lang="fr-FR" b="0" i="0" u="none" baseline="0" dirty="0"/>
              <a:t>E/</a:t>
            </a:r>
            <a:r>
              <a:rPr lang="fr" b="0" i="0" u="none" baseline="0" dirty="0"/>
              <a:t>MGF, mais qui sont prêtes à mettre fin à cette pratique. </a:t>
            </a:r>
          </a:p>
          <a:p>
            <a:pPr algn="l" rtl="0"/>
            <a:r>
              <a:rPr lang="fr" b="0" i="0" u="none" baseline="0" dirty="0"/>
              <a:t>Les bordures noires entourant chaque barre ont été supprimées. Des lignes verticales grises ont été ajoutées dans ce cas. </a:t>
            </a:r>
          </a:p>
          <a:p>
            <a:pPr algn="l" rtl="0"/>
            <a:r>
              <a:rPr lang="fr" b="0" i="0" u="none" baseline="0" dirty="0"/>
              <a:t>Contrairement à la diapositive précédente, nous n'avons pas souhaité étiqueter chaque barre en raison du nombre important de pays, ce qui aurait encombré l'écran. </a:t>
            </a:r>
          </a:p>
          <a:p>
            <a:pPr algn="l" rtl="0"/>
            <a:r>
              <a:rPr lang="fr" b="0" i="0" u="none" baseline="0" dirty="0"/>
              <a:t>De plus, ce qui nous intéresse ici plus généralement est de savoir quels pays enregistrent des taux inférieurs ou supérieurs d'opposition à la pratique avec quel pourcentage exact.</a:t>
            </a:r>
          </a:p>
          <a:p>
            <a:endParaRPr lang="fr" baseline="0" dirty="0"/>
          </a:p>
          <a:p>
            <a:pPr algn="l" rtl="0"/>
            <a:r>
              <a:rPr lang="fr" b="0" i="0" u="none" baseline="0" dirty="0"/>
              <a:t>Cela fait beaucoup de pays à inclure sur une diapositive PPT - il est probablement difficile pour vous de lire les noms de pays et de voir ceux qui vous intéressent.  Donc, s'il s'agit de données qui feront l'objet d'une diapositive PowerPoint, vous devrez probablement réduire le nombre de pays, ou trouver un moyen, par exemple par le biais de la couleur, d'attirer l'attention du public sur le ou les deux pays que vous mettez en évidence.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811370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Passons maintenant à certaines règles standard sur le texte. </a:t>
            </a:r>
          </a:p>
          <a:p>
            <a:pPr marL="228600" indent="-228600" algn="l" rtl="0">
              <a:buFont typeface="+mj-lt"/>
              <a:buAutoNum type="arabicPeriod"/>
            </a:pPr>
            <a:r>
              <a:rPr lang="fr" b="0" i="0" u="none" baseline="0" dirty="0"/>
              <a:t>Utiliser des polices sans serif. Il s'agit des polices qui n'ont pas d'empattement supplémentaire à la fin des lettres. Elle permettent d'avoir un texte clair, simple et plus facile à lire. </a:t>
            </a:r>
          </a:p>
          <a:p>
            <a:pPr marL="228600" indent="-228600" algn="l" rtl="0">
              <a:buFont typeface="+mj-lt"/>
              <a:buAutoNum type="arabicPeriod"/>
            </a:pPr>
            <a:r>
              <a:rPr lang="fr" b="0" i="0" u="none" baseline="0" dirty="0"/>
              <a:t>Certaines astuces pour </a:t>
            </a:r>
            <a:r>
              <a:rPr lang="fr-FR" b="0" i="0" u="none" baseline="0" dirty="0"/>
              <a:t>accentuer</a:t>
            </a:r>
            <a:r>
              <a:rPr lang="fr" b="0" i="0" u="none" baseline="0" dirty="0"/>
              <a:t> consistent à tout mettre en majuscules, en gras, en italiques ou en une police de plus grande taille. </a:t>
            </a:r>
            <a:br>
              <a:rPr lang="fr" b="0" i="0" u="none" baseline="0" dirty="0"/>
            </a:br>
            <a:r>
              <a:rPr lang="fr-FR" b="0" i="0" u="none" baseline="0" dirty="0"/>
              <a:t>Il ne faut</a:t>
            </a:r>
            <a:r>
              <a:rPr lang="fr" b="0" i="0" u="none" baseline="0" dirty="0"/>
              <a:t> pas utiliser ces options avec excès, c'est pourquoi vous devez sélectionner soigneusement les mots à mettre en exergue sans pour autant en utiliser un trop grand nombre dans un seul et même graphique. </a:t>
            </a:r>
          </a:p>
          <a:p>
            <a:pPr marL="228600" indent="-228600" algn="l" rtl="0">
              <a:buFont typeface="+mj-lt"/>
              <a:buAutoNum type="arabicPeriod"/>
            </a:pPr>
            <a:r>
              <a:rPr lang="fr" b="0" i="0" u="none" baseline="0" dirty="0"/>
              <a:t>Utilisez les polices avec cohérence. Une présentation contenant différentes polices est un signe d'amateurisme. Cela entraîne également un effet distrayant. </a:t>
            </a:r>
          </a:p>
          <a:p>
            <a:pPr marL="228600" indent="-228600" algn="l" rtl="0">
              <a:buFont typeface="+mj-lt"/>
              <a:buAutoNum type="arabicPeriod"/>
            </a:pPr>
            <a:r>
              <a:rPr lang="fr" b="0" i="0" u="none" baseline="0" dirty="0"/>
              <a:t>Par ailleurs, n'oubliez pas d'utiliser le texte du titre.</a:t>
            </a:r>
          </a:p>
          <a:p>
            <a:pPr marL="685800" lvl="1" indent="-228600" algn="l" rtl="0">
              <a:buFont typeface="Arial" panose="020B0604020202020204" pitchFamily="34" charset="0"/>
              <a:buChar char="•"/>
            </a:pPr>
            <a:r>
              <a:rPr lang="fr" b="0" i="0" u="none" baseline="0" dirty="0"/>
              <a:t>Il devra parfois être axé directement sur ce que les données montrent. </a:t>
            </a:r>
          </a:p>
          <a:p>
            <a:pPr marL="685800" lvl="1" indent="-228600" algn="l" rtl="0">
              <a:buFont typeface="Arial" panose="020B0604020202020204" pitchFamily="34" charset="0"/>
              <a:buChar char="•"/>
            </a:pPr>
            <a:r>
              <a:rPr lang="fr" b="0" i="0" u="none" baseline="0" dirty="0"/>
              <a:t>Mais en fonction de votre public, vous pouvez modifier le titre pour rendre le message central plus clair.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6</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886041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Dans cet exemple, nous avons un titre en deux parties</a:t>
            </a:r>
          </a:p>
          <a:p>
            <a:pPr algn="l" rtl="0"/>
            <a:r>
              <a:rPr lang="fr" b="0" i="0" u="none" baseline="0" dirty="0"/>
              <a:t>La première ligne du titre est le message à retenir. Il se lit ainsi : « </a:t>
            </a:r>
            <a:r>
              <a:rPr lang="en-US" b="0" i="0" u="none" baseline="0" dirty="0"/>
              <a:t>Le marriage des enfants servient plus </a:t>
            </a:r>
            <a:r>
              <a:rPr lang="en-US" b="0" i="0" u="none" baseline="0" dirty="0" err="1"/>
              <a:t>fr</a:t>
            </a:r>
            <a:r>
              <a:rPr lang="fr" b="0" i="0" u="none" baseline="0" dirty="0"/>
              <a:t>é</a:t>
            </a:r>
            <a:r>
              <a:rPr lang="en-US" b="0" i="0" u="none" baseline="0" dirty="0" err="1"/>
              <a:t>quemment</a:t>
            </a:r>
            <a:r>
              <a:rPr lang="en-US" b="0" i="0" u="none" baseline="0" dirty="0"/>
              <a:t> dans les zones rurales</a:t>
            </a:r>
            <a:r>
              <a:rPr lang="fr" b="0" i="0" u="none" baseline="0" dirty="0"/>
              <a:t>. »  Ensuite, juste au-dessus de la visualisation des données, un titre plus technique se lit ainsi : « </a:t>
            </a:r>
            <a:r>
              <a:rPr lang="en-US" b="0" i="0" u="none" baseline="0" dirty="0" err="1"/>
              <a:t>Pourcentage</a:t>
            </a:r>
            <a:r>
              <a:rPr lang="en-US" b="0" i="0" u="none" baseline="0" dirty="0"/>
              <a:t> de femmes </a:t>
            </a:r>
            <a:r>
              <a:rPr lang="en-US" b="0" i="0" u="none" baseline="0" dirty="0" err="1"/>
              <a:t>âg</a:t>
            </a:r>
            <a:r>
              <a:rPr lang="fr" b="0" i="0" u="none" baseline="0" dirty="0"/>
              <a:t>ées de 20 </a:t>
            </a:r>
            <a:r>
              <a:rPr lang="en-US" b="0" i="0" u="none" baseline="0" dirty="0"/>
              <a:t>à 24 </a:t>
            </a:r>
            <a:r>
              <a:rPr lang="en-US" b="0" i="0" u="none" baseline="0" dirty="0" err="1"/>
              <a:t>ans</a:t>
            </a:r>
            <a:r>
              <a:rPr lang="en-US" b="0" i="0" u="none" baseline="0" dirty="0"/>
              <a:t> </a:t>
            </a:r>
            <a:r>
              <a:rPr lang="en-US" b="0" i="0" u="none" baseline="0" dirty="0" err="1"/>
              <a:t>mariées</a:t>
            </a:r>
            <a:r>
              <a:rPr lang="en-US" b="0" i="0" u="none" baseline="0" dirty="0"/>
              <a:t> </a:t>
            </a:r>
            <a:r>
              <a:rPr lang="en-US" b="0" i="0" u="none" baseline="0" dirty="0" err="1"/>
              <a:t>avant</a:t>
            </a:r>
            <a:r>
              <a:rPr lang="en-US" b="0" i="0" u="none" baseline="0" dirty="0"/>
              <a:t> l’ </a:t>
            </a:r>
            <a:r>
              <a:rPr lang="en-US" b="0" i="0" u="none" baseline="0" dirty="0" err="1"/>
              <a:t>âg</a:t>
            </a:r>
            <a:r>
              <a:rPr lang="fr" b="0" i="0" u="none" baseline="0" dirty="0"/>
              <a:t>e de 18 ans». Dans un article de journal, la première ligne du titre est plus susceptible d'être publiée. La deuxième partie du titre concernerait un public plus technique. Dans ce cas, il s'agissait d'une fiche technique qui pouvait potentiellement être utilisée par différents publics.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7</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648207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Voici un exemple que nous rencontrons souvent. </a:t>
            </a:r>
          </a:p>
          <a:p>
            <a:pPr algn="l" rtl="0"/>
            <a:r>
              <a:rPr lang="fr" b="0" i="0" u="none" baseline="0" dirty="0"/>
              <a:t>Ce sont les diagrammes circulaires où vous êtes censé voir comment chaque segment a évolué au fil du temps. </a:t>
            </a:r>
          </a:p>
          <a:p>
            <a:pPr algn="l" rtl="0"/>
            <a:r>
              <a:rPr lang="fr" b="0" i="0" u="none" baseline="0" dirty="0"/>
              <a:t>Cependant, les diagrammes circulaires ne permettent pas de comparer facilement les tailles de segments. </a:t>
            </a:r>
          </a:p>
          <a:p>
            <a:pPr algn="l" rtl="0"/>
            <a:r>
              <a:rPr lang="fr" b="0" i="0" u="none" baseline="0" dirty="0"/>
              <a:t>Si vous souhaitez montrer des changements au fil du temps entre différentes catégories, les graphiques à barres ou en aires sont plus adaptés. Une autre option pourrait être…</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124808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 b="0" i="0" u="none" baseline="0" dirty="0"/>
              <a:t>…de citer un point de données en utilisant simplement du texte. </a:t>
            </a:r>
          </a:p>
          <a:p>
            <a:pPr algn="l" rtl="0"/>
            <a:r>
              <a:rPr lang="fr" b="0" i="0" u="none" baseline="0" dirty="0"/>
              <a:t>Vous pourrez faire cela lorsqu'il n'y a aucune autre donnée d'intérêt ou lorsque c'est la seule information qui intéresse votre public. </a:t>
            </a:r>
          </a:p>
          <a:p>
            <a:pPr algn="l" rtl="0"/>
            <a:r>
              <a:rPr lang="fr" b="0" i="0" u="none" baseline="0" dirty="0"/>
              <a:t>Dans cette diapositive, nous avons agrandi 110% et lui avons attribué la couleur verte pour mettre en évidence l'aspect positif. </a:t>
            </a:r>
            <a:endParaRPr lang="fr" dirty="0"/>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6461E59-AEBB-47B2-B923-25FEB95E06DB}" type="slidenum">
              <a:rPr kumimoji="0" sz="1800" b="0" i="0" u="none" strike="noStrike" kern="0" cap="none" spc="0" normalizeH="0" baseline="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a:t>
            </a:fld>
            <a:endParaRPr kumimoji="0" lang="fr"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1973140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76200"/>
            <a:ext cx="9144000" cy="6858000"/>
          </a:xfrm>
          <a:prstGeom prst="rect">
            <a:avLst/>
          </a:prstGeom>
        </p:spPr>
      </p:pic>
      <p:sp>
        <p:nvSpPr>
          <p:cNvPr id="16" name="Title 15"/>
          <p:cNvSpPr>
            <a:spLocks noGrp="1"/>
          </p:cNvSpPr>
          <p:nvPr>
            <p:ph type="title" hasCustomPrompt="1"/>
          </p:nvPr>
        </p:nvSpPr>
        <p:spPr>
          <a:xfrm>
            <a:off x="838200" y="1447800"/>
            <a:ext cx="7739062" cy="990600"/>
          </a:xfrm>
        </p:spPr>
        <p:txBody>
          <a:bodyPr/>
          <a:lstStyle>
            <a:lvl1pPr>
              <a:defRPr/>
            </a:lvl1pPr>
          </a:lstStyle>
          <a:p>
            <a:r>
              <a:rPr lang="en-US" dirty="0"/>
              <a:t>Click to edit Title</a:t>
            </a:r>
          </a:p>
        </p:txBody>
      </p:sp>
      <p:sp>
        <p:nvSpPr>
          <p:cNvPr id="18" name="Text Placeholder 17"/>
          <p:cNvSpPr>
            <a:spLocks noGrp="1"/>
          </p:cNvSpPr>
          <p:nvPr>
            <p:ph type="body" sz="quarter" idx="10" hasCustomPrompt="1"/>
          </p:nvPr>
        </p:nvSpPr>
        <p:spPr>
          <a:xfrm>
            <a:off x="838200" y="2514600"/>
            <a:ext cx="7848600" cy="1066800"/>
          </a:xfrm>
        </p:spPr>
        <p:txBody>
          <a:bodyPr/>
          <a:lstStyle>
            <a:lvl1pPr marL="0" indent="0">
              <a:buNone/>
              <a:defRPr sz="2800"/>
            </a:lvl1pPr>
          </a:lstStyle>
          <a:p>
            <a:pPr lvl="0"/>
            <a:r>
              <a:rPr lang="en-US" dirty="0"/>
              <a:t>Click to edit Subtitle</a:t>
            </a:r>
          </a:p>
        </p:txBody>
      </p:sp>
      <p:sp>
        <p:nvSpPr>
          <p:cNvPr id="20" name="Text Placeholder 17"/>
          <p:cNvSpPr>
            <a:spLocks noGrp="1"/>
          </p:cNvSpPr>
          <p:nvPr>
            <p:ph type="body" sz="quarter" idx="11" hasCustomPrompt="1"/>
          </p:nvPr>
        </p:nvSpPr>
        <p:spPr>
          <a:xfrm>
            <a:off x="838200" y="4267200"/>
            <a:ext cx="7848600" cy="762000"/>
          </a:xfrm>
        </p:spPr>
        <p:txBody>
          <a:bodyPr/>
          <a:lstStyle>
            <a:lvl1pPr marL="0" indent="0">
              <a:buNone/>
              <a:defRPr sz="2000"/>
            </a:lvl1pPr>
          </a:lstStyle>
          <a:p>
            <a:pPr lvl="0"/>
            <a:r>
              <a:rPr lang="en-US" dirty="0"/>
              <a:t>Click to edit Slideshow by</a:t>
            </a:r>
          </a:p>
        </p:txBody>
      </p:sp>
      <p:sp>
        <p:nvSpPr>
          <p:cNvPr id="21" name="Text Placeholder 17"/>
          <p:cNvSpPr>
            <a:spLocks noGrp="1"/>
          </p:cNvSpPr>
          <p:nvPr>
            <p:ph type="body" sz="quarter" idx="12" hasCustomPrompt="1"/>
          </p:nvPr>
        </p:nvSpPr>
        <p:spPr>
          <a:xfrm>
            <a:off x="838200" y="5029200"/>
            <a:ext cx="7848600" cy="457200"/>
          </a:xfrm>
        </p:spPr>
        <p:txBody>
          <a:bodyPr/>
          <a:lstStyle>
            <a:lvl1pPr marL="0" indent="0">
              <a:buNone/>
              <a:defRPr sz="2000"/>
            </a:lvl1pPr>
          </a:lstStyle>
          <a:p>
            <a:pPr lvl="0"/>
            <a:r>
              <a:rPr lang="en-US" dirty="0"/>
              <a:t>Click to edit Date</a:t>
            </a:r>
          </a:p>
        </p:txBody>
      </p:sp>
    </p:spTree>
    <p:extLst>
      <p:ext uri="{BB962C8B-B14F-4D97-AF65-F5344CB8AC3E}">
        <p14:creationId xmlns:p14="http://schemas.microsoft.com/office/powerpoint/2010/main" val="313790896"/>
      </p:ext>
    </p:extLst>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Question Layout">
    <p:spTree>
      <p:nvGrpSpPr>
        <p:cNvPr id="1" name=""/>
        <p:cNvGrpSpPr/>
        <p:nvPr/>
      </p:nvGrpSpPr>
      <p:grpSpPr>
        <a:xfrm>
          <a:off x="0" y="0"/>
          <a:ext cx="0" cy="0"/>
          <a:chOff x="0" y="0"/>
          <a:chExt cx="0" cy="0"/>
        </a:xfrm>
      </p:grpSpPr>
      <p:sp>
        <p:nvSpPr>
          <p:cNvPr id="4" name="Rectangle 3"/>
          <p:cNvSpPr/>
          <p:nvPr userDrawn="1"/>
        </p:nvSpPr>
        <p:spPr bwMode="auto">
          <a:xfrm>
            <a:off x="-1" y="0"/>
            <a:ext cx="9144000" cy="6858000"/>
          </a:xfrm>
          <a:prstGeom prst="rect">
            <a:avLst/>
          </a:prstGeom>
          <a:solidFill>
            <a:srgbClr val="1E65A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pic>
        <p:nvPicPr>
          <p:cNvPr id="6" name="Picture 5" descr="PRB_LOGO_PowerPoint.png"/>
          <p:cNvPicPr>
            <a:picLocks noChangeAspect="1"/>
          </p:cNvPicPr>
          <p:nvPr userDrawn="1"/>
        </p:nvPicPr>
        <p:blipFill>
          <a:blip r:embed="rId2" cstate="print">
            <a:alphaModFix amt="37000"/>
            <a:extLst>
              <a:ext uri="{28A0092B-C50C-407E-A947-70E740481C1C}">
                <a14:useLocalDpi xmlns:a14="http://schemas.microsoft.com/office/drawing/2010/main" val="0"/>
              </a:ext>
            </a:extLst>
          </a:blip>
          <a:stretch>
            <a:fillRect/>
          </a:stretch>
        </p:blipFill>
        <p:spPr>
          <a:xfrm>
            <a:off x="7546748" y="5928360"/>
            <a:ext cx="1140052" cy="548640"/>
          </a:xfrm>
          <a:prstGeom prst="rect">
            <a:avLst/>
          </a:prstGeom>
        </p:spPr>
      </p:pic>
      <p:sp>
        <p:nvSpPr>
          <p:cNvPr id="7" name="Rectangle 6"/>
          <p:cNvSpPr/>
          <p:nvPr userDrawn="1"/>
        </p:nvSpPr>
        <p:spPr bwMode="auto">
          <a:xfrm>
            <a:off x="685800" y="1600200"/>
            <a:ext cx="7772400" cy="3657600"/>
          </a:xfrm>
          <a:prstGeom prst="rect">
            <a:avLst/>
          </a:prstGeom>
          <a:noFill/>
          <a:ln w="76200"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endParaRPr>
          </a:p>
        </p:txBody>
      </p:sp>
      <p:sp>
        <p:nvSpPr>
          <p:cNvPr id="8" name="Text Placeholder 7"/>
          <p:cNvSpPr>
            <a:spLocks noGrp="1"/>
          </p:cNvSpPr>
          <p:nvPr>
            <p:ph type="body" sz="quarter" idx="11" hasCustomPrompt="1"/>
          </p:nvPr>
        </p:nvSpPr>
        <p:spPr>
          <a:xfrm>
            <a:off x="1002728" y="2514600"/>
            <a:ext cx="7138543" cy="990600"/>
          </a:xfrm>
        </p:spPr>
        <p:txBody>
          <a:bodyPr/>
          <a:lstStyle>
            <a:lvl1pPr marL="0" indent="0" algn="ctr">
              <a:buNone/>
              <a:defRPr sz="5000" b="0" spc="300" baseline="0">
                <a:solidFill>
                  <a:srgbClr val="FFFFFF"/>
                </a:solidFill>
                <a:latin typeface="Arial" panose="020B0604020202020204" pitchFamily="34" charset="0"/>
                <a:cs typeface="Arial" panose="020B0604020202020204" pitchFamily="34" charset="0"/>
              </a:defRPr>
            </a:lvl1pPr>
          </a:lstStyle>
          <a:p>
            <a:pPr lvl="0"/>
            <a:r>
              <a:rPr lang="en-US" dirty="0"/>
              <a:t>WHAT IS YOUR</a:t>
            </a:r>
          </a:p>
        </p:txBody>
      </p:sp>
      <p:sp>
        <p:nvSpPr>
          <p:cNvPr id="9" name="Text Placeholder 7"/>
          <p:cNvSpPr>
            <a:spLocks noGrp="1"/>
          </p:cNvSpPr>
          <p:nvPr>
            <p:ph type="body" sz="quarter" idx="12" hasCustomPrompt="1"/>
          </p:nvPr>
        </p:nvSpPr>
        <p:spPr>
          <a:xfrm>
            <a:off x="1002728" y="3505200"/>
            <a:ext cx="7138543" cy="990600"/>
          </a:xfrm>
        </p:spPr>
        <p:txBody>
          <a:bodyPr/>
          <a:lstStyle>
            <a:lvl1pPr marL="0" indent="0" algn="ctr">
              <a:buNone/>
              <a:defRPr sz="5500" b="1" spc="300" baseline="0">
                <a:solidFill>
                  <a:srgbClr val="FFFFFF"/>
                </a:solidFill>
                <a:latin typeface="Arial" panose="020B0604020202020204" pitchFamily="34" charset="0"/>
                <a:cs typeface="Arial" panose="020B0604020202020204" pitchFamily="34" charset="0"/>
              </a:defRPr>
            </a:lvl1pPr>
          </a:lstStyle>
          <a:p>
            <a:pPr lvl="0"/>
            <a:r>
              <a:rPr lang="en-US" dirty="0"/>
              <a:t>QUESTION?</a:t>
            </a:r>
          </a:p>
        </p:txBody>
      </p:sp>
    </p:spTree>
    <p:extLst>
      <p:ext uri="{BB962C8B-B14F-4D97-AF65-F5344CB8AC3E}">
        <p14:creationId xmlns:p14="http://schemas.microsoft.com/office/powerpoint/2010/main" val="3485689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739062" cy="990600"/>
          </a:xfrm>
        </p:spPr>
        <p:txBody>
          <a:bodyPr/>
          <a:lstStyle>
            <a:lvl1pPr>
              <a:defRPr sz="3600" b="1">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847725" y="1676400"/>
            <a:ext cx="7729537" cy="46482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9515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4370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8229600" cy="6096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08377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7739062" cy="990600"/>
          </a:xfrm>
        </p:spPr>
        <p:txBody>
          <a:bodyPr/>
          <a:lstStyle/>
          <a:p>
            <a:r>
              <a:rPr lang="en-US"/>
              <a:t>Click to edit Master title style</a:t>
            </a:r>
          </a:p>
        </p:txBody>
      </p:sp>
    </p:spTree>
    <p:extLst>
      <p:ext uri="{BB962C8B-B14F-4D97-AF65-F5344CB8AC3E}">
        <p14:creationId xmlns:p14="http://schemas.microsoft.com/office/powerpoint/2010/main" val="1029211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2391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18721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96189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Quote Layout-no phot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ext Placeholder 7"/>
          <p:cNvSpPr>
            <a:spLocks noGrp="1"/>
          </p:cNvSpPr>
          <p:nvPr>
            <p:ph type="body" sz="quarter" idx="10" hasCustomPrompt="1"/>
          </p:nvPr>
        </p:nvSpPr>
        <p:spPr>
          <a:xfrm>
            <a:off x="914400" y="838200"/>
            <a:ext cx="7315200" cy="3505200"/>
          </a:xfrm>
        </p:spPr>
        <p:txBody>
          <a:bodyPr/>
          <a:lstStyle>
            <a:lvl1pPr marL="0" indent="0" algn="ctr">
              <a:buNone/>
              <a:defRPr sz="3600">
                <a:solidFill>
                  <a:srgbClr val="FFFFFF"/>
                </a:solidFill>
                <a:latin typeface="Arial Black" panose="020B0A040201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sed</a:t>
            </a:r>
            <a:r>
              <a:rPr lang="en-US" dirty="0"/>
              <a:t> do magna </a:t>
            </a:r>
            <a:r>
              <a:rPr lang="en-US" dirty="0" err="1"/>
              <a:t>aliqua</a:t>
            </a:r>
            <a:r>
              <a:rPr lang="en-US" dirty="0"/>
              <a:t>. </a:t>
            </a:r>
            <a:r>
              <a:rPr lang="en-US" dirty="0" err="1"/>
              <a:t>Duis</a:t>
            </a:r>
            <a:r>
              <a:rPr lang="en-US" dirty="0"/>
              <a:t> </a:t>
            </a:r>
            <a:r>
              <a:rPr lang="en-US" dirty="0" err="1"/>
              <a:t>aute</a:t>
            </a:r>
            <a:r>
              <a:rPr lang="en-US" dirty="0"/>
              <a:t> </a:t>
            </a:r>
            <a:r>
              <a:rPr lang="en-US" dirty="0" err="1"/>
              <a:t>irure</a:t>
            </a:r>
            <a:r>
              <a:rPr lang="en-US" dirty="0"/>
              <a:t> dolor </a:t>
            </a:r>
            <a:r>
              <a:rPr lang="en-US" dirty="0" err="1"/>
              <a:t>velit</a:t>
            </a:r>
            <a:r>
              <a:rPr lang="en-US" dirty="0"/>
              <a:t> </a:t>
            </a:r>
            <a:r>
              <a:rPr lang="en-US" dirty="0" err="1"/>
              <a:t>esse</a:t>
            </a:r>
            <a:r>
              <a:rPr lang="en-US" dirty="0"/>
              <a:t> </a:t>
            </a:r>
            <a:r>
              <a:rPr lang="en-US" dirty="0" err="1"/>
              <a:t>cillum</a:t>
            </a:r>
            <a:r>
              <a:rPr lang="en-US" dirty="0"/>
              <a:t> </a:t>
            </a:r>
            <a:r>
              <a:rPr lang="en-US" dirty="0" err="1"/>
              <a:t>dolore</a:t>
            </a:r>
            <a:r>
              <a:rPr lang="en-US" dirty="0"/>
              <a:t>.”</a:t>
            </a:r>
          </a:p>
        </p:txBody>
      </p:sp>
      <p:pic>
        <p:nvPicPr>
          <p:cNvPr id="11" name="Picture 10" descr="PRB_LOGO_PowerPoint.png"/>
          <p:cNvPicPr>
            <a:picLocks noChangeAspect="1"/>
          </p:cNvPicPr>
          <p:nvPr userDrawn="1"/>
        </p:nvPicPr>
        <p:blipFill>
          <a:blip r:embed="rId3" cstate="print">
            <a:alphaModFix amt="37000"/>
            <a:extLst>
              <a:ext uri="{28A0092B-C50C-407E-A947-70E740481C1C}">
                <a14:useLocalDpi xmlns:a14="http://schemas.microsoft.com/office/drawing/2010/main" val="0"/>
              </a:ext>
            </a:extLst>
          </a:blip>
          <a:stretch>
            <a:fillRect/>
          </a:stretch>
        </p:blipFill>
        <p:spPr>
          <a:xfrm>
            <a:off x="7855036" y="6153753"/>
            <a:ext cx="950043" cy="457200"/>
          </a:xfrm>
          <a:prstGeom prst="rect">
            <a:avLst/>
          </a:prstGeom>
        </p:spPr>
      </p:pic>
    </p:spTree>
    <p:extLst>
      <p:ext uri="{BB962C8B-B14F-4D97-AF65-F5344CB8AC3E}">
        <p14:creationId xmlns:p14="http://schemas.microsoft.com/office/powerpoint/2010/main" val="1355279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023938" y="533400"/>
            <a:ext cx="7739062"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Line 84"/>
          <p:cNvSpPr>
            <a:spLocks noChangeShapeType="1"/>
          </p:cNvSpPr>
          <p:nvPr userDrawn="1"/>
        </p:nvSpPr>
        <p:spPr bwMode="auto">
          <a:xfrm>
            <a:off x="152400" y="533400"/>
            <a:ext cx="0" cy="6324600"/>
          </a:xfrm>
          <a:prstGeom prst="line">
            <a:avLst/>
          </a:prstGeom>
          <a:noFill/>
          <a:ln w="317500">
            <a:solidFill>
              <a:schemeClr val="tx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6885" name="Text Box 85"/>
          <p:cNvSpPr txBox="1">
            <a:spLocks noChangeArrowheads="1"/>
          </p:cNvSpPr>
          <p:nvPr userDrawn="1"/>
        </p:nvSpPr>
        <p:spPr bwMode="auto">
          <a:xfrm>
            <a:off x="3886200" y="6507163"/>
            <a:ext cx="4953000" cy="198437"/>
          </a:xfrm>
          <a:prstGeom prst="rect">
            <a:avLst/>
          </a:prstGeom>
          <a:noFill/>
          <a:ln w="9525">
            <a:no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37931725" indent="-37474525">
              <a:defRPr sz="24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400">
                <a:solidFill>
                  <a:schemeClr val="tx1"/>
                </a:solidFill>
                <a:latin typeface="Arial" pitchFamily="34" charset="0"/>
                <a:ea typeface="ＭＳ Ｐゴシック" pitchFamily="34" charset="-128"/>
              </a:defRPr>
            </a:lvl4pPr>
            <a:lvl5pPr>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a:defRPr/>
            </a:pPr>
            <a:r>
              <a:rPr lang="en-US" sz="700" dirty="0"/>
              <a:t>© </a:t>
            </a:r>
            <a:r>
              <a:rPr lang="en-US" sz="700" dirty="0">
                <a:solidFill>
                  <a:srgbClr val="333333"/>
                </a:solidFill>
              </a:rPr>
              <a:t>2016 Population Reference Bureau. All rights reserved. www.prb.org</a:t>
            </a:r>
          </a:p>
        </p:txBody>
      </p:sp>
      <p:pic>
        <p:nvPicPr>
          <p:cNvPr id="1030" name="Picture 86" descr="ppt-logo"/>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990600" y="6507163"/>
            <a:ext cx="2311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41766178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rtl="0" eaLnBrk="1" fontAlgn="base" hangingPunct="1">
        <a:spcBef>
          <a:spcPct val="0"/>
        </a:spcBef>
        <a:spcAft>
          <a:spcPct val="0"/>
        </a:spcAft>
        <a:defRPr sz="3600">
          <a:solidFill>
            <a:schemeClr val="tx2"/>
          </a:solidFill>
          <a:latin typeface="+mj-lt"/>
          <a:ea typeface="ＭＳ Ｐゴシック" pitchFamily="34" charset="-128"/>
          <a:cs typeface="ＭＳ Ｐゴシック" charset="-128"/>
        </a:defRPr>
      </a:lvl1pPr>
      <a:lvl2pPr algn="l" rtl="0" eaLnBrk="1" fontAlgn="base" hangingPunct="1">
        <a:spcBef>
          <a:spcPct val="0"/>
        </a:spcBef>
        <a:spcAft>
          <a:spcPct val="0"/>
        </a:spcAft>
        <a:defRPr sz="3600">
          <a:solidFill>
            <a:schemeClr val="tx2"/>
          </a:solidFill>
          <a:latin typeface="Arial" charset="0"/>
          <a:ea typeface="ＭＳ Ｐゴシック" pitchFamily="34" charset="-128"/>
          <a:cs typeface="ＭＳ Ｐゴシック" charset="-128"/>
        </a:defRPr>
      </a:lvl2pPr>
      <a:lvl3pPr algn="l" rtl="0" eaLnBrk="1" fontAlgn="base" hangingPunct="1">
        <a:spcBef>
          <a:spcPct val="0"/>
        </a:spcBef>
        <a:spcAft>
          <a:spcPct val="0"/>
        </a:spcAft>
        <a:defRPr sz="3600">
          <a:solidFill>
            <a:schemeClr val="tx2"/>
          </a:solidFill>
          <a:latin typeface="Arial" charset="0"/>
          <a:ea typeface="ＭＳ Ｐゴシック" pitchFamily="34" charset="-128"/>
          <a:cs typeface="ＭＳ Ｐゴシック" charset="-128"/>
        </a:defRPr>
      </a:lvl3pPr>
      <a:lvl4pPr algn="l" rtl="0" eaLnBrk="1" fontAlgn="base" hangingPunct="1">
        <a:spcBef>
          <a:spcPct val="0"/>
        </a:spcBef>
        <a:spcAft>
          <a:spcPct val="0"/>
        </a:spcAft>
        <a:defRPr sz="3600">
          <a:solidFill>
            <a:schemeClr val="tx2"/>
          </a:solidFill>
          <a:latin typeface="Arial" charset="0"/>
          <a:ea typeface="ＭＳ Ｐゴシック" pitchFamily="34" charset="-128"/>
          <a:cs typeface="ＭＳ Ｐゴシック" charset="-128"/>
        </a:defRPr>
      </a:lvl4pPr>
      <a:lvl5pPr algn="l" rtl="0" eaLnBrk="1" fontAlgn="base" hangingPunct="1">
        <a:spcBef>
          <a:spcPct val="0"/>
        </a:spcBef>
        <a:spcAft>
          <a:spcPct val="0"/>
        </a:spcAft>
        <a:defRPr sz="3600">
          <a:solidFill>
            <a:schemeClr val="tx2"/>
          </a:solidFill>
          <a:latin typeface="Arial" charset="0"/>
          <a:ea typeface="ＭＳ Ｐゴシック" pitchFamily="34" charset="-128"/>
          <a:cs typeface="ＭＳ Ｐゴシック" charset="-128"/>
        </a:defRPr>
      </a:lvl5pPr>
      <a:lvl6pPr marL="457200" algn="l" rtl="0" eaLnBrk="1" fontAlgn="base" hangingPunct="1">
        <a:spcBef>
          <a:spcPct val="0"/>
        </a:spcBef>
        <a:spcAft>
          <a:spcPct val="0"/>
        </a:spcAft>
        <a:defRPr sz="3600">
          <a:solidFill>
            <a:schemeClr val="tx2"/>
          </a:solidFill>
          <a:latin typeface="Arial" charset="0"/>
        </a:defRPr>
      </a:lvl6pPr>
      <a:lvl7pPr marL="914400" algn="l" rtl="0" eaLnBrk="1" fontAlgn="base" hangingPunct="1">
        <a:spcBef>
          <a:spcPct val="0"/>
        </a:spcBef>
        <a:spcAft>
          <a:spcPct val="0"/>
        </a:spcAft>
        <a:defRPr sz="3600">
          <a:solidFill>
            <a:schemeClr val="tx2"/>
          </a:solidFill>
          <a:latin typeface="Arial" charset="0"/>
        </a:defRPr>
      </a:lvl7pPr>
      <a:lvl8pPr marL="1371600" algn="l" rtl="0" eaLnBrk="1" fontAlgn="base" hangingPunct="1">
        <a:spcBef>
          <a:spcPct val="0"/>
        </a:spcBef>
        <a:spcAft>
          <a:spcPct val="0"/>
        </a:spcAft>
        <a:defRPr sz="3600">
          <a:solidFill>
            <a:schemeClr val="tx2"/>
          </a:solidFill>
          <a:latin typeface="Arial" charset="0"/>
        </a:defRPr>
      </a:lvl8pPr>
      <a:lvl9pPr marL="1828800" algn="l" rtl="0" eaLnBrk="1" fontAlgn="base" hangingPunct="1">
        <a:spcBef>
          <a:spcPct val="0"/>
        </a:spcBef>
        <a:spcAft>
          <a:spcPct val="0"/>
        </a:spcAft>
        <a:defRPr sz="3600">
          <a:solidFill>
            <a:schemeClr val="tx2"/>
          </a:solidFill>
          <a:latin typeface="Arial" charset="0"/>
        </a:defRPr>
      </a:lvl9pPr>
    </p:titleStyle>
    <p:bodyStyle>
      <a:lvl1pPr marL="342900" indent="-342900" algn="l" rtl="0" eaLnBrk="1" fontAlgn="base" hangingPunct="1">
        <a:spcBef>
          <a:spcPct val="20000"/>
        </a:spcBef>
        <a:spcAft>
          <a:spcPct val="0"/>
        </a:spcAft>
        <a:buClr>
          <a:srgbClr val="E96D1F"/>
        </a:buClr>
        <a:buSzPct val="85000"/>
        <a:buFont typeface="Wingdings" panose="05000000000000000000" pitchFamily="2" charset="2"/>
        <a:buChar char="n"/>
        <a:defRPr sz="3000">
          <a:solidFill>
            <a:schemeClr val="tx1"/>
          </a:solidFill>
          <a:latin typeface="+mn-lt"/>
          <a:ea typeface="ＭＳ Ｐゴシック" pitchFamily="34" charset="-128"/>
          <a:cs typeface="ＭＳ Ｐゴシック" charset="-128"/>
        </a:defRPr>
      </a:lvl1pPr>
      <a:lvl2pPr marL="742950" indent="-285750" algn="l" rtl="0" eaLnBrk="1" fontAlgn="base" hangingPunct="1">
        <a:spcBef>
          <a:spcPct val="20000"/>
        </a:spcBef>
        <a:spcAft>
          <a:spcPct val="0"/>
        </a:spcAft>
        <a:buClr>
          <a:srgbClr val="E96D1F"/>
        </a:buClr>
        <a:buSzPct val="85000"/>
        <a:buFont typeface="Wingdings" panose="05000000000000000000" pitchFamily="2" charset="2"/>
        <a:buChar char="n"/>
        <a:defRPr sz="2600">
          <a:solidFill>
            <a:schemeClr val="tx1"/>
          </a:solidFill>
          <a:latin typeface="+mn-lt"/>
          <a:ea typeface="ＭＳ Ｐゴシック" pitchFamily="34" charset="-128"/>
        </a:defRPr>
      </a:lvl2pPr>
      <a:lvl3pPr marL="1143000" indent="-228600" algn="l" rtl="0" eaLnBrk="1" fontAlgn="base" hangingPunct="1">
        <a:spcBef>
          <a:spcPct val="20000"/>
        </a:spcBef>
        <a:spcAft>
          <a:spcPct val="0"/>
        </a:spcAft>
        <a:buClr>
          <a:srgbClr val="7BC143"/>
        </a:buClr>
        <a:buChar char="•"/>
        <a:defRPr sz="2200">
          <a:solidFill>
            <a:schemeClr val="tx1"/>
          </a:solidFill>
          <a:latin typeface="+mn-lt"/>
          <a:ea typeface="ＭＳ Ｐゴシック" pitchFamily="34" charset="-128"/>
        </a:defRPr>
      </a:lvl3pPr>
      <a:lvl4pPr marL="1600200" indent="-228600" algn="l" rtl="0" eaLnBrk="1" fontAlgn="base" hangingPunct="1">
        <a:spcBef>
          <a:spcPct val="20000"/>
        </a:spcBef>
        <a:spcAft>
          <a:spcPct val="0"/>
        </a:spcAft>
        <a:buClr>
          <a:srgbClr val="7BC143"/>
        </a:buClr>
        <a:buChar char="•"/>
        <a:defRPr>
          <a:solidFill>
            <a:schemeClr val="tx1"/>
          </a:solidFill>
          <a:latin typeface="+mn-lt"/>
          <a:ea typeface="ＭＳ Ｐゴシック" pitchFamily="34" charset="-128"/>
        </a:defRPr>
      </a:lvl4pPr>
      <a:lvl5pPr marL="2057400" indent="-228600" algn="l" rtl="0" eaLnBrk="1" fontAlgn="base" hangingPunct="1">
        <a:spcBef>
          <a:spcPct val="20000"/>
        </a:spcBef>
        <a:spcAft>
          <a:spcPct val="0"/>
        </a:spcAft>
        <a:buClr>
          <a:srgbClr val="7BC143"/>
        </a:buClr>
        <a:buSzPct val="100000"/>
        <a:buChar char="•"/>
        <a:defRPr>
          <a:solidFill>
            <a:schemeClr val="tx1"/>
          </a:solidFill>
          <a:latin typeface="+mn-lt"/>
          <a:ea typeface="ＭＳ Ｐゴシック" pitchFamily="34" charset="-128"/>
        </a:defRPr>
      </a:lvl5pPr>
      <a:lvl6pPr marL="2514600" indent="-228600" algn="l" rtl="0" eaLnBrk="1" fontAlgn="base" hangingPunct="1">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eaLnBrk="1" fontAlgn="base" hangingPunct="1">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eaLnBrk="1" fontAlgn="base" hangingPunct="1">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eaLnBrk="1" fontAlgn="base" hangingPunct="1">
        <a:spcBef>
          <a:spcPct val="20000"/>
        </a:spcBef>
        <a:spcAft>
          <a:spcPct val="0"/>
        </a:spcAft>
        <a:buClr>
          <a:schemeClr val="tx1"/>
        </a:buClr>
        <a:buSzPct val="85000"/>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infoactive.co/data-design"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infoactive.co/data-desig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infoactive.co/data-design"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hyperlink" Target="https://infoactive.co/data-design"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s://infoactive.co/data-design" TargetMode="Externa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infoactive.co/data-design" TargetMode="External"/><Relationship Id="rId4" Type="http://schemas.openxmlformats.org/officeDocument/2006/relationships/image" Target="../media/image25.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hyperlink" Target="https://infogr.am/beta)" TargetMode="External"/><Relationship Id="rId7" Type="http://schemas.openxmlformats.org/officeDocument/2006/relationships/hyperlink" Target="create.visage.co"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www.easel.ly/)" TargetMode="External"/><Relationship Id="rId5" Type="http://schemas.openxmlformats.org/officeDocument/2006/relationships/hyperlink" Target="https://piktochart.com/)" TargetMode="External"/><Relationship Id="rId4" Type="http://schemas.openxmlformats.org/officeDocument/2006/relationships/hyperlink" Target="http://www.tableau.com/)"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24.xml.rels><?xml version="1.0" encoding="UTF-8" standalone="yes"?>
<Relationships xmlns="http://schemas.openxmlformats.org/package/2006/relationships"><Relationship Id="rId3" Type="http://schemas.openxmlformats.org/officeDocument/2006/relationships/hyperlink" Target="https://knowledge-gateway.org/dataviz"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helpmeviz.com/"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infoactive.co/data-design"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www.storytellingwithdata.com/" TargetMode="External"/><Relationship Id="rId5" Type="http://schemas.openxmlformats.org/officeDocument/2006/relationships/hyperlink" Target="http://policyviz.com/" TargetMode="External"/><Relationship Id="rId4" Type="http://schemas.openxmlformats.org/officeDocument/2006/relationships/hyperlink" Target="visage.co/content/data-visualization-101"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ourworldindata.org/" TargetMode="External"/><Relationship Id="rId3" Type="http://schemas.openxmlformats.org/officeDocument/2006/relationships/hyperlink" Target="http://www.informationisbeautifulawards.com/" TargetMode="External"/><Relationship Id="rId7" Type="http://schemas.openxmlformats.org/officeDocument/2006/relationships/hyperlink" Target="http://www.africanhealthstats.org/cms/"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www.healthdata.org/results/data-visualizations" TargetMode="External"/><Relationship Id="rId5" Type="http://schemas.openxmlformats.org/officeDocument/2006/relationships/hyperlink" Target="http://www.worldpopdata.org/" TargetMode="External"/><Relationship Id="rId4" Type="http://schemas.openxmlformats.org/officeDocument/2006/relationships/hyperlink" Target="http://www.nytimes.com/" TargetMode="External"/><Relationship Id="rId9" Type="http://schemas.openxmlformats.org/officeDocument/2006/relationships/hyperlink" Target="http://www.columnfivemedia.com/category/data-visualization"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s://www.amazon.com/Street-Journal-Guide-Information-Graphics/dp/0393347281" TargetMode="External"/><Relationship Id="rId3" Type="http://schemas.openxmlformats.org/officeDocument/2006/relationships/hyperlink" Target="https://www.amazon.com/Truthful-Art-Data-Charts-Communication/dp/0321934075?ie=UTF8&amp;*Version*=1&amp;*entries*=0" TargetMode="External"/><Relationship Id="rId7" Type="http://schemas.openxmlformats.org/officeDocument/2006/relationships/hyperlink" Target="https://amzn.com/1118314042"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s://amzn.com/0231175205" TargetMode="External"/><Relationship Id="rId5" Type="http://schemas.openxmlformats.org/officeDocument/2006/relationships/hyperlink" Target="https://www.amazon.com/How-Maps-Work-Representation-Visualization/dp/157230040X" TargetMode="External"/><Relationship Id="rId10" Type="http://schemas.openxmlformats.org/officeDocument/2006/relationships/hyperlink" Target="http://www.informationisbeautiful.net/books/" TargetMode="External"/><Relationship Id="rId4" Type="http://schemas.openxmlformats.org/officeDocument/2006/relationships/hyperlink" Target="https://www.amazon.com/Visualizing-Data-Explaining-Processing-Environment/dp/0596514557" TargetMode="External"/><Relationship Id="rId9" Type="http://schemas.openxmlformats.org/officeDocument/2006/relationships/hyperlink" Target="https://www.amazon.com/Visualize-This-FlowingData-Visualization-Statistics/dp/0470944889"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infoactive.co/data-design"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infoactive.co/data-design"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73100"/>
            <a:ext cx="7739062" cy="990600"/>
          </a:xfrm>
        </p:spPr>
        <p:txBody>
          <a:bodyPr/>
          <a:lstStyle/>
          <a:p>
            <a:pPr algn="l" rtl="0"/>
            <a:br>
              <a:rPr lang="fr" sz="6000" dirty="0"/>
            </a:br>
            <a:r>
              <a:rPr lang="fr" sz="6000" b="0" i="0" u="none" baseline="0" dirty="0"/>
              <a:t>Visualisation des données</a:t>
            </a:r>
            <a:br>
              <a:rPr lang="fr" sz="6000" dirty="0"/>
            </a:br>
            <a:r>
              <a:rPr lang="fr" b="0" i="0" u="none" baseline="0" dirty="0"/>
              <a:t>Partie 2 : Conception et outils</a:t>
            </a:r>
            <a:endParaRPr lang="fr" sz="6000" dirty="0"/>
          </a:p>
        </p:txBody>
      </p:sp>
    </p:spTree>
    <p:extLst>
      <p:ext uri="{BB962C8B-B14F-4D97-AF65-F5344CB8AC3E}">
        <p14:creationId xmlns:p14="http://schemas.microsoft.com/office/powerpoint/2010/main" val="1599226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L'importance de la couleur</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7725" y="1676400"/>
            <a:ext cx="7729538" cy="3742723"/>
          </a:xfrm>
        </p:spPr>
      </p:pic>
      <p:sp>
        <p:nvSpPr>
          <p:cNvPr id="5" name="TextBox 4"/>
          <p:cNvSpPr txBox="1"/>
          <p:nvPr/>
        </p:nvSpPr>
        <p:spPr>
          <a:xfrm>
            <a:off x="7913531" y="6216878"/>
            <a:ext cx="840295" cy="215444"/>
          </a:xfrm>
          <a:prstGeom prst="rect">
            <a:avLst/>
          </a:prstGeom>
          <a:noFill/>
        </p:spPr>
        <p:txBody>
          <a:bodyPr wrap="none" rtlCol="0">
            <a:spAutoFit/>
          </a:bodyPr>
          <a:lstStyle/>
          <a:p>
            <a:pPr lvl="0" defTabSz="914400">
              <a:defRPr/>
            </a:pPr>
            <a:r>
              <a:rPr lang="fr" sz="800" kern="0" dirty="0">
                <a:solidFill>
                  <a:sysClr val="windowText" lastClr="000000"/>
                </a:solidFill>
                <a:hlinkClick r:id="rId4"/>
              </a:rPr>
              <a:t>Data +Design</a:t>
            </a:r>
            <a:endParaRPr lang="fr" sz="800" kern="0" dirty="0">
              <a:solidFill>
                <a:sysClr val="windowText" lastClr="000000"/>
              </a:solidFill>
            </a:endParaRPr>
          </a:p>
        </p:txBody>
      </p:sp>
    </p:spTree>
    <p:extLst>
      <p:ext uri="{BB962C8B-B14F-4D97-AF65-F5344CB8AC3E}">
        <p14:creationId xmlns:p14="http://schemas.microsoft.com/office/powerpoint/2010/main" val="2409202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Conseils relatifs aux couleurs</a:t>
            </a:r>
          </a:p>
        </p:txBody>
      </p:sp>
      <p:sp>
        <p:nvSpPr>
          <p:cNvPr id="3" name="Content Placeholder 2"/>
          <p:cNvSpPr>
            <a:spLocks noGrp="1"/>
          </p:cNvSpPr>
          <p:nvPr>
            <p:ph idx="1"/>
          </p:nvPr>
        </p:nvSpPr>
        <p:spPr>
          <a:xfrm>
            <a:off x="847725" y="1390650"/>
            <a:ext cx="8105775" cy="4933950"/>
          </a:xfrm>
        </p:spPr>
        <p:txBody>
          <a:bodyPr/>
          <a:lstStyle/>
          <a:p>
            <a:pPr algn="l" rtl="0"/>
            <a:r>
              <a:rPr lang="fr" b="0" i="0" u="none" baseline="0" dirty="0"/>
              <a:t>Les couleurs plus foncées / plus claires illustrent un « plus ». </a:t>
            </a:r>
          </a:p>
          <a:p>
            <a:pPr algn="l" rtl="0"/>
            <a:r>
              <a:rPr lang="fr" b="0" i="0" u="none" baseline="0" dirty="0"/>
              <a:t>Utilisez le gris pour désigner des données neutres ou sans importance</a:t>
            </a:r>
          </a:p>
          <a:p>
            <a:pPr algn="l" rtl="0"/>
            <a:r>
              <a:rPr lang="fr" b="0" i="0" u="none" baseline="0" dirty="0"/>
              <a:t>Utiliser l'espace blanc</a:t>
            </a:r>
          </a:p>
          <a:p>
            <a:pPr algn="l" rtl="0"/>
            <a:r>
              <a:rPr lang="fr" b="0" i="0" u="none" baseline="0" dirty="0"/>
              <a:t>Chaque couleur utilisée doit avoir sa raison d'être et doit être distincte</a:t>
            </a:r>
          </a:p>
          <a:p>
            <a:pPr algn="l" rtl="0"/>
            <a:r>
              <a:rPr lang="fr" b="0" i="0" u="none" baseline="0" dirty="0"/>
              <a:t>Choisissez une palette de couleurs appropriée et respectez-la</a:t>
            </a:r>
          </a:p>
        </p:txBody>
      </p:sp>
    </p:spTree>
    <p:extLst>
      <p:ext uri="{BB962C8B-B14F-4D97-AF65-F5344CB8AC3E}">
        <p14:creationId xmlns:p14="http://schemas.microsoft.com/office/powerpoint/2010/main" val="781149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39062" cy="990600"/>
          </a:xfrm>
        </p:spPr>
        <p:txBody>
          <a:bodyPr/>
          <a:lstStyle/>
          <a:p>
            <a:pPr algn="l" rtl="0"/>
            <a:r>
              <a:rPr lang="fr" b="1" i="0" u="none" baseline="0" dirty="0"/>
              <a:t>Les couleurs ont une signification</a:t>
            </a:r>
          </a:p>
        </p:txBody>
      </p:sp>
      <p:sp>
        <p:nvSpPr>
          <p:cNvPr id="6" name="Content Placeholder 2"/>
          <p:cNvSpPr txBox="1">
            <a:spLocks/>
          </p:cNvSpPr>
          <p:nvPr/>
        </p:nvSpPr>
        <p:spPr bwMode="auto">
          <a:xfrm>
            <a:off x="909327" y="914400"/>
            <a:ext cx="7844499"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E96D1F"/>
              </a:buClr>
              <a:buSzPct val="85000"/>
              <a:buFont typeface="Wingdings" panose="05000000000000000000" pitchFamily="2" charset="2"/>
              <a:buChar char="n"/>
              <a:defRPr sz="3000">
                <a:solidFill>
                  <a:schemeClr val="tx1"/>
                </a:solidFill>
                <a:latin typeface="+mn-lt"/>
                <a:ea typeface="ＭＳ Ｐゴシック" pitchFamily="34" charset="-128"/>
                <a:cs typeface="ＭＳ Ｐゴシック" charset="-128"/>
              </a:defRPr>
            </a:lvl1pPr>
            <a:lvl2pPr marL="742950" indent="-285750" algn="l" rtl="0" eaLnBrk="1" fontAlgn="base" hangingPunct="1">
              <a:spcBef>
                <a:spcPct val="20000"/>
              </a:spcBef>
              <a:spcAft>
                <a:spcPct val="0"/>
              </a:spcAft>
              <a:buClr>
                <a:srgbClr val="E96D1F"/>
              </a:buClr>
              <a:buSzPct val="85000"/>
              <a:buFont typeface="Wingdings" panose="05000000000000000000" pitchFamily="2" charset="2"/>
              <a:buChar char="n"/>
              <a:defRPr sz="2600">
                <a:solidFill>
                  <a:schemeClr val="tx1"/>
                </a:solidFill>
                <a:latin typeface="+mn-lt"/>
                <a:ea typeface="ＭＳ Ｐゴシック" pitchFamily="34" charset="-128"/>
              </a:defRPr>
            </a:lvl2pPr>
            <a:lvl3pPr marL="1143000" indent="-228600" algn="l" rtl="0" eaLnBrk="1" fontAlgn="base" hangingPunct="1">
              <a:spcBef>
                <a:spcPct val="20000"/>
              </a:spcBef>
              <a:spcAft>
                <a:spcPct val="0"/>
              </a:spcAft>
              <a:buClr>
                <a:srgbClr val="7BC143"/>
              </a:buClr>
              <a:buChar char="•"/>
              <a:defRPr sz="2200">
                <a:solidFill>
                  <a:schemeClr val="tx1"/>
                </a:solidFill>
                <a:latin typeface="+mn-lt"/>
                <a:ea typeface="ＭＳ Ｐゴシック" pitchFamily="34" charset="-128"/>
              </a:defRPr>
            </a:lvl3pPr>
            <a:lvl4pPr marL="1600200" indent="-228600" algn="l" rtl="0" eaLnBrk="1" fontAlgn="base" hangingPunct="1">
              <a:spcBef>
                <a:spcPct val="20000"/>
              </a:spcBef>
              <a:spcAft>
                <a:spcPct val="0"/>
              </a:spcAft>
              <a:buClr>
                <a:srgbClr val="7BC143"/>
              </a:buClr>
              <a:buChar char="•"/>
              <a:defRPr>
                <a:solidFill>
                  <a:schemeClr val="tx1"/>
                </a:solidFill>
                <a:latin typeface="+mn-lt"/>
                <a:ea typeface="ＭＳ Ｐゴシック" pitchFamily="34" charset="-128"/>
              </a:defRPr>
            </a:lvl4pPr>
            <a:lvl5pPr marL="2057400" indent="-228600" algn="l" rtl="0" eaLnBrk="1" fontAlgn="base" hangingPunct="1">
              <a:spcBef>
                <a:spcPct val="20000"/>
              </a:spcBef>
              <a:spcAft>
                <a:spcPct val="0"/>
              </a:spcAft>
              <a:buClr>
                <a:srgbClr val="7BC143"/>
              </a:buClr>
              <a:buSzPct val="100000"/>
              <a:buChar char="•"/>
              <a:defRPr>
                <a:solidFill>
                  <a:schemeClr val="tx1"/>
                </a:solidFill>
                <a:latin typeface="+mn-lt"/>
                <a:ea typeface="ＭＳ Ｐゴシック" pitchFamily="34" charset="-128"/>
              </a:defRPr>
            </a:lvl5pPr>
            <a:lvl6pPr marL="2514600" indent="-228600" algn="l" rtl="0" eaLnBrk="1" fontAlgn="base" hangingPunct="1">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eaLnBrk="1" fontAlgn="base" hangingPunct="1">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eaLnBrk="1" fontAlgn="base" hangingPunct="1">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eaLnBrk="1" fontAlgn="base" hangingPunct="1">
              <a:spcBef>
                <a:spcPct val="20000"/>
              </a:spcBef>
              <a:spcAft>
                <a:spcPct val="0"/>
              </a:spcAft>
              <a:buClr>
                <a:schemeClr val="tx1"/>
              </a:buClr>
              <a:buSzPct val="85000"/>
              <a:buChar char="•"/>
              <a:defRPr>
                <a:solidFill>
                  <a:schemeClr val="tx1"/>
                </a:solidFill>
                <a:latin typeface="+mn-lt"/>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
                <a:srgbClr val="E96D1F"/>
              </a:buClr>
              <a:buSzPct val="85000"/>
              <a:buFont typeface="Wingdings" panose="05000000000000000000" pitchFamily="2" charset="2"/>
              <a:buNone/>
              <a:tabLst/>
              <a:defRPr/>
            </a:pPr>
            <a:r>
              <a:rPr kumimoji="0" lang="fr" sz="2400" b="0" i="0" u="none" strike="noStrike" kern="0" cap="none" spc="0" normalizeH="0" baseline="0" dirty="0">
                <a:ln>
                  <a:noFill/>
                </a:ln>
                <a:solidFill>
                  <a:schemeClr val="tx1"/>
                </a:solidFill>
                <a:effectLst/>
                <a:uLnTx/>
                <a:uFillTx/>
                <a:latin typeface="+mn-lt"/>
                <a:ea typeface="ＭＳ Ｐゴシック" pitchFamily="34" charset="-128"/>
                <a:cs typeface="ＭＳ Ｐゴシック" charset="-128"/>
              </a:rPr>
              <a:t>Plus le contraste est élevé entre les objets, plus ils sont perçus différemment </a:t>
            </a:r>
          </a:p>
          <a:p>
            <a:pPr marL="0" marR="0" lvl="0" indent="0" algn="l" defTabSz="914400" rtl="0" eaLnBrk="1" fontAlgn="base" latinLnBrk="0" hangingPunct="1">
              <a:lnSpc>
                <a:spcPct val="100000"/>
              </a:lnSpc>
              <a:spcBef>
                <a:spcPct val="20000"/>
              </a:spcBef>
              <a:spcAft>
                <a:spcPct val="0"/>
              </a:spcAft>
              <a:buClr>
                <a:srgbClr val="E96D1F"/>
              </a:buClr>
              <a:buSzPct val="85000"/>
              <a:buFont typeface="Wingdings" panose="05000000000000000000" pitchFamily="2" charset="2"/>
              <a:buNone/>
              <a:tabLst/>
              <a:defRPr/>
            </a:pPr>
            <a:endParaRPr kumimoji="0" lang="fr" sz="2400" b="0" i="0" u="none" strike="noStrike" kern="0" cap="none" spc="0" normalizeH="0" baseline="0" noProof="0" dirty="0">
              <a:ln>
                <a:noFill/>
              </a:ln>
              <a:solidFill>
                <a:schemeClr val="tx1"/>
              </a:solidFill>
              <a:effectLst/>
              <a:uLnTx/>
              <a:uFillTx/>
              <a:latin typeface="+mn-lt"/>
              <a:ea typeface="ＭＳ Ｐゴシック" pitchFamily="34" charset="-128"/>
              <a:cs typeface="ＭＳ Ｐゴシック" charset="-128"/>
            </a:endParaRPr>
          </a:p>
          <a:p>
            <a:pPr marL="0" marR="0" lvl="0" indent="0" algn="l" defTabSz="914400" rtl="0" eaLnBrk="1" fontAlgn="base" latinLnBrk="0" hangingPunct="1">
              <a:lnSpc>
                <a:spcPct val="100000"/>
              </a:lnSpc>
              <a:spcBef>
                <a:spcPct val="20000"/>
              </a:spcBef>
              <a:spcAft>
                <a:spcPct val="0"/>
              </a:spcAft>
              <a:buClr>
                <a:srgbClr val="E96D1F"/>
              </a:buClr>
              <a:buSzPct val="85000"/>
              <a:buFont typeface="Wingdings" panose="05000000000000000000" pitchFamily="2" charset="2"/>
              <a:buNone/>
              <a:tabLst/>
              <a:defRPr/>
            </a:pPr>
            <a:r>
              <a:rPr kumimoji="0" lang="fr" sz="2400" b="0" i="0" u="none" strike="noStrike" kern="0" cap="none" spc="0" normalizeH="0" baseline="0" dirty="0">
                <a:ln>
                  <a:noFill/>
                </a:ln>
                <a:solidFill>
                  <a:schemeClr val="tx1"/>
                </a:solidFill>
                <a:effectLst/>
                <a:uLnTx/>
                <a:uFillTx/>
                <a:latin typeface="+mn-lt"/>
                <a:ea typeface="ＭＳ Ｐゴシック" pitchFamily="34" charset="-128"/>
                <a:cs typeface="ＭＳ Ｐゴシック" charset="-128"/>
              </a:rPr>
              <a:t>Les couleurs ont également une signification symbolique</a:t>
            </a:r>
          </a:p>
          <a:p>
            <a:pPr marL="0" marR="0" lvl="0" indent="0" algn="l" defTabSz="914400" rtl="0" eaLnBrk="1" fontAlgn="base" latinLnBrk="0" hangingPunct="1">
              <a:lnSpc>
                <a:spcPct val="100000"/>
              </a:lnSpc>
              <a:spcBef>
                <a:spcPct val="20000"/>
              </a:spcBef>
              <a:spcAft>
                <a:spcPct val="0"/>
              </a:spcAft>
              <a:buClr>
                <a:srgbClr val="E96D1F"/>
              </a:buClr>
              <a:buSzPct val="85000"/>
              <a:buFont typeface="Wingdings" panose="05000000000000000000" pitchFamily="2" charset="2"/>
              <a:buNone/>
              <a:tabLst/>
              <a:defRPr/>
            </a:pPr>
            <a:endParaRPr kumimoji="0" lang="fr" sz="2400" b="0" i="0" u="none" strike="noStrike" kern="0" cap="none" spc="0" normalizeH="0" baseline="0" noProof="0" dirty="0">
              <a:ln>
                <a:noFill/>
              </a:ln>
              <a:solidFill>
                <a:schemeClr val="tx1"/>
              </a:solidFill>
              <a:effectLst/>
              <a:uLnTx/>
              <a:uFillTx/>
              <a:latin typeface="+mn-lt"/>
              <a:ea typeface="ＭＳ Ｐゴシック" pitchFamily="34" charset="-128"/>
              <a:cs typeface="ＭＳ Ｐゴシック" charset="-128"/>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6528" y="2780392"/>
            <a:ext cx="6723072" cy="3620408"/>
          </a:xfrm>
          <a:prstGeom prst="rect">
            <a:avLst/>
          </a:prstGeom>
        </p:spPr>
      </p:pic>
      <p:sp>
        <p:nvSpPr>
          <p:cNvPr id="5" name="TextBox 4"/>
          <p:cNvSpPr txBox="1"/>
          <p:nvPr/>
        </p:nvSpPr>
        <p:spPr>
          <a:xfrm>
            <a:off x="7913531" y="6216878"/>
            <a:ext cx="840295" cy="215444"/>
          </a:xfrm>
          <a:prstGeom prst="rect">
            <a:avLst/>
          </a:prstGeom>
          <a:noFill/>
        </p:spPr>
        <p:txBody>
          <a:bodyPr wrap="none" rtlCol="0">
            <a:spAutoFit/>
          </a:bodyPr>
          <a:lstStyle/>
          <a:p>
            <a:pPr lvl="0" defTabSz="914400">
              <a:defRPr/>
            </a:pPr>
            <a:r>
              <a:rPr lang="fr" sz="800" kern="0" dirty="0">
                <a:solidFill>
                  <a:sysClr val="windowText" lastClr="000000"/>
                </a:solidFill>
                <a:hlinkClick r:id="rId4"/>
              </a:rPr>
              <a:t>Data +Design</a:t>
            </a:r>
            <a:endParaRPr lang="fr" sz="800" kern="0" dirty="0">
              <a:solidFill>
                <a:sysClr val="windowText" lastClr="000000"/>
              </a:solidFill>
            </a:endParaRPr>
          </a:p>
        </p:txBody>
      </p:sp>
    </p:spTree>
    <p:extLst>
      <p:ext uri="{BB962C8B-B14F-4D97-AF65-F5344CB8AC3E}">
        <p14:creationId xmlns:p14="http://schemas.microsoft.com/office/powerpoint/2010/main" val="17355813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Idées de couleurs</a:t>
            </a: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16482" r="-124"/>
          <a:stretch/>
        </p:blipFill>
        <p:spPr>
          <a:xfrm>
            <a:off x="914400" y="1973414"/>
            <a:ext cx="7739062" cy="3389837"/>
          </a:xfrm>
        </p:spPr>
      </p:pic>
      <p:sp>
        <p:nvSpPr>
          <p:cNvPr id="5" name="TextBox 4"/>
          <p:cNvSpPr txBox="1"/>
          <p:nvPr/>
        </p:nvSpPr>
        <p:spPr>
          <a:xfrm>
            <a:off x="7913531" y="6216878"/>
            <a:ext cx="840295" cy="215444"/>
          </a:xfrm>
          <a:prstGeom prst="rect">
            <a:avLst/>
          </a:prstGeom>
          <a:noFill/>
        </p:spPr>
        <p:txBody>
          <a:bodyPr wrap="none" rtlCol="0">
            <a:spAutoFit/>
          </a:bodyPr>
          <a:lstStyle/>
          <a:p>
            <a:pPr lvl="0" defTabSz="914400">
              <a:defRPr/>
            </a:pPr>
            <a:r>
              <a:rPr lang="fr" sz="800" kern="0" dirty="0">
                <a:solidFill>
                  <a:sysClr val="windowText" lastClr="000000"/>
                </a:solidFill>
                <a:hlinkClick r:id="rId4"/>
              </a:rPr>
              <a:t>Data +Design</a:t>
            </a:r>
            <a:endParaRPr lang="fr" sz="800" kern="0" dirty="0">
              <a:solidFill>
                <a:sysClr val="windowText" lastClr="000000"/>
              </a:solidFill>
            </a:endParaRPr>
          </a:p>
        </p:txBody>
      </p:sp>
      <p:sp>
        <p:nvSpPr>
          <p:cNvPr id="3" name="TextBox 2">
            <a:extLst>
              <a:ext uri="{FF2B5EF4-FFF2-40B4-BE49-F238E27FC236}">
                <a16:creationId xmlns:a16="http://schemas.microsoft.com/office/drawing/2014/main" id="{39BDB56F-AB58-4437-91D1-C1E8A8872195}"/>
              </a:ext>
            </a:extLst>
          </p:cNvPr>
          <p:cNvSpPr txBox="1"/>
          <p:nvPr/>
        </p:nvSpPr>
        <p:spPr>
          <a:xfrm>
            <a:off x="5987332" y="4500438"/>
            <a:ext cx="2520564" cy="523220"/>
          </a:xfrm>
          <a:prstGeom prst="rect">
            <a:avLst/>
          </a:prstGeom>
          <a:solidFill>
            <a:schemeClr val="accent1"/>
          </a:solidFill>
        </p:spPr>
        <p:txBody>
          <a:bodyPr wrap="square" rtlCol="0">
            <a:spAutoFit/>
          </a:bodyPr>
          <a:lstStyle/>
          <a:p>
            <a:r>
              <a:rPr lang="fr-FR" sz="1400" b="1" dirty="0"/>
              <a:t>L'Inde est le deuxième pays le plus peuplé du monde.</a:t>
            </a:r>
            <a:endParaRPr lang="en-US" sz="1400" b="1" dirty="0"/>
          </a:p>
        </p:txBody>
      </p:sp>
    </p:spTree>
    <p:extLst>
      <p:ext uri="{BB962C8B-B14F-4D97-AF65-F5344CB8AC3E}">
        <p14:creationId xmlns:p14="http://schemas.microsoft.com/office/powerpoint/2010/main" val="547135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sz="3200" b="1" i="0" u="none" baseline="0"/>
              <a:t>Efficacité du vaccin contre la rougeole</a:t>
            </a: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b="5229"/>
          <a:stretch/>
        </p:blipFill>
        <p:spPr>
          <a:xfrm>
            <a:off x="533401" y="1251843"/>
            <a:ext cx="8458200" cy="5148957"/>
          </a:xfrm>
        </p:spPr>
      </p:pic>
      <p:sp>
        <p:nvSpPr>
          <p:cNvPr id="5" name="TextBox 4"/>
          <p:cNvSpPr txBox="1"/>
          <p:nvPr/>
        </p:nvSpPr>
        <p:spPr>
          <a:xfrm>
            <a:off x="6934200" y="6248400"/>
            <a:ext cx="167545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800" b="0" i="0" u="none" strike="noStrike" kern="0" cap="none" spc="0" normalizeH="0" baseline="0">
                <a:ln>
                  <a:noFill/>
                </a:ln>
                <a:solidFill>
                  <a:sysClr val="windowText" lastClr="000000"/>
                </a:solidFill>
                <a:effectLst/>
                <a:uLnTx/>
                <a:uFillTx/>
              </a:rPr>
              <a:t>© Dov Friedman, Tynan DeBold</a:t>
            </a:r>
            <a:endParaRPr kumimoji="0" lang="fr" sz="800" b="0" i="0" u="none" strike="noStrike" kern="0" cap="none" spc="0" normalizeH="0" baseline="0" noProof="0" dirty="0">
              <a:ln>
                <a:noFill/>
              </a:ln>
              <a:solidFill>
                <a:sysClr val="windowText" lastClr="000000"/>
              </a:solidFill>
              <a:effectLst/>
              <a:uLnTx/>
              <a:uFillTx/>
            </a:endParaRPr>
          </a:p>
        </p:txBody>
      </p:sp>
      <p:sp>
        <p:nvSpPr>
          <p:cNvPr id="3" name="TextBox 2">
            <a:extLst>
              <a:ext uri="{FF2B5EF4-FFF2-40B4-BE49-F238E27FC236}">
                <a16:creationId xmlns:a16="http://schemas.microsoft.com/office/drawing/2014/main" id="{8D668727-E2AA-4DE1-8B05-C32BE12626CC}"/>
              </a:ext>
            </a:extLst>
          </p:cNvPr>
          <p:cNvSpPr txBox="1"/>
          <p:nvPr/>
        </p:nvSpPr>
        <p:spPr>
          <a:xfrm>
            <a:off x="933615" y="1277901"/>
            <a:ext cx="2326419" cy="307777"/>
          </a:xfrm>
          <a:prstGeom prst="rect">
            <a:avLst/>
          </a:prstGeom>
          <a:solidFill>
            <a:schemeClr val="accent1"/>
          </a:solidFill>
        </p:spPr>
        <p:txBody>
          <a:bodyPr wrap="square" rtlCol="0">
            <a:spAutoFit/>
          </a:bodyPr>
          <a:lstStyle/>
          <a:p>
            <a:r>
              <a:rPr lang="en-US" sz="1400" b="1" dirty="0" err="1"/>
              <a:t>Rougeole</a:t>
            </a:r>
            <a:endParaRPr lang="en-US" sz="1400" b="1" dirty="0"/>
          </a:p>
        </p:txBody>
      </p:sp>
      <p:sp>
        <p:nvSpPr>
          <p:cNvPr id="6" name="TextBox 5">
            <a:extLst>
              <a:ext uri="{FF2B5EF4-FFF2-40B4-BE49-F238E27FC236}">
                <a16:creationId xmlns:a16="http://schemas.microsoft.com/office/drawing/2014/main" id="{66EBE135-5275-4EA5-AC8C-209099A97515}"/>
              </a:ext>
            </a:extLst>
          </p:cNvPr>
          <p:cNvSpPr txBox="1"/>
          <p:nvPr/>
        </p:nvSpPr>
        <p:spPr>
          <a:xfrm>
            <a:off x="3784819" y="1585677"/>
            <a:ext cx="1693629" cy="215444"/>
          </a:xfrm>
          <a:prstGeom prst="rect">
            <a:avLst/>
          </a:prstGeom>
          <a:solidFill>
            <a:schemeClr val="accent1"/>
          </a:solidFill>
        </p:spPr>
        <p:txBody>
          <a:bodyPr wrap="square" rtlCol="0">
            <a:spAutoFit/>
          </a:bodyPr>
          <a:lstStyle/>
          <a:p>
            <a:r>
              <a:rPr lang="en-US" sz="800" dirty="0"/>
              <a:t>Introduction du </a:t>
            </a:r>
            <a:r>
              <a:rPr lang="en-US" sz="800" dirty="0" err="1"/>
              <a:t>vaccin</a:t>
            </a:r>
            <a:endParaRPr lang="en-US" sz="800" dirty="0"/>
          </a:p>
        </p:txBody>
      </p:sp>
    </p:spTree>
    <p:extLst>
      <p:ext uri="{BB962C8B-B14F-4D97-AF65-F5344CB8AC3E}">
        <p14:creationId xmlns:p14="http://schemas.microsoft.com/office/powerpoint/2010/main" val="304649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Icônes</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2105" b="3168"/>
          <a:stretch/>
        </p:blipFill>
        <p:spPr>
          <a:xfrm>
            <a:off x="1828800" y="2895600"/>
            <a:ext cx="6019800" cy="3429000"/>
          </a:xfrm>
          <a:prstGeom prst="rect">
            <a:avLst/>
          </a:prstGeom>
        </p:spPr>
      </p:pic>
      <p:sp>
        <p:nvSpPr>
          <p:cNvPr id="6" name="TextBox 5"/>
          <p:cNvSpPr txBox="1"/>
          <p:nvPr/>
        </p:nvSpPr>
        <p:spPr>
          <a:xfrm>
            <a:off x="6867175" y="6172200"/>
            <a:ext cx="840295" cy="215444"/>
          </a:xfrm>
          <a:prstGeom prst="rect">
            <a:avLst/>
          </a:prstGeom>
          <a:noFill/>
        </p:spPr>
        <p:txBody>
          <a:bodyPr wrap="none" rtlCol="0">
            <a:spAutoFit/>
          </a:bodyPr>
          <a:lstStyle/>
          <a:p>
            <a:pPr lvl="0" defTabSz="914400">
              <a:defRPr/>
            </a:pPr>
            <a:r>
              <a:rPr lang="fr" sz="800" kern="0" dirty="0">
                <a:solidFill>
                  <a:sysClr val="windowText" lastClr="000000"/>
                </a:solidFill>
                <a:hlinkClick r:id="rId4"/>
              </a:rPr>
              <a:t>Data +Design</a:t>
            </a:r>
            <a:endParaRPr lang="fr" sz="800" kern="0" dirty="0">
              <a:solidFill>
                <a:sysClr val="windowText" lastClr="000000"/>
              </a:solidFill>
            </a:endParaRPr>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3824" y="1568678"/>
            <a:ext cx="5237376" cy="1016362"/>
          </a:xfrm>
          <a:prstGeom prst="rect">
            <a:avLst/>
          </a:prstGeom>
        </p:spPr>
      </p:pic>
      <p:sp>
        <p:nvSpPr>
          <p:cNvPr id="3" name="Rectangle 2">
            <a:extLst>
              <a:ext uri="{FF2B5EF4-FFF2-40B4-BE49-F238E27FC236}">
                <a16:creationId xmlns:a16="http://schemas.microsoft.com/office/drawing/2014/main" id="{441BCD66-7737-4A44-AACB-6299C95E512E}"/>
              </a:ext>
            </a:extLst>
          </p:cNvPr>
          <p:cNvSpPr/>
          <p:nvPr/>
        </p:nvSpPr>
        <p:spPr>
          <a:xfrm>
            <a:off x="6489829" y="710923"/>
            <a:ext cx="2435282" cy="400110"/>
          </a:xfrm>
          <a:prstGeom prst="rect">
            <a:avLst/>
          </a:prstGeom>
        </p:spPr>
        <p:txBody>
          <a:bodyPr wrap="none">
            <a:spAutoFit/>
          </a:bodyPr>
          <a:lstStyle/>
          <a:p>
            <a:r>
              <a:rPr lang="fr" sz="2000" i="1" dirty="0" err="1">
                <a:solidFill>
                  <a:srgbClr val="0070C0"/>
                </a:solidFill>
              </a:rPr>
              <a:t>thenounproject.com</a:t>
            </a:r>
            <a:endParaRPr lang="fr-FR" sz="2000" i="1" dirty="0">
              <a:solidFill>
                <a:srgbClr val="0070C0"/>
              </a:solidFill>
            </a:endParaRPr>
          </a:p>
        </p:txBody>
      </p:sp>
    </p:spTree>
    <p:extLst>
      <p:ext uri="{BB962C8B-B14F-4D97-AF65-F5344CB8AC3E}">
        <p14:creationId xmlns:p14="http://schemas.microsoft.com/office/powerpoint/2010/main" val="3485694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Photographie</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4000" t="8279" r="7143" b="9368"/>
          <a:stretch/>
        </p:blipFill>
        <p:spPr>
          <a:xfrm>
            <a:off x="418481" y="3355659"/>
            <a:ext cx="4267200" cy="2922104"/>
          </a:xfrm>
          <a:prstGeom prst="rect">
            <a:avLst/>
          </a:prstGeom>
        </p:spPr>
      </p:pic>
      <p:pic>
        <p:nvPicPr>
          <p:cNvPr id="4" name="Content Placeholder 3"/>
          <p:cNvPicPr>
            <a:picLocks noGrp="1" noChangeAspect="1"/>
          </p:cNvPicPr>
          <p:nvPr>
            <p:ph idx="1"/>
          </p:nvPr>
        </p:nvPicPr>
        <p:blipFill rotWithShape="1">
          <a:blip r:embed="rId4">
            <a:extLst>
              <a:ext uri="{28A0092B-C50C-407E-A947-70E740481C1C}">
                <a14:useLocalDpi xmlns:a14="http://schemas.microsoft.com/office/drawing/2010/main" val="0"/>
              </a:ext>
            </a:extLst>
          </a:blip>
          <a:srcRect l="26669"/>
          <a:stretch/>
        </p:blipFill>
        <p:spPr>
          <a:xfrm>
            <a:off x="4311748" y="1012872"/>
            <a:ext cx="4510507" cy="4093743"/>
          </a:xfrm>
        </p:spPr>
      </p:pic>
      <p:sp>
        <p:nvSpPr>
          <p:cNvPr id="6" name="TextBox 5"/>
          <p:cNvSpPr txBox="1"/>
          <p:nvPr/>
        </p:nvSpPr>
        <p:spPr>
          <a:xfrm>
            <a:off x="7696893" y="6198704"/>
            <a:ext cx="88036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800" b="0" i="0" u="none" strike="noStrike" kern="0" cap="none" spc="0" normalizeH="0" baseline="0">
                <a:ln>
                  <a:noFill/>
                </a:ln>
                <a:solidFill>
                  <a:sysClr val="windowText" lastClr="000000"/>
                </a:solidFill>
                <a:effectLst/>
                <a:uLnTx/>
                <a:uFillTx/>
              </a:rPr>
              <a:t>© Peter Orntoft</a:t>
            </a:r>
            <a:endParaRPr kumimoji="0" lang="fr" sz="800" b="0" i="0" u="none" strike="noStrike" kern="0" cap="none" spc="0" normalizeH="0" baseline="0" noProof="0" dirty="0">
              <a:ln>
                <a:noFill/>
              </a:ln>
              <a:solidFill>
                <a:sysClr val="windowText" lastClr="000000"/>
              </a:solidFill>
              <a:effectLst/>
              <a:uLnTx/>
              <a:uFillTx/>
            </a:endParaRPr>
          </a:p>
        </p:txBody>
      </p:sp>
      <p:sp>
        <p:nvSpPr>
          <p:cNvPr id="3" name="TextBox 2">
            <a:extLst>
              <a:ext uri="{FF2B5EF4-FFF2-40B4-BE49-F238E27FC236}">
                <a16:creationId xmlns:a16="http://schemas.microsoft.com/office/drawing/2014/main" id="{652FDDE3-A1A3-4153-A2C5-3381D89BD273}"/>
              </a:ext>
            </a:extLst>
          </p:cNvPr>
          <p:cNvSpPr txBox="1"/>
          <p:nvPr/>
        </p:nvSpPr>
        <p:spPr>
          <a:xfrm>
            <a:off x="534573" y="3657599"/>
            <a:ext cx="793056" cy="239151"/>
          </a:xfrm>
          <a:prstGeom prst="rect">
            <a:avLst/>
          </a:prstGeom>
          <a:solidFill>
            <a:schemeClr val="accent1"/>
          </a:solidFill>
        </p:spPr>
        <p:txBody>
          <a:bodyPr wrap="square" rtlCol="0">
            <a:spAutoFit/>
          </a:bodyPr>
          <a:lstStyle/>
          <a:p>
            <a:endParaRPr lang="en-US" dirty="0"/>
          </a:p>
        </p:txBody>
      </p:sp>
      <p:sp>
        <p:nvSpPr>
          <p:cNvPr id="7" name="TextBox 6">
            <a:extLst>
              <a:ext uri="{FF2B5EF4-FFF2-40B4-BE49-F238E27FC236}">
                <a16:creationId xmlns:a16="http://schemas.microsoft.com/office/drawing/2014/main" id="{9AA5EE48-A833-4FAC-9E27-59D826191DD6}"/>
              </a:ext>
            </a:extLst>
          </p:cNvPr>
          <p:cNvSpPr txBox="1"/>
          <p:nvPr/>
        </p:nvSpPr>
        <p:spPr>
          <a:xfrm>
            <a:off x="3671669" y="5908431"/>
            <a:ext cx="1014012" cy="369332"/>
          </a:xfrm>
          <a:prstGeom prst="rect">
            <a:avLst/>
          </a:prstGeom>
          <a:solidFill>
            <a:schemeClr val="accent1"/>
          </a:solidFill>
        </p:spPr>
        <p:txBody>
          <a:bodyPr wrap="square" rtlCol="0">
            <a:spAutoFit/>
          </a:bodyPr>
          <a:lstStyle/>
          <a:p>
            <a:endParaRPr lang="en-US" dirty="0"/>
          </a:p>
        </p:txBody>
      </p:sp>
      <p:sp>
        <p:nvSpPr>
          <p:cNvPr id="8" name="Flowchart: Connector 7">
            <a:extLst>
              <a:ext uri="{FF2B5EF4-FFF2-40B4-BE49-F238E27FC236}">
                <a16:creationId xmlns:a16="http://schemas.microsoft.com/office/drawing/2014/main" id="{28689B15-A1F8-49D3-83E0-6A7F9259D6F7}"/>
              </a:ext>
            </a:extLst>
          </p:cNvPr>
          <p:cNvSpPr/>
          <p:nvPr/>
        </p:nvSpPr>
        <p:spPr bwMode="auto">
          <a:xfrm>
            <a:off x="1216855" y="3545058"/>
            <a:ext cx="309490" cy="239151"/>
          </a:xfrm>
          <a:prstGeom prst="flowChartConnector">
            <a:avLst/>
          </a:prstGeom>
          <a:solidFill>
            <a:schemeClr val="accent1"/>
          </a:solidFill>
          <a:ln w="9525"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10" name="Straight Connector 9">
            <a:extLst>
              <a:ext uri="{FF2B5EF4-FFF2-40B4-BE49-F238E27FC236}">
                <a16:creationId xmlns:a16="http://schemas.microsoft.com/office/drawing/2014/main" id="{9BCFB03E-0D19-4E9A-9D8B-BCB3B8B1F15C}"/>
              </a:ext>
            </a:extLst>
          </p:cNvPr>
          <p:cNvCxnSpPr>
            <a:cxnSpLocks/>
          </p:cNvCxnSpPr>
          <p:nvPr/>
        </p:nvCxnSpPr>
        <p:spPr bwMode="auto">
          <a:xfrm>
            <a:off x="904008" y="3580226"/>
            <a:ext cx="396528" cy="29542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Straight Connector 12">
            <a:extLst>
              <a:ext uri="{FF2B5EF4-FFF2-40B4-BE49-F238E27FC236}">
                <a16:creationId xmlns:a16="http://schemas.microsoft.com/office/drawing/2014/main" id="{B3E7F62E-9B59-4F2C-876E-6E3CBED9615F}"/>
              </a:ext>
            </a:extLst>
          </p:cNvPr>
          <p:cNvCxnSpPr>
            <a:cxnSpLocks/>
          </p:cNvCxnSpPr>
          <p:nvPr/>
        </p:nvCxnSpPr>
        <p:spPr bwMode="auto">
          <a:xfrm flipH="1" flipV="1">
            <a:off x="3397347" y="5753686"/>
            <a:ext cx="344660" cy="297208"/>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6886019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8305800" cy="990600"/>
          </a:xfrm>
        </p:spPr>
        <p:txBody>
          <a:bodyPr/>
          <a:lstStyle/>
          <a:p>
            <a:pPr algn="l" rtl="0"/>
            <a:r>
              <a:rPr lang="fr" b="1" i="0" u="none" baseline="0" dirty="0"/>
              <a:t>Améliorez ce graphique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981201"/>
            <a:ext cx="4682682" cy="3048000"/>
          </a:xfrm>
          <a:prstGeom prst="rect">
            <a:avLst/>
          </a:prstGeom>
          <a:ln>
            <a:solidFill>
              <a:schemeClr val="tx1"/>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0" y="2971800"/>
            <a:ext cx="4724400" cy="2830915"/>
          </a:xfrm>
          <a:prstGeom prst="rect">
            <a:avLst/>
          </a:prstGeom>
          <a:ln>
            <a:solidFill>
              <a:schemeClr val="tx1"/>
            </a:solidFill>
          </a:ln>
        </p:spPr>
      </p:pic>
      <p:sp>
        <p:nvSpPr>
          <p:cNvPr id="6" name="TextBox 5"/>
          <p:cNvSpPr txBox="1"/>
          <p:nvPr/>
        </p:nvSpPr>
        <p:spPr>
          <a:xfrm>
            <a:off x="304800" y="5029201"/>
            <a:ext cx="190468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800" b="0" i="0" u="none" strike="noStrike" kern="0" cap="none" spc="0" normalizeH="0" baseline="0">
                <a:ln>
                  <a:noFill/>
                </a:ln>
                <a:solidFill>
                  <a:sysClr val="windowText" lastClr="000000"/>
                </a:solidFill>
                <a:effectLst/>
                <a:uLnTx/>
                <a:uFillTx/>
              </a:rPr>
              <a:t>© 2016 Population Reference Bureau.</a:t>
            </a:r>
            <a:endParaRPr kumimoji="0" lang="fr" sz="800" b="0" i="0" u="none" strike="noStrike" kern="0" cap="none" spc="0" normalizeH="0" baseline="0" noProof="0" dirty="0">
              <a:ln>
                <a:noFill/>
              </a:ln>
              <a:solidFill>
                <a:sysClr val="windowText" lastClr="000000"/>
              </a:solidFill>
              <a:effectLst/>
              <a:uLnTx/>
              <a:uFillTx/>
            </a:endParaRPr>
          </a:p>
        </p:txBody>
      </p:sp>
      <p:sp>
        <p:nvSpPr>
          <p:cNvPr id="3" name="TextBox 2">
            <a:extLst>
              <a:ext uri="{FF2B5EF4-FFF2-40B4-BE49-F238E27FC236}">
                <a16:creationId xmlns:a16="http://schemas.microsoft.com/office/drawing/2014/main" id="{C6EA9E23-A8D7-470E-943C-F68BDA2F6CEA}"/>
              </a:ext>
            </a:extLst>
          </p:cNvPr>
          <p:cNvSpPr txBox="1"/>
          <p:nvPr/>
        </p:nvSpPr>
        <p:spPr>
          <a:xfrm>
            <a:off x="339282" y="1907630"/>
            <a:ext cx="4724400" cy="461665"/>
          </a:xfrm>
          <a:prstGeom prst="rect">
            <a:avLst/>
          </a:prstGeom>
          <a:solidFill>
            <a:schemeClr val="accent1"/>
          </a:solidFill>
        </p:spPr>
        <p:txBody>
          <a:bodyPr wrap="square" rtlCol="0">
            <a:spAutoFit/>
          </a:bodyPr>
          <a:lstStyle/>
          <a:p>
            <a:r>
              <a:rPr lang="fr-FR" sz="1200" b="1" dirty="0"/>
              <a:t>Répartition géographique des filles et des femmes de 15 ans et plus touchées par l'excision</a:t>
            </a:r>
            <a:endParaRPr lang="en-US" sz="1200" b="1" dirty="0"/>
          </a:p>
        </p:txBody>
      </p:sp>
      <p:sp>
        <p:nvSpPr>
          <p:cNvPr id="8" name="TextBox 7">
            <a:extLst>
              <a:ext uri="{FF2B5EF4-FFF2-40B4-BE49-F238E27FC236}">
                <a16:creationId xmlns:a16="http://schemas.microsoft.com/office/drawing/2014/main" id="{41CFE175-BD37-4ED2-AC18-F4B1378AD4ED}"/>
              </a:ext>
            </a:extLst>
          </p:cNvPr>
          <p:cNvSpPr txBox="1"/>
          <p:nvPr/>
        </p:nvSpPr>
        <p:spPr>
          <a:xfrm>
            <a:off x="4191000" y="2981981"/>
            <a:ext cx="4572000" cy="523220"/>
          </a:xfrm>
          <a:prstGeom prst="rect">
            <a:avLst/>
          </a:prstGeom>
          <a:solidFill>
            <a:schemeClr val="accent1"/>
          </a:solidFill>
        </p:spPr>
        <p:txBody>
          <a:bodyPr wrap="square">
            <a:spAutoFit/>
          </a:bodyPr>
          <a:lstStyle/>
          <a:p>
            <a:r>
              <a:rPr lang="en-US" sz="1400" dirty="0" err="1"/>
              <a:t>Répartition</a:t>
            </a:r>
            <a:r>
              <a:rPr lang="en-US" sz="1400" dirty="0"/>
              <a:t> </a:t>
            </a:r>
            <a:r>
              <a:rPr lang="en-US" sz="1400" dirty="0" err="1"/>
              <a:t>géographique</a:t>
            </a:r>
            <a:r>
              <a:rPr lang="en-US" sz="1400" dirty="0"/>
              <a:t> des </a:t>
            </a:r>
            <a:r>
              <a:rPr lang="en-US" sz="1400" dirty="0" err="1"/>
              <a:t>filles</a:t>
            </a:r>
            <a:r>
              <a:rPr lang="en-US" sz="1400" dirty="0"/>
              <a:t> et des femmes de 15 </a:t>
            </a:r>
            <a:r>
              <a:rPr lang="en-US" sz="1400" dirty="0" err="1"/>
              <a:t>ans</a:t>
            </a:r>
            <a:r>
              <a:rPr lang="en-US" sz="1400" dirty="0"/>
              <a:t> et plus </a:t>
            </a:r>
            <a:r>
              <a:rPr lang="en-US" sz="1400" dirty="0" err="1"/>
              <a:t>touchées</a:t>
            </a:r>
            <a:r>
              <a:rPr lang="en-US" sz="1400" dirty="0"/>
              <a:t> par </a:t>
            </a:r>
            <a:r>
              <a:rPr lang="en-US" sz="1400" dirty="0" err="1"/>
              <a:t>l'excision</a:t>
            </a:r>
            <a:endParaRPr lang="en-US" sz="1400" dirty="0"/>
          </a:p>
        </p:txBody>
      </p:sp>
    </p:spTree>
    <p:extLst>
      <p:ext uri="{BB962C8B-B14F-4D97-AF65-F5344CB8AC3E}">
        <p14:creationId xmlns:p14="http://schemas.microsoft.com/office/powerpoint/2010/main" val="32546411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533400"/>
            <a:ext cx="8204005" cy="990600"/>
          </a:xfrm>
        </p:spPr>
        <p:txBody>
          <a:bodyPr/>
          <a:lstStyle/>
          <a:p>
            <a:pPr algn="l" rtl="0"/>
            <a:r>
              <a:rPr lang="fr" b="1" i="0" u="none" baseline="0" dirty="0"/>
              <a:t>Améliorez ce graphique</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386" y="1343464"/>
            <a:ext cx="3955144" cy="3118884"/>
          </a:xfrm>
          <a:prstGeom prst="rect">
            <a:avLst/>
          </a:prstGeom>
          <a:ln>
            <a:solidFill>
              <a:schemeClr val="tx1"/>
            </a:solidFill>
          </a:ln>
        </p:spPr>
      </p:pic>
      <p:pic>
        <p:nvPicPr>
          <p:cNvPr id="5" name="Content Placeholder 4"/>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236079" y="3048000"/>
            <a:ext cx="4827357" cy="3276600"/>
          </a:xfrm>
          <a:ln>
            <a:solidFill>
              <a:schemeClr val="tx1"/>
            </a:solidFill>
          </a:ln>
        </p:spPr>
      </p:pic>
      <p:sp>
        <p:nvSpPr>
          <p:cNvPr id="6" name="TextBox 5"/>
          <p:cNvSpPr txBox="1"/>
          <p:nvPr/>
        </p:nvSpPr>
        <p:spPr>
          <a:xfrm>
            <a:off x="3374553" y="6130492"/>
            <a:ext cx="840295" cy="215444"/>
          </a:xfrm>
          <a:prstGeom prst="rect">
            <a:avLst/>
          </a:prstGeom>
          <a:noFill/>
        </p:spPr>
        <p:txBody>
          <a:bodyPr wrap="none" rtlCol="0">
            <a:spAutoFit/>
          </a:bodyPr>
          <a:lstStyle/>
          <a:p>
            <a:pPr lvl="0" defTabSz="914400">
              <a:defRPr/>
            </a:pPr>
            <a:r>
              <a:rPr lang="fr" sz="800" kern="0" dirty="0">
                <a:solidFill>
                  <a:sysClr val="windowText" lastClr="000000"/>
                </a:solidFill>
                <a:hlinkClick r:id="rId5"/>
              </a:rPr>
              <a:t>Data +Design</a:t>
            </a:r>
            <a:endParaRPr lang="fr" sz="800" kern="0" dirty="0">
              <a:solidFill>
                <a:sysClr val="windowText" lastClr="000000"/>
              </a:solidFill>
            </a:endParaRPr>
          </a:p>
        </p:txBody>
      </p:sp>
      <p:sp>
        <p:nvSpPr>
          <p:cNvPr id="3" name="TextBox 2">
            <a:extLst>
              <a:ext uri="{FF2B5EF4-FFF2-40B4-BE49-F238E27FC236}">
                <a16:creationId xmlns:a16="http://schemas.microsoft.com/office/drawing/2014/main" id="{C06419C0-8D16-4EE0-8E47-8AB30C05ADBB}"/>
              </a:ext>
            </a:extLst>
          </p:cNvPr>
          <p:cNvSpPr txBox="1"/>
          <p:nvPr/>
        </p:nvSpPr>
        <p:spPr>
          <a:xfrm>
            <a:off x="4431324" y="3121223"/>
            <a:ext cx="4171070" cy="307777"/>
          </a:xfrm>
          <a:prstGeom prst="rect">
            <a:avLst/>
          </a:prstGeom>
          <a:solidFill>
            <a:schemeClr val="accent1"/>
          </a:solidFill>
          <a:ln>
            <a:solidFill>
              <a:schemeClr val="accent1"/>
            </a:solidFill>
          </a:ln>
        </p:spPr>
        <p:txBody>
          <a:bodyPr wrap="square" rtlCol="0">
            <a:spAutoFit/>
          </a:bodyPr>
          <a:lstStyle/>
          <a:p>
            <a:r>
              <a:rPr lang="en-US" sz="1400" b="1" dirty="0"/>
              <a:t>Apparition des super-</a:t>
            </a:r>
            <a:r>
              <a:rPr lang="en-US" sz="1400" b="1" dirty="0" err="1"/>
              <a:t>héro</a:t>
            </a:r>
            <a:r>
              <a:rPr lang="en-US" sz="1400" b="1" dirty="0"/>
              <a:t> dans le quartier</a:t>
            </a:r>
          </a:p>
        </p:txBody>
      </p:sp>
      <p:sp>
        <p:nvSpPr>
          <p:cNvPr id="8" name="TextBox 7">
            <a:extLst>
              <a:ext uri="{FF2B5EF4-FFF2-40B4-BE49-F238E27FC236}">
                <a16:creationId xmlns:a16="http://schemas.microsoft.com/office/drawing/2014/main" id="{8BBBED99-2B04-4985-BA27-301116322B8E}"/>
              </a:ext>
            </a:extLst>
          </p:cNvPr>
          <p:cNvSpPr txBox="1"/>
          <p:nvPr/>
        </p:nvSpPr>
        <p:spPr>
          <a:xfrm>
            <a:off x="465628" y="1434905"/>
            <a:ext cx="3606969" cy="276999"/>
          </a:xfrm>
          <a:prstGeom prst="rect">
            <a:avLst/>
          </a:prstGeom>
          <a:solidFill>
            <a:schemeClr val="accent1"/>
          </a:solidFill>
          <a:ln>
            <a:solidFill>
              <a:schemeClr val="accent1"/>
            </a:solidFill>
          </a:ln>
        </p:spPr>
        <p:txBody>
          <a:bodyPr wrap="square" rtlCol="0">
            <a:spAutoFit/>
          </a:bodyPr>
          <a:lstStyle/>
          <a:p>
            <a:r>
              <a:rPr lang="en-US" sz="1200" b="1" dirty="0"/>
              <a:t>Apparition des super-</a:t>
            </a:r>
            <a:r>
              <a:rPr lang="en-US" sz="1200" b="1" dirty="0" err="1"/>
              <a:t>héro</a:t>
            </a:r>
            <a:r>
              <a:rPr lang="en-US" sz="1200" b="1" dirty="0"/>
              <a:t> dans le quartier</a:t>
            </a:r>
          </a:p>
        </p:txBody>
      </p:sp>
      <p:sp>
        <p:nvSpPr>
          <p:cNvPr id="9" name="TextBox 8">
            <a:extLst>
              <a:ext uri="{FF2B5EF4-FFF2-40B4-BE49-F238E27FC236}">
                <a16:creationId xmlns:a16="http://schemas.microsoft.com/office/drawing/2014/main" id="{20FE7BEC-288B-497D-BDE1-1F90C70856D7}"/>
              </a:ext>
            </a:extLst>
          </p:cNvPr>
          <p:cNvSpPr txBox="1"/>
          <p:nvPr/>
        </p:nvSpPr>
        <p:spPr>
          <a:xfrm>
            <a:off x="6956474" y="5930437"/>
            <a:ext cx="1793630" cy="307777"/>
          </a:xfrm>
          <a:prstGeom prst="rect">
            <a:avLst/>
          </a:prstGeom>
          <a:solidFill>
            <a:schemeClr val="accent1"/>
          </a:solidFill>
          <a:ln>
            <a:solidFill>
              <a:schemeClr val="accent1"/>
            </a:solidFill>
          </a:ln>
        </p:spPr>
        <p:txBody>
          <a:bodyPr wrap="square" rtlCol="0">
            <a:spAutoFit/>
          </a:bodyPr>
          <a:lstStyle/>
          <a:p>
            <a:r>
              <a:rPr lang="en-US" sz="1400" dirty="0">
                <a:solidFill>
                  <a:srgbClr val="FF0000"/>
                </a:solidFill>
              </a:rPr>
              <a:t>Notre quartier</a:t>
            </a:r>
          </a:p>
        </p:txBody>
      </p:sp>
      <p:sp>
        <p:nvSpPr>
          <p:cNvPr id="13" name="TextBox 12">
            <a:extLst>
              <a:ext uri="{FF2B5EF4-FFF2-40B4-BE49-F238E27FC236}">
                <a16:creationId xmlns:a16="http://schemas.microsoft.com/office/drawing/2014/main" id="{05BCA0ED-2217-482F-B704-058C7A5F73FA}"/>
              </a:ext>
            </a:extLst>
          </p:cNvPr>
          <p:cNvSpPr txBox="1"/>
          <p:nvPr/>
        </p:nvSpPr>
        <p:spPr>
          <a:xfrm>
            <a:off x="2694614" y="3746161"/>
            <a:ext cx="1359877" cy="261610"/>
          </a:xfrm>
          <a:prstGeom prst="rect">
            <a:avLst/>
          </a:prstGeom>
          <a:solidFill>
            <a:schemeClr val="accent1"/>
          </a:solidFill>
          <a:ln>
            <a:solidFill>
              <a:schemeClr val="accent1"/>
            </a:solidFill>
          </a:ln>
        </p:spPr>
        <p:txBody>
          <a:bodyPr wrap="square" rtlCol="0">
            <a:spAutoFit/>
          </a:bodyPr>
          <a:lstStyle/>
          <a:p>
            <a:r>
              <a:rPr lang="en-US" sz="1100" dirty="0">
                <a:solidFill>
                  <a:srgbClr val="FF0000"/>
                </a:solidFill>
              </a:rPr>
              <a:t>Notre quartier</a:t>
            </a:r>
          </a:p>
        </p:txBody>
      </p:sp>
      <p:sp>
        <p:nvSpPr>
          <p:cNvPr id="14" name="TextBox 13">
            <a:extLst>
              <a:ext uri="{FF2B5EF4-FFF2-40B4-BE49-F238E27FC236}">
                <a16:creationId xmlns:a16="http://schemas.microsoft.com/office/drawing/2014/main" id="{894FF004-78F9-405B-BFE5-26F689B82949}"/>
              </a:ext>
            </a:extLst>
          </p:cNvPr>
          <p:cNvSpPr txBox="1"/>
          <p:nvPr/>
        </p:nvSpPr>
        <p:spPr>
          <a:xfrm>
            <a:off x="5655213" y="5883192"/>
            <a:ext cx="1146517" cy="400110"/>
          </a:xfrm>
          <a:prstGeom prst="rect">
            <a:avLst/>
          </a:prstGeom>
          <a:solidFill>
            <a:schemeClr val="accent1"/>
          </a:solidFill>
        </p:spPr>
        <p:txBody>
          <a:bodyPr wrap="square" rtlCol="0">
            <a:spAutoFit/>
          </a:bodyPr>
          <a:lstStyle/>
          <a:p>
            <a:r>
              <a:rPr lang="en-US" sz="1000" dirty="0">
                <a:solidFill>
                  <a:srgbClr val="00B0F0"/>
                </a:solidFill>
              </a:rPr>
              <a:t>Moyenne </a:t>
            </a:r>
            <a:r>
              <a:rPr lang="en-US" sz="1000" dirty="0" err="1">
                <a:solidFill>
                  <a:srgbClr val="00B0F0"/>
                </a:solidFill>
              </a:rPr>
              <a:t>Mondiale</a:t>
            </a:r>
            <a:endParaRPr lang="en-US" sz="1000" dirty="0">
              <a:solidFill>
                <a:srgbClr val="00B0F0"/>
              </a:solidFill>
            </a:endParaRPr>
          </a:p>
        </p:txBody>
      </p:sp>
      <p:sp>
        <p:nvSpPr>
          <p:cNvPr id="16" name="TextBox 15">
            <a:extLst>
              <a:ext uri="{FF2B5EF4-FFF2-40B4-BE49-F238E27FC236}">
                <a16:creationId xmlns:a16="http://schemas.microsoft.com/office/drawing/2014/main" id="{577147B5-1F40-44EC-B312-7422D215518C}"/>
              </a:ext>
            </a:extLst>
          </p:cNvPr>
          <p:cNvSpPr txBox="1"/>
          <p:nvPr/>
        </p:nvSpPr>
        <p:spPr>
          <a:xfrm>
            <a:off x="1551610" y="3707689"/>
            <a:ext cx="961416" cy="338554"/>
          </a:xfrm>
          <a:prstGeom prst="rect">
            <a:avLst/>
          </a:prstGeom>
          <a:solidFill>
            <a:schemeClr val="accent1"/>
          </a:solidFill>
        </p:spPr>
        <p:txBody>
          <a:bodyPr wrap="square" rtlCol="0">
            <a:spAutoFit/>
          </a:bodyPr>
          <a:lstStyle/>
          <a:p>
            <a:r>
              <a:rPr lang="en-US" sz="800" dirty="0">
                <a:solidFill>
                  <a:srgbClr val="00B0F0"/>
                </a:solidFill>
              </a:rPr>
              <a:t>Moyenne </a:t>
            </a:r>
            <a:r>
              <a:rPr lang="en-US" sz="800" dirty="0" err="1">
                <a:solidFill>
                  <a:srgbClr val="00B0F0"/>
                </a:solidFill>
              </a:rPr>
              <a:t>Mondiale</a:t>
            </a:r>
            <a:endParaRPr lang="en-US" sz="800" dirty="0">
              <a:solidFill>
                <a:srgbClr val="00B0F0"/>
              </a:solidFill>
            </a:endParaRPr>
          </a:p>
        </p:txBody>
      </p:sp>
    </p:spTree>
    <p:extLst>
      <p:ext uri="{BB962C8B-B14F-4D97-AF65-F5344CB8AC3E}">
        <p14:creationId xmlns:p14="http://schemas.microsoft.com/office/powerpoint/2010/main" val="506987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8160660" cy="990600"/>
          </a:xfrm>
        </p:spPr>
        <p:txBody>
          <a:bodyPr/>
          <a:lstStyle/>
          <a:p>
            <a:pPr algn="l" rtl="0"/>
            <a:r>
              <a:rPr lang="fr" b="1" i="0" u="none" baseline="0" dirty="0"/>
              <a:t>Améliorez ce graphique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418560"/>
            <a:ext cx="3939844" cy="3534440"/>
          </a:xfrm>
          <a:prstGeom prst="rect">
            <a:avLst/>
          </a:prstGeom>
          <a:ln>
            <a:solidFill>
              <a:schemeClr val="tx1"/>
            </a:solidFill>
          </a:ln>
        </p:spPr>
      </p:pic>
      <p:pic>
        <p:nvPicPr>
          <p:cNvPr id="9" name="Content Placeholder 8"/>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288946" y="2409160"/>
            <a:ext cx="4709914" cy="3783697"/>
          </a:xfrm>
          <a:ln>
            <a:solidFill>
              <a:schemeClr val="tx1"/>
            </a:solidFill>
          </a:ln>
        </p:spPr>
      </p:pic>
      <p:sp>
        <p:nvSpPr>
          <p:cNvPr id="5" name="TextBox 4"/>
          <p:cNvSpPr txBox="1"/>
          <p:nvPr/>
        </p:nvSpPr>
        <p:spPr>
          <a:xfrm>
            <a:off x="304800" y="4953000"/>
            <a:ext cx="840295" cy="215444"/>
          </a:xfrm>
          <a:prstGeom prst="rect">
            <a:avLst/>
          </a:prstGeom>
          <a:noFill/>
        </p:spPr>
        <p:txBody>
          <a:bodyPr wrap="none" rtlCol="0">
            <a:spAutoFit/>
          </a:bodyPr>
          <a:lstStyle/>
          <a:p>
            <a:pPr lvl="0" defTabSz="914400">
              <a:defRPr/>
            </a:pPr>
            <a:r>
              <a:rPr lang="fr" sz="800" kern="0">
                <a:solidFill>
                  <a:sysClr val="windowText" lastClr="000000"/>
                </a:solidFill>
                <a:hlinkClick r:id="rId5"/>
              </a:rPr>
              <a:t>Data +Design</a:t>
            </a:r>
            <a:endParaRPr lang="fr" sz="800" kern="0" dirty="0">
              <a:solidFill>
                <a:sysClr val="windowText" lastClr="000000"/>
              </a:solidFill>
            </a:endParaRPr>
          </a:p>
        </p:txBody>
      </p:sp>
      <p:sp>
        <p:nvSpPr>
          <p:cNvPr id="3" name="TextBox 2">
            <a:extLst>
              <a:ext uri="{FF2B5EF4-FFF2-40B4-BE49-F238E27FC236}">
                <a16:creationId xmlns:a16="http://schemas.microsoft.com/office/drawing/2014/main" id="{617387C1-F95F-454F-A1EE-B373B3993942}"/>
              </a:ext>
            </a:extLst>
          </p:cNvPr>
          <p:cNvSpPr txBox="1"/>
          <p:nvPr/>
        </p:nvSpPr>
        <p:spPr>
          <a:xfrm>
            <a:off x="4424289" y="2525151"/>
            <a:ext cx="4072597" cy="584775"/>
          </a:xfrm>
          <a:prstGeom prst="rect">
            <a:avLst/>
          </a:prstGeom>
          <a:solidFill>
            <a:schemeClr val="accent1"/>
          </a:solidFill>
        </p:spPr>
        <p:txBody>
          <a:bodyPr wrap="square" rtlCol="0">
            <a:spAutoFit/>
          </a:bodyPr>
          <a:lstStyle/>
          <a:p>
            <a:r>
              <a:rPr lang="en-US" sz="3200" b="1" dirty="0"/>
              <a:t>Un </a:t>
            </a:r>
            <a:r>
              <a:rPr lang="en-US" sz="3200" b="1" dirty="0" err="1"/>
              <a:t>titre</a:t>
            </a:r>
            <a:r>
              <a:rPr lang="en-US" sz="3200" b="1" dirty="0"/>
              <a:t> pertinent</a:t>
            </a:r>
          </a:p>
        </p:txBody>
      </p:sp>
    </p:spTree>
    <p:extLst>
      <p:ext uri="{BB962C8B-B14F-4D97-AF65-F5344CB8AC3E}">
        <p14:creationId xmlns:p14="http://schemas.microsoft.com/office/powerpoint/2010/main" val="2321381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685800" y="2971800"/>
            <a:ext cx="7772400" cy="1181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0" lang="fr" sz="5000" b="1" i="0" u="none" strike="noStrike" kern="0" cap="none" spc="200" normalizeH="0" baseline="0">
                <a:ln>
                  <a:noFill/>
                </a:ln>
                <a:solidFill>
                  <a:schemeClr val="accent1"/>
                </a:solidFill>
                <a:effectLst/>
                <a:uLnTx/>
                <a:uFillTx/>
                <a:latin typeface="+mj-lt"/>
                <a:ea typeface="+mj-ea"/>
                <a:cs typeface="+mj-cs"/>
              </a:rPr>
              <a:t>Conception</a:t>
            </a:r>
            <a:endParaRPr kumimoji="0" lang="fr" sz="5500" b="1" i="0" u="none" strike="noStrike" kern="0" cap="none" spc="300" normalizeH="0" baseline="0" noProof="0" dirty="0">
              <a:ln>
                <a:noFill/>
              </a:ln>
              <a:solidFill>
                <a:schemeClr val="accent1"/>
              </a:solidFill>
              <a:effectLst/>
              <a:uLnTx/>
              <a:uFillTx/>
              <a:latin typeface="+mj-lt"/>
              <a:ea typeface="+mj-ea"/>
              <a:cs typeface="+mj-cs"/>
            </a:endParaRPr>
          </a:p>
        </p:txBody>
      </p:sp>
    </p:spTree>
    <p:extLst>
      <p:ext uri="{BB962C8B-B14F-4D97-AF65-F5344CB8AC3E}">
        <p14:creationId xmlns:p14="http://schemas.microsoft.com/office/powerpoint/2010/main" val="2599751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762000" y="2260600"/>
            <a:ext cx="7772400" cy="1181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pPr marL="0" marR="0" lvl="0" indent="0" algn="ctr" defTabSz="914400" rtl="0" eaLnBrk="0" fontAlgn="base" latinLnBrk="0" hangingPunct="0">
              <a:lnSpc>
                <a:spcPct val="120000"/>
              </a:lnSpc>
              <a:spcBef>
                <a:spcPct val="0"/>
              </a:spcBef>
              <a:spcAft>
                <a:spcPct val="0"/>
              </a:spcAft>
              <a:buClrTx/>
              <a:buSzTx/>
              <a:buFontTx/>
              <a:buNone/>
              <a:tabLst/>
              <a:defRPr/>
            </a:pPr>
            <a:r>
              <a:rPr kumimoji="0" lang="fr" sz="4400" b="1" i="0" u="none" strike="noStrike" kern="0" cap="none" spc="200" normalizeH="0" baseline="0" dirty="0">
                <a:ln>
                  <a:noFill/>
                </a:ln>
                <a:solidFill>
                  <a:schemeClr val="accent1"/>
                </a:solidFill>
                <a:effectLst/>
                <a:uLnTx/>
                <a:uFillTx/>
                <a:latin typeface="+mj-lt"/>
                <a:ea typeface="+mj-ea"/>
                <a:cs typeface="+mj-cs"/>
              </a:rPr>
              <a:t>COMMENT FAIRE UNE VISUALISATION DE DONNÉES</a:t>
            </a:r>
            <a:endParaRPr kumimoji="0" lang="fr" sz="4800" b="1" i="0" u="none" strike="noStrike" kern="0" cap="none" spc="300" normalizeH="0" baseline="0" noProof="0" dirty="0">
              <a:ln>
                <a:noFill/>
              </a:ln>
              <a:solidFill>
                <a:schemeClr val="accent1"/>
              </a:solidFill>
              <a:effectLst/>
              <a:uLnTx/>
              <a:uFillTx/>
              <a:latin typeface="+mj-lt"/>
              <a:ea typeface="+mj-ea"/>
              <a:cs typeface="+mj-cs"/>
            </a:endParaRPr>
          </a:p>
        </p:txBody>
      </p:sp>
    </p:spTree>
    <p:extLst>
      <p:ext uri="{BB962C8B-B14F-4D97-AF65-F5344CB8AC3E}">
        <p14:creationId xmlns:p14="http://schemas.microsoft.com/office/powerpoint/2010/main" val="28522890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Outils de création</a:t>
            </a:r>
          </a:p>
        </p:txBody>
      </p:sp>
      <p:sp>
        <p:nvSpPr>
          <p:cNvPr id="3" name="Content Placeholder 2"/>
          <p:cNvSpPr>
            <a:spLocks noGrp="1"/>
          </p:cNvSpPr>
          <p:nvPr>
            <p:ph idx="1"/>
          </p:nvPr>
        </p:nvSpPr>
        <p:spPr/>
        <p:txBody>
          <a:bodyPr/>
          <a:lstStyle/>
          <a:p>
            <a:pPr algn="l" rtl="0"/>
            <a:r>
              <a:rPr lang="fr" b="0" i="0" u="none" baseline="0"/>
              <a:t>Excel/Powerpoint</a:t>
            </a:r>
            <a:endParaRPr lang="fr" dirty="0"/>
          </a:p>
          <a:p>
            <a:pPr algn="l" rtl="0"/>
            <a:r>
              <a:rPr lang="fr" b="0" i="0" u="none" baseline="0"/>
              <a:t>Infogram (</a:t>
            </a:r>
            <a:r>
              <a:rPr lang="fr" b="0" i="0" u="none" baseline="0">
                <a:hlinkClick r:id="rId3"/>
              </a:rPr>
              <a:t>infogr.am/beta</a:t>
            </a:r>
            <a:r>
              <a:rPr lang="fr" b="0" i="0" u="none" baseline="0"/>
              <a:t>)</a:t>
            </a:r>
          </a:p>
          <a:p>
            <a:pPr algn="l" rtl="0"/>
            <a:r>
              <a:rPr lang="fr" b="0" i="0" u="none" baseline="0"/>
              <a:t>Tableau (</a:t>
            </a:r>
            <a:r>
              <a:rPr lang="fr" b="0" i="0" u="none" baseline="0">
                <a:hlinkClick r:id="rId4"/>
              </a:rPr>
              <a:t>tableau.com</a:t>
            </a:r>
            <a:r>
              <a:rPr lang="fr" b="0" i="0" u="none" baseline="0"/>
              <a:t>)</a:t>
            </a:r>
          </a:p>
          <a:p>
            <a:pPr algn="l" rtl="0"/>
            <a:r>
              <a:rPr lang="fr" b="0" i="0" u="none" baseline="0"/>
              <a:t>Piktochart (</a:t>
            </a:r>
            <a:r>
              <a:rPr lang="fr" b="0" i="0" u="none" baseline="0">
                <a:hlinkClick r:id="rId5"/>
              </a:rPr>
              <a:t>piktochart.com</a:t>
            </a:r>
            <a:r>
              <a:rPr lang="fr" b="0" i="0" u="none" baseline="0"/>
              <a:t>)</a:t>
            </a:r>
          </a:p>
          <a:p>
            <a:pPr algn="l" rtl="0"/>
            <a:r>
              <a:rPr lang="fr" b="0" i="0" u="none" baseline="0"/>
              <a:t>Easely (</a:t>
            </a:r>
            <a:r>
              <a:rPr lang="fr" b="0" i="0" u="none" baseline="0">
                <a:hlinkClick r:id="rId6"/>
              </a:rPr>
              <a:t>easel.ly</a:t>
            </a:r>
            <a:r>
              <a:rPr lang="fr" b="0" i="0" u="none" baseline="0"/>
              <a:t>)</a:t>
            </a:r>
          </a:p>
          <a:p>
            <a:pPr algn="l" rtl="0"/>
            <a:r>
              <a:rPr lang="fr" b="0" i="0" u="none" baseline="0"/>
              <a:t>Visage (</a:t>
            </a:r>
            <a:r>
              <a:rPr lang="fr" b="0" i="0" u="none" baseline="0">
                <a:hlinkClick r:id="rId7" action="ppaction://hlinkfile"/>
              </a:rPr>
              <a:t>create.visage.co</a:t>
            </a:r>
            <a:r>
              <a:rPr lang="fr" b="0" i="0" u="none" baseline="0"/>
              <a:t>)</a:t>
            </a:r>
          </a:p>
        </p:txBody>
      </p:sp>
    </p:spTree>
    <p:extLst>
      <p:ext uri="{BB962C8B-B14F-4D97-AF65-F5344CB8AC3E}">
        <p14:creationId xmlns:p14="http://schemas.microsoft.com/office/powerpoint/2010/main" val="2555239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Flux de travail recommandé</a:t>
            </a:r>
          </a:p>
        </p:txBody>
      </p:sp>
      <p:sp>
        <p:nvSpPr>
          <p:cNvPr id="3" name="Content Placeholder 2"/>
          <p:cNvSpPr>
            <a:spLocks noGrp="1"/>
          </p:cNvSpPr>
          <p:nvPr>
            <p:ph idx="1"/>
          </p:nvPr>
        </p:nvSpPr>
        <p:spPr>
          <a:xfrm>
            <a:off x="566738" y="1524000"/>
            <a:ext cx="8433827" cy="4648200"/>
          </a:xfrm>
        </p:spPr>
        <p:txBody>
          <a:bodyPr/>
          <a:lstStyle/>
          <a:p>
            <a:pPr algn="l" rtl="0"/>
            <a:r>
              <a:rPr lang="fr" b="0" i="0" u="none" baseline="0" dirty="0"/>
              <a:t>Expérimentez les différents éléments  visuels proposés par un programme - laissez le visuel vous donner des idées sur ce que raconte l'histoire finale</a:t>
            </a:r>
          </a:p>
          <a:p>
            <a:pPr algn="l" rtl="0"/>
            <a:r>
              <a:rPr lang="fr" b="0" i="0" u="none" baseline="0" dirty="0"/>
              <a:t>Sélectionnez le type de visuel qui a le plus de sens</a:t>
            </a:r>
          </a:p>
          <a:p>
            <a:pPr algn="l" rtl="0"/>
            <a:r>
              <a:rPr lang="fr" b="0" i="0" u="none" baseline="0" dirty="0"/>
              <a:t>Découvrez les options graphiques qui fonctionnent le mieux</a:t>
            </a:r>
          </a:p>
          <a:p>
            <a:pPr algn="l" rtl="0"/>
            <a:r>
              <a:rPr lang="fr" b="0" i="0" u="none" baseline="0" dirty="0"/>
              <a:t>Construisez le graphique</a:t>
            </a:r>
          </a:p>
        </p:txBody>
      </p:sp>
    </p:spTree>
    <p:extLst>
      <p:ext uri="{BB962C8B-B14F-4D97-AF65-F5344CB8AC3E}">
        <p14:creationId xmlns:p14="http://schemas.microsoft.com/office/powerpoint/2010/main" val="1591676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Flux de travail recommandé</a:t>
            </a:r>
          </a:p>
        </p:txBody>
      </p:sp>
      <p:sp>
        <p:nvSpPr>
          <p:cNvPr id="3" name="Content Placeholder 2"/>
          <p:cNvSpPr>
            <a:spLocks noGrp="1"/>
          </p:cNvSpPr>
          <p:nvPr>
            <p:ph idx="1"/>
          </p:nvPr>
        </p:nvSpPr>
        <p:spPr>
          <a:xfrm>
            <a:off x="823748" y="1219200"/>
            <a:ext cx="7729537" cy="4953000"/>
          </a:xfrm>
        </p:spPr>
        <p:txBody>
          <a:bodyPr/>
          <a:lstStyle/>
          <a:p>
            <a:pPr marL="0" indent="0" algn="l" rtl="0">
              <a:buNone/>
            </a:pPr>
            <a:r>
              <a:rPr lang="fr" b="0" i="0" u="none" baseline="0" dirty="0"/>
              <a:t>Vous pouvez également dessiner vos idées et utiliser un programme comme </a:t>
            </a:r>
            <a:r>
              <a:rPr lang="fr" b="0" i="0" u="none" baseline="0" dirty="0" err="1"/>
              <a:t>Piktochart</a:t>
            </a:r>
            <a:r>
              <a:rPr lang="fr" b="0" i="0" u="none" baseline="0" dirty="0"/>
              <a:t> pour créer votre visualisation.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922" y="2865474"/>
            <a:ext cx="4159989" cy="277332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2122" y="2856614"/>
            <a:ext cx="4173278" cy="2782186"/>
          </a:xfrm>
          <a:prstGeom prst="rect">
            <a:avLst/>
          </a:prstGeom>
        </p:spPr>
      </p:pic>
      <p:sp>
        <p:nvSpPr>
          <p:cNvPr id="6" name="TextBox 5"/>
          <p:cNvSpPr txBox="1"/>
          <p:nvPr/>
        </p:nvSpPr>
        <p:spPr>
          <a:xfrm>
            <a:off x="7072095" y="5658534"/>
            <a:ext cx="190468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800" b="0" i="0" u="none" strike="noStrike" kern="0" cap="none" spc="0" normalizeH="0" baseline="0">
                <a:ln>
                  <a:noFill/>
                </a:ln>
                <a:solidFill>
                  <a:sysClr val="windowText" lastClr="000000"/>
                </a:solidFill>
                <a:effectLst/>
                <a:uLnTx/>
                <a:uFillTx/>
              </a:rPr>
              <a:t>© 2015 Population Reference Bureau.</a:t>
            </a:r>
            <a:endParaRPr kumimoji="0" lang="fr" sz="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8319814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43755"/>
            <a:ext cx="7739062" cy="990600"/>
          </a:xfrm>
        </p:spPr>
        <p:txBody>
          <a:bodyPr/>
          <a:lstStyle/>
          <a:p>
            <a:pPr algn="l" rtl="0"/>
            <a:r>
              <a:rPr lang="fr" b="1" i="0" u="none" baseline="0" dirty="0"/>
              <a:t>Vous souhaitez obtenir de l'aide ou vous avez des suggestions ?</a:t>
            </a:r>
          </a:p>
        </p:txBody>
      </p:sp>
      <p:sp>
        <p:nvSpPr>
          <p:cNvPr id="3" name="Content Placeholder 2"/>
          <p:cNvSpPr>
            <a:spLocks noGrp="1"/>
          </p:cNvSpPr>
          <p:nvPr>
            <p:ph idx="1"/>
          </p:nvPr>
        </p:nvSpPr>
        <p:spPr>
          <a:xfrm>
            <a:off x="559593" y="1766045"/>
            <a:ext cx="8296275" cy="4648200"/>
          </a:xfrm>
        </p:spPr>
        <p:txBody>
          <a:bodyPr/>
          <a:lstStyle/>
          <a:p>
            <a:pPr algn="l" rtl="0"/>
            <a:r>
              <a:rPr lang="fr" b="0" i="0" u="none" baseline="0" dirty="0"/>
              <a:t>Effectuez des recherches dans Google ! (« comment…dans Excel »)</a:t>
            </a:r>
            <a:endParaRPr lang="fr" dirty="0"/>
          </a:p>
          <a:p>
            <a:pPr algn="l" rtl="0"/>
            <a:r>
              <a:rPr lang="fr" b="0" i="0" u="none" baseline="0" dirty="0"/>
              <a:t>Abonnez-vous à la liste de Knowledge Gateway : </a:t>
            </a:r>
            <a:r>
              <a:rPr lang="fr" b="0" i="0" u="none" baseline="0" dirty="0">
                <a:hlinkClick r:id="rId3"/>
              </a:rPr>
              <a:t>https://knowledge-gateway.org/dataviz</a:t>
            </a:r>
            <a:r>
              <a:rPr lang="fr" b="0" i="0" u="none" baseline="0" dirty="0"/>
              <a:t> </a:t>
            </a:r>
          </a:p>
          <a:p>
            <a:pPr algn="l" rtl="0"/>
            <a:r>
              <a:rPr lang="fr" b="0" i="0" u="none" baseline="0" dirty="0">
                <a:hlinkClick r:id="rId4"/>
              </a:rPr>
              <a:t>Helpmeviz.com</a:t>
            </a:r>
            <a:r>
              <a:rPr lang="fr" b="0" i="0" u="none" baseline="0" dirty="0"/>
              <a:t> est une communauté en ligne qui travaille pour améliorer vos visuels.</a:t>
            </a:r>
          </a:p>
          <a:p>
            <a:pPr algn="l" rtl="0"/>
            <a:r>
              <a:rPr lang="fr" b="0" i="0" u="none" baseline="0" dirty="0"/>
              <a:t>Travaillez avec un graphiste professionnel.</a:t>
            </a:r>
          </a:p>
        </p:txBody>
      </p:sp>
    </p:spTree>
    <p:extLst>
      <p:ext uri="{BB962C8B-B14F-4D97-AF65-F5344CB8AC3E}">
        <p14:creationId xmlns:p14="http://schemas.microsoft.com/office/powerpoint/2010/main" val="1185623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Ressources en ligne</a:t>
            </a:r>
          </a:p>
        </p:txBody>
      </p:sp>
      <p:sp>
        <p:nvSpPr>
          <p:cNvPr id="5" name="Content Placeholder 4"/>
          <p:cNvSpPr>
            <a:spLocks noGrp="1"/>
          </p:cNvSpPr>
          <p:nvPr>
            <p:ph idx="1"/>
          </p:nvPr>
        </p:nvSpPr>
        <p:spPr>
          <a:xfrm>
            <a:off x="847725" y="1371600"/>
            <a:ext cx="7729537" cy="4953000"/>
          </a:xfrm>
        </p:spPr>
        <p:txBody>
          <a:bodyPr/>
          <a:lstStyle/>
          <a:p>
            <a:pPr algn="l" rtl="0"/>
            <a:r>
              <a:rPr lang="fr-FR" b="0" i="0" u="none" baseline="0" dirty="0"/>
              <a:t>D</a:t>
            </a:r>
            <a:r>
              <a:rPr lang="fr" b="0" i="0" u="none" baseline="0" dirty="0"/>
              <a:t>ate + Design</a:t>
            </a:r>
            <a:r>
              <a:rPr lang="fr" b="0" i="0" u="none" dirty="0"/>
              <a:t> : </a:t>
            </a:r>
            <a:r>
              <a:rPr lang="fr" b="0" i="0" u="none" baseline="0" dirty="0"/>
              <a:t>A Simple Introduction to Preparing and Visualizing Information– </a:t>
            </a:r>
            <a:r>
              <a:rPr lang="fr" b="0" i="0" u="none" baseline="0" dirty="0">
                <a:hlinkClick r:id="rId3" action="ppaction://hlinkfile"/>
              </a:rPr>
              <a:t>infoactive.co/data-design/ </a:t>
            </a:r>
            <a:endParaRPr lang="fr" dirty="0"/>
          </a:p>
          <a:p>
            <a:pPr algn="l" rtl="0"/>
            <a:r>
              <a:rPr lang="fr" b="0" i="0" u="none" baseline="0" dirty="0"/>
              <a:t>Data Visualization 101: How to Design Charts and Graphs Free E-Book– </a:t>
            </a:r>
            <a:r>
              <a:rPr lang="fr" b="0" i="0" u="none" baseline="0" dirty="0">
                <a:hlinkClick r:id="rId4" action="ppaction://hlinkfile"/>
              </a:rPr>
              <a:t>visage.co/content/data-visualization-101</a:t>
            </a:r>
            <a:endParaRPr lang="fr" dirty="0"/>
          </a:p>
          <a:p>
            <a:pPr algn="l" rtl="0"/>
            <a:r>
              <a:rPr lang="fr" b="0" i="0" u="none" baseline="0" dirty="0"/>
              <a:t>PolicyViz–</a:t>
            </a:r>
            <a:r>
              <a:rPr lang="fr" b="0" i="0" u="none" baseline="0" dirty="0">
                <a:hlinkClick r:id="rId5"/>
              </a:rPr>
              <a:t>http://policyviz.com/</a:t>
            </a:r>
            <a:r>
              <a:rPr lang="fr" b="0" i="0" u="none" baseline="0" dirty="0"/>
              <a:t> </a:t>
            </a:r>
          </a:p>
          <a:p>
            <a:pPr algn="l" rtl="0"/>
            <a:r>
              <a:rPr lang="fr" b="0" i="0" u="none" baseline="0" dirty="0"/>
              <a:t>Storytelling with Data– </a:t>
            </a:r>
            <a:r>
              <a:rPr lang="fr" b="0" i="0" u="none" baseline="0" dirty="0">
                <a:hlinkClick r:id="rId6"/>
              </a:rPr>
              <a:t>storytellingwithdata.com/</a:t>
            </a:r>
            <a:r>
              <a:rPr lang="fr" b="0" i="0" u="none" baseline="0" dirty="0"/>
              <a:t> </a:t>
            </a:r>
          </a:p>
        </p:txBody>
      </p:sp>
    </p:spTree>
    <p:extLst>
      <p:ext uri="{BB962C8B-B14F-4D97-AF65-F5344CB8AC3E}">
        <p14:creationId xmlns:p14="http://schemas.microsoft.com/office/powerpoint/2010/main" val="14581810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Pour l'inspiration</a:t>
            </a:r>
          </a:p>
        </p:txBody>
      </p:sp>
      <p:sp>
        <p:nvSpPr>
          <p:cNvPr id="3" name="Content Placeholder 2"/>
          <p:cNvSpPr>
            <a:spLocks noGrp="1"/>
          </p:cNvSpPr>
          <p:nvPr>
            <p:ph idx="1"/>
          </p:nvPr>
        </p:nvSpPr>
        <p:spPr/>
        <p:txBody>
          <a:bodyPr/>
          <a:lstStyle/>
          <a:p>
            <a:pPr algn="l" rtl="0"/>
            <a:r>
              <a:rPr lang="fr" b="0" i="0" u="none" baseline="0" dirty="0"/>
              <a:t>Effectuez des recherches sur Pinterest</a:t>
            </a:r>
          </a:p>
          <a:p>
            <a:pPr algn="l" rtl="0"/>
            <a:r>
              <a:rPr lang="fr" b="0" i="0" u="none" baseline="0" dirty="0">
                <a:hlinkClick r:id="rId3"/>
              </a:rPr>
              <a:t>informationisbeautifulawards.com</a:t>
            </a:r>
            <a:endParaRPr lang="fr" dirty="0"/>
          </a:p>
          <a:p>
            <a:pPr algn="l" rtl="0"/>
            <a:r>
              <a:rPr lang="fr" b="0" i="0" u="none" baseline="0" dirty="0">
                <a:hlinkClick r:id="rId4"/>
              </a:rPr>
              <a:t>nytimes.com</a:t>
            </a:r>
            <a:r>
              <a:rPr lang="fr" b="0" i="0" u="none" baseline="0" dirty="0"/>
              <a:t>  </a:t>
            </a:r>
          </a:p>
          <a:p>
            <a:pPr algn="l" rtl="0"/>
            <a:r>
              <a:rPr lang="fr" b="0" i="0" u="none" baseline="0" dirty="0">
                <a:hlinkClick r:id="rId5"/>
              </a:rPr>
              <a:t>worldpopdata.org</a:t>
            </a:r>
            <a:endParaRPr lang="fr" dirty="0"/>
          </a:p>
          <a:p>
            <a:pPr algn="l" rtl="0"/>
            <a:r>
              <a:rPr lang="fr" b="0" i="0" u="none" baseline="0" dirty="0">
                <a:hlinkClick r:id="rId6"/>
              </a:rPr>
              <a:t>healthdata.org</a:t>
            </a:r>
            <a:endParaRPr lang="fr" dirty="0"/>
          </a:p>
          <a:p>
            <a:pPr algn="l" rtl="0"/>
            <a:r>
              <a:rPr lang="fr" b="0" i="0" u="none" baseline="0" dirty="0">
                <a:hlinkClick r:id="rId7"/>
              </a:rPr>
              <a:t>africanhealthstats.org</a:t>
            </a:r>
            <a:endParaRPr lang="fr" dirty="0"/>
          </a:p>
          <a:p>
            <a:pPr algn="l" rtl="0"/>
            <a:r>
              <a:rPr lang="fr" b="0" i="0" u="none" baseline="0" dirty="0">
                <a:hlinkClick r:id="rId8"/>
              </a:rPr>
              <a:t>ourworldindata.org</a:t>
            </a:r>
            <a:endParaRPr lang="fr" dirty="0"/>
          </a:p>
          <a:p>
            <a:pPr algn="l" rtl="0"/>
            <a:r>
              <a:rPr lang="fr" b="0" i="0" u="none" baseline="0" dirty="0">
                <a:hlinkClick r:id="rId9"/>
              </a:rPr>
              <a:t>columnfivemedia.com</a:t>
            </a:r>
            <a:endParaRPr lang="fr" dirty="0"/>
          </a:p>
        </p:txBody>
      </p:sp>
    </p:spTree>
    <p:extLst>
      <p:ext uri="{BB962C8B-B14F-4D97-AF65-F5344CB8AC3E}">
        <p14:creationId xmlns:p14="http://schemas.microsoft.com/office/powerpoint/2010/main" val="3054186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Manuels</a:t>
            </a:r>
          </a:p>
        </p:txBody>
      </p:sp>
      <p:sp>
        <p:nvSpPr>
          <p:cNvPr id="3" name="Content Placeholder 2"/>
          <p:cNvSpPr>
            <a:spLocks noGrp="1"/>
          </p:cNvSpPr>
          <p:nvPr>
            <p:ph idx="1"/>
          </p:nvPr>
        </p:nvSpPr>
        <p:spPr>
          <a:xfrm>
            <a:off x="847725" y="1219200"/>
            <a:ext cx="7729537" cy="5105400"/>
          </a:xfrm>
        </p:spPr>
        <p:txBody>
          <a:bodyPr/>
          <a:lstStyle/>
          <a:p>
            <a:pPr algn="l" rtl="0"/>
            <a:r>
              <a:rPr lang="fr" sz="2000" b="0" i="0" u="none" baseline="0">
                <a:hlinkClick r:id="rId3"/>
              </a:rPr>
              <a:t>The Truthful Art: Data, Charts, and Maps for Communication </a:t>
            </a:r>
            <a:endParaRPr lang="fr" sz="2000" dirty="0"/>
          </a:p>
          <a:p>
            <a:pPr algn="l" rtl="0"/>
            <a:r>
              <a:rPr lang="fr" sz="2000" b="0" i="0" u="none" baseline="0">
                <a:hlinkClick r:id="rId4"/>
              </a:rPr>
              <a:t>Visualizing Data: Exploring and Explaining Data With the Processing Environment </a:t>
            </a:r>
            <a:r>
              <a:rPr lang="fr" sz="2000" b="0" i="0" u="none" baseline="0"/>
              <a:t> </a:t>
            </a:r>
          </a:p>
          <a:p>
            <a:pPr algn="l" rtl="0"/>
            <a:r>
              <a:rPr lang="fr" sz="2000" b="0" i="0" u="none" baseline="0">
                <a:hlinkClick r:id="rId5"/>
              </a:rPr>
              <a:t>How Maps Work: Representation, Visualization, and Design </a:t>
            </a:r>
            <a:endParaRPr lang="fr" sz="2000" dirty="0"/>
          </a:p>
          <a:p>
            <a:pPr algn="l" rtl="0"/>
            <a:r>
              <a:rPr lang="fr" sz="2000" b="0" i="0" u="none" baseline="0">
                <a:hlinkClick r:id="rId6"/>
              </a:rPr>
              <a:t>Better Presentations: A Guide for Scholars, Researchers, and Wonks </a:t>
            </a:r>
            <a:endParaRPr lang="fr" sz="2000" dirty="0"/>
          </a:p>
          <a:p>
            <a:pPr algn="l" rtl="0"/>
            <a:r>
              <a:rPr lang="fr" sz="2000" b="0" i="0" u="none" baseline="0">
                <a:hlinkClick r:id="rId7"/>
              </a:rPr>
              <a:t>Infographics: The Power of Visual Storytelling</a:t>
            </a:r>
            <a:endParaRPr lang="fr" sz="2000" dirty="0"/>
          </a:p>
          <a:p>
            <a:pPr algn="l" rtl="0"/>
            <a:r>
              <a:rPr lang="fr" sz="2000" b="0" i="0" u="none" baseline="0">
                <a:hlinkClick r:id="rId8"/>
              </a:rPr>
              <a:t>The Wall Street Journal Guide to Information Graphics: The Dos and Don'ts of Presenting Data, Facts, and Figures </a:t>
            </a:r>
            <a:r>
              <a:rPr lang="fr" sz="2000" b="0" i="0" u="none" baseline="0"/>
              <a:t> </a:t>
            </a:r>
          </a:p>
          <a:p>
            <a:pPr algn="l" rtl="0"/>
            <a:r>
              <a:rPr lang="fr" sz="2000" b="0" i="0" u="none" baseline="0">
                <a:hlinkClick r:id="rId9"/>
              </a:rPr>
              <a:t>Visualize This: The FlowingData Guide to Design, Visualization, and Statistics </a:t>
            </a:r>
            <a:endParaRPr lang="fr" sz="2000" dirty="0"/>
          </a:p>
          <a:p>
            <a:pPr algn="l" rtl="0"/>
            <a:r>
              <a:rPr lang="fr" sz="2000" b="0" i="0" u="sng" baseline="0">
                <a:hlinkClick r:id="rId10"/>
              </a:rPr>
              <a:t>Knowledge is Beautiful</a:t>
            </a:r>
            <a:endParaRPr lang="fr" sz="2000" dirty="0"/>
          </a:p>
        </p:txBody>
      </p:sp>
    </p:spTree>
    <p:extLst>
      <p:ext uri="{BB962C8B-B14F-4D97-AF65-F5344CB8AC3E}">
        <p14:creationId xmlns:p14="http://schemas.microsoft.com/office/powerpoint/2010/main" val="433828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dirty="0"/>
              <a:t>Utilisez votre « encre » de manière stratégique</a:t>
            </a:r>
          </a:p>
        </p:txBody>
      </p:sp>
      <p:sp>
        <p:nvSpPr>
          <p:cNvPr id="3" name="Content Placeholder 2"/>
          <p:cNvSpPr>
            <a:spLocks noGrp="1"/>
          </p:cNvSpPr>
          <p:nvPr>
            <p:ph idx="1"/>
          </p:nvPr>
        </p:nvSpPr>
        <p:spPr>
          <a:xfrm>
            <a:off x="847725" y="2120900"/>
            <a:ext cx="7729537" cy="4203700"/>
          </a:xfrm>
        </p:spPr>
        <p:txBody>
          <a:bodyPr/>
          <a:lstStyle/>
          <a:p>
            <a:pPr marL="0" indent="0" algn="l" rtl="0">
              <a:buNone/>
            </a:pPr>
            <a:r>
              <a:rPr lang="fr" b="0" i="0" u="none" baseline="0" dirty="0"/>
              <a:t>Chaque ligne, chaque mot, chaque forme doit contribuer à la compréhension du graphique</a:t>
            </a:r>
          </a:p>
          <a:p>
            <a:pPr marL="0" indent="0" algn="l" rtl="0">
              <a:buNone/>
            </a:pPr>
            <a:endParaRPr lang="fr" dirty="0"/>
          </a:p>
          <a:p>
            <a:pPr marL="0" indent="0" algn="l" rtl="0">
              <a:buNone/>
            </a:pPr>
            <a:r>
              <a:rPr lang="fr" b="0" i="0" u="none" baseline="0" dirty="0"/>
              <a:t>Si ce n'est pas le cas, supprimez-le</a:t>
            </a:r>
          </a:p>
          <a:p>
            <a:pPr marL="0" indent="0" algn="l" rtl="0">
              <a:buNone/>
            </a:pPr>
            <a:endParaRPr lang="fr" dirty="0"/>
          </a:p>
          <a:p>
            <a:pPr marL="0" indent="0" algn="l" rtl="0">
              <a:buNone/>
            </a:pPr>
            <a:r>
              <a:rPr lang="fr" b="0" i="0" u="none" baseline="0" dirty="0"/>
              <a:t>Ajouter des éléments lorsque cela est utile</a:t>
            </a:r>
          </a:p>
        </p:txBody>
      </p:sp>
    </p:spTree>
    <p:extLst>
      <p:ext uri="{BB962C8B-B14F-4D97-AF65-F5344CB8AC3E}">
        <p14:creationId xmlns:p14="http://schemas.microsoft.com/office/powerpoint/2010/main" val="2596303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33400"/>
            <a:ext cx="8217102" cy="990600"/>
          </a:xfrm>
        </p:spPr>
        <p:txBody>
          <a:bodyPr/>
          <a:lstStyle/>
          <a:p>
            <a:pPr algn="l" rtl="0"/>
            <a:r>
              <a:rPr lang="fr" sz="2800" b="1" i="0" u="none" baseline="0" dirty="0"/>
              <a:t>Utilisez votre « encre » de manière stratégique</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69991" y="1771110"/>
            <a:ext cx="5146617" cy="2971800"/>
          </a:xfrm>
          <a:ln>
            <a:solidFill>
              <a:schemeClr val="tx1"/>
            </a:solidFill>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600" y="3034222"/>
            <a:ext cx="4254702" cy="3417377"/>
          </a:xfrm>
          <a:prstGeom prst="rect">
            <a:avLst/>
          </a:prstGeom>
          <a:ln>
            <a:solidFill>
              <a:schemeClr val="tx1"/>
            </a:solidFill>
          </a:ln>
        </p:spPr>
      </p:pic>
      <p:sp>
        <p:nvSpPr>
          <p:cNvPr id="6" name="TextBox 5"/>
          <p:cNvSpPr txBox="1"/>
          <p:nvPr/>
        </p:nvSpPr>
        <p:spPr>
          <a:xfrm>
            <a:off x="3960305" y="6236155"/>
            <a:ext cx="811441"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800" b="0" i="0" u="none" strike="noStrike" kern="0" cap="none" spc="0" normalizeH="0" baseline="0" dirty="0">
                <a:ln>
                  <a:noFill/>
                </a:ln>
                <a:solidFill>
                  <a:sysClr val="windowText" lastClr="000000"/>
                </a:solidFill>
                <a:effectLst/>
                <a:uLnTx/>
                <a:uFillTx/>
                <a:hlinkClick r:id="rId5"/>
              </a:rPr>
              <a:t>Data +Design</a:t>
            </a:r>
            <a:endParaRPr kumimoji="0" lang="fr" sz="800" b="0" i="0" u="none" strike="noStrike" kern="0" cap="none" spc="0" normalizeH="0" baseline="0" noProof="0" dirty="0">
              <a:ln>
                <a:noFill/>
              </a:ln>
              <a:solidFill>
                <a:sysClr val="windowText" lastClr="000000"/>
              </a:solidFill>
              <a:effectLst/>
              <a:uLnTx/>
              <a:uFillTx/>
            </a:endParaRPr>
          </a:p>
        </p:txBody>
      </p:sp>
      <p:sp>
        <p:nvSpPr>
          <p:cNvPr id="3" name="TextBox 2">
            <a:extLst>
              <a:ext uri="{FF2B5EF4-FFF2-40B4-BE49-F238E27FC236}">
                <a16:creationId xmlns:a16="http://schemas.microsoft.com/office/drawing/2014/main" id="{E3094247-0EF3-44FE-BDF6-24D2BA5C40AB}"/>
              </a:ext>
            </a:extLst>
          </p:cNvPr>
          <p:cNvSpPr txBox="1"/>
          <p:nvPr/>
        </p:nvSpPr>
        <p:spPr>
          <a:xfrm>
            <a:off x="1752600" y="1824346"/>
            <a:ext cx="2207705" cy="338554"/>
          </a:xfrm>
          <a:prstGeom prst="rect">
            <a:avLst/>
          </a:prstGeom>
          <a:solidFill>
            <a:schemeClr val="accent1"/>
          </a:solidFill>
        </p:spPr>
        <p:txBody>
          <a:bodyPr wrap="square" rtlCol="0">
            <a:spAutoFit/>
          </a:bodyPr>
          <a:lstStyle/>
          <a:p>
            <a:r>
              <a:rPr lang="en-US" sz="1600" b="1" dirty="0" err="1"/>
              <a:t>Médailles</a:t>
            </a:r>
            <a:r>
              <a:rPr lang="en-US" sz="1600" b="1" dirty="0"/>
              <a:t> </a:t>
            </a:r>
            <a:r>
              <a:rPr lang="en-US" sz="1600" b="1" dirty="0" err="1"/>
              <a:t>totales</a:t>
            </a:r>
            <a:endParaRPr lang="en-US" sz="1600" b="1" dirty="0"/>
          </a:p>
        </p:txBody>
      </p:sp>
      <p:sp>
        <p:nvSpPr>
          <p:cNvPr id="7" name="TextBox 6">
            <a:extLst>
              <a:ext uri="{FF2B5EF4-FFF2-40B4-BE49-F238E27FC236}">
                <a16:creationId xmlns:a16="http://schemas.microsoft.com/office/drawing/2014/main" id="{01F01D3C-0975-4506-8755-EFD60F4294EB}"/>
              </a:ext>
            </a:extLst>
          </p:cNvPr>
          <p:cNvSpPr txBox="1"/>
          <p:nvPr/>
        </p:nvSpPr>
        <p:spPr>
          <a:xfrm>
            <a:off x="5659582" y="3034223"/>
            <a:ext cx="3200400" cy="592470"/>
          </a:xfrm>
          <a:prstGeom prst="rect">
            <a:avLst/>
          </a:prstGeom>
          <a:solidFill>
            <a:schemeClr val="accent1"/>
          </a:solidFill>
        </p:spPr>
        <p:txBody>
          <a:bodyPr wrap="square" rtlCol="0">
            <a:spAutoFit/>
          </a:bodyPr>
          <a:lstStyle/>
          <a:p>
            <a:r>
              <a:rPr lang="en-US" sz="1100" b="1" dirty="0" err="1"/>
              <a:t>Classement</a:t>
            </a:r>
            <a:r>
              <a:rPr lang="en-US" sz="1100" b="1" dirty="0"/>
              <a:t> des dix premiers pays </a:t>
            </a:r>
            <a:r>
              <a:rPr lang="en-US" sz="1100" b="1" dirty="0" err="1"/>
              <a:t>selon</a:t>
            </a:r>
            <a:r>
              <a:rPr lang="en-US" sz="1100" b="1" dirty="0"/>
              <a:t> le </a:t>
            </a:r>
            <a:r>
              <a:rPr lang="en-US" sz="1100" b="1" dirty="0" err="1"/>
              <a:t>nombre</a:t>
            </a:r>
            <a:r>
              <a:rPr lang="en-US" sz="1100" b="1" dirty="0"/>
              <a:t> total de </a:t>
            </a:r>
            <a:r>
              <a:rPr lang="en-US" sz="1100" b="1" dirty="0" err="1"/>
              <a:t>médailles</a:t>
            </a:r>
            <a:r>
              <a:rPr lang="en-US" sz="1100" b="1" dirty="0"/>
              <a:t> </a:t>
            </a:r>
          </a:p>
          <a:p>
            <a:r>
              <a:rPr lang="en-US" sz="1050" i="1" dirty="0" err="1"/>
              <a:t>Jeux</a:t>
            </a:r>
            <a:r>
              <a:rPr lang="en-US" sz="1050" i="1" dirty="0"/>
              <a:t> </a:t>
            </a:r>
            <a:r>
              <a:rPr lang="en-US" sz="1050" i="1" dirty="0" err="1"/>
              <a:t>olympiques</a:t>
            </a:r>
            <a:r>
              <a:rPr lang="en-US" sz="1050" i="1" dirty="0"/>
              <a:t> </a:t>
            </a:r>
            <a:r>
              <a:rPr lang="en-US" sz="1050" i="1" dirty="0" err="1"/>
              <a:t>d’hiver</a:t>
            </a:r>
            <a:r>
              <a:rPr lang="en-US" sz="1050" i="1" dirty="0"/>
              <a:t> de </a:t>
            </a:r>
            <a:r>
              <a:rPr lang="en-US" sz="1050" i="1" dirty="0" err="1"/>
              <a:t>Sotchi</a:t>
            </a:r>
            <a:r>
              <a:rPr lang="en-US" sz="1050" i="1" dirty="0"/>
              <a:t>, 2014</a:t>
            </a:r>
          </a:p>
        </p:txBody>
      </p:sp>
      <p:sp>
        <p:nvSpPr>
          <p:cNvPr id="8" name="TextBox 7">
            <a:extLst>
              <a:ext uri="{FF2B5EF4-FFF2-40B4-BE49-F238E27FC236}">
                <a16:creationId xmlns:a16="http://schemas.microsoft.com/office/drawing/2014/main" id="{38A74F03-396C-47D3-92FD-24A9C9457CDB}"/>
              </a:ext>
            </a:extLst>
          </p:cNvPr>
          <p:cNvSpPr txBox="1"/>
          <p:nvPr/>
        </p:nvSpPr>
        <p:spPr>
          <a:xfrm>
            <a:off x="5756564" y="6144491"/>
            <a:ext cx="3054927" cy="276999"/>
          </a:xfrm>
          <a:prstGeom prst="rect">
            <a:avLst/>
          </a:prstGeom>
          <a:solidFill>
            <a:schemeClr val="accent1"/>
          </a:solidFill>
        </p:spPr>
        <p:txBody>
          <a:bodyPr wrap="square" rtlCol="0">
            <a:spAutoFit/>
          </a:bodyPr>
          <a:lstStyle/>
          <a:p>
            <a:r>
              <a:rPr lang="en-US" sz="1200" dirty="0"/>
              <a:t>Total des </a:t>
            </a:r>
            <a:r>
              <a:rPr lang="en-US" sz="1200" dirty="0" err="1"/>
              <a:t>médailles</a:t>
            </a:r>
            <a:r>
              <a:rPr lang="en-US" sz="1200" dirty="0"/>
              <a:t> </a:t>
            </a:r>
            <a:r>
              <a:rPr lang="en-US" sz="1200" dirty="0" err="1"/>
              <a:t>gagnées</a:t>
            </a:r>
            <a:endParaRPr lang="en-US" sz="1200" dirty="0"/>
          </a:p>
        </p:txBody>
      </p:sp>
    </p:spTree>
    <p:extLst>
      <p:ext uri="{BB962C8B-B14F-4D97-AF65-F5344CB8AC3E}">
        <p14:creationId xmlns:p14="http://schemas.microsoft.com/office/powerpoint/2010/main" val="3437315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sz="2400" b="1" i="0" u="none" baseline="0" dirty="0"/>
              <a:t>Utilisez votre « encre » de manière stratégique</a:t>
            </a:r>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b="6749"/>
          <a:stretch/>
        </p:blipFill>
        <p:spPr>
          <a:xfrm>
            <a:off x="304800" y="1219200"/>
            <a:ext cx="4648200" cy="5171928"/>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b="3702"/>
          <a:stretch/>
        </p:blipFill>
        <p:spPr>
          <a:xfrm>
            <a:off x="4648200" y="1227243"/>
            <a:ext cx="4471987" cy="5189642"/>
          </a:xfrm>
          <a:prstGeom prst="rect">
            <a:avLst/>
          </a:prstGeom>
        </p:spPr>
      </p:pic>
      <p:sp>
        <p:nvSpPr>
          <p:cNvPr id="7" name="TextBox 6"/>
          <p:cNvSpPr txBox="1"/>
          <p:nvPr/>
        </p:nvSpPr>
        <p:spPr>
          <a:xfrm>
            <a:off x="6934200" y="6248400"/>
            <a:ext cx="190468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800" b="0" i="0" u="none" strike="noStrike" kern="0" cap="none" spc="0" normalizeH="0" baseline="0">
                <a:ln>
                  <a:noFill/>
                </a:ln>
                <a:solidFill>
                  <a:sysClr val="windowText" lastClr="000000"/>
                </a:solidFill>
                <a:effectLst/>
                <a:uLnTx/>
                <a:uFillTx/>
              </a:rPr>
              <a:t>© 2016 Population Reference Bureau.</a:t>
            </a:r>
            <a:endParaRPr kumimoji="0" lang="fr" sz="800" b="0" i="0" u="none" strike="noStrike" kern="0" cap="none" spc="0" normalizeH="0" baseline="0" noProof="0" dirty="0">
              <a:ln>
                <a:noFill/>
              </a:ln>
              <a:solidFill>
                <a:sysClr val="windowText" lastClr="000000"/>
              </a:solidFill>
              <a:effectLst/>
              <a:uLnTx/>
              <a:uFillTx/>
            </a:endParaRPr>
          </a:p>
        </p:txBody>
      </p:sp>
      <p:sp>
        <p:nvSpPr>
          <p:cNvPr id="6" name="TextBox 5">
            <a:extLst>
              <a:ext uri="{FF2B5EF4-FFF2-40B4-BE49-F238E27FC236}">
                <a16:creationId xmlns:a16="http://schemas.microsoft.com/office/drawing/2014/main" id="{F8ADAF0A-1BDB-4E05-9B0E-9A99783CD3F5}"/>
              </a:ext>
            </a:extLst>
          </p:cNvPr>
          <p:cNvSpPr txBox="1"/>
          <p:nvPr/>
        </p:nvSpPr>
        <p:spPr>
          <a:xfrm>
            <a:off x="400050" y="1245513"/>
            <a:ext cx="4152900" cy="430887"/>
          </a:xfrm>
          <a:prstGeom prst="rect">
            <a:avLst/>
          </a:prstGeom>
          <a:solidFill>
            <a:schemeClr val="accent1"/>
          </a:solidFill>
        </p:spPr>
        <p:txBody>
          <a:bodyPr wrap="square" rtlCol="0">
            <a:spAutoFit/>
          </a:bodyPr>
          <a:lstStyle/>
          <a:p>
            <a:r>
              <a:rPr lang="fr" sz="1100" b="1" dirty="0">
                <a:solidFill>
                  <a:srgbClr val="0070C0"/>
                </a:solidFill>
              </a:rPr>
              <a:t>F</a:t>
            </a:r>
            <a:r>
              <a:rPr lang="fr" sz="1100" b="1" i="0" u="none" baseline="0" dirty="0">
                <a:solidFill>
                  <a:srgbClr val="0070C0"/>
                </a:solidFill>
              </a:rPr>
              <a:t>illes et femmes âgées de 15 à 49 ans qui ont subi une </a:t>
            </a:r>
            <a:r>
              <a:rPr lang="fr-FR" sz="1100" b="1" i="0" u="none" baseline="0" dirty="0">
                <a:solidFill>
                  <a:srgbClr val="0070C0"/>
                </a:solidFill>
              </a:rPr>
              <a:t>E/</a:t>
            </a:r>
            <a:r>
              <a:rPr lang="fr" sz="1100" b="1" i="0" u="none" baseline="0" dirty="0">
                <a:solidFill>
                  <a:srgbClr val="0070C0"/>
                </a:solidFill>
              </a:rPr>
              <a:t>MGF, mais qui sont prêtes à mettre fin à cette pratique</a:t>
            </a:r>
            <a:endParaRPr lang="en-US" sz="1100" b="1" dirty="0">
              <a:solidFill>
                <a:srgbClr val="0070C0"/>
              </a:solidFill>
            </a:endParaRPr>
          </a:p>
        </p:txBody>
      </p:sp>
      <p:sp>
        <p:nvSpPr>
          <p:cNvPr id="8" name="TextBox 7">
            <a:extLst>
              <a:ext uri="{FF2B5EF4-FFF2-40B4-BE49-F238E27FC236}">
                <a16:creationId xmlns:a16="http://schemas.microsoft.com/office/drawing/2014/main" id="{B8FF7335-3D8F-47CD-AD8A-CB8282593FEE}"/>
              </a:ext>
            </a:extLst>
          </p:cNvPr>
          <p:cNvSpPr txBox="1"/>
          <p:nvPr/>
        </p:nvSpPr>
        <p:spPr>
          <a:xfrm>
            <a:off x="4707731" y="1291379"/>
            <a:ext cx="4307681" cy="461665"/>
          </a:xfrm>
          <a:prstGeom prst="rect">
            <a:avLst/>
          </a:prstGeom>
          <a:solidFill>
            <a:schemeClr val="accent1"/>
          </a:solidFill>
        </p:spPr>
        <p:txBody>
          <a:bodyPr wrap="square" rtlCol="0">
            <a:spAutoFit/>
          </a:bodyPr>
          <a:lstStyle/>
          <a:p>
            <a:r>
              <a:rPr lang="fr" sz="1200" b="1" dirty="0">
                <a:solidFill>
                  <a:srgbClr val="0070C0"/>
                </a:solidFill>
              </a:rPr>
              <a:t>F</a:t>
            </a:r>
            <a:r>
              <a:rPr lang="fr" sz="1200" b="1" i="0" u="none" baseline="0" dirty="0">
                <a:solidFill>
                  <a:srgbClr val="0070C0"/>
                </a:solidFill>
              </a:rPr>
              <a:t>illes et femmes âgées de 15 à 49 ans qui ont subi une </a:t>
            </a:r>
            <a:r>
              <a:rPr lang="fr-FR" sz="1200" b="1" i="0" u="none" baseline="0" dirty="0">
                <a:solidFill>
                  <a:srgbClr val="0070C0"/>
                </a:solidFill>
              </a:rPr>
              <a:t>E/</a:t>
            </a:r>
            <a:r>
              <a:rPr lang="fr" sz="1200" b="1" i="0" u="none" baseline="0" dirty="0">
                <a:solidFill>
                  <a:srgbClr val="0070C0"/>
                </a:solidFill>
              </a:rPr>
              <a:t>MGF, mais qui sont prêtes à mettre fin à cette pratique</a:t>
            </a:r>
            <a:endParaRPr lang="en-US" sz="1200" b="1" dirty="0">
              <a:solidFill>
                <a:srgbClr val="0070C0"/>
              </a:solidFill>
            </a:endParaRPr>
          </a:p>
        </p:txBody>
      </p:sp>
      <p:sp>
        <p:nvSpPr>
          <p:cNvPr id="9" name="TextBox 8">
            <a:extLst>
              <a:ext uri="{FF2B5EF4-FFF2-40B4-BE49-F238E27FC236}">
                <a16:creationId xmlns:a16="http://schemas.microsoft.com/office/drawing/2014/main" id="{CB474756-9CF7-457A-A058-B02576EF8967}"/>
              </a:ext>
            </a:extLst>
          </p:cNvPr>
          <p:cNvSpPr txBox="1"/>
          <p:nvPr/>
        </p:nvSpPr>
        <p:spPr>
          <a:xfrm>
            <a:off x="2251214" y="6139934"/>
            <a:ext cx="569844" cy="184666"/>
          </a:xfrm>
          <a:prstGeom prst="rect">
            <a:avLst/>
          </a:prstGeom>
          <a:solidFill>
            <a:schemeClr val="accent1"/>
          </a:solidFill>
        </p:spPr>
        <p:txBody>
          <a:bodyPr wrap="square" rtlCol="0">
            <a:spAutoFit/>
          </a:bodyPr>
          <a:lstStyle/>
          <a:p>
            <a:r>
              <a:rPr lang="en-US" sz="600" dirty="0" err="1"/>
              <a:t>Incertaine</a:t>
            </a:r>
            <a:endParaRPr lang="en-US" sz="600" dirty="0"/>
          </a:p>
        </p:txBody>
      </p:sp>
      <p:sp>
        <p:nvSpPr>
          <p:cNvPr id="12" name="TextBox 11">
            <a:extLst>
              <a:ext uri="{FF2B5EF4-FFF2-40B4-BE49-F238E27FC236}">
                <a16:creationId xmlns:a16="http://schemas.microsoft.com/office/drawing/2014/main" id="{F95279F7-4E57-4CF2-B7AB-308B05CEDC4E}"/>
              </a:ext>
            </a:extLst>
          </p:cNvPr>
          <p:cNvSpPr txBox="1"/>
          <p:nvPr/>
        </p:nvSpPr>
        <p:spPr>
          <a:xfrm>
            <a:off x="6430203" y="6111146"/>
            <a:ext cx="569844" cy="184666"/>
          </a:xfrm>
          <a:prstGeom prst="rect">
            <a:avLst/>
          </a:prstGeom>
          <a:solidFill>
            <a:schemeClr val="accent1"/>
          </a:solidFill>
        </p:spPr>
        <p:txBody>
          <a:bodyPr wrap="square" rtlCol="0">
            <a:spAutoFit/>
          </a:bodyPr>
          <a:lstStyle/>
          <a:p>
            <a:r>
              <a:rPr lang="en-US" sz="600" dirty="0" err="1"/>
              <a:t>Incertaine</a:t>
            </a:r>
            <a:endParaRPr lang="en-US" sz="600" dirty="0"/>
          </a:p>
        </p:txBody>
      </p:sp>
      <p:sp>
        <p:nvSpPr>
          <p:cNvPr id="13" name="TextBox 12">
            <a:extLst>
              <a:ext uri="{FF2B5EF4-FFF2-40B4-BE49-F238E27FC236}">
                <a16:creationId xmlns:a16="http://schemas.microsoft.com/office/drawing/2014/main" id="{5B63A767-3741-4C65-A4DF-76B10D3B882F}"/>
              </a:ext>
            </a:extLst>
          </p:cNvPr>
          <p:cNvSpPr txBox="1"/>
          <p:nvPr/>
        </p:nvSpPr>
        <p:spPr>
          <a:xfrm>
            <a:off x="1612624" y="5895201"/>
            <a:ext cx="2597426" cy="184666"/>
          </a:xfrm>
          <a:prstGeom prst="rect">
            <a:avLst/>
          </a:prstGeom>
          <a:solidFill>
            <a:schemeClr val="accent1"/>
          </a:solidFill>
        </p:spPr>
        <p:txBody>
          <a:bodyPr wrap="square" rtlCol="0">
            <a:spAutoFit/>
          </a:bodyPr>
          <a:lstStyle/>
          <a:p>
            <a:r>
              <a:rPr lang="fr-FR" sz="600" dirty="0"/>
              <a:t>Pourcentage qui s'oppose ou n'est pas sûr de la poursuite des E/MGF</a:t>
            </a:r>
            <a:endParaRPr lang="en-US" sz="600" dirty="0"/>
          </a:p>
        </p:txBody>
      </p:sp>
      <p:sp>
        <p:nvSpPr>
          <p:cNvPr id="16" name="TextBox 15">
            <a:extLst>
              <a:ext uri="{FF2B5EF4-FFF2-40B4-BE49-F238E27FC236}">
                <a16:creationId xmlns:a16="http://schemas.microsoft.com/office/drawing/2014/main" id="{DB5F0AEA-1379-4AC1-9420-153353A8C47C}"/>
              </a:ext>
            </a:extLst>
          </p:cNvPr>
          <p:cNvSpPr txBox="1"/>
          <p:nvPr/>
        </p:nvSpPr>
        <p:spPr>
          <a:xfrm>
            <a:off x="5873198" y="5866413"/>
            <a:ext cx="2597426" cy="184666"/>
          </a:xfrm>
          <a:prstGeom prst="rect">
            <a:avLst/>
          </a:prstGeom>
          <a:solidFill>
            <a:schemeClr val="accent1"/>
          </a:solidFill>
        </p:spPr>
        <p:txBody>
          <a:bodyPr wrap="square" rtlCol="0">
            <a:spAutoFit/>
          </a:bodyPr>
          <a:lstStyle/>
          <a:p>
            <a:r>
              <a:rPr lang="fr-FR" sz="600" dirty="0"/>
              <a:t>Pourcentage qui s'oppose ou n'est pas sûr de la poursuite des E/MGF</a:t>
            </a:r>
            <a:endParaRPr lang="en-US" sz="600" dirty="0"/>
          </a:p>
        </p:txBody>
      </p:sp>
    </p:spTree>
    <p:extLst>
      <p:ext uri="{BB962C8B-B14F-4D97-AF65-F5344CB8AC3E}">
        <p14:creationId xmlns:p14="http://schemas.microsoft.com/office/powerpoint/2010/main" val="1248974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Conseils relatifs au texte</a:t>
            </a:r>
          </a:p>
        </p:txBody>
      </p:sp>
      <p:sp>
        <p:nvSpPr>
          <p:cNvPr id="3" name="Content Placeholder 2"/>
          <p:cNvSpPr>
            <a:spLocks noGrp="1"/>
          </p:cNvSpPr>
          <p:nvPr>
            <p:ph idx="1"/>
          </p:nvPr>
        </p:nvSpPr>
        <p:spPr/>
        <p:txBody>
          <a:bodyPr/>
          <a:lstStyle/>
          <a:p>
            <a:pPr algn="l" rtl="0"/>
            <a:r>
              <a:rPr lang="fr" b="0" i="0" u="none" baseline="0" dirty="0"/>
              <a:t>Utilisez les polices sans serif (Helvetica, Arial, Gill Sans sont de bonnes options) </a:t>
            </a:r>
          </a:p>
          <a:p>
            <a:pPr algn="l" rtl="0"/>
            <a:r>
              <a:rPr lang="fr" b="0" i="0" u="none" baseline="0" dirty="0"/>
              <a:t>Comment </a:t>
            </a:r>
            <a:r>
              <a:rPr lang="fr-FR" b="0" i="0" u="none" baseline="0" dirty="0"/>
              <a:t>accentuer</a:t>
            </a:r>
            <a:r>
              <a:rPr lang="fr" b="0" i="0" u="none" baseline="0" dirty="0"/>
              <a:t>: TOUT EN MAJUSCULES, en </a:t>
            </a:r>
            <a:r>
              <a:rPr lang="fr" b="1" i="0" u="none" baseline="0" dirty="0"/>
              <a:t>gras</a:t>
            </a:r>
            <a:r>
              <a:rPr lang="fr" b="0" i="0" u="none" baseline="0" dirty="0"/>
              <a:t>, en </a:t>
            </a:r>
            <a:r>
              <a:rPr lang="fr" b="0" i="1" u="none" baseline="0" dirty="0"/>
              <a:t>italiques</a:t>
            </a:r>
            <a:r>
              <a:rPr lang="fr" b="0" i="0" u="none" baseline="0" dirty="0"/>
              <a:t> ou en une police de plus </a:t>
            </a:r>
            <a:r>
              <a:rPr lang="fr" sz="4000" b="0" i="0" u="none" baseline="0" dirty="0"/>
              <a:t>grande </a:t>
            </a:r>
            <a:r>
              <a:rPr lang="fr" b="0" i="0" u="none" baseline="0" dirty="0"/>
              <a:t>taille</a:t>
            </a:r>
          </a:p>
          <a:p>
            <a:pPr lvl="0"/>
            <a:r>
              <a:rPr lang="fr-FR" b="0" i="0" u="none" baseline="0" dirty="0">
                <a:solidFill>
                  <a:srgbClr val="000000"/>
                </a:solidFill>
              </a:rPr>
              <a:t>Soyez </a:t>
            </a:r>
            <a:r>
              <a:rPr lang="fr" dirty="0">
                <a:solidFill>
                  <a:srgbClr val="000000"/>
                </a:solidFill>
              </a:rPr>
              <a:t>cohéren</a:t>
            </a:r>
            <a:r>
              <a:rPr lang="fr-FR" dirty="0">
                <a:solidFill>
                  <a:srgbClr val="000000"/>
                </a:solidFill>
              </a:rPr>
              <a:t>t</a:t>
            </a:r>
            <a:r>
              <a:rPr lang="fr" dirty="0">
                <a:solidFill>
                  <a:srgbClr val="000000"/>
                </a:solidFill>
              </a:rPr>
              <a:t> </a:t>
            </a:r>
            <a:r>
              <a:rPr lang="fr-FR" dirty="0">
                <a:solidFill>
                  <a:srgbClr val="000000"/>
                </a:solidFill>
              </a:rPr>
              <a:t>dans votre u</a:t>
            </a:r>
            <a:r>
              <a:rPr lang="fr" dirty="0">
                <a:solidFill>
                  <a:srgbClr val="000000"/>
                </a:solidFill>
              </a:rPr>
              <a:t>tilis</a:t>
            </a:r>
            <a:r>
              <a:rPr lang="fr-FR" dirty="0" err="1">
                <a:solidFill>
                  <a:srgbClr val="000000"/>
                </a:solidFill>
              </a:rPr>
              <a:t>ation</a:t>
            </a:r>
            <a:r>
              <a:rPr lang="fr" dirty="0">
                <a:solidFill>
                  <a:srgbClr val="000000"/>
                </a:solidFill>
              </a:rPr>
              <a:t> </a:t>
            </a:r>
            <a:r>
              <a:rPr lang="fr-FR" b="0" i="0" u="none" baseline="0" dirty="0">
                <a:solidFill>
                  <a:srgbClr val="000000"/>
                </a:solidFill>
              </a:rPr>
              <a:t>d</a:t>
            </a:r>
            <a:r>
              <a:rPr lang="fr" b="0" i="0" u="none" baseline="0" dirty="0">
                <a:solidFill>
                  <a:srgbClr val="000000"/>
                </a:solidFill>
              </a:rPr>
              <a:t>es polices</a:t>
            </a:r>
          </a:p>
          <a:p>
            <a:pPr lvl="0" algn="l" rtl="0"/>
            <a:r>
              <a:rPr lang="fr" b="0" i="0" u="none" baseline="0" dirty="0">
                <a:solidFill>
                  <a:srgbClr val="000000"/>
                </a:solidFill>
              </a:rPr>
              <a:t>Le texte du titre peut servir à retenir le message </a:t>
            </a:r>
          </a:p>
          <a:p>
            <a:endParaRPr lang="fr" sz="4000" dirty="0"/>
          </a:p>
          <a:p>
            <a:endParaRPr lang="fr" i="1" dirty="0"/>
          </a:p>
        </p:txBody>
      </p:sp>
    </p:spTree>
    <p:extLst>
      <p:ext uri="{BB962C8B-B14F-4D97-AF65-F5344CB8AC3E}">
        <p14:creationId xmlns:p14="http://schemas.microsoft.com/office/powerpoint/2010/main" val="2823284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81000"/>
            <a:ext cx="8000689" cy="990600"/>
          </a:xfrm>
        </p:spPr>
        <p:txBody>
          <a:bodyPr/>
          <a:lstStyle/>
          <a:p>
            <a:pPr algn="l" rtl="0"/>
            <a:r>
              <a:rPr lang="fr" b="0" i="0" u="none" baseline="0"/>
              <a:t>Placez le message clé directement dans le titre</a:t>
            </a:r>
          </a:p>
        </p:txBody>
      </p:sp>
      <p:sp>
        <p:nvSpPr>
          <p:cNvPr id="4" name="TextBox 3"/>
          <p:cNvSpPr txBox="1"/>
          <p:nvPr/>
        </p:nvSpPr>
        <p:spPr>
          <a:xfrm>
            <a:off x="6934200" y="6230647"/>
            <a:ext cx="1904689"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800" b="0" i="0" u="none" strike="noStrike" kern="0" cap="none" spc="0" normalizeH="0" baseline="0">
                <a:ln>
                  <a:noFill/>
                </a:ln>
                <a:solidFill>
                  <a:sysClr val="windowText" lastClr="000000"/>
                </a:solidFill>
                <a:effectLst/>
                <a:uLnTx/>
                <a:uFillTx/>
              </a:rPr>
              <a:t>© 2015 Population Reference Bureau.</a:t>
            </a:r>
            <a:endParaRPr kumimoji="0" lang="fr" sz="800" b="0" i="0" u="none" strike="noStrike" kern="0" cap="none" spc="0" normalizeH="0" baseline="0" noProof="0" dirty="0">
              <a:ln>
                <a:noFill/>
              </a:ln>
              <a:solidFill>
                <a:sysClr val="windowText" lastClr="000000"/>
              </a:solidFill>
              <a:effectLst/>
              <a:uLnTx/>
              <a:uFillTx/>
            </a:endParaRPr>
          </a:p>
        </p:txBody>
      </p:sp>
      <p:sp>
        <p:nvSpPr>
          <p:cNvPr id="3" name="Content Placeholder 2">
            <a:extLst>
              <a:ext uri="{FF2B5EF4-FFF2-40B4-BE49-F238E27FC236}">
                <a16:creationId xmlns:a16="http://schemas.microsoft.com/office/drawing/2014/main" id="{2E3C94A9-6F7C-4DDC-BEB5-7BBB627E5D05}"/>
              </a:ext>
            </a:extLst>
          </p:cNvPr>
          <p:cNvSpPr>
            <a:spLocks noGrp="1"/>
          </p:cNvSpPr>
          <p:nvPr>
            <p:ph idx="1"/>
          </p:nvPr>
        </p:nvSpPr>
        <p:spPr/>
        <p:txBody>
          <a:bodyPr/>
          <a:lstStyle/>
          <a:p>
            <a:endParaRPr lang="en-US"/>
          </a:p>
        </p:txBody>
      </p:sp>
      <p:pic>
        <p:nvPicPr>
          <p:cNvPr id="6" name="Picture 5">
            <a:extLst>
              <a:ext uri="{FF2B5EF4-FFF2-40B4-BE49-F238E27FC236}">
                <a16:creationId xmlns:a16="http://schemas.microsoft.com/office/drawing/2014/main" id="{5DFB2A86-89E7-4350-A41D-87B6C27E5E16}"/>
              </a:ext>
            </a:extLst>
          </p:cNvPr>
          <p:cNvPicPr/>
          <p:nvPr/>
        </p:nvPicPr>
        <p:blipFill rotWithShape="1">
          <a:blip r:embed="rId3"/>
          <a:srcRect l="19225" t="17277" r="22157" b="24084"/>
          <a:stretch/>
        </p:blipFill>
        <p:spPr bwMode="auto">
          <a:xfrm>
            <a:off x="838199" y="1582448"/>
            <a:ext cx="7805737" cy="46481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558594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Du texte au lieu d'un graphique ?</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39602" y="1371600"/>
            <a:ext cx="6736258" cy="4648200"/>
          </a:xfrm>
        </p:spPr>
      </p:pic>
      <p:sp>
        <p:nvSpPr>
          <p:cNvPr id="4" name="TextBox 3"/>
          <p:cNvSpPr txBox="1"/>
          <p:nvPr/>
        </p:nvSpPr>
        <p:spPr>
          <a:xfrm>
            <a:off x="7913531" y="6216878"/>
            <a:ext cx="840295" cy="215444"/>
          </a:xfrm>
          <a:prstGeom prst="rect">
            <a:avLst/>
          </a:prstGeom>
          <a:noFill/>
        </p:spPr>
        <p:txBody>
          <a:bodyPr wrap="none" rtlCol="0">
            <a:spAutoFit/>
          </a:bodyPr>
          <a:lstStyle/>
          <a:p>
            <a:pPr lvl="0" defTabSz="914400">
              <a:defRPr/>
            </a:pPr>
            <a:r>
              <a:rPr lang="fr" sz="800" kern="0" dirty="0">
                <a:solidFill>
                  <a:sysClr val="windowText" lastClr="000000"/>
                </a:solidFill>
                <a:hlinkClick r:id="rId4"/>
              </a:rPr>
              <a:t>Data +Design</a:t>
            </a:r>
            <a:endParaRPr lang="fr" sz="800" kern="0" dirty="0">
              <a:solidFill>
                <a:sysClr val="windowText" lastClr="000000"/>
              </a:solidFill>
            </a:endParaRPr>
          </a:p>
        </p:txBody>
      </p:sp>
      <p:sp>
        <p:nvSpPr>
          <p:cNvPr id="3" name="TextBox 2">
            <a:extLst>
              <a:ext uri="{FF2B5EF4-FFF2-40B4-BE49-F238E27FC236}">
                <a16:creationId xmlns:a16="http://schemas.microsoft.com/office/drawing/2014/main" id="{7C09B5B4-3340-4337-BD0D-6D98467ABFBE}"/>
              </a:ext>
            </a:extLst>
          </p:cNvPr>
          <p:cNvSpPr txBox="1"/>
          <p:nvPr/>
        </p:nvSpPr>
        <p:spPr>
          <a:xfrm>
            <a:off x="2548952" y="1437873"/>
            <a:ext cx="4317558" cy="369332"/>
          </a:xfrm>
          <a:prstGeom prst="rect">
            <a:avLst/>
          </a:prstGeom>
          <a:solidFill>
            <a:schemeClr val="accent1"/>
          </a:solidFill>
        </p:spPr>
        <p:txBody>
          <a:bodyPr wrap="square" rtlCol="0">
            <a:spAutoFit/>
          </a:bodyPr>
          <a:lstStyle/>
          <a:p>
            <a:r>
              <a:rPr lang="en-US" b="1" dirty="0" err="1"/>
              <a:t>Pourcentage</a:t>
            </a:r>
            <a:r>
              <a:rPr lang="en-US" b="1" dirty="0"/>
              <a:t> du </a:t>
            </a:r>
            <a:r>
              <a:rPr lang="en-US" b="1" dirty="0" err="1"/>
              <a:t>chiffre</a:t>
            </a:r>
            <a:r>
              <a:rPr lang="en-US" b="1" dirty="0"/>
              <a:t> </a:t>
            </a:r>
            <a:r>
              <a:rPr lang="en-US" b="1" dirty="0" err="1"/>
              <a:t>d’affaires</a:t>
            </a:r>
            <a:r>
              <a:rPr lang="en-US" b="1" dirty="0"/>
              <a:t> total</a:t>
            </a:r>
          </a:p>
        </p:txBody>
      </p:sp>
    </p:spTree>
    <p:extLst>
      <p:ext uri="{BB962C8B-B14F-4D97-AF65-F5344CB8AC3E}">
        <p14:creationId xmlns:p14="http://schemas.microsoft.com/office/powerpoint/2010/main" val="17309209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fr" b="1" i="0" u="none" baseline="0"/>
              <a:t>Du texte au lieu d'un graphique ?</a:t>
            </a:r>
          </a:p>
        </p:txBody>
      </p:sp>
      <p:sp>
        <p:nvSpPr>
          <p:cNvPr id="6" name="TextBox 5"/>
          <p:cNvSpPr txBox="1"/>
          <p:nvPr/>
        </p:nvSpPr>
        <p:spPr>
          <a:xfrm>
            <a:off x="2438400" y="2590800"/>
            <a:ext cx="4800600" cy="31700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3200" b="0" i="0" u="none" strike="noStrike" kern="0" cap="none" spc="0" normalizeH="0" baseline="0">
                <a:ln>
                  <a:noFill/>
                </a:ln>
                <a:solidFill>
                  <a:sysClr val="windowText" lastClr="000000"/>
                </a:solidFill>
                <a:effectLst/>
                <a:uLnTx/>
                <a:uFillTx/>
              </a:rPr>
              <a:t>Les recettes d'Exoalgio ont augmenté 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6600" b="1" i="0" u="none" strike="noStrike" kern="0" cap="none" spc="0" normalizeH="0" baseline="0">
                <a:ln>
                  <a:noFill/>
                </a:ln>
                <a:solidFill>
                  <a:srgbClr val="00B050"/>
                </a:solidFill>
                <a:effectLst/>
                <a:uLnTx/>
                <a:uFillTx/>
              </a:rPr>
              <a:t>110%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 sz="1800" b="0" i="0" u="none" strike="noStrike" kern="0" cap="none" spc="0" normalizeH="0" baseline="0">
                <a:ln>
                  <a:noFill/>
                </a:ln>
                <a:solidFill>
                  <a:sysClr val="windowText" lastClr="000000"/>
                </a:solidFill>
                <a:effectLst/>
                <a:uLnTx/>
                <a:uFillTx/>
              </a:rPr>
              <a:t>entre 2013 et 2014.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 sz="5400" b="1" i="0" u="none" strike="noStrike" kern="0" cap="none" spc="0" normalizeH="0" baseline="0" noProof="0" dirty="0">
              <a:ln>
                <a:noFill/>
              </a:ln>
              <a:solidFill>
                <a:sysClr val="windowText" lastClr="000000"/>
              </a:solidFill>
              <a:effectLst/>
              <a:uLnTx/>
              <a:uFillTx/>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734932588"/>
      </p:ext>
    </p:extLst>
  </p:cSld>
  <p:clrMapOvr>
    <a:masterClrMapping/>
  </p:clrMapOvr>
</p:sld>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3">
        <a:dk1>
          <a:srgbClr val="000000"/>
        </a:dk1>
        <a:lt1>
          <a:srgbClr val="EAEAEA"/>
        </a:lt1>
        <a:dk2>
          <a:srgbClr val="6B4E49"/>
        </a:dk2>
        <a:lt2>
          <a:srgbClr val="EAEAEA"/>
        </a:lt2>
        <a:accent1>
          <a:srgbClr val="FFFFFF"/>
        </a:accent1>
        <a:accent2>
          <a:srgbClr val="DDDDDD"/>
        </a:accent2>
        <a:accent3>
          <a:srgbClr val="F3F3F3"/>
        </a:accent3>
        <a:accent4>
          <a:srgbClr val="000000"/>
        </a:accent4>
        <a:accent5>
          <a:srgbClr val="FFFFFF"/>
        </a:accent5>
        <a:accent6>
          <a:srgbClr val="C8C8C8"/>
        </a:accent6>
        <a:hlink>
          <a:srgbClr val="76544E"/>
        </a:hlink>
        <a:folHlink>
          <a:srgbClr val="D05124"/>
        </a:folHlink>
      </a:clrScheme>
      <a:clrMap bg1="lt1" tx1="dk1" bg2="lt2" tx2="dk2" accent1="accent1" accent2="accent2" accent3="accent3" accent4="accent4" accent5="accent5" accent6="accent6" hlink="hlink" folHlink="folHlink"/>
    </a:extraClrScheme>
    <a:extraClrScheme>
      <a:clrScheme name="Bold Stripes 4">
        <a:dk1>
          <a:srgbClr val="000000"/>
        </a:dk1>
        <a:lt1>
          <a:srgbClr val="EAEAEA"/>
        </a:lt1>
        <a:dk2>
          <a:srgbClr val="6B4E49"/>
        </a:dk2>
        <a:lt2>
          <a:srgbClr val="EAEAEA"/>
        </a:lt2>
        <a:accent1>
          <a:srgbClr val="FFFFFF"/>
        </a:accent1>
        <a:accent2>
          <a:srgbClr val="DDDDDD"/>
        </a:accent2>
        <a:accent3>
          <a:srgbClr val="F3F3F3"/>
        </a:accent3>
        <a:accent4>
          <a:srgbClr val="000000"/>
        </a:accent4>
        <a:accent5>
          <a:srgbClr val="FFFFFF"/>
        </a:accent5>
        <a:accent6>
          <a:srgbClr val="C8C8C8"/>
        </a:accent6>
        <a:hlink>
          <a:srgbClr val="76544E"/>
        </a:hlink>
        <a:folHlink>
          <a:srgbClr val="2E73C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ACE Data Visualization Module_v4" id="{30BD4BBE-1673-1640-B8D3-CA3AB008E173}" vid="{4B62809F-F1BF-F74F-9552-585B82BDF2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themeOverride>
</file>

<file path=docProps/app.xml><?xml version="1.0" encoding="utf-8"?>
<Properties xmlns="http://schemas.openxmlformats.org/officeDocument/2006/extended-properties" xmlns:vt="http://schemas.openxmlformats.org/officeDocument/2006/docPropsVTypes">
  <Template>Office Theme</Template>
  <TotalTime>695</TotalTime>
  <Words>3586</Words>
  <Application>Microsoft Office PowerPoint</Application>
  <PresentationFormat>On-screen Show (4:3)</PresentationFormat>
  <Paragraphs>278</Paragraphs>
  <Slides>27</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Arial Black</vt:lpstr>
      <vt:lpstr>Calibri</vt:lpstr>
      <vt:lpstr>Wingdings</vt:lpstr>
      <vt:lpstr>Bold Stripes</vt:lpstr>
      <vt:lpstr> Visualisation des données Partie 2 : Conception et outils</vt:lpstr>
      <vt:lpstr>PowerPoint Presentation</vt:lpstr>
      <vt:lpstr>Utilisez votre « encre » de manière stratégique</vt:lpstr>
      <vt:lpstr>Utilisez votre « encre » de manière stratégique</vt:lpstr>
      <vt:lpstr>Utilisez votre « encre » de manière stratégique</vt:lpstr>
      <vt:lpstr>Conseils relatifs au texte</vt:lpstr>
      <vt:lpstr>Placez le message clé directement dans le titre</vt:lpstr>
      <vt:lpstr>Du texte au lieu d'un graphique ?</vt:lpstr>
      <vt:lpstr>Du texte au lieu d'un graphique ?</vt:lpstr>
      <vt:lpstr>L'importance de la couleur</vt:lpstr>
      <vt:lpstr>Conseils relatifs aux couleurs</vt:lpstr>
      <vt:lpstr>Les couleurs ont une signification</vt:lpstr>
      <vt:lpstr>Idées de couleurs</vt:lpstr>
      <vt:lpstr>Efficacité du vaccin contre la rougeole</vt:lpstr>
      <vt:lpstr>Icônes</vt:lpstr>
      <vt:lpstr>Photographie</vt:lpstr>
      <vt:lpstr>Améliorez ce graphique</vt:lpstr>
      <vt:lpstr>Améliorez ce graphique</vt:lpstr>
      <vt:lpstr>Améliorez ce graphique</vt:lpstr>
      <vt:lpstr>PowerPoint Presentation</vt:lpstr>
      <vt:lpstr>Outils de création</vt:lpstr>
      <vt:lpstr>Flux de travail recommandé</vt:lpstr>
      <vt:lpstr>Flux de travail recommandé</vt:lpstr>
      <vt:lpstr>Vous souhaitez obtenir de l'aide ou vous avez des suggestions ?</vt:lpstr>
      <vt:lpstr>Ressources en ligne</vt:lpstr>
      <vt:lpstr>Pour l'inspiration</vt:lpstr>
      <vt:lpstr>Manuels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Visualizing Data Part II: Design and Tools</dc:title>
  <dc:creator>Marissa Yeakey</dc:creator>
  <cp:lastModifiedBy>Cathryn Streifel</cp:lastModifiedBy>
  <cp:revision>38</cp:revision>
  <dcterms:created xsi:type="dcterms:W3CDTF">2016-11-18T19:38:43Z</dcterms:created>
  <dcterms:modified xsi:type="dcterms:W3CDTF">2020-09-27T22:03:46Z</dcterms:modified>
</cp:coreProperties>
</file>