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23" r:id="rId1"/>
  </p:sldMasterIdLst>
  <p:notesMasterIdLst>
    <p:notesMasterId r:id="rId40"/>
  </p:notesMasterIdLst>
  <p:handoutMasterIdLst>
    <p:handoutMasterId r:id="rId41"/>
  </p:handoutMasterIdLst>
  <p:sldIdLst>
    <p:sldId id="266" r:id="rId2"/>
    <p:sldId id="366" r:id="rId3"/>
    <p:sldId id="292" r:id="rId4"/>
    <p:sldId id="265" r:id="rId5"/>
    <p:sldId id="270" r:id="rId6"/>
    <p:sldId id="267" r:id="rId7"/>
    <p:sldId id="371" r:id="rId8"/>
    <p:sldId id="299" r:id="rId9"/>
    <p:sldId id="300" r:id="rId10"/>
    <p:sldId id="380" r:id="rId11"/>
    <p:sldId id="356" r:id="rId12"/>
    <p:sldId id="364" r:id="rId13"/>
    <p:sldId id="304" r:id="rId14"/>
    <p:sldId id="302" r:id="rId15"/>
    <p:sldId id="305" r:id="rId16"/>
    <p:sldId id="308" r:id="rId17"/>
    <p:sldId id="309" r:id="rId18"/>
    <p:sldId id="311" r:id="rId19"/>
    <p:sldId id="310" r:id="rId20"/>
    <p:sldId id="372" r:id="rId21"/>
    <p:sldId id="357" r:id="rId22"/>
    <p:sldId id="306" r:id="rId23"/>
    <p:sldId id="313" r:id="rId24"/>
    <p:sldId id="323" r:id="rId25"/>
    <p:sldId id="377" r:id="rId26"/>
    <p:sldId id="378" r:id="rId27"/>
    <p:sldId id="379" r:id="rId28"/>
    <p:sldId id="324" r:id="rId29"/>
    <p:sldId id="314" r:id="rId30"/>
    <p:sldId id="315" r:id="rId31"/>
    <p:sldId id="317" r:id="rId32"/>
    <p:sldId id="318" r:id="rId33"/>
    <p:sldId id="319" r:id="rId34"/>
    <p:sldId id="320" r:id="rId35"/>
    <p:sldId id="321" r:id="rId36"/>
    <p:sldId id="367" r:id="rId37"/>
    <p:sldId id="322" r:id="rId38"/>
    <p:sldId id="376" r:id="rId39"/>
  </p:sldIdLst>
  <p:sldSz cx="9144000" cy="6858000" type="screen4x3"/>
  <p:notesSz cx="6881813" cy="9296400"/>
  <p:custDataLst>
    <p:tags r:id="rId42"/>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521415D9-36F7-43E2-AB2F-B90AF26B5E84}">
      <p14:sectionLst xmlns:p14="http://schemas.microsoft.com/office/powerpoint/2010/main">
        <p14:section name="Default Section" id="{1C2A8F58-ECB2-4534-83D9-39FF88EC33B7}">
          <p14:sldIdLst>
            <p14:sldId id="266"/>
            <p14:sldId id="366"/>
          </p14:sldIdLst>
        </p14:section>
        <p14:section name="What is Data Viz" id="{F11DE814-DE54-41C6-AFA2-BAD9BEF97CA8}">
          <p14:sldIdLst>
            <p14:sldId id="292"/>
            <p14:sldId id="265"/>
            <p14:sldId id="270"/>
            <p14:sldId id="267"/>
            <p14:sldId id="371"/>
            <p14:sldId id="299"/>
            <p14:sldId id="300"/>
            <p14:sldId id="380"/>
            <p14:sldId id="356"/>
            <p14:sldId id="364"/>
            <p14:sldId id="304"/>
            <p14:sldId id="302"/>
            <p14:sldId id="305"/>
          </p14:sldIdLst>
        </p14:section>
        <p14:section name="Why Use Data Viz" id="{56CE3459-A80D-4CD3-854F-951F47497992}">
          <p14:sldIdLst>
            <p14:sldId id="308"/>
            <p14:sldId id="309"/>
            <p14:sldId id="311"/>
            <p14:sldId id="310"/>
            <p14:sldId id="372"/>
            <p14:sldId id="357"/>
            <p14:sldId id="306"/>
          </p14:sldIdLst>
        </p14:section>
        <p14:section name="Planning Your Data Viz" id="{61991F6F-B9F1-4209-A5A0-22C31EDB7A45}">
          <p14:sldIdLst>
            <p14:sldId id="313"/>
            <p14:sldId id="323"/>
            <p14:sldId id="377"/>
            <p14:sldId id="378"/>
            <p14:sldId id="379"/>
            <p14:sldId id="324"/>
            <p14:sldId id="314"/>
            <p14:sldId id="315"/>
            <p14:sldId id="317"/>
            <p14:sldId id="318"/>
          </p14:sldIdLst>
        </p14:section>
        <p14:section name="Section sans titre" id="{AEE1F473-BC01-44F8-939B-50621D6CB3B2}">
          <p14:sldIdLst>
            <p14:sldId id="319"/>
            <p14:sldId id="320"/>
            <p14:sldId id="321"/>
            <p14:sldId id="367"/>
            <p14:sldId id="322"/>
            <p14:sldId id="376"/>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16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idi Worley" initials="H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CCFF"/>
    <a:srgbClr val="7AAD42"/>
    <a:srgbClr val="9A3F00"/>
    <a:srgbClr val="663300"/>
    <a:srgbClr val="000000"/>
    <a:srgbClr val="A2A2A2"/>
    <a:srgbClr val="008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13" autoAdjust="0"/>
    <p:restoredTop sz="63786" autoAdjust="0"/>
  </p:normalViewPr>
  <p:slideViewPr>
    <p:cSldViewPr showGuides="1">
      <p:cViewPr varScale="1">
        <p:scale>
          <a:sx n="59" d="100"/>
          <a:sy n="59" d="100"/>
        </p:scale>
        <p:origin x="1644" y="48"/>
      </p:cViewPr>
      <p:guideLst>
        <p:guide orient="horz" pos="2160"/>
        <p:guide pos="2880"/>
      </p:guideLst>
    </p:cSldViewPr>
  </p:slideViewPr>
  <p:outlineViewPr>
    <p:cViewPr>
      <p:scale>
        <a:sx n="33" d="100"/>
        <a:sy n="33" d="100"/>
      </p:scale>
      <p:origin x="0" y="0"/>
    </p:cViewPr>
  </p:outlineViewPr>
  <p:notesTextViewPr>
    <p:cViewPr>
      <p:scale>
        <a:sx n="140" d="100"/>
        <a:sy n="140" d="100"/>
      </p:scale>
      <p:origin x="0" y="0"/>
    </p:cViewPr>
  </p:notesTextViewPr>
  <p:sorterViewPr>
    <p:cViewPr>
      <p:scale>
        <a:sx n="66" d="100"/>
        <a:sy n="66" d="100"/>
      </p:scale>
      <p:origin x="0" y="0"/>
    </p:cViewPr>
  </p:sorterViewPr>
  <p:notesViewPr>
    <p:cSldViewPr showGuides="1">
      <p:cViewPr varScale="1">
        <p:scale>
          <a:sx n="81" d="100"/>
          <a:sy n="81" d="100"/>
        </p:scale>
        <p:origin x="3168" y="108"/>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0" y="0"/>
            <a:ext cx="2982913"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1027" name="Rectangle 3"/>
          <p:cNvSpPr>
            <a:spLocks noGrp="1" noChangeArrowheads="1"/>
          </p:cNvSpPr>
          <p:nvPr>
            <p:ph type="dt" sz="quarter" idx="1"/>
          </p:nvPr>
        </p:nvSpPr>
        <p:spPr bwMode="auto">
          <a:xfrm>
            <a:off x="3898900" y="0"/>
            <a:ext cx="2982913"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a:p>
        </p:txBody>
      </p:sp>
      <p:sp>
        <p:nvSpPr>
          <p:cNvPr id="1028" name="Rectangle 4"/>
          <p:cNvSpPr>
            <a:spLocks noGrp="1" noChangeArrowheads="1"/>
          </p:cNvSpPr>
          <p:nvPr>
            <p:ph type="ftr" sz="quarter" idx="2"/>
          </p:nvPr>
        </p:nvSpPr>
        <p:spPr bwMode="auto">
          <a:xfrm>
            <a:off x="0" y="8831263"/>
            <a:ext cx="2982913" cy="465137"/>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1029" name="Rectangle 5"/>
          <p:cNvSpPr>
            <a:spLocks noGrp="1" noChangeArrowheads="1"/>
          </p:cNvSpPr>
          <p:nvPr>
            <p:ph type="sldNum" sz="quarter" idx="3"/>
          </p:nvPr>
        </p:nvSpPr>
        <p:spPr bwMode="auto">
          <a:xfrm>
            <a:off x="3898900" y="8831263"/>
            <a:ext cx="2982913" cy="465137"/>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a:defRPr sz="1200"/>
            </a:lvl1pPr>
          </a:lstStyle>
          <a:p>
            <a:pPr>
              <a:defRPr/>
            </a:pPr>
            <a:fld id="{322A5ED6-ABFF-475A-BC54-91CA69F702AA}" type="slidenum">
              <a:rPr lang="en-US" altLang="en-US"/>
              <a:pPr>
                <a:defRPr/>
              </a:pPr>
              <a:t>‹#›</a:t>
            </a:fld>
            <a:endParaRPr lang="en-US" altLang="en-US"/>
          </a:p>
        </p:txBody>
      </p:sp>
    </p:spTree>
    <p:extLst>
      <p:ext uri="{BB962C8B-B14F-4D97-AF65-F5344CB8AC3E}">
        <p14:creationId xmlns:p14="http://schemas.microsoft.com/office/powerpoint/2010/main" val="25571932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2913"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79875" name="Rectangle 3"/>
          <p:cNvSpPr>
            <a:spLocks noGrp="1" noChangeArrowheads="1"/>
          </p:cNvSpPr>
          <p:nvPr>
            <p:ph type="dt" idx="1"/>
          </p:nvPr>
        </p:nvSpPr>
        <p:spPr bwMode="auto">
          <a:xfrm>
            <a:off x="3898900" y="0"/>
            <a:ext cx="2982913"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a:p>
        </p:txBody>
      </p:sp>
      <p:sp>
        <p:nvSpPr>
          <p:cNvPr id="3076" name="Rectangle 4"/>
          <p:cNvSpPr>
            <a:spLocks noGrp="1" noRot="1" noChangeAspect="1" noChangeArrowheads="1" noTextEdit="1"/>
          </p:cNvSpPr>
          <p:nvPr>
            <p:ph type="sldImg" idx="2"/>
          </p:nvPr>
        </p:nvSpPr>
        <p:spPr bwMode="auto">
          <a:xfrm>
            <a:off x="1117600" y="696913"/>
            <a:ext cx="4646613"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7" name="Rectangle 5"/>
          <p:cNvSpPr>
            <a:spLocks noGrp="1" noChangeArrowheads="1"/>
          </p:cNvSpPr>
          <p:nvPr>
            <p:ph type="body" sz="quarter" idx="3"/>
          </p:nvPr>
        </p:nvSpPr>
        <p:spPr bwMode="auto">
          <a:xfrm>
            <a:off x="917575" y="4416425"/>
            <a:ext cx="5046663" cy="4183063"/>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9878" name="Rectangle 6"/>
          <p:cNvSpPr>
            <a:spLocks noGrp="1" noChangeArrowheads="1"/>
          </p:cNvSpPr>
          <p:nvPr>
            <p:ph type="ftr" sz="quarter" idx="4"/>
          </p:nvPr>
        </p:nvSpPr>
        <p:spPr bwMode="auto">
          <a:xfrm>
            <a:off x="0" y="8831263"/>
            <a:ext cx="2982913" cy="465137"/>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79879" name="Rectangle 7"/>
          <p:cNvSpPr>
            <a:spLocks noGrp="1" noChangeArrowheads="1"/>
          </p:cNvSpPr>
          <p:nvPr>
            <p:ph type="sldNum" sz="quarter" idx="5"/>
          </p:nvPr>
        </p:nvSpPr>
        <p:spPr bwMode="auto">
          <a:xfrm>
            <a:off x="3898900" y="8831263"/>
            <a:ext cx="2982913" cy="465137"/>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a:defRPr sz="1200"/>
            </a:lvl1pPr>
          </a:lstStyle>
          <a:p>
            <a:pPr>
              <a:defRPr/>
            </a:pPr>
            <a:fld id="{46461E59-AEBB-47B2-B923-25FEB95E06DB}" type="slidenum">
              <a:rPr lang="en-US" altLang="en-US"/>
              <a:pPr>
                <a:defRPr/>
              </a:pPr>
              <a:t>‹#›</a:t>
            </a:fld>
            <a:endParaRPr lang="en-US" altLang="en-US"/>
          </a:p>
        </p:txBody>
      </p:sp>
    </p:spTree>
    <p:extLst>
      <p:ext uri="{BB962C8B-B14F-4D97-AF65-F5344CB8AC3E}">
        <p14:creationId xmlns:p14="http://schemas.microsoft.com/office/powerpoint/2010/main" val="33392603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 sz="1200" b="0" i="0" u="none" kern="1200" baseline="0" dirty="0">
                <a:solidFill>
                  <a:schemeClr val="tx1"/>
                </a:solidFill>
                <a:effectLst/>
                <a:latin typeface="Arial" charset="0"/>
                <a:ea typeface="ＭＳ Ｐゴシック" pitchFamily="34" charset="-128"/>
                <a:cs typeface="ＭＳ Ｐゴシック" charset="-128"/>
              </a:rPr>
              <a:t>La présentation sur la visualisation des données se fait en deux partie. </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defRPr/>
              </a:pPr>
              <a:t>1</a:t>
            </a:fld>
            <a:endParaRPr lang="fr" altLang="en-US"/>
          </a:p>
        </p:txBody>
      </p:sp>
    </p:spTree>
    <p:extLst>
      <p:ext uri="{BB962C8B-B14F-4D97-AF65-F5344CB8AC3E}">
        <p14:creationId xmlns:p14="http://schemas.microsoft.com/office/powerpoint/2010/main" val="1822210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Voici un exemple de ce que l'on appellerait généralement une infographie. </a:t>
            </a:r>
          </a:p>
          <a:p>
            <a:pPr algn="l" rtl="0"/>
            <a:r>
              <a:rPr lang="fr" b="0" i="0" u="none" baseline="0" dirty="0"/>
              <a:t>Différentes sections explorent les sous-catégories du thème. </a:t>
            </a:r>
          </a:p>
          <a:p>
            <a:pPr algn="l" rtl="0"/>
            <a:r>
              <a:rPr lang="fr" b="0" i="0" u="none" baseline="0" dirty="0"/>
              <a:t>Une des sections contient même une petite visualisation des données. </a:t>
            </a:r>
          </a:p>
          <a:p>
            <a:pPr algn="l" rtl="0"/>
            <a:r>
              <a:rPr lang="fr" b="0" i="0" u="none" baseline="0" dirty="0"/>
              <a:t>Une autre section ne contient que du texte qui décrit les faits. </a:t>
            </a:r>
          </a:p>
          <a:p>
            <a:pPr algn="l" rtl="0"/>
            <a:r>
              <a:rPr lang="fr" b="0" i="0" u="none" baseline="0" dirty="0"/>
              <a:t>Le style de la conception est également typique d'une infographie actuelle.</a:t>
            </a:r>
          </a:p>
          <a:p>
            <a:pPr algn="l" rtl="0"/>
            <a:r>
              <a:rPr lang="fr" b="0" i="0" u="none" baseline="0" dirty="0"/>
              <a:t>On retrouve de nombreuses petites icônes et images qui retiennent l'attention, non pas parce qu'elles ont un rapport avec les données, mais parce qu'elles sont visuellement attrayantes. </a:t>
            </a:r>
          </a:p>
          <a:p>
            <a:pPr algn="l" rtl="0"/>
            <a:r>
              <a:rPr lang="fr" b="0" i="0" u="none" baseline="0" dirty="0"/>
              <a:t>Notez également que l'ensemble du contenu doit être lu dans l'ordre. </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10</a:t>
            </a:fld>
            <a:endParaRPr lang="fr" altLang="en-US"/>
          </a:p>
        </p:txBody>
      </p:sp>
    </p:spTree>
    <p:extLst>
      <p:ext uri="{BB962C8B-B14F-4D97-AF65-F5344CB8AC3E}">
        <p14:creationId xmlns:p14="http://schemas.microsoft.com/office/powerpoint/2010/main" val="19904671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Voici une visualisation de données.</a:t>
            </a:r>
          </a:p>
          <a:p>
            <a:pPr algn="l" rtl="0"/>
            <a:r>
              <a:rPr lang="fr" b="0" i="0" u="none" baseline="0" dirty="0"/>
              <a:t>Son principal objectif est de montrer comment les chiffres se rapportent les uns aux autres en termes de taille. </a:t>
            </a:r>
          </a:p>
          <a:p>
            <a:pPr algn="l" rtl="0"/>
            <a:r>
              <a:rPr lang="fr" b="0" i="0" u="none" baseline="0" dirty="0"/>
              <a:t>Elle contient beaucoup moins de texte. </a:t>
            </a:r>
          </a:p>
          <a:p>
            <a:pPr algn="l" rtl="0"/>
            <a:r>
              <a:rPr lang="fr" b="0" i="0" u="none" baseline="0" dirty="0"/>
              <a:t>Vous pouvez également lire ce graphique sans ordre particulier. </a:t>
            </a:r>
          </a:p>
          <a:p>
            <a:pPr algn="l" rtl="0"/>
            <a:r>
              <a:rPr lang="fr" b="0" i="0" u="none" baseline="0" dirty="0"/>
              <a:t>Vos yeux sont simplement attirés par la longueur des barres. </a:t>
            </a:r>
          </a:p>
          <a:p>
            <a:pPr algn="l" rtl="0"/>
            <a:r>
              <a:rPr lang="fr" b="0" i="0" u="none" baseline="0" dirty="0"/>
              <a:t>Dans cet exemple, nous pouvons voir le pourcentage de femmes ayant suivi des études secondaires ou supérieures par quintile les plus pauvres et les plus riches d</a:t>
            </a:r>
            <a:r>
              <a:rPr lang="en-US" b="0" i="0" u="none" baseline="0" dirty="0"/>
              <a:t>an</a:t>
            </a:r>
            <a:r>
              <a:rPr lang="fr" b="0" i="0" u="none" baseline="0" dirty="0"/>
              <a:t>s 21 pays.</a:t>
            </a:r>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11</a:t>
            </a:fld>
            <a:endParaRPr lang="fr" altLang="en-US"/>
          </a:p>
        </p:txBody>
      </p:sp>
    </p:spTree>
    <p:extLst>
      <p:ext uri="{BB962C8B-B14F-4D97-AF65-F5344CB8AC3E}">
        <p14:creationId xmlns:p14="http://schemas.microsoft.com/office/powerpoint/2010/main" val="1675316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Voici une autre visualisation de données qui montre la carte de l’épidémie de la COVID-19 dans le monde. </a:t>
            </a:r>
          </a:p>
          <a:p>
            <a:pPr algn="l" rtl="0"/>
            <a:r>
              <a:rPr lang="fr" b="0" i="0" u="none" baseline="0" dirty="0"/>
              <a:t>Les bulles sont de tailles proportionnelles en fonction nombre de cas. </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12</a:t>
            </a:fld>
            <a:endParaRPr lang="fr" altLang="en-US"/>
          </a:p>
        </p:txBody>
      </p:sp>
    </p:spTree>
    <p:extLst>
      <p:ext uri="{BB962C8B-B14F-4D97-AF65-F5344CB8AC3E}">
        <p14:creationId xmlns:p14="http://schemas.microsoft.com/office/powerpoint/2010/main" val="13952743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Voici une autre citation, cette fois de Graham Wills chez IBM qui peut aider à mieux comprendre notre définition. </a:t>
            </a:r>
          </a:p>
          <a:p>
            <a:pPr algn="l" rtl="0"/>
            <a:r>
              <a:rPr lang="fr" b="0" i="0" u="none" baseline="0" dirty="0"/>
              <a:t>« Je place l'accent sur les visualisations qui sont utiles ; elles persuadent, elles expliquent, elles explorent. L’esthétique est souhaitable, mais de jolis graphiques qui sont également inutiles ne me passionnent pas » `</a:t>
            </a:r>
          </a:p>
          <a:p>
            <a:pPr algn="l" rtl="0"/>
            <a:r>
              <a:rPr lang="fr" b="0" i="0" u="none" baseline="0" dirty="0"/>
              <a:t>Encore une fois, l'idée est que les visualisations de données doivent être bien plus que jolies. </a:t>
            </a:r>
            <a:r>
              <a:rPr lang="fr-FR" b="0" i="0" u="none" baseline="0" dirty="0"/>
              <a:t>E</a:t>
            </a:r>
            <a:r>
              <a:rPr lang="fr" b="0" i="0" u="none" baseline="0" dirty="0"/>
              <a:t>les doivent être utiles.</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13</a:t>
            </a:fld>
            <a:endParaRPr lang="fr" altLang="en-US"/>
          </a:p>
        </p:txBody>
      </p:sp>
    </p:spTree>
    <p:extLst>
      <p:ext uri="{BB962C8B-B14F-4D97-AF65-F5344CB8AC3E}">
        <p14:creationId xmlns:p14="http://schemas.microsoft.com/office/powerpoint/2010/main" val="14122423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Voici la liste de certaines visualisations de données basiques.</a:t>
            </a:r>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Et oui, c'est ce que nous appelons généralement des graphiques ou des diagrammes. </a:t>
            </a:r>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Certains d'entre vous avez probablement déjà beaucoup d'expérience avec la visualisation de données parce que vous avez créé beaucoup de graphiques ! </a:t>
            </a:r>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Chacun d'entre eux est utile pour afficher un type particulier d'ensemble de données. </a:t>
            </a:r>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Par exemple, un graphique linéaire affiche des changements au fil du temps. </a:t>
            </a:r>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Un graphique en aires fait la même chose, mais peut également montrer le</a:t>
            </a:r>
            <a:r>
              <a:rPr lang="fr-FR" b="0" i="0" u="none" baseline="0" dirty="0"/>
              <a:t>s</a:t>
            </a:r>
            <a:r>
              <a:rPr lang="fr" b="0" i="0" u="none" baseline="0" dirty="0"/>
              <a:t> volume</a:t>
            </a:r>
            <a:r>
              <a:rPr lang="fr-FR" b="0" i="0" u="none" baseline="0" dirty="0"/>
              <a:t>s</a:t>
            </a:r>
            <a:r>
              <a:rPr lang="fr" b="0" i="0" u="none" baseline="0" dirty="0"/>
              <a:t>.  </a:t>
            </a:r>
            <a:endParaRPr lang="fr" dirty="0"/>
          </a:p>
          <a:p>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14</a:t>
            </a:fld>
            <a:endParaRPr lang="fr" altLang="en-US"/>
          </a:p>
        </p:txBody>
      </p:sp>
    </p:spTree>
    <p:extLst>
      <p:ext uri="{BB962C8B-B14F-4D97-AF65-F5344CB8AC3E}">
        <p14:creationId xmlns:p14="http://schemas.microsoft.com/office/powerpoint/2010/main" val="10194147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Mais avec la visualisation des données, nous pouvons élargir nos capacités à rendre les chiffres plus compréhensibles.  </a:t>
            </a:r>
          </a:p>
          <a:p>
            <a:pPr algn="l" rtl="0"/>
            <a:r>
              <a:rPr lang="fr" b="0" i="0" u="none" baseline="0" dirty="0"/>
              <a:t>Les possibilités de présenter des données de façon visuelle sont vraiment infinies. </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15</a:t>
            </a:fld>
            <a:endParaRPr lang="fr" altLang="en-US"/>
          </a:p>
        </p:txBody>
      </p:sp>
    </p:spTree>
    <p:extLst>
      <p:ext uri="{BB962C8B-B14F-4D97-AF65-F5344CB8AC3E}">
        <p14:creationId xmlns:p14="http://schemas.microsoft.com/office/powerpoint/2010/main" val="12550375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Alors, pourquoi consacrer du temps à concevoir ces types de graphiques ? </a:t>
            </a:r>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Le fait de planifier et de construire une visualisation des données prend du temps par rapport à la rédaction d'informations ou la fourniture de chiffres bruts.  </a:t>
            </a:r>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En revanche, les bénéfices pour votre public peuvent en valoir la peine.</a:t>
            </a:r>
            <a:endParaRPr lang="fr" dirty="0"/>
          </a:p>
          <a:p>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16</a:t>
            </a:fld>
            <a:endParaRPr lang="fr" altLang="en-US"/>
          </a:p>
        </p:txBody>
      </p:sp>
    </p:spTree>
    <p:extLst>
      <p:ext uri="{BB962C8B-B14F-4D97-AF65-F5344CB8AC3E}">
        <p14:creationId xmlns:p14="http://schemas.microsoft.com/office/powerpoint/2010/main" val="3707654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La première raison de l'utilisation de la visualisation de données est la vitesse.</a:t>
            </a:r>
          </a:p>
          <a:p>
            <a:pPr algn="l" rtl="0"/>
            <a:r>
              <a:rPr lang="fr" b="0" i="0" u="none" baseline="0" dirty="0"/>
              <a:t>Savez-vous que la capacité d'attention des adultes a considérablement diminué au cours des 15 dernières années ? </a:t>
            </a:r>
          </a:p>
          <a:p>
            <a:pPr algn="l" rtl="0"/>
            <a:r>
              <a:rPr lang="fr" b="0" i="0" u="none" baseline="0" dirty="0"/>
              <a:t>Nous pouvons blâmer Internet, mais je ne dispose que de 8 secondes sur cette diapositive pour communiquer mon message, sinon je perds votre attention. </a:t>
            </a:r>
            <a:endParaRPr lang="fr" baseline="0" dirty="0"/>
          </a:p>
          <a:p>
            <a:endParaRPr lang="fr" baseline="0" dirty="0"/>
          </a:p>
          <a:p>
            <a:pPr algn="l" rtl="0"/>
            <a:r>
              <a:rPr lang="fr" b="0" i="0" u="none" baseline="0" dirty="0"/>
              <a:t>Les visualisations des données nous permettent de véhiculer un message en quelques secondes et d'épargner au public le décryptage du message.</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17</a:t>
            </a:fld>
            <a:endParaRPr lang="fr" altLang="en-US"/>
          </a:p>
        </p:txBody>
      </p:sp>
    </p:spTree>
    <p:extLst>
      <p:ext uri="{BB962C8B-B14F-4D97-AF65-F5344CB8AC3E}">
        <p14:creationId xmlns:p14="http://schemas.microsoft.com/office/powerpoint/2010/main" val="97557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La deuxième raison de l'utilisation de la visualisation de données est la compréhension.</a:t>
            </a:r>
          </a:p>
          <a:p>
            <a:pPr algn="l" rtl="0"/>
            <a:r>
              <a:rPr lang="fr" b="0" i="0" u="none" baseline="0" dirty="0"/>
              <a:t>Sur cette diapositive, le titre se lit comme suit : « Mais l’Afrique demeurera majoritairement rurale pendant au moins 20 ans». </a:t>
            </a:r>
          </a:p>
          <a:p>
            <a:pPr algn="l" rtl="0"/>
            <a:r>
              <a:rPr lang="fr" b="0" i="0" u="none" baseline="0" dirty="0"/>
              <a:t>Le graphique montre que la population urbaine d’Asie dépassera bient</a:t>
            </a:r>
            <a:r>
              <a:rPr lang="en-US" b="0" i="0" u="none" baseline="0" dirty="0"/>
              <a:t>ô</a:t>
            </a:r>
            <a:r>
              <a:rPr lang="fr" b="0" i="0" u="none" baseline="0" dirty="0"/>
              <a:t>t sa population rurale mais que l’Afrique restera largement rurale.</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18</a:t>
            </a:fld>
            <a:endParaRPr lang="fr" altLang="en-US"/>
          </a:p>
        </p:txBody>
      </p:sp>
    </p:spTree>
    <p:extLst>
      <p:ext uri="{BB962C8B-B14F-4D97-AF65-F5344CB8AC3E}">
        <p14:creationId xmlns:p14="http://schemas.microsoft.com/office/powerpoint/2010/main" val="16477259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La troisième raison expliquant notre penchant pour la visualisation des données est leur attractivité. </a:t>
            </a:r>
          </a:p>
          <a:p>
            <a:pPr algn="l" rtl="0"/>
            <a:r>
              <a:rPr lang="fr" b="0" i="0" u="none" baseline="0" dirty="0"/>
              <a:t>Il s'agit ici d'un exemple inhabituel, mais la photographie joue un rôle central. </a:t>
            </a:r>
          </a:p>
          <a:p>
            <a:pPr algn="l" rtl="0"/>
            <a:r>
              <a:rPr lang="fr" b="0" i="0" u="none" baseline="0" dirty="0"/>
              <a:t>La boucle d'oreille de la femme est un graphique à secteurs, dans lequel le secteur rouge indique le pourcentage d'hommes au Zimbabwe qui croient que des relations sexuelles avec une fille vierge les guériront du VIH. </a:t>
            </a:r>
          </a:p>
          <a:p>
            <a:pPr algn="l" rtl="0"/>
            <a:r>
              <a:rPr lang="fr" b="0" i="0" u="none" baseline="0" dirty="0"/>
              <a:t>Le secteur bleu représente ceux qui ne le croient pas. </a:t>
            </a:r>
          </a:p>
          <a:p>
            <a:pPr algn="l" rtl="0"/>
            <a:r>
              <a:rPr lang="fr" b="0" i="0" u="none" baseline="0" dirty="0"/>
              <a:t>Une légende a également ajouté une troisième catégorie non représentée dans le graphique à secteurs, celle des hommes qui ont réellement été guéris du VIH grâce à cette méthode, pour bien montrer que cette solution n'existe pas. </a:t>
            </a:r>
          </a:p>
          <a:p>
            <a:pPr algn="l" rtl="0"/>
            <a:r>
              <a:rPr lang="fr" b="0" i="0" u="none" baseline="0" dirty="0"/>
              <a:t>Les auteurs ont utilisé ce qui pouvait faire l'objet d'un résumé de pourcentages ou d'un graphique circulaire basique et l'ont transformé en une image remarquable. </a:t>
            </a:r>
          </a:p>
          <a:p>
            <a:pPr algn="l" rtl="0"/>
            <a:r>
              <a:rPr lang="fr" b="0" i="0" u="none" baseline="0" dirty="0"/>
              <a:t>Cet exemple montre comment les données peuvent attirer l'attention d'une manière que le texte seul </a:t>
            </a:r>
            <a:r>
              <a:rPr lang="fr-FR" b="0" i="0" u="none" baseline="0" dirty="0"/>
              <a:t>ne </a:t>
            </a:r>
            <a:r>
              <a:rPr lang="fr" b="0" i="0" u="none" baseline="0" dirty="0"/>
              <a:t>p</a:t>
            </a:r>
            <a:r>
              <a:rPr lang="fr-FR" b="0" i="0" u="none" baseline="0" dirty="0"/>
              <a:t>eut</a:t>
            </a:r>
            <a:r>
              <a:rPr lang="fr" b="0" i="0" u="none" baseline="0" dirty="0"/>
              <a:t> le faire.</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19</a:t>
            </a:fld>
            <a:endParaRPr lang="fr" altLang="en-US"/>
          </a:p>
        </p:txBody>
      </p:sp>
    </p:spTree>
    <p:extLst>
      <p:ext uri="{BB962C8B-B14F-4D97-AF65-F5344CB8AC3E}">
        <p14:creationId xmlns:p14="http://schemas.microsoft.com/office/powerpoint/2010/main" val="1710175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Nos objectifs pour cette première portent sur les principes de base de la visualisation des données (ou « data viz » comme elle est appelée en anglais). </a:t>
            </a:r>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Vous apprendrez la définition de la visualisation des données, pourquoi elles peuvent être efficaces pour communiquer des informations et comment elle peut être préparée. </a:t>
            </a:r>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La seconde partie fournira sur des conseils pour préparer une visualisation des données et proposera des outils utiles que vous pourrez utiliser. </a:t>
            </a:r>
          </a:p>
          <a:p>
            <a:pPr marL="0" marR="0" indent="0" algn="l" defTabSz="914400" rtl="0" eaLnBrk="0" fontAlgn="base" latinLnBrk="0" hangingPunct="0">
              <a:lnSpc>
                <a:spcPct val="100000"/>
              </a:lnSpc>
              <a:spcBef>
                <a:spcPct val="30000"/>
              </a:spcBef>
              <a:spcAft>
                <a:spcPct val="0"/>
              </a:spcAft>
              <a:buClrTx/>
              <a:buSzTx/>
              <a:buFontTx/>
              <a:buNone/>
              <a:tabLst/>
              <a:defRPr/>
            </a:pPr>
            <a:r>
              <a:rPr lang="fr" sz="1200" b="0" i="0" u="none" kern="1200" baseline="0" dirty="0">
                <a:solidFill>
                  <a:schemeClr val="tx1"/>
                </a:solidFill>
                <a:effectLst/>
                <a:latin typeface="Arial" charset="0"/>
                <a:ea typeface="ＭＳ Ｐゴシック" pitchFamily="34" charset="-128"/>
                <a:cs typeface="ＭＳ Ｐゴシック" charset="-128"/>
              </a:rPr>
              <a:t>Après ces deux présentations, vous pourrez créer vos propres visualisations de données ou </a:t>
            </a:r>
            <a:r>
              <a:rPr lang="fr-FR" sz="1200" b="0" i="0" u="none" kern="1200" baseline="0" dirty="0">
                <a:solidFill>
                  <a:schemeClr val="tx1"/>
                </a:solidFill>
                <a:effectLst/>
                <a:latin typeface="Arial" charset="0"/>
                <a:ea typeface="ＭＳ Ｐゴシック" pitchFamily="34" charset="-128"/>
                <a:cs typeface="ＭＳ Ｐゴシック" charset="-128"/>
              </a:rPr>
              <a:t>vous serez en mesure de </a:t>
            </a:r>
            <a:r>
              <a:rPr lang="fr" sz="1200" b="0" i="0" u="none" kern="1200" baseline="0" dirty="0">
                <a:solidFill>
                  <a:schemeClr val="tx1"/>
                </a:solidFill>
                <a:effectLst/>
                <a:latin typeface="Arial" charset="0"/>
                <a:ea typeface="ＭＳ Ｐゴシック" pitchFamily="34" charset="-128"/>
                <a:cs typeface="ＭＳ Ｐゴシック" charset="-128"/>
              </a:rPr>
              <a:t>demander à un concepteur de vous aider à atteindre les objectifs de votre visualisation des données.</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defRPr/>
              </a:pPr>
              <a:t>2</a:t>
            </a:fld>
            <a:endParaRPr lang="fr" altLang="en-US"/>
          </a:p>
        </p:txBody>
      </p:sp>
    </p:spTree>
    <p:extLst>
      <p:ext uri="{BB962C8B-B14F-4D97-AF65-F5344CB8AC3E}">
        <p14:creationId xmlns:p14="http://schemas.microsoft.com/office/powerpoint/2010/main" val="3993271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La quatrième raison expliquant la visualisation des données est la rétention. </a:t>
            </a:r>
          </a:p>
          <a:p>
            <a:pPr algn="l" rtl="0"/>
            <a:r>
              <a:rPr lang="fr" b="0" i="0" u="none" baseline="0" dirty="0"/>
              <a:t>Vous souvenez-vous de ces exemples précédents ? Lequel d'entre eux n'avons-nous pas encore vu dans cette présentation ? </a:t>
            </a:r>
            <a:endParaRPr lang="fr" baseline="0" dirty="0"/>
          </a:p>
          <a:p>
            <a:pPr algn="l" rtl="0"/>
            <a:r>
              <a:rPr lang="fr" b="0" i="0" u="none" baseline="0" dirty="0"/>
              <a:t>Il s'agit du graphique en bas à gauche bien sûr.</a:t>
            </a:r>
          </a:p>
          <a:p>
            <a:pPr algn="l" rtl="0"/>
            <a:r>
              <a:rPr lang="fr" b="0" i="0" u="none" baseline="0" dirty="0"/>
              <a:t>Ceci montre comment les visualisations sont utiles pour permettre à notre cerveau de retenir les informations.</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20</a:t>
            </a:fld>
            <a:endParaRPr lang="fr" altLang="en-US"/>
          </a:p>
        </p:txBody>
      </p:sp>
    </p:spTree>
    <p:extLst>
      <p:ext uri="{BB962C8B-B14F-4D97-AF65-F5344CB8AC3E}">
        <p14:creationId xmlns:p14="http://schemas.microsoft.com/office/powerpoint/2010/main" val="20086879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Voici un tableau des données démographiques mondiales, tirées de la Fiche de données sur la population mondiale de PRB. </a:t>
            </a:r>
          </a:p>
          <a:p>
            <a:pPr algn="l" rtl="0"/>
            <a:r>
              <a:rPr lang="fr" b="0" i="0" u="none" baseline="0" dirty="0"/>
              <a:t>Il est utile de rechercher des chiffres sur un pays ou un indicateur précis, mais comment pouvez-vous dire ce qui se passe lorsqu'il s'agit de la population mondiale ?</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21</a:t>
            </a:fld>
            <a:endParaRPr lang="fr" altLang="en-US"/>
          </a:p>
        </p:txBody>
      </p:sp>
    </p:spTree>
    <p:extLst>
      <p:ext uri="{BB962C8B-B14F-4D97-AF65-F5344CB8AC3E}">
        <p14:creationId xmlns:p14="http://schemas.microsoft.com/office/powerpoint/2010/main" val="6424783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Voici une façon dont nous avons visualisé certaines données dans le tableau précédent. </a:t>
            </a:r>
          </a:p>
          <a:p>
            <a:pPr algn="l" rtl="0"/>
            <a:r>
              <a:rPr lang="fr" b="0" i="0" u="none" baseline="0" dirty="0"/>
              <a:t>Nous </a:t>
            </a:r>
            <a:r>
              <a:rPr lang="en-US" b="0" i="0" u="none" baseline="0" dirty="0" err="1"/>
              <a:t>voyons</a:t>
            </a:r>
            <a:r>
              <a:rPr lang="en-US" b="0" i="0" u="none" baseline="0" dirty="0"/>
              <a:t> </a:t>
            </a:r>
            <a:r>
              <a:rPr lang="en-US" b="0" i="0" u="none" baseline="0" dirty="0" err="1"/>
              <a:t>qu’e</a:t>
            </a:r>
            <a:r>
              <a:rPr lang="fr-FR" dirty="0"/>
              <a:t>n 1950, 1,7 milliards de personnes vivaient dans des pays moins développés - soit environ les deux tiers de la population mondiale ; </a:t>
            </a:r>
          </a:p>
          <a:p>
            <a:pPr algn="l" rtl="0"/>
            <a:r>
              <a:rPr lang="fr-FR" dirty="0"/>
              <a:t>d’ici à 2050, la population des pays les moins développés dépassera les 8 milliards d’habitants, soit 86 pour cent de la population mondiale. </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22</a:t>
            </a:fld>
            <a:endParaRPr lang="fr" altLang="en-US"/>
          </a:p>
        </p:txBody>
      </p:sp>
    </p:spTree>
    <p:extLst>
      <p:ext uri="{BB962C8B-B14F-4D97-AF65-F5344CB8AC3E}">
        <p14:creationId xmlns:p14="http://schemas.microsoft.com/office/powerpoint/2010/main" val="5552173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Que faut-il  faire pour élaborer une visualisation des données?</a:t>
            </a:r>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23</a:t>
            </a:fld>
            <a:endParaRPr lang="fr" altLang="en-US"/>
          </a:p>
        </p:txBody>
      </p:sp>
    </p:spTree>
    <p:extLst>
      <p:ext uri="{BB962C8B-B14F-4D97-AF65-F5344CB8AC3E}">
        <p14:creationId xmlns:p14="http://schemas.microsoft.com/office/powerpoint/2010/main" val="2117391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Lorsque vous planifiez la manière de présenter vos données visuellement, vous devez respecter certaines règles. </a:t>
            </a:r>
          </a:p>
          <a:p>
            <a:endParaRPr lang="fr" dirty="0"/>
          </a:p>
          <a:p>
            <a:pPr algn="l" rtl="0"/>
            <a:r>
              <a:rPr lang="fr" b="0" i="0" u="none" baseline="0" dirty="0"/>
              <a:t>Premièrement et avant tout, nous devons être exact. Cela consiste à ne pas déformer les données. Les lecteurs doivent comprendre la vérité, c'est pourquoi vous devez vous assurer que votre visualisation est fidèle à la réalité. </a:t>
            </a:r>
          </a:p>
          <a:p>
            <a:endParaRPr lang="fr" baseline="0" dirty="0"/>
          </a:p>
          <a:p>
            <a:pPr algn="l" rtl="0"/>
            <a:r>
              <a:rPr lang="fr" b="0" i="0" u="none" baseline="0" dirty="0"/>
              <a:t>La deuxième exigence est qu'elle doit être facile à comprendre. S'il faut plusieurs minutes pour la comprendre ou si elle est confuse, alors elle n'est pas efficace. </a:t>
            </a:r>
          </a:p>
          <a:p>
            <a:endParaRPr lang="fr" baseline="0" dirty="0"/>
          </a:p>
          <a:p>
            <a:pPr algn="l" rtl="0"/>
            <a:r>
              <a:rPr lang="fr" b="0" i="0" u="none" baseline="0" dirty="0"/>
              <a:t>La troisième exigence est qu'elle doit </a:t>
            </a:r>
            <a:r>
              <a:rPr lang="fr-FR" dirty="0"/>
              <a:t>avoir un lien avec</a:t>
            </a:r>
            <a:r>
              <a:rPr lang="fr" b="0" i="0" u="none" baseline="0" dirty="0"/>
              <a:t> votre public. Considérez du point de vue de votre public. Chaque fois que vous créez une visualisation, elle doit répondre à la question : « Et alors ? », afin que votre public s'intéresse aux information</a:t>
            </a:r>
            <a:r>
              <a:rPr lang="fr-FR" b="0" i="0" u="none" baseline="0" dirty="0"/>
              <a:t>s</a:t>
            </a:r>
            <a:r>
              <a:rPr lang="fr" b="0" i="0" u="none" baseline="0" dirty="0"/>
              <a:t> présentées. </a:t>
            </a:r>
          </a:p>
          <a:p>
            <a:endParaRPr lang="fr" baseline="0" dirty="0"/>
          </a:p>
          <a:p>
            <a:pPr algn="l" rtl="0"/>
            <a:r>
              <a:rPr lang="fr" b="0" i="0" u="none" baseline="0" dirty="0"/>
              <a:t>La quatrième exigence est qu'elle ne doit montrer que l’essentiel. Tout doit être simplifié et ciblé. Si vous devez ajouter des annotations ou tout autre élément visuel pour la rendre plus claire, faites-le.  Vous devez trouver le bon équilibre entre rédu</a:t>
            </a:r>
            <a:r>
              <a:rPr lang="fr-FR" b="0" i="0" u="none" baseline="0" dirty="0"/>
              <a:t>ire</a:t>
            </a:r>
            <a:r>
              <a:rPr lang="fr" b="0" i="0" u="none" baseline="0" dirty="0"/>
              <a:t> l'encombrement visuel et fourni</a:t>
            </a:r>
            <a:r>
              <a:rPr lang="fr-FR" b="0" i="0" u="none" baseline="0" dirty="0"/>
              <a:t>r assez</a:t>
            </a:r>
            <a:r>
              <a:rPr lang="fr" b="0" i="0" u="none" baseline="0" dirty="0"/>
              <a:t> d'informations.</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24</a:t>
            </a:fld>
            <a:endParaRPr lang="fr" altLang="en-US"/>
          </a:p>
        </p:txBody>
      </p:sp>
    </p:spTree>
    <p:extLst>
      <p:ext uri="{BB962C8B-B14F-4D97-AF65-F5344CB8AC3E}">
        <p14:creationId xmlns:p14="http://schemas.microsoft.com/office/powerpoint/2010/main" val="6744360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Voici quelques erreurs fréquentes lorsqu'il s'agit de présenter des données avec précision.</a:t>
            </a:r>
          </a:p>
          <a:p>
            <a:pPr marL="171450" indent="-171450" algn="l" rtl="0">
              <a:buFont typeface="Arial" panose="020B0604020202020204" pitchFamily="34" charset="0"/>
              <a:buChar char="•"/>
            </a:pPr>
            <a:r>
              <a:rPr lang="fr" b="0" i="0" u="none" baseline="0" dirty="0"/>
              <a:t>Confondre les variations de pourcentage et  les variations du point de pourcentage est un</a:t>
            </a:r>
            <a:r>
              <a:rPr lang="fr-FR" b="0" i="0" u="none" baseline="0" dirty="0"/>
              <a:t>e</a:t>
            </a:r>
            <a:r>
              <a:rPr lang="fr" b="0" i="0" u="none" baseline="0" dirty="0"/>
              <a:t> erreur importante. </a:t>
            </a:r>
          </a:p>
          <a:p>
            <a:pPr marL="171450" indent="-171450" algn="l" rtl="0">
              <a:buFont typeface="Arial" panose="020B0604020202020204" pitchFamily="34" charset="0"/>
              <a:buChar char="•"/>
            </a:pPr>
            <a:r>
              <a:rPr lang="fr" b="0" i="0" u="none" baseline="0" dirty="0"/>
              <a:t>Se retrouver avec un graphique à secteurs qui ne correspond pas à 100 pour cent </a:t>
            </a:r>
            <a:r>
              <a:rPr lang="fr-FR" b="0" i="0" u="none" baseline="0" dirty="0"/>
              <a:t>en est une autre</a:t>
            </a:r>
            <a:r>
              <a:rPr lang="fr" b="0" i="0" u="none" baseline="0" dirty="0"/>
              <a:t>.</a:t>
            </a:r>
          </a:p>
          <a:p>
            <a:pPr marL="171450" indent="-171450" algn="l" rtl="0">
              <a:buFont typeface="Arial" panose="020B0604020202020204" pitchFamily="34" charset="0"/>
              <a:buChar char="•"/>
            </a:pPr>
            <a:r>
              <a:rPr lang="fr" b="0" i="0" u="none" baseline="0" dirty="0"/>
              <a:t>Tenter d'utiliser des bulles ou des cercles de taille proportionnelle en fonction de la longueur du diamètre plutôt que de la </a:t>
            </a:r>
            <a:r>
              <a:rPr lang="fr-FR" b="0" i="0" u="none" baseline="0" dirty="0"/>
              <a:t>surface</a:t>
            </a:r>
            <a:r>
              <a:rPr lang="fr" b="0" i="0" u="none" baseline="0" dirty="0"/>
              <a:t> de cercle.</a:t>
            </a:r>
          </a:p>
          <a:p>
            <a:pPr marL="171450" indent="-171450" algn="l" rtl="0">
              <a:buFont typeface="Arial" panose="020B0604020202020204" pitchFamily="34" charset="0"/>
              <a:buChar char="•"/>
            </a:pPr>
            <a:r>
              <a:rPr lang="fr" b="0" i="0" u="none" baseline="0" dirty="0"/>
              <a:t>Simplifier excessivement des données entraînant des informations insuffisantes sur le contexte. </a:t>
            </a:r>
          </a:p>
          <a:p>
            <a:pPr marL="171450" indent="-171450" algn="l" rtl="0">
              <a:buFont typeface="Arial" panose="020B0604020202020204" pitchFamily="34" charset="0"/>
              <a:buChar char="•"/>
            </a:pPr>
            <a:r>
              <a:rPr lang="fr" b="0" i="0" u="none" baseline="0" dirty="0"/>
              <a:t>Tronquer l'axe des ordonnées, ce qui signifie que vous commencez par un chiffre autre que zéro </a:t>
            </a:r>
            <a:r>
              <a:rPr lang="fr-FR" b="0" i="0" u="none" baseline="0" dirty="0"/>
              <a:t>pour exagérer la différence entre nombres similaires.</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25</a:t>
            </a:fld>
            <a:endParaRPr lang="fr" altLang="en-US"/>
          </a:p>
        </p:txBody>
      </p:sp>
    </p:spTree>
    <p:extLst>
      <p:ext uri="{BB962C8B-B14F-4D97-AF65-F5344CB8AC3E}">
        <p14:creationId xmlns:p14="http://schemas.microsoft.com/office/powerpoint/2010/main" val="17836021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Voici l'exemple d'un axe tronqué.  </a:t>
            </a:r>
          </a:p>
          <a:p>
            <a:pPr algn="l" rtl="0"/>
            <a:r>
              <a:rPr lang="fr" b="0" i="0" u="none" baseline="0" dirty="0"/>
              <a:t>Ce graphique montre le pourcentage de patients qui se sentent mieux en prenant les médicaments A à D. </a:t>
            </a:r>
          </a:p>
          <a:p>
            <a:pPr algn="l" rtl="0"/>
            <a:r>
              <a:rPr lang="fr" b="0" i="0" u="none" baseline="0" dirty="0"/>
              <a:t>L'axe des ordonnées correspond au pourcentage de personnes qui se sentent mieux grâce à ce médicament particulier. </a:t>
            </a:r>
          </a:p>
          <a:p>
            <a:pPr algn="l" rtl="0"/>
            <a:r>
              <a:rPr lang="fr" sz="1200" b="0" i="0" u="none" kern="1200" baseline="0" dirty="0">
                <a:solidFill>
                  <a:schemeClr val="tx1"/>
                </a:solidFill>
                <a:effectLst/>
                <a:latin typeface="Arial" charset="0"/>
                <a:ea typeface="ＭＳ Ｐゴシック" pitchFamily="34" charset="-128"/>
                <a:cs typeface="ＭＳ Ｐゴシック" charset="-128"/>
              </a:rPr>
              <a:t>Il semble que la proportion de patients qui se sentent mieux avec le médicament C soit beaucoup plus élevé qu'avec les autres.</a:t>
            </a:r>
          </a:p>
          <a:p>
            <a:pPr algn="l" rtl="0"/>
            <a:r>
              <a:rPr lang="fr" b="0" i="0" u="none" baseline="0" dirty="0"/>
              <a:t>Mais regardez bien les chiffres.</a:t>
            </a:r>
          </a:p>
          <a:p>
            <a:pPr algn="l" rtl="0"/>
            <a:r>
              <a:rPr lang="fr" b="0" i="0" u="none" baseline="0" dirty="0"/>
              <a:t>Nous avons ici un axe tronqué. Au lieu de commencer à zéro, il commence à 28 pour cent et augmente jusqu'à 33 pour cent, ce qui donne l'impression que la différence entre les quatre médicaments semble plus élevée qu'elle ne l'est réellement. </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26</a:t>
            </a:fld>
            <a:endParaRPr lang="fr" altLang="en-US"/>
          </a:p>
        </p:txBody>
      </p:sp>
    </p:spTree>
    <p:extLst>
      <p:ext uri="{BB962C8B-B14F-4D97-AF65-F5344CB8AC3E}">
        <p14:creationId xmlns:p14="http://schemas.microsoft.com/office/powerpoint/2010/main" val="8513651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sz="1200" b="0" i="0" u="none" kern="1200" baseline="0" dirty="0">
                <a:solidFill>
                  <a:schemeClr val="tx1"/>
                </a:solidFill>
                <a:effectLst/>
                <a:latin typeface="Arial" charset="0"/>
                <a:ea typeface="ＭＳ Ｐゴシック" pitchFamily="34" charset="-128"/>
                <a:cs typeface="ＭＳ Ｐゴシック" charset="-128"/>
              </a:rPr>
              <a:t>Voici les mêmes données, mais elles commencent à zéro et vont jusqu'à 40%. </a:t>
            </a:r>
          </a:p>
          <a:p>
            <a:pPr algn="l" rtl="0"/>
            <a:r>
              <a:rPr lang="fr" sz="1200" b="0" i="0" u="none" kern="1200" baseline="0" dirty="0">
                <a:solidFill>
                  <a:schemeClr val="tx1"/>
                </a:solidFill>
                <a:effectLst/>
                <a:latin typeface="Arial" charset="0"/>
                <a:ea typeface="ＭＳ Ｐゴシック" pitchFamily="34" charset="-128"/>
                <a:cs typeface="ＭＳ Ｐゴシック" charset="-128"/>
              </a:rPr>
              <a:t>Maintenant, les barres sont très proches les unes des autres, et atteignent presque le même niveau. </a:t>
            </a:r>
          </a:p>
          <a:p>
            <a:pPr algn="l" rtl="0"/>
            <a:r>
              <a:rPr lang="fr" sz="1200" b="0" i="0" u="none" kern="1200" baseline="0" dirty="0">
                <a:solidFill>
                  <a:schemeClr val="tx1"/>
                </a:solidFill>
                <a:effectLst/>
                <a:latin typeface="Arial" charset="0"/>
                <a:ea typeface="ＭＳ Ｐゴシック" pitchFamily="34" charset="-128"/>
                <a:cs typeface="ＭＳ Ｐゴシック" charset="-128"/>
              </a:rPr>
              <a:t>Ainsi, dans le tableau précédent, le médicament C semblait </a:t>
            </a:r>
            <a:r>
              <a:rPr lang="fr-FR" sz="1200" b="0" i="0" u="none" kern="1200" baseline="0" dirty="0">
                <a:solidFill>
                  <a:schemeClr val="tx1"/>
                </a:solidFill>
                <a:effectLst/>
                <a:latin typeface="Arial" charset="0"/>
                <a:ea typeface="ＭＳ Ｐゴシック" pitchFamily="34" charset="-128"/>
                <a:cs typeface="ＭＳ Ｐゴシック" charset="-128"/>
              </a:rPr>
              <a:t>beaucoup </a:t>
            </a:r>
            <a:r>
              <a:rPr lang="fr" sz="1200" b="0" i="0" u="none" kern="1200" baseline="0" dirty="0">
                <a:solidFill>
                  <a:schemeClr val="tx1"/>
                </a:solidFill>
                <a:effectLst/>
                <a:latin typeface="Arial" charset="0"/>
                <a:ea typeface="ＭＳ Ｐゴシック" pitchFamily="34" charset="-128"/>
                <a:cs typeface="ＭＳ Ｐゴシック" charset="-128"/>
              </a:rPr>
              <a:t>plus efficace. </a:t>
            </a:r>
          </a:p>
          <a:p>
            <a:pPr algn="l" rtl="0"/>
            <a:r>
              <a:rPr lang="fr" sz="1200" b="0" i="0" u="none" kern="1200" baseline="0" dirty="0">
                <a:solidFill>
                  <a:schemeClr val="tx1"/>
                </a:solidFill>
                <a:effectLst/>
                <a:latin typeface="Arial" charset="0"/>
                <a:ea typeface="ＭＳ Ｐゴシック" pitchFamily="34" charset="-128"/>
                <a:cs typeface="ＭＳ Ｐゴシック" charset="-128"/>
              </a:rPr>
              <a:t>En revanche, ce tableau reflète mieux la réalité, parce qu'il illustre une différence relativement faible entre les quatre médicaments.</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27</a:t>
            </a:fld>
            <a:endParaRPr lang="fr" altLang="en-US"/>
          </a:p>
        </p:txBody>
      </p:sp>
    </p:spTree>
    <p:extLst>
      <p:ext uri="{BB962C8B-B14F-4D97-AF65-F5344CB8AC3E}">
        <p14:creationId xmlns:p14="http://schemas.microsoft.com/office/powerpoint/2010/main" val="10673692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Parlons de ce qui ne va pas avec ces deux exemples. </a:t>
            </a:r>
          </a:p>
          <a:p>
            <a:endParaRPr lang="fr" b="1" dirty="0"/>
          </a:p>
          <a:p>
            <a:pPr algn="l" rtl="0"/>
            <a:r>
              <a:rPr lang="fr" b="0" i="0" u="none" baseline="0" dirty="0"/>
              <a:t>A gauche, un graphique montre la préférence de 20 sujets testés.</a:t>
            </a:r>
          </a:p>
          <a:p>
            <a:pPr algn="l" rtl="0"/>
            <a:r>
              <a:rPr lang="fr" b="0" i="0" u="none" baseline="0" dirty="0"/>
              <a:t>Dix préfèrent le froid, six préfèrent la chaleur et quatre ne préfèrent ni l'un ni l'autre.</a:t>
            </a:r>
          </a:p>
          <a:p>
            <a:pPr algn="l" rtl="0"/>
            <a:r>
              <a:rPr lang="fr" b="0" i="0" u="none" baseline="0" dirty="0"/>
              <a:t>Une personne est divisée en plusieurs parties pour représenter les trois catégories de réponses. </a:t>
            </a:r>
          </a:p>
          <a:p>
            <a:pPr algn="l" rtl="0"/>
            <a:r>
              <a:rPr lang="fr" b="0" i="0" u="none" baseline="0" dirty="0"/>
              <a:t>Qu'est-ce qui ne fonctionne pas dans ce graphique ? </a:t>
            </a:r>
          </a:p>
          <a:p>
            <a:pPr algn="l" rtl="0"/>
            <a:r>
              <a:rPr lang="fr" b="0" i="0" u="none" baseline="0" dirty="0"/>
              <a:t>Et bien, nous avons la forme d'une personne qui est divisée pour représenter les trois catégories de réponses. Cependant, cette forme n'est pas une forme facile à diviser géométriquement en trois.</a:t>
            </a:r>
          </a:p>
          <a:p>
            <a:pPr algn="l" rtl="0"/>
            <a:r>
              <a:rPr lang="fr" b="0" i="0" u="none" baseline="0" dirty="0"/>
              <a:t>Il est donc difficile de dire quelle réponse était la plus fréquente sans lire le texte sur le côté.</a:t>
            </a:r>
          </a:p>
          <a:p>
            <a:endParaRPr lang="fr" baseline="0" dirty="0"/>
          </a:p>
          <a:p>
            <a:pPr algn="l" rtl="0"/>
            <a:r>
              <a:rPr lang="fr" b="0" i="0" u="none" baseline="0" dirty="0"/>
              <a:t>Sur la droite, nous avons un diagramme à barres montrant « le coût des produits magiques aux États-Unis et au Royaume-Uni, indiqués en bleu et en rouge. L'axe de gauche est en dollars et le droit est en euros. Qu'est-ce qui ne va pas ici ? </a:t>
            </a:r>
            <a:endParaRPr lang="fr" b="1" i="0" u="none" baseline="0" dirty="0"/>
          </a:p>
          <a:p>
            <a:pPr algn="l" rtl="0"/>
            <a:r>
              <a:rPr lang="fr" b="0" i="0" u="none" baseline="0" dirty="0"/>
              <a:t>Les auteurs ont placé 400 dollars sur la même ligne que 400 euros, ce qui n'est pas correct. </a:t>
            </a:r>
          </a:p>
          <a:p>
            <a:pPr algn="l" rtl="0"/>
            <a:r>
              <a:rPr lang="fr" b="0" i="0" u="none" baseline="0" dirty="0"/>
              <a:t>Il faut choisir une devise (de préférence, celle que notre public utilise), puis convertir toutes les données en une seule devise, POUR ENFIN comparer les barres de coûts dans les deux pays. </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28</a:t>
            </a:fld>
            <a:endParaRPr lang="fr" altLang="en-US"/>
          </a:p>
        </p:txBody>
      </p:sp>
    </p:spTree>
    <p:extLst>
      <p:ext uri="{BB962C8B-B14F-4D97-AF65-F5344CB8AC3E}">
        <p14:creationId xmlns:p14="http://schemas.microsoft.com/office/powerpoint/2010/main" val="1089368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Par où devez-vous commencer une fois que vos données sont prêtes ? </a:t>
            </a:r>
          </a:p>
          <a:p>
            <a:pPr algn="l" rtl="0"/>
            <a:r>
              <a:rPr lang="fr" b="0" i="0" u="none" baseline="0" dirty="0"/>
              <a:t>Vous devez déterminer </a:t>
            </a:r>
            <a:r>
              <a:rPr lang="fr-FR" b="0" i="0" u="none" baseline="0" dirty="0"/>
              <a:t>c</a:t>
            </a:r>
            <a:r>
              <a:rPr lang="fr" b="0" i="0" u="none" baseline="0" dirty="0"/>
              <a:t>e que vous souhaitez raconter.  </a:t>
            </a:r>
          </a:p>
          <a:p>
            <a:pPr algn="l" rtl="0"/>
            <a:r>
              <a:rPr lang="fr" b="0" i="0" u="none" baseline="0" dirty="0"/>
              <a:t>Voici les pourcentages de demande de planification familiale satisfaite avec les méthodes modernes au Kenya entre 1993 et 2014. </a:t>
            </a:r>
          </a:p>
          <a:p>
            <a:endParaRPr lang="fr" baseline="0" dirty="0"/>
          </a:p>
          <a:p>
            <a:pPr algn="l" rtl="0"/>
            <a:r>
              <a:rPr lang="fr" b="0" i="0" u="none" baseline="0" dirty="0"/>
              <a:t>Nous pouvons utiliser les données à la fois pour découvrir et raconter l'histoire dans ces chiffres.</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29</a:t>
            </a:fld>
            <a:endParaRPr lang="fr" altLang="en-US"/>
          </a:p>
        </p:txBody>
      </p:sp>
    </p:spTree>
    <p:extLst>
      <p:ext uri="{BB962C8B-B14F-4D97-AF65-F5344CB8AC3E}">
        <p14:creationId xmlns:p14="http://schemas.microsoft.com/office/powerpoint/2010/main" val="19184194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Qu'est-ce que la visualisation des données ? </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defRPr/>
              </a:pPr>
              <a:t>3</a:t>
            </a:fld>
            <a:endParaRPr lang="fr" altLang="en-US"/>
          </a:p>
        </p:txBody>
      </p:sp>
    </p:spTree>
    <p:extLst>
      <p:ext uri="{BB962C8B-B14F-4D97-AF65-F5344CB8AC3E}">
        <p14:creationId xmlns:p14="http://schemas.microsoft.com/office/powerpoint/2010/main" val="15339113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Puisque nous avons affaire à une progression au fil du temps, nous pouvons utiliser un graphique linéaire pour voir ce qui se passe avec le tableau que je viens de vous montrer.</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30</a:t>
            </a:fld>
            <a:endParaRPr lang="fr" altLang="en-US"/>
          </a:p>
        </p:txBody>
      </p:sp>
    </p:spTree>
    <p:extLst>
      <p:ext uri="{BB962C8B-B14F-4D97-AF65-F5344CB8AC3E}">
        <p14:creationId xmlns:p14="http://schemas.microsoft.com/office/powerpoint/2010/main" val="10592189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Nous pouvons par exemple nous concentrer sur la hausse rapide observée entre 2008 et 2014. </a:t>
            </a:r>
          </a:p>
          <a:p>
            <a:pPr algn="l" rtl="0"/>
            <a:r>
              <a:rPr lang="fr" b="0" i="0" u="none" baseline="0" dirty="0"/>
              <a:t>Ou votre objectif peut être de parler davantage des programmes qui ont contribué à l'augmentation du taux ?  </a:t>
            </a:r>
          </a:p>
          <a:p>
            <a:pPr algn="l" rtl="0"/>
            <a:r>
              <a:rPr lang="fr" b="1" i="1" u="none" baseline="0" dirty="0"/>
              <a:t>[CLIQUEZ]</a:t>
            </a:r>
            <a:r>
              <a:rPr lang="fr" b="1" i="0" u="none" baseline="0" dirty="0"/>
              <a:t> </a:t>
            </a:r>
            <a:r>
              <a:rPr lang="fr" b="0" i="0" u="none" baseline="0" dirty="0"/>
              <a:t>Ensuite, nous pouvons analyser ce segment puisque c'est le moment où le taux a dépassé 50%. </a:t>
            </a:r>
          </a:p>
          <a:p>
            <a:pPr algn="l" rtl="0"/>
            <a:r>
              <a:rPr lang="fr" b="1" i="1" u="none" baseline="0" dirty="0"/>
              <a:t>[CLIQUEZ]</a:t>
            </a:r>
            <a:r>
              <a:rPr lang="fr" b="1" i="0" u="none" baseline="0" dirty="0"/>
              <a:t> </a:t>
            </a:r>
            <a:r>
              <a:rPr lang="fr" b="0" i="0" u="none" baseline="0" dirty="0"/>
              <a:t>Votre objectif est peut être de parler de quelque chose qui n'a pas fonctionné. Vous pouvez mettre en évidence cette ligne ici pour illustrer ce point et peut-être donner un peu plus de contexte sur la raison pour laquelle cela s'est produit. </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31</a:t>
            </a:fld>
            <a:endParaRPr lang="fr" altLang="en-US"/>
          </a:p>
        </p:txBody>
      </p:sp>
    </p:spTree>
    <p:extLst>
      <p:ext uri="{BB962C8B-B14F-4D97-AF65-F5344CB8AC3E}">
        <p14:creationId xmlns:p14="http://schemas.microsoft.com/office/powerpoint/2010/main" val="14969120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Voici un autre ensemble de données, mais cette fois, il montre différents taux de prévalence contraceptive au niveau des pays et le pourcentage de demande de planification familiale satisfait.</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32</a:t>
            </a:fld>
            <a:endParaRPr lang="fr" altLang="en-US"/>
          </a:p>
        </p:txBody>
      </p:sp>
    </p:spTree>
    <p:extLst>
      <p:ext uri="{BB962C8B-B14F-4D97-AF65-F5344CB8AC3E}">
        <p14:creationId xmlns:p14="http://schemas.microsoft.com/office/powerpoint/2010/main" val="6395022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Étant donné que nous avons affaire à deux points de données par pays, nous avons choisi de faire un graphique à barres avec les deux points de données côte à côte pour chaque pays. </a:t>
            </a:r>
          </a:p>
          <a:p>
            <a:pPr algn="l" rtl="0"/>
            <a:r>
              <a:rPr lang="fr" b="0" i="0" u="none" baseline="0" dirty="0"/>
              <a:t>Lorsque nous intégrons les données au départ, il est difficile de dire s'il se passe quelque chose entre les deux statistiques. </a:t>
            </a:r>
          </a:p>
          <a:p>
            <a:pPr algn="l" rtl="0"/>
            <a:r>
              <a:rPr lang="fr" b="0" i="0" u="none" baseline="0" dirty="0"/>
              <a:t>Il semble que les pays dont le TPCm est inférieur sont susceptibles d'enregistrer un taux inférieur de demande satisfaite, mais cela est difficile à dire. </a:t>
            </a:r>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33</a:t>
            </a:fld>
            <a:endParaRPr lang="fr" altLang="en-US"/>
          </a:p>
        </p:txBody>
      </p:sp>
    </p:spTree>
    <p:extLst>
      <p:ext uri="{BB962C8B-B14F-4D97-AF65-F5344CB8AC3E}">
        <p14:creationId xmlns:p14="http://schemas.microsoft.com/office/powerpoint/2010/main" val="12504828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Mais lorsque nous classons à nouveau les pays selon le TPCm, nous pouvons constater que les pays dont le TPCm est plus faible ont réellement un pourcentage plus faible de demande satisfaite. </a:t>
            </a:r>
          </a:p>
          <a:p>
            <a:pPr algn="l" rtl="0"/>
            <a:r>
              <a:rPr lang="fr" b="0" i="0" u="none" baseline="0" dirty="0"/>
              <a:t>En testant différentes visualisations, nous pouvons mieux interpréter les données et trouver le moyen le plus efficace de les présenter devant notre public.</a:t>
            </a:r>
          </a:p>
          <a:p>
            <a:endParaRPr lang="fr" baseline="0" dirty="0"/>
          </a:p>
          <a:p>
            <a:pPr algn="l" rtl="0"/>
            <a:r>
              <a:rPr lang="fr" b="0" i="0" u="none" baseline="0" dirty="0"/>
              <a:t>Ceci nous amène à notre prochain sujet…</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34</a:t>
            </a:fld>
            <a:endParaRPr lang="fr" altLang="en-US"/>
          </a:p>
        </p:txBody>
      </p:sp>
    </p:spTree>
    <p:extLst>
      <p:ext uri="{BB962C8B-B14F-4D97-AF65-F5344CB8AC3E}">
        <p14:creationId xmlns:p14="http://schemas.microsoft.com/office/powerpoint/2010/main" val="13549017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…notre public. </a:t>
            </a:r>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Réfléchissez aux personnes qui, selon vous, veulent voir votre visualisation des données.</a:t>
            </a:r>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Vous devez vous poser plusieurs questions avant de prendre toute décision sur </a:t>
            </a:r>
            <a:r>
              <a:rPr lang="fr-FR" b="0" i="0" u="none" baseline="0" dirty="0"/>
              <a:t>ce que vous voulez leur </a:t>
            </a:r>
            <a:r>
              <a:rPr lang="fr" b="0" i="0" u="none" baseline="0" dirty="0"/>
              <a:t>raconter ou la manière de l</a:t>
            </a:r>
            <a:r>
              <a:rPr lang="fr-FR" b="0" i="0" u="none" baseline="0" dirty="0"/>
              <a:t>e</a:t>
            </a:r>
            <a:r>
              <a:rPr lang="fr" b="0" i="0" u="none" baseline="0" dirty="0"/>
              <a:t> concevoir. D'où viennent-ils ? </a:t>
            </a:r>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Travaillent-ils dans le domaine ? </a:t>
            </a:r>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Occupent-ils un poste à responsabilité ? </a:t>
            </a:r>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Quelles sont leurs caractéristiques démographiques ? </a:t>
            </a:r>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De quelle manière considèrent-ils les informations ? Sont-ils instruits ? Sceptiques ? </a:t>
            </a:r>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Et pourquoi devraient-ils se préoccuper de ce thème ? </a:t>
            </a:r>
            <a:r>
              <a:rPr lang="fr" b="0" i="0" u="none" baseline="0" dirty="0" err="1"/>
              <a:t>T</a:t>
            </a:r>
            <a:endParaRPr lang="fr" b="0" i="0" u="none"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out ceci a un lien avec ce que vous avez appris au cours du module sur la communication stratégique. </a:t>
            </a:r>
          </a:p>
          <a:p>
            <a:pPr marL="0" marR="0" indent="0" algn="l" defTabSz="914400" rtl="0" eaLnBrk="0" fontAlgn="base" latinLnBrk="0" hangingPunct="0">
              <a:lnSpc>
                <a:spcPct val="100000"/>
              </a:lnSpc>
              <a:spcBef>
                <a:spcPct val="30000"/>
              </a:spcBef>
              <a:spcAft>
                <a:spcPct val="0"/>
              </a:spcAft>
              <a:buClrTx/>
              <a:buSzTx/>
              <a:buFontTx/>
              <a:buNone/>
              <a:tabLst/>
              <a:defRPr/>
            </a:pPr>
            <a:r>
              <a:rPr lang="fr" b="0" i="0" u="none" baseline="0" dirty="0"/>
              <a:t>Le fait de comprendre votre public et d'étudier votre objectif de communication avec attention vous aidera à produire une meilleure visualisation des données. </a:t>
            </a:r>
          </a:p>
          <a:p>
            <a:endParaRPr lang="fr" baseline="0" dirty="0"/>
          </a:p>
          <a:p>
            <a:pPr algn="l" rtl="0"/>
            <a:r>
              <a:rPr lang="fr" b="0" i="0" u="none" baseline="0" dirty="0"/>
              <a:t>Supposons que vous ayez affaire à un public non informé. Vous savez que vous devrez simplifier les choses afin qu'il comprenne ou que vous devrez expliquer plus longuement les termes ou les concepts qu'il est susceptible de ne pas comprendre. </a:t>
            </a:r>
          </a:p>
          <a:p>
            <a:pPr algn="l" rtl="0"/>
            <a:r>
              <a:rPr lang="fr" b="0" i="0" u="none" baseline="0" dirty="0"/>
              <a:t>Que faire si les membres de votre public n'ont pas accès à l’internet ? </a:t>
            </a:r>
          </a:p>
          <a:p>
            <a:pPr algn="l" rtl="0"/>
            <a:r>
              <a:rPr lang="fr" b="0" i="0" u="none" baseline="0" dirty="0"/>
              <a:t>Ensuite, vous savez que vous devrez imprimer des documents, donc vous devez dimensionner votre graphique pour qu'il s'adapte à une feuille de papier. </a:t>
            </a:r>
          </a:p>
          <a:p>
            <a:pPr algn="l" rtl="0"/>
            <a:r>
              <a:rPr lang="fr" b="0" i="0" u="none" baseline="0" dirty="0"/>
              <a:t>La question la plus importante ici est « Pourquoi votre public devrait-il se préoccuper de cette question ? » </a:t>
            </a:r>
          </a:p>
          <a:p>
            <a:pPr algn="l" rtl="0"/>
            <a:r>
              <a:rPr lang="fr" b="0" i="0" u="none" baseline="0" dirty="0"/>
              <a:t>Si votre graphique n'inspire ni n'informe votre public spécifique, alors vous n'avez pas atteint votre objectif. </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35</a:t>
            </a:fld>
            <a:endParaRPr lang="fr" altLang="en-US"/>
          </a:p>
        </p:txBody>
      </p:sp>
    </p:spTree>
    <p:extLst>
      <p:ext uri="{BB962C8B-B14F-4D97-AF65-F5344CB8AC3E}">
        <p14:creationId xmlns:p14="http://schemas.microsoft.com/office/powerpoint/2010/main" val="13681163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Ceci était le graphique précédent sur le </a:t>
            </a:r>
            <a:r>
              <a:rPr lang="fr" b="0" i="0" u="none" baseline="0" dirty="0" err="1"/>
              <a:t>TPCm</a:t>
            </a:r>
            <a:r>
              <a:rPr lang="fr" b="0" i="0" u="none" baseline="0" dirty="0"/>
              <a:t> et le pourcentage de demande satisfaite. </a:t>
            </a:r>
          </a:p>
          <a:p>
            <a:pPr algn="l" rtl="0"/>
            <a:r>
              <a:rPr lang="fr" b="0" i="0" u="none" baseline="0" dirty="0"/>
              <a:t>Supposons que votre public était composé de responsables politiques du Burkina Faso.</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36</a:t>
            </a:fld>
            <a:endParaRPr lang="fr" altLang="en-US"/>
          </a:p>
        </p:txBody>
      </p:sp>
    </p:spTree>
    <p:extLst>
      <p:ext uri="{BB962C8B-B14F-4D97-AF65-F5344CB8AC3E}">
        <p14:creationId xmlns:p14="http://schemas.microsoft.com/office/powerpoint/2010/main" val="14849996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Nous avons pris le graphique précédent et nous l'avons réduit aux  seuls pays d'Afrique de l'Ouest. </a:t>
            </a:r>
          </a:p>
          <a:p>
            <a:pPr algn="l" rtl="0"/>
            <a:r>
              <a:rPr lang="fr" b="0" i="0" u="none" baseline="0" dirty="0"/>
              <a:t>Nous savions que notre public dans ce cas souhaite seulement voir comment son pays se comparait aux autres dans leur région. </a:t>
            </a:r>
          </a:p>
          <a:p>
            <a:pPr algn="l" rtl="0"/>
            <a:r>
              <a:rPr lang="fr" b="0" i="0" u="none" baseline="0" dirty="0"/>
              <a:t>Nous avons également conçu le graphique afin que leur pays se distingue vraiment, ce qui facilite la comparaison. </a:t>
            </a:r>
          </a:p>
          <a:p>
            <a:pPr algn="l" rtl="0"/>
            <a:r>
              <a:rPr lang="fr" b="0" i="0" u="none" baseline="0" dirty="0"/>
              <a:t>Pourquoi inclure les autres pays si ce n'est pas ce que le public souhaite voir ? </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37</a:t>
            </a:fld>
            <a:endParaRPr lang="fr" altLang="en-US"/>
          </a:p>
        </p:txBody>
      </p:sp>
    </p:spTree>
    <p:extLst>
      <p:ext uri="{BB962C8B-B14F-4D97-AF65-F5344CB8AC3E}">
        <p14:creationId xmlns:p14="http://schemas.microsoft.com/office/powerpoint/2010/main" val="8295131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Pour résumer, les visualisations des données sont des représentations non textuelles des données qui en renforcent la compréhension. </a:t>
            </a:r>
          </a:p>
          <a:p>
            <a:pPr algn="l" rtl="0"/>
            <a:r>
              <a:rPr lang="fr" b="0" i="0" u="none" baseline="0" dirty="0"/>
              <a:t>Il peut </a:t>
            </a:r>
            <a:r>
              <a:rPr lang="fr-FR" b="0" i="0" u="none" baseline="0" dirty="0"/>
              <a:t>s</a:t>
            </a:r>
            <a:r>
              <a:rPr lang="fr" b="0" i="0" u="none" baseline="0" dirty="0"/>
              <a:t>'agir d'un graphique aussi simple qu'un graphique à barres - et cela signifie que la majorité d'entre vous avez déjà une expérience </a:t>
            </a:r>
            <a:r>
              <a:rPr lang="fr-FR" b="0" i="0" u="none" baseline="0" dirty="0"/>
              <a:t>dans la création de </a:t>
            </a:r>
            <a:r>
              <a:rPr lang="fr" b="0" i="0" u="none" baseline="0" dirty="0"/>
              <a:t>visualisations des données. </a:t>
            </a:r>
          </a:p>
          <a:p>
            <a:pPr algn="l" rtl="0"/>
            <a:r>
              <a:rPr lang="fr" b="0" i="0" u="none" baseline="0" dirty="0"/>
              <a:t>Mais, elles peuvent également être complexes. </a:t>
            </a:r>
          </a:p>
          <a:p>
            <a:endParaRPr lang="fr" baseline="0" dirty="0"/>
          </a:p>
          <a:p>
            <a:pPr algn="l" rtl="0"/>
            <a:r>
              <a:rPr lang="fr" b="0" i="0" u="none" baseline="0" dirty="0"/>
              <a:t>Les principes clés d'une bonne visualisation des données sont que la visualisation améliore la compréhension des données - aide le public à comprendre les données plus rapidement ou à comprendre l</a:t>
            </a:r>
            <a:r>
              <a:rPr lang="fr-FR" b="0" i="0" u="none" baseline="0" dirty="0"/>
              <a:t>e récit</a:t>
            </a:r>
            <a:r>
              <a:rPr lang="fr" b="0" i="0" u="none" baseline="0" dirty="0"/>
              <a:t> lié aux données. Donc méfiez-vous de la complexité - pour être efficace, une visualisation des données ne doit pas être nécessairement complexe ou utiliser un outil sophistiqué pour aider le public à comprendre. Les visualisations des données doivent être attirantes et doivent aider le public à retenir et à se rappeler des données. </a:t>
            </a:r>
          </a:p>
          <a:p>
            <a:endParaRPr lang="fr" baseline="0" dirty="0"/>
          </a:p>
          <a:p>
            <a:pPr algn="l" rtl="0"/>
            <a:r>
              <a:rPr lang="fr" b="0" i="0" u="none" baseline="0" dirty="0"/>
              <a:t>Nous avons couvert plusieurs des éléments qui composent une visualisation des données de qualité. Pendant votre préparation, vous devez trouver l'histoire de vos données, tenir compte de votre public et de ce qu'il doit connaître, et par dessus tout, assurer que votre visualisation des données ne déforme pas les données. </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lgn="l" rtl="0">
                <a:defRPr/>
              </a:pPr>
              <a:t>38</a:t>
            </a:fld>
            <a:endParaRPr lang="fr" altLang="en-US"/>
          </a:p>
        </p:txBody>
      </p:sp>
    </p:spTree>
    <p:extLst>
      <p:ext uri="{BB962C8B-B14F-4D97-AF65-F5344CB8AC3E}">
        <p14:creationId xmlns:p14="http://schemas.microsoft.com/office/powerpoint/2010/main" val="2616771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Voici quatre exemples de graphiques qui peuvent ou non être considérés comme des visualisations de données. </a:t>
            </a:r>
          </a:p>
          <a:p>
            <a:pPr algn="l" rtl="0"/>
            <a:r>
              <a:rPr lang="fr-FR" b="0" i="0" u="none" baseline="0" dirty="0"/>
              <a:t>L</a:t>
            </a:r>
            <a:r>
              <a:rPr lang="fr" b="0" i="0" u="none" baseline="0" dirty="0"/>
              <a:t>a réponse n’</a:t>
            </a:r>
            <a:r>
              <a:rPr lang="fr-FR" b="0" i="0" u="none" baseline="0" dirty="0"/>
              <a:t>est pas </a:t>
            </a:r>
            <a:r>
              <a:rPr lang="fr" b="0" i="0" u="none" baseline="0" dirty="0"/>
              <a:t>toujours é</a:t>
            </a:r>
            <a:r>
              <a:rPr lang="fr-FR" b="0" i="0" u="none" baseline="0" dirty="0"/>
              <a:t>vident</a:t>
            </a:r>
            <a:r>
              <a:rPr lang="fr" b="0" i="0" u="none" baseline="0" dirty="0"/>
              <a:t>e. </a:t>
            </a:r>
            <a:endParaRPr lang="fr" baseline="0" dirty="0"/>
          </a:p>
          <a:p>
            <a:endParaRPr lang="fr" baseline="0"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defRPr/>
              </a:pPr>
              <a:t>4</a:t>
            </a:fld>
            <a:endParaRPr lang="fr" altLang="en-US"/>
          </a:p>
        </p:txBody>
      </p:sp>
    </p:spTree>
    <p:extLst>
      <p:ext uri="{BB962C8B-B14F-4D97-AF65-F5344CB8AC3E}">
        <p14:creationId xmlns:p14="http://schemas.microsoft.com/office/powerpoint/2010/main" val="7781403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 b="0" i="0" u="none" baseline="0" dirty="0"/>
              <a:t>"Des affiches joliment conçues contenant quelques chiffres ne sont pas vraiment des visualisations des données"</a:t>
            </a:r>
          </a:p>
          <a:p>
            <a:pPr algn="l" rtl="0"/>
            <a:endParaRPr lang="fr" b="0" i="0" u="none" baseline="0" dirty="0"/>
          </a:p>
          <a:p>
            <a:pPr algn="l" rtl="0"/>
            <a:r>
              <a:rPr lang="fr" b="0" i="0" u="none" baseline="0" dirty="0"/>
              <a:t>Cette citation d'Amanda Cox, qui travaille sur la visualisation des données au New York Times, montre que vous DEVEZ avoir des données pour faire une visualisation de données, et ces données sont des CHIFFRES. Mais comme le souligne Amanda, ces chiffres ne sont pas uniquement ce dont vous avez besoin.</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defRPr/>
              </a:pPr>
              <a:t>5</a:t>
            </a:fld>
            <a:endParaRPr lang="fr" altLang="en-US"/>
          </a:p>
        </p:txBody>
      </p:sp>
    </p:spTree>
    <p:extLst>
      <p:ext uri="{BB962C8B-B14F-4D97-AF65-F5344CB8AC3E}">
        <p14:creationId xmlns:p14="http://schemas.microsoft.com/office/powerpoint/2010/main" val="1931170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Il existe de nombreuses définitions de la visualisation de données, mais nous aimerions proposer la définition suivante. </a:t>
            </a:r>
          </a:p>
          <a:p>
            <a:pPr algn="l" rtl="0"/>
            <a:r>
              <a:rPr lang="fr" b="0" i="0" u="none" baseline="0" dirty="0"/>
              <a:t>Nous définissons la visualisation de données comme une représentation non-textuelle des données qui en améliore la compréhension. </a:t>
            </a:r>
          </a:p>
          <a:p>
            <a:pPr algn="l" rtl="0"/>
            <a:r>
              <a:rPr lang="fr" b="0" i="0" u="none" baseline="0" dirty="0"/>
              <a:t>Par « non-textuel », nous entendons autre chose qu'un ensemble de mots ou de chiffres / nombres. </a:t>
            </a:r>
          </a:p>
          <a:p>
            <a:pPr algn="l" rtl="0"/>
            <a:r>
              <a:rPr lang="fr-FR" b="0" i="0" u="none" baseline="0" dirty="0"/>
              <a:t>C’</a:t>
            </a:r>
            <a:r>
              <a:rPr lang="fr-FR" b="0" i="0" u="none" baseline="0" dirty="0" err="1"/>
              <a:t>est-à</a:t>
            </a:r>
            <a:r>
              <a:rPr lang="fr-FR" b="0" i="0" u="none" baseline="0" dirty="0"/>
              <a:t>-</a:t>
            </a:r>
            <a:r>
              <a:rPr lang="fr" b="0" i="0" u="none" baseline="0" dirty="0"/>
              <a:t>dire prendre des chiffres et les transformer en un élément visuel afin d</a:t>
            </a:r>
            <a:r>
              <a:rPr lang="fr-FR" b="0" i="0" u="none" baseline="0" dirty="0"/>
              <a:t>e mieux comprendre </a:t>
            </a:r>
            <a:r>
              <a:rPr lang="fr" b="0" i="0" u="none" baseline="0" dirty="0"/>
              <a:t>ce qu'ils signifient précisément.</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defRPr/>
              </a:pPr>
              <a:t>6</a:t>
            </a:fld>
            <a:endParaRPr lang="fr" altLang="en-US"/>
          </a:p>
        </p:txBody>
      </p:sp>
    </p:spTree>
    <p:extLst>
      <p:ext uri="{BB962C8B-B14F-4D97-AF65-F5344CB8AC3E}">
        <p14:creationId xmlns:p14="http://schemas.microsoft.com/office/powerpoint/2010/main" val="68487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Sur la base de notre définition, examinons ces exemples une fois de plus. </a:t>
            </a:r>
          </a:p>
          <a:p>
            <a:pPr marL="228600" indent="-228600" algn="l" rtl="0">
              <a:buFont typeface="+mj-lt"/>
              <a:buAutoNum type="arabicPeriod"/>
            </a:pPr>
            <a:r>
              <a:rPr lang="fr" b="0" i="0" u="none" baseline="0" dirty="0"/>
              <a:t>Le premier est votre graphique à barres standard, qui est l'un des types de visualisation des données les plus simples. </a:t>
            </a:r>
            <a:br>
              <a:rPr lang="fr" b="0" i="0" u="none" baseline="0" dirty="0"/>
            </a:br>
            <a:r>
              <a:rPr lang="fr" b="0" i="0" u="none" baseline="0" dirty="0"/>
              <a:t>Lorsque vous prenez des chiffres et les intégrez dans un graphique à barres ou un graphique linéaire, vous voyez autre chose que du texte qui explique ce qui se passe avec ces chiffres, il s'agit donc d'une visualisation des données.</a:t>
            </a:r>
            <a:br>
              <a:rPr lang="fr" b="0" i="0" u="none" baseline="0" dirty="0"/>
            </a:br>
            <a:r>
              <a:rPr lang="fr" b="0" i="0" u="none" baseline="0" dirty="0"/>
              <a:t>Mais certains d'entre vous peuvent regarder de plus près et penser que ce graphique ne contient pas de chiffres ! Vous avez raison ! </a:t>
            </a:r>
            <a:br>
              <a:rPr lang="fr" b="0" i="0" u="none" baseline="0" dirty="0"/>
            </a:br>
            <a:r>
              <a:rPr lang="fr" b="0" i="0" u="none" baseline="0" dirty="0"/>
              <a:t>Il nous faudrait ajouter davantage d'informations ici afin que ce soit effectivement une visualisation des données, c'est-à-dire les données. Et des étiquettes. </a:t>
            </a:r>
            <a:br>
              <a:rPr lang="fr" b="0" i="0" u="none" baseline="0" dirty="0"/>
            </a:br>
            <a:r>
              <a:rPr lang="fr" b="0" i="0" u="none" baseline="0" dirty="0"/>
              <a:t>Mais nous en reparlerons plus tard. </a:t>
            </a:r>
          </a:p>
          <a:p>
            <a:pPr marL="228600" indent="-228600" algn="l" rtl="0">
              <a:buFont typeface="+mj-lt"/>
              <a:buAutoNum type="arabicPeriod"/>
            </a:pPr>
            <a:endParaRPr lang="fr" b="0" i="0" u="none" baseline="0" dirty="0"/>
          </a:p>
          <a:p>
            <a:pPr marL="228600" indent="-228600" algn="l" rtl="0">
              <a:buFont typeface="+mj-lt"/>
              <a:buAutoNum type="arabicPeriod"/>
            </a:pPr>
            <a:r>
              <a:rPr lang="fr" b="0" i="0" u="none" baseline="0" dirty="0"/>
              <a:t>Le deuxième exemple peut être un peu plus compliqué.</a:t>
            </a:r>
            <a:br>
              <a:rPr lang="fr" b="0" i="0" u="none" baseline="0" dirty="0"/>
            </a:br>
            <a:r>
              <a:rPr lang="fr" b="0" i="0" u="none" baseline="0" dirty="0"/>
              <a:t>L'icone représentant le pouce levé est un élément visuel, mais il ne dit pas grand chose sur le chiffre, sauf que 58% est un bon chiffre.</a:t>
            </a:r>
            <a:br>
              <a:rPr lang="fr" b="0" i="0" u="none" baseline="0" dirty="0"/>
            </a:br>
            <a:r>
              <a:rPr lang="fr" b="0" i="0" u="none" baseline="0" dirty="0"/>
              <a:t>Nous dirons que cela ne transforme pas la valeur de ce chiffre en un élément visuel, ce qui signifie que vous ne voyez pas le chiffre 58% dans une forme non textuelle. Selon notre définition, nous dirions que cet exemple n'est pas une visualisation des données. </a:t>
            </a:r>
          </a:p>
          <a:p>
            <a:pPr marL="228600" indent="-228600" algn="l" rtl="0">
              <a:buFont typeface="+mj-lt"/>
              <a:buAutoNum type="arabicPeriod"/>
            </a:pPr>
            <a:endParaRPr lang="fr" b="0" i="0" u="none" baseline="0" dirty="0"/>
          </a:p>
          <a:p>
            <a:pPr marL="228600" indent="-228600" algn="l" rtl="0">
              <a:buFont typeface="+mj-lt"/>
              <a:buAutoNum type="arabicPeriod"/>
            </a:pPr>
            <a:r>
              <a:rPr lang="fr" b="0" i="0" u="none" baseline="0" dirty="0"/>
              <a:t>La carte en bas à gauche est relativement standard. </a:t>
            </a:r>
            <a:br>
              <a:rPr lang="fr" b="0" i="0" u="none" baseline="0" dirty="0"/>
            </a:br>
            <a:r>
              <a:rPr lang="fr" b="0" i="0" u="none" baseline="0" dirty="0"/>
              <a:t>Elle contient des routes, des immeubles et le nom des lieux est indiqué, mais elle ne contient pas de chiffres. </a:t>
            </a:r>
            <a:br>
              <a:rPr lang="fr" b="0" i="0" u="none" baseline="0" dirty="0"/>
            </a:br>
            <a:r>
              <a:rPr lang="fr" b="0" i="0" u="none" baseline="0" dirty="0"/>
              <a:t>En y réfléchissant, une carte contient intrinsèquement des données sur les distances entre les lieux afin que votre esprit puisse percevoir précisément ces chiffres avec précision.</a:t>
            </a:r>
            <a:br>
              <a:rPr lang="fr" b="0" i="0" u="none" baseline="0" dirty="0"/>
            </a:br>
            <a:r>
              <a:rPr lang="fr" b="0" i="0" u="none" baseline="0" dirty="0"/>
              <a:t>Nous conviendrons donc que les cartes sont des visualisations de données.</a:t>
            </a:r>
          </a:p>
          <a:p>
            <a:pPr marL="228600" indent="-228600" algn="l" rtl="0">
              <a:buFont typeface="+mj-lt"/>
              <a:buAutoNum type="arabicPeriod"/>
            </a:pPr>
            <a:endParaRPr lang="fr" b="0" i="0" u="none" baseline="0" dirty="0"/>
          </a:p>
          <a:p>
            <a:pPr marL="228600" indent="-228600" algn="l" rtl="0">
              <a:buFont typeface="+mj-lt"/>
              <a:buAutoNum type="arabicPeriod"/>
            </a:pPr>
            <a:r>
              <a:rPr lang="fr" b="0" i="0" u="none" baseline="0" dirty="0"/>
              <a:t>Le dernier exemple est peut être ce qui représente le mieux une visualisation telle que l'on se l'imagine.</a:t>
            </a:r>
            <a:br>
              <a:rPr lang="fr" b="0" i="0" u="none" baseline="0" dirty="0"/>
            </a:br>
            <a:r>
              <a:rPr lang="fr" b="0" i="0" u="none" baseline="0" dirty="0"/>
              <a:t>Il s'agit d'un graphique très compliqué qui contient beaucoup de couleurs et de formes géométriques.</a:t>
            </a:r>
            <a:br>
              <a:rPr lang="fr" b="0" i="0" u="none" baseline="0" dirty="0"/>
            </a:br>
            <a:r>
              <a:rPr lang="fr" b="0" i="0" u="none" baseline="0" dirty="0"/>
              <a:t>Oui, il pourrait certainement être considéré comme une visualisation des données. </a:t>
            </a:r>
            <a:br>
              <a:rPr lang="fr" b="0" i="0" u="none" baseline="0" dirty="0"/>
            </a:br>
            <a:r>
              <a:rPr lang="fr" b="0" i="0" u="none" baseline="0" dirty="0"/>
              <a:t>Mais, vous devons l'examiner plus attentivement pour nous assurer qu'il communique la signification des chiffres avec efficacité. </a:t>
            </a:r>
          </a:p>
          <a:p>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defRPr/>
              </a:pPr>
              <a:t>7</a:t>
            </a:fld>
            <a:endParaRPr lang="fr" altLang="en-US"/>
          </a:p>
        </p:txBody>
      </p:sp>
    </p:spTree>
    <p:extLst>
      <p:ext uri="{BB962C8B-B14F-4D97-AF65-F5344CB8AC3E}">
        <p14:creationId xmlns:p14="http://schemas.microsoft.com/office/powerpoint/2010/main" val="1426153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Le terme « l'infographie » est souvent employé à la place de "visualisation des données".</a:t>
            </a:r>
          </a:p>
          <a:p>
            <a:pPr algn="l" rtl="0"/>
            <a:r>
              <a:rPr lang="fr" b="0" i="0" u="none" baseline="0" dirty="0"/>
              <a:t>Il y a de nombreuses opinions différentes sur ce qui différencie une visualisation des données d'une infographie. </a:t>
            </a:r>
          </a:p>
          <a:p>
            <a:pPr algn="l" rtl="0"/>
            <a:r>
              <a:rPr lang="fr" b="0" i="0" u="none" baseline="0" dirty="0"/>
              <a:t>N'oubliez pas que pour toute visualisation des données, vous devez avoir non seulement des DONNÉES </a:t>
            </a:r>
            <a:r>
              <a:rPr lang="fr" b="1" i="1" u="sng" baseline="0" dirty="0"/>
              <a:t>mais aussi</a:t>
            </a:r>
            <a:r>
              <a:rPr lang="fr" b="1" i="1" u="none" baseline="0" dirty="0"/>
              <a:t> </a:t>
            </a:r>
            <a:r>
              <a:rPr lang="fr" b="0" i="0" u="none" baseline="0" dirty="0"/>
              <a:t>un graphique, une illustration ou un élément visuel pour faciliter la lecture de ces données.</a:t>
            </a:r>
          </a:p>
          <a:p>
            <a:pPr algn="l" rtl="0"/>
            <a:r>
              <a:rPr lang="fr" b="0" i="0" u="none" baseline="0" dirty="0"/>
              <a:t>Donc il ne suffit pas de disposer les données sur un écran. </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defRPr/>
              </a:pPr>
              <a:t>8</a:t>
            </a:fld>
            <a:endParaRPr lang="fr" altLang="en-US"/>
          </a:p>
        </p:txBody>
      </p:sp>
    </p:spTree>
    <p:extLst>
      <p:ext uri="{BB962C8B-B14F-4D97-AF65-F5344CB8AC3E}">
        <p14:creationId xmlns:p14="http://schemas.microsoft.com/office/powerpoint/2010/main" val="9409523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Si vous demandez à Google ce qu'est une visualisation des données et ce qu'est une infographie, voici le résultat.</a:t>
            </a:r>
          </a:p>
          <a:p>
            <a:pPr algn="l" rtl="0"/>
            <a:r>
              <a:rPr lang="fr" b="0" i="0" u="none" baseline="0" dirty="0"/>
              <a:t>Nous pouvons voir sur la gauche, qu'en grande partie, la « visualisation des données » est davantage associée à des graphiques, des formes géométriques, des éléments codés par couleur et des chiffres.</a:t>
            </a:r>
          </a:p>
          <a:p>
            <a:pPr algn="l" rtl="0"/>
            <a:r>
              <a:rPr lang="fr" b="0" i="0" u="none" baseline="0" dirty="0"/>
              <a:t>À droite, nous voyons que « l'infographie » a un sens un peu différent. Les infographies représentent davantage des recueils de faits disposés joliment avec des icônes, des images et quelques chiffres éparpillés. Elle</a:t>
            </a:r>
            <a:r>
              <a:rPr lang="fr-FR" b="0" i="0" u="none" baseline="0" dirty="0"/>
              <a:t>s</a:t>
            </a:r>
            <a:r>
              <a:rPr lang="fr" b="0" i="0" u="none" baseline="0" dirty="0"/>
              <a:t> ont tendance à contenir beaucoup plus de texte afin de raconter une histoire sur un sujet. Certes, certains de ces exemples d'infographies pourraient contenir des visualisations de données, mais dans l'ensemble, leur apparence est différente et elles ont un objectif éditorial plus poussé.</a:t>
            </a:r>
            <a:endParaRPr lang="fr" dirty="0"/>
          </a:p>
        </p:txBody>
      </p:sp>
      <p:sp>
        <p:nvSpPr>
          <p:cNvPr id="4" name="Slide Number Placeholder 3"/>
          <p:cNvSpPr>
            <a:spLocks noGrp="1"/>
          </p:cNvSpPr>
          <p:nvPr>
            <p:ph type="sldNum" sz="quarter" idx="10"/>
          </p:nvPr>
        </p:nvSpPr>
        <p:spPr/>
        <p:txBody>
          <a:bodyPr/>
          <a:lstStyle/>
          <a:p>
            <a:pPr algn="l" rtl="0">
              <a:defRPr/>
            </a:pPr>
            <a:fld id="{46461E59-AEBB-47B2-B923-25FEB95E06DB}" type="slidenum">
              <a:rPr/>
              <a:pPr>
                <a:defRPr/>
              </a:pPr>
              <a:t>9</a:t>
            </a:fld>
            <a:endParaRPr lang="fr" altLang="en-US"/>
          </a:p>
        </p:txBody>
      </p:sp>
    </p:spTree>
    <p:extLst>
      <p:ext uri="{BB962C8B-B14F-4D97-AF65-F5344CB8AC3E}">
        <p14:creationId xmlns:p14="http://schemas.microsoft.com/office/powerpoint/2010/main" val="7548937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76200"/>
            <a:ext cx="9144000" cy="6858000"/>
          </a:xfrm>
          <a:prstGeom prst="rect">
            <a:avLst/>
          </a:prstGeom>
        </p:spPr>
      </p:pic>
      <p:sp>
        <p:nvSpPr>
          <p:cNvPr id="16" name="Title 15"/>
          <p:cNvSpPr>
            <a:spLocks noGrp="1"/>
          </p:cNvSpPr>
          <p:nvPr>
            <p:ph type="title" hasCustomPrompt="1"/>
          </p:nvPr>
        </p:nvSpPr>
        <p:spPr>
          <a:xfrm>
            <a:off x="838200" y="1447800"/>
            <a:ext cx="7739062" cy="990600"/>
          </a:xfrm>
        </p:spPr>
        <p:txBody>
          <a:bodyPr/>
          <a:lstStyle>
            <a:lvl1pPr>
              <a:defRPr/>
            </a:lvl1pPr>
          </a:lstStyle>
          <a:p>
            <a:r>
              <a:rPr lang="en-US" dirty="0"/>
              <a:t>Click to edit Title</a:t>
            </a:r>
          </a:p>
        </p:txBody>
      </p:sp>
      <p:sp>
        <p:nvSpPr>
          <p:cNvPr id="18" name="Text Placeholder 17"/>
          <p:cNvSpPr>
            <a:spLocks noGrp="1"/>
          </p:cNvSpPr>
          <p:nvPr>
            <p:ph type="body" sz="quarter" idx="10" hasCustomPrompt="1"/>
          </p:nvPr>
        </p:nvSpPr>
        <p:spPr>
          <a:xfrm>
            <a:off x="838200" y="2514600"/>
            <a:ext cx="7848600" cy="1066800"/>
          </a:xfrm>
        </p:spPr>
        <p:txBody>
          <a:bodyPr/>
          <a:lstStyle>
            <a:lvl1pPr marL="0" indent="0">
              <a:buNone/>
              <a:defRPr sz="2800"/>
            </a:lvl1pPr>
          </a:lstStyle>
          <a:p>
            <a:pPr lvl="0"/>
            <a:r>
              <a:rPr lang="en-US" dirty="0"/>
              <a:t>Click to edit Subtitle</a:t>
            </a:r>
          </a:p>
        </p:txBody>
      </p:sp>
      <p:sp>
        <p:nvSpPr>
          <p:cNvPr id="20" name="Text Placeholder 17"/>
          <p:cNvSpPr>
            <a:spLocks noGrp="1"/>
          </p:cNvSpPr>
          <p:nvPr>
            <p:ph type="body" sz="quarter" idx="11" hasCustomPrompt="1"/>
          </p:nvPr>
        </p:nvSpPr>
        <p:spPr>
          <a:xfrm>
            <a:off x="838200" y="4267200"/>
            <a:ext cx="7848600" cy="762000"/>
          </a:xfrm>
        </p:spPr>
        <p:txBody>
          <a:bodyPr/>
          <a:lstStyle>
            <a:lvl1pPr marL="0" indent="0">
              <a:buNone/>
              <a:defRPr sz="2000"/>
            </a:lvl1pPr>
          </a:lstStyle>
          <a:p>
            <a:pPr lvl="0"/>
            <a:r>
              <a:rPr lang="en-US" dirty="0"/>
              <a:t>Click to edit Slideshow by</a:t>
            </a:r>
          </a:p>
        </p:txBody>
      </p:sp>
      <p:sp>
        <p:nvSpPr>
          <p:cNvPr id="21" name="Text Placeholder 17"/>
          <p:cNvSpPr>
            <a:spLocks noGrp="1"/>
          </p:cNvSpPr>
          <p:nvPr>
            <p:ph type="body" sz="quarter" idx="12" hasCustomPrompt="1"/>
          </p:nvPr>
        </p:nvSpPr>
        <p:spPr>
          <a:xfrm>
            <a:off x="838200" y="5029200"/>
            <a:ext cx="7848600" cy="457200"/>
          </a:xfrm>
        </p:spPr>
        <p:txBody>
          <a:bodyPr/>
          <a:lstStyle>
            <a:lvl1pPr marL="0" indent="0">
              <a:buNone/>
              <a:defRPr sz="2000"/>
            </a:lvl1pPr>
          </a:lstStyle>
          <a:p>
            <a:pPr lvl="0"/>
            <a:r>
              <a:rPr lang="en-US" dirty="0"/>
              <a:t>Click to edit Date</a:t>
            </a:r>
          </a:p>
        </p:txBody>
      </p:sp>
    </p:spTree>
    <p:extLst>
      <p:ext uri="{BB962C8B-B14F-4D97-AF65-F5344CB8AC3E}">
        <p14:creationId xmlns:p14="http://schemas.microsoft.com/office/powerpoint/2010/main" val="3978391788"/>
      </p:ext>
    </p:extLst>
  </p:cSld>
  <p:clrMapOvr>
    <a:overrideClrMapping bg1="dk2" tx1="lt1" bg2="dk1"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Question Layout">
    <p:spTree>
      <p:nvGrpSpPr>
        <p:cNvPr id="1" name=""/>
        <p:cNvGrpSpPr/>
        <p:nvPr/>
      </p:nvGrpSpPr>
      <p:grpSpPr>
        <a:xfrm>
          <a:off x="0" y="0"/>
          <a:ext cx="0" cy="0"/>
          <a:chOff x="0" y="0"/>
          <a:chExt cx="0" cy="0"/>
        </a:xfrm>
      </p:grpSpPr>
      <p:sp>
        <p:nvSpPr>
          <p:cNvPr id="4" name="Rectangle 3"/>
          <p:cNvSpPr/>
          <p:nvPr userDrawn="1"/>
        </p:nvSpPr>
        <p:spPr bwMode="auto">
          <a:xfrm>
            <a:off x="-1" y="0"/>
            <a:ext cx="9144000" cy="6858000"/>
          </a:xfrm>
          <a:prstGeom prst="rect">
            <a:avLst/>
          </a:prstGeom>
          <a:solidFill>
            <a:srgbClr val="1E65A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pic>
        <p:nvPicPr>
          <p:cNvPr id="6" name="Picture 5"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546748" y="5928360"/>
            <a:ext cx="1140052" cy="548640"/>
          </a:xfrm>
          <a:prstGeom prst="rect">
            <a:avLst/>
          </a:prstGeom>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en-US" dirty="0"/>
              <a:t>QUESTION?</a:t>
            </a:r>
          </a:p>
        </p:txBody>
      </p:sp>
    </p:spTree>
    <p:extLst>
      <p:ext uri="{BB962C8B-B14F-4D97-AF65-F5344CB8AC3E}">
        <p14:creationId xmlns:p14="http://schemas.microsoft.com/office/powerpoint/2010/main" val="1802078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739062" cy="990600"/>
          </a:xfrm>
        </p:spPr>
        <p:txBody>
          <a:bodyPr/>
          <a:lstStyle>
            <a:lvl1pPr>
              <a:defRPr sz="3600" b="1">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847725" y="1676400"/>
            <a:ext cx="7729537" cy="4648200"/>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384305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33463" y="1676400"/>
            <a:ext cx="3787775"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5528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8229600" cy="6096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192941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739062" cy="990600"/>
          </a:xfrm>
        </p:spPr>
        <p:txBody>
          <a:bodyPr/>
          <a:lstStyle/>
          <a:p>
            <a:r>
              <a:rPr lang="en-US"/>
              <a:t>Click to edit Master title style</a:t>
            </a:r>
          </a:p>
        </p:txBody>
      </p:sp>
    </p:spTree>
    <p:extLst>
      <p:ext uri="{BB962C8B-B14F-4D97-AF65-F5344CB8AC3E}">
        <p14:creationId xmlns:p14="http://schemas.microsoft.com/office/powerpoint/2010/main" val="27877482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65395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190182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2462022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Quote Layout-no photo">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Placeholder 7"/>
          <p:cNvSpPr>
            <a:spLocks noGrp="1"/>
          </p:cNvSpPr>
          <p:nvPr>
            <p:ph type="body" sz="quarter" idx="10" hasCustomPrompt="1"/>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magna </a:t>
            </a:r>
            <a:r>
              <a:rPr lang="en-US" dirty="0" err="1"/>
              <a:t>aliqua</a:t>
            </a:r>
            <a:r>
              <a:rPr lang="en-US" dirty="0"/>
              <a:t>. </a:t>
            </a:r>
            <a:r>
              <a:rPr lang="en-US" dirty="0" err="1"/>
              <a:t>Duis</a:t>
            </a:r>
            <a:r>
              <a:rPr lang="en-US" dirty="0"/>
              <a:t> </a:t>
            </a:r>
            <a:r>
              <a:rPr lang="en-US" dirty="0" err="1"/>
              <a:t>aute</a:t>
            </a:r>
            <a:r>
              <a:rPr lang="en-US" dirty="0"/>
              <a:t> </a:t>
            </a:r>
            <a:r>
              <a:rPr lang="en-US" dirty="0" err="1"/>
              <a:t>irure</a:t>
            </a:r>
            <a:r>
              <a:rPr lang="en-US" dirty="0"/>
              <a:t> dolor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a:t>
            </a:r>
          </a:p>
        </p:txBody>
      </p:sp>
      <p:pic>
        <p:nvPicPr>
          <p:cNvPr id="11" name="Picture 10"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11871762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w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1023938" y="533400"/>
            <a:ext cx="773906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7" name="Rectangle 66"/>
          <p:cNvSpPr>
            <a:spLocks noGrp="1" noChangeArrowheads="1"/>
          </p:cNvSpPr>
          <p:nvPr>
            <p:ph type="body" idx="1"/>
          </p:nvPr>
        </p:nvSpPr>
        <p:spPr bwMode="auto">
          <a:xfrm>
            <a:off x="1033463" y="1676400"/>
            <a:ext cx="7729537"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6885" name="Text Box 85"/>
          <p:cNvSpPr txBox="1">
            <a:spLocks noChangeArrowheads="1"/>
          </p:cNvSpPr>
          <p:nvPr userDrawn="1"/>
        </p:nvSpPr>
        <p:spPr bwMode="auto">
          <a:xfrm>
            <a:off x="3886200" y="6507163"/>
            <a:ext cx="4953000" cy="198437"/>
          </a:xfrm>
          <a:prstGeom prst="rect">
            <a:avLst/>
          </a:prstGeom>
          <a:noFill/>
          <a:ln w="9525">
            <a:noFill/>
            <a:miter lim="800000"/>
            <a:headEnd/>
            <a:tailEnd/>
          </a:ln>
        </p:spPr>
        <p:txBody>
          <a:bodyPr>
            <a:spAutoFit/>
          </a:bodyPr>
          <a:lstStyle>
            <a:lvl1pPr>
              <a:defRPr sz="2400">
                <a:solidFill>
                  <a:schemeClr val="tx1"/>
                </a:solidFill>
                <a:latin typeface="Arial" pitchFamily="34" charset="0"/>
                <a:ea typeface="ＭＳ Ｐゴシック" pitchFamily="34" charset="-128"/>
              </a:defRPr>
            </a:lvl1pPr>
            <a:lvl2pPr marL="37931725" indent="-37474525">
              <a:defRPr sz="2400">
                <a:solidFill>
                  <a:schemeClr val="tx1"/>
                </a:solidFill>
                <a:latin typeface="Arial" pitchFamily="34" charset="0"/>
                <a:ea typeface="ＭＳ Ｐゴシック" pitchFamily="34" charset="-128"/>
              </a:defRPr>
            </a:lvl2pPr>
            <a:lvl3pPr>
              <a:defRPr sz="2400">
                <a:solidFill>
                  <a:schemeClr val="tx1"/>
                </a:solidFill>
                <a:latin typeface="Arial" pitchFamily="34" charset="0"/>
                <a:ea typeface="ＭＳ Ｐゴシック" pitchFamily="34" charset="-128"/>
              </a:defRPr>
            </a:lvl3pPr>
            <a:lvl4pPr>
              <a:defRPr sz="2400">
                <a:solidFill>
                  <a:schemeClr val="tx1"/>
                </a:solidFill>
                <a:latin typeface="Arial" pitchFamily="34" charset="0"/>
                <a:ea typeface="ＭＳ Ｐゴシック" pitchFamily="34" charset="-128"/>
              </a:defRPr>
            </a:lvl4pPr>
            <a:lvl5pPr>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defRPr/>
            </a:pPr>
            <a:r>
              <a:rPr lang="en-US" sz="700" dirty="0"/>
              <a:t>© </a:t>
            </a:r>
            <a:r>
              <a:rPr lang="en-US" sz="700" dirty="0">
                <a:solidFill>
                  <a:srgbClr val="333333"/>
                </a:solidFill>
              </a:rPr>
              <a:t>2016 Population Reference Bureau. All rights reserved. www.prb.org</a:t>
            </a:r>
          </a:p>
        </p:txBody>
      </p:sp>
      <p:pic>
        <p:nvPicPr>
          <p:cNvPr id="1030" name="Picture 86" descr="ppt-logo"/>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990600" y="6507163"/>
            <a:ext cx="2311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4212" r:id="rId1"/>
    <p:sldLayoutId id="2147484205" r:id="rId2"/>
    <p:sldLayoutId id="2147484206" r:id="rId3"/>
    <p:sldLayoutId id="2147484207" r:id="rId4"/>
    <p:sldLayoutId id="2147484208" r:id="rId5"/>
    <p:sldLayoutId id="2147484209" r:id="rId6"/>
    <p:sldLayoutId id="2147484210" r:id="rId7"/>
    <p:sldLayoutId id="2147484211" r:id="rId8"/>
    <p:sldLayoutId id="2147484214" r:id="rId9"/>
    <p:sldLayoutId id="2147484230" r:id="rId10"/>
  </p:sldLayoutIdLst>
  <p:txStyles>
    <p:titleStyle>
      <a:lvl1pPr algn="l" rtl="0" eaLnBrk="1" fontAlgn="base" hangingPunct="1">
        <a:spcBef>
          <a:spcPct val="0"/>
        </a:spcBef>
        <a:spcAft>
          <a:spcPct val="0"/>
        </a:spcAft>
        <a:defRPr sz="3600">
          <a:solidFill>
            <a:schemeClr val="tx2"/>
          </a:solidFill>
          <a:latin typeface="+mj-lt"/>
          <a:ea typeface="ＭＳ Ｐゴシック" pitchFamily="34" charset="-128"/>
          <a:cs typeface="ＭＳ Ｐゴシック" charset="-128"/>
        </a:defRPr>
      </a:lvl1pPr>
      <a:lvl2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2pPr>
      <a:lvl3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3pPr>
      <a:lvl4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4pPr>
      <a:lvl5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p:titleStyle>
    <p:bodyStyle>
      <a:lvl1pPr marL="342900" indent="-342900" algn="l" rtl="0" eaLnBrk="1" fontAlgn="base" hangingPunct="1">
        <a:spcBef>
          <a:spcPct val="20000"/>
        </a:spcBef>
        <a:spcAft>
          <a:spcPct val="0"/>
        </a:spcAft>
        <a:buClr>
          <a:srgbClr val="E96D1F"/>
        </a:buClr>
        <a:buSzPct val="85000"/>
        <a:buFont typeface="Wingdings" panose="05000000000000000000" pitchFamily="2" charset="2"/>
        <a:buChar char="n"/>
        <a:defRPr sz="3000">
          <a:solidFill>
            <a:schemeClr val="tx1"/>
          </a:solidFill>
          <a:latin typeface="+mn-lt"/>
          <a:ea typeface="ＭＳ Ｐゴシック" pitchFamily="34" charset="-128"/>
          <a:cs typeface="ＭＳ Ｐゴシック" charset="-128"/>
        </a:defRPr>
      </a:lvl1pPr>
      <a:lvl2pPr marL="742950" indent="-285750" algn="l" rtl="0" eaLnBrk="1" fontAlgn="base" hangingPunct="1">
        <a:spcBef>
          <a:spcPct val="20000"/>
        </a:spcBef>
        <a:spcAft>
          <a:spcPct val="0"/>
        </a:spcAft>
        <a:buClr>
          <a:srgbClr val="E96D1F"/>
        </a:buClr>
        <a:buSzPct val="85000"/>
        <a:buFont typeface="Wingdings" panose="05000000000000000000" pitchFamily="2" charset="2"/>
        <a:buChar char="n"/>
        <a:defRPr sz="2600">
          <a:solidFill>
            <a:schemeClr val="tx1"/>
          </a:solidFill>
          <a:latin typeface="+mn-lt"/>
          <a:ea typeface="ＭＳ Ｐゴシック" pitchFamily="34" charset="-128"/>
        </a:defRPr>
      </a:lvl2pPr>
      <a:lvl3pPr marL="1143000" indent="-228600" algn="l" rtl="0" eaLnBrk="1" fontAlgn="base" hangingPunct="1">
        <a:spcBef>
          <a:spcPct val="20000"/>
        </a:spcBef>
        <a:spcAft>
          <a:spcPct val="0"/>
        </a:spcAft>
        <a:buClr>
          <a:srgbClr val="7BC143"/>
        </a:buClr>
        <a:buChar char="•"/>
        <a:defRPr sz="2200">
          <a:solidFill>
            <a:schemeClr val="tx1"/>
          </a:solidFill>
          <a:latin typeface="+mn-lt"/>
          <a:ea typeface="ＭＳ Ｐゴシック" pitchFamily="34" charset="-128"/>
        </a:defRPr>
      </a:lvl3pPr>
      <a:lvl4pPr marL="1600200" indent="-228600" algn="l" rtl="0" eaLnBrk="1" fontAlgn="base" hangingPunct="1">
        <a:spcBef>
          <a:spcPct val="20000"/>
        </a:spcBef>
        <a:spcAft>
          <a:spcPct val="0"/>
        </a:spcAft>
        <a:buClr>
          <a:srgbClr val="7BC143"/>
        </a:buClr>
        <a:buChar char="•"/>
        <a:defRPr>
          <a:solidFill>
            <a:schemeClr val="tx1"/>
          </a:solidFill>
          <a:latin typeface="+mn-lt"/>
          <a:ea typeface="ＭＳ Ｐゴシック" pitchFamily="34" charset="-128"/>
        </a:defRPr>
      </a:lvl4pPr>
      <a:lvl5pPr marL="2057400" indent="-228600" algn="l" rtl="0" eaLnBrk="1" fontAlgn="base" hangingPunct="1">
        <a:spcBef>
          <a:spcPct val="20000"/>
        </a:spcBef>
        <a:spcAft>
          <a:spcPct val="0"/>
        </a:spcAft>
        <a:buClr>
          <a:srgbClr val="7BC143"/>
        </a:buClr>
        <a:buSzPct val="100000"/>
        <a:buChar char="•"/>
        <a:defRPr>
          <a:solidFill>
            <a:schemeClr val="tx1"/>
          </a:solidFill>
          <a:latin typeface="+mn-lt"/>
          <a:ea typeface="ＭＳ Ｐゴシック" pitchFamily="34" charset="-128"/>
        </a:defRPr>
      </a:lvl5pPr>
      <a:lvl6pPr marL="25146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8.png"/><Relationship Id="rId4" Type="http://schemas.openxmlformats.org/officeDocument/2006/relationships/image" Target="../media/image7.jp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hyperlink" Target="https://infoactive.co/data-design" TargetMode="External"/><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762000"/>
            <a:ext cx="7739062" cy="4495800"/>
          </a:xfrm>
        </p:spPr>
        <p:txBody>
          <a:bodyPr/>
          <a:lstStyle/>
          <a:p>
            <a:pPr algn="l" rtl="0"/>
            <a:br>
              <a:rPr lang="fr" sz="6000" dirty="0"/>
            </a:br>
            <a:r>
              <a:rPr lang="fr" sz="6000" b="0" i="0" u="none" baseline="0" dirty="0"/>
              <a:t>Visualisation des données</a:t>
            </a:r>
            <a:br>
              <a:rPr lang="fr" sz="6000" dirty="0"/>
            </a:br>
            <a:r>
              <a:rPr lang="fr" sz="3200" b="0" i="0" u="none" baseline="0" dirty="0"/>
              <a:t>Partie 1 : </a:t>
            </a:r>
            <a:r>
              <a:rPr lang="fr-FR" sz="3200" b="0" i="0" u="none" baseline="0" dirty="0"/>
              <a:t>Par quoi</a:t>
            </a:r>
            <a:r>
              <a:rPr lang="fr" sz="3200" b="0" i="0" u="none" baseline="0" dirty="0"/>
              <a:t> faut-il commencer, pourquoi, et comment </a:t>
            </a:r>
            <a:r>
              <a:rPr lang="fr-FR" sz="3200" b="0" i="0" u="none" baseline="0" dirty="0"/>
              <a:t>le faire </a:t>
            </a:r>
            <a:r>
              <a:rPr lang="fr" sz="3200" b="0" i="0" u="none" baseline="0" dirty="0"/>
              <a:t>?</a:t>
            </a:r>
            <a:endParaRPr lang="fr" sz="5400" dirty="0"/>
          </a:p>
        </p:txBody>
      </p:sp>
    </p:spTree>
    <p:extLst>
      <p:ext uri="{BB962C8B-B14F-4D97-AF65-F5344CB8AC3E}">
        <p14:creationId xmlns:p14="http://schemas.microsoft.com/office/powerpoint/2010/main" val="1803161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8137942" y="6553200"/>
            <a:ext cx="800219" cy="215444"/>
          </a:xfrm>
          <a:prstGeom prst="rect">
            <a:avLst/>
          </a:prstGeom>
          <a:noFill/>
        </p:spPr>
        <p:txBody>
          <a:bodyPr wrap="none" rtlCol="0">
            <a:spAutoFit/>
          </a:bodyPr>
          <a:lstStyle/>
          <a:p>
            <a:pPr algn="l" rtl="0"/>
            <a:r>
              <a:rPr lang="fr" sz="800" b="0" i="0" u="none" baseline="0"/>
              <a:t>© Expedia.ca</a:t>
            </a:r>
            <a:endParaRPr lang="fr" sz="800" dirty="0"/>
          </a:p>
        </p:txBody>
      </p:sp>
      <p:pic>
        <p:nvPicPr>
          <p:cNvPr id="7" name="Picture 6">
            <a:extLst>
              <a:ext uri="{FF2B5EF4-FFF2-40B4-BE49-F238E27FC236}">
                <a16:creationId xmlns:a16="http://schemas.microsoft.com/office/drawing/2014/main" id="{F52FC844-CEF2-4B56-AC68-DEFD1CF545E1}"/>
              </a:ext>
            </a:extLst>
          </p:cNvPr>
          <p:cNvPicPr/>
          <p:nvPr/>
        </p:nvPicPr>
        <p:blipFill rotWithShape="1">
          <a:blip r:embed="rId3"/>
          <a:srcRect l="30368" t="14544" r="31884" b="4681"/>
          <a:stretch/>
        </p:blipFill>
        <p:spPr bwMode="auto">
          <a:xfrm>
            <a:off x="1066800" y="165556"/>
            <a:ext cx="5715000" cy="6692444"/>
          </a:xfrm>
          <a:prstGeom prst="rect">
            <a:avLst/>
          </a:prstGeom>
          <a:ln>
            <a:noFill/>
          </a:ln>
          <a:extLst>
            <a:ext uri="{53640926-AAD7-44D8-BBD7-CCE9431645EC}">
              <a14:shadowObscured xmlns:a14="http://schemas.microsoft.com/office/drawing/2010/main"/>
            </a:ext>
          </a:extLst>
        </p:spPr>
      </p:pic>
      <p:sp>
        <p:nvSpPr>
          <p:cNvPr id="6" name="Title 4">
            <a:extLst>
              <a:ext uri="{FF2B5EF4-FFF2-40B4-BE49-F238E27FC236}">
                <a16:creationId xmlns:a16="http://schemas.microsoft.com/office/drawing/2014/main" id="{9552F11C-8CD5-134A-8810-E7CDDCD590D7}"/>
              </a:ext>
            </a:extLst>
          </p:cNvPr>
          <p:cNvSpPr>
            <a:spLocks noGrp="1"/>
          </p:cNvSpPr>
          <p:nvPr>
            <p:ph type="title"/>
          </p:nvPr>
        </p:nvSpPr>
        <p:spPr>
          <a:xfrm>
            <a:off x="7033161" y="195574"/>
            <a:ext cx="1905000" cy="762000"/>
          </a:xfrm>
        </p:spPr>
        <p:txBody>
          <a:bodyPr/>
          <a:lstStyle/>
          <a:p>
            <a:pPr algn="l" rtl="0"/>
            <a:r>
              <a:rPr lang="fr" sz="2000" b="1" i="0" u="none" baseline="0" dirty="0"/>
              <a:t>Exemple d'infographie</a:t>
            </a:r>
          </a:p>
        </p:txBody>
      </p:sp>
    </p:spTree>
    <p:extLst>
      <p:ext uri="{BB962C8B-B14F-4D97-AF65-F5344CB8AC3E}">
        <p14:creationId xmlns:p14="http://schemas.microsoft.com/office/powerpoint/2010/main" val="3169764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399C57B-2072-41F1-B54C-A875A7E5DA0D}"/>
              </a:ext>
            </a:extLst>
          </p:cNvPr>
          <p:cNvPicPr/>
          <p:nvPr/>
        </p:nvPicPr>
        <p:blipFill rotWithShape="1">
          <a:blip r:embed="rId3"/>
          <a:srcRect l="24279" t="16586" r="50479" b="18145"/>
          <a:stretch/>
        </p:blipFill>
        <p:spPr bwMode="auto">
          <a:xfrm>
            <a:off x="1143000" y="457200"/>
            <a:ext cx="4876800" cy="5943600"/>
          </a:xfrm>
          <a:prstGeom prst="rect">
            <a:avLst/>
          </a:prstGeom>
          <a:ln>
            <a:noFill/>
          </a:ln>
          <a:extLst>
            <a:ext uri="{53640926-AAD7-44D8-BBD7-CCE9431645EC}">
              <a14:shadowObscured xmlns:a14="http://schemas.microsoft.com/office/drawing/2010/main"/>
            </a:ext>
          </a:extLst>
        </p:spPr>
      </p:pic>
      <p:sp>
        <p:nvSpPr>
          <p:cNvPr id="5" name="Title 4"/>
          <p:cNvSpPr>
            <a:spLocks noGrp="1"/>
          </p:cNvSpPr>
          <p:nvPr>
            <p:ph type="title"/>
          </p:nvPr>
        </p:nvSpPr>
        <p:spPr>
          <a:xfrm>
            <a:off x="6858000" y="304800"/>
            <a:ext cx="1981200" cy="1066800"/>
          </a:xfrm>
        </p:spPr>
        <p:txBody>
          <a:bodyPr/>
          <a:lstStyle/>
          <a:p>
            <a:pPr algn="l" rtl="0"/>
            <a:r>
              <a:rPr lang="fr" sz="2000" b="1" i="0" u="none" baseline="0" dirty="0"/>
              <a:t>Exemple de visualisation de données</a:t>
            </a:r>
          </a:p>
        </p:txBody>
      </p:sp>
    </p:spTree>
    <p:extLst>
      <p:ext uri="{BB962C8B-B14F-4D97-AF65-F5344CB8AC3E}">
        <p14:creationId xmlns:p14="http://schemas.microsoft.com/office/powerpoint/2010/main" val="4830574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b="1" i="0" u="none" baseline="0"/>
              <a:t>Exemple 2 de visualisation des données</a:t>
            </a:r>
          </a:p>
        </p:txBody>
      </p:sp>
      <p:sp>
        <p:nvSpPr>
          <p:cNvPr id="5" name="TextBox 4"/>
          <p:cNvSpPr txBox="1"/>
          <p:nvPr/>
        </p:nvSpPr>
        <p:spPr>
          <a:xfrm>
            <a:off x="7082813" y="5867400"/>
            <a:ext cx="1904689" cy="215444"/>
          </a:xfrm>
          <a:prstGeom prst="rect">
            <a:avLst/>
          </a:prstGeom>
          <a:noFill/>
        </p:spPr>
        <p:txBody>
          <a:bodyPr wrap="none" rtlCol="0">
            <a:spAutoFit/>
          </a:bodyPr>
          <a:lstStyle/>
          <a:p>
            <a:pPr algn="l" rtl="0"/>
            <a:r>
              <a:rPr lang="fr" sz="800" b="0" i="0" u="none" baseline="0"/>
              <a:t>© 2016 Population Reference Bureau.</a:t>
            </a:r>
            <a:endParaRPr lang="fr" sz="800" dirty="0"/>
          </a:p>
        </p:txBody>
      </p:sp>
      <p:pic>
        <p:nvPicPr>
          <p:cNvPr id="7" name="Content Placeholder 6">
            <a:extLst>
              <a:ext uri="{FF2B5EF4-FFF2-40B4-BE49-F238E27FC236}">
                <a16:creationId xmlns:a16="http://schemas.microsoft.com/office/drawing/2014/main" id="{05015293-8129-4933-AFDA-57F5C2BFDFB0}"/>
              </a:ext>
            </a:extLst>
          </p:cNvPr>
          <p:cNvPicPr>
            <a:picLocks noGrp="1"/>
          </p:cNvPicPr>
          <p:nvPr>
            <p:ph idx="1"/>
          </p:nvPr>
        </p:nvPicPr>
        <p:blipFill rotWithShape="1">
          <a:blip r:embed="rId3"/>
          <a:srcRect l="16910" t="21275" r="14888" b="4560"/>
          <a:stretch/>
        </p:blipFill>
        <p:spPr bwMode="auto">
          <a:xfrm>
            <a:off x="566738" y="330200"/>
            <a:ext cx="8077200" cy="6019800"/>
          </a:xfrm>
          <a:prstGeom prst="rect">
            <a:avLst/>
          </a:prstGeom>
          <a:ln>
            <a:noFill/>
          </a:ln>
          <a:extLst>
            <a:ext uri="{53640926-AAD7-44D8-BBD7-CCE9431645EC}">
              <a14:shadowObscured xmlns:a14="http://schemas.microsoft.com/office/drawing/2010/main"/>
            </a:ext>
          </a:extLst>
        </p:spPr>
      </p:pic>
      <p:sp>
        <p:nvSpPr>
          <p:cNvPr id="6" name="Title 4">
            <a:extLst>
              <a:ext uri="{FF2B5EF4-FFF2-40B4-BE49-F238E27FC236}">
                <a16:creationId xmlns:a16="http://schemas.microsoft.com/office/drawing/2014/main" id="{33B38EFF-9AC3-1A45-B683-158F96ECB5C9}"/>
              </a:ext>
            </a:extLst>
          </p:cNvPr>
          <p:cNvSpPr txBox="1">
            <a:spLocks/>
          </p:cNvSpPr>
          <p:nvPr/>
        </p:nvSpPr>
        <p:spPr bwMode="auto">
          <a:xfrm>
            <a:off x="7162800" y="241756"/>
            <a:ext cx="19812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1" fontAlgn="base" hangingPunct="1">
              <a:spcBef>
                <a:spcPct val="0"/>
              </a:spcBef>
              <a:spcAft>
                <a:spcPct val="0"/>
              </a:spcAft>
              <a:defRPr sz="3600" b="1">
                <a:solidFill>
                  <a:schemeClr val="tx2"/>
                </a:solidFill>
                <a:latin typeface="+mn-lt"/>
                <a:ea typeface="ＭＳ Ｐゴシック" pitchFamily="34" charset="-128"/>
                <a:cs typeface="ＭＳ Ｐゴシック" charset="-128"/>
              </a:defRPr>
            </a:lvl1pPr>
            <a:lvl2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2pPr>
            <a:lvl3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3pPr>
            <a:lvl4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4pPr>
            <a:lvl5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fr" sz="2000" kern="0"/>
              <a:t>Exemple de visualisation de données</a:t>
            </a:r>
            <a:endParaRPr lang="fr" sz="2000" kern="0" dirty="0"/>
          </a:p>
        </p:txBody>
      </p:sp>
    </p:spTree>
    <p:extLst>
      <p:ext uri="{BB962C8B-B14F-4D97-AF65-F5344CB8AC3E}">
        <p14:creationId xmlns:p14="http://schemas.microsoft.com/office/powerpoint/2010/main" val="7259882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914400" y="609600"/>
            <a:ext cx="7315200" cy="4114800"/>
          </a:xfrm>
        </p:spPr>
        <p:txBody>
          <a:bodyPr/>
          <a:lstStyle/>
          <a:p>
            <a:pPr rtl="0"/>
            <a:r>
              <a:rPr lang="fr" sz="3200" b="0" i="0" u="none" baseline="0" dirty="0"/>
              <a:t>« [Je place l'accent sur] les visualisations qui sont utiles ; elles persuadent, elles expliquent, elles explorent. L’esthétique est souhaitable, mais de jolis graphiques qui sont également inutiles ne me passionnent pas »</a:t>
            </a:r>
            <a:endParaRPr lang="en-US" sz="3200" b="0" i="0" u="none" baseline="0" dirty="0"/>
          </a:p>
          <a:p>
            <a:pPr algn="l" rtl="0"/>
            <a:endParaRPr lang="fr" sz="4800" dirty="0"/>
          </a:p>
          <a:p>
            <a:pPr algn="l"/>
            <a:r>
              <a:rPr lang="fr" sz="2400" b="0" i="0" u="none" baseline="0" dirty="0"/>
              <a:t>– Graham Wills, Expert des données et de la visualisation </a:t>
            </a:r>
            <a:r>
              <a:rPr lang="fr" sz="2400" dirty="0"/>
              <a:t>scientifiques à </a:t>
            </a:r>
            <a:r>
              <a:rPr lang="fr" sz="2400" b="0" i="0" u="none" baseline="0" dirty="0"/>
              <a:t>IBM</a:t>
            </a:r>
          </a:p>
          <a:p>
            <a:pPr algn="l" rtl="0"/>
            <a:endParaRPr lang="fr" dirty="0"/>
          </a:p>
        </p:txBody>
      </p:sp>
    </p:spTree>
    <p:extLst>
      <p:ext uri="{BB962C8B-B14F-4D97-AF65-F5344CB8AC3E}">
        <p14:creationId xmlns:p14="http://schemas.microsoft.com/office/powerpoint/2010/main" val="7960009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sz="3200" b="1" i="0" u="none" baseline="0" dirty="0"/>
              <a:t>Visualisations des données simples</a:t>
            </a:r>
          </a:p>
        </p:txBody>
      </p:sp>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b="18519"/>
          <a:stretch/>
        </p:blipFill>
        <p:spPr>
          <a:xfrm>
            <a:off x="381000" y="1371600"/>
            <a:ext cx="2057400" cy="1676400"/>
          </a:xfrm>
          <a:prstGeom prst="rect">
            <a:avLst/>
          </a:prstGeom>
        </p:spPr>
      </p:pic>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b="17467"/>
          <a:stretch/>
        </p:blipFill>
        <p:spPr>
          <a:xfrm>
            <a:off x="4617546" y="1387549"/>
            <a:ext cx="2011854" cy="1660451"/>
          </a:xfrm>
          <a:prstGeom prst="rect">
            <a:avLst/>
          </a:prstGeom>
        </p:spPr>
      </p:pic>
      <p:pic>
        <p:nvPicPr>
          <p:cNvPr id="12" name="Picture 11"/>
          <p:cNvPicPr>
            <a:picLocks noChangeAspect="1"/>
          </p:cNvPicPr>
          <p:nvPr/>
        </p:nvPicPr>
        <p:blipFill rotWithShape="1">
          <a:blip r:embed="rId5">
            <a:extLst>
              <a:ext uri="{28A0092B-C50C-407E-A947-70E740481C1C}">
                <a14:useLocalDpi xmlns:a14="http://schemas.microsoft.com/office/drawing/2010/main" val="0"/>
              </a:ext>
            </a:extLst>
          </a:blip>
          <a:srcRect b="15556"/>
          <a:stretch/>
        </p:blipFill>
        <p:spPr>
          <a:xfrm>
            <a:off x="2552448" y="1424763"/>
            <a:ext cx="1943352" cy="1641053"/>
          </a:xfrm>
          <a:prstGeom prst="rect">
            <a:avLst/>
          </a:prstGeom>
        </p:spPr>
      </p:pic>
      <p:pic>
        <p:nvPicPr>
          <p:cNvPr id="13" name="Picture 12"/>
          <p:cNvPicPr>
            <a:picLocks noChangeAspect="1"/>
          </p:cNvPicPr>
          <p:nvPr/>
        </p:nvPicPr>
        <p:blipFill rotWithShape="1">
          <a:blip r:embed="rId6">
            <a:extLst>
              <a:ext uri="{28A0092B-C50C-407E-A947-70E740481C1C}">
                <a14:useLocalDpi xmlns:a14="http://schemas.microsoft.com/office/drawing/2010/main" val="0"/>
              </a:ext>
            </a:extLst>
          </a:blip>
          <a:srcRect b="12977"/>
          <a:stretch/>
        </p:blipFill>
        <p:spPr>
          <a:xfrm>
            <a:off x="6807828" y="1369733"/>
            <a:ext cx="1878972" cy="1635142"/>
          </a:xfrm>
          <a:prstGeom prst="rect">
            <a:avLst/>
          </a:prstGeom>
        </p:spPr>
      </p:pic>
      <p:pic>
        <p:nvPicPr>
          <p:cNvPr id="14" name="Picture 13"/>
          <p:cNvPicPr>
            <a:picLocks noChangeAspect="1"/>
          </p:cNvPicPr>
          <p:nvPr/>
        </p:nvPicPr>
        <p:blipFill rotWithShape="1">
          <a:blip r:embed="rId7">
            <a:extLst>
              <a:ext uri="{28A0092B-C50C-407E-A947-70E740481C1C}">
                <a14:useLocalDpi xmlns:a14="http://schemas.microsoft.com/office/drawing/2010/main" val="0"/>
              </a:ext>
            </a:extLst>
          </a:blip>
          <a:srcRect b="17124"/>
          <a:stretch/>
        </p:blipFill>
        <p:spPr>
          <a:xfrm>
            <a:off x="1107733" y="3719637"/>
            <a:ext cx="2013216" cy="1668477"/>
          </a:xfrm>
          <a:prstGeom prst="rect">
            <a:avLst/>
          </a:prstGeom>
        </p:spPr>
      </p:pic>
      <p:pic>
        <p:nvPicPr>
          <p:cNvPr id="15" name="Picture 14"/>
          <p:cNvPicPr>
            <a:picLocks noChangeAspect="1"/>
          </p:cNvPicPr>
          <p:nvPr/>
        </p:nvPicPr>
        <p:blipFill rotWithShape="1">
          <a:blip r:embed="rId8">
            <a:extLst>
              <a:ext uri="{28A0092B-C50C-407E-A947-70E740481C1C}">
                <a14:useLocalDpi xmlns:a14="http://schemas.microsoft.com/office/drawing/2010/main" val="0"/>
              </a:ext>
            </a:extLst>
          </a:blip>
          <a:srcRect b="13493"/>
          <a:stretch/>
        </p:blipFill>
        <p:spPr>
          <a:xfrm>
            <a:off x="3657600" y="3593777"/>
            <a:ext cx="2074208" cy="1794338"/>
          </a:xfrm>
          <a:prstGeom prst="rect">
            <a:avLst/>
          </a:prstGeom>
        </p:spPr>
      </p:pic>
      <p:pic>
        <p:nvPicPr>
          <p:cNvPr id="16" name="Picture 15"/>
          <p:cNvPicPr>
            <a:picLocks noChangeAspect="1"/>
          </p:cNvPicPr>
          <p:nvPr/>
        </p:nvPicPr>
        <p:blipFill rotWithShape="1">
          <a:blip r:embed="rId9">
            <a:extLst>
              <a:ext uri="{28A0092B-C50C-407E-A947-70E740481C1C}">
                <a14:useLocalDpi xmlns:a14="http://schemas.microsoft.com/office/drawing/2010/main" val="0"/>
              </a:ext>
            </a:extLst>
          </a:blip>
          <a:srcRect b="15988"/>
          <a:stretch/>
        </p:blipFill>
        <p:spPr>
          <a:xfrm>
            <a:off x="6141521" y="3678408"/>
            <a:ext cx="2011879" cy="1690214"/>
          </a:xfrm>
          <a:prstGeom prst="rect">
            <a:avLst/>
          </a:prstGeom>
        </p:spPr>
      </p:pic>
      <p:sp>
        <p:nvSpPr>
          <p:cNvPr id="17" name="TextBox 16"/>
          <p:cNvSpPr txBox="1"/>
          <p:nvPr/>
        </p:nvSpPr>
        <p:spPr>
          <a:xfrm>
            <a:off x="495300" y="2967335"/>
            <a:ext cx="1828800" cy="707886"/>
          </a:xfrm>
          <a:prstGeom prst="rect">
            <a:avLst/>
          </a:prstGeom>
          <a:noFill/>
        </p:spPr>
        <p:txBody>
          <a:bodyPr wrap="square" rtlCol="0">
            <a:spAutoFit/>
          </a:bodyPr>
          <a:lstStyle/>
          <a:p>
            <a:pPr algn="ctr" rtl="0"/>
            <a:r>
              <a:rPr lang="fr" sz="2000" b="0" i="0" u="none" baseline="0"/>
              <a:t>Graphique à barres</a:t>
            </a:r>
          </a:p>
        </p:txBody>
      </p:sp>
      <p:sp>
        <p:nvSpPr>
          <p:cNvPr id="18" name="TextBox 17"/>
          <p:cNvSpPr txBox="1"/>
          <p:nvPr/>
        </p:nvSpPr>
        <p:spPr>
          <a:xfrm>
            <a:off x="2619471" y="2967335"/>
            <a:ext cx="1828800" cy="707886"/>
          </a:xfrm>
          <a:prstGeom prst="rect">
            <a:avLst/>
          </a:prstGeom>
          <a:noFill/>
        </p:spPr>
        <p:txBody>
          <a:bodyPr wrap="square" rtlCol="0">
            <a:spAutoFit/>
          </a:bodyPr>
          <a:lstStyle/>
          <a:p>
            <a:pPr algn="ctr" rtl="0"/>
            <a:r>
              <a:rPr lang="fr" sz="2000" b="0" i="0" u="none" baseline="0"/>
              <a:t>Graphique linéaire</a:t>
            </a:r>
          </a:p>
        </p:txBody>
      </p:sp>
      <p:sp>
        <p:nvSpPr>
          <p:cNvPr id="19" name="TextBox 18"/>
          <p:cNvSpPr txBox="1"/>
          <p:nvPr/>
        </p:nvSpPr>
        <p:spPr>
          <a:xfrm>
            <a:off x="4754607" y="2967335"/>
            <a:ext cx="1828800" cy="707886"/>
          </a:xfrm>
          <a:prstGeom prst="rect">
            <a:avLst/>
          </a:prstGeom>
          <a:noFill/>
        </p:spPr>
        <p:txBody>
          <a:bodyPr wrap="square" rtlCol="0">
            <a:spAutoFit/>
          </a:bodyPr>
          <a:lstStyle/>
          <a:p>
            <a:pPr algn="ctr" rtl="0"/>
            <a:r>
              <a:rPr lang="fr" sz="2000" b="0" i="0" u="none" baseline="0"/>
              <a:t>Diagramme de dispersion</a:t>
            </a:r>
          </a:p>
        </p:txBody>
      </p:sp>
      <p:sp>
        <p:nvSpPr>
          <p:cNvPr id="20" name="TextBox 19"/>
          <p:cNvSpPr txBox="1"/>
          <p:nvPr/>
        </p:nvSpPr>
        <p:spPr>
          <a:xfrm>
            <a:off x="6777149" y="2971680"/>
            <a:ext cx="1828800" cy="707886"/>
          </a:xfrm>
          <a:prstGeom prst="rect">
            <a:avLst/>
          </a:prstGeom>
          <a:noFill/>
        </p:spPr>
        <p:txBody>
          <a:bodyPr wrap="square" rtlCol="0">
            <a:spAutoFit/>
          </a:bodyPr>
          <a:lstStyle/>
          <a:p>
            <a:pPr algn="ctr" rtl="0"/>
            <a:r>
              <a:rPr lang="fr" sz="2000" b="0" i="0" u="none" baseline="0"/>
              <a:t>Graphique en aires</a:t>
            </a:r>
          </a:p>
        </p:txBody>
      </p:sp>
      <p:sp>
        <p:nvSpPr>
          <p:cNvPr id="21" name="TextBox 20"/>
          <p:cNvSpPr txBox="1"/>
          <p:nvPr/>
        </p:nvSpPr>
        <p:spPr>
          <a:xfrm>
            <a:off x="1238334" y="5368622"/>
            <a:ext cx="1828800" cy="707886"/>
          </a:xfrm>
          <a:prstGeom prst="rect">
            <a:avLst/>
          </a:prstGeom>
          <a:noFill/>
        </p:spPr>
        <p:txBody>
          <a:bodyPr wrap="square" rtlCol="0">
            <a:spAutoFit/>
          </a:bodyPr>
          <a:lstStyle/>
          <a:p>
            <a:pPr algn="ctr" rtl="0"/>
            <a:r>
              <a:rPr lang="fr" sz="2000" b="0" i="0" u="none" baseline="0"/>
              <a:t>Graphique à secteurs</a:t>
            </a:r>
          </a:p>
        </p:txBody>
      </p:sp>
      <p:sp>
        <p:nvSpPr>
          <p:cNvPr id="22" name="TextBox 21"/>
          <p:cNvSpPr txBox="1"/>
          <p:nvPr/>
        </p:nvSpPr>
        <p:spPr>
          <a:xfrm>
            <a:off x="3779346" y="5388114"/>
            <a:ext cx="1952462" cy="707886"/>
          </a:xfrm>
          <a:prstGeom prst="rect">
            <a:avLst/>
          </a:prstGeom>
          <a:noFill/>
        </p:spPr>
        <p:txBody>
          <a:bodyPr wrap="square" rtlCol="0">
            <a:spAutoFit/>
          </a:bodyPr>
          <a:lstStyle/>
          <a:p>
            <a:pPr algn="ctr" rtl="0"/>
            <a:r>
              <a:rPr lang="fr" sz="2000" b="0" i="0" u="none" baseline="0" dirty="0"/>
              <a:t>Diagramme à bulles</a:t>
            </a:r>
          </a:p>
        </p:txBody>
      </p:sp>
      <p:sp>
        <p:nvSpPr>
          <p:cNvPr id="23" name="TextBox 22"/>
          <p:cNvSpPr txBox="1"/>
          <p:nvPr/>
        </p:nvSpPr>
        <p:spPr>
          <a:xfrm>
            <a:off x="6324600" y="5388114"/>
            <a:ext cx="1828800" cy="707886"/>
          </a:xfrm>
          <a:prstGeom prst="rect">
            <a:avLst/>
          </a:prstGeom>
          <a:noFill/>
        </p:spPr>
        <p:txBody>
          <a:bodyPr wrap="square" rtlCol="0">
            <a:spAutoFit/>
          </a:bodyPr>
          <a:lstStyle/>
          <a:p>
            <a:pPr algn="ctr" rtl="0"/>
            <a:r>
              <a:rPr lang="fr" sz="2000" b="0" i="0" u="none" baseline="0"/>
              <a:t>Carte des enjeux</a:t>
            </a:r>
          </a:p>
        </p:txBody>
      </p:sp>
      <p:sp>
        <p:nvSpPr>
          <p:cNvPr id="24" name="TextBox 23"/>
          <p:cNvSpPr txBox="1"/>
          <p:nvPr/>
        </p:nvSpPr>
        <p:spPr>
          <a:xfrm>
            <a:off x="3380989" y="6258668"/>
            <a:ext cx="5521063" cy="215444"/>
          </a:xfrm>
          <a:prstGeom prst="rect">
            <a:avLst/>
          </a:prstGeom>
          <a:noFill/>
        </p:spPr>
        <p:txBody>
          <a:bodyPr wrap="none" rtlCol="0">
            <a:spAutoFit/>
          </a:bodyPr>
          <a:lstStyle/>
          <a:p>
            <a:pPr algn="l" rtl="0"/>
            <a:r>
              <a:rPr lang="fr" sz="800" b="0" i="0" u="none" baseline="0"/>
              <a:t>Alexander Blagochevsky, Austin Condiff, Pham Thi Dieu Linh, Yohann Berger, Sergey Demushkin, The Noun Project</a:t>
            </a:r>
          </a:p>
        </p:txBody>
      </p:sp>
    </p:spTree>
    <p:extLst>
      <p:ext uri="{BB962C8B-B14F-4D97-AF65-F5344CB8AC3E}">
        <p14:creationId xmlns:p14="http://schemas.microsoft.com/office/powerpoint/2010/main" val="15979724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b="1" i="0" u="none" baseline="0"/>
              <a:t>Autres types </a:t>
            </a:r>
          </a:p>
        </p:txBody>
      </p:sp>
      <p:pic>
        <p:nvPicPr>
          <p:cNvPr id="6" name="Content Placeholder 5"/>
          <p:cNvPicPr>
            <a:picLocks noGrp="1" noChangeAspect="1"/>
          </p:cNvPicPr>
          <p:nvPr>
            <p:ph idx="1"/>
          </p:nvPr>
        </p:nvPicPr>
        <p:blipFill rotWithShape="1">
          <a:blip r:embed="rId3">
            <a:extLst>
              <a:ext uri="{28A0092B-C50C-407E-A947-70E740481C1C}">
                <a14:useLocalDpi xmlns:a14="http://schemas.microsoft.com/office/drawing/2010/main" val="0"/>
              </a:ext>
            </a:extLst>
          </a:blip>
          <a:srcRect l="4546" t="19059" b="35115"/>
          <a:stretch/>
        </p:blipFill>
        <p:spPr>
          <a:xfrm>
            <a:off x="-152400" y="-609600"/>
            <a:ext cx="9296400" cy="9067800"/>
          </a:xfrm>
        </p:spPr>
      </p:pic>
      <p:sp>
        <p:nvSpPr>
          <p:cNvPr id="4" name="TextBox 3"/>
          <p:cNvSpPr txBox="1"/>
          <p:nvPr/>
        </p:nvSpPr>
        <p:spPr>
          <a:xfrm>
            <a:off x="7393256" y="6629400"/>
            <a:ext cx="760144" cy="215444"/>
          </a:xfrm>
          <a:prstGeom prst="rect">
            <a:avLst/>
          </a:prstGeom>
          <a:noFill/>
        </p:spPr>
        <p:txBody>
          <a:bodyPr wrap="none" rtlCol="0">
            <a:spAutoFit/>
          </a:bodyPr>
          <a:lstStyle/>
          <a:p>
            <a:pPr algn="l" rtl="0"/>
            <a:r>
              <a:rPr lang="fr" sz="800" b="0" i="0" u="none" baseline="0"/>
              <a:t>© Anna Vital</a:t>
            </a:r>
            <a:endParaRPr lang="fr" sz="800" dirty="0"/>
          </a:p>
        </p:txBody>
      </p:sp>
    </p:spTree>
    <p:extLst>
      <p:ext uri="{BB962C8B-B14F-4D97-AF65-F5344CB8AC3E}">
        <p14:creationId xmlns:p14="http://schemas.microsoft.com/office/powerpoint/2010/main" val="2858067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85800" y="2057400"/>
            <a:ext cx="7772400" cy="2628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a:lstStyle>
          <a:p>
            <a:pPr algn="ctr" rtl="0">
              <a:lnSpc>
                <a:spcPct val="120000"/>
              </a:lnSpc>
            </a:pPr>
            <a:r>
              <a:rPr lang="fr" sz="5000" b="1" i="0" u="none" spc="200" baseline="0">
                <a:solidFill>
                  <a:schemeClr val="accent1"/>
                </a:solidFill>
              </a:rPr>
              <a:t>POURQUOI UTILISER LES VISUALISATIONS DES DONNÉES ?</a:t>
            </a:r>
            <a:endParaRPr lang="fr" sz="5500" b="1" spc="300" dirty="0">
              <a:solidFill>
                <a:schemeClr val="accent1"/>
              </a:solidFill>
            </a:endParaRPr>
          </a:p>
        </p:txBody>
      </p:sp>
    </p:spTree>
    <p:extLst>
      <p:ext uri="{BB962C8B-B14F-4D97-AF65-F5344CB8AC3E}">
        <p14:creationId xmlns:p14="http://schemas.microsoft.com/office/powerpoint/2010/main" val="1849340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b="1" i="0" u="none" baseline="0"/>
              <a:t>Vitesse</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b="13114"/>
          <a:stretch/>
        </p:blipFill>
        <p:spPr>
          <a:xfrm>
            <a:off x="3297874" y="1264858"/>
            <a:ext cx="2548252" cy="2214054"/>
          </a:xfrm>
        </p:spPr>
      </p:pic>
      <p:sp>
        <p:nvSpPr>
          <p:cNvPr id="5" name="TextBox 4"/>
          <p:cNvSpPr txBox="1"/>
          <p:nvPr/>
        </p:nvSpPr>
        <p:spPr>
          <a:xfrm>
            <a:off x="973931" y="3581400"/>
            <a:ext cx="7467600" cy="830997"/>
          </a:xfrm>
          <a:prstGeom prst="rect">
            <a:avLst/>
          </a:prstGeom>
          <a:noFill/>
        </p:spPr>
        <p:txBody>
          <a:bodyPr wrap="square" rtlCol="0">
            <a:spAutoFit/>
          </a:bodyPr>
          <a:lstStyle/>
          <a:p>
            <a:pPr algn="ctr" rtl="0"/>
            <a:r>
              <a:rPr lang="fr" b="0" i="0" u="none" baseline="0"/>
              <a:t>La capacité d'attention a chuté de </a:t>
            </a:r>
            <a:r>
              <a:rPr lang="fr" b="1" i="0" u="none" baseline="0"/>
              <a:t>12 secondes</a:t>
            </a:r>
            <a:r>
              <a:rPr lang="fr" b="0" i="0" u="none" baseline="0"/>
              <a:t> en 2000 à </a:t>
            </a:r>
            <a:r>
              <a:rPr lang="fr" b="1" i="0" u="none" baseline="0"/>
              <a:t>8 secondes</a:t>
            </a:r>
            <a:r>
              <a:rPr lang="fr" b="0" i="0" u="none" baseline="0"/>
              <a:t> en 2015</a:t>
            </a:r>
          </a:p>
        </p:txBody>
      </p:sp>
      <p:sp>
        <p:nvSpPr>
          <p:cNvPr id="6" name="TextBox 5"/>
          <p:cNvSpPr txBox="1"/>
          <p:nvPr/>
        </p:nvSpPr>
        <p:spPr>
          <a:xfrm>
            <a:off x="3352800" y="5867400"/>
            <a:ext cx="5376862" cy="307777"/>
          </a:xfrm>
          <a:prstGeom prst="rect">
            <a:avLst/>
          </a:prstGeom>
          <a:noFill/>
        </p:spPr>
        <p:txBody>
          <a:bodyPr wrap="square" rtlCol="0">
            <a:spAutoFit/>
          </a:bodyPr>
          <a:lstStyle/>
          <a:p>
            <a:pPr algn="l" rtl="0"/>
            <a:r>
              <a:rPr lang="fr" sz="1400" b="0" i="0" u="none" baseline="0"/>
              <a:t>Étude sur la capacité d'attention, Microsoft Corp. 2015</a:t>
            </a:r>
          </a:p>
        </p:txBody>
      </p:sp>
      <p:sp>
        <p:nvSpPr>
          <p:cNvPr id="7" name="TextBox 6"/>
          <p:cNvSpPr txBox="1"/>
          <p:nvPr/>
        </p:nvSpPr>
        <p:spPr>
          <a:xfrm>
            <a:off x="973931" y="4608328"/>
            <a:ext cx="7467600" cy="830997"/>
          </a:xfrm>
          <a:prstGeom prst="rect">
            <a:avLst/>
          </a:prstGeom>
          <a:noFill/>
        </p:spPr>
        <p:txBody>
          <a:bodyPr wrap="square" rtlCol="0">
            <a:spAutoFit/>
          </a:bodyPr>
          <a:lstStyle/>
          <a:p>
            <a:pPr algn="ctr" rtl="0"/>
            <a:r>
              <a:rPr lang="fr" b="0" i="0" u="none" baseline="0"/>
              <a:t>Les visualisations des données permettent une compréhension plus rapide d'un ensemble de données.</a:t>
            </a:r>
          </a:p>
        </p:txBody>
      </p:sp>
    </p:spTree>
    <p:extLst>
      <p:ext uri="{BB962C8B-B14F-4D97-AF65-F5344CB8AC3E}">
        <p14:creationId xmlns:p14="http://schemas.microsoft.com/office/powerpoint/2010/main" val="3773937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b="1" i="0" u="none" baseline="0"/>
              <a:t>Compréhension</a:t>
            </a:r>
          </a:p>
        </p:txBody>
      </p:sp>
      <p:sp>
        <p:nvSpPr>
          <p:cNvPr id="5" name="TextBox 4"/>
          <p:cNvSpPr txBox="1"/>
          <p:nvPr/>
        </p:nvSpPr>
        <p:spPr>
          <a:xfrm>
            <a:off x="6448686" y="6165003"/>
            <a:ext cx="1904689" cy="215444"/>
          </a:xfrm>
          <a:prstGeom prst="rect">
            <a:avLst/>
          </a:prstGeom>
          <a:noFill/>
        </p:spPr>
        <p:txBody>
          <a:bodyPr wrap="none" rtlCol="0">
            <a:spAutoFit/>
          </a:bodyPr>
          <a:lstStyle/>
          <a:p>
            <a:pPr algn="l" rtl="0"/>
            <a:r>
              <a:rPr lang="fr" sz="800" b="0" i="0" u="none" baseline="0"/>
              <a:t>© 2016 Population Reference Bureau.</a:t>
            </a:r>
            <a:endParaRPr lang="fr" sz="800" dirty="0"/>
          </a:p>
        </p:txBody>
      </p:sp>
      <p:sp>
        <p:nvSpPr>
          <p:cNvPr id="3" name="Content Placeholder 2">
            <a:extLst>
              <a:ext uri="{FF2B5EF4-FFF2-40B4-BE49-F238E27FC236}">
                <a16:creationId xmlns:a16="http://schemas.microsoft.com/office/drawing/2014/main" id="{E4CE6585-122B-40E0-8810-7A13693D7159}"/>
              </a:ext>
            </a:extLst>
          </p:cNvPr>
          <p:cNvSpPr>
            <a:spLocks noGrp="1"/>
          </p:cNvSpPr>
          <p:nvPr>
            <p:ph idx="1"/>
          </p:nvPr>
        </p:nvSpPr>
        <p:spPr/>
        <p:txBody>
          <a:bodyPr/>
          <a:lstStyle/>
          <a:p>
            <a:endParaRPr lang="en-US"/>
          </a:p>
        </p:txBody>
      </p:sp>
      <p:pic>
        <p:nvPicPr>
          <p:cNvPr id="6" name="Picture 5">
            <a:extLst>
              <a:ext uri="{FF2B5EF4-FFF2-40B4-BE49-F238E27FC236}">
                <a16:creationId xmlns:a16="http://schemas.microsoft.com/office/drawing/2014/main" id="{C130B881-115A-47BD-AA7B-83FB4126C768}"/>
              </a:ext>
            </a:extLst>
          </p:cNvPr>
          <p:cNvPicPr/>
          <p:nvPr/>
        </p:nvPicPr>
        <p:blipFill rotWithShape="1">
          <a:blip r:embed="rId3"/>
          <a:srcRect l="17234" t="20480" r="19140" b="13777"/>
          <a:stretch/>
        </p:blipFill>
        <p:spPr bwMode="auto">
          <a:xfrm>
            <a:off x="838200" y="1143001"/>
            <a:ext cx="7772400" cy="48006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781854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sz="3200" b="1" i="0" u="none" baseline="0" dirty="0"/>
              <a:t>Attractivité</a:t>
            </a:r>
          </a:p>
        </p:txBody>
      </p:sp>
      <p:sp>
        <p:nvSpPr>
          <p:cNvPr id="3" name="Content Placeholder 2"/>
          <p:cNvSpPr>
            <a:spLocks noGrp="1"/>
          </p:cNvSpPr>
          <p:nvPr>
            <p:ph idx="1"/>
          </p:nvPr>
        </p:nvSpPr>
        <p:spPr>
          <a:xfrm>
            <a:off x="847725" y="1676400"/>
            <a:ext cx="2886075" cy="4648200"/>
          </a:xfrm>
        </p:spPr>
        <p:txBody>
          <a:bodyPr/>
          <a:lstStyle/>
          <a:p>
            <a:pPr marL="0" indent="0" algn="l" rtl="0">
              <a:buNone/>
            </a:pPr>
            <a:r>
              <a:rPr lang="fr" b="0" i="0" u="none" baseline="0" dirty="0"/>
              <a:t>Nous pourrions dresser une liste de pourcentages à des fins statistiques.</a:t>
            </a:r>
          </a:p>
          <a:p>
            <a:pPr marL="0" indent="0" algn="l" rtl="0">
              <a:buNone/>
            </a:pPr>
            <a:endParaRPr lang="fr" dirty="0"/>
          </a:p>
          <a:p>
            <a:pPr marL="0" indent="0" algn="l" rtl="0">
              <a:buNone/>
            </a:pPr>
            <a:r>
              <a:rPr lang="fr" b="0" i="0" u="none" baseline="0" dirty="0"/>
              <a:t>Ou...</a:t>
            </a:r>
            <a:endParaRPr lang="fr" dirty="0"/>
          </a:p>
        </p:txBody>
      </p:sp>
      <p:pic>
        <p:nvPicPr>
          <p:cNvPr id="1026" name="Picture 2" descr="creen Shot 2014-11-10 at 1.05.40 PM.png"/>
          <p:cNvPicPr>
            <a:picLocks noChangeAspect="1" noChangeArrowheads="1"/>
          </p:cNvPicPr>
          <p:nvPr/>
        </p:nvPicPr>
        <p:blipFill rotWithShape="1">
          <a:blip r:embed="rId3">
            <a:extLst>
              <a:ext uri="{28A0092B-C50C-407E-A947-70E740481C1C}">
                <a14:useLocalDpi xmlns:a14="http://schemas.microsoft.com/office/drawing/2010/main" val="0"/>
              </a:ext>
            </a:extLst>
          </a:blip>
          <a:srcRect t="2705" b="8020"/>
          <a:stretch/>
        </p:blipFill>
        <p:spPr bwMode="auto">
          <a:xfrm>
            <a:off x="3886200" y="-9370"/>
            <a:ext cx="4800600" cy="644999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941622" y="6216878"/>
            <a:ext cx="1760418" cy="215444"/>
          </a:xfrm>
          <a:prstGeom prst="rect">
            <a:avLst/>
          </a:prstGeom>
          <a:noFill/>
        </p:spPr>
        <p:txBody>
          <a:bodyPr wrap="none" rtlCol="0">
            <a:spAutoFit/>
          </a:bodyPr>
          <a:lstStyle/>
          <a:p>
            <a:pPr algn="l" rtl="0"/>
            <a:r>
              <a:rPr lang="fr" sz="800" b="0" i="0" u="none" baseline="0">
                <a:solidFill>
                  <a:schemeClr val="accent1"/>
                </a:solidFill>
              </a:rPr>
              <a:t>© Millward Brown, Y&amp;R São Paulo</a:t>
            </a:r>
            <a:endParaRPr lang="fr" sz="800" dirty="0">
              <a:solidFill>
                <a:schemeClr val="accent1"/>
              </a:solidFill>
            </a:endParaRPr>
          </a:p>
        </p:txBody>
      </p:sp>
      <p:pic>
        <p:nvPicPr>
          <p:cNvPr id="7" name="Picture 6">
            <a:extLst>
              <a:ext uri="{FF2B5EF4-FFF2-40B4-BE49-F238E27FC236}">
                <a16:creationId xmlns:a16="http://schemas.microsoft.com/office/drawing/2014/main" id="{907B0AB6-2DB1-4FD7-8D39-EC2079EA60DB}"/>
              </a:ext>
            </a:extLst>
          </p:cNvPr>
          <p:cNvPicPr/>
          <p:nvPr/>
        </p:nvPicPr>
        <p:blipFill rotWithShape="1">
          <a:blip r:embed="rId3">
            <a:extLst>
              <a:ext uri="{28A0092B-C50C-407E-A947-70E740481C1C}">
                <a14:useLocalDpi xmlns:a14="http://schemas.microsoft.com/office/drawing/2010/main" val="0"/>
              </a:ext>
            </a:extLst>
          </a:blip>
          <a:srcRect l="56252" t="74032" r="782" b="900"/>
          <a:stretch/>
        </p:blipFill>
        <p:spPr bwMode="auto">
          <a:xfrm>
            <a:off x="7377825" y="38100"/>
            <a:ext cx="1303020" cy="19812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040358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b="1" i="0" u="none" baseline="0"/>
              <a:t>Objectifs de la présentation</a:t>
            </a:r>
          </a:p>
        </p:txBody>
      </p:sp>
      <p:sp>
        <p:nvSpPr>
          <p:cNvPr id="3" name="Content Placeholder 2"/>
          <p:cNvSpPr>
            <a:spLocks noGrp="1"/>
          </p:cNvSpPr>
          <p:nvPr>
            <p:ph idx="1"/>
          </p:nvPr>
        </p:nvSpPr>
        <p:spPr>
          <a:xfrm>
            <a:off x="847725" y="1981200"/>
            <a:ext cx="7729537" cy="4343400"/>
          </a:xfrm>
        </p:spPr>
        <p:txBody>
          <a:bodyPr/>
          <a:lstStyle/>
          <a:p>
            <a:pPr algn="l" rtl="0"/>
            <a:r>
              <a:rPr lang="fr-FR" b="0" i="0" u="none" baseline="0" dirty="0"/>
              <a:t>Ce</a:t>
            </a:r>
            <a:r>
              <a:rPr lang="fr" b="0" i="0" u="none" baseline="0" dirty="0"/>
              <a:t> qui compose une visualisation des données</a:t>
            </a:r>
          </a:p>
          <a:p>
            <a:pPr algn="l" rtl="0"/>
            <a:r>
              <a:rPr lang="fr" b="0" i="0" u="none" baseline="0" dirty="0"/>
              <a:t>Pourquoi elle peut être efficace</a:t>
            </a:r>
          </a:p>
          <a:p>
            <a:pPr algn="l" rtl="0"/>
            <a:r>
              <a:rPr lang="fr" b="0" i="0" u="none" baseline="0" dirty="0"/>
              <a:t>Comment la planifier</a:t>
            </a:r>
          </a:p>
          <a:p>
            <a:endParaRPr lang="fr" dirty="0"/>
          </a:p>
          <a:p>
            <a:endParaRPr lang="fr" dirty="0"/>
          </a:p>
        </p:txBody>
      </p:sp>
      <p:sp>
        <p:nvSpPr>
          <p:cNvPr id="4" name="Content Placeholder 2"/>
          <p:cNvSpPr txBox="1">
            <a:spLocks/>
          </p:cNvSpPr>
          <p:nvPr/>
        </p:nvSpPr>
        <p:spPr bwMode="auto">
          <a:xfrm>
            <a:off x="881063" y="1371600"/>
            <a:ext cx="772953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E96D1F"/>
              </a:buClr>
              <a:buSzPct val="85000"/>
              <a:buFont typeface="Wingdings" panose="05000000000000000000" pitchFamily="2" charset="2"/>
              <a:buChar char="n"/>
              <a:defRPr sz="3000">
                <a:solidFill>
                  <a:schemeClr val="tx1"/>
                </a:solidFill>
                <a:latin typeface="+mn-lt"/>
                <a:ea typeface="ＭＳ Ｐゴシック" pitchFamily="34" charset="-128"/>
                <a:cs typeface="ＭＳ Ｐゴシック" charset="-128"/>
              </a:defRPr>
            </a:lvl1pPr>
            <a:lvl2pPr marL="742950" indent="-285750" algn="l" rtl="0" eaLnBrk="1" fontAlgn="base" hangingPunct="1">
              <a:spcBef>
                <a:spcPct val="20000"/>
              </a:spcBef>
              <a:spcAft>
                <a:spcPct val="0"/>
              </a:spcAft>
              <a:buClr>
                <a:srgbClr val="E96D1F"/>
              </a:buClr>
              <a:buSzPct val="85000"/>
              <a:buFont typeface="Wingdings" panose="05000000000000000000" pitchFamily="2" charset="2"/>
              <a:buChar char="n"/>
              <a:defRPr sz="2600">
                <a:solidFill>
                  <a:schemeClr val="tx1"/>
                </a:solidFill>
                <a:latin typeface="+mn-lt"/>
                <a:ea typeface="ＭＳ Ｐゴシック" pitchFamily="34" charset="-128"/>
              </a:defRPr>
            </a:lvl2pPr>
            <a:lvl3pPr marL="1143000" indent="-228600" algn="l" rtl="0" eaLnBrk="1" fontAlgn="base" hangingPunct="1">
              <a:spcBef>
                <a:spcPct val="20000"/>
              </a:spcBef>
              <a:spcAft>
                <a:spcPct val="0"/>
              </a:spcAft>
              <a:buClr>
                <a:srgbClr val="7BC143"/>
              </a:buClr>
              <a:buChar char="•"/>
              <a:defRPr sz="2200">
                <a:solidFill>
                  <a:schemeClr val="tx1"/>
                </a:solidFill>
                <a:latin typeface="+mn-lt"/>
                <a:ea typeface="ＭＳ Ｐゴシック" pitchFamily="34" charset="-128"/>
              </a:defRPr>
            </a:lvl3pPr>
            <a:lvl4pPr marL="1600200" indent="-228600" algn="l" rtl="0" eaLnBrk="1" fontAlgn="base" hangingPunct="1">
              <a:spcBef>
                <a:spcPct val="20000"/>
              </a:spcBef>
              <a:spcAft>
                <a:spcPct val="0"/>
              </a:spcAft>
              <a:buClr>
                <a:srgbClr val="7BC143"/>
              </a:buClr>
              <a:buChar char="•"/>
              <a:defRPr>
                <a:solidFill>
                  <a:schemeClr val="tx1"/>
                </a:solidFill>
                <a:latin typeface="+mn-lt"/>
                <a:ea typeface="ＭＳ Ｐゴシック" pitchFamily="34" charset="-128"/>
              </a:defRPr>
            </a:lvl4pPr>
            <a:lvl5pPr marL="2057400" indent="-228600" algn="l" rtl="0" eaLnBrk="1" fontAlgn="base" hangingPunct="1">
              <a:spcBef>
                <a:spcPct val="20000"/>
              </a:spcBef>
              <a:spcAft>
                <a:spcPct val="0"/>
              </a:spcAft>
              <a:buClr>
                <a:srgbClr val="7BC143"/>
              </a:buClr>
              <a:buSzPct val="100000"/>
              <a:buChar char="•"/>
              <a:defRPr>
                <a:solidFill>
                  <a:schemeClr val="tx1"/>
                </a:solidFill>
                <a:latin typeface="+mn-lt"/>
                <a:ea typeface="ＭＳ Ｐゴシック" pitchFamily="34" charset="-128"/>
              </a:defRPr>
            </a:lvl5pPr>
            <a:lvl6pPr marL="25146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9pPr>
          </a:lstStyle>
          <a:p>
            <a:pPr marL="0" indent="0" algn="l" rtl="0">
              <a:buNone/>
            </a:pPr>
            <a:r>
              <a:rPr lang="fr" b="0" i="0" u="none" kern="0" baseline="0"/>
              <a:t>Vous apprendrez :</a:t>
            </a:r>
            <a:endParaRPr lang="fr" kern="0" dirty="0"/>
          </a:p>
        </p:txBody>
      </p:sp>
    </p:spTree>
    <p:extLst>
      <p:ext uri="{BB962C8B-B14F-4D97-AF65-F5344CB8AC3E}">
        <p14:creationId xmlns:p14="http://schemas.microsoft.com/office/powerpoint/2010/main" val="2234277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6200"/>
            <a:ext cx="7739062" cy="990600"/>
          </a:xfrm>
        </p:spPr>
        <p:txBody>
          <a:bodyPr/>
          <a:lstStyle/>
          <a:p>
            <a:pPr algn="l" rtl="0"/>
            <a:r>
              <a:rPr lang="fr" b="1" i="0" u="none" baseline="0"/>
              <a:t>Rétention</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71971" y="1524000"/>
            <a:ext cx="2402195" cy="2209800"/>
          </a:xfrm>
        </p:spPr>
      </p:pic>
      <p:sp>
        <p:nvSpPr>
          <p:cNvPr id="5" name="TextBox 4"/>
          <p:cNvSpPr txBox="1"/>
          <p:nvPr/>
        </p:nvSpPr>
        <p:spPr>
          <a:xfrm>
            <a:off x="6477000" y="1238071"/>
            <a:ext cx="2286000" cy="1200329"/>
          </a:xfrm>
          <a:prstGeom prst="rect">
            <a:avLst/>
          </a:prstGeom>
          <a:noFill/>
        </p:spPr>
        <p:txBody>
          <a:bodyPr wrap="square" rtlCol="0">
            <a:spAutoFit/>
          </a:bodyPr>
          <a:lstStyle/>
          <a:p>
            <a:pPr algn="l" rtl="0"/>
            <a:r>
              <a:rPr lang="fr" sz="7200" b="0" i="0" u="none" baseline="0"/>
              <a:t>58%</a:t>
            </a: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667" r="38333"/>
          <a:stretch/>
        </p:blipFill>
        <p:spPr>
          <a:xfrm>
            <a:off x="5206649" y="2590800"/>
            <a:ext cx="3352800" cy="3492500"/>
          </a:xfrm>
          <a:prstGeom prst="rect">
            <a:avLst/>
          </a:prstGeom>
        </p:spPr>
      </p:pic>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b="15556"/>
          <a:stretch/>
        </p:blipFill>
        <p:spPr>
          <a:xfrm>
            <a:off x="5206649" y="1180877"/>
            <a:ext cx="1357854" cy="1146632"/>
          </a:xfrm>
          <a:prstGeom prst="rect">
            <a:avLst/>
          </a:prstGeom>
        </p:spPr>
      </p:pic>
      <p:sp>
        <p:nvSpPr>
          <p:cNvPr id="3" name="TextBox 2"/>
          <p:cNvSpPr txBox="1"/>
          <p:nvPr/>
        </p:nvSpPr>
        <p:spPr>
          <a:xfrm>
            <a:off x="6715855" y="2265797"/>
            <a:ext cx="1861407" cy="215444"/>
          </a:xfrm>
          <a:prstGeom prst="rect">
            <a:avLst/>
          </a:prstGeom>
          <a:noFill/>
        </p:spPr>
        <p:txBody>
          <a:bodyPr wrap="none" rtlCol="0">
            <a:spAutoFit/>
          </a:bodyPr>
          <a:lstStyle/>
          <a:p>
            <a:pPr algn="l" rtl="0"/>
            <a:r>
              <a:rPr lang="fr" sz="800" b="0" i="0" u="none" baseline="0"/>
              <a:t>George Patterson, The Noun Project</a:t>
            </a:r>
          </a:p>
        </p:txBody>
      </p:sp>
      <p:sp>
        <p:nvSpPr>
          <p:cNvPr id="9" name="TextBox 8"/>
          <p:cNvSpPr txBox="1"/>
          <p:nvPr/>
        </p:nvSpPr>
        <p:spPr>
          <a:xfrm>
            <a:off x="4253701" y="5977415"/>
            <a:ext cx="542136" cy="215444"/>
          </a:xfrm>
          <a:prstGeom prst="rect">
            <a:avLst/>
          </a:prstGeom>
          <a:noFill/>
        </p:spPr>
        <p:txBody>
          <a:bodyPr wrap="none" rtlCol="0">
            <a:spAutoFit/>
          </a:bodyPr>
          <a:lstStyle/>
          <a:p>
            <a:pPr algn="l" rtl="0"/>
            <a:r>
              <a:rPr lang="fr" sz="800" b="0" i="0" u="none" baseline="0"/>
              <a:t>© Good</a:t>
            </a:r>
            <a:endParaRPr lang="fr" sz="800" dirty="0"/>
          </a:p>
        </p:txBody>
      </p:sp>
      <p:sp>
        <p:nvSpPr>
          <p:cNvPr id="10" name="TextBox 9"/>
          <p:cNvSpPr txBox="1"/>
          <p:nvPr/>
        </p:nvSpPr>
        <p:spPr>
          <a:xfrm>
            <a:off x="7861348" y="6085137"/>
            <a:ext cx="808235" cy="215444"/>
          </a:xfrm>
          <a:prstGeom prst="rect">
            <a:avLst/>
          </a:prstGeom>
          <a:noFill/>
        </p:spPr>
        <p:txBody>
          <a:bodyPr wrap="none" rtlCol="0">
            <a:spAutoFit/>
          </a:bodyPr>
          <a:lstStyle/>
          <a:p>
            <a:pPr algn="l" rtl="0"/>
            <a:r>
              <a:rPr lang="fr" sz="800" b="0" i="0" u="none" baseline="0"/>
              <a:t>© Ben Willers</a:t>
            </a:r>
            <a:endParaRPr lang="fr" sz="800" dirty="0"/>
          </a:p>
        </p:txBody>
      </p:sp>
      <p:sp>
        <p:nvSpPr>
          <p:cNvPr id="11" name="Content Placeholder 2"/>
          <p:cNvSpPr txBox="1">
            <a:spLocks/>
          </p:cNvSpPr>
          <p:nvPr/>
        </p:nvSpPr>
        <p:spPr bwMode="auto">
          <a:xfrm>
            <a:off x="838200" y="685800"/>
            <a:ext cx="79152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E96D1F"/>
              </a:buClr>
              <a:buSzPct val="85000"/>
              <a:buFont typeface="Wingdings" panose="05000000000000000000" pitchFamily="2" charset="2"/>
              <a:buChar char="n"/>
              <a:defRPr sz="3000">
                <a:solidFill>
                  <a:schemeClr val="tx1"/>
                </a:solidFill>
                <a:latin typeface="+mn-lt"/>
                <a:ea typeface="ＭＳ Ｐゴシック" pitchFamily="34" charset="-128"/>
                <a:cs typeface="ＭＳ Ｐゴシック" charset="-128"/>
              </a:defRPr>
            </a:lvl1pPr>
            <a:lvl2pPr marL="742950" indent="-285750" algn="l" rtl="0" eaLnBrk="1" fontAlgn="base" hangingPunct="1">
              <a:spcBef>
                <a:spcPct val="20000"/>
              </a:spcBef>
              <a:spcAft>
                <a:spcPct val="0"/>
              </a:spcAft>
              <a:buClr>
                <a:srgbClr val="E96D1F"/>
              </a:buClr>
              <a:buSzPct val="85000"/>
              <a:buFont typeface="Wingdings" panose="05000000000000000000" pitchFamily="2" charset="2"/>
              <a:buChar char="n"/>
              <a:defRPr sz="2600">
                <a:solidFill>
                  <a:schemeClr val="tx1"/>
                </a:solidFill>
                <a:latin typeface="+mn-lt"/>
                <a:ea typeface="ＭＳ Ｐゴシック" pitchFamily="34" charset="-128"/>
              </a:defRPr>
            </a:lvl2pPr>
            <a:lvl3pPr marL="1143000" indent="-228600" algn="l" rtl="0" eaLnBrk="1" fontAlgn="base" hangingPunct="1">
              <a:spcBef>
                <a:spcPct val="20000"/>
              </a:spcBef>
              <a:spcAft>
                <a:spcPct val="0"/>
              </a:spcAft>
              <a:buClr>
                <a:srgbClr val="7BC143"/>
              </a:buClr>
              <a:buChar char="•"/>
              <a:defRPr sz="2200">
                <a:solidFill>
                  <a:schemeClr val="tx1"/>
                </a:solidFill>
                <a:latin typeface="+mn-lt"/>
                <a:ea typeface="ＭＳ Ｐゴシック" pitchFamily="34" charset="-128"/>
              </a:defRPr>
            </a:lvl3pPr>
            <a:lvl4pPr marL="1600200" indent="-228600" algn="l" rtl="0" eaLnBrk="1" fontAlgn="base" hangingPunct="1">
              <a:spcBef>
                <a:spcPct val="20000"/>
              </a:spcBef>
              <a:spcAft>
                <a:spcPct val="0"/>
              </a:spcAft>
              <a:buClr>
                <a:srgbClr val="7BC143"/>
              </a:buClr>
              <a:buChar char="•"/>
              <a:defRPr>
                <a:solidFill>
                  <a:schemeClr val="tx1"/>
                </a:solidFill>
                <a:latin typeface="+mn-lt"/>
                <a:ea typeface="ＭＳ Ｐゴシック" pitchFamily="34" charset="-128"/>
              </a:defRPr>
            </a:lvl4pPr>
            <a:lvl5pPr marL="2057400" indent="-228600" algn="l" rtl="0" eaLnBrk="1" fontAlgn="base" hangingPunct="1">
              <a:spcBef>
                <a:spcPct val="20000"/>
              </a:spcBef>
              <a:spcAft>
                <a:spcPct val="0"/>
              </a:spcAft>
              <a:buClr>
                <a:srgbClr val="7BC143"/>
              </a:buClr>
              <a:buSzPct val="100000"/>
              <a:buChar char="•"/>
              <a:defRPr>
                <a:solidFill>
                  <a:schemeClr val="tx1"/>
                </a:solidFill>
                <a:latin typeface="+mn-lt"/>
                <a:ea typeface="ＭＳ Ｐゴシック" pitchFamily="34" charset="-128"/>
              </a:defRPr>
            </a:lvl5pPr>
            <a:lvl6pPr marL="25146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9pPr>
          </a:lstStyle>
          <a:p>
            <a:pPr marL="0" indent="0" algn="l" rtl="0">
              <a:buFont typeface="Wingdings" panose="05000000000000000000" pitchFamily="2" charset="2"/>
              <a:buNone/>
            </a:pPr>
            <a:r>
              <a:rPr lang="fr" sz="2800" b="0" i="0" u="none" kern="0" baseline="0"/>
              <a:t>Lequel n'avons-nous pas vu auparavant ?</a:t>
            </a:r>
            <a:endParaRPr lang="fr" sz="2800" kern="0" dirty="0"/>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4837" y="4267200"/>
            <a:ext cx="4191000" cy="1708493"/>
          </a:xfrm>
          <a:prstGeom prst="rect">
            <a:avLst/>
          </a:prstGeom>
        </p:spPr>
      </p:pic>
    </p:spTree>
    <p:extLst>
      <p:ext uri="{BB962C8B-B14F-4D97-AF65-F5344CB8AC3E}">
        <p14:creationId xmlns:p14="http://schemas.microsoft.com/office/powerpoint/2010/main" val="5983534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8610600" cy="990600"/>
          </a:xfrm>
        </p:spPr>
        <p:txBody>
          <a:bodyPr/>
          <a:lstStyle/>
          <a:p>
            <a:pPr algn="l" rtl="0"/>
            <a:r>
              <a:rPr lang="fr" sz="1800" b="1" i="0" u="none" baseline="0" dirty="0"/>
              <a:t>La Fiche de données 2012 sur la population mondiale avant la visualisation</a:t>
            </a:r>
            <a:endParaRPr lang="fr" sz="1800" dirty="0"/>
          </a:p>
        </p:txBody>
      </p:sp>
      <p:sp>
        <p:nvSpPr>
          <p:cNvPr id="5" name="TextBox 4"/>
          <p:cNvSpPr txBox="1"/>
          <p:nvPr/>
        </p:nvSpPr>
        <p:spPr>
          <a:xfrm>
            <a:off x="6934200" y="6293078"/>
            <a:ext cx="1904689" cy="215444"/>
          </a:xfrm>
          <a:prstGeom prst="rect">
            <a:avLst/>
          </a:prstGeom>
          <a:noFill/>
        </p:spPr>
        <p:txBody>
          <a:bodyPr wrap="none" rtlCol="0">
            <a:spAutoFit/>
          </a:bodyPr>
          <a:lstStyle/>
          <a:p>
            <a:pPr algn="l" rtl="0"/>
            <a:r>
              <a:rPr lang="fr" sz="800" b="0" i="0" u="none" baseline="0"/>
              <a:t>© 2016 Population Reference Bureau.</a:t>
            </a:r>
            <a:endParaRPr lang="fr" sz="800" dirty="0"/>
          </a:p>
        </p:txBody>
      </p:sp>
      <p:pic>
        <p:nvPicPr>
          <p:cNvPr id="6" name="Content Placeholder 5">
            <a:extLst>
              <a:ext uri="{FF2B5EF4-FFF2-40B4-BE49-F238E27FC236}">
                <a16:creationId xmlns:a16="http://schemas.microsoft.com/office/drawing/2014/main" id="{9422D32B-DACA-486E-9B88-9C568E853A77}"/>
              </a:ext>
            </a:extLst>
          </p:cNvPr>
          <p:cNvPicPr>
            <a:picLocks noGrp="1"/>
          </p:cNvPicPr>
          <p:nvPr>
            <p:ph idx="1"/>
          </p:nvPr>
        </p:nvPicPr>
        <p:blipFill rotWithShape="1">
          <a:blip r:embed="rId3"/>
          <a:srcRect l="20757" t="8580" r="23554" b="4401"/>
          <a:stretch/>
        </p:blipFill>
        <p:spPr bwMode="auto">
          <a:xfrm>
            <a:off x="1219200" y="762000"/>
            <a:ext cx="5724303" cy="55626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9149630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8305800" cy="990600"/>
          </a:xfrm>
        </p:spPr>
        <p:txBody>
          <a:bodyPr/>
          <a:lstStyle/>
          <a:p>
            <a:pPr algn="l" rtl="0"/>
            <a:r>
              <a:rPr lang="fr" sz="2800" b="1" i="0" u="none" baseline="0"/>
              <a:t>La Fiche de données sur la population mondiale après la visualisation</a:t>
            </a:r>
            <a:endParaRPr lang="fr" sz="2800" dirty="0"/>
          </a:p>
        </p:txBody>
      </p:sp>
      <p:sp>
        <p:nvSpPr>
          <p:cNvPr id="4" name="TextBox 3"/>
          <p:cNvSpPr txBox="1"/>
          <p:nvPr/>
        </p:nvSpPr>
        <p:spPr>
          <a:xfrm>
            <a:off x="6934200" y="6248400"/>
            <a:ext cx="1904689" cy="215444"/>
          </a:xfrm>
          <a:prstGeom prst="rect">
            <a:avLst/>
          </a:prstGeom>
          <a:noFill/>
        </p:spPr>
        <p:txBody>
          <a:bodyPr wrap="none" rtlCol="0">
            <a:spAutoFit/>
          </a:bodyPr>
          <a:lstStyle/>
          <a:p>
            <a:pPr algn="l" rtl="0"/>
            <a:r>
              <a:rPr lang="fr" sz="800" b="0" i="0" u="none" baseline="0"/>
              <a:t>© 2016 Population Reference Bureau.</a:t>
            </a:r>
            <a:endParaRPr lang="fr" sz="800" dirty="0"/>
          </a:p>
        </p:txBody>
      </p:sp>
      <p:sp>
        <p:nvSpPr>
          <p:cNvPr id="3" name="Content Placeholder 2">
            <a:extLst>
              <a:ext uri="{FF2B5EF4-FFF2-40B4-BE49-F238E27FC236}">
                <a16:creationId xmlns:a16="http://schemas.microsoft.com/office/drawing/2014/main" id="{4CDC4810-8B68-4EE1-97F5-C2BE1DC84013}"/>
              </a:ext>
            </a:extLst>
          </p:cNvPr>
          <p:cNvSpPr>
            <a:spLocks noGrp="1"/>
          </p:cNvSpPr>
          <p:nvPr>
            <p:ph idx="1"/>
          </p:nvPr>
        </p:nvSpPr>
        <p:spPr/>
        <p:txBody>
          <a:bodyPr/>
          <a:lstStyle/>
          <a:p>
            <a:endParaRPr lang="en-US"/>
          </a:p>
        </p:txBody>
      </p:sp>
      <p:pic>
        <p:nvPicPr>
          <p:cNvPr id="6" name="Picture 5">
            <a:extLst>
              <a:ext uri="{FF2B5EF4-FFF2-40B4-BE49-F238E27FC236}">
                <a16:creationId xmlns:a16="http://schemas.microsoft.com/office/drawing/2014/main" id="{5E2FFDCA-B7D1-4233-AF8C-FA76744F8CF2}"/>
              </a:ext>
            </a:extLst>
          </p:cNvPr>
          <p:cNvPicPr/>
          <p:nvPr/>
        </p:nvPicPr>
        <p:blipFill rotWithShape="1">
          <a:blip r:embed="rId3"/>
          <a:srcRect l="22838" t="37860" r="24278" b="32452"/>
          <a:stretch/>
        </p:blipFill>
        <p:spPr bwMode="auto">
          <a:xfrm>
            <a:off x="685799" y="1600200"/>
            <a:ext cx="8153089" cy="4572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422623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85800" y="2057400"/>
            <a:ext cx="7772400" cy="2819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a:lstStyle>
          <a:p>
            <a:pPr algn="ctr" rtl="0">
              <a:lnSpc>
                <a:spcPct val="120000"/>
              </a:lnSpc>
            </a:pPr>
            <a:r>
              <a:rPr lang="fr" sz="5000" b="1" i="0" u="none" spc="200" baseline="0" dirty="0">
                <a:solidFill>
                  <a:schemeClr val="accent1"/>
                </a:solidFill>
              </a:rPr>
              <a:t>PLANIFIE</a:t>
            </a:r>
            <a:r>
              <a:rPr lang="fr-FR" sz="5000" b="1" i="0" u="none" spc="200" baseline="0" dirty="0">
                <a:solidFill>
                  <a:schemeClr val="accent1"/>
                </a:solidFill>
              </a:rPr>
              <a:t>R</a:t>
            </a:r>
            <a:r>
              <a:rPr lang="fr" sz="5000" b="1" i="0" u="none" spc="200" baseline="0" dirty="0">
                <a:solidFill>
                  <a:schemeClr val="accent1"/>
                </a:solidFill>
              </a:rPr>
              <a:t> VOTRE VISUALISATION DES DONNÉES</a:t>
            </a:r>
            <a:endParaRPr lang="fr" sz="5500" b="1" spc="300" dirty="0">
              <a:solidFill>
                <a:schemeClr val="accent1"/>
              </a:solidFill>
            </a:endParaRPr>
          </a:p>
        </p:txBody>
      </p:sp>
    </p:spTree>
    <p:extLst>
      <p:ext uri="{BB962C8B-B14F-4D97-AF65-F5344CB8AC3E}">
        <p14:creationId xmlns:p14="http://schemas.microsoft.com/office/powerpoint/2010/main" val="16613051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sz="3200" b="1" i="0" u="none" baseline="0" dirty="0"/>
              <a:t>Une bonne visualisation des données</a:t>
            </a:r>
          </a:p>
        </p:txBody>
      </p:sp>
      <p:sp>
        <p:nvSpPr>
          <p:cNvPr id="3" name="Content Placeholder 2"/>
          <p:cNvSpPr>
            <a:spLocks noGrp="1"/>
          </p:cNvSpPr>
          <p:nvPr>
            <p:ph idx="1"/>
          </p:nvPr>
        </p:nvSpPr>
        <p:spPr>
          <a:xfrm>
            <a:off x="847725" y="1676400"/>
            <a:ext cx="7729537" cy="3276600"/>
          </a:xfrm>
        </p:spPr>
        <p:txBody>
          <a:bodyPr/>
          <a:lstStyle/>
          <a:p>
            <a:pPr marL="514350" indent="-514350" algn="l" rtl="0">
              <a:buFont typeface="+mj-lt"/>
              <a:buAutoNum type="arabicPeriod"/>
            </a:pPr>
            <a:r>
              <a:rPr lang="fr" dirty="0"/>
              <a:t>d</a:t>
            </a:r>
            <a:r>
              <a:rPr lang="fr" b="0" i="0" u="none" baseline="0" dirty="0"/>
              <a:t>oit être exacte et ne doit pas déformer les données</a:t>
            </a:r>
          </a:p>
          <a:p>
            <a:pPr marL="514350" indent="-514350" algn="l" rtl="0">
              <a:buFont typeface="+mj-lt"/>
              <a:buAutoNum type="arabicPeriod"/>
            </a:pPr>
            <a:r>
              <a:rPr lang="fr" dirty="0"/>
              <a:t>d</a:t>
            </a:r>
            <a:r>
              <a:rPr lang="fr" b="0" i="0" u="none" baseline="0" dirty="0"/>
              <a:t>oit être facile à comprendre</a:t>
            </a:r>
          </a:p>
          <a:p>
            <a:pPr marL="514350" indent="-514350" algn="l" rtl="0">
              <a:buFont typeface="+mj-lt"/>
              <a:buAutoNum type="arabicPeriod"/>
            </a:pPr>
            <a:r>
              <a:rPr lang="fr-FR" dirty="0"/>
              <a:t>a un lien avec</a:t>
            </a:r>
            <a:r>
              <a:rPr lang="fr" b="0" i="0" u="none" baseline="0" dirty="0"/>
              <a:t> votre public</a:t>
            </a:r>
          </a:p>
          <a:p>
            <a:pPr marL="514350" indent="-514350" algn="l" rtl="0">
              <a:buFont typeface="+mj-lt"/>
              <a:buAutoNum type="arabicPeriod"/>
            </a:pPr>
            <a:r>
              <a:rPr lang="fr" dirty="0"/>
              <a:t>n</a:t>
            </a:r>
            <a:r>
              <a:rPr lang="fr" b="0" i="0" u="none" baseline="0" dirty="0"/>
              <a:t>e montre que l’essentiel</a:t>
            </a:r>
          </a:p>
        </p:txBody>
      </p:sp>
    </p:spTree>
    <p:extLst>
      <p:ext uri="{BB962C8B-B14F-4D97-AF65-F5344CB8AC3E}">
        <p14:creationId xmlns:p14="http://schemas.microsoft.com/office/powerpoint/2010/main" val="1856163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924800" cy="990600"/>
          </a:xfrm>
        </p:spPr>
        <p:txBody>
          <a:bodyPr/>
          <a:lstStyle/>
          <a:p>
            <a:pPr algn="l" rtl="0"/>
            <a:r>
              <a:rPr lang="fr" sz="2600" b="1" i="0" u="none" baseline="0" dirty="0"/>
              <a:t>Erreurs fréquentes sur l'exactitude des données</a:t>
            </a:r>
          </a:p>
        </p:txBody>
      </p:sp>
      <p:sp>
        <p:nvSpPr>
          <p:cNvPr id="3" name="Content Placeholder 2"/>
          <p:cNvSpPr>
            <a:spLocks noGrp="1"/>
          </p:cNvSpPr>
          <p:nvPr>
            <p:ph idx="1"/>
          </p:nvPr>
        </p:nvSpPr>
        <p:spPr>
          <a:xfrm>
            <a:off x="847725" y="1295400"/>
            <a:ext cx="7729537" cy="5029200"/>
          </a:xfrm>
        </p:spPr>
        <p:txBody>
          <a:bodyPr/>
          <a:lstStyle/>
          <a:p>
            <a:r>
              <a:rPr lang="fr" sz="2700" dirty="0"/>
              <a:t>Confondre les variations de pourcentage et les variations du point de pourcentage </a:t>
            </a:r>
          </a:p>
          <a:p>
            <a:pPr algn="l" rtl="0"/>
            <a:r>
              <a:rPr lang="fr" sz="2700" dirty="0"/>
              <a:t>Le total du graphique </a:t>
            </a:r>
            <a:r>
              <a:rPr lang="fr" sz="2700" b="0" i="0" u="none" baseline="0" dirty="0"/>
              <a:t>à secteurs n'atteint pas les 100 pour cent </a:t>
            </a:r>
          </a:p>
          <a:p>
            <a:pPr algn="l" rtl="0"/>
            <a:r>
              <a:rPr lang="fr" sz="2700" b="0" i="0" u="none" baseline="0" dirty="0"/>
              <a:t>Des bulles de taille proportionnelle utilisant le diamètre au lieu de la </a:t>
            </a:r>
            <a:r>
              <a:rPr lang="fr-FR" sz="2700" b="0" i="0" u="none" baseline="0" dirty="0"/>
              <a:t>surface</a:t>
            </a:r>
            <a:endParaRPr lang="fr" sz="2700" b="0" i="0" u="none" baseline="0" dirty="0"/>
          </a:p>
          <a:p>
            <a:pPr algn="l" rtl="0"/>
            <a:r>
              <a:rPr lang="fr" sz="2700" b="0" i="0" u="none" baseline="0" dirty="0"/>
              <a:t>Simplification excessive des données entraînant des informations insuffisantes sur le contexte</a:t>
            </a:r>
          </a:p>
          <a:p>
            <a:pPr algn="l" rtl="0"/>
            <a:r>
              <a:rPr lang="fr" sz="2700" b="0" i="0" u="none" baseline="0" dirty="0"/>
              <a:t>Tronquer l'axe des ordonnées</a:t>
            </a:r>
          </a:p>
          <a:p>
            <a:endParaRPr lang="fr" dirty="0"/>
          </a:p>
        </p:txBody>
      </p:sp>
    </p:spTree>
    <p:extLst>
      <p:ext uri="{BB962C8B-B14F-4D97-AF65-F5344CB8AC3E}">
        <p14:creationId xmlns:p14="http://schemas.microsoft.com/office/powerpoint/2010/main" val="15777214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739062" cy="990600"/>
          </a:xfrm>
        </p:spPr>
        <p:txBody>
          <a:bodyPr/>
          <a:lstStyle/>
          <a:p>
            <a:pPr algn="l" rtl="0"/>
            <a:r>
              <a:rPr lang="fr" b="1" i="0" u="none" baseline="0"/>
              <a:t>Axe tronqué (avant)</a:t>
            </a:r>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t="21735" r="2063" b="12142"/>
          <a:stretch/>
        </p:blipFill>
        <p:spPr>
          <a:xfrm>
            <a:off x="2189945" y="2162629"/>
            <a:ext cx="4896656" cy="3933371"/>
          </a:xfrm>
        </p:spPr>
      </p:pic>
      <p:sp>
        <p:nvSpPr>
          <p:cNvPr id="4" name="TextBox 3"/>
          <p:cNvSpPr txBox="1"/>
          <p:nvPr/>
        </p:nvSpPr>
        <p:spPr>
          <a:xfrm>
            <a:off x="2438400" y="1371600"/>
            <a:ext cx="4740473" cy="1015663"/>
          </a:xfrm>
          <a:prstGeom prst="rect">
            <a:avLst/>
          </a:prstGeom>
          <a:noFill/>
        </p:spPr>
        <p:txBody>
          <a:bodyPr wrap="square" rtlCol="0">
            <a:spAutoFit/>
          </a:bodyPr>
          <a:lstStyle/>
          <a:p>
            <a:pPr algn="l" rtl="0"/>
            <a:r>
              <a:rPr lang="fr" sz="2000" b="1" i="0" u="none" baseline="0" dirty="0">
                <a:latin typeface="Arial" charset="0"/>
                <a:ea typeface="Arial" charset="0"/>
                <a:cs typeface="Arial" charset="0"/>
              </a:rPr>
              <a:t>Pourcentage de patients </a:t>
            </a:r>
            <a:r>
              <a:rPr lang="fr" sz="2000" b="1" dirty="0">
                <a:latin typeface="Arial" charset="0"/>
                <a:ea typeface="Arial" charset="0"/>
                <a:cs typeface="Arial" charset="0"/>
              </a:rPr>
              <a:t>dont l’état s’améliore </a:t>
            </a:r>
            <a:r>
              <a:rPr lang="fr" sz="2000" b="1" i="0" u="none" baseline="0" dirty="0">
                <a:latin typeface="Arial" charset="0"/>
                <a:ea typeface="Arial" charset="0"/>
                <a:cs typeface="Arial" charset="0"/>
              </a:rPr>
              <a:t>avec les médicaments A, B, C et D</a:t>
            </a:r>
          </a:p>
        </p:txBody>
      </p:sp>
      <p:sp>
        <p:nvSpPr>
          <p:cNvPr id="6" name="TextBox 5">
            <a:extLst>
              <a:ext uri="{FF2B5EF4-FFF2-40B4-BE49-F238E27FC236}">
                <a16:creationId xmlns:a16="http://schemas.microsoft.com/office/drawing/2014/main" id="{0E6EE6E7-7643-4A87-853A-FE1636498586}"/>
              </a:ext>
            </a:extLst>
          </p:cNvPr>
          <p:cNvSpPr txBox="1"/>
          <p:nvPr/>
        </p:nvSpPr>
        <p:spPr>
          <a:xfrm>
            <a:off x="2985649" y="5986305"/>
            <a:ext cx="609600" cy="461665"/>
          </a:xfrm>
          <a:prstGeom prst="rect">
            <a:avLst/>
          </a:prstGeom>
          <a:noFill/>
        </p:spPr>
        <p:txBody>
          <a:bodyPr wrap="square" rtlCol="0">
            <a:spAutoFit/>
          </a:bodyPr>
          <a:lstStyle/>
          <a:p>
            <a:r>
              <a:rPr lang="en-US" dirty="0"/>
              <a:t>A</a:t>
            </a:r>
          </a:p>
        </p:txBody>
      </p:sp>
      <p:sp>
        <p:nvSpPr>
          <p:cNvPr id="7" name="TextBox 6">
            <a:extLst>
              <a:ext uri="{FF2B5EF4-FFF2-40B4-BE49-F238E27FC236}">
                <a16:creationId xmlns:a16="http://schemas.microsoft.com/office/drawing/2014/main" id="{66CA9F2C-FDC9-47F9-A655-6D77BF8FD272}"/>
              </a:ext>
            </a:extLst>
          </p:cNvPr>
          <p:cNvSpPr txBox="1"/>
          <p:nvPr/>
        </p:nvSpPr>
        <p:spPr>
          <a:xfrm>
            <a:off x="4082845" y="5986306"/>
            <a:ext cx="533400" cy="461665"/>
          </a:xfrm>
          <a:prstGeom prst="rect">
            <a:avLst/>
          </a:prstGeom>
          <a:noFill/>
        </p:spPr>
        <p:txBody>
          <a:bodyPr wrap="square" rtlCol="0">
            <a:spAutoFit/>
          </a:bodyPr>
          <a:lstStyle/>
          <a:p>
            <a:r>
              <a:rPr lang="en-US" dirty="0"/>
              <a:t>B</a:t>
            </a:r>
          </a:p>
        </p:txBody>
      </p:sp>
      <p:sp>
        <p:nvSpPr>
          <p:cNvPr id="8" name="TextBox 7">
            <a:extLst>
              <a:ext uri="{FF2B5EF4-FFF2-40B4-BE49-F238E27FC236}">
                <a16:creationId xmlns:a16="http://schemas.microsoft.com/office/drawing/2014/main" id="{FBE79061-057F-4E99-BF53-5DF1B01B01DC}"/>
              </a:ext>
            </a:extLst>
          </p:cNvPr>
          <p:cNvSpPr txBox="1"/>
          <p:nvPr/>
        </p:nvSpPr>
        <p:spPr>
          <a:xfrm>
            <a:off x="5129241" y="5986305"/>
            <a:ext cx="533400" cy="461665"/>
          </a:xfrm>
          <a:prstGeom prst="rect">
            <a:avLst/>
          </a:prstGeom>
          <a:noFill/>
        </p:spPr>
        <p:txBody>
          <a:bodyPr wrap="square" rtlCol="0">
            <a:spAutoFit/>
          </a:bodyPr>
          <a:lstStyle/>
          <a:p>
            <a:r>
              <a:rPr lang="en-US" dirty="0"/>
              <a:t>C</a:t>
            </a:r>
          </a:p>
        </p:txBody>
      </p:sp>
      <p:sp>
        <p:nvSpPr>
          <p:cNvPr id="9" name="TextBox 8">
            <a:extLst>
              <a:ext uri="{FF2B5EF4-FFF2-40B4-BE49-F238E27FC236}">
                <a16:creationId xmlns:a16="http://schemas.microsoft.com/office/drawing/2014/main" id="{7E60C5BF-3358-4023-B1F4-873D13A79E13}"/>
              </a:ext>
            </a:extLst>
          </p:cNvPr>
          <p:cNvSpPr txBox="1"/>
          <p:nvPr/>
        </p:nvSpPr>
        <p:spPr>
          <a:xfrm>
            <a:off x="6175637" y="5986305"/>
            <a:ext cx="361491" cy="461665"/>
          </a:xfrm>
          <a:prstGeom prst="rect">
            <a:avLst/>
          </a:prstGeom>
          <a:noFill/>
        </p:spPr>
        <p:txBody>
          <a:bodyPr wrap="square" rtlCol="0">
            <a:spAutoFit/>
          </a:bodyPr>
          <a:lstStyle/>
          <a:p>
            <a:r>
              <a:rPr lang="en-US" dirty="0"/>
              <a:t>D</a:t>
            </a:r>
          </a:p>
        </p:txBody>
      </p:sp>
    </p:spTree>
    <p:extLst>
      <p:ext uri="{BB962C8B-B14F-4D97-AF65-F5344CB8AC3E}">
        <p14:creationId xmlns:p14="http://schemas.microsoft.com/office/powerpoint/2010/main" val="4692337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739062" cy="990600"/>
          </a:xfrm>
        </p:spPr>
        <p:txBody>
          <a:bodyPr/>
          <a:lstStyle/>
          <a:p>
            <a:pPr algn="l" rtl="0"/>
            <a:r>
              <a:rPr lang="fr" b="1" i="0" u="none" baseline="0"/>
              <a:t>Axe tronqué (après)</a:t>
            </a:r>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t="21910" b="12577"/>
          <a:stretch/>
        </p:blipFill>
        <p:spPr>
          <a:xfrm>
            <a:off x="2209801" y="2286000"/>
            <a:ext cx="4969072" cy="3886200"/>
          </a:xfrm>
        </p:spPr>
      </p:pic>
      <p:sp>
        <p:nvSpPr>
          <p:cNvPr id="3" name="TextBox 2"/>
          <p:cNvSpPr txBox="1"/>
          <p:nvPr/>
        </p:nvSpPr>
        <p:spPr>
          <a:xfrm>
            <a:off x="2438400" y="1371600"/>
            <a:ext cx="4740473" cy="1015663"/>
          </a:xfrm>
          <a:prstGeom prst="rect">
            <a:avLst/>
          </a:prstGeom>
          <a:noFill/>
        </p:spPr>
        <p:txBody>
          <a:bodyPr wrap="square" rtlCol="0">
            <a:spAutoFit/>
          </a:bodyPr>
          <a:lstStyle/>
          <a:p>
            <a:pPr algn="l" rtl="0"/>
            <a:r>
              <a:rPr lang="fr" sz="2000" b="1" i="0" u="none" baseline="0" dirty="0">
                <a:latin typeface="Arial" charset="0"/>
                <a:ea typeface="Arial" charset="0"/>
                <a:cs typeface="Arial" charset="0"/>
              </a:rPr>
              <a:t>Pourcentage de patients dont l’état s’améliorer avec les médicaments A, B, C et D</a:t>
            </a:r>
          </a:p>
        </p:txBody>
      </p:sp>
      <p:sp>
        <p:nvSpPr>
          <p:cNvPr id="4" name="TextBox 3">
            <a:extLst>
              <a:ext uri="{FF2B5EF4-FFF2-40B4-BE49-F238E27FC236}">
                <a16:creationId xmlns:a16="http://schemas.microsoft.com/office/drawing/2014/main" id="{08F47F6A-0DE0-4418-A4C2-B199AEB54373}"/>
              </a:ext>
            </a:extLst>
          </p:cNvPr>
          <p:cNvSpPr txBox="1"/>
          <p:nvPr/>
        </p:nvSpPr>
        <p:spPr>
          <a:xfrm>
            <a:off x="2893787" y="6074228"/>
            <a:ext cx="381000" cy="461665"/>
          </a:xfrm>
          <a:prstGeom prst="rect">
            <a:avLst/>
          </a:prstGeom>
          <a:noFill/>
        </p:spPr>
        <p:txBody>
          <a:bodyPr wrap="square" rtlCol="0">
            <a:spAutoFit/>
          </a:bodyPr>
          <a:lstStyle/>
          <a:p>
            <a:r>
              <a:rPr lang="en-US" dirty="0"/>
              <a:t>A</a:t>
            </a:r>
          </a:p>
        </p:txBody>
      </p:sp>
      <p:sp>
        <p:nvSpPr>
          <p:cNvPr id="6" name="TextBox 5">
            <a:extLst>
              <a:ext uri="{FF2B5EF4-FFF2-40B4-BE49-F238E27FC236}">
                <a16:creationId xmlns:a16="http://schemas.microsoft.com/office/drawing/2014/main" id="{F6EEDD51-3C81-47C2-9895-84DB3D5A487A}"/>
              </a:ext>
            </a:extLst>
          </p:cNvPr>
          <p:cNvSpPr txBox="1"/>
          <p:nvPr/>
        </p:nvSpPr>
        <p:spPr>
          <a:xfrm>
            <a:off x="4034064" y="6096000"/>
            <a:ext cx="381000" cy="461665"/>
          </a:xfrm>
          <a:prstGeom prst="rect">
            <a:avLst/>
          </a:prstGeom>
          <a:noFill/>
        </p:spPr>
        <p:txBody>
          <a:bodyPr wrap="square" rtlCol="0">
            <a:spAutoFit/>
          </a:bodyPr>
          <a:lstStyle/>
          <a:p>
            <a:r>
              <a:rPr lang="en-US" dirty="0"/>
              <a:t>B</a:t>
            </a:r>
          </a:p>
        </p:txBody>
      </p:sp>
      <p:sp>
        <p:nvSpPr>
          <p:cNvPr id="7" name="TextBox 6">
            <a:extLst>
              <a:ext uri="{FF2B5EF4-FFF2-40B4-BE49-F238E27FC236}">
                <a16:creationId xmlns:a16="http://schemas.microsoft.com/office/drawing/2014/main" id="{22440580-AA5B-4164-8B07-53D2F40C3E85}"/>
              </a:ext>
            </a:extLst>
          </p:cNvPr>
          <p:cNvSpPr txBox="1"/>
          <p:nvPr/>
        </p:nvSpPr>
        <p:spPr>
          <a:xfrm>
            <a:off x="5174341" y="6095999"/>
            <a:ext cx="457200" cy="461665"/>
          </a:xfrm>
          <a:prstGeom prst="rect">
            <a:avLst/>
          </a:prstGeom>
          <a:noFill/>
        </p:spPr>
        <p:txBody>
          <a:bodyPr wrap="square" rtlCol="0">
            <a:spAutoFit/>
          </a:bodyPr>
          <a:lstStyle/>
          <a:p>
            <a:r>
              <a:rPr lang="en-US" dirty="0"/>
              <a:t>C</a:t>
            </a:r>
          </a:p>
        </p:txBody>
      </p:sp>
      <p:sp>
        <p:nvSpPr>
          <p:cNvPr id="8" name="TextBox 7">
            <a:extLst>
              <a:ext uri="{FF2B5EF4-FFF2-40B4-BE49-F238E27FC236}">
                <a16:creationId xmlns:a16="http://schemas.microsoft.com/office/drawing/2014/main" id="{4F6D5268-62BC-4285-A7AB-CC79EEF86FB0}"/>
              </a:ext>
            </a:extLst>
          </p:cNvPr>
          <p:cNvSpPr txBox="1"/>
          <p:nvPr/>
        </p:nvSpPr>
        <p:spPr>
          <a:xfrm>
            <a:off x="6131376" y="6074228"/>
            <a:ext cx="381000" cy="461665"/>
          </a:xfrm>
          <a:prstGeom prst="rect">
            <a:avLst/>
          </a:prstGeom>
          <a:noFill/>
        </p:spPr>
        <p:txBody>
          <a:bodyPr wrap="square" rtlCol="0">
            <a:spAutoFit/>
          </a:bodyPr>
          <a:lstStyle/>
          <a:p>
            <a:r>
              <a:rPr lang="en-US" dirty="0"/>
              <a:t>D</a:t>
            </a:r>
          </a:p>
        </p:txBody>
      </p:sp>
    </p:spTree>
    <p:extLst>
      <p:ext uri="{BB962C8B-B14F-4D97-AF65-F5344CB8AC3E}">
        <p14:creationId xmlns:p14="http://schemas.microsoft.com/office/powerpoint/2010/main" val="2102503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sz="3200" b="1" i="0" u="none" baseline="0" dirty="0"/>
              <a:t>Qu'est-ce qui ne va pas ici ?</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33400" y="1828800"/>
            <a:ext cx="3958920" cy="3092080"/>
          </a:xfrm>
          <a:ln>
            <a:solidFill>
              <a:schemeClr val="tx1"/>
            </a:solidFill>
          </a:ln>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51682" y="1828800"/>
            <a:ext cx="4351801" cy="3048000"/>
          </a:xfrm>
          <a:prstGeom prst="rect">
            <a:avLst/>
          </a:prstGeom>
          <a:ln>
            <a:solidFill>
              <a:schemeClr val="tx1"/>
            </a:solidFill>
          </a:ln>
        </p:spPr>
      </p:pic>
      <p:sp>
        <p:nvSpPr>
          <p:cNvPr id="5" name="TextBox 4"/>
          <p:cNvSpPr txBox="1"/>
          <p:nvPr/>
        </p:nvSpPr>
        <p:spPr>
          <a:xfrm>
            <a:off x="7913531" y="6216878"/>
            <a:ext cx="840295" cy="215444"/>
          </a:xfrm>
          <a:prstGeom prst="rect">
            <a:avLst/>
          </a:prstGeom>
          <a:noFill/>
        </p:spPr>
        <p:txBody>
          <a:bodyPr wrap="none" rtlCol="0">
            <a:spAutoFit/>
          </a:bodyPr>
          <a:lstStyle/>
          <a:p>
            <a:pPr algn="l" rtl="0"/>
            <a:r>
              <a:rPr lang="fr" sz="800" b="0" i="0" u="none" baseline="0">
                <a:hlinkClick r:id="rId5"/>
              </a:rPr>
              <a:t>Données + Conception</a:t>
            </a:r>
            <a:endParaRPr lang="fr" sz="800" dirty="0"/>
          </a:p>
        </p:txBody>
      </p:sp>
      <p:sp>
        <p:nvSpPr>
          <p:cNvPr id="3" name="TextBox 2">
            <a:extLst>
              <a:ext uri="{FF2B5EF4-FFF2-40B4-BE49-F238E27FC236}">
                <a16:creationId xmlns:a16="http://schemas.microsoft.com/office/drawing/2014/main" id="{D6B7FCB2-5263-4F2F-B278-EE94F462ACDA}"/>
              </a:ext>
            </a:extLst>
          </p:cNvPr>
          <p:cNvSpPr txBox="1"/>
          <p:nvPr/>
        </p:nvSpPr>
        <p:spPr>
          <a:xfrm>
            <a:off x="5029200" y="1828800"/>
            <a:ext cx="3124200" cy="307777"/>
          </a:xfrm>
          <a:prstGeom prst="rect">
            <a:avLst/>
          </a:prstGeom>
          <a:solidFill>
            <a:schemeClr val="accent1"/>
          </a:solidFill>
        </p:spPr>
        <p:txBody>
          <a:bodyPr wrap="square" rtlCol="0">
            <a:spAutoFit/>
          </a:bodyPr>
          <a:lstStyle/>
          <a:p>
            <a:r>
              <a:rPr lang="en-US" sz="1400" b="1" dirty="0"/>
              <a:t>Le </a:t>
            </a:r>
            <a:r>
              <a:rPr lang="en-US" sz="1400" b="1" dirty="0" err="1"/>
              <a:t>coût</a:t>
            </a:r>
            <a:r>
              <a:rPr lang="en-US" sz="1400" b="1" dirty="0"/>
              <a:t> des </a:t>
            </a:r>
            <a:r>
              <a:rPr lang="en-US" sz="1400" b="1" dirty="0" err="1"/>
              <a:t>produits</a:t>
            </a:r>
            <a:r>
              <a:rPr lang="en-US" sz="1400" b="1" dirty="0"/>
              <a:t> </a:t>
            </a:r>
            <a:r>
              <a:rPr lang="en-US" sz="1400" b="1" dirty="0" err="1"/>
              <a:t>magiques</a:t>
            </a:r>
            <a:endParaRPr lang="en-US" sz="1400" b="1" dirty="0"/>
          </a:p>
        </p:txBody>
      </p:sp>
      <p:sp>
        <p:nvSpPr>
          <p:cNvPr id="7" name="TextBox 6">
            <a:extLst>
              <a:ext uri="{FF2B5EF4-FFF2-40B4-BE49-F238E27FC236}">
                <a16:creationId xmlns:a16="http://schemas.microsoft.com/office/drawing/2014/main" id="{A9168754-D428-4C33-8128-D7D9F6DFEDD2}"/>
              </a:ext>
            </a:extLst>
          </p:cNvPr>
          <p:cNvSpPr txBox="1"/>
          <p:nvPr/>
        </p:nvSpPr>
        <p:spPr>
          <a:xfrm>
            <a:off x="5638800" y="4495800"/>
            <a:ext cx="1143000" cy="307777"/>
          </a:xfrm>
          <a:prstGeom prst="rect">
            <a:avLst/>
          </a:prstGeom>
          <a:solidFill>
            <a:schemeClr val="accent1"/>
          </a:solidFill>
        </p:spPr>
        <p:txBody>
          <a:bodyPr wrap="square" rtlCol="0">
            <a:spAutoFit/>
          </a:bodyPr>
          <a:lstStyle/>
          <a:p>
            <a:r>
              <a:rPr lang="en-US" sz="1400" b="1" dirty="0" err="1">
                <a:solidFill>
                  <a:srgbClr val="66CCFF"/>
                </a:solidFill>
              </a:rPr>
              <a:t>Etats-Unis</a:t>
            </a:r>
            <a:endParaRPr lang="en-US" sz="1400" b="1" dirty="0">
              <a:solidFill>
                <a:srgbClr val="66CCFF"/>
              </a:solidFill>
            </a:endParaRPr>
          </a:p>
        </p:txBody>
      </p:sp>
      <p:sp>
        <p:nvSpPr>
          <p:cNvPr id="8" name="TextBox 7">
            <a:extLst>
              <a:ext uri="{FF2B5EF4-FFF2-40B4-BE49-F238E27FC236}">
                <a16:creationId xmlns:a16="http://schemas.microsoft.com/office/drawing/2014/main" id="{2F1E6F75-0D28-4376-871D-E10E179341FE}"/>
              </a:ext>
            </a:extLst>
          </p:cNvPr>
          <p:cNvSpPr txBox="1"/>
          <p:nvPr/>
        </p:nvSpPr>
        <p:spPr>
          <a:xfrm>
            <a:off x="7010400" y="4521116"/>
            <a:ext cx="1743426" cy="307777"/>
          </a:xfrm>
          <a:prstGeom prst="rect">
            <a:avLst/>
          </a:prstGeom>
          <a:solidFill>
            <a:schemeClr val="accent1"/>
          </a:solidFill>
        </p:spPr>
        <p:txBody>
          <a:bodyPr wrap="square" rtlCol="0">
            <a:spAutoFit/>
          </a:bodyPr>
          <a:lstStyle/>
          <a:p>
            <a:r>
              <a:rPr lang="en-US" sz="1400" b="1" dirty="0" err="1">
                <a:solidFill>
                  <a:srgbClr val="FF0000"/>
                </a:solidFill>
              </a:rPr>
              <a:t>Royaume</a:t>
            </a:r>
            <a:r>
              <a:rPr lang="en-US" sz="1400" b="1" dirty="0">
                <a:solidFill>
                  <a:srgbClr val="FF0000"/>
                </a:solidFill>
              </a:rPr>
              <a:t>-Uni</a:t>
            </a:r>
          </a:p>
        </p:txBody>
      </p:sp>
      <p:sp>
        <p:nvSpPr>
          <p:cNvPr id="9" name="TextBox 8">
            <a:extLst>
              <a:ext uri="{FF2B5EF4-FFF2-40B4-BE49-F238E27FC236}">
                <a16:creationId xmlns:a16="http://schemas.microsoft.com/office/drawing/2014/main" id="{CF3E0A40-EB61-4869-AB6F-E6DAB2233C39}"/>
              </a:ext>
            </a:extLst>
          </p:cNvPr>
          <p:cNvSpPr txBox="1"/>
          <p:nvPr/>
        </p:nvSpPr>
        <p:spPr>
          <a:xfrm>
            <a:off x="605971" y="1828800"/>
            <a:ext cx="3733800" cy="523220"/>
          </a:xfrm>
          <a:prstGeom prst="rect">
            <a:avLst/>
          </a:prstGeom>
          <a:solidFill>
            <a:schemeClr val="accent1"/>
          </a:solidFill>
        </p:spPr>
        <p:txBody>
          <a:bodyPr wrap="square" rtlCol="0">
            <a:spAutoFit/>
          </a:bodyPr>
          <a:lstStyle/>
          <a:p>
            <a:r>
              <a:rPr lang="en-US" sz="1400" b="1" dirty="0" err="1"/>
              <a:t>Préférence</a:t>
            </a:r>
            <a:r>
              <a:rPr lang="en-US" sz="1400" b="1" dirty="0"/>
              <a:t> de </a:t>
            </a:r>
            <a:r>
              <a:rPr lang="en-US" sz="1400" b="1" dirty="0" err="1"/>
              <a:t>température</a:t>
            </a:r>
            <a:r>
              <a:rPr lang="en-US" sz="1400" b="1" dirty="0"/>
              <a:t> de 20 </a:t>
            </a:r>
            <a:r>
              <a:rPr lang="en-US" sz="1400" b="1" dirty="0" err="1"/>
              <a:t>sujets</a:t>
            </a:r>
            <a:r>
              <a:rPr lang="en-US" sz="1400" b="1" dirty="0"/>
              <a:t> </a:t>
            </a:r>
            <a:r>
              <a:rPr lang="en-US" sz="1400" b="1" dirty="0" err="1"/>
              <a:t>testés</a:t>
            </a:r>
            <a:endParaRPr lang="en-US" sz="1400" b="1" dirty="0"/>
          </a:p>
        </p:txBody>
      </p:sp>
      <p:sp>
        <p:nvSpPr>
          <p:cNvPr id="10" name="TextBox 9">
            <a:extLst>
              <a:ext uri="{FF2B5EF4-FFF2-40B4-BE49-F238E27FC236}">
                <a16:creationId xmlns:a16="http://schemas.microsoft.com/office/drawing/2014/main" id="{0A068C52-D86A-4566-935F-A4D44AEC038B}"/>
              </a:ext>
            </a:extLst>
          </p:cNvPr>
          <p:cNvSpPr txBox="1"/>
          <p:nvPr/>
        </p:nvSpPr>
        <p:spPr>
          <a:xfrm>
            <a:off x="2882086" y="2411206"/>
            <a:ext cx="1605062" cy="261610"/>
          </a:xfrm>
          <a:prstGeom prst="rect">
            <a:avLst/>
          </a:prstGeom>
          <a:solidFill>
            <a:schemeClr val="accent1"/>
          </a:solidFill>
        </p:spPr>
        <p:txBody>
          <a:bodyPr wrap="square" rtlCol="0">
            <a:spAutoFit/>
          </a:bodyPr>
          <a:lstStyle/>
          <a:p>
            <a:r>
              <a:rPr lang="en-US" sz="1100" b="1" dirty="0">
                <a:solidFill>
                  <a:srgbClr val="00B0F0"/>
                </a:solidFill>
              </a:rPr>
              <a:t>10 </a:t>
            </a:r>
            <a:r>
              <a:rPr lang="en-US" sz="1100" b="1" dirty="0" err="1">
                <a:solidFill>
                  <a:srgbClr val="00B0F0"/>
                </a:solidFill>
              </a:rPr>
              <a:t>préfèrent</a:t>
            </a:r>
            <a:r>
              <a:rPr lang="en-US" sz="1100" b="1" dirty="0">
                <a:solidFill>
                  <a:srgbClr val="00B0F0"/>
                </a:solidFill>
              </a:rPr>
              <a:t> le </a:t>
            </a:r>
            <a:r>
              <a:rPr lang="en-US" sz="1100" b="1" dirty="0" err="1">
                <a:solidFill>
                  <a:srgbClr val="00B0F0"/>
                </a:solidFill>
              </a:rPr>
              <a:t>froid</a:t>
            </a:r>
            <a:endParaRPr lang="en-US" sz="1100" b="1" dirty="0">
              <a:solidFill>
                <a:srgbClr val="00B0F0"/>
              </a:solidFill>
            </a:endParaRPr>
          </a:p>
        </p:txBody>
      </p:sp>
      <p:sp>
        <p:nvSpPr>
          <p:cNvPr id="11" name="TextBox 10">
            <a:extLst>
              <a:ext uri="{FF2B5EF4-FFF2-40B4-BE49-F238E27FC236}">
                <a16:creationId xmlns:a16="http://schemas.microsoft.com/office/drawing/2014/main" id="{5D066DCC-1681-4F06-8A52-2F9FFB034C6C}"/>
              </a:ext>
            </a:extLst>
          </p:cNvPr>
          <p:cNvSpPr txBox="1"/>
          <p:nvPr/>
        </p:nvSpPr>
        <p:spPr>
          <a:xfrm>
            <a:off x="2882086" y="2656820"/>
            <a:ext cx="1605211" cy="253916"/>
          </a:xfrm>
          <a:prstGeom prst="rect">
            <a:avLst/>
          </a:prstGeom>
          <a:solidFill>
            <a:schemeClr val="accent1"/>
          </a:solidFill>
        </p:spPr>
        <p:txBody>
          <a:bodyPr wrap="square" rtlCol="0">
            <a:spAutoFit/>
          </a:bodyPr>
          <a:lstStyle/>
          <a:p>
            <a:r>
              <a:rPr lang="en-US" sz="1050" b="1" dirty="0">
                <a:solidFill>
                  <a:srgbClr val="FF0000"/>
                </a:solidFill>
              </a:rPr>
              <a:t>6 </a:t>
            </a:r>
            <a:r>
              <a:rPr lang="en-US" sz="1050" b="1" dirty="0" err="1">
                <a:solidFill>
                  <a:srgbClr val="FF0000"/>
                </a:solidFill>
              </a:rPr>
              <a:t>préfèrent</a:t>
            </a:r>
            <a:r>
              <a:rPr lang="en-US" sz="1050" b="1" dirty="0">
                <a:solidFill>
                  <a:srgbClr val="FF0000"/>
                </a:solidFill>
              </a:rPr>
              <a:t> la </a:t>
            </a:r>
            <a:r>
              <a:rPr lang="en-US" sz="1050" b="1" dirty="0" err="1">
                <a:solidFill>
                  <a:srgbClr val="FF0000"/>
                </a:solidFill>
              </a:rPr>
              <a:t>chaleur</a:t>
            </a:r>
            <a:endParaRPr lang="en-US" sz="1050" b="1" dirty="0">
              <a:solidFill>
                <a:srgbClr val="FF0000"/>
              </a:solidFill>
            </a:endParaRPr>
          </a:p>
        </p:txBody>
      </p:sp>
      <p:sp>
        <p:nvSpPr>
          <p:cNvPr id="12" name="TextBox 11">
            <a:extLst>
              <a:ext uri="{FF2B5EF4-FFF2-40B4-BE49-F238E27FC236}">
                <a16:creationId xmlns:a16="http://schemas.microsoft.com/office/drawing/2014/main" id="{C3E34ED9-9FF3-4BA2-9063-AD29356B3B9C}"/>
              </a:ext>
            </a:extLst>
          </p:cNvPr>
          <p:cNvSpPr txBox="1"/>
          <p:nvPr/>
        </p:nvSpPr>
        <p:spPr>
          <a:xfrm>
            <a:off x="2882086" y="2909136"/>
            <a:ext cx="1605062" cy="430887"/>
          </a:xfrm>
          <a:prstGeom prst="rect">
            <a:avLst/>
          </a:prstGeom>
          <a:solidFill>
            <a:schemeClr val="accent1"/>
          </a:solidFill>
        </p:spPr>
        <p:txBody>
          <a:bodyPr wrap="square" rtlCol="0">
            <a:spAutoFit/>
          </a:bodyPr>
          <a:lstStyle/>
          <a:p>
            <a:r>
              <a:rPr lang="en-US" sz="1100" b="1" dirty="0">
                <a:solidFill>
                  <a:schemeClr val="accent3">
                    <a:lumMod val="50000"/>
                  </a:schemeClr>
                </a:solidFill>
              </a:rPr>
              <a:t>4 ne </a:t>
            </a:r>
            <a:r>
              <a:rPr lang="en-US" sz="1100" b="1" dirty="0" err="1">
                <a:solidFill>
                  <a:schemeClr val="accent3">
                    <a:lumMod val="50000"/>
                  </a:schemeClr>
                </a:solidFill>
              </a:rPr>
              <a:t>préfèrent</a:t>
            </a:r>
            <a:r>
              <a:rPr lang="en-US" sz="1100" b="1" dirty="0">
                <a:solidFill>
                  <a:schemeClr val="accent3">
                    <a:lumMod val="50000"/>
                  </a:schemeClr>
                </a:solidFill>
              </a:rPr>
              <a:t> </a:t>
            </a:r>
            <a:r>
              <a:rPr lang="en-US" sz="1100" b="1" dirty="0" err="1">
                <a:solidFill>
                  <a:schemeClr val="accent3">
                    <a:lumMod val="50000"/>
                  </a:schemeClr>
                </a:solidFill>
              </a:rPr>
              <a:t>ni</a:t>
            </a:r>
            <a:r>
              <a:rPr lang="en-US" sz="1100" b="1" dirty="0">
                <a:solidFill>
                  <a:schemeClr val="accent3">
                    <a:lumMod val="50000"/>
                  </a:schemeClr>
                </a:solidFill>
              </a:rPr>
              <a:t> </a:t>
            </a:r>
            <a:r>
              <a:rPr lang="en-US" sz="1100" b="1" dirty="0" err="1">
                <a:solidFill>
                  <a:schemeClr val="accent3">
                    <a:lumMod val="50000"/>
                  </a:schemeClr>
                </a:solidFill>
              </a:rPr>
              <a:t>l’un</a:t>
            </a:r>
            <a:r>
              <a:rPr lang="en-US" sz="1100" b="1" dirty="0">
                <a:solidFill>
                  <a:schemeClr val="accent3">
                    <a:lumMod val="50000"/>
                  </a:schemeClr>
                </a:solidFill>
              </a:rPr>
              <a:t> </a:t>
            </a:r>
            <a:r>
              <a:rPr lang="en-US" sz="1100" b="1" dirty="0" err="1">
                <a:solidFill>
                  <a:schemeClr val="accent3">
                    <a:lumMod val="50000"/>
                  </a:schemeClr>
                </a:solidFill>
              </a:rPr>
              <a:t>ni</a:t>
            </a:r>
            <a:r>
              <a:rPr lang="en-US" sz="1100" b="1" dirty="0">
                <a:solidFill>
                  <a:schemeClr val="accent3">
                    <a:lumMod val="50000"/>
                  </a:schemeClr>
                </a:solidFill>
              </a:rPr>
              <a:t> </a:t>
            </a:r>
            <a:r>
              <a:rPr lang="en-US" sz="1100" b="1" dirty="0" err="1">
                <a:solidFill>
                  <a:schemeClr val="accent3">
                    <a:lumMod val="50000"/>
                  </a:schemeClr>
                </a:solidFill>
              </a:rPr>
              <a:t>l’autre</a:t>
            </a:r>
            <a:endParaRPr lang="en-US" sz="1100" b="1" dirty="0">
              <a:solidFill>
                <a:schemeClr val="accent3">
                  <a:lumMod val="50000"/>
                </a:schemeClr>
              </a:solidFill>
            </a:endParaRPr>
          </a:p>
        </p:txBody>
      </p:sp>
      <p:sp>
        <p:nvSpPr>
          <p:cNvPr id="13" name="TextBox 12">
            <a:extLst>
              <a:ext uri="{FF2B5EF4-FFF2-40B4-BE49-F238E27FC236}">
                <a16:creationId xmlns:a16="http://schemas.microsoft.com/office/drawing/2014/main" id="{0122D2A5-DAB6-490A-8C49-91318CCD79DC}"/>
              </a:ext>
            </a:extLst>
          </p:cNvPr>
          <p:cNvSpPr txBox="1"/>
          <p:nvPr/>
        </p:nvSpPr>
        <p:spPr>
          <a:xfrm>
            <a:off x="5257800" y="4267200"/>
            <a:ext cx="914400" cy="261610"/>
          </a:xfrm>
          <a:prstGeom prst="rect">
            <a:avLst/>
          </a:prstGeom>
          <a:solidFill>
            <a:schemeClr val="accent1"/>
          </a:solidFill>
        </p:spPr>
        <p:txBody>
          <a:bodyPr wrap="square" rtlCol="0">
            <a:spAutoFit/>
          </a:bodyPr>
          <a:lstStyle/>
          <a:p>
            <a:r>
              <a:rPr lang="en-US" sz="1100" dirty="0" err="1"/>
              <a:t>Licorne</a:t>
            </a:r>
            <a:endParaRPr lang="en-US" sz="1600" dirty="0"/>
          </a:p>
        </p:txBody>
      </p:sp>
      <p:sp>
        <p:nvSpPr>
          <p:cNvPr id="14" name="TextBox 13">
            <a:extLst>
              <a:ext uri="{FF2B5EF4-FFF2-40B4-BE49-F238E27FC236}">
                <a16:creationId xmlns:a16="http://schemas.microsoft.com/office/drawing/2014/main" id="{98737AA3-3D12-45C9-8924-5BA2F8BF156B}"/>
              </a:ext>
            </a:extLst>
          </p:cNvPr>
          <p:cNvSpPr txBox="1"/>
          <p:nvPr/>
        </p:nvSpPr>
        <p:spPr>
          <a:xfrm>
            <a:off x="6324600" y="4267200"/>
            <a:ext cx="990600" cy="253916"/>
          </a:xfrm>
          <a:prstGeom prst="rect">
            <a:avLst/>
          </a:prstGeom>
          <a:solidFill>
            <a:schemeClr val="accent1"/>
          </a:solidFill>
        </p:spPr>
        <p:txBody>
          <a:bodyPr wrap="square" rtlCol="0">
            <a:spAutoFit/>
          </a:bodyPr>
          <a:lstStyle/>
          <a:p>
            <a:r>
              <a:rPr lang="en-US" sz="1050" dirty="0" err="1"/>
              <a:t>Banane</a:t>
            </a:r>
            <a:r>
              <a:rPr lang="en-US" sz="1050" dirty="0"/>
              <a:t> </a:t>
            </a:r>
            <a:r>
              <a:rPr lang="en-US" sz="1050" dirty="0" err="1"/>
              <a:t>en</a:t>
            </a:r>
            <a:r>
              <a:rPr lang="en-US" sz="1050" dirty="0"/>
              <a:t> or</a:t>
            </a:r>
          </a:p>
        </p:txBody>
      </p:sp>
      <p:sp>
        <p:nvSpPr>
          <p:cNvPr id="15" name="TextBox 14">
            <a:extLst>
              <a:ext uri="{FF2B5EF4-FFF2-40B4-BE49-F238E27FC236}">
                <a16:creationId xmlns:a16="http://schemas.microsoft.com/office/drawing/2014/main" id="{88E052DC-892C-4FCD-BA85-3FE634EEC879}"/>
              </a:ext>
            </a:extLst>
          </p:cNvPr>
          <p:cNvSpPr txBox="1"/>
          <p:nvPr/>
        </p:nvSpPr>
        <p:spPr>
          <a:xfrm>
            <a:off x="7543800" y="4267200"/>
            <a:ext cx="914400" cy="261610"/>
          </a:xfrm>
          <a:prstGeom prst="rect">
            <a:avLst/>
          </a:prstGeom>
          <a:solidFill>
            <a:schemeClr val="accent1"/>
          </a:solidFill>
        </p:spPr>
        <p:txBody>
          <a:bodyPr wrap="square" rtlCol="0">
            <a:spAutoFit/>
          </a:bodyPr>
          <a:lstStyle/>
          <a:p>
            <a:r>
              <a:rPr lang="en-US" sz="1100" dirty="0"/>
              <a:t>Trois </a:t>
            </a:r>
            <a:r>
              <a:rPr lang="en-US" sz="1100" dirty="0" err="1"/>
              <a:t>voeux</a:t>
            </a:r>
            <a:endParaRPr lang="en-US" sz="1100" dirty="0"/>
          </a:p>
        </p:txBody>
      </p:sp>
    </p:spTree>
    <p:extLst>
      <p:ext uri="{BB962C8B-B14F-4D97-AF65-F5344CB8AC3E}">
        <p14:creationId xmlns:p14="http://schemas.microsoft.com/office/powerpoint/2010/main" val="17910711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534400" cy="639344"/>
          </a:xfrm>
        </p:spPr>
        <p:txBody>
          <a:bodyPr/>
          <a:lstStyle/>
          <a:p>
            <a:r>
              <a:rPr lang="fr" sz="2800" dirty="0"/>
              <a:t>Identifier l'histoire que racontent les données</a:t>
            </a:r>
            <a:endParaRPr lang="fr" sz="2800" b="1" i="0" u="none" baseline="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31518028"/>
              </p:ext>
            </p:extLst>
          </p:nvPr>
        </p:nvGraphicFramePr>
        <p:xfrm>
          <a:off x="847725" y="2108200"/>
          <a:ext cx="7729538" cy="2768600"/>
        </p:xfrm>
        <a:graphic>
          <a:graphicData uri="http://schemas.openxmlformats.org/drawingml/2006/table">
            <a:tbl>
              <a:tblPr firstRow="1" bandRow="1">
                <a:tableStyleId>{912C8C85-51F0-491E-9774-3900AFEF0FD7}</a:tableStyleId>
              </a:tblPr>
              <a:tblGrid>
                <a:gridCol w="3864769">
                  <a:extLst>
                    <a:ext uri="{9D8B030D-6E8A-4147-A177-3AD203B41FA5}">
                      <a16:colId xmlns:a16="http://schemas.microsoft.com/office/drawing/2014/main" val="20000"/>
                    </a:ext>
                  </a:extLst>
                </a:gridCol>
                <a:gridCol w="3864769">
                  <a:extLst>
                    <a:ext uri="{9D8B030D-6E8A-4147-A177-3AD203B41FA5}">
                      <a16:colId xmlns:a16="http://schemas.microsoft.com/office/drawing/2014/main" val="20001"/>
                    </a:ext>
                  </a:extLst>
                </a:gridCol>
              </a:tblGrid>
              <a:tr h="370840">
                <a:tc>
                  <a:txBody>
                    <a:bodyPr/>
                    <a:lstStyle/>
                    <a:p>
                      <a:pPr algn="l" rtl="0"/>
                      <a:r>
                        <a:rPr lang="fr" b="1" i="0" u="none" baseline="0" dirty="0">
                          <a:solidFill>
                            <a:schemeClr val="tx1"/>
                          </a:solidFill>
                        </a:rPr>
                        <a:t>Année d'enquête de l'EDS</a:t>
                      </a:r>
                    </a:p>
                  </a:txBody>
                  <a:tcPr/>
                </a:tc>
                <a:tc>
                  <a:txBody>
                    <a:bodyPr/>
                    <a:lstStyle/>
                    <a:p>
                      <a:pPr algn="l" rtl="0"/>
                      <a:r>
                        <a:rPr lang="fr" b="1" i="0" u="none" baseline="0">
                          <a:solidFill>
                            <a:schemeClr val="tx1"/>
                          </a:solidFill>
                        </a:rPr>
                        <a:t>% de demande de planification familiale satisfaite avec les méthodes modernes</a:t>
                      </a:r>
                      <a:endParaRPr lang="fr" dirty="0">
                        <a:solidFill>
                          <a:schemeClr val="tx1"/>
                        </a:solidFill>
                      </a:endParaRPr>
                    </a:p>
                  </a:txBody>
                  <a:tcPr/>
                </a:tc>
                <a:extLst>
                  <a:ext uri="{0D108BD9-81ED-4DB2-BD59-A6C34878D82A}">
                    <a16:rowId xmlns:a16="http://schemas.microsoft.com/office/drawing/2014/main" val="10000"/>
                  </a:ext>
                </a:extLst>
              </a:tr>
              <a:tr h="370840">
                <a:tc>
                  <a:txBody>
                    <a:bodyPr/>
                    <a:lstStyle/>
                    <a:p>
                      <a:pPr algn="l" rtl="0"/>
                      <a:r>
                        <a:rPr lang="fr" b="0" i="0" u="none" baseline="0"/>
                        <a:t>2014</a:t>
                      </a:r>
                    </a:p>
                  </a:txBody>
                  <a:tcPr/>
                </a:tc>
                <a:tc>
                  <a:txBody>
                    <a:bodyPr/>
                    <a:lstStyle/>
                    <a:p>
                      <a:pPr algn="l" rtl="0"/>
                      <a:r>
                        <a:rPr lang="fr" b="0" i="0" u="none" baseline="0"/>
                        <a:t>70,7</a:t>
                      </a:r>
                    </a:p>
                  </a:txBody>
                  <a:tcPr/>
                </a:tc>
                <a:extLst>
                  <a:ext uri="{0D108BD9-81ED-4DB2-BD59-A6C34878D82A}">
                    <a16:rowId xmlns:a16="http://schemas.microsoft.com/office/drawing/2014/main" val="10001"/>
                  </a:ext>
                </a:extLst>
              </a:tr>
              <a:tr h="370840">
                <a:tc>
                  <a:txBody>
                    <a:bodyPr/>
                    <a:lstStyle/>
                    <a:p>
                      <a:pPr algn="l" rtl="0"/>
                      <a:r>
                        <a:rPr lang="fr" b="0" i="0" u="none" baseline="0"/>
                        <a:t>2008-2009</a:t>
                      </a:r>
                    </a:p>
                  </a:txBody>
                  <a:tcPr/>
                </a:tc>
                <a:tc>
                  <a:txBody>
                    <a:bodyPr/>
                    <a:lstStyle/>
                    <a:p>
                      <a:pPr algn="l" rtl="0"/>
                      <a:r>
                        <a:rPr lang="fr" b="0" i="0" u="none" baseline="0"/>
                        <a:t>55,5</a:t>
                      </a:r>
                    </a:p>
                  </a:txBody>
                  <a:tcPr/>
                </a:tc>
                <a:extLst>
                  <a:ext uri="{0D108BD9-81ED-4DB2-BD59-A6C34878D82A}">
                    <a16:rowId xmlns:a16="http://schemas.microsoft.com/office/drawing/2014/main" val="10002"/>
                  </a:ext>
                </a:extLst>
              </a:tr>
              <a:tr h="370840">
                <a:tc>
                  <a:txBody>
                    <a:bodyPr/>
                    <a:lstStyle/>
                    <a:p>
                      <a:pPr algn="l" rtl="0"/>
                      <a:r>
                        <a:rPr lang="fr" b="0" i="0" u="none" baseline="0"/>
                        <a:t>2003</a:t>
                      </a:r>
                    </a:p>
                  </a:txBody>
                  <a:tcPr/>
                </a:tc>
                <a:tc>
                  <a:txBody>
                    <a:bodyPr/>
                    <a:lstStyle/>
                    <a:p>
                      <a:pPr algn="l" rtl="0"/>
                      <a:r>
                        <a:rPr lang="fr" b="0" i="0" u="none" baseline="0"/>
                        <a:t>47,3</a:t>
                      </a:r>
                    </a:p>
                  </a:txBody>
                  <a:tcPr/>
                </a:tc>
                <a:extLst>
                  <a:ext uri="{0D108BD9-81ED-4DB2-BD59-A6C34878D82A}">
                    <a16:rowId xmlns:a16="http://schemas.microsoft.com/office/drawing/2014/main" val="10003"/>
                  </a:ext>
                </a:extLst>
              </a:tr>
              <a:tr h="370840">
                <a:tc>
                  <a:txBody>
                    <a:bodyPr/>
                    <a:lstStyle/>
                    <a:p>
                      <a:pPr algn="l" rtl="0"/>
                      <a:r>
                        <a:rPr lang="fr" b="0" i="0" u="none" baseline="0"/>
                        <a:t>1998</a:t>
                      </a:r>
                    </a:p>
                  </a:txBody>
                  <a:tcPr/>
                </a:tc>
                <a:tc>
                  <a:txBody>
                    <a:bodyPr/>
                    <a:lstStyle/>
                    <a:p>
                      <a:pPr algn="l" rtl="0"/>
                      <a:r>
                        <a:rPr lang="fr" b="0" i="0" u="none" baseline="0"/>
                        <a:t>47,0</a:t>
                      </a:r>
                    </a:p>
                  </a:txBody>
                  <a:tcPr/>
                </a:tc>
                <a:extLst>
                  <a:ext uri="{0D108BD9-81ED-4DB2-BD59-A6C34878D82A}">
                    <a16:rowId xmlns:a16="http://schemas.microsoft.com/office/drawing/2014/main" val="10004"/>
                  </a:ext>
                </a:extLst>
              </a:tr>
              <a:tr h="370840">
                <a:tc>
                  <a:txBody>
                    <a:bodyPr/>
                    <a:lstStyle/>
                    <a:p>
                      <a:pPr algn="l" rtl="0"/>
                      <a:r>
                        <a:rPr lang="fr" b="0" i="0" u="none" baseline="0"/>
                        <a:t>1993</a:t>
                      </a:r>
                    </a:p>
                  </a:txBody>
                  <a:tcPr/>
                </a:tc>
                <a:tc>
                  <a:txBody>
                    <a:bodyPr/>
                    <a:lstStyle/>
                    <a:p>
                      <a:pPr algn="l" rtl="0"/>
                      <a:r>
                        <a:rPr lang="fr" b="0" i="0" u="none" baseline="0" dirty="0"/>
                        <a:t>40,1</a:t>
                      </a:r>
                    </a:p>
                  </a:txBody>
                  <a:tcPr/>
                </a:tc>
                <a:extLst>
                  <a:ext uri="{0D108BD9-81ED-4DB2-BD59-A6C34878D82A}">
                    <a16:rowId xmlns:a16="http://schemas.microsoft.com/office/drawing/2014/main" val="10005"/>
                  </a:ext>
                </a:extLst>
              </a:tr>
            </a:tbl>
          </a:graphicData>
        </a:graphic>
      </p:graphicFrame>
      <p:sp>
        <p:nvSpPr>
          <p:cNvPr id="5" name="TextBox 4"/>
          <p:cNvSpPr txBox="1"/>
          <p:nvPr/>
        </p:nvSpPr>
        <p:spPr>
          <a:xfrm>
            <a:off x="817944" y="1614705"/>
            <a:ext cx="4105275" cy="461665"/>
          </a:xfrm>
          <a:prstGeom prst="rect">
            <a:avLst/>
          </a:prstGeom>
          <a:noFill/>
        </p:spPr>
        <p:txBody>
          <a:bodyPr wrap="square" rtlCol="0">
            <a:spAutoFit/>
          </a:bodyPr>
          <a:lstStyle/>
          <a:p>
            <a:pPr algn="l" rtl="0"/>
            <a:r>
              <a:rPr lang="fr" b="0" i="0" u="none" baseline="0" dirty="0"/>
              <a:t>Kenya</a:t>
            </a:r>
          </a:p>
        </p:txBody>
      </p:sp>
      <p:sp>
        <p:nvSpPr>
          <p:cNvPr id="6" name="TextBox 5"/>
          <p:cNvSpPr txBox="1"/>
          <p:nvPr/>
        </p:nvSpPr>
        <p:spPr>
          <a:xfrm>
            <a:off x="3962400" y="5867401"/>
            <a:ext cx="4767262" cy="304800"/>
          </a:xfrm>
          <a:prstGeom prst="rect">
            <a:avLst/>
          </a:prstGeom>
          <a:noFill/>
        </p:spPr>
        <p:txBody>
          <a:bodyPr wrap="square" rtlCol="0">
            <a:spAutoFit/>
          </a:bodyPr>
          <a:lstStyle/>
          <a:p>
            <a:pPr algn="l" rtl="0"/>
            <a:r>
              <a:rPr lang="fr" sz="1400" b="0" i="0" u="none" baseline="0"/>
              <a:t>Source : EDS - Enquêtes démographiques et de santé, différentes années</a:t>
            </a:r>
          </a:p>
        </p:txBody>
      </p:sp>
    </p:spTree>
    <p:extLst>
      <p:ext uri="{BB962C8B-B14F-4D97-AF65-F5344CB8AC3E}">
        <p14:creationId xmlns:p14="http://schemas.microsoft.com/office/powerpoint/2010/main" val="20836401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85800" y="1752600"/>
            <a:ext cx="7772400" cy="2933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a:lstStyle>
          <a:p>
            <a:pPr algn="ctr" rtl="0">
              <a:lnSpc>
                <a:spcPct val="120000"/>
              </a:lnSpc>
            </a:pPr>
            <a:r>
              <a:rPr lang="fr" sz="5000" b="0" i="0" u="none" spc="200" baseline="0" dirty="0">
                <a:solidFill>
                  <a:schemeClr val="accent1"/>
                </a:solidFill>
              </a:rPr>
              <a:t>QU'EST-CE QUE LA </a:t>
            </a:r>
          </a:p>
          <a:p>
            <a:pPr algn="ctr" rtl="0">
              <a:lnSpc>
                <a:spcPct val="120000"/>
              </a:lnSpc>
            </a:pPr>
            <a:r>
              <a:rPr lang="fr" sz="7200" b="1" i="0" u="none" spc="300" baseline="0" dirty="0">
                <a:solidFill>
                  <a:schemeClr val="accent1"/>
                </a:solidFill>
              </a:rPr>
              <a:t>VISUALISATION </a:t>
            </a:r>
            <a:r>
              <a:rPr lang="fr" sz="5500" b="1" i="0" u="none" spc="300" baseline="0" dirty="0">
                <a:solidFill>
                  <a:schemeClr val="accent1"/>
                </a:solidFill>
              </a:rPr>
              <a:t>DES DONNÉES ?</a:t>
            </a:r>
            <a:br>
              <a:rPr lang="fr" sz="5500" b="1" spc="300" dirty="0">
                <a:solidFill>
                  <a:schemeClr val="accent1"/>
                </a:solidFill>
              </a:rPr>
            </a:br>
            <a:endParaRPr lang="fr" sz="5500" b="1" spc="300" dirty="0">
              <a:solidFill>
                <a:schemeClr val="accent1"/>
              </a:solidFill>
            </a:endParaRPr>
          </a:p>
        </p:txBody>
      </p:sp>
    </p:spTree>
    <p:extLst>
      <p:ext uri="{BB962C8B-B14F-4D97-AF65-F5344CB8AC3E}">
        <p14:creationId xmlns:p14="http://schemas.microsoft.com/office/powerpoint/2010/main" val="22382371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 dirty="0"/>
              <a:t>Quelle est l'histoire ?</a:t>
            </a:r>
            <a:endParaRPr lang="fr" b="1" i="0" u="none" baseline="0"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052572" y="1524000"/>
            <a:ext cx="5319843" cy="4648200"/>
          </a:xfrm>
        </p:spPr>
      </p:pic>
      <p:cxnSp>
        <p:nvCxnSpPr>
          <p:cNvPr id="6" name="Straight Connector 5"/>
          <p:cNvCxnSpPr/>
          <p:nvPr/>
        </p:nvCxnSpPr>
        <p:spPr bwMode="auto">
          <a:xfrm>
            <a:off x="2590800" y="1676400"/>
            <a:ext cx="0" cy="40386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 name="Straight Connector 8"/>
          <p:cNvCxnSpPr/>
          <p:nvPr/>
        </p:nvCxnSpPr>
        <p:spPr bwMode="auto">
          <a:xfrm>
            <a:off x="2590800" y="5715000"/>
            <a:ext cx="45720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15736317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b="1" i="0" u="none" baseline="0" dirty="0"/>
              <a:t>Quelle est l'histoire ?</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052572" y="1524000"/>
            <a:ext cx="5319843" cy="4648200"/>
          </a:xfrm>
        </p:spPr>
      </p:pic>
      <p:cxnSp>
        <p:nvCxnSpPr>
          <p:cNvPr id="6" name="Straight Connector 5"/>
          <p:cNvCxnSpPr/>
          <p:nvPr/>
        </p:nvCxnSpPr>
        <p:spPr bwMode="auto">
          <a:xfrm>
            <a:off x="2590800" y="1676400"/>
            <a:ext cx="0" cy="40386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 name="Straight Connector 8"/>
          <p:cNvCxnSpPr/>
          <p:nvPr/>
        </p:nvCxnSpPr>
        <p:spPr bwMode="auto">
          <a:xfrm>
            <a:off x="2590800" y="5715000"/>
            <a:ext cx="45720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7" name="Straight Connector 6"/>
          <p:cNvCxnSpPr/>
          <p:nvPr/>
        </p:nvCxnSpPr>
        <p:spPr bwMode="auto">
          <a:xfrm flipH="1">
            <a:off x="3124200" y="2743200"/>
            <a:ext cx="3400392" cy="0"/>
          </a:xfrm>
          <a:prstGeom prst="line">
            <a:avLst/>
          </a:prstGeom>
          <a:solidFill>
            <a:schemeClr val="accent1"/>
          </a:solidFill>
          <a:ln w="19050" cap="flat" cmpd="sng" algn="ctr">
            <a:solidFill>
              <a:schemeClr val="tx1"/>
            </a:solidFill>
            <a:prstDash val="sysDot"/>
            <a:round/>
            <a:headEnd type="none" w="med" len="med"/>
            <a:tailEnd type="none" w="med" len="med"/>
          </a:ln>
          <a:effectLst/>
        </p:spPr>
      </p:cxnSp>
      <p:sp>
        <p:nvSpPr>
          <p:cNvPr id="8" name="TextBox 7"/>
          <p:cNvSpPr txBox="1"/>
          <p:nvPr/>
        </p:nvSpPr>
        <p:spPr>
          <a:xfrm>
            <a:off x="3148127" y="1971185"/>
            <a:ext cx="2943192" cy="707886"/>
          </a:xfrm>
          <a:prstGeom prst="rect">
            <a:avLst/>
          </a:prstGeom>
          <a:noFill/>
        </p:spPr>
        <p:txBody>
          <a:bodyPr wrap="square" rtlCol="0">
            <a:spAutoFit/>
          </a:bodyPr>
          <a:lstStyle/>
          <a:p>
            <a:pPr algn="l" rtl="0"/>
            <a:r>
              <a:rPr lang="fr" sz="2000" b="0" i="0" u="none" baseline="0" dirty="0"/>
              <a:t>Le gain le plus important est récent</a:t>
            </a:r>
          </a:p>
        </p:txBody>
      </p:sp>
      <p:cxnSp>
        <p:nvCxnSpPr>
          <p:cNvPr id="11" name="Straight Connector 10"/>
          <p:cNvCxnSpPr/>
          <p:nvPr/>
        </p:nvCxnSpPr>
        <p:spPr bwMode="auto">
          <a:xfrm flipH="1">
            <a:off x="4348228" y="4628909"/>
            <a:ext cx="3957572" cy="0"/>
          </a:xfrm>
          <a:prstGeom prst="line">
            <a:avLst/>
          </a:prstGeom>
          <a:solidFill>
            <a:schemeClr val="accent1"/>
          </a:solidFill>
          <a:ln w="19050" cap="flat" cmpd="sng" algn="ctr">
            <a:solidFill>
              <a:schemeClr val="tx1"/>
            </a:solidFill>
            <a:prstDash val="sysDot"/>
            <a:round/>
            <a:headEnd type="none" w="med" len="med"/>
            <a:tailEnd type="none" w="med" len="med"/>
          </a:ln>
          <a:effectLst/>
        </p:spPr>
      </p:cxnSp>
      <p:sp>
        <p:nvSpPr>
          <p:cNvPr id="12" name="TextBox 11"/>
          <p:cNvSpPr txBox="1"/>
          <p:nvPr/>
        </p:nvSpPr>
        <p:spPr>
          <a:xfrm>
            <a:off x="5619815" y="4197268"/>
            <a:ext cx="3810000" cy="400110"/>
          </a:xfrm>
          <a:prstGeom prst="rect">
            <a:avLst/>
          </a:prstGeom>
          <a:noFill/>
        </p:spPr>
        <p:txBody>
          <a:bodyPr wrap="square" rtlCol="0">
            <a:spAutoFit/>
          </a:bodyPr>
          <a:lstStyle/>
          <a:p>
            <a:pPr algn="l" rtl="0"/>
            <a:r>
              <a:rPr lang="fr" sz="2000" b="0" i="0" u="none" baseline="0"/>
              <a:t>Le taux est resté stable </a:t>
            </a:r>
            <a:endParaRPr lang="fr" sz="2000" dirty="0"/>
          </a:p>
        </p:txBody>
      </p:sp>
      <p:cxnSp>
        <p:nvCxnSpPr>
          <p:cNvPr id="13" name="Straight Connector 12"/>
          <p:cNvCxnSpPr/>
          <p:nvPr/>
        </p:nvCxnSpPr>
        <p:spPr bwMode="auto">
          <a:xfrm flipH="1">
            <a:off x="2971800" y="4024521"/>
            <a:ext cx="2514600" cy="0"/>
          </a:xfrm>
          <a:prstGeom prst="line">
            <a:avLst/>
          </a:prstGeom>
          <a:solidFill>
            <a:schemeClr val="accent1"/>
          </a:solidFill>
          <a:ln w="19050" cap="flat" cmpd="sng" algn="ctr">
            <a:solidFill>
              <a:schemeClr val="tx1"/>
            </a:solidFill>
            <a:prstDash val="sysDot"/>
            <a:round/>
            <a:headEnd type="none" w="med" len="med"/>
            <a:tailEnd type="none" w="med" len="med"/>
          </a:ln>
          <a:effectLst/>
        </p:spPr>
      </p:cxnSp>
      <p:sp>
        <p:nvSpPr>
          <p:cNvPr id="14" name="TextBox 13"/>
          <p:cNvSpPr txBox="1"/>
          <p:nvPr/>
        </p:nvSpPr>
        <p:spPr>
          <a:xfrm>
            <a:off x="2895600" y="3200400"/>
            <a:ext cx="3124200" cy="707886"/>
          </a:xfrm>
          <a:prstGeom prst="rect">
            <a:avLst/>
          </a:prstGeom>
          <a:noFill/>
        </p:spPr>
        <p:txBody>
          <a:bodyPr wrap="square" rtlCol="0">
            <a:spAutoFit/>
          </a:bodyPr>
          <a:lstStyle/>
          <a:p>
            <a:pPr algn="l" rtl="0"/>
            <a:r>
              <a:rPr lang="fr" sz="2000" b="0" i="0" u="none" baseline="0"/>
              <a:t>Quelque chose a changé,</a:t>
            </a:r>
          </a:p>
          <a:p>
            <a:pPr algn="l" rtl="0"/>
            <a:r>
              <a:rPr lang="fr" sz="2000" b="0" i="0" u="none" baseline="0" dirty="0"/>
              <a:t>dépassé 50%</a:t>
            </a:r>
          </a:p>
        </p:txBody>
      </p:sp>
    </p:spTree>
    <p:extLst>
      <p:ext uri="{BB962C8B-B14F-4D97-AF65-F5344CB8AC3E}">
        <p14:creationId xmlns:p14="http://schemas.microsoft.com/office/powerpoint/2010/main" val="173050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891462" cy="990600"/>
          </a:xfrm>
        </p:spPr>
        <p:txBody>
          <a:bodyPr/>
          <a:lstStyle/>
          <a:p>
            <a:pPr algn="l" rtl="0"/>
            <a:r>
              <a:rPr lang="fr" sz="2800" b="1" i="0" u="none" baseline="0" dirty="0"/>
              <a:t>Identifier l'histoire que racontent les données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442647373"/>
              </p:ext>
            </p:extLst>
          </p:nvPr>
        </p:nvGraphicFramePr>
        <p:xfrm>
          <a:off x="919162" y="1143000"/>
          <a:ext cx="7729537" cy="4775200"/>
        </p:xfrm>
        <a:graphic>
          <a:graphicData uri="http://schemas.openxmlformats.org/drawingml/2006/table">
            <a:tbl>
              <a:tblPr firstRow="1" bandRow="1">
                <a:tableStyleId>{912C8C85-51F0-491E-9774-3900AFEF0FD7}</a:tableStyleId>
              </a:tblPr>
              <a:tblGrid>
                <a:gridCol w="2014537">
                  <a:extLst>
                    <a:ext uri="{9D8B030D-6E8A-4147-A177-3AD203B41FA5}">
                      <a16:colId xmlns:a16="http://schemas.microsoft.com/office/drawing/2014/main" val="20000"/>
                    </a:ext>
                  </a:extLst>
                </a:gridCol>
                <a:gridCol w="1600200">
                  <a:extLst>
                    <a:ext uri="{9D8B030D-6E8A-4147-A177-3AD203B41FA5}">
                      <a16:colId xmlns:a16="http://schemas.microsoft.com/office/drawing/2014/main" val="20001"/>
                    </a:ext>
                  </a:extLst>
                </a:gridCol>
                <a:gridCol w="990600">
                  <a:extLst>
                    <a:ext uri="{9D8B030D-6E8A-4147-A177-3AD203B41FA5}">
                      <a16:colId xmlns:a16="http://schemas.microsoft.com/office/drawing/2014/main" val="20002"/>
                    </a:ext>
                  </a:extLst>
                </a:gridCol>
                <a:gridCol w="3124200">
                  <a:extLst>
                    <a:ext uri="{9D8B030D-6E8A-4147-A177-3AD203B41FA5}">
                      <a16:colId xmlns:a16="http://schemas.microsoft.com/office/drawing/2014/main" val="20003"/>
                    </a:ext>
                  </a:extLst>
                </a:gridCol>
              </a:tblGrid>
              <a:tr h="370840">
                <a:tc>
                  <a:txBody>
                    <a:bodyPr/>
                    <a:lstStyle/>
                    <a:p>
                      <a:pPr algn="l" rtl="0"/>
                      <a:r>
                        <a:rPr lang="fr" sz="1600" b="1" i="0" u="none" baseline="0" dirty="0">
                          <a:solidFill>
                            <a:schemeClr val="tx1"/>
                          </a:solidFill>
                        </a:rPr>
                        <a:t>Pays</a:t>
                      </a:r>
                    </a:p>
                  </a:txBody>
                  <a:tcPr/>
                </a:tc>
                <a:tc>
                  <a:txBody>
                    <a:bodyPr/>
                    <a:lstStyle/>
                    <a:p>
                      <a:pPr algn="l" rtl="0"/>
                      <a:r>
                        <a:rPr lang="fr" sz="1600" b="1" i="0" u="none" baseline="0" dirty="0">
                          <a:solidFill>
                            <a:schemeClr val="tx1"/>
                          </a:solidFill>
                        </a:rPr>
                        <a:t>Année d’étude</a:t>
                      </a:r>
                    </a:p>
                  </a:txBody>
                  <a:tcPr/>
                </a:tc>
                <a:tc>
                  <a:txBody>
                    <a:bodyPr/>
                    <a:lstStyle/>
                    <a:p>
                      <a:pPr algn="l" rtl="0"/>
                      <a:r>
                        <a:rPr lang="fr" sz="1600" b="1" i="0" u="none" baseline="0">
                          <a:solidFill>
                            <a:schemeClr val="tx1"/>
                          </a:solidFill>
                        </a:rPr>
                        <a:t>TPCm</a:t>
                      </a:r>
                      <a:endParaRPr lang="fr" sz="1600" dirty="0">
                        <a:solidFill>
                          <a:schemeClr val="tx1"/>
                        </a:solidFill>
                      </a:endParaRPr>
                    </a:p>
                  </a:txBody>
                  <a:tcPr/>
                </a:tc>
                <a:tc>
                  <a:txBody>
                    <a:bodyPr/>
                    <a:lstStyle/>
                    <a:p>
                      <a:pPr algn="l" rtl="0"/>
                      <a:r>
                        <a:rPr lang="fr" sz="1600" b="1" i="0" u="none" baseline="0" dirty="0">
                          <a:solidFill>
                            <a:schemeClr val="tx1"/>
                          </a:solidFill>
                        </a:rPr>
                        <a:t>% de demande de planification familiale satisfaite avec les méthodes modernes</a:t>
                      </a:r>
                      <a:endParaRPr lang="fr" sz="1600" dirty="0">
                        <a:solidFill>
                          <a:schemeClr val="tx1"/>
                        </a:solidFill>
                      </a:endParaRPr>
                    </a:p>
                  </a:txBody>
                  <a:tcPr/>
                </a:tc>
                <a:extLst>
                  <a:ext uri="{0D108BD9-81ED-4DB2-BD59-A6C34878D82A}">
                    <a16:rowId xmlns:a16="http://schemas.microsoft.com/office/drawing/2014/main" val="10000"/>
                  </a:ext>
                </a:extLst>
              </a:tr>
              <a:tr h="370840">
                <a:tc>
                  <a:txBody>
                    <a:bodyPr/>
                    <a:lstStyle/>
                    <a:p>
                      <a:pPr algn="l" rtl="0"/>
                      <a:r>
                        <a:rPr lang="fr" sz="1700" b="0" i="0" u="none" baseline="0"/>
                        <a:t>Bénin</a:t>
                      </a:r>
                    </a:p>
                  </a:txBody>
                  <a:tcPr/>
                </a:tc>
                <a:tc>
                  <a:txBody>
                    <a:bodyPr/>
                    <a:lstStyle/>
                    <a:p>
                      <a:pPr algn="l" rtl="0"/>
                      <a:r>
                        <a:rPr lang="fr" sz="1700" b="0" i="0" u="none" baseline="0"/>
                        <a:t>2011-2012</a:t>
                      </a:r>
                    </a:p>
                  </a:txBody>
                  <a:tcPr/>
                </a:tc>
                <a:tc>
                  <a:txBody>
                    <a:bodyPr/>
                    <a:lstStyle/>
                    <a:p>
                      <a:pPr algn="l" rtl="0"/>
                      <a:r>
                        <a:rPr lang="fr" sz="1700" b="0" i="0" u="none" baseline="0"/>
                        <a:t>7,9</a:t>
                      </a:r>
                    </a:p>
                  </a:txBody>
                  <a:tcPr/>
                </a:tc>
                <a:tc>
                  <a:txBody>
                    <a:bodyPr/>
                    <a:lstStyle/>
                    <a:p>
                      <a:pPr algn="l" rtl="0"/>
                      <a:r>
                        <a:rPr lang="fr" sz="1700" b="0" i="0" u="none" baseline="0"/>
                        <a:t>17,4</a:t>
                      </a:r>
                    </a:p>
                  </a:txBody>
                  <a:tcPr/>
                </a:tc>
                <a:extLst>
                  <a:ext uri="{0D108BD9-81ED-4DB2-BD59-A6C34878D82A}">
                    <a16:rowId xmlns:a16="http://schemas.microsoft.com/office/drawing/2014/main" val="10001"/>
                  </a:ext>
                </a:extLst>
              </a:tr>
              <a:tr h="370840">
                <a:tc>
                  <a:txBody>
                    <a:bodyPr/>
                    <a:lstStyle/>
                    <a:p>
                      <a:pPr algn="l" rtl="0"/>
                      <a:r>
                        <a:rPr lang="fr" sz="1700" b="0" i="0" u="none" baseline="0"/>
                        <a:t>Burkina Faso</a:t>
                      </a:r>
                    </a:p>
                  </a:txBody>
                  <a:tcPr/>
                </a:tc>
                <a:tc>
                  <a:txBody>
                    <a:bodyPr/>
                    <a:lstStyle/>
                    <a:p>
                      <a:pPr algn="l" rtl="0"/>
                      <a:r>
                        <a:rPr lang="fr" sz="1700" b="0" i="0" u="none" baseline="0"/>
                        <a:t>2010</a:t>
                      </a:r>
                    </a:p>
                  </a:txBody>
                  <a:tcPr/>
                </a:tc>
                <a:tc>
                  <a:txBody>
                    <a:bodyPr/>
                    <a:lstStyle/>
                    <a:p>
                      <a:pPr algn="l" rtl="0"/>
                      <a:r>
                        <a:rPr lang="fr" sz="1700" b="0" i="0" u="none" baseline="0"/>
                        <a:t>15,0</a:t>
                      </a:r>
                    </a:p>
                  </a:txBody>
                  <a:tcPr/>
                </a:tc>
                <a:tc>
                  <a:txBody>
                    <a:bodyPr/>
                    <a:lstStyle/>
                    <a:p>
                      <a:pPr algn="l" rtl="0"/>
                      <a:r>
                        <a:rPr lang="fr" sz="1700" b="0" i="0" u="none" baseline="0"/>
                        <a:t>36,9</a:t>
                      </a:r>
                    </a:p>
                  </a:txBody>
                  <a:tcPr/>
                </a:tc>
                <a:extLst>
                  <a:ext uri="{0D108BD9-81ED-4DB2-BD59-A6C34878D82A}">
                    <a16:rowId xmlns:a16="http://schemas.microsoft.com/office/drawing/2014/main" val="10002"/>
                  </a:ext>
                </a:extLst>
              </a:tr>
              <a:tr h="370840">
                <a:tc>
                  <a:txBody>
                    <a:bodyPr/>
                    <a:lstStyle/>
                    <a:p>
                      <a:pPr algn="l" rtl="0"/>
                      <a:r>
                        <a:rPr lang="fr" sz="1700" b="0" i="0" u="none" baseline="0"/>
                        <a:t>RDC</a:t>
                      </a:r>
                    </a:p>
                  </a:txBody>
                  <a:tcPr/>
                </a:tc>
                <a:tc>
                  <a:txBody>
                    <a:bodyPr/>
                    <a:lstStyle/>
                    <a:p>
                      <a:pPr algn="l" rtl="0"/>
                      <a:r>
                        <a:rPr lang="fr" sz="1700" b="0" i="0" u="none" baseline="0"/>
                        <a:t>2013-2014</a:t>
                      </a:r>
                    </a:p>
                  </a:txBody>
                  <a:tcPr/>
                </a:tc>
                <a:tc>
                  <a:txBody>
                    <a:bodyPr/>
                    <a:lstStyle/>
                    <a:p>
                      <a:pPr algn="l" rtl="0"/>
                      <a:r>
                        <a:rPr lang="fr" sz="1700" b="0" i="0" u="none" baseline="0"/>
                        <a:t>7,8</a:t>
                      </a:r>
                    </a:p>
                  </a:txBody>
                  <a:tcPr/>
                </a:tc>
                <a:tc>
                  <a:txBody>
                    <a:bodyPr/>
                    <a:lstStyle/>
                    <a:p>
                      <a:pPr algn="l" rtl="0"/>
                      <a:r>
                        <a:rPr lang="fr" sz="1700" b="0" i="0" u="none" baseline="0"/>
                        <a:t>16,3</a:t>
                      </a:r>
                    </a:p>
                  </a:txBody>
                  <a:tcPr/>
                </a:tc>
                <a:extLst>
                  <a:ext uri="{0D108BD9-81ED-4DB2-BD59-A6C34878D82A}">
                    <a16:rowId xmlns:a16="http://schemas.microsoft.com/office/drawing/2014/main" val="10003"/>
                  </a:ext>
                </a:extLst>
              </a:tr>
              <a:tr h="370840">
                <a:tc>
                  <a:txBody>
                    <a:bodyPr/>
                    <a:lstStyle/>
                    <a:p>
                      <a:pPr algn="l" rtl="0"/>
                      <a:r>
                        <a:rPr lang="fr" sz="1700" b="0" i="0" u="none" baseline="0"/>
                        <a:t>Côte d’Ivoire</a:t>
                      </a:r>
                    </a:p>
                  </a:txBody>
                  <a:tcPr/>
                </a:tc>
                <a:tc>
                  <a:txBody>
                    <a:bodyPr/>
                    <a:lstStyle/>
                    <a:p>
                      <a:pPr algn="l" rtl="0"/>
                      <a:r>
                        <a:rPr lang="fr" sz="1700" b="0" i="0" u="none" baseline="0"/>
                        <a:t>2011-2012</a:t>
                      </a:r>
                    </a:p>
                  </a:txBody>
                  <a:tcPr/>
                </a:tc>
                <a:tc>
                  <a:txBody>
                    <a:bodyPr/>
                    <a:lstStyle/>
                    <a:p>
                      <a:pPr algn="l" rtl="0"/>
                      <a:r>
                        <a:rPr lang="fr" sz="1700" b="0" i="0" u="none" baseline="0"/>
                        <a:t>12,5</a:t>
                      </a:r>
                    </a:p>
                  </a:txBody>
                  <a:tcPr/>
                </a:tc>
                <a:tc>
                  <a:txBody>
                    <a:bodyPr/>
                    <a:lstStyle/>
                    <a:p>
                      <a:pPr algn="l" rtl="0"/>
                      <a:r>
                        <a:rPr lang="fr" sz="1700" b="0" i="0" u="none" baseline="0"/>
                        <a:t>27,5</a:t>
                      </a:r>
                    </a:p>
                  </a:txBody>
                  <a:tcPr/>
                </a:tc>
                <a:extLst>
                  <a:ext uri="{0D108BD9-81ED-4DB2-BD59-A6C34878D82A}">
                    <a16:rowId xmlns:a16="http://schemas.microsoft.com/office/drawing/2014/main" val="10004"/>
                  </a:ext>
                </a:extLst>
              </a:tr>
              <a:tr h="370840">
                <a:tc>
                  <a:txBody>
                    <a:bodyPr/>
                    <a:lstStyle/>
                    <a:p>
                      <a:pPr algn="l" rtl="0"/>
                      <a:r>
                        <a:rPr lang="fr" sz="1700" b="0" i="0" u="none" baseline="0"/>
                        <a:t>Ghana</a:t>
                      </a:r>
                    </a:p>
                  </a:txBody>
                  <a:tcPr/>
                </a:tc>
                <a:tc>
                  <a:txBody>
                    <a:bodyPr/>
                    <a:lstStyle/>
                    <a:p>
                      <a:pPr algn="l" rtl="0"/>
                      <a:r>
                        <a:rPr lang="fr" sz="1700" b="0" i="0" u="none" baseline="0"/>
                        <a:t>2014</a:t>
                      </a:r>
                    </a:p>
                  </a:txBody>
                  <a:tcPr/>
                </a:tc>
                <a:tc>
                  <a:txBody>
                    <a:bodyPr/>
                    <a:lstStyle/>
                    <a:p>
                      <a:pPr algn="l" rtl="0"/>
                      <a:r>
                        <a:rPr lang="fr" sz="1700" b="0" i="0" u="none" baseline="0"/>
                        <a:t>22,2</a:t>
                      </a:r>
                    </a:p>
                  </a:txBody>
                  <a:tcPr/>
                </a:tc>
                <a:tc>
                  <a:txBody>
                    <a:bodyPr/>
                    <a:lstStyle/>
                    <a:p>
                      <a:pPr algn="l" rtl="0"/>
                      <a:r>
                        <a:rPr lang="fr" sz="1700" b="0" i="0" u="none" baseline="0" dirty="0"/>
                        <a:t>39,2</a:t>
                      </a:r>
                      <a:endParaRPr lang="fr" sz="1700" dirty="0"/>
                    </a:p>
                  </a:txBody>
                  <a:tcPr/>
                </a:tc>
                <a:extLst>
                  <a:ext uri="{0D108BD9-81ED-4DB2-BD59-A6C34878D82A}">
                    <a16:rowId xmlns:a16="http://schemas.microsoft.com/office/drawing/2014/main" val="10005"/>
                  </a:ext>
                </a:extLst>
              </a:tr>
              <a:tr h="370840">
                <a:tc>
                  <a:txBody>
                    <a:bodyPr/>
                    <a:lstStyle/>
                    <a:p>
                      <a:pPr algn="l" rtl="0"/>
                      <a:r>
                        <a:rPr lang="fr" sz="1700" b="0" i="0" u="none" baseline="0"/>
                        <a:t>Kenya</a:t>
                      </a:r>
                    </a:p>
                  </a:txBody>
                  <a:tcPr/>
                </a:tc>
                <a:tc>
                  <a:txBody>
                    <a:bodyPr/>
                    <a:lstStyle/>
                    <a:p>
                      <a:pPr algn="l" rtl="0"/>
                      <a:r>
                        <a:rPr lang="fr" sz="1700" b="0" i="0" u="none" baseline="0"/>
                        <a:t>2014</a:t>
                      </a:r>
                    </a:p>
                  </a:txBody>
                  <a:tcPr/>
                </a:tc>
                <a:tc>
                  <a:txBody>
                    <a:bodyPr/>
                    <a:lstStyle/>
                    <a:p>
                      <a:pPr algn="l" rtl="0"/>
                      <a:r>
                        <a:rPr lang="fr" sz="1700" b="0" i="0" u="none" baseline="0"/>
                        <a:t>53,2</a:t>
                      </a:r>
                    </a:p>
                  </a:txBody>
                  <a:tcPr/>
                </a:tc>
                <a:tc>
                  <a:txBody>
                    <a:bodyPr/>
                    <a:lstStyle/>
                    <a:p>
                      <a:pPr algn="l" rtl="0"/>
                      <a:r>
                        <a:rPr lang="fr" sz="1700" b="0" i="0" u="none" baseline="0"/>
                        <a:t>70,7</a:t>
                      </a:r>
                    </a:p>
                  </a:txBody>
                  <a:tcPr/>
                </a:tc>
                <a:extLst>
                  <a:ext uri="{0D108BD9-81ED-4DB2-BD59-A6C34878D82A}">
                    <a16:rowId xmlns:a16="http://schemas.microsoft.com/office/drawing/2014/main" val="10006"/>
                  </a:ext>
                </a:extLst>
              </a:tr>
              <a:tr h="370840">
                <a:tc>
                  <a:txBody>
                    <a:bodyPr/>
                    <a:lstStyle/>
                    <a:p>
                      <a:pPr algn="l" rtl="0"/>
                      <a:r>
                        <a:rPr lang="fr" sz="1700" b="0" i="0" u="none" baseline="0"/>
                        <a:t>Rwanda</a:t>
                      </a:r>
                    </a:p>
                  </a:txBody>
                  <a:tcPr/>
                </a:tc>
                <a:tc>
                  <a:txBody>
                    <a:bodyPr/>
                    <a:lstStyle/>
                    <a:p>
                      <a:pPr algn="l" rtl="0"/>
                      <a:r>
                        <a:rPr lang="fr" sz="1700" b="0" i="0" u="none" baseline="0"/>
                        <a:t>2014-2015</a:t>
                      </a:r>
                    </a:p>
                  </a:txBody>
                  <a:tcPr/>
                </a:tc>
                <a:tc>
                  <a:txBody>
                    <a:bodyPr/>
                    <a:lstStyle/>
                    <a:p>
                      <a:pPr algn="l" rtl="0"/>
                      <a:r>
                        <a:rPr lang="fr" sz="1700" b="0" i="0" u="none" baseline="0"/>
                        <a:t>47,5</a:t>
                      </a:r>
                    </a:p>
                  </a:txBody>
                  <a:tcPr/>
                </a:tc>
                <a:tc>
                  <a:txBody>
                    <a:bodyPr/>
                    <a:lstStyle/>
                    <a:p>
                      <a:pPr algn="l" rtl="0"/>
                      <a:r>
                        <a:rPr lang="fr" sz="1700" b="0" i="0" u="none" baseline="0"/>
                        <a:t>65,8</a:t>
                      </a:r>
                    </a:p>
                  </a:txBody>
                  <a:tcPr/>
                </a:tc>
                <a:extLst>
                  <a:ext uri="{0D108BD9-81ED-4DB2-BD59-A6C34878D82A}">
                    <a16:rowId xmlns:a16="http://schemas.microsoft.com/office/drawing/2014/main" val="10007"/>
                  </a:ext>
                </a:extLst>
              </a:tr>
              <a:tr h="370840">
                <a:tc>
                  <a:txBody>
                    <a:bodyPr/>
                    <a:lstStyle/>
                    <a:p>
                      <a:pPr algn="l" rtl="0"/>
                      <a:r>
                        <a:rPr lang="fr" sz="1700" b="0" i="0" u="none" baseline="0"/>
                        <a:t>Tanzanie</a:t>
                      </a:r>
                    </a:p>
                  </a:txBody>
                  <a:tcPr/>
                </a:tc>
                <a:tc>
                  <a:txBody>
                    <a:bodyPr/>
                    <a:lstStyle/>
                    <a:p>
                      <a:pPr algn="l" rtl="0"/>
                      <a:r>
                        <a:rPr lang="fr" sz="1700" b="0" i="0" u="none" baseline="0"/>
                        <a:t>2010</a:t>
                      </a:r>
                    </a:p>
                  </a:txBody>
                  <a:tcPr/>
                </a:tc>
                <a:tc>
                  <a:txBody>
                    <a:bodyPr/>
                    <a:lstStyle/>
                    <a:p>
                      <a:pPr algn="l" rtl="0"/>
                      <a:r>
                        <a:rPr lang="fr" sz="1700" b="0" i="0" u="none" baseline="0"/>
                        <a:t>27,4</a:t>
                      </a:r>
                    </a:p>
                  </a:txBody>
                  <a:tcPr/>
                </a:tc>
                <a:tc>
                  <a:txBody>
                    <a:bodyPr/>
                    <a:lstStyle/>
                    <a:p>
                      <a:pPr algn="l" rtl="0"/>
                      <a:r>
                        <a:rPr lang="fr" sz="1700" b="0" i="0" u="none" baseline="0"/>
                        <a:t>48,3</a:t>
                      </a:r>
                    </a:p>
                  </a:txBody>
                  <a:tcPr/>
                </a:tc>
                <a:extLst>
                  <a:ext uri="{0D108BD9-81ED-4DB2-BD59-A6C34878D82A}">
                    <a16:rowId xmlns:a16="http://schemas.microsoft.com/office/drawing/2014/main" val="10008"/>
                  </a:ext>
                </a:extLst>
              </a:tr>
              <a:tr h="370840">
                <a:tc>
                  <a:txBody>
                    <a:bodyPr/>
                    <a:lstStyle/>
                    <a:p>
                      <a:pPr algn="l" rtl="0"/>
                      <a:r>
                        <a:rPr lang="fr" sz="1700" b="0" i="0" u="none" baseline="0"/>
                        <a:t>Zambie</a:t>
                      </a:r>
                    </a:p>
                  </a:txBody>
                  <a:tcPr/>
                </a:tc>
                <a:tc>
                  <a:txBody>
                    <a:bodyPr/>
                    <a:lstStyle/>
                    <a:p>
                      <a:pPr algn="l" rtl="0"/>
                      <a:r>
                        <a:rPr lang="fr" sz="1700" b="0" i="0" u="none" baseline="0"/>
                        <a:t>2013-2014</a:t>
                      </a:r>
                    </a:p>
                  </a:txBody>
                  <a:tcPr/>
                </a:tc>
                <a:tc>
                  <a:txBody>
                    <a:bodyPr/>
                    <a:lstStyle/>
                    <a:p>
                      <a:pPr algn="l" rtl="0"/>
                      <a:r>
                        <a:rPr lang="fr" sz="1700" b="0" i="0" u="none" baseline="0" dirty="0"/>
                        <a:t>44,8</a:t>
                      </a:r>
                    </a:p>
                  </a:txBody>
                  <a:tcPr/>
                </a:tc>
                <a:tc>
                  <a:txBody>
                    <a:bodyPr/>
                    <a:lstStyle/>
                    <a:p>
                      <a:pPr algn="l" rtl="0"/>
                      <a:r>
                        <a:rPr lang="fr" sz="1700" b="0" i="0" u="none" baseline="0"/>
                        <a:t>63,8</a:t>
                      </a:r>
                    </a:p>
                  </a:txBody>
                  <a:tcPr/>
                </a:tc>
                <a:extLst>
                  <a:ext uri="{0D108BD9-81ED-4DB2-BD59-A6C34878D82A}">
                    <a16:rowId xmlns:a16="http://schemas.microsoft.com/office/drawing/2014/main" val="10009"/>
                  </a:ext>
                </a:extLst>
              </a:tr>
              <a:tr h="370840">
                <a:tc>
                  <a:txBody>
                    <a:bodyPr/>
                    <a:lstStyle/>
                    <a:p>
                      <a:pPr algn="l" rtl="0"/>
                      <a:r>
                        <a:rPr lang="fr" sz="1700" b="0" i="0" u="none" baseline="0" dirty="0"/>
                        <a:t>Zimbabwe</a:t>
                      </a:r>
                    </a:p>
                  </a:txBody>
                  <a:tcPr/>
                </a:tc>
                <a:tc>
                  <a:txBody>
                    <a:bodyPr/>
                    <a:lstStyle/>
                    <a:p>
                      <a:pPr algn="l" rtl="0"/>
                      <a:r>
                        <a:rPr lang="fr" sz="1700" b="0" i="0" u="none" baseline="0"/>
                        <a:t>2010-2011</a:t>
                      </a:r>
                    </a:p>
                  </a:txBody>
                  <a:tcPr/>
                </a:tc>
                <a:tc>
                  <a:txBody>
                    <a:bodyPr/>
                    <a:lstStyle/>
                    <a:p>
                      <a:pPr algn="l" rtl="0"/>
                      <a:r>
                        <a:rPr lang="fr" sz="1700" b="0" i="0" u="none" baseline="0"/>
                        <a:t>57,3</a:t>
                      </a:r>
                    </a:p>
                  </a:txBody>
                  <a:tcPr/>
                </a:tc>
                <a:tc>
                  <a:txBody>
                    <a:bodyPr/>
                    <a:lstStyle/>
                    <a:p>
                      <a:pPr algn="l" rtl="0"/>
                      <a:r>
                        <a:rPr lang="fr" sz="1700" b="0" i="0" u="none" baseline="0" dirty="0"/>
                        <a:t>78,3</a:t>
                      </a:r>
                    </a:p>
                  </a:txBody>
                  <a:tcPr/>
                </a:tc>
                <a:extLst>
                  <a:ext uri="{0D108BD9-81ED-4DB2-BD59-A6C34878D82A}">
                    <a16:rowId xmlns:a16="http://schemas.microsoft.com/office/drawing/2014/main" val="10010"/>
                  </a:ext>
                </a:extLst>
              </a:tr>
            </a:tbl>
          </a:graphicData>
        </a:graphic>
      </p:graphicFrame>
      <p:sp>
        <p:nvSpPr>
          <p:cNvPr id="5" name="TextBox 4"/>
          <p:cNvSpPr txBox="1"/>
          <p:nvPr/>
        </p:nvSpPr>
        <p:spPr>
          <a:xfrm>
            <a:off x="2743200" y="6172200"/>
            <a:ext cx="6324600" cy="307777"/>
          </a:xfrm>
          <a:prstGeom prst="rect">
            <a:avLst/>
          </a:prstGeom>
          <a:noFill/>
        </p:spPr>
        <p:txBody>
          <a:bodyPr wrap="square" rtlCol="0">
            <a:spAutoFit/>
          </a:bodyPr>
          <a:lstStyle/>
          <a:p>
            <a:pPr algn="l" rtl="0"/>
            <a:r>
              <a:rPr lang="fr" sz="1400" b="0" i="0" u="none" baseline="0"/>
              <a:t>Source : EDS - Enquêtes démographiques et de santé, différentes années</a:t>
            </a:r>
          </a:p>
        </p:txBody>
      </p:sp>
    </p:spTree>
    <p:extLst>
      <p:ext uri="{BB962C8B-B14F-4D97-AF65-F5344CB8AC3E}">
        <p14:creationId xmlns:p14="http://schemas.microsoft.com/office/powerpoint/2010/main" val="12555825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b="1" i="0" u="none" baseline="0" dirty="0"/>
              <a:t>Qu’est </a:t>
            </a:r>
            <a:r>
              <a:rPr lang="fr-FR" b="1" i="0" u="none" baseline="0" dirty="0"/>
              <a:t>ce que cela raconte</a:t>
            </a:r>
            <a:r>
              <a:rPr lang="fr" b="1" i="0" u="none" baseline="0" dirty="0"/>
              <a:t> ?</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02582" y="1219200"/>
            <a:ext cx="3474418" cy="5184483"/>
          </a:xfrm>
        </p:spPr>
      </p:pic>
      <p:cxnSp>
        <p:nvCxnSpPr>
          <p:cNvPr id="5" name="Straight Connector 4"/>
          <p:cNvCxnSpPr/>
          <p:nvPr/>
        </p:nvCxnSpPr>
        <p:spPr bwMode="auto">
          <a:xfrm flipH="1">
            <a:off x="4419600" y="2819400"/>
            <a:ext cx="3957572" cy="0"/>
          </a:xfrm>
          <a:prstGeom prst="line">
            <a:avLst/>
          </a:prstGeom>
          <a:solidFill>
            <a:schemeClr val="accent1"/>
          </a:solidFill>
          <a:ln w="19050" cap="flat" cmpd="sng" algn="ctr">
            <a:solidFill>
              <a:schemeClr val="tx1"/>
            </a:solidFill>
            <a:prstDash val="sysDot"/>
            <a:round/>
            <a:headEnd type="none" w="med" len="med"/>
            <a:tailEnd type="none" w="med" len="med"/>
          </a:ln>
          <a:effectLst/>
        </p:spPr>
      </p:cxnSp>
      <p:sp>
        <p:nvSpPr>
          <p:cNvPr id="6" name="TextBox 5"/>
          <p:cNvSpPr txBox="1"/>
          <p:nvPr/>
        </p:nvSpPr>
        <p:spPr>
          <a:xfrm>
            <a:off x="5330456" y="1682952"/>
            <a:ext cx="3810000" cy="1015663"/>
          </a:xfrm>
          <a:prstGeom prst="rect">
            <a:avLst/>
          </a:prstGeom>
          <a:noFill/>
        </p:spPr>
        <p:txBody>
          <a:bodyPr wrap="square" rtlCol="0">
            <a:spAutoFit/>
          </a:bodyPr>
          <a:lstStyle/>
          <a:p>
            <a:pPr algn="l" rtl="0"/>
            <a:r>
              <a:rPr lang="fr" sz="2000" b="0" i="0" u="none" baseline="0" dirty="0"/>
              <a:t>Dans les pays où le </a:t>
            </a:r>
            <a:r>
              <a:rPr lang="fr" sz="2000" b="0" i="0" u="none" baseline="0" dirty="0" err="1"/>
              <a:t>TPCm</a:t>
            </a:r>
            <a:r>
              <a:rPr lang="fr" sz="2000" b="0" i="0" u="none" baseline="0" dirty="0"/>
              <a:t> est faible, le % de demande satisfaite est inférieur.</a:t>
            </a:r>
          </a:p>
        </p:txBody>
      </p:sp>
      <p:sp>
        <p:nvSpPr>
          <p:cNvPr id="3" name="TextBox 2">
            <a:extLst>
              <a:ext uri="{FF2B5EF4-FFF2-40B4-BE49-F238E27FC236}">
                <a16:creationId xmlns:a16="http://schemas.microsoft.com/office/drawing/2014/main" id="{23D92858-1135-4585-A34B-6C44E86BF803}"/>
              </a:ext>
            </a:extLst>
          </p:cNvPr>
          <p:cNvSpPr txBox="1"/>
          <p:nvPr/>
        </p:nvSpPr>
        <p:spPr>
          <a:xfrm>
            <a:off x="3897610" y="6112818"/>
            <a:ext cx="4743772" cy="215444"/>
          </a:xfrm>
          <a:prstGeom prst="rect">
            <a:avLst/>
          </a:prstGeom>
          <a:solidFill>
            <a:schemeClr val="accent1"/>
          </a:solidFill>
        </p:spPr>
        <p:txBody>
          <a:bodyPr wrap="square" rtlCol="0">
            <a:spAutoFit/>
          </a:bodyPr>
          <a:lstStyle/>
          <a:p>
            <a:pPr algn="l" rtl="0"/>
            <a:r>
              <a:rPr lang="fr" sz="800" b="0" i="0" u="none" baseline="0" dirty="0">
                <a:latin typeface="+mn-lt"/>
                <a:ea typeface="Roboto Slab" charset="0"/>
                <a:cs typeface="Roboto Slab" charset="0"/>
              </a:rPr>
              <a:t>Pourcentage de demande de PF satisfaite avec les méthodes modernes</a:t>
            </a:r>
            <a:endParaRPr lang="fr" sz="800" dirty="0">
              <a:latin typeface="+mn-lt"/>
              <a:ea typeface="Roboto Slab" charset="0"/>
              <a:cs typeface="Roboto Slab" charset="0"/>
            </a:endParaRPr>
          </a:p>
        </p:txBody>
      </p:sp>
    </p:spTree>
    <p:extLst>
      <p:ext uri="{BB962C8B-B14F-4D97-AF65-F5344CB8AC3E}">
        <p14:creationId xmlns:p14="http://schemas.microsoft.com/office/powerpoint/2010/main" val="8925917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69431" y="1212188"/>
            <a:ext cx="3505200" cy="5193392"/>
          </a:xfrm>
        </p:spPr>
      </p:pic>
      <p:cxnSp>
        <p:nvCxnSpPr>
          <p:cNvPr id="5" name="Straight Connector 4"/>
          <p:cNvCxnSpPr/>
          <p:nvPr/>
        </p:nvCxnSpPr>
        <p:spPr bwMode="auto">
          <a:xfrm flipH="1">
            <a:off x="4572000" y="2819400"/>
            <a:ext cx="4005262" cy="0"/>
          </a:xfrm>
          <a:prstGeom prst="line">
            <a:avLst/>
          </a:prstGeom>
          <a:solidFill>
            <a:schemeClr val="accent1"/>
          </a:solidFill>
          <a:ln w="19050" cap="flat" cmpd="sng" algn="ctr">
            <a:solidFill>
              <a:schemeClr val="tx1"/>
            </a:solidFill>
            <a:prstDash val="sysDot"/>
            <a:round/>
            <a:headEnd type="none" w="med" len="med"/>
            <a:tailEnd type="none" w="med" len="med"/>
          </a:ln>
          <a:effectLst/>
        </p:spPr>
      </p:cxnSp>
      <p:sp>
        <p:nvSpPr>
          <p:cNvPr id="6" name="TextBox 5"/>
          <p:cNvSpPr txBox="1"/>
          <p:nvPr/>
        </p:nvSpPr>
        <p:spPr>
          <a:xfrm>
            <a:off x="4949456" y="1143000"/>
            <a:ext cx="3810000" cy="1631216"/>
          </a:xfrm>
          <a:prstGeom prst="rect">
            <a:avLst/>
          </a:prstGeom>
          <a:noFill/>
        </p:spPr>
        <p:txBody>
          <a:bodyPr wrap="square" rtlCol="0">
            <a:spAutoFit/>
          </a:bodyPr>
          <a:lstStyle/>
          <a:p>
            <a:r>
              <a:rPr lang="fr" sz="2000" b="0" i="0" u="none" baseline="0" dirty="0"/>
              <a:t>Une fois que l'ordre des pays a été modifié, ceux </a:t>
            </a:r>
            <a:r>
              <a:rPr lang="fr" sz="2000" dirty="0"/>
              <a:t>d</a:t>
            </a:r>
            <a:r>
              <a:rPr lang="fr" sz="2000" b="0" i="0" u="none" baseline="0" dirty="0"/>
              <a:t>ont le TPCm est plus faible enregistrent un pourcentage </a:t>
            </a:r>
            <a:r>
              <a:rPr lang="fr" sz="2000" dirty="0"/>
              <a:t>plus faible de </a:t>
            </a:r>
            <a:r>
              <a:rPr lang="fr" sz="2000" b="0" i="0" u="none" baseline="0" dirty="0"/>
              <a:t>demande satisfaite.</a:t>
            </a:r>
          </a:p>
        </p:txBody>
      </p:sp>
      <p:sp>
        <p:nvSpPr>
          <p:cNvPr id="8" name="Title 1">
            <a:extLst>
              <a:ext uri="{FF2B5EF4-FFF2-40B4-BE49-F238E27FC236}">
                <a16:creationId xmlns:a16="http://schemas.microsoft.com/office/drawing/2014/main" id="{4AA67D84-8166-4822-A012-7390F89B5023}"/>
              </a:ext>
            </a:extLst>
          </p:cNvPr>
          <p:cNvSpPr txBox="1">
            <a:spLocks/>
          </p:cNvSpPr>
          <p:nvPr/>
        </p:nvSpPr>
        <p:spPr bwMode="auto">
          <a:xfrm>
            <a:off x="838200" y="533400"/>
            <a:ext cx="773906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1" fontAlgn="base" hangingPunct="1">
              <a:spcBef>
                <a:spcPct val="0"/>
              </a:spcBef>
              <a:spcAft>
                <a:spcPct val="0"/>
              </a:spcAft>
              <a:defRPr sz="3600" b="1">
                <a:solidFill>
                  <a:schemeClr val="tx2"/>
                </a:solidFill>
                <a:latin typeface="+mn-lt"/>
                <a:ea typeface="ＭＳ Ｐゴシック" pitchFamily="34" charset="-128"/>
                <a:cs typeface="ＭＳ Ｐゴシック" charset="-128"/>
              </a:defRPr>
            </a:lvl1pPr>
            <a:lvl2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2pPr>
            <a:lvl3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3pPr>
            <a:lvl4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4pPr>
            <a:lvl5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fr" kern="0" dirty="0"/>
              <a:t>Qu’est </a:t>
            </a:r>
            <a:r>
              <a:rPr lang="fr-FR" kern="0" dirty="0"/>
              <a:t>ce que cela raconte</a:t>
            </a:r>
            <a:r>
              <a:rPr lang="fr" kern="0" dirty="0"/>
              <a:t> ?</a:t>
            </a:r>
          </a:p>
        </p:txBody>
      </p:sp>
      <p:sp>
        <p:nvSpPr>
          <p:cNvPr id="2" name="TextBox 1">
            <a:extLst>
              <a:ext uri="{FF2B5EF4-FFF2-40B4-BE49-F238E27FC236}">
                <a16:creationId xmlns:a16="http://schemas.microsoft.com/office/drawing/2014/main" id="{C3917FA5-D56E-468E-94CA-708536A809EE}"/>
              </a:ext>
            </a:extLst>
          </p:cNvPr>
          <p:cNvSpPr txBox="1"/>
          <p:nvPr/>
        </p:nvSpPr>
        <p:spPr>
          <a:xfrm>
            <a:off x="3962400" y="6084243"/>
            <a:ext cx="4743772" cy="230832"/>
          </a:xfrm>
          <a:prstGeom prst="rect">
            <a:avLst/>
          </a:prstGeom>
          <a:solidFill>
            <a:schemeClr val="accent1"/>
          </a:solidFill>
        </p:spPr>
        <p:txBody>
          <a:bodyPr wrap="square" rtlCol="0">
            <a:spAutoFit/>
          </a:bodyPr>
          <a:lstStyle/>
          <a:p>
            <a:pPr algn="l" rtl="0"/>
            <a:r>
              <a:rPr lang="fr" sz="800" b="0" i="0" u="none" baseline="0" dirty="0">
                <a:latin typeface="+mn-lt"/>
                <a:ea typeface="Roboto Slab" charset="0"/>
                <a:cs typeface="Roboto Slab" charset="0"/>
              </a:rPr>
              <a:t>Pourcentage</a:t>
            </a:r>
            <a:r>
              <a:rPr lang="fr" sz="900" b="0" i="0" u="none" baseline="0" dirty="0">
                <a:latin typeface="+mn-lt"/>
                <a:ea typeface="Roboto Slab" charset="0"/>
                <a:cs typeface="Roboto Slab" charset="0"/>
              </a:rPr>
              <a:t> de demande de PF satisfaite avec les méthodes modernes</a:t>
            </a:r>
            <a:endParaRPr lang="fr" sz="900" dirty="0">
              <a:latin typeface="+mn-lt"/>
              <a:ea typeface="Roboto Slab" charset="0"/>
              <a:cs typeface="Roboto Slab" charset="0"/>
            </a:endParaRPr>
          </a:p>
        </p:txBody>
      </p:sp>
    </p:spTree>
    <p:extLst>
      <p:ext uri="{BB962C8B-B14F-4D97-AF65-F5344CB8AC3E}">
        <p14:creationId xmlns:p14="http://schemas.microsoft.com/office/powerpoint/2010/main" val="16456018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sz="2800" b="1" i="0" u="none" baseline="0" dirty="0"/>
              <a:t>Qui sont les membres de votre public ?</a:t>
            </a:r>
          </a:p>
        </p:txBody>
      </p:sp>
      <p:sp>
        <p:nvSpPr>
          <p:cNvPr id="3" name="Content Placeholder 2"/>
          <p:cNvSpPr>
            <a:spLocks noGrp="1"/>
          </p:cNvSpPr>
          <p:nvPr>
            <p:ph idx="1"/>
          </p:nvPr>
        </p:nvSpPr>
        <p:spPr/>
        <p:txBody>
          <a:bodyPr/>
          <a:lstStyle/>
          <a:p>
            <a:pPr algn="l" rtl="0"/>
            <a:r>
              <a:rPr lang="fr" sz="2400" b="0" i="0" u="none" baseline="0" dirty="0"/>
              <a:t>D'où viennent-ils ? </a:t>
            </a:r>
          </a:p>
          <a:p>
            <a:pPr algn="l" rtl="0"/>
            <a:r>
              <a:rPr lang="fr" sz="2400" b="0" i="0" u="none" baseline="0" dirty="0"/>
              <a:t>Travaillent-ils dans le domaine ? Occupent-ils un poste à responsabilité ? </a:t>
            </a:r>
          </a:p>
          <a:p>
            <a:pPr algn="l" rtl="0"/>
            <a:r>
              <a:rPr lang="fr" sz="2400" b="0" i="0" u="none" baseline="0" dirty="0"/>
              <a:t>Quelles sont leurs caractéristiques démographiques ? </a:t>
            </a:r>
          </a:p>
          <a:p>
            <a:pPr algn="l" rtl="0"/>
            <a:r>
              <a:rPr lang="fr" sz="2400" b="0" i="0" u="none" baseline="0" dirty="0"/>
              <a:t>De quelle manière considèrent-ils les informations ? </a:t>
            </a:r>
          </a:p>
          <a:p>
            <a:pPr algn="l" rtl="0"/>
            <a:r>
              <a:rPr lang="fr" sz="2400" b="0" i="0" u="none" baseline="0" dirty="0"/>
              <a:t>Sont-ils instruits ? </a:t>
            </a:r>
          </a:p>
          <a:p>
            <a:pPr algn="l" rtl="0"/>
            <a:r>
              <a:rPr lang="fr" sz="2400" b="0" i="0" u="none" baseline="0" dirty="0"/>
              <a:t>Sont-ils sceptiques ?</a:t>
            </a:r>
          </a:p>
          <a:p>
            <a:pPr algn="l" rtl="0"/>
            <a:r>
              <a:rPr lang="fr" sz="2400" b="1" i="0" u="none" baseline="0" dirty="0"/>
              <a:t>Pourquoi devraient-ils se préoccuper de cette question ? </a:t>
            </a:r>
          </a:p>
        </p:txBody>
      </p:sp>
    </p:spTree>
    <p:extLst>
      <p:ext uri="{BB962C8B-B14F-4D97-AF65-F5344CB8AC3E}">
        <p14:creationId xmlns:p14="http://schemas.microsoft.com/office/powerpoint/2010/main" val="13087859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48000" y="1283609"/>
            <a:ext cx="3505200" cy="5193392"/>
          </a:xfrm>
        </p:spPr>
      </p:pic>
      <p:sp>
        <p:nvSpPr>
          <p:cNvPr id="2" name="Title 1"/>
          <p:cNvSpPr>
            <a:spLocks noGrp="1"/>
          </p:cNvSpPr>
          <p:nvPr>
            <p:ph type="title"/>
          </p:nvPr>
        </p:nvSpPr>
        <p:spPr>
          <a:xfrm>
            <a:off x="838200" y="533400"/>
            <a:ext cx="8001000" cy="990600"/>
          </a:xfrm>
        </p:spPr>
        <p:txBody>
          <a:bodyPr/>
          <a:lstStyle/>
          <a:p>
            <a:pPr algn="l" rtl="0"/>
            <a:r>
              <a:rPr lang="fr" b="1" i="0" u="none" baseline="0" dirty="0"/>
              <a:t>Adaptez le contenu à votre public</a:t>
            </a:r>
          </a:p>
        </p:txBody>
      </p:sp>
      <p:sp>
        <p:nvSpPr>
          <p:cNvPr id="3" name="TextBox 2">
            <a:extLst>
              <a:ext uri="{FF2B5EF4-FFF2-40B4-BE49-F238E27FC236}">
                <a16:creationId xmlns:a16="http://schemas.microsoft.com/office/drawing/2014/main" id="{CF135789-8A69-4B11-945A-4071F37B68F8}"/>
              </a:ext>
            </a:extLst>
          </p:cNvPr>
          <p:cNvSpPr txBox="1"/>
          <p:nvPr/>
        </p:nvSpPr>
        <p:spPr>
          <a:xfrm>
            <a:off x="3886200" y="6087904"/>
            <a:ext cx="4743772" cy="230832"/>
          </a:xfrm>
          <a:prstGeom prst="rect">
            <a:avLst/>
          </a:prstGeom>
          <a:solidFill>
            <a:schemeClr val="accent1"/>
          </a:solidFill>
        </p:spPr>
        <p:txBody>
          <a:bodyPr wrap="square" rtlCol="0">
            <a:spAutoFit/>
          </a:bodyPr>
          <a:lstStyle/>
          <a:p>
            <a:pPr algn="l" rtl="0"/>
            <a:r>
              <a:rPr lang="fr" sz="900" b="0" i="0" u="none" baseline="0" dirty="0">
                <a:latin typeface="+mn-lt"/>
                <a:ea typeface="Roboto Slab" charset="0"/>
                <a:cs typeface="Roboto Slab" charset="0"/>
              </a:rPr>
              <a:t>Pourcentage de demande de PF satisfaite avec les méthodes modernes</a:t>
            </a:r>
            <a:endParaRPr lang="fr" sz="900" dirty="0">
              <a:latin typeface="+mn-lt"/>
              <a:ea typeface="Roboto Slab" charset="0"/>
              <a:cs typeface="Roboto Slab" charset="0"/>
            </a:endParaRPr>
          </a:p>
        </p:txBody>
      </p:sp>
    </p:spTree>
    <p:extLst>
      <p:ext uri="{BB962C8B-B14F-4D97-AF65-F5344CB8AC3E}">
        <p14:creationId xmlns:p14="http://schemas.microsoft.com/office/powerpoint/2010/main" val="500476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rotWithShape="1">
          <a:blip r:embed="rId3">
            <a:extLst>
              <a:ext uri="{28A0092B-C50C-407E-A947-70E740481C1C}">
                <a14:useLocalDpi xmlns:a14="http://schemas.microsoft.com/office/drawing/2010/main" val="0"/>
              </a:ext>
            </a:extLst>
          </a:blip>
          <a:srcRect b="4255"/>
          <a:stretch/>
        </p:blipFill>
        <p:spPr>
          <a:xfrm>
            <a:off x="1752600" y="1828800"/>
            <a:ext cx="6502400" cy="4572000"/>
          </a:xfrm>
          <a:prstGeom prst="rect">
            <a:avLst/>
          </a:prstGeom>
        </p:spPr>
      </p:pic>
      <p:sp>
        <p:nvSpPr>
          <p:cNvPr id="25" name="Rectangle 24"/>
          <p:cNvSpPr/>
          <p:nvPr/>
        </p:nvSpPr>
        <p:spPr bwMode="auto">
          <a:xfrm>
            <a:off x="990600" y="1905000"/>
            <a:ext cx="1970571" cy="391634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 name="Title 1"/>
          <p:cNvSpPr>
            <a:spLocks noGrp="1"/>
          </p:cNvSpPr>
          <p:nvPr>
            <p:ph type="title"/>
          </p:nvPr>
        </p:nvSpPr>
        <p:spPr>
          <a:xfrm>
            <a:off x="838200" y="76200"/>
            <a:ext cx="8305800" cy="990600"/>
          </a:xfrm>
        </p:spPr>
        <p:txBody>
          <a:bodyPr/>
          <a:lstStyle/>
          <a:p>
            <a:pPr algn="l" rtl="0"/>
            <a:r>
              <a:rPr lang="fr" b="1" i="0" u="none" baseline="0" dirty="0"/>
              <a:t>Adaptez le contenu à votre public</a:t>
            </a:r>
          </a:p>
        </p:txBody>
      </p:sp>
      <p:sp>
        <p:nvSpPr>
          <p:cNvPr id="13" name="Content Placeholder 2"/>
          <p:cNvSpPr>
            <a:spLocks noGrp="1"/>
          </p:cNvSpPr>
          <p:nvPr>
            <p:ph idx="1"/>
          </p:nvPr>
        </p:nvSpPr>
        <p:spPr>
          <a:xfrm>
            <a:off x="838200" y="1219200"/>
            <a:ext cx="7915275" cy="3962400"/>
          </a:xfrm>
        </p:spPr>
        <p:txBody>
          <a:bodyPr/>
          <a:lstStyle/>
          <a:p>
            <a:pPr marL="0" indent="0">
              <a:buNone/>
            </a:pPr>
            <a:r>
              <a:rPr lang="fr-FR" b="0" i="0" u="none" baseline="0" dirty="0"/>
              <a:t>Bien </a:t>
            </a:r>
            <a:r>
              <a:rPr lang="fr-FR" b="0" i="0" u="none" baseline="0" dirty="0" err="1"/>
              <a:t>inform</a:t>
            </a:r>
            <a:r>
              <a:rPr lang="fr" dirty="0"/>
              <a:t>é</a:t>
            </a:r>
            <a:r>
              <a:rPr lang="fr-FR" b="0" i="0" u="none" baseline="0" dirty="0"/>
              <a:t>,</a:t>
            </a:r>
            <a:r>
              <a:rPr lang="fr" b="0" i="0" u="none" baseline="0" dirty="0"/>
              <a:t> sur le Burkina Faso</a:t>
            </a:r>
            <a:endParaRPr lang="fr" dirty="0"/>
          </a:p>
        </p:txBody>
      </p:sp>
      <p:sp>
        <p:nvSpPr>
          <p:cNvPr id="11" name="TextBox 10"/>
          <p:cNvSpPr txBox="1"/>
          <p:nvPr/>
        </p:nvSpPr>
        <p:spPr>
          <a:xfrm>
            <a:off x="4882828" y="3897868"/>
            <a:ext cx="4602646" cy="369332"/>
          </a:xfrm>
          <a:prstGeom prst="rect">
            <a:avLst/>
          </a:prstGeom>
          <a:noFill/>
        </p:spPr>
        <p:txBody>
          <a:bodyPr wrap="square" rtlCol="0">
            <a:spAutoFit/>
          </a:bodyPr>
          <a:lstStyle/>
          <a:p>
            <a:pPr algn="l" rtl="0"/>
            <a:r>
              <a:rPr lang="fr" sz="1800" b="0" i="0" u="none" baseline="0"/>
              <a:t>15 %</a:t>
            </a:r>
          </a:p>
        </p:txBody>
      </p:sp>
      <p:sp>
        <p:nvSpPr>
          <p:cNvPr id="15" name="TextBox 14"/>
          <p:cNvSpPr txBox="1"/>
          <p:nvPr/>
        </p:nvSpPr>
        <p:spPr>
          <a:xfrm>
            <a:off x="7702228" y="4229840"/>
            <a:ext cx="2057400" cy="369332"/>
          </a:xfrm>
          <a:prstGeom prst="rect">
            <a:avLst/>
          </a:prstGeom>
          <a:noFill/>
        </p:spPr>
        <p:txBody>
          <a:bodyPr wrap="square" rtlCol="0">
            <a:spAutoFit/>
          </a:bodyPr>
          <a:lstStyle/>
          <a:p>
            <a:pPr algn="l" rtl="0"/>
            <a:r>
              <a:rPr lang="fr" sz="1800" b="0" i="0" u="none" baseline="0"/>
              <a:t>37%</a:t>
            </a:r>
          </a:p>
        </p:txBody>
      </p:sp>
      <p:sp>
        <p:nvSpPr>
          <p:cNvPr id="16" name="TextBox 15"/>
          <p:cNvSpPr txBox="1"/>
          <p:nvPr/>
        </p:nvSpPr>
        <p:spPr>
          <a:xfrm>
            <a:off x="990600" y="4050268"/>
            <a:ext cx="1981200" cy="400110"/>
          </a:xfrm>
          <a:prstGeom prst="rect">
            <a:avLst/>
          </a:prstGeom>
          <a:solidFill>
            <a:schemeClr val="accent1"/>
          </a:solidFill>
        </p:spPr>
        <p:txBody>
          <a:bodyPr wrap="square" rtlCol="0">
            <a:spAutoFit/>
          </a:bodyPr>
          <a:lstStyle/>
          <a:p>
            <a:pPr algn="r" rtl="0"/>
            <a:r>
              <a:rPr lang="fr" sz="2000" b="1" i="0" u="none" baseline="0">
                <a:latin typeface="+mn-lt"/>
                <a:ea typeface="Roboto Slab" charset="0"/>
                <a:cs typeface="Roboto Slab" charset="0"/>
              </a:rPr>
              <a:t>Burkina Faso</a:t>
            </a:r>
          </a:p>
        </p:txBody>
      </p:sp>
      <p:sp>
        <p:nvSpPr>
          <p:cNvPr id="17" name="TextBox 16"/>
          <p:cNvSpPr txBox="1"/>
          <p:nvPr/>
        </p:nvSpPr>
        <p:spPr>
          <a:xfrm>
            <a:off x="1295400" y="3276600"/>
            <a:ext cx="1676400" cy="369332"/>
          </a:xfrm>
          <a:prstGeom prst="rect">
            <a:avLst/>
          </a:prstGeom>
          <a:solidFill>
            <a:schemeClr val="accent1"/>
          </a:solidFill>
        </p:spPr>
        <p:txBody>
          <a:bodyPr wrap="square" rtlCol="0">
            <a:spAutoFit/>
          </a:bodyPr>
          <a:lstStyle/>
          <a:p>
            <a:pPr algn="r" rtl="0"/>
            <a:r>
              <a:rPr lang="fr" sz="1800" b="0" i="0" u="none" baseline="0">
                <a:latin typeface="+mn-lt"/>
                <a:ea typeface="Roboto Slab" charset="0"/>
                <a:cs typeface="Roboto Slab" charset="0"/>
              </a:rPr>
              <a:t>Côte d’Ivoire</a:t>
            </a:r>
          </a:p>
        </p:txBody>
      </p:sp>
      <p:sp>
        <p:nvSpPr>
          <p:cNvPr id="18" name="TextBox 17"/>
          <p:cNvSpPr txBox="1"/>
          <p:nvPr/>
        </p:nvSpPr>
        <p:spPr>
          <a:xfrm>
            <a:off x="1295400" y="2438400"/>
            <a:ext cx="1676400" cy="369332"/>
          </a:xfrm>
          <a:prstGeom prst="rect">
            <a:avLst/>
          </a:prstGeom>
          <a:solidFill>
            <a:schemeClr val="accent1"/>
          </a:solidFill>
        </p:spPr>
        <p:txBody>
          <a:bodyPr wrap="square" rtlCol="0">
            <a:spAutoFit/>
          </a:bodyPr>
          <a:lstStyle/>
          <a:p>
            <a:pPr algn="r" rtl="0"/>
            <a:r>
              <a:rPr lang="fr" sz="1800" b="0" i="0" u="none" baseline="0">
                <a:latin typeface="+mn-lt"/>
                <a:ea typeface="Roboto Slab" charset="0"/>
                <a:cs typeface="Roboto Slab" charset="0"/>
              </a:rPr>
              <a:t>Bénin</a:t>
            </a:r>
          </a:p>
        </p:txBody>
      </p:sp>
      <p:sp>
        <p:nvSpPr>
          <p:cNvPr id="19" name="TextBox 18"/>
          <p:cNvSpPr txBox="1"/>
          <p:nvPr/>
        </p:nvSpPr>
        <p:spPr>
          <a:xfrm>
            <a:off x="1295400" y="4812268"/>
            <a:ext cx="1676400" cy="369332"/>
          </a:xfrm>
          <a:prstGeom prst="rect">
            <a:avLst/>
          </a:prstGeom>
          <a:solidFill>
            <a:schemeClr val="accent1"/>
          </a:solidFill>
        </p:spPr>
        <p:txBody>
          <a:bodyPr wrap="square" rtlCol="0">
            <a:spAutoFit/>
          </a:bodyPr>
          <a:lstStyle/>
          <a:p>
            <a:pPr algn="r" rtl="0"/>
            <a:r>
              <a:rPr lang="fr" sz="1800" b="0" i="0" u="none" baseline="0">
                <a:latin typeface="+mn-lt"/>
                <a:ea typeface="Roboto Slab" charset="0"/>
                <a:cs typeface="Roboto Slab" charset="0"/>
              </a:rPr>
              <a:t>Ghana</a:t>
            </a:r>
          </a:p>
        </p:txBody>
      </p:sp>
      <p:sp>
        <p:nvSpPr>
          <p:cNvPr id="21" name="TextBox 20"/>
          <p:cNvSpPr txBox="1"/>
          <p:nvPr/>
        </p:nvSpPr>
        <p:spPr>
          <a:xfrm>
            <a:off x="2438400" y="6047601"/>
            <a:ext cx="685800" cy="276999"/>
          </a:xfrm>
          <a:prstGeom prst="rect">
            <a:avLst/>
          </a:prstGeom>
          <a:solidFill>
            <a:schemeClr val="accent1"/>
          </a:solidFill>
        </p:spPr>
        <p:txBody>
          <a:bodyPr wrap="square" rtlCol="0">
            <a:spAutoFit/>
          </a:bodyPr>
          <a:lstStyle/>
          <a:p>
            <a:pPr algn="l" rtl="0"/>
            <a:r>
              <a:rPr lang="fr" sz="1200" b="0" i="0" u="none" baseline="0">
                <a:latin typeface="+mn-lt"/>
                <a:ea typeface="Roboto Slab" charset="0"/>
                <a:cs typeface="Roboto Slab" charset="0"/>
              </a:rPr>
              <a:t>TPCm</a:t>
            </a:r>
            <a:endParaRPr lang="fr" sz="1200" dirty="0">
              <a:latin typeface="+mn-lt"/>
              <a:ea typeface="Roboto Slab" charset="0"/>
              <a:cs typeface="Roboto Slab" charset="0"/>
            </a:endParaRPr>
          </a:p>
        </p:txBody>
      </p:sp>
      <p:sp>
        <p:nvSpPr>
          <p:cNvPr id="22" name="TextBox 21"/>
          <p:cNvSpPr txBox="1"/>
          <p:nvPr/>
        </p:nvSpPr>
        <p:spPr>
          <a:xfrm>
            <a:off x="3333428" y="6047600"/>
            <a:ext cx="4743772" cy="276999"/>
          </a:xfrm>
          <a:prstGeom prst="rect">
            <a:avLst/>
          </a:prstGeom>
          <a:solidFill>
            <a:schemeClr val="accent1"/>
          </a:solidFill>
        </p:spPr>
        <p:txBody>
          <a:bodyPr wrap="square" rtlCol="0">
            <a:spAutoFit/>
          </a:bodyPr>
          <a:lstStyle/>
          <a:p>
            <a:pPr algn="l" rtl="0"/>
            <a:r>
              <a:rPr lang="fr" sz="1200" b="0" i="0" u="none" baseline="0" dirty="0">
                <a:latin typeface="+mn-lt"/>
                <a:ea typeface="Roboto Slab" charset="0"/>
                <a:cs typeface="Roboto Slab" charset="0"/>
              </a:rPr>
              <a:t>Pourcentage de demande de PF satisfaite avec les méthodes modernes</a:t>
            </a:r>
            <a:endParaRPr lang="fr" sz="1200" dirty="0">
              <a:latin typeface="+mn-lt"/>
              <a:ea typeface="Roboto Slab" charset="0"/>
              <a:cs typeface="Roboto Slab" charset="0"/>
            </a:endParaRPr>
          </a:p>
        </p:txBody>
      </p:sp>
      <p:sp>
        <p:nvSpPr>
          <p:cNvPr id="23" name="TextBox 22"/>
          <p:cNvSpPr txBox="1"/>
          <p:nvPr/>
        </p:nvSpPr>
        <p:spPr>
          <a:xfrm>
            <a:off x="3409628" y="5513572"/>
            <a:ext cx="4743772" cy="307777"/>
          </a:xfrm>
          <a:prstGeom prst="rect">
            <a:avLst/>
          </a:prstGeom>
          <a:solidFill>
            <a:schemeClr val="accent1"/>
          </a:solidFill>
        </p:spPr>
        <p:txBody>
          <a:bodyPr wrap="square" rtlCol="0">
            <a:spAutoFit/>
          </a:bodyPr>
          <a:lstStyle/>
          <a:p>
            <a:pPr algn="l" rtl="0"/>
            <a:r>
              <a:rPr lang="fr" sz="1400" b="0" i="0" u="none" baseline="0" dirty="0">
                <a:latin typeface="+mn-lt"/>
                <a:ea typeface="Roboto Slab" charset="0"/>
                <a:cs typeface="Roboto Slab" charset="0"/>
              </a:rPr>
              <a:t>5         10         15         20         25         30         35 </a:t>
            </a:r>
            <a:endParaRPr lang="fr" sz="1200" dirty="0">
              <a:latin typeface="+mn-lt"/>
              <a:ea typeface="Roboto Slab" charset="0"/>
              <a:cs typeface="Roboto Slab" charset="0"/>
            </a:endParaRPr>
          </a:p>
        </p:txBody>
      </p:sp>
      <p:sp>
        <p:nvSpPr>
          <p:cNvPr id="24" name="TextBox 23"/>
          <p:cNvSpPr txBox="1"/>
          <p:nvPr/>
        </p:nvSpPr>
        <p:spPr>
          <a:xfrm>
            <a:off x="2667000" y="5559623"/>
            <a:ext cx="324172" cy="307777"/>
          </a:xfrm>
          <a:prstGeom prst="rect">
            <a:avLst/>
          </a:prstGeom>
          <a:solidFill>
            <a:schemeClr val="accent1"/>
          </a:solidFill>
        </p:spPr>
        <p:txBody>
          <a:bodyPr wrap="square" rtlCol="0">
            <a:spAutoFit/>
          </a:bodyPr>
          <a:lstStyle/>
          <a:p>
            <a:pPr algn="r" rtl="0"/>
            <a:r>
              <a:rPr lang="fr" sz="1400" b="0" i="0" u="none" baseline="0">
                <a:latin typeface="+mn-lt"/>
                <a:ea typeface="Roboto Slab" charset="0"/>
                <a:cs typeface="Roboto Slab" charset="0"/>
              </a:rPr>
              <a:t>0</a:t>
            </a:r>
            <a:endParaRPr lang="fr" sz="1200" dirty="0">
              <a:latin typeface="+mn-lt"/>
              <a:ea typeface="Roboto Slab" charset="0"/>
              <a:cs typeface="Roboto Slab" charset="0"/>
            </a:endParaRPr>
          </a:p>
        </p:txBody>
      </p:sp>
    </p:spTree>
    <p:extLst>
      <p:ext uri="{BB962C8B-B14F-4D97-AF65-F5344CB8AC3E}">
        <p14:creationId xmlns:p14="http://schemas.microsoft.com/office/powerpoint/2010/main" val="18190601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sz="3200" b="1" i="0" u="none" baseline="0" dirty="0"/>
              <a:t>Résumé : Visualisation des données</a:t>
            </a:r>
          </a:p>
        </p:txBody>
      </p:sp>
      <p:sp>
        <p:nvSpPr>
          <p:cNvPr id="3" name="Content Placeholder 2"/>
          <p:cNvSpPr>
            <a:spLocks noGrp="1"/>
          </p:cNvSpPr>
          <p:nvPr>
            <p:ph idx="1"/>
          </p:nvPr>
        </p:nvSpPr>
        <p:spPr>
          <a:xfrm>
            <a:off x="847725" y="1295400"/>
            <a:ext cx="8067675" cy="4648200"/>
          </a:xfrm>
        </p:spPr>
        <p:txBody>
          <a:bodyPr/>
          <a:lstStyle/>
          <a:p>
            <a:r>
              <a:rPr lang="fr" b="0" i="0" u="none" baseline="0" dirty="0"/>
              <a:t>Affichage non textuel des données qui </a:t>
            </a:r>
            <a:r>
              <a:rPr lang="fr" dirty="0"/>
              <a:t>en renforce la </a:t>
            </a:r>
            <a:r>
              <a:rPr lang="fr" b="0" i="0" u="none" baseline="0" dirty="0"/>
              <a:t>compréhension</a:t>
            </a:r>
          </a:p>
          <a:p>
            <a:pPr lvl="1" algn="l" rtl="0"/>
            <a:r>
              <a:rPr lang="fr" b="0" i="0" u="none" baseline="0" dirty="0"/>
              <a:t>Vitesse</a:t>
            </a:r>
          </a:p>
          <a:p>
            <a:pPr lvl="1" algn="l" rtl="0"/>
            <a:r>
              <a:rPr lang="fr" b="0" i="0" u="none" baseline="0" dirty="0"/>
              <a:t>Compréhension</a:t>
            </a:r>
          </a:p>
          <a:p>
            <a:pPr lvl="1" algn="l" rtl="0"/>
            <a:r>
              <a:rPr lang="fr" b="0" i="0" u="none" baseline="0" dirty="0"/>
              <a:t>Attractivité</a:t>
            </a:r>
          </a:p>
          <a:p>
            <a:pPr lvl="1" algn="l" rtl="0"/>
            <a:r>
              <a:rPr lang="fr" b="0" i="0" u="none" baseline="0" dirty="0"/>
              <a:t>Rétention</a:t>
            </a:r>
          </a:p>
          <a:p>
            <a:r>
              <a:rPr lang="fr" b="0" i="0" u="none" baseline="0" dirty="0"/>
              <a:t>Identifiez l'histoire</a:t>
            </a:r>
          </a:p>
          <a:p>
            <a:pPr algn="l" rtl="0"/>
            <a:r>
              <a:rPr lang="fr" b="0" i="0" u="none" baseline="0" dirty="0"/>
              <a:t>Tenez compte de votre public</a:t>
            </a:r>
          </a:p>
          <a:p>
            <a:pPr algn="l" rtl="0"/>
            <a:r>
              <a:rPr lang="fr" b="0" i="0" u="none" baseline="0" dirty="0"/>
              <a:t>Ne déformez pas les données</a:t>
            </a:r>
          </a:p>
        </p:txBody>
      </p:sp>
    </p:spTree>
    <p:extLst>
      <p:ext uri="{BB962C8B-B14F-4D97-AF65-F5344CB8AC3E}">
        <p14:creationId xmlns:p14="http://schemas.microsoft.com/office/powerpoint/2010/main" val="2798423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8305800" cy="990600"/>
          </a:xfrm>
        </p:spPr>
        <p:txBody>
          <a:bodyPr/>
          <a:lstStyle/>
          <a:p>
            <a:pPr algn="l" rtl="0"/>
            <a:r>
              <a:rPr lang="fr" sz="2800" b="1" i="0" u="none" baseline="0" dirty="0"/>
              <a:t>Où est la visualisation de données?</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52600" y="1066800"/>
            <a:ext cx="2221566" cy="2043638"/>
          </a:xfrm>
        </p:spPr>
      </p:pic>
      <p:sp>
        <p:nvSpPr>
          <p:cNvPr id="5" name="TextBox 4"/>
          <p:cNvSpPr txBox="1"/>
          <p:nvPr/>
        </p:nvSpPr>
        <p:spPr>
          <a:xfrm>
            <a:off x="6477000" y="1066800"/>
            <a:ext cx="2286000" cy="1200329"/>
          </a:xfrm>
          <a:prstGeom prst="rect">
            <a:avLst/>
          </a:prstGeom>
          <a:noFill/>
        </p:spPr>
        <p:txBody>
          <a:bodyPr wrap="square" rtlCol="0">
            <a:spAutoFit/>
          </a:bodyPr>
          <a:lstStyle/>
          <a:p>
            <a:pPr algn="l" rtl="0"/>
            <a:r>
              <a:rPr lang="fr" sz="7200" b="0" i="0" u="none" baseline="0"/>
              <a:t>58%</a:t>
            </a: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667" r="38333"/>
          <a:stretch/>
        </p:blipFill>
        <p:spPr>
          <a:xfrm>
            <a:off x="5206649" y="2590800"/>
            <a:ext cx="3352800" cy="3492500"/>
          </a:xfrm>
          <a:prstGeom prst="rect">
            <a:avLst/>
          </a:prstGeom>
        </p:spPr>
      </p:pic>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b="15556"/>
          <a:stretch/>
        </p:blipFill>
        <p:spPr>
          <a:xfrm>
            <a:off x="5206649" y="1009606"/>
            <a:ext cx="1357854" cy="1146632"/>
          </a:xfrm>
          <a:prstGeom prst="rect">
            <a:avLst/>
          </a:prstGeom>
        </p:spPr>
      </p:pic>
      <p:sp>
        <p:nvSpPr>
          <p:cNvPr id="3" name="TextBox 2"/>
          <p:cNvSpPr txBox="1"/>
          <p:nvPr/>
        </p:nvSpPr>
        <p:spPr>
          <a:xfrm>
            <a:off x="6715855" y="2265797"/>
            <a:ext cx="1861407" cy="215444"/>
          </a:xfrm>
          <a:prstGeom prst="rect">
            <a:avLst/>
          </a:prstGeom>
          <a:noFill/>
        </p:spPr>
        <p:txBody>
          <a:bodyPr wrap="none" rtlCol="0">
            <a:spAutoFit/>
          </a:bodyPr>
          <a:lstStyle/>
          <a:p>
            <a:pPr algn="l" rtl="0"/>
            <a:r>
              <a:rPr lang="fr" sz="800" b="0" i="0" u="none" baseline="0"/>
              <a:t>George Patterson, The Noun Project</a:t>
            </a:r>
          </a:p>
        </p:txBody>
      </p:sp>
      <p:sp>
        <p:nvSpPr>
          <p:cNvPr id="9" name="TextBox 8"/>
          <p:cNvSpPr txBox="1"/>
          <p:nvPr/>
        </p:nvSpPr>
        <p:spPr>
          <a:xfrm>
            <a:off x="3365697" y="6113736"/>
            <a:ext cx="1342034" cy="215444"/>
          </a:xfrm>
          <a:prstGeom prst="rect">
            <a:avLst/>
          </a:prstGeom>
          <a:noFill/>
        </p:spPr>
        <p:txBody>
          <a:bodyPr wrap="none" rtlCol="0">
            <a:spAutoFit/>
          </a:bodyPr>
          <a:lstStyle/>
          <a:p>
            <a:pPr algn="l" rtl="0"/>
            <a:r>
              <a:rPr lang="fr" sz="800" b="0" i="0" u="none" baseline="0"/>
              <a:t>Map data © 2016 Google</a:t>
            </a:r>
            <a:endParaRPr lang="fr" sz="800" dirty="0"/>
          </a:p>
        </p:txBody>
      </p:sp>
      <p:sp>
        <p:nvSpPr>
          <p:cNvPr id="10" name="TextBox 9"/>
          <p:cNvSpPr txBox="1"/>
          <p:nvPr/>
        </p:nvSpPr>
        <p:spPr>
          <a:xfrm>
            <a:off x="7861348" y="6085137"/>
            <a:ext cx="808235" cy="215444"/>
          </a:xfrm>
          <a:prstGeom prst="rect">
            <a:avLst/>
          </a:prstGeom>
          <a:noFill/>
        </p:spPr>
        <p:txBody>
          <a:bodyPr wrap="none" rtlCol="0">
            <a:spAutoFit/>
          </a:bodyPr>
          <a:lstStyle/>
          <a:p>
            <a:pPr algn="l" rtl="0"/>
            <a:r>
              <a:rPr lang="fr" sz="800" b="0" i="0" u="none" baseline="0"/>
              <a:t>© Ben Willers</a:t>
            </a:r>
            <a:endParaRPr lang="fr" sz="800" dirty="0"/>
          </a:p>
        </p:txBody>
      </p:sp>
      <p:pic>
        <p:nvPicPr>
          <p:cNvPr id="7" name="Picture 6">
            <a:extLst>
              <a:ext uri="{FF2B5EF4-FFF2-40B4-BE49-F238E27FC236}">
                <a16:creationId xmlns:a16="http://schemas.microsoft.com/office/drawing/2014/main" id="{9A21C958-5854-4EFC-A485-324B0412E69B}"/>
              </a:ext>
            </a:extLst>
          </p:cNvPr>
          <p:cNvPicPr/>
          <p:nvPr/>
        </p:nvPicPr>
        <p:blipFill rotWithShape="1">
          <a:blip r:embed="rId6"/>
          <a:srcRect l="37580" t="9976" r="4082" b="9127"/>
          <a:stretch/>
        </p:blipFill>
        <p:spPr bwMode="auto">
          <a:xfrm>
            <a:off x="1046412" y="3200401"/>
            <a:ext cx="3525587" cy="28829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9508668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914400" y="1219200"/>
            <a:ext cx="7772400" cy="2743200"/>
          </a:xfrm>
        </p:spPr>
        <p:txBody>
          <a:bodyPr/>
          <a:lstStyle/>
          <a:p>
            <a:pPr rtl="0"/>
            <a:r>
              <a:rPr lang="fr" b="0" i="0" u="none" baseline="0" dirty="0"/>
              <a:t>« Des affiches joliment conçues contenant quelques chiffres ne sont pas vraiment des visualisations de données ».</a:t>
            </a:r>
          </a:p>
          <a:p>
            <a:endParaRPr lang="fr" dirty="0"/>
          </a:p>
          <a:p>
            <a:pPr algn="l" rtl="0"/>
            <a:endParaRPr lang="fr" sz="3200" dirty="0"/>
          </a:p>
          <a:p>
            <a:pPr algn="l" rtl="0"/>
            <a:endParaRPr lang="fr" sz="3200" dirty="0"/>
          </a:p>
          <a:p>
            <a:pPr algn="l" rtl="0"/>
            <a:endParaRPr lang="fr" sz="3200" dirty="0"/>
          </a:p>
          <a:p>
            <a:pPr algn="l" rtl="0"/>
            <a:endParaRPr lang="fr" sz="3200" dirty="0"/>
          </a:p>
          <a:p>
            <a:endParaRPr lang="fr" sz="3200" dirty="0"/>
          </a:p>
        </p:txBody>
      </p:sp>
      <p:sp>
        <p:nvSpPr>
          <p:cNvPr id="2" name="TextBox 1"/>
          <p:cNvSpPr txBox="1"/>
          <p:nvPr/>
        </p:nvSpPr>
        <p:spPr>
          <a:xfrm>
            <a:off x="838200" y="5334000"/>
            <a:ext cx="6858000" cy="1335750"/>
          </a:xfrm>
          <a:prstGeom prst="rect">
            <a:avLst/>
          </a:prstGeom>
          <a:noFill/>
        </p:spPr>
        <p:txBody>
          <a:bodyPr wrap="square" rtlCol="0">
            <a:spAutoFit/>
          </a:bodyPr>
          <a:lstStyle/>
          <a:p>
            <a:pPr algn="l" rtl="0" eaLnBrk="1" hangingPunct="1">
              <a:spcBef>
                <a:spcPct val="20000"/>
              </a:spcBef>
              <a:buClr>
                <a:srgbClr val="E96D1F"/>
              </a:buClr>
              <a:buSzPct val="85000"/>
            </a:pPr>
            <a:r>
              <a:rPr lang="fr" sz="2800" b="0" i="0" u="none" kern="0" baseline="0" dirty="0">
                <a:solidFill>
                  <a:srgbClr val="FFFFFF"/>
                </a:solidFill>
                <a:latin typeface="Arial Black" panose="020B0A04020102020204" pitchFamily="34" charset="0"/>
                <a:cs typeface="ＭＳ Ｐゴシック" charset="-128"/>
              </a:rPr>
              <a:t>– Amanda Cox</a:t>
            </a:r>
          </a:p>
          <a:p>
            <a:pPr lvl="0" algn="l" rtl="0" eaLnBrk="1" hangingPunct="1">
              <a:spcBef>
                <a:spcPct val="20000"/>
              </a:spcBef>
              <a:buClr>
                <a:srgbClr val="E96D1F"/>
              </a:buClr>
              <a:buSzPct val="85000"/>
            </a:pPr>
            <a:r>
              <a:rPr lang="fr" b="0" i="0" u="none" kern="0" baseline="0" dirty="0">
                <a:solidFill>
                  <a:srgbClr val="FFFFFF"/>
                </a:solidFill>
                <a:latin typeface="Arial Black" panose="020B0A04020102020204" pitchFamily="34" charset="0"/>
                <a:cs typeface="ＭＳ Ｐゴシック" charset="-128"/>
              </a:rPr>
              <a:t>Éditrice de Upshot, New York Times</a:t>
            </a:r>
          </a:p>
          <a:p>
            <a:endParaRPr lang="fr" dirty="0"/>
          </a:p>
        </p:txBody>
      </p:sp>
    </p:spTree>
    <p:extLst>
      <p:ext uri="{BB962C8B-B14F-4D97-AF65-F5344CB8AC3E}">
        <p14:creationId xmlns:p14="http://schemas.microsoft.com/office/powerpoint/2010/main" val="33289306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990600" y="2209800"/>
            <a:ext cx="7467600" cy="2286000"/>
          </a:xfrm>
          <a:prstGeom prst="rect">
            <a:avLst/>
          </a:prstGeom>
          <a:solidFill>
            <a:srgbClr val="717073">
              <a:alpha val="1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 sz="2400" b="0" i="0" u="none" strike="noStrike" cap="none" normalizeH="0" baseline="0">
              <a:ln>
                <a:noFill/>
              </a:ln>
              <a:solidFill>
                <a:schemeClr val="tx1"/>
              </a:solidFill>
              <a:effectLst/>
              <a:latin typeface="Arial" charset="0"/>
              <a:ea typeface="ＭＳ Ｐゴシック" charset="-128"/>
            </a:endParaRPr>
          </a:p>
        </p:txBody>
      </p:sp>
      <p:sp>
        <p:nvSpPr>
          <p:cNvPr id="2" name="Title 1"/>
          <p:cNvSpPr>
            <a:spLocks noGrp="1"/>
          </p:cNvSpPr>
          <p:nvPr>
            <p:ph type="title"/>
          </p:nvPr>
        </p:nvSpPr>
        <p:spPr/>
        <p:txBody>
          <a:bodyPr/>
          <a:lstStyle/>
          <a:p>
            <a:pPr algn="l" rtl="0"/>
            <a:r>
              <a:rPr lang="fr" b="1" i="0" u="none" baseline="0"/>
              <a:t>Définir le moyen</a:t>
            </a:r>
          </a:p>
        </p:txBody>
      </p:sp>
      <p:sp>
        <p:nvSpPr>
          <p:cNvPr id="3" name="Content Placeholder 2"/>
          <p:cNvSpPr>
            <a:spLocks noGrp="1"/>
          </p:cNvSpPr>
          <p:nvPr>
            <p:ph idx="1"/>
          </p:nvPr>
        </p:nvSpPr>
        <p:spPr>
          <a:xfrm>
            <a:off x="2556628" y="2362200"/>
            <a:ext cx="5894645" cy="2286000"/>
          </a:xfrm>
        </p:spPr>
        <p:txBody>
          <a:bodyPr/>
          <a:lstStyle/>
          <a:p>
            <a:pPr marL="0" indent="0" algn="l" rtl="0">
              <a:buNone/>
            </a:pPr>
            <a:r>
              <a:rPr lang="fr" b="1" i="0" u="sng" baseline="0" dirty="0"/>
              <a:t>Visualisation de données</a:t>
            </a:r>
            <a:r>
              <a:rPr lang="fr" b="1" i="0" baseline="0" dirty="0"/>
              <a:t> : </a:t>
            </a:r>
            <a:r>
              <a:rPr lang="fr" b="1" i="0" u="sng" baseline="0" dirty="0"/>
              <a:t> </a:t>
            </a:r>
            <a:r>
              <a:rPr lang="fr" b="0" i="0" u="none" baseline="0" dirty="0"/>
              <a:t>Une représentation non-textuelle des données qui en améliore la compréhension</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7777" b="21111"/>
          <a:stretch/>
        </p:blipFill>
        <p:spPr>
          <a:xfrm>
            <a:off x="1139537" y="2787600"/>
            <a:ext cx="1268155" cy="901799"/>
          </a:xfrm>
          <a:prstGeom prst="rect">
            <a:avLst/>
          </a:prstGeom>
        </p:spPr>
      </p:pic>
      <p:sp>
        <p:nvSpPr>
          <p:cNvPr id="6" name="TextBox 5"/>
          <p:cNvSpPr txBox="1"/>
          <p:nvPr/>
        </p:nvSpPr>
        <p:spPr>
          <a:xfrm>
            <a:off x="6934200" y="6248400"/>
            <a:ext cx="1811714" cy="215444"/>
          </a:xfrm>
          <a:prstGeom prst="rect">
            <a:avLst/>
          </a:prstGeom>
          <a:noFill/>
        </p:spPr>
        <p:txBody>
          <a:bodyPr wrap="none" rtlCol="0">
            <a:spAutoFit/>
          </a:bodyPr>
          <a:lstStyle/>
          <a:p>
            <a:pPr algn="l" rtl="0"/>
            <a:r>
              <a:rPr lang="fr" sz="800" b="0" i="0" u="none" baseline="0"/>
              <a:t>Martha Ormiston, The Noun Project</a:t>
            </a:r>
          </a:p>
        </p:txBody>
      </p:sp>
    </p:spTree>
    <p:extLst>
      <p:ext uri="{BB962C8B-B14F-4D97-AF65-F5344CB8AC3E}">
        <p14:creationId xmlns:p14="http://schemas.microsoft.com/office/powerpoint/2010/main" val="8627700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0"/>
            <a:ext cx="7924800" cy="990600"/>
          </a:xfrm>
        </p:spPr>
        <p:txBody>
          <a:bodyPr/>
          <a:lstStyle/>
          <a:p>
            <a:r>
              <a:rPr lang="fr" sz="2800" dirty="0"/>
              <a:t>Et donc? Où est la visualisation de données?</a:t>
            </a:r>
            <a:endParaRPr lang="fr" sz="2800" b="1" i="0" u="none" baseline="0" dirty="0"/>
          </a:p>
        </p:txBody>
      </p:sp>
      <p:sp>
        <p:nvSpPr>
          <p:cNvPr id="5" name="TextBox 4"/>
          <p:cNvSpPr txBox="1"/>
          <p:nvPr/>
        </p:nvSpPr>
        <p:spPr>
          <a:xfrm>
            <a:off x="6477000" y="1066800"/>
            <a:ext cx="2286000" cy="1200329"/>
          </a:xfrm>
          <a:prstGeom prst="rect">
            <a:avLst/>
          </a:prstGeom>
          <a:noFill/>
        </p:spPr>
        <p:txBody>
          <a:bodyPr wrap="square" rtlCol="0">
            <a:spAutoFit/>
          </a:bodyPr>
          <a:lstStyle/>
          <a:p>
            <a:pPr algn="l" rtl="0"/>
            <a:r>
              <a:rPr lang="fr" sz="7200" b="0" i="0" u="none" baseline="0"/>
              <a:t>58%</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667" r="38333"/>
          <a:stretch/>
        </p:blipFill>
        <p:spPr>
          <a:xfrm>
            <a:off x="5206649" y="2590800"/>
            <a:ext cx="3352800" cy="349250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b="15556"/>
          <a:stretch/>
        </p:blipFill>
        <p:spPr>
          <a:xfrm>
            <a:off x="5206649" y="1009606"/>
            <a:ext cx="1357854" cy="1146632"/>
          </a:xfrm>
          <a:prstGeom prst="rect">
            <a:avLst/>
          </a:prstGeom>
        </p:spPr>
      </p:pic>
      <p:sp>
        <p:nvSpPr>
          <p:cNvPr id="3" name="TextBox 2"/>
          <p:cNvSpPr txBox="1"/>
          <p:nvPr/>
        </p:nvSpPr>
        <p:spPr>
          <a:xfrm>
            <a:off x="6715855" y="2265797"/>
            <a:ext cx="1861407" cy="215444"/>
          </a:xfrm>
          <a:prstGeom prst="rect">
            <a:avLst/>
          </a:prstGeom>
          <a:noFill/>
        </p:spPr>
        <p:txBody>
          <a:bodyPr wrap="none" rtlCol="0">
            <a:spAutoFit/>
          </a:bodyPr>
          <a:lstStyle/>
          <a:p>
            <a:pPr algn="l" rtl="0"/>
            <a:r>
              <a:rPr lang="fr" sz="800" b="0" i="0" u="none" baseline="0"/>
              <a:t>George Patterson, The Noun Project</a:t>
            </a:r>
          </a:p>
        </p:txBody>
      </p:sp>
      <p:sp>
        <p:nvSpPr>
          <p:cNvPr id="9" name="TextBox 8"/>
          <p:cNvSpPr txBox="1"/>
          <p:nvPr/>
        </p:nvSpPr>
        <p:spPr>
          <a:xfrm>
            <a:off x="3365697" y="6113736"/>
            <a:ext cx="1342034" cy="215444"/>
          </a:xfrm>
          <a:prstGeom prst="rect">
            <a:avLst/>
          </a:prstGeom>
          <a:noFill/>
        </p:spPr>
        <p:txBody>
          <a:bodyPr wrap="none" rtlCol="0">
            <a:spAutoFit/>
          </a:bodyPr>
          <a:lstStyle/>
          <a:p>
            <a:pPr algn="l" rtl="0"/>
            <a:r>
              <a:rPr lang="fr" sz="800" b="0" i="0" u="none" baseline="0"/>
              <a:t>Map data © 2016 Google</a:t>
            </a:r>
            <a:endParaRPr lang="fr" sz="800" dirty="0"/>
          </a:p>
        </p:txBody>
      </p:sp>
      <p:sp>
        <p:nvSpPr>
          <p:cNvPr id="10" name="TextBox 9"/>
          <p:cNvSpPr txBox="1"/>
          <p:nvPr/>
        </p:nvSpPr>
        <p:spPr>
          <a:xfrm>
            <a:off x="7861348" y="6085137"/>
            <a:ext cx="808235" cy="215444"/>
          </a:xfrm>
          <a:prstGeom prst="rect">
            <a:avLst/>
          </a:prstGeom>
          <a:noFill/>
        </p:spPr>
        <p:txBody>
          <a:bodyPr wrap="none" rtlCol="0">
            <a:spAutoFit/>
          </a:bodyPr>
          <a:lstStyle/>
          <a:p>
            <a:pPr algn="l" rtl="0"/>
            <a:r>
              <a:rPr lang="fr" sz="800" b="0" i="0" u="none" baseline="0"/>
              <a:t>© Ben Willers</a:t>
            </a:r>
            <a:endParaRPr lang="fr" sz="800" dirty="0"/>
          </a:p>
        </p:txBody>
      </p:sp>
      <p:pic>
        <p:nvPicPr>
          <p:cNvPr id="12" name="Content Placeholder 3"/>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1752600" y="1066800"/>
            <a:ext cx="2221566" cy="2043638"/>
          </a:xfrm>
        </p:spPr>
      </p:pic>
      <p:pic>
        <p:nvPicPr>
          <p:cNvPr id="11" name="Picture 10">
            <a:extLst>
              <a:ext uri="{FF2B5EF4-FFF2-40B4-BE49-F238E27FC236}">
                <a16:creationId xmlns:a16="http://schemas.microsoft.com/office/drawing/2014/main" id="{0BF668BC-CEFA-4A58-B011-DC0EBC0FE8E6}"/>
              </a:ext>
            </a:extLst>
          </p:cNvPr>
          <p:cNvPicPr/>
          <p:nvPr/>
        </p:nvPicPr>
        <p:blipFill rotWithShape="1">
          <a:blip r:embed="rId6"/>
          <a:srcRect l="37580" t="9976" r="4082" b="9127"/>
          <a:stretch/>
        </p:blipFill>
        <p:spPr bwMode="auto">
          <a:xfrm>
            <a:off x="1046412" y="3200401"/>
            <a:ext cx="3525587" cy="28829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266486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r" sz="2800" b="1" i="0" u="none" baseline="0" dirty="0"/>
              <a:t>Visualisation des données vs. </a:t>
            </a:r>
            <a:r>
              <a:rPr lang="fr-FR" sz="2800" b="1" i="0" u="none" baseline="0" dirty="0"/>
              <a:t>I</a:t>
            </a:r>
            <a:r>
              <a:rPr lang="fr" sz="2800" b="1" i="0" u="none" baseline="0" dirty="0"/>
              <a:t>nfographie</a:t>
            </a:r>
          </a:p>
        </p:txBody>
      </p:sp>
      <p:cxnSp>
        <p:nvCxnSpPr>
          <p:cNvPr id="11" name="Straight Connector 10"/>
          <p:cNvCxnSpPr/>
          <p:nvPr/>
        </p:nvCxnSpPr>
        <p:spPr bwMode="auto">
          <a:xfrm>
            <a:off x="3124200" y="6701135"/>
            <a:ext cx="5453062" cy="0"/>
          </a:xfrm>
          <a:prstGeom prst="line">
            <a:avLst/>
          </a:prstGeom>
          <a:solidFill>
            <a:schemeClr val="accent1"/>
          </a:solidFill>
          <a:ln w="19050" cap="flat" cmpd="sng" algn="ctr">
            <a:solidFill>
              <a:schemeClr val="tx1"/>
            </a:solidFill>
            <a:prstDash val="sysDot"/>
            <a:round/>
            <a:headEnd type="none" w="med" len="med"/>
            <a:tailEnd type="none" w="med" len="med"/>
          </a:ln>
          <a:effectLst/>
        </p:spPr>
      </p:cxnSp>
      <p:cxnSp>
        <p:nvCxnSpPr>
          <p:cNvPr id="14" name="Straight Connector 13"/>
          <p:cNvCxnSpPr/>
          <p:nvPr/>
        </p:nvCxnSpPr>
        <p:spPr bwMode="auto">
          <a:xfrm>
            <a:off x="2683669" y="8001000"/>
            <a:ext cx="5893593" cy="0"/>
          </a:xfrm>
          <a:prstGeom prst="line">
            <a:avLst/>
          </a:prstGeom>
          <a:solidFill>
            <a:schemeClr val="accent1"/>
          </a:solidFill>
          <a:ln w="19050" cap="flat" cmpd="sng" algn="ctr">
            <a:solidFill>
              <a:schemeClr val="tx1"/>
            </a:solidFill>
            <a:prstDash val="sysDot"/>
            <a:round/>
            <a:headEnd type="none" w="med" len="med"/>
            <a:tailEnd type="none" w="med" len="med"/>
          </a:ln>
          <a:effectLst/>
        </p:spPr>
      </p:cxnSp>
      <p:sp>
        <p:nvSpPr>
          <p:cNvPr id="12" name="Content Placeholder 2"/>
          <p:cNvSpPr txBox="1">
            <a:spLocks/>
          </p:cNvSpPr>
          <p:nvPr/>
        </p:nvSpPr>
        <p:spPr bwMode="auto">
          <a:xfrm>
            <a:off x="881063" y="1676399"/>
            <a:ext cx="7729537" cy="1147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E96D1F"/>
              </a:buClr>
              <a:buSzPct val="85000"/>
              <a:buFont typeface="Wingdings" panose="05000000000000000000" pitchFamily="2" charset="2"/>
              <a:buChar char="n"/>
              <a:defRPr sz="3000">
                <a:solidFill>
                  <a:schemeClr val="tx1"/>
                </a:solidFill>
                <a:latin typeface="+mn-lt"/>
                <a:ea typeface="ＭＳ Ｐゴシック" pitchFamily="34" charset="-128"/>
                <a:cs typeface="ＭＳ Ｐゴシック" charset="-128"/>
              </a:defRPr>
            </a:lvl1pPr>
            <a:lvl2pPr marL="742950" indent="-285750" algn="l" rtl="0" eaLnBrk="1" fontAlgn="base" hangingPunct="1">
              <a:spcBef>
                <a:spcPct val="20000"/>
              </a:spcBef>
              <a:spcAft>
                <a:spcPct val="0"/>
              </a:spcAft>
              <a:buClr>
                <a:srgbClr val="E96D1F"/>
              </a:buClr>
              <a:buSzPct val="85000"/>
              <a:buFont typeface="Wingdings" panose="05000000000000000000" pitchFamily="2" charset="2"/>
              <a:buChar char="n"/>
              <a:defRPr sz="2600">
                <a:solidFill>
                  <a:schemeClr val="tx1"/>
                </a:solidFill>
                <a:latin typeface="+mn-lt"/>
                <a:ea typeface="ＭＳ Ｐゴシック" pitchFamily="34" charset="-128"/>
              </a:defRPr>
            </a:lvl2pPr>
            <a:lvl3pPr marL="1143000" indent="-228600" algn="l" rtl="0" eaLnBrk="1" fontAlgn="base" hangingPunct="1">
              <a:spcBef>
                <a:spcPct val="20000"/>
              </a:spcBef>
              <a:spcAft>
                <a:spcPct val="0"/>
              </a:spcAft>
              <a:buClr>
                <a:srgbClr val="7BC143"/>
              </a:buClr>
              <a:buChar char="•"/>
              <a:defRPr sz="2200">
                <a:solidFill>
                  <a:schemeClr val="tx1"/>
                </a:solidFill>
                <a:latin typeface="+mn-lt"/>
                <a:ea typeface="ＭＳ Ｐゴシック" pitchFamily="34" charset="-128"/>
              </a:defRPr>
            </a:lvl3pPr>
            <a:lvl4pPr marL="1600200" indent="-228600" algn="l" rtl="0" eaLnBrk="1" fontAlgn="base" hangingPunct="1">
              <a:spcBef>
                <a:spcPct val="20000"/>
              </a:spcBef>
              <a:spcAft>
                <a:spcPct val="0"/>
              </a:spcAft>
              <a:buClr>
                <a:srgbClr val="7BC143"/>
              </a:buClr>
              <a:buChar char="•"/>
              <a:defRPr>
                <a:solidFill>
                  <a:schemeClr val="tx1"/>
                </a:solidFill>
                <a:latin typeface="+mn-lt"/>
                <a:ea typeface="ＭＳ Ｐゴシック" pitchFamily="34" charset="-128"/>
              </a:defRPr>
            </a:lvl4pPr>
            <a:lvl5pPr marL="2057400" indent="-228600" algn="l" rtl="0" eaLnBrk="1" fontAlgn="base" hangingPunct="1">
              <a:spcBef>
                <a:spcPct val="20000"/>
              </a:spcBef>
              <a:spcAft>
                <a:spcPct val="0"/>
              </a:spcAft>
              <a:buClr>
                <a:srgbClr val="7BC143"/>
              </a:buClr>
              <a:buSzPct val="100000"/>
              <a:buChar char="•"/>
              <a:defRPr>
                <a:solidFill>
                  <a:schemeClr val="tx1"/>
                </a:solidFill>
                <a:latin typeface="+mn-lt"/>
                <a:ea typeface="ＭＳ Ｐゴシック" pitchFamily="34" charset="-128"/>
              </a:defRPr>
            </a:lvl5pPr>
            <a:lvl6pPr marL="25146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9pPr>
          </a:lstStyle>
          <a:p>
            <a:pPr marL="0" indent="0" algn="l" rtl="0">
              <a:buNone/>
            </a:pPr>
            <a:r>
              <a:rPr lang="fr" b="0" i="0" u="none" kern="0" baseline="0" dirty="0"/>
              <a:t>Ces termes sont souvent utilisés de manière interchangeable.</a:t>
            </a:r>
          </a:p>
          <a:p>
            <a:pPr marL="0" indent="0" algn="l" rtl="0">
              <a:buNone/>
            </a:pPr>
            <a:endParaRPr lang="fr" kern="0" dirty="0"/>
          </a:p>
          <a:p>
            <a:pPr marL="0" indent="0" algn="l" rtl="0">
              <a:buNone/>
            </a:pPr>
            <a:r>
              <a:rPr lang="fr" b="0" i="0" u="none" kern="0" baseline="0" dirty="0"/>
              <a:t>À retenir : Vous devez avoir des DONNÉES et un élément visuel représentant les données pour faire une visualisation des données !</a:t>
            </a:r>
          </a:p>
        </p:txBody>
      </p:sp>
    </p:spTree>
    <p:extLst>
      <p:ext uri="{BB962C8B-B14F-4D97-AF65-F5344CB8AC3E}">
        <p14:creationId xmlns:p14="http://schemas.microsoft.com/office/powerpoint/2010/main" val="7249131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2400"/>
            <a:ext cx="7739062" cy="990600"/>
          </a:xfrm>
        </p:spPr>
        <p:txBody>
          <a:bodyPr/>
          <a:lstStyle/>
          <a:p>
            <a:pPr algn="l" rtl="0"/>
            <a:r>
              <a:rPr lang="fr" b="1" i="0" u="none" baseline="0" dirty="0"/>
              <a:t>Ce que pense Google</a:t>
            </a:r>
          </a:p>
        </p:txBody>
      </p:sp>
      <p:sp>
        <p:nvSpPr>
          <p:cNvPr id="11" name="Rectangle 10"/>
          <p:cNvSpPr/>
          <p:nvPr/>
        </p:nvSpPr>
        <p:spPr>
          <a:xfrm>
            <a:off x="638067" y="5486400"/>
            <a:ext cx="3987827" cy="923330"/>
          </a:xfrm>
          <a:prstGeom prst="rect">
            <a:avLst/>
          </a:prstGeom>
        </p:spPr>
        <p:txBody>
          <a:bodyPr wrap="square">
            <a:spAutoFit/>
          </a:bodyPr>
          <a:lstStyle/>
          <a:p>
            <a:pPr algn="l" rtl="0"/>
            <a:r>
              <a:rPr lang="fr" sz="1800" b="0" i="0" u="none" baseline="0" dirty="0"/>
              <a:t>Basée sur des graphiques, formes géométriques, codes couleurs reposant sur des chiffres</a:t>
            </a:r>
          </a:p>
        </p:txBody>
      </p:sp>
      <p:sp>
        <p:nvSpPr>
          <p:cNvPr id="12" name="Rectangle 11"/>
          <p:cNvSpPr/>
          <p:nvPr/>
        </p:nvSpPr>
        <p:spPr>
          <a:xfrm>
            <a:off x="4728715" y="5544234"/>
            <a:ext cx="3939823" cy="646331"/>
          </a:xfrm>
          <a:prstGeom prst="rect">
            <a:avLst/>
          </a:prstGeom>
        </p:spPr>
        <p:txBody>
          <a:bodyPr wrap="square">
            <a:spAutoFit/>
          </a:bodyPr>
          <a:lstStyle/>
          <a:p>
            <a:pPr algn="l" rtl="0"/>
            <a:r>
              <a:rPr lang="fr" sz="1800" b="0" i="0" u="none" baseline="0" dirty="0"/>
              <a:t>Recueil de faits, d'icônes, d'images, reposant sur du texte</a:t>
            </a:r>
          </a:p>
        </p:txBody>
      </p:sp>
      <p:pic>
        <p:nvPicPr>
          <p:cNvPr id="8" name="Picture 7">
            <a:extLst>
              <a:ext uri="{FF2B5EF4-FFF2-40B4-BE49-F238E27FC236}">
                <a16:creationId xmlns:a16="http://schemas.microsoft.com/office/drawing/2014/main" id="{731BE6F8-BB5B-44F9-8801-F0144C4EC2E8}"/>
              </a:ext>
            </a:extLst>
          </p:cNvPr>
          <p:cNvPicPr/>
          <p:nvPr/>
        </p:nvPicPr>
        <p:blipFill rotWithShape="1">
          <a:blip r:embed="rId3"/>
          <a:srcRect l="881" t="8174" r="39102" b="4808"/>
          <a:stretch/>
        </p:blipFill>
        <p:spPr bwMode="auto">
          <a:xfrm>
            <a:off x="695441" y="996906"/>
            <a:ext cx="3873080" cy="4404364"/>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E44172C8-9225-4036-BC08-B17A50DDDAF7}"/>
              </a:ext>
            </a:extLst>
          </p:cNvPr>
          <p:cNvPicPr/>
          <p:nvPr/>
        </p:nvPicPr>
        <p:blipFill rotWithShape="1">
          <a:blip r:embed="rId4"/>
          <a:srcRect l="715" t="8472" r="39380" b="4535"/>
          <a:stretch/>
        </p:blipFill>
        <p:spPr bwMode="auto">
          <a:xfrm>
            <a:off x="4728715" y="990600"/>
            <a:ext cx="3939823" cy="4410670"/>
          </a:xfrm>
          <a:prstGeom prst="rect">
            <a:avLst/>
          </a:prstGeom>
          <a:ln>
            <a:noFill/>
          </a:ln>
          <a:extLst>
            <a:ext uri="{53640926-AAD7-44D8-BBD7-CCE9431645EC}">
              <a14:shadowObscured xmlns:a14="http://schemas.microsoft.com/office/drawing/2010/main"/>
            </a:ext>
          </a:extLst>
        </p:spPr>
      </p:pic>
      <p:sp>
        <p:nvSpPr>
          <p:cNvPr id="4" name="Rectangle 3">
            <a:extLst>
              <a:ext uri="{FF2B5EF4-FFF2-40B4-BE49-F238E27FC236}">
                <a16:creationId xmlns:a16="http://schemas.microsoft.com/office/drawing/2014/main" id="{32EC4BE0-5FF8-5C4C-93C7-95B6F25761FA}"/>
              </a:ext>
            </a:extLst>
          </p:cNvPr>
          <p:cNvSpPr/>
          <p:nvPr/>
        </p:nvSpPr>
        <p:spPr>
          <a:xfrm>
            <a:off x="1416666" y="1143000"/>
            <a:ext cx="2077428" cy="215444"/>
          </a:xfrm>
          <a:prstGeom prst="rect">
            <a:avLst/>
          </a:prstGeom>
          <a:solidFill>
            <a:schemeClr val="accent1"/>
          </a:solidFill>
        </p:spPr>
        <p:txBody>
          <a:bodyPr wrap="none" lIns="0" tIns="0" rIns="0" bIns="0" anchor="ctr" anchorCtr="0">
            <a:spAutoFit/>
          </a:bodyPr>
          <a:lstStyle/>
          <a:p>
            <a:r>
              <a:rPr lang="fr" sz="1400" dirty="0"/>
              <a:t>Visualisation des données</a:t>
            </a:r>
            <a:endParaRPr lang="fr-FR" sz="1400" dirty="0"/>
          </a:p>
        </p:txBody>
      </p:sp>
      <p:sp>
        <p:nvSpPr>
          <p:cNvPr id="10" name="Rectangle 9">
            <a:extLst>
              <a:ext uri="{FF2B5EF4-FFF2-40B4-BE49-F238E27FC236}">
                <a16:creationId xmlns:a16="http://schemas.microsoft.com/office/drawing/2014/main" id="{85F48701-2BAC-B94D-9E00-B5E11327FC45}"/>
              </a:ext>
            </a:extLst>
          </p:cNvPr>
          <p:cNvSpPr/>
          <p:nvPr/>
        </p:nvSpPr>
        <p:spPr>
          <a:xfrm>
            <a:off x="5486400" y="1082886"/>
            <a:ext cx="894476" cy="215444"/>
          </a:xfrm>
          <a:prstGeom prst="rect">
            <a:avLst/>
          </a:prstGeom>
          <a:solidFill>
            <a:schemeClr val="accent1"/>
          </a:solidFill>
        </p:spPr>
        <p:txBody>
          <a:bodyPr wrap="none" lIns="0" tIns="0" rIns="0" bIns="0" anchor="ctr" anchorCtr="0">
            <a:spAutoFit/>
          </a:bodyPr>
          <a:lstStyle/>
          <a:p>
            <a:r>
              <a:rPr lang="fr" sz="1400" dirty="0"/>
              <a:t>Infographie</a:t>
            </a:r>
            <a:endParaRPr lang="fr-FR" sz="1400" dirty="0"/>
          </a:p>
        </p:txBody>
      </p:sp>
    </p:spTree>
    <p:extLst>
      <p:ext uri="{BB962C8B-B14F-4D97-AF65-F5344CB8AC3E}">
        <p14:creationId xmlns:p14="http://schemas.microsoft.com/office/powerpoint/2010/main" val="17886017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3b667bbbcd25276da16f1e3948579508d67ae"/>
</p:tagLst>
</file>

<file path=ppt/theme/theme1.xml><?xml version="1.0" encoding="utf-8"?>
<a:theme xmlns:a="http://schemas.openxmlformats.org/drawingml/2006/main" name="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3">
        <a:dk1>
          <a:srgbClr val="000000"/>
        </a:dk1>
        <a:lt1>
          <a:srgbClr val="EAEAEA"/>
        </a:lt1>
        <a:dk2>
          <a:srgbClr val="6B4E49"/>
        </a:dk2>
        <a:lt2>
          <a:srgbClr val="EAEAEA"/>
        </a:lt2>
        <a:accent1>
          <a:srgbClr val="FFFFFF"/>
        </a:accent1>
        <a:accent2>
          <a:srgbClr val="DDDDDD"/>
        </a:accent2>
        <a:accent3>
          <a:srgbClr val="F3F3F3"/>
        </a:accent3>
        <a:accent4>
          <a:srgbClr val="000000"/>
        </a:accent4>
        <a:accent5>
          <a:srgbClr val="FFFFFF"/>
        </a:accent5>
        <a:accent6>
          <a:srgbClr val="C8C8C8"/>
        </a:accent6>
        <a:hlink>
          <a:srgbClr val="76544E"/>
        </a:hlink>
        <a:folHlink>
          <a:srgbClr val="D05124"/>
        </a:folHlink>
      </a:clrScheme>
      <a:clrMap bg1="lt1" tx1="dk1" bg2="lt2" tx2="dk2" accent1="accent1" accent2="accent2" accent3="accent3" accent4="accent4" accent5="accent5" accent6="accent6" hlink="hlink" folHlink="folHlink"/>
    </a:extraClrScheme>
    <a:extraClrScheme>
      <a:clrScheme name="Bold Stripes 4">
        <a:dk1>
          <a:srgbClr val="000000"/>
        </a:dk1>
        <a:lt1>
          <a:srgbClr val="EAEAEA"/>
        </a:lt1>
        <a:dk2>
          <a:srgbClr val="6B4E49"/>
        </a:dk2>
        <a:lt2>
          <a:srgbClr val="EAEAEA"/>
        </a:lt2>
        <a:accent1>
          <a:srgbClr val="FFFFFF"/>
        </a:accent1>
        <a:accent2>
          <a:srgbClr val="DDDDDD"/>
        </a:accent2>
        <a:accent3>
          <a:srgbClr val="F3F3F3"/>
        </a:accent3>
        <a:accent4>
          <a:srgbClr val="000000"/>
        </a:accent4>
        <a:accent5>
          <a:srgbClr val="FFFFFF"/>
        </a:accent5>
        <a:accent6>
          <a:srgbClr val="C8C8C8"/>
        </a:accent6>
        <a:hlink>
          <a:srgbClr val="76544E"/>
        </a:hlink>
        <a:folHlink>
          <a:srgbClr val="2E73C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ACE Data Visualization Module_v4" id="{30BD4BBE-1673-1640-B8D3-CA3AB008E173}" vid="{4B62809F-F1BF-F74F-9552-585B82BDF227}"/>
    </a:ext>
  </a:extLst>
</a:theme>
</file>

<file path=ppt/theme/theme2.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themeOverride>
</file>

<file path=docProps/app.xml><?xml version="1.0" encoding="utf-8"?>
<Properties xmlns="http://schemas.openxmlformats.org/officeDocument/2006/extended-properties" xmlns:vt="http://schemas.openxmlformats.org/officeDocument/2006/docPropsVTypes">
  <Template/>
  <TotalTime>12031</TotalTime>
  <Words>4625</Words>
  <Application>Microsoft Office PowerPoint</Application>
  <PresentationFormat>On-screen Show (4:3)</PresentationFormat>
  <Paragraphs>425</Paragraphs>
  <Slides>38</Slides>
  <Notes>38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38</vt:i4>
      </vt:variant>
    </vt:vector>
  </HeadingPairs>
  <TitlesOfParts>
    <vt:vector size="42" baseType="lpstr">
      <vt:lpstr>Arial</vt:lpstr>
      <vt:lpstr>Arial Black</vt:lpstr>
      <vt:lpstr>Wingdings</vt:lpstr>
      <vt:lpstr>Bold Stripes</vt:lpstr>
      <vt:lpstr> Visualisation des données Partie 1 : Par quoi faut-il commencer, pourquoi, et comment le faire ?</vt:lpstr>
      <vt:lpstr>Objectifs de la présentation</vt:lpstr>
      <vt:lpstr>PowerPoint Presentation</vt:lpstr>
      <vt:lpstr>Où est la visualisation de données?</vt:lpstr>
      <vt:lpstr>PowerPoint Presentation</vt:lpstr>
      <vt:lpstr>Définir le moyen</vt:lpstr>
      <vt:lpstr>Et donc? Où est la visualisation de données?</vt:lpstr>
      <vt:lpstr>Visualisation des données vs. Infographie</vt:lpstr>
      <vt:lpstr>Ce que pense Google</vt:lpstr>
      <vt:lpstr>Exemple d'infographie</vt:lpstr>
      <vt:lpstr>Exemple de visualisation de données</vt:lpstr>
      <vt:lpstr>Exemple 2 de visualisation des données</vt:lpstr>
      <vt:lpstr>PowerPoint Presentation</vt:lpstr>
      <vt:lpstr>Visualisations des données simples</vt:lpstr>
      <vt:lpstr>Autres types </vt:lpstr>
      <vt:lpstr>PowerPoint Presentation</vt:lpstr>
      <vt:lpstr>Vitesse</vt:lpstr>
      <vt:lpstr>Compréhension</vt:lpstr>
      <vt:lpstr>Attractivité</vt:lpstr>
      <vt:lpstr>Rétention</vt:lpstr>
      <vt:lpstr>La Fiche de données 2012 sur la population mondiale avant la visualisation</vt:lpstr>
      <vt:lpstr>La Fiche de données sur la population mondiale après la visualisation</vt:lpstr>
      <vt:lpstr>PowerPoint Presentation</vt:lpstr>
      <vt:lpstr>Une bonne visualisation des données</vt:lpstr>
      <vt:lpstr>Erreurs fréquentes sur l'exactitude des données</vt:lpstr>
      <vt:lpstr>Axe tronqué (avant)</vt:lpstr>
      <vt:lpstr>Axe tronqué (après)</vt:lpstr>
      <vt:lpstr>Qu'est-ce qui ne va pas ici ?</vt:lpstr>
      <vt:lpstr>Identifier l'histoire que racontent les données</vt:lpstr>
      <vt:lpstr>Quelle est l'histoire ?</vt:lpstr>
      <vt:lpstr>Quelle est l'histoire ?</vt:lpstr>
      <vt:lpstr>Identifier l'histoire que racontent les données</vt:lpstr>
      <vt:lpstr>Qu’est ce que cela raconte ?</vt:lpstr>
      <vt:lpstr>PowerPoint Presentation</vt:lpstr>
      <vt:lpstr>Qui sont les membres de votre public ?</vt:lpstr>
      <vt:lpstr>Adaptez le contenu à votre public</vt:lpstr>
      <vt:lpstr>Adaptez le contenu à votre public</vt:lpstr>
      <vt:lpstr>Résumé : Visualisation des données</vt:lpstr>
    </vt:vector>
  </TitlesOfParts>
  <Company>Paul Geary 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Michele Winowitch</dc:creator>
  <cp:lastModifiedBy>Cathryn Streifel</cp:lastModifiedBy>
  <cp:revision>227</cp:revision>
  <cp:lastPrinted>2016-09-19T23:49:38Z</cp:lastPrinted>
  <dcterms:created xsi:type="dcterms:W3CDTF">2016-08-19T18:25:39Z</dcterms:created>
  <dcterms:modified xsi:type="dcterms:W3CDTF">2020-09-27T21:59:52Z</dcterms:modified>
</cp:coreProperties>
</file>