
<file path=[Content_Types].xml><?xml version="1.0" encoding="utf-8"?>
<Types xmlns="http://schemas.openxmlformats.org/package/2006/content-types">
  <Default Extension="xml" ContentType="application/xml"/>
  <Default Extension="jpg" ContentType="image/jpeg"/>
  <Default Extension="jpeg" ContentType="image/jpeg"/>
  <Default Extension="rels" ContentType="application/vnd.openxmlformats-package.relationships+xml"/>
  <Default Extension="gif" ContentType="image/gif"/>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3" autoAdjust="0"/>
    <p:restoredTop sz="72658" autoAdjust="0"/>
  </p:normalViewPr>
  <p:slideViewPr>
    <p:cSldViewPr snapToGrid="0">
      <p:cViewPr varScale="1">
        <p:scale>
          <a:sx n="116" d="100"/>
          <a:sy n="116" d="100"/>
        </p:scale>
        <p:origin x="3520" y="88"/>
      </p:cViewPr>
      <p:guideLst/>
    </p:cSldViewPr>
  </p:slideViewPr>
  <p:notesTextViewPr>
    <p:cViewPr>
      <p:scale>
        <a:sx n="170" d="100"/>
        <a:sy n="17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7F03B-006A-4CA8-8277-2D681C3B61FE}" type="datetimeFigureOut">
              <a:rPr lang="en-US" smtClean="0"/>
              <a:t>2/4/19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76451-1392-4462-AE1D-8C8321DF7B22}" type="slidenum">
              <a:rPr lang="en-US" smtClean="0"/>
              <a:t>‹#›</a:t>
            </a:fld>
            <a:endParaRPr lang="en-US"/>
          </a:p>
        </p:txBody>
      </p:sp>
    </p:spTree>
    <p:extLst>
      <p:ext uri="{BB962C8B-B14F-4D97-AF65-F5344CB8AC3E}">
        <p14:creationId xmlns:p14="http://schemas.microsoft.com/office/powerpoint/2010/main" val="147422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noProof="0" dirty="0" smtClean="0"/>
              <a:t>En la segunda parte de esta presentación, nos centraremos en buenos consejos de diseño para la representación visual de datos, así como en algunas herramientas y flujos de trabajo sugeridos. La mayoría de los principios de diseño son válidos para diseñar diapositivas de PowerPoint y visualizaciones de datos; o para formatear gráficos y figuras que quisieras incluir en una presentación de PowerPoint o resumen de políticas.</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522379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ES" baseline="0" dirty="0" smtClean="0"/>
              <a:t>Hablando de verde, ahora hablemos de color. La mayoría de las personas no dedican mucho tiempo a elegir los colores para sus presentaciones de PowerPoint. El color es algo que a menudo damos por sentado, pero es muy importante para los datos porque es una herramienta de comunicación. Al mirar estos dos gráficos, es mucho más fácil ver el límite entre los lados azul y rojo de este cuadrado a la izquierda que entre los círculos y cuadrados a la derecha. Nuestros cerebros están diseñados para procesar el color mucho más rápido que las formas o el texto.</a:t>
            </a:r>
          </a:p>
          <a:p>
            <a:pPr marL="0" marR="0" indent="0" algn="l" defTabSz="914400" rtl="0" eaLnBrk="0" fontAlgn="base" latinLnBrk="0" hangingPunct="0">
              <a:lnSpc>
                <a:spcPct val="100000"/>
              </a:lnSpc>
              <a:spcBef>
                <a:spcPct val="30000"/>
              </a:spcBef>
              <a:spcAft>
                <a:spcPct val="0"/>
              </a:spcAft>
              <a:buClrTx/>
              <a:buSzTx/>
              <a:buFontTx/>
              <a:buNone/>
              <a:tabLst/>
              <a:defRPr/>
            </a:pPr>
            <a:endParaRPr lang="es-E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s-ES" baseline="0" dirty="0" smtClean="0"/>
              <a:t>Los diseñadores profesionales pueden pasar horas pensando en los colores exactos que quieren usar, asegurándose de que armonizan bien y reflejan la "apariencia" que desean lograr.</a:t>
            </a:r>
            <a:endParaRPr lang="en-US" baseline="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8413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Aquí hay algunos consejos básicos de color para ti. Los colores más oscuros o más brillantes se leerán como "más". Por lo tanto, generalmente deseas que los números o cantidades mayores vayan asociados con colores más fuertes. El gris a menudo se pasa por alto como opción de color, pero es muy útil cuando se necesita mostrar algo, pero sin llamar demasiada la atención. Utiliza espacio en blanco Asegúrese de que los objetos no se vean atestados.  El espacio en blanco puede ayudar a crear un colchón entre objetos para que no se vea desorden. Cada color utilizado debe tener una razón para estar allí y debe ser distinto. De forma similar al enfoque de "conservar la tinta", queremos que los colores también se usen estratégicamente. Elige una paleta de colores apropiada y mantén consistencia. ¿Quieres que tus gráficos de Excel se vean mejor? No utilices la paleta cromática predeterminada. Tampoco queremos que los colores distraigan demasiado. Una vez que te hayas decidido por una combinación de colores, mantenla en toda tu presentación.</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932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Ten en cuenta que el color tiene un significado. Cuanto mayor sea el contraste entre los objetos, más diferentes se percibirán. En este ejemplo, puede ver cómo el rojo realmente se destaca entre los otros colores. Ésta podría ser una forma de llamar la atención sobre un punto de datos específico. Pero también recuerde que debido a que los colores tienen un significado, debes tener cuidado con los colores que están vinculados a ciertas categorías. El rojo puede ser percibido como algo negativo.</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40920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Aquí puede ver cómo un color más fuerte atrae tu atención hacia la fila de India en la tabla de la derecha. Esto, combinado con los cambios de texto (las cursivas y la línea adicional en la parte inferior), deja muy claro lo que estás tratando de enfatizar.</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75179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Esta representación  visual de datos se basa en el color para contarnos la historia. Muestra los votos en las líneas partidarias en la Cámara de Representantes de los Estados Unidos. </a:t>
            </a:r>
            <a:r>
              <a:rPr lang="es-ES" baseline="0" dirty="0" smtClean="0"/>
              <a:t> </a:t>
            </a:r>
            <a:r>
              <a:rPr lang="es-ES" dirty="0" smtClean="0"/>
              <a:t>La década de 1970 se muestra en la fila superior, los dos grupos practicaban</a:t>
            </a:r>
            <a:r>
              <a:rPr lang="es-ES" baseline="0" dirty="0" smtClean="0"/>
              <a:t> </a:t>
            </a:r>
            <a:r>
              <a:rPr lang="es-ES" dirty="0" smtClean="0"/>
              <a:t>más el voto cruzado, según</a:t>
            </a:r>
            <a:r>
              <a:rPr lang="es-ES" baseline="0" dirty="0" smtClean="0"/>
              <a:t> evidencian sus</a:t>
            </a:r>
            <a:r>
              <a:rPr lang="es-ES" dirty="0" smtClean="0"/>
              <a:t> patrones de votación. En años posteriores, cada quien ha votado cada vez más dentro de los lineamientos partidarios, creando una separación entre los dos partidos.</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48551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Éste es otro ejemplo donde el color realmente constituye la representación visual de los datos.  Muestra la efectividad de la vacuna contra el sarampión. Los estados se enumeran en cada fila y cada columna es un año en el tiempo. Tenemos un rango de números que corresponden a tonalidades desde celeste a rojo que representan el número de casos de sarampión. El rojo se utiliza para indicar el mayor número de casos de sarampión, que ascienden alrededor de 4.000 en un año. La gran línea negra que sube al centro indica el momento en que se introdujo la vacuna contra el sarampión. </a:t>
            </a:r>
            <a:r>
              <a:rPr lang="es-ES" baseline="0" dirty="0" smtClean="0"/>
              <a:t>Observa </a:t>
            </a:r>
            <a:r>
              <a:rPr lang="es-ES" baseline="0" dirty="0" smtClean="0"/>
              <a:t>cómo los colores desaparecen rápidamente en los estados y se convierten en este tono celeste, que está cerca de cero casos</a:t>
            </a:r>
            <a:endParaRPr lang="en-US" baseline="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77041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Los íconos son pequeñas imágenes simbólicas que pueden agregar un toque visual a un texto/gráfico que en caso contrario pesaría demasiado.  Puede usarlos para representar porcentajes, como estas figuras aquí en la parte superior izquierda. Esto representaría 1 en 10. A veces se usan cuando no necesariamente tienes un punto de datos que mostrar, pero tienes un hecho o un bit de información que podría emplear alguna señal visual de lo que se trata. Los encuentras mucho en las infografías. En la parte inferior, mostramos cómo los iconos pueden o no ayudar en el diseño de un mapa. ¿Puedes decir qué mapa muestra las bibliotecas y hospitales? Entonces, si eliges usar íconos, asegúrate de que las personas puedan saber de manera instantánea a qué te refieres.</a:t>
            </a:r>
          </a:p>
          <a:p>
            <a:endParaRPr lang="es-ES" baseline="0" dirty="0" smtClean="0"/>
          </a:p>
          <a:p>
            <a:r>
              <a:rPr lang="es-ES" baseline="0" dirty="0" smtClean="0"/>
              <a:t>Un buen recurso que puedes consultar sobre iconos es thenounproject.com.</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765654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Esta es quizás una forma inusual de presentar datos visualmente, pero puede ser efectiva. Puedes colocar un gráfico sobre una fotografía relevante para agregar interés visual. En el ejemplo de la derecha, se trata de un gráfico sobre los sistemas del metro en la parte superior de una foto de un metro. O en el ejemplo inferior izquierdo, a veces la foto puede ser manipulada para ser la visualización informativa real. Este es un gráfico circular sobre la atención médica realizado sobre una placa de Petri.</a:t>
            </a:r>
            <a:endParaRPr lang="en-US" baseline="0" dirty="0"/>
          </a:p>
          <a:p>
            <a:endParaRPr lang="en-US" baseline="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52117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Para aquellos de ustedes que quieran hacer algo más avanzado, tal vez para un sitio web, consideren el poder de las representaciones visuales interactivas de datos. Cuando agregas movimiento y clics por parte del usuario, puede abrir formas completamente innovadoras de presentación de datos. Para producir algo como este ejemplo, necesitarás contactar a un desarrollador para que lo codifique. Esta es una representación visual múltiple que muestra los datos asociados con el cambio climático. Con el elemento interactivo, el usuario puede investigar cada punto de datos por separado, creando una experiencia mucho más rica y educativa.</a:t>
            </a:r>
          </a:p>
          <a:p>
            <a:endParaRPr lang="es-ES" baseline="0" dirty="0" smtClean="0"/>
          </a:p>
          <a:p>
            <a:r>
              <a:rPr lang="es-ES" baseline="0" dirty="0" smtClean="0"/>
              <a:t>Hay un sitio web llamado </a:t>
            </a:r>
            <a:r>
              <a:rPr lang="es-ES" baseline="0" dirty="0" err="1" smtClean="0"/>
              <a:t>Infogram</a:t>
            </a:r>
            <a:r>
              <a:rPr lang="es-ES" baseline="0" dirty="0" smtClean="0"/>
              <a:t> que puede generar gráficos interactivos simples. Copia y pega el código que te da y luego colócalo en tu sitio web, de forma similar a cómo insertarías un video de YouTube.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50872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Me gustaría que todos ustedes se dividan en pequeños grupos y debatan sobre cómo mejorarían cada una de estas representaciones visuales de datos. Cuando nos reagrupemos, les mostraré algunas ideas que teníamos.</a:t>
            </a:r>
          </a:p>
          <a:p>
            <a:endParaRPr lang="es-ES" dirty="0" smtClean="0"/>
          </a:p>
          <a:p>
            <a:r>
              <a:rPr lang="es-ES" b="1" dirty="0" smtClean="0"/>
              <a:t>Nota para el facilitador: Divida el grupo en colectivos pequeños para analizar cada uno de los tres gráficos y cómo los mejorarían. Los participantes necesitarán entre 10 y 20 minutos para discutir.</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64385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Comencemos con algunas formas concretas para mejorar tus representaciones visuales de datos a través de</a:t>
            </a:r>
            <a:r>
              <a:rPr lang="es-ES" baseline="0" noProof="0" dirty="0" smtClean="0"/>
              <a:t> un buen diseño.</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72916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En el caso del gráfico circular, una sugerencia para mejorarlo sería no usar realmente un gráfico circular. Los segmentos son un poco difíciles de comparar en tamaño, así que aquí es lo que debería ir es un gráfico de barras.</a:t>
            </a:r>
          </a:p>
          <a:p>
            <a:endParaRPr lang="es-ES" baseline="0" dirty="0" smtClean="0"/>
          </a:p>
          <a:p>
            <a:r>
              <a:rPr lang="es-ES" baseline="0" dirty="0" smtClean="0"/>
              <a:t>[HACER CLIC para mostrar el gráfico de barras]. Es más fácil decir cuál es el más alto porque es la línea más larga y por orden porcentual del más alto al más bajo. Ten en cuenta que estamos usando todo el mismo color aquí porque queremos que el espectador compare longitudes de barras, no colores.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ES" baseline="0" dirty="0" smtClean="0"/>
              <a:t>Si deseas insistir en el gráfico circular, le sugerimos que comiences con el segmento más grande en el punto de las 12 en punto, y luego lo ordenes desde el segmento más alto al más bajo en el sentido de las agujas del reloj.</a:t>
            </a:r>
          </a:p>
          <a:p>
            <a:endParaRPr lang="en-US" baseline="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12728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Este es un diagrama de líneas sobre "avistamientos de superhéroes en el vecindario". Podemos ver que se ha convertido en un revoltijo.</a:t>
            </a:r>
          </a:p>
          <a:p>
            <a:endParaRPr lang="es-ES" baseline="0" dirty="0" smtClean="0"/>
          </a:p>
          <a:p>
            <a:r>
              <a:rPr lang="es-ES" baseline="0" dirty="0" smtClean="0"/>
              <a:t>[HAGA CLIC para que aparezca el nuevo diagrama revisado]</a:t>
            </a:r>
          </a:p>
          <a:p>
            <a:endParaRPr lang="es-ES" baseline="0" dirty="0" smtClean="0"/>
          </a:p>
          <a:p>
            <a:r>
              <a:rPr lang="es-ES" baseline="0" dirty="0" smtClean="0"/>
              <a:t>Aquí está el gráfico con solo dos líneas que se muestran, el promedio global y nuestro vecindario. La línea promedio global da contexto a nuestra línea de vecindario. Y, obviamente, ¡querríamos ver cuántos avistamientos de superhéroes hay justo donde vivimos! También ten en cuenta que la escala en la parte inferior ha cambiado. En lugar de cuatro meses, estamos mirando un año entero para tener una idea más completa de lo que está sucediendo.</a:t>
            </a:r>
            <a:endParaRPr lang="en-US" baseline="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3323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Y finalmente aquí tenemos nuestro gráfico 3D. No recomendamos usar tres dimensiones en las representaciones visuales de datos, a menos que haya alguna necesidad o razón muy específica para ello. Es muy difícil ver lo que está sucediendo en realidad cuando estas barras tienen un ángulo diferente.</a:t>
            </a:r>
          </a:p>
          <a:p>
            <a:endParaRPr lang="es-ES" baseline="0" dirty="0" smtClean="0"/>
          </a:p>
          <a:p>
            <a:r>
              <a:rPr lang="es-ES" baseline="0" dirty="0" smtClean="0"/>
              <a:t>[HACER CLIC para que aparezca un gráfico de barras mejorado]</a:t>
            </a:r>
          </a:p>
          <a:p>
            <a:r>
              <a:rPr lang="es-ES" baseline="0" dirty="0" smtClean="0"/>
              <a:t>En nuestro ejemplo mejorado, también hemos agregado un título y hemos movido la escala hacia el lado izquierdo, donde normalmente se espera ver. Hemos dejado los colores aquí, pero puedes usar un solo color como en la diapositiva anterior. Una buena razón para dejar los diferentes colores es si ya has establecido un código de color de estas categorías durante toda la presentación o publicación para que las personas puedan asociar un cierto color con una categoría específica consistente.</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52991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Ahora nos gustaría presentarles algunas herramientas y sugerencias de flujo de trabajo para armar una representación visual</a:t>
            </a:r>
            <a:r>
              <a:rPr lang="es-ES" baseline="0" noProof="0" dirty="0" smtClean="0"/>
              <a:t> de datos.</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21515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Todos conocen Excel y </a:t>
            </a:r>
            <a:r>
              <a:rPr lang="es-ES" baseline="0" dirty="0" err="1" smtClean="0"/>
              <a:t>Powerpoint</a:t>
            </a:r>
            <a:r>
              <a:rPr lang="es-ES" baseline="0" dirty="0" smtClean="0"/>
              <a:t>, pero aquí hay algunos programas alternos que pueden usar. Todos ellos tienen versiones gratuitas o versiones de prueba para que los pruebes. </a:t>
            </a:r>
            <a:r>
              <a:rPr lang="es-ES" baseline="0" dirty="0" err="1" smtClean="0"/>
              <a:t>Infogram</a:t>
            </a:r>
            <a:r>
              <a:rPr lang="es-ES" baseline="0" dirty="0" smtClean="0"/>
              <a:t> es un sitio fácil de usar, con una variedad de visualizaciones a elegir. También tiene la capacidad de agregar interactividad a sus </a:t>
            </a:r>
            <a:r>
              <a:rPr lang="es-ES" baseline="0" dirty="0" smtClean="0"/>
              <a:t>representaciones visuales</a:t>
            </a:r>
            <a:r>
              <a:rPr lang="es-ES" baseline="0" dirty="0" smtClean="0"/>
              <a:t>, para que pueda insertarlas en un sitio web y hacer que la gente haga clic en ellas para cambiar el visual. </a:t>
            </a:r>
            <a:r>
              <a:rPr lang="es-ES" baseline="0" dirty="0" err="1" smtClean="0"/>
              <a:t>Tableau</a:t>
            </a:r>
            <a:r>
              <a:rPr lang="es-ES" baseline="0" dirty="0" smtClean="0"/>
              <a:t> es popular para los productores de visualizaciones de datos. </a:t>
            </a:r>
            <a:r>
              <a:rPr lang="es-ES" baseline="0" dirty="0" err="1" smtClean="0"/>
              <a:t>Piktochart</a:t>
            </a:r>
            <a:r>
              <a:rPr lang="es-ES" baseline="0" dirty="0" smtClean="0"/>
              <a:t> es bueno para infografías, si esa es la dirección de diseño en la que desea incursionar. Puede realizar representaciones visuales de datos o infografías fácilmente y tiene muchas plantillas para elegir. </a:t>
            </a:r>
            <a:r>
              <a:rPr lang="es-ES" baseline="0" dirty="0" err="1" smtClean="0"/>
              <a:t>Visage</a:t>
            </a:r>
            <a:r>
              <a:rPr lang="es-ES" baseline="0" dirty="0" smtClean="0"/>
              <a:t> es un sitio que incorpora fotografías en tus representaciones visuales de datos.</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6827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Nuestro proceso de trabajo sugerido es comenzar experimentando. La mejor parte de un programa como </a:t>
            </a:r>
            <a:r>
              <a:rPr lang="es-ES" noProof="0" dirty="0" err="1" smtClean="0"/>
              <a:t>Infogram</a:t>
            </a:r>
            <a:r>
              <a:rPr lang="es-ES" noProof="0" dirty="0" smtClean="0"/>
              <a:t> es que puedes hacer clic fácilmente en diferentes tipos de gráficos </a:t>
            </a:r>
            <a:r>
              <a:rPr lang="es-ES" noProof="0" dirty="0" smtClean="0"/>
              <a:t>para </a:t>
            </a:r>
            <a:r>
              <a:rPr lang="es-ES" noProof="0" dirty="0" smtClean="0"/>
              <a:t>ver cuál te funciona. A menudo necesitarás ver los datos graficados antes de tomar decisiones sobre el diseño. Una vez que haya tomado una decisión sobre qué visual tiene más sentido usar, descubre qué opciones de diseño funcionan mejor. </a:t>
            </a:r>
            <a:r>
              <a:rPr lang="es-ES" baseline="0" noProof="0" dirty="0" smtClean="0"/>
              <a:t> </a:t>
            </a:r>
            <a:r>
              <a:rPr lang="es-ES" noProof="0" dirty="0" smtClean="0"/>
              <a:t>Será un proceso de prueba y error. Luego puedes ponerle toques finales al gráfico final.</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22117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Otra buena</a:t>
            </a:r>
            <a:r>
              <a:rPr lang="es-ES" baseline="0" noProof="0" dirty="0" smtClean="0"/>
              <a:t> forma de creatividad es tener una lluvia de ideas y bosquejarlas.</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65865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Si te encuentras con la pregunta sobre cómo hacer algo, tu primera opción es buscarla en Google. También hay algunas comunidades en línea dedicadas al campo de la representación visual de datos. Si realmente estás teniendo problemas o desea crear algo especial, contrata un diseñador profesional. Puedes ayudar a idear un concepto y trabajar con el diseñador para crear el diseño final.</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250289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Acá</a:t>
            </a:r>
            <a:r>
              <a:rPr lang="es-ES" baseline="0" noProof="0" dirty="0" smtClean="0"/>
              <a:t> presentamos algunos recursos en línea en caso que desees aprender más.</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20596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Si necesitas un empujón</a:t>
            </a:r>
            <a:r>
              <a:rPr lang="es-ES" baseline="0" noProof="0" dirty="0" smtClean="0"/>
              <a:t> extra de </a:t>
            </a:r>
            <a:r>
              <a:rPr lang="es-ES" noProof="0" dirty="0" smtClean="0"/>
              <a:t>creatividad,</a:t>
            </a:r>
            <a:r>
              <a:rPr lang="es-ES" baseline="0" noProof="0" dirty="0" smtClean="0"/>
              <a:t> chequea estas opciones. </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55415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noProof="0" dirty="0" smtClean="0"/>
              <a:t>La primera regla es pensar realmente en todos los elementos de diseño que aparecen en tu gráfico: cada línea, palabra o forma. Un principio bien conocido en el diseño de visualización de datos es el concepto "</a:t>
            </a:r>
            <a:r>
              <a:rPr lang="es-ES" sz="1200" b="0" i="0" kern="1200" noProof="0" dirty="0" smtClean="0">
                <a:solidFill>
                  <a:schemeClr val="tx1"/>
                </a:solidFill>
                <a:effectLst/>
                <a:latin typeface="+mn-lt"/>
                <a:ea typeface="+mn-ea"/>
                <a:cs typeface="+mn-cs"/>
              </a:rPr>
              <a:t>Ratio datos/tinta</a:t>
            </a:r>
            <a:r>
              <a:rPr lang="es-ES" baseline="0" noProof="0" dirty="0" smtClean="0"/>
              <a:t>", lo que significa que debes tratar de comunicar los datos esenciales con la cantidad mínima de elementos de diseño en la pantalla. Pregúntate, ¿es necesario cada elemento? Si no está haciendo nada para ayudar a comprende el gráfico, elimínalo. Pero si crees que algo no está claro y se comprendería mejor agregando otra línea o palabra,  entonces adelante y añádela.</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09704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Para</a:t>
            </a:r>
            <a:r>
              <a:rPr lang="es-ES" baseline="0" noProof="0" dirty="0" smtClean="0"/>
              <a:t> aquellos de ustedes que realmente </a:t>
            </a:r>
            <a:r>
              <a:rPr lang="es-ES" baseline="0" noProof="0" smtClean="0"/>
              <a:t>están inmersos en </a:t>
            </a:r>
            <a:r>
              <a:rPr lang="es-ES" baseline="0" noProof="0" dirty="0" smtClean="0"/>
              <a:t>este campo, acá presentamos una bibliografía sobre la representación visual de datos. </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1405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noProof="0" dirty="0" smtClean="0"/>
              <a:t>A la izquierda, tenemos el típico gráfico de barras donde tenemos un eje X con etiquetas y una leyenda. Tanto el título como la leyenda dicen “Total de medallas". Las líneas verticales te ayudan a alinear las barras con el número correcto debajo. Pero, ¿es todo esto necesario? Además, el título no es muy útil. ¿Medallas para qué?</a:t>
            </a:r>
          </a:p>
          <a:p>
            <a:endParaRPr lang="es-ES" baseline="0" noProof="0" dirty="0" smtClean="0"/>
          </a:p>
          <a:p>
            <a:r>
              <a:rPr lang="es-ES" baseline="0" noProof="0" dirty="0" smtClean="0"/>
              <a:t>A la derecha, el título fue editado para ser más específico. Se lee, "los diez que encabezan el medallero, Olimpiadas de invierno de </a:t>
            </a:r>
            <a:r>
              <a:rPr lang="es-ES" baseline="0" noProof="0" dirty="0" err="1" smtClean="0"/>
              <a:t>Sochi</a:t>
            </a:r>
            <a:r>
              <a:rPr lang="es-ES" baseline="0" noProof="0" dirty="0" smtClean="0"/>
              <a:t>, 2014." Eliminamos los números del eje X y los pusimos directamente en las barras, por lo que tampoco hay necesidad de líneas verticales. Dejamos la etiqueta del eje X para dejar muy claro que los números en las barras son medallas. Visualmente, el ejemplo de la derecha es más limpio y hay menos tedio para determinar el número de medallas para cada país.</a:t>
            </a:r>
          </a:p>
          <a:p>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18476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noProof="0" dirty="0" smtClean="0"/>
              <a:t>Aquí hay otro antes y un después en el que hemos eliminado algunos elementos porque no estaban ayudando y también agregamos otros. Estos gráficos muestran niñas y mujeres de 15 a 49 años que han sufrido mutilación / ablación genital femenina, pero están dispuestas a detener dicha práctica. Las líneas negras que bordeaban cada barra fueron eliminadas. Las líneas verticales grises se agregaron en este caso. A diferencia de la diapositiva anterior, no queríamos etiquetar cada barra porque había tantos países y habrían abarrotado la pantalla. Además, estamos más interesados ​​aquí en un sentido general de qué países tienen tasas de oposición más bajas o más altas en vez de conocer cuál es el porcentaje exacto.</a:t>
            </a:r>
          </a:p>
          <a:p>
            <a:endParaRPr lang="es-ES" baseline="0" noProof="0" dirty="0" smtClean="0"/>
          </a:p>
          <a:p>
            <a:r>
              <a:rPr lang="es-ES" baseline="0" noProof="0" dirty="0" smtClean="0"/>
              <a:t>Son demasiados países de países para incluir en una diapositiva de PowerPoint: probablemente te resulte difícil leer los nombres de los países y ver las naciones que te interesan. Por lo tanto, si se trata de una representación visual de datos que será a través de una diapositiva de PowerPoint, tal vez desees reducir el número de países o encontrar una forma, como a través del color, para llamar la atención de la audiencia hacia uno o dos países que estás resaltando.</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11370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noProof="0" dirty="0" smtClean="0"/>
              <a:t>Ahora, algunas reglas estándares sobre el texto. Queremos usar fuentes </a:t>
            </a:r>
            <a:r>
              <a:rPr lang="es-ES" baseline="0" noProof="0" dirty="0" err="1" smtClean="0"/>
              <a:t>sans</a:t>
            </a:r>
            <a:r>
              <a:rPr lang="es-ES" baseline="0" noProof="0" dirty="0" smtClean="0"/>
              <a:t> </a:t>
            </a:r>
            <a:r>
              <a:rPr lang="es-ES" baseline="0" noProof="0" dirty="0" err="1" smtClean="0"/>
              <a:t>serif</a:t>
            </a:r>
            <a:r>
              <a:rPr lang="es-ES" baseline="0" noProof="0" dirty="0" smtClean="0"/>
              <a:t>. Estos son los que no tienen extensiones adicionales en los extremos de las letras, lo que mantiene el texto limpio, simple y más fácil de leer. Algunas técnicas sencillas para crear énfasis son usar mayúsculas o palabras en negrita, en cursiva y / o más grandes. Quiero dejar en claro que no hay que exagerar con estas opciones, así que piensa qué palabras realmente necesitan énfasis y que no sean demasiadas para un gráfico. Mantenga las fuentes consistentes. Cuando ves una presentación con distintos tipos de letra, comienza a parecer trabajo de aficionados. También crea distracciones. Además, no te olvides de utilizar el texto del título. A veces quizás desees ser muy directo sobre lo que muestran los datos. Pero dependiendo de la audiencia, puedes modificar el título para que el mensaje central sea más claro.</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86041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noProof="0" dirty="0" smtClean="0"/>
              <a:t>En este ejemplo, tenemos un título de dos partes. Hay un título de línea superior que es el mensaje central. Dice, “Jóvenes urbanos con mayores probabilidades de seguir estudiando ". Luego, justo encima de los datos aparece un título más técnico que dice “Porcentaje de jóvenes 15 - 24 años que terminaron ciclo básico de secundaria". Puedes ver que el primero se parece a un titular de periódico. El segundo va dirigido a audiencias más técnicas. En este caso, fue para una ficha de datos que potencialmente podría ser utilizada por audiencias múltiples.</a:t>
            </a:r>
            <a:endParaRPr lang="es-ES" noProof="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48207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Aquí hay un ejemplo que a menudo encontramos. Son los gráficos circulares con un antes y un después, donde se supone que debes ver cómo cada segmento cambia con el tiempo. Sin embargo, con los gráficos circulares, puede ser difícil comparar los tamaños de los segmentos. Cuando tiene cambios a lo largo de un horizonte temporal entre diferentes categorías, algunas mejores opciones podrían ser los gráficos de barras o un gráfico de área. Otra opción podría ser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24808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aseline="0" dirty="0" smtClean="0"/>
              <a:t>... resaltar un punto de datos usando solo texto. Es posible que desee hacer esto si no hay nada más interesante en esos gráficos o esto es todo lo que le interesa a tu audiencia. Aquí, hemos aumentado un 110% el texto y el verde para resaltar el aspecto positivo.</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6461E59-AEBB-47B2-B923-25FEB95E06DB}" type="slidenum">
              <a:rPr kumimoji="0" lang="en-US"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97314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16" name="Title 15"/>
          <p:cNvSpPr>
            <a:spLocks noGrp="1"/>
          </p:cNvSpPr>
          <p:nvPr>
            <p:ph type="title" hasCustomPrompt="1"/>
          </p:nvPr>
        </p:nvSpPr>
        <p:spPr>
          <a:xfrm>
            <a:off x="838200" y="1447800"/>
            <a:ext cx="7739062" cy="990600"/>
          </a:xfrm>
        </p:spPr>
        <p:txBody>
          <a:bodyPr/>
          <a:lstStyle>
            <a:lvl1pPr>
              <a:defRPr/>
            </a:lvl1pPr>
          </a:lstStyle>
          <a:p>
            <a:r>
              <a:rPr lang="en-US" dirty="0"/>
              <a:t>Click to edit Title</a:t>
            </a:r>
          </a:p>
        </p:txBody>
      </p:sp>
      <p:sp>
        <p:nvSpPr>
          <p:cNvPr id="18" name="Text Placeholder 17"/>
          <p:cNvSpPr>
            <a:spLocks noGrp="1"/>
          </p:cNvSpPr>
          <p:nvPr>
            <p:ph type="body" sz="quarter" idx="10" hasCustomPrompt="1"/>
          </p:nvPr>
        </p:nvSpPr>
        <p:spPr>
          <a:xfrm>
            <a:off x="838200" y="2514600"/>
            <a:ext cx="7848600" cy="1066800"/>
          </a:xfrm>
        </p:spPr>
        <p:txBody>
          <a:bodyPr/>
          <a:lstStyle>
            <a:lvl1pPr marL="0" indent="0">
              <a:buNone/>
              <a:defRPr sz="2800"/>
            </a:lvl1pPr>
          </a:lstStyle>
          <a:p>
            <a:pPr lvl="0"/>
            <a:r>
              <a:rPr lang="en-US" dirty="0"/>
              <a:t>Click to edit Subtitle</a:t>
            </a:r>
          </a:p>
        </p:txBody>
      </p:sp>
      <p:sp>
        <p:nvSpPr>
          <p:cNvPr id="20" name="Text Placeholder 17"/>
          <p:cNvSpPr>
            <a:spLocks noGrp="1"/>
          </p:cNvSpPr>
          <p:nvPr>
            <p:ph type="body" sz="quarter" idx="11" hasCustomPrompt="1"/>
          </p:nvPr>
        </p:nvSpPr>
        <p:spPr>
          <a:xfrm>
            <a:off x="838200" y="4267200"/>
            <a:ext cx="7848600" cy="762000"/>
          </a:xfrm>
        </p:spPr>
        <p:txBody>
          <a:bodyPr/>
          <a:lstStyle>
            <a:lvl1pPr marL="0" indent="0">
              <a:buNone/>
              <a:defRPr sz="2000"/>
            </a:lvl1pPr>
          </a:lstStyle>
          <a:p>
            <a:pPr lvl="0"/>
            <a:r>
              <a:rPr lang="en-US" dirty="0"/>
              <a:t>Click to edit Slideshow by</a:t>
            </a:r>
          </a:p>
        </p:txBody>
      </p:sp>
      <p:sp>
        <p:nvSpPr>
          <p:cNvPr id="21" name="Text Placeholder 17"/>
          <p:cNvSpPr>
            <a:spLocks noGrp="1"/>
          </p:cNvSpPr>
          <p:nvPr>
            <p:ph type="body" sz="quarter" idx="12" hasCustomPrompt="1"/>
          </p:nvPr>
        </p:nvSpPr>
        <p:spPr>
          <a:xfrm>
            <a:off x="838200" y="5029200"/>
            <a:ext cx="7848600" cy="457200"/>
          </a:xfrm>
        </p:spPr>
        <p:txBody>
          <a:bodyPr/>
          <a:lstStyle>
            <a:lvl1pPr marL="0" indent="0">
              <a:buNone/>
              <a:defRPr sz="2000"/>
            </a:lvl1pPr>
          </a:lstStyle>
          <a:p>
            <a:pPr lvl="0"/>
            <a:r>
              <a:rPr lang="en-US" dirty="0"/>
              <a:t>Click to edit Date</a:t>
            </a:r>
          </a:p>
        </p:txBody>
      </p:sp>
    </p:spTree>
    <p:extLst>
      <p:ext uri="{BB962C8B-B14F-4D97-AF65-F5344CB8AC3E}">
        <p14:creationId xmlns:p14="http://schemas.microsoft.com/office/powerpoint/2010/main" val="313790896"/>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3485689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lvl1pPr>
              <a:defRPr sz="3600" b="1">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847725" y="1676400"/>
            <a:ext cx="7729537" cy="46482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51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3701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229600" cy="6096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8377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p>
            <a:r>
              <a:rPr lang="en-US"/>
              <a:t>Click to edit Master title style</a:t>
            </a:r>
          </a:p>
        </p:txBody>
      </p:sp>
    </p:spTree>
    <p:extLst>
      <p:ext uri="{BB962C8B-B14F-4D97-AF65-F5344CB8AC3E}">
        <p14:creationId xmlns:p14="http://schemas.microsoft.com/office/powerpoint/2010/main" val="1029211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2391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1872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96189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13552799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2016 Population Reference Bureau. All rights reserved. www.prb.org</a:t>
            </a:r>
          </a:p>
        </p:txBody>
      </p:sp>
      <p:pic>
        <p:nvPicPr>
          <p:cNvPr id="1030" name="Picture 86" descr="ppt-logo"/>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4176617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rtl="0" eaLnBrk="1" fontAlgn="base" hangingPunct="1">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s://infoactive.co/data-design"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microsoft.com/office/2007/relationships/hdphoto" Target="../media/hdphoto1.wdp"/><Relationship Id="rId5" Type="http://schemas.openxmlformats.org/officeDocument/2006/relationships/hyperlink" Target="https://infoactive.co/data-design"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hyperlink" Target="https://infoactive.co/data-design" TargetMode="External"/><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www.mamartino.com/projects/rise_of_partisanship/" TargetMode="External"/><Relationship Id="rId4" Type="http://schemas.openxmlformats.org/officeDocument/2006/relationships/image" Target="../media/image15.jp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hyperlink" Target="https://infoactive.co/data-design" TargetMode="External"/><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hyperlink" Target="http://www.bloomberg.com/graphics/2015-whats-warming-the-world/" TargetMode="External"/><Relationship Id="rId4" Type="http://schemas.openxmlformats.org/officeDocument/2006/relationships/image" Target="../media/image22.gif"/><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hyperlink" Target="https://infoactive.co/data-design"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g"/><Relationship Id="rId5"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hyperlink" Target="https://infoactive.co/data-design" TargetMode="External"/><Relationship Id="rId5" Type="http://schemas.openxmlformats.org/officeDocument/2006/relationships/image" Target="../media/image23.png"/><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30.jpg"/><Relationship Id="rId5" Type="http://schemas.openxmlformats.org/officeDocument/2006/relationships/hyperlink" Target="https://infoactive.co/data-design"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hyperlink" Target="https://infogr.am/beta)" TargetMode="External"/><Relationship Id="rId4" Type="http://schemas.openxmlformats.org/officeDocument/2006/relationships/hyperlink" Target="http://www.tableau.com/)" TargetMode="External"/><Relationship Id="rId5" Type="http://schemas.openxmlformats.org/officeDocument/2006/relationships/hyperlink" Target="https://piktochart.com/)" TargetMode="External"/><Relationship Id="rId6" Type="http://schemas.openxmlformats.org/officeDocument/2006/relationships/hyperlink" Target="https://www.easel.ly/)" TargetMode="External"/><Relationship Id="rId7" Type="http://schemas.openxmlformats.org/officeDocument/2006/relationships/hyperlink" Target="create.visage.co"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hyperlink" Target="https://knowledge-gateway.org/dataviz" TargetMode="External"/><Relationship Id="rId4" Type="http://schemas.openxmlformats.org/officeDocument/2006/relationships/hyperlink" Target="http://helpmeviz.com/"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hyperlink" Target="infoactive.co/data-design" TargetMode="External"/><Relationship Id="rId4" Type="http://schemas.openxmlformats.org/officeDocument/2006/relationships/hyperlink" Target="visage.co/content/data-visualization-101" TargetMode="External"/><Relationship Id="rId5" Type="http://schemas.openxmlformats.org/officeDocument/2006/relationships/hyperlink" Target="http://policyviz.com/" TargetMode="External"/><Relationship Id="rId6" Type="http://schemas.openxmlformats.org/officeDocument/2006/relationships/hyperlink" Target="http://www.storytellingwithdata.com/" TargetMode="External"/><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hyperlink" Target="http://www.informationisbeautifulawards.com/" TargetMode="External"/><Relationship Id="rId4" Type="http://schemas.openxmlformats.org/officeDocument/2006/relationships/hyperlink" Target="http://www.nytimes.com/" TargetMode="External"/><Relationship Id="rId5" Type="http://schemas.openxmlformats.org/officeDocument/2006/relationships/hyperlink" Target="http://www.worldpopdata.org/" TargetMode="External"/><Relationship Id="rId6" Type="http://schemas.openxmlformats.org/officeDocument/2006/relationships/hyperlink" Target="http://www.healthdata.org/results/data-visualizations" TargetMode="External"/><Relationship Id="rId7" Type="http://schemas.openxmlformats.org/officeDocument/2006/relationships/hyperlink" Target="http://www.africanhealthstats.org/cms/" TargetMode="External"/><Relationship Id="rId8" Type="http://schemas.openxmlformats.org/officeDocument/2006/relationships/hyperlink" Target="https://ourworldindata.org/" TargetMode="External"/><Relationship Id="rId9" Type="http://schemas.openxmlformats.org/officeDocument/2006/relationships/hyperlink" Target="http://www.columnfivemedia.com/category/data-visualization" TargetMode="External"/><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hyperlink" Target="https://www.amazon.com/Truthful-Art-Data-Charts-Communication/dp/0321934075?ie=UTF8&amp;*Version*=1&amp;*entries*=0" TargetMode="External"/><Relationship Id="rId4" Type="http://schemas.openxmlformats.org/officeDocument/2006/relationships/hyperlink" Target="https://www.amazon.com/Visualizing-Data-Explaining-Processing-Environment/dp/0596514557" TargetMode="External"/><Relationship Id="rId5" Type="http://schemas.openxmlformats.org/officeDocument/2006/relationships/hyperlink" Target="https://www.amazon.com/How-Maps-Work-Representation-Visualization/dp/157230040X" TargetMode="External"/><Relationship Id="rId6" Type="http://schemas.openxmlformats.org/officeDocument/2006/relationships/hyperlink" Target="https://amzn.com/0231175205" TargetMode="External"/><Relationship Id="rId7" Type="http://schemas.openxmlformats.org/officeDocument/2006/relationships/hyperlink" Target="https://amzn.com/1118314042" TargetMode="External"/><Relationship Id="rId8" Type="http://schemas.openxmlformats.org/officeDocument/2006/relationships/hyperlink" Target="https://www.amazon.com/Street-Journal-Guide-Information-Graphics/dp/0393347281" TargetMode="External"/><Relationship Id="rId9" Type="http://schemas.openxmlformats.org/officeDocument/2006/relationships/hyperlink" Target="https://www.amazon.com/Visualize-This-FlowingData-Visualization-Statistics/dp/0470944889" TargetMode="External"/><Relationship Id="rId10" Type="http://schemas.openxmlformats.org/officeDocument/2006/relationships/hyperlink" Target="http://www.informationisbeautiful.net/books/" TargetMode="External"/><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infoactive.co/data-design" TargetMode="External"/><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hyperlink" Target="https://infoactive.co/data-design" TargetMode="External"/><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750" y="1485900"/>
            <a:ext cx="7924800" cy="3295650"/>
          </a:xfrm>
        </p:spPr>
        <p:txBody>
          <a:bodyPr/>
          <a:lstStyle/>
          <a:p>
            <a:pPr algn="ctr"/>
            <a:r>
              <a:rPr lang="es-ES" sz="6000" dirty="0" smtClean="0"/>
              <a:t>Representación visual de datos</a:t>
            </a:r>
            <a:br>
              <a:rPr lang="es-ES" sz="6000" dirty="0" smtClean="0"/>
            </a:br>
            <a:r>
              <a:rPr lang="es-ES" dirty="0"/>
              <a:t>P</a:t>
            </a:r>
            <a:r>
              <a:rPr lang="es-ES" dirty="0" smtClean="0"/>
              <a:t>arte dos: diseño y herramientas</a:t>
            </a:r>
            <a:endParaRPr lang="es-ES" sz="6000" dirty="0"/>
          </a:p>
        </p:txBody>
      </p:sp>
    </p:spTree>
    <p:extLst>
      <p:ext uri="{BB962C8B-B14F-4D97-AF65-F5344CB8AC3E}">
        <p14:creationId xmlns:p14="http://schemas.microsoft.com/office/powerpoint/2010/main" val="1599226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La importancia del color</a:t>
            </a:r>
            <a:endParaRPr lang="es-E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7725" y="1676400"/>
            <a:ext cx="7729538" cy="3742723"/>
          </a:xfrm>
        </p:spPr>
      </p:pic>
      <p:sp>
        <p:nvSpPr>
          <p:cNvPr id="5" name="TextBox 4"/>
          <p:cNvSpPr txBox="1"/>
          <p:nvPr/>
        </p:nvSpPr>
        <p:spPr>
          <a:xfrm>
            <a:off x="7913531" y="6216878"/>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4"/>
              </a:rPr>
              <a:t>Data + Design</a:t>
            </a:r>
            <a:endParaRPr kumimoji="0" lang="en-US" sz="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09202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Consejos sobre el color</a:t>
            </a:r>
            <a:endParaRPr lang="es-ES" dirty="0"/>
          </a:p>
        </p:txBody>
      </p:sp>
      <p:sp>
        <p:nvSpPr>
          <p:cNvPr id="3" name="Content Placeholder 2"/>
          <p:cNvSpPr>
            <a:spLocks noGrp="1"/>
          </p:cNvSpPr>
          <p:nvPr>
            <p:ph idx="1"/>
          </p:nvPr>
        </p:nvSpPr>
        <p:spPr/>
        <p:txBody>
          <a:bodyPr/>
          <a:lstStyle/>
          <a:p>
            <a:r>
              <a:rPr lang="es-ES" dirty="0" smtClean="0"/>
              <a:t>Los colores más oscuros/brillantes se leerán como “más”</a:t>
            </a:r>
          </a:p>
          <a:p>
            <a:r>
              <a:rPr lang="es-ES" dirty="0" smtClean="0"/>
              <a:t>Use gris para denotar datos neutrales o sin importancia</a:t>
            </a:r>
          </a:p>
          <a:p>
            <a:r>
              <a:rPr lang="es-ES" dirty="0" smtClean="0"/>
              <a:t>Utilice espacio blanco</a:t>
            </a:r>
          </a:p>
          <a:p>
            <a:r>
              <a:rPr lang="es-ES" dirty="0" smtClean="0"/>
              <a:t>Todo color usado debe estar allí por una razón y debe ser distinto</a:t>
            </a:r>
          </a:p>
          <a:p>
            <a:r>
              <a:rPr lang="es-ES" dirty="0" smtClean="0"/>
              <a:t>Escoge la paleta de colores apropiada y mantén consistencia</a:t>
            </a:r>
            <a:endParaRPr lang="es-ES" dirty="0"/>
          </a:p>
        </p:txBody>
      </p:sp>
    </p:spTree>
    <p:extLst>
      <p:ext uri="{BB962C8B-B14F-4D97-AF65-F5344CB8AC3E}">
        <p14:creationId xmlns:p14="http://schemas.microsoft.com/office/powerpoint/2010/main" val="781149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39062" cy="990600"/>
          </a:xfrm>
        </p:spPr>
        <p:txBody>
          <a:bodyPr/>
          <a:lstStyle/>
          <a:p>
            <a:r>
              <a:rPr lang="es-ES" dirty="0" smtClean="0"/>
              <a:t>El </a:t>
            </a:r>
            <a:r>
              <a:rPr lang="es-ES" dirty="0" smtClean="0"/>
              <a:t>color </a:t>
            </a:r>
            <a:r>
              <a:rPr lang="es-ES" dirty="0" smtClean="0"/>
              <a:t>tiene significados</a:t>
            </a:r>
            <a:endParaRPr lang="es-ES" dirty="0"/>
          </a:p>
        </p:txBody>
      </p:sp>
      <p:sp>
        <p:nvSpPr>
          <p:cNvPr id="6" name="Content Placeholder 2"/>
          <p:cNvSpPr txBox="1">
            <a:spLocks/>
          </p:cNvSpPr>
          <p:nvPr/>
        </p:nvSpPr>
        <p:spPr bwMode="auto">
          <a:xfrm>
            <a:off x="909327" y="914400"/>
            <a:ext cx="772953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
                <a:srgbClr val="E96D1F"/>
              </a:buClr>
              <a:buSzPct val="85000"/>
              <a:buFont typeface="Wingdings" panose="05000000000000000000" pitchFamily="2" charset="2"/>
              <a:buNone/>
              <a:tabLst/>
              <a:defRPr/>
            </a:pPr>
            <a:r>
              <a:rPr kumimoji="0" lang="es-ES" sz="2400" b="0" i="0" u="none" strike="noStrike" kern="0" cap="none" spc="0" normalizeH="0" baseline="0" dirty="0" smtClean="0">
                <a:ln>
                  <a:noFill/>
                </a:ln>
                <a:solidFill>
                  <a:schemeClr val="tx1"/>
                </a:solidFill>
                <a:effectLst/>
                <a:uLnTx/>
                <a:uFillTx/>
                <a:latin typeface="+mn-lt"/>
                <a:ea typeface="ＭＳ Ｐゴシック" pitchFamily="34" charset="-128"/>
                <a:cs typeface="ＭＳ Ｐゴシック" charset="-128"/>
              </a:rPr>
              <a:t>Entre mayor sea el contraste entre los objetos, más</a:t>
            </a:r>
            <a:r>
              <a:rPr kumimoji="0" lang="es-ES" sz="2400" b="0" i="0" u="none" strike="noStrike" kern="0" cap="none" spc="0" normalizeH="0" dirty="0" smtClean="0">
                <a:ln>
                  <a:noFill/>
                </a:ln>
                <a:solidFill>
                  <a:schemeClr val="tx1"/>
                </a:solidFill>
                <a:effectLst/>
                <a:uLnTx/>
                <a:uFillTx/>
                <a:latin typeface="+mn-lt"/>
                <a:ea typeface="ＭＳ Ｐゴシック" pitchFamily="34" charset="-128"/>
                <a:cs typeface="ＭＳ Ｐゴシック" charset="-128"/>
              </a:rPr>
              <a:t> diferentes se percibirán</a:t>
            </a:r>
            <a:endParaRPr kumimoji="0" lang="es-ES" sz="2400" b="0" i="0" u="none" strike="noStrike" kern="0" cap="none" spc="0" normalizeH="0" baseline="0" dirty="0" smtClean="0">
              <a:ln>
                <a:noFill/>
              </a:ln>
              <a:solidFill>
                <a:schemeClr val="tx1"/>
              </a:solidFill>
              <a:effectLst/>
              <a:uLnTx/>
              <a:uFillTx/>
              <a:latin typeface="+mn-lt"/>
              <a:ea typeface="ＭＳ Ｐゴシック" pitchFamily="34" charset="-128"/>
              <a:cs typeface="ＭＳ Ｐゴシック" charset="-128"/>
            </a:endParaRPr>
          </a:p>
          <a:p>
            <a:pPr marL="0" marR="0" lvl="0" indent="0" algn="l" defTabSz="914400" rtl="0" eaLnBrk="1" fontAlgn="base" latinLnBrk="0" hangingPunct="1">
              <a:lnSpc>
                <a:spcPct val="100000"/>
              </a:lnSpc>
              <a:spcBef>
                <a:spcPct val="20000"/>
              </a:spcBef>
              <a:spcAft>
                <a:spcPct val="0"/>
              </a:spcAft>
              <a:buClr>
                <a:srgbClr val="E96D1F"/>
              </a:buClr>
              <a:buSzPct val="85000"/>
              <a:buFont typeface="Wingdings" panose="05000000000000000000" pitchFamily="2" charset="2"/>
              <a:buNone/>
              <a:tabLst/>
              <a:defRPr/>
            </a:pPr>
            <a:endParaRPr kumimoji="0" lang="es-ES" sz="2400" b="0" i="0" u="none" strike="noStrike" kern="0" cap="none" spc="0" normalizeH="0" baseline="0" dirty="0" smtClean="0">
              <a:ln>
                <a:noFill/>
              </a:ln>
              <a:solidFill>
                <a:schemeClr val="tx1"/>
              </a:solidFill>
              <a:effectLst/>
              <a:uLnTx/>
              <a:uFillTx/>
              <a:latin typeface="+mn-lt"/>
              <a:ea typeface="ＭＳ Ｐゴシック" pitchFamily="34" charset="-128"/>
              <a:cs typeface="ＭＳ Ｐゴシック" charset="-128"/>
            </a:endParaRPr>
          </a:p>
          <a:p>
            <a:pPr marL="0" marR="0" lvl="0" indent="0" algn="l" defTabSz="914400" rtl="0" eaLnBrk="1" fontAlgn="base" latinLnBrk="0" hangingPunct="1">
              <a:lnSpc>
                <a:spcPct val="100000"/>
              </a:lnSpc>
              <a:spcBef>
                <a:spcPct val="20000"/>
              </a:spcBef>
              <a:spcAft>
                <a:spcPct val="0"/>
              </a:spcAft>
              <a:buClr>
                <a:srgbClr val="E96D1F"/>
              </a:buClr>
              <a:buSzPct val="85000"/>
              <a:buFont typeface="Wingdings" panose="05000000000000000000" pitchFamily="2" charset="2"/>
              <a:buNone/>
              <a:tabLst/>
              <a:defRPr/>
            </a:pPr>
            <a:r>
              <a:rPr kumimoji="0" lang="es-ES" sz="2400" b="0" i="0" u="none" strike="noStrike" kern="0" cap="none" spc="0" normalizeH="0" baseline="0" dirty="0" smtClean="0">
                <a:ln>
                  <a:noFill/>
                </a:ln>
                <a:solidFill>
                  <a:schemeClr val="tx1"/>
                </a:solidFill>
                <a:effectLst/>
                <a:uLnTx/>
                <a:uFillTx/>
                <a:latin typeface="+mn-lt"/>
                <a:ea typeface="ＭＳ Ｐゴシック" pitchFamily="34" charset="-128"/>
                <a:cs typeface="ＭＳ Ｐゴシック" charset="-128"/>
              </a:rPr>
              <a:t>Los colores también tienen un significado simbólico</a:t>
            </a:r>
          </a:p>
          <a:p>
            <a:pPr marL="0" marR="0" lvl="0" indent="0" algn="l" defTabSz="914400" rtl="0" eaLnBrk="1" fontAlgn="base" latinLnBrk="0" hangingPunct="1">
              <a:lnSpc>
                <a:spcPct val="100000"/>
              </a:lnSpc>
              <a:spcBef>
                <a:spcPct val="20000"/>
              </a:spcBef>
              <a:spcAft>
                <a:spcPct val="0"/>
              </a:spcAft>
              <a:buClr>
                <a:srgbClr val="E96D1F"/>
              </a:buClr>
              <a:buSzPct val="85000"/>
              <a:buFont typeface="Wingdings" panose="05000000000000000000" pitchFamily="2" charset="2"/>
              <a:buNone/>
              <a:tabLst/>
              <a:defRPr/>
            </a:pPr>
            <a:endParaRPr kumimoji="0" lang="en-US" sz="2400" b="0" i="0" u="none" strike="noStrike" kern="0" cap="none" spc="0" normalizeH="0" baseline="0" noProof="0" dirty="0">
              <a:ln>
                <a:noFill/>
              </a:ln>
              <a:solidFill>
                <a:schemeClr val="tx1"/>
              </a:solidFill>
              <a:effectLst/>
              <a:uLnTx/>
              <a:uFillTx/>
              <a:latin typeface="+mn-lt"/>
              <a:ea typeface="ＭＳ Ｐゴシック" pitchFamily="34" charset="-128"/>
              <a:cs typeface="ＭＳ Ｐゴシック" charset="-12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tretch>
            <a:fillRect/>
          </a:stretch>
        </p:blipFill>
        <p:spPr>
          <a:xfrm>
            <a:off x="1506528" y="2780392"/>
            <a:ext cx="6342072" cy="3620408"/>
          </a:xfrm>
          <a:prstGeom prst="rect">
            <a:avLst/>
          </a:prstGeom>
        </p:spPr>
      </p:pic>
      <p:sp>
        <p:nvSpPr>
          <p:cNvPr id="5" name="TextBox 4"/>
          <p:cNvSpPr txBox="1"/>
          <p:nvPr/>
        </p:nvSpPr>
        <p:spPr>
          <a:xfrm>
            <a:off x="7913531" y="6216878"/>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5"/>
              </a:rPr>
              <a:t>Data + Design</a:t>
            </a:r>
            <a:endParaRPr kumimoji="0" lang="en-US" sz="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35581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Ideas sobre el color</a:t>
            </a:r>
            <a:endParaRPr lang="es-ES" dirty="0"/>
          </a:p>
        </p:txBody>
      </p:sp>
      <p:sp>
        <p:nvSpPr>
          <p:cNvPr id="5" name="TextBox 4"/>
          <p:cNvSpPr txBox="1"/>
          <p:nvPr/>
        </p:nvSpPr>
        <p:spPr>
          <a:xfrm>
            <a:off x="7913531" y="6216878"/>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3"/>
              </a:rPr>
              <a:t>Data + Design</a:t>
            </a:r>
            <a:endParaRPr kumimoji="0" lang="en-US" sz="800" b="0" i="0" u="none" strike="noStrike" kern="0" cap="none" spc="0" normalizeH="0" baseline="0" noProof="0" dirty="0">
              <a:ln>
                <a:noFill/>
              </a:ln>
              <a:solidFill>
                <a:sysClr val="windowText" lastClr="000000"/>
              </a:solidFill>
              <a:effectLst/>
              <a:uLnTx/>
              <a:uFillTx/>
            </a:endParaRPr>
          </a:p>
        </p:txBody>
      </p:sp>
      <p:pic>
        <p:nvPicPr>
          <p:cNvPr id="6" name="Imagen 5"/>
          <p:cNvPicPr>
            <a:picLocks noChangeAspect="1"/>
          </p:cNvPicPr>
          <p:nvPr/>
        </p:nvPicPr>
        <p:blipFill>
          <a:blip r:embed="rId4"/>
          <a:stretch>
            <a:fillRect/>
          </a:stretch>
        </p:blipFill>
        <p:spPr>
          <a:xfrm>
            <a:off x="829026" y="1666874"/>
            <a:ext cx="7924800" cy="4181475"/>
          </a:xfrm>
          <a:prstGeom prst="rect">
            <a:avLst/>
          </a:prstGeom>
        </p:spPr>
      </p:pic>
    </p:spTree>
    <p:extLst>
      <p:ext uri="{BB962C8B-B14F-4D97-AF65-F5344CB8AC3E}">
        <p14:creationId xmlns:p14="http://schemas.microsoft.com/office/powerpoint/2010/main" val="547135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519" y="200406"/>
            <a:ext cx="7739062" cy="990600"/>
          </a:xfrm>
        </p:spPr>
        <p:txBody>
          <a:bodyPr/>
          <a:lstStyle/>
          <a:p>
            <a:r>
              <a:rPr lang="es-ES" sz="2800" dirty="0" smtClean="0"/>
              <a:t>Votos de las </a:t>
            </a:r>
            <a:r>
              <a:rPr lang="es-ES" sz="2800" dirty="0"/>
              <a:t>líneas </a:t>
            </a:r>
            <a:r>
              <a:rPr lang="es-ES" sz="2800" dirty="0" smtClean="0"/>
              <a:t>partidarias </a:t>
            </a:r>
            <a:r>
              <a:rPr lang="es-ES" sz="2800" dirty="0"/>
              <a:t>en la Cámara de Representantes de los Estados Unidos</a:t>
            </a:r>
            <a:endParaRPr lang="en-US" sz="2800" dirty="0"/>
          </a:p>
        </p:txBody>
      </p:sp>
      <p:pic>
        <p:nvPicPr>
          <p:cNvPr id="4" name="Content Placeholder 3">
            <a:hlinkClick r:id="rId3"/>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36719"/>
          <a:stretch/>
        </p:blipFill>
        <p:spPr>
          <a:xfrm>
            <a:off x="1828800" y="1594387"/>
            <a:ext cx="5867400" cy="4806413"/>
          </a:xfrm>
        </p:spPr>
      </p:pic>
      <p:sp>
        <p:nvSpPr>
          <p:cNvPr id="3" name="TextBox 2"/>
          <p:cNvSpPr txBox="1"/>
          <p:nvPr/>
        </p:nvSpPr>
        <p:spPr>
          <a:xfrm>
            <a:off x="7696200" y="6264887"/>
            <a:ext cx="95250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a:t>
            </a:r>
            <a:r>
              <a:rPr kumimoji="0" lang="en-US" sz="800" b="0" i="0" u="none" strike="noStrike" kern="0" cap="none" spc="0" normalizeH="0" baseline="0" noProof="0" dirty="0">
                <a:ln>
                  <a:noFill/>
                </a:ln>
                <a:solidFill>
                  <a:sysClr val="windowText" lastClr="000000"/>
                </a:solidFill>
                <a:effectLst/>
                <a:uLnTx/>
                <a:uFillTx/>
              </a:rPr>
              <a:t>Mauro Martino</a:t>
            </a:r>
          </a:p>
        </p:txBody>
      </p:sp>
    </p:spTree>
    <p:extLst>
      <p:ext uri="{BB962C8B-B14F-4D97-AF65-F5344CB8AC3E}">
        <p14:creationId xmlns:p14="http://schemas.microsoft.com/office/powerpoint/2010/main" val="4195133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597" y="89793"/>
            <a:ext cx="7739062" cy="1162050"/>
          </a:xfrm>
        </p:spPr>
        <p:txBody>
          <a:bodyPr/>
          <a:lstStyle/>
          <a:p>
            <a:r>
              <a:rPr lang="es-ES" sz="3200" dirty="0" smtClean="0"/>
              <a:t>Efectividad de la vacuna contra el sarampión</a:t>
            </a:r>
            <a:endParaRPr lang="es-ES" sz="3200"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5229"/>
          <a:stretch/>
        </p:blipFill>
        <p:spPr>
          <a:xfrm>
            <a:off x="533401" y="1251843"/>
            <a:ext cx="8458200" cy="5148957"/>
          </a:xfrm>
        </p:spPr>
      </p:pic>
      <p:sp>
        <p:nvSpPr>
          <p:cNvPr id="5" name="TextBox 4"/>
          <p:cNvSpPr txBox="1"/>
          <p:nvPr/>
        </p:nvSpPr>
        <p:spPr>
          <a:xfrm>
            <a:off x="6934200" y="6248400"/>
            <a:ext cx="167545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a:t>
            </a:r>
            <a:r>
              <a:rPr kumimoji="0" lang="de-DE" sz="800" b="0" i="0" u="none" strike="noStrike" kern="0" cap="none" spc="0" normalizeH="0" baseline="0" noProof="0" dirty="0" err="1">
                <a:ln>
                  <a:noFill/>
                </a:ln>
                <a:solidFill>
                  <a:sysClr val="windowText" lastClr="000000"/>
                </a:solidFill>
                <a:effectLst/>
                <a:uLnTx/>
                <a:uFillTx/>
              </a:rPr>
              <a:t>Dov</a:t>
            </a:r>
            <a:r>
              <a:rPr kumimoji="0" lang="de-DE" sz="800" b="0" i="0" u="none" strike="noStrike" kern="0" cap="none" spc="0" normalizeH="0" baseline="0" noProof="0" dirty="0">
                <a:ln>
                  <a:noFill/>
                </a:ln>
                <a:solidFill>
                  <a:sysClr val="windowText" lastClr="000000"/>
                </a:solidFill>
                <a:effectLst/>
                <a:uLnTx/>
                <a:uFillTx/>
              </a:rPr>
              <a:t> Friedman, </a:t>
            </a:r>
            <a:r>
              <a:rPr kumimoji="0" lang="de-DE" sz="800" b="0" i="0" u="none" strike="noStrike" kern="0" cap="none" spc="0" normalizeH="0" baseline="0" noProof="0" dirty="0" err="1">
                <a:ln>
                  <a:noFill/>
                </a:ln>
                <a:solidFill>
                  <a:sysClr val="windowText" lastClr="000000"/>
                </a:solidFill>
                <a:effectLst/>
                <a:uLnTx/>
                <a:uFillTx/>
              </a:rPr>
              <a:t>Tynan</a:t>
            </a:r>
            <a:r>
              <a:rPr kumimoji="0" lang="de-DE" sz="800" b="0" i="0" u="none" strike="noStrike" kern="0" cap="none" spc="0" normalizeH="0" baseline="0" noProof="0" dirty="0">
                <a:ln>
                  <a:noFill/>
                </a:ln>
                <a:solidFill>
                  <a:sysClr val="windowText" lastClr="000000"/>
                </a:solidFill>
                <a:effectLst/>
                <a:uLnTx/>
                <a:uFillTx/>
              </a:rPr>
              <a:t> </a:t>
            </a:r>
            <a:r>
              <a:rPr kumimoji="0" lang="de-DE" sz="800" b="0" i="0" u="none" strike="noStrike" kern="0" cap="none" spc="0" normalizeH="0" baseline="0" noProof="0" dirty="0" err="1">
                <a:ln>
                  <a:noFill/>
                </a:ln>
                <a:solidFill>
                  <a:sysClr val="windowText" lastClr="000000"/>
                </a:solidFill>
                <a:effectLst/>
                <a:uLnTx/>
                <a:uFillTx/>
              </a:rPr>
              <a:t>DeBold</a:t>
            </a:r>
            <a:endParaRPr kumimoji="0" lang="en-US" sz="800" b="0" i="0" u="none" strike="noStrike" kern="0" cap="none" spc="0" normalizeH="0" baseline="0" noProof="0" dirty="0">
              <a:ln>
                <a:noFill/>
              </a:ln>
              <a:solidFill>
                <a:sysClr val="windowText" lastClr="000000"/>
              </a:solidFill>
              <a:effectLst/>
              <a:uLnTx/>
              <a:uFillTx/>
            </a:endParaRPr>
          </a:p>
        </p:txBody>
      </p:sp>
      <p:sp>
        <p:nvSpPr>
          <p:cNvPr id="3" name="CuadroTexto 2"/>
          <p:cNvSpPr txBox="1"/>
          <p:nvPr/>
        </p:nvSpPr>
        <p:spPr>
          <a:xfrm>
            <a:off x="870597" y="1251843"/>
            <a:ext cx="1624953" cy="367407"/>
          </a:xfrm>
          <a:prstGeom prst="rect">
            <a:avLst/>
          </a:prstGeom>
          <a:solidFill>
            <a:schemeClr val="accent1"/>
          </a:solidFill>
        </p:spPr>
        <p:txBody>
          <a:bodyPr wrap="square" rtlCol="0">
            <a:spAutoFit/>
          </a:bodyPr>
          <a:lstStyle/>
          <a:p>
            <a:r>
              <a:rPr lang="es-ES" dirty="0" smtClean="0"/>
              <a:t>Sarampión</a:t>
            </a:r>
            <a:endParaRPr lang="en-US" dirty="0"/>
          </a:p>
        </p:txBody>
      </p:sp>
      <p:sp>
        <p:nvSpPr>
          <p:cNvPr id="6" name="TextBox 7"/>
          <p:cNvSpPr txBox="1"/>
          <p:nvPr/>
        </p:nvSpPr>
        <p:spPr>
          <a:xfrm>
            <a:off x="4113193" y="1619250"/>
            <a:ext cx="1253869" cy="215444"/>
          </a:xfrm>
          <a:prstGeom prst="rect">
            <a:avLst/>
          </a:prstGeom>
          <a:solidFill>
            <a:schemeClr val="bg1"/>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de-DE" sz="800" kern="0" dirty="0" smtClean="0">
                <a:solidFill>
                  <a:sysClr val="windowText" lastClr="000000"/>
                </a:solidFill>
              </a:rPr>
              <a:t>Introducción de vacuna</a:t>
            </a:r>
            <a:endParaRPr kumimoji="0" lang="en-US" sz="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4649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Iconos</a:t>
            </a:r>
            <a:endParaRPr lang="es-E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105" b="3168"/>
          <a:stretch/>
        </p:blipFill>
        <p:spPr>
          <a:xfrm>
            <a:off x="1828800" y="2895600"/>
            <a:ext cx="6019800" cy="3429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1200" y="987638"/>
            <a:ext cx="2633343" cy="1755562"/>
          </a:xfrm>
          <a:prstGeom prst="rect">
            <a:avLst/>
          </a:prstGeom>
        </p:spPr>
      </p:pic>
      <p:sp>
        <p:nvSpPr>
          <p:cNvPr id="6" name="TextBox 5"/>
          <p:cNvSpPr txBox="1"/>
          <p:nvPr/>
        </p:nvSpPr>
        <p:spPr>
          <a:xfrm>
            <a:off x="6867175" y="6172200"/>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5"/>
              </a:rPr>
              <a:t>Data + Design</a:t>
            </a:r>
            <a:endParaRPr kumimoji="0" lang="en-US" sz="800" b="0" i="0" u="none" strike="noStrike" kern="0" cap="none" spc="0" normalizeH="0" baseline="0" noProof="0" dirty="0">
              <a:ln>
                <a:noFill/>
              </a:ln>
              <a:solidFill>
                <a:sysClr val="windowText" lastClr="000000"/>
              </a:solidFill>
              <a:effectLst/>
              <a:uLnTx/>
              <a:uFillTx/>
            </a:endParaRPr>
          </a:p>
        </p:txBody>
      </p:sp>
      <p:sp>
        <p:nvSpPr>
          <p:cNvPr id="8" name="TextBox 7"/>
          <p:cNvSpPr txBox="1"/>
          <p:nvPr/>
        </p:nvSpPr>
        <p:spPr>
          <a:xfrm>
            <a:off x="6504485" y="2635478"/>
            <a:ext cx="190468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2016 Population Reference Bureau</a:t>
            </a:r>
            <a:endParaRPr kumimoji="0" lang="en-US" sz="800" b="0" i="0" u="none" strike="noStrike" kern="0" cap="none" spc="0" normalizeH="0" baseline="0" noProof="0" dirty="0">
              <a:ln>
                <a:noFill/>
              </a:ln>
              <a:solidFill>
                <a:sysClr val="windowText" lastClr="000000"/>
              </a:solidFill>
              <a:effectLst/>
              <a:uLnTx/>
              <a:uFillTx/>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3824" y="1568678"/>
            <a:ext cx="5237376" cy="1016362"/>
          </a:xfrm>
          <a:prstGeom prst="rect">
            <a:avLst/>
          </a:prstGeom>
        </p:spPr>
      </p:pic>
      <p:sp>
        <p:nvSpPr>
          <p:cNvPr id="10" name="CuadroTexto 9"/>
          <p:cNvSpPr txBox="1"/>
          <p:nvPr/>
        </p:nvSpPr>
        <p:spPr>
          <a:xfrm>
            <a:off x="870597" y="1251843"/>
            <a:ext cx="1624953" cy="367407"/>
          </a:xfrm>
          <a:prstGeom prst="rect">
            <a:avLst/>
          </a:prstGeom>
          <a:solidFill>
            <a:schemeClr val="accent1"/>
          </a:solidFill>
        </p:spPr>
        <p:txBody>
          <a:bodyPr wrap="square" rtlCol="0">
            <a:spAutoFit/>
          </a:bodyPr>
          <a:lstStyle/>
          <a:p>
            <a:r>
              <a:rPr lang="es-ES" dirty="0" smtClean="0"/>
              <a:t>Sarampión</a:t>
            </a:r>
            <a:endParaRPr lang="en-US" dirty="0"/>
          </a:p>
        </p:txBody>
      </p:sp>
      <p:sp>
        <p:nvSpPr>
          <p:cNvPr id="11" name="TextBox 7"/>
          <p:cNvSpPr txBox="1"/>
          <p:nvPr/>
        </p:nvSpPr>
        <p:spPr>
          <a:xfrm>
            <a:off x="5982641" y="2140780"/>
            <a:ext cx="2250460" cy="461665"/>
          </a:xfrm>
          <a:prstGeom prst="rect">
            <a:avLst/>
          </a:prstGeom>
          <a:solidFill>
            <a:schemeClr val="accent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de-DE" sz="1200" b="1" kern="0" noProof="0" dirty="0" smtClean="0">
                <a:solidFill>
                  <a:schemeClr val="bg1">
                    <a:lumMod val="50000"/>
                  </a:schemeClr>
                </a:solidFill>
              </a:rPr>
              <a:t>PLANIFICACIÓN FAMILIAR &amp; SALUD REPRODUCTIVA</a:t>
            </a:r>
            <a:endParaRPr kumimoji="0" lang="en-US" sz="1200" b="1" i="0" u="none" strike="noStrike" kern="0" cap="none" spc="0" normalizeH="0" baseline="0" noProof="0" dirty="0">
              <a:ln>
                <a:noFill/>
              </a:ln>
              <a:solidFill>
                <a:schemeClr val="bg1">
                  <a:lumMod val="50000"/>
                </a:schemeClr>
              </a:solidFill>
              <a:effectLst/>
              <a:uLnTx/>
              <a:uFillTx/>
            </a:endParaRPr>
          </a:p>
        </p:txBody>
      </p:sp>
    </p:spTree>
    <p:extLst>
      <p:ext uri="{BB962C8B-B14F-4D97-AF65-F5344CB8AC3E}">
        <p14:creationId xmlns:p14="http://schemas.microsoft.com/office/powerpoint/2010/main" val="3485694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Fotografía</a:t>
            </a:r>
            <a:endParaRPr lang="es-E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4000" t="8279" r="7143" b="9368"/>
          <a:stretch/>
        </p:blipFill>
        <p:spPr>
          <a:xfrm>
            <a:off x="410405" y="3276600"/>
            <a:ext cx="4267200" cy="2922104"/>
          </a:xfrm>
          <a:prstGeom prst="rect">
            <a:avLst/>
          </a:prstGeom>
        </p:spPr>
      </p:pic>
      <p:sp>
        <p:nvSpPr>
          <p:cNvPr id="6" name="TextBox 5"/>
          <p:cNvSpPr txBox="1"/>
          <p:nvPr/>
        </p:nvSpPr>
        <p:spPr>
          <a:xfrm>
            <a:off x="7696893" y="6198704"/>
            <a:ext cx="88036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Peter </a:t>
            </a:r>
            <a:r>
              <a:rPr kumimoji="0" lang="de-DE" sz="800" b="0" i="0" u="none" strike="noStrike" kern="0" cap="none" spc="0" normalizeH="0" baseline="0" noProof="0" dirty="0" err="1">
                <a:ln>
                  <a:noFill/>
                </a:ln>
                <a:solidFill>
                  <a:sysClr val="windowText" lastClr="000000"/>
                </a:solidFill>
                <a:effectLst/>
                <a:uLnTx/>
                <a:uFillTx/>
              </a:rPr>
              <a:t>Orntoft</a:t>
            </a:r>
            <a:endParaRPr kumimoji="0" lang="en-US" sz="800" b="0" i="0" u="none" strike="noStrike" kern="0" cap="none" spc="0" normalizeH="0" baseline="0" noProof="0" dirty="0">
              <a:ln>
                <a:noFill/>
              </a:ln>
              <a:solidFill>
                <a:sysClr val="windowText" lastClr="000000"/>
              </a:solidFill>
              <a:effectLst/>
              <a:uLnTx/>
              <a:uFillTx/>
            </a:endParaRPr>
          </a:p>
        </p:txBody>
      </p:sp>
      <p:pic>
        <p:nvPicPr>
          <p:cNvPr id="8" name="Imagen 7"/>
          <p:cNvPicPr>
            <a:picLocks noChangeAspect="1"/>
          </p:cNvPicPr>
          <p:nvPr/>
        </p:nvPicPr>
        <p:blipFill>
          <a:blip r:embed="rId4"/>
          <a:stretch>
            <a:fillRect/>
          </a:stretch>
        </p:blipFill>
        <p:spPr>
          <a:xfrm>
            <a:off x="3926774" y="1470577"/>
            <a:ext cx="4924425" cy="3267075"/>
          </a:xfrm>
          <a:prstGeom prst="rect">
            <a:avLst/>
          </a:prstGeom>
        </p:spPr>
      </p:pic>
    </p:spTree>
    <p:extLst>
      <p:ext uri="{BB962C8B-B14F-4D97-AF65-F5344CB8AC3E}">
        <p14:creationId xmlns:p14="http://schemas.microsoft.com/office/powerpoint/2010/main" val="2688601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Interactivity</a:t>
            </a:r>
          </a:p>
        </p:txBody>
      </p:sp>
      <p:pic>
        <p:nvPicPr>
          <p:cNvPr id="4" name="Content Placeholder 3">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63300" y="1495708"/>
            <a:ext cx="8552099" cy="4570027"/>
          </a:xfrm>
        </p:spPr>
      </p:pic>
      <p:sp>
        <p:nvSpPr>
          <p:cNvPr id="5" name="TextBox 4"/>
          <p:cNvSpPr txBox="1"/>
          <p:nvPr/>
        </p:nvSpPr>
        <p:spPr>
          <a:xfrm>
            <a:off x="7848600" y="6248400"/>
            <a:ext cx="7873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Bloomberg</a:t>
            </a:r>
            <a:endParaRPr kumimoji="0" lang="en-US" sz="800" b="0" i="0" u="none" strike="noStrike" kern="0" cap="none" spc="0" normalizeH="0" baseline="0" noProof="0" dirty="0">
              <a:ln>
                <a:noFill/>
              </a:ln>
              <a:solidFill>
                <a:sysClr val="windowText" lastClr="000000"/>
              </a:solidFill>
              <a:effectLst/>
              <a:uLnTx/>
              <a:uFillTx/>
            </a:endParaRPr>
          </a:p>
        </p:txBody>
      </p:sp>
      <p:sp>
        <p:nvSpPr>
          <p:cNvPr id="3" name="CuadroTexto 2"/>
          <p:cNvSpPr txBox="1"/>
          <p:nvPr/>
        </p:nvSpPr>
        <p:spPr>
          <a:xfrm>
            <a:off x="2178288" y="2120998"/>
            <a:ext cx="5053786" cy="1107996"/>
          </a:xfrm>
          <a:prstGeom prst="rect">
            <a:avLst/>
          </a:prstGeom>
          <a:solidFill>
            <a:srgbClr val="FFFFFF"/>
          </a:solidFill>
        </p:spPr>
        <p:txBody>
          <a:bodyPr wrap="square" rtlCol="0">
            <a:spAutoFit/>
          </a:bodyPr>
          <a:lstStyle/>
          <a:p>
            <a:r>
              <a:rPr lang="es-ES" sz="1100" dirty="0" smtClean="0">
                <a:solidFill>
                  <a:schemeClr val="bg1">
                    <a:lumMod val="50000"/>
                  </a:schemeClr>
                </a:solidFill>
                <a:latin typeface="Times New Roman" panose="02020603050405020304" pitchFamily="18" charset="0"/>
                <a:cs typeface="Times New Roman" panose="02020603050405020304" pitchFamily="18" charset="0"/>
              </a:rPr>
              <a:t>Los escépticos del cambio climático provocado por el hombre ofrecen varias causas naturales para explicar por qué la tierra se ha calentado 1.4 grados Fahrenheit desde 1880. ¿Pero pueden explicar por qué la temperatura del planeta sigue en aumento? Deslizar hacia abajo para ver cuánto diversos factores, naturales e industriales, contribuyen al calentamiento global, de conformidad con los hallazgos del  Instituto </a:t>
            </a:r>
            <a:r>
              <a:rPr lang="es-ES" sz="1100" dirty="0" err="1" smtClean="0">
                <a:solidFill>
                  <a:schemeClr val="bg1">
                    <a:lumMod val="50000"/>
                  </a:schemeClr>
                </a:solidFill>
                <a:latin typeface="Times New Roman" panose="02020603050405020304" pitchFamily="18" charset="0"/>
                <a:cs typeface="Times New Roman" panose="02020603050405020304" pitchFamily="18" charset="0"/>
              </a:rPr>
              <a:t>Goddard</a:t>
            </a:r>
            <a:r>
              <a:rPr lang="es-ES" sz="1100" dirty="0" smtClean="0">
                <a:solidFill>
                  <a:schemeClr val="bg1">
                    <a:lumMod val="50000"/>
                  </a:schemeClr>
                </a:solidFill>
                <a:latin typeface="Times New Roman" panose="02020603050405020304" pitchFamily="18" charset="0"/>
                <a:cs typeface="Times New Roman" panose="02020603050405020304" pitchFamily="18" charset="0"/>
              </a:rPr>
              <a:t> de Estudios Espaciales de la NASA</a:t>
            </a:r>
            <a:endParaRPr lang="es-ES" sz="11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6" name="CuadroTexto 5"/>
          <p:cNvSpPr txBox="1"/>
          <p:nvPr/>
        </p:nvSpPr>
        <p:spPr>
          <a:xfrm>
            <a:off x="1870025" y="1637833"/>
            <a:ext cx="5670312" cy="369332"/>
          </a:xfrm>
          <a:prstGeom prst="rect">
            <a:avLst/>
          </a:prstGeom>
          <a:solidFill>
            <a:srgbClr val="FFFFFF"/>
          </a:solidFill>
        </p:spPr>
        <p:txBody>
          <a:bodyPr wrap="square" rtlCol="0">
            <a:spAutoFit/>
          </a:bodyPr>
          <a:lstStyle/>
          <a:p>
            <a:r>
              <a:rPr lang="es-ES" b="1" dirty="0" smtClean="0">
                <a:latin typeface="+mj-lt"/>
                <a:cs typeface="Times New Roman" panose="02020603050405020304" pitchFamily="18" charset="0"/>
              </a:rPr>
              <a:t>¿Qué realmente provoca el calentamiento global?</a:t>
            </a:r>
            <a:endParaRPr lang="es-ES" b="1" dirty="0">
              <a:latin typeface="+mj-lt"/>
              <a:cs typeface="Times New Roman" panose="02020603050405020304" pitchFamily="18" charset="0"/>
            </a:endParaRPr>
          </a:p>
        </p:txBody>
      </p:sp>
      <p:sp>
        <p:nvSpPr>
          <p:cNvPr id="7" name="CuadroTexto 6"/>
          <p:cNvSpPr txBox="1"/>
          <p:nvPr/>
        </p:nvSpPr>
        <p:spPr>
          <a:xfrm>
            <a:off x="5418978" y="4191302"/>
            <a:ext cx="1774019" cy="338554"/>
          </a:xfrm>
          <a:prstGeom prst="rect">
            <a:avLst/>
          </a:prstGeom>
          <a:solidFill>
            <a:srgbClr val="FFFFFF"/>
          </a:solidFill>
        </p:spPr>
        <p:txBody>
          <a:bodyPr wrap="square" rtlCol="0">
            <a:spAutoFit/>
          </a:bodyPr>
          <a:lstStyle/>
          <a:p>
            <a:r>
              <a:rPr lang="es-ES" sz="800" dirty="0" smtClean="0">
                <a:solidFill>
                  <a:schemeClr val="bg1">
                    <a:lumMod val="50000"/>
                  </a:schemeClr>
                </a:solidFill>
                <a:latin typeface="Times New Roman" panose="02020603050405020304" pitchFamily="18" charset="0"/>
                <a:cs typeface="Times New Roman" panose="02020603050405020304" pitchFamily="18" charset="0"/>
              </a:rPr>
              <a:t>Esta línea muestra la temperatura de la tierra y océanos, medida u “observada”</a:t>
            </a:r>
            <a:endParaRPr lang="es-ES" sz="8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8" name="CuadroTexto 7"/>
          <p:cNvSpPr txBox="1"/>
          <p:nvPr/>
        </p:nvSpPr>
        <p:spPr>
          <a:xfrm>
            <a:off x="363300" y="4013610"/>
            <a:ext cx="521252" cy="261610"/>
          </a:xfrm>
          <a:prstGeom prst="rect">
            <a:avLst/>
          </a:prstGeom>
          <a:solidFill>
            <a:schemeClr val="accent5"/>
          </a:solidFill>
        </p:spPr>
        <p:txBody>
          <a:bodyPr wrap="square" lIns="0" tIns="0" rIns="0" bIns="0" rtlCol="0">
            <a:spAutoFit/>
          </a:bodyPr>
          <a:lstStyle/>
          <a:p>
            <a:pPr algn="ctr"/>
            <a:r>
              <a:rPr lang="es-ES" sz="600" dirty="0" smtClean="0">
                <a:solidFill>
                  <a:schemeClr val="bg1">
                    <a:lumMod val="50000"/>
                  </a:schemeClr>
                </a:solidFill>
                <a:latin typeface="+mj-lt"/>
                <a:cs typeface="Times New Roman" panose="02020603050405020304" pitchFamily="18" charset="0"/>
              </a:rPr>
              <a:t>1880 – 1910</a:t>
            </a:r>
          </a:p>
          <a:p>
            <a:pPr algn="ctr"/>
            <a:endParaRPr lang="es-ES" sz="500" dirty="0" smtClean="0">
              <a:solidFill>
                <a:schemeClr val="bg1">
                  <a:lumMod val="50000"/>
                </a:schemeClr>
              </a:solidFill>
              <a:latin typeface="+mj-lt"/>
              <a:cs typeface="Times New Roman" panose="02020603050405020304" pitchFamily="18" charset="0"/>
            </a:endParaRPr>
          </a:p>
          <a:p>
            <a:pPr algn="ctr"/>
            <a:r>
              <a:rPr lang="es-ES" sz="600" dirty="0" smtClean="0">
                <a:solidFill>
                  <a:schemeClr val="bg1">
                    <a:lumMod val="50000"/>
                  </a:schemeClr>
                </a:solidFill>
                <a:latin typeface="+mj-lt"/>
                <a:cs typeface="Times New Roman" panose="02020603050405020304" pitchFamily="18" charset="0"/>
              </a:rPr>
              <a:t>Promedio</a:t>
            </a:r>
            <a:endParaRPr lang="es-ES" sz="600" dirty="0">
              <a:solidFill>
                <a:schemeClr val="bg1">
                  <a:lumMod val="50000"/>
                </a:schemeClr>
              </a:solidFill>
              <a:latin typeface="+mj-lt"/>
              <a:cs typeface="Times New Roman" panose="02020603050405020304" pitchFamily="18" charset="0"/>
            </a:endParaRPr>
          </a:p>
        </p:txBody>
      </p:sp>
      <p:sp>
        <p:nvSpPr>
          <p:cNvPr id="9" name="Rectángulo redondeado 8"/>
          <p:cNvSpPr/>
          <p:nvPr/>
        </p:nvSpPr>
        <p:spPr bwMode="auto">
          <a:xfrm>
            <a:off x="8372870" y="2793765"/>
            <a:ext cx="396100" cy="127660"/>
          </a:xfrm>
          <a:prstGeom prst="round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ES" sz="600" b="1" i="0" u="none" strike="noStrike" cap="none" normalizeH="0" baseline="0" dirty="0" smtClean="0">
                <a:ln>
                  <a:noFill/>
                </a:ln>
                <a:solidFill>
                  <a:schemeClr val="accent1"/>
                </a:solidFill>
                <a:effectLst/>
                <a:latin typeface="Arial" charset="0"/>
                <a:ea typeface="ＭＳ Ｐゴシック" charset="-128"/>
                <a:cs typeface="ＭＳ Ｐゴシック" charset="-128"/>
              </a:rPr>
              <a:t>observada</a:t>
            </a:r>
            <a:endParaRPr kumimoji="0" lang="en-US" sz="500" b="1" i="0" u="none" strike="noStrike" cap="none" normalizeH="0" baseline="0" dirty="0">
              <a:ln>
                <a:noFill/>
              </a:ln>
              <a:solidFill>
                <a:schemeClr val="accent1"/>
              </a:solidFill>
              <a:effectLst/>
              <a:latin typeface="Arial" charset="0"/>
              <a:ea typeface="ＭＳ Ｐゴシック" charset="-128"/>
              <a:cs typeface="ＭＳ Ｐゴシック" charset="-128"/>
            </a:endParaRPr>
          </a:p>
        </p:txBody>
      </p:sp>
      <p:grpSp>
        <p:nvGrpSpPr>
          <p:cNvPr id="12" name="Grupo 11"/>
          <p:cNvGrpSpPr/>
          <p:nvPr/>
        </p:nvGrpSpPr>
        <p:grpSpPr>
          <a:xfrm>
            <a:off x="447224" y="2404213"/>
            <a:ext cx="521252" cy="274998"/>
            <a:chOff x="447224" y="2404213"/>
            <a:chExt cx="521252" cy="274998"/>
          </a:xfrm>
        </p:grpSpPr>
        <p:sp>
          <p:nvSpPr>
            <p:cNvPr id="10" name="CuadroTexto 9"/>
            <p:cNvSpPr txBox="1"/>
            <p:nvPr/>
          </p:nvSpPr>
          <p:spPr>
            <a:xfrm>
              <a:off x="447224" y="2404213"/>
              <a:ext cx="521252" cy="92333"/>
            </a:xfrm>
            <a:prstGeom prst="rect">
              <a:avLst/>
            </a:prstGeom>
            <a:solidFill>
              <a:schemeClr val="accent5"/>
            </a:solidFill>
          </p:spPr>
          <p:txBody>
            <a:bodyPr wrap="square" lIns="0" tIns="0" rIns="0" bIns="0" rtlCol="0">
              <a:spAutoFit/>
            </a:bodyPr>
            <a:lstStyle/>
            <a:p>
              <a:pPr algn="ctr"/>
              <a:r>
                <a:rPr lang="es-ES" sz="600" dirty="0" smtClean="0">
                  <a:solidFill>
                    <a:schemeClr val="bg1">
                      <a:lumMod val="50000"/>
                    </a:schemeClr>
                  </a:solidFill>
                  <a:latin typeface="+mj-lt"/>
                  <a:cs typeface="Times New Roman" panose="02020603050405020304" pitchFamily="18" charset="0"/>
                </a:rPr>
                <a:t>Más caliente</a:t>
              </a:r>
            </a:p>
          </p:txBody>
        </p:sp>
        <p:sp>
          <p:nvSpPr>
            <p:cNvPr id="11" name="CuadroTexto 10"/>
            <p:cNvSpPr txBox="1"/>
            <p:nvPr/>
          </p:nvSpPr>
          <p:spPr>
            <a:xfrm>
              <a:off x="665433" y="2586878"/>
              <a:ext cx="185057" cy="92333"/>
            </a:xfrm>
            <a:prstGeom prst="rect">
              <a:avLst/>
            </a:prstGeom>
            <a:solidFill>
              <a:schemeClr val="accent5"/>
            </a:solidFill>
          </p:spPr>
          <p:txBody>
            <a:bodyPr wrap="square" lIns="0" tIns="0" rIns="0" bIns="0" rtlCol="0">
              <a:spAutoFit/>
            </a:bodyPr>
            <a:lstStyle/>
            <a:p>
              <a:pPr algn="ctr"/>
              <a:r>
                <a:rPr lang="es-ES" sz="600" dirty="0" smtClean="0">
                  <a:solidFill>
                    <a:schemeClr val="bg1">
                      <a:lumMod val="50000"/>
                    </a:schemeClr>
                  </a:solidFill>
                  <a:latin typeface="+mj-lt"/>
                  <a:cs typeface="Times New Roman" panose="02020603050405020304" pitchFamily="18" charset="0"/>
                </a:rPr>
                <a:t>+2ºF</a:t>
              </a:r>
              <a:endParaRPr lang="es-ES" sz="600" dirty="0">
                <a:solidFill>
                  <a:schemeClr val="bg1">
                    <a:lumMod val="50000"/>
                  </a:schemeClr>
                </a:solidFill>
                <a:latin typeface="+mj-lt"/>
                <a:cs typeface="Times New Roman" panose="02020603050405020304" pitchFamily="18" charset="0"/>
              </a:endParaRPr>
            </a:p>
          </p:txBody>
        </p:sp>
      </p:grpSp>
      <p:sp>
        <p:nvSpPr>
          <p:cNvPr id="13" name="CuadroTexto 12"/>
          <p:cNvSpPr txBox="1"/>
          <p:nvPr/>
        </p:nvSpPr>
        <p:spPr>
          <a:xfrm>
            <a:off x="447224" y="5842681"/>
            <a:ext cx="521252" cy="92333"/>
          </a:xfrm>
          <a:prstGeom prst="rect">
            <a:avLst/>
          </a:prstGeom>
          <a:solidFill>
            <a:schemeClr val="accent5"/>
          </a:solidFill>
        </p:spPr>
        <p:txBody>
          <a:bodyPr wrap="square" lIns="0" tIns="0" rIns="0" bIns="0" rtlCol="0">
            <a:spAutoFit/>
          </a:bodyPr>
          <a:lstStyle/>
          <a:p>
            <a:pPr algn="ctr"/>
            <a:r>
              <a:rPr lang="es-ES" sz="600" dirty="0" smtClean="0">
                <a:solidFill>
                  <a:schemeClr val="bg1">
                    <a:lumMod val="50000"/>
                  </a:schemeClr>
                </a:solidFill>
                <a:latin typeface="+mj-lt"/>
                <a:cs typeface="Times New Roman" panose="02020603050405020304" pitchFamily="18" charset="0"/>
              </a:rPr>
              <a:t>Más helado</a:t>
            </a:r>
          </a:p>
        </p:txBody>
      </p:sp>
      <p:sp>
        <p:nvSpPr>
          <p:cNvPr id="14" name="CuadroTexto 13"/>
          <p:cNvSpPr txBox="1"/>
          <p:nvPr/>
        </p:nvSpPr>
        <p:spPr>
          <a:xfrm>
            <a:off x="665432" y="5619627"/>
            <a:ext cx="185057" cy="92333"/>
          </a:xfrm>
          <a:prstGeom prst="rect">
            <a:avLst/>
          </a:prstGeom>
          <a:solidFill>
            <a:schemeClr val="accent5"/>
          </a:solidFill>
        </p:spPr>
        <p:txBody>
          <a:bodyPr wrap="square" lIns="0" tIns="0" rIns="0" bIns="0" rtlCol="0">
            <a:spAutoFit/>
          </a:bodyPr>
          <a:lstStyle/>
          <a:p>
            <a:pPr algn="ctr"/>
            <a:r>
              <a:rPr lang="es-ES" sz="600" dirty="0" smtClean="0">
                <a:solidFill>
                  <a:schemeClr val="bg1">
                    <a:lumMod val="50000"/>
                  </a:schemeClr>
                </a:solidFill>
                <a:latin typeface="+mj-lt"/>
                <a:cs typeface="Times New Roman" panose="02020603050405020304" pitchFamily="18" charset="0"/>
              </a:rPr>
              <a:t>+2ºF</a:t>
            </a:r>
            <a:endParaRPr lang="es-ES" sz="600" dirty="0">
              <a:solidFill>
                <a:schemeClr val="bg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585083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p:cNvPicPr>
            <a:picLocks noChangeAspect="1"/>
          </p:cNvPicPr>
          <p:nvPr/>
        </p:nvPicPr>
        <p:blipFill>
          <a:blip r:embed="rId3"/>
          <a:stretch>
            <a:fillRect/>
          </a:stretch>
        </p:blipFill>
        <p:spPr>
          <a:xfrm>
            <a:off x="5127960" y="1470481"/>
            <a:ext cx="3933825" cy="3124200"/>
          </a:xfrm>
          <a:prstGeom prst="rect">
            <a:avLst/>
          </a:prstGeom>
        </p:spPr>
      </p:pic>
      <p:pic>
        <p:nvPicPr>
          <p:cNvPr id="5" name="Imagen 4"/>
          <p:cNvPicPr>
            <a:picLocks noChangeAspect="1"/>
          </p:cNvPicPr>
          <p:nvPr/>
        </p:nvPicPr>
        <p:blipFill>
          <a:blip r:embed="rId4"/>
          <a:stretch>
            <a:fillRect/>
          </a:stretch>
        </p:blipFill>
        <p:spPr>
          <a:xfrm>
            <a:off x="433387" y="1470481"/>
            <a:ext cx="4624486" cy="3152775"/>
          </a:xfrm>
          <a:prstGeom prst="rect">
            <a:avLst/>
          </a:prstGeom>
        </p:spPr>
      </p:pic>
      <p:sp>
        <p:nvSpPr>
          <p:cNvPr id="2" name="Title 1"/>
          <p:cNvSpPr>
            <a:spLocks noGrp="1"/>
          </p:cNvSpPr>
          <p:nvPr>
            <p:ph type="title"/>
          </p:nvPr>
        </p:nvSpPr>
        <p:spPr>
          <a:xfrm>
            <a:off x="838200" y="228600"/>
            <a:ext cx="7739062" cy="990600"/>
          </a:xfrm>
        </p:spPr>
        <p:txBody>
          <a:bodyPr/>
          <a:lstStyle/>
          <a:p>
            <a:r>
              <a:rPr lang="es-ES" dirty="0" smtClean="0"/>
              <a:t>Tarea: Mejóralo</a:t>
            </a:r>
            <a:endParaRPr lang="es-ES" dirty="0"/>
          </a:p>
        </p:txBody>
      </p:sp>
      <p:sp>
        <p:nvSpPr>
          <p:cNvPr id="3" name="Content Placeholder 2"/>
          <p:cNvSpPr>
            <a:spLocks noGrp="1"/>
          </p:cNvSpPr>
          <p:nvPr>
            <p:ph idx="1"/>
          </p:nvPr>
        </p:nvSpPr>
        <p:spPr>
          <a:xfrm>
            <a:off x="847725" y="914400"/>
            <a:ext cx="7729537" cy="5029200"/>
          </a:xfrm>
        </p:spPr>
        <p:txBody>
          <a:bodyPr/>
          <a:lstStyle/>
          <a:p>
            <a:pPr marL="0" indent="0">
              <a:buNone/>
            </a:pPr>
            <a:r>
              <a:rPr lang="es-ES" sz="2400" dirty="0" smtClean="0"/>
              <a:t>Discute cómo ustedes podrían mejorar estos diseños</a:t>
            </a:r>
            <a:endParaRPr lang="es-ES" sz="2400" dirty="0"/>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9400" y="3886200"/>
            <a:ext cx="2793151" cy="2505740"/>
          </a:xfrm>
          <a:prstGeom prst="rect">
            <a:avLst/>
          </a:prstGeom>
          <a:ln>
            <a:solidFill>
              <a:schemeClr val="tx1"/>
            </a:solidFill>
          </a:ln>
        </p:spPr>
      </p:pic>
      <p:sp>
        <p:nvSpPr>
          <p:cNvPr id="8" name="TextBox 7"/>
          <p:cNvSpPr txBox="1"/>
          <p:nvPr/>
        </p:nvSpPr>
        <p:spPr>
          <a:xfrm>
            <a:off x="8222645" y="4569739"/>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6"/>
              </a:rPr>
              <a:t>Data + Design</a:t>
            </a:r>
            <a:endParaRPr kumimoji="0" lang="en-US" sz="800" b="0" i="0" u="none" strike="noStrike" kern="0" cap="none" spc="0" normalizeH="0" baseline="0" noProof="0" dirty="0">
              <a:ln>
                <a:noFill/>
              </a:ln>
              <a:solidFill>
                <a:sysClr val="windowText" lastClr="000000"/>
              </a:solidFill>
              <a:effectLst/>
              <a:uLnTx/>
              <a:uFillTx/>
            </a:endParaRPr>
          </a:p>
        </p:txBody>
      </p:sp>
      <p:sp>
        <p:nvSpPr>
          <p:cNvPr id="9" name="TextBox 8"/>
          <p:cNvSpPr txBox="1"/>
          <p:nvPr/>
        </p:nvSpPr>
        <p:spPr>
          <a:xfrm>
            <a:off x="5612551" y="6176496"/>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6"/>
              </a:rPr>
              <a:t>Data + Design</a:t>
            </a:r>
            <a:endParaRPr kumimoji="0" lang="en-US" sz="800" b="0" i="0" u="none" strike="noStrike" kern="0" cap="none" spc="0" normalizeH="0" baseline="0" noProof="0" dirty="0">
              <a:ln>
                <a:noFill/>
              </a:ln>
              <a:solidFill>
                <a:sysClr val="windowText" lastClr="000000"/>
              </a:solidFill>
              <a:effectLst/>
              <a:uLnTx/>
              <a:uFillTx/>
            </a:endParaRPr>
          </a:p>
        </p:txBody>
      </p:sp>
      <p:sp>
        <p:nvSpPr>
          <p:cNvPr id="10" name="TextBox 9"/>
          <p:cNvSpPr txBox="1"/>
          <p:nvPr/>
        </p:nvSpPr>
        <p:spPr>
          <a:xfrm>
            <a:off x="304800" y="4601644"/>
            <a:ext cx="190468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2016 </a:t>
            </a:r>
            <a:r>
              <a:rPr kumimoji="0" lang="de-DE" sz="800" b="0" i="0" u="none" strike="noStrike" kern="0" cap="none" spc="0" normalizeH="0" baseline="0" noProof="0">
                <a:ln>
                  <a:noFill/>
                </a:ln>
                <a:solidFill>
                  <a:sysClr val="windowText" lastClr="000000"/>
                </a:solidFill>
                <a:effectLst/>
                <a:uLnTx/>
                <a:uFillTx/>
              </a:rPr>
              <a:t>Population Reference Bureau</a:t>
            </a:r>
            <a:endParaRPr kumimoji="0" lang="en-US" sz="800" b="0" i="0" u="none" strike="noStrike" kern="0" cap="none" spc="0" normalizeH="0" baseline="0" noProof="0" dirty="0">
              <a:ln>
                <a:noFill/>
              </a:ln>
              <a:solidFill>
                <a:sysClr val="windowText" lastClr="000000"/>
              </a:solidFill>
              <a:effectLst/>
              <a:uLnTx/>
              <a:uFillTx/>
            </a:endParaRPr>
          </a:p>
        </p:txBody>
      </p:sp>
      <p:sp>
        <p:nvSpPr>
          <p:cNvPr id="11" name="CuadroTexto 10"/>
          <p:cNvSpPr txBox="1"/>
          <p:nvPr/>
        </p:nvSpPr>
        <p:spPr>
          <a:xfrm>
            <a:off x="5472211" y="1594441"/>
            <a:ext cx="2849222" cy="226591"/>
          </a:xfrm>
          <a:prstGeom prst="rect">
            <a:avLst/>
          </a:prstGeom>
          <a:solidFill>
            <a:schemeClr val="accent5"/>
          </a:solidFill>
        </p:spPr>
        <p:txBody>
          <a:bodyPr wrap="square" lIns="0" tIns="36000" rIns="0" bIns="36000" rtlCol="0">
            <a:spAutoFit/>
          </a:bodyPr>
          <a:lstStyle/>
          <a:p>
            <a:pPr algn="ctr"/>
            <a:r>
              <a:rPr lang="es-ES" sz="1000" b="1" dirty="0" smtClean="0">
                <a:latin typeface="+mj-lt"/>
                <a:cs typeface="Times New Roman" panose="02020603050405020304" pitchFamily="18" charset="0"/>
              </a:rPr>
              <a:t>Avistamientos de Superhéroes en el vecindario</a:t>
            </a:r>
            <a:endParaRPr lang="es-ES" sz="1000" b="1" dirty="0">
              <a:latin typeface="+mj-lt"/>
              <a:cs typeface="Times New Roman" panose="02020603050405020304" pitchFamily="18" charset="0"/>
            </a:endParaRPr>
          </a:p>
        </p:txBody>
      </p:sp>
      <p:sp>
        <p:nvSpPr>
          <p:cNvPr id="12" name="CuadroTexto 11"/>
          <p:cNvSpPr txBox="1"/>
          <p:nvPr/>
        </p:nvSpPr>
        <p:spPr>
          <a:xfrm rot="16200000">
            <a:off x="4520593" y="2856137"/>
            <a:ext cx="1490738" cy="138499"/>
          </a:xfrm>
          <a:prstGeom prst="rect">
            <a:avLst/>
          </a:prstGeom>
          <a:solidFill>
            <a:schemeClr val="accent5"/>
          </a:solidFill>
        </p:spPr>
        <p:txBody>
          <a:bodyPr wrap="square" lIns="0" tIns="0" rIns="0" bIns="0" rtlCol="0">
            <a:spAutoFit/>
          </a:bodyPr>
          <a:lstStyle/>
          <a:p>
            <a:pPr algn="ctr"/>
            <a:r>
              <a:rPr lang="es-ES" sz="900" dirty="0" smtClean="0">
                <a:latin typeface="+mj-lt"/>
                <a:cs typeface="Times New Roman" panose="02020603050405020304" pitchFamily="18" charset="0"/>
              </a:rPr>
              <a:t>Número de avistamientos</a:t>
            </a:r>
            <a:endParaRPr lang="es-ES" sz="900" dirty="0">
              <a:latin typeface="+mj-lt"/>
              <a:cs typeface="Times New Roman" panose="02020603050405020304" pitchFamily="18" charset="0"/>
            </a:endParaRPr>
          </a:p>
        </p:txBody>
      </p:sp>
    </p:spTree>
    <p:extLst>
      <p:ext uri="{BB962C8B-B14F-4D97-AF65-F5344CB8AC3E}">
        <p14:creationId xmlns:p14="http://schemas.microsoft.com/office/powerpoint/2010/main" val="637631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85800" y="2971800"/>
            <a:ext cx="7772400" cy="118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en-US" sz="5000" b="1" i="0" u="none" strike="noStrike" kern="0" cap="none" spc="200" normalizeH="0" baseline="0" noProof="0" dirty="0" smtClean="0">
                <a:ln>
                  <a:noFill/>
                </a:ln>
                <a:solidFill>
                  <a:schemeClr val="accent1"/>
                </a:solidFill>
                <a:effectLst/>
                <a:uLnTx/>
                <a:uFillTx/>
                <a:latin typeface="+mj-lt"/>
                <a:ea typeface="+mj-ea"/>
                <a:cs typeface="+mj-cs"/>
              </a:rPr>
              <a:t>DISEÑO</a:t>
            </a:r>
            <a:endParaRPr kumimoji="0" lang="en-US" sz="5500" b="1" i="0" u="none" strike="noStrike" kern="0" cap="none" spc="300" normalizeH="0" baseline="0" noProof="0" dirty="0">
              <a:ln>
                <a:noFill/>
              </a:ln>
              <a:solidFill>
                <a:schemeClr val="accent1"/>
              </a:solidFill>
              <a:effectLst/>
              <a:uLnTx/>
              <a:uFillTx/>
              <a:latin typeface="+mj-lt"/>
              <a:ea typeface="+mj-ea"/>
              <a:cs typeface="+mj-cs"/>
            </a:endParaRPr>
          </a:p>
        </p:txBody>
      </p:sp>
    </p:spTree>
    <p:extLst>
      <p:ext uri="{BB962C8B-B14F-4D97-AF65-F5344CB8AC3E}">
        <p14:creationId xmlns:p14="http://schemas.microsoft.com/office/powerpoint/2010/main" val="2599751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Tarea: Mejóralo</a:t>
            </a:r>
            <a:endParaRPr lang="es-E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99" y="1352386"/>
            <a:ext cx="5648739" cy="3676815"/>
          </a:xfrm>
          <a:prstGeom prst="rect">
            <a:avLst/>
          </a:prstGeom>
          <a:ln>
            <a:solidFill>
              <a:schemeClr val="tx1"/>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0593" y="2971800"/>
            <a:ext cx="5014807" cy="3004930"/>
          </a:xfrm>
          <a:prstGeom prst="rect">
            <a:avLst/>
          </a:prstGeom>
          <a:ln>
            <a:solidFill>
              <a:schemeClr val="tx1"/>
            </a:solidFill>
          </a:ln>
        </p:spPr>
      </p:pic>
      <p:sp>
        <p:nvSpPr>
          <p:cNvPr id="6" name="TextBox 5"/>
          <p:cNvSpPr txBox="1"/>
          <p:nvPr/>
        </p:nvSpPr>
        <p:spPr>
          <a:xfrm>
            <a:off x="304800" y="5029201"/>
            <a:ext cx="190468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2016 </a:t>
            </a:r>
            <a:r>
              <a:rPr kumimoji="0" lang="de-DE" sz="800" b="0" i="0" u="none" strike="noStrike" kern="0" cap="none" spc="0" normalizeH="0" baseline="0" noProof="0">
                <a:ln>
                  <a:noFill/>
                </a:ln>
                <a:solidFill>
                  <a:sysClr val="windowText" lastClr="000000"/>
                </a:solidFill>
                <a:effectLst/>
                <a:uLnTx/>
                <a:uFillTx/>
              </a:rPr>
              <a:t>Population Reference Bureau</a:t>
            </a:r>
            <a:endParaRPr kumimoji="0" lang="en-US" sz="800" b="0" i="0" u="none" strike="noStrike" kern="0" cap="none" spc="0" normalizeH="0" baseline="0" noProof="0" dirty="0">
              <a:ln>
                <a:noFill/>
              </a:ln>
              <a:solidFill>
                <a:sysClr val="windowText" lastClr="000000"/>
              </a:solidFill>
              <a:effectLst/>
              <a:uLnTx/>
              <a:uFillTx/>
            </a:endParaRPr>
          </a:p>
        </p:txBody>
      </p:sp>
      <p:sp>
        <p:nvSpPr>
          <p:cNvPr id="8" name="CuadroTexto 7"/>
          <p:cNvSpPr txBox="1"/>
          <p:nvPr/>
        </p:nvSpPr>
        <p:spPr>
          <a:xfrm>
            <a:off x="463712" y="1395315"/>
            <a:ext cx="5566026" cy="257369"/>
          </a:xfrm>
          <a:prstGeom prst="rect">
            <a:avLst/>
          </a:prstGeom>
          <a:solidFill>
            <a:schemeClr val="accent5"/>
          </a:solidFill>
        </p:spPr>
        <p:txBody>
          <a:bodyPr wrap="square" lIns="0" tIns="36000" rIns="0" bIns="36000" rtlCol="0">
            <a:spAutoFit/>
          </a:bodyPr>
          <a:lstStyle/>
          <a:p>
            <a:r>
              <a:rPr lang="es-ES" sz="1200" b="1" dirty="0" smtClean="0">
                <a:solidFill>
                  <a:schemeClr val="tx2">
                    <a:lumMod val="60000"/>
                    <a:lumOff val="40000"/>
                  </a:schemeClr>
                </a:solidFill>
                <a:latin typeface="Arial Narrow" panose="020B0606020202030204" pitchFamily="34" charset="0"/>
                <a:cs typeface="Times New Roman" panose="02020603050405020304" pitchFamily="18" charset="0"/>
              </a:rPr>
              <a:t>Figura 2. Distribución geográfica de niñas y mujeres entre 15-49 años afectadas por A/MGF</a:t>
            </a:r>
            <a:endParaRPr lang="es-ES" sz="1200" b="1" dirty="0">
              <a:solidFill>
                <a:schemeClr val="tx2">
                  <a:lumMod val="60000"/>
                  <a:lumOff val="40000"/>
                </a:schemeClr>
              </a:solidFill>
              <a:latin typeface="Arial Narrow" panose="020B0606020202030204" pitchFamily="34" charset="0"/>
              <a:cs typeface="Times New Roman" panose="02020603050405020304" pitchFamily="18" charset="0"/>
            </a:endParaRPr>
          </a:p>
        </p:txBody>
      </p:sp>
      <p:pic>
        <p:nvPicPr>
          <p:cNvPr id="9" name="Imagen 8"/>
          <p:cNvPicPr>
            <a:picLocks noChangeAspect="1"/>
          </p:cNvPicPr>
          <p:nvPr/>
        </p:nvPicPr>
        <p:blipFill rotWithShape="1">
          <a:blip r:embed="rId5"/>
          <a:srcRect l="6033" t="14400" r="41316" b="5672"/>
          <a:stretch/>
        </p:blipFill>
        <p:spPr>
          <a:xfrm>
            <a:off x="691116" y="1860698"/>
            <a:ext cx="3018327" cy="3039819"/>
          </a:xfrm>
          <a:prstGeom prst="rect">
            <a:avLst/>
          </a:prstGeom>
        </p:spPr>
      </p:pic>
      <p:sp>
        <p:nvSpPr>
          <p:cNvPr id="10" name="CuadroTexto 9"/>
          <p:cNvSpPr txBox="1"/>
          <p:nvPr/>
        </p:nvSpPr>
        <p:spPr>
          <a:xfrm>
            <a:off x="4052072" y="2971800"/>
            <a:ext cx="4645361" cy="565146"/>
          </a:xfrm>
          <a:prstGeom prst="rect">
            <a:avLst/>
          </a:prstGeom>
          <a:solidFill>
            <a:schemeClr val="accent5"/>
          </a:solidFill>
        </p:spPr>
        <p:txBody>
          <a:bodyPr wrap="square" lIns="0" tIns="36000" rIns="0" bIns="36000" rtlCol="0">
            <a:spAutoFit/>
          </a:bodyPr>
          <a:lstStyle/>
          <a:p>
            <a:pPr algn="ctr"/>
            <a:r>
              <a:rPr lang="es-ES" sz="1600" dirty="0" smtClean="0">
                <a:cs typeface="Times New Roman" panose="02020603050405020304" pitchFamily="18" charset="0"/>
              </a:rPr>
              <a:t>Distribución geográfica de niñas y mujeres de 15+ años afectadas por A/MGF</a:t>
            </a:r>
            <a:endParaRPr lang="es-ES" sz="1600" dirty="0">
              <a:cs typeface="Times New Roman" panose="02020603050405020304" pitchFamily="18" charset="0"/>
            </a:endParaRPr>
          </a:p>
        </p:txBody>
      </p:sp>
      <p:sp>
        <p:nvSpPr>
          <p:cNvPr id="11" name="CuadroTexto 10"/>
          <p:cNvSpPr txBox="1"/>
          <p:nvPr/>
        </p:nvSpPr>
        <p:spPr>
          <a:xfrm>
            <a:off x="3932595" y="3578179"/>
            <a:ext cx="1190395" cy="2288694"/>
          </a:xfrm>
          <a:prstGeom prst="rect">
            <a:avLst/>
          </a:prstGeom>
          <a:solidFill>
            <a:schemeClr val="accent5"/>
          </a:solidFill>
        </p:spPr>
        <p:txBody>
          <a:bodyPr wrap="square" lIns="0" tIns="36000" rIns="0" bIns="36000" rtlCol="0">
            <a:spAutoFit/>
          </a:bodyPr>
          <a:lstStyle/>
          <a:p>
            <a:pPr algn="r"/>
            <a:endParaRPr lang="es-ES" sz="800" dirty="0" smtClean="0">
              <a:cs typeface="Times New Roman" panose="02020603050405020304" pitchFamily="18" charset="0"/>
            </a:endParaRPr>
          </a:p>
          <a:p>
            <a:pPr algn="r"/>
            <a:r>
              <a:rPr lang="es-ES" sz="800" dirty="0" smtClean="0">
                <a:cs typeface="Times New Roman" panose="02020603050405020304" pitchFamily="18" charset="0"/>
              </a:rPr>
              <a:t>Todos los demás países</a:t>
            </a:r>
          </a:p>
          <a:p>
            <a:pPr algn="r"/>
            <a:endParaRPr lang="es-ES" sz="800" dirty="0">
              <a:cs typeface="Times New Roman" panose="02020603050405020304" pitchFamily="18" charset="0"/>
            </a:endParaRPr>
          </a:p>
          <a:p>
            <a:pPr algn="r"/>
            <a:endParaRPr lang="es-ES" sz="800" dirty="0" smtClean="0">
              <a:cs typeface="Times New Roman" panose="02020603050405020304" pitchFamily="18" charset="0"/>
            </a:endParaRPr>
          </a:p>
          <a:p>
            <a:pPr algn="r"/>
            <a:endParaRPr lang="es-ES" sz="800" dirty="0" smtClean="0">
              <a:cs typeface="Times New Roman" panose="02020603050405020304" pitchFamily="18" charset="0"/>
            </a:endParaRPr>
          </a:p>
          <a:p>
            <a:pPr algn="r"/>
            <a:r>
              <a:rPr lang="es-ES" sz="800" dirty="0" smtClean="0">
                <a:cs typeface="Times New Roman" panose="02020603050405020304" pitchFamily="18" charset="0"/>
              </a:rPr>
              <a:t>Egipto</a:t>
            </a:r>
          </a:p>
          <a:p>
            <a:pPr algn="r"/>
            <a:endParaRPr lang="es-ES" sz="800" dirty="0">
              <a:cs typeface="Times New Roman" panose="02020603050405020304" pitchFamily="18" charset="0"/>
            </a:endParaRPr>
          </a:p>
          <a:p>
            <a:pPr algn="r"/>
            <a:endParaRPr lang="es-ES" sz="800" dirty="0" smtClean="0">
              <a:cs typeface="Times New Roman" panose="02020603050405020304" pitchFamily="18" charset="0"/>
            </a:endParaRPr>
          </a:p>
          <a:p>
            <a:pPr algn="r"/>
            <a:endParaRPr lang="es-ES" sz="800" dirty="0">
              <a:cs typeface="Times New Roman" panose="02020603050405020304" pitchFamily="18" charset="0"/>
            </a:endParaRPr>
          </a:p>
          <a:p>
            <a:pPr algn="r"/>
            <a:r>
              <a:rPr lang="es-ES" sz="800" dirty="0" smtClean="0">
                <a:cs typeface="Times New Roman" panose="02020603050405020304" pitchFamily="18" charset="0"/>
              </a:rPr>
              <a:t>Etiopía</a:t>
            </a:r>
          </a:p>
          <a:p>
            <a:pPr algn="r"/>
            <a:endParaRPr lang="es-ES" sz="800" dirty="0">
              <a:cs typeface="Times New Roman" panose="02020603050405020304" pitchFamily="18" charset="0"/>
            </a:endParaRPr>
          </a:p>
          <a:p>
            <a:pPr algn="r"/>
            <a:endParaRPr lang="es-ES" sz="800" dirty="0">
              <a:cs typeface="Times New Roman" panose="02020603050405020304" pitchFamily="18" charset="0"/>
            </a:endParaRPr>
          </a:p>
          <a:p>
            <a:pPr algn="r"/>
            <a:r>
              <a:rPr lang="es-ES" sz="800" dirty="0" smtClean="0">
                <a:cs typeface="Times New Roman" panose="02020603050405020304" pitchFamily="18" charset="0"/>
              </a:rPr>
              <a:t>Nigeria</a:t>
            </a:r>
          </a:p>
          <a:p>
            <a:pPr algn="r"/>
            <a:endParaRPr lang="es-ES" sz="800" dirty="0">
              <a:cs typeface="Times New Roman" panose="02020603050405020304" pitchFamily="18" charset="0"/>
            </a:endParaRPr>
          </a:p>
          <a:p>
            <a:pPr algn="r"/>
            <a:endParaRPr lang="es-ES" sz="800" dirty="0">
              <a:cs typeface="Times New Roman" panose="02020603050405020304" pitchFamily="18" charset="0"/>
            </a:endParaRPr>
          </a:p>
          <a:p>
            <a:pPr algn="r"/>
            <a:endParaRPr lang="es-ES" sz="800" dirty="0" smtClean="0">
              <a:cs typeface="Times New Roman" panose="02020603050405020304" pitchFamily="18" charset="0"/>
            </a:endParaRPr>
          </a:p>
          <a:p>
            <a:pPr algn="r"/>
            <a:r>
              <a:rPr lang="es-ES" sz="800" dirty="0" smtClean="0">
                <a:cs typeface="Times New Roman" panose="02020603050405020304" pitchFamily="18" charset="0"/>
              </a:rPr>
              <a:t>Sudán</a:t>
            </a:r>
          </a:p>
          <a:p>
            <a:pPr algn="r"/>
            <a:endParaRPr lang="es-ES" sz="800" dirty="0">
              <a:cs typeface="Times New Roman" panose="02020603050405020304" pitchFamily="18" charset="0"/>
            </a:endParaRPr>
          </a:p>
        </p:txBody>
      </p:sp>
    </p:spTree>
    <p:extLst>
      <p:ext uri="{BB962C8B-B14F-4D97-AF65-F5344CB8AC3E}">
        <p14:creationId xmlns:p14="http://schemas.microsoft.com/office/powerpoint/2010/main" val="325464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Tarea</a:t>
            </a:r>
            <a:r>
              <a:rPr lang="en-US" dirty="0"/>
              <a:t>: </a:t>
            </a:r>
            <a:r>
              <a:rPr lang="en-US" dirty="0" err="1"/>
              <a:t>Mejóralo</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255" y="1255022"/>
            <a:ext cx="4422283" cy="3487253"/>
          </a:xfrm>
          <a:prstGeom prst="rect">
            <a:avLst/>
          </a:prstGeom>
          <a:ln>
            <a:solidFill>
              <a:schemeClr val="tx1"/>
            </a:solidFill>
          </a:ln>
        </p:spPr>
      </p:pic>
      <p:sp>
        <p:nvSpPr>
          <p:cNvPr id="6" name="TextBox 5"/>
          <p:cNvSpPr txBox="1"/>
          <p:nvPr/>
        </p:nvSpPr>
        <p:spPr>
          <a:xfrm>
            <a:off x="3175771" y="6130492"/>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4"/>
              </a:rPr>
              <a:t>Data + Design</a:t>
            </a:r>
            <a:endParaRPr kumimoji="0" lang="en-US" sz="800" b="0" i="0" u="none" strike="noStrike" kern="0" cap="none" spc="0" normalizeH="0" baseline="0" noProof="0" dirty="0">
              <a:ln>
                <a:noFill/>
              </a:ln>
              <a:solidFill>
                <a:sysClr val="windowText" lastClr="000000"/>
              </a:solidFill>
              <a:effectLst/>
              <a:uLnTx/>
              <a:uFillTx/>
            </a:endParaRPr>
          </a:p>
        </p:txBody>
      </p:sp>
      <p:pic>
        <p:nvPicPr>
          <p:cNvPr id="7" name="Imagen 6"/>
          <p:cNvPicPr>
            <a:picLocks noChangeAspect="1"/>
          </p:cNvPicPr>
          <p:nvPr/>
        </p:nvPicPr>
        <p:blipFill>
          <a:blip r:embed="rId5"/>
          <a:stretch>
            <a:fillRect/>
          </a:stretch>
        </p:blipFill>
        <p:spPr>
          <a:xfrm>
            <a:off x="316007" y="1199528"/>
            <a:ext cx="4585601" cy="3696943"/>
          </a:xfrm>
          <a:prstGeom prst="rect">
            <a:avLst/>
          </a:prstGeom>
        </p:spPr>
      </p:pic>
      <p:sp>
        <p:nvSpPr>
          <p:cNvPr id="8" name="CuadroTexto 7"/>
          <p:cNvSpPr txBox="1"/>
          <p:nvPr/>
        </p:nvSpPr>
        <p:spPr>
          <a:xfrm>
            <a:off x="660258" y="1323489"/>
            <a:ext cx="3145751" cy="226591"/>
          </a:xfrm>
          <a:prstGeom prst="rect">
            <a:avLst/>
          </a:prstGeom>
          <a:solidFill>
            <a:schemeClr val="accent5"/>
          </a:solidFill>
        </p:spPr>
        <p:txBody>
          <a:bodyPr wrap="square" lIns="0" tIns="36000" rIns="0" bIns="36000" rtlCol="0">
            <a:spAutoFit/>
          </a:bodyPr>
          <a:lstStyle/>
          <a:p>
            <a:pPr algn="ctr"/>
            <a:r>
              <a:rPr lang="es-ES" sz="1000" b="1" dirty="0" smtClean="0">
                <a:latin typeface="+mj-lt"/>
                <a:cs typeface="Times New Roman" panose="02020603050405020304" pitchFamily="18" charset="0"/>
              </a:rPr>
              <a:t>Avistamientos de Superhéroes en el vecindario</a:t>
            </a:r>
            <a:endParaRPr lang="es-ES" sz="1000" b="1" dirty="0">
              <a:latin typeface="+mj-lt"/>
              <a:cs typeface="Times New Roman" panose="02020603050405020304" pitchFamily="18" charset="0"/>
            </a:endParaRPr>
          </a:p>
        </p:txBody>
      </p:sp>
      <p:sp>
        <p:nvSpPr>
          <p:cNvPr id="9" name="CuadroTexto 8"/>
          <p:cNvSpPr txBox="1"/>
          <p:nvPr/>
        </p:nvSpPr>
        <p:spPr>
          <a:xfrm rot="16200000">
            <a:off x="-420796" y="2721829"/>
            <a:ext cx="1764029" cy="138499"/>
          </a:xfrm>
          <a:prstGeom prst="rect">
            <a:avLst/>
          </a:prstGeom>
          <a:solidFill>
            <a:schemeClr val="accent5"/>
          </a:solidFill>
        </p:spPr>
        <p:txBody>
          <a:bodyPr wrap="square" lIns="0" tIns="0" rIns="0" bIns="0" rtlCol="0">
            <a:spAutoFit/>
          </a:bodyPr>
          <a:lstStyle/>
          <a:p>
            <a:pPr algn="ctr"/>
            <a:r>
              <a:rPr lang="es-ES" sz="900" dirty="0" smtClean="0">
                <a:latin typeface="+mj-lt"/>
                <a:cs typeface="Times New Roman" panose="02020603050405020304" pitchFamily="18" charset="0"/>
              </a:rPr>
              <a:t>Número de avistamientos</a:t>
            </a:r>
            <a:endParaRPr lang="es-ES" sz="900" dirty="0">
              <a:latin typeface="+mj-lt"/>
              <a:cs typeface="Times New Roman" panose="02020603050405020304" pitchFamily="18" charset="0"/>
            </a:endParaRPr>
          </a:p>
        </p:txBody>
      </p:sp>
      <p:pic>
        <p:nvPicPr>
          <p:cNvPr id="5" name="Content Placeholder 4"/>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4134678" y="3048000"/>
            <a:ext cx="4934031" cy="3349006"/>
          </a:xfrm>
          <a:ln>
            <a:solidFill>
              <a:schemeClr val="tx1"/>
            </a:solidFill>
          </a:ln>
        </p:spPr>
      </p:pic>
      <p:sp>
        <p:nvSpPr>
          <p:cNvPr id="10" name="CuadroTexto 9"/>
          <p:cNvSpPr txBox="1"/>
          <p:nvPr/>
        </p:nvSpPr>
        <p:spPr>
          <a:xfrm>
            <a:off x="4608481" y="3166465"/>
            <a:ext cx="3514793" cy="241980"/>
          </a:xfrm>
          <a:prstGeom prst="rect">
            <a:avLst/>
          </a:prstGeom>
          <a:solidFill>
            <a:schemeClr val="accent5"/>
          </a:solidFill>
        </p:spPr>
        <p:txBody>
          <a:bodyPr wrap="square" lIns="0" tIns="36000" rIns="0" bIns="36000" rtlCol="0">
            <a:spAutoFit/>
          </a:bodyPr>
          <a:lstStyle/>
          <a:p>
            <a:pPr algn="ctr"/>
            <a:r>
              <a:rPr lang="es-ES" sz="1100" b="1" dirty="0" smtClean="0">
                <a:latin typeface="+mj-lt"/>
                <a:cs typeface="Times New Roman" panose="02020603050405020304" pitchFamily="18" charset="0"/>
              </a:rPr>
              <a:t>Avistamientos de Superhéroes en el vecindario</a:t>
            </a:r>
            <a:endParaRPr lang="es-ES" sz="1100" b="1" dirty="0">
              <a:latin typeface="+mj-lt"/>
              <a:cs typeface="Times New Roman" panose="02020603050405020304" pitchFamily="18" charset="0"/>
            </a:endParaRPr>
          </a:p>
        </p:txBody>
      </p:sp>
      <p:sp>
        <p:nvSpPr>
          <p:cNvPr id="11" name="CuadroTexto 10"/>
          <p:cNvSpPr txBox="1"/>
          <p:nvPr/>
        </p:nvSpPr>
        <p:spPr>
          <a:xfrm rot="16200000">
            <a:off x="3484897" y="4742430"/>
            <a:ext cx="1764029" cy="153888"/>
          </a:xfrm>
          <a:prstGeom prst="rect">
            <a:avLst/>
          </a:prstGeom>
          <a:solidFill>
            <a:schemeClr val="accent5"/>
          </a:solidFill>
        </p:spPr>
        <p:txBody>
          <a:bodyPr wrap="square" lIns="0" tIns="0" rIns="0" bIns="0" rtlCol="0">
            <a:spAutoFit/>
          </a:bodyPr>
          <a:lstStyle/>
          <a:p>
            <a:pPr algn="ctr"/>
            <a:r>
              <a:rPr lang="es-ES" sz="1000" dirty="0" smtClean="0">
                <a:latin typeface="+mj-lt"/>
                <a:cs typeface="Times New Roman" panose="02020603050405020304" pitchFamily="18" charset="0"/>
              </a:rPr>
              <a:t>Número de avistamientos</a:t>
            </a:r>
            <a:endParaRPr lang="es-ES" sz="1000" dirty="0">
              <a:latin typeface="+mj-lt"/>
              <a:cs typeface="Times New Roman" panose="02020603050405020304" pitchFamily="18" charset="0"/>
            </a:endParaRPr>
          </a:p>
        </p:txBody>
      </p:sp>
      <p:sp>
        <p:nvSpPr>
          <p:cNvPr id="12" name="CuadroTexto 11"/>
          <p:cNvSpPr txBox="1"/>
          <p:nvPr/>
        </p:nvSpPr>
        <p:spPr>
          <a:xfrm>
            <a:off x="497148" y="4948845"/>
            <a:ext cx="1764029" cy="138499"/>
          </a:xfrm>
          <a:prstGeom prst="rect">
            <a:avLst/>
          </a:prstGeom>
          <a:solidFill>
            <a:schemeClr val="accent5"/>
          </a:solidFill>
        </p:spPr>
        <p:txBody>
          <a:bodyPr wrap="square" lIns="0" tIns="0" rIns="0" bIns="0" rtlCol="0">
            <a:spAutoFit/>
          </a:bodyPr>
          <a:lstStyle/>
          <a:p>
            <a:pPr algn="ctr"/>
            <a:r>
              <a:rPr lang="es-ES" sz="900" dirty="0" smtClean="0">
                <a:latin typeface="+mj-lt"/>
                <a:cs typeface="Times New Roman" panose="02020603050405020304" pitchFamily="18" charset="0"/>
              </a:rPr>
              <a:t>Número de avistamientos</a:t>
            </a:r>
            <a:endParaRPr lang="es-ES" sz="900" dirty="0">
              <a:latin typeface="+mj-lt"/>
              <a:cs typeface="Times New Roman" panose="02020603050405020304" pitchFamily="18" charset="0"/>
            </a:endParaRPr>
          </a:p>
        </p:txBody>
      </p:sp>
      <p:pic>
        <p:nvPicPr>
          <p:cNvPr id="13" name="Imagen 12"/>
          <p:cNvPicPr>
            <a:picLocks noChangeAspect="1"/>
          </p:cNvPicPr>
          <p:nvPr/>
        </p:nvPicPr>
        <p:blipFill rotWithShape="1">
          <a:blip r:embed="rId5"/>
          <a:srcRect l="22806" t="78741" r="16921" b="16834"/>
          <a:stretch/>
        </p:blipFill>
        <p:spPr>
          <a:xfrm>
            <a:off x="5110939" y="6092799"/>
            <a:ext cx="3126917" cy="180000"/>
          </a:xfrm>
          <a:prstGeom prst="rect">
            <a:avLst/>
          </a:prstGeom>
        </p:spPr>
      </p:pic>
      <p:sp>
        <p:nvSpPr>
          <p:cNvPr id="14" name="CuadroTexto 13"/>
          <p:cNvSpPr txBox="1"/>
          <p:nvPr/>
        </p:nvSpPr>
        <p:spPr>
          <a:xfrm>
            <a:off x="4855735" y="5843247"/>
            <a:ext cx="4159636" cy="138499"/>
          </a:xfrm>
          <a:prstGeom prst="rect">
            <a:avLst/>
          </a:prstGeom>
          <a:solidFill>
            <a:schemeClr val="accent5"/>
          </a:solidFill>
        </p:spPr>
        <p:txBody>
          <a:bodyPr wrap="square" lIns="0" tIns="0" rIns="0" bIns="0" rtlCol="0">
            <a:spAutoFit/>
          </a:bodyPr>
          <a:lstStyle/>
          <a:p>
            <a:r>
              <a:rPr lang="es-ES" sz="900" dirty="0" smtClean="0">
                <a:solidFill>
                  <a:schemeClr val="bg1">
                    <a:lumMod val="50000"/>
                  </a:schemeClr>
                </a:solidFill>
                <a:latin typeface="+mj-lt"/>
                <a:cs typeface="Times New Roman" panose="02020603050405020304" pitchFamily="18" charset="0"/>
              </a:rPr>
              <a:t>Ene    Feb    Mar     Abr     May    Jun     Jul      Ago    Sep    Oct     Nov     Dic</a:t>
            </a:r>
            <a:endParaRPr lang="es-ES" sz="900" dirty="0">
              <a:solidFill>
                <a:schemeClr val="bg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50698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Tarea: Mejóralo</a:t>
            </a:r>
            <a:endParaRPr lang="es-E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193248"/>
            <a:ext cx="4191000" cy="3759752"/>
          </a:xfrm>
          <a:prstGeom prst="rect">
            <a:avLst/>
          </a:prstGeom>
          <a:ln>
            <a:solidFill>
              <a:schemeClr val="tx1"/>
            </a:solidFill>
          </a:ln>
        </p:spPr>
      </p:pic>
      <p:pic>
        <p:nvPicPr>
          <p:cNvPr id="9" name="Content Placeholder 8"/>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288946" y="2409160"/>
            <a:ext cx="4709914" cy="3783697"/>
          </a:xfrm>
          <a:ln>
            <a:solidFill>
              <a:schemeClr val="tx1"/>
            </a:solidFill>
          </a:ln>
        </p:spPr>
      </p:pic>
      <p:sp>
        <p:nvSpPr>
          <p:cNvPr id="5" name="TextBox 4"/>
          <p:cNvSpPr txBox="1"/>
          <p:nvPr/>
        </p:nvSpPr>
        <p:spPr>
          <a:xfrm>
            <a:off x="304800" y="4953000"/>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5"/>
              </a:rPr>
              <a:t>Data + Design</a:t>
            </a:r>
            <a:endParaRPr kumimoji="0" lang="en-US" sz="800" b="0" i="0" u="none" strike="noStrike" kern="0" cap="none" spc="0" normalizeH="0" baseline="0" noProof="0" dirty="0">
              <a:ln>
                <a:noFill/>
              </a:ln>
              <a:solidFill>
                <a:sysClr val="windowText" lastClr="000000"/>
              </a:solidFill>
              <a:effectLst/>
              <a:uLnTx/>
              <a:uFillTx/>
            </a:endParaRPr>
          </a:p>
        </p:txBody>
      </p:sp>
      <p:sp>
        <p:nvSpPr>
          <p:cNvPr id="6" name="Title 1"/>
          <p:cNvSpPr txBox="1">
            <a:spLocks/>
          </p:cNvSpPr>
          <p:nvPr/>
        </p:nvSpPr>
        <p:spPr bwMode="auto">
          <a:xfrm>
            <a:off x="4391024" y="2539724"/>
            <a:ext cx="3981451" cy="613051"/>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3600" b="1">
                <a:solidFill>
                  <a:schemeClr val="tx2"/>
                </a:solidFill>
                <a:latin typeface="+mn-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pPr defTabSz="914400"/>
            <a:r>
              <a:rPr lang="es-ES" sz="3200" kern="0" dirty="0" smtClean="0">
                <a:solidFill>
                  <a:schemeClr val="tx1"/>
                </a:solidFill>
              </a:rPr>
              <a:t>Un título pertinente</a:t>
            </a:r>
            <a:endParaRPr lang="es-ES" sz="3200" kern="0" dirty="0">
              <a:solidFill>
                <a:schemeClr val="tx1"/>
              </a:solidFill>
            </a:endParaRPr>
          </a:p>
        </p:txBody>
      </p:sp>
    </p:spTree>
    <p:extLst>
      <p:ext uri="{BB962C8B-B14F-4D97-AF65-F5344CB8AC3E}">
        <p14:creationId xmlns:p14="http://schemas.microsoft.com/office/powerpoint/2010/main" val="232138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04850" y="2066925"/>
            <a:ext cx="7772400" cy="118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marL="0" marR="0" lvl="0" indent="0" algn="ctr" defTabSz="914400" rtl="0" eaLnBrk="0" fontAlgn="base" latinLnBrk="0" hangingPunct="0">
              <a:lnSpc>
                <a:spcPct val="120000"/>
              </a:lnSpc>
              <a:spcBef>
                <a:spcPct val="0"/>
              </a:spcBef>
              <a:spcAft>
                <a:spcPct val="0"/>
              </a:spcAft>
              <a:buClrTx/>
              <a:buSzTx/>
              <a:buFontTx/>
              <a:buNone/>
              <a:tabLst/>
              <a:defRPr/>
            </a:pPr>
            <a:r>
              <a:rPr lang="en-US" sz="4400" b="1" kern="0" spc="200" dirty="0" smtClean="0">
                <a:solidFill>
                  <a:schemeClr val="accent1"/>
                </a:solidFill>
              </a:rPr>
              <a:t>CÓMO HACER UNA REPRESENTACIÓN VISUAL DE </a:t>
            </a:r>
            <a:r>
              <a:rPr kumimoji="0" lang="en-US" sz="4400" b="1" i="0" u="none" strike="noStrike" kern="0" cap="none" spc="200" normalizeH="0" baseline="0" noProof="0" dirty="0" smtClean="0">
                <a:ln>
                  <a:noFill/>
                </a:ln>
                <a:solidFill>
                  <a:schemeClr val="accent1"/>
                </a:solidFill>
                <a:effectLst/>
                <a:uLnTx/>
                <a:uFillTx/>
                <a:latin typeface="+mj-lt"/>
                <a:ea typeface="+mj-ea"/>
                <a:cs typeface="+mj-cs"/>
              </a:rPr>
              <a:t>DATOS</a:t>
            </a:r>
            <a:endParaRPr kumimoji="0" lang="en-US" sz="4800" b="1" i="0" u="none" strike="noStrike" kern="0" cap="none" spc="300" normalizeH="0" baseline="0" noProof="0" dirty="0">
              <a:ln>
                <a:noFill/>
              </a:ln>
              <a:solidFill>
                <a:schemeClr val="accent1"/>
              </a:solidFill>
              <a:effectLst/>
              <a:uLnTx/>
              <a:uFillTx/>
              <a:latin typeface="+mj-lt"/>
              <a:ea typeface="+mj-ea"/>
              <a:cs typeface="+mj-cs"/>
            </a:endParaRPr>
          </a:p>
        </p:txBody>
      </p:sp>
    </p:spTree>
    <p:extLst>
      <p:ext uri="{BB962C8B-B14F-4D97-AF65-F5344CB8AC3E}">
        <p14:creationId xmlns:p14="http://schemas.microsoft.com/office/powerpoint/2010/main" val="2852289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Herramientas para crear</a:t>
            </a:r>
            <a:endParaRPr lang="es-ES" dirty="0"/>
          </a:p>
        </p:txBody>
      </p:sp>
      <p:sp>
        <p:nvSpPr>
          <p:cNvPr id="3" name="Content Placeholder 2"/>
          <p:cNvSpPr>
            <a:spLocks noGrp="1"/>
          </p:cNvSpPr>
          <p:nvPr>
            <p:ph idx="1"/>
          </p:nvPr>
        </p:nvSpPr>
        <p:spPr/>
        <p:txBody>
          <a:bodyPr/>
          <a:lstStyle/>
          <a:p>
            <a:r>
              <a:rPr lang="en-US" dirty="0"/>
              <a:t>Excel/</a:t>
            </a:r>
            <a:r>
              <a:rPr lang="en-US" dirty="0" err="1"/>
              <a:t>Powerpoint</a:t>
            </a:r>
            <a:endParaRPr lang="en-US" dirty="0"/>
          </a:p>
          <a:p>
            <a:r>
              <a:rPr lang="en-US" dirty="0" err="1"/>
              <a:t>Infogram</a:t>
            </a:r>
            <a:r>
              <a:rPr lang="en-US" dirty="0"/>
              <a:t> (</a:t>
            </a:r>
            <a:r>
              <a:rPr lang="en-US" dirty="0">
                <a:hlinkClick r:id="rId3"/>
              </a:rPr>
              <a:t>infogr.am/beta</a:t>
            </a:r>
            <a:r>
              <a:rPr lang="en-US" dirty="0"/>
              <a:t>)</a:t>
            </a:r>
          </a:p>
          <a:p>
            <a:r>
              <a:rPr lang="en-US" dirty="0"/>
              <a:t>Tableau (</a:t>
            </a:r>
            <a:r>
              <a:rPr lang="en-US" dirty="0">
                <a:hlinkClick r:id="rId4"/>
              </a:rPr>
              <a:t>tableau.com</a:t>
            </a:r>
            <a:r>
              <a:rPr lang="en-US" dirty="0"/>
              <a:t>)</a:t>
            </a:r>
          </a:p>
          <a:p>
            <a:r>
              <a:rPr lang="en-US" dirty="0" err="1"/>
              <a:t>Piktochart</a:t>
            </a:r>
            <a:r>
              <a:rPr lang="en-US" dirty="0"/>
              <a:t> (</a:t>
            </a:r>
            <a:r>
              <a:rPr lang="en-US" dirty="0">
                <a:hlinkClick r:id="rId5"/>
              </a:rPr>
              <a:t>piktochart.com</a:t>
            </a:r>
            <a:r>
              <a:rPr lang="en-US" dirty="0"/>
              <a:t>)</a:t>
            </a:r>
          </a:p>
          <a:p>
            <a:r>
              <a:rPr lang="en-US" dirty="0" err="1"/>
              <a:t>Easely</a:t>
            </a:r>
            <a:r>
              <a:rPr lang="en-US" dirty="0"/>
              <a:t> (</a:t>
            </a:r>
            <a:r>
              <a:rPr lang="en-US" dirty="0">
                <a:hlinkClick r:id="rId6"/>
              </a:rPr>
              <a:t>easel.ly</a:t>
            </a:r>
            <a:r>
              <a:rPr lang="en-US" dirty="0"/>
              <a:t>)</a:t>
            </a:r>
          </a:p>
          <a:p>
            <a:r>
              <a:rPr lang="en-US" dirty="0"/>
              <a:t>Visage (</a:t>
            </a:r>
            <a:r>
              <a:rPr lang="en-US" dirty="0">
                <a:hlinkClick r:id="rId7" action="ppaction://hlinkfile"/>
              </a:rPr>
              <a:t>create.visage.co</a:t>
            </a:r>
            <a:r>
              <a:rPr lang="en-US" dirty="0"/>
              <a:t>)</a:t>
            </a:r>
          </a:p>
        </p:txBody>
      </p:sp>
    </p:spTree>
    <p:extLst>
      <p:ext uri="{BB962C8B-B14F-4D97-AF65-F5344CB8AC3E}">
        <p14:creationId xmlns:p14="http://schemas.microsoft.com/office/powerpoint/2010/main" val="25552399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Proceso de trabajo sugerido</a:t>
            </a:r>
            <a:endParaRPr lang="es-ES" dirty="0"/>
          </a:p>
        </p:txBody>
      </p:sp>
      <p:sp>
        <p:nvSpPr>
          <p:cNvPr id="3" name="Content Placeholder 2"/>
          <p:cNvSpPr>
            <a:spLocks noGrp="1"/>
          </p:cNvSpPr>
          <p:nvPr>
            <p:ph idx="1"/>
          </p:nvPr>
        </p:nvSpPr>
        <p:spPr/>
        <p:txBody>
          <a:bodyPr/>
          <a:lstStyle/>
          <a:p>
            <a:r>
              <a:rPr lang="es-ES" dirty="0" smtClean="0"/>
              <a:t>Experimenta con diversos gráficos en un programa—deja que el gráfico te dé ideas sobre la historia a contar.</a:t>
            </a:r>
          </a:p>
          <a:p>
            <a:r>
              <a:rPr lang="es-ES" dirty="0" smtClean="0"/>
              <a:t>Decide qué tipo de gráficos tienen más sentido. </a:t>
            </a:r>
          </a:p>
          <a:p>
            <a:r>
              <a:rPr lang="es-ES" dirty="0" smtClean="0"/>
              <a:t>Averigua qué opciones de diseño funcionan mejor.</a:t>
            </a:r>
          </a:p>
          <a:p>
            <a:r>
              <a:rPr lang="es-ES" dirty="0" smtClean="0"/>
              <a:t>Construye el gráfico final.</a:t>
            </a:r>
            <a:endParaRPr lang="es-ES" dirty="0"/>
          </a:p>
        </p:txBody>
      </p:sp>
    </p:spTree>
    <p:extLst>
      <p:ext uri="{BB962C8B-B14F-4D97-AF65-F5344CB8AC3E}">
        <p14:creationId xmlns:p14="http://schemas.microsoft.com/office/powerpoint/2010/main" val="1591676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Proceso de trabajo sugerido</a:t>
            </a:r>
            <a:endParaRPr lang="es-ES" dirty="0"/>
          </a:p>
        </p:txBody>
      </p:sp>
      <p:sp>
        <p:nvSpPr>
          <p:cNvPr id="3" name="Content Placeholder 2"/>
          <p:cNvSpPr>
            <a:spLocks noGrp="1"/>
          </p:cNvSpPr>
          <p:nvPr>
            <p:ph idx="1"/>
          </p:nvPr>
        </p:nvSpPr>
        <p:spPr>
          <a:xfrm>
            <a:off x="847725" y="1371600"/>
            <a:ext cx="7729537" cy="4953000"/>
          </a:xfrm>
        </p:spPr>
        <p:txBody>
          <a:bodyPr/>
          <a:lstStyle/>
          <a:p>
            <a:pPr marL="0" indent="0">
              <a:buNone/>
            </a:pPr>
            <a:r>
              <a:rPr lang="es-ES" dirty="0" smtClean="0"/>
              <a:t>Puedes esbozar ideas y luego usar un programa como </a:t>
            </a:r>
            <a:r>
              <a:rPr lang="es-ES" dirty="0" err="1" smtClean="0"/>
              <a:t>Piktochart</a:t>
            </a:r>
            <a:r>
              <a:rPr lang="es-ES" dirty="0" smtClean="0"/>
              <a:t> para crearlo</a:t>
            </a:r>
            <a:endParaRPr lang="es-E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922" y="2865474"/>
            <a:ext cx="4159989" cy="277332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2122" y="2856614"/>
            <a:ext cx="4173278" cy="2782186"/>
          </a:xfrm>
          <a:prstGeom prst="rect">
            <a:avLst/>
          </a:prstGeom>
        </p:spPr>
      </p:pic>
      <p:sp>
        <p:nvSpPr>
          <p:cNvPr id="6" name="TextBox 5"/>
          <p:cNvSpPr txBox="1"/>
          <p:nvPr/>
        </p:nvSpPr>
        <p:spPr>
          <a:xfrm>
            <a:off x="7072095" y="5658534"/>
            <a:ext cx="190468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a:ln>
                  <a:noFill/>
                </a:ln>
                <a:solidFill>
                  <a:sysClr val="windowText" lastClr="000000"/>
                </a:solidFill>
                <a:effectLst/>
                <a:uLnTx/>
                <a:uFillTx/>
              </a:rPr>
              <a:t>© 2015 Population Reference Bureau</a:t>
            </a:r>
            <a:endParaRPr kumimoji="0" lang="en-US" sz="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31981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Necesitas</a:t>
            </a:r>
            <a:r>
              <a:rPr lang="en-US" dirty="0" smtClean="0"/>
              <a:t> </a:t>
            </a:r>
            <a:r>
              <a:rPr lang="en-US" dirty="0" err="1" smtClean="0"/>
              <a:t>ayuda</a:t>
            </a:r>
            <a:r>
              <a:rPr lang="en-US" dirty="0" smtClean="0"/>
              <a:t> o </a:t>
            </a:r>
            <a:r>
              <a:rPr lang="en-US" dirty="0" err="1" smtClean="0"/>
              <a:t>sugerencias</a:t>
            </a:r>
            <a:r>
              <a:rPr lang="en-US" dirty="0" smtClean="0"/>
              <a:t>?</a:t>
            </a:r>
            <a:endParaRPr lang="en-US" dirty="0"/>
          </a:p>
        </p:txBody>
      </p:sp>
      <p:sp>
        <p:nvSpPr>
          <p:cNvPr id="3" name="Content Placeholder 2"/>
          <p:cNvSpPr>
            <a:spLocks noGrp="1"/>
          </p:cNvSpPr>
          <p:nvPr>
            <p:ph idx="1"/>
          </p:nvPr>
        </p:nvSpPr>
        <p:spPr/>
        <p:txBody>
          <a:bodyPr/>
          <a:lstStyle/>
          <a:p>
            <a:r>
              <a:rPr lang="es-ES" dirty="0" smtClean="0"/>
              <a:t>¡Busca en </a:t>
            </a:r>
            <a:r>
              <a:rPr lang="es-ES" dirty="0" err="1" smtClean="0"/>
              <a:t>google</a:t>
            </a:r>
            <a:r>
              <a:rPr lang="es-ES" dirty="0" smtClean="0"/>
              <a:t>! (“cómo hacer…en Excel”)</a:t>
            </a:r>
          </a:p>
          <a:p>
            <a:r>
              <a:rPr lang="es-ES" dirty="0" smtClean="0"/>
              <a:t>Únete a </a:t>
            </a:r>
            <a:r>
              <a:rPr lang="en-US" dirty="0" smtClean="0"/>
              <a:t>Knowledge </a:t>
            </a:r>
            <a:r>
              <a:rPr lang="en-US" dirty="0"/>
              <a:t>Gateway’s </a:t>
            </a:r>
            <a:r>
              <a:rPr lang="en-US" dirty="0" err="1"/>
              <a:t>listhost</a:t>
            </a:r>
            <a:r>
              <a:rPr lang="en-US" dirty="0"/>
              <a:t>: </a:t>
            </a:r>
            <a:r>
              <a:rPr lang="en-US" dirty="0">
                <a:hlinkClick r:id="rId3"/>
              </a:rPr>
              <a:t>https://knowledge-gateway.org/dataviz</a:t>
            </a:r>
            <a:r>
              <a:rPr lang="en-US" dirty="0"/>
              <a:t> </a:t>
            </a:r>
          </a:p>
          <a:p>
            <a:r>
              <a:rPr lang="en-US" dirty="0">
                <a:hlinkClick r:id="rId4"/>
              </a:rPr>
              <a:t>Helpmeviz.com</a:t>
            </a:r>
            <a:r>
              <a:rPr lang="en-US" dirty="0"/>
              <a:t> </a:t>
            </a:r>
            <a:r>
              <a:rPr lang="es-ES" dirty="0" smtClean="0"/>
              <a:t>es una comunidad virtual que trabaja para mejorar tus </a:t>
            </a:r>
            <a:r>
              <a:rPr lang="es-ES" dirty="0" smtClean="0"/>
              <a:t>gráficos</a:t>
            </a:r>
            <a:endParaRPr lang="es-ES" dirty="0" smtClean="0"/>
          </a:p>
          <a:p>
            <a:r>
              <a:rPr lang="es-ES" dirty="0" smtClean="0"/>
              <a:t>Trabaja con un diseñador profesional</a:t>
            </a:r>
            <a:endParaRPr lang="es-ES" dirty="0"/>
          </a:p>
        </p:txBody>
      </p:sp>
    </p:spTree>
    <p:extLst>
      <p:ext uri="{BB962C8B-B14F-4D97-AF65-F5344CB8AC3E}">
        <p14:creationId xmlns:p14="http://schemas.microsoft.com/office/powerpoint/2010/main" val="11856232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Recursos</a:t>
            </a:r>
            <a:r>
              <a:rPr lang="en-US" dirty="0" smtClean="0"/>
              <a:t> en </a:t>
            </a:r>
            <a:r>
              <a:rPr lang="en-US" dirty="0" err="1" smtClean="0"/>
              <a:t>línea</a:t>
            </a:r>
            <a:endParaRPr lang="en-US" dirty="0"/>
          </a:p>
        </p:txBody>
      </p:sp>
      <p:sp>
        <p:nvSpPr>
          <p:cNvPr id="5" name="Content Placeholder 4"/>
          <p:cNvSpPr>
            <a:spLocks noGrp="1"/>
          </p:cNvSpPr>
          <p:nvPr>
            <p:ph idx="1"/>
          </p:nvPr>
        </p:nvSpPr>
        <p:spPr>
          <a:xfrm>
            <a:off x="847725" y="1371600"/>
            <a:ext cx="7729537" cy="4953000"/>
          </a:xfrm>
        </p:spPr>
        <p:txBody>
          <a:bodyPr/>
          <a:lstStyle/>
          <a:p>
            <a:r>
              <a:rPr lang="es-ES" dirty="0" smtClean="0"/>
              <a:t>Datos + Diseño: Una  Introducción simple para </a:t>
            </a:r>
            <a:r>
              <a:rPr lang="es-ES" dirty="0" err="1" smtClean="0"/>
              <a:t>preparer</a:t>
            </a:r>
            <a:r>
              <a:rPr lang="es-ES" dirty="0" smtClean="0"/>
              <a:t> y </a:t>
            </a:r>
            <a:r>
              <a:rPr lang="es-ES" dirty="0" err="1" smtClean="0"/>
              <a:t>visualizer</a:t>
            </a:r>
            <a:r>
              <a:rPr lang="es-ES" dirty="0" smtClean="0"/>
              <a:t> información– </a:t>
            </a:r>
            <a:r>
              <a:rPr lang="es-ES" dirty="0" smtClean="0">
                <a:hlinkClick r:id="rId3" action="ppaction://hlinkfile"/>
              </a:rPr>
              <a:t>infoactive.co/data-</a:t>
            </a:r>
            <a:r>
              <a:rPr lang="es-ES" dirty="0" err="1" smtClean="0">
                <a:hlinkClick r:id="rId3" action="ppaction://hlinkfile"/>
              </a:rPr>
              <a:t>design</a:t>
            </a:r>
            <a:r>
              <a:rPr lang="es-ES" dirty="0" smtClean="0">
                <a:hlinkClick r:id="rId3" action="ppaction://hlinkfile"/>
              </a:rPr>
              <a:t>/ </a:t>
            </a:r>
            <a:endParaRPr lang="es-ES" dirty="0" smtClean="0"/>
          </a:p>
          <a:p>
            <a:r>
              <a:rPr lang="es-ES" dirty="0" smtClean="0"/>
              <a:t>Data </a:t>
            </a:r>
            <a:r>
              <a:rPr lang="es-ES" dirty="0" err="1" smtClean="0"/>
              <a:t>Visualization</a:t>
            </a:r>
            <a:r>
              <a:rPr lang="es-ES" dirty="0" smtClean="0"/>
              <a:t> 101: </a:t>
            </a:r>
            <a:r>
              <a:rPr lang="es-ES" dirty="0" err="1" smtClean="0"/>
              <a:t>How</a:t>
            </a:r>
            <a:r>
              <a:rPr lang="es-ES" dirty="0" smtClean="0"/>
              <a:t> </a:t>
            </a:r>
            <a:r>
              <a:rPr lang="es-ES" dirty="0" err="1" smtClean="0"/>
              <a:t>to</a:t>
            </a:r>
            <a:r>
              <a:rPr lang="es-ES" dirty="0" smtClean="0"/>
              <a:t> </a:t>
            </a:r>
            <a:r>
              <a:rPr lang="es-ES" dirty="0" err="1" smtClean="0"/>
              <a:t>Design</a:t>
            </a:r>
            <a:r>
              <a:rPr lang="es-ES" dirty="0" smtClean="0"/>
              <a:t> Charts and </a:t>
            </a:r>
            <a:r>
              <a:rPr lang="es-ES" dirty="0" err="1" smtClean="0"/>
              <a:t>Graphs</a:t>
            </a:r>
            <a:r>
              <a:rPr lang="es-ES" dirty="0" smtClean="0"/>
              <a:t> Free E-Book– </a:t>
            </a:r>
            <a:r>
              <a:rPr lang="es-ES" dirty="0" smtClean="0">
                <a:hlinkClick r:id="rId4" action="ppaction://hlinkfile"/>
              </a:rPr>
              <a:t>visage.co/</a:t>
            </a:r>
            <a:r>
              <a:rPr lang="es-ES" dirty="0" err="1" smtClean="0">
                <a:hlinkClick r:id="rId4" action="ppaction://hlinkfile"/>
              </a:rPr>
              <a:t>content</a:t>
            </a:r>
            <a:r>
              <a:rPr lang="es-ES" dirty="0" smtClean="0">
                <a:hlinkClick r:id="rId4" action="ppaction://hlinkfile"/>
              </a:rPr>
              <a:t>/data-visualization-101</a:t>
            </a:r>
            <a:endParaRPr lang="es-ES" dirty="0" smtClean="0"/>
          </a:p>
          <a:p>
            <a:r>
              <a:rPr lang="es-ES" dirty="0" err="1" smtClean="0"/>
              <a:t>PolicyViz</a:t>
            </a:r>
            <a:r>
              <a:rPr lang="es-ES" dirty="0" smtClean="0"/>
              <a:t>–</a:t>
            </a:r>
            <a:r>
              <a:rPr lang="es-ES" dirty="0" smtClean="0">
                <a:hlinkClick r:id="rId5"/>
              </a:rPr>
              <a:t>http://policyviz.com/</a:t>
            </a:r>
            <a:r>
              <a:rPr lang="es-ES" dirty="0" smtClean="0"/>
              <a:t> </a:t>
            </a:r>
          </a:p>
          <a:p>
            <a:r>
              <a:rPr lang="es-ES" dirty="0" err="1" smtClean="0"/>
              <a:t>Storytelling</a:t>
            </a:r>
            <a:r>
              <a:rPr lang="es-ES" dirty="0" smtClean="0"/>
              <a:t> </a:t>
            </a:r>
            <a:r>
              <a:rPr lang="es-ES" dirty="0" err="1" smtClean="0"/>
              <a:t>with</a:t>
            </a:r>
            <a:r>
              <a:rPr lang="es-ES" dirty="0" smtClean="0"/>
              <a:t> Data– </a:t>
            </a:r>
            <a:r>
              <a:rPr lang="es-ES" dirty="0" smtClean="0">
                <a:hlinkClick r:id="rId6"/>
              </a:rPr>
              <a:t>storytellingwithdata.com/</a:t>
            </a:r>
            <a:r>
              <a:rPr lang="es-ES" dirty="0" smtClean="0"/>
              <a:t> </a:t>
            </a:r>
            <a:endParaRPr lang="es-ES" dirty="0"/>
          </a:p>
        </p:txBody>
      </p:sp>
    </p:spTree>
    <p:extLst>
      <p:ext uri="{BB962C8B-B14F-4D97-AF65-F5344CB8AC3E}">
        <p14:creationId xmlns:p14="http://schemas.microsoft.com/office/powerpoint/2010/main" val="1458181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 </a:t>
            </a:r>
            <a:r>
              <a:rPr lang="en-US" dirty="0" err="1"/>
              <a:t>i</a:t>
            </a:r>
            <a:r>
              <a:rPr lang="en-US" dirty="0" err="1" smtClean="0"/>
              <a:t>nspiración</a:t>
            </a:r>
            <a:endParaRPr lang="en-US" dirty="0"/>
          </a:p>
        </p:txBody>
      </p:sp>
      <p:sp>
        <p:nvSpPr>
          <p:cNvPr id="3" name="Content Placeholder 2"/>
          <p:cNvSpPr>
            <a:spLocks noGrp="1"/>
          </p:cNvSpPr>
          <p:nvPr>
            <p:ph idx="1"/>
          </p:nvPr>
        </p:nvSpPr>
        <p:spPr/>
        <p:txBody>
          <a:bodyPr/>
          <a:lstStyle/>
          <a:p>
            <a:r>
              <a:rPr lang="es-ES" dirty="0" smtClean="0"/>
              <a:t>Buscar </a:t>
            </a:r>
            <a:r>
              <a:rPr lang="es-ES" dirty="0" err="1" smtClean="0"/>
              <a:t>Pinterest</a:t>
            </a:r>
            <a:endParaRPr lang="es-ES" dirty="0" smtClean="0"/>
          </a:p>
          <a:p>
            <a:r>
              <a:rPr lang="en-US" dirty="0" smtClean="0">
                <a:hlinkClick r:id="rId3"/>
              </a:rPr>
              <a:t>informationisbeautifulawards.com</a:t>
            </a:r>
            <a:endParaRPr lang="en-US" dirty="0"/>
          </a:p>
          <a:p>
            <a:r>
              <a:rPr lang="en-US" dirty="0">
                <a:hlinkClick r:id="rId4"/>
              </a:rPr>
              <a:t>nytimes.com</a:t>
            </a:r>
            <a:r>
              <a:rPr lang="en-US" dirty="0"/>
              <a:t>  </a:t>
            </a:r>
          </a:p>
          <a:p>
            <a:r>
              <a:rPr lang="en-US" dirty="0">
                <a:hlinkClick r:id="rId5"/>
              </a:rPr>
              <a:t>worldpopdata.org</a:t>
            </a:r>
            <a:endParaRPr lang="en-US" dirty="0"/>
          </a:p>
          <a:p>
            <a:r>
              <a:rPr lang="en-US" dirty="0">
                <a:hlinkClick r:id="rId6"/>
              </a:rPr>
              <a:t>healthdata.org</a:t>
            </a:r>
            <a:endParaRPr lang="en-US" dirty="0"/>
          </a:p>
          <a:p>
            <a:r>
              <a:rPr lang="en-US" dirty="0">
                <a:hlinkClick r:id="rId7"/>
              </a:rPr>
              <a:t>africanhealthstats.org</a:t>
            </a:r>
            <a:endParaRPr lang="en-US" dirty="0"/>
          </a:p>
          <a:p>
            <a:r>
              <a:rPr lang="en-US" dirty="0">
                <a:hlinkClick r:id="rId8"/>
              </a:rPr>
              <a:t>ourworldindata.org</a:t>
            </a:r>
            <a:endParaRPr lang="en-US" dirty="0"/>
          </a:p>
          <a:p>
            <a:r>
              <a:rPr lang="en-US" dirty="0">
                <a:hlinkClick r:id="rId9"/>
              </a:rPr>
              <a:t>columnfivemedia.com</a:t>
            </a:r>
            <a:endParaRPr lang="en-US" dirty="0"/>
          </a:p>
        </p:txBody>
      </p:sp>
    </p:spTree>
    <p:extLst>
      <p:ext uri="{BB962C8B-B14F-4D97-AF65-F5344CB8AC3E}">
        <p14:creationId xmlns:p14="http://schemas.microsoft.com/office/powerpoint/2010/main" val="3054186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001000" cy="990600"/>
          </a:xfrm>
        </p:spPr>
        <p:txBody>
          <a:bodyPr/>
          <a:lstStyle/>
          <a:p>
            <a:r>
              <a:rPr lang="es-ES" dirty="0" smtClean="0"/>
              <a:t>Usa tu “Tinta” estratégicamente</a:t>
            </a:r>
            <a:endParaRPr lang="es-ES" dirty="0"/>
          </a:p>
        </p:txBody>
      </p:sp>
      <p:sp>
        <p:nvSpPr>
          <p:cNvPr id="3" name="Content Placeholder 2"/>
          <p:cNvSpPr>
            <a:spLocks noGrp="1"/>
          </p:cNvSpPr>
          <p:nvPr>
            <p:ph idx="1"/>
          </p:nvPr>
        </p:nvSpPr>
        <p:spPr/>
        <p:txBody>
          <a:bodyPr/>
          <a:lstStyle/>
          <a:p>
            <a:pPr marL="0" indent="0">
              <a:buNone/>
            </a:pPr>
            <a:r>
              <a:rPr lang="es-ES" dirty="0" smtClean="0"/>
              <a:t>Cada línea, palabra y forma debe contribuir a entender el gráfico.</a:t>
            </a:r>
          </a:p>
          <a:p>
            <a:pPr marL="0" indent="0">
              <a:buNone/>
            </a:pPr>
            <a:endParaRPr lang="es-ES" dirty="0" smtClean="0"/>
          </a:p>
          <a:p>
            <a:pPr marL="0" indent="0">
              <a:buNone/>
            </a:pPr>
            <a:r>
              <a:rPr lang="es-ES" dirty="0" smtClean="0"/>
              <a:t>Caso contrario, borra</a:t>
            </a:r>
          </a:p>
          <a:p>
            <a:pPr marL="0" indent="0">
              <a:buNone/>
            </a:pPr>
            <a:endParaRPr lang="es-ES" dirty="0" smtClean="0"/>
          </a:p>
          <a:p>
            <a:pPr marL="0" indent="0">
              <a:buNone/>
            </a:pPr>
            <a:r>
              <a:rPr lang="es-ES" dirty="0" smtClean="0"/>
              <a:t>Agrega elementos solo cuando sean útiles</a:t>
            </a:r>
            <a:endParaRPr lang="es-ES" dirty="0"/>
          </a:p>
        </p:txBody>
      </p:sp>
    </p:spTree>
    <p:extLst>
      <p:ext uri="{BB962C8B-B14F-4D97-AF65-F5344CB8AC3E}">
        <p14:creationId xmlns:p14="http://schemas.microsoft.com/office/powerpoint/2010/main" val="25963031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Libros</a:t>
            </a:r>
            <a:endParaRPr lang="en-US" dirty="0"/>
          </a:p>
        </p:txBody>
      </p:sp>
      <p:sp>
        <p:nvSpPr>
          <p:cNvPr id="3" name="Content Placeholder 2"/>
          <p:cNvSpPr>
            <a:spLocks noGrp="1"/>
          </p:cNvSpPr>
          <p:nvPr>
            <p:ph idx="1"/>
          </p:nvPr>
        </p:nvSpPr>
        <p:spPr>
          <a:xfrm>
            <a:off x="847725" y="1219200"/>
            <a:ext cx="7729537" cy="5105400"/>
          </a:xfrm>
        </p:spPr>
        <p:txBody>
          <a:bodyPr/>
          <a:lstStyle/>
          <a:p>
            <a:r>
              <a:rPr lang="en-US" sz="2000" dirty="0">
                <a:hlinkClick r:id="rId3"/>
              </a:rPr>
              <a:t>The Truthful Art: Data, Charts, and Maps for Communication </a:t>
            </a:r>
            <a:endParaRPr lang="en-US" sz="2000" dirty="0"/>
          </a:p>
          <a:p>
            <a:r>
              <a:rPr lang="en-US" sz="2000" dirty="0">
                <a:hlinkClick r:id="rId4"/>
              </a:rPr>
              <a:t>Visualizing Data: Exploring and Explaining </a:t>
            </a:r>
            <a:r>
              <a:rPr lang="en-US" sz="2000">
                <a:hlinkClick r:id="rId4"/>
              </a:rPr>
              <a:t>Data With </a:t>
            </a:r>
            <a:r>
              <a:rPr lang="en-US" sz="2000" dirty="0">
                <a:hlinkClick r:id="rId4"/>
              </a:rPr>
              <a:t>the Processing Environment </a:t>
            </a:r>
            <a:r>
              <a:rPr lang="en-US" sz="2000" dirty="0"/>
              <a:t> </a:t>
            </a:r>
          </a:p>
          <a:p>
            <a:r>
              <a:rPr lang="en-US" sz="2000" dirty="0">
                <a:hlinkClick r:id="rId5"/>
              </a:rPr>
              <a:t>How Maps Work: Representation, Visualization, and Design </a:t>
            </a:r>
            <a:endParaRPr lang="en-US" sz="2000" dirty="0"/>
          </a:p>
          <a:p>
            <a:r>
              <a:rPr lang="en-US" sz="2000" dirty="0">
                <a:hlinkClick r:id="rId6"/>
              </a:rPr>
              <a:t>Better Presentations: A Guide for Scholars, Researchers, and Wonks </a:t>
            </a:r>
            <a:endParaRPr lang="en-US" sz="2000" dirty="0"/>
          </a:p>
          <a:p>
            <a:r>
              <a:rPr lang="en-US" sz="2000" dirty="0">
                <a:hlinkClick r:id="rId7"/>
              </a:rPr>
              <a:t>Infographics: The Power of Visual Storytelling</a:t>
            </a:r>
            <a:endParaRPr lang="en-US" sz="2000" dirty="0"/>
          </a:p>
          <a:p>
            <a:r>
              <a:rPr lang="en-US" sz="2000" dirty="0">
                <a:hlinkClick r:id="rId8"/>
              </a:rPr>
              <a:t>The Wall Street Journal Guide to Information Graphics: The Dos and Don'ts of Presenting Data, Facts, and Figures </a:t>
            </a:r>
            <a:r>
              <a:rPr lang="en-US" sz="2000" dirty="0"/>
              <a:t> </a:t>
            </a:r>
          </a:p>
          <a:p>
            <a:r>
              <a:rPr lang="en-US" sz="2000" dirty="0">
                <a:hlinkClick r:id="rId9"/>
              </a:rPr>
              <a:t>Visualize This: The FlowingData Guide to Design, Visualization, and Statistics </a:t>
            </a:r>
            <a:endParaRPr lang="en-US" sz="2000" dirty="0"/>
          </a:p>
          <a:p>
            <a:r>
              <a:rPr lang="en-US" sz="2000" u="sng" dirty="0">
                <a:hlinkClick r:id="rId10"/>
              </a:rPr>
              <a:t>Knowledge is Beautiful</a:t>
            </a:r>
            <a:endParaRPr lang="en-US" sz="2000" dirty="0"/>
          </a:p>
        </p:txBody>
      </p:sp>
    </p:spTree>
    <p:extLst>
      <p:ext uri="{BB962C8B-B14F-4D97-AF65-F5344CB8AC3E}">
        <p14:creationId xmlns:p14="http://schemas.microsoft.com/office/powerpoint/2010/main" val="433828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320733" y="1329247"/>
            <a:ext cx="5353050" cy="3067050"/>
          </a:xfrm>
          <a:prstGeom prst="rect">
            <a:avLst/>
          </a:prstGeom>
        </p:spPr>
      </p:pic>
      <p:sp>
        <p:nvSpPr>
          <p:cNvPr id="2" name="Title 1"/>
          <p:cNvSpPr>
            <a:spLocks noGrp="1"/>
          </p:cNvSpPr>
          <p:nvPr>
            <p:ph type="title"/>
          </p:nvPr>
        </p:nvSpPr>
        <p:spPr/>
        <p:txBody>
          <a:bodyPr/>
          <a:lstStyle/>
          <a:p>
            <a:r>
              <a:rPr lang="es-ES" dirty="0"/>
              <a:t>Usa tu “Tinta” estratégicamente</a:t>
            </a:r>
          </a:p>
        </p:txBody>
      </p:sp>
      <p:sp>
        <p:nvSpPr>
          <p:cNvPr id="6" name="TextBox 5"/>
          <p:cNvSpPr txBox="1"/>
          <p:nvPr/>
        </p:nvSpPr>
        <p:spPr>
          <a:xfrm>
            <a:off x="3960305" y="6236155"/>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4"/>
              </a:rPr>
              <a:t>Data + Design</a:t>
            </a:r>
            <a:endParaRPr kumimoji="0" lang="en-US" sz="800" b="0" i="0" u="none" strike="noStrike" kern="0" cap="none" spc="0" normalizeH="0" baseline="0" noProof="0" dirty="0">
              <a:ln>
                <a:noFill/>
              </a:ln>
              <a:solidFill>
                <a:sysClr val="windowText" lastClr="000000"/>
              </a:solidFill>
              <a:effectLst/>
              <a:uLnTx/>
              <a:uFillTx/>
            </a:endParaRPr>
          </a:p>
        </p:txBody>
      </p:sp>
      <p:pic>
        <p:nvPicPr>
          <p:cNvPr id="8" name="Imagen 7"/>
          <p:cNvPicPr>
            <a:picLocks noChangeAspect="1"/>
          </p:cNvPicPr>
          <p:nvPr/>
        </p:nvPicPr>
        <p:blipFill>
          <a:blip r:embed="rId5"/>
          <a:stretch>
            <a:fillRect/>
          </a:stretch>
        </p:blipFill>
        <p:spPr>
          <a:xfrm>
            <a:off x="4707731" y="2950030"/>
            <a:ext cx="4391025" cy="3514725"/>
          </a:xfrm>
          <a:prstGeom prst="rect">
            <a:avLst/>
          </a:prstGeom>
        </p:spPr>
      </p:pic>
    </p:spTree>
    <p:extLst>
      <p:ext uri="{BB962C8B-B14F-4D97-AF65-F5344CB8AC3E}">
        <p14:creationId xmlns:p14="http://schemas.microsoft.com/office/powerpoint/2010/main" val="3437315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a:t>Usa tu “Tinta” estratégicamente</a:t>
            </a:r>
          </a:p>
        </p:txBody>
      </p:sp>
      <p:sp>
        <p:nvSpPr>
          <p:cNvPr id="7" name="TextBox 6"/>
          <p:cNvSpPr txBox="1"/>
          <p:nvPr/>
        </p:nvSpPr>
        <p:spPr>
          <a:xfrm>
            <a:off x="6934200" y="6248400"/>
            <a:ext cx="190468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2016 </a:t>
            </a:r>
            <a:r>
              <a:rPr kumimoji="0" lang="de-DE" sz="800" b="0" i="0" u="none" strike="noStrike" kern="0" cap="none" spc="0" normalizeH="0" baseline="0" noProof="0">
                <a:ln>
                  <a:noFill/>
                </a:ln>
                <a:solidFill>
                  <a:sysClr val="windowText" lastClr="000000"/>
                </a:solidFill>
                <a:effectLst/>
                <a:uLnTx/>
                <a:uFillTx/>
              </a:rPr>
              <a:t>Population Reference Bureau</a:t>
            </a:r>
            <a:endParaRPr kumimoji="0" lang="en-US" sz="800" b="0" i="0" u="none" strike="noStrike" kern="0" cap="none" spc="0" normalizeH="0" baseline="0" noProof="0" dirty="0">
              <a:ln>
                <a:noFill/>
              </a:ln>
              <a:solidFill>
                <a:sysClr val="windowText" lastClr="000000"/>
              </a:solidFill>
              <a:effectLst/>
              <a:uLnTx/>
              <a:uFillTx/>
            </a:endParaRPr>
          </a:p>
        </p:txBody>
      </p:sp>
      <p:pic>
        <p:nvPicPr>
          <p:cNvPr id="3" name="Imagen 2"/>
          <p:cNvPicPr>
            <a:picLocks/>
          </p:cNvPicPr>
          <p:nvPr/>
        </p:nvPicPr>
        <p:blipFill>
          <a:blip r:embed="rId3"/>
          <a:stretch>
            <a:fillRect/>
          </a:stretch>
        </p:blipFill>
        <p:spPr>
          <a:xfrm>
            <a:off x="438148" y="1392113"/>
            <a:ext cx="4140000" cy="5040000"/>
          </a:xfrm>
          <a:prstGeom prst="rect">
            <a:avLst/>
          </a:prstGeom>
        </p:spPr>
      </p:pic>
      <p:pic>
        <p:nvPicPr>
          <p:cNvPr id="6" name="Imagen 5"/>
          <p:cNvPicPr>
            <a:picLocks/>
          </p:cNvPicPr>
          <p:nvPr/>
        </p:nvPicPr>
        <p:blipFill>
          <a:blip r:embed="rId4"/>
          <a:stretch>
            <a:fillRect/>
          </a:stretch>
        </p:blipFill>
        <p:spPr>
          <a:xfrm>
            <a:off x="4648200" y="1392113"/>
            <a:ext cx="4140000" cy="5040000"/>
          </a:xfrm>
          <a:prstGeom prst="rect">
            <a:avLst/>
          </a:prstGeom>
        </p:spPr>
      </p:pic>
    </p:spTree>
    <p:extLst>
      <p:ext uri="{BB962C8B-B14F-4D97-AF65-F5344CB8AC3E}">
        <p14:creationId xmlns:p14="http://schemas.microsoft.com/office/powerpoint/2010/main" val="1248974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Consejos para los textos</a:t>
            </a:r>
            <a:endParaRPr lang="es-ES" dirty="0"/>
          </a:p>
        </p:txBody>
      </p:sp>
      <p:sp>
        <p:nvSpPr>
          <p:cNvPr id="3" name="Content Placeholder 2"/>
          <p:cNvSpPr>
            <a:spLocks noGrp="1"/>
          </p:cNvSpPr>
          <p:nvPr>
            <p:ph idx="1"/>
          </p:nvPr>
        </p:nvSpPr>
        <p:spPr/>
        <p:txBody>
          <a:bodyPr/>
          <a:lstStyle/>
          <a:p>
            <a:r>
              <a:rPr lang="es-ES" dirty="0" smtClean="0"/>
              <a:t>Usa fuentes </a:t>
            </a:r>
            <a:r>
              <a:rPr lang="es-ES" dirty="0" err="1" smtClean="0"/>
              <a:t>sans</a:t>
            </a:r>
            <a:r>
              <a:rPr lang="es-ES" dirty="0" smtClean="0"/>
              <a:t> </a:t>
            </a:r>
            <a:r>
              <a:rPr lang="es-ES" dirty="0" err="1" smtClean="0"/>
              <a:t>serif</a:t>
            </a:r>
            <a:r>
              <a:rPr lang="es-ES" dirty="0" smtClean="0"/>
              <a:t> (</a:t>
            </a:r>
            <a:r>
              <a:rPr lang="es-ES" dirty="0" err="1" smtClean="0"/>
              <a:t>Helvetica</a:t>
            </a:r>
            <a:r>
              <a:rPr lang="es-ES" dirty="0" smtClean="0"/>
              <a:t>, Arial, Gill Sans son buenas opciones)</a:t>
            </a:r>
          </a:p>
          <a:p>
            <a:r>
              <a:rPr lang="es-ES" dirty="0" smtClean="0"/>
              <a:t>Técnicas para crear énfasis: TODO EN MAYÚSCULAS, </a:t>
            </a:r>
            <a:r>
              <a:rPr lang="es-ES" b="1" dirty="0" smtClean="0"/>
              <a:t>negritas</a:t>
            </a:r>
            <a:r>
              <a:rPr lang="es-ES" dirty="0" smtClean="0"/>
              <a:t>, </a:t>
            </a:r>
            <a:r>
              <a:rPr lang="es-ES" i="1" dirty="0" smtClean="0"/>
              <a:t>cursivas</a:t>
            </a:r>
            <a:r>
              <a:rPr lang="es-ES" dirty="0" smtClean="0"/>
              <a:t>, </a:t>
            </a:r>
            <a:r>
              <a:rPr lang="es-ES" sz="4000" dirty="0" smtClean="0"/>
              <a:t>más grandes</a:t>
            </a:r>
          </a:p>
          <a:p>
            <a:pPr lvl="0"/>
            <a:r>
              <a:rPr lang="es-ES" dirty="0" smtClean="0">
                <a:solidFill>
                  <a:srgbClr val="000000"/>
                </a:solidFill>
              </a:rPr>
              <a:t>Mantén consistencia en las fuentes</a:t>
            </a:r>
          </a:p>
          <a:p>
            <a:pPr lvl="0"/>
            <a:r>
              <a:rPr lang="es-ES" dirty="0" smtClean="0">
                <a:solidFill>
                  <a:srgbClr val="000000"/>
                </a:solidFill>
              </a:rPr>
              <a:t>Puedes utilizar el texto de títulos para el mensaje central</a:t>
            </a:r>
          </a:p>
          <a:p>
            <a:endParaRPr lang="es-ES" sz="4000" dirty="0" smtClean="0"/>
          </a:p>
          <a:p>
            <a:endParaRPr lang="en-US" i="1" dirty="0"/>
          </a:p>
        </p:txBody>
      </p:sp>
    </p:spTree>
    <p:extLst>
      <p:ext uri="{BB962C8B-B14F-4D97-AF65-F5344CB8AC3E}">
        <p14:creationId xmlns:p14="http://schemas.microsoft.com/office/powerpoint/2010/main" val="2823284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81000"/>
            <a:ext cx="8000689" cy="990600"/>
          </a:xfrm>
        </p:spPr>
        <p:txBody>
          <a:bodyPr/>
          <a:lstStyle/>
          <a:p>
            <a:r>
              <a:rPr lang="es-ES" dirty="0" smtClean="0"/>
              <a:t>Pon tu mensaje central en el título</a:t>
            </a:r>
            <a:endParaRPr lang="es-ES" dirty="0"/>
          </a:p>
        </p:txBody>
      </p:sp>
      <p:sp>
        <p:nvSpPr>
          <p:cNvPr id="4" name="TextBox 3"/>
          <p:cNvSpPr txBox="1"/>
          <p:nvPr/>
        </p:nvSpPr>
        <p:spPr>
          <a:xfrm>
            <a:off x="6934200" y="6230647"/>
            <a:ext cx="1904689"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rPr>
              <a:t>© 2015 Population Reference Bureau</a:t>
            </a:r>
            <a:endParaRPr kumimoji="0" lang="en-US" sz="800" b="0" i="0" u="none" strike="noStrike" kern="0" cap="none" spc="0" normalizeH="0" baseline="0" noProof="0" dirty="0">
              <a:ln>
                <a:noFill/>
              </a:ln>
              <a:solidFill>
                <a:sysClr val="windowText" lastClr="000000"/>
              </a:solidFill>
              <a:effectLst/>
              <a:uLnTx/>
              <a:uFillTx/>
            </a:endParaRPr>
          </a:p>
        </p:txBody>
      </p:sp>
      <p:pic>
        <p:nvPicPr>
          <p:cNvPr id="5" name="Imagen 4"/>
          <p:cNvPicPr>
            <a:picLocks noChangeAspect="1"/>
          </p:cNvPicPr>
          <p:nvPr/>
        </p:nvPicPr>
        <p:blipFill>
          <a:blip r:embed="rId3"/>
          <a:stretch>
            <a:fillRect/>
          </a:stretch>
        </p:blipFill>
        <p:spPr>
          <a:xfrm>
            <a:off x="761688" y="1415111"/>
            <a:ext cx="8077200" cy="4772025"/>
          </a:xfrm>
          <a:prstGeom prst="rect">
            <a:avLst/>
          </a:prstGeom>
        </p:spPr>
      </p:pic>
    </p:spTree>
    <p:extLst>
      <p:ext uri="{BB962C8B-B14F-4D97-AF65-F5344CB8AC3E}">
        <p14:creationId xmlns:p14="http://schemas.microsoft.com/office/powerpoint/2010/main" val="1155859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¿Texto en vez de </a:t>
            </a:r>
            <a:r>
              <a:rPr lang="es-ES" dirty="0" smtClean="0"/>
              <a:t>gráfico</a:t>
            </a:r>
            <a:r>
              <a:rPr lang="es-ES" dirty="0" smtClean="0"/>
              <a:t>?</a:t>
            </a:r>
            <a:endParaRPr lang="es-ES" dirty="0"/>
          </a:p>
        </p:txBody>
      </p:sp>
      <p:sp>
        <p:nvSpPr>
          <p:cNvPr id="4" name="TextBox 3"/>
          <p:cNvSpPr txBox="1"/>
          <p:nvPr/>
        </p:nvSpPr>
        <p:spPr>
          <a:xfrm>
            <a:off x="7913531" y="6216878"/>
            <a:ext cx="840295"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800" b="0" i="0" u="none" strike="noStrike" kern="0" cap="none" spc="0" normalizeH="0" baseline="0" noProof="0" dirty="0">
                <a:ln>
                  <a:noFill/>
                </a:ln>
                <a:solidFill>
                  <a:sysClr val="windowText" lastClr="000000"/>
                </a:solidFill>
                <a:effectLst/>
                <a:uLnTx/>
                <a:uFillTx/>
                <a:hlinkClick r:id="rId3"/>
              </a:rPr>
              <a:t>Data + Design</a:t>
            </a:r>
            <a:endParaRPr kumimoji="0" lang="en-US" sz="800" b="0" i="0" u="none" strike="noStrike" kern="0" cap="none" spc="0" normalizeH="0" baseline="0" noProof="0" dirty="0">
              <a:ln>
                <a:noFill/>
              </a:ln>
              <a:solidFill>
                <a:sysClr val="windowText" lastClr="000000"/>
              </a:solidFill>
              <a:effectLst/>
              <a:uLnTx/>
              <a:uFillTx/>
            </a:endParaRPr>
          </a:p>
        </p:txBody>
      </p:sp>
      <p:pic>
        <p:nvPicPr>
          <p:cNvPr id="5" name="Imagen 4"/>
          <p:cNvPicPr>
            <a:picLocks noChangeAspect="1"/>
          </p:cNvPicPr>
          <p:nvPr/>
        </p:nvPicPr>
        <p:blipFill>
          <a:blip r:embed="rId4"/>
          <a:stretch>
            <a:fillRect/>
          </a:stretch>
        </p:blipFill>
        <p:spPr>
          <a:xfrm>
            <a:off x="1131731" y="1524000"/>
            <a:ext cx="6629400" cy="4562475"/>
          </a:xfrm>
          <a:prstGeom prst="rect">
            <a:avLst/>
          </a:prstGeom>
        </p:spPr>
      </p:pic>
    </p:spTree>
    <p:extLst>
      <p:ext uri="{BB962C8B-B14F-4D97-AF65-F5344CB8AC3E}">
        <p14:creationId xmlns:p14="http://schemas.microsoft.com/office/powerpoint/2010/main" val="1730920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438400" y="2590800"/>
            <a:ext cx="4800600" cy="31700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err="1">
                <a:ln>
                  <a:noFill/>
                </a:ln>
                <a:solidFill>
                  <a:sysClr val="windowText" lastClr="000000"/>
                </a:solidFill>
                <a:effectLst/>
                <a:uLnTx/>
                <a:uFillTx/>
              </a:rPr>
              <a:t>Exoalgio’s</a:t>
            </a:r>
            <a:r>
              <a:rPr kumimoji="0" lang="en-US" sz="3200" b="0" i="0" u="none" strike="noStrike" kern="0" cap="none" spc="0" normalizeH="0" baseline="0" noProof="0" dirty="0">
                <a:ln>
                  <a:noFill/>
                </a:ln>
                <a:solidFill>
                  <a:sysClr val="windowText" lastClr="000000"/>
                </a:solidFill>
                <a:effectLst/>
                <a:uLnTx/>
                <a:uFillTx/>
              </a:rPr>
              <a:t> revenue grew</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B050"/>
                </a:solidFill>
                <a:effectLst/>
                <a:uLnTx/>
                <a:uFillTx/>
              </a:rPr>
              <a:t>110%</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between 2013 and 2014.</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54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34932588"/>
      </p:ext>
    </p:extLst>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D05124"/>
        </a:folHlink>
      </a:clrScheme>
      <a:clrMap bg1="lt1" tx1="dk1" bg2="lt2" tx2="dk2" accent1="accent1" accent2="accent2" accent3="accent3" accent4="accent4" accent5="accent5" accent6="accent6" hlink="hlink" folHlink="folHlink"/>
    </a:extraClrScheme>
    <a:extraClrScheme>
      <a:clrScheme name="Bold Stripes 4">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2E73C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ACE Data Visualization Module_v4" id="{30BD4BBE-1673-1640-B8D3-CA3AB008E173}" vid="{4B62809F-F1BF-F74F-9552-585B82BDF2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Office Theme</Template>
  <TotalTime>956</TotalTime>
  <Words>3648</Words>
  <Application>Microsoft Macintosh PowerPoint</Application>
  <PresentationFormat>On-screen Show (4:3)</PresentationFormat>
  <Paragraphs>231</Paragraphs>
  <Slides>30</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 Black</vt:lpstr>
      <vt:lpstr>Arial Narrow</vt:lpstr>
      <vt:lpstr>Calibri</vt:lpstr>
      <vt:lpstr>ＭＳ Ｐゴシック</vt:lpstr>
      <vt:lpstr>Times New Roman</vt:lpstr>
      <vt:lpstr>Wingdings</vt:lpstr>
      <vt:lpstr>Arial</vt:lpstr>
      <vt:lpstr>Bold Stripes</vt:lpstr>
      <vt:lpstr>Representación visual de datos Parte dos: diseño y herramientas</vt:lpstr>
      <vt:lpstr>PowerPoint Presentation</vt:lpstr>
      <vt:lpstr>Usa tu “Tinta” estratégicamente</vt:lpstr>
      <vt:lpstr>Usa tu “Tinta” estratégicamente</vt:lpstr>
      <vt:lpstr>Usa tu “Tinta” estratégicamente</vt:lpstr>
      <vt:lpstr>Consejos para los textos</vt:lpstr>
      <vt:lpstr>Pon tu mensaje central en el título</vt:lpstr>
      <vt:lpstr>¿Texto en vez de gráfico?</vt:lpstr>
      <vt:lpstr>PowerPoint Presentation</vt:lpstr>
      <vt:lpstr>La importancia del color</vt:lpstr>
      <vt:lpstr>Consejos sobre el color</vt:lpstr>
      <vt:lpstr>El color tiene significados</vt:lpstr>
      <vt:lpstr>Ideas sobre el color</vt:lpstr>
      <vt:lpstr>Votos de las líneas partidarias en la Cámara de Representantes de los Estados Unidos</vt:lpstr>
      <vt:lpstr>Efectividad de la vacuna contra el sarampión</vt:lpstr>
      <vt:lpstr>Iconos</vt:lpstr>
      <vt:lpstr>Fotografía</vt:lpstr>
      <vt:lpstr>Interactivity</vt:lpstr>
      <vt:lpstr>Tarea: Mejóralo</vt:lpstr>
      <vt:lpstr>Tarea: Mejóralo</vt:lpstr>
      <vt:lpstr>Tarea: Mejóralo</vt:lpstr>
      <vt:lpstr>Tarea: Mejóralo</vt:lpstr>
      <vt:lpstr>PowerPoint Presentation</vt:lpstr>
      <vt:lpstr>Herramientas para crear</vt:lpstr>
      <vt:lpstr>Proceso de trabajo sugerido</vt:lpstr>
      <vt:lpstr>Proceso de trabajo sugerido</vt:lpstr>
      <vt:lpstr>¿Necesitas ayuda o sugerencias?</vt:lpstr>
      <vt:lpstr>Recursos en línea</vt:lpstr>
      <vt:lpstr>Para inspiración</vt:lpstr>
      <vt:lpstr>Libros</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Visualizing Data Part II: Design and Tools</dc:title>
  <dc:creator>Marissa Yeakey</dc:creator>
  <cp:lastModifiedBy>Gabriela Sanchez-Soto</cp:lastModifiedBy>
  <cp:revision>54</cp:revision>
  <dcterms:created xsi:type="dcterms:W3CDTF">2016-11-18T19:38:43Z</dcterms:created>
  <dcterms:modified xsi:type="dcterms:W3CDTF">2019-02-04T13:22:06Z</dcterms:modified>
</cp:coreProperties>
</file>