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Lst>
  <p:notesMasterIdLst>
    <p:notesMasterId r:id="rId40"/>
  </p:notesMasterIdLst>
  <p:handoutMasterIdLst>
    <p:handoutMasterId r:id="rId41"/>
  </p:handoutMasterIdLst>
  <p:sldIdLst>
    <p:sldId id="266" r:id="rId2"/>
    <p:sldId id="366" r:id="rId3"/>
    <p:sldId id="292" r:id="rId4"/>
    <p:sldId id="265" r:id="rId5"/>
    <p:sldId id="270" r:id="rId6"/>
    <p:sldId id="267" r:id="rId7"/>
    <p:sldId id="371" r:id="rId8"/>
    <p:sldId id="299" r:id="rId9"/>
    <p:sldId id="300" r:id="rId10"/>
    <p:sldId id="301" r:id="rId11"/>
    <p:sldId id="356" r:id="rId12"/>
    <p:sldId id="364" r:id="rId13"/>
    <p:sldId id="304" r:id="rId14"/>
    <p:sldId id="302" r:id="rId15"/>
    <p:sldId id="305" r:id="rId16"/>
    <p:sldId id="308" r:id="rId17"/>
    <p:sldId id="309" r:id="rId18"/>
    <p:sldId id="311" r:id="rId19"/>
    <p:sldId id="310" r:id="rId20"/>
    <p:sldId id="372" r:id="rId21"/>
    <p:sldId id="357" r:id="rId22"/>
    <p:sldId id="306" r:id="rId23"/>
    <p:sldId id="313" r:id="rId24"/>
    <p:sldId id="323" r:id="rId25"/>
    <p:sldId id="377" r:id="rId26"/>
    <p:sldId id="378" r:id="rId27"/>
    <p:sldId id="379" r:id="rId28"/>
    <p:sldId id="324" r:id="rId29"/>
    <p:sldId id="314" r:id="rId30"/>
    <p:sldId id="315" r:id="rId31"/>
    <p:sldId id="317" r:id="rId32"/>
    <p:sldId id="318" r:id="rId33"/>
    <p:sldId id="319" r:id="rId34"/>
    <p:sldId id="320" r:id="rId35"/>
    <p:sldId id="321" r:id="rId36"/>
    <p:sldId id="367" r:id="rId37"/>
    <p:sldId id="322" r:id="rId38"/>
    <p:sldId id="376" r:id="rId39"/>
  </p:sldIdLst>
  <p:sldSz cx="9144000" cy="6858000" type="screen4x3"/>
  <p:notesSz cx="6881813" cy="9296400"/>
  <p:custDataLst>
    <p:tags r:id="rId4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521415D9-36F7-43E2-AB2F-B90AF26B5E84}">
      <p14:sectionLst xmlns:p14="http://schemas.microsoft.com/office/powerpoint/2010/main">
        <p14:section name="Default Section" id="{1C2A8F58-ECB2-4534-83D9-39FF88EC33B7}">
          <p14:sldIdLst>
            <p14:sldId id="266"/>
            <p14:sldId id="366"/>
          </p14:sldIdLst>
        </p14:section>
        <p14:section name="¿Qué es Visualización de Datos?" id="{F11DE814-DE54-41C6-AFA2-BAD9BEF97CA8}">
          <p14:sldIdLst>
            <p14:sldId id="292"/>
            <p14:sldId id="265"/>
            <p14:sldId id="270"/>
            <p14:sldId id="267"/>
            <p14:sldId id="371"/>
            <p14:sldId id="299"/>
            <p14:sldId id="300"/>
            <p14:sldId id="301"/>
            <p14:sldId id="356"/>
            <p14:sldId id="364"/>
            <p14:sldId id="304"/>
            <p14:sldId id="302"/>
            <p14:sldId id="305"/>
          </p14:sldIdLst>
        </p14:section>
        <p14:section name="Why Use Data Viz" id="{56CE3459-A80D-4CD3-854F-951F47497992}">
          <p14:sldIdLst>
            <p14:sldId id="308"/>
            <p14:sldId id="309"/>
            <p14:sldId id="311"/>
            <p14:sldId id="310"/>
            <p14:sldId id="372"/>
            <p14:sldId id="357"/>
            <p14:sldId id="306"/>
          </p14:sldIdLst>
        </p14:section>
        <p14:section name="Planificando su Visualización de Datos" id="{61991F6F-B9F1-4209-A5A0-22C31EDB7A45}">
          <p14:sldIdLst>
            <p14:sldId id="313"/>
            <p14:sldId id="323"/>
            <p14:sldId id="377"/>
            <p14:sldId id="378"/>
            <p14:sldId id="379"/>
            <p14:sldId id="324"/>
            <p14:sldId id="314"/>
            <p14:sldId id="315"/>
            <p14:sldId id="317"/>
            <p14:sldId id="318"/>
            <p14:sldId id="319"/>
            <p14:sldId id="320"/>
            <p14:sldId id="321"/>
            <p14:sldId id="367"/>
            <p14:sldId id="322"/>
            <p14:sldId id="37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idi Worley" initials="HW"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5F9"/>
    <a:srgbClr val="EFEBED"/>
    <a:srgbClr val="F0E9EB"/>
    <a:srgbClr val="EBE6E8"/>
    <a:srgbClr val="EAE7E8"/>
    <a:srgbClr val="EAE5E6"/>
    <a:srgbClr val="F3EEEF"/>
    <a:srgbClr val="F76C61"/>
    <a:srgbClr val="87D2D6"/>
    <a:srgbClr val="7AA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56" autoAdjust="0"/>
    <p:restoredTop sz="46405" autoAdjust="0"/>
  </p:normalViewPr>
  <p:slideViewPr>
    <p:cSldViewPr showGuides="1">
      <p:cViewPr varScale="1">
        <p:scale>
          <a:sx n="71" d="100"/>
          <a:sy n="71" d="100"/>
        </p:scale>
        <p:origin x="4528" y="128"/>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66" d="100"/>
        <a:sy n="66" d="100"/>
      </p:scale>
      <p:origin x="0" y="0"/>
    </p:cViewPr>
  </p:sorterViewPr>
  <p:notesViewPr>
    <p:cSldViewPr showGuides="1">
      <p:cViewPr varScale="1">
        <p:scale>
          <a:sx n="81" d="100"/>
          <a:sy n="81" d="100"/>
        </p:scale>
        <p:origin x="3168"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tags" Target="tags/tag1.xml"/><Relationship Id="rId43" Type="http://schemas.openxmlformats.org/officeDocument/2006/relationships/commentAuthors" Target="commentAuthors.xml"/><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vl1pPr>
          </a:lstStyle>
          <a:p>
            <a:pPr>
              <a:defRPr/>
            </a:pPr>
            <a:fld id="{322A5ED6-ABFF-475A-BC54-91CA69F702AA}" type="slidenum">
              <a:rPr lang="en-US" altLang="en-US"/>
              <a:pPr>
                <a:defRPr/>
              </a:pPr>
              <a:t>‹#›</a:t>
            </a:fld>
            <a:endParaRPr lang="en-US" altLang="en-US"/>
          </a:p>
        </p:txBody>
      </p:sp>
    </p:spTree>
    <p:extLst>
      <p:ext uri="{BB962C8B-B14F-4D97-AF65-F5344CB8AC3E}">
        <p14:creationId xmlns:p14="http://schemas.microsoft.com/office/powerpoint/2010/main" val="25571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17600" y="696913"/>
            <a:ext cx="4646613"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7575" y="4416425"/>
            <a:ext cx="5046663"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vl1pPr>
          </a:lstStyle>
          <a:p>
            <a:pPr>
              <a:defRPr/>
            </a:pPr>
            <a:fld id="{46461E59-AEBB-47B2-B923-25FEB95E06DB}" type="slidenum">
              <a:rPr lang="en-US" altLang="en-US"/>
              <a:pPr>
                <a:defRPr/>
              </a:pPr>
              <a:t>‹#›</a:t>
            </a:fld>
            <a:endParaRPr lang="en-US" altLang="en-US"/>
          </a:p>
        </p:txBody>
      </p:sp>
    </p:spTree>
    <p:extLst>
      <p:ext uri="{BB962C8B-B14F-4D97-AF65-F5344CB8AC3E}">
        <p14:creationId xmlns:p14="http://schemas.microsoft.com/office/powerpoint/2010/main" val="33392603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i="0" kern="1200" noProof="0" dirty="0" smtClean="0">
                <a:solidFill>
                  <a:schemeClr val="tx1"/>
                </a:solidFill>
                <a:effectLst/>
                <a:latin typeface="Arial" charset="0"/>
                <a:ea typeface="ＭＳ Ｐゴシック" pitchFamily="34" charset="-128"/>
                <a:cs typeface="ＭＳ Ｐゴシック" charset="-128"/>
              </a:rPr>
              <a:t>Bienvenidos a nuestra presentación Visualización de Datos</a:t>
            </a:r>
            <a:r>
              <a:rPr lang="es-ES" sz="1200" b="0" i="0" kern="1200" baseline="0" noProof="0" dirty="0" smtClean="0">
                <a:solidFill>
                  <a:schemeClr val="tx1"/>
                </a:solidFill>
                <a:effectLst/>
                <a:latin typeface="Arial" charset="0"/>
                <a:ea typeface="ＭＳ Ｐゴシック" pitchFamily="34" charset="-128"/>
                <a:cs typeface="ＭＳ Ｐゴシック" charset="-128"/>
              </a:rPr>
              <a:t> </a:t>
            </a:r>
            <a:endParaRPr lang="es-ES" noProof="0"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a:t>
            </a:fld>
            <a:endParaRPr lang="en-US" altLang="en-US"/>
          </a:p>
        </p:txBody>
      </p:sp>
    </p:spTree>
    <p:extLst>
      <p:ext uri="{BB962C8B-B14F-4D97-AF65-F5344CB8AC3E}">
        <p14:creationId xmlns:p14="http://schemas.microsoft.com/office/powerpoint/2010/main" val="1822210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Aquí hay un ejemplo de lo que clásicamente sería llamado una infografía. Hay diferentes secciones que exploran subcategorías del tema. (Hacer click) Una de las secciones incluso tiene una pequeña visualización de datos - un gráfico de pastel modificado. (Hacer click) Pero después vemos otra sección que no tiene ninguna visualización de datos. </a:t>
            </a:r>
            <a:r>
              <a:rPr lang="en-US" dirty="0" smtClean="0"/>
              <a:t>S</a:t>
            </a:r>
            <a:r>
              <a:rPr lang="es-ES" dirty="0" smtClean="0"/>
              <a:t>ó</a:t>
            </a:r>
            <a:r>
              <a:rPr lang="en-US" dirty="0" smtClean="0"/>
              <a:t>lo </a:t>
            </a:r>
            <a:r>
              <a:rPr lang="en-US" dirty="0"/>
              <a:t>es texto que enumera hechos. El estilo del diseño también es típico de las infografías (hoy en día). Hay muchos íconos pequeños y dibujos que llaman la atención, no porque tengan algo que ver con los datos, sino porque son visualmente atractivos. </a:t>
            </a:r>
            <a:r>
              <a:rPr lang="en-US" baseline="0" dirty="0"/>
              <a:t>   </a:t>
            </a:r>
          </a:p>
          <a:p>
            <a:endParaRPr lang="en-US" baseline="0" dirty="0"/>
          </a:p>
          <a:p>
            <a:r>
              <a:rPr lang="en-US" baseline="0" dirty="0"/>
              <a:t>También noten que todo debe leerse en cierto orden. Empieza con "Por qué las Vacaciones son Buenas..." y después "...Para un Cerebro más Inteligente", después "...Para una conexión Mente/Cuerpo."</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10</a:t>
            </a:fld>
            <a:endParaRPr lang="en-US" altLang="en-US"/>
          </a:p>
        </p:txBody>
      </p:sp>
    </p:spTree>
    <p:extLst>
      <p:ext uri="{BB962C8B-B14F-4D97-AF65-F5344CB8AC3E}">
        <p14:creationId xmlns:p14="http://schemas.microsoft.com/office/powerpoint/2010/main" val="1857671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una visualización de datos. Su objetivo principal es mostrar cómo estos números se relacionan entre sí en tamaño. Hay mucho menos texto aquí. Su vista es simplemente atraída por la longitud de las barras. En este ejemplo, podemos ver el porcentaje de la población de un país que está entre las edades de 10 y 24. Las líneas verticales muestran que el promedio mundial es 25%, así que pueden ver qué países están por encima o debajo del promedio. La variación en el color de las barras ayuda a ver rápidamente que en la sección superior están las regiones, y en la sección inferior están los países por debajo del promedio mundial.</a:t>
            </a:r>
            <a:r>
              <a:rPr lang="en-US" baseline="0" dirty="0"/>
              <a:t> </a:t>
            </a:r>
          </a:p>
          <a:p>
            <a:endParaRPr lang="en-US" baseline="0"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11</a:t>
            </a:fld>
            <a:endParaRPr lang="en-US" altLang="en-US"/>
          </a:p>
        </p:txBody>
      </p:sp>
    </p:spTree>
    <p:extLst>
      <p:ext uri="{BB962C8B-B14F-4D97-AF65-F5344CB8AC3E}">
        <p14:creationId xmlns:p14="http://schemas.microsoft.com/office/powerpoint/2010/main" val="167531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otra visualización de datos. Esta muestra cómo los desechos municipales se incrementan cuando las ciudades tienen mayores ingresos. Las burbujas tienen un tamaño proporcional según el volumen de desechos, y también tienen códigos de color para mostrar el nivel relativo de ingreso. En </a:t>
            </a:r>
            <a:r>
              <a:rPr lang="en-US" dirty="0" err="1" smtClean="0"/>
              <a:t>este</a:t>
            </a:r>
            <a:r>
              <a:rPr lang="en-US" dirty="0" smtClean="0"/>
              <a:t> </a:t>
            </a:r>
            <a:r>
              <a:rPr lang="en-US" dirty="0"/>
              <a:t>realmente tenemos mucho texto, así que no excluimos el texto como un posible componente de una visualización de datos. Pero el enfoque principal de esto es el mapa, que expone los datos a través de la ubicación de los números en el mapa, el tamaño de la figura en la que se encuentran y el color.</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12</a:t>
            </a:fld>
            <a:endParaRPr lang="en-US" altLang="en-US"/>
          </a:p>
        </p:txBody>
      </p:sp>
    </p:spTree>
    <p:extLst>
      <p:ext uri="{BB962C8B-B14F-4D97-AF65-F5344CB8AC3E}">
        <p14:creationId xmlns:p14="http://schemas.microsoft.com/office/powerpoint/2010/main" val="1395274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otra cita, esta vez de Graham Wills de IBM, que espero que ayude con nuestra definición. "Siempre enfatizo que las visualizaciones hacen un trabajo; persuaden, explican, exploran. La belleza es deseable, pero no me emocionan gráficos bonitos que son inútiles." Aquí tenemos nuevamente la idea de que una visualización de datos hace más que simplemente ser atractiva.</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13</a:t>
            </a:fld>
            <a:endParaRPr lang="en-US" altLang="en-US"/>
          </a:p>
        </p:txBody>
      </p:sp>
    </p:spTree>
    <p:extLst>
      <p:ext uri="{BB962C8B-B14F-4D97-AF65-F5344CB8AC3E}">
        <p14:creationId xmlns:p14="http://schemas.microsoft.com/office/powerpoint/2010/main" val="1412242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Esta es una lista de algunas de nuestras visualizaciones básicas de datos. Y sí, son lo que nosotros normalmente llamamos gráficos y diagramas. ¡Algunos de ustedes probablemente ya tengan mucha experiencia en visualizaciones de datos porque han creado muchos gráficos! Cada uno es útil para mostrar un tipo particular de conjunto de datos. Por ejemplo, un gráfico de líneas muestra el cambio a través del tiempo. Un gráfico de área hace lo mismo, pero también puede mostrar volumen.</a:t>
            </a:r>
            <a:r>
              <a:rPr lang="en-US" baseline="0" dirty="0"/>
              <a:t>  </a:t>
            </a:r>
            <a:endParaRPr lang="en-US" dirty="0"/>
          </a:p>
          <a:p>
            <a:endParaRPr lang="es-NI" noProof="0"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14</a:t>
            </a:fld>
            <a:endParaRPr lang="en-US" altLang="en-US"/>
          </a:p>
        </p:txBody>
      </p:sp>
    </p:spTree>
    <p:extLst>
      <p:ext uri="{BB962C8B-B14F-4D97-AF65-F5344CB8AC3E}">
        <p14:creationId xmlns:p14="http://schemas.microsoft.com/office/powerpoint/2010/main" val="1019414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Pero con la visualización de datos, podemos expandir nuestro universo de lo que podemos hacer con los números para hacerlos mas comprensibles. Las posibilidades de cómo presentar datos de una forma visual son realmente infinitas. Aunque las posibilidades son innumerables, no todas las posibilidades son buenas. Y las visualizaciones más complejas no son inherentemente mejores.</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15</a:t>
            </a:fld>
            <a:endParaRPr lang="en-US" altLang="en-US"/>
          </a:p>
        </p:txBody>
      </p:sp>
    </p:spTree>
    <p:extLst>
      <p:ext uri="{BB962C8B-B14F-4D97-AF65-F5344CB8AC3E}">
        <p14:creationId xmlns:p14="http://schemas.microsoft.com/office/powerpoint/2010/main" val="1255037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Así que, ¿para qué dedicar tiempo construyendo estos tipos de gráficos? Se toma un poco de tiempo extra planificar cuidadosamente y construir uno en lugar de escribir la información o proporcionar datos sin procesar. Pero los beneficios que recibe la audiencia hacen que valga la pena.</a:t>
            </a:r>
          </a:p>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16</a:t>
            </a:fld>
            <a:endParaRPr lang="en-US" altLang="en-US"/>
          </a:p>
        </p:txBody>
      </p:sp>
    </p:spTree>
    <p:extLst>
      <p:ext uri="{BB962C8B-B14F-4D97-AF65-F5344CB8AC3E}">
        <p14:creationId xmlns:p14="http://schemas.microsoft.com/office/powerpoint/2010/main" val="370765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Nuestra primera razón para usar visualizaciones de datos es la velocidad. ¿Sabían que el período de concentración de los adultos ha estado cayendo dramáticamente en los últimos 15 años? Podemos culpar al internet, pero solo tengo 8 segundos en esta diapositiva para llegar al grano o perderé su atención.</a:t>
            </a:r>
            <a:r>
              <a:rPr lang="en-US" baseline="0" dirty="0"/>
              <a:t> </a:t>
            </a:r>
            <a:endParaRPr lang="is-IS" baseline="0" dirty="0"/>
          </a:p>
          <a:p>
            <a:endParaRPr lang="is-IS" baseline="0" dirty="0"/>
          </a:p>
          <a:p>
            <a:r>
              <a:rPr lang="is-IS" baseline="0" dirty="0"/>
              <a:t>Con visualizaciones de datos, podemos intentar transmitir la idea en unos pocos segundos y no hacer que las personas se tomen el trabajo de descifrar lo que está ocurriendo.</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17</a:t>
            </a:fld>
            <a:endParaRPr lang="en-US" altLang="en-US"/>
          </a:p>
        </p:txBody>
      </p:sp>
    </p:spTree>
    <p:extLst>
      <p:ext uri="{BB962C8B-B14F-4D97-AF65-F5344CB8AC3E}">
        <p14:creationId xmlns:p14="http://schemas.microsoft.com/office/powerpoint/2010/main" val="97557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segunda razón para usar visualizaciones de datos es la comprensión. Este titular dice, "La acuacultura suple la demanda de pescado mientras la captura en los océanos disminuye." El gráfico muestra cómo el suministro de pescado se compara con el consumo de pescado en el tiempo. Ustedes probablemente no tuvieron que leer este párrafo para ver que algo está cambiando aquí. La línea roja representa el consumo mundial de pescado y el área celeste es la cantidad capturada. La línea roja sube mientras que la porción celeste baja. Los años van desde 1970 hasta 2012, así que pueden ver exactamente qué tan rápido está ocurriendo. Este gráfico hace que sea fácil entender que las personas están comiendo más pescado, pero que la cantidad capturada está bajando. La visualización contiene mucha información y es fácil de entender.</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18</a:t>
            </a:fld>
            <a:endParaRPr lang="en-US" altLang="en-US"/>
          </a:p>
        </p:txBody>
      </p:sp>
    </p:spTree>
    <p:extLst>
      <p:ext uri="{BB962C8B-B14F-4D97-AF65-F5344CB8AC3E}">
        <p14:creationId xmlns:p14="http://schemas.microsoft.com/office/powerpoint/2010/main" val="1647725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tercera razón por la que nos gustan las visualizaciones de datos es el atractivo. En este inusual ejemplo, tenemos una </a:t>
            </a:r>
            <a:r>
              <a:rPr lang="en-US" dirty="0" err="1"/>
              <a:t>fotografía</a:t>
            </a:r>
            <a:r>
              <a:rPr lang="en-US" dirty="0"/>
              <a:t> </a:t>
            </a:r>
            <a:r>
              <a:rPr lang="en-US" dirty="0" err="1" smtClean="0"/>
              <a:t>desempeñando</a:t>
            </a:r>
            <a:r>
              <a:rPr lang="en-US" dirty="0" smtClean="0"/>
              <a:t> </a:t>
            </a:r>
            <a:r>
              <a:rPr lang="en-US" dirty="0"/>
              <a:t>un papel fundamental. El pendiente de la mujer es un gráfico de pastel, donde el segmento rojo muestra el porcentaje de hombres en Zimbabue que creen que tener sexo con una niña virgen puede curar el VIH. La porción azul son aquellos que no lo creen. La leyenda también añade una tercera categoría que no se muestra en el gráfico de pastel de los hombres que efectivamente han sido curados del VIH a través de este método, para enfatizar que no es una solución real. Tomaron lo que podría haber sido un simple resumen de porcentajes o un gráfico de pastel sencillo y lo convirtieron en algo memorable. Este ejemplo muestra cómo la visualización de datos puede captar la atención en formas que el texto solo no puede.</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19</a:t>
            </a:fld>
            <a:endParaRPr lang="en-US" altLang="en-US"/>
          </a:p>
        </p:txBody>
      </p:sp>
    </p:spTree>
    <p:extLst>
      <p:ext uri="{BB962C8B-B14F-4D97-AF65-F5344CB8AC3E}">
        <p14:creationId xmlns:p14="http://schemas.microsoft.com/office/powerpoint/2010/main" val="1710175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Nuestro objetivo para la Parte Uno de la presentación es enseñar los conceptos básicos de la visualización de datos. Ustedes aprenderán la definición de visualización de datos, por qué pueden ser efectivas para comunicar información y cómo planificar una. La Parte Dos de esta presentación analizará tips de diseño útiles para visualizaciones de datos y algunas herramientas sugeridas que pueden usar para elaborarlas. Después de escuchar ambas partes, esperamos que puedan crear visualizaciones de datos convincentes por cuenta propia o dirigir a un diseñador para ayudarles a lograr los objetivos de su visualización de datos.</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a:t>
            </a:fld>
            <a:endParaRPr lang="en-US" altLang="en-US"/>
          </a:p>
        </p:txBody>
      </p:sp>
    </p:spTree>
    <p:extLst>
      <p:ext uri="{BB962C8B-B14F-4D97-AF65-F5344CB8AC3E}">
        <p14:creationId xmlns:p14="http://schemas.microsoft.com/office/powerpoint/2010/main" val="399327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cuarta razón para usar visualizaciones de datos es la retención. ¿Recuerdan estos ejemplos de antes? ¿Cuáles de estos ejemplos no hemos visto hasta ahora en esta presentación? Genere respuestas.</a:t>
            </a:r>
            <a:r>
              <a:rPr lang="en-US" b="1" baseline="0" dirty="0"/>
              <a:t> </a:t>
            </a:r>
          </a:p>
          <a:p>
            <a:endParaRPr lang="en-US" baseline="0" dirty="0"/>
          </a:p>
          <a:p>
            <a:r>
              <a:rPr lang="en-US" baseline="0" dirty="0"/>
              <a:t>Es la de la parte inferior izquierda. Esto muestra cómo los visuales son excelentes para afianzar información en nuestros cerebros.</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20</a:t>
            </a:fld>
            <a:endParaRPr lang="en-US" altLang="en-US"/>
          </a:p>
        </p:txBody>
      </p:sp>
    </p:spTree>
    <p:extLst>
      <p:ext uri="{BB962C8B-B14F-4D97-AF65-F5344CB8AC3E}">
        <p14:creationId xmlns:p14="http://schemas.microsoft.com/office/powerpoint/2010/main" val="2008687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una tabla de datos de la población mundial, tomada del Cuadro de Datos de la Población Mundial de PRB. Es útil para buscar datos de un país o indicador específico, pero ¿cómo podemos saber qué esta pasando respecto a la población mundial?</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21</a:t>
            </a:fld>
            <a:endParaRPr lang="en-US" altLang="en-US"/>
          </a:p>
        </p:txBody>
      </p:sp>
    </p:spTree>
    <p:extLst>
      <p:ext uri="{BB962C8B-B14F-4D97-AF65-F5344CB8AC3E}">
        <p14:creationId xmlns:p14="http://schemas.microsoft.com/office/powerpoint/2010/main" val="642478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una forma en que hemos visualizado parte de los datos de la tabla anterior. Hemos representado los números de la población mundial para 2016, 2030 y 2050 por país, luego ordenamos cada país, empezando con los de mayor tasa de crecimiento y terminando con los de menor crecimiento. Pueden ver que para la mayoría de países, la población está creciendo porque están por encima de la línea horizontal de referencia de cero crecimiento. Este gráfico demuestra todas las razones que hemos enumerado anteriormente sobre por qué utilizar visualizaciones de datos: velocidad, comprensión de la información, atractivo y (con suerte) retención. Miren esto por algunos segundos. Si cierran sus ojos ahora, ¿podrían estimar alrededor de qué porcentaje de países del mundo tienen poblaciones en crecimiento? Ahora abran sus ojos y vean si estaban en lo correcto.</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22</a:t>
            </a:fld>
            <a:endParaRPr lang="en-US" altLang="en-US"/>
          </a:p>
        </p:txBody>
      </p:sp>
    </p:spTree>
    <p:extLst>
      <p:ext uri="{BB962C8B-B14F-4D97-AF65-F5344CB8AC3E}">
        <p14:creationId xmlns:p14="http://schemas.microsoft.com/office/powerpoint/2010/main" val="555217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Ahora, vamos a hablar sobre lo que hay que considerar cuando desarrollamos una visualización de datos. </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23</a:t>
            </a:fld>
            <a:endParaRPr lang="en-US" altLang="en-US"/>
          </a:p>
        </p:txBody>
      </p:sp>
    </p:spTree>
    <p:extLst>
      <p:ext uri="{BB962C8B-B14F-4D97-AF65-F5344CB8AC3E}">
        <p14:creationId xmlns:p14="http://schemas.microsoft.com/office/powerpoint/2010/main" val="2117391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Cuando planeamos cómo presentar los datos visualmente, debemos seguir estas reglas. </a:t>
            </a:r>
          </a:p>
          <a:p>
            <a:endParaRPr lang="en-US" dirty="0"/>
          </a:p>
          <a:p>
            <a:r>
              <a:rPr lang="en-US" dirty="0"/>
              <a:t>Primero y más importante, debe ser preciso. Esto incluye no representar inadecuadamente los datos. Las personas deberían tener una comprensión de la verdad, así que asegúrense que su visualización es veraz.</a:t>
            </a:r>
            <a:r>
              <a:rPr lang="en-US" baseline="0" dirty="0"/>
              <a:t> </a:t>
            </a:r>
          </a:p>
          <a:p>
            <a:endParaRPr lang="en-US" baseline="0" dirty="0"/>
          </a:p>
          <a:p>
            <a:r>
              <a:rPr lang="en-US" baseline="0" dirty="0"/>
              <a:t>La segunda regla es que debe ser fácil de entender. Si se requieren varios minutos para entenderla o es complicada, entonces no está cumpliendo su función. </a:t>
            </a:r>
          </a:p>
          <a:p>
            <a:endParaRPr lang="en-US" baseline="0" dirty="0"/>
          </a:p>
          <a:p>
            <a:r>
              <a:rPr lang="en-US" baseline="0" dirty="0"/>
              <a:t>La tercera es que debería conectarse a su audiencia. Consideren el punto de vista de su audiencia. Cuando creen una visualización, debería responder la pregunta "¿Y qué?, de forma que a su audiencia le interese la información que se presenta. </a:t>
            </a:r>
          </a:p>
          <a:p>
            <a:endParaRPr lang="en-US" baseline="0" dirty="0"/>
          </a:p>
          <a:p>
            <a:r>
              <a:rPr lang="en-US" baseline="0" dirty="0"/>
              <a:t>La cuarta es que solo muestre lo necesario. Todo debe ser simplificado y directo al punto. Si tienen que añadir comentarios u otro elemento visual para hacerlo más claro, pues adelante. Deben lograr un balance entre minimizar la contaminación visual y dar suficiente información.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24</a:t>
            </a:fld>
            <a:endParaRPr lang="en-US" altLang="en-US"/>
          </a:p>
        </p:txBody>
      </p:sp>
    </p:spTree>
    <p:extLst>
      <p:ext uri="{BB962C8B-B14F-4D97-AF65-F5344CB8AC3E}">
        <p14:creationId xmlns:p14="http://schemas.microsoft.com/office/powerpoint/2010/main" val="674436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Estos son algunos errores comunes a la hora de mostrar datos correctamente. Es muy común mezclar la variación porcentual y el cambio en puntos porcentuales. Tener un gráfico de pastel que no suma 100 por ciento.</a:t>
            </a:r>
          </a:p>
          <a:p>
            <a:endParaRPr lang="en-US" baseline="0" dirty="0"/>
          </a:p>
          <a:p>
            <a:r>
              <a:rPr lang="en-US" baseline="0" dirty="0"/>
              <a:t>Tratar de usar burbujas o círculos con tamaño proporcional a la longitud del diámetro en lugar del área del círculo. Si usan el diámetro en lugar del área, exageran las proporciones y todo parece mostrar una mayor diferencia de la que realmente tiene. Si usan el área, proporcionan una representación visual más precisa del tamaño del punto de datos comparado con otros.</a:t>
            </a:r>
          </a:p>
          <a:p>
            <a:endParaRPr lang="en-US" baseline="0" dirty="0"/>
          </a:p>
          <a:p>
            <a:r>
              <a:rPr lang="en-US" baseline="0" dirty="0"/>
              <a:t>Simplificar demasiado los datos al punto que no hay suficiente contexto. Y truncar el eje y, es decir, iniciar en un número diferente de cero.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25</a:t>
            </a:fld>
            <a:endParaRPr lang="en-US" altLang="en-US"/>
          </a:p>
        </p:txBody>
      </p:sp>
    </p:spTree>
    <p:extLst>
      <p:ext uri="{BB962C8B-B14F-4D97-AF65-F5344CB8AC3E}">
        <p14:creationId xmlns:p14="http://schemas.microsoft.com/office/powerpoint/2010/main" val="1783602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Este es un ejemplo de truncar el eje. Este gráfico muestra el porcentaje de pacientes con mejoría tomando Medicinas A a D. El eje y es el porcentaje de personas con mejoría con esa medicina específica. Pareciera que la proporción de pacientes con mejoría en Medicina C es mucho mayor que las otras. Pero miren los números de cerca. Tenemos aquí un eje truncado. En lugar de iniciar en cero, inicia en 28 por ciento y sube hasta 33 por ciento, lo que hace que la diferencia entre las cuatro medicinas parezca más grande de lo que realmente es.</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26</a:t>
            </a:fld>
            <a:endParaRPr lang="en-US" altLang="en-US"/>
          </a:p>
        </p:txBody>
      </p:sp>
    </p:spTree>
    <p:extLst>
      <p:ext uri="{BB962C8B-B14F-4D97-AF65-F5344CB8AC3E}">
        <p14:creationId xmlns:p14="http://schemas.microsoft.com/office/powerpoint/2010/main" val="851365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charset="0"/>
                <a:ea typeface="ＭＳ Ｐゴシック" pitchFamily="34" charset="-128"/>
                <a:cs typeface="ＭＳ Ｐゴシック" charset="-128"/>
              </a:rPr>
              <a:t>Aquí tenemos los mismos datos, pero iniciando en cero y subiendo hasta 40 por ciento. Ahora las barras parecen estar muy cerca, casi al mismo nivel. El gráfico anterior hacía parecer a la Medicina C mucho más efectiva. Pero este gráfico refleja mejor la realidad, ya que captura la pequeña diferencia relativa entre las cuatro medicinas.</a:t>
            </a:r>
          </a:p>
          <a:p>
            <a:endParaRPr lang="en-US" sz="1200" b="0" i="0" kern="1200" dirty="0">
              <a:solidFill>
                <a:schemeClr val="tx1"/>
              </a:solidFill>
              <a:effectLst/>
              <a:latin typeface="Arial" charset="0"/>
              <a:ea typeface="ＭＳ Ｐゴシック" pitchFamily="34" charset="-128"/>
            </a:endParaRPr>
          </a:p>
          <a:p>
            <a:r>
              <a:rPr lang="en-US" sz="1200" b="0" i="0" kern="1200" dirty="0">
                <a:solidFill>
                  <a:schemeClr val="tx1"/>
                </a:solidFill>
                <a:effectLst/>
                <a:latin typeface="Arial" charset="0"/>
                <a:ea typeface="ＭＳ Ｐゴシック" pitchFamily="34" charset="-128"/>
              </a:rPr>
              <a:t>Hay instancias en que truncar el eje es aceptable - por ejemplo, si la investigación muestra que las diferencias entre A, B, C y D son en realidad estadísticamente significativas. Pero antes de truncar un eje para aumentar la diferencia entre las barras, piensen en la razón para hacer el cambio.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27</a:t>
            </a:fld>
            <a:endParaRPr lang="en-US" altLang="en-US"/>
          </a:p>
        </p:txBody>
      </p:sp>
    </p:spTree>
    <p:extLst>
      <p:ext uri="{BB962C8B-B14F-4D97-AF65-F5344CB8AC3E}">
        <p14:creationId xmlns:p14="http://schemas.microsoft.com/office/powerpoint/2010/main" val="1067369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Ahora veamos cuál es el error en estos dos ejemplos. </a:t>
            </a:r>
          </a:p>
          <a:p>
            <a:endParaRPr lang="en-US" b="1" dirty="0"/>
          </a:p>
          <a:p>
            <a:r>
              <a:rPr lang="en-US" dirty="0"/>
              <a:t>Primero, a la izquierda tenemos un gráfico que muestra las preferencias de temperatura de 20 sujetos de prueba. Diez prefieren frío, seis prefieren caliente y cuatro no prefieren ninguno. Tenemos la figura de una persona que está dividida para representar las tres categorías de respuestas. ¿Qué no funciona en este gráfico? ¿Qué funciona? Genere respuestas.</a:t>
            </a:r>
            <a:r>
              <a:rPr lang="en-US" b="1" baseline="0" dirty="0"/>
              <a:t> </a:t>
            </a:r>
          </a:p>
          <a:p>
            <a:endParaRPr lang="en-US" baseline="0" dirty="0"/>
          </a:p>
          <a:p>
            <a:r>
              <a:rPr lang="en-US" baseline="0" dirty="0"/>
              <a:t>Tenemos la figura de una persona que está dividida para representar las tres categorías de respuestas. Sin embargo, esta figura no es del tipo que pueda ser dividida geométricamente con facilidad en tres partes. Así que es difícil saber qué respuesta es la más común sin leer el texto al lado.</a:t>
            </a:r>
          </a:p>
          <a:p>
            <a:endParaRPr lang="en-US" baseline="0" dirty="0"/>
          </a:p>
          <a:p>
            <a:r>
              <a:rPr lang="en-US" baseline="0" dirty="0"/>
              <a:t>Luego, a la derecha tenemos un gráfico de barras mostrando "el costo de objetos mágicos" en Estados Unidos  y Reino Unido, representados en azul y rojo. El eje izquierdo está en dólares y el derecho en euros. ¿Cuál es el error? Genere respuestas.</a:t>
            </a:r>
            <a:r>
              <a:rPr lang="en-US" b="1" baseline="0" dirty="0"/>
              <a:t> </a:t>
            </a:r>
          </a:p>
          <a:p>
            <a:endParaRPr lang="en-US" baseline="0" dirty="0"/>
          </a:p>
          <a:p>
            <a:r>
              <a:rPr lang="en-US" baseline="0" dirty="0"/>
              <a:t>Pusieron 400 dólares en la misma línea que 400 euros, lo cual no es correcto, ya que hace parecer que un unicornio bebé o el banano de oro son más caros en Estados Unidos. Lo que debemos hacer es escoger una moneda (preferiblemente la que usa la audiencia) y convertir todos los datos a esa moneda. DESPUÉS comparar las barras de costo de ambos países. Si hacemos esto, veremos que el costo de los unicornios, bananos y tres deseos son en realidad el mismo.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28</a:t>
            </a:fld>
            <a:endParaRPr lang="en-US" altLang="en-US"/>
          </a:p>
        </p:txBody>
      </p:sp>
    </p:spTree>
    <p:extLst>
      <p:ext uri="{BB962C8B-B14F-4D97-AF65-F5344CB8AC3E}">
        <p14:creationId xmlns:p14="http://schemas.microsoft.com/office/powerpoint/2010/main" val="108936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Así que, ¿dónde empezar una vez que tienen los datos listos? Tienen que determinar qué historia quieren contar. Aquí tenemos los porcentajes de la demanda de planificación familiar satisfecha con métodos modernos de </a:t>
            </a:r>
            <a:r>
              <a:rPr lang="en-US" dirty="0" smtClean="0"/>
              <a:t>Kenia </a:t>
            </a:r>
            <a:r>
              <a:rPr lang="en-US" dirty="0"/>
              <a:t>entre 1993 y 2014.</a:t>
            </a:r>
            <a:r>
              <a:rPr lang="en-US" baseline="0" dirty="0"/>
              <a:t> </a:t>
            </a:r>
          </a:p>
          <a:p>
            <a:endParaRPr lang="en-US" baseline="0" dirty="0"/>
          </a:p>
          <a:p>
            <a:r>
              <a:rPr lang="en-US" baseline="0" dirty="0"/>
              <a:t>Podemos usar una visualización de datos tanto para descubrir como para contar la historia en estos números.</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29</a:t>
            </a:fld>
            <a:endParaRPr lang="en-US" altLang="en-US"/>
          </a:p>
        </p:txBody>
      </p:sp>
    </p:spTree>
    <p:extLst>
      <p:ext uri="{BB962C8B-B14F-4D97-AF65-F5344CB8AC3E}">
        <p14:creationId xmlns:p14="http://schemas.microsoft.com/office/powerpoint/2010/main" val="1918419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Nuestra primera pregunta a responder es qué es visualización de datos. Veamos qué piensa la gente.</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a:t>
            </a:fld>
            <a:endParaRPr lang="en-US" altLang="en-US"/>
          </a:p>
        </p:txBody>
      </p:sp>
    </p:spTree>
    <p:extLst>
      <p:ext uri="{BB962C8B-B14F-4D97-AF65-F5344CB8AC3E}">
        <p14:creationId xmlns:p14="http://schemas.microsoft.com/office/powerpoint/2010/main" val="15339113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Ya que es una serie de tiempo, podemos usar un gráfico de líneas para ver qué está pasando con la tabla que les acabo de mostrar.</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30</a:t>
            </a:fld>
            <a:endParaRPr lang="en-US" altLang="en-US"/>
          </a:p>
        </p:txBody>
      </p:sp>
    </p:spTree>
    <p:extLst>
      <p:ext uri="{BB962C8B-B14F-4D97-AF65-F5344CB8AC3E}">
        <p14:creationId xmlns:p14="http://schemas.microsoft.com/office/powerpoint/2010/main" val="1059218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Podemos enfocarnos en el rápido y reciente aumento que ocurrió entre 2008 y 2014. Pero quizás su objetivo es hablar más de los programas que han impulsado el aumento del indicador. (Hacer click) Entonces deberíamos enfocarnos en este segmento donde el indicador subió por encima del 50%. (Hacer click) O quizás su objetivo es hablar sobre algo que no funcionó. Podrían señalar esta línea aquí para ilustrar ese punto y quizás dar un poco más de contexto de por qué ocurrió.</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31</a:t>
            </a:fld>
            <a:endParaRPr lang="en-US" altLang="en-US"/>
          </a:p>
        </p:txBody>
      </p:sp>
    </p:spTree>
    <p:extLst>
      <p:ext uri="{BB962C8B-B14F-4D97-AF65-F5344CB8AC3E}">
        <p14:creationId xmlns:p14="http://schemas.microsoft.com/office/powerpoint/2010/main" val="1496912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Aquí tenemos otro conjunto de datos, pero esta vez muestra las diferentes tasas de prevalencia de anticonceptivos y el porcentaje de la demanda de planificación familiar satisfecha.</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32</a:t>
            </a:fld>
            <a:endParaRPr lang="en-US" altLang="en-US"/>
          </a:p>
        </p:txBody>
      </p:sp>
    </p:spTree>
    <p:extLst>
      <p:ext uri="{BB962C8B-B14F-4D97-AF65-F5344CB8AC3E}">
        <p14:creationId xmlns:p14="http://schemas.microsoft.com/office/powerpoint/2010/main" val="639502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Dado que tenemos dos puntos de datos por país, elegimos hacer un gráfico de barras con dos puntos de datos, lado a lado, para cada país. Cuando graficamos en un primer momento, es difícil saber si hay alguna relación entre ambos indicadores. Pareciera que los países con menor cCPR podrían tener un menor porcentaje de la demanda satisfecha, pero es difícil saberlo.  </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33</a:t>
            </a:fld>
            <a:endParaRPr lang="en-US" altLang="en-US"/>
          </a:p>
        </p:txBody>
      </p:sp>
    </p:spTree>
    <p:extLst>
      <p:ext uri="{BB962C8B-B14F-4D97-AF65-F5344CB8AC3E}">
        <p14:creationId xmlns:p14="http://schemas.microsoft.com/office/powerpoint/2010/main" val="1250482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Pero cuando reordenamos los países por mCPR, podemos ver que los países con menor mCPR realmente tienen menor porcentaje de demanda satisfecha. Si experimentamos con la visualización podemos interpretar mejor los datos y saber cómo queremos mostrarlo en el producto final para nuestra audiencia.</a:t>
            </a:r>
          </a:p>
          <a:p>
            <a:endParaRPr lang="en-US" baseline="0" dirty="0"/>
          </a:p>
          <a:p>
            <a:r>
              <a:rPr lang="en-US" baseline="0" dirty="0"/>
              <a:t>Lo que nos trae a nuestro siguiente tema...</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34</a:t>
            </a:fld>
            <a:endParaRPr lang="en-US" altLang="en-US"/>
          </a:p>
        </p:txBody>
      </p:sp>
    </p:spTree>
    <p:extLst>
      <p:ext uri="{BB962C8B-B14F-4D97-AF65-F5344CB8AC3E}">
        <p14:creationId xmlns:p14="http://schemas.microsoft.com/office/powerpoint/2010/main" val="13549017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s-IS" dirty="0"/>
              <a:t>...nuestra audiencia. Piensen en las personas que ustedes quieren que vean su visualización de datos. Estas son algunas de las preguntas que deben hacerse antes de decidir cuál es la historia o cómo diseñar algo. ¿De dónde vienen? ¿Trabajan en el campo? ¿En una posición de poder? ¿Cuál es su sector demográfico? ¿Cómo están viendo la información? ¿Tienen formación académica? ¿Son escépticos? ¿Y por qué debería importarles el tema? Todo esto se relaciona con lo que aprendieron en el módulo de comunicación estratégica. Deben entender su audiencia y considerar cuidadosamente su objetivo de comunicación para producir una mejor visualización de datos. </a:t>
            </a:r>
            <a:r>
              <a:rPr lang="is-IS" baseline="0" dirty="0"/>
              <a:t> </a:t>
            </a:r>
          </a:p>
          <a:p>
            <a:endParaRPr lang="is-IS" baseline="0" dirty="0"/>
          </a:p>
          <a:p>
            <a:r>
              <a:rPr lang="is-IS" baseline="0" dirty="0"/>
              <a:t>Digamos que están lidiando con una audiencia poco conocedora. Sabrán que tienen que hacer las cosas más simples para que lo puedan entender, o dar más explicaciones sobre los términos o conceptos que pudieran no conocer. ¿Y si no tienen acceso a internet? Entonces sabrán que tienen que imprimir algo, lo que podría implicar tener que reducir el tamaño de su gráfico para que alcance en una hoja de papel. La pregunta "¿Por qué debería importarles?" es la más importante. Si su gráfico no convence o informa a su audiencia específica, entonces no lograron el objetivo.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35</a:t>
            </a:fld>
            <a:endParaRPr lang="en-US" altLang="en-US"/>
          </a:p>
        </p:txBody>
      </p:sp>
    </p:spTree>
    <p:extLst>
      <p:ext uri="{BB962C8B-B14F-4D97-AF65-F5344CB8AC3E}">
        <p14:creationId xmlns:p14="http://schemas.microsoft.com/office/powerpoint/2010/main" val="13681163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Este era nuestro gráfico anterior del mCPR y el porcentaje de demanda satisfecha. Digamos que nuestra audiencia incluye expertos formuladores de política de Burkina Faso.</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36</a:t>
            </a:fld>
            <a:endParaRPr lang="en-US" altLang="en-US"/>
          </a:p>
        </p:txBody>
      </p:sp>
    </p:spTree>
    <p:extLst>
      <p:ext uri="{BB962C8B-B14F-4D97-AF65-F5344CB8AC3E}">
        <p14:creationId xmlns:p14="http://schemas.microsoft.com/office/powerpoint/2010/main" val="14849996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Tomamos el gráfico anterior y lo reducimos a sólo los países en África Occidental.  Sabemos que en este caso, nuestra audiencia probablemente solo quiera saber el desempeño de su país respecto a otros en la región. También hemos diseñado el gráfico para que su país se destaque, haciendo muy fácil ver cómo se compara con los otros. ¿Por qué incluir otros países si no es eso lo que la audiencia quiere ver?</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37</a:t>
            </a:fld>
            <a:endParaRPr lang="en-US" altLang="en-US"/>
          </a:p>
        </p:txBody>
      </p:sp>
    </p:spTree>
    <p:extLst>
      <p:ext uri="{BB962C8B-B14F-4D97-AF65-F5344CB8AC3E}">
        <p14:creationId xmlns:p14="http://schemas.microsoft.com/office/powerpoint/2010/main" val="8295131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 resumen, las visualizaciones de datos son representaciones de datos no basadas en texto que mejoran la comprensión de dichos datos. Pueden ser tan simples como un gráfico de barras, y eso significa que todos ustedes probablemente tengan algo de experiencia haciendo visualizaciones de datos,  pero también pueden ser complejas.</a:t>
            </a:r>
            <a:r>
              <a:rPr lang="en-US" baseline="0" dirty="0"/>
              <a:t> </a:t>
            </a:r>
          </a:p>
          <a:p>
            <a:endParaRPr lang="en-US" baseline="0" dirty="0"/>
          </a:p>
          <a:p>
            <a:r>
              <a:rPr lang="en-US" baseline="0" dirty="0"/>
              <a:t>Los principios clave de una buena visualización de datos incluyen que la visualización mejore la comprensión de los datos, ayude a la audiencia a comprender los datos más rápido, o entender la historia en los datos. Tengan cuidado con la complejidad: una visualización de datos no tiene que ser compleja o usar herramientas sofisticadas para ser efectiva en ayudar a la audiencia a comprender. Las visualizaciones de datos deben ser atractivas, y pueden ayudar a la audiencia a retener y recordar los datos. </a:t>
            </a:r>
          </a:p>
          <a:p>
            <a:endParaRPr lang="en-US" baseline="0" dirty="0"/>
          </a:p>
          <a:p>
            <a:r>
              <a:rPr lang="en-US" baseline="0" dirty="0"/>
              <a:t>Hemos cubierto varios elementos de una buena visualización de datos. Durante la planificación, necesitan encontrar la historia en sus datos, considerar su audiencia y lo que necesitan saber y, sobre todo, asegurarse de que su visualización de datos no represente inadecuadamente los datos.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38</a:t>
            </a:fld>
            <a:endParaRPr lang="en-US" altLang="en-US"/>
          </a:p>
        </p:txBody>
      </p:sp>
    </p:spTree>
    <p:extLst>
      <p:ext uri="{BB962C8B-B14F-4D97-AF65-F5344CB8AC3E}">
        <p14:creationId xmlns:p14="http://schemas.microsoft.com/office/powerpoint/2010/main" val="2616771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Estos cuatro ejemplos de gráficos pueden ser o no ser considerados visualizaciones de datos. Iniciaré diciendo que la respuesta no siempre será clara. Para el primero, este gráfico de barras, por favor levanten su mano si piensan que es una visualización de datos. Ahora levanten si mano si piensan lo contrario. ¿Alguien no está seguro? ¿Alguien quiere explicar por qué piensa sí o no? </a:t>
            </a:r>
            <a:r>
              <a:rPr lang="en-US" b="1" dirty="0"/>
              <a:t>Genere respuestas. Haga lo mismo para los siguientes tres ejemplos, pero prosiga rápidamente. Note que daremos nuestra opinión sobre qué es/no es visualización de datos en la diapositiva 7.</a:t>
            </a:r>
            <a:r>
              <a:rPr lang="en-US" b="1" baseline="0" dirty="0"/>
              <a:t> </a:t>
            </a:r>
          </a:p>
          <a:p>
            <a:endParaRPr lang="en-US" b="1" baseline="0" dirty="0"/>
          </a:p>
          <a:p>
            <a:endParaRPr lang="en-US" baseline="0"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4</a:t>
            </a:fld>
            <a:endParaRPr lang="en-US" altLang="en-US"/>
          </a:p>
        </p:txBody>
      </p:sp>
    </p:spTree>
    <p:extLst>
      <p:ext uri="{BB962C8B-B14F-4D97-AF65-F5344CB8AC3E}">
        <p14:creationId xmlns:p14="http://schemas.microsoft.com/office/powerpoint/2010/main" val="778140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 es una cita de Amanda Cox, quien hace mucho trabajo de visualización de datos en el New York Times (por cierto, es un buen lugar para buscar ejemplos). "Posters con buen diseño y pocos números no son realmente visualizaciones de datos." Esta cita resalta una cosa que DEBE tener su visualización de datos: NÚMEROS. Pero como Amanda señala, necesita más que números.</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5</a:t>
            </a:fld>
            <a:endParaRPr lang="en-US" altLang="en-US"/>
          </a:p>
        </p:txBody>
      </p:sp>
    </p:spTree>
    <p:extLst>
      <p:ext uri="{BB962C8B-B14F-4D97-AF65-F5344CB8AC3E}">
        <p14:creationId xmlns:p14="http://schemas.microsoft.com/office/powerpoint/2010/main" val="1931170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Hay muchas definiciones de visualización de datos, pero nos gustaría proponer la siguiente: Definimos visualización de datos como una representación no textual de datos que mejora la comprensión de dichos datos. Por “no textual” queremos decir algo diferente a una colección de palabras o números/numerales. Toman los números y los convierten en algo visual, de forma que puedan aprender más claramente sobre esos números.</a:t>
            </a:r>
            <a:endParaRPr lang="es-ES" noProof="0"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6</a:t>
            </a:fld>
            <a:endParaRPr lang="en-US" altLang="en-US"/>
          </a:p>
        </p:txBody>
      </p:sp>
    </p:spTree>
    <p:extLst>
      <p:ext uri="{BB962C8B-B14F-4D97-AF65-F5344CB8AC3E}">
        <p14:creationId xmlns:p14="http://schemas.microsoft.com/office/powerpoint/2010/main" val="68487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Basándonos en nuestra definición, discutamos una vez más estos ejemplos. El primero es un gráfico de barras estándar, uno de los tipos de visualizaciones de datos más sencillos que hay. Cuando toman los números y los grafican con barras o líneas, ven algo más que texto que explica qué está pasando con esos números, así que esto se considera una visualización de datos. Pero algunos de ustedes pueden ver de cerca y pensar, ¡pero si este gráfico no tiene ningún número! Correcto. Tendríamos que añadir un poco más de información para esto sea realmente una visualizaciones de datos... específicamente, los datos. Y etiquetas. Pero profundizaremos en eso más tarde.</a:t>
            </a:r>
            <a:r>
              <a:rPr lang="is-IS" baseline="0" dirty="0"/>
              <a:t> </a:t>
            </a:r>
          </a:p>
          <a:p>
            <a:endParaRPr lang="is-IS" baseline="0" dirty="0"/>
          </a:p>
          <a:p>
            <a:r>
              <a:rPr lang="is-IS" baseline="0" dirty="0"/>
              <a:t>El segundo ejemplo puede ser un poco más difícil. El ícono de pulgares arriba es un tipo de elemento visual, pero en realidad no dice mucho sobre el número, exceptuando que este 58% es algo bueno. Algunos argumentarían que esto no convierte realmente el valor de este número en algo visual, lo que significa que no vemos 58% en una forma que no sea texto. Basándonos en nuestra definición, diríamos que esta no es una visualización de datos. </a:t>
            </a:r>
          </a:p>
          <a:p>
            <a:endParaRPr lang="is-IS" baseline="0" dirty="0"/>
          </a:p>
          <a:p>
            <a:r>
              <a:rPr lang="is-IS" baseline="0" dirty="0"/>
              <a:t>El mapa en la parte inferior izquierda es bastante común. Tiene calles, edificios, etiquetas con nombres de lugares, pero ningún número. Si lo pensamos bien, un mapa contiene intrínsicamente datos sobre distancia entre lugares para que su mente pueda percibir el valor de la distancia con precisión. Así que argumentaríamos que los mapas son visualizaciones de datos.</a:t>
            </a:r>
          </a:p>
          <a:p>
            <a:endParaRPr lang="is-IS" baseline="0" dirty="0"/>
          </a:p>
          <a:p>
            <a:r>
              <a:rPr lang="is-IS" baseline="0" dirty="0"/>
              <a:t>Este último podría ser lo que uno típicamente piensa cuando oye "visualización de datos". Es un gráfico de aspecto realmente complicado con un montón de colores y formas geométricas. Sí, este definitivamente podría ser considerado una visualización de datos. Pero deberíamos observarlo atentamente para asegurarnos que hace un trabajo efectivo comunicando lo que significan esos números. </a:t>
            </a:r>
          </a:p>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7</a:t>
            </a:fld>
            <a:endParaRPr lang="en-US" altLang="en-US"/>
          </a:p>
        </p:txBody>
      </p:sp>
    </p:spTree>
    <p:extLst>
      <p:ext uri="{BB962C8B-B14F-4D97-AF65-F5344CB8AC3E}">
        <p14:creationId xmlns:p14="http://schemas.microsoft.com/office/powerpoint/2010/main" val="1426153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Quisiera mencionar otro término que a menudo se confunde con visualización de datos, y este es "infografía". Ustedes van a encontrar muchas opiniones sobre qué constituye una visualización de datos frente a una infografía. Solo recuerden, para cualquier cosa llamada visualización de datos, necesitan DATOS. Y no solo datos. Necesitan que el gráfico, ilustración o elemento visual hagan que los datos sean más fáciles de entender, y no simplemente organicen bien los datos en una pantalla.</a:t>
            </a:r>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8</a:t>
            </a:fld>
            <a:endParaRPr lang="en-US" altLang="en-US"/>
          </a:p>
        </p:txBody>
      </p:sp>
    </p:spTree>
    <p:extLst>
      <p:ext uri="{BB962C8B-B14F-4D97-AF65-F5344CB8AC3E}">
        <p14:creationId xmlns:p14="http://schemas.microsoft.com/office/powerpoint/2010/main" val="940952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 le preguntan a Google qué es una visualización de datos y qué es una infografía, esto es lo que encontrarán. Por lo general, podemos ver a la izquierda que el término "visualización de datos" está más asociado con gráficos, formas geométricas, códigos de color y números. A la derecha, vemos que "infografía" significa algo un poco diferente. Estas son mas bien una colección de hechos atractivamente organizados con íconos, ilustraciones y números por todos lados. Tienden a tener mucho más texto para contar una historia sobre un tema. Ciertamente, algunos de estos ejemplos de infografías podrían incluir ejemplos de visualizaciones de datos, pero en general, se ven diferente y son más orientados al mundo editorial.</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9</a:t>
            </a:fld>
            <a:endParaRPr lang="en-US" altLang="en-US"/>
          </a:p>
        </p:txBody>
      </p:sp>
    </p:spTree>
    <p:extLst>
      <p:ext uri="{BB962C8B-B14F-4D97-AF65-F5344CB8AC3E}">
        <p14:creationId xmlns:p14="http://schemas.microsoft.com/office/powerpoint/2010/main" val="754893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16" name="Title 15"/>
          <p:cNvSpPr>
            <a:spLocks noGrp="1"/>
          </p:cNvSpPr>
          <p:nvPr>
            <p:ph type="title" hasCustomPrompt="1"/>
          </p:nvPr>
        </p:nvSpPr>
        <p:spPr>
          <a:xfrm>
            <a:off x="838200" y="1447800"/>
            <a:ext cx="7739062" cy="990600"/>
          </a:xfrm>
        </p:spPr>
        <p:txBody>
          <a:bodyPr/>
          <a:lstStyle>
            <a:lvl1pPr>
              <a:defRPr/>
            </a:lvl1pPr>
          </a:lstStyle>
          <a:p>
            <a:r>
              <a:rPr lang="en-US" dirty="0"/>
              <a:t>Click to edit Title</a:t>
            </a:r>
          </a:p>
        </p:txBody>
      </p:sp>
      <p:sp>
        <p:nvSpPr>
          <p:cNvPr id="18" name="Text Placeholder 17"/>
          <p:cNvSpPr>
            <a:spLocks noGrp="1"/>
          </p:cNvSpPr>
          <p:nvPr>
            <p:ph type="body" sz="quarter" idx="10" hasCustomPrompt="1"/>
          </p:nvPr>
        </p:nvSpPr>
        <p:spPr>
          <a:xfrm>
            <a:off x="838200" y="2514600"/>
            <a:ext cx="7848600" cy="1066800"/>
          </a:xfrm>
        </p:spPr>
        <p:txBody>
          <a:bodyPr/>
          <a:lstStyle>
            <a:lvl1pPr marL="0" indent="0">
              <a:buNone/>
              <a:defRPr sz="2800"/>
            </a:lvl1pPr>
          </a:lstStyle>
          <a:p>
            <a:pPr lvl="0"/>
            <a:r>
              <a:rPr lang="en-US" dirty="0"/>
              <a:t>Click to edit Subtitle</a:t>
            </a:r>
          </a:p>
        </p:txBody>
      </p:sp>
      <p:sp>
        <p:nvSpPr>
          <p:cNvPr id="20" name="Text Placeholder 17"/>
          <p:cNvSpPr>
            <a:spLocks noGrp="1"/>
          </p:cNvSpPr>
          <p:nvPr>
            <p:ph type="body" sz="quarter" idx="11" hasCustomPrompt="1"/>
          </p:nvPr>
        </p:nvSpPr>
        <p:spPr>
          <a:xfrm>
            <a:off x="838200" y="4267200"/>
            <a:ext cx="7848600" cy="762000"/>
          </a:xfrm>
        </p:spPr>
        <p:txBody>
          <a:bodyPr/>
          <a:lstStyle>
            <a:lvl1pPr marL="0" indent="0">
              <a:buNone/>
              <a:defRPr sz="2000"/>
            </a:lvl1pPr>
          </a:lstStyle>
          <a:p>
            <a:pPr lvl="0"/>
            <a:r>
              <a:rPr lang="en-US" dirty="0"/>
              <a:t>Click to edit Slideshow by</a:t>
            </a:r>
          </a:p>
        </p:txBody>
      </p:sp>
      <p:sp>
        <p:nvSpPr>
          <p:cNvPr id="21" name="Text Placeholder 17"/>
          <p:cNvSpPr>
            <a:spLocks noGrp="1"/>
          </p:cNvSpPr>
          <p:nvPr>
            <p:ph type="body" sz="quarter" idx="12" hasCustomPrompt="1"/>
          </p:nvPr>
        </p:nvSpPr>
        <p:spPr>
          <a:xfrm>
            <a:off x="838200" y="5029200"/>
            <a:ext cx="7848600" cy="457200"/>
          </a:xfrm>
        </p:spPr>
        <p:txBody>
          <a:bodyPr/>
          <a:lstStyle>
            <a:lvl1pPr marL="0" indent="0">
              <a:buNone/>
              <a:defRPr sz="2000"/>
            </a:lvl1pPr>
          </a:lstStyle>
          <a:p>
            <a:pPr lvl="0"/>
            <a:r>
              <a:rPr lang="en-US" dirty="0"/>
              <a:t>Click to edit Date</a:t>
            </a:r>
          </a:p>
        </p:txBody>
      </p:sp>
    </p:spTree>
    <p:extLst>
      <p:ext uri="{BB962C8B-B14F-4D97-AF65-F5344CB8AC3E}">
        <p14:creationId xmlns:p14="http://schemas.microsoft.com/office/powerpoint/2010/main" val="3978391788"/>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1802078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847725" y="1676400"/>
            <a:ext cx="7729537" cy="46482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8430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5528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229600" cy="6096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9294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a:t>Click to edit Master title style</a:t>
            </a:r>
          </a:p>
        </p:txBody>
      </p:sp>
    </p:spTree>
    <p:extLst>
      <p:ext uri="{BB962C8B-B14F-4D97-AF65-F5344CB8AC3E}">
        <p14:creationId xmlns:p14="http://schemas.microsoft.com/office/powerpoint/2010/main" val="2787748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539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90182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4620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1871762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2016 Population Reference Bureau. All rights reserved. www.prb.org</a:t>
            </a:r>
          </a:p>
        </p:txBody>
      </p:sp>
      <p:pic>
        <p:nvPicPr>
          <p:cNvPr id="1030" name="Picture 86" descr="ppt-logo"/>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4212" r:id="rId1"/>
    <p:sldLayoutId id="2147484205" r:id="rId2"/>
    <p:sldLayoutId id="2147484206" r:id="rId3"/>
    <p:sldLayoutId id="2147484207" r:id="rId4"/>
    <p:sldLayoutId id="2147484208" r:id="rId5"/>
    <p:sldLayoutId id="2147484209" r:id="rId6"/>
    <p:sldLayoutId id="2147484210" r:id="rId7"/>
    <p:sldLayoutId id="2147484211" r:id="rId8"/>
    <p:sldLayoutId id="2147484214" r:id="rId9"/>
    <p:sldLayoutId id="2147484230" r:id="rId10"/>
  </p:sldLayoutIdLst>
  <p:txStyles>
    <p:titleStyle>
      <a:lvl1pPr algn="l" rtl="0" eaLnBrk="1" fontAlgn="base" hangingPunct="1">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g"/><Relationship Id="rId5" Type="http://schemas.openxmlformats.org/officeDocument/2006/relationships/image" Target="../media/image8.png"/><Relationship Id="rId6"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hyperlink" Target="https://infoactive.co/data-design" TargetMode="External"/><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305800" cy="3657600"/>
          </a:xfrm>
        </p:spPr>
        <p:txBody>
          <a:bodyPr/>
          <a:lstStyle/>
          <a:p>
            <a:pPr algn="ctr"/>
            <a:r>
              <a:rPr lang="en-US" sz="6000" dirty="0" smtClean="0"/>
              <a:t/>
            </a:r>
            <a:br>
              <a:rPr lang="en-US" sz="6000" dirty="0" smtClean="0"/>
            </a:br>
            <a:r>
              <a:rPr lang="es-ES" sz="6000" dirty="0" smtClean="0"/>
              <a:t>Representación visual de datos
</a:t>
            </a:r>
            <a:r>
              <a:rPr lang="es-ES" sz="3200" dirty="0"/>
              <a:t>P</a:t>
            </a:r>
            <a:r>
              <a:rPr lang="es-ES" sz="3200" dirty="0" smtClean="0"/>
              <a:t>arte uno: ¿qué? </a:t>
            </a:r>
            <a:r>
              <a:rPr lang="es-ES" sz="3200" dirty="0"/>
              <a:t>¿</a:t>
            </a:r>
            <a:r>
              <a:rPr lang="es-ES" sz="3200" dirty="0" smtClean="0"/>
              <a:t>por qué? y ¿cómo comenzar?</a:t>
            </a:r>
            <a:r>
              <a:rPr lang="en-US" sz="6000" dirty="0" smtClean="0"/>
              <a:t/>
            </a:r>
            <a:br>
              <a:rPr lang="en-US" sz="6000" dirty="0" smtClean="0"/>
            </a:br>
            <a:endParaRPr lang="en-US" sz="5400" dirty="0"/>
          </a:p>
        </p:txBody>
      </p:sp>
    </p:spTree>
    <p:extLst>
      <p:ext uri="{BB962C8B-B14F-4D97-AF65-F5344CB8AC3E}">
        <p14:creationId xmlns:p14="http://schemas.microsoft.com/office/powerpoint/2010/main" val="1803161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Ejemplo de infografía</a:t>
            </a:r>
          </a:p>
        </p:txBody>
      </p:sp>
      <p:sp>
        <p:nvSpPr>
          <p:cNvPr id="5" name="Triangle 4"/>
          <p:cNvSpPr/>
          <p:nvPr/>
        </p:nvSpPr>
        <p:spPr bwMode="auto">
          <a:xfrm rot="10800000">
            <a:off x="4555331" y="6553200"/>
            <a:ext cx="304800" cy="262759"/>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8" name="Content Placeholder 7"/>
          <p:cNvPicPr>
            <a:picLocks noGrp="1" noChangeAspect="1"/>
          </p:cNvPicPr>
          <p:nvPr>
            <p:ph idx="1"/>
          </p:nvPr>
        </p:nvPicPr>
        <p:blipFill rotWithShape="1">
          <a:blip r:embed="rId3">
            <a:extLst>
              <a:ext uri="{28A0092B-C50C-407E-A947-70E740481C1C}">
                <a14:useLocalDpi xmlns:a14="http://schemas.microsoft.com/office/drawing/2010/main" val="0"/>
              </a:ext>
            </a:extLst>
          </a:blip>
          <a:srcRect b="70097"/>
          <a:stretch/>
        </p:blipFill>
        <p:spPr>
          <a:xfrm>
            <a:off x="0" y="0"/>
            <a:ext cx="3810000" cy="7079694"/>
          </a:xfrm>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30000" b="48648"/>
          <a:stretch/>
        </p:blipFill>
        <p:spPr>
          <a:xfrm>
            <a:off x="3808021" y="1"/>
            <a:ext cx="5335979" cy="7079694"/>
          </a:xfrm>
          <a:prstGeom prst="rect">
            <a:avLst/>
          </a:prstGeom>
        </p:spPr>
      </p:pic>
      <p:sp>
        <p:nvSpPr>
          <p:cNvPr id="7" name="Rectangle 6"/>
          <p:cNvSpPr/>
          <p:nvPr/>
        </p:nvSpPr>
        <p:spPr bwMode="auto">
          <a:xfrm>
            <a:off x="76724" y="3006446"/>
            <a:ext cx="3809475" cy="3394353"/>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0" name="Rectangle 9"/>
          <p:cNvSpPr/>
          <p:nvPr/>
        </p:nvSpPr>
        <p:spPr bwMode="auto">
          <a:xfrm>
            <a:off x="4007225" y="568047"/>
            <a:ext cx="4984375" cy="4080153"/>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TextBox 10"/>
          <p:cNvSpPr txBox="1"/>
          <p:nvPr/>
        </p:nvSpPr>
        <p:spPr>
          <a:xfrm>
            <a:off x="8137942" y="6553200"/>
            <a:ext cx="800219" cy="215444"/>
          </a:xfrm>
          <a:prstGeom prst="rect">
            <a:avLst/>
          </a:prstGeom>
          <a:noFill/>
        </p:spPr>
        <p:txBody>
          <a:bodyPr wrap="none" rtlCol="0">
            <a:spAutoFit/>
          </a:bodyPr>
          <a:lstStyle/>
          <a:p>
            <a:r>
              <a:rPr lang="de-DE" sz="800" dirty="0"/>
              <a:t>© Expedia.ca</a:t>
            </a:r>
            <a:endParaRPr lang="en-US" sz="800" dirty="0"/>
          </a:p>
        </p:txBody>
      </p:sp>
      <p:sp>
        <p:nvSpPr>
          <p:cNvPr id="3" name="CuadroTexto 2"/>
          <p:cNvSpPr txBox="1"/>
          <p:nvPr/>
        </p:nvSpPr>
        <p:spPr>
          <a:xfrm>
            <a:off x="3931025" y="76200"/>
            <a:ext cx="5212975" cy="400110"/>
          </a:xfrm>
          <a:prstGeom prst="rect">
            <a:avLst/>
          </a:prstGeom>
          <a:solidFill>
            <a:srgbClr val="87D2D6"/>
          </a:solidFill>
        </p:spPr>
        <p:txBody>
          <a:bodyPr wrap="square" rtlCol="0">
            <a:spAutoFit/>
          </a:bodyPr>
          <a:lstStyle/>
          <a:p>
            <a:r>
              <a:rPr lang="en-US" sz="2000" b="1" dirty="0" smtClean="0">
                <a:latin typeface="Berlin Sans FB Demi" panose="020E0802020502020306" pitchFamily="34" charset="0"/>
              </a:rPr>
              <a:t>POR QUÉ LAS VACACIONES SON BUENAS…</a:t>
            </a:r>
            <a:endParaRPr lang="es-NI" sz="2000" b="1" dirty="0">
              <a:latin typeface="Berlin Sans FB Demi" panose="020E0802020502020306" pitchFamily="34" charset="0"/>
            </a:endParaRPr>
          </a:p>
        </p:txBody>
      </p:sp>
      <p:sp>
        <p:nvSpPr>
          <p:cNvPr id="12" name="CuadroTexto 11"/>
          <p:cNvSpPr txBox="1"/>
          <p:nvPr/>
        </p:nvSpPr>
        <p:spPr>
          <a:xfrm>
            <a:off x="152400" y="3105090"/>
            <a:ext cx="3699342" cy="400110"/>
          </a:xfrm>
          <a:prstGeom prst="rect">
            <a:avLst/>
          </a:prstGeom>
          <a:solidFill>
            <a:srgbClr val="87D2D6"/>
          </a:solidFill>
        </p:spPr>
        <p:txBody>
          <a:bodyPr wrap="square" rtlCol="0">
            <a:spAutoFit/>
          </a:bodyPr>
          <a:lstStyle/>
          <a:p>
            <a:r>
              <a:rPr lang="en-US" sz="2000" b="1" dirty="0" smtClean="0">
                <a:latin typeface="Berlin Sans FB Demi" panose="020E0802020502020306" pitchFamily="34" charset="0"/>
              </a:rPr>
              <a:t>¿QUÉ TANTO TRABAJAMOS?</a:t>
            </a:r>
            <a:endParaRPr lang="es-NI" sz="2000" b="1" dirty="0">
              <a:latin typeface="Berlin Sans FB Demi" panose="020E0802020502020306" pitchFamily="34" charset="0"/>
            </a:endParaRPr>
          </a:p>
        </p:txBody>
      </p:sp>
      <p:sp>
        <p:nvSpPr>
          <p:cNvPr id="4" name="Elipse 3"/>
          <p:cNvSpPr/>
          <p:nvPr/>
        </p:nvSpPr>
        <p:spPr bwMode="auto">
          <a:xfrm>
            <a:off x="1076888" y="110847"/>
            <a:ext cx="1666312" cy="172596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s-NI"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CuadroTexto 12"/>
          <p:cNvSpPr txBox="1"/>
          <p:nvPr/>
        </p:nvSpPr>
        <p:spPr>
          <a:xfrm>
            <a:off x="793118" y="762000"/>
            <a:ext cx="2254882" cy="415498"/>
          </a:xfrm>
          <a:prstGeom prst="rect">
            <a:avLst/>
          </a:prstGeom>
          <a:noFill/>
        </p:spPr>
        <p:txBody>
          <a:bodyPr wrap="square" rtlCol="0">
            <a:spAutoFit/>
          </a:bodyPr>
          <a:lstStyle/>
          <a:p>
            <a:pPr algn="ctr"/>
            <a:r>
              <a:rPr lang="en-US" sz="1050" b="1" dirty="0" smtClean="0">
                <a:latin typeface="Berlin Sans FB Demi" panose="020E0802020502020306" pitchFamily="34" charset="0"/>
              </a:rPr>
              <a:t>POR LAS QUE NUESTRO CEREBREO NECESITA</a:t>
            </a:r>
            <a:endParaRPr lang="es-NI" sz="1050" b="1" dirty="0">
              <a:latin typeface="Berlin Sans FB Demi" panose="020E0802020502020306" pitchFamily="34" charset="0"/>
            </a:endParaRPr>
          </a:p>
        </p:txBody>
      </p:sp>
      <p:sp>
        <p:nvSpPr>
          <p:cNvPr id="14" name="CuadroTexto 13"/>
          <p:cNvSpPr txBox="1"/>
          <p:nvPr/>
        </p:nvSpPr>
        <p:spPr>
          <a:xfrm>
            <a:off x="619688" y="1116835"/>
            <a:ext cx="2580712" cy="400110"/>
          </a:xfrm>
          <a:prstGeom prst="rect">
            <a:avLst/>
          </a:prstGeom>
          <a:solidFill>
            <a:srgbClr val="F76C61"/>
          </a:solidFill>
        </p:spPr>
        <p:txBody>
          <a:bodyPr wrap="square" rtlCol="0">
            <a:spAutoFit/>
          </a:bodyPr>
          <a:lstStyle/>
          <a:p>
            <a:pPr algn="ctr"/>
            <a:r>
              <a:rPr lang="en-US" sz="2000" b="1" dirty="0" smtClean="0">
                <a:ln>
                  <a:solidFill>
                    <a:schemeClr val="accent1"/>
                  </a:solidFill>
                </a:ln>
                <a:solidFill>
                  <a:schemeClr val="accent1"/>
                </a:solidFill>
                <a:latin typeface="Berlin Sans FB Demi" panose="020E0802020502020306" pitchFamily="34" charset="0"/>
              </a:rPr>
              <a:t>VACACIONES</a:t>
            </a:r>
            <a:endParaRPr lang="es-NI" sz="2000" b="1" dirty="0">
              <a:ln>
                <a:solidFill>
                  <a:schemeClr val="accent1"/>
                </a:solidFill>
              </a:ln>
              <a:solidFill>
                <a:schemeClr val="accent1"/>
              </a:solidFill>
              <a:latin typeface="Berlin Sans FB Demi" panose="020E0802020502020306" pitchFamily="34" charset="0"/>
            </a:endParaRPr>
          </a:p>
        </p:txBody>
      </p:sp>
      <p:sp>
        <p:nvSpPr>
          <p:cNvPr id="15" name="CuadroTexto 14"/>
          <p:cNvSpPr txBox="1"/>
          <p:nvPr/>
        </p:nvSpPr>
        <p:spPr>
          <a:xfrm>
            <a:off x="914400" y="76200"/>
            <a:ext cx="2079442" cy="923330"/>
          </a:xfrm>
          <a:prstGeom prst="rect">
            <a:avLst/>
          </a:prstGeom>
          <a:noFill/>
        </p:spPr>
        <p:txBody>
          <a:bodyPr wrap="square" rtlCol="0">
            <a:spAutoFit/>
          </a:bodyPr>
          <a:lstStyle/>
          <a:p>
            <a:pPr algn="ctr"/>
            <a:r>
              <a:rPr lang="en-US" sz="5400" b="1" dirty="0" smtClean="0">
                <a:solidFill>
                  <a:srgbClr val="FF0000"/>
                </a:solidFill>
                <a:latin typeface="Berlin Sans FB Demi" panose="020E0802020502020306" pitchFamily="34" charset="0"/>
              </a:rPr>
              <a:t>12</a:t>
            </a:r>
            <a:r>
              <a:rPr lang="en-US" sz="1600" b="1" dirty="0" smtClean="0">
                <a:latin typeface="Berlin Sans FB Demi" panose="020E0802020502020306" pitchFamily="34" charset="0"/>
              </a:rPr>
              <a:t> </a:t>
            </a:r>
            <a:r>
              <a:rPr lang="en-US" sz="1400" b="1" dirty="0" smtClean="0">
                <a:latin typeface="Berlin Sans FB Demi" panose="020E0802020502020306" pitchFamily="34" charset="0"/>
              </a:rPr>
              <a:t>RAZONES</a:t>
            </a:r>
            <a:endParaRPr lang="es-NI" sz="1050" b="1" dirty="0">
              <a:latin typeface="Berlin Sans FB Demi" panose="020E0802020502020306" pitchFamily="34" charset="0"/>
            </a:endParaRPr>
          </a:p>
        </p:txBody>
      </p:sp>
    </p:spTree>
    <p:extLst>
      <p:ext uri="{BB962C8B-B14F-4D97-AF65-F5344CB8AC3E}">
        <p14:creationId xmlns:p14="http://schemas.microsoft.com/office/powerpoint/2010/main" val="42403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33538" y="533400"/>
            <a:ext cx="5148262" cy="2057400"/>
          </a:xfrm>
        </p:spPr>
        <p:txBody>
          <a:bodyPr/>
          <a:lstStyle/>
          <a:p>
            <a:r>
              <a:rPr lang="en-US" dirty="0"/>
              <a:t>Ejemplo de Visualización de datos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52400"/>
            <a:ext cx="5638800" cy="6256632"/>
          </a:xfrm>
        </p:spPr>
      </p:pic>
      <p:sp>
        <p:nvSpPr>
          <p:cNvPr id="2" name="CuadroTexto 1"/>
          <p:cNvSpPr txBox="1"/>
          <p:nvPr/>
        </p:nvSpPr>
        <p:spPr>
          <a:xfrm>
            <a:off x="1828800" y="149423"/>
            <a:ext cx="2895600" cy="307777"/>
          </a:xfrm>
          <a:prstGeom prst="rect">
            <a:avLst/>
          </a:prstGeom>
          <a:solidFill>
            <a:schemeClr val="accent1"/>
          </a:solidFill>
        </p:spPr>
        <p:txBody>
          <a:bodyPr wrap="square" rtlCol="0">
            <a:spAutoFit/>
          </a:bodyPr>
          <a:lstStyle/>
          <a:p>
            <a:r>
              <a:rPr lang="es-NI" sz="1400" b="1" dirty="0" smtClean="0"/>
              <a:t>El Bulto Juvenil</a:t>
            </a:r>
            <a:endParaRPr lang="es-NI" sz="1400" b="1" dirty="0"/>
          </a:p>
        </p:txBody>
      </p:sp>
    </p:spTree>
    <p:extLst>
      <p:ext uri="{BB962C8B-B14F-4D97-AF65-F5344CB8AC3E}">
        <p14:creationId xmlns:p14="http://schemas.microsoft.com/office/powerpoint/2010/main" val="4830574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Ejemplo 2 de Visualización de datos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533400"/>
            <a:ext cx="8530302" cy="5334000"/>
          </a:xfrm>
        </p:spPr>
      </p:pic>
      <p:sp>
        <p:nvSpPr>
          <p:cNvPr id="5" name="TextBox 4"/>
          <p:cNvSpPr txBox="1"/>
          <p:nvPr/>
        </p:nvSpPr>
        <p:spPr>
          <a:xfrm>
            <a:off x="7082813" y="5867400"/>
            <a:ext cx="1904689" cy="215444"/>
          </a:xfrm>
          <a:prstGeom prst="rect">
            <a:avLst/>
          </a:prstGeom>
          <a:noFill/>
        </p:spPr>
        <p:txBody>
          <a:bodyPr wrap="none" rtlCol="0">
            <a:spAutoFit/>
          </a:bodyPr>
          <a:lstStyle/>
          <a:p>
            <a:r>
              <a:rPr lang="de-DE" sz="800" dirty="0"/>
              <a:t>© 2016 Population Reference Bureau</a:t>
            </a:r>
            <a:endParaRPr lang="en-US" sz="800" dirty="0"/>
          </a:p>
        </p:txBody>
      </p:sp>
      <p:sp>
        <p:nvSpPr>
          <p:cNvPr id="6" name="CuadroTexto 5"/>
          <p:cNvSpPr txBox="1"/>
          <p:nvPr/>
        </p:nvSpPr>
        <p:spPr>
          <a:xfrm>
            <a:off x="609600" y="631371"/>
            <a:ext cx="6748462" cy="307777"/>
          </a:xfrm>
          <a:prstGeom prst="rect">
            <a:avLst/>
          </a:prstGeom>
          <a:solidFill>
            <a:srgbClr val="F3F5F9"/>
          </a:solidFill>
        </p:spPr>
        <p:txBody>
          <a:bodyPr wrap="square" rtlCol="0">
            <a:spAutoFit/>
          </a:bodyPr>
          <a:lstStyle/>
          <a:p>
            <a:r>
              <a:rPr lang="es-NI" sz="1400" b="1" dirty="0" smtClean="0">
                <a:solidFill>
                  <a:schemeClr val="tx2"/>
                </a:solidFill>
              </a:rPr>
              <a:t>Los Volúmenes de Desechos Municipales per cápita Aumentan con el Ingreso</a:t>
            </a:r>
            <a:endParaRPr lang="es-NI" sz="1400" b="1" dirty="0">
              <a:solidFill>
                <a:schemeClr val="tx2"/>
              </a:solidFill>
            </a:endParaRPr>
          </a:p>
        </p:txBody>
      </p:sp>
    </p:spTree>
    <p:extLst>
      <p:ext uri="{BB962C8B-B14F-4D97-AF65-F5344CB8AC3E}">
        <p14:creationId xmlns:p14="http://schemas.microsoft.com/office/powerpoint/2010/main" val="725988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s-ES" sz="3200" dirty="0" smtClean="0"/>
              <a:t>"[Siempre enfatizo que] las visualizaciones hacen un trabajo; persuaden, explican, exploran. La belleza es deseable, pero no me emocionan los gráficos bonitos que son inútiles."</a:t>
            </a:r>
          </a:p>
          <a:p>
            <a:endParaRPr lang="en-US" dirty="0"/>
          </a:p>
          <a:p>
            <a:pPr algn="l"/>
            <a:endParaRPr lang="en-US" sz="2400" dirty="0"/>
          </a:p>
          <a:p>
            <a:pPr algn="l"/>
            <a:r>
              <a:rPr lang="en-US" sz="2400" dirty="0"/>
              <a:t>– Graham Wills, Experto en Ciencia de Datos y Visualización en IBM</a:t>
            </a:r>
          </a:p>
          <a:p>
            <a:pPr algn="l"/>
            <a:endParaRPr lang="en-US" dirty="0"/>
          </a:p>
        </p:txBody>
      </p:sp>
    </p:spTree>
    <p:extLst>
      <p:ext uri="{BB962C8B-B14F-4D97-AF65-F5344CB8AC3E}">
        <p14:creationId xmlns:p14="http://schemas.microsoft.com/office/powerpoint/2010/main" val="7960009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Visualizaciones</a:t>
            </a:r>
            <a:r>
              <a:rPr lang="en-US" dirty="0" smtClean="0"/>
              <a:t> </a:t>
            </a:r>
            <a:r>
              <a:rPr lang="en-US" dirty="0" err="1" smtClean="0"/>
              <a:t>básicas</a:t>
            </a:r>
            <a:r>
              <a:rPr lang="en-US" dirty="0" smtClean="0"/>
              <a:t> de </a:t>
            </a:r>
            <a:r>
              <a:rPr lang="en-US" dirty="0" err="1" smtClean="0"/>
              <a:t>datos</a:t>
            </a:r>
            <a:r>
              <a:rPr lang="en-US" dirty="0" smtClean="0"/>
              <a:t> </a:t>
            </a:r>
            <a:endParaRPr lang="en-US" dirty="0"/>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b="18519"/>
          <a:stretch/>
        </p:blipFill>
        <p:spPr>
          <a:xfrm>
            <a:off x="381000" y="1371600"/>
            <a:ext cx="2057400" cy="16764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17467"/>
          <a:stretch/>
        </p:blipFill>
        <p:spPr>
          <a:xfrm>
            <a:off x="4617546" y="1387549"/>
            <a:ext cx="2011854" cy="1660451"/>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2552448" y="1424763"/>
            <a:ext cx="1943352" cy="1641053"/>
          </a:xfrm>
          <a:prstGeom prst="rect">
            <a:avLst/>
          </a:prstGeom>
        </p:spPr>
      </p:pic>
      <p:pic>
        <p:nvPicPr>
          <p:cNvPr id="13" name="Picture 12"/>
          <p:cNvPicPr>
            <a:picLocks noChangeAspect="1"/>
          </p:cNvPicPr>
          <p:nvPr/>
        </p:nvPicPr>
        <p:blipFill rotWithShape="1">
          <a:blip r:embed="rId6">
            <a:extLst>
              <a:ext uri="{28A0092B-C50C-407E-A947-70E740481C1C}">
                <a14:useLocalDpi xmlns:a14="http://schemas.microsoft.com/office/drawing/2010/main" val="0"/>
              </a:ext>
            </a:extLst>
          </a:blip>
          <a:srcRect b="12977"/>
          <a:stretch/>
        </p:blipFill>
        <p:spPr>
          <a:xfrm>
            <a:off x="6807828" y="1369733"/>
            <a:ext cx="1878972" cy="1635142"/>
          </a:xfrm>
          <a:prstGeom prst="rect">
            <a:avLst/>
          </a:prstGeom>
        </p:spPr>
      </p:pic>
      <p:pic>
        <p:nvPicPr>
          <p:cNvPr id="14" name="Picture 13"/>
          <p:cNvPicPr>
            <a:picLocks noChangeAspect="1"/>
          </p:cNvPicPr>
          <p:nvPr/>
        </p:nvPicPr>
        <p:blipFill rotWithShape="1">
          <a:blip r:embed="rId7">
            <a:extLst>
              <a:ext uri="{28A0092B-C50C-407E-A947-70E740481C1C}">
                <a14:useLocalDpi xmlns:a14="http://schemas.microsoft.com/office/drawing/2010/main" val="0"/>
              </a:ext>
            </a:extLst>
          </a:blip>
          <a:srcRect b="17124"/>
          <a:stretch/>
        </p:blipFill>
        <p:spPr>
          <a:xfrm>
            <a:off x="1107733" y="3810000"/>
            <a:ext cx="2013216" cy="1668477"/>
          </a:xfrm>
          <a:prstGeom prst="rect">
            <a:avLst/>
          </a:prstGeom>
        </p:spPr>
      </p:pic>
      <p:pic>
        <p:nvPicPr>
          <p:cNvPr id="15" name="Picture 14"/>
          <p:cNvPicPr>
            <a:picLocks noChangeAspect="1"/>
          </p:cNvPicPr>
          <p:nvPr/>
        </p:nvPicPr>
        <p:blipFill rotWithShape="1">
          <a:blip r:embed="rId8">
            <a:extLst>
              <a:ext uri="{28A0092B-C50C-407E-A947-70E740481C1C}">
                <a14:useLocalDpi xmlns:a14="http://schemas.microsoft.com/office/drawing/2010/main" val="0"/>
              </a:ext>
            </a:extLst>
          </a:blip>
          <a:srcRect b="13493"/>
          <a:stretch/>
        </p:blipFill>
        <p:spPr>
          <a:xfrm>
            <a:off x="3657600" y="3657600"/>
            <a:ext cx="2074208" cy="1794338"/>
          </a:xfrm>
          <a:prstGeom prst="rect">
            <a:avLst/>
          </a:prstGeom>
        </p:spPr>
      </p:pic>
      <p:pic>
        <p:nvPicPr>
          <p:cNvPr id="16" name="Picture 15"/>
          <p:cNvPicPr>
            <a:picLocks noChangeAspect="1"/>
          </p:cNvPicPr>
          <p:nvPr/>
        </p:nvPicPr>
        <p:blipFill rotWithShape="1">
          <a:blip r:embed="rId9">
            <a:extLst>
              <a:ext uri="{28A0092B-C50C-407E-A947-70E740481C1C}">
                <a14:useLocalDpi xmlns:a14="http://schemas.microsoft.com/office/drawing/2010/main" val="0"/>
              </a:ext>
            </a:extLst>
          </a:blip>
          <a:srcRect b="15988"/>
          <a:stretch/>
        </p:blipFill>
        <p:spPr>
          <a:xfrm>
            <a:off x="6141521" y="3810000"/>
            <a:ext cx="2011879" cy="1690214"/>
          </a:xfrm>
          <a:prstGeom prst="rect">
            <a:avLst/>
          </a:prstGeom>
        </p:spPr>
      </p:pic>
      <p:sp>
        <p:nvSpPr>
          <p:cNvPr id="17" name="TextBox 16"/>
          <p:cNvSpPr txBox="1"/>
          <p:nvPr/>
        </p:nvSpPr>
        <p:spPr>
          <a:xfrm>
            <a:off x="495300" y="2967335"/>
            <a:ext cx="1828800" cy="461665"/>
          </a:xfrm>
          <a:prstGeom prst="rect">
            <a:avLst/>
          </a:prstGeom>
          <a:noFill/>
        </p:spPr>
        <p:txBody>
          <a:bodyPr wrap="square" rtlCol="0">
            <a:spAutoFit/>
          </a:bodyPr>
          <a:lstStyle/>
          <a:p>
            <a:pPr algn="ctr"/>
            <a:r>
              <a:rPr lang="en-US"/>
              <a:t>Gráfico de barras</a:t>
            </a:r>
          </a:p>
        </p:txBody>
      </p:sp>
      <p:sp>
        <p:nvSpPr>
          <p:cNvPr id="18" name="TextBox 17"/>
          <p:cNvSpPr txBox="1"/>
          <p:nvPr/>
        </p:nvSpPr>
        <p:spPr>
          <a:xfrm>
            <a:off x="2619471" y="2967335"/>
            <a:ext cx="1828800" cy="461665"/>
          </a:xfrm>
          <a:prstGeom prst="rect">
            <a:avLst/>
          </a:prstGeom>
          <a:noFill/>
        </p:spPr>
        <p:txBody>
          <a:bodyPr wrap="square" rtlCol="0">
            <a:spAutoFit/>
          </a:bodyPr>
          <a:lstStyle/>
          <a:p>
            <a:pPr algn="ctr"/>
            <a:r>
              <a:rPr lang="en-US" dirty="0"/>
              <a:t>Gráfico de líneas</a:t>
            </a:r>
          </a:p>
        </p:txBody>
      </p:sp>
      <p:sp>
        <p:nvSpPr>
          <p:cNvPr id="19" name="TextBox 18"/>
          <p:cNvSpPr txBox="1"/>
          <p:nvPr/>
        </p:nvSpPr>
        <p:spPr>
          <a:xfrm>
            <a:off x="4754607" y="2967335"/>
            <a:ext cx="1828800" cy="461665"/>
          </a:xfrm>
          <a:prstGeom prst="rect">
            <a:avLst/>
          </a:prstGeom>
          <a:noFill/>
        </p:spPr>
        <p:txBody>
          <a:bodyPr wrap="square" rtlCol="0">
            <a:spAutoFit/>
          </a:bodyPr>
          <a:lstStyle/>
          <a:p>
            <a:pPr algn="ctr"/>
            <a:r>
              <a:rPr lang="en-US" dirty="0"/>
              <a:t>Gráfico de dispersión </a:t>
            </a:r>
          </a:p>
        </p:txBody>
      </p:sp>
      <p:sp>
        <p:nvSpPr>
          <p:cNvPr id="20" name="TextBox 19"/>
          <p:cNvSpPr txBox="1"/>
          <p:nvPr/>
        </p:nvSpPr>
        <p:spPr>
          <a:xfrm>
            <a:off x="6777149" y="2971680"/>
            <a:ext cx="1828800" cy="461665"/>
          </a:xfrm>
          <a:prstGeom prst="rect">
            <a:avLst/>
          </a:prstGeom>
          <a:noFill/>
        </p:spPr>
        <p:txBody>
          <a:bodyPr wrap="square" rtlCol="0">
            <a:spAutoFit/>
          </a:bodyPr>
          <a:lstStyle/>
          <a:p>
            <a:pPr algn="ctr"/>
            <a:r>
              <a:rPr lang="en-US" dirty="0"/>
              <a:t>Gráfico de área</a:t>
            </a:r>
          </a:p>
        </p:txBody>
      </p:sp>
      <p:sp>
        <p:nvSpPr>
          <p:cNvPr id="21" name="TextBox 20"/>
          <p:cNvSpPr txBox="1"/>
          <p:nvPr/>
        </p:nvSpPr>
        <p:spPr>
          <a:xfrm>
            <a:off x="1238334" y="5486400"/>
            <a:ext cx="1828800" cy="461665"/>
          </a:xfrm>
          <a:prstGeom prst="rect">
            <a:avLst/>
          </a:prstGeom>
          <a:noFill/>
        </p:spPr>
        <p:txBody>
          <a:bodyPr wrap="square" rtlCol="0">
            <a:spAutoFit/>
          </a:bodyPr>
          <a:lstStyle/>
          <a:p>
            <a:pPr algn="ctr"/>
            <a:r>
              <a:rPr lang="en-US" dirty="0"/>
              <a:t>Gráfico de pastel</a:t>
            </a:r>
          </a:p>
        </p:txBody>
      </p:sp>
      <p:sp>
        <p:nvSpPr>
          <p:cNvPr id="22" name="TextBox 21"/>
          <p:cNvSpPr txBox="1"/>
          <p:nvPr/>
        </p:nvSpPr>
        <p:spPr>
          <a:xfrm>
            <a:off x="3779346" y="5486400"/>
            <a:ext cx="1952462" cy="830997"/>
          </a:xfrm>
          <a:prstGeom prst="rect">
            <a:avLst/>
          </a:prstGeom>
          <a:noFill/>
        </p:spPr>
        <p:txBody>
          <a:bodyPr wrap="square" rtlCol="0">
            <a:spAutoFit/>
          </a:bodyPr>
          <a:lstStyle/>
          <a:p>
            <a:pPr algn="ctr"/>
            <a:r>
              <a:rPr lang="es-NI" dirty="0" smtClean="0"/>
              <a:t>Gráfico de burbujas</a:t>
            </a:r>
            <a:endParaRPr lang="es-NI" dirty="0"/>
          </a:p>
        </p:txBody>
      </p:sp>
      <p:sp>
        <p:nvSpPr>
          <p:cNvPr id="23" name="TextBox 22"/>
          <p:cNvSpPr txBox="1"/>
          <p:nvPr/>
        </p:nvSpPr>
        <p:spPr>
          <a:xfrm>
            <a:off x="6324600" y="5486400"/>
            <a:ext cx="1828800" cy="461665"/>
          </a:xfrm>
          <a:prstGeom prst="rect">
            <a:avLst/>
          </a:prstGeom>
          <a:noFill/>
        </p:spPr>
        <p:txBody>
          <a:bodyPr wrap="square" rtlCol="0">
            <a:spAutoFit/>
          </a:bodyPr>
          <a:lstStyle/>
          <a:p>
            <a:pPr algn="ctr"/>
            <a:r>
              <a:rPr lang="en-US" dirty="0"/>
              <a:t>Mapa de calor</a:t>
            </a:r>
          </a:p>
        </p:txBody>
      </p:sp>
      <p:sp>
        <p:nvSpPr>
          <p:cNvPr id="24" name="TextBox 23"/>
          <p:cNvSpPr txBox="1"/>
          <p:nvPr/>
        </p:nvSpPr>
        <p:spPr>
          <a:xfrm>
            <a:off x="3380989" y="6258668"/>
            <a:ext cx="5521063" cy="215444"/>
          </a:xfrm>
          <a:prstGeom prst="rect">
            <a:avLst/>
          </a:prstGeom>
          <a:noFill/>
        </p:spPr>
        <p:txBody>
          <a:bodyPr wrap="none" rtlCol="0">
            <a:spAutoFit/>
          </a:bodyPr>
          <a:lstStyle/>
          <a:p>
            <a:r>
              <a:rPr lang="en-US" sz="800" dirty="0"/>
              <a:t>Alexander Blagochevsky, Austin Condiff, Pham Thi Dieu Linh, Yohann Berger, Sergey Demushkin, The Noun Project</a:t>
            </a:r>
          </a:p>
        </p:txBody>
      </p:sp>
    </p:spTree>
    <p:extLst>
      <p:ext uri="{BB962C8B-B14F-4D97-AF65-F5344CB8AC3E}">
        <p14:creationId xmlns:p14="http://schemas.microsoft.com/office/powerpoint/2010/main" val="15979724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Otros tipos </a:t>
            </a:r>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l="4546" t="19059" b="35115"/>
          <a:stretch/>
        </p:blipFill>
        <p:spPr>
          <a:xfrm>
            <a:off x="-152400" y="-609600"/>
            <a:ext cx="9296400" cy="9067800"/>
          </a:xfrm>
        </p:spPr>
      </p:pic>
      <p:sp>
        <p:nvSpPr>
          <p:cNvPr id="4" name="TextBox 3"/>
          <p:cNvSpPr txBox="1"/>
          <p:nvPr/>
        </p:nvSpPr>
        <p:spPr>
          <a:xfrm>
            <a:off x="7393256" y="6629400"/>
            <a:ext cx="760144" cy="215444"/>
          </a:xfrm>
          <a:prstGeom prst="rect">
            <a:avLst/>
          </a:prstGeom>
          <a:noFill/>
        </p:spPr>
        <p:txBody>
          <a:bodyPr wrap="none" rtlCol="0">
            <a:spAutoFit/>
          </a:bodyPr>
          <a:lstStyle/>
          <a:p>
            <a:r>
              <a:rPr lang="de-DE" sz="800"/>
              <a:t>© Anna Vital</a:t>
            </a:r>
            <a:endParaRPr lang="en-US" sz="800" dirty="0"/>
          </a:p>
        </p:txBody>
      </p:sp>
      <p:sp>
        <p:nvSpPr>
          <p:cNvPr id="3" name="CuadroTexto 2"/>
          <p:cNvSpPr txBox="1"/>
          <p:nvPr/>
        </p:nvSpPr>
        <p:spPr>
          <a:xfrm>
            <a:off x="90985" y="-381000"/>
            <a:ext cx="1433015" cy="261610"/>
          </a:xfrm>
          <a:prstGeom prst="rect">
            <a:avLst/>
          </a:prstGeom>
          <a:solidFill>
            <a:srgbClr val="F3EEEF"/>
          </a:solidFill>
        </p:spPr>
        <p:txBody>
          <a:bodyPr wrap="square" rtlCol="0">
            <a:spAutoFit/>
          </a:bodyPr>
          <a:lstStyle/>
          <a:p>
            <a:pPr algn="ctr"/>
            <a:r>
              <a:rPr lang="es-NI" sz="1050" b="1" dirty="0">
                <a:latin typeface="+mn-lt"/>
              </a:rPr>
              <a:t>g</a:t>
            </a:r>
            <a:r>
              <a:rPr lang="es-NI" sz="1050" b="1" dirty="0" smtClean="0">
                <a:latin typeface="+mn-lt"/>
              </a:rPr>
              <a:t>ráfico de líneas</a:t>
            </a:r>
            <a:endParaRPr lang="es-NI" sz="1050" b="1" dirty="0">
              <a:latin typeface="+mn-lt"/>
            </a:endParaRPr>
          </a:p>
        </p:txBody>
      </p:sp>
      <p:sp>
        <p:nvSpPr>
          <p:cNvPr id="7" name="CuadroTexto 6"/>
          <p:cNvSpPr txBox="1"/>
          <p:nvPr/>
        </p:nvSpPr>
        <p:spPr>
          <a:xfrm>
            <a:off x="1600200" y="-381000"/>
            <a:ext cx="1433015" cy="261610"/>
          </a:xfrm>
          <a:prstGeom prst="rect">
            <a:avLst/>
          </a:prstGeom>
          <a:solidFill>
            <a:srgbClr val="EAE5E6"/>
          </a:solidFill>
        </p:spPr>
        <p:txBody>
          <a:bodyPr wrap="square" rtlCol="0">
            <a:spAutoFit/>
          </a:bodyPr>
          <a:lstStyle/>
          <a:p>
            <a:pPr algn="ctr"/>
            <a:r>
              <a:rPr lang="es-NI" sz="1050" b="1" dirty="0" smtClean="0">
                <a:latin typeface="+mn-lt"/>
              </a:rPr>
              <a:t>gráfico de área</a:t>
            </a:r>
            <a:endParaRPr lang="es-NI" sz="1050" b="1" dirty="0">
              <a:latin typeface="+mn-lt"/>
            </a:endParaRPr>
          </a:p>
        </p:txBody>
      </p:sp>
      <p:sp>
        <p:nvSpPr>
          <p:cNvPr id="8" name="CuadroTexto 7"/>
          <p:cNvSpPr txBox="1"/>
          <p:nvPr/>
        </p:nvSpPr>
        <p:spPr>
          <a:xfrm>
            <a:off x="3215185" y="-457944"/>
            <a:ext cx="1280615" cy="415498"/>
          </a:xfrm>
          <a:prstGeom prst="rect">
            <a:avLst/>
          </a:prstGeom>
          <a:solidFill>
            <a:srgbClr val="EAE7E8"/>
          </a:solidFill>
        </p:spPr>
        <p:txBody>
          <a:bodyPr wrap="square" rtlCol="0">
            <a:spAutoFit/>
          </a:bodyPr>
          <a:lstStyle/>
          <a:p>
            <a:pPr algn="ctr"/>
            <a:r>
              <a:rPr lang="es-NI" sz="1050" b="1" dirty="0" smtClean="0">
                <a:latin typeface="+mn-lt"/>
              </a:rPr>
              <a:t>Diagrama de dispersión</a:t>
            </a:r>
            <a:endParaRPr lang="es-NI" sz="1050" b="1" dirty="0">
              <a:latin typeface="+mn-lt"/>
            </a:endParaRPr>
          </a:p>
        </p:txBody>
      </p:sp>
      <p:sp>
        <p:nvSpPr>
          <p:cNvPr id="9" name="CuadroTexto 8"/>
          <p:cNvSpPr txBox="1"/>
          <p:nvPr/>
        </p:nvSpPr>
        <p:spPr>
          <a:xfrm>
            <a:off x="4743450" y="-457944"/>
            <a:ext cx="1280615" cy="415498"/>
          </a:xfrm>
          <a:prstGeom prst="rect">
            <a:avLst/>
          </a:prstGeom>
          <a:solidFill>
            <a:srgbClr val="EAE7E8"/>
          </a:solidFill>
        </p:spPr>
        <p:txBody>
          <a:bodyPr wrap="square" rtlCol="0">
            <a:spAutoFit/>
          </a:bodyPr>
          <a:lstStyle/>
          <a:p>
            <a:pPr algn="ctr"/>
            <a:r>
              <a:rPr lang="es-NI" sz="1050" b="1" dirty="0" smtClean="0">
                <a:latin typeface="+mn-lt"/>
              </a:rPr>
              <a:t>Diagrama de radiación</a:t>
            </a:r>
            <a:endParaRPr lang="es-NI" sz="1050" b="1" dirty="0">
              <a:latin typeface="+mn-lt"/>
            </a:endParaRPr>
          </a:p>
        </p:txBody>
      </p:sp>
      <p:sp>
        <p:nvSpPr>
          <p:cNvPr id="10" name="CuadroTexto 9"/>
          <p:cNvSpPr txBox="1"/>
          <p:nvPr/>
        </p:nvSpPr>
        <p:spPr>
          <a:xfrm>
            <a:off x="6151017" y="-381000"/>
            <a:ext cx="1433015" cy="261610"/>
          </a:xfrm>
          <a:prstGeom prst="rect">
            <a:avLst/>
          </a:prstGeom>
          <a:solidFill>
            <a:srgbClr val="F3EEEF"/>
          </a:solidFill>
        </p:spPr>
        <p:txBody>
          <a:bodyPr wrap="square" rtlCol="0">
            <a:spAutoFit/>
          </a:bodyPr>
          <a:lstStyle/>
          <a:p>
            <a:pPr algn="ctr"/>
            <a:r>
              <a:rPr lang="es-NI" sz="1050" b="1" dirty="0">
                <a:latin typeface="+mn-lt"/>
              </a:rPr>
              <a:t>g</a:t>
            </a:r>
            <a:r>
              <a:rPr lang="es-NI" sz="1050" b="1" dirty="0" smtClean="0">
                <a:latin typeface="+mn-lt"/>
              </a:rPr>
              <a:t>ráfico de abanico</a:t>
            </a:r>
            <a:endParaRPr lang="es-NI" sz="1050" b="1" dirty="0">
              <a:latin typeface="+mn-lt"/>
            </a:endParaRPr>
          </a:p>
        </p:txBody>
      </p:sp>
      <p:sp>
        <p:nvSpPr>
          <p:cNvPr id="11" name="CuadroTexto 10"/>
          <p:cNvSpPr txBox="1"/>
          <p:nvPr/>
        </p:nvSpPr>
        <p:spPr>
          <a:xfrm>
            <a:off x="7710984" y="-457200"/>
            <a:ext cx="1433015" cy="415498"/>
          </a:xfrm>
          <a:prstGeom prst="rect">
            <a:avLst/>
          </a:prstGeom>
          <a:solidFill>
            <a:srgbClr val="EAE5E6"/>
          </a:solidFill>
        </p:spPr>
        <p:txBody>
          <a:bodyPr wrap="square" rtlCol="0">
            <a:spAutoFit/>
          </a:bodyPr>
          <a:lstStyle/>
          <a:p>
            <a:pPr algn="ctr"/>
            <a:r>
              <a:rPr lang="es-NI" sz="1050" b="1" dirty="0" smtClean="0">
                <a:latin typeface="+mn-lt"/>
              </a:rPr>
              <a:t>gráfico de rosa de los vientos</a:t>
            </a:r>
          </a:p>
        </p:txBody>
      </p:sp>
      <p:sp>
        <p:nvSpPr>
          <p:cNvPr id="12" name="CuadroTexto 11"/>
          <p:cNvSpPr txBox="1"/>
          <p:nvPr/>
        </p:nvSpPr>
        <p:spPr>
          <a:xfrm>
            <a:off x="59282" y="1143000"/>
            <a:ext cx="1433015" cy="261610"/>
          </a:xfrm>
          <a:prstGeom prst="rect">
            <a:avLst/>
          </a:prstGeom>
          <a:solidFill>
            <a:srgbClr val="EAE5E6"/>
          </a:solidFill>
        </p:spPr>
        <p:txBody>
          <a:bodyPr wrap="square" rtlCol="0">
            <a:spAutoFit/>
          </a:bodyPr>
          <a:lstStyle/>
          <a:p>
            <a:pPr algn="ctr"/>
            <a:r>
              <a:rPr lang="es-NI" sz="1050" b="1" dirty="0" smtClean="0">
                <a:latin typeface="+mn-lt"/>
              </a:rPr>
              <a:t>gráfico de barras</a:t>
            </a:r>
            <a:endParaRPr lang="es-NI" sz="1050" b="1" dirty="0">
              <a:latin typeface="+mn-lt"/>
            </a:endParaRPr>
          </a:p>
        </p:txBody>
      </p:sp>
      <p:sp>
        <p:nvSpPr>
          <p:cNvPr id="13" name="CuadroTexto 12"/>
          <p:cNvSpPr txBox="1"/>
          <p:nvPr/>
        </p:nvSpPr>
        <p:spPr>
          <a:xfrm>
            <a:off x="1581150" y="1143000"/>
            <a:ext cx="1433015" cy="261610"/>
          </a:xfrm>
          <a:prstGeom prst="rect">
            <a:avLst/>
          </a:prstGeom>
          <a:solidFill>
            <a:srgbClr val="F3EEEF"/>
          </a:solidFill>
        </p:spPr>
        <p:txBody>
          <a:bodyPr wrap="square" rtlCol="0">
            <a:spAutoFit/>
          </a:bodyPr>
          <a:lstStyle/>
          <a:p>
            <a:pPr algn="ctr"/>
            <a:r>
              <a:rPr lang="es-NI" sz="1050" b="1" dirty="0">
                <a:latin typeface="+mn-lt"/>
              </a:rPr>
              <a:t>g</a:t>
            </a:r>
            <a:r>
              <a:rPr lang="es-NI" sz="1050" b="1" dirty="0" smtClean="0">
                <a:latin typeface="+mn-lt"/>
              </a:rPr>
              <a:t>ráfico de cinta</a:t>
            </a:r>
            <a:endParaRPr lang="es-NI" sz="1050" b="1" dirty="0">
              <a:latin typeface="+mn-lt"/>
            </a:endParaRPr>
          </a:p>
        </p:txBody>
      </p:sp>
      <p:sp>
        <p:nvSpPr>
          <p:cNvPr id="14" name="CuadroTexto 13"/>
          <p:cNvSpPr txBox="1"/>
          <p:nvPr/>
        </p:nvSpPr>
        <p:spPr>
          <a:xfrm>
            <a:off x="3033215" y="1143000"/>
            <a:ext cx="1433015" cy="253916"/>
          </a:xfrm>
          <a:prstGeom prst="rect">
            <a:avLst/>
          </a:prstGeom>
          <a:solidFill>
            <a:srgbClr val="F3EEEF"/>
          </a:solidFill>
        </p:spPr>
        <p:txBody>
          <a:bodyPr wrap="square" rtlCol="0">
            <a:spAutoFit/>
          </a:bodyPr>
          <a:lstStyle/>
          <a:p>
            <a:pPr algn="ctr"/>
            <a:r>
              <a:rPr lang="es-NI" sz="1050" b="1" dirty="0" smtClean="0">
                <a:latin typeface="+mn-lt"/>
              </a:rPr>
              <a:t>diagrama de Gantt</a:t>
            </a:r>
            <a:endParaRPr lang="es-NI" sz="1050" b="1" dirty="0">
              <a:latin typeface="+mn-lt"/>
            </a:endParaRPr>
          </a:p>
        </p:txBody>
      </p:sp>
      <p:sp>
        <p:nvSpPr>
          <p:cNvPr id="15" name="CuadroTexto 14"/>
          <p:cNvSpPr txBox="1"/>
          <p:nvPr/>
        </p:nvSpPr>
        <p:spPr>
          <a:xfrm>
            <a:off x="4528640" y="1143000"/>
            <a:ext cx="1433015" cy="261610"/>
          </a:xfrm>
          <a:prstGeom prst="rect">
            <a:avLst/>
          </a:prstGeom>
          <a:solidFill>
            <a:srgbClr val="F3EEEF"/>
          </a:solidFill>
        </p:spPr>
        <p:txBody>
          <a:bodyPr wrap="square" rtlCol="0">
            <a:spAutoFit/>
          </a:bodyPr>
          <a:lstStyle/>
          <a:p>
            <a:pPr algn="ctr"/>
            <a:r>
              <a:rPr lang="es-NI" sz="1050" b="1" dirty="0" smtClean="0">
                <a:latin typeface="+mn-lt"/>
              </a:rPr>
              <a:t>mapas de árbol</a:t>
            </a:r>
            <a:endParaRPr lang="es-NI" sz="1050" b="1" dirty="0">
              <a:latin typeface="+mn-lt"/>
            </a:endParaRPr>
          </a:p>
        </p:txBody>
      </p:sp>
      <p:sp>
        <p:nvSpPr>
          <p:cNvPr id="16" name="CuadroTexto 15"/>
          <p:cNvSpPr txBox="1"/>
          <p:nvPr/>
        </p:nvSpPr>
        <p:spPr>
          <a:xfrm>
            <a:off x="6151016" y="1143000"/>
            <a:ext cx="1433015" cy="261610"/>
          </a:xfrm>
          <a:prstGeom prst="rect">
            <a:avLst/>
          </a:prstGeom>
          <a:solidFill>
            <a:srgbClr val="F3EEEF"/>
          </a:solidFill>
        </p:spPr>
        <p:txBody>
          <a:bodyPr wrap="square" rtlCol="0">
            <a:spAutoFit/>
          </a:bodyPr>
          <a:lstStyle/>
          <a:p>
            <a:pPr algn="ctr"/>
            <a:r>
              <a:rPr lang="es-NI" sz="1050" b="1" dirty="0" smtClean="0">
                <a:latin typeface="+mn-lt"/>
              </a:rPr>
              <a:t>matriz</a:t>
            </a:r>
            <a:endParaRPr lang="es-NI" sz="1050" b="1" dirty="0">
              <a:latin typeface="+mn-lt"/>
            </a:endParaRPr>
          </a:p>
        </p:txBody>
      </p:sp>
      <p:sp>
        <p:nvSpPr>
          <p:cNvPr id="17" name="CuadroTexto 16"/>
          <p:cNvSpPr txBox="1"/>
          <p:nvPr/>
        </p:nvSpPr>
        <p:spPr>
          <a:xfrm>
            <a:off x="7710983" y="1155903"/>
            <a:ext cx="1433015" cy="261610"/>
          </a:xfrm>
          <a:prstGeom prst="rect">
            <a:avLst/>
          </a:prstGeom>
          <a:solidFill>
            <a:srgbClr val="EBE6E8"/>
          </a:solidFill>
        </p:spPr>
        <p:txBody>
          <a:bodyPr wrap="square" rtlCol="0">
            <a:spAutoFit/>
          </a:bodyPr>
          <a:lstStyle/>
          <a:p>
            <a:pPr algn="ctr"/>
            <a:r>
              <a:rPr lang="es-NI" sz="1050" b="1" dirty="0" smtClean="0">
                <a:latin typeface="+mn-lt"/>
              </a:rPr>
              <a:t>tabla periódica</a:t>
            </a:r>
            <a:endParaRPr lang="es-NI" sz="1050" b="1" dirty="0">
              <a:latin typeface="+mn-lt"/>
            </a:endParaRPr>
          </a:p>
        </p:txBody>
      </p:sp>
      <p:sp>
        <p:nvSpPr>
          <p:cNvPr id="18" name="CuadroTexto 17"/>
          <p:cNvSpPr txBox="1"/>
          <p:nvPr/>
        </p:nvSpPr>
        <p:spPr>
          <a:xfrm>
            <a:off x="14785" y="2655585"/>
            <a:ext cx="1433015" cy="261610"/>
          </a:xfrm>
          <a:prstGeom prst="rect">
            <a:avLst/>
          </a:prstGeom>
          <a:solidFill>
            <a:srgbClr val="F3EEEF"/>
          </a:solidFill>
        </p:spPr>
        <p:txBody>
          <a:bodyPr wrap="square" rtlCol="0">
            <a:spAutoFit/>
          </a:bodyPr>
          <a:lstStyle/>
          <a:p>
            <a:pPr algn="ctr"/>
            <a:r>
              <a:rPr lang="es-NI" sz="1050" b="1" dirty="0" smtClean="0">
                <a:latin typeface="+mn-lt"/>
              </a:rPr>
              <a:t>diagrama de arco</a:t>
            </a:r>
            <a:endParaRPr lang="es-NI" sz="1050" b="1" dirty="0">
              <a:latin typeface="+mn-lt"/>
            </a:endParaRPr>
          </a:p>
        </p:txBody>
      </p:sp>
      <p:sp>
        <p:nvSpPr>
          <p:cNvPr id="19" name="CuadroTexto 18"/>
          <p:cNvSpPr txBox="1"/>
          <p:nvPr/>
        </p:nvSpPr>
        <p:spPr>
          <a:xfrm>
            <a:off x="1581150" y="2578641"/>
            <a:ext cx="1433015" cy="415498"/>
          </a:xfrm>
          <a:prstGeom prst="rect">
            <a:avLst/>
          </a:prstGeom>
          <a:solidFill>
            <a:srgbClr val="EAE5E6"/>
          </a:solidFill>
        </p:spPr>
        <p:txBody>
          <a:bodyPr wrap="square" rtlCol="0">
            <a:spAutoFit/>
          </a:bodyPr>
          <a:lstStyle/>
          <a:p>
            <a:pPr algn="ctr"/>
            <a:r>
              <a:rPr lang="es-NI" sz="1050" b="1" dirty="0" smtClean="0">
                <a:latin typeface="+mn-lt"/>
              </a:rPr>
              <a:t>diagrama de </a:t>
            </a:r>
            <a:r>
              <a:rPr lang="es-NI" sz="1050" b="1" dirty="0" err="1" smtClean="0">
                <a:latin typeface="+mn-lt"/>
              </a:rPr>
              <a:t>sankey</a:t>
            </a:r>
            <a:endParaRPr lang="es-NI" sz="1050" b="1" dirty="0">
              <a:latin typeface="+mn-lt"/>
            </a:endParaRPr>
          </a:p>
        </p:txBody>
      </p:sp>
      <p:sp>
        <p:nvSpPr>
          <p:cNvPr id="20" name="CuadroTexto 19"/>
          <p:cNvSpPr txBox="1"/>
          <p:nvPr/>
        </p:nvSpPr>
        <p:spPr>
          <a:xfrm>
            <a:off x="3014165" y="2667000"/>
            <a:ext cx="1433015" cy="207749"/>
          </a:xfrm>
          <a:prstGeom prst="rect">
            <a:avLst/>
          </a:prstGeom>
          <a:solidFill>
            <a:srgbClr val="EAE5E6"/>
          </a:solidFill>
        </p:spPr>
        <p:txBody>
          <a:bodyPr wrap="square" lIns="0" tIns="0" rIns="0" rtlCol="0">
            <a:spAutoFit/>
          </a:bodyPr>
          <a:lstStyle/>
          <a:p>
            <a:pPr algn="ctr"/>
            <a:r>
              <a:rPr lang="es-NI" sz="1050" b="1" dirty="0" smtClean="0">
                <a:latin typeface="+mn-lt"/>
              </a:rPr>
              <a:t>diagrama de cuerdas</a:t>
            </a:r>
            <a:endParaRPr lang="es-NI" sz="1050" b="1" dirty="0">
              <a:latin typeface="+mn-lt"/>
            </a:endParaRPr>
          </a:p>
        </p:txBody>
      </p:sp>
      <p:sp>
        <p:nvSpPr>
          <p:cNvPr id="21" name="CuadroTexto 20"/>
          <p:cNvSpPr txBox="1"/>
          <p:nvPr/>
        </p:nvSpPr>
        <p:spPr>
          <a:xfrm>
            <a:off x="4667249" y="2666999"/>
            <a:ext cx="1433015" cy="207749"/>
          </a:xfrm>
          <a:prstGeom prst="rect">
            <a:avLst/>
          </a:prstGeom>
          <a:solidFill>
            <a:srgbClr val="EAE5E6"/>
          </a:solidFill>
        </p:spPr>
        <p:txBody>
          <a:bodyPr wrap="square" lIns="0" tIns="0" rIns="0" rtlCol="0">
            <a:spAutoFit/>
          </a:bodyPr>
          <a:lstStyle/>
          <a:p>
            <a:pPr algn="ctr"/>
            <a:r>
              <a:rPr lang="es-NI" sz="1050" b="1" dirty="0" smtClean="0">
                <a:latin typeface="+mn-lt"/>
              </a:rPr>
              <a:t>Gráfico radial </a:t>
            </a:r>
            <a:endParaRPr lang="es-NI" sz="1050" b="1" dirty="0">
              <a:latin typeface="+mn-lt"/>
            </a:endParaRPr>
          </a:p>
        </p:txBody>
      </p:sp>
      <p:sp>
        <p:nvSpPr>
          <p:cNvPr id="22" name="CuadroTexto 21"/>
          <p:cNvSpPr txBox="1"/>
          <p:nvPr/>
        </p:nvSpPr>
        <p:spPr>
          <a:xfrm>
            <a:off x="6151016" y="2682515"/>
            <a:ext cx="1433015" cy="207749"/>
          </a:xfrm>
          <a:prstGeom prst="rect">
            <a:avLst/>
          </a:prstGeom>
          <a:solidFill>
            <a:srgbClr val="F0E9EB"/>
          </a:solidFill>
        </p:spPr>
        <p:txBody>
          <a:bodyPr wrap="square" lIns="0" tIns="0" rIns="0" rtlCol="0">
            <a:spAutoFit/>
          </a:bodyPr>
          <a:lstStyle/>
          <a:p>
            <a:pPr algn="ctr"/>
            <a:r>
              <a:rPr lang="es-NI" sz="1050" b="1" dirty="0" smtClean="0">
                <a:latin typeface="+mn-lt"/>
              </a:rPr>
              <a:t>Coordenadas polares</a:t>
            </a:r>
            <a:endParaRPr lang="es-NI" sz="1050" b="1" dirty="0">
              <a:latin typeface="+mn-lt"/>
            </a:endParaRPr>
          </a:p>
        </p:txBody>
      </p:sp>
      <p:sp>
        <p:nvSpPr>
          <p:cNvPr id="23" name="CuadroTexto 22"/>
          <p:cNvSpPr txBox="1"/>
          <p:nvPr/>
        </p:nvSpPr>
        <p:spPr>
          <a:xfrm>
            <a:off x="7610471" y="2668889"/>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gráfico</a:t>
            </a:r>
            <a:r>
              <a:rPr lang="en-US" sz="1050" b="1" dirty="0" smtClean="0">
                <a:latin typeface="+mn-lt"/>
              </a:rPr>
              <a:t> de </a:t>
            </a:r>
            <a:r>
              <a:rPr lang="en-US" sz="1050" b="1" dirty="0" err="1" smtClean="0">
                <a:latin typeface="+mn-lt"/>
              </a:rPr>
              <a:t>espiral</a:t>
            </a:r>
            <a:endParaRPr lang="es-NI" sz="1050" b="1" dirty="0">
              <a:latin typeface="+mn-lt"/>
            </a:endParaRPr>
          </a:p>
        </p:txBody>
      </p:sp>
      <p:sp>
        <p:nvSpPr>
          <p:cNvPr id="24" name="CuadroTexto 23"/>
          <p:cNvSpPr txBox="1"/>
          <p:nvPr/>
        </p:nvSpPr>
        <p:spPr>
          <a:xfrm>
            <a:off x="148135" y="4181728"/>
            <a:ext cx="1433015" cy="261610"/>
          </a:xfrm>
          <a:prstGeom prst="rect">
            <a:avLst/>
          </a:prstGeom>
          <a:solidFill>
            <a:srgbClr val="F3EEEF"/>
          </a:solidFill>
        </p:spPr>
        <p:txBody>
          <a:bodyPr wrap="square" rtlCol="0">
            <a:spAutoFit/>
          </a:bodyPr>
          <a:lstStyle/>
          <a:p>
            <a:pPr algn="ctr"/>
            <a:r>
              <a:rPr lang="es-NI" sz="1050" b="1" dirty="0" smtClean="0">
                <a:latin typeface="+mn-lt"/>
              </a:rPr>
              <a:t>línea de tiempo</a:t>
            </a:r>
            <a:endParaRPr lang="es-NI" sz="1050" b="1" dirty="0">
              <a:latin typeface="+mn-lt"/>
            </a:endParaRPr>
          </a:p>
        </p:txBody>
      </p:sp>
      <p:sp>
        <p:nvSpPr>
          <p:cNvPr id="25" name="CuadroTexto 24"/>
          <p:cNvSpPr txBox="1"/>
          <p:nvPr/>
        </p:nvSpPr>
        <p:spPr>
          <a:xfrm>
            <a:off x="1638300" y="4208658"/>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diagrama de flujo</a:t>
            </a:r>
            <a:endParaRPr lang="es-NI" sz="1050" b="1" dirty="0">
              <a:latin typeface="+mn-lt"/>
            </a:endParaRPr>
          </a:p>
        </p:txBody>
      </p:sp>
      <p:sp>
        <p:nvSpPr>
          <p:cNvPr id="26" name="CuadroTexto 25"/>
          <p:cNvSpPr txBox="1"/>
          <p:nvPr/>
        </p:nvSpPr>
        <p:spPr>
          <a:xfrm>
            <a:off x="3138984" y="4208658"/>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árbol</a:t>
            </a:r>
            <a:r>
              <a:rPr lang="en-US" sz="1050" b="1" dirty="0" smtClean="0">
                <a:latin typeface="+mn-lt"/>
              </a:rPr>
              <a:t> </a:t>
            </a:r>
            <a:r>
              <a:rPr lang="en-US" sz="1050" b="1" dirty="0" err="1" smtClean="0">
                <a:latin typeface="+mn-lt"/>
              </a:rPr>
              <a:t>binario</a:t>
            </a:r>
            <a:endParaRPr lang="es-NI" sz="1050" b="1" dirty="0">
              <a:latin typeface="+mn-lt"/>
            </a:endParaRPr>
          </a:p>
        </p:txBody>
      </p:sp>
      <p:sp>
        <p:nvSpPr>
          <p:cNvPr id="27" name="CuadroTexto 26"/>
          <p:cNvSpPr txBox="1"/>
          <p:nvPr/>
        </p:nvSpPr>
        <p:spPr>
          <a:xfrm>
            <a:off x="4528639" y="4181727"/>
            <a:ext cx="1433015" cy="261610"/>
          </a:xfrm>
          <a:prstGeom prst="rect">
            <a:avLst/>
          </a:prstGeom>
          <a:solidFill>
            <a:srgbClr val="F3EEEF"/>
          </a:solidFill>
        </p:spPr>
        <p:txBody>
          <a:bodyPr wrap="square" rtlCol="0">
            <a:spAutoFit/>
          </a:bodyPr>
          <a:lstStyle/>
          <a:p>
            <a:pPr algn="ctr"/>
            <a:r>
              <a:rPr lang="es-NI" sz="1050" b="1" dirty="0" smtClean="0">
                <a:latin typeface="+mn-lt"/>
              </a:rPr>
              <a:t>mapa mental</a:t>
            </a:r>
            <a:endParaRPr lang="es-NI" sz="1050" b="1" dirty="0">
              <a:latin typeface="+mn-lt"/>
            </a:endParaRPr>
          </a:p>
        </p:txBody>
      </p:sp>
      <p:sp>
        <p:nvSpPr>
          <p:cNvPr id="28" name="CuadroTexto 27"/>
          <p:cNvSpPr txBox="1"/>
          <p:nvPr/>
        </p:nvSpPr>
        <p:spPr>
          <a:xfrm>
            <a:off x="6100264" y="4177163"/>
            <a:ext cx="1433015" cy="253916"/>
          </a:xfrm>
          <a:prstGeom prst="rect">
            <a:avLst/>
          </a:prstGeom>
          <a:solidFill>
            <a:srgbClr val="F3EEEF"/>
          </a:solidFill>
        </p:spPr>
        <p:txBody>
          <a:bodyPr wrap="square" rtlCol="0">
            <a:spAutoFit/>
          </a:bodyPr>
          <a:lstStyle/>
          <a:p>
            <a:pPr algn="ctr"/>
            <a:r>
              <a:rPr lang="en-US" sz="1050" b="1" dirty="0" err="1" smtClean="0">
                <a:latin typeface="+mn-lt"/>
              </a:rPr>
              <a:t>árbol</a:t>
            </a:r>
            <a:r>
              <a:rPr lang="en-US" sz="1050" b="1" dirty="0" smtClean="0">
                <a:latin typeface="+mn-lt"/>
              </a:rPr>
              <a:t> de </a:t>
            </a:r>
            <a:r>
              <a:rPr lang="en-US" sz="1050" b="1" dirty="0" err="1" smtClean="0">
                <a:latin typeface="+mn-lt"/>
              </a:rPr>
              <a:t>decisión</a:t>
            </a:r>
            <a:endParaRPr lang="es-NI" sz="1050" b="1" dirty="0">
              <a:latin typeface="+mn-lt"/>
            </a:endParaRPr>
          </a:p>
        </p:txBody>
      </p:sp>
      <p:sp>
        <p:nvSpPr>
          <p:cNvPr id="29" name="CuadroTexto 28"/>
          <p:cNvSpPr txBox="1"/>
          <p:nvPr/>
        </p:nvSpPr>
        <p:spPr>
          <a:xfrm>
            <a:off x="7671889" y="4080302"/>
            <a:ext cx="1433015" cy="415498"/>
          </a:xfrm>
          <a:prstGeom prst="rect">
            <a:avLst/>
          </a:prstGeom>
          <a:solidFill>
            <a:srgbClr val="F3EEEF"/>
          </a:solidFill>
        </p:spPr>
        <p:txBody>
          <a:bodyPr wrap="square" rtlCol="0">
            <a:spAutoFit/>
          </a:bodyPr>
          <a:lstStyle/>
          <a:p>
            <a:pPr algn="ctr"/>
            <a:r>
              <a:rPr lang="es-NI" sz="1050" b="1" dirty="0" smtClean="0">
                <a:latin typeface="+mn-lt"/>
              </a:rPr>
              <a:t>esquema de bloques</a:t>
            </a:r>
            <a:endParaRPr lang="es-NI" sz="1050" b="1" dirty="0">
              <a:latin typeface="+mn-lt"/>
            </a:endParaRPr>
          </a:p>
        </p:txBody>
      </p:sp>
      <p:sp>
        <p:nvSpPr>
          <p:cNvPr id="30" name="CuadroTexto 29"/>
          <p:cNvSpPr txBox="1"/>
          <p:nvPr/>
        </p:nvSpPr>
        <p:spPr>
          <a:xfrm>
            <a:off x="62410" y="5752303"/>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pirámide</a:t>
            </a:r>
            <a:endParaRPr lang="es-NI" sz="1050" b="1" dirty="0">
              <a:latin typeface="+mn-lt"/>
            </a:endParaRPr>
          </a:p>
        </p:txBody>
      </p:sp>
      <p:sp>
        <p:nvSpPr>
          <p:cNvPr id="31" name="CuadroTexto 30"/>
          <p:cNvSpPr txBox="1"/>
          <p:nvPr/>
        </p:nvSpPr>
        <p:spPr>
          <a:xfrm>
            <a:off x="1600200" y="5752303"/>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embudo</a:t>
            </a:r>
            <a:endParaRPr lang="es-NI" sz="1050" b="1" dirty="0">
              <a:latin typeface="+mn-lt"/>
            </a:endParaRPr>
          </a:p>
        </p:txBody>
      </p:sp>
      <p:sp>
        <p:nvSpPr>
          <p:cNvPr id="32" name="CuadroTexto 31"/>
          <p:cNvSpPr txBox="1"/>
          <p:nvPr/>
        </p:nvSpPr>
        <p:spPr>
          <a:xfrm>
            <a:off x="3081835" y="5750316"/>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rueda</a:t>
            </a:r>
            <a:r>
              <a:rPr lang="en-US" sz="1050" b="1" dirty="0" smtClean="0">
                <a:latin typeface="+mn-lt"/>
              </a:rPr>
              <a:t> de radios</a:t>
            </a:r>
            <a:endParaRPr lang="es-NI" sz="1050" b="1" dirty="0">
              <a:latin typeface="+mn-lt"/>
            </a:endParaRPr>
          </a:p>
        </p:txBody>
      </p:sp>
      <p:sp>
        <p:nvSpPr>
          <p:cNvPr id="33" name="CuadroTexto 32"/>
          <p:cNvSpPr txBox="1"/>
          <p:nvPr/>
        </p:nvSpPr>
        <p:spPr>
          <a:xfrm>
            <a:off x="4631282" y="5750315"/>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rueda</a:t>
            </a:r>
            <a:r>
              <a:rPr lang="en-US" sz="1050" b="1" dirty="0" smtClean="0">
                <a:latin typeface="+mn-lt"/>
              </a:rPr>
              <a:t> de </a:t>
            </a:r>
            <a:r>
              <a:rPr lang="en-US" sz="1050" b="1" dirty="0" err="1" smtClean="0">
                <a:latin typeface="+mn-lt"/>
              </a:rPr>
              <a:t>ciclo</a:t>
            </a:r>
            <a:endParaRPr lang="es-NI" sz="1050" b="1" dirty="0">
              <a:latin typeface="+mn-lt"/>
            </a:endParaRPr>
          </a:p>
        </p:txBody>
      </p:sp>
      <p:sp>
        <p:nvSpPr>
          <p:cNvPr id="34" name="CuadroTexto 33"/>
          <p:cNvSpPr txBox="1"/>
          <p:nvPr/>
        </p:nvSpPr>
        <p:spPr>
          <a:xfrm>
            <a:off x="6112917" y="5750315"/>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escalera</a:t>
            </a:r>
            <a:endParaRPr lang="es-NI" sz="1050" b="1" dirty="0">
              <a:latin typeface="+mn-lt"/>
            </a:endParaRPr>
          </a:p>
        </p:txBody>
      </p:sp>
      <p:sp>
        <p:nvSpPr>
          <p:cNvPr id="35" name="CuadroTexto 34"/>
          <p:cNvSpPr txBox="1"/>
          <p:nvPr/>
        </p:nvSpPr>
        <p:spPr>
          <a:xfrm>
            <a:off x="7710985" y="5669523"/>
            <a:ext cx="1433015" cy="369332"/>
          </a:xfrm>
          <a:prstGeom prst="rect">
            <a:avLst/>
          </a:prstGeom>
          <a:solidFill>
            <a:srgbClr val="EAE5E6"/>
          </a:solidFill>
        </p:spPr>
        <p:txBody>
          <a:bodyPr wrap="square" lIns="0" tIns="0" rIns="0" rtlCol="0">
            <a:spAutoFit/>
          </a:bodyPr>
          <a:lstStyle/>
          <a:p>
            <a:pPr algn="ctr"/>
            <a:r>
              <a:rPr lang="en-US" sz="1050" b="1" dirty="0" err="1" smtClean="0">
                <a:latin typeface="+mn-lt"/>
              </a:rPr>
              <a:t>Bosquejo</a:t>
            </a:r>
            <a:r>
              <a:rPr lang="en-US" sz="1050" b="1" dirty="0" smtClean="0">
                <a:latin typeface="+mn-lt"/>
              </a:rPr>
              <a:t> de </a:t>
            </a:r>
            <a:r>
              <a:rPr lang="en-US" sz="1050" b="1" dirty="0" err="1" smtClean="0">
                <a:latin typeface="+mn-lt"/>
              </a:rPr>
              <a:t>estrategia</a:t>
            </a:r>
            <a:r>
              <a:rPr lang="en-US" sz="1050" b="1" dirty="0" smtClean="0">
                <a:latin typeface="+mn-lt"/>
              </a:rPr>
              <a:t> de </a:t>
            </a:r>
            <a:r>
              <a:rPr lang="en-US" sz="1050" b="1" dirty="0" err="1" smtClean="0">
                <a:latin typeface="+mn-lt"/>
              </a:rPr>
              <a:t>juego</a:t>
            </a:r>
            <a:endParaRPr lang="es-NI" sz="1050" b="1" dirty="0">
              <a:latin typeface="+mn-lt"/>
            </a:endParaRPr>
          </a:p>
        </p:txBody>
      </p:sp>
      <p:sp>
        <p:nvSpPr>
          <p:cNvPr id="36" name="CuadroTexto 35"/>
          <p:cNvSpPr txBox="1"/>
          <p:nvPr/>
        </p:nvSpPr>
        <p:spPr>
          <a:xfrm>
            <a:off x="59282" y="7278446"/>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mapa de vía</a:t>
            </a:r>
            <a:endParaRPr lang="es-NI" sz="1050" b="1" dirty="0">
              <a:latin typeface="+mn-lt"/>
            </a:endParaRPr>
          </a:p>
        </p:txBody>
      </p:sp>
      <p:sp>
        <p:nvSpPr>
          <p:cNvPr id="37" name="CuadroTexto 36"/>
          <p:cNvSpPr txBox="1"/>
          <p:nvPr/>
        </p:nvSpPr>
        <p:spPr>
          <a:xfrm>
            <a:off x="1619250" y="7278446"/>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gráfico de velocímetro</a:t>
            </a:r>
            <a:endParaRPr lang="es-NI" sz="1050" b="1" dirty="0">
              <a:latin typeface="+mn-lt"/>
            </a:endParaRPr>
          </a:p>
        </p:txBody>
      </p:sp>
      <p:sp>
        <p:nvSpPr>
          <p:cNvPr id="38" name="CuadroTexto 37"/>
          <p:cNvSpPr txBox="1"/>
          <p:nvPr/>
        </p:nvSpPr>
        <p:spPr>
          <a:xfrm>
            <a:off x="3133724" y="7318904"/>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engranajes</a:t>
            </a:r>
            <a:endParaRPr lang="es-NI" sz="1050" b="1" dirty="0">
              <a:latin typeface="+mn-lt"/>
            </a:endParaRPr>
          </a:p>
        </p:txBody>
      </p:sp>
      <p:sp>
        <p:nvSpPr>
          <p:cNvPr id="40" name="CuadroTexto 39"/>
          <p:cNvSpPr txBox="1"/>
          <p:nvPr/>
        </p:nvSpPr>
        <p:spPr>
          <a:xfrm>
            <a:off x="4665117" y="7278446"/>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rueda</a:t>
            </a:r>
            <a:r>
              <a:rPr lang="en-US" sz="1050" b="1" dirty="0" smtClean="0">
                <a:latin typeface="+mn-lt"/>
              </a:rPr>
              <a:t> de feria</a:t>
            </a:r>
            <a:endParaRPr lang="es-NI" sz="1050" b="1" dirty="0">
              <a:latin typeface="+mn-lt"/>
            </a:endParaRPr>
          </a:p>
        </p:txBody>
      </p:sp>
      <p:sp>
        <p:nvSpPr>
          <p:cNvPr id="41" name="CuadroTexto 40"/>
          <p:cNvSpPr txBox="1"/>
          <p:nvPr/>
        </p:nvSpPr>
        <p:spPr>
          <a:xfrm>
            <a:off x="6098132" y="7278446"/>
            <a:ext cx="1433015" cy="207749"/>
          </a:xfrm>
          <a:prstGeom prst="rect">
            <a:avLst/>
          </a:prstGeom>
          <a:solidFill>
            <a:srgbClr val="EAE5E6"/>
          </a:solidFill>
        </p:spPr>
        <p:txBody>
          <a:bodyPr wrap="square" lIns="0" tIns="0" rIns="0" rtlCol="0">
            <a:spAutoFit/>
          </a:bodyPr>
          <a:lstStyle/>
          <a:p>
            <a:pPr algn="ctr"/>
            <a:r>
              <a:rPr lang="en-US" sz="1050" b="1" dirty="0" err="1" smtClean="0">
                <a:latin typeface="+mn-lt"/>
              </a:rPr>
              <a:t>niveladores</a:t>
            </a:r>
            <a:endParaRPr lang="es-NI" sz="1050" b="1" dirty="0">
              <a:latin typeface="+mn-lt"/>
            </a:endParaRPr>
          </a:p>
        </p:txBody>
      </p:sp>
      <p:sp>
        <p:nvSpPr>
          <p:cNvPr id="42" name="CuadroTexto 41"/>
          <p:cNvSpPr txBox="1"/>
          <p:nvPr/>
        </p:nvSpPr>
        <p:spPr>
          <a:xfrm>
            <a:off x="7671888" y="7278446"/>
            <a:ext cx="1433015" cy="207749"/>
          </a:xfrm>
          <a:prstGeom prst="rect">
            <a:avLst/>
          </a:prstGeom>
          <a:solidFill>
            <a:srgbClr val="EFEBED"/>
          </a:solidFill>
        </p:spPr>
        <p:txBody>
          <a:bodyPr wrap="square" lIns="0" tIns="0" rIns="0" rtlCol="0">
            <a:spAutoFit/>
          </a:bodyPr>
          <a:lstStyle/>
          <a:p>
            <a:pPr algn="ctr"/>
            <a:r>
              <a:rPr lang="es-NI" sz="1050" b="1" dirty="0" smtClean="0">
                <a:latin typeface="+mn-lt"/>
              </a:rPr>
              <a:t>báscula</a:t>
            </a:r>
            <a:endParaRPr lang="es-NI" sz="1050" b="1" dirty="0">
              <a:latin typeface="+mn-lt"/>
            </a:endParaRPr>
          </a:p>
        </p:txBody>
      </p:sp>
    </p:spTree>
    <p:extLst>
      <p:ext uri="{BB962C8B-B14F-4D97-AF65-F5344CB8AC3E}">
        <p14:creationId xmlns:p14="http://schemas.microsoft.com/office/powerpoint/2010/main" val="2858067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2095500"/>
            <a:ext cx="7772400" cy="2171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a:lnSpc>
                <a:spcPct val="120000"/>
              </a:lnSpc>
            </a:pPr>
            <a:r>
              <a:rPr lang="en-US" sz="5000" b="1" spc="200" dirty="0">
                <a:solidFill>
                  <a:schemeClr val="accent1"/>
                </a:solidFill>
              </a:rPr>
              <a:t>¿POR QUÉ </a:t>
            </a:r>
            <a:r>
              <a:rPr lang="en-US" sz="5000" b="1" spc="200" dirty="0" smtClean="0">
                <a:solidFill>
                  <a:schemeClr val="accent1"/>
                </a:solidFill>
              </a:rPr>
              <a:t>USAR LA </a:t>
            </a:r>
            <a:r>
              <a:rPr lang="en-US" sz="5000" b="1" spc="200" dirty="0">
                <a:solidFill>
                  <a:schemeClr val="accent1"/>
                </a:solidFill>
              </a:rPr>
              <a:t>VISUALIZACIÓN DE DATOS?</a:t>
            </a:r>
            <a:endParaRPr lang="en-US" sz="5500" b="1" spc="300" dirty="0">
              <a:solidFill>
                <a:schemeClr val="accent1"/>
              </a:solidFill>
            </a:endParaRPr>
          </a:p>
        </p:txBody>
      </p:sp>
    </p:spTree>
    <p:extLst>
      <p:ext uri="{BB962C8B-B14F-4D97-AF65-F5344CB8AC3E}">
        <p14:creationId xmlns:p14="http://schemas.microsoft.com/office/powerpoint/2010/main" val="1849340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Velocidad</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13114"/>
          <a:stretch/>
        </p:blipFill>
        <p:spPr>
          <a:xfrm>
            <a:off x="3743010" y="1447800"/>
            <a:ext cx="1929442" cy="1676400"/>
          </a:xfrm>
        </p:spPr>
      </p:pic>
      <p:sp>
        <p:nvSpPr>
          <p:cNvPr id="5" name="TextBox 4"/>
          <p:cNvSpPr txBox="1"/>
          <p:nvPr/>
        </p:nvSpPr>
        <p:spPr>
          <a:xfrm>
            <a:off x="973931" y="3581400"/>
            <a:ext cx="7467600" cy="830997"/>
          </a:xfrm>
          <a:prstGeom prst="rect">
            <a:avLst/>
          </a:prstGeom>
          <a:noFill/>
        </p:spPr>
        <p:txBody>
          <a:bodyPr wrap="square" rtlCol="0">
            <a:spAutoFit/>
          </a:bodyPr>
          <a:lstStyle/>
          <a:p>
            <a:pPr algn="ctr"/>
            <a:r>
              <a:rPr lang="en-US" dirty="0"/>
              <a:t>El período de atención ha </a:t>
            </a:r>
            <a:r>
              <a:rPr lang="en-US" dirty="0" smtClean="0"/>
              <a:t>CAÍDO de </a:t>
            </a:r>
            <a:r>
              <a:rPr lang="en-US" b="1" dirty="0" smtClean="0"/>
              <a:t>12 </a:t>
            </a:r>
            <a:r>
              <a:rPr lang="en-US" b="1" dirty="0"/>
              <a:t>segundos </a:t>
            </a:r>
            <a:r>
              <a:rPr lang="en-US" dirty="0"/>
              <a:t>en el 2000 a </a:t>
            </a:r>
            <a:r>
              <a:rPr lang="en-US" b="1" dirty="0"/>
              <a:t>8 segundos </a:t>
            </a:r>
            <a:r>
              <a:rPr lang="en-US" dirty="0"/>
              <a:t>en el 2015</a:t>
            </a:r>
          </a:p>
        </p:txBody>
      </p:sp>
      <p:sp>
        <p:nvSpPr>
          <p:cNvPr id="6" name="TextBox 5"/>
          <p:cNvSpPr txBox="1"/>
          <p:nvPr/>
        </p:nvSpPr>
        <p:spPr>
          <a:xfrm>
            <a:off x="4953000" y="5867400"/>
            <a:ext cx="3776662" cy="307777"/>
          </a:xfrm>
          <a:prstGeom prst="rect">
            <a:avLst/>
          </a:prstGeom>
          <a:noFill/>
        </p:spPr>
        <p:txBody>
          <a:bodyPr wrap="square" rtlCol="0">
            <a:spAutoFit/>
          </a:bodyPr>
          <a:lstStyle/>
          <a:p>
            <a:r>
              <a:rPr lang="en-US" sz="1400" dirty="0"/>
              <a:t>Attention Spans study, Microsoft Corp. 2015</a:t>
            </a:r>
          </a:p>
        </p:txBody>
      </p:sp>
      <p:sp>
        <p:nvSpPr>
          <p:cNvPr id="7" name="TextBox 6"/>
          <p:cNvSpPr txBox="1"/>
          <p:nvPr/>
        </p:nvSpPr>
        <p:spPr>
          <a:xfrm>
            <a:off x="973931" y="4608328"/>
            <a:ext cx="7467600" cy="830997"/>
          </a:xfrm>
          <a:prstGeom prst="rect">
            <a:avLst/>
          </a:prstGeom>
          <a:noFill/>
        </p:spPr>
        <p:txBody>
          <a:bodyPr wrap="square" rtlCol="0">
            <a:spAutoFit/>
          </a:bodyPr>
          <a:lstStyle/>
          <a:p>
            <a:pPr algn="ctr"/>
            <a:r>
              <a:rPr lang="en-US" dirty="0"/>
              <a:t>Las visualizaciones de datos permiten una comprensión más rápida de un conjunto de datos </a:t>
            </a:r>
          </a:p>
        </p:txBody>
      </p:sp>
    </p:spTree>
    <p:extLst>
      <p:ext uri="{BB962C8B-B14F-4D97-AF65-F5344CB8AC3E}">
        <p14:creationId xmlns:p14="http://schemas.microsoft.com/office/powerpoint/2010/main" val="377393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Comprensión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43000" y="1360714"/>
            <a:ext cx="7210375" cy="5008847"/>
          </a:xfrm>
        </p:spPr>
      </p:pic>
      <p:sp>
        <p:nvSpPr>
          <p:cNvPr id="5" name="TextBox 4"/>
          <p:cNvSpPr txBox="1"/>
          <p:nvPr/>
        </p:nvSpPr>
        <p:spPr>
          <a:xfrm>
            <a:off x="6448686" y="6165003"/>
            <a:ext cx="1904689" cy="215444"/>
          </a:xfrm>
          <a:prstGeom prst="rect">
            <a:avLst/>
          </a:prstGeom>
          <a:noFill/>
        </p:spPr>
        <p:txBody>
          <a:bodyPr wrap="none" rtlCol="0">
            <a:spAutoFit/>
          </a:bodyPr>
          <a:lstStyle/>
          <a:p>
            <a:r>
              <a:rPr lang="de-DE" sz="800" dirty="0"/>
              <a:t>© 2016 Population Reference Bureau</a:t>
            </a:r>
            <a:endParaRPr lang="en-US" sz="800" dirty="0"/>
          </a:p>
        </p:txBody>
      </p:sp>
      <p:sp>
        <p:nvSpPr>
          <p:cNvPr id="3" name="CuadroTexto 2"/>
          <p:cNvSpPr txBox="1"/>
          <p:nvPr/>
        </p:nvSpPr>
        <p:spPr>
          <a:xfrm>
            <a:off x="1143001" y="1428600"/>
            <a:ext cx="7210374" cy="324000"/>
          </a:xfrm>
          <a:prstGeom prst="rect">
            <a:avLst/>
          </a:prstGeom>
          <a:solidFill>
            <a:srgbClr val="F3F5F9"/>
          </a:solidFill>
        </p:spPr>
        <p:txBody>
          <a:bodyPr wrap="square" rtlCol="0">
            <a:spAutoFit/>
          </a:bodyPr>
          <a:lstStyle/>
          <a:p>
            <a:r>
              <a:rPr lang="es-NI" sz="1200" b="1" dirty="0" smtClean="0">
                <a:solidFill>
                  <a:schemeClr val="tx2"/>
                </a:solidFill>
              </a:rPr>
              <a:t>La acuacultura suple la demanda de pescado mientras la captura en los océanos disminuye</a:t>
            </a:r>
            <a:endParaRPr lang="es-NI" sz="1200" b="1" dirty="0">
              <a:solidFill>
                <a:schemeClr val="tx2"/>
              </a:solidFill>
            </a:endParaRPr>
          </a:p>
        </p:txBody>
      </p:sp>
    </p:spTree>
    <p:extLst>
      <p:ext uri="{BB962C8B-B14F-4D97-AF65-F5344CB8AC3E}">
        <p14:creationId xmlns:p14="http://schemas.microsoft.com/office/powerpoint/2010/main" val="16781854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Atractivo</a:t>
            </a:r>
          </a:p>
        </p:txBody>
      </p:sp>
      <p:sp>
        <p:nvSpPr>
          <p:cNvPr id="3" name="Content Placeholder 2"/>
          <p:cNvSpPr>
            <a:spLocks noGrp="1"/>
          </p:cNvSpPr>
          <p:nvPr>
            <p:ph idx="1"/>
          </p:nvPr>
        </p:nvSpPr>
        <p:spPr>
          <a:xfrm>
            <a:off x="847725" y="2362200"/>
            <a:ext cx="2809875" cy="3962400"/>
          </a:xfrm>
        </p:spPr>
        <p:txBody>
          <a:bodyPr/>
          <a:lstStyle/>
          <a:p>
            <a:pPr marL="0" indent="0">
              <a:buNone/>
            </a:pPr>
            <a:r>
              <a:rPr lang="en-US" dirty="0"/>
              <a:t>Podríamos enumerar los porcentajes de los datos</a:t>
            </a:r>
          </a:p>
          <a:p>
            <a:pPr marL="0" indent="0">
              <a:buNone/>
            </a:pPr>
            <a:endParaRPr lang="is-IS" dirty="0"/>
          </a:p>
          <a:p>
            <a:pPr marL="0" indent="0">
              <a:buNone/>
            </a:pPr>
            <a:r>
              <a:rPr lang="is-IS" dirty="0"/>
              <a:t>O...</a:t>
            </a:r>
            <a:endParaRPr lang="en-US" dirty="0"/>
          </a:p>
        </p:txBody>
      </p:sp>
      <p:pic>
        <p:nvPicPr>
          <p:cNvPr id="1026" name="Picture 2" descr="creen Shot 2014-11-10 at 1.05.40 PM.png"/>
          <p:cNvPicPr>
            <a:picLocks noChangeAspect="1" noChangeArrowheads="1"/>
          </p:cNvPicPr>
          <p:nvPr/>
        </p:nvPicPr>
        <p:blipFill rotWithShape="1">
          <a:blip r:embed="rId3">
            <a:extLst>
              <a:ext uri="{28A0092B-C50C-407E-A947-70E740481C1C}">
                <a14:useLocalDpi xmlns:a14="http://schemas.microsoft.com/office/drawing/2010/main" val="0"/>
              </a:ext>
            </a:extLst>
          </a:blip>
          <a:srcRect t="2705" b="8020"/>
          <a:stretch/>
        </p:blipFill>
        <p:spPr bwMode="auto">
          <a:xfrm>
            <a:off x="3886200" y="-9370"/>
            <a:ext cx="4800600" cy="64499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941622" y="6216878"/>
            <a:ext cx="1760418" cy="215444"/>
          </a:xfrm>
          <a:prstGeom prst="rect">
            <a:avLst/>
          </a:prstGeom>
          <a:noFill/>
        </p:spPr>
        <p:txBody>
          <a:bodyPr wrap="none" rtlCol="0">
            <a:spAutoFit/>
          </a:bodyPr>
          <a:lstStyle/>
          <a:p>
            <a:r>
              <a:rPr lang="de-DE" sz="800" dirty="0">
                <a:solidFill>
                  <a:schemeClr val="accent1"/>
                </a:solidFill>
              </a:rPr>
              <a:t>© Millward Brown, Y&amp;R São Paulo</a:t>
            </a:r>
            <a:endParaRPr lang="en-US" sz="800" dirty="0">
              <a:solidFill>
                <a:schemeClr val="accent1"/>
              </a:solidFill>
            </a:endParaRPr>
          </a:p>
        </p:txBody>
      </p:sp>
    </p:spTree>
    <p:extLst>
      <p:ext uri="{BB962C8B-B14F-4D97-AF65-F5344CB8AC3E}">
        <p14:creationId xmlns:p14="http://schemas.microsoft.com/office/powerpoint/2010/main" val="1604035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Objetivos de la presentación</a:t>
            </a:r>
            <a:endParaRPr lang="es-ES_tradnl" dirty="0"/>
          </a:p>
        </p:txBody>
      </p:sp>
      <p:sp>
        <p:nvSpPr>
          <p:cNvPr id="3" name="Content Placeholder 2"/>
          <p:cNvSpPr>
            <a:spLocks noGrp="1"/>
          </p:cNvSpPr>
          <p:nvPr>
            <p:ph idx="1"/>
          </p:nvPr>
        </p:nvSpPr>
        <p:spPr>
          <a:xfrm>
            <a:off x="847725" y="1981200"/>
            <a:ext cx="7729537" cy="4495800"/>
          </a:xfrm>
        </p:spPr>
        <p:txBody>
          <a:bodyPr/>
          <a:lstStyle/>
          <a:p>
            <a:r>
              <a:rPr lang="es-ES" dirty="0" smtClean="0"/>
              <a:t>¿Qué es una visualización de datos?</a:t>
            </a:r>
          </a:p>
          <a:p>
            <a:r>
              <a:rPr lang="es-ES" dirty="0" smtClean="0"/>
              <a:t>¿Por qué pueden ser efectivas?</a:t>
            </a:r>
          </a:p>
          <a:p>
            <a:r>
              <a:rPr lang="es-ES" dirty="0" smtClean="0"/>
              <a:t>¿Cómo planificar?</a:t>
            </a:r>
          </a:p>
          <a:p>
            <a:endParaRPr lang="en-US" dirty="0"/>
          </a:p>
          <a:p>
            <a:endParaRPr lang="en-US" dirty="0"/>
          </a:p>
        </p:txBody>
      </p:sp>
      <p:sp>
        <p:nvSpPr>
          <p:cNvPr id="4" name="Content Placeholder 2"/>
          <p:cNvSpPr txBox="1">
            <a:spLocks/>
          </p:cNvSpPr>
          <p:nvPr/>
        </p:nvSpPr>
        <p:spPr bwMode="auto">
          <a:xfrm>
            <a:off x="817984" y="1371600"/>
            <a:ext cx="77295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buNone/>
            </a:pPr>
            <a:r>
              <a:rPr lang="es-ES" kern="0" dirty="0" smtClean="0"/>
              <a:t>Ustedes aprenderán:</a:t>
            </a:r>
            <a:endParaRPr lang="es-ES" kern="0" dirty="0"/>
          </a:p>
        </p:txBody>
      </p:sp>
    </p:spTree>
    <p:extLst>
      <p:ext uri="{BB962C8B-B14F-4D97-AF65-F5344CB8AC3E}">
        <p14:creationId xmlns:p14="http://schemas.microsoft.com/office/powerpoint/2010/main" val="2234277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739062" cy="990600"/>
          </a:xfrm>
        </p:spPr>
        <p:txBody>
          <a:bodyPr/>
          <a:lstStyle/>
          <a:p>
            <a:r>
              <a:rPr lang="en-US" dirty="0"/>
              <a:t>Retención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71971" y="1524000"/>
            <a:ext cx="2402195" cy="2209800"/>
          </a:xfrm>
        </p:spPr>
      </p:pic>
      <p:sp>
        <p:nvSpPr>
          <p:cNvPr id="5" name="TextBox 4"/>
          <p:cNvSpPr txBox="1"/>
          <p:nvPr/>
        </p:nvSpPr>
        <p:spPr>
          <a:xfrm>
            <a:off x="6477000" y="1238071"/>
            <a:ext cx="2286000" cy="1200329"/>
          </a:xfrm>
          <a:prstGeom prst="rect">
            <a:avLst/>
          </a:prstGeom>
          <a:noFill/>
        </p:spPr>
        <p:txBody>
          <a:bodyPr wrap="square" rtlCol="0">
            <a:spAutoFit/>
          </a:bodyPr>
          <a:lstStyle/>
          <a:p>
            <a:r>
              <a:rPr lang="en-US" sz="7200" dirty="0"/>
              <a:t>58%</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5206649" y="1180877"/>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r>
              <a:rPr lang="en-US" sz="800" dirty="0"/>
              <a:t>George Patterson, The Noun Project</a:t>
            </a:r>
          </a:p>
        </p:txBody>
      </p:sp>
      <p:sp>
        <p:nvSpPr>
          <p:cNvPr id="9" name="TextBox 8"/>
          <p:cNvSpPr txBox="1"/>
          <p:nvPr/>
        </p:nvSpPr>
        <p:spPr>
          <a:xfrm>
            <a:off x="4253701" y="5977415"/>
            <a:ext cx="542136" cy="215444"/>
          </a:xfrm>
          <a:prstGeom prst="rect">
            <a:avLst/>
          </a:prstGeom>
          <a:noFill/>
        </p:spPr>
        <p:txBody>
          <a:bodyPr wrap="none" rtlCol="0">
            <a:spAutoFit/>
          </a:bodyPr>
          <a:lstStyle/>
          <a:p>
            <a:r>
              <a:rPr lang="de-DE" sz="800" dirty="0"/>
              <a:t>© Good</a:t>
            </a:r>
            <a:endParaRPr lang="en-US" sz="800" dirty="0"/>
          </a:p>
        </p:txBody>
      </p:sp>
      <p:sp>
        <p:nvSpPr>
          <p:cNvPr id="10" name="TextBox 9"/>
          <p:cNvSpPr txBox="1"/>
          <p:nvPr/>
        </p:nvSpPr>
        <p:spPr>
          <a:xfrm>
            <a:off x="7861348" y="6085137"/>
            <a:ext cx="808235" cy="215444"/>
          </a:xfrm>
          <a:prstGeom prst="rect">
            <a:avLst/>
          </a:prstGeom>
          <a:noFill/>
        </p:spPr>
        <p:txBody>
          <a:bodyPr wrap="none" rtlCol="0">
            <a:spAutoFit/>
          </a:bodyPr>
          <a:lstStyle/>
          <a:p>
            <a:r>
              <a:rPr lang="de-DE" sz="800" dirty="0"/>
              <a:t>© Ben Willers</a:t>
            </a:r>
            <a:endParaRPr lang="en-US" sz="800" dirty="0"/>
          </a:p>
        </p:txBody>
      </p:sp>
      <p:sp>
        <p:nvSpPr>
          <p:cNvPr id="11" name="Content Placeholder 2"/>
          <p:cNvSpPr txBox="1">
            <a:spLocks/>
          </p:cNvSpPr>
          <p:nvPr/>
        </p:nvSpPr>
        <p:spPr bwMode="auto">
          <a:xfrm>
            <a:off x="838200" y="685800"/>
            <a:ext cx="7915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buFont typeface="Wingdings" panose="05000000000000000000" pitchFamily="2" charset="2"/>
              <a:buNone/>
            </a:pPr>
            <a:r>
              <a:rPr lang="en-US" sz="2800" kern="0" dirty="0"/>
              <a:t>¿Cuál no hemos visto antes?</a:t>
            </a:r>
            <a:endParaRPr lang="is-IS" sz="2800" kern="0"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837" y="4267200"/>
            <a:ext cx="4191000" cy="1708493"/>
          </a:xfrm>
          <a:prstGeom prst="rect">
            <a:avLst/>
          </a:prstGeom>
        </p:spPr>
      </p:pic>
    </p:spTree>
    <p:extLst>
      <p:ext uri="{BB962C8B-B14F-4D97-AF65-F5344CB8AC3E}">
        <p14:creationId xmlns:p14="http://schemas.microsoft.com/office/powerpoint/2010/main" val="5983534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9067800" cy="990600"/>
          </a:xfrm>
        </p:spPr>
        <p:txBody>
          <a:bodyPr/>
          <a:lstStyle/>
          <a:p>
            <a:r>
              <a:rPr lang="en-US" sz="2800" dirty="0" err="1" smtClean="0"/>
              <a:t>Datos</a:t>
            </a:r>
            <a:r>
              <a:rPr lang="en-US" sz="2800" dirty="0" smtClean="0"/>
              <a:t> de la </a:t>
            </a:r>
            <a:r>
              <a:rPr lang="en-US" sz="2800" dirty="0" err="1" smtClean="0"/>
              <a:t>población</a:t>
            </a:r>
            <a:r>
              <a:rPr lang="en-US" sz="2800" dirty="0" smtClean="0"/>
              <a:t> </a:t>
            </a:r>
            <a:r>
              <a:rPr lang="en-US" sz="2800" dirty="0" err="1" smtClean="0"/>
              <a:t>mundial</a:t>
            </a:r>
            <a:r>
              <a:rPr lang="en-US" sz="2800" dirty="0" smtClean="0"/>
              <a:t> antes de </a:t>
            </a:r>
            <a:r>
              <a:rPr lang="en-US" sz="2800" dirty="0" err="1" smtClean="0"/>
              <a:t>visualización</a:t>
            </a:r>
            <a:r>
              <a:rPr lang="en-US" sz="2800" dirty="0" smtClean="0"/>
              <a:t> </a:t>
            </a:r>
            <a:endParaRPr lang="en-US" sz="28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54149" y="1066800"/>
            <a:ext cx="7528761" cy="5181600"/>
          </a:xfrm>
        </p:spPr>
      </p:pic>
      <p:sp>
        <p:nvSpPr>
          <p:cNvPr id="5" name="TextBox 4"/>
          <p:cNvSpPr txBox="1"/>
          <p:nvPr/>
        </p:nvSpPr>
        <p:spPr>
          <a:xfrm>
            <a:off x="6934200" y="6293078"/>
            <a:ext cx="1904689" cy="215444"/>
          </a:xfrm>
          <a:prstGeom prst="rect">
            <a:avLst/>
          </a:prstGeom>
          <a:noFill/>
        </p:spPr>
        <p:txBody>
          <a:bodyPr wrap="none" rtlCol="0">
            <a:spAutoFit/>
          </a:bodyPr>
          <a:lstStyle/>
          <a:p>
            <a:r>
              <a:rPr lang="de-DE" sz="800" dirty="0"/>
              <a:t>© 2016 Population Reference Bureau</a:t>
            </a:r>
            <a:endParaRPr lang="en-US" sz="800" dirty="0"/>
          </a:p>
        </p:txBody>
      </p:sp>
    </p:spTree>
    <p:extLst>
      <p:ext uri="{BB962C8B-B14F-4D97-AF65-F5344CB8AC3E}">
        <p14:creationId xmlns:p14="http://schemas.microsoft.com/office/powerpoint/2010/main" val="9149630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8305800" cy="990600"/>
          </a:xfrm>
        </p:spPr>
        <p:txBody>
          <a:bodyPr/>
          <a:lstStyle/>
          <a:p>
            <a:r>
              <a:rPr lang="en-US" sz="2800" dirty="0" err="1" smtClean="0"/>
              <a:t>Datos</a:t>
            </a:r>
            <a:r>
              <a:rPr lang="en-US" sz="2800" dirty="0" smtClean="0"/>
              <a:t> de la </a:t>
            </a:r>
            <a:r>
              <a:rPr lang="en-US" sz="2800" dirty="0" err="1" smtClean="0"/>
              <a:t>población</a:t>
            </a:r>
            <a:r>
              <a:rPr lang="en-US" sz="2800" dirty="0" smtClean="0"/>
              <a:t> </a:t>
            </a:r>
            <a:r>
              <a:rPr lang="en-US" sz="2800" dirty="0" err="1" smtClean="0"/>
              <a:t>mundial</a:t>
            </a:r>
            <a:r>
              <a:rPr lang="en-US" sz="2800" dirty="0" smtClean="0"/>
              <a:t> </a:t>
            </a:r>
            <a:r>
              <a:rPr lang="en-US" sz="2800" dirty="0" err="1" smtClean="0"/>
              <a:t>después</a:t>
            </a:r>
            <a:r>
              <a:rPr lang="en-US" sz="2800" dirty="0" smtClean="0"/>
              <a:t> de </a:t>
            </a:r>
            <a:r>
              <a:rPr lang="en-US" sz="2800" dirty="0" err="1" smtClean="0"/>
              <a:t>visualización</a:t>
            </a:r>
            <a:r>
              <a:rPr lang="en-US" sz="2800" dirty="0" smtClean="0"/>
              <a:t> </a:t>
            </a:r>
            <a:endParaRPr lang="en-US" sz="2800" dirty="0"/>
          </a:p>
        </p:txBody>
      </p:sp>
      <p:pic>
        <p:nvPicPr>
          <p:cNvPr id="5" name="Content Placeholder 4"/>
          <p:cNvPicPr>
            <a:picLocks noGrp="1" noChangeAspect="1"/>
          </p:cNvPicPr>
          <p:nvPr>
            <p:ph idx="1"/>
          </p:nvPr>
        </p:nvPicPr>
        <p:blipFill>
          <a:blip r:embed="rId3">
            <a:extLst>
              <a:ext uri="{BEBA8EAE-BF5A-486C-A8C5-ECC9F3942E4B}">
                <a14:imgProps xmlns:a14="http://schemas.microsoft.com/office/drawing/2010/main">
                  <a14:imgLayer r:embed="rId4">
                    <a14:imgEffect>
                      <a14:colorTemperature colorTemp="59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342104" y="1981200"/>
            <a:ext cx="8727134" cy="3048000"/>
          </a:xfrm>
        </p:spPr>
      </p:pic>
      <p:sp>
        <p:nvSpPr>
          <p:cNvPr id="4" name="TextBox 3"/>
          <p:cNvSpPr txBox="1"/>
          <p:nvPr/>
        </p:nvSpPr>
        <p:spPr>
          <a:xfrm>
            <a:off x="6934200" y="6248400"/>
            <a:ext cx="1904689" cy="215444"/>
          </a:xfrm>
          <a:prstGeom prst="rect">
            <a:avLst/>
          </a:prstGeom>
          <a:noFill/>
        </p:spPr>
        <p:txBody>
          <a:bodyPr wrap="none" rtlCol="0">
            <a:spAutoFit/>
          </a:bodyPr>
          <a:lstStyle/>
          <a:p>
            <a:r>
              <a:rPr lang="de-DE" sz="800" dirty="0"/>
              <a:t>© 2016 Population Reference Bureau</a:t>
            </a:r>
            <a:endParaRPr lang="en-US" sz="800" dirty="0"/>
          </a:p>
        </p:txBody>
      </p:sp>
    </p:spTree>
    <p:extLst>
      <p:ext uri="{BB962C8B-B14F-4D97-AF65-F5344CB8AC3E}">
        <p14:creationId xmlns:p14="http://schemas.microsoft.com/office/powerpoint/2010/main" val="15422623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2133600"/>
            <a:ext cx="7772400" cy="2171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a:lnSpc>
                <a:spcPct val="120000"/>
              </a:lnSpc>
            </a:pPr>
            <a:r>
              <a:rPr lang="en-US" sz="5000" b="1" spc="200" dirty="0">
                <a:solidFill>
                  <a:schemeClr val="accent1"/>
                </a:solidFill>
              </a:rPr>
              <a:t>PLANIFICANDO </a:t>
            </a:r>
            <a:r>
              <a:rPr lang="en-US" sz="5000" b="1" spc="200" dirty="0" smtClean="0">
                <a:solidFill>
                  <a:schemeClr val="accent1"/>
                </a:solidFill>
              </a:rPr>
              <a:t>LA VISUALIZACIÓN </a:t>
            </a:r>
            <a:r>
              <a:rPr lang="en-US" sz="5000" b="1" spc="200" dirty="0">
                <a:solidFill>
                  <a:schemeClr val="accent1"/>
                </a:solidFill>
              </a:rPr>
              <a:t>DE DATOS </a:t>
            </a:r>
            <a:endParaRPr lang="en-US" sz="5500" b="1" spc="300" dirty="0">
              <a:solidFill>
                <a:schemeClr val="accent1"/>
              </a:solidFill>
            </a:endParaRPr>
          </a:p>
        </p:txBody>
      </p:sp>
    </p:spTree>
    <p:extLst>
      <p:ext uri="{BB962C8B-B14F-4D97-AF65-F5344CB8AC3E}">
        <p14:creationId xmlns:p14="http://schemas.microsoft.com/office/powerpoint/2010/main" val="16613051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Una buena representación visual de datos</a:t>
            </a:r>
            <a:endParaRPr lang="es-ES_tradnl" dirty="0"/>
          </a:p>
        </p:txBody>
      </p:sp>
      <p:sp>
        <p:nvSpPr>
          <p:cNvPr id="3" name="Content Placeholder 2"/>
          <p:cNvSpPr>
            <a:spLocks noGrp="1"/>
          </p:cNvSpPr>
          <p:nvPr>
            <p:ph idx="1"/>
          </p:nvPr>
        </p:nvSpPr>
        <p:spPr>
          <a:xfrm>
            <a:off x="847725" y="2590800"/>
            <a:ext cx="7839075" cy="3733800"/>
          </a:xfrm>
        </p:spPr>
        <p:txBody>
          <a:bodyPr/>
          <a:lstStyle/>
          <a:p>
            <a:pPr marL="514350" indent="-514350">
              <a:buFont typeface="+mj-lt"/>
              <a:buAutoNum type="arabicPeriod"/>
            </a:pPr>
            <a:r>
              <a:rPr lang="es-ES_tradnl" dirty="0" smtClean="0"/>
              <a:t>Debe ser precisa y no representar inadecuadamente los datos</a:t>
            </a:r>
          </a:p>
          <a:p>
            <a:pPr marL="514350" indent="-514350">
              <a:buFont typeface="+mj-lt"/>
              <a:buAutoNum type="arabicPeriod"/>
            </a:pPr>
            <a:r>
              <a:rPr lang="es-ES_tradnl" dirty="0" smtClean="0"/>
              <a:t>Debe ser fácil de entender</a:t>
            </a:r>
          </a:p>
          <a:p>
            <a:pPr marL="514350" indent="-514350">
              <a:buFont typeface="+mj-lt"/>
              <a:buAutoNum type="arabicPeriod"/>
            </a:pPr>
            <a:r>
              <a:rPr lang="es-ES_tradnl" dirty="0" smtClean="0"/>
              <a:t>Se relaciona con tu audiencia</a:t>
            </a:r>
          </a:p>
          <a:p>
            <a:pPr marL="514350" indent="-514350">
              <a:buFont typeface="+mj-lt"/>
              <a:buAutoNum type="arabicPeriod"/>
            </a:pPr>
            <a:r>
              <a:rPr lang="es-ES_tradnl" dirty="0" smtClean="0"/>
              <a:t>Muestra sólo lo necesario</a:t>
            </a:r>
            <a:endParaRPr lang="es-ES_tradnl" dirty="0"/>
          </a:p>
        </p:txBody>
      </p:sp>
    </p:spTree>
    <p:extLst>
      <p:ext uri="{BB962C8B-B14F-4D97-AF65-F5344CB8AC3E}">
        <p14:creationId xmlns:p14="http://schemas.microsoft.com/office/powerpoint/2010/main" val="1856163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077200" cy="990600"/>
          </a:xfrm>
        </p:spPr>
        <p:txBody>
          <a:bodyPr/>
          <a:lstStyle/>
          <a:p>
            <a:r>
              <a:rPr lang="en-US" sz="3200" dirty="0"/>
              <a:t>Errores Comunes con la Precisión de los Datos</a:t>
            </a:r>
          </a:p>
        </p:txBody>
      </p:sp>
      <p:sp>
        <p:nvSpPr>
          <p:cNvPr id="3" name="Content Placeholder 2"/>
          <p:cNvSpPr>
            <a:spLocks noGrp="1"/>
          </p:cNvSpPr>
          <p:nvPr>
            <p:ph idx="1"/>
          </p:nvPr>
        </p:nvSpPr>
        <p:spPr/>
        <p:txBody>
          <a:bodyPr/>
          <a:lstStyle/>
          <a:p>
            <a:r>
              <a:rPr lang="en-US" dirty="0"/>
              <a:t>Mezclar variación porcentual y cambio en puntos porcentuales</a:t>
            </a:r>
          </a:p>
          <a:p>
            <a:r>
              <a:rPr lang="en-US" dirty="0"/>
              <a:t>Gráfico de pastel no suma 100 por ciento</a:t>
            </a:r>
          </a:p>
          <a:p>
            <a:r>
              <a:rPr lang="en-US" dirty="0"/>
              <a:t>Burbujas con tamaño proporcional al diámetro en lugar del área</a:t>
            </a:r>
          </a:p>
          <a:p>
            <a:r>
              <a:rPr lang="en-US" dirty="0"/>
              <a:t>Simplicar demasiado los datos de forma que no hay suficiente contexto</a:t>
            </a:r>
          </a:p>
          <a:p>
            <a:r>
              <a:rPr lang="en-US" dirty="0"/>
              <a:t>Truncar el eje y</a:t>
            </a:r>
          </a:p>
          <a:p>
            <a:endParaRPr lang="en-US" dirty="0"/>
          </a:p>
        </p:txBody>
      </p:sp>
    </p:spTree>
    <p:extLst>
      <p:ext uri="{BB962C8B-B14F-4D97-AF65-F5344CB8AC3E}">
        <p14:creationId xmlns:p14="http://schemas.microsoft.com/office/powerpoint/2010/main" val="1577721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990600"/>
          </a:xfrm>
        </p:spPr>
        <p:txBody>
          <a:bodyPr/>
          <a:lstStyle/>
          <a:p>
            <a:r>
              <a:rPr lang="en-US" dirty="0"/>
              <a:t>Eje truncado (antes)</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21735" b="8880"/>
          <a:stretch/>
        </p:blipFill>
        <p:spPr>
          <a:xfrm>
            <a:off x="2207823" y="2286000"/>
            <a:ext cx="4999815" cy="4127473"/>
          </a:xfrm>
        </p:spPr>
      </p:pic>
      <p:sp>
        <p:nvSpPr>
          <p:cNvPr id="4" name="TextBox 3"/>
          <p:cNvSpPr txBox="1"/>
          <p:nvPr/>
        </p:nvSpPr>
        <p:spPr>
          <a:xfrm>
            <a:off x="2438400" y="1371600"/>
            <a:ext cx="4740473" cy="707886"/>
          </a:xfrm>
          <a:prstGeom prst="rect">
            <a:avLst/>
          </a:prstGeom>
          <a:noFill/>
        </p:spPr>
        <p:txBody>
          <a:bodyPr wrap="square" rtlCol="0">
            <a:spAutoFit/>
          </a:bodyPr>
          <a:lstStyle/>
          <a:p>
            <a:r>
              <a:rPr lang="en-US" sz="2000" b="1" dirty="0">
                <a:latin typeface="Arial" charset="0"/>
                <a:ea typeface="Arial" charset="0"/>
                <a:cs typeface="Arial" charset="0"/>
              </a:rPr>
              <a:t>Porcentaje de Pacientes con Mejoría con Medicinas A, B, C y D</a:t>
            </a:r>
          </a:p>
        </p:txBody>
      </p:sp>
    </p:spTree>
    <p:extLst>
      <p:ext uri="{BB962C8B-B14F-4D97-AF65-F5344CB8AC3E}">
        <p14:creationId xmlns:p14="http://schemas.microsoft.com/office/powerpoint/2010/main" val="4692337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990600"/>
          </a:xfrm>
        </p:spPr>
        <p:txBody>
          <a:bodyPr/>
          <a:lstStyle/>
          <a:p>
            <a:r>
              <a:rPr lang="en-US" dirty="0"/>
              <a:t>Eje truncado (después)</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21910" b="8660"/>
          <a:stretch/>
        </p:blipFill>
        <p:spPr>
          <a:xfrm>
            <a:off x="2209800" y="2286000"/>
            <a:ext cx="4969073" cy="4118548"/>
          </a:xfrm>
        </p:spPr>
      </p:pic>
      <p:sp>
        <p:nvSpPr>
          <p:cNvPr id="3" name="TextBox 2"/>
          <p:cNvSpPr txBox="1"/>
          <p:nvPr/>
        </p:nvSpPr>
        <p:spPr>
          <a:xfrm>
            <a:off x="2438400" y="1371600"/>
            <a:ext cx="4740473" cy="707886"/>
          </a:xfrm>
          <a:prstGeom prst="rect">
            <a:avLst/>
          </a:prstGeom>
          <a:noFill/>
        </p:spPr>
        <p:txBody>
          <a:bodyPr wrap="square" rtlCol="0">
            <a:spAutoFit/>
          </a:bodyPr>
          <a:lstStyle/>
          <a:p>
            <a:r>
              <a:rPr lang="en-US" sz="2000" b="1" dirty="0">
                <a:latin typeface="Arial" charset="0"/>
                <a:ea typeface="Arial" charset="0"/>
                <a:cs typeface="Arial" charset="0"/>
              </a:rPr>
              <a:t>Porcentaje de Pacientes con Mejoría con Medicinas A, B, C y D</a:t>
            </a:r>
          </a:p>
        </p:txBody>
      </p:sp>
    </p:spTree>
    <p:extLst>
      <p:ext uri="{BB962C8B-B14F-4D97-AF65-F5344CB8AC3E}">
        <p14:creationId xmlns:p14="http://schemas.microsoft.com/office/powerpoint/2010/main" val="2102503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Actividad: ¿Cuál es el error?</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1828800"/>
            <a:ext cx="3958920" cy="3092080"/>
          </a:xfrm>
          <a:ln>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7861" y="1828800"/>
            <a:ext cx="4351801" cy="3048000"/>
          </a:xfrm>
          <a:prstGeom prst="rect">
            <a:avLst/>
          </a:prstGeom>
          <a:ln>
            <a:solidFill>
              <a:schemeClr val="tx1"/>
            </a:solidFill>
          </a:ln>
        </p:spPr>
      </p:pic>
      <p:sp>
        <p:nvSpPr>
          <p:cNvPr id="5" name="TextBox 4"/>
          <p:cNvSpPr txBox="1"/>
          <p:nvPr/>
        </p:nvSpPr>
        <p:spPr>
          <a:xfrm>
            <a:off x="7913531" y="6216878"/>
            <a:ext cx="840295" cy="215444"/>
          </a:xfrm>
          <a:prstGeom prst="rect">
            <a:avLst/>
          </a:prstGeom>
          <a:noFill/>
        </p:spPr>
        <p:txBody>
          <a:bodyPr wrap="none" rtlCol="0">
            <a:spAutoFit/>
          </a:bodyPr>
          <a:lstStyle/>
          <a:p>
            <a:r>
              <a:rPr lang="de-DE" sz="800" dirty="0">
                <a:hlinkClick r:id="rId5"/>
              </a:rPr>
              <a:t>Datos + Diseño</a:t>
            </a:r>
            <a:endParaRPr lang="en-US" sz="800" dirty="0"/>
          </a:p>
        </p:txBody>
      </p:sp>
      <p:sp>
        <p:nvSpPr>
          <p:cNvPr id="3" name="CuadroTexto 2"/>
          <p:cNvSpPr txBox="1"/>
          <p:nvPr/>
        </p:nvSpPr>
        <p:spPr>
          <a:xfrm>
            <a:off x="4597861" y="1828800"/>
            <a:ext cx="3315670" cy="307777"/>
          </a:xfrm>
          <a:prstGeom prst="rect">
            <a:avLst/>
          </a:prstGeom>
          <a:solidFill>
            <a:schemeClr val="accent1"/>
          </a:solidFill>
        </p:spPr>
        <p:txBody>
          <a:bodyPr wrap="square" rtlCol="0">
            <a:spAutoFit/>
          </a:bodyPr>
          <a:lstStyle/>
          <a:p>
            <a:r>
              <a:rPr lang="es-NI" sz="1400" b="1" dirty="0" smtClean="0"/>
              <a:t>Costo de Objetos Mágicos</a:t>
            </a:r>
            <a:endParaRPr lang="es-NI" sz="1400" b="1" dirty="0"/>
          </a:p>
        </p:txBody>
      </p:sp>
      <p:sp>
        <p:nvSpPr>
          <p:cNvPr id="7" name="CuadroTexto 6"/>
          <p:cNvSpPr txBox="1"/>
          <p:nvPr/>
        </p:nvSpPr>
        <p:spPr>
          <a:xfrm>
            <a:off x="609600" y="1874967"/>
            <a:ext cx="3882720" cy="307777"/>
          </a:xfrm>
          <a:prstGeom prst="rect">
            <a:avLst/>
          </a:prstGeom>
          <a:solidFill>
            <a:schemeClr val="accent1"/>
          </a:solidFill>
        </p:spPr>
        <p:txBody>
          <a:bodyPr wrap="square" rtlCol="0">
            <a:spAutoFit/>
          </a:bodyPr>
          <a:lstStyle/>
          <a:p>
            <a:r>
              <a:rPr lang="es-NI" sz="1400" b="1" dirty="0" smtClean="0"/>
              <a:t>Preferencia de Temperatura: 20 Sujetos</a:t>
            </a:r>
            <a:endParaRPr lang="es-NI" sz="1400" b="1" dirty="0"/>
          </a:p>
        </p:txBody>
      </p:sp>
    </p:spTree>
    <p:extLst>
      <p:ext uri="{BB962C8B-B14F-4D97-AF65-F5344CB8AC3E}">
        <p14:creationId xmlns:p14="http://schemas.microsoft.com/office/powerpoint/2010/main" val="17910711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696200" cy="990600"/>
          </a:xfrm>
        </p:spPr>
        <p:txBody>
          <a:bodyPr/>
          <a:lstStyle/>
          <a:p>
            <a:r>
              <a:rPr lang="en-US" dirty="0" err="1" smtClean="0"/>
              <a:t>Identificando</a:t>
            </a:r>
            <a:r>
              <a:rPr lang="en-US" dirty="0" smtClean="0"/>
              <a:t> la </a:t>
            </a:r>
            <a:r>
              <a:rPr lang="en-US" dirty="0" err="1" smtClean="0"/>
              <a:t>historia</a:t>
            </a:r>
            <a:r>
              <a:rPr lang="en-US" dirty="0" smtClean="0"/>
              <a:t> en los </a:t>
            </a:r>
            <a:r>
              <a:rPr lang="en-US" dirty="0" err="1" smtClean="0"/>
              <a:t>datos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2178251"/>
              </p:ext>
            </p:extLst>
          </p:nvPr>
        </p:nvGraphicFramePr>
        <p:xfrm>
          <a:off x="847725" y="2382520"/>
          <a:ext cx="7729538" cy="2768600"/>
        </p:xfrm>
        <a:graphic>
          <a:graphicData uri="http://schemas.openxmlformats.org/drawingml/2006/table">
            <a:tbl>
              <a:tblPr firstRow="1" bandRow="1">
                <a:tableStyleId>{912C8C85-51F0-491E-9774-3900AFEF0FD7}</a:tableStyleId>
              </a:tblPr>
              <a:tblGrid>
                <a:gridCol w="3864769">
                  <a:extLst>
                    <a:ext uri="{9D8B030D-6E8A-4147-A177-3AD203B41FA5}">
                      <a16:colId xmlns:a16="http://schemas.microsoft.com/office/drawing/2014/main" xmlns="" val="20000"/>
                    </a:ext>
                  </a:extLst>
                </a:gridCol>
                <a:gridCol w="3864769">
                  <a:extLst>
                    <a:ext uri="{9D8B030D-6E8A-4147-A177-3AD203B41FA5}">
                      <a16:colId xmlns:a16="http://schemas.microsoft.com/office/drawing/2014/main" xmlns="" val="20001"/>
                    </a:ext>
                  </a:extLst>
                </a:gridCol>
              </a:tblGrid>
              <a:tr h="370840">
                <a:tc>
                  <a:txBody>
                    <a:bodyPr/>
                    <a:lstStyle/>
                    <a:p>
                      <a:r>
                        <a:rPr lang="en-US" dirty="0">
                          <a:solidFill>
                            <a:schemeClr val="tx1"/>
                          </a:solidFill>
                        </a:rPr>
                        <a:t>Año de </a:t>
                      </a:r>
                      <a:r>
                        <a:rPr lang="en-US" dirty="0" err="1">
                          <a:solidFill>
                            <a:schemeClr val="tx1"/>
                          </a:solidFill>
                        </a:rPr>
                        <a:t>Encuesta</a:t>
                      </a:r>
                      <a:r>
                        <a:rPr lang="en-US" dirty="0">
                          <a:solidFill>
                            <a:schemeClr val="tx1"/>
                          </a:solidFill>
                        </a:rPr>
                        <a:t> </a:t>
                      </a:r>
                      <a:r>
                        <a:rPr lang="en-US" dirty="0" smtClean="0">
                          <a:solidFill>
                            <a:schemeClr val="tx1"/>
                          </a:solidFill>
                        </a:rPr>
                        <a:t>ENDESA</a:t>
                      </a:r>
                      <a:endParaRPr lang="en-US" dirty="0">
                        <a:solidFill>
                          <a:schemeClr val="tx1"/>
                        </a:solidFill>
                      </a:endParaRPr>
                    </a:p>
                  </a:txBody>
                  <a:tcPr/>
                </a:tc>
                <a:tc>
                  <a:txBody>
                    <a:bodyPr/>
                    <a:lstStyle/>
                    <a:p>
                      <a:r>
                        <a:rPr lang="en-US" dirty="0">
                          <a:solidFill>
                            <a:schemeClr val="tx1"/>
                          </a:solidFill>
                        </a:rPr>
                        <a:t>% de la Demanda de Planificación Familiar Satisfecha con Métodos Modernos </a:t>
                      </a:r>
                    </a:p>
                  </a:txBody>
                  <a:tcPr/>
                </a:tc>
                <a:extLst>
                  <a:ext uri="{0D108BD9-81ED-4DB2-BD59-A6C34878D82A}">
                    <a16:rowId xmlns:a16="http://schemas.microsoft.com/office/drawing/2014/main" xmlns="" val="10000"/>
                  </a:ext>
                </a:extLst>
              </a:tr>
              <a:tr h="370840">
                <a:tc>
                  <a:txBody>
                    <a:bodyPr/>
                    <a:lstStyle/>
                    <a:p>
                      <a:r>
                        <a:rPr lang="en-US" dirty="0"/>
                        <a:t>2014</a:t>
                      </a:r>
                    </a:p>
                  </a:txBody>
                  <a:tcPr/>
                </a:tc>
                <a:tc>
                  <a:txBody>
                    <a:bodyPr/>
                    <a:lstStyle/>
                    <a:p>
                      <a:r>
                        <a:rPr lang="en-US" dirty="0"/>
                        <a:t>70.7</a:t>
                      </a:r>
                    </a:p>
                  </a:txBody>
                  <a:tcPr/>
                </a:tc>
                <a:extLst>
                  <a:ext uri="{0D108BD9-81ED-4DB2-BD59-A6C34878D82A}">
                    <a16:rowId xmlns:a16="http://schemas.microsoft.com/office/drawing/2014/main" xmlns="" val="10001"/>
                  </a:ext>
                </a:extLst>
              </a:tr>
              <a:tr h="370840">
                <a:tc>
                  <a:txBody>
                    <a:bodyPr/>
                    <a:lstStyle/>
                    <a:p>
                      <a:r>
                        <a:rPr lang="en-US" dirty="0"/>
                        <a:t>2008-2009</a:t>
                      </a:r>
                    </a:p>
                  </a:txBody>
                  <a:tcPr/>
                </a:tc>
                <a:tc>
                  <a:txBody>
                    <a:bodyPr/>
                    <a:lstStyle/>
                    <a:p>
                      <a:r>
                        <a:rPr lang="en-US" dirty="0"/>
                        <a:t>55.5</a:t>
                      </a:r>
                    </a:p>
                  </a:txBody>
                  <a:tcPr/>
                </a:tc>
                <a:extLst>
                  <a:ext uri="{0D108BD9-81ED-4DB2-BD59-A6C34878D82A}">
                    <a16:rowId xmlns:a16="http://schemas.microsoft.com/office/drawing/2014/main" xmlns="" val="10002"/>
                  </a:ext>
                </a:extLst>
              </a:tr>
              <a:tr h="370840">
                <a:tc>
                  <a:txBody>
                    <a:bodyPr/>
                    <a:lstStyle/>
                    <a:p>
                      <a:r>
                        <a:rPr lang="en-US" dirty="0"/>
                        <a:t>2003</a:t>
                      </a:r>
                    </a:p>
                  </a:txBody>
                  <a:tcPr/>
                </a:tc>
                <a:tc>
                  <a:txBody>
                    <a:bodyPr/>
                    <a:lstStyle/>
                    <a:p>
                      <a:r>
                        <a:rPr lang="en-US" dirty="0"/>
                        <a:t>47.3</a:t>
                      </a:r>
                    </a:p>
                  </a:txBody>
                  <a:tcPr/>
                </a:tc>
                <a:extLst>
                  <a:ext uri="{0D108BD9-81ED-4DB2-BD59-A6C34878D82A}">
                    <a16:rowId xmlns:a16="http://schemas.microsoft.com/office/drawing/2014/main" xmlns="" val="10003"/>
                  </a:ext>
                </a:extLst>
              </a:tr>
              <a:tr h="370840">
                <a:tc>
                  <a:txBody>
                    <a:bodyPr/>
                    <a:lstStyle/>
                    <a:p>
                      <a:r>
                        <a:rPr lang="en-US" dirty="0"/>
                        <a:t>1998</a:t>
                      </a:r>
                    </a:p>
                  </a:txBody>
                  <a:tcPr/>
                </a:tc>
                <a:tc>
                  <a:txBody>
                    <a:bodyPr/>
                    <a:lstStyle/>
                    <a:p>
                      <a:r>
                        <a:rPr lang="en-US" dirty="0"/>
                        <a:t>47.0</a:t>
                      </a:r>
                    </a:p>
                  </a:txBody>
                  <a:tcPr/>
                </a:tc>
                <a:extLst>
                  <a:ext uri="{0D108BD9-81ED-4DB2-BD59-A6C34878D82A}">
                    <a16:rowId xmlns:a16="http://schemas.microsoft.com/office/drawing/2014/main" xmlns="" val="10004"/>
                  </a:ext>
                </a:extLst>
              </a:tr>
              <a:tr h="370840">
                <a:tc>
                  <a:txBody>
                    <a:bodyPr/>
                    <a:lstStyle/>
                    <a:p>
                      <a:r>
                        <a:rPr lang="en-US" dirty="0"/>
                        <a:t>1993</a:t>
                      </a:r>
                    </a:p>
                  </a:txBody>
                  <a:tcPr/>
                </a:tc>
                <a:tc>
                  <a:txBody>
                    <a:bodyPr/>
                    <a:lstStyle/>
                    <a:p>
                      <a:r>
                        <a:rPr lang="en-US" dirty="0"/>
                        <a:t>40.1</a:t>
                      </a:r>
                    </a:p>
                  </a:txBody>
                  <a:tcPr/>
                </a:tc>
                <a:extLst>
                  <a:ext uri="{0D108BD9-81ED-4DB2-BD59-A6C34878D82A}">
                    <a16:rowId xmlns:a16="http://schemas.microsoft.com/office/drawing/2014/main" xmlns="" val="10005"/>
                  </a:ext>
                </a:extLst>
              </a:tr>
            </a:tbl>
          </a:graphicData>
        </a:graphic>
      </p:graphicFrame>
      <p:sp>
        <p:nvSpPr>
          <p:cNvPr id="5" name="TextBox 4"/>
          <p:cNvSpPr txBox="1"/>
          <p:nvPr/>
        </p:nvSpPr>
        <p:spPr>
          <a:xfrm>
            <a:off x="817944" y="1889025"/>
            <a:ext cx="4105275" cy="461665"/>
          </a:xfrm>
          <a:prstGeom prst="rect">
            <a:avLst/>
          </a:prstGeom>
          <a:noFill/>
        </p:spPr>
        <p:txBody>
          <a:bodyPr wrap="square" rtlCol="0">
            <a:spAutoFit/>
          </a:bodyPr>
          <a:lstStyle/>
          <a:p>
            <a:r>
              <a:rPr lang="en-US" dirty="0" smtClean="0"/>
              <a:t>Kenia</a:t>
            </a:r>
            <a:endParaRPr lang="en-US" dirty="0"/>
          </a:p>
        </p:txBody>
      </p:sp>
      <p:sp>
        <p:nvSpPr>
          <p:cNvPr id="6" name="TextBox 5"/>
          <p:cNvSpPr txBox="1"/>
          <p:nvPr/>
        </p:nvSpPr>
        <p:spPr>
          <a:xfrm>
            <a:off x="3962400" y="5867401"/>
            <a:ext cx="4767262" cy="304800"/>
          </a:xfrm>
          <a:prstGeom prst="rect">
            <a:avLst/>
          </a:prstGeom>
          <a:noFill/>
        </p:spPr>
        <p:txBody>
          <a:bodyPr wrap="square" rtlCol="0">
            <a:spAutoFit/>
          </a:bodyPr>
          <a:lstStyle/>
          <a:p>
            <a:r>
              <a:rPr lang="en-US" sz="1400" dirty="0"/>
              <a:t>Fuente: Demographic and Health Surveys, Various Years</a:t>
            </a:r>
          </a:p>
        </p:txBody>
      </p:sp>
    </p:spTree>
    <p:extLst>
      <p:ext uri="{BB962C8B-B14F-4D97-AF65-F5344CB8AC3E}">
        <p14:creationId xmlns:p14="http://schemas.microsoft.com/office/powerpoint/2010/main" val="20836401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533400" y="1752600"/>
            <a:ext cx="7848600" cy="2933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a:lnSpc>
                <a:spcPct val="120000"/>
              </a:lnSpc>
            </a:pPr>
            <a:r>
              <a:rPr lang="en-US" sz="5000" spc="200" dirty="0">
                <a:solidFill>
                  <a:schemeClr val="accent1"/>
                </a:solidFill>
              </a:rPr>
              <a:t>¿QUÉ </a:t>
            </a:r>
            <a:r>
              <a:rPr lang="en-US" sz="5000" spc="200" dirty="0" smtClean="0">
                <a:solidFill>
                  <a:schemeClr val="accent1"/>
                </a:solidFill>
              </a:rPr>
              <a:t>ES LA </a:t>
            </a:r>
            <a:endParaRPr lang="en-US" sz="5000" spc="200" dirty="0">
              <a:solidFill>
                <a:schemeClr val="accent1"/>
              </a:solidFill>
            </a:endParaRPr>
          </a:p>
          <a:p>
            <a:pPr algn="ctr">
              <a:lnSpc>
                <a:spcPct val="120000"/>
              </a:lnSpc>
            </a:pPr>
            <a:r>
              <a:rPr lang="en-US" sz="5400" b="1" spc="300" dirty="0" smtClean="0">
                <a:solidFill>
                  <a:schemeClr val="accent1"/>
                </a:solidFill>
              </a:rPr>
              <a:t>REPRESENTACIÓN </a:t>
            </a:r>
            <a:r>
              <a:rPr lang="en-US" sz="4000" b="1" spc="300" dirty="0" smtClean="0">
                <a:solidFill>
                  <a:schemeClr val="accent1"/>
                </a:solidFill>
              </a:rPr>
              <a:t>VISUAL DE </a:t>
            </a:r>
            <a:r>
              <a:rPr lang="en-US" sz="4000" b="1" spc="300" dirty="0">
                <a:solidFill>
                  <a:schemeClr val="accent1"/>
                </a:solidFill>
              </a:rPr>
              <a:t>DATOS?</a:t>
            </a:r>
            <a:r>
              <a:rPr lang="en-US" sz="5500" b="1" spc="300" dirty="0">
                <a:solidFill>
                  <a:schemeClr val="accent1"/>
                </a:solidFill>
              </a:rPr>
              <a:t/>
            </a:r>
            <a:br>
              <a:rPr lang="en-US" sz="5500" b="1" spc="300" dirty="0">
                <a:solidFill>
                  <a:schemeClr val="accent1"/>
                </a:solidFill>
              </a:rPr>
            </a:br>
            <a:endParaRPr lang="en-US" sz="5500" b="1" spc="300" dirty="0">
              <a:solidFill>
                <a:schemeClr val="accent1"/>
              </a:solidFill>
            </a:endParaRPr>
          </a:p>
        </p:txBody>
      </p:sp>
    </p:spTree>
    <p:extLst>
      <p:ext uri="{BB962C8B-B14F-4D97-AF65-F5344CB8AC3E}">
        <p14:creationId xmlns:p14="http://schemas.microsoft.com/office/powerpoint/2010/main" val="22382371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¿Cuál es la </a:t>
            </a:r>
            <a:r>
              <a:rPr lang="en-US" dirty="0" err="1" smtClean="0"/>
              <a:t>h</a:t>
            </a:r>
            <a:r>
              <a:rPr lang="en-US" dirty="0" err="1" smtClean="0"/>
              <a:t>istoria</a:t>
            </a:r>
            <a:r>
              <a:rPr lang="en-US" dirty="0"/>
              <a: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2572" y="1524000"/>
            <a:ext cx="5319843" cy="4648200"/>
          </a:xfrm>
        </p:spPr>
      </p:pic>
      <p:cxnSp>
        <p:nvCxnSpPr>
          <p:cNvPr id="6" name="Straight Connector 5"/>
          <p:cNvCxnSpPr/>
          <p:nvPr/>
        </p:nvCxnSpPr>
        <p:spPr bwMode="auto">
          <a:xfrm>
            <a:off x="2590800" y="1676400"/>
            <a:ext cx="0" cy="403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2590800" y="5715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5736317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¿Cuál es la Historia?</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2572" y="1524000"/>
            <a:ext cx="5319843" cy="4648200"/>
          </a:xfrm>
        </p:spPr>
      </p:pic>
      <p:cxnSp>
        <p:nvCxnSpPr>
          <p:cNvPr id="6" name="Straight Connector 5"/>
          <p:cNvCxnSpPr/>
          <p:nvPr/>
        </p:nvCxnSpPr>
        <p:spPr bwMode="auto">
          <a:xfrm>
            <a:off x="2590800" y="1676400"/>
            <a:ext cx="0" cy="403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2590800" y="5715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flipH="1">
            <a:off x="3124200" y="2743200"/>
            <a:ext cx="340039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8" name="TextBox 7"/>
          <p:cNvSpPr txBox="1"/>
          <p:nvPr/>
        </p:nvSpPr>
        <p:spPr>
          <a:xfrm>
            <a:off x="3076608" y="2279303"/>
            <a:ext cx="3810000" cy="461665"/>
          </a:xfrm>
          <a:prstGeom prst="rect">
            <a:avLst/>
          </a:prstGeom>
          <a:noFill/>
        </p:spPr>
        <p:txBody>
          <a:bodyPr wrap="square" rtlCol="0">
            <a:spAutoFit/>
          </a:bodyPr>
          <a:lstStyle/>
          <a:p>
            <a:r>
              <a:rPr lang="en-US" dirty="0"/>
              <a:t>El mayor incremento fue reciente</a:t>
            </a:r>
          </a:p>
        </p:txBody>
      </p:sp>
      <p:cxnSp>
        <p:nvCxnSpPr>
          <p:cNvPr id="11" name="Straight Connector 10"/>
          <p:cNvCxnSpPr/>
          <p:nvPr/>
        </p:nvCxnSpPr>
        <p:spPr bwMode="auto">
          <a:xfrm flipH="1">
            <a:off x="4348228" y="4628909"/>
            <a:ext cx="395757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2" name="TextBox 11"/>
          <p:cNvSpPr txBox="1"/>
          <p:nvPr/>
        </p:nvSpPr>
        <p:spPr>
          <a:xfrm>
            <a:off x="6096000" y="4191000"/>
            <a:ext cx="3810000" cy="461665"/>
          </a:xfrm>
          <a:prstGeom prst="rect">
            <a:avLst/>
          </a:prstGeom>
          <a:noFill/>
        </p:spPr>
        <p:txBody>
          <a:bodyPr wrap="square" rtlCol="0">
            <a:spAutoFit/>
          </a:bodyPr>
          <a:lstStyle/>
          <a:p>
            <a:r>
              <a:rPr lang="en-US" dirty="0"/>
              <a:t>La tasa se estancó</a:t>
            </a:r>
            <a:r>
              <a:rPr lang="en-US"/>
              <a:t> </a:t>
            </a:r>
            <a:endParaRPr lang="en-US" dirty="0"/>
          </a:p>
        </p:txBody>
      </p:sp>
      <p:cxnSp>
        <p:nvCxnSpPr>
          <p:cNvPr id="13" name="Straight Connector 12"/>
          <p:cNvCxnSpPr/>
          <p:nvPr/>
        </p:nvCxnSpPr>
        <p:spPr bwMode="auto">
          <a:xfrm flipH="1">
            <a:off x="2971800" y="4024521"/>
            <a:ext cx="2514600"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4" name="TextBox 13"/>
          <p:cNvSpPr txBox="1"/>
          <p:nvPr/>
        </p:nvSpPr>
        <p:spPr>
          <a:xfrm>
            <a:off x="2895600" y="3200400"/>
            <a:ext cx="3810000" cy="830997"/>
          </a:xfrm>
          <a:prstGeom prst="rect">
            <a:avLst/>
          </a:prstGeom>
          <a:noFill/>
        </p:spPr>
        <p:txBody>
          <a:bodyPr wrap="square" rtlCol="0">
            <a:spAutoFit/>
          </a:bodyPr>
          <a:lstStyle/>
          <a:p>
            <a:r>
              <a:rPr lang="en-US" dirty="0"/>
              <a:t>Algo cambió,</a:t>
            </a:r>
          </a:p>
          <a:p>
            <a:r>
              <a:rPr lang="en-US" dirty="0"/>
              <a:t>superó el 50%</a:t>
            </a:r>
          </a:p>
        </p:txBody>
      </p:sp>
    </p:spTree>
    <p:extLst>
      <p:ext uri="{BB962C8B-B14F-4D97-AF65-F5344CB8AC3E}">
        <p14:creationId xmlns:p14="http://schemas.microsoft.com/office/powerpoint/2010/main" val="17305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305800" cy="990600"/>
          </a:xfrm>
        </p:spPr>
        <p:txBody>
          <a:bodyPr/>
          <a:lstStyle/>
          <a:p>
            <a:r>
              <a:rPr lang="en-US" dirty="0" err="1" smtClean="0"/>
              <a:t>Identificando</a:t>
            </a:r>
            <a:r>
              <a:rPr lang="en-US" dirty="0" smtClean="0"/>
              <a:t> la </a:t>
            </a:r>
            <a:r>
              <a:rPr lang="en-US" dirty="0" err="1" smtClean="0"/>
              <a:t>historia</a:t>
            </a:r>
            <a:r>
              <a:rPr lang="en-US" dirty="0" smtClean="0"/>
              <a:t> en los </a:t>
            </a:r>
            <a:r>
              <a:rPr lang="en-US" dirty="0" err="1" smtClean="0"/>
              <a:t>datos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65834229"/>
              </p:ext>
            </p:extLst>
          </p:nvPr>
        </p:nvGraphicFramePr>
        <p:xfrm>
          <a:off x="838200" y="1295400"/>
          <a:ext cx="7729537" cy="4648200"/>
        </p:xfrm>
        <a:graphic>
          <a:graphicData uri="http://schemas.openxmlformats.org/drawingml/2006/table">
            <a:tbl>
              <a:tblPr firstRow="1" bandRow="1">
                <a:tableStyleId>{912C8C85-51F0-491E-9774-3900AFEF0FD7}</a:tableStyleId>
              </a:tblPr>
              <a:tblGrid>
                <a:gridCol w="2014537">
                  <a:extLst>
                    <a:ext uri="{9D8B030D-6E8A-4147-A177-3AD203B41FA5}">
                      <a16:colId xmlns:a16="http://schemas.microsoft.com/office/drawing/2014/main" xmlns="" val="20000"/>
                    </a:ext>
                  </a:extLst>
                </a:gridCol>
                <a:gridCol w="1600200">
                  <a:extLst>
                    <a:ext uri="{9D8B030D-6E8A-4147-A177-3AD203B41FA5}">
                      <a16:colId xmlns:a16="http://schemas.microsoft.com/office/drawing/2014/main" xmlns="" val="20001"/>
                    </a:ext>
                  </a:extLst>
                </a:gridCol>
                <a:gridCol w="1295400">
                  <a:extLst>
                    <a:ext uri="{9D8B030D-6E8A-4147-A177-3AD203B41FA5}">
                      <a16:colId xmlns:a16="http://schemas.microsoft.com/office/drawing/2014/main" xmlns="" val="20002"/>
                    </a:ext>
                  </a:extLst>
                </a:gridCol>
                <a:gridCol w="2819400">
                  <a:extLst>
                    <a:ext uri="{9D8B030D-6E8A-4147-A177-3AD203B41FA5}">
                      <a16:colId xmlns:a16="http://schemas.microsoft.com/office/drawing/2014/main" xmlns="" val="20003"/>
                    </a:ext>
                  </a:extLst>
                </a:gridCol>
              </a:tblGrid>
              <a:tr h="858520">
                <a:tc>
                  <a:txBody>
                    <a:bodyPr/>
                    <a:lstStyle/>
                    <a:p>
                      <a:pPr algn="ctr"/>
                      <a:r>
                        <a:rPr lang="es-ES" sz="1400" noProof="0" dirty="0" smtClean="0">
                          <a:solidFill>
                            <a:schemeClr val="tx1"/>
                          </a:solidFill>
                        </a:rPr>
                        <a:t>País</a:t>
                      </a:r>
                      <a:endParaRPr lang="es-ES" sz="1400" noProof="0" dirty="0">
                        <a:solidFill>
                          <a:schemeClr val="tx1"/>
                        </a:solidFill>
                      </a:endParaRPr>
                    </a:p>
                  </a:txBody>
                  <a:tcPr/>
                </a:tc>
                <a:tc>
                  <a:txBody>
                    <a:bodyPr/>
                    <a:lstStyle/>
                    <a:p>
                      <a:pPr algn="ctr"/>
                      <a:r>
                        <a:rPr lang="es-ES" sz="1400" noProof="0" dirty="0" smtClean="0">
                          <a:solidFill>
                            <a:schemeClr val="tx1"/>
                          </a:solidFill>
                        </a:rPr>
                        <a:t>Año de Encuesta</a:t>
                      </a:r>
                      <a:endParaRPr lang="es-ES" sz="1400" noProof="0" dirty="0">
                        <a:solidFill>
                          <a:schemeClr val="tx1"/>
                        </a:solidFill>
                      </a:endParaRPr>
                    </a:p>
                  </a:txBody>
                  <a:tcPr/>
                </a:tc>
                <a:tc>
                  <a:txBody>
                    <a:bodyPr/>
                    <a:lstStyle/>
                    <a:p>
                      <a:pPr algn="ctr"/>
                      <a:r>
                        <a:rPr lang="es-ES" sz="1400" noProof="0" dirty="0" smtClean="0">
                          <a:solidFill>
                            <a:schemeClr val="tx1"/>
                          </a:solidFill>
                        </a:rPr>
                        <a:t>Prevalencia</a:t>
                      </a:r>
                      <a:r>
                        <a:rPr lang="es-ES" sz="1400" baseline="0" noProof="0" dirty="0" smtClean="0">
                          <a:solidFill>
                            <a:schemeClr val="tx1"/>
                          </a:solidFill>
                        </a:rPr>
                        <a:t> métodos modernos</a:t>
                      </a:r>
                      <a:endParaRPr lang="es-ES" sz="1400" noProof="0" dirty="0">
                        <a:solidFill>
                          <a:schemeClr val="tx1"/>
                        </a:solidFill>
                      </a:endParaRPr>
                    </a:p>
                  </a:txBody>
                  <a:tcPr/>
                </a:tc>
                <a:tc>
                  <a:txBody>
                    <a:bodyPr/>
                    <a:lstStyle/>
                    <a:p>
                      <a:pPr algn="ctr"/>
                      <a:r>
                        <a:rPr lang="es-ES" sz="1400" noProof="0" dirty="0" smtClean="0">
                          <a:solidFill>
                            <a:schemeClr val="tx1"/>
                          </a:solidFill>
                        </a:rPr>
                        <a:t>% de la Demanda de Planificación Familiar (PF) Satisfecha con Métodos Modernos </a:t>
                      </a:r>
                      <a:endParaRPr lang="es-ES" sz="1400" noProof="0" dirty="0">
                        <a:solidFill>
                          <a:schemeClr val="tx1"/>
                        </a:solidFill>
                      </a:endParaRPr>
                    </a:p>
                  </a:txBody>
                  <a:tcPr/>
                </a:tc>
                <a:extLst>
                  <a:ext uri="{0D108BD9-81ED-4DB2-BD59-A6C34878D82A}">
                    <a16:rowId xmlns:a16="http://schemas.microsoft.com/office/drawing/2014/main" xmlns="" val="10000"/>
                  </a:ext>
                </a:extLst>
              </a:tr>
              <a:tr h="370840">
                <a:tc>
                  <a:txBody>
                    <a:bodyPr/>
                    <a:lstStyle/>
                    <a:p>
                      <a:r>
                        <a:rPr lang="es-ES" noProof="0" dirty="0" smtClean="0"/>
                        <a:t>Benín</a:t>
                      </a:r>
                      <a:endParaRPr lang="es-ES" noProof="0" dirty="0"/>
                    </a:p>
                  </a:txBody>
                  <a:tcPr/>
                </a:tc>
                <a:tc>
                  <a:txBody>
                    <a:bodyPr/>
                    <a:lstStyle/>
                    <a:p>
                      <a:pPr algn="r"/>
                      <a:r>
                        <a:rPr lang="en-US" dirty="0"/>
                        <a:t>2011-2012</a:t>
                      </a:r>
                    </a:p>
                  </a:txBody>
                  <a:tcPr/>
                </a:tc>
                <a:tc>
                  <a:txBody>
                    <a:bodyPr/>
                    <a:lstStyle/>
                    <a:p>
                      <a:pPr algn="r"/>
                      <a:r>
                        <a:rPr lang="en-US" dirty="0"/>
                        <a:t>7.9</a:t>
                      </a:r>
                    </a:p>
                  </a:txBody>
                  <a:tcPr/>
                </a:tc>
                <a:tc>
                  <a:txBody>
                    <a:bodyPr/>
                    <a:lstStyle/>
                    <a:p>
                      <a:pPr algn="r"/>
                      <a:r>
                        <a:rPr lang="en-US" dirty="0"/>
                        <a:t>17.4</a:t>
                      </a:r>
                    </a:p>
                  </a:txBody>
                  <a:tcPr/>
                </a:tc>
                <a:extLst>
                  <a:ext uri="{0D108BD9-81ED-4DB2-BD59-A6C34878D82A}">
                    <a16:rowId xmlns:a16="http://schemas.microsoft.com/office/drawing/2014/main" xmlns="" val="10001"/>
                  </a:ext>
                </a:extLst>
              </a:tr>
              <a:tr h="370840">
                <a:tc>
                  <a:txBody>
                    <a:bodyPr/>
                    <a:lstStyle/>
                    <a:p>
                      <a:r>
                        <a:rPr lang="es-ES" noProof="0" dirty="0" smtClean="0"/>
                        <a:t>Burkina Faso</a:t>
                      </a:r>
                      <a:endParaRPr lang="es-ES" noProof="0" dirty="0"/>
                    </a:p>
                  </a:txBody>
                  <a:tcPr/>
                </a:tc>
                <a:tc>
                  <a:txBody>
                    <a:bodyPr/>
                    <a:lstStyle/>
                    <a:p>
                      <a:pPr algn="r"/>
                      <a:r>
                        <a:rPr lang="en-US" dirty="0"/>
                        <a:t>2010</a:t>
                      </a:r>
                    </a:p>
                  </a:txBody>
                  <a:tcPr/>
                </a:tc>
                <a:tc>
                  <a:txBody>
                    <a:bodyPr/>
                    <a:lstStyle/>
                    <a:p>
                      <a:pPr algn="r"/>
                      <a:r>
                        <a:rPr lang="en-US" dirty="0"/>
                        <a:t>15.0</a:t>
                      </a:r>
                    </a:p>
                  </a:txBody>
                  <a:tcPr/>
                </a:tc>
                <a:tc>
                  <a:txBody>
                    <a:bodyPr/>
                    <a:lstStyle/>
                    <a:p>
                      <a:pPr algn="r"/>
                      <a:r>
                        <a:rPr lang="en-US" dirty="0"/>
                        <a:t>36.9</a:t>
                      </a:r>
                    </a:p>
                  </a:txBody>
                  <a:tcPr/>
                </a:tc>
                <a:extLst>
                  <a:ext uri="{0D108BD9-81ED-4DB2-BD59-A6C34878D82A}">
                    <a16:rowId xmlns:a16="http://schemas.microsoft.com/office/drawing/2014/main" xmlns="" val="10002"/>
                  </a:ext>
                </a:extLst>
              </a:tr>
              <a:tr h="370840">
                <a:tc>
                  <a:txBody>
                    <a:bodyPr/>
                    <a:lstStyle/>
                    <a:p>
                      <a:pPr algn="l"/>
                      <a:r>
                        <a:rPr lang="es-ES" noProof="0" dirty="0" err="1" smtClean="0"/>
                        <a:t>Rep</a:t>
                      </a:r>
                      <a:r>
                        <a:rPr lang="es-ES" baseline="0" noProof="0" dirty="0" smtClean="0"/>
                        <a:t> </a:t>
                      </a:r>
                      <a:r>
                        <a:rPr lang="es-ES" noProof="0" dirty="0" err="1" smtClean="0"/>
                        <a:t>Dem</a:t>
                      </a:r>
                      <a:r>
                        <a:rPr lang="es-ES" noProof="0" dirty="0" smtClean="0"/>
                        <a:t> Congo</a:t>
                      </a:r>
                      <a:endParaRPr lang="es-ES" noProof="0" dirty="0"/>
                    </a:p>
                  </a:txBody>
                  <a:tcPr/>
                </a:tc>
                <a:tc>
                  <a:txBody>
                    <a:bodyPr/>
                    <a:lstStyle/>
                    <a:p>
                      <a:pPr algn="r"/>
                      <a:r>
                        <a:rPr lang="en-US" dirty="0"/>
                        <a:t>2013-2014</a:t>
                      </a:r>
                    </a:p>
                  </a:txBody>
                  <a:tcPr/>
                </a:tc>
                <a:tc>
                  <a:txBody>
                    <a:bodyPr/>
                    <a:lstStyle/>
                    <a:p>
                      <a:pPr algn="r"/>
                      <a:r>
                        <a:rPr lang="en-US" dirty="0"/>
                        <a:t>7.8</a:t>
                      </a:r>
                    </a:p>
                  </a:txBody>
                  <a:tcPr/>
                </a:tc>
                <a:tc>
                  <a:txBody>
                    <a:bodyPr/>
                    <a:lstStyle/>
                    <a:p>
                      <a:pPr algn="r"/>
                      <a:r>
                        <a:rPr lang="en-US" dirty="0"/>
                        <a:t>16.3</a:t>
                      </a:r>
                    </a:p>
                  </a:txBody>
                  <a:tcPr/>
                </a:tc>
                <a:extLst>
                  <a:ext uri="{0D108BD9-81ED-4DB2-BD59-A6C34878D82A}">
                    <a16:rowId xmlns:a16="http://schemas.microsoft.com/office/drawing/2014/main" xmlns="" val="10003"/>
                  </a:ext>
                </a:extLst>
              </a:tr>
              <a:tr h="370840">
                <a:tc>
                  <a:txBody>
                    <a:bodyPr/>
                    <a:lstStyle/>
                    <a:p>
                      <a:r>
                        <a:rPr lang="es-ES" noProof="0" dirty="0" smtClean="0"/>
                        <a:t>Costa de Marfil</a:t>
                      </a:r>
                      <a:endParaRPr lang="es-ES" noProof="0" dirty="0"/>
                    </a:p>
                  </a:txBody>
                  <a:tcPr/>
                </a:tc>
                <a:tc>
                  <a:txBody>
                    <a:bodyPr/>
                    <a:lstStyle/>
                    <a:p>
                      <a:pPr algn="r"/>
                      <a:r>
                        <a:rPr lang="en-US" dirty="0"/>
                        <a:t>2011-2012</a:t>
                      </a:r>
                    </a:p>
                  </a:txBody>
                  <a:tcPr/>
                </a:tc>
                <a:tc>
                  <a:txBody>
                    <a:bodyPr/>
                    <a:lstStyle/>
                    <a:p>
                      <a:pPr algn="r"/>
                      <a:r>
                        <a:rPr lang="en-US" dirty="0"/>
                        <a:t>12.5</a:t>
                      </a:r>
                    </a:p>
                  </a:txBody>
                  <a:tcPr/>
                </a:tc>
                <a:tc>
                  <a:txBody>
                    <a:bodyPr/>
                    <a:lstStyle/>
                    <a:p>
                      <a:pPr algn="r"/>
                      <a:r>
                        <a:rPr lang="en-US" dirty="0"/>
                        <a:t>27.5</a:t>
                      </a:r>
                    </a:p>
                  </a:txBody>
                  <a:tcPr/>
                </a:tc>
                <a:extLst>
                  <a:ext uri="{0D108BD9-81ED-4DB2-BD59-A6C34878D82A}">
                    <a16:rowId xmlns:a16="http://schemas.microsoft.com/office/drawing/2014/main" xmlns="" val="10004"/>
                  </a:ext>
                </a:extLst>
              </a:tr>
              <a:tr h="370840">
                <a:tc>
                  <a:txBody>
                    <a:bodyPr/>
                    <a:lstStyle/>
                    <a:p>
                      <a:r>
                        <a:rPr lang="es-ES" noProof="0" dirty="0" smtClean="0"/>
                        <a:t>Ghana</a:t>
                      </a:r>
                      <a:endParaRPr lang="es-ES" noProof="0" dirty="0"/>
                    </a:p>
                  </a:txBody>
                  <a:tcPr/>
                </a:tc>
                <a:tc>
                  <a:txBody>
                    <a:bodyPr/>
                    <a:lstStyle/>
                    <a:p>
                      <a:pPr algn="r"/>
                      <a:r>
                        <a:rPr lang="en-US" dirty="0"/>
                        <a:t>2014</a:t>
                      </a:r>
                    </a:p>
                  </a:txBody>
                  <a:tcPr/>
                </a:tc>
                <a:tc>
                  <a:txBody>
                    <a:bodyPr/>
                    <a:lstStyle/>
                    <a:p>
                      <a:pPr algn="r"/>
                      <a:r>
                        <a:rPr lang="en-US" dirty="0"/>
                        <a:t>22.2</a:t>
                      </a:r>
                    </a:p>
                  </a:txBody>
                  <a:tcPr/>
                </a:tc>
                <a:tc>
                  <a:txBody>
                    <a:bodyPr/>
                    <a:lstStyle/>
                    <a:p>
                      <a:pPr algn="r"/>
                      <a:r>
                        <a:rPr lang="en-US" dirty="0"/>
                        <a:t>39.2</a:t>
                      </a:r>
                    </a:p>
                  </a:txBody>
                  <a:tcPr/>
                </a:tc>
                <a:extLst>
                  <a:ext uri="{0D108BD9-81ED-4DB2-BD59-A6C34878D82A}">
                    <a16:rowId xmlns:a16="http://schemas.microsoft.com/office/drawing/2014/main" xmlns="" val="10005"/>
                  </a:ext>
                </a:extLst>
              </a:tr>
              <a:tr h="370840">
                <a:tc>
                  <a:txBody>
                    <a:bodyPr/>
                    <a:lstStyle/>
                    <a:p>
                      <a:r>
                        <a:rPr lang="es-ES" noProof="0" dirty="0" smtClean="0"/>
                        <a:t>Kenia</a:t>
                      </a:r>
                      <a:endParaRPr lang="es-ES" noProof="0" dirty="0"/>
                    </a:p>
                  </a:txBody>
                  <a:tcPr/>
                </a:tc>
                <a:tc>
                  <a:txBody>
                    <a:bodyPr/>
                    <a:lstStyle/>
                    <a:p>
                      <a:pPr algn="r"/>
                      <a:r>
                        <a:rPr lang="en-US" dirty="0"/>
                        <a:t>2014</a:t>
                      </a:r>
                    </a:p>
                  </a:txBody>
                  <a:tcPr/>
                </a:tc>
                <a:tc>
                  <a:txBody>
                    <a:bodyPr/>
                    <a:lstStyle/>
                    <a:p>
                      <a:pPr algn="r"/>
                      <a:r>
                        <a:rPr lang="en-US" dirty="0"/>
                        <a:t>53.2</a:t>
                      </a:r>
                    </a:p>
                  </a:txBody>
                  <a:tcPr/>
                </a:tc>
                <a:tc>
                  <a:txBody>
                    <a:bodyPr/>
                    <a:lstStyle/>
                    <a:p>
                      <a:pPr algn="r"/>
                      <a:r>
                        <a:rPr lang="en-US" dirty="0"/>
                        <a:t>70.7</a:t>
                      </a:r>
                    </a:p>
                  </a:txBody>
                  <a:tcPr/>
                </a:tc>
                <a:extLst>
                  <a:ext uri="{0D108BD9-81ED-4DB2-BD59-A6C34878D82A}">
                    <a16:rowId xmlns:a16="http://schemas.microsoft.com/office/drawing/2014/main" xmlns="" val="10006"/>
                  </a:ext>
                </a:extLst>
              </a:tr>
              <a:tr h="223520">
                <a:tc>
                  <a:txBody>
                    <a:bodyPr/>
                    <a:lstStyle/>
                    <a:p>
                      <a:r>
                        <a:rPr lang="es-ES" noProof="0" dirty="0" smtClean="0"/>
                        <a:t>Ruanda</a:t>
                      </a:r>
                      <a:endParaRPr lang="es-ES" noProof="0" dirty="0"/>
                    </a:p>
                  </a:txBody>
                  <a:tcPr/>
                </a:tc>
                <a:tc>
                  <a:txBody>
                    <a:bodyPr/>
                    <a:lstStyle/>
                    <a:p>
                      <a:pPr algn="r"/>
                      <a:r>
                        <a:rPr lang="en-US" dirty="0"/>
                        <a:t>2014-2015</a:t>
                      </a:r>
                    </a:p>
                  </a:txBody>
                  <a:tcPr/>
                </a:tc>
                <a:tc>
                  <a:txBody>
                    <a:bodyPr/>
                    <a:lstStyle/>
                    <a:p>
                      <a:pPr algn="r"/>
                      <a:r>
                        <a:rPr lang="en-US" dirty="0"/>
                        <a:t>47.5</a:t>
                      </a:r>
                    </a:p>
                  </a:txBody>
                  <a:tcPr/>
                </a:tc>
                <a:tc>
                  <a:txBody>
                    <a:bodyPr/>
                    <a:lstStyle/>
                    <a:p>
                      <a:pPr algn="r"/>
                      <a:r>
                        <a:rPr lang="en-US" dirty="0"/>
                        <a:t>65.8</a:t>
                      </a:r>
                    </a:p>
                  </a:txBody>
                  <a:tcPr/>
                </a:tc>
                <a:extLst>
                  <a:ext uri="{0D108BD9-81ED-4DB2-BD59-A6C34878D82A}">
                    <a16:rowId xmlns:a16="http://schemas.microsoft.com/office/drawing/2014/main" xmlns="" val="10007"/>
                  </a:ext>
                </a:extLst>
              </a:tr>
              <a:tr h="370840">
                <a:tc>
                  <a:txBody>
                    <a:bodyPr/>
                    <a:lstStyle/>
                    <a:p>
                      <a:r>
                        <a:rPr lang="es-ES" noProof="0" dirty="0" smtClean="0"/>
                        <a:t>Tanzania</a:t>
                      </a:r>
                      <a:endParaRPr lang="es-ES" noProof="0" dirty="0"/>
                    </a:p>
                  </a:txBody>
                  <a:tcPr/>
                </a:tc>
                <a:tc>
                  <a:txBody>
                    <a:bodyPr/>
                    <a:lstStyle/>
                    <a:p>
                      <a:pPr algn="r"/>
                      <a:r>
                        <a:rPr lang="en-US" dirty="0"/>
                        <a:t>2010</a:t>
                      </a:r>
                    </a:p>
                  </a:txBody>
                  <a:tcPr/>
                </a:tc>
                <a:tc>
                  <a:txBody>
                    <a:bodyPr/>
                    <a:lstStyle/>
                    <a:p>
                      <a:pPr algn="r"/>
                      <a:r>
                        <a:rPr lang="en-US" dirty="0"/>
                        <a:t>27.4</a:t>
                      </a:r>
                    </a:p>
                  </a:txBody>
                  <a:tcPr/>
                </a:tc>
                <a:tc>
                  <a:txBody>
                    <a:bodyPr/>
                    <a:lstStyle/>
                    <a:p>
                      <a:pPr algn="r"/>
                      <a:r>
                        <a:rPr lang="en-US" dirty="0"/>
                        <a:t>48.3</a:t>
                      </a:r>
                    </a:p>
                  </a:txBody>
                  <a:tcPr/>
                </a:tc>
                <a:extLst>
                  <a:ext uri="{0D108BD9-81ED-4DB2-BD59-A6C34878D82A}">
                    <a16:rowId xmlns:a16="http://schemas.microsoft.com/office/drawing/2014/main" xmlns="" val="10008"/>
                  </a:ext>
                </a:extLst>
              </a:tr>
              <a:tr h="370840">
                <a:tc>
                  <a:txBody>
                    <a:bodyPr/>
                    <a:lstStyle/>
                    <a:p>
                      <a:r>
                        <a:rPr lang="es-ES" noProof="0" dirty="0" smtClean="0"/>
                        <a:t>Zambia</a:t>
                      </a:r>
                      <a:endParaRPr lang="es-ES" noProof="0" dirty="0"/>
                    </a:p>
                  </a:txBody>
                  <a:tcPr/>
                </a:tc>
                <a:tc>
                  <a:txBody>
                    <a:bodyPr/>
                    <a:lstStyle/>
                    <a:p>
                      <a:pPr algn="r"/>
                      <a:r>
                        <a:rPr lang="en-US" dirty="0"/>
                        <a:t>2013-2014</a:t>
                      </a:r>
                    </a:p>
                  </a:txBody>
                  <a:tcPr/>
                </a:tc>
                <a:tc>
                  <a:txBody>
                    <a:bodyPr/>
                    <a:lstStyle/>
                    <a:p>
                      <a:pPr algn="r"/>
                      <a:r>
                        <a:rPr lang="en-US" dirty="0"/>
                        <a:t>44.8</a:t>
                      </a:r>
                    </a:p>
                  </a:txBody>
                  <a:tcPr/>
                </a:tc>
                <a:tc>
                  <a:txBody>
                    <a:bodyPr/>
                    <a:lstStyle/>
                    <a:p>
                      <a:pPr algn="r"/>
                      <a:r>
                        <a:rPr lang="en-US" dirty="0"/>
                        <a:t>63.8</a:t>
                      </a:r>
                    </a:p>
                  </a:txBody>
                  <a:tcPr/>
                </a:tc>
                <a:extLst>
                  <a:ext uri="{0D108BD9-81ED-4DB2-BD59-A6C34878D82A}">
                    <a16:rowId xmlns:a16="http://schemas.microsoft.com/office/drawing/2014/main" xmlns="" val="10009"/>
                  </a:ext>
                </a:extLst>
              </a:tr>
              <a:tr h="370840">
                <a:tc>
                  <a:txBody>
                    <a:bodyPr/>
                    <a:lstStyle/>
                    <a:p>
                      <a:r>
                        <a:rPr lang="es-ES" noProof="0" dirty="0" smtClean="0"/>
                        <a:t>Zimbabue</a:t>
                      </a:r>
                      <a:endParaRPr lang="es-ES" noProof="0" dirty="0"/>
                    </a:p>
                  </a:txBody>
                  <a:tcPr/>
                </a:tc>
                <a:tc>
                  <a:txBody>
                    <a:bodyPr/>
                    <a:lstStyle/>
                    <a:p>
                      <a:pPr algn="r"/>
                      <a:r>
                        <a:rPr lang="en-US" dirty="0"/>
                        <a:t>2010-2011</a:t>
                      </a:r>
                    </a:p>
                  </a:txBody>
                  <a:tcPr/>
                </a:tc>
                <a:tc>
                  <a:txBody>
                    <a:bodyPr/>
                    <a:lstStyle/>
                    <a:p>
                      <a:pPr algn="r"/>
                      <a:r>
                        <a:rPr lang="en-US" dirty="0"/>
                        <a:t>57.3</a:t>
                      </a:r>
                    </a:p>
                  </a:txBody>
                  <a:tcPr/>
                </a:tc>
                <a:tc>
                  <a:txBody>
                    <a:bodyPr/>
                    <a:lstStyle/>
                    <a:p>
                      <a:pPr algn="r"/>
                      <a:r>
                        <a:rPr lang="en-US" dirty="0"/>
                        <a:t>78.3</a:t>
                      </a:r>
                    </a:p>
                  </a:txBody>
                  <a:tcPr/>
                </a:tc>
                <a:extLst>
                  <a:ext uri="{0D108BD9-81ED-4DB2-BD59-A6C34878D82A}">
                    <a16:rowId xmlns:a16="http://schemas.microsoft.com/office/drawing/2014/main" xmlns="" val="10010"/>
                  </a:ext>
                </a:extLst>
              </a:tr>
            </a:tbl>
          </a:graphicData>
        </a:graphic>
      </p:graphicFrame>
      <p:sp>
        <p:nvSpPr>
          <p:cNvPr id="5" name="TextBox 4"/>
          <p:cNvSpPr txBox="1"/>
          <p:nvPr/>
        </p:nvSpPr>
        <p:spPr>
          <a:xfrm>
            <a:off x="3962400" y="6172200"/>
            <a:ext cx="4767262" cy="304800"/>
          </a:xfrm>
          <a:prstGeom prst="rect">
            <a:avLst/>
          </a:prstGeom>
          <a:noFill/>
        </p:spPr>
        <p:txBody>
          <a:bodyPr wrap="square" rtlCol="0">
            <a:spAutoFit/>
          </a:bodyPr>
          <a:lstStyle/>
          <a:p>
            <a:r>
              <a:rPr lang="en-US" sz="1400" dirty="0"/>
              <a:t>Fuente: Demographic and Health Surveys, Various Years</a:t>
            </a:r>
          </a:p>
        </p:txBody>
      </p:sp>
    </p:spTree>
    <p:extLst>
      <p:ext uri="{BB962C8B-B14F-4D97-AF65-F5344CB8AC3E}">
        <p14:creationId xmlns:p14="http://schemas.microsoft.com/office/powerpoint/2010/main" val="1255582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¿Cuál es la </a:t>
            </a:r>
            <a:r>
              <a:rPr lang="en-US" dirty="0" err="1" smtClean="0"/>
              <a:t>historia</a:t>
            </a:r>
            <a:r>
              <a:rPr lang="en-US" dirty="0"/>
              <a: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54982" y="1292517"/>
            <a:ext cx="3474418" cy="5184483"/>
          </a:xfrm>
        </p:spPr>
      </p:pic>
      <p:cxnSp>
        <p:nvCxnSpPr>
          <p:cNvPr id="5" name="Straight Connector 4"/>
          <p:cNvCxnSpPr/>
          <p:nvPr/>
        </p:nvCxnSpPr>
        <p:spPr bwMode="auto">
          <a:xfrm flipH="1">
            <a:off x="4419600" y="2819400"/>
            <a:ext cx="395757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6" name="TextBox 5"/>
          <p:cNvSpPr txBox="1"/>
          <p:nvPr/>
        </p:nvSpPr>
        <p:spPr>
          <a:xfrm>
            <a:off x="5330456" y="1682952"/>
            <a:ext cx="3810000" cy="1200329"/>
          </a:xfrm>
          <a:prstGeom prst="rect">
            <a:avLst/>
          </a:prstGeom>
          <a:noFill/>
        </p:spPr>
        <p:txBody>
          <a:bodyPr wrap="square" rtlCol="0">
            <a:spAutoFit/>
          </a:bodyPr>
          <a:lstStyle/>
          <a:p>
            <a:r>
              <a:rPr lang="en-US" dirty="0"/>
              <a:t>¿Los países con menor mCPR tienen menor % de demanda satisfecha?</a:t>
            </a:r>
          </a:p>
        </p:txBody>
      </p:sp>
    </p:spTree>
    <p:extLst>
      <p:ext uri="{BB962C8B-B14F-4D97-AF65-F5344CB8AC3E}">
        <p14:creationId xmlns:p14="http://schemas.microsoft.com/office/powerpoint/2010/main" val="8925917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0" y="1283609"/>
            <a:ext cx="3505200" cy="5193392"/>
          </a:xfrm>
        </p:spPr>
      </p:pic>
      <p:sp>
        <p:nvSpPr>
          <p:cNvPr id="2" name="Title 1"/>
          <p:cNvSpPr>
            <a:spLocks noGrp="1"/>
          </p:cNvSpPr>
          <p:nvPr>
            <p:ph type="title"/>
          </p:nvPr>
        </p:nvSpPr>
        <p:spPr/>
        <p:txBody>
          <a:bodyPr/>
          <a:lstStyle/>
          <a:p>
            <a:r>
              <a:rPr lang="en-US" dirty="0"/>
              <a:t>¿Cuál es la </a:t>
            </a:r>
            <a:r>
              <a:rPr lang="en-US" dirty="0" err="1" smtClean="0"/>
              <a:t>historia</a:t>
            </a:r>
            <a:r>
              <a:rPr lang="en-US" dirty="0"/>
              <a:t>?</a:t>
            </a:r>
          </a:p>
        </p:txBody>
      </p:sp>
      <p:cxnSp>
        <p:nvCxnSpPr>
          <p:cNvPr id="5" name="Straight Connector 4"/>
          <p:cNvCxnSpPr/>
          <p:nvPr/>
        </p:nvCxnSpPr>
        <p:spPr bwMode="auto">
          <a:xfrm flipH="1">
            <a:off x="4572000" y="2819400"/>
            <a:ext cx="400526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6" name="TextBox 5"/>
          <p:cNvSpPr txBox="1"/>
          <p:nvPr/>
        </p:nvSpPr>
        <p:spPr>
          <a:xfrm>
            <a:off x="4949456" y="1313535"/>
            <a:ext cx="3810000" cy="2246769"/>
          </a:xfrm>
          <a:prstGeom prst="rect">
            <a:avLst/>
          </a:prstGeom>
          <a:noFill/>
        </p:spPr>
        <p:txBody>
          <a:bodyPr wrap="square" rtlCol="0">
            <a:spAutoFit/>
          </a:bodyPr>
          <a:lstStyle/>
          <a:p>
            <a:r>
              <a:rPr lang="es-ES" sz="2000" dirty="0" smtClean="0"/>
              <a:t>Cuando reordenamos los países vemos que los países con menor prevalencia de métodos modernos anticonceptivos</a:t>
            </a:r>
          </a:p>
          <a:p>
            <a:r>
              <a:rPr lang="es-ES" sz="2000" dirty="0" smtClean="0"/>
              <a:t> tienen menor % de demanda satisfecha </a:t>
            </a:r>
            <a:endParaRPr lang="es-ES" sz="2000" dirty="0"/>
          </a:p>
        </p:txBody>
      </p:sp>
    </p:spTree>
    <p:extLst>
      <p:ext uri="{BB962C8B-B14F-4D97-AF65-F5344CB8AC3E}">
        <p14:creationId xmlns:p14="http://schemas.microsoft.com/office/powerpoint/2010/main" val="16456018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¿Quién es </a:t>
            </a:r>
            <a:r>
              <a:rPr lang="en-US" dirty="0" err="1" smtClean="0"/>
              <a:t>tu</a:t>
            </a:r>
            <a:r>
              <a:rPr lang="en-US" dirty="0" smtClean="0"/>
              <a:t> </a:t>
            </a:r>
            <a:r>
              <a:rPr lang="en-US" dirty="0" err="1" smtClean="0"/>
              <a:t>audiencia</a:t>
            </a:r>
            <a:r>
              <a:rPr lang="en-US" dirty="0"/>
              <a:t>?</a:t>
            </a:r>
          </a:p>
        </p:txBody>
      </p:sp>
      <p:sp>
        <p:nvSpPr>
          <p:cNvPr id="3" name="Content Placeholder 2"/>
          <p:cNvSpPr>
            <a:spLocks noGrp="1"/>
          </p:cNvSpPr>
          <p:nvPr>
            <p:ph idx="1"/>
          </p:nvPr>
        </p:nvSpPr>
        <p:spPr>
          <a:xfrm>
            <a:off x="847725" y="1447800"/>
            <a:ext cx="7991475" cy="4876800"/>
          </a:xfrm>
        </p:spPr>
        <p:txBody>
          <a:bodyPr/>
          <a:lstStyle/>
          <a:p>
            <a:r>
              <a:rPr lang="en-US" dirty="0"/>
              <a:t>¿De dónde vienen? </a:t>
            </a:r>
          </a:p>
          <a:p>
            <a:r>
              <a:rPr lang="en-US" dirty="0"/>
              <a:t>¿Trabajan en el campo? ¿En una posición de poder? </a:t>
            </a:r>
          </a:p>
          <a:p>
            <a:r>
              <a:rPr lang="en-US" dirty="0"/>
              <a:t>¿Cuál es su sector demográfico? </a:t>
            </a:r>
          </a:p>
          <a:p>
            <a:r>
              <a:rPr lang="en-US" dirty="0"/>
              <a:t>¿Cómo están viendo la información? </a:t>
            </a:r>
          </a:p>
          <a:p>
            <a:r>
              <a:rPr lang="en-US" dirty="0"/>
              <a:t>¿Tienen formación académica? </a:t>
            </a:r>
          </a:p>
          <a:p>
            <a:r>
              <a:rPr lang="en-US" dirty="0"/>
              <a:t>¿Son escépticos?</a:t>
            </a:r>
          </a:p>
          <a:p>
            <a:r>
              <a:rPr lang="en-US" sz="4000" b="1" dirty="0"/>
              <a:t>¿Por qué debería importarles? </a:t>
            </a:r>
          </a:p>
        </p:txBody>
      </p:sp>
    </p:spTree>
    <p:extLst>
      <p:ext uri="{BB962C8B-B14F-4D97-AF65-F5344CB8AC3E}">
        <p14:creationId xmlns:p14="http://schemas.microsoft.com/office/powerpoint/2010/main" val="13087859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0" y="1283609"/>
            <a:ext cx="3505200" cy="5193392"/>
          </a:xfrm>
        </p:spPr>
      </p:pic>
      <p:sp>
        <p:nvSpPr>
          <p:cNvPr id="2" name="Title 1"/>
          <p:cNvSpPr>
            <a:spLocks noGrp="1"/>
          </p:cNvSpPr>
          <p:nvPr>
            <p:ph type="title"/>
          </p:nvPr>
        </p:nvSpPr>
        <p:spPr>
          <a:xfrm>
            <a:off x="838200" y="304800"/>
            <a:ext cx="8001000" cy="990600"/>
          </a:xfrm>
        </p:spPr>
        <p:txBody>
          <a:bodyPr/>
          <a:lstStyle/>
          <a:p>
            <a:r>
              <a:rPr lang="en-US" dirty="0" err="1" smtClean="0"/>
              <a:t>Adaptando</a:t>
            </a:r>
            <a:r>
              <a:rPr lang="en-US" dirty="0" smtClean="0"/>
              <a:t> el </a:t>
            </a:r>
            <a:r>
              <a:rPr lang="en-US" dirty="0" err="1" smtClean="0"/>
              <a:t>c</a:t>
            </a:r>
            <a:r>
              <a:rPr lang="en-US" dirty="0" err="1" smtClean="0"/>
              <a:t>ontenido</a:t>
            </a:r>
            <a:r>
              <a:rPr lang="en-US" dirty="0" smtClean="0"/>
              <a:t> a </a:t>
            </a:r>
            <a:r>
              <a:rPr lang="en-US" dirty="0" err="1" smtClean="0"/>
              <a:t>tu</a:t>
            </a:r>
            <a:r>
              <a:rPr lang="en-US" dirty="0" smtClean="0"/>
              <a:t> </a:t>
            </a:r>
            <a:r>
              <a:rPr lang="en-US" dirty="0" err="1" smtClean="0"/>
              <a:t>a</a:t>
            </a:r>
            <a:r>
              <a:rPr lang="en-US" dirty="0" err="1" smtClean="0"/>
              <a:t>udiencia</a:t>
            </a:r>
            <a:endParaRPr lang="en-US" dirty="0"/>
          </a:p>
        </p:txBody>
      </p:sp>
    </p:spTree>
    <p:extLst>
      <p:ext uri="{BB962C8B-B14F-4D97-AF65-F5344CB8AC3E}">
        <p14:creationId xmlns:p14="http://schemas.microsoft.com/office/powerpoint/2010/main" val="500476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3">
            <a:extLst>
              <a:ext uri="{28A0092B-C50C-407E-A947-70E740481C1C}">
                <a14:useLocalDpi xmlns:a14="http://schemas.microsoft.com/office/drawing/2010/main" val="0"/>
              </a:ext>
            </a:extLst>
          </a:blip>
          <a:srcRect b="4255"/>
          <a:stretch/>
        </p:blipFill>
        <p:spPr>
          <a:xfrm>
            <a:off x="1752600" y="1828800"/>
            <a:ext cx="6502400" cy="4572000"/>
          </a:xfrm>
          <a:prstGeom prst="rect">
            <a:avLst/>
          </a:prstGeom>
        </p:spPr>
      </p:pic>
      <p:sp>
        <p:nvSpPr>
          <p:cNvPr id="25" name="Rectangle 24"/>
          <p:cNvSpPr/>
          <p:nvPr/>
        </p:nvSpPr>
        <p:spPr bwMode="auto">
          <a:xfrm>
            <a:off x="990600" y="1905000"/>
            <a:ext cx="1970571" cy="391634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itle 1"/>
          <p:cNvSpPr>
            <a:spLocks noGrp="1"/>
          </p:cNvSpPr>
          <p:nvPr>
            <p:ph type="title"/>
          </p:nvPr>
        </p:nvSpPr>
        <p:spPr>
          <a:xfrm>
            <a:off x="838200" y="228600"/>
            <a:ext cx="8305800" cy="990600"/>
          </a:xfrm>
        </p:spPr>
        <p:txBody>
          <a:bodyPr/>
          <a:lstStyle/>
          <a:p>
            <a:r>
              <a:rPr lang="en-US" dirty="0" err="1" smtClean="0"/>
              <a:t>Adaptando</a:t>
            </a:r>
            <a:r>
              <a:rPr lang="en-US" dirty="0" smtClean="0"/>
              <a:t> el </a:t>
            </a:r>
            <a:r>
              <a:rPr lang="en-US" dirty="0" err="1" smtClean="0"/>
              <a:t>Contenido</a:t>
            </a:r>
            <a:r>
              <a:rPr lang="en-US" dirty="0" smtClean="0"/>
              <a:t> a </a:t>
            </a:r>
            <a:r>
              <a:rPr lang="en-US" dirty="0" err="1" smtClean="0"/>
              <a:t>su</a:t>
            </a:r>
            <a:r>
              <a:rPr lang="en-US" dirty="0" smtClean="0"/>
              <a:t> </a:t>
            </a:r>
            <a:r>
              <a:rPr lang="en-US" dirty="0" err="1" smtClean="0"/>
              <a:t>Audiencia</a:t>
            </a:r>
            <a:endParaRPr lang="en-US" dirty="0"/>
          </a:p>
        </p:txBody>
      </p:sp>
      <p:sp>
        <p:nvSpPr>
          <p:cNvPr id="13" name="Content Placeholder 2"/>
          <p:cNvSpPr>
            <a:spLocks noGrp="1"/>
          </p:cNvSpPr>
          <p:nvPr>
            <p:ph idx="1"/>
          </p:nvPr>
        </p:nvSpPr>
        <p:spPr>
          <a:xfrm>
            <a:off x="838200" y="1219200"/>
            <a:ext cx="7915275" cy="3962400"/>
          </a:xfrm>
        </p:spPr>
        <p:txBody>
          <a:bodyPr/>
          <a:lstStyle/>
          <a:p>
            <a:pPr marL="0" indent="0">
              <a:buNone/>
            </a:pPr>
            <a:r>
              <a:rPr lang="en-US" dirty="0"/>
              <a:t>Expertos de Burkina Faso</a:t>
            </a:r>
            <a:endParaRPr lang="is-IS" dirty="0"/>
          </a:p>
        </p:txBody>
      </p:sp>
      <p:sp>
        <p:nvSpPr>
          <p:cNvPr id="11" name="TextBox 10"/>
          <p:cNvSpPr txBox="1"/>
          <p:nvPr/>
        </p:nvSpPr>
        <p:spPr>
          <a:xfrm>
            <a:off x="4882828" y="3897868"/>
            <a:ext cx="4602646" cy="369332"/>
          </a:xfrm>
          <a:prstGeom prst="rect">
            <a:avLst/>
          </a:prstGeom>
          <a:noFill/>
        </p:spPr>
        <p:txBody>
          <a:bodyPr wrap="square" rtlCol="0">
            <a:spAutoFit/>
          </a:bodyPr>
          <a:lstStyle/>
          <a:p>
            <a:r>
              <a:rPr lang="en-US" sz="1800" dirty="0"/>
              <a:t>15%</a:t>
            </a:r>
          </a:p>
        </p:txBody>
      </p:sp>
      <p:sp>
        <p:nvSpPr>
          <p:cNvPr id="15" name="TextBox 14"/>
          <p:cNvSpPr txBox="1"/>
          <p:nvPr/>
        </p:nvSpPr>
        <p:spPr>
          <a:xfrm>
            <a:off x="7702228" y="4229840"/>
            <a:ext cx="2057400" cy="369332"/>
          </a:xfrm>
          <a:prstGeom prst="rect">
            <a:avLst/>
          </a:prstGeom>
          <a:noFill/>
        </p:spPr>
        <p:txBody>
          <a:bodyPr wrap="square" rtlCol="0">
            <a:spAutoFit/>
          </a:bodyPr>
          <a:lstStyle/>
          <a:p>
            <a:r>
              <a:rPr lang="en-US" sz="1800" dirty="0"/>
              <a:t>37%</a:t>
            </a:r>
          </a:p>
        </p:txBody>
      </p:sp>
      <p:sp>
        <p:nvSpPr>
          <p:cNvPr id="16" name="TextBox 15"/>
          <p:cNvSpPr txBox="1"/>
          <p:nvPr/>
        </p:nvSpPr>
        <p:spPr>
          <a:xfrm>
            <a:off x="990600" y="4050268"/>
            <a:ext cx="1981200" cy="400110"/>
          </a:xfrm>
          <a:prstGeom prst="rect">
            <a:avLst/>
          </a:prstGeom>
          <a:solidFill>
            <a:schemeClr val="accent1"/>
          </a:solidFill>
        </p:spPr>
        <p:txBody>
          <a:bodyPr wrap="square" rtlCol="0">
            <a:spAutoFit/>
          </a:bodyPr>
          <a:lstStyle/>
          <a:p>
            <a:pPr algn="r"/>
            <a:r>
              <a:rPr lang="en-US" sz="2000" b="1" dirty="0">
                <a:latin typeface="+mn-lt"/>
                <a:ea typeface="Roboto Slab" charset="0"/>
                <a:cs typeface="Roboto Slab" charset="0"/>
              </a:rPr>
              <a:t>Burkina Faso</a:t>
            </a:r>
          </a:p>
        </p:txBody>
      </p:sp>
      <p:sp>
        <p:nvSpPr>
          <p:cNvPr id="17" name="TextBox 16"/>
          <p:cNvSpPr txBox="1"/>
          <p:nvPr/>
        </p:nvSpPr>
        <p:spPr>
          <a:xfrm>
            <a:off x="945470" y="3200400"/>
            <a:ext cx="2026330" cy="369332"/>
          </a:xfrm>
          <a:prstGeom prst="rect">
            <a:avLst/>
          </a:prstGeom>
          <a:solidFill>
            <a:schemeClr val="accent1"/>
          </a:solidFill>
        </p:spPr>
        <p:txBody>
          <a:bodyPr wrap="square" rtlCol="0">
            <a:spAutoFit/>
          </a:bodyPr>
          <a:lstStyle/>
          <a:p>
            <a:pPr algn="r"/>
            <a:r>
              <a:rPr lang="es-ES" sz="1800" dirty="0" smtClean="0">
                <a:latin typeface="+mn-lt"/>
                <a:ea typeface="Roboto Slab" charset="0"/>
                <a:cs typeface="Roboto Slab" charset="0"/>
              </a:rPr>
              <a:t>Costa de Marfil</a:t>
            </a:r>
            <a:endParaRPr lang="es-ES" sz="1800" dirty="0">
              <a:latin typeface="+mn-lt"/>
              <a:ea typeface="Roboto Slab" charset="0"/>
              <a:cs typeface="Roboto Slab" charset="0"/>
            </a:endParaRPr>
          </a:p>
        </p:txBody>
      </p:sp>
      <p:sp>
        <p:nvSpPr>
          <p:cNvPr id="18" name="TextBox 17"/>
          <p:cNvSpPr txBox="1"/>
          <p:nvPr/>
        </p:nvSpPr>
        <p:spPr>
          <a:xfrm>
            <a:off x="1295400" y="2438400"/>
            <a:ext cx="1676400" cy="369332"/>
          </a:xfrm>
          <a:prstGeom prst="rect">
            <a:avLst/>
          </a:prstGeom>
          <a:solidFill>
            <a:schemeClr val="accent1"/>
          </a:solidFill>
        </p:spPr>
        <p:txBody>
          <a:bodyPr wrap="square" rtlCol="0">
            <a:spAutoFit/>
          </a:bodyPr>
          <a:lstStyle/>
          <a:p>
            <a:pPr algn="r"/>
            <a:r>
              <a:rPr lang="es-ES" sz="1800" dirty="0" smtClean="0">
                <a:latin typeface="+mn-lt"/>
                <a:ea typeface="Roboto Slab" charset="0"/>
                <a:cs typeface="Roboto Slab" charset="0"/>
              </a:rPr>
              <a:t>Benín</a:t>
            </a:r>
            <a:endParaRPr lang="es-ES" sz="1800" dirty="0">
              <a:latin typeface="+mn-lt"/>
              <a:ea typeface="Roboto Slab" charset="0"/>
              <a:cs typeface="Roboto Slab" charset="0"/>
            </a:endParaRPr>
          </a:p>
        </p:txBody>
      </p:sp>
      <p:sp>
        <p:nvSpPr>
          <p:cNvPr id="19" name="TextBox 18"/>
          <p:cNvSpPr txBox="1"/>
          <p:nvPr/>
        </p:nvSpPr>
        <p:spPr>
          <a:xfrm>
            <a:off x="1295400" y="4812268"/>
            <a:ext cx="1676400" cy="369332"/>
          </a:xfrm>
          <a:prstGeom prst="rect">
            <a:avLst/>
          </a:prstGeom>
          <a:solidFill>
            <a:schemeClr val="accent1"/>
          </a:solidFill>
        </p:spPr>
        <p:txBody>
          <a:bodyPr wrap="square" rtlCol="0">
            <a:spAutoFit/>
          </a:bodyPr>
          <a:lstStyle/>
          <a:p>
            <a:pPr algn="r"/>
            <a:r>
              <a:rPr lang="en-US" sz="1800" dirty="0">
                <a:latin typeface="+mn-lt"/>
                <a:ea typeface="Roboto Slab" charset="0"/>
                <a:cs typeface="Roboto Slab" charset="0"/>
              </a:rPr>
              <a:t>Ghana</a:t>
            </a:r>
          </a:p>
        </p:txBody>
      </p:sp>
      <p:sp>
        <p:nvSpPr>
          <p:cNvPr id="21" name="TextBox 20"/>
          <p:cNvSpPr txBox="1"/>
          <p:nvPr/>
        </p:nvSpPr>
        <p:spPr>
          <a:xfrm>
            <a:off x="2438400" y="6047601"/>
            <a:ext cx="685800" cy="276999"/>
          </a:xfrm>
          <a:prstGeom prst="rect">
            <a:avLst/>
          </a:prstGeom>
          <a:solidFill>
            <a:schemeClr val="accent1"/>
          </a:solidFill>
        </p:spPr>
        <p:txBody>
          <a:bodyPr wrap="square" rtlCol="0">
            <a:spAutoFit/>
          </a:bodyPr>
          <a:lstStyle/>
          <a:p>
            <a:r>
              <a:rPr lang="en-US" sz="1200" dirty="0" err="1">
                <a:latin typeface="+mn-lt"/>
                <a:ea typeface="Roboto Slab" charset="0"/>
                <a:cs typeface="Roboto Slab" charset="0"/>
              </a:rPr>
              <a:t>mCPR</a:t>
            </a:r>
            <a:endParaRPr lang="en-US" sz="1200" dirty="0">
              <a:latin typeface="+mn-lt"/>
              <a:ea typeface="Roboto Slab" charset="0"/>
              <a:cs typeface="Roboto Slab" charset="0"/>
            </a:endParaRPr>
          </a:p>
        </p:txBody>
      </p:sp>
      <p:sp>
        <p:nvSpPr>
          <p:cNvPr id="22" name="TextBox 21"/>
          <p:cNvSpPr txBox="1"/>
          <p:nvPr/>
        </p:nvSpPr>
        <p:spPr>
          <a:xfrm>
            <a:off x="3333428" y="6047600"/>
            <a:ext cx="4743772" cy="276999"/>
          </a:xfrm>
          <a:prstGeom prst="rect">
            <a:avLst/>
          </a:prstGeom>
          <a:solidFill>
            <a:schemeClr val="accent1"/>
          </a:solidFill>
        </p:spPr>
        <p:txBody>
          <a:bodyPr wrap="square" rtlCol="0">
            <a:spAutoFit/>
          </a:bodyPr>
          <a:lstStyle/>
          <a:p>
            <a:r>
              <a:rPr lang="en-US" sz="1200" dirty="0">
                <a:latin typeface="+mn-lt"/>
                <a:ea typeface="Roboto Slab" charset="0"/>
                <a:cs typeface="Roboto Slab" charset="0"/>
              </a:rPr>
              <a:t>Porcentaje de la Demanda de PF Satisfecha con Métodos Modernos </a:t>
            </a:r>
          </a:p>
        </p:txBody>
      </p:sp>
      <p:sp>
        <p:nvSpPr>
          <p:cNvPr id="23" name="TextBox 22"/>
          <p:cNvSpPr txBox="1"/>
          <p:nvPr/>
        </p:nvSpPr>
        <p:spPr>
          <a:xfrm>
            <a:off x="3409628" y="5513572"/>
            <a:ext cx="4743772" cy="307777"/>
          </a:xfrm>
          <a:prstGeom prst="rect">
            <a:avLst/>
          </a:prstGeom>
          <a:solidFill>
            <a:schemeClr val="accent1"/>
          </a:solidFill>
        </p:spPr>
        <p:txBody>
          <a:bodyPr wrap="square" rtlCol="0">
            <a:spAutoFit/>
          </a:bodyPr>
          <a:lstStyle/>
          <a:p>
            <a:r>
              <a:rPr lang="en-US" sz="1400">
                <a:latin typeface="+mn-lt"/>
                <a:ea typeface="Roboto Slab" charset="0"/>
                <a:cs typeface="Roboto Slab" charset="0"/>
              </a:rPr>
              <a:t>5         10         15         20         25         30         35 </a:t>
            </a:r>
            <a:endParaRPr lang="en-US" sz="1200" dirty="0">
              <a:latin typeface="+mn-lt"/>
              <a:ea typeface="Roboto Slab" charset="0"/>
              <a:cs typeface="Roboto Slab" charset="0"/>
            </a:endParaRPr>
          </a:p>
        </p:txBody>
      </p:sp>
      <p:sp>
        <p:nvSpPr>
          <p:cNvPr id="24" name="TextBox 23"/>
          <p:cNvSpPr txBox="1"/>
          <p:nvPr/>
        </p:nvSpPr>
        <p:spPr>
          <a:xfrm>
            <a:off x="2667000" y="5559623"/>
            <a:ext cx="324172" cy="307777"/>
          </a:xfrm>
          <a:prstGeom prst="rect">
            <a:avLst/>
          </a:prstGeom>
          <a:solidFill>
            <a:schemeClr val="accent1"/>
          </a:solidFill>
        </p:spPr>
        <p:txBody>
          <a:bodyPr wrap="square" rtlCol="0">
            <a:spAutoFit/>
          </a:bodyPr>
          <a:lstStyle/>
          <a:p>
            <a:pPr algn="r"/>
            <a:r>
              <a:rPr lang="en-US" sz="1400">
                <a:latin typeface="+mn-lt"/>
                <a:ea typeface="Roboto Slab" charset="0"/>
                <a:cs typeface="Roboto Slab" charset="0"/>
              </a:rPr>
              <a:t>0</a:t>
            </a:r>
            <a:endParaRPr lang="en-US" sz="1200" dirty="0">
              <a:latin typeface="+mn-lt"/>
              <a:ea typeface="Roboto Slab" charset="0"/>
              <a:cs typeface="Roboto Slab" charset="0"/>
            </a:endParaRPr>
          </a:p>
        </p:txBody>
      </p:sp>
    </p:spTree>
    <p:extLst>
      <p:ext uri="{BB962C8B-B14F-4D97-AF65-F5344CB8AC3E}">
        <p14:creationId xmlns:p14="http://schemas.microsoft.com/office/powerpoint/2010/main" val="18190601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dirty="0" smtClean="0"/>
              <a:t>Resumen: visualización de datos </a:t>
            </a:r>
            <a:endParaRPr lang="es-ES_tradnl" dirty="0"/>
          </a:p>
        </p:txBody>
      </p:sp>
      <p:sp>
        <p:nvSpPr>
          <p:cNvPr id="3" name="Content Placeholder 2"/>
          <p:cNvSpPr>
            <a:spLocks noGrp="1"/>
          </p:cNvSpPr>
          <p:nvPr>
            <p:ph idx="1"/>
          </p:nvPr>
        </p:nvSpPr>
        <p:spPr>
          <a:xfrm>
            <a:off x="847725" y="1371600"/>
            <a:ext cx="8067675" cy="4648200"/>
          </a:xfrm>
        </p:spPr>
        <p:txBody>
          <a:bodyPr/>
          <a:lstStyle/>
          <a:p>
            <a:r>
              <a:rPr lang="es-ES_tradnl" dirty="0" smtClean="0"/>
              <a:t>Representación de datos no textual que mejora la comprensión de dichos datos.</a:t>
            </a:r>
          </a:p>
          <a:p>
            <a:pPr lvl="1"/>
            <a:r>
              <a:rPr lang="es-ES_tradnl" dirty="0" smtClean="0"/>
              <a:t>Velocidad</a:t>
            </a:r>
          </a:p>
          <a:p>
            <a:pPr lvl="1"/>
            <a:r>
              <a:rPr lang="es-ES_tradnl" dirty="0" smtClean="0"/>
              <a:t>Comprensión</a:t>
            </a:r>
          </a:p>
          <a:p>
            <a:pPr lvl="1"/>
            <a:r>
              <a:rPr lang="es-ES_tradnl" dirty="0" smtClean="0"/>
              <a:t>Atractivo</a:t>
            </a:r>
          </a:p>
          <a:p>
            <a:pPr lvl="1"/>
            <a:r>
              <a:rPr lang="es-ES_tradnl" dirty="0" smtClean="0"/>
              <a:t>Retención</a:t>
            </a:r>
          </a:p>
          <a:p>
            <a:r>
              <a:rPr lang="es-ES_tradnl" dirty="0" smtClean="0"/>
              <a:t>Identificar la historia</a:t>
            </a:r>
          </a:p>
          <a:p>
            <a:r>
              <a:rPr lang="es-ES_tradnl" dirty="0" smtClean="0"/>
              <a:t>Considerar la audiencia</a:t>
            </a:r>
          </a:p>
          <a:p>
            <a:r>
              <a:rPr lang="es-ES_tradnl" dirty="0" smtClean="0"/>
              <a:t>Re</a:t>
            </a:r>
            <a:r>
              <a:rPr lang="es-ES_tradnl" dirty="0" smtClean="0"/>
              <a:t>presenta adecuadamente los datos</a:t>
            </a:r>
            <a:endParaRPr lang="es-ES_tradnl" dirty="0"/>
          </a:p>
        </p:txBody>
      </p:sp>
    </p:spTree>
    <p:extLst>
      <p:ext uri="{BB962C8B-B14F-4D97-AF65-F5344CB8AC3E}">
        <p14:creationId xmlns:p14="http://schemas.microsoft.com/office/powerpoint/2010/main" val="27984233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686800" cy="990600"/>
          </a:xfrm>
        </p:spPr>
        <p:txBody>
          <a:bodyPr/>
          <a:lstStyle/>
          <a:p>
            <a:r>
              <a:rPr lang="en-US" dirty="0" smtClean="0"/>
              <a:t>¿</a:t>
            </a:r>
            <a:r>
              <a:rPr lang="es-ES" dirty="0" smtClean="0"/>
              <a:t>Cuáles son las visualizaciones de datos?</a:t>
            </a:r>
            <a:endParaRPr lang="es-E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49908" y="1099457"/>
            <a:ext cx="2221566" cy="2043638"/>
          </a:xfrm>
        </p:spPr>
      </p:pic>
      <p:sp>
        <p:nvSpPr>
          <p:cNvPr id="5" name="TextBox 4"/>
          <p:cNvSpPr txBox="1"/>
          <p:nvPr/>
        </p:nvSpPr>
        <p:spPr>
          <a:xfrm>
            <a:off x="6477000" y="1066800"/>
            <a:ext cx="2286000" cy="1200329"/>
          </a:xfrm>
          <a:prstGeom prst="rect">
            <a:avLst/>
          </a:prstGeom>
          <a:noFill/>
        </p:spPr>
        <p:txBody>
          <a:bodyPr wrap="square" rtlCol="0">
            <a:spAutoFit/>
          </a:bodyPr>
          <a:lstStyle/>
          <a:p>
            <a:r>
              <a:rPr lang="en-US" sz="7200" dirty="0"/>
              <a:t>58%</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5206649" y="1009606"/>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r>
              <a:rPr lang="en-US" sz="800" dirty="0"/>
              <a:t>George Patterson, The Noun Project</a:t>
            </a:r>
          </a:p>
        </p:txBody>
      </p:sp>
      <p:sp>
        <p:nvSpPr>
          <p:cNvPr id="9" name="TextBox 8"/>
          <p:cNvSpPr txBox="1"/>
          <p:nvPr/>
        </p:nvSpPr>
        <p:spPr>
          <a:xfrm>
            <a:off x="3365697" y="6113736"/>
            <a:ext cx="1342034" cy="215444"/>
          </a:xfrm>
          <a:prstGeom prst="rect">
            <a:avLst/>
          </a:prstGeom>
          <a:noFill/>
        </p:spPr>
        <p:txBody>
          <a:bodyPr wrap="none" rtlCol="0">
            <a:spAutoFit/>
          </a:bodyPr>
          <a:lstStyle/>
          <a:p>
            <a:r>
              <a:rPr lang="en-US" sz="800" dirty="0"/>
              <a:t>Map data © 2016 Google</a:t>
            </a:r>
          </a:p>
        </p:txBody>
      </p:sp>
      <p:sp>
        <p:nvSpPr>
          <p:cNvPr id="10" name="TextBox 9"/>
          <p:cNvSpPr txBox="1"/>
          <p:nvPr/>
        </p:nvSpPr>
        <p:spPr>
          <a:xfrm>
            <a:off x="7861348" y="6085137"/>
            <a:ext cx="808235" cy="215444"/>
          </a:xfrm>
          <a:prstGeom prst="rect">
            <a:avLst/>
          </a:prstGeom>
          <a:noFill/>
        </p:spPr>
        <p:txBody>
          <a:bodyPr wrap="none" rtlCol="0">
            <a:spAutoFit/>
          </a:bodyPr>
          <a:lstStyle/>
          <a:p>
            <a:r>
              <a:rPr lang="de-DE" sz="800" dirty="0"/>
              <a:t>© Ben Willers</a:t>
            </a:r>
            <a:endParaRPr lang="en-US" sz="800" dirty="0"/>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400" y="3352800"/>
            <a:ext cx="3810000" cy="2708228"/>
          </a:xfrm>
          <a:prstGeom prst="rect">
            <a:avLst/>
          </a:prstGeom>
        </p:spPr>
      </p:pic>
    </p:spTree>
    <p:extLst>
      <p:ext uri="{BB962C8B-B14F-4D97-AF65-F5344CB8AC3E}">
        <p14:creationId xmlns:p14="http://schemas.microsoft.com/office/powerpoint/2010/main" val="9508668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14400" y="1600200"/>
            <a:ext cx="7315200" cy="2743200"/>
          </a:xfrm>
        </p:spPr>
        <p:txBody>
          <a:bodyPr/>
          <a:lstStyle/>
          <a:p>
            <a:r>
              <a:rPr lang="en-US" dirty="0"/>
              <a:t>"Posters bien diseñados con pocos números no son realmente visualizaciones de datos."</a:t>
            </a:r>
          </a:p>
          <a:p>
            <a:endParaRPr lang="en-US" dirty="0"/>
          </a:p>
          <a:p>
            <a:pPr algn="l"/>
            <a:endParaRPr lang="en-US" sz="3200" dirty="0"/>
          </a:p>
          <a:p>
            <a:pPr algn="l"/>
            <a:endParaRPr lang="en-US" sz="3200" dirty="0"/>
          </a:p>
          <a:p>
            <a:pPr algn="l"/>
            <a:endParaRPr lang="en-US" sz="3200" dirty="0"/>
          </a:p>
          <a:p>
            <a:pPr algn="l"/>
            <a:endParaRPr lang="en-US" sz="3200" dirty="0"/>
          </a:p>
          <a:p>
            <a:endParaRPr lang="en-US" sz="3200" dirty="0"/>
          </a:p>
        </p:txBody>
      </p:sp>
      <p:sp>
        <p:nvSpPr>
          <p:cNvPr id="2" name="TextBox 1"/>
          <p:cNvSpPr txBox="1"/>
          <p:nvPr/>
        </p:nvSpPr>
        <p:spPr>
          <a:xfrm>
            <a:off x="609600" y="5181600"/>
            <a:ext cx="7391400" cy="1409617"/>
          </a:xfrm>
          <a:prstGeom prst="rect">
            <a:avLst/>
          </a:prstGeom>
          <a:noFill/>
        </p:spPr>
        <p:txBody>
          <a:bodyPr wrap="square" rtlCol="0">
            <a:spAutoFit/>
          </a:bodyPr>
          <a:lstStyle/>
          <a:p>
            <a:pPr eaLnBrk="1" hangingPunct="1">
              <a:spcBef>
                <a:spcPct val="20000"/>
              </a:spcBef>
              <a:buClr>
                <a:srgbClr val="E96D1F"/>
              </a:buClr>
              <a:buSzPct val="85000"/>
            </a:pPr>
            <a:r>
              <a:rPr lang="en-US" sz="2800" kern="0" dirty="0">
                <a:solidFill>
                  <a:srgbClr val="FFFFFF"/>
                </a:solidFill>
                <a:latin typeface="Arial Black" panose="020B0A04020102020204" pitchFamily="34" charset="0"/>
                <a:cs typeface="ＭＳ Ｐゴシック" charset="-128"/>
              </a:rPr>
              <a:t>– Amanda Cox</a:t>
            </a:r>
          </a:p>
          <a:p>
            <a:pPr lvl="0" eaLnBrk="1" hangingPunct="1">
              <a:spcBef>
                <a:spcPct val="20000"/>
              </a:spcBef>
              <a:buClr>
                <a:srgbClr val="E96D1F"/>
              </a:buClr>
              <a:buSzPct val="85000"/>
            </a:pPr>
            <a:r>
              <a:rPr lang="en-US" sz="2800" kern="0" dirty="0">
                <a:solidFill>
                  <a:srgbClr val="FFFFFF"/>
                </a:solidFill>
                <a:latin typeface="Arial Black" panose="020B0A04020102020204" pitchFamily="34" charset="0"/>
                <a:cs typeface="ＭＳ Ｐゴシック" charset="-128"/>
              </a:rPr>
              <a:t>Editora de Upshot, New York Times</a:t>
            </a:r>
          </a:p>
          <a:p>
            <a:endParaRPr lang="en-US" dirty="0"/>
          </a:p>
        </p:txBody>
      </p:sp>
    </p:spTree>
    <p:extLst>
      <p:ext uri="{BB962C8B-B14F-4D97-AF65-F5344CB8AC3E}">
        <p14:creationId xmlns:p14="http://schemas.microsoft.com/office/powerpoint/2010/main" val="3328930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990600" y="2209800"/>
            <a:ext cx="7467600" cy="2286000"/>
          </a:xfrm>
          <a:prstGeom prst="rect">
            <a:avLst/>
          </a:prstGeom>
          <a:solidFill>
            <a:srgbClr val="717073">
              <a:alpha val="1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2" name="Title 1"/>
          <p:cNvSpPr>
            <a:spLocks noGrp="1"/>
          </p:cNvSpPr>
          <p:nvPr>
            <p:ph type="title"/>
          </p:nvPr>
        </p:nvSpPr>
        <p:spPr/>
        <p:txBody>
          <a:bodyPr/>
          <a:lstStyle/>
          <a:p>
            <a:r>
              <a:rPr lang="en-US" dirty="0" err="1" smtClean="0"/>
              <a:t>Definiendo</a:t>
            </a:r>
            <a:r>
              <a:rPr lang="en-US" dirty="0" smtClean="0"/>
              <a:t> el </a:t>
            </a:r>
            <a:r>
              <a:rPr lang="en-US" dirty="0" err="1" smtClean="0"/>
              <a:t>medio</a:t>
            </a:r>
            <a:endParaRPr lang="en-US" dirty="0"/>
          </a:p>
        </p:txBody>
      </p:sp>
      <p:sp>
        <p:nvSpPr>
          <p:cNvPr id="3" name="Content Placeholder 2"/>
          <p:cNvSpPr>
            <a:spLocks noGrp="1"/>
          </p:cNvSpPr>
          <p:nvPr>
            <p:ph idx="1"/>
          </p:nvPr>
        </p:nvSpPr>
        <p:spPr>
          <a:xfrm>
            <a:off x="2556628" y="2362200"/>
            <a:ext cx="5894645" cy="2133600"/>
          </a:xfrm>
        </p:spPr>
        <p:txBody>
          <a:bodyPr/>
          <a:lstStyle/>
          <a:p>
            <a:pPr marL="0" indent="0">
              <a:buNone/>
            </a:pPr>
            <a:r>
              <a:rPr lang="es-ES" b="1" u="sng" dirty="0" smtClean="0"/>
              <a:t>Visualización de datos:</a:t>
            </a:r>
            <a:r>
              <a:rPr lang="es-ES" dirty="0" smtClean="0"/>
              <a:t> Una representación no textual de datos que mejora la comprensión de dichos datos. </a:t>
            </a:r>
            <a:endParaRPr lang="es-E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7777" b="21111"/>
          <a:stretch/>
        </p:blipFill>
        <p:spPr>
          <a:xfrm>
            <a:off x="1139537" y="2787600"/>
            <a:ext cx="1268155" cy="901799"/>
          </a:xfrm>
          <a:prstGeom prst="rect">
            <a:avLst/>
          </a:prstGeom>
        </p:spPr>
      </p:pic>
      <p:sp>
        <p:nvSpPr>
          <p:cNvPr id="6" name="TextBox 5"/>
          <p:cNvSpPr txBox="1"/>
          <p:nvPr/>
        </p:nvSpPr>
        <p:spPr>
          <a:xfrm>
            <a:off x="6934200" y="6248400"/>
            <a:ext cx="1811714" cy="215444"/>
          </a:xfrm>
          <a:prstGeom prst="rect">
            <a:avLst/>
          </a:prstGeom>
          <a:noFill/>
        </p:spPr>
        <p:txBody>
          <a:bodyPr wrap="none" rtlCol="0">
            <a:spAutoFit/>
          </a:bodyPr>
          <a:lstStyle/>
          <a:p>
            <a:r>
              <a:rPr lang="en-US" sz="800" dirty="0"/>
              <a:t>Martha Ormiston, The Noun Project</a:t>
            </a:r>
          </a:p>
        </p:txBody>
      </p:sp>
    </p:spTree>
    <p:extLst>
      <p:ext uri="{BB962C8B-B14F-4D97-AF65-F5344CB8AC3E}">
        <p14:creationId xmlns:p14="http://schemas.microsoft.com/office/powerpoint/2010/main" val="862770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686800" cy="990600"/>
          </a:xfrm>
        </p:spPr>
        <p:txBody>
          <a:bodyPr/>
          <a:lstStyle/>
          <a:p>
            <a:r>
              <a:rPr lang="es-ES" sz="3200" dirty="0" smtClean="0"/>
              <a:t>¿Cuáles son visualizaciones de datos? (revisemos nuevamente)</a:t>
            </a:r>
            <a:endParaRPr lang="es-ES" sz="3200" dirty="0"/>
          </a:p>
        </p:txBody>
      </p:sp>
      <p:sp>
        <p:nvSpPr>
          <p:cNvPr id="5" name="TextBox 4"/>
          <p:cNvSpPr txBox="1"/>
          <p:nvPr/>
        </p:nvSpPr>
        <p:spPr>
          <a:xfrm>
            <a:off x="6477000" y="1066800"/>
            <a:ext cx="2286000" cy="1200329"/>
          </a:xfrm>
          <a:prstGeom prst="rect">
            <a:avLst/>
          </a:prstGeom>
          <a:noFill/>
        </p:spPr>
        <p:txBody>
          <a:bodyPr wrap="square" rtlCol="0">
            <a:spAutoFit/>
          </a:bodyPr>
          <a:lstStyle/>
          <a:p>
            <a:r>
              <a:rPr lang="en-US" sz="7200" dirty="0"/>
              <a:t>58%</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15556"/>
          <a:stretch/>
        </p:blipFill>
        <p:spPr>
          <a:xfrm>
            <a:off x="5206649" y="1009606"/>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r>
              <a:rPr lang="en-US" sz="800" dirty="0"/>
              <a:t>George Patterson, The Noun Project</a:t>
            </a:r>
          </a:p>
        </p:txBody>
      </p:sp>
      <p:sp>
        <p:nvSpPr>
          <p:cNvPr id="9" name="TextBox 8"/>
          <p:cNvSpPr txBox="1"/>
          <p:nvPr/>
        </p:nvSpPr>
        <p:spPr>
          <a:xfrm>
            <a:off x="3365697" y="6113736"/>
            <a:ext cx="1342034" cy="215444"/>
          </a:xfrm>
          <a:prstGeom prst="rect">
            <a:avLst/>
          </a:prstGeom>
          <a:noFill/>
        </p:spPr>
        <p:txBody>
          <a:bodyPr wrap="none" rtlCol="0">
            <a:spAutoFit/>
          </a:bodyPr>
          <a:lstStyle/>
          <a:p>
            <a:r>
              <a:rPr lang="en-US" sz="800" dirty="0"/>
              <a:t>Map data © 2016 Google</a:t>
            </a:r>
          </a:p>
        </p:txBody>
      </p:sp>
      <p:sp>
        <p:nvSpPr>
          <p:cNvPr id="10" name="TextBox 9"/>
          <p:cNvSpPr txBox="1"/>
          <p:nvPr/>
        </p:nvSpPr>
        <p:spPr>
          <a:xfrm>
            <a:off x="7861348" y="6085137"/>
            <a:ext cx="808235" cy="215444"/>
          </a:xfrm>
          <a:prstGeom prst="rect">
            <a:avLst/>
          </a:prstGeom>
          <a:noFill/>
        </p:spPr>
        <p:txBody>
          <a:bodyPr wrap="none" rtlCol="0">
            <a:spAutoFit/>
          </a:bodyPr>
          <a:lstStyle/>
          <a:p>
            <a:r>
              <a:rPr lang="de-DE" sz="800" dirty="0"/>
              <a:t>© Ben Willers</a:t>
            </a:r>
            <a:endParaRPr lang="en-US" sz="800" dirty="0"/>
          </a:p>
        </p:txBody>
      </p:sp>
      <p:pic>
        <p:nvPicPr>
          <p:cNvPr id="12" name="Content Placeholder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752600" y="1066800"/>
            <a:ext cx="2221566" cy="2043638"/>
          </a:xfr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400" y="3352800"/>
            <a:ext cx="3810000" cy="2708228"/>
          </a:xfrm>
          <a:prstGeom prst="rect">
            <a:avLst/>
          </a:prstGeom>
        </p:spPr>
      </p:pic>
    </p:spTree>
    <p:extLst>
      <p:ext uri="{BB962C8B-B14F-4D97-AF65-F5344CB8AC3E}">
        <p14:creationId xmlns:p14="http://schemas.microsoft.com/office/powerpoint/2010/main" val="1926648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153400" cy="990600"/>
          </a:xfrm>
        </p:spPr>
        <p:txBody>
          <a:bodyPr/>
          <a:lstStyle/>
          <a:p>
            <a:r>
              <a:rPr lang="en-US" dirty="0"/>
              <a:t>Visualización de datos vs. Infografía</a:t>
            </a:r>
          </a:p>
        </p:txBody>
      </p:sp>
      <p:cxnSp>
        <p:nvCxnSpPr>
          <p:cNvPr id="11" name="Straight Connector 10"/>
          <p:cNvCxnSpPr/>
          <p:nvPr/>
        </p:nvCxnSpPr>
        <p:spPr bwMode="auto">
          <a:xfrm>
            <a:off x="3124200" y="6701135"/>
            <a:ext cx="545306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4" name="Straight Connector 13"/>
          <p:cNvCxnSpPr/>
          <p:nvPr/>
        </p:nvCxnSpPr>
        <p:spPr bwMode="auto">
          <a:xfrm>
            <a:off x="2683669" y="8001000"/>
            <a:ext cx="5893593"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2" name="Content Placeholder 2"/>
          <p:cNvSpPr txBox="1">
            <a:spLocks/>
          </p:cNvSpPr>
          <p:nvPr/>
        </p:nvSpPr>
        <p:spPr bwMode="auto">
          <a:xfrm>
            <a:off x="881063" y="1676400"/>
            <a:ext cx="77295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buNone/>
            </a:pPr>
            <a:r>
              <a:rPr lang="en-US" kern="0" dirty="0"/>
              <a:t>Estos términos a veces son usados indistintamente</a:t>
            </a:r>
          </a:p>
          <a:p>
            <a:pPr marL="0" indent="0">
              <a:buNone/>
            </a:pPr>
            <a:endParaRPr lang="es-ES" kern="0" dirty="0" smtClean="0"/>
          </a:p>
          <a:p>
            <a:pPr marL="0" indent="0">
              <a:buNone/>
            </a:pPr>
            <a:r>
              <a:rPr lang="es-ES" kern="0" dirty="0" smtClean="0"/>
              <a:t>Solo recuerden: ¡Necesitan DATOS y una representación visual para hacer una visualización de datos</a:t>
            </a:r>
            <a:r>
              <a:rPr lang="en-US" kern="0" dirty="0" smtClean="0"/>
              <a:t>! </a:t>
            </a:r>
            <a:endParaRPr lang="en-US" kern="0" dirty="0"/>
          </a:p>
        </p:txBody>
      </p:sp>
    </p:spTree>
    <p:extLst>
      <p:ext uri="{BB962C8B-B14F-4D97-AF65-F5344CB8AC3E}">
        <p14:creationId xmlns:p14="http://schemas.microsoft.com/office/powerpoint/2010/main" val="7249131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39062" cy="990600"/>
          </a:xfrm>
        </p:spPr>
        <p:txBody>
          <a:bodyPr/>
          <a:lstStyle/>
          <a:p>
            <a:r>
              <a:rPr lang="en-US" dirty="0" smtClean="0"/>
              <a:t>Lo que Google </a:t>
            </a:r>
            <a:r>
              <a:rPr lang="en-US" dirty="0" err="1"/>
              <a:t>p</a:t>
            </a:r>
            <a:r>
              <a:rPr lang="en-US" dirty="0" err="1" smtClean="0"/>
              <a:t>iensa</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073" b="16811"/>
          <a:stretch/>
        </p:blipFill>
        <p:spPr>
          <a:xfrm>
            <a:off x="4832524" y="973047"/>
            <a:ext cx="4082876" cy="4437153"/>
          </a:xfrm>
          <a:prstGeom prst="rect">
            <a:avLst/>
          </a:prstGeom>
          <a:ln>
            <a:solidFill>
              <a:schemeClr val="tx1"/>
            </a:solidFill>
          </a:ln>
        </p:spPr>
      </p:pic>
      <p:pic>
        <p:nvPicPr>
          <p:cNvPr id="10" name="Content Placeholder 9"/>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33400" y="973047"/>
            <a:ext cx="4064027" cy="4437152"/>
          </a:xfrm>
          <a:ln>
            <a:solidFill>
              <a:schemeClr val="tx1"/>
            </a:solidFill>
          </a:ln>
        </p:spPr>
      </p:pic>
      <p:sp>
        <p:nvSpPr>
          <p:cNvPr id="11" name="Rectangle 10"/>
          <p:cNvSpPr/>
          <p:nvPr/>
        </p:nvSpPr>
        <p:spPr>
          <a:xfrm>
            <a:off x="533400" y="5486400"/>
            <a:ext cx="4299124" cy="1015663"/>
          </a:xfrm>
          <a:prstGeom prst="rect">
            <a:avLst/>
          </a:prstGeom>
        </p:spPr>
        <p:txBody>
          <a:bodyPr wrap="square">
            <a:spAutoFit/>
          </a:bodyPr>
          <a:lstStyle/>
          <a:p>
            <a:r>
              <a:rPr lang="en-US" sz="2000" dirty="0"/>
              <a:t>Gráficos, formas geométricas, códigos de color, basado en números</a:t>
            </a:r>
          </a:p>
        </p:txBody>
      </p:sp>
      <p:sp>
        <p:nvSpPr>
          <p:cNvPr id="12" name="Rectangle 11"/>
          <p:cNvSpPr/>
          <p:nvPr/>
        </p:nvSpPr>
        <p:spPr>
          <a:xfrm>
            <a:off x="4817284" y="5486400"/>
            <a:ext cx="4267200" cy="707886"/>
          </a:xfrm>
          <a:prstGeom prst="rect">
            <a:avLst/>
          </a:prstGeom>
        </p:spPr>
        <p:txBody>
          <a:bodyPr wrap="square">
            <a:spAutoFit/>
          </a:bodyPr>
          <a:lstStyle/>
          <a:p>
            <a:r>
              <a:rPr lang="en-US" sz="2000" dirty="0"/>
              <a:t>Colección de hechos, íconos, ilustraciones, basados en texto</a:t>
            </a:r>
          </a:p>
        </p:txBody>
      </p:sp>
    </p:spTree>
    <p:extLst>
      <p:ext uri="{BB962C8B-B14F-4D97-AF65-F5344CB8AC3E}">
        <p14:creationId xmlns:p14="http://schemas.microsoft.com/office/powerpoint/2010/main" val="17886017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b667bbbcd25276da16f1e3948579508d67ae"/>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ACE Data Visualization Module_v4" id="{30BD4BBE-1673-1640-B8D3-CA3AB008E173}" vid="{4B62809F-F1BF-F74F-9552-585B82BDF227}"/>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9095</TotalTime>
  <Words>5028</Words>
  <Application>Microsoft Macintosh PowerPoint</Application>
  <PresentationFormat>On-screen Show (4:3)</PresentationFormat>
  <Paragraphs>363</Paragraphs>
  <Slides>38</Slides>
  <Notes>38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 Black</vt:lpstr>
      <vt:lpstr>Berlin Sans FB Demi</vt:lpstr>
      <vt:lpstr>ＭＳ Ｐゴシック</vt:lpstr>
      <vt:lpstr>Roboto Slab</vt:lpstr>
      <vt:lpstr>Wingdings</vt:lpstr>
      <vt:lpstr>Arial</vt:lpstr>
      <vt:lpstr>Bold Stripes</vt:lpstr>
      <vt:lpstr> Representación visual de datos
Parte uno: ¿qué? ¿por qué? y ¿cómo comenzar? </vt:lpstr>
      <vt:lpstr>Objetivos de la presentación</vt:lpstr>
      <vt:lpstr>PowerPoint Presentation</vt:lpstr>
      <vt:lpstr>¿Cuáles son las visualizaciones de datos?</vt:lpstr>
      <vt:lpstr>PowerPoint Presentation</vt:lpstr>
      <vt:lpstr>Definiendo el medio</vt:lpstr>
      <vt:lpstr>¿Cuáles son visualizaciones de datos? (revisemos nuevamente)</vt:lpstr>
      <vt:lpstr>Visualización de datos vs. Infografía</vt:lpstr>
      <vt:lpstr>Lo que Google piensa</vt:lpstr>
      <vt:lpstr>Ejemplo de infografía</vt:lpstr>
      <vt:lpstr>Ejemplo de Visualización de datos</vt:lpstr>
      <vt:lpstr>Ejemplo 2 de Visualización de datos</vt:lpstr>
      <vt:lpstr>PowerPoint Presentation</vt:lpstr>
      <vt:lpstr>Visualizaciones básicas de datos </vt:lpstr>
      <vt:lpstr>Otros tipos </vt:lpstr>
      <vt:lpstr>PowerPoint Presentation</vt:lpstr>
      <vt:lpstr>Velocidad</vt:lpstr>
      <vt:lpstr>Comprensión</vt:lpstr>
      <vt:lpstr>Atractivo</vt:lpstr>
      <vt:lpstr>Retención</vt:lpstr>
      <vt:lpstr>Datos de la población mundial antes de visualización </vt:lpstr>
      <vt:lpstr>Datos de la población mundial después de visualización </vt:lpstr>
      <vt:lpstr>PowerPoint Presentation</vt:lpstr>
      <vt:lpstr>Una buena representación visual de datos</vt:lpstr>
      <vt:lpstr>Errores Comunes con la Precisión de los Datos</vt:lpstr>
      <vt:lpstr>Eje truncado (antes)</vt:lpstr>
      <vt:lpstr>Eje truncado (después)</vt:lpstr>
      <vt:lpstr>Actividad: ¿Cuál es el error?</vt:lpstr>
      <vt:lpstr>Identificando la historia en los datos</vt:lpstr>
      <vt:lpstr>¿Cuál es la historia?</vt:lpstr>
      <vt:lpstr>¿Cuál es la Historia?</vt:lpstr>
      <vt:lpstr>Identificando la historia en los datos</vt:lpstr>
      <vt:lpstr>¿Cuál es la historia?</vt:lpstr>
      <vt:lpstr>¿Cuál es la historia?</vt:lpstr>
      <vt:lpstr>¿Quién es tu audiencia?</vt:lpstr>
      <vt:lpstr>Adaptando el contenido a tu audiencia</vt:lpstr>
      <vt:lpstr>Adaptando el Contenido a su Audiencia</vt:lpstr>
      <vt:lpstr>Resumen: visualización de datos </vt:lpstr>
    </vt:vector>
  </TitlesOfParts>
  <Company>Paul Geary User</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Michele Winowitch</dc:creator>
  <cp:lastModifiedBy>Gabriela Sanchez-Soto</cp:lastModifiedBy>
  <cp:revision>211</cp:revision>
  <cp:lastPrinted>2016-09-19T23:49:38Z</cp:lastPrinted>
  <dcterms:created xsi:type="dcterms:W3CDTF">2016-08-19T18:25:39Z</dcterms:created>
  <dcterms:modified xsi:type="dcterms:W3CDTF">2019-02-04T13:13:33Z</dcterms:modified>
</cp:coreProperties>
</file>