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3" r:id="rId1"/>
  </p:sldMasterIdLst>
  <p:notesMasterIdLst>
    <p:notesMasterId r:id="rId10"/>
  </p:notesMasterIdLst>
  <p:handoutMasterIdLst>
    <p:handoutMasterId r:id="rId11"/>
  </p:handoutMasterIdLst>
  <p:sldIdLst>
    <p:sldId id="263" r:id="rId2"/>
    <p:sldId id="273" r:id="rId3"/>
    <p:sldId id="274" r:id="rId4"/>
    <p:sldId id="302" r:id="rId5"/>
    <p:sldId id="303" r:id="rId6"/>
    <p:sldId id="304" r:id="rId7"/>
    <p:sldId id="305" r:id="rId8"/>
    <p:sldId id="306" r:id="rId9"/>
  </p:sldIdLst>
  <p:sldSz cx="9144000" cy="6858000" type="screen4x3"/>
  <p:notesSz cx="6858000" cy="92964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75BB"/>
    <a:srgbClr val="C1680F"/>
    <a:srgbClr val="008040"/>
    <a:srgbClr val="000000"/>
    <a:srgbClr val="7AAD42"/>
    <a:srgbClr val="A2A2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392"/>
    <p:restoredTop sz="73747" autoAdjust="0"/>
  </p:normalViewPr>
  <p:slideViewPr>
    <p:cSldViewPr>
      <p:cViewPr varScale="1">
        <p:scale>
          <a:sx n="117" d="100"/>
          <a:sy n="117" d="100"/>
        </p:scale>
        <p:origin x="3504" y="184"/>
      </p:cViewPr>
      <p:guideLst>
        <p:guide orient="horz" pos="2160"/>
        <p:guide pos="2880"/>
      </p:guideLst>
    </p:cSldViewPr>
  </p:slideViewPr>
  <p:outlineViewPr>
    <p:cViewPr>
      <p:scale>
        <a:sx n="33" d="100"/>
        <a:sy n="33" d="100"/>
      </p:scale>
      <p:origin x="0" y="0"/>
    </p:cViewPr>
  </p:outlineViewPr>
  <p:notesTextViewPr>
    <p:cViewPr>
      <p:scale>
        <a:sx n="160" d="100"/>
        <a:sy n="160" d="100"/>
      </p:scale>
      <p:origin x="0" y="0"/>
    </p:cViewPr>
  </p:notesTextViewPr>
  <p:sorterViewPr>
    <p:cViewPr>
      <p:scale>
        <a:sx n="66" d="100"/>
        <a:sy n="66" d="100"/>
      </p:scale>
      <p:origin x="0" y="0"/>
    </p:cViewPr>
  </p:sorterViewPr>
  <p:notesViewPr>
    <p:cSldViewPr>
      <p:cViewPr varScale="1">
        <p:scale>
          <a:sx n="82" d="100"/>
          <a:sy n="82" d="100"/>
        </p:scale>
        <p:origin x="-3132" y="-96"/>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0" y="0"/>
            <a:ext cx="2971800" cy="465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dirty="0"/>
          </a:p>
        </p:txBody>
      </p:sp>
      <p:sp>
        <p:nvSpPr>
          <p:cNvPr id="1027" name="Rectangle 3"/>
          <p:cNvSpPr>
            <a:spLocks noGrp="1" noChangeArrowheads="1"/>
          </p:cNvSpPr>
          <p:nvPr>
            <p:ph type="dt" sz="quarter" idx="1"/>
          </p:nvPr>
        </p:nvSpPr>
        <p:spPr bwMode="auto">
          <a:xfrm>
            <a:off x="3886200" y="0"/>
            <a:ext cx="2971800" cy="465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128"/>
                <a:cs typeface="ＭＳ Ｐゴシック" charset="-128"/>
              </a:defRPr>
            </a:lvl1pPr>
          </a:lstStyle>
          <a:p>
            <a:pPr>
              <a:defRPr/>
            </a:pPr>
            <a:endParaRPr lang="en-US" dirty="0"/>
          </a:p>
        </p:txBody>
      </p:sp>
      <p:sp>
        <p:nvSpPr>
          <p:cNvPr id="1028" name="Rectangle 4"/>
          <p:cNvSpPr>
            <a:spLocks noGrp="1" noChangeArrowheads="1"/>
          </p:cNvSpPr>
          <p:nvPr>
            <p:ph type="ftr" sz="quarter" idx="2"/>
          </p:nvPr>
        </p:nvSpPr>
        <p:spPr bwMode="auto">
          <a:xfrm>
            <a:off x="0" y="8831263"/>
            <a:ext cx="2971800" cy="4651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dirty="0"/>
          </a:p>
        </p:txBody>
      </p:sp>
      <p:sp>
        <p:nvSpPr>
          <p:cNvPr id="1029" name="Rectangle 5"/>
          <p:cNvSpPr>
            <a:spLocks noGrp="1" noChangeArrowheads="1"/>
          </p:cNvSpPr>
          <p:nvPr>
            <p:ph type="sldNum" sz="quarter" idx="3"/>
          </p:nvPr>
        </p:nvSpPr>
        <p:spPr bwMode="auto">
          <a:xfrm>
            <a:off x="3886200" y="8831263"/>
            <a:ext cx="2971800" cy="4651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67A77294-E43D-43A5-8486-DBE79D79F9D9}" type="slidenum">
              <a:rPr lang="en-US" altLang="en-US"/>
              <a:pPr>
                <a:defRPr/>
              </a:pPr>
              <a:t>‹#›</a:t>
            </a:fld>
            <a:endParaRPr lang="en-US" altLang="en-US" dirty="0"/>
          </a:p>
        </p:txBody>
      </p:sp>
    </p:spTree>
    <p:extLst>
      <p:ext uri="{BB962C8B-B14F-4D97-AF65-F5344CB8AC3E}">
        <p14:creationId xmlns:p14="http://schemas.microsoft.com/office/powerpoint/2010/main" val="31920029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2971800" cy="465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dirty="0"/>
          </a:p>
        </p:txBody>
      </p:sp>
      <p:sp>
        <p:nvSpPr>
          <p:cNvPr id="79875" name="Rectangle 3"/>
          <p:cNvSpPr>
            <a:spLocks noGrp="1" noChangeArrowheads="1"/>
          </p:cNvSpPr>
          <p:nvPr>
            <p:ph type="dt" idx="1"/>
          </p:nvPr>
        </p:nvSpPr>
        <p:spPr bwMode="auto">
          <a:xfrm>
            <a:off x="3886200" y="0"/>
            <a:ext cx="2971800" cy="465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128"/>
                <a:cs typeface="ＭＳ Ｐゴシック" charset="-128"/>
              </a:defRPr>
            </a:lvl1pPr>
          </a:lstStyle>
          <a:p>
            <a:pPr>
              <a:defRPr/>
            </a:pPr>
            <a:endParaRPr lang="en-US" dirty="0"/>
          </a:p>
        </p:txBody>
      </p:sp>
      <p:sp>
        <p:nvSpPr>
          <p:cNvPr id="3076"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7" name="Rectangle 5"/>
          <p:cNvSpPr>
            <a:spLocks noGrp="1" noChangeArrowheads="1"/>
          </p:cNvSpPr>
          <p:nvPr>
            <p:ph type="body" sz="quarter" idx="3"/>
          </p:nvPr>
        </p:nvSpPr>
        <p:spPr bwMode="auto">
          <a:xfrm>
            <a:off x="914400" y="4416425"/>
            <a:ext cx="5029200" cy="41830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9878" name="Rectangle 6"/>
          <p:cNvSpPr>
            <a:spLocks noGrp="1" noChangeArrowheads="1"/>
          </p:cNvSpPr>
          <p:nvPr>
            <p:ph type="ftr" sz="quarter" idx="4"/>
          </p:nvPr>
        </p:nvSpPr>
        <p:spPr bwMode="auto">
          <a:xfrm>
            <a:off x="0" y="8831263"/>
            <a:ext cx="2971800" cy="4651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dirty="0"/>
          </a:p>
        </p:txBody>
      </p:sp>
      <p:sp>
        <p:nvSpPr>
          <p:cNvPr id="79879" name="Rectangle 7"/>
          <p:cNvSpPr>
            <a:spLocks noGrp="1" noChangeArrowheads="1"/>
          </p:cNvSpPr>
          <p:nvPr>
            <p:ph type="sldNum" sz="quarter" idx="5"/>
          </p:nvPr>
        </p:nvSpPr>
        <p:spPr bwMode="auto">
          <a:xfrm>
            <a:off x="3886200" y="8831263"/>
            <a:ext cx="2971800" cy="4651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DC5BF52A-75E6-4C56-A4BD-2E69E9DB27B9}" type="slidenum">
              <a:rPr lang="en-US" altLang="en-US"/>
              <a:pPr>
                <a:defRPr/>
              </a:pPr>
              <a:t>‹#›</a:t>
            </a:fld>
            <a:endParaRPr lang="en-US" altLang="en-US" dirty="0"/>
          </a:p>
        </p:txBody>
      </p:sp>
    </p:spTree>
    <p:extLst>
      <p:ext uri="{BB962C8B-B14F-4D97-AF65-F5344CB8AC3E}">
        <p14:creationId xmlns:p14="http://schemas.microsoft.com/office/powerpoint/2010/main" val="15984219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 Id="rId3" Type="http://schemas.openxmlformats.org/officeDocument/2006/relationships/hyperlink" Target="http://en.wikipedia.org/wiki/Advertising"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12291"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s" sz="1200" b="0" i="0">
                <a:solidFill>
                  <a:srgbClr val="000000"/>
                </a:solidFill>
              </a:rPr>
              <a:t>¿Cuáles son algunas de las razones por las que crees que nos centramos en redactar un comunicado de prensa? </a:t>
            </a:r>
            <a:r>
              <a:rPr lang="es" sz="1200" b="1" i="0">
                <a:solidFill>
                  <a:srgbClr val="000000"/>
                </a:solidFill>
              </a:rPr>
              <a:t>Para generar respuestas. </a:t>
            </a:r>
          </a:p>
          <a:p>
            <a:pPr>
              <a:defRPr/>
            </a:pPr>
            <a:endParaRPr lang="en-US" dirty="0"/>
          </a:p>
          <a:p>
            <a:pPr marL="228600" indent="-228600">
              <a:buFontTx/>
              <a:buAutoNum type="arabicPeriod"/>
              <a:defRPr/>
            </a:pPr>
            <a:r>
              <a:rPr lang="es" sz="1200" b="0" i="0">
                <a:solidFill>
                  <a:srgbClr val="000000"/>
                </a:solidFill>
              </a:rPr>
              <a:t>Escribir un buen comunicado de prensa requiere habilidades y práctica, pero si su historia atrae o no la atención puede hacer una gran diferencia</a:t>
            </a:r>
          </a:p>
          <a:p>
            <a:pPr marL="228600" indent="-228600">
              <a:buFontTx/>
              <a:buAutoNum type="arabicPeriod"/>
              <a:defRPr/>
            </a:pPr>
            <a:r>
              <a:rPr lang="es" sz="1200" b="0" i="0">
                <a:solidFill>
                  <a:srgbClr val="000000"/>
                </a:solidFill>
              </a:rPr>
              <a:t>Los comunicados de prensa dan la oportunidad de difundir sus mensajes claves a una gran audiencia, que a su vez puede crear resultados positivos para la organización y la comunidad. </a:t>
            </a:r>
          </a:p>
          <a:p>
            <a:pPr>
              <a:defRPr/>
            </a:pPr>
            <a:endParaRPr lang="en-US" dirty="0"/>
          </a:p>
          <a:p>
            <a:pPr>
              <a:defRPr/>
            </a:pPr>
            <a:r>
              <a:rPr lang="es" sz="1200" b="0" i="0">
                <a:solidFill>
                  <a:srgbClr val="000000"/>
                </a:solidFill>
              </a:rPr>
              <a:t>¿Cuántos de ustedes han escrito un comunicado de prensa? </a:t>
            </a:r>
            <a:r>
              <a:rPr lang="es-NI" sz="1200" b="1" i="0">
                <a:solidFill>
                  <a:srgbClr val="000000"/>
                </a:solidFill>
              </a:rPr>
              <a:t>P</a:t>
            </a:r>
            <a:r>
              <a:rPr lang="es" sz="1200" b="1" i="0">
                <a:solidFill>
                  <a:srgbClr val="000000"/>
                </a:solidFill>
              </a:rPr>
              <a:t>ara generar respuestas o levantar la mano</a:t>
            </a:r>
            <a:r>
              <a:rPr lang="es" sz="1200" b="0" i="0">
                <a:solidFill>
                  <a:srgbClr val="000000"/>
                </a:solidFill>
              </a:rPr>
              <a:t>. </a:t>
            </a:r>
          </a:p>
          <a:p>
            <a:pPr>
              <a:defRPr/>
            </a:pPr>
            <a:endParaRPr lang="en-US" b="1" dirty="0"/>
          </a:p>
          <a:p>
            <a:pPr>
              <a:defRPr/>
            </a:pPr>
            <a:r>
              <a:rPr lang="es" sz="1200" b="0" i="0">
                <a:solidFill>
                  <a:srgbClr val="000000"/>
                </a:solidFill>
              </a:rPr>
              <a:t>¿Puede alguien definir qué es un comunicado de prensa?</a:t>
            </a:r>
            <a:r>
              <a:rPr lang="es" sz="1200" b="1" i="0">
                <a:solidFill>
                  <a:srgbClr val="000000"/>
                </a:solidFill>
              </a:rPr>
              <a:t> Para generar respuestas. </a:t>
            </a:r>
          </a:p>
        </p:txBody>
      </p:sp>
      <p:sp>
        <p:nvSpPr>
          <p:cNvPr id="61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3246160A-27A2-426B-8CD0-61CC6D72ADEF}" type="slidenum">
              <a:rPr lang="en-US" altLang="en-US" sz="1200" smtClean="0"/>
              <a:pPr/>
              <a:t>1</a:t>
            </a:fld>
            <a:endParaRPr lang="en-US" altLang="en-US" sz="1200" dirty="0"/>
          </a:p>
        </p:txBody>
      </p:sp>
    </p:spTree>
    <p:extLst>
      <p:ext uri="{BB962C8B-B14F-4D97-AF65-F5344CB8AC3E}">
        <p14:creationId xmlns:p14="http://schemas.microsoft.com/office/powerpoint/2010/main" val="20638982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2089EA2-966E-4EAB-9340-78E8B3B03F93}" type="slidenum">
              <a:rPr lang="en-US" altLang="en-US" sz="1200" smtClean="0">
                <a:latin typeface="Times New Roman" panose="02020603050405020304" pitchFamily="18" charset="0"/>
              </a:rPr>
              <a:pPr/>
              <a:t>2</a:t>
            </a:fld>
            <a:endParaRPr lang="en-US" altLang="en-US" sz="1200" dirty="0">
              <a:latin typeface="Times New Roman" panose="02020603050405020304" pitchFamily="18" charset="0"/>
            </a:endParaRPr>
          </a:p>
        </p:txBody>
      </p:sp>
      <p:sp>
        <p:nvSpPr>
          <p:cNvPr id="8195"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8196"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 sz="1200" b="0" i="0">
                <a:solidFill>
                  <a:srgbClr val="000000"/>
                </a:solidFill>
              </a:rPr>
              <a:t>Un comunicado de prensa es una comunicación escrita o de difusión dirigida a los miembros de los medios de comunicación con el fin de anunciar algo que es de interés periodístico con la esperanza de atraer atención favorable de los medios de comunicación para cubrir una historia o un evento. Es similar a un corto artículo de noticias que puede utilizarse en su forma original o ser reescrito por un periodista. Un comunicado de prensa bien escrito a veces puede actuar como un catalizador para un artículo más detallado sobre la historia. </a:t>
            </a:r>
          </a:p>
          <a:p>
            <a:endParaRPr lang="en-GB" altLang="en-US" dirty="0">
              <a:latin typeface="Arial" panose="020B0604020202020204" pitchFamily="34" charset="0"/>
            </a:endParaRPr>
          </a:p>
          <a:p>
            <a:r>
              <a:rPr lang="es" sz="1200" b="0" i="0">
                <a:solidFill>
                  <a:srgbClr val="000000"/>
                </a:solidFill>
              </a:rPr>
              <a:t>Un comunicado de prensa no es publicidad; cuando compra un espacio en un medio impreso o tiempo aire y su mensaje se reproduce exactamente como lo envía, eso es publicidad. </a:t>
            </a:r>
          </a:p>
          <a:p>
            <a:endParaRPr lang="en-US" altLang="en-US" dirty="0">
              <a:latin typeface="Arial" panose="020B0604020202020204" pitchFamily="34" charset="0"/>
            </a:endParaRPr>
          </a:p>
          <a:p>
            <a:endParaRPr lang="en-US" altLang="en-US" dirty="0">
              <a:latin typeface="Arial" panose="020B0604020202020204" pitchFamily="34" charset="0"/>
            </a:endParaRPr>
          </a:p>
        </p:txBody>
      </p:sp>
    </p:spTree>
    <p:extLst>
      <p:ext uri="{BB962C8B-B14F-4D97-AF65-F5344CB8AC3E}">
        <p14:creationId xmlns:p14="http://schemas.microsoft.com/office/powerpoint/2010/main" val="17342176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es" sz="1200" b="0" i="0">
                <a:solidFill>
                  <a:srgbClr val="000000"/>
                </a:solidFill>
              </a:rPr>
              <a:t>El contenido de la nota de prensa responde el quién, el qué, porqué, dónde y cuándo en una breve página. Debe ser fácilmente entendido por el periodista y explica claramente su evento de interés periodístico, resultados de investigación, tema, historia, etc. El periodista debe poder leer su comunicado de prensa y comprender el mensaje.</a:t>
            </a:r>
          </a:p>
          <a:p>
            <a:pPr>
              <a:lnSpc>
                <a:spcPct val="90000"/>
              </a:lnSpc>
            </a:pPr>
            <a:endParaRPr lang="en-US" altLang="en-US" dirty="0">
              <a:latin typeface="Arial" panose="020B0604020202020204" pitchFamily="34" charset="0"/>
            </a:endParaRPr>
          </a:p>
          <a:p>
            <a:pPr>
              <a:lnSpc>
                <a:spcPct val="90000"/>
              </a:lnSpc>
            </a:pPr>
            <a:r>
              <a:rPr lang="es" sz="1200" b="0" i="0">
                <a:solidFill>
                  <a:srgbClr val="000000"/>
                </a:solidFill>
              </a:rPr>
              <a:t>Se debe escribir el comunicado de prensa sobre algo que la audiencia quiere escuchar o leer por lo que es esencial adecuar el mensaje principal en el comunicado de prensa de forma clara.  </a:t>
            </a:r>
          </a:p>
          <a:p>
            <a:pPr>
              <a:lnSpc>
                <a:spcPct val="90000"/>
              </a:lnSpc>
            </a:pPr>
            <a:endParaRPr lang="en-US" altLang="en-US" b="1" dirty="0">
              <a:latin typeface="Arial" panose="020B0604020202020204" pitchFamily="34" charset="0"/>
            </a:endParaRPr>
          </a:p>
          <a:p>
            <a:pPr>
              <a:lnSpc>
                <a:spcPct val="90000"/>
              </a:lnSpc>
              <a:buFontTx/>
              <a:buChar char="•"/>
            </a:pPr>
            <a:endParaRPr lang="en-US" altLang="en-US" b="1" dirty="0">
              <a:latin typeface="Arial" panose="020B0604020202020204" pitchFamily="34" charset="0"/>
            </a:endParaRPr>
          </a:p>
        </p:txBody>
      </p:sp>
      <p:sp>
        <p:nvSpPr>
          <p:cNvPr id="102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66293C5-1667-4B45-9925-E7DC955875AD}" type="slidenum">
              <a:rPr lang="en-US" altLang="en-US" sz="1200" smtClean="0">
                <a:latin typeface="Times New Roman" panose="02020603050405020304" pitchFamily="18" charset="0"/>
              </a:rPr>
              <a:pPr/>
              <a:t>3</a:t>
            </a:fld>
            <a:endParaRPr lang="en-US" altLang="en-US" sz="1200" dirty="0">
              <a:latin typeface="Times New Roman" panose="02020603050405020304" pitchFamily="18" charset="0"/>
            </a:endParaRPr>
          </a:p>
        </p:txBody>
      </p:sp>
    </p:spTree>
    <p:extLst>
      <p:ext uri="{BB962C8B-B14F-4D97-AF65-F5344CB8AC3E}">
        <p14:creationId xmlns:p14="http://schemas.microsoft.com/office/powerpoint/2010/main" val="18415154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D527DB7-97A6-40AF-BD54-694500476D21}" type="slidenum">
              <a:rPr lang="en-US" altLang="en-US" sz="1200" smtClean="0">
                <a:latin typeface="Times New Roman" panose="02020603050405020304" pitchFamily="18" charset="0"/>
              </a:rPr>
              <a:pPr/>
              <a:t>4</a:t>
            </a:fld>
            <a:endParaRPr lang="en-US" altLang="en-US" sz="1200" dirty="0">
              <a:latin typeface="Times New Roman" panose="02020603050405020304" pitchFamily="18" charset="0"/>
            </a:endParaRPr>
          </a:p>
        </p:txBody>
      </p:sp>
      <p:sp>
        <p:nvSpPr>
          <p:cNvPr id="12291"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12292"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 sz="1200" b="0" i="0">
                <a:solidFill>
                  <a:srgbClr val="000000"/>
                </a:solidFill>
              </a:rPr>
              <a:t>La estructura del comunicado de prensa es muy importante. </a:t>
            </a:r>
          </a:p>
          <a:p>
            <a:endParaRPr lang="en-GB" altLang="en-US" dirty="0">
              <a:latin typeface="Arial" panose="020B0604020202020204" pitchFamily="34" charset="0"/>
            </a:endParaRPr>
          </a:p>
          <a:p>
            <a:r>
              <a:rPr lang="es" sz="1200" b="0" i="0">
                <a:solidFill>
                  <a:srgbClr val="000000"/>
                </a:solidFill>
              </a:rPr>
              <a:t>La frase corta pegadiza en el encabezado se llama "Titular" y su única función es llamar la atención de un reportero.  </a:t>
            </a:r>
          </a:p>
          <a:p>
            <a:endParaRPr lang="en-GB" altLang="en-US" dirty="0">
              <a:latin typeface="Arial" panose="020B0604020202020204" pitchFamily="34" charset="0"/>
            </a:endParaRPr>
          </a:p>
          <a:p>
            <a:r>
              <a:rPr lang="es" sz="1200" b="0" i="0">
                <a:solidFill>
                  <a:srgbClr val="000000"/>
                </a:solidFill>
              </a:rPr>
              <a:t>Después del título, escriba el ”gancho", también conocido como el anzuelo, que es lo que hace que su historia sea oportuna o de interés periodístico actualmente. Está escribiendo un comunicado de prensa porque la historia, el evento, los resultados de la investigación, etc. son actuales y relevantes para su público meta. Esto debería ser un resumen de una oración del contenido. </a:t>
            </a:r>
          </a:p>
          <a:p>
            <a:endParaRPr lang="en-GB" altLang="en-US" dirty="0">
              <a:latin typeface="Arial" panose="020B0604020202020204" pitchFamily="34" charset="0"/>
            </a:endParaRPr>
          </a:p>
          <a:p>
            <a:r>
              <a:rPr lang="es" sz="1200" b="0" i="0">
                <a:solidFill>
                  <a:srgbClr val="000000"/>
                </a:solidFill>
              </a:rPr>
              <a:t>En su primer párrafo, tendrá que comunicar la información más importante como el quién, qué, cuando, por qué, y donde. La información que no es esencial debe aparecer al final del comunicado o si desea incluir información adicional, puede proporcionar un documento con antecedentes. </a:t>
            </a:r>
          </a:p>
          <a:p>
            <a:endParaRPr lang="en-GB" altLang="en-US" dirty="0">
              <a:latin typeface="Arial" panose="020B0604020202020204" pitchFamily="34" charset="0"/>
            </a:endParaRPr>
          </a:p>
          <a:p>
            <a:r>
              <a:rPr lang="es" sz="1200" b="0" i="0">
                <a:solidFill>
                  <a:srgbClr val="000000"/>
                </a:solidFill>
              </a:rPr>
              <a:t>El objetivo es que el periodista entienda el punto del comunicado de prensa del titular y del primer párrafo. No suponga que él leerá más allá de este punto. Por lo tanto, es muy importante que se asegure de atraer al lector desde el principio con un título intrigante y un primer párrafo interesante.</a:t>
            </a:r>
          </a:p>
          <a:p>
            <a:endParaRPr lang="en-GB" altLang="en-US" dirty="0">
              <a:latin typeface="Arial" panose="020B0604020202020204" pitchFamily="34" charset="0"/>
            </a:endParaRPr>
          </a:p>
          <a:p>
            <a:r>
              <a:rPr lang="es" sz="1200" b="0" i="0">
                <a:solidFill>
                  <a:srgbClr val="000000"/>
                </a:solidFill>
              </a:rPr>
              <a:t>Recuerde que su comunicado de prensa debe ser breve y simple con oraciones y párrafos claros y comprensibles. Mientras más complicado sea, mayores serán las posibilidades de que los medios NO le proporcionen cobertura. </a:t>
            </a:r>
          </a:p>
          <a:p>
            <a:endParaRPr lang="en-GB" altLang="en-US" b="1" dirty="0">
              <a:latin typeface="Arial" panose="020B0604020202020204" pitchFamily="34" charset="0"/>
            </a:endParaRPr>
          </a:p>
          <a:p>
            <a:endParaRPr lang="en-GB" altLang="en-US" b="1" dirty="0">
              <a:latin typeface="Arial" panose="020B0604020202020204" pitchFamily="34" charset="0"/>
            </a:endParaRPr>
          </a:p>
          <a:p>
            <a:r>
              <a:rPr lang="en-GB" altLang="en-US" b="1" dirty="0">
                <a:latin typeface="Arial" panose="020B0604020202020204" pitchFamily="34" charset="0"/>
              </a:rPr>
              <a:t> </a:t>
            </a:r>
          </a:p>
          <a:p>
            <a:pPr eaLnBrk="1" hangingPunct="1"/>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185839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BD2055-BF24-4546-A44A-B9DA9E4C8F56}" type="slidenum">
              <a:rPr lang="en-US" altLang="en-US" sz="1200" smtClean="0">
                <a:latin typeface="Times New Roman" panose="02020603050405020304" pitchFamily="18" charset="0"/>
              </a:rPr>
              <a:pPr/>
              <a:t>5</a:t>
            </a:fld>
            <a:endParaRPr lang="en-US" altLang="en-US" sz="1200" dirty="0">
              <a:latin typeface="Times New Roman" panose="02020603050405020304" pitchFamily="18" charset="0"/>
            </a:endParaRPr>
          </a:p>
        </p:txBody>
      </p:sp>
      <p:sp>
        <p:nvSpPr>
          <p:cNvPr id="14339"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14340"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 sz="1200" b="0" i="0">
                <a:solidFill>
                  <a:srgbClr val="000000"/>
                </a:solidFill>
              </a:rPr>
              <a:t>Los comunicados de prensa tienen un formato específico:</a:t>
            </a:r>
          </a:p>
          <a:p>
            <a:endParaRPr lang="en-GB" altLang="en-US" dirty="0">
              <a:latin typeface="Arial" panose="020B0604020202020204" pitchFamily="34" charset="0"/>
            </a:endParaRPr>
          </a:p>
          <a:p>
            <a:r>
              <a:rPr lang="es" sz="1200" b="0" i="0">
                <a:solidFill>
                  <a:srgbClr val="000000"/>
                </a:solidFill>
              </a:rPr>
              <a:t>Deben escribirse a doble espacio, con márgenes amplios o normales. Nunca debe imprimir su comunicado de prensa en papel de color ya que los periodistas pueden pensar que es un anuncio. Solo debe usar papel blanco de tamaño estándar. </a:t>
            </a:r>
          </a:p>
          <a:p>
            <a:endParaRPr lang="en-GB" altLang="en-US" dirty="0">
              <a:latin typeface="Arial" panose="020B0604020202020204" pitchFamily="34" charset="0"/>
            </a:endParaRPr>
          </a:p>
          <a:p>
            <a:r>
              <a:rPr lang="es" sz="1200" b="0" i="0">
                <a:solidFill>
                  <a:srgbClr val="000000"/>
                </a:solidFill>
              </a:rPr>
              <a:t>Asegúrese de que otras personas de la organización lean el comunicado antes de que salga al público. La versión difundida no debe contener errores tipográficos, no mayor a una o dos páginas a menos que haya agregado fotos o imágenes, y solo comunicar detalles cruciales sobre su historia o evento. </a:t>
            </a:r>
          </a:p>
          <a:p>
            <a:endParaRPr lang="en-GB" altLang="en-US" dirty="0">
              <a:latin typeface="Arial" panose="020B0604020202020204" pitchFamily="34" charset="0"/>
            </a:endParaRPr>
          </a:p>
          <a:p>
            <a:endParaRPr lang="en-GB" altLang="en-US" b="1" dirty="0">
              <a:latin typeface="Arial" panose="020B0604020202020204" pitchFamily="34" charset="0"/>
            </a:endParaRPr>
          </a:p>
          <a:p>
            <a:endParaRPr lang="en-GB" altLang="en-US" b="1" dirty="0">
              <a:latin typeface="Arial" panose="020B0604020202020204" pitchFamily="34" charset="0"/>
            </a:endParaRPr>
          </a:p>
          <a:p>
            <a:endParaRPr lang="en-GB" altLang="en-US" b="1" dirty="0">
              <a:latin typeface="Arial" panose="020B0604020202020204" pitchFamily="34" charset="0"/>
            </a:endParaRPr>
          </a:p>
          <a:p>
            <a:r>
              <a:rPr lang="en-GB" altLang="en-US" b="1" dirty="0">
                <a:latin typeface="Arial" panose="020B0604020202020204" pitchFamily="34" charset="0"/>
              </a:rPr>
              <a:t> </a:t>
            </a:r>
          </a:p>
          <a:p>
            <a:pPr eaLnBrk="1" hangingPunct="1"/>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799703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7646B277-86EB-4FF1-B501-F0C7FFC85A87}" type="slidenum">
              <a:rPr lang="en-US" altLang="en-US" sz="1200" smtClean="0">
                <a:latin typeface="Times New Roman" panose="02020603050405020304" pitchFamily="18" charset="0"/>
              </a:rPr>
              <a:pPr/>
              <a:t>6</a:t>
            </a:fld>
            <a:endParaRPr lang="en-US" altLang="en-US" sz="1200" dirty="0">
              <a:latin typeface="Times New Roman" panose="02020603050405020304" pitchFamily="18" charset="0"/>
            </a:endParaRPr>
          </a:p>
        </p:txBody>
      </p:sp>
      <p:sp>
        <p:nvSpPr>
          <p:cNvPr id="16387"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16388"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 sz="1200" b="0" i="0">
                <a:solidFill>
                  <a:srgbClr val="000000"/>
                </a:solidFill>
              </a:rPr>
              <a:t>Si su comunicado de prensa resulta ser de más de una página, puede escribir "Más" en la parte inferior de cada página donde se comparte más información en la página siguiente. </a:t>
            </a:r>
          </a:p>
          <a:p>
            <a:endParaRPr lang="en-US" altLang="en-US" dirty="0">
              <a:latin typeface="Arial" panose="020B0604020202020204" pitchFamily="34" charset="0"/>
            </a:endParaRPr>
          </a:p>
          <a:p>
            <a:r>
              <a:rPr lang="es" sz="1200" b="0" i="0">
                <a:solidFill>
                  <a:srgbClr val="000000"/>
                </a:solidFill>
              </a:rPr>
              <a:t>Al final de la última página, asegúrese de escribir "####" para indicar el final del comunicado de prensa. El comunicado de prensa debe imprimirse en una sola cara de la hoja. </a:t>
            </a:r>
          </a:p>
          <a:p>
            <a:endParaRPr lang="en-US" altLang="en-US" dirty="0">
              <a:latin typeface="Arial" panose="020B0604020202020204" pitchFamily="34" charset="0"/>
            </a:endParaRPr>
          </a:p>
          <a:p>
            <a:r>
              <a:rPr lang="es" sz="1200" b="0" i="0">
                <a:solidFill>
                  <a:srgbClr val="000000"/>
                </a:solidFill>
              </a:rPr>
              <a:t>En la esquina superior de la primera página, debe enumerar su organización, incluida la dirección postal, la dirección de correo electrónico y los números de teléfono de la persona a la que se puede contactar para obtener más información, tanto durante como después del horario de oficina. Proporcione información de contacto tanto para la persona que está enviando el comunicado de prensa como para otras personas citadas. Si su versión requiere más de una página, ingrese la información de identificación: el nombre de su organización, "Comunicado de prensa", la fecha y el número de página en la parte superior de la segunda página. Engrape las páginas en la esquina superior izquierda. </a:t>
            </a:r>
          </a:p>
          <a:p>
            <a:endParaRPr lang="en-US" altLang="en-US" dirty="0">
              <a:latin typeface="Arial" panose="020B0604020202020204" pitchFamily="34" charset="0"/>
            </a:endParaRPr>
          </a:p>
          <a:p>
            <a:r>
              <a:rPr lang="es" sz="1200" b="0" i="0">
                <a:solidFill>
                  <a:srgbClr val="000000"/>
                </a:solidFill>
              </a:rPr>
              <a:t>Si no desea que el comunicado de prensa se comparta con otros de inmediato, especifique una fecha de lanzamiento en la parte superior de la página, como "NO PUBLICAR HASTA EL 14 DE JUNIO DE 2016". Si la publicación se puede hacer pública de inmediato, escriba "PARA PUBLICACIÓN INMEDIATA" en la parte superior de la página. </a:t>
            </a:r>
          </a:p>
          <a:p>
            <a:endParaRPr lang="en-US" altLang="en-US" dirty="0">
              <a:latin typeface="Arial" panose="020B0604020202020204" pitchFamily="34" charset="0"/>
            </a:endParaRPr>
          </a:p>
          <a:p>
            <a:r>
              <a:rPr lang="es" sz="1200" b="0" i="0">
                <a:solidFill>
                  <a:srgbClr val="000000"/>
                </a:solidFill>
              </a:rPr>
              <a:t>Nunca pliegue palabras al final de las líneas o pase un párrafo de una página a la siguiente. Procure que el comunicado de prensa sea lo más fácil de leer posible. </a:t>
            </a:r>
          </a:p>
          <a:p>
            <a:endParaRPr lang="en-US" altLang="en-US" dirty="0">
              <a:latin typeface="Arial" panose="020B0604020202020204" pitchFamily="34" charset="0"/>
            </a:endParaRPr>
          </a:p>
          <a:p>
            <a:r>
              <a:rPr lang="es" sz="1200" b="0" i="0">
                <a:solidFill>
                  <a:srgbClr val="000000"/>
                </a:solidFill>
              </a:rPr>
              <a:t>Siempre comience el primer párrafo con información que describa el lugar y la fecha; por ejemplo, "JAKARTA ORIENTAL, INDONESIA, 14 DE JUNIO DE 2016". La fecha se refiere a cuando se producen las noticias, no cuando se emite el lanzamiento. </a:t>
            </a:r>
          </a:p>
          <a:p>
            <a:endParaRPr lang="en-GB" altLang="en-US" b="1" dirty="0">
              <a:latin typeface="Arial" panose="020B0604020202020204" pitchFamily="34" charset="0"/>
            </a:endParaRPr>
          </a:p>
          <a:p>
            <a:endParaRPr lang="en-GB" altLang="en-US" b="1" dirty="0">
              <a:latin typeface="Arial" panose="020B0604020202020204" pitchFamily="34" charset="0"/>
            </a:endParaRPr>
          </a:p>
        </p:txBody>
      </p:sp>
    </p:spTree>
    <p:extLst>
      <p:ext uri="{BB962C8B-B14F-4D97-AF65-F5344CB8AC3E}">
        <p14:creationId xmlns:p14="http://schemas.microsoft.com/office/powerpoint/2010/main" val="16669628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A22C5C2-71BD-44C3-B469-C2A5F07E135F}" type="slidenum">
              <a:rPr lang="en-US" altLang="en-US" sz="1200" smtClean="0">
                <a:latin typeface="Times New Roman" panose="02020603050405020304" pitchFamily="18" charset="0"/>
              </a:rPr>
              <a:pPr/>
              <a:t>7</a:t>
            </a:fld>
            <a:endParaRPr lang="en-US" altLang="en-US" sz="1200" dirty="0">
              <a:latin typeface="Times New Roman" panose="02020603050405020304" pitchFamily="18" charset="0"/>
            </a:endParaRPr>
          </a:p>
        </p:txBody>
      </p:sp>
      <p:sp>
        <p:nvSpPr>
          <p:cNvPr id="18435"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18436"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 sz="1200" b="0" i="0">
                <a:solidFill>
                  <a:srgbClr val="000000"/>
                </a:solidFill>
              </a:rPr>
              <a:t>¡Cuando entrega su comunicado de prensa, el tiempo lo es todo! El mejor comunicado de prensa del mundo es inútil a menos que llegue al periodista adecuado en el momento adecuado y sea incluido en los medios de comunicación. Enviar por correo su comunicado de prensa o simplemente llamar al periodista para transmitir toda la información no garantiza la entrega o la promesa de que su historia será cubierta por los medios. </a:t>
            </a:r>
          </a:p>
          <a:p>
            <a:endParaRPr lang="en-GB" altLang="en-US" dirty="0">
              <a:latin typeface="Arial" panose="020B0604020202020204" pitchFamily="34" charset="0"/>
            </a:endParaRPr>
          </a:p>
          <a:p>
            <a:r>
              <a:rPr lang="es" sz="1200" b="0" i="0">
                <a:solidFill>
                  <a:srgbClr val="000000"/>
                </a:solidFill>
              </a:rPr>
              <a:t>Encontrará que es más exitoso llamar al periodista y compartir sólo los detalles esenciales de su historia a ver si les interesa y luego enviarlo por fax, correo electrónico o entregar personalmente su comunicado de prensa. Puede preguntarles su preferencia para la entrega. Asegúrese de hacerlo una semana o tres días antes del evento, la publicación del informe, etc. También puede incluir imágenes tales como fotos, cintas de audio si está enviando este comunicado de prensa a una estación de radio o videoclips si envía este lanzamiento a una estación de TV. </a:t>
            </a:r>
          </a:p>
          <a:p>
            <a:endParaRPr lang="en-GB" altLang="en-US" dirty="0">
              <a:latin typeface="Arial" panose="020B0604020202020204" pitchFamily="34" charset="0"/>
            </a:endParaRPr>
          </a:p>
          <a:p>
            <a:r>
              <a:rPr lang="es" sz="1200" b="0" i="0">
                <a:solidFill>
                  <a:srgbClr val="000000"/>
                </a:solidFill>
              </a:rPr>
              <a:t>Asegúrese de hacer un seguimiento con su contacto para ver si recibieron el comunicado de prensa y si estarán cubriendo la historia. ¡Ellos reciben montones de comunicados de prensa cada día, así que el seguimiento es esencial para asegurarse de que los medios llegarán!</a:t>
            </a:r>
          </a:p>
          <a:p>
            <a:endParaRPr lang="en-GB" altLang="en-US" dirty="0">
              <a:latin typeface="Arial" panose="020B0604020202020204" pitchFamily="34" charset="0"/>
            </a:endParaRPr>
          </a:p>
          <a:p>
            <a:endParaRPr lang="en-GB" altLang="en-US" b="1" dirty="0">
              <a:latin typeface="Arial" panose="020B0604020202020204" pitchFamily="34" charset="0"/>
            </a:endParaRPr>
          </a:p>
        </p:txBody>
      </p:sp>
    </p:spTree>
    <p:extLst>
      <p:ext uri="{BB962C8B-B14F-4D97-AF65-F5344CB8AC3E}">
        <p14:creationId xmlns:p14="http://schemas.microsoft.com/office/powerpoint/2010/main" val="26371863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1B48D35-7169-4A67-947D-5CCA1E306414}" type="slidenum">
              <a:rPr lang="en-US" altLang="en-US" sz="1200" smtClean="0">
                <a:latin typeface="Times New Roman" panose="02020603050405020304" pitchFamily="18" charset="0"/>
              </a:rPr>
              <a:pPr/>
              <a:t>8</a:t>
            </a:fld>
            <a:endParaRPr lang="en-US" altLang="en-US" sz="1200" dirty="0">
              <a:latin typeface="Times New Roman" panose="02020603050405020304" pitchFamily="18" charset="0"/>
            </a:endParaRPr>
          </a:p>
        </p:txBody>
      </p:sp>
      <p:sp>
        <p:nvSpPr>
          <p:cNvPr id="20483"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20484"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 sz="1200" b="0" i="0" dirty="0">
                <a:solidFill>
                  <a:srgbClr val="000000"/>
                </a:solidFill>
              </a:rPr>
              <a:t>Existen variaciones de comunicados de prensa, como por ejemplo:</a:t>
            </a:r>
          </a:p>
          <a:p>
            <a:endParaRPr lang="en-GB" altLang="en-US" dirty="0">
              <a:latin typeface="Arial" panose="020B0604020202020204" pitchFamily="34" charset="0"/>
            </a:endParaRPr>
          </a:p>
          <a:p>
            <a:r>
              <a:rPr lang="es" sz="1200" b="0" i="0" dirty="0">
                <a:solidFill>
                  <a:srgbClr val="000000"/>
                </a:solidFill>
              </a:rPr>
              <a:t>Se utiliza un Aviso de Prensa para enviar información de interés periodístico (u "oportuno") a los miembros de los medios. Sin embargo, los avisos a los medios son más específicos. Los avisos de prensa tienden a ocuparse de noticias y sirven como una especie de invitación a los periodistas para asistir. La información incluida se refiere al local donde tendrá lugar el evento, cuando y quién va a estar disponible para hacer comentarios, además de un par de líneas sobre lo que se discutirá y la informacióon sobre el vocero principal. </a:t>
            </a:r>
          </a:p>
          <a:p>
            <a:endParaRPr lang="en-US" altLang="en-US" dirty="0">
              <a:latin typeface="Arial" panose="020B0604020202020204" pitchFamily="34" charset="0"/>
            </a:endParaRPr>
          </a:p>
          <a:p>
            <a:r>
              <a:rPr lang="es" sz="1200" b="0" i="0" dirty="0">
                <a:solidFill>
                  <a:srgbClr val="000000"/>
                </a:solidFill>
              </a:rPr>
              <a:t>Un Anuncio de Servicio Público, o PSA, es un anuncio o alerta de los medios de comunicación destinados a cambiar el interés público en un tema específico, al sensibilizar sobre un problema, que afecta a las actitudes públicas y potencialmente estimular el cambio o la acción. </a:t>
            </a:r>
          </a:p>
          <a:p>
            <a:pPr lvl="2"/>
            <a:endParaRPr lang="en-US" altLang="en-US" dirty="0">
              <a:latin typeface="Arial" panose="020B0604020202020204" pitchFamily="34" charset="0"/>
              <a:hlinkClick r:id="rId3" tooltip="Advertising"/>
            </a:endParaRPr>
          </a:p>
        </p:txBody>
      </p:sp>
    </p:spTree>
    <p:extLst>
      <p:ext uri="{BB962C8B-B14F-4D97-AF65-F5344CB8AC3E}">
        <p14:creationId xmlns:p14="http://schemas.microsoft.com/office/powerpoint/2010/main" val="14144061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 Id="rId3"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Rectangle 85"/>
          <p:cNvSpPr>
            <a:spLocks noGrp="1" noChangeArrowheads="1"/>
          </p:cNvSpPr>
          <p:nvPr>
            <p:ph type="ctrTitle" sz="quarter"/>
          </p:nvPr>
        </p:nvSpPr>
        <p:spPr>
          <a:xfrm>
            <a:off x="685800" y="2098675"/>
            <a:ext cx="6248400" cy="1447800"/>
          </a:xfrm>
        </p:spPr>
        <p:txBody>
          <a:bodyPr anchor="b"/>
          <a:lstStyle>
            <a:lvl1pPr>
              <a:defRPr/>
            </a:lvl1pPr>
          </a:lstStyle>
          <a:p>
            <a:r>
              <a:rPr lang="en-US"/>
              <a:t>Click to edit Master title style</a:t>
            </a:r>
          </a:p>
        </p:txBody>
      </p:sp>
      <p:sp>
        <p:nvSpPr>
          <p:cNvPr id="8" name="Rectangle 86"/>
          <p:cNvSpPr>
            <a:spLocks noGrp="1" noChangeArrowheads="1"/>
          </p:cNvSpPr>
          <p:nvPr>
            <p:ph type="subTitle" sz="quarter" idx="1"/>
          </p:nvPr>
        </p:nvSpPr>
        <p:spPr>
          <a:xfrm>
            <a:off x="685800" y="3775075"/>
            <a:ext cx="6248400" cy="1101725"/>
          </a:xfrm>
        </p:spPr>
        <p:txBody>
          <a:bodyPr/>
          <a:lstStyle>
            <a:lvl1pPr marL="0" indent="0">
              <a:buFont typeface="Wingdings" charset="2"/>
              <a:buNone/>
              <a:defRPr>
                <a:solidFill>
                  <a:schemeClr val="accent1"/>
                </a:solidFill>
              </a:defRPr>
            </a:lvl1pPr>
          </a:lstStyle>
          <a:p>
            <a:r>
              <a:rPr lang="en-US" dirty="0"/>
              <a:t>Click to edit Master subtitle style</a:t>
            </a:r>
          </a:p>
        </p:txBody>
      </p:sp>
    </p:spTree>
    <p:extLst>
      <p:ext uri="{BB962C8B-B14F-4D97-AF65-F5344CB8AC3E}">
        <p14:creationId xmlns:p14="http://schemas.microsoft.com/office/powerpoint/2010/main" val="2249177885"/>
      </p:ext>
    </p:extLst>
  </p:cSld>
  <p:clrMapOvr>
    <a:overrideClrMapping bg1="dk2" tx1="lt1" bg2="dk1" tx2="lt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9425" y="533400"/>
            <a:ext cx="1933575"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23938" y="533400"/>
            <a:ext cx="5653087"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85739302"/>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023938" y="533400"/>
            <a:ext cx="7739062" cy="990600"/>
          </a:xfrm>
        </p:spPr>
        <p:txBody>
          <a:bodyPr/>
          <a:lstStyle/>
          <a:p>
            <a:r>
              <a:rPr lang="en-US"/>
              <a:t>Click to edit Master title style</a:t>
            </a:r>
          </a:p>
        </p:txBody>
      </p:sp>
      <p:sp>
        <p:nvSpPr>
          <p:cNvPr id="3" name="Chart Placeholder 2"/>
          <p:cNvSpPr>
            <a:spLocks noGrp="1"/>
          </p:cNvSpPr>
          <p:nvPr>
            <p:ph type="chart" idx="1"/>
          </p:nvPr>
        </p:nvSpPr>
        <p:spPr>
          <a:xfrm>
            <a:off x="1033463" y="1676400"/>
            <a:ext cx="7729537" cy="4648200"/>
          </a:xfrm>
        </p:spPr>
        <p:txBody>
          <a:bodyPr/>
          <a:lstStyle/>
          <a:p>
            <a:pPr lvl="0"/>
            <a:endParaRPr lang="en-US" noProof="0" dirty="0"/>
          </a:p>
        </p:txBody>
      </p:sp>
    </p:spTree>
    <p:extLst>
      <p:ext uri="{BB962C8B-B14F-4D97-AF65-F5344CB8AC3E}">
        <p14:creationId xmlns:p14="http://schemas.microsoft.com/office/powerpoint/2010/main" val="333474676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739062" cy="990600"/>
          </a:xfrm>
        </p:spPr>
        <p:txBody>
          <a:bodyPr/>
          <a:lstStyle>
            <a:lvl1pPr>
              <a:defRPr b="1"/>
            </a:lvl1pPr>
          </a:lstStyle>
          <a:p>
            <a:r>
              <a:rPr lang="en-US" dirty="0"/>
              <a:t>Click to edit Master title style</a:t>
            </a:r>
          </a:p>
        </p:txBody>
      </p:sp>
      <p:sp>
        <p:nvSpPr>
          <p:cNvPr id="3" name="Content Placeholder 2"/>
          <p:cNvSpPr>
            <a:spLocks noGrp="1"/>
          </p:cNvSpPr>
          <p:nvPr>
            <p:ph idx="1"/>
          </p:nvPr>
        </p:nvSpPr>
        <p:spPr>
          <a:xfrm>
            <a:off x="804863" y="1676400"/>
            <a:ext cx="7729537" cy="4648200"/>
          </a:xfrm>
        </p:spPr>
        <p:txBody>
          <a:bodyPr/>
          <a:lstStyle>
            <a:lvl1pPr>
              <a:spcBef>
                <a:spcPts val="0"/>
              </a:spcBef>
              <a:spcAft>
                <a:spcPts val="1800"/>
              </a:spcAft>
              <a:defRPr/>
            </a:lvl1pPr>
            <a:lvl2pPr>
              <a:spcBef>
                <a:spcPts val="0"/>
              </a:spcBef>
              <a:spcAft>
                <a:spcPts val="1800"/>
              </a:spcAft>
              <a:defRPr/>
            </a:lvl2pPr>
            <a:lvl3pPr>
              <a:spcBef>
                <a:spcPts val="0"/>
              </a:spcBef>
              <a:spcAft>
                <a:spcPts val="1800"/>
              </a:spcAft>
              <a:defRPr/>
            </a:lvl3pPr>
            <a:lvl4pPr>
              <a:spcBef>
                <a:spcPts val="0"/>
              </a:spcBef>
              <a:spcAft>
                <a:spcPts val="1800"/>
              </a:spcAft>
              <a:defRPr/>
            </a:lvl4pPr>
            <a:lvl5pPr>
              <a:spcBef>
                <a:spcPts val="0"/>
              </a:spcBef>
              <a:spcAft>
                <a:spcPts val="1800"/>
              </a:spcAft>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91558019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3463" y="1676400"/>
            <a:ext cx="378777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73638" y="1676400"/>
            <a:ext cx="378936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96354484"/>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9236055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1806422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3842233"/>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728498368"/>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282446325"/>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14894475"/>
      </p:ext>
    </p:extLst>
  </p:cSld>
  <p:clrMapOvr>
    <a:masterClrMapping/>
  </p:clrMapOv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795338" y="381000"/>
            <a:ext cx="7739062"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title style</a:t>
            </a:r>
          </a:p>
        </p:txBody>
      </p:sp>
      <p:sp>
        <p:nvSpPr>
          <p:cNvPr id="1027" name="Rectangle 66"/>
          <p:cNvSpPr>
            <a:spLocks noGrp="1" noChangeArrowheads="1"/>
          </p:cNvSpPr>
          <p:nvPr>
            <p:ph type="body" idx="1"/>
          </p:nvPr>
        </p:nvSpPr>
        <p:spPr bwMode="auto">
          <a:xfrm>
            <a:off x="914400" y="1676400"/>
            <a:ext cx="7729537"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1028" name="Line 84"/>
          <p:cNvSpPr>
            <a:spLocks noChangeShapeType="1"/>
          </p:cNvSpPr>
          <p:nvPr userDrawn="1"/>
        </p:nvSpPr>
        <p:spPr bwMode="auto">
          <a:xfrm>
            <a:off x="152400" y="533400"/>
            <a:ext cx="0" cy="6324600"/>
          </a:xfrm>
          <a:prstGeom prst="line">
            <a:avLst/>
          </a:prstGeom>
          <a:noFill/>
          <a:ln w="317500">
            <a:solidFill>
              <a:srgbClr val="2375BB"/>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76885" name="Text Box 85"/>
          <p:cNvSpPr txBox="1">
            <a:spLocks noChangeArrowheads="1"/>
          </p:cNvSpPr>
          <p:nvPr userDrawn="1"/>
        </p:nvSpPr>
        <p:spPr bwMode="auto">
          <a:xfrm>
            <a:off x="3886200" y="6507163"/>
            <a:ext cx="4953000" cy="198437"/>
          </a:xfrm>
          <a:prstGeom prst="rect">
            <a:avLst/>
          </a:prstGeom>
          <a:noFill/>
          <a:ln w="9525">
            <a:noFill/>
            <a:miter lim="800000"/>
            <a:headEnd/>
            <a:tailEnd/>
          </a:ln>
        </p:spPr>
        <p:txBody>
          <a:bodyPr>
            <a:spAutoFit/>
          </a:bodyPr>
          <a:lstStyle>
            <a:lvl1pPr>
              <a:defRPr sz="2400">
                <a:solidFill>
                  <a:schemeClr val="tx1"/>
                </a:solidFill>
                <a:latin typeface="Arial" pitchFamily="34" charset="0"/>
                <a:ea typeface="ＭＳ Ｐゴシック" pitchFamily="34" charset="-128"/>
              </a:defRPr>
            </a:lvl1pPr>
            <a:lvl2pPr marL="37931725" indent="-37474525">
              <a:defRPr sz="2400">
                <a:solidFill>
                  <a:schemeClr val="tx1"/>
                </a:solidFill>
                <a:latin typeface="Arial" pitchFamily="34" charset="0"/>
                <a:ea typeface="ＭＳ Ｐゴシック" pitchFamily="34" charset="-128"/>
              </a:defRPr>
            </a:lvl2pPr>
            <a:lvl3pPr>
              <a:defRPr sz="2400">
                <a:solidFill>
                  <a:schemeClr val="tx1"/>
                </a:solidFill>
                <a:latin typeface="Arial" pitchFamily="34" charset="0"/>
                <a:ea typeface="ＭＳ Ｐゴシック" pitchFamily="34" charset="-128"/>
              </a:defRPr>
            </a:lvl3pPr>
            <a:lvl4pPr>
              <a:defRPr sz="2400">
                <a:solidFill>
                  <a:schemeClr val="tx1"/>
                </a:solidFill>
                <a:latin typeface="Arial" pitchFamily="34" charset="0"/>
                <a:ea typeface="ＭＳ Ｐゴシック" pitchFamily="34" charset="-128"/>
              </a:defRPr>
            </a:lvl4pPr>
            <a:lvl5pPr>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a:defRPr/>
            </a:pPr>
            <a:r>
              <a:rPr lang="es" sz="700" b="0" i="0">
                <a:solidFill>
                  <a:srgbClr val="000000"/>
                </a:solidFill>
              </a:rPr>
              <a:t>© </a:t>
            </a:r>
            <a:r>
              <a:rPr lang="es" sz="700" b="0" i="0">
                <a:solidFill>
                  <a:srgbClr val="333333"/>
                </a:solidFill>
              </a:rPr>
              <a:t>2011 Population Reference Bureau. Todos los derechos reservados. www.prb.org</a:t>
            </a:r>
          </a:p>
        </p:txBody>
      </p:sp>
      <p:pic>
        <p:nvPicPr>
          <p:cNvPr id="1030" name="Picture 86" descr="ppt-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990600" y="6507163"/>
            <a:ext cx="2311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Line 87"/>
          <p:cNvSpPr>
            <a:spLocks noChangeShapeType="1"/>
          </p:cNvSpPr>
          <p:nvPr userDrawn="1"/>
        </p:nvSpPr>
        <p:spPr bwMode="auto">
          <a:xfrm flipH="1">
            <a:off x="990600" y="6477000"/>
            <a:ext cx="77724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Tree>
  </p:cSld>
  <p:clrMap bg1="lt1" tx1="dk1" bg2="lt2" tx2="dk2" accent1="accent1" accent2="accent2" accent3="accent3" accent4="accent4" accent5="accent5" accent6="accent6" hlink="hlink" folHlink="folHlink"/>
  <p:sldLayoutIdLst>
    <p:sldLayoutId id="2147484119" r:id="rId1"/>
    <p:sldLayoutId id="2147484109" r:id="rId2"/>
    <p:sldLayoutId id="2147484110" r:id="rId3"/>
    <p:sldLayoutId id="2147484111" r:id="rId4"/>
    <p:sldLayoutId id="2147484112" r:id="rId5"/>
    <p:sldLayoutId id="2147484113" r:id="rId6"/>
    <p:sldLayoutId id="2147484114" r:id="rId7"/>
    <p:sldLayoutId id="2147484115" r:id="rId8"/>
    <p:sldLayoutId id="2147484116" r:id="rId9"/>
    <p:sldLayoutId id="2147484117" r:id="rId10"/>
    <p:sldLayoutId id="2147484118" r:id="rId11"/>
  </p:sldLayoutIdLst>
  <p:transition/>
  <p:txStyles>
    <p:titleStyle>
      <a:lvl1pPr algn="l" rtl="0" eaLnBrk="0" fontAlgn="base" hangingPunct="0">
        <a:spcBef>
          <a:spcPct val="0"/>
        </a:spcBef>
        <a:spcAft>
          <a:spcPct val="0"/>
        </a:spcAft>
        <a:defRPr sz="3600" b="1">
          <a:solidFill>
            <a:srgbClr val="2375BB"/>
          </a:solidFill>
          <a:latin typeface="+mj-lt"/>
          <a:ea typeface="MS PGothic" pitchFamily="34" charset="-128"/>
          <a:cs typeface="ＭＳ Ｐゴシック" charset="-128"/>
        </a:defRPr>
      </a:lvl1pPr>
      <a:lvl2pPr algn="l" rtl="0" eaLnBrk="0" fontAlgn="base" hangingPunct="0">
        <a:spcBef>
          <a:spcPct val="0"/>
        </a:spcBef>
        <a:spcAft>
          <a:spcPct val="0"/>
        </a:spcAft>
        <a:defRPr sz="3600">
          <a:solidFill>
            <a:schemeClr val="tx2"/>
          </a:solidFill>
          <a:latin typeface="Arial" charset="0"/>
          <a:ea typeface="MS PGothic" pitchFamily="34" charset="-128"/>
          <a:cs typeface="ＭＳ Ｐゴシック" charset="-128"/>
        </a:defRPr>
      </a:lvl2pPr>
      <a:lvl3pPr algn="l" rtl="0" eaLnBrk="0" fontAlgn="base" hangingPunct="0">
        <a:spcBef>
          <a:spcPct val="0"/>
        </a:spcBef>
        <a:spcAft>
          <a:spcPct val="0"/>
        </a:spcAft>
        <a:defRPr sz="3600">
          <a:solidFill>
            <a:schemeClr val="tx2"/>
          </a:solidFill>
          <a:latin typeface="Arial" charset="0"/>
          <a:ea typeface="MS PGothic" pitchFamily="34" charset="-128"/>
          <a:cs typeface="ＭＳ Ｐゴシック" charset="-128"/>
        </a:defRPr>
      </a:lvl3pPr>
      <a:lvl4pPr algn="l" rtl="0" eaLnBrk="0" fontAlgn="base" hangingPunct="0">
        <a:spcBef>
          <a:spcPct val="0"/>
        </a:spcBef>
        <a:spcAft>
          <a:spcPct val="0"/>
        </a:spcAft>
        <a:defRPr sz="3600">
          <a:solidFill>
            <a:schemeClr val="tx2"/>
          </a:solidFill>
          <a:latin typeface="Arial" charset="0"/>
          <a:ea typeface="MS PGothic" pitchFamily="34" charset="-128"/>
          <a:cs typeface="ＭＳ Ｐゴシック" charset="-128"/>
        </a:defRPr>
      </a:lvl4pPr>
      <a:lvl5pPr algn="l" rtl="0" eaLnBrk="0" fontAlgn="base" hangingPunct="0">
        <a:spcBef>
          <a:spcPct val="0"/>
        </a:spcBef>
        <a:spcAft>
          <a:spcPct val="0"/>
        </a:spcAft>
        <a:defRPr sz="3600">
          <a:solidFill>
            <a:schemeClr val="tx2"/>
          </a:solidFill>
          <a:latin typeface="Arial" charset="0"/>
          <a:ea typeface="MS PGothic" pitchFamily="34" charset="-128"/>
          <a:cs typeface="ＭＳ Ｐゴシック" charset="-128"/>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lr>
          <a:srgbClr val="E96D1F"/>
        </a:buClr>
        <a:buSzPct val="85000"/>
        <a:buFont typeface="Wingdings" panose="05000000000000000000" pitchFamily="2" charset="2"/>
        <a:buChar char="n"/>
        <a:defRPr sz="2800">
          <a:solidFill>
            <a:schemeClr val="tx1"/>
          </a:solidFill>
          <a:latin typeface="+mn-lt"/>
          <a:ea typeface="MS PGothic" pitchFamily="34" charset="-128"/>
          <a:cs typeface="ＭＳ Ｐゴシック" charset="-128"/>
        </a:defRPr>
      </a:lvl1pPr>
      <a:lvl2pPr marL="742950" indent="-285750" algn="l" rtl="0" eaLnBrk="0" fontAlgn="base" hangingPunct="0">
        <a:spcBef>
          <a:spcPct val="20000"/>
        </a:spcBef>
        <a:spcAft>
          <a:spcPct val="0"/>
        </a:spcAft>
        <a:buClr>
          <a:srgbClr val="E96D1F"/>
        </a:buClr>
        <a:buSzPct val="120000"/>
        <a:buFont typeface="Courier New" panose="02070309020205020404" pitchFamily="49" charset="0"/>
        <a:buChar char="o"/>
        <a:defRPr sz="26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rgbClr val="7BC143"/>
        </a:buClr>
        <a:buSzPct val="120000"/>
        <a:buChar char="•"/>
        <a:defRPr sz="2200">
          <a:solidFill>
            <a:schemeClr val="tx1"/>
          </a:solidFill>
          <a:latin typeface="+mn-lt"/>
          <a:ea typeface="MS PGothic" pitchFamily="34" charset="-128"/>
        </a:defRPr>
      </a:lvl3pPr>
      <a:lvl4pPr marL="1600200" indent="-228600" algn="l" rtl="0" eaLnBrk="0" fontAlgn="base" hangingPunct="0">
        <a:spcBef>
          <a:spcPct val="20000"/>
        </a:spcBef>
        <a:spcAft>
          <a:spcPct val="0"/>
        </a:spcAft>
        <a:buClr>
          <a:schemeClr val="hlink"/>
        </a:buClr>
        <a:buChar char="•"/>
        <a:defRPr>
          <a:solidFill>
            <a:schemeClr val="tx1"/>
          </a:solidFill>
          <a:latin typeface="+mn-lt"/>
          <a:ea typeface="MS PGothic" pitchFamily="34" charset="-128"/>
        </a:defRPr>
      </a:lvl4pPr>
      <a:lvl5pPr marL="2057400" indent="-228600" algn="l" rtl="0" eaLnBrk="0" fontAlgn="base" hangingPunct="0">
        <a:spcBef>
          <a:spcPct val="20000"/>
        </a:spcBef>
        <a:spcAft>
          <a:spcPct val="0"/>
        </a:spcAft>
        <a:buClr>
          <a:schemeClr val="tx1"/>
        </a:buClr>
        <a:buSzPct val="85000"/>
        <a:buChar char="•"/>
        <a:defRPr>
          <a:solidFill>
            <a:schemeClr val="tx1"/>
          </a:solidFill>
          <a:latin typeface="+mn-lt"/>
          <a:ea typeface="MS PGothic" pitchFamily="34" charset="-128"/>
        </a:defRPr>
      </a:lvl5pPr>
      <a:lvl6pPr marL="25146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6pPr>
      <a:lvl7pPr marL="29718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7pPr>
      <a:lvl8pPr marL="34290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8pPr>
      <a:lvl9pPr marL="38862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6" userDrawn="1">
          <p15:clr>
            <a:srgbClr val="F26B43"/>
          </p15:clr>
        </p15:guide>
        <p15:guide id="2" pos="2880" userDrawn="1">
          <p15:clr>
            <a:srgbClr val="F26B43"/>
          </p15:clr>
        </p15:guide>
        <p15:guide id="3" orient="horz" pos="1152"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ctrTitle" idx="4294967295"/>
          </p:nvPr>
        </p:nvSpPr>
        <p:spPr>
          <a:xfrm>
            <a:off x="838200" y="1789112"/>
            <a:ext cx="8018463" cy="954088"/>
          </a:xfrm>
        </p:spPr>
        <p:txBody>
          <a:bodyPr anchor="ctr"/>
          <a:lstStyle/>
          <a:p>
            <a:r>
              <a:rPr lang="es" sz="4000" b="1" i="0">
                <a:solidFill>
                  <a:srgbClr val="FFFFFF"/>
                </a:solidFill>
              </a:rPr>
              <a:t>Difundiendo el mensaje: </a:t>
            </a:r>
            <a:r>
              <a:rPr lang="es-ES" sz="4000" b="1" i="0" dirty="0" smtClean="0">
                <a:solidFill>
                  <a:srgbClr val="FFFFFF"/>
                </a:solidFill>
              </a:rPr>
              <a:t>¿</a:t>
            </a:r>
            <a:r>
              <a:rPr lang="es" sz="4000" b="1" i="0" smtClean="0">
                <a:solidFill>
                  <a:srgbClr val="FFFFFF"/>
                </a:solidFill>
              </a:rPr>
              <a:t>Cómo </a:t>
            </a:r>
            <a:r>
              <a:rPr lang="es" sz="4000" b="1" i="0">
                <a:solidFill>
                  <a:srgbClr val="FFFFFF"/>
                </a:solidFill>
              </a:rPr>
              <a:t>escribir un Comunicado de </a:t>
            </a:r>
            <a:r>
              <a:rPr lang="es" sz="4000" b="1" i="0" smtClean="0">
                <a:solidFill>
                  <a:srgbClr val="FFFFFF"/>
                </a:solidFill>
              </a:rPr>
              <a:t>Prensa</a:t>
            </a:r>
            <a:r>
              <a:rPr lang="es-ES" sz="4000" b="1" i="0" dirty="0" smtClean="0">
                <a:solidFill>
                  <a:srgbClr val="FFFFFF"/>
                </a:solidFill>
              </a:rPr>
              <a:t>?</a:t>
            </a:r>
            <a:r>
              <a:rPr lang="es" sz="4000" b="1" i="0" smtClean="0">
                <a:solidFill>
                  <a:srgbClr val="FFFFFF"/>
                </a:solidFill>
              </a:rPr>
              <a:t> </a:t>
            </a:r>
            <a:r>
              <a:rPr lang="es" sz="4000" b="1" i="0">
                <a:solidFill>
                  <a:srgbClr val="FFFFFF"/>
                </a:solidFill>
              </a:rPr>
              <a:t>(WM2L)</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838200" y="381000"/>
            <a:ext cx="7848600" cy="8382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es" sz="3600" b="1" i="0">
                <a:solidFill>
                  <a:srgbClr val="2375BB"/>
                </a:solidFill>
              </a:rPr>
              <a:t>Características de los comunicados de prensa</a:t>
            </a:r>
          </a:p>
        </p:txBody>
      </p:sp>
      <p:sp>
        <p:nvSpPr>
          <p:cNvPr id="7171" name="Content Placeholder 1"/>
          <p:cNvSpPr>
            <a:spLocks noGrp="1"/>
          </p:cNvSpPr>
          <p:nvPr>
            <p:ph idx="1"/>
          </p:nvPr>
        </p:nvSpPr>
        <p:spPr>
          <a:xfrm>
            <a:off x="838200" y="1828800"/>
            <a:ext cx="7729538" cy="4038600"/>
          </a:xfrm>
        </p:spPr>
        <p:txBody>
          <a:bodyPr/>
          <a:lstStyle/>
          <a:p>
            <a:pPr>
              <a:spcAft>
                <a:spcPts val="2400"/>
              </a:spcAft>
            </a:pPr>
            <a:r>
              <a:rPr lang="es" sz="2800" b="0" i="0">
                <a:solidFill>
                  <a:srgbClr val="000000"/>
                </a:solidFill>
              </a:rPr>
              <a:t>Es similar a un artículo de noticias cortas</a:t>
            </a:r>
          </a:p>
          <a:p>
            <a:pPr>
              <a:spcAft>
                <a:spcPts val="2400"/>
              </a:spcAft>
            </a:pPr>
            <a:r>
              <a:rPr lang="es" sz="2800" b="0" i="0">
                <a:solidFill>
                  <a:srgbClr val="000000"/>
                </a:solidFill>
              </a:rPr>
              <a:t>Se puede imprimir o difundir </a:t>
            </a:r>
            <a:r>
              <a:rPr lang="es-ES" sz="2800" b="0" i="0" dirty="0" smtClean="0">
                <a:solidFill>
                  <a:srgbClr val="000000"/>
                </a:solidFill>
              </a:rPr>
              <a:t>sin ediciones</a:t>
            </a:r>
            <a:endParaRPr lang="es" sz="2800" b="0" i="0">
              <a:solidFill>
                <a:srgbClr val="000000"/>
              </a:solidFill>
            </a:endParaRPr>
          </a:p>
          <a:p>
            <a:pPr>
              <a:spcAft>
                <a:spcPts val="2400"/>
              </a:spcAft>
            </a:pPr>
            <a:r>
              <a:rPr lang="es" sz="2800" b="0" i="0">
                <a:solidFill>
                  <a:srgbClr val="000000"/>
                </a:solidFill>
              </a:rPr>
              <a:t>Puede ser reescrito por los periodistas</a:t>
            </a:r>
          </a:p>
          <a:p>
            <a:pPr>
              <a:spcAft>
                <a:spcPts val="2400"/>
              </a:spcAft>
            </a:pPr>
            <a:r>
              <a:rPr lang="es" sz="2800" b="0" i="0">
                <a:solidFill>
                  <a:srgbClr val="000000"/>
                </a:solidFill>
              </a:rPr>
              <a:t>Se puede utilizar por los periodistas como punto de partida para un </a:t>
            </a:r>
            <a:r>
              <a:rPr lang="es-ES" sz="2800" b="0" i="0" dirty="0" smtClean="0">
                <a:solidFill>
                  <a:srgbClr val="000000"/>
                </a:solidFill>
              </a:rPr>
              <a:t>reportaje </a:t>
            </a:r>
            <a:r>
              <a:rPr lang="es" sz="2800" b="0" i="0" smtClean="0">
                <a:solidFill>
                  <a:srgbClr val="000000"/>
                </a:solidFill>
              </a:rPr>
              <a:t>o </a:t>
            </a:r>
            <a:r>
              <a:rPr lang="es" sz="2800" b="0" i="0">
                <a:solidFill>
                  <a:srgbClr val="000000"/>
                </a:solidFill>
              </a:rPr>
              <a:t>bien como noticia</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5938" name="Rectangle 2"/>
          <p:cNvSpPr>
            <a:spLocks noGrp="1" noChangeArrowheads="1"/>
          </p:cNvSpPr>
          <p:nvPr>
            <p:ph type="title"/>
          </p:nvPr>
        </p:nvSpPr>
        <p:spPr>
          <a:xfrm>
            <a:off x="782637" y="304800"/>
            <a:ext cx="7751763" cy="1295400"/>
          </a:xfrm>
        </p:spPr>
        <p:txBody>
          <a:bodyPr/>
          <a:lstStyle/>
          <a:p>
            <a:pPr algn="ctr" eaLnBrk="1" hangingPunct="1">
              <a:defRPr/>
            </a:pPr>
            <a:r>
              <a:rPr lang="es" sz="4000" b="1" i="0">
                <a:solidFill>
                  <a:srgbClr val="2375BB"/>
                </a:solidFill>
              </a:rPr>
              <a:t>Contenido</a:t>
            </a:r>
            <a:r>
              <a:rPr lang="es" sz="4400" b="1" i="0">
                <a:solidFill>
                  <a:srgbClr val="2375BB"/>
                </a:solidFill>
              </a:rPr>
              <a:t> </a:t>
            </a:r>
            <a:r>
              <a:rPr lang="es" sz="4000" b="1" i="0">
                <a:solidFill>
                  <a:srgbClr val="2375BB"/>
                </a:solidFill>
              </a:rPr>
              <a:t>del Comunicado de Prensa</a:t>
            </a:r>
          </a:p>
        </p:txBody>
      </p:sp>
      <p:sp>
        <p:nvSpPr>
          <p:cNvPr id="935939" name="Rectangle 3"/>
          <p:cNvSpPr>
            <a:spLocks noGrp="1" noChangeArrowheads="1"/>
          </p:cNvSpPr>
          <p:nvPr>
            <p:ph type="body" idx="1"/>
          </p:nvPr>
        </p:nvSpPr>
        <p:spPr>
          <a:xfrm>
            <a:off x="908911" y="1752600"/>
            <a:ext cx="8305800" cy="2743200"/>
          </a:xfrm>
        </p:spPr>
        <p:txBody>
          <a:bodyPr/>
          <a:lstStyle/>
          <a:p>
            <a:pPr>
              <a:buFont typeface="Wingdings" charset="0"/>
              <a:buChar char="n"/>
              <a:defRPr/>
            </a:pPr>
            <a:r>
              <a:rPr lang="es" sz="2800" b="0" i="0">
                <a:solidFill>
                  <a:srgbClr val="000000"/>
                </a:solidFill>
              </a:rPr>
              <a:t>Dé forma a su mensaje</a:t>
            </a:r>
          </a:p>
          <a:p>
            <a:pPr>
              <a:buFont typeface="Wingdings" charset="0"/>
              <a:buChar char="n"/>
              <a:defRPr/>
            </a:pPr>
            <a:r>
              <a:rPr lang="es" sz="2800" b="0" i="0">
                <a:solidFill>
                  <a:srgbClr val="000000"/>
                </a:solidFill>
              </a:rPr>
              <a:t>Enfóquese en lo que es </a:t>
            </a:r>
            <a:r>
              <a:rPr lang="es" sz="2800" b="0" i="1">
                <a:solidFill>
                  <a:srgbClr val="000000"/>
                </a:solidFill>
              </a:rPr>
              <a:t>de interés periodístico</a:t>
            </a:r>
          </a:p>
          <a:p>
            <a:pPr>
              <a:buFont typeface="Wingdings" charset="0"/>
              <a:buChar char="n"/>
              <a:defRPr/>
            </a:pPr>
            <a:r>
              <a:rPr lang="es-ES" dirty="0" smtClean="0">
                <a:solidFill>
                  <a:srgbClr val="000000"/>
                </a:solidFill>
              </a:rPr>
              <a:t>Cuente </a:t>
            </a:r>
            <a:r>
              <a:rPr lang="es" sz="2800" b="0" i="0" smtClean="0">
                <a:solidFill>
                  <a:srgbClr val="000000"/>
                </a:solidFill>
              </a:rPr>
              <a:t>una </a:t>
            </a:r>
            <a:r>
              <a:rPr lang="es" sz="2800" b="0" i="0">
                <a:solidFill>
                  <a:srgbClr val="000000"/>
                </a:solidFill>
              </a:rPr>
              <a:t>historia que interese a la gente</a:t>
            </a:r>
          </a:p>
          <a:p>
            <a:pPr>
              <a:buFont typeface="Wingdings" charset="0"/>
              <a:buChar char="n"/>
              <a:defRPr/>
            </a:pPr>
            <a:r>
              <a:rPr lang="es" sz="2800" b="0" i="0" smtClean="0">
                <a:solidFill>
                  <a:srgbClr val="000000"/>
                </a:solidFill>
              </a:rPr>
              <a:t>Inclu</a:t>
            </a:r>
            <a:r>
              <a:rPr lang="es-ES" sz="2800" b="0" i="0" dirty="0" smtClean="0">
                <a:solidFill>
                  <a:srgbClr val="000000"/>
                </a:solidFill>
              </a:rPr>
              <a:t>ya</a:t>
            </a:r>
            <a:r>
              <a:rPr lang="es" sz="2800" b="0" i="0" smtClean="0">
                <a:solidFill>
                  <a:srgbClr val="000000"/>
                </a:solidFill>
              </a:rPr>
              <a:t> </a:t>
            </a:r>
            <a:r>
              <a:rPr lang="es" sz="2800" b="0" i="0">
                <a:solidFill>
                  <a:srgbClr val="000000"/>
                </a:solidFill>
              </a:rPr>
              <a:t>todos los hechos importantes</a:t>
            </a:r>
          </a:p>
        </p:txBody>
      </p:sp>
      <p:sp>
        <p:nvSpPr>
          <p:cNvPr id="4" name="Rectangle 3"/>
          <p:cNvSpPr txBox="1">
            <a:spLocks noChangeArrowheads="1"/>
          </p:cNvSpPr>
          <p:nvPr/>
        </p:nvSpPr>
        <p:spPr bwMode="auto">
          <a:xfrm>
            <a:off x="3967889" y="4343400"/>
            <a:ext cx="37338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0"/>
              </a:spcBef>
              <a:spcAft>
                <a:spcPts val="1800"/>
              </a:spcAft>
              <a:buClr>
                <a:schemeClr val="folHlink"/>
              </a:buClr>
              <a:buSzPct val="75000"/>
              <a:buFont typeface="Wingdings" panose="05000000000000000000" pitchFamily="2" charset="2"/>
              <a:buChar char="n"/>
              <a:defRPr sz="3000">
                <a:solidFill>
                  <a:schemeClr val="tx1"/>
                </a:solidFill>
                <a:latin typeface="+mn-lt"/>
                <a:ea typeface="MS PGothic" pitchFamily="34" charset="-128"/>
                <a:cs typeface="ＭＳ Ｐゴシック" charset="-128"/>
              </a:defRPr>
            </a:lvl1pPr>
            <a:lvl2pPr marL="742950" indent="-285750" algn="l" rtl="0" eaLnBrk="0" fontAlgn="base" hangingPunct="0">
              <a:spcBef>
                <a:spcPts val="0"/>
              </a:spcBef>
              <a:spcAft>
                <a:spcPts val="1800"/>
              </a:spcAft>
              <a:buClr>
                <a:schemeClr val="folHlink"/>
              </a:buClr>
              <a:buSzPct val="70000"/>
              <a:buFont typeface="Wingdings" panose="05000000000000000000" pitchFamily="2" charset="2"/>
              <a:buChar char="n"/>
              <a:defRPr sz="2600">
                <a:solidFill>
                  <a:schemeClr val="tx1"/>
                </a:solidFill>
                <a:latin typeface="+mn-lt"/>
                <a:ea typeface="MS PGothic" pitchFamily="34" charset="-128"/>
              </a:defRPr>
            </a:lvl2pPr>
            <a:lvl3pPr marL="1143000" indent="-228600" algn="l" rtl="0" eaLnBrk="0" fontAlgn="base" hangingPunct="0">
              <a:spcBef>
                <a:spcPts val="0"/>
              </a:spcBef>
              <a:spcAft>
                <a:spcPts val="1800"/>
              </a:spcAft>
              <a:buClr>
                <a:schemeClr val="tx2"/>
              </a:buClr>
              <a:buChar char="•"/>
              <a:defRPr sz="2200">
                <a:solidFill>
                  <a:schemeClr val="tx1"/>
                </a:solidFill>
                <a:latin typeface="+mn-lt"/>
                <a:ea typeface="MS PGothic" pitchFamily="34" charset="-128"/>
              </a:defRPr>
            </a:lvl3pPr>
            <a:lvl4pPr marL="1600200" indent="-228600" algn="l" rtl="0" eaLnBrk="0" fontAlgn="base" hangingPunct="0">
              <a:spcBef>
                <a:spcPts val="0"/>
              </a:spcBef>
              <a:spcAft>
                <a:spcPts val="1800"/>
              </a:spcAft>
              <a:buClr>
                <a:schemeClr val="hlink"/>
              </a:buClr>
              <a:buChar char="•"/>
              <a:defRPr>
                <a:solidFill>
                  <a:schemeClr val="tx1"/>
                </a:solidFill>
                <a:latin typeface="+mn-lt"/>
                <a:ea typeface="MS PGothic" pitchFamily="34" charset="-128"/>
              </a:defRPr>
            </a:lvl4pPr>
            <a:lvl5pPr marL="2057400" indent="-228600" algn="l" rtl="0" eaLnBrk="0" fontAlgn="base" hangingPunct="0">
              <a:spcBef>
                <a:spcPts val="0"/>
              </a:spcBef>
              <a:spcAft>
                <a:spcPts val="1800"/>
              </a:spcAft>
              <a:buClr>
                <a:schemeClr val="tx1"/>
              </a:buClr>
              <a:buSzPct val="85000"/>
              <a:buChar char="•"/>
              <a:defRPr>
                <a:solidFill>
                  <a:schemeClr val="tx1"/>
                </a:solidFill>
                <a:latin typeface="+mn-lt"/>
                <a:ea typeface="MS PGothic" pitchFamily="34" charset="-128"/>
              </a:defRPr>
            </a:lvl5pPr>
            <a:lvl6pPr marL="25146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6pPr>
            <a:lvl7pPr marL="29718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7pPr>
            <a:lvl8pPr marL="34290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8pPr>
            <a:lvl9pPr marL="38862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9pPr>
          </a:lstStyle>
          <a:p>
            <a:pPr lvl="1">
              <a:buClr>
                <a:srgbClr val="E96D1F"/>
              </a:buClr>
              <a:buSzPct val="120000"/>
              <a:buFont typeface="Courier New" panose="02070309020205020404" pitchFamily="49" charset="0"/>
              <a:buChar char="o"/>
              <a:defRPr/>
            </a:pPr>
            <a:r>
              <a:rPr lang="es" sz="2400" b="1" i="0">
                <a:solidFill>
                  <a:srgbClr val="000000"/>
                </a:solidFill>
              </a:rPr>
              <a:t>¿Cuándo?</a:t>
            </a:r>
          </a:p>
          <a:p>
            <a:pPr lvl="1">
              <a:buClr>
                <a:srgbClr val="E96D1F"/>
              </a:buClr>
              <a:buSzPct val="120000"/>
              <a:buFont typeface="Courier New" panose="02070309020205020404" pitchFamily="49" charset="0"/>
              <a:buChar char="o"/>
              <a:defRPr/>
            </a:pPr>
            <a:r>
              <a:rPr lang="es" sz="2400" b="1" i="0">
                <a:solidFill>
                  <a:srgbClr val="000000"/>
                </a:solidFill>
              </a:rPr>
              <a:t>¿Dónde? </a:t>
            </a:r>
          </a:p>
          <a:p>
            <a:pPr eaLnBrk="1" hangingPunct="1">
              <a:buFont typeface="Wingdings" charset="0"/>
              <a:buNone/>
              <a:defRPr/>
            </a:pPr>
            <a:endParaRPr lang="en-US" kern="0" dirty="0">
              <a:ea typeface="+mn-ea"/>
              <a:cs typeface="+mn-cs"/>
            </a:endParaRPr>
          </a:p>
          <a:p>
            <a:pPr eaLnBrk="1" hangingPunct="1">
              <a:buFont typeface="Wingdings" charset="0"/>
              <a:buNone/>
              <a:defRPr/>
            </a:pPr>
            <a:endParaRPr lang="en-US" kern="0" dirty="0">
              <a:ea typeface="+mn-ea"/>
              <a:cs typeface="+mn-cs"/>
            </a:endParaRPr>
          </a:p>
        </p:txBody>
      </p:sp>
      <p:sp>
        <p:nvSpPr>
          <p:cNvPr id="5" name="Rectangle 3"/>
          <p:cNvSpPr txBox="1">
            <a:spLocks noChangeArrowheads="1"/>
          </p:cNvSpPr>
          <p:nvPr/>
        </p:nvSpPr>
        <p:spPr bwMode="auto">
          <a:xfrm>
            <a:off x="908911" y="4343400"/>
            <a:ext cx="3058978"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ts val="0"/>
              </a:spcBef>
              <a:spcAft>
                <a:spcPts val="1800"/>
              </a:spcAft>
              <a:buClr>
                <a:schemeClr val="folHlink"/>
              </a:buClr>
              <a:buSzPct val="75000"/>
              <a:buFont typeface="Wingdings" panose="05000000000000000000" pitchFamily="2" charset="2"/>
              <a:buChar char="n"/>
              <a:defRPr sz="3000">
                <a:solidFill>
                  <a:schemeClr val="tx1"/>
                </a:solidFill>
                <a:latin typeface="+mn-lt"/>
                <a:ea typeface="MS PGothic" pitchFamily="34" charset="-128"/>
                <a:cs typeface="ＭＳ Ｐゴシック" charset="-128"/>
              </a:defRPr>
            </a:lvl1pPr>
            <a:lvl2pPr marL="742950" indent="-285750" algn="l" rtl="0" eaLnBrk="0" fontAlgn="base" hangingPunct="0">
              <a:spcBef>
                <a:spcPts val="0"/>
              </a:spcBef>
              <a:spcAft>
                <a:spcPts val="1800"/>
              </a:spcAft>
              <a:buClr>
                <a:schemeClr val="folHlink"/>
              </a:buClr>
              <a:buSzPct val="70000"/>
              <a:buFont typeface="Wingdings" panose="05000000000000000000" pitchFamily="2" charset="2"/>
              <a:buChar char="n"/>
              <a:defRPr sz="2600">
                <a:solidFill>
                  <a:schemeClr val="tx1"/>
                </a:solidFill>
                <a:latin typeface="+mn-lt"/>
                <a:ea typeface="MS PGothic" pitchFamily="34" charset="-128"/>
              </a:defRPr>
            </a:lvl2pPr>
            <a:lvl3pPr marL="1143000" indent="-228600" algn="l" rtl="0" eaLnBrk="0" fontAlgn="base" hangingPunct="0">
              <a:spcBef>
                <a:spcPts val="0"/>
              </a:spcBef>
              <a:spcAft>
                <a:spcPts val="1800"/>
              </a:spcAft>
              <a:buClr>
                <a:schemeClr val="tx2"/>
              </a:buClr>
              <a:buChar char="•"/>
              <a:defRPr sz="2200">
                <a:solidFill>
                  <a:schemeClr val="tx1"/>
                </a:solidFill>
                <a:latin typeface="+mn-lt"/>
                <a:ea typeface="MS PGothic" pitchFamily="34" charset="-128"/>
              </a:defRPr>
            </a:lvl3pPr>
            <a:lvl4pPr marL="1600200" indent="-228600" algn="l" rtl="0" eaLnBrk="0" fontAlgn="base" hangingPunct="0">
              <a:spcBef>
                <a:spcPts val="0"/>
              </a:spcBef>
              <a:spcAft>
                <a:spcPts val="1800"/>
              </a:spcAft>
              <a:buClr>
                <a:schemeClr val="hlink"/>
              </a:buClr>
              <a:buChar char="•"/>
              <a:defRPr>
                <a:solidFill>
                  <a:schemeClr val="tx1"/>
                </a:solidFill>
                <a:latin typeface="+mn-lt"/>
                <a:ea typeface="MS PGothic" pitchFamily="34" charset="-128"/>
              </a:defRPr>
            </a:lvl4pPr>
            <a:lvl5pPr marL="2057400" indent="-228600" algn="l" rtl="0" eaLnBrk="0" fontAlgn="base" hangingPunct="0">
              <a:spcBef>
                <a:spcPts val="0"/>
              </a:spcBef>
              <a:spcAft>
                <a:spcPts val="1800"/>
              </a:spcAft>
              <a:buClr>
                <a:schemeClr val="tx1"/>
              </a:buClr>
              <a:buSzPct val="85000"/>
              <a:buChar char="•"/>
              <a:defRPr>
                <a:solidFill>
                  <a:schemeClr val="tx1"/>
                </a:solidFill>
                <a:latin typeface="+mn-lt"/>
                <a:ea typeface="MS PGothic" pitchFamily="34" charset="-128"/>
              </a:defRPr>
            </a:lvl5pPr>
            <a:lvl6pPr marL="25146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6pPr>
            <a:lvl7pPr marL="29718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7pPr>
            <a:lvl8pPr marL="34290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8pPr>
            <a:lvl9pPr marL="38862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9pPr>
          </a:lstStyle>
          <a:p>
            <a:pPr lvl="1">
              <a:buClr>
                <a:srgbClr val="E96D1F"/>
              </a:buClr>
              <a:buSzPct val="120000"/>
              <a:buFont typeface="Courier New" panose="02070309020205020404" pitchFamily="49" charset="0"/>
              <a:buChar char="o"/>
              <a:defRPr/>
            </a:pPr>
            <a:r>
              <a:rPr lang="es" sz="2400" b="1" i="0">
                <a:solidFill>
                  <a:srgbClr val="000000"/>
                </a:solidFill>
              </a:rPr>
              <a:t>¿Quién?</a:t>
            </a:r>
          </a:p>
          <a:p>
            <a:pPr lvl="1">
              <a:buClr>
                <a:srgbClr val="E96D1F"/>
              </a:buClr>
              <a:buSzPct val="120000"/>
              <a:buFont typeface="Courier New" panose="02070309020205020404" pitchFamily="49" charset="0"/>
              <a:buChar char="o"/>
              <a:defRPr/>
            </a:pPr>
            <a:r>
              <a:rPr lang="es" sz="2400" b="1" i="0">
                <a:solidFill>
                  <a:srgbClr val="000000"/>
                </a:solidFill>
              </a:rPr>
              <a:t>¿Qué?</a:t>
            </a:r>
          </a:p>
          <a:p>
            <a:pPr lvl="1">
              <a:buClr>
                <a:srgbClr val="E96D1F"/>
              </a:buClr>
              <a:buSzPct val="120000"/>
              <a:buFont typeface="Courier New" panose="02070309020205020404" pitchFamily="49" charset="0"/>
              <a:buChar char="o"/>
              <a:defRPr/>
            </a:pPr>
            <a:r>
              <a:rPr lang="es" sz="2400" b="1" i="0">
                <a:solidFill>
                  <a:srgbClr val="000000"/>
                </a:solidFill>
              </a:rPr>
              <a:t>¿Por qué?</a:t>
            </a:r>
          </a:p>
          <a:p>
            <a:pPr eaLnBrk="1" hangingPunct="1">
              <a:buFont typeface="Wingdings" charset="0"/>
              <a:buNone/>
              <a:defRPr/>
            </a:pPr>
            <a:endParaRPr lang="en-US" kern="0" dirty="0">
              <a:ea typeface="+mn-ea"/>
              <a:cs typeface="+mn-cs"/>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838200" y="381000"/>
            <a:ext cx="7805738" cy="12192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es" sz="3600" b="1" i="0">
                <a:solidFill>
                  <a:srgbClr val="2375BB"/>
                </a:solidFill>
              </a:rPr>
              <a:t>Estructura de los comunicados de prensa</a:t>
            </a:r>
          </a:p>
        </p:txBody>
      </p:sp>
      <p:sp>
        <p:nvSpPr>
          <p:cNvPr id="11267" name="Content Placeholder 1"/>
          <p:cNvSpPr>
            <a:spLocks noGrp="1"/>
          </p:cNvSpPr>
          <p:nvPr>
            <p:ph idx="1"/>
          </p:nvPr>
        </p:nvSpPr>
        <p:spPr>
          <a:xfrm>
            <a:off x="869197" y="1981200"/>
            <a:ext cx="7729538" cy="3810000"/>
          </a:xfrm>
        </p:spPr>
        <p:txBody>
          <a:bodyPr/>
          <a:lstStyle/>
          <a:p>
            <a:pPr>
              <a:spcAft>
                <a:spcPts val="2400"/>
              </a:spcAft>
            </a:pPr>
            <a:r>
              <a:rPr lang="es" sz="2800" b="0" i="0">
                <a:solidFill>
                  <a:srgbClr val="000000"/>
                </a:solidFill>
              </a:rPr>
              <a:t>Título breve y pegadizo</a:t>
            </a:r>
          </a:p>
          <a:p>
            <a:pPr>
              <a:spcAft>
                <a:spcPts val="2400"/>
              </a:spcAft>
            </a:pPr>
            <a:r>
              <a:rPr lang="es" sz="2800" b="0" i="0">
                <a:solidFill>
                  <a:srgbClr val="000000"/>
                </a:solidFill>
              </a:rPr>
              <a:t>Comience con un </a:t>
            </a:r>
            <a:r>
              <a:rPr lang="es" sz="2800" b="0" i="0" smtClean="0">
                <a:solidFill>
                  <a:srgbClr val="000000"/>
                </a:solidFill>
              </a:rPr>
              <a:t>gancho</a:t>
            </a:r>
            <a:endParaRPr lang="es" sz="2800" b="0" i="0">
              <a:solidFill>
                <a:srgbClr val="000000"/>
              </a:solidFill>
            </a:endParaRPr>
          </a:p>
          <a:p>
            <a:pPr>
              <a:spcAft>
                <a:spcPts val="2400"/>
              </a:spcAft>
            </a:pPr>
            <a:r>
              <a:rPr lang="es" sz="2800" b="0" i="0">
                <a:solidFill>
                  <a:srgbClr val="000000"/>
                </a:solidFill>
              </a:rPr>
              <a:t>Comience con la información más importante</a:t>
            </a:r>
          </a:p>
          <a:p>
            <a:pPr>
              <a:spcAft>
                <a:spcPts val="2400"/>
              </a:spcAft>
            </a:pPr>
            <a:r>
              <a:rPr lang="es" sz="2800" b="0" i="0" smtClean="0">
                <a:solidFill>
                  <a:srgbClr val="000000"/>
                </a:solidFill>
              </a:rPr>
              <a:t>Termin</a:t>
            </a:r>
            <a:r>
              <a:rPr lang="es-ES" sz="2800" b="0" i="0" dirty="0" smtClean="0">
                <a:solidFill>
                  <a:srgbClr val="000000"/>
                </a:solidFill>
              </a:rPr>
              <a:t>e </a:t>
            </a:r>
            <a:r>
              <a:rPr lang="es" sz="2800" b="0" i="0" smtClean="0">
                <a:solidFill>
                  <a:srgbClr val="000000"/>
                </a:solidFill>
              </a:rPr>
              <a:t>con </a:t>
            </a:r>
            <a:r>
              <a:rPr lang="es" sz="2800" b="0" i="0">
                <a:solidFill>
                  <a:srgbClr val="000000"/>
                </a:solidFill>
              </a:rPr>
              <a:t>la descripción del programa</a:t>
            </a:r>
          </a:p>
          <a:p>
            <a:pPr>
              <a:spcAft>
                <a:spcPts val="2400"/>
              </a:spcAft>
            </a:pPr>
            <a:r>
              <a:rPr lang="es" sz="2800" b="0" i="0">
                <a:solidFill>
                  <a:srgbClr val="000000"/>
                </a:solidFill>
              </a:rPr>
              <a:t>Manténgalo corto y simple</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838200" y="381000"/>
            <a:ext cx="7805738" cy="8382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es" sz="3600" b="1" i="0">
                <a:solidFill>
                  <a:srgbClr val="2375BB"/>
                </a:solidFill>
              </a:rPr>
              <a:t>Formato del comunicado de prensa</a:t>
            </a:r>
          </a:p>
        </p:txBody>
      </p:sp>
      <p:sp>
        <p:nvSpPr>
          <p:cNvPr id="13315" name="Content Placeholder 1"/>
          <p:cNvSpPr>
            <a:spLocks noGrp="1"/>
          </p:cNvSpPr>
          <p:nvPr>
            <p:ph idx="1"/>
          </p:nvPr>
        </p:nvSpPr>
        <p:spPr>
          <a:xfrm>
            <a:off x="838200" y="2057400"/>
            <a:ext cx="7729538" cy="4114800"/>
          </a:xfrm>
        </p:spPr>
        <p:txBody>
          <a:bodyPr/>
          <a:lstStyle/>
          <a:p>
            <a:r>
              <a:rPr lang="es" sz="2800" b="0" i="0">
                <a:solidFill>
                  <a:srgbClr val="000000"/>
                </a:solidFill>
              </a:rPr>
              <a:t>Escrito, a doble espacio, con márgenes anchos</a:t>
            </a:r>
          </a:p>
          <a:p>
            <a:r>
              <a:rPr lang="es" sz="2800" b="0" i="0">
                <a:solidFill>
                  <a:srgbClr val="000000"/>
                </a:solidFill>
              </a:rPr>
              <a:t>Papel blanco de tamaño estándar</a:t>
            </a:r>
          </a:p>
          <a:p>
            <a:r>
              <a:rPr lang="es" sz="2800" b="0" i="0">
                <a:solidFill>
                  <a:srgbClr val="000000"/>
                </a:solidFill>
              </a:rPr>
              <a:t>Copia limpia</a:t>
            </a:r>
          </a:p>
          <a:p>
            <a:r>
              <a:rPr lang="es" sz="2800" b="0" i="0">
                <a:solidFill>
                  <a:srgbClr val="000000"/>
                </a:solidFill>
              </a:rPr>
              <a:t>Una o dos páginas</a:t>
            </a:r>
          </a:p>
          <a:p>
            <a:r>
              <a:rPr lang="es" sz="2800" b="0" i="0">
                <a:solidFill>
                  <a:srgbClr val="000000"/>
                </a:solidFill>
              </a:rPr>
              <a:t>Detalles cruciales</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838200" y="381000"/>
            <a:ext cx="7924800" cy="8382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es" sz="3600" b="1" i="0">
                <a:solidFill>
                  <a:srgbClr val="2375BB"/>
                </a:solidFill>
              </a:rPr>
              <a:t>Formato del comunicado de prensa</a:t>
            </a:r>
          </a:p>
        </p:txBody>
      </p:sp>
      <p:sp>
        <p:nvSpPr>
          <p:cNvPr id="15363" name="Content Placeholder 1"/>
          <p:cNvSpPr>
            <a:spLocks noGrp="1"/>
          </p:cNvSpPr>
          <p:nvPr>
            <p:ph idx="1"/>
          </p:nvPr>
        </p:nvSpPr>
        <p:spPr>
          <a:xfrm>
            <a:off x="838200" y="1219200"/>
            <a:ext cx="7924800" cy="5257800"/>
          </a:xfrm>
        </p:spPr>
        <p:txBody>
          <a:bodyPr/>
          <a:lstStyle/>
          <a:p>
            <a:r>
              <a:rPr lang="es" sz="2800" b="0" i="0">
                <a:solidFill>
                  <a:srgbClr val="000000"/>
                </a:solidFill>
              </a:rPr>
              <a:t>Más de una página:</a:t>
            </a:r>
          </a:p>
          <a:p>
            <a:pPr lvl="1">
              <a:spcAft>
                <a:spcPts val="1200"/>
              </a:spcAft>
            </a:pPr>
            <a:r>
              <a:rPr lang="es" sz="2600" b="0" i="0">
                <a:solidFill>
                  <a:srgbClr val="000000"/>
                </a:solidFill>
              </a:rPr>
              <a:t>"Más" en la parte inferior de cada página</a:t>
            </a:r>
          </a:p>
          <a:p>
            <a:pPr lvl="1"/>
            <a:r>
              <a:rPr lang="es" sz="2600" b="0" i="0">
                <a:solidFill>
                  <a:srgbClr val="000000"/>
                </a:solidFill>
              </a:rPr>
              <a:t>“####” al final de la última página</a:t>
            </a:r>
          </a:p>
          <a:p>
            <a:r>
              <a:rPr lang="es" sz="2800" b="0" i="0">
                <a:solidFill>
                  <a:srgbClr val="000000"/>
                </a:solidFill>
              </a:rPr>
              <a:t>Detalles cruciales en la parte superior de la primera página:</a:t>
            </a:r>
          </a:p>
          <a:p>
            <a:pPr lvl="1">
              <a:spcAft>
                <a:spcPts val="1200"/>
              </a:spcAft>
            </a:pPr>
            <a:r>
              <a:rPr lang="es" sz="2600" b="0" i="0">
                <a:solidFill>
                  <a:srgbClr val="000000"/>
                </a:solidFill>
              </a:rPr>
              <a:t>Nombre de la organización.</a:t>
            </a:r>
          </a:p>
          <a:p>
            <a:pPr lvl="1">
              <a:spcAft>
                <a:spcPts val="1200"/>
              </a:spcAft>
            </a:pPr>
            <a:r>
              <a:rPr lang="es" sz="2600" b="0" i="0">
                <a:solidFill>
                  <a:srgbClr val="000000"/>
                </a:solidFill>
              </a:rPr>
              <a:t>Dirección y número de teléfono</a:t>
            </a:r>
          </a:p>
          <a:p>
            <a:pPr lvl="1">
              <a:spcAft>
                <a:spcPts val="1200"/>
              </a:spcAft>
            </a:pPr>
            <a:r>
              <a:rPr lang="es-ES" sz="2600" b="0" i="0" dirty="0" smtClean="0">
                <a:solidFill>
                  <a:srgbClr val="000000"/>
                </a:solidFill>
              </a:rPr>
              <a:t>Información de </a:t>
            </a:r>
            <a:r>
              <a:rPr lang="es" sz="2600" b="0" i="0" smtClean="0">
                <a:solidFill>
                  <a:srgbClr val="000000"/>
                </a:solidFill>
              </a:rPr>
              <a:t>contacto</a:t>
            </a:r>
            <a:endParaRPr lang="es" sz="2600" b="0" i="0">
              <a:solidFill>
                <a:srgbClr val="000000"/>
              </a:solidFill>
            </a:endParaRPr>
          </a:p>
          <a:p>
            <a:pPr lvl="1"/>
            <a:r>
              <a:rPr lang="es" sz="2600" b="0" i="0">
                <a:solidFill>
                  <a:srgbClr val="000000"/>
                </a:solidFill>
              </a:rPr>
              <a:t>Fecha de divulgación de la información</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838200" y="381000"/>
            <a:ext cx="7467600" cy="8382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es" sz="3600" b="1" i="0">
                <a:solidFill>
                  <a:srgbClr val="2375BB"/>
                </a:solidFill>
              </a:rPr>
              <a:t>Entrega de notas de prensa</a:t>
            </a:r>
          </a:p>
        </p:txBody>
      </p:sp>
      <p:sp>
        <p:nvSpPr>
          <p:cNvPr id="17411" name="Content Placeholder 1"/>
          <p:cNvSpPr>
            <a:spLocks noGrp="1"/>
          </p:cNvSpPr>
          <p:nvPr>
            <p:ph idx="1"/>
          </p:nvPr>
        </p:nvSpPr>
        <p:spPr>
          <a:xfrm>
            <a:off x="914400" y="1371600"/>
            <a:ext cx="7729538" cy="4648200"/>
          </a:xfrm>
        </p:spPr>
        <p:txBody>
          <a:bodyPr/>
          <a:lstStyle/>
          <a:p>
            <a:r>
              <a:rPr lang="es" sz="2800" b="0" i="0">
                <a:solidFill>
                  <a:srgbClr val="000000"/>
                </a:solidFill>
              </a:rPr>
              <a:t>Establecer correctamente los tiempos</a:t>
            </a:r>
          </a:p>
          <a:p>
            <a:r>
              <a:rPr lang="es" sz="2800" b="0" i="0">
                <a:solidFill>
                  <a:srgbClr val="000000"/>
                </a:solidFill>
              </a:rPr>
              <a:t>¿No. de Fax? ¿Correo electrónico? ¿Entrega en físico?</a:t>
            </a:r>
          </a:p>
          <a:p>
            <a:r>
              <a:rPr lang="es" sz="2800" b="0" i="0">
                <a:solidFill>
                  <a:srgbClr val="000000"/>
                </a:solidFill>
              </a:rPr>
              <a:t>Enviar a los reporteros "adecuados", incluir nota </a:t>
            </a:r>
            <a:r>
              <a:rPr lang="es-ES" dirty="0" smtClean="0">
                <a:solidFill>
                  <a:srgbClr val="000000"/>
                </a:solidFill>
              </a:rPr>
              <a:t>de portada</a:t>
            </a:r>
            <a:endParaRPr lang="es" sz="2800" b="0" i="0">
              <a:solidFill>
                <a:srgbClr val="000000"/>
              </a:solidFill>
            </a:endParaRPr>
          </a:p>
          <a:p>
            <a:r>
              <a:rPr lang="es" sz="2800" b="0" i="0">
                <a:solidFill>
                  <a:srgbClr val="000000"/>
                </a:solidFill>
              </a:rPr>
              <a:t>Incluir fotografías satinadas en B&amp;N, cintas </a:t>
            </a:r>
            <a:r>
              <a:rPr lang="es" sz="2800" b="0" i="0" smtClean="0">
                <a:solidFill>
                  <a:srgbClr val="000000"/>
                </a:solidFill>
              </a:rPr>
              <a:t>de </a:t>
            </a:r>
            <a:r>
              <a:rPr lang="es" sz="2800" b="0" i="0">
                <a:solidFill>
                  <a:srgbClr val="000000"/>
                </a:solidFill>
              </a:rPr>
              <a:t>audio, clips de vídeo</a:t>
            </a:r>
          </a:p>
          <a:p>
            <a:r>
              <a:rPr lang="es-ES" dirty="0" smtClean="0">
                <a:solidFill>
                  <a:srgbClr val="000000"/>
                </a:solidFill>
              </a:rPr>
              <a:t>Dar s</a:t>
            </a:r>
            <a:r>
              <a:rPr lang="es" sz="2800" b="0" i="0" smtClean="0">
                <a:solidFill>
                  <a:srgbClr val="000000"/>
                </a:solidFill>
              </a:rPr>
              <a:t>eguimiento</a:t>
            </a:r>
            <a:endParaRPr lang="es" sz="2800" b="0" i="0">
              <a:solidFill>
                <a:srgbClr val="000000"/>
              </a:solidFill>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838200" y="381000"/>
            <a:ext cx="7391400" cy="13716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es" sz="3600" b="1" i="0">
                <a:solidFill>
                  <a:srgbClr val="2375BB"/>
                </a:solidFill>
              </a:rPr>
              <a:t>Variaciones de comunicados de prensa</a:t>
            </a:r>
          </a:p>
        </p:txBody>
      </p:sp>
      <p:sp>
        <p:nvSpPr>
          <p:cNvPr id="19459" name="Content Placeholder 1"/>
          <p:cNvSpPr>
            <a:spLocks noGrp="1"/>
          </p:cNvSpPr>
          <p:nvPr>
            <p:ph idx="1"/>
          </p:nvPr>
        </p:nvSpPr>
        <p:spPr>
          <a:xfrm>
            <a:off x="836908" y="1905000"/>
            <a:ext cx="7729538" cy="2057400"/>
          </a:xfrm>
        </p:spPr>
        <p:txBody>
          <a:bodyPr/>
          <a:lstStyle/>
          <a:p>
            <a:r>
              <a:rPr lang="es" sz="2800" b="0" i="0">
                <a:solidFill>
                  <a:srgbClr val="000000"/>
                </a:solidFill>
              </a:rPr>
              <a:t>Boletín de prensa</a:t>
            </a:r>
          </a:p>
          <a:p>
            <a:r>
              <a:rPr lang="es" sz="2800" b="0" i="0">
                <a:solidFill>
                  <a:srgbClr val="000000"/>
                </a:solidFill>
              </a:rPr>
              <a:t>Campaña de Difusión de Interés Público (PSA por sus siglas en inglés)</a:t>
            </a:r>
          </a:p>
        </p:txBody>
      </p:sp>
    </p:spTree>
  </p:cSld>
  <p:clrMapOvr>
    <a:masterClrMapping/>
  </p:clrMapOvr>
  <p:transition/>
</p:sld>
</file>

<file path=ppt/theme/theme1.xml><?xml version="1.0" encoding="utf-8"?>
<a:theme xmlns:a="http://schemas.openxmlformats.org/drawingml/2006/main" name="Bold Stripes">
  <a:themeElements>
    <a:clrScheme name="Custom 4">
      <a:dk1>
        <a:srgbClr val="000000"/>
      </a:dk1>
      <a:lt1>
        <a:srgbClr val="EAEAEA"/>
      </a:lt1>
      <a:dk2>
        <a:srgbClr val="BE5412"/>
      </a:dk2>
      <a:lt2>
        <a:srgbClr val="EAEAEA"/>
      </a:lt2>
      <a:accent1>
        <a:srgbClr val="FFFFFF"/>
      </a:accent1>
      <a:accent2>
        <a:srgbClr val="DDDDDD"/>
      </a:accent2>
      <a:accent3>
        <a:srgbClr val="F3F3F3"/>
      </a:accent3>
      <a:accent4>
        <a:srgbClr val="000000"/>
      </a:accent4>
      <a:accent5>
        <a:srgbClr val="FFFFFF"/>
      </a:accent5>
      <a:accent6>
        <a:srgbClr val="C8C8C8"/>
      </a:accent6>
      <a:hlink>
        <a:srgbClr val="BE5412"/>
      </a:hlink>
      <a:folHlink>
        <a:srgbClr val="5C923E"/>
      </a:folHlink>
    </a:clrScheme>
    <a:fontScheme name="Bold Strip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clrMap bg1="lt1" tx1="dk1" bg2="lt2" tx2="dk2" accent1="accent1" accent2="accent2" accent3="accent3" accent4="accent4" accent5="accent5" accent6="accent6" hlink="hlink" folHlink="folHlink"/>
    </a:extraClrScheme>
    <a:extraClrScheme>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clrMap bg1="dk2" tx1="lt1" bg2="dk1" tx2="lt2" accent1="accent1" accent2="accent2" accent3="accent3" accent4="accent4" accent5="accent5" accent6="accent6" hlink="hlink" folHlink="folHlink"/>
    </a:extraClrScheme>
    <a:extraClrScheme>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clrMap bg1="lt1" tx1="dk1" bg2="lt2" tx2="dk2" accent1="accent1" accent2="accent2" accent3="accent3" accent4="accent4" accent5="accent5" accent6="accent6" hlink="hlink" folHlink="folHlink"/>
    </a:extraClrScheme>
    <a:extraClrScheme>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clrMap bg1="dk2" tx1="lt1" bg2="dk1" tx2="lt2" accent1="accent1" accent2="accent2" accent3="accent3" accent4="accent4" accent5="accent5" accent6="accent6" hlink="hlink" folHlink="folHlink"/>
    </a:extraClrScheme>
    <a:extraClrScheme>
      <a:clrScheme name="Bold Stripes 3">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55A12F"/>
        </a:hlink>
        <a:folHlink>
          <a:srgbClr val="D05124"/>
        </a:folHlink>
      </a:clrScheme>
      <a:clrMap bg1="dk2" tx1="lt1" bg2="dk1" tx2="lt2" accent1="accent1" accent2="accent2" accent3="accent3" accent4="accent4" accent5="accent5" accent6="accent6" hlink="hlink" folHlink="folHlink"/>
    </a:extraClrScheme>
    <a:extraClrScheme>
      <a:clrScheme name="Bold Stripes 4">
        <a:dk1>
          <a:srgbClr val="000000"/>
        </a:dk1>
        <a:lt1>
          <a:srgbClr val="EAEAEA"/>
        </a:lt1>
        <a:dk2>
          <a:srgbClr val="378C20"/>
        </a:dk2>
        <a:lt2>
          <a:srgbClr val="EAEAEA"/>
        </a:lt2>
        <a:accent1>
          <a:srgbClr val="FFFFFF"/>
        </a:accent1>
        <a:accent2>
          <a:srgbClr val="DDDDDD"/>
        </a:accent2>
        <a:accent3>
          <a:srgbClr val="F3F3F3"/>
        </a:accent3>
        <a:accent4>
          <a:srgbClr val="000000"/>
        </a:accent4>
        <a:accent5>
          <a:srgbClr val="FFFFFF"/>
        </a:accent5>
        <a:accent6>
          <a:srgbClr val="C8C8C8"/>
        </a:accent6>
        <a:hlink>
          <a:srgbClr val="389A44"/>
        </a:hlink>
        <a:folHlink>
          <a:srgbClr val="D05124"/>
        </a:folHlink>
      </a:clrScheme>
      <a:clrMap bg1="lt1" tx1="dk1" bg2="lt2" tx2="dk2" accent1="accent1" accent2="accent2" accent3="accent3" accent4="accent4" accent5="accent5" accent6="accent6" hlink="hlink" folHlink="folHlink"/>
    </a:extraClrScheme>
    <a:extraClrScheme>
      <a:clrScheme name="Bold Stripes 5">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368E45"/>
        </a:hlink>
        <a:folHlink>
          <a:srgbClr val="D05124"/>
        </a:folHlink>
      </a:clrScheme>
      <a:clrMap bg1="dk2" tx1="lt1" bg2="dk1" tx2="lt2" accent1="accent1" accent2="accent2" accent3="accent3" accent4="accent4" accent5="accent5" accent6="accent6" hlink="hlink" folHlink="folHlink"/>
    </a:extraClrScheme>
    <a:extraClrScheme>
      <a:clrScheme name="Bold Stripes 6">
        <a:dk1>
          <a:srgbClr val="000000"/>
        </a:dk1>
        <a:lt1>
          <a:srgbClr val="EAEAEA"/>
        </a:lt1>
        <a:dk2>
          <a:srgbClr val="378C20"/>
        </a:dk2>
        <a:lt2>
          <a:srgbClr val="EAEAEA"/>
        </a:lt2>
        <a:accent1>
          <a:srgbClr val="FFFFFF"/>
        </a:accent1>
        <a:accent2>
          <a:srgbClr val="DDDDDD"/>
        </a:accent2>
        <a:accent3>
          <a:srgbClr val="F3F3F3"/>
        </a:accent3>
        <a:accent4>
          <a:srgbClr val="000000"/>
        </a:accent4>
        <a:accent5>
          <a:srgbClr val="FFFFFF"/>
        </a:accent5>
        <a:accent6>
          <a:srgbClr val="C8C8C8"/>
        </a:accent6>
        <a:hlink>
          <a:srgbClr val="389A44"/>
        </a:hlink>
        <a:folHlink>
          <a:srgbClr val="2E73C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ustom 4">
    <a:dk1>
      <a:srgbClr val="000000"/>
    </a:dk1>
    <a:lt1>
      <a:srgbClr val="EAEAEA"/>
    </a:lt1>
    <a:dk2>
      <a:srgbClr val="BE5412"/>
    </a:dk2>
    <a:lt2>
      <a:srgbClr val="EAEAEA"/>
    </a:lt2>
    <a:accent1>
      <a:srgbClr val="FFFFFF"/>
    </a:accent1>
    <a:accent2>
      <a:srgbClr val="DDDDDD"/>
    </a:accent2>
    <a:accent3>
      <a:srgbClr val="F3F3F3"/>
    </a:accent3>
    <a:accent4>
      <a:srgbClr val="000000"/>
    </a:accent4>
    <a:accent5>
      <a:srgbClr val="FFFFFF"/>
    </a:accent5>
    <a:accent6>
      <a:srgbClr val="C8C8C8"/>
    </a:accent6>
    <a:hlink>
      <a:srgbClr val="BE5412"/>
    </a:hlink>
    <a:folHlink>
      <a:srgbClr val="5C923E"/>
    </a:folHlink>
  </a:clrScheme>
</a:themeOverride>
</file>

<file path=docProps/app.xml><?xml version="1.0" encoding="utf-8"?>
<Properties xmlns="http://schemas.openxmlformats.org/officeDocument/2006/extended-properties" xmlns:vt="http://schemas.openxmlformats.org/officeDocument/2006/docPropsVTypes">
  <Template>Theresa's HD:Applications:Microsoft Office 2004:Templates:Presentations:Designs:Corrugated</Template>
  <TotalTime>2743</TotalTime>
  <Words>1733</Words>
  <Application>Microsoft Macintosh PowerPoint</Application>
  <PresentationFormat>On-screen Show (4:3)</PresentationFormat>
  <Paragraphs>113</Paragraphs>
  <Slides>8</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Courier New</vt:lpstr>
      <vt:lpstr>MS PGothic</vt:lpstr>
      <vt:lpstr>ＭＳ Ｐゴシック</vt:lpstr>
      <vt:lpstr>Times New Roman</vt:lpstr>
      <vt:lpstr>Wingdings</vt:lpstr>
      <vt:lpstr>Arial</vt:lpstr>
      <vt:lpstr>Bold Stripes</vt:lpstr>
      <vt:lpstr>Difundiendo el mensaje: ¿Cómo escribir un Comunicado de Prensa? (WM2L)</vt:lpstr>
      <vt:lpstr>Características de los comunicados de prensa</vt:lpstr>
      <vt:lpstr>Contenido del Comunicado de Prensa</vt:lpstr>
      <vt:lpstr>Estructura de los comunicados de prensa</vt:lpstr>
      <vt:lpstr>Formato del comunicado de prensa</vt:lpstr>
      <vt:lpstr>Formato del comunicado de prensa</vt:lpstr>
      <vt:lpstr>Entrega de notas de prensa</vt:lpstr>
      <vt:lpstr>Variaciones de comunicados de prensa</vt:lpstr>
    </vt:vector>
  </TitlesOfParts>
  <Company>Paul Geary User</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Geary User</dc:creator>
  <cp:lastModifiedBy>Gabriela Sanchez-Soto</cp:lastModifiedBy>
  <cp:revision>150</cp:revision>
  <cp:lastPrinted>2011-09-01T13:36:13Z</cp:lastPrinted>
  <dcterms:created xsi:type="dcterms:W3CDTF">2011-03-01T20:01:46Z</dcterms:created>
  <dcterms:modified xsi:type="dcterms:W3CDTF">2019-02-04T14:11:59Z</dcterms:modified>
</cp:coreProperties>
</file>