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3" r:id="rId1"/>
  </p:sldMasterIdLst>
  <p:notesMasterIdLst>
    <p:notesMasterId r:id="rId20"/>
  </p:notesMasterIdLst>
  <p:handoutMasterIdLst>
    <p:handoutMasterId r:id="rId21"/>
  </p:handoutMasterIdLst>
  <p:sldIdLst>
    <p:sldId id="313" r:id="rId2"/>
    <p:sldId id="317" r:id="rId3"/>
    <p:sldId id="319" r:id="rId4"/>
    <p:sldId id="273" r:id="rId5"/>
    <p:sldId id="274" r:id="rId6"/>
    <p:sldId id="302" r:id="rId7"/>
    <p:sldId id="338" r:id="rId8"/>
    <p:sldId id="304" r:id="rId9"/>
    <p:sldId id="327" r:id="rId10"/>
    <p:sldId id="339" r:id="rId11"/>
    <p:sldId id="340" r:id="rId12"/>
    <p:sldId id="325" r:id="rId13"/>
    <p:sldId id="323" r:id="rId14"/>
    <p:sldId id="307" r:id="rId15"/>
    <p:sldId id="321" r:id="rId16"/>
    <p:sldId id="335" r:id="rId17"/>
    <p:sldId id="331" r:id="rId18"/>
    <p:sldId id="336" r:id="rId19"/>
  </p:sldIdLst>
  <p:sldSz cx="9144000" cy="6858000" type="screen4x3"/>
  <p:notesSz cx="6858000" cy="92964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3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neral laptop Login" initials="GlL" lastIdx="2" clrIdx="0">
    <p:extLst/>
  </p:cmAuthor>
  <p:cmAuthor id="2" name="Jessica Kali" initials="JK" lastIdx="1" clrIdx="1">
    <p:extLst/>
  </p:cmAuthor>
  <p:cmAuthor id="3" name="Marissa Yeakey" initials="MY"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7073"/>
    <a:srgbClr val="C79316"/>
    <a:srgbClr val="33C9D1"/>
    <a:srgbClr val="7BC143"/>
    <a:srgbClr val="639D33"/>
    <a:srgbClr val="BDE0A0"/>
    <a:srgbClr val="F09B66"/>
    <a:srgbClr val="D55E15"/>
    <a:srgbClr val="2375BB"/>
    <a:srgbClr val="E96D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53" autoAdjust="0"/>
    <p:restoredTop sz="43464" autoAdjust="0"/>
  </p:normalViewPr>
  <p:slideViewPr>
    <p:cSldViewPr>
      <p:cViewPr varScale="1">
        <p:scale>
          <a:sx n="66" d="100"/>
          <a:sy n="66" d="100"/>
        </p:scale>
        <p:origin x="4960" y="184"/>
      </p:cViewPr>
      <p:guideLst>
        <p:guide orient="horz" pos="336"/>
        <p:guide pos="2880"/>
      </p:guideLst>
    </p:cSldViewPr>
  </p:slideViewPr>
  <p:outlineViewPr>
    <p:cViewPr>
      <p:scale>
        <a:sx n="33" d="100"/>
        <a:sy n="33" d="100"/>
      </p:scale>
      <p:origin x="0" y="0"/>
    </p:cViewPr>
  </p:outlineViewPr>
  <p:notesTextViewPr>
    <p:cViewPr>
      <p:scale>
        <a:sx n="185" d="100"/>
        <a:sy n="185" d="100"/>
      </p:scale>
      <p:origin x="0" y="0"/>
    </p:cViewPr>
  </p:notesTextViewPr>
  <p:sorterViewPr>
    <p:cViewPr>
      <p:scale>
        <a:sx n="66" d="100"/>
        <a:sy n="66" d="100"/>
      </p:scale>
      <p:origin x="0" y="0"/>
    </p:cViewPr>
  </p:sorterViewPr>
  <p:notesViewPr>
    <p:cSldViewPr>
      <p:cViewPr varScale="1">
        <p:scale>
          <a:sx n="82" d="100"/>
          <a:sy n="82" d="100"/>
        </p:scale>
        <p:origin x="-3132"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F492A-A93F-4A93-BFCA-849D951220DD}" type="doc">
      <dgm:prSet loTypeId="urn:microsoft.com/office/officeart/2005/8/layout/process2" loCatId="process" qsTypeId="urn:microsoft.com/office/officeart/2005/8/quickstyle/simple1" qsCatId="simple" csTypeId="urn:microsoft.com/office/officeart/2005/8/colors/accent1_2" csCatId="accent1" phldr="1"/>
      <dgm:spPr/>
    </dgm:pt>
    <dgm:pt modelId="{77CE8743-C77B-4992-ACE0-C0CB81C74319}">
      <dgm:prSet phldrT="[Text]" custT="1"/>
      <dgm:spPr>
        <a:solidFill>
          <a:srgbClr val="BDE0A0"/>
        </a:solidFill>
        <a:ln>
          <a:noFill/>
        </a:ln>
      </dgm:spPr>
      <dgm:t>
        <a:bodyPr/>
        <a:lstStyle/>
        <a:p>
          <a:r>
            <a:rPr lang="es" sz="2600" b="1" i="0">
              <a:solidFill>
                <a:srgbClr val="FFFFFF"/>
              </a:solidFill>
            </a:rPr>
            <a:t>La nota de prensa genera </a:t>
          </a:r>
          <a:r>
            <a:rPr lang="es-ES" sz="2600" b="1" i="0" dirty="0" smtClean="0">
              <a:solidFill>
                <a:srgbClr val="FFFFFF"/>
              </a:solidFill>
            </a:rPr>
            <a:t> una</a:t>
          </a:r>
          <a:r>
            <a:rPr lang="es-ES" sz="2600" b="1" i="0" baseline="0" dirty="0" smtClean="0">
              <a:solidFill>
                <a:srgbClr val="FFFFFF"/>
              </a:solidFill>
            </a:rPr>
            <a:t> </a:t>
          </a:r>
          <a:r>
            <a:rPr lang="es" sz="2600" b="1" i="0" smtClean="0">
              <a:solidFill>
                <a:srgbClr val="FFFFFF"/>
              </a:solidFill>
            </a:rPr>
            <a:t>historia </a:t>
          </a:r>
          <a:r>
            <a:rPr lang="es" sz="2600" b="1" i="0">
              <a:solidFill>
                <a:srgbClr val="FFFFFF"/>
              </a:solidFill>
            </a:rPr>
            <a:t>...</a:t>
          </a:r>
        </a:p>
      </dgm:t>
    </dgm:pt>
    <dgm:pt modelId="{04C09001-B282-448C-94D6-A56453C319B2}" type="parTrans" cxnId="{1FDA60C5-6986-4F0E-9F07-835A56FC94E0}">
      <dgm:prSet/>
      <dgm:spPr/>
      <dgm:t>
        <a:bodyPr/>
        <a:lstStyle/>
        <a:p>
          <a:endParaRPr lang="en-US"/>
        </a:p>
      </dgm:t>
    </dgm:pt>
    <dgm:pt modelId="{8F7B4D0C-E27F-4407-B850-F552700CA720}" type="sibTrans" cxnId="{1FDA60C5-6986-4F0E-9F07-835A56FC94E0}">
      <dgm:prSet/>
      <dgm:spPr>
        <a:solidFill>
          <a:schemeClr val="bg1">
            <a:lumMod val="75000"/>
          </a:schemeClr>
        </a:solidFill>
        <a:effectLst/>
      </dgm:spPr>
      <dgm:t>
        <a:bodyPr/>
        <a:lstStyle/>
        <a:p>
          <a:endParaRPr lang="en-US" dirty="0"/>
        </a:p>
      </dgm:t>
    </dgm:pt>
    <dgm:pt modelId="{701C9847-FEC1-4A12-B8AC-0A6CD88EB35E}">
      <dgm:prSet phldrT="[Text]" custT="1"/>
      <dgm:spPr>
        <a:solidFill>
          <a:srgbClr val="7BC143"/>
        </a:solidFill>
        <a:ln>
          <a:noFill/>
        </a:ln>
      </dgm:spPr>
      <dgm:t>
        <a:bodyPr/>
        <a:lstStyle/>
        <a:p>
          <a:r>
            <a:rPr lang="es" sz="2500" b="1" i="0">
              <a:solidFill>
                <a:srgbClr val="FFFFFF"/>
              </a:solidFill>
            </a:rPr>
            <a:t>La historia aparece en decenas de miles de ejemplares del periódico...</a:t>
          </a:r>
        </a:p>
      </dgm:t>
    </dgm:pt>
    <dgm:pt modelId="{908D94EC-ED53-45D4-B504-A332D3BD4555}" type="parTrans" cxnId="{9150824A-EE3C-476B-B53F-BB3E8A28A76E}">
      <dgm:prSet/>
      <dgm:spPr/>
      <dgm:t>
        <a:bodyPr/>
        <a:lstStyle/>
        <a:p>
          <a:endParaRPr lang="en-US"/>
        </a:p>
      </dgm:t>
    </dgm:pt>
    <dgm:pt modelId="{DA7673E0-8447-4776-A13A-8BE3E88D0868}" type="sibTrans" cxnId="{9150824A-EE3C-476B-B53F-BB3E8A28A76E}">
      <dgm:prSet/>
      <dgm:spPr>
        <a:solidFill>
          <a:schemeClr val="bg1">
            <a:lumMod val="75000"/>
          </a:schemeClr>
        </a:solidFill>
        <a:effectLst/>
      </dgm:spPr>
      <dgm:t>
        <a:bodyPr/>
        <a:lstStyle/>
        <a:p>
          <a:endParaRPr lang="en-US" dirty="0"/>
        </a:p>
      </dgm:t>
    </dgm:pt>
    <dgm:pt modelId="{4B41D389-FA0E-4DA2-B197-655F7E1BD20B}">
      <dgm:prSet phldrT="[Text]" custT="1"/>
      <dgm:spPr>
        <a:solidFill>
          <a:srgbClr val="639D33"/>
        </a:solidFill>
        <a:ln>
          <a:noFill/>
        </a:ln>
      </dgm:spPr>
      <dgm:t>
        <a:bodyPr/>
        <a:lstStyle/>
        <a:p>
          <a:pPr>
            <a:spcAft>
              <a:spcPts val="0"/>
            </a:spcAft>
          </a:pPr>
          <a:r>
            <a:rPr lang="es" sz="2600" b="1" i="0">
              <a:solidFill>
                <a:srgbClr val="FFFFFF"/>
              </a:solidFill>
            </a:rPr>
            <a:t>Cada copia es vista por</a:t>
          </a:r>
        </a:p>
        <a:p>
          <a:pPr>
            <a:spcAft>
              <a:spcPct val="35000"/>
            </a:spcAft>
          </a:pPr>
          <a:r>
            <a:rPr lang="es" sz="2600" b="1" i="0">
              <a:solidFill>
                <a:srgbClr val="FFFFFF"/>
              </a:solidFill>
            </a:rPr>
            <a:t>hasta 40 personas</a:t>
          </a:r>
        </a:p>
      </dgm:t>
    </dgm:pt>
    <dgm:pt modelId="{55D6BB2D-709D-43BF-8850-6E9AA9A7BD30}" type="parTrans" cxnId="{AAA50804-A1F3-41BD-BD00-A1A41DA4CF22}">
      <dgm:prSet/>
      <dgm:spPr/>
      <dgm:t>
        <a:bodyPr/>
        <a:lstStyle/>
        <a:p>
          <a:endParaRPr lang="en-US"/>
        </a:p>
      </dgm:t>
    </dgm:pt>
    <dgm:pt modelId="{7A520D8A-0FBF-440F-8B3C-682CFFBD1711}" type="sibTrans" cxnId="{AAA50804-A1F3-41BD-BD00-A1A41DA4CF22}">
      <dgm:prSet/>
      <dgm:spPr/>
      <dgm:t>
        <a:bodyPr/>
        <a:lstStyle/>
        <a:p>
          <a:endParaRPr lang="en-US"/>
        </a:p>
      </dgm:t>
    </dgm:pt>
    <dgm:pt modelId="{AFC08AD4-AF73-44C7-945E-32469D3B53C6}" type="pres">
      <dgm:prSet presAssocID="{E0AF492A-A93F-4A93-BFCA-849D951220DD}" presName="linearFlow" presStyleCnt="0">
        <dgm:presLayoutVars>
          <dgm:resizeHandles val="exact"/>
        </dgm:presLayoutVars>
      </dgm:prSet>
      <dgm:spPr/>
    </dgm:pt>
    <dgm:pt modelId="{A98BB467-9E9C-47CD-B0D1-2839C8F27611}" type="pres">
      <dgm:prSet presAssocID="{77CE8743-C77B-4992-ACE0-C0CB81C74319}" presName="node" presStyleLbl="node1" presStyleIdx="0" presStyleCnt="3">
        <dgm:presLayoutVars>
          <dgm:bulletEnabled val="1"/>
        </dgm:presLayoutVars>
      </dgm:prSet>
      <dgm:spPr/>
      <dgm:t>
        <a:bodyPr/>
        <a:lstStyle/>
        <a:p>
          <a:endParaRPr lang="es-ES"/>
        </a:p>
      </dgm:t>
    </dgm:pt>
    <dgm:pt modelId="{7924357C-F844-4CBF-AE72-481631CAE204}" type="pres">
      <dgm:prSet presAssocID="{8F7B4D0C-E27F-4407-B850-F552700CA720}" presName="sibTrans" presStyleLbl="sibTrans2D1" presStyleIdx="0" presStyleCnt="2" custScaleY="47384"/>
      <dgm:spPr/>
      <dgm:t>
        <a:bodyPr/>
        <a:lstStyle/>
        <a:p>
          <a:endParaRPr lang="es-ES"/>
        </a:p>
      </dgm:t>
    </dgm:pt>
    <dgm:pt modelId="{C1B4BCBA-7C6D-4E52-B1ED-941CED835986}" type="pres">
      <dgm:prSet presAssocID="{8F7B4D0C-E27F-4407-B850-F552700CA720}" presName="connectorText" presStyleLbl="sibTrans2D1" presStyleIdx="0" presStyleCnt="2"/>
      <dgm:spPr/>
      <dgm:t>
        <a:bodyPr/>
        <a:lstStyle/>
        <a:p>
          <a:endParaRPr lang="es-ES"/>
        </a:p>
      </dgm:t>
    </dgm:pt>
    <dgm:pt modelId="{087654AB-73D9-419E-AEB4-D54C78DEF5D0}" type="pres">
      <dgm:prSet presAssocID="{701C9847-FEC1-4A12-B8AC-0A6CD88EB35E}" presName="node" presStyleLbl="node1" presStyleIdx="1" presStyleCnt="3">
        <dgm:presLayoutVars>
          <dgm:bulletEnabled val="1"/>
        </dgm:presLayoutVars>
      </dgm:prSet>
      <dgm:spPr/>
      <dgm:t>
        <a:bodyPr/>
        <a:lstStyle/>
        <a:p>
          <a:endParaRPr lang="es-ES"/>
        </a:p>
      </dgm:t>
    </dgm:pt>
    <dgm:pt modelId="{16336E7F-B67C-4946-9BC4-692EEE930A7D}" type="pres">
      <dgm:prSet presAssocID="{DA7673E0-8447-4776-A13A-8BE3E88D0868}" presName="sibTrans" presStyleLbl="sibTrans2D1" presStyleIdx="1" presStyleCnt="2" custScaleY="47384"/>
      <dgm:spPr/>
      <dgm:t>
        <a:bodyPr/>
        <a:lstStyle/>
        <a:p>
          <a:endParaRPr lang="es-ES"/>
        </a:p>
      </dgm:t>
    </dgm:pt>
    <dgm:pt modelId="{99BD9098-0254-4882-8715-3FD8079C3B8E}" type="pres">
      <dgm:prSet presAssocID="{DA7673E0-8447-4776-A13A-8BE3E88D0868}" presName="connectorText" presStyleLbl="sibTrans2D1" presStyleIdx="1" presStyleCnt="2"/>
      <dgm:spPr/>
      <dgm:t>
        <a:bodyPr/>
        <a:lstStyle/>
        <a:p>
          <a:endParaRPr lang="es-ES"/>
        </a:p>
      </dgm:t>
    </dgm:pt>
    <dgm:pt modelId="{4C56FD8D-3AE7-4ABA-B61D-84B12738CB30}" type="pres">
      <dgm:prSet presAssocID="{4B41D389-FA0E-4DA2-B197-655F7E1BD20B}" presName="node" presStyleLbl="node1" presStyleIdx="2" presStyleCnt="3">
        <dgm:presLayoutVars>
          <dgm:bulletEnabled val="1"/>
        </dgm:presLayoutVars>
      </dgm:prSet>
      <dgm:spPr/>
      <dgm:t>
        <a:bodyPr/>
        <a:lstStyle/>
        <a:p>
          <a:endParaRPr lang="es-ES"/>
        </a:p>
      </dgm:t>
    </dgm:pt>
  </dgm:ptLst>
  <dgm:cxnLst>
    <dgm:cxn modelId="{F9EC57E9-C4C6-46C8-A280-5FAA8B41D5AC}" type="presOf" srcId="{8F7B4D0C-E27F-4407-B850-F552700CA720}" destId="{C1B4BCBA-7C6D-4E52-B1ED-941CED835986}" srcOrd="1" destOrd="0" presId="urn:microsoft.com/office/officeart/2005/8/layout/process2"/>
    <dgm:cxn modelId="{C2E342DB-BA75-440E-A16D-41B86873254A}" type="presOf" srcId="{DA7673E0-8447-4776-A13A-8BE3E88D0868}" destId="{16336E7F-B67C-4946-9BC4-692EEE930A7D}" srcOrd="0" destOrd="0" presId="urn:microsoft.com/office/officeart/2005/8/layout/process2"/>
    <dgm:cxn modelId="{9150824A-EE3C-476B-B53F-BB3E8A28A76E}" srcId="{E0AF492A-A93F-4A93-BFCA-849D951220DD}" destId="{701C9847-FEC1-4A12-B8AC-0A6CD88EB35E}" srcOrd="1" destOrd="0" parTransId="{908D94EC-ED53-45D4-B504-A332D3BD4555}" sibTransId="{DA7673E0-8447-4776-A13A-8BE3E88D0868}"/>
    <dgm:cxn modelId="{AAA50804-A1F3-41BD-BD00-A1A41DA4CF22}" srcId="{E0AF492A-A93F-4A93-BFCA-849D951220DD}" destId="{4B41D389-FA0E-4DA2-B197-655F7E1BD20B}" srcOrd="2" destOrd="0" parTransId="{55D6BB2D-709D-43BF-8850-6E9AA9A7BD30}" sibTransId="{7A520D8A-0FBF-440F-8B3C-682CFFBD1711}"/>
    <dgm:cxn modelId="{A9611A61-52DF-43A6-AAD8-D0787EF81DA1}" type="presOf" srcId="{77CE8743-C77B-4992-ACE0-C0CB81C74319}" destId="{A98BB467-9E9C-47CD-B0D1-2839C8F27611}" srcOrd="0" destOrd="0" presId="urn:microsoft.com/office/officeart/2005/8/layout/process2"/>
    <dgm:cxn modelId="{1FDA60C5-6986-4F0E-9F07-835A56FC94E0}" srcId="{E0AF492A-A93F-4A93-BFCA-849D951220DD}" destId="{77CE8743-C77B-4992-ACE0-C0CB81C74319}" srcOrd="0" destOrd="0" parTransId="{04C09001-B282-448C-94D6-A56453C319B2}" sibTransId="{8F7B4D0C-E27F-4407-B850-F552700CA720}"/>
    <dgm:cxn modelId="{E927A530-1AAB-463A-9935-3B19E6EC6835}" type="presOf" srcId="{DA7673E0-8447-4776-A13A-8BE3E88D0868}" destId="{99BD9098-0254-4882-8715-3FD8079C3B8E}" srcOrd="1" destOrd="0" presId="urn:microsoft.com/office/officeart/2005/8/layout/process2"/>
    <dgm:cxn modelId="{5AC094C3-5697-4EA9-8F13-B89CB977FEC7}" type="presOf" srcId="{8F7B4D0C-E27F-4407-B850-F552700CA720}" destId="{7924357C-F844-4CBF-AE72-481631CAE204}" srcOrd="0" destOrd="0" presId="urn:microsoft.com/office/officeart/2005/8/layout/process2"/>
    <dgm:cxn modelId="{18386098-DE19-486C-BCD2-C1E548D2F989}" type="presOf" srcId="{701C9847-FEC1-4A12-B8AC-0A6CD88EB35E}" destId="{087654AB-73D9-419E-AEB4-D54C78DEF5D0}" srcOrd="0" destOrd="0" presId="urn:microsoft.com/office/officeart/2005/8/layout/process2"/>
    <dgm:cxn modelId="{28FFA2DC-A4CC-440F-80C0-074A918DABCE}" type="presOf" srcId="{E0AF492A-A93F-4A93-BFCA-849D951220DD}" destId="{AFC08AD4-AF73-44C7-945E-32469D3B53C6}" srcOrd="0" destOrd="0" presId="urn:microsoft.com/office/officeart/2005/8/layout/process2"/>
    <dgm:cxn modelId="{FD27754F-686A-4ED6-807C-DB9B22314157}" type="presOf" srcId="{4B41D389-FA0E-4DA2-B197-655F7E1BD20B}" destId="{4C56FD8D-3AE7-4ABA-B61D-84B12738CB30}" srcOrd="0" destOrd="0" presId="urn:microsoft.com/office/officeart/2005/8/layout/process2"/>
    <dgm:cxn modelId="{E4C910CC-1D90-4C33-B97D-E3401A9171E3}" type="presParOf" srcId="{AFC08AD4-AF73-44C7-945E-32469D3B53C6}" destId="{A98BB467-9E9C-47CD-B0D1-2839C8F27611}" srcOrd="0" destOrd="0" presId="urn:microsoft.com/office/officeart/2005/8/layout/process2"/>
    <dgm:cxn modelId="{CF16F489-7894-4107-A6C9-854FF00686E1}" type="presParOf" srcId="{AFC08AD4-AF73-44C7-945E-32469D3B53C6}" destId="{7924357C-F844-4CBF-AE72-481631CAE204}" srcOrd="1" destOrd="0" presId="urn:microsoft.com/office/officeart/2005/8/layout/process2"/>
    <dgm:cxn modelId="{F840989D-C4C6-441E-8FEF-9AEF99783A5E}" type="presParOf" srcId="{7924357C-F844-4CBF-AE72-481631CAE204}" destId="{C1B4BCBA-7C6D-4E52-B1ED-941CED835986}" srcOrd="0" destOrd="0" presId="urn:microsoft.com/office/officeart/2005/8/layout/process2"/>
    <dgm:cxn modelId="{EBEEEB41-1E0D-465B-8CE2-A9148ECDD178}" type="presParOf" srcId="{AFC08AD4-AF73-44C7-945E-32469D3B53C6}" destId="{087654AB-73D9-419E-AEB4-D54C78DEF5D0}" srcOrd="2" destOrd="0" presId="urn:microsoft.com/office/officeart/2005/8/layout/process2"/>
    <dgm:cxn modelId="{8FCFC72E-497A-4742-8D93-08D189D565B1}" type="presParOf" srcId="{AFC08AD4-AF73-44C7-945E-32469D3B53C6}" destId="{16336E7F-B67C-4946-9BC4-692EEE930A7D}" srcOrd="3" destOrd="0" presId="urn:microsoft.com/office/officeart/2005/8/layout/process2"/>
    <dgm:cxn modelId="{915E502D-AE52-4D39-B068-B48C89B0081E}" type="presParOf" srcId="{16336E7F-B67C-4946-9BC4-692EEE930A7D}" destId="{99BD9098-0254-4882-8715-3FD8079C3B8E}" srcOrd="0" destOrd="0" presId="urn:microsoft.com/office/officeart/2005/8/layout/process2"/>
    <dgm:cxn modelId="{5AB5305D-5453-4DC4-86E3-B5D3C049CC66}" type="presParOf" srcId="{AFC08AD4-AF73-44C7-945E-32469D3B53C6}" destId="{4C56FD8D-3AE7-4ABA-B61D-84B12738CB30}"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BB467-9E9C-47CD-B0D1-2839C8F27611}">
      <dsp:nvSpPr>
        <dsp:cNvPr id="0" name=""/>
        <dsp:cNvSpPr/>
      </dsp:nvSpPr>
      <dsp:spPr>
        <a:xfrm>
          <a:off x="1475295" y="2095"/>
          <a:ext cx="4288408" cy="1072102"/>
        </a:xfrm>
        <a:prstGeom prst="roundRect">
          <a:avLst>
            <a:gd name="adj" fmla="val 10000"/>
          </a:avLst>
        </a:prstGeom>
        <a:solidFill>
          <a:srgbClr val="BDE0A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s" sz="2600" b="1" i="0" kern="1200">
              <a:solidFill>
                <a:srgbClr val="FFFFFF"/>
              </a:solidFill>
            </a:rPr>
            <a:t>La nota de prensa genera </a:t>
          </a:r>
          <a:r>
            <a:rPr lang="es-ES" sz="2600" b="1" i="0" kern="1200" dirty="0" smtClean="0">
              <a:solidFill>
                <a:srgbClr val="FFFFFF"/>
              </a:solidFill>
            </a:rPr>
            <a:t> una</a:t>
          </a:r>
          <a:r>
            <a:rPr lang="es-ES" sz="2600" b="1" i="0" kern="1200" baseline="0" dirty="0" smtClean="0">
              <a:solidFill>
                <a:srgbClr val="FFFFFF"/>
              </a:solidFill>
            </a:rPr>
            <a:t> </a:t>
          </a:r>
          <a:r>
            <a:rPr lang="es" sz="2600" b="1" i="0" kern="1200" smtClean="0">
              <a:solidFill>
                <a:srgbClr val="FFFFFF"/>
              </a:solidFill>
            </a:rPr>
            <a:t>historia </a:t>
          </a:r>
          <a:r>
            <a:rPr lang="es" sz="2600" b="1" i="0" kern="1200">
              <a:solidFill>
                <a:srgbClr val="FFFFFF"/>
              </a:solidFill>
            </a:rPr>
            <a:t>...</a:t>
          </a:r>
        </a:p>
      </dsp:txBody>
      <dsp:txXfrm>
        <a:off x="1506696" y="33496"/>
        <a:ext cx="4225606" cy="1009300"/>
      </dsp:txXfrm>
    </dsp:sp>
    <dsp:sp modelId="{7924357C-F844-4CBF-AE72-481631CAE204}">
      <dsp:nvSpPr>
        <dsp:cNvPr id="0" name=""/>
        <dsp:cNvSpPr/>
      </dsp:nvSpPr>
      <dsp:spPr>
        <a:xfrm rot="5400000">
          <a:off x="3418480" y="1227922"/>
          <a:ext cx="402038" cy="228602"/>
        </a:xfrm>
        <a:prstGeom prst="righ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dirty="0"/>
        </a:p>
      </dsp:txBody>
      <dsp:txXfrm rot="-5400000">
        <a:off x="3550918" y="1141205"/>
        <a:ext cx="137162" cy="333457"/>
      </dsp:txXfrm>
    </dsp:sp>
    <dsp:sp modelId="{087654AB-73D9-419E-AEB4-D54C78DEF5D0}">
      <dsp:nvSpPr>
        <dsp:cNvPr id="0" name=""/>
        <dsp:cNvSpPr/>
      </dsp:nvSpPr>
      <dsp:spPr>
        <a:xfrm>
          <a:off x="1475295" y="1610248"/>
          <a:ext cx="4288408" cy="1072102"/>
        </a:xfrm>
        <a:prstGeom prst="roundRect">
          <a:avLst>
            <a:gd name="adj" fmla="val 10000"/>
          </a:avLst>
        </a:prstGeom>
        <a:solidFill>
          <a:srgbClr val="7BC14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s" sz="2500" b="1" i="0" kern="1200">
              <a:solidFill>
                <a:srgbClr val="FFFFFF"/>
              </a:solidFill>
            </a:rPr>
            <a:t>La historia aparece en decenas de miles de ejemplares del periódico...</a:t>
          </a:r>
        </a:p>
      </dsp:txBody>
      <dsp:txXfrm>
        <a:off x="1506696" y="1641649"/>
        <a:ext cx="4225606" cy="1009300"/>
      </dsp:txXfrm>
    </dsp:sp>
    <dsp:sp modelId="{16336E7F-B67C-4946-9BC4-692EEE930A7D}">
      <dsp:nvSpPr>
        <dsp:cNvPr id="0" name=""/>
        <dsp:cNvSpPr/>
      </dsp:nvSpPr>
      <dsp:spPr>
        <a:xfrm rot="5400000">
          <a:off x="3418480" y="2836075"/>
          <a:ext cx="402038" cy="228602"/>
        </a:xfrm>
        <a:prstGeom prst="rightArrow">
          <a:avLst>
            <a:gd name="adj1" fmla="val 60000"/>
            <a:gd name="adj2" fmla="val 50000"/>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kern="1200" dirty="0"/>
        </a:p>
      </dsp:txBody>
      <dsp:txXfrm rot="-5400000">
        <a:off x="3550918" y="2749358"/>
        <a:ext cx="137162" cy="333457"/>
      </dsp:txXfrm>
    </dsp:sp>
    <dsp:sp modelId="{4C56FD8D-3AE7-4ABA-B61D-84B12738CB30}">
      <dsp:nvSpPr>
        <dsp:cNvPr id="0" name=""/>
        <dsp:cNvSpPr/>
      </dsp:nvSpPr>
      <dsp:spPr>
        <a:xfrm>
          <a:off x="1475295" y="3218402"/>
          <a:ext cx="4288408" cy="1072102"/>
        </a:xfrm>
        <a:prstGeom prst="roundRect">
          <a:avLst>
            <a:gd name="adj" fmla="val 10000"/>
          </a:avLst>
        </a:prstGeom>
        <a:solidFill>
          <a:srgbClr val="639D3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ts val="0"/>
            </a:spcAft>
          </a:pPr>
          <a:r>
            <a:rPr lang="es" sz="2600" b="1" i="0" kern="1200">
              <a:solidFill>
                <a:srgbClr val="FFFFFF"/>
              </a:solidFill>
            </a:rPr>
            <a:t>Cada copia es vista por</a:t>
          </a:r>
        </a:p>
        <a:p>
          <a:pPr lvl="0" algn="ctr" defTabSz="1155700">
            <a:lnSpc>
              <a:spcPct val="90000"/>
            </a:lnSpc>
            <a:spcBef>
              <a:spcPct val="0"/>
            </a:spcBef>
            <a:spcAft>
              <a:spcPct val="35000"/>
            </a:spcAft>
          </a:pPr>
          <a:r>
            <a:rPr lang="es" sz="2600" b="1" i="0" kern="1200">
              <a:solidFill>
                <a:srgbClr val="FFFFFF"/>
              </a:solidFill>
            </a:rPr>
            <a:t>hasta 40 personas</a:t>
          </a:r>
        </a:p>
      </dsp:txBody>
      <dsp:txXfrm>
        <a:off x="1506696" y="3249803"/>
        <a:ext cx="4225606" cy="10093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102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F7DEDDBB-15F3-4557-AFF1-DF43869DABB9}" type="slidenum">
              <a:rPr lang="en-US" altLang="en-US"/>
              <a:pPr/>
              <a:t>‹#›</a:t>
            </a:fld>
            <a:endParaRPr lang="en-US" altLang="en-US" dirty="0"/>
          </a:p>
        </p:txBody>
      </p:sp>
    </p:spTree>
    <p:extLst>
      <p:ext uri="{BB962C8B-B14F-4D97-AF65-F5344CB8AC3E}">
        <p14:creationId xmlns:p14="http://schemas.microsoft.com/office/powerpoint/2010/main" val="39512589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98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42D87A6-D050-4D1D-BA1C-9BEC04858573}" type="slidenum">
              <a:rPr lang="en-US" altLang="en-US"/>
              <a:pPr/>
              <a:t>‹#›</a:t>
            </a:fld>
            <a:endParaRPr lang="en-US" altLang="en-US" dirty="0"/>
          </a:p>
        </p:txBody>
      </p:sp>
    </p:spTree>
    <p:extLst>
      <p:ext uri="{BB962C8B-B14F-4D97-AF65-F5344CB8AC3E}">
        <p14:creationId xmlns:p14="http://schemas.microsoft.com/office/powerpoint/2010/main" val="650734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Recuerda nuestro marco para crear oportunidades para incidir en los cambios de política, uno de los elementos que podemos influir como investigadores o activistas es Enfocar la Atención. Y una forma de enfocar la atención en un problema es a través de los medios de comunicación. Así que antes de continuar, ¿Qué son los medios de comunicación? </a:t>
            </a:r>
            <a:r>
              <a:rPr lang="es" sz="1200" b="1" i="0">
                <a:solidFill>
                  <a:srgbClr val="000000"/>
                </a:solidFill>
              </a:rPr>
              <a:t>Generar respuestas. </a:t>
            </a: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1F84CEB-22CA-4C4C-BE09-86D1C8BDB18B}" type="slidenum">
              <a:rPr lang="en-US" altLang="en-US" sz="1200"/>
              <a:pPr/>
              <a:t>1</a:t>
            </a:fld>
            <a:endParaRPr lang="en-US" altLang="en-US" sz="1200" dirty="0"/>
          </a:p>
        </p:txBody>
      </p:sp>
    </p:spTree>
    <p:extLst>
      <p:ext uri="{BB962C8B-B14F-4D97-AF65-F5344CB8AC3E}">
        <p14:creationId xmlns:p14="http://schemas.microsoft.com/office/powerpoint/2010/main" val="2012116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 sz="1200" b="0" i="0">
                <a:solidFill>
                  <a:srgbClr val="000000"/>
                </a:solidFill>
              </a:rPr>
              <a:t>Los periodistas y los medios de comunicación en los países que están fuertemente divididos políticamente pueden ser parciales o a favor de un lado o del otro. En estas situaciones, corres el riesgo de que los periodistas manipulen o distorsionen tu mensaje o tu historia para hacerte a un lado.  Sin embargo, con pensamiento cuidadoso y precaución, es posible navegar alrededor de este tema.  Comience considerando las variables que juegan un rol en la comunicación de información a través de los medios en el país:</a:t>
            </a:r>
          </a:p>
          <a:p>
            <a:pPr marL="628650" lvl="1" indent="-171450">
              <a:buFont typeface="Arial" panose="020B0604020202020204" pitchFamily="34" charset="0"/>
              <a:buChar char="•"/>
            </a:pPr>
            <a:r>
              <a:rPr lang="es" b="0" i="0"/>
              <a:t>¿</a:t>
            </a:r>
            <a:r>
              <a:rPr lang="es" sz="1200" b="0" i="0">
                <a:solidFill>
                  <a:srgbClr val="000000"/>
                </a:solidFill>
              </a:rPr>
              <a:t>Quién es el periodista que informará sobre tu estudio? ¿Cuál es su reputación? </a:t>
            </a:r>
          </a:p>
          <a:p>
            <a:pPr marL="628650" lvl="1" indent="-171450">
              <a:buFont typeface="Arial" panose="020B0604020202020204" pitchFamily="34" charset="0"/>
              <a:buChar char="•"/>
            </a:pPr>
            <a:r>
              <a:rPr lang="es" sz="1200" b="0" i="0">
                <a:solidFill>
                  <a:srgbClr val="000000"/>
                </a:solidFill>
              </a:rPr>
              <a:t>¿Qué hay del medio para el cual trabaja ese periodista? ¿Tienen un criterio específico o inclinación política?</a:t>
            </a:r>
          </a:p>
          <a:p>
            <a:pPr marL="628650" lvl="1" indent="-171450">
              <a:buFont typeface="Arial" panose="020B0604020202020204" pitchFamily="34" charset="0"/>
              <a:buChar char="•"/>
            </a:pPr>
            <a:r>
              <a:rPr lang="es" sz="1200" b="0" i="0">
                <a:solidFill>
                  <a:srgbClr val="000000"/>
                </a:solidFill>
              </a:rPr>
              <a:t>¿El público meta del medio coincide con el suyo?</a:t>
            </a:r>
          </a:p>
          <a:p>
            <a:pPr marL="628650" lvl="1" indent="-171450">
              <a:buFont typeface="Arial" panose="020B0604020202020204" pitchFamily="34" charset="0"/>
              <a:buChar char="•"/>
            </a:pPr>
            <a:r>
              <a:rPr lang="es" sz="1200" b="0" i="0">
                <a:solidFill>
                  <a:srgbClr val="000000"/>
                </a:solidFill>
              </a:rPr>
              <a:t>¿Cuáles son los riesgos de comunicar su investigación a través de los medios que son críticos con el gobierno?</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s" sz="1200" b="0" i="0">
                <a:solidFill>
                  <a:srgbClr val="000000"/>
                </a:solidFill>
              </a:rPr>
              <a:t>¿Cuáles son los riesgos de comunicar la investigación a través de los medios que favorecen al gobierno?</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s" sz="1200" b="0" i="0">
                <a:solidFill>
                  <a:srgbClr val="000000"/>
                </a:solidFill>
              </a:rPr>
              <a:t>¿Hay algún medio alternativo que pueda usar para diseminar los resultados de su investigación?</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s" sz="1200" b="0" i="0">
                <a:solidFill>
                  <a:srgbClr val="000000"/>
                </a:solidFill>
              </a:rPr>
              <a:t>Reflexionar sobre los diferentes riesgos y beneficios asociados con el trabajo con los medios de comunicación en el país puede ayudar a diseñar estrategias sobre el curso correcto de acción.</a:t>
            </a:r>
          </a:p>
        </p:txBody>
      </p:sp>
      <p:sp>
        <p:nvSpPr>
          <p:cNvPr id="4" name="Slide Number Placeholder 3"/>
          <p:cNvSpPr>
            <a:spLocks noGrp="1"/>
          </p:cNvSpPr>
          <p:nvPr>
            <p:ph type="sldNum" sz="quarter" idx="10"/>
          </p:nvPr>
        </p:nvSpPr>
        <p:spPr/>
        <p:txBody>
          <a:bodyPr/>
          <a:lstStyle/>
          <a:p>
            <a:fld id="{A42D87A6-D050-4D1D-BA1C-9BEC04858573}" type="slidenum">
              <a:rPr lang="en-US" altLang="en-US" smtClean="0"/>
              <a:pPr/>
              <a:t>10</a:t>
            </a:fld>
            <a:endParaRPr lang="en-US" altLang="en-US" dirty="0"/>
          </a:p>
        </p:txBody>
      </p:sp>
    </p:spTree>
    <p:extLst>
      <p:ext uri="{BB962C8B-B14F-4D97-AF65-F5344CB8AC3E}">
        <p14:creationId xmlns:p14="http://schemas.microsoft.com/office/powerpoint/2010/main" val="2605278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 sz="1200" b="0" i="0">
                <a:solidFill>
                  <a:srgbClr val="000000"/>
                </a:solidFill>
              </a:rPr>
              <a:t>También hay temas sobre noticias falsas que circulan en línea y pueden difundirse ampliamente en los medios de comunicación social. Solo porque algo parece una noticia, no significa que sea realmente una noticia. Aquí hay algunos consejos para ayudarlo a detectar noticias falsas.</a:t>
            </a:r>
          </a:p>
        </p:txBody>
      </p:sp>
      <p:sp>
        <p:nvSpPr>
          <p:cNvPr id="4" name="Slide Number Placeholder 3"/>
          <p:cNvSpPr>
            <a:spLocks noGrp="1"/>
          </p:cNvSpPr>
          <p:nvPr>
            <p:ph type="sldNum" sz="quarter" idx="10"/>
          </p:nvPr>
        </p:nvSpPr>
        <p:spPr/>
        <p:txBody>
          <a:bodyPr/>
          <a:lstStyle/>
          <a:p>
            <a:fld id="{A42D87A6-D050-4D1D-BA1C-9BEC04858573}" type="slidenum">
              <a:rPr lang="en-US" altLang="en-US" smtClean="0"/>
              <a:pPr/>
              <a:t>11</a:t>
            </a:fld>
            <a:endParaRPr lang="en-US" altLang="en-US" dirty="0"/>
          </a:p>
        </p:txBody>
      </p:sp>
    </p:spTree>
    <p:extLst>
      <p:ext uri="{BB962C8B-B14F-4D97-AF65-F5344CB8AC3E}">
        <p14:creationId xmlns:p14="http://schemas.microsoft.com/office/powerpoint/2010/main" val="912840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Tx/>
              <a:buNone/>
              <a:defRPr/>
            </a:pPr>
            <a:r>
              <a:rPr lang="es" sz="1200" b="0" i="0">
                <a:solidFill>
                  <a:srgbClr val="000000"/>
                </a:solidFill>
              </a:rPr>
              <a:t>Debe ser realista acerca de qué esperar de la cobertura de los medios. Por ejemplo, tener una historia publicada o transmitida sobre su trabajo u organización no garantiza el financiamiento para continuar o expandir su trabajo.</a:t>
            </a:r>
          </a:p>
          <a:p>
            <a:pPr marL="0" indent="0">
              <a:buFontTx/>
              <a:buNone/>
              <a:defRPr/>
            </a:pPr>
            <a:endParaRPr lang="en-US" dirty="0"/>
          </a:p>
          <a:p>
            <a:pPr marL="0" indent="0">
              <a:buFontTx/>
              <a:buNone/>
              <a:defRPr/>
            </a:pPr>
            <a:r>
              <a:rPr lang="es" sz="1200" b="0" i="0">
                <a:solidFill>
                  <a:srgbClr val="000000"/>
                </a:solidFill>
              </a:rPr>
              <a:t>Como se señaló en una diapositiva anterior, una de las desventajas de trabajar con los medios es que puede perder el control de su mensaje. Dado que los medios no pueden prometerle que comunicarán sus palabras exactas, es importante asegurarse de que su mensaje sea claro y fácil de entender. </a:t>
            </a:r>
          </a:p>
          <a:p>
            <a:pPr marL="0" indent="0">
              <a:buFontTx/>
              <a:buNone/>
              <a:defRPr/>
            </a:pPr>
            <a:endParaRPr lang="en-US" dirty="0"/>
          </a:p>
          <a:p>
            <a:pPr marL="0" indent="0">
              <a:buFontTx/>
              <a:buNone/>
              <a:defRPr/>
            </a:pPr>
            <a:r>
              <a:rPr lang="es" sz="1200" b="0" i="0">
                <a:solidFill>
                  <a:srgbClr val="000000"/>
                </a:solidFill>
              </a:rPr>
              <a:t>Si bien es posible que su audiencia sean los formulados de políticas la audiencia sean los responsables de la formulación de políticas u otro público que puedan generar cambios, compartir su mensaje con los medios no garantiza el cambio de la noche a la mañana. Como todos sabemos, los cambios toman tiempo y es posible que deba compartir su mensaje varias veces utilizando varios canales para crear el cambio que desea ver. </a:t>
            </a:r>
          </a:p>
          <a:p>
            <a:pPr marL="0" indent="0">
              <a:buFontTx/>
              <a:buNone/>
              <a:defRPr/>
            </a:pPr>
            <a:endParaRPr lang="en-US" dirty="0"/>
          </a:p>
          <a:p>
            <a:pPr marL="0" indent="0">
              <a:buFontTx/>
              <a:buNone/>
              <a:defRPr/>
            </a:pPr>
            <a:r>
              <a:rPr lang="es" sz="1200" b="0" i="0">
                <a:solidFill>
                  <a:srgbClr val="000000"/>
                </a:solidFill>
              </a:rPr>
              <a:t>La noticia de portada hoy puede ser irrelevante el día de mañana. Como se mencionó anteriormente, deberá hacer más que simplemente compartir su mensaje una vez con los medios. ¡La creación de una estrategia de comunicación sólida requiere un largo camino!</a:t>
            </a: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93E87F0-ADAE-4465-8822-E7D4469990D4}" type="slidenum">
              <a:rPr lang="en-US" altLang="en-US" sz="1200"/>
              <a:pPr/>
              <a:t>12</a:t>
            </a:fld>
            <a:endParaRPr lang="en-US" altLang="en-US" sz="1200" dirty="0"/>
          </a:p>
        </p:txBody>
      </p:sp>
    </p:spTree>
    <p:extLst>
      <p:ext uri="{BB962C8B-B14F-4D97-AF65-F5344CB8AC3E}">
        <p14:creationId xmlns:p14="http://schemas.microsoft.com/office/powerpoint/2010/main" val="3246456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E991652-A460-4061-B18B-B8599157D6B8}" type="slidenum">
              <a:rPr lang="en-US" altLang="en-US" sz="1200">
                <a:latin typeface="Times New Roman" panose="02020603050405020304" pitchFamily="18" charset="0"/>
              </a:rPr>
              <a:pPr/>
              <a:t>13</a:t>
            </a:fld>
            <a:endParaRPr lang="en-US" altLang="en-US" sz="1200" dirty="0">
              <a:latin typeface="Times New Roman" panose="02020603050405020304" pitchFamily="18" charset="0"/>
            </a:endParaRPr>
          </a:p>
        </p:txBody>
      </p:sp>
      <p:sp>
        <p:nvSpPr>
          <p:cNvPr id="27651"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765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¡A veces los informes se caracterizan por elementos que no ayudan a tu causa! Los medios pueden utilizar datos incorrectos o distorsionar hechos para hacer afirmaciones generalizadas que no son ciertas y que de hecho pueden causar más daño que beneficio. Otras veces, los periodistas pueden entrevistar solo a una persona con una opinión sesgada que conduce a informes desequilibrados de una sola fuente. </a:t>
            </a:r>
          </a:p>
          <a:p>
            <a:endParaRPr lang="en-GB" altLang="en-US" dirty="0">
              <a:latin typeface="Arial" panose="020B0604020202020204" pitchFamily="34" charset="0"/>
            </a:endParaRPr>
          </a:p>
          <a:p>
            <a:r>
              <a:rPr lang="es" sz="1200" b="0" i="0">
                <a:solidFill>
                  <a:srgbClr val="000000"/>
                </a:solidFill>
              </a:rPr>
              <a:t>Si no envía un comunicado de prensa claro o da una entrevista contundente y clara a un periodista, su historia puede terminar siendo reportada sin ninguna profundidad o información concreta y su mensaje no será claro para su público meta. </a:t>
            </a:r>
          </a:p>
          <a:p>
            <a:endParaRPr lang="en-GB" altLang="en-US" dirty="0">
              <a:latin typeface="Arial" panose="020B0604020202020204" pitchFamily="34" charset="0"/>
            </a:endParaRPr>
          </a:p>
          <a:p>
            <a:r>
              <a:rPr lang="es" sz="1200" b="0" i="0">
                <a:solidFill>
                  <a:srgbClr val="000000"/>
                </a:solidFill>
              </a:rPr>
              <a:t>Como todos hemos visto y seguimos viendo, los medios de comunicación pueden sensacionalizar una historia para crear una reacción emocional más intensa por parte de la audiencia. Esto puede significar hechos que distorsionan para incluir conclusiones más dramáticas dentro de una historia para crear miedo, felicidad u otras reacciones humanas que a su vez venden más, etc. En planificación familiar, vemos esto cuando los medios de comunicación perfilan a un individuo que tuvo una experiencia excepcionalmente mala con un método, y presenta ese individuo como un caso típico. Como investigador, usted comprende la distinción entre anécdota y evidencia, pero puede que los periodistas no. </a:t>
            </a:r>
          </a:p>
          <a:p>
            <a:endParaRPr lang="en-GB" altLang="en-US" b="1" dirty="0">
              <a:latin typeface="Arial" panose="020B0604020202020204" pitchFamily="34" charset="0"/>
            </a:endParaRPr>
          </a:p>
        </p:txBody>
      </p:sp>
    </p:spTree>
    <p:extLst>
      <p:ext uri="{BB962C8B-B14F-4D97-AF65-F5344CB8AC3E}">
        <p14:creationId xmlns:p14="http://schemas.microsoft.com/office/powerpoint/2010/main" val="1845843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B6863C4-F17F-4B41-B84A-EA653D343732}" type="slidenum">
              <a:rPr lang="en-US" altLang="en-US" sz="1200">
                <a:latin typeface="Times New Roman" panose="02020603050405020304" pitchFamily="18" charset="0"/>
              </a:rPr>
              <a:pPr/>
              <a:t>14</a:t>
            </a:fld>
            <a:endParaRPr lang="en-US" altLang="en-US" sz="1200" dirty="0">
              <a:latin typeface="Times New Roman" panose="02020603050405020304" pitchFamily="18" charset="0"/>
            </a:endParaRPr>
          </a:p>
        </p:txBody>
      </p:sp>
      <p:sp>
        <p:nvSpPr>
          <p:cNvPr id="2867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867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Monotype Sorts" pitchFamily="2" charset="2"/>
              <a:buNone/>
            </a:pPr>
            <a:r>
              <a:rPr lang="es" sz="1200" b="0" i="0">
                <a:solidFill>
                  <a:srgbClr val="000000"/>
                </a:solidFill>
              </a:rPr>
              <a:t>Es importante tener en cuenta que los periodistas también enfrentan desafíos y limitaciones en su trabajo. Para trabajar con los medios, necesitamos tener una mejor idea de la posición en la que se encuentran los periodistas y editores.</a:t>
            </a:r>
          </a:p>
          <a:p>
            <a:pPr>
              <a:buFont typeface="Monotype Sorts" pitchFamily="2" charset="2"/>
              <a:buNone/>
            </a:pPr>
            <a:endParaRPr lang="en-US" altLang="en-US" dirty="0">
              <a:latin typeface="Arial" panose="020B0604020202020204" pitchFamily="34" charset="0"/>
            </a:endParaRPr>
          </a:p>
          <a:p>
            <a:pPr>
              <a:buFont typeface="Monotype Sorts" pitchFamily="2" charset="2"/>
              <a:buNone/>
            </a:pPr>
            <a:r>
              <a:rPr lang="es" sz="1200" b="0" i="0">
                <a:solidFill>
                  <a:srgbClr val="000000"/>
                </a:solidFill>
              </a:rPr>
              <a:t>Los periodistas deben informar sobre temas que se consideran de interés periodístico.</a:t>
            </a:r>
            <a:r>
              <a:rPr lang="es" sz="1200" b="1" i="0">
                <a:solidFill>
                  <a:srgbClr val="000000"/>
                </a:solidFill>
              </a:rPr>
              <a:t> </a:t>
            </a:r>
            <a:r>
              <a:rPr lang="es" sz="1200" b="0" i="0">
                <a:solidFill>
                  <a:srgbClr val="000000"/>
                </a:solidFill>
              </a:rPr>
              <a:t>Existe la percepción de que "nuestras" historias no atraen el interés del público. Los propietarios de los medios están más interesados en lo que vende. Y las historias pueden no ser de interés general, por ejemplo, los periodistas pueden pensar que solo las mujeres se preocupan por la salud reproductiva.</a:t>
            </a:r>
          </a:p>
          <a:p>
            <a:pPr>
              <a:buFont typeface="Monotype Sorts" pitchFamily="2" charset="2"/>
              <a:buNone/>
            </a:pPr>
            <a:endParaRPr lang="en-US" altLang="en-US" dirty="0">
              <a:latin typeface="Arial" panose="020B0604020202020204" pitchFamily="34" charset="0"/>
            </a:endParaRPr>
          </a:p>
          <a:p>
            <a:pPr>
              <a:buFont typeface="Monotype Sorts" pitchFamily="2" charset="2"/>
              <a:buNone/>
            </a:pPr>
            <a:r>
              <a:rPr lang="es" sz="1200" b="0" i="0">
                <a:solidFill>
                  <a:srgbClr val="000000"/>
                </a:solidFill>
              </a:rPr>
              <a:t>También hay competencia por el espacio, incluso si, a veces, compites por historias aparentemente tontas. Pero en otros lugares o medios de comunicación, los periodistas buscan ansiosamente la forma de llenar el espacio.</a:t>
            </a:r>
          </a:p>
          <a:p>
            <a:pPr>
              <a:buFont typeface="Monotype Sorts" pitchFamily="2" charset="2"/>
              <a:buNone/>
            </a:pPr>
            <a:endParaRPr lang="en-US" altLang="en-US" dirty="0">
              <a:latin typeface="Arial" panose="020B0604020202020204" pitchFamily="34" charset="0"/>
            </a:endParaRPr>
          </a:p>
          <a:p>
            <a:pPr>
              <a:buFont typeface="Monotype Sorts" pitchFamily="2" charset="2"/>
              <a:buNone/>
            </a:pPr>
            <a:r>
              <a:rPr lang="es" sz="1200" b="0" i="0">
                <a:solidFill>
                  <a:srgbClr val="000000"/>
                </a:solidFill>
              </a:rPr>
              <a:t>Es posible que los periodistas no comprendan los temas que nos interesan o que no tengan las habilidades para cubrirlos bien. Muchos reporteros no tienen entrenamiento formal en periodismo, y generalmente no tienen una formación especializada, como en ciencia. Les toma más trabajo hacer una buena historia sobre "nuestros" temas porque los periodistas y sus audiencias no comprenden estos complicados temas.</a:t>
            </a:r>
          </a:p>
          <a:p>
            <a:pPr>
              <a:buFont typeface="Monotype Sorts" pitchFamily="2" charset="2"/>
              <a:buNone/>
            </a:pPr>
            <a:endParaRPr lang="en-US" altLang="en-US" dirty="0">
              <a:latin typeface="Arial" panose="020B0604020202020204" pitchFamily="34" charset="0"/>
            </a:endParaRPr>
          </a:p>
          <a:p>
            <a:pPr>
              <a:buFont typeface="Monotype Sorts" pitchFamily="2" charset="2"/>
              <a:buNone/>
            </a:pPr>
            <a:r>
              <a:rPr lang="es" sz="1200" b="0" i="0">
                <a:solidFill>
                  <a:srgbClr val="000000"/>
                </a:solidFill>
              </a:rPr>
              <a:t>en muchos casos, los editores y productores que deciden lo que es cubierto y en qué medida, carecen de un reconocimiento de estos temas. Además, los problemas pueden ser controvertidos y difíciles de tratar, por lo que es más fácil desarrollar otras historias.</a:t>
            </a:r>
          </a:p>
          <a:p>
            <a:pPr>
              <a:buFont typeface="Monotype Sorts" pitchFamily="2" charset="2"/>
              <a:buNone/>
            </a:pPr>
            <a:endParaRPr lang="en-US" altLang="en-US" dirty="0">
              <a:latin typeface="Arial" panose="020B0604020202020204" pitchFamily="34" charset="0"/>
            </a:endParaRPr>
          </a:p>
          <a:p>
            <a:pPr>
              <a:buFont typeface="Monotype Sorts" pitchFamily="2" charset="2"/>
              <a:buNone/>
            </a:pPr>
            <a:r>
              <a:rPr lang="es" sz="1200" b="0" i="0">
                <a:solidFill>
                  <a:srgbClr val="000000"/>
                </a:solidFill>
              </a:rPr>
              <a:t>Finalmente, a menudo existe el control gubernamental de los medios.</a:t>
            </a:r>
          </a:p>
        </p:txBody>
      </p:sp>
    </p:spTree>
    <p:extLst>
      <p:ext uri="{BB962C8B-B14F-4D97-AF65-F5344CB8AC3E}">
        <p14:creationId xmlns:p14="http://schemas.microsoft.com/office/powerpoint/2010/main" val="4274858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526325C-7ADF-42FF-A9FD-FEF26DE66200}" type="slidenum">
              <a:rPr lang="en-US" altLang="en-US" sz="1200">
                <a:latin typeface="Times New Roman" panose="02020603050405020304" pitchFamily="18" charset="0"/>
              </a:rPr>
              <a:pPr/>
              <a:t>15</a:t>
            </a:fld>
            <a:endParaRPr lang="en-US" altLang="en-US" sz="1200" dirty="0">
              <a:latin typeface="Times New Roman" panose="02020603050405020304" pitchFamily="18" charset="0"/>
            </a:endParaRPr>
          </a:p>
        </p:txBody>
      </p:sp>
      <p:sp>
        <p:nvSpPr>
          <p:cNvPr id="29699"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970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Al preguntarse si su trabajo o investigación es de interés periodístico, pregúntese si tiene un gran impacto en la vida de las personas en este momento. ¿Su trabajo involucra nuevos desarrollos o cambios? ¿Involucra o afecta a los líderes y se relaciona con los intereses humanos? ¿Es controvertido? ¿Impacta el futuro de los niños?</a:t>
            </a:r>
          </a:p>
          <a:p>
            <a:endParaRPr lang="en-US" altLang="en-US" dirty="0">
              <a:latin typeface="Arial" panose="020B0604020202020204" pitchFamily="34" charset="0"/>
            </a:endParaRPr>
          </a:p>
          <a:p>
            <a:r>
              <a:rPr lang="es" sz="1200" b="0" i="0">
                <a:solidFill>
                  <a:srgbClr val="000000"/>
                </a:solidFill>
              </a:rPr>
              <a:t>Su desafío es demostrar a los medios exactamente por qué y cómo su trabajo es atractivo y de interés periodístico. Los medios de comunicación están bombardeados con noticias cada día, por lo que cuanto más puedas enmarcar tu trabajo en ese interés del medio, mayores serán las posibilidades que quiera informarlo. </a:t>
            </a:r>
          </a:p>
        </p:txBody>
      </p:sp>
    </p:spTree>
    <p:extLst>
      <p:ext uri="{BB962C8B-B14F-4D97-AF65-F5344CB8AC3E}">
        <p14:creationId xmlns:p14="http://schemas.microsoft.com/office/powerpoint/2010/main" val="245750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 sz="1200" b="0" i="0" u="none">
                <a:solidFill>
                  <a:srgbClr val="000000"/>
                </a:solidFill>
              </a:rPr>
              <a:t>Antes de ponerse en contacto con los medios, es importante saber qué tipo de medios o qué periodista debe contactar.  Un buen lugar para comenzar es referirse a su público meta y a los mensajes clave que identificó, lo que puede ayudarle a identificar el medio de comunicación o periodista apropiado a contactar.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MS PGothic"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 sz="1200" b="0" i="0" u="none">
                <a:solidFill>
                  <a:srgbClr val="000000"/>
                </a:solidFill>
              </a:rPr>
              <a:t>Es probable que su estrategia de comunicaciones involucre a múltiples públicos </a:t>
            </a:r>
            <a:r>
              <a:rPr lang="es-ES" sz="1200" b="0" i="0" u="none" dirty="0" smtClean="0">
                <a:solidFill>
                  <a:srgbClr val="000000"/>
                </a:solidFill>
              </a:rPr>
              <a:t>destinatarios</a:t>
            </a:r>
            <a:r>
              <a:rPr lang="es" sz="1200" b="0" i="0" u="none" smtClean="0">
                <a:solidFill>
                  <a:srgbClr val="000000"/>
                </a:solidFill>
              </a:rPr>
              <a:t>, </a:t>
            </a:r>
            <a:r>
              <a:rPr lang="es" sz="1200" b="0" i="0" u="none">
                <a:solidFill>
                  <a:srgbClr val="000000"/>
                </a:solidFill>
              </a:rPr>
              <a:t>como funcionarios gubernamentales, gerentes de programas o donantes, y mensajes clave que se adapten a cada grupo. El mismo concepto se puede aplicar al seleccionar la organización de medios apropiada. De forma similar a cómo adaptamos un mensaje a un público específico, queremos dirigirnos a los medios de comunicación que pueden llegar a este público. ¿De dónde obtiene su información su </a:t>
            </a:r>
            <a:r>
              <a:rPr lang="es" sz="1200" b="0" i="0" u="none" smtClean="0">
                <a:solidFill>
                  <a:srgbClr val="000000"/>
                </a:solidFill>
              </a:rPr>
              <a:t>audiencia? </a:t>
            </a:r>
            <a:r>
              <a:rPr lang="es" sz="1200" b="0" i="0" u="none">
                <a:solidFill>
                  <a:srgbClr val="000000"/>
                </a:solidFill>
              </a:rPr>
              <a:t>Es posible que deba investigar un poco para tener una idea de dónde enfocar sus esfuerzos de cuáles son sus medios.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MS PGothic" pitchFamily="3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 sz="1200" b="0" i="0" u="none">
                <a:solidFill>
                  <a:srgbClr val="000000"/>
                </a:solidFill>
              </a:rPr>
              <a:t>Crear una base de datos de los medios de comunicación. Familiarícese con el tipo de contenido de varios periódicos, programas de noticias de televisión, programas de radio, etc.  Descubra quienes cubren las ediciones que son relevantes a sus campo de trabajo y </a:t>
            </a:r>
            <a:r>
              <a:rPr lang="es" sz="1200" b="0" i="0" u="none" smtClean="0">
                <a:solidFill>
                  <a:srgbClr val="000000"/>
                </a:solidFill>
              </a:rPr>
              <a:t>audiencia. </a:t>
            </a:r>
            <a:r>
              <a:rPr lang="es" sz="1200" b="0" i="0" u="none">
                <a:solidFill>
                  <a:srgbClr val="000000"/>
                </a:solidFill>
              </a:rPr>
              <a:t>Una vez identificados estos medios, anota los periodistas que divulgan la noticia y están interesados en los temas que son similares a su temática. Anote su información de contacto y familiarícese con su trabajo, e.g. compruebe si ellos tienen un blog, vea si son activos en medios sociales, lea los artículos que han escrito, etc.  Tener una lista de los medios de comunicación y de los periodistas relevantes que están interesados en su campo puede ser útil si usted planea utilizar los medios para alcanzar a sus </a:t>
            </a:r>
            <a:r>
              <a:rPr lang="es-ES" sz="1200" b="0" i="0" u="none" dirty="0" smtClean="0">
                <a:solidFill>
                  <a:srgbClr val="000000"/>
                </a:solidFill>
              </a:rPr>
              <a:t>audiencias</a:t>
            </a:r>
            <a:r>
              <a:rPr lang="es-ES" sz="1200" b="0" i="0" u="none" baseline="0" dirty="0" smtClean="0">
                <a:solidFill>
                  <a:srgbClr val="000000"/>
                </a:solidFill>
              </a:rPr>
              <a:t> destinatarias</a:t>
            </a:r>
            <a:r>
              <a:rPr lang="es" sz="1200" b="0" i="0" u="none" smtClean="0">
                <a:solidFill>
                  <a:srgbClr val="000000"/>
                </a:solidFill>
              </a:rPr>
              <a:t>.  </a:t>
            </a:r>
            <a:endParaRPr lang="es" sz="1200" b="0" i="0" u="none">
              <a:solidFill>
                <a:srgbClr val="000000"/>
              </a:solidFill>
            </a:endParaRPr>
          </a:p>
        </p:txBody>
      </p:sp>
      <p:sp>
        <p:nvSpPr>
          <p:cNvPr id="4" name="Slide Number Placeholder 3"/>
          <p:cNvSpPr>
            <a:spLocks noGrp="1"/>
          </p:cNvSpPr>
          <p:nvPr>
            <p:ph type="sldNum" sz="quarter" idx="10"/>
          </p:nvPr>
        </p:nvSpPr>
        <p:spPr/>
        <p:txBody>
          <a:bodyPr/>
          <a:lstStyle/>
          <a:p>
            <a:fld id="{A42D87A6-D050-4D1D-BA1C-9BEC04858573}" type="slidenum">
              <a:rPr lang="en-US" altLang="en-US" smtClean="0"/>
              <a:pPr/>
              <a:t>16</a:t>
            </a:fld>
            <a:endParaRPr lang="en-US" altLang="en-US" dirty="0"/>
          </a:p>
        </p:txBody>
      </p:sp>
    </p:spTree>
    <p:extLst>
      <p:ext uri="{BB962C8B-B14F-4D97-AF65-F5344CB8AC3E}">
        <p14:creationId xmlns:p14="http://schemas.microsoft.com/office/powerpoint/2010/main" val="2751407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 sz="1200" b="0" i="0">
                <a:solidFill>
                  <a:srgbClr val="000000"/>
                </a:solidFill>
              </a:rPr>
              <a:t>Si usted entra en contacto con un periodista para divulgar su investigación o acontecimiento, reconozca que él o ella tiene que trabajar bajo plazos apretados para continuar con la controversia, el escándalo, o tema  más actual.  Por esta razón, es importante que proporcione información de manera oportuna.</a:t>
            </a:r>
          </a:p>
          <a:p>
            <a:endParaRPr lang="en-US" baseline="0"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es" sz="1200" b="0" i="0">
                <a:solidFill>
                  <a:srgbClr val="000000"/>
                </a:solidFill>
              </a:rPr>
              <a:t>Si es posible, trate de desarrollar una relación profesional con el (los) periodista(s). Para hacer esto, primero tiene que leer los periódicos y escuchar o ver las noticias de difusión para que pueda identificar a un periodista o reporteros que informan sobre temas relevantes a sus problemas. Luego, comuníquese con esos periodistas con información adicional. Puedes decir "Me gustó tu historia y aquí hay algo más que te </a:t>
            </a:r>
            <a:r>
              <a:rPr lang="es" sz="1200" b="0" i="0" smtClean="0">
                <a:solidFill>
                  <a:srgbClr val="000000"/>
                </a:solidFill>
              </a:rPr>
              <a:t>interesaría" </a:t>
            </a:r>
            <a:r>
              <a:rPr lang="es" sz="1200" b="0" i="0">
                <a:solidFill>
                  <a:srgbClr val="000000"/>
                </a:solidFill>
              </a:rPr>
              <a:t>o "házme saber si alguna vez necesitas ayuda con una historia". Ese es el comienzo de una relación profesional. A medida que fomentas esa relación, estableces y mantienes la confianza respondiendo puntualmente cuando te contactan con preguntas, contáctate con ellos si tienes información o una historia que satisfaga las necesidades de su público objetivo, y lo más importante, sé honesto y directo. Si no sabe la respuesta, no mienta o invente una respuesta. Si lo hace, ganará la reputación de ser una </a:t>
            </a:r>
            <a:r>
              <a:rPr lang="es" sz="1200" b="0" i="0" smtClean="0">
                <a:solidFill>
                  <a:srgbClr val="000000"/>
                </a:solidFill>
              </a:rPr>
              <a:t>fuente </a:t>
            </a:r>
            <a:r>
              <a:rPr lang="es" sz="1200" b="0" i="0">
                <a:solidFill>
                  <a:srgbClr val="000000"/>
                </a:solidFill>
              </a:rPr>
              <a:t>de información confiable.</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baseline="0" dirty="0">
              <a:solidFill>
                <a:srgbClr val="000000"/>
              </a:solidFill>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es" sz="1200" b="0" i="0">
                <a:solidFill>
                  <a:srgbClr val="000000"/>
                </a:solidFill>
              </a:rPr>
              <a:t>Mantenga un registro y monitoree la cantidad de veces que interactúa con los medios. Rastrea qué periodistas te contactan.  ¿Para qué medio de comunicación trabajan? ¿Qué tipo de información o áreas temáticas preguntan? Tener un registro de sus encuentros puede proporcionar más información sobre el impacto de su trabajo en temas de política.</a:t>
            </a:r>
          </a:p>
        </p:txBody>
      </p:sp>
      <p:sp>
        <p:nvSpPr>
          <p:cNvPr id="4" name="Slide Number Placeholder 3"/>
          <p:cNvSpPr>
            <a:spLocks noGrp="1"/>
          </p:cNvSpPr>
          <p:nvPr>
            <p:ph type="sldNum" sz="quarter" idx="10"/>
          </p:nvPr>
        </p:nvSpPr>
        <p:spPr/>
        <p:txBody>
          <a:bodyPr/>
          <a:lstStyle/>
          <a:p>
            <a:fld id="{A42D87A6-D050-4D1D-BA1C-9BEC04858573}" type="slidenum">
              <a:rPr lang="en-US" altLang="en-US" smtClean="0"/>
              <a:pPr/>
              <a:t>17</a:t>
            </a:fld>
            <a:endParaRPr lang="en-US" altLang="en-US" dirty="0"/>
          </a:p>
        </p:txBody>
      </p:sp>
    </p:spTree>
    <p:extLst>
      <p:ext uri="{BB962C8B-B14F-4D97-AF65-F5344CB8AC3E}">
        <p14:creationId xmlns:p14="http://schemas.microsoft.com/office/powerpoint/2010/main" val="4177603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a:lnSpc>
                <a:spcPct val="90000"/>
              </a:lnSpc>
            </a:pPr>
            <a:r>
              <a:rPr lang="es" sz="1200" b="0" i="0">
                <a:solidFill>
                  <a:srgbClr val="000000"/>
                </a:solidFill>
              </a:rPr>
              <a:t>Cuando hablamos de los medios, nos referimos a todos los medios de comunicación utilizados para diseminar información a una gran audiencia a la vez. Los medios recopilan y publican información y la difunden a través de periódicos, radio, televisión, internet y otros medios para crear conciencia y conocimiento público sobre temas, problemas, desafíos y oportunidades. Entre los medios de comunicación masiva están la radio y la televisión, incluyendo periódicos, revistas y medios de noticias en línea-solamente. Hoy en día, todas estas formas de comunicación casi siempre están también disponibles en versiones en línea, duplicando el mismo contenido, o añadiendo significativamente más en esas plataformas. Con frecuencia los medios impresos y de difusión, y sus equivalentes en línea, se conocen como "medios tradicionales" o "medios dominantes".</a:t>
            </a:r>
          </a:p>
          <a:p>
            <a:pPr lvl="0">
              <a:lnSpc>
                <a:spcPct val="90000"/>
              </a:lnSpc>
            </a:pPr>
            <a:endParaRPr lang="en-US" altLang="en-US" baseline="0" dirty="0">
              <a:latin typeface="Arial" panose="020B0604020202020204" pitchFamily="34" charset="0"/>
            </a:endParaRPr>
          </a:p>
          <a:p>
            <a:pPr lvl="0">
              <a:lnSpc>
                <a:spcPct val="90000"/>
              </a:lnSpc>
            </a:pPr>
            <a:r>
              <a:rPr lang="es" sz="1200" b="0" i="0">
                <a:solidFill>
                  <a:srgbClr val="000000"/>
                </a:solidFill>
              </a:rPr>
              <a:t>También hay varias formas de redes sociales como blogs, Twitter, YouTube y Facebook. Sin embargo, esta presentación se enfoca solo en los medios impresos y de transmisión y sus equivalentes en línea. </a:t>
            </a:r>
          </a:p>
          <a:p>
            <a:pPr lvl="1">
              <a:lnSpc>
                <a:spcPct val="90000"/>
              </a:lnSpc>
            </a:pPr>
            <a:endParaRPr lang="en-US" altLang="en-US" dirty="0">
              <a:latin typeface="Arial" panose="020B0604020202020204" pitchFamily="34"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F6C3762-C4F3-4D4B-96AF-7F52A0C4CEAF}" type="slidenum">
              <a:rPr lang="en-US" altLang="en-US" sz="1200">
                <a:latin typeface="Times New Roman" panose="02020603050405020304" pitchFamily="18" charset="0"/>
              </a:rPr>
              <a:pPr/>
              <a:t>2</a:t>
            </a:fld>
            <a:endParaRPr lang="en-US" altLang="en-US" sz="1200" dirty="0">
              <a:latin typeface="Times New Roman" panose="02020603050405020304" pitchFamily="18" charset="0"/>
            </a:endParaRPr>
          </a:p>
        </p:txBody>
      </p:sp>
    </p:spTree>
    <p:extLst>
      <p:ext uri="{BB962C8B-B14F-4D97-AF65-F5344CB8AC3E}">
        <p14:creationId xmlns:p14="http://schemas.microsoft.com/office/powerpoint/2010/main" val="3740490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No todas las noticias presentadas a las organizaciones de medios se consideran de interés periodístico. De hecho, muchas son rechazadas. ¿Alguien ha tenido esa experiencia? ¿ha propuesto una noticia a un periodista pero resultó ninguna historia? </a:t>
            </a:r>
            <a:r>
              <a:rPr lang="es" sz="1200" b="1" i="0">
                <a:solidFill>
                  <a:srgbClr val="000000"/>
                </a:solidFill>
              </a:rPr>
              <a:t>Generar respuestas</a:t>
            </a:r>
            <a:r>
              <a:rPr lang="es" sz="1200" b="0" i="0">
                <a:solidFill>
                  <a:srgbClr val="000000"/>
                </a:solidFill>
              </a:rPr>
              <a:t>. </a:t>
            </a:r>
          </a:p>
          <a:p>
            <a:endParaRPr lang="en-US" altLang="en-US" baseline="0" dirty="0">
              <a:latin typeface="Arial" panose="020B0604020202020204" pitchFamily="34" charset="0"/>
            </a:endParaRPr>
          </a:p>
          <a:p>
            <a:r>
              <a:rPr lang="es" sz="1200" b="0" i="0">
                <a:solidFill>
                  <a:srgbClr val="000000"/>
                </a:solidFill>
              </a:rPr>
              <a:t>Hay elementos específicos de una historia que la hacen noticia como:</a:t>
            </a:r>
          </a:p>
          <a:p>
            <a:endParaRPr lang="en-US" altLang="en-US" dirty="0">
              <a:latin typeface="Arial" panose="020B0604020202020204" pitchFamily="34" charset="0"/>
            </a:endParaRPr>
          </a:p>
          <a:p>
            <a:r>
              <a:rPr lang="es" sz="1200" b="0" i="1">
                <a:solidFill>
                  <a:srgbClr val="000000"/>
                </a:solidFill>
              </a:rPr>
              <a:t>La actualidad de la noticia. </a:t>
            </a:r>
            <a:r>
              <a:rPr lang="es" sz="1200" b="0" i="0">
                <a:solidFill>
                  <a:srgbClr val="000000"/>
                </a:solidFill>
              </a:rPr>
              <a:t>Mientras que un reportaje puede o no cubrir una historia que sucedió hace un tiempo, la mayoría de noticias se centra en temas que son actualmente relevantes en nuestra sociedad. Un ejemplo específico relacionado con la salud reproductiva puede ser una historia sobre cómo la planificación familiar es la clave para ayudar a los países a alcanzar los Objetivos de Desarrollo Sostenible en 2030 o sobre la inauguración de una nueva clínica de planificación familiar o VIH en la ciudad, o sobre un nuevo informe global Publicado por la Organización Mundial de la Salud que señala que los índices de VIH en X país están descendiendo rápidamente. </a:t>
            </a:r>
          </a:p>
          <a:p>
            <a:endParaRPr lang="en-US" altLang="en-US" b="1" dirty="0">
              <a:latin typeface="Arial" panose="020B0604020202020204" pitchFamily="34" charset="0"/>
            </a:endParaRPr>
          </a:p>
          <a:p>
            <a:r>
              <a:rPr lang="es" sz="1200" b="0" i="1">
                <a:solidFill>
                  <a:srgbClr val="000000"/>
                </a:solidFill>
              </a:rPr>
              <a:t>La participación de una figura destacada, </a:t>
            </a:r>
            <a:r>
              <a:rPr lang="es" sz="1200" b="0" i="0">
                <a:solidFill>
                  <a:srgbClr val="000000"/>
                </a:solidFill>
              </a:rPr>
              <a:t>sea esta una celebridad u oficial de gobierno local, también ayuda a asegurar que su historia será noticia. Cuando un funcionario público reconocido participa en una conferencia de prensa o es citado en el documento o en la televisión, la gente preste atención a la historia. Cuando el primer ministro, el ministro de salud o un miembro del parlamento inauguran un evento, los medios de comunicación estarán allí para cubrirlo. Previamente en el taller analizamos el papel de los INFLUENCERS que puede generar atención sobre un tema. A veces, los INFLUENCERS son famosos simplemente porque lo que hacen se considera inherentemente novedoso.</a:t>
            </a:r>
          </a:p>
          <a:p>
            <a:endParaRPr lang="en-US" altLang="en-US" dirty="0">
              <a:latin typeface="Arial" panose="020B0604020202020204" pitchFamily="34" charset="0"/>
            </a:endParaRPr>
          </a:p>
          <a:p>
            <a:r>
              <a:rPr lang="es" sz="1200" b="0" i="1">
                <a:solidFill>
                  <a:srgbClr val="000000"/>
                </a:solidFill>
              </a:rPr>
              <a:t>Mientras más personas se vean expuestas a un tema específico, </a:t>
            </a:r>
            <a:r>
              <a:rPr lang="es" sz="1200" b="0" i="0">
                <a:solidFill>
                  <a:srgbClr val="000000"/>
                </a:solidFill>
              </a:rPr>
              <a:t>mayor será el interés de los medios de comunicación. Por ejemplo y es una triste realidad, si sólo un puñado de personas están infectadas con el VIH en el país X, los medios de comunicación probablemente no prestarán tanta atención. Pero si su país se enfrenta a una epidemia masiva y dependiendo del tipo de gobierno del país X, es más que probable que los medios de comunicación cubran el tema. Los periodistas también están interesados ​​en las tendencias de la población, como por ejemplo el aumento o disminución en los embarazos de adolescentes y sus consecuencias. </a:t>
            </a:r>
          </a:p>
          <a:p>
            <a:endParaRPr lang="en-US" altLang="en-US" b="1" dirty="0">
              <a:latin typeface="Arial" panose="020B0604020202020204" pitchFamily="34" charset="0"/>
            </a:endParaRPr>
          </a:p>
          <a:p>
            <a:r>
              <a:rPr lang="es" sz="1200" b="0" i="0">
                <a:solidFill>
                  <a:srgbClr val="000000"/>
                </a:solidFill>
              </a:rPr>
              <a:t>si observa de cerca las historias que hacen noticia en un día cualquiera, existen muchas probabilidades que la mayoría de estas tengan algún elemento </a:t>
            </a:r>
            <a:r>
              <a:rPr lang="es" sz="1200" b="0" i="1">
                <a:solidFill>
                  <a:srgbClr val="000000"/>
                </a:solidFill>
              </a:rPr>
              <a:t>de conflicto</a:t>
            </a:r>
            <a:r>
              <a:rPr lang="es" sz="1200" b="0" i="0">
                <a:solidFill>
                  <a:srgbClr val="000000"/>
                </a:solidFill>
              </a:rPr>
              <a:t>. Ya sea una discusión sobre la posibilidad de vender los condones en las escuelas o la polémica a lo interno del Ministerio de Salud sobre los presupuestos para la planificación familiar, el conflicto es noticia. </a:t>
            </a:r>
          </a:p>
          <a:p>
            <a:endParaRPr lang="en-US" altLang="en-US" dirty="0">
              <a:latin typeface="Arial" panose="020B0604020202020204" pitchFamily="34" charset="0"/>
            </a:endParaRPr>
          </a:p>
          <a:p>
            <a:r>
              <a:rPr lang="es" sz="1200" b="0" i="1">
                <a:solidFill>
                  <a:srgbClr val="000000"/>
                </a:solidFill>
              </a:rPr>
              <a:t>La proximidad</a:t>
            </a:r>
            <a:r>
              <a:rPr lang="es" sz="1200" b="0" i="0">
                <a:solidFill>
                  <a:srgbClr val="000000"/>
                </a:solidFill>
              </a:rPr>
              <a:t> tiene que ver con la cercanía geográfica de un evento o una historia a sus lectores o espectadores. Las noticias de sucesos lejanos también pueden tener un "interés local". Por ejemplo, cuando se divulga un informe de Naciones Unidas sobre un tema global, usted puede ayudar a los periodistas a localizar la historia poniéndolos en contacto con un programa o una persona local afectada directamente por el tema.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84565CD7-2EF9-4C3F-84D8-01F5AEF1FDFD}" type="slidenum">
              <a:rPr lang="en-US" altLang="en-US" sz="1200"/>
              <a:pPr/>
              <a:t>3</a:t>
            </a:fld>
            <a:endParaRPr lang="en-US" altLang="en-US" sz="1200" dirty="0"/>
          </a:p>
        </p:txBody>
      </p:sp>
    </p:spTree>
    <p:extLst>
      <p:ext uri="{BB962C8B-B14F-4D97-AF65-F5344CB8AC3E}">
        <p14:creationId xmlns:p14="http://schemas.microsoft.com/office/powerpoint/2010/main" val="37609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16054A6-7001-41EA-8B86-2DA7EDC30AD4}" type="slidenum">
              <a:rPr lang="en-US" altLang="en-US" sz="1200">
                <a:latin typeface="Times New Roman" panose="02020603050405020304" pitchFamily="18" charset="0"/>
              </a:rPr>
              <a:pPr/>
              <a:t>4</a:t>
            </a:fld>
            <a:endParaRPr lang="en-US" altLang="en-US" sz="1200" dirty="0">
              <a:latin typeface="Times New Roman" panose="02020603050405020304" pitchFamily="18" charset="0"/>
            </a:endParaRPr>
          </a:p>
        </p:txBody>
      </p:sp>
      <p:sp>
        <p:nvSpPr>
          <p:cNvPr id="20483"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0484"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¿Entonces, porqué tiene valor el trabajo con los medios? </a:t>
            </a:r>
            <a:r>
              <a:rPr lang="es" sz="1200" b="1" i="0">
                <a:solidFill>
                  <a:srgbClr val="000000"/>
                </a:solidFill>
              </a:rPr>
              <a:t>Genera respuestas. </a:t>
            </a:r>
          </a:p>
          <a:p>
            <a:endParaRPr lang="en-US" altLang="en-US" dirty="0">
              <a:latin typeface="Arial" panose="020B0604020202020204" pitchFamily="34" charset="0"/>
            </a:endParaRPr>
          </a:p>
          <a:p>
            <a:r>
              <a:rPr lang="es" sz="1200" b="1" i="0">
                <a:solidFill>
                  <a:srgbClr val="000000"/>
                </a:solidFill>
              </a:rPr>
              <a:t>Haga clic para viñetas. </a:t>
            </a:r>
            <a:r>
              <a:rPr lang="es" sz="1200" b="0" i="0">
                <a:solidFill>
                  <a:srgbClr val="000000"/>
                </a:solidFill>
              </a:rPr>
              <a:t>Trabajar con los medios de comunicación le permite llegar a una audiencia amplia y vasta de manera poderosa y rentable. No solo el público presta atención a los medios, sino que también lo hacen los funcionarios del gobierno, los responsables de la formulación de políticas, la sociedad civil, así como los donantes y posibles futuros socios. </a:t>
            </a:r>
          </a:p>
          <a:p>
            <a:endParaRPr lang="en-US" altLang="en-US" dirty="0">
              <a:latin typeface="Arial" panose="020B0604020202020204" pitchFamily="34" charset="0"/>
            </a:endParaRPr>
          </a:p>
          <a:p>
            <a:r>
              <a:rPr lang="es" sz="1200" b="0" i="0">
                <a:solidFill>
                  <a:srgbClr val="000000"/>
                </a:solidFill>
              </a:rPr>
              <a:t>Los medios de comunicación son vistos como una forma legítima para compartir su historia y aumentar su visibilidad. Los medios de comunicación pueden ayudarle rápidamente a generar atención sobre el tema y elevar su perfil en la agenda de las audiencias que espera alcanzar.  Este es un elemento importante del enfoque de atención que comentamos antes. </a:t>
            </a:r>
          </a:p>
          <a:p>
            <a:endParaRPr lang="en-US" altLang="en-US" dirty="0">
              <a:latin typeface="Arial" panose="020B0604020202020204" pitchFamily="34" charset="0"/>
            </a:endParaRPr>
          </a:p>
          <a:p>
            <a:r>
              <a:rPr lang="es" sz="1200" b="0" i="0">
                <a:solidFill>
                  <a:srgbClr val="000000"/>
                </a:solidFill>
              </a:rPr>
              <a:t>Los medios de comunicación son también un gran mecanismo para iniciar una conversación sobre temas que actualmente pueden ser tabú o haber sido en el pasado como el VIH y la planificación familiar.</a:t>
            </a:r>
          </a:p>
          <a:p>
            <a:endParaRPr lang="en-US" altLang="en-US" dirty="0">
              <a:latin typeface="Arial" panose="020B0604020202020204" pitchFamily="34" charset="0"/>
            </a:endParaRPr>
          </a:p>
          <a:p>
            <a:r>
              <a:rPr lang="es" sz="1200" b="0" i="0">
                <a:solidFill>
                  <a:srgbClr val="000000"/>
                </a:solidFill>
              </a:rPr>
              <a:t>Y en muchos países, los medios de comunicación se consideran informantes imparciales que pueden proporcionar información legítima sobre un tema. Dado que los medios de comunicación son vistos como legítimos, puede ser un problema cuando se equivocan en una historia y perpetuar conceptos erróneos acerca de temas sensibles tales como la planificación familiar.  Es importante recordar que aunque los medios se perciben como legítimos, no todos son creados iguales. Algunas fuentes de noticias son falsas o polarizadas. </a:t>
            </a:r>
          </a:p>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4966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s" sz="1200" b="0" i="0">
                <a:solidFill>
                  <a:srgbClr val="000000"/>
                </a:solidFill>
              </a:rPr>
              <a:t>Los medios pueden desempeñar el papel de agentes de cambio al:</a:t>
            </a:r>
          </a:p>
          <a:p>
            <a:pPr>
              <a:defRPr/>
            </a:pPr>
            <a:endParaRPr lang="en-US" dirty="0"/>
          </a:p>
          <a:p>
            <a:pPr marL="171450" indent="-171450">
              <a:buFont typeface="Arial" pitchFamily="34" charset="0"/>
              <a:buChar char="•"/>
              <a:defRPr/>
            </a:pPr>
            <a:r>
              <a:rPr lang="es" sz="1200" b="0" i="0">
                <a:solidFill>
                  <a:srgbClr val="000000"/>
                </a:solidFill>
              </a:rPr>
              <a:t>Permitir conversaciones sobre un tema que no na sido previamente discutido en público</a:t>
            </a:r>
          </a:p>
          <a:p>
            <a:pPr marL="171450" indent="-171450">
              <a:buFont typeface="Arial" pitchFamily="34" charset="0"/>
              <a:buChar char="•"/>
              <a:defRPr/>
            </a:pPr>
            <a:r>
              <a:rPr lang="es" sz="1200" b="0" i="0">
                <a:solidFill>
                  <a:srgbClr val="000000"/>
                </a:solidFill>
              </a:rPr>
              <a:t>Informar un debate político dentro del parlamento sobre un tema específico que pueda estimular aún más un cambio de política.</a:t>
            </a:r>
          </a:p>
          <a:p>
            <a:pPr marL="171450" indent="-171450">
              <a:buFont typeface="Arial" pitchFamily="34" charset="0"/>
              <a:buChar char="•"/>
              <a:defRPr/>
            </a:pPr>
            <a:r>
              <a:rPr lang="es" sz="1200" b="0" i="0">
                <a:solidFill>
                  <a:srgbClr val="000000"/>
                </a:solidFill>
              </a:rPr>
              <a:t>Los medios de comunicación son tan poderosos que puede influenciar la opinión pública sobre un tema aumentando la conciencia pública. </a:t>
            </a:r>
          </a:p>
          <a:p>
            <a:pPr>
              <a:defRPr/>
            </a:pPr>
            <a:endParaRPr lang="en-US" dirty="0"/>
          </a:p>
          <a:p>
            <a:pPr>
              <a:defRPr/>
            </a:pPr>
            <a:endParaRPr lang="en-US" dirty="0"/>
          </a:p>
          <a:p>
            <a:pPr>
              <a:defRPr/>
            </a:pPr>
            <a:endParaRPr lang="en-US" dirty="0"/>
          </a:p>
          <a:p>
            <a:pPr>
              <a:defRPr/>
            </a:pPr>
            <a:endParaRPr lang="en-US" dirty="0"/>
          </a:p>
          <a:p>
            <a:pPr>
              <a:lnSpc>
                <a:spcPct val="90000"/>
              </a:lnSpc>
              <a:defRPr/>
            </a:pPr>
            <a:endParaRPr lang="en-US" b="1" dirty="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D14E241-DA1A-48A7-AEA8-16C16D780985}" type="slidenum">
              <a:rPr lang="en-US" altLang="en-US" sz="1200">
                <a:latin typeface="Times New Roman" panose="02020603050405020304" pitchFamily="18" charset="0"/>
              </a:rPr>
              <a:pPr/>
              <a:t>5</a:t>
            </a:fld>
            <a:endParaRPr lang="en-US" altLang="en-US" sz="1200" dirty="0">
              <a:latin typeface="Times New Roman" panose="02020603050405020304" pitchFamily="18" charset="0"/>
            </a:endParaRPr>
          </a:p>
        </p:txBody>
      </p:sp>
    </p:spTree>
    <p:extLst>
      <p:ext uri="{BB962C8B-B14F-4D97-AF65-F5344CB8AC3E}">
        <p14:creationId xmlns:p14="http://schemas.microsoft.com/office/powerpoint/2010/main" val="3783065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056C350-45FF-4A63-B856-953BC33D6168}" type="slidenum">
              <a:rPr lang="en-US" altLang="en-US" sz="1200">
                <a:latin typeface="Times New Roman" panose="02020603050405020304" pitchFamily="18" charset="0"/>
              </a:rPr>
              <a:pPr/>
              <a:t>6</a:t>
            </a:fld>
            <a:endParaRPr lang="en-US" altLang="en-US" sz="1200" dirty="0">
              <a:latin typeface="Times New Roman" panose="02020603050405020304" pitchFamily="18" charset="0"/>
            </a:endParaRPr>
          </a:p>
        </p:txBody>
      </p:sp>
      <p:sp>
        <p:nvSpPr>
          <p:cNvPr id="22531"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253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1" i="0">
                <a:solidFill>
                  <a:srgbClr val="000000"/>
                </a:solidFill>
              </a:rPr>
              <a:t>Leer, citar o invitar a un voluntariado. </a:t>
            </a:r>
          </a:p>
          <a:p>
            <a:endParaRPr lang="en-GB" altLang="en-US" b="1" baseline="0" dirty="0">
              <a:latin typeface="Arial" panose="020B0604020202020204" pitchFamily="34" charset="0"/>
            </a:endParaRPr>
          </a:p>
          <a:p>
            <a:r>
              <a:rPr lang="es" sz="1200" b="0" i="0">
                <a:solidFill>
                  <a:srgbClr val="000000"/>
                </a:solidFill>
              </a:rPr>
              <a:t>Esta afirmación puede ser antigua, pero aún vigente. </a:t>
            </a:r>
          </a:p>
          <a:p>
            <a:endParaRPr lang="en-GB" altLang="en-US" dirty="0">
              <a:latin typeface="Arial" panose="020B0604020202020204" pitchFamily="34" charset="0"/>
            </a:endParaRPr>
          </a:p>
          <a:p>
            <a:r>
              <a:rPr lang="es" sz="1200" b="0" i="0">
                <a:solidFill>
                  <a:srgbClr val="000000"/>
                </a:solidFill>
              </a:rPr>
              <a:t>Las personas tienen sus propias creencias/opiniones sobre los temas que los medios de comunicación informan, pero cuando lo hacen sobre estos temas, los medios de comunicación están marcando lo que el público pensará durante esa emisión o al leer un artículo. Y por todo esto es por lo que es tan importante trabajar con los medios para que puedan entender bien la historia. </a:t>
            </a:r>
          </a:p>
          <a:p>
            <a:r>
              <a:rPr lang="en-GB" altLang="en-US" b="1" dirty="0">
                <a:latin typeface="Arial" panose="020B0604020202020204" pitchFamily="34" charset="0"/>
              </a:rPr>
              <a:t> </a:t>
            </a:r>
          </a:p>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0211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F61681B-D0D6-480D-A208-D5E628BD2073}" type="slidenum">
              <a:rPr lang="en-US" altLang="en-US" sz="1200">
                <a:latin typeface="Times New Roman" panose="02020603050405020304" pitchFamily="18" charset="0"/>
              </a:rPr>
              <a:pPr/>
              <a:t>7</a:t>
            </a:fld>
            <a:endParaRPr lang="en-US" altLang="en-US" sz="1200" dirty="0">
              <a:latin typeface="Times New Roman" panose="02020603050405020304" pitchFamily="18" charset="0"/>
            </a:endParaRPr>
          </a:p>
        </p:txBody>
      </p:sp>
      <p:sp>
        <p:nvSpPr>
          <p:cNvPr id="23555"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3556"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Además de ser agentes de cambio, los medios pueden llegar a audiencias extensas e influyentes. Al usar los medios, usted puede comunicarse con los responsables de la formulación de políticas y sus asesores.   </a:t>
            </a:r>
          </a:p>
          <a:p>
            <a:endParaRPr lang="en-US" altLang="en-US" dirty="0">
              <a:latin typeface="Arial" panose="020B0604020202020204" pitchFamily="34" charset="0"/>
            </a:endParaRPr>
          </a:p>
          <a:p>
            <a:r>
              <a:rPr lang="es" sz="1200" b="0" i="0">
                <a:solidFill>
                  <a:srgbClr val="000000"/>
                </a:solidFill>
              </a:rPr>
              <a:t>Echemos un vistazo a todas las personas cuyas opiniones pueden influir en los tomadores de decisiones:</a:t>
            </a:r>
          </a:p>
          <a:p>
            <a:endParaRPr lang="en-US" altLang="en-US" dirty="0">
              <a:latin typeface="Arial" panose="020B0604020202020204" pitchFamily="34" charset="0"/>
            </a:endParaRPr>
          </a:p>
          <a:p>
            <a:r>
              <a:rPr lang="es" sz="1200" b="0" i="0">
                <a:solidFill>
                  <a:srgbClr val="000000"/>
                </a:solidFill>
              </a:rPr>
              <a:t>El formulador de políticas, que toma las decisiones que a usted le conciernen, escucha lo que los políticos tienen que decir. Los políticos se preocupan por sus votantes e individuos influyentes quienes a su vez basan su opinión e información sobre temas específicos leyendo los periódicos, viendo la televisión, navegando por Internet y escuchando la radio. </a:t>
            </a:r>
          </a:p>
          <a:p>
            <a:pPr>
              <a:spcBef>
                <a:spcPct val="20000"/>
              </a:spcBef>
            </a:pPr>
            <a:endParaRPr lang="en-US" altLang="en-US" dirty="0">
              <a:solidFill>
                <a:srgbClr val="000000"/>
              </a:solidFill>
              <a:latin typeface="Arial" panose="020B0604020202020204" pitchFamily="34" charset="0"/>
            </a:endParaRPr>
          </a:p>
        </p:txBody>
      </p:sp>
    </p:spTree>
    <p:extLst>
      <p:ext uri="{BB962C8B-B14F-4D97-AF65-F5344CB8AC3E}">
        <p14:creationId xmlns:p14="http://schemas.microsoft.com/office/powerpoint/2010/main" val="428837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138D048-FAC1-459F-831A-82524F02BF25}" type="slidenum">
              <a:rPr lang="en-US" altLang="en-US" sz="1200">
                <a:latin typeface="Times New Roman" panose="02020603050405020304" pitchFamily="18" charset="0"/>
              </a:rPr>
              <a:pPr/>
              <a:t>8</a:t>
            </a:fld>
            <a:endParaRPr lang="en-US" altLang="en-US" sz="1200" dirty="0">
              <a:latin typeface="Times New Roman" panose="02020603050405020304" pitchFamily="18" charset="0"/>
            </a:endParaRPr>
          </a:p>
        </p:txBody>
      </p:sp>
      <p:sp>
        <p:nvSpPr>
          <p:cNvPr id="24579"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4580"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Otra razón para trabajar con los medios de comunicación, es que es rentable. </a:t>
            </a:r>
          </a:p>
          <a:p>
            <a:endParaRPr lang="en-US" altLang="en-US" dirty="0">
              <a:latin typeface="Arial" panose="020B0604020202020204" pitchFamily="34" charset="0"/>
            </a:endParaRPr>
          </a:p>
          <a:p>
            <a:r>
              <a:rPr lang="es" sz="1200" b="0" i="0">
                <a:solidFill>
                  <a:srgbClr val="000000"/>
                </a:solidFill>
              </a:rPr>
              <a:t>Por ejemplo, si prepara un comunicado de prensa y lo envía a 10 periodistas que cubren su evento, el comunicado de prensa se convierte en una historia que puede aparecer en decenas de miles de periódicos en su país. Si cada copia es vista por entre 4 y 40 personas, entonces está llegando a millones de personas con su mensaje, pero su organización no tuvo que gastar mucho dinero, ya que todo lo que hizo fue enviar un comunicado de prensa. </a:t>
            </a:r>
          </a:p>
          <a:p>
            <a:endParaRPr lang="en-US" altLang="en-US" dirty="0">
              <a:latin typeface="Arial" panose="020B0604020202020204" pitchFamily="34" charset="0"/>
            </a:endParaRPr>
          </a:p>
          <a:p>
            <a:r>
              <a:rPr lang="es" sz="1200" b="0" i="0">
                <a:solidFill>
                  <a:srgbClr val="000000"/>
                </a:solidFill>
              </a:rPr>
              <a:t>Puede ver que aumentar la cantidad de cobertura de los medios sobre su tema puede ser realmente efectivo para generar atención. </a:t>
            </a:r>
          </a:p>
          <a:p>
            <a:endParaRPr lang="en-US" altLang="en-US" dirty="0">
              <a:latin typeface="Arial" panose="020B0604020202020204" pitchFamily="34" charset="0"/>
            </a:endParaRPr>
          </a:p>
          <a:p>
            <a:endParaRPr lang="en-US" altLang="en-US" dirty="0">
              <a:latin typeface="Arial" panose="020B0604020202020204" pitchFamily="34" charset="0"/>
            </a:endParaRPr>
          </a:p>
        </p:txBody>
      </p:sp>
    </p:spTree>
    <p:extLst>
      <p:ext uri="{BB962C8B-B14F-4D97-AF65-F5344CB8AC3E}">
        <p14:creationId xmlns:p14="http://schemas.microsoft.com/office/powerpoint/2010/main" val="2716954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1B24F-E703-4038-B3A9-D3329F8E7A2E}" type="slidenum">
              <a:rPr lang="en-US" altLang="en-US" sz="1200">
                <a:latin typeface="Times New Roman" panose="02020603050405020304" pitchFamily="18" charset="0"/>
              </a:rPr>
              <a:pPr/>
              <a:t>9</a:t>
            </a:fld>
            <a:endParaRPr lang="en-US" altLang="en-US" sz="1200" dirty="0">
              <a:latin typeface="Times New Roman" panose="02020603050405020304" pitchFamily="18" charset="0"/>
            </a:endParaRPr>
          </a:p>
        </p:txBody>
      </p:sp>
      <p:sp>
        <p:nvSpPr>
          <p:cNvPr id="25603" name="Rectangle 3"/>
          <p:cNvSpPr>
            <a:spLocks noGrp="1" noRot="1" noChangeAspect="1" noChangeArrowheads="1" noTextEdit="1"/>
          </p:cNvSpPr>
          <p:nvPr>
            <p:ph type="sldImg"/>
          </p:nvPr>
        </p:nvSpPr>
        <p:spPr>
          <a:xfrm>
            <a:off x="1116013" y="704850"/>
            <a:ext cx="4629150" cy="3471863"/>
          </a:xfrm>
          <a:ln w="12700" cap="flat">
            <a:solidFill>
              <a:schemeClr val="tx1"/>
            </a:solidFill>
          </a:ln>
        </p:spPr>
      </p:sp>
      <p:sp>
        <p:nvSpPr>
          <p:cNvPr id="25604"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 sz="1200" b="0" i="0">
                <a:solidFill>
                  <a:srgbClr val="000000"/>
                </a:solidFill>
              </a:rPr>
              <a:t>También existen algunas desventajas al trabajar con los medios, como presentar un mensaje diferente del que usted quería. </a:t>
            </a:r>
          </a:p>
          <a:p>
            <a:endParaRPr lang="en-US" altLang="en-US" b="1" dirty="0">
              <a:latin typeface="Arial" panose="020B0604020202020204" pitchFamily="34" charset="0"/>
            </a:endParaRPr>
          </a:p>
          <a:p>
            <a:r>
              <a:rPr lang="es" sz="1200" b="0" i="0">
                <a:solidFill>
                  <a:srgbClr val="000000"/>
                </a:solidFill>
              </a:rPr>
              <a:t>Cuando hablas con los medios, pierdes cierto control sobre tu mensaje y nunca sabes muy bien qué dirán los medios. A veces los periodistas pueden malinterpretar tus resultados o pueden tergiversar lo que usted dice, tal vez debido a sus propios prejuicios o tal vez porque no estaba claro. Por esta razón es importante ser lo más claro posible con el mensaje que desea enviar al público. </a:t>
            </a:r>
          </a:p>
          <a:p>
            <a:endParaRPr lang="en-US" altLang="en-US" b="0" dirty="0">
              <a:latin typeface="Arial" panose="020B0604020202020204" pitchFamily="34" charset="0"/>
            </a:endParaRPr>
          </a:p>
          <a:p>
            <a:r>
              <a:rPr lang="es" sz="1200" b="0" i="0">
                <a:solidFill>
                  <a:srgbClr val="000000"/>
                </a:solidFill>
              </a:rPr>
              <a:t>También es posible que no llegue a la audiencia exacta que esperaba escuchar su mensaje. No hay forma de controlar quién lee, mira o escucha programas específicos. No puedes controlar quién escuchará tu mensaje. </a:t>
            </a:r>
          </a:p>
          <a:p>
            <a:endParaRPr lang="en-US" altLang="en-US" dirty="0">
              <a:latin typeface="Arial" panose="020B0604020202020204" pitchFamily="34" charset="0"/>
            </a:endParaRPr>
          </a:p>
          <a:p>
            <a:r>
              <a:rPr lang="es" sz="1200" b="0" i="0">
                <a:solidFill>
                  <a:srgbClr val="000000"/>
                </a:solidFill>
              </a:rPr>
              <a:t>Puede recibir reacciones negativas de aquellos en el poder o del público en general que no están de acuerdo con lo que usted o su organización representan. Es importante saber cómo responder a los comentarios negativos del gobierno o aquellos que pueden empeorar la situación. </a:t>
            </a:r>
          </a:p>
          <a:p>
            <a:endParaRPr lang="en-US" altLang="en-US" dirty="0">
              <a:latin typeface="Arial" panose="020B0604020202020204" pitchFamily="34" charset="0"/>
            </a:endParaRPr>
          </a:p>
          <a:p>
            <a:r>
              <a:rPr lang="es" sz="1200" b="0" i="0">
                <a:solidFill>
                  <a:srgbClr val="000000"/>
                </a:solidFill>
              </a:rPr>
              <a:t>Aunque los responsables de formular las políticas pueden escuchar a los medios, es posible que no confíen en ellos, lo que significa que pueden no confiar en su mensaje o historia. Es por esto que es realmente importante informar su mensaje de una manera clara, precisa y concisa que pueda respaldarse con la información apropiada.</a:t>
            </a:r>
          </a:p>
          <a:p>
            <a:endParaRPr lang="en-US" altLang="en-US" dirty="0">
              <a:latin typeface="Arial" panose="020B0604020202020204" pitchFamily="34" charset="0"/>
            </a:endParaRPr>
          </a:p>
          <a:p>
            <a:r>
              <a:rPr lang="es" sz="1200" b="0" i="0">
                <a:solidFill>
                  <a:srgbClr val="000000"/>
                </a:solidFill>
              </a:rPr>
              <a:t>¿Alguien ha tenido experiencias como esta al contactarse con los medios? ¿Tal vez entendieron mal el mensaje o hubo repercusiones inesperadas? </a:t>
            </a:r>
            <a:r>
              <a:rPr lang="es" sz="1200" b="1" i="0">
                <a:solidFill>
                  <a:srgbClr val="000000"/>
                </a:solidFill>
              </a:rPr>
              <a:t>Genera respuestas. </a:t>
            </a:r>
          </a:p>
        </p:txBody>
      </p:sp>
    </p:spTree>
    <p:extLst>
      <p:ext uri="{BB962C8B-B14F-4D97-AF65-F5344CB8AC3E}">
        <p14:creationId xmlns:p14="http://schemas.microsoft.com/office/powerpoint/2010/main" val="1191540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 Id="rId3"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85"/>
          <p:cNvSpPr>
            <a:spLocks noGrp="1" noChangeArrowheads="1"/>
          </p:cNvSpPr>
          <p:nvPr>
            <p:ph type="ctrTitle" sz="quarter"/>
          </p:nvPr>
        </p:nvSpPr>
        <p:spPr>
          <a:xfrm>
            <a:off x="838200" y="1219200"/>
            <a:ext cx="6477000" cy="1447800"/>
          </a:xfrm>
        </p:spPr>
        <p:txBody>
          <a:bodyPr anchor="b"/>
          <a:lstStyle>
            <a:lvl1pPr>
              <a:defRPr sz="4000">
                <a:solidFill>
                  <a:schemeClr val="accent1"/>
                </a:solidFill>
              </a:defRPr>
            </a:lvl1pPr>
          </a:lstStyle>
          <a:p>
            <a:r>
              <a:rPr lang="en-US" dirty="0"/>
              <a:t>Click to edit Master title style</a:t>
            </a:r>
          </a:p>
        </p:txBody>
      </p:sp>
      <p:sp>
        <p:nvSpPr>
          <p:cNvPr id="8" name="Rectangle 86"/>
          <p:cNvSpPr>
            <a:spLocks noGrp="1" noChangeArrowheads="1"/>
          </p:cNvSpPr>
          <p:nvPr>
            <p:ph type="subTitle" sz="quarter" idx="1"/>
          </p:nvPr>
        </p:nvSpPr>
        <p:spPr>
          <a:xfrm>
            <a:off x="838200" y="2708275"/>
            <a:ext cx="6477000" cy="1101725"/>
          </a:xfrm>
        </p:spPr>
        <p:txBody>
          <a:bodyPr/>
          <a:lstStyle>
            <a:lvl1pPr marL="0" indent="0">
              <a:buFont typeface="Wingdings" charset="2"/>
              <a:buNone/>
              <a:defRPr>
                <a:solidFill>
                  <a:schemeClr val="accent1"/>
                </a:solidFill>
              </a:defRPr>
            </a:lvl1pPr>
          </a:lstStyle>
          <a:p>
            <a:r>
              <a:rPr lang="en-US" dirty="0"/>
              <a:t>Click to edit Master subtitle style</a:t>
            </a:r>
          </a:p>
        </p:txBody>
      </p:sp>
      <p:sp>
        <p:nvSpPr>
          <p:cNvPr id="5" name="Text Placeholder 17"/>
          <p:cNvSpPr>
            <a:spLocks noGrp="1"/>
          </p:cNvSpPr>
          <p:nvPr>
            <p:ph type="body" sz="quarter" idx="11" hasCustomPrompt="1"/>
          </p:nvPr>
        </p:nvSpPr>
        <p:spPr>
          <a:xfrm>
            <a:off x="838200" y="4267200"/>
            <a:ext cx="7848600" cy="762000"/>
          </a:xfrm>
        </p:spPr>
        <p:txBody>
          <a:bodyPr/>
          <a:lstStyle>
            <a:lvl1pPr marL="0" indent="0">
              <a:buNone/>
              <a:defRPr sz="2000"/>
            </a:lvl1pPr>
          </a:lstStyle>
          <a:p>
            <a:pPr lvl="0"/>
            <a:r>
              <a:rPr lang="en-US" dirty="0"/>
              <a:t>Click to edit Slideshow by</a:t>
            </a:r>
          </a:p>
        </p:txBody>
      </p:sp>
      <p:sp>
        <p:nvSpPr>
          <p:cNvPr id="6" name="Text Placeholder 17"/>
          <p:cNvSpPr>
            <a:spLocks noGrp="1"/>
          </p:cNvSpPr>
          <p:nvPr>
            <p:ph type="body" sz="quarter" idx="12" hasCustomPrompt="1"/>
          </p:nvPr>
        </p:nvSpPr>
        <p:spPr>
          <a:xfrm>
            <a:off x="838200" y="5029200"/>
            <a:ext cx="7848600" cy="457200"/>
          </a:xfrm>
        </p:spPr>
        <p:txBody>
          <a:bodyPr/>
          <a:lstStyle>
            <a:lvl1pPr marL="0" indent="0">
              <a:buNone/>
              <a:defRPr sz="2000"/>
            </a:lvl1pPr>
          </a:lstStyle>
          <a:p>
            <a:pPr lvl="0"/>
            <a:r>
              <a:rPr lang="en-US" dirty="0"/>
              <a:t>Click to edit Date</a:t>
            </a:r>
          </a:p>
        </p:txBody>
      </p:sp>
    </p:spTree>
    <p:extLst>
      <p:ext uri="{BB962C8B-B14F-4D97-AF65-F5344CB8AC3E}">
        <p14:creationId xmlns:p14="http://schemas.microsoft.com/office/powerpoint/2010/main" val="3986890719"/>
      </p:ext>
    </p:extLst>
  </p:cSld>
  <p:clrMapOvr>
    <a:overrideClrMapping bg1="dk2" tx1="lt1" bg2="dk1" tx2="lt2" accent1="accent1" accent2="accent2" accent3="accent3" accent4="accent4" accent5="accent5" accent6="accent6" hlink="hlink" folHlink="folHlink"/>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14400" y="1752600"/>
            <a:ext cx="7729537" cy="4648200"/>
          </a:xfrm>
        </p:spPr>
        <p:txBody>
          <a:bodyPr/>
          <a:lstStyle>
            <a:lvl1pPr>
              <a:spcAft>
                <a:spcPts val="2400"/>
              </a:spcAft>
              <a:defRPr sz="2800"/>
            </a:lvl1pPr>
            <a:lvl2pPr marL="742950" indent="-285750">
              <a:buClr>
                <a:srgbClr val="E96D1F"/>
              </a:buClr>
              <a:buSzPct val="125000"/>
              <a:buFont typeface="Courier New" panose="02070309020205020404" pitchFamily="49" charset="0"/>
              <a:buChar char="o"/>
              <a:defRPr/>
            </a:lvl2pPr>
            <a:lvl3pPr>
              <a:buClr>
                <a:srgbClr val="7BC143"/>
              </a:buClr>
              <a:defRPr/>
            </a:lvl3pPr>
            <a:lvl4pPr>
              <a:buClr>
                <a:srgbClr val="7BC143"/>
              </a:buClr>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3730644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8151477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dirty="0"/>
          </a:p>
        </p:txBody>
      </p:sp>
    </p:spTree>
    <p:extLst>
      <p:ext uri="{BB962C8B-B14F-4D97-AF65-F5344CB8AC3E}">
        <p14:creationId xmlns:p14="http://schemas.microsoft.com/office/powerpoint/2010/main" val="189075460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Divider Layout">
    <p:spTree>
      <p:nvGrpSpPr>
        <p:cNvPr id="1" name=""/>
        <p:cNvGrpSpPr/>
        <p:nvPr/>
      </p:nvGrpSpPr>
      <p:grpSpPr>
        <a:xfrm>
          <a:off x="0" y="0"/>
          <a:ext cx="0" cy="0"/>
          <a:chOff x="0" y="0"/>
          <a:chExt cx="0" cy="0"/>
        </a:xfrm>
      </p:grpSpPr>
      <p:pic>
        <p:nvPicPr>
          <p:cNvPr id="9" name="Picture 8" descr="http://entrecity.com/wp-content/uploads/2012/04/6336030_m550x360.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21" t="73" r="3257" b="-73"/>
          <a:stretch/>
        </p:blipFill>
        <p:spPr bwMode="auto">
          <a:xfrm>
            <a:off x="-8021" y="-20059"/>
            <a:ext cx="9163708" cy="689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userDrawn="1"/>
        </p:nvSpPr>
        <p:spPr bwMode="auto">
          <a:xfrm>
            <a:off x="3666" y="-15045"/>
            <a:ext cx="9152021" cy="6888081"/>
          </a:xfrm>
          <a:prstGeom prst="rect">
            <a:avLst/>
          </a:prstGeom>
          <a:solidFill>
            <a:srgbClr val="605F61">
              <a:alpha val="6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7" name="Rectangle 6"/>
          <p:cNvSpPr/>
          <p:nvPr userDrawn="1"/>
        </p:nvSpPr>
        <p:spPr bwMode="auto">
          <a:xfrm>
            <a:off x="914400" y="1586031"/>
            <a:ext cx="7315200" cy="3685939"/>
          </a:xfrm>
          <a:prstGeom prst="rect">
            <a:avLst/>
          </a:prstGeom>
          <a:solidFill>
            <a:srgbClr val="007BC0">
              <a:alpha val="4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5" name="Rectangle 4"/>
          <p:cNvSpPr/>
          <p:nvPr userDrawn="1"/>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pic>
        <p:nvPicPr>
          <p:cNvPr id="8" name="Picture 7" descr="PRB_LOGO_PowerPoint.png"/>
          <p:cNvPicPr>
            <a:picLocks noChangeAspect="1"/>
          </p:cNvPicPr>
          <p:nvPr userDrawn="1"/>
        </p:nvPicPr>
        <p:blipFill>
          <a:blip r:embed="rId3" cstate="print">
            <a:alphaModFix amt="37000"/>
            <a:extLst>
              <a:ext uri="{28A0092B-C50C-407E-A947-70E740481C1C}">
                <a14:useLocalDpi xmlns:a14="http://schemas.microsoft.com/office/drawing/2010/main" val="0"/>
              </a:ext>
            </a:extLst>
          </a:blip>
          <a:stretch>
            <a:fillRect/>
          </a:stretch>
        </p:blipFill>
        <p:spPr>
          <a:xfrm>
            <a:off x="7855036" y="6153753"/>
            <a:ext cx="950043" cy="457200"/>
          </a:xfrm>
          <a:prstGeom prst="rect">
            <a:avLst/>
          </a:prstGeom>
        </p:spPr>
      </p:pic>
      <p:sp>
        <p:nvSpPr>
          <p:cNvPr id="10" name="Text Placeholder 7"/>
          <p:cNvSpPr>
            <a:spLocks noGrp="1"/>
          </p:cNvSpPr>
          <p:nvPr>
            <p:ph type="body" sz="quarter" idx="10" hasCustomPrompt="1"/>
          </p:nvPr>
        </p:nvSpPr>
        <p:spPr>
          <a:xfrm>
            <a:off x="1002729" y="2286000"/>
            <a:ext cx="7138543" cy="818930"/>
          </a:xfrm>
        </p:spPr>
        <p:txBody>
          <a:bodyPr/>
          <a:lstStyle>
            <a:lvl1pPr marL="0" indent="0" algn="ctr">
              <a:buNone/>
              <a:defRPr sz="5400" b="1" spc="0" baseline="0">
                <a:solidFill>
                  <a:srgbClr val="FFFFFF"/>
                </a:solidFill>
                <a:latin typeface="Arial" panose="020B0604020202020204" pitchFamily="34" charset="0"/>
                <a:cs typeface="Arial" panose="020B0604020202020204" pitchFamily="34" charset="0"/>
              </a:defRPr>
            </a:lvl1pPr>
          </a:lstStyle>
          <a:p>
            <a:pPr lvl="0"/>
            <a:r>
              <a:rPr lang="en-US" dirty="0"/>
              <a:t>SECTION</a:t>
            </a:r>
          </a:p>
        </p:txBody>
      </p:sp>
      <p:sp>
        <p:nvSpPr>
          <p:cNvPr id="11" name="Text Placeholder 7"/>
          <p:cNvSpPr>
            <a:spLocks noGrp="1"/>
          </p:cNvSpPr>
          <p:nvPr>
            <p:ph type="body" sz="quarter" idx="11" hasCustomPrompt="1"/>
          </p:nvPr>
        </p:nvSpPr>
        <p:spPr>
          <a:xfrm>
            <a:off x="1002729" y="3048000"/>
            <a:ext cx="7138543" cy="1600200"/>
          </a:xfrm>
        </p:spPr>
        <p:txBody>
          <a:bodyPr/>
          <a:lstStyle>
            <a:lvl1pPr marL="0" indent="0" algn="ctr">
              <a:buNone/>
              <a:defRPr sz="11000" b="1" spc="0" baseline="0">
                <a:solidFill>
                  <a:srgbClr val="FFFFFF"/>
                </a:solidFill>
                <a:latin typeface="Arial" panose="020B0604020202020204" pitchFamily="34" charset="0"/>
                <a:cs typeface="Arial" panose="020B0604020202020204" pitchFamily="34" charset="0"/>
              </a:defRPr>
            </a:lvl1pPr>
          </a:lstStyle>
          <a:p>
            <a:pPr lvl="0"/>
            <a:r>
              <a:rPr lang="en-US" dirty="0"/>
              <a:t>DIVIDER</a:t>
            </a:r>
          </a:p>
        </p:txBody>
      </p:sp>
    </p:spTree>
    <p:extLst>
      <p:ext uri="{BB962C8B-B14F-4D97-AF65-F5344CB8AC3E}">
        <p14:creationId xmlns:p14="http://schemas.microsoft.com/office/powerpoint/2010/main" val="8260307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Divider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7386" r="3984"/>
          <a:stretch/>
        </p:blipFill>
        <p:spPr>
          <a:xfrm>
            <a:off x="0" y="0"/>
            <a:ext cx="9144000" cy="6878053"/>
          </a:xfrm>
          <a:prstGeom prst="rect">
            <a:avLst/>
          </a:prstGeom>
        </p:spPr>
      </p:pic>
      <p:sp>
        <p:nvSpPr>
          <p:cNvPr id="4" name="Rectangle 3"/>
          <p:cNvSpPr/>
          <p:nvPr userDrawn="1"/>
        </p:nvSpPr>
        <p:spPr bwMode="auto">
          <a:xfrm>
            <a:off x="-8021" y="-10029"/>
            <a:ext cx="9152021" cy="6888081"/>
          </a:xfrm>
          <a:prstGeom prst="rect">
            <a:avLst/>
          </a:prstGeom>
          <a:solidFill>
            <a:srgbClr val="605F61">
              <a:alpha val="6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7" name="Rectangle 6"/>
          <p:cNvSpPr/>
          <p:nvPr userDrawn="1"/>
        </p:nvSpPr>
        <p:spPr bwMode="auto">
          <a:xfrm>
            <a:off x="914400" y="1586031"/>
            <a:ext cx="7315200" cy="3685939"/>
          </a:xfrm>
          <a:prstGeom prst="rect">
            <a:avLst/>
          </a:prstGeom>
          <a:solidFill>
            <a:srgbClr val="007BC0">
              <a:alpha val="4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5" name="Rectangle 4"/>
          <p:cNvSpPr/>
          <p:nvPr userDrawn="1"/>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pic>
        <p:nvPicPr>
          <p:cNvPr id="8" name="Picture 7" descr="PRB_LOGO_PowerPoint.png"/>
          <p:cNvPicPr>
            <a:picLocks noChangeAspect="1"/>
          </p:cNvPicPr>
          <p:nvPr userDrawn="1"/>
        </p:nvPicPr>
        <p:blipFill>
          <a:blip r:embed="rId4" cstate="print">
            <a:alphaModFix amt="37000"/>
            <a:extLst>
              <a:ext uri="{28A0092B-C50C-407E-A947-70E740481C1C}">
                <a14:useLocalDpi xmlns:a14="http://schemas.microsoft.com/office/drawing/2010/main" val="0"/>
              </a:ext>
            </a:extLst>
          </a:blip>
          <a:stretch>
            <a:fillRect/>
          </a:stretch>
        </p:blipFill>
        <p:spPr>
          <a:xfrm>
            <a:off x="7855036" y="6153753"/>
            <a:ext cx="950043" cy="457200"/>
          </a:xfrm>
          <a:prstGeom prst="rect">
            <a:avLst/>
          </a:prstGeom>
        </p:spPr>
      </p:pic>
      <p:sp>
        <p:nvSpPr>
          <p:cNvPr id="10" name="Text Placeholder 7"/>
          <p:cNvSpPr>
            <a:spLocks noGrp="1"/>
          </p:cNvSpPr>
          <p:nvPr>
            <p:ph type="body" sz="quarter" idx="10" hasCustomPrompt="1"/>
          </p:nvPr>
        </p:nvSpPr>
        <p:spPr>
          <a:xfrm>
            <a:off x="1002729" y="2286000"/>
            <a:ext cx="7138543" cy="818930"/>
          </a:xfrm>
        </p:spPr>
        <p:txBody>
          <a:bodyPr/>
          <a:lstStyle>
            <a:lvl1pPr marL="0" indent="0" algn="ctr">
              <a:buNone/>
              <a:defRPr sz="5400" b="1" spc="0" baseline="0">
                <a:solidFill>
                  <a:srgbClr val="FFFFFF"/>
                </a:solidFill>
                <a:latin typeface="Arial" panose="020B0604020202020204" pitchFamily="34" charset="0"/>
                <a:cs typeface="Arial" panose="020B0604020202020204" pitchFamily="34" charset="0"/>
              </a:defRPr>
            </a:lvl1pPr>
          </a:lstStyle>
          <a:p>
            <a:pPr lvl="0"/>
            <a:r>
              <a:rPr lang="en-US" dirty="0"/>
              <a:t>SECTION</a:t>
            </a:r>
          </a:p>
        </p:txBody>
      </p:sp>
      <p:sp>
        <p:nvSpPr>
          <p:cNvPr id="11" name="Text Placeholder 7"/>
          <p:cNvSpPr>
            <a:spLocks noGrp="1"/>
          </p:cNvSpPr>
          <p:nvPr>
            <p:ph type="body" sz="quarter" idx="11" hasCustomPrompt="1"/>
          </p:nvPr>
        </p:nvSpPr>
        <p:spPr>
          <a:xfrm>
            <a:off x="1002729" y="3048000"/>
            <a:ext cx="7138543" cy="1600200"/>
          </a:xfrm>
        </p:spPr>
        <p:txBody>
          <a:bodyPr/>
          <a:lstStyle>
            <a:lvl1pPr marL="0" indent="0" algn="ctr">
              <a:buNone/>
              <a:defRPr sz="11000" b="1" spc="0" baseline="0">
                <a:solidFill>
                  <a:srgbClr val="FFFFFF"/>
                </a:solidFill>
                <a:latin typeface="Arial" panose="020B0604020202020204" pitchFamily="34" charset="0"/>
                <a:cs typeface="Arial" panose="020B0604020202020204" pitchFamily="34" charset="0"/>
              </a:defRPr>
            </a:lvl1pPr>
          </a:lstStyle>
          <a:p>
            <a:pPr lvl="0"/>
            <a:r>
              <a:rPr lang="en-US" dirty="0"/>
              <a:t>DIVIDER</a:t>
            </a:r>
          </a:p>
        </p:txBody>
      </p:sp>
    </p:spTree>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795338" y="381000"/>
            <a:ext cx="773906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1027" name="Rectangle 66"/>
          <p:cNvSpPr>
            <a:spLocks noGrp="1" noChangeArrowheads="1"/>
          </p:cNvSpPr>
          <p:nvPr>
            <p:ph type="body" idx="1"/>
          </p:nvPr>
        </p:nvSpPr>
        <p:spPr bwMode="auto">
          <a:xfrm>
            <a:off x="804863" y="17526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p:txBody>
      </p:sp>
      <p:sp>
        <p:nvSpPr>
          <p:cNvPr id="1028" name="Line 84"/>
          <p:cNvSpPr>
            <a:spLocks noChangeShapeType="1"/>
          </p:cNvSpPr>
          <p:nvPr userDrawn="1"/>
        </p:nvSpPr>
        <p:spPr bwMode="auto">
          <a:xfrm>
            <a:off x="152400" y="533400"/>
            <a:ext cx="0" cy="6324600"/>
          </a:xfrm>
          <a:prstGeom prst="line">
            <a:avLst/>
          </a:prstGeom>
          <a:noFill/>
          <a:ln w="317500">
            <a:solidFill>
              <a:srgbClr val="2375BB"/>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defRPr/>
            </a:pPr>
            <a:r>
              <a:rPr lang="es" sz="700" b="0" i="0">
                <a:solidFill>
                  <a:srgbClr val="000000"/>
                </a:solidFill>
              </a:rPr>
              <a:t>© </a:t>
            </a:r>
            <a:r>
              <a:rPr lang="es" sz="700" b="0" i="0">
                <a:solidFill>
                  <a:srgbClr val="333333"/>
                </a:solidFill>
              </a:rPr>
              <a:t>2016 Population Reference Bureau. Todos los derechos reservados. www.prb.org</a:t>
            </a:r>
          </a:p>
        </p:txBody>
      </p:sp>
      <p:pic>
        <p:nvPicPr>
          <p:cNvPr id="1030" name="Picture 86" descr="ppt-logo"/>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4131" r:id="rId1"/>
    <p:sldLayoutId id="2147484121" r:id="rId2"/>
    <p:sldLayoutId id="2147484127" r:id="rId3"/>
    <p:sldLayoutId id="2147484130" r:id="rId4"/>
    <p:sldLayoutId id="2147484132" r:id="rId5"/>
    <p:sldLayoutId id="2147484133" r:id="rId6"/>
  </p:sldLayoutIdLst>
  <p:transition/>
  <p:txStyles>
    <p:titleStyle>
      <a:lvl1pPr algn="l" rtl="0" eaLnBrk="0" fontAlgn="base" hangingPunct="0">
        <a:spcBef>
          <a:spcPct val="0"/>
        </a:spcBef>
        <a:spcAft>
          <a:spcPct val="0"/>
        </a:spcAft>
        <a:defRPr sz="3600" b="1">
          <a:solidFill>
            <a:srgbClr val="0070C0"/>
          </a:solidFill>
          <a:latin typeface="+mj-lt"/>
          <a:ea typeface="MS PGothic"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ts val="0"/>
        </a:spcBef>
        <a:spcAft>
          <a:spcPts val="1800"/>
        </a:spcAft>
        <a:buClr>
          <a:srgbClr val="E96D1F"/>
        </a:buClr>
        <a:buSzPct val="85000"/>
        <a:buFont typeface="Wingdings" panose="05000000000000000000" pitchFamily="2" charset="2"/>
        <a:buChar char="n"/>
        <a:defRPr sz="2800">
          <a:solidFill>
            <a:schemeClr val="tx1"/>
          </a:solidFill>
          <a:latin typeface="+mn-lt"/>
          <a:ea typeface="MS PGothic" pitchFamily="34" charset="-128"/>
          <a:cs typeface="ＭＳ Ｐゴシック" charset="-128"/>
        </a:defRPr>
      </a:lvl1pPr>
      <a:lvl2pPr marL="742950" indent="-285750" algn="l" rtl="0" eaLnBrk="0" fontAlgn="base" hangingPunct="0">
        <a:spcBef>
          <a:spcPts val="0"/>
        </a:spcBef>
        <a:spcAft>
          <a:spcPts val="1800"/>
        </a:spcAft>
        <a:buClr>
          <a:srgbClr val="E96D1F"/>
        </a:buClr>
        <a:buSzPct val="120000"/>
        <a:buFont typeface="Courier New" panose="02070309020205020404" pitchFamily="49" charset="0"/>
        <a:buChar char="o"/>
        <a:defRPr sz="2400">
          <a:solidFill>
            <a:schemeClr val="tx1"/>
          </a:solidFill>
          <a:latin typeface="+mn-lt"/>
          <a:ea typeface="MS PGothic" pitchFamily="34" charset="-128"/>
        </a:defRPr>
      </a:lvl2pPr>
      <a:lvl3pPr marL="1143000" indent="-228600" algn="l" rtl="0" eaLnBrk="0" fontAlgn="base" hangingPunct="0">
        <a:spcBef>
          <a:spcPts val="0"/>
        </a:spcBef>
        <a:spcAft>
          <a:spcPts val="1800"/>
        </a:spcAft>
        <a:buClr>
          <a:srgbClr val="7AAD42"/>
        </a:buClr>
        <a:buSzPct val="130000"/>
        <a:buFont typeface="Arial" panose="020B0604020202020204" pitchFamily="34" charset="0"/>
        <a:buChar char="•"/>
        <a:defRPr sz="2200">
          <a:solidFill>
            <a:schemeClr val="tx1"/>
          </a:solidFill>
          <a:latin typeface="+mn-lt"/>
          <a:ea typeface="MS PGothic" pitchFamily="34" charset="-128"/>
        </a:defRPr>
      </a:lvl3pPr>
      <a:lvl4pPr marL="1714500" indent="-342900" algn="l" rtl="0" eaLnBrk="0" fontAlgn="base" hangingPunct="0">
        <a:spcBef>
          <a:spcPts val="0"/>
        </a:spcBef>
        <a:spcAft>
          <a:spcPts val="1800"/>
        </a:spcAft>
        <a:buClr>
          <a:srgbClr val="7AAD42"/>
        </a:buClr>
        <a:buSzPct val="130000"/>
        <a:buFont typeface="Wingdings" panose="05000000000000000000" pitchFamily="2" charset="2"/>
        <a:buChar char="§"/>
        <a:defRPr sz="2200">
          <a:solidFill>
            <a:schemeClr val="tx1"/>
          </a:solidFill>
          <a:latin typeface="+mn-lt"/>
          <a:ea typeface="MS PGothic" pitchFamily="34" charset="-128"/>
        </a:defRPr>
      </a:lvl4pPr>
      <a:lvl5pPr marL="2057400" indent="-228600" algn="l" rtl="0" eaLnBrk="0" fontAlgn="base" hangingPunct="0">
        <a:spcBef>
          <a:spcPts val="0"/>
        </a:spcBef>
        <a:spcAft>
          <a:spcPts val="1800"/>
        </a:spcAft>
        <a:buClr>
          <a:srgbClr val="7AAD42"/>
        </a:buClr>
        <a:buSzPct val="130000"/>
        <a:buChar char="•"/>
        <a:defRPr sz="2200">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ippec.org/-/toolkit-3-engage-with-media" TargetMode="External"/><Relationship Id="rId3" Type="http://schemas.openxmlformats.org/officeDocument/2006/relationships/hyperlink" Target="http://www.sustainabledevelopment2015.org/index.php/engagement-tools/media-wor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ctrTitle" idx="4294967295"/>
          </p:nvPr>
        </p:nvSpPr>
        <p:spPr>
          <a:xfrm>
            <a:off x="838201" y="1600200"/>
            <a:ext cx="7391400" cy="954088"/>
          </a:xfrm>
        </p:spPr>
        <p:txBody>
          <a:bodyPr anchor="ctr"/>
          <a:lstStyle/>
          <a:p>
            <a:r>
              <a:rPr lang="es" sz="4000" b="1" i="0">
                <a:solidFill>
                  <a:srgbClr val="FFFFFF"/>
                </a:solidFill>
              </a:rPr>
              <a:t>¿Qué son los Medios de </a:t>
            </a:r>
            <a:r>
              <a:rPr lang="es" sz="4000" b="1" i="0" smtClean="0">
                <a:solidFill>
                  <a:srgbClr val="FFFFFF"/>
                </a:solidFill>
              </a:rPr>
              <a:t>Comunicación</a:t>
            </a:r>
            <a:r>
              <a:rPr lang="es-ES" sz="4000" dirty="0">
                <a:solidFill>
                  <a:srgbClr val="FFFFFF"/>
                </a:solidFill>
              </a:rPr>
              <a:t>?</a:t>
            </a:r>
            <a:r>
              <a:rPr lang="es" sz="4000" b="1" i="0" smtClean="0">
                <a:solidFill>
                  <a:srgbClr val="FFFFFF"/>
                </a:solidFill>
              </a:rPr>
              <a:t> </a:t>
            </a:r>
            <a:r>
              <a:rPr lang="es" sz="4000" b="1" i="0">
                <a:solidFill>
                  <a:srgbClr val="FFFFFF"/>
                </a:solidFill>
              </a:rPr>
              <a:t>y </a:t>
            </a:r>
            <a:r>
              <a:rPr lang="en" sz="4000" dirty="0"/>
              <a:t/>
            </a:r>
            <a:br>
              <a:rPr lang="en" sz="4000" dirty="0"/>
            </a:br>
            <a:r>
              <a:rPr lang="es-ES" sz="4000" dirty="0" smtClean="0">
                <a:solidFill>
                  <a:srgbClr val="FFFFFF"/>
                </a:solidFill>
              </a:rPr>
              <a:t>¿P</a:t>
            </a:r>
            <a:r>
              <a:rPr lang="es" sz="4000" b="1" i="0" smtClean="0">
                <a:solidFill>
                  <a:srgbClr val="FFFFFF"/>
                </a:solidFill>
              </a:rPr>
              <a:t>or</a:t>
            </a:r>
            <a:r>
              <a:rPr lang="es-ES" sz="4000" b="1" i="0" dirty="0" smtClean="0">
                <a:solidFill>
                  <a:srgbClr val="FFFFFF"/>
                </a:solidFill>
              </a:rPr>
              <a:t> </a:t>
            </a:r>
            <a:r>
              <a:rPr lang="es" sz="4000" b="1" i="0" smtClean="0">
                <a:solidFill>
                  <a:srgbClr val="FFFFFF"/>
                </a:solidFill>
              </a:rPr>
              <a:t>qué </a:t>
            </a:r>
            <a:r>
              <a:rPr lang="es" sz="4000" b="1" i="0">
                <a:solidFill>
                  <a:srgbClr val="FFFFFF"/>
                </a:solidFill>
              </a:rPr>
              <a:t>trabajar con los periodistas? </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1" i="0">
                <a:solidFill>
                  <a:srgbClr val="0070C0"/>
                </a:solidFill>
              </a:rPr>
              <a:t>Hay consideraciones especiales de sesgo político</a:t>
            </a:r>
          </a:p>
        </p:txBody>
      </p:sp>
      <p:sp>
        <p:nvSpPr>
          <p:cNvPr id="3" name="Content Placeholder 2"/>
          <p:cNvSpPr>
            <a:spLocks noGrp="1"/>
          </p:cNvSpPr>
          <p:nvPr>
            <p:ph idx="1"/>
          </p:nvPr>
        </p:nvSpPr>
        <p:spPr/>
        <p:txBody>
          <a:bodyPr/>
          <a:lstStyle/>
          <a:p>
            <a:r>
              <a:rPr lang="es" sz="2800" b="0" i="0">
                <a:solidFill>
                  <a:srgbClr val="000000"/>
                </a:solidFill>
              </a:rPr>
              <a:t>Los países con escenarios políticos altamente divididos pueden tener medios divididos</a:t>
            </a:r>
          </a:p>
          <a:p>
            <a:r>
              <a:rPr lang="es" sz="2800" b="0" i="0">
                <a:solidFill>
                  <a:srgbClr val="000000"/>
                </a:solidFill>
              </a:rPr>
              <a:t>Consideraciones especiales:</a:t>
            </a:r>
          </a:p>
          <a:p>
            <a:pPr lvl="1"/>
            <a:r>
              <a:rPr lang="es" sz="2400" b="0" i="0">
                <a:solidFill>
                  <a:srgbClr val="000000"/>
                </a:solidFill>
              </a:rPr>
              <a:t>¿Cuál es la reputación del periodista?</a:t>
            </a:r>
          </a:p>
          <a:p>
            <a:pPr lvl="1"/>
            <a:r>
              <a:rPr lang="es" sz="2400" b="0" i="0">
                <a:solidFill>
                  <a:srgbClr val="000000"/>
                </a:solidFill>
              </a:rPr>
              <a:t>¿Su medio de comunicación tiene alguna inclinación política?</a:t>
            </a:r>
          </a:p>
          <a:p>
            <a:pPr lvl="1"/>
            <a:r>
              <a:rPr lang="es" sz="2400" b="0" i="0">
                <a:solidFill>
                  <a:srgbClr val="000000"/>
                </a:solidFill>
              </a:rPr>
              <a:t>¿Su audiencia típica coincide con su meta?</a:t>
            </a:r>
          </a:p>
          <a:p>
            <a:endParaRPr lang="en-US" dirty="0"/>
          </a:p>
        </p:txBody>
      </p:sp>
    </p:spTree>
    <p:extLst>
      <p:ext uri="{BB962C8B-B14F-4D97-AF65-F5344CB8AC3E}">
        <p14:creationId xmlns:p14="http://schemas.microsoft.com/office/powerpoint/2010/main" val="401008304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1" i="0">
                <a:solidFill>
                  <a:srgbClr val="0070C0"/>
                </a:solidFill>
              </a:rPr>
              <a:t>Cómo detectar noticias falsas</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20611056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381000"/>
            <a:ext cx="8348662" cy="1752600"/>
          </a:xfrm>
        </p:spPr>
        <p:txBody>
          <a:bodyPr/>
          <a:lstStyle/>
          <a:p>
            <a:r>
              <a:rPr lang="es">
                <a:solidFill>
                  <a:srgbClr val="2375BB"/>
                </a:solidFill>
              </a:rPr>
              <a:t>¿</a:t>
            </a:r>
            <a:r>
              <a:rPr lang="es" sz="3600" b="1" i="0">
                <a:solidFill>
                  <a:srgbClr val="2375BB"/>
                </a:solidFill>
              </a:rPr>
              <a:t>Qué es lo que los medios de comunicación no pueden hacer para </a:t>
            </a:r>
            <a:r>
              <a:rPr lang="en" sz="3600" dirty="0"/>
              <a:t/>
            </a:r>
            <a:br>
              <a:rPr lang="en" sz="3600" dirty="0"/>
            </a:br>
            <a:r>
              <a:rPr lang="es" sz="3600" b="1" i="0">
                <a:solidFill>
                  <a:srgbClr val="2375BB"/>
                </a:solidFill>
              </a:rPr>
              <a:t>los investigadores o las ONG?</a:t>
            </a:r>
          </a:p>
        </p:txBody>
      </p:sp>
      <p:sp>
        <p:nvSpPr>
          <p:cNvPr id="12291" name="Content Placeholder 2"/>
          <p:cNvSpPr>
            <a:spLocks noGrp="1"/>
          </p:cNvSpPr>
          <p:nvPr>
            <p:ph idx="1"/>
          </p:nvPr>
        </p:nvSpPr>
        <p:spPr>
          <a:xfrm>
            <a:off x="857655" y="2590800"/>
            <a:ext cx="7729538" cy="3048000"/>
          </a:xfrm>
        </p:spPr>
        <p:txBody>
          <a:bodyPr/>
          <a:lstStyle/>
          <a:p>
            <a:r>
              <a:rPr lang="es" sz="2800" b="0" i="0">
                <a:solidFill>
                  <a:srgbClr val="000000"/>
                </a:solidFill>
              </a:rPr>
              <a:t>Garantizar financiación extra</a:t>
            </a:r>
          </a:p>
          <a:p>
            <a:r>
              <a:rPr lang="es" sz="2800" b="0" i="0">
                <a:solidFill>
                  <a:srgbClr val="000000"/>
                </a:solidFill>
              </a:rPr>
              <a:t>Prometer que su mensaje será comunicado correctamente</a:t>
            </a:r>
          </a:p>
          <a:p>
            <a:r>
              <a:rPr lang="es" sz="2800" b="0" i="0">
                <a:solidFill>
                  <a:srgbClr val="000000"/>
                </a:solidFill>
              </a:rPr>
              <a:t>Generar cambios inmediatamente</a:t>
            </a:r>
          </a:p>
          <a:p>
            <a:r>
              <a:rPr lang="es" sz="2800" b="0" i="0">
                <a:solidFill>
                  <a:srgbClr val="000000"/>
                </a:solidFill>
              </a:rPr>
              <a:t>Generar un Interés sostenido en su tema</a:t>
            </a:r>
          </a:p>
          <a:p>
            <a:endParaRPr lang="en-US" altLang="en-US" dirty="0"/>
          </a:p>
          <a:p>
            <a:endParaRPr lang="en-US" alt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63246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Los reporteros pueden ...</a:t>
            </a:r>
          </a:p>
        </p:txBody>
      </p:sp>
      <p:sp>
        <p:nvSpPr>
          <p:cNvPr id="13315" name="Content Placeholder 1"/>
          <p:cNvSpPr>
            <a:spLocks noGrp="1"/>
          </p:cNvSpPr>
          <p:nvPr>
            <p:ph idx="1"/>
          </p:nvPr>
        </p:nvSpPr>
        <p:spPr>
          <a:xfrm>
            <a:off x="914400" y="1447800"/>
            <a:ext cx="7729538" cy="2819400"/>
          </a:xfrm>
        </p:spPr>
        <p:txBody>
          <a:bodyPr/>
          <a:lstStyle/>
          <a:p>
            <a:r>
              <a:rPr lang="es" sz="2800" b="0" i="0">
                <a:solidFill>
                  <a:srgbClr val="000000"/>
                </a:solidFill>
              </a:rPr>
              <a:t>Hacer un mal uso de datos, distorsionar los hechos</a:t>
            </a:r>
          </a:p>
          <a:p>
            <a:r>
              <a:rPr lang="es" sz="2800" b="0" i="0">
                <a:solidFill>
                  <a:srgbClr val="000000"/>
                </a:solidFill>
              </a:rPr>
              <a:t>Utilizar información de fuente única, no balanceada</a:t>
            </a:r>
          </a:p>
          <a:p>
            <a:r>
              <a:rPr lang="es" sz="2800" b="0" i="0">
                <a:solidFill>
                  <a:srgbClr val="000000"/>
                </a:solidFill>
              </a:rPr>
              <a:t>Falta profundidad, claridad</a:t>
            </a:r>
          </a:p>
          <a:p>
            <a:r>
              <a:rPr lang="es" sz="2800" b="0" i="0">
                <a:solidFill>
                  <a:srgbClr val="000000"/>
                </a:solidFill>
              </a:rPr>
              <a:t>Caer en el sensacionalismo</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83058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Temas en los que se centran los periodistas</a:t>
            </a:r>
          </a:p>
        </p:txBody>
      </p:sp>
      <p:sp>
        <p:nvSpPr>
          <p:cNvPr id="14339" name="Content Placeholder 1"/>
          <p:cNvSpPr>
            <a:spLocks noGrp="1"/>
          </p:cNvSpPr>
          <p:nvPr>
            <p:ph idx="1"/>
          </p:nvPr>
        </p:nvSpPr>
        <p:spPr>
          <a:xfrm>
            <a:off x="914400" y="1447800"/>
            <a:ext cx="7729538" cy="4800600"/>
          </a:xfrm>
        </p:spPr>
        <p:txBody>
          <a:bodyPr/>
          <a:lstStyle/>
          <a:p>
            <a:r>
              <a:rPr lang="es" sz="2800" b="0" i="0">
                <a:solidFill>
                  <a:srgbClr val="000000"/>
                </a:solidFill>
              </a:rPr>
              <a:t>Debe informar sobre temas que se consideran noticia</a:t>
            </a:r>
          </a:p>
          <a:p>
            <a:r>
              <a:rPr lang="es" sz="2800" b="0" i="0">
                <a:solidFill>
                  <a:srgbClr val="000000"/>
                </a:solidFill>
              </a:rPr>
              <a:t>Competencia por el espacio/tiempo de transmisión</a:t>
            </a:r>
          </a:p>
          <a:p>
            <a:r>
              <a:rPr lang="es" sz="2800" b="0" i="0">
                <a:solidFill>
                  <a:srgbClr val="000000"/>
                </a:solidFill>
              </a:rPr>
              <a:t>Falta de comprensión de los temas</a:t>
            </a:r>
          </a:p>
          <a:p>
            <a:r>
              <a:rPr lang="es" sz="2800" b="0" i="0">
                <a:solidFill>
                  <a:srgbClr val="000000"/>
                </a:solidFill>
              </a:rPr>
              <a:t>Falta de interés de los editores y productores</a:t>
            </a:r>
          </a:p>
          <a:p>
            <a:r>
              <a:rPr lang="es" sz="2800" b="0" i="0">
                <a:solidFill>
                  <a:srgbClr val="000000"/>
                </a:solidFill>
              </a:rPr>
              <a:t>Control gubernamental de los medios de comunicación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457200"/>
            <a:ext cx="8077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¿Es tu trabajo de interés periodístico?</a:t>
            </a:r>
          </a:p>
        </p:txBody>
      </p:sp>
      <p:sp>
        <p:nvSpPr>
          <p:cNvPr id="15363" name="Content Placeholder 1"/>
          <p:cNvSpPr>
            <a:spLocks noGrp="1"/>
          </p:cNvSpPr>
          <p:nvPr>
            <p:ph idx="1"/>
          </p:nvPr>
        </p:nvSpPr>
        <p:spPr>
          <a:xfrm>
            <a:off x="1012031" y="1600200"/>
            <a:ext cx="7729538" cy="4648200"/>
          </a:xfrm>
        </p:spPr>
        <p:txBody>
          <a:bodyPr/>
          <a:lstStyle/>
          <a:p>
            <a:r>
              <a:rPr lang="es" sz="2800" b="0" i="0">
                <a:solidFill>
                  <a:srgbClr val="000000"/>
                </a:solidFill>
              </a:rPr>
              <a:t>Tiene un gran impacto</a:t>
            </a:r>
            <a:r>
              <a:rPr lang="es" sz="2800" b="0" i="0" u="sng">
                <a:solidFill>
                  <a:srgbClr val="000000"/>
                </a:solidFill>
              </a:rPr>
              <a:t> </a:t>
            </a:r>
            <a:r>
              <a:rPr lang="es" sz="2800" b="0" i="0">
                <a:solidFill>
                  <a:srgbClr val="000000"/>
                </a:solidFill>
              </a:rPr>
              <a:t>en</a:t>
            </a:r>
            <a:r>
              <a:rPr lang="es" b="0" i="0"/>
              <a:t>la vida de las personas ahora</a:t>
            </a:r>
          </a:p>
          <a:p>
            <a:pPr lvl="1">
              <a:spcAft>
                <a:spcPts val="2400"/>
              </a:spcAft>
            </a:pPr>
            <a:r>
              <a:rPr lang="es" sz="2400" b="0" i="0">
                <a:solidFill>
                  <a:srgbClr val="000000"/>
                </a:solidFill>
              </a:rPr>
              <a:t>Nuevo: descubrimientos, desarrollos, cambios</a:t>
            </a:r>
          </a:p>
          <a:p>
            <a:pPr>
              <a:spcAft>
                <a:spcPts val="2400"/>
              </a:spcAft>
            </a:pPr>
            <a:r>
              <a:rPr lang="es" sz="2800" b="0" i="0">
                <a:solidFill>
                  <a:srgbClr val="000000"/>
                </a:solidFill>
              </a:rPr>
              <a:t>Involucra o afecta a líderes</a:t>
            </a:r>
          </a:p>
          <a:p>
            <a:pPr>
              <a:spcAft>
                <a:spcPts val="2400"/>
              </a:spcAft>
            </a:pPr>
            <a:r>
              <a:rPr lang="es" sz="2800" b="0" i="0">
                <a:solidFill>
                  <a:srgbClr val="000000"/>
                </a:solidFill>
              </a:rPr>
              <a:t>Se relaciona con el interés humano</a:t>
            </a:r>
          </a:p>
          <a:p>
            <a:pPr>
              <a:spcAft>
                <a:spcPts val="2400"/>
              </a:spcAft>
            </a:pPr>
            <a:r>
              <a:rPr lang="es" sz="2800" b="0" i="0">
                <a:solidFill>
                  <a:srgbClr val="000000"/>
                </a:solidFill>
              </a:rPr>
              <a:t>Puede ser controvertido</a:t>
            </a:r>
          </a:p>
          <a:p>
            <a:pPr>
              <a:spcAft>
                <a:spcPts val="2400"/>
              </a:spcAft>
            </a:pPr>
            <a:r>
              <a:rPr lang="es" sz="2800" b="0" i="0">
                <a:solidFill>
                  <a:srgbClr val="000000"/>
                </a:solidFill>
              </a:rPr>
              <a:t>Impacta el futuro de los niños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1" i="0">
                <a:solidFill>
                  <a:srgbClr val="2375BB"/>
                </a:solidFill>
              </a:rPr>
              <a:t>Conoce el perfil de los medios de comunicación</a:t>
            </a:r>
          </a:p>
        </p:txBody>
      </p:sp>
      <p:sp>
        <p:nvSpPr>
          <p:cNvPr id="3" name="Content Placeholder 2"/>
          <p:cNvSpPr>
            <a:spLocks noGrp="1"/>
          </p:cNvSpPr>
          <p:nvPr>
            <p:ph idx="1"/>
          </p:nvPr>
        </p:nvSpPr>
        <p:spPr>
          <a:xfrm>
            <a:off x="914400" y="1676400"/>
            <a:ext cx="7729537" cy="4495800"/>
          </a:xfrm>
        </p:spPr>
        <p:txBody>
          <a:bodyPr/>
          <a:lstStyle/>
          <a:p>
            <a:pPr lvl="0">
              <a:spcAft>
                <a:spcPts val="2400"/>
              </a:spcAft>
            </a:pPr>
            <a:r>
              <a:rPr lang="es" sz="2800" b="0" i="0">
                <a:solidFill>
                  <a:srgbClr val="000000"/>
                </a:solidFill>
              </a:rPr>
              <a:t>No todos los medios son iguales. Diferentes medios de comunicación cubren diferentes temas y atienden a públicos diferentes.</a:t>
            </a:r>
          </a:p>
          <a:p>
            <a:pPr lvl="0">
              <a:spcAft>
                <a:spcPts val="1200"/>
              </a:spcAft>
            </a:pPr>
            <a:r>
              <a:rPr lang="es" sz="2800" b="0" i="0">
                <a:solidFill>
                  <a:srgbClr val="000000"/>
                </a:solidFill>
              </a:rPr>
              <a:t>Construir una base de datos de los medios de comunicación</a:t>
            </a:r>
          </a:p>
          <a:p>
            <a:pPr lvl="1">
              <a:spcAft>
                <a:spcPts val="1200"/>
              </a:spcAft>
            </a:pPr>
            <a:r>
              <a:rPr lang="es" sz="2400" b="0" i="0">
                <a:solidFill>
                  <a:srgbClr val="000000"/>
                </a:solidFill>
              </a:rPr>
              <a:t>Identificar los medios que son relevantes a su público </a:t>
            </a:r>
            <a:r>
              <a:rPr lang="es-ES" sz="2400" b="0" i="0" dirty="0" smtClean="0">
                <a:solidFill>
                  <a:srgbClr val="000000"/>
                </a:solidFill>
              </a:rPr>
              <a:t>destinatario</a:t>
            </a:r>
            <a:endParaRPr lang="es" sz="2400" b="0" i="0">
              <a:solidFill>
                <a:srgbClr val="000000"/>
              </a:solidFill>
            </a:endParaRPr>
          </a:p>
          <a:p>
            <a:pPr lvl="1"/>
            <a:r>
              <a:rPr lang="es" sz="2400" b="0" i="0">
                <a:solidFill>
                  <a:srgbClr val="000000"/>
                </a:solidFill>
              </a:rPr>
              <a:t>Tome nota de los periodistas que cubren temas relacionados con su investigación</a:t>
            </a:r>
          </a:p>
          <a:p>
            <a:pPr marL="0" indent="0">
              <a:buNone/>
            </a:pPr>
            <a:endParaRPr lang="en-US" dirty="0"/>
          </a:p>
        </p:txBody>
      </p:sp>
    </p:spTree>
    <p:extLst>
      <p:ext uri="{BB962C8B-B14F-4D97-AF65-F5344CB8AC3E}">
        <p14:creationId xmlns:p14="http://schemas.microsoft.com/office/powerpoint/2010/main" val="123376868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1" i="0">
                <a:solidFill>
                  <a:srgbClr val="2375BB"/>
                </a:solidFill>
              </a:rPr>
              <a:t>¿Cómo trabajar con los medios?</a:t>
            </a:r>
          </a:p>
        </p:txBody>
      </p:sp>
      <p:sp>
        <p:nvSpPr>
          <p:cNvPr id="3" name="Content Placeholder 2"/>
          <p:cNvSpPr>
            <a:spLocks noGrp="1"/>
          </p:cNvSpPr>
          <p:nvPr>
            <p:ph idx="1"/>
          </p:nvPr>
        </p:nvSpPr>
        <p:spPr>
          <a:xfrm>
            <a:off x="914400" y="1447800"/>
            <a:ext cx="7729537" cy="4800600"/>
          </a:xfrm>
        </p:spPr>
        <p:txBody>
          <a:bodyPr/>
          <a:lstStyle/>
          <a:p>
            <a:r>
              <a:rPr lang="es" sz="2800" b="0" i="0">
                <a:solidFill>
                  <a:srgbClr val="000000"/>
                </a:solidFill>
              </a:rPr>
              <a:t>Ser consciente de los plazos que tiene el periodista</a:t>
            </a:r>
          </a:p>
          <a:p>
            <a:pPr>
              <a:spcAft>
                <a:spcPts val="1200"/>
              </a:spcAft>
            </a:pPr>
            <a:r>
              <a:rPr lang="es" sz="2800" b="0" i="0">
                <a:solidFill>
                  <a:srgbClr val="000000"/>
                </a:solidFill>
              </a:rPr>
              <a:t>Establecer una relación profesional</a:t>
            </a:r>
          </a:p>
          <a:p>
            <a:pPr lvl="1"/>
            <a:r>
              <a:rPr lang="es" sz="2400" b="0" i="0">
                <a:solidFill>
                  <a:srgbClr val="000000"/>
                </a:solidFill>
              </a:rPr>
              <a:t>Estar disponible y responder siempre</a:t>
            </a:r>
          </a:p>
          <a:p>
            <a:pPr lvl="1"/>
            <a:r>
              <a:rPr lang="es" sz="2400" b="0" i="0">
                <a:solidFill>
                  <a:srgbClr val="000000"/>
                </a:solidFill>
              </a:rPr>
              <a:t>Encontrar maneras de comunicar regularmente</a:t>
            </a:r>
          </a:p>
          <a:p>
            <a:pPr lvl="1"/>
            <a:r>
              <a:rPr lang="es" sz="2400" b="0" i="0">
                <a:solidFill>
                  <a:srgbClr val="000000"/>
                </a:solidFill>
              </a:rPr>
              <a:t>Ayudar, ser considerado y honesto</a:t>
            </a:r>
          </a:p>
          <a:p>
            <a:r>
              <a:rPr lang="es" sz="2800" b="0" i="0">
                <a:solidFill>
                  <a:srgbClr val="000000"/>
                </a:solidFill>
              </a:rPr>
              <a:t>Mantener un registro de la cantidad de veces que participa o contribuye a los medios de comunicación</a:t>
            </a:r>
          </a:p>
          <a:p>
            <a:endParaRPr lang="en-US" dirty="0"/>
          </a:p>
          <a:p>
            <a:endParaRPr lang="en-US" dirty="0"/>
          </a:p>
        </p:txBody>
      </p:sp>
    </p:spTree>
    <p:extLst>
      <p:ext uri="{BB962C8B-B14F-4D97-AF65-F5344CB8AC3E}">
        <p14:creationId xmlns:p14="http://schemas.microsoft.com/office/powerpoint/2010/main" val="310849560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 sz="3600" b="1" i="0">
                <a:solidFill>
                  <a:srgbClr val="2375BB"/>
                </a:solidFill>
              </a:rPr>
              <a:t>Otras Fuentes.</a:t>
            </a:r>
          </a:p>
        </p:txBody>
      </p:sp>
      <p:sp>
        <p:nvSpPr>
          <p:cNvPr id="3" name="Content Placeholder 2"/>
          <p:cNvSpPr>
            <a:spLocks noGrp="1"/>
          </p:cNvSpPr>
          <p:nvPr>
            <p:ph idx="1"/>
          </p:nvPr>
        </p:nvSpPr>
        <p:spPr>
          <a:xfrm>
            <a:off x="914400" y="1524000"/>
            <a:ext cx="7729537" cy="4648200"/>
          </a:xfrm>
        </p:spPr>
        <p:txBody>
          <a:bodyPr/>
          <a:lstStyle/>
          <a:p>
            <a:pPr>
              <a:spcAft>
                <a:spcPts val="3600"/>
              </a:spcAft>
            </a:pPr>
            <a:r>
              <a:rPr lang="es" sz="2000" b="0" i="0">
                <a:solidFill>
                  <a:srgbClr val="000000"/>
                </a:solidFill>
              </a:rPr>
              <a:t>Weyrauch, Echt y Arrieta, "Cómo comunicar investigaciones para la influencia política, kit de herramientas no. 3 Relación con los medios" (2013) </a:t>
            </a:r>
            <a:r>
              <a:rPr lang="es" sz="2000" b="0" i="0">
                <a:solidFill>
                  <a:srgbClr val="000000"/>
                </a:solidFill>
                <a:hlinkClick r:id="rId2"/>
              </a:rPr>
              <a:t>www.cippec.org/-/toolkit-3-engage-with-media </a:t>
            </a:r>
            <a:r>
              <a:rPr lang="es" sz="2000" b="0" i="0">
                <a:solidFill>
                  <a:srgbClr val="000000"/>
                </a:solidFill>
              </a:rPr>
              <a:t>.</a:t>
            </a:r>
          </a:p>
          <a:p>
            <a:pPr>
              <a:spcAft>
                <a:spcPts val="2400"/>
              </a:spcAft>
            </a:pPr>
            <a:r>
              <a:rPr lang="es" sz="2000" b="0" i="0">
                <a:solidFill>
                  <a:srgbClr val="000000"/>
                </a:solidFill>
              </a:rPr>
              <a:t>David Thomas, "Trabajando con los medios de comunicación: Una guía para el kit de herramientas de Incidencia para influir en la Agenda de Desarrollo Post 2015"(mayo de 2014), </a:t>
            </a:r>
            <a:r>
              <a:rPr lang="es" sz="2000" b="0" i="0">
                <a:solidFill>
                  <a:srgbClr val="000000"/>
                </a:solidFill>
                <a:hlinkClick r:id="rId3"/>
              </a:rPr>
              <a:t>www.sustainabledevelopment2015.org/index.php/engagement-tools/media-work</a:t>
            </a:r>
            <a:r>
              <a:rPr lang="es" sz="2000" b="0" i="0">
                <a:solidFill>
                  <a:srgbClr val="000000"/>
                </a:solidFill>
              </a:rPr>
              <a:t>.</a:t>
            </a:r>
          </a:p>
        </p:txBody>
      </p:sp>
    </p:spTree>
    <p:extLst>
      <p:ext uri="{BB962C8B-B14F-4D97-AF65-F5344CB8AC3E}">
        <p14:creationId xmlns:p14="http://schemas.microsoft.com/office/powerpoint/2010/main" val="308764843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533400" y="381000"/>
            <a:ext cx="8229600" cy="700088"/>
          </a:xfrm>
        </p:spPr>
        <p:txBody>
          <a:bodyPr/>
          <a:lstStyle/>
          <a:p>
            <a:pPr eaLnBrk="1" hangingPunct="1">
              <a:defRPr/>
            </a:pPr>
            <a:r>
              <a:rPr lang="es" sz="3200" b="1" i="0">
                <a:solidFill>
                  <a:srgbClr val="0070C0"/>
                </a:solidFill>
              </a:rPr>
              <a:t>Qué son los medios de comunicación…</a:t>
            </a:r>
          </a:p>
        </p:txBody>
      </p:sp>
      <p:sp>
        <p:nvSpPr>
          <p:cNvPr id="935939" name="Rectangle 3"/>
          <p:cNvSpPr>
            <a:spLocks noGrp="1" noChangeArrowheads="1"/>
          </p:cNvSpPr>
          <p:nvPr>
            <p:ph type="body" idx="1"/>
          </p:nvPr>
        </p:nvSpPr>
        <p:spPr>
          <a:xfrm>
            <a:off x="914400" y="1447800"/>
            <a:ext cx="7543800" cy="4876800"/>
          </a:xfrm>
        </p:spPr>
        <p:txBody>
          <a:bodyPr/>
          <a:lstStyle/>
          <a:p>
            <a:pPr eaLnBrk="1" hangingPunct="1">
              <a:defRPr/>
            </a:pPr>
            <a:r>
              <a:rPr lang="es" sz="2400" b="0" i="0">
                <a:solidFill>
                  <a:srgbClr val="000000"/>
                </a:solidFill>
              </a:rPr>
              <a:t>Son todas aquellas formas de comunicación para difundir la información a una gran audiencia.</a:t>
            </a:r>
          </a:p>
          <a:p>
            <a:pPr eaLnBrk="1" hangingPunct="1">
              <a:defRPr/>
            </a:pPr>
            <a:r>
              <a:rPr lang="es" sz="2400" b="0" i="0">
                <a:solidFill>
                  <a:srgbClr val="000000"/>
                </a:solidFill>
              </a:rPr>
              <a:t>Los medios recogen y publican la información para crear conciencia y conocimiento del público sobre un tema específico.</a:t>
            </a:r>
          </a:p>
          <a:p>
            <a:pPr eaLnBrk="1" hangingPunct="1">
              <a:defRPr/>
            </a:pPr>
            <a:r>
              <a:rPr lang="es" sz="2400" b="1" i="0">
                <a:solidFill>
                  <a:srgbClr val="000000"/>
                </a:solidFill>
              </a:rPr>
              <a:t>Transmisión</a:t>
            </a:r>
            <a:r>
              <a:rPr lang="es" sz="2400" b="0" i="0">
                <a:solidFill>
                  <a:srgbClr val="000000"/>
                </a:solidFill>
              </a:rPr>
              <a:t>: Radio, Televisión</a:t>
            </a:r>
          </a:p>
          <a:p>
            <a:pPr eaLnBrk="1" hangingPunct="1">
              <a:defRPr/>
            </a:pPr>
            <a:r>
              <a:rPr lang="es" sz="2400" b="1" i="0">
                <a:solidFill>
                  <a:srgbClr val="000000"/>
                </a:solidFill>
              </a:rPr>
              <a:t>Impreso</a:t>
            </a:r>
            <a:r>
              <a:rPr lang="es" sz="2400" b="0" i="0">
                <a:solidFill>
                  <a:srgbClr val="000000"/>
                </a:solidFill>
              </a:rPr>
              <a:t>: Periódicos, Revistas</a:t>
            </a:r>
          </a:p>
          <a:p>
            <a:pPr eaLnBrk="1" hangingPunct="1">
              <a:defRPr/>
            </a:pPr>
            <a:r>
              <a:rPr lang="es" sz="2400" b="1" i="0">
                <a:solidFill>
                  <a:srgbClr val="000000"/>
                </a:solidFill>
              </a:rPr>
              <a:t>Redes Sociales</a:t>
            </a:r>
            <a:r>
              <a:rPr lang="es" sz="2400" b="0" i="0">
                <a:solidFill>
                  <a:srgbClr val="000000"/>
                </a:solidFill>
              </a:rPr>
              <a:t>: Blogs, Twitter, YouTube, Facebook</a:t>
            </a:r>
          </a:p>
          <a:p>
            <a:pPr lvl="1" eaLnBrk="1" hangingPunct="1">
              <a:defRPr/>
            </a:pPr>
            <a:endParaRPr lang="en-US" sz="2800" dirty="0">
              <a:ea typeface="+mn-ea"/>
              <a:cs typeface="+mn-cs"/>
            </a:endParaRPr>
          </a:p>
          <a:p>
            <a:pPr eaLnBrk="1" hangingPunct="1">
              <a:buFont typeface="Wingdings" charset="0"/>
              <a:buNone/>
              <a:defRPr/>
            </a:pPr>
            <a:endParaRPr lang="en-US" dirty="0">
              <a:ea typeface="+mn-ea"/>
              <a:cs typeface="+mn-cs"/>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685800" y="304800"/>
            <a:ext cx="8077200" cy="685800"/>
          </a:xfrm>
        </p:spPr>
        <p:txBody>
          <a:bodyPr/>
          <a:lstStyle/>
          <a:p>
            <a:r>
              <a:rPr lang="es" sz="3600" b="1" i="0" smtClean="0">
                <a:solidFill>
                  <a:srgbClr val="2375BB"/>
                </a:solidFill>
              </a:rPr>
              <a:t>Elementos importantes de</a:t>
            </a:r>
            <a:r>
              <a:rPr lang="es-ES" sz="3600" b="1" i="0" dirty="0" smtClean="0">
                <a:solidFill>
                  <a:srgbClr val="2375BB"/>
                </a:solidFill>
              </a:rPr>
              <a:t> las</a:t>
            </a:r>
            <a:r>
              <a:rPr lang="es" sz="3600" b="1" i="0" smtClean="0">
                <a:solidFill>
                  <a:srgbClr val="2375BB"/>
                </a:solidFill>
              </a:rPr>
              <a:t> noticias</a:t>
            </a:r>
            <a:r>
              <a:rPr lang="es" sz="3600" b="1" i="0" smtClean="0">
                <a:solidFill>
                  <a:srgbClr val="0070C0"/>
                </a:solidFill>
              </a:rPr>
              <a:t>	</a:t>
            </a:r>
            <a:endParaRPr lang="es" sz="3600" b="1" i="0">
              <a:solidFill>
                <a:srgbClr val="0070C0"/>
              </a:solidFill>
            </a:endParaRPr>
          </a:p>
        </p:txBody>
      </p:sp>
      <p:sp>
        <p:nvSpPr>
          <p:cNvPr id="5123" name="Content Placeholder 2"/>
          <p:cNvSpPr>
            <a:spLocks noGrp="1"/>
          </p:cNvSpPr>
          <p:nvPr>
            <p:ph idx="1"/>
          </p:nvPr>
        </p:nvSpPr>
        <p:spPr>
          <a:xfrm>
            <a:off x="876300" y="1752600"/>
            <a:ext cx="7696200" cy="4343400"/>
          </a:xfrm>
        </p:spPr>
        <p:txBody>
          <a:bodyPr/>
          <a:lstStyle/>
          <a:p>
            <a:r>
              <a:rPr lang="es-ES" sz="2400" b="0" i="0" dirty="0" smtClean="0">
                <a:solidFill>
                  <a:srgbClr val="000000"/>
                </a:solidFill>
              </a:rPr>
              <a:t>Actualidad</a:t>
            </a:r>
            <a:endParaRPr lang="es" sz="2400" b="0" i="0" smtClean="0">
              <a:solidFill>
                <a:srgbClr val="000000"/>
              </a:solidFill>
            </a:endParaRPr>
          </a:p>
          <a:p>
            <a:pPr>
              <a:spcAft>
                <a:spcPts val="1200"/>
              </a:spcAft>
            </a:pPr>
            <a:r>
              <a:rPr lang="es" sz="2400" b="0" i="0" smtClean="0">
                <a:solidFill>
                  <a:srgbClr val="000000"/>
                </a:solidFill>
              </a:rPr>
              <a:t>Prominencia</a:t>
            </a:r>
          </a:p>
          <a:p>
            <a:pPr lvl="1"/>
            <a:r>
              <a:rPr lang="es" sz="2000" b="0" i="0" smtClean="0">
                <a:solidFill>
                  <a:srgbClr val="000000"/>
                </a:solidFill>
              </a:rPr>
              <a:t>Funcionario público reconocido o celebridad</a:t>
            </a:r>
          </a:p>
          <a:p>
            <a:pPr>
              <a:spcAft>
                <a:spcPts val="1800"/>
              </a:spcAft>
            </a:pPr>
            <a:r>
              <a:rPr lang="es" sz="2400" b="0" i="0" smtClean="0">
                <a:solidFill>
                  <a:srgbClr val="000000"/>
                </a:solidFill>
              </a:rPr>
              <a:t>Impacto</a:t>
            </a:r>
          </a:p>
          <a:p>
            <a:pPr lvl="1"/>
            <a:r>
              <a:rPr lang="es" sz="2000" b="0" i="0" smtClean="0">
                <a:solidFill>
                  <a:srgbClr val="000000"/>
                </a:solidFill>
              </a:rPr>
              <a:t>Mucha gente afectada por un acontecimiento</a:t>
            </a:r>
          </a:p>
          <a:p>
            <a:r>
              <a:rPr lang="es" sz="2400" b="0" i="0" smtClean="0">
                <a:solidFill>
                  <a:srgbClr val="000000"/>
                </a:solidFill>
              </a:rPr>
              <a:t>Conflicto</a:t>
            </a:r>
          </a:p>
          <a:p>
            <a:pPr>
              <a:spcAft>
                <a:spcPts val="1200"/>
              </a:spcAft>
            </a:pPr>
            <a:r>
              <a:rPr lang="es" sz="2400" b="0" i="0" smtClean="0">
                <a:solidFill>
                  <a:srgbClr val="000000"/>
                </a:solidFill>
              </a:rPr>
              <a:t>Proximidad</a:t>
            </a:r>
          </a:p>
          <a:p>
            <a:pPr lvl="1"/>
            <a:r>
              <a:rPr lang="es" sz="2000" b="0" i="0" smtClean="0">
                <a:solidFill>
                  <a:srgbClr val="000000"/>
                </a:solidFill>
              </a:rPr>
              <a:t>“Perspectiva local” de las noticias</a:t>
            </a:r>
            <a:endParaRPr lang="es" sz="2000" b="0" i="0">
              <a:solidFill>
                <a:srgbClr val="000000"/>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77724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0070C0"/>
                </a:solidFill>
              </a:rPr>
              <a:t>¿Por qué trabajar con los medios? </a:t>
            </a:r>
          </a:p>
        </p:txBody>
      </p:sp>
      <p:sp>
        <p:nvSpPr>
          <p:cNvPr id="6147" name="Content Placeholder 1"/>
          <p:cNvSpPr>
            <a:spLocks noGrp="1"/>
          </p:cNvSpPr>
          <p:nvPr>
            <p:ph idx="1"/>
          </p:nvPr>
        </p:nvSpPr>
        <p:spPr>
          <a:xfrm>
            <a:off x="914400" y="1447800"/>
            <a:ext cx="7729538" cy="4191000"/>
          </a:xfrm>
        </p:spPr>
        <p:txBody>
          <a:bodyPr/>
          <a:lstStyle/>
          <a:p>
            <a:r>
              <a:rPr lang="es" sz="2800" b="0" i="0">
                <a:solidFill>
                  <a:srgbClr val="000000"/>
                </a:solidFill>
              </a:rPr>
              <a:t>Son importantes agentes del cambio</a:t>
            </a:r>
          </a:p>
          <a:p>
            <a:r>
              <a:rPr lang="es" sz="2800" b="0" i="0">
                <a:solidFill>
                  <a:srgbClr val="000000"/>
                </a:solidFill>
              </a:rPr>
              <a:t>Abarcan amplias </a:t>
            </a:r>
            <a:r>
              <a:rPr lang="es" sz="2800" b="0" i="1">
                <a:solidFill>
                  <a:srgbClr val="000000"/>
                </a:solidFill>
              </a:rPr>
              <a:t>e influyentes </a:t>
            </a:r>
            <a:r>
              <a:rPr lang="es" sz="2800" b="0" i="0">
                <a:solidFill>
                  <a:srgbClr val="000000"/>
                </a:solidFill>
              </a:rPr>
              <a:t>audiencias</a:t>
            </a:r>
          </a:p>
          <a:p>
            <a:r>
              <a:rPr lang="es" sz="2800" b="0" i="0">
                <a:solidFill>
                  <a:srgbClr val="000000"/>
                </a:solidFill>
              </a:rPr>
              <a:t>Son rentables </a:t>
            </a:r>
          </a:p>
          <a:p>
            <a:r>
              <a:rPr lang="es" sz="2800" b="0" i="0">
                <a:solidFill>
                  <a:srgbClr val="000000"/>
                </a:solidFill>
              </a:rPr>
              <a:t>Concentran atención</a:t>
            </a:r>
          </a:p>
          <a:p>
            <a:r>
              <a:rPr lang="es" sz="2800" b="0" i="0">
                <a:solidFill>
                  <a:srgbClr val="000000"/>
                </a:solidFill>
              </a:rPr>
              <a:t>Son legítimos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500"/>
                                        <p:tgtEl>
                                          <p:spTgt spid="614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147">
                                            <p:txEl>
                                              <p:pRg st="1" end="1"/>
                                            </p:txEl>
                                          </p:spTgt>
                                        </p:tgtEl>
                                        <p:attrNameLst>
                                          <p:attrName>style.visibility</p:attrName>
                                        </p:attrNameLst>
                                      </p:cBhvr>
                                      <p:to>
                                        <p:strVal val="visible"/>
                                      </p:to>
                                    </p:set>
                                    <p:animEffect transition="in" filter="fade">
                                      <p:cBhvr>
                                        <p:cTn id="10" dur="500"/>
                                        <p:tgtEl>
                                          <p:spTgt spid="6147">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Effect transition="in" filter="fade">
                                      <p:cBhvr>
                                        <p:cTn id="13" dur="500"/>
                                        <p:tgtEl>
                                          <p:spTgt spid="6147">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147">
                                            <p:txEl>
                                              <p:pRg st="3" end="3"/>
                                            </p:txEl>
                                          </p:spTgt>
                                        </p:tgtEl>
                                        <p:attrNameLst>
                                          <p:attrName>style.visibility</p:attrName>
                                        </p:attrNameLst>
                                      </p:cBhvr>
                                      <p:to>
                                        <p:strVal val="visible"/>
                                      </p:to>
                                    </p:set>
                                    <p:animEffect transition="in" filter="fade">
                                      <p:cBhvr>
                                        <p:cTn id="16" dur="500"/>
                                        <p:tgtEl>
                                          <p:spTgt spid="6147">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Effect transition="in" filter="fade">
                                      <p:cBhvr>
                                        <p:cTn id="19"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858837" y="381000"/>
            <a:ext cx="6532563" cy="700088"/>
          </a:xfrm>
        </p:spPr>
        <p:txBody>
          <a:bodyPr/>
          <a:lstStyle/>
          <a:p>
            <a:pPr eaLnBrk="1" hangingPunct="1">
              <a:defRPr/>
            </a:pPr>
            <a:r>
              <a:rPr lang="es" sz="3600" b="1" i="0">
                <a:solidFill>
                  <a:srgbClr val="2375BB"/>
                </a:solidFill>
              </a:rPr>
              <a:t>Son agentes de cambio</a:t>
            </a:r>
          </a:p>
        </p:txBody>
      </p:sp>
      <p:sp>
        <p:nvSpPr>
          <p:cNvPr id="935939" name="Rectangle 3"/>
          <p:cNvSpPr>
            <a:spLocks noGrp="1" noChangeArrowheads="1"/>
          </p:cNvSpPr>
          <p:nvPr>
            <p:ph type="body" idx="1"/>
          </p:nvPr>
        </p:nvSpPr>
        <p:spPr>
          <a:xfrm>
            <a:off x="914400" y="1524000"/>
            <a:ext cx="7772400" cy="3352800"/>
          </a:xfrm>
        </p:spPr>
        <p:txBody>
          <a:bodyPr/>
          <a:lstStyle/>
          <a:p>
            <a:pPr>
              <a:buFont typeface="Wingdings" charset="0"/>
              <a:buChar char="n"/>
              <a:defRPr/>
            </a:pPr>
            <a:r>
              <a:rPr lang="es" sz="2800" b="0" i="0">
                <a:solidFill>
                  <a:srgbClr val="000000"/>
                </a:solidFill>
              </a:rPr>
              <a:t>Generan discusión de los problemas</a:t>
            </a:r>
          </a:p>
          <a:p>
            <a:pPr>
              <a:buFont typeface="Wingdings" charset="0"/>
              <a:buChar char="n"/>
              <a:defRPr/>
            </a:pPr>
            <a:r>
              <a:rPr lang="es" sz="2800" b="0" i="0">
                <a:solidFill>
                  <a:srgbClr val="000000"/>
                </a:solidFill>
              </a:rPr>
              <a:t>Informan sobre el debate político</a:t>
            </a:r>
          </a:p>
          <a:p>
            <a:pPr>
              <a:buFont typeface="Wingdings" charset="0"/>
              <a:buChar char="n"/>
              <a:defRPr/>
            </a:pPr>
            <a:r>
              <a:rPr lang="es" sz="2800" b="0" i="0">
                <a:solidFill>
                  <a:srgbClr val="000000"/>
                </a:solidFill>
              </a:rPr>
              <a:t>Estimulan la acción política</a:t>
            </a:r>
          </a:p>
          <a:p>
            <a:pPr>
              <a:buFont typeface="Wingdings" charset="0"/>
              <a:buChar char="n"/>
              <a:defRPr/>
            </a:pPr>
            <a:r>
              <a:rPr lang="es" sz="2800" b="0" i="0">
                <a:solidFill>
                  <a:srgbClr val="000000"/>
                </a:solidFill>
              </a:rPr>
              <a:t>Moldean la opinión pública</a:t>
            </a:r>
          </a:p>
          <a:p>
            <a:pPr>
              <a:buFont typeface="Wingdings" charset="0"/>
              <a:buChar char="n"/>
              <a:defRPr/>
            </a:pPr>
            <a:r>
              <a:rPr lang="es" sz="2800" b="0" i="0">
                <a:solidFill>
                  <a:srgbClr val="000000"/>
                </a:solidFill>
              </a:rPr>
              <a:t>Sensibilizan a la población</a:t>
            </a:r>
          </a:p>
          <a:p>
            <a:pPr eaLnBrk="1" hangingPunct="1">
              <a:buFont typeface="Wingdings" charset="0"/>
              <a:buNone/>
              <a:defRPr/>
            </a:pPr>
            <a:endParaRPr lang="en-US" dirty="0">
              <a:ea typeface="+mn-ea"/>
              <a:cs typeface="+mn-cs"/>
            </a:endParaRPr>
          </a:p>
          <a:p>
            <a:pPr eaLnBrk="1" hangingPunct="1">
              <a:buFont typeface="Wingdings" charset="0"/>
              <a:buNone/>
              <a:defRPr/>
            </a:pPr>
            <a:endParaRPr lang="en-US" dirty="0">
              <a:ea typeface="+mn-ea"/>
              <a:cs typeface="+mn-cs"/>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Content Placeholder 1"/>
          <p:cNvSpPr>
            <a:spLocks noGrp="1"/>
          </p:cNvSpPr>
          <p:nvPr>
            <p:ph type="body" sz="quarter" idx="10"/>
          </p:nvPr>
        </p:nvSpPr>
        <p:spPr>
          <a:xfrm>
            <a:off x="990600" y="1828800"/>
            <a:ext cx="7138543" cy="818930"/>
          </a:xfrm>
        </p:spPr>
        <p:txBody>
          <a:bodyPr/>
          <a:lstStyle/>
          <a:p>
            <a:pPr marL="0" indent="0">
              <a:buFont typeface="Wingdings" panose="05000000000000000000" pitchFamily="2" charset="2"/>
              <a:buNone/>
            </a:pPr>
            <a:r>
              <a:rPr lang="es" sz="4000" b="1" i="0">
                <a:solidFill>
                  <a:srgbClr val="FFFFFF"/>
                </a:solidFill>
              </a:rPr>
              <a:t>"Es posible que los medios no le digan a las personas qué pensar, pero le dicen a la gente en qué pensar".</a:t>
            </a:r>
          </a:p>
          <a:p>
            <a:pPr marL="0" indent="0">
              <a:buFont typeface="Wingdings" panose="05000000000000000000" pitchFamily="2" charset="2"/>
              <a:buNone/>
            </a:pPr>
            <a:r>
              <a:rPr lang="es" sz="1400" b="1" i="1">
                <a:solidFill>
                  <a:srgbClr val="FFFFFF"/>
                </a:solidFill>
              </a:rPr>
              <a:t>- Política y políticas públicas </a:t>
            </a:r>
            <a:r>
              <a:rPr lang="es" sz="1400" b="1" i="0">
                <a:solidFill>
                  <a:srgbClr val="FFFFFF"/>
                </a:solidFill>
              </a:rPr>
              <a:t>(1992)</a:t>
            </a:r>
            <a:r>
              <a:rPr lang="en" sz="1400" dirty="0"/>
              <a:t/>
            </a:r>
            <a:br>
              <a:rPr lang="en" sz="1400" dirty="0"/>
            </a:br>
            <a:r>
              <a:rPr lang="es" sz="1400" b="1" i="0">
                <a:solidFill>
                  <a:srgbClr val="FFFFFF"/>
                </a:solidFill>
              </a:rPr>
              <a:t>Carl E. Van Horn, Donald C. Baumer, y William T. Gormley</a:t>
            </a:r>
          </a:p>
        </p:txBody>
      </p:sp>
      <p:sp>
        <p:nvSpPr>
          <p:cNvPr id="804866" name="Rectangle 2"/>
          <p:cNvSpPr>
            <a:spLocks noGrp="1" noChangeArrowheads="1"/>
          </p:cNvSpPr>
          <p:nvPr>
            <p:ph type="title" idx="4294967295"/>
          </p:nvPr>
        </p:nvSpPr>
        <p:spPr>
          <a:xfrm>
            <a:off x="521271" y="457200"/>
            <a:ext cx="80772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gn="ctr" eaLnBrk="1" hangingPunct="1">
              <a:defRPr/>
            </a:pPr>
            <a:r>
              <a:rPr lang="es" sz="3200" b="1" i="0">
                <a:solidFill>
                  <a:srgbClr val="FFFFFF"/>
                </a:solidFill>
              </a:rPr>
              <a:t>Los medios pueden ayudar a establecer la agenda</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bwMode="auto">
          <a:xfrm>
            <a:off x="2604986" y="1899491"/>
            <a:ext cx="4038600" cy="4038600"/>
          </a:xfrm>
          <a:prstGeom prst="ellipse">
            <a:avLst/>
          </a:prstGeom>
          <a:noFill/>
          <a:ln w="9525" cap="flat" cmpd="sng" algn="ctr">
            <a:solidFill>
              <a:srgbClr val="7170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3" name="Rounded Rectangle 12"/>
          <p:cNvSpPr/>
          <p:nvPr/>
        </p:nvSpPr>
        <p:spPr bwMode="auto">
          <a:xfrm>
            <a:off x="5410200" y="2133600"/>
            <a:ext cx="1653132" cy="667262"/>
          </a:xfrm>
          <a:prstGeom prst="round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30" name="Rounded Rectangle 29"/>
          <p:cNvSpPr/>
          <p:nvPr/>
        </p:nvSpPr>
        <p:spPr bwMode="auto">
          <a:xfrm>
            <a:off x="1729353" y="3472277"/>
            <a:ext cx="1658034" cy="893028"/>
          </a:xfrm>
          <a:prstGeom prst="round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04866" name="Rectangle 2"/>
          <p:cNvSpPr>
            <a:spLocks noGrp="1" noChangeArrowheads="1"/>
          </p:cNvSpPr>
          <p:nvPr>
            <p:ph type="title"/>
          </p:nvPr>
        </p:nvSpPr>
        <p:spPr>
          <a:xfrm>
            <a:off x="838200" y="381000"/>
            <a:ext cx="8001000" cy="11430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0070C0"/>
                </a:solidFill>
              </a:rPr>
              <a:t>Abarcan amplias e influyentes audiencias</a:t>
            </a:r>
          </a:p>
        </p:txBody>
      </p:sp>
      <p:sp>
        <p:nvSpPr>
          <p:cNvPr id="14" name="Rounded Rectangle 13"/>
          <p:cNvSpPr/>
          <p:nvPr/>
        </p:nvSpPr>
        <p:spPr bwMode="auto">
          <a:xfrm>
            <a:off x="4944938" y="4191056"/>
            <a:ext cx="3070248" cy="1499259"/>
          </a:xfrm>
          <a:prstGeom prst="round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3" name="Rectangle 22"/>
          <p:cNvSpPr/>
          <p:nvPr/>
        </p:nvSpPr>
        <p:spPr>
          <a:xfrm>
            <a:off x="4614193" y="4211975"/>
            <a:ext cx="3954117" cy="1323439"/>
          </a:xfrm>
          <a:prstGeom prst="rect">
            <a:avLst/>
          </a:prstGeom>
        </p:spPr>
        <p:txBody>
          <a:bodyPr wrap="square">
            <a:spAutoFit/>
          </a:bodyPr>
          <a:lstStyle/>
          <a:p>
            <a:pPr>
              <a:defRPr/>
            </a:pPr>
            <a:r>
              <a:rPr lang="es" sz="2000" b="1" i="0">
                <a:solidFill>
                  <a:srgbClr val="33C9D1"/>
                </a:solidFill>
              </a:rPr>
              <a:t>Individuos influyentes, políticos, jefe, votantes, colegas, esposo, secretario, donantes internacionales</a:t>
            </a:r>
          </a:p>
        </p:txBody>
      </p:sp>
      <p:sp>
        <p:nvSpPr>
          <p:cNvPr id="3" name="Rectangle 2"/>
          <p:cNvSpPr/>
          <p:nvPr/>
        </p:nvSpPr>
        <p:spPr>
          <a:xfrm>
            <a:off x="788503" y="3083938"/>
            <a:ext cx="3736689" cy="1323439"/>
          </a:xfrm>
          <a:prstGeom prst="rect">
            <a:avLst/>
          </a:prstGeom>
        </p:spPr>
        <p:txBody>
          <a:bodyPr wrap="square">
            <a:spAutoFit/>
          </a:bodyPr>
          <a:lstStyle/>
          <a:p>
            <a:r>
              <a:rPr lang="es" sz="4000" b="1" i="0">
                <a:solidFill>
                  <a:srgbClr val="C79316"/>
                </a:solidFill>
              </a:rPr>
              <a:t>Medios de comunicación</a:t>
            </a:r>
          </a:p>
        </p:txBody>
      </p:sp>
      <p:sp>
        <p:nvSpPr>
          <p:cNvPr id="28" name="Rectangle 27"/>
          <p:cNvSpPr/>
          <p:nvPr/>
        </p:nvSpPr>
        <p:spPr>
          <a:xfrm>
            <a:off x="3589157" y="2158738"/>
            <a:ext cx="5194458" cy="584775"/>
          </a:xfrm>
          <a:prstGeom prst="rect">
            <a:avLst/>
          </a:prstGeom>
        </p:spPr>
        <p:txBody>
          <a:bodyPr wrap="square">
            <a:spAutoFit/>
          </a:bodyPr>
          <a:lstStyle/>
          <a:p>
            <a:r>
              <a:rPr lang="es" sz="3200" b="1" i="0">
                <a:solidFill>
                  <a:srgbClr val="7BC143"/>
                </a:solidFill>
              </a:rPr>
              <a:t>Tomadores de decisiones</a:t>
            </a:r>
          </a:p>
        </p:txBody>
      </p:sp>
      <p:sp>
        <p:nvSpPr>
          <p:cNvPr id="4" name="Triangle 3"/>
          <p:cNvSpPr/>
          <p:nvPr/>
        </p:nvSpPr>
        <p:spPr bwMode="auto">
          <a:xfrm rot="7776325">
            <a:off x="5434456" y="2043028"/>
            <a:ext cx="257822" cy="222260"/>
          </a:xfrm>
          <a:prstGeom prst="triangle">
            <a:avLst/>
          </a:prstGeom>
          <a:solidFill>
            <a:srgbClr val="C7931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6" name="Triangle 15"/>
          <p:cNvSpPr/>
          <p:nvPr/>
        </p:nvSpPr>
        <p:spPr bwMode="auto">
          <a:xfrm rot="20024712">
            <a:off x="6222247" y="2773399"/>
            <a:ext cx="257822" cy="222260"/>
          </a:xfrm>
          <a:prstGeom prst="triangle">
            <a:avLst/>
          </a:prstGeom>
          <a:solidFill>
            <a:srgbClr val="33C9D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7" name="Triangle 16"/>
          <p:cNvSpPr/>
          <p:nvPr/>
        </p:nvSpPr>
        <p:spPr bwMode="auto">
          <a:xfrm rot="2904100">
            <a:off x="5531484" y="5517811"/>
            <a:ext cx="257822" cy="222260"/>
          </a:xfrm>
          <a:prstGeom prst="triangle">
            <a:avLst/>
          </a:prstGeom>
          <a:solidFill>
            <a:srgbClr val="C7931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0954248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5715000" cy="838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2375BB"/>
                </a:solidFill>
              </a:rPr>
              <a:t>Los medios son rentables</a:t>
            </a:r>
          </a:p>
        </p:txBody>
      </p:sp>
      <p:sp>
        <p:nvSpPr>
          <p:cNvPr id="10243" name="Content Placeholder 1"/>
          <p:cNvSpPr>
            <a:spLocks noGrp="1"/>
          </p:cNvSpPr>
          <p:nvPr>
            <p:ph idx="1"/>
          </p:nvPr>
        </p:nvSpPr>
        <p:spPr>
          <a:xfrm>
            <a:off x="914400" y="1524000"/>
            <a:ext cx="7729538" cy="4648200"/>
          </a:xfrm>
        </p:spPr>
        <p:txBody>
          <a:bodyPr/>
          <a:lstStyle/>
          <a:p>
            <a:pPr marL="0" indent="0">
              <a:buNone/>
            </a:pPr>
            <a:endParaRPr lang="en-US" altLang="en-US" dirty="0"/>
          </a:p>
          <a:p>
            <a:pPr marL="0" indent="0">
              <a:buNone/>
            </a:pPr>
            <a:endParaRPr lang="en-US" altLang="en-US" dirty="0"/>
          </a:p>
        </p:txBody>
      </p:sp>
      <p:graphicFrame>
        <p:nvGraphicFramePr>
          <p:cNvPr id="4" name="Diagram 3"/>
          <p:cNvGraphicFramePr/>
          <p:nvPr>
            <p:extLst>
              <p:ext uri="{D42A27DB-BD31-4B8C-83A1-F6EECF244321}">
                <p14:modId xmlns:p14="http://schemas.microsoft.com/office/powerpoint/2010/main" val="82696358"/>
              </p:ext>
            </p:extLst>
          </p:nvPr>
        </p:nvGraphicFramePr>
        <p:xfrm>
          <a:off x="990600" y="1524000"/>
          <a:ext cx="7239000" cy="429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838200" y="381000"/>
            <a:ext cx="8305800" cy="12192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 sz="3600" b="1" i="0">
                <a:solidFill>
                  <a:srgbClr val="0070C0"/>
                </a:solidFill>
              </a:rPr>
              <a:t>¿Cuáles son algunas de las desventajas de trabajar con los medios de comunicación? </a:t>
            </a:r>
          </a:p>
        </p:txBody>
      </p:sp>
      <p:sp>
        <p:nvSpPr>
          <p:cNvPr id="9219" name="Content Placeholder 1"/>
          <p:cNvSpPr>
            <a:spLocks noGrp="1"/>
          </p:cNvSpPr>
          <p:nvPr>
            <p:ph idx="1"/>
          </p:nvPr>
        </p:nvSpPr>
        <p:spPr>
          <a:xfrm>
            <a:off x="914400" y="2133600"/>
            <a:ext cx="7729538" cy="3429000"/>
          </a:xfrm>
        </p:spPr>
        <p:txBody>
          <a:bodyPr/>
          <a:lstStyle/>
          <a:p>
            <a:pPr>
              <a:defRPr/>
            </a:pPr>
            <a:r>
              <a:rPr lang="es" sz="2800" b="0" i="0">
                <a:solidFill>
                  <a:srgbClr val="000000"/>
                </a:solidFill>
              </a:rPr>
              <a:t>Se pierde cierto control del mensaje</a:t>
            </a:r>
          </a:p>
          <a:p>
            <a:pPr>
              <a:defRPr/>
            </a:pPr>
            <a:r>
              <a:rPr lang="es" sz="2800" b="0" i="0">
                <a:solidFill>
                  <a:srgbClr val="000000"/>
                </a:solidFill>
              </a:rPr>
              <a:t>Se </a:t>
            </a:r>
            <a:r>
              <a:rPr lang="es-ES" sz="2800" b="0" i="0" dirty="0" smtClean="0">
                <a:solidFill>
                  <a:srgbClr val="000000"/>
                </a:solidFill>
              </a:rPr>
              <a:t>pierde </a:t>
            </a:r>
            <a:r>
              <a:rPr lang="es" sz="2800" b="0" i="0" smtClean="0">
                <a:solidFill>
                  <a:srgbClr val="000000"/>
                </a:solidFill>
              </a:rPr>
              <a:t>cierto </a:t>
            </a:r>
            <a:r>
              <a:rPr lang="es" sz="2800" b="0" i="0">
                <a:solidFill>
                  <a:srgbClr val="000000"/>
                </a:solidFill>
              </a:rPr>
              <a:t>control de la audiencia</a:t>
            </a:r>
          </a:p>
          <a:p>
            <a:pPr>
              <a:defRPr/>
            </a:pPr>
            <a:r>
              <a:rPr lang="es" sz="2800" b="0" i="0">
                <a:solidFill>
                  <a:srgbClr val="000000"/>
                </a:solidFill>
              </a:rPr>
              <a:t>Hay posibles repercusiones de aquellos en el poder </a:t>
            </a:r>
          </a:p>
          <a:p>
            <a:pPr marL="0" indent="0">
              <a:buFont typeface="Wingdings" panose="05000000000000000000" pitchFamily="2" charset="2"/>
              <a:buNone/>
              <a:defRPr/>
            </a:pPr>
            <a:endParaRPr lang="en-US" dirty="0"/>
          </a:p>
        </p:txBody>
      </p:sp>
    </p:spTree>
  </p:cSld>
  <p:clrMapOvr>
    <a:masterClrMapping/>
  </p:clrMapOvr>
  <p:transition/>
</p:sld>
</file>

<file path=ppt/theme/theme1.xml><?xml version="1.0" encoding="utf-8"?>
<a:theme xmlns:a="http://schemas.openxmlformats.org/drawingml/2006/main" name="Bold Stripes">
  <a:themeElements>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55A12F"/>
        </a:hlink>
        <a:folHlink>
          <a:srgbClr val="D05124"/>
        </a:folHlink>
      </a:clrScheme>
      <a:clrMap bg1="dk2" tx1="lt1" bg2="dk1" tx2="lt2" accent1="accent1" accent2="accent2" accent3="accent3" accent4="accent4" accent5="accent5" accent6="accent6" hlink="hlink" folHlink="folHlink"/>
    </a:extraClrScheme>
    <a:extraClrScheme>
      <a:clrScheme name="Bold Stripes 4">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D05124"/>
        </a:folHlink>
      </a:clrScheme>
      <a:clrMap bg1="lt1" tx1="dk1" bg2="lt2" tx2="dk2" accent1="accent1" accent2="accent2" accent3="accent3" accent4="accent4" accent5="accent5" accent6="accent6" hlink="hlink" folHlink="folHlink"/>
    </a:extraClrScheme>
    <a:extraClrScheme>
      <a:clrScheme name="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clrMap bg1="dk2" tx1="lt1" bg2="dk1" tx2="lt2" accent1="accent1" accent2="accent2" accent3="accent3" accent4="accent4" accent5="accent5" accent6="accent6" hlink="hlink" folHlink="folHlink"/>
    </a:extraClrScheme>
    <a:extraClrScheme>
      <a:clrScheme name="Bold Stripes 6">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2E73C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ustom 4">
    <a:dk1>
      <a:srgbClr val="000000"/>
    </a:dk1>
    <a:lt1>
      <a:srgbClr val="EAEAEA"/>
    </a:lt1>
    <a:dk2>
      <a:srgbClr val="BE5412"/>
    </a:dk2>
    <a:lt2>
      <a:srgbClr val="EAEAEA"/>
    </a:lt2>
    <a:accent1>
      <a:srgbClr val="FFFFFF"/>
    </a:accent1>
    <a:accent2>
      <a:srgbClr val="DDDDDD"/>
    </a:accent2>
    <a:accent3>
      <a:srgbClr val="F3F3F3"/>
    </a:accent3>
    <a:accent4>
      <a:srgbClr val="000000"/>
    </a:accent4>
    <a:accent5>
      <a:srgbClr val="FFFFFF"/>
    </a:accent5>
    <a:accent6>
      <a:srgbClr val="C8C8C8"/>
    </a:accent6>
    <a:hlink>
      <a:srgbClr val="BE5412"/>
    </a:hlink>
    <a:folHlink>
      <a:srgbClr val="5C923E"/>
    </a:folHlink>
  </a:clrScheme>
</a:themeOverride>
</file>

<file path=docProps/app.xml><?xml version="1.0" encoding="utf-8"?>
<Properties xmlns="http://schemas.openxmlformats.org/officeDocument/2006/extended-properties" xmlns:vt="http://schemas.openxmlformats.org/officeDocument/2006/docPropsVTypes">
  <Template>Theresa's HD:Applications:Microsoft Office 2004:Templates:Presentations:Designs:Corrugated</Template>
  <TotalTime>4704</TotalTime>
  <Words>3957</Words>
  <Application>Microsoft Macintosh PowerPoint</Application>
  <PresentationFormat>On-screen Show (4:3)</PresentationFormat>
  <Paragraphs>214</Paragraphs>
  <Slides>18</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Courier New</vt:lpstr>
      <vt:lpstr>Monotype Sorts</vt:lpstr>
      <vt:lpstr>MS PGothic</vt:lpstr>
      <vt:lpstr>ＭＳ Ｐゴシック</vt:lpstr>
      <vt:lpstr>Times New Roman</vt:lpstr>
      <vt:lpstr>Wingdings</vt:lpstr>
      <vt:lpstr>Arial</vt:lpstr>
      <vt:lpstr>Bold Stripes</vt:lpstr>
      <vt:lpstr>¿Qué son los Medios de Comunicación? y  ¿Por qué trabajar con los periodistas? </vt:lpstr>
      <vt:lpstr>Qué son los medios de comunicación…</vt:lpstr>
      <vt:lpstr>Elementos importantes de las noticias </vt:lpstr>
      <vt:lpstr>¿Por qué trabajar con los medios? </vt:lpstr>
      <vt:lpstr>Son agentes de cambio</vt:lpstr>
      <vt:lpstr>Los medios pueden ayudar a establecer la agenda</vt:lpstr>
      <vt:lpstr>Abarcan amplias e influyentes audiencias</vt:lpstr>
      <vt:lpstr>Los medios son rentables</vt:lpstr>
      <vt:lpstr>¿Cuáles son algunas de las desventajas de trabajar con los medios de comunicación? </vt:lpstr>
      <vt:lpstr>Hay consideraciones especiales de sesgo político</vt:lpstr>
      <vt:lpstr>Cómo detectar noticias falsas</vt:lpstr>
      <vt:lpstr>¿Qué es lo que los medios de comunicación no pueden hacer para  los investigadores o las ONG?</vt:lpstr>
      <vt:lpstr>Los reporteros pueden ...</vt:lpstr>
      <vt:lpstr>Temas en los que se centran los periodistas</vt:lpstr>
      <vt:lpstr>¿Es tu trabajo de interés periodístico?</vt:lpstr>
      <vt:lpstr>Conoce el perfil de los medios de comunicación</vt:lpstr>
      <vt:lpstr>¿Cómo trabajar con los medios?</vt:lpstr>
      <vt:lpstr>Otras Fuentes.</vt:lpstr>
    </vt:vector>
  </TitlesOfParts>
  <Company>Paul Geary User</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Geary User</dc:creator>
  <cp:lastModifiedBy>Gabriela Sanchez-Soto</cp:lastModifiedBy>
  <cp:revision>336</cp:revision>
  <cp:lastPrinted>2011-09-01T13:36:13Z</cp:lastPrinted>
  <dcterms:created xsi:type="dcterms:W3CDTF">2011-03-01T20:01:46Z</dcterms:created>
  <dcterms:modified xsi:type="dcterms:W3CDTF">2019-02-04T14:04:39Z</dcterms:modified>
</cp:coreProperties>
</file>