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3" r:id="rId1"/>
  </p:sldMasterIdLst>
  <p:notesMasterIdLst>
    <p:notesMasterId r:id="rId15"/>
  </p:notesMasterIdLst>
  <p:handoutMasterIdLst>
    <p:handoutMasterId r:id="rId16"/>
  </p:handoutMasterIdLst>
  <p:sldIdLst>
    <p:sldId id="263" r:id="rId2"/>
    <p:sldId id="273" r:id="rId3"/>
    <p:sldId id="274" r:id="rId4"/>
    <p:sldId id="302" r:id="rId5"/>
    <p:sldId id="303" r:id="rId6"/>
    <p:sldId id="304" r:id="rId7"/>
    <p:sldId id="305" r:id="rId8"/>
    <p:sldId id="306" r:id="rId9"/>
    <p:sldId id="307" r:id="rId10"/>
    <p:sldId id="308" r:id="rId11"/>
    <p:sldId id="309" r:id="rId12"/>
    <p:sldId id="310" r:id="rId13"/>
    <p:sldId id="313" r:id="rId14"/>
  </p:sldIdLst>
  <p:sldSz cx="9144000" cy="6858000" type="screen4x3"/>
  <p:notesSz cx="6858000" cy="92964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1104" userDrawn="1">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75BB"/>
    <a:srgbClr val="C1680F"/>
    <a:srgbClr val="008040"/>
    <a:srgbClr val="000000"/>
    <a:srgbClr val="7AAD42"/>
    <a:srgbClr val="A2A2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392"/>
    <p:restoredTop sz="58279" autoAdjust="0"/>
  </p:normalViewPr>
  <p:slideViewPr>
    <p:cSldViewPr>
      <p:cViewPr varScale="1">
        <p:scale>
          <a:sx n="91" d="100"/>
          <a:sy n="91" d="100"/>
        </p:scale>
        <p:origin x="4264" y="184"/>
      </p:cViewPr>
      <p:guideLst>
        <p:guide orient="horz" pos="1104"/>
        <p:guide pos="2880"/>
      </p:guideLst>
    </p:cSldViewPr>
  </p:slideViewPr>
  <p:outlineViewPr>
    <p:cViewPr>
      <p:scale>
        <a:sx n="33" d="100"/>
        <a:sy n="33" d="100"/>
      </p:scale>
      <p:origin x="0" y="0"/>
    </p:cViewPr>
  </p:outlineViewPr>
  <p:notesTextViewPr>
    <p:cViewPr>
      <p:scale>
        <a:sx n="225" d="100"/>
        <a:sy n="225" d="100"/>
      </p:scale>
      <p:origin x="0" y="0"/>
    </p:cViewPr>
  </p:notesTextViewPr>
  <p:sorterViewPr>
    <p:cViewPr>
      <p:scale>
        <a:sx n="66" d="100"/>
        <a:sy n="66" d="100"/>
      </p:scale>
      <p:origin x="0" y="0"/>
    </p:cViewPr>
  </p:sorterViewPr>
  <p:notesViewPr>
    <p:cSldViewPr>
      <p:cViewPr varScale="1">
        <p:scale>
          <a:sx n="82" d="100"/>
          <a:sy n="82" d="100"/>
        </p:scale>
        <p:origin x="-3132" y="-96"/>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2971800" cy="465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a:p>
        </p:txBody>
      </p:sp>
      <p:sp>
        <p:nvSpPr>
          <p:cNvPr id="1027"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128"/>
                <a:cs typeface="ＭＳ Ｐゴシック" charset="-128"/>
              </a:defRPr>
            </a:lvl1pPr>
          </a:lstStyle>
          <a:p>
            <a:pPr>
              <a:defRPr/>
            </a:pPr>
            <a:endParaRPr lang="en-US"/>
          </a:p>
        </p:txBody>
      </p:sp>
      <p:sp>
        <p:nvSpPr>
          <p:cNvPr id="1028"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a:p>
        </p:txBody>
      </p:sp>
      <p:sp>
        <p:nvSpPr>
          <p:cNvPr id="1029"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85F9B61C-BBC1-46DE-8AF3-EB35B7522E91}" type="slidenum">
              <a:rPr lang="en-US" altLang="en-US"/>
              <a:pPr>
                <a:defRPr/>
              </a:pPr>
              <a:t>‹#›</a:t>
            </a:fld>
            <a:endParaRPr lang="en-US" altLang="en-US"/>
          </a:p>
        </p:txBody>
      </p:sp>
    </p:spTree>
    <p:extLst>
      <p:ext uri="{BB962C8B-B14F-4D97-AF65-F5344CB8AC3E}">
        <p14:creationId xmlns:p14="http://schemas.microsoft.com/office/powerpoint/2010/main" val="13001380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71800" cy="465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a:p>
        </p:txBody>
      </p:sp>
      <p:sp>
        <p:nvSpPr>
          <p:cNvPr id="79875" name="Rectangle 3"/>
          <p:cNvSpPr>
            <a:spLocks noGrp="1" noChangeArrowheads="1"/>
          </p:cNvSpPr>
          <p:nvPr>
            <p:ph type="dt" idx="1"/>
          </p:nvPr>
        </p:nvSpPr>
        <p:spPr bwMode="auto">
          <a:xfrm>
            <a:off x="3886200" y="0"/>
            <a:ext cx="2971800" cy="465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128"/>
                <a:cs typeface="ＭＳ Ｐゴシック" charset="-128"/>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7"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9878"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a:p>
        </p:txBody>
      </p:sp>
      <p:sp>
        <p:nvSpPr>
          <p:cNvPr id="79879"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976D088D-47BD-4C8C-8007-0EDA5EEC9671}" type="slidenum">
              <a:rPr lang="en-US" altLang="en-US"/>
              <a:pPr>
                <a:defRPr/>
              </a:pPr>
              <a:t>‹#›</a:t>
            </a:fld>
            <a:endParaRPr lang="en-US" altLang="en-US"/>
          </a:p>
        </p:txBody>
      </p:sp>
    </p:spTree>
    <p:extLst>
      <p:ext uri="{BB962C8B-B14F-4D97-AF65-F5344CB8AC3E}">
        <p14:creationId xmlns:p14="http://schemas.microsoft.com/office/powerpoint/2010/main" val="32440580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x-none" b="0" i="0" dirty="0"/>
              <a:t> ¿</a:t>
            </a:r>
            <a:r>
              <a:rPr lang="x-none" sz="1200" b="0" i="0" dirty="0">
                <a:solidFill>
                  <a:srgbClr val="000000"/>
                </a:solidFill>
              </a:rPr>
              <a:t>Ha dado alguien, alguna vez, una entrevista a un miembro de los medios? ¿Como fue? ¿Qué </a:t>
            </a:r>
            <a:r>
              <a:rPr lang="x-none" sz="1200" b="0" i="0" dirty="0" smtClean="0">
                <a:solidFill>
                  <a:srgbClr val="000000"/>
                </a:solidFill>
              </a:rPr>
              <a:t>aprendió </a:t>
            </a:r>
            <a:r>
              <a:rPr lang="x-none" sz="1200" b="0" i="0" dirty="0">
                <a:solidFill>
                  <a:srgbClr val="000000"/>
                </a:solidFill>
              </a:rPr>
              <a:t>de la experiencia? </a:t>
            </a:r>
            <a:r>
              <a:rPr lang="x-none" sz="1200" b="1" i="0" dirty="0">
                <a:solidFill>
                  <a:srgbClr val="000000"/>
                </a:solidFill>
              </a:rPr>
              <a:t>Generar respuestas. </a:t>
            </a:r>
          </a:p>
          <a:p>
            <a:endParaRPr lang="en-US" altLang="en-US" dirty="0">
              <a:latin typeface="Arial" panose="020B0604020202020204" pitchFamily="34" charset="0"/>
            </a:endParaRPr>
          </a:p>
          <a:p>
            <a:r>
              <a:rPr lang="x-none" sz="1200" b="0" i="0" dirty="0">
                <a:solidFill>
                  <a:srgbClr val="000000"/>
                </a:solidFill>
              </a:rPr>
              <a:t>Una entrevista con los medios de comunicación puede tener lugar de diferentes maneras. Puede ser el resultado de un comunicado de prensa; puede establecerse  por su organización; o los medios pueden </a:t>
            </a:r>
            <a:r>
              <a:rPr lang="es-ES" sz="1200" b="0" i="0" dirty="0" smtClean="0">
                <a:solidFill>
                  <a:srgbClr val="000000"/>
                </a:solidFill>
              </a:rPr>
              <a:t>saber </a:t>
            </a:r>
            <a:r>
              <a:rPr lang="x-none" sz="1200" b="0" i="0" dirty="0" smtClean="0">
                <a:solidFill>
                  <a:srgbClr val="000000"/>
                </a:solidFill>
              </a:rPr>
              <a:t>de </a:t>
            </a:r>
            <a:r>
              <a:rPr lang="x-none" sz="1200" b="0" i="0" dirty="0">
                <a:solidFill>
                  <a:srgbClr val="000000"/>
                </a:solidFill>
              </a:rPr>
              <a:t>su su trabajo y pedir entrevistarlo a usted o a alguien de su organización. </a:t>
            </a:r>
          </a:p>
          <a:p>
            <a:endParaRPr lang="en-US" altLang="en-US" dirty="0">
              <a:latin typeface="Arial" panose="020B0604020202020204" pitchFamily="34" charset="0"/>
            </a:endParaRPr>
          </a:p>
          <a:p>
            <a:r>
              <a:rPr lang="x-none" sz="1200" b="0" i="0" dirty="0">
                <a:solidFill>
                  <a:srgbClr val="000000"/>
                </a:solidFill>
              </a:rPr>
              <a:t>El entrevistado debe permanecer siempre en control de la situación de la entrevista, lo que significa que la preparación lo es todo. </a:t>
            </a: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61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25C519F-5EFA-40C7-84B6-9422B14813F2}" type="slidenum">
              <a:rPr lang="en-US" altLang="en-US" sz="1200" smtClean="0"/>
              <a:pPr/>
              <a:t>1</a:t>
            </a:fld>
            <a:endParaRPr lang="en-US" altLang="en-US" sz="1200"/>
          </a:p>
        </p:txBody>
      </p:sp>
    </p:spTree>
    <p:extLst>
      <p:ext uri="{BB962C8B-B14F-4D97-AF65-F5344CB8AC3E}">
        <p14:creationId xmlns:p14="http://schemas.microsoft.com/office/powerpoint/2010/main" val="10834912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38364D21-6D24-4A08-8C72-6AF16CA1F488}" type="slidenum">
              <a:rPr lang="en-US" altLang="en-US" sz="1200" smtClean="0">
                <a:latin typeface="Times New Roman" panose="02020603050405020304" pitchFamily="18" charset="0"/>
              </a:rPr>
              <a:pPr/>
              <a:t>10</a:t>
            </a:fld>
            <a:endParaRPr lang="en-US" altLang="en-US" sz="1200">
              <a:latin typeface="Times New Roman" panose="02020603050405020304" pitchFamily="18" charset="0"/>
            </a:endParaRPr>
          </a:p>
        </p:txBody>
      </p:sp>
      <p:sp>
        <p:nvSpPr>
          <p:cNvPr id="24579"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24580"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x-none" sz="1200" b="0" i="0" dirty="0">
                <a:solidFill>
                  <a:srgbClr val="000000"/>
                </a:solidFill>
              </a:rPr>
              <a:t>Para entrevistas de radio, asegúrese de que conoce sus mensajes principales y está dispuestos a repetirlos unas cuantas veces durante la entrevista. Mantenga sus comentarios cortos y al punto y con voz animada y variada ya que el público no puede verlo, solamente oírlo. </a:t>
            </a:r>
          </a:p>
        </p:txBody>
      </p:sp>
    </p:spTree>
    <p:extLst>
      <p:ext uri="{BB962C8B-B14F-4D97-AF65-F5344CB8AC3E}">
        <p14:creationId xmlns:p14="http://schemas.microsoft.com/office/powerpoint/2010/main" val="3092410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59F8C55A-863E-428C-B3DB-A2B993CC3C53}" type="slidenum">
              <a:rPr lang="en-US" altLang="en-US" sz="1200" smtClean="0">
                <a:latin typeface="Times New Roman" panose="02020603050405020304" pitchFamily="18" charset="0"/>
              </a:rPr>
              <a:pPr/>
              <a:t>11</a:t>
            </a:fld>
            <a:endParaRPr lang="en-US" altLang="en-US" sz="1200">
              <a:latin typeface="Times New Roman" panose="02020603050405020304" pitchFamily="18" charset="0"/>
            </a:endParaRPr>
          </a:p>
        </p:txBody>
      </p:sp>
      <p:sp>
        <p:nvSpPr>
          <p:cNvPr id="26627"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26628"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x-none" sz="1200" b="0" i="0" dirty="0">
                <a:solidFill>
                  <a:srgbClr val="000000"/>
                </a:solidFill>
              </a:rPr>
              <a:t>Luzca profesional </a:t>
            </a:r>
            <a:r>
              <a:rPr lang="es-ES" sz="1200" b="0" i="0" dirty="0" smtClean="0">
                <a:solidFill>
                  <a:srgbClr val="000000"/>
                </a:solidFill>
              </a:rPr>
              <a:t>vistiendo sencillamente </a:t>
            </a:r>
            <a:r>
              <a:rPr lang="x-none" sz="1200" b="0" i="0" dirty="0" smtClean="0">
                <a:solidFill>
                  <a:srgbClr val="000000"/>
                </a:solidFill>
              </a:rPr>
              <a:t>pero </a:t>
            </a:r>
            <a:r>
              <a:rPr lang="es-ES" sz="1200" b="0" i="0" dirty="0" smtClean="0">
                <a:solidFill>
                  <a:srgbClr val="000000"/>
                </a:solidFill>
              </a:rPr>
              <a:t>con esmero</a:t>
            </a:r>
            <a:r>
              <a:rPr lang="x-none" sz="1200" b="0" i="0" dirty="0" smtClean="0">
                <a:solidFill>
                  <a:srgbClr val="000000"/>
                </a:solidFill>
              </a:rPr>
              <a:t>– </a:t>
            </a:r>
            <a:r>
              <a:rPr lang="x-none" sz="1200" b="0" i="0" dirty="0">
                <a:solidFill>
                  <a:srgbClr val="000000"/>
                </a:solidFill>
              </a:rPr>
              <a:t>patrones complicados no se ven bien en cámara. Sentarse cómodamente, recto y sin moverse nerviosamente... pero tampoco parezca estatua.  Mirada alerta, alegre y confiada y siempre asuma que está en cámara. </a:t>
            </a:r>
          </a:p>
        </p:txBody>
      </p:sp>
    </p:spTree>
    <p:extLst>
      <p:ext uri="{BB962C8B-B14F-4D97-AF65-F5344CB8AC3E}">
        <p14:creationId xmlns:p14="http://schemas.microsoft.com/office/powerpoint/2010/main" val="27511548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39C18CE2-78D3-4691-B1BE-61F3AD54BF17}" type="slidenum">
              <a:rPr lang="en-US" altLang="en-US" sz="1200" smtClean="0">
                <a:latin typeface="Times New Roman" panose="02020603050405020304" pitchFamily="18" charset="0"/>
              </a:rPr>
              <a:pPr/>
              <a:t>12</a:t>
            </a:fld>
            <a:endParaRPr lang="en-US" altLang="en-US" sz="1200">
              <a:latin typeface="Times New Roman" panose="02020603050405020304" pitchFamily="18" charset="0"/>
            </a:endParaRPr>
          </a:p>
        </p:txBody>
      </p:sp>
      <p:sp>
        <p:nvSpPr>
          <p:cNvPr id="28675"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28676"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x-none" sz="1200" b="0" i="0" dirty="0">
                <a:solidFill>
                  <a:srgbClr val="000000"/>
                </a:solidFill>
              </a:rPr>
              <a:t>Una buena práctica es mantener un registro de cualquier tipo de cobertura que reciba. No sólo puede usted utilizar este en futuros kits de prensa pero es una buena manera de saber que usted ha trabajado con que periodistas y con los que no. También proporciona una oportunidad para aprender de la experiencia y seguir mejorando tus habilidades de entrevista. </a:t>
            </a:r>
          </a:p>
        </p:txBody>
      </p:sp>
    </p:spTree>
    <p:extLst>
      <p:ext uri="{BB962C8B-B14F-4D97-AF65-F5344CB8AC3E}">
        <p14:creationId xmlns:p14="http://schemas.microsoft.com/office/powerpoint/2010/main" val="17022884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x-none" sz="1200" b="0" i="0" dirty="0">
                <a:solidFill>
                  <a:srgbClr val="000000"/>
                </a:solidFill>
              </a:rPr>
              <a:t>¡La preparación lo es todo! </a:t>
            </a:r>
            <a:r>
              <a:rPr lang="x-none" sz="1200" b="0" i="0" dirty="0" smtClean="0">
                <a:solidFill>
                  <a:srgbClr val="000000"/>
                </a:solidFill>
              </a:rPr>
              <a:t>Debe </a:t>
            </a:r>
            <a:r>
              <a:rPr lang="x-none" sz="1200" b="0" i="0" dirty="0">
                <a:solidFill>
                  <a:srgbClr val="000000"/>
                </a:solidFill>
              </a:rPr>
              <a:t>enfrentar la entrevista con confianza y saber cuáles son los mensajes principales y lo que </a:t>
            </a:r>
            <a:r>
              <a:rPr lang="x-none" sz="1200" b="0" i="0" dirty="0" smtClean="0">
                <a:solidFill>
                  <a:srgbClr val="000000"/>
                </a:solidFill>
              </a:rPr>
              <a:t>va </a:t>
            </a:r>
            <a:r>
              <a:rPr lang="x-none" sz="1200" b="0" i="0" dirty="0">
                <a:solidFill>
                  <a:srgbClr val="000000"/>
                </a:solidFill>
              </a:rPr>
              <a:t>a decir acerca de ellos. </a:t>
            </a:r>
          </a:p>
          <a:p>
            <a:pPr>
              <a:defRPr/>
            </a:pPr>
            <a:endParaRPr lang="en-US" dirty="0"/>
          </a:p>
          <a:p>
            <a:pPr>
              <a:defRPr/>
            </a:pPr>
            <a:r>
              <a:rPr lang="x-none" sz="1200" b="0" i="0" dirty="0">
                <a:solidFill>
                  <a:srgbClr val="000000"/>
                </a:solidFill>
              </a:rPr>
              <a:t>El portavoz debe:</a:t>
            </a:r>
          </a:p>
          <a:p>
            <a:pPr>
              <a:spcBef>
                <a:spcPct val="20000"/>
              </a:spcBef>
              <a:defRPr/>
            </a:pPr>
            <a:endParaRPr lang="en-US" dirty="0">
              <a:solidFill>
                <a:srgbClr val="000000"/>
              </a:solidFill>
            </a:endParaRPr>
          </a:p>
          <a:p>
            <a:pPr marL="171450" indent="-171450">
              <a:spcBef>
                <a:spcPct val="20000"/>
              </a:spcBef>
              <a:buFont typeface="Arial" pitchFamily="34" charset="0"/>
              <a:buChar char="•"/>
              <a:defRPr/>
            </a:pPr>
            <a:r>
              <a:rPr lang="x-none" sz="1200" b="0" i="0" dirty="0">
                <a:solidFill>
                  <a:srgbClr val="000000"/>
                </a:solidFill>
              </a:rPr>
              <a:t>Conocer su(s) mensaje(s) clave</a:t>
            </a:r>
          </a:p>
          <a:p>
            <a:pPr marL="171450" indent="-171450">
              <a:spcBef>
                <a:spcPct val="20000"/>
              </a:spcBef>
              <a:buFont typeface="Arial" pitchFamily="34" charset="0"/>
              <a:buChar char="•"/>
              <a:defRPr/>
            </a:pPr>
            <a:r>
              <a:rPr lang="x-none" sz="1200" b="0" i="0" dirty="0">
                <a:solidFill>
                  <a:srgbClr val="000000"/>
                </a:solidFill>
              </a:rPr>
              <a:t>Ser reconocido como un </a:t>
            </a:r>
            <a:r>
              <a:rPr lang="x-none" sz="1200" b="0" i="0" dirty="0" smtClean="0">
                <a:solidFill>
                  <a:srgbClr val="000000"/>
                </a:solidFill>
              </a:rPr>
              <a:t>líder/experto </a:t>
            </a:r>
            <a:r>
              <a:rPr lang="x-none" sz="1200" b="0" i="0" dirty="0">
                <a:solidFill>
                  <a:srgbClr val="000000"/>
                </a:solidFill>
              </a:rPr>
              <a:t>en el tema o en ese campo</a:t>
            </a:r>
          </a:p>
          <a:p>
            <a:pPr marL="171450" indent="-171450">
              <a:spcBef>
                <a:spcPct val="20000"/>
              </a:spcBef>
              <a:buFont typeface="Arial" pitchFamily="34" charset="0"/>
              <a:buChar char="•"/>
              <a:defRPr/>
            </a:pPr>
            <a:r>
              <a:rPr lang="x-none" sz="1200" b="0" i="0" dirty="0">
                <a:solidFill>
                  <a:srgbClr val="000000"/>
                </a:solidFill>
              </a:rPr>
              <a:t>Estar cómodo con los periodistas y poder mantener la calma bajo presión</a:t>
            </a:r>
          </a:p>
          <a:p>
            <a:pPr marL="171450" indent="-171450">
              <a:spcBef>
                <a:spcPct val="20000"/>
              </a:spcBef>
              <a:buFont typeface="Arial" pitchFamily="34" charset="0"/>
              <a:buChar char="•"/>
              <a:defRPr/>
            </a:pPr>
            <a:r>
              <a:rPr lang="x-none" sz="1200" b="0" i="0" dirty="0">
                <a:solidFill>
                  <a:srgbClr val="000000"/>
                </a:solidFill>
              </a:rPr>
              <a:t>Puede comprometer tiempo </a:t>
            </a:r>
            <a:r>
              <a:rPr lang="x-none" sz="1200" b="0" i="0" dirty="0" smtClean="0">
                <a:solidFill>
                  <a:srgbClr val="000000"/>
                </a:solidFill>
              </a:rPr>
              <a:t>suficiente</a:t>
            </a:r>
            <a:r>
              <a:rPr lang="es-ES" sz="1200" b="0" i="0" dirty="0" smtClean="0">
                <a:solidFill>
                  <a:srgbClr val="000000"/>
                </a:solidFill>
              </a:rPr>
              <a:t>.</a:t>
            </a:r>
            <a:r>
              <a:rPr lang="x-none" sz="1200" b="0" i="0" dirty="0" smtClean="0">
                <a:solidFill>
                  <a:srgbClr val="000000"/>
                </a:solidFill>
              </a:rPr>
              <a:t> </a:t>
            </a:r>
            <a:r>
              <a:rPr lang="x-none" sz="1200" b="0" i="0" dirty="0">
                <a:solidFill>
                  <a:srgbClr val="000000"/>
                </a:solidFill>
              </a:rPr>
              <a:t>Debe estar disponible si un reportero quiere hacer una entrevista de inmediato o en un momento inesperado</a:t>
            </a:r>
          </a:p>
          <a:p>
            <a:pPr>
              <a:defRPr/>
            </a:pPr>
            <a:endParaRPr lang="en-US" dirty="0"/>
          </a:p>
          <a:p>
            <a:pPr>
              <a:defRPr/>
            </a:pPr>
            <a:r>
              <a:rPr lang="x-none" sz="1200" b="0" i="0" dirty="0">
                <a:solidFill>
                  <a:srgbClr val="000000"/>
                </a:solidFill>
              </a:rPr>
              <a:t>Su organización tendrá que preparar un kit de prensa y enviarlo a la periodista.  El portavoz debe familiarizarse con el periodista antes de la entrevista mediante la observación de su trabajo. </a:t>
            </a:r>
          </a:p>
          <a:p>
            <a:pPr>
              <a:defRPr/>
            </a:pPr>
            <a:endParaRPr lang="en-US" dirty="0"/>
          </a:p>
          <a:p>
            <a:pPr>
              <a:defRPr/>
            </a:pPr>
            <a:r>
              <a:rPr lang="x-none" sz="1200" b="0" i="0" dirty="0">
                <a:solidFill>
                  <a:srgbClr val="000000"/>
                </a:solidFill>
              </a:rPr>
              <a:t>Prepararse para su entrevista recordando sus mensajes clave y prepararse para entregarlo varias veces y en 6 segundos </a:t>
            </a:r>
            <a:r>
              <a:rPr lang="x-none" sz="1200" b="0" i="0" dirty="0" smtClean="0">
                <a:solidFill>
                  <a:srgbClr val="000000"/>
                </a:solidFill>
              </a:rPr>
              <a:t>(</a:t>
            </a:r>
            <a:r>
              <a:rPr lang="es-ES" sz="1200" b="0" i="0" dirty="0" smtClean="0">
                <a:solidFill>
                  <a:srgbClr val="000000"/>
                </a:solidFill>
              </a:rPr>
              <a:t>frase memorable </a:t>
            </a:r>
            <a:r>
              <a:rPr lang="x-none" sz="1200" b="0" i="0" dirty="0" smtClean="0">
                <a:solidFill>
                  <a:srgbClr val="000000"/>
                </a:solidFill>
              </a:rPr>
              <a:t>de </a:t>
            </a:r>
            <a:r>
              <a:rPr lang="x-none" sz="1200" b="0" i="0" dirty="0">
                <a:solidFill>
                  <a:srgbClr val="000000"/>
                </a:solidFill>
              </a:rPr>
              <a:t>6 segundos )</a:t>
            </a:r>
          </a:p>
          <a:p>
            <a:pPr>
              <a:defRPr/>
            </a:pPr>
            <a:endParaRPr lang="en-US" dirty="0"/>
          </a:p>
          <a:p>
            <a:pPr>
              <a:defRPr/>
            </a:pPr>
            <a:r>
              <a:rPr lang="x-none" sz="1200" b="0" i="0" dirty="0">
                <a:solidFill>
                  <a:srgbClr val="000000"/>
                </a:solidFill>
              </a:rPr>
              <a:t>Mantenga un registro de cualquier tipo de cobertura de medios que reciba para un futuro kit de prensa y aprenda y observe dónde puede mejorar.</a:t>
            </a: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72191C03-E2D4-48B9-B057-CDF1D9ADCEF7}" type="slidenum">
              <a:rPr lang="en-US" altLang="en-US" sz="1200" smtClean="0"/>
              <a:pPr/>
              <a:t>13</a:t>
            </a:fld>
            <a:endParaRPr lang="en-US" altLang="en-US" sz="1200"/>
          </a:p>
        </p:txBody>
      </p:sp>
    </p:spTree>
    <p:extLst>
      <p:ext uri="{BB962C8B-B14F-4D97-AF65-F5344CB8AC3E}">
        <p14:creationId xmlns:p14="http://schemas.microsoft.com/office/powerpoint/2010/main" val="24621611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5B15BF1-BB21-43E6-B97D-DD51021F807B}" type="slidenum">
              <a:rPr lang="en-US" altLang="en-US" sz="1200" smtClean="0">
                <a:latin typeface="Times New Roman" panose="02020603050405020304" pitchFamily="18" charset="0"/>
              </a:rPr>
              <a:pPr/>
              <a:t>2</a:t>
            </a:fld>
            <a:endParaRPr lang="en-US" altLang="en-US" sz="1200">
              <a:latin typeface="Times New Roman" panose="02020603050405020304" pitchFamily="18" charset="0"/>
            </a:endParaRPr>
          </a:p>
        </p:txBody>
      </p:sp>
      <p:sp>
        <p:nvSpPr>
          <p:cNvPr id="8195"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19460" name="Rectangle 4"/>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x-none" sz="1200" b="0" i="0" dirty="0">
                <a:solidFill>
                  <a:srgbClr val="000000"/>
                </a:solidFill>
              </a:rPr>
              <a:t>Ya sea usted o alguien de su organización tendrá que entregar su mensaje a los medios de comunicación a través de una entrevista. Quien sea el elegido para la entrevista con los medios de comunicación se conoce como su portavoz. El portavoz debe:</a:t>
            </a:r>
          </a:p>
          <a:p>
            <a:pPr>
              <a:spcBef>
                <a:spcPct val="20000"/>
              </a:spcBef>
              <a:defRPr/>
            </a:pPr>
            <a:endParaRPr lang="en-US" dirty="0">
              <a:solidFill>
                <a:srgbClr val="000000"/>
              </a:solidFill>
            </a:endParaRPr>
          </a:p>
          <a:p>
            <a:pPr marL="171450" indent="-171450">
              <a:spcBef>
                <a:spcPct val="20000"/>
              </a:spcBef>
              <a:buFont typeface="Arial" pitchFamily="34" charset="0"/>
              <a:buChar char="•"/>
              <a:defRPr/>
            </a:pPr>
            <a:r>
              <a:rPr lang="x-none" sz="1200" b="0" i="0" dirty="0">
                <a:solidFill>
                  <a:srgbClr val="000000"/>
                </a:solidFill>
              </a:rPr>
              <a:t>Conocer </a:t>
            </a:r>
            <a:r>
              <a:rPr lang="x-none" sz="1200" b="0" i="0" dirty="0" smtClean="0">
                <a:solidFill>
                  <a:srgbClr val="000000"/>
                </a:solidFill>
              </a:rPr>
              <a:t>su(s</a:t>
            </a:r>
            <a:r>
              <a:rPr lang="x-none" sz="1200" b="0" i="0" dirty="0">
                <a:solidFill>
                  <a:srgbClr val="000000"/>
                </a:solidFill>
              </a:rPr>
              <a:t>) mensaje(s) clave</a:t>
            </a:r>
          </a:p>
          <a:p>
            <a:pPr marL="171450" indent="-171450">
              <a:spcBef>
                <a:spcPct val="20000"/>
              </a:spcBef>
              <a:buFont typeface="Arial" pitchFamily="34" charset="0"/>
              <a:buChar char="•"/>
              <a:defRPr/>
            </a:pPr>
            <a:r>
              <a:rPr lang="x-none" sz="1200" b="0" i="0" dirty="0">
                <a:solidFill>
                  <a:srgbClr val="000000"/>
                </a:solidFill>
              </a:rPr>
              <a:t>Ser reconocido como líder/experto: lo que significa que es probable que sea el director, pero no siempre</a:t>
            </a:r>
          </a:p>
          <a:p>
            <a:pPr marL="171450" indent="-171450">
              <a:spcBef>
                <a:spcPct val="20000"/>
              </a:spcBef>
              <a:buFont typeface="Arial" pitchFamily="34" charset="0"/>
              <a:buChar char="•"/>
              <a:defRPr/>
            </a:pPr>
            <a:r>
              <a:rPr lang="es-ES" sz="1200" b="0" i="0" dirty="0" smtClean="0">
                <a:solidFill>
                  <a:srgbClr val="000000"/>
                </a:solidFill>
              </a:rPr>
              <a:t>Estar </a:t>
            </a:r>
            <a:r>
              <a:rPr lang="x-none" sz="1200" b="0" i="0" dirty="0" smtClean="0">
                <a:solidFill>
                  <a:srgbClr val="000000"/>
                </a:solidFill>
              </a:rPr>
              <a:t>cómodo </a:t>
            </a:r>
            <a:r>
              <a:rPr lang="x-none" sz="1200" b="0" i="0" dirty="0">
                <a:solidFill>
                  <a:srgbClr val="000000"/>
                </a:solidFill>
              </a:rPr>
              <a:t>con los periodistas: no se sienta incómodo si los periodistas se vuelven agresivos</a:t>
            </a:r>
          </a:p>
          <a:p>
            <a:pPr marL="171450" indent="-171450">
              <a:spcBef>
                <a:spcPct val="20000"/>
              </a:spcBef>
              <a:buFont typeface="Arial" pitchFamily="34" charset="0"/>
              <a:buChar char="•"/>
              <a:defRPr/>
            </a:pPr>
            <a:r>
              <a:rPr lang="x-none" sz="1200" b="0" i="0" dirty="0">
                <a:solidFill>
                  <a:srgbClr val="000000"/>
                </a:solidFill>
              </a:rPr>
              <a:t>Puede comprometer tiempo suficiente: Debe estar disponible si un reportero quiere hacer una entrevista de inmediato o en un momento inesperado</a:t>
            </a:r>
          </a:p>
          <a:p>
            <a:pPr>
              <a:defRPr/>
            </a:pPr>
            <a:endParaRPr lang="en-GB" b="0" dirty="0"/>
          </a:p>
          <a:p>
            <a:pPr>
              <a:defRPr/>
            </a:pPr>
            <a:r>
              <a:rPr lang="x-none" sz="1200" b="0" i="0" dirty="0">
                <a:solidFill>
                  <a:srgbClr val="000000"/>
                </a:solidFill>
              </a:rPr>
              <a:t>Además, puede considerarse a quien tenga una voz clara, segura. </a:t>
            </a:r>
          </a:p>
        </p:txBody>
      </p:sp>
    </p:spTree>
    <p:extLst>
      <p:ext uri="{BB962C8B-B14F-4D97-AF65-F5344CB8AC3E}">
        <p14:creationId xmlns:p14="http://schemas.microsoft.com/office/powerpoint/2010/main" val="3908811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x-none" sz="1200" b="0" i="0" dirty="0">
                <a:solidFill>
                  <a:srgbClr val="000000"/>
                </a:solidFill>
              </a:rPr>
              <a:t>Antes de la entrevista, su organización debe preparar un kit de prensa y enviarlo a la periodista. El kit de prensa ayudará al periodista a prepararse para la entrevista y es una forma de que entiendan su organización, mensaje o evento antes de hablar con alguien sobre ello. El kit de prensa incluye:</a:t>
            </a:r>
          </a:p>
          <a:p>
            <a:pPr>
              <a:buFont typeface="Arial" pitchFamily="34" charset="0"/>
              <a:buNone/>
              <a:defRPr/>
            </a:pPr>
            <a:endParaRPr lang="en-US" dirty="0"/>
          </a:p>
          <a:p>
            <a:pPr marL="171450" indent="-171450">
              <a:buFont typeface="Arial" pitchFamily="34" charset="0"/>
              <a:buChar char="•"/>
              <a:defRPr/>
            </a:pPr>
            <a:r>
              <a:rPr lang="x-none" sz="1200" b="0" i="0" dirty="0">
                <a:solidFill>
                  <a:srgbClr val="000000"/>
                </a:solidFill>
              </a:rPr>
              <a:t>Una  carta de presentacion que indica quien es el experto o la organización, incluyendo el nombre y el título de esa persona, o una breve descripción de la organización. Al escribir acerca de  un individuo, resuma las cualidades únicas de la persona como un experto. </a:t>
            </a:r>
          </a:p>
          <a:p>
            <a:pPr marL="171450" indent="-171450">
              <a:buFont typeface="Arial" pitchFamily="34" charset="0"/>
              <a:buChar char="•"/>
              <a:defRPr/>
            </a:pPr>
            <a:r>
              <a:rPr lang="x-none" sz="1200" b="0" i="0" dirty="0">
                <a:solidFill>
                  <a:srgbClr val="000000"/>
                </a:solidFill>
              </a:rPr>
              <a:t>Boletín de medios</a:t>
            </a:r>
          </a:p>
          <a:p>
            <a:pPr marL="171450" indent="-171450">
              <a:buFont typeface="Arial" pitchFamily="34" charset="0"/>
              <a:buChar char="•"/>
              <a:defRPr/>
            </a:pPr>
            <a:r>
              <a:rPr lang="x-none" sz="1200" b="0" i="0" dirty="0">
                <a:solidFill>
                  <a:srgbClr val="000000"/>
                </a:solidFill>
              </a:rPr>
              <a:t>Hojas de datos o información de fondo sobre el tema que será discutido</a:t>
            </a:r>
          </a:p>
          <a:p>
            <a:pPr marL="171450" indent="-171450">
              <a:buFont typeface="Arial" pitchFamily="34" charset="0"/>
              <a:buChar char="•"/>
              <a:defRPr/>
            </a:pPr>
            <a:r>
              <a:rPr lang="x-none" sz="1200" b="0" i="0" dirty="0">
                <a:solidFill>
                  <a:srgbClr val="000000"/>
                </a:solidFill>
              </a:rPr>
              <a:t>Una hoja de preguntas y respuestas que explica bien tu tema </a:t>
            </a:r>
          </a:p>
          <a:p>
            <a:pPr marL="171450" indent="-171450">
              <a:buFont typeface="Arial" pitchFamily="34" charset="0"/>
              <a:buChar char="•"/>
              <a:defRPr/>
            </a:pPr>
            <a:r>
              <a:rPr lang="x-none" sz="1200" b="0" i="0" dirty="0">
                <a:solidFill>
                  <a:srgbClr val="000000"/>
                </a:solidFill>
              </a:rPr>
              <a:t>Copias de otros artículos de periódico que explican bien su asunto</a:t>
            </a:r>
          </a:p>
          <a:p>
            <a:pPr marL="171450" indent="-171450">
              <a:buFont typeface="Arial" pitchFamily="34" charset="0"/>
              <a:buChar char="•"/>
              <a:defRPr/>
            </a:pPr>
            <a:r>
              <a:rPr lang="x-none" sz="1200" b="0" i="0" dirty="0">
                <a:solidFill>
                  <a:srgbClr val="000000"/>
                </a:solidFill>
              </a:rPr>
              <a:t>Gráficos, imágenes, fotografías</a:t>
            </a:r>
          </a:p>
          <a:p>
            <a:pPr marL="171450" indent="-171450">
              <a:buFont typeface="Arial" pitchFamily="34" charset="0"/>
              <a:buChar char="•"/>
              <a:defRPr/>
            </a:pPr>
            <a:r>
              <a:rPr lang="x-none" sz="1200" b="0" i="0" dirty="0">
                <a:solidFill>
                  <a:srgbClr val="000000"/>
                </a:solidFill>
              </a:rPr>
              <a:t>Biografía y antecedentes del experto en el tema dentro de su organizacion </a:t>
            </a:r>
          </a:p>
          <a:p>
            <a:pPr marL="171450" indent="-171450">
              <a:buFont typeface="Arial" pitchFamily="34" charset="0"/>
              <a:buChar char="•"/>
              <a:defRPr/>
            </a:pPr>
            <a:r>
              <a:rPr lang="x-none" sz="1200" b="0" i="0" dirty="0">
                <a:solidFill>
                  <a:srgbClr val="000000"/>
                </a:solidFill>
              </a:rPr>
              <a:t>Una página que explica su organización y lo que hace</a:t>
            </a:r>
          </a:p>
          <a:p>
            <a:pPr marL="171450" indent="-171450">
              <a:buFont typeface="Arial" pitchFamily="34" charset="0"/>
              <a:buChar char="•"/>
              <a:defRPr/>
            </a:pPr>
            <a:r>
              <a:rPr lang="x-none" sz="1200" b="0" i="0" dirty="0">
                <a:solidFill>
                  <a:srgbClr val="000000"/>
                </a:solidFill>
              </a:rPr>
              <a:t>Tarjeta de visita del portavoz</a:t>
            </a:r>
          </a:p>
          <a:p>
            <a:pPr>
              <a:lnSpc>
                <a:spcPct val="90000"/>
              </a:lnSpc>
              <a:defRPr/>
            </a:pPr>
            <a:endParaRPr lang="en-US" b="1" dirty="0"/>
          </a:p>
          <a:p>
            <a:pPr>
              <a:lnSpc>
                <a:spcPct val="90000"/>
              </a:lnSpc>
              <a:buFontTx/>
              <a:buChar char="•"/>
              <a:defRPr/>
            </a:pPr>
            <a:endParaRPr lang="en-US" b="1" dirty="0"/>
          </a:p>
        </p:txBody>
      </p:sp>
      <p:sp>
        <p:nvSpPr>
          <p:cNvPr id="10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4F0E5219-58EB-41C5-85C0-C11AA98CFEF2}" type="slidenum">
              <a:rPr lang="en-US" altLang="en-US" sz="1200" smtClean="0">
                <a:latin typeface="Times New Roman" panose="02020603050405020304" pitchFamily="18" charset="0"/>
              </a:rPr>
              <a:pPr/>
              <a:t>3</a:t>
            </a:fld>
            <a:endParaRPr lang="en-US" altLang="en-US" sz="1200">
              <a:latin typeface="Times New Roman" panose="02020603050405020304" pitchFamily="18" charset="0"/>
            </a:endParaRPr>
          </a:p>
        </p:txBody>
      </p:sp>
    </p:spTree>
    <p:extLst>
      <p:ext uri="{BB962C8B-B14F-4D97-AF65-F5344CB8AC3E}">
        <p14:creationId xmlns:p14="http://schemas.microsoft.com/office/powerpoint/2010/main" val="2381106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8FF685E-2C4C-41B5-ADCD-79AA3DD07C3A}" type="slidenum">
              <a:rPr lang="en-US" altLang="en-US" sz="1200" smtClean="0">
                <a:latin typeface="Times New Roman" panose="02020603050405020304" pitchFamily="18" charset="0"/>
              </a:rPr>
              <a:pPr/>
              <a:t>4</a:t>
            </a:fld>
            <a:endParaRPr lang="en-US" altLang="en-US" sz="1200">
              <a:latin typeface="Times New Roman" panose="02020603050405020304" pitchFamily="18" charset="0"/>
            </a:endParaRPr>
          </a:p>
        </p:txBody>
      </p:sp>
      <p:sp>
        <p:nvSpPr>
          <p:cNvPr id="12291"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12292"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x-none" sz="1200" b="0" i="0" dirty="0">
                <a:solidFill>
                  <a:srgbClr val="000000"/>
                </a:solidFill>
              </a:rPr>
              <a:t>Una vez que usted sepa que estación de  televisión, periódico o programa de radio lo entrevistara, aprenda a conocer a esa organización y más concretamente a su entrevistador, leyendo, viendo y escuchando. Si observa cómo entrevistan a otros, aprendera su estilo de entrevistar y estará mejor preparado. </a:t>
            </a:r>
          </a:p>
          <a:p>
            <a:endParaRPr lang="en-US" altLang="en-US" dirty="0">
              <a:latin typeface="Arial" panose="020B0604020202020204" pitchFamily="34" charset="0"/>
            </a:endParaRPr>
          </a:p>
          <a:p>
            <a:r>
              <a:rPr lang="x-none" sz="1200" b="0" i="0" dirty="0">
                <a:solidFill>
                  <a:srgbClr val="000000"/>
                </a:solidFill>
              </a:rPr>
              <a:t>Es perfectamente justo pedirles antes de tiempo las preguntas que te van a hacer durante la entrevista. Ellos generalmente te darán una lista de preguntas para las que te puedes preparar  – aunque no siempre. Y esto no significa necesariamente que te (1) harán todas que las preguntas de su lista o (2) que no te harán cualquier otra pregunta.</a:t>
            </a:r>
          </a:p>
          <a:p>
            <a:endParaRPr lang="en-US" altLang="en-US" dirty="0">
              <a:latin typeface="Arial" panose="020B0604020202020204" pitchFamily="34" charset="0"/>
            </a:endParaRPr>
          </a:p>
          <a:p>
            <a:pPr>
              <a:spcBef>
                <a:spcPct val="20000"/>
              </a:spcBef>
            </a:pPr>
            <a:r>
              <a:rPr lang="x-none" sz="1200" b="0" i="0" dirty="0">
                <a:solidFill>
                  <a:srgbClr val="000000"/>
                </a:solidFill>
              </a:rPr>
              <a:t>Aunque los periodistas te proporcionen sus preguntas; anticipa lo que podrían preguntar adicionalemente. Esto es particularmente importante si el tema puede ser interpretado de una manera controversial– recuerde que el periodista está en busca de noticias interesantes y eso incluye la controversia. Anticipa los tipos de preguntas que podrían hacer, prepara respuestas claras y suscintas que se basen en los hechos y luego practicalas. </a:t>
            </a:r>
          </a:p>
        </p:txBody>
      </p:sp>
    </p:spTree>
    <p:extLst>
      <p:ext uri="{BB962C8B-B14F-4D97-AF65-F5344CB8AC3E}">
        <p14:creationId xmlns:p14="http://schemas.microsoft.com/office/powerpoint/2010/main" val="1780265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C3867E84-EF80-4BF6-9C5F-15113F9F1ED1}" type="slidenum">
              <a:rPr lang="en-US" altLang="en-US" sz="1200" smtClean="0">
                <a:latin typeface="Times New Roman" panose="02020603050405020304" pitchFamily="18" charset="0"/>
              </a:rPr>
              <a:pPr/>
              <a:t>5</a:t>
            </a:fld>
            <a:endParaRPr lang="en-US" altLang="en-US" sz="1200">
              <a:latin typeface="Times New Roman" panose="02020603050405020304" pitchFamily="18" charset="0"/>
            </a:endParaRPr>
          </a:p>
        </p:txBody>
      </p:sp>
      <p:sp>
        <p:nvSpPr>
          <p:cNvPr id="14339"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14340"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x-none" b="0" i="0" dirty="0"/>
              <a:t>¡</a:t>
            </a:r>
            <a:r>
              <a:rPr lang="x-none" sz="1200" b="0" i="0" dirty="0" smtClean="0">
                <a:solidFill>
                  <a:srgbClr val="000000"/>
                </a:solidFill>
              </a:rPr>
              <a:t>Ve</a:t>
            </a:r>
            <a:r>
              <a:rPr lang="es-ES" sz="1200" b="0" i="0" dirty="0" smtClean="0">
                <a:solidFill>
                  <a:srgbClr val="000000"/>
                </a:solidFill>
              </a:rPr>
              <a:t>n</a:t>
            </a:r>
            <a:r>
              <a:rPr lang="x-none" sz="1200" b="0" i="0" dirty="0" smtClean="0">
                <a:solidFill>
                  <a:srgbClr val="000000"/>
                </a:solidFill>
              </a:rPr>
              <a:t> </a:t>
            </a:r>
            <a:r>
              <a:rPr lang="x-none" sz="1200" b="0" i="0" dirty="0">
                <a:solidFill>
                  <a:srgbClr val="000000"/>
                </a:solidFill>
              </a:rPr>
              <a:t>preparado! </a:t>
            </a:r>
            <a:r>
              <a:rPr lang="x-none" sz="1200" b="0" i="0" dirty="0" smtClean="0">
                <a:solidFill>
                  <a:srgbClr val="000000"/>
                </a:solidFill>
              </a:rPr>
              <a:t>Prepar</a:t>
            </a:r>
            <a:r>
              <a:rPr lang="es-ES" sz="1200" b="0" i="0" dirty="0" smtClean="0">
                <a:solidFill>
                  <a:srgbClr val="000000"/>
                </a:solidFill>
              </a:rPr>
              <a:t>a</a:t>
            </a:r>
            <a:r>
              <a:rPr lang="x-none" sz="1200" b="0" i="0" dirty="0" smtClean="0">
                <a:solidFill>
                  <a:srgbClr val="000000"/>
                </a:solidFill>
              </a:rPr>
              <a:t> </a:t>
            </a:r>
            <a:r>
              <a:rPr lang="es-ES" sz="1200" b="0" i="0" dirty="0" smtClean="0">
                <a:solidFill>
                  <a:srgbClr val="000000"/>
                </a:solidFill>
              </a:rPr>
              <a:t>t</a:t>
            </a:r>
            <a:r>
              <a:rPr lang="x-none" sz="1200" b="0" i="0" dirty="0" smtClean="0">
                <a:solidFill>
                  <a:srgbClr val="000000"/>
                </a:solidFill>
              </a:rPr>
              <a:t>us </a:t>
            </a:r>
            <a:r>
              <a:rPr lang="x-none" sz="1200" b="0" i="0" dirty="0">
                <a:solidFill>
                  <a:srgbClr val="000000"/>
                </a:solidFill>
              </a:rPr>
              <a:t>mensajes principales antes de ser entrevistado para que </a:t>
            </a:r>
            <a:r>
              <a:rPr lang="x-none" sz="1200" b="0" i="0" dirty="0" smtClean="0">
                <a:solidFill>
                  <a:srgbClr val="000000"/>
                </a:solidFill>
              </a:rPr>
              <a:t>sea</a:t>
            </a:r>
            <a:r>
              <a:rPr lang="es-ES" sz="1200" b="0" i="0" dirty="0" smtClean="0">
                <a:solidFill>
                  <a:srgbClr val="000000"/>
                </a:solidFill>
              </a:rPr>
              <a:t>s</a:t>
            </a:r>
            <a:r>
              <a:rPr lang="x-none" sz="1200" b="0" i="0" dirty="0" smtClean="0">
                <a:solidFill>
                  <a:srgbClr val="000000"/>
                </a:solidFill>
              </a:rPr>
              <a:t> </a:t>
            </a:r>
            <a:r>
              <a:rPr lang="x-none" sz="1200" b="0" i="0" dirty="0">
                <a:solidFill>
                  <a:srgbClr val="000000"/>
                </a:solidFill>
              </a:rPr>
              <a:t>capaz de </a:t>
            </a:r>
            <a:r>
              <a:rPr lang="x-none" sz="1200" b="0" i="0" dirty="0" smtClean="0">
                <a:solidFill>
                  <a:srgbClr val="000000"/>
                </a:solidFill>
              </a:rPr>
              <a:t>comunicarl</a:t>
            </a:r>
            <a:r>
              <a:rPr lang="es-ES" sz="1200" b="0" i="0" dirty="0" smtClean="0">
                <a:solidFill>
                  <a:srgbClr val="000000"/>
                </a:solidFill>
              </a:rPr>
              <a:t>o</a:t>
            </a:r>
            <a:r>
              <a:rPr lang="x-none" sz="1200" b="0" i="0" dirty="0" smtClean="0">
                <a:solidFill>
                  <a:srgbClr val="000000"/>
                </a:solidFill>
              </a:rPr>
              <a:t>s </a:t>
            </a:r>
            <a:r>
              <a:rPr lang="x-none" sz="1200" b="0" i="0" dirty="0">
                <a:solidFill>
                  <a:srgbClr val="000000"/>
                </a:solidFill>
              </a:rPr>
              <a:t>claramente. Al desarrollar </a:t>
            </a:r>
            <a:r>
              <a:rPr lang="es-ES" sz="1200" b="0" i="0" dirty="0" smtClean="0">
                <a:solidFill>
                  <a:srgbClr val="000000"/>
                </a:solidFill>
              </a:rPr>
              <a:t>t</a:t>
            </a:r>
            <a:r>
              <a:rPr lang="x-none" sz="1200" b="0" i="0" dirty="0" smtClean="0">
                <a:solidFill>
                  <a:srgbClr val="000000"/>
                </a:solidFill>
              </a:rPr>
              <a:t>us </a:t>
            </a:r>
            <a:r>
              <a:rPr lang="x-none" sz="1200" b="0" i="0" dirty="0">
                <a:solidFill>
                  <a:srgbClr val="000000"/>
                </a:solidFill>
              </a:rPr>
              <a:t>mensajes, </a:t>
            </a:r>
            <a:r>
              <a:rPr lang="x-none" sz="1200" b="0" i="0" dirty="0" smtClean="0">
                <a:solidFill>
                  <a:srgbClr val="000000"/>
                </a:solidFill>
              </a:rPr>
              <a:t>pregúnt</a:t>
            </a:r>
            <a:r>
              <a:rPr lang="es-ES" sz="1200" b="0" i="0" dirty="0" smtClean="0">
                <a:solidFill>
                  <a:srgbClr val="000000"/>
                </a:solidFill>
              </a:rPr>
              <a:t>ate</a:t>
            </a:r>
            <a:r>
              <a:rPr lang="x-none" sz="1200" b="0" i="0" dirty="0" smtClean="0">
                <a:solidFill>
                  <a:srgbClr val="000000"/>
                </a:solidFill>
              </a:rPr>
              <a:t>:</a:t>
            </a:r>
            <a:endParaRPr lang="x-none" sz="1200" b="0" i="0" dirty="0">
              <a:solidFill>
                <a:srgbClr val="000000"/>
              </a:solidFill>
            </a:endParaRPr>
          </a:p>
          <a:p>
            <a:pPr>
              <a:spcBef>
                <a:spcPct val="40000"/>
              </a:spcBef>
            </a:pPr>
            <a:endParaRPr lang="en-US" altLang="en-US" dirty="0">
              <a:solidFill>
                <a:srgbClr val="000000"/>
              </a:solidFill>
              <a:latin typeface="Arial" panose="020B0604020202020204" pitchFamily="34" charset="0"/>
            </a:endParaRPr>
          </a:p>
          <a:p>
            <a:pPr>
              <a:spcBef>
                <a:spcPct val="40000"/>
              </a:spcBef>
            </a:pPr>
            <a:r>
              <a:rPr lang="x-none" sz="1200" b="0" i="0" dirty="0">
                <a:solidFill>
                  <a:srgbClr val="000000"/>
                </a:solidFill>
              </a:rPr>
              <a:t>¿Son novedosos?</a:t>
            </a:r>
          </a:p>
          <a:p>
            <a:pPr>
              <a:spcBef>
                <a:spcPct val="40000"/>
              </a:spcBef>
            </a:pPr>
            <a:r>
              <a:rPr lang="x-none" sz="1200" b="0" i="0" dirty="0">
                <a:solidFill>
                  <a:srgbClr val="000000"/>
                </a:solidFill>
              </a:rPr>
              <a:t>¿Son acerca de personas?</a:t>
            </a:r>
          </a:p>
          <a:p>
            <a:pPr>
              <a:spcBef>
                <a:spcPct val="40000"/>
              </a:spcBef>
            </a:pPr>
            <a:r>
              <a:rPr lang="x-none" sz="1200" b="0" i="0" dirty="0">
                <a:solidFill>
                  <a:srgbClr val="000000"/>
                </a:solidFill>
              </a:rPr>
              <a:t>¿Son positivos?</a:t>
            </a:r>
          </a:p>
          <a:p>
            <a:pPr>
              <a:spcBef>
                <a:spcPct val="40000"/>
              </a:spcBef>
            </a:pPr>
            <a:r>
              <a:rPr lang="x-none" sz="1200" b="0" i="0" dirty="0">
                <a:solidFill>
                  <a:srgbClr val="000000"/>
                </a:solidFill>
              </a:rPr>
              <a:t>¿Son importantes para las políticas?</a:t>
            </a:r>
          </a:p>
          <a:p>
            <a:pPr>
              <a:spcBef>
                <a:spcPct val="40000"/>
              </a:spcBef>
            </a:pPr>
            <a:r>
              <a:rPr lang="x-none" sz="1200" b="0" i="0" dirty="0">
                <a:solidFill>
                  <a:srgbClr val="000000"/>
                </a:solidFill>
              </a:rPr>
              <a:t>¿Son cortos y simples?</a:t>
            </a:r>
          </a:p>
          <a:p>
            <a:pPr>
              <a:spcBef>
                <a:spcPct val="40000"/>
              </a:spcBef>
            </a:pPr>
            <a:endParaRPr lang="en-US" altLang="en-US" dirty="0">
              <a:latin typeface="Arial" panose="020B0604020202020204" pitchFamily="34" charset="0"/>
            </a:endParaRPr>
          </a:p>
          <a:p>
            <a:pPr>
              <a:spcBef>
                <a:spcPct val="40000"/>
              </a:spcBef>
            </a:pPr>
            <a:r>
              <a:rPr lang="x-none" sz="1200" b="0" i="0" dirty="0">
                <a:solidFill>
                  <a:srgbClr val="000000"/>
                </a:solidFill>
              </a:rPr>
              <a:t>Prepárese para hacer una copia de seguridad de sus mensajes, con información relevante, incluidas estadísticas y otros datos que respalden sus mensajes, y practique la transición de la pregunta de los entrevistadores a los mensajes clave que desea comunicar. Un ejemplo sería: "Esa es una muy buena pregunta. Nuestra organización no se ocupa de ese asunto directamente, pero se nos ocurrió cierta información sobre ... lo que se relaciona con sus preocupaciones ".</a:t>
            </a:r>
          </a:p>
        </p:txBody>
      </p:sp>
    </p:spTree>
    <p:extLst>
      <p:ext uri="{BB962C8B-B14F-4D97-AF65-F5344CB8AC3E}">
        <p14:creationId xmlns:p14="http://schemas.microsoft.com/office/powerpoint/2010/main" val="1314112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BC26219-CEBB-46FD-B4F2-F083F3DBD466}" type="slidenum">
              <a:rPr lang="en-US" altLang="en-US" sz="1200" smtClean="0">
                <a:latin typeface="Times New Roman" panose="02020603050405020304" pitchFamily="18" charset="0"/>
              </a:rPr>
              <a:pPr/>
              <a:t>6</a:t>
            </a:fld>
            <a:endParaRPr lang="en-US" altLang="en-US" sz="1200">
              <a:latin typeface="Times New Roman" panose="02020603050405020304" pitchFamily="18" charset="0"/>
            </a:endParaRPr>
          </a:p>
        </p:txBody>
      </p:sp>
      <p:sp>
        <p:nvSpPr>
          <p:cNvPr id="16387"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16388"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x-none" sz="1200" b="0" i="0" dirty="0">
                <a:solidFill>
                  <a:srgbClr val="000000"/>
                </a:solidFill>
              </a:rPr>
              <a:t>Durante la entrevista, </a:t>
            </a:r>
            <a:r>
              <a:rPr lang="es-ES" sz="1200" b="0" i="0" dirty="0" smtClean="0">
                <a:solidFill>
                  <a:srgbClr val="000000"/>
                </a:solidFill>
              </a:rPr>
              <a:t>menciona tus </a:t>
            </a:r>
            <a:r>
              <a:rPr lang="x-none" sz="1200" b="0" i="0" dirty="0" smtClean="0">
                <a:solidFill>
                  <a:srgbClr val="000000"/>
                </a:solidFill>
              </a:rPr>
              <a:t>mensaje </a:t>
            </a:r>
            <a:r>
              <a:rPr lang="es-ES" sz="1200" b="0" i="0" dirty="0" smtClean="0">
                <a:solidFill>
                  <a:srgbClr val="000000"/>
                </a:solidFill>
              </a:rPr>
              <a:t>pronto </a:t>
            </a:r>
            <a:r>
              <a:rPr lang="x-none" sz="1200" b="0" i="0" dirty="0" smtClean="0">
                <a:solidFill>
                  <a:srgbClr val="000000"/>
                </a:solidFill>
              </a:rPr>
              <a:t>en </a:t>
            </a:r>
            <a:r>
              <a:rPr lang="x-none" sz="1200" b="0" i="0" dirty="0">
                <a:solidFill>
                  <a:srgbClr val="000000"/>
                </a:solidFill>
              </a:rPr>
              <a:t>caso de que </a:t>
            </a:r>
            <a:r>
              <a:rPr lang="x-none" sz="1200" b="0" i="0" dirty="0" smtClean="0">
                <a:solidFill>
                  <a:srgbClr val="000000"/>
                </a:solidFill>
              </a:rPr>
              <a:t>sea</a:t>
            </a:r>
            <a:r>
              <a:rPr lang="es-ES" sz="1200" b="0" i="0" dirty="0" smtClean="0">
                <a:solidFill>
                  <a:srgbClr val="000000"/>
                </a:solidFill>
              </a:rPr>
              <a:t>s</a:t>
            </a:r>
            <a:r>
              <a:rPr lang="x-none" sz="1200" b="0" i="0" dirty="0" smtClean="0">
                <a:solidFill>
                  <a:srgbClr val="000000"/>
                </a:solidFill>
              </a:rPr>
              <a:t> </a:t>
            </a:r>
            <a:r>
              <a:rPr lang="x-none" sz="1200" b="0" i="0" dirty="0">
                <a:solidFill>
                  <a:srgbClr val="000000"/>
                </a:solidFill>
              </a:rPr>
              <a:t>desviado del tema y no </a:t>
            </a:r>
            <a:r>
              <a:rPr lang="x-none" sz="1200" b="0" i="0" dirty="0" smtClean="0">
                <a:solidFill>
                  <a:srgbClr val="000000"/>
                </a:solidFill>
              </a:rPr>
              <a:t>tenga</a:t>
            </a:r>
            <a:r>
              <a:rPr lang="es-ES" sz="1200" b="0" i="0" dirty="0" smtClean="0">
                <a:solidFill>
                  <a:srgbClr val="000000"/>
                </a:solidFill>
              </a:rPr>
              <a:t>s</a:t>
            </a:r>
            <a:r>
              <a:rPr lang="x-none" sz="1200" b="0" i="0" dirty="0" smtClean="0">
                <a:solidFill>
                  <a:srgbClr val="000000"/>
                </a:solidFill>
              </a:rPr>
              <a:t> </a:t>
            </a:r>
            <a:r>
              <a:rPr lang="x-none" sz="1200" b="0" i="0" dirty="0">
                <a:solidFill>
                  <a:srgbClr val="000000"/>
                </a:solidFill>
              </a:rPr>
              <a:t>tiempo al final de la entrevista. El periodista puede desviarlo del tema por lo que es que es muy importante adherirse a su mensaje tanto como sea posible. </a:t>
            </a:r>
          </a:p>
          <a:p>
            <a:endParaRPr lang="en-US" altLang="en-US" dirty="0">
              <a:latin typeface="Arial" panose="020B0604020202020204" pitchFamily="34" charset="0"/>
            </a:endParaRPr>
          </a:p>
          <a:p>
            <a:r>
              <a:rPr lang="x-none" sz="1200" b="0" i="0" dirty="0">
                <a:solidFill>
                  <a:srgbClr val="000000"/>
                </a:solidFill>
              </a:rPr>
              <a:t>Es importante que usted </a:t>
            </a:r>
            <a:r>
              <a:rPr lang="x-none" sz="1200" b="0" i="0" dirty="0" smtClean="0">
                <a:solidFill>
                  <a:srgbClr val="000000"/>
                </a:solidFill>
              </a:rPr>
              <a:t>pued</a:t>
            </a:r>
            <a:r>
              <a:rPr lang="es-ES" sz="1200" b="0" i="0" dirty="0" smtClean="0">
                <a:solidFill>
                  <a:srgbClr val="000000"/>
                </a:solidFill>
              </a:rPr>
              <a:t>a</a:t>
            </a:r>
            <a:r>
              <a:rPr lang="x-none" sz="1200" b="0" i="0" dirty="0" smtClean="0">
                <a:solidFill>
                  <a:srgbClr val="000000"/>
                </a:solidFill>
              </a:rPr>
              <a:t> </a:t>
            </a:r>
            <a:r>
              <a:rPr lang="x-none" sz="1200" b="0" i="0" dirty="0">
                <a:solidFill>
                  <a:srgbClr val="000000"/>
                </a:solidFill>
              </a:rPr>
              <a:t>comunicar su mensaje en 6 segundos o menos – es básicamente un mensaje de una oración. Muchas veces, después de una entrevista, un periodista regresará a su organización para editar la entrevista. Puede cortar la entrevista en pequeños pedacitos y el producto final es una historia muy corta. Si su mensaje es largo, se podria cortar y no ser incluido en la historia y eso </a:t>
            </a:r>
            <a:r>
              <a:rPr lang="es-ES" sz="1200" b="0" i="0" dirty="0" smtClean="0">
                <a:solidFill>
                  <a:srgbClr val="000000"/>
                </a:solidFill>
              </a:rPr>
              <a:t>arruina</a:t>
            </a:r>
            <a:r>
              <a:rPr lang="es-ES" sz="1200" b="0" i="0" baseline="0" dirty="0" smtClean="0">
                <a:solidFill>
                  <a:srgbClr val="000000"/>
                </a:solidFill>
              </a:rPr>
              <a:t> </a:t>
            </a:r>
            <a:r>
              <a:rPr lang="x-none" sz="1200" b="0" i="0" dirty="0" smtClean="0">
                <a:solidFill>
                  <a:srgbClr val="000000"/>
                </a:solidFill>
              </a:rPr>
              <a:t>el </a:t>
            </a:r>
            <a:r>
              <a:rPr lang="x-none" sz="1200" b="0" i="0" dirty="0">
                <a:solidFill>
                  <a:srgbClr val="000000"/>
                </a:solidFill>
              </a:rPr>
              <a:t>propósito de la entrevista. </a:t>
            </a:r>
          </a:p>
          <a:p>
            <a:endParaRPr lang="en-US" altLang="en-US" dirty="0">
              <a:latin typeface="Arial" panose="020B0604020202020204" pitchFamily="34" charset="0"/>
            </a:endParaRPr>
          </a:p>
          <a:p>
            <a:r>
              <a:rPr lang="x-none" sz="1200" b="0" i="0" dirty="0" smtClean="0">
                <a:solidFill>
                  <a:srgbClr val="000000"/>
                </a:solidFill>
              </a:rPr>
              <a:t>Recuerd</a:t>
            </a:r>
            <a:r>
              <a:rPr lang="es-ES" sz="1200" b="0" i="0" dirty="0" smtClean="0">
                <a:solidFill>
                  <a:srgbClr val="000000"/>
                </a:solidFill>
              </a:rPr>
              <a:t>a</a:t>
            </a:r>
            <a:r>
              <a:rPr lang="x-none" sz="1200" b="0" i="0" dirty="0" smtClean="0">
                <a:solidFill>
                  <a:srgbClr val="000000"/>
                </a:solidFill>
              </a:rPr>
              <a:t> </a:t>
            </a:r>
            <a:r>
              <a:rPr lang="x-none" sz="1200" b="0" i="0" dirty="0">
                <a:solidFill>
                  <a:srgbClr val="000000"/>
                </a:solidFill>
              </a:rPr>
              <a:t>repetir </a:t>
            </a:r>
            <a:r>
              <a:rPr lang="es-ES" sz="1200" b="0" i="0" dirty="0" smtClean="0">
                <a:solidFill>
                  <a:srgbClr val="000000"/>
                </a:solidFill>
              </a:rPr>
              <a:t>tu </a:t>
            </a:r>
            <a:r>
              <a:rPr lang="x-none" sz="1200" b="0" i="0" dirty="0" smtClean="0">
                <a:solidFill>
                  <a:srgbClr val="000000"/>
                </a:solidFill>
              </a:rPr>
              <a:t>mensaje </a:t>
            </a:r>
            <a:r>
              <a:rPr lang="x-none" sz="1200" b="0" i="0" dirty="0">
                <a:solidFill>
                  <a:srgbClr val="000000"/>
                </a:solidFill>
              </a:rPr>
              <a:t>varias veces para que sea incluido en la entrevista final que se difunde al público. </a:t>
            </a:r>
          </a:p>
        </p:txBody>
      </p:sp>
    </p:spTree>
    <p:extLst>
      <p:ext uri="{BB962C8B-B14F-4D97-AF65-F5344CB8AC3E}">
        <p14:creationId xmlns:p14="http://schemas.microsoft.com/office/powerpoint/2010/main" val="21800951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0D4AD63-0099-4642-B7CC-820E384B3C8D}" type="slidenum">
              <a:rPr lang="en-US" altLang="en-US" sz="1200" smtClean="0">
                <a:latin typeface="Times New Roman" panose="02020603050405020304" pitchFamily="18" charset="0"/>
              </a:rPr>
              <a:pPr/>
              <a:t>7</a:t>
            </a:fld>
            <a:endParaRPr lang="en-US" altLang="en-US" sz="1200">
              <a:latin typeface="Times New Roman" panose="02020603050405020304" pitchFamily="18" charset="0"/>
            </a:endParaRPr>
          </a:p>
        </p:txBody>
      </p:sp>
      <p:sp>
        <p:nvSpPr>
          <p:cNvPr id="18435"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18436"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x-none" sz="1200" b="0" i="0" dirty="0">
                <a:solidFill>
                  <a:srgbClr val="000000"/>
                </a:solidFill>
              </a:rPr>
              <a:t>"En el registro" significa que todo lo que dices, tiene la posibilidad de ser divulgado al público en general.</a:t>
            </a:r>
          </a:p>
          <a:p>
            <a:endParaRPr lang="en-US" altLang="en-US" dirty="0">
              <a:latin typeface="Arial" panose="020B0604020202020204" pitchFamily="34" charset="0"/>
            </a:endParaRPr>
          </a:p>
          <a:p>
            <a:r>
              <a:rPr lang="x-none" sz="1200" b="0" i="0" dirty="0">
                <a:solidFill>
                  <a:srgbClr val="000000"/>
                </a:solidFill>
              </a:rPr>
              <a:t> Las discusiones fuera de registro son discusiones generales con un periodista que no se hicieron durante una entrevista formal. Al entrevistado se le  hace creer que nada de lo que dijo durante esa discusión será reportado por el periodista, pero eso no siempre ocurre. </a:t>
            </a:r>
          </a:p>
          <a:p>
            <a:endParaRPr lang="en-US" altLang="en-US" dirty="0">
              <a:latin typeface="Arial" panose="020B0604020202020204" pitchFamily="34" charset="0"/>
            </a:endParaRPr>
          </a:p>
          <a:p>
            <a:r>
              <a:rPr lang="x-none" sz="1200" b="0" i="0" dirty="0">
                <a:solidFill>
                  <a:srgbClr val="000000"/>
                </a:solidFill>
              </a:rPr>
              <a:t>Asumir que sus "declaraciones" son para quedar </a:t>
            </a:r>
            <a:r>
              <a:rPr lang="x-none" sz="1200" b="0" i="0" dirty="0" smtClean="0">
                <a:solidFill>
                  <a:srgbClr val="000000"/>
                </a:solidFill>
              </a:rPr>
              <a:t>registradas</a:t>
            </a:r>
            <a:r>
              <a:rPr lang="es-ES" sz="1200" b="0" i="0" dirty="0" smtClean="0">
                <a:solidFill>
                  <a:srgbClr val="000000"/>
                </a:solidFill>
              </a:rPr>
              <a:t>.</a:t>
            </a:r>
            <a:r>
              <a:rPr lang="x-none" sz="1200" b="0" i="0" dirty="0" smtClean="0">
                <a:solidFill>
                  <a:srgbClr val="000000"/>
                </a:solidFill>
              </a:rPr>
              <a:t> </a:t>
            </a:r>
            <a:r>
              <a:rPr lang="x-none" sz="1200" b="0" i="0" dirty="0">
                <a:solidFill>
                  <a:srgbClr val="000000"/>
                </a:solidFill>
              </a:rPr>
              <a:t>Nunca digas lo que no quieras leer impreso, ver en la televisión o escuchar en la radio!</a:t>
            </a:r>
          </a:p>
          <a:p>
            <a:endParaRPr lang="en-GB" altLang="en-US" b="1" dirty="0">
              <a:latin typeface="Arial" panose="020B0604020202020204" pitchFamily="34" charset="0"/>
            </a:endParaRPr>
          </a:p>
        </p:txBody>
      </p:sp>
    </p:spTree>
    <p:extLst>
      <p:ext uri="{BB962C8B-B14F-4D97-AF65-F5344CB8AC3E}">
        <p14:creationId xmlns:p14="http://schemas.microsoft.com/office/powerpoint/2010/main" val="42443613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AC1F1B0-4586-476D-B9D9-3F442380169D}" type="slidenum">
              <a:rPr lang="en-US" altLang="en-US" sz="1200" smtClean="0">
                <a:latin typeface="Times New Roman" panose="02020603050405020304" pitchFamily="18" charset="0"/>
              </a:rPr>
              <a:pPr/>
              <a:t>8</a:t>
            </a:fld>
            <a:endParaRPr lang="en-US" altLang="en-US" sz="1200">
              <a:latin typeface="Times New Roman" panose="02020603050405020304" pitchFamily="18" charset="0"/>
            </a:endParaRPr>
          </a:p>
        </p:txBody>
      </p:sp>
      <p:sp>
        <p:nvSpPr>
          <p:cNvPr id="20483"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20484"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x-none" sz="1200" b="0" i="0" dirty="0">
                <a:solidFill>
                  <a:srgbClr val="000000"/>
                </a:solidFill>
              </a:rPr>
              <a:t>Un buen entrevistado utiliza estas técnicas para causar una buena impresión:</a:t>
            </a:r>
          </a:p>
          <a:p>
            <a:endParaRPr lang="en-US" altLang="en-US" dirty="0">
              <a:latin typeface="Arial" panose="020B0604020202020204" pitchFamily="34" charset="0"/>
            </a:endParaRPr>
          </a:p>
          <a:p>
            <a:pPr>
              <a:spcBef>
                <a:spcPct val="20000"/>
              </a:spcBef>
              <a:buFontTx/>
              <a:buChar char="•"/>
            </a:pPr>
            <a:r>
              <a:rPr lang="x-none" sz="1200" b="0" i="0" dirty="0">
                <a:solidFill>
                  <a:srgbClr val="000000"/>
                </a:solidFill>
              </a:rPr>
              <a:t>  Hacer contacto visual con la cámara o el entrevistador</a:t>
            </a:r>
          </a:p>
          <a:p>
            <a:pPr>
              <a:spcBef>
                <a:spcPct val="20000"/>
              </a:spcBef>
              <a:buFontTx/>
              <a:buChar char="•"/>
            </a:pPr>
            <a:r>
              <a:rPr lang="x-none" sz="1200" b="0" i="0" dirty="0">
                <a:solidFill>
                  <a:srgbClr val="000000"/>
                </a:solidFill>
              </a:rPr>
              <a:t>  Utilizar el nombre del entrevistador</a:t>
            </a:r>
          </a:p>
          <a:p>
            <a:pPr>
              <a:spcBef>
                <a:spcPct val="20000"/>
              </a:spcBef>
              <a:buFontTx/>
              <a:buChar char="•"/>
            </a:pPr>
            <a:r>
              <a:rPr lang="x-none" sz="1200" b="0" i="0" dirty="0">
                <a:solidFill>
                  <a:srgbClr val="000000"/>
                </a:solidFill>
              </a:rPr>
              <a:t>  Reformular la pregunta si no entiendes o si ayuda a obtener más claridad sobre el asunto</a:t>
            </a:r>
          </a:p>
          <a:p>
            <a:pPr>
              <a:spcBef>
                <a:spcPct val="20000"/>
              </a:spcBef>
              <a:buFontTx/>
              <a:buChar char="•"/>
            </a:pPr>
            <a:r>
              <a:rPr lang="es-ES" sz="1200" b="0" i="0" dirty="0">
                <a:solidFill>
                  <a:srgbClr val="000000"/>
                </a:solidFill>
              </a:rPr>
              <a:t>  </a:t>
            </a:r>
            <a:r>
              <a:rPr lang="x-none" sz="1200" b="0" i="0" dirty="0">
                <a:solidFill>
                  <a:srgbClr val="000000"/>
                </a:solidFill>
              </a:rPr>
              <a:t>Permanecer positivo: No te pongas</a:t>
            </a:r>
            <a:r>
              <a:rPr lang="x-none" b="0" i="0" dirty="0"/>
              <a:t>nervioso o enojado</a:t>
            </a:r>
          </a:p>
          <a:p>
            <a:pPr>
              <a:spcBef>
                <a:spcPct val="20000"/>
              </a:spcBef>
              <a:buFontTx/>
              <a:buChar char="•"/>
            </a:pPr>
            <a:r>
              <a:rPr lang="x-none" sz="1200" b="0" i="0" dirty="0">
                <a:solidFill>
                  <a:srgbClr val="000000"/>
                </a:solidFill>
              </a:rPr>
              <a:t>  Dile una historia o anécdota personal</a:t>
            </a:r>
          </a:p>
          <a:p>
            <a:pPr>
              <a:spcBef>
                <a:spcPct val="20000"/>
              </a:spcBef>
              <a:buFontTx/>
              <a:buChar char="•"/>
            </a:pPr>
            <a:r>
              <a:rPr lang="x-none" sz="1200" b="0" i="0" dirty="0">
                <a:solidFill>
                  <a:srgbClr val="000000"/>
                </a:solidFill>
              </a:rPr>
              <a:t>  </a:t>
            </a:r>
            <a:r>
              <a:rPr lang="es-ES" sz="1200" b="0" i="0" dirty="0" smtClean="0">
                <a:solidFill>
                  <a:srgbClr val="000000"/>
                </a:solidFill>
              </a:rPr>
              <a:t>Mantenlo </a:t>
            </a:r>
            <a:r>
              <a:rPr lang="x-none" sz="1200" b="0" i="0" dirty="0" smtClean="0">
                <a:solidFill>
                  <a:srgbClr val="000000"/>
                </a:solidFill>
              </a:rPr>
              <a:t>CORTO </a:t>
            </a:r>
            <a:r>
              <a:rPr lang="x-none" sz="1200" b="0" i="0" dirty="0">
                <a:solidFill>
                  <a:srgbClr val="000000"/>
                </a:solidFill>
              </a:rPr>
              <a:t>y SIMPLE. No seguir y seguir. El público se aburre fácilmente. </a:t>
            </a:r>
          </a:p>
          <a:p>
            <a:endParaRPr lang="en-US" altLang="en-US" dirty="0">
              <a:latin typeface="Arial" panose="020B0604020202020204" pitchFamily="34" charset="0"/>
            </a:endParaRPr>
          </a:p>
          <a:p>
            <a:r>
              <a:rPr lang="x-none" sz="1200" b="0" i="0" dirty="0">
                <a:solidFill>
                  <a:srgbClr val="000000"/>
                </a:solidFill>
              </a:rPr>
              <a:t>Toma tu tiempo (¡Recuerde respirar!) y no dejes que la duda te desconcierte. Si alguien hace una </a:t>
            </a:r>
            <a:r>
              <a:rPr lang="es-ES" sz="1200" b="0" i="0" dirty="0" smtClean="0">
                <a:solidFill>
                  <a:srgbClr val="000000"/>
                </a:solidFill>
              </a:rPr>
              <a:t>pregunta</a:t>
            </a:r>
            <a:r>
              <a:rPr lang="es-ES" sz="1200" b="0" i="0" baseline="0" dirty="0" smtClean="0">
                <a:solidFill>
                  <a:srgbClr val="000000"/>
                </a:solidFill>
              </a:rPr>
              <a:t> inesperada</a:t>
            </a:r>
            <a:r>
              <a:rPr lang="x-none" sz="1200" b="0" i="0" dirty="0" smtClean="0">
                <a:solidFill>
                  <a:srgbClr val="000000"/>
                </a:solidFill>
              </a:rPr>
              <a:t>, </a:t>
            </a:r>
            <a:r>
              <a:rPr lang="x-none" sz="1200" b="0" i="0" dirty="0">
                <a:solidFill>
                  <a:srgbClr val="000000"/>
                </a:solidFill>
              </a:rPr>
              <a:t>date algún tiempo mientras piensas en una respuesta: "Es una pregunta muy interesante. Según tengo entendido, está pidiendo... [repita su pregunta con tus propias palabras]."</a:t>
            </a:r>
          </a:p>
          <a:p>
            <a:endParaRPr lang="en-GB" altLang="en-US" dirty="0">
              <a:latin typeface="Arial" panose="020B0604020202020204" pitchFamily="34" charset="0"/>
            </a:endParaRPr>
          </a:p>
          <a:p>
            <a:r>
              <a:rPr lang="x-none" sz="1200" b="0" i="0" dirty="0">
                <a:solidFill>
                  <a:srgbClr val="000000"/>
                </a:solidFill>
              </a:rPr>
              <a:t>Y por último... pide a un periodista  hacer un reportaje sobre tu tema o nueva información. </a:t>
            </a:r>
          </a:p>
        </p:txBody>
      </p:sp>
    </p:spTree>
    <p:extLst>
      <p:ext uri="{BB962C8B-B14F-4D97-AF65-F5344CB8AC3E}">
        <p14:creationId xmlns:p14="http://schemas.microsoft.com/office/powerpoint/2010/main" val="580125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88AA8BAB-410C-4C3A-AD90-53FAE6467609}" type="slidenum">
              <a:rPr lang="en-US" altLang="en-US" sz="1200" smtClean="0">
                <a:latin typeface="Times New Roman" panose="02020603050405020304" pitchFamily="18" charset="0"/>
              </a:rPr>
              <a:pPr/>
              <a:t>9</a:t>
            </a:fld>
            <a:endParaRPr lang="en-US" altLang="en-US" sz="1200">
              <a:latin typeface="Times New Roman" panose="02020603050405020304" pitchFamily="18" charset="0"/>
            </a:endParaRPr>
          </a:p>
        </p:txBody>
      </p:sp>
      <p:sp>
        <p:nvSpPr>
          <p:cNvPr id="22531"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22532"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x-none" sz="1200" b="0" i="0" dirty="0">
                <a:solidFill>
                  <a:srgbClr val="000000"/>
                </a:solidFill>
              </a:rPr>
              <a:t>No se espera que conozcas las respuestas a cada pregunta. Está bien si usted no sabe qué decir o no puede decir algo.  </a:t>
            </a:r>
          </a:p>
          <a:p>
            <a:endParaRPr lang="en-US" altLang="en-US" dirty="0">
              <a:latin typeface="Arial" panose="020B0604020202020204" pitchFamily="34" charset="0"/>
            </a:endParaRPr>
          </a:p>
          <a:p>
            <a:r>
              <a:rPr lang="x-none" sz="1200" b="0" i="0" dirty="0">
                <a:solidFill>
                  <a:srgbClr val="000000"/>
                </a:solidFill>
              </a:rPr>
              <a:t>Lo principal a recordar es mantener la calma. Dile al entrevistador que no sabes o no puedes comentar sobre esa cuestión pero trata de encontrar y volver con ese reportero más tarde. Asegúrese de volver al reportero con una respuesta dentro de 24 horas de la entrevista. </a:t>
            </a:r>
          </a:p>
          <a:p>
            <a:endParaRPr lang="en-US" altLang="en-US" dirty="0">
              <a:latin typeface="Arial" panose="020B0604020202020204" pitchFamily="34" charset="0"/>
            </a:endParaRPr>
          </a:p>
          <a:p>
            <a:r>
              <a:rPr lang="x-none" sz="1200" b="0" i="0" dirty="0">
                <a:solidFill>
                  <a:srgbClr val="000000"/>
                </a:solidFill>
              </a:rPr>
              <a:t>Recordar volver a sus principales mensajes y </a:t>
            </a:r>
            <a:r>
              <a:rPr lang="x-none" sz="1200" b="1" i="0" dirty="0">
                <a:solidFill>
                  <a:srgbClr val="000000"/>
                </a:solidFill>
              </a:rPr>
              <a:t>sobre todo, no pretender saber la respuesta y decir una mentira.</a:t>
            </a:r>
            <a:r>
              <a:rPr lang="x-none" sz="1200" b="0" i="0" dirty="0">
                <a:solidFill>
                  <a:srgbClr val="000000"/>
                </a:solidFill>
              </a:rPr>
              <a:t> </a:t>
            </a:r>
          </a:p>
        </p:txBody>
      </p:sp>
    </p:spTree>
    <p:extLst>
      <p:ext uri="{BB962C8B-B14F-4D97-AF65-F5344CB8AC3E}">
        <p14:creationId xmlns:p14="http://schemas.microsoft.com/office/powerpoint/2010/main" val="32752262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 Id="rId3"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85"/>
          <p:cNvSpPr>
            <a:spLocks noGrp="1" noChangeArrowheads="1"/>
          </p:cNvSpPr>
          <p:nvPr>
            <p:ph type="ctrTitle" sz="quarter"/>
          </p:nvPr>
        </p:nvSpPr>
        <p:spPr>
          <a:xfrm>
            <a:off x="838200" y="1219200"/>
            <a:ext cx="6248400" cy="1447800"/>
          </a:xfrm>
        </p:spPr>
        <p:txBody>
          <a:bodyPr anchor="b"/>
          <a:lstStyle>
            <a:lvl1pPr>
              <a:defRPr>
                <a:solidFill>
                  <a:schemeClr val="accent1"/>
                </a:solidFill>
              </a:defRPr>
            </a:lvl1pPr>
          </a:lstStyle>
          <a:p>
            <a:r>
              <a:rPr lang="en-US" dirty="0"/>
              <a:t>Click to edit Master title style</a:t>
            </a:r>
          </a:p>
        </p:txBody>
      </p:sp>
      <p:sp>
        <p:nvSpPr>
          <p:cNvPr id="8" name="Rectangle 86"/>
          <p:cNvSpPr>
            <a:spLocks noGrp="1" noChangeArrowheads="1"/>
          </p:cNvSpPr>
          <p:nvPr>
            <p:ph type="subTitle" sz="quarter" idx="1"/>
          </p:nvPr>
        </p:nvSpPr>
        <p:spPr>
          <a:xfrm>
            <a:off x="838200" y="2708275"/>
            <a:ext cx="6248400" cy="1101725"/>
          </a:xfrm>
        </p:spPr>
        <p:txBody>
          <a:bodyPr/>
          <a:lstStyle>
            <a:lvl1pPr marL="0" indent="0">
              <a:buFont typeface="Wingdings" charset="2"/>
              <a:buNone/>
              <a:defRPr>
                <a:solidFill>
                  <a:schemeClr val="accent1"/>
                </a:solidFill>
              </a:defRPr>
            </a:lvl1pPr>
          </a:lstStyle>
          <a:p>
            <a:r>
              <a:rPr lang="en-US" dirty="0"/>
              <a:t>Click to edit Master subtitle style</a:t>
            </a:r>
          </a:p>
        </p:txBody>
      </p:sp>
    </p:spTree>
    <p:extLst>
      <p:ext uri="{BB962C8B-B14F-4D97-AF65-F5344CB8AC3E}">
        <p14:creationId xmlns:p14="http://schemas.microsoft.com/office/powerpoint/2010/main" val="3055954857"/>
      </p:ext>
    </p:extLst>
  </p:cSld>
  <p:clrMapOvr>
    <a:overrideClrMapping bg1="dk2" tx1="lt1" bg2="dk1" tx2="lt2" accent1="accent1" accent2="accent2" accent3="accent3" accent4="accent4" accent5="accent5" accent6="accent6" hlink="hlink" folHlink="folHlink"/>
  </p:clrMapOvr>
  <p:transition/>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9425" y="533400"/>
            <a:ext cx="1933575"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23938" y="533400"/>
            <a:ext cx="5653087"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4041721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Chart Placeholder 2"/>
          <p:cNvSpPr>
            <a:spLocks noGrp="1"/>
          </p:cNvSpPr>
          <p:nvPr>
            <p:ph type="chart" idx="1"/>
          </p:nvPr>
        </p:nvSpPr>
        <p:spPr>
          <a:xfrm>
            <a:off x="1033463" y="1676400"/>
            <a:ext cx="7729537" cy="4648200"/>
          </a:xfrm>
        </p:spPr>
        <p:txBody>
          <a:bodyPr/>
          <a:lstStyle/>
          <a:p>
            <a:pPr lvl="0"/>
            <a:endParaRPr lang="en-US" noProof="0"/>
          </a:p>
        </p:txBody>
      </p:sp>
    </p:spTree>
    <p:extLst>
      <p:ext uri="{BB962C8B-B14F-4D97-AF65-F5344CB8AC3E}">
        <p14:creationId xmlns:p14="http://schemas.microsoft.com/office/powerpoint/2010/main" val="188504792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95338" y="533400"/>
            <a:ext cx="7739062" cy="990600"/>
          </a:xfrm>
        </p:spPr>
        <p:txBody>
          <a:bodyPr/>
          <a:lstStyle>
            <a:lvl1pPr>
              <a:defRPr b="1"/>
            </a:lvl1pPr>
          </a:lstStyle>
          <a:p>
            <a:r>
              <a:rPr lang="en-US" dirty="0"/>
              <a:t>Click to edit Master title style</a:t>
            </a:r>
          </a:p>
        </p:txBody>
      </p:sp>
      <p:sp>
        <p:nvSpPr>
          <p:cNvPr id="3" name="Content Placeholder 2"/>
          <p:cNvSpPr>
            <a:spLocks noGrp="1"/>
          </p:cNvSpPr>
          <p:nvPr>
            <p:ph idx="1"/>
          </p:nvPr>
        </p:nvSpPr>
        <p:spPr>
          <a:xfrm>
            <a:off x="881063" y="1676400"/>
            <a:ext cx="7729537" cy="4648200"/>
          </a:xfrm>
        </p:spPr>
        <p:txBody>
          <a:bodyPr/>
          <a:lstStyle>
            <a:lvl1pPr>
              <a:spcBef>
                <a:spcPts val="0"/>
              </a:spcBef>
              <a:spcAft>
                <a:spcPts val="1800"/>
              </a:spcAft>
              <a:defRPr sz="2800"/>
            </a:lvl1pPr>
            <a:lvl2pPr>
              <a:spcBef>
                <a:spcPts val="0"/>
              </a:spcBef>
              <a:spcAft>
                <a:spcPts val="1800"/>
              </a:spcAft>
              <a:defRPr sz="2400"/>
            </a:lvl2pPr>
            <a:lvl3pPr>
              <a:spcBef>
                <a:spcPts val="0"/>
              </a:spcBef>
              <a:spcAft>
                <a:spcPts val="1800"/>
              </a:spcAft>
              <a:buSzPct val="130000"/>
              <a:defRPr sz="2200"/>
            </a:lvl3pPr>
            <a:lvl4pPr>
              <a:spcBef>
                <a:spcPts val="0"/>
              </a:spcBef>
              <a:spcAft>
                <a:spcPts val="1800"/>
              </a:spcAft>
              <a:buSzPct val="130000"/>
              <a:defRPr sz="2200"/>
            </a:lvl4pPr>
            <a:lvl5pPr>
              <a:spcBef>
                <a:spcPts val="0"/>
              </a:spcBef>
              <a:spcAft>
                <a:spcPts val="1800"/>
              </a:spcAft>
              <a:buSzPct val="130000"/>
              <a:defRPr sz="2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0347784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3463" y="1676400"/>
            <a:ext cx="37877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7157496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3432118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130660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008379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9672746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316773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49450752"/>
      </p:ext>
    </p:extLst>
  </p:cSld>
  <p:clrMapOvr>
    <a:masterClrMapping/>
  </p:clrMapOv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38200" y="381000"/>
            <a:ext cx="7739062"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title style</a:t>
            </a:r>
          </a:p>
        </p:txBody>
      </p:sp>
      <p:sp>
        <p:nvSpPr>
          <p:cNvPr id="1027" name="Rectangle 66"/>
          <p:cNvSpPr>
            <a:spLocks noGrp="1" noChangeArrowheads="1"/>
          </p:cNvSpPr>
          <p:nvPr>
            <p:ph type="body" idx="1"/>
          </p:nvPr>
        </p:nvSpPr>
        <p:spPr bwMode="auto">
          <a:xfrm>
            <a:off x="1033463" y="1676400"/>
            <a:ext cx="7729537"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 </a:t>
            </a:r>
          </a:p>
        </p:txBody>
      </p:sp>
      <p:sp>
        <p:nvSpPr>
          <p:cNvPr id="1028" name="Line 84"/>
          <p:cNvSpPr>
            <a:spLocks noChangeShapeType="1"/>
          </p:cNvSpPr>
          <p:nvPr userDrawn="1"/>
        </p:nvSpPr>
        <p:spPr bwMode="auto">
          <a:xfrm>
            <a:off x="152400" y="533400"/>
            <a:ext cx="0" cy="6324600"/>
          </a:xfrm>
          <a:prstGeom prst="line">
            <a:avLst/>
          </a:prstGeom>
          <a:noFill/>
          <a:ln w="317500">
            <a:solidFill>
              <a:srgbClr val="2375BB"/>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6885" name="Text Box 85"/>
          <p:cNvSpPr txBox="1">
            <a:spLocks noChangeArrowheads="1"/>
          </p:cNvSpPr>
          <p:nvPr userDrawn="1"/>
        </p:nvSpPr>
        <p:spPr bwMode="auto">
          <a:xfrm>
            <a:off x="3886200" y="6507163"/>
            <a:ext cx="4953000" cy="198437"/>
          </a:xfrm>
          <a:prstGeom prst="rect">
            <a:avLst/>
          </a:prstGeom>
          <a:noFill/>
          <a:ln w="9525">
            <a:noFill/>
            <a:miter lim="800000"/>
            <a:headEnd/>
            <a:tailEnd/>
          </a:ln>
        </p:spPr>
        <p:txBody>
          <a:bodyPr>
            <a:spAutoFit/>
          </a:bodyPr>
          <a:lstStyle>
            <a:lvl1pPr>
              <a:defRPr sz="2400">
                <a:solidFill>
                  <a:schemeClr val="tx1"/>
                </a:solidFill>
                <a:latin typeface="Arial" pitchFamily="34" charset="0"/>
                <a:ea typeface="ＭＳ Ｐゴシック" pitchFamily="34" charset="-128"/>
              </a:defRPr>
            </a:lvl1pPr>
            <a:lvl2pPr marL="37931725" indent="-37474525">
              <a:defRPr sz="2400">
                <a:solidFill>
                  <a:schemeClr val="tx1"/>
                </a:solidFill>
                <a:latin typeface="Arial" pitchFamily="34" charset="0"/>
                <a:ea typeface="ＭＳ Ｐゴシック" pitchFamily="34" charset="-128"/>
              </a:defRPr>
            </a:lvl2pPr>
            <a:lvl3pPr>
              <a:defRPr sz="2400">
                <a:solidFill>
                  <a:schemeClr val="tx1"/>
                </a:solidFill>
                <a:latin typeface="Arial" pitchFamily="34" charset="0"/>
                <a:ea typeface="ＭＳ Ｐゴシック" pitchFamily="34" charset="-128"/>
              </a:defRPr>
            </a:lvl3pPr>
            <a:lvl4pPr>
              <a:defRPr sz="2400">
                <a:solidFill>
                  <a:schemeClr val="tx1"/>
                </a:solidFill>
                <a:latin typeface="Arial" pitchFamily="34" charset="0"/>
                <a:ea typeface="ＭＳ Ｐゴシック" pitchFamily="34" charset="-128"/>
              </a:defRPr>
            </a:lvl4pPr>
            <a:lvl5pPr>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a:defRPr/>
            </a:pPr>
            <a:r>
              <a:rPr lang="x-none" sz="700" b="0" i="0" dirty="0">
                <a:solidFill>
                  <a:srgbClr val="000000"/>
                </a:solidFill>
              </a:rPr>
              <a:t>© </a:t>
            </a:r>
            <a:r>
              <a:rPr lang="x-none" sz="700" b="0" i="0" dirty="0">
                <a:solidFill>
                  <a:srgbClr val="333333"/>
                </a:solidFill>
              </a:rPr>
              <a:t>2016 Population Reference Bureau. Todos los derechos reservados.</a:t>
            </a:r>
            <a:r>
              <a:rPr lang="x-none" b="0" i="0" dirty="0"/>
              <a:t>www.PRB.org</a:t>
            </a:r>
          </a:p>
        </p:txBody>
      </p:sp>
      <p:pic>
        <p:nvPicPr>
          <p:cNvPr id="1030" name="Picture 86" descr="ppt-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90600" y="6507163"/>
            <a:ext cx="2311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Line 87"/>
          <p:cNvSpPr>
            <a:spLocks noChangeShapeType="1"/>
          </p:cNvSpPr>
          <p:nvPr userDrawn="1"/>
        </p:nvSpPr>
        <p:spPr bwMode="auto">
          <a:xfrm flipH="1">
            <a:off x="990600" y="6477000"/>
            <a:ext cx="77724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4083" r:id="rId1"/>
    <p:sldLayoutId id="2147484073" r:id="rId2"/>
    <p:sldLayoutId id="2147484074" r:id="rId3"/>
    <p:sldLayoutId id="2147484075" r:id="rId4"/>
    <p:sldLayoutId id="2147484076" r:id="rId5"/>
    <p:sldLayoutId id="2147484077" r:id="rId6"/>
    <p:sldLayoutId id="2147484078" r:id="rId7"/>
    <p:sldLayoutId id="2147484079" r:id="rId8"/>
    <p:sldLayoutId id="2147484080" r:id="rId9"/>
    <p:sldLayoutId id="2147484081" r:id="rId10"/>
    <p:sldLayoutId id="2147484082" r:id="rId11"/>
  </p:sldLayoutIdLst>
  <p:transition/>
  <p:txStyles>
    <p:titleStyle>
      <a:lvl1pPr algn="l" rtl="0" eaLnBrk="0" fontAlgn="base" hangingPunct="0">
        <a:spcBef>
          <a:spcPct val="0"/>
        </a:spcBef>
        <a:spcAft>
          <a:spcPct val="0"/>
        </a:spcAft>
        <a:defRPr sz="3600" b="1">
          <a:solidFill>
            <a:srgbClr val="2375BB"/>
          </a:solidFill>
          <a:latin typeface="+mj-lt"/>
          <a:ea typeface="MS PGothic" pitchFamily="34" charset="-128"/>
          <a:cs typeface="ＭＳ Ｐゴシック" charset="-128"/>
        </a:defRPr>
      </a:lvl1pPr>
      <a:lvl2pPr algn="l" rtl="0" eaLnBrk="0" fontAlgn="base" hangingPunct="0">
        <a:spcBef>
          <a:spcPct val="0"/>
        </a:spcBef>
        <a:spcAft>
          <a:spcPct val="0"/>
        </a:spcAft>
        <a:defRPr sz="3600">
          <a:solidFill>
            <a:schemeClr val="tx2"/>
          </a:solidFill>
          <a:latin typeface="Arial" charset="0"/>
          <a:ea typeface="MS PGothic" pitchFamily="34" charset="-128"/>
          <a:cs typeface="ＭＳ Ｐゴシック" charset="-128"/>
        </a:defRPr>
      </a:lvl2pPr>
      <a:lvl3pPr algn="l" rtl="0" eaLnBrk="0" fontAlgn="base" hangingPunct="0">
        <a:spcBef>
          <a:spcPct val="0"/>
        </a:spcBef>
        <a:spcAft>
          <a:spcPct val="0"/>
        </a:spcAft>
        <a:defRPr sz="3600">
          <a:solidFill>
            <a:schemeClr val="tx2"/>
          </a:solidFill>
          <a:latin typeface="Arial" charset="0"/>
          <a:ea typeface="MS PGothic" pitchFamily="34" charset="-128"/>
          <a:cs typeface="ＭＳ Ｐゴシック" charset="-128"/>
        </a:defRPr>
      </a:lvl3pPr>
      <a:lvl4pPr algn="l" rtl="0" eaLnBrk="0" fontAlgn="base" hangingPunct="0">
        <a:spcBef>
          <a:spcPct val="0"/>
        </a:spcBef>
        <a:spcAft>
          <a:spcPct val="0"/>
        </a:spcAft>
        <a:defRPr sz="3600">
          <a:solidFill>
            <a:schemeClr val="tx2"/>
          </a:solidFill>
          <a:latin typeface="Arial" charset="0"/>
          <a:ea typeface="MS PGothic" pitchFamily="34" charset="-128"/>
          <a:cs typeface="ＭＳ Ｐゴシック" charset="-128"/>
        </a:defRPr>
      </a:lvl4pPr>
      <a:lvl5pPr algn="l" rtl="0" eaLnBrk="0" fontAlgn="base" hangingPunct="0">
        <a:spcBef>
          <a:spcPct val="0"/>
        </a:spcBef>
        <a:spcAft>
          <a:spcPct val="0"/>
        </a:spcAft>
        <a:defRPr sz="3600">
          <a:solidFill>
            <a:schemeClr val="tx2"/>
          </a:solidFill>
          <a:latin typeface="Arial" charset="0"/>
          <a:ea typeface="MS PGothic" pitchFamily="34" charset="-128"/>
          <a:cs typeface="ＭＳ Ｐゴシック" charset="-128"/>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rgbClr val="E96D1F"/>
        </a:buClr>
        <a:buSzPct val="85000"/>
        <a:buFont typeface="Wingdings" panose="05000000000000000000" pitchFamily="2" charset="2"/>
        <a:buChar char="n"/>
        <a:defRPr sz="3000">
          <a:solidFill>
            <a:schemeClr val="tx1"/>
          </a:solidFill>
          <a:latin typeface="+mn-lt"/>
          <a:ea typeface="MS PGothic" pitchFamily="34" charset="-128"/>
          <a:cs typeface="ＭＳ Ｐゴシック" charset="-128"/>
        </a:defRPr>
      </a:lvl1pPr>
      <a:lvl2pPr marL="742950" indent="-285750" algn="l" rtl="0" eaLnBrk="0" fontAlgn="base" hangingPunct="0">
        <a:spcBef>
          <a:spcPct val="20000"/>
        </a:spcBef>
        <a:spcAft>
          <a:spcPct val="0"/>
        </a:spcAft>
        <a:buClr>
          <a:srgbClr val="E96D1F"/>
        </a:buClr>
        <a:buSzPct val="120000"/>
        <a:buFont typeface="Courier New" panose="02070309020205020404" pitchFamily="49" charset="0"/>
        <a:buChar char="o"/>
        <a:defRPr sz="26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7BC143"/>
        </a:buClr>
        <a:buSzPct val="120000"/>
        <a:buChar char="•"/>
        <a:defRPr sz="2200">
          <a:solidFill>
            <a:schemeClr val="tx1"/>
          </a:solidFill>
          <a:latin typeface="+mn-lt"/>
          <a:ea typeface="MS PGothic" pitchFamily="34" charset="-128"/>
        </a:defRPr>
      </a:lvl3pPr>
      <a:lvl4pPr marL="1371600" indent="0" algn="l" rtl="0" eaLnBrk="0" fontAlgn="base" hangingPunct="0">
        <a:spcBef>
          <a:spcPct val="20000"/>
        </a:spcBef>
        <a:spcAft>
          <a:spcPct val="0"/>
        </a:spcAft>
        <a:buClr>
          <a:schemeClr val="hlink"/>
        </a:buClr>
        <a:buNone/>
        <a:defRPr>
          <a:solidFill>
            <a:schemeClr val="tx1"/>
          </a:solidFill>
          <a:latin typeface="+mn-lt"/>
          <a:ea typeface="MS PGothic" pitchFamily="34" charset="-128"/>
        </a:defRPr>
      </a:lvl4pPr>
      <a:lvl5pPr marL="2057400" indent="-228600" algn="l" rtl="0" eaLnBrk="0" fontAlgn="base" hangingPunct="0">
        <a:spcBef>
          <a:spcPct val="20000"/>
        </a:spcBef>
        <a:spcAft>
          <a:spcPct val="0"/>
        </a:spcAft>
        <a:buClr>
          <a:schemeClr val="tx1"/>
        </a:buClr>
        <a:buSzPct val="85000"/>
        <a:buChar char="•"/>
        <a:defRPr>
          <a:solidFill>
            <a:schemeClr val="tx1"/>
          </a:solidFill>
          <a:latin typeface="+mn-lt"/>
          <a:ea typeface="MS PGothic" pitchFamily="34" charset="-128"/>
        </a:defRPr>
      </a:lvl5pPr>
      <a:lvl6pPr marL="25146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6pPr>
      <a:lvl7pPr marL="29718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7pPr>
      <a:lvl8pPr marL="34290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8pPr>
      <a:lvl9pPr marL="38862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idx="4294967295"/>
          </p:nvPr>
        </p:nvSpPr>
        <p:spPr>
          <a:xfrm>
            <a:off x="820737" y="1447800"/>
            <a:ext cx="8018463" cy="954088"/>
          </a:xfrm>
        </p:spPr>
        <p:txBody>
          <a:bodyPr anchor="ctr"/>
          <a:lstStyle/>
          <a:p>
            <a:r>
              <a:rPr lang="x-none" sz="4000" b="1" i="0" dirty="0" smtClean="0">
                <a:solidFill>
                  <a:srgbClr val="FFFFFF"/>
                </a:solidFill>
              </a:rPr>
              <a:t>El arte de la entrevista</a:t>
            </a:r>
            <a:endParaRPr lang="x-none" sz="4000" b="1" i="0" dirty="0">
              <a:solidFill>
                <a:srgbClr val="FFFFFF"/>
              </a:solidFill>
            </a:endParaRPr>
          </a:p>
        </p:txBody>
      </p:sp>
      <p:sp>
        <p:nvSpPr>
          <p:cNvPr id="5124" name="Subtitle 2"/>
          <p:cNvSpPr>
            <a:spLocks noGrp="1"/>
          </p:cNvSpPr>
          <p:nvPr>
            <p:ph type="subTitle" idx="4294967295"/>
          </p:nvPr>
        </p:nvSpPr>
        <p:spPr>
          <a:xfrm>
            <a:off x="838200" y="2362200"/>
            <a:ext cx="8305800" cy="762000"/>
          </a:xfrm>
        </p:spPr>
        <p:txBody>
          <a:bodyPr/>
          <a:lstStyle/>
          <a:p>
            <a:pPr marL="0" indent="0">
              <a:buFont typeface="Wingdings" panose="05000000000000000000" pitchFamily="2" charset="2"/>
              <a:buNone/>
            </a:pPr>
            <a:r>
              <a:rPr lang="x-none" sz="2800" b="0" i="0" dirty="0">
                <a:solidFill>
                  <a:srgbClr val="FFFFFF"/>
                </a:solidFill>
              </a:rPr>
              <a:t>¡Preparación! ¡Preparación! ¡Preparación!</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78486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x-none" sz="3600" b="1" i="0" dirty="0">
                <a:solidFill>
                  <a:srgbClr val="2375BB"/>
                </a:solidFill>
              </a:rPr>
              <a:t>Para entrevistas de radio</a:t>
            </a:r>
          </a:p>
        </p:txBody>
      </p:sp>
      <p:sp>
        <p:nvSpPr>
          <p:cNvPr id="23555" name="Content Placeholder 1"/>
          <p:cNvSpPr>
            <a:spLocks noGrp="1"/>
          </p:cNvSpPr>
          <p:nvPr>
            <p:ph idx="1"/>
          </p:nvPr>
        </p:nvSpPr>
        <p:spPr>
          <a:xfrm>
            <a:off x="914400" y="1524000"/>
            <a:ext cx="7729538" cy="4800600"/>
          </a:xfrm>
        </p:spPr>
        <p:txBody>
          <a:bodyPr/>
          <a:lstStyle/>
          <a:p>
            <a:pPr>
              <a:spcAft>
                <a:spcPts val="2400"/>
              </a:spcAft>
            </a:pPr>
            <a:r>
              <a:rPr lang="x-none" sz="2800" b="0" i="0" dirty="0" smtClean="0">
                <a:solidFill>
                  <a:srgbClr val="000000"/>
                </a:solidFill>
              </a:rPr>
              <a:t>Revis</a:t>
            </a:r>
            <a:r>
              <a:rPr lang="es-ES" sz="2800" b="0" i="0" dirty="0" smtClean="0">
                <a:solidFill>
                  <a:srgbClr val="000000"/>
                </a:solidFill>
              </a:rPr>
              <a:t>a</a:t>
            </a:r>
            <a:r>
              <a:rPr lang="x-none" sz="2800" b="0" i="0" dirty="0" smtClean="0">
                <a:solidFill>
                  <a:srgbClr val="000000"/>
                </a:solidFill>
              </a:rPr>
              <a:t> </a:t>
            </a:r>
            <a:r>
              <a:rPr lang="es-ES" dirty="0">
                <a:solidFill>
                  <a:srgbClr val="000000"/>
                </a:solidFill>
              </a:rPr>
              <a:t>t</a:t>
            </a:r>
            <a:r>
              <a:rPr lang="x-none" sz="2800" b="0" i="0" dirty="0" smtClean="0">
                <a:solidFill>
                  <a:srgbClr val="000000"/>
                </a:solidFill>
              </a:rPr>
              <a:t>us </a:t>
            </a:r>
            <a:r>
              <a:rPr lang="x-none" sz="2800" b="0" i="0" dirty="0">
                <a:solidFill>
                  <a:srgbClr val="000000"/>
                </a:solidFill>
              </a:rPr>
              <a:t>mensajes clave para </a:t>
            </a:r>
            <a:r>
              <a:rPr lang="x-none" sz="2800" b="0" i="0" dirty="0" smtClean="0">
                <a:solidFill>
                  <a:srgbClr val="000000"/>
                </a:solidFill>
              </a:rPr>
              <a:t>asegurar</a:t>
            </a:r>
            <a:r>
              <a:rPr lang="es-ES" sz="2800" b="0" i="0" dirty="0" smtClean="0">
                <a:solidFill>
                  <a:srgbClr val="000000"/>
                </a:solidFill>
              </a:rPr>
              <a:t>t</a:t>
            </a:r>
            <a:r>
              <a:rPr lang="x-none" sz="2800" b="0" i="0" dirty="0" smtClean="0">
                <a:solidFill>
                  <a:srgbClr val="000000"/>
                </a:solidFill>
              </a:rPr>
              <a:t>e </a:t>
            </a:r>
            <a:r>
              <a:rPr lang="x-none" sz="2800" b="0" i="0" dirty="0">
                <a:solidFill>
                  <a:srgbClr val="000000"/>
                </a:solidFill>
              </a:rPr>
              <a:t>de que </a:t>
            </a:r>
            <a:r>
              <a:rPr lang="x-none" sz="2800" b="0" i="0" dirty="0" smtClean="0">
                <a:solidFill>
                  <a:srgbClr val="000000"/>
                </a:solidFill>
              </a:rPr>
              <a:t>cubre</a:t>
            </a:r>
            <a:r>
              <a:rPr lang="es-ES" dirty="0">
                <a:solidFill>
                  <a:srgbClr val="000000"/>
                </a:solidFill>
              </a:rPr>
              <a:t>s</a:t>
            </a:r>
            <a:r>
              <a:rPr lang="x-none" sz="2800" b="0" i="0" dirty="0" smtClean="0">
                <a:solidFill>
                  <a:srgbClr val="000000"/>
                </a:solidFill>
              </a:rPr>
              <a:t> </a:t>
            </a:r>
            <a:r>
              <a:rPr lang="x-none" sz="2800" b="0" i="0" dirty="0">
                <a:solidFill>
                  <a:srgbClr val="000000"/>
                </a:solidFill>
              </a:rPr>
              <a:t>todo</a:t>
            </a:r>
          </a:p>
          <a:p>
            <a:pPr>
              <a:spcAft>
                <a:spcPts val="2400"/>
              </a:spcAft>
            </a:pPr>
            <a:r>
              <a:rPr lang="es-ES" dirty="0" smtClean="0">
                <a:solidFill>
                  <a:srgbClr val="000000"/>
                </a:solidFill>
              </a:rPr>
              <a:t>Haz </a:t>
            </a:r>
            <a:r>
              <a:rPr lang="x-none" sz="2800" b="0" i="0" dirty="0" smtClean="0">
                <a:solidFill>
                  <a:srgbClr val="000000"/>
                </a:solidFill>
              </a:rPr>
              <a:t>tus </a:t>
            </a:r>
            <a:r>
              <a:rPr lang="x-none" sz="2800" b="0" i="0" dirty="0">
                <a:solidFill>
                  <a:srgbClr val="000000"/>
                </a:solidFill>
              </a:rPr>
              <a:t>comentarios cortos y al punto</a:t>
            </a:r>
          </a:p>
          <a:p>
            <a:pPr>
              <a:spcAft>
                <a:spcPts val="2400"/>
              </a:spcAft>
            </a:pPr>
            <a:r>
              <a:rPr lang="es-ES" sz="2800" b="0" i="0" dirty="0" smtClean="0">
                <a:solidFill>
                  <a:srgbClr val="000000"/>
                </a:solidFill>
              </a:rPr>
              <a:t>Mantén tu </a:t>
            </a:r>
            <a:r>
              <a:rPr lang="x-none" sz="2800" b="0" i="0" dirty="0" smtClean="0">
                <a:solidFill>
                  <a:srgbClr val="000000"/>
                </a:solidFill>
              </a:rPr>
              <a:t>voz </a:t>
            </a:r>
            <a:r>
              <a:rPr lang="x-none" sz="2800" b="0" i="0" dirty="0">
                <a:solidFill>
                  <a:srgbClr val="000000"/>
                </a:solidFill>
              </a:rPr>
              <a:t>alegre y variada</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57912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x-none" sz="3600" b="1" i="0" dirty="0">
                <a:solidFill>
                  <a:srgbClr val="2375BB"/>
                </a:solidFill>
              </a:rPr>
              <a:t>Para entrevistas en televisión</a:t>
            </a:r>
          </a:p>
        </p:txBody>
      </p:sp>
      <p:sp>
        <p:nvSpPr>
          <p:cNvPr id="25603" name="Content Placeholder 1"/>
          <p:cNvSpPr>
            <a:spLocks noGrp="1"/>
          </p:cNvSpPr>
          <p:nvPr>
            <p:ph idx="1"/>
          </p:nvPr>
        </p:nvSpPr>
        <p:spPr>
          <a:xfrm>
            <a:off x="914400" y="1676400"/>
            <a:ext cx="7729538" cy="4648200"/>
          </a:xfrm>
        </p:spPr>
        <p:txBody>
          <a:bodyPr/>
          <a:lstStyle/>
          <a:p>
            <a:pPr>
              <a:spcAft>
                <a:spcPts val="2400"/>
              </a:spcAft>
            </a:pPr>
            <a:r>
              <a:rPr lang="es-ES" dirty="0" smtClean="0">
                <a:solidFill>
                  <a:srgbClr val="000000"/>
                </a:solidFill>
              </a:rPr>
              <a:t>Vístete sencillamente, pero con esmero</a:t>
            </a:r>
          </a:p>
          <a:p>
            <a:pPr>
              <a:spcAft>
                <a:spcPts val="2400"/>
              </a:spcAft>
            </a:pPr>
            <a:r>
              <a:rPr lang="x-none" sz="2800" b="0" i="0" dirty="0" smtClean="0">
                <a:solidFill>
                  <a:srgbClr val="000000"/>
                </a:solidFill>
              </a:rPr>
              <a:t>Siéntate </a:t>
            </a:r>
            <a:r>
              <a:rPr lang="x-none" sz="2800" b="0" i="0" dirty="0">
                <a:solidFill>
                  <a:srgbClr val="000000"/>
                </a:solidFill>
              </a:rPr>
              <a:t>cómodamente pero derecho</a:t>
            </a:r>
          </a:p>
          <a:p>
            <a:pPr>
              <a:spcAft>
                <a:spcPts val="2400"/>
              </a:spcAft>
            </a:pPr>
            <a:r>
              <a:rPr lang="x-none" sz="2800" b="0" i="0" dirty="0">
                <a:solidFill>
                  <a:srgbClr val="000000"/>
                </a:solidFill>
              </a:rPr>
              <a:t>No </a:t>
            </a:r>
            <a:r>
              <a:rPr lang="es-ES" sz="2800" b="0" i="0" dirty="0" smtClean="0">
                <a:solidFill>
                  <a:srgbClr val="000000"/>
                </a:solidFill>
              </a:rPr>
              <a:t>te </a:t>
            </a:r>
            <a:r>
              <a:rPr lang="x-none" sz="2800" b="0" i="0" dirty="0" smtClean="0">
                <a:solidFill>
                  <a:srgbClr val="000000"/>
                </a:solidFill>
              </a:rPr>
              <a:t>congele</a:t>
            </a:r>
            <a:r>
              <a:rPr lang="es-ES" sz="2800" b="0" i="0" dirty="0" smtClean="0">
                <a:solidFill>
                  <a:srgbClr val="000000"/>
                </a:solidFill>
              </a:rPr>
              <a:t>s</a:t>
            </a:r>
            <a:r>
              <a:rPr lang="x-none" sz="2800" b="0" i="0" dirty="0" smtClean="0">
                <a:solidFill>
                  <a:srgbClr val="000000"/>
                </a:solidFill>
              </a:rPr>
              <a:t>, </a:t>
            </a:r>
            <a:r>
              <a:rPr lang="x-none" sz="2800" b="0" i="0" dirty="0">
                <a:solidFill>
                  <a:srgbClr val="000000"/>
                </a:solidFill>
              </a:rPr>
              <a:t>pero no </a:t>
            </a:r>
            <a:r>
              <a:rPr lang="es-ES" sz="2800" b="0" i="0" dirty="0" smtClean="0">
                <a:solidFill>
                  <a:srgbClr val="000000"/>
                </a:solidFill>
              </a:rPr>
              <a:t>t</a:t>
            </a:r>
            <a:r>
              <a:rPr lang="x-none" sz="2800" b="0" i="0" dirty="0" smtClean="0">
                <a:solidFill>
                  <a:srgbClr val="000000"/>
                </a:solidFill>
              </a:rPr>
              <a:t>e mueva</a:t>
            </a:r>
            <a:r>
              <a:rPr lang="es-ES" sz="2800" b="0" i="0" dirty="0" smtClean="0">
                <a:solidFill>
                  <a:srgbClr val="000000"/>
                </a:solidFill>
              </a:rPr>
              <a:t>s</a:t>
            </a:r>
            <a:r>
              <a:rPr lang="x-none" sz="2800" b="0" i="0" dirty="0" smtClean="0">
                <a:solidFill>
                  <a:srgbClr val="000000"/>
                </a:solidFill>
              </a:rPr>
              <a:t> </a:t>
            </a:r>
            <a:r>
              <a:rPr lang="x-none" sz="2800" b="0" i="0" dirty="0">
                <a:solidFill>
                  <a:srgbClr val="000000"/>
                </a:solidFill>
              </a:rPr>
              <a:t>nerviosamente</a:t>
            </a:r>
          </a:p>
          <a:p>
            <a:pPr>
              <a:spcAft>
                <a:spcPts val="2400"/>
              </a:spcAft>
            </a:pPr>
            <a:r>
              <a:rPr lang="es-ES" sz="2800" b="0" i="0" dirty="0" smtClean="0">
                <a:solidFill>
                  <a:srgbClr val="000000"/>
                </a:solidFill>
              </a:rPr>
              <a:t>Véase</a:t>
            </a:r>
            <a:r>
              <a:rPr lang="es-ES" dirty="0" smtClean="0">
                <a:solidFill>
                  <a:srgbClr val="000000"/>
                </a:solidFill>
              </a:rPr>
              <a:t> </a:t>
            </a:r>
            <a:r>
              <a:rPr lang="x-none" sz="2800" b="0" i="0" dirty="0" smtClean="0">
                <a:solidFill>
                  <a:srgbClr val="000000"/>
                </a:solidFill>
              </a:rPr>
              <a:t>alegre </a:t>
            </a:r>
            <a:r>
              <a:rPr lang="x-none" sz="2800" b="0" i="0" dirty="0">
                <a:solidFill>
                  <a:srgbClr val="000000"/>
                </a:solidFill>
              </a:rPr>
              <a:t>y alerta</a:t>
            </a:r>
          </a:p>
          <a:p>
            <a:pPr>
              <a:spcAft>
                <a:spcPts val="2400"/>
              </a:spcAft>
            </a:pPr>
            <a:r>
              <a:rPr lang="x-none" sz="2800" b="0" i="0" dirty="0">
                <a:solidFill>
                  <a:srgbClr val="000000"/>
                </a:solidFill>
              </a:rPr>
              <a:t>Siempre </a:t>
            </a:r>
            <a:r>
              <a:rPr lang="x-none" sz="2800" b="0" i="0" dirty="0" smtClean="0">
                <a:solidFill>
                  <a:srgbClr val="000000"/>
                </a:solidFill>
              </a:rPr>
              <a:t>asum</a:t>
            </a:r>
            <a:r>
              <a:rPr lang="es-ES" sz="2800" b="0" i="0" dirty="0" smtClean="0">
                <a:solidFill>
                  <a:srgbClr val="000000"/>
                </a:solidFill>
              </a:rPr>
              <a:t>e</a:t>
            </a:r>
            <a:r>
              <a:rPr lang="x-none" sz="2800" b="0" i="0" dirty="0" smtClean="0">
                <a:solidFill>
                  <a:srgbClr val="000000"/>
                </a:solidFill>
              </a:rPr>
              <a:t> </a:t>
            </a:r>
            <a:r>
              <a:rPr lang="x-none" sz="2800" b="0" i="0" dirty="0">
                <a:solidFill>
                  <a:srgbClr val="000000"/>
                </a:solidFill>
              </a:rPr>
              <a:t>que </a:t>
            </a:r>
            <a:r>
              <a:rPr lang="x-none" sz="2800" b="0" i="0" dirty="0" smtClean="0">
                <a:solidFill>
                  <a:srgbClr val="000000"/>
                </a:solidFill>
              </a:rPr>
              <a:t>está</a:t>
            </a:r>
            <a:r>
              <a:rPr lang="es-ES" sz="2800" b="0" i="0" dirty="0" smtClean="0">
                <a:solidFill>
                  <a:srgbClr val="000000"/>
                </a:solidFill>
              </a:rPr>
              <a:t>s</a:t>
            </a:r>
            <a:r>
              <a:rPr lang="x-none" sz="2800" b="0" i="0" dirty="0" smtClean="0">
                <a:solidFill>
                  <a:srgbClr val="000000"/>
                </a:solidFill>
              </a:rPr>
              <a:t> </a:t>
            </a:r>
            <a:r>
              <a:rPr lang="es-ES" sz="2800" b="0" i="0" dirty="0" smtClean="0">
                <a:solidFill>
                  <a:srgbClr val="000000"/>
                </a:solidFill>
              </a:rPr>
              <a:t>frente a la </a:t>
            </a:r>
            <a:r>
              <a:rPr lang="x-none" sz="2800" b="0" i="0" dirty="0" smtClean="0">
                <a:solidFill>
                  <a:srgbClr val="000000"/>
                </a:solidFill>
              </a:rPr>
              <a:t>cámara</a:t>
            </a:r>
            <a:endParaRPr lang="x-none" sz="2800" b="0" i="0" dirty="0">
              <a:solidFill>
                <a:srgbClr val="000000"/>
              </a:solidFill>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76962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x-none" sz="3600" b="1" i="0" dirty="0">
                <a:solidFill>
                  <a:srgbClr val="2375BB"/>
                </a:solidFill>
              </a:rPr>
              <a:t>Aprenda, de seguimiento, siga adelante</a:t>
            </a:r>
          </a:p>
        </p:txBody>
      </p:sp>
      <p:sp>
        <p:nvSpPr>
          <p:cNvPr id="27651" name="Content Placeholder 1"/>
          <p:cNvSpPr>
            <a:spLocks noGrp="1"/>
          </p:cNvSpPr>
          <p:nvPr>
            <p:ph idx="1"/>
          </p:nvPr>
        </p:nvSpPr>
        <p:spPr>
          <a:xfrm>
            <a:off x="914400" y="1524000"/>
            <a:ext cx="7729538" cy="3124200"/>
          </a:xfrm>
        </p:spPr>
        <p:txBody>
          <a:bodyPr/>
          <a:lstStyle/>
          <a:p>
            <a:pPr>
              <a:spcAft>
                <a:spcPts val="1200"/>
              </a:spcAft>
            </a:pPr>
            <a:r>
              <a:rPr lang="x-none" sz="2800" b="0" i="0" dirty="0">
                <a:solidFill>
                  <a:srgbClr val="000000"/>
                </a:solidFill>
              </a:rPr>
              <a:t>Lleve un registro.</a:t>
            </a:r>
          </a:p>
          <a:p>
            <a:pPr lvl="1">
              <a:spcAft>
                <a:spcPts val="2400"/>
              </a:spcAft>
            </a:pPr>
            <a:r>
              <a:rPr lang="x-none" sz="2400" b="0" i="0" dirty="0">
                <a:solidFill>
                  <a:srgbClr val="000000"/>
                </a:solidFill>
              </a:rPr>
              <a:t>¿Qué imprimieron / transmitieron?</a:t>
            </a:r>
          </a:p>
          <a:p>
            <a:pPr lvl="1">
              <a:spcAft>
                <a:spcPts val="2400"/>
              </a:spcAft>
            </a:pPr>
            <a:r>
              <a:rPr lang="x-none" sz="2400" b="0" i="0" dirty="0">
                <a:solidFill>
                  <a:srgbClr val="000000"/>
                </a:solidFill>
              </a:rPr>
              <a:t>¿Qué podemos aprender de esta experiencia?</a:t>
            </a:r>
          </a:p>
          <a:p>
            <a:pPr>
              <a:spcAft>
                <a:spcPts val="2400"/>
              </a:spcAft>
            </a:pPr>
            <a:r>
              <a:rPr lang="x-none" sz="2800" b="0" i="0" dirty="0">
                <a:solidFill>
                  <a:srgbClr val="000000"/>
                </a:solidFill>
              </a:rPr>
              <a:t>Mejore su funcionamiento</a:t>
            </a:r>
          </a:p>
          <a:p>
            <a:pPr>
              <a:spcAft>
                <a:spcPts val="2400"/>
              </a:spcAft>
            </a:pPr>
            <a:r>
              <a:rPr lang="x-none" sz="2800" b="0" i="0" dirty="0">
                <a:solidFill>
                  <a:srgbClr val="000000"/>
                </a:solidFill>
              </a:rPr>
              <a:t>¡Y, sobretodo, </a:t>
            </a:r>
            <a:r>
              <a:rPr lang="es-ES" sz="2800" b="0" i="0" dirty="0" smtClean="0">
                <a:solidFill>
                  <a:srgbClr val="000000"/>
                </a:solidFill>
              </a:rPr>
              <a:t>continúe haciéndolo</a:t>
            </a:r>
            <a:r>
              <a:rPr lang="x-none" sz="2800" b="0" i="0" dirty="0" smtClean="0">
                <a:solidFill>
                  <a:srgbClr val="000000"/>
                </a:solidFill>
              </a:rPr>
              <a:t>!</a:t>
            </a:r>
            <a:endParaRPr lang="x-none" sz="2800" b="0" i="0" dirty="0">
              <a:solidFill>
                <a:srgbClr val="000000"/>
              </a:solidFill>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838200" y="381000"/>
            <a:ext cx="7391400" cy="990600"/>
          </a:xfrm>
        </p:spPr>
        <p:txBody>
          <a:bodyPr/>
          <a:lstStyle/>
          <a:p>
            <a:r>
              <a:rPr lang="x-none" sz="3600" b="1" i="0" dirty="0">
                <a:solidFill>
                  <a:srgbClr val="2375BB"/>
                </a:solidFill>
              </a:rPr>
              <a:t>Puntos </a:t>
            </a:r>
            <a:r>
              <a:rPr lang="es-ES" dirty="0" smtClean="0"/>
              <a:t>principales </a:t>
            </a:r>
            <a:r>
              <a:rPr lang="x-none" sz="3600" b="1" i="0" dirty="0" smtClean="0">
                <a:solidFill>
                  <a:srgbClr val="2375BB"/>
                </a:solidFill>
              </a:rPr>
              <a:t>a </a:t>
            </a:r>
            <a:r>
              <a:rPr lang="x-none" sz="3600" b="1" i="0" dirty="0">
                <a:solidFill>
                  <a:srgbClr val="2375BB"/>
                </a:solidFill>
              </a:rPr>
              <a:t>recordar</a:t>
            </a:r>
          </a:p>
        </p:txBody>
      </p:sp>
      <p:sp>
        <p:nvSpPr>
          <p:cNvPr id="29699" name="Content Placeholder 2"/>
          <p:cNvSpPr>
            <a:spLocks noGrp="1"/>
          </p:cNvSpPr>
          <p:nvPr>
            <p:ph idx="1"/>
          </p:nvPr>
        </p:nvSpPr>
        <p:spPr>
          <a:xfrm>
            <a:off x="914400" y="1524000"/>
            <a:ext cx="7729537" cy="4800600"/>
          </a:xfrm>
        </p:spPr>
        <p:txBody>
          <a:bodyPr/>
          <a:lstStyle/>
          <a:p>
            <a:pPr>
              <a:spcAft>
                <a:spcPts val="2400"/>
              </a:spcAft>
            </a:pPr>
            <a:r>
              <a:rPr lang="x-none" sz="2800" b="0" i="0" dirty="0">
                <a:solidFill>
                  <a:srgbClr val="000000"/>
                </a:solidFill>
              </a:rPr>
              <a:t>¡La preparación lo es todo!</a:t>
            </a:r>
          </a:p>
          <a:p>
            <a:pPr>
              <a:spcAft>
                <a:spcPts val="2400"/>
              </a:spcAft>
            </a:pPr>
            <a:r>
              <a:rPr lang="x-none" sz="2800" b="0" i="0" dirty="0" smtClean="0">
                <a:solidFill>
                  <a:srgbClr val="000000"/>
                </a:solidFill>
              </a:rPr>
              <a:t>El</a:t>
            </a:r>
            <a:r>
              <a:rPr lang="es-ES" dirty="0" err="1" smtClean="0">
                <a:solidFill>
                  <a:srgbClr val="000000"/>
                </a:solidFill>
              </a:rPr>
              <a:t>ije</a:t>
            </a:r>
            <a:r>
              <a:rPr lang="es-ES" dirty="0">
                <a:solidFill>
                  <a:srgbClr val="000000"/>
                </a:solidFill>
              </a:rPr>
              <a:t> </a:t>
            </a:r>
            <a:r>
              <a:rPr lang="es-ES" dirty="0" smtClean="0">
                <a:solidFill>
                  <a:srgbClr val="000000"/>
                </a:solidFill>
              </a:rPr>
              <a:t>a t</a:t>
            </a:r>
            <a:r>
              <a:rPr lang="x-none" sz="2800" b="0" i="0" dirty="0" smtClean="0">
                <a:solidFill>
                  <a:srgbClr val="000000"/>
                </a:solidFill>
              </a:rPr>
              <a:t>u </a:t>
            </a:r>
            <a:r>
              <a:rPr lang="x-none" sz="2800" b="0" i="0" dirty="0">
                <a:solidFill>
                  <a:srgbClr val="000000"/>
                </a:solidFill>
              </a:rPr>
              <a:t>portavoz </a:t>
            </a:r>
            <a:r>
              <a:rPr lang="es-ES" sz="2800" b="0" i="0" dirty="0" smtClean="0">
                <a:solidFill>
                  <a:srgbClr val="000000"/>
                </a:solidFill>
              </a:rPr>
              <a:t>inteligentemente</a:t>
            </a:r>
            <a:endParaRPr lang="x-none" sz="2800" b="0" i="0" dirty="0">
              <a:solidFill>
                <a:srgbClr val="000000"/>
              </a:solidFill>
            </a:endParaRPr>
          </a:p>
          <a:p>
            <a:pPr>
              <a:spcAft>
                <a:spcPts val="2400"/>
              </a:spcAft>
            </a:pPr>
            <a:r>
              <a:rPr lang="x-none" sz="2800" b="0" i="0" dirty="0" smtClean="0">
                <a:solidFill>
                  <a:srgbClr val="000000"/>
                </a:solidFill>
              </a:rPr>
              <a:t>Observ</a:t>
            </a:r>
            <a:r>
              <a:rPr lang="es-ES" sz="2800" b="0" i="0" dirty="0" smtClean="0">
                <a:solidFill>
                  <a:srgbClr val="000000"/>
                </a:solidFill>
              </a:rPr>
              <a:t>a</a:t>
            </a:r>
            <a:r>
              <a:rPr lang="x-none" sz="2800" b="0" i="0" dirty="0" smtClean="0">
                <a:solidFill>
                  <a:srgbClr val="000000"/>
                </a:solidFill>
              </a:rPr>
              <a:t> </a:t>
            </a:r>
            <a:r>
              <a:rPr lang="x-none" sz="2800" b="0" i="0" dirty="0">
                <a:solidFill>
                  <a:srgbClr val="000000"/>
                </a:solidFill>
              </a:rPr>
              <a:t>y </a:t>
            </a:r>
            <a:r>
              <a:rPr lang="x-none" sz="2800" b="0" i="0" dirty="0" smtClean="0">
                <a:solidFill>
                  <a:srgbClr val="000000"/>
                </a:solidFill>
              </a:rPr>
              <a:t>prepar</a:t>
            </a:r>
            <a:r>
              <a:rPr lang="es-ES" sz="2800" b="0" i="0" dirty="0" smtClean="0">
                <a:solidFill>
                  <a:srgbClr val="000000"/>
                </a:solidFill>
              </a:rPr>
              <a:t>a</a:t>
            </a:r>
            <a:r>
              <a:rPr lang="x-none" sz="2800" b="0" i="0" dirty="0" smtClean="0">
                <a:solidFill>
                  <a:srgbClr val="000000"/>
                </a:solidFill>
              </a:rPr>
              <a:t> </a:t>
            </a:r>
            <a:r>
              <a:rPr lang="x-none" sz="2800" b="0" i="0" dirty="0">
                <a:solidFill>
                  <a:srgbClr val="000000"/>
                </a:solidFill>
              </a:rPr>
              <a:t>al periodista</a:t>
            </a:r>
          </a:p>
          <a:p>
            <a:pPr>
              <a:spcAft>
                <a:spcPts val="2400"/>
              </a:spcAft>
            </a:pPr>
            <a:r>
              <a:rPr lang="x-none" sz="2800" b="0" i="0" dirty="0" smtClean="0">
                <a:solidFill>
                  <a:srgbClr val="000000"/>
                </a:solidFill>
              </a:rPr>
              <a:t>Prepar</a:t>
            </a:r>
            <a:r>
              <a:rPr lang="es-ES" sz="2800" b="0" i="0" dirty="0" smtClean="0">
                <a:solidFill>
                  <a:srgbClr val="000000"/>
                </a:solidFill>
              </a:rPr>
              <a:t>a</a:t>
            </a:r>
            <a:r>
              <a:rPr lang="x-none" sz="2800" b="0" i="0" dirty="0" smtClean="0">
                <a:solidFill>
                  <a:srgbClr val="000000"/>
                </a:solidFill>
              </a:rPr>
              <a:t> </a:t>
            </a:r>
            <a:r>
              <a:rPr lang="x-none" sz="2800" b="0" i="0" dirty="0">
                <a:solidFill>
                  <a:srgbClr val="000000"/>
                </a:solidFill>
              </a:rPr>
              <a:t>al portavoz</a:t>
            </a:r>
          </a:p>
          <a:p>
            <a:pPr>
              <a:spcAft>
                <a:spcPts val="2400"/>
              </a:spcAft>
            </a:pPr>
            <a:r>
              <a:rPr lang="es-ES" sz="2800" b="0" i="0" dirty="0" smtClean="0">
                <a:solidFill>
                  <a:srgbClr val="000000"/>
                </a:solidFill>
              </a:rPr>
              <a:t>La frase memorable </a:t>
            </a:r>
            <a:r>
              <a:rPr lang="x-none" sz="2800" b="0" i="0" dirty="0" smtClean="0">
                <a:solidFill>
                  <a:srgbClr val="000000"/>
                </a:solidFill>
              </a:rPr>
              <a:t>de </a:t>
            </a:r>
            <a:r>
              <a:rPr lang="x-none" sz="2800" b="0" i="0" dirty="0">
                <a:solidFill>
                  <a:srgbClr val="000000"/>
                </a:solidFill>
              </a:rPr>
              <a:t>6 segundos</a:t>
            </a:r>
          </a:p>
          <a:p>
            <a:pPr>
              <a:spcAft>
                <a:spcPts val="2400"/>
              </a:spcAft>
            </a:pPr>
            <a:r>
              <a:rPr lang="x-none" sz="2800" b="0" i="0" dirty="0">
                <a:solidFill>
                  <a:srgbClr val="000000"/>
                </a:solidFill>
              </a:rPr>
              <a:t>¡</a:t>
            </a:r>
            <a:r>
              <a:rPr lang="x-none" sz="2800" b="0" i="0" dirty="0" smtClean="0">
                <a:solidFill>
                  <a:srgbClr val="000000"/>
                </a:solidFill>
              </a:rPr>
              <a:t>Da </a:t>
            </a:r>
            <a:r>
              <a:rPr lang="x-none" sz="2800" b="0" i="0" dirty="0">
                <a:solidFill>
                  <a:srgbClr val="000000"/>
                </a:solidFill>
              </a:rPr>
              <a:t>seguimiento!</a:t>
            </a:r>
          </a:p>
          <a:p>
            <a:endParaRPr lang="en-US" altLang="en-US"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71628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x-none" sz="3600" b="1" i="0" dirty="0" smtClean="0">
                <a:solidFill>
                  <a:srgbClr val="2375BB"/>
                </a:solidFill>
              </a:rPr>
              <a:t>Elige </a:t>
            </a:r>
            <a:r>
              <a:rPr lang="es-ES" sz="3600" b="1" i="0" dirty="0" smtClean="0">
                <a:solidFill>
                  <a:srgbClr val="2375BB"/>
                </a:solidFill>
              </a:rPr>
              <a:t>a </a:t>
            </a:r>
            <a:r>
              <a:rPr lang="x-none" sz="3600" b="1" i="0" dirty="0" smtClean="0">
                <a:solidFill>
                  <a:srgbClr val="2375BB"/>
                </a:solidFill>
              </a:rPr>
              <a:t>tu vocero(s)</a:t>
            </a:r>
            <a:endParaRPr lang="x-none" sz="3600" b="1" i="0" dirty="0">
              <a:solidFill>
                <a:srgbClr val="2375BB"/>
              </a:solidFill>
            </a:endParaRPr>
          </a:p>
        </p:txBody>
      </p:sp>
      <p:sp>
        <p:nvSpPr>
          <p:cNvPr id="7171" name="Content Placeholder 1"/>
          <p:cNvSpPr>
            <a:spLocks noGrp="1"/>
          </p:cNvSpPr>
          <p:nvPr>
            <p:ph idx="1"/>
          </p:nvPr>
        </p:nvSpPr>
        <p:spPr>
          <a:xfrm>
            <a:off x="914400" y="1524000"/>
            <a:ext cx="7729538" cy="4648200"/>
          </a:xfrm>
        </p:spPr>
        <p:txBody>
          <a:bodyPr/>
          <a:lstStyle/>
          <a:p>
            <a:pPr>
              <a:spcAft>
                <a:spcPts val="2400"/>
              </a:spcAft>
            </a:pPr>
            <a:r>
              <a:rPr lang="x-none" sz="2800" b="0" i="0" dirty="0">
                <a:solidFill>
                  <a:srgbClr val="000000"/>
                </a:solidFill>
              </a:rPr>
              <a:t>Conoce </a:t>
            </a:r>
            <a:r>
              <a:rPr lang="es-ES" sz="2800" b="0" i="0" dirty="0" smtClean="0">
                <a:solidFill>
                  <a:srgbClr val="000000"/>
                </a:solidFill>
              </a:rPr>
              <a:t>t</a:t>
            </a:r>
            <a:r>
              <a:rPr lang="x-none" sz="2800" b="0" i="0" dirty="0" smtClean="0">
                <a:solidFill>
                  <a:srgbClr val="000000"/>
                </a:solidFill>
              </a:rPr>
              <a:t>u(s</a:t>
            </a:r>
            <a:r>
              <a:rPr lang="x-none" sz="2800" b="0" i="0" dirty="0">
                <a:solidFill>
                  <a:srgbClr val="000000"/>
                </a:solidFill>
              </a:rPr>
              <a:t>) mensaje(s) clave</a:t>
            </a:r>
          </a:p>
          <a:p>
            <a:pPr>
              <a:spcAft>
                <a:spcPts val="2400"/>
              </a:spcAft>
            </a:pPr>
            <a:r>
              <a:rPr lang="x-none" sz="2800" b="0" i="0" dirty="0">
                <a:solidFill>
                  <a:srgbClr val="000000"/>
                </a:solidFill>
              </a:rPr>
              <a:t>Reconocido como un líder/experto</a:t>
            </a:r>
          </a:p>
          <a:p>
            <a:pPr>
              <a:spcAft>
                <a:spcPts val="2400"/>
              </a:spcAft>
            </a:pPr>
            <a:r>
              <a:rPr lang="x-none" sz="2800" b="0" i="0" dirty="0">
                <a:solidFill>
                  <a:srgbClr val="000000"/>
                </a:solidFill>
              </a:rPr>
              <a:t>Cómodo con los periodistas</a:t>
            </a:r>
          </a:p>
          <a:p>
            <a:pPr>
              <a:spcAft>
                <a:spcPts val="2400"/>
              </a:spcAft>
            </a:pPr>
            <a:r>
              <a:rPr lang="x-none" sz="2800" b="0" i="0" dirty="0">
                <a:solidFill>
                  <a:srgbClr val="000000"/>
                </a:solidFill>
              </a:rPr>
              <a:t>Puede comprometer tiempo suficiente </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5938" name="Rectangle 2"/>
          <p:cNvSpPr>
            <a:spLocks noGrp="1" noChangeArrowheads="1"/>
          </p:cNvSpPr>
          <p:nvPr>
            <p:ph type="title"/>
          </p:nvPr>
        </p:nvSpPr>
        <p:spPr>
          <a:xfrm>
            <a:off x="838200" y="381000"/>
            <a:ext cx="7962045" cy="700088"/>
          </a:xfrm>
        </p:spPr>
        <p:txBody>
          <a:bodyPr/>
          <a:lstStyle/>
          <a:p>
            <a:pPr eaLnBrk="1" hangingPunct="1">
              <a:defRPr/>
            </a:pPr>
            <a:r>
              <a:rPr lang="x-none" sz="3600" b="1" i="0" dirty="0" smtClean="0">
                <a:solidFill>
                  <a:srgbClr val="2375BB"/>
                </a:solidFill>
              </a:rPr>
              <a:t>Prepara al periodista</a:t>
            </a:r>
            <a:endParaRPr lang="x-none" sz="3600" b="1" i="0" dirty="0">
              <a:solidFill>
                <a:srgbClr val="2375BB"/>
              </a:solidFill>
            </a:endParaRPr>
          </a:p>
        </p:txBody>
      </p:sp>
      <p:sp>
        <p:nvSpPr>
          <p:cNvPr id="935939" name="Rectangle 3"/>
          <p:cNvSpPr>
            <a:spLocks noGrp="1" noChangeArrowheads="1"/>
          </p:cNvSpPr>
          <p:nvPr>
            <p:ph type="body" idx="1"/>
          </p:nvPr>
        </p:nvSpPr>
        <p:spPr>
          <a:xfrm>
            <a:off x="914400" y="1524000"/>
            <a:ext cx="7772400" cy="4953000"/>
          </a:xfrm>
        </p:spPr>
        <p:txBody>
          <a:bodyPr/>
          <a:lstStyle/>
          <a:p>
            <a:pPr>
              <a:spcAft>
                <a:spcPts val="2400"/>
              </a:spcAft>
              <a:buFont typeface="Wingdings" charset="0"/>
              <a:buChar char="n"/>
              <a:defRPr/>
            </a:pPr>
            <a:r>
              <a:rPr lang="es-ES" sz="3000" b="0" i="0" dirty="0" smtClean="0">
                <a:solidFill>
                  <a:srgbClr val="000000"/>
                </a:solidFill>
              </a:rPr>
              <a:t>Resumen o informe sobre el tema</a:t>
            </a:r>
            <a:endParaRPr lang="x-none" sz="3000" b="0" i="0" dirty="0">
              <a:solidFill>
                <a:srgbClr val="000000"/>
              </a:solidFill>
            </a:endParaRPr>
          </a:p>
          <a:p>
            <a:pPr>
              <a:spcAft>
                <a:spcPts val="2400"/>
              </a:spcAft>
              <a:buFont typeface="Wingdings" charset="0"/>
              <a:buChar char="n"/>
              <a:defRPr/>
            </a:pPr>
            <a:r>
              <a:rPr lang="x-none" sz="3000" b="0" i="0" dirty="0">
                <a:solidFill>
                  <a:srgbClr val="000000"/>
                </a:solidFill>
              </a:rPr>
              <a:t>Breve biografía del vocero</a:t>
            </a:r>
          </a:p>
          <a:p>
            <a:pPr>
              <a:spcAft>
                <a:spcPts val="2400"/>
              </a:spcAft>
              <a:buFont typeface="Wingdings" charset="0"/>
              <a:buChar char="n"/>
              <a:defRPr/>
            </a:pPr>
            <a:r>
              <a:rPr lang="x-none" sz="3000" b="0" i="0" dirty="0">
                <a:solidFill>
                  <a:srgbClr val="000000"/>
                </a:solidFill>
              </a:rPr>
              <a:t>Publicaciones relacionadas </a:t>
            </a:r>
            <a:r>
              <a:rPr lang="x-none" sz="3000" b="0" i="0" dirty="0" smtClean="0">
                <a:solidFill>
                  <a:srgbClr val="000000"/>
                </a:solidFill>
              </a:rPr>
              <a:t>(</a:t>
            </a:r>
            <a:r>
              <a:rPr lang="es-ES" sz="3000" b="0" i="0" dirty="0" smtClean="0">
                <a:solidFill>
                  <a:srgbClr val="000000"/>
                </a:solidFill>
              </a:rPr>
              <a:t>antecedentes</a:t>
            </a:r>
            <a:r>
              <a:rPr lang="x-none" sz="3000" b="0" i="0" dirty="0" smtClean="0">
                <a:solidFill>
                  <a:srgbClr val="000000"/>
                </a:solidFill>
              </a:rPr>
              <a:t>)</a:t>
            </a:r>
            <a:endParaRPr lang="x-none" sz="3000" b="0" i="0" dirty="0">
              <a:solidFill>
                <a:srgbClr val="000000"/>
              </a:solidFill>
            </a:endParaRPr>
          </a:p>
          <a:p>
            <a:pPr>
              <a:spcAft>
                <a:spcPts val="2400"/>
              </a:spcAft>
              <a:buFont typeface="Wingdings" charset="0"/>
              <a:buChar char="n"/>
              <a:defRPr/>
            </a:pPr>
            <a:r>
              <a:rPr lang="x-none" sz="3000" b="0" i="0" dirty="0">
                <a:solidFill>
                  <a:srgbClr val="000000"/>
                </a:solidFill>
              </a:rPr>
              <a:t>Información general sobre la institución (folleto)</a:t>
            </a:r>
          </a:p>
          <a:p>
            <a:pPr>
              <a:spcAft>
                <a:spcPts val="2400"/>
              </a:spcAft>
              <a:buFont typeface="Wingdings" charset="0"/>
              <a:buChar char="n"/>
              <a:defRPr/>
            </a:pPr>
            <a:r>
              <a:rPr lang="x-none" sz="3000" b="0" i="0" dirty="0">
                <a:solidFill>
                  <a:srgbClr val="000000"/>
                </a:solidFill>
              </a:rPr>
              <a:t>Foto(s)</a:t>
            </a:r>
          </a:p>
          <a:p>
            <a:pPr eaLnBrk="1" hangingPunct="1">
              <a:buFont typeface="Wingdings" charset="0"/>
              <a:buNone/>
              <a:defRPr/>
            </a:pPr>
            <a:endParaRPr lang="en-US" dirty="0">
              <a:ea typeface="+mn-ea"/>
              <a:cs typeface="+mn-cs"/>
            </a:endParaRPr>
          </a:p>
          <a:p>
            <a:pPr eaLnBrk="1" hangingPunct="1">
              <a:buFont typeface="Wingdings" charset="0"/>
              <a:buNone/>
              <a:defRPr/>
            </a:pPr>
            <a:endParaRPr lang="en-US" dirty="0">
              <a:ea typeface="+mn-ea"/>
              <a:cs typeface="+mn-cs"/>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65532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x-none" sz="3600" b="1" i="0" dirty="0" smtClean="0">
                <a:solidFill>
                  <a:srgbClr val="2375BB"/>
                </a:solidFill>
              </a:rPr>
              <a:t>Prepara</a:t>
            </a:r>
            <a:r>
              <a:rPr lang="es-ES" sz="3600" b="1" i="0" dirty="0" smtClean="0">
                <a:solidFill>
                  <a:srgbClr val="2375BB"/>
                </a:solidFill>
              </a:rPr>
              <a:t> a t</a:t>
            </a:r>
            <a:r>
              <a:rPr lang="x-none" sz="3600" b="1" i="0" dirty="0" smtClean="0">
                <a:solidFill>
                  <a:srgbClr val="2375BB"/>
                </a:solidFill>
              </a:rPr>
              <a:t>u vocero</a:t>
            </a:r>
            <a:endParaRPr lang="x-none" sz="3600" b="1" i="0" dirty="0">
              <a:solidFill>
                <a:srgbClr val="2375BB"/>
              </a:solidFill>
            </a:endParaRPr>
          </a:p>
        </p:txBody>
      </p:sp>
      <p:sp>
        <p:nvSpPr>
          <p:cNvPr id="11267" name="Content Placeholder 1"/>
          <p:cNvSpPr>
            <a:spLocks noGrp="1"/>
          </p:cNvSpPr>
          <p:nvPr>
            <p:ph idx="1"/>
          </p:nvPr>
        </p:nvSpPr>
        <p:spPr>
          <a:xfrm>
            <a:off x="914400" y="1524000"/>
            <a:ext cx="7729538" cy="4343400"/>
          </a:xfrm>
        </p:spPr>
        <p:txBody>
          <a:bodyPr/>
          <a:lstStyle/>
          <a:p>
            <a:pPr>
              <a:spcAft>
                <a:spcPts val="1200"/>
              </a:spcAft>
            </a:pPr>
            <a:r>
              <a:rPr lang="x-none" sz="3200" b="1" i="0" dirty="0" smtClean="0">
                <a:solidFill>
                  <a:srgbClr val="000000"/>
                </a:solidFill>
              </a:rPr>
              <a:t>Aprend</a:t>
            </a:r>
            <a:r>
              <a:rPr lang="es-ES" sz="3200" b="1" dirty="0">
                <a:solidFill>
                  <a:srgbClr val="000000"/>
                </a:solidFill>
              </a:rPr>
              <a:t>e</a:t>
            </a:r>
            <a:r>
              <a:rPr lang="x-none" sz="2800" b="0" i="0" dirty="0" smtClean="0">
                <a:solidFill>
                  <a:srgbClr val="000000"/>
                </a:solidFill>
              </a:rPr>
              <a:t> </a:t>
            </a:r>
            <a:r>
              <a:rPr lang="x-none" sz="2800" b="0" i="0" dirty="0">
                <a:solidFill>
                  <a:srgbClr val="000000"/>
                </a:solidFill>
              </a:rPr>
              <a:t>lo más que </a:t>
            </a:r>
            <a:r>
              <a:rPr lang="x-none" sz="2800" b="0" i="0" dirty="0" smtClean="0">
                <a:solidFill>
                  <a:srgbClr val="000000"/>
                </a:solidFill>
              </a:rPr>
              <a:t>pueda</a:t>
            </a:r>
            <a:r>
              <a:rPr lang="es-ES" sz="2800" b="0" i="0" dirty="0" smtClean="0">
                <a:solidFill>
                  <a:srgbClr val="000000"/>
                </a:solidFill>
              </a:rPr>
              <a:t>s</a:t>
            </a:r>
            <a:r>
              <a:rPr lang="x-none" sz="2800" b="0" i="0" dirty="0" smtClean="0">
                <a:solidFill>
                  <a:srgbClr val="000000"/>
                </a:solidFill>
              </a:rPr>
              <a:t> </a:t>
            </a:r>
            <a:r>
              <a:rPr lang="x-none" sz="2800" b="0" i="0" dirty="0">
                <a:solidFill>
                  <a:srgbClr val="000000"/>
                </a:solidFill>
              </a:rPr>
              <a:t>sobre:</a:t>
            </a:r>
          </a:p>
          <a:p>
            <a:pPr lvl="1">
              <a:spcAft>
                <a:spcPts val="2400"/>
              </a:spcAft>
            </a:pPr>
            <a:r>
              <a:rPr lang="x-none" sz="2400" b="0" i="0" dirty="0">
                <a:solidFill>
                  <a:srgbClr val="000000"/>
                </a:solidFill>
              </a:rPr>
              <a:t>El periodista</a:t>
            </a:r>
          </a:p>
          <a:p>
            <a:pPr lvl="1">
              <a:spcAft>
                <a:spcPts val="2400"/>
              </a:spcAft>
            </a:pPr>
            <a:r>
              <a:rPr lang="x-none" sz="2400" b="0" i="0" dirty="0">
                <a:solidFill>
                  <a:srgbClr val="000000"/>
                </a:solidFill>
              </a:rPr>
              <a:t>Periódico/Estacion de Radio/TV</a:t>
            </a:r>
          </a:p>
          <a:p>
            <a:pPr lvl="1">
              <a:spcAft>
                <a:spcPts val="2400"/>
              </a:spcAft>
            </a:pPr>
            <a:r>
              <a:rPr lang="x-none" sz="2400" b="0" i="0" dirty="0">
                <a:solidFill>
                  <a:srgbClr val="000000"/>
                </a:solidFill>
              </a:rPr>
              <a:t>Espectador/Audiencia</a:t>
            </a:r>
          </a:p>
          <a:p>
            <a:pPr algn="just">
              <a:spcAft>
                <a:spcPts val="2400"/>
              </a:spcAft>
            </a:pPr>
            <a:r>
              <a:rPr lang="x-none" sz="2800" b="1" i="0" dirty="0" smtClean="0">
                <a:solidFill>
                  <a:srgbClr val="000000"/>
                </a:solidFill>
              </a:rPr>
              <a:t>Anticipa</a:t>
            </a:r>
            <a:r>
              <a:rPr lang="x-none" sz="2800" b="0" i="0" dirty="0" smtClean="0">
                <a:solidFill>
                  <a:srgbClr val="000000"/>
                </a:solidFill>
              </a:rPr>
              <a:t> </a:t>
            </a:r>
            <a:r>
              <a:rPr lang="x-none" sz="2800" b="0" i="0" dirty="0">
                <a:solidFill>
                  <a:srgbClr val="000000"/>
                </a:solidFill>
              </a:rPr>
              <a:t>preguntas (</a:t>
            </a:r>
            <a:r>
              <a:rPr lang="x-none" sz="2800" b="0" i="0" dirty="0" smtClean="0">
                <a:solidFill>
                  <a:srgbClr val="000000"/>
                </a:solidFill>
              </a:rPr>
              <a:t>pregunta </a:t>
            </a:r>
            <a:r>
              <a:rPr lang="x-none" sz="2800" b="0" i="0" dirty="0">
                <a:solidFill>
                  <a:srgbClr val="000000"/>
                </a:solidFill>
              </a:rPr>
              <a:t>con anticipación)</a:t>
            </a:r>
          </a:p>
          <a:p>
            <a:pPr algn="just">
              <a:spcAft>
                <a:spcPts val="2400"/>
              </a:spcAft>
            </a:pPr>
            <a:r>
              <a:rPr lang="x-none" sz="2800" b="1" i="0" dirty="0" smtClean="0">
                <a:solidFill>
                  <a:srgbClr val="000000"/>
                </a:solidFill>
              </a:rPr>
              <a:t>Práctica</a:t>
            </a:r>
            <a:r>
              <a:rPr lang="x-none" sz="2800" b="0" i="0" dirty="0" smtClean="0">
                <a:solidFill>
                  <a:srgbClr val="000000"/>
                </a:solidFill>
              </a:rPr>
              <a:t> </a:t>
            </a:r>
            <a:r>
              <a:rPr lang="x-none" sz="2800" b="0" i="0" dirty="0">
                <a:solidFill>
                  <a:srgbClr val="000000"/>
                </a:solidFill>
              </a:rPr>
              <a:t>respuestas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60198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x-none" sz="3600" b="1" i="0" dirty="0">
                <a:solidFill>
                  <a:srgbClr val="2375BB"/>
                </a:solidFill>
              </a:rPr>
              <a:t>Redacta tu mensaje.</a:t>
            </a:r>
          </a:p>
        </p:txBody>
      </p:sp>
      <p:sp>
        <p:nvSpPr>
          <p:cNvPr id="13315" name="Content Placeholder 1"/>
          <p:cNvSpPr>
            <a:spLocks noGrp="1"/>
          </p:cNvSpPr>
          <p:nvPr>
            <p:ph idx="1"/>
          </p:nvPr>
        </p:nvSpPr>
        <p:spPr>
          <a:xfrm>
            <a:off x="914400" y="1524000"/>
            <a:ext cx="7729538" cy="3048000"/>
          </a:xfrm>
        </p:spPr>
        <p:txBody>
          <a:bodyPr/>
          <a:lstStyle/>
          <a:p>
            <a:pPr>
              <a:spcAft>
                <a:spcPts val="2400"/>
              </a:spcAft>
            </a:pPr>
            <a:r>
              <a:rPr lang="x-none" sz="2800" b="0" i="0" dirty="0" smtClean="0">
                <a:solidFill>
                  <a:srgbClr val="000000"/>
                </a:solidFill>
              </a:rPr>
              <a:t>Desarrolla </a:t>
            </a:r>
            <a:r>
              <a:rPr lang="x-none" sz="2800" b="0" i="0" dirty="0">
                <a:solidFill>
                  <a:srgbClr val="000000"/>
                </a:solidFill>
              </a:rPr>
              <a:t>exposiciones </a:t>
            </a:r>
            <a:r>
              <a:rPr lang="x-none" sz="2800" b="0" i="0" dirty="0" smtClean="0">
                <a:solidFill>
                  <a:srgbClr val="000000"/>
                </a:solidFill>
              </a:rPr>
              <a:t>de </a:t>
            </a:r>
            <a:r>
              <a:rPr lang="es-ES" dirty="0" smtClean="0">
                <a:solidFill>
                  <a:srgbClr val="000000"/>
                </a:solidFill>
              </a:rPr>
              <a:t>1 a 3 </a:t>
            </a:r>
            <a:r>
              <a:rPr lang="x-none" sz="2800" b="0" i="0" dirty="0" smtClean="0">
                <a:solidFill>
                  <a:srgbClr val="000000"/>
                </a:solidFill>
              </a:rPr>
              <a:t>mensaje</a:t>
            </a:r>
            <a:r>
              <a:rPr lang="es-ES" sz="2800" b="0" i="0" dirty="0" smtClean="0">
                <a:solidFill>
                  <a:srgbClr val="000000"/>
                </a:solidFill>
              </a:rPr>
              <a:t>s</a:t>
            </a:r>
            <a:r>
              <a:rPr lang="x-none" sz="2800" b="0" i="0" dirty="0" smtClean="0">
                <a:solidFill>
                  <a:srgbClr val="000000"/>
                </a:solidFill>
              </a:rPr>
              <a:t> que </a:t>
            </a:r>
            <a:r>
              <a:rPr lang="x-none" sz="2800" b="0" i="0" dirty="0">
                <a:solidFill>
                  <a:srgbClr val="000000"/>
                </a:solidFill>
              </a:rPr>
              <a:t>sean cortos, sencillos y positivos</a:t>
            </a:r>
          </a:p>
          <a:p>
            <a:pPr>
              <a:spcAft>
                <a:spcPts val="2400"/>
              </a:spcAft>
            </a:pPr>
            <a:r>
              <a:rPr lang="x-none" sz="2800" b="0" i="0" dirty="0" smtClean="0">
                <a:solidFill>
                  <a:srgbClr val="000000"/>
                </a:solidFill>
              </a:rPr>
              <a:t>Elabora </a:t>
            </a:r>
            <a:r>
              <a:rPr lang="x-none" sz="2800" b="0" i="0" dirty="0">
                <a:solidFill>
                  <a:srgbClr val="000000"/>
                </a:solidFill>
              </a:rPr>
              <a:t>comentarios sobre los mensajes (antecedentes, estadísticas)</a:t>
            </a:r>
          </a:p>
          <a:p>
            <a:pPr>
              <a:spcAft>
                <a:spcPts val="2400"/>
              </a:spcAft>
            </a:pPr>
            <a:r>
              <a:rPr lang="x-none" sz="2800" b="0" i="0" dirty="0" smtClean="0">
                <a:solidFill>
                  <a:srgbClr val="000000"/>
                </a:solidFill>
              </a:rPr>
              <a:t>Desarrolla </a:t>
            </a:r>
            <a:r>
              <a:rPr lang="x-none" sz="2800" b="0" i="0" dirty="0">
                <a:solidFill>
                  <a:srgbClr val="000000"/>
                </a:solidFill>
              </a:rPr>
              <a:t>transiciones a los mensajes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76962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x-none" sz="3600" b="1" i="0" dirty="0">
                <a:solidFill>
                  <a:srgbClr val="2375BB"/>
                </a:solidFill>
              </a:rPr>
              <a:t>Nunca </a:t>
            </a:r>
            <a:r>
              <a:rPr lang="x-none" sz="3600" b="1" i="0" dirty="0" smtClean="0">
                <a:solidFill>
                  <a:srgbClr val="2375BB"/>
                </a:solidFill>
              </a:rPr>
              <a:t>olvid</a:t>
            </a:r>
            <a:r>
              <a:rPr lang="es-ES" sz="3600" b="1" i="0" dirty="0" smtClean="0">
                <a:solidFill>
                  <a:srgbClr val="2375BB"/>
                </a:solidFill>
              </a:rPr>
              <a:t>es tu</a:t>
            </a:r>
            <a:r>
              <a:rPr lang="x-none" sz="3600" b="1" i="0" dirty="0" smtClean="0">
                <a:solidFill>
                  <a:srgbClr val="2375BB"/>
                </a:solidFill>
              </a:rPr>
              <a:t> </a:t>
            </a:r>
            <a:r>
              <a:rPr lang="x-none" sz="3600" b="1" i="0" dirty="0">
                <a:solidFill>
                  <a:srgbClr val="2375BB"/>
                </a:solidFill>
              </a:rPr>
              <a:t>objetivo</a:t>
            </a:r>
          </a:p>
        </p:txBody>
      </p:sp>
      <p:sp>
        <p:nvSpPr>
          <p:cNvPr id="15363" name="Content Placeholder 1"/>
          <p:cNvSpPr>
            <a:spLocks noGrp="1"/>
          </p:cNvSpPr>
          <p:nvPr>
            <p:ph idx="1"/>
          </p:nvPr>
        </p:nvSpPr>
        <p:spPr>
          <a:xfrm>
            <a:off x="914400" y="1524000"/>
            <a:ext cx="7729538" cy="4648200"/>
          </a:xfrm>
        </p:spPr>
        <p:txBody>
          <a:bodyPr/>
          <a:lstStyle/>
          <a:p>
            <a:pPr>
              <a:spcAft>
                <a:spcPts val="2400"/>
              </a:spcAft>
            </a:pPr>
            <a:r>
              <a:rPr lang="es-ES" b="0" i="0" dirty="0" smtClean="0"/>
              <a:t>Menciona </a:t>
            </a:r>
            <a:r>
              <a:rPr lang="es-ES" dirty="0">
                <a:solidFill>
                  <a:srgbClr val="000000"/>
                </a:solidFill>
              </a:rPr>
              <a:t>t</a:t>
            </a:r>
            <a:r>
              <a:rPr lang="x-none" sz="2800" b="0" i="0" dirty="0" smtClean="0">
                <a:solidFill>
                  <a:srgbClr val="000000"/>
                </a:solidFill>
              </a:rPr>
              <a:t>us </a:t>
            </a:r>
            <a:r>
              <a:rPr lang="x-none" sz="2800" b="0" i="0" dirty="0">
                <a:solidFill>
                  <a:srgbClr val="000000"/>
                </a:solidFill>
              </a:rPr>
              <a:t>mensajes </a:t>
            </a:r>
            <a:r>
              <a:rPr lang="es-ES" dirty="0" smtClean="0">
                <a:solidFill>
                  <a:srgbClr val="000000"/>
                </a:solidFill>
              </a:rPr>
              <a:t>pronto</a:t>
            </a:r>
            <a:r>
              <a:rPr lang="x-none" sz="2800" b="0" i="0" dirty="0" smtClean="0">
                <a:solidFill>
                  <a:srgbClr val="000000"/>
                </a:solidFill>
              </a:rPr>
              <a:t>: </a:t>
            </a:r>
            <a:r>
              <a:rPr lang="es-ES" dirty="0" smtClean="0">
                <a:solidFill>
                  <a:srgbClr val="000000"/>
                </a:solidFill>
              </a:rPr>
              <a:t>te pueden desviar</a:t>
            </a:r>
            <a:endParaRPr lang="es-ES" dirty="0"/>
          </a:p>
          <a:p>
            <a:pPr>
              <a:spcAft>
                <a:spcPts val="2400"/>
              </a:spcAft>
            </a:pPr>
            <a:r>
              <a:rPr lang="es-ES" dirty="0" smtClean="0">
                <a:solidFill>
                  <a:srgbClr val="000000"/>
                </a:solidFill>
              </a:rPr>
              <a:t>Expresa tus </a:t>
            </a:r>
            <a:r>
              <a:rPr lang="x-none" sz="2800" b="0" i="0" dirty="0" smtClean="0">
                <a:solidFill>
                  <a:srgbClr val="000000"/>
                </a:solidFill>
              </a:rPr>
              <a:t>mensajes </a:t>
            </a:r>
            <a:r>
              <a:rPr lang="x-none" sz="2800" b="0" i="0" dirty="0">
                <a:solidFill>
                  <a:srgbClr val="000000"/>
                </a:solidFill>
              </a:rPr>
              <a:t>concisamente: </a:t>
            </a:r>
            <a:r>
              <a:rPr lang="es-ES" sz="2800" b="0" i="0" dirty="0" smtClean="0">
                <a:solidFill>
                  <a:srgbClr val="000000"/>
                </a:solidFill>
              </a:rPr>
              <a:t>la frase memorable de </a:t>
            </a:r>
            <a:r>
              <a:rPr lang="x-none" sz="2800" b="0" i="0" dirty="0" smtClean="0">
                <a:solidFill>
                  <a:srgbClr val="000000"/>
                </a:solidFill>
              </a:rPr>
              <a:t>6 </a:t>
            </a:r>
            <a:r>
              <a:rPr lang="x-none" sz="2800" b="0" i="0" dirty="0">
                <a:solidFill>
                  <a:srgbClr val="000000"/>
                </a:solidFill>
              </a:rPr>
              <a:t>segundos</a:t>
            </a:r>
          </a:p>
          <a:p>
            <a:pPr>
              <a:spcAft>
                <a:spcPts val="2400"/>
              </a:spcAft>
            </a:pPr>
            <a:r>
              <a:rPr lang="x-none" sz="2800" b="0" i="0" dirty="0" smtClean="0">
                <a:solidFill>
                  <a:srgbClr val="000000"/>
                </a:solidFill>
              </a:rPr>
              <a:t>Enunci</a:t>
            </a:r>
            <a:r>
              <a:rPr lang="es-ES" sz="2800" b="0" i="0" dirty="0" smtClean="0">
                <a:solidFill>
                  <a:srgbClr val="000000"/>
                </a:solidFill>
              </a:rPr>
              <a:t>a</a:t>
            </a:r>
            <a:r>
              <a:rPr lang="x-none" sz="2800" b="0" i="0" dirty="0" smtClean="0">
                <a:solidFill>
                  <a:srgbClr val="000000"/>
                </a:solidFill>
              </a:rPr>
              <a:t> </a:t>
            </a:r>
            <a:r>
              <a:rPr lang="es-ES" dirty="0">
                <a:solidFill>
                  <a:srgbClr val="000000"/>
                </a:solidFill>
              </a:rPr>
              <a:t>t</a:t>
            </a:r>
            <a:r>
              <a:rPr lang="x-none" sz="2800" b="0" i="0" dirty="0" smtClean="0">
                <a:solidFill>
                  <a:srgbClr val="000000"/>
                </a:solidFill>
              </a:rPr>
              <a:t>us </a:t>
            </a:r>
            <a:r>
              <a:rPr lang="x-none" sz="2800" b="0" i="0" dirty="0">
                <a:solidFill>
                  <a:srgbClr val="000000"/>
                </a:solidFill>
              </a:rPr>
              <a:t>mensajes varias veces</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79248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ES" sz="3600" b="1" i="0" dirty="0" smtClean="0">
                <a:solidFill>
                  <a:srgbClr val="2375BB"/>
                </a:solidFill>
              </a:rPr>
              <a:t>No supongas que tus declaraciones son extraoficiales</a:t>
            </a:r>
            <a:endParaRPr lang="x-none" sz="3600" b="1" i="0" dirty="0">
              <a:solidFill>
                <a:srgbClr val="2375BB"/>
              </a:solidFill>
            </a:endParaRPr>
          </a:p>
        </p:txBody>
      </p:sp>
      <p:sp>
        <p:nvSpPr>
          <p:cNvPr id="9219" name="Content Placeholder 1"/>
          <p:cNvSpPr>
            <a:spLocks noGrp="1"/>
          </p:cNvSpPr>
          <p:nvPr>
            <p:ph idx="1"/>
          </p:nvPr>
        </p:nvSpPr>
        <p:spPr>
          <a:xfrm>
            <a:off x="935831" y="1790700"/>
            <a:ext cx="7729538" cy="1181100"/>
          </a:xfrm>
        </p:spPr>
        <p:txBody>
          <a:bodyPr/>
          <a:lstStyle/>
          <a:p>
            <a:pPr>
              <a:defRPr/>
            </a:pPr>
            <a:r>
              <a:rPr lang="x-none" sz="2800" b="0" i="0" dirty="0">
                <a:solidFill>
                  <a:srgbClr val="000000"/>
                </a:solidFill>
              </a:rPr>
              <a:t>Entrevistas </a:t>
            </a:r>
            <a:r>
              <a:rPr lang="es-ES" sz="2800" b="0" i="0" dirty="0" smtClean="0">
                <a:solidFill>
                  <a:srgbClr val="000000"/>
                </a:solidFill>
              </a:rPr>
              <a:t>oficiales, </a:t>
            </a:r>
            <a:r>
              <a:rPr lang="x-none" dirty="0" smtClean="0">
                <a:solidFill>
                  <a:srgbClr val="000000"/>
                </a:solidFill>
              </a:rPr>
              <a:t>”</a:t>
            </a:r>
            <a:r>
              <a:rPr lang="es-ES" dirty="0" smtClean="0">
                <a:solidFill>
                  <a:srgbClr val="000000"/>
                </a:solidFill>
              </a:rPr>
              <a:t>e</a:t>
            </a:r>
            <a:r>
              <a:rPr lang="x-none" dirty="0" smtClean="0">
                <a:solidFill>
                  <a:srgbClr val="000000"/>
                </a:solidFill>
              </a:rPr>
              <a:t>n </a:t>
            </a:r>
            <a:r>
              <a:rPr lang="x-none" dirty="0">
                <a:solidFill>
                  <a:srgbClr val="000000"/>
                </a:solidFill>
              </a:rPr>
              <a:t>el registro" </a:t>
            </a:r>
            <a:endParaRPr lang="x-none" sz="2800" b="0" i="0" dirty="0">
              <a:solidFill>
                <a:srgbClr val="000000"/>
              </a:solidFill>
            </a:endParaRPr>
          </a:p>
          <a:p>
            <a:pPr>
              <a:defRPr/>
            </a:pPr>
            <a:r>
              <a:rPr lang="es-ES" dirty="0" smtClean="0">
                <a:solidFill>
                  <a:srgbClr val="000000"/>
                </a:solidFill>
              </a:rPr>
              <a:t>Discusiones extraoficiales </a:t>
            </a:r>
            <a:endParaRPr lang="x-none" sz="2800" b="0" i="0" dirty="0">
              <a:solidFill>
                <a:srgbClr val="000000"/>
              </a:solidFill>
            </a:endParaRPr>
          </a:p>
        </p:txBody>
      </p:sp>
      <p:sp>
        <p:nvSpPr>
          <p:cNvPr id="4" name="Content Placeholder 1"/>
          <p:cNvSpPr txBox="1">
            <a:spLocks/>
          </p:cNvSpPr>
          <p:nvPr/>
        </p:nvSpPr>
        <p:spPr bwMode="auto">
          <a:xfrm>
            <a:off x="1143000" y="3505200"/>
            <a:ext cx="7205662"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0"/>
              </a:spcBef>
              <a:spcAft>
                <a:spcPts val="1800"/>
              </a:spcAft>
              <a:buClr>
                <a:schemeClr val="folHlink"/>
              </a:buClr>
              <a:buSzPct val="75000"/>
              <a:buFont typeface="Wingdings" panose="05000000000000000000" pitchFamily="2" charset="2"/>
              <a:buChar char="n"/>
              <a:defRPr sz="2800">
                <a:solidFill>
                  <a:schemeClr val="tx1"/>
                </a:solidFill>
                <a:latin typeface="+mn-lt"/>
                <a:ea typeface="MS PGothic" pitchFamily="34" charset="-128"/>
                <a:cs typeface="ＭＳ Ｐゴシック" charset="-128"/>
              </a:defRPr>
            </a:lvl1pPr>
            <a:lvl2pPr marL="742950" indent="-285750" algn="l" rtl="0" eaLnBrk="0" fontAlgn="base" hangingPunct="0">
              <a:spcBef>
                <a:spcPts val="0"/>
              </a:spcBef>
              <a:spcAft>
                <a:spcPts val="1800"/>
              </a:spcAft>
              <a:buClr>
                <a:schemeClr val="folHlink"/>
              </a:buClr>
              <a:buSzPct val="70000"/>
              <a:buFont typeface="Wingdings" panose="05000000000000000000" pitchFamily="2" charset="2"/>
              <a:buChar char="n"/>
              <a:defRPr sz="2400">
                <a:solidFill>
                  <a:schemeClr val="tx1"/>
                </a:solidFill>
                <a:latin typeface="+mn-lt"/>
                <a:ea typeface="MS PGothic" pitchFamily="34" charset="-128"/>
              </a:defRPr>
            </a:lvl2pPr>
            <a:lvl3pPr marL="1143000" indent="-228600" algn="l" rtl="0" eaLnBrk="0" fontAlgn="base" hangingPunct="0">
              <a:spcBef>
                <a:spcPts val="0"/>
              </a:spcBef>
              <a:spcAft>
                <a:spcPts val="1800"/>
              </a:spcAft>
              <a:buClr>
                <a:schemeClr val="tx2"/>
              </a:buClr>
              <a:buSzPct val="130000"/>
              <a:buChar char="•"/>
              <a:defRPr sz="2200">
                <a:solidFill>
                  <a:schemeClr val="tx1"/>
                </a:solidFill>
                <a:latin typeface="+mn-lt"/>
                <a:ea typeface="MS PGothic" pitchFamily="34" charset="-128"/>
              </a:defRPr>
            </a:lvl3pPr>
            <a:lvl4pPr marL="1600200" indent="-228600" algn="l" rtl="0" eaLnBrk="0" fontAlgn="base" hangingPunct="0">
              <a:spcBef>
                <a:spcPts val="0"/>
              </a:spcBef>
              <a:spcAft>
                <a:spcPts val="1800"/>
              </a:spcAft>
              <a:buClr>
                <a:schemeClr val="hlink"/>
              </a:buClr>
              <a:buSzPct val="130000"/>
              <a:buChar char="•"/>
              <a:defRPr sz="2200">
                <a:solidFill>
                  <a:schemeClr val="tx1"/>
                </a:solidFill>
                <a:latin typeface="+mn-lt"/>
                <a:ea typeface="MS PGothic" pitchFamily="34" charset="-128"/>
              </a:defRPr>
            </a:lvl4pPr>
            <a:lvl5pPr marL="2057400" indent="-228600" algn="l" rtl="0" eaLnBrk="0" fontAlgn="base" hangingPunct="0">
              <a:spcBef>
                <a:spcPts val="0"/>
              </a:spcBef>
              <a:spcAft>
                <a:spcPts val="1800"/>
              </a:spcAft>
              <a:buClr>
                <a:schemeClr val="tx1"/>
              </a:buClr>
              <a:buSzPct val="130000"/>
              <a:buChar char="•"/>
              <a:defRPr sz="2200">
                <a:solidFill>
                  <a:schemeClr val="tx1"/>
                </a:solidFill>
                <a:latin typeface="+mn-lt"/>
                <a:ea typeface="MS PGothic" pitchFamily="34" charset="-128"/>
              </a:defRPr>
            </a:lvl5pPr>
            <a:lvl6pPr marL="25146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6pPr>
            <a:lvl7pPr marL="29718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7pPr>
            <a:lvl8pPr marL="34290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8pPr>
            <a:lvl9pPr marL="38862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9pPr>
          </a:lstStyle>
          <a:p>
            <a:pPr marL="0" indent="0" algn="ctr">
              <a:buFont typeface="Wingdings" panose="05000000000000000000" pitchFamily="2" charset="2"/>
              <a:buNone/>
              <a:defRPr/>
            </a:pPr>
            <a:r>
              <a:rPr lang="es-ES" sz="3600" b="1" dirty="0">
                <a:solidFill>
                  <a:srgbClr val="000000"/>
                </a:solidFill>
              </a:rPr>
              <a:t>¡</a:t>
            </a:r>
            <a:r>
              <a:rPr lang="x-none" sz="3600" b="1" i="0" dirty="0">
                <a:solidFill>
                  <a:srgbClr val="000000"/>
                </a:solidFill>
              </a:rPr>
              <a:t>Nunca digas </a:t>
            </a:r>
            <a:r>
              <a:rPr lang="es-ES" sz="3600" b="1" i="0" dirty="0">
                <a:solidFill>
                  <a:srgbClr val="000000"/>
                </a:solidFill>
              </a:rPr>
              <a:t>algo</a:t>
            </a:r>
            <a:r>
              <a:rPr lang="x-none" sz="3600" b="1" i="0" dirty="0">
                <a:solidFill>
                  <a:srgbClr val="000000"/>
                </a:solidFill>
              </a:rPr>
              <a:t> que no quieras leer impreso, ver en la televisión o escuchar en la radio!</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79248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x-none" sz="3600" b="1" i="0" dirty="0">
                <a:solidFill>
                  <a:srgbClr val="2375BB"/>
                </a:solidFill>
              </a:rPr>
              <a:t>Dar la impresión correcta</a:t>
            </a:r>
          </a:p>
        </p:txBody>
      </p:sp>
      <p:sp>
        <p:nvSpPr>
          <p:cNvPr id="19459" name="Content Placeholder 1"/>
          <p:cNvSpPr>
            <a:spLocks noGrp="1"/>
          </p:cNvSpPr>
          <p:nvPr>
            <p:ph idx="1"/>
          </p:nvPr>
        </p:nvSpPr>
        <p:spPr>
          <a:xfrm>
            <a:off x="935831" y="1219200"/>
            <a:ext cx="7729538" cy="4800600"/>
          </a:xfrm>
        </p:spPr>
        <p:txBody>
          <a:bodyPr/>
          <a:lstStyle/>
          <a:p>
            <a:pPr>
              <a:spcAft>
                <a:spcPts val="2400"/>
              </a:spcAft>
            </a:pPr>
            <a:r>
              <a:rPr lang="x-none" sz="2800" b="0" i="0" dirty="0">
                <a:solidFill>
                  <a:srgbClr val="000000"/>
                </a:solidFill>
              </a:rPr>
              <a:t>Mira a los ojos</a:t>
            </a:r>
          </a:p>
          <a:p>
            <a:pPr>
              <a:spcAft>
                <a:spcPts val="2400"/>
              </a:spcAft>
            </a:pPr>
            <a:r>
              <a:rPr lang="x-none" sz="2800" b="0" i="0" dirty="0" smtClean="0">
                <a:solidFill>
                  <a:srgbClr val="000000"/>
                </a:solidFill>
              </a:rPr>
              <a:t>Utiliz</a:t>
            </a:r>
            <a:r>
              <a:rPr lang="es-ES" sz="2800" b="0" i="0" dirty="0" smtClean="0">
                <a:solidFill>
                  <a:srgbClr val="000000"/>
                </a:solidFill>
              </a:rPr>
              <a:t>a</a:t>
            </a:r>
            <a:r>
              <a:rPr lang="x-none" sz="2800" b="0" i="0" dirty="0" smtClean="0">
                <a:solidFill>
                  <a:srgbClr val="000000"/>
                </a:solidFill>
              </a:rPr>
              <a:t> </a:t>
            </a:r>
            <a:r>
              <a:rPr lang="x-none" sz="2800" b="0" i="0" dirty="0">
                <a:solidFill>
                  <a:srgbClr val="000000"/>
                </a:solidFill>
              </a:rPr>
              <a:t>el nombre del entrevistador</a:t>
            </a:r>
          </a:p>
          <a:p>
            <a:pPr>
              <a:spcAft>
                <a:spcPts val="2400"/>
              </a:spcAft>
            </a:pPr>
            <a:r>
              <a:rPr lang="x-none" sz="2800" b="0" i="0" dirty="0" smtClean="0">
                <a:solidFill>
                  <a:srgbClr val="000000"/>
                </a:solidFill>
              </a:rPr>
              <a:t>Reformul</a:t>
            </a:r>
            <a:r>
              <a:rPr lang="es-ES" sz="2800" b="0" i="0" dirty="0" smtClean="0">
                <a:solidFill>
                  <a:srgbClr val="000000"/>
                </a:solidFill>
              </a:rPr>
              <a:t>a</a:t>
            </a:r>
            <a:r>
              <a:rPr lang="x-none" sz="2800" b="0" i="0" dirty="0" smtClean="0">
                <a:solidFill>
                  <a:srgbClr val="000000"/>
                </a:solidFill>
              </a:rPr>
              <a:t> </a:t>
            </a:r>
            <a:r>
              <a:rPr lang="x-none" sz="2800" b="0" i="0" dirty="0">
                <a:solidFill>
                  <a:srgbClr val="000000"/>
                </a:solidFill>
              </a:rPr>
              <a:t>la pregunta.</a:t>
            </a:r>
          </a:p>
          <a:p>
            <a:pPr>
              <a:spcAft>
                <a:spcPts val="2400"/>
              </a:spcAft>
            </a:pPr>
            <a:r>
              <a:rPr lang="x-none" sz="2800" b="0" i="0" dirty="0" smtClean="0">
                <a:solidFill>
                  <a:srgbClr val="000000"/>
                </a:solidFill>
              </a:rPr>
              <a:t>Permanece </a:t>
            </a:r>
            <a:r>
              <a:rPr lang="x-none" sz="2800" b="0" i="0" dirty="0">
                <a:solidFill>
                  <a:srgbClr val="000000"/>
                </a:solidFill>
              </a:rPr>
              <a:t>positivo: No te </a:t>
            </a:r>
            <a:r>
              <a:rPr lang="x-none" sz="2800" b="0" i="0" dirty="0" smtClean="0">
                <a:solidFill>
                  <a:srgbClr val="000000"/>
                </a:solidFill>
              </a:rPr>
              <a:t>pongas</a:t>
            </a:r>
            <a:r>
              <a:rPr lang="es-ES" sz="2800" b="0" i="0" dirty="0" smtClean="0">
                <a:solidFill>
                  <a:srgbClr val="000000"/>
                </a:solidFill>
              </a:rPr>
              <a:t> </a:t>
            </a:r>
            <a:r>
              <a:rPr lang="x-none" b="0" i="0" dirty="0" smtClean="0"/>
              <a:t>nervioso </a:t>
            </a:r>
            <a:r>
              <a:rPr lang="x-none" b="0" i="0" dirty="0"/>
              <a:t>o enojado</a:t>
            </a:r>
          </a:p>
          <a:p>
            <a:pPr>
              <a:spcAft>
                <a:spcPts val="2400"/>
              </a:spcAft>
            </a:pPr>
            <a:r>
              <a:rPr lang="x-none" sz="2800" b="0" i="0" dirty="0" smtClean="0">
                <a:solidFill>
                  <a:srgbClr val="000000"/>
                </a:solidFill>
              </a:rPr>
              <a:t>D</a:t>
            </a:r>
            <a:r>
              <a:rPr lang="es-ES" sz="2800" b="0" i="0" dirty="0" smtClean="0">
                <a:solidFill>
                  <a:srgbClr val="000000"/>
                </a:solidFill>
              </a:rPr>
              <a:t>i</a:t>
            </a:r>
            <a:r>
              <a:rPr lang="x-none" sz="2800" b="0" i="0" dirty="0" smtClean="0">
                <a:solidFill>
                  <a:srgbClr val="000000"/>
                </a:solidFill>
              </a:rPr>
              <a:t> </a:t>
            </a:r>
            <a:r>
              <a:rPr lang="x-none" sz="2800" b="0" i="0" dirty="0">
                <a:solidFill>
                  <a:srgbClr val="000000"/>
                </a:solidFill>
              </a:rPr>
              <a:t>una historia o anécdota personal</a:t>
            </a:r>
          </a:p>
          <a:p>
            <a:pPr>
              <a:spcAft>
                <a:spcPts val="2400"/>
              </a:spcAft>
            </a:pPr>
            <a:r>
              <a:rPr lang="es-ES" sz="2800" b="0" i="0" dirty="0">
                <a:solidFill>
                  <a:srgbClr val="000000"/>
                </a:solidFill>
              </a:rPr>
              <a:t>Mantenlo Corto y Simple</a:t>
            </a:r>
            <a:r>
              <a:rPr lang="x-none" sz="2800" b="0" i="0" dirty="0">
                <a:solidFill>
                  <a:srgbClr val="000000"/>
                </a:solidFill>
              </a:rPr>
              <a:t> (</a:t>
            </a:r>
            <a:r>
              <a:rPr lang="es-ES" sz="2800" b="0" i="0" dirty="0">
                <a:solidFill>
                  <a:srgbClr val="000000"/>
                </a:solidFill>
              </a:rPr>
              <a:t>MCS</a:t>
            </a:r>
            <a:r>
              <a:rPr lang="x-none" sz="2800" b="0" i="0" dirty="0">
                <a:solidFill>
                  <a:srgbClr val="000000"/>
                </a:solidFill>
              </a:rPr>
              <a:t>)</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77724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x-none" sz="3600" b="1" i="0" dirty="0">
                <a:solidFill>
                  <a:srgbClr val="2375BB"/>
                </a:solidFill>
              </a:rPr>
              <a:t>¿Qué pasa si no se/no lo puedo decir?</a:t>
            </a:r>
          </a:p>
        </p:txBody>
      </p:sp>
      <p:sp>
        <p:nvSpPr>
          <p:cNvPr id="21507" name="Content Placeholder 1"/>
          <p:cNvSpPr>
            <a:spLocks noGrp="1"/>
          </p:cNvSpPr>
          <p:nvPr>
            <p:ph idx="1"/>
          </p:nvPr>
        </p:nvSpPr>
        <p:spPr>
          <a:xfrm>
            <a:off x="914400" y="1524000"/>
            <a:ext cx="7729538" cy="4724400"/>
          </a:xfrm>
        </p:spPr>
        <p:txBody>
          <a:bodyPr/>
          <a:lstStyle/>
          <a:p>
            <a:pPr>
              <a:spcAft>
                <a:spcPts val="2400"/>
              </a:spcAft>
            </a:pPr>
            <a:r>
              <a:rPr lang="es-ES" sz="2800" b="0" i="0" dirty="0" smtClean="0">
                <a:solidFill>
                  <a:srgbClr val="000000"/>
                </a:solidFill>
              </a:rPr>
              <a:t>Mantén</a:t>
            </a:r>
            <a:r>
              <a:rPr lang="x-none" sz="2800" b="0" i="0" dirty="0" smtClean="0">
                <a:solidFill>
                  <a:srgbClr val="000000"/>
                </a:solidFill>
              </a:rPr>
              <a:t> </a:t>
            </a:r>
            <a:r>
              <a:rPr lang="x-none" sz="2800" b="0" i="0" dirty="0">
                <a:solidFill>
                  <a:srgbClr val="000000"/>
                </a:solidFill>
              </a:rPr>
              <a:t>la calma</a:t>
            </a:r>
          </a:p>
          <a:p>
            <a:pPr>
              <a:spcAft>
                <a:spcPts val="2400"/>
              </a:spcAft>
            </a:pPr>
            <a:r>
              <a:rPr lang="es-ES" sz="2800" b="0" i="0" dirty="0" smtClean="0">
                <a:solidFill>
                  <a:srgbClr val="000000"/>
                </a:solidFill>
              </a:rPr>
              <a:t>Di que no sabes</a:t>
            </a:r>
            <a:r>
              <a:rPr lang="x-none" sz="2800" b="0" i="0" dirty="0" smtClean="0">
                <a:solidFill>
                  <a:srgbClr val="000000"/>
                </a:solidFill>
              </a:rPr>
              <a:t>/no pued</a:t>
            </a:r>
            <a:r>
              <a:rPr lang="es-ES" sz="2800" b="0" i="0" dirty="0" smtClean="0">
                <a:solidFill>
                  <a:srgbClr val="000000"/>
                </a:solidFill>
              </a:rPr>
              <a:t>es</a:t>
            </a:r>
            <a:r>
              <a:rPr lang="x-none" sz="2800" b="0" i="0" dirty="0" smtClean="0">
                <a:solidFill>
                  <a:srgbClr val="000000"/>
                </a:solidFill>
              </a:rPr>
              <a:t> comentar</a:t>
            </a:r>
            <a:r>
              <a:rPr lang="es-ES" sz="2800" b="0" i="0" dirty="0" smtClean="0">
                <a:solidFill>
                  <a:srgbClr val="000000"/>
                </a:solidFill>
              </a:rPr>
              <a:t> al respecto</a:t>
            </a:r>
            <a:endParaRPr lang="x-none" sz="2800" b="0" i="0" dirty="0">
              <a:solidFill>
                <a:srgbClr val="000000"/>
              </a:solidFill>
            </a:endParaRPr>
          </a:p>
          <a:p>
            <a:pPr>
              <a:spcAft>
                <a:spcPts val="2400"/>
              </a:spcAft>
            </a:pPr>
            <a:r>
              <a:rPr lang="es-ES" sz="2800" b="0" i="0" dirty="0" smtClean="0">
                <a:solidFill>
                  <a:srgbClr val="000000"/>
                </a:solidFill>
              </a:rPr>
              <a:t>Investiga y respóndele al reportero más adelante (</a:t>
            </a:r>
            <a:r>
              <a:rPr lang="x-none" sz="2800" b="0" i="0" dirty="0" smtClean="0">
                <a:solidFill>
                  <a:srgbClr val="000000"/>
                </a:solidFill>
              </a:rPr>
              <a:t>¡</a:t>
            </a:r>
            <a:r>
              <a:rPr lang="x-none" sz="2800" b="0" i="0" dirty="0">
                <a:solidFill>
                  <a:srgbClr val="000000"/>
                </a:solidFill>
              </a:rPr>
              <a:t>pero rápidamente!)</a:t>
            </a:r>
          </a:p>
          <a:p>
            <a:pPr>
              <a:spcAft>
                <a:spcPts val="2400"/>
              </a:spcAft>
            </a:pPr>
            <a:r>
              <a:rPr lang="es-ES" sz="2800" b="0" i="0" dirty="0" smtClean="0">
                <a:solidFill>
                  <a:srgbClr val="000000"/>
                </a:solidFill>
              </a:rPr>
              <a:t>Regresa a tus</a:t>
            </a:r>
            <a:r>
              <a:rPr lang="x-none" sz="2800" b="0" i="0" dirty="0" smtClean="0">
                <a:solidFill>
                  <a:srgbClr val="000000"/>
                </a:solidFill>
              </a:rPr>
              <a:t> </a:t>
            </a:r>
            <a:r>
              <a:rPr lang="x-none" sz="2800" b="0" i="0" dirty="0">
                <a:solidFill>
                  <a:srgbClr val="000000"/>
                </a:solidFill>
              </a:rPr>
              <a:t>mensajes clave</a:t>
            </a:r>
          </a:p>
          <a:p>
            <a:pPr>
              <a:spcAft>
                <a:spcPts val="2400"/>
              </a:spcAft>
            </a:pPr>
            <a:r>
              <a:rPr lang="es-ES" dirty="0" smtClean="0">
                <a:solidFill>
                  <a:srgbClr val="000000"/>
                </a:solidFill>
              </a:rPr>
              <a:t>Nunca </a:t>
            </a:r>
            <a:r>
              <a:rPr lang="es-ES" sz="2800" b="0" i="0" dirty="0" smtClean="0">
                <a:solidFill>
                  <a:srgbClr val="000000"/>
                </a:solidFill>
              </a:rPr>
              <a:t>mient</a:t>
            </a:r>
            <a:r>
              <a:rPr lang="es-ES" dirty="0" smtClean="0">
                <a:solidFill>
                  <a:srgbClr val="000000"/>
                </a:solidFill>
              </a:rPr>
              <a:t>as</a:t>
            </a:r>
            <a:endParaRPr lang="x-none" sz="2800" b="0" i="0" dirty="0">
              <a:solidFill>
                <a:srgbClr val="000000"/>
              </a:solidFill>
            </a:endParaRPr>
          </a:p>
        </p:txBody>
      </p:sp>
    </p:spTree>
  </p:cSld>
  <p:clrMapOvr>
    <a:masterClrMapping/>
  </p:clrMapOvr>
  <p:transition/>
</p:sld>
</file>

<file path=ppt/theme/theme1.xml><?xml version="1.0" encoding="utf-8"?>
<a:theme xmlns:a="http://schemas.openxmlformats.org/drawingml/2006/main" name="Bold Stripes">
  <a:themeElements>
    <a:clrScheme name="Custom 4">
      <a:dk1>
        <a:srgbClr val="000000"/>
      </a:dk1>
      <a:lt1>
        <a:srgbClr val="EAEAEA"/>
      </a:lt1>
      <a:dk2>
        <a:srgbClr val="BE5412"/>
      </a:dk2>
      <a:lt2>
        <a:srgbClr val="EAEAEA"/>
      </a:lt2>
      <a:accent1>
        <a:srgbClr val="FFFFFF"/>
      </a:accent1>
      <a:accent2>
        <a:srgbClr val="DDDDDD"/>
      </a:accent2>
      <a:accent3>
        <a:srgbClr val="F3F3F3"/>
      </a:accent3>
      <a:accent4>
        <a:srgbClr val="000000"/>
      </a:accent4>
      <a:accent5>
        <a:srgbClr val="FFFFFF"/>
      </a:accent5>
      <a:accent6>
        <a:srgbClr val="C8C8C8"/>
      </a:accent6>
      <a:hlink>
        <a:srgbClr val="BE5412"/>
      </a:hlink>
      <a:folHlink>
        <a:srgbClr val="5C923E"/>
      </a:folHlink>
    </a:clrScheme>
    <a:fontScheme name="Bold Strip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
      <a:clrScheme name="Bold Stripes 3">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55A12F"/>
        </a:hlink>
        <a:folHlink>
          <a:srgbClr val="D05124"/>
        </a:folHlink>
      </a:clrScheme>
      <a:clrMap bg1="dk2" tx1="lt1" bg2="dk1" tx2="lt2" accent1="accent1" accent2="accent2" accent3="accent3" accent4="accent4" accent5="accent5" accent6="accent6" hlink="hlink" folHlink="folHlink"/>
    </a:extraClrScheme>
    <a:extraClrScheme>
      <a:clrScheme name="Bold Stripes 4">
        <a:dk1>
          <a:srgbClr val="000000"/>
        </a:dk1>
        <a:lt1>
          <a:srgbClr val="EAEAEA"/>
        </a:lt1>
        <a:dk2>
          <a:srgbClr val="378C20"/>
        </a:dk2>
        <a:lt2>
          <a:srgbClr val="EAEAEA"/>
        </a:lt2>
        <a:accent1>
          <a:srgbClr val="FFFFFF"/>
        </a:accent1>
        <a:accent2>
          <a:srgbClr val="DDDDDD"/>
        </a:accent2>
        <a:accent3>
          <a:srgbClr val="F3F3F3"/>
        </a:accent3>
        <a:accent4>
          <a:srgbClr val="000000"/>
        </a:accent4>
        <a:accent5>
          <a:srgbClr val="FFFFFF"/>
        </a:accent5>
        <a:accent6>
          <a:srgbClr val="C8C8C8"/>
        </a:accent6>
        <a:hlink>
          <a:srgbClr val="389A44"/>
        </a:hlink>
        <a:folHlink>
          <a:srgbClr val="D05124"/>
        </a:folHlink>
      </a:clrScheme>
      <a:clrMap bg1="lt1" tx1="dk1" bg2="lt2" tx2="dk2" accent1="accent1" accent2="accent2" accent3="accent3" accent4="accent4" accent5="accent5" accent6="accent6" hlink="hlink" folHlink="folHlink"/>
    </a:extraClrScheme>
    <a:extraClrScheme>
      <a:clrScheme name="Bold Stripes 5">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368E45"/>
        </a:hlink>
        <a:folHlink>
          <a:srgbClr val="D05124"/>
        </a:folHlink>
      </a:clrScheme>
      <a:clrMap bg1="dk2" tx1="lt1" bg2="dk1" tx2="lt2" accent1="accent1" accent2="accent2" accent3="accent3" accent4="accent4" accent5="accent5" accent6="accent6" hlink="hlink" folHlink="folHlink"/>
    </a:extraClrScheme>
    <a:extraClrScheme>
      <a:clrScheme name="Bold Stripes 6">
        <a:dk1>
          <a:srgbClr val="000000"/>
        </a:dk1>
        <a:lt1>
          <a:srgbClr val="EAEAEA"/>
        </a:lt1>
        <a:dk2>
          <a:srgbClr val="378C20"/>
        </a:dk2>
        <a:lt2>
          <a:srgbClr val="EAEAEA"/>
        </a:lt2>
        <a:accent1>
          <a:srgbClr val="FFFFFF"/>
        </a:accent1>
        <a:accent2>
          <a:srgbClr val="DDDDDD"/>
        </a:accent2>
        <a:accent3>
          <a:srgbClr val="F3F3F3"/>
        </a:accent3>
        <a:accent4>
          <a:srgbClr val="000000"/>
        </a:accent4>
        <a:accent5>
          <a:srgbClr val="FFFFFF"/>
        </a:accent5>
        <a:accent6>
          <a:srgbClr val="C8C8C8"/>
        </a:accent6>
        <a:hlink>
          <a:srgbClr val="389A44"/>
        </a:hlink>
        <a:folHlink>
          <a:srgbClr val="2E73C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ustom 4">
    <a:dk1>
      <a:srgbClr val="000000"/>
    </a:dk1>
    <a:lt1>
      <a:srgbClr val="EAEAEA"/>
    </a:lt1>
    <a:dk2>
      <a:srgbClr val="BE5412"/>
    </a:dk2>
    <a:lt2>
      <a:srgbClr val="EAEAEA"/>
    </a:lt2>
    <a:accent1>
      <a:srgbClr val="FFFFFF"/>
    </a:accent1>
    <a:accent2>
      <a:srgbClr val="DDDDDD"/>
    </a:accent2>
    <a:accent3>
      <a:srgbClr val="F3F3F3"/>
    </a:accent3>
    <a:accent4>
      <a:srgbClr val="000000"/>
    </a:accent4>
    <a:accent5>
      <a:srgbClr val="FFFFFF"/>
    </a:accent5>
    <a:accent6>
      <a:srgbClr val="C8C8C8"/>
    </a:accent6>
    <a:hlink>
      <a:srgbClr val="BE5412"/>
    </a:hlink>
    <a:folHlink>
      <a:srgbClr val="5C923E"/>
    </a:folHlink>
  </a:clrScheme>
</a:themeOverride>
</file>

<file path=docProps/app.xml><?xml version="1.0" encoding="utf-8"?>
<Properties xmlns="http://schemas.openxmlformats.org/officeDocument/2006/extended-properties" xmlns:vt="http://schemas.openxmlformats.org/officeDocument/2006/docPropsVTypes">
  <Template>Theresa's HD:Applications:Microsoft Office 2004:Templates:Presentations:Designs:Corrugated</Template>
  <TotalTime>2612</TotalTime>
  <Words>2013</Words>
  <Application>Microsoft Macintosh PowerPoint</Application>
  <PresentationFormat>On-screen Show (4:3)</PresentationFormat>
  <Paragraphs>163</Paragraphs>
  <Slides>13</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Courier New</vt:lpstr>
      <vt:lpstr>MS PGothic</vt:lpstr>
      <vt:lpstr>ＭＳ Ｐゴシック</vt:lpstr>
      <vt:lpstr>Times New Roman</vt:lpstr>
      <vt:lpstr>Wingdings</vt:lpstr>
      <vt:lpstr>Arial</vt:lpstr>
      <vt:lpstr>Bold Stripes</vt:lpstr>
      <vt:lpstr>El arte de la entrevista</vt:lpstr>
      <vt:lpstr>Elige a tu vocero(s)</vt:lpstr>
      <vt:lpstr>Prepara al periodista</vt:lpstr>
      <vt:lpstr>Prepara a tu vocero</vt:lpstr>
      <vt:lpstr>Redacta tu mensaje.</vt:lpstr>
      <vt:lpstr>Nunca olvides tu objetivo</vt:lpstr>
      <vt:lpstr>No supongas que tus declaraciones son extraoficiales</vt:lpstr>
      <vt:lpstr>Dar la impresión correcta</vt:lpstr>
      <vt:lpstr>¿Qué pasa si no se/no lo puedo decir?</vt:lpstr>
      <vt:lpstr>Para entrevistas de radio</vt:lpstr>
      <vt:lpstr>Para entrevistas en televisión</vt:lpstr>
      <vt:lpstr>Aprenda, de seguimiento, siga adelante</vt:lpstr>
      <vt:lpstr>Puntos principales a recordar</vt:lpstr>
    </vt:vector>
  </TitlesOfParts>
  <Company>Paul Geary User</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Geary User</dc:creator>
  <cp:lastModifiedBy>Gabriela Sanchez-Soto</cp:lastModifiedBy>
  <cp:revision>159</cp:revision>
  <cp:lastPrinted>2011-09-01T13:36:13Z</cp:lastPrinted>
  <dcterms:created xsi:type="dcterms:W3CDTF">2011-03-01T20:01:46Z</dcterms:created>
  <dcterms:modified xsi:type="dcterms:W3CDTF">2019-02-04T14:57:53Z</dcterms:modified>
</cp:coreProperties>
</file>