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84" r:id="rId4"/>
    <p:sldId id="299" r:id="rId5"/>
    <p:sldId id="275" r:id="rId6"/>
    <p:sldId id="258" r:id="rId7"/>
    <p:sldId id="283" r:id="rId8"/>
    <p:sldId id="260" r:id="rId9"/>
    <p:sldId id="261" r:id="rId10"/>
    <p:sldId id="262" r:id="rId11"/>
    <p:sldId id="285" r:id="rId12"/>
    <p:sldId id="294" r:id="rId13"/>
    <p:sldId id="298" r:id="rId14"/>
    <p:sldId id="264" r:id="rId15"/>
    <p:sldId id="263" r:id="rId16"/>
    <p:sldId id="276" r:id="rId17"/>
    <p:sldId id="277" r:id="rId18"/>
    <p:sldId id="267" r:id="rId19"/>
    <p:sldId id="268" r:id="rId20"/>
    <p:sldId id="280" r:id="rId21"/>
    <p:sldId id="269" r:id="rId22"/>
    <p:sldId id="282" r:id="rId23"/>
    <p:sldId id="281" r:id="rId24"/>
    <p:sldId id="278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ka Van Scoyoc" initials="AVS" lastIdx="98" clrIdx="0">
    <p:extLst>
      <p:ext uri="{19B8F6BF-5375-455C-9EA6-DF929625EA0E}">
        <p15:presenceInfo xmlns:p15="http://schemas.microsoft.com/office/powerpoint/2012/main" userId="S::avanscoyoc@prb.org::bc2a629d-6bfc-4b8c-ba6d-9bb461275727" providerId="AD"/>
      </p:ext>
    </p:extLst>
  </p:cmAuthor>
  <p:cmAuthor id="2" name="Cathryn Streifel" initials="CS" lastIdx="84" clrIdx="1">
    <p:extLst>
      <p:ext uri="{19B8F6BF-5375-455C-9EA6-DF929625EA0E}">
        <p15:presenceInfo xmlns:p15="http://schemas.microsoft.com/office/powerpoint/2012/main" userId="S::cstreifel@prb.org::4d0180e0-9193-4592-92f6-8dd6f10581a3" providerId="AD"/>
      </p:ext>
    </p:extLst>
  </p:cmAuthor>
  <p:cmAuthor id="3" name="Heidi Worley" initials="HW" lastIdx="15" clrIdx="2">
    <p:extLst>
      <p:ext uri="{19B8F6BF-5375-455C-9EA6-DF929625EA0E}">
        <p15:presenceInfo xmlns:p15="http://schemas.microsoft.com/office/powerpoint/2012/main" userId="S::hworley@prb.org::8a53e23c-2987-44c4-998c-de8be2f02958" providerId="AD"/>
      </p:ext>
    </p:extLst>
  </p:cmAuthor>
  <p:cmAuthor id="4" name="Jamie D'Andrea" initials="JD" lastIdx="10" clrIdx="3"/>
  <p:cmAuthor id="5" name="Aissata Fall" initials="AF" lastIdx="46" clrIdx="4">
    <p:extLst>
      <p:ext uri="{19B8F6BF-5375-455C-9EA6-DF929625EA0E}">
        <p15:presenceInfo xmlns:p15="http://schemas.microsoft.com/office/powerpoint/2012/main" userId="S::afall@prb.org::85762669-9c12-4447-beff-2dc0bf7ad3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0AB"/>
    <a:srgbClr val="008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7"/>
    <p:restoredTop sz="81601"/>
  </p:normalViewPr>
  <p:slideViewPr>
    <p:cSldViewPr snapToGrid="0">
      <p:cViewPr varScale="1">
        <p:scale>
          <a:sx n="84" d="100"/>
          <a:sy n="84" d="100"/>
        </p:scale>
        <p:origin x="69" y="102"/>
      </p:cViewPr>
      <p:guideLst>
        <p:guide orient="horz" pos="2160"/>
        <p:guide pos="3840"/>
      </p:guideLst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3068-73A8-4EE4-9007-8D43A8A053E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49484-0C6F-4721-AF08-AC2F0DD94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7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8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3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u="non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8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u="non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48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6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49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4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9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41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951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652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9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6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95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6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2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9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2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49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949484-0C6F-4721-AF08-AC2F0DD94262}" type="slidenum">
              <a:r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6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49484-0C6F-4721-AF08-AC2F0DD942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7821-56F3-4B2B-925A-8D1151C67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27A2F-E12F-4C7D-A652-524B9975E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92F3-EB6B-451F-BD3C-0D0B69B0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C9A9-8530-44D6-A640-E2334AC1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71B8-C373-4ECE-B44F-960383D4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4B3B-2940-4708-B0BC-5F4A715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E6FF0-0E10-479F-AFC1-DCF3A7259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6D7C-802B-4672-98DA-7DD2B155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44291-E78A-48B9-BEDD-008410FB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2F93D-8D4C-4328-A258-18343E4C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EEE4C-EA41-44E0-8562-8223F994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6849E-E8D1-4FB5-B9CE-24D2F770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7CD0-0410-4A76-98A1-05EFAD39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DBE7-71B1-4FDC-A5E0-EAF841C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3BD06-AA8B-41B6-A8D9-82B25E70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25F3-8C9C-4BA9-A026-63544C73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F840-B150-42CA-BC97-317FB46F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F24A8-677A-4700-84B3-8B5068C6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07CDA-36CC-4139-AAED-31D96F67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1F38-8A67-4914-BD7D-8715B714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124C-26DB-47FF-8C3A-0321840E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1666A-ABB6-4075-BE9B-99248F2B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1093A-12CD-45D2-8DC4-BF7050E0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1448-66B2-443C-9A18-8D7877A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CDB7-35F6-4848-966B-2CB0C2FB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7774-FE78-4A17-AFFF-35ABB5C4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055E-4694-4A68-A40A-7EA39D335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6535-A4B2-42B1-B7BD-8AD7D7A39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92446-2A97-4187-AE0B-C9005565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B8F58-78D6-4654-A738-73A04DC6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22E2A-DF3C-4884-9C91-EB783757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10A4-8EDF-473E-BE96-4D7EAED9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39B29-1C49-4F51-98B5-3B6BD9C0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0761C-29BE-4CB6-8EB5-A80416152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65BE9-4E47-46E0-9E98-0EAA1283F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20AD5-378E-44B0-91CC-76201E2FE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2FF57-4961-42AC-9E4E-123C1CFF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7BA4-2724-4555-9C1A-12B1FBAF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04627-C13B-411A-BE19-7CE35B98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B195-23BF-4F51-B327-F78A3776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3A2A9-3552-46E0-B564-B7B29B2B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0ABCA-B4E6-42C2-ADB6-B3A5D46B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C5128-AD69-4BB3-B200-F78CC28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45406-D20F-4D65-B90C-3418242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52FC7-D26A-4FE3-A792-5009F238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31C0-5F82-465F-923F-4B1AC3A9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A8AD-87CB-4274-B9E0-699347B1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AF303-81DF-45AC-A56A-0B59D5115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F4714-7E56-4177-9F2A-DC8AA44DC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B2C9-3054-4872-8A3F-14945A66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BCEAA-909A-41CC-B638-488D5D59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882A8-7077-4226-8006-5976F1A2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E496-9A52-4CAB-BD93-C5D7D669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43474-DC18-4BFC-A5AF-41A88909B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B43B8-89F9-41F0-8E3E-38A923E84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2501-F3F2-4C8F-9534-8C5B9EC8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234B1-7E05-4F73-AE8C-4FCA60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7BB76-B816-44C5-B93C-2771652B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25183-0434-475A-B0C1-BA32EC02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11F3-2B27-4B9A-B25B-55EACFAD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F6D8-FBF5-4311-988A-B5FA41A77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E7D2-87B3-4597-9B6B-8B3E319DA3B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6368-4088-4926-A355-A61F1107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A8A7-37A3-4675-A3B0-B412D1605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D677-71ED-4864-82AA-84F65E05B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AA6844-3082-F64A-9F5A-FA5FC10F72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42B069-D6B8-1240-A532-5ABD5EB8B01A}"/>
              </a:ext>
            </a:extLst>
          </p:cNvPr>
          <p:cNvGrpSpPr/>
          <p:nvPr/>
        </p:nvGrpSpPr>
        <p:grpSpPr>
          <a:xfrm>
            <a:off x="4205505" y="5936830"/>
            <a:ext cx="3780990" cy="589957"/>
            <a:chOff x="3996665" y="5837220"/>
            <a:chExt cx="4419381" cy="6895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D883C4-4941-A343-8502-0D4EC6C3B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6479" y="5837220"/>
              <a:ext cx="689567" cy="6895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C1BB7F-AA6F-344B-80A9-B2E9F3816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6665" y="5878511"/>
              <a:ext cx="1970035" cy="606984"/>
            </a:xfrm>
            <a:prstGeom prst="rect">
              <a:avLst/>
            </a:prstGeom>
          </p:spPr>
        </p:pic>
        <p:pic>
          <p:nvPicPr>
            <p:cNvPr id="3" name="Picture 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FF234F0-11B4-B14D-A3F0-A4C1434AA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872" y="5935837"/>
              <a:ext cx="1152960" cy="394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5FC39A-190A-E945-94DF-8CC6FF8A4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B30AE-F8EF-F44B-9797-FEF83FAA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EA2EAA-1AFA-4E2A-9BD7-10D067A0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548640"/>
            <a:ext cx="10851435" cy="1662545"/>
          </a:xfrm>
        </p:spPr>
        <p:txBody>
          <a:bodyPr lIns="0" tIns="0" rIns="0" bIns="0" anchor="t" anchorCtr="0"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fr-fr" sz="4000" b="1" i="0" u="none" baseline="0" dirty="0">
                <a:solidFill>
                  <a:schemeClr val="tx2"/>
                </a:solidFill>
                <a:latin typeface="+mn-lt"/>
              </a:rPr>
              <a:t>Les jeunes rapportent des probl</a:t>
            </a:r>
            <a:r>
              <a:rPr lang="fr-FR" sz="4000" b="1" i="0" u="none" baseline="0" dirty="0">
                <a:solidFill>
                  <a:schemeClr val="tx2"/>
                </a:solidFill>
                <a:latin typeface="+mn-lt"/>
              </a:rPr>
              <a:t>è</a:t>
            </a:r>
            <a:r>
              <a:rPr lang="fr-fr" sz="4000" b="1" i="0" u="none" baseline="0" dirty="0">
                <a:solidFill>
                  <a:schemeClr val="tx2"/>
                </a:solidFill>
                <a:latin typeface="+mn-lt"/>
              </a:rPr>
              <a:t>mes sur les temps d'attente et </a:t>
            </a:r>
            <a:r>
              <a:rPr lang="fr-FR" sz="4000" b="1" i="0" u="none" baseline="0" dirty="0">
                <a:solidFill>
                  <a:schemeClr val="tx2"/>
                </a:solidFill>
                <a:latin typeface="+mn-lt"/>
              </a:rPr>
              <a:t>sur </a:t>
            </a:r>
            <a:r>
              <a:rPr lang="fr-fr" sz="4000" b="1" i="0" u="none" baseline="0" dirty="0">
                <a:solidFill>
                  <a:schemeClr val="tx2"/>
                </a:solidFill>
                <a:latin typeface="+mn-lt"/>
              </a:rPr>
              <a:t>d’autres facteurs pour </a:t>
            </a:r>
            <a:r>
              <a:rPr lang="fr-fr" sz="4000" b="1" i="0" u="none" spc="-50" dirty="0">
                <a:solidFill>
                  <a:schemeClr val="tx2"/>
                </a:solidFill>
                <a:latin typeface="+mn-lt"/>
              </a:rPr>
              <a:t>acc</a:t>
            </a:r>
            <a:r>
              <a:rPr lang="fr-FR" sz="4000" b="1" i="0" u="none" spc="-50" dirty="0">
                <a:solidFill>
                  <a:schemeClr val="tx2"/>
                </a:solidFill>
                <a:latin typeface="+mn-lt"/>
              </a:rPr>
              <a:t>é</a:t>
            </a:r>
            <a:r>
              <a:rPr lang="fr-fr" sz="4000" b="1" i="0" u="none" spc="-50" dirty="0">
                <a:solidFill>
                  <a:schemeClr val="tx2"/>
                </a:solidFill>
                <a:latin typeface="+mn-lt"/>
              </a:rPr>
              <a:t>der aux services de planification familiale</a:t>
            </a:r>
          </a:p>
        </p:txBody>
      </p:sp>
    </p:spTree>
    <p:extLst>
      <p:ext uri="{BB962C8B-B14F-4D97-AF65-F5344CB8AC3E}">
        <p14:creationId xmlns:p14="http://schemas.microsoft.com/office/powerpoint/2010/main" val="27534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B6300-F6FD-C94A-BA20-44FA464DDA2F}"/>
              </a:ext>
            </a:extLst>
          </p:cNvPr>
          <p:cNvCxnSpPr>
            <a:cxnSpLocks/>
          </p:cNvCxnSpPr>
          <p:nvPr/>
        </p:nvCxnSpPr>
        <p:spPr>
          <a:xfrm>
            <a:off x="0" y="4423346"/>
            <a:ext cx="932855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62D944-61BD-4242-AC5A-F0719E158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718C011-2AB9-CC4D-8F2B-7BDF1796D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014B8-B904-AC4F-87D3-BAD71D69A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grpSp>
        <p:nvGrpSpPr>
          <p:cNvPr id="43" name="3">
            <a:extLst>
              <a:ext uri="{FF2B5EF4-FFF2-40B4-BE49-F238E27FC236}">
                <a16:creationId xmlns:a16="http://schemas.microsoft.com/office/drawing/2014/main" id="{631A19D8-3651-E747-895E-6364D15250D8}"/>
              </a:ext>
            </a:extLst>
          </p:cNvPr>
          <p:cNvGrpSpPr/>
          <p:nvPr/>
        </p:nvGrpSpPr>
        <p:grpSpPr>
          <a:xfrm>
            <a:off x="2511141" y="2763836"/>
            <a:ext cx="2814083" cy="1813524"/>
            <a:chOff x="2599629" y="3029300"/>
            <a:chExt cx="2814083" cy="1813524"/>
          </a:xfrm>
        </p:grpSpPr>
        <p:sp>
          <p:nvSpPr>
            <p:cNvPr id="32" name="dot 3">
              <a:extLst>
                <a:ext uri="{FF2B5EF4-FFF2-40B4-BE49-F238E27FC236}">
                  <a16:creationId xmlns:a16="http://schemas.microsoft.com/office/drawing/2014/main" id="{6F651C8F-2A1D-3B46-8CAD-A73EE1FAABEB}"/>
                </a:ext>
              </a:extLst>
            </p:cNvPr>
            <p:cNvSpPr/>
            <p:nvPr/>
          </p:nvSpPr>
          <p:spPr>
            <a:xfrm>
              <a:off x="3860009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37" name="step 3">
              <a:extLst>
                <a:ext uri="{FF2B5EF4-FFF2-40B4-BE49-F238E27FC236}">
                  <a16:creationId xmlns:a16="http://schemas.microsoft.com/office/drawing/2014/main" id="{A3F65E31-3580-C040-9A65-E5786C3F0466}"/>
                </a:ext>
              </a:extLst>
            </p:cNvPr>
            <p:cNvSpPr/>
            <p:nvPr/>
          </p:nvSpPr>
          <p:spPr>
            <a:xfrm>
              <a:off x="2599629" y="3029300"/>
              <a:ext cx="281408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Son prestataire recommande l'injectable parce qu'elle est jeune et que les autres méthodes sont en rupture de stock. </a:t>
              </a:r>
            </a:p>
          </p:txBody>
        </p:sp>
      </p:grpSp>
      <p:grpSp>
        <p:nvGrpSpPr>
          <p:cNvPr id="47" name="2">
            <a:extLst>
              <a:ext uri="{FF2B5EF4-FFF2-40B4-BE49-F238E27FC236}">
                <a16:creationId xmlns:a16="http://schemas.microsoft.com/office/drawing/2014/main" id="{376B9F1A-F68D-074E-AB33-D8508061166B}"/>
              </a:ext>
            </a:extLst>
          </p:cNvPr>
          <p:cNvGrpSpPr/>
          <p:nvPr/>
        </p:nvGrpSpPr>
        <p:grpSpPr>
          <a:xfrm>
            <a:off x="1240054" y="4287541"/>
            <a:ext cx="2904412" cy="2082931"/>
            <a:chOff x="1328542" y="4553005"/>
            <a:chExt cx="2904412" cy="2082931"/>
          </a:xfrm>
        </p:grpSpPr>
        <p:sp>
          <p:nvSpPr>
            <p:cNvPr id="33" name="dot 2">
              <a:extLst>
                <a:ext uri="{FF2B5EF4-FFF2-40B4-BE49-F238E27FC236}">
                  <a16:creationId xmlns:a16="http://schemas.microsoft.com/office/drawing/2014/main" id="{E1F7478C-5D5E-DD4F-9F1B-564012F7945F}"/>
                </a:ext>
              </a:extLst>
            </p:cNvPr>
            <p:cNvSpPr/>
            <p:nvPr/>
          </p:nvSpPr>
          <p:spPr>
            <a:xfrm>
              <a:off x="2620325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36" name="step 2">
              <a:extLst>
                <a:ext uri="{FF2B5EF4-FFF2-40B4-BE49-F238E27FC236}">
                  <a16:creationId xmlns:a16="http://schemas.microsoft.com/office/drawing/2014/main" id="{579F5FE9-B506-CE49-9411-96EE085AC5D0}"/>
                </a:ext>
              </a:extLst>
            </p:cNvPr>
            <p:cNvSpPr/>
            <p:nvPr/>
          </p:nvSpPr>
          <p:spPr>
            <a:xfrm>
              <a:off x="1328542" y="5047809"/>
              <a:ext cx="2904412" cy="1588127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Elle doit attendre longtemps pour voir un prestataire. Elle craint que des amis, des voisins ou des membres de sa famille la voient dans la salle d'attente.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872A9A4D-F800-7248-9CF9-AF312CC104EC}"/>
              </a:ext>
            </a:extLst>
          </p:cNvPr>
          <p:cNvSpPr txBox="1">
            <a:spLocks/>
          </p:cNvSpPr>
          <p:nvPr/>
        </p:nvSpPr>
        <p:spPr>
          <a:xfrm>
            <a:off x="786382" y="731520"/>
            <a:ext cx="8424120" cy="13648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4500" b="1" spc="-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Obstacles à l’utilisation continue </a:t>
            </a:r>
            <a:r>
              <a:rPr lang="fr-fr" sz="4500" b="1" i="0" u="none" spc="-50" baseline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contraception chez les jeunes</a:t>
            </a:r>
          </a:p>
        </p:txBody>
      </p:sp>
      <p:grpSp>
        <p:nvGrpSpPr>
          <p:cNvPr id="41" name="1">
            <a:extLst>
              <a:ext uri="{FF2B5EF4-FFF2-40B4-BE49-F238E27FC236}">
                <a16:creationId xmlns:a16="http://schemas.microsoft.com/office/drawing/2014/main" id="{BF9E8430-7D8E-F141-A772-5CC044502C32}"/>
              </a:ext>
            </a:extLst>
          </p:cNvPr>
          <p:cNvGrpSpPr/>
          <p:nvPr/>
        </p:nvGrpSpPr>
        <p:grpSpPr>
          <a:xfrm>
            <a:off x="399010" y="3066175"/>
            <a:ext cx="2769187" cy="1511185"/>
            <a:chOff x="487498" y="3331639"/>
            <a:chExt cx="2769187" cy="1511185"/>
          </a:xfrm>
        </p:grpSpPr>
        <p:sp>
          <p:nvSpPr>
            <p:cNvPr id="11" name="dot 1">
              <a:extLst>
                <a:ext uri="{FF2B5EF4-FFF2-40B4-BE49-F238E27FC236}">
                  <a16:creationId xmlns:a16="http://schemas.microsoft.com/office/drawing/2014/main" id="{C597E4D5-E787-0344-8EA8-0EE612CC6657}"/>
                </a:ext>
              </a:extLst>
            </p:cNvPr>
            <p:cNvSpPr/>
            <p:nvPr/>
          </p:nvSpPr>
          <p:spPr>
            <a:xfrm>
              <a:off x="1380641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8" name="step 1">
              <a:extLst>
                <a:ext uri="{FF2B5EF4-FFF2-40B4-BE49-F238E27FC236}">
                  <a16:creationId xmlns:a16="http://schemas.microsoft.com/office/drawing/2014/main" id="{42FC157D-53D2-0E46-A3E9-E5DE3AAD5CFD}"/>
                </a:ext>
              </a:extLst>
            </p:cNvPr>
            <p:cNvSpPr/>
            <p:nvPr/>
          </p:nvSpPr>
          <p:spPr>
            <a:xfrm>
              <a:off x="487498" y="3331639"/>
              <a:ext cx="2769187" cy="9971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Une jeune femme arrive dans un établissement de santé pour solliciter des services de planification familiale.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23B15AC-AFA3-154D-A146-C7E157154DC7}"/>
              </a:ext>
            </a:extLst>
          </p:cNvPr>
          <p:cNvSpPr txBox="1">
            <a:spLocks/>
          </p:cNvSpPr>
          <p:nvPr/>
        </p:nvSpPr>
        <p:spPr>
          <a:xfrm>
            <a:off x="786383" y="2011680"/>
            <a:ext cx="6255685" cy="4156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2400" b="1" i="0" u="none" baseline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SCÉNARIO 1</a:t>
            </a:r>
          </a:p>
        </p:txBody>
      </p:sp>
      <p:grpSp>
        <p:nvGrpSpPr>
          <p:cNvPr id="49" name="6">
            <a:extLst>
              <a:ext uri="{FF2B5EF4-FFF2-40B4-BE49-F238E27FC236}">
                <a16:creationId xmlns:a16="http://schemas.microsoft.com/office/drawing/2014/main" id="{F2B68FFB-3D5F-FE49-8C83-ADBBBDFF44E0}"/>
              </a:ext>
            </a:extLst>
          </p:cNvPr>
          <p:cNvGrpSpPr/>
          <p:nvPr/>
        </p:nvGrpSpPr>
        <p:grpSpPr>
          <a:xfrm>
            <a:off x="6132833" y="4287541"/>
            <a:ext cx="3077669" cy="2110079"/>
            <a:chOff x="6221321" y="4553005"/>
            <a:chExt cx="3077669" cy="2110079"/>
          </a:xfrm>
        </p:grpSpPr>
        <p:sp>
          <p:nvSpPr>
            <p:cNvPr id="29" name="dot 6">
              <a:extLst>
                <a:ext uri="{FF2B5EF4-FFF2-40B4-BE49-F238E27FC236}">
                  <a16:creationId xmlns:a16="http://schemas.microsoft.com/office/drawing/2014/main" id="{27D82882-0F8B-8345-8FF1-51EBABFA29DD}"/>
                </a:ext>
              </a:extLst>
            </p:cNvPr>
            <p:cNvSpPr/>
            <p:nvPr/>
          </p:nvSpPr>
          <p:spPr>
            <a:xfrm>
              <a:off x="7579059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40" name="step 6">
              <a:extLst>
                <a:ext uri="{FF2B5EF4-FFF2-40B4-BE49-F238E27FC236}">
                  <a16:creationId xmlns:a16="http://schemas.microsoft.com/office/drawing/2014/main" id="{A89CDEF5-5FBF-C543-8FC8-9AD6EF983120}"/>
                </a:ext>
              </a:extLst>
            </p:cNvPr>
            <p:cNvSpPr/>
            <p:nvPr/>
          </p:nvSpPr>
          <p:spPr>
            <a:xfrm>
              <a:off x="6221321" y="5074957"/>
              <a:ext cx="3077669" cy="158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Elle connaît des changements de flux menstruel et s'inquiète de </a:t>
              </a: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l'impact sur sa future fertilité. Elle n'est pas motivée </a:t>
              </a: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à retourner à l'établissement de santé et finit par arrêter.</a:t>
              </a:r>
            </a:p>
          </p:txBody>
        </p:sp>
      </p:grpSp>
      <p:grpSp>
        <p:nvGrpSpPr>
          <p:cNvPr id="45" name="5">
            <a:extLst>
              <a:ext uri="{FF2B5EF4-FFF2-40B4-BE49-F238E27FC236}">
                <a16:creationId xmlns:a16="http://schemas.microsoft.com/office/drawing/2014/main" id="{D5C390FC-01B8-944E-84CE-8F4A4035B7CD}"/>
              </a:ext>
            </a:extLst>
          </p:cNvPr>
          <p:cNvGrpSpPr/>
          <p:nvPr/>
        </p:nvGrpSpPr>
        <p:grpSpPr>
          <a:xfrm>
            <a:off x="4966307" y="3004200"/>
            <a:ext cx="2984324" cy="1573160"/>
            <a:chOff x="5054795" y="3269664"/>
            <a:chExt cx="2984324" cy="1573160"/>
          </a:xfrm>
        </p:grpSpPr>
        <p:sp>
          <p:nvSpPr>
            <p:cNvPr id="30" name="dot 5">
              <a:extLst>
                <a:ext uri="{FF2B5EF4-FFF2-40B4-BE49-F238E27FC236}">
                  <a16:creationId xmlns:a16="http://schemas.microsoft.com/office/drawing/2014/main" id="{3D6CD3F6-82C3-1A4D-B5A6-94341F93EE7F}"/>
                </a:ext>
              </a:extLst>
            </p:cNvPr>
            <p:cNvSpPr/>
            <p:nvPr/>
          </p:nvSpPr>
          <p:spPr>
            <a:xfrm>
              <a:off x="6339377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39" name="step 5">
              <a:extLst>
                <a:ext uri="{FF2B5EF4-FFF2-40B4-BE49-F238E27FC236}">
                  <a16:creationId xmlns:a16="http://schemas.microsoft.com/office/drawing/2014/main" id="{D0E07229-1BCD-FE4A-A361-7A88E2E19C9B}"/>
                </a:ext>
              </a:extLst>
            </p:cNvPr>
            <p:cNvSpPr/>
            <p:nvPr/>
          </p:nvSpPr>
          <p:spPr>
            <a:xfrm>
              <a:off x="5054795" y="3269664"/>
              <a:ext cx="2984324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Après son </a:t>
              </a:r>
              <a:b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rendez-vous, le prestataire</a:t>
              </a: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ou</a:t>
              </a:r>
              <a:b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l'établissement de santé </a:t>
              </a:r>
              <a:b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 la contacte pas. </a:t>
              </a:r>
            </a:p>
          </p:txBody>
        </p:sp>
      </p:grpSp>
      <p:grpSp>
        <p:nvGrpSpPr>
          <p:cNvPr id="48" name="4">
            <a:extLst>
              <a:ext uri="{FF2B5EF4-FFF2-40B4-BE49-F238E27FC236}">
                <a16:creationId xmlns:a16="http://schemas.microsoft.com/office/drawing/2014/main" id="{1D8DEE99-A20F-E446-8E3E-3F57679FCD41}"/>
              </a:ext>
            </a:extLst>
          </p:cNvPr>
          <p:cNvGrpSpPr/>
          <p:nvPr/>
        </p:nvGrpSpPr>
        <p:grpSpPr>
          <a:xfrm>
            <a:off x="3799122" y="4287541"/>
            <a:ext cx="2769186" cy="1860924"/>
            <a:chOff x="3887610" y="4553005"/>
            <a:chExt cx="2769186" cy="1860924"/>
          </a:xfrm>
        </p:grpSpPr>
        <p:sp>
          <p:nvSpPr>
            <p:cNvPr id="31" name="dot 4">
              <a:extLst>
                <a:ext uri="{FF2B5EF4-FFF2-40B4-BE49-F238E27FC236}">
                  <a16:creationId xmlns:a16="http://schemas.microsoft.com/office/drawing/2014/main" id="{CBC65A03-9CA9-C544-8724-29DA22C6AE3E}"/>
                </a:ext>
              </a:extLst>
            </p:cNvPr>
            <p:cNvSpPr/>
            <p:nvPr/>
          </p:nvSpPr>
          <p:spPr>
            <a:xfrm>
              <a:off x="5099693" y="4553005"/>
              <a:ext cx="289819" cy="2898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38" name="step 4">
              <a:extLst>
                <a:ext uri="{FF2B5EF4-FFF2-40B4-BE49-F238E27FC236}">
                  <a16:creationId xmlns:a16="http://schemas.microsoft.com/office/drawing/2014/main" id="{2EF433A7-E9D2-664A-8A86-54D844B0250E}"/>
                </a:ext>
              </a:extLst>
            </p:cNvPr>
            <p:cNvSpPr/>
            <p:nvPr/>
          </p:nvSpPr>
          <p:spPr>
            <a:xfrm>
              <a:off x="3887610" y="5075101"/>
              <a:ext cx="2769186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 prestataire ne l'informe pas des effets secondaires et ne dissipe pas les </a:t>
              </a:r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fausses croyances habituellement associées à l'injectable</a:t>
              </a: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5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" presetID="10" presetClass="exit" presetSubtype="0" repeatCount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9FA17-B777-A94F-A00C-497B3E545CE9}"/>
              </a:ext>
            </a:extLst>
          </p:cNvPr>
          <p:cNvCxnSpPr>
            <a:cxnSpLocks/>
          </p:cNvCxnSpPr>
          <p:nvPr/>
        </p:nvCxnSpPr>
        <p:spPr>
          <a:xfrm>
            <a:off x="0" y="4393850"/>
            <a:ext cx="10442448" cy="0"/>
          </a:xfrm>
          <a:prstGeom prst="line">
            <a:avLst/>
          </a:prstGeom>
          <a:ln w="38100">
            <a:solidFill>
              <a:srgbClr val="22B0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A4972D-A751-4C45-A8E6-EF5D9B54F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52E5DC-DD52-0B44-A1AE-252C7DFDFF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387910-E01C-704D-884A-D1FB34F3E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B2F5A3-2028-4240-B956-4C704E800E0D}"/>
              </a:ext>
            </a:extLst>
          </p:cNvPr>
          <p:cNvSpPr txBox="1">
            <a:spLocks/>
          </p:cNvSpPr>
          <p:nvPr/>
        </p:nvSpPr>
        <p:spPr>
          <a:xfrm>
            <a:off x="786384" y="731520"/>
            <a:ext cx="8306817" cy="13648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4500" b="1" i="0" u="none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Obstacles à </a:t>
            </a:r>
            <a:r>
              <a:rPr lang="fr-fr" sz="45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poursuite de </a:t>
            </a:r>
            <a:r>
              <a:rPr lang="fr-fr" sz="4500" b="1" i="0" u="none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contraception chez les jeunes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5912D7-EA21-B640-88A0-9BB15C5A2D19}"/>
              </a:ext>
            </a:extLst>
          </p:cNvPr>
          <p:cNvSpPr txBox="1">
            <a:spLocks/>
          </p:cNvSpPr>
          <p:nvPr/>
        </p:nvSpPr>
        <p:spPr>
          <a:xfrm>
            <a:off x="786383" y="2011680"/>
            <a:ext cx="6255685" cy="4206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2400" b="1" i="0" u="none" baseline="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SCÉNARIO 2</a:t>
            </a:r>
          </a:p>
        </p:txBody>
      </p:sp>
      <p:grpSp>
        <p:nvGrpSpPr>
          <p:cNvPr id="21" name="Fourth step">
            <a:extLst>
              <a:ext uri="{FF2B5EF4-FFF2-40B4-BE49-F238E27FC236}">
                <a16:creationId xmlns:a16="http://schemas.microsoft.com/office/drawing/2014/main" id="{B6E6F9EB-6156-6A42-BA1C-56A0BE18BAF1}"/>
              </a:ext>
            </a:extLst>
          </p:cNvPr>
          <p:cNvGrpSpPr/>
          <p:nvPr/>
        </p:nvGrpSpPr>
        <p:grpSpPr>
          <a:xfrm>
            <a:off x="5518043" y="4243297"/>
            <a:ext cx="3704097" cy="2097209"/>
            <a:chOff x="5518043" y="4553005"/>
            <a:chExt cx="3704097" cy="2097209"/>
          </a:xfrm>
        </p:grpSpPr>
        <p:sp>
          <p:nvSpPr>
            <p:cNvPr id="3" name="step 4">
              <a:extLst>
                <a:ext uri="{FF2B5EF4-FFF2-40B4-BE49-F238E27FC236}">
                  <a16:creationId xmlns:a16="http://schemas.microsoft.com/office/drawing/2014/main" id="{4B716AC0-1AF3-294A-A04A-0945F73A4F17}"/>
                </a:ext>
              </a:extLst>
            </p:cNvPr>
            <p:cNvSpPr/>
            <p:nvPr/>
          </p:nvSpPr>
          <p:spPr>
            <a:xfrm>
              <a:off x="5518043" y="5062087"/>
              <a:ext cx="3704097" cy="158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Après avoir pris la pilule, elle ressent des effets secondaires, notamment une prise de poids. Cela lui déplaît. Même si elle ne souhaite pas tomber enceinte, elle arrête la </a:t>
              </a: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prise de contraception</a:t>
              </a: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  <p:sp>
          <p:nvSpPr>
            <p:cNvPr id="9" name="dot 4">
              <a:extLst>
                <a:ext uri="{FF2B5EF4-FFF2-40B4-BE49-F238E27FC236}">
                  <a16:creationId xmlns:a16="http://schemas.microsoft.com/office/drawing/2014/main" id="{AE19985F-50D4-9641-B1C9-7A3C0B802708}"/>
                </a:ext>
              </a:extLst>
            </p:cNvPr>
            <p:cNvSpPr/>
            <p:nvPr/>
          </p:nvSpPr>
          <p:spPr>
            <a:xfrm>
              <a:off x="7225183" y="4553005"/>
              <a:ext cx="289819" cy="289819"/>
            </a:xfrm>
            <a:prstGeom prst="ellipse">
              <a:avLst/>
            </a:prstGeom>
            <a:solidFill>
              <a:srgbClr val="22B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</p:grpSp>
      <p:grpSp>
        <p:nvGrpSpPr>
          <p:cNvPr id="20" name="Third step">
            <a:extLst>
              <a:ext uri="{FF2B5EF4-FFF2-40B4-BE49-F238E27FC236}">
                <a16:creationId xmlns:a16="http://schemas.microsoft.com/office/drawing/2014/main" id="{9940ECA9-FD14-4D44-A933-8941B1C83150}"/>
              </a:ext>
            </a:extLst>
          </p:cNvPr>
          <p:cNvGrpSpPr/>
          <p:nvPr/>
        </p:nvGrpSpPr>
        <p:grpSpPr>
          <a:xfrm>
            <a:off x="3991353" y="2881639"/>
            <a:ext cx="2907008" cy="1651477"/>
            <a:chOff x="3991353" y="3191347"/>
            <a:chExt cx="2907008" cy="1651477"/>
          </a:xfrm>
        </p:grpSpPr>
        <p:sp>
          <p:nvSpPr>
            <p:cNvPr id="12" name="dot 3">
              <a:extLst>
                <a:ext uri="{FF2B5EF4-FFF2-40B4-BE49-F238E27FC236}">
                  <a16:creationId xmlns:a16="http://schemas.microsoft.com/office/drawing/2014/main" id="{83AF96FD-6B18-8B4F-9C7B-922B865BDEF6}"/>
                </a:ext>
              </a:extLst>
            </p:cNvPr>
            <p:cNvSpPr/>
            <p:nvPr/>
          </p:nvSpPr>
          <p:spPr>
            <a:xfrm>
              <a:off x="5299948" y="4553005"/>
              <a:ext cx="289819" cy="289819"/>
            </a:xfrm>
            <a:prstGeom prst="ellipse">
              <a:avLst/>
            </a:prstGeom>
            <a:solidFill>
              <a:srgbClr val="22B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16" name="step 3">
              <a:extLst>
                <a:ext uri="{FF2B5EF4-FFF2-40B4-BE49-F238E27FC236}">
                  <a16:creationId xmlns:a16="http://schemas.microsoft.com/office/drawing/2014/main" id="{73EBAD85-4F89-EA45-AEC5-351772938C7D}"/>
                </a:ext>
              </a:extLst>
            </p:cNvPr>
            <p:cNvSpPr/>
            <p:nvPr/>
          </p:nvSpPr>
          <p:spPr>
            <a:xfrm>
              <a:off x="3991353" y="3191347"/>
              <a:ext cx="2907008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/>
                <a:t>Comme le personnel de</a:t>
              </a:r>
              <a:r>
                <a:rPr lang="fr-FR" b="0" i="0" u="none" baseline="0" dirty="0"/>
                <a:t> la</a:t>
              </a:r>
              <a:r>
                <a:rPr lang="fr-fr" b="0" i="0" u="none" baseline="0" dirty="0"/>
                <a:t> pharmacie n'est pas formé </a:t>
              </a:r>
              <a:r>
                <a:rPr lang="fr-FR" dirty="0"/>
                <a:t>en counseling</a:t>
              </a:r>
              <a:r>
                <a:rPr lang="fr-fr" b="0" i="0" u="none" baseline="0" dirty="0"/>
                <a:t>, elle ne reçoit </a:t>
              </a:r>
              <a:r>
                <a:rPr lang="fr-FR" b="0" i="0" u="none" baseline="0" dirty="0"/>
                <a:t>ni</a:t>
              </a:r>
              <a:r>
                <a:rPr lang="fr-fr" b="0" i="0" u="none" baseline="0" dirty="0"/>
                <a:t> conseil ni information.</a:t>
              </a:r>
            </a:p>
          </p:txBody>
        </p:sp>
      </p:grpSp>
      <p:grpSp>
        <p:nvGrpSpPr>
          <p:cNvPr id="18" name="First">
            <a:extLst>
              <a:ext uri="{FF2B5EF4-FFF2-40B4-BE49-F238E27FC236}">
                <a16:creationId xmlns:a16="http://schemas.microsoft.com/office/drawing/2014/main" id="{8336D866-14E8-A443-9979-6F5DA237EF76}"/>
              </a:ext>
            </a:extLst>
          </p:cNvPr>
          <p:cNvGrpSpPr/>
          <p:nvPr/>
        </p:nvGrpSpPr>
        <p:grpSpPr>
          <a:xfrm>
            <a:off x="468823" y="3130938"/>
            <a:ext cx="2251130" cy="1402178"/>
            <a:chOff x="468823" y="3440646"/>
            <a:chExt cx="2251130" cy="1402178"/>
          </a:xfrm>
        </p:grpSpPr>
        <p:sp>
          <p:nvSpPr>
            <p:cNvPr id="11" name="dot 1">
              <a:extLst>
                <a:ext uri="{FF2B5EF4-FFF2-40B4-BE49-F238E27FC236}">
                  <a16:creationId xmlns:a16="http://schemas.microsoft.com/office/drawing/2014/main" id="{95A3F890-6FF6-9C45-AD5D-29C73E72D6D3}"/>
                </a:ext>
              </a:extLst>
            </p:cNvPr>
            <p:cNvSpPr/>
            <p:nvPr/>
          </p:nvSpPr>
          <p:spPr>
            <a:xfrm>
              <a:off x="1449478" y="4553005"/>
              <a:ext cx="289819" cy="289819"/>
            </a:xfrm>
            <a:prstGeom prst="ellipse">
              <a:avLst/>
            </a:prstGeom>
            <a:solidFill>
              <a:srgbClr val="22B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14" name="step 1">
              <a:extLst>
                <a:ext uri="{FF2B5EF4-FFF2-40B4-BE49-F238E27FC236}">
                  <a16:creationId xmlns:a16="http://schemas.microsoft.com/office/drawing/2014/main" id="{58778ECE-BBD5-954F-94D5-D9ED3BC5E1C0}"/>
                </a:ext>
              </a:extLst>
            </p:cNvPr>
            <p:cNvSpPr/>
            <p:nvPr/>
          </p:nvSpPr>
          <p:spPr>
            <a:xfrm>
              <a:off x="468823" y="3440646"/>
              <a:ext cx="2251130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Une jeune femme entre dans une pharmacie.</a:t>
              </a:r>
            </a:p>
          </p:txBody>
        </p:sp>
      </p:grpSp>
      <p:grpSp>
        <p:nvGrpSpPr>
          <p:cNvPr id="19" name="Second step">
            <a:extLst>
              <a:ext uri="{FF2B5EF4-FFF2-40B4-BE49-F238E27FC236}">
                <a16:creationId xmlns:a16="http://schemas.microsoft.com/office/drawing/2014/main" id="{1FD8EC3A-EA02-8B43-8538-E20972701E31}"/>
              </a:ext>
            </a:extLst>
          </p:cNvPr>
          <p:cNvGrpSpPr/>
          <p:nvPr/>
        </p:nvGrpSpPr>
        <p:grpSpPr>
          <a:xfrm>
            <a:off x="2394057" y="4243297"/>
            <a:ext cx="2251130" cy="1378808"/>
            <a:chOff x="2394057" y="4553005"/>
            <a:chExt cx="2251130" cy="1378808"/>
          </a:xfrm>
        </p:grpSpPr>
        <p:sp>
          <p:nvSpPr>
            <p:cNvPr id="13" name="dot 2">
              <a:extLst>
                <a:ext uri="{FF2B5EF4-FFF2-40B4-BE49-F238E27FC236}">
                  <a16:creationId xmlns:a16="http://schemas.microsoft.com/office/drawing/2014/main" id="{0F791E5E-67F8-9546-BC99-638243B300D1}"/>
                </a:ext>
              </a:extLst>
            </p:cNvPr>
            <p:cNvSpPr/>
            <p:nvPr/>
          </p:nvSpPr>
          <p:spPr>
            <a:xfrm>
              <a:off x="3374713" y="4553005"/>
              <a:ext cx="289819" cy="289819"/>
            </a:xfrm>
            <a:prstGeom prst="ellipse">
              <a:avLst/>
            </a:prstGeom>
            <a:solidFill>
              <a:srgbClr val="22B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endParaRPr lang="fr-fr"/>
            </a:p>
          </p:txBody>
        </p:sp>
        <p:sp>
          <p:nvSpPr>
            <p:cNvPr id="15" name="step 2">
              <a:extLst>
                <a:ext uri="{FF2B5EF4-FFF2-40B4-BE49-F238E27FC236}">
                  <a16:creationId xmlns:a16="http://schemas.microsoft.com/office/drawing/2014/main" id="{D4CA737E-316E-7148-948A-A1C83131E4A8}"/>
                </a:ext>
              </a:extLst>
            </p:cNvPr>
            <p:cNvSpPr/>
            <p:nvPr/>
          </p:nvSpPr>
          <p:spPr>
            <a:xfrm>
              <a:off x="2394057" y="5091583"/>
              <a:ext cx="2251130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</a:pPr>
              <a:r>
                <a:rPr lang="fr-fr" b="0" i="0" u="none" baseline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Avec ses ressources limitées, elle achète la pilule.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547E059A-73A0-7244-9D35-F93D8EB939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588" y="0"/>
            <a:ext cx="6819900" cy="6858000"/>
          </a:xfrm>
          <a:prstGeom prst="rect">
            <a:avLst/>
          </a:prstGeom>
        </p:spPr>
      </p:pic>
      <p:sp>
        <p:nvSpPr>
          <p:cNvPr id="9" name="content-left">
            <a:extLst>
              <a:ext uri="{FF2B5EF4-FFF2-40B4-BE49-F238E27FC236}">
                <a16:creationId xmlns:a16="http://schemas.microsoft.com/office/drawing/2014/main" id="{3387031B-E965-9847-AE2A-04A6930EABFF}"/>
              </a:ext>
            </a:extLst>
          </p:cNvPr>
          <p:cNvSpPr txBox="1">
            <a:spLocks/>
          </p:cNvSpPr>
          <p:nvPr/>
        </p:nvSpPr>
        <p:spPr>
          <a:xfrm>
            <a:off x="6772469" y="1106124"/>
            <a:ext cx="3942634" cy="12836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fr-fr" sz="2400" b="0" i="0" u="none" baseline="0" dirty="0"/>
              <a:t>Les stratégies suivantes sont associées à </a:t>
            </a:r>
            <a:r>
              <a:rPr lang="fr-fr" sz="2400" dirty="0"/>
              <a:t>une utilisation durable de la contraception </a:t>
            </a:r>
            <a:r>
              <a:rPr lang="fr-fr" sz="2400" b="0" i="0" u="none" baseline="0" dirty="0"/>
              <a:t>: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E85DCB2A-AD85-794F-A824-06F20395F29B}"/>
              </a:ext>
            </a:extLst>
          </p:cNvPr>
          <p:cNvSpPr txBox="1">
            <a:spLocks/>
          </p:cNvSpPr>
          <p:nvPr/>
        </p:nvSpPr>
        <p:spPr>
          <a:xfrm>
            <a:off x="786383" y="913852"/>
            <a:ext cx="5309617" cy="37023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5000" b="1" i="0" u="none" baseline="0" dirty="0">
                <a:solidFill>
                  <a:schemeClr val="tx2"/>
                </a:solidFill>
                <a:latin typeface="+mn-lt"/>
              </a:rPr>
              <a:t>Stratégies pour </a:t>
            </a:r>
            <a:r>
              <a:rPr lang="fr-fr" sz="5000" b="1" dirty="0">
                <a:solidFill>
                  <a:schemeClr val="tx2"/>
                </a:solidFill>
                <a:latin typeface="+mn-lt"/>
              </a:rPr>
              <a:t>améliorer la poursuite </a:t>
            </a:r>
            <a:r>
              <a:rPr lang="fr-fr" sz="5000" b="1" i="0" u="none" baseline="0" dirty="0">
                <a:solidFill>
                  <a:schemeClr val="tx2"/>
                </a:solidFill>
                <a:latin typeface="+mn-lt"/>
              </a:rPr>
              <a:t>de la contraception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3B4B5-6082-764B-B57A-AF2706159543}"/>
              </a:ext>
            </a:extLst>
          </p:cNvPr>
          <p:cNvGrpSpPr/>
          <p:nvPr/>
        </p:nvGrpSpPr>
        <p:grpSpPr>
          <a:xfrm>
            <a:off x="6713477" y="2557794"/>
            <a:ext cx="4514188" cy="3179325"/>
            <a:chOff x="6713477" y="2454558"/>
            <a:chExt cx="4514188" cy="3179325"/>
          </a:xfrm>
        </p:grpSpPr>
        <p:sp>
          <p:nvSpPr>
            <p:cNvPr id="3" name="content-right-text">
              <a:extLst>
                <a:ext uri="{FF2B5EF4-FFF2-40B4-BE49-F238E27FC236}">
                  <a16:creationId xmlns:a16="http://schemas.microsoft.com/office/drawing/2014/main" id="{2D74717A-28A5-7240-BDEF-240FB9864FFA}"/>
                </a:ext>
              </a:extLst>
            </p:cNvPr>
            <p:cNvSpPr txBox="1">
              <a:spLocks/>
            </p:cNvSpPr>
            <p:nvPr/>
          </p:nvSpPr>
          <p:spPr>
            <a:xfrm>
              <a:off x="7315201" y="2573003"/>
              <a:ext cx="3912464" cy="3060880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spcAft>
                  <a:spcPts val="900"/>
                </a:spcAft>
                <a:buNone/>
              </a:pPr>
              <a:r>
                <a:rPr lang="fr-fr" sz="2000" b="0" i="0" u="none" baseline="0" dirty="0"/>
                <a:t>Proposer </a:t>
              </a:r>
              <a:r>
                <a:rPr lang="fr-FR" sz="2000" dirty="0"/>
                <a:t>un counseling </a:t>
              </a:r>
              <a:r>
                <a:rPr lang="fr-fr" sz="2000" b="0" i="0" u="none" baseline="0" dirty="0"/>
                <a:t>de </a:t>
              </a:r>
              <a:r>
                <a:rPr lang="fr-FR" sz="2000" b="0" i="0" u="none" baseline="0" dirty="0"/>
                <a:t>haute</a:t>
              </a:r>
              <a:r>
                <a:rPr lang="fr-fr" sz="2000" b="0" i="0" u="none" baseline="0" dirty="0"/>
                <a:t> qualité en matière de contraception.</a:t>
              </a:r>
            </a:p>
            <a:p>
              <a:pPr marL="0" indent="0" algn="l" rtl="0">
                <a:spcAft>
                  <a:spcPts val="900"/>
                </a:spcAft>
                <a:buNone/>
              </a:pPr>
              <a:r>
                <a:rPr lang="fr-fr" sz="2000" b="0" i="0" u="none" baseline="0" dirty="0"/>
                <a:t>Suivre activement les clients entre les rendez-vous.</a:t>
              </a:r>
            </a:p>
            <a:p>
              <a:pPr marL="0" indent="0" algn="l" rtl="0">
                <a:spcAft>
                  <a:spcPts val="900"/>
                </a:spcAft>
                <a:buNone/>
              </a:pPr>
              <a:r>
                <a:rPr lang="fr-fr" sz="2000" b="0" i="0" u="none" baseline="0" dirty="0"/>
                <a:t>Assurer l'accès </a:t>
              </a:r>
              <a:r>
                <a:rPr lang="fr-fr" sz="2000" dirty="0"/>
                <a:t>à toute la gamme de méthodes contraceptives.</a:t>
              </a:r>
            </a:p>
            <a:p>
              <a:pPr marL="0" indent="0" algn="l" rtl="0">
                <a:spcAft>
                  <a:spcPts val="900"/>
                </a:spcAft>
                <a:buNone/>
              </a:pPr>
              <a:endParaRPr lang="fr-fr" sz="2000" dirty="0"/>
            </a:p>
          </p:txBody>
        </p:sp>
        <p:pic>
          <p:nvPicPr>
            <p:cNvPr id="4" name="content-right-3" descr="Icon&#10;&#10;Description automatically generated">
              <a:extLst>
                <a:ext uri="{FF2B5EF4-FFF2-40B4-BE49-F238E27FC236}">
                  <a16:creationId xmlns:a16="http://schemas.microsoft.com/office/drawing/2014/main" id="{F1D5419C-37FB-694F-8D1B-37E87227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4036344"/>
              <a:ext cx="502920" cy="502920"/>
            </a:xfrm>
            <a:prstGeom prst="rect">
              <a:avLst/>
            </a:prstGeom>
          </p:spPr>
        </p:pic>
        <p:pic>
          <p:nvPicPr>
            <p:cNvPr id="5" name="content-right-2" descr="Icon&#10;&#10;Description automatically generated">
              <a:extLst>
                <a:ext uri="{FF2B5EF4-FFF2-40B4-BE49-F238E27FC236}">
                  <a16:creationId xmlns:a16="http://schemas.microsoft.com/office/drawing/2014/main" id="{C0D60307-2D47-F449-9C7F-EC3E2CC2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3240885"/>
              <a:ext cx="502920" cy="502920"/>
            </a:xfrm>
            <a:prstGeom prst="rect">
              <a:avLst/>
            </a:prstGeom>
          </p:spPr>
        </p:pic>
        <p:pic>
          <p:nvPicPr>
            <p:cNvPr id="6" name="content-right-1" descr="Icon&#10;&#10;Description automatically generated">
              <a:extLst>
                <a:ext uri="{FF2B5EF4-FFF2-40B4-BE49-F238E27FC236}">
                  <a16:creationId xmlns:a16="http://schemas.microsoft.com/office/drawing/2014/main" id="{2CBCB763-9C70-AD42-9AA9-F3877730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2454558"/>
              <a:ext cx="502920" cy="50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9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635E731-BEA9-2048-8DA0-143631362A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136E4-DE66-41F1-9848-2DD0FF02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1607329"/>
            <a:ext cx="8000169" cy="2852737"/>
          </a:xfrm>
        </p:spPr>
        <p:txBody>
          <a:bodyPr anchor="ctr">
            <a:normAutofit fontScale="90000"/>
          </a:bodyPr>
          <a:lstStyle/>
          <a:p>
            <a:pPr algn="l" rtl="0">
              <a:lnSpc>
                <a:spcPct val="80000"/>
              </a:lnSpc>
            </a:pPr>
            <a:r>
              <a:rPr lang="fr-fr" b="1" i="0" u="non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les décideurs peuvent-ils aplanir les obstacles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poursuite </a:t>
            </a:r>
            <a:b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contraception chez les </a:t>
            </a:r>
            <a:r>
              <a:rPr lang="fr-fr" b="1" i="0" u="non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 ?</a:t>
            </a:r>
          </a:p>
        </p:txBody>
      </p:sp>
    </p:spTree>
    <p:extLst>
      <p:ext uri="{BB962C8B-B14F-4D97-AF65-F5344CB8AC3E}">
        <p14:creationId xmlns:p14="http://schemas.microsoft.com/office/powerpoint/2010/main" val="27905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7F220D81-B20A-6248-990C-5DBE4AD32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6B2A7-BCAA-4F24-A441-35FF7B70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1509735"/>
            <a:ext cx="5669280" cy="1685925"/>
          </a:xfrm>
        </p:spPr>
        <p:txBody>
          <a:bodyPr lIns="0" tIns="0" rIns="0" bIns="0" anchor="t">
            <a:normAutofit/>
          </a:bodyPr>
          <a:lstStyle/>
          <a:p>
            <a:pPr algn="l" rtl="0"/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Renforcer 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l'attention et les ressources pour soutenir les individus qui utilisent déjà la planification familiale.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D3728B-ADED-814F-925A-A3F88AA548AB}"/>
              </a:ext>
            </a:extLst>
          </p:cNvPr>
          <p:cNvSpPr txBox="1">
            <a:spLocks/>
          </p:cNvSpPr>
          <p:nvPr/>
        </p:nvSpPr>
        <p:spPr>
          <a:xfrm>
            <a:off x="786383" y="3515379"/>
            <a:ext cx="5091903" cy="2156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stratégies et politiques nationales </a:t>
            </a:r>
            <a:b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infranationales doivent inclure des objectifs de programme et des systèmes de suivi axés sur les utilisat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rice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anciennes et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actuelles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E6A56B6-54D7-0E4C-8107-5BBF204414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3F9F3-A131-4A44-AD78-4B39FF5C7F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6383" y="1508760"/>
            <a:ext cx="5669280" cy="33239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 rtl="0">
              <a:buNone/>
            </a:pP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Veiller à ce que les politiques soutiennent l'accès des jeunes 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à la gamme complète des 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méthodes de planification familiale, indépendamment de l'âge, du statut matrimonial et du nombre d'enfants, sans exiger le consentement d'un tiers.</a:t>
            </a:r>
          </a:p>
        </p:txBody>
      </p:sp>
      <p:pic>
        <p:nvPicPr>
          <p:cNvPr id="7" name="Picture 6" descr="A picture containing text, red, clipart&#10;&#10;Description automatically generated">
            <a:extLst>
              <a:ext uri="{FF2B5EF4-FFF2-40B4-BE49-F238E27FC236}">
                <a16:creationId xmlns:a16="http://schemas.microsoft.com/office/drawing/2014/main" id="{C114C549-3C3A-0944-9BE8-5825CC94FB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  <p:pic>
        <p:nvPicPr>
          <p:cNvPr id="8" name="Picture 23" descr="A group of people stand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0581222C-4675-B34B-977C-DA60667367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29" y="817118"/>
            <a:ext cx="5813554" cy="53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BFF9E8-CEBD-144B-A94D-C59EEADFB032}"/>
              </a:ext>
            </a:extLst>
          </p:cNvPr>
          <p:cNvSpPr txBox="1">
            <a:spLocks/>
          </p:cNvSpPr>
          <p:nvPr/>
        </p:nvSpPr>
        <p:spPr>
          <a:xfrm>
            <a:off x="786383" y="1508760"/>
            <a:ext cx="6035040" cy="22057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Proposer une prise en charge centrée sur l’utilisatrice, reconnaissant la diversit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des besoins des jeunes en matière de sant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é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reproducti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marL="0" indent="0" algn="l" rtl="0">
              <a:buNone/>
            </a:pPr>
            <a:endParaRPr lang="fr-fr" sz="3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B02DAD-15FF-1A4F-B033-CA5BF44EDDD1}"/>
              </a:ext>
            </a:extLst>
          </p:cNvPr>
          <p:cNvSpPr txBox="1">
            <a:spLocks/>
          </p:cNvSpPr>
          <p:nvPr/>
        </p:nvSpPr>
        <p:spPr>
          <a:xfrm>
            <a:off x="786383" y="3490103"/>
            <a:ext cx="6035040" cy="3006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Comme pour tous les utilisateurs de planification familiale, les besoins des jeunes varient en fonction de leur statut matrimonial, de la localisation et d'autres facteurs. Les programmes de planification </a:t>
            </a:r>
            <a:r>
              <a:rPr lang="fr-fr" sz="2400" b="0" i="0" u="none" spc="-2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familiale doivent répondre aux besoins variables des différents groupes de jeunes et ne pas les considérer comme un groupe homogène.</a:t>
            </a:r>
          </a:p>
        </p:txBody>
      </p:sp>
      <p:pic>
        <p:nvPicPr>
          <p:cNvPr id="13" name="Picture 12" descr="A picture containing text, red, clipart&#10;&#10;Description automatically generated">
            <a:extLst>
              <a:ext uri="{FF2B5EF4-FFF2-40B4-BE49-F238E27FC236}">
                <a16:creationId xmlns:a16="http://schemas.microsoft.com/office/drawing/2014/main" id="{8F17A5B6-EF25-7149-9C28-FDF6CA2B9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F379462-27AA-1640-90AB-82968202A8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7135" cy="68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B5FB8-F16E-FA43-987B-B99EA5FC0B6A}"/>
              </a:ext>
            </a:extLst>
          </p:cNvPr>
          <p:cNvSpPr txBox="1">
            <a:spLocks/>
          </p:cNvSpPr>
          <p:nvPr/>
        </p:nvSpPr>
        <p:spPr>
          <a:xfrm>
            <a:off x="786383" y="3703143"/>
            <a:ext cx="6217920" cy="2963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5000"/>
              </a:lnSpc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historique des antécédents incluant l'utilisation antérieure de contraceptifs et les besoins actuels en matière de contraception.</a:t>
            </a:r>
          </a:p>
          <a:p>
            <a:pPr algn="l" rtl="0">
              <a:lnSpc>
                <a:spcPct val="95000"/>
              </a:lnSpc>
            </a:pPr>
            <a:r>
              <a:rPr lang="fr-fr" sz="2400" b="0" i="0" u="none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conseils sur la gestion des effets secondaires. </a:t>
            </a:r>
          </a:p>
          <a:p>
            <a:pPr algn="l" rtl="0">
              <a:lnSpc>
                <a:spcPct val="95000"/>
              </a:lnSpc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informations faciles à appréhender, </a:t>
            </a:r>
            <a:b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 dissipent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fausses croyances sur les méthodes contraceptives.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4A87C0-659B-D247-8CD2-D3E7743E6C27}"/>
              </a:ext>
            </a:extLst>
          </p:cNvPr>
          <p:cNvSpPr txBox="1">
            <a:spLocks/>
          </p:cNvSpPr>
          <p:nvPr/>
        </p:nvSpPr>
        <p:spPr>
          <a:xfrm>
            <a:off x="786384" y="1327428"/>
            <a:ext cx="6035040" cy="2059970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r-fr" sz="3200" b="1" i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Veiller à ce que les directives </a:t>
            </a:r>
            <a:br>
              <a:rPr lang="fr-FR" sz="3200" b="1" i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i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destinées aux prestataires promeuvent des conseils </a:t>
            </a:r>
            <a:br>
              <a:rPr lang="fr-FR" sz="3200" b="1" i="0" u="none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i="0" u="none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contraceptifs de grande qualité et le soutien des jeunes, notamment :</a:t>
            </a:r>
          </a:p>
        </p:txBody>
      </p:sp>
      <p:pic>
        <p:nvPicPr>
          <p:cNvPr id="10" name="Picture 9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D75980B-E292-5A4E-946D-4730A7F66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E65C12-D568-2442-B7FD-3DAADACB99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973" y="840943"/>
            <a:ext cx="5401957" cy="49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6ACC-4ACE-4C76-8459-12168B22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165035"/>
            <a:ext cx="5405411" cy="1572800"/>
          </a:xfrm>
        </p:spPr>
        <p:txBody>
          <a:bodyPr lIns="0" tIns="0" rIns="0" bIns="0">
            <a:noAutofit/>
          </a:bodyPr>
          <a:lstStyle/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personnel des pharmacies et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dépôts pharmaceutiques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doit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être formé pour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conseiller efficacement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 les méthodes de planification familiale proposées.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1059D-E91B-4C73-B1EA-B4A49248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1325880"/>
            <a:ext cx="5669280" cy="1415770"/>
          </a:xfrm>
        </p:spPr>
        <p:txBody>
          <a:bodyPr lIns="0" tIns="0" rIns="0" bIns="0" anchor="t">
            <a:noAutofit/>
          </a:bodyPr>
          <a:lstStyle/>
          <a:p>
            <a:pPr algn="l" rtl="0"/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Veiller à ce que les jeunes puissent accéder aux contraceptifs dans les secteurs privés et informels.</a:t>
            </a:r>
          </a:p>
        </p:txBody>
      </p:sp>
      <p:pic>
        <p:nvPicPr>
          <p:cNvPr id="6" name="Picture 5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527C76F-EBB2-0348-A416-1DE93EB53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8783" cy="78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A2D01-0217-9247-9ADE-8EC210767C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693" y="876644"/>
            <a:ext cx="5826263" cy="51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AC9A6-C840-474C-B7DC-3469A2AB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20A03-9179-4461-85C9-6F9E5FB1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914400"/>
            <a:ext cx="5745045" cy="1770743"/>
          </a:xfrm>
        </p:spPr>
        <p:txBody>
          <a:bodyPr lIns="0" tIns="0" rIns="0" bIns="0" anchor="t" anchorCtr="0"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fr-fr" sz="4800" b="1" i="0" u="none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planification familiale est essentielle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45BD-D53F-4598-92A8-E4A290FE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2948795"/>
            <a:ext cx="5009983" cy="2469524"/>
          </a:xfrm>
        </p:spPr>
        <p:txBody>
          <a:bodyPr lIns="0" tIns="0" rIns="0" bIns="0">
            <a:noAutofit/>
          </a:bodyPr>
          <a:lstStyle/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programmes de planification familiale sont des </a:t>
            </a: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interventions à fort impact et efficientes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 permettent aux individus de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satisfaire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leurs intentions en matière de procréation </a:t>
            </a:r>
            <a:b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d'améliorer les soins maternels, néonatals, et la santé infantile.</a:t>
            </a:r>
          </a:p>
        </p:txBody>
      </p:sp>
    </p:spTree>
    <p:extLst>
      <p:ext uri="{BB962C8B-B14F-4D97-AF65-F5344CB8AC3E}">
        <p14:creationId xmlns:p14="http://schemas.microsoft.com/office/powerpoint/2010/main" val="841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059D-E91B-4C73-B1EA-B4A49248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3" y="1391195"/>
            <a:ext cx="5669280" cy="1415770"/>
          </a:xfrm>
        </p:spPr>
        <p:txBody>
          <a:bodyPr lIns="0" tIns="0" rIns="0" bIns="0" anchor="t">
            <a:noAutofit/>
          </a:bodyPr>
          <a:lstStyle/>
          <a:p>
            <a:pPr algn="l" rtl="0"/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Veiller à ce que les jeunes puissent accéder aux contraceptifs dans les secteurs privé et informel.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5EF49B0-1452-984C-A21B-54571380BCBE}"/>
              </a:ext>
            </a:extLst>
          </p:cNvPr>
          <p:cNvSpPr txBox="1">
            <a:spLocks/>
          </p:cNvSpPr>
          <p:nvPr/>
        </p:nvSpPr>
        <p:spPr>
          <a:xfrm>
            <a:off x="786382" y="2959417"/>
            <a:ext cx="5669280" cy="2503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jeunes, qui ont de faibles revenus, doivent pouvoir acc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contraceptifs gratuits o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moindre co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û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gr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â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coupons échangeables en pharmacie ou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dépôt pharmaceutique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r-fr" sz="2400" b="0" i="0" u="non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A3ADA5A-2E61-8A4C-89BB-3F81E15DD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8783" cy="78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FAEA5-4447-6D42-84E5-8D8CFA58CB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693" y="876644"/>
            <a:ext cx="5826263" cy="51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223D36C-8457-E042-A579-1A90231D2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0"/>
            <a:ext cx="121793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8F9447-66B0-D148-AB0C-B3E9C15B1F58}"/>
              </a:ext>
            </a:extLst>
          </p:cNvPr>
          <p:cNvSpPr txBox="1">
            <a:spLocks/>
          </p:cNvSpPr>
          <p:nvPr/>
        </p:nvSpPr>
        <p:spPr>
          <a:xfrm>
            <a:off x="786384" y="1325879"/>
            <a:ext cx="5669280" cy="18828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S’assurer que les prestataires disposent d’outils et de plateformes pour utiliser divers m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canismes de suivi entre les rendez-vous.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0D0DE6-6131-EC44-A2A6-3FF411206A56}"/>
              </a:ext>
            </a:extLst>
          </p:cNvPr>
          <p:cNvSpPr txBox="1">
            <a:spLocks/>
          </p:cNvSpPr>
          <p:nvPr/>
        </p:nvSpPr>
        <p:spPr>
          <a:xfrm>
            <a:off x="786384" y="3300984"/>
            <a:ext cx="5669280" cy="1685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suivi actif des femmes qui utilisent une méthode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augmente la continuation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la contraception et facilite le changement en cas d'effets </a:t>
            </a:r>
            <a:r>
              <a:rPr lang="fr-fr" sz="2400" b="0" i="0" u="none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secondaires </a:t>
            </a:r>
            <a:r>
              <a:rPr lang="fr-FR" sz="2400" b="0" i="0" u="none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non-tolérés</a:t>
            </a:r>
            <a:r>
              <a:rPr lang="fr-fr" sz="2400" b="0" i="0" u="none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fr-fr" sz="2400" b="0" i="0" u="non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picture containing text, red, clipart&#10;&#10;Description automatically generated">
            <a:extLst>
              <a:ext uri="{FF2B5EF4-FFF2-40B4-BE49-F238E27FC236}">
                <a16:creationId xmlns:a16="http://schemas.microsoft.com/office/drawing/2014/main" id="{CF16FD65-F729-D847-8BE5-62F6844CC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CE957E0-5DEE-0F47-8D58-91667E8BA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2" y="0"/>
            <a:ext cx="121793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8F9447-66B0-D148-AB0C-B3E9C15B1F58}"/>
              </a:ext>
            </a:extLst>
          </p:cNvPr>
          <p:cNvSpPr txBox="1">
            <a:spLocks/>
          </p:cNvSpPr>
          <p:nvPr/>
        </p:nvSpPr>
        <p:spPr>
          <a:xfrm>
            <a:off x="786384" y="1325879"/>
            <a:ext cx="5669280" cy="17248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S’assurer que les prestataires disposent d’outils et de plateformes pour utiliser divers m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canismes de suivi entre les rendez-vous.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0D0DE6-6131-EC44-A2A6-3FF411206A56}"/>
              </a:ext>
            </a:extLst>
          </p:cNvPr>
          <p:cNvSpPr txBox="1">
            <a:spLocks/>
          </p:cNvSpPr>
          <p:nvPr/>
        </p:nvSpPr>
        <p:spPr>
          <a:xfrm>
            <a:off x="786384" y="3300984"/>
            <a:ext cx="5669280" cy="2099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gouvernements doivent mettre en œuvre différents mécanismes de suivi, notamment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appels téléphoniques,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SMS ou messages texte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autmatisé</a:t>
            </a:r>
            <a:r>
              <a:rPr lang="fr-fr" sz="2400" b="0" i="0" u="none" baseline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des visites à domicile par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agent de sant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une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assistance téléphonique.</a:t>
            </a:r>
          </a:p>
        </p:txBody>
      </p:sp>
      <p:pic>
        <p:nvPicPr>
          <p:cNvPr id="7" name="Picture 6" descr="A picture containing text, red, clipart&#10;&#10;Description automatically generated">
            <a:extLst>
              <a:ext uri="{FF2B5EF4-FFF2-40B4-BE49-F238E27FC236}">
                <a16:creationId xmlns:a16="http://schemas.microsoft.com/office/drawing/2014/main" id="{5AF944AD-879A-7347-8DD4-1462B0DCE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0145C1-4348-154A-A8FC-5291A9AD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1325880"/>
            <a:ext cx="5309616" cy="2208756"/>
          </a:xfrm>
        </p:spPr>
        <p:txBody>
          <a:bodyPr lIns="0" tIns="0" rIns="0" bIns="0" anchor="t">
            <a:noAutofit/>
          </a:bodyPr>
          <a:lstStyle/>
          <a:p>
            <a:pPr algn="l" rtl="0"/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Veiller à ce que les structures de prise en charge disposent de l'ensemble des méthodes et f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 progresser la distribution des m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thodes aut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o-administr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fr-fr" sz="30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35AF0B-B649-E843-998D-10FFF8E8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742201"/>
            <a:ext cx="5665215" cy="2754902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fr-FR" sz="2400" dirty="0"/>
              <a:t>Elargir la gamme de méthodes disponibles dans les services de planification familiale et grâce à un mécanisme de référence efficace, permet aux jeunes d'accéder à leur méthode de prédilection et d'en changer immédiatement s'ils éprouvent des effets secondaires non tolérés. </a:t>
            </a:r>
          </a:p>
        </p:txBody>
      </p:sp>
      <p:pic>
        <p:nvPicPr>
          <p:cNvPr id="9" name="Picture 8" descr="A picture containing text, red, clipart&#10;&#10;Description automatically generated">
            <a:extLst>
              <a:ext uri="{FF2B5EF4-FFF2-40B4-BE49-F238E27FC236}">
                <a16:creationId xmlns:a16="http://schemas.microsoft.com/office/drawing/2014/main" id="{22CC46A2-22E9-6A48-B5EA-5C38F4357A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" y="429768"/>
            <a:ext cx="4572000" cy="774700"/>
          </a:xfrm>
          <a:prstGeom prst="rect">
            <a:avLst/>
          </a:prstGeom>
        </p:spPr>
      </p:pic>
      <p:pic>
        <p:nvPicPr>
          <p:cNvPr id="6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A3E223D6-8568-3141-B3E9-0C2AC004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335" y="-305342"/>
            <a:ext cx="5586210" cy="79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tanding in front of a green screen&#10;&#10;Description automatically generated with medium confidence">
            <a:extLst>
              <a:ext uri="{FF2B5EF4-FFF2-40B4-BE49-F238E27FC236}">
                <a16:creationId xmlns:a16="http://schemas.microsoft.com/office/drawing/2014/main" id="{C40AF446-563B-044E-BD2B-28C6A4FE4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DB7B6-D6D2-6B41-900C-03F13776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1435608"/>
            <a:ext cx="7056353" cy="853761"/>
          </a:xfrm>
        </p:spPr>
        <p:txBody>
          <a:bodyPr lIns="0" tIns="0" rIns="0" bIns="0"/>
          <a:lstStyle/>
          <a:p>
            <a:pPr algn="l" rtl="0"/>
            <a:r>
              <a:rPr lang="fr-fr" b="1" i="0" u="none" baseline="0">
                <a:solidFill>
                  <a:schemeClr val="bg1"/>
                </a:solidFill>
                <a:latin typeface="Calibri" panose="020F0502020204030204" pitchFamily="34" charset="0"/>
              </a:rPr>
              <a:t>Merci 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E72E1-2C66-2B4A-8274-E02F4F04056D}"/>
              </a:ext>
            </a:extLst>
          </p:cNvPr>
          <p:cNvSpPr txBox="1">
            <a:spLocks/>
          </p:cNvSpPr>
          <p:nvPr/>
        </p:nvSpPr>
        <p:spPr>
          <a:xfrm>
            <a:off x="786384" y="2370645"/>
            <a:ext cx="7163816" cy="14366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1000"/>
              </a:spcBef>
              <a:spcAft>
                <a:spcPts val="900"/>
              </a:spcAft>
            </a:pPr>
            <a:r>
              <a:rPr lang="fr-fr" sz="2400" b="0" i="0" u="none" baseline="0" dirty="0">
                <a:solidFill>
                  <a:schemeClr val="bg1"/>
                </a:solidFill>
                <a:latin typeface="Calibri" panose="020F0502020204030204" pitchFamily="34" charset="0"/>
              </a:rPr>
              <a:t>Cette présentation est basée sur une note d'orientation élaborée par le projet PACE. Pour des informations plus détaillées, veuillez contacter </a:t>
            </a:r>
            <a:r>
              <a:rPr lang="fr-fr" sz="2400" b="0" i="0" u="non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Cathryn</a:t>
            </a:r>
            <a:r>
              <a:rPr lang="fr-fr" sz="2400" b="0" i="0" u="non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2400" b="0" i="0" u="non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Streifel</a:t>
            </a:r>
            <a:r>
              <a:rPr lang="fr-fr" sz="2400" b="0" i="0" u="none" baseline="0" dirty="0">
                <a:solidFill>
                  <a:schemeClr val="bg1"/>
                </a:solidFill>
                <a:latin typeface="Calibri" panose="020F0502020204030204" pitchFamily="34" charset="0"/>
              </a:rPr>
              <a:t> à l'adresse : </a:t>
            </a:r>
            <a:r>
              <a:rPr lang="fr-fr" sz="2400" b="0" i="0" u="non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cstreifel@prb.org</a:t>
            </a:r>
            <a:r>
              <a:rPr lang="fr-fr" sz="2400" b="0" i="0" u="none" baseline="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4C4E1F-EB4B-F148-83AF-0A7B78BEB718}"/>
              </a:ext>
            </a:extLst>
          </p:cNvPr>
          <p:cNvGrpSpPr/>
          <p:nvPr/>
        </p:nvGrpSpPr>
        <p:grpSpPr>
          <a:xfrm>
            <a:off x="786384" y="4062756"/>
            <a:ext cx="3780990" cy="589957"/>
            <a:chOff x="3996665" y="5837220"/>
            <a:chExt cx="4419381" cy="6895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00B587-5440-8743-AE31-F254B3CA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6479" y="5837220"/>
              <a:ext cx="689567" cy="6895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BB9AED-4A3B-8749-A0EF-075BA484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6665" y="5878511"/>
              <a:ext cx="1970035" cy="606984"/>
            </a:xfrm>
            <a:prstGeom prst="rect">
              <a:avLst/>
            </a:prstGeom>
          </p:spPr>
        </p:pic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9CE8B96-6768-BC44-A4F2-B3821779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872" y="5935837"/>
              <a:ext cx="1152960" cy="394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tanding in front of a green screen&#10;&#10;Description automatically generated with medium confidence">
            <a:extLst>
              <a:ext uri="{FF2B5EF4-FFF2-40B4-BE49-F238E27FC236}">
                <a16:creationId xmlns:a16="http://schemas.microsoft.com/office/drawing/2014/main" id="{C40AF446-563B-044E-BD2B-28C6A4FE4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5FA00E0-CB87-0B47-A391-27B25E4C7A5F}"/>
              </a:ext>
            </a:extLst>
          </p:cNvPr>
          <p:cNvSpPr txBox="1">
            <a:spLocks/>
          </p:cNvSpPr>
          <p:nvPr/>
        </p:nvSpPr>
        <p:spPr>
          <a:xfrm>
            <a:off x="732596" y="2711295"/>
            <a:ext cx="7056353" cy="1435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7200" b="1" dirty="0">
                <a:solidFill>
                  <a:schemeClr val="bg1"/>
                </a:solidFill>
                <a:latin typeface="Calibri" panose="020F0502020204030204" pitchFamily="34" charset="0"/>
              </a:rPr>
              <a:t>QUESTIONS</a:t>
            </a:r>
            <a:endParaRPr lang="fr-fr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9B9683-2DC5-EF45-A5EA-57543E767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A6526-1CAB-2A4C-9357-175E027D1E00}"/>
              </a:ext>
            </a:extLst>
          </p:cNvPr>
          <p:cNvSpPr txBox="1">
            <a:spLocks/>
          </p:cNvSpPr>
          <p:nvPr/>
        </p:nvSpPr>
        <p:spPr>
          <a:xfrm>
            <a:off x="786384" y="3624068"/>
            <a:ext cx="5875673" cy="268282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planification familiale offre des avantages supplémentaires aux jeunes femmes, notamment :</a:t>
            </a:r>
          </a:p>
          <a:p>
            <a:pPr algn="l" rtl="0">
              <a:lnSpc>
                <a:spcPct val="95000"/>
              </a:lnSpc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Protection de l'accès à l'éducation </a:t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à l’emploi. </a:t>
            </a:r>
          </a:p>
          <a:p>
            <a:pPr algn="l" rtl="0">
              <a:lnSpc>
                <a:spcPct val="95000"/>
              </a:lnSpc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Réduction des risques sanitaires liés aux </a:t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grossesses précoces.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D8F56-956C-F64D-A22A-F3FFEE501407}"/>
              </a:ext>
            </a:extLst>
          </p:cNvPr>
          <p:cNvSpPr txBox="1">
            <a:spLocks/>
          </p:cNvSpPr>
          <p:nvPr/>
        </p:nvSpPr>
        <p:spPr>
          <a:xfrm>
            <a:off x="786383" y="914400"/>
            <a:ext cx="6369160" cy="2269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4800" b="1" i="0" u="none" spc="-9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planification familiale </a:t>
            </a:r>
            <a:r>
              <a:rPr lang="fr-fr" sz="4800" b="1" i="0" u="none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particulièrement </a:t>
            </a:r>
            <a:br>
              <a:rPr lang="fr-fr" sz="4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i="0" u="none" spc="-1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 pour </a:t>
            </a:r>
            <a:br>
              <a:rPr lang="fr-FR" sz="4800" b="1" i="0" u="none" spc="-1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i="0" u="none" spc="-1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jeunes</a:t>
            </a:r>
          </a:p>
        </p:txBody>
      </p:sp>
    </p:spTree>
    <p:extLst>
      <p:ext uri="{BB962C8B-B14F-4D97-AF65-F5344CB8AC3E}">
        <p14:creationId xmlns:p14="http://schemas.microsoft.com/office/powerpoint/2010/main" val="40001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5DF79CA-B9E4-A14A-AFEC-0EBF49D0F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588" y="-652778"/>
            <a:ext cx="6819900" cy="4178300"/>
          </a:xfrm>
          <a:prstGeom prst="rect">
            <a:avLst/>
          </a:prstGeom>
        </p:spPr>
      </p:pic>
      <p:pic>
        <p:nvPicPr>
          <p:cNvPr id="24" name="Picture 23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A861FF62-F108-EE40-9513-E61D99EBAB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063" y="913852"/>
            <a:ext cx="6819900" cy="6966420"/>
          </a:xfrm>
          <a:prstGeom prst="rect">
            <a:avLst/>
          </a:prstGeom>
        </p:spPr>
      </p:pic>
      <p:sp>
        <p:nvSpPr>
          <p:cNvPr id="9" name="content-left">
            <a:extLst>
              <a:ext uri="{FF2B5EF4-FFF2-40B4-BE49-F238E27FC236}">
                <a16:creationId xmlns:a16="http://schemas.microsoft.com/office/drawing/2014/main" id="{3387031B-E965-9847-AE2A-04A6930EABFF}"/>
              </a:ext>
            </a:extLst>
          </p:cNvPr>
          <p:cNvSpPr txBox="1">
            <a:spLocks/>
          </p:cNvSpPr>
          <p:nvPr/>
        </p:nvSpPr>
        <p:spPr>
          <a:xfrm>
            <a:off x="6772468" y="827316"/>
            <a:ext cx="4795418" cy="128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400" b="0" i="0" u="none" baseline="0" dirty="0"/>
              <a:t>Les jeunes femmes (de 15 à 24 ans)</a:t>
            </a:r>
            <a:r>
              <a:rPr lang="fr-FR" sz="2400" b="0" i="0" u="none" baseline="0" dirty="0"/>
              <a:t> </a:t>
            </a:r>
            <a:r>
              <a:rPr lang="fr-FR" sz="2400" dirty="0"/>
              <a:t>montrent </a:t>
            </a:r>
            <a:r>
              <a:rPr lang="fr-fr" sz="2400" b="0" i="0" u="none" baseline="0" dirty="0"/>
              <a:t>des taux d'abandon plus élevés que les femmes plus âgées.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E85DCB2A-AD85-794F-A824-06F20395F29B}"/>
              </a:ext>
            </a:extLst>
          </p:cNvPr>
          <p:cNvSpPr txBox="1">
            <a:spLocks/>
          </p:cNvSpPr>
          <p:nvPr/>
        </p:nvSpPr>
        <p:spPr>
          <a:xfrm>
            <a:off x="786383" y="913852"/>
            <a:ext cx="4933262" cy="37023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4800" b="1" i="0" u="none" baseline="0" dirty="0">
                <a:solidFill>
                  <a:schemeClr val="tx2"/>
                </a:solidFill>
                <a:latin typeface="+mn-lt"/>
              </a:rPr>
              <a:t>La pratique contraceptive </a:t>
            </a:r>
            <a:br>
              <a:rPr lang="fr-FR" sz="4800" b="1" i="0" u="none" baseline="0" dirty="0">
                <a:solidFill>
                  <a:schemeClr val="tx2"/>
                </a:solidFill>
                <a:latin typeface="+mn-lt"/>
              </a:rPr>
            </a:br>
            <a:r>
              <a:rPr lang="fr-fr" sz="4800" b="1" i="0" u="none" baseline="0" dirty="0">
                <a:solidFill>
                  <a:schemeClr val="tx2"/>
                </a:solidFill>
                <a:latin typeface="+mn-lt"/>
              </a:rPr>
              <a:t>des jeunes femmes diffère de celle des femmes plus âgées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D6F282-0049-D646-BD4D-A22053A7E549}"/>
              </a:ext>
            </a:extLst>
          </p:cNvPr>
          <p:cNvGrpSpPr/>
          <p:nvPr/>
        </p:nvGrpSpPr>
        <p:grpSpPr>
          <a:xfrm>
            <a:off x="6713477" y="2819646"/>
            <a:ext cx="5177125" cy="3981200"/>
            <a:chOff x="6713477" y="2625975"/>
            <a:chExt cx="5177125" cy="3981200"/>
          </a:xfrm>
        </p:grpSpPr>
        <p:sp>
          <p:nvSpPr>
            <p:cNvPr id="3" name="content-right-text">
              <a:extLst>
                <a:ext uri="{FF2B5EF4-FFF2-40B4-BE49-F238E27FC236}">
                  <a16:creationId xmlns:a16="http://schemas.microsoft.com/office/drawing/2014/main" id="{2D74717A-28A5-7240-BDEF-240FB9864FFA}"/>
                </a:ext>
              </a:extLst>
            </p:cNvPr>
            <p:cNvSpPr txBox="1">
              <a:spLocks/>
            </p:cNvSpPr>
            <p:nvPr/>
          </p:nvSpPr>
          <p:spPr>
            <a:xfrm>
              <a:off x="7315201" y="3546295"/>
              <a:ext cx="4575401" cy="3060880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spcAft>
                  <a:spcPts val="900"/>
                </a:spcAft>
                <a:buFont typeface="Arial" panose="020B0604020202020204" pitchFamily="34" charset="0"/>
                <a:buNone/>
              </a:pPr>
              <a:r>
                <a:rPr lang="fr-fr" sz="1800" b="0" i="0" u="none" baseline="0" dirty="0"/>
                <a:t>Tomber </a:t>
              </a:r>
              <a:r>
                <a:rPr lang="fr-fr" sz="1800" dirty="0"/>
                <a:t>enceinte</a:t>
              </a:r>
              <a:r>
                <a:rPr lang="fr-FR" sz="1800" dirty="0"/>
                <a:t>s</a:t>
              </a:r>
              <a:r>
                <a:rPr lang="fr-fr" sz="1800" dirty="0"/>
                <a:t> alors </a:t>
              </a:r>
              <a:br>
                <a:rPr lang="fr-fr" sz="1800" dirty="0"/>
              </a:br>
              <a:r>
                <a:rPr lang="fr-fr" sz="1800" b="0" i="0" u="none" baseline="0" dirty="0"/>
                <a:t>qu'elles utilisent des contraceptifs.</a:t>
              </a:r>
            </a:p>
            <a:p>
              <a:pPr marL="0" indent="0" algn="l" rtl="0">
                <a:spcAft>
                  <a:spcPts val="900"/>
                </a:spcAft>
                <a:buFont typeface="Arial" panose="020B0604020202020204" pitchFamily="34" charset="0"/>
                <a:buNone/>
              </a:pPr>
              <a:r>
                <a:rPr lang="fr-fr" sz="1800" b="0" i="0" u="none" baseline="0" dirty="0"/>
                <a:t>Se voir proposer et utiliser des méthodes auto-contrôlées à courte durée d'action, telles que la pilule, les injections ou le préservatif. </a:t>
              </a:r>
            </a:p>
            <a:p>
              <a:pPr marL="0" indent="0">
                <a:spcAft>
                  <a:spcPts val="900"/>
                </a:spcAft>
                <a:buNone/>
              </a:pPr>
              <a:r>
                <a:rPr lang="fr-fr" sz="1800" b="0" i="0" u="none" baseline="0" dirty="0"/>
                <a:t>Se renseigner sur la planification familiale auprès de sources privées et informelles, telles que les pharmacies et </a:t>
              </a:r>
              <a:r>
                <a:rPr lang="fr-fr" sz="1800" dirty="0"/>
                <a:t>en parapharmacie</a:t>
              </a:r>
              <a:r>
                <a:rPr lang="fr-fr" sz="1800" b="0" i="0" u="none" baseline="0" dirty="0"/>
                <a:t>.</a:t>
              </a:r>
              <a:endParaRPr lang="fr-fr" sz="1800" b="0" i="0" u="none" baseline="0" dirty="0">
                <a:cs typeface="Calibri"/>
              </a:endParaRPr>
            </a:p>
          </p:txBody>
        </p:sp>
        <p:pic>
          <p:nvPicPr>
            <p:cNvPr id="4" name="content-right-3" descr="Icon&#10;&#10;Description automatically generated">
              <a:extLst>
                <a:ext uri="{FF2B5EF4-FFF2-40B4-BE49-F238E27FC236}">
                  <a16:creationId xmlns:a16="http://schemas.microsoft.com/office/drawing/2014/main" id="{F1D5419C-37FB-694F-8D1B-37E87227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5196860"/>
              <a:ext cx="502920" cy="502920"/>
            </a:xfrm>
            <a:prstGeom prst="rect">
              <a:avLst/>
            </a:prstGeom>
          </p:spPr>
        </p:pic>
        <p:pic>
          <p:nvPicPr>
            <p:cNvPr id="5" name="content-right-2" descr="Icon&#10;&#10;Description automatically generated">
              <a:extLst>
                <a:ext uri="{FF2B5EF4-FFF2-40B4-BE49-F238E27FC236}">
                  <a16:creationId xmlns:a16="http://schemas.microsoft.com/office/drawing/2014/main" id="{C0D60307-2D47-F449-9C7F-EC3E2CC2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4197929"/>
              <a:ext cx="502920" cy="502920"/>
            </a:xfrm>
            <a:prstGeom prst="rect">
              <a:avLst/>
            </a:prstGeom>
          </p:spPr>
        </p:pic>
        <p:pic>
          <p:nvPicPr>
            <p:cNvPr id="6" name="content-right-1" descr="Icon&#10;&#10;Description automatically generated">
              <a:extLst>
                <a:ext uri="{FF2B5EF4-FFF2-40B4-BE49-F238E27FC236}">
                  <a16:creationId xmlns:a16="http://schemas.microsoft.com/office/drawing/2014/main" id="{2CBCB763-9C70-AD42-9AA9-F3877730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477" y="3458096"/>
              <a:ext cx="502920" cy="502920"/>
            </a:xfrm>
            <a:prstGeom prst="rect">
              <a:avLst/>
            </a:prstGeom>
          </p:spPr>
        </p:pic>
        <p:sp>
          <p:nvSpPr>
            <p:cNvPr id="15" name="content-left">
              <a:extLst>
                <a:ext uri="{FF2B5EF4-FFF2-40B4-BE49-F238E27FC236}">
                  <a16:creationId xmlns:a16="http://schemas.microsoft.com/office/drawing/2014/main" id="{992C3F4D-EB26-AD41-A47F-7957306D599B}"/>
                </a:ext>
              </a:extLst>
            </p:cNvPr>
            <p:cNvSpPr txBox="1">
              <a:spLocks/>
            </p:cNvSpPr>
            <p:nvPr/>
          </p:nvSpPr>
          <p:spPr>
            <a:xfrm>
              <a:off x="6772469" y="2625975"/>
              <a:ext cx="4514187" cy="7722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lnSpc>
                  <a:spcPct val="100000"/>
                </a:lnSpc>
                <a:buNone/>
              </a:pPr>
              <a:r>
                <a:rPr lang="fr-fr" sz="2400" b="0" i="0" u="none" baseline="0" dirty="0"/>
                <a:t>Les jeunes femmes sont également plus susceptibles de 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8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25A108-A1AE-AF44-B073-A38FB5F38F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8E21D7-B7FE-084F-9EFC-5A462369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1548583"/>
            <a:ext cx="7393340" cy="2852737"/>
          </a:xfrm>
        </p:spPr>
        <p:txBody>
          <a:bodyPr anchor="ctr"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fr-fr" b="1" i="0" u="non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les jeunes cessent-ils d'utiliser des contraceptifs ?</a:t>
            </a:r>
          </a:p>
        </p:txBody>
      </p:sp>
    </p:spTree>
    <p:extLst>
      <p:ext uri="{BB962C8B-B14F-4D97-AF65-F5344CB8AC3E}">
        <p14:creationId xmlns:p14="http://schemas.microsoft.com/office/powerpoint/2010/main" val="1222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stage&#10;&#10;Description automatically generated with medium confidence">
            <a:extLst>
              <a:ext uri="{FF2B5EF4-FFF2-40B4-BE49-F238E27FC236}">
                <a16:creationId xmlns:a16="http://schemas.microsoft.com/office/drawing/2014/main" id="{131B6B21-E25F-954C-B66C-CB1329217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411480"/>
            <a:ext cx="121793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1BC60-3BD0-410C-B8E2-22249C7D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0" y="2757093"/>
            <a:ext cx="4189158" cy="1732376"/>
          </a:xfrm>
        </p:spPr>
        <p:txBody>
          <a:bodyPr lIns="0" tIns="0" rIns="0" bIns="0">
            <a:normAutofit/>
          </a:bodyPr>
          <a:lstStyle/>
          <a:p>
            <a:pPr marL="0" indent="0" algn="l" rtl="0">
              <a:lnSpc>
                <a:spcPct val="95000"/>
              </a:lnSpc>
              <a:buNone/>
            </a:pP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jeunes </a:t>
            </a: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femmes </a:t>
            </a: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célibataires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sont plus susceptibles d'arrêter la</a:t>
            </a:r>
            <a:r>
              <a:rPr lang="fr-fr" sz="2400" b="0" i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planification familiale en raison d'une activité sexuelle irrégulière.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0042A9-0E24-6848-A1DC-06BA79C400AE}"/>
              </a:ext>
            </a:extLst>
          </p:cNvPr>
          <p:cNvSpPr txBox="1">
            <a:spLocks/>
          </p:cNvSpPr>
          <p:nvPr/>
        </p:nvSpPr>
        <p:spPr>
          <a:xfrm>
            <a:off x="6492240" y="1627632"/>
            <a:ext cx="4683760" cy="10016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3400" b="1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Changement des besoins de procréation</a:t>
            </a: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03062168-54C8-3D4E-9BFB-ADE82FAD50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0" y="274320"/>
            <a:ext cx="482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818C8F-4A53-624D-8496-FF5A137D19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411480"/>
            <a:ext cx="121793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4F03F1-66E4-024C-A344-A51D5FC511DE}"/>
              </a:ext>
            </a:extLst>
          </p:cNvPr>
          <p:cNvSpPr txBox="1">
            <a:spLocks/>
          </p:cNvSpPr>
          <p:nvPr/>
        </p:nvSpPr>
        <p:spPr>
          <a:xfrm>
            <a:off x="6495293" y="2757333"/>
            <a:ext cx="4425256" cy="20388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5000"/>
              </a:lnSpc>
              <a:buNone/>
            </a:pP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jeunes </a:t>
            </a: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femmes </a:t>
            </a:r>
            <a:r>
              <a:rPr lang="fr-fr" sz="2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mariées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peuvent abandonner car elles souhaitent démarrer une grossesse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immédiatement ou précocement </a:t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dans leur mariage.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0874C5F-6846-5D4B-96B2-EE8AE6F37D5A}"/>
              </a:ext>
            </a:extLst>
          </p:cNvPr>
          <p:cNvSpPr txBox="1">
            <a:spLocks/>
          </p:cNvSpPr>
          <p:nvPr/>
        </p:nvSpPr>
        <p:spPr>
          <a:xfrm>
            <a:off x="6492239" y="1627632"/>
            <a:ext cx="4572000" cy="10016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fr-fr" sz="3400" b="1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Changement des besoins de procréation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62E88F5C-D3F2-EA42-AA0F-40A660300F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0" y="274320"/>
            <a:ext cx="482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92086A9-F96B-344B-BE8B-7886FB926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429768"/>
            <a:ext cx="121793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FF63F-2D77-E14E-8DA4-B70B60A80DB3}"/>
              </a:ext>
            </a:extLst>
          </p:cNvPr>
          <p:cNvSpPr txBox="1">
            <a:spLocks/>
          </p:cNvSpPr>
          <p:nvPr/>
        </p:nvSpPr>
        <p:spPr>
          <a:xfrm>
            <a:off x="6495292" y="2364141"/>
            <a:ext cx="5353808" cy="4302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5000"/>
              </a:lnSpc>
              <a:spcAft>
                <a:spcPts val="900"/>
              </a:spcAft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effets secondaires (modifications du flux menstruel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prise de poids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et les problèmes de santé (peur de l'infertilité et des anomalies congénitales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sont </a:t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principales raisons de l’arrêt de </a:t>
            </a:r>
            <a:b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contraception dans tous les </a:t>
            </a:r>
            <a:b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groupes d’âge.</a:t>
            </a:r>
          </a:p>
          <a:p>
            <a:pPr algn="l" rtl="0">
              <a:lnSpc>
                <a:spcPct val="95000"/>
              </a:lnSpc>
              <a:spcAft>
                <a:spcPts val="900"/>
              </a:spcAft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jeunes peuvent être particulièrement sensibles aux effets secondaires.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96D044-6843-CF44-8EAA-9941E2714D11}"/>
              </a:ext>
            </a:extLst>
          </p:cNvPr>
          <p:cNvSpPr txBox="1">
            <a:spLocks/>
          </p:cNvSpPr>
          <p:nvPr/>
        </p:nvSpPr>
        <p:spPr>
          <a:xfrm>
            <a:off x="6492238" y="1627632"/>
            <a:ext cx="4925061" cy="676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3400" b="1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Facteurs liés à la méthode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7FDF4F4-87E7-1741-8CF8-08B833F20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0" y="274320"/>
            <a:ext cx="482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2C46D-29A3-1145-AF37-455FEFF3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429911"/>
            <a:ext cx="12179300" cy="685771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C51574-F728-0B45-B3DD-B73D788A7DD3}"/>
              </a:ext>
            </a:extLst>
          </p:cNvPr>
          <p:cNvSpPr txBox="1">
            <a:spLocks/>
          </p:cNvSpPr>
          <p:nvPr/>
        </p:nvSpPr>
        <p:spPr>
          <a:xfrm>
            <a:off x="6495292" y="2757333"/>
            <a:ext cx="5049007" cy="34836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5000"/>
              </a:lnSpc>
              <a:spcAft>
                <a:spcPts val="900"/>
              </a:spcAft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mauvaise qualité de la prise en charge contribue à des taux élevés d'abandon de la contraception dans tous les groupes d'âge. </a:t>
            </a:r>
          </a:p>
          <a:p>
            <a:pPr algn="l" rtl="0">
              <a:lnSpc>
                <a:spcPct val="95000"/>
              </a:lnSpc>
              <a:spcAft>
                <a:spcPts val="900"/>
              </a:spcAft>
            </a:pPr>
            <a:r>
              <a:rPr lang="fr-fr" sz="2400" b="0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jeunes sont confrontés à des obstacles importants pour accéder à des services de planification familiale de qualité, notamment les préjugés des prestataires.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021D6F-889A-3D47-B568-6E134533772E}"/>
              </a:ext>
            </a:extLst>
          </p:cNvPr>
          <p:cNvSpPr txBox="1">
            <a:spLocks/>
          </p:cNvSpPr>
          <p:nvPr/>
        </p:nvSpPr>
        <p:spPr>
          <a:xfrm>
            <a:off x="6492239" y="1627632"/>
            <a:ext cx="4899662" cy="5848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sz="3400" b="1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Mauvaise qualité de la prise en charge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D081E599-F37D-BA4C-8699-283513AC59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0" y="274320"/>
            <a:ext cx="482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YCD">
      <a:dk1>
        <a:srgbClr val="000000"/>
      </a:dk1>
      <a:lt1>
        <a:srgbClr val="FFFFFF"/>
      </a:lt1>
      <a:dk2>
        <a:srgbClr val="008F83"/>
      </a:dk2>
      <a:lt2>
        <a:srgbClr val="FFFFFF"/>
      </a:lt2>
      <a:accent1>
        <a:srgbClr val="ED1E64"/>
      </a:accent1>
      <a:accent2>
        <a:srgbClr val="8AC640"/>
      </a:accent2>
      <a:accent3>
        <a:srgbClr val="D7D854"/>
      </a:accent3>
      <a:accent4>
        <a:srgbClr val="FFC000"/>
      </a:accent4>
      <a:accent5>
        <a:srgbClr val="283A4C"/>
      </a:accent5>
      <a:accent6>
        <a:srgbClr val="4D3449"/>
      </a:accent6>
      <a:hlink>
        <a:srgbClr val="00766C"/>
      </a:hlink>
      <a:folHlink>
        <a:srgbClr val="0076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1221</Words>
  <Application>Microsoft Office PowerPoint</Application>
  <PresentationFormat>Widescreen</PresentationFormat>
  <Paragraphs>91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La planification familiale est essentielle</vt:lpstr>
      <vt:lpstr>PowerPoint Presentation</vt:lpstr>
      <vt:lpstr>PowerPoint Presentation</vt:lpstr>
      <vt:lpstr>Pourquoi les jeunes cessent-ils d'utiliser des contraceptifs ?</vt:lpstr>
      <vt:lpstr>PowerPoint Presentation</vt:lpstr>
      <vt:lpstr>PowerPoint Presentation</vt:lpstr>
      <vt:lpstr>PowerPoint Presentation</vt:lpstr>
      <vt:lpstr>PowerPoint Presentation</vt:lpstr>
      <vt:lpstr>Les jeunes rapportent des problèmes sur les temps d'attente et sur d’autres facteurs pour accéder aux services de planification familiale</vt:lpstr>
      <vt:lpstr>PowerPoint Presentation</vt:lpstr>
      <vt:lpstr>PowerPoint Presentation</vt:lpstr>
      <vt:lpstr>PowerPoint Presentation</vt:lpstr>
      <vt:lpstr>Comment les décideurs peuvent-ils aplanir les obstacles à la poursuite  de la contraception chez les jeunes ?</vt:lpstr>
      <vt:lpstr>Renforcer l'attention et les ressources pour soutenir les individus qui utilisent déjà la planification familiale.</vt:lpstr>
      <vt:lpstr>PowerPoint Presentation</vt:lpstr>
      <vt:lpstr>PowerPoint Presentation</vt:lpstr>
      <vt:lpstr>PowerPoint Presentation</vt:lpstr>
      <vt:lpstr>Veiller à ce que les jeunes puissent accéder aux contraceptifs dans les secteurs privés et informels.</vt:lpstr>
      <vt:lpstr>Veiller à ce que les jeunes puissent accéder aux contraceptifs dans les secteurs privé et informel.</vt:lpstr>
      <vt:lpstr>PowerPoint Presentation</vt:lpstr>
      <vt:lpstr>PowerPoint Presentation</vt:lpstr>
      <vt:lpstr>Veiller à ce que les structures de prise en charge disposent de l'ensemble des méthodes et fassent progresser la distribution des méthodes auto-administrées.</vt:lpstr>
      <vt:lpstr>Merci 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Sustaining Youth Contraceptive Use</dc:title>
  <dc:creator>Cathryn Streifel</dc:creator>
  <cp:lastModifiedBy>Cathryn Streifel</cp:lastModifiedBy>
  <cp:revision>76</cp:revision>
  <cp:lastPrinted>2021-05-16T13:16:25Z</cp:lastPrinted>
  <dcterms:created xsi:type="dcterms:W3CDTF">2021-01-09T18:20:46Z</dcterms:created>
  <dcterms:modified xsi:type="dcterms:W3CDTF">2021-06-09T20:13:23Z</dcterms:modified>
</cp:coreProperties>
</file>