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4"/>
  </p:sldMasterIdLst>
  <p:notesMasterIdLst>
    <p:notesMasterId r:id="rId43"/>
  </p:notesMasterIdLst>
  <p:handoutMasterIdLst>
    <p:handoutMasterId r:id="rId44"/>
  </p:handoutMasterIdLst>
  <p:sldIdLst>
    <p:sldId id="265" r:id="rId5"/>
    <p:sldId id="275" r:id="rId6"/>
    <p:sldId id="277" r:id="rId7"/>
    <p:sldId id="268" r:id="rId8"/>
    <p:sldId id="278" r:id="rId9"/>
    <p:sldId id="279" r:id="rId10"/>
    <p:sldId id="280" r:id="rId11"/>
    <p:sldId id="281" r:id="rId12"/>
    <p:sldId id="290" r:id="rId13"/>
    <p:sldId id="289" r:id="rId14"/>
    <p:sldId id="288" r:id="rId15"/>
    <p:sldId id="287" r:id="rId16"/>
    <p:sldId id="286" r:id="rId17"/>
    <p:sldId id="285" r:id="rId18"/>
    <p:sldId id="284" r:id="rId19"/>
    <p:sldId id="283" r:id="rId20"/>
    <p:sldId id="282" r:id="rId21"/>
    <p:sldId id="291" r:id="rId22"/>
    <p:sldId id="309" r:id="rId23"/>
    <p:sldId id="269" r:id="rId24"/>
    <p:sldId id="292" r:id="rId25"/>
    <p:sldId id="294" r:id="rId26"/>
    <p:sldId id="293" r:id="rId27"/>
    <p:sldId id="310" r:id="rId28"/>
    <p:sldId id="274" r:id="rId29"/>
    <p:sldId id="295" r:id="rId30"/>
    <p:sldId id="296" r:id="rId31"/>
    <p:sldId id="297" r:id="rId32"/>
    <p:sldId id="306" r:id="rId33"/>
    <p:sldId id="311" r:id="rId34"/>
    <p:sldId id="304" r:id="rId35"/>
    <p:sldId id="303" r:id="rId36"/>
    <p:sldId id="302" r:id="rId37"/>
    <p:sldId id="301" r:id="rId38"/>
    <p:sldId id="300" r:id="rId39"/>
    <p:sldId id="307" r:id="rId40"/>
    <p:sldId id="308" r:id="rId41"/>
    <p:sldId id="259" r:id="rId42"/>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C4"/>
    <a:srgbClr val="33C9D1"/>
    <a:srgbClr val="28A7AE"/>
    <a:srgbClr val="717075"/>
    <a:srgbClr val="0067B9"/>
    <a:srgbClr val="002F6C"/>
    <a:srgbClr val="FFFFFF"/>
    <a:srgbClr val="A7C6ED"/>
    <a:srgbClr val="538FDB"/>
    <a:srgbClr val="265E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D9FDD-EA6E-41CA-938B-D99C09345D46}" v="5" dt="2023-11-20T23:33:20.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72864" autoAdjust="0"/>
  </p:normalViewPr>
  <p:slideViewPr>
    <p:cSldViewPr snapToGrid="0">
      <p:cViewPr varScale="1">
        <p:scale>
          <a:sx n="62" d="100"/>
          <a:sy n="62" d="100"/>
        </p:scale>
        <p:origin x="2083" y="34"/>
      </p:cViewPr>
      <p:guideLst/>
    </p:cSldViewPr>
  </p:slideViewPr>
  <p:notesTextViewPr>
    <p:cViewPr>
      <p:scale>
        <a:sx n="1" d="1"/>
        <a:sy n="1" d="1"/>
      </p:scale>
      <p:origin x="0" y="0"/>
    </p:cViewPr>
  </p:notesTextViewPr>
  <p:notesViewPr>
    <p:cSldViewPr snapToGrid="0">
      <p:cViewPr varScale="1">
        <p:scale>
          <a:sx n="97" d="100"/>
          <a:sy n="97" d="100"/>
        </p:scale>
        <p:origin x="4328"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9837A5-396B-E94D-987F-BEF0641BF4EE}"/>
              </a:ext>
            </a:extLst>
          </p:cNvPr>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a:p>
        </p:txBody>
      </p:sp>
      <p:sp>
        <p:nvSpPr>
          <p:cNvPr id="3" name="Date Placeholder 2">
            <a:extLst>
              <a:ext uri="{FF2B5EF4-FFF2-40B4-BE49-F238E27FC236}">
                <a16:creationId xmlns:a16="http://schemas.microsoft.com/office/drawing/2014/main" id="{47BDEF30-CA27-8541-9FD6-BAC37AFAA672}"/>
              </a:ext>
            </a:extLst>
          </p:cNvPr>
          <p:cNvSpPr>
            <a:spLocks noGrp="1"/>
          </p:cNvSpPr>
          <p:nvPr>
            <p:ph type="dt" sz="quarter" idx="1"/>
          </p:nvPr>
        </p:nvSpPr>
        <p:spPr>
          <a:xfrm>
            <a:off x="3884614" y="0"/>
            <a:ext cx="2971800" cy="466435"/>
          </a:xfrm>
          <a:prstGeom prst="rect">
            <a:avLst/>
          </a:prstGeom>
        </p:spPr>
        <p:txBody>
          <a:bodyPr vert="horz" lIns="92307" tIns="46153" rIns="92307" bIns="46153" rtlCol="0"/>
          <a:lstStyle>
            <a:lvl1pPr algn="r">
              <a:defRPr sz="1200"/>
            </a:lvl1pPr>
          </a:lstStyle>
          <a:p>
            <a:fld id="{D779ACE4-41CC-7B42-B13E-DE6A1F0C7345}" type="datetimeFigureOut">
              <a:rPr lang="en-US" smtClean="0"/>
              <a:t>11/20/2023</a:t>
            </a:fld>
            <a:endParaRPr lang="en-US"/>
          </a:p>
        </p:txBody>
      </p:sp>
      <p:sp>
        <p:nvSpPr>
          <p:cNvPr id="4" name="Footer Placeholder 3">
            <a:extLst>
              <a:ext uri="{FF2B5EF4-FFF2-40B4-BE49-F238E27FC236}">
                <a16:creationId xmlns:a16="http://schemas.microsoft.com/office/drawing/2014/main" id="{893FBD45-6063-0C4A-AC33-A79FD287F4F0}"/>
              </a:ext>
            </a:extLst>
          </p:cNvPr>
          <p:cNvSpPr>
            <a:spLocks noGrp="1"/>
          </p:cNvSpPr>
          <p:nvPr>
            <p:ph type="ftr" sz="quarter" idx="2"/>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312832-6B36-E947-BA74-C5B335EA4283}"/>
              </a:ext>
            </a:extLst>
          </p:cNvPr>
          <p:cNvSpPr>
            <a:spLocks noGrp="1"/>
          </p:cNvSpPr>
          <p:nvPr>
            <p:ph type="sldNum" sz="quarter" idx="3"/>
          </p:nvPr>
        </p:nvSpPr>
        <p:spPr>
          <a:xfrm>
            <a:off x="3884614" y="8829968"/>
            <a:ext cx="2971800" cy="466434"/>
          </a:xfrm>
          <a:prstGeom prst="rect">
            <a:avLst/>
          </a:prstGeom>
        </p:spPr>
        <p:txBody>
          <a:bodyPr vert="horz" lIns="92307" tIns="46153" rIns="92307" bIns="46153" rtlCol="0" anchor="b"/>
          <a:lstStyle>
            <a:lvl1pPr algn="r">
              <a:defRPr sz="1200"/>
            </a:lvl1pPr>
          </a:lstStyle>
          <a:p>
            <a:fld id="{A2D7B7ED-71D4-8543-B8B1-25EB31D77D6D}" type="slidenum">
              <a:rPr lang="en-US" smtClean="0"/>
              <a:t>‹#›</a:t>
            </a:fld>
            <a:endParaRPr lang="en-US"/>
          </a:p>
        </p:txBody>
      </p:sp>
    </p:spTree>
    <p:extLst>
      <p:ext uri="{BB962C8B-B14F-4D97-AF65-F5344CB8AC3E}">
        <p14:creationId xmlns:p14="http://schemas.microsoft.com/office/powerpoint/2010/main" val="395055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4" y="0"/>
            <a:ext cx="2971800" cy="466435"/>
          </a:xfrm>
          <a:prstGeom prst="rect">
            <a:avLst/>
          </a:prstGeom>
        </p:spPr>
        <p:txBody>
          <a:bodyPr vert="horz" lIns="92307" tIns="46153" rIns="92307" bIns="46153" rtlCol="0"/>
          <a:lstStyle>
            <a:lvl1pPr algn="r">
              <a:defRPr sz="1200"/>
            </a:lvl1pPr>
          </a:lstStyle>
          <a:p>
            <a:fld id="{EBA3674D-5568-4B53-BEDC-788C0A565B32}" type="datetimeFigureOut">
              <a:rPr lang="en-US" smtClean="0"/>
              <a:t>11/20/2023</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2"/>
            <a:ext cx="5486400" cy="3660457"/>
          </a:xfrm>
          <a:prstGeom prst="rect">
            <a:avLst/>
          </a:prstGeom>
        </p:spPr>
        <p:txBody>
          <a:bodyPr vert="horz" lIns="92307" tIns="46153" rIns="92307" bIns="461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829968"/>
            <a:ext cx="2971800" cy="466434"/>
          </a:xfrm>
          <a:prstGeom prst="rect">
            <a:avLst/>
          </a:prstGeom>
        </p:spPr>
        <p:txBody>
          <a:bodyPr vert="horz" lIns="92307" tIns="46153" rIns="92307" bIns="46153" rtlCol="0" anchor="b"/>
          <a:lstStyle>
            <a:lvl1pPr algn="r">
              <a:defRPr sz="1200"/>
            </a:lvl1pPr>
          </a:lstStyle>
          <a:p>
            <a:fld id="{3A01FC02-8E91-4583-AFE8-C696F73FE91A}" type="slidenum">
              <a:rPr lang="en-US" smtClean="0"/>
              <a:t>‹#›</a:t>
            </a:fld>
            <a:endParaRPr lang="en-US" dirty="0"/>
          </a:p>
        </p:txBody>
      </p:sp>
    </p:spTree>
    <p:extLst>
      <p:ext uri="{BB962C8B-B14F-4D97-AF65-F5344CB8AC3E}">
        <p14:creationId xmlns:p14="http://schemas.microsoft.com/office/powerpoint/2010/main" val="128271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b.org/internationa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prb.org/resources/population-handboo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PRB’s World Population Data Sheet is an excellent reference and data analysis tool. Teachers are encouraged to have their students use the Data Sheet for a variety of topics and activities. The following series of short activities allows students to access a wealth of data on the world, regions, and individual countries, and develop their data literacy skills and knowledge of geography. Two versions of this lesson plan are available for download: a Word document and a PowerPoint presentation.</a:t>
            </a:r>
          </a:p>
          <a:p>
            <a:pPr marL="0" marR="0" fontAlgn="base">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These activities may also be used with PRB’s International Data Center (</a:t>
            </a:r>
            <a:r>
              <a:rPr lang="en-US" sz="1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https://www.prb.org/international/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which houses all the data from the most recent World Population Data Sheet except net migration. Data can be accessed and displayed as a map or table and downloaded. PRB’s </a:t>
            </a:r>
            <a:r>
              <a:rPr lang="en-US" sz="1800" i="1"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Population Handbook</a:t>
            </a:r>
            <a:r>
              <a:rPr lang="en-US" sz="1800" i="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6th edition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(2011) is also a valuable resource.</a:t>
            </a:r>
          </a:p>
        </p:txBody>
      </p:sp>
      <p:sp>
        <p:nvSpPr>
          <p:cNvPr id="4" name="Slide Number Placeholder 3"/>
          <p:cNvSpPr>
            <a:spLocks noGrp="1"/>
          </p:cNvSpPr>
          <p:nvPr>
            <p:ph type="sldNum" sz="quarter" idx="5"/>
          </p:nvPr>
        </p:nvSpPr>
        <p:spPr/>
        <p:txBody>
          <a:bodyPr/>
          <a:lstStyle/>
          <a:p>
            <a:fld id="{3A01FC02-8E91-4583-AFE8-C696F73FE91A}" type="slidenum">
              <a:rPr lang="en-US" smtClean="0"/>
              <a:t>1</a:t>
            </a:fld>
            <a:endParaRPr lang="en-US" dirty="0"/>
          </a:p>
        </p:txBody>
      </p:sp>
    </p:spTree>
    <p:extLst>
      <p:ext uri="{BB962C8B-B14F-4D97-AF65-F5344CB8AC3E}">
        <p14:creationId xmlns:p14="http://schemas.microsoft.com/office/powerpoint/2010/main" val="1006927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The purpose of this activity is to introduce students to the demographic indicators listed on the Data Sheet by providing them with a tool to organize population information an about a country. As students study different countries, they can accumulate country profiles in their notebook. Students will need to use the </a:t>
            </a:r>
            <a:r>
              <a:rPr lang="en-US" sz="1800" i="0" u="none"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World Population Data Sheet and</a:t>
            </a:r>
            <a:r>
              <a:rPr lang="en-US" sz="1800" i="0" dirty="0">
                <a:effectLst/>
                <a:latin typeface="Times New Roman" panose="02020603050405020304" pitchFamily="18" charset="0"/>
                <a:ea typeface="Times New Roman" panose="02020603050405020304" pitchFamily="18" charset="0"/>
                <a:cs typeface="Times New Roman" panose="02020603050405020304" pitchFamily="18" charset="0"/>
              </a:rPr>
              <a:t> the Country Profile Worksheet.</a:t>
            </a:r>
            <a:endParaRPr lang="en-US" sz="1800" i="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19</a:t>
            </a:fld>
            <a:endParaRPr lang="en-US" dirty="0"/>
          </a:p>
        </p:txBody>
      </p:sp>
    </p:spTree>
    <p:extLst>
      <p:ext uri="{BB962C8B-B14F-4D97-AF65-F5344CB8AC3E}">
        <p14:creationId xmlns:p14="http://schemas.microsoft.com/office/powerpoint/2010/main" val="2570596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dirty="0">
                <a:effectLst/>
                <a:latin typeface="Times New Roman" panose="02020603050405020304" pitchFamily="18" charset="0"/>
                <a:ea typeface="Times New Roman" panose="02020603050405020304" pitchFamily="18" charset="0"/>
              </a:rPr>
              <a:t>As students learn more about the country, they can add other information from the Data Sheet (or other sources) to their profiles.</a:t>
            </a:r>
            <a:endParaRPr lang="en-US" i="0" dirty="0"/>
          </a:p>
        </p:txBody>
      </p:sp>
      <p:sp>
        <p:nvSpPr>
          <p:cNvPr id="4" name="Slide Number Placeholder 3"/>
          <p:cNvSpPr>
            <a:spLocks noGrp="1"/>
          </p:cNvSpPr>
          <p:nvPr>
            <p:ph type="sldNum" sz="quarter" idx="5"/>
          </p:nvPr>
        </p:nvSpPr>
        <p:spPr/>
        <p:txBody>
          <a:bodyPr/>
          <a:lstStyle/>
          <a:p>
            <a:fld id="{3A01FC02-8E91-4583-AFE8-C696F73FE91A}" type="slidenum">
              <a:rPr lang="en-US" smtClean="0"/>
              <a:t>23</a:t>
            </a:fld>
            <a:endParaRPr lang="en-US" dirty="0"/>
          </a:p>
        </p:txBody>
      </p:sp>
    </p:spTree>
    <p:extLst>
      <p:ext uri="{BB962C8B-B14F-4D97-AF65-F5344CB8AC3E}">
        <p14:creationId xmlns:p14="http://schemas.microsoft.com/office/powerpoint/2010/main" val="64531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Mapping data is often a good method for analysis. Most of the demographic characteristics on the World Population Data Sheet lend themselves to mapping.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A01FC02-8E91-4583-AFE8-C696F73FE91A}" type="slidenum">
              <a:rPr lang="en-US" smtClean="0"/>
              <a:t>25</a:t>
            </a:fld>
            <a:endParaRPr lang="en-US" dirty="0"/>
          </a:p>
        </p:txBody>
      </p:sp>
    </p:spTree>
    <p:extLst>
      <p:ext uri="{BB962C8B-B14F-4D97-AF65-F5344CB8AC3E}">
        <p14:creationId xmlns:p14="http://schemas.microsoft.com/office/powerpoint/2010/main" val="668178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3" name="Picture 2">
            <a:extLst>
              <a:ext uri="{FF2B5EF4-FFF2-40B4-BE49-F238E27FC236}">
                <a16:creationId xmlns:a16="http://schemas.microsoft.com/office/drawing/2014/main" id="{8535F209-3E23-6441-9209-0823B23B0632}"/>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14" name="TextBox 13">
            <a:extLst>
              <a:ext uri="{FF2B5EF4-FFF2-40B4-BE49-F238E27FC236}">
                <a16:creationId xmlns:a16="http://schemas.microsoft.com/office/drawing/2014/main" id="{9429B3D9-D707-3940-8C2D-3EBF8A56ADBD}"/>
              </a:ext>
            </a:extLst>
          </p:cNvPr>
          <p:cNvSpPr txBox="1"/>
          <p:nvPr userDrawn="1"/>
        </p:nvSpPr>
        <p:spPr>
          <a:xfrm>
            <a:off x="7172042" y="1309545"/>
            <a:ext cx="1667444" cy="253916"/>
          </a:xfrm>
          <a:prstGeom prst="rect">
            <a:avLst/>
          </a:prstGeom>
          <a:noFill/>
        </p:spPr>
        <p:txBody>
          <a:bodyPr wrap="none" rtlCol="0">
            <a:spAutoFit/>
          </a:bodyPr>
          <a:lstStyle/>
          <a:p>
            <a:r>
              <a:rPr lang="en-US" sz="1050" baseline="0" dirty="0">
                <a:solidFill>
                  <a:schemeClr val="bg1"/>
                </a:solidFill>
              </a:rPr>
              <a:t>Informing A Smarter World</a:t>
            </a:r>
          </a:p>
        </p:txBody>
      </p:sp>
      <p:pic>
        <p:nvPicPr>
          <p:cNvPr id="15" name="Picture 14" descr="A drawing of a face&#10;&#10;Description automatically generated">
            <a:extLst>
              <a:ext uri="{FF2B5EF4-FFF2-40B4-BE49-F238E27FC236}">
                <a16:creationId xmlns:a16="http://schemas.microsoft.com/office/drawing/2014/main" id="{C57DF287-8976-DB4C-94D5-93409142D9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7909" name="Rectangle 85"/>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Tree>
    <p:extLst>
      <p:ext uri="{BB962C8B-B14F-4D97-AF65-F5344CB8AC3E}">
        <p14:creationId xmlns:p14="http://schemas.microsoft.com/office/powerpoint/2010/main" val="39221021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bg>
      <p:bgPr>
        <a:solidFill>
          <a:srgbClr val="FFFFFF"/>
        </a:solidFill>
        <a:effectLst/>
      </p:bgPr>
    </p:bg>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1DF9E1FB-932A-4445-AF0B-B9478A879E42}"/>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9" name="Rectangle 18">
            <a:extLst>
              <a:ext uri="{FF2B5EF4-FFF2-40B4-BE49-F238E27FC236}">
                <a16:creationId xmlns:a16="http://schemas.microsoft.com/office/drawing/2014/main" id="{B42BA48A-4B81-1240-9F83-4BB1BFA91CB5}"/>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77910" name="Rectangle 86"/>
          <p:cNvSpPr>
            <a:spLocks noGrp="1" noChangeArrowheads="1"/>
          </p:cNvSpPr>
          <p:nvPr>
            <p:ph type="subTitle" sz="quarter" idx="1" hasCustomPrompt="1"/>
          </p:nvPr>
        </p:nvSpPr>
        <p:spPr>
          <a:xfrm>
            <a:off x="467868" y="2016810"/>
            <a:ext cx="6672072" cy="879212"/>
          </a:xfrm>
        </p:spPr>
        <p:txBody>
          <a:bodyPr/>
          <a:lstStyle>
            <a:lvl1pPr marL="0" indent="0">
              <a:buFont typeface="Wingdings" pitchFamily="2" charset="2"/>
              <a:buNone/>
              <a:defRPr sz="3300" b="1" i="0" spc="38" baseline="0">
                <a:solidFill>
                  <a:schemeClr val="tx1"/>
                </a:solidFill>
                <a:latin typeface="Arial Narrow" panose="020B0604020202020204" pitchFamily="34" charset="0"/>
                <a:cs typeface="Arial Narrow" panose="020B0604020202020204" pitchFamily="34" charset="0"/>
              </a:defRPr>
            </a:lvl1pPr>
          </a:lstStyle>
          <a:p>
            <a:pPr lvl="0"/>
            <a:r>
              <a:rPr lang="en-US" noProof="0" dirty="0"/>
              <a:t>Thank You</a:t>
            </a:r>
          </a:p>
        </p:txBody>
      </p:sp>
      <p:sp>
        <p:nvSpPr>
          <p:cNvPr id="30" name="Text Placeholder 7">
            <a:extLst>
              <a:ext uri="{FF2B5EF4-FFF2-40B4-BE49-F238E27FC236}">
                <a16:creationId xmlns:a16="http://schemas.microsoft.com/office/drawing/2014/main" id="{D7E0F13C-DF40-394B-9E33-080CDA03A786}"/>
              </a:ext>
            </a:extLst>
          </p:cNvPr>
          <p:cNvSpPr>
            <a:spLocks noGrp="1"/>
          </p:cNvSpPr>
          <p:nvPr>
            <p:ph type="body" sz="quarter" idx="10" hasCustomPrompt="1"/>
          </p:nvPr>
        </p:nvSpPr>
        <p:spPr>
          <a:xfrm>
            <a:off x="467868" y="5412430"/>
            <a:ext cx="4724400" cy="457200"/>
          </a:xfrm>
        </p:spPr>
        <p:txBody>
          <a:bodyPr anchor="ctr"/>
          <a:lstStyle>
            <a:lvl1pPr marL="0" indent="0" algn="l">
              <a:buNone/>
              <a:defRPr sz="1800" b="0" i="0">
                <a:solidFill>
                  <a:schemeClr val="tx2">
                    <a:lumMod val="50000"/>
                  </a:schemeClr>
                </a:solidFill>
                <a:latin typeface="+mn-lt"/>
                <a:cs typeface="Arial" panose="020B0604020202020204" pitchFamily="34" charset="0"/>
              </a:defRPr>
            </a:lvl1pPr>
          </a:lstStyle>
          <a:p>
            <a:pPr lvl="0"/>
            <a:r>
              <a:rPr lang="en-US" dirty="0"/>
              <a:t>Your Name</a:t>
            </a:r>
          </a:p>
        </p:txBody>
      </p:sp>
      <p:sp>
        <p:nvSpPr>
          <p:cNvPr id="31" name="Text Placeholder 7">
            <a:extLst>
              <a:ext uri="{FF2B5EF4-FFF2-40B4-BE49-F238E27FC236}">
                <a16:creationId xmlns:a16="http://schemas.microsoft.com/office/drawing/2014/main" id="{3F928585-D1AA-D040-BAA7-14B69A5D6401}"/>
              </a:ext>
            </a:extLst>
          </p:cNvPr>
          <p:cNvSpPr>
            <a:spLocks noGrp="1"/>
          </p:cNvSpPr>
          <p:nvPr>
            <p:ph type="body" sz="quarter" idx="11" hasCustomPrompt="1"/>
          </p:nvPr>
        </p:nvSpPr>
        <p:spPr>
          <a:xfrm>
            <a:off x="467868" y="5996418"/>
            <a:ext cx="3048000" cy="371515"/>
          </a:xfrm>
        </p:spPr>
        <p:txBody>
          <a:bodyPr anchor="ctr"/>
          <a:lstStyle>
            <a:lvl1pPr marL="0" indent="0" algn="l">
              <a:buNone/>
              <a:defRPr sz="1200" b="0">
                <a:solidFill>
                  <a:schemeClr val="tx2">
                    <a:lumMod val="50000"/>
                  </a:schemeClr>
                </a:solidFill>
                <a:latin typeface="+mn-lt"/>
                <a:cs typeface="Arial" panose="020B0604020202020204" pitchFamily="34" charset="0"/>
              </a:defRPr>
            </a:lvl1pPr>
          </a:lstStyle>
          <a:p>
            <a:pPr lvl="0"/>
            <a:r>
              <a:rPr lang="en-US" dirty="0"/>
              <a:t>Email address</a:t>
            </a:r>
          </a:p>
        </p:txBody>
      </p:sp>
      <p:sp>
        <p:nvSpPr>
          <p:cNvPr id="32" name="Rectangle 31">
            <a:extLst>
              <a:ext uri="{FF2B5EF4-FFF2-40B4-BE49-F238E27FC236}">
                <a16:creationId xmlns:a16="http://schemas.microsoft.com/office/drawing/2014/main" id="{15977B8E-83D3-EC4C-AC72-AE4C967AD2CC}"/>
              </a:ext>
            </a:extLst>
          </p:cNvPr>
          <p:cNvSpPr/>
          <p:nvPr userDrawn="1"/>
        </p:nvSpPr>
        <p:spPr>
          <a:xfrm>
            <a:off x="7869711" y="6060152"/>
            <a:ext cx="909223" cy="253916"/>
          </a:xfrm>
          <a:prstGeom prst="rect">
            <a:avLst/>
          </a:prstGeom>
        </p:spPr>
        <p:txBody>
          <a:bodyPr wrap="none">
            <a:spAutoFit/>
          </a:bodyPr>
          <a:lstStyle/>
          <a:p>
            <a:pPr algn="r"/>
            <a:r>
              <a:rPr lang="en-US" sz="1050" dirty="0" err="1">
                <a:solidFill>
                  <a:schemeClr val="tx2">
                    <a:lumMod val="50000"/>
                  </a:schemeClr>
                </a:solidFill>
                <a:latin typeface="+mn-lt"/>
              </a:rPr>
              <a:t>www.prb.org</a:t>
            </a:r>
            <a:endParaRPr lang="en-US" sz="1050" dirty="0">
              <a:solidFill>
                <a:schemeClr val="tx2">
                  <a:lumMod val="50000"/>
                </a:schemeClr>
              </a:solidFill>
              <a:latin typeface="+mn-lt"/>
            </a:endParaRPr>
          </a:p>
        </p:txBody>
      </p:sp>
      <p:pic>
        <p:nvPicPr>
          <p:cNvPr id="11" name="Picture 10" descr="A drawing of a face&#10;&#10;Description automatically generated">
            <a:extLst>
              <a:ext uri="{FF2B5EF4-FFF2-40B4-BE49-F238E27FC236}">
                <a16:creationId xmlns:a16="http://schemas.microsoft.com/office/drawing/2014/main" id="{41E8B648-90D0-3A4D-A487-137DE5C715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Tree>
    <p:extLst>
      <p:ext uri="{BB962C8B-B14F-4D97-AF65-F5344CB8AC3E}">
        <p14:creationId xmlns:p14="http://schemas.microsoft.com/office/powerpoint/2010/main" val="3619631163"/>
      </p:ext>
    </p:extLst>
  </p:cSld>
  <p:clrMapOvr>
    <a:overrideClrMapping bg1="dk2" tx1="lt1" bg2="dk1"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ank">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9D3457-46F3-3443-9A84-E3FF98B9B532}"/>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689411936"/>
      </p:ext>
    </p:extLst>
  </p:cSld>
  <p:clrMapOvr>
    <a:overrideClrMapping bg1="dk2" tx1="lt1" bg2="dk1"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No Tagline">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FBAA79-ABDA-3D41-9B61-3C86BFAFAC1A}"/>
              </a:ext>
            </a:extLst>
          </p:cNvPr>
          <p:cNvSpPr/>
          <p:nvPr userDrawn="1"/>
        </p:nvSpPr>
        <p:spPr bwMode="auto">
          <a:xfrm>
            <a:off x="122503" y="5130800"/>
            <a:ext cx="8906719" cy="1536218"/>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Arial" charset="0"/>
              <a:ea typeface="ＭＳ Ｐゴシック" charset="-128"/>
            </a:endParaRPr>
          </a:p>
        </p:txBody>
      </p:sp>
      <p:sp>
        <p:nvSpPr>
          <p:cNvPr id="12" name="Round Single Corner Rectangle 11">
            <a:extLst>
              <a:ext uri="{FF2B5EF4-FFF2-40B4-BE49-F238E27FC236}">
                <a16:creationId xmlns:a16="http://schemas.microsoft.com/office/drawing/2014/main" id="{A183FFFB-9984-F448-A2CB-380E6E847AFB}"/>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p:cNvSpPr/>
          <p:nvPr userDrawn="1"/>
        </p:nvSpPr>
        <p:spPr>
          <a:xfrm>
            <a:off x="7787152" y="6069063"/>
            <a:ext cx="909223" cy="253916"/>
          </a:xfrm>
          <a:prstGeom prst="rect">
            <a:avLst/>
          </a:prstGeom>
        </p:spPr>
        <p:txBody>
          <a:bodyPr wrap="none">
            <a:spAutoFit/>
          </a:bodyPr>
          <a:lstStyle/>
          <a:p>
            <a:pPr algn="r"/>
            <a:r>
              <a:rPr lang="en-US" sz="1050" b="0" dirty="0" err="1">
                <a:solidFill>
                  <a:schemeClr val="bg2">
                    <a:lumMod val="50000"/>
                  </a:schemeClr>
                </a:solidFill>
                <a:latin typeface="+mn-lt"/>
              </a:rPr>
              <a:t>www</a:t>
            </a:r>
            <a:r>
              <a:rPr lang="en-US" sz="1050" dirty="0" err="1">
                <a:solidFill>
                  <a:schemeClr val="bg2">
                    <a:lumMod val="50000"/>
                  </a:schemeClr>
                </a:solidFill>
                <a:latin typeface="+mn-lt"/>
              </a:rPr>
              <a:t>.prb.org</a:t>
            </a:r>
            <a:endParaRPr lang="en-US" sz="1050" dirty="0">
              <a:solidFill>
                <a:schemeClr val="bg2">
                  <a:lumMod val="50000"/>
                </a:schemeClr>
              </a:solidFill>
              <a:latin typeface="+mn-lt"/>
            </a:endParaRPr>
          </a:p>
        </p:txBody>
      </p:sp>
      <p:sp>
        <p:nvSpPr>
          <p:cNvPr id="8" name="Text Placeholder 7"/>
          <p:cNvSpPr>
            <a:spLocks noGrp="1"/>
          </p:cNvSpPr>
          <p:nvPr>
            <p:ph type="body" sz="quarter" idx="10" hasCustomPrompt="1"/>
          </p:nvPr>
        </p:nvSpPr>
        <p:spPr>
          <a:xfrm>
            <a:off x="481584" y="5412430"/>
            <a:ext cx="8235696" cy="457200"/>
          </a:xfrm>
        </p:spPr>
        <p:txBody>
          <a:bodyPr anchor="ctr"/>
          <a:lstStyle>
            <a:lvl1pPr marL="0" indent="0" algn="l">
              <a:buNone/>
              <a:defRPr sz="1500" b="0" i="0">
                <a:solidFill>
                  <a:schemeClr val="bg2">
                    <a:lumMod val="50000"/>
                  </a:schemeClr>
                </a:solidFill>
                <a:latin typeface="+mn-lt"/>
                <a:cs typeface="Arial" panose="020B0604020202020204" pitchFamily="34" charset="0"/>
              </a:defRPr>
            </a:lvl1pPr>
          </a:lstStyle>
          <a:p>
            <a:pPr lvl="0"/>
            <a:r>
              <a:rPr lang="en-US" dirty="0"/>
              <a:t>Author 1</a:t>
            </a:r>
          </a:p>
        </p:txBody>
      </p:sp>
      <p:sp>
        <p:nvSpPr>
          <p:cNvPr id="9" name="Text Placeholder 7"/>
          <p:cNvSpPr>
            <a:spLocks noGrp="1"/>
          </p:cNvSpPr>
          <p:nvPr>
            <p:ph type="body" sz="quarter" idx="11" hasCustomPrompt="1"/>
          </p:nvPr>
        </p:nvSpPr>
        <p:spPr>
          <a:xfrm>
            <a:off x="481584" y="5996418"/>
            <a:ext cx="3048000" cy="371515"/>
          </a:xfrm>
        </p:spPr>
        <p:txBody>
          <a:bodyPr anchor="ctr"/>
          <a:lstStyle>
            <a:lvl1pPr marL="0" indent="0" algn="l">
              <a:buNone/>
              <a:defRPr sz="1200" b="0">
                <a:solidFill>
                  <a:schemeClr val="bg2">
                    <a:lumMod val="50000"/>
                  </a:schemeClr>
                </a:solidFill>
                <a:latin typeface="+mn-lt"/>
                <a:cs typeface="Arial" panose="020B0604020202020204" pitchFamily="34" charset="0"/>
              </a:defRPr>
            </a:lvl1pPr>
          </a:lstStyle>
          <a:p>
            <a:pPr lvl="0"/>
            <a:r>
              <a:rPr lang="en-US" dirty="0"/>
              <a:t>January 01, 2021</a:t>
            </a:r>
          </a:p>
        </p:txBody>
      </p:sp>
      <p:pic>
        <p:nvPicPr>
          <p:cNvPr id="15" name="Picture 14" descr="A drawing of a face&#10;&#10;Description automatically generated">
            <a:extLst>
              <a:ext uri="{FF2B5EF4-FFF2-40B4-BE49-F238E27FC236}">
                <a16:creationId xmlns:a16="http://schemas.microsoft.com/office/drawing/2014/main" id="{2546E7C2-BC7D-F24C-B6A8-D2111F79BA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pic>
        <p:nvPicPr>
          <p:cNvPr id="16" name="Picture 15">
            <a:extLst>
              <a:ext uri="{FF2B5EF4-FFF2-40B4-BE49-F238E27FC236}">
                <a16:creationId xmlns:a16="http://schemas.microsoft.com/office/drawing/2014/main" id="{5CC360FF-DA10-C94B-BF3C-747B40363C87}"/>
              </a:ext>
            </a:extLst>
          </p:cNvPr>
          <p:cNvPicPr>
            <a:picLocks noChangeAspect="1"/>
          </p:cNvPicPr>
          <p:nvPr userDrawn="1"/>
        </p:nvPicPr>
        <p:blipFill>
          <a:blip r:embed="rId3">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77910" name="Rectangle 86"/>
          <p:cNvSpPr>
            <a:spLocks noGrp="1" noChangeArrowheads="1"/>
          </p:cNvSpPr>
          <p:nvPr>
            <p:ph type="subTitle" sz="quarter" idx="1" hasCustomPrompt="1"/>
          </p:nvPr>
        </p:nvSpPr>
        <p:spPr>
          <a:xfrm>
            <a:off x="481584" y="2311400"/>
            <a:ext cx="6513576" cy="879212"/>
          </a:xfrm>
        </p:spPr>
        <p:txBody>
          <a:bodyPr anchor="ctr"/>
          <a:lstStyle>
            <a:lvl1pPr marL="0" indent="0">
              <a:buFont typeface="Wingdings" pitchFamily="2" charset="2"/>
              <a:buNone/>
              <a:defRPr sz="3300" b="1" i="0" spc="0">
                <a:solidFill>
                  <a:srgbClr val="FFFFFF"/>
                </a:solidFill>
                <a:latin typeface="Arial" panose="020B0604020202020204" pitchFamily="34" charset="0"/>
                <a:cs typeface="Arial" panose="020B0604020202020204" pitchFamily="34" charset="0"/>
              </a:defRPr>
            </a:lvl1pPr>
          </a:lstStyle>
          <a:p>
            <a:pPr lvl="0"/>
            <a:r>
              <a:rPr lang="en-US" noProof="0" dirty="0"/>
              <a:t>Meeting Title</a:t>
            </a:r>
          </a:p>
        </p:txBody>
      </p:sp>
      <p:sp>
        <p:nvSpPr>
          <p:cNvPr id="14" name="Rectangle 85">
            <a:extLst>
              <a:ext uri="{FF2B5EF4-FFF2-40B4-BE49-F238E27FC236}">
                <a16:creationId xmlns:a16="http://schemas.microsoft.com/office/drawing/2014/main" id="{4D995DD2-2B5A-9649-866E-977B141D01C2}"/>
              </a:ext>
            </a:extLst>
          </p:cNvPr>
          <p:cNvSpPr>
            <a:spLocks noGrp="1" noChangeArrowheads="1"/>
          </p:cNvSpPr>
          <p:nvPr>
            <p:ph type="ctrTitle" sz="quarter" hasCustomPrompt="1"/>
          </p:nvPr>
        </p:nvSpPr>
        <p:spPr>
          <a:xfrm>
            <a:off x="481584" y="1803622"/>
            <a:ext cx="6248400" cy="583978"/>
          </a:xfrm>
        </p:spPr>
        <p:txBody>
          <a:bodyPr anchor="ctr">
            <a:normAutofit/>
          </a:bodyPr>
          <a:lstStyle>
            <a:lvl1pPr>
              <a:defRPr sz="2100" b="0" i="0" spc="0">
                <a:solidFill>
                  <a:srgbClr val="FFFFFF"/>
                </a:solidFill>
                <a:latin typeface="+mj-lt"/>
                <a:cs typeface="Arial Narrow" panose="020B0604020202020204" pitchFamily="34" charset="0"/>
              </a:defRPr>
            </a:lvl1pPr>
          </a:lstStyle>
          <a:p>
            <a:pPr lvl="0"/>
            <a:r>
              <a:rPr lang="en-US" noProof="0" dirty="0"/>
              <a:t>Meeting Type</a:t>
            </a:r>
          </a:p>
        </p:txBody>
      </p:sp>
    </p:spTree>
    <p:extLst>
      <p:ext uri="{BB962C8B-B14F-4D97-AF65-F5344CB8AC3E}">
        <p14:creationId xmlns:p14="http://schemas.microsoft.com/office/powerpoint/2010/main" val="14987949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Divider">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8F612BA9-2289-5440-8006-62DFAA0B28D5}"/>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173B669F-EB79-4641-80BB-D96794BB9019}"/>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sp>
        <p:nvSpPr>
          <p:cNvPr id="13" name="Text Placeholder 7">
            <a:extLst>
              <a:ext uri="{FF2B5EF4-FFF2-40B4-BE49-F238E27FC236}">
                <a16:creationId xmlns:a16="http://schemas.microsoft.com/office/drawing/2014/main" id="{8DAFF5E3-C1C4-4944-8709-B5329EDE87FF}"/>
              </a:ext>
            </a:extLst>
          </p:cNvPr>
          <p:cNvSpPr>
            <a:spLocks noGrp="1"/>
          </p:cNvSpPr>
          <p:nvPr>
            <p:ph type="body" sz="quarter" idx="10" hasCustomPrompt="1"/>
          </p:nvPr>
        </p:nvSpPr>
        <p:spPr>
          <a:xfrm>
            <a:off x="367465" y="3897345"/>
            <a:ext cx="7138543" cy="818930"/>
          </a:xfrm>
        </p:spPr>
        <p:txBody>
          <a:bodyPr/>
          <a:lstStyle>
            <a:lvl1pPr marL="0" indent="0" algn="l">
              <a:buNone/>
              <a:defRPr sz="3300" b="1" i="0" spc="0" baseline="0">
                <a:solidFill>
                  <a:srgbClr val="FFFFFF"/>
                </a:solidFill>
                <a:latin typeface="Arial Narrow" panose="020B0604020202020204" pitchFamily="34" charset="0"/>
                <a:cs typeface="Arial Narrow" panose="020B0604020202020204" pitchFamily="34" charset="0"/>
              </a:defRPr>
            </a:lvl1pPr>
          </a:lstStyle>
          <a:p>
            <a:pPr lvl="0"/>
            <a:r>
              <a:rPr lang="en-US" dirty="0"/>
              <a:t>Section Name</a:t>
            </a:r>
          </a:p>
        </p:txBody>
      </p:sp>
      <p:cxnSp>
        <p:nvCxnSpPr>
          <p:cNvPr id="3" name="Straight Connector 2">
            <a:extLst>
              <a:ext uri="{FF2B5EF4-FFF2-40B4-BE49-F238E27FC236}">
                <a16:creationId xmlns:a16="http://schemas.microsoft.com/office/drawing/2014/main" id="{A7C40E6A-D283-274D-BCD2-53497C611072}"/>
              </a:ext>
            </a:extLst>
          </p:cNvPr>
          <p:cNvCxnSpPr>
            <a:cxnSpLocks/>
          </p:cNvCxnSpPr>
          <p:nvPr userDrawn="1"/>
        </p:nvCxnSpPr>
        <p:spPr>
          <a:xfrm>
            <a:off x="1725333" y="3712464"/>
            <a:ext cx="57806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descr="A drawing of a face&#10;&#10;Description automatically generated">
            <a:extLst>
              <a:ext uri="{FF2B5EF4-FFF2-40B4-BE49-F238E27FC236}">
                <a16:creationId xmlns:a16="http://schemas.microsoft.com/office/drawing/2014/main" id="{F7D9D402-6AC7-CB45-AB06-28164E463A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54429" y="800613"/>
            <a:ext cx="1371600" cy="468775"/>
          </a:xfrm>
          <a:prstGeom prst="rect">
            <a:avLst/>
          </a:prstGeom>
        </p:spPr>
      </p:pic>
      <p:sp>
        <p:nvSpPr>
          <p:cNvPr id="7" name="Text Placeholder 7">
            <a:extLst>
              <a:ext uri="{FF2B5EF4-FFF2-40B4-BE49-F238E27FC236}">
                <a16:creationId xmlns:a16="http://schemas.microsoft.com/office/drawing/2014/main" id="{00E71CEE-EAA7-FB4D-835C-29D49349F996}"/>
              </a:ext>
            </a:extLst>
          </p:cNvPr>
          <p:cNvSpPr>
            <a:spLocks noGrp="1"/>
          </p:cNvSpPr>
          <p:nvPr>
            <p:ph type="body" sz="quarter" idx="11" hasCustomPrompt="1"/>
          </p:nvPr>
        </p:nvSpPr>
        <p:spPr>
          <a:xfrm>
            <a:off x="413661" y="3257458"/>
            <a:ext cx="1436915" cy="464982"/>
          </a:xfrm>
          <a:prstGeom prst="round1Rect">
            <a:avLst>
              <a:gd name="adj" fmla="val 43577"/>
            </a:avLst>
          </a:prstGeom>
          <a:solidFill>
            <a:schemeClr val="accent1"/>
          </a:solidFill>
        </p:spPr>
        <p:txBody>
          <a:bodyPr lIns="91440" anchor="ctr">
            <a:normAutofit/>
          </a:bodyPr>
          <a:lstStyle>
            <a:lvl1pPr marL="0" indent="0" algn="l">
              <a:buNone/>
              <a:defRPr sz="1200" b="0" i="0" spc="75" baseline="0">
                <a:solidFill>
                  <a:srgbClr val="FFFFFF"/>
                </a:solidFill>
                <a:latin typeface="+mn-lt"/>
                <a:cs typeface="Arial Narrow" panose="020B0604020202020204" pitchFamily="34" charset="0"/>
              </a:defRPr>
            </a:lvl1pPr>
          </a:lstStyle>
          <a:p>
            <a:pPr lvl="0"/>
            <a:r>
              <a:rPr lang="en-US" dirty="0"/>
              <a:t>  SECTION 1</a:t>
            </a:r>
          </a:p>
        </p:txBody>
      </p:sp>
    </p:spTree>
    <p:extLst>
      <p:ext uri="{BB962C8B-B14F-4D97-AF65-F5344CB8AC3E}">
        <p14:creationId xmlns:p14="http://schemas.microsoft.com/office/powerpoint/2010/main" val="216149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71622"/>
            <a:ext cx="78867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FA2611DA-8ABE-C34A-8773-2284019216B4}"/>
              </a:ext>
            </a:extLst>
          </p:cNvPr>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FDE58C58-CAC5-AD4B-BDBD-9C49770F464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A79040FB-CC08-9D48-99D9-4E6A3A0068D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36378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150"/>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88FD8B73-B612-8341-9EBB-026D353BBD80}"/>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5" name="TextBox 4">
            <a:extLst>
              <a:ext uri="{FF2B5EF4-FFF2-40B4-BE49-F238E27FC236}">
                <a16:creationId xmlns:a16="http://schemas.microsoft.com/office/drawing/2014/main" id="{85F2F43C-FAD0-AC4F-95C9-8B458E5101A8}"/>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223432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5DDDF5-FF2B-E544-9EA7-D00C577AEBE7}"/>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4" name="TextBox 3">
            <a:extLst>
              <a:ext uri="{FF2B5EF4-FFF2-40B4-BE49-F238E27FC236}">
                <a16:creationId xmlns:a16="http://schemas.microsoft.com/office/drawing/2014/main" id="{EDEDCEEC-EAA3-A543-83F4-745230313FED}"/>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Tree>
    <p:extLst>
      <p:ext uri="{BB962C8B-B14F-4D97-AF65-F5344CB8AC3E}">
        <p14:creationId xmlns:p14="http://schemas.microsoft.com/office/powerpoint/2010/main" val="56512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E29DDA8-D75D-7741-BBEB-32231BA38635}"/>
              </a:ext>
            </a:extLst>
          </p:cNvPr>
          <p:cNvSpPr>
            <a:spLocks noGrp="1"/>
          </p:cNvSpPr>
          <p:nvPr>
            <p:ph type="pic" sz="quarter" idx="12"/>
          </p:nvPr>
        </p:nvSpPr>
        <p:spPr>
          <a:xfrm flipH="1">
            <a:off x="4887231" y="1690688"/>
            <a:ext cx="4256773" cy="5167312"/>
          </a:xfrm>
          <a:custGeom>
            <a:avLst/>
            <a:gdLst>
              <a:gd name="connsiteX0" fmla="*/ 4689894 w 5473566"/>
              <a:gd name="connsiteY0" fmla="*/ 0 h 6858000"/>
              <a:gd name="connsiteX1" fmla="*/ 4597666 w 5473566"/>
              <a:gd name="connsiteY1" fmla="*/ 0 h 6858000"/>
              <a:gd name="connsiteX2" fmla="*/ 771626 w 5473566"/>
              <a:gd name="connsiteY2" fmla="*/ 0 h 6858000"/>
              <a:gd name="connsiteX3" fmla="*/ 0 w 5473566"/>
              <a:gd name="connsiteY3" fmla="*/ 0 h 6858000"/>
              <a:gd name="connsiteX4" fmla="*/ 0 w 5473566"/>
              <a:gd name="connsiteY4" fmla="*/ 6858000 h 6858000"/>
              <a:gd name="connsiteX5" fmla="*/ 771626 w 5473566"/>
              <a:gd name="connsiteY5" fmla="*/ 6858000 h 6858000"/>
              <a:gd name="connsiteX6" fmla="*/ 4597666 w 5473566"/>
              <a:gd name="connsiteY6" fmla="*/ 6858000 h 6858000"/>
              <a:gd name="connsiteX7" fmla="*/ 5473566 w 5473566"/>
              <a:gd name="connsiteY7" fmla="*/ 6858000 h 6858000"/>
              <a:gd name="connsiteX8" fmla="*/ 5473566 w 5473566"/>
              <a:gd name="connsiteY8" fmla="*/ 783672 h 6858000"/>
              <a:gd name="connsiteX9" fmla="*/ 4689894 w 547356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566" h="6858000">
                <a:moveTo>
                  <a:pt x="4689894" y="0"/>
                </a:moveTo>
                <a:lnTo>
                  <a:pt x="4597666" y="0"/>
                </a:lnTo>
                <a:lnTo>
                  <a:pt x="771626" y="0"/>
                </a:lnTo>
                <a:lnTo>
                  <a:pt x="0" y="0"/>
                </a:lnTo>
                <a:lnTo>
                  <a:pt x="0" y="6858000"/>
                </a:lnTo>
                <a:lnTo>
                  <a:pt x="771626" y="6858000"/>
                </a:lnTo>
                <a:lnTo>
                  <a:pt x="4597666" y="6858000"/>
                </a:lnTo>
                <a:lnTo>
                  <a:pt x="5473566" y="6858000"/>
                </a:lnTo>
                <a:lnTo>
                  <a:pt x="5473566" y="783672"/>
                </a:lnTo>
                <a:cubicBezTo>
                  <a:pt x="5473566" y="350862"/>
                  <a:pt x="5122704" y="0"/>
                  <a:pt x="4689894"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9" name="Text Placeholder 2">
            <a:extLst>
              <a:ext uri="{FF2B5EF4-FFF2-40B4-BE49-F238E27FC236}">
                <a16:creationId xmlns:a16="http://schemas.microsoft.com/office/drawing/2014/main" id="{D93184AD-F37E-784F-B94E-7E798BFE4B06}"/>
              </a:ext>
            </a:extLst>
          </p:cNvPr>
          <p:cNvSpPr>
            <a:spLocks noGrp="1"/>
          </p:cNvSpPr>
          <p:nvPr>
            <p:ph type="body" sz="quarter" idx="13"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B375120-DBB0-0B49-90B4-6E2B046E10DE}"/>
              </a:ext>
            </a:extLst>
          </p:cNvPr>
          <p:cNvPicPr>
            <a:picLocks noChangeAspect="1"/>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462" y="2805616"/>
            <a:ext cx="4089400" cy="4279900"/>
          </a:xfrm>
          <a:prstGeom prst="rect">
            <a:avLst/>
          </a:prstGeom>
        </p:spPr>
      </p:pic>
      <p:sp>
        <p:nvSpPr>
          <p:cNvPr id="11" name="TextBox 10">
            <a:extLst>
              <a:ext uri="{FF2B5EF4-FFF2-40B4-BE49-F238E27FC236}">
                <a16:creationId xmlns:a16="http://schemas.microsoft.com/office/drawing/2014/main" id="{20F4E48D-53F5-B245-BD56-E77C1ED50E1E}"/>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12" name="Title 1">
            <a:extLst>
              <a:ext uri="{FF2B5EF4-FFF2-40B4-BE49-F238E27FC236}">
                <a16:creationId xmlns:a16="http://schemas.microsoft.com/office/drawing/2014/main" id="{57AC87ED-0D9F-6A46-A0D5-CE696C745241}"/>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330529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hoto v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4C3E482-DD4B-1B45-8964-002A1C4931E9}"/>
              </a:ext>
            </a:extLst>
          </p:cNvPr>
          <p:cNvSpPr>
            <a:spLocks noGrp="1"/>
          </p:cNvSpPr>
          <p:nvPr>
            <p:ph type="pic" sz="quarter" idx="14"/>
          </p:nvPr>
        </p:nvSpPr>
        <p:spPr>
          <a:xfrm>
            <a:off x="5038727" y="1690689"/>
            <a:ext cx="4105275" cy="5167312"/>
          </a:xfrm>
          <a:custGeom>
            <a:avLst/>
            <a:gdLst>
              <a:gd name="connsiteX0" fmla="*/ 912302 w 5473700"/>
              <a:gd name="connsiteY0" fmla="*/ 0 h 6858000"/>
              <a:gd name="connsiteX1" fmla="*/ 1751013 w 5473700"/>
              <a:gd name="connsiteY1" fmla="*/ 0 h 6858000"/>
              <a:gd name="connsiteX2" fmla="*/ 4561398 w 5473700"/>
              <a:gd name="connsiteY2" fmla="*/ 0 h 6858000"/>
              <a:gd name="connsiteX3" fmla="*/ 5473700 w 5473700"/>
              <a:gd name="connsiteY3" fmla="*/ 0 h 6858000"/>
              <a:gd name="connsiteX4" fmla="*/ 5473700 w 5473700"/>
              <a:gd name="connsiteY4" fmla="*/ 912302 h 6858000"/>
              <a:gd name="connsiteX5" fmla="*/ 5473700 w 5473700"/>
              <a:gd name="connsiteY5" fmla="*/ 6858000 h 6858000"/>
              <a:gd name="connsiteX6" fmla="*/ 1751013 w 5473700"/>
              <a:gd name="connsiteY6" fmla="*/ 6858000 h 6858000"/>
              <a:gd name="connsiteX7" fmla="*/ 0 w 5473700"/>
              <a:gd name="connsiteY7" fmla="*/ 6858000 h 6858000"/>
              <a:gd name="connsiteX8" fmla="*/ 0 w 5473700"/>
              <a:gd name="connsiteY8" fmla="*/ 912302 h 6858000"/>
              <a:gd name="connsiteX9" fmla="*/ 912302 w 5473700"/>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73700" h="6858000">
                <a:moveTo>
                  <a:pt x="912302" y="0"/>
                </a:moveTo>
                <a:lnTo>
                  <a:pt x="1751013" y="0"/>
                </a:lnTo>
                <a:lnTo>
                  <a:pt x="4561398" y="0"/>
                </a:lnTo>
                <a:lnTo>
                  <a:pt x="5473700" y="0"/>
                </a:lnTo>
                <a:lnTo>
                  <a:pt x="5473700" y="912302"/>
                </a:lnTo>
                <a:lnTo>
                  <a:pt x="5473700" y="6858000"/>
                </a:lnTo>
                <a:lnTo>
                  <a:pt x="1751013" y="6858000"/>
                </a:lnTo>
                <a:lnTo>
                  <a:pt x="0" y="6858000"/>
                </a:lnTo>
                <a:lnTo>
                  <a:pt x="0" y="912302"/>
                </a:lnTo>
                <a:cubicBezTo>
                  <a:pt x="0" y="408452"/>
                  <a:pt x="408452" y="0"/>
                  <a:pt x="912302" y="0"/>
                </a:cubicBezTo>
                <a:close/>
              </a:path>
            </a:pathLst>
          </a:custGeom>
          <a:noFill/>
        </p:spPr>
        <p:txBody>
          <a:bodyPr wrap="square" bIns="91440" anchor="ctr">
            <a:noAutofit/>
          </a:bodyPr>
          <a:lstStyle>
            <a:lvl1pPr algn="ctr">
              <a:buNone/>
              <a:defRPr/>
            </a:lvl1pPr>
          </a:lstStyle>
          <a:p>
            <a:r>
              <a:rPr lang="en-US"/>
              <a:t>Click icon to add picture</a:t>
            </a:r>
            <a:endParaRPr lang="en-US" dirty="0"/>
          </a:p>
        </p:txBody>
      </p:sp>
      <p:sp>
        <p:nvSpPr>
          <p:cNvPr id="11" name="Text Placeholder 2">
            <a:extLst>
              <a:ext uri="{FF2B5EF4-FFF2-40B4-BE49-F238E27FC236}">
                <a16:creationId xmlns:a16="http://schemas.microsoft.com/office/drawing/2014/main" id="{82B99DB7-279F-5F46-B2A5-19CB2A7C638F}"/>
              </a:ext>
            </a:extLst>
          </p:cNvPr>
          <p:cNvSpPr>
            <a:spLocks noGrp="1"/>
          </p:cNvSpPr>
          <p:nvPr>
            <p:ph type="body" sz="quarter" idx="12" hasCustomPrompt="1"/>
          </p:nvPr>
        </p:nvSpPr>
        <p:spPr>
          <a:xfrm>
            <a:off x="628650" y="1690688"/>
            <a:ext cx="3943350" cy="4633912"/>
          </a:xfrm>
        </p:spPr>
        <p:txBody>
          <a:bodyPr/>
          <a:lstStyle>
            <a:lvl1pPr>
              <a:buNone/>
              <a:defRPr lang="en-US" b="1" dirty="0" smtClean="0"/>
            </a:lvl1pPr>
            <a:lvl2pPr>
              <a:defRPr lang="en-US" dirty="0" smtClean="0"/>
            </a:lvl2pPr>
            <a:lvl3pPr>
              <a:defRPr lang="en-US" dirty="0" smtClean="0"/>
            </a:lvl3pPr>
            <a:lvl4pPr>
              <a:defRPr lang="en-US" dirty="0" smtClean="0"/>
            </a:lvl4pPr>
            <a:lvl5pPr>
              <a:defRPr lang="en-US" dirty="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DF95B542-67B9-8D4A-8A8E-0650EB31C59E}"/>
              </a:ext>
            </a:extLst>
          </p:cNvPr>
          <p:cNvPicPr>
            <a:picLocks/>
          </p:cNvPicPr>
          <p:nvPr userDrawn="1"/>
        </p:nvPicPr>
        <p:blipFill rotWithShape="1">
          <a:blip r:embed="rId2">
            <a:alphaModFix amt="13000"/>
            <a:extLst>
              <a:ext uri="{28A0092B-C50C-407E-A947-70E740481C1C}">
                <a14:useLocalDpi xmlns:a14="http://schemas.microsoft.com/office/drawing/2010/main" val="0"/>
              </a:ext>
            </a:extLst>
          </a:blip>
          <a:stretch/>
        </p:blipFill>
        <p:spPr>
          <a:xfrm>
            <a:off x="-2628338" y="2805616"/>
            <a:ext cx="4089400" cy="4279900"/>
          </a:xfrm>
          <a:prstGeom prst="rect">
            <a:avLst/>
          </a:prstGeom>
        </p:spPr>
      </p:pic>
      <p:sp>
        <p:nvSpPr>
          <p:cNvPr id="7" name="TextBox 6">
            <a:extLst>
              <a:ext uri="{FF2B5EF4-FFF2-40B4-BE49-F238E27FC236}">
                <a16:creationId xmlns:a16="http://schemas.microsoft.com/office/drawing/2014/main" id="{D495B4A8-2080-4546-B641-8341E735649B}"/>
              </a:ext>
            </a:extLst>
          </p:cNvPr>
          <p:cNvSpPr txBox="1"/>
          <p:nvPr userDrawn="1"/>
        </p:nvSpPr>
        <p:spPr>
          <a:xfrm>
            <a:off x="6728460" y="6228085"/>
            <a:ext cx="1786890" cy="253916"/>
          </a:xfrm>
          <a:prstGeom prst="rect">
            <a:avLst/>
          </a:prstGeom>
          <a:noFill/>
        </p:spPr>
        <p:txBody>
          <a:bodyPr wrap="square" rtlCol="0">
            <a:spAutoFit/>
          </a:bodyPr>
          <a:lstStyle/>
          <a:p>
            <a:pPr algn="r"/>
            <a:r>
              <a:rPr lang="en-US" sz="1050" dirty="0">
                <a:solidFill>
                  <a:schemeClr val="accent6">
                    <a:lumMod val="75000"/>
                  </a:schemeClr>
                </a:solidFill>
              </a:rPr>
              <a:t>PRB     </a:t>
            </a:r>
            <a:fld id="{FC9FCA1E-09EE-0941-917E-EDADF3334304}" type="slidenum">
              <a:rPr lang="en-US" sz="1050" smtClean="0">
                <a:solidFill>
                  <a:schemeClr val="accent6">
                    <a:lumMod val="75000"/>
                  </a:schemeClr>
                </a:solidFill>
              </a:rPr>
              <a:t>‹#›</a:t>
            </a:fld>
            <a:endParaRPr lang="en-US" sz="1050" dirty="0">
              <a:solidFill>
                <a:schemeClr val="accent6">
                  <a:lumMod val="75000"/>
                </a:schemeClr>
              </a:solidFill>
            </a:endParaRPr>
          </a:p>
        </p:txBody>
      </p:sp>
      <p:sp>
        <p:nvSpPr>
          <p:cNvPr id="8" name="Title 1">
            <a:extLst>
              <a:ext uri="{FF2B5EF4-FFF2-40B4-BE49-F238E27FC236}">
                <a16:creationId xmlns:a16="http://schemas.microsoft.com/office/drawing/2014/main" id="{6CFB3846-D2DF-3041-B9B6-00052DF36D2E}"/>
              </a:ext>
            </a:extLst>
          </p:cNvPr>
          <p:cNvSpPr>
            <a:spLocks noGrp="1"/>
          </p:cNvSpPr>
          <p:nvPr>
            <p:ph type="title"/>
          </p:nvPr>
        </p:nvSpPr>
        <p:spPr>
          <a:xfrm>
            <a:off x="628650" y="365134"/>
            <a:ext cx="7886700" cy="843915"/>
          </a:xfrm>
        </p:spPr>
        <p:txBody>
          <a:bodyPr>
            <a:normAutofit/>
          </a:bodyPr>
          <a:lstStyle>
            <a:lvl1pPr>
              <a:defRPr sz="3150"/>
            </a:lvl1pPr>
          </a:lstStyle>
          <a:p>
            <a:r>
              <a:rPr lang="en-US"/>
              <a:t>Click to edit Master title style</a:t>
            </a:r>
            <a:endParaRPr lang="en-US" dirty="0"/>
          </a:p>
        </p:txBody>
      </p:sp>
    </p:spTree>
    <p:extLst>
      <p:ext uri="{BB962C8B-B14F-4D97-AF65-F5344CB8AC3E}">
        <p14:creationId xmlns:p14="http://schemas.microsoft.com/office/powerpoint/2010/main" val="2618443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6" name="Round Single Corner Rectangle 5">
            <a:extLst>
              <a:ext uri="{FF2B5EF4-FFF2-40B4-BE49-F238E27FC236}">
                <a16:creationId xmlns:a16="http://schemas.microsoft.com/office/drawing/2014/main" id="{F70B440D-453C-3345-B729-834F9CCCD29C}"/>
              </a:ext>
            </a:extLst>
          </p:cNvPr>
          <p:cNvSpPr/>
          <p:nvPr userDrawn="1"/>
        </p:nvSpPr>
        <p:spPr bwMode="auto">
          <a:xfrm>
            <a:off x="121539" y="173620"/>
            <a:ext cx="8906719" cy="4827186"/>
          </a:xfrm>
          <a:prstGeom prst="round1Rect">
            <a:avLst/>
          </a:prstGeom>
          <a:gradFill flip="none" rotWithShape="1">
            <a:gsLst>
              <a:gs pos="35000">
                <a:srgbClr val="007DC4"/>
              </a:gs>
              <a:gs pos="100000">
                <a:srgbClr val="33C9D1"/>
              </a:gs>
            </a:gsLst>
            <a:lin ang="2700000" scaled="1"/>
            <a:tileRect/>
          </a:gradFill>
          <a:ln w="9525" cap="flat" cmpd="sng" algn="ctr">
            <a:noFill/>
            <a:prstDash val="solid"/>
            <a:round/>
            <a:headEnd type="none" w="med" len="med"/>
            <a:tailEnd type="none" w="med" len="med"/>
          </a:ln>
          <a:effectLst>
            <a:softEdge rad="0"/>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a typeface="ＭＳ Ｐゴシック" charset="-128"/>
            </a:endParaRPr>
          </a:p>
        </p:txBody>
      </p:sp>
      <p:sp>
        <p:nvSpPr>
          <p:cNvPr id="10" name="Rectangle 9">
            <a:extLst>
              <a:ext uri="{FF2B5EF4-FFF2-40B4-BE49-F238E27FC236}">
                <a16:creationId xmlns:a16="http://schemas.microsoft.com/office/drawing/2014/main" id="{DEE811A1-62E8-CA41-9F9A-2A38E1E4F120}"/>
              </a:ext>
            </a:extLst>
          </p:cNvPr>
          <p:cNvSpPr/>
          <p:nvPr userDrawn="1"/>
        </p:nvSpPr>
        <p:spPr bwMode="auto">
          <a:xfrm>
            <a:off x="122503" y="5127594"/>
            <a:ext cx="8906719" cy="1539433"/>
          </a:xfrm>
          <a:prstGeom prst="rect">
            <a:avLst/>
          </a:prstGeom>
          <a:solidFill>
            <a:schemeClr val="accent1">
              <a:lumMod val="20000"/>
              <a:lumOff val="80000"/>
            </a:scheme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indent="0" algn="l" defTabSz="685749"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endParaRPr>
          </a:p>
        </p:txBody>
      </p:sp>
      <p:pic>
        <p:nvPicPr>
          <p:cNvPr id="9" name="Picture 8">
            <a:extLst>
              <a:ext uri="{FF2B5EF4-FFF2-40B4-BE49-F238E27FC236}">
                <a16:creationId xmlns:a16="http://schemas.microsoft.com/office/drawing/2014/main" id="{1BAD39AB-A069-7A4D-B6D0-40664875C96A}"/>
              </a:ext>
            </a:extLst>
          </p:cNvPr>
          <p:cNvPicPr>
            <a:picLocks noChangeAspect="1"/>
          </p:cNvPicPr>
          <p:nvPr userDrawn="1"/>
        </p:nvPicPr>
        <p:blipFill>
          <a:blip r:embed="rId2">
            <a:alphaModFix amt="18000"/>
            <a:extLst>
              <a:ext uri="{28A0092B-C50C-407E-A947-70E740481C1C}">
                <a14:useLocalDpi xmlns:a14="http://schemas.microsoft.com/office/drawing/2010/main" val="0"/>
              </a:ext>
            </a:extLst>
          </a:blip>
          <a:stretch>
            <a:fillRect/>
          </a:stretch>
        </p:blipFill>
        <p:spPr>
          <a:xfrm>
            <a:off x="2510346" y="-46430"/>
            <a:ext cx="5215884" cy="5458860"/>
          </a:xfrm>
          <a:prstGeom prst="rect">
            <a:avLst/>
          </a:prstGeom>
        </p:spPr>
      </p:pic>
      <p:sp>
        <p:nvSpPr>
          <p:cNvPr id="8" name="Text Placeholder 7"/>
          <p:cNvSpPr>
            <a:spLocks noGrp="1"/>
          </p:cNvSpPr>
          <p:nvPr>
            <p:ph type="body" sz="quarter" idx="10" hasCustomPrompt="1"/>
          </p:nvPr>
        </p:nvSpPr>
        <p:spPr>
          <a:xfrm>
            <a:off x="914400" y="838200"/>
            <a:ext cx="7315200" cy="3505200"/>
          </a:xfrm>
        </p:spPr>
        <p:txBody>
          <a:bodyPr anchor="ctr"/>
          <a:lstStyle>
            <a:lvl1pPr marL="0" indent="0" algn="ctr">
              <a:buNone/>
              <a:defRPr sz="2700" b="1" i="0">
                <a:solidFill>
                  <a:srgbClr val="FFFFFF"/>
                </a:solidFill>
                <a:latin typeface="Arial Narrow" panose="020B0604020202020204" pitchFamily="34" charset="0"/>
                <a:cs typeface="Arial Narrow"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dolor </a:t>
            </a:r>
            <a:r>
              <a:rPr lang="en-US" dirty="0" err="1"/>
              <a:t>velit</a:t>
            </a:r>
            <a:r>
              <a:rPr lang="en-US" dirty="0"/>
              <a:t> </a:t>
            </a:r>
            <a:r>
              <a:rPr lang="en-US" dirty="0" err="1"/>
              <a:t>esse</a:t>
            </a:r>
            <a:r>
              <a:rPr lang="en-US" dirty="0"/>
              <a:t> </a:t>
            </a:r>
            <a:r>
              <a:rPr lang="en-US" dirty="0" err="1"/>
              <a:t>cillum</a:t>
            </a:r>
            <a:r>
              <a:rPr lang="en-US" dirty="0"/>
              <a:t> </a:t>
            </a:r>
            <a:r>
              <a:rPr lang="en-US" dirty="0" err="1"/>
              <a:t>dolore</a:t>
            </a:r>
            <a:r>
              <a:rPr lang="en-US" dirty="0"/>
              <a:t>.”</a:t>
            </a:r>
          </a:p>
        </p:txBody>
      </p:sp>
    </p:spTree>
    <p:extLst>
      <p:ext uri="{BB962C8B-B14F-4D97-AF65-F5344CB8AC3E}">
        <p14:creationId xmlns:p14="http://schemas.microsoft.com/office/powerpoint/2010/main" val="38179892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34"/>
            <a:ext cx="7886700" cy="8235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9909333"/>
      </p:ext>
    </p:extLst>
  </p:cSld>
  <p:clrMap bg1="lt1" tx1="dk1" bg2="lt2" tx2="dk2" accent1="accent1" accent2="accent2" accent3="accent3" accent4="accent4" accent5="accent5" accent6="accent6" hlink="hlink" folHlink="folHlink"/>
  <p:sldLayoutIdLst>
    <p:sldLayoutId id="2147483735" r:id="rId1"/>
    <p:sldLayoutId id="2147483746" r:id="rId2"/>
    <p:sldLayoutId id="2147483739" r:id="rId3"/>
    <p:sldLayoutId id="2147483725" r:id="rId4"/>
    <p:sldLayoutId id="2147483729" r:id="rId5"/>
    <p:sldLayoutId id="2147483730" r:id="rId6"/>
    <p:sldLayoutId id="2147483742" r:id="rId7"/>
    <p:sldLayoutId id="2147483745" r:id="rId8"/>
    <p:sldLayoutId id="2147483684" r:id="rId9"/>
    <p:sldLayoutId id="2147483741" r:id="rId10"/>
    <p:sldLayoutId id="2147483744" r:id="rId11"/>
  </p:sldLayoutIdLst>
  <p:hf sldNum="0" hdr="0" dt="0"/>
  <p:txStyles>
    <p:titleStyle>
      <a:lvl1pPr algn="l" defTabSz="685749" rtl="0" eaLnBrk="1" latinLnBrk="0" hangingPunct="1">
        <a:lnSpc>
          <a:spcPct val="90000"/>
        </a:lnSpc>
        <a:spcBef>
          <a:spcPct val="0"/>
        </a:spcBef>
        <a:buNone/>
        <a:defRPr sz="3150" b="1" i="0" kern="1200">
          <a:solidFill>
            <a:schemeClr val="tx2"/>
          </a:solidFill>
          <a:latin typeface="Arial Narrow" panose="020B0604020202020204" pitchFamily="34" charset="0"/>
          <a:ea typeface="+mj-ea"/>
          <a:cs typeface="Arial Narrow" panose="020B0604020202020204" pitchFamily="34" charset="0"/>
        </a:defRPr>
      </a:lvl1pPr>
    </p:titleStyle>
    <p:body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prb.org/wp-content/uploads/2019/09/WPDS-Country-Profile-Worksheet.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prb.org/wp-content/uploads/2020/07/blank-world-map.pdf"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prb.org/internationa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prb.org/worldpopdata/"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A75D-486A-46F3-826C-1271FDFB8B07}"/>
              </a:ext>
            </a:extLst>
          </p:cNvPr>
          <p:cNvSpPr>
            <a:spLocks noGrp="1"/>
          </p:cNvSpPr>
          <p:nvPr>
            <p:ph type="ctrTitle" sz="quarter"/>
          </p:nvPr>
        </p:nvSpPr>
        <p:spPr/>
        <p:txBody>
          <a:bodyPr/>
          <a:lstStyle/>
          <a:p>
            <a:r>
              <a:rPr lang="en-US" dirty="0"/>
              <a:t>LESSON PLAN</a:t>
            </a:r>
          </a:p>
        </p:txBody>
      </p:sp>
      <p:sp>
        <p:nvSpPr>
          <p:cNvPr id="3" name="Subtitle 2">
            <a:extLst>
              <a:ext uri="{FF2B5EF4-FFF2-40B4-BE49-F238E27FC236}">
                <a16:creationId xmlns:a16="http://schemas.microsoft.com/office/drawing/2014/main" id="{17B286EF-CD85-45A6-B276-4E3FE4A4F81A}"/>
              </a:ext>
            </a:extLst>
          </p:cNvPr>
          <p:cNvSpPr>
            <a:spLocks noGrp="1"/>
          </p:cNvSpPr>
          <p:nvPr>
            <p:ph type="subTitle" sz="quarter" idx="1"/>
          </p:nvPr>
        </p:nvSpPr>
        <p:spPr>
          <a:xfrm>
            <a:off x="481584" y="2514388"/>
            <a:ext cx="6513576" cy="879212"/>
          </a:xfrm>
        </p:spPr>
        <p:txBody>
          <a:bodyPr/>
          <a:lstStyle/>
          <a:p>
            <a:r>
              <a:rPr lang="en-US" dirty="0"/>
              <a:t>2023 World Population </a:t>
            </a:r>
          </a:p>
          <a:p>
            <a:r>
              <a:rPr lang="en-US" dirty="0"/>
              <a:t>Data Sheet</a:t>
            </a:r>
          </a:p>
        </p:txBody>
      </p:sp>
    </p:spTree>
    <p:extLst>
      <p:ext uri="{BB962C8B-B14F-4D97-AF65-F5344CB8AC3E}">
        <p14:creationId xmlns:p14="http://schemas.microsoft.com/office/powerpoint/2010/main" val="169040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8. </a:t>
            </a:r>
            <a:r>
              <a:rPr lang="en-US" sz="2400" dirty="0"/>
              <a:t>In which country (or countries) are women </a:t>
            </a:r>
            <a:r>
              <a:rPr lang="en-US" sz="2400" b="1" dirty="0"/>
              <a:t>expected to live the longest </a:t>
            </a:r>
            <a:r>
              <a:rPr lang="en-US" sz="2400" dirty="0"/>
              <a:t>at birth? Where are men expected to live the longest at birth?</a:t>
            </a:r>
          </a:p>
          <a:p>
            <a:pPr marL="0" indent="0">
              <a:buNone/>
            </a:pPr>
            <a:r>
              <a:rPr lang="en-US" sz="2400" dirty="0"/>
              <a:t> </a:t>
            </a:r>
          </a:p>
          <a:p>
            <a:pPr marL="0" indent="0">
              <a:buNone/>
            </a:pPr>
            <a:r>
              <a:rPr lang="en-US" sz="2400" dirty="0"/>
              <a:t>Which country (or countries) has the </a:t>
            </a:r>
            <a:r>
              <a:rPr lang="en-US" sz="2400" b="1" dirty="0"/>
              <a:t>lowest</a:t>
            </a:r>
            <a:r>
              <a:rPr lang="en-US" sz="2400" dirty="0"/>
              <a:t> </a:t>
            </a:r>
            <a:r>
              <a:rPr lang="en-US" sz="2400" b="1" dirty="0"/>
              <a:t>life expectancy </a:t>
            </a:r>
            <a:r>
              <a:rPr lang="en-US" sz="2400" dirty="0"/>
              <a:t>for women at birth? Where do men have the lowest life expectancy at birth?</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52729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9. </a:t>
            </a:r>
            <a:r>
              <a:rPr lang="en-US" sz="2400" dirty="0"/>
              <a:t>Which country (or countries) has the </a:t>
            </a:r>
            <a:r>
              <a:rPr lang="en-US" sz="2400" b="1" dirty="0"/>
              <a:t>highest share of people living in urban areas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America and the Caribbean</a:t>
            </a:r>
          </a:p>
          <a:p>
            <a:pPr lvl="1"/>
            <a:r>
              <a:rPr lang="en-US" sz="2400" dirty="0"/>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205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10. </a:t>
            </a:r>
            <a:r>
              <a:rPr lang="en-US" sz="2400" b="1" dirty="0"/>
              <a:t>Gross national income purchasing </a:t>
            </a:r>
            <a:r>
              <a:rPr lang="en-US" sz="2400" b="1" dirty="0">
                <a:solidFill>
                  <a:schemeClr val="bg2">
                    <a:lumMod val="75000"/>
                  </a:schemeClr>
                </a:solidFill>
              </a:rPr>
              <a:t>in</a:t>
            </a:r>
            <a:r>
              <a:rPr lang="en-US" sz="2400" b="1" dirty="0"/>
              <a:t> power parity per capita (GNI PPP) </a:t>
            </a:r>
            <a:r>
              <a:rPr lang="en-US" sz="2400" dirty="0"/>
              <a:t>converts income into “international” dollars and indicates the amount of goods and services one could buy in the United States with a given amount of money.</a:t>
            </a:r>
          </a:p>
          <a:p>
            <a:pPr marL="0" indent="0">
              <a:buNone/>
            </a:pPr>
            <a:endParaRPr lang="en-US" sz="2400" dirty="0"/>
          </a:p>
          <a:p>
            <a:pPr marL="0" indent="0">
              <a:buNone/>
            </a:pPr>
            <a:r>
              <a:rPr lang="en-US" sz="2400" dirty="0"/>
              <a:t>Which country (or countries) is the wealthiest in terms of GNI PPP? Which is the second wealthiest?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05269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11. </a:t>
            </a:r>
            <a:r>
              <a:rPr lang="en-US" sz="2400" dirty="0"/>
              <a:t>A </a:t>
            </a:r>
            <a:r>
              <a:rPr lang="en-US" sz="2400" b="1" dirty="0"/>
              <a:t>population projection </a:t>
            </a:r>
            <a:r>
              <a:rPr lang="en-US" sz="2400" dirty="0"/>
              <a:t>is a computation of future trends in population numbers based on assumptions about future trends in fertility, mortality, and migration.</a:t>
            </a:r>
          </a:p>
          <a:p>
            <a:pPr marL="0" indent="0">
              <a:buNone/>
            </a:pPr>
            <a:endParaRPr lang="en-US" sz="2400" dirty="0"/>
          </a:p>
          <a:p>
            <a:pPr marL="0" indent="0">
              <a:buNone/>
            </a:pPr>
            <a:r>
              <a:rPr lang="en-US" sz="2400" dirty="0"/>
              <a:t>Which categories on the World Population Data Sheet are shown as projections?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8409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12. </a:t>
            </a:r>
            <a:r>
              <a:rPr lang="en-US" sz="2400" dirty="0"/>
              <a:t>Rank the 10 countries with the largest </a:t>
            </a:r>
            <a:r>
              <a:rPr lang="en-US" sz="2400" b="1" dirty="0"/>
              <a:t>projected populations</a:t>
            </a:r>
            <a:r>
              <a:rPr lang="en-US" sz="2400" dirty="0"/>
              <a:t> for both </a:t>
            </a:r>
            <a:r>
              <a:rPr lang="en-US" sz="2400" b="1" dirty="0"/>
              <a:t>mid-2035</a:t>
            </a:r>
            <a:r>
              <a:rPr lang="en-US" sz="2400" dirty="0"/>
              <a:t> and </a:t>
            </a:r>
            <a:r>
              <a:rPr lang="en-US" sz="2400" b="1" dirty="0"/>
              <a:t>mid-2050</a:t>
            </a:r>
            <a:r>
              <a:rPr lang="en-US" sz="2400" dirty="0"/>
              <a:t> from largest to smallest.</a:t>
            </a:r>
          </a:p>
          <a:p>
            <a:pPr marL="0" indent="0">
              <a:buNone/>
            </a:pPr>
            <a:endParaRPr lang="en-US" sz="2400" dirty="0"/>
          </a:p>
          <a:p>
            <a:pPr marL="0" indent="0">
              <a:buNone/>
            </a:pPr>
            <a:r>
              <a:rPr lang="en-US" sz="2400" dirty="0"/>
              <a:t>Which country’s (or countries’) population is projected to drop out of the top 10 by </a:t>
            </a:r>
            <a:r>
              <a:rPr lang="en-US" sz="2400" b="1" dirty="0"/>
              <a:t>mid-2050</a:t>
            </a:r>
            <a:r>
              <a:rPr lang="en-US" sz="2400" dirty="0"/>
              <a:t>? Which will be added to the top 10?</a:t>
            </a:r>
          </a:p>
          <a:p>
            <a:pPr marL="0" indent="0">
              <a:buNone/>
            </a:pPr>
            <a:r>
              <a:rPr lang="en-US" sz="2400" dirty="0"/>
              <a:t>Look back to the rankings for the current year. What are the major shifts in this ranking from now to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4489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13. </a:t>
            </a:r>
            <a:r>
              <a:rPr lang="en-US" sz="2400" dirty="0"/>
              <a:t>Rank the regions according to </a:t>
            </a:r>
            <a:r>
              <a:rPr lang="en-US" sz="2400" b="1" dirty="0"/>
              <a:t>population size </a:t>
            </a:r>
            <a:r>
              <a:rPr lang="en-US" sz="2400" dirty="0"/>
              <a:t>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8320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a:t>
            </a:r>
            <a:r>
              <a:rPr lang="en-US" sz="2400" dirty="0"/>
              <a:t>What </a:t>
            </a:r>
            <a:r>
              <a:rPr lang="en-US" sz="2400" b="1" dirty="0"/>
              <a:t>share of the world’s people</a:t>
            </a:r>
            <a:r>
              <a:rPr lang="en-US" sz="2400" dirty="0"/>
              <a:t> liv</a:t>
            </a:r>
            <a:r>
              <a:rPr lang="en-US" sz="2400" dirty="0">
                <a:solidFill>
                  <a:schemeClr val="bg2">
                    <a:lumMod val="75000"/>
                  </a:schemeClr>
                </a:solidFill>
              </a:rPr>
              <a:t>es </a:t>
            </a:r>
            <a:r>
              <a:rPr lang="en-US" sz="2400" dirty="0"/>
              <a:t>in… ?</a:t>
            </a:r>
          </a:p>
          <a:p>
            <a:pPr lvl="1"/>
            <a:r>
              <a:rPr lang="en-US" sz="2400" dirty="0"/>
              <a:t>Africa</a:t>
            </a:r>
          </a:p>
          <a:p>
            <a:pPr lvl="1"/>
            <a:r>
              <a:rPr lang="en-US" sz="2400" dirty="0"/>
              <a:t>Asia</a:t>
            </a:r>
          </a:p>
          <a:p>
            <a:pPr lvl="1"/>
            <a:r>
              <a:rPr lang="en-US" sz="2400" dirty="0"/>
              <a:t>Europe</a:t>
            </a:r>
          </a:p>
          <a:p>
            <a:pPr lvl="1"/>
            <a:r>
              <a:rPr lang="en-US" sz="2400" dirty="0"/>
              <a:t>Latin </a:t>
            </a:r>
            <a:r>
              <a:rPr lang="en-US" sz="2400" dirty="0">
                <a:solidFill>
                  <a:schemeClr val="bg2">
                    <a:lumMod val="75000"/>
                  </a:schemeClr>
                </a:solidFill>
              </a:rPr>
              <a:t>America and the Caribbean </a:t>
            </a:r>
          </a:p>
          <a:p>
            <a:pPr lvl="1"/>
            <a:r>
              <a:rPr lang="en-US" sz="2400" dirty="0">
                <a:solidFill>
                  <a:schemeClr val="bg2">
                    <a:lumMod val="75000"/>
                  </a:schemeClr>
                </a:solidFill>
              </a:rPr>
              <a:t>Northern America</a:t>
            </a:r>
          </a:p>
          <a:p>
            <a:pPr lvl="1"/>
            <a:r>
              <a:rPr lang="en-US" sz="2400" dirty="0"/>
              <a:t>Oceania</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11598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14, continued. </a:t>
            </a:r>
            <a:r>
              <a:rPr lang="en-US" sz="2400" dirty="0"/>
              <a:t>What are the </a:t>
            </a:r>
            <a:r>
              <a:rPr lang="en-US" sz="2400" b="1" dirty="0"/>
              <a:t>projected population shares </a:t>
            </a:r>
            <a:r>
              <a:rPr lang="en-US" sz="2400" dirty="0"/>
              <a:t>for these regions?</a:t>
            </a:r>
          </a:p>
          <a:p>
            <a:pPr marL="0" indent="0">
              <a:buNone/>
            </a:pPr>
            <a:endParaRPr lang="en-US" sz="2400" dirty="0"/>
          </a:p>
          <a:p>
            <a:pPr marL="0" indent="0">
              <a:buNone/>
            </a:pPr>
            <a:r>
              <a:rPr lang="en-US" sz="2400" dirty="0"/>
              <a:t>Draw a bar chart showing the regional distributions of the world’s population for </a:t>
            </a:r>
            <a:r>
              <a:rPr lang="en-US" sz="2400" b="1" dirty="0"/>
              <a:t>this year</a:t>
            </a:r>
            <a:r>
              <a:rPr lang="en-US" sz="2400" dirty="0"/>
              <a:t>, </a:t>
            </a:r>
            <a:r>
              <a:rPr lang="en-US" sz="2400" b="1" dirty="0"/>
              <a:t>mid-2035</a:t>
            </a:r>
            <a:r>
              <a:rPr lang="en-US" sz="2400" dirty="0"/>
              <a:t>, and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8197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15. </a:t>
            </a:r>
            <a:r>
              <a:rPr lang="en-US" sz="2400" dirty="0"/>
              <a:t>What share of the world’s people live in </a:t>
            </a:r>
            <a:r>
              <a:rPr lang="en-US" sz="2400" b="1" dirty="0"/>
              <a:t>less-developed countries (LDCs) </a:t>
            </a:r>
            <a:r>
              <a:rPr lang="en-US" sz="2400" dirty="0"/>
              <a:t>in the current year? In </a:t>
            </a:r>
            <a:r>
              <a:rPr lang="en-US" sz="2400" b="1" dirty="0"/>
              <a:t>more-developed countries (MDCs)</a:t>
            </a:r>
            <a:r>
              <a:rPr lang="en-US" sz="2400" dirty="0"/>
              <a:t>?</a:t>
            </a:r>
          </a:p>
          <a:p>
            <a:pPr marL="0" indent="0">
              <a:buNone/>
            </a:pPr>
            <a:endParaRPr lang="en-US" sz="2400" dirty="0"/>
          </a:p>
          <a:p>
            <a:pPr marL="0" indent="0">
              <a:buNone/>
            </a:pPr>
            <a:r>
              <a:rPr lang="en-US" sz="2400" dirty="0"/>
              <a:t>What share is projected to live in LDCs in </a:t>
            </a:r>
            <a:r>
              <a:rPr lang="en-US" sz="2400" b="1" dirty="0"/>
              <a:t>mid-2035</a:t>
            </a:r>
            <a:r>
              <a:rPr lang="en-US" sz="2400" dirty="0"/>
              <a:t>? In </a:t>
            </a:r>
            <a:r>
              <a:rPr lang="en-US" sz="2400" b="1" dirty="0"/>
              <a:t>mid-2050</a:t>
            </a:r>
            <a:r>
              <a:rPr lang="en-US" sz="2400" dirty="0"/>
              <a:t>?</a:t>
            </a:r>
          </a:p>
          <a:p>
            <a:pPr marL="0" indent="0">
              <a:buNone/>
            </a:pPr>
            <a:endParaRPr lang="en-US" sz="2400" dirty="0"/>
          </a:p>
          <a:p>
            <a:pPr marL="0" indent="0">
              <a:buNone/>
            </a:pPr>
            <a:r>
              <a:rPr lang="en-US" sz="2400" dirty="0"/>
              <a:t>What share is projected to live in MDCs in </a:t>
            </a:r>
            <a:r>
              <a:rPr lang="en-US" sz="2400" b="1" dirty="0"/>
              <a:t>mid-2035</a:t>
            </a:r>
            <a:r>
              <a:rPr lang="en-US" sz="2400" dirty="0"/>
              <a:t>? In </a:t>
            </a:r>
            <a:r>
              <a:rPr lang="en-US" sz="2400" b="1" dirty="0"/>
              <a:t>mid-2050</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137919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Profile a Country</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2</a:t>
            </a:r>
          </a:p>
        </p:txBody>
      </p:sp>
    </p:spTree>
    <p:extLst>
      <p:ext uri="{BB962C8B-B14F-4D97-AF65-F5344CB8AC3E}">
        <p14:creationId xmlns:p14="http://schemas.microsoft.com/office/powerpoint/2010/main" val="360812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PRB’s World Population Data Sheet </a:t>
            </a:r>
          </a:p>
          <a:p>
            <a:r>
              <a:rPr lang="en-US" dirty="0"/>
              <a:t>at a Glance</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1</a:t>
            </a:r>
          </a:p>
        </p:txBody>
      </p:sp>
    </p:spTree>
    <p:extLst>
      <p:ext uri="{BB962C8B-B14F-4D97-AF65-F5344CB8AC3E}">
        <p14:creationId xmlns:p14="http://schemas.microsoft.com/office/powerpoint/2010/main" val="45409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B896ED-E746-964B-AE14-D0C4A30046F7}"/>
              </a:ext>
            </a:extLst>
          </p:cNvPr>
          <p:cNvSpPr>
            <a:spLocks noGrp="1"/>
          </p:cNvSpPr>
          <p:nvPr>
            <p:ph type="title"/>
          </p:nvPr>
        </p:nvSpPr>
        <p:spPr/>
        <p:txBody>
          <a:bodyPr>
            <a:normAutofit/>
          </a:bodyPr>
          <a:lstStyle/>
          <a:p>
            <a:r>
              <a:rPr lang="en-US" sz="2800" kern="0" dirty="0"/>
              <a:t>Activity 2. Profile a Country</a:t>
            </a:r>
            <a:endParaRPr lang="en-US" dirty="0"/>
          </a:p>
        </p:txBody>
      </p:sp>
      <p:sp>
        <p:nvSpPr>
          <p:cNvPr id="6" name="Content Placeholder 4">
            <a:extLst>
              <a:ext uri="{FF2B5EF4-FFF2-40B4-BE49-F238E27FC236}">
                <a16:creationId xmlns:a16="http://schemas.microsoft.com/office/drawing/2014/main" id="{E1CBFD0C-6EE5-EE48-B3F2-BDA052BB177F}"/>
              </a:ext>
            </a:extLst>
          </p:cNvPr>
          <p:cNvSpPr>
            <a:spLocks noGrp="1"/>
          </p:cNvSpPr>
          <p:nvPr>
            <p:ph type="body" sz="quarter" idx="12"/>
          </p:nvPr>
        </p:nvSpPr>
        <p:spPr>
          <a:xfrm>
            <a:off x="628650" y="1690688"/>
            <a:ext cx="3943350" cy="4633912"/>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Practice organizing a country’s population information into a country profile.</a:t>
            </a:r>
          </a:p>
          <a:p>
            <a:pPr marL="285750" indent="-285750">
              <a:buFont typeface="Arial" panose="020B0604020202020204" pitchFamily="34" charset="0"/>
              <a:buChar char="•"/>
            </a:pPr>
            <a:r>
              <a:rPr lang="en-US" b="0" kern="0" dirty="0"/>
              <a:t>Hypothesize about the data in the country profile.</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2">
                  <a:extLst>
                    <a:ext uri="{A12FA001-AC4F-418D-AE19-62706E023703}">
                      <ahyp:hlinkClr xmlns:ahyp="http://schemas.microsoft.com/office/drawing/2018/hyperlinkcolor" val="tx"/>
                    </a:ext>
                  </a:extLst>
                </a:hlinkClick>
              </a:rPr>
              <a:t>Country Profile Worksheet</a:t>
            </a:r>
            <a:r>
              <a:rPr lang="en-US" b="0" kern="0" dirty="0"/>
              <a:t>. </a:t>
            </a:r>
          </a:p>
          <a:p>
            <a:pPr marL="0" indent="0"/>
            <a:endParaRPr lang="en-US" dirty="0"/>
          </a:p>
        </p:txBody>
      </p:sp>
      <p:sp>
        <p:nvSpPr>
          <p:cNvPr id="5" name="Text Placeholder 3">
            <a:extLst>
              <a:ext uri="{FF2B5EF4-FFF2-40B4-BE49-F238E27FC236}">
                <a16:creationId xmlns:a16="http://schemas.microsoft.com/office/drawing/2014/main" id="{4EA836DF-D269-44B0-9676-59A1A513D10E}"/>
              </a:ext>
            </a:extLst>
          </p:cNvPr>
          <p:cNvSpPr txBox="1">
            <a:spLocks/>
          </p:cNvSpPr>
          <p:nvPr/>
        </p:nvSpPr>
        <p:spPr bwMode="auto">
          <a:xfrm>
            <a:off x="628650" y="5775334"/>
            <a:ext cx="3943351" cy="5492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lesson was adapted from a lesson developed by Jane Moriarty of the Michigan Geographic Alliance.</a:t>
            </a:r>
          </a:p>
        </p:txBody>
      </p:sp>
      <p:pic>
        <p:nvPicPr>
          <p:cNvPr id="8" name="Picture Placeholder 7" descr="A group of people sitting on a couch looking at a tablet&#10;&#10;Description automatically generated">
            <a:extLst>
              <a:ext uri="{FF2B5EF4-FFF2-40B4-BE49-F238E27FC236}">
                <a16:creationId xmlns:a16="http://schemas.microsoft.com/office/drawing/2014/main" id="{D203FFED-E55A-4BAC-BC8E-DD480BB9F28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3515" r="23515"/>
          <a:stretch>
            <a:fillRect/>
          </a:stretch>
        </p:blipFill>
        <p:spPr/>
      </p:pic>
    </p:spTree>
    <p:extLst>
      <p:ext uri="{BB962C8B-B14F-4D97-AF65-F5344CB8AC3E}">
        <p14:creationId xmlns:p14="http://schemas.microsoft.com/office/powerpoint/2010/main" val="17688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Note: </a:t>
            </a:r>
            <a:r>
              <a:rPr lang="en-US" sz="2400" dirty="0"/>
              <a:t>The </a:t>
            </a:r>
            <a:r>
              <a:rPr lang="en-US" sz="2400" b="1" dirty="0"/>
              <a:t>rate of natural increase </a:t>
            </a:r>
            <a:r>
              <a:rPr lang="en-US" sz="2400" dirty="0"/>
              <a:t>is the rate at which a population is increasing (or decreasing) in a given year because of a surplus (or deficit) of births over deaths, expressed as a percentage of the base population.</a:t>
            </a:r>
          </a:p>
          <a:p>
            <a:pPr marL="0" indent="0">
              <a:buNone/>
            </a:pPr>
            <a:endParaRPr lang="en-US" sz="2400" dirty="0"/>
          </a:p>
          <a:p>
            <a:pPr marL="0" indent="0">
              <a:buNone/>
            </a:pPr>
            <a:r>
              <a:rPr lang="en-US" sz="2400" b="1" dirty="0"/>
              <a:t>To calculate the rate</a:t>
            </a:r>
            <a:r>
              <a:rPr lang="en-US" sz="2400" dirty="0"/>
              <a:t>, subtract death rates from birth rates, then divide by 10. This rate does not include the effects of immigration or emigration.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41452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1. </a:t>
            </a:r>
            <a:r>
              <a:rPr lang="en-US" sz="2400" dirty="0"/>
              <a:t>In the </a:t>
            </a:r>
            <a:r>
              <a:rPr lang="en-US" sz="2400" dirty="0">
                <a:hlinkClick r:id="rId2"/>
              </a:rPr>
              <a:t>Country Profile Worksheet</a:t>
            </a:r>
            <a:r>
              <a:rPr lang="en-US" sz="2400" dirty="0"/>
              <a:t>, complete the profile of the United States.</a:t>
            </a:r>
          </a:p>
          <a:p>
            <a:pPr marL="0" indent="0">
              <a:buNone/>
            </a:pPr>
            <a:endParaRPr lang="en-US" sz="2400" dirty="0"/>
          </a:p>
          <a:p>
            <a:pPr marL="0" indent="0">
              <a:buNone/>
            </a:pPr>
            <a:r>
              <a:rPr lang="en-US" sz="2400" dirty="0"/>
              <a:t>Define the indicators as they are mapped out on the worksheet.</a:t>
            </a:r>
          </a:p>
          <a:p>
            <a:pPr marL="0" indent="0">
              <a:buNone/>
            </a:pPr>
            <a:endParaRPr lang="en-US" sz="2400" dirty="0"/>
          </a:p>
          <a:p>
            <a:pPr marL="0" indent="0">
              <a:buNone/>
            </a:pPr>
            <a:r>
              <a:rPr lang="en-US" sz="2400" dirty="0"/>
              <a:t>After completing the country comparison blocks, discuss.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36763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2. </a:t>
            </a:r>
            <a:r>
              <a:rPr lang="en-US" sz="2400" dirty="0"/>
              <a:t>Complete a new Country Profile Worksheet for every country you study.</a:t>
            </a:r>
          </a:p>
          <a:p>
            <a:pPr marL="0" indent="0">
              <a:buNone/>
            </a:pPr>
            <a:endParaRPr lang="en-US" sz="2400" b="1" dirty="0"/>
          </a:p>
          <a:p>
            <a:pPr marL="0" indent="0">
              <a:buNone/>
            </a:pPr>
            <a:r>
              <a:rPr lang="en-US" sz="2400" b="1" dirty="0"/>
              <a:t>Before you begin:</a:t>
            </a:r>
            <a:r>
              <a:rPr lang="en-US" sz="2400" dirty="0"/>
              <a:t> Develop a hypothesis about the country’s population characteristics and use the mapping activity (</a:t>
            </a:r>
            <a:r>
              <a:rPr lang="en-US" sz="2400" dirty="0">
                <a:solidFill>
                  <a:srgbClr val="0070C0"/>
                </a:solidFill>
              </a:rPr>
              <a:t>Activity 3</a:t>
            </a:r>
            <a:r>
              <a:rPr lang="en-US" sz="2400" dirty="0"/>
              <a:t>) to test your hypothesis. </a:t>
            </a:r>
          </a:p>
          <a:p>
            <a:pPr marL="0" indent="0">
              <a:buNone/>
            </a:pPr>
            <a:endParaRPr lang="en-US" sz="2400" dirty="0"/>
          </a:p>
          <a:p>
            <a:pPr marL="0" indent="0">
              <a:buNone/>
            </a:pPr>
            <a:r>
              <a:rPr lang="en-US" sz="2400" dirty="0"/>
              <a:t>Compare each new country’s profile with the profile of the United States.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2</a:t>
            </a:r>
            <a:endParaRPr lang="en-US" sz="2800" kern="0" dirty="0">
              <a:solidFill>
                <a:srgbClr val="0087D2"/>
              </a:solidFill>
            </a:endParaRPr>
          </a:p>
        </p:txBody>
      </p:sp>
    </p:spTree>
    <p:extLst>
      <p:ext uri="{BB962C8B-B14F-4D97-AF65-F5344CB8AC3E}">
        <p14:creationId xmlns:p14="http://schemas.microsoft.com/office/powerpoint/2010/main" val="1539365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A36F09-8E76-4B46-8C89-EB28EC664BF1}"/>
              </a:ext>
            </a:extLst>
          </p:cNvPr>
          <p:cNvSpPr>
            <a:spLocks noGrp="1"/>
          </p:cNvSpPr>
          <p:nvPr>
            <p:ph type="body" sz="quarter" idx="10"/>
          </p:nvPr>
        </p:nvSpPr>
        <p:spPr>
          <a:xfrm>
            <a:off x="413661" y="3773833"/>
            <a:ext cx="7138543" cy="818930"/>
          </a:xfrm>
        </p:spPr>
        <p:txBody>
          <a:bodyPr/>
          <a:lstStyle/>
          <a:p>
            <a:r>
              <a:rPr lang="en-US" dirty="0"/>
              <a:t>Map the Data</a:t>
            </a:r>
          </a:p>
        </p:txBody>
      </p:sp>
      <p:sp>
        <p:nvSpPr>
          <p:cNvPr id="3" name="Text Placeholder 2">
            <a:extLst>
              <a:ext uri="{FF2B5EF4-FFF2-40B4-BE49-F238E27FC236}">
                <a16:creationId xmlns:a16="http://schemas.microsoft.com/office/drawing/2014/main" id="{141469A2-8B5E-8546-B377-267F6574F0C2}"/>
              </a:ext>
            </a:extLst>
          </p:cNvPr>
          <p:cNvSpPr>
            <a:spLocks noGrp="1"/>
          </p:cNvSpPr>
          <p:nvPr>
            <p:ph type="body" sz="quarter" idx="11"/>
          </p:nvPr>
        </p:nvSpPr>
        <p:spPr/>
        <p:txBody>
          <a:bodyPr/>
          <a:lstStyle/>
          <a:p>
            <a:r>
              <a:rPr lang="en-US" dirty="0"/>
              <a:t>  ACTIVITY 3</a:t>
            </a:r>
          </a:p>
        </p:txBody>
      </p:sp>
    </p:spTree>
    <p:extLst>
      <p:ext uri="{BB962C8B-B14F-4D97-AF65-F5344CB8AC3E}">
        <p14:creationId xmlns:p14="http://schemas.microsoft.com/office/powerpoint/2010/main" val="352845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a:xfrm>
            <a:off x="628650" y="1966863"/>
            <a:ext cx="3943350" cy="3633841"/>
          </a:xfrm>
        </p:spPr>
        <p:txBody>
          <a:bodyPr/>
          <a:lstStyle/>
          <a:p>
            <a:pPr marL="0" indent="0"/>
            <a:r>
              <a:rPr lang="en-US" sz="2000" b="1" dirty="0"/>
              <a:t>Learning Objectives</a:t>
            </a:r>
          </a:p>
          <a:p>
            <a:pPr marL="285750" indent="-285750">
              <a:buFont typeface="Arial" panose="020B0604020202020204" pitchFamily="34" charset="0"/>
              <a:buChar char="•"/>
            </a:pPr>
            <a:r>
              <a:rPr lang="en-US" b="0" kern="0" dirty="0"/>
              <a:t>Illustrate countries’ selected population characteristics on a map.</a:t>
            </a:r>
          </a:p>
          <a:p>
            <a:pPr marL="285750" indent="-285750">
              <a:buFont typeface="Arial" panose="020B0604020202020204" pitchFamily="34" charset="0"/>
              <a:buChar char="•"/>
            </a:pPr>
            <a:r>
              <a:rPr lang="en-US" b="0" kern="0" dirty="0"/>
              <a:t>Compare the illustrated population characteristics of selected countries.</a:t>
            </a:r>
          </a:p>
          <a:p>
            <a:endParaRPr lang="en-US" b="0" kern="0" dirty="0"/>
          </a:p>
          <a:p>
            <a:pPr marL="0" indent="0">
              <a:buFont typeface="Wingdings" pitchFamily="2" charset="2"/>
              <a:buNone/>
            </a:pPr>
            <a:r>
              <a:rPr lang="en-US" b="0" kern="0" dirty="0"/>
              <a:t>You will need a </a:t>
            </a:r>
            <a:r>
              <a:rPr lang="en-US" b="0" kern="0" dirty="0">
                <a:solidFill>
                  <a:srgbClr val="0070C0"/>
                </a:solidFill>
                <a:hlinkClick r:id="rId3"/>
              </a:rPr>
              <a:t>Country Outline Map</a:t>
            </a:r>
            <a:r>
              <a:rPr lang="en-US" b="0" kern="0" dirty="0"/>
              <a:t>. </a:t>
            </a:r>
            <a:endParaRPr lang="en-US" dirty="0"/>
          </a:p>
        </p:txBody>
      </p:sp>
      <p:sp>
        <p:nvSpPr>
          <p:cNvPr id="3" name="Title 2">
            <a:extLst>
              <a:ext uri="{FF2B5EF4-FFF2-40B4-BE49-F238E27FC236}">
                <a16:creationId xmlns:a16="http://schemas.microsoft.com/office/drawing/2014/main" id="{65BC6B90-6418-D245-A70D-D92660D2B715}"/>
              </a:ext>
            </a:extLst>
          </p:cNvPr>
          <p:cNvSpPr>
            <a:spLocks noGrp="1"/>
          </p:cNvSpPr>
          <p:nvPr>
            <p:ph type="title"/>
          </p:nvPr>
        </p:nvSpPr>
        <p:spPr/>
        <p:txBody>
          <a:bodyPr/>
          <a:lstStyle/>
          <a:p>
            <a:r>
              <a:rPr lang="en-US" dirty="0"/>
              <a:t>Activity 3. Map the Data</a:t>
            </a:r>
          </a:p>
        </p:txBody>
      </p:sp>
      <p:sp>
        <p:nvSpPr>
          <p:cNvPr id="6" name="Text Placeholder 3">
            <a:extLst>
              <a:ext uri="{FF2B5EF4-FFF2-40B4-BE49-F238E27FC236}">
                <a16:creationId xmlns:a16="http://schemas.microsoft.com/office/drawing/2014/main" id="{DC7AD483-0CB5-4D02-903A-21FF2DEF1AB9}"/>
              </a:ext>
            </a:extLst>
          </p:cNvPr>
          <p:cNvSpPr txBox="1">
            <a:spLocks/>
          </p:cNvSpPr>
          <p:nvPr/>
        </p:nvSpPr>
        <p:spPr bwMode="auto">
          <a:xfrm>
            <a:off x="628650" y="5355576"/>
            <a:ext cx="3850585" cy="8439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265E9E"/>
              </a:buClr>
              <a:buSzPct val="75000"/>
              <a:buFont typeface="Wingdings" pitchFamily="2" charset="2"/>
              <a:buChar char="n"/>
              <a:defRPr sz="2800">
                <a:solidFill>
                  <a:srgbClr val="717073"/>
                </a:solidFill>
                <a:latin typeface="+mn-lt"/>
                <a:ea typeface="+mn-ea"/>
                <a:cs typeface="+mn-cs"/>
              </a:defRPr>
            </a:lvl1pPr>
            <a:lvl2pPr marL="742950" indent="-285750" algn="l" rtl="0" eaLnBrk="1" fontAlgn="base" hangingPunct="1">
              <a:spcBef>
                <a:spcPct val="20000"/>
              </a:spcBef>
              <a:spcAft>
                <a:spcPct val="0"/>
              </a:spcAft>
              <a:buClr>
                <a:srgbClr val="265E9E"/>
              </a:buClr>
              <a:buSzPct val="70000"/>
              <a:buFont typeface="Wingdings" pitchFamily="2" charset="2"/>
              <a:buChar char="n"/>
              <a:defRPr sz="2400">
                <a:solidFill>
                  <a:srgbClr val="717073"/>
                </a:solidFill>
                <a:latin typeface="+mn-lt"/>
              </a:defRPr>
            </a:lvl2pPr>
            <a:lvl3pPr marL="1200150" indent="-285750" algn="l" rtl="0" eaLnBrk="1" fontAlgn="base" hangingPunct="1">
              <a:spcBef>
                <a:spcPct val="20000"/>
              </a:spcBef>
              <a:spcAft>
                <a:spcPct val="0"/>
              </a:spcAft>
              <a:buClr>
                <a:srgbClr val="265E9E"/>
              </a:buClr>
              <a:buFont typeface="Wingdings" panose="05000000000000000000" pitchFamily="2" charset="2"/>
              <a:buChar char="§"/>
              <a:defRPr sz="1800">
                <a:solidFill>
                  <a:srgbClr val="717073"/>
                </a:solidFill>
                <a:latin typeface="+mn-lt"/>
              </a:defRPr>
            </a:lvl3pPr>
            <a:lvl4pPr marL="1600200" indent="-228600" algn="l" rtl="0" eaLnBrk="1" fontAlgn="base" hangingPunct="1">
              <a:spcBef>
                <a:spcPct val="20000"/>
              </a:spcBef>
              <a:spcAft>
                <a:spcPct val="0"/>
              </a:spcAft>
              <a:buClr>
                <a:srgbClr val="265E9E"/>
              </a:buClr>
              <a:buChar char="•"/>
              <a:defRPr sz="1200">
                <a:solidFill>
                  <a:srgbClr val="717073"/>
                </a:solidFill>
                <a:latin typeface="+mn-lt"/>
              </a:defRPr>
            </a:lvl4pPr>
            <a:lvl5pPr marL="2057400" indent="-228600" algn="l" rtl="0" eaLnBrk="1" fontAlgn="base" hangingPunct="1">
              <a:spcBef>
                <a:spcPct val="20000"/>
              </a:spcBef>
              <a:spcAft>
                <a:spcPct val="0"/>
              </a:spcAft>
              <a:buClr>
                <a:srgbClr val="265E9E"/>
              </a:buClr>
              <a:buSzPct val="85000"/>
              <a:buChar char="•"/>
              <a:defRPr sz="2000">
                <a:solidFill>
                  <a:srgbClr val="717073"/>
                </a:solidFill>
                <a:latin typeface="+mn-lt"/>
              </a:defRPr>
            </a:lvl5pPr>
            <a:lvl6pPr marL="2514600" indent="-228600" algn="l" rtl="0" eaLnBrk="1" fontAlgn="base" hangingPunct="1">
              <a:spcBef>
                <a:spcPct val="20000"/>
              </a:spcBef>
              <a:spcAft>
                <a:spcPct val="0"/>
              </a:spcAft>
              <a:buClr>
                <a:schemeClr val="tx1"/>
              </a:buClr>
              <a:buSzPct val="85000"/>
              <a:buChar char="•"/>
              <a:defRPr>
                <a:solidFill>
                  <a:schemeClr val="tx1"/>
                </a:solidFill>
                <a:latin typeface="+mn-lt"/>
              </a:defRPr>
            </a:lvl6pPr>
            <a:lvl7pPr marL="2971800" indent="-228600" algn="l" rtl="0" eaLnBrk="1" fontAlgn="base" hangingPunct="1">
              <a:spcBef>
                <a:spcPct val="20000"/>
              </a:spcBef>
              <a:spcAft>
                <a:spcPct val="0"/>
              </a:spcAft>
              <a:buClr>
                <a:schemeClr val="tx1"/>
              </a:buClr>
              <a:buSzPct val="85000"/>
              <a:buChar char="•"/>
              <a:defRPr>
                <a:solidFill>
                  <a:schemeClr val="tx1"/>
                </a:solidFill>
                <a:latin typeface="+mn-lt"/>
              </a:defRPr>
            </a:lvl7pPr>
            <a:lvl8pPr marL="3429000" indent="-228600" algn="l" rtl="0" eaLnBrk="1" fontAlgn="base" hangingPunct="1">
              <a:spcBef>
                <a:spcPct val="20000"/>
              </a:spcBef>
              <a:spcAft>
                <a:spcPct val="0"/>
              </a:spcAft>
              <a:buClr>
                <a:schemeClr val="tx1"/>
              </a:buClr>
              <a:buSzPct val="85000"/>
              <a:buChar char="•"/>
              <a:defRPr>
                <a:solidFill>
                  <a:schemeClr val="tx1"/>
                </a:solidFill>
                <a:latin typeface="+mn-lt"/>
              </a:defRPr>
            </a:lvl8pPr>
            <a:lvl9pPr marL="3886200" indent="-228600" algn="l" rtl="0" eaLnBrk="1" fontAlgn="base" hangingPunct="1">
              <a:spcBef>
                <a:spcPct val="20000"/>
              </a:spcBef>
              <a:spcAft>
                <a:spcPct val="0"/>
              </a:spcAft>
              <a:buClr>
                <a:schemeClr val="tx1"/>
              </a:buClr>
              <a:buSzPct val="85000"/>
              <a:buChar char="•"/>
              <a:defRPr>
                <a:solidFill>
                  <a:schemeClr val="tx1"/>
                </a:solidFill>
                <a:latin typeface="+mn-lt"/>
              </a:defRPr>
            </a:lvl9pPr>
          </a:lstStyle>
          <a:p>
            <a:pPr marL="0" indent="0">
              <a:buNone/>
            </a:pPr>
            <a:r>
              <a:rPr lang="en-US" sz="1200" i="1" kern="0" dirty="0"/>
              <a:t>This activity was adapted from exercises submitted by Eugene J. </a:t>
            </a:r>
            <a:r>
              <a:rPr lang="en-US" sz="1200" i="1" kern="0" dirty="0" err="1"/>
              <a:t>Kinerney</a:t>
            </a:r>
            <a:r>
              <a:rPr lang="en-US" sz="1200" i="1" kern="0" dirty="0"/>
              <a:t> of the University of the District of Columbia and Basheer K. </a:t>
            </a:r>
            <a:r>
              <a:rPr lang="en-US" sz="1200" i="1" kern="0" dirty="0" err="1"/>
              <a:t>Nijim</a:t>
            </a:r>
            <a:r>
              <a:rPr lang="en-US" sz="1200" i="1" kern="0" dirty="0"/>
              <a:t> of the University of Northern Iowa.</a:t>
            </a:r>
          </a:p>
        </p:txBody>
      </p:sp>
      <p:pic>
        <p:nvPicPr>
          <p:cNvPr id="25" name="Picture Placeholder 24" descr="Map showing countries in Europe, Africa, and the Middle East shaded in different colors as an example of illustrating countries' selected population characteristics on a map.">
            <a:extLst>
              <a:ext uri="{FF2B5EF4-FFF2-40B4-BE49-F238E27FC236}">
                <a16:creationId xmlns:a16="http://schemas.microsoft.com/office/drawing/2014/main" id="{5D651212-0BB2-3D8C-0398-0BFEF71762E0}"/>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8522" r="8522"/>
          <a:stretch>
            <a:fillRect/>
          </a:stretch>
        </p:blipFill>
        <p:spPr/>
      </p:pic>
    </p:spTree>
    <p:extLst>
      <p:ext uri="{BB962C8B-B14F-4D97-AF65-F5344CB8AC3E}">
        <p14:creationId xmlns:p14="http://schemas.microsoft.com/office/powerpoint/2010/main" val="331230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Definition: </a:t>
            </a:r>
            <a:r>
              <a:rPr lang="en-US" sz="2400" dirty="0"/>
              <a:t>A map that uses color is called a </a:t>
            </a:r>
            <a:r>
              <a:rPr lang="en-US" sz="2400" b="1" dirty="0"/>
              <a:t>choropleth map</a:t>
            </a:r>
            <a:r>
              <a:rPr lang="en-US" sz="2400" dirty="0"/>
              <a:t>. Areas are distinguished from one another using different colors or different shades of the same color based on the values they represent. </a:t>
            </a:r>
          </a:p>
          <a:p>
            <a:pPr marL="0" indent="0">
              <a:buNone/>
            </a:pPr>
            <a:endParaRPr lang="en-US" sz="2400" dirty="0"/>
          </a:p>
          <a:p>
            <a:pPr marL="0" indent="0">
              <a:buNone/>
            </a:pPr>
            <a:r>
              <a:rPr lang="en-US" sz="2400" dirty="0"/>
              <a:t>Brighter colors or dark shades of the same color indicate greater values. Dimmer colors or lighter shades indicate lesser values.</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26939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1" dirty="0">
                <a:solidFill>
                  <a:srgbClr val="0070C0"/>
                </a:solidFill>
              </a:rPr>
              <a:t>Resource: </a:t>
            </a:r>
            <a:r>
              <a:rPr lang="en-US" sz="2400" dirty="0"/>
              <a:t>PRB’s International Data Center (</a:t>
            </a:r>
            <a:r>
              <a:rPr lang="en-US" sz="2400" dirty="0">
                <a:solidFill>
                  <a:srgbClr val="0070C0"/>
                </a:solidFill>
                <a:hlinkClick r:id="rId2">
                  <a:extLst>
                    <a:ext uri="{A12FA001-AC4F-418D-AE19-62706E023703}">
                      <ahyp:hlinkClr xmlns:ahyp="http://schemas.microsoft.com/office/drawing/2018/hyperlinkcolor" val="tx"/>
                    </a:ext>
                  </a:extLst>
                </a:hlinkClick>
              </a:rPr>
              <a:t>https://www.prb.org/international</a:t>
            </a:r>
            <a:r>
              <a:rPr lang="en-US" sz="2400" dirty="0"/>
              <a:t>) is particularly useful for this activity. It includes all the data from the most recent World Population Data Sheet except net migration.</a:t>
            </a:r>
          </a:p>
          <a:p>
            <a:pPr marL="0" indent="0">
              <a:buNone/>
            </a:pPr>
            <a:endParaRPr lang="en-US" sz="2400" dirty="0"/>
          </a:p>
          <a:p>
            <a:pPr marL="0" indent="0">
              <a:buNone/>
            </a:pPr>
            <a:r>
              <a:rPr lang="en-US" sz="2400" dirty="0"/>
              <a:t>Data can be displayed in PRB’s Data Center as a map or table and downloaded.</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Tree>
    <p:extLst>
      <p:ext uri="{BB962C8B-B14F-4D97-AF65-F5344CB8AC3E}">
        <p14:creationId xmlns:p14="http://schemas.microsoft.com/office/powerpoint/2010/main" val="295656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a:xfrm>
            <a:off x="628650" y="1671622"/>
            <a:ext cx="7886700" cy="1757378"/>
          </a:xfrm>
        </p:spPr>
        <p:txBody>
          <a:bodyPr/>
          <a:lstStyle/>
          <a:p>
            <a:pPr marL="0" indent="0">
              <a:buNone/>
            </a:pPr>
            <a:r>
              <a:rPr lang="en-US" sz="2400" dirty="0">
                <a:solidFill>
                  <a:srgbClr val="717073"/>
                </a:solidFill>
              </a:rPr>
              <a:t>Choose one of the following demographic indicators using the World Population Data Sheet and map the world or regional distribution of that indicator on a world or regional country outline map. </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endParaRPr lang="en-US" sz="2800" kern="0" dirty="0">
              <a:solidFill>
                <a:srgbClr val="0087D2"/>
              </a:solidFill>
            </a:endParaRPr>
          </a:p>
        </p:txBody>
      </p:sp>
      <p:sp>
        <p:nvSpPr>
          <p:cNvPr id="6" name="Content Placeholder 2">
            <a:extLst>
              <a:ext uri="{FF2B5EF4-FFF2-40B4-BE49-F238E27FC236}">
                <a16:creationId xmlns:a16="http://schemas.microsoft.com/office/drawing/2014/main" id="{CE3098D4-8A58-4554-AFAD-4B258D943664}"/>
              </a:ext>
            </a:extLst>
          </p:cNvPr>
          <p:cNvSpPr txBox="1">
            <a:spLocks/>
          </p:cNvSpPr>
          <p:nvPr/>
        </p:nvSpPr>
        <p:spPr>
          <a:xfrm>
            <a:off x="866790" y="3404568"/>
            <a:ext cx="4181460" cy="3078540"/>
          </a:xfrm>
          <a:prstGeom prst="rect">
            <a:avLst/>
          </a:prstGeom>
        </p:spPr>
        <p:txBody>
          <a:bodyPr/>
          <a:lstStyle>
            <a:lvl1pPr marL="0" indent="0" algn="l" defTabSz="685749" rtl="0" eaLnBrk="1" latinLnBrk="0" hangingPunct="1">
              <a:lnSpc>
                <a:spcPct val="100000"/>
              </a:lnSpc>
              <a:spcBef>
                <a:spcPts val="750"/>
              </a:spcBef>
              <a:spcAft>
                <a:spcPts val="450"/>
              </a:spcAft>
              <a:buClr>
                <a:schemeClr val="tx1"/>
              </a:buClr>
              <a:buFont typeface="Arial" panose="020B0604020202020204" pitchFamily="34" charset="0"/>
              <a:buNone/>
              <a:defRPr sz="1800" b="1" i="0" kern="1200" baseline="0">
                <a:solidFill>
                  <a:srgbClr val="265E9E"/>
                </a:solidFill>
                <a:latin typeface="Calibri" panose="020F0502020204030204" pitchFamily="34" charset="0"/>
                <a:ea typeface="+mn-ea"/>
                <a:cs typeface="Calibri" panose="020F0502020204030204" pitchFamily="34" charset="0"/>
              </a:defRPr>
            </a:lvl1pPr>
            <a:lvl2pPr marL="742950" marR="0" indent="-285750" algn="l" defTabSz="914400" rtl="0" eaLnBrk="1" fontAlgn="base" latinLnBrk="0" hangingPunct="1">
              <a:lnSpc>
                <a:spcPct val="100000"/>
              </a:lnSpc>
              <a:spcBef>
                <a:spcPct val="20000"/>
              </a:spcBef>
              <a:spcAft>
                <a:spcPct val="0"/>
              </a:spcAft>
              <a:buClr>
                <a:srgbClr val="265E9E"/>
              </a:buClr>
              <a:buSzPct val="70000"/>
              <a:buFont typeface="Wingdings" pitchFamily="2" charset="2"/>
              <a:buChar char="n"/>
              <a:tabLst/>
              <a:defRPr sz="32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dirty="0">
                <a:solidFill>
                  <a:schemeClr val="tx2"/>
                </a:solidFill>
              </a:rPr>
              <a:t>Infant Mortality </a:t>
            </a:r>
            <a:r>
              <a:rPr lang="en-US" sz="2400" dirty="0">
                <a:solidFill>
                  <a:srgbClr val="0070C0"/>
                </a:solidFill>
              </a:rPr>
              <a:t>Rate</a:t>
            </a:r>
          </a:p>
          <a:p>
            <a:pPr marL="342900" indent="-342900">
              <a:buFont typeface="Wingdings" panose="05000000000000000000" pitchFamily="2" charset="2"/>
              <a:buChar char="§"/>
            </a:pPr>
            <a:r>
              <a:rPr lang="en-US" sz="2400" dirty="0">
                <a:solidFill>
                  <a:schemeClr val="tx2"/>
                </a:solidFill>
              </a:rPr>
              <a:t>Total Fertility Rate</a:t>
            </a:r>
          </a:p>
          <a:p>
            <a:pPr marL="342900" indent="-342900">
              <a:buFont typeface="Wingdings" panose="05000000000000000000" pitchFamily="2" charset="2"/>
              <a:buChar char="§"/>
            </a:pPr>
            <a:r>
              <a:rPr lang="en-US" sz="2400" dirty="0">
                <a:solidFill>
                  <a:schemeClr val="tx2"/>
                </a:solidFill>
              </a:rPr>
              <a:t>% Population Ages 65+</a:t>
            </a:r>
          </a:p>
          <a:p>
            <a:pPr marL="342900" indent="-342900">
              <a:buFont typeface="Wingdings" panose="05000000000000000000" pitchFamily="2" charset="2"/>
              <a:buChar char="§"/>
            </a:pPr>
            <a:r>
              <a:rPr lang="en-US" sz="2400" dirty="0">
                <a:solidFill>
                  <a:schemeClr val="tx2"/>
                </a:solidFill>
              </a:rPr>
              <a:t>% Population Under Age 15</a:t>
            </a:r>
          </a:p>
          <a:p>
            <a:pPr marL="342900" indent="-342900">
              <a:buFont typeface="Wingdings" panose="05000000000000000000" pitchFamily="2" charset="2"/>
              <a:buChar char="§"/>
            </a:pPr>
            <a:r>
              <a:rPr lang="en-US" sz="2400" dirty="0">
                <a:solidFill>
                  <a:schemeClr val="tx2"/>
                </a:solidFill>
              </a:rPr>
              <a:t>GNI per Capita</a:t>
            </a:r>
            <a:r>
              <a:rPr lang="en-US" sz="2400" dirty="0">
                <a:solidFill>
                  <a:srgbClr val="0070C0"/>
                </a:solidFill>
              </a:rPr>
              <a:t>,</a:t>
            </a:r>
            <a:r>
              <a:rPr lang="en-US" sz="2400" dirty="0">
                <a:solidFill>
                  <a:schemeClr val="tx2"/>
                </a:solidFill>
              </a:rPr>
              <a:t> PPP</a:t>
            </a:r>
          </a:p>
        </p:txBody>
      </p:sp>
      <p:sp>
        <p:nvSpPr>
          <p:cNvPr id="7" name="Content Placeholder 3">
            <a:extLst>
              <a:ext uri="{FF2B5EF4-FFF2-40B4-BE49-F238E27FC236}">
                <a16:creationId xmlns:a16="http://schemas.microsoft.com/office/drawing/2014/main" id="{96DFFFC0-A4F5-4963-A4B1-D372F9161216}"/>
              </a:ext>
            </a:extLst>
          </p:cNvPr>
          <p:cNvSpPr txBox="1">
            <a:spLocks/>
          </p:cNvSpPr>
          <p:nvPr/>
        </p:nvSpPr>
        <p:spPr>
          <a:xfrm>
            <a:off x="5181600" y="3404568"/>
            <a:ext cx="3200400" cy="3078540"/>
          </a:xfrm>
          <a:prstGeom prst="rect">
            <a:avLst/>
          </a:prstGeom>
        </p:spPr>
        <p:txBody>
          <a:bodyPr/>
          <a:lstStyle>
            <a:lvl1pPr marL="171438" indent="-171438" algn="l" defTabSz="685749" rtl="0" eaLnBrk="1" latinLnBrk="0" hangingPunct="1">
              <a:lnSpc>
                <a:spcPct val="100000"/>
              </a:lnSpc>
              <a:spcBef>
                <a:spcPts val="750"/>
              </a:spcBef>
              <a:spcAft>
                <a:spcPts val="450"/>
              </a:spcAft>
              <a:buClr>
                <a:schemeClr val="tx1"/>
              </a:buClr>
              <a:buFont typeface="Arial" panose="020B0604020202020204" pitchFamily="34" charset="0"/>
              <a:buChar char="•"/>
              <a:defRPr sz="1800" b="0" i="0" kern="1200">
                <a:solidFill>
                  <a:schemeClr val="accent6">
                    <a:lumMod val="50000"/>
                  </a:schemeClr>
                </a:solidFill>
                <a:latin typeface="Calibri" panose="020F0502020204030204" pitchFamily="34" charset="0"/>
                <a:ea typeface="+mn-ea"/>
                <a:cs typeface="Calibri" panose="020F050202020403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Wingdings" panose="05000000000000000000" pitchFamily="2" charset="2"/>
              <a:buChar char="§"/>
            </a:pPr>
            <a:r>
              <a:rPr lang="en-US" sz="2400" b="1" dirty="0">
                <a:solidFill>
                  <a:schemeClr val="tx2"/>
                </a:solidFill>
              </a:rPr>
              <a:t>Birth Rate</a:t>
            </a:r>
          </a:p>
          <a:p>
            <a:pPr marL="342900" indent="-342900">
              <a:buFont typeface="Wingdings" panose="05000000000000000000" pitchFamily="2" charset="2"/>
              <a:buChar char="§"/>
            </a:pPr>
            <a:r>
              <a:rPr lang="en-US" sz="2400" b="1" dirty="0">
                <a:solidFill>
                  <a:schemeClr val="tx2"/>
                </a:solidFill>
              </a:rPr>
              <a:t>Death Rate</a:t>
            </a:r>
          </a:p>
          <a:p>
            <a:pPr marL="342900" indent="-342900">
              <a:buFont typeface="Wingdings" panose="05000000000000000000" pitchFamily="2" charset="2"/>
              <a:buChar char="§"/>
            </a:pPr>
            <a:r>
              <a:rPr lang="en-US" sz="2400" b="1" dirty="0">
                <a:solidFill>
                  <a:schemeClr val="tx2"/>
                </a:solidFill>
              </a:rPr>
              <a:t>Life Expectancy (Males)</a:t>
            </a:r>
          </a:p>
          <a:p>
            <a:pPr marL="342900" indent="-342900">
              <a:buFont typeface="Wingdings" panose="05000000000000000000" pitchFamily="2" charset="2"/>
              <a:buChar char="§"/>
            </a:pPr>
            <a:r>
              <a:rPr lang="en-US" sz="2400" b="1" dirty="0">
                <a:solidFill>
                  <a:schemeClr val="tx2"/>
                </a:solidFill>
              </a:rPr>
              <a:t>Life Expectancy (Females)</a:t>
            </a:r>
          </a:p>
          <a:p>
            <a:endParaRPr lang="en-US" sz="2400" dirty="0"/>
          </a:p>
        </p:txBody>
      </p:sp>
    </p:spTree>
    <p:extLst>
      <p:ext uri="{BB962C8B-B14F-4D97-AF65-F5344CB8AC3E}">
        <p14:creationId xmlns:p14="http://schemas.microsoft.com/office/powerpoint/2010/main" val="1314895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Determine the mapping categories by finding the range of values for that indicator. </a:t>
            </a:r>
          </a:p>
          <a:p>
            <a:pPr marL="0" indent="0">
              <a:buNone/>
            </a:pPr>
            <a:endParaRPr lang="en-US" sz="2400" b="0" kern="0" dirty="0">
              <a:solidFill>
                <a:srgbClr val="717073"/>
              </a:solidFill>
            </a:endParaRPr>
          </a:p>
          <a:p>
            <a:pPr marL="0" indent="0">
              <a:buNone/>
            </a:pPr>
            <a:r>
              <a:rPr lang="en-US" sz="2400" b="0" kern="0" dirty="0">
                <a:solidFill>
                  <a:srgbClr val="717073"/>
                </a:solidFill>
              </a:rPr>
              <a:t>Identify the number of categories to be used for your map and the interval of each category. </a:t>
            </a:r>
          </a:p>
          <a:p>
            <a:pPr marL="0" indent="0">
              <a:buNone/>
            </a:pPr>
            <a:endParaRPr lang="en-US" sz="2400" b="0" kern="0" dirty="0">
              <a:solidFill>
                <a:srgbClr val="717073"/>
              </a:solidFill>
            </a:endParaRPr>
          </a:p>
          <a:p>
            <a:pPr marL="512064" indent="-512064">
              <a:buFont typeface="Wingdings" panose="05000000000000000000" pitchFamily="2" charset="2"/>
              <a:buChar char="§"/>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90338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851A2C-AB21-3D4B-8F78-A53CA3A4D80E}"/>
              </a:ext>
            </a:extLst>
          </p:cNvPr>
          <p:cNvSpPr>
            <a:spLocks noGrp="1"/>
          </p:cNvSpPr>
          <p:nvPr>
            <p:ph type="body" sz="quarter" idx="12"/>
          </p:nvPr>
        </p:nvSpPr>
        <p:spPr/>
        <p:txBody>
          <a:bodyPr/>
          <a:lstStyle/>
          <a:p>
            <a:pPr marL="0" indent="0"/>
            <a:r>
              <a:rPr lang="en-US" sz="2000" b="1" dirty="0"/>
              <a:t>Learning Objectives</a:t>
            </a:r>
          </a:p>
          <a:p>
            <a:pPr marL="285750" indent="-285750">
              <a:buFont typeface="Arial" panose="020B0604020202020204" pitchFamily="34" charset="0"/>
              <a:buChar char="•"/>
            </a:pPr>
            <a:r>
              <a:rPr lang="en-US" b="0" kern="0" dirty="0"/>
              <a:t>Select a country’s population characteristics using PRB’s World Population Data Sheet.</a:t>
            </a:r>
          </a:p>
          <a:p>
            <a:pPr marL="285750" indent="-285750">
              <a:buFont typeface="Arial" panose="020B0604020202020204" pitchFamily="34" charset="0"/>
              <a:buChar char="•"/>
            </a:pPr>
            <a:r>
              <a:rPr lang="en-US" b="0" kern="0" dirty="0"/>
              <a:t>Identify countries that rank highest/lowest in a population indicator.</a:t>
            </a:r>
          </a:p>
          <a:p>
            <a:pPr marL="0" indent="0"/>
            <a:endParaRPr lang="en-US" dirty="0"/>
          </a:p>
        </p:txBody>
      </p:sp>
      <p:sp>
        <p:nvSpPr>
          <p:cNvPr id="3" name="Title 2">
            <a:extLst>
              <a:ext uri="{FF2B5EF4-FFF2-40B4-BE49-F238E27FC236}">
                <a16:creationId xmlns:a16="http://schemas.microsoft.com/office/drawing/2014/main" id="{7C6E5108-63CE-AD4C-AACF-970113889845}"/>
              </a:ext>
            </a:extLst>
          </p:cNvPr>
          <p:cNvSpPr>
            <a:spLocks noGrp="1"/>
          </p:cNvSpPr>
          <p:nvPr>
            <p:ph type="title"/>
          </p:nvPr>
        </p:nvSpPr>
        <p:spPr>
          <a:xfrm>
            <a:off x="628649" y="365134"/>
            <a:ext cx="7919605" cy="1214284"/>
          </a:xfrm>
        </p:spPr>
        <p:txBody>
          <a:bodyPr>
            <a:normAutofit fontScale="90000"/>
          </a:bodyPr>
          <a:lstStyle/>
          <a:p>
            <a:r>
              <a:rPr lang="en-US" sz="3200" kern="0" dirty="0"/>
              <a:t>Activity 1. </a:t>
            </a:r>
            <a:br>
              <a:rPr lang="en-US" sz="3200" kern="0" dirty="0"/>
            </a:br>
            <a:r>
              <a:rPr lang="en-US" sz="3200" kern="0" dirty="0"/>
              <a:t>PRB’s World Population Data Sheet at a Glance	</a:t>
            </a:r>
            <a:br>
              <a:rPr lang="en-US" sz="3200" kern="0" dirty="0"/>
            </a:br>
            <a:endParaRPr lang="en-US" dirty="0"/>
          </a:p>
        </p:txBody>
      </p:sp>
      <p:pic>
        <p:nvPicPr>
          <p:cNvPr id="11" name="Picture Placeholder 10" descr="A group of people sitting on stairs&#10;&#10;Description automatically generated">
            <a:extLst>
              <a:ext uri="{FF2B5EF4-FFF2-40B4-BE49-F238E27FC236}">
                <a16:creationId xmlns:a16="http://schemas.microsoft.com/office/drawing/2014/main" id="{037E7F08-3877-EB22-36C5-88200CBD2BD5}"/>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910" r="23910"/>
          <a:stretch>
            <a:fillRect/>
          </a:stretch>
        </p:blipFill>
        <p:spPr>
          <a:xfrm>
            <a:off x="5038725" y="1690688"/>
            <a:ext cx="4105275" cy="5167312"/>
          </a:xfrm>
        </p:spPr>
      </p:pic>
    </p:spTree>
    <p:extLst>
      <p:ext uri="{BB962C8B-B14F-4D97-AF65-F5344CB8AC3E}">
        <p14:creationId xmlns:p14="http://schemas.microsoft.com/office/powerpoint/2010/main" val="204331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kern="0" dirty="0">
                <a:solidFill>
                  <a:srgbClr val="717073"/>
                </a:solidFill>
              </a:rPr>
              <a:t>For example…</a:t>
            </a:r>
            <a:endParaRPr lang="en-US" sz="2400" b="0" kern="0" dirty="0">
              <a:solidFill>
                <a:srgbClr val="717073"/>
              </a:solidFill>
            </a:endParaRPr>
          </a:p>
          <a:p>
            <a:pPr marL="0" indent="0">
              <a:buNone/>
            </a:pPr>
            <a:r>
              <a:rPr lang="en-US" sz="2400" b="0" kern="0" dirty="0">
                <a:solidFill>
                  <a:srgbClr val="717073"/>
                </a:solidFill>
              </a:rPr>
              <a:t>1. After choosing the variable, determine the highest and lowest values for that measure.</a:t>
            </a:r>
          </a:p>
          <a:p>
            <a:pPr marL="0" indent="0">
              <a:buNone/>
            </a:pPr>
            <a:r>
              <a:rPr lang="en-US" sz="2400" b="0" kern="0" dirty="0">
                <a:solidFill>
                  <a:srgbClr val="717073"/>
                </a:solidFill>
              </a:rPr>
              <a:t>2. Subtract these two numbers to calculate the range for the data.</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59734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3. Divide the range by the number of mapping categories planned for the map. Four to five categories will be adequate for most measures. </a:t>
            </a:r>
          </a:p>
          <a:p>
            <a:pPr marL="0" indent="0">
              <a:buNone/>
            </a:pPr>
            <a:r>
              <a:rPr lang="en-US" sz="2400" b="0" kern="0" dirty="0">
                <a:solidFill>
                  <a:srgbClr val="717073"/>
                </a:solidFill>
              </a:rPr>
              <a:t>The number produced by the division will indicate how many numbers to include in each category.</a:t>
            </a:r>
          </a:p>
        </p:txBody>
      </p:sp>
      <p:sp>
        <p:nvSpPr>
          <p:cNvPr id="8" name="Title 3">
            <a:extLst>
              <a:ext uri="{FF2B5EF4-FFF2-40B4-BE49-F238E27FC236}">
                <a16:creationId xmlns:a16="http://schemas.microsoft.com/office/drawing/2014/main" id="{742F4BA0-1A54-43CE-89CF-42D11F6BF51F}"/>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82166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4. Always construct categories so that the numbers in one category do not overlap with those in adjacent categories.</a:t>
            </a:r>
          </a:p>
          <a:p>
            <a:pPr marL="514350" indent="-514350">
              <a:buFont typeface="Wingdings" panose="05000000000000000000" pitchFamily="2" charset="2"/>
              <a:buChar char="§"/>
            </a:pPr>
            <a:endParaRPr lang="en-US" sz="2400" b="0" kern="0" dirty="0">
              <a:solidFill>
                <a:srgbClr val="717073"/>
              </a:solidFill>
            </a:endParaRPr>
          </a:p>
          <a:p>
            <a:pPr marL="0" indent="0">
              <a:buNone/>
            </a:pPr>
            <a:r>
              <a:rPr lang="en-US" sz="2400" b="0" kern="0" dirty="0">
                <a:solidFill>
                  <a:srgbClr val="717073"/>
                </a:solidFill>
              </a:rPr>
              <a:t>5. Arrange a color code or shading pattern for each category. Colors or patterns should increase from light to dark, from lowest to highest category.</a:t>
            </a:r>
          </a:p>
        </p:txBody>
      </p:sp>
      <p:sp>
        <p:nvSpPr>
          <p:cNvPr id="7" name="Title 3">
            <a:extLst>
              <a:ext uri="{FF2B5EF4-FFF2-40B4-BE49-F238E27FC236}">
                <a16:creationId xmlns:a16="http://schemas.microsoft.com/office/drawing/2014/main" id="{BF1EDE06-F3D0-41DE-B499-CA5863A0A40D}"/>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34511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6. Determine the proper mapping category for each country and color or shade the country on an outline map.</a:t>
            </a:r>
          </a:p>
          <a:p>
            <a:pPr marL="457200" lvl="1" indent="0">
              <a:buNone/>
            </a:pPr>
            <a:endParaRPr lang="en-US" sz="2400" kern="0" dirty="0">
              <a:solidFill>
                <a:srgbClr val="717073"/>
              </a:solidFill>
            </a:endParaRPr>
          </a:p>
          <a:p>
            <a:pPr marL="457200" lvl="1" indent="0">
              <a:buNone/>
            </a:pPr>
            <a:r>
              <a:rPr lang="en-US" sz="2400" b="0" kern="0" dirty="0">
                <a:solidFill>
                  <a:srgbClr val="717073"/>
                </a:solidFill>
              </a:rPr>
              <a:t>Title the map.</a:t>
            </a:r>
          </a:p>
          <a:p>
            <a:pPr marL="457200" lvl="1" indent="0">
              <a:buNone/>
            </a:pPr>
            <a:r>
              <a:rPr lang="en-US" sz="2400" b="0" kern="0" dirty="0">
                <a:solidFill>
                  <a:srgbClr val="717073"/>
                </a:solidFill>
              </a:rPr>
              <a:t>Place a legend on the page. </a:t>
            </a:r>
          </a:p>
          <a:p>
            <a:pPr marL="457200" lvl="1" indent="0">
              <a:buNone/>
            </a:pPr>
            <a:r>
              <a:rPr lang="en-US" sz="2400" b="0" kern="0" dirty="0">
                <a:solidFill>
                  <a:srgbClr val="717073"/>
                </a:solidFill>
              </a:rPr>
              <a:t>Indicate the source.</a:t>
            </a:r>
          </a:p>
        </p:txBody>
      </p:sp>
      <p:sp>
        <p:nvSpPr>
          <p:cNvPr id="7" name="Title 3">
            <a:extLst>
              <a:ext uri="{FF2B5EF4-FFF2-40B4-BE49-F238E27FC236}">
                <a16:creationId xmlns:a16="http://schemas.microsoft.com/office/drawing/2014/main" id="{E2DEAFB5-1370-4938-A882-93CEFF9C81CB}"/>
              </a:ext>
            </a:extLst>
          </p:cNvPr>
          <p:cNvSpPr>
            <a:spLocks noGrp="1"/>
          </p:cNvSpPr>
          <p:nvPr>
            <p:ph type="title"/>
          </p:nvPr>
        </p:nvSpPr>
        <p:spPr>
          <a:xfrm>
            <a:off x="628650" y="423242"/>
            <a:ext cx="7886700" cy="823595"/>
          </a:xfrm>
        </p:spPr>
        <p:txBody>
          <a:bodyPr wrap="square">
            <a:normAutofit/>
          </a:bodyPr>
          <a:lstStyle/>
          <a:p>
            <a:r>
              <a:rPr lang="en-US" sz="2800" kern="0" dirty="0"/>
              <a:t>Activity 3, </a:t>
            </a:r>
            <a:r>
              <a:rPr lang="en-US" sz="2800" b="0" kern="0" dirty="0"/>
              <a:t>Create</a:t>
            </a:r>
            <a:r>
              <a:rPr lang="en-US" sz="2800" kern="0" dirty="0"/>
              <a:t> </a:t>
            </a:r>
            <a:r>
              <a:rPr lang="en-US" sz="2800" b="0" kern="0" dirty="0"/>
              <a:t>a Choropleth Map</a:t>
            </a:r>
            <a:endParaRPr lang="en-US" sz="2800" b="0" kern="0" dirty="0">
              <a:solidFill>
                <a:srgbClr val="0087D2"/>
              </a:solidFill>
            </a:endParaRPr>
          </a:p>
        </p:txBody>
      </p:sp>
    </p:spTree>
    <p:extLst>
      <p:ext uri="{BB962C8B-B14F-4D97-AF65-F5344CB8AC3E}">
        <p14:creationId xmlns:p14="http://schemas.microsoft.com/office/powerpoint/2010/main" val="36568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After the map has been drawn, interpret it using the following as a guide:</a:t>
            </a:r>
          </a:p>
          <a:p>
            <a:pPr lvl="2" indent="-512064">
              <a:buFont typeface="+mj-lt"/>
              <a:buAutoNum type="arabicPeriod"/>
            </a:pPr>
            <a:r>
              <a:rPr lang="en-US" sz="2400" kern="0" dirty="0">
                <a:solidFill>
                  <a:srgbClr val="717073"/>
                </a:solidFill>
              </a:rPr>
              <a:t>Describe the patterns observed on the map.</a:t>
            </a:r>
          </a:p>
          <a:p>
            <a:pPr lvl="2" indent="-512064">
              <a:buFont typeface="+mj-lt"/>
              <a:buAutoNum type="arabicPeriod"/>
            </a:pPr>
            <a:r>
              <a:rPr lang="en-US" sz="2400" kern="0" dirty="0">
                <a:solidFill>
                  <a:srgbClr val="717073"/>
                </a:solidFill>
              </a:rPr>
              <a:t>What accounts for the variation?</a:t>
            </a:r>
          </a:p>
          <a:p>
            <a:pPr lvl="2" indent="-512064">
              <a:buFont typeface="+mj-lt"/>
              <a:buAutoNum type="arabicPeriod"/>
            </a:pPr>
            <a:r>
              <a:rPr lang="en-US" sz="2400" kern="0" dirty="0">
                <a:solidFill>
                  <a:srgbClr val="717073"/>
                </a:solidFill>
              </a:rPr>
              <a:t>Discuss the factors that could lead to the range of outcomes within this distribution.</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 </a:t>
            </a:r>
            <a:r>
              <a:rPr lang="en-US" sz="2800" b="0" kern="0" dirty="0"/>
              <a:t>Interpret the Map</a:t>
            </a:r>
            <a:endParaRPr lang="en-US" sz="2800" kern="0" dirty="0">
              <a:solidFill>
                <a:srgbClr val="0087D2"/>
              </a:solidFill>
            </a:endParaRPr>
          </a:p>
        </p:txBody>
      </p:sp>
    </p:spTree>
    <p:extLst>
      <p:ext uri="{BB962C8B-B14F-4D97-AF65-F5344CB8AC3E}">
        <p14:creationId xmlns:p14="http://schemas.microsoft.com/office/powerpoint/2010/main" val="8091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Draw another map to examine the relationships that may exist between two variables or compare results with another student who has mapped a different variable.</a:t>
            </a:r>
          </a:p>
          <a:p>
            <a:pPr marL="0" indent="0">
              <a:buNone/>
            </a:pPr>
            <a:r>
              <a:rPr lang="en-US" sz="2400" b="0" kern="0" dirty="0">
                <a:solidFill>
                  <a:srgbClr val="717073"/>
                </a:solidFill>
              </a:rPr>
              <a:t>Possible pairs of variables to compare include:</a:t>
            </a:r>
          </a:p>
          <a:p>
            <a:pPr marL="457200" indent="-457200">
              <a:buFont typeface="Wingdings" panose="05000000000000000000" pitchFamily="2" charset="2"/>
              <a:buChar char="§"/>
            </a:pPr>
            <a:r>
              <a:rPr lang="en-US" sz="2400" b="0" kern="0" dirty="0">
                <a:solidFill>
                  <a:srgbClr val="717073"/>
                </a:solidFill>
              </a:rPr>
              <a:t>Infant Mortality Rate and Life Expectancy (Males or Females)</a:t>
            </a:r>
          </a:p>
          <a:p>
            <a:pPr marL="457200" indent="-457200">
              <a:buFont typeface="Wingdings" panose="05000000000000000000" pitchFamily="2" charset="2"/>
              <a:buChar char="§"/>
            </a:pPr>
            <a:r>
              <a:rPr lang="en-US" sz="2400" b="0" kern="0" dirty="0">
                <a:solidFill>
                  <a:srgbClr val="717073"/>
                </a:solidFill>
              </a:rPr>
              <a:t>Infant Mortality Rate and GNI per Capita, PPP</a:t>
            </a:r>
          </a:p>
          <a:p>
            <a:pPr marL="457200" indent="-457200">
              <a:buFont typeface="Wingdings" panose="05000000000000000000" pitchFamily="2" charset="2"/>
              <a:buChar char="§"/>
            </a:pPr>
            <a:r>
              <a:rPr lang="en-US" sz="2400" b="0" kern="0" dirty="0">
                <a:solidFill>
                  <a:srgbClr val="717073"/>
                </a:solidFill>
              </a:rPr>
              <a:t>Death Rate and Percent of Population Under Age 15</a:t>
            </a:r>
          </a:p>
          <a:p>
            <a:pPr marL="457200" indent="-457200">
              <a:buFont typeface="Wingdings" panose="05000000000000000000" pitchFamily="2" charset="2"/>
              <a:buChar char="§"/>
            </a:pPr>
            <a:r>
              <a:rPr lang="en-US" sz="2400" b="0" kern="0" dirty="0">
                <a:solidFill>
                  <a:srgbClr val="717073"/>
                </a:solidFill>
              </a:rPr>
              <a:t>Birth Rate and Percent of Population Ages 65 and Older</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Draw Another Map</a:t>
            </a:r>
            <a:endParaRPr lang="en-US" sz="2800" kern="0" dirty="0">
              <a:solidFill>
                <a:srgbClr val="0087D2"/>
              </a:solidFill>
            </a:endParaRPr>
          </a:p>
        </p:txBody>
      </p:sp>
    </p:spTree>
    <p:extLst>
      <p:ext uri="{BB962C8B-B14F-4D97-AF65-F5344CB8AC3E}">
        <p14:creationId xmlns:p14="http://schemas.microsoft.com/office/powerpoint/2010/main" val="28785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1. Does there appear to be a relationship between the two variables mapped?</a:t>
            </a:r>
          </a:p>
          <a:p>
            <a:pPr marL="457200" indent="-457200">
              <a:buAutoNum type="arabicPeriod"/>
            </a:pPr>
            <a:endParaRPr lang="en-US" sz="2400" kern="0" dirty="0">
              <a:solidFill>
                <a:srgbClr val="717073"/>
              </a:solidFill>
            </a:endParaRPr>
          </a:p>
          <a:p>
            <a:pPr marL="0" indent="0">
              <a:buNone/>
            </a:pPr>
            <a:r>
              <a:rPr lang="en-US" sz="2400" b="0" kern="0" dirty="0">
                <a:solidFill>
                  <a:srgbClr val="717073"/>
                </a:solidFill>
              </a:rPr>
              <a:t>If so, is the relationship </a:t>
            </a:r>
            <a:r>
              <a:rPr lang="en-US" sz="2400" b="1" kern="0" dirty="0">
                <a:solidFill>
                  <a:srgbClr val="717073"/>
                </a:solidFill>
              </a:rPr>
              <a:t>positive</a:t>
            </a:r>
            <a:r>
              <a:rPr lang="en-US" sz="2400" b="0" kern="0" dirty="0">
                <a:solidFill>
                  <a:srgbClr val="717073"/>
                </a:solidFill>
              </a:rPr>
              <a:t> or </a:t>
            </a:r>
            <a:r>
              <a:rPr lang="en-US" sz="2400" b="1" kern="0" dirty="0">
                <a:solidFill>
                  <a:srgbClr val="717073"/>
                </a:solidFill>
              </a:rPr>
              <a:t>negative</a:t>
            </a:r>
            <a:r>
              <a:rPr lang="en-US" sz="2400" b="0" kern="0" dirty="0">
                <a:solidFill>
                  <a:srgbClr val="717073"/>
                </a:solidFill>
              </a:rPr>
              <a:t>? For example, are the countries with the highest rates of one variable the same countries with the highest rates of the other variable? If yes, the relationship is positive. If not, the relationship is negative.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216306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b="0" kern="0" dirty="0">
                <a:solidFill>
                  <a:srgbClr val="717073"/>
                </a:solidFill>
              </a:rPr>
              <a:t>2. Discuss whether the factors that contribute to the patterns in one variable affect the patterns in another variable.</a:t>
            </a:r>
          </a:p>
          <a:p>
            <a:pPr marL="0" indent="0">
              <a:buNone/>
            </a:pPr>
            <a:endParaRPr lang="en-US" sz="2400" b="0" kern="0" dirty="0">
              <a:solidFill>
                <a:srgbClr val="717073"/>
              </a:solidFill>
            </a:endParaRP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3</a:t>
            </a:r>
            <a:r>
              <a:rPr lang="en-US" sz="2800" b="0" kern="0" dirty="0"/>
              <a:t>, Engage With the Data</a:t>
            </a:r>
            <a:endParaRPr lang="en-US" sz="2800" kern="0" dirty="0">
              <a:solidFill>
                <a:srgbClr val="0087D2"/>
              </a:solidFill>
            </a:endParaRPr>
          </a:p>
        </p:txBody>
      </p:sp>
    </p:spTree>
    <p:extLst>
      <p:ext uri="{BB962C8B-B14F-4D97-AF65-F5344CB8AC3E}">
        <p14:creationId xmlns:p14="http://schemas.microsoft.com/office/powerpoint/2010/main" val="107415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DC74BA8-186A-4EF5-A403-C173F4FC927C}"/>
              </a:ext>
            </a:extLst>
          </p:cNvPr>
          <p:cNvSpPr>
            <a:spLocks noGrp="1"/>
          </p:cNvSpPr>
          <p:nvPr>
            <p:ph type="body" sz="quarter" idx="11"/>
          </p:nvPr>
        </p:nvSpPr>
        <p:spPr/>
        <p:txBody>
          <a:bodyPr/>
          <a:lstStyle/>
          <a:p>
            <a:r>
              <a:rPr lang="en-US" dirty="0"/>
              <a:t>Communications@prb.org</a:t>
            </a:r>
          </a:p>
        </p:txBody>
      </p:sp>
      <p:sp>
        <p:nvSpPr>
          <p:cNvPr id="7" name="Subtitle 1">
            <a:extLst>
              <a:ext uri="{FF2B5EF4-FFF2-40B4-BE49-F238E27FC236}">
                <a16:creationId xmlns:a16="http://schemas.microsoft.com/office/drawing/2014/main" id="{0DCE7FD0-9F50-4C24-A399-4F7114F3E61B}"/>
              </a:ext>
            </a:extLst>
          </p:cNvPr>
          <p:cNvSpPr txBox="1">
            <a:spLocks/>
          </p:cNvSpPr>
          <p:nvPr/>
        </p:nvSpPr>
        <p:spPr>
          <a:xfrm>
            <a:off x="795576" y="2223247"/>
            <a:ext cx="7552848" cy="879212"/>
          </a:xfrm>
          <a:prstGeom prst="rect">
            <a:avLst/>
          </a:prstGeom>
        </p:spPr>
        <p:txBody>
          <a:bodyPr vert="horz" lIns="91440" tIns="45720" rIns="91440" bIns="45720" rtlCol="0">
            <a:noAutofit/>
          </a:bodyPr>
          <a:lstStyle>
            <a:lvl1pPr marL="0" indent="0" algn="l" defTabSz="685749" rtl="0" eaLnBrk="1" latinLnBrk="0" hangingPunct="1">
              <a:lnSpc>
                <a:spcPct val="100000"/>
              </a:lnSpc>
              <a:spcBef>
                <a:spcPts val="750"/>
              </a:spcBef>
              <a:spcAft>
                <a:spcPts val="450"/>
              </a:spcAft>
              <a:buClr>
                <a:schemeClr val="tx1"/>
              </a:buClr>
              <a:buFont typeface="Wingdings" pitchFamily="2" charset="2"/>
              <a:buNone/>
              <a:defRPr sz="3300" b="1" i="0" kern="1200" spc="38" baseline="0">
                <a:solidFill>
                  <a:schemeClr val="tx1"/>
                </a:solidFill>
                <a:latin typeface="Arial Narrow" panose="020B0604020202020204" pitchFamily="34" charset="0"/>
                <a:ea typeface="+mn-ea"/>
                <a:cs typeface="Arial Narrow" panose="020B0604020202020204" pitchFamily="34" charset="0"/>
              </a:defRPr>
            </a:lvl1pPr>
            <a:lvl2pPr marL="514313"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500" b="0" i="0" kern="1200">
                <a:solidFill>
                  <a:schemeClr val="accent6">
                    <a:lumMod val="50000"/>
                  </a:schemeClr>
                </a:solidFill>
                <a:latin typeface="Calibri" panose="020F0502020204030204" pitchFamily="34" charset="0"/>
                <a:ea typeface="+mn-ea"/>
                <a:cs typeface="Calibri" panose="020F0502020204030204" pitchFamily="34" charset="0"/>
              </a:defRPr>
            </a:lvl2pPr>
            <a:lvl3pPr marL="857186"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3pPr>
            <a:lvl4pPr marL="1200060"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350" b="0" i="0" kern="1200">
                <a:solidFill>
                  <a:schemeClr val="accent6">
                    <a:lumMod val="50000"/>
                  </a:schemeClr>
                </a:solidFill>
                <a:latin typeface="Calibri" panose="020F0502020204030204" pitchFamily="34" charset="0"/>
                <a:ea typeface="+mn-ea"/>
                <a:cs typeface="Calibri" panose="020F0502020204030204" pitchFamily="34" charset="0"/>
              </a:defRPr>
            </a:lvl4pPr>
            <a:lvl5pPr marL="1542935" indent="-171438" algn="l" defTabSz="685749" rtl="0" eaLnBrk="1" latinLnBrk="0" hangingPunct="1">
              <a:lnSpc>
                <a:spcPct val="100000"/>
              </a:lnSpc>
              <a:spcBef>
                <a:spcPts val="375"/>
              </a:spcBef>
              <a:spcAft>
                <a:spcPts val="450"/>
              </a:spcAft>
              <a:buClr>
                <a:schemeClr val="tx1"/>
              </a:buClr>
              <a:buFont typeface="Arial" panose="020B0604020202020204" pitchFamily="34" charset="0"/>
              <a:buChar char="•"/>
              <a:defRPr sz="1200" b="0" i="0" kern="1200">
                <a:solidFill>
                  <a:schemeClr val="accent6">
                    <a:lumMod val="50000"/>
                  </a:schemeClr>
                </a:solidFill>
                <a:latin typeface="Calibri" panose="020F0502020204030204" pitchFamily="34" charset="0"/>
                <a:ea typeface="+mn-ea"/>
                <a:cs typeface="Calibri" panose="020F0502020204030204" pitchFamily="34" charset="0"/>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800" dirty="0">
                <a:hlinkClick r:id="rId2">
                  <a:extLst>
                    <a:ext uri="{A12FA001-AC4F-418D-AE19-62706E023703}">
                      <ahyp:hlinkClr xmlns:ahyp="http://schemas.microsoft.com/office/drawing/2018/hyperlinkcolor" val="tx"/>
                    </a:ext>
                  </a:extLst>
                </a:hlinkClick>
              </a:rPr>
              <a:t>www.prb.org/worldpopdata/</a:t>
            </a:r>
            <a:endParaRPr lang="en-US" sz="3800" dirty="0"/>
          </a:p>
        </p:txBody>
      </p:sp>
    </p:spTree>
    <p:extLst>
      <p:ext uri="{BB962C8B-B14F-4D97-AF65-F5344CB8AC3E}">
        <p14:creationId xmlns:p14="http://schemas.microsoft.com/office/powerpoint/2010/main" val="18634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t>Find the answers to the following questions using the World Population Data Sheet:</a:t>
            </a:r>
          </a:p>
          <a:p>
            <a:pPr marL="0" indent="0">
              <a:buNone/>
            </a:pPr>
            <a:endParaRPr lang="en-US" sz="2400" dirty="0"/>
          </a:p>
          <a:p>
            <a:pPr marL="0" indent="0">
              <a:buNone/>
            </a:pPr>
            <a:r>
              <a:rPr lang="en-US" sz="2400" dirty="0">
                <a:solidFill>
                  <a:srgbClr val="0070C0"/>
                </a:solidFill>
              </a:rPr>
              <a:t>1. </a:t>
            </a:r>
            <a:r>
              <a:rPr lang="en-US" sz="2400" dirty="0"/>
              <a:t>What is the </a:t>
            </a:r>
            <a:r>
              <a:rPr lang="en-US" sz="2400" b="1" dirty="0"/>
              <a:t>population</a:t>
            </a:r>
            <a:r>
              <a:rPr lang="en-US" sz="2400" dirty="0"/>
              <a:t> of the world?</a:t>
            </a:r>
          </a:p>
          <a:p>
            <a:pPr marL="0" indent="0">
              <a:buNone/>
            </a:pPr>
            <a:endParaRPr lang="en-US" sz="2400" dirty="0"/>
          </a:p>
          <a:p>
            <a:pPr marL="0" indent="0">
              <a:buNone/>
            </a:pPr>
            <a:r>
              <a:rPr lang="en-US" sz="2400" dirty="0">
                <a:solidFill>
                  <a:srgbClr val="0070C0"/>
                </a:solidFill>
              </a:rPr>
              <a:t>2. </a:t>
            </a:r>
            <a:r>
              <a:rPr lang="en-US" sz="2400" dirty="0"/>
              <a:t>Rank the 10 countries with the </a:t>
            </a:r>
            <a:r>
              <a:rPr lang="en-US" sz="2400" b="1" dirty="0"/>
              <a:t>largest population</a:t>
            </a:r>
            <a:r>
              <a:rPr lang="en-US" sz="2400" b="1" dirty="0">
                <a:solidFill>
                  <a:schemeClr val="bg2">
                    <a:lumMod val="75000"/>
                  </a:schemeClr>
                </a:solidFill>
              </a:rPr>
              <a:t>s</a:t>
            </a:r>
            <a:r>
              <a:rPr lang="en-US" sz="2400" dirty="0"/>
              <a:t>, from largest to smallest.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5642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3. </a:t>
            </a:r>
            <a:r>
              <a:rPr lang="en-US" sz="2400" b="1" dirty="0"/>
              <a:t>Rates</a:t>
            </a:r>
            <a:r>
              <a:rPr lang="en-US" sz="2400" dirty="0"/>
              <a:t> are often used instead of absolute numbers to tell how frequently a population or demographic event occurs. Rates show how common an event is (often expressed as per 1,000 people). </a:t>
            </a:r>
          </a:p>
          <a:p>
            <a:pPr marL="0" indent="0">
              <a:buNone/>
            </a:pPr>
            <a:endParaRPr lang="en-US" sz="2400" dirty="0"/>
          </a:p>
          <a:p>
            <a:pPr marL="0" indent="0">
              <a:buNone/>
            </a:pPr>
            <a:r>
              <a:rPr lang="en-US" sz="2400" dirty="0"/>
              <a:t>List the </a:t>
            </a:r>
            <a:r>
              <a:rPr lang="en-US" sz="2400" dirty="0">
                <a:solidFill>
                  <a:schemeClr val="bg2">
                    <a:lumMod val="75000"/>
                  </a:schemeClr>
                </a:solidFill>
              </a:rPr>
              <a:t>types of information on the World Population Data Sheet that are </a:t>
            </a:r>
            <a:r>
              <a:rPr lang="en-US" sz="2400" dirty="0"/>
              <a:t>reported by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FF0000"/>
              </a:solidFill>
            </a:endParaRPr>
          </a:p>
        </p:txBody>
      </p:sp>
    </p:spTree>
    <p:extLst>
      <p:ext uri="{BB962C8B-B14F-4D97-AF65-F5344CB8AC3E}">
        <p14:creationId xmlns:p14="http://schemas.microsoft.com/office/powerpoint/2010/main" val="149588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4. </a:t>
            </a:r>
            <a:r>
              <a:rPr lang="en-US" sz="2400" dirty="0"/>
              <a:t>The </a:t>
            </a:r>
            <a:r>
              <a:rPr lang="en-US" sz="2400" b="1" dirty="0">
                <a:solidFill>
                  <a:schemeClr val="bg2">
                    <a:lumMod val="75000"/>
                  </a:schemeClr>
                </a:solidFill>
              </a:rPr>
              <a:t>death rate </a:t>
            </a:r>
            <a:r>
              <a:rPr lang="en-US" sz="2400" dirty="0">
                <a:solidFill>
                  <a:schemeClr val="bg2">
                    <a:lumMod val="75000"/>
                  </a:schemeClr>
                </a:solidFill>
              </a:rPr>
              <a:t>is the annual number of deaths per 1,000 people. </a:t>
            </a:r>
          </a:p>
          <a:p>
            <a:pPr marL="0" indent="0">
              <a:buNone/>
            </a:pPr>
            <a:endParaRPr lang="en-US" sz="2400" dirty="0">
              <a:solidFill>
                <a:schemeClr val="bg2">
                  <a:lumMod val="75000"/>
                </a:schemeClr>
              </a:solidFill>
            </a:endParaRPr>
          </a:p>
          <a:p>
            <a:pPr marL="0" indent="0">
              <a:buNone/>
            </a:pPr>
            <a:r>
              <a:rPr lang="en-US" sz="2400" dirty="0">
                <a:solidFill>
                  <a:schemeClr val="bg2">
                    <a:lumMod val="75000"/>
                  </a:schemeClr>
                </a:solidFill>
              </a:rPr>
              <a:t>Which country (or countries) has the highest death rate, and what is that rate</a:t>
            </a:r>
            <a:r>
              <a:rPr lang="en-US" sz="2400" dirty="0"/>
              <a:t>? </a:t>
            </a:r>
          </a:p>
          <a:p>
            <a:pPr marL="0" indent="0">
              <a:buNone/>
            </a:pPr>
            <a:r>
              <a:rPr lang="en-US" sz="2400" dirty="0"/>
              <a:t>Which country (or countries) has the lowest death rate, and what is that rate?</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530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5. </a:t>
            </a:r>
            <a:r>
              <a:rPr lang="en-US" sz="2400" dirty="0"/>
              <a:t>The </a:t>
            </a:r>
            <a:r>
              <a:rPr lang="en-US" sz="2400" b="1" dirty="0"/>
              <a:t>infant mortality rate </a:t>
            </a:r>
            <a:r>
              <a:rPr lang="en-US" sz="2400" dirty="0"/>
              <a:t>measures the number of deaths each year to infants under one year of age per 1,000 live births. </a:t>
            </a:r>
          </a:p>
          <a:p>
            <a:pPr marL="0" indent="0">
              <a:buNone/>
            </a:pPr>
            <a:endParaRPr lang="en-US" sz="2400" dirty="0"/>
          </a:p>
          <a:p>
            <a:pPr marL="0" indent="0">
              <a:buNone/>
            </a:pPr>
            <a:r>
              <a:rPr lang="en-US" sz="2400" dirty="0"/>
              <a:t>Which country (or countries) has the highest infant mortality rate and what is it? </a:t>
            </a:r>
          </a:p>
          <a:p>
            <a:pPr marL="0" indent="0">
              <a:buNone/>
            </a:pPr>
            <a:r>
              <a:rPr lang="en-US" sz="2400" dirty="0"/>
              <a:t>Which country (or countries) has the lowest rate and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 </a:t>
            </a:r>
            <a:endParaRPr lang="en-US" sz="2800" kern="0" dirty="0">
              <a:solidFill>
                <a:srgbClr val="0087D2"/>
              </a:solidFill>
            </a:endParaRPr>
          </a:p>
        </p:txBody>
      </p:sp>
    </p:spTree>
    <p:extLst>
      <p:ext uri="{BB962C8B-B14F-4D97-AF65-F5344CB8AC3E}">
        <p14:creationId xmlns:p14="http://schemas.microsoft.com/office/powerpoint/2010/main" val="387831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6. </a:t>
            </a:r>
            <a:r>
              <a:rPr lang="en-US" sz="2400" dirty="0"/>
              <a:t>The </a:t>
            </a:r>
            <a:r>
              <a:rPr lang="en-US" sz="2400" b="1" dirty="0"/>
              <a:t>total fertility rate (TFR) </a:t>
            </a:r>
            <a:r>
              <a:rPr lang="en-US" sz="2400" dirty="0"/>
              <a:t>is the average number of children women would have if they maintained the current level of childbearing throughout their reproductive years.</a:t>
            </a:r>
          </a:p>
          <a:p>
            <a:pPr marL="0" indent="0">
              <a:buNone/>
            </a:pPr>
            <a:endParaRPr lang="en-US" sz="2400" dirty="0"/>
          </a:p>
          <a:p>
            <a:pPr marL="0" indent="0">
              <a:buNone/>
            </a:pPr>
            <a:r>
              <a:rPr lang="en-US" sz="2400" dirty="0"/>
              <a:t>Which country (or countries) has the highest TFR and what is it? </a:t>
            </a:r>
          </a:p>
          <a:p>
            <a:pPr marL="0" indent="0">
              <a:buNone/>
            </a:pPr>
            <a:r>
              <a:rPr lang="en-US" sz="2400" dirty="0"/>
              <a:t>Which country (or countries) has the lowest TFR? What is it?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376902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D50F3B0-1AFA-6A41-8891-499B89FCCB11}"/>
              </a:ext>
            </a:extLst>
          </p:cNvPr>
          <p:cNvSpPr>
            <a:spLocks noGrp="1"/>
          </p:cNvSpPr>
          <p:nvPr>
            <p:ph idx="1"/>
          </p:nvPr>
        </p:nvSpPr>
        <p:spPr/>
        <p:txBody>
          <a:bodyPr/>
          <a:lstStyle/>
          <a:p>
            <a:pPr marL="0" indent="0">
              <a:buNone/>
            </a:pPr>
            <a:r>
              <a:rPr lang="en-US" sz="2400" dirty="0">
                <a:solidFill>
                  <a:srgbClr val="0070C0"/>
                </a:solidFill>
              </a:rPr>
              <a:t>7. </a:t>
            </a:r>
            <a:r>
              <a:rPr lang="en-US" sz="2400" dirty="0"/>
              <a:t>Which country (or countries) has the youngest population—that is, the highest share of population </a:t>
            </a:r>
            <a:r>
              <a:rPr lang="en-US" sz="2400" b="1" dirty="0"/>
              <a:t>under age 15</a:t>
            </a:r>
            <a:r>
              <a:rPr lang="en-US" sz="2400" dirty="0"/>
              <a:t>?</a:t>
            </a:r>
          </a:p>
          <a:p>
            <a:pPr marL="0" indent="0">
              <a:buNone/>
            </a:pPr>
            <a:endParaRPr lang="en-US" sz="2400" dirty="0"/>
          </a:p>
          <a:p>
            <a:pPr marL="0" indent="0">
              <a:buNone/>
            </a:pPr>
            <a:r>
              <a:rPr lang="en-US" sz="2400" dirty="0"/>
              <a:t>Which country (or countries) has the oldest population—the highest share of population </a:t>
            </a:r>
            <a:r>
              <a:rPr lang="en-US" sz="2400" b="1" dirty="0"/>
              <a:t>ages 65 and older</a:t>
            </a:r>
            <a:r>
              <a:rPr lang="en-US" sz="2400" dirty="0"/>
              <a:t>?</a:t>
            </a:r>
          </a:p>
        </p:txBody>
      </p:sp>
      <p:sp>
        <p:nvSpPr>
          <p:cNvPr id="4" name="Title 3">
            <a:extLst>
              <a:ext uri="{FF2B5EF4-FFF2-40B4-BE49-F238E27FC236}">
                <a16:creationId xmlns:a16="http://schemas.microsoft.com/office/drawing/2014/main" id="{800980FB-546F-2243-9CCF-40069587E739}"/>
              </a:ext>
            </a:extLst>
          </p:cNvPr>
          <p:cNvSpPr>
            <a:spLocks noGrp="1"/>
          </p:cNvSpPr>
          <p:nvPr>
            <p:ph type="title"/>
          </p:nvPr>
        </p:nvSpPr>
        <p:spPr/>
        <p:txBody>
          <a:bodyPr wrap="square">
            <a:normAutofit/>
          </a:bodyPr>
          <a:lstStyle/>
          <a:p>
            <a:r>
              <a:rPr lang="en-US" sz="2800" kern="0" dirty="0"/>
              <a:t>Activity 1</a:t>
            </a:r>
            <a:endParaRPr lang="en-US" sz="2800" kern="0" dirty="0">
              <a:solidFill>
                <a:srgbClr val="0087D2"/>
              </a:solidFill>
            </a:endParaRPr>
          </a:p>
        </p:txBody>
      </p:sp>
    </p:spTree>
    <p:extLst>
      <p:ext uri="{BB962C8B-B14F-4D97-AF65-F5344CB8AC3E}">
        <p14:creationId xmlns:p14="http://schemas.microsoft.com/office/powerpoint/2010/main" val="292310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RB 2020">
      <a:dk1>
        <a:srgbClr val="14477D"/>
      </a:dk1>
      <a:lt1>
        <a:srgbClr val="FFFFFF"/>
      </a:lt1>
      <a:dk2>
        <a:srgbClr val="2375BB"/>
      </a:dk2>
      <a:lt2>
        <a:srgbClr val="707073"/>
      </a:lt2>
      <a:accent1>
        <a:srgbClr val="33C8D0"/>
      </a:accent1>
      <a:accent2>
        <a:srgbClr val="E9AA20"/>
      </a:accent2>
      <a:accent3>
        <a:srgbClr val="66BC28"/>
      </a:accent3>
      <a:accent4>
        <a:srgbClr val="F65E19"/>
      </a:accent4>
      <a:accent5>
        <a:srgbClr val="8B2EEF"/>
      </a:accent5>
      <a:accent6>
        <a:srgbClr val="C9CBCF"/>
      </a:accent6>
      <a:hlink>
        <a:srgbClr val="2374BA"/>
      </a:hlink>
      <a:folHlink>
        <a:srgbClr val="33C8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B Powerpoint Template_4x3_0114F" id="{3FF3D702-AA0A-104B-A5CE-CBC25411240B}" vid="{8453D056-7996-2846-BF0B-21486143A9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0354F305217F41B7902B08A2A0B53B" ma:contentTypeVersion="13" ma:contentTypeDescription="Create a new document." ma:contentTypeScope="" ma:versionID="3a630f1fecb564be476941e5ae995f2a">
  <xsd:schema xmlns:xsd="http://www.w3.org/2001/XMLSchema" xmlns:xs="http://www.w3.org/2001/XMLSchema" xmlns:p="http://schemas.microsoft.com/office/2006/metadata/properties" xmlns:ns2="05c71ed8-53b2-4c7f-8b49-a59c5c3af146" xmlns:ns3="48a786d9-81ec-4717-9e8d-28b9176ac1a3" targetNamespace="http://schemas.microsoft.com/office/2006/metadata/properties" ma:root="true" ma:fieldsID="09671e903b84b513a39b5e28e8d4e3b6" ns2:_="" ns3:_="">
    <xsd:import namespace="05c71ed8-53b2-4c7f-8b49-a59c5c3af146"/>
    <xsd:import namespace="48a786d9-81ec-4717-9e8d-28b9176ac1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c71ed8-53b2-4c7f-8b49-a59c5c3af1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a786d9-81ec-4717-9e8d-28b9176ac1a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05c71ed8-53b2-4c7f-8b49-a59c5c3af14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6594766-C290-4A8F-A588-9C3C22A75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c71ed8-53b2-4c7f-8b49-a59c5c3af146"/>
    <ds:schemaRef ds:uri="48a786d9-81ec-4717-9e8d-28b9176ac1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DC0A52-4DB0-4397-8464-A8E219F4A2CF}">
  <ds:schemaRefs>
    <ds:schemaRef ds:uri="http://schemas.microsoft.com/office/2006/metadata/properties"/>
    <ds:schemaRef ds:uri="http://schemas.microsoft.com/office/infopath/2007/PartnerControls"/>
    <ds:schemaRef ds:uri="05c71ed8-53b2-4c7f-8b49-a59c5c3af146"/>
  </ds:schemaRefs>
</ds:datastoreItem>
</file>

<file path=customXml/itemProps3.xml><?xml version="1.0" encoding="utf-8"?>
<ds:datastoreItem xmlns:ds="http://schemas.openxmlformats.org/officeDocument/2006/customXml" ds:itemID="{912FED7A-59CB-47D4-98AF-F56742CD11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PRB-PowerPoint-Template-4x3</Template>
  <TotalTime>333</TotalTime>
  <Words>2031</Words>
  <Application>Microsoft Office PowerPoint</Application>
  <PresentationFormat>On-screen Show (4:3)</PresentationFormat>
  <Paragraphs>188</Paragraphs>
  <Slides>38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Arial Narrow</vt:lpstr>
      <vt:lpstr>Calibri</vt:lpstr>
      <vt:lpstr>Calibri Light</vt:lpstr>
      <vt:lpstr>Times New Roman</vt:lpstr>
      <vt:lpstr>Wingdings</vt:lpstr>
      <vt:lpstr>Office Theme</vt:lpstr>
      <vt:lpstr>LESSON PLAN</vt:lpstr>
      <vt:lpstr>PowerPoint Presentation</vt:lpstr>
      <vt:lpstr>Activity 1.  PRB’s World Population Data Sheet at a Glance  </vt:lpstr>
      <vt:lpstr>Activity 1</vt:lpstr>
      <vt:lpstr>Activity 1 </vt:lpstr>
      <vt:lpstr>Activity 1</vt:lpstr>
      <vt:lpstr>Activity 1 </vt:lpstr>
      <vt:lpstr>Activity 1</vt:lpstr>
      <vt:lpstr>Activity 1</vt:lpstr>
      <vt:lpstr>Activity 1</vt:lpstr>
      <vt:lpstr>Activity 1</vt:lpstr>
      <vt:lpstr>Activity 1</vt:lpstr>
      <vt:lpstr>Activity 1</vt:lpstr>
      <vt:lpstr>Activity 1</vt:lpstr>
      <vt:lpstr>Activity 1</vt:lpstr>
      <vt:lpstr>Activity 1</vt:lpstr>
      <vt:lpstr>Activity 1</vt:lpstr>
      <vt:lpstr>Activity 1</vt:lpstr>
      <vt:lpstr>PowerPoint Presentation</vt:lpstr>
      <vt:lpstr>Activity 2. Profile a Country</vt:lpstr>
      <vt:lpstr>Activity 2</vt:lpstr>
      <vt:lpstr>Activity 2</vt:lpstr>
      <vt:lpstr>Activity 2</vt:lpstr>
      <vt:lpstr>PowerPoint Presentation</vt:lpstr>
      <vt:lpstr>Activity 3. Map the Data</vt:lpstr>
      <vt:lpstr>Activity 3</vt:lpstr>
      <vt:lpstr>Activity 3</vt:lpstr>
      <vt:lpstr>Activity 3</vt:lpstr>
      <vt:lpstr>Activity 3, Create a Choropleth Map</vt:lpstr>
      <vt:lpstr>Activity 3, Create a Choropleth Map</vt:lpstr>
      <vt:lpstr>Activity 3, Create a Choropleth Map</vt:lpstr>
      <vt:lpstr>Activity 3, Create a Choropleth Map</vt:lpstr>
      <vt:lpstr>Activity 3, Create a Choropleth Map</vt:lpstr>
      <vt:lpstr>Activity 3, Interpret the Map</vt:lpstr>
      <vt:lpstr>Activity 3, Draw Another Map</vt:lpstr>
      <vt:lpstr>Activity 3, Engage With the Data</vt:lpstr>
      <vt:lpstr>Activity 3, Engage With the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Name</dc:title>
  <dc:creator>Nancy Matuszak</dc:creator>
  <cp:lastModifiedBy>Nancy Matuszak</cp:lastModifiedBy>
  <cp:revision>10</cp:revision>
  <cp:lastPrinted>2018-03-02T12:38:31Z</cp:lastPrinted>
  <dcterms:created xsi:type="dcterms:W3CDTF">2021-08-06T20:41:18Z</dcterms:created>
  <dcterms:modified xsi:type="dcterms:W3CDTF">2023-11-20T23:34:12Z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0x0101003A0354F305217F41B7902B08A2A0B53B</vt:lpwstr>
  </property>
</Properties>
</file>