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 id="2147483764" r:id="rId2"/>
  </p:sldMasterIdLst>
  <p:notesMasterIdLst>
    <p:notesMasterId r:id="rId11"/>
  </p:notesMasterIdLst>
  <p:handoutMasterIdLst>
    <p:handoutMasterId r:id="rId12"/>
  </p:handoutMasterIdLst>
  <p:sldIdLst>
    <p:sldId id="268" r:id="rId3"/>
    <p:sldId id="266" r:id="rId4"/>
    <p:sldId id="267" r:id="rId5"/>
    <p:sldId id="261" r:id="rId6"/>
    <p:sldId id="262" r:id="rId7"/>
    <p:sldId id="263" r:id="rId8"/>
    <p:sldId id="264" r:id="rId9"/>
    <p:sldId id="265" r:id="rId1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D1F"/>
    <a:srgbClr val="2375BB"/>
    <a:srgbClr val="339966"/>
    <a:srgbClr val="D59F0F"/>
    <a:srgbClr val="A49A00"/>
    <a:srgbClr val="00467F"/>
    <a:srgbClr val="19FE63"/>
    <a:srgbClr val="00FFFE"/>
    <a:srgbClr val="FF17F5"/>
    <a:srgbClr val="7AA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82604" autoAdjust="0"/>
  </p:normalViewPr>
  <p:slideViewPr>
    <p:cSldViewPr>
      <p:cViewPr>
        <p:scale>
          <a:sx n="100" d="100"/>
          <a:sy n="100" d="100"/>
        </p:scale>
        <p:origin x="-1302" y="-72"/>
      </p:cViewPr>
      <p:guideLst>
        <p:guide orient="horz" pos="1536"/>
        <p:guide pos="576"/>
      </p:guideLst>
    </p:cSldViewPr>
  </p:slideViewPr>
  <p:outlineViewPr>
    <p:cViewPr>
      <p:scale>
        <a:sx n="33" d="100"/>
        <a:sy n="33" d="100"/>
      </p:scale>
      <p:origin x="0" y="22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6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0"/>
            <a:ext cx="2972591"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7" name="Rectangle 3"/>
          <p:cNvSpPr>
            <a:spLocks noGrp="1" noChangeArrowheads="1"/>
          </p:cNvSpPr>
          <p:nvPr>
            <p:ph type="dt" sz="quarter" idx="1"/>
          </p:nvPr>
        </p:nvSpPr>
        <p:spPr bwMode="auto">
          <a:xfrm>
            <a:off x="3886993" y="0"/>
            <a:ext cx="2971009"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028" name="Rectangle 4"/>
          <p:cNvSpPr>
            <a:spLocks noGrp="1" noChangeArrowheads="1"/>
          </p:cNvSpPr>
          <p:nvPr>
            <p:ph type="ftr" sz="quarter" idx="2"/>
          </p:nvPr>
        </p:nvSpPr>
        <p:spPr bwMode="auto">
          <a:xfrm>
            <a:off x="2" y="8831266"/>
            <a:ext cx="2972591"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9" name="Rectangle 5"/>
          <p:cNvSpPr>
            <a:spLocks noGrp="1" noChangeArrowheads="1"/>
          </p:cNvSpPr>
          <p:nvPr>
            <p:ph type="sldNum" sz="quarter" idx="3"/>
          </p:nvPr>
        </p:nvSpPr>
        <p:spPr bwMode="auto">
          <a:xfrm>
            <a:off x="3886993" y="8831266"/>
            <a:ext cx="2971009"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86B331E5-0968-4AEF-92A4-80ACF7B5DF42}" type="slidenum">
              <a:rPr lang="en-US"/>
              <a:pPr>
                <a:defRPr/>
              </a:pPr>
              <a:t>‹#›</a:t>
            </a:fld>
            <a:endParaRPr lang="en-US" dirty="0"/>
          </a:p>
        </p:txBody>
      </p:sp>
    </p:spTree>
    <p:extLst>
      <p:ext uri="{BB962C8B-B14F-4D97-AF65-F5344CB8AC3E}">
        <p14:creationId xmlns:p14="http://schemas.microsoft.com/office/powerpoint/2010/main" val="382979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2" y="0"/>
            <a:ext cx="2972591"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5" name="Rectangle 3"/>
          <p:cNvSpPr>
            <a:spLocks noGrp="1" noChangeArrowheads="1"/>
          </p:cNvSpPr>
          <p:nvPr>
            <p:ph type="dt" idx="1"/>
          </p:nvPr>
        </p:nvSpPr>
        <p:spPr bwMode="auto">
          <a:xfrm>
            <a:off x="3886993" y="0"/>
            <a:ext cx="2971009" cy="465138"/>
          </a:xfrm>
          <a:prstGeom prst="rect">
            <a:avLst/>
          </a:prstGeom>
          <a:noFill/>
          <a:ln>
            <a:noFill/>
          </a:ln>
          <a:extLst/>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4401" y="4416428"/>
            <a:ext cx="5029200" cy="4183063"/>
          </a:xfrm>
          <a:prstGeom prst="rect">
            <a:avLst/>
          </a:prstGeom>
          <a:noFill/>
          <a:ln>
            <a:noFill/>
          </a:ln>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2" y="8831266"/>
            <a:ext cx="2972591"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9" name="Rectangle 7"/>
          <p:cNvSpPr>
            <a:spLocks noGrp="1" noChangeArrowheads="1"/>
          </p:cNvSpPr>
          <p:nvPr>
            <p:ph type="sldNum" sz="quarter" idx="5"/>
          </p:nvPr>
        </p:nvSpPr>
        <p:spPr bwMode="auto">
          <a:xfrm>
            <a:off x="3886993" y="8831266"/>
            <a:ext cx="2971009" cy="465137"/>
          </a:xfrm>
          <a:prstGeom prst="rect">
            <a:avLst/>
          </a:prstGeom>
          <a:noFill/>
          <a:ln>
            <a:noFill/>
          </a:ln>
          <a:extLst/>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96FBA243-26B8-481D-8325-B438EAAEE84C}" type="slidenum">
              <a:rPr lang="en-US"/>
              <a:pPr>
                <a:defRPr/>
              </a:pPr>
              <a:t>‹#›</a:t>
            </a:fld>
            <a:endParaRPr lang="en-US" dirty="0"/>
          </a:p>
        </p:txBody>
      </p:sp>
    </p:spTree>
    <p:extLst>
      <p:ext uri="{BB962C8B-B14F-4D97-AF65-F5344CB8AC3E}">
        <p14:creationId xmlns:p14="http://schemas.microsoft.com/office/powerpoint/2010/main" val="1643807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8E70C-A8C1-4F56-AF4F-E5C24240C2BB}" type="slidenum">
              <a:rPr lang="en-US">
                <a:solidFill>
                  <a:prstClr val="black"/>
                </a:solidFill>
              </a:rPr>
              <a:pPr/>
              <a:t>1</a:t>
            </a:fld>
            <a:endParaRPr lang="en-US" dirty="0">
              <a:solidFill>
                <a:prstClr val="black"/>
              </a:solidFill>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of Indonesia and Honduras, by Age and Sex</a:t>
            </a:r>
          </a:p>
          <a:p>
            <a:r>
              <a:rPr lang="en-US" dirty="0" smtClean="0"/>
              <a:t/>
            </a:r>
            <a:br>
              <a:rPr lang="en-US" dirty="0" smtClean="0"/>
            </a:br>
            <a:r>
              <a:rPr lang="en-US" dirty="0" smtClean="0"/>
              <a:t>The challenges and opportunities a country faces in supporting its population in the short and long term are defined by its age and sex structure. Understanding the implications of changing age structures is essential in assessing a country’s economic potential. When there are more people concentrated in the working-age group (generally ages 15 to 64) relative to the rest of the population, a “demographic dividend” can begin to occur. This period of economic growth and productivity can last for several decades, but also requires a healthy, educated population with means of employment.</a:t>
            </a:r>
          </a:p>
          <a:p>
            <a:endParaRPr lang="en-US" dirty="0" smtClean="0"/>
          </a:p>
          <a:p>
            <a:r>
              <a:rPr lang="en-US" dirty="0" smtClean="0"/>
              <a:t>Indonesia</a:t>
            </a:r>
          </a:p>
          <a:p>
            <a:endParaRPr lang="en-US" dirty="0" smtClean="0"/>
          </a:p>
          <a:p>
            <a:r>
              <a:rPr lang="en-US" dirty="0" smtClean="0"/>
              <a:t>Indonesia’s fertility transition from high to low birth rates has shifted the population distribution away from a concentration in the youngest age groups, allowing the country to reap the benefits of a burgeoning working-age population and falling child dependency ratio. Fewer resources will need to be allocated to youth dependents, and a larger working-age group increases overall productivity and encourages economic growth.</a:t>
            </a:r>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2</a:t>
            </a:fld>
            <a:endParaRPr lang="en-US" dirty="0"/>
          </a:p>
        </p:txBody>
      </p:sp>
    </p:spTree>
    <p:extLst>
      <p:ext uri="{BB962C8B-B14F-4D97-AF65-F5344CB8AC3E}">
        <p14:creationId xmlns:p14="http://schemas.microsoft.com/office/powerpoint/2010/main" val="242079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Honduras, the more recent transition from high to lower fertility is now beginning to show its effects on the age structure. With a relatively youthful population, a sustained decline in fertility will be necessary to reach a potential period of demographic dividend.</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3</a:t>
            </a:fld>
            <a:endParaRPr lang="en-US" dirty="0"/>
          </a:p>
        </p:txBody>
      </p:sp>
    </p:spTree>
    <p:extLst>
      <p:ext uri="{BB962C8B-B14F-4D97-AF65-F5344CB8AC3E}">
        <p14:creationId xmlns:p14="http://schemas.microsoft.com/office/powerpoint/2010/main" val="53155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health and survival generally reflects a country’s level of economic development. In poorer countries, infant mortality tends to be higher. Within countries, the health risks to infants are worse in poorer households. Poorer families tend to have more children, and those children are less likely to receive preventive health care and treatment, resulting in a health gap. Improving overall income levels, reducing income inequality within countries, and increasing access to maternal and child health services, especially by targeting poorer households, can contribute to the improvement of child health and survival.</a:t>
            </a:r>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4</a:t>
            </a:fld>
            <a:endParaRPr lang="en-US" dirty="0"/>
          </a:p>
        </p:txBody>
      </p:sp>
    </p:spTree>
    <p:extLst>
      <p:ext uri="{BB962C8B-B14F-4D97-AF65-F5344CB8AC3E}">
        <p14:creationId xmlns:p14="http://schemas.microsoft.com/office/powerpoint/2010/main" val="60028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couple’s fertility preferences depend on various cultural and socioeconomic factors, resource constraints, and individual desires, all of which also vary with age and the current number of children in the family. In addition, men and women also have different opinions regarding ideal family size. In most countries, men tend to desire more children than women, although couples in wealthy countries and in countries where total fertility is low more often have similar fertility preferences. Reproductive health policies must reach out appropriately to both men and women when promoting family planning programs and healthy birth spacing.</a:t>
            </a:r>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5</a:t>
            </a:fld>
            <a:endParaRPr lang="en-US" dirty="0"/>
          </a:p>
        </p:txBody>
      </p:sp>
    </p:spTree>
    <p:extLst>
      <p:ext uri="{BB962C8B-B14F-4D97-AF65-F5344CB8AC3E}">
        <p14:creationId xmlns:p14="http://schemas.microsoft.com/office/powerpoint/2010/main" val="267767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fertility declines, the child dependency ratio, or the number of children under age 15 per 100 working-age adults (typically defined as ages 15-64), also declines. A large workforce with fewer child dependents creates a window of economic opportunity to increase savings on health care and other social services, improve the quality of education per child, increase output and productivity, and create the wealth needed to cope with the future aging of the population. This window of opportunity is often referred to as the “demographic dividend.” The demographic dividend eventually diminishes when the workforce ages and relatively fewer workers have to support increasing numbers of older people. But the period of potential growth and productivity can last for several decades. </a:t>
            </a:r>
          </a:p>
          <a:p>
            <a:endParaRPr lang="en-US" dirty="0" smtClean="0"/>
          </a:p>
          <a:p>
            <a:r>
              <a:rPr lang="en-US" dirty="0" smtClean="0"/>
              <a:t>Child dependency ratios vary substantially across countries, reflecting different trends in fertility in the recent past. Even many of the countries with high child dependency ratios today are projected to see them decline in the coming decades. The degree to which countries are ready to take advantage when such a window of opportunity opens will have a great impact on their future economic growth.</a:t>
            </a:r>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6</a:t>
            </a:fld>
            <a:endParaRPr lang="en-US" dirty="0"/>
          </a:p>
        </p:txBody>
      </p:sp>
    </p:spTree>
    <p:extLst>
      <p:ext uri="{BB962C8B-B14F-4D97-AF65-F5344CB8AC3E}">
        <p14:creationId xmlns:p14="http://schemas.microsoft.com/office/powerpoint/2010/main" val="168321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gender disparities in primary and secondary school enrollments have begun to narrow in some low- and middle-income countries, the overall enrollment rates for both boys and girls remain generally low. Developing nations face numerous challenges to achieving universal primary and secondary education, such as poor student attendance and retention rates, high teacher absenteeism, and a lack of educational resources in schools. Moreover, the value of education is often overlooked in low-income countries—for example, children may be needed to work in agriculture or contribute to household chores. In such societies, the short-term and long-term benefits of higher education, especially for girls, may not be appreciated or well understood. As income levels rise, so do secondary school enrollments. In the upper-middle-income level, girls’ enrollment often catches up to and even exceeds that of boys. More and better education, particularly of girls, can help lower fertility by delaying marriage and childbearing, can increase productivity of the labor force, and can reduce poverty—all contributing to a country’s economic development.</a:t>
            </a:r>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7</a:t>
            </a:fld>
            <a:endParaRPr lang="en-US" dirty="0"/>
          </a:p>
        </p:txBody>
      </p:sp>
    </p:spTree>
    <p:extLst>
      <p:ext uri="{BB962C8B-B14F-4D97-AF65-F5344CB8AC3E}">
        <p14:creationId xmlns:p14="http://schemas.microsoft.com/office/powerpoint/2010/main" val="218202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link between fertility and economic development is complex, slower population growth tends to provide the potential for increased economic growth. Several Asian countries, including Thailand and Indonesia, moved from low-income status to middle-income status within a generation’s time. A drop in the fertility rate was one of the key factors.</a:t>
            </a:r>
          </a:p>
          <a:p>
            <a:r>
              <a:rPr lang="en-US" dirty="0" smtClean="0"/>
              <a:t>Modern economies depend on smaller, highly productive labor forces rather than on a large number of unskilled workers. Declining fertility implies that more resources can be allocated to improving the quality of the labor force through increased educational and health expenditures per worker. Lower fertility also allows for higher levels of savings and investment, which drive the development of the economy.</a:t>
            </a:r>
          </a:p>
          <a:p>
            <a:endParaRPr lang="en-US" dirty="0"/>
          </a:p>
        </p:txBody>
      </p:sp>
      <p:sp>
        <p:nvSpPr>
          <p:cNvPr id="4" name="Slide Number Placeholder 3"/>
          <p:cNvSpPr>
            <a:spLocks noGrp="1"/>
          </p:cNvSpPr>
          <p:nvPr>
            <p:ph type="sldNum" sz="quarter" idx="10"/>
          </p:nvPr>
        </p:nvSpPr>
        <p:spPr/>
        <p:txBody>
          <a:bodyPr/>
          <a:lstStyle/>
          <a:p>
            <a:pPr>
              <a:defRPr/>
            </a:pPr>
            <a:fld id="{96FBA243-26B8-481D-8325-B438EAAEE84C}" type="slidenum">
              <a:rPr lang="en-US" smtClean="0"/>
              <a:pPr>
                <a:defRPr/>
              </a:pPr>
              <a:t>8</a:t>
            </a:fld>
            <a:endParaRPr lang="en-US" dirty="0"/>
          </a:p>
        </p:txBody>
      </p:sp>
    </p:spTree>
    <p:extLst>
      <p:ext uri="{BB962C8B-B14F-4D97-AF65-F5344CB8AC3E}">
        <p14:creationId xmlns:p14="http://schemas.microsoft.com/office/powerpoint/2010/main" val="2665726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4" descr="titlepagebg_solidblue"/>
          <p:cNvPicPr>
            <a:picLocks noChangeAspect="1" noChangeArrowheads="1"/>
          </p:cNvPicPr>
          <p:nvPr userDrawn="1"/>
        </p:nvPicPr>
        <p:blipFill>
          <a:blip r:embed="rId3"/>
          <a:srcRect/>
          <a:stretch>
            <a:fillRect/>
          </a:stretch>
        </p:blipFill>
        <p:spPr bwMode="auto">
          <a:xfrm>
            <a:off x="0" y="0"/>
            <a:ext cx="9148763" cy="6888163"/>
          </a:xfrm>
          <a:prstGeom prst="rect">
            <a:avLst/>
          </a:prstGeom>
          <a:noFill/>
          <a:ln w="9525">
            <a:noFill/>
            <a:miter lim="800000"/>
            <a:headEnd/>
            <a:tailEnd/>
          </a:ln>
        </p:spPr>
      </p:pic>
      <p:sp>
        <p:nvSpPr>
          <p:cNvPr id="77909" name="Rectangle 85"/>
          <p:cNvSpPr>
            <a:spLocks noGrp="1" noChangeArrowheads="1"/>
          </p:cNvSpPr>
          <p:nvPr>
            <p:ph type="ctrTitle" sz="quarter"/>
          </p:nvPr>
        </p:nvSpPr>
        <p:spPr>
          <a:xfrm>
            <a:off x="838200" y="2098675"/>
            <a:ext cx="6248400" cy="1447800"/>
          </a:xfrm>
        </p:spPr>
        <p:txBody>
          <a:bodyPr anchor="b"/>
          <a:lstStyle>
            <a:lvl1pPr>
              <a:defRPr/>
            </a:lvl1pPr>
          </a:lstStyle>
          <a:p>
            <a:pPr lvl="0"/>
            <a:r>
              <a:rPr lang="en-US" noProof="0" smtClean="0"/>
              <a:t>Click to edit Master title style</a:t>
            </a:r>
          </a:p>
        </p:txBody>
      </p:sp>
      <p:sp>
        <p:nvSpPr>
          <p:cNvPr id="77910" name="Rectangle 86"/>
          <p:cNvSpPr>
            <a:spLocks noGrp="1" noChangeArrowheads="1"/>
          </p:cNvSpPr>
          <p:nvPr>
            <p:ph type="subTitle" sz="quarter" idx="1"/>
          </p:nvPr>
        </p:nvSpPr>
        <p:spPr>
          <a:xfrm>
            <a:off x="838200" y="3775075"/>
            <a:ext cx="6248400" cy="1101725"/>
          </a:xfrm>
        </p:spPr>
        <p:txBody>
          <a:bodyPr/>
          <a:lstStyle>
            <a:lvl1pPr marL="0" indent="0">
              <a:buFont typeface="Wingdings" pitchFamily="2" charset="2"/>
              <a:buNone/>
              <a:defRPr>
                <a:solidFill>
                  <a:srgbClr val="000000"/>
                </a:solidFill>
              </a:defRPr>
            </a:lvl1pPr>
          </a:lstStyle>
          <a:p>
            <a:pPr lvl="0"/>
            <a:r>
              <a:rPr lang="en-US" noProof="0" smtClean="0"/>
              <a:t>Click to edit Master subtitle style</a:t>
            </a:r>
          </a:p>
        </p:txBody>
      </p:sp>
      <p:sp>
        <p:nvSpPr>
          <p:cNvPr id="5" name="Rectangle 87"/>
          <p:cNvSpPr>
            <a:spLocks noGrp="1" noChangeArrowheads="1"/>
          </p:cNvSpPr>
          <p:nvPr>
            <p:ph type="ftr" sz="quarter" idx="10"/>
          </p:nvPr>
        </p:nvSpPr>
        <p:spPr bwMode="auto">
          <a:xfrm>
            <a:off x="2362200" y="6400800"/>
            <a:ext cx="6324600" cy="457200"/>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1200" b="1">
                <a:ea typeface="ＭＳ Ｐゴシック" charset="-128"/>
                <a:cs typeface="+mn-cs"/>
              </a:defRPr>
            </a:lvl1pPr>
          </a:lstStyle>
          <a:p>
            <a:pPr>
              <a:defRPr/>
            </a:pPr>
            <a:r>
              <a:rPr lang="en-US" dirty="0"/>
              <a:t>POPULATION REFERENCE BUREAU | www.prb.org</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23938" y="533400"/>
            <a:ext cx="7739062"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33463" y="1676400"/>
            <a:ext cx="7729537" cy="4648200"/>
          </a:xfrm>
        </p:spPr>
        <p:txBody>
          <a:bodyPr/>
          <a:lstStyle/>
          <a:p>
            <a:pPr lvl="0"/>
            <a:endParaRPr lang="en-US" noProof="0" dirty="0"/>
          </a:p>
        </p:txBody>
      </p:sp>
    </p:spTree>
    <p:extLst>
      <p:ext uri="{BB962C8B-B14F-4D97-AF65-F5344CB8AC3E}">
        <p14:creationId xmlns:p14="http://schemas.microsoft.com/office/powerpoint/2010/main" val="36850985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7908" name="Picture 84" descr="titlepagebg_solidblu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8763" cy="6888163"/>
          </a:xfrm>
          <a:prstGeom prst="rect">
            <a:avLst/>
          </a:prstGeom>
          <a:noFill/>
          <a:extLst>
            <a:ext uri="{909E8E84-426E-40DD-AFC4-6F175D3DCCD1}">
              <a14:hiddenFill xmlns:a14="http://schemas.microsoft.com/office/drawing/2010/main">
                <a:solidFill>
                  <a:srgbClr val="FFFFFF"/>
                </a:solidFill>
              </a14:hiddenFill>
            </a:ext>
          </a:extLst>
        </p:spPr>
      </p:pic>
      <p:sp>
        <p:nvSpPr>
          <p:cNvPr id="77909" name="Rectangle 85"/>
          <p:cNvSpPr>
            <a:spLocks noGrp="1" noChangeArrowheads="1"/>
          </p:cNvSpPr>
          <p:nvPr>
            <p:ph type="ctrTitle" sz="quarter"/>
          </p:nvPr>
        </p:nvSpPr>
        <p:spPr>
          <a:xfrm>
            <a:off x="838200" y="2098675"/>
            <a:ext cx="6248400" cy="1447800"/>
          </a:xfrm>
        </p:spPr>
        <p:txBody>
          <a:bodyPr anchor="b"/>
          <a:lstStyle>
            <a:lvl1pPr>
              <a:defRPr/>
            </a:lvl1pPr>
          </a:lstStyle>
          <a:p>
            <a:pPr lvl="0"/>
            <a:r>
              <a:rPr lang="en-US" noProof="0" smtClean="0"/>
              <a:t>Click to edit Master title style</a:t>
            </a:r>
          </a:p>
        </p:txBody>
      </p:sp>
      <p:sp>
        <p:nvSpPr>
          <p:cNvPr id="77910" name="Rectangle 86"/>
          <p:cNvSpPr>
            <a:spLocks noGrp="1" noChangeArrowheads="1"/>
          </p:cNvSpPr>
          <p:nvPr>
            <p:ph type="subTitle" sz="quarter" idx="1"/>
          </p:nvPr>
        </p:nvSpPr>
        <p:spPr>
          <a:xfrm>
            <a:off x="838200" y="3775075"/>
            <a:ext cx="6248400" cy="1101725"/>
          </a:xfrm>
        </p:spPr>
        <p:txBody>
          <a:bodyPr/>
          <a:lstStyle>
            <a:lvl1pPr marL="0" indent="0">
              <a:buFont typeface="Wingdings" pitchFamily="2" charset="2"/>
              <a:buNone/>
              <a:defRPr>
                <a:solidFill>
                  <a:srgbClr val="000000"/>
                </a:solidFill>
              </a:defRPr>
            </a:lvl1pPr>
          </a:lstStyle>
          <a:p>
            <a:pPr lvl="0"/>
            <a:r>
              <a:rPr lang="en-US" noProof="0" smtClean="0"/>
              <a:t>Click to edit Master subtitle style</a:t>
            </a:r>
          </a:p>
        </p:txBody>
      </p:sp>
      <p:sp>
        <p:nvSpPr>
          <p:cNvPr id="77911" name="Rectangle 87"/>
          <p:cNvSpPr>
            <a:spLocks noGrp="1" noChangeArrowheads="1"/>
          </p:cNvSpPr>
          <p:nvPr>
            <p:ph type="ftr" sz="quarter" idx="3"/>
          </p:nvPr>
        </p:nvSpPr>
        <p:spPr bwMode="auto">
          <a:xfrm>
            <a:off x="2362200" y="6400800"/>
            <a:ext cx="6324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1"/>
            </a:lvl1pPr>
          </a:lstStyle>
          <a:p>
            <a:pPr eaLnBrk="0" hangingPunct="0"/>
            <a:r>
              <a:rPr lang="en-US" dirty="0" smtClean="0">
                <a:solidFill>
                  <a:srgbClr val="FFFFFF"/>
                </a:solidFill>
                <a:ea typeface="ＭＳ Ｐゴシック" pitchFamily="64" charset="-128"/>
                <a:cs typeface="+mn-cs"/>
              </a:rPr>
              <a:t>POPULATION REFERENCE BUREAU | www.prb.org</a:t>
            </a:r>
          </a:p>
        </p:txBody>
      </p:sp>
    </p:spTree>
    <p:extLst>
      <p:ext uri="{BB962C8B-B14F-4D97-AF65-F5344CB8AC3E}">
        <p14:creationId xmlns:p14="http://schemas.microsoft.com/office/powerpoint/2010/main" val="2683967861"/>
      </p:ext>
    </p:extLst>
  </p:cSld>
  <p:clrMapOvr>
    <a:overrideClrMapping bg1="dk2" tx1="lt1" bg2="dk1"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08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282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3463" y="1676400"/>
            <a:ext cx="37877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3638" y="1676400"/>
            <a:ext cx="3789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02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26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810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86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083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089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20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9425" y="533400"/>
            <a:ext cx="19335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3938" y="533400"/>
            <a:ext cx="5653087"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751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23938" y="533400"/>
            <a:ext cx="7739062"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33463" y="1676400"/>
            <a:ext cx="7729537" cy="4648200"/>
          </a:xfrm>
        </p:spPr>
        <p:txBody>
          <a:bodyPr/>
          <a:lstStyle/>
          <a:p>
            <a:endParaRPr lang="en-US" dirty="0"/>
          </a:p>
        </p:txBody>
      </p:sp>
    </p:spTree>
    <p:extLst>
      <p:ext uri="{BB962C8B-B14F-4D97-AF65-F5344CB8AC3E}">
        <p14:creationId xmlns:p14="http://schemas.microsoft.com/office/powerpoint/2010/main" val="194666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978360"/>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567818"/>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3274"/>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659569"/>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31829"/>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253164"/>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5"/>
          <p:cNvSpPr>
            <a:spLocks noGrp="1" noChangeArrowheads="1"/>
          </p:cNvSpPr>
          <p:nvPr>
            <p:ph type="title"/>
          </p:nvPr>
        </p:nvSpPr>
        <p:spPr bwMode="auto">
          <a:xfrm>
            <a:off x="1023938" y="533400"/>
            <a:ext cx="77390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66"/>
          <p:cNvSpPr>
            <a:spLocks noGrp="1" noChangeArrowheads="1"/>
          </p:cNvSpPr>
          <p:nvPr>
            <p:ph type="body" idx="1"/>
          </p:nvPr>
        </p:nvSpPr>
        <p:spPr bwMode="auto">
          <a:xfrm>
            <a:off x="1033463" y="1676400"/>
            <a:ext cx="7729537"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Line 84"/>
          <p:cNvSpPr>
            <a:spLocks noChangeShapeType="1"/>
          </p:cNvSpPr>
          <p:nvPr userDrawn="1"/>
        </p:nvSpPr>
        <p:spPr bwMode="auto">
          <a:xfrm>
            <a:off x="152400" y="533400"/>
            <a:ext cx="0" cy="6324600"/>
          </a:xfrm>
          <a:prstGeom prst="line">
            <a:avLst/>
          </a:prstGeom>
          <a:noFill/>
          <a:ln w="317500">
            <a:solidFill>
              <a:schemeClr val="tx2"/>
            </a:solidFill>
            <a:round/>
            <a:headEnd/>
            <a:tailEnd/>
          </a:ln>
          <a:extLst/>
        </p:spPr>
        <p:txBody>
          <a:bodyPr wrap="none" anchor="ctr"/>
          <a:lstStyle/>
          <a:p>
            <a:pPr eaLnBrk="0" hangingPunct="0">
              <a:defRPr/>
            </a:pPr>
            <a:endParaRPr lang="en-US" dirty="0">
              <a:ea typeface="ＭＳ Ｐゴシック" pitchFamily="34" charset="-128"/>
              <a:cs typeface="+mn-cs"/>
            </a:endParaRPr>
          </a:p>
        </p:txBody>
      </p:sp>
      <p:sp>
        <p:nvSpPr>
          <p:cNvPr id="1029" name="Text Box 85"/>
          <p:cNvSpPr txBox="1">
            <a:spLocks noChangeArrowheads="1"/>
          </p:cNvSpPr>
          <p:nvPr userDrawn="1"/>
        </p:nvSpPr>
        <p:spPr bwMode="auto">
          <a:xfrm>
            <a:off x="3886200" y="6507163"/>
            <a:ext cx="4953000" cy="198437"/>
          </a:xfrm>
          <a:prstGeom prst="rect">
            <a:avLst/>
          </a:prstGeom>
          <a:no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hangingPunct="0">
              <a:defRPr/>
            </a:pPr>
            <a:r>
              <a:rPr lang="en-US" sz="700" dirty="0" smtClean="0">
                <a:cs typeface="+mn-cs"/>
              </a:rPr>
              <a:t>© </a:t>
            </a:r>
            <a:r>
              <a:rPr lang="en-US" sz="700" dirty="0" smtClean="0">
                <a:solidFill>
                  <a:srgbClr val="333333"/>
                </a:solidFill>
                <a:cs typeface="+mn-cs"/>
              </a:rPr>
              <a:t>2012 Population Reference Bureau. All rights reserved. www.prb.org</a:t>
            </a:r>
          </a:p>
        </p:txBody>
      </p:sp>
      <p:pic>
        <p:nvPicPr>
          <p:cNvPr id="1030" name="Picture 86" descr="ppt-logo"/>
          <p:cNvPicPr>
            <a:picLocks noChangeAspect="1" noChangeArrowheads="1"/>
          </p:cNvPicPr>
          <p:nvPr userDrawn="1"/>
        </p:nvPicPr>
        <p:blipFill>
          <a:blip r:embed="rId12"/>
          <a:srcRect/>
          <a:stretch>
            <a:fillRect/>
          </a:stretch>
        </p:blipFill>
        <p:spPr bwMode="auto">
          <a:xfrm>
            <a:off x="990600" y="6507163"/>
            <a:ext cx="2311400" cy="152400"/>
          </a:xfrm>
          <a:prstGeom prst="rect">
            <a:avLst/>
          </a:prstGeom>
          <a:noFill/>
          <a:ln w="9525">
            <a:noFill/>
            <a:miter lim="800000"/>
            <a:headEnd/>
            <a:tailEnd/>
          </a:ln>
        </p:spPr>
      </p:pic>
      <p:sp>
        <p:nvSpPr>
          <p:cNvPr id="1031" name="Line 87"/>
          <p:cNvSpPr>
            <a:spLocks noChangeShapeType="1"/>
          </p:cNvSpPr>
          <p:nvPr userDrawn="1"/>
        </p:nvSpPr>
        <p:spPr bwMode="auto">
          <a:xfrm flipH="1">
            <a:off x="990600" y="6477000"/>
            <a:ext cx="7772400" cy="0"/>
          </a:xfrm>
          <a:prstGeom prst="line">
            <a:avLst/>
          </a:prstGeom>
          <a:noFill/>
          <a:ln w="6350">
            <a:solidFill>
              <a:schemeClr val="tx1"/>
            </a:solidFill>
            <a:round/>
            <a:headEnd/>
            <a:tailEnd/>
          </a:ln>
          <a:extLst/>
        </p:spPr>
        <p:txBody>
          <a:bodyPr wrap="none" anchor="ctr"/>
          <a:lstStyle/>
          <a:p>
            <a:pPr eaLnBrk="0" hangingPunct="0">
              <a:defRPr/>
            </a:pPr>
            <a:endParaRPr lang="en-US" dirty="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39" r:id="rId1"/>
    <p:sldLayoutId id="2147483737" r:id="rId2"/>
    <p:sldLayoutId id="2147483734" r:id="rId3"/>
    <p:sldLayoutId id="2147483757" r:id="rId4"/>
    <p:sldLayoutId id="2147483758" r:id="rId5"/>
    <p:sldLayoutId id="2147483760" r:id="rId6"/>
    <p:sldLayoutId id="2147483761" r:id="rId7"/>
    <p:sldLayoutId id="2147483762" r:id="rId8"/>
    <p:sldLayoutId id="2147483763" r:id="rId9"/>
    <p:sldLayoutId id="2147483755" r:id="rId10"/>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tx2"/>
        </a:buClr>
        <a:buChar char="•"/>
        <a:defRPr sz="22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a:solidFill>
            <a:schemeClr val="tx1"/>
          </a:solidFill>
          <a:latin typeface="+mn-lt"/>
        </a:defRPr>
      </a:lvl6pPr>
      <a:lvl7pPr marL="2971800" indent="-228600" algn="l" rtl="0" fontAlgn="base">
        <a:spcBef>
          <a:spcPct val="20000"/>
        </a:spcBef>
        <a:spcAft>
          <a:spcPct val="0"/>
        </a:spcAft>
        <a:buClr>
          <a:schemeClr val="tx1"/>
        </a:buClr>
        <a:buSzPct val="85000"/>
        <a:buChar char="•"/>
        <a:defRPr>
          <a:solidFill>
            <a:schemeClr val="tx1"/>
          </a:solidFill>
          <a:latin typeface="+mn-lt"/>
        </a:defRPr>
      </a:lvl7pPr>
      <a:lvl8pPr marL="3429000" indent="-228600" algn="l" rtl="0" fontAlgn="base">
        <a:spcBef>
          <a:spcPct val="20000"/>
        </a:spcBef>
        <a:spcAft>
          <a:spcPct val="0"/>
        </a:spcAft>
        <a:buClr>
          <a:schemeClr val="tx1"/>
        </a:buClr>
        <a:buSzPct val="85000"/>
        <a:buChar char="•"/>
        <a:defRPr>
          <a:solidFill>
            <a:schemeClr val="tx1"/>
          </a:solidFill>
          <a:latin typeface="+mn-lt"/>
        </a:defRPr>
      </a:lvl8pPr>
      <a:lvl9pPr marL="3886200" indent="-228600" algn="l" rtl="0" fontAlgn="base">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6865" name="Rectangle 65"/>
          <p:cNvSpPr>
            <a:spLocks noGrp="1" noChangeArrowheads="1"/>
          </p:cNvSpPr>
          <p:nvPr>
            <p:ph type="title"/>
          </p:nvPr>
        </p:nvSpPr>
        <p:spPr bwMode="auto">
          <a:xfrm>
            <a:off x="1023938" y="533400"/>
            <a:ext cx="77390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6866" name="Rectangle 66"/>
          <p:cNvSpPr>
            <a:spLocks noGrp="1" noChangeArrowheads="1"/>
          </p:cNvSpPr>
          <p:nvPr>
            <p:ph type="body" idx="1"/>
          </p:nvPr>
        </p:nvSpPr>
        <p:spPr bwMode="auto">
          <a:xfrm>
            <a:off x="1033463" y="1676400"/>
            <a:ext cx="77295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84" name="Line 84"/>
          <p:cNvSpPr>
            <a:spLocks noChangeShapeType="1"/>
          </p:cNvSpPr>
          <p:nvPr userDrawn="1"/>
        </p:nvSpPr>
        <p:spPr bwMode="auto">
          <a:xfrm>
            <a:off x="152400" y="533400"/>
            <a:ext cx="0" cy="6324600"/>
          </a:xfrm>
          <a:prstGeom prst="line">
            <a:avLst/>
          </a:prstGeom>
          <a:noFill/>
          <a:ln w="3175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dirty="0" smtClean="0">
              <a:solidFill>
                <a:srgbClr val="000000"/>
              </a:solidFill>
              <a:ea typeface="ＭＳ Ｐゴシック" pitchFamily="64" charset="-128"/>
              <a:cs typeface="+mn-cs"/>
            </a:endParaRPr>
          </a:p>
        </p:txBody>
      </p:sp>
      <p:sp>
        <p:nvSpPr>
          <p:cNvPr id="76885" name="Text Box 85"/>
          <p:cNvSpPr txBox="1">
            <a:spLocks noChangeArrowheads="1"/>
          </p:cNvSpPr>
          <p:nvPr userDrawn="1"/>
        </p:nvSpPr>
        <p:spPr bwMode="auto">
          <a:xfrm>
            <a:off x="3886200" y="6507163"/>
            <a:ext cx="495300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0" hangingPunct="0"/>
            <a:r>
              <a:rPr lang="en-US" sz="700" dirty="0" smtClean="0">
                <a:solidFill>
                  <a:srgbClr val="000000"/>
                </a:solidFill>
                <a:ea typeface="ＭＳ Ｐゴシック" pitchFamily="64" charset="-128"/>
                <a:cs typeface="+mn-cs"/>
              </a:rPr>
              <a:t>© </a:t>
            </a:r>
            <a:r>
              <a:rPr lang="en-US" sz="700" dirty="0" smtClean="0">
                <a:solidFill>
                  <a:srgbClr val="333333"/>
                </a:solidFill>
                <a:ea typeface="ＭＳ Ｐゴシック" pitchFamily="64" charset="-128"/>
                <a:cs typeface="+mn-cs"/>
              </a:rPr>
              <a:t>2010 Population Reference Bureau. All rights reserved. www.prb.org</a:t>
            </a:r>
          </a:p>
        </p:txBody>
      </p:sp>
      <p:pic>
        <p:nvPicPr>
          <p:cNvPr id="76886" name="Picture 86" descr="ppt-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90600" y="6507163"/>
            <a:ext cx="2311400" cy="152400"/>
          </a:xfrm>
          <a:prstGeom prst="rect">
            <a:avLst/>
          </a:prstGeom>
          <a:noFill/>
          <a:extLst>
            <a:ext uri="{909E8E84-426E-40DD-AFC4-6F175D3DCCD1}">
              <a14:hiddenFill xmlns:a14="http://schemas.microsoft.com/office/drawing/2010/main">
                <a:solidFill>
                  <a:srgbClr val="FFFFFF"/>
                </a:solidFill>
              </a14:hiddenFill>
            </a:ext>
          </a:extLst>
        </p:spPr>
      </p:pic>
      <p:sp>
        <p:nvSpPr>
          <p:cNvPr id="76887" name="Line 87"/>
          <p:cNvSpPr>
            <a:spLocks noChangeShapeType="1"/>
          </p:cNvSpPr>
          <p:nvPr userDrawn="1"/>
        </p:nvSpPr>
        <p:spPr bwMode="auto">
          <a:xfrm flipH="1">
            <a:off x="990600" y="6477000"/>
            <a:ext cx="77724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dirty="0" smtClean="0">
              <a:solidFill>
                <a:srgbClr val="000000"/>
              </a:solidFill>
              <a:ea typeface="ＭＳ Ｐゴシック" pitchFamily="64" charset="-128"/>
              <a:cs typeface="+mn-cs"/>
            </a:endParaRPr>
          </a:p>
        </p:txBody>
      </p:sp>
    </p:spTree>
    <p:extLst>
      <p:ext uri="{BB962C8B-B14F-4D97-AF65-F5344CB8AC3E}">
        <p14:creationId xmlns:p14="http://schemas.microsoft.com/office/powerpoint/2010/main" val="33984700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30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tx2"/>
        </a:buClr>
        <a:buChar char="•"/>
        <a:defRPr sz="2200">
          <a:solidFill>
            <a:schemeClr val="tx1"/>
          </a:solidFill>
          <a:latin typeface="+mn-lt"/>
        </a:defRPr>
      </a:lvl3pPr>
      <a:lvl4pPr marL="1600200" indent="-228600" algn="l" rtl="0" fontAlgn="base">
        <a:spcBef>
          <a:spcPct val="20000"/>
        </a:spcBef>
        <a:spcAft>
          <a:spcPct val="0"/>
        </a:spcAft>
        <a:buClr>
          <a:schemeClr val="hlink"/>
        </a:buClr>
        <a:buChar char="•"/>
        <a:defRPr>
          <a:solidFill>
            <a:schemeClr val="tx1"/>
          </a:solidFill>
          <a:latin typeface="+mn-lt"/>
        </a:defRPr>
      </a:lvl4pPr>
      <a:lvl5pPr marL="2057400" indent="-228600" algn="l" rtl="0" fontAlgn="base">
        <a:spcBef>
          <a:spcPct val="20000"/>
        </a:spcBef>
        <a:spcAft>
          <a:spcPct val="0"/>
        </a:spcAft>
        <a:buClr>
          <a:schemeClr val="tx1"/>
        </a:buClr>
        <a:buSzPct val="85000"/>
        <a:buChar char="•"/>
        <a:defRPr>
          <a:solidFill>
            <a:schemeClr val="tx1"/>
          </a:solidFill>
          <a:latin typeface="+mn-lt"/>
        </a:defRPr>
      </a:lvl5pPr>
      <a:lvl6pPr marL="2514600" indent="-228600" algn="l" rtl="0" fontAlgn="base">
        <a:spcBef>
          <a:spcPct val="20000"/>
        </a:spcBef>
        <a:spcAft>
          <a:spcPct val="0"/>
        </a:spcAft>
        <a:buClr>
          <a:schemeClr val="tx1"/>
        </a:buClr>
        <a:buSzPct val="85000"/>
        <a:buChar char="•"/>
        <a:defRPr>
          <a:solidFill>
            <a:schemeClr val="tx1"/>
          </a:solidFill>
          <a:latin typeface="+mn-lt"/>
        </a:defRPr>
      </a:lvl6pPr>
      <a:lvl7pPr marL="2971800" indent="-228600" algn="l" rtl="0" fontAlgn="base">
        <a:spcBef>
          <a:spcPct val="20000"/>
        </a:spcBef>
        <a:spcAft>
          <a:spcPct val="0"/>
        </a:spcAft>
        <a:buClr>
          <a:schemeClr val="tx1"/>
        </a:buClr>
        <a:buSzPct val="85000"/>
        <a:buChar char="•"/>
        <a:defRPr>
          <a:solidFill>
            <a:schemeClr val="tx1"/>
          </a:solidFill>
          <a:latin typeface="+mn-lt"/>
        </a:defRPr>
      </a:lvl7pPr>
      <a:lvl8pPr marL="3429000" indent="-228600" algn="l" rtl="0" fontAlgn="base">
        <a:spcBef>
          <a:spcPct val="20000"/>
        </a:spcBef>
        <a:spcAft>
          <a:spcPct val="0"/>
        </a:spcAft>
        <a:buClr>
          <a:schemeClr val="tx1"/>
        </a:buClr>
        <a:buSzPct val="85000"/>
        <a:buChar char="•"/>
        <a:defRPr>
          <a:solidFill>
            <a:schemeClr val="tx1"/>
          </a:solidFill>
          <a:latin typeface="+mn-lt"/>
        </a:defRPr>
      </a:lvl8pPr>
      <a:lvl9pPr marL="3886200" indent="-228600" algn="l" rtl="0" fontAlgn="base">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7"/>
          <p:cNvSpPr>
            <a:spLocks noGrp="1" noChangeArrowheads="1"/>
          </p:cNvSpPr>
          <p:nvPr>
            <p:ph type="ftr" sz="quarter" idx="3"/>
          </p:nvPr>
        </p:nvSpPr>
        <p:spPr/>
        <p:txBody>
          <a:bodyPr/>
          <a:lstStyle/>
          <a:p>
            <a:r>
              <a:rPr lang="en-US" dirty="0">
                <a:solidFill>
                  <a:srgbClr val="FFFFFF"/>
                </a:solidFill>
              </a:rPr>
              <a:t>POPULATION REFERENCE BUREAU | www.prb.org</a:t>
            </a:r>
          </a:p>
        </p:txBody>
      </p:sp>
      <p:sp>
        <p:nvSpPr>
          <p:cNvPr id="2054" name="Rectangle 6"/>
          <p:cNvSpPr>
            <a:spLocks noGrp="1" noChangeArrowheads="1"/>
          </p:cNvSpPr>
          <p:nvPr>
            <p:ph type="ctrTitle"/>
          </p:nvPr>
        </p:nvSpPr>
        <p:spPr/>
        <p:txBody>
          <a:bodyPr>
            <a:noAutofit/>
          </a:bodyPr>
          <a:lstStyle/>
          <a:p>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Population and Economic</a:t>
            </a:r>
            <a:br>
              <a:rPr lang="en-US" sz="3200" dirty="0" smtClean="0"/>
            </a:br>
            <a:r>
              <a:rPr lang="en-US" sz="3200" dirty="0"/>
              <a:t>Development</a:t>
            </a:r>
            <a:br>
              <a:rPr lang="en-US" sz="3200" dirty="0"/>
            </a:br>
            <a:r>
              <a:rPr lang="en-US" sz="3200" dirty="0" smtClean="0"/>
              <a:t/>
            </a:r>
            <a:br>
              <a:rPr lang="en-US" sz="3200" dirty="0" smtClean="0"/>
            </a:br>
            <a:r>
              <a:rPr lang="en-US" sz="3200" dirty="0" smtClean="0"/>
              <a:t>2012 Data Sheet</a:t>
            </a:r>
            <a:endParaRPr lang="en-US" sz="3200" dirty="0"/>
          </a:p>
        </p:txBody>
      </p:sp>
      <p:sp>
        <p:nvSpPr>
          <p:cNvPr id="2057" name="Text Box 9"/>
          <p:cNvSpPr txBox="1">
            <a:spLocks noChangeArrowheads="1"/>
          </p:cNvSpPr>
          <p:nvPr/>
        </p:nvSpPr>
        <p:spPr bwMode="auto">
          <a:xfrm>
            <a:off x="838200" y="5334000"/>
            <a:ext cx="7696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endParaRPr lang="en-US" sz="1600" dirty="0" smtClean="0">
              <a:solidFill>
                <a:srgbClr val="000000"/>
              </a:solidFill>
              <a:ea typeface="ＭＳ Ｐゴシック" pitchFamily="64" charset="-128"/>
              <a:cs typeface="+mn-cs"/>
            </a:endParaRPr>
          </a:p>
        </p:txBody>
      </p:sp>
      <p:sp>
        <p:nvSpPr>
          <p:cNvPr id="2058" name="Rectangle 10"/>
          <p:cNvSpPr>
            <a:spLocks noChangeArrowheads="1"/>
          </p:cNvSpPr>
          <p:nvPr/>
        </p:nvSpPr>
        <p:spPr bwMode="auto">
          <a:xfrm>
            <a:off x="914400" y="64008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endParaRPr lang="en-US" sz="1400" dirty="0" smtClean="0">
              <a:solidFill>
                <a:srgbClr val="FFFFFF"/>
              </a:solidFill>
              <a:ea typeface="ＭＳ Ｐゴシック" pitchFamily="64" charset="-128"/>
              <a:cs typeface="+mn-cs"/>
            </a:endParaRPr>
          </a:p>
        </p:txBody>
      </p:sp>
      <p:pic>
        <p:nvPicPr>
          <p:cNvPr id="2061" name="Picture 13" descr="Vertical_CMYK_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699125"/>
            <a:ext cx="1371600" cy="10826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DEA-logo-2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6153150"/>
            <a:ext cx="1981200" cy="65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2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3938" y="533400"/>
            <a:ext cx="7739062" cy="1066800"/>
          </a:xfrm>
        </p:spPr>
        <p:txBody>
          <a:bodyPr/>
          <a:lstStyle>
            <a:lvl1pPr>
              <a:defRPr/>
            </a:lvl1pPr>
          </a:lstStyle>
          <a:p>
            <a:r>
              <a:rPr lang="en-US" dirty="0" smtClean="0"/>
              <a:t>Population of Indonesia, by Age and Sex, 1985 and 2015</a:t>
            </a:r>
          </a:p>
        </p:txBody>
      </p:sp>
      <p:sp>
        <p:nvSpPr>
          <p:cNvPr id="5" name="TextBox 4"/>
          <p:cNvSpPr txBox="1"/>
          <p:nvPr/>
        </p:nvSpPr>
        <p:spPr>
          <a:xfrm>
            <a:off x="914400" y="5996435"/>
            <a:ext cx="7543800" cy="215444"/>
          </a:xfrm>
          <a:prstGeom prst="rect">
            <a:avLst/>
          </a:prstGeom>
          <a:noFill/>
        </p:spPr>
        <p:txBody>
          <a:bodyPr wrap="square" rtlCol="0">
            <a:spAutoFit/>
          </a:bodyPr>
          <a:lstStyle/>
          <a:p>
            <a:r>
              <a:rPr lang="en-US" sz="800" b="1" i="0" cap="small" baseline="0" dirty="0" smtClean="0"/>
              <a:t>Source</a:t>
            </a:r>
            <a:r>
              <a:rPr lang="en-US" sz="800" b="1" dirty="0" smtClean="0"/>
              <a:t>: </a:t>
            </a:r>
            <a:r>
              <a:rPr lang="en-US" sz="800" dirty="0" smtClean="0"/>
              <a:t>United Nations Population Division, World Population Prospects: The 2010 Revision (2011).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135441"/>
            <a:ext cx="7370762" cy="312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17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3938" y="533400"/>
            <a:ext cx="7739062" cy="1066800"/>
          </a:xfrm>
        </p:spPr>
        <p:txBody>
          <a:bodyPr/>
          <a:lstStyle>
            <a:lvl1pPr>
              <a:defRPr/>
            </a:lvl1pPr>
          </a:lstStyle>
          <a:p>
            <a:r>
              <a:rPr lang="en-US" dirty="0" smtClean="0"/>
              <a:t>Population of Honduras, by Age and Sex, 1985 and 2015</a:t>
            </a:r>
          </a:p>
        </p:txBody>
      </p:sp>
      <p:sp>
        <p:nvSpPr>
          <p:cNvPr id="5" name="TextBox 4"/>
          <p:cNvSpPr txBox="1"/>
          <p:nvPr/>
        </p:nvSpPr>
        <p:spPr>
          <a:xfrm>
            <a:off x="914400" y="5996435"/>
            <a:ext cx="7543800" cy="215444"/>
          </a:xfrm>
          <a:prstGeom prst="rect">
            <a:avLst/>
          </a:prstGeom>
          <a:noFill/>
        </p:spPr>
        <p:txBody>
          <a:bodyPr wrap="square" rtlCol="0">
            <a:spAutoFit/>
          </a:bodyPr>
          <a:lstStyle/>
          <a:p>
            <a:r>
              <a:rPr lang="en-US" sz="800" b="1" i="0" cap="small" baseline="0" dirty="0" smtClean="0"/>
              <a:t>Source:</a:t>
            </a:r>
            <a:r>
              <a:rPr lang="en-US" sz="800" dirty="0" smtClean="0"/>
              <a:t> United Nations Population Division, World Population Prospects: The 2010 Revision (2011).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2133600"/>
            <a:ext cx="752951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3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23938" y="533400"/>
            <a:ext cx="7739062" cy="990600"/>
          </a:xfrm>
        </p:spPr>
        <p:txBody>
          <a:bodyPr/>
          <a:lstStyle>
            <a:lvl1pPr>
              <a:defRPr/>
            </a:lvl1pPr>
          </a:lstStyle>
          <a:p>
            <a:r>
              <a:rPr lang="en-US" dirty="0" smtClean="0"/>
              <a:t>Infant Mortality Rate by Wealth</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1676400"/>
            <a:ext cx="57800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14400" y="5791200"/>
            <a:ext cx="7315200" cy="461665"/>
          </a:xfrm>
          <a:prstGeom prst="rect">
            <a:avLst/>
          </a:prstGeom>
          <a:noFill/>
        </p:spPr>
        <p:txBody>
          <a:bodyPr wrap="square" rtlCol="0">
            <a:spAutoFit/>
          </a:bodyPr>
          <a:lstStyle/>
          <a:p>
            <a:r>
              <a:rPr lang="en-US" sz="800" b="1" i="0" cap="small" baseline="0" dirty="0" smtClean="0"/>
              <a:t>Note:</a:t>
            </a:r>
            <a:r>
              <a:rPr lang="en-US" sz="800" dirty="0" smtClean="0"/>
              <a:t> Country order reflects income level based on GDP per capita.</a:t>
            </a:r>
          </a:p>
          <a:p>
            <a:endParaRPr lang="en-US" sz="800" dirty="0" smtClean="0"/>
          </a:p>
          <a:p>
            <a:r>
              <a:rPr lang="en-US" sz="800" b="1" i="0" cap="small" baseline="0" dirty="0" smtClean="0"/>
              <a:t>Sources: </a:t>
            </a:r>
            <a:r>
              <a:rPr lang="en-US" sz="800" dirty="0" smtClean="0"/>
              <a:t>ICF Macro, Demographic and Health Surveys; and World Bank, World Development Indicators Database</a:t>
            </a:r>
            <a:endParaRPr lang="en-US" sz="800" dirty="0"/>
          </a:p>
        </p:txBody>
      </p:sp>
    </p:spTree>
    <p:extLst>
      <p:ext uri="{BB962C8B-B14F-4D97-AF65-F5344CB8AC3E}">
        <p14:creationId xmlns:p14="http://schemas.microsoft.com/office/powerpoint/2010/main" val="230708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3938" y="533400"/>
            <a:ext cx="7739062" cy="1066800"/>
          </a:xfrm>
        </p:spPr>
        <p:txBody>
          <a:bodyPr/>
          <a:lstStyle>
            <a:lvl1pPr>
              <a:defRPr/>
            </a:lvl1pPr>
          </a:lstStyle>
          <a:p>
            <a:r>
              <a:rPr lang="en-US" dirty="0" smtClean="0"/>
              <a:t>Ideal Number of Children Among Men and Women</a:t>
            </a:r>
            <a:endParaRPr lang="en-US" dirty="0"/>
          </a:p>
        </p:txBody>
      </p:sp>
      <p:sp>
        <p:nvSpPr>
          <p:cNvPr id="5" name="TextBox 4"/>
          <p:cNvSpPr txBox="1"/>
          <p:nvPr/>
        </p:nvSpPr>
        <p:spPr>
          <a:xfrm>
            <a:off x="914400" y="5791200"/>
            <a:ext cx="7315200" cy="461665"/>
          </a:xfrm>
          <a:prstGeom prst="rect">
            <a:avLst/>
          </a:prstGeom>
          <a:noFill/>
        </p:spPr>
        <p:txBody>
          <a:bodyPr wrap="square" rtlCol="0">
            <a:spAutoFit/>
          </a:bodyPr>
          <a:lstStyle/>
          <a:p>
            <a:r>
              <a:rPr lang="en-US" sz="800" b="1" i="0" cap="small" baseline="0" dirty="0" smtClean="0"/>
              <a:t>Note: </a:t>
            </a:r>
            <a:r>
              <a:rPr lang="en-US" sz="800" dirty="0" smtClean="0"/>
              <a:t>Country order reflects income level based on GDP</a:t>
            </a:r>
            <a:r>
              <a:rPr lang="en-US" sz="800" baseline="0" dirty="0" smtClean="0"/>
              <a:t> </a:t>
            </a:r>
            <a:r>
              <a:rPr lang="en-US" sz="800" dirty="0" smtClean="0"/>
              <a:t>per capita.</a:t>
            </a:r>
          </a:p>
          <a:p>
            <a:endParaRPr lang="en-US" sz="800" dirty="0" smtClean="0"/>
          </a:p>
          <a:p>
            <a:r>
              <a:rPr lang="en-US" sz="800" b="1" i="0" cap="small" baseline="0" dirty="0" smtClean="0"/>
              <a:t>Sources:</a:t>
            </a:r>
            <a:r>
              <a:rPr lang="en-US" sz="800" dirty="0" smtClean="0"/>
              <a:t> ICF Macro, Demographic and Health Surveys; and World Bank, World Development Indicators Database</a:t>
            </a:r>
            <a:endParaRPr lang="en-US" sz="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1981200"/>
            <a:ext cx="65230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3938" y="533400"/>
            <a:ext cx="7739062" cy="1066800"/>
          </a:xfrm>
        </p:spPr>
        <p:txBody>
          <a:bodyPr/>
          <a:lstStyle>
            <a:lvl1pPr>
              <a:defRPr/>
            </a:lvl1pPr>
          </a:lstStyle>
          <a:p>
            <a:r>
              <a:rPr lang="en-US" dirty="0" smtClean="0"/>
              <a:t>Child Dependency Ratio</a:t>
            </a:r>
            <a:endParaRPr lang="en-US" dirty="0"/>
          </a:p>
        </p:txBody>
      </p:sp>
      <p:sp>
        <p:nvSpPr>
          <p:cNvPr id="5" name="TextBox 4"/>
          <p:cNvSpPr txBox="1"/>
          <p:nvPr/>
        </p:nvSpPr>
        <p:spPr>
          <a:xfrm>
            <a:off x="914400" y="5791200"/>
            <a:ext cx="7315200" cy="215444"/>
          </a:xfrm>
          <a:prstGeom prst="rect">
            <a:avLst/>
          </a:prstGeom>
          <a:noFill/>
        </p:spPr>
        <p:txBody>
          <a:bodyPr wrap="square" rtlCol="0">
            <a:spAutoFit/>
          </a:bodyPr>
          <a:lstStyle/>
          <a:p>
            <a:r>
              <a:rPr lang="en-US" sz="800" b="1" i="0" cap="small" baseline="0" dirty="0" smtClean="0"/>
              <a:t>Source:</a:t>
            </a:r>
            <a:r>
              <a:rPr lang="en-US" sz="800" dirty="0" smtClean="0"/>
              <a:t> United Nations Population Division, World Population Prospects: The 2010 Revision (2011).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828800"/>
            <a:ext cx="761523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08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23938" y="533400"/>
            <a:ext cx="7739062" cy="1066800"/>
          </a:xfrm>
        </p:spPr>
        <p:txBody>
          <a:bodyPr/>
          <a:lstStyle>
            <a:lvl1pPr>
              <a:defRPr/>
            </a:lvl1pPr>
          </a:lstStyle>
          <a:p>
            <a:r>
              <a:rPr lang="en-US" dirty="0" smtClean="0"/>
              <a:t>Net Secondary School Enrollment by Gender, 2009</a:t>
            </a:r>
            <a:endParaRPr lang="en-US" dirty="0"/>
          </a:p>
        </p:txBody>
      </p:sp>
      <p:sp>
        <p:nvSpPr>
          <p:cNvPr id="8" name="TextBox 7"/>
          <p:cNvSpPr txBox="1"/>
          <p:nvPr/>
        </p:nvSpPr>
        <p:spPr>
          <a:xfrm>
            <a:off x="914400" y="5791200"/>
            <a:ext cx="7315200" cy="461665"/>
          </a:xfrm>
          <a:prstGeom prst="rect">
            <a:avLst/>
          </a:prstGeom>
          <a:noFill/>
        </p:spPr>
        <p:txBody>
          <a:bodyPr wrap="square" rtlCol="0">
            <a:spAutoFit/>
          </a:bodyPr>
          <a:lstStyle/>
          <a:p>
            <a:r>
              <a:rPr lang="en-US" sz="800" b="1" i="0" cap="small" baseline="0" dirty="0" smtClean="0"/>
              <a:t>Note:</a:t>
            </a:r>
            <a:r>
              <a:rPr lang="en-US" sz="800" dirty="0" smtClean="0"/>
              <a:t> Country order reflects income level based on GDP per capita.</a:t>
            </a:r>
          </a:p>
          <a:p>
            <a:endParaRPr lang="en-US" sz="800" dirty="0" smtClean="0"/>
          </a:p>
          <a:p>
            <a:r>
              <a:rPr lang="en-US" sz="800" b="1" i="0" cap="small" baseline="0" dirty="0" smtClean="0"/>
              <a:t>Source: </a:t>
            </a:r>
            <a:r>
              <a:rPr lang="en-US" sz="800" dirty="0" smtClean="0"/>
              <a:t>UNESCO Institute for Statistics Database.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828800"/>
            <a:ext cx="67183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88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23938" y="533400"/>
            <a:ext cx="7739062" cy="1066800"/>
          </a:xfrm>
        </p:spPr>
        <p:txBody>
          <a:bodyPr/>
          <a:lstStyle>
            <a:lvl1pPr>
              <a:defRPr/>
            </a:lvl1pPr>
          </a:lstStyle>
          <a:p>
            <a:r>
              <a:rPr lang="en-US" dirty="0" smtClean="0"/>
              <a:t>GDP per Capita and Total Fertility Rates</a:t>
            </a:r>
            <a:endParaRPr lang="en-US" dirty="0"/>
          </a:p>
        </p:txBody>
      </p:sp>
      <p:sp>
        <p:nvSpPr>
          <p:cNvPr id="8" name="TextBox 7"/>
          <p:cNvSpPr txBox="1"/>
          <p:nvPr/>
        </p:nvSpPr>
        <p:spPr>
          <a:xfrm>
            <a:off x="914400" y="5996435"/>
            <a:ext cx="7543800" cy="215444"/>
          </a:xfrm>
          <a:prstGeom prst="rect">
            <a:avLst/>
          </a:prstGeom>
          <a:noFill/>
        </p:spPr>
        <p:txBody>
          <a:bodyPr wrap="square" rtlCol="0">
            <a:spAutoFit/>
          </a:bodyPr>
          <a:lstStyle/>
          <a:p>
            <a:r>
              <a:rPr lang="en-US" sz="800" b="1" i="0" cap="small" baseline="0" dirty="0" smtClean="0"/>
              <a:t>Sources</a:t>
            </a:r>
            <a:r>
              <a:rPr lang="en-US" sz="800" b="1" dirty="0" smtClean="0"/>
              <a:t>:</a:t>
            </a:r>
            <a:r>
              <a:rPr lang="en-US" sz="800" dirty="0" smtClean="0"/>
              <a:t> United Nations Population Division, World Population Prospects: The 2010 Revision (2011); and World Bank, World Development Indicators Database.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828800"/>
            <a:ext cx="698023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247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clrMap bg1="lt1" tx1="dk1" bg2="lt2" tx2="dk2" accent1="accent1" accent2="accent2" accent3="accent3" accent4="accent4" accent5="accent5" accent6="accent6" hlink="hlink" folHlink="folHlink"/>
    </a:extraClrScheme>
    <a:extraClrScheme>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old Stripes">
  <a:themeElements>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clrMap bg1="lt1" tx1="dk1" bg2="lt2" tx2="dk2" accent1="accent1" accent2="accent2" accent3="accent3" accent4="accent4" accent5="accent5" accent6="accent6" hlink="hlink" folHlink="folHlink"/>
    </a:extraClrScheme>
    <a:extraClrScheme>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ppt/theme/themeOverride2.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docProps/app.xml><?xml version="1.0" encoding="utf-8"?>
<Properties xmlns="http://schemas.openxmlformats.org/officeDocument/2006/extended-properties" xmlns:vt="http://schemas.openxmlformats.org/officeDocument/2006/docPropsVTypes">
  <Template/>
  <TotalTime>4907</TotalTime>
  <Words>1009</Words>
  <Application>Microsoft Office PowerPoint</Application>
  <PresentationFormat>On-screen Show (4:3)</PresentationFormat>
  <Paragraphs>45</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Bold Stripes</vt:lpstr>
      <vt:lpstr>1_Bold Stripes</vt:lpstr>
      <vt:lpstr>    Population and Economic Development  2012 Data Sheet</vt:lpstr>
      <vt:lpstr>Population of Indonesia, by Age and Sex, 1985 and 2015</vt:lpstr>
      <vt:lpstr>Population of Honduras, by Age and Sex, 1985 and 2015</vt:lpstr>
      <vt:lpstr>Infant Mortality Rate by Wealth</vt:lpstr>
      <vt:lpstr>Ideal Number of Children Among Men and Women</vt:lpstr>
      <vt:lpstr>Child Dependency Ratio</vt:lpstr>
      <vt:lpstr>Net Secondary School Enrollment by Gender, 2009</vt:lpstr>
      <vt:lpstr>GDP per Capita and Total Fertility Rates</vt:lpstr>
    </vt:vector>
  </TitlesOfParts>
  <Company>PRB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PRB</dc:creator>
  <cp:lastModifiedBy>Ellen Carnevale</cp:lastModifiedBy>
  <cp:revision>201</cp:revision>
  <cp:lastPrinted>2012-03-21T18:47:10Z</cp:lastPrinted>
  <dcterms:created xsi:type="dcterms:W3CDTF">2011-07-23T19:43:15Z</dcterms:created>
  <dcterms:modified xsi:type="dcterms:W3CDTF">2012-03-26T19:55:08Z</dcterms:modified>
</cp:coreProperties>
</file>