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notesSlides/notesSlide5.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1.xml" ContentType="application/vnd.openxmlformats-officedocument.drawingml.chartshape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7.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30.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16.xml" ContentType="application/vnd.openxmlformats-officedocument.drawingml.chart+xml"/>
  <Override PartName="/ppt/theme/themeOverride7.xml" ContentType="application/vnd.openxmlformats-officedocument.themeOverride+xml"/>
  <Override PartName="/ppt/notesSlides/notesSlide43.xml" ContentType="application/vnd.openxmlformats-officedocument.presentationml.notesSlid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handoutMasterIdLst>
    <p:handoutMasterId r:id="rId60"/>
  </p:handoutMasterIdLst>
  <p:sldIdLst>
    <p:sldId id="256" r:id="rId2"/>
    <p:sldId id="314" r:id="rId3"/>
    <p:sldId id="309" r:id="rId4"/>
    <p:sldId id="406" r:id="rId5"/>
    <p:sldId id="408" r:id="rId6"/>
    <p:sldId id="258" r:id="rId7"/>
    <p:sldId id="351" r:id="rId8"/>
    <p:sldId id="352" r:id="rId9"/>
    <p:sldId id="353" r:id="rId10"/>
    <p:sldId id="410" r:id="rId11"/>
    <p:sldId id="413" r:id="rId12"/>
    <p:sldId id="356" r:id="rId13"/>
    <p:sldId id="357" r:id="rId14"/>
    <p:sldId id="358" r:id="rId15"/>
    <p:sldId id="359" r:id="rId16"/>
    <p:sldId id="360" r:id="rId17"/>
    <p:sldId id="361" r:id="rId18"/>
    <p:sldId id="362" r:id="rId19"/>
    <p:sldId id="363" r:id="rId20"/>
    <p:sldId id="364" r:id="rId21"/>
    <p:sldId id="365" r:id="rId22"/>
    <p:sldId id="405" r:id="rId23"/>
    <p:sldId id="367" r:id="rId24"/>
    <p:sldId id="401" r:id="rId25"/>
    <p:sldId id="368" r:id="rId26"/>
    <p:sldId id="411" r:id="rId27"/>
    <p:sldId id="412" r:id="rId28"/>
    <p:sldId id="371" r:id="rId29"/>
    <p:sldId id="372" r:id="rId30"/>
    <p:sldId id="373" r:id="rId31"/>
    <p:sldId id="374" r:id="rId32"/>
    <p:sldId id="375" r:id="rId33"/>
    <p:sldId id="376" r:id="rId34"/>
    <p:sldId id="377" r:id="rId35"/>
    <p:sldId id="378" r:id="rId36"/>
    <p:sldId id="379" r:id="rId37"/>
    <p:sldId id="380" r:id="rId38"/>
    <p:sldId id="381" r:id="rId39"/>
    <p:sldId id="404" r:id="rId40"/>
    <p:sldId id="383" r:id="rId41"/>
    <p:sldId id="384" r:id="rId42"/>
    <p:sldId id="385" r:id="rId43"/>
    <p:sldId id="386" r:id="rId44"/>
    <p:sldId id="387" r:id="rId45"/>
    <p:sldId id="388" r:id="rId46"/>
    <p:sldId id="409" r:id="rId47"/>
    <p:sldId id="390" r:id="rId48"/>
    <p:sldId id="391" r:id="rId49"/>
    <p:sldId id="392" r:id="rId50"/>
    <p:sldId id="393" r:id="rId51"/>
    <p:sldId id="394" r:id="rId52"/>
    <p:sldId id="395" r:id="rId53"/>
    <p:sldId id="396" r:id="rId54"/>
    <p:sldId id="397" r:id="rId55"/>
    <p:sldId id="398" r:id="rId56"/>
    <p:sldId id="399" r:id="rId57"/>
    <p:sldId id="400" r:id="rId58"/>
  </p:sldIdLst>
  <p:sldSz cx="12192000" cy="6858000"/>
  <p:notesSz cx="9309100" cy="7023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E08BAC74-D16C-4376-856C-B5786290DA35}">
          <p14:sldIdLst>
            <p14:sldId id="256"/>
            <p14:sldId id="314"/>
            <p14:sldId id="309"/>
            <p14:sldId id="406"/>
            <p14:sldId id="408"/>
            <p14:sldId id="258"/>
          </p14:sldIdLst>
        </p14:section>
        <p14:section name="MEN'S USE OF FP" id="{DC26C941-93BD-4FE7-ABD4-EBB4FE5EC371}">
          <p14:sldIdLst>
            <p14:sldId id="351"/>
            <p14:sldId id="352"/>
          </p14:sldIdLst>
        </p14:section>
        <p14:section name="MEN’S FP KNOWLEDGE, FERTILITY INTENTIONS, and ATTITUDES" id="{A2CBF844-50EB-41E9-AA5C-682F39466892}">
          <p14:sldIdLst>
            <p14:sldId id="353"/>
            <p14:sldId id="410"/>
            <p14:sldId id="413"/>
            <p14:sldId id="356"/>
            <p14:sldId id="357"/>
            <p14:sldId id="358"/>
          </p14:sldIdLst>
        </p14:section>
        <p14:section name="BARRIERS and CHALLENGES" id="{02378C7F-A35A-4386-B486-CB16ADA4507C}">
          <p14:sldIdLst>
            <p14:sldId id="359"/>
            <p14:sldId id="360"/>
            <p14:sldId id="361"/>
            <p14:sldId id="362"/>
            <p14:sldId id="363"/>
            <p14:sldId id="364"/>
            <p14:sldId id="365"/>
          </p14:sldIdLst>
        </p14:section>
        <p14:section name="ADOLESCENTS" id="{2CF7D784-FD7E-446A-A4F2-AEEB19CC88A0}">
          <p14:sldIdLst>
            <p14:sldId id="405"/>
            <p14:sldId id="367"/>
            <p14:sldId id="401"/>
            <p14:sldId id="368"/>
            <p14:sldId id="411"/>
            <p14:sldId id="412"/>
            <p14:sldId id="371"/>
            <p14:sldId id="372"/>
            <p14:sldId id="373"/>
            <p14:sldId id="374"/>
          </p14:sldIdLst>
        </p14:section>
        <p14:section name="BENEFITS TO MEN" id="{3DC1C78F-7049-467F-8DE8-B58AB80B3775}">
          <p14:sldIdLst>
            <p14:sldId id="375"/>
            <p14:sldId id="376"/>
            <p14:sldId id="377"/>
            <p14:sldId id="378"/>
          </p14:sldIdLst>
        </p14:section>
        <p14:section name="CASE STUDIES" id="{1473F435-EBFF-4ADF-BFCF-1A5A386C2A8E}">
          <p14:sldIdLst>
            <p14:sldId id="379"/>
            <p14:sldId id="380"/>
            <p14:sldId id="381"/>
            <p14:sldId id="404"/>
            <p14:sldId id="383"/>
          </p14:sldIdLst>
        </p14:section>
        <p14:section name="A CLOSER LOOK AT VASECTOMY" id="{ED949EDA-02DF-40C1-A2FB-6C428BF070DD}">
          <p14:sldIdLst>
            <p14:sldId id="384"/>
            <p14:sldId id="385"/>
            <p14:sldId id="386"/>
            <p14:sldId id="387"/>
            <p14:sldId id="388"/>
            <p14:sldId id="409"/>
            <p14:sldId id="390"/>
            <p14:sldId id="391"/>
          </p14:sldIdLst>
        </p14:section>
        <p14:section name="RECOMMENDATIONS" id="{38174112-EFE7-4282-BED8-B8D2FDFC07A0}">
          <p14:sldIdLst>
            <p14:sldId id="392"/>
            <p14:sldId id="393"/>
            <p14:sldId id="394"/>
            <p14:sldId id="395"/>
            <p14:sldId id="396"/>
            <p14:sldId id="397"/>
            <p14:sldId id="398"/>
          </p14:sldIdLst>
        </p14:section>
        <p14:section name="CONCLUSION" id="{B715E246-EC9F-4AB7-BEB2-3F9AF162989A}">
          <p14:sldIdLst>
            <p14:sldId id="399"/>
          </p14:sldIdLst>
        </p14:section>
        <p14:section name="CREDITS" id="{D84EAFD0-37F2-4720-93D7-261913AE4B88}">
          <p14:sldIdLst>
            <p14:sldId id="40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sica Woodin" initials="JW" lastIdx="50" clrIdx="0">
    <p:extLst/>
  </p:cmAuthor>
  <p:cmAuthor id="2" name="Jessica Woodin" initials="JW [2]" lastIdx="1" clrIdx="1">
    <p:extLst/>
  </p:cmAuthor>
  <p:cmAuthor id="3" name="Jessica Woodin" initials="JW [3]" lastIdx="1" clrIdx="2">
    <p:extLst/>
  </p:cmAuthor>
  <p:cmAuthor id="4" name="Jessica Woodin" initials="JW [4]" lastIdx="1" clrIdx="3">
    <p:extLst/>
  </p:cmAuthor>
  <p:cmAuthor id="5" name="Jessica Woodin" initials="JW [5]" lastIdx="1" clrIdx="4">
    <p:extLst/>
  </p:cmAuthor>
  <p:cmAuthor id="6" name="Jessica Woodin" initials="JW [6]" lastIdx="1" clrIdx="5">
    <p:extLst/>
  </p:cmAuthor>
  <p:cmAuthor id="7" name="Jessica Woodin" initials="JW [7]" lastIdx="1" clrIdx="6">
    <p:extLst/>
  </p:cmAuthor>
  <p:cmAuthor id="8" name="Jessica Woodin" initials="JW [8]" lastIdx="1" clrIdx="7">
    <p:extLst/>
  </p:cmAuthor>
  <p:cmAuthor id="9" name="Jessica Woodin" initials="JW [9]" lastIdx="1" clrIdx="8">
    <p:extLst/>
  </p:cmAuthor>
  <p:cmAuthor id="10" name="Jessica Woodin" initials="JW [10]" lastIdx="1" clrIdx="9">
    <p:extLst/>
  </p:cmAuthor>
  <p:cmAuthor id="11" name="Jessica Woodin" initials="JW [11]" lastIdx="1" clrIdx="10">
    <p:extLst/>
  </p:cmAuthor>
  <p:cmAuthor id="12" name="Natalie Larson" initials="NL" lastIdx="20" clrIdx="11">
    <p:extLst/>
  </p:cmAuthor>
  <p:cmAuthor id="13" name="Heidi Worley" initials="HW" lastIdx="84" clrIdx="12">
    <p:extLst/>
  </p:cmAuthor>
  <p:cmAuthor id="14" name="Jessica Kali" initials="JK" lastIdx="222" clrIdx="13">
    <p:extLst/>
  </p:cmAuthor>
  <p:cmAuthor id="15" name="Edwards Conference Room" initials="ECR" lastIdx="5" clrIdx="14">
    <p:extLst/>
  </p:cmAuthor>
  <p:cmAuthor id="16" name="Charlotte Feldman-Jacobs" initials="CF" lastIdx="5" clrIdx="1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6B90"/>
    <a:srgbClr val="C78D2A"/>
    <a:srgbClr val="DDDFD4"/>
    <a:srgbClr val="7AADB0"/>
    <a:srgbClr val="7170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035" autoAdjust="0"/>
    <p:restoredTop sz="62372" autoAdjust="0"/>
  </p:normalViewPr>
  <p:slideViewPr>
    <p:cSldViewPr snapToGrid="0">
      <p:cViewPr varScale="1">
        <p:scale>
          <a:sx n="45" d="100"/>
          <a:sy n="45" d="100"/>
        </p:scale>
        <p:origin x="78" y="474"/>
      </p:cViewPr>
      <p:guideLst>
        <p:guide orient="horz" pos="2160"/>
        <p:guide pos="3840"/>
      </p:guideLst>
    </p:cSldViewPr>
  </p:slideViewPr>
  <p:outlineViewPr>
    <p:cViewPr>
      <p:scale>
        <a:sx n="33" d="100"/>
        <a:sy n="33" d="100"/>
      </p:scale>
      <p:origin x="0" y="-2079"/>
    </p:cViewPr>
  </p:outlineViewPr>
  <p:notesTextViewPr>
    <p:cViewPr>
      <p:scale>
        <a:sx n="100" d="100"/>
        <a:sy n="100" d="100"/>
      </p:scale>
      <p:origin x="0" y="0"/>
    </p:cViewPr>
  </p:notesTextViewPr>
  <p:sorterViewPr>
    <p:cViewPr>
      <p:scale>
        <a:sx n="100" d="100"/>
        <a:sy n="100" d="100"/>
      </p:scale>
      <p:origin x="0" y="-7998"/>
    </p:cViewPr>
  </p:sorterViewPr>
  <p:notesViewPr>
    <p:cSldViewPr snapToGrid="0">
      <p:cViewPr>
        <p:scale>
          <a:sx n="68" d="100"/>
          <a:sy n="68" d="100"/>
        </p:scale>
        <p:origin x="2586" y="34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oleObject" Target="file:///\\Volumes\Production\PRB\18-013%20Men%20as%20Users%20PPT%20v10-\Men%20and%20FP%20Slidedeck%20Excel%20Data\14-men-approve-contraception.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1.xml"/></Relationships>
</file>

<file path=ppt/charts/_rels/chart12.xml.rels><?xml version="1.0" encoding="UTF-8" standalone="yes"?>
<Relationships xmlns="http://schemas.openxmlformats.org/package/2006/relationships"><Relationship Id="rId3" Type="http://schemas.openxmlformats.org/officeDocument/2006/relationships/oleObject" Target="file:///\\Volumes\Production\PRB\18-013%20Men%20as%20Users%20PPT%20v10-\Men%20and%20FP%20Slidedeck%20Excel%20Data\26-students-intercourse.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Volumes\Production\PRB\18-013%20Men%20as%20Users%20PPT%20v10-\Men%20and%20FP%20Slidedeck%20Excel%20Data\27-youth-in-developing.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7.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6.xml"/><Relationship Id="rId1" Type="http://schemas.microsoft.com/office/2011/relationships/chartStyle" Target="style1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7.xml"/><Relationship Id="rId1" Type="http://schemas.microsoft.com/office/2011/relationships/chartStyle" Target="style17.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oleObject" Target="file:///\\Volumes\Production\PRB\18-013%20Men%20as%20Users%20PPT%20v10-\Men%20and%20FP%20Slidedeck%20Excel%20Data\Slide%205.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Volumes\Production\PRB\18-013%20Men%20as%20Users%20PPT%20v10-\Men%20and%20FP%20Slidedeck%20Excel%20Data\10-mens-knowledge-of-contraceptive.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722911738050699"/>
          <c:y val="8.2042294055348297E-2"/>
          <c:w val="0.74228757419896496"/>
          <c:h val="0.81883662568494697"/>
        </c:manualLayout>
      </c:layout>
      <c:barChart>
        <c:barDir val="bar"/>
        <c:grouping val="clustered"/>
        <c:varyColors val="0"/>
        <c:ser>
          <c:idx val="0"/>
          <c:order val="0"/>
          <c:spPr>
            <a:solidFill>
              <a:srgbClr val="3D6B9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Sheet1!$A$1:$B$2</c:f>
              <c:strCache>
                <c:ptCount val="2"/>
                <c:pt idx="0">
                  <c:v>2008</c:v>
                </c:pt>
                <c:pt idx="1">
                  <c:v>2005</c:v>
                </c:pt>
              </c:strCache>
            </c:strRef>
          </c:cat>
          <c:val>
            <c:numRef>
              <c:f>Sheet1!$C$1:$C$2</c:f>
              <c:numCache>
                <c:formatCode>General</c:formatCode>
                <c:ptCount val="2"/>
                <c:pt idx="0">
                  <c:v>4.5999999999999996</c:v>
                </c:pt>
                <c:pt idx="1">
                  <c:v>4.8</c:v>
                </c:pt>
              </c:numCache>
            </c:numRef>
          </c:val>
          <c:extLst>
            <c:ext xmlns:c15="http://schemas.microsoft.com/office/drawing/2012/chart" uri="{02D57815-91ED-43cb-92C2-25804820EDAC}">
              <c15:filteredSeriesTitle>
                <c15:tx>
                  <c:strRef>
                    <c:extLst xmlns:c16="http://schemas.microsoft.com/office/drawing/2014/chart">
                      <c:ext uri="{02D57815-91ED-43cb-92C2-25804820EDAC}">
                        <c15:formulaRef>
                          <c15:sqref>Sheet1!#REF!</c15:sqref>
                        </c15:formulaRef>
                      </c:ext>
                    </c:extLst>
                    <c:strCache>
                      <c:ptCount val="1"/>
                      <c:pt idx="0">
                        <c:v>#REF!</c:v>
                      </c:pt>
                    </c:strCache>
                  </c:strRef>
                </c15:tx>
              </c15:filteredSeriesTitle>
            </c:ext>
            <c:ext xmlns:c16="http://schemas.microsoft.com/office/drawing/2014/chart" uri="{C3380CC4-5D6E-409C-BE32-E72D297353CC}">
              <c16:uniqueId val="{00000000-5BFD-4588-A813-068AE825C45C}"/>
            </c:ext>
          </c:extLst>
        </c:ser>
        <c:dLbls>
          <c:showLegendKey val="0"/>
          <c:showVal val="0"/>
          <c:showCatName val="0"/>
          <c:showSerName val="0"/>
          <c:showPercent val="0"/>
          <c:showBubbleSize val="0"/>
        </c:dLbls>
        <c:gapWidth val="20"/>
        <c:axId val="493638944"/>
        <c:axId val="493643056"/>
      </c:barChart>
      <c:catAx>
        <c:axId val="4936389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charset="0"/>
                <a:ea typeface="+mn-ea"/>
                <a:cs typeface="+mn-cs"/>
              </a:defRPr>
            </a:pPr>
            <a:endParaRPr lang="en-US"/>
          </a:p>
        </c:txPr>
        <c:crossAx val="493643056"/>
        <c:crosses val="autoZero"/>
        <c:auto val="1"/>
        <c:lblAlgn val="ctr"/>
        <c:lblOffset val="100"/>
        <c:noMultiLvlLbl val="0"/>
      </c:catAx>
      <c:valAx>
        <c:axId val="493643056"/>
        <c:scaling>
          <c:orientation val="minMax"/>
          <c:max val="12"/>
        </c:scaling>
        <c:delete val="1"/>
        <c:axPos val="b"/>
        <c:numFmt formatCode="General" sourceLinked="1"/>
        <c:majorTickMark val="none"/>
        <c:minorTickMark val="none"/>
        <c:tickLblPos val="nextTo"/>
        <c:crossAx val="493638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'Slide 14'!$B$1</c:f>
              <c:strCache>
                <c:ptCount val="1"/>
                <c:pt idx="0">
                  <c:v>approve</c:v>
                </c:pt>
              </c:strCache>
            </c:strRef>
          </c:tx>
          <c:spPr>
            <a:solidFill>
              <a:schemeClr val="bg1">
                <a:lumMod val="85000"/>
              </a:schemeClr>
            </a:solidFill>
            <a:ln>
              <a:noFill/>
            </a:ln>
            <a:effectLst/>
          </c:spPr>
          <c:invertIfNegative val="0"/>
          <c:cat>
            <c:strRef>
              <c:f>'Slide 14'!$A$2:$A$29</c:f>
              <c:strCache>
                <c:ptCount val="28"/>
                <c:pt idx="0">
                  <c:v>Rwanda 2005</c:v>
                </c:pt>
                <c:pt idx="1">
                  <c:v>Zimbabwe 1999</c:v>
                </c:pt>
                <c:pt idx="2">
                  <c:v>Malawi 2004</c:v>
                </c:pt>
                <c:pt idx="3">
                  <c:v>Ghana 2003</c:v>
                </c:pt>
                <c:pt idx="4">
                  <c:v>Tanzania 2004</c:v>
                </c:pt>
                <c:pt idx="5">
                  <c:v>Zambia 2001</c:v>
                </c:pt>
                <c:pt idx="6">
                  <c:v>Uganda 2000</c:v>
                </c:pt>
                <c:pt idx="7">
                  <c:v>Kenya 2003</c:v>
                </c:pt>
                <c:pt idx="8">
                  <c:v>BurkinaFaso 2003</c:v>
                </c:pt>
                <c:pt idx="9">
                  <c:v>Namibia 2000</c:v>
                </c:pt>
                <c:pt idx="10">
                  <c:v>Togo 1998</c:v>
                </c:pt>
                <c:pt idx="11">
                  <c:v>Comoros 1996</c:v>
                </c:pt>
                <c:pt idx="12">
                  <c:v>Ethiopia 2000</c:v>
                </c:pt>
                <c:pt idx="13">
                  <c:v>Mozambique 2003</c:v>
                </c:pt>
                <c:pt idx="14">
                  <c:v>Gabon 2000</c:v>
                </c:pt>
                <c:pt idx="15">
                  <c:v>Benin 2001</c:v>
                </c:pt>
                <c:pt idx="16">
                  <c:v>CotedIvoire 1998</c:v>
                </c:pt>
                <c:pt idx="17">
                  <c:v>Madagascar 2003</c:v>
                </c:pt>
                <c:pt idx="18">
                  <c:v>Cameroon 1998</c:v>
                </c:pt>
                <c:pt idx="19">
                  <c:v>Mali 2001</c:v>
                </c:pt>
                <c:pt idx="20">
                  <c:v>Niger 2006</c:v>
                </c:pt>
                <c:pt idx="21">
                  <c:v>CAR 1994</c:v>
                </c:pt>
                <c:pt idx="22">
                  <c:v>Nigeria 2003</c:v>
                </c:pt>
                <c:pt idx="23">
                  <c:v>CongoDemocraticRepublic 2007</c:v>
                </c:pt>
                <c:pt idx="24">
                  <c:v>Senegal 2005</c:v>
                </c:pt>
                <c:pt idx="25">
                  <c:v>Guinea 2005</c:v>
                </c:pt>
                <c:pt idx="26">
                  <c:v>Lesotho 2004</c:v>
                </c:pt>
                <c:pt idx="27">
                  <c:v>Chad 2004</c:v>
                </c:pt>
              </c:strCache>
            </c:strRef>
          </c:cat>
          <c:val>
            <c:numRef>
              <c:f>'Slide 14'!$B$2:$B$29</c:f>
              <c:numCache>
                <c:formatCode>0%</c:formatCode>
                <c:ptCount val="28"/>
                <c:pt idx="0">
                  <c:v>0.94140000000000001</c:v>
                </c:pt>
                <c:pt idx="1">
                  <c:v>0.92730000000000001</c:v>
                </c:pt>
                <c:pt idx="2">
                  <c:v>0.92679999999999996</c:v>
                </c:pt>
                <c:pt idx="3">
                  <c:v>0.86319999999999997</c:v>
                </c:pt>
                <c:pt idx="4">
                  <c:v>0.85140000000000005</c:v>
                </c:pt>
                <c:pt idx="5">
                  <c:v>0.81220000000000003</c:v>
                </c:pt>
                <c:pt idx="6">
                  <c:v>0.80389999999999995</c:v>
                </c:pt>
                <c:pt idx="7">
                  <c:v>0.79369999999999996</c:v>
                </c:pt>
                <c:pt idx="8">
                  <c:v>0.73160000000000003</c:v>
                </c:pt>
                <c:pt idx="9">
                  <c:v>0.71589999999999998</c:v>
                </c:pt>
                <c:pt idx="10">
                  <c:v>0.70350000000000001</c:v>
                </c:pt>
                <c:pt idx="11">
                  <c:v>0.6966</c:v>
                </c:pt>
                <c:pt idx="12">
                  <c:v>0.68669999999999998</c:v>
                </c:pt>
                <c:pt idx="13">
                  <c:v>0.65559999999999996</c:v>
                </c:pt>
                <c:pt idx="14">
                  <c:v>0.63919999999999999</c:v>
                </c:pt>
                <c:pt idx="15">
                  <c:v>0.63859999999999995</c:v>
                </c:pt>
                <c:pt idx="16">
                  <c:v>0.60340000000000005</c:v>
                </c:pt>
                <c:pt idx="17">
                  <c:v>0.60060000000000002</c:v>
                </c:pt>
                <c:pt idx="18">
                  <c:v>0.58509999999999995</c:v>
                </c:pt>
                <c:pt idx="19">
                  <c:v>0.57789999999999997</c:v>
                </c:pt>
                <c:pt idx="20">
                  <c:v>0.57269999999999999</c:v>
                </c:pt>
                <c:pt idx="21">
                  <c:v>0.50249999999999995</c:v>
                </c:pt>
                <c:pt idx="22">
                  <c:v>0.50160000000000005</c:v>
                </c:pt>
                <c:pt idx="23">
                  <c:v>0.48659999999999998</c:v>
                </c:pt>
                <c:pt idx="24">
                  <c:v>0.48470000000000002</c:v>
                </c:pt>
                <c:pt idx="25">
                  <c:v>0.48359999999999997</c:v>
                </c:pt>
                <c:pt idx="26">
                  <c:v>0.47670000000000001</c:v>
                </c:pt>
                <c:pt idx="27">
                  <c:v>0.47610000000000002</c:v>
                </c:pt>
              </c:numCache>
            </c:numRef>
          </c:val>
          <c:extLst>
            <c:ext xmlns:c16="http://schemas.microsoft.com/office/drawing/2014/chart" uri="{C3380CC4-5D6E-409C-BE32-E72D297353CC}">
              <c16:uniqueId val="{00000000-630F-B744-80A8-1344B0A3EE4F}"/>
            </c:ext>
          </c:extLst>
        </c:ser>
        <c:dLbls>
          <c:showLegendKey val="0"/>
          <c:showVal val="0"/>
          <c:showCatName val="0"/>
          <c:showSerName val="0"/>
          <c:showPercent val="0"/>
          <c:showBubbleSize val="0"/>
        </c:dLbls>
        <c:gapWidth val="59"/>
        <c:axId val="570264800"/>
        <c:axId val="570261848"/>
      </c:barChart>
      <c:catAx>
        <c:axId val="5702648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70261848"/>
        <c:crosses val="autoZero"/>
        <c:auto val="1"/>
        <c:lblAlgn val="ctr"/>
        <c:lblOffset val="100"/>
        <c:noMultiLvlLbl val="0"/>
      </c:catAx>
      <c:valAx>
        <c:axId val="570261848"/>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70264800"/>
        <c:crosses val="autoZero"/>
        <c:crossBetween val="between"/>
        <c:majorUnit val="0.1"/>
      </c:valAx>
      <c:spPr>
        <a:noFill/>
        <a:ln w="25400">
          <a:no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833323406739099"/>
          <c:y val="0.13057633829694201"/>
          <c:w val="0.52714350622057105"/>
          <c:h val="0.79071519205278096"/>
        </c:manualLayout>
      </c:layout>
      <c:pieChart>
        <c:varyColors val="1"/>
        <c:ser>
          <c:idx val="0"/>
          <c:order val="0"/>
          <c:tx>
            <c:strRef>
              <c:f>Sheet1!$B$1</c:f>
              <c:strCache>
                <c:ptCount val="1"/>
                <c:pt idx="0">
                  <c:v>prioritized</c:v>
                </c:pt>
              </c:strCache>
            </c:strRef>
          </c:tx>
          <c:dPt>
            <c:idx val="0"/>
            <c:bubble3D val="0"/>
            <c:spPr>
              <a:solidFill>
                <a:srgbClr val="C78D2A"/>
              </a:solidFill>
              <a:ln w="19050">
                <a:solidFill>
                  <a:schemeClr val="lt1"/>
                </a:solidFill>
              </a:ln>
              <a:effectLst/>
            </c:spPr>
            <c:extLst>
              <c:ext xmlns:c16="http://schemas.microsoft.com/office/drawing/2014/chart" uri="{C3380CC4-5D6E-409C-BE32-E72D297353CC}">
                <c16:uniqueId val="{00000001-1187-4421-91CF-54E17C6E2E86}"/>
              </c:ext>
            </c:extLst>
          </c:dPt>
          <c:dPt>
            <c:idx val="1"/>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3-1187-4421-91CF-54E17C6E2E8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187-4421-91CF-54E17C6E2E8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187-4421-91CF-54E17C6E2E8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1187-4421-91CF-54E17C6E2E86}"/>
              </c:ext>
            </c:extLst>
          </c:dPt>
          <c:cat>
            <c:strRef>
              <c:f>Sheet1!$A$2:$A$6</c:f>
              <c:strCache>
                <c:ptCount val="2"/>
                <c:pt idx="0">
                  <c:v>did</c:v>
                </c:pt>
                <c:pt idx="1">
                  <c:v>2nd Qtr</c:v>
                </c:pt>
              </c:strCache>
            </c:strRef>
          </c:cat>
          <c:val>
            <c:numRef>
              <c:f>Sheet1!$B$2:$B$6</c:f>
              <c:numCache>
                <c:formatCode>General</c:formatCode>
                <c:ptCount val="5"/>
                <c:pt idx="0">
                  <c:v>22</c:v>
                </c:pt>
                <c:pt idx="1">
                  <c:v>78</c:v>
                </c:pt>
              </c:numCache>
            </c:numRef>
          </c:val>
          <c:extLst>
            <c:ext xmlns:c16="http://schemas.microsoft.com/office/drawing/2014/chart" uri="{C3380CC4-5D6E-409C-BE32-E72D297353CC}">
              <c16:uniqueId val="{0000000A-1187-4421-91CF-54E17C6E2E8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100"/>
              <a:t>Proportion of students aged 13-15 who reported ever having sexual intercourse, by gender</a:t>
            </a:r>
          </a:p>
        </c:rich>
      </c:tx>
      <c:layout>
        <c:manualLayout>
          <c:xMode val="edge"/>
          <c:yMode val="edge"/>
          <c:x val="0.24214509623841005"/>
          <c:y val="8.1441703062121132E-2"/>
        </c:manualLayout>
      </c:layout>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1"/>
          <c:order val="0"/>
          <c:tx>
            <c:strRef>
              <c:f>'Slide 26'!$C$1</c:f>
              <c:strCache>
                <c:ptCount val="1"/>
                <c:pt idx="0">
                  <c:v>Boys</c:v>
                </c:pt>
              </c:strCache>
            </c:strRef>
          </c:tx>
          <c:spPr>
            <a:solidFill>
              <a:srgbClr val="C78D2A"/>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'Slide 26'!$A$2:$A$11</c:f>
              <c:strCache>
                <c:ptCount val="10"/>
                <c:pt idx="0">
                  <c:v>Ghana 2007</c:v>
                </c:pt>
                <c:pt idx="1">
                  <c:v>Kenya 2003</c:v>
                </c:pt>
                <c:pt idx="2">
                  <c:v>Malawi 2009</c:v>
                </c:pt>
                <c:pt idx="3">
                  <c:v>Mauritania 2010</c:v>
                </c:pt>
                <c:pt idx="4">
                  <c:v>Namibia 2013</c:v>
                </c:pt>
                <c:pt idx="5">
                  <c:v>Senegal 2005</c:v>
                </c:pt>
                <c:pt idx="6">
                  <c:v>Seychelles 2007</c:v>
                </c:pt>
                <c:pt idx="7">
                  <c:v>Tanzania 2014</c:v>
                </c:pt>
                <c:pt idx="8">
                  <c:v>Uganda 2003</c:v>
                </c:pt>
                <c:pt idx="9">
                  <c:v>Zambia 2004</c:v>
                </c:pt>
              </c:strCache>
            </c:strRef>
          </c:cat>
          <c:val>
            <c:numRef>
              <c:f>'Slide 26'!$C$2:$C$11</c:f>
              <c:numCache>
                <c:formatCode>0%</c:formatCode>
                <c:ptCount val="10"/>
                <c:pt idx="0">
                  <c:v>0.25</c:v>
                </c:pt>
                <c:pt idx="1">
                  <c:v>0.45</c:v>
                </c:pt>
                <c:pt idx="2">
                  <c:v>0.28000000000000003</c:v>
                </c:pt>
                <c:pt idx="3">
                  <c:v>0.32</c:v>
                </c:pt>
                <c:pt idx="4">
                  <c:v>0.5</c:v>
                </c:pt>
                <c:pt idx="5">
                  <c:v>0.35</c:v>
                </c:pt>
                <c:pt idx="6">
                  <c:v>0.28999999999999998</c:v>
                </c:pt>
                <c:pt idx="7">
                  <c:v>0.23</c:v>
                </c:pt>
                <c:pt idx="8">
                  <c:v>0.28999999999999998</c:v>
                </c:pt>
                <c:pt idx="9">
                  <c:v>0.45</c:v>
                </c:pt>
              </c:numCache>
            </c:numRef>
          </c:val>
          <c:extLst>
            <c:ext xmlns:c16="http://schemas.microsoft.com/office/drawing/2014/chart" uri="{C3380CC4-5D6E-409C-BE32-E72D297353CC}">
              <c16:uniqueId val="{00000001-952C-164D-8A33-08BB2F5BE8FC}"/>
            </c:ext>
          </c:extLst>
        </c:ser>
        <c:ser>
          <c:idx val="2"/>
          <c:order val="1"/>
          <c:tx>
            <c:strRef>
              <c:f>'Slide 26'!$D$1</c:f>
              <c:strCache>
                <c:ptCount val="1"/>
                <c:pt idx="0">
                  <c:v>Girls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'Slide 26'!$A$2:$A$11</c:f>
              <c:strCache>
                <c:ptCount val="10"/>
                <c:pt idx="0">
                  <c:v>Ghana 2007</c:v>
                </c:pt>
                <c:pt idx="1">
                  <c:v>Kenya 2003</c:v>
                </c:pt>
                <c:pt idx="2">
                  <c:v>Malawi 2009</c:v>
                </c:pt>
                <c:pt idx="3">
                  <c:v>Mauritania 2010</c:v>
                </c:pt>
                <c:pt idx="4">
                  <c:v>Namibia 2013</c:v>
                </c:pt>
                <c:pt idx="5">
                  <c:v>Senegal 2005</c:v>
                </c:pt>
                <c:pt idx="6">
                  <c:v>Seychelles 2007</c:v>
                </c:pt>
                <c:pt idx="7">
                  <c:v>Tanzania 2014</c:v>
                </c:pt>
                <c:pt idx="8">
                  <c:v>Uganda 2003</c:v>
                </c:pt>
                <c:pt idx="9">
                  <c:v>Zambia 2004</c:v>
                </c:pt>
              </c:strCache>
            </c:strRef>
          </c:cat>
          <c:val>
            <c:numRef>
              <c:f>'Slide 26'!$D$2:$D$11</c:f>
              <c:numCache>
                <c:formatCode>0%</c:formatCode>
                <c:ptCount val="10"/>
                <c:pt idx="0">
                  <c:v>0.25</c:v>
                </c:pt>
                <c:pt idx="1">
                  <c:v>0.23</c:v>
                </c:pt>
                <c:pt idx="2">
                  <c:v>0.17</c:v>
                </c:pt>
                <c:pt idx="3">
                  <c:v>0.28000000000000003</c:v>
                </c:pt>
                <c:pt idx="4">
                  <c:v>0.27</c:v>
                </c:pt>
                <c:pt idx="5">
                  <c:v>0.08</c:v>
                </c:pt>
                <c:pt idx="6">
                  <c:v>0.16</c:v>
                </c:pt>
                <c:pt idx="7">
                  <c:v>0.11</c:v>
                </c:pt>
                <c:pt idx="8">
                  <c:v>0.14000000000000001</c:v>
                </c:pt>
                <c:pt idx="9">
                  <c:v>0.39</c:v>
                </c:pt>
              </c:numCache>
            </c:numRef>
          </c:val>
          <c:extLst>
            <c:ext xmlns:c16="http://schemas.microsoft.com/office/drawing/2014/chart" uri="{C3380CC4-5D6E-409C-BE32-E72D297353CC}">
              <c16:uniqueId val="{00000002-952C-164D-8A33-08BB2F5BE8FC}"/>
            </c:ext>
          </c:extLst>
        </c:ser>
        <c:dLbls>
          <c:showLegendKey val="0"/>
          <c:showVal val="0"/>
          <c:showCatName val="0"/>
          <c:showSerName val="0"/>
          <c:showPercent val="0"/>
          <c:showBubbleSize val="0"/>
        </c:dLbls>
        <c:gapWidth val="219"/>
        <c:overlap val="-27"/>
        <c:axId val="716559904"/>
        <c:axId val="716557936"/>
      </c:barChart>
      <c:catAx>
        <c:axId val="716559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16557936"/>
        <c:crosses val="autoZero"/>
        <c:auto val="1"/>
        <c:lblAlgn val="ctr"/>
        <c:lblOffset val="100"/>
        <c:noMultiLvlLbl val="0"/>
      </c:catAx>
      <c:valAx>
        <c:axId val="716557936"/>
        <c:scaling>
          <c:orientation val="minMax"/>
        </c:scaling>
        <c:delete val="1"/>
        <c:axPos val="l"/>
        <c:numFmt formatCode="0%" sourceLinked="1"/>
        <c:majorTickMark val="none"/>
        <c:minorTickMark val="none"/>
        <c:tickLblPos val="nextTo"/>
        <c:crossAx val="7165599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800">
          <a:latin typeface="Arial" panose="020B0604020202020204" pitchFamily="34" charset="0"/>
          <a:cs typeface="Arial" panose="020B0604020202020204" pitchFamily="34"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bg1"/>
              </a:solidFill>
              <a:round/>
            </a:ln>
            <a:effectLst/>
          </c:spPr>
          <c:marker>
            <c:symbol val="none"/>
          </c:marker>
          <c:dLbls>
            <c:numFmt formatCode="#,##0" sourceLinked="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Sheet2!$A$3:$A$6</c:f>
              <c:numCache>
                <c:formatCode>General</c:formatCode>
                <c:ptCount val="4"/>
                <c:pt idx="0">
                  <c:v>2015</c:v>
                </c:pt>
                <c:pt idx="1">
                  <c:v>2020</c:v>
                </c:pt>
                <c:pt idx="2">
                  <c:v>2025</c:v>
                </c:pt>
                <c:pt idx="3">
                  <c:v>2030</c:v>
                </c:pt>
              </c:numCache>
            </c:numRef>
          </c:cat>
          <c:val>
            <c:numRef>
              <c:f>Sheet2!$B$3:$B$6</c:f>
              <c:numCache>
                <c:formatCode>General</c:formatCode>
                <c:ptCount val="4"/>
                <c:pt idx="0">
                  <c:v>545</c:v>
                </c:pt>
                <c:pt idx="1">
                  <c:v>571</c:v>
                </c:pt>
                <c:pt idx="2">
                  <c:v>594</c:v>
                </c:pt>
                <c:pt idx="3">
                  <c:v>602</c:v>
                </c:pt>
              </c:numCache>
            </c:numRef>
          </c:val>
          <c:smooth val="0"/>
          <c:extLst>
            <c:ext xmlns:c16="http://schemas.microsoft.com/office/drawing/2014/chart" uri="{C3380CC4-5D6E-409C-BE32-E72D297353CC}">
              <c16:uniqueId val="{00000000-5508-FC46-A670-7ABD6621CDE9}"/>
            </c:ext>
          </c:extLst>
        </c:ser>
        <c:dLbls>
          <c:showLegendKey val="0"/>
          <c:showVal val="0"/>
          <c:showCatName val="0"/>
          <c:showSerName val="0"/>
          <c:showPercent val="0"/>
          <c:showBubbleSize val="0"/>
        </c:dLbls>
        <c:smooth val="0"/>
        <c:axId val="601807976"/>
        <c:axId val="601808304"/>
      </c:lineChart>
      <c:catAx>
        <c:axId val="601807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601808304"/>
        <c:crosses val="autoZero"/>
        <c:auto val="1"/>
        <c:lblAlgn val="ctr"/>
        <c:lblOffset val="100"/>
        <c:noMultiLvlLbl val="0"/>
      </c:catAx>
      <c:valAx>
        <c:axId val="60180830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601807976"/>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011825981776399E-2"/>
          <c:y val="8.9586510315331894E-2"/>
          <c:w val="0.96197634803644705"/>
          <c:h val="0.70695267642735704"/>
        </c:manualLayout>
      </c:layout>
      <c:barChart>
        <c:barDir val="col"/>
        <c:grouping val="clustered"/>
        <c:varyColors val="0"/>
        <c:ser>
          <c:idx val="0"/>
          <c:order val="0"/>
          <c:tx>
            <c:strRef>
              <c:f>Sheet1!$B$1</c:f>
              <c:strCache>
                <c:ptCount val="1"/>
                <c:pt idx="0">
                  <c:v>Boys (baseline)</c:v>
                </c:pt>
              </c:strCache>
            </c:strRef>
          </c:tx>
          <c:spPr>
            <a:solidFill>
              <a:srgbClr val="3D6B90">
                <a:alpha val="5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charset="0"/>
                    <a:ea typeface="Arial" charset="0"/>
                    <a:cs typeface="Arial"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First day of menstrual cycle is first day of bleeding</c:v>
                </c:pt>
                <c:pt idx="1">
                  <c:v>Secretions mid-cycle are healthy and normal</c:v>
                </c:pt>
              </c:strCache>
            </c:strRef>
          </c:cat>
          <c:val>
            <c:numRef>
              <c:f>Sheet1!$B$2:$B$3</c:f>
              <c:numCache>
                <c:formatCode>0%</c:formatCode>
                <c:ptCount val="2"/>
                <c:pt idx="0">
                  <c:v>0.05</c:v>
                </c:pt>
                <c:pt idx="1">
                  <c:v>0.18</c:v>
                </c:pt>
              </c:numCache>
            </c:numRef>
          </c:val>
          <c:extLst>
            <c:ext xmlns:c16="http://schemas.microsoft.com/office/drawing/2014/chart" uri="{C3380CC4-5D6E-409C-BE32-E72D297353CC}">
              <c16:uniqueId val="{00000000-9D46-4EDE-9986-51736250892C}"/>
            </c:ext>
          </c:extLst>
        </c:ser>
        <c:ser>
          <c:idx val="1"/>
          <c:order val="1"/>
          <c:tx>
            <c:strRef>
              <c:f>Sheet1!$C$1</c:f>
              <c:strCache>
                <c:ptCount val="1"/>
                <c:pt idx="0">
                  <c:v>Girls (baseline)</c:v>
                </c:pt>
              </c:strCache>
            </c:strRef>
          </c:tx>
          <c:spPr>
            <a:solidFill>
              <a:srgbClr val="C78D2A">
                <a:alpha val="5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charset="0"/>
                    <a:ea typeface="Arial" charset="0"/>
                    <a:cs typeface="Arial"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First day of menstrual cycle is first day of bleeding</c:v>
                </c:pt>
                <c:pt idx="1">
                  <c:v>Secretions mid-cycle are healthy and normal</c:v>
                </c:pt>
              </c:strCache>
            </c:strRef>
          </c:cat>
          <c:val>
            <c:numRef>
              <c:f>Sheet1!$C$2:$C$3</c:f>
              <c:numCache>
                <c:formatCode>0%</c:formatCode>
                <c:ptCount val="2"/>
                <c:pt idx="0">
                  <c:v>0.1</c:v>
                </c:pt>
                <c:pt idx="1">
                  <c:v>0.22</c:v>
                </c:pt>
              </c:numCache>
            </c:numRef>
          </c:val>
          <c:extLst>
            <c:ext xmlns:c16="http://schemas.microsoft.com/office/drawing/2014/chart" uri="{C3380CC4-5D6E-409C-BE32-E72D297353CC}">
              <c16:uniqueId val="{00000001-9D46-4EDE-9986-51736250892C}"/>
            </c:ext>
          </c:extLst>
        </c:ser>
        <c:ser>
          <c:idx val="2"/>
          <c:order val="2"/>
          <c:tx>
            <c:strRef>
              <c:f>Sheet1!$D$1</c:f>
              <c:strCache>
                <c:ptCount val="1"/>
                <c:pt idx="0">
                  <c:v>Boys</c:v>
                </c:pt>
              </c:strCache>
            </c:strRef>
          </c:tx>
          <c:spPr>
            <a:solidFill>
              <a:srgbClr val="3D6B9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charset="0"/>
                    <a:ea typeface="Arial" charset="0"/>
                    <a:cs typeface="Arial"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First day of menstrual cycle is first day of bleeding</c:v>
                </c:pt>
                <c:pt idx="1">
                  <c:v>Secretions mid-cycle are healthy and normal</c:v>
                </c:pt>
              </c:strCache>
            </c:strRef>
          </c:cat>
          <c:val>
            <c:numRef>
              <c:f>Sheet1!$D$2:$D$3</c:f>
              <c:numCache>
                <c:formatCode>0%</c:formatCode>
                <c:ptCount val="2"/>
                <c:pt idx="0">
                  <c:v>0.76</c:v>
                </c:pt>
                <c:pt idx="1">
                  <c:v>0.7</c:v>
                </c:pt>
              </c:numCache>
            </c:numRef>
          </c:val>
          <c:extLst>
            <c:ext xmlns:c16="http://schemas.microsoft.com/office/drawing/2014/chart" uri="{C3380CC4-5D6E-409C-BE32-E72D297353CC}">
              <c16:uniqueId val="{00000002-9D46-4EDE-9986-51736250892C}"/>
            </c:ext>
          </c:extLst>
        </c:ser>
        <c:ser>
          <c:idx val="3"/>
          <c:order val="3"/>
          <c:tx>
            <c:strRef>
              <c:f>Sheet1!$E$1</c:f>
              <c:strCache>
                <c:ptCount val="1"/>
                <c:pt idx="0">
                  <c:v>Girls</c:v>
                </c:pt>
              </c:strCache>
            </c:strRef>
          </c:tx>
          <c:spPr>
            <a:solidFill>
              <a:srgbClr val="C78D2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charset="0"/>
                    <a:ea typeface="Arial" charset="0"/>
                    <a:cs typeface="Arial"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First day of menstrual cycle is first day of bleeding</c:v>
                </c:pt>
                <c:pt idx="1">
                  <c:v>Secretions mid-cycle are healthy and normal</c:v>
                </c:pt>
              </c:strCache>
            </c:strRef>
          </c:cat>
          <c:val>
            <c:numRef>
              <c:f>Sheet1!$E$2:$E$3</c:f>
              <c:numCache>
                <c:formatCode>0%</c:formatCode>
                <c:ptCount val="2"/>
                <c:pt idx="0">
                  <c:v>0.81</c:v>
                </c:pt>
                <c:pt idx="1">
                  <c:v>0.75</c:v>
                </c:pt>
              </c:numCache>
            </c:numRef>
          </c:val>
          <c:extLst>
            <c:ext xmlns:c16="http://schemas.microsoft.com/office/drawing/2014/chart" uri="{C3380CC4-5D6E-409C-BE32-E72D297353CC}">
              <c16:uniqueId val="{00000003-9D46-4EDE-9986-51736250892C}"/>
            </c:ext>
          </c:extLst>
        </c:ser>
        <c:dLbls>
          <c:showLegendKey val="0"/>
          <c:showVal val="0"/>
          <c:showCatName val="0"/>
          <c:showSerName val="0"/>
          <c:showPercent val="0"/>
          <c:showBubbleSize val="0"/>
        </c:dLbls>
        <c:gapWidth val="219"/>
        <c:overlap val="-27"/>
        <c:axId val="2043222288"/>
        <c:axId val="2043225040"/>
      </c:barChart>
      <c:catAx>
        <c:axId val="2043222288"/>
        <c:scaling>
          <c:orientation val="minMax"/>
        </c:scaling>
        <c:delete val="0"/>
        <c:axPos val="b"/>
        <c:numFmt formatCode="General" sourceLinked="1"/>
        <c:majorTickMark val="out"/>
        <c:minorTickMark val="out"/>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charset="0"/>
                <a:ea typeface="Arial" charset="0"/>
                <a:cs typeface="Arial" charset="0"/>
              </a:defRPr>
            </a:pPr>
            <a:endParaRPr lang="en-US"/>
          </a:p>
        </c:txPr>
        <c:crossAx val="2043225040"/>
        <c:crosses val="autoZero"/>
        <c:auto val="1"/>
        <c:lblAlgn val="ctr"/>
        <c:lblOffset val="100"/>
        <c:noMultiLvlLbl val="0"/>
      </c:catAx>
      <c:valAx>
        <c:axId val="2043225040"/>
        <c:scaling>
          <c:orientation val="minMax"/>
          <c:max val="1"/>
        </c:scaling>
        <c:delete val="1"/>
        <c:axPos val="l"/>
        <c:numFmt formatCode="0%" sourceLinked="1"/>
        <c:majorTickMark val="none"/>
        <c:minorTickMark val="none"/>
        <c:tickLblPos val="nextTo"/>
        <c:crossAx val="2043222288"/>
        <c:crosses val="autoZero"/>
        <c:crossBetween val="between"/>
      </c:valAx>
      <c:spPr>
        <a:noFill/>
        <a:ln>
          <a:noFill/>
        </a:ln>
        <a:effectLst/>
      </c:spPr>
    </c:plotArea>
    <c:legend>
      <c:legendPos val="b"/>
      <c:legendEntry>
        <c:idx val="0"/>
        <c:delete val="1"/>
      </c:legendEntry>
      <c:legendEntry>
        <c:idx val="1"/>
        <c:delete val="1"/>
      </c:legendEntry>
      <c:layout>
        <c:manualLayout>
          <c:xMode val="edge"/>
          <c:yMode val="edge"/>
          <c:x val="0.39715296204793199"/>
          <c:y val="0.89382870464271302"/>
          <c:w val="0.198780548547657"/>
          <c:h val="4.5219148113926501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charset="0"/>
              <a:ea typeface="Arial" charset="0"/>
              <a:cs typeface="Arial" charset="0"/>
            </a:defRPr>
          </a:pPr>
          <a:endParaRPr lang="en-US"/>
        </a:p>
      </c:txPr>
    </c:legend>
    <c:plotVisOnly val="1"/>
    <c:dispBlanksAs val="gap"/>
    <c:showDLblsOverMax val="0"/>
  </c:chart>
  <c:spPr>
    <a:noFill/>
    <a:ln>
      <a:noFill/>
    </a:ln>
    <a:effectLst/>
  </c:spPr>
  <c:txPr>
    <a:bodyPr/>
    <a:lstStyle/>
    <a:p>
      <a:pPr>
        <a:defRPr sz="1000">
          <a:latin typeface="Arial" charset="0"/>
          <a:ea typeface="Arial" charset="0"/>
          <a:cs typeface="Arial" charset="0"/>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charset="0"/>
                <a:ea typeface="Arial" charset="0"/>
                <a:cs typeface="Arial" charset="0"/>
              </a:defRPr>
            </a:pPr>
            <a:r>
              <a:rPr lang="en-US"/>
              <a:t>Perception of Pregnancy Risk</a:t>
            </a:r>
          </a:p>
        </c:rich>
      </c:tx>
      <c:layout>
        <c:manualLayout>
          <c:xMode val="edge"/>
          <c:yMode val="edge"/>
          <c:x val="0.36320663190362301"/>
          <c:y val="3.0937497525913699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charset="0"/>
              <a:ea typeface="Arial" charset="0"/>
              <a:cs typeface="Arial" charset="0"/>
            </a:defRPr>
          </a:pPr>
          <a:endParaRPr lang="en-US"/>
        </a:p>
      </c:txPr>
    </c:title>
    <c:autoTitleDeleted val="0"/>
    <c:plotArea>
      <c:layout/>
      <c:barChart>
        <c:barDir val="col"/>
        <c:grouping val="clustered"/>
        <c:varyColors val="0"/>
        <c:ser>
          <c:idx val="0"/>
          <c:order val="0"/>
          <c:tx>
            <c:strRef>
              <c:f>Sheet1!$B$1</c:f>
              <c:strCache>
                <c:ptCount val="1"/>
                <c:pt idx="0">
                  <c:v>Boys (Baseline) </c:v>
                </c:pt>
              </c:strCache>
            </c:strRef>
          </c:tx>
          <c:spPr>
            <a:solidFill>
              <a:srgbClr val="3D6B90">
                <a:alpha val="5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charset="0"/>
                    <a:ea typeface="Arial" charset="0"/>
                    <a:cs typeface="Arial"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Girls more likely to get pregnant during the middle of the cycle</c:v>
                </c:pt>
                <c:pt idx="1">
                  <c:v>Girls who menstruate can become pregnant the first time they have unprotected sex</c:v>
                </c:pt>
                <c:pt idx="2">
                  <c:v>Boys are fertile everyday after their first ejaculation</c:v>
                </c:pt>
              </c:strCache>
            </c:strRef>
          </c:cat>
          <c:val>
            <c:numRef>
              <c:f>Sheet1!$B$2:$B$4</c:f>
              <c:numCache>
                <c:formatCode>0%</c:formatCode>
                <c:ptCount val="3"/>
                <c:pt idx="0">
                  <c:v>7.0000000000000007E-2</c:v>
                </c:pt>
                <c:pt idx="1">
                  <c:v>0.52</c:v>
                </c:pt>
                <c:pt idx="2">
                  <c:v>0.17</c:v>
                </c:pt>
              </c:numCache>
            </c:numRef>
          </c:val>
          <c:extLst>
            <c:ext xmlns:c16="http://schemas.microsoft.com/office/drawing/2014/chart" uri="{C3380CC4-5D6E-409C-BE32-E72D297353CC}">
              <c16:uniqueId val="{00000000-2956-45EB-B553-9835C2B15B91}"/>
            </c:ext>
          </c:extLst>
        </c:ser>
        <c:ser>
          <c:idx val="1"/>
          <c:order val="1"/>
          <c:tx>
            <c:strRef>
              <c:f>Sheet1!$C$1</c:f>
              <c:strCache>
                <c:ptCount val="1"/>
                <c:pt idx="0">
                  <c:v>Girls (Baseline)</c:v>
                </c:pt>
              </c:strCache>
            </c:strRef>
          </c:tx>
          <c:spPr>
            <a:solidFill>
              <a:srgbClr val="C78D2A">
                <a:alpha val="5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charset="0"/>
                    <a:ea typeface="Arial" charset="0"/>
                    <a:cs typeface="Arial"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Girls more likely to get pregnant during the middle of the cycle</c:v>
                </c:pt>
                <c:pt idx="1">
                  <c:v>Girls who menstruate can become pregnant the first time they have unprotected sex</c:v>
                </c:pt>
                <c:pt idx="2">
                  <c:v>Boys are fertile everyday after their first ejaculation</c:v>
                </c:pt>
              </c:strCache>
            </c:strRef>
          </c:cat>
          <c:val>
            <c:numRef>
              <c:f>Sheet1!$C$2:$C$4</c:f>
              <c:numCache>
                <c:formatCode>0%</c:formatCode>
                <c:ptCount val="3"/>
                <c:pt idx="0">
                  <c:v>0.14000000000000001</c:v>
                </c:pt>
                <c:pt idx="1">
                  <c:v>0.55000000000000004</c:v>
                </c:pt>
                <c:pt idx="2">
                  <c:v>0.17</c:v>
                </c:pt>
              </c:numCache>
            </c:numRef>
          </c:val>
          <c:extLst>
            <c:ext xmlns:c16="http://schemas.microsoft.com/office/drawing/2014/chart" uri="{C3380CC4-5D6E-409C-BE32-E72D297353CC}">
              <c16:uniqueId val="{00000001-2956-45EB-B553-9835C2B15B91}"/>
            </c:ext>
          </c:extLst>
        </c:ser>
        <c:ser>
          <c:idx val="2"/>
          <c:order val="2"/>
          <c:tx>
            <c:strRef>
              <c:f>Sheet1!$D$1</c:f>
              <c:strCache>
                <c:ptCount val="1"/>
                <c:pt idx="0">
                  <c:v>Boys</c:v>
                </c:pt>
              </c:strCache>
            </c:strRef>
          </c:tx>
          <c:spPr>
            <a:solidFill>
              <a:srgbClr val="3D6B9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charset="0"/>
                    <a:ea typeface="Arial" charset="0"/>
                    <a:cs typeface="Arial"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Girls more likely to get pregnant during the middle of the cycle</c:v>
                </c:pt>
                <c:pt idx="1">
                  <c:v>Girls who menstruate can become pregnant the first time they have unprotected sex</c:v>
                </c:pt>
                <c:pt idx="2">
                  <c:v>Boys are fertile everyday after their first ejaculation</c:v>
                </c:pt>
              </c:strCache>
            </c:strRef>
          </c:cat>
          <c:val>
            <c:numRef>
              <c:f>Sheet1!$D$2:$D$4</c:f>
              <c:numCache>
                <c:formatCode>0%</c:formatCode>
                <c:ptCount val="3"/>
                <c:pt idx="0">
                  <c:v>0.63</c:v>
                </c:pt>
                <c:pt idx="1">
                  <c:v>0.78</c:v>
                </c:pt>
                <c:pt idx="2">
                  <c:v>0.41</c:v>
                </c:pt>
              </c:numCache>
            </c:numRef>
          </c:val>
          <c:extLst>
            <c:ext xmlns:c16="http://schemas.microsoft.com/office/drawing/2014/chart" uri="{C3380CC4-5D6E-409C-BE32-E72D297353CC}">
              <c16:uniqueId val="{00000002-2956-45EB-B553-9835C2B15B91}"/>
            </c:ext>
          </c:extLst>
        </c:ser>
        <c:ser>
          <c:idx val="3"/>
          <c:order val="3"/>
          <c:tx>
            <c:strRef>
              <c:f>Sheet1!$E$1</c:f>
              <c:strCache>
                <c:ptCount val="1"/>
                <c:pt idx="0">
                  <c:v>Girls</c:v>
                </c:pt>
              </c:strCache>
            </c:strRef>
          </c:tx>
          <c:spPr>
            <a:solidFill>
              <a:srgbClr val="C78D2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charset="0"/>
                    <a:ea typeface="Arial" charset="0"/>
                    <a:cs typeface="Arial"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Girls more likely to get pregnant during the middle of the cycle</c:v>
                </c:pt>
                <c:pt idx="1">
                  <c:v>Girls who menstruate can become pregnant the first time they have unprotected sex</c:v>
                </c:pt>
                <c:pt idx="2">
                  <c:v>Boys are fertile everyday after their first ejaculation</c:v>
                </c:pt>
              </c:strCache>
            </c:strRef>
          </c:cat>
          <c:val>
            <c:numRef>
              <c:f>Sheet1!$E$2:$E$4</c:f>
              <c:numCache>
                <c:formatCode>0%</c:formatCode>
                <c:ptCount val="3"/>
                <c:pt idx="0">
                  <c:v>0.72</c:v>
                </c:pt>
                <c:pt idx="1">
                  <c:v>0.81</c:v>
                </c:pt>
                <c:pt idx="2">
                  <c:v>0.43</c:v>
                </c:pt>
              </c:numCache>
            </c:numRef>
          </c:val>
          <c:extLst>
            <c:ext xmlns:c16="http://schemas.microsoft.com/office/drawing/2014/chart" uri="{C3380CC4-5D6E-409C-BE32-E72D297353CC}">
              <c16:uniqueId val="{00000003-2956-45EB-B553-9835C2B15B91}"/>
            </c:ext>
          </c:extLst>
        </c:ser>
        <c:dLbls>
          <c:showLegendKey val="0"/>
          <c:showVal val="0"/>
          <c:showCatName val="0"/>
          <c:showSerName val="0"/>
          <c:showPercent val="0"/>
          <c:showBubbleSize val="0"/>
        </c:dLbls>
        <c:gapWidth val="219"/>
        <c:overlap val="-27"/>
        <c:axId val="2044153904"/>
        <c:axId val="2044156224"/>
      </c:barChart>
      <c:catAx>
        <c:axId val="2044153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charset="0"/>
                <a:ea typeface="Arial" charset="0"/>
                <a:cs typeface="Arial" charset="0"/>
              </a:defRPr>
            </a:pPr>
            <a:endParaRPr lang="en-US"/>
          </a:p>
        </c:txPr>
        <c:crossAx val="2044156224"/>
        <c:crosses val="autoZero"/>
        <c:auto val="1"/>
        <c:lblAlgn val="ctr"/>
        <c:lblOffset val="100"/>
        <c:noMultiLvlLbl val="0"/>
      </c:catAx>
      <c:valAx>
        <c:axId val="2044156224"/>
        <c:scaling>
          <c:orientation val="minMax"/>
          <c:max val="1"/>
        </c:scaling>
        <c:delete val="1"/>
        <c:axPos val="l"/>
        <c:numFmt formatCode="0%" sourceLinked="1"/>
        <c:majorTickMark val="none"/>
        <c:minorTickMark val="none"/>
        <c:tickLblPos val="nextTo"/>
        <c:crossAx val="2044153904"/>
        <c:crosses val="autoZero"/>
        <c:crossBetween val="between"/>
      </c:valAx>
      <c:spPr>
        <a:noFill/>
        <a:ln>
          <a:noFill/>
        </a:ln>
        <a:effectLst/>
      </c:spPr>
    </c:plotArea>
    <c:legend>
      <c:legendPos val="b"/>
      <c:legendEntry>
        <c:idx val="0"/>
        <c:delete val="1"/>
      </c:legendEntry>
      <c:legendEntry>
        <c:idx val="1"/>
        <c:delete val="1"/>
      </c:legendEntry>
      <c:layout>
        <c:manualLayout>
          <c:xMode val="edge"/>
          <c:yMode val="edge"/>
          <c:x val="0.38797121284216002"/>
          <c:y val="0.94054011917432601"/>
          <c:w val="0.22405743805414199"/>
          <c:h val="4.9147381650369297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charset="0"/>
              <a:ea typeface="Arial" charset="0"/>
              <a:cs typeface="Arial" charset="0"/>
            </a:defRPr>
          </a:pPr>
          <a:endParaRPr lang="en-US"/>
        </a:p>
      </c:txPr>
    </c:legend>
    <c:plotVisOnly val="1"/>
    <c:dispBlanksAs val="gap"/>
    <c:showDLblsOverMax val="0"/>
  </c:chart>
  <c:spPr>
    <a:noFill/>
    <a:ln>
      <a:noFill/>
    </a:ln>
    <a:effectLst/>
  </c:spPr>
  <c:txPr>
    <a:bodyPr/>
    <a:lstStyle/>
    <a:p>
      <a:pPr>
        <a:defRPr sz="1000">
          <a:latin typeface="Arial" charset="0"/>
          <a:ea typeface="Arial" charset="0"/>
          <a:cs typeface="Arial" charset="0"/>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b="0">
                <a:solidFill>
                  <a:srgbClr val="717073"/>
                </a:solidFill>
              </a:defRPr>
            </a:pPr>
            <a:r>
              <a:rPr lang="en-US" sz="1200" b="0" dirty="0">
                <a:solidFill>
                  <a:srgbClr val="717073"/>
                </a:solidFill>
                <a:latin typeface="Arial" panose="020B0604020202020204" pitchFamily="34" charset="0"/>
                <a:cs typeface="Arial" panose="020B0604020202020204" pitchFamily="34" charset="0"/>
              </a:rPr>
              <a:t>Contraceptive</a:t>
            </a:r>
            <a:r>
              <a:rPr lang="en-US" sz="1200" b="0" baseline="0" dirty="0">
                <a:solidFill>
                  <a:srgbClr val="717073"/>
                </a:solidFill>
                <a:latin typeface="Arial" panose="020B0604020202020204" pitchFamily="34" charset="0"/>
                <a:cs typeface="Arial" panose="020B0604020202020204" pitchFamily="34" charset="0"/>
              </a:rPr>
              <a:t> prevalence by method among married women ages 15-49 years, 2015</a:t>
            </a:r>
            <a:endParaRPr lang="en-US" sz="1200" b="0" dirty="0">
              <a:solidFill>
                <a:srgbClr val="717073"/>
              </a:solidFill>
              <a:latin typeface="Arial" panose="020B0604020202020204" pitchFamily="34" charset="0"/>
              <a:cs typeface="Arial" panose="020B0604020202020204" pitchFamily="34" charset="0"/>
            </a:endParaRPr>
          </a:p>
        </c:rich>
      </c:tx>
      <c:layout>
        <c:manualLayout>
          <c:xMode val="edge"/>
          <c:yMode val="edge"/>
          <c:x val="0.20584837199123401"/>
          <c:y val="0.140264044302296"/>
        </c:manualLayout>
      </c:layout>
      <c:overlay val="0"/>
    </c:title>
    <c:autoTitleDeleted val="0"/>
    <c:plotArea>
      <c:layout/>
      <c:barChart>
        <c:barDir val="col"/>
        <c:grouping val="clustered"/>
        <c:varyColors val="0"/>
        <c:ser>
          <c:idx val="0"/>
          <c:order val="0"/>
          <c:spPr>
            <a:solidFill>
              <a:sysClr val="window" lastClr="FFFFFF">
                <a:lumMod val="50000"/>
              </a:sysClr>
            </a:solidFill>
            <a:ln>
              <a:noFill/>
            </a:ln>
          </c:spPr>
          <c:invertIfNegative val="0"/>
          <c:dPt>
            <c:idx val="0"/>
            <c:invertIfNegative val="0"/>
            <c:bubble3D val="0"/>
            <c:spPr>
              <a:solidFill>
                <a:sysClr val="window" lastClr="FFFFFF">
                  <a:lumMod val="50000"/>
                </a:sysClr>
              </a:solidFill>
              <a:ln w="19050">
                <a:noFill/>
              </a:ln>
              <a:effectLst/>
            </c:spPr>
            <c:extLst>
              <c:ext xmlns:c16="http://schemas.microsoft.com/office/drawing/2014/chart" uri="{C3380CC4-5D6E-409C-BE32-E72D297353CC}">
                <c16:uniqueId val="{00000001-BBAD-4327-A199-4D143BA56FD7}"/>
              </c:ext>
            </c:extLst>
          </c:dPt>
          <c:dPt>
            <c:idx val="1"/>
            <c:invertIfNegative val="0"/>
            <c:bubble3D val="0"/>
            <c:spPr>
              <a:solidFill>
                <a:sysClr val="window" lastClr="FFFFFF">
                  <a:lumMod val="50000"/>
                </a:sysClr>
              </a:solidFill>
              <a:ln w="19050">
                <a:noFill/>
              </a:ln>
              <a:effectLst/>
            </c:spPr>
            <c:extLst>
              <c:ext xmlns:c16="http://schemas.microsoft.com/office/drawing/2014/chart" uri="{C3380CC4-5D6E-409C-BE32-E72D297353CC}">
                <c16:uniqueId val="{00000003-BBAD-4327-A199-4D143BA56FD7}"/>
              </c:ext>
            </c:extLst>
          </c:dPt>
          <c:dPt>
            <c:idx val="2"/>
            <c:invertIfNegative val="0"/>
            <c:bubble3D val="0"/>
            <c:spPr>
              <a:solidFill>
                <a:sysClr val="window" lastClr="FFFFFF">
                  <a:lumMod val="50000"/>
                </a:sysClr>
              </a:solidFill>
              <a:ln w="19050">
                <a:noFill/>
              </a:ln>
              <a:effectLst/>
            </c:spPr>
            <c:extLst>
              <c:ext xmlns:c16="http://schemas.microsoft.com/office/drawing/2014/chart" uri="{C3380CC4-5D6E-409C-BE32-E72D297353CC}">
                <c16:uniqueId val="{00000005-BBAD-4327-A199-4D143BA56FD7}"/>
              </c:ext>
            </c:extLst>
          </c:dPt>
          <c:dPt>
            <c:idx val="3"/>
            <c:invertIfNegative val="0"/>
            <c:bubble3D val="0"/>
            <c:spPr>
              <a:solidFill>
                <a:sysClr val="window" lastClr="FFFFFF">
                  <a:lumMod val="50000"/>
                </a:sysClr>
              </a:solidFill>
              <a:ln w="19050">
                <a:noFill/>
              </a:ln>
              <a:effectLst/>
            </c:spPr>
            <c:extLst>
              <c:ext xmlns:c16="http://schemas.microsoft.com/office/drawing/2014/chart" uri="{C3380CC4-5D6E-409C-BE32-E72D297353CC}">
                <c16:uniqueId val="{00000007-BBAD-4327-A199-4D143BA56FD7}"/>
              </c:ext>
            </c:extLst>
          </c:dPt>
          <c:dPt>
            <c:idx val="4"/>
            <c:invertIfNegative val="0"/>
            <c:bubble3D val="0"/>
            <c:spPr>
              <a:solidFill>
                <a:sysClr val="window" lastClr="FFFFFF">
                  <a:lumMod val="50000"/>
                </a:sysClr>
              </a:solidFill>
              <a:ln w="19050">
                <a:noFill/>
              </a:ln>
              <a:effectLst/>
            </c:spPr>
            <c:extLst>
              <c:ext xmlns:c16="http://schemas.microsoft.com/office/drawing/2014/chart" uri="{C3380CC4-5D6E-409C-BE32-E72D297353CC}">
                <c16:uniqueId val="{00000009-BBAD-4327-A199-4D143BA56FD7}"/>
              </c:ext>
            </c:extLst>
          </c:dPt>
          <c:dPt>
            <c:idx val="5"/>
            <c:invertIfNegative val="0"/>
            <c:bubble3D val="0"/>
            <c:spPr>
              <a:solidFill>
                <a:sysClr val="window" lastClr="FFFFFF">
                  <a:lumMod val="50000"/>
                </a:sysClr>
              </a:solidFill>
              <a:ln w="19050">
                <a:noFill/>
              </a:ln>
              <a:effectLst/>
            </c:spPr>
            <c:extLst>
              <c:ext xmlns:c16="http://schemas.microsoft.com/office/drawing/2014/chart" uri="{C3380CC4-5D6E-409C-BE32-E72D297353CC}">
                <c16:uniqueId val="{0000000B-BBAD-4327-A199-4D143BA56FD7}"/>
              </c:ext>
            </c:extLst>
          </c:dPt>
          <c:dPt>
            <c:idx val="6"/>
            <c:invertIfNegative val="0"/>
            <c:bubble3D val="0"/>
            <c:spPr>
              <a:solidFill>
                <a:sysClr val="window" lastClr="FFFFFF">
                  <a:lumMod val="50000"/>
                </a:sysClr>
              </a:solidFill>
              <a:ln w="19050">
                <a:noFill/>
              </a:ln>
              <a:effectLst/>
            </c:spPr>
            <c:extLst>
              <c:ext xmlns:c16="http://schemas.microsoft.com/office/drawing/2014/chart" uri="{C3380CC4-5D6E-409C-BE32-E72D297353CC}">
                <c16:uniqueId val="{0000000D-BBAD-4327-A199-4D143BA56FD7}"/>
              </c:ext>
            </c:extLst>
          </c:dPt>
          <c:dPt>
            <c:idx val="7"/>
            <c:invertIfNegative val="0"/>
            <c:bubble3D val="0"/>
            <c:spPr>
              <a:solidFill>
                <a:srgbClr val="C78D2A"/>
              </a:solidFill>
              <a:ln w="19050">
                <a:noFill/>
              </a:ln>
              <a:effectLst/>
            </c:spPr>
            <c:extLst>
              <c:ext xmlns:c16="http://schemas.microsoft.com/office/drawing/2014/chart" uri="{C3380CC4-5D6E-409C-BE32-E72D297353CC}">
                <c16:uniqueId val="{0000000F-BBAD-4327-A199-4D143BA56FD7}"/>
              </c:ext>
            </c:extLst>
          </c:dPt>
          <c:dPt>
            <c:idx val="8"/>
            <c:invertIfNegative val="0"/>
            <c:bubble3D val="0"/>
            <c:spPr>
              <a:solidFill>
                <a:sysClr val="window" lastClr="FFFFFF">
                  <a:lumMod val="50000"/>
                </a:sysClr>
              </a:solidFill>
              <a:ln w="19050">
                <a:noFill/>
              </a:ln>
              <a:effectLst/>
            </c:spPr>
            <c:extLst>
              <c:ext xmlns:c16="http://schemas.microsoft.com/office/drawing/2014/chart" uri="{C3380CC4-5D6E-409C-BE32-E72D297353CC}">
                <c16:uniqueId val="{00000011-BBAD-4327-A199-4D143BA56FD7}"/>
              </c:ext>
            </c:extLst>
          </c:dPt>
          <c:dLbls>
            <c:dLbl>
              <c:idx val="0"/>
              <c:tx>
                <c:rich>
                  <a:bodyPr/>
                  <a:lstStyle/>
                  <a:p>
                    <a:fld id="{64800D53-730A-487C-B882-5D5F73C7D763}" type="VALUE">
                      <a:rPr lang="en-US">
                        <a:latin typeface="Arial" charset="0"/>
                        <a:ea typeface="Arial" charset="0"/>
                        <a:cs typeface="Arial" charset="0"/>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BAD-4327-A199-4D143BA56FD7}"/>
                </c:ext>
              </c:extLst>
            </c:dLbl>
            <c:dLbl>
              <c:idx val="7"/>
              <c:tx>
                <c:rich>
                  <a:bodyPr lIns="38100" tIns="19050" rIns="38100" bIns="19050">
                    <a:spAutoFit/>
                  </a:bodyPr>
                  <a:lstStyle/>
                  <a:p>
                    <a:pPr>
                      <a:defRPr sz="2000" b="1">
                        <a:solidFill>
                          <a:srgbClr val="C78D2A"/>
                        </a:solidFill>
                        <a:latin typeface="Arial" charset="0"/>
                        <a:ea typeface="Arial" charset="0"/>
                        <a:cs typeface="Arial" charset="0"/>
                      </a:defRPr>
                    </a:pPr>
                    <a:fld id="{7C995BD2-8A7A-4C9F-9956-A066CB35A438}" type="VALUE">
                      <a:rPr lang="en-US" sz="2000" b="1">
                        <a:solidFill>
                          <a:srgbClr val="C78D2A"/>
                        </a:solidFill>
                        <a:latin typeface="Arial" charset="0"/>
                        <a:ea typeface="Arial" charset="0"/>
                        <a:cs typeface="Arial" charset="0"/>
                      </a:rPr>
                      <a:pPr>
                        <a:defRPr sz="2000" b="1">
                          <a:solidFill>
                            <a:srgbClr val="C78D2A"/>
                          </a:solidFill>
                          <a:latin typeface="Arial" charset="0"/>
                          <a:ea typeface="Arial" charset="0"/>
                          <a:cs typeface="Arial" charset="0"/>
                        </a:defRPr>
                      </a:pPr>
                      <a:t>[VALUE]</a:t>
                    </a:fld>
                    <a:endParaRPr lang="en-US"/>
                  </a:p>
                </c:rich>
              </c:tx>
              <c:spPr>
                <a:noFill/>
              </c:sp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BBAD-4327-A199-4D143BA56FD7}"/>
                </c:ext>
              </c:extLst>
            </c:dLbl>
            <c:spPr>
              <a:noFill/>
            </c:spPr>
            <c:txPr>
              <a:bodyPr lIns="38100" tIns="19050" rIns="38100" bIns="19050">
                <a:spAutoFit/>
              </a:bodyPr>
              <a:lstStyle/>
              <a:p>
                <a:pPr>
                  <a:defRPr>
                    <a:latin typeface="Arial" charset="0"/>
                    <a:ea typeface="Arial" charset="0"/>
                    <a:cs typeface="Arial"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Female sterilization</c:v>
                </c:pt>
                <c:pt idx="1">
                  <c:v>IUD</c:v>
                </c:pt>
                <c:pt idx="2">
                  <c:v>Pill</c:v>
                </c:pt>
                <c:pt idx="3">
                  <c:v>Male condom</c:v>
                </c:pt>
                <c:pt idx="4">
                  <c:v>Injectable</c:v>
                </c:pt>
                <c:pt idx="5">
                  <c:v>Withdrawal</c:v>
                </c:pt>
                <c:pt idx="6">
                  <c:v>Rhythm</c:v>
                </c:pt>
                <c:pt idx="7">
                  <c:v>Vasectomy</c:v>
                </c:pt>
                <c:pt idx="8">
                  <c:v>Implant</c:v>
                </c:pt>
                <c:pt idx="9">
                  <c:v>Other methods</c:v>
                </c:pt>
              </c:strCache>
            </c:strRef>
          </c:cat>
          <c:val>
            <c:numRef>
              <c:f>Sheet1!$B$2:$B$11</c:f>
              <c:numCache>
                <c:formatCode>0%</c:formatCode>
                <c:ptCount val="10"/>
                <c:pt idx="0">
                  <c:v>0.192</c:v>
                </c:pt>
                <c:pt idx="1">
                  <c:v>0.13700000000000001</c:v>
                </c:pt>
                <c:pt idx="2">
                  <c:v>8.7999999999999995E-2</c:v>
                </c:pt>
                <c:pt idx="3">
                  <c:v>7.6999999999999999E-2</c:v>
                </c:pt>
                <c:pt idx="4">
                  <c:v>4.5999999999999999E-2</c:v>
                </c:pt>
                <c:pt idx="5">
                  <c:v>3.1E-2</c:v>
                </c:pt>
                <c:pt idx="6">
                  <c:v>2.5999999999999999E-2</c:v>
                </c:pt>
                <c:pt idx="7">
                  <c:v>2.4E-2</c:v>
                </c:pt>
                <c:pt idx="8">
                  <c:v>7.0000000000000001E-3</c:v>
                </c:pt>
                <c:pt idx="9">
                  <c:v>6.0000000000000001E-3</c:v>
                </c:pt>
              </c:numCache>
            </c:numRef>
          </c:val>
          <c:extLst>
            <c:ext xmlns:c16="http://schemas.microsoft.com/office/drawing/2014/chart" uri="{C3380CC4-5D6E-409C-BE32-E72D297353CC}">
              <c16:uniqueId val="{00000014-BBAD-4327-A199-4D143BA56FD7}"/>
            </c:ext>
          </c:extLst>
        </c:ser>
        <c:dLbls>
          <c:showLegendKey val="0"/>
          <c:showVal val="0"/>
          <c:showCatName val="0"/>
          <c:showSerName val="0"/>
          <c:showPercent val="0"/>
          <c:showBubbleSize val="0"/>
        </c:dLbls>
        <c:gapWidth val="100"/>
        <c:axId val="2043327952"/>
        <c:axId val="2043325056"/>
      </c:barChart>
      <c:valAx>
        <c:axId val="2043325056"/>
        <c:scaling>
          <c:orientation val="minMax"/>
        </c:scaling>
        <c:delete val="1"/>
        <c:axPos val="l"/>
        <c:numFmt formatCode="0%" sourceLinked="1"/>
        <c:majorTickMark val="out"/>
        <c:minorTickMark val="none"/>
        <c:tickLblPos val="nextTo"/>
        <c:crossAx val="2043327952"/>
        <c:crosses val="autoZero"/>
        <c:crossBetween val="between"/>
      </c:valAx>
      <c:catAx>
        <c:axId val="2043327952"/>
        <c:scaling>
          <c:orientation val="minMax"/>
        </c:scaling>
        <c:delete val="0"/>
        <c:axPos val="b"/>
        <c:numFmt formatCode="General" sourceLinked="1"/>
        <c:majorTickMark val="none"/>
        <c:minorTickMark val="none"/>
        <c:tickLblPos val="nextTo"/>
        <c:txPr>
          <a:bodyPr/>
          <a:lstStyle/>
          <a:p>
            <a:pPr>
              <a:defRPr sz="1400" b="0">
                <a:latin typeface="Arial" charset="0"/>
                <a:ea typeface="Arial" charset="0"/>
                <a:cs typeface="Arial" charset="0"/>
              </a:defRPr>
            </a:pPr>
            <a:endParaRPr lang="en-US"/>
          </a:p>
        </c:txPr>
        <c:crossAx val="2043325056"/>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468695816701101E-2"/>
          <c:y val="0"/>
          <c:w val="0.78828327490634997"/>
          <c:h val="0.70208021932589704"/>
        </c:manualLayout>
      </c:layout>
      <c:barChart>
        <c:barDir val="col"/>
        <c:grouping val="clustered"/>
        <c:varyColors val="0"/>
        <c:ser>
          <c:idx val="0"/>
          <c:order val="0"/>
          <c:tx>
            <c:strRef>
              <c:f>Sheet1!$B$1</c:f>
              <c:strCache>
                <c:ptCount val="1"/>
                <c:pt idx="0">
                  <c:v>Vasectomy</c:v>
                </c:pt>
              </c:strCache>
            </c:strRef>
          </c:tx>
          <c:spPr>
            <a:solidFill>
              <a:srgbClr val="C78D2A"/>
            </a:solidFill>
            <a:ln>
              <a:noFill/>
            </a:ln>
            <a:effectLst/>
          </c:spPr>
          <c:invertIfNegative val="0"/>
          <c:dLbls>
            <c:dLbl>
              <c:idx val="1"/>
              <c:layout>
                <c:manualLayout>
                  <c:x val="0"/>
                  <c:y val="0.104522146789712"/>
                </c:manualLayout>
              </c:layout>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7.8749998688496803E-2"/>
                      <c:h val="0.12352912840218"/>
                    </c:manualLayout>
                  </c15:layout>
                </c:ext>
                <c:ext xmlns:c16="http://schemas.microsoft.com/office/drawing/2014/chart" uri="{C3380CC4-5D6E-409C-BE32-E72D297353CC}">
                  <c16:uniqueId val="{00000000-30CF-4BA1-B4DA-1D28F98BEBB3}"/>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1994</c:v>
                </c:pt>
                <c:pt idx="1">
                  <c:v>2015</c:v>
                </c:pt>
              </c:numCache>
            </c:numRef>
          </c:cat>
          <c:val>
            <c:numRef>
              <c:f>Sheet1!$B$2:$B$3</c:f>
              <c:numCache>
                <c:formatCode>0.0%</c:formatCode>
                <c:ptCount val="2"/>
                <c:pt idx="0">
                  <c:v>4.5999999999999999E-2</c:v>
                </c:pt>
                <c:pt idx="1">
                  <c:v>2.4E-2</c:v>
                </c:pt>
              </c:numCache>
            </c:numRef>
          </c:val>
          <c:extLst>
            <c:ext xmlns:c16="http://schemas.microsoft.com/office/drawing/2014/chart" uri="{C3380CC4-5D6E-409C-BE32-E72D297353CC}">
              <c16:uniqueId val="{00000000-7A79-4BCA-B4AB-E517EDC0781D}"/>
            </c:ext>
          </c:extLst>
        </c:ser>
        <c:ser>
          <c:idx val="1"/>
          <c:order val="1"/>
          <c:tx>
            <c:strRef>
              <c:f>Sheet1!$C$1</c:f>
              <c:strCache>
                <c:ptCount val="1"/>
                <c:pt idx="0">
                  <c:v>Female Sterilization</c:v>
                </c:pt>
              </c:strCache>
            </c:strRef>
          </c:tx>
          <c:spPr>
            <a:solidFill>
              <a:srgbClr val="7AADB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1994</c:v>
                </c:pt>
                <c:pt idx="1">
                  <c:v>2015</c:v>
                </c:pt>
              </c:numCache>
            </c:numRef>
          </c:cat>
          <c:val>
            <c:numRef>
              <c:f>Sheet1!$C$2:$C$3</c:f>
              <c:numCache>
                <c:formatCode>0.0%</c:formatCode>
                <c:ptCount val="2"/>
                <c:pt idx="0">
                  <c:v>0.19600000000000001</c:v>
                </c:pt>
                <c:pt idx="1">
                  <c:v>0.192</c:v>
                </c:pt>
              </c:numCache>
            </c:numRef>
          </c:val>
          <c:extLst>
            <c:ext xmlns:c16="http://schemas.microsoft.com/office/drawing/2014/chart" uri="{C3380CC4-5D6E-409C-BE32-E72D297353CC}">
              <c16:uniqueId val="{00000000-910E-4486-A4A4-629DE94494CB}"/>
            </c:ext>
          </c:extLst>
        </c:ser>
        <c:dLbls>
          <c:dLblPos val="inEnd"/>
          <c:showLegendKey val="0"/>
          <c:showVal val="1"/>
          <c:showCatName val="0"/>
          <c:showSerName val="0"/>
          <c:showPercent val="0"/>
          <c:showBubbleSize val="0"/>
        </c:dLbls>
        <c:gapWidth val="93"/>
        <c:overlap val="-27"/>
        <c:axId val="2138216848"/>
        <c:axId val="2138219616"/>
      </c:barChart>
      <c:catAx>
        <c:axId val="2138216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t" anchorCtr="1"/>
          <a:lstStyle/>
          <a:p>
            <a:pPr>
              <a:defRPr sz="2800" b="0" i="0" u="none" strike="noStrike" kern="1200" baseline="0">
                <a:solidFill>
                  <a:schemeClr val="tx1">
                    <a:lumMod val="65000"/>
                    <a:lumOff val="35000"/>
                  </a:schemeClr>
                </a:solidFill>
                <a:latin typeface="Arial" charset="0"/>
                <a:ea typeface="Arial" charset="0"/>
                <a:cs typeface="Arial" charset="0"/>
              </a:defRPr>
            </a:pPr>
            <a:endParaRPr lang="en-US"/>
          </a:p>
        </c:txPr>
        <c:crossAx val="2138219616"/>
        <c:crosses val="autoZero"/>
        <c:auto val="1"/>
        <c:lblAlgn val="ctr"/>
        <c:lblOffset val="30"/>
        <c:noMultiLvlLbl val="0"/>
      </c:catAx>
      <c:valAx>
        <c:axId val="2138219616"/>
        <c:scaling>
          <c:orientation val="minMax"/>
        </c:scaling>
        <c:delete val="1"/>
        <c:axPos val="l"/>
        <c:numFmt formatCode="General" sourceLinked="0"/>
        <c:majorTickMark val="none"/>
        <c:minorTickMark val="none"/>
        <c:tickLblPos val="nextTo"/>
        <c:crossAx val="2138216848"/>
        <c:crosses val="autoZero"/>
        <c:crossBetween val="between"/>
      </c:valAx>
      <c:spPr>
        <a:noFill/>
        <a:ln>
          <a:noFill/>
        </a:ln>
        <a:effectLst/>
      </c:spPr>
    </c:plotArea>
    <c:legend>
      <c:legendPos val="r"/>
      <c:layout>
        <c:manualLayout>
          <c:xMode val="edge"/>
          <c:yMode val="edge"/>
          <c:x val="0.244924569911458"/>
          <c:y val="0.817445659595882"/>
          <c:w val="0.50634446976390501"/>
          <c:h val="0.13327856858771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charset="0"/>
              <a:ea typeface="Arial" charset="0"/>
              <a:cs typeface="Arial"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solidFill>
              <a:schemeClr val="bg1">
                <a:lumMod val="85000"/>
              </a:schemeClr>
            </a:solidFill>
          </c:spPr>
          <c:dPt>
            <c:idx val="0"/>
            <c:bubble3D val="0"/>
            <c:spPr>
              <a:solidFill>
                <a:srgbClr val="C78D2A"/>
              </a:solidFill>
              <a:ln w="19050">
                <a:solidFill>
                  <a:schemeClr val="lt1"/>
                </a:solidFill>
              </a:ln>
              <a:effectLst/>
            </c:spPr>
            <c:extLst>
              <c:ext xmlns:c16="http://schemas.microsoft.com/office/drawing/2014/chart" uri="{C3380CC4-5D6E-409C-BE32-E72D297353CC}">
                <c16:uniqueId val="{00000001-9D0A-4F4B-8A9C-1D010B85662C}"/>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9D0A-4F4B-8A9C-1D010B85662C}"/>
              </c:ext>
            </c:extLst>
          </c:dPt>
          <c:dLbls>
            <c:dLbl>
              <c:idx val="0"/>
              <c:layout>
                <c:manualLayout>
                  <c:x val="-7.6120582293104241E-2"/>
                  <c:y val="-7.9928911551599313E-2"/>
                </c:manualLayout>
              </c:layout>
              <c:spPr>
                <a:noFill/>
                <a:ln>
                  <a:noFill/>
                </a:ln>
                <a:effectLst/>
              </c:spPr>
              <c:txPr>
                <a:bodyPr rot="0" spcFirstLastPara="1" vertOverflow="overflow" horzOverflow="overflow" vert="horz" wrap="square" lIns="38100" tIns="19050" rIns="38100" bIns="19050" anchor="ctr" anchorCtr="1">
                  <a:noAutofit/>
                </a:bodyPr>
                <a:lstStyle/>
                <a:p>
                  <a:pPr>
                    <a:defRPr sz="1400" b="1" i="1" u="none" strike="noStrike" kern="1200" baseline="0">
                      <a:solidFill>
                        <a:schemeClr val="bg1"/>
                      </a:solidFill>
                      <a:latin typeface="Arial" charset="0"/>
                      <a:ea typeface="Arial" charset="0"/>
                      <a:cs typeface="Arial" charset="0"/>
                    </a:defRPr>
                  </a:pPr>
                  <a:endParaRPr lang="en-US"/>
                </a:p>
              </c:txPr>
              <c:showLegendKey val="0"/>
              <c:showVal val="1"/>
              <c:showCatName val="0"/>
              <c:showSerName val="0"/>
              <c:showPercent val="0"/>
              <c:showBubbleSize val="0"/>
              <c:separator>
</c:separator>
              <c:extLst>
                <c:ext xmlns:c15="http://schemas.microsoft.com/office/drawing/2012/chart" uri="{CE6537A1-D6FC-4f65-9D91-7224C49458BB}">
                  <c15:layout>
                    <c:manualLayout>
                      <c:w val="0.16060285592564699"/>
                      <c:h val="8.0853405281533494E-2"/>
                    </c:manualLayout>
                  </c15:layout>
                </c:ext>
                <c:ext xmlns:c16="http://schemas.microsoft.com/office/drawing/2014/chart" uri="{C3380CC4-5D6E-409C-BE32-E72D297353CC}">
                  <c16:uniqueId val="{00000001-9D0A-4F4B-8A9C-1D010B85662C}"/>
                </c:ext>
              </c:extLst>
            </c:dLbl>
            <c:dLbl>
              <c:idx val="1"/>
              <c:delete val="1"/>
              <c:extLst>
                <c:ext xmlns:c15="http://schemas.microsoft.com/office/drawing/2012/chart" uri="{CE6537A1-D6FC-4f65-9D91-7224C49458BB}"/>
                <c:ext xmlns:c16="http://schemas.microsoft.com/office/drawing/2014/chart" uri="{C3380CC4-5D6E-409C-BE32-E72D297353CC}">
                  <c16:uniqueId val="{00000003-9D0A-4F4B-8A9C-1D010B85662C}"/>
                </c:ext>
              </c:extLst>
            </c:dLbl>
            <c:spPr>
              <a:noFill/>
              <a:ln>
                <a:noFill/>
              </a:ln>
              <a:effectLst/>
            </c:spPr>
            <c:txPr>
              <a:bodyPr rot="0" spcFirstLastPara="1" vertOverflow="overflow" horzOverflow="overflow" vert="horz" wrap="square" lIns="38100" tIns="19050" rIns="38100" bIns="19050" anchor="ctr" anchorCtr="1">
                <a:noAutofit/>
              </a:bodyPr>
              <a:lstStyle/>
              <a:p>
                <a:pPr>
                  <a:defRPr sz="1400" b="0" i="0" u="none" strike="noStrike" kern="1200" baseline="0">
                    <a:solidFill>
                      <a:schemeClr val="bg1">
                        <a:lumMod val="50000"/>
                      </a:schemeClr>
                    </a:solidFill>
                    <a:latin typeface="Arial" charset="0"/>
                    <a:ea typeface="Arial" charset="0"/>
                    <a:cs typeface="Arial" charset="0"/>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rect">
                    <a:avLst/>
                  </a:prstGeom>
                  <a:noFill/>
                  <a:ln>
                    <a:noFill/>
                  </a:ln>
                </c15:spPr>
              </c:ext>
            </c:extLst>
          </c:dLbls>
          <c:cat>
            <c:strRef>
              <c:f>Sheet1!$A$2:$A$3</c:f>
              <c:strCache>
                <c:ptCount val="2"/>
                <c:pt idx="0">
                  <c:v>Desire to Limit</c:v>
                </c:pt>
                <c:pt idx="1">
                  <c:v>Other</c:v>
                </c:pt>
              </c:strCache>
            </c:strRef>
          </c:cat>
          <c:val>
            <c:numRef>
              <c:f>Sheet1!$B$2:$B$3</c:f>
              <c:numCache>
                <c:formatCode>_(* #,##0_);_(* \(#,##0\);_(* "-"??_);_(@_)</c:formatCode>
                <c:ptCount val="2"/>
                <c:pt idx="0">
                  <c:v>5153000</c:v>
                </c:pt>
                <c:pt idx="1">
                  <c:v>10946000</c:v>
                </c:pt>
              </c:numCache>
            </c:numRef>
          </c:val>
          <c:extLst>
            <c:ext xmlns:c16="http://schemas.microsoft.com/office/drawing/2014/chart" uri="{C3380CC4-5D6E-409C-BE32-E72D297353CC}">
              <c16:uniqueId val="{00000006-9D0A-4F4B-8A9C-1D010B85662C}"/>
            </c:ext>
          </c:extLst>
        </c:ser>
        <c:dLbls>
          <c:showLegendKey val="0"/>
          <c:showVal val="0"/>
          <c:showCatName val="0"/>
          <c:showSerName val="0"/>
          <c:showPercent val="0"/>
          <c:showBubbleSize val="0"/>
          <c:showLeaderLines val="0"/>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997588468494801"/>
          <c:y val="3.8472141609488697E-2"/>
          <c:w val="0.54236841624495302"/>
          <c:h val="0.81355247573807898"/>
        </c:manualLayout>
      </c:layout>
      <c:doughnutChart>
        <c:varyColors val="1"/>
        <c:ser>
          <c:idx val="0"/>
          <c:order val="0"/>
          <c:dPt>
            <c:idx val="0"/>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1-CA9F-4B49-BAE9-889ABBD2338B}"/>
              </c:ext>
            </c:extLst>
          </c:dPt>
          <c:dPt>
            <c:idx val="1"/>
            <c:bubble3D val="0"/>
            <c:spPr>
              <a:solidFill>
                <a:srgbClr val="C78D2A"/>
              </a:solidFill>
              <a:ln w="19050">
                <a:solidFill>
                  <a:schemeClr val="lt1"/>
                </a:solidFill>
              </a:ln>
              <a:effectLst/>
            </c:spPr>
            <c:extLst>
              <c:ext xmlns:c16="http://schemas.microsoft.com/office/drawing/2014/chart" uri="{C3380CC4-5D6E-409C-BE32-E72D297353CC}">
                <c16:uniqueId val="{00000003-CA9F-4B49-BAE9-889ABBD2338B}"/>
              </c:ext>
            </c:extLst>
          </c:dPt>
          <c:dPt>
            <c:idx val="2"/>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5-CA9F-4B49-BAE9-889ABBD2338B}"/>
              </c:ext>
            </c:extLst>
          </c:dPt>
          <c:dLbls>
            <c:dLbl>
              <c:idx val="0"/>
              <c:delete val="1"/>
              <c:extLst>
                <c:ext xmlns:c15="http://schemas.microsoft.com/office/drawing/2012/chart" uri="{CE6537A1-D6FC-4f65-9D91-7224C49458BB}"/>
                <c:ext xmlns:c16="http://schemas.microsoft.com/office/drawing/2014/chart" uri="{C3380CC4-5D6E-409C-BE32-E72D297353CC}">
                  <c16:uniqueId val="{00000001-CA9F-4B49-BAE9-889ABBD2338B}"/>
                </c:ext>
              </c:extLst>
            </c:dLbl>
            <c:dLbl>
              <c:idx val="1"/>
              <c:layout>
                <c:manualLayout>
                  <c:x val="5.6732194230841922E-2"/>
                  <c:y val="-4.6563466708039528E-2"/>
                </c:manualLayout>
              </c:layout>
              <c:spPr>
                <a:noFill/>
                <a:ln>
                  <a:noFill/>
                </a:ln>
                <a:effectLst/>
              </c:spPr>
              <c:txPr>
                <a:bodyPr rot="0" spcFirstLastPara="1" vertOverflow="overflow" horzOverflow="overflow" vert="horz" wrap="square" lIns="38100" tIns="19050" rIns="38100" bIns="19050" anchor="ctr" anchorCtr="1">
                  <a:noAutofit/>
                </a:bodyPr>
                <a:lstStyle/>
                <a:p>
                  <a:pPr>
                    <a:defRPr sz="1400" b="1" i="1" u="none" strike="noStrike" kern="1200" baseline="0">
                      <a:solidFill>
                        <a:schemeClr val="bg1"/>
                      </a:solidFill>
                      <a:latin typeface="Arial" charset="0"/>
                      <a:ea typeface="Arial" charset="0"/>
                      <a:cs typeface="Arial"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8059608945475591"/>
                      <c:h val="6.584696685210574E-2"/>
                    </c:manualLayout>
                  </c15:layout>
                </c:ext>
                <c:ext xmlns:c16="http://schemas.microsoft.com/office/drawing/2014/chart" uri="{C3380CC4-5D6E-409C-BE32-E72D297353CC}">
                  <c16:uniqueId val="{00000003-CA9F-4B49-BAE9-889ABBD2338B}"/>
                </c:ext>
              </c:extLst>
            </c:dLbl>
            <c:dLbl>
              <c:idx val="2"/>
              <c:delete val="1"/>
              <c:extLst>
                <c:ext xmlns:c15="http://schemas.microsoft.com/office/drawing/2012/chart" uri="{CE6537A1-D6FC-4f65-9D91-7224C49458BB}"/>
                <c:ext xmlns:c16="http://schemas.microsoft.com/office/drawing/2014/chart" uri="{C3380CC4-5D6E-409C-BE32-E72D297353CC}">
                  <c16:uniqueId val="{00000005-CA9F-4B49-BAE9-889ABBD2338B}"/>
                </c:ext>
              </c:extLst>
            </c:dLbl>
            <c:spPr>
              <a:noFill/>
              <a:ln>
                <a:noFill/>
              </a:ln>
              <a:effectLst/>
            </c:spPr>
            <c:txPr>
              <a:bodyPr rot="0" spcFirstLastPara="1" vertOverflow="overflow" horzOverflow="overflow" vert="horz" wrap="square" lIns="38100" tIns="19050" rIns="38100" bIns="19050" anchor="ctr" anchorCtr="1">
                <a:noAutofit/>
              </a:bodyPr>
              <a:lstStyle/>
              <a:p>
                <a:pPr>
                  <a:defRPr sz="1100" b="0" i="0" u="none" strike="noStrike" kern="1200" baseline="0">
                    <a:solidFill>
                      <a:schemeClr val="bg1">
                        <a:lumMod val="50000"/>
                      </a:schemeClr>
                    </a:solidFill>
                    <a:latin typeface="Arial" charset="0"/>
                    <a:ea typeface="Arial" charset="0"/>
                    <a:cs typeface="Arial"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ext>
            </c:extLst>
          </c:dLbls>
          <c:cat>
            <c:strRef>
              <c:f>Sheet1!$A$2:$A$3</c:f>
              <c:strCache>
                <c:ptCount val="2"/>
                <c:pt idx="0">
                  <c:v>Others</c:v>
                </c:pt>
                <c:pt idx="1">
                  <c:v>Desire to Limit</c:v>
                </c:pt>
              </c:strCache>
            </c:strRef>
          </c:cat>
          <c:val>
            <c:numRef>
              <c:f>Sheet1!$B$2:$B$3</c:f>
              <c:numCache>
                <c:formatCode>_(* #,##0_);_(* \(#,##0\);_(* "-"??_);_(@_)</c:formatCode>
                <c:ptCount val="2"/>
                <c:pt idx="0">
                  <c:v>11801000</c:v>
                </c:pt>
                <c:pt idx="1">
                  <c:v>4627000</c:v>
                </c:pt>
              </c:numCache>
            </c:numRef>
          </c:val>
          <c:extLst>
            <c:ext xmlns:c16="http://schemas.microsoft.com/office/drawing/2014/chart" uri="{C3380CC4-5D6E-409C-BE32-E72D297353CC}">
              <c16:uniqueId val="{00000006-CA9F-4B49-BAE9-889ABBD2338B}"/>
            </c:ext>
          </c:extLst>
        </c:ser>
        <c:dLbls>
          <c:showLegendKey val="0"/>
          <c:showVal val="0"/>
          <c:showCatName val="0"/>
          <c:showSerName val="0"/>
          <c:showPercent val="0"/>
          <c:showBubbleSize val="0"/>
          <c:showLeaderLines val="0"/>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722911738050699"/>
          <c:y val="8.2042294055348297E-2"/>
          <c:w val="0.74228757419896496"/>
          <c:h val="0.81883662568494697"/>
        </c:manualLayout>
      </c:layout>
      <c:barChart>
        <c:barDir val="bar"/>
        <c:grouping val="clustered"/>
        <c:varyColors val="0"/>
        <c:ser>
          <c:idx val="0"/>
          <c:order val="0"/>
          <c:spPr>
            <a:solidFill>
              <a:srgbClr val="3D6B9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Sheet1!$A$1:$B$2</c:f>
              <c:strCache>
                <c:ptCount val="2"/>
                <c:pt idx="0">
                  <c:v>2008</c:v>
                </c:pt>
                <c:pt idx="1">
                  <c:v>2005</c:v>
                </c:pt>
              </c:strCache>
            </c:strRef>
          </c:cat>
          <c:val>
            <c:numRef>
              <c:f>Sheet1!$C$1:$C$2</c:f>
              <c:numCache>
                <c:formatCode>General</c:formatCode>
                <c:ptCount val="2"/>
                <c:pt idx="0">
                  <c:v>5.0999999999999996</c:v>
                </c:pt>
                <c:pt idx="1">
                  <c:v>5.4</c:v>
                </c:pt>
              </c:numCache>
            </c:numRef>
          </c:val>
          <c:extLst>
            <c:ext xmlns:c15="http://schemas.microsoft.com/office/drawing/2012/chart" uri="{02D57815-91ED-43cb-92C2-25804820EDAC}">
              <c15:filteredSeriesTitle>
                <c15:tx>
                  <c:strRef>
                    <c:extLst xmlns:c16="http://schemas.microsoft.com/office/drawing/2014/chart">
                      <c:ext uri="{02D57815-91ED-43cb-92C2-25804820EDAC}">
                        <c15:formulaRef>
                          <c15:sqref>Sheet1!#REF!</c15:sqref>
                        </c15:formulaRef>
                      </c:ext>
                    </c:extLst>
                    <c:strCache>
                      <c:ptCount val="1"/>
                      <c:pt idx="0">
                        <c:v>#REF!</c:v>
                      </c:pt>
                    </c:strCache>
                  </c:strRef>
                </c15:tx>
              </c15:filteredSeriesTitle>
            </c:ext>
            <c:ext xmlns:c16="http://schemas.microsoft.com/office/drawing/2014/chart" uri="{C3380CC4-5D6E-409C-BE32-E72D297353CC}">
              <c16:uniqueId val="{00000000-5BFD-4588-A813-068AE825C45C}"/>
            </c:ext>
          </c:extLst>
        </c:ser>
        <c:dLbls>
          <c:showLegendKey val="0"/>
          <c:showVal val="0"/>
          <c:showCatName val="0"/>
          <c:showSerName val="0"/>
          <c:showPercent val="0"/>
          <c:showBubbleSize val="0"/>
        </c:dLbls>
        <c:gapWidth val="20"/>
        <c:axId val="553687200"/>
        <c:axId val="553689520"/>
      </c:barChart>
      <c:catAx>
        <c:axId val="5536872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charset="0"/>
                <a:ea typeface="+mn-ea"/>
                <a:cs typeface="+mn-cs"/>
              </a:defRPr>
            </a:pPr>
            <a:endParaRPr lang="en-US"/>
          </a:p>
        </c:txPr>
        <c:crossAx val="553689520"/>
        <c:crosses val="autoZero"/>
        <c:auto val="1"/>
        <c:lblAlgn val="ctr"/>
        <c:lblOffset val="100"/>
        <c:noMultiLvlLbl val="0"/>
      </c:catAx>
      <c:valAx>
        <c:axId val="553689520"/>
        <c:scaling>
          <c:orientation val="minMax"/>
          <c:max val="12"/>
        </c:scaling>
        <c:delete val="1"/>
        <c:axPos val="b"/>
        <c:numFmt formatCode="General" sourceLinked="1"/>
        <c:majorTickMark val="none"/>
        <c:minorTickMark val="none"/>
        <c:tickLblPos val="nextTo"/>
        <c:crossAx val="5536872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722911738050699"/>
          <c:y val="8.2042294055348297E-2"/>
          <c:w val="0.74228757419896496"/>
          <c:h val="0.81883662568494697"/>
        </c:manualLayout>
      </c:layout>
      <c:barChart>
        <c:barDir val="bar"/>
        <c:grouping val="clustered"/>
        <c:varyColors val="0"/>
        <c:ser>
          <c:idx val="0"/>
          <c:order val="0"/>
          <c:spPr>
            <a:solidFill>
              <a:srgbClr val="C78D2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Sheet1!$A$1:$B$2</c:f>
              <c:strCache>
                <c:ptCount val="2"/>
                <c:pt idx="0">
                  <c:v>2004</c:v>
                </c:pt>
                <c:pt idx="1">
                  <c:v>1992</c:v>
                </c:pt>
              </c:strCache>
            </c:strRef>
          </c:cat>
          <c:val>
            <c:numRef>
              <c:f>Sheet1!$C$1:$C$2</c:f>
              <c:numCache>
                <c:formatCode>General</c:formatCode>
                <c:ptCount val="2"/>
                <c:pt idx="0">
                  <c:v>4.5</c:v>
                </c:pt>
                <c:pt idx="1">
                  <c:v>5.3</c:v>
                </c:pt>
              </c:numCache>
            </c:numRef>
          </c:val>
          <c:extLst>
            <c:ext xmlns:c15="http://schemas.microsoft.com/office/drawing/2012/chart" uri="{02D57815-91ED-43cb-92C2-25804820EDAC}">
              <c15:filteredSeriesTitle>
                <c15:tx>
                  <c:strRef>
                    <c:extLst xmlns:c16="http://schemas.microsoft.com/office/drawing/2014/chart">
                      <c:ext uri="{02D57815-91ED-43cb-92C2-25804820EDAC}">
                        <c15:formulaRef>
                          <c15:sqref>Sheet1!#REF!</c15:sqref>
                        </c15:formulaRef>
                      </c:ext>
                    </c:extLst>
                    <c:strCache>
                      <c:ptCount val="1"/>
                      <c:pt idx="0">
                        <c:v>#REF!</c:v>
                      </c:pt>
                    </c:strCache>
                  </c:strRef>
                </c15:tx>
              </c15:filteredSeriesTitle>
            </c:ext>
            <c:ext xmlns:c16="http://schemas.microsoft.com/office/drawing/2014/chart" uri="{C3380CC4-5D6E-409C-BE32-E72D297353CC}">
              <c16:uniqueId val="{00000000-5BFD-4588-A813-068AE825C45C}"/>
            </c:ext>
          </c:extLst>
        </c:ser>
        <c:dLbls>
          <c:showLegendKey val="0"/>
          <c:showVal val="0"/>
          <c:showCatName val="0"/>
          <c:showSerName val="0"/>
          <c:showPercent val="0"/>
          <c:showBubbleSize val="0"/>
        </c:dLbls>
        <c:gapWidth val="20"/>
        <c:axId val="493711136"/>
        <c:axId val="493713888"/>
      </c:barChart>
      <c:catAx>
        <c:axId val="4937111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charset="0"/>
                <a:ea typeface="+mn-ea"/>
                <a:cs typeface="+mn-cs"/>
              </a:defRPr>
            </a:pPr>
            <a:endParaRPr lang="en-US"/>
          </a:p>
        </c:txPr>
        <c:crossAx val="493713888"/>
        <c:crosses val="autoZero"/>
        <c:auto val="1"/>
        <c:lblAlgn val="ctr"/>
        <c:lblOffset val="100"/>
        <c:noMultiLvlLbl val="0"/>
      </c:catAx>
      <c:valAx>
        <c:axId val="493713888"/>
        <c:scaling>
          <c:orientation val="minMax"/>
          <c:max val="12"/>
        </c:scaling>
        <c:delete val="1"/>
        <c:axPos val="b"/>
        <c:numFmt formatCode="General" sourceLinked="1"/>
        <c:majorTickMark val="none"/>
        <c:minorTickMark val="none"/>
        <c:tickLblPos val="nextTo"/>
        <c:crossAx val="4937111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722911738050699"/>
          <c:y val="8.2042294055348297E-2"/>
          <c:w val="0.74228757419896496"/>
          <c:h val="0.81883662568494697"/>
        </c:manualLayout>
      </c:layout>
      <c:barChart>
        <c:barDir val="bar"/>
        <c:grouping val="clustered"/>
        <c:varyColors val="0"/>
        <c:ser>
          <c:idx val="0"/>
          <c:order val="0"/>
          <c:spPr>
            <a:solidFill>
              <a:srgbClr val="C78D2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Sheet1!$A$1:$B$2</c:f>
              <c:strCache>
                <c:ptCount val="2"/>
                <c:pt idx="0">
                  <c:v>2004</c:v>
                </c:pt>
                <c:pt idx="1">
                  <c:v>1992</c:v>
                </c:pt>
              </c:strCache>
            </c:strRef>
          </c:cat>
          <c:val>
            <c:numRef>
              <c:f>Sheet1!$C$1:$C$2</c:f>
              <c:numCache>
                <c:formatCode>General</c:formatCode>
                <c:ptCount val="2"/>
                <c:pt idx="0">
                  <c:v>4.3</c:v>
                </c:pt>
                <c:pt idx="1">
                  <c:v>5.4</c:v>
                </c:pt>
              </c:numCache>
            </c:numRef>
          </c:val>
          <c:extLst>
            <c:ext xmlns:c15="http://schemas.microsoft.com/office/drawing/2012/chart" uri="{02D57815-91ED-43cb-92C2-25804820EDAC}">
              <c15:filteredSeriesTitle>
                <c15:tx>
                  <c:strRef>
                    <c:extLst xmlns:c16="http://schemas.microsoft.com/office/drawing/2014/chart">
                      <c:ext uri="{02D57815-91ED-43cb-92C2-25804820EDAC}">
                        <c15:formulaRef>
                          <c15:sqref>Sheet1!#REF!</c15:sqref>
                        </c15:formulaRef>
                      </c:ext>
                    </c:extLst>
                    <c:strCache>
                      <c:ptCount val="1"/>
                      <c:pt idx="0">
                        <c:v>#REF!</c:v>
                      </c:pt>
                    </c:strCache>
                  </c:strRef>
                </c15:tx>
              </c15:filteredSeriesTitle>
            </c:ext>
            <c:ext xmlns:c16="http://schemas.microsoft.com/office/drawing/2014/chart" uri="{C3380CC4-5D6E-409C-BE32-E72D297353CC}">
              <c16:uniqueId val="{00000000-5BFD-4588-A813-068AE825C45C}"/>
            </c:ext>
          </c:extLst>
        </c:ser>
        <c:dLbls>
          <c:showLegendKey val="0"/>
          <c:showVal val="0"/>
          <c:showCatName val="0"/>
          <c:showSerName val="0"/>
          <c:showPercent val="0"/>
          <c:showBubbleSize val="0"/>
        </c:dLbls>
        <c:gapWidth val="20"/>
        <c:axId val="553730432"/>
        <c:axId val="553732752"/>
      </c:barChart>
      <c:catAx>
        <c:axId val="5537304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charset="0"/>
                <a:ea typeface="+mn-ea"/>
                <a:cs typeface="+mn-cs"/>
              </a:defRPr>
            </a:pPr>
            <a:endParaRPr lang="en-US"/>
          </a:p>
        </c:txPr>
        <c:crossAx val="553732752"/>
        <c:crosses val="autoZero"/>
        <c:auto val="1"/>
        <c:lblAlgn val="ctr"/>
        <c:lblOffset val="100"/>
        <c:noMultiLvlLbl val="0"/>
      </c:catAx>
      <c:valAx>
        <c:axId val="553732752"/>
        <c:scaling>
          <c:orientation val="minMax"/>
          <c:max val="12"/>
        </c:scaling>
        <c:delete val="1"/>
        <c:axPos val="b"/>
        <c:numFmt formatCode="General" sourceLinked="1"/>
        <c:majorTickMark val="none"/>
        <c:minorTickMark val="none"/>
        <c:tickLblPos val="nextTo"/>
        <c:crossAx val="5537304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722911738050699"/>
          <c:y val="8.2042294055348297E-2"/>
          <c:w val="0.74228757419896496"/>
          <c:h val="0.81883662568494697"/>
        </c:manualLayout>
      </c:layout>
      <c:barChart>
        <c:barDir val="bar"/>
        <c:grouping val="clustered"/>
        <c:varyColors val="0"/>
        <c:ser>
          <c:idx val="0"/>
          <c:order val="0"/>
          <c:spPr>
            <a:solidFill>
              <a:srgbClr val="7AADB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Sheet1!$A$1:$B$2</c:f>
              <c:strCache>
                <c:ptCount val="2"/>
                <c:pt idx="0">
                  <c:v>2004/2005</c:v>
                </c:pt>
                <c:pt idx="1">
                  <c:v>1999</c:v>
                </c:pt>
              </c:strCache>
            </c:strRef>
          </c:cat>
          <c:val>
            <c:numRef>
              <c:f>Sheet1!$C$1:$C$2</c:f>
              <c:numCache>
                <c:formatCode>General</c:formatCode>
                <c:ptCount val="2"/>
                <c:pt idx="0">
                  <c:v>5.4</c:v>
                </c:pt>
                <c:pt idx="1">
                  <c:v>5.7</c:v>
                </c:pt>
              </c:numCache>
            </c:numRef>
          </c:val>
          <c:extLst>
            <c:ext xmlns:c15="http://schemas.microsoft.com/office/drawing/2012/chart" uri="{02D57815-91ED-43cb-92C2-25804820EDAC}">
              <c15:filteredSeriesTitle>
                <c15:tx>
                  <c:strRef>
                    <c:extLst xmlns:c16="http://schemas.microsoft.com/office/drawing/2014/chart">
                      <c:ext uri="{02D57815-91ED-43cb-92C2-25804820EDAC}">
                        <c15:formulaRef>
                          <c15:sqref>Sheet1!#REF!</c15:sqref>
                        </c15:formulaRef>
                      </c:ext>
                    </c:extLst>
                    <c:strCache>
                      <c:ptCount val="1"/>
                      <c:pt idx="0">
                        <c:v>#REF!</c:v>
                      </c:pt>
                    </c:strCache>
                  </c:strRef>
                </c15:tx>
              </c15:filteredSeriesTitle>
            </c:ext>
            <c:ext xmlns:c16="http://schemas.microsoft.com/office/drawing/2014/chart" uri="{C3380CC4-5D6E-409C-BE32-E72D297353CC}">
              <c16:uniqueId val="{00000000-5BFD-4588-A813-068AE825C45C}"/>
            </c:ext>
          </c:extLst>
        </c:ser>
        <c:dLbls>
          <c:showLegendKey val="0"/>
          <c:showVal val="0"/>
          <c:showCatName val="0"/>
          <c:showSerName val="0"/>
          <c:showPercent val="0"/>
          <c:showBubbleSize val="0"/>
        </c:dLbls>
        <c:gapWidth val="20"/>
        <c:axId val="493739584"/>
        <c:axId val="493742336"/>
      </c:barChart>
      <c:catAx>
        <c:axId val="493739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charset="0"/>
                <a:ea typeface="+mn-ea"/>
                <a:cs typeface="+mn-cs"/>
              </a:defRPr>
            </a:pPr>
            <a:endParaRPr lang="en-US"/>
          </a:p>
        </c:txPr>
        <c:crossAx val="493742336"/>
        <c:crosses val="autoZero"/>
        <c:auto val="1"/>
        <c:lblAlgn val="ctr"/>
        <c:lblOffset val="100"/>
        <c:noMultiLvlLbl val="0"/>
      </c:catAx>
      <c:valAx>
        <c:axId val="493742336"/>
        <c:scaling>
          <c:orientation val="minMax"/>
          <c:max val="12"/>
        </c:scaling>
        <c:delete val="1"/>
        <c:axPos val="b"/>
        <c:numFmt formatCode="General" sourceLinked="1"/>
        <c:majorTickMark val="none"/>
        <c:minorTickMark val="none"/>
        <c:tickLblPos val="nextTo"/>
        <c:crossAx val="4937395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722911738050699"/>
          <c:y val="8.2042294055348297E-2"/>
          <c:w val="0.74228757419896496"/>
          <c:h val="0.81883662568494697"/>
        </c:manualLayout>
      </c:layout>
      <c:barChart>
        <c:barDir val="bar"/>
        <c:grouping val="clustered"/>
        <c:varyColors val="0"/>
        <c:ser>
          <c:idx val="0"/>
          <c:order val="0"/>
          <c:spPr>
            <a:solidFill>
              <a:srgbClr val="7AADB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Sheet1!$A$1:$B$2</c:f>
              <c:strCache>
                <c:ptCount val="2"/>
                <c:pt idx="0">
                  <c:v>2004/2005</c:v>
                </c:pt>
                <c:pt idx="1">
                  <c:v>1999</c:v>
                </c:pt>
              </c:strCache>
            </c:strRef>
          </c:cat>
          <c:val>
            <c:numRef>
              <c:f>Sheet1!$C$1:$C$2</c:f>
              <c:numCache>
                <c:formatCode>General</c:formatCode>
                <c:ptCount val="2"/>
                <c:pt idx="0">
                  <c:v>5.9</c:v>
                </c:pt>
                <c:pt idx="1">
                  <c:v>6.3</c:v>
                </c:pt>
              </c:numCache>
            </c:numRef>
          </c:val>
          <c:extLst>
            <c:ext xmlns:c15="http://schemas.microsoft.com/office/drawing/2012/chart" uri="{02D57815-91ED-43cb-92C2-25804820EDAC}">
              <c15:filteredSeriesTitle>
                <c15:tx>
                  <c:strRef>
                    <c:extLst xmlns:c16="http://schemas.microsoft.com/office/drawing/2014/chart">
                      <c:ext uri="{02D57815-91ED-43cb-92C2-25804820EDAC}">
                        <c15:formulaRef>
                          <c15:sqref>Sheet1!#REF!</c15:sqref>
                        </c15:formulaRef>
                      </c:ext>
                    </c:extLst>
                    <c:strCache>
                      <c:ptCount val="1"/>
                      <c:pt idx="0">
                        <c:v>#REF!</c:v>
                      </c:pt>
                    </c:strCache>
                  </c:strRef>
                </c15:tx>
              </c15:filteredSeriesTitle>
            </c:ext>
            <c:ext xmlns:c16="http://schemas.microsoft.com/office/drawing/2014/chart" uri="{C3380CC4-5D6E-409C-BE32-E72D297353CC}">
              <c16:uniqueId val="{00000000-5BFD-4588-A813-068AE825C45C}"/>
            </c:ext>
          </c:extLst>
        </c:ser>
        <c:dLbls>
          <c:showLegendKey val="0"/>
          <c:showVal val="0"/>
          <c:showCatName val="0"/>
          <c:showSerName val="0"/>
          <c:showPercent val="0"/>
          <c:showBubbleSize val="0"/>
        </c:dLbls>
        <c:gapWidth val="20"/>
        <c:axId val="494744240"/>
        <c:axId val="494746560"/>
      </c:barChart>
      <c:catAx>
        <c:axId val="4947442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charset="0"/>
                <a:ea typeface="+mn-ea"/>
                <a:cs typeface="+mn-cs"/>
              </a:defRPr>
            </a:pPr>
            <a:endParaRPr lang="en-US"/>
          </a:p>
        </c:txPr>
        <c:crossAx val="494746560"/>
        <c:crosses val="autoZero"/>
        <c:auto val="1"/>
        <c:lblAlgn val="ctr"/>
        <c:lblOffset val="100"/>
        <c:noMultiLvlLbl val="0"/>
      </c:catAx>
      <c:valAx>
        <c:axId val="494746560"/>
        <c:scaling>
          <c:orientation val="minMax"/>
          <c:max val="12"/>
        </c:scaling>
        <c:delete val="1"/>
        <c:axPos val="b"/>
        <c:numFmt formatCode="General" sourceLinked="1"/>
        <c:majorTickMark val="none"/>
        <c:minorTickMark val="none"/>
        <c:tickLblPos val="nextTo"/>
        <c:crossAx val="494744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'Slide 5'!$B$1</c:f>
              <c:strCache>
                <c:ptCount val="1"/>
                <c:pt idx="0">
                  <c:v>Percentage of men who disagree that contraception is a woman's business and a man should not have to worry about it</c:v>
                </c:pt>
              </c:strCache>
            </c:strRef>
          </c:tx>
          <c:spPr>
            <a:solidFill>
              <a:schemeClr val="bg1">
                <a:lumMod val="85000"/>
              </a:schemeClr>
            </a:solidFill>
            <a:ln>
              <a:noFill/>
            </a:ln>
            <a:effectLst/>
          </c:spPr>
          <c:invertIfNegative val="0"/>
          <c:cat>
            <c:strRef>
              <c:f>'Slide 5'!$A$2:$A$27</c:f>
              <c:strCache>
                <c:ptCount val="26"/>
                <c:pt idx="0">
                  <c:v>Burundi 2010</c:v>
                </c:pt>
                <c:pt idx="1">
                  <c:v>Swaziland 2006</c:v>
                </c:pt>
                <c:pt idx="2">
                  <c:v>Rwanda 2010</c:v>
                </c:pt>
                <c:pt idx="3">
                  <c:v>BurkinaFaso 2010</c:v>
                </c:pt>
                <c:pt idx="4">
                  <c:v>Mozambique 2011</c:v>
                </c:pt>
                <c:pt idx="5">
                  <c:v>Ethiopia 2011</c:v>
                </c:pt>
                <c:pt idx="6">
                  <c:v>Kenya 2008</c:v>
                </c:pt>
                <c:pt idx="7">
                  <c:v>Benin 2006</c:v>
                </c:pt>
                <c:pt idx="8">
                  <c:v>Uganda 2011</c:v>
                </c:pt>
                <c:pt idx="9">
                  <c:v>Ghana 2008</c:v>
                </c:pt>
                <c:pt idx="10">
                  <c:v>Senegal 2010</c:v>
                </c:pt>
                <c:pt idx="11">
                  <c:v>Zimbabwe 2010</c:v>
                </c:pt>
                <c:pt idx="12">
                  <c:v>Madagascar 2008</c:v>
                </c:pt>
                <c:pt idx="13">
                  <c:v>Niger 2006</c:v>
                </c:pt>
                <c:pt idx="14">
                  <c:v>Malawi 2010</c:v>
                </c:pt>
                <c:pt idx="15">
                  <c:v>Namibia 2006</c:v>
                </c:pt>
                <c:pt idx="16">
                  <c:v>Zambia 2007</c:v>
                </c:pt>
                <c:pt idx="17">
                  <c:v>Nigeria 2008</c:v>
                </c:pt>
                <c:pt idx="18">
                  <c:v>SaoTomeandPrincipe 2008</c:v>
                </c:pt>
                <c:pt idx="19">
                  <c:v>Liberia 2007</c:v>
                </c:pt>
                <c:pt idx="20">
                  <c:v>Mali 2006</c:v>
                </c:pt>
                <c:pt idx="21">
                  <c:v>CongoDemocraticRepublic 2007</c:v>
                </c:pt>
                <c:pt idx="22">
                  <c:v>SierraLeone 2008</c:v>
                </c:pt>
                <c:pt idx="23">
                  <c:v>Tanzania 2010</c:v>
                </c:pt>
                <c:pt idx="24">
                  <c:v>Guinea 2005</c:v>
                </c:pt>
                <c:pt idx="25">
                  <c:v>Lesotho 2009</c:v>
                </c:pt>
              </c:strCache>
            </c:strRef>
          </c:cat>
          <c:val>
            <c:numRef>
              <c:f>'Slide 5'!$B$2:$B$27</c:f>
              <c:numCache>
                <c:formatCode>0%</c:formatCode>
                <c:ptCount val="26"/>
                <c:pt idx="0">
                  <c:v>0.9546</c:v>
                </c:pt>
                <c:pt idx="1">
                  <c:v>0.85440000000000005</c:v>
                </c:pt>
                <c:pt idx="2">
                  <c:v>0.85319999999999996</c:v>
                </c:pt>
                <c:pt idx="3">
                  <c:v>0.84809999999999997</c:v>
                </c:pt>
                <c:pt idx="4">
                  <c:v>0.80500000000000005</c:v>
                </c:pt>
                <c:pt idx="5">
                  <c:v>0.79090000000000005</c:v>
                </c:pt>
                <c:pt idx="6">
                  <c:v>0.78510000000000002</c:v>
                </c:pt>
                <c:pt idx="7">
                  <c:v>0.76970000000000005</c:v>
                </c:pt>
                <c:pt idx="8">
                  <c:v>0.76790000000000003</c:v>
                </c:pt>
                <c:pt idx="9">
                  <c:v>0.74960000000000004</c:v>
                </c:pt>
                <c:pt idx="10">
                  <c:v>0.72909999999999997</c:v>
                </c:pt>
                <c:pt idx="11">
                  <c:v>0.72309999999999997</c:v>
                </c:pt>
                <c:pt idx="12">
                  <c:v>0.72150000000000003</c:v>
                </c:pt>
                <c:pt idx="13">
                  <c:v>0.71889999999999998</c:v>
                </c:pt>
                <c:pt idx="14">
                  <c:v>0.71860000000000002</c:v>
                </c:pt>
                <c:pt idx="15">
                  <c:v>0.71730000000000005</c:v>
                </c:pt>
                <c:pt idx="16">
                  <c:v>0.70979999999999999</c:v>
                </c:pt>
                <c:pt idx="17">
                  <c:v>0.70509999999999995</c:v>
                </c:pt>
                <c:pt idx="18">
                  <c:v>0.68140000000000001</c:v>
                </c:pt>
                <c:pt idx="19">
                  <c:v>0.64180000000000004</c:v>
                </c:pt>
                <c:pt idx="20">
                  <c:v>0.62260000000000004</c:v>
                </c:pt>
                <c:pt idx="21">
                  <c:v>0.6038</c:v>
                </c:pt>
                <c:pt idx="22">
                  <c:v>0.57979999999999998</c:v>
                </c:pt>
                <c:pt idx="23">
                  <c:v>0.54579999999999995</c:v>
                </c:pt>
                <c:pt idx="24">
                  <c:v>0.52859999999999996</c:v>
                </c:pt>
                <c:pt idx="25">
                  <c:v>0.45700000000000002</c:v>
                </c:pt>
              </c:numCache>
            </c:numRef>
          </c:val>
          <c:extLst>
            <c:ext xmlns:c16="http://schemas.microsoft.com/office/drawing/2014/chart" uri="{C3380CC4-5D6E-409C-BE32-E72D297353CC}">
              <c16:uniqueId val="{00000000-7F7A-104B-B508-CD535EC9028C}"/>
            </c:ext>
          </c:extLst>
        </c:ser>
        <c:dLbls>
          <c:showLegendKey val="0"/>
          <c:showVal val="0"/>
          <c:showCatName val="0"/>
          <c:showSerName val="0"/>
          <c:showPercent val="0"/>
          <c:showBubbleSize val="0"/>
        </c:dLbls>
        <c:gapWidth val="54"/>
        <c:axId val="300553888"/>
        <c:axId val="300555200"/>
      </c:barChart>
      <c:catAx>
        <c:axId val="300553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00555200"/>
        <c:crosses val="autoZero"/>
        <c:auto val="1"/>
        <c:lblAlgn val="ctr"/>
        <c:lblOffset val="100"/>
        <c:noMultiLvlLbl val="0"/>
      </c:catAx>
      <c:valAx>
        <c:axId val="300555200"/>
        <c:scaling>
          <c:orientation val="minMax"/>
          <c:max val="1"/>
          <c:min val="0"/>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005538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1-538F-4E74-80BA-824C1AA6AB1F}"/>
              </c:ext>
            </c:extLst>
          </c:dPt>
          <c:dPt>
            <c:idx val="1"/>
            <c:bubble3D val="0"/>
            <c:spPr>
              <a:solidFill>
                <a:srgbClr val="7AADB0"/>
              </a:solidFill>
              <a:ln w="19050">
                <a:solidFill>
                  <a:schemeClr val="lt1"/>
                </a:solidFill>
              </a:ln>
              <a:effectLst/>
            </c:spPr>
            <c:extLst>
              <c:ext xmlns:c16="http://schemas.microsoft.com/office/drawing/2014/chart" uri="{C3380CC4-5D6E-409C-BE32-E72D297353CC}">
                <c16:uniqueId val="{00000003-538F-4E74-80BA-824C1AA6AB1F}"/>
              </c:ext>
            </c:extLst>
          </c:dPt>
          <c:dPt>
            <c:idx val="2"/>
            <c:bubble3D val="0"/>
            <c:spPr>
              <a:solidFill>
                <a:srgbClr val="3D6B90"/>
              </a:solidFill>
              <a:ln w="19050">
                <a:solidFill>
                  <a:schemeClr val="lt1"/>
                </a:solidFill>
              </a:ln>
              <a:effectLst/>
            </c:spPr>
            <c:extLst>
              <c:ext xmlns:c16="http://schemas.microsoft.com/office/drawing/2014/chart" uri="{C3380CC4-5D6E-409C-BE32-E72D297353CC}">
                <c16:uniqueId val="{00000005-538F-4E74-80BA-824C1AA6AB1F}"/>
              </c:ext>
            </c:extLst>
          </c:dPt>
          <c:dPt>
            <c:idx val="3"/>
            <c:bubble3D val="0"/>
            <c:spPr>
              <a:solidFill>
                <a:srgbClr val="C78D2A"/>
              </a:solidFill>
              <a:ln w="19050">
                <a:solidFill>
                  <a:schemeClr val="lt1"/>
                </a:solidFill>
              </a:ln>
              <a:effectLst/>
            </c:spPr>
            <c:extLst>
              <c:ext xmlns:c16="http://schemas.microsoft.com/office/drawing/2014/chart" uri="{C3380CC4-5D6E-409C-BE32-E72D297353CC}">
                <c16:uniqueId val="{00000007-538F-4E74-80BA-824C1AA6AB1F}"/>
              </c:ext>
            </c:extLst>
          </c:dPt>
          <c:dLbls>
            <c:dLbl>
              <c:idx val="0"/>
              <c:layout>
                <c:manualLayout>
                  <c:x val="-0.36925210392428598"/>
                  <c:y val="4.1955165219044098E-2"/>
                </c:manualLayout>
              </c:layout>
              <c:tx>
                <c:rich>
                  <a:bodyPr rot="0" spcFirstLastPara="1" vertOverflow="ellipsis" vert="horz" wrap="square" lIns="38100" tIns="19050" rIns="38100" bIns="19050" anchor="ctr" anchorCtr="0">
                    <a:noAutofit/>
                  </a:bodyPr>
                  <a:lstStyle/>
                  <a:p>
                    <a:pPr algn="r">
                      <a:defRPr sz="1197" b="0" i="0" u="none" strike="noStrike" kern="1200" baseline="0">
                        <a:solidFill>
                          <a:srgbClr val="3D6B90"/>
                        </a:solidFill>
                        <a:latin typeface="Arial" charset="0"/>
                        <a:ea typeface="Arial" charset="0"/>
                        <a:cs typeface="Arial" charset="0"/>
                      </a:defRPr>
                    </a:pPr>
                    <a:fld id="{2D756638-4E36-2F4C-92B5-37156B2996EF}" type="CATEGORYNAME">
                      <a:rPr lang="en-US" baseline="0">
                        <a:solidFill>
                          <a:schemeClr val="bg1">
                            <a:lumMod val="50000"/>
                          </a:schemeClr>
                        </a:solidFill>
                        <a:latin typeface="Arial" charset="0"/>
                        <a:ea typeface="Arial" charset="0"/>
                        <a:cs typeface="Arial" charset="0"/>
                      </a:rPr>
                      <a:pPr algn="r">
                        <a:defRPr>
                          <a:solidFill>
                            <a:srgbClr val="3D6B90"/>
                          </a:solidFill>
                          <a:latin typeface="Arial" charset="0"/>
                          <a:ea typeface="Arial" charset="0"/>
                          <a:cs typeface="Arial" charset="0"/>
                        </a:defRPr>
                      </a:pPr>
                      <a:t>[CATEGORY NAME]</a:t>
                    </a:fld>
                    <a:r>
                      <a:rPr lang="en-US" baseline="0" dirty="0">
                        <a:solidFill>
                          <a:schemeClr val="bg1">
                            <a:lumMod val="50000"/>
                          </a:schemeClr>
                        </a:solidFill>
                        <a:latin typeface="Arial" charset="0"/>
                        <a:ea typeface="Arial" charset="0"/>
                        <a:cs typeface="Arial" charset="0"/>
                      </a:rPr>
                      <a:t>
</a:t>
                    </a:r>
                    <a:fld id="{853A38A2-DA61-2E4C-8838-B7F81FADF794}" type="PERCENTAGE">
                      <a:rPr lang="en-US" sz="3600" b="1" baseline="0">
                        <a:solidFill>
                          <a:schemeClr val="bg1">
                            <a:lumMod val="50000"/>
                          </a:schemeClr>
                        </a:solidFill>
                        <a:latin typeface="Arial" charset="0"/>
                        <a:ea typeface="Arial" charset="0"/>
                        <a:cs typeface="Arial" charset="0"/>
                      </a:rPr>
                      <a:pPr algn="r">
                        <a:defRPr>
                          <a:solidFill>
                            <a:srgbClr val="3D6B90"/>
                          </a:solidFill>
                          <a:latin typeface="Arial" charset="0"/>
                          <a:ea typeface="Arial" charset="0"/>
                          <a:cs typeface="Arial" charset="0"/>
                        </a:defRPr>
                      </a:pPr>
                      <a:t>[PERCENTAGE]</a:t>
                    </a:fld>
                    <a:endParaRPr lang="en-US" baseline="0" dirty="0">
                      <a:solidFill>
                        <a:schemeClr val="bg1">
                          <a:lumMod val="50000"/>
                        </a:schemeClr>
                      </a:solidFill>
                      <a:latin typeface="Arial" charset="0"/>
                      <a:ea typeface="Arial" charset="0"/>
                      <a:cs typeface="Arial" charset="0"/>
                    </a:endParaRPr>
                  </a:p>
                </c:rich>
              </c:tx>
              <c:spPr>
                <a:noFill/>
                <a:ln>
                  <a:noFill/>
                </a:ln>
                <a:effectLst/>
              </c:spPr>
              <c:txPr>
                <a:bodyPr rot="0" spcFirstLastPara="1" vertOverflow="ellipsis" vert="horz" wrap="square" lIns="38100" tIns="19050" rIns="38100" bIns="19050" anchor="ctr" anchorCtr="0">
                  <a:noAutofit/>
                </a:bodyPr>
                <a:lstStyle/>
                <a:p>
                  <a:pPr algn="r">
                    <a:defRPr sz="1197" b="0" i="0" u="none" strike="noStrike" kern="1200" baseline="0">
                      <a:solidFill>
                        <a:srgbClr val="3D6B90"/>
                      </a:solidFill>
                      <a:latin typeface="Arial" charset="0"/>
                      <a:ea typeface="Arial" charset="0"/>
                      <a:cs typeface="Arial"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73122424231372"/>
                      <c:h val="0.18416149247197899"/>
                    </c:manualLayout>
                  </c15:layout>
                  <c15:dlblFieldTable/>
                  <c15:showDataLabelsRange val="0"/>
                </c:ext>
                <c:ext xmlns:c16="http://schemas.microsoft.com/office/drawing/2014/chart" uri="{C3380CC4-5D6E-409C-BE32-E72D297353CC}">
                  <c16:uniqueId val="{00000001-538F-4E74-80BA-824C1AA6AB1F}"/>
                </c:ext>
              </c:extLst>
            </c:dLbl>
            <c:dLbl>
              <c:idx val="1"/>
              <c:layout>
                <c:manualLayout>
                  <c:x val="0.26367009418651299"/>
                  <c:y val="4.6122629854047394E-2"/>
                </c:manualLayout>
              </c:layout>
              <c:tx>
                <c:rich>
                  <a:bodyPr rot="0" spcFirstLastPara="1" vertOverflow="ellipsis" vert="horz" wrap="square" lIns="38100" tIns="19050" rIns="38100" bIns="19050" anchor="ctr" anchorCtr="0">
                    <a:noAutofit/>
                  </a:bodyPr>
                  <a:lstStyle/>
                  <a:p>
                    <a:pPr algn="l">
                      <a:defRPr sz="1197" b="0" i="0" u="none" strike="noStrike" kern="1200" baseline="0">
                        <a:solidFill>
                          <a:srgbClr val="7AADB0"/>
                        </a:solidFill>
                        <a:latin typeface="Arial" charset="0"/>
                        <a:ea typeface="Arial" charset="0"/>
                        <a:cs typeface="Arial" charset="0"/>
                      </a:defRPr>
                    </a:pPr>
                    <a:fld id="{553AE465-8C95-9548-A52A-9C943714C0FE}" type="CATEGORYNAME">
                      <a:rPr lang="en-US" dirty="0">
                        <a:solidFill>
                          <a:srgbClr val="7AADB0"/>
                        </a:solidFill>
                        <a:latin typeface="Arial" charset="0"/>
                        <a:ea typeface="Arial" charset="0"/>
                        <a:cs typeface="Arial" charset="0"/>
                      </a:rPr>
                      <a:pPr algn="l">
                        <a:defRPr>
                          <a:solidFill>
                            <a:srgbClr val="7AADB0"/>
                          </a:solidFill>
                          <a:latin typeface="Arial" charset="0"/>
                          <a:ea typeface="Arial" charset="0"/>
                          <a:cs typeface="Arial" charset="0"/>
                        </a:defRPr>
                      </a:pPr>
                      <a:t>[CATEGORY NAME]</a:t>
                    </a:fld>
                    <a:r>
                      <a:rPr lang="en-US" baseline="0" dirty="0">
                        <a:solidFill>
                          <a:srgbClr val="7AADB0"/>
                        </a:solidFill>
                        <a:latin typeface="Arial" charset="0"/>
                        <a:ea typeface="Arial" charset="0"/>
                        <a:cs typeface="Arial" charset="0"/>
                      </a:rPr>
                      <a:t>
</a:t>
                    </a:r>
                    <a:fld id="{35B597A2-75FE-9840-9D8A-E4AC54ABC688}" type="PERCENTAGE">
                      <a:rPr lang="en-US" sz="3200" b="1" baseline="0" dirty="0">
                        <a:solidFill>
                          <a:srgbClr val="7AADB0"/>
                        </a:solidFill>
                        <a:latin typeface="Arial" charset="0"/>
                        <a:ea typeface="Arial" charset="0"/>
                        <a:cs typeface="Arial" charset="0"/>
                      </a:rPr>
                      <a:pPr algn="l">
                        <a:defRPr>
                          <a:solidFill>
                            <a:srgbClr val="7AADB0"/>
                          </a:solidFill>
                          <a:latin typeface="Arial" charset="0"/>
                          <a:ea typeface="Arial" charset="0"/>
                          <a:cs typeface="Arial" charset="0"/>
                        </a:defRPr>
                      </a:pPr>
                      <a:t>[PERCENTAGE]</a:t>
                    </a:fld>
                    <a:endParaRPr lang="en-US" baseline="0" dirty="0">
                      <a:solidFill>
                        <a:srgbClr val="7AADB0"/>
                      </a:solidFill>
                      <a:latin typeface="Arial" charset="0"/>
                      <a:ea typeface="Arial" charset="0"/>
                      <a:cs typeface="Arial" charset="0"/>
                    </a:endParaRPr>
                  </a:p>
                </c:rich>
              </c:tx>
              <c:spPr>
                <a:noFill/>
                <a:ln>
                  <a:noFill/>
                </a:ln>
                <a:effectLst/>
              </c:spPr>
              <c:txPr>
                <a:bodyPr rot="0" spcFirstLastPara="1" vertOverflow="ellipsis" vert="horz" wrap="square" lIns="38100" tIns="19050" rIns="38100" bIns="19050" anchor="ctr" anchorCtr="0">
                  <a:noAutofit/>
                </a:bodyPr>
                <a:lstStyle/>
                <a:p>
                  <a:pPr algn="l">
                    <a:defRPr sz="1197" b="0" i="0" u="none" strike="noStrike" kern="1200" baseline="0">
                      <a:solidFill>
                        <a:srgbClr val="7AADB0"/>
                      </a:solidFill>
                      <a:latin typeface="Arial" charset="0"/>
                      <a:ea typeface="Arial" charset="0"/>
                      <a:cs typeface="Arial"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5123931321954362"/>
                      <c:h val="0.17183936141413908"/>
                    </c:manualLayout>
                  </c15:layout>
                  <c15:dlblFieldTable/>
                  <c15:showDataLabelsRange val="0"/>
                </c:ext>
                <c:ext xmlns:c16="http://schemas.microsoft.com/office/drawing/2014/chart" uri="{C3380CC4-5D6E-409C-BE32-E72D297353CC}">
                  <c16:uniqueId val="{00000003-538F-4E74-80BA-824C1AA6AB1F}"/>
                </c:ext>
              </c:extLst>
            </c:dLbl>
            <c:dLbl>
              <c:idx val="2"/>
              <c:layout>
                <c:manualLayout>
                  <c:x val="7.74891308642425E-2"/>
                  <c:y val="0.22088885513022799"/>
                </c:manualLayout>
              </c:layout>
              <c:tx>
                <c:rich>
                  <a:bodyPr rot="0" spcFirstLastPara="1" vertOverflow="ellipsis" vert="horz" wrap="square" lIns="38100" tIns="19050" rIns="38100" bIns="19050" anchor="ctr" anchorCtr="0">
                    <a:spAutoFit/>
                  </a:bodyPr>
                  <a:lstStyle/>
                  <a:p>
                    <a:pPr algn="l">
                      <a:defRPr sz="1197" b="0" i="0" u="none" strike="noStrike" kern="1200" baseline="0">
                        <a:solidFill>
                          <a:srgbClr val="3D6B90"/>
                        </a:solidFill>
                        <a:latin typeface="Arial" charset="0"/>
                        <a:ea typeface="Arial" charset="0"/>
                        <a:cs typeface="Arial" charset="0"/>
                      </a:defRPr>
                    </a:pPr>
                    <a:fld id="{41A617FD-456C-1E43-9A78-4A61CC1A43D8}" type="CATEGORYNAME">
                      <a:rPr lang="en-US" baseline="0">
                        <a:solidFill>
                          <a:srgbClr val="3D6B90"/>
                        </a:solidFill>
                        <a:latin typeface="Arial" charset="0"/>
                        <a:ea typeface="Arial" charset="0"/>
                        <a:cs typeface="Arial" charset="0"/>
                      </a:rPr>
                      <a:pPr algn="l">
                        <a:defRPr>
                          <a:solidFill>
                            <a:srgbClr val="3D6B90"/>
                          </a:solidFill>
                          <a:latin typeface="Arial" charset="0"/>
                          <a:ea typeface="Arial" charset="0"/>
                          <a:cs typeface="Arial" charset="0"/>
                        </a:defRPr>
                      </a:pPr>
                      <a:t>[CATEGORY NAME]</a:t>
                    </a:fld>
                    <a:r>
                      <a:rPr lang="en-US" baseline="0" dirty="0">
                        <a:solidFill>
                          <a:srgbClr val="3D6B90"/>
                        </a:solidFill>
                        <a:latin typeface="Arial" charset="0"/>
                        <a:ea typeface="Arial" charset="0"/>
                        <a:cs typeface="Arial" charset="0"/>
                      </a:rPr>
                      <a:t>
</a:t>
                    </a:r>
                    <a:fld id="{66971DCB-77BA-4643-B119-1C191331CE35}" type="PERCENTAGE">
                      <a:rPr lang="en-US" sz="3200" b="1" baseline="0">
                        <a:solidFill>
                          <a:srgbClr val="3D6B90"/>
                        </a:solidFill>
                        <a:latin typeface="Arial" charset="0"/>
                        <a:ea typeface="Arial" charset="0"/>
                        <a:cs typeface="Arial" charset="0"/>
                      </a:rPr>
                      <a:pPr algn="l">
                        <a:defRPr>
                          <a:solidFill>
                            <a:srgbClr val="3D6B90"/>
                          </a:solidFill>
                          <a:latin typeface="Arial" charset="0"/>
                          <a:ea typeface="Arial" charset="0"/>
                          <a:cs typeface="Arial" charset="0"/>
                        </a:defRPr>
                      </a:pPr>
                      <a:t>[PERCENTAGE]</a:t>
                    </a:fld>
                    <a:endParaRPr lang="en-US" baseline="0" dirty="0">
                      <a:solidFill>
                        <a:srgbClr val="3D6B90"/>
                      </a:solidFill>
                      <a:latin typeface="Arial" charset="0"/>
                      <a:ea typeface="Arial" charset="0"/>
                      <a:cs typeface="Arial" charset="0"/>
                    </a:endParaRPr>
                  </a:p>
                </c:rich>
              </c:tx>
              <c:spPr>
                <a:noFill/>
                <a:ln>
                  <a:noFill/>
                </a:ln>
                <a:effectLst/>
              </c:spPr>
              <c:txPr>
                <a:bodyPr rot="0" spcFirstLastPara="1" vertOverflow="ellipsis" vert="horz" wrap="square" lIns="38100" tIns="19050" rIns="38100" bIns="19050" anchor="ctr" anchorCtr="0">
                  <a:spAutoFit/>
                </a:bodyPr>
                <a:lstStyle/>
                <a:p>
                  <a:pPr algn="l">
                    <a:defRPr sz="1197" b="0" i="0" u="none" strike="noStrike" kern="1200" baseline="0">
                      <a:solidFill>
                        <a:srgbClr val="3D6B90"/>
                      </a:solidFill>
                      <a:latin typeface="Arial" charset="0"/>
                      <a:ea typeface="Arial" charset="0"/>
                      <a:cs typeface="Arial"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77855494061296"/>
                      <c:h val="0.25452412048289902"/>
                    </c:manualLayout>
                  </c15:layout>
                  <c15:dlblFieldTable/>
                  <c15:showDataLabelsRange val="0"/>
                </c:ext>
                <c:ext xmlns:c16="http://schemas.microsoft.com/office/drawing/2014/chart" uri="{C3380CC4-5D6E-409C-BE32-E72D297353CC}">
                  <c16:uniqueId val="{00000005-538F-4E74-80BA-824C1AA6AB1F}"/>
                </c:ext>
              </c:extLst>
            </c:dLbl>
            <c:dLbl>
              <c:idx val="3"/>
              <c:layout>
                <c:manualLayout>
                  <c:x val="-0.101207666976671"/>
                  <c:y val="-0.48277162362197501"/>
                </c:manualLayout>
              </c:layout>
              <c:tx>
                <c:rich>
                  <a:bodyPr rot="0" spcFirstLastPara="1" vertOverflow="ellipsis" vert="horz" wrap="square" lIns="38100" tIns="19050" rIns="38100" bIns="19050" anchor="ctr" anchorCtr="0">
                    <a:noAutofit/>
                  </a:bodyPr>
                  <a:lstStyle/>
                  <a:p>
                    <a:pPr algn="r">
                      <a:defRPr sz="1197" b="0" i="0" u="none" strike="noStrike" kern="1200" baseline="0">
                        <a:solidFill>
                          <a:srgbClr val="C78D2A"/>
                        </a:solidFill>
                        <a:latin typeface="Arial" charset="0"/>
                        <a:ea typeface="Arial" charset="0"/>
                        <a:cs typeface="Arial" charset="0"/>
                      </a:defRPr>
                    </a:pPr>
                    <a:fld id="{A67A9D85-34C1-1C4E-9F42-6BCBC6D981AD}" type="CATEGORYNAME">
                      <a:rPr lang="en-US" b="0" i="0" dirty="0">
                        <a:solidFill>
                          <a:srgbClr val="C78D2A"/>
                        </a:solidFill>
                        <a:latin typeface="Arial" charset="0"/>
                        <a:ea typeface="Arial" charset="0"/>
                        <a:cs typeface="Arial" charset="0"/>
                      </a:rPr>
                      <a:pPr algn="r">
                        <a:defRPr>
                          <a:solidFill>
                            <a:srgbClr val="C78D2A"/>
                          </a:solidFill>
                          <a:latin typeface="Arial" charset="0"/>
                          <a:ea typeface="Arial" charset="0"/>
                          <a:cs typeface="Arial" charset="0"/>
                        </a:defRPr>
                      </a:pPr>
                      <a:t>[CATEGORY NAME]</a:t>
                    </a:fld>
                    <a:r>
                      <a:rPr lang="en-US" b="0" i="0" baseline="0" dirty="0">
                        <a:solidFill>
                          <a:srgbClr val="C78D2A"/>
                        </a:solidFill>
                        <a:latin typeface="Arial" charset="0"/>
                        <a:ea typeface="Arial" charset="0"/>
                        <a:cs typeface="Arial" charset="0"/>
                      </a:rPr>
                      <a:t>
</a:t>
                    </a:r>
                    <a:fld id="{35D0878F-01D1-3B46-AC61-A3FE7130C3D1}" type="PERCENTAGE">
                      <a:rPr lang="en-US" sz="3200" b="1" i="0" baseline="0" dirty="0">
                        <a:solidFill>
                          <a:srgbClr val="C78D2A"/>
                        </a:solidFill>
                        <a:latin typeface="Arial" charset="0"/>
                        <a:ea typeface="Arial" charset="0"/>
                        <a:cs typeface="Arial" charset="0"/>
                      </a:rPr>
                      <a:pPr algn="r">
                        <a:defRPr>
                          <a:solidFill>
                            <a:srgbClr val="C78D2A"/>
                          </a:solidFill>
                          <a:latin typeface="Arial" charset="0"/>
                          <a:ea typeface="Arial" charset="0"/>
                          <a:cs typeface="Arial" charset="0"/>
                        </a:defRPr>
                      </a:pPr>
                      <a:t>[PERCENTAGE]</a:t>
                    </a:fld>
                    <a:endParaRPr lang="en-US" b="0" i="0" baseline="0" dirty="0">
                      <a:solidFill>
                        <a:srgbClr val="C78D2A"/>
                      </a:solidFill>
                      <a:latin typeface="Arial" charset="0"/>
                      <a:ea typeface="Arial" charset="0"/>
                      <a:cs typeface="Arial" charset="0"/>
                    </a:endParaRPr>
                  </a:p>
                </c:rich>
              </c:tx>
              <c:spPr>
                <a:noFill/>
                <a:ln>
                  <a:noFill/>
                </a:ln>
                <a:effectLst/>
              </c:spPr>
              <c:txPr>
                <a:bodyPr rot="0" spcFirstLastPara="1" vertOverflow="ellipsis" vert="horz" wrap="square" lIns="38100" tIns="19050" rIns="38100" bIns="19050" anchor="ctr" anchorCtr="0">
                  <a:noAutofit/>
                </a:bodyPr>
                <a:lstStyle/>
                <a:p>
                  <a:pPr algn="r">
                    <a:defRPr sz="1197" b="0" i="0" u="none" strike="noStrike" kern="1200" baseline="0">
                      <a:solidFill>
                        <a:srgbClr val="C78D2A"/>
                      </a:solidFill>
                      <a:latin typeface="Arial" charset="0"/>
                      <a:ea typeface="Arial" charset="0"/>
                      <a:cs typeface="Arial"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8977393261363801"/>
                      <c:h val="0.27892053243327303"/>
                    </c:manualLayout>
                  </c15:layout>
                  <c15:dlblFieldTable/>
                  <c15:showDataLabelsRange val="0"/>
                </c:ext>
                <c:ext xmlns:c16="http://schemas.microsoft.com/office/drawing/2014/chart" uri="{C3380CC4-5D6E-409C-BE32-E72D297353CC}">
                  <c16:uniqueId val="{00000007-538F-4E74-80BA-824C1AA6AB1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lumMod val="6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Sheet1!$A$2:$A$5</c:f>
              <c:strCache>
                <c:ptCount val="4"/>
                <c:pt idx="0">
                  <c:v>Other modern and traditional methods</c:v>
                </c:pt>
                <c:pt idx="1">
                  <c:v>Cooperative method (Rhythm)</c:v>
                </c:pt>
                <c:pt idx="2">
                  <c:v>Direct male methods (Vasectomy, Male condom, Withdrawal)</c:v>
                </c:pt>
                <c:pt idx="3">
                  <c:v>Female methods (Female sterilization, Pill, Injectable, Implant, IUD, Vaginal barrier methods)</c:v>
                </c:pt>
              </c:strCache>
            </c:strRef>
          </c:cat>
          <c:val>
            <c:numRef>
              <c:f>Sheet1!$B$2:$B$5</c:f>
              <c:numCache>
                <c:formatCode>General</c:formatCode>
                <c:ptCount val="4"/>
                <c:pt idx="0">
                  <c:v>1</c:v>
                </c:pt>
                <c:pt idx="1">
                  <c:v>3</c:v>
                </c:pt>
                <c:pt idx="2">
                  <c:v>21</c:v>
                </c:pt>
                <c:pt idx="3">
                  <c:v>75</c:v>
                </c:pt>
              </c:numCache>
            </c:numRef>
          </c:val>
          <c:extLst>
            <c:ext xmlns:c16="http://schemas.microsoft.com/office/drawing/2014/chart" uri="{C3380CC4-5D6E-409C-BE32-E72D297353CC}">
              <c16:uniqueId val="{00000008-538F-4E74-80BA-824C1AA6AB1F}"/>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Sheet1!$B$2</c:f>
              <c:strCache>
                <c:ptCount val="1"/>
                <c:pt idx="0">
                  <c:v>Ethiopia</c:v>
                </c:pt>
              </c:strCache>
            </c:strRef>
          </c:tx>
          <c:spPr>
            <a:ln w="28575" cap="rnd">
              <a:solidFill>
                <a:schemeClr val="accent1">
                  <a:lumMod val="40000"/>
                  <a:lumOff val="60000"/>
                </a:schemeClr>
              </a:solidFill>
              <a:round/>
            </a:ln>
            <a:effectLst/>
          </c:spPr>
          <c:marker>
            <c:symbol val="none"/>
          </c:marker>
          <c:cat>
            <c:numRef>
              <c:f>Sheet1!$A$3:$A$12</c:f>
              <c:numCache>
                <c:formatCode>General</c:formatCode>
                <c:ptCount val="10"/>
                <c:pt idx="0">
                  <c:v>1992</c:v>
                </c:pt>
                <c:pt idx="1">
                  <c:v>1996</c:v>
                </c:pt>
                <c:pt idx="2">
                  <c:v>1999</c:v>
                </c:pt>
                <c:pt idx="3">
                  <c:v>2000</c:v>
                </c:pt>
                <c:pt idx="4">
                  <c:v>2005</c:v>
                </c:pt>
                <c:pt idx="5">
                  <c:v>2008</c:v>
                </c:pt>
                <c:pt idx="6">
                  <c:v>2010</c:v>
                </c:pt>
                <c:pt idx="7">
                  <c:v>2011</c:v>
                </c:pt>
                <c:pt idx="8">
                  <c:v>2015</c:v>
                </c:pt>
                <c:pt idx="9">
                  <c:v>2016</c:v>
                </c:pt>
              </c:numCache>
            </c:numRef>
          </c:cat>
          <c:val>
            <c:numRef>
              <c:f>Sheet1!$B$3:$B$12</c:f>
              <c:numCache>
                <c:formatCode>General</c:formatCode>
                <c:ptCount val="10"/>
                <c:pt idx="0">
                  <c:v>#N/A</c:v>
                </c:pt>
                <c:pt idx="1">
                  <c:v>#N/A</c:v>
                </c:pt>
                <c:pt idx="2">
                  <c:v>#N/A</c:v>
                </c:pt>
                <c:pt idx="3">
                  <c:v>3.6</c:v>
                </c:pt>
                <c:pt idx="4">
                  <c:v>4.0999999999999996</c:v>
                </c:pt>
                <c:pt idx="5">
                  <c:v>#N/A</c:v>
                </c:pt>
                <c:pt idx="6">
                  <c:v>#N/A</c:v>
                </c:pt>
                <c:pt idx="7">
                  <c:v>6.2</c:v>
                </c:pt>
                <c:pt idx="8">
                  <c:v>#N/A</c:v>
                </c:pt>
                <c:pt idx="9">
                  <c:v>6.4</c:v>
                </c:pt>
              </c:numCache>
            </c:numRef>
          </c:val>
          <c:smooth val="0"/>
          <c:extLst>
            <c:ext xmlns:c16="http://schemas.microsoft.com/office/drawing/2014/chart" uri="{C3380CC4-5D6E-409C-BE32-E72D297353CC}">
              <c16:uniqueId val="{00000000-CDBD-154F-B334-09DE5B49A153}"/>
            </c:ext>
          </c:extLst>
        </c:ser>
        <c:ser>
          <c:idx val="1"/>
          <c:order val="1"/>
          <c:tx>
            <c:strRef>
              <c:f>Sheet1!$C$2</c:f>
              <c:strCache>
                <c:ptCount val="1"/>
                <c:pt idx="0">
                  <c:v>Rwanda</c:v>
                </c:pt>
              </c:strCache>
            </c:strRef>
          </c:tx>
          <c:spPr>
            <a:ln w="28575" cap="rnd">
              <a:solidFill>
                <a:schemeClr val="accent2">
                  <a:lumMod val="40000"/>
                  <a:lumOff val="60000"/>
                </a:schemeClr>
              </a:solidFill>
              <a:round/>
            </a:ln>
            <a:effectLst/>
          </c:spPr>
          <c:marker>
            <c:symbol val="none"/>
          </c:marker>
          <c:cat>
            <c:numRef>
              <c:f>Sheet1!$A$3:$A$12</c:f>
              <c:numCache>
                <c:formatCode>General</c:formatCode>
                <c:ptCount val="10"/>
                <c:pt idx="0">
                  <c:v>1992</c:v>
                </c:pt>
                <c:pt idx="1">
                  <c:v>1996</c:v>
                </c:pt>
                <c:pt idx="2">
                  <c:v>1999</c:v>
                </c:pt>
                <c:pt idx="3">
                  <c:v>2000</c:v>
                </c:pt>
                <c:pt idx="4">
                  <c:v>2005</c:v>
                </c:pt>
                <c:pt idx="5">
                  <c:v>2008</c:v>
                </c:pt>
                <c:pt idx="6">
                  <c:v>2010</c:v>
                </c:pt>
                <c:pt idx="7">
                  <c:v>2011</c:v>
                </c:pt>
                <c:pt idx="8">
                  <c:v>2015</c:v>
                </c:pt>
                <c:pt idx="9">
                  <c:v>2016</c:v>
                </c:pt>
              </c:numCache>
            </c:numRef>
          </c:cat>
          <c:val>
            <c:numRef>
              <c:f>Sheet1!$C$3:$C$12</c:f>
              <c:numCache>
                <c:formatCode>General</c:formatCode>
                <c:ptCount val="10"/>
                <c:pt idx="0">
                  <c:v>7.2</c:v>
                </c:pt>
                <c:pt idx="1">
                  <c:v>#N/A</c:v>
                </c:pt>
                <c:pt idx="2">
                  <c:v>#N/A</c:v>
                </c:pt>
                <c:pt idx="3">
                  <c:v>5.3</c:v>
                </c:pt>
                <c:pt idx="4">
                  <c:v>6.8</c:v>
                </c:pt>
                <c:pt idx="5">
                  <c:v>7.6</c:v>
                </c:pt>
                <c:pt idx="6">
                  <c:v>9.8000000000000007</c:v>
                </c:pt>
                <c:pt idx="7">
                  <c:v>#N/A</c:v>
                </c:pt>
                <c:pt idx="8">
                  <c:v>10.7</c:v>
                </c:pt>
                <c:pt idx="9">
                  <c:v>#N/A</c:v>
                </c:pt>
              </c:numCache>
            </c:numRef>
          </c:val>
          <c:smooth val="0"/>
          <c:extLst>
            <c:ext xmlns:c16="http://schemas.microsoft.com/office/drawing/2014/chart" uri="{C3380CC4-5D6E-409C-BE32-E72D297353CC}">
              <c16:uniqueId val="{00000001-CDBD-154F-B334-09DE5B49A153}"/>
            </c:ext>
          </c:extLst>
        </c:ser>
        <c:ser>
          <c:idx val="2"/>
          <c:order val="2"/>
          <c:tx>
            <c:strRef>
              <c:f>Sheet1!$D$2</c:f>
              <c:strCache>
                <c:ptCount val="1"/>
                <c:pt idx="0">
                  <c:v>Tanzania</c:v>
                </c:pt>
              </c:strCache>
            </c:strRef>
          </c:tx>
          <c:spPr>
            <a:ln w="28575" cap="rnd">
              <a:solidFill>
                <a:schemeClr val="bg1">
                  <a:lumMod val="85000"/>
                </a:schemeClr>
              </a:solidFill>
              <a:round/>
            </a:ln>
            <a:effectLst/>
          </c:spPr>
          <c:marker>
            <c:symbol val="none"/>
          </c:marker>
          <c:cat>
            <c:numRef>
              <c:f>Sheet1!$A$3:$A$12</c:f>
              <c:numCache>
                <c:formatCode>General</c:formatCode>
                <c:ptCount val="10"/>
                <c:pt idx="0">
                  <c:v>1992</c:v>
                </c:pt>
                <c:pt idx="1">
                  <c:v>1996</c:v>
                </c:pt>
                <c:pt idx="2">
                  <c:v>1999</c:v>
                </c:pt>
                <c:pt idx="3">
                  <c:v>2000</c:v>
                </c:pt>
                <c:pt idx="4">
                  <c:v>2005</c:v>
                </c:pt>
                <c:pt idx="5">
                  <c:v>2008</c:v>
                </c:pt>
                <c:pt idx="6">
                  <c:v>2010</c:v>
                </c:pt>
                <c:pt idx="7">
                  <c:v>2011</c:v>
                </c:pt>
                <c:pt idx="8">
                  <c:v>2015</c:v>
                </c:pt>
                <c:pt idx="9">
                  <c:v>2016</c:v>
                </c:pt>
              </c:numCache>
            </c:numRef>
          </c:cat>
          <c:val>
            <c:numRef>
              <c:f>Sheet1!$D$3:$D$12</c:f>
              <c:numCache>
                <c:formatCode>General</c:formatCode>
                <c:ptCount val="10"/>
                <c:pt idx="0">
                  <c:v>3.9</c:v>
                </c:pt>
                <c:pt idx="1">
                  <c:v>4.9000000000000004</c:v>
                </c:pt>
                <c:pt idx="2">
                  <c:v>5.7</c:v>
                </c:pt>
                <c:pt idx="3">
                  <c:v>#N/A</c:v>
                </c:pt>
                <c:pt idx="4">
                  <c:v>6.8</c:v>
                </c:pt>
                <c:pt idx="5">
                  <c:v>#N/A</c:v>
                </c:pt>
                <c:pt idx="6">
                  <c:v>7.2</c:v>
                </c:pt>
                <c:pt idx="7">
                  <c:v>#N/A</c:v>
                </c:pt>
                <c:pt idx="8">
                  <c:v>#N/A</c:v>
                </c:pt>
                <c:pt idx="9">
                  <c:v>8.3000000000000007</c:v>
                </c:pt>
              </c:numCache>
            </c:numRef>
          </c:val>
          <c:smooth val="0"/>
          <c:extLst>
            <c:ext xmlns:c16="http://schemas.microsoft.com/office/drawing/2014/chart" uri="{C3380CC4-5D6E-409C-BE32-E72D297353CC}">
              <c16:uniqueId val="{00000002-CDBD-154F-B334-09DE5B49A153}"/>
            </c:ext>
          </c:extLst>
        </c:ser>
        <c:dLbls>
          <c:showLegendKey val="0"/>
          <c:showVal val="0"/>
          <c:showCatName val="0"/>
          <c:showSerName val="0"/>
          <c:showPercent val="0"/>
          <c:showBubbleSize val="0"/>
        </c:dLbls>
        <c:smooth val="0"/>
        <c:axId val="1147040736"/>
        <c:axId val="1147042432"/>
      </c:lineChart>
      <c:catAx>
        <c:axId val="1147040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1147042432"/>
        <c:crosses val="autoZero"/>
        <c:auto val="1"/>
        <c:lblAlgn val="ctr"/>
        <c:lblOffset val="100"/>
        <c:noMultiLvlLbl val="0"/>
      </c:catAx>
      <c:valAx>
        <c:axId val="1147042432"/>
        <c:scaling>
          <c:orientation val="minMax"/>
        </c:scaling>
        <c:delete val="0"/>
        <c:axPos val="l"/>
        <c:majorGridlines>
          <c:spPr>
            <a:ln w="9525" cap="flat" cmpd="sng" algn="ctr">
              <a:solidFill>
                <a:schemeClr val="bg1">
                  <a:lumMod val="85000"/>
                  <a:alpha val="39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11470407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span"/>
    <c:showDLblsOverMax val="0"/>
    <c:extLst>
      <c:ext xmlns:c16r3="http://schemas.microsoft.com/office/drawing/2017/03/chart" uri="{56B9EC1D-385E-4148-901F-78D8002777C0}">
        <c16r3:dataDisplayOptions16>
          <c16r3:dispNaAsBlank val="1"/>
        </c16r3:dataDisplayOptions16>
      </c:ext>
    </c:extLst>
  </c:chart>
  <c:spPr>
    <a:solidFill>
      <a:schemeClr val="bg1">
        <a:alpha val="7000"/>
      </a:schemeClr>
    </a:solidFill>
    <a:ln>
      <a:noFill/>
    </a:ln>
    <a:effectLst/>
  </c:spPr>
  <c:txPr>
    <a:bodyPr/>
    <a:lstStyle/>
    <a:p>
      <a:pPr>
        <a:defRPr>
          <a:solidFill>
            <a:schemeClr val="bg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0.27555</cdr:x>
      <cdr:y>0.23167</cdr:y>
    </cdr:from>
    <cdr:to>
      <cdr:x>0.67221</cdr:x>
      <cdr:y>0.82666</cdr:y>
    </cdr:to>
    <cdr:sp macro="" textlink="">
      <cdr:nvSpPr>
        <cdr:cNvPr id="2" name="Oval 1"/>
        <cdr:cNvSpPr/>
      </cdr:nvSpPr>
      <cdr:spPr>
        <a:xfrm xmlns:a="http://schemas.openxmlformats.org/drawingml/2006/main">
          <a:off x="1619272" y="907599"/>
          <a:ext cx="2330972" cy="2330972"/>
        </a:xfrm>
        <a:prstGeom xmlns:a="http://schemas.openxmlformats.org/drawingml/2006/main" prst="ellipse">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E274ED-1F16-436C-B90B-A229769BA611}"/>
              </a:ext>
            </a:extLst>
          </p:cNvPr>
          <p:cNvSpPr>
            <a:spLocks noGrp="1"/>
          </p:cNvSpPr>
          <p:nvPr>
            <p:ph type="hdr" sz="quarter"/>
          </p:nvPr>
        </p:nvSpPr>
        <p:spPr>
          <a:xfrm>
            <a:off x="2" y="1"/>
            <a:ext cx="4033803" cy="352113"/>
          </a:xfrm>
          <a:prstGeom prst="rect">
            <a:avLst/>
          </a:prstGeom>
        </p:spPr>
        <p:txBody>
          <a:bodyPr vert="horz" lIns="91426" tIns="45713" rIns="91426" bIns="45713" rtlCol="0"/>
          <a:lstStyle>
            <a:lvl1pPr algn="l">
              <a:defRPr sz="1200"/>
            </a:lvl1pPr>
          </a:lstStyle>
          <a:p>
            <a:endParaRPr lang="en-US"/>
          </a:p>
        </p:txBody>
      </p:sp>
      <p:sp>
        <p:nvSpPr>
          <p:cNvPr id="3" name="Date Placeholder 2">
            <a:extLst>
              <a:ext uri="{FF2B5EF4-FFF2-40B4-BE49-F238E27FC236}">
                <a16:creationId xmlns:a16="http://schemas.microsoft.com/office/drawing/2014/main" id="{768CFEE7-1AF9-4947-9CA0-0450A0A18AF9}"/>
              </a:ext>
            </a:extLst>
          </p:cNvPr>
          <p:cNvSpPr>
            <a:spLocks noGrp="1"/>
          </p:cNvSpPr>
          <p:nvPr>
            <p:ph type="dt" sz="quarter" idx="1"/>
          </p:nvPr>
        </p:nvSpPr>
        <p:spPr>
          <a:xfrm>
            <a:off x="5273195" y="1"/>
            <a:ext cx="4033803" cy="352113"/>
          </a:xfrm>
          <a:prstGeom prst="rect">
            <a:avLst/>
          </a:prstGeom>
        </p:spPr>
        <p:txBody>
          <a:bodyPr vert="horz" lIns="91426" tIns="45713" rIns="91426" bIns="45713" rtlCol="0"/>
          <a:lstStyle>
            <a:lvl1pPr algn="r">
              <a:defRPr sz="1200"/>
            </a:lvl1pPr>
          </a:lstStyle>
          <a:p>
            <a:fld id="{8068CCFD-0D54-443C-B552-E5A181482389}" type="datetimeFigureOut">
              <a:rPr lang="en-US" smtClean="0"/>
              <a:t>1/25/2018</a:t>
            </a:fld>
            <a:endParaRPr lang="en-US"/>
          </a:p>
        </p:txBody>
      </p:sp>
      <p:sp>
        <p:nvSpPr>
          <p:cNvPr id="4" name="Footer Placeholder 3">
            <a:extLst>
              <a:ext uri="{FF2B5EF4-FFF2-40B4-BE49-F238E27FC236}">
                <a16:creationId xmlns:a16="http://schemas.microsoft.com/office/drawing/2014/main" id="{A774E897-155E-412D-A716-978458A9D892}"/>
              </a:ext>
            </a:extLst>
          </p:cNvPr>
          <p:cNvSpPr>
            <a:spLocks noGrp="1"/>
          </p:cNvSpPr>
          <p:nvPr>
            <p:ph type="ftr" sz="quarter" idx="2"/>
          </p:nvPr>
        </p:nvSpPr>
        <p:spPr>
          <a:xfrm>
            <a:off x="2" y="6670989"/>
            <a:ext cx="4033803" cy="352113"/>
          </a:xfrm>
          <a:prstGeom prst="rect">
            <a:avLst/>
          </a:prstGeom>
        </p:spPr>
        <p:txBody>
          <a:bodyPr vert="horz" lIns="91426" tIns="45713" rIns="91426" bIns="45713"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C0C481E-3B60-4247-85A0-2A323EEC4DBE}"/>
              </a:ext>
            </a:extLst>
          </p:cNvPr>
          <p:cNvSpPr>
            <a:spLocks noGrp="1"/>
          </p:cNvSpPr>
          <p:nvPr>
            <p:ph type="sldNum" sz="quarter" idx="3"/>
          </p:nvPr>
        </p:nvSpPr>
        <p:spPr>
          <a:xfrm>
            <a:off x="5273195" y="6670989"/>
            <a:ext cx="4033803" cy="352113"/>
          </a:xfrm>
          <a:prstGeom prst="rect">
            <a:avLst/>
          </a:prstGeom>
        </p:spPr>
        <p:txBody>
          <a:bodyPr vert="horz" lIns="91426" tIns="45713" rIns="91426" bIns="45713" rtlCol="0" anchor="b"/>
          <a:lstStyle>
            <a:lvl1pPr algn="r">
              <a:defRPr sz="1200"/>
            </a:lvl1pPr>
          </a:lstStyle>
          <a:p>
            <a:fld id="{7B505264-3721-4B48-B229-572E0F131F14}" type="slidenum">
              <a:rPr lang="en-US" smtClean="0"/>
              <a:t>‹#›</a:t>
            </a:fld>
            <a:endParaRPr lang="en-US"/>
          </a:p>
        </p:txBody>
      </p:sp>
    </p:spTree>
    <p:extLst>
      <p:ext uri="{BB962C8B-B14F-4D97-AF65-F5344CB8AC3E}">
        <p14:creationId xmlns:p14="http://schemas.microsoft.com/office/powerpoint/2010/main" val="2614262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33943" cy="352375"/>
          </a:xfrm>
          <a:prstGeom prst="rect">
            <a:avLst/>
          </a:prstGeom>
        </p:spPr>
        <p:txBody>
          <a:bodyPr vert="horz" lIns="93310" tIns="46655" rIns="93310" bIns="46655" rtlCol="0"/>
          <a:lstStyle>
            <a:lvl1pPr algn="l">
              <a:defRPr sz="1200" b="0" i="0">
                <a:latin typeface="Arial" charset="0"/>
              </a:defRPr>
            </a:lvl1pPr>
          </a:lstStyle>
          <a:p>
            <a:endParaRPr lang="en-US" dirty="0"/>
          </a:p>
        </p:txBody>
      </p:sp>
      <p:sp>
        <p:nvSpPr>
          <p:cNvPr id="3" name="Date Placeholder 2"/>
          <p:cNvSpPr>
            <a:spLocks noGrp="1"/>
          </p:cNvSpPr>
          <p:nvPr>
            <p:ph type="dt" idx="1"/>
          </p:nvPr>
        </p:nvSpPr>
        <p:spPr>
          <a:xfrm>
            <a:off x="5273007" y="1"/>
            <a:ext cx="4033943" cy="352375"/>
          </a:xfrm>
          <a:prstGeom prst="rect">
            <a:avLst/>
          </a:prstGeom>
        </p:spPr>
        <p:txBody>
          <a:bodyPr vert="horz" lIns="93310" tIns="46655" rIns="93310" bIns="46655" rtlCol="0"/>
          <a:lstStyle>
            <a:lvl1pPr algn="r">
              <a:defRPr sz="1200" b="0" i="0">
                <a:latin typeface="Arial" charset="0"/>
              </a:defRPr>
            </a:lvl1pPr>
          </a:lstStyle>
          <a:p>
            <a:fld id="{91E90D78-B027-4920-926C-EBA3592B44B2}" type="datetimeFigureOut">
              <a:rPr lang="en-US" smtClean="0"/>
              <a:pPr/>
              <a:t>1/25/2018</a:t>
            </a:fld>
            <a:endParaRPr lang="en-US" dirty="0"/>
          </a:p>
        </p:txBody>
      </p:sp>
      <p:sp>
        <p:nvSpPr>
          <p:cNvPr id="4" name="Slide Image Placeholder 3"/>
          <p:cNvSpPr>
            <a:spLocks noGrp="1" noRot="1" noChangeAspect="1"/>
          </p:cNvSpPr>
          <p:nvPr>
            <p:ph type="sldImg" idx="2"/>
          </p:nvPr>
        </p:nvSpPr>
        <p:spPr>
          <a:xfrm>
            <a:off x="2549525" y="877888"/>
            <a:ext cx="4211638" cy="2370137"/>
          </a:xfrm>
          <a:prstGeom prst="rect">
            <a:avLst/>
          </a:prstGeom>
          <a:noFill/>
          <a:ln w="12700">
            <a:solidFill>
              <a:prstClr val="black"/>
            </a:solidFill>
          </a:ln>
        </p:spPr>
        <p:txBody>
          <a:bodyPr vert="horz" lIns="93310" tIns="46655" rIns="93310" bIns="46655" rtlCol="0" anchor="ctr"/>
          <a:lstStyle/>
          <a:p>
            <a:endParaRPr lang="en-US" dirty="0"/>
          </a:p>
        </p:txBody>
      </p:sp>
      <p:sp>
        <p:nvSpPr>
          <p:cNvPr id="5" name="Notes Placeholder 4"/>
          <p:cNvSpPr>
            <a:spLocks noGrp="1"/>
          </p:cNvSpPr>
          <p:nvPr>
            <p:ph type="body" sz="quarter" idx="3"/>
          </p:nvPr>
        </p:nvSpPr>
        <p:spPr>
          <a:xfrm>
            <a:off x="930911" y="3379868"/>
            <a:ext cx="7447280" cy="2765346"/>
          </a:xfrm>
          <a:prstGeom prst="rect">
            <a:avLst/>
          </a:prstGeom>
        </p:spPr>
        <p:txBody>
          <a:bodyPr vert="horz" lIns="93310" tIns="46655" rIns="93310" bIns="46655"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 y="6670726"/>
            <a:ext cx="4033943" cy="352374"/>
          </a:xfrm>
          <a:prstGeom prst="rect">
            <a:avLst/>
          </a:prstGeom>
        </p:spPr>
        <p:txBody>
          <a:bodyPr vert="horz" lIns="93310" tIns="46655" rIns="93310" bIns="46655" rtlCol="0" anchor="b"/>
          <a:lstStyle>
            <a:lvl1pPr algn="l">
              <a:defRPr sz="1200" b="0" i="0">
                <a:latin typeface="Arial" charset="0"/>
              </a:defRPr>
            </a:lvl1pPr>
          </a:lstStyle>
          <a:p>
            <a:endParaRPr lang="en-US" dirty="0"/>
          </a:p>
        </p:txBody>
      </p:sp>
      <p:sp>
        <p:nvSpPr>
          <p:cNvPr id="7" name="Slide Number Placeholder 6"/>
          <p:cNvSpPr>
            <a:spLocks noGrp="1"/>
          </p:cNvSpPr>
          <p:nvPr>
            <p:ph type="sldNum" sz="quarter" idx="5"/>
          </p:nvPr>
        </p:nvSpPr>
        <p:spPr>
          <a:xfrm>
            <a:off x="5273007" y="6670726"/>
            <a:ext cx="4033943" cy="352374"/>
          </a:xfrm>
          <a:prstGeom prst="rect">
            <a:avLst/>
          </a:prstGeom>
        </p:spPr>
        <p:txBody>
          <a:bodyPr vert="horz" lIns="93310" tIns="46655" rIns="93310" bIns="46655" rtlCol="0" anchor="b"/>
          <a:lstStyle>
            <a:lvl1pPr algn="r">
              <a:defRPr sz="1200" b="0" i="0">
                <a:latin typeface="Arial" charset="0"/>
              </a:defRPr>
            </a:lvl1pPr>
          </a:lstStyle>
          <a:p>
            <a:fld id="{FD37D96A-E03D-47B5-A035-9B3FA8225D97}" type="slidenum">
              <a:rPr lang="en-US" smtClean="0"/>
              <a:pPr/>
              <a:t>‹#›</a:t>
            </a:fld>
            <a:endParaRPr lang="en-US" dirty="0"/>
          </a:p>
        </p:txBody>
      </p:sp>
    </p:spTree>
    <p:extLst>
      <p:ext uri="{BB962C8B-B14F-4D97-AF65-F5344CB8AC3E}">
        <p14:creationId xmlns:p14="http://schemas.microsoft.com/office/powerpoint/2010/main" val="1724181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charset="0"/>
        <a:ea typeface="+mn-ea"/>
        <a:cs typeface="+mn-cs"/>
      </a:defRPr>
    </a:lvl1pPr>
    <a:lvl2pPr marL="457200" algn="l" defTabSz="914400" rtl="0" eaLnBrk="1" latinLnBrk="0" hangingPunct="1">
      <a:defRPr sz="1200" b="0" i="0" kern="1200">
        <a:solidFill>
          <a:schemeClr val="tx1"/>
        </a:solidFill>
        <a:latin typeface="Arial" charset="0"/>
        <a:ea typeface="+mn-ea"/>
        <a:cs typeface="+mn-cs"/>
      </a:defRPr>
    </a:lvl2pPr>
    <a:lvl3pPr marL="914400" algn="l" defTabSz="914400" rtl="0" eaLnBrk="1" latinLnBrk="0" hangingPunct="1">
      <a:defRPr sz="1200" b="0" i="0" kern="1200">
        <a:solidFill>
          <a:schemeClr val="tx1"/>
        </a:solidFill>
        <a:latin typeface="Arial" charset="0"/>
        <a:ea typeface="+mn-ea"/>
        <a:cs typeface="+mn-cs"/>
      </a:defRPr>
    </a:lvl3pPr>
    <a:lvl4pPr marL="1371600" algn="l" defTabSz="914400" rtl="0" eaLnBrk="1" latinLnBrk="0" hangingPunct="1">
      <a:defRPr sz="1200" b="0" i="0" kern="1200">
        <a:solidFill>
          <a:schemeClr val="tx1"/>
        </a:solidFill>
        <a:latin typeface="Arial" charset="0"/>
        <a:ea typeface="+mn-ea"/>
        <a:cs typeface="+mn-cs"/>
      </a:defRPr>
    </a:lvl4pPr>
    <a:lvl5pPr marL="1828800" algn="l" defTabSz="914400" rtl="0" eaLnBrk="1" latinLnBrk="0" hangingPunct="1">
      <a:defRPr sz="1200" b="0" i="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dhsprogram.com/pubs/pdf/AS49/AS49.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hsprogram.com/pubs/pdf/AS49/AS49.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hsprogram.com/pubs/pdf/AS49/AS49.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hsprogram.com/pubs/pdf/AS49/AS49.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promundoglobal.org/resources/engendering-men-summary-of-evidence-review/"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ncbi.nlm.nih.gov/pmc/articles/PMC2853958/pdf/nihms173256.pdf"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reproductive-health-journal.biomedcentral.com/articles/10.1186/s12978-017-0278-5"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www.unfpa.org/sites/default/files/pub-pdf/ICPD_beyond2014_EN.pdf"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ghspjournal.org/content/4/4/647.full"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www.hindawi.com/journals/ijpr/2014/416457/" TargetMode="External"/><Relationship Id="rId4" Type="http://schemas.openxmlformats.org/officeDocument/2006/relationships/hyperlink" Target="http://www.ncbi.nlm.nih.gov/pmc/articles/PMC3266141/"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ncbi.nlm.nih.gov/pmc/articles/PMC3266141/"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unfpa.org/sites/default/files/pub-pdf/ICPD_beyond2014_EN.pdf"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ncbi.nlm.nih.gov/pmc/articles/PMC3266141/"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hindawi.com/journals/ijpr/2014/416457/"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icrw.org/wp-content/uploads/2016/10/FINAL-Understanding-the-Adolescent-Family-Planning-Evidence-Base-7.30.pdf"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www.ncbi.nlm.nih.gov/pmc/articles/PMC2940919/pdf/1471-2458-10-530.pdf"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evidenceproject.popcouncil.org/wp-content/uploads/2016/09/Men-as-FP-Users_September-2016.pdf"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www.un.org/en/development/desa/population/publications/pdf/family/trendsContraceptiveUse2015Report.pdf" TargetMode="External"/><Relationship Id="rId4" Type="http://schemas.openxmlformats.org/officeDocument/2006/relationships/hyperlink" Target="https://dhsprogram.com/pubs/pdf/CR25/CR25.pdf"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ncbi.nlm.nih.gov/pubmed/21493931"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fhi360.org/sites/default/files/media/documents/need-family-planning-handouts.pdf"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hi360.org/sites/default/files/media/documents/need-family-planning-handouts.pdf"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journals.sagepub.com/doi/pdf/10.1177/1557988312459340"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pdf.usaid.gov/pdf_docs/pdacg819.pdf"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www.meridian-group.com/wp-content/uploads/2015/08/Revitalizing-Underutilized-Family-Planning-Methods-Assessing-the-Impact-of-an-Integrated-Supply-Demand-Vasectomy-Initiative-in-Ghana_Report.pdf"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un.org/en/development/desa/population/publications/pdf/family/trendsContraceptiveUse2015Report.pdf"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www.ghspjournal.org/content/4/4/514.full.pdf+html" TargetMode="External"/><Relationship Id="rId2" Type="http://schemas.openxmlformats.org/officeDocument/2006/relationships/slide" Target="../slides/slide43.xml"/><Relationship Id="rId1" Type="http://schemas.openxmlformats.org/officeDocument/2006/relationships/notesMaster" Target="../notesMasters/notesMaster1.xml"/><Relationship Id="rId5" Type="http://schemas.openxmlformats.org/officeDocument/2006/relationships/hyperlink" Target="http://www.un.org/en/development/desa/population/publications/pdf/family/trendsContraceptiveUse2015Report.pdf" TargetMode="External"/><Relationship Id="rId4" Type="http://schemas.openxmlformats.org/officeDocument/2006/relationships/hyperlink" Target="http://www.respond-project.org/pages/files/6_pubs/advocacy-materials/Case-for-Perm-Methods-White-Paper-2014.pdf"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fhi360.org/sites/default/files/media/documents/resource-vasectomy-evidence-ethiopia-final.pdf"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fhi360.org/sites/default/files/media/documents/resource-vasectomy-evidence-ethiopia-final.pdf"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fhi360.org/sites/default/files/media/documents/resource-vasectomy-evidence-ethiopia-final.pdf"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s://www.fhi360.org/sites/default/files/media/documents/resource-vasectomy-evidence-ethiopia-final"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fhi360.org/sites/default/files/media/documents/resource-vasectomy-evidence-ethiopia-final.pdf"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reproductive-health-journal.biomedcentral.com/articles/10.1186/s12978-017-0278-5"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sowf.men-care.org/" TargetMode="Externa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owf.men-care.org/"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s://reproductive-health-journal.biomedcentral.com/articles/10.1186/s12978-017-0278-5" TargetMode="Externa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irh.org/wp-content/uploads/2014/10/Male_Engagement_in_FP_Brief_10.10.14.pdf" TargetMode="External"/><Relationship Id="rId2" Type="http://schemas.openxmlformats.org/officeDocument/2006/relationships/slide" Target="../slides/slide52.xml"/><Relationship Id="rId1" Type="http://schemas.openxmlformats.org/officeDocument/2006/relationships/notesMaster" Target="../notesMasters/notesMaster1.xml"/><Relationship Id="rId5" Type="http://schemas.openxmlformats.org/officeDocument/2006/relationships/hyperlink" Target="http://www.engenderhealth.org/files/pubs/family-planning/Voluntary_Family_Planning_Programs_A_Conceptual_Framework" TargetMode="External"/><Relationship Id="rId4" Type="http://schemas.openxmlformats.org/officeDocument/2006/relationships/hyperlink" Target="https://reproductive-health-journal.biomedcentral.com/articles/10.1186/s12978-017-0278-5" TargetMode="Externa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irh.org/wp-content/uploads/2014/10/Male_Engagement_in_FP_Brief_10.10.14.pdf" TargetMode="External"/><Relationship Id="rId2" Type="http://schemas.openxmlformats.org/officeDocument/2006/relationships/slide" Target="../slides/slide53.xml"/><Relationship Id="rId1" Type="http://schemas.openxmlformats.org/officeDocument/2006/relationships/notesMaster" Target="../notesMasters/notesMaster1.xml"/><Relationship Id="rId5" Type="http://schemas.openxmlformats.org/officeDocument/2006/relationships/hyperlink" Target="http://www.engenderhealth.org/files/pubs/family-planning/Voluntary_Family_Planning_Programs_A_Conceptual_Framework" TargetMode="External"/><Relationship Id="rId4" Type="http://schemas.openxmlformats.org/officeDocument/2006/relationships/hyperlink" Target="https://reproductive-health-journal.biomedcentral.com/articles/10.1186/s12978-017-0278-5" TargetMode="Externa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reproductive-health-journal.biomedcentral.com/articles/10.1186/s12978-017-0278-5" TargetMode="External"/><Relationship Id="rId2" Type="http://schemas.openxmlformats.org/officeDocument/2006/relationships/slide" Target="../slides/slide54.xml"/><Relationship Id="rId1" Type="http://schemas.openxmlformats.org/officeDocument/2006/relationships/notesMaster" Target="../notesMasters/notesMaster1.xml"/><Relationship Id="rId6" Type="http://schemas.openxmlformats.org/officeDocument/2006/relationships/hyperlink" Target="http://sowf.men-care.org/" TargetMode="External"/><Relationship Id="rId5" Type="http://schemas.openxmlformats.org/officeDocument/2006/relationships/hyperlink" Target="http://evidenceproject.popcouncil.org/wp-content/uploads/2016/09/Men-as-FP-Users_September-2016.pdf" TargetMode="External"/><Relationship Id="rId4" Type="http://schemas.openxmlformats.org/officeDocument/2006/relationships/hyperlink" Target="http://www.thelancet.com/pdfs/journals/lancet/PIIS0140-6736(13)60253-6.pdf" TargetMode="Externa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reproductive-health-journal.biomedcentral.com/articles/10.1186/s12978-017-0278-5" TargetMode="External"/><Relationship Id="rId2" Type="http://schemas.openxmlformats.org/officeDocument/2006/relationships/slide" Target="../slides/slide55.xml"/><Relationship Id="rId1" Type="http://schemas.openxmlformats.org/officeDocument/2006/relationships/notesMaster" Target="../notesMasters/notesMaster1.xml"/><Relationship Id="rId6" Type="http://schemas.openxmlformats.org/officeDocument/2006/relationships/hyperlink" Target="http://sowf.men-care.org/" TargetMode="External"/><Relationship Id="rId5" Type="http://schemas.openxmlformats.org/officeDocument/2006/relationships/hyperlink" Target="http://evidenceproject.popcouncil.org/wp-content/uploads/2016/09/Men-as-FP-Users_September-2016.pdf" TargetMode="External"/><Relationship Id="rId4" Type="http://schemas.openxmlformats.org/officeDocument/2006/relationships/hyperlink" Target="http://www.thelancet.com/pdfs/journals/lancet/PIIS0140-6736(13)60253-6.pdf" TargetMode="Externa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fhi360.org/sites/default/files/media/documents/india-male-involvement-family-planning.pdf" TargetMode="External"/><Relationship Id="rId2" Type="http://schemas.openxmlformats.org/officeDocument/2006/relationships/slide" Target="../slides/slide56.xml"/><Relationship Id="rId1" Type="http://schemas.openxmlformats.org/officeDocument/2006/relationships/notesMaster" Target="../notesMasters/notesMaster1.xml"/><Relationship Id="rId6" Type="http://schemas.openxmlformats.org/officeDocument/2006/relationships/hyperlink" Target="https://reproductive-health-journal.biomedcentral.com/articles/10.1186/s12978-017-0278-5" TargetMode="External"/><Relationship Id="rId5" Type="http://schemas.openxmlformats.org/officeDocument/2006/relationships/hyperlink" Target="http://sowf.men-care.org/" TargetMode="External"/><Relationship Id="rId4" Type="http://schemas.openxmlformats.org/officeDocument/2006/relationships/hyperlink" Target="http://irh.org/wp-content/uploads/2014/10/Male_Engagement_in_FP_Brief_10.10.14.pdf" TargetMode="Externa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irh.org/wp-content/uploads/2014/10/Male_Engagement_in_FP_Brief_10.10.14.pdf"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bmcpublichealth.biomedcentral.com/articles/10.1186/s12889-015-2216-1"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un.org/en/development/desa/population/publications/pdf/family/trendsContraceptiveUse2015Report.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un.org/en/development/desa/population/publications/pdf/family/trendsContraceptiveUse2015Report.pdf"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www.cyclebeads.com/cyclebeads" TargetMode="External"/><Relationship Id="rId4" Type="http://schemas.openxmlformats.org/officeDocument/2006/relationships/hyperlink" Target="https://dhsprogram.com/pubs/pdf/AS49/AS49.pdf"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7D96A-E03D-47B5-A035-9B3FA8225D97}" type="slidenum">
              <a:rPr lang="en-US" smtClean="0"/>
              <a:t>1</a:t>
            </a:fld>
            <a:endParaRPr lang="en-US"/>
          </a:p>
        </p:txBody>
      </p:sp>
    </p:spTree>
    <p:extLst>
      <p:ext uri="{BB962C8B-B14F-4D97-AF65-F5344CB8AC3E}">
        <p14:creationId xmlns:p14="http://schemas.microsoft.com/office/powerpoint/2010/main" val="822784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418">
              <a:defRPr/>
            </a:pPr>
            <a:r>
              <a:rPr lang="en-GB" dirty="0">
                <a:solidFill>
                  <a:prstClr val="black"/>
                </a:solidFill>
              </a:rPr>
              <a:t>Of the 18 DHS countries, 16 had data on men’s knowledge of contraceptive methods from at least two survey rounds.  The DHS surveys indicated a pattern of increased knowledge of contraceptive methods over time. Here we see that knowledge of contraceptive methods among men in Rwanda increased from about seven methods in 1992 to about 11 methods in 2015. In Tanzania, men’s knowledge of contraceptive methods doubled from four methods in 1992 to more than eight methods in 2016. Knowledge of contraceptive methods among men in Ethiopia also increased from about four methods in 2000 to about seven methods in 2016.</a:t>
            </a:r>
          </a:p>
          <a:p>
            <a:pPr defTabSz="931418">
              <a:defRPr/>
            </a:pPr>
            <a:endParaRPr lang="en-GB" dirty="0">
              <a:solidFill>
                <a:prstClr val="black"/>
              </a:solidFill>
            </a:endParaRPr>
          </a:p>
          <a:p>
            <a:pPr defTabSz="931418">
              <a:defRPr/>
            </a:pPr>
            <a:endParaRPr lang="en-US" dirty="0">
              <a:solidFill>
                <a:prstClr val="black"/>
              </a:solidFill>
            </a:endParaRPr>
          </a:p>
          <a:p>
            <a:pPr defTabSz="931418">
              <a:defRPr/>
            </a:pPr>
            <a:r>
              <a:rPr lang="en-GB" sz="1000" dirty="0">
                <a:solidFill>
                  <a:prstClr val="black"/>
                </a:solidFill>
              </a:rPr>
              <a:t>Source:</a:t>
            </a:r>
          </a:p>
          <a:p>
            <a:pPr defTabSz="931418">
              <a:defRPr/>
            </a:pPr>
            <a:r>
              <a:rPr lang="en-GB" sz="1000" dirty="0">
                <a:solidFill>
                  <a:prstClr val="black"/>
                </a:solidFill>
              </a:rPr>
              <a:t>Kerry </a:t>
            </a:r>
            <a:r>
              <a:rPr lang="en-GB" sz="1000" dirty="0" err="1">
                <a:solidFill>
                  <a:prstClr val="black"/>
                </a:solidFill>
              </a:rPr>
              <a:t>MacQuarrie</a:t>
            </a:r>
            <a:r>
              <a:rPr lang="en-GB" sz="1000" dirty="0">
                <a:solidFill>
                  <a:prstClr val="black"/>
                </a:solidFill>
              </a:rPr>
              <a:t> et al., “Men and Contraception: Trends in Attitudes and Use,” (2015), accessed at </a:t>
            </a:r>
            <a:r>
              <a:rPr lang="en-GB" sz="1000" dirty="0">
                <a:solidFill>
                  <a:prstClr val="black"/>
                </a:solidFill>
                <a:hlinkClick r:id="rId3"/>
              </a:rPr>
              <a:t>https://dhsprogram.com/pubs/pdf/AS49/AS49.pdf</a:t>
            </a:r>
            <a:r>
              <a:rPr lang="en-GB" sz="1000" dirty="0">
                <a:solidFill>
                  <a:prstClr val="black"/>
                </a:solidFill>
              </a:rPr>
              <a:t>.</a:t>
            </a:r>
          </a:p>
          <a:p>
            <a:pPr defTabSz="931418">
              <a:defRPr/>
            </a:pPr>
            <a:endParaRPr lang="en-US" sz="1000" dirty="0"/>
          </a:p>
          <a:p>
            <a:r>
              <a:rPr lang="en-US" sz="1000" dirty="0"/>
              <a:t>ICF International, </a:t>
            </a:r>
            <a:r>
              <a:rPr lang="en-US" sz="1000" dirty="0" err="1"/>
              <a:t>STATcompiler</a:t>
            </a:r>
            <a:r>
              <a:rPr lang="en-US" sz="1000" dirty="0"/>
              <a:t>, (2015), accessed at www.statcompiler.com.</a:t>
            </a:r>
          </a:p>
        </p:txBody>
      </p:sp>
      <p:sp>
        <p:nvSpPr>
          <p:cNvPr id="4" name="Slide Number Placeholder 3"/>
          <p:cNvSpPr>
            <a:spLocks noGrp="1"/>
          </p:cNvSpPr>
          <p:nvPr>
            <p:ph type="sldNum" sz="quarter" idx="10"/>
          </p:nvPr>
        </p:nvSpPr>
        <p:spPr/>
        <p:txBody>
          <a:bodyPr/>
          <a:lstStyle/>
          <a:p>
            <a:pPr defTabSz="914265">
              <a:defRPr/>
            </a:pPr>
            <a:fld id="{FD37D96A-E03D-47B5-A035-9B3FA8225D97}" type="slidenum">
              <a:rPr lang="en-US">
                <a:solidFill>
                  <a:prstClr val="black"/>
                </a:solidFill>
              </a:rPr>
              <a:pPr defTabSz="914265">
                <a:defRPr/>
              </a:pPr>
              <a:t>10</a:t>
            </a:fld>
            <a:endParaRPr lang="en-US">
              <a:solidFill>
                <a:prstClr val="black"/>
              </a:solidFill>
            </a:endParaRPr>
          </a:p>
        </p:txBody>
      </p:sp>
    </p:spTree>
    <p:extLst>
      <p:ext uri="{BB962C8B-B14F-4D97-AF65-F5344CB8AC3E}">
        <p14:creationId xmlns:p14="http://schemas.microsoft.com/office/powerpoint/2010/main" val="170039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418">
              <a:defRPr/>
            </a:pPr>
            <a:r>
              <a:rPr lang="en-US" dirty="0">
                <a:solidFill>
                  <a:prstClr val="black"/>
                </a:solidFill>
              </a:rPr>
              <a:t>Moreover, men’s age and education level is associated with their knowledge of contraceptive methods. For instance, older men know more contraceptive methods compared to younger men, many of whom are not yet married.</a:t>
            </a:r>
            <a:r>
              <a:rPr lang="en-GB" dirty="0">
                <a:solidFill>
                  <a:prstClr val="black"/>
                </a:solidFill>
              </a:rPr>
              <a:t> </a:t>
            </a:r>
            <a:r>
              <a:rPr lang="en-GB" sz="800" dirty="0">
                <a:solidFill>
                  <a:prstClr val="black"/>
                </a:solidFill>
              </a:rPr>
              <a:t> </a:t>
            </a:r>
            <a:endParaRPr lang="en-GB" baseline="30000" dirty="0">
              <a:solidFill>
                <a:prstClr val="black"/>
              </a:solidFill>
            </a:endParaRPr>
          </a:p>
          <a:p>
            <a:pPr marL="465709" lvl="1" defTabSz="931418">
              <a:defRPr/>
            </a:pPr>
            <a:endParaRPr lang="en-US" dirty="0">
              <a:solidFill>
                <a:prstClr val="black"/>
              </a:solidFill>
            </a:endParaRPr>
          </a:p>
          <a:p>
            <a:pPr defTabSz="931418">
              <a:defRPr/>
            </a:pPr>
            <a:endParaRPr lang="en-GB" dirty="0">
              <a:solidFill>
                <a:prstClr val="black"/>
              </a:solidFill>
            </a:endParaRPr>
          </a:p>
          <a:p>
            <a:pPr defTabSz="931418">
              <a:defRPr/>
            </a:pPr>
            <a:r>
              <a:rPr lang="en-GB" sz="800" dirty="0">
                <a:solidFill>
                  <a:prstClr val="black"/>
                </a:solidFill>
              </a:rPr>
              <a:t>Source:</a:t>
            </a:r>
          </a:p>
          <a:p>
            <a:pPr defTabSz="931418">
              <a:defRPr/>
            </a:pPr>
            <a:r>
              <a:rPr lang="en-GB" sz="800" dirty="0">
                <a:solidFill>
                  <a:prstClr val="black"/>
                </a:solidFill>
              </a:rPr>
              <a:t>Kerry </a:t>
            </a:r>
            <a:r>
              <a:rPr lang="en-GB" sz="800" dirty="0" err="1">
                <a:solidFill>
                  <a:prstClr val="black"/>
                </a:solidFill>
              </a:rPr>
              <a:t>MacQuarrie</a:t>
            </a:r>
            <a:r>
              <a:rPr lang="en-GB" sz="800" dirty="0">
                <a:solidFill>
                  <a:prstClr val="black"/>
                </a:solidFill>
              </a:rPr>
              <a:t> et al., “Men and Contraception: Trends in Attitudes and Use,” (2015), accessed at </a:t>
            </a:r>
            <a:r>
              <a:rPr lang="en-GB" sz="800" dirty="0">
                <a:solidFill>
                  <a:prstClr val="black"/>
                </a:solidFill>
                <a:hlinkClick r:id="rId3"/>
              </a:rPr>
              <a:t>https://dhsprogram.com/pubs/pdf/AS49/AS49.pdf</a:t>
            </a:r>
            <a:r>
              <a:rPr lang="en-GB" sz="800" dirty="0">
                <a:solidFill>
                  <a:prstClr val="black"/>
                </a:solidFill>
              </a:rPr>
              <a:t>.</a:t>
            </a:r>
            <a:endParaRPr lang="en-US" sz="800" dirty="0">
              <a:solidFill>
                <a:prstClr val="black"/>
              </a:solidFill>
            </a:endParaRPr>
          </a:p>
          <a:p>
            <a:pPr defTabSz="933102">
              <a:defRPr/>
            </a:pPr>
            <a:endParaRPr lang="en-US" sz="800" dirty="0">
              <a:solidFill>
                <a:prstClr val="black"/>
              </a:solidFill>
            </a:endParaRPr>
          </a:p>
          <a:p>
            <a:endParaRPr lang="en-US" dirty="0"/>
          </a:p>
          <a:p>
            <a:r>
              <a:rPr lang="en-US" dirty="0"/>
              <a:t>Image: </a:t>
            </a:r>
            <a:r>
              <a:rPr lang="en-US" dirty="0" err="1"/>
              <a:t>Photoshare</a:t>
            </a:r>
            <a:r>
              <a:rPr lang="en-US" dirty="0"/>
              <a:t>: 48560-8</a:t>
            </a:r>
          </a:p>
        </p:txBody>
      </p:sp>
      <p:sp>
        <p:nvSpPr>
          <p:cNvPr id="4" name="Slide Number Placeholder 3"/>
          <p:cNvSpPr>
            <a:spLocks noGrp="1"/>
          </p:cNvSpPr>
          <p:nvPr>
            <p:ph type="sldNum" sz="quarter" idx="10"/>
          </p:nvPr>
        </p:nvSpPr>
        <p:spPr/>
        <p:txBody>
          <a:bodyPr/>
          <a:lstStyle/>
          <a:p>
            <a:pPr marL="0" marR="0" lvl="0" indent="0" algn="r" defTabSz="914265" rtl="0" eaLnBrk="1" fontAlgn="auto" latinLnBrk="0" hangingPunct="1">
              <a:lnSpc>
                <a:spcPct val="100000"/>
              </a:lnSpc>
              <a:spcBef>
                <a:spcPts val="0"/>
              </a:spcBef>
              <a:spcAft>
                <a:spcPts val="0"/>
              </a:spcAft>
              <a:buClrTx/>
              <a:buSzTx/>
              <a:buFontTx/>
              <a:buNone/>
              <a:tabLst/>
              <a:defRPr/>
            </a:pPr>
            <a:fld id="{FD37D96A-E03D-47B5-A035-9B3FA8225D97}"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265"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3532084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418">
              <a:defRPr/>
            </a:pPr>
            <a:r>
              <a:rPr lang="en-GB" dirty="0">
                <a:solidFill>
                  <a:prstClr val="black"/>
                </a:solidFill>
              </a:rPr>
              <a:t>…and data gathered from surveys in Rwanda showed that men with primary education knew about nine contraceptive methods, while men with higher education knew about 11 methods.  Cameroon shows a similar pattern with men with higher education knowing seven additional methods than men with no education.</a:t>
            </a:r>
          </a:p>
          <a:p>
            <a:pPr defTabSz="931418">
              <a:defRPr/>
            </a:pPr>
            <a:endParaRPr lang="en-GB" dirty="0">
              <a:solidFill>
                <a:prstClr val="black"/>
              </a:solidFill>
            </a:endParaRPr>
          </a:p>
          <a:p>
            <a:pPr defTabSz="931418">
              <a:defRPr/>
            </a:pPr>
            <a:endParaRPr lang="en-GB" dirty="0">
              <a:solidFill>
                <a:prstClr val="black"/>
              </a:solidFill>
            </a:endParaRPr>
          </a:p>
          <a:p>
            <a:pPr defTabSz="931418">
              <a:defRPr/>
            </a:pPr>
            <a:r>
              <a:rPr lang="en-GB" sz="1000" dirty="0">
                <a:solidFill>
                  <a:prstClr val="black"/>
                </a:solidFill>
              </a:rPr>
              <a:t>Source:</a:t>
            </a:r>
          </a:p>
          <a:p>
            <a:pPr defTabSz="931418">
              <a:defRPr/>
            </a:pPr>
            <a:r>
              <a:rPr lang="en-GB" sz="1000" dirty="0">
                <a:solidFill>
                  <a:prstClr val="black"/>
                </a:solidFill>
              </a:rPr>
              <a:t>Kerry </a:t>
            </a:r>
            <a:r>
              <a:rPr lang="en-GB" sz="1000" dirty="0" err="1">
                <a:solidFill>
                  <a:prstClr val="black"/>
                </a:solidFill>
              </a:rPr>
              <a:t>MacQuarrie</a:t>
            </a:r>
            <a:r>
              <a:rPr lang="en-GB" sz="1000" dirty="0">
                <a:solidFill>
                  <a:prstClr val="black"/>
                </a:solidFill>
              </a:rPr>
              <a:t> et al., “Men and Contraception: Trends in Attitudes and Use,” (2015), accessed at </a:t>
            </a:r>
            <a:r>
              <a:rPr lang="en-GB" sz="1000" dirty="0">
                <a:solidFill>
                  <a:prstClr val="black"/>
                </a:solidFill>
                <a:hlinkClick r:id="rId3"/>
              </a:rPr>
              <a:t>https://dhsprogram.com/pubs/pdf/AS49/AS49.pdf</a:t>
            </a:r>
            <a:r>
              <a:rPr lang="en-GB" sz="1000" dirty="0">
                <a:solidFill>
                  <a:prstClr val="black"/>
                </a:solidFill>
              </a:rPr>
              <a:t>.</a:t>
            </a:r>
            <a:endParaRPr lang="en-US" sz="1000" dirty="0">
              <a:solidFill>
                <a:prstClr val="black"/>
              </a:solidFill>
            </a:endParaRPr>
          </a:p>
          <a:p>
            <a:endParaRPr lang="en-US" dirty="0"/>
          </a:p>
          <a:p>
            <a:r>
              <a:rPr lang="en-US" dirty="0"/>
              <a:t>Image </a:t>
            </a:r>
            <a:r>
              <a:rPr lang="en-US" dirty="0" err="1"/>
              <a:t>Photoshare</a:t>
            </a:r>
            <a:r>
              <a:rPr lang="en-US" dirty="0"/>
              <a:t>, </a:t>
            </a:r>
            <a:r>
              <a:rPr lang="en-US" dirty="0" err="1"/>
              <a:t>rwanda</a:t>
            </a:r>
            <a:r>
              <a:rPr lang="en-US" dirty="0"/>
              <a:t> man 8091-28.jpg</a:t>
            </a:r>
          </a:p>
        </p:txBody>
      </p:sp>
      <p:sp>
        <p:nvSpPr>
          <p:cNvPr id="4" name="Slide Number Placeholder 3"/>
          <p:cNvSpPr>
            <a:spLocks noGrp="1"/>
          </p:cNvSpPr>
          <p:nvPr>
            <p:ph type="sldNum" sz="quarter" idx="10"/>
          </p:nvPr>
        </p:nvSpPr>
        <p:spPr/>
        <p:txBody>
          <a:bodyPr/>
          <a:lstStyle/>
          <a:p>
            <a:pPr defTabSz="914265">
              <a:defRPr/>
            </a:pPr>
            <a:fld id="{FD37D96A-E03D-47B5-A035-9B3FA8225D97}" type="slidenum">
              <a:rPr lang="en-US">
                <a:solidFill>
                  <a:prstClr val="black"/>
                </a:solidFill>
              </a:rPr>
              <a:pPr defTabSz="914265">
                <a:defRPr/>
              </a:pPr>
              <a:t>12</a:t>
            </a:fld>
            <a:endParaRPr lang="en-US">
              <a:solidFill>
                <a:prstClr val="black"/>
              </a:solidFill>
            </a:endParaRPr>
          </a:p>
        </p:txBody>
      </p:sp>
    </p:spTree>
    <p:extLst>
      <p:ext uri="{BB962C8B-B14F-4D97-AF65-F5344CB8AC3E}">
        <p14:creationId xmlns:p14="http://schemas.microsoft.com/office/powerpoint/2010/main" val="4196874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418">
              <a:defRPr/>
            </a:pPr>
            <a:r>
              <a:rPr lang="en-GB" dirty="0">
                <a:solidFill>
                  <a:prstClr val="black"/>
                </a:solidFill>
              </a:rPr>
              <a:t>The 2015 DHS study revealed that men who are better-educated, have more wealth, are monogamous, or live in urban areas prefer smaller families.</a:t>
            </a:r>
            <a:r>
              <a:rPr lang="en-US" dirty="0">
                <a:solidFill>
                  <a:prstClr val="black"/>
                </a:solidFill>
              </a:rPr>
              <a:t> </a:t>
            </a:r>
            <a:r>
              <a:rPr lang="en-GB" dirty="0">
                <a:solidFill>
                  <a:prstClr val="black"/>
                </a:solidFill>
              </a:rPr>
              <a:t>For example, the 2011 DHS survey in Cameroon showed that men with no education reported wanting about 12 children, while men with higher education reported wanting about five children. Other DHS surveys also indicate that men in rural areas tend to want one to three more children than men in urban areas.</a:t>
            </a:r>
            <a:r>
              <a:rPr lang="en-GB" baseline="30000" dirty="0">
                <a:solidFill>
                  <a:prstClr val="black"/>
                </a:solidFill>
              </a:rPr>
              <a:t> </a:t>
            </a:r>
          </a:p>
          <a:p>
            <a:pPr defTabSz="931418">
              <a:defRPr/>
            </a:pPr>
            <a:endParaRPr lang="en-GB" baseline="30000" dirty="0">
              <a:solidFill>
                <a:prstClr val="black"/>
              </a:solidFill>
            </a:endParaRPr>
          </a:p>
          <a:p>
            <a:pPr defTabSz="931418">
              <a:defRPr/>
            </a:pPr>
            <a:endParaRPr lang="en-GB" dirty="0">
              <a:solidFill>
                <a:prstClr val="black"/>
              </a:solidFill>
            </a:endParaRPr>
          </a:p>
          <a:p>
            <a:pPr defTabSz="931418">
              <a:defRPr/>
            </a:pPr>
            <a:r>
              <a:rPr lang="en-GB" sz="1000" dirty="0">
                <a:solidFill>
                  <a:prstClr val="black"/>
                </a:solidFill>
              </a:rPr>
              <a:t>Source:</a:t>
            </a:r>
          </a:p>
          <a:p>
            <a:pPr defTabSz="931418">
              <a:defRPr/>
            </a:pPr>
            <a:r>
              <a:rPr lang="en-GB" sz="1000" dirty="0">
                <a:solidFill>
                  <a:prstClr val="black"/>
                </a:solidFill>
              </a:rPr>
              <a:t>Kerry </a:t>
            </a:r>
            <a:r>
              <a:rPr lang="en-GB" sz="1000" dirty="0" err="1">
                <a:solidFill>
                  <a:prstClr val="black"/>
                </a:solidFill>
              </a:rPr>
              <a:t>MacQuarrie</a:t>
            </a:r>
            <a:r>
              <a:rPr lang="en-GB" sz="1000" dirty="0">
                <a:solidFill>
                  <a:prstClr val="black"/>
                </a:solidFill>
              </a:rPr>
              <a:t> et al., “Men and Contraception: Trends in Attitudes and Use,” (2015), accessed at </a:t>
            </a:r>
            <a:r>
              <a:rPr lang="en-GB" sz="1000" u="sng" dirty="0">
                <a:solidFill>
                  <a:prstClr val="black"/>
                </a:solidFill>
                <a:hlinkClick r:id="rId3"/>
              </a:rPr>
              <a:t>https://dhsprogram.com/pubs/pdf/AS49/AS49.pdf</a:t>
            </a:r>
            <a:r>
              <a:rPr lang="en-GB" sz="1000" dirty="0">
                <a:solidFill>
                  <a:prstClr val="black"/>
                </a:solidFill>
              </a:rPr>
              <a:t>.</a:t>
            </a:r>
            <a:endParaRPr lang="en-US" sz="1000"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pPr defTabSz="914265">
              <a:defRPr/>
            </a:pPr>
            <a:fld id="{FD37D96A-E03D-47B5-A035-9B3FA8225D97}" type="slidenum">
              <a:rPr lang="en-US">
                <a:solidFill>
                  <a:prstClr val="black"/>
                </a:solidFill>
              </a:rPr>
              <a:pPr defTabSz="914265">
                <a:defRPr/>
              </a:pPr>
              <a:t>13</a:t>
            </a:fld>
            <a:endParaRPr lang="en-US">
              <a:solidFill>
                <a:prstClr val="black"/>
              </a:solidFill>
            </a:endParaRPr>
          </a:p>
        </p:txBody>
      </p:sp>
    </p:spTree>
    <p:extLst>
      <p:ext uri="{BB962C8B-B14F-4D97-AF65-F5344CB8AC3E}">
        <p14:creationId xmlns:p14="http://schemas.microsoft.com/office/powerpoint/2010/main" val="384231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418">
              <a:defRPr/>
            </a:pPr>
            <a:r>
              <a:rPr lang="en-GB" dirty="0">
                <a:solidFill>
                  <a:prstClr val="black"/>
                </a:solidFill>
                <a:latin typeface="Arial" panose="020B0604020202020204" pitchFamily="34" charset="0"/>
                <a:ea typeface="Arial" panose="020B0604020202020204" pitchFamily="34" charset="0"/>
                <a:cs typeface="Arial" panose="020B0604020202020204" pitchFamily="34" charset="0"/>
              </a:rPr>
              <a:t>Another review of DHS surveys conducted between 1996 and 2006 found that a significant proportion of men in sub-Saharan Africa approve of using contraception to avoid a pregnancy. </a:t>
            </a:r>
          </a:p>
          <a:p>
            <a:pPr defTabSz="931418">
              <a:defRPr/>
            </a:pPr>
            <a:endParaRPr lang="en-US" dirty="0">
              <a:solidFill>
                <a:prstClr val="black"/>
              </a:solidFill>
              <a:latin typeface="Arial" panose="020B0604020202020204" pitchFamily="34" charset="0"/>
              <a:ea typeface="Arial" panose="020B0604020202020204" pitchFamily="34" charset="0"/>
              <a:cs typeface="Arial" panose="020B0604020202020204" pitchFamily="34" charset="0"/>
            </a:endParaRPr>
          </a:p>
          <a:p>
            <a:pPr defTabSz="931418">
              <a:lnSpc>
                <a:spcPct val="107000"/>
              </a:lnSpc>
              <a:defRPr/>
            </a:pPr>
            <a:endParaRPr lang="en-GB" sz="800" dirty="0">
              <a:solidFill>
                <a:srgbClr val="000000"/>
              </a:solidFill>
              <a:latin typeface="Calibri" panose="020F0502020204030204" pitchFamily="34" charset="0"/>
              <a:ea typeface="Calibri" panose="020F0502020204030204" pitchFamily="34" charset="0"/>
            </a:endParaRPr>
          </a:p>
          <a:p>
            <a:pPr defTabSz="931418">
              <a:lnSpc>
                <a:spcPct val="107000"/>
              </a:lnSpc>
              <a:defRPr/>
            </a:pPr>
            <a:r>
              <a:rPr lang="en-GB" sz="1000" dirty="0">
                <a:solidFill>
                  <a:srgbClr val="000000"/>
                </a:solidFill>
                <a:latin typeface="Calibri" panose="020F0502020204030204" pitchFamily="34" charset="0"/>
                <a:ea typeface="Calibri" panose="020F0502020204030204" pitchFamily="34" charset="0"/>
              </a:rPr>
              <a:t>Source:</a:t>
            </a:r>
          </a:p>
          <a:p>
            <a:pPr defTabSz="931418">
              <a:lnSpc>
                <a:spcPct val="107000"/>
              </a:lnSpc>
              <a:defRPr/>
            </a:pPr>
            <a:r>
              <a:rPr lang="en-GB" sz="1000" dirty="0">
                <a:solidFill>
                  <a:srgbClr val="000000"/>
                </a:solidFill>
                <a:latin typeface="Calibri" panose="020F0502020204030204" pitchFamily="34" charset="0"/>
                <a:ea typeface="Calibri" panose="020F0502020204030204" pitchFamily="34" charset="0"/>
              </a:rPr>
              <a:t>Kristin Bietsch, “Men’s Attitudes Towards Contraception in sub-Saharan Africa,” </a:t>
            </a:r>
            <a:r>
              <a:rPr lang="en-GB" sz="1000" i="1" dirty="0">
                <a:solidFill>
                  <a:srgbClr val="000000"/>
                </a:solidFill>
                <a:latin typeface="Calibri" panose="020F0502020204030204" pitchFamily="34" charset="0"/>
                <a:ea typeface="Calibri" panose="020F0502020204030204" pitchFamily="34" charset="0"/>
              </a:rPr>
              <a:t>African Journal of Reproductive Health </a:t>
            </a:r>
            <a:r>
              <a:rPr lang="en-GB" sz="1000" dirty="0">
                <a:solidFill>
                  <a:srgbClr val="000000"/>
                </a:solidFill>
                <a:latin typeface="Calibri" panose="020F0502020204030204" pitchFamily="34" charset="0"/>
                <a:ea typeface="Calibri" panose="020F0502020204030204" pitchFamily="34" charset="0"/>
              </a:rPr>
              <a:t>19, no. 3 (2015): 41-54.</a:t>
            </a:r>
            <a:endParaRPr lang="en-US" sz="1000" dirty="0">
              <a:solidFill>
                <a:srgbClr val="000000"/>
              </a:solidFill>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pPr defTabSz="914265">
              <a:defRPr/>
            </a:pPr>
            <a:fld id="{FD37D96A-E03D-47B5-A035-9B3FA8225D97}" type="slidenum">
              <a:rPr lang="en-US">
                <a:solidFill>
                  <a:prstClr val="black"/>
                </a:solidFill>
              </a:rPr>
              <a:pPr defTabSz="914265">
                <a:defRPr/>
              </a:pPr>
              <a:t>14</a:t>
            </a:fld>
            <a:endParaRPr lang="en-US">
              <a:solidFill>
                <a:prstClr val="black"/>
              </a:solidFill>
            </a:endParaRPr>
          </a:p>
        </p:txBody>
      </p:sp>
    </p:spTree>
    <p:extLst>
      <p:ext uri="{BB962C8B-B14F-4D97-AF65-F5344CB8AC3E}">
        <p14:creationId xmlns:p14="http://schemas.microsoft.com/office/powerpoint/2010/main" val="214617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418">
              <a:defRPr/>
            </a:pPr>
            <a:r>
              <a:rPr lang="en-GB" dirty="0">
                <a:solidFill>
                  <a:prstClr val="black"/>
                </a:solidFill>
              </a:rPr>
              <a:t>Yet despite a growing preference for smaller families and increased recognition that contraception is a shared responsibility between men and women, men’s use of contraception remains low due to multiple barriers and challenges that keep them from accessing and receiving the reproductive health information and care they need.</a:t>
            </a:r>
            <a:endParaRPr lang="en-US"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pPr defTabSz="914265">
              <a:defRPr/>
            </a:pPr>
            <a:fld id="{FD37D96A-E03D-47B5-A035-9B3FA8225D97}" type="slidenum">
              <a:rPr lang="en-US">
                <a:solidFill>
                  <a:prstClr val="black"/>
                </a:solidFill>
              </a:rPr>
              <a:pPr defTabSz="914265">
                <a:defRPr/>
              </a:pPr>
              <a:t>15</a:t>
            </a:fld>
            <a:endParaRPr lang="en-US">
              <a:solidFill>
                <a:prstClr val="black"/>
              </a:solidFill>
            </a:endParaRPr>
          </a:p>
        </p:txBody>
      </p:sp>
    </p:spTree>
    <p:extLst>
      <p:ext uri="{BB962C8B-B14F-4D97-AF65-F5344CB8AC3E}">
        <p14:creationId xmlns:p14="http://schemas.microsoft.com/office/powerpoint/2010/main" val="30984469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418">
              <a:defRPr/>
            </a:pPr>
            <a:r>
              <a:rPr lang="en-GB" dirty="0">
                <a:solidFill>
                  <a:prstClr val="black"/>
                </a:solidFill>
              </a:rPr>
              <a:t>Many factors contribute to men’s and boys’ lack of involvement in family planning and contraceptive use. Inequitable gender norms, such as equating “being a man” with toughness and sexual risk-taking, and associating contraceptive use and child care as a woman’s responsibility, can negatively influence men’s attitude toward sexual and reproductive health and discourage them from accessing health services, including family planning. </a:t>
            </a:r>
            <a:endParaRPr lang="en-US" dirty="0">
              <a:solidFill>
                <a:prstClr val="black"/>
              </a:solidFill>
            </a:endParaRPr>
          </a:p>
          <a:p>
            <a:pPr defTabSz="931418">
              <a:defRPr/>
            </a:pPr>
            <a:endParaRPr lang="en-GB" dirty="0">
              <a:solidFill>
                <a:prstClr val="black"/>
              </a:solidFill>
            </a:endParaRPr>
          </a:p>
          <a:p>
            <a:pPr defTabSz="931418">
              <a:defRPr/>
            </a:pPr>
            <a:r>
              <a:rPr lang="en-GB" sz="1000" dirty="0">
                <a:solidFill>
                  <a:prstClr val="black"/>
                </a:solidFill>
              </a:rPr>
              <a:t>Source:</a:t>
            </a:r>
          </a:p>
          <a:p>
            <a:pPr defTabSz="931418">
              <a:defRPr/>
            </a:pPr>
            <a:r>
              <a:rPr lang="en-GB" sz="1000" dirty="0">
                <a:solidFill>
                  <a:prstClr val="black"/>
                </a:solidFill>
              </a:rPr>
              <a:t>Jerker Edstrom et al., “Engendering Men: A Collaborative Review of Evidence on Men and Boys Social Change and Gender Equality,” (2015) accessed at </a:t>
            </a:r>
            <a:r>
              <a:rPr lang="en-GB" sz="1000" dirty="0">
                <a:solidFill>
                  <a:prstClr val="black"/>
                </a:solidFill>
                <a:hlinkClick r:id="rId3"/>
              </a:rPr>
              <a:t>www.promundoglobal.org/resources/engendering-men-summary-of-evidence-review/</a:t>
            </a:r>
            <a:r>
              <a:rPr lang="en-GB" sz="1000" dirty="0">
                <a:solidFill>
                  <a:prstClr val="black"/>
                </a:solidFill>
              </a:rPr>
              <a:t>.</a:t>
            </a:r>
            <a:endParaRPr lang="en-US" sz="1000" dirty="0">
              <a:solidFill>
                <a:prstClr val="black"/>
              </a:solidFill>
            </a:endParaRPr>
          </a:p>
          <a:p>
            <a:pPr defTabSz="931418">
              <a:defRPr/>
            </a:pPr>
            <a:endParaRPr lang="en-GB" sz="1000" dirty="0">
              <a:solidFill>
                <a:prstClr val="black"/>
              </a:solidFill>
            </a:endParaRPr>
          </a:p>
          <a:p>
            <a:pPr defTabSz="931418">
              <a:defRPr/>
            </a:pPr>
            <a:r>
              <a:rPr lang="en-GB" sz="1000" dirty="0">
                <a:solidFill>
                  <a:prstClr val="black"/>
                </a:solidFill>
              </a:rPr>
              <a:t>Dean Peacock et al., “Men, HIV/AIDS, and Human Rights,” (2009), accessed at </a:t>
            </a:r>
            <a:r>
              <a:rPr lang="en-GB" sz="1000" dirty="0">
                <a:solidFill>
                  <a:prstClr val="black"/>
                </a:solidFill>
                <a:hlinkClick r:id="rId4"/>
              </a:rPr>
              <a:t>www.ncbi.nlm.nih.gov/pmc/articles/PMC2853958/pdf/nihms173256.pdf</a:t>
            </a:r>
            <a:r>
              <a:rPr lang="en-GB" sz="1000" dirty="0">
                <a:solidFill>
                  <a:prstClr val="black"/>
                </a:solidFill>
              </a:rPr>
              <a:t>.</a:t>
            </a:r>
            <a:endParaRPr lang="en-US" sz="1000" dirty="0">
              <a:solidFill>
                <a:prstClr val="black"/>
              </a:solidFill>
            </a:endParaRPr>
          </a:p>
          <a:p>
            <a:pPr defTabSz="931418">
              <a:defRPr/>
            </a:pPr>
            <a:endParaRPr lang="en-GB" sz="1000" dirty="0">
              <a:solidFill>
                <a:prstClr val="black"/>
              </a:solidFill>
            </a:endParaRPr>
          </a:p>
          <a:p>
            <a:pPr defTabSz="931418">
              <a:defRPr/>
            </a:pPr>
            <a:r>
              <a:rPr lang="en-GB" sz="1000" dirty="0">
                <a:solidFill>
                  <a:prstClr val="black"/>
                </a:solidFill>
              </a:rPr>
              <a:t>Erin Stern et al., “Lessons Learned From Engaging Men in Sexual and Reproductive Health as Clients, Partners, and Advocates for Change in the Hoima District of Uganda,” </a:t>
            </a:r>
            <a:r>
              <a:rPr lang="en-GB" sz="1000" i="1" dirty="0">
                <a:solidFill>
                  <a:prstClr val="black"/>
                </a:solidFill>
              </a:rPr>
              <a:t>Culture, Health, &amp; Sexuality</a:t>
            </a:r>
            <a:r>
              <a:rPr lang="en-GB" sz="1000" dirty="0">
                <a:solidFill>
                  <a:prstClr val="black"/>
                </a:solidFill>
              </a:rPr>
              <a:t> 17, sup2 (2015): 190-205.</a:t>
            </a:r>
            <a:endParaRPr lang="en-US" sz="1000"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pPr defTabSz="914265">
              <a:defRPr/>
            </a:pPr>
            <a:fld id="{FD37D96A-E03D-47B5-A035-9B3FA8225D97}" type="slidenum">
              <a:rPr lang="en-US">
                <a:solidFill>
                  <a:prstClr val="black"/>
                </a:solidFill>
              </a:rPr>
              <a:pPr defTabSz="914265">
                <a:defRPr/>
              </a:pPr>
              <a:t>16</a:t>
            </a:fld>
            <a:endParaRPr lang="en-US">
              <a:solidFill>
                <a:prstClr val="black"/>
              </a:solidFill>
            </a:endParaRPr>
          </a:p>
        </p:txBody>
      </p:sp>
    </p:spTree>
    <p:extLst>
      <p:ext uri="{BB962C8B-B14F-4D97-AF65-F5344CB8AC3E}">
        <p14:creationId xmlns:p14="http://schemas.microsoft.com/office/powerpoint/2010/main" val="8253753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418">
              <a:defRPr/>
            </a:pPr>
            <a:r>
              <a:rPr lang="en-US" dirty="0">
                <a:solidFill>
                  <a:prstClr val="black"/>
                </a:solidFill>
              </a:rPr>
              <a:t>National policies and guidelines do not effectively engage men in supporting their partners to use contraceptives nor do they promote men’s use of male methods. </a:t>
            </a:r>
            <a:endParaRPr lang="en-GB" dirty="0">
              <a:solidFill>
                <a:prstClr val="black"/>
              </a:solidFill>
            </a:endParaRPr>
          </a:p>
          <a:p>
            <a:pPr defTabSz="931418">
              <a:defRPr/>
            </a:pPr>
            <a:endParaRPr lang="en-GB" dirty="0">
              <a:solidFill>
                <a:prstClr val="black"/>
              </a:solidFill>
            </a:endParaRPr>
          </a:p>
          <a:p>
            <a:pPr defTabSz="931418">
              <a:defRPr/>
            </a:pPr>
            <a:r>
              <a:rPr lang="en-GB" dirty="0">
                <a:solidFill>
                  <a:prstClr val="black"/>
                </a:solidFill>
              </a:rPr>
              <a:t>In fact, a review that evaluated the 179 countries that signed onto the 1994 ICPD Programme of Action, a document that recognized that reproductive health and rights and gender equality are cornerstones of population and development, found that only 22 percent of governments prioritized gender norms and male engagement. </a:t>
            </a:r>
          </a:p>
          <a:p>
            <a:pPr defTabSz="931418">
              <a:defRPr/>
            </a:pPr>
            <a:endParaRPr lang="en-GB" dirty="0">
              <a:solidFill>
                <a:prstClr val="black"/>
              </a:solidFill>
            </a:endParaRPr>
          </a:p>
          <a:p>
            <a:pPr defTabSz="931418">
              <a:defRPr/>
            </a:pPr>
            <a:r>
              <a:rPr lang="en-US" dirty="0"/>
              <a:t>An analysis of Family Planning Costed Implementation Plans from Ghana, Malawi, Uganda, Senegal, and Tanzania revealed that most programming for men focused on increasing men’s support for their partners’ use of contraception, but gave little attention to increasing men’s own use of contraception.</a:t>
            </a:r>
          </a:p>
          <a:p>
            <a:pPr defTabSz="931418">
              <a:defRPr/>
            </a:pPr>
            <a:endParaRPr lang="en-GB" dirty="0">
              <a:solidFill>
                <a:prstClr val="black"/>
              </a:solidFill>
            </a:endParaRPr>
          </a:p>
          <a:p>
            <a:r>
              <a:rPr lang="en-US" dirty="0"/>
              <a:t>On the other hand, some countries have successfully integrated policies regarding men’s involvement in sexual and reproductive health. For example, in 2003 Cambodia integrated guidelines on reaching men as family planning users and supportive partners into its 2006–2010 National Strategic Framework for Reproductive and Sexual Health in Cambodia.</a:t>
            </a:r>
          </a:p>
          <a:p>
            <a:endParaRPr lang="en-US" dirty="0"/>
          </a:p>
          <a:p>
            <a:pPr defTabSz="931418">
              <a:defRPr/>
            </a:pPr>
            <a:endParaRPr lang="en-US" dirty="0">
              <a:solidFill>
                <a:prstClr val="black"/>
              </a:solidFill>
            </a:endParaRPr>
          </a:p>
          <a:p>
            <a:pPr defTabSz="914265">
              <a:defRPr/>
            </a:pPr>
            <a:endParaRPr lang="en-GB" dirty="0">
              <a:solidFill>
                <a:prstClr val="black"/>
              </a:solidFill>
            </a:endParaRPr>
          </a:p>
          <a:p>
            <a:pPr defTabSz="914265">
              <a:defRPr/>
            </a:pPr>
            <a:r>
              <a:rPr lang="en-GB" sz="1000" dirty="0">
                <a:solidFill>
                  <a:prstClr val="black"/>
                </a:solidFill>
              </a:rPr>
              <a:t>Source:</a:t>
            </a:r>
          </a:p>
          <a:p>
            <a:pPr defTabSz="914265">
              <a:defRPr/>
            </a:pPr>
            <a:r>
              <a:rPr lang="en-GB" sz="1000" dirty="0">
                <a:solidFill>
                  <a:prstClr val="black"/>
                </a:solidFill>
              </a:rPr>
              <a:t>Karen </a:t>
            </a:r>
            <a:r>
              <a:rPr lang="en-GB" sz="1000" dirty="0" err="1">
                <a:solidFill>
                  <a:prstClr val="black"/>
                </a:solidFill>
              </a:rPr>
              <a:t>Hardee</a:t>
            </a:r>
            <a:r>
              <a:rPr lang="en-GB" sz="1000" dirty="0">
                <a:solidFill>
                  <a:prstClr val="black"/>
                </a:solidFill>
              </a:rPr>
              <a:t>, Melanie Croce-</a:t>
            </a:r>
            <a:r>
              <a:rPr lang="en-GB" sz="1000" dirty="0" err="1">
                <a:solidFill>
                  <a:prstClr val="black"/>
                </a:solidFill>
              </a:rPr>
              <a:t>Galis</a:t>
            </a:r>
            <a:r>
              <a:rPr lang="en-GB" sz="1000" dirty="0">
                <a:solidFill>
                  <a:prstClr val="black"/>
                </a:solidFill>
              </a:rPr>
              <a:t>, and Jill Gay, “Are Men Well Served by Family Planning Programs?” (2017), accessed at </a:t>
            </a:r>
            <a:r>
              <a:rPr lang="en-GB" sz="1000" dirty="0">
                <a:solidFill>
                  <a:prstClr val="black"/>
                </a:solidFill>
                <a:hlinkClick r:id="rId3"/>
              </a:rPr>
              <a:t>www.reproductive-health-journal.biomedcentral.com/articles/10.1186/s12978-017-0278-5</a:t>
            </a:r>
            <a:r>
              <a:rPr lang="en-GB" sz="1000" dirty="0">
                <a:solidFill>
                  <a:prstClr val="black"/>
                </a:solidFill>
              </a:rPr>
              <a:t>.</a:t>
            </a:r>
            <a:endParaRPr lang="en-US" sz="1000" dirty="0">
              <a:solidFill>
                <a:prstClr val="black"/>
              </a:solidFill>
            </a:endParaRPr>
          </a:p>
          <a:p>
            <a:pPr defTabSz="914265">
              <a:defRPr/>
            </a:pPr>
            <a:endParaRPr lang="en-GB" sz="1000" dirty="0">
              <a:solidFill>
                <a:prstClr val="black"/>
              </a:solidFill>
            </a:endParaRPr>
          </a:p>
          <a:p>
            <a:pPr defTabSz="914265">
              <a:defRPr/>
            </a:pPr>
            <a:r>
              <a:rPr lang="en-GB" sz="1000" dirty="0">
                <a:solidFill>
                  <a:prstClr val="black"/>
                </a:solidFill>
              </a:rPr>
              <a:t>United Nations, “Framework of Actions for the Follow-Up to the Programme of Action of the International Conference on Population and Development Beyond 2014 Report of the Secretary-General,” (2014), accessed at </a:t>
            </a:r>
            <a:r>
              <a:rPr lang="en-GB" sz="1000" dirty="0">
                <a:solidFill>
                  <a:prstClr val="black"/>
                </a:solidFill>
                <a:hlinkClick r:id="rId4"/>
              </a:rPr>
              <a:t>www.unfpa.org/sites/default/files/pub-pdf/ICPD_beyond2014_EN.pdf</a:t>
            </a:r>
            <a:r>
              <a:rPr lang="en-GB" sz="1000" dirty="0">
                <a:solidFill>
                  <a:prstClr val="black"/>
                </a:solidFill>
              </a:rPr>
              <a:t>.</a:t>
            </a:r>
          </a:p>
          <a:p>
            <a:pPr defTabSz="914265">
              <a:defRPr/>
            </a:pPr>
            <a:endParaRPr lang="en-GB" sz="1000" dirty="0">
              <a:solidFill>
                <a:prstClr val="black"/>
              </a:solidFill>
            </a:endParaRPr>
          </a:p>
          <a:p>
            <a:pPr defTabSz="914265">
              <a:defRPr/>
            </a:pPr>
            <a:r>
              <a:rPr lang="en-GB" sz="1000" dirty="0">
                <a:solidFill>
                  <a:prstClr val="black"/>
                </a:solidFill>
              </a:rPr>
              <a:t>Jane Kato-Wallace et al., “Adolescent Boys and Young Men: Engaging Them as Supporters of Gender Equality and Health and Understanding of Their Vulnerabilities,” (2016), accessed at https://www.unfpa.org/sites/default/files/pub-pdf/Adolescent_Boys_and_Young_Men-SINGLE_PAGES-web.pdf </a:t>
            </a:r>
          </a:p>
          <a:p>
            <a:pPr defTabSz="914265">
              <a:defRPr/>
            </a:pPr>
            <a:r>
              <a:rPr lang="en-GB" sz="1000" dirty="0">
                <a:solidFill>
                  <a:prstClr val="black"/>
                </a:solidFill>
              </a:rPr>
              <a:t> </a:t>
            </a:r>
            <a:endParaRPr lang="en-US" sz="1000" dirty="0">
              <a:solidFill>
                <a:prstClr val="black"/>
              </a:solidFill>
            </a:endParaRPr>
          </a:p>
        </p:txBody>
      </p:sp>
      <p:sp>
        <p:nvSpPr>
          <p:cNvPr id="4" name="Slide Number Placeholder 3"/>
          <p:cNvSpPr>
            <a:spLocks noGrp="1"/>
          </p:cNvSpPr>
          <p:nvPr>
            <p:ph type="sldNum" sz="quarter" idx="10"/>
          </p:nvPr>
        </p:nvSpPr>
        <p:spPr/>
        <p:txBody>
          <a:bodyPr/>
          <a:lstStyle/>
          <a:p>
            <a:pPr defTabSz="914265">
              <a:defRPr/>
            </a:pPr>
            <a:fld id="{FD37D96A-E03D-47B5-A035-9B3FA8225D97}" type="slidenum">
              <a:rPr lang="en-US">
                <a:solidFill>
                  <a:prstClr val="black"/>
                </a:solidFill>
              </a:rPr>
              <a:pPr defTabSz="914265">
                <a:defRPr/>
              </a:pPr>
              <a:t>17</a:t>
            </a:fld>
            <a:endParaRPr lang="en-US">
              <a:solidFill>
                <a:prstClr val="black"/>
              </a:solidFill>
            </a:endParaRPr>
          </a:p>
        </p:txBody>
      </p:sp>
    </p:spTree>
    <p:extLst>
      <p:ext uri="{BB962C8B-B14F-4D97-AF65-F5344CB8AC3E}">
        <p14:creationId xmlns:p14="http://schemas.microsoft.com/office/powerpoint/2010/main" val="8089101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418">
              <a:defRPr/>
            </a:pPr>
            <a:r>
              <a:rPr lang="en-US" dirty="0">
                <a:solidFill>
                  <a:prstClr val="black"/>
                </a:solidFill>
              </a:rPr>
              <a:t>Health programs, services, and infrastructure are generally geared towards women and often prevent men and boys from </a:t>
            </a:r>
            <a:r>
              <a:rPr lang="en-GB" dirty="0">
                <a:solidFill>
                  <a:prstClr val="black"/>
                </a:solidFill>
              </a:rPr>
              <a:t>accessing family planning and reproductive health information and services.  </a:t>
            </a:r>
            <a:endParaRPr lang="en-US" dirty="0">
              <a:solidFill>
                <a:prstClr val="black"/>
              </a:solidFill>
            </a:endParaRPr>
          </a:p>
          <a:p>
            <a:pPr defTabSz="931418">
              <a:defRPr/>
            </a:pPr>
            <a:endParaRPr lang="en-US" dirty="0">
              <a:solidFill>
                <a:prstClr val="black"/>
              </a:solidFill>
            </a:endParaRPr>
          </a:p>
          <a:p>
            <a:pPr defTabSz="931418">
              <a:defRPr/>
            </a:pPr>
            <a:r>
              <a:rPr lang="en-GB" dirty="0">
                <a:solidFill>
                  <a:prstClr val="black"/>
                </a:solidFill>
              </a:rPr>
              <a:t>Clients depend on health providers for accurate information and guidance on the appropriate contraceptive method to use. Yet health providers carry biases that may influence the care and family planning methods they offer men and couples. </a:t>
            </a:r>
          </a:p>
          <a:p>
            <a:pPr defTabSz="931418">
              <a:defRPr/>
            </a:pPr>
            <a:endParaRPr lang="en-US" dirty="0">
              <a:solidFill>
                <a:prstClr val="black"/>
              </a:solidFill>
            </a:endParaRPr>
          </a:p>
          <a:p>
            <a:pPr defTabSz="931418">
              <a:defRPr/>
            </a:pPr>
            <a:r>
              <a:rPr lang="en-GB" sz="1000" dirty="0">
                <a:solidFill>
                  <a:prstClr val="black"/>
                </a:solidFill>
              </a:rPr>
              <a:t>Sources:</a:t>
            </a:r>
          </a:p>
          <a:p>
            <a:pPr defTabSz="931418">
              <a:defRPr/>
            </a:pPr>
            <a:r>
              <a:rPr lang="en-GB" sz="1000" dirty="0">
                <a:solidFill>
                  <a:prstClr val="black"/>
                </a:solidFill>
              </a:rPr>
              <a:t>Dominick Shattuck et al., “A Review of 10 Years of Vasectomy Programming and Research in Low-Resource Settings,” (2016), accessed at </a:t>
            </a:r>
            <a:r>
              <a:rPr lang="en-GB" sz="1000" dirty="0">
                <a:solidFill>
                  <a:prstClr val="black"/>
                </a:solidFill>
                <a:hlinkClick r:id="rId3"/>
              </a:rPr>
              <a:t>www.ghspjournal.org/content/4/4/647.full</a:t>
            </a:r>
            <a:r>
              <a:rPr lang="en-GB" sz="1000" dirty="0">
                <a:solidFill>
                  <a:prstClr val="black"/>
                </a:solidFill>
              </a:rPr>
              <a:t>.</a:t>
            </a:r>
          </a:p>
          <a:p>
            <a:pPr defTabSz="931418">
              <a:defRPr/>
            </a:pPr>
            <a:endParaRPr lang="en-US" sz="1000" dirty="0">
              <a:solidFill>
                <a:prstClr val="black"/>
              </a:solidFill>
            </a:endParaRPr>
          </a:p>
          <a:p>
            <a:pPr defTabSz="931418">
              <a:defRPr/>
            </a:pPr>
            <a:r>
              <a:rPr lang="en-GB" sz="1000" dirty="0">
                <a:solidFill>
                  <a:prstClr val="black"/>
                </a:solidFill>
              </a:rPr>
              <a:t>Peter </a:t>
            </a:r>
            <a:r>
              <a:rPr lang="en-GB" sz="1000" dirty="0" err="1">
                <a:solidFill>
                  <a:prstClr val="black"/>
                </a:solidFill>
              </a:rPr>
              <a:t>Ndidi</a:t>
            </a:r>
            <a:r>
              <a:rPr lang="en-GB" sz="1000" dirty="0">
                <a:solidFill>
                  <a:prstClr val="black"/>
                </a:solidFill>
              </a:rPr>
              <a:t> </a:t>
            </a:r>
            <a:r>
              <a:rPr lang="en-GB" sz="1000" dirty="0" err="1">
                <a:solidFill>
                  <a:prstClr val="black"/>
                </a:solidFill>
              </a:rPr>
              <a:t>Ebeigbe</a:t>
            </a:r>
            <a:r>
              <a:rPr lang="en-GB" sz="1000" dirty="0">
                <a:solidFill>
                  <a:prstClr val="black"/>
                </a:solidFill>
              </a:rPr>
              <a:t>, Gabriel </a:t>
            </a:r>
            <a:r>
              <a:rPr lang="en-GB" sz="1000" dirty="0" err="1">
                <a:solidFill>
                  <a:prstClr val="black"/>
                </a:solidFill>
              </a:rPr>
              <a:t>Oseremen</a:t>
            </a:r>
            <a:r>
              <a:rPr lang="en-GB" sz="1000" dirty="0">
                <a:solidFill>
                  <a:prstClr val="black"/>
                </a:solidFill>
              </a:rPr>
              <a:t> </a:t>
            </a:r>
            <a:r>
              <a:rPr lang="en-GB" sz="1000" dirty="0" err="1">
                <a:solidFill>
                  <a:prstClr val="black"/>
                </a:solidFill>
              </a:rPr>
              <a:t>Igberase</a:t>
            </a:r>
            <a:r>
              <a:rPr lang="en-GB" sz="1000" dirty="0">
                <a:solidFill>
                  <a:prstClr val="black"/>
                </a:solidFill>
              </a:rPr>
              <a:t>, and J. </a:t>
            </a:r>
            <a:r>
              <a:rPr lang="en-GB" sz="1000" dirty="0" err="1">
                <a:solidFill>
                  <a:prstClr val="black"/>
                </a:solidFill>
              </a:rPr>
              <a:t>Eigbefoh</a:t>
            </a:r>
            <a:r>
              <a:rPr lang="en-GB" sz="1000" dirty="0">
                <a:solidFill>
                  <a:prstClr val="black"/>
                </a:solidFill>
              </a:rPr>
              <a:t>, “Vasectomy: A Survey of Attitudes, </a:t>
            </a:r>
            <a:r>
              <a:rPr lang="en-GB" sz="1000" dirty="0" err="1">
                <a:solidFill>
                  <a:prstClr val="black"/>
                </a:solidFill>
              </a:rPr>
              <a:t>Counseling</a:t>
            </a:r>
            <a:r>
              <a:rPr lang="en-GB" sz="1000" dirty="0">
                <a:solidFill>
                  <a:prstClr val="black"/>
                </a:solidFill>
              </a:rPr>
              <a:t> Patterns, and Acceptance Among Nigerian Resident Gynaecologists,” (2011), accessed at </a:t>
            </a:r>
            <a:r>
              <a:rPr lang="en-GB" sz="1000" dirty="0">
                <a:solidFill>
                  <a:prstClr val="black"/>
                </a:solidFill>
                <a:hlinkClick r:id="rId4"/>
              </a:rPr>
              <a:t>www.ncbi.nlm.nih.gov/pmc/articles/PMC3266141/</a:t>
            </a:r>
            <a:r>
              <a:rPr lang="en-GB" sz="1000" dirty="0">
                <a:solidFill>
                  <a:prstClr val="black"/>
                </a:solidFill>
              </a:rPr>
              <a:t>.</a:t>
            </a:r>
            <a:endParaRPr lang="en-US" sz="1000" dirty="0">
              <a:solidFill>
                <a:prstClr val="black"/>
              </a:solidFill>
            </a:endParaRPr>
          </a:p>
          <a:p>
            <a:pPr defTabSz="931418">
              <a:defRPr/>
            </a:pPr>
            <a:endParaRPr lang="en-GB" sz="1000" dirty="0">
              <a:solidFill>
                <a:prstClr val="black"/>
              </a:solidFill>
            </a:endParaRPr>
          </a:p>
          <a:p>
            <a:pPr defTabSz="931418">
              <a:defRPr/>
            </a:pPr>
            <a:r>
              <a:rPr lang="en-GB" sz="1000" dirty="0">
                <a:solidFill>
                  <a:prstClr val="black"/>
                </a:solidFill>
              </a:rPr>
              <a:t>Ademola </a:t>
            </a:r>
            <a:r>
              <a:rPr lang="en-GB" sz="1000" dirty="0" err="1">
                <a:solidFill>
                  <a:prstClr val="black"/>
                </a:solidFill>
              </a:rPr>
              <a:t>Adelekan</a:t>
            </a:r>
            <a:r>
              <a:rPr lang="en-GB" sz="1000" dirty="0">
                <a:solidFill>
                  <a:prstClr val="black"/>
                </a:solidFill>
              </a:rPr>
              <a:t>, Philomena </a:t>
            </a:r>
            <a:r>
              <a:rPr lang="en-GB" sz="1000" dirty="0" err="1">
                <a:solidFill>
                  <a:prstClr val="black"/>
                </a:solidFill>
              </a:rPr>
              <a:t>Omoregie</a:t>
            </a:r>
            <a:r>
              <a:rPr lang="en-GB" sz="1000" dirty="0">
                <a:solidFill>
                  <a:prstClr val="black"/>
                </a:solidFill>
              </a:rPr>
              <a:t>, and Elizabeth </a:t>
            </a:r>
            <a:r>
              <a:rPr lang="en-GB" sz="1000" dirty="0" err="1">
                <a:solidFill>
                  <a:prstClr val="black"/>
                </a:solidFill>
              </a:rPr>
              <a:t>Edoni</a:t>
            </a:r>
            <a:r>
              <a:rPr lang="en-GB" sz="1000" dirty="0">
                <a:solidFill>
                  <a:prstClr val="black"/>
                </a:solidFill>
              </a:rPr>
              <a:t>, “Male Involvement in Family Planning: Challenges and Way Forward,” (2014), accessed at </a:t>
            </a:r>
            <a:r>
              <a:rPr lang="en-GB" sz="1000" dirty="0">
                <a:solidFill>
                  <a:prstClr val="black"/>
                </a:solidFill>
                <a:hlinkClick r:id="rId5"/>
              </a:rPr>
              <a:t>https://www.hindawi.com/journals/ijpr/2014/416457/</a:t>
            </a:r>
            <a:r>
              <a:rPr lang="en-GB" sz="1000" dirty="0">
                <a:solidFill>
                  <a:prstClr val="black"/>
                </a:solidFill>
              </a:rPr>
              <a:t>.</a:t>
            </a:r>
            <a:endParaRPr lang="en-US" sz="1000" dirty="0">
              <a:solidFill>
                <a:prstClr val="black"/>
              </a:solidFill>
            </a:endParaRPr>
          </a:p>
        </p:txBody>
      </p:sp>
      <p:sp>
        <p:nvSpPr>
          <p:cNvPr id="4" name="Slide Number Placeholder 3"/>
          <p:cNvSpPr>
            <a:spLocks noGrp="1"/>
          </p:cNvSpPr>
          <p:nvPr>
            <p:ph type="sldNum" sz="quarter" idx="10"/>
          </p:nvPr>
        </p:nvSpPr>
        <p:spPr/>
        <p:txBody>
          <a:bodyPr/>
          <a:lstStyle/>
          <a:p>
            <a:pPr defTabSz="914265">
              <a:defRPr/>
            </a:pPr>
            <a:fld id="{FD37D96A-E03D-47B5-A035-9B3FA8225D97}" type="slidenum">
              <a:rPr lang="en-US">
                <a:solidFill>
                  <a:prstClr val="black"/>
                </a:solidFill>
              </a:rPr>
              <a:pPr defTabSz="914265">
                <a:defRPr/>
              </a:pPr>
              <a:t>18</a:t>
            </a:fld>
            <a:endParaRPr lang="en-US">
              <a:solidFill>
                <a:prstClr val="black"/>
              </a:solidFill>
            </a:endParaRPr>
          </a:p>
        </p:txBody>
      </p:sp>
    </p:spTree>
    <p:extLst>
      <p:ext uri="{BB962C8B-B14F-4D97-AF65-F5344CB8AC3E}">
        <p14:creationId xmlns:p14="http://schemas.microsoft.com/office/powerpoint/2010/main" val="25418914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418">
              <a:defRPr/>
            </a:pPr>
            <a:r>
              <a:rPr lang="en-GB" dirty="0">
                <a:solidFill>
                  <a:prstClr val="black"/>
                </a:solidFill>
              </a:rPr>
              <a:t>A 2011 study of 104 physicians in Nigeria found that four in five doctors are convinced that Nigerian men will not accept vasectomy.</a:t>
            </a:r>
          </a:p>
          <a:p>
            <a:pPr marL="640352" lvl="1" indent="-174640" defTabSz="931418">
              <a:buFont typeface="Arial" panose="020B0604020202020204" pitchFamily="34" charset="0"/>
              <a:buChar char="•"/>
              <a:defRPr/>
            </a:pPr>
            <a:endParaRPr lang="en-GB" dirty="0">
              <a:solidFill>
                <a:prstClr val="black"/>
              </a:solidFill>
            </a:endParaRPr>
          </a:p>
          <a:p>
            <a:pPr defTabSz="931418">
              <a:defRPr/>
            </a:pPr>
            <a:r>
              <a:rPr lang="en-US" sz="800" dirty="0">
                <a:solidFill>
                  <a:prstClr val="black"/>
                </a:solidFill>
              </a:rPr>
              <a:t>Source:</a:t>
            </a:r>
          </a:p>
          <a:p>
            <a:pPr defTabSz="931418">
              <a:defRPr/>
            </a:pPr>
            <a:r>
              <a:rPr lang="en-GB" sz="800" dirty="0">
                <a:solidFill>
                  <a:prstClr val="black"/>
                </a:solidFill>
              </a:rPr>
              <a:t>Peter </a:t>
            </a:r>
            <a:r>
              <a:rPr lang="en-GB" sz="800" dirty="0" err="1">
                <a:solidFill>
                  <a:prstClr val="black"/>
                </a:solidFill>
              </a:rPr>
              <a:t>Ndidi</a:t>
            </a:r>
            <a:r>
              <a:rPr lang="en-GB" sz="800" dirty="0">
                <a:solidFill>
                  <a:prstClr val="black"/>
                </a:solidFill>
              </a:rPr>
              <a:t> </a:t>
            </a:r>
            <a:r>
              <a:rPr lang="en-GB" sz="800" dirty="0" err="1">
                <a:solidFill>
                  <a:prstClr val="black"/>
                </a:solidFill>
              </a:rPr>
              <a:t>Ebeigbe</a:t>
            </a:r>
            <a:r>
              <a:rPr lang="en-GB" sz="800" dirty="0">
                <a:solidFill>
                  <a:prstClr val="black"/>
                </a:solidFill>
              </a:rPr>
              <a:t>, Gabriel </a:t>
            </a:r>
            <a:r>
              <a:rPr lang="en-GB" sz="800" dirty="0" err="1">
                <a:solidFill>
                  <a:prstClr val="black"/>
                </a:solidFill>
              </a:rPr>
              <a:t>Oseremen</a:t>
            </a:r>
            <a:r>
              <a:rPr lang="en-GB" sz="800" dirty="0">
                <a:solidFill>
                  <a:prstClr val="black"/>
                </a:solidFill>
              </a:rPr>
              <a:t> </a:t>
            </a:r>
            <a:r>
              <a:rPr lang="en-GB" sz="800" dirty="0" err="1">
                <a:solidFill>
                  <a:prstClr val="black"/>
                </a:solidFill>
              </a:rPr>
              <a:t>Igberase</a:t>
            </a:r>
            <a:r>
              <a:rPr lang="en-GB" sz="800" dirty="0">
                <a:solidFill>
                  <a:prstClr val="black"/>
                </a:solidFill>
              </a:rPr>
              <a:t>, and J. </a:t>
            </a:r>
            <a:r>
              <a:rPr lang="en-GB" sz="800" dirty="0" err="1">
                <a:solidFill>
                  <a:prstClr val="black"/>
                </a:solidFill>
              </a:rPr>
              <a:t>Eigbefoh</a:t>
            </a:r>
            <a:r>
              <a:rPr lang="en-GB" sz="800" dirty="0">
                <a:solidFill>
                  <a:prstClr val="black"/>
                </a:solidFill>
              </a:rPr>
              <a:t>, “Vasectomy: A Survey of Attitudes, </a:t>
            </a:r>
            <a:r>
              <a:rPr lang="en-GB" sz="800" dirty="0" err="1">
                <a:solidFill>
                  <a:prstClr val="black"/>
                </a:solidFill>
              </a:rPr>
              <a:t>Counseling</a:t>
            </a:r>
            <a:r>
              <a:rPr lang="en-GB" sz="800" dirty="0">
                <a:solidFill>
                  <a:prstClr val="black"/>
                </a:solidFill>
              </a:rPr>
              <a:t> Patterns, and Acceptance Among Nigerian Resident Gynaecologists,” (2011), accessed at </a:t>
            </a:r>
            <a:r>
              <a:rPr lang="en-GB" sz="800" dirty="0">
                <a:solidFill>
                  <a:prstClr val="black"/>
                </a:solidFill>
                <a:hlinkClick r:id="rId3"/>
              </a:rPr>
              <a:t>www.ncbi.nlm.nih.gov/pmc/articles/PMC3266141/</a:t>
            </a:r>
            <a:r>
              <a:rPr lang="en-GB" sz="800" dirty="0">
                <a:solidFill>
                  <a:prstClr val="black"/>
                </a:solidFill>
              </a:rPr>
              <a:t>.</a:t>
            </a:r>
          </a:p>
          <a:p>
            <a:pPr defTabSz="931418">
              <a:defRPr/>
            </a:pPr>
            <a:endParaRPr lang="en-US" sz="800"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pPr defTabSz="914265">
              <a:defRPr/>
            </a:pPr>
            <a:fld id="{FD37D96A-E03D-47B5-A035-9B3FA8225D97}" type="slidenum">
              <a:rPr lang="en-US">
                <a:solidFill>
                  <a:prstClr val="black"/>
                </a:solidFill>
              </a:rPr>
              <a:pPr defTabSz="914265">
                <a:defRPr/>
              </a:pPr>
              <a:t>19</a:t>
            </a:fld>
            <a:endParaRPr lang="en-US">
              <a:solidFill>
                <a:prstClr val="black"/>
              </a:solidFill>
            </a:endParaRPr>
          </a:p>
        </p:txBody>
      </p:sp>
    </p:spTree>
    <p:extLst>
      <p:ext uri="{BB962C8B-B14F-4D97-AF65-F5344CB8AC3E}">
        <p14:creationId xmlns:p14="http://schemas.microsoft.com/office/powerpoint/2010/main" val="3854315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14">
              <a:defRPr/>
            </a:pPr>
            <a:r>
              <a:rPr lang="en-US" sz="1100" dirty="0">
                <a:solidFill>
                  <a:prstClr val="black"/>
                </a:solidFill>
                <a:latin typeface="Calibri" panose="020F0502020204030204"/>
              </a:rPr>
              <a:t>International agreements have long recognized the positive role that men can play in family planning and reproductive health. Declarations, such as the </a:t>
            </a:r>
            <a:r>
              <a:rPr lang="en-US" sz="1100" dirty="0" err="1">
                <a:solidFill>
                  <a:prstClr val="black"/>
                </a:solidFill>
                <a:latin typeface="Calibri" panose="020F0502020204030204"/>
              </a:rPr>
              <a:t>Programme</a:t>
            </a:r>
            <a:r>
              <a:rPr lang="en-US" sz="1100" dirty="0">
                <a:solidFill>
                  <a:prstClr val="black"/>
                </a:solidFill>
                <a:latin typeface="Calibri" panose="020F0502020204030204"/>
              </a:rPr>
              <a:t> of Action adopted at the 1994 International Conference on Population and Development, called for increased engagement of men to share the responsibility for family planning and reproductive health with women. </a:t>
            </a:r>
          </a:p>
          <a:p>
            <a:pPr defTabSz="912614">
              <a:defRPr/>
            </a:pPr>
            <a:endParaRPr lang="en-US" sz="1100" dirty="0">
              <a:solidFill>
                <a:prstClr val="black"/>
              </a:solidFill>
              <a:latin typeface="Calibri" panose="020F0502020204030204"/>
            </a:endParaRPr>
          </a:p>
          <a:p>
            <a:pPr defTabSz="912614">
              <a:defRPr/>
            </a:pPr>
            <a:r>
              <a:rPr lang="en-US" sz="1100" dirty="0">
                <a:solidFill>
                  <a:prstClr val="black"/>
                </a:solidFill>
                <a:latin typeface="Calibri" panose="020F0502020204030204"/>
              </a:rPr>
              <a:t>In many countries, men have dominated household </a:t>
            </a:r>
            <a:r>
              <a:rPr lang="en-US" sz="1100" dirty="0" err="1">
                <a:solidFill>
                  <a:prstClr val="black"/>
                </a:solidFill>
                <a:latin typeface="Calibri" panose="020F0502020204030204"/>
              </a:rPr>
              <a:t>decisionmaking</a:t>
            </a:r>
            <a:r>
              <a:rPr lang="en-US" sz="1100" dirty="0">
                <a:solidFill>
                  <a:prstClr val="black"/>
                </a:solidFill>
                <a:latin typeface="Calibri" panose="020F0502020204030204"/>
              </a:rPr>
              <a:t> around family size, contraception, and access to or use of health services. This has furthered harmful gender inequities and left women unable to make family planning decisions or access services without their male partners’ permission or financial support. Engaging men as supportive partners can lead to improvements in couple </a:t>
            </a:r>
            <a:r>
              <a:rPr lang="en-US" sz="1100" dirty="0" err="1">
                <a:solidFill>
                  <a:prstClr val="black"/>
                </a:solidFill>
                <a:latin typeface="Calibri" panose="020F0502020204030204"/>
              </a:rPr>
              <a:t>decisionmaking</a:t>
            </a:r>
            <a:r>
              <a:rPr lang="en-US" sz="1100" dirty="0">
                <a:solidFill>
                  <a:prstClr val="black"/>
                </a:solidFill>
                <a:latin typeface="Calibri" panose="020F0502020204030204"/>
              </a:rPr>
              <a:t> </a:t>
            </a:r>
            <a:r>
              <a:rPr lang="en-US" sz="1100" dirty="0">
                <a:solidFill>
                  <a:prstClr val="black"/>
                </a:solidFill>
                <a:highlight>
                  <a:srgbClr val="FFFF00"/>
                </a:highlight>
                <a:latin typeface="Calibri" panose="020F0502020204030204"/>
              </a:rPr>
              <a:t>and better health </a:t>
            </a:r>
            <a:r>
              <a:rPr lang="en-US" sz="1100" dirty="0">
                <a:solidFill>
                  <a:prstClr val="black"/>
                </a:solidFill>
                <a:latin typeface="Calibri" panose="020F0502020204030204"/>
              </a:rPr>
              <a:t>outcomes for men, women, and their families. </a:t>
            </a:r>
          </a:p>
          <a:p>
            <a:pPr defTabSz="912614">
              <a:defRPr/>
            </a:pPr>
            <a:endParaRPr lang="en-US" dirty="0">
              <a:solidFill>
                <a:prstClr val="black"/>
              </a:solidFill>
              <a:latin typeface="Calibri" panose="020F0502020204030204"/>
            </a:endParaRPr>
          </a:p>
          <a:p>
            <a:pPr defTabSz="912614">
              <a:defRPr/>
            </a:pPr>
            <a:endParaRPr lang="en-US" dirty="0">
              <a:solidFill>
                <a:prstClr val="black"/>
              </a:solidFill>
              <a:latin typeface="Calibri" panose="020F0502020204030204"/>
            </a:endParaRPr>
          </a:p>
          <a:p>
            <a:pPr defTabSz="912614">
              <a:defRPr/>
            </a:pPr>
            <a:r>
              <a:rPr lang="en-US" sz="1000" dirty="0">
                <a:solidFill>
                  <a:prstClr val="black"/>
                </a:solidFill>
                <a:latin typeface="Calibri" panose="020F0502020204030204"/>
              </a:rPr>
              <a:t>Source:</a:t>
            </a:r>
          </a:p>
          <a:p>
            <a:pPr defTabSz="912614">
              <a:defRPr/>
            </a:pPr>
            <a:r>
              <a:rPr lang="en-GB" sz="1000" dirty="0">
                <a:solidFill>
                  <a:prstClr val="black"/>
                </a:solidFill>
                <a:latin typeface="Calibri" panose="020F0502020204030204"/>
              </a:rPr>
              <a:t>United Nations, “Framework of Actions for the Follow-Up to the Programme of Action of the International Conference on Population and Development Beyond 2014 Report of the Secretary-General,” (2014), accessed at </a:t>
            </a:r>
            <a:r>
              <a:rPr lang="en-GB" sz="1000" dirty="0">
                <a:solidFill>
                  <a:prstClr val="black"/>
                </a:solidFill>
                <a:latin typeface="Calibri" panose="020F0502020204030204"/>
                <a:hlinkClick r:id="rId3"/>
              </a:rPr>
              <a:t>www.unfpa.org/sites/default/files/pub-pdf/ICPD_beyond2014_EN.pdf</a:t>
            </a:r>
            <a:r>
              <a:rPr lang="en-GB" sz="1000" dirty="0">
                <a:solidFill>
                  <a:prstClr val="black"/>
                </a:solidFill>
                <a:latin typeface="Calibri" panose="020F0502020204030204"/>
              </a:rPr>
              <a:t>.</a:t>
            </a:r>
          </a:p>
          <a:p>
            <a:pPr defTabSz="912614">
              <a:defRPr/>
            </a:pPr>
            <a:endParaRPr lang="en-GB" sz="1000" dirty="0">
              <a:solidFill>
                <a:prstClr val="black"/>
              </a:solidFill>
              <a:latin typeface="Calibri" panose="020F0502020204030204"/>
            </a:endParaRPr>
          </a:p>
          <a:p>
            <a:pPr defTabSz="912614">
              <a:defRPr/>
            </a:pPr>
            <a:r>
              <a:rPr lang="en-US" sz="1000" dirty="0">
                <a:solidFill>
                  <a:prstClr val="black"/>
                </a:solidFill>
                <a:latin typeface="Calibri" panose="020F0502020204030204"/>
              </a:rPr>
              <a:t>Rebecka Lundgren et al., “Engaging Men in Family Planning Services Delivery: Experiences Introducing the Standard Days Method in Four Countries,” </a:t>
            </a:r>
            <a:r>
              <a:rPr lang="en-US" sz="1000" i="1" dirty="0">
                <a:solidFill>
                  <a:prstClr val="black"/>
                </a:solidFill>
                <a:latin typeface="Calibri" panose="020F0502020204030204"/>
              </a:rPr>
              <a:t>World Health &amp; Population </a:t>
            </a:r>
            <a:r>
              <a:rPr lang="en-US" sz="1000" dirty="0">
                <a:solidFill>
                  <a:prstClr val="black"/>
                </a:solidFill>
                <a:latin typeface="Calibri" panose="020F0502020204030204"/>
              </a:rPr>
              <a:t>14, no. 1 (2012): 44-51.</a:t>
            </a:r>
            <a:endParaRPr lang="en-GB" sz="1000" dirty="0">
              <a:solidFill>
                <a:prstClr val="black"/>
              </a:solidFill>
              <a:latin typeface="Calibri" panose="020F0502020204030204"/>
            </a:endParaRPr>
          </a:p>
        </p:txBody>
      </p:sp>
      <p:sp>
        <p:nvSpPr>
          <p:cNvPr id="4" name="Slide Number Placeholder 3"/>
          <p:cNvSpPr>
            <a:spLocks noGrp="1"/>
          </p:cNvSpPr>
          <p:nvPr>
            <p:ph type="sldNum" sz="quarter" idx="10"/>
          </p:nvPr>
        </p:nvSpPr>
        <p:spPr/>
        <p:txBody>
          <a:bodyPr/>
          <a:lstStyle/>
          <a:p>
            <a:fld id="{FD37D96A-E03D-47B5-A035-9B3FA8225D97}" type="slidenum">
              <a:rPr lang="en-US" smtClean="0"/>
              <a:t>2</a:t>
            </a:fld>
            <a:endParaRPr lang="en-US"/>
          </a:p>
        </p:txBody>
      </p:sp>
    </p:spTree>
    <p:extLst>
      <p:ext uri="{BB962C8B-B14F-4D97-AF65-F5344CB8AC3E}">
        <p14:creationId xmlns:p14="http://schemas.microsoft.com/office/powerpoint/2010/main" val="15755408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418">
              <a:defRPr/>
            </a:pPr>
            <a:r>
              <a:rPr lang="en-US" dirty="0">
                <a:solidFill>
                  <a:prstClr val="black"/>
                </a:solidFill>
              </a:rPr>
              <a:t>…</a:t>
            </a:r>
            <a:r>
              <a:rPr lang="en-GB" dirty="0">
                <a:solidFill>
                  <a:prstClr val="black"/>
                </a:solidFill>
              </a:rPr>
              <a:t>and three in five doctors believe that female sterilization is a more “appropriate” permanent method of contraception in Nigeria. When asked why they opposed vasectomy, they cited sociocultural (21%), religious (13%), psychological (41%) reasons, and 25% had no specific reason.</a:t>
            </a:r>
          </a:p>
          <a:p>
            <a:endParaRPr lang="en-US" dirty="0"/>
          </a:p>
          <a:p>
            <a:r>
              <a:rPr lang="en-US" sz="1000" dirty="0"/>
              <a:t>Source:</a:t>
            </a:r>
          </a:p>
          <a:p>
            <a:pPr defTabSz="931418">
              <a:defRPr/>
            </a:pPr>
            <a:r>
              <a:rPr lang="en-GB" sz="1000" dirty="0">
                <a:solidFill>
                  <a:prstClr val="black"/>
                </a:solidFill>
              </a:rPr>
              <a:t>Peter </a:t>
            </a:r>
            <a:r>
              <a:rPr lang="en-GB" sz="1000" dirty="0" err="1">
                <a:solidFill>
                  <a:prstClr val="black"/>
                </a:solidFill>
              </a:rPr>
              <a:t>Ndidi</a:t>
            </a:r>
            <a:r>
              <a:rPr lang="en-GB" sz="1000" dirty="0">
                <a:solidFill>
                  <a:prstClr val="black"/>
                </a:solidFill>
              </a:rPr>
              <a:t> </a:t>
            </a:r>
            <a:r>
              <a:rPr lang="en-GB" sz="1000" dirty="0" err="1">
                <a:solidFill>
                  <a:prstClr val="black"/>
                </a:solidFill>
              </a:rPr>
              <a:t>Ebeigbe</a:t>
            </a:r>
            <a:r>
              <a:rPr lang="en-GB" sz="1000" dirty="0">
                <a:solidFill>
                  <a:prstClr val="black"/>
                </a:solidFill>
              </a:rPr>
              <a:t>, Gabriel </a:t>
            </a:r>
            <a:r>
              <a:rPr lang="en-GB" sz="1000" dirty="0" err="1">
                <a:solidFill>
                  <a:prstClr val="black"/>
                </a:solidFill>
              </a:rPr>
              <a:t>Oseremen</a:t>
            </a:r>
            <a:r>
              <a:rPr lang="en-GB" sz="1000" dirty="0">
                <a:solidFill>
                  <a:prstClr val="black"/>
                </a:solidFill>
              </a:rPr>
              <a:t> </a:t>
            </a:r>
            <a:r>
              <a:rPr lang="en-GB" sz="1000" dirty="0" err="1">
                <a:solidFill>
                  <a:prstClr val="black"/>
                </a:solidFill>
              </a:rPr>
              <a:t>Igberase</a:t>
            </a:r>
            <a:r>
              <a:rPr lang="en-GB" sz="1000" dirty="0">
                <a:solidFill>
                  <a:prstClr val="black"/>
                </a:solidFill>
              </a:rPr>
              <a:t>, and J. </a:t>
            </a:r>
            <a:r>
              <a:rPr lang="en-GB" sz="1000" dirty="0" err="1">
                <a:solidFill>
                  <a:prstClr val="black"/>
                </a:solidFill>
              </a:rPr>
              <a:t>Eigbefoh</a:t>
            </a:r>
            <a:r>
              <a:rPr lang="en-GB" sz="1000" dirty="0">
                <a:solidFill>
                  <a:prstClr val="black"/>
                </a:solidFill>
              </a:rPr>
              <a:t>, “Vasectomy: A Survey of Attitudes, </a:t>
            </a:r>
            <a:r>
              <a:rPr lang="en-GB" sz="1000" dirty="0" err="1">
                <a:solidFill>
                  <a:prstClr val="black"/>
                </a:solidFill>
              </a:rPr>
              <a:t>Counseling</a:t>
            </a:r>
            <a:r>
              <a:rPr lang="en-GB" sz="1000" dirty="0">
                <a:solidFill>
                  <a:prstClr val="black"/>
                </a:solidFill>
              </a:rPr>
              <a:t> Patterns, and Acceptance Among Nigerian Resident Gynaecologists,” (2011), accessed at </a:t>
            </a:r>
            <a:r>
              <a:rPr lang="en-GB" sz="1000" dirty="0">
                <a:solidFill>
                  <a:prstClr val="black"/>
                </a:solidFill>
                <a:hlinkClick r:id="rId3"/>
              </a:rPr>
              <a:t>www.ncbi.nlm.nih.gov/pmc/articles/PMC3266141/</a:t>
            </a:r>
            <a:r>
              <a:rPr lang="en-GB" sz="1000" dirty="0">
                <a:solidFill>
                  <a:prstClr val="black"/>
                </a:solidFill>
              </a:rPr>
              <a:t>.</a:t>
            </a:r>
          </a:p>
          <a:p>
            <a:pPr defTabSz="931418">
              <a:defRPr/>
            </a:pPr>
            <a:endParaRPr lang="en-US" sz="1000"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pPr defTabSz="914265">
              <a:defRPr/>
            </a:pPr>
            <a:fld id="{FD37D96A-E03D-47B5-A035-9B3FA8225D97}" type="slidenum">
              <a:rPr lang="en-US">
                <a:solidFill>
                  <a:prstClr val="black"/>
                </a:solidFill>
              </a:rPr>
              <a:pPr defTabSz="914265">
                <a:defRPr/>
              </a:pPr>
              <a:t>20</a:t>
            </a:fld>
            <a:endParaRPr lang="en-US">
              <a:solidFill>
                <a:prstClr val="black"/>
              </a:solidFill>
            </a:endParaRPr>
          </a:p>
        </p:txBody>
      </p:sp>
    </p:spTree>
    <p:extLst>
      <p:ext uri="{BB962C8B-B14F-4D97-AF65-F5344CB8AC3E}">
        <p14:creationId xmlns:p14="http://schemas.microsoft.com/office/powerpoint/2010/main" val="29932666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418">
              <a:defRPr/>
            </a:pPr>
            <a:r>
              <a:rPr lang="en-GB" dirty="0">
                <a:solidFill>
                  <a:prstClr val="black"/>
                </a:solidFill>
              </a:rPr>
              <a:t>Men often complain that most reproductive health programs fail to address their needs as contraceptive users or supportive family planning partners. </a:t>
            </a:r>
          </a:p>
          <a:p>
            <a:pPr defTabSz="931418">
              <a:defRPr/>
            </a:pPr>
            <a:endParaRPr lang="en-GB" dirty="0">
              <a:solidFill>
                <a:prstClr val="black"/>
              </a:solidFill>
            </a:endParaRPr>
          </a:p>
          <a:p>
            <a:pPr defTabSz="931418">
              <a:defRPr/>
            </a:pPr>
            <a:r>
              <a:rPr lang="en-GB" dirty="0">
                <a:solidFill>
                  <a:prstClr val="black"/>
                </a:solidFill>
              </a:rPr>
              <a:t>A study of men ages 18-50 in Nigeria found that nine in 10 feel that family planning services are not male-friendly.</a:t>
            </a:r>
            <a:r>
              <a:rPr lang="en-US" dirty="0">
                <a:solidFill>
                  <a:prstClr val="black"/>
                </a:solidFill>
              </a:rPr>
              <a:t> </a:t>
            </a:r>
            <a:r>
              <a:rPr lang="en-US" dirty="0"/>
              <a:t>When asked about what makes services not friendly or welcoming of men, they mentioned a lack of knowledge among health workers to provide quality family planning and contraceptive methods to men, clinic services and programs that predominantly cater to the family planning and contraceptive needs of women, and negative attitudes among health workers toward male clients.  </a:t>
            </a:r>
          </a:p>
          <a:p>
            <a:pPr defTabSz="931418">
              <a:defRPr/>
            </a:pPr>
            <a:endParaRPr lang="en-GB" dirty="0">
              <a:solidFill>
                <a:prstClr val="black"/>
              </a:solidFill>
            </a:endParaRPr>
          </a:p>
          <a:p>
            <a:endParaRPr lang="en-US" i="1" dirty="0"/>
          </a:p>
          <a:p>
            <a:endParaRPr lang="en-GB" dirty="0">
              <a:solidFill>
                <a:prstClr val="black"/>
              </a:solidFill>
            </a:endParaRPr>
          </a:p>
          <a:p>
            <a:pPr defTabSz="931418">
              <a:defRPr/>
            </a:pPr>
            <a:r>
              <a:rPr lang="en-GB" sz="1000" dirty="0">
                <a:solidFill>
                  <a:prstClr val="black"/>
                </a:solidFill>
              </a:rPr>
              <a:t>Source:</a:t>
            </a:r>
          </a:p>
          <a:p>
            <a:pPr defTabSz="931418">
              <a:defRPr/>
            </a:pPr>
            <a:r>
              <a:rPr lang="en-GB" sz="1000" dirty="0">
                <a:solidFill>
                  <a:prstClr val="black"/>
                </a:solidFill>
              </a:rPr>
              <a:t>Ademola </a:t>
            </a:r>
            <a:r>
              <a:rPr lang="en-GB" sz="1000" dirty="0" err="1">
                <a:solidFill>
                  <a:prstClr val="black"/>
                </a:solidFill>
              </a:rPr>
              <a:t>Adelekan</a:t>
            </a:r>
            <a:r>
              <a:rPr lang="en-GB" sz="1000" dirty="0">
                <a:solidFill>
                  <a:prstClr val="black"/>
                </a:solidFill>
              </a:rPr>
              <a:t>, Philomena </a:t>
            </a:r>
            <a:r>
              <a:rPr lang="en-GB" sz="1000" dirty="0" err="1">
                <a:solidFill>
                  <a:prstClr val="black"/>
                </a:solidFill>
              </a:rPr>
              <a:t>Omoregie</a:t>
            </a:r>
            <a:r>
              <a:rPr lang="en-GB" sz="1000" dirty="0">
                <a:solidFill>
                  <a:prstClr val="black"/>
                </a:solidFill>
              </a:rPr>
              <a:t>, and Elizabeth </a:t>
            </a:r>
            <a:r>
              <a:rPr lang="en-GB" sz="1000" dirty="0" err="1">
                <a:solidFill>
                  <a:prstClr val="black"/>
                </a:solidFill>
              </a:rPr>
              <a:t>Edoni</a:t>
            </a:r>
            <a:r>
              <a:rPr lang="en-GB" sz="1000" dirty="0">
                <a:solidFill>
                  <a:prstClr val="black"/>
                </a:solidFill>
              </a:rPr>
              <a:t>, “Male Involvement in Family Planning: Challenges and Way Forward,” (2014), accessed at </a:t>
            </a:r>
            <a:r>
              <a:rPr lang="en-GB" sz="1000" dirty="0">
                <a:solidFill>
                  <a:prstClr val="black"/>
                </a:solidFill>
                <a:hlinkClick r:id="rId3"/>
              </a:rPr>
              <a:t>www.hindawi.com/journals/ijpr/2014/416457/</a:t>
            </a:r>
            <a:r>
              <a:rPr lang="en-GB" sz="1000" dirty="0">
                <a:solidFill>
                  <a:prstClr val="black"/>
                </a:solidFill>
              </a:rPr>
              <a:t>.</a:t>
            </a:r>
            <a:endParaRPr lang="en-US" sz="1000"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pPr defTabSz="914265">
              <a:defRPr/>
            </a:pPr>
            <a:fld id="{FD37D96A-E03D-47B5-A035-9B3FA8225D97}" type="slidenum">
              <a:rPr lang="en-US">
                <a:solidFill>
                  <a:prstClr val="black"/>
                </a:solidFill>
              </a:rPr>
              <a:pPr defTabSz="914265">
                <a:defRPr/>
              </a:pPr>
              <a:t>21</a:t>
            </a:fld>
            <a:endParaRPr lang="en-US">
              <a:solidFill>
                <a:prstClr val="black"/>
              </a:solidFill>
            </a:endParaRPr>
          </a:p>
        </p:txBody>
      </p:sp>
    </p:spTree>
    <p:extLst>
      <p:ext uri="{BB962C8B-B14F-4D97-AF65-F5344CB8AC3E}">
        <p14:creationId xmlns:p14="http://schemas.microsoft.com/office/powerpoint/2010/main" val="7464737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Adolescents, including adolescent boys, face additional challenges when accessing reproductive health information and services. </a:t>
            </a:r>
          </a:p>
          <a:p>
            <a:r>
              <a:rPr lang="en-US" dirty="0"/>
              <a:t> </a:t>
            </a:r>
          </a:p>
          <a:p>
            <a:endParaRPr lang="en-US" dirty="0"/>
          </a:p>
        </p:txBody>
      </p:sp>
      <p:sp>
        <p:nvSpPr>
          <p:cNvPr id="4" name="Slide Number Placeholder 3"/>
          <p:cNvSpPr>
            <a:spLocks noGrp="1"/>
          </p:cNvSpPr>
          <p:nvPr>
            <p:ph type="sldNum" sz="quarter" idx="10"/>
          </p:nvPr>
        </p:nvSpPr>
        <p:spPr/>
        <p:txBody>
          <a:bodyPr/>
          <a:lstStyle/>
          <a:p>
            <a:pPr defTabSz="914265">
              <a:defRPr/>
            </a:pPr>
            <a:fld id="{FD37D96A-E03D-47B5-A035-9B3FA8225D97}" type="slidenum">
              <a:rPr lang="en-US">
                <a:solidFill>
                  <a:prstClr val="black"/>
                </a:solidFill>
              </a:rPr>
              <a:pPr defTabSz="914265">
                <a:defRPr/>
              </a:pPr>
              <a:t>22</a:t>
            </a:fld>
            <a:endParaRPr lang="en-US">
              <a:solidFill>
                <a:prstClr val="black"/>
              </a:solidFill>
            </a:endParaRPr>
          </a:p>
        </p:txBody>
      </p:sp>
    </p:spTree>
    <p:extLst>
      <p:ext uri="{BB962C8B-B14F-4D97-AF65-F5344CB8AC3E}">
        <p14:creationId xmlns:p14="http://schemas.microsoft.com/office/powerpoint/2010/main" val="11456869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418">
              <a:defRPr/>
            </a:pPr>
            <a:r>
              <a:rPr lang="en-GB" dirty="0">
                <a:solidFill>
                  <a:prstClr val="black"/>
                </a:solidFill>
                <a:latin typeface="Calibri" panose="020F0502020204030204"/>
              </a:rPr>
              <a:t>In Kenya, Laos, and Zambia for example, almost half of providers surveyed were unwilling to provide any contraceptives to adolescents.</a:t>
            </a:r>
            <a:r>
              <a:rPr lang="en-GB" baseline="30000" dirty="0">
                <a:solidFill>
                  <a:prstClr val="black"/>
                </a:solidFill>
                <a:latin typeface="Calibri" panose="020F0502020204030204"/>
              </a:rPr>
              <a:t> </a:t>
            </a:r>
            <a:r>
              <a:rPr lang="en-GB" dirty="0">
                <a:solidFill>
                  <a:prstClr val="black"/>
                </a:solidFill>
                <a:latin typeface="Calibri" panose="020F0502020204030204"/>
              </a:rPr>
              <a:t>And even when providers are willing to give adolescents contraceptives, providers may be poorly trained in delivering sexual and reproductive health services in general, especially to adolescents.</a:t>
            </a:r>
            <a:r>
              <a:rPr lang="en-GB" baseline="30000" dirty="0">
                <a:solidFill>
                  <a:prstClr val="black"/>
                </a:solidFill>
                <a:latin typeface="Calibri" panose="020F0502020204030204"/>
              </a:rPr>
              <a:t> </a:t>
            </a:r>
            <a:r>
              <a:rPr lang="en-US" baseline="30000" dirty="0">
                <a:solidFill>
                  <a:prstClr val="black"/>
                </a:solidFill>
                <a:latin typeface="Calibri" panose="020F0502020204030204"/>
              </a:rPr>
              <a:t> </a:t>
            </a:r>
            <a:r>
              <a:rPr lang="en-GB" dirty="0">
                <a:solidFill>
                  <a:prstClr val="black"/>
                </a:solidFill>
                <a:latin typeface="Calibri" panose="020F0502020204030204"/>
              </a:rPr>
              <a:t>Adolescents in Uganda reported that judgmental views from contraceptive service providers and the lack of privacy and confidentiality in health clinics, deter them from seeking contraceptive services and using contraceptive methods. </a:t>
            </a:r>
            <a:r>
              <a:rPr lang="en-US" dirty="0">
                <a:solidFill>
                  <a:prstClr val="black"/>
                </a:solidFill>
                <a:latin typeface="Calibri" panose="020F0502020204030204"/>
              </a:rPr>
              <a:t> </a:t>
            </a:r>
          </a:p>
          <a:p>
            <a:pPr defTabSz="931418">
              <a:defRPr/>
            </a:pPr>
            <a:endParaRPr lang="en-US" dirty="0">
              <a:solidFill>
                <a:prstClr val="black"/>
              </a:solidFill>
              <a:latin typeface="Calibri" panose="020F0502020204030204"/>
            </a:endParaRPr>
          </a:p>
          <a:p>
            <a:pPr defTabSz="931418">
              <a:defRPr/>
            </a:pPr>
            <a:endParaRPr lang="en-GB" dirty="0">
              <a:solidFill>
                <a:prstClr val="black"/>
              </a:solidFill>
              <a:latin typeface="Calibri" panose="020F0502020204030204"/>
            </a:endParaRPr>
          </a:p>
          <a:p>
            <a:pPr defTabSz="931418">
              <a:defRPr/>
            </a:pPr>
            <a:r>
              <a:rPr lang="en-GB" sz="1000" dirty="0">
                <a:solidFill>
                  <a:prstClr val="black"/>
                </a:solidFill>
                <a:latin typeface="Calibri" panose="020F0502020204030204"/>
              </a:rPr>
              <a:t>Source:</a:t>
            </a:r>
          </a:p>
          <a:p>
            <a:pPr defTabSz="931418">
              <a:defRPr/>
            </a:pPr>
            <a:r>
              <a:rPr lang="en-GB" sz="1000" dirty="0">
                <a:solidFill>
                  <a:prstClr val="black"/>
                </a:solidFill>
                <a:latin typeface="Calibri" panose="020F0502020204030204"/>
              </a:rPr>
              <a:t>Allison </a:t>
            </a:r>
            <a:r>
              <a:rPr lang="en-GB" sz="1000" dirty="0" err="1">
                <a:solidFill>
                  <a:prstClr val="black"/>
                </a:solidFill>
                <a:latin typeface="Calibri" panose="020F0502020204030204"/>
              </a:rPr>
              <a:t>Glinski</a:t>
            </a:r>
            <a:r>
              <a:rPr lang="en-GB" sz="1000" dirty="0">
                <a:solidFill>
                  <a:prstClr val="black"/>
                </a:solidFill>
                <a:latin typeface="Calibri" panose="020F0502020204030204"/>
              </a:rPr>
              <a:t> et al., “Understanding the Adolescent Family Planning Evidence Base,” (2014), accessed at </a:t>
            </a:r>
            <a:r>
              <a:rPr lang="en-GB" sz="1000" dirty="0">
                <a:solidFill>
                  <a:prstClr val="black"/>
                </a:solidFill>
                <a:latin typeface="Calibri" panose="020F0502020204030204"/>
                <a:hlinkClick r:id="rId3"/>
              </a:rPr>
              <a:t>www.icrw.org/wp-content/uploads/2016/10/FINAL-Understanding-the-Adolescent-Family-Planning-Evidence-Base-7.30.pdf</a:t>
            </a:r>
            <a:r>
              <a:rPr lang="en-GB" sz="1000" dirty="0">
                <a:solidFill>
                  <a:prstClr val="black"/>
                </a:solidFill>
                <a:latin typeface="Calibri" panose="020F0502020204030204"/>
              </a:rPr>
              <a:t>.</a:t>
            </a:r>
            <a:endParaRPr lang="en-US" sz="1000" dirty="0">
              <a:solidFill>
                <a:prstClr val="black"/>
              </a:solidFill>
              <a:latin typeface="Calibri" panose="020F0502020204030204"/>
            </a:endParaRPr>
          </a:p>
          <a:p>
            <a:pPr defTabSz="931418">
              <a:defRPr/>
            </a:pPr>
            <a:endParaRPr lang="en-GB" sz="1000" dirty="0">
              <a:solidFill>
                <a:prstClr val="black"/>
              </a:solidFill>
              <a:latin typeface="Calibri" panose="020F0502020204030204"/>
            </a:endParaRPr>
          </a:p>
          <a:p>
            <a:pPr defTabSz="931418">
              <a:defRPr/>
            </a:pPr>
            <a:r>
              <a:rPr lang="en-GB" sz="1000" dirty="0" err="1">
                <a:solidFill>
                  <a:prstClr val="black"/>
                </a:solidFill>
                <a:latin typeface="Calibri" panose="020F0502020204030204"/>
              </a:rPr>
              <a:t>Gorrette</a:t>
            </a:r>
            <a:r>
              <a:rPr lang="en-GB" sz="1000" dirty="0">
                <a:solidFill>
                  <a:prstClr val="black"/>
                </a:solidFill>
                <a:latin typeface="Calibri" panose="020F0502020204030204"/>
              </a:rPr>
              <a:t> </a:t>
            </a:r>
            <a:r>
              <a:rPr lang="en-GB" sz="1000" dirty="0" err="1">
                <a:solidFill>
                  <a:prstClr val="black"/>
                </a:solidFill>
                <a:latin typeface="Calibri" panose="020F0502020204030204"/>
              </a:rPr>
              <a:t>Nalwadda</a:t>
            </a:r>
            <a:r>
              <a:rPr lang="en-GB" sz="1000" dirty="0">
                <a:solidFill>
                  <a:prstClr val="black"/>
                </a:solidFill>
                <a:latin typeface="Calibri" panose="020F0502020204030204"/>
              </a:rPr>
              <a:t> et al., “Persistent High Fertility in Uganda: Young People Recount Obstacles and Enabling Factors to Use of Contraceptives,” (2010), accessed at </a:t>
            </a:r>
            <a:r>
              <a:rPr lang="en-GB" sz="1000" dirty="0">
                <a:solidFill>
                  <a:prstClr val="black"/>
                </a:solidFill>
                <a:latin typeface="Calibri" panose="020F0502020204030204"/>
                <a:hlinkClick r:id="rId4"/>
              </a:rPr>
              <a:t>www.ncbi.nlm.nih.gov/pmc/articles/PMC2940919/pdf/1471-2458-10-530.pdf</a:t>
            </a:r>
            <a:r>
              <a:rPr lang="en-GB" sz="1000" dirty="0">
                <a:solidFill>
                  <a:prstClr val="black"/>
                </a:solidFill>
                <a:latin typeface="Calibri" panose="020F0502020204030204"/>
              </a:rPr>
              <a:t>.</a:t>
            </a:r>
            <a:endParaRPr lang="en-US" sz="1000" dirty="0">
              <a:solidFill>
                <a:prstClr val="black"/>
              </a:solidFill>
              <a:latin typeface="Calibri" panose="020F0502020204030204"/>
            </a:endParaRPr>
          </a:p>
          <a:p>
            <a:pPr defTabSz="931418">
              <a:defRPr/>
            </a:pPr>
            <a:endParaRPr lang="en-GB" sz="1000" dirty="0">
              <a:solidFill>
                <a:prstClr val="black"/>
              </a:solidFill>
              <a:latin typeface="Calibri" panose="020F0502020204030204"/>
            </a:endParaRPr>
          </a:p>
          <a:p>
            <a:pPr defTabSz="914265">
              <a:defRPr/>
            </a:pPr>
            <a:r>
              <a:rPr lang="en-GB" sz="1000" dirty="0">
                <a:solidFill>
                  <a:prstClr val="black"/>
                </a:solidFill>
                <a:latin typeface="Calibri" panose="020F0502020204030204"/>
              </a:rPr>
              <a:t> </a:t>
            </a:r>
            <a:endParaRPr lang="en-US" sz="1000" dirty="0"/>
          </a:p>
        </p:txBody>
      </p:sp>
      <p:sp>
        <p:nvSpPr>
          <p:cNvPr id="4" name="Slide Number Placeholder 3"/>
          <p:cNvSpPr>
            <a:spLocks noGrp="1"/>
          </p:cNvSpPr>
          <p:nvPr>
            <p:ph type="sldNum" sz="quarter" idx="10"/>
          </p:nvPr>
        </p:nvSpPr>
        <p:spPr/>
        <p:txBody>
          <a:bodyPr/>
          <a:lstStyle/>
          <a:p>
            <a:pPr defTabSz="914265">
              <a:defRPr/>
            </a:pPr>
            <a:fld id="{FD37D96A-E03D-47B5-A035-9B3FA8225D97}" type="slidenum">
              <a:rPr lang="en-US">
                <a:solidFill>
                  <a:prstClr val="black"/>
                </a:solidFill>
              </a:rPr>
              <a:pPr defTabSz="914265">
                <a:defRPr/>
              </a:pPr>
              <a:t>23</a:t>
            </a:fld>
            <a:endParaRPr lang="en-US">
              <a:solidFill>
                <a:prstClr val="black"/>
              </a:solidFill>
            </a:endParaRPr>
          </a:p>
        </p:txBody>
      </p:sp>
    </p:spTree>
    <p:extLst>
      <p:ext uri="{BB962C8B-B14F-4D97-AF65-F5344CB8AC3E}">
        <p14:creationId xmlns:p14="http://schemas.microsoft.com/office/powerpoint/2010/main" val="74345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barriers and stigma contribute to the low use of sexual and reproductive health services among youth.</a:t>
            </a:r>
          </a:p>
          <a:p>
            <a:endParaRPr lang="en-US" dirty="0"/>
          </a:p>
          <a:p>
            <a:r>
              <a:rPr lang="en-US" dirty="0"/>
              <a:t>A study of surveys of 12-19 years </a:t>
            </a:r>
            <a:r>
              <a:rPr lang="en-US" dirty="0" err="1"/>
              <a:t>olds</a:t>
            </a:r>
            <a:r>
              <a:rPr lang="en-US" dirty="0"/>
              <a:t> in Burkina Faso, Ghana, Malawi, and Uganda that were conducted in 2004 revealed that adolescent boys often cite fear or embarrassment as barriers to obtaining contraceptive methods.</a:t>
            </a:r>
          </a:p>
          <a:p>
            <a:endParaRPr lang="en-US" dirty="0"/>
          </a:p>
          <a:p>
            <a:r>
              <a:rPr lang="en-US" dirty="0"/>
              <a:t>Source:</a:t>
            </a:r>
          </a:p>
          <a:p>
            <a:pPr defTabSz="914265">
              <a:defRPr/>
            </a:pPr>
            <a:r>
              <a:rPr lang="en-GB" dirty="0">
                <a:solidFill>
                  <a:prstClr val="black"/>
                </a:solidFill>
                <a:latin typeface="Calibri" panose="020F0502020204030204"/>
              </a:rPr>
              <a:t>Ann E. </a:t>
            </a:r>
            <a:r>
              <a:rPr lang="en-GB" dirty="0" err="1">
                <a:solidFill>
                  <a:prstClr val="black"/>
                </a:solidFill>
                <a:latin typeface="Calibri" panose="020F0502020204030204"/>
              </a:rPr>
              <a:t>Biddlecom</a:t>
            </a:r>
            <a:r>
              <a:rPr lang="en-GB" dirty="0">
                <a:solidFill>
                  <a:prstClr val="black"/>
                </a:solidFill>
                <a:latin typeface="Calibri" panose="020F0502020204030204"/>
              </a:rPr>
              <a:t> et al., Adolescents’ Views of and Preferences for Sexual and Reproductive Health Services in Burkina Faso, Ghana, Malawi and Uganda,” (2007), accessed at www.ncbi.nlm.nih.gov/pmc/articles/PMC2367115/pdf/nihms42619.pdf.</a:t>
            </a:r>
            <a:endParaRPr lang="en-US" dirty="0">
              <a:solidFill>
                <a:prstClr val="black"/>
              </a:solidFill>
              <a:latin typeface="Calibri" panose="020F0502020204030204"/>
            </a:endParaRPr>
          </a:p>
          <a:p>
            <a:endParaRPr lang="en-US" dirty="0"/>
          </a:p>
        </p:txBody>
      </p:sp>
      <p:sp>
        <p:nvSpPr>
          <p:cNvPr id="4" name="Slide Number Placeholder 3"/>
          <p:cNvSpPr>
            <a:spLocks noGrp="1"/>
          </p:cNvSpPr>
          <p:nvPr>
            <p:ph type="sldNum" sz="quarter" idx="10"/>
          </p:nvPr>
        </p:nvSpPr>
        <p:spPr/>
        <p:txBody>
          <a:bodyPr/>
          <a:lstStyle/>
          <a:p>
            <a:fld id="{FD37D96A-E03D-47B5-A035-9B3FA8225D97}" type="slidenum">
              <a:rPr lang="en-US" smtClean="0"/>
              <a:pPr/>
              <a:t>24</a:t>
            </a:fld>
            <a:endParaRPr lang="en-US" dirty="0"/>
          </a:p>
        </p:txBody>
      </p:sp>
    </p:spTree>
    <p:extLst>
      <p:ext uri="{BB962C8B-B14F-4D97-AF65-F5344CB8AC3E}">
        <p14:creationId xmlns:p14="http://schemas.microsoft.com/office/powerpoint/2010/main" val="231461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14">
              <a:defRPr/>
            </a:pPr>
            <a:r>
              <a:rPr lang="en-US" dirty="0">
                <a:solidFill>
                  <a:prstClr val="black"/>
                </a:solidFill>
                <a:latin typeface="Calibri" panose="020F0502020204030204"/>
              </a:rPr>
              <a:t>There are 1.2 billion young people in the world today, of which more than 620 million are adolescent boys.  A majority of youth live in less developed regions where, in the poorest countries, the adolescent fertility rate is as high as 107 births per 1,000 women ages 15-19 years. </a:t>
            </a:r>
          </a:p>
          <a:p>
            <a:pPr defTabSz="912614">
              <a:defRPr/>
            </a:pPr>
            <a:endParaRPr lang="en-US" dirty="0">
              <a:solidFill>
                <a:prstClr val="black"/>
              </a:solidFill>
              <a:latin typeface="Calibri" panose="020F0502020204030204"/>
            </a:endParaRPr>
          </a:p>
          <a:p>
            <a:pPr defTabSz="912614">
              <a:defRPr/>
            </a:pPr>
            <a:r>
              <a:rPr lang="en-US" dirty="0">
                <a:solidFill>
                  <a:prstClr val="black"/>
                </a:solidFill>
                <a:latin typeface="Calibri" panose="020F0502020204030204"/>
              </a:rPr>
              <a:t>With such a large number of youth, especially young boys, who are or will soon be sexually active, it is critical that they receive age-appropriate sexual and reproductive health information that can empower them to make informed decisions about their health and well-being. </a:t>
            </a:r>
          </a:p>
          <a:p>
            <a:pPr defTabSz="912614">
              <a:defRPr/>
            </a:pPr>
            <a:endParaRPr lang="en-US" dirty="0">
              <a:solidFill>
                <a:prstClr val="black"/>
              </a:solidFill>
              <a:latin typeface="Calibri" panose="020F0502020204030204"/>
            </a:endParaRPr>
          </a:p>
          <a:p>
            <a:pPr defTabSz="912614">
              <a:defRPr/>
            </a:pPr>
            <a:r>
              <a:rPr lang="en-US" sz="1000" dirty="0">
                <a:solidFill>
                  <a:prstClr val="black"/>
                </a:solidFill>
                <a:latin typeface="Calibri" panose="020F0502020204030204"/>
              </a:rPr>
              <a:t>Source:</a:t>
            </a:r>
          </a:p>
          <a:p>
            <a:pPr defTabSz="912614">
              <a:defRPr/>
            </a:pPr>
            <a:r>
              <a:rPr lang="en-US" sz="1000" dirty="0">
                <a:solidFill>
                  <a:prstClr val="black"/>
                </a:solidFill>
                <a:latin typeface="Calibri" panose="020F0502020204030204"/>
              </a:rPr>
              <a:t>United Nations, Department of Economic and Social Affairs, Population Division, </a:t>
            </a:r>
            <a:r>
              <a:rPr lang="en-US" sz="1000" i="1" dirty="0">
                <a:solidFill>
                  <a:prstClr val="black"/>
                </a:solidFill>
                <a:latin typeface="Calibri" panose="020F0502020204030204"/>
              </a:rPr>
              <a:t>World Population Prospects: The 2017 Revision </a:t>
            </a:r>
            <a:r>
              <a:rPr lang="en-US" sz="1000" dirty="0">
                <a:solidFill>
                  <a:prstClr val="black"/>
                </a:solidFill>
                <a:latin typeface="Calibri" panose="020F0502020204030204"/>
              </a:rPr>
              <a:t>(New York: UN, 2017).</a:t>
            </a:r>
          </a:p>
          <a:p>
            <a:pPr defTabSz="912614">
              <a:defRPr/>
            </a:pPr>
            <a:endParaRPr lang="en-US" sz="1000" dirty="0">
              <a:solidFill>
                <a:prstClr val="black"/>
              </a:solidFill>
              <a:latin typeface="Calibri" panose="020F0502020204030204"/>
            </a:endParaRPr>
          </a:p>
          <a:p>
            <a:pPr defTabSz="912614">
              <a:defRPr/>
            </a:pPr>
            <a:r>
              <a:rPr lang="en-US" sz="1000" dirty="0">
                <a:solidFill>
                  <a:prstClr val="black"/>
                </a:solidFill>
                <a:latin typeface="Calibri" panose="020F0502020204030204"/>
              </a:rPr>
              <a:t>Toshiko Kaneda and Genevieve Dupuis, </a:t>
            </a:r>
            <a:r>
              <a:rPr lang="en-US" sz="1000" i="1" dirty="0">
                <a:solidFill>
                  <a:prstClr val="black"/>
                </a:solidFill>
                <a:latin typeface="Calibri" panose="020F0502020204030204"/>
              </a:rPr>
              <a:t>2017 World Population Data Sheet </a:t>
            </a:r>
            <a:r>
              <a:rPr lang="en-US" sz="1000" dirty="0">
                <a:solidFill>
                  <a:prstClr val="black"/>
                </a:solidFill>
                <a:latin typeface="Calibri" panose="020F0502020204030204"/>
              </a:rPr>
              <a:t>(Washington, DC: PRB, 2017). </a:t>
            </a:r>
            <a:endParaRPr lang="en-GB" sz="1000" b="1" dirty="0">
              <a:solidFill>
                <a:prstClr val="black"/>
              </a:solidFill>
              <a:latin typeface="Calibri" panose="020F0502020204030204"/>
            </a:endParaRPr>
          </a:p>
        </p:txBody>
      </p:sp>
      <p:sp>
        <p:nvSpPr>
          <p:cNvPr id="4" name="Slide Number Placeholder 3"/>
          <p:cNvSpPr>
            <a:spLocks noGrp="1"/>
          </p:cNvSpPr>
          <p:nvPr>
            <p:ph type="sldNum" sz="quarter" idx="10"/>
          </p:nvPr>
        </p:nvSpPr>
        <p:spPr/>
        <p:txBody>
          <a:bodyPr/>
          <a:lstStyle/>
          <a:p>
            <a:pPr defTabSz="914265">
              <a:defRPr/>
            </a:pPr>
            <a:fld id="{FD37D96A-E03D-47B5-A035-9B3FA8225D97}" type="slidenum">
              <a:rPr lang="en-US">
                <a:solidFill>
                  <a:prstClr val="black"/>
                </a:solidFill>
              </a:rPr>
              <a:pPr defTabSz="914265">
                <a:defRPr/>
              </a:pPr>
              <a:t>25</a:t>
            </a:fld>
            <a:endParaRPr lang="en-US">
              <a:solidFill>
                <a:prstClr val="black"/>
              </a:solidFill>
            </a:endParaRPr>
          </a:p>
        </p:txBody>
      </p:sp>
    </p:spTree>
    <p:extLst>
      <p:ext uri="{BB962C8B-B14F-4D97-AF65-F5344CB8AC3E}">
        <p14:creationId xmlns:p14="http://schemas.microsoft.com/office/powerpoint/2010/main" val="26477129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14">
              <a:defRPr/>
            </a:pPr>
            <a:r>
              <a:rPr lang="en-US" dirty="0">
                <a:solidFill>
                  <a:prstClr val="black"/>
                </a:solidFill>
                <a:latin typeface="Calibri" panose="020F0502020204030204"/>
              </a:rPr>
              <a:t>DHS surveys include data for adolescents ages 15 to 24 years, but often exclude younger adolescents.  Yet, studies show that a substantial proportion of youth became sexually active </a:t>
            </a:r>
            <a:r>
              <a:rPr lang="en-US" i="1" dirty="0">
                <a:solidFill>
                  <a:prstClr val="black"/>
                </a:solidFill>
                <a:latin typeface="Calibri" panose="020F0502020204030204"/>
              </a:rPr>
              <a:t>before</a:t>
            </a:r>
            <a:r>
              <a:rPr lang="en-US" dirty="0">
                <a:solidFill>
                  <a:prstClr val="black"/>
                </a:solidFill>
                <a:latin typeface="Calibri" panose="020F0502020204030204"/>
              </a:rPr>
              <a:t> age 15. </a:t>
            </a:r>
          </a:p>
          <a:p>
            <a:pPr defTabSz="912614">
              <a:defRPr/>
            </a:pPr>
            <a:endParaRPr lang="en-US" dirty="0">
              <a:solidFill>
                <a:prstClr val="black"/>
              </a:solidFill>
              <a:latin typeface="Calibri" panose="020F0502020204030204"/>
            </a:endParaRPr>
          </a:p>
          <a:p>
            <a:pPr defTabSz="912614">
              <a:defRPr/>
            </a:pPr>
            <a:r>
              <a:rPr lang="en-US" sz="1000" b="1" dirty="0">
                <a:solidFill>
                  <a:prstClr val="black"/>
                </a:solidFill>
                <a:latin typeface="Calibri" panose="020F0502020204030204"/>
              </a:rPr>
              <a:t>Source</a:t>
            </a:r>
            <a:r>
              <a:rPr lang="en-GB" sz="1000" b="1" dirty="0">
                <a:solidFill>
                  <a:prstClr val="black"/>
                </a:solidFill>
                <a:latin typeface="Calibri" panose="020F0502020204030204"/>
              </a:rPr>
              <a:t>: </a:t>
            </a:r>
            <a:r>
              <a:rPr lang="nn-NO" sz="1000" dirty="0">
                <a:solidFill>
                  <a:prstClr val="black"/>
                </a:solidFill>
                <a:latin typeface="Calibri" panose="020F0502020204030204"/>
              </a:rPr>
              <a:t>Vanessa Woog and Anna Kågesten, ‘’</a:t>
            </a:r>
            <a:r>
              <a:rPr lang="en-US" sz="1000" dirty="0">
                <a:solidFill>
                  <a:prstClr val="black"/>
                </a:solidFill>
                <a:latin typeface="Calibri" panose="020F0502020204030204"/>
              </a:rPr>
              <a:t>The Sexual and Reproductive Health Needs of Very Young Adolescents Aged 10–14 in Developing Countries: What Does the Evidence Show?’’ (2017), accessed at https://www.guttmacher.org/sites/default/files/report_pdf/srh-needs-very-young-adolescents-report_0.pdf. </a:t>
            </a:r>
            <a:endParaRPr lang="en-US" sz="1000" dirty="0"/>
          </a:p>
        </p:txBody>
      </p:sp>
      <p:sp>
        <p:nvSpPr>
          <p:cNvPr id="4" name="Slide Number Placeholder 3"/>
          <p:cNvSpPr>
            <a:spLocks noGrp="1"/>
          </p:cNvSpPr>
          <p:nvPr>
            <p:ph type="sldNum" sz="quarter" idx="10"/>
          </p:nvPr>
        </p:nvSpPr>
        <p:spPr/>
        <p:txBody>
          <a:bodyPr/>
          <a:lstStyle/>
          <a:p>
            <a:pPr defTabSz="914265">
              <a:defRPr/>
            </a:pPr>
            <a:fld id="{FD37D96A-E03D-47B5-A035-9B3FA8225D97}" type="slidenum">
              <a:rPr lang="en-US">
                <a:solidFill>
                  <a:prstClr val="black"/>
                </a:solidFill>
              </a:rPr>
              <a:pPr defTabSz="914265">
                <a:defRPr/>
              </a:pPr>
              <a:t>26</a:t>
            </a:fld>
            <a:endParaRPr lang="en-US">
              <a:solidFill>
                <a:prstClr val="black"/>
              </a:solidFill>
            </a:endParaRPr>
          </a:p>
        </p:txBody>
      </p:sp>
    </p:spTree>
    <p:extLst>
      <p:ext uri="{BB962C8B-B14F-4D97-AF65-F5344CB8AC3E}">
        <p14:creationId xmlns:p14="http://schemas.microsoft.com/office/powerpoint/2010/main" val="6132998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knowledge, attitudes, and skills acquired during the ages 10 and 14 years set the stage for future relationships. It is a time when boys and girls are beginning to solidify their identities and develop attitudes and skills that lay the foundation for future sexual and reproductive health and well being.</a:t>
            </a:r>
          </a:p>
          <a:p>
            <a:endParaRPr lang="en-US" dirty="0"/>
          </a:p>
          <a:p>
            <a:r>
              <a:rPr lang="en-US" dirty="0"/>
              <a:t>The VYA age group presents a window of opportunity to intervene before most youth become sexually active and before inequitable gender roles and norms that lead to negative sexual and reproductive health consequences become solidified. </a:t>
            </a:r>
          </a:p>
          <a:p>
            <a:endParaRPr lang="en-US" dirty="0"/>
          </a:p>
          <a:p>
            <a:endParaRPr lang="en-US" dirty="0"/>
          </a:p>
          <a:p>
            <a:r>
              <a:rPr lang="en-US" sz="1000" dirty="0"/>
              <a:t>Source:</a:t>
            </a:r>
          </a:p>
          <a:p>
            <a:pPr defTabSz="912614">
              <a:defRPr/>
            </a:pPr>
            <a:r>
              <a:rPr lang="en-US" sz="1000" dirty="0">
                <a:solidFill>
                  <a:prstClr val="black"/>
                </a:solidFill>
                <a:latin typeface="Calibri" panose="020F0502020204030204"/>
              </a:rPr>
              <a:t>United Nations, Department of Economic and Social Affairs, Population Division, </a:t>
            </a:r>
            <a:r>
              <a:rPr lang="en-US" sz="1000" i="1" dirty="0">
                <a:solidFill>
                  <a:prstClr val="black"/>
                </a:solidFill>
                <a:latin typeface="Calibri" panose="020F0502020204030204"/>
              </a:rPr>
              <a:t>World Population Prospects: The 2017 Revision </a:t>
            </a:r>
            <a:r>
              <a:rPr lang="en-US" sz="1000" dirty="0">
                <a:solidFill>
                  <a:prstClr val="black"/>
                </a:solidFill>
                <a:latin typeface="Calibri" panose="020F0502020204030204"/>
              </a:rPr>
              <a:t>(New York: UN, 2017).</a:t>
            </a:r>
          </a:p>
          <a:p>
            <a:endParaRPr lang="en-US" sz="1000" dirty="0"/>
          </a:p>
          <a:p>
            <a:r>
              <a:rPr lang="en-US" sz="1000" dirty="0"/>
              <a:t>Louise Palmer, “Advancing Promising Program and Research/Evaluation Practices for Evidence-based Programs Reaching Very Young Adolescents: A Review of the Literature,” (2010), accessed at www.irh.org/wp-content/uploads/2013/04/Promising_Practices_for_VYA_Programs_Literature_Review_IRH_Sept2010.pdf.</a:t>
            </a:r>
            <a:endParaRPr lang="en-US" dirty="0"/>
          </a:p>
        </p:txBody>
      </p:sp>
      <p:sp>
        <p:nvSpPr>
          <p:cNvPr id="4" name="Slide Number Placeholder 3"/>
          <p:cNvSpPr>
            <a:spLocks noGrp="1"/>
          </p:cNvSpPr>
          <p:nvPr>
            <p:ph type="sldNum" sz="quarter" idx="10"/>
          </p:nvPr>
        </p:nvSpPr>
        <p:spPr/>
        <p:txBody>
          <a:bodyPr/>
          <a:lstStyle/>
          <a:p>
            <a:pPr defTabSz="914265">
              <a:defRPr/>
            </a:pPr>
            <a:fld id="{FD37D96A-E03D-47B5-A035-9B3FA8225D97}" type="slidenum">
              <a:rPr lang="en-US">
                <a:solidFill>
                  <a:prstClr val="black"/>
                </a:solidFill>
              </a:rPr>
              <a:pPr defTabSz="914265">
                <a:defRPr/>
              </a:pPr>
              <a:t>27</a:t>
            </a:fld>
            <a:endParaRPr lang="en-US">
              <a:solidFill>
                <a:prstClr val="black"/>
              </a:solidFill>
            </a:endParaRPr>
          </a:p>
        </p:txBody>
      </p:sp>
    </p:spTree>
    <p:extLst>
      <p:ext uri="{BB962C8B-B14F-4D97-AF65-F5344CB8AC3E}">
        <p14:creationId xmlns:p14="http://schemas.microsoft.com/office/powerpoint/2010/main" val="18285413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Results achieved from programs aimed at VYAs are encouraging:</a:t>
            </a:r>
          </a:p>
          <a:p>
            <a:endParaRPr lang="en-GB" b="1" dirty="0"/>
          </a:p>
          <a:p>
            <a:r>
              <a:rPr lang="en-GB" b="1" dirty="0" err="1"/>
              <a:t>GrowUp</a:t>
            </a:r>
            <a:r>
              <a:rPr lang="en-GB" b="1" dirty="0"/>
              <a:t> Smart</a:t>
            </a:r>
            <a:endParaRPr lang="en-US" dirty="0"/>
          </a:p>
          <a:p>
            <a:r>
              <a:rPr lang="en-GB" b="1" dirty="0"/>
              <a:t> </a:t>
            </a:r>
            <a:endParaRPr lang="en-US" dirty="0"/>
          </a:p>
          <a:p>
            <a:r>
              <a:rPr lang="en-GB" dirty="0"/>
              <a:t>The </a:t>
            </a:r>
            <a:r>
              <a:rPr lang="en-GB" dirty="0" err="1"/>
              <a:t>GrowUp</a:t>
            </a:r>
            <a:r>
              <a:rPr lang="en-GB" dirty="0"/>
              <a:t> Smart Project, implemented in eight districts in Rwanda from October 2014 to June 2015, sought to foster gender equality, fertility awareness, body literacy, and age-appropriate safety and risk-reduction skills for very young adolescents (VYA) ages 10 to14 years and their parents through an interactive nine-week education program. Participants learned information about puberty, self-care, and health-seeking </a:t>
            </a:r>
            <a:r>
              <a:rPr lang="en-GB" dirty="0" err="1"/>
              <a:t>behaviors</a:t>
            </a:r>
            <a:r>
              <a:rPr lang="en-GB" dirty="0"/>
              <a:t> from storybooks, brochures, a </a:t>
            </a:r>
            <a:r>
              <a:rPr lang="en-GB" dirty="0" err="1"/>
              <a:t>CycleSmart</a:t>
            </a:r>
            <a:r>
              <a:rPr lang="en-GB" dirty="0"/>
              <a:t> kit, and interactive games.  </a:t>
            </a:r>
            <a:endParaRPr lang="en-US" dirty="0"/>
          </a:p>
          <a:p>
            <a:endParaRPr lang="en-US" dirty="0"/>
          </a:p>
          <a:p>
            <a:r>
              <a:rPr lang="en-US" sz="1000" dirty="0"/>
              <a:t>Source: </a:t>
            </a:r>
          </a:p>
          <a:p>
            <a:r>
              <a:rPr lang="en-US" sz="1000" dirty="0"/>
              <a:t>Institute of Reproductive Health, </a:t>
            </a:r>
            <a:r>
              <a:rPr lang="en-US" sz="1000" dirty="0" err="1"/>
              <a:t>GrowUp</a:t>
            </a:r>
            <a:r>
              <a:rPr lang="en-US" sz="1000" dirty="0"/>
              <a:t> Smart ICFP Poster</a:t>
            </a:r>
          </a:p>
        </p:txBody>
      </p:sp>
      <p:sp>
        <p:nvSpPr>
          <p:cNvPr id="4" name="Slide Number Placeholder 3"/>
          <p:cNvSpPr>
            <a:spLocks noGrp="1"/>
          </p:cNvSpPr>
          <p:nvPr>
            <p:ph type="sldNum" sz="quarter" idx="10"/>
          </p:nvPr>
        </p:nvSpPr>
        <p:spPr/>
        <p:txBody>
          <a:bodyPr/>
          <a:lstStyle/>
          <a:p>
            <a:pPr defTabSz="914265">
              <a:defRPr/>
            </a:pPr>
            <a:fld id="{FD37D96A-E03D-47B5-A035-9B3FA8225D97}" type="slidenum">
              <a:rPr lang="en-US">
                <a:solidFill>
                  <a:prstClr val="black"/>
                </a:solidFill>
              </a:rPr>
              <a:pPr defTabSz="914265">
                <a:defRPr/>
              </a:pPr>
              <a:t>28</a:t>
            </a:fld>
            <a:endParaRPr lang="en-US">
              <a:solidFill>
                <a:prstClr val="black"/>
              </a:solidFill>
            </a:endParaRPr>
          </a:p>
        </p:txBody>
      </p:sp>
    </p:spTree>
    <p:extLst>
      <p:ext uri="{BB962C8B-B14F-4D97-AF65-F5344CB8AC3E}">
        <p14:creationId xmlns:p14="http://schemas.microsoft.com/office/powerpoint/2010/main" val="7696024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By the end of the program, very young adolescents’ knowledge of the menstrual cycle improved significantly, increasing scores by up to 70 percentage points.</a:t>
            </a:r>
          </a:p>
          <a:p>
            <a:endParaRPr lang="en-GB" dirty="0"/>
          </a:p>
          <a:p>
            <a:endParaRPr lang="en-US" dirty="0"/>
          </a:p>
          <a:p>
            <a:r>
              <a:rPr lang="en-US" sz="1000" dirty="0"/>
              <a:t>Source: Institute of Reproductive Health, </a:t>
            </a:r>
            <a:r>
              <a:rPr lang="en-US" sz="1000" dirty="0" err="1"/>
              <a:t>GrowUp</a:t>
            </a:r>
            <a:r>
              <a:rPr lang="en-US" sz="1000" dirty="0"/>
              <a:t> Smart ICFP Poster</a:t>
            </a:r>
          </a:p>
        </p:txBody>
      </p:sp>
      <p:sp>
        <p:nvSpPr>
          <p:cNvPr id="4" name="Slide Number Placeholder 3"/>
          <p:cNvSpPr>
            <a:spLocks noGrp="1"/>
          </p:cNvSpPr>
          <p:nvPr>
            <p:ph type="sldNum" sz="quarter" idx="10"/>
          </p:nvPr>
        </p:nvSpPr>
        <p:spPr/>
        <p:txBody>
          <a:bodyPr/>
          <a:lstStyle/>
          <a:p>
            <a:pPr defTabSz="914265">
              <a:defRPr/>
            </a:pPr>
            <a:fld id="{FD37D96A-E03D-47B5-A035-9B3FA8225D97}" type="slidenum">
              <a:rPr lang="en-US">
                <a:solidFill>
                  <a:prstClr val="black"/>
                </a:solidFill>
              </a:rPr>
              <a:pPr defTabSz="914265">
                <a:defRPr/>
              </a:pPr>
              <a:t>29</a:t>
            </a:fld>
            <a:endParaRPr lang="en-US">
              <a:solidFill>
                <a:prstClr val="black"/>
              </a:solidFill>
            </a:endParaRPr>
          </a:p>
        </p:txBody>
      </p:sp>
    </p:spTree>
    <p:extLst>
      <p:ext uri="{BB962C8B-B14F-4D97-AF65-F5344CB8AC3E}">
        <p14:creationId xmlns:p14="http://schemas.microsoft.com/office/powerpoint/2010/main" val="3281804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418">
              <a:defRPr/>
            </a:pPr>
            <a:r>
              <a:rPr lang="en-GB" sz="1100" dirty="0">
                <a:solidFill>
                  <a:prstClr val="black"/>
                </a:solidFill>
                <a:latin typeface="Calibri" panose="020F0502020204030204"/>
              </a:rPr>
              <a:t>Demographic Health Surveys (DHS) reveal that the number of young women and couples that prefer smaller families is increasing, and more married women in developing countries want to stop child-bearing.</a:t>
            </a:r>
            <a:r>
              <a:rPr lang="en-GB" sz="1100" baseline="30000" dirty="0">
                <a:solidFill>
                  <a:prstClr val="black"/>
                </a:solidFill>
                <a:latin typeface="Calibri" panose="020F0502020204030204"/>
              </a:rPr>
              <a:t>  </a:t>
            </a:r>
            <a:r>
              <a:rPr lang="en-GB" sz="1100" dirty="0">
                <a:solidFill>
                  <a:prstClr val="black"/>
                </a:solidFill>
                <a:latin typeface="Calibri" panose="020F0502020204030204"/>
              </a:rPr>
              <a:t>Yet, despite a shared preference for smaller families by both men and women, women still make up the majority of contraceptive users.</a:t>
            </a:r>
            <a:r>
              <a:rPr lang="en-US" sz="1100" dirty="0">
                <a:solidFill>
                  <a:prstClr val="black"/>
                </a:solidFill>
                <a:latin typeface="Calibri" panose="020F0502020204030204"/>
              </a:rPr>
              <a:t> </a:t>
            </a:r>
            <a:r>
              <a:rPr lang="en-GB" sz="1100" dirty="0">
                <a:solidFill>
                  <a:prstClr val="black"/>
                </a:solidFill>
                <a:latin typeface="Calibri" panose="020F0502020204030204"/>
              </a:rPr>
              <a:t>We are missing a significant opportunity for potential work and impact by ignoring men as contraceptive users and supportive partners.</a:t>
            </a:r>
            <a:endParaRPr lang="en-US" sz="1100" dirty="0">
              <a:solidFill>
                <a:prstClr val="black"/>
              </a:solidFill>
              <a:latin typeface="Calibri" panose="020F0502020204030204"/>
            </a:endParaRPr>
          </a:p>
          <a:p>
            <a:pPr defTabSz="931418">
              <a:defRPr/>
            </a:pPr>
            <a:endParaRPr lang="en-GB" sz="1100" dirty="0">
              <a:solidFill>
                <a:prstClr val="black"/>
              </a:solidFill>
              <a:latin typeface="Calibri" panose="020F0502020204030204"/>
            </a:endParaRPr>
          </a:p>
          <a:p>
            <a:pPr defTabSz="931418">
              <a:defRPr/>
            </a:pPr>
            <a:r>
              <a:rPr lang="en-GB" sz="1100" dirty="0">
                <a:solidFill>
                  <a:prstClr val="black"/>
                </a:solidFill>
                <a:latin typeface="Calibri" panose="020F0502020204030204"/>
              </a:rPr>
              <a:t>Meeting the Family Planning 2020 target and the Sustainable Development Goals will be challenging without the active participation of men.</a:t>
            </a:r>
            <a:endParaRPr lang="en-US" sz="1100" dirty="0">
              <a:solidFill>
                <a:prstClr val="black"/>
              </a:solidFill>
              <a:latin typeface="Calibri" panose="020F0502020204030204"/>
            </a:endParaRPr>
          </a:p>
          <a:p>
            <a:pPr defTabSz="931418">
              <a:defRPr/>
            </a:pPr>
            <a:endParaRPr lang="en-GB" dirty="0">
              <a:solidFill>
                <a:prstClr val="black"/>
              </a:solidFill>
              <a:latin typeface="Calibri" panose="020F0502020204030204"/>
            </a:endParaRPr>
          </a:p>
          <a:p>
            <a:pPr defTabSz="931418">
              <a:defRPr/>
            </a:pPr>
            <a:endParaRPr lang="en-GB" dirty="0">
              <a:solidFill>
                <a:prstClr val="black"/>
              </a:solidFill>
              <a:latin typeface="Calibri" panose="020F0502020204030204"/>
            </a:endParaRPr>
          </a:p>
          <a:p>
            <a:pPr defTabSz="931418">
              <a:defRPr/>
            </a:pPr>
            <a:r>
              <a:rPr lang="en-GB" sz="1000" dirty="0">
                <a:solidFill>
                  <a:prstClr val="black"/>
                </a:solidFill>
                <a:latin typeface="Calibri" panose="020F0502020204030204"/>
              </a:rPr>
              <a:t>Source:</a:t>
            </a:r>
          </a:p>
          <a:p>
            <a:pPr defTabSz="931418">
              <a:defRPr/>
            </a:pPr>
            <a:r>
              <a:rPr lang="en-GB" sz="1000" dirty="0">
                <a:solidFill>
                  <a:prstClr val="black"/>
                </a:solidFill>
                <a:latin typeface="Calibri" panose="020F0502020204030204"/>
              </a:rPr>
              <a:t>Karen </a:t>
            </a:r>
            <a:r>
              <a:rPr lang="en-GB" sz="1000" dirty="0" err="1">
                <a:solidFill>
                  <a:prstClr val="black"/>
                </a:solidFill>
                <a:latin typeface="Calibri" panose="020F0502020204030204"/>
              </a:rPr>
              <a:t>Hardee</a:t>
            </a:r>
            <a:r>
              <a:rPr lang="en-GB" sz="1000" dirty="0">
                <a:solidFill>
                  <a:prstClr val="black"/>
                </a:solidFill>
                <a:latin typeface="Calibri" panose="020F0502020204030204"/>
              </a:rPr>
              <a:t>, Melanie Croce-</a:t>
            </a:r>
            <a:r>
              <a:rPr lang="en-GB" sz="1000" dirty="0" err="1">
                <a:solidFill>
                  <a:prstClr val="black"/>
                </a:solidFill>
                <a:latin typeface="Calibri" panose="020F0502020204030204"/>
              </a:rPr>
              <a:t>Galis</a:t>
            </a:r>
            <a:r>
              <a:rPr lang="en-GB" sz="1000" dirty="0">
                <a:solidFill>
                  <a:prstClr val="black"/>
                </a:solidFill>
                <a:latin typeface="Calibri" panose="020F0502020204030204"/>
              </a:rPr>
              <a:t>, and Jill Gay, “Men as Contraceptive Users: Programs, Outcomes, and Recommendations,” Working Paper (2016), accessed at </a:t>
            </a:r>
            <a:r>
              <a:rPr lang="en-GB" sz="1000" u="sng" dirty="0">
                <a:solidFill>
                  <a:prstClr val="black"/>
                </a:solidFill>
                <a:latin typeface="Calibri" panose="020F0502020204030204"/>
                <a:hlinkClick r:id="rId3"/>
              </a:rPr>
              <a:t>http://evidenceproject.popcouncil.org/wp-content/uploads/2016/09/Men-as-FP-Users_September-2016.pdf</a:t>
            </a:r>
            <a:r>
              <a:rPr lang="en-GB" sz="1000" dirty="0">
                <a:solidFill>
                  <a:prstClr val="black"/>
                </a:solidFill>
                <a:latin typeface="Calibri" panose="020F0502020204030204"/>
              </a:rPr>
              <a:t>.</a:t>
            </a:r>
            <a:endParaRPr lang="en-US" sz="1000" dirty="0">
              <a:solidFill>
                <a:prstClr val="black"/>
              </a:solidFill>
              <a:latin typeface="Calibri" panose="020F0502020204030204"/>
            </a:endParaRPr>
          </a:p>
          <a:p>
            <a:pPr defTabSz="931418">
              <a:defRPr/>
            </a:pPr>
            <a:endParaRPr lang="en-GB" sz="1000" dirty="0">
              <a:solidFill>
                <a:prstClr val="black"/>
              </a:solidFill>
              <a:latin typeface="Calibri" panose="020F0502020204030204"/>
            </a:endParaRPr>
          </a:p>
          <a:p>
            <a:pPr defTabSz="931418">
              <a:defRPr/>
            </a:pPr>
            <a:r>
              <a:rPr lang="en-GB" sz="1000" dirty="0">
                <a:solidFill>
                  <a:prstClr val="black"/>
                </a:solidFill>
                <a:latin typeface="Calibri" panose="020F0502020204030204"/>
              </a:rPr>
              <a:t>Charles F. </a:t>
            </a:r>
            <a:r>
              <a:rPr lang="en-GB" sz="1000" dirty="0" err="1">
                <a:solidFill>
                  <a:prstClr val="black"/>
                </a:solidFill>
                <a:latin typeface="Calibri" panose="020F0502020204030204"/>
              </a:rPr>
              <a:t>Westoff</a:t>
            </a:r>
            <a:r>
              <a:rPr lang="en-GB" sz="1000" dirty="0">
                <a:solidFill>
                  <a:prstClr val="black"/>
                </a:solidFill>
                <a:latin typeface="Calibri" panose="020F0502020204030204"/>
              </a:rPr>
              <a:t>, “Desired Number of Children: 2000-2008,” (2010), accessed at </a:t>
            </a:r>
            <a:r>
              <a:rPr lang="en-GB" sz="1000" u="sng" dirty="0">
                <a:solidFill>
                  <a:prstClr val="black"/>
                </a:solidFill>
                <a:latin typeface="Calibri" panose="020F0502020204030204"/>
                <a:hlinkClick r:id="rId4"/>
              </a:rPr>
              <a:t>https://dhsprogram.com/pubs/pdf/CR25/CR25.pdf</a:t>
            </a:r>
            <a:r>
              <a:rPr lang="en-GB" sz="1000" dirty="0">
                <a:solidFill>
                  <a:prstClr val="black"/>
                </a:solidFill>
                <a:latin typeface="Calibri" panose="020F0502020204030204"/>
              </a:rPr>
              <a:t>.</a:t>
            </a:r>
            <a:endParaRPr lang="en-US" sz="1000" dirty="0">
              <a:solidFill>
                <a:prstClr val="black"/>
              </a:solidFill>
              <a:latin typeface="Calibri" panose="020F0502020204030204"/>
            </a:endParaRPr>
          </a:p>
          <a:p>
            <a:pPr defTabSz="931418">
              <a:defRPr/>
            </a:pPr>
            <a:endParaRPr lang="en-GB" sz="1000" dirty="0">
              <a:solidFill>
                <a:prstClr val="black"/>
              </a:solidFill>
              <a:latin typeface="Calibri" panose="020F0502020204030204"/>
            </a:endParaRPr>
          </a:p>
          <a:p>
            <a:pPr defTabSz="931418">
              <a:defRPr/>
            </a:pPr>
            <a:r>
              <a:rPr lang="en-GB" sz="1000" dirty="0">
                <a:solidFill>
                  <a:prstClr val="black"/>
                </a:solidFill>
                <a:latin typeface="Calibri" panose="020F0502020204030204"/>
              </a:rPr>
              <a:t>United Nations, Department of Economic and Social Affairs, Population Division, “Trends in Contraceptive Use Worldwide 2015,” (2015), accessed at </a:t>
            </a:r>
            <a:r>
              <a:rPr lang="en-GB" sz="1000" u="sng" dirty="0">
                <a:solidFill>
                  <a:prstClr val="black"/>
                </a:solidFill>
                <a:latin typeface="Calibri" panose="020F0502020204030204"/>
                <a:hlinkClick r:id="rId5"/>
              </a:rPr>
              <a:t>www.un.org/en/development/desa/population/publications/pdf/family/trendsContraceptiveUse2015Report.pdf</a:t>
            </a:r>
            <a:r>
              <a:rPr lang="en-GB" sz="1000" dirty="0">
                <a:solidFill>
                  <a:prstClr val="black"/>
                </a:solidFill>
                <a:latin typeface="Calibri" panose="020F0502020204030204"/>
              </a:rPr>
              <a:t>.</a:t>
            </a:r>
            <a:endParaRPr lang="en-US" sz="1000" dirty="0">
              <a:solidFill>
                <a:prstClr val="black"/>
              </a:solidFill>
              <a:latin typeface="Calibri" panose="020F0502020204030204"/>
            </a:endParaRPr>
          </a:p>
        </p:txBody>
      </p:sp>
      <p:sp>
        <p:nvSpPr>
          <p:cNvPr id="4" name="Slide Number Placeholder 3"/>
          <p:cNvSpPr>
            <a:spLocks noGrp="1"/>
          </p:cNvSpPr>
          <p:nvPr>
            <p:ph type="sldNum" sz="quarter" idx="10"/>
          </p:nvPr>
        </p:nvSpPr>
        <p:spPr/>
        <p:txBody>
          <a:bodyPr/>
          <a:lstStyle/>
          <a:p>
            <a:fld id="{FD37D96A-E03D-47B5-A035-9B3FA8225D97}" type="slidenum">
              <a:rPr lang="en-US" smtClean="0"/>
              <a:t>3</a:t>
            </a:fld>
            <a:endParaRPr lang="en-US"/>
          </a:p>
        </p:txBody>
      </p:sp>
    </p:spTree>
    <p:extLst>
      <p:ext uri="{BB962C8B-B14F-4D97-AF65-F5344CB8AC3E}">
        <p14:creationId xmlns:p14="http://schemas.microsoft.com/office/powerpoint/2010/main" val="5530938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program also increased VYA’s knowledge of their bodies and pregnancy risks.  For instance, in the beginning of the project, only 7 percent of young boys had correct knowledge of when, during the menstrual cycle, a girl is more likely to get pregnant. By the end of the project, more than 60 percent of young boys answered the question correctly. VYAs, including young boys, also showed improved knowledge of the risk of pregnancy from unprotected sex and of fertility.</a:t>
            </a:r>
          </a:p>
          <a:p>
            <a:endParaRPr lang="en-GB" dirty="0"/>
          </a:p>
          <a:p>
            <a:r>
              <a:rPr lang="en-GB" dirty="0"/>
              <a:t>Moreover, communication between VYAs and their parents also improved: 20 percent more VYAs felt comfortable talking with an adult about romantic relationships; 25 percent more felt comfortable talking to a trusted adult about puberty; and 40 percent more talked with an adult about puberty changes. </a:t>
            </a:r>
            <a:endParaRPr lang="en-US" dirty="0"/>
          </a:p>
          <a:p>
            <a:endParaRPr lang="en-US" dirty="0"/>
          </a:p>
          <a:p>
            <a:r>
              <a:rPr lang="en-US" sz="1000" dirty="0"/>
              <a:t>Source:</a:t>
            </a:r>
          </a:p>
          <a:p>
            <a:pPr defTabSz="914265">
              <a:defRPr/>
            </a:pPr>
            <a:r>
              <a:rPr lang="en-US" sz="1000" dirty="0"/>
              <a:t>Institute of Reproductive Health, Georgetown University, </a:t>
            </a:r>
            <a:r>
              <a:rPr lang="en-US" sz="1000" dirty="0" err="1"/>
              <a:t>GrowUp</a:t>
            </a:r>
            <a:r>
              <a:rPr lang="en-US" sz="1000" dirty="0"/>
              <a:t> Smart, at http://irh.org/projects/a3_project. </a:t>
            </a:r>
          </a:p>
          <a:p>
            <a:pPr defTabSz="914265">
              <a:defRPr/>
            </a:pPr>
            <a:endParaRPr lang="en-US" sz="1000" dirty="0"/>
          </a:p>
        </p:txBody>
      </p:sp>
      <p:sp>
        <p:nvSpPr>
          <p:cNvPr id="4" name="Slide Number Placeholder 3"/>
          <p:cNvSpPr>
            <a:spLocks noGrp="1"/>
          </p:cNvSpPr>
          <p:nvPr>
            <p:ph type="sldNum" sz="quarter" idx="10"/>
          </p:nvPr>
        </p:nvSpPr>
        <p:spPr/>
        <p:txBody>
          <a:bodyPr/>
          <a:lstStyle/>
          <a:p>
            <a:pPr defTabSz="914265">
              <a:defRPr/>
            </a:pPr>
            <a:fld id="{FD37D96A-E03D-47B5-A035-9B3FA8225D97}" type="slidenum">
              <a:rPr lang="en-US">
                <a:solidFill>
                  <a:prstClr val="black"/>
                </a:solidFill>
              </a:rPr>
              <a:pPr defTabSz="914265">
                <a:defRPr/>
              </a:pPr>
              <a:t>30</a:t>
            </a:fld>
            <a:endParaRPr lang="en-US">
              <a:solidFill>
                <a:prstClr val="black"/>
              </a:solidFill>
            </a:endParaRPr>
          </a:p>
        </p:txBody>
      </p:sp>
    </p:spTree>
    <p:extLst>
      <p:ext uri="{BB962C8B-B14F-4D97-AF65-F5344CB8AC3E}">
        <p14:creationId xmlns:p14="http://schemas.microsoft.com/office/powerpoint/2010/main" val="21042242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So what types of programs are effective at improving the SRH of VYAs? Experts suggest that successful programs tend to:</a:t>
            </a:r>
          </a:p>
          <a:p>
            <a:pPr marL="171424" indent="-171424">
              <a:buFont typeface="Arial" panose="020B0604020202020204" pitchFamily="34" charset="0"/>
              <a:buChar char="•"/>
            </a:pPr>
            <a:r>
              <a:rPr lang="en-US" b="0" dirty="0"/>
              <a:t>Provide a safe space for VYAs to learn about their bodies;</a:t>
            </a:r>
          </a:p>
          <a:p>
            <a:pPr marL="171424" indent="-171424">
              <a:buFont typeface="Arial" panose="020B0604020202020204" pitchFamily="34" charset="0"/>
              <a:buChar char="•"/>
            </a:pPr>
            <a:r>
              <a:rPr lang="en-US" b="0" dirty="0"/>
              <a:t>Address issues of gender inequity and bias that can lead to harmful health outcomes, such as gender norms that expect older VYA boys to experiment sexually to become “real men,” yet expect girls to be sexually passive;</a:t>
            </a:r>
            <a:r>
              <a:rPr lang="en-US" b="1" dirty="0"/>
              <a:t> </a:t>
            </a:r>
            <a:r>
              <a:rPr lang="en-US" b="0" dirty="0"/>
              <a:t>and</a:t>
            </a:r>
          </a:p>
          <a:p>
            <a:pPr marL="171424" indent="-171424">
              <a:buFont typeface="Arial" panose="020B0604020202020204" pitchFamily="34" charset="0"/>
              <a:buChar char="•"/>
            </a:pPr>
            <a:r>
              <a:rPr lang="en-US" b="0" dirty="0"/>
              <a:t>Link adolescents to caring parents, schools, health services, and communities that support youth and help them sustain healthy behaviors.</a:t>
            </a:r>
            <a:endParaRPr lang="en-US" dirty="0"/>
          </a:p>
          <a:p>
            <a:endParaRPr lang="en-US" sz="1000" dirty="0"/>
          </a:p>
          <a:p>
            <a:r>
              <a:rPr lang="en-US" sz="1000" dirty="0"/>
              <a:t>Source:</a:t>
            </a:r>
          </a:p>
          <a:p>
            <a:r>
              <a:rPr lang="en-US" sz="1200" b="0" i="0" u="none" strike="noStrike" kern="1200" baseline="0" dirty="0">
                <a:solidFill>
                  <a:schemeClr val="tx1"/>
                </a:solidFill>
                <a:latin typeface="Arial" charset="0"/>
                <a:ea typeface="+mn-ea"/>
                <a:cs typeface="+mn-cs"/>
              </a:rPr>
              <a:t>Cicely Marston and Eleanor King, “Factors that Shape Young People’s Sexual </a:t>
            </a:r>
            <a:r>
              <a:rPr lang="en-US" sz="1200" b="0" i="0" u="none" strike="noStrike" kern="1200" baseline="0" dirty="0" err="1">
                <a:solidFill>
                  <a:schemeClr val="tx1"/>
                </a:solidFill>
                <a:latin typeface="Arial" charset="0"/>
                <a:ea typeface="+mn-ea"/>
                <a:cs typeface="+mn-cs"/>
              </a:rPr>
              <a:t>Behaviour</a:t>
            </a:r>
            <a:r>
              <a:rPr lang="en-US" sz="1200" b="0" i="0" u="none" strike="noStrike" kern="1200" baseline="0" dirty="0">
                <a:solidFill>
                  <a:schemeClr val="tx1"/>
                </a:solidFill>
                <a:latin typeface="Arial" charset="0"/>
                <a:ea typeface="+mn-ea"/>
                <a:cs typeface="+mn-cs"/>
              </a:rPr>
              <a:t>: A Systematic Review,” </a:t>
            </a:r>
            <a:r>
              <a:rPr lang="en-US" sz="1200" b="0" i="1" u="none" strike="noStrike" kern="1200" baseline="0" dirty="0">
                <a:solidFill>
                  <a:schemeClr val="tx1"/>
                </a:solidFill>
                <a:latin typeface="Arial" charset="0"/>
                <a:ea typeface="+mn-ea"/>
                <a:cs typeface="+mn-cs"/>
              </a:rPr>
              <a:t>Lancet </a:t>
            </a:r>
            <a:r>
              <a:rPr lang="en-US" sz="1200" b="0" i="0" u="none" strike="noStrike" kern="1200" baseline="0" dirty="0">
                <a:solidFill>
                  <a:schemeClr val="tx1"/>
                </a:solidFill>
                <a:latin typeface="Arial" charset="0"/>
                <a:ea typeface="+mn-ea"/>
                <a:cs typeface="+mn-cs"/>
              </a:rPr>
              <a:t>368, no. 9547 (2006): 1581–1586.</a:t>
            </a:r>
            <a:r>
              <a:rPr lang="en-US" sz="1000" dirty="0"/>
              <a:t>  </a:t>
            </a:r>
          </a:p>
          <a:p>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Susan M. </a:t>
            </a:r>
            <a:r>
              <a:rPr lang="en-US" sz="1000" dirty="0" err="1"/>
              <a:t>Igras</a:t>
            </a:r>
            <a:r>
              <a:rPr lang="en-US" sz="1000" dirty="0"/>
              <a:t>, Marjorie </a:t>
            </a:r>
            <a:r>
              <a:rPr lang="en-US" sz="1000" dirty="0" err="1"/>
              <a:t>Macieira</a:t>
            </a:r>
            <a:r>
              <a:rPr lang="en-US" sz="1000" dirty="0"/>
              <a:t>, Elaine Murphy, Rebecka Lundgren, “Investing in Very Young Adolescents’ Sexual and Reproductive Health,” (2014), accessed at www.ncbi.nlm.nih.gov/pmc/articles/PMC4066908/.</a:t>
            </a:r>
          </a:p>
          <a:p>
            <a:endParaRPr lang="en-US" sz="1000" dirty="0"/>
          </a:p>
        </p:txBody>
      </p:sp>
      <p:sp>
        <p:nvSpPr>
          <p:cNvPr id="4" name="Slide Number Placeholder 3"/>
          <p:cNvSpPr>
            <a:spLocks noGrp="1"/>
          </p:cNvSpPr>
          <p:nvPr>
            <p:ph type="sldNum" sz="quarter" idx="10"/>
          </p:nvPr>
        </p:nvSpPr>
        <p:spPr/>
        <p:txBody>
          <a:bodyPr/>
          <a:lstStyle/>
          <a:p>
            <a:pPr defTabSz="914265">
              <a:defRPr/>
            </a:pPr>
            <a:fld id="{FD37D96A-E03D-47B5-A035-9B3FA8225D97}" type="slidenum">
              <a:rPr lang="en-US">
                <a:solidFill>
                  <a:prstClr val="black"/>
                </a:solidFill>
              </a:rPr>
              <a:pPr defTabSz="914265">
                <a:defRPr/>
              </a:pPr>
              <a:t>31</a:t>
            </a:fld>
            <a:endParaRPr lang="en-US" dirty="0">
              <a:solidFill>
                <a:prstClr val="black"/>
              </a:solidFill>
            </a:endParaRPr>
          </a:p>
        </p:txBody>
      </p:sp>
    </p:spTree>
    <p:extLst>
      <p:ext uri="{BB962C8B-B14F-4D97-AF65-F5344CB8AC3E}">
        <p14:creationId xmlns:p14="http://schemas.microsoft.com/office/powerpoint/2010/main" val="38280552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 can benefit by using contraceptives and getting involved in family planning.</a:t>
            </a:r>
          </a:p>
        </p:txBody>
      </p:sp>
      <p:sp>
        <p:nvSpPr>
          <p:cNvPr id="4" name="Slide Number Placeholder 3"/>
          <p:cNvSpPr>
            <a:spLocks noGrp="1"/>
          </p:cNvSpPr>
          <p:nvPr>
            <p:ph type="sldNum" sz="quarter" idx="10"/>
          </p:nvPr>
        </p:nvSpPr>
        <p:spPr/>
        <p:txBody>
          <a:bodyPr/>
          <a:lstStyle/>
          <a:p>
            <a:pPr defTabSz="914265">
              <a:defRPr/>
            </a:pPr>
            <a:fld id="{FD37D96A-E03D-47B5-A035-9B3FA8225D97}" type="slidenum">
              <a:rPr lang="en-US">
                <a:solidFill>
                  <a:prstClr val="black"/>
                </a:solidFill>
              </a:rPr>
              <a:pPr defTabSz="914265">
                <a:defRPr/>
              </a:pPr>
              <a:t>32</a:t>
            </a:fld>
            <a:endParaRPr lang="en-US">
              <a:solidFill>
                <a:prstClr val="black"/>
              </a:solidFill>
            </a:endParaRPr>
          </a:p>
        </p:txBody>
      </p:sp>
    </p:spTree>
    <p:extLst>
      <p:ext uri="{BB962C8B-B14F-4D97-AF65-F5344CB8AC3E}">
        <p14:creationId xmlns:p14="http://schemas.microsoft.com/office/powerpoint/2010/main" val="13840545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5">
              <a:defRPr/>
            </a:pPr>
            <a:r>
              <a:rPr lang="en-GB" dirty="0">
                <a:solidFill>
                  <a:prstClr val="black"/>
                </a:solidFill>
                <a:latin typeface="Calibri" panose="020F0502020204030204"/>
              </a:rPr>
              <a:t>When men are involved in family planning they are more engaged in the well-being of their partner and children.</a:t>
            </a:r>
            <a:r>
              <a:rPr lang="en-US" dirty="0">
                <a:solidFill>
                  <a:prstClr val="black"/>
                </a:solidFill>
                <a:latin typeface="Calibri" panose="020F0502020204030204"/>
              </a:rPr>
              <a:t> </a:t>
            </a:r>
          </a:p>
          <a:p>
            <a:pPr defTabSz="912614">
              <a:defRPr/>
            </a:pPr>
            <a:r>
              <a:rPr lang="en-GB" dirty="0">
                <a:solidFill>
                  <a:prstClr val="black"/>
                </a:solidFill>
                <a:latin typeface="Calibri" panose="020F0502020204030204"/>
              </a:rPr>
              <a:t> </a:t>
            </a:r>
            <a:endParaRPr lang="en-US" dirty="0">
              <a:solidFill>
                <a:prstClr val="black"/>
              </a:solidFill>
              <a:latin typeface="Calibri" panose="020F0502020204030204"/>
            </a:endParaRPr>
          </a:p>
          <a:p>
            <a:pPr defTabSz="931418">
              <a:defRPr/>
            </a:pPr>
            <a:r>
              <a:rPr lang="en-GB" dirty="0">
                <a:solidFill>
                  <a:prstClr val="black"/>
                </a:solidFill>
                <a:latin typeface="Calibri" panose="020F0502020204030204"/>
              </a:rPr>
              <a:t>Family planning can help ease the financial pressure that men feel as the main provider of the household. A smaller, well-spaced family will have fewer expenses, which frees up more income that can go toward housing, food, clothing, education, and other household needs. When fathers and couples are better able to meet the health needs of their family, children are healthier and are less likely to get sick, reducing costly medical bills. And if the mother is healthy, she can participate in economic activities and contribute to household expenses.</a:t>
            </a:r>
            <a:endParaRPr lang="en-US" dirty="0">
              <a:solidFill>
                <a:prstClr val="black"/>
              </a:solidFill>
              <a:latin typeface="Calibri" panose="020F0502020204030204"/>
            </a:endParaRPr>
          </a:p>
          <a:p>
            <a:pPr defTabSz="931418">
              <a:defRPr/>
            </a:pPr>
            <a:endParaRPr lang="en-US" dirty="0">
              <a:solidFill>
                <a:prstClr val="black"/>
              </a:solidFill>
              <a:latin typeface="Calibri" panose="020F0502020204030204"/>
            </a:endParaRPr>
          </a:p>
          <a:p>
            <a:pPr defTabSz="931418">
              <a:defRPr/>
            </a:pPr>
            <a:r>
              <a:rPr lang="en-US" dirty="0">
                <a:solidFill>
                  <a:prstClr val="black"/>
                </a:solidFill>
                <a:latin typeface="Calibri" panose="020F0502020204030204"/>
              </a:rPr>
              <a:t>Source:</a:t>
            </a:r>
          </a:p>
          <a:p>
            <a:pPr defTabSz="931418">
              <a:defRPr/>
            </a:pPr>
            <a:r>
              <a:rPr lang="en-US" dirty="0">
                <a:solidFill>
                  <a:prstClr val="black"/>
                </a:solidFill>
                <a:latin typeface="Calibri" panose="020F0502020204030204"/>
              </a:rPr>
              <a:t>Dominick Shattuck et al., “Encouraging Contraceptive Uptake by Motivating Men to Communicate About Family Planning: The Malawi Male Motivator Project</a:t>
            </a:r>
            <a:r>
              <a:rPr lang="en-US" i="0" dirty="0">
                <a:solidFill>
                  <a:prstClr val="black"/>
                </a:solidFill>
                <a:latin typeface="Calibri" panose="020F0502020204030204"/>
              </a:rPr>
              <a:t>,”</a:t>
            </a:r>
            <a:r>
              <a:rPr lang="en-US" dirty="0">
                <a:solidFill>
                  <a:prstClr val="black"/>
                </a:solidFill>
                <a:latin typeface="Calibri" panose="020F0502020204030204"/>
              </a:rPr>
              <a:t> (2011), accessed at </a:t>
            </a:r>
            <a:r>
              <a:rPr lang="en-US" u="sng" dirty="0">
                <a:solidFill>
                  <a:prstClr val="black"/>
                </a:solidFill>
                <a:latin typeface="Calibri" panose="020F0502020204030204"/>
                <a:hlinkClick r:id="rId3"/>
              </a:rPr>
              <a:t>www.ncbi.nlm.nih.gov/pubmed/21493931</a:t>
            </a:r>
            <a:r>
              <a:rPr lang="en-US" dirty="0">
                <a:solidFill>
                  <a:prstClr val="black"/>
                </a:solidFill>
                <a:latin typeface="Calibri" panose="020F0502020204030204"/>
              </a:rPr>
              <a:t>.</a:t>
            </a:r>
          </a:p>
          <a:p>
            <a:pPr defTabSz="931418">
              <a:defRPr/>
            </a:pPr>
            <a:endParaRPr lang="en-GB" dirty="0">
              <a:solidFill>
                <a:prstClr val="black"/>
              </a:solidFill>
              <a:latin typeface="Calibri" panose="020F0502020204030204"/>
            </a:endParaRPr>
          </a:p>
          <a:p>
            <a:pPr defTabSz="931418">
              <a:defRPr/>
            </a:pPr>
            <a:r>
              <a:rPr lang="en-GB" dirty="0">
                <a:solidFill>
                  <a:prstClr val="black"/>
                </a:solidFill>
                <a:latin typeface="Calibri" panose="020F0502020204030204"/>
              </a:rPr>
              <a:t>FHI360, </a:t>
            </a:r>
            <a:r>
              <a:rPr lang="en-GB" i="0" dirty="0">
                <a:solidFill>
                  <a:prstClr val="black"/>
                </a:solidFill>
                <a:latin typeface="Calibri" panose="020F0502020204030204"/>
              </a:rPr>
              <a:t>“Family Planning: What and Why? (Key Information),”</a:t>
            </a:r>
            <a:r>
              <a:rPr lang="en-GB" dirty="0">
                <a:solidFill>
                  <a:prstClr val="black"/>
                </a:solidFill>
                <a:latin typeface="Calibri" panose="020F0502020204030204"/>
              </a:rPr>
              <a:t> accessed at </a:t>
            </a:r>
            <a:r>
              <a:rPr lang="en-GB" u="sng" dirty="0">
                <a:solidFill>
                  <a:prstClr val="black"/>
                </a:solidFill>
                <a:latin typeface="Calibri" panose="020F0502020204030204"/>
                <a:hlinkClick r:id="rId4"/>
              </a:rPr>
              <a:t>www.fhi360.org/sites/default/files/media/documents/need-family-planning-handouts.pdf</a:t>
            </a:r>
            <a:r>
              <a:rPr lang="en-GB" dirty="0">
                <a:solidFill>
                  <a:prstClr val="black"/>
                </a:solidFill>
                <a:latin typeface="Calibri" panose="020F0502020204030204"/>
              </a:rPr>
              <a:t>.</a:t>
            </a:r>
            <a:endParaRPr lang="en-US" sz="1600" dirty="0">
              <a:solidFill>
                <a:prstClr val="black"/>
              </a:solidFill>
              <a:latin typeface="Calibri" panose="020F0502020204030204"/>
            </a:endParaRPr>
          </a:p>
          <a:p>
            <a:endParaRPr lang="en-US" dirty="0"/>
          </a:p>
          <a:p>
            <a:r>
              <a:rPr lang="en-US" dirty="0" err="1"/>
              <a:t>malawi</a:t>
            </a:r>
            <a:r>
              <a:rPr lang="en-US" dirty="0"/>
              <a:t> family, </a:t>
            </a:r>
            <a:r>
              <a:rPr lang="en-US" dirty="0" err="1"/>
              <a:t>Photoshare</a:t>
            </a:r>
            <a:r>
              <a:rPr lang="en-US" dirty="0"/>
              <a:t>  61189-3.jpg</a:t>
            </a:r>
          </a:p>
        </p:txBody>
      </p:sp>
      <p:sp>
        <p:nvSpPr>
          <p:cNvPr id="4" name="Slide Number Placeholder 3"/>
          <p:cNvSpPr>
            <a:spLocks noGrp="1"/>
          </p:cNvSpPr>
          <p:nvPr>
            <p:ph type="sldNum" sz="quarter" idx="10"/>
          </p:nvPr>
        </p:nvSpPr>
        <p:spPr/>
        <p:txBody>
          <a:bodyPr/>
          <a:lstStyle/>
          <a:p>
            <a:pPr defTabSz="914265">
              <a:defRPr/>
            </a:pPr>
            <a:fld id="{FD37D96A-E03D-47B5-A035-9B3FA8225D97}" type="slidenum">
              <a:rPr lang="en-US">
                <a:solidFill>
                  <a:prstClr val="black"/>
                </a:solidFill>
              </a:rPr>
              <a:pPr defTabSz="914265">
                <a:defRPr/>
              </a:pPr>
              <a:t>33</a:t>
            </a:fld>
            <a:endParaRPr lang="en-US">
              <a:solidFill>
                <a:prstClr val="black"/>
              </a:solidFill>
            </a:endParaRPr>
          </a:p>
        </p:txBody>
      </p:sp>
    </p:spTree>
    <p:extLst>
      <p:ext uri="{BB962C8B-B14F-4D97-AF65-F5344CB8AC3E}">
        <p14:creationId xmlns:p14="http://schemas.microsoft.com/office/powerpoint/2010/main" val="8298936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14">
              <a:defRPr/>
            </a:pPr>
            <a:r>
              <a:rPr lang="en-US" dirty="0">
                <a:solidFill>
                  <a:prstClr val="black"/>
                </a:solidFill>
                <a:latin typeface="Calibri" panose="020F0502020204030204"/>
              </a:rPr>
              <a:t>Experts agree that engaging men in family planning and maternal and child health can have positive effects on men, their partners, and children.</a:t>
            </a:r>
          </a:p>
          <a:p>
            <a:pPr defTabSz="912614">
              <a:defRPr/>
            </a:pPr>
            <a:endParaRPr lang="en-US" dirty="0">
              <a:solidFill>
                <a:prstClr val="black"/>
              </a:solidFill>
              <a:latin typeface="Calibri" panose="020F0502020204030204"/>
            </a:endParaRPr>
          </a:p>
          <a:p>
            <a:pPr defTabSz="912614">
              <a:defRPr/>
            </a:pPr>
            <a:r>
              <a:rPr lang="en-US" sz="1000" dirty="0">
                <a:solidFill>
                  <a:prstClr val="black"/>
                </a:solidFill>
                <a:latin typeface="Calibri" panose="020F0502020204030204"/>
              </a:rPr>
              <a:t>Source:</a:t>
            </a:r>
          </a:p>
          <a:p>
            <a:pPr defTabSz="912614">
              <a:defRPr/>
            </a:pPr>
            <a:r>
              <a:rPr lang="en-US" sz="1000" dirty="0">
                <a:solidFill>
                  <a:prstClr val="black"/>
                </a:solidFill>
                <a:latin typeface="Calibri" panose="020F0502020204030204"/>
              </a:rPr>
              <a:t>Gary Barker, “Men, Masculinities and Health Emerging Research and Program Experiences From the Global South” presentation, (2014), accessed at www.jhsph.edu/departments/population-family-and-reproductive-health/news-and-events/wednesday-seminars/2013-2014-presentations/01_29_14%20Gary%20Barker.pdf, on July 17, 2017. </a:t>
            </a:r>
          </a:p>
          <a:p>
            <a:pPr defTabSz="912614">
              <a:defRPr/>
            </a:pPr>
            <a:endParaRPr lang="en-US" sz="1000" dirty="0">
              <a:solidFill>
                <a:prstClr val="black"/>
              </a:solidFill>
              <a:latin typeface="Calibri" panose="020F0502020204030204"/>
            </a:endParaRPr>
          </a:p>
          <a:p>
            <a:pPr defTabSz="931418">
              <a:defRPr/>
            </a:pPr>
            <a:r>
              <a:rPr lang="en-GB" sz="1000" dirty="0">
                <a:solidFill>
                  <a:prstClr val="black"/>
                </a:solidFill>
                <a:latin typeface="Calibri" panose="020F0502020204030204"/>
              </a:rPr>
              <a:t>FHI360, “Family Planning: What and Why? (Key Information),” accessed at </a:t>
            </a:r>
            <a:r>
              <a:rPr lang="en-GB" sz="1000" u="sng" dirty="0">
                <a:solidFill>
                  <a:prstClr val="black"/>
                </a:solidFill>
                <a:latin typeface="Calibri" panose="020F0502020204030204"/>
                <a:hlinkClick r:id="rId3"/>
              </a:rPr>
              <a:t>www.fhi360.org/sites/default/files/media/documents/need-family-planning-handouts.pdf</a:t>
            </a:r>
            <a:r>
              <a:rPr lang="en-GB" sz="1000" dirty="0">
                <a:solidFill>
                  <a:prstClr val="black"/>
                </a:solidFill>
                <a:latin typeface="Calibri" panose="020F0502020204030204"/>
              </a:rPr>
              <a:t>.</a:t>
            </a:r>
            <a:endParaRPr lang="en-US" sz="1000" dirty="0">
              <a:solidFill>
                <a:prstClr val="black"/>
              </a:solidFill>
              <a:latin typeface="Calibri" panose="020F0502020204030204"/>
            </a:endParaRPr>
          </a:p>
          <a:p>
            <a:pPr defTabSz="914265">
              <a:defRPr/>
            </a:pPr>
            <a:endParaRPr lang="en-US" sz="1000" dirty="0">
              <a:solidFill>
                <a:prstClr val="black"/>
              </a:solidFill>
              <a:latin typeface="Calibri" panose="020F0502020204030204"/>
            </a:endParaRP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defTabSz="914265">
              <a:defRPr/>
            </a:pPr>
            <a:fld id="{FD37D96A-E03D-47B5-A035-9B3FA8225D97}" type="slidenum">
              <a:rPr lang="en-US">
                <a:solidFill>
                  <a:prstClr val="black"/>
                </a:solidFill>
              </a:rPr>
              <a:pPr defTabSz="914265">
                <a:defRPr/>
              </a:pPr>
              <a:t>34</a:t>
            </a:fld>
            <a:endParaRPr lang="en-US">
              <a:solidFill>
                <a:prstClr val="black"/>
              </a:solidFill>
            </a:endParaRPr>
          </a:p>
        </p:txBody>
      </p:sp>
    </p:spTree>
    <p:extLst>
      <p:ext uri="{BB962C8B-B14F-4D97-AF65-F5344CB8AC3E}">
        <p14:creationId xmlns:p14="http://schemas.microsoft.com/office/powerpoint/2010/main" val="31048053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418">
              <a:defRPr/>
            </a:pPr>
            <a:r>
              <a:rPr lang="en-GB" dirty="0">
                <a:solidFill>
                  <a:prstClr val="black"/>
                </a:solidFill>
              </a:rPr>
              <a:t>Engaging men in family planning services has the potential to serve as an entry point into the health care system and lead men to secure primary health care prevention and treatment services.</a:t>
            </a:r>
          </a:p>
          <a:p>
            <a:pPr defTabSz="931418">
              <a:defRPr/>
            </a:pPr>
            <a:endParaRPr lang="en-US" dirty="0">
              <a:solidFill>
                <a:prstClr val="black"/>
              </a:solidFill>
            </a:endParaRPr>
          </a:p>
          <a:p>
            <a:pPr defTabSz="931418">
              <a:defRPr/>
            </a:pPr>
            <a:r>
              <a:rPr lang="en-US" sz="1000" dirty="0">
                <a:solidFill>
                  <a:prstClr val="black"/>
                </a:solidFill>
              </a:rPr>
              <a:t>Source:</a:t>
            </a:r>
          </a:p>
          <a:p>
            <a:pPr defTabSz="931418">
              <a:defRPr/>
            </a:pPr>
            <a:r>
              <a:rPr lang="en-GB" sz="1000" dirty="0">
                <a:solidFill>
                  <a:prstClr val="black"/>
                </a:solidFill>
              </a:rPr>
              <a:t>Demetrius J. </a:t>
            </a:r>
            <a:r>
              <a:rPr lang="en-GB" sz="1000" dirty="0" err="1">
                <a:solidFill>
                  <a:prstClr val="black"/>
                </a:solidFill>
              </a:rPr>
              <a:t>Porche</a:t>
            </a:r>
            <a:r>
              <a:rPr lang="en-GB" sz="1000" dirty="0">
                <a:solidFill>
                  <a:prstClr val="black"/>
                </a:solidFill>
              </a:rPr>
              <a:t>, “Men: The Missing Client in Family Planning,” (2012), accessed at </a:t>
            </a:r>
            <a:r>
              <a:rPr lang="en-GB" sz="1000" u="sng" dirty="0">
                <a:solidFill>
                  <a:prstClr val="black"/>
                </a:solidFill>
                <a:hlinkClick r:id="rId3"/>
              </a:rPr>
              <a:t>http://journals.sagepub.com/doi/pdf/10.1177/1557988312459340</a:t>
            </a:r>
            <a:r>
              <a:rPr lang="en-GB" sz="1000" dirty="0">
                <a:solidFill>
                  <a:prstClr val="black"/>
                </a:solidFill>
              </a:rPr>
              <a:t>.</a:t>
            </a:r>
            <a:endParaRPr lang="en-US" sz="1000"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pPr defTabSz="914265">
              <a:defRPr/>
            </a:pPr>
            <a:fld id="{FD37D96A-E03D-47B5-A035-9B3FA8225D97}" type="slidenum">
              <a:rPr lang="en-US">
                <a:solidFill>
                  <a:prstClr val="black"/>
                </a:solidFill>
              </a:rPr>
              <a:pPr defTabSz="914265">
                <a:defRPr/>
              </a:pPr>
              <a:t>35</a:t>
            </a:fld>
            <a:endParaRPr lang="en-US">
              <a:solidFill>
                <a:prstClr val="black"/>
              </a:solidFill>
            </a:endParaRPr>
          </a:p>
        </p:txBody>
      </p:sp>
    </p:spTree>
    <p:extLst>
      <p:ext uri="{BB962C8B-B14F-4D97-AF65-F5344CB8AC3E}">
        <p14:creationId xmlns:p14="http://schemas.microsoft.com/office/powerpoint/2010/main" val="27874454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programs that address boys’ and men’s sexual and reproductive health, including contraceptive use and family planning, are scarce, there are several promising interventions that demonstrate boys’ and men’s desire for health information and services.</a:t>
            </a:r>
          </a:p>
          <a:p>
            <a:endParaRPr lang="en-US" dirty="0"/>
          </a:p>
        </p:txBody>
      </p:sp>
      <p:sp>
        <p:nvSpPr>
          <p:cNvPr id="4" name="Slide Number Placeholder 3"/>
          <p:cNvSpPr>
            <a:spLocks noGrp="1"/>
          </p:cNvSpPr>
          <p:nvPr>
            <p:ph type="sldNum" sz="quarter" idx="10"/>
          </p:nvPr>
        </p:nvSpPr>
        <p:spPr/>
        <p:txBody>
          <a:bodyPr/>
          <a:lstStyle/>
          <a:p>
            <a:pPr defTabSz="914265">
              <a:defRPr/>
            </a:pPr>
            <a:fld id="{FD37D96A-E03D-47B5-A035-9B3FA8225D97}" type="slidenum">
              <a:rPr lang="en-US">
                <a:solidFill>
                  <a:prstClr val="black"/>
                </a:solidFill>
              </a:rPr>
              <a:pPr defTabSz="914265">
                <a:defRPr/>
              </a:pPr>
              <a:t>36</a:t>
            </a:fld>
            <a:endParaRPr lang="en-US">
              <a:solidFill>
                <a:prstClr val="black"/>
              </a:solidFill>
            </a:endParaRPr>
          </a:p>
        </p:txBody>
      </p:sp>
    </p:spTree>
    <p:extLst>
      <p:ext uri="{BB962C8B-B14F-4D97-AF65-F5344CB8AC3E}">
        <p14:creationId xmlns:p14="http://schemas.microsoft.com/office/powerpoint/2010/main" val="30012818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Gender Roles, Equality &amp; Transformations (GREAT) project in Uganda implemented community-based interventions that promoted gender-equitable attitudes and behaviors among boys and girls age 10 to 19 years and adults with the goal of reducing gender-based violence and improving sexual and reproductive health outcomes.  Key interventions included community gatherings that promoted adolescent well-being, a serial radio drama, adolescent-friendly health services, and a toolkit for community groups and school clubs. </a:t>
            </a:r>
          </a:p>
          <a:p>
            <a:endParaRPr lang="en-US" dirty="0"/>
          </a:p>
          <a:p>
            <a:r>
              <a:rPr lang="en-US" sz="1000" dirty="0"/>
              <a:t>Source:</a:t>
            </a:r>
          </a:p>
          <a:p>
            <a:r>
              <a:rPr lang="en-US" sz="1000" dirty="0"/>
              <a:t>Institute for Reproductive Health, Georgetown University, Pathfinder International, Save the Children, “The GREAT Project,” (2016), accessed at http://irh.org/wp-content/uploads/2015/07/GREAT_Results_Brief_global_07.10_8.5x11.pdf. </a:t>
            </a:r>
          </a:p>
          <a:p>
            <a:endParaRPr lang="en-US" sz="1000" dirty="0"/>
          </a:p>
          <a:p>
            <a:r>
              <a:rPr lang="en-US" sz="1000" dirty="0"/>
              <a:t>Institute for Reproductive Health, Georgetown University, “GREAT Project </a:t>
            </a:r>
            <a:r>
              <a:rPr lang="en-US" sz="1000" dirty="0" err="1"/>
              <a:t>Endline</a:t>
            </a:r>
            <a:r>
              <a:rPr lang="en-US" sz="1000" dirty="0"/>
              <a:t> Report,” (2016), accessed at http://pdf.usaid.gov/pdf_docs/PA00KXRW.pdf.</a:t>
            </a:r>
          </a:p>
        </p:txBody>
      </p:sp>
      <p:sp>
        <p:nvSpPr>
          <p:cNvPr id="4" name="Slide Number Placeholder 3"/>
          <p:cNvSpPr>
            <a:spLocks noGrp="1"/>
          </p:cNvSpPr>
          <p:nvPr>
            <p:ph type="sldNum" sz="quarter" idx="10"/>
          </p:nvPr>
        </p:nvSpPr>
        <p:spPr/>
        <p:txBody>
          <a:bodyPr/>
          <a:lstStyle/>
          <a:p>
            <a:pPr defTabSz="914265">
              <a:defRPr/>
            </a:pPr>
            <a:fld id="{FD37D96A-E03D-47B5-A035-9B3FA8225D97}" type="slidenum">
              <a:rPr lang="en-US">
                <a:solidFill>
                  <a:prstClr val="black"/>
                </a:solidFill>
              </a:rPr>
              <a:pPr defTabSz="914265">
                <a:defRPr/>
              </a:pPr>
              <a:t>37</a:t>
            </a:fld>
            <a:endParaRPr lang="en-US">
              <a:solidFill>
                <a:prstClr val="black"/>
              </a:solidFill>
            </a:endParaRPr>
          </a:p>
        </p:txBody>
      </p:sp>
    </p:spTree>
    <p:extLst>
      <p:ext uri="{BB962C8B-B14F-4D97-AF65-F5344CB8AC3E}">
        <p14:creationId xmlns:p14="http://schemas.microsoft.com/office/powerpoint/2010/main" val="8919347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GREAT project observed significant differences in attitudes and behaviors between youth who participated in the project compared to those who were not exposed to the project. For instance, youth ages 15 to19 years who participated in GREAT held more equitable gender attitudes and behaviors compared to adolescents who did not participate in the program. </a:t>
            </a:r>
          </a:p>
          <a:p>
            <a:endParaRPr lang="en-US" dirty="0"/>
          </a:p>
          <a:p>
            <a:r>
              <a:rPr lang="en-US" sz="1000" dirty="0"/>
              <a:t>Source:</a:t>
            </a:r>
          </a:p>
          <a:p>
            <a:r>
              <a:rPr lang="en-US" sz="1000" dirty="0"/>
              <a:t>Institute for Reproductive Health, Georgetown University, Pathfinder International, Save the Children, “The GREAT Project,” (2016), accessed at http://irh.org/wp-content/uploads/2015/07/GREAT_Results_Brief_global_07.10_8.5x11.pdf.</a:t>
            </a:r>
          </a:p>
          <a:p>
            <a:endParaRPr lang="en-US" sz="1000" dirty="0"/>
          </a:p>
          <a:p>
            <a:r>
              <a:rPr lang="en-US" sz="1000" dirty="0"/>
              <a:t>Institute for Reproductive Health, Georgetown University, “GREAT Project </a:t>
            </a:r>
            <a:r>
              <a:rPr lang="en-US" sz="1000" dirty="0" err="1"/>
              <a:t>Endline</a:t>
            </a:r>
            <a:r>
              <a:rPr lang="en-US" sz="1000" dirty="0"/>
              <a:t> Report,” (2016), accessed at http://pdf.usaid.gov/pdf_docs/PA00KXRW.pdf.</a:t>
            </a:r>
          </a:p>
        </p:txBody>
      </p:sp>
      <p:sp>
        <p:nvSpPr>
          <p:cNvPr id="4" name="Slide Number Placeholder 3"/>
          <p:cNvSpPr>
            <a:spLocks noGrp="1"/>
          </p:cNvSpPr>
          <p:nvPr>
            <p:ph type="sldNum" sz="quarter" idx="10"/>
          </p:nvPr>
        </p:nvSpPr>
        <p:spPr/>
        <p:txBody>
          <a:bodyPr/>
          <a:lstStyle/>
          <a:p>
            <a:pPr defTabSz="914265">
              <a:defRPr/>
            </a:pPr>
            <a:fld id="{FD37D96A-E03D-47B5-A035-9B3FA8225D97}" type="slidenum">
              <a:rPr lang="en-US">
                <a:solidFill>
                  <a:prstClr val="black"/>
                </a:solidFill>
              </a:rPr>
              <a:pPr defTabSz="914265">
                <a:defRPr/>
              </a:pPr>
              <a:t>38</a:t>
            </a:fld>
            <a:endParaRPr lang="en-US">
              <a:solidFill>
                <a:prstClr val="black"/>
              </a:solidFill>
            </a:endParaRPr>
          </a:p>
        </p:txBody>
      </p:sp>
    </p:spTree>
    <p:extLst>
      <p:ext uri="{BB962C8B-B14F-4D97-AF65-F5344CB8AC3E}">
        <p14:creationId xmlns:p14="http://schemas.microsoft.com/office/powerpoint/2010/main" val="20300290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Newly married or parenting couples who participated in GREAT also showed improved attitudes and behaviors related to sexual and reproductive health and reported a higher likelihood of using family planning.</a:t>
            </a:r>
          </a:p>
          <a:p>
            <a:endParaRPr lang="en-US" dirty="0"/>
          </a:p>
          <a:p>
            <a:r>
              <a:rPr lang="en-US" sz="1000" dirty="0"/>
              <a:t>Source:</a:t>
            </a:r>
          </a:p>
          <a:p>
            <a:r>
              <a:rPr lang="en-US" sz="1000" dirty="0"/>
              <a:t>Institute for Reproductive Health, Georgetown University, Pathfinder International, Save the Children, “The GREAT Project,” (2016), accessed at http://irh.org/wp-content/uploads/2015/07/GREAT_Results_Brief_global_07.10_8.5x11.pdf.</a:t>
            </a:r>
          </a:p>
          <a:p>
            <a:endParaRPr lang="en-US" sz="1000" dirty="0"/>
          </a:p>
          <a:p>
            <a:r>
              <a:rPr lang="en-US" sz="1000" dirty="0"/>
              <a:t>Institute for Reproductive Health, Georgetown University, “GREAT Project </a:t>
            </a:r>
            <a:r>
              <a:rPr lang="en-US" sz="1000" dirty="0" err="1"/>
              <a:t>Endline</a:t>
            </a:r>
            <a:r>
              <a:rPr lang="en-US" sz="1000" dirty="0"/>
              <a:t> Report,” (2016), accessed at http://pdf.usaid.gov/pdf_docs/PA00KXRW.pdf.</a:t>
            </a:r>
          </a:p>
        </p:txBody>
      </p:sp>
      <p:sp>
        <p:nvSpPr>
          <p:cNvPr id="4" name="Slide Number Placeholder 3"/>
          <p:cNvSpPr>
            <a:spLocks noGrp="1"/>
          </p:cNvSpPr>
          <p:nvPr>
            <p:ph type="sldNum" sz="quarter" idx="10"/>
          </p:nvPr>
        </p:nvSpPr>
        <p:spPr/>
        <p:txBody>
          <a:bodyPr/>
          <a:lstStyle/>
          <a:p>
            <a:pPr defTabSz="914265">
              <a:defRPr/>
            </a:pPr>
            <a:fld id="{FD37D96A-E03D-47B5-A035-9B3FA8225D97}" type="slidenum">
              <a:rPr lang="en-US">
                <a:solidFill>
                  <a:prstClr val="black"/>
                </a:solidFill>
              </a:rPr>
              <a:pPr defTabSz="914265">
                <a:defRPr/>
              </a:pPr>
              <a:t>39</a:t>
            </a:fld>
            <a:endParaRPr lang="en-US">
              <a:solidFill>
                <a:prstClr val="black"/>
              </a:solidFill>
            </a:endParaRPr>
          </a:p>
        </p:txBody>
      </p:sp>
    </p:spTree>
    <p:extLst>
      <p:ext uri="{BB962C8B-B14F-4D97-AF65-F5344CB8AC3E}">
        <p14:creationId xmlns:p14="http://schemas.microsoft.com/office/powerpoint/2010/main" val="1084545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14">
              <a:defRPr/>
            </a:pPr>
            <a:r>
              <a:rPr lang="en-US" dirty="0">
                <a:solidFill>
                  <a:prstClr val="black"/>
                </a:solidFill>
                <a:latin typeface="Calibri" panose="020F0502020204030204"/>
              </a:rPr>
              <a:t>A review of DHS surveys conducted in 60 countries between 1998 and 2008 showed that the number of children desired by both men and women has declined in most of the developing world with the exception of some countries in western and middle sub-Saharan Africa. </a:t>
            </a:r>
          </a:p>
          <a:p>
            <a:pPr defTabSz="912614">
              <a:defRPr/>
            </a:pPr>
            <a:endParaRPr lang="en-US" b="1" dirty="0">
              <a:solidFill>
                <a:prstClr val="black"/>
              </a:solidFill>
              <a:latin typeface="Calibri" panose="020F0502020204030204"/>
            </a:endParaRPr>
          </a:p>
          <a:p>
            <a:pPr defTabSz="912614">
              <a:defRPr/>
            </a:pPr>
            <a:endParaRPr lang="en-US" sz="1000" dirty="0">
              <a:solidFill>
                <a:prstClr val="black"/>
              </a:solidFill>
              <a:latin typeface="Calibri" panose="020F0502020204030204"/>
            </a:endParaRPr>
          </a:p>
          <a:p>
            <a:pPr defTabSz="912614">
              <a:defRPr/>
            </a:pPr>
            <a:r>
              <a:rPr lang="en-US" sz="1000" dirty="0">
                <a:solidFill>
                  <a:prstClr val="black"/>
                </a:solidFill>
                <a:latin typeface="Calibri" panose="020F0502020204030204"/>
              </a:rPr>
              <a:t>Source:</a:t>
            </a:r>
          </a:p>
          <a:p>
            <a:pPr defTabSz="912614">
              <a:defRPr/>
            </a:pPr>
            <a:r>
              <a:rPr lang="en-US" sz="1000" dirty="0">
                <a:solidFill>
                  <a:prstClr val="black"/>
                </a:solidFill>
                <a:latin typeface="Calibri" panose="020F0502020204030204"/>
              </a:rPr>
              <a:t>Charles F. </a:t>
            </a:r>
            <a:r>
              <a:rPr lang="en-US" sz="1000" dirty="0" err="1">
                <a:solidFill>
                  <a:prstClr val="black"/>
                </a:solidFill>
                <a:latin typeface="Calibri" panose="020F0502020204030204"/>
              </a:rPr>
              <a:t>Westoff</a:t>
            </a:r>
            <a:r>
              <a:rPr lang="en-US" sz="1000" dirty="0">
                <a:solidFill>
                  <a:prstClr val="black"/>
                </a:solidFill>
                <a:latin typeface="Calibri" panose="020F0502020204030204"/>
              </a:rPr>
              <a:t>, “Desired Number of Children: 2000-2008,” (2010), accessed at https://</a:t>
            </a:r>
            <a:r>
              <a:rPr lang="en-US" sz="1000" dirty="0" err="1">
                <a:solidFill>
                  <a:prstClr val="black"/>
                </a:solidFill>
                <a:latin typeface="Calibri" panose="020F0502020204030204"/>
              </a:rPr>
              <a:t>dhsprogram.com</a:t>
            </a:r>
            <a:r>
              <a:rPr lang="en-US" sz="1000" dirty="0">
                <a:solidFill>
                  <a:prstClr val="black"/>
                </a:solidFill>
                <a:latin typeface="Calibri" panose="020F0502020204030204"/>
              </a:rPr>
              <a:t>/pubs/pdf/CR25/CR25.pdf.</a:t>
            </a:r>
            <a:endParaRPr lang="en-US" sz="1000" dirty="0"/>
          </a:p>
          <a:p>
            <a:endParaRPr lang="en-US" dirty="0"/>
          </a:p>
        </p:txBody>
      </p:sp>
      <p:sp>
        <p:nvSpPr>
          <p:cNvPr id="4" name="Slide Number Placeholder 3"/>
          <p:cNvSpPr>
            <a:spLocks noGrp="1"/>
          </p:cNvSpPr>
          <p:nvPr>
            <p:ph type="sldNum" sz="quarter" idx="10"/>
          </p:nvPr>
        </p:nvSpPr>
        <p:spPr/>
        <p:txBody>
          <a:bodyPr/>
          <a:lstStyle/>
          <a:p>
            <a:fld id="{FD37D96A-E03D-47B5-A035-9B3FA8225D97}" type="slidenum">
              <a:rPr lang="en-US" smtClean="0"/>
              <a:pPr/>
              <a:t>4</a:t>
            </a:fld>
            <a:endParaRPr lang="en-US" dirty="0"/>
          </a:p>
        </p:txBody>
      </p:sp>
    </p:spTree>
    <p:extLst>
      <p:ext uri="{BB962C8B-B14F-4D97-AF65-F5344CB8AC3E}">
        <p14:creationId xmlns:p14="http://schemas.microsoft.com/office/powerpoint/2010/main" val="16336514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ACQUIRE Project - Get a Permanent Smile</a:t>
            </a:r>
            <a:r>
              <a:rPr lang="en-GB" b="1" baseline="30000" dirty="0"/>
              <a:t>, </a:t>
            </a:r>
            <a:endParaRPr lang="en-US" dirty="0"/>
          </a:p>
          <a:p>
            <a:r>
              <a:rPr lang="en-GB" b="1" dirty="0"/>
              <a:t> </a:t>
            </a:r>
            <a:endParaRPr lang="en-US" dirty="0"/>
          </a:p>
          <a:p>
            <a:r>
              <a:rPr lang="en-GB" dirty="0"/>
              <a:t>The Get a Permanent Smile Project—implemented in Ghana between 2004 and 2008—increased the use of vasectomy among men and couples who did not want any more children and were interested in a permanent family planning option. The project built the capacity of physicians to provide no-scalpel vasectomy (NSV) services and trained clinic staff on “male-friendly” services. It also implemented an extensive community outreach campaign using television, radio ads, printed promotional materials (posters, brochures, etc), as well as a telephone hotline to raise awareness about NSV, counter misconceptions, and promote NSV as an appropriate method for men that can enhance their ability to care for their partner and children.</a:t>
            </a:r>
            <a:endParaRPr lang="en-US" dirty="0"/>
          </a:p>
          <a:p>
            <a:r>
              <a:rPr lang="en-GB" b="1" dirty="0"/>
              <a:t> </a:t>
            </a:r>
            <a:endParaRPr lang="en-US" dirty="0"/>
          </a:p>
          <a:p>
            <a:r>
              <a:rPr lang="en-GB" dirty="0"/>
              <a:t>The results were encouraging and show potential. For instance, during the first phase of the project (2003-2004) NSV procedures at service sites increased from 26 procedures in 2003 to 81 in 2004, and attitudes and knowledge around NSV improved among trained health staff.</a:t>
            </a:r>
            <a:r>
              <a:rPr lang="en-US" dirty="0"/>
              <a:t> </a:t>
            </a:r>
            <a:r>
              <a:rPr lang="en-GB" dirty="0"/>
              <a:t>Awareness of NSV among men in the community increased from 30 percent at the start of the project to 60 percent by the end of the project; and the proportion of men who would consider a vasectomy doubled from one in 10 at baseline to one in five by the end of the project. </a:t>
            </a:r>
            <a:endParaRPr lang="en-US" dirty="0"/>
          </a:p>
          <a:p>
            <a:endParaRPr lang="en-GB" dirty="0"/>
          </a:p>
          <a:p>
            <a:endParaRPr lang="en-GB" dirty="0"/>
          </a:p>
          <a:p>
            <a:r>
              <a:rPr lang="en-GB" sz="1000" dirty="0"/>
              <a:t>Source:</a:t>
            </a:r>
          </a:p>
          <a:p>
            <a:r>
              <a:rPr lang="en-GB" sz="1000" dirty="0"/>
              <a:t>The ACQUIRE Project, “Get a Permanent Smile—Increasing Awareness of, Access to, and Utilization of Vasectomy Services in Ghana,” (2005), accessed at </a:t>
            </a:r>
            <a:r>
              <a:rPr lang="en-GB" sz="1000" dirty="0">
                <a:hlinkClick r:id="rId3"/>
              </a:rPr>
              <a:t>http://pdf.usaid.gov/pdf_docs/pdacg819.pdf</a:t>
            </a:r>
            <a:r>
              <a:rPr lang="en-GB" sz="1000" dirty="0"/>
              <a:t>.</a:t>
            </a:r>
          </a:p>
          <a:p>
            <a:endParaRPr lang="en-US" sz="1000" dirty="0"/>
          </a:p>
          <a:p>
            <a:r>
              <a:rPr lang="en-GB" sz="1000" dirty="0"/>
              <a:t>Cindi </a:t>
            </a:r>
            <a:r>
              <a:rPr lang="en-GB" sz="1000" dirty="0" err="1"/>
              <a:t>Cisek</a:t>
            </a:r>
            <a:r>
              <a:rPr lang="en-GB" sz="1000" dirty="0"/>
              <a:t> and Joan Taylor, “Revitalizing Underutilized Family Planning Methods: Assessing the Impact of an Integrated Supply-Demand Vasectomy Initiative in Ghana,” (2008), accessed at </a:t>
            </a:r>
            <a:r>
              <a:rPr lang="en-GB" sz="1000" dirty="0">
                <a:hlinkClick r:id="rId4"/>
              </a:rPr>
              <a:t>www.meridian-group.com/wp-content/uploads/2015/08/Revitalizing-Underutilized-Family-Planning-Methods-Assessing-the-Impact-of-an-Integrated-Supply-Demand-Vasectomy-Initiative-in-Ghana_Report.pdf</a:t>
            </a:r>
            <a:r>
              <a:rPr lang="en-GB" sz="1000" dirty="0"/>
              <a:t>.</a:t>
            </a:r>
            <a:endParaRPr lang="en-US" sz="1000" dirty="0"/>
          </a:p>
          <a:p>
            <a:endParaRPr lang="en-US" dirty="0"/>
          </a:p>
        </p:txBody>
      </p:sp>
      <p:sp>
        <p:nvSpPr>
          <p:cNvPr id="4" name="Slide Number Placeholder 3"/>
          <p:cNvSpPr>
            <a:spLocks noGrp="1"/>
          </p:cNvSpPr>
          <p:nvPr>
            <p:ph type="sldNum" sz="quarter" idx="10"/>
          </p:nvPr>
        </p:nvSpPr>
        <p:spPr/>
        <p:txBody>
          <a:bodyPr/>
          <a:lstStyle/>
          <a:p>
            <a:pPr defTabSz="914265">
              <a:defRPr/>
            </a:pPr>
            <a:fld id="{FD37D96A-E03D-47B5-A035-9B3FA8225D97}" type="slidenum">
              <a:rPr lang="en-US">
                <a:solidFill>
                  <a:prstClr val="black"/>
                </a:solidFill>
              </a:rPr>
              <a:pPr defTabSz="914265">
                <a:defRPr/>
              </a:pPr>
              <a:t>40</a:t>
            </a:fld>
            <a:endParaRPr lang="en-US">
              <a:solidFill>
                <a:prstClr val="black"/>
              </a:solidFill>
            </a:endParaRPr>
          </a:p>
        </p:txBody>
      </p:sp>
    </p:spTree>
    <p:extLst>
      <p:ext uri="{BB962C8B-B14F-4D97-AF65-F5344CB8AC3E}">
        <p14:creationId xmlns:p14="http://schemas.microsoft.com/office/powerpoint/2010/main" val="1858360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closer look at vasectomy, which is currently the most reliable and highly effective male-controlled modern method available to men.</a:t>
            </a:r>
          </a:p>
        </p:txBody>
      </p:sp>
      <p:sp>
        <p:nvSpPr>
          <p:cNvPr id="4" name="Slide Number Placeholder 3"/>
          <p:cNvSpPr>
            <a:spLocks noGrp="1"/>
          </p:cNvSpPr>
          <p:nvPr>
            <p:ph type="sldNum" sz="quarter" idx="10"/>
          </p:nvPr>
        </p:nvSpPr>
        <p:spPr/>
        <p:txBody>
          <a:bodyPr/>
          <a:lstStyle/>
          <a:p>
            <a:pPr defTabSz="914265">
              <a:defRPr/>
            </a:pPr>
            <a:fld id="{FD37D96A-E03D-47B5-A035-9B3FA8225D97}" type="slidenum">
              <a:rPr lang="en-US">
                <a:solidFill>
                  <a:prstClr val="black"/>
                </a:solidFill>
              </a:rPr>
              <a:pPr defTabSz="914265">
                <a:defRPr/>
              </a:pPr>
              <a:t>41</a:t>
            </a:fld>
            <a:endParaRPr lang="en-US">
              <a:solidFill>
                <a:prstClr val="black"/>
              </a:solidFill>
            </a:endParaRPr>
          </a:p>
        </p:txBody>
      </p:sp>
    </p:spTree>
    <p:extLst>
      <p:ext uri="{BB962C8B-B14F-4D97-AF65-F5344CB8AC3E}">
        <p14:creationId xmlns:p14="http://schemas.microsoft.com/office/powerpoint/2010/main" val="1313029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vasectomy is highly effective, simpler to perform, has fewer side effects than female sterilization, and has high levels of satisfaction among users, globally it remains one of the least-known and least-used contraceptive methods.</a:t>
            </a:r>
          </a:p>
          <a:p>
            <a:endParaRPr lang="en-US" dirty="0"/>
          </a:p>
          <a:p>
            <a:r>
              <a:rPr lang="en-US" dirty="0"/>
              <a:t>Source:</a:t>
            </a:r>
          </a:p>
          <a:p>
            <a:pPr defTabSz="914265">
              <a:defRPr/>
            </a:pPr>
            <a:r>
              <a:rPr lang="en-GB" dirty="0"/>
              <a:t>United Nations, Department of Economic and Social Affairs, Population Division, “Trends in Contraceptive Use Worldwide 2015,” (2015), accessed at </a:t>
            </a:r>
            <a:r>
              <a:rPr lang="en-GB" dirty="0">
                <a:hlinkClick r:id="rId3"/>
              </a:rPr>
              <a:t>http://www.un.org/en/development/desa/population/publications/pdf/family/trendsContraceptiveUse2015Report.pdf</a:t>
            </a:r>
            <a:r>
              <a:rPr lang="en-GB" dirty="0"/>
              <a:t>.</a:t>
            </a:r>
            <a:endParaRPr lang="en-US" dirty="0"/>
          </a:p>
          <a:p>
            <a:endParaRPr lang="en-US" dirty="0"/>
          </a:p>
        </p:txBody>
      </p:sp>
      <p:sp>
        <p:nvSpPr>
          <p:cNvPr id="4" name="Slide Number Placeholder 3"/>
          <p:cNvSpPr>
            <a:spLocks noGrp="1"/>
          </p:cNvSpPr>
          <p:nvPr>
            <p:ph type="sldNum" sz="quarter" idx="10"/>
          </p:nvPr>
        </p:nvSpPr>
        <p:spPr/>
        <p:txBody>
          <a:bodyPr/>
          <a:lstStyle/>
          <a:p>
            <a:pPr defTabSz="914265">
              <a:defRPr/>
            </a:pPr>
            <a:fld id="{FD37D96A-E03D-47B5-A035-9B3FA8225D97}" type="slidenum">
              <a:rPr lang="en-US">
                <a:solidFill>
                  <a:prstClr val="black"/>
                </a:solidFill>
              </a:rPr>
              <a:pPr defTabSz="914265">
                <a:defRPr/>
              </a:pPr>
              <a:t>42</a:t>
            </a:fld>
            <a:endParaRPr lang="en-US">
              <a:solidFill>
                <a:prstClr val="black"/>
              </a:solidFill>
            </a:endParaRPr>
          </a:p>
        </p:txBody>
      </p:sp>
    </p:spTree>
    <p:extLst>
      <p:ext uri="{BB962C8B-B14F-4D97-AF65-F5344CB8AC3E}">
        <p14:creationId xmlns:p14="http://schemas.microsoft.com/office/powerpoint/2010/main" val="23782172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14">
              <a:defRPr/>
            </a:pPr>
            <a:r>
              <a:rPr lang="en-GB" dirty="0">
                <a:solidFill>
                  <a:prstClr val="black"/>
                </a:solidFill>
                <a:latin typeface="Calibri" panose="020F0502020204030204"/>
              </a:rPr>
              <a:t>Unfortunately, use of vasectomy has decreased. Only 2.4% of all women married or in union relied on vasectomy as their family planning method in 2015 compared to 4.6% in 1994. Meanwhile, use of female sterilization among married women remains constant at about 19% making it the most common family planning method used by women and couples. </a:t>
            </a:r>
            <a:endParaRPr lang="en-US" dirty="0">
              <a:solidFill>
                <a:prstClr val="black"/>
              </a:solidFill>
              <a:latin typeface="Calibri" panose="020F0502020204030204"/>
            </a:endParaRPr>
          </a:p>
          <a:p>
            <a:pPr defTabSz="912614">
              <a:defRPr/>
            </a:pPr>
            <a:r>
              <a:rPr lang="en-GB" dirty="0">
                <a:solidFill>
                  <a:prstClr val="black"/>
                </a:solidFill>
                <a:latin typeface="Calibri" panose="020F0502020204030204"/>
              </a:rPr>
              <a:t> </a:t>
            </a:r>
            <a:endParaRPr lang="en-US" dirty="0">
              <a:solidFill>
                <a:prstClr val="black"/>
              </a:solidFill>
              <a:latin typeface="Calibri" panose="020F0502020204030204"/>
            </a:endParaRPr>
          </a:p>
          <a:p>
            <a:pPr defTabSz="912614">
              <a:defRPr/>
            </a:pPr>
            <a:r>
              <a:rPr lang="en-GB" dirty="0">
                <a:solidFill>
                  <a:prstClr val="black"/>
                </a:solidFill>
                <a:latin typeface="Calibri" panose="020F0502020204030204"/>
              </a:rPr>
              <a:t>A lack of knowledge or bias among service providers, widespread misconceptions among men and their communities, and gender norms that place the responsibility of family planning on women, contribute to men’s low use of and limited access to vasectomies.</a:t>
            </a:r>
          </a:p>
          <a:p>
            <a:pPr defTabSz="912614">
              <a:defRPr/>
            </a:pPr>
            <a:endParaRPr lang="en-US" dirty="0">
              <a:solidFill>
                <a:prstClr val="black"/>
              </a:solidFill>
              <a:latin typeface="Calibri" panose="020F0502020204030204"/>
            </a:endParaRPr>
          </a:p>
          <a:p>
            <a:pPr defTabSz="912614">
              <a:defRPr/>
            </a:pPr>
            <a:endParaRPr lang="en-US" dirty="0">
              <a:solidFill>
                <a:prstClr val="black"/>
              </a:solidFill>
              <a:latin typeface="Calibri" panose="020F0502020204030204"/>
            </a:endParaRPr>
          </a:p>
          <a:p>
            <a:pPr defTabSz="912614">
              <a:defRPr/>
            </a:pPr>
            <a:r>
              <a:rPr lang="en-US" sz="1000" dirty="0">
                <a:solidFill>
                  <a:prstClr val="black"/>
                </a:solidFill>
                <a:latin typeface="Calibri" panose="020F0502020204030204"/>
              </a:rPr>
              <a:t>Source:</a:t>
            </a:r>
          </a:p>
          <a:p>
            <a:pPr defTabSz="912614">
              <a:defRPr/>
            </a:pPr>
            <a:r>
              <a:rPr lang="en-GB" sz="1000" dirty="0">
                <a:solidFill>
                  <a:prstClr val="black"/>
                </a:solidFill>
                <a:latin typeface="Calibri" panose="020F0502020204030204"/>
              </a:rPr>
              <a:t>James D Shelton and Roy </a:t>
            </a:r>
            <a:r>
              <a:rPr lang="en-GB" sz="1000" dirty="0" err="1">
                <a:solidFill>
                  <a:prstClr val="black"/>
                </a:solidFill>
                <a:latin typeface="Calibri" panose="020F0502020204030204"/>
              </a:rPr>
              <a:t>Jacobstein</a:t>
            </a:r>
            <a:r>
              <a:rPr lang="en-GB" sz="1000" dirty="0">
                <a:solidFill>
                  <a:prstClr val="black"/>
                </a:solidFill>
                <a:latin typeface="Calibri" panose="020F0502020204030204"/>
              </a:rPr>
              <a:t>, “Vasectomy: A Long, Slow Haul to Successful </a:t>
            </a:r>
            <a:r>
              <a:rPr lang="en-GB" sz="1000" dirty="0" err="1">
                <a:solidFill>
                  <a:prstClr val="black"/>
                </a:solidFill>
                <a:latin typeface="Calibri" panose="020F0502020204030204"/>
              </a:rPr>
              <a:t>Takeoff</a:t>
            </a:r>
            <a:r>
              <a:rPr lang="en-GB" sz="1000" dirty="0">
                <a:solidFill>
                  <a:prstClr val="black"/>
                </a:solidFill>
                <a:latin typeface="Calibri" panose="020F0502020204030204"/>
              </a:rPr>
              <a:t>,” (2016), accessed at </a:t>
            </a:r>
            <a:r>
              <a:rPr lang="en-GB" sz="1000" u="sng" dirty="0">
                <a:solidFill>
                  <a:prstClr val="black"/>
                </a:solidFill>
                <a:latin typeface="Calibri" panose="020F0502020204030204"/>
                <a:hlinkClick r:id="rId3"/>
              </a:rPr>
              <a:t>www.ghspjournal.org/content/4/4/514.full.pdf+html</a:t>
            </a:r>
            <a:r>
              <a:rPr lang="en-GB" sz="1000" dirty="0">
                <a:solidFill>
                  <a:prstClr val="black"/>
                </a:solidFill>
                <a:latin typeface="Calibri" panose="020F0502020204030204"/>
              </a:rPr>
              <a:t>.</a:t>
            </a:r>
            <a:endParaRPr lang="en-US" sz="1000" dirty="0">
              <a:solidFill>
                <a:prstClr val="black"/>
              </a:solidFill>
              <a:latin typeface="Calibri" panose="020F0502020204030204"/>
            </a:endParaRPr>
          </a:p>
          <a:p>
            <a:pPr defTabSz="912614">
              <a:defRPr/>
            </a:pPr>
            <a:endParaRPr lang="en-GB" sz="1000" dirty="0">
              <a:solidFill>
                <a:prstClr val="black"/>
              </a:solidFill>
              <a:latin typeface="Calibri" panose="020F0502020204030204"/>
            </a:endParaRPr>
          </a:p>
          <a:p>
            <a:pPr defTabSz="912614">
              <a:defRPr/>
            </a:pPr>
            <a:r>
              <a:rPr lang="en-GB" sz="1000" dirty="0" err="1">
                <a:solidFill>
                  <a:prstClr val="black"/>
                </a:solidFill>
                <a:latin typeface="Calibri" panose="020F0502020204030204"/>
              </a:rPr>
              <a:t>EngenderHealth</a:t>
            </a:r>
            <a:r>
              <a:rPr lang="en-GB" sz="1000" dirty="0">
                <a:solidFill>
                  <a:prstClr val="black"/>
                </a:solidFill>
                <a:latin typeface="Calibri" panose="020F0502020204030204"/>
              </a:rPr>
              <a:t>, “A Matter of Fact, A Matter of Choice: The Case for Investing in Permanent Contraceptive Methods,”(2014), accessed at </a:t>
            </a:r>
            <a:r>
              <a:rPr lang="en-GB" sz="1000" u="sng" dirty="0">
                <a:solidFill>
                  <a:prstClr val="black"/>
                </a:solidFill>
                <a:latin typeface="Calibri" panose="020F0502020204030204"/>
                <a:hlinkClick r:id="rId4"/>
              </a:rPr>
              <a:t>www.respond-project.org/pages/files/6_pubs/advocacy-materials/Case-for-Perm-Methods-White-Paper-2014.pdf</a:t>
            </a:r>
            <a:r>
              <a:rPr lang="en-GB" sz="1000" dirty="0">
                <a:solidFill>
                  <a:prstClr val="black"/>
                </a:solidFill>
                <a:latin typeface="Calibri" panose="020F0502020204030204"/>
              </a:rPr>
              <a:t>. </a:t>
            </a:r>
            <a:endParaRPr lang="en-US" sz="1000" dirty="0">
              <a:solidFill>
                <a:prstClr val="black"/>
              </a:solidFill>
              <a:latin typeface="Calibri" panose="020F0502020204030204"/>
            </a:endParaRPr>
          </a:p>
          <a:p>
            <a:pPr defTabSz="912614">
              <a:defRPr/>
            </a:pPr>
            <a:endParaRPr lang="en-GB" sz="1000" dirty="0">
              <a:solidFill>
                <a:prstClr val="black"/>
              </a:solidFill>
              <a:latin typeface="Calibri" panose="020F0502020204030204"/>
            </a:endParaRPr>
          </a:p>
          <a:p>
            <a:pPr defTabSz="912614">
              <a:defRPr/>
            </a:pPr>
            <a:r>
              <a:rPr lang="en-GB" sz="1000" dirty="0">
                <a:solidFill>
                  <a:prstClr val="black"/>
                </a:solidFill>
                <a:latin typeface="Calibri" panose="020F0502020204030204"/>
              </a:rPr>
              <a:t>United Nations, Department of Economic and Social Affairs, Population Division, “Trends in Contraceptive Use Worldwide (2015),” 2015, accessed at </a:t>
            </a:r>
            <a:r>
              <a:rPr lang="en-GB" sz="1000" u="sng" dirty="0">
                <a:solidFill>
                  <a:prstClr val="black"/>
                </a:solidFill>
                <a:latin typeface="Calibri" panose="020F0502020204030204"/>
                <a:hlinkClick r:id="rId5"/>
              </a:rPr>
              <a:t>www.un.org/en/development/desa/population/publications/pdf/family/trendsContraceptiveUse2015Report.pdf</a:t>
            </a:r>
            <a:r>
              <a:rPr lang="en-GB" sz="1000" u="sng" dirty="0">
                <a:solidFill>
                  <a:prstClr val="black"/>
                </a:solidFill>
                <a:latin typeface="Calibri" panose="020F0502020204030204"/>
              </a:rPr>
              <a:t>.</a:t>
            </a:r>
            <a:endParaRPr lang="en-US" sz="1000" dirty="0">
              <a:solidFill>
                <a:prstClr val="black"/>
              </a:solidFill>
              <a:latin typeface="Calibri" panose="020F0502020204030204"/>
            </a:endParaRPr>
          </a:p>
          <a:p>
            <a:endParaRPr lang="en-US" dirty="0"/>
          </a:p>
        </p:txBody>
      </p:sp>
      <p:sp>
        <p:nvSpPr>
          <p:cNvPr id="4" name="Slide Number Placeholder 3"/>
          <p:cNvSpPr>
            <a:spLocks noGrp="1"/>
          </p:cNvSpPr>
          <p:nvPr>
            <p:ph type="sldNum" sz="quarter" idx="10"/>
          </p:nvPr>
        </p:nvSpPr>
        <p:spPr/>
        <p:txBody>
          <a:bodyPr/>
          <a:lstStyle/>
          <a:p>
            <a:pPr defTabSz="914265">
              <a:defRPr/>
            </a:pPr>
            <a:fld id="{FD37D96A-E03D-47B5-A035-9B3FA8225D97}" type="slidenum">
              <a:rPr lang="en-US">
                <a:solidFill>
                  <a:prstClr val="black"/>
                </a:solidFill>
              </a:rPr>
              <a:pPr defTabSz="914265">
                <a:defRPr/>
              </a:pPr>
              <a:t>43</a:t>
            </a:fld>
            <a:endParaRPr lang="en-US">
              <a:solidFill>
                <a:prstClr val="black"/>
              </a:solidFill>
            </a:endParaRPr>
          </a:p>
        </p:txBody>
      </p:sp>
    </p:spTree>
    <p:extLst>
      <p:ext uri="{BB962C8B-B14F-4D97-AF65-F5344CB8AC3E}">
        <p14:creationId xmlns:p14="http://schemas.microsoft.com/office/powerpoint/2010/main" val="10936805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14">
              <a:defRPr/>
            </a:pPr>
            <a:r>
              <a:rPr lang="en-GB" dirty="0">
                <a:solidFill>
                  <a:prstClr val="black"/>
                </a:solidFill>
                <a:latin typeface="Calibri" panose="020F0502020204030204" pitchFamily="34" charset="0"/>
                <a:cs typeface="Calibri" panose="020F0502020204030204" pitchFamily="34" charset="0"/>
              </a:rPr>
              <a:t>When countries add vasectomy to the contraceptive mix, it helps individuals and couples achieve their desired family size, expands the choice of effective permanent methods for individuals and couples, and generates greater savings for the country.</a:t>
            </a:r>
            <a:r>
              <a:rPr lang="en-GB" baseline="30000" dirty="0">
                <a:solidFill>
                  <a:prstClr val="black"/>
                </a:solidFill>
                <a:latin typeface="Calibri" panose="020F0502020204030204" pitchFamily="34" charset="0"/>
                <a:cs typeface="Calibri" panose="020F0502020204030204" pitchFamily="34" charset="0"/>
              </a:rPr>
              <a:t> </a:t>
            </a:r>
          </a:p>
          <a:p>
            <a:pPr defTabSz="912614">
              <a:defRPr/>
            </a:pPr>
            <a:endParaRPr lang="en-GB" baseline="30000" dirty="0">
              <a:solidFill>
                <a:prstClr val="black"/>
              </a:solidFill>
              <a:latin typeface="Calibri" panose="020F0502020204030204" pitchFamily="34" charset="0"/>
              <a:cs typeface="Calibri" panose="020F0502020204030204" pitchFamily="34" charset="0"/>
            </a:endParaRPr>
          </a:p>
          <a:p>
            <a:pPr defTabSz="912614">
              <a:defRPr/>
            </a:pPr>
            <a:r>
              <a:rPr lang="en-GB" dirty="0">
                <a:solidFill>
                  <a:prstClr val="black"/>
                </a:solidFill>
                <a:latin typeface="Calibri" panose="020F0502020204030204" pitchFamily="34" charset="0"/>
                <a:cs typeface="Calibri" panose="020F0502020204030204" pitchFamily="34" charset="0"/>
              </a:rPr>
              <a:t>Let’s explore the potential for vasectomy uptake in Ethiopia. </a:t>
            </a:r>
          </a:p>
          <a:p>
            <a:pPr defTabSz="912614">
              <a:defRPr/>
            </a:pPr>
            <a:endParaRPr lang="en-GB" baseline="30000" dirty="0">
              <a:solidFill>
                <a:prstClr val="black"/>
              </a:solidFill>
              <a:latin typeface="Calibri" panose="020F0502020204030204"/>
            </a:endParaRPr>
          </a:p>
          <a:p>
            <a:pPr defTabSz="912614">
              <a:defRPr/>
            </a:pPr>
            <a:endParaRPr lang="en-US" dirty="0">
              <a:solidFill>
                <a:prstClr val="black"/>
              </a:solidFill>
              <a:latin typeface="Calibri" panose="020F0502020204030204"/>
            </a:endParaRPr>
          </a:p>
          <a:p>
            <a:pPr defTabSz="912614">
              <a:defRPr/>
            </a:pPr>
            <a:r>
              <a:rPr lang="en-GB" b="1" dirty="0">
                <a:solidFill>
                  <a:prstClr val="black"/>
                </a:solidFill>
                <a:latin typeface="Calibri" panose="020F0502020204030204"/>
              </a:rPr>
              <a:t> </a:t>
            </a:r>
            <a:endParaRPr lang="en-US" dirty="0">
              <a:solidFill>
                <a:prstClr val="black"/>
              </a:solidFill>
              <a:latin typeface="Calibri" panose="020F0502020204030204"/>
            </a:endParaRPr>
          </a:p>
        </p:txBody>
      </p:sp>
      <p:sp>
        <p:nvSpPr>
          <p:cNvPr id="4" name="Slide Number Placeholder 3"/>
          <p:cNvSpPr>
            <a:spLocks noGrp="1"/>
          </p:cNvSpPr>
          <p:nvPr>
            <p:ph type="sldNum" sz="quarter" idx="10"/>
          </p:nvPr>
        </p:nvSpPr>
        <p:spPr/>
        <p:txBody>
          <a:bodyPr/>
          <a:lstStyle/>
          <a:p>
            <a:pPr defTabSz="914265">
              <a:defRPr/>
            </a:pPr>
            <a:fld id="{FD37D96A-E03D-47B5-A035-9B3FA8225D97}" type="slidenum">
              <a:rPr lang="en-US">
                <a:solidFill>
                  <a:prstClr val="black"/>
                </a:solidFill>
              </a:rPr>
              <a:pPr defTabSz="914265">
                <a:defRPr/>
              </a:pPr>
              <a:t>44</a:t>
            </a:fld>
            <a:endParaRPr lang="en-US">
              <a:solidFill>
                <a:prstClr val="black"/>
              </a:solidFill>
            </a:endParaRPr>
          </a:p>
        </p:txBody>
      </p:sp>
    </p:spTree>
    <p:extLst>
      <p:ext uri="{BB962C8B-B14F-4D97-AF65-F5344CB8AC3E}">
        <p14:creationId xmlns:p14="http://schemas.microsoft.com/office/powerpoint/2010/main" val="18341582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14">
              <a:defRPr/>
            </a:pPr>
            <a:r>
              <a:rPr lang="en-GB" b="1" u="sng" dirty="0">
                <a:solidFill>
                  <a:prstClr val="black"/>
                </a:solidFill>
                <a:latin typeface="Calibri" panose="020F0502020204030204"/>
              </a:rPr>
              <a:t>Ethiopia</a:t>
            </a:r>
            <a:endParaRPr lang="en-US" dirty="0">
              <a:solidFill>
                <a:prstClr val="black"/>
              </a:solidFill>
              <a:latin typeface="Calibri" panose="020F0502020204030204"/>
            </a:endParaRPr>
          </a:p>
          <a:p>
            <a:pPr defTabSz="912614">
              <a:defRPr/>
            </a:pPr>
            <a:r>
              <a:rPr lang="en-GB" dirty="0">
                <a:solidFill>
                  <a:prstClr val="black"/>
                </a:solidFill>
                <a:latin typeface="Calibri" panose="020F0502020204030204"/>
              </a:rPr>
              <a:t>In Ethiopia, </a:t>
            </a:r>
            <a:r>
              <a:rPr lang="en-US" dirty="0">
                <a:solidFill>
                  <a:prstClr val="black"/>
                </a:solidFill>
                <a:latin typeface="Calibri" panose="020F0502020204030204"/>
              </a:rPr>
              <a:t>almost one-third of both men (29 percent) and women (31 percent) of reproductive age do not want any more children. Yet, less than 2 percent of women who no longer want children are using a permanent method and more than 5 million women who no longer want children are not using any method at all.</a:t>
            </a:r>
          </a:p>
          <a:p>
            <a:pPr defTabSz="912614">
              <a:defRPr/>
            </a:pPr>
            <a:endParaRPr lang="en-GB" dirty="0">
              <a:solidFill>
                <a:prstClr val="black"/>
              </a:solidFill>
              <a:latin typeface="Calibri" panose="020F0502020204030204"/>
            </a:endParaRPr>
          </a:p>
          <a:p>
            <a:pPr defTabSz="912614">
              <a:defRPr/>
            </a:pPr>
            <a:r>
              <a:rPr lang="en-GB" dirty="0">
                <a:solidFill>
                  <a:prstClr val="black"/>
                </a:solidFill>
                <a:latin typeface="Calibri" panose="020F0502020204030204"/>
              </a:rPr>
              <a:t>Ethiopia has set a goal to increase its contraceptive prevalence rate, or the percentage of couples currently using a contraceptive method, from 36 percent in 2016 to 55 percent by 2020. Increasing the capacity and demand for vasectomy in Ethiopia could help achieve national family planning goals, improve the contraceptive mix for men and couples who want to limit births, and generate more savings for the country. </a:t>
            </a:r>
            <a:endParaRPr lang="en-US" dirty="0">
              <a:solidFill>
                <a:prstClr val="black"/>
              </a:solidFill>
              <a:latin typeface="Calibri" panose="020F0502020204030204"/>
            </a:endParaRPr>
          </a:p>
          <a:p>
            <a:pPr defTabSz="912614">
              <a:defRPr/>
            </a:pPr>
            <a:r>
              <a:rPr lang="en-GB" dirty="0">
                <a:solidFill>
                  <a:prstClr val="black"/>
                </a:solidFill>
                <a:latin typeface="Calibri" panose="020F0502020204030204"/>
              </a:rPr>
              <a:t> </a:t>
            </a:r>
            <a:endParaRPr lang="en-US" dirty="0">
              <a:solidFill>
                <a:prstClr val="black"/>
              </a:solidFill>
              <a:latin typeface="Calibri" panose="020F0502020204030204"/>
            </a:endParaRPr>
          </a:p>
          <a:p>
            <a:pPr defTabSz="912614">
              <a:defRPr/>
            </a:pPr>
            <a:r>
              <a:rPr lang="en-GB" sz="1000" dirty="0">
                <a:solidFill>
                  <a:prstClr val="black"/>
                </a:solidFill>
                <a:latin typeface="Calibri" panose="020F0502020204030204"/>
              </a:rPr>
              <a:t>Source:</a:t>
            </a:r>
          </a:p>
          <a:p>
            <a:pPr defTabSz="912614">
              <a:defRPr/>
            </a:pPr>
            <a:r>
              <a:rPr lang="en-US" sz="1000" dirty="0">
                <a:solidFill>
                  <a:prstClr val="black"/>
                </a:solidFill>
                <a:latin typeface="Calibri" panose="020F0502020204030204"/>
              </a:rPr>
              <a:t>Ethiopia Central Statistical Agency (CSA) and ICF.  Ethiopia Demographic and Health Survey 2016: Key Indicators Report (Addis Ababa, Ethiopia, and Rockville, MD: CSA and ICF, 2016).</a:t>
            </a:r>
          </a:p>
          <a:p>
            <a:pPr defTabSz="912614">
              <a:defRPr/>
            </a:pPr>
            <a:endParaRPr lang="en-US" sz="1000" dirty="0">
              <a:solidFill>
                <a:prstClr val="black"/>
              </a:solidFill>
              <a:latin typeface="Calibri" panose="020F0502020204030204"/>
            </a:endParaRPr>
          </a:p>
          <a:p>
            <a:pPr defTabSz="912614">
              <a:defRPr/>
            </a:pPr>
            <a:r>
              <a:rPr lang="en-US" sz="1000" dirty="0">
                <a:solidFill>
                  <a:prstClr val="black"/>
                </a:solidFill>
                <a:latin typeface="Calibri" panose="020F0502020204030204"/>
              </a:rPr>
              <a:t>United Nations, Department of Economic and Social Affairs, Population Division (2017). World Population Prospects: The 2017 Revision, DVD Edition.</a:t>
            </a:r>
          </a:p>
          <a:p>
            <a:pPr defTabSz="912614">
              <a:defRPr/>
            </a:pPr>
            <a:endParaRPr lang="en-GB" sz="1000" dirty="0">
              <a:solidFill>
                <a:prstClr val="black"/>
              </a:solidFill>
              <a:latin typeface="Calibri" panose="020F0502020204030204"/>
            </a:endParaRPr>
          </a:p>
          <a:p>
            <a:pPr defTabSz="912614">
              <a:defRPr/>
            </a:pPr>
            <a:r>
              <a:rPr lang="en-GB" sz="1000" dirty="0">
                <a:solidFill>
                  <a:prstClr val="black"/>
                </a:solidFill>
                <a:latin typeface="Calibri" panose="020F0502020204030204"/>
              </a:rPr>
              <a:t>Brian Perry et al., “Promoting Vasectomy Services in Ethiopia,” (2016), accessed at </a:t>
            </a:r>
            <a:r>
              <a:rPr lang="en-GB" sz="1000" dirty="0">
                <a:solidFill>
                  <a:prstClr val="black"/>
                </a:solidFill>
                <a:latin typeface="Calibri" panose="020F0502020204030204"/>
                <a:hlinkClick r:id="rId3"/>
              </a:rPr>
              <a:t>www.fhi360.org/sites/default/files/media/documents/resource-vasectomy-evidence-ethiopia-final.pdf</a:t>
            </a:r>
            <a:r>
              <a:rPr lang="en-GB" sz="1000" dirty="0">
                <a:solidFill>
                  <a:prstClr val="black"/>
                </a:solidFill>
                <a:latin typeface="Calibri" panose="020F0502020204030204"/>
              </a:rPr>
              <a:t>. </a:t>
            </a:r>
            <a:endParaRPr lang="en-US" sz="1000" dirty="0">
              <a:solidFill>
                <a:prstClr val="black"/>
              </a:solidFill>
              <a:latin typeface="Calibri" panose="020F0502020204030204"/>
            </a:endParaRPr>
          </a:p>
          <a:p>
            <a:pPr defTabSz="914265">
              <a:defRPr/>
            </a:pPr>
            <a:r>
              <a:rPr lang="en-GB" dirty="0">
                <a:solidFill>
                  <a:prstClr val="black"/>
                </a:solidFill>
                <a:latin typeface="Calibri" panose="020F0502020204030204"/>
              </a:rPr>
              <a:t> </a:t>
            </a:r>
            <a:endParaRPr lang="en-US" dirty="0">
              <a:solidFill>
                <a:prstClr val="black"/>
              </a:solidFill>
              <a:latin typeface="Calibri" panose="020F0502020204030204"/>
            </a:endParaRPr>
          </a:p>
        </p:txBody>
      </p:sp>
      <p:sp>
        <p:nvSpPr>
          <p:cNvPr id="4" name="Slide Number Placeholder 3"/>
          <p:cNvSpPr>
            <a:spLocks noGrp="1"/>
          </p:cNvSpPr>
          <p:nvPr>
            <p:ph type="sldNum" sz="quarter" idx="10"/>
          </p:nvPr>
        </p:nvSpPr>
        <p:spPr/>
        <p:txBody>
          <a:bodyPr/>
          <a:lstStyle/>
          <a:p>
            <a:pPr defTabSz="914265">
              <a:defRPr/>
            </a:pPr>
            <a:fld id="{FD37D96A-E03D-47B5-A035-9B3FA8225D97}" type="slidenum">
              <a:rPr lang="en-US">
                <a:solidFill>
                  <a:prstClr val="black"/>
                </a:solidFill>
              </a:rPr>
              <a:pPr defTabSz="914265">
                <a:defRPr/>
              </a:pPr>
              <a:t>45</a:t>
            </a:fld>
            <a:endParaRPr lang="en-US">
              <a:solidFill>
                <a:prstClr val="black"/>
              </a:solidFill>
            </a:endParaRPr>
          </a:p>
        </p:txBody>
      </p:sp>
    </p:spTree>
    <p:extLst>
      <p:ext uri="{BB962C8B-B14F-4D97-AF65-F5344CB8AC3E}">
        <p14:creationId xmlns:p14="http://schemas.microsoft.com/office/powerpoint/2010/main" val="2411980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14">
              <a:defRPr/>
            </a:pPr>
            <a:r>
              <a:rPr lang="en-GB" dirty="0">
                <a:solidFill>
                  <a:prstClr val="black"/>
                </a:solidFill>
                <a:latin typeface="Calibri" panose="020F0502020204030204"/>
              </a:rPr>
              <a:t>By 2020, one-third of couples in Ethiopia will have achieved their family size. This means that by 2020, about 10 million men and women will no longer want any more children.</a:t>
            </a:r>
            <a:endParaRPr lang="en-US" dirty="0">
              <a:solidFill>
                <a:prstClr val="black"/>
              </a:solidFill>
              <a:latin typeface="Calibri" panose="020F0502020204030204"/>
            </a:endParaRPr>
          </a:p>
          <a:p>
            <a:pPr defTabSz="912614">
              <a:defRPr/>
            </a:pPr>
            <a:endParaRPr lang="en-GB" dirty="0">
              <a:solidFill>
                <a:prstClr val="black"/>
              </a:solidFill>
              <a:latin typeface="Calibri" panose="020F0502020204030204"/>
            </a:endParaRPr>
          </a:p>
          <a:p>
            <a:pPr defTabSz="912614">
              <a:defRPr/>
            </a:pPr>
            <a:endParaRPr lang="en-GB" dirty="0">
              <a:solidFill>
                <a:prstClr val="black"/>
              </a:solidFill>
              <a:latin typeface="Calibri" panose="020F0502020204030204"/>
            </a:endParaRPr>
          </a:p>
          <a:p>
            <a:pPr defTabSz="912614">
              <a:defRPr/>
            </a:pPr>
            <a:r>
              <a:rPr lang="en-GB" sz="1000" dirty="0">
                <a:solidFill>
                  <a:prstClr val="black"/>
                </a:solidFill>
                <a:latin typeface="Calibri" panose="020F0502020204030204"/>
              </a:rPr>
              <a:t>Source:</a:t>
            </a:r>
          </a:p>
          <a:p>
            <a:pPr defTabSz="912614">
              <a:defRPr/>
            </a:pPr>
            <a:r>
              <a:rPr lang="en-US" sz="1000" dirty="0">
                <a:solidFill>
                  <a:prstClr val="black"/>
                </a:solidFill>
                <a:latin typeface="Calibri" panose="020F0502020204030204"/>
              </a:rPr>
              <a:t>Ethiopia Central Statistical Agency (CSA) and ICF.  Ethiopia Demographic and Health Survey 2016: Key Indicators Report (Addis Ababa, Ethiopia, and Rockville, MD: CSA and ICF, 2016).</a:t>
            </a:r>
          </a:p>
          <a:p>
            <a:pPr defTabSz="912614">
              <a:defRPr/>
            </a:pPr>
            <a:endParaRPr lang="en-GB" sz="1000" dirty="0">
              <a:solidFill>
                <a:prstClr val="black"/>
              </a:solidFill>
              <a:latin typeface="Calibri" panose="020F0502020204030204"/>
            </a:endParaRPr>
          </a:p>
          <a:p>
            <a:pPr defTabSz="912614">
              <a:defRPr/>
            </a:pPr>
            <a:r>
              <a:rPr lang="en-GB" sz="1000" dirty="0">
                <a:solidFill>
                  <a:prstClr val="black"/>
                </a:solidFill>
                <a:latin typeface="Calibri" panose="020F0502020204030204"/>
              </a:rPr>
              <a:t>Brian Perry et al., “Promoting Vasectomy Services in Ethiopia,” (2016), accessed at </a:t>
            </a:r>
            <a:r>
              <a:rPr lang="en-GB" sz="1000" dirty="0">
                <a:solidFill>
                  <a:prstClr val="black"/>
                </a:solidFill>
                <a:latin typeface="Calibri" panose="020F0502020204030204"/>
                <a:hlinkClick r:id="rId3"/>
              </a:rPr>
              <a:t>https://www.fhi360.org/sites/default/files/media/documents/resource-vasectomy-evidence-ethiopia-final.pdf</a:t>
            </a:r>
            <a:r>
              <a:rPr lang="en-GB" sz="1000" dirty="0">
                <a:solidFill>
                  <a:prstClr val="black"/>
                </a:solidFill>
                <a:latin typeface="Calibri" panose="020F0502020204030204"/>
              </a:rPr>
              <a:t>.</a:t>
            </a:r>
            <a:endParaRPr lang="en-US" sz="1000" dirty="0">
              <a:solidFill>
                <a:prstClr val="black"/>
              </a:solidFill>
              <a:latin typeface="Calibri" panose="020F0502020204030204"/>
            </a:endParaRPr>
          </a:p>
        </p:txBody>
      </p:sp>
      <p:sp>
        <p:nvSpPr>
          <p:cNvPr id="4" name="Slide Number Placeholder 3"/>
          <p:cNvSpPr>
            <a:spLocks noGrp="1"/>
          </p:cNvSpPr>
          <p:nvPr>
            <p:ph type="sldNum" sz="quarter" idx="10"/>
          </p:nvPr>
        </p:nvSpPr>
        <p:spPr/>
        <p:txBody>
          <a:bodyPr/>
          <a:lstStyle/>
          <a:p>
            <a:pPr defTabSz="914265">
              <a:defRPr/>
            </a:pPr>
            <a:fld id="{FD37D96A-E03D-47B5-A035-9B3FA8225D97}" type="slidenum">
              <a:rPr lang="en-US">
                <a:solidFill>
                  <a:prstClr val="black"/>
                </a:solidFill>
              </a:rPr>
              <a:pPr defTabSz="914265">
                <a:defRPr/>
              </a:pPr>
              <a:t>46</a:t>
            </a:fld>
            <a:endParaRPr lang="en-US">
              <a:solidFill>
                <a:prstClr val="black"/>
              </a:solidFill>
            </a:endParaRPr>
          </a:p>
        </p:txBody>
      </p:sp>
    </p:spTree>
    <p:extLst>
      <p:ext uri="{BB962C8B-B14F-4D97-AF65-F5344CB8AC3E}">
        <p14:creationId xmlns:p14="http://schemas.microsoft.com/office/powerpoint/2010/main" val="34243977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14">
              <a:defRPr/>
            </a:pPr>
            <a:r>
              <a:rPr lang="en-GB" dirty="0">
                <a:solidFill>
                  <a:prstClr val="black"/>
                </a:solidFill>
                <a:latin typeface="Calibri" panose="020F0502020204030204"/>
              </a:rPr>
              <a:t>Vasectomy is a best buy—protecting couples against an unwanted pregnancy for less money than any other contraceptive methods provided in Ethiopia, other than an IUD. </a:t>
            </a:r>
            <a:endParaRPr lang="en-US" dirty="0">
              <a:solidFill>
                <a:prstClr val="black"/>
              </a:solidFill>
              <a:latin typeface="Calibri" panose="020F0502020204030204"/>
            </a:endParaRPr>
          </a:p>
          <a:p>
            <a:pPr defTabSz="914265">
              <a:defRPr/>
            </a:pPr>
            <a:r>
              <a:rPr lang="en-GB" dirty="0">
                <a:solidFill>
                  <a:prstClr val="black"/>
                </a:solidFill>
                <a:latin typeface="Calibri" panose="020F0502020204030204"/>
              </a:rPr>
              <a:t> </a:t>
            </a:r>
            <a:endParaRPr lang="en-US" dirty="0">
              <a:solidFill>
                <a:prstClr val="black"/>
              </a:solidFill>
              <a:latin typeface="Calibri" panose="020F0502020204030204"/>
            </a:endParaRPr>
          </a:p>
          <a:p>
            <a:pPr defTabSz="914265">
              <a:defRPr/>
            </a:pPr>
            <a:r>
              <a:rPr lang="en-US" dirty="0">
                <a:solidFill>
                  <a:prstClr val="black"/>
                </a:solidFill>
                <a:latin typeface="Calibri" panose="020F0502020204030204"/>
              </a:rPr>
              <a:t>[Definition: </a:t>
            </a:r>
            <a:r>
              <a:rPr lang="en-US" sz="1200" b="0" i="0" kern="1200" dirty="0">
                <a:solidFill>
                  <a:schemeClr val="tx1"/>
                </a:solidFill>
                <a:effectLst/>
                <a:latin typeface="Arial" charset="0"/>
                <a:ea typeface="+mn-ea"/>
                <a:cs typeface="+mn-cs"/>
              </a:rPr>
              <a:t>Couple Years of Protection (CYP) is the estimated protection provided by contraceptive methods during a one-year period, based upon the volume of all contraceptives sold or distributed free of charge to clients during that period.]</a:t>
            </a:r>
            <a:endParaRPr lang="en-US" dirty="0">
              <a:solidFill>
                <a:prstClr val="black"/>
              </a:solidFill>
              <a:latin typeface="Calibri" panose="020F0502020204030204"/>
            </a:endParaRPr>
          </a:p>
          <a:p>
            <a:pPr defTabSz="912614">
              <a:defRPr/>
            </a:pPr>
            <a:endParaRPr lang="en-GB" sz="1000" dirty="0">
              <a:solidFill>
                <a:prstClr val="black"/>
              </a:solidFill>
              <a:latin typeface="Calibri" panose="020F0502020204030204"/>
            </a:endParaRPr>
          </a:p>
          <a:p>
            <a:pPr defTabSz="912614">
              <a:defRPr/>
            </a:pPr>
            <a:r>
              <a:rPr lang="en-GB" sz="1000" dirty="0">
                <a:solidFill>
                  <a:prstClr val="black"/>
                </a:solidFill>
                <a:latin typeface="Calibri" panose="020F0502020204030204"/>
              </a:rPr>
              <a:t>Source:</a:t>
            </a:r>
          </a:p>
          <a:p>
            <a:pPr defTabSz="912614">
              <a:defRPr/>
            </a:pPr>
            <a:r>
              <a:rPr lang="en-US" sz="1000" dirty="0">
                <a:solidFill>
                  <a:prstClr val="black"/>
                </a:solidFill>
                <a:latin typeface="Calibri" panose="020F0502020204030204"/>
              </a:rPr>
              <a:t>Ethiopia Central Statistical Agency (CSA) and ICF.  Ethiopia Demographic and Health Survey 2016: Key Indicators Report (Addis Ababa, Ethiopia, and Rockville, MD: CSA and ICF, 2016).</a:t>
            </a:r>
          </a:p>
          <a:p>
            <a:pPr defTabSz="912614">
              <a:defRPr/>
            </a:pPr>
            <a:endParaRPr lang="en-GB" sz="1000" dirty="0">
              <a:solidFill>
                <a:prstClr val="black"/>
              </a:solidFill>
              <a:latin typeface="Calibri" panose="020F0502020204030204"/>
            </a:endParaRPr>
          </a:p>
          <a:p>
            <a:pPr defTabSz="912614">
              <a:defRPr/>
            </a:pPr>
            <a:r>
              <a:rPr lang="en-GB" sz="1000" dirty="0">
                <a:solidFill>
                  <a:prstClr val="black"/>
                </a:solidFill>
                <a:latin typeface="Calibri" panose="020F0502020204030204"/>
              </a:rPr>
              <a:t>Brian Perry et al., “Promoting Vasectomy Services in Ethiopia,” (2016), accessed at </a:t>
            </a:r>
            <a:r>
              <a:rPr lang="en-GB" sz="1000" dirty="0">
                <a:solidFill>
                  <a:prstClr val="black"/>
                </a:solidFill>
                <a:latin typeface="Calibri" panose="020F0502020204030204"/>
                <a:hlinkClick r:id="rId3"/>
              </a:rPr>
              <a:t>https://www.fhi360.org/sites/default/files/media/documents/resource-vasectomy-evidence-ethiopia-final.pdf</a:t>
            </a:r>
            <a:r>
              <a:rPr lang="en-GB" sz="1000" dirty="0">
                <a:solidFill>
                  <a:prstClr val="black"/>
                </a:solidFill>
                <a:latin typeface="Calibri" panose="020F0502020204030204"/>
              </a:rPr>
              <a:t>.  </a:t>
            </a:r>
            <a:endParaRPr lang="en-US" sz="1000" dirty="0">
              <a:solidFill>
                <a:prstClr val="black"/>
              </a:solidFill>
              <a:latin typeface="Calibri" panose="020F0502020204030204"/>
            </a:endParaRPr>
          </a:p>
          <a:p>
            <a:pPr defTabSz="912614">
              <a:defRPr/>
            </a:pPr>
            <a:endParaRPr lang="en-US" sz="1000" dirty="0">
              <a:solidFill>
                <a:prstClr val="black"/>
              </a:solidFill>
              <a:latin typeface="Calibri" panose="020F0502020204030204"/>
            </a:endParaRPr>
          </a:p>
          <a:p>
            <a:pPr defTabSz="912614">
              <a:defRPr/>
            </a:pPr>
            <a:r>
              <a:rPr lang="en-US" sz="1000" dirty="0">
                <a:solidFill>
                  <a:prstClr val="black"/>
                </a:solidFill>
                <a:latin typeface="Calibri" panose="020F0502020204030204"/>
              </a:rPr>
              <a:t>United States Agency for International Development, Couple Years of Protection (CYP) (April 2014), accessed at</a:t>
            </a:r>
          </a:p>
          <a:p>
            <a:pPr defTabSz="912614">
              <a:defRPr/>
            </a:pPr>
            <a:r>
              <a:rPr lang="en-GB" sz="1000" dirty="0">
                <a:solidFill>
                  <a:prstClr val="black"/>
                </a:solidFill>
                <a:latin typeface="Calibri" panose="020F0502020204030204"/>
                <a:hlinkClick r:id="rId4"/>
              </a:rPr>
              <a:t>https://www.usaid.gov/what-we-do/global-health/family-planning/couple-years-protection-cyp.</a:t>
            </a:r>
            <a:endParaRPr lang="en-US" sz="1000" dirty="0">
              <a:solidFill>
                <a:prstClr val="black"/>
              </a:solidFill>
              <a:latin typeface="Calibri" panose="020F0502020204030204"/>
            </a:endParaRPr>
          </a:p>
        </p:txBody>
      </p:sp>
      <p:sp>
        <p:nvSpPr>
          <p:cNvPr id="4" name="Slide Number Placeholder 3"/>
          <p:cNvSpPr>
            <a:spLocks noGrp="1"/>
          </p:cNvSpPr>
          <p:nvPr>
            <p:ph type="sldNum" sz="quarter" idx="10"/>
          </p:nvPr>
        </p:nvSpPr>
        <p:spPr/>
        <p:txBody>
          <a:bodyPr/>
          <a:lstStyle/>
          <a:p>
            <a:pPr defTabSz="914265">
              <a:defRPr/>
            </a:pPr>
            <a:fld id="{FD37D96A-E03D-47B5-A035-9B3FA8225D97}" type="slidenum">
              <a:rPr lang="en-US">
                <a:solidFill>
                  <a:prstClr val="black"/>
                </a:solidFill>
              </a:rPr>
              <a:pPr defTabSz="914265">
                <a:defRPr/>
              </a:pPr>
              <a:t>47</a:t>
            </a:fld>
            <a:endParaRPr lang="en-US">
              <a:solidFill>
                <a:prstClr val="black"/>
              </a:solidFill>
            </a:endParaRPr>
          </a:p>
        </p:txBody>
      </p:sp>
    </p:spTree>
    <p:extLst>
      <p:ext uri="{BB962C8B-B14F-4D97-AF65-F5344CB8AC3E}">
        <p14:creationId xmlns:p14="http://schemas.microsoft.com/office/powerpoint/2010/main" val="19194781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14">
              <a:defRPr/>
            </a:pPr>
            <a:r>
              <a:rPr lang="en-GB" dirty="0">
                <a:solidFill>
                  <a:prstClr val="black"/>
                </a:solidFill>
                <a:latin typeface="Calibri" panose="020F0502020204030204"/>
              </a:rPr>
              <a:t>Even if by 2020 only 5 percent of married women who wish to limit births had the option to choose from a wide variety of family planning methods, and were to voluntarily switch from using a short-term method to relying on their partner’s vasectomy, it would improve the cost effectiveness of the method mix and its public health impact by about 20 percent. </a:t>
            </a:r>
          </a:p>
          <a:p>
            <a:pPr defTabSz="912614">
              <a:defRPr/>
            </a:pPr>
            <a:endParaRPr lang="en-GB" dirty="0">
              <a:solidFill>
                <a:prstClr val="black"/>
              </a:solidFill>
              <a:latin typeface="Calibri" panose="020F0502020204030204"/>
            </a:endParaRPr>
          </a:p>
          <a:p>
            <a:pPr defTabSz="914265">
              <a:defRPr/>
            </a:pPr>
            <a:r>
              <a:rPr lang="en-GB" dirty="0">
                <a:solidFill>
                  <a:prstClr val="black"/>
                </a:solidFill>
                <a:latin typeface="Calibri" panose="020F0502020204030204"/>
              </a:rPr>
              <a:t>Creating an enabling environment for vasectomy programming, encouraging the demand for vasectomy, and increasing the supply of vasectomy services are essential to successfully and effectively include vasectomy in Ethiopia’s contraceptive method mix. </a:t>
            </a:r>
          </a:p>
          <a:p>
            <a:pPr defTabSz="914265">
              <a:defRPr/>
            </a:pPr>
            <a:endParaRPr lang="en-GB" dirty="0">
              <a:solidFill>
                <a:prstClr val="black"/>
              </a:solidFill>
              <a:latin typeface="Calibri" panose="020F0502020204030204"/>
            </a:endParaRPr>
          </a:p>
          <a:p>
            <a:pPr defTabSz="914265">
              <a:defRPr/>
            </a:pPr>
            <a:r>
              <a:rPr lang="en-GB" dirty="0">
                <a:solidFill>
                  <a:prstClr val="black"/>
                </a:solidFill>
                <a:latin typeface="Calibri" panose="020F0502020204030204"/>
              </a:rPr>
              <a:t>In the following section, we propose a set of recommendations and best practices for policymakers and program implementers to guide future efforts in engaging and involving boys and men in contraceptive use and family planning, including vasectomy services. </a:t>
            </a:r>
          </a:p>
          <a:p>
            <a:pPr defTabSz="914265">
              <a:defRPr/>
            </a:pPr>
            <a:endParaRPr lang="en-GB" dirty="0">
              <a:solidFill>
                <a:prstClr val="black"/>
              </a:solidFill>
              <a:latin typeface="Calibri" panose="020F0502020204030204"/>
            </a:endParaRPr>
          </a:p>
          <a:p>
            <a:pPr defTabSz="914265">
              <a:defRPr/>
            </a:pPr>
            <a:endParaRPr lang="en-GB" dirty="0">
              <a:solidFill>
                <a:prstClr val="black"/>
              </a:solidFill>
              <a:latin typeface="Calibri" panose="020F0502020204030204"/>
            </a:endParaRPr>
          </a:p>
          <a:p>
            <a:pPr defTabSz="914265">
              <a:defRPr/>
            </a:pPr>
            <a:r>
              <a:rPr lang="en-GB" sz="1000" dirty="0">
                <a:solidFill>
                  <a:prstClr val="black"/>
                </a:solidFill>
                <a:latin typeface="Calibri" panose="020F0502020204030204"/>
              </a:rPr>
              <a:t>Source:</a:t>
            </a:r>
          </a:p>
          <a:p>
            <a:pPr defTabSz="912614">
              <a:defRPr/>
            </a:pPr>
            <a:r>
              <a:rPr lang="en-US" sz="1000" dirty="0">
                <a:solidFill>
                  <a:prstClr val="black"/>
                </a:solidFill>
                <a:latin typeface="Calibri" panose="020F0502020204030204"/>
              </a:rPr>
              <a:t>Ethiopia Central Statistical Agency (CSA) and ICF.  Ethiopia Demographic and Health Survey 2016: Key Indicators Report (Addis Ababa, Ethiopia, and Rockville, MD: CSA and ICF, 2016).</a:t>
            </a:r>
          </a:p>
          <a:p>
            <a:pPr defTabSz="933102">
              <a:defRPr/>
            </a:pPr>
            <a:endParaRPr lang="en-GB" sz="1000" dirty="0">
              <a:solidFill>
                <a:prstClr val="black"/>
              </a:solidFill>
              <a:latin typeface="Calibri" panose="020F0502020204030204"/>
            </a:endParaRPr>
          </a:p>
          <a:p>
            <a:pPr defTabSz="912614">
              <a:defRPr/>
            </a:pPr>
            <a:r>
              <a:rPr lang="en-GB" sz="1000" dirty="0">
                <a:solidFill>
                  <a:prstClr val="black"/>
                </a:solidFill>
                <a:latin typeface="Calibri" panose="020F0502020204030204"/>
              </a:rPr>
              <a:t>Brian Perry et al., “Promoting Vasectomy Services in Ethiopia,” (2016), accessed at </a:t>
            </a:r>
            <a:r>
              <a:rPr lang="en-GB" sz="1000" dirty="0">
                <a:solidFill>
                  <a:prstClr val="black"/>
                </a:solidFill>
                <a:latin typeface="Calibri" panose="020F0502020204030204"/>
                <a:hlinkClick r:id="rId3"/>
              </a:rPr>
              <a:t>https://www.fhi360.org/sites/default/files/media/documents/resource-vasectomy-evidence-ethiopia-final.pdf</a:t>
            </a:r>
            <a:r>
              <a:rPr lang="en-GB" sz="1000" dirty="0">
                <a:solidFill>
                  <a:prstClr val="black"/>
                </a:solidFill>
                <a:latin typeface="Calibri" panose="020F0502020204030204"/>
              </a:rPr>
              <a:t>. </a:t>
            </a:r>
            <a:endParaRPr lang="en-US" sz="1000" dirty="0">
              <a:solidFill>
                <a:prstClr val="black"/>
              </a:solidFill>
              <a:latin typeface="Calibri" panose="020F0502020204030204"/>
            </a:endParaRPr>
          </a:p>
          <a:p>
            <a:endParaRPr lang="en-US" dirty="0"/>
          </a:p>
        </p:txBody>
      </p:sp>
      <p:sp>
        <p:nvSpPr>
          <p:cNvPr id="4" name="Slide Number Placeholder 3"/>
          <p:cNvSpPr>
            <a:spLocks noGrp="1"/>
          </p:cNvSpPr>
          <p:nvPr>
            <p:ph type="sldNum" sz="quarter" idx="10"/>
          </p:nvPr>
        </p:nvSpPr>
        <p:spPr/>
        <p:txBody>
          <a:bodyPr/>
          <a:lstStyle/>
          <a:p>
            <a:pPr defTabSz="914265">
              <a:defRPr/>
            </a:pPr>
            <a:fld id="{FD37D96A-E03D-47B5-A035-9B3FA8225D97}" type="slidenum">
              <a:rPr lang="en-US">
                <a:solidFill>
                  <a:prstClr val="black"/>
                </a:solidFill>
              </a:rPr>
              <a:pPr defTabSz="914265">
                <a:defRPr/>
              </a:pPr>
              <a:t>48</a:t>
            </a:fld>
            <a:endParaRPr lang="en-US">
              <a:solidFill>
                <a:prstClr val="black"/>
              </a:solidFill>
            </a:endParaRPr>
          </a:p>
        </p:txBody>
      </p:sp>
    </p:spTree>
    <p:extLst>
      <p:ext uri="{BB962C8B-B14F-4D97-AF65-F5344CB8AC3E}">
        <p14:creationId xmlns:p14="http://schemas.microsoft.com/office/powerpoint/2010/main" val="21889618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1284">
              <a:defRPr/>
            </a:pPr>
            <a:r>
              <a:rPr lang="en-US" dirty="0"/>
              <a:t>Engaging men and boys in family planning and reproductive health programs helps to share the responsibility for family planning with women.</a:t>
            </a:r>
          </a:p>
          <a:p>
            <a:pPr defTabSz="921284">
              <a:defRPr/>
            </a:pPr>
            <a:endParaRPr lang="en-US" dirty="0"/>
          </a:p>
          <a:p>
            <a:pPr defTabSz="921284">
              <a:defRPr/>
            </a:pPr>
            <a:r>
              <a:rPr lang="en-US" dirty="0"/>
              <a:t>We call for a paradigm shift whereby men are viewed as active consumers of family planning services and products. </a:t>
            </a:r>
          </a:p>
          <a:p>
            <a:pPr defTabSz="921284">
              <a:defRPr/>
            </a:pPr>
            <a:endParaRPr lang="en-US" dirty="0"/>
          </a:p>
          <a:p>
            <a:pPr defTabSz="921284">
              <a:defRPr/>
            </a:pPr>
            <a:r>
              <a:rPr lang="en-US" dirty="0"/>
              <a:t>The following section highlights effective recommendations to consider when developing sexual and reproductive health programs for men and boys.</a:t>
            </a:r>
          </a:p>
          <a:p>
            <a:pPr defTabSz="921284">
              <a:defRPr/>
            </a:pPr>
            <a:endParaRPr lang="en-US" dirty="0"/>
          </a:p>
          <a:p>
            <a:pPr defTabSz="921284">
              <a:defRPr/>
            </a:pPr>
            <a:r>
              <a:rPr lang="en-US" dirty="0"/>
              <a:t>We have six concrete recommendations…</a:t>
            </a:r>
          </a:p>
        </p:txBody>
      </p:sp>
      <p:sp>
        <p:nvSpPr>
          <p:cNvPr id="4" name="Slide Number Placeholder 3"/>
          <p:cNvSpPr>
            <a:spLocks noGrp="1"/>
          </p:cNvSpPr>
          <p:nvPr>
            <p:ph type="sldNum" sz="quarter" idx="10"/>
          </p:nvPr>
        </p:nvSpPr>
        <p:spPr/>
        <p:txBody>
          <a:bodyPr/>
          <a:lstStyle/>
          <a:p>
            <a:pPr defTabSz="914265">
              <a:defRPr/>
            </a:pPr>
            <a:fld id="{FD37D96A-E03D-47B5-A035-9B3FA8225D97}" type="slidenum">
              <a:rPr lang="en-US">
                <a:solidFill>
                  <a:prstClr val="black"/>
                </a:solidFill>
              </a:rPr>
              <a:pPr defTabSz="914265">
                <a:defRPr/>
              </a:pPr>
              <a:t>49</a:t>
            </a:fld>
            <a:endParaRPr lang="en-US">
              <a:solidFill>
                <a:prstClr val="black"/>
              </a:solidFill>
            </a:endParaRPr>
          </a:p>
        </p:txBody>
      </p:sp>
    </p:spTree>
    <p:extLst>
      <p:ext uri="{BB962C8B-B14F-4D97-AF65-F5344CB8AC3E}">
        <p14:creationId xmlns:p14="http://schemas.microsoft.com/office/powerpoint/2010/main" val="2938895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14">
              <a:defRPr/>
            </a:pPr>
            <a:r>
              <a:rPr lang="en-US" dirty="0">
                <a:solidFill>
                  <a:prstClr val="black"/>
                </a:solidFill>
                <a:latin typeface="Calibri" panose="020F0502020204030204"/>
              </a:rPr>
              <a:t>Most men surveyed in 26 countries across sub-Saharan Africa between 2005 and 2011 agreed that contraception is the responsibility of both the man and the woman.</a:t>
            </a:r>
          </a:p>
          <a:p>
            <a:pPr defTabSz="912614">
              <a:defRPr/>
            </a:pPr>
            <a:endParaRPr lang="en-US" dirty="0">
              <a:solidFill>
                <a:prstClr val="black"/>
              </a:solidFill>
              <a:latin typeface="Calibri" panose="020F0502020204030204"/>
            </a:endParaRPr>
          </a:p>
          <a:p>
            <a:pPr defTabSz="912614">
              <a:defRPr/>
            </a:pPr>
            <a:endParaRPr lang="en-US" dirty="0">
              <a:solidFill>
                <a:prstClr val="black"/>
              </a:solidFill>
              <a:latin typeface="Calibri" panose="020F0502020204030204"/>
            </a:endParaRPr>
          </a:p>
          <a:p>
            <a:pPr defTabSz="912614">
              <a:defRPr/>
            </a:pPr>
            <a:r>
              <a:rPr lang="en-US" sz="1000" dirty="0">
                <a:solidFill>
                  <a:prstClr val="black"/>
                </a:solidFill>
                <a:latin typeface="Calibri" panose="020F0502020204030204"/>
              </a:rPr>
              <a:t>Source: Kristin Bietsch, “Men’s Attitudes Towards Contraception in sub-Saharan Africa,” </a:t>
            </a:r>
            <a:r>
              <a:rPr lang="en-US" sz="1000" i="1" dirty="0">
                <a:solidFill>
                  <a:prstClr val="black"/>
                </a:solidFill>
                <a:latin typeface="Calibri" panose="020F0502020204030204"/>
              </a:rPr>
              <a:t>African Journal of Reproductive Health </a:t>
            </a:r>
            <a:r>
              <a:rPr lang="en-US" sz="1000" dirty="0">
                <a:solidFill>
                  <a:prstClr val="black"/>
                </a:solidFill>
                <a:latin typeface="Calibri" panose="020F0502020204030204"/>
              </a:rPr>
              <a:t>19, no. 3 (2015): 41-54.</a:t>
            </a:r>
            <a:endParaRPr lang="en-US" sz="1000" dirty="0"/>
          </a:p>
        </p:txBody>
      </p:sp>
      <p:sp>
        <p:nvSpPr>
          <p:cNvPr id="4" name="Slide Number Placeholder 3"/>
          <p:cNvSpPr>
            <a:spLocks noGrp="1"/>
          </p:cNvSpPr>
          <p:nvPr>
            <p:ph type="sldNum" sz="quarter" idx="10"/>
          </p:nvPr>
        </p:nvSpPr>
        <p:spPr/>
        <p:txBody>
          <a:bodyPr/>
          <a:lstStyle/>
          <a:p>
            <a:fld id="{FD37D96A-E03D-47B5-A035-9B3FA8225D97}" type="slidenum">
              <a:rPr lang="en-US" smtClean="0"/>
              <a:t>5</a:t>
            </a:fld>
            <a:endParaRPr lang="en-US"/>
          </a:p>
        </p:txBody>
      </p:sp>
    </p:spTree>
    <p:extLst>
      <p:ext uri="{BB962C8B-B14F-4D97-AF65-F5344CB8AC3E}">
        <p14:creationId xmlns:p14="http://schemas.microsoft.com/office/powerpoint/2010/main" val="38178063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14">
              <a:defRPr/>
            </a:pPr>
            <a:r>
              <a:rPr lang="en-US" dirty="0">
                <a:solidFill>
                  <a:prstClr val="black"/>
                </a:solidFill>
                <a:latin typeface="Calibri" panose="020F0502020204030204"/>
              </a:rPr>
              <a:t>Attention to boys’ and men’s family planning and reproductive health and rights must start early and continue throughout their lives. </a:t>
            </a:r>
            <a:r>
              <a:rPr lang="en-GB" dirty="0">
                <a:solidFill>
                  <a:prstClr val="black"/>
                </a:solidFill>
                <a:latin typeface="Calibri" panose="020F0502020204030204"/>
              </a:rPr>
              <a:t>Teach adolescent boys, including very young adolescent boys, about body literacy and pregnancy prevention to promote shared responsibility for contraception, and healthy sexual relationships. Young people need access to comprehensive, youth-friendly health services in safe environments, and support from their communities and families. </a:t>
            </a:r>
          </a:p>
          <a:p>
            <a:pPr defTabSz="912614">
              <a:defRPr/>
            </a:pPr>
            <a:endParaRPr lang="en-US" dirty="0">
              <a:solidFill>
                <a:prstClr val="black"/>
              </a:solidFill>
              <a:latin typeface="Calibri" panose="020F0502020204030204"/>
            </a:endParaRPr>
          </a:p>
          <a:p>
            <a:pPr defTabSz="912614">
              <a:defRPr/>
            </a:pPr>
            <a:endParaRPr lang="en-US" dirty="0">
              <a:solidFill>
                <a:prstClr val="black"/>
              </a:solidFill>
              <a:latin typeface="Calibri" panose="020F0502020204030204"/>
            </a:endParaRPr>
          </a:p>
          <a:p>
            <a:pPr defTabSz="912614">
              <a:defRPr/>
            </a:pPr>
            <a:r>
              <a:rPr lang="en-GB" sz="1000" dirty="0">
                <a:solidFill>
                  <a:prstClr val="black"/>
                </a:solidFill>
                <a:latin typeface="Calibri" panose="020F0502020204030204"/>
              </a:rPr>
              <a:t>Source:</a:t>
            </a:r>
          </a:p>
          <a:p>
            <a:pPr defTabSz="912614">
              <a:defRPr/>
            </a:pPr>
            <a:r>
              <a:rPr lang="en-GB" sz="1000" dirty="0">
                <a:solidFill>
                  <a:prstClr val="black"/>
                </a:solidFill>
                <a:latin typeface="Calibri" panose="020F0502020204030204"/>
              </a:rPr>
              <a:t>Karen </a:t>
            </a:r>
            <a:r>
              <a:rPr lang="en-GB" sz="1000" dirty="0" err="1">
                <a:solidFill>
                  <a:prstClr val="black"/>
                </a:solidFill>
                <a:latin typeface="Calibri" panose="020F0502020204030204"/>
              </a:rPr>
              <a:t>Hardee</a:t>
            </a:r>
            <a:r>
              <a:rPr lang="en-GB" sz="1000" dirty="0">
                <a:solidFill>
                  <a:prstClr val="black"/>
                </a:solidFill>
                <a:latin typeface="Calibri" panose="020F0502020204030204"/>
              </a:rPr>
              <a:t>, Melanie Croce-</a:t>
            </a:r>
            <a:r>
              <a:rPr lang="en-GB" sz="1000" dirty="0" err="1">
                <a:solidFill>
                  <a:prstClr val="black"/>
                </a:solidFill>
                <a:latin typeface="Calibri" panose="020F0502020204030204"/>
              </a:rPr>
              <a:t>Galis</a:t>
            </a:r>
            <a:r>
              <a:rPr lang="en-GB" sz="1000" dirty="0">
                <a:solidFill>
                  <a:prstClr val="black"/>
                </a:solidFill>
                <a:latin typeface="Calibri" panose="020F0502020204030204"/>
              </a:rPr>
              <a:t>, and Jill Gay, “Are Men Well Served by Family Planning Programs?” (2017), accessed at </a:t>
            </a:r>
            <a:r>
              <a:rPr lang="en-GB" sz="1000" dirty="0">
                <a:solidFill>
                  <a:prstClr val="black"/>
                </a:solidFill>
                <a:latin typeface="Calibri" panose="020F0502020204030204"/>
                <a:hlinkClick r:id="rId3"/>
              </a:rPr>
              <a:t>https://reproductive-health-journal.biomedcentral.com/articles/10.1186/s12978-017-0278-5</a:t>
            </a:r>
            <a:r>
              <a:rPr lang="en-GB" sz="1000" dirty="0">
                <a:solidFill>
                  <a:prstClr val="black"/>
                </a:solidFill>
                <a:latin typeface="Calibri" panose="020F0502020204030204"/>
              </a:rPr>
              <a:t>.</a:t>
            </a:r>
            <a:endParaRPr lang="en-US" sz="1000" dirty="0">
              <a:solidFill>
                <a:prstClr val="black"/>
              </a:solidFill>
              <a:latin typeface="Calibri" panose="020F0502020204030204"/>
            </a:endParaRPr>
          </a:p>
          <a:p>
            <a:pPr defTabSz="912614">
              <a:defRPr/>
            </a:pPr>
            <a:endParaRPr lang="en-GB" sz="1000" dirty="0">
              <a:solidFill>
                <a:prstClr val="black"/>
              </a:solidFill>
              <a:latin typeface="Calibri" panose="020F0502020204030204"/>
            </a:endParaRPr>
          </a:p>
          <a:p>
            <a:pPr defTabSz="912614">
              <a:defRPr/>
            </a:pPr>
            <a:r>
              <a:rPr lang="en-GB" sz="1000" dirty="0" err="1">
                <a:solidFill>
                  <a:prstClr val="black"/>
                </a:solidFill>
                <a:latin typeface="Calibri" panose="020F0502020204030204"/>
              </a:rPr>
              <a:t>Ruti</a:t>
            </a:r>
            <a:r>
              <a:rPr lang="en-GB" sz="1000" dirty="0">
                <a:solidFill>
                  <a:prstClr val="black"/>
                </a:solidFill>
                <a:latin typeface="Calibri" panose="020F0502020204030204"/>
              </a:rPr>
              <a:t> </a:t>
            </a:r>
            <a:r>
              <a:rPr lang="en-GB" sz="1000" dirty="0" err="1">
                <a:solidFill>
                  <a:prstClr val="black"/>
                </a:solidFill>
                <a:latin typeface="Calibri" panose="020F0502020204030204"/>
              </a:rPr>
              <a:t>Levtov</a:t>
            </a:r>
            <a:r>
              <a:rPr lang="en-GB" sz="1000" dirty="0">
                <a:solidFill>
                  <a:prstClr val="black"/>
                </a:solidFill>
                <a:latin typeface="Calibri" panose="020F0502020204030204"/>
              </a:rPr>
              <a:t> et al., “State of the World’s Fathers,” (2015), accessed at </a:t>
            </a:r>
            <a:r>
              <a:rPr lang="en-GB" sz="1000" dirty="0">
                <a:solidFill>
                  <a:prstClr val="black"/>
                </a:solidFill>
                <a:latin typeface="Calibri" panose="020F0502020204030204"/>
                <a:hlinkClick r:id="rId4"/>
              </a:rPr>
              <a:t>http://sowf.men-care.org/</a:t>
            </a:r>
            <a:r>
              <a:rPr lang="en-GB" sz="1000" dirty="0">
                <a:solidFill>
                  <a:prstClr val="black"/>
                </a:solidFill>
                <a:latin typeface="Calibri" panose="020F0502020204030204"/>
              </a:rPr>
              <a:t>.</a:t>
            </a:r>
            <a:endParaRPr lang="en-US" sz="1000" dirty="0">
              <a:solidFill>
                <a:prstClr val="black"/>
              </a:solidFill>
              <a:latin typeface="Calibri" panose="020F0502020204030204"/>
            </a:endParaRPr>
          </a:p>
          <a:p>
            <a:endParaRPr lang="en-US" dirty="0"/>
          </a:p>
        </p:txBody>
      </p:sp>
      <p:sp>
        <p:nvSpPr>
          <p:cNvPr id="4" name="Slide Number Placeholder 3"/>
          <p:cNvSpPr>
            <a:spLocks noGrp="1"/>
          </p:cNvSpPr>
          <p:nvPr>
            <p:ph type="sldNum" sz="quarter" idx="10"/>
          </p:nvPr>
        </p:nvSpPr>
        <p:spPr/>
        <p:txBody>
          <a:bodyPr/>
          <a:lstStyle/>
          <a:p>
            <a:pPr defTabSz="914265">
              <a:defRPr/>
            </a:pPr>
            <a:fld id="{FD37D96A-E03D-47B5-A035-9B3FA8225D97}" type="slidenum">
              <a:rPr lang="en-US">
                <a:solidFill>
                  <a:prstClr val="black"/>
                </a:solidFill>
              </a:rPr>
              <a:pPr defTabSz="914265">
                <a:defRPr/>
              </a:pPr>
              <a:t>50</a:t>
            </a:fld>
            <a:endParaRPr lang="en-US">
              <a:solidFill>
                <a:prstClr val="black"/>
              </a:solidFill>
            </a:endParaRPr>
          </a:p>
        </p:txBody>
      </p:sp>
    </p:spTree>
    <p:extLst>
      <p:ext uri="{BB962C8B-B14F-4D97-AF65-F5344CB8AC3E}">
        <p14:creationId xmlns:p14="http://schemas.microsoft.com/office/powerpoint/2010/main" val="2873520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14">
              <a:defRPr/>
            </a:pPr>
            <a:r>
              <a:rPr lang="en-GB" dirty="0">
                <a:solidFill>
                  <a:prstClr val="black"/>
                </a:solidFill>
                <a:latin typeface="Calibri" panose="020F0502020204030204"/>
              </a:rPr>
              <a:t>Invest in programs that increase men’s and boys’ knowledge of and demand for family planning services. Address gender norms that affect young men and men’s use of contraceptive methods and reproductive health services by dispelling the idea that family planning is only a woman’s issue and by promoting couple communication and joint </a:t>
            </a:r>
            <a:r>
              <a:rPr lang="en-GB" dirty="0" err="1">
                <a:solidFill>
                  <a:prstClr val="black"/>
                </a:solidFill>
                <a:latin typeface="Calibri" panose="020F0502020204030204"/>
              </a:rPr>
              <a:t>decisionmaking</a:t>
            </a:r>
            <a:r>
              <a:rPr lang="en-GB" dirty="0">
                <a:solidFill>
                  <a:prstClr val="black"/>
                </a:solidFill>
                <a:latin typeface="Calibri" panose="020F0502020204030204"/>
              </a:rPr>
              <a:t>. In addition, extreme care must be taken to ensure that efforts to involve men in contraceptive use and family planning </a:t>
            </a:r>
            <a:r>
              <a:rPr lang="en-GB" dirty="0" err="1">
                <a:solidFill>
                  <a:prstClr val="black"/>
                </a:solidFill>
                <a:latin typeface="Calibri" panose="020F0502020204030204"/>
              </a:rPr>
              <a:t>decisionmaking</a:t>
            </a:r>
            <a:r>
              <a:rPr lang="en-GB" dirty="0">
                <a:solidFill>
                  <a:prstClr val="black"/>
                </a:solidFill>
                <a:latin typeface="Calibri" panose="020F0502020204030204"/>
              </a:rPr>
              <a:t> does not take away from women’s autonomy. </a:t>
            </a:r>
            <a:endParaRPr lang="en-US" dirty="0">
              <a:solidFill>
                <a:prstClr val="black"/>
              </a:solidFill>
              <a:latin typeface="Calibri" panose="020F0502020204030204"/>
            </a:endParaRPr>
          </a:p>
          <a:p>
            <a:pPr defTabSz="912614">
              <a:defRPr/>
            </a:pPr>
            <a:endParaRPr lang="en-GB" dirty="0">
              <a:solidFill>
                <a:prstClr val="black"/>
              </a:solidFill>
              <a:latin typeface="Calibri" panose="020F0502020204030204"/>
            </a:endParaRPr>
          </a:p>
          <a:p>
            <a:pPr defTabSz="912614">
              <a:defRPr/>
            </a:pPr>
            <a:r>
              <a:rPr lang="en-GB" sz="1000" dirty="0">
                <a:solidFill>
                  <a:prstClr val="black"/>
                </a:solidFill>
                <a:latin typeface="Calibri" panose="020F0502020204030204"/>
              </a:rPr>
              <a:t>Source:</a:t>
            </a:r>
          </a:p>
          <a:p>
            <a:pPr defTabSz="912614">
              <a:defRPr/>
            </a:pPr>
            <a:r>
              <a:rPr lang="en-GB" sz="1000" dirty="0" err="1">
                <a:solidFill>
                  <a:prstClr val="black"/>
                </a:solidFill>
                <a:latin typeface="Calibri" panose="020F0502020204030204"/>
              </a:rPr>
              <a:t>Ruti</a:t>
            </a:r>
            <a:r>
              <a:rPr lang="en-GB" sz="1000" dirty="0">
                <a:solidFill>
                  <a:prstClr val="black"/>
                </a:solidFill>
                <a:latin typeface="Calibri" panose="020F0502020204030204"/>
              </a:rPr>
              <a:t> </a:t>
            </a:r>
            <a:r>
              <a:rPr lang="en-GB" sz="1000" dirty="0" err="1">
                <a:solidFill>
                  <a:prstClr val="black"/>
                </a:solidFill>
                <a:latin typeface="Calibri" panose="020F0502020204030204"/>
              </a:rPr>
              <a:t>Levtov</a:t>
            </a:r>
            <a:r>
              <a:rPr lang="en-GB" sz="1000" dirty="0">
                <a:solidFill>
                  <a:prstClr val="black"/>
                </a:solidFill>
                <a:latin typeface="Calibri" panose="020F0502020204030204"/>
              </a:rPr>
              <a:t> et al., “State of the World’s Fathers,” (2015), accessed at </a:t>
            </a:r>
            <a:r>
              <a:rPr lang="en-GB" sz="1000" dirty="0">
                <a:solidFill>
                  <a:prstClr val="black"/>
                </a:solidFill>
                <a:latin typeface="Calibri" panose="020F0502020204030204"/>
                <a:hlinkClick r:id="rId3"/>
              </a:rPr>
              <a:t>http://sowf.men-care.org/</a:t>
            </a:r>
            <a:r>
              <a:rPr lang="en-GB" sz="1000" dirty="0">
                <a:solidFill>
                  <a:prstClr val="black"/>
                </a:solidFill>
                <a:latin typeface="Calibri" panose="020F0502020204030204"/>
              </a:rPr>
              <a:t>.</a:t>
            </a:r>
            <a:endParaRPr lang="en-US" sz="1000" dirty="0">
              <a:solidFill>
                <a:prstClr val="black"/>
              </a:solidFill>
              <a:latin typeface="Calibri" panose="020F0502020204030204"/>
            </a:endParaRPr>
          </a:p>
          <a:p>
            <a:pPr defTabSz="912614">
              <a:defRPr/>
            </a:pPr>
            <a:endParaRPr lang="en-GB" sz="1000" dirty="0">
              <a:solidFill>
                <a:prstClr val="black"/>
              </a:solidFill>
              <a:latin typeface="Calibri" panose="020F0502020204030204"/>
            </a:endParaRPr>
          </a:p>
          <a:p>
            <a:pPr defTabSz="912614">
              <a:defRPr/>
            </a:pPr>
            <a:r>
              <a:rPr lang="en-GB" sz="1000" dirty="0">
                <a:solidFill>
                  <a:prstClr val="black"/>
                </a:solidFill>
                <a:latin typeface="Calibri" panose="020F0502020204030204"/>
              </a:rPr>
              <a:t>Karen </a:t>
            </a:r>
            <a:r>
              <a:rPr lang="en-GB" sz="1000" dirty="0" err="1">
                <a:solidFill>
                  <a:prstClr val="black"/>
                </a:solidFill>
                <a:latin typeface="Calibri" panose="020F0502020204030204"/>
              </a:rPr>
              <a:t>Hardee</a:t>
            </a:r>
            <a:r>
              <a:rPr lang="en-GB" sz="1000" dirty="0">
                <a:solidFill>
                  <a:prstClr val="black"/>
                </a:solidFill>
                <a:latin typeface="Calibri" panose="020F0502020204030204"/>
              </a:rPr>
              <a:t>, Melanie Croce-</a:t>
            </a:r>
            <a:r>
              <a:rPr lang="en-GB" sz="1000" dirty="0" err="1">
                <a:solidFill>
                  <a:prstClr val="black"/>
                </a:solidFill>
                <a:latin typeface="Calibri" panose="020F0502020204030204"/>
              </a:rPr>
              <a:t>Galis</a:t>
            </a:r>
            <a:r>
              <a:rPr lang="en-GB" sz="1000" dirty="0">
                <a:solidFill>
                  <a:prstClr val="black"/>
                </a:solidFill>
                <a:latin typeface="Calibri" panose="020F0502020204030204"/>
              </a:rPr>
              <a:t>, and Jill Gay, “Are Men Well Served by Family Planning Programs?” (2017), accessed at </a:t>
            </a:r>
            <a:r>
              <a:rPr lang="en-GB" sz="1000" dirty="0">
                <a:solidFill>
                  <a:prstClr val="black"/>
                </a:solidFill>
                <a:latin typeface="Calibri" panose="020F0502020204030204"/>
                <a:hlinkClick r:id="rId4"/>
              </a:rPr>
              <a:t>https://reproductive-health-journal.biomedcentral.com/articles/10.1186/s12978-017-0278-5</a:t>
            </a:r>
            <a:r>
              <a:rPr lang="en-GB" sz="1000" dirty="0">
                <a:solidFill>
                  <a:prstClr val="black"/>
                </a:solidFill>
                <a:latin typeface="Calibri" panose="020F0502020204030204"/>
              </a:rPr>
              <a:t> on February 3, 2017.</a:t>
            </a:r>
            <a:endParaRPr lang="en-US" sz="1000" dirty="0">
              <a:solidFill>
                <a:prstClr val="black"/>
              </a:solidFill>
              <a:latin typeface="Calibri" panose="020F0502020204030204"/>
            </a:endParaRPr>
          </a:p>
          <a:p>
            <a:endParaRPr lang="en-US" dirty="0"/>
          </a:p>
        </p:txBody>
      </p:sp>
      <p:sp>
        <p:nvSpPr>
          <p:cNvPr id="4" name="Slide Number Placeholder 3"/>
          <p:cNvSpPr>
            <a:spLocks noGrp="1"/>
          </p:cNvSpPr>
          <p:nvPr>
            <p:ph type="sldNum" sz="quarter" idx="10"/>
          </p:nvPr>
        </p:nvSpPr>
        <p:spPr/>
        <p:txBody>
          <a:bodyPr/>
          <a:lstStyle/>
          <a:p>
            <a:pPr defTabSz="914265">
              <a:defRPr/>
            </a:pPr>
            <a:fld id="{FD37D96A-E03D-47B5-A035-9B3FA8225D97}" type="slidenum">
              <a:rPr lang="en-US">
                <a:solidFill>
                  <a:prstClr val="black"/>
                </a:solidFill>
              </a:rPr>
              <a:pPr defTabSz="914265">
                <a:defRPr/>
              </a:pPr>
              <a:t>51</a:t>
            </a:fld>
            <a:endParaRPr lang="en-US">
              <a:solidFill>
                <a:prstClr val="black"/>
              </a:solidFill>
            </a:endParaRPr>
          </a:p>
        </p:txBody>
      </p:sp>
    </p:spTree>
    <p:extLst>
      <p:ext uri="{BB962C8B-B14F-4D97-AF65-F5344CB8AC3E}">
        <p14:creationId xmlns:p14="http://schemas.microsoft.com/office/powerpoint/2010/main" val="39906131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14">
              <a:defRPr/>
            </a:pPr>
            <a:r>
              <a:rPr lang="en-GB" dirty="0">
                <a:solidFill>
                  <a:prstClr val="black"/>
                </a:solidFill>
                <a:latin typeface="Calibri" panose="020F0502020204030204"/>
              </a:rPr>
              <a:t>Address the bias of decisionmakers and health providers. Providers may have certain expectations and biases about men and their role in family planning and these must be addressed if they are to successfully engage men in family planning services.</a:t>
            </a:r>
            <a:r>
              <a:rPr lang="en-US" dirty="0">
                <a:solidFill>
                  <a:prstClr val="black"/>
                </a:solidFill>
                <a:latin typeface="Calibri" panose="020F0502020204030204"/>
              </a:rPr>
              <a:t> Providers must also acknowledge the sexual and reproductive health needs of adolescents, including young boys.</a:t>
            </a:r>
          </a:p>
          <a:p>
            <a:pPr defTabSz="912614">
              <a:defRPr/>
            </a:pPr>
            <a:endParaRPr lang="en-US" dirty="0">
              <a:solidFill>
                <a:prstClr val="black"/>
              </a:solidFill>
              <a:latin typeface="Calibri" panose="020F0502020204030204"/>
            </a:endParaRPr>
          </a:p>
          <a:p>
            <a:pPr defTabSz="912614">
              <a:defRPr/>
            </a:pPr>
            <a:r>
              <a:rPr lang="en-GB" dirty="0">
                <a:solidFill>
                  <a:prstClr val="black"/>
                </a:solidFill>
                <a:latin typeface="Calibri" panose="020F0502020204030204"/>
              </a:rPr>
              <a:t>Provide male-friendly family planning and reproductive health information and services to men and boys where and when they need it. </a:t>
            </a:r>
            <a:r>
              <a:rPr lang="en-GB" baseline="30000" dirty="0">
                <a:solidFill>
                  <a:prstClr val="black"/>
                </a:solidFill>
                <a:latin typeface="Calibri" panose="020F0502020204030204"/>
              </a:rPr>
              <a:t> </a:t>
            </a:r>
            <a:r>
              <a:rPr lang="en-GB" dirty="0">
                <a:solidFill>
                  <a:prstClr val="black"/>
                </a:solidFill>
                <a:latin typeface="Calibri" panose="020F0502020204030204"/>
              </a:rPr>
              <a:t>Invest in programs that employ creative outreach to men and couples using multiple channels, such as radio and community events, and a variety of providers, including </a:t>
            </a:r>
            <a:r>
              <a:rPr lang="en-US" dirty="0">
                <a:solidFill>
                  <a:prstClr val="black"/>
                </a:solidFill>
                <a:latin typeface="Calibri" panose="020F0502020204030204"/>
              </a:rPr>
              <a:t>male and female counsellors or educators who can reach both men and women together and demonstrate equitable communications</a:t>
            </a:r>
            <a:r>
              <a:rPr lang="en-GB" dirty="0">
                <a:solidFill>
                  <a:prstClr val="black"/>
                </a:solidFill>
                <a:latin typeface="Calibri" panose="020F0502020204030204"/>
              </a:rPr>
              <a:t>. </a:t>
            </a:r>
          </a:p>
          <a:p>
            <a:pPr defTabSz="912614">
              <a:defRPr/>
            </a:pPr>
            <a:endParaRPr lang="en-GB" dirty="0">
              <a:solidFill>
                <a:prstClr val="black"/>
              </a:solidFill>
              <a:latin typeface="Calibri" panose="020F0502020204030204"/>
            </a:endParaRPr>
          </a:p>
          <a:p>
            <a:pPr defTabSz="912614">
              <a:defRPr/>
            </a:pPr>
            <a:r>
              <a:rPr lang="en-US" sz="1000" dirty="0">
                <a:solidFill>
                  <a:prstClr val="black"/>
                </a:solidFill>
                <a:latin typeface="Calibri" panose="020F0502020204030204"/>
              </a:rPr>
              <a:t>Source:</a:t>
            </a:r>
          </a:p>
          <a:p>
            <a:pPr defTabSz="912614">
              <a:defRPr/>
            </a:pPr>
            <a:r>
              <a:rPr lang="en-GB" sz="1000" dirty="0">
                <a:solidFill>
                  <a:prstClr val="black"/>
                </a:solidFill>
                <a:latin typeface="Calibri" panose="020F0502020204030204"/>
              </a:rPr>
              <a:t>Melanie Croce-</a:t>
            </a:r>
            <a:r>
              <a:rPr lang="en-GB" sz="1000" dirty="0" err="1">
                <a:solidFill>
                  <a:prstClr val="black"/>
                </a:solidFill>
                <a:latin typeface="Calibri" panose="020F0502020204030204"/>
              </a:rPr>
              <a:t>Galis</a:t>
            </a:r>
            <a:r>
              <a:rPr lang="en-GB" sz="1000" dirty="0">
                <a:solidFill>
                  <a:prstClr val="black"/>
                </a:solidFill>
                <a:latin typeface="Calibri" panose="020F0502020204030204"/>
              </a:rPr>
              <a:t>, Elizabeth Salazar, Rebecka Lundgren, “Male Engagement in Family Planning: Reducing Unmet Need for Family Planning by Addressing Gender Norms,” (2014), accessed at </a:t>
            </a:r>
            <a:r>
              <a:rPr lang="en-GB" sz="1000" dirty="0">
                <a:solidFill>
                  <a:prstClr val="black"/>
                </a:solidFill>
                <a:latin typeface="Calibri" panose="020F0502020204030204"/>
                <a:hlinkClick r:id="rId3"/>
              </a:rPr>
              <a:t>http://irh.org/wp-content/uploads/2014/10/Male_Engagement_in_FP_Brief_10.10.14.pdf</a:t>
            </a:r>
            <a:r>
              <a:rPr lang="en-GB" sz="1000" dirty="0">
                <a:solidFill>
                  <a:prstClr val="black"/>
                </a:solidFill>
                <a:latin typeface="Calibri" panose="020F0502020204030204"/>
              </a:rPr>
              <a:t>.</a:t>
            </a:r>
            <a:endParaRPr lang="en-US" sz="1000" dirty="0">
              <a:solidFill>
                <a:prstClr val="black"/>
              </a:solidFill>
              <a:latin typeface="Calibri" panose="020F0502020204030204"/>
            </a:endParaRPr>
          </a:p>
          <a:p>
            <a:pPr defTabSz="912614">
              <a:defRPr/>
            </a:pPr>
            <a:endParaRPr lang="en-GB" sz="1000" dirty="0">
              <a:solidFill>
                <a:prstClr val="black"/>
              </a:solidFill>
              <a:latin typeface="Calibri" panose="020F0502020204030204"/>
            </a:endParaRPr>
          </a:p>
          <a:p>
            <a:pPr defTabSz="912614">
              <a:defRPr/>
            </a:pPr>
            <a:r>
              <a:rPr lang="en-GB" sz="1000" dirty="0">
                <a:solidFill>
                  <a:prstClr val="black"/>
                </a:solidFill>
                <a:latin typeface="Calibri" panose="020F0502020204030204"/>
              </a:rPr>
              <a:t>Karen </a:t>
            </a:r>
            <a:r>
              <a:rPr lang="en-GB" sz="1000" dirty="0" err="1">
                <a:solidFill>
                  <a:prstClr val="black"/>
                </a:solidFill>
                <a:latin typeface="Calibri" panose="020F0502020204030204"/>
              </a:rPr>
              <a:t>Hardee</a:t>
            </a:r>
            <a:r>
              <a:rPr lang="en-GB" sz="1000" dirty="0">
                <a:solidFill>
                  <a:prstClr val="black"/>
                </a:solidFill>
                <a:latin typeface="Calibri" panose="020F0502020204030204"/>
              </a:rPr>
              <a:t>, Melanie Croce-</a:t>
            </a:r>
            <a:r>
              <a:rPr lang="en-GB" sz="1000" dirty="0" err="1">
                <a:solidFill>
                  <a:prstClr val="black"/>
                </a:solidFill>
                <a:latin typeface="Calibri" panose="020F0502020204030204"/>
              </a:rPr>
              <a:t>Galis</a:t>
            </a:r>
            <a:r>
              <a:rPr lang="en-GB" sz="1000" dirty="0">
                <a:solidFill>
                  <a:prstClr val="black"/>
                </a:solidFill>
                <a:latin typeface="Calibri" panose="020F0502020204030204"/>
              </a:rPr>
              <a:t>, and Jill Gay, “Are Men Well Served by Family Planning Programs?” (2017), accessed at </a:t>
            </a:r>
            <a:r>
              <a:rPr lang="en-GB" sz="1000" dirty="0">
                <a:solidFill>
                  <a:prstClr val="black"/>
                </a:solidFill>
                <a:latin typeface="Calibri" panose="020F0502020204030204"/>
                <a:hlinkClick r:id="rId4"/>
              </a:rPr>
              <a:t>https://reproductive-health-journal.biomedcentral.com/articles/10.1186/s12978-017-0278-5</a:t>
            </a:r>
            <a:r>
              <a:rPr lang="en-GB" sz="1000" dirty="0">
                <a:solidFill>
                  <a:prstClr val="black"/>
                </a:solidFill>
                <a:latin typeface="Calibri" panose="020F0502020204030204"/>
              </a:rPr>
              <a:t>.</a:t>
            </a:r>
            <a:endParaRPr lang="en-US" sz="1000" dirty="0">
              <a:solidFill>
                <a:prstClr val="black"/>
              </a:solidFill>
              <a:latin typeface="Calibri" panose="020F0502020204030204"/>
            </a:endParaRPr>
          </a:p>
          <a:p>
            <a:pPr defTabSz="912614">
              <a:defRPr/>
            </a:pPr>
            <a:endParaRPr lang="en-GB" sz="1000" dirty="0">
              <a:solidFill>
                <a:prstClr val="black"/>
              </a:solidFill>
              <a:latin typeface="Calibri" panose="020F0502020204030204"/>
            </a:endParaRPr>
          </a:p>
          <a:p>
            <a:pPr defTabSz="912614">
              <a:defRPr/>
            </a:pPr>
            <a:r>
              <a:rPr lang="en-GB" sz="1000" dirty="0">
                <a:solidFill>
                  <a:prstClr val="black"/>
                </a:solidFill>
                <a:latin typeface="Calibri" panose="020F0502020204030204"/>
              </a:rPr>
              <a:t>Karen </a:t>
            </a:r>
            <a:r>
              <a:rPr lang="en-GB" sz="1000" dirty="0" err="1">
                <a:solidFill>
                  <a:prstClr val="black"/>
                </a:solidFill>
                <a:latin typeface="Calibri" panose="020F0502020204030204"/>
              </a:rPr>
              <a:t>Hardee</a:t>
            </a:r>
            <a:r>
              <a:rPr lang="en-GB" sz="1000" dirty="0">
                <a:solidFill>
                  <a:prstClr val="black"/>
                </a:solidFill>
                <a:latin typeface="Calibri" panose="020F0502020204030204"/>
              </a:rPr>
              <a:t> et al., “Voluntary Family Planning Programs That Respect, Protect, and </a:t>
            </a:r>
            <a:r>
              <a:rPr lang="en-GB" sz="1000" dirty="0" err="1">
                <a:solidFill>
                  <a:prstClr val="black"/>
                </a:solidFill>
                <a:latin typeface="Calibri" panose="020F0502020204030204"/>
              </a:rPr>
              <a:t>Fulfill</a:t>
            </a:r>
            <a:r>
              <a:rPr lang="en-GB" sz="1000" dirty="0">
                <a:solidFill>
                  <a:prstClr val="black"/>
                </a:solidFill>
                <a:latin typeface="Calibri" panose="020F0502020204030204"/>
              </a:rPr>
              <a:t> Human Rights: A Conceptual Framework” (2013), accessed at </a:t>
            </a:r>
            <a:r>
              <a:rPr lang="en-GB" sz="1000" dirty="0">
                <a:solidFill>
                  <a:prstClr val="black"/>
                </a:solidFill>
                <a:latin typeface="Calibri" panose="020F0502020204030204"/>
                <a:hlinkClick r:id="rId5"/>
              </a:rPr>
              <a:t>www.engenderhealth.org/files/pubs/family-planning/Voluntary_Family_Planning_Programs_A_Conceptual_Framework</a:t>
            </a:r>
            <a:r>
              <a:rPr lang="en-GB" sz="1000" dirty="0">
                <a:solidFill>
                  <a:prstClr val="black"/>
                </a:solidFill>
                <a:latin typeface="Calibri" panose="020F0502020204030204"/>
              </a:rPr>
              <a:t>.</a:t>
            </a:r>
            <a:endParaRPr lang="en-US" sz="1000" dirty="0">
              <a:solidFill>
                <a:prstClr val="black"/>
              </a:solidFill>
              <a:latin typeface="Calibri" panose="020F0502020204030204"/>
            </a:endParaRPr>
          </a:p>
          <a:p>
            <a:endParaRPr lang="en-US" dirty="0"/>
          </a:p>
        </p:txBody>
      </p:sp>
      <p:sp>
        <p:nvSpPr>
          <p:cNvPr id="4" name="Slide Number Placeholder 3"/>
          <p:cNvSpPr>
            <a:spLocks noGrp="1"/>
          </p:cNvSpPr>
          <p:nvPr>
            <p:ph type="sldNum" sz="quarter" idx="10"/>
          </p:nvPr>
        </p:nvSpPr>
        <p:spPr/>
        <p:txBody>
          <a:bodyPr/>
          <a:lstStyle/>
          <a:p>
            <a:pPr defTabSz="914265">
              <a:defRPr/>
            </a:pPr>
            <a:fld id="{FD37D96A-E03D-47B5-A035-9B3FA8225D97}" type="slidenum">
              <a:rPr lang="en-US">
                <a:solidFill>
                  <a:prstClr val="black"/>
                </a:solidFill>
              </a:rPr>
              <a:pPr defTabSz="914265">
                <a:defRPr/>
              </a:pPr>
              <a:t>52</a:t>
            </a:fld>
            <a:endParaRPr lang="en-US">
              <a:solidFill>
                <a:prstClr val="black"/>
              </a:solidFill>
            </a:endParaRPr>
          </a:p>
        </p:txBody>
      </p:sp>
    </p:spTree>
    <p:extLst>
      <p:ext uri="{BB962C8B-B14F-4D97-AF65-F5344CB8AC3E}">
        <p14:creationId xmlns:p14="http://schemas.microsoft.com/office/powerpoint/2010/main" val="14507936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14">
              <a:defRPr/>
            </a:pPr>
            <a:r>
              <a:rPr lang="en-GB" dirty="0">
                <a:solidFill>
                  <a:prstClr val="black"/>
                </a:solidFill>
                <a:latin typeface="Calibri" panose="020F0502020204030204"/>
              </a:rPr>
              <a:t>Provide men and couples with a range of methods that meet their reproductive health needs, including expanding the method mix to include vasectomy for men and couples who do not want any more children.</a:t>
            </a:r>
            <a:r>
              <a:rPr lang="en-US" dirty="0">
                <a:solidFill>
                  <a:prstClr val="black"/>
                </a:solidFill>
                <a:latin typeface="Calibri" panose="020F0502020204030204"/>
              </a:rPr>
              <a:t> Governments should invest in strengthening healthy systems to provide vasectomy services by training health providers on the procedure, ensuring that counselors are equipped to provide information to potential clients by increasing the capacity of counselors to provide couples counseling, and investing in community outreach to increase community awareness and address misconceptions about vasectomy. </a:t>
            </a:r>
          </a:p>
          <a:p>
            <a:pPr defTabSz="912614">
              <a:defRPr/>
            </a:pPr>
            <a:endParaRPr lang="en-US" dirty="0">
              <a:solidFill>
                <a:prstClr val="black"/>
              </a:solidFill>
              <a:latin typeface="Calibri" panose="020F0502020204030204"/>
            </a:endParaRPr>
          </a:p>
          <a:p>
            <a:pPr defTabSz="912614">
              <a:defRPr/>
            </a:pPr>
            <a:r>
              <a:rPr lang="en-GB" dirty="0">
                <a:solidFill>
                  <a:prstClr val="black"/>
                </a:solidFill>
                <a:latin typeface="Calibri" panose="020F0502020204030204"/>
              </a:rPr>
              <a:t>It is critical that family planning programs and services uphold the rights of individuals and couples to determine the number and timing of their children, and endorse the principles of voluntarism, informed choice, rights, and equity. </a:t>
            </a:r>
          </a:p>
          <a:p>
            <a:pPr defTabSz="912614">
              <a:defRPr/>
            </a:pPr>
            <a:endParaRPr lang="en-US" dirty="0">
              <a:solidFill>
                <a:prstClr val="black"/>
              </a:solidFill>
              <a:latin typeface="Calibri" panose="020F0502020204030204"/>
            </a:endParaRPr>
          </a:p>
          <a:p>
            <a:pPr defTabSz="912614">
              <a:defRPr/>
            </a:pPr>
            <a:r>
              <a:rPr lang="en-GB" sz="1000" dirty="0">
                <a:solidFill>
                  <a:prstClr val="black"/>
                </a:solidFill>
                <a:latin typeface="Calibri" panose="020F0502020204030204"/>
              </a:rPr>
              <a:t>Source:</a:t>
            </a:r>
          </a:p>
          <a:p>
            <a:pPr defTabSz="912614">
              <a:defRPr/>
            </a:pPr>
            <a:r>
              <a:rPr lang="en-GB" sz="1000" dirty="0">
                <a:solidFill>
                  <a:prstClr val="black"/>
                </a:solidFill>
                <a:latin typeface="Calibri" panose="020F0502020204030204"/>
              </a:rPr>
              <a:t>Melanie Croce-</a:t>
            </a:r>
            <a:r>
              <a:rPr lang="en-GB" sz="1000" dirty="0" err="1">
                <a:solidFill>
                  <a:prstClr val="black"/>
                </a:solidFill>
                <a:latin typeface="Calibri" panose="020F0502020204030204"/>
              </a:rPr>
              <a:t>Galis</a:t>
            </a:r>
            <a:r>
              <a:rPr lang="en-GB" sz="1000" dirty="0">
                <a:solidFill>
                  <a:prstClr val="black"/>
                </a:solidFill>
                <a:latin typeface="Calibri" panose="020F0502020204030204"/>
              </a:rPr>
              <a:t>, Elizabeth Salazar, Rebecka Lundgren, “Male Engagement in Family Planning: Reducing Unmet Need for Family Planning by Addressing Gender Norms,” 2014, accessed at </a:t>
            </a:r>
            <a:r>
              <a:rPr lang="en-GB" sz="1000" dirty="0">
                <a:solidFill>
                  <a:prstClr val="black"/>
                </a:solidFill>
                <a:latin typeface="Calibri" panose="020F0502020204030204"/>
                <a:hlinkClick r:id="rId3"/>
              </a:rPr>
              <a:t>http://irh.org/wp-content/uploads/2014/10/Male_Engagement_in_FP_Brief_10.10.14.pdf</a:t>
            </a:r>
            <a:r>
              <a:rPr lang="en-GB" sz="1000" dirty="0">
                <a:solidFill>
                  <a:prstClr val="black"/>
                </a:solidFill>
                <a:latin typeface="Calibri" panose="020F0502020204030204"/>
              </a:rPr>
              <a:t>.</a:t>
            </a:r>
            <a:endParaRPr lang="en-US" sz="1000" dirty="0">
              <a:solidFill>
                <a:prstClr val="black"/>
              </a:solidFill>
              <a:latin typeface="Calibri" panose="020F0502020204030204"/>
            </a:endParaRPr>
          </a:p>
          <a:p>
            <a:pPr defTabSz="912614">
              <a:defRPr/>
            </a:pPr>
            <a:endParaRPr lang="en-GB" sz="1000" dirty="0">
              <a:solidFill>
                <a:prstClr val="black"/>
              </a:solidFill>
              <a:latin typeface="Calibri" panose="020F0502020204030204"/>
            </a:endParaRPr>
          </a:p>
          <a:p>
            <a:pPr defTabSz="912614">
              <a:defRPr/>
            </a:pPr>
            <a:r>
              <a:rPr lang="en-GB" sz="1000" dirty="0">
                <a:solidFill>
                  <a:prstClr val="black"/>
                </a:solidFill>
                <a:latin typeface="Calibri" panose="020F0502020204030204"/>
              </a:rPr>
              <a:t>Karen </a:t>
            </a:r>
            <a:r>
              <a:rPr lang="en-GB" sz="1000" dirty="0" err="1">
                <a:solidFill>
                  <a:prstClr val="black"/>
                </a:solidFill>
                <a:latin typeface="Calibri" panose="020F0502020204030204"/>
              </a:rPr>
              <a:t>Hardee</a:t>
            </a:r>
            <a:r>
              <a:rPr lang="en-GB" sz="1000" dirty="0">
                <a:solidFill>
                  <a:prstClr val="black"/>
                </a:solidFill>
                <a:latin typeface="Calibri" panose="020F0502020204030204"/>
              </a:rPr>
              <a:t>, Melanie Croce-</a:t>
            </a:r>
            <a:r>
              <a:rPr lang="en-GB" sz="1000" dirty="0" err="1">
                <a:solidFill>
                  <a:prstClr val="black"/>
                </a:solidFill>
                <a:latin typeface="Calibri" panose="020F0502020204030204"/>
              </a:rPr>
              <a:t>Galis</a:t>
            </a:r>
            <a:r>
              <a:rPr lang="en-GB" sz="1000" dirty="0">
                <a:solidFill>
                  <a:prstClr val="black"/>
                </a:solidFill>
                <a:latin typeface="Calibri" panose="020F0502020204030204"/>
              </a:rPr>
              <a:t>, and Jill Gay, “Are Men Well Served by Family Planning Programs?” 2017, accessed at </a:t>
            </a:r>
            <a:r>
              <a:rPr lang="en-GB" sz="1000" dirty="0">
                <a:solidFill>
                  <a:prstClr val="black"/>
                </a:solidFill>
                <a:latin typeface="Calibri" panose="020F0502020204030204"/>
                <a:hlinkClick r:id="rId4"/>
              </a:rPr>
              <a:t>https://reproductive-health-journal.biomedcentral.com/articles/10.1186/s12978-017-0278-5</a:t>
            </a:r>
            <a:r>
              <a:rPr lang="en-GB" sz="1000" dirty="0">
                <a:solidFill>
                  <a:prstClr val="black"/>
                </a:solidFill>
                <a:latin typeface="Calibri" panose="020F0502020204030204"/>
              </a:rPr>
              <a:t>.</a:t>
            </a:r>
          </a:p>
          <a:p>
            <a:pPr defTabSz="912614">
              <a:defRPr/>
            </a:pPr>
            <a:endParaRPr lang="en-GB" sz="1000" dirty="0">
              <a:solidFill>
                <a:prstClr val="black"/>
              </a:solidFill>
              <a:latin typeface="Calibri" panose="020F0502020204030204"/>
            </a:endParaRPr>
          </a:p>
          <a:p>
            <a:pPr defTabSz="912614">
              <a:defRPr/>
            </a:pPr>
            <a:r>
              <a:rPr lang="en-GB" sz="1000" dirty="0">
                <a:solidFill>
                  <a:prstClr val="black"/>
                </a:solidFill>
                <a:latin typeface="Calibri" panose="020F0502020204030204"/>
              </a:rPr>
              <a:t>Karen </a:t>
            </a:r>
            <a:r>
              <a:rPr lang="en-GB" sz="1000" dirty="0" err="1">
                <a:solidFill>
                  <a:prstClr val="black"/>
                </a:solidFill>
                <a:latin typeface="Calibri" panose="020F0502020204030204"/>
              </a:rPr>
              <a:t>Hardee</a:t>
            </a:r>
            <a:r>
              <a:rPr lang="en-GB" sz="1000" dirty="0">
                <a:solidFill>
                  <a:prstClr val="black"/>
                </a:solidFill>
                <a:latin typeface="Calibri" panose="020F0502020204030204"/>
              </a:rPr>
              <a:t> et al., “Voluntary Family Planning Programs That Respect, Protect, and </a:t>
            </a:r>
            <a:r>
              <a:rPr lang="en-GB" sz="1000" dirty="0" err="1">
                <a:solidFill>
                  <a:prstClr val="black"/>
                </a:solidFill>
                <a:latin typeface="Calibri" panose="020F0502020204030204"/>
              </a:rPr>
              <a:t>Fulfill</a:t>
            </a:r>
            <a:r>
              <a:rPr lang="en-GB" sz="1000" dirty="0">
                <a:solidFill>
                  <a:prstClr val="black"/>
                </a:solidFill>
                <a:latin typeface="Calibri" panose="020F0502020204030204"/>
              </a:rPr>
              <a:t> Human Rights: A Conceptual Framework” (2013), accessed at </a:t>
            </a:r>
            <a:r>
              <a:rPr lang="en-GB" sz="1000" dirty="0">
                <a:solidFill>
                  <a:prstClr val="black"/>
                </a:solidFill>
                <a:latin typeface="Calibri" panose="020F0502020204030204"/>
                <a:hlinkClick r:id="rId5"/>
              </a:rPr>
              <a:t>www.engenderhealth.org/files/pubs/family-planning/Voluntary_Family_Planning_Programs_A_Conceptual_Framework</a:t>
            </a:r>
            <a:r>
              <a:rPr lang="en-GB" sz="1000" dirty="0">
                <a:solidFill>
                  <a:prstClr val="black"/>
                </a:solidFill>
                <a:latin typeface="Calibri" panose="020F0502020204030204"/>
              </a:rPr>
              <a:t>.</a:t>
            </a:r>
            <a:endParaRPr lang="en-US" sz="1000" dirty="0">
              <a:solidFill>
                <a:prstClr val="black"/>
              </a:solidFill>
              <a:latin typeface="Calibri" panose="020F0502020204030204"/>
            </a:endParaRPr>
          </a:p>
          <a:p>
            <a:endParaRPr lang="en-US" dirty="0"/>
          </a:p>
        </p:txBody>
      </p:sp>
      <p:sp>
        <p:nvSpPr>
          <p:cNvPr id="4" name="Slide Number Placeholder 3"/>
          <p:cNvSpPr>
            <a:spLocks noGrp="1"/>
          </p:cNvSpPr>
          <p:nvPr>
            <p:ph type="sldNum" sz="quarter" idx="10"/>
          </p:nvPr>
        </p:nvSpPr>
        <p:spPr/>
        <p:txBody>
          <a:bodyPr/>
          <a:lstStyle/>
          <a:p>
            <a:pPr defTabSz="914265">
              <a:defRPr/>
            </a:pPr>
            <a:fld id="{FD37D96A-E03D-47B5-A035-9B3FA8225D97}" type="slidenum">
              <a:rPr lang="en-US">
                <a:solidFill>
                  <a:prstClr val="black"/>
                </a:solidFill>
              </a:rPr>
              <a:pPr defTabSz="914265">
                <a:defRPr/>
              </a:pPr>
              <a:t>53</a:t>
            </a:fld>
            <a:endParaRPr lang="en-US">
              <a:solidFill>
                <a:prstClr val="black"/>
              </a:solidFill>
            </a:endParaRPr>
          </a:p>
        </p:txBody>
      </p:sp>
    </p:spTree>
    <p:extLst>
      <p:ext uri="{BB962C8B-B14F-4D97-AF65-F5344CB8AC3E}">
        <p14:creationId xmlns:p14="http://schemas.microsoft.com/office/powerpoint/2010/main" val="20512562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14">
              <a:defRPr/>
            </a:pPr>
            <a:r>
              <a:rPr lang="en-US" dirty="0">
                <a:solidFill>
                  <a:prstClr val="black"/>
                </a:solidFill>
                <a:latin typeface="Calibri" panose="020F0502020204030204"/>
              </a:rPr>
              <a:t>Government health agencies must establish policies and political infrastructure that strategically engage men and include men in the reproductive health agenda, such as operational policies that improve and expand reproductive health services and programs for men and policies that support the expenditures and commodities needed to provide relevant reproductive health services to men. Country governments and global institutions must also address g</a:t>
            </a:r>
            <a:r>
              <a:rPr lang="en-GB" dirty="0">
                <a:solidFill>
                  <a:prstClr val="black"/>
                </a:solidFill>
                <a:latin typeface="Calibri" panose="020F0502020204030204"/>
              </a:rPr>
              <a:t>ender disparities in health policies and programs.</a:t>
            </a:r>
            <a:endParaRPr lang="en-US" dirty="0">
              <a:solidFill>
                <a:prstClr val="black"/>
              </a:solidFill>
              <a:latin typeface="Calibri" panose="020F0502020204030204"/>
            </a:endParaRPr>
          </a:p>
          <a:p>
            <a:pPr defTabSz="912614">
              <a:defRPr/>
            </a:pPr>
            <a:endParaRPr lang="en-US" dirty="0">
              <a:solidFill>
                <a:prstClr val="black"/>
              </a:solidFill>
              <a:latin typeface="Calibri" panose="020F0502020204030204"/>
            </a:endParaRPr>
          </a:p>
          <a:p>
            <a:pPr defTabSz="912614">
              <a:defRPr/>
            </a:pPr>
            <a:r>
              <a:rPr lang="en-US" dirty="0">
                <a:solidFill>
                  <a:prstClr val="black"/>
                </a:solidFill>
                <a:latin typeface="Calibri" panose="020F0502020204030204"/>
              </a:rPr>
              <a:t>Governments can start by increasing investments and allocating resources to scale up and evaluate programs that have been proven effective or promising in engaging boys and men in family planning and sexual and reproductive health. There is enough evidence that points to boys’ and men’s desire and need for family planning information and services, and the benefits from their involvement in family planning and sexual and reproductive health to justify added investments in programming and research in this area. </a:t>
            </a:r>
          </a:p>
          <a:p>
            <a:pPr defTabSz="912614">
              <a:defRPr/>
            </a:pPr>
            <a:r>
              <a:rPr lang="en-GB" dirty="0">
                <a:solidFill>
                  <a:prstClr val="black"/>
                </a:solidFill>
                <a:latin typeface="Calibri" panose="020F0502020204030204"/>
              </a:rPr>
              <a:t> </a:t>
            </a:r>
          </a:p>
          <a:p>
            <a:pPr defTabSz="912614">
              <a:defRPr/>
            </a:pPr>
            <a:r>
              <a:rPr lang="en-GB" sz="1000" dirty="0">
                <a:solidFill>
                  <a:prstClr val="black"/>
                </a:solidFill>
                <a:latin typeface="Calibri" panose="020F0502020204030204"/>
              </a:rPr>
              <a:t>Source:</a:t>
            </a:r>
          </a:p>
          <a:p>
            <a:pPr defTabSz="912614">
              <a:defRPr/>
            </a:pPr>
            <a:r>
              <a:rPr lang="en-GB" sz="1000" dirty="0">
                <a:solidFill>
                  <a:prstClr val="black"/>
                </a:solidFill>
                <a:latin typeface="Calibri" panose="020F0502020204030204"/>
              </a:rPr>
              <a:t>Karen </a:t>
            </a:r>
            <a:r>
              <a:rPr lang="en-GB" sz="1000" dirty="0" err="1">
                <a:solidFill>
                  <a:prstClr val="black"/>
                </a:solidFill>
                <a:latin typeface="Calibri" panose="020F0502020204030204"/>
              </a:rPr>
              <a:t>Hardee</a:t>
            </a:r>
            <a:r>
              <a:rPr lang="en-GB" sz="1000" dirty="0">
                <a:solidFill>
                  <a:prstClr val="black"/>
                </a:solidFill>
                <a:latin typeface="Calibri" panose="020F0502020204030204"/>
              </a:rPr>
              <a:t>, Melanie Croce-</a:t>
            </a:r>
            <a:r>
              <a:rPr lang="en-GB" sz="1000" dirty="0" err="1">
                <a:solidFill>
                  <a:prstClr val="black"/>
                </a:solidFill>
                <a:latin typeface="Calibri" panose="020F0502020204030204"/>
              </a:rPr>
              <a:t>Galis</a:t>
            </a:r>
            <a:r>
              <a:rPr lang="en-GB" sz="1000" dirty="0">
                <a:solidFill>
                  <a:prstClr val="black"/>
                </a:solidFill>
                <a:latin typeface="Calibri" panose="020F0502020204030204"/>
              </a:rPr>
              <a:t>, and Jill Gay, “Are Men Well Served by Family Planning Programs?” 2017, accessed at </a:t>
            </a:r>
            <a:r>
              <a:rPr lang="en-GB" sz="1000" dirty="0">
                <a:solidFill>
                  <a:prstClr val="black"/>
                </a:solidFill>
                <a:latin typeface="Calibri" panose="020F0502020204030204"/>
                <a:hlinkClick r:id="rId3"/>
              </a:rPr>
              <a:t>https://reproductive-health-journal.biomedcentral.com/articles/10.1186/s12978-017-0278-5</a:t>
            </a:r>
            <a:r>
              <a:rPr lang="en-GB" sz="1000" dirty="0">
                <a:solidFill>
                  <a:prstClr val="black"/>
                </a:solidFill>
                <a:latin typeface="Calibri" panose="020F0502020204030204"/>
              </a:rPr>
              <a:t>.</a:t>
            </a:r>
            <a:endParaRPr lang="en-US" sz="1000" dirty="0">
              <a:solidFill>
                <a:prstClr val="black"/>
              </a:solidFill>
              <a:latin typeface="Calibri" panose="020F0502020204030204"/>
            </a:endParaRPr>
          </a:p>
          <a:p>
            <a:pPr defTabSz="912614">
              <a:defRPr/>
            </a:pPr>
            <a:endParaRPr lang="en-GB" sz="1000" dirty="0">
              <a:solidFill>
                <a:prstClr val="black"/>
              </a:solidFill>
              <a:latin typeface="Calibri" panose="020F0502020204030204"/>
            </a:endParaRPr>
          </a:p>
          <a:p>
            <a:pPr defTabSz="912614">
              <a:defRPr/>
            </a:pPr>
            <a:r>
              <a:rPr lang="en-GB" sz="1000" dirty="0">
                <a:solidFill>
                  <a:prstClr val="black"/>
                </a:solidFill>
                <a:latin typeface="Calibri" panose="020F0502020204030204"/>
              </a:rPr>
              <a:t>Sara Hawkes and Kent </a:t>
            </a:r>
            <a:r>
              <a:rPr lang="en-GB" sz="1000" dirty="0" err="1">
                <a:solidFill>
                  <a:prstClr val="black"/>
                </a:solidFill>
                <a:latin typeface="Calibri" panose="020F0502020204030204"/>
              </a:rPr>
              <a:t>Buse</a:t>
            </a:r>
            <a:r>
              <a:rPr lang="en-GB" sz="1000" dirty="0">
                <a:solidFill>
                  <a:prstClr val="black"/>
                </a:solidFill>
                <a:latin typeface="Calibri" panose="020F0502020204030204"/>
              </a:rPr>
              <a:t>, “Gender and Global Health: Evidence, Policy, and Inconvenient Truths,” (2013), accessed at </a:t>
            </a:r>
            <a:r>
              <a:rPr lang="en-GB" sz="1000" dirty="0">
                <a:solidFill>
                  <a:prstClr val="black"/>
                </a:solidFill>
                <a:latin typeface="Calibri" panose="020F0502020204030204"/>
                <a:hlinkClick r:id="rId4"/>
              </a:rPr>
              <a:t>www.thelancet.com/pdfs/journals/lancet/PIIS0140-6736(13)60253-6.pdf</a:t>
            </a:r>
            <a:r>
              <a:rPr lang="en-GB" sz="1000" dirty="0">
                <a:solidFill>
                  <a:prstClr val="black"/>
                </a:solidFill>
                <a:latin typeface="Calibri" panose="020F0502020204030204"/>
              </a:rPr>
              <a:t>.</a:t>
            </a:r>
            <a:endParaRPr lang="en-US" sz="1000" dirty="0">
              <a:solidFill>
                <a:prstClr val="black"/>
              </a:solidFill>
              <a:latin typeface="Calibri" panose="020F0502020204030204"/>
            </a:endParaRPr>
          </a:p>
          <a:p>
            <a:pPr defTabSz="912614">
              <a:defRPr/>
            </a:pPr>
            <a:endParaRPr lang="en-GB" sz="1000" dirty="0">
              <a:solidFill>
                <a:prstClr val="black"/>
              </a:solidFill>
              <a:latin typeface="Calibri" panose="020F0502020204030204"/>
            </a:endParaRPr>
          </a:p>
          <a:p>
            <a:pPr defTabSz="912614">
              <a:defRPr/>
            </a:pPr>
            <a:r>
              <a:rPr lang="en-GB" sz="1000" dirty="0">
                <a:solidFill>
                  <a:prstClr val="black"/>
                </a:solidFill>
                <a:latin typeface="Calibri" panose="020F0502020204030204"/>
              </a:rPr>
              <a:t>Karen </a:t>
            </a:r>
            <a:r>
              <a:rPr lang="en-GB" sz="1000" dirty="0" err="1">
                <a:solidFill>
                  <a:prstClr val="black"/>
                </a:solidFill>
                <a:latin typeface="Calibri" panose="020F0502020204030204"/>
              </a:rPr>
              <a:t>Hardee</a:t>
            </a:r>
            <a:r>
              <a:rPr lang="en-GB" sz="1000" dirty="0">
                <a:solidFill>
                  <a:prstClr val="black"/>
                </a:solidFill>
                <a:latin typeface="Calibri" panose="020F0502020204030204"/>
              </a:rPr>
              <a:t>, Melanie Croce-</a:t>
            </a:r>
            <a:r>
              <a:rPr lang="en-GB" sz="1000" dirty="0" err="1">
                <a:solidFill>
                  <a:prstClr val="black"/>
                </a:solidFill>
                <a:latin typeface="Calibri" panose="020F0502020204030204"/>
              </a:rPr>
              <a:t>Galis</a:t>
            </a:r>
            <a:r>
              <a:rPr lang="en-GB" sz="1000" dirty="0">
                <a:solidFill>
                  <a:prstClr val="black"/>
                </a:solidFill>
                <a:latin typeface="Calibri" panose="020F0502020204030204"/>
              </a:rPr>
              <a:t>, and Jill Gay, “Men as Contraceptive Users: Programs, Outcomes, and Recommendations,” Working Paper (2016), accessed at </a:t>
            </a:r>
            <a:r>
              <a:rPr lang="en-GB" sz="1000" dirty="0">
                <a:solidFill>
                  <a:prstClr val="black"/>
                </a:solidFill>
                <a:latin typeface="Calibri" panose="020F0502020204030204"/>
                <a:hlinkClick r:id="rId5"/>
              </a:rPr>
              <a:t>http://evidenceproject.popcouncil.org/wp-content/uploads/2016/09/Men-as-FP-Users_September-2016.pdf</a:t>
            </a:r>
            <a:r>
              <a:rPr lang="en-GB" sz="1000" dirty="0">
                <a:solidFill>
                  <a:prstClr val="black"/>
                </a:solidFill>
                <a:latin typeface="Calibri" panose="020F0502020204030204"/>
              </a:rPr>
              <a:t>.</a:t>
            </a:r>
            <a:endParaRPr lang="en-US" sz="1000" dirty="0">
              <a:solidFill>
                <a:prstClr val="black"/>
              </a:solidFill>
              <a:latin typeface="Calibri" panose="020F0502020204030204"/>
            </a:endParaRPr>
          </a:p>
          <a:p>
            <a:pPr defTabSz="912614">
              <a:defRPr/>
            </a:pPr>
            <a:endParaRPr lang="en-GB" sz="1000" dirty="0">
              <a:solidFill>
                <a:prstClr val="black"/>
              </a:solidFill>
              <a:latin typeface="Calibri" panose="020F0502020204030204"/>
            </a:endParaRPr>
          </a:p>
          <a:p>
            <a:pPr defTabSz="912614">
              <a:defRPr/>
            </a:pPr>
            <a:r>
              <a:rPr lang="en-GB" sz="1000" dirty="0" err="1">
                <a:solidFill>
                  <a:prstClr val="black"/>
                </a:solidFill>
                <a:latin typeface="Calibri" panose="020F0502020204030204"/>
              </a:rPr>
              <a:t>Ruti</a:t>
            </a:r>
            <a:r>
              <a:rPr lang="en-GB" sz="1000" dirty="0">
                <a:solidFill>
                  <a:prstClr val="black"/>
                </a:solidFill>
                <a:latin typeface="Calibri" panose="020F0502020204030204"/>
              </a:rPr>
              <a:t> </a:t>
            </a:r>
            <a:r>
              <a:rPr lang="en-GB" sz="1000" dirty="0" err="1">
                <a:solidFill>
                  <a:prstClr val="black"/>
                </a:solidFill>
                <a:latin typeface="Calibri" panose="020F0502020204030204"/>
              </a:rPr>
              <a:t>Levtov</a:t>
            </a:r>
            <a:r>
              <a:rPr lang="en-GB" sz="1000" dirty="0">
                <a:solidFill>
                  <a:prstClr val="black"/>
                </a:solidFill>
                <a:latin typeface="Calibri" panose="020F0502020204030204"/>
              </a:rPr>
              <a:t> et al., “State of the World’s Fathers,” (2015), accessed at </a:t>
            </a:r>
            <a:r>
              <a:rPr lang="en-GB" sz="1000" dirty="0">
                <a:solidFill>
                  <a:prstClr val="black"/>
                </a:solidFill>
                <a:latin typeface="Calibri" panose="020F0502020204030204"/>
                <a:hlinkClick r:id="rId6"/>
              </a:rPr>
              <a:t>http://sowf.men-care.org/</a:t>
            </a:r>
            <a:r>
              <a:rPr lang="en-GB" sz="1000" dirty="0">
                <a:solidFill>
                  <a:prstClr val="black"/>
                </a:solidFill>
                <a:latin typeface="Calibri" panose="020F0502020204030204"/>
              </a:rPr>
              <a:t>.</a:t>
            </a:r>
            <a:endParaRPr lang="en-US" sz="1000" dirty="0">
              <a:solidFill>
                <a:prstClr val="black"/>
              </a:solidFill>
              <a:latin typeface="Calibri" panose="020F0502020204030204"/>
            </a:endParaRPr>
          </a:p>
          <a:p>
            <a:endParaRPr lang="en-US" dirty="0"/>
          </a:p>
        </p:txBody>
      </p:sp>
      <p:sp>
        <p:nvSpPr>
          <p:cNvPr id="4" name="Slide Number Placeholder 3"/>
          <p:cNvSpPr>
            <a:spLocks noGrp="1"/>
          </p:cNvSpPr>
          <p:nvPr>
            <p:ph type="sldNum" sz="quarter" idx="10"/>
          </p:nvPr>
        </p:nvSpPr>
        <p:spPr/>
        <p:txBody>
          <a:bodyPr/>
          <a:lstStyle/>
          <a:p>
            <a:pPr defTabSz="914265">
              <a:defRPr/>
            </a:pPr>
            <a:fld id="{FD37D96A-E03D-47B5-A035-9B3FA8225D97}" type="slidenum">
              <a:rPr lang="en-US">
                <a:solidFill>
                  <a:prstClr val="black"/>
                </a:solidFill>
              </a:rPr>
              <a:pPr defTabSz="914265">
                <a:defRPr/>
              </a:pPr>
              <a:t>54</a:t>
            </a:fld>
            <a:endParaRPr lang="en-US">
              <a:solidFill>
                <a:prstClr val="black"/>
              </a:solidFill>
            </a:endParaRPr>
          </a:p>
        </p:txBody>
      </p:sp>
    </p:spTree>
    <p:extLst>
      <p:ext uri="{BB962C8B-B14F-4D97-AF65-F5344CB8AC3E}">
        <p14:creationId xmlns:p14="http://schemas.microsoft.com/office/powerpoint/2010/main" val="27930904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14">
              <a:defRPr/>
            </a:pPr>
            <a:r>
              <a:rPr lang="en-GB" dirty="0">
                <a:solidFill>
                  <a:prstClr val="black"/>
                </a:solidFill>
                <a:latin typeface="Calibri" panose="020F0502020204030204"/>
              </a:rPr>
              <a:t>Collect more data on men and boys to better understand the factors that enable or undermine their engagement as contraceptive users, consumers of FP services and supporters of women’s health. Currently, data collected for men through Demographic and Health Surveys (DHS) are more limited than data collected for women (72 countries have data on men vs. 91 for women).</a:t>
            </a:r>
            <a:r>
              <a:rPr lang="en-US" dirty="0">
                <a:solidFill>
                  <a:prstClr val="black"/>
                </a:solidFill>
                <a:latin typeface="Calibri" panose="020F0502020204030204"/>
              </a:rPr>
              <a:t> In addition, l</a:t>
            </a:r>
            <a:r>
              <a:rPr lang="en-GB" dirty="0" err="1">
                <a:solidFill>
                  <a:prstClr val="black"/>
                </a:solidFill>
                <a:latin typeface="Calibri" panose="020F0502020204030204"/>
              </a:rPr>
              <a:t>arge</a:t>
            </a:r>
            <a:r>
              <a:rPr lang="en-GB" dirty="0">
                <a:solidFill>
                  <a:prstClr val="black"/>
                </a:solidFill>
                <a:latin typeface="Calibri" panose="020F0502020204030204"/>
              </a:rPr>
              <a:t>-scale surveys and small localized studies include only a minimal recognition of the role that gender has in SRH, particularly for men’s health. More analysis is needed to explore the connections between gender, masculinities, sex, and reproduction.</a:t>
            </a:r>
            <a:r>
              <a:rPr lang="en-GB" baseline="30000" dirty="0">
                <a:solidFill>
                  <a:prstClr val="black"/>
                </a:solidFill>
                <a:latin typeface="Calibri" panose="020F0502020204030204"/>
              </a:rPr>
              <a:t> </a:t>
            </a:r>
            <a:endParaRPr lang="en-US" dirty="0">
              <a:solidFill>
                <a:prstClr val="black"/>
              </a:solidFill>
              <a:latin typeface="Calibri" panose="020F0502020204030204"/>
            </a:endParaRPr>
          </a:p>
          <a:p>
            <a:pPr defTabSz="931418">
              <a:defRPr/>
            </a:pPr>
            <a:endParaRPr lang="en-GB" dirty="0">
              <a:solidFill>
                <a:prstClr val="black"/>
              </a:solidFill>
              <a:latin typeface="Calibri" panose="020F0502020204030204"/>
            </a:endParaRPr>
          </a:p>
          <a:p>
            <a:pPr defTabSz="931418">
              <a:defRPr/>
            </a:pPr>
            <a:r>
              <a:rPr lang="en-GB" sz="1000" dirty="0">
                <a:solidFill>
                  <a:prstClr val="black"/>
                </a:solidFill>
                <a:latin typeface="Calibri" panose="020F0502020204030204"/>
              </a:rPr>
              <a:t>Source:</a:t>
            </a:r>
          </a:p>
          <a:p>
            <a:pPr defTabSz="931418">
              <a:defRPr/>
            </a:pPr>
            <a:r>
              <a:rPr lang="en-GB" sz="1000" dirty="0">
                <a:solidFill>
                  <a:prstClr val="black"/>
                </a:solidFill>
                <a:latin typeface="Calibri" panose="020F0502020204030204"/>
              </a:rPr>
              <a:t>Karen </a:t>
            </a:r>
            <a:r>
              <a:rPr lang="en-GB" sz="1000" dirty="0" err="1">
                <a:solidFill>
                  <a:prstClr val="black"/>
                </a:solidFill>
                <a:latin typeface="Calibri" panose="020F0502020204030204"/>
              </a:rPr>
              <a:t>Hardee</a:t>
            </a:r>
            <a:r>
              <a:rPr lang="en-GB" sz="1000" dirty="0">
                <a:solidFill>
                  <a:prstClr val="black"/>
                </a:solidFill>
                <a:latin typeface="Calibri" panose="020F0502020204030204"/>
              </a:rPr>
              <a:t>, Melanie Croce-</a:t>
            </a:r>
            <a:r>
              <a:rPr lang="en-GB" sz="1000" dirty="0" err="1">
                <a:solidFill>
                  <a:prstClr val="black"/>
                </a:solidFill>
                <a:latin typeface="Calibri" panose="020F0502020204030204"/>
              </a:rPr>
              <a:t>Galis</a:t>
            </a:r>
            <a:r>
              <a:rPr lang="en-GB" sz="1000" dirty="0">
                <a:solidFill>
                  <a:prstClr val="black"/>
                </a:solidFill>
                <a:latin typeface="Calibri" panose="020F0502020204030204"/>
              </a:rPr>
              <a:t>, and Jill Gay, “Are Men Well Served by Family Planning Programs?” 2017, accessed at </a:t>
            </a:r>
            <a:r>
              <a:rPr lang="en-GB" sz="1000" dirty="0">
                <a:solidFill>
                  <a:prstClr val="black"/>
                </a:solidFill>
                <a:latin typeface="Calibri" panose="020F0502020204030204"/>
                <a:hlinkClick r:id="rId3"/>
              </a:rPr>
              <a:t>https://reproductive-health-journal.biomedcentral.com/articles/10.1186/s12978-017-0278-5</a:t>
            </a:r>
            <a:r>
              <a:rPr lang="en-GB" sz="1000" dirty="0">
                <a:solidFill>
                  <a:prstClr val="black"/>
                </a:solidFill>
                <a:latin typeface="Calibri" panose="020F0502020204030204"/>
              </a:rPr>
              <a:t>.</a:t>
            </a:r>
            <a:endParaRPr lang="en-US" sz="1000" dirty="0">
              <a:solidFill>
                <a:prstClr val="black"/>
              </a:solidFill>
              <a:latin typeface="Calibri" panose="020F0502020204030204"/>
            </a:endParaRPr>
          </a:p>
          <a:p>
            <a:pPr defTabSz="931418">
              <a:defRPr/>
            </a:pPr>
            <a:endParaRPr lang="en-GB" sz="1000" dirty="0">
              <a:solidFill>
                <a:prstClr val="black"/>
              </a:solidFill>
              <a:latin typeface="Calibri" panose="020F0502020204030204"/>
            </a:endParaRPr>
          </a:p>
          <a:p>
            <a:pPr defTabSz="912614">
              <a:defRPr/>
            </a:pPr>
            <a:r>
              <a:rPr lang="en-GB" sz="1000" dirty="0">
                <a:solidFill>
                  <a:prstClr val="black"/>
                </a:solidFill>
                <a:latin typeface="Calibri" panose="020F0502020204030204"/>
              </a:rPr>
              <a:t>Sara Hawkes and Kent </a:t>
            </a:r>
            <a:r>
              <a:rPr lang="en-GB" sz="1000" dirty="0" err="1">
                <a:solidFill>
                  <a:prstClr val="black"/>
                </a:solidFill>
                <a:latin typeface="Calibri" panose="020F0502020204030204"/>
              </a:rPr>
              <a:t>Buse</a:t>
            </a:r>
            <a:r>
              <a:rPr lang="en-GB" sz="1000" dirty="0">
                <a:solidFill>
                  <a:prstClr val="black"/>
                </a:solidFill>
                <a:latin typeface="Calibri" panose="020F0502020204030204"/>
              </a:rPr>
              <a:t>, “Gender and Global Health: Evidence, Policy, and Inconvenient Truths,” (2013), accessed at </a:t>
            </a:r>
            <a:r>
              <a:rPr lang="en-GB" sz="1000" dirty="0">
                <a:solidFill>
                  <a:prstClr val="black"/>
                </a:solidFill>
                <a:latin typeface="Calibri" panose="020F0502020204030204"/>
                <a:hlinkClick r:id="rId4"/>
              </a:rPr>
              <a:t>www.thelancet.com/pdfs/journals/lancet/PIIS0140-6736(13)60253-6.pdf</a:t>
            </a:r>
            <a:r>
              <a:rPr lang="en-GB" sz="1000" dirty="0">
                <a:solidFill>
                  <a:prstClr val="black"/>
                </a:solidFill>
                <a:latin typeface="Calibri" panose="020F0502020204030204"/>
              </a:rPr>
              <a:t>.</a:t>
            </a:r>
            <a:endParaRPr lang="en-US" sz="1000" dirty="0">
              <a:solidFill>
                <a:prstClr val="black"/>
              </a:solidFill>
              <a:latin typeface="Calibri" panose="020F0502020204030204"/>
            </a:endParaRPr>
          </a:p>
          <a:p>
            <a:pPr defTabSz="931418">
              <a:defRPr/>
            </a:pPr>
            <a:endParaRPr lang="en-GB" sz="1000" dirty="0">
              <a:solidFill>
                <a:prstClr val="black"/>
              </a:solidFill>
              <a:latin typeface="Calibri" panose="020F0502020204030204"/>
            </a:endParaRPr>
          </a:p>
          <a:p>
            <a:pPr defTabSz="931418">
              <a:defRPr/>
            </a:pPr>
            <a:r>
              <a:rPr lang="en-GB" sz="1000" dirty="0">
                <a:solidFill>
                  <a:prstClr val="black"/>
                </a:solidFill>
                <a:latin typeface="Calibri" panose="020F0502020204030204"/>
              </a:rPr>
              <a:t>Karen </a:t>
            </a:r>
            <a:r>
              <a:rPr lang="en-GB" sz="1000" dirty="0" err="1">
                <a:solidFill>
                  <a:prstClr val="black"/>
                </a:solidFill>
                <a:latin typeface="Calibri" panose="020F0502020204030204"/>
              </a:rPr>
              <a:t>Hardee</a:t>
            </a:r>
            <a:r>
              <a:rPr lang="en-GB" sz="1000" dirty="0">
                <a:solidFill>
                  <a:prstClr val="black"/>
                </a:solidFill>
                <a:latin typeface="Calibri" panose="020F0502020204030204"/>
              </a:rPr>
              <a:t>, Melanie Croce-</a:t>
            </a:r>
            <a:r>
              <a:rPr lang="en-GB" sz="1000" dirty="0" err="1">
                <a:solidFill>
                  <a:prstClr val="black"/>
                </a:solidFill>
                <a:latin typeface="Calibri" panose="020F0502020204030204"/>
              </a:rPr>
              <a:t>Galis</a:t>
            </a:r>
            <a:r>
              <a:rPr lang="en-GB" sz="1000" dirty="0">
                <a:solidFill>
                  <a:prstClr val="black"/>
                </a:solidFill>
                <a:latin typeface="Calibri" panose="020F0502020204030204"/>
              </a:rPr>
              <a:t>, and Jill Gay, “Men as Contraceptive Users: Programs, Outcomes, and Recommendations,” Working Paper (2016), accessed at </a:t>
            </a:r>
            <a:r>
              <a:rPr lang="en-GB" sz="1000" dirty="0">
                <a:solidFill>
                  <a:prstClr val="black"/>
                </a:solidFill>
                <a:latin typeface="Calibri" panose="020F0502020204030204"/>
                <a:hlinkClick r:id="rId5"/>
              </a:rPr>
              <a:t>http://evidenceproject.popcouncil.org/wp-content/uploads/2016/09/Men-as-FP-Users_September-2016.pdf</a:t>
            </a:r>
            <a:r>
              <a:rPr lang="en-GB" sz="1000" dirty="0">
                <a:solidFill>
                  <a:prstClr val="black"/>
                </a:solidFill>
                <a:latin typeface="Calibri" panose="020F0502020204030204"/>
              </a:rPr>
              <a:t>.</a:t>
            </a:r>
          </a:p>
          <a:p>
            <a:pPr defTabSz="931418">
              <a:defRPr/>
            </a:pPr>
            <a:endParaRPr lang="en-US" sz="1000" dirty="0">
              <a:solidFill>
                <a:prstClr val="black"/>
              </a:solidFill>
              <a:latin typeface="Calibri" panose="020F0502020204030204"/>
            </a:endParaRPr>
          </a:p>
          <a:p>
            <a:pPr defTabSz="931418">
              <a:defRPr/>
            </a:pPr>
            <a:r>
              <a:rPr lang="en-GB" sz="1000" dirty="0" err="1">
                <a:solidFill>
                  <a:prstClr val="black"/>
                </a:solidFill>
                <a:latin typeface="Calibri" panose="020F0502020204030204"/>
              </a:rPr>
              <a:t>Ruti</a:t>
            </a:r>
            <a:r>
              <a:rPr lang="en-GB" sz="1000" dirty="0">
                <a:solidFill>
                  <a:prstClr val="black"/>
                </a:solidFill>
                <a:latin typeface="Calibri" panose="020F0502020204030204"/>
              </a:rPr>
              <a:t> </a:t>
            </a:r>
            <a:r>
              <a:rPr lang="en-GB" sz="1000" dirty="0" err="1">
                <a:solidFill>
                  <a:prstClr val="black"/>
                </a:solidFill>
                <a:latin typeface="Calibri" panose="020F0502020204030204"/>
              </a:rPr>
              <a:t>Levtov</a:t>
            </a:r>
            <a:r>
              <a:rPr lang="en-GB" sz="1000" dirty="0">
                <a:solidFill>
                  <a:prstClr val="black"/>
                </a:solidFill>
                <a:latin typeface="Calibri" panose="020F0502020204030204"/>
              </a:rPr>
              <a:t> et al., “State of the World’s Fathers,” (2015), accessed at </a:t>
            </a:r>
            <a:r>
              <a:rPr lang="en-GB" sz="1000" dirty="0">
                <a:solidFill>
                  <a:prstClr val="black"/>
                </a:solidFill>
                <a:latin typeface="Calibri" panose="020F0502020204030204"/>
                <a:hlinkClick r:id="rId6"/>
              </a:rPr>
              <a:t>http://sowf.men-care.org/</a:t>
            </a:r>
            <a:r>
              <a:rPr lang="en-GB" sz="1000" dirty="0">
                <a:solidFill>
                  <a:prstClr val="black"/>
                </a:solidFill>
                <a:latin typeface="Calibri" panose="020F0502020204030204"/>
              </a:rPr>
              <a:t>.</a:t>
            </a:r>
            <a:endParaRPr lang="en-US" sz="1000" dirty="0">
              <a:solidFill>
                <a:prstClr val="black"/>
              </a:solidFill>
              <a:latin typeface="Calibri" panose="020F0502020204030204"/>
            </a:endParaRPr>
          </a:p>
          <a:p>
            <a:endParaRPr lang="en-US" dirty="0"/>
          </a:p>
        </p:txBody>
      </p:sp>
      <p:sp>
        <p:nvSpPr>
          <p:cNvPr id="4" name="Slide Number Placeholder 3"/>
          <p:cNvSpPr>
            <a:spLocks noGrp="1"/>
          </p:cNvSpPr>
          <p:nvPr>
            <p:ph type="sldNum" sz="quarter" idx="10"/>
          </p:nvPr>
        </p:nvSpPr>
        <p:spPr/>
        <p:txBody>
          <a:bodyPr/>
          <a:lstStyle/>
          <a:p>
            <a:pPr defTabSz="914265">
              <a:defRPr/>
            </a:pPr>
            <a:fld id="{FD37D96A-E03D-47B5-A035-9B3FA8225D97}" type="slidenum">
              <a:rPr lang="en-US">
                <a:solidFill>
                  <a:prstClr val="black"/>
                </a:solidFill>
              </a:rPr>
              <a:pPr defTabSz="914265">
                <a:defRPr/>
              </a:pPr>
              <a:t>55</a:t>
            </a:fld>
            <a:endParaRPr lang="en-US">
              <a:solidFill>
                <a:prstClr val="black"/>
              </a:solidFill>
            </a:endParaRPr>
          </a:p>
        </p:txBody>
      </p:sp>
    </p:spTree>
    <p:extLst>
      <p:ext uri="{BB962C8B-B14F-4D97-AF65-F5344CB8AC3E}">
        <p14:creationId xmlns:p14="http://schemas.microsoft.com/office/powerpoint/2010/main" val="30461483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14">
              <a:defRPr/>
            </a:pPr>
            <a:r>
              <a:rPr lang="en-GB" dirty="0">
                <a:solidFill>
                  <a:prstClr val="black"/>
                </a:solidFill>
                <a:latin typeface="Calibri" panose="020F0502020204030204"/>
              </a:rPr>
              <a:t>Men have an important role to play in family planning, particularly in deciding with their partners the number of children to have and the contraceptive method to use. </a:t>
            </a:r>
            <a:r>
              <a:rPr lang="en-US" dirty="0">
                <a:solidFill>
                  <a:prstClr val="black"/>
                </a:solidFill>
                <a:latin typeface="Calibri" panose="020F0502020204030204"/>
              </a:rPr>
              <a:t>Engaging men in family planning programming is feasible and need not detract from meeting women’s needs. Men sharing responsibility for family planning improves access and use of contraception, equalizes commitment to health, and improves overall wellbeing. </a:t>
            </a:r>
            <a:r>
              <a:rPr lang="en-GB" dirty="0">
                <a:solidFill>
                  <a:prstClr val="black"/>
                </a:solidFill>
                <a:latin typeface="Calibri" panose="020F0502020204030204"/>
              </a:rPr>
              <a:t>Moreover, it can increase modern contraceptive use, promote shared decision making between couples, and help shift the belief that family planning is only a woman’s issue.</a:t>
            </a:r>
            <a:r>
              <a:rPr lang="en-US" dirty="0">
                <a:solidFill>
                  <a:prstClr val="black"/>
                </a:solidFill>
                <a:latin typeface="Calibri" panose="020F0502020204030204"/>
              </a:rPr>
              <a:t> </a:t>
            </a:r>
            <a:endParaRPr lang="en-US" b="1" dirty="0">
              <a:solidFill>
                <a:prstClr val="black"/>
              </a:solidFill>
              <a:latin typeface="Calibri" panose="020F0502020204030204"/>
            </a:endParaRPr>
          </a:p>
          <a:p>
            <a:pPr defTabSz="912614">
              <a:defRPr/>
            </a:pPr>
            <a:endParaRPr lang="en-GB" dirty="0">
              <a:solidFill>
                <a:prstClr val="black"/>
              </a:solidFill>
              <a:latin typeface="Calibri" panose="020F0502020204030204"/>
            </a:endParaRPr>
          </a:p>
          <a:p>
            <a:pPr defTabSz="912614">
              <a:defRPr/>
            </a:pPr>
            <a:r>
              <a:rPr lang="en-US" dirty="0">
                <a:solidFill>
                  <a:prstClr val="black"/>
                </a:solidFill>
                <a:latin typeface="Calibri" panose="020F0502020204030204"/>
              </a:rPr>
              <a:t>Engaging boys and men at different life stages as contraceptive users and family planning clients is an opportunity to meet FP2020 targets, remain on track to achieve the SDGs by 2030, and ultimately improve men’s reproductive health and well-being.</a:t>
            </a:r>
          </a:p>
          <a:p>
            <a:pPr defTabSz="912614">
              <a:defRPr/>
            </a:pPr>
            <a:endParaRPr lang="en-GB" dirty="0">
              <a:solidFill>
                <a:prstClr val="black"/>
              </a:solidFill>
              <a:latin typeface="Calibri" panose="020F0502020204030204"/>
            </a:endParaRPr>
          </a:p>
          <a:p>
            <a:pPr defTabSz="912614">
              <a:defRPr/>
            </a:pPr>
            <a:r>
              <a:rPr lang="en-GB" sz="1000" dirty="0">
                <a:solidFill>
                  <a:prstClr val="black"/>
                </a:solidFill>
                <a:latin typeface="Calibri" panose="020F0502020204030204"/>
              </a:rPr>
              <a:t>Source: </a:t>
            </a:r>
          </a:p>
          <a:p>
            <a:pPr defTabSz="912614">
              <a:defRPr/>
            </a:pPr>
            <a:r>
              <a:rPr lang="en-GB" sz="1000" dirty="0">
                <a:solidFill>
                  <a:prstClr val="black"/>
                </a:solidFill>
                <a:latin typeface="Calibri" panose="020F0502020204030204"/>
              </a:rPr>
              <a:t>Miriam Hartmann et al., “Changes in Couples’ Communication as a Result of a Male-Involvement Family Planning Intervention,” </a:t>
            </a:r>
            <a:r>
              <a:rPr lang="en-GB" sz="1000" i="1" dirty="0">
                <a:solidFill>
                  <a:prstClr val="black"/>
                </a:solidFill>
                <a:latin typeface="Calibri" panose="020F0502020204030204"/>
              </a:rPr>
              <a:t>Journal of Health Communication, </a:t>
            </a:r>
            <a:r>
              <a:rPr lang="en-GB" sz="1000" dirty="0">
                <a:solidFill>
                  <a:prstClr val="black"/>
                </a:solidFill>
                <a:latin typeface="Calibri" panose="020F0502020204030204"/>
              </a:rPr>
              <a:t>(2012): 1-18.</a:t>
            </a:r>
            <a:endParaRPr lang="en-US" sz="1000" dirty="0">
              <a:solidFill>
                <a:prstClr val="black"/>
              </a:solidFill>
              <a:latin typeface="Calibri" panose="020F0502020204030204"/>
            </a:endParaRPr>
          </a:p>
          <a:p>
            <a:pPr defTabSz="912614">
              <a:defRPr/>
            </a:pPr>
            <a:endParaRPr lang="en-GB" sz="1000" dirty="0">
              <a:solidFill>
                <a:prstClr val="black"/>
              </a:solidFill>
              <a:latin typeface="Calibri" panose="020F0502020204030204"/>
            </a:endParaRPr>
          </a:p>
          <a:p>
            <a:pPr defTabSz="912614">
              <a:defRPr/>
            </a:pPr>
            <a:r>
              <a:rPr lang="en-GB" sz="1000" dirty="0" err="1">
                <a:solidFill>
                  <a:prstClr val="black"/>
                </a:solidFill>
                <a:latin typeface="Calibri" panose="020F0502020204030204"/>
              </a:rPr>
              <a:t>Mihretie</a:t>
            </a:r>
            <a:r>
              <a:rPr lang="en-GB" sz="1000" dirty="0">
                <a:solidFill>
                  <a:prstClr val="black"/>
                </a:solidFill>
                <a:latin typeface="Calibri" panose="020F0502020204030204"/>
              </a:rPr>
              <a:t> </a:t>
            </a:r>
            <a:r>
              <a:rPr lang="en-GB" sz="1000" dirty="0" err="1">
                <a:solidFill>
                  <a:prstClr val="black"/>
                </a:solidFill>
                <a:latin typeface="Calibri" panose="020F0502020204030204"/>
              </a:rPr>
              <a:t>Kassa</a:t>
            </a:r>
            <a:r>
              <a:rPr lang="en-GB" sz="1000" dirty="0">
                <a:solidFill>
                  <a:prstClr val="black"/>
                </a:solidFill>
                <a:latin typeface="Calibri" panose="020F0502020204030204"/>
              </a:rPr>
              <a:t>, </a:t>
            </a:r>
            <a:r>
              <a:rPr lang="en-GB" sz="1000" dirty="0" err="1">
                <a:solidFill>
                  <a:prstClr val="black"/>
                </a:solidFill>
                <a:latin typeface="Calibri" panose="020F0502020204030204"/>
              </a:rPr>
              <a:t>Amanuel</a:t>
            </a:r>
            <a:r>
              <a:rPr lang="en-GB" sz="1000" dirty="0">
                <a:solidFill>
                  <a:prstClr val="black"/>
                </a:solidFill>
                <a:latin typeface="Calibri" panose="020F0502020204030204"/>
              </a:rPr>
              <a:t> </a:t>
            </a:r>
            <a:r>
              <a:rPr lang="en-GB" sz="1000" dirty="0" err="1">
                <a:solidFill>
                  <a:prstClr val="black"/>
                </a:solidFill>
                <a:latin typeface="Calibri" panose="020F0502020204030204"/>
              </a:rPr>
              <a:t>Abajobir</a:t>
            </a:r>
            <a:r>
              <a:rPr lang="en-GB" sz="1000" dirty="0">
                <a:solidFill>
                  <a:prstClr val="black"/>
                </a:solidFill>
                <a:latin typeface="Calibri" panose="020F0502020204030204"/>
              </a:rPr>
              <a:t>, and </a:t>
            </a:r>
            <a:r>
              <a:rPr lang="en-GB" sz="1000" dirty="0" err="1">
                <a:solidFill>
                  <a:prstClr val="black"/>
                </a:solidFill>
                <a:latin typeface="Calibri" panose="020F0502020204030204"/>
              </a:rPr>
              <a:t>Molla</a:t>
            </a:r>
            <a:r>
              <a:rPr lang="en-GB" sz="1000" dirty="0">
                <a:solidFill>
                  <a:prstClr val="black"/>
                </a:solidFill>
                <a:latin typeface="Calibri" panose="020F0502020204030204"/>
              </a:rPr>
              <a:t> </a:t>
            </a:r>
            <a:r>
              <a:rPr lang="en-GB" sz="1000" dirty="0" err="1">
                <a:solidFill>
                  <a:prstClr val="black"/>
                </a:solidFill>
                <a:latin typeface="Calibri" panose="020F0502020204030204"/>
              </a:rPr>
              <a:t>Gedefaw</a:t>
            </a:r>
            <a:r>
              <a:rPr lang="en-GB" sz="1000" dirty="0">
                <a:solidFill>
                  <a:prstClr val="black"/>
                </a:solidFill>
                <a:latin typeface="Calibri" panose="020F0502020204030204"/>
              </a:rPr>
              <a:t>, “Level of Male Involvement and Associated Factors in Family Planning Services Utilization Among Married Men in </a:t>
            </a:r>
            <a:r>
              <a:rPr lang="en-GB" sz="1000" dirty="0" err="1">
                <a:solidFill>
                  <a:prstClr val="black"/>
                </a:solidFill>
                <a:latin typeface="Calibri" panose="020F0502020204030204"/>
              </a:rPr>
              <a:t>Debremarkos</a:t>
            </a:r>
            <a:r>
              <a:rPr lang="en-GB" sz="1000" dirty="0">
                <a:solidFill>
                  <a:prstClr val="black"/>
                </a:solidFill>
                <a:latin typeface="Calibri" panose="020F0502020204030204"/>
              </a:rPr>
              <a:t> Town, Northwest </a:t>
            </a:r>
            <a:r>
              <a:rPr lang="en-GB" sz="1000" dirty="0" err="1">
                <a:solidFill>
                  <a:prstClr val="black"/>
                </a:solidFill>
                <a:latin typeface="Calibri" panose="020F0502020204030204"/>
              </a:rPr>
              <a:t>Ethiopia,”</a:t>
            </a:r>
            <a:r>
              <a:rPr lang="en-GB" sz="1000" i="1" dirty="0" err="1">
                <a:solidFill>
                  <a:prstClr val="black"/>
                </a:solidFill>
                <a:latin typeface="Calibri" panose="020F0502020204030204"/>
              </a:rPr>
              <a:t>BMC</a:t>
            </a:r>
            <a:r>
              <a:rPr lang="en-GB" sz="1000" i="1" dirty="0">
                <a:solidFill>
                  <a:prstClr val="black"/>
                </a:solidFill>
                <a:latin typeface="Calibri" panose="020F0502020204030204"/>
              </a:rPr>
              <a:t> International Health and Human Rights </a:t>
            </a:r>
            <a:r>
              <a:rPr lang="en-GB" sz="1000" dirty="0">
                <a:solidFill>
                  <a:prstClr val="black"/>
                </a:solidFill>
                <a:latin typeface="Calibri" panose="020F0502020204030204"/>
              </a:rPr>
              <a:t>14, no.33 (2014).</a:t>
            </a:r>
            <a:endParaRPr lang="en-US" sz="1000" dirty="0">
              <a:solidFill>
                <a:prstClr val="black"/>
              </a:solidFill>
              <a:latin typeface="Calibri" panose="020F0502020204030204"/>
            </a:endParaRPr>
          </a:p>
          <a:p>
            <a:pPr defTabSz="912614">
              <a:defRPr/>
            </a:pPr>
            <a:endParaRPr lang="en-GB" sz="1000" dirty="0">
              <a:solidFill>
                <a:prstClr val="black"/>
              </a:solidFill>
              <a:latin typeface="Calibri" panose="020F0502020204030204"/>
            </a:endParaRPr>
          </a:p>
          <a:p>
            <a:pPr defTabSz="912614">
              <a:defRPr/>
            </a:pPr>
            <a:r>
              <a:rPr lang="en-GB" sz="1000" dirty="0">
                <a:solidFill>
                  <a:prstClr val="black"/>
                </a:solidFill>
                <a:latin typeface="Calibri" panose="020F0502020204030204"/>
              </a:rPr>
              <a:t>FHI 360, “Increasing Male Involvement in Family Planning in Jharkhand, India,” (2013), accessed at </a:t>
            </a:r>
            <a:r>
              <a:rPr lang="en-GB" sz="1000" dirty="0">
                <a:solidFill>
                  <a:prstClr val="black"/>
                </a:solidFill>
                <a:latin typeface="Calibri" panose="020F0502020204030204"/>
                <a:hlinkClick r:id="rId3"/>
              </a:rPr>
              <a:t>https://www.fhi360.org/sites/default/files/media/documents/india-male-involvement-family-planning.pdf</a:t>
            </a:r>
            <a:r>
              <a:rPr lang="en-GB" sz="1000" dirty="0">
                <a:solidFill>
                  <a:prstClr val="black"/>
                </a:solidFill>
                <a:latin typeface="Calibri" panose="020F0502020204030204"/>
              </a:rPr>
              <a:t>. </a:t>
            </a:r>
            <a:endParaRPr lang="en-US" sz="1000" dirty="0">
              <a:solidFill>
                <a:prstClr val="black"/>
              </a:solidFill>
              <a:latin typeface="Calibri" panose="020F0502020204030204"/>
            </a:endParaRPr>
          </a:p>
          <a:p>
            <a:pPr defTabSz="912614">
              <a:defRPr/>
            </a:pPr>
            <a:endParaRPr lang="en-GB" sz="1000" dirty="0">
              <a:solidFill>
                <a:prstClr val="black"/>
              </a:solidFill>
              <a:latin typeface="Calibri" panose="020F0502020204030204"/>
            </a:endParaRPr>
          </a:p>
          <a:p>
            <a:pPr defTabSz="912614">
              <a:defRPr/>
            </a:pPr>
            <a:r>
              <a:rPr lang="en-GB" sz="1000" dirty="0">
                <a:solidFill>
                  <a:prstClr val="black"/>
                </a:solidFill>
                <a:latin typeface="Calibri" panose="020F0502020204030204"/>
              </a:rPr>
              <a:t>Melanie Croce-</a:t>
            </a:r>
            <a:r>
              <a:rPr lang="en-GB" sz="1000" dirty="0" err="1">
                <a:solidFill>
                  <a:prstClr val="black"/>
                </a:solidFill>
                <a:latin typeface="Calibri" panose="020F0502020204030204"/>
              </a:rPr>
              <a:t>Galis</a:t>
            </a:r>
            <a:r>
              <a:rPr lang="en-GB" sz="1000" dirty="0">
                <a:solidFill>
                  <a:prstClr val="black"/>
                </a:solidFill>
                <a:latin typeface="Calibri" panose="020F0502020204030204"/>
              </a:rPr>
              <a:t>, Elizabeth Salazar, and Rebecka Lundgren, “Male Engagement in Family Planning: Reducing Unmet Need for Family Planning by Addressing Gender Norms,”(2014), accessed at </a:t>
            </a:r>
            <a:r>
              <a:rPr lang="en-GB" sz="1000" i="1" dirty="0">
                <a:solidFill>
                  <a:prstClr val="black"/>
                </a:solidFill>
                <a:latin typeface="Calibri" panose="020F0502020204030204"/>
              </a:rPr>
              <a:t> </a:t>
            </a:r>
            <a:r>
              <a:rPr lang="en-GB" sz="1000" dirty="0">
                <a:solidFill>
                  <a:prstClr val="black"/>
                </a:solidFill>
                <a:latin typeface="Calibri" panose="020F0502020204030204"/>
              </a:rPr>
              <a:t> </a:t>
            </a:r>
            <a:r>
              <a:rPr lang="en-GB" sz="1000" dirty="0">
                <a:solidFill>
                  <a:prstClr val="black"/>
                </a:solidFill>
                <a:latin typeface="Calibri" panose="020F0502020204030204"/>
                <a:hlinkClick r:id="rId4"/>
              </a:rPr>
              <a:t>http://irh.org/wp-content/uploads/2014/10/Male_Engagement_in_FP_Brief_10.10.14.pdf</a:t>
            </a:r>
            <a:r>
              <a:rPr lang="en-GB" sz="1000" dirty="0">
                <a:solidFill>
                  <a:prstClr val="black"/>
                </a:solidFill>
                <a:latin typeface="Calibri" panose="020F0502020204030204"/>
              </a:rPr>
              <a:t>. </a:t>
            </a:r>
            <a:endParaRPr lang="en-US" sz="1000" dirty="0">
              <a:solidFill>
                <a:prstClr val="black"/>
              </a:solidFill>
              <a:latin typeface="Calibri" panose="020F0502020204030204"/>
            </a:endParaRPr>
          </a:p>
          <a:p>
            <a:pPr defTabSz="912614">
              <a:defRPr/>
            </a:pPr>
            <a:endParaRPr lang="en-GB" sz="1000" dirty="0">
              <a:solidFill>
                <a:prstClr val="black"/>
              </a:solidFill>
              <a:latin typeface="Calibri" panose="020F0502020204030204"/>
            </a:endParaRPr>
          </a:p>
          <a:p>
            <a:pPr defTabSz="912614">
              <a:defRPr/>
            </a:pPr>
            <a:r>
              <a:rPr lang="en-GB" sz="1000" dirty="0">
                <a:solidFill>
                  <a:prstClr val="black"/>
                </a:solidFill>
                <a:latin typeface="Calibri" panose="020F0502020204030204"/>
              </a:rPr>
              <a:t>Erin Stern, et al., Lessons Learned from Engaging Men in Sexual and Reproductive Health as Clients, Partners, and Advocates for Change in the Hoima District of Uganda,” </a:t>
            </a:r>
            <a:r>
              <a:rPr lang="en-GB" sz="1000" i="1" dirty="0">
                <a:solidFill>
                  <a:prstClr val="black"/>
                </a:solidFill>
                <a:latin typeface="Calibri" panose="020F0502020204030204"/>
              </a:rPr>
              <a:t>Culture, Health, &amp; Sexuality</a:t>
            </a:r>
            <a:r>
              <a:rPr lang="en-GB" sz="1000" dirty="0">
                <a:solidFill>
                  <a:prstClr val="black"/>
                </a:solidFill>
                <a:latin typeface="Calibri" panose="020F0502020204030204"/>
              </a:rPr>
              <a:t> 17, sup2 (2015): 190-205.</a:t>
            </a:r>
            <a:endParaRPr lang="en-US" sz="1000" dirty="0">
              <a:solidFill>
                <a:prstClr val="black"/>
              </a:solidFill>
              <a:latin typeface="Calibri" panose="020F0502020204030204"/>
            </a:endParaRPr>
          </a:p>
          <a:p>
            <a:pPr defTabSz="912614">
              <a:defRPr/>
            </a:pPr>
            <a:endParaRPr lang="en-GB" sz="1000" dirty="0">
              <a:solidFill>
                <a:prstClr val="black"/>
              </a:solidFill>
              <a:latin typeface="Calibri" panose="020F0502020204030204"/>
            </a:endParaRPr>
          </a:p>
          <a:p>
            <a:pPr defTabSz="912614">
              <a:defRPr/>
            </a:pPr>
            <a:r>
              <a:rPr lang="en-GB" sz="1000" dirty="0" err="1">
                <a:solidFill>
                  <a:prstClr val="black"/>
                </a:solidFill>
                <a:latin typeface="Calibri" panose="020F0502020204030204"/>
              </a:rPr>
              <a:t>Ruti</a:t>
            </a:r>
            <a:r>
              <a:rPr lang="en-GB" sz="1000" dirty="0">
                <a:solidFill>
                  <a:prstClr val="black"/>
                </a:solidFill>
                <a:latin typeface="Calibri" panose="020F0502020204030204"/>
              </a:rPr>
              <a:t> </a:t>
            </a:r>
            <a:r>
              <a:rPr lang="en-GB" sz="1000" dirty="0" err="1">
                <a:solidFill>
                  <a:prstClr val="black"/>
                </a:solidFill>
                <a:latin typeface="Calibri" panose="020F0502020204030204"/>
              </a:rPr>
              <a:t>Levtov</a:t>
            </a:r>
            <a:r>
              <a:rPr lang="en-GB" sz="1000" dirty="0">
                <a:solidFill>
                  <a:prstClr val="black"/>
                </a:solidFill>
                <a:latin typeface="Calibri" panose="020F0502020204030204"/>
              </a:rPr>
              <a:t> et al., “State of the World’s Fathers,” (2015), accessed at </a:t>
            </a:r>
            <a:r>
              <a:rPr lang="en-GB" sz="1000" dirty="0">
                <a:solidFill>
                  <a:prstClr val="black"/>
                </a:solidFill>
                <a:latin typeface="Calibri" panose="020F0502020204030204"/>
                <a:hlinkClick r:id="rId5"/>
              </a:rPr>
              <a:t>http://sowf.men-care.org/</a:t>
            </a:r>
            <a:r>
              <a:rPr lang="en-GB" sz="1000" dirty="0">
                <a:solidFill>
                  <a:prstClr val="black"/>
                </a:solidFill>
                <a:latin typeface="Calibri" panose="020F0502020204030204"/>
              </a:rPr>
              <a:t>.</a:t>
            </a:r>
            <a:endParaRPr lang="en-US" sz="1000" dirty="0">
              <a:solidFill>
                <a:prstClr val="black"/>
              </a:solidFill>
              <a:latin typeface="Calibri" panose="020F0502020204030204"/>
            </a:endParaRPr>
          </a:p>
          <a:p>
            <a:pPr defTabSz="912614">
              <a:defRPr/>
            </a:pPr>
            <a:endParaRPr lang="en-GB" sz="1000" dirty="0">
              <a:solidFill>
                <a:prstClr val="black"/>
              </a:solidFill>
              <a:latin typeface="Calibri" panose="020F0502020204030204"/>
            </a:endParaRPr>
          </a:p>
          <a:p>
            <a:pPr defTabSz="912614">
              <a:defRPr/>
            </a:pPr>
            <a:r>
              <a:rPr lang="en-GB" sz="1000" dirty="0">
                <a:solidFill>
                  <a:prstClr val="black"/>
                </a:solidFill>
                <a:latin typeface="Calibri" panose="020F0502020204030204"/>
              </a:rPr>
              <a:t>Karen </a:t>
            </a:r>
            <a:r>
              <a:rPr lang="en-GB" sz="1000" dirty="0" err="1">
                <a:solidFill>
                  <a:prstClr val="black"/>
                </a:solidFill>
                <a:latin typeface="Calibri" panose="020F0502020204030204"/>
              </a:rPr>
              <a:t>Hardee</a:t>
            </a:r>
            <a:r>
              <a:rPr lang="en-GB" sz="1000" dirty="0">
                <a:solidFill>
                  <a:prstClr val="black"/>
                </a:solidFill>
                <a:latin typeface="Calibri" panose="020F0502020204030204"/>
              </a:rPr>
              <a:t>, Melanie Croce-</a:t>
            </a:r>
            <a:r>
              <a:rPr lang="en-GB" sz="1000" dirty="0" err="1">
                <a:solidFill>
                  <a:prstClr val="black"/>
                </a:solidFill>
                <a:latin typeface="Calibri" panose="020F0502020204030204"/>
              </a:rPr>
              <a:t>Galis</a:t>
            </a:r>
            <a:r>
              <a:rPr lang="en-GB" sz="1000" dirty="0">
                <a:solidFill>
                  <a:prstClr val="black"/>
                </a:solidFill>
                <a:latin typeface="Calibri" panose="020F0502020204030204"/>
              </a:rPr>
              <a:t>, and Jill Gay, “Are Men Well Served by Family Planning Programs?” 2017, accessed at </a:t>
            </a:r>
            <a:r>
              <a:rPr lang="en-GB" sz="1000" dirty="0">
                <a:solidFill>
                  <a:prstClr val="black"/>
                </a:solidFill>
                <a:latin typeface="Calibri" panose="020F0502020204030204"/>
                <a:hlinkClick r:id="rId6"/>
              </a:rPr>
              <a:t>https://reproductive-health-journal.biomedcentral.com/articles/10.1186/s12978-017-0278-5</a:t>
            </a:r>
            <a:r>
              <a:rPr lang="en-GB" sz="1000" dirty="0">
                <a:solidFill>
                  <a:prstClr val="black"/>
                </a:solidFill>
                <a:latin typeface="Calibri" panose="020F0502020204030204"/>
              </a:rPr>
              <a:t>.</a:t>
            </a:r>
            <a:endParaRPr lang="en-US" sz="1000" dirty="0">
              <a:solidFill>
                <a:prstClr val="black"/>
              </a:solidFill>
              <a:latin typeface="Calibri" panose="020F0502020204030204"/>
            </a:endParaRPr>
          </a:p>
          <a:p>
            <a:endParaRPr lang="en-US" dirty="0"/>
          </a:p>
        </p:txBody>
      </p:sp>
      <p:sp>
        <p:nvSpPr>
          <p:cNvPr id="4" name="Slide Number Placeholder 3"/>
          <p:cNvSpPr>
            <a:spLocks noGrp="1"/>
          </p:cNvSpPr>
          <p:nvPr>
            <p:ph type="sldNum" sz="quarter" idx="10"/>
          </p:nvPr>
        </p:nvSpPr>
        <p:spPr/>
        <p:txBody>
          <a:bodyPr/>
          <a:lstStyle/>
          <a:p>
            <a:fld id="{FD37D96A-E03D-47B5-A035-9B3FA8225D97}" type="slidenum">
              <a:rPr lang="en-US" smtClean="0"/>
              <a:t>56</a:t>
            </a:fld>
            <a:endParaRPr lang="en-US"/>
          </a:p>
        </p:txBody>
      </p:sp>
    </p:spTree>
    <p:extLst>
      <p:ext uri="{BB962C8B-B14F-4D97-AF65-F5344CB8AC3E}">
        <p14:creationId xmlns:p14="http://schemas.microsoft.com/office/powerpoint/2010/main" val="15414223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7D96A-E03D-47B5-A035-9B3FA8225D97}" type="slidenum">
              <a:rPr lang="en-US" smtClean="0"/>
              <a:pPr/>
              <a:t>57</a:t>
            </a:fld>
            <a:endParaRPr lang="en-US" dirty="0"/>
          </a:p>
        </p:txBody>
      </p:sp>
    </p:spTree>
    <p:extLst>
      <p:ext uri="{BB962C8B-B14F-4D97-AF65-F5344CB8AC3E}">
        <p14:creationId xmlns:p14="http://schemas.microsoft.com/office/powerpoint/2010/main" val="1878783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418">
              <a:defRPr/>
            </a:pPr>
            <a:r>
              <a:rPr lang="en-GB" dirty="0">
                <a:solidFill>
                  <a:prstClr val="black"/>
                </a:solidFill>
              </a:rPr>
              <a:t>Why involve men? When men know about and support family planning, it can influence their spouses’ desire to use contraception and improve their ability to communicate with their partners. </a:t>
            </a:r>
          </a:p>
          <a:p>
            <a:pPr defTabSz="931418">
              <a:defRPr/>
            </a:pPr>
            <a:endParaRPr lang="en-GB" dirty="0">
              <a:solidFill>
                <a:prstClr val="black"/>
              </a:solidFill>
            </a:endParaRPr>
          </a:p>
          <a:p>
            <a:pPr defTabSz="931418">
              <a:defRPr/>
            </a:pPr>
            <a:r>
              <a:rPr lang="en-GB" dirty="0">
                <a:solidFill>
                  <a:prstClr val="black"/>
                </a:solidFill>
              </a:rPr>
              <a:t>A study in Nigeria revealed that when men support </a:t>
            </a:r>
            <a:r>
              <a:rPr lang="en-US" dirty="0">
                <a:solidFill>
                  <a:prstClr val="black"/>
                </a:solidFill>
              </a:rPr>
              <a:t>the use of contraception, their spouses are five times more likely to want to use a family planning method. Other studies show that interventions that engage men can improve communication and shared </a:t>
            </a:r>
            <a:r>
              <a:rPr lang="en-US" dirty="0" err="1">
                <a:solidFill>
                  <a:prstClr val="black"/>
                </a:solidFill>
              </a:rPr>
              <a:t>decisionmaking</a:t>
            </a:r>
            <a:r>
              <a:rPr lang="en-US" dirty="0">
                <a:solidFill>
                  <a:prstClr val="black"/>
                </a:solidFill>
              </a:rPr>
              <a:t> between couples.</a:t>
            </a:r>
          </a:p>
          <a:p>
            <a:pPr defTabSz="931418">
              <a:defRPr/>
            </a:pPr>
            <a:endParaRPr lang="en-US" dirty="0">
              <a:solidFill>
                <a:prstClr val="black"/>
              </a:solidFill>
            </a:endParaRPr>
          </a:p>
          <a:p>
            <a:pPr defTabSz="931418">
              <a:defRPr/>
            </a:pPr>
            <a:endParaRPr lang="en-US" dirty="0">
              <a:solidFill>
                <a:prstClr val="black"/>
              </a:solidFill>
            </a:endParaRPr>
          </a:p>
          <a:p>
            <a:pPr defTabSz="931418">
              <a:defRPr/>
            </a:pPr>
            <a:r>
              <a:rPr lang="en-GB" sz="1000" dirty="0">
                <a:solidFill>
                  <a:prstClr val="black"/>
                </a:solidFill>
              </a:rPr>
              <a:t>Source:</a:t>
            </a:r>
          </a:p>
          <a:p>
            <a:pPr defTabSz="931418">
              <a:defRPr/>
            </a:pPr>
            <a:r>
              <a:rPr lang="en-GB" sz="1000" dirty="0">
                <a:solidFill>
                  <a:prstClr val="black"/>
                </a:solidFill>
              </a:rPr>
              <a:t>Melanie Croce-</a:t>
            </a:r>
            <a:r>
              <a:rPr lang="en-GB" sz="1000" dirty="0" err="1">
                <a:solidFill>
                  <a:prstClr val="black"/>
                </a:solidFill>
              </a:rPr>
              <a:t>Galis</a:t>
            </a:r>
            <a:r>
              <a:rPr lang="en-GB" sz="1000" dirty="0">
                <a:solidFill>
                  <a:prstClr val="black"/>
                </a:solidFill>
              </a:rPr>
              <a:t>, Elizabeth Salazar, Rebecka Lundgren, “Male Engagement in Family Planning: Reducing Unmet Need for Family Planning by Addressing Gender Norms,” (2014), accessed at </a:t>
            </a:r>
            <a:r>
              <a:rPr lang="en-GB" sz="1000" dirty="0">
                <a:solidFill>
                  <a:prstClr val="black"/>
                </a:solidFill>
                <a:hlinkClick r:id="rId3"/>
              </a:rPr>
              <a:t>http://irh.org/wp-content/uploads/2014/10/Male_Engagement_in_FP_Brief_10.10.14.pdf</a:t>
            </a:r>
            <a:r>
              <a:rPr lang="en-GB" sz="1000" dirty="0">
                <a:solidFill>
                  <a:prstClr val="black"/>
                </a:solidFill>
              </a:rPr>
              <a:t>.</a:t>
            </a:r>
            <a:endParaRPr lang="en-US" sz="1000" dirty="0">
              <a:solidFill>
                <a:prstClr val="black"/>
              </a:solidFill>
            </a:endParaRPr>
          </a:p>
          <a:p>
            <a:pPr defTabSz="931418">
              <a:defRPr/>
            </a:pPr>
            <a:endParaRPr lang="en-GB" sz="1000" dirty="0">
              <a:solidFill>
                <a:prstClr val="black"/>
              </a:solidFill>
            </a:endParaRPr>
          </a:p>
          <a:p>
            <a:pPr defTabSz="931418">
              <a:defRPr/>
            </a:pPr>
            <a:r>
              <a:rPr lang="en-GB" sz="1000" dirty="0" err="1">
                <a:solidFill>
                  <a:prstClr val="black"/>
                </a:solidFill>
              </a:rPr>
              <a:t>Echezona</a:t>
            </a:r>
            <a:r>
              <a:rPr lang="en-GB" sz="1000" dirty="0">
                <a:solidFill>
                  <a:prstClr val="black"/>
                </a:solidFill>
              </a:rPr>
              <a:t> E. </a:t>
            </a:r>
            <a:r>
              <a:rPr lang="en-GB" sz="1000" dirty="0" err="1">
                <a:solidFill>
                  <a:prstClr val="black"/>
                </a:solidFill>
              </a:rPr>
              <a:t>Ezeanolue</a:t>
            </a:r>
            <a:r>
              <a:rPr lang="en-GB" sz="1000" dirty="0">
                <a:solidFill>
                  <a:prstClr val="black"/>
                </a:solidFill>
              </a:rPr>
              <a:t> et al., “Impact of male partner’s awareness and support for contraceptives on female intent to use contraceptives in southeast Nigeria,” (2015), accessed at </a:t>
            </a:r>
            <a:r>
              <a:rPr lang="en-GB" sz="1000" dirty="0">
                <a:solidFill>
                  <a:prstClr val="black"/>
                </a:solidFill>
                <a:hlinkClick r:id="rId4"/>
              </a:rPr>
              <a:t>https://bmcpublichealth.biomedcentral.com/articles/10.1186/s12889-015-2216-1</a:t>
            </a:r>
            <a:r>
              <a:rPr lang="en-GB" sz="1000" dirty="0">
                <a:solidFill>
                  <a:prstClr val="black"/>
                </a:solidFill>
              </a:rPr>
              <a:t>. </a:t>
            </a:r>
            <a:endParaRPr lang="en-US" sz="1000"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FD37D96A-E03D-47B5-A035-9B3FA8225D97}" type="slidenum">
              <a:rPr lang="en-US" smtClean="0"/>
              <a:t>6</a:t>
            </a:fld>
            <a:endParaRPr lang="en-US"/>
          </a:p>
        </p:txBody>
      </p:sp>
    </p:spTree>
    <p:extLst>
      <p:ext uri="{BB962C8B-B14F-4D97-AF65-F5344CB8AC3E}">
        <p14:creationId xmlns:p14="http://schemas.microsoft.com/office/powerpoint/2010/main" val="1997966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14">
              <a:defRPr/>
            </a:pPr>
            <a:r>
              <a:rPr lang="en-GB" b="0" dirty="0"/>
              <a:t>Currently, men’s use of contraception is low compared to women’s use of contraception.</a:t>
            </a:r>
          </a:p>
          <a:p>
            <a:pPr defTabSz="912614">
              <a:defRPr/>
            </a:pPr>
            <a:endParaRPr lang="en-GB" dirty="0"/>
          </a:p>
          <a:p>
            <a:pPr defTabSz="912614">
              <a:defRPr/>
            </a:pPr>
            <a:r>
              <a:rPr lang="en-GB" dirty="0"/>
              <a:t>Male-controlled methods—methods that men use themselves such as vasectomy, male condoms, and withdrawal—made up only 21 percent of all contraceptive use worldwide in 2015. And in </a:t>
            </a:r>
            <a:r>
              <a:rPr lang="en-GB" b="0" dirty="0"/>
              <a:t>least-developed countries, use of male-controlled and cooperative methods is much lower.</a:t>
            </a:r>
            <a:r>
              <a:rPr lang="en-GB" b="0" baseline="30000" dirty="0"/>
              <a:t> </a:t>
            </a:r>
            <a:endParaRPr lang="en-US" b="0" dirty="0"/>
          </a:p>
          <a:p>
            <a:endParaRPr lang="en-US" dirty="0"/>
          </a:p>
          <a:p>
            <a:r>
              <a:rPr lang="en-US" sz="1000" dirty="0"/>
              <a:t>Source:</a:t>
            </a:r>
          </a:p>
          <a:p>
            <a:pPr defTabSz="912614">
              <a:defRPr/>
            </a:pPr>
            <a:r>
              <a:rPr lang="en-GB" sz="1000" dirty="0"/>
              <a:t>United Nations, Department of Economic and Social Affairs, Population Division, “Trends in Contraceptive Use Worldwide 2015,” (2015), accessed at </a:t>
            </a:r>
            <a:r>
              <a:rPr lang="en-GB" sz="1000" dirty="0">
                <a:hlinkClick r:id="rId3"/>
              </a:rPr>
              <a:t>www.un.org/en/development/desa/population/publications/pdf/family/trendsContraceptiveUse2015Report.pdf</a:t>
            </a:r>
            <a:r>
              <a:rPr lang="en-GB" sz="1000" dirty="0"/>
              <a:t>.</a:t>
            </a:r>
            <a:endParaRPr lang="en-US" sz="1000" dirty="0"/>
          </a:p>
          <a:p>
            <a:endParaRPr lang="en-US" dirty="0"/>
          </a:p>
        </p:txBody>
      </p:sp>
      <p:sp>
        <p:nvSpPr>
          <p:cNvPr id="4" name="Slide Number Placeholder 3"/>
          <p:cNvSpPr>
            <a:spLocks noGrp="1"/>
          </p:cNvSpPr>
          <p:nvPr>
            <p:ph type="sldNum" sz="quarter" idx="10"/>
          </p:nvPr>
        </p:nvSpPr>
        <p:spPr/>
        <p:txBody>
          <a:bodyPr/>
          <a:lstStyle/>
          <a:p>
            <a:pPr defTabSz="914265">
              <a:defRPr/>
            </a:pPr>
            <a:fld id="{FD37D96A-E03D-47B5-A035-9B3FA8225D97}" type="slidenum">
              <a:rPr lang="en-US">
                <a:solidFill>
                  <a:prstClr val="black"/>
                </a:solidFill>
              </a:rPr>
              <a:pPr defTabSz="914265">
                <a:defRPr/>
              </a:pPr>
              <a:t>7</a:t>
            </a:fld>
            <a:endParaRPr lang="en-US">
              <a:solidFill>
                <a:prstClr val="black"/>
              </a:solidFill>
            </a:endParaRPr>
          </a:p>
        </p:txBody>
      </p:sp>
    </p:spTree>
    <p:extLst>
      <p:ext uri="{BB962C8B-B14F-4D97-AF65-F5344CB8AC3E}">
        <p14:creationId xmlns:p14="http://schemas.microsoft.com/office/powerpoint/2010/main" val="885548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we focus on four specific male-controlled and cooperative methods: </a:t>
            </a:r>
          </a:p>
          <a:p>
            <a:pPr lvl="0"/>
            <a:endParaRPr lang="en-GB" dirty="0"/>
          </a:p>
          <a:p>
            <a:pPr defTabSz="914265">
              <a:defRPr/>
            </a:pPr>
            <a:r>
              <a:rPr lang="en-GB" dirty="0">
                <a:highlight>
                  <a:srgbClr val="FFFF00"/>
                </a:highlight>
              </a:rPr>
              <a:t>The first method is the withdrawal method. Withdrawal is NOT a modern method of contraception. It is a male-controlled traditional contraceptive method and is the second most common method used by men. Three percent of all married women of reproductive age reported using withdrawal with their partner, while in least-developed countries, only 1.4 percent of married women reported using this method with their partner.</a:t>
            </a:r>
            <a:r>
              <a:rPr lang="en-GB" baseline="30000" dirty="0">
                <a:highlight>
                  <a:srgbClr val="FFFF00"/>
                </a:highlight>
              </a:rPr>
              <a:t> </a:t>
            </a:r>
            <a:endParaRPr lang="en-GB" dirty="0">
              <a:highlight>
                <a:srgbClr val="FFFF00"/>
              </a:highlight>
            </a:endParaRPr>
          </a:p>
          <a:p>
            <a:pPr lvl="0"/>
            <a:endParaRPr lang="en-GB" dirty="0">
              <a:highlight>
                <a:srgbClr val="FFFF00"/>
              </a:highlight>
            </a:endParaRPr>
          </a:p>
          <a:p>
            <a:pPr lvl="0"/>
            <a:r>
              <a:rPr lang="en-GB" dirty="0">
                <a:highlight>
                  <a:srgbClr val="FFFF00"/>
                </a:highlight>
              </a:rPr>
              <a:t>The male condom is a male-controlled contraceptive method and is the most common method used by men. Globally, about 8 percent of married women of reproductive age reported using a male condom with their partner. But use of condoms by married women in least-developed countries is much lower at 2 percent. </a:t>
            </a:r>
            <a:endParaRPr lang="en-US" dirty="0">
              <a:highlight>
                <a:srgbClr val="FFFF00"/>
              </a:highlight>
            </a:endParaRPr>
          </a:p>
          <a:p>
            <a:r>
              <a:rPr lang="en-GB" b="1" dirty="0"/>
              <a:t> </a:t>
            </a:r>
          </a:p>
          <a:p>
            <a:pPr defTabSz="914265">
              <a:defRPr/>
            </a:pPr>
            <a:r>
              <a:rPr lang="en-US" dirty="0"/>
              <a:t>The Standard Days Method is a cooperative modern contraceptive method</a:t>
            </a:r>
            <a:r>
              <a:rPr lang="en-GB" dirty="0"/>
              <a:t>, which is a method that requires the participation of both partners. It </a:t>
            </a:r>
            <a:r>
              <a:rPr lang="en-US" dirty="0"/>
              <a:t> uses beads to track a woman’s fertile days. At the moment it is not widely used, but in countries where it is measured, less than 1 percent (0.6 percent) of married women reported using this method. </a:t>
            </a:r>
          </a:p>
          <a:p>
            <a:endParaRPr lang="en-GB" baseline="30000" dirty="0"/>
          </a:p>
          <a:p>
            <a:r>
              <a:rPr lang="en-US" dirty="0"/>
              <a:t>Male sterilization or vasectomy is the MOST EFFECTIVE yet least used male-controlled contraceptive method.</a:t>
            </a:r>
            <a:r>
              <a:rPr lang="en-GB" dirty="0"/>
              <a:t> Globally, 2.4 percent of married women report relying on their partner’s vasectomy for family planning. In least-developed countries, however, use of vasectomy as reported by women is much lower at less than 0.4 percent.</a:t>
            </a:r>
            <a:endParaRPr lang="en-US" dirty="0"/>
          </a:p>
          <a:p>
            <a:r>
              <a:rPr lang="en-GB" dirty="0"/>
              <a:t> </a:t>
            </a:r>
            <a:endParaRPr lang="en-US" dirty="0"/>
          </a:p>
          <a:p>
            <a:r>
              <a:rPr lang="en-GB" dirty="0"/>
              <a:t> </a:t>
            </a:r>
            <a:endParaRPr lang="en-US" dirty="0"/>
          </a:p>
          <a:p>
            <a:r>
              <a:rPr lang="en-GB" sz="1000" dirty="0"/>
              <a:t>Source:</a:t>
            </a:r>
          </a:p>
          <a:p>
            <a:r>
              <a:rPr lang="en-GB" sz="1000" dirty="0"/>
              <a:t>United Nations, Department of Economic and Social Affairs, Population Division, “Trends in Contraceptive Use Worldwide 2015,” (2015), accessed at </a:t>
            </a:r>
            <a:r>
              <a:rPr lang="en-GB" sz="1000" dirty="0">
                <a:hlinkClick r:id="rId3"/>
              </a:rPr>
              <a:t>http://www.un.org/en/development/desa/population/publications/pdf/family/trendsContraceptiveUse2015Report.pdf</a:t>
            </a:r>
            <a:r>
              <a:rPr lang="en-GB" sz="1000" dirty="0"/>
              <a:t>.</a:t>
            </a:r>
            <a:endParaRPr lang="en-US" sz="1000" dirty="0"/>
          </a:p>
          <a:p>
            <a:endParaRPr lang="en-GB" sz="1000" dirty="0"/>
          </a:p>
          <a:p>
            <a:r>
              <a:rPr lang="en-GB" sz="1000" dirty="0"/>
              <a:t>Kerry </a:t>
            </a:r>
            <a:r>
              <a:rPr lang="en-GB" sz="1000" dirty="0" err="1"/>
              <a:t>MacQuarrie</a:t>
            </a:r>
            <a:r>
              <a:rPr lang="en-GB" sz="1000" dirty="0"/>
              <a:t> et al., “Men and Contraception: Trends in Attitudes and Use,” (2015), accessed at </a:t>
            </a:r>
            <a:r>
              <a:rPr lang="en-GB" sz="1000" dirty="0">
                <a:hlinkClick r:id="rId4"/>
              </a:rPr>
              <a:t>https://dhsprogram.com/pubs/pdf/AS49/AS49.pdf</a:t>
            </a:r>
            <a:r>
              <a:rPr lang="en-GB" sz="1000" dirty="0"/>
              <a:t>.</a:t>
            </a:r>
            <a:endParaRPr lang="en-US" sz="1000" dirty="0"/>
          </a:p>
          <a:p>
            <a:endParaRPr lang="en-GB" sz="1000" dirty="0"/>
          </a:p>
          <a:p>
            <a:r>
              <a:rPr lang="en-GB" sz="1000" dirty="0"/>
              <a:t>Georgetown University, “</a:t>
            </a:r>
            <a:r>
              <a:rPr lang="en-GB" sz="1000" dirty="0" err="1"/>
              <a:t>CycleBeads</a:t>
            </a:r>
            <a:r>
              <a:rPr lang="en-GB" sz="1000" dirty="0"/>
              <a:t> Plan and Prevent Pregnancy Naturally,” (2016), accessed at </a:t>
            </a:r>
            <a:r>
              <a:rPr lang="en-GB" sz="1000" dirty="0">
                <a:hlinkClick r:id="rId5"/>
              </a:rPr>
              <a:t>https://www.cyclebeads.com/cyclebeads</a:t>
            </a:r>
            <a:r>
              <a:rPr lang="en-GB" sz="1000" dirty="0"/>
              <a:t>.</a:t>
            </a:r>
            <a:endParaRPr lang="en-US" sz="1000" dirty="0"/>
          </a:p>
          <a:p>
            <a:endParaRPr lang="en-GB" sz="1000" dirty="0"/>
          </a:p>
          <a:p>
            <a:endParaRPr lang="en-US" dirty="0"/>
          </a:p>
        </p:txBody>
      </p:sp>
      <p:sp>
        <p:nvSpPr>
          <p:cNvPr id="4" name="Slide Number Placeholder 3"/>
          <p:cNvSpPr>
            <a:spLocks noGrp="1"/>
          </p:cNvSpPr>
          <p:nvPr>
            <p:ph type="sldNum" sz="quarter" idx="10"/>
          </p:nvPr>
        </p:nvSpPr>
        <p:spPr/>
        <p:txBody>
          <a:bodyPr/>
          <a:lstStyle/>
          <a:p>
            <a:pPr defTabSz="914265">
              <a:defRPr/>
            </a:pPr>
            <a:fld id="{FD37D96A-E03D-47B5-A035-9B3FA8225D97}" type="slidenum">
              <a:rPr lang="en-US">
                <a:solidFill>
                  <a:prstClr val="black"/>
                </a:solidFill>
              </a:rPr>
              <a:pPr defTabSz="914265">
                <a:defRPr/>
              </a:pPr>
              <a:t>8</a:t>
            </a:fld>
            <a:endParaRPr lang="en-US">
              <a:solidFill>
                <a:prstClr val="black"/>
              </a:solidFill>
            </a:endParaRPr>
          </a:p>
        </p:txBody>
      </p:sp>
    </p:spTree>
    <p:extLst>
      <p:ext uri="{BB962C8B-B14F-4D97-AF65-F5344CB8AC3E}">
        <p14:creationId xmlns:p14="http://schemas.microsoft.com/office/powerpoint/2010/main" val="4085211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prstClr val="black"/>
                </a:solidFill>
              </a:rPr>
              <a:t>A 2015 DHS study of 18 countries in Africa, Asia, and Latin America and the Caribbean reveals that </a:t>
            </a:r>
            <a:r>
              <a:rPr lang="en-US" dirty="0"/>
              <a:t>men's knowledge of and attitudes toward contraceptive use and family planning has changed over time.</a:t>
            </a:r>
          </a:p>
        </p:txBody>
      </p:sp>
      <p:sp>
        <p:nvSpPr>
          <p:cNvPr id="4" name="Slide Number Placeholder 3"/>
          <p:cNvSpPr>
            <a:spLocks noGrp="1"/>
          </p:cNvSpPr>
          <p:nvPr>
            <p:ph type="sldNum" sz="quarter" idx="10"/>
          </p:nvPr>
        </p:nvSpPr>
        <p:spPr/>
        <p:txBody>
          <a:bodyPr/>
          <a:lstStyle/>
          <a:p>
            <a:pPr defTabSz="914265">
              <a:defRPr/>
            </a:pPr>
            <a:fld id="{FD37D96A-E03D-47B5-A035-9B3FA8225D97}" type="slidenum">
              <a:rPr lang="en-US">
                <a:solidFill>
                  <a:prstClr val="black"/>
                </a:solidFill>
              </a:rPr>
              <a:pPr defTabSz="914265">
                <a:defRPr/>
              </a:pPr>
              <a:t>9</a:t>
            </a:fld>
            <a:endParaRPr lang="en-US">
              <a:solidFill>
                <a:prstClr val="black"/>
              </a:solidFill>
            </a:endParaRPr>
          </a:p>
        </p:txBody>
      </p:sp>
    </p:spTree>
    <p:extLst>
      <p:ext uri="{BB962C8B-B14F-4D97-AF65-F5344CB8AC3E}">
        <p14:creationId xmlns:p14="http://schemas.microsoft.com/office/powerpoint/2010/main" val="833024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9940D-C1BB-4621-9B54-CE7EC545DC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2DE35BC-E429-45EB-9A8F-4567034934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BFDFDF-FC1A-4E00-BF07-9CBA6843BA29}"/>
              </a:ext>
            </a:extLst>
          </p:cNvPr>
          <p:cNvSpPr>
            <a:spLocks noGrp="1"/>
          </p:cNvSpPr>
          <p:nvPr>
            <p:ph type="dt" sz="half" idx="10"/>
          </p:nvPr>
        </p:nvSpPr>
        <p:spPr/>
        <p:txBody>
          <a:bodyPr/>
          <a:lstStyle/>
          <a:p>
            <a:fld id="{4197D36E-004F-4FC6-9FC2-F5B78BFF521B}" type="datetimeFigureOut">
              <a:rPr lang="en-US" smtClean="0"/>
              <a:t>1/25/2018</a:t>
            </a:fld>
            <a:endParaRPr lang="en-US"/>
          </a:p>
        </p:txBody>
      </p:sp>
      <p:sp>
        <p:nvSpPr>
          <p:cNvPr id="5" name="Footer Placeholder 4">
            <a:extLst>
              <a:ext uri="{FF2B5EF4-FFF2-40B4-BE49-F238E27FC236}">
                <a16:creationId xmlns:a16="http://schemas.microsoft.com/office/drawing/2014/main" id="{64526345-A370-4CEB-B508-A6E04DFAFA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0ED137-5D82-44A3-A697-9D70D64552B9}"/>
              </a:ext>
            </a:extLst>
          </p:cNvPr>
          <p:cNvSpPr>
            <a:spLocks noGrp="1"/>
          </p:cNvSpPr>
          <p:nvPr>
            <p:ph type="sldNum" sz="quarter" idx="12"/>
          </p:nvPr>
        </p:nvSpPr>
        <p:spPr/>
        <p:txBody>
          <a:bodyPr/>
          <a:lstStyle/>
          <a:p>
            <a:fld id="{80300538-0148-4BE3-A202-08B5B8A82ADC}" type="slidenum">
              <a:rPr lang="en-US" smtClean="0"/>
              <a:t>‹#›</a:t>
            </a:fld>
            <a:endParaRPr lang="en-US"/>
          </a:p>
        </p:txBody>
      </p:sp>
    </p:spTree>
    <p:extLst>
      <p:ext uri="{BB962C8B-B14F-4D97-AF65-F5344CB8AC3E}">
        <p14:creationId xmlns:p14="http://schemas.microsoft.com/office/powerpoint/2010/main" val="1111534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5ABE6-8976-4296-9C9D-FF91B622D53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28A367-54EF-431E-A7F2-40B79D0995C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BAEC3D-1B70-44E3-B36D-A66F2BC1292D}"/>
              </a:ext>
            </a:extLst>
          </p:cNvPr>
          <p:cNvSpPr>
            <a:spLocks noGrp="1"/>
          </p:cNvSpPr>
          <p:nvPr>
            <p:ph type="dt" sz="half" idx="10"/>
          </p:nvPr>
        </p:nvSpPr>
        <p:spPr/>
        <p:txBody>
          <a:bodyPr/>
          <a:lstStyle/>
          <a:p>
            <a:fld id="{4197D36E-004F-4FC6-9FC2-F5B78BFF521B}" type="datetimeFigureOut">
              <a:rPr lang="en-US" smtClean="0"/>
              <a:t>1/25/2018</a:t>
            </a:fld>
            <a:endParaRPr lang="en-US"/>
          </a:p>
        </p:txBody>
      </p:sp>
      <p:sp>
        <p:nvSpPr>
          <p:cNvPr id="5" name="Footer Placeholder 4">
            <a:extLst>
              <a:ext uri="{FF2B5EF4-FFF2-40B4-BE49-F238E27FC236}">
                <a16:creationId xmlns:a16="http://schemas.microsoft.com/office/drawing/2014/main" id="{13D949DE-5FDF-413F-84EB-1CBDA99290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8B5A24-86E3-4F36-968C-A931F9FA36D7}"/>
              </a:ext>
            </a:extLst>
          </p:cNvPr>
          <p:cNvSpPr>
            <a:spLocks noGrp="1"/>
          </p:cNvSpPr>
          <p:nvPr>
            <p:ph type="sldNum" sz="quarter" idx="12"/>
          </p:nvPr>
        </p:nvSpPr>
        <p:spPr/>
        <p:txBody>
          <a:bodyPr/>
          <a:lstStyle/>
          <a:p>
            <a:fld id="{80300538-0148-4BE3-A202-08B5B8A82ADC}" type="slidenum">
              <a:rPr lang="en-US" smtClean="0"/>
              <a:t>‹#›</a:t>
            </a:fld>
            <a:endParaRPr lang="en-US"/>
          </a:p>
        </p:txBody>
      </p:sp>
    </p:spTree>
    <p:extLst>
      <p:ext uri="{BB962C8B-B14F-4D97-AF65-F5344CB8AC3E}">
        <p14:creationId xmlns:p14="http://schemas.microsoft.com/office/powerpoint/2010/main" val="2621036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274F80-E8A2-4FA2-8FFD-BE69163B01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0C3139-10CB-4C7B-91E2-050F6F68CA5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2425C8-A177-4A6C-90C9-31D33E2B2276}"/>
              </a:ext>
            </a:extLst>
          </p:cNvPr>
          <p:cNvSpPr>
            <a:spLocks noGrp="1"/>
          </p:cNvSpPr>
          <p:nvPr>
            <p:ph type="dt" sz="half" idx="10"/>
          </p:nvPr>
        </p:nvSpPr>
        <p:spPr/>
        <p:txBody>
          <a:bodyPr/>
          <a:lstStyle/>
          <a:p>
            <a:fld id="{4197D36E-004F-4FC6-9FC2-F5B78BFF521B}" type="datetimeFigureOut">
              <a:rPr lang="en-US" smtClean="0"/>
              <a:t>1/25/2018</a:t>
            </a:fld>
            <a:endParaRPr lang="en-US"/>
          </a:p>
        </p:txBody>
      </p:sp>
      <p:sp>
        <p:nvSpPr>
          <p:cNvPr id="5" name="Footer Placeholder 4">
            <a:extLst>
              <a:ext uri="{FF2B5EF4-FFF2-40B4-BE49-F238E27FC236}">
                <a16:creationId xmlns:a16="http://schemas.microsoft.com/office/drawing/2014/main" id="{C03C2EAD-8D9F-43C5-8E5D-53B23E201E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0D87E3-9B1D-4514-801C-A32E203C3201}"/>
              </a:ext>
            </a:extLst>
          </p:cNvPr>
          <p:cNvSpPr>
            <a:spLocks noGrp="1"/>
          </p:cNvSpPr>
          <p:nvPr>
            <p:ph type="sldNum" sz="quarter" idx="12"/>
          </p:nvPr>
        </p:nvSpPr>
        <p:spPr/>
        <p:txBody>
          <a:bodyPr/>
          <a:lstStyle/>
          <a:p>
            <a:fld id="{80300538-0148-4BE3-A202-08B5B8A82ADC}" type="slidenum">
              <a:rPr lang="en-US" smtClean="0"/>
              <a:t>‹#›</a:t>
            </a:fld>
            <a:endParaRPr lang="en-US"/>
          </a:p>
        </p:txBody>
      </p:sp>
    </p:spTree>
    <p:extLst>
      <p:ext uri="{BB962C8B-B14F-4D97-AF65-F5344CB8AC3E}">
        <p14:creationId xmlns:p14="http://schemas.microsoft.com/office/powerpoint/2010/main" val="3209207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2B248-60AB-4B28-9389-ABA82CE9F4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07D05A-A26A-44CF-B1F8-4AECD5A7C7C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1662C2-844A-4677-A2D6-A98DECF2892B}"/>
              </a:ext>
            </a:extLst>
          </p:cNvPr>
          <p:cNvSpPr>
            <a:spLocks noGrp="1"/>
          </p:cNvSpPr>
          <p:nvPr>
            <p:ph type="dt" sz="half" idx="10"/>
          </p:nvPr>
        </p:nvSpPr>
        <p:spPr/>
        <p:txBody>
          <a:bodyPr/>
          <a:lstStyle/>
          <a:p>
            <a:fld id="{4197D36E-004F-4FC6-9FC2-F5B78BFF521B}" type="datetimeFigureOut">
              <a:rPr lang="en-US" smtClean="0"/>
              <a:t>1/25/2018</a:t>
            </a:fld>
            <a:endParaRPr lang="en-US"/>
          </a:p>
        </p:txBody>
      </p:sp>
      <p:sp>
        <p:nvSpPr>
          <p:cNvPr id="5" name="Footer Placeholder 4">
            <a:extLst>
              <a:ext uri="{FF2B5EF4-FFF2-40B4-BE49-F238E27FC236}">
                <a16:creationId xmlns:a16="http://schemas.microsoft.com/office/drawing/2014/main" id="{614F0D6F-7205-4B58-93BD-EBE22382AF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B5E6DB-54AE-4F2C-BFAA-9F417559C2EE}"/>
              </a:ext>
            </a:extLst>
          </p:cNvPr>
          <p:cNvSpPr>
            <a:spLocks noGrp="1"/>
          </p:cNvSpPr>
          <p:nvPr>
            <p:ph type="sldNum" sz="quarter" idx="12"/>
          </p:nvPr>
        </p:nvSpPr>
        <p:spPr/>
        <p:txBody>
          <a:bodyPr/>
          <a:lstStyle/>
          <a:p>
            <a:fld id="{80300538-0148-4BE3-A202-08B5B8A82ADC}" type="slidenum">
              <a:rPr lang="en-US" smtClean="0"/>
              <a:t>‹#›</a:t>
            </a:fld>
            <a:endParaRPr lang="en-US"/>
          </a:p>
        </p:txBody>
      </p:sp>
    </p:spTree>
    <p:extLst>
      <p:ext uri="{BB962C8B-B14F-4D97-AF65-F5344CB8AC3E}">
        <p14:creationId xmlns:p14="http://schemas.microsoft.com/office/powerpoint/2010/main" val="4089586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34190-B62D-4A6D-9552-37D470320C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981165A-2636-4755-B98C-72D89602B6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120D04C-70EB-4287-85A0-2D27D25176F7}"/>
              </a:ext>
            </a:extLst>
          </p:cNvPr>
          <p:cNvSpPr>
            <a:spLocks noGrp="1"/>
          </p:cNvSpPr>
          <p:nvPr>
            <p:ph type="dt" sz="half" idx="10"/>
          </p:nvPr>
        </p:nvSpPr>
        <p:spPr/>
        <p:txBody>
          <a:bodyPr/>
          <a:lstStyle/>
          <a:p>
            <a:fld id="{4197D36E-004F-4FC6-9FC2-F5B78BFF521B}" type="datetimeFigureOut">
              <a:rPr lang="en-US" smtClean="0"/>
              <a:t>1/25/2018</a:t>
            </a:fld>
            <a:endParaRPr lang="en-US"/>
          </a:p>
        </p:txBody>
      </p:sp>
      <p:sp>
        <p:nvSpPr>
          <p:cNvPr id="5" name="Footer Placeholder 4">
            <a:extLst>
              <a:ext uri="{FF2B5EF4-FFF2-40B4-BE49-F238E27FC236}">
                <a16:creationId xmlns:a16="http://schemas.microsoft.com/office/drawing/2014/main" id="{92F7BCF0-263E-42FE-AF48-5697F33FC0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D0048D-440F-4547-9CF6-B4A6E91E8440}"/>
              </a:ext>
            </a:extLst>
          </p:cNvPr>
          <p:cNvSpPr>
            <a:spLocks noGrp="1"/>
          </p:cNvSpPr>
          <p:nvPr>
            <p:ph type="sldNum" sz="quarter" idx="12"/>
          </p:nvPr>
        </p:nvSpPr>
        <p:spPr/>
        <p:txBody>
          <a:bodyPr/>
          <a:lstStyle/>
          <a:p>
            <a:fld id="{80300538-0148-4BE3-A202-08B5B8A82ADC}" type="slidenum">
              <a:rPr lang="en-US" smtClean="0"/>
              <a:t>‹#›</a:t>
            </a:fld>
            <a:endParaRPr lang="en-US"/>
          </a:p>
        </p:txBody>
      </p:sp>
    </p:spTree>
    <p:extLst>
      <p:ext uri="{BB962C8B-B14F-4D97-AF65-F5344CB8AC3E}">
        <p14:creationId xmlns:p14="http://schemas.microsoft.com/office/powerpoint/2010/main" val="2513752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FC1E7-EF79-4B80-A43C-34EBEB9E6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FF5F07-4340-4C5D-AD6E-4BDC950C5BF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72496B-F0E2-478F-86B1-39CF7697DD8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33258-3134-458A-B040-F9B121CE51D2}"/>
              </a:ext>
            </a:extLst>
          </p:cNvPr>
          <p:cNvSpPr>
            <a:spLocks noGrp="1"/>
          </p:cNvSpPr>
          <p:nvPr>
            <p:ph type="dt" sz="half" idx="10"/>
          </p:nvPr>
        </p:nvSpPr>
        <p:spPr/>
        <p:txBody>
          <a:bodyPr/>
          <a:lstStyle/>
          <a:p>
            <a:fld id="{4197D36E-004F-4FC6-9FC2-F5B78BFF521B}" type="datetimeFigureOut">
              <a:rPr lang="en-US" smtClean="0"/>
              <a:t>1/25/2018</a:t>
            </a:fld>
            <a:endParaRPr lang="en-US"/>
          </a:p>
        </p:txBody>
      </p:sp>
      <p:sp>
        <p:nvSpPr>
          <p:cNvPr id="6" name="Footer Placeholder 5">
            <a:extLst>
              <a:ext uri="{FF2B5EF4-FFF2-40B4-BE49-F238E27FC236}">
                <a16:creationId xmlns:a16="http://schemas.microsoft.com/office/drawing/2014/main" id="{DE47664E-1FA5-44E8-B9F4-B4B7D42D9E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9C5BAE-5BB9-4129-B231-B8C87F6B34E1}"/>
              </a:ext>
            </a:extLst>
          </p:cNvPr>
          <p:cNvSpPr>
            <a:spLocks noGrp="1"/>
          </p:cNvSpPr>
          <p:nvPr>
            <p:ph type="sldNum" sz="quarter" idx="12"/>
          </p:nvPr>
        </p:nvSpPr>
        <p:spPr/>
        <p:txBody>
          <a:bodyPr/>
          <a:lstStyle/>
          <a:p>
            <a:fld id="{80300538-0148-4BE3-A202-08B5B8A82ADC}" type="slidenum">
              <a:rPr lang="en-US" smtClean="0"/>
              <a:t>‹#›</a:t>
            </a:fld>
            <a:endParaRPr lang="en-US"/>
          </a:p>
        </p:txBody>
      </p:sp>
    </p:spTree>
    <p:extLst>
      <p:ext uri="{BB962C8B-B14F-4D97-AF65-F5344CB8AC3E}">
        <p14:creationId xmlns:p14="http://schemas.microsoft.com/office/powerpoint/2010/main" val="1567011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B54E5-7E12-4F1D-AE2A-C2C7FCA5DD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A6C07D-A154-43DF-A937-5F59A3953C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4439EF3-45EF-4EE7-89D3-BCD0FE926C8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B7CFAD-7B3F-445B-B5CF-C964A25196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75A54DC-A12E-438A-9D24-46BA5D7391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3B53FF-80AC-4D8A-8C30-3B31C8728257}"/>
              </a:ext>
            </a:extLst>
          </p:cNvPr>
          <p:cNvSpPr>
            <a:spLocks noGrp="1"/>
          </p:cNvSpPr>
          <p:nvPr>
            <p:ph type="dt" sz="half" idx="10"/>
          </p:nvPr>
        </p:nvSpPr>
        <p:spPr/>
        <p:txBody>
          <a:bodyPr/>
          <a:lstStyle/>
          <a:p>
            <a:fld id="{4197D36E-004F-4FC6-9FC2-F5B78BFF521B}" type="datetimeFigureOut">
              <a:rPr lang="en-US" smtClean="0"/>
              <a:t>1/25/2018</a:t>
            </a:fld>
            <a:endParaRPr lang="en-US"/>
          </a:p>
        </p:txBody>
      </p:sp>
      <p:sp>
        <p:nvSpPr>
          <p:cNvPr id="8" name="Footer Placeholder 7">
            <a:extLst>
              <a:ext uri="{FF2B5EF4-FFF2-40B4-BE49-F238E27FC236}">
                <a16:creationId xmlns:a16="http://schemas.microsoft.com/office/drawing/2014/main" id="{2A0F6FCF-984A-4DD3-BBBA-03E8F206747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964C14-AEC7-4BA9-9E13-464AC6D6A114}"/>
              </a:ext>
            </a:extLst>
          </p:cNvPr>
          <p:cNvSpPr>
            <a:spLocks noGrp="1"/>
          </p:cNvSpPr>
          <p:nvPr>
            <p:ph type="sldNum" sz="quarter" idx="12"/>
          </p:nvPr>
        </p:nvSpPr>
        <p:spPr/>
        <p:txBody>
          <a:bodyPr/>
          <a:lstStyle/>
          <a:p>
            <a:fld id="{80300538-0148-4BE3-A202-08B5B8A82ADC}" type="slidenum">
              <a:rPr lang="en-US" smtClean="0"/>
              <a:t>‹#›</a:t>
            </a:fld>
            <a:endParaRPr lang="en-US"/>
          </a:p>
        </p:txBody>
      </p:sp>
    </p:spTree>
    <p:extLst>
      <p:ext uri="{BB962C8B-B14F-4D97-AF65-F5344CB8AC3E}">
        <p14:creationId xmlns:p14="http://schemas.microsoft.com/office/powerpoint/2010/main" val="3216132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06AE2-AC99-42FF-AFE1-DEF0DED03B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78B5D34-ABD6-4868-99D0-58601ED47CD9}"/>
              </a:ext>
            </a:extLst>
          </p:cNvPr>
          <p:cNvSpPr>
            <a:spLocks noGrp="1"/>
          </p:cNvSpPr>
          <p:nvPr>
            <p:ph type="dt" sz="half" idx="10"/>
          </p:nvPr>
        </p:nvSpPr>
        <p:spPr/>
        <p:txBody>
          <a:bodyPr/>
          <a:lstStyle/>
          <a:p>
            <a:fld id="{4197D36E-004F-4FC6-9FC2-F5B78BFF521B}" type="datetimeFigureOut">
              <a:rPr lang="en-US" smtClean="0"/>
              <a:t>1/25/2018</a:t>
            </a:fld>
            <a:endParaRPr lang="en-US"/>
          </a:p>
        </p:txBody>
      </p:sp>
      <p:sp>
        <p:nvSpPr>
          <p:cNvPr id="4" name="Footer Placeholder 3">
            <a:extLst>
              <a:ext uri="{FF2B5EF4-FFF2-40B4-BE49-F238E27FC236}">
                <a16:creationId xmlns:a16="http://schemas.microsoft.com/office/drawing/2014/main" id="{7701753D-B33A-4BC3-B6B0-A6C85A340F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B1CFB7-F04D-4096-851C-1ECDC8A15688}"/>
              </a:ext>
            </a:extLst>
          </p:cNvPr>
          <p:cNvSpPr>
            <a:spLocks noGrp="1"/>
          </p:cNvSpPr>
          <p:nvPr>
            <p:ph type="sldNum" sz="quarter" idx="12"/>
          </p:nvPr>
        </p:nvSpPr>
        <p:spPr/>
        <p:txBody>
          <a:bodyPr/>
          <a:lstStyle/>
          <a:p>
            <a:fld id="{80300538-0148-4BE3-A202-08B5B8A82ADC}" type="slidenum">
              <a:rPr lang="en-US" smtClean="0"/>
              <a:t>‹#›</a:t>
            </a:fld>
            <a:endParaRPr lang="en-US"/>
          </a:p>
        </p:txBody>
      </p:sp>
    </p:spTree>
    <p:extLst>
      <p:ext uri="{BB962C8B-B14F-4D97-AF65-F5344CB8AC3E}">
        <p14:creationId xmlns:p14="http://schemas.microsoft.com/office/powerpoint/2010/main" val="4294224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62F938-E43C-438A-BCA0-4EC3FCE656E7}"/>
              </a:ext>
            </a:extLst>
          </p:cNvPr>
          <p:cNvSpPr>
            <a:spLocks noGrp="1"/>
          </p:cNvSpPr>
          <p:nvPr>
            <p:ph type="dt" sz="half" idx="10"/>
          </p:nvPr>
        </p:nvSpPr>
        <p:spPr/>
        <p:txBody>
          <a:bodyPr/>
          <a:lstStyle/>
          <a:p>
            <a:fld id="{4197D36E-004F-4FC6-9FC2-F5B78BFF521B}" type="datetimeFigureOut">
              <a:rPr lang="en-US" smtClean="0"/>
              <a:t>1/25/2018</a:t>
            </a:fld>
            <a:endParaRPr lang="en-US"/>
          </a:p>
        </p:txBody>
      </p:sp>
      <p:sp>
        <p:nvSpPr>
          <p:cNvPr id="3" name="Footer Placeholder 2">
            <a:extLst>
              <a:ext uri="{FF2B5EF4-FFF2-40B4-BE49-F238E27FC236}">
                <a16:creationId xmlns:a16="http://schemas.microsoft.com/office/drawing/2014/main" id="{B1F505D5-33CB-4553-86C4-F3D8BE7E97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A11EBDF-D876-4373-AA07-257D9714AF81}"/>
              </a:ext>
            </a:extLst>
          </p:cNvPr>
          <p:cNvSpPr>
            <a:spLocks noGrp="1"/>
          </p:cNvSpPr>
          <p:nvPr>
            <p:ph type="sldNum" sz="quarter" idx="12"/>
          </p:nvPr>
        </p:nvSpPr>
        <p:spPr/>
        <p:txBody>
          <a:bodyPr/>
          <a:lstStyle/>
          <a:p>
            <a:fld id="{80300538-0148-4BE3-A202-08B5B8A82ADC}" type="slidenum">
              <a:rPr lang="en-US" smtClean="0"/>
              <a:t>‹#›</a:t>
            </a:fld>
            <a:endParaRPr lang="en-US"/>
          </a:p>
        </p:txBody>
      </p:sp>
    </p:spTree>
    <p:extLst>
      <p:ext uri="{BB962C8B-B14F-4D97-AF65-F5344CB8AC3E}">
        <p14:creationId xmlns:p14="http://schemas.microsoft.com/office/powerpoint/2010/main" val="4218666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A65C6-5D65-4555-8509-A1FB9C8D38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56C22E-A1BE-48B0-BFD6-5BF50BFB4D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D4AD19-2590-4172-993D-FA229B5F51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20BF2B2-97BF-4F55-BE09-DAD038407A8B}"/>
              </a:ext>
            </a:extLst>
          </p:cNvPr>
          <p:cNvSpPr>
            <a:spLocks noGrp="1"/>
          </p:cNvSpPr>
          <p:nvPr>
            <p:ph type="dt" sz="half" idx="10"/>
          </p:nvPr>
        </p:nvSpPr>
        <p:spPr/>
        <p:txBody>
          <a:bodyPr/>
          <a:lstStyle/>
          <a:p>
            <a:fld id="{4197D36E-004F-4FC6-9FC2-F5B78BFF521B}" type="datetimeFigureOut">
              <a:rPr lang="en-US" smtClean="0"/>
              <a:t>1/25/2018</a:t>
            </a:fld>
            <a:endParaRPr lang="en-US"/>
          </a:p>
        </p:txBody>
      </p:sp>
      <p:sp>
        <p:nvSpPr>
          <p:cNvPr id="6" name="Footer Placeholder 5">
            <a:extLst>
              <a:ext uri="{FF2B5EF4-FFF2-40B4-BE49-F238E27FC236}">
                <a16:creationId xmlns:a16="http://schemas.microsoft.com/office/drawing/2014/main" id="{D213BFD1-3705-487A-8677-3A56CD8CD1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13590A-D694-436A-B485-C4EE74129B4E}"/>
              </a:ext>
            </a:extLst>
          </p:cNvPr>
          <p:cNvSpPr>
            <a:spLocks noGrp="1"/>
          </p:cNvSpPr>
          <p:nvPr>
            <p:ph type="sldNum" sz="quarter" idx="12"/>
          </p:nvPr>
        </p:nvSpPr>
        <p:spPr/>
        <p:txBody>
          <a:bodyPr/>
          <a:lstStyle/>
          <a:p>
            <a:fld id="{80300538-0148-4BE3-A202-08B5B8A82ADC}" type="slidenum">
              <a:rPr lang="en-US" smtClean="0"/>
              <a:t>‹#›</a:t>
            </a:fld>
            <a:endParaRPr lang="en-US"/>
          </a:p>
        </p:txBody>
      </p:sp>
    </p:spTree>
    <p:extLst>
      <p:ext uri="{BB962C8B-B14F-4D97-AF65-F5344CB8AC3E}">
        <p14:creationId xmlns:p14="http://schemas.microsoft.com/office/powerpoint/2010/main" val="1486242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2C89F-E437-474B-B18F-B37265AB2F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8D8C62-6E73-4B4B-8E9C-4FC60F28F8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C6D89D-E75C-402D-B275-D93906E567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40ABE48-120E-4F3E-9BF3-401552C04B6F}"/>
              </a:ext>
            </a:extLst>
          </p:cNvPr>
          <p:cNvSpPr>
            <a:spLocks noGrp="1"/>
          </p:cNvSpPr>
          <p:nvPr>
            <p:ph type="dt" sz="half" idx="10"/>
          </p:nvPr>
        </p:nvSpPr>
        <p:spPr/>
        <p:txBody>
          <a:bodyPr/>
          <a:lstStyle/>
          <a:p>
            <a:fld id="{4197D36E-004F-4FC6-9FC2-F5B78BFF521B}" type="datetimeFigureOut">
              <a:rPr lang="en-US" smtClean="0"/>
              <a:t>1/25/2018</a:t>
            </a:fld>
            <a:endParaRPr lang="en-US"/>
          </a:p>
        </p:txBody>
      </p:sp>
      <p:sp>
        <p:nvSpPr>
          <p:cNvPr id="6" name="Footer Placeholder 5">
            <a:extLst>
              <a:ext uri="{FF2B5EF4-FFF2-40B4-BE49-F238E27FC236}">
                <a16:creationId xmlns:a16="http://schemas.microsoft.com/office/drawing/2014/main" id="{67F5EB57-9DFE-4412-8D23-1EDC4ADC68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617A04-BF81-493A-B191-92A77A3F8CDC}"/>
              </a:ext>
            </a:extLst>
          </p:cNvPr>
          <p:cNvSpPr>
            <a:spLocks noGrp="1"/>
          </p:cNvSpPr>
          <p:nvPr>
            <p:ph type="sldNum" sz="quarter" idx="12"/>
          </p:nvPr>
        </p:nvSpPr>
        <p:spPr/>
        <p:txBody>
          <a:bodyPr/>
          <a:lstStyle/>
          <a:p>
            <a:fld id="{80300538-0148-4BE3-A202-08B5B8A82ADC}" type="slidenum">
              <a:rPr lang="en-US" smtClean="0"/>
              <a:t>‹#›</a:t>
            </a:fld>
            <a:endParaRPr lang="en-US"/>
          </a:p>
        </p:txBody>
      </p:sp>
    </p:spTree>
    <p:extLst>
      <p:ext uri="{BB962C8B-B14F-4D97-AF65-F5344CB8AC3E}">
        <p14:creationId xmlns:p14="http://schemas.microsoft.com/office/powerpoint/2010/main" val="1833427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DDFD4">
            <a:alpha val="20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16A2B4-B69D-4599-B450-B8C36375CD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D681DF0-8185-4B61-B7ED-95477924A0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3051AFF-FCB4-4C65-A60C-EF3A336224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rial" charset="0"/>
              </a:defRPr>
            </a:lvl1pPr>
          </a:lstStyle>
          <a:p>
            <a:fld id="{4197D36E-004F-4FC6-9FC2-F5B78BFF521B}" type="datetimeFigureOut">
              <a:rPr lang="en-US" smtClean="0"/>
              <a:pPr/>
              <a:t>1/25/2018</a:t>
            </a:fld>
            <a:endParaRPr lang="en-US" dirty="0"/>
          </a:p>
        </p:txBody>
      </p:sp>
      <p:sp>
        <p:nvSpPr>
          <p:cNvPr id="5" name="Footer Placeholder 4">
            <a:extLst>
              <a:ext uri="{FF2B5EF4-FFF2-40B4-BE49-F238E27FC236}">
                <a16:creationId xmlns:a16="http://schemas.microsoft.com/office/drawing/2014/main" id="{545AD13A-9D08-4D09-BFC3-3F8CFA27E4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rial" charset="0"/>
              </a:defRPr>
            </a:lvl1pPr>
          </a:lstStyle>
          <a:p>
            <a:endParaRPr lang="en-US" dirty="0"/>
          </a:p>
        </p:txBody>
      </p:sp>
      <p:sp>
        <p:nvSpPr>
          <p:cNvPr id="6" name="Slide Number Placeholder 5">
            <a:extLst>
              <a:ext uri="{FF2B5EF4-FFF2-40B4-BE49-F238E27FC236}">
                <a16:creationId xmlns:a16="http://schemas.microsoft.com/office/drawing/2014/main" id="{D2D4E673-C122-4CC5-8DAD-978E0EB390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charset="0"/>
              </a:defRPr>
            </a:lvl1pPr>
          </a:lstStyle>
          <a:p>
            <a:fld id="{80300538-0148-4BE3-A202-08B5B8A82ADC}" type="slidenum">
              <a:rPr lang="en-US" smtClean="0"/>
              <a:pPr/>
              <a:t>‹#›</a:t>
            </a:fld>
            <a:endParaRPr lang="en-US" dirty="0"/>
          </a:p>
        </p:txBody>
      </p:sp>
    </p:spTree>
    <p:extLst>
      <p:ext uri="{BB962C8B-B14F-4D97-AF65-F5344CB8AC3E}">
        <p14:creationId xmlns:p14="http://schemas.microsoft.com/office/powerpoint/2010/main" val="2094594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Arial"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chart" Target="../charts/chart9.xml"/><Relationship Id="rId4" Type="http://schemas.microsoft.com/office/2007/relationships/hdphoto" Target="../media/hdphoto10.wdp"/></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1.wdp"/></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12.wdp"/></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emf"/><Relationship Id="rId4" Type="http://schemas.openxmlformats.org/officeDocument/2006/relationships/image" Target="../media/image19.emf"/></Relationships>
</file>

<file path=ppt/slides/_rels/slide1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13.wdp"/></Relationships>
</file>

<file path=ppt/slides/_rels/slide1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14.wdp"/></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15.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chart" Target="../charts/char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16.wdp"/></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chart" Target="../charts/chart14.xml"/><Relationship Id="rId4" Type="http://schemas.microsoft.com/office/2007/relationships/hdphoto" Target="../media/hdphoto17.wdp"/></Relationships>
</file>

<file path=ppt/slides/_rels/slide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7.png"/><Relationship Id="rId4" Type="http://schemas.microsoft.com/office/2007/relationships/hdphoto" Target="../media/hdphoto3.wdp"/></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chart" Target="../charts/chart15.xml"/><Relationship Id="rId4" Type="http://schemas.microsoft.com/office/2007/relationships/hdphoto" Target="../media/hdphoto18.wdp"/></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microsoft.com/office/2007/relationships/hdphoto" Target="../media/hdphoto19.wdp"/></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microsoft.com/office/2007/relationships/hdphoto" Target="../media/hdphoto20.wdp"/></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7.png"/><Relationship Id="rId4" Type="http://schemas.microsoft.com/office/2007/relationships/hdphoto" Target="../media/hdphoto21.wdp"/></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tiff"/><Relationship Id="rId7"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chart" Target="../charts/chart1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48.png"/><Relationship Id="rId4" Type="http://schemas.microsoft.com/office/2007/relationships/hdphoto" Target="../media/hdphoto22.wdp"/></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48.png"/><Relationship Id="rId4" Type="http://schemas.microsoft.com/office/2007/relationships/hdphoto" Target="../media/hdphoto23.wdp"/></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48.png"/><Relationship Id="rId4" Type="http://schemas.microsoft.com/office/2007/relationships/hdphoto" Target="../media/hdphoto24.wdp"/></Relationships>
</file>

<file path=ppt/slides/_rels/slide5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48.png"/><Relationship Id="rId4" Type="http://schemas.microsoft.com/office/2007/relationships/hdphoto" Target="../media/hdphoto25.wdp"/></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48.png"/><Relationship Id="rId4" Type="http://schemas.microsoft.com/office/2007/relationships/hdphoto" Target="../media/hdphoto26.wdp"/></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microsoft.com/office/2007/relationships/hdphoto" Target="../media/hdphoto27.wdp"/></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7.png"/><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10.png"/><Relationship Id="rId10" Type="http://schemas.microsoft.com/office/2007/relationships/hdphoto" Target="../media/hdphoto9.wdp"/><Relationship Id="rId4" Type="http://schemas.microsoft.com/office/2007/relationships/hdphoto" Target="../media/hdphoto6.wdp"/><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alphaModFix/>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p:cNvSpPr/>
          <p:nvPr/>
        </p:nvSpPr>
        <p:spPr>
          <a:xfrm>
            <a:off x="0" y="0"/>
            <a:ext cx="12192000" cy="6858000"/>
          </a:xfrm>
          <a:prstGeom prst="rect">
            <a:avLst/>
          </a:prstGeom>
          <a:solidFill>
            <a:srgbClr val="3D6B9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ndParaRPr>
          </a:p>
        </p:txBody>
      </p:sp>
      <p:sp>
        <p:nvSpPr>
          <p:cNvPr id="11" name="Rectangle 10"/>
          <p:cNvSpPr/>
          <p:nvPr/>
        </p:nvSpPr>
        <p:spPr>
          <a:xfrm>
            <a:off x="0" y="5301255"/>
            <a:ext cx="12192000" cy="155674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C0F532-F4CA-41D4-838F-5FC31A9A469A}"/>
              </a:ext>
            </a:extLst>
          </p:cNvPr>
          <p:cNvSpPr>
            <a:spLocks noGrp="1"/>
          </p:cNvSpPr>
          <p:nvPr>
            <p:ph type="ctrTitle"/>
            <p:extLst/>
          </p:nvPr>
        </p:nvSpPr>
        <p:spPr>
          <a:xfrm>
            <a:off x="1524000" y="1270000"/>
            <a:ext cx="9144000" cy="2387600"/>
          </a:xfrm>
        </p:spPr>
        <p:txBody>
          <a:bodyPr>
            <a:normAutofit fontScale="90000"/>
          </a:bodyPr>
          <a:lstStyle/>
          <a:p>
            <a:r>
              <a:rPr lang="en-US" dirty="0">
                <a:solidFill>
                  <a:schemeClr val="bg1"/>
                </a:solidFill>
                <a:latin typeface="Arial" charset="0"/>
                <a:cs typeface="Arial" charset="0"/>
              </a:rPr>
              <a:t>Engaging Boys and Men </a:t>
            </a:r>
            <a:br>
              <a:rPr lang="en-US" dirty="0">
                <a:solidFill>
                  <a:schemeClr val="bg1"/>
                </a:solidFill>
                <a:latin typeface="Arial" charset="0"/>
                <a:cs typeface="Arial" charset="0"/>
              </a:rPr>
            </a:br>
            <a:r>
              <a:rPr lang="en-US" dirty="0">
                <a:solidFill>
                  <a:schemeClr val="bg1"/>
                </a:solidFill>
                <a:latin typeface="Arial" charset="0"/>
                <a:cs typeface="Arial" charset="0"/>
              </a:rPr>
              <a:t>in Contraceptive Use </a:t>
            </a:r>
            <a:br>
              <a:rPr lang="en-US" dirty="0">
                <a:solidFill>
                  <a:schemeClr val="bg1"/>
                </a:solidFill>
                <a:latin typeface="Arial" charset="0"/>
                <a:cs typeface="Arial" charset="0"/>
              </a:rPr>
            </a:br>
            <a:r>
              <a:rPr lang="en-US" dirty="0">
                <a:solidFill>
                  <a:schemeClr val="bg1"/>
                </a:solidFill>
                <a:latin typeface="Arial" charset="0"/>
                <a:cs typeface="Arial" charset="0"/>
              </a:rPr>
              <a:t>and Family Planning</a:t>
            </a:r>
          </a:p>
        </p:txBody>
      </p:sp>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03779" y="5643302"/>
            <a:ext cx="2412123" cy="938315"/>
          </a:xfrm>
          <a:prstGeom prst="rect">
            <a:avLst/>
          </a:prstGeom>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53226" y="5807864"/>
            <a:ext cx="614378" cy="609190"/>
          </a:xfrm>
          <a:prstGeom prst="rect">
            <a:avLst/>
          </a:prstGeom>
        </p:spPr>
      </p:pic>
      <p:pic>
        <p:nvPicPr>
          <p:cNvPr id="13" name="Picture 12">
            <a:extLst>
              <a:ext uri="{FF2B5EF4-FFF2-40B4-BE49-F238E27FC236}">
                <a16:creationId xmlns:a16="http://schemas.microsoft.com/office/drawing/2014/main" id="{22EE1ECE-DDAA-C54E-BFD0-F40F563BFFA9}"/>
              </a:ext>
            </a:extLst>
          </p:cNvPr>
          <p:cNvPicPr>
            <a:picLocks noChangeAspect="1"/>
          </p:cNvPicPr>
          <p:nvPr/>
        </p:nvPicPr>
        <p:blipFill>
          <a:blip r:embed="rId7"/>
          <a:stretch>
            <a:fillRect/>
          </a:stretch>
        </p:blipFill>
        <p:spPr>
          <a:xfrm>
            <a:off x="5940893" y="5822251"/>
            <a:ext cx="557297" cy="537394"/>
          </a:xfrm>
          <a:prstGeom prst="rect">
            <a:avLst/>
          </a:prstGeom>
        </p:spPr>
      </p:pic>
      <p:sp>
        <p:nvSpPr>
          <p:cNvPr id="3" name="Rectangle 2">
            <a:extLst>
              <a:ext uri="{FF2B5EF4-FFF2-40B4-BE49-F238E27FC236}">
                <a16:creationId xmlns:a16="http://schemas.microsoft.com/office/drawing/2014/main" id="{37C736DE-76D2-0F42-9BC2-506AA4470EB9}"/>
              </a:ext>
            </a:extLst>
          </p:cNvPr>
          <p:cNvSpPr/>
          <p:nvPr/>
        </p:nvSpPr>
        <p:spPr>
          <a:xfrm>
            <a:off x="0" y="5058051"/>
            <a:ext cx="3881120" cy="184666"/>
          </a:xfrm>
          <a:prstGeom prst="rect">
            <a:avLst/>
          </a:prstGeom>
        </p:spPr>
        <p:txBody>
          <a:bodyPr wrap="square">
            <a:spAutoFit/>
          </a:bodyPr>
          <a:lstStyle/>
          <a:p>
            <a:r>
              <a:rPr lang="en-US" sz="600" dirty="0">
                <a:solidFill>
                  <a:schemeClr val="bg1"/>
                </a:solidFill>
                <a:latin typeface="Arial" panose="020B0604020202020204" pitchFamily="34" charset="0"/>
                <a:cs typeface="Arial" panose="020B0604020202020204" pitchFamily="34" charset="0"/>
              </a:rPr>
              <a:t>Photo © Jake Lyell/</a:t>
            </a:r>
            <a:r>
              <a:rPr lang="en-US" sz="600" dirty="0" err="1">
                <a:solidFill>
                  <a:schemeClr val="bg1"/>
                </a:solidFill>
                <a:latin typeface="Arial" panose="020B0604020202020204" pitchFamily="34" charset="0"/>
                <a:cs typeface="Arial" panose="020B0604020202020204" pitchFamily="34" charset="0"/>
              </a:rPr>
              <a:t>Alamy</a:t>
            </a:r>
            <a:r>
              <a:rPr lang="en-US" sz="600" dirty="0">
                <a:solidFill>
                  <a:schemeClr val="bg1"/>
                </a:solidFill>
                <a:latin typeface="Arial" panose="020B0604020202020204" pitchFamily="34" charset="0"/>
                <a:cs typeface="Arial" panose="020B0604020202020204" pitchFamily="34" charset="0"/>
              </a:rPr>
              <a:t> Stock Photo</a:t>
            </a:r>
          </a:p>
        </p:txBody>
      </p:sp>
    </p:spTree>
    <p:extLst>
      <p:ext uri="{BB962C8B-B14F-4D97-AF65-F5344CB8AC3E}">
        <p14:creationId xmlns:p14="http://schemas.microsoft.com/office/powerpoint/2010/main" val="3089392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0"/>
            <a:ext cx="12191999" cy="6871890"/>
          </a:xfrm>
          <a:prstGeom prst="rect">
            <a:avLst/>
          </a:prstGeom>
        </p:spPr>
      </p:pic>
      <p:sp>
        <p:nvSpPr>
          <p:cNvPr id="5" name="Rectangle 4"/>
          <p:cNvSpPr/>
          <p:nvPr/>
        </p:nvSpPr>
        <p:spPr>
          <a:xfrm>
            <a:off x="0" y="0"/>
            <a:ext cx="12192000" cy="6871890"/>
          </a:xfrm>
          <a:prstGeom prst="rect">
            <a:avLst/>
          </a:prstGeom>
          <a:solidFill>
            <a:srgbClr val="7AADB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2" name="Title 1">
            <a:extLst>
              <a:ext uri="{FF2B5EF4-FFF2-40B4-BE49-F238E27FC236}">
                <a16:creationId xmlns:a16="http://schemas.microsoft.com/office/drawing/2014/main" id="{BB22FC69-D1AC-480E-B566-80510EF6FD5A}"/>
              </a:ext>
            </a:extLst>
          </p:cNvPr>
          <p:cNvSpPr>
            <a:spLocks noGrp="1"/>
          </p:cNvSpPr>
          <p:nvPr>
            <p:ph type="title"/>
            <p:extLst/>
          </p:nvPr>
        </p:nvSpPr>
        <p:spPr>
          <a:xfrm>
            <a:off x="5787188" y="494675"/>
            <a:ext cx="5822693" cy="1918484"/>
          </a:xfrm>
        </p:spPr>
        <p:txBody>
          <a:bodyPr anchor="t" anchorCtr="0">
            <a:normAutofit/>
          </a:bodyPr>
          <a:lstStyle/>
          <a:p>
            <a:r>
              <a:rPr lang="en-GB" sz="2800" dirty="0">
                <a:solidFill>
                  <a:schemeClr val="bg1"/>
                </a:solidFill>
                <a:latin typeface="Arial"/>
                <a:cs typeface="Arial"/>
              </a:rPr>
              <a:t>Men’s knowledge of contraceptive methods has increased in a number of countries.</a:t>
            </a:r>
            <a:endParaRPr lang="en-US" sz="2800" dirty="0">
              <a:solidFill>
                <a:schemeClr val="bg1"/>
              </a:solidFill>
              <a:latin typeface="Arial"/>
              <a:cs typeface="Arial"/>
            </a:endParaRPr>
          </a:p>
        </p:txBody>
      </p:sp>
      <p:sp>
        <p:nvSpPr>
          <p:cNvPr id="3" name="TextBox 2">
            <a:extLst>
              <a:ext uri="{FF2B5EF4-FFF2-40B4-BE49-F238E27FC236}">
                <a16:creationId xmlns:a16="http://schemas.microsoft.com/office/drawing/2014/main" id="{7642CF85-1835-4109-B1CC-FBF7D2A88125}"/>
              </a:ext>
            </a:extLst>
          </p:cNvPr>
          <p:cNvSpPr txBox="1"/>
          <p:nvPr/>
        </p:nvSpPr>
        <p:spPr>
          <a:xfrm>
            <a:off x="791460" y="6463527"/>
            <a:ext cx="10818421"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charset="0"/>
                <a:ea typeface="+mn-ea"/>
                <a:cs typeface="+mn-cs"/>
              </a:rPr>
              <a:t>Source: Kerry </a:t>
            </a:r>
            <a:r>
              <a:rPr kumimoji="0" lang="en-US" sz="1000" b="0" i="0" u="none" strike="noStrike" kern="1200" cap="none" spc="0" normalizeH="0" baseline="0" noProof="0" dirty="0" err="1">
                <a:ln>
                  <a:noFill/>
                </a:ln>
                <a:solidFill>
                  <a:prstClr val="white"/>
                </a:solidFill>
                <a:effectLst/>
                <a:uLnTx/>
                <a:uFillTx/>
                <a:latin typeface="Arial" charset="0"/>
                <a:ea typeface="+mn-ea"/>
                <a:cs typeface="+mn-cs"/>
              </a:rPr>
              <a:t>MacQuarrie</a:t>
            </a:r>
            <a:r>
              <a:rPr kumimoji="0" lang="en-US" sz="1000" b="0" i="0" u="none" strike="noStrike" kern="1200" cap="none" spc="0" normalizeH="0" baseline="0" noProof="0" dirty="0">
                <a:ln>
                  <a:noFill/>
                </a:ln>
                <a:solidFill>
                  <a:prstClr val="white"/>
                </a:solidFill>
                <a:effectLst/>
                <a:uLnTx/>
                <a:uFillTx/>
                <a:latin typeface="Arial" charset="0"/>
                <a:ea typeface="+mn-ea"/>
                <a:cs typeface="+mn-cs"/>
              </a:rPr>
              <a:t> et al., 2015; ICF International, 2015</a:t>
            </a:r>
          </a:p>
        </p:txBody>
      </p:sp>
      <p:graphicFrame>
        <p:nvGraphicFramePr>
          <p:cNvPr id="7" name="Chart 6">
            <a:extLst>
              <a:ext uri="{FF2B5EF4-FFF2-40B4-BE49-F238E27FC236}">
                <a16:creationId xmlns:a16="http://schemas.microsoft.com/office/drawing/2014/main" id="{70604FBE-FBD7-DB41-B4E0-D812CBF34771}"/>
              </a:ext>
            </a:extLst>
          </p:cNvPr>
          <p:cNvGraphicFramePr/>
          <p:nvPr>
            <p:extLst>
              <p:ext uri="{D42A27DB-BD31-4B8C-83A1-F6EECF244321}">
                <p14:modId xmlns:p14="http://schemas.microsoft.com/office/powerpoint/2010/main" val="4220605875"/>
              </p:ext>
            </p:extLst>
          </p:nvPr>
        </p:nvGraphicFramePr>
        <p:xfrm>
          <a:off x="5787188" y="2064344"/>
          <a:ext cx="5721767" cy="3337835"/>
        </p:xfrm>
        <a:graphic>
          <a:graphicData uri="http://schemas.openxmlformats.org/drawingml/2006/chart">
            <c:chart xmlns:c="http://schemas.openxmlformats.org/drawingml/2006/chart" xmlns:r="http://schemas.openxmlformats.org/officeDocument/2006/relationships" r:id="rId5"/>
          </a:graphicData>
        </a:graphic>
      </p:graphicFrame>
      <p:sp>
        <p:nvSpPr>
          <p:cNvPr id="6" name="Rectangle 5">
            <a:extLst>
              <a:ext uri="{FF2B5EF4-FFF2-40B4-BE49-F238E27FC236}">
                <a16:creationId xmlns:a16="http://schemas.microsoft.com/office/drawing/2014/main" id="{36680D27-6359-B843-B2D6-FA61FE06626F}"/>
              </a:ext>
            </a:extLst>
          </p:cNvPr>
          <p:cNvSpPr/>
          <p:nvPr/>
        </p:nvSpPr>
        <p:spPr>
          <a:xfrm>
            <a:off x="0" y="6606153"/>
            <a:ext cx="976549" cy="184666"/>
          </a:xfrm>
          <a:prstGeom prst="rect">
            <a:avLst/>
          </a:prstGeom>
        </p:spPr>
        <p:txBody>
          <a:bodyPr wrap="none">
            <a:spAutoFit/>
          </a:bodyPr>
          <a:lstStyle/>
          <a:p>
            <a:r>
              <a:rPr lang="en-US" sz="600" dirty="0">
                <a:solidFill>
                  <a:schemeClr val="bg1"/>
                </a:solidFill>
                <a:latin typeface="arial" panose="020B0604020202020204" pitchFamily="34" charset="0"/>
              </a:rPr>
              <a:t>Photo © Julien Harnels</a:t>
            </a:r>
            <a:endParaRPr lang="en-US" sz="600" dirty="0">
              <a:solidFill>
                <a:schemeClr val="bg1"/>
              </a:solidFill>
            </a:endParaRPr>
          </a:p>
        </p:txBody>
      </p:sp>
    </p:spTree>
    <p:extLst>
      <p:ext uri="{BB962C8B-B14F-4D97-AF65-F5344CB8AC3E}">
        <p14:creationId xmlns:p14="http://schemas.microsoft.com/office/powerpoint/2010/main" val="3073870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26740" t="955" r="27259" b="35807"/>
          <a:stretch/>
        </p:blipFill>
        <p:spPr>
          <a:xfrm>
            <a:off x="4009" y="0"/>
            <a:ext cx="7472888" cy="6858000"/>
          </a:xfrm>
          <a:prstGeom prst="rect">
            <a:avLst/>
          </a:prstGeom>
        </p:spPr>
      </p:pic>
      <p:sp>
        <p:nvSpPr>
          <p:cNvPr id="7" name="Rectangle 6"/>
          <p:cNvSpPr/>
          <p:nvPr/>
        </p:nvSpPr>
        <p:spPr>
          <a:xfrm>
            <a:off x="7450925" y="0"/>
            <a:ext cx="4753267" cy="686551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12192" y="12192"/>
            <a:ext cx="12204192" cy="6853325"/>
          </a:xfrm>
          <a:prstGeom prst="rect">
            <a:avLst/>
          </a:prstGeom>
          <a:solidFill>
            <a:srgbClr val="7AADB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2" name="Title 1">
            <a:extLst>
              <a:ext uri="{FF2B5EF4-FFF2-40B4-BE49-F238E27FC236}">
                <a16:creationId xmlns:a16="http://schemas.microsoft.com/office/drawing/2014/main" id="{BB22FC69-D1AC-480E-B566-80510EF6FD5A}"/>
              </a:ext>
            </a:extLst>
          </p:cNvPr>
          <p:cNvSpPr>
            <a:spLocks noGrp="1"/>
          </p:cNvSpPr>
          <p:nvPr>
            <p:ph type="title"/>
            <p:extLst/>
          </p:nvPr>
        </p:nvSpPr>
        <p:spPr>
          <a:xfrm>
            <a:off x="7853082" y="1295303"/>
            <a:ext cx="3625300" cy="4262717"/>
          </a:xfrm>
        </p:spPr>
        <p:txBody>
          <a:bodyPr>
            <a:normAutofit/>
          </a:bodyPr>
          <a:lstStyle/>
          <a:p>
            <a:pPr algn="ctr"/>
            <a:r>
              <a:rPr lang="en-GB" sz="3200" dirty="0">
                <a:solidFill>
                  <a:schemeClr val="bg1"/>
                </a:solidFill>
                <a:latin typeface="Arial"/>
                <a:cs typeface="Arial"/>
              </a:rPr>
              <a:t>Men ages 35-45 have the most knowledge of contraceptive methods. </a:t>
            </a:r>
          </a:p>
        </p:txBody>
      </p:sp>
      <p:sp>
        <p:nvSpPr>
          <p:cNvPr id="6" name="TextBox 5">
            <a:extLst>
              <a:ext uri="{FF2B5EF4-FFF2-40B4-BE49-F238E27FC236}">
                <a16:creationId xmlns:a16="http://schemas.microsoft.com/office/drawing/2014/main" id="{210F2D6D-A457-493E-8E36-56FFD76E550E}"/>
              </a:ext>
            </a:extLst>
          </p:cNvPr>
          <p:cNvSpPr txBox="1"/>
          <p:nvPr/>
        </p:nvSpPr>
        <p:spPr>
          <a:xfrm>
            <a:off x="380194" y="6350286"/>
            <a:ext cx="11447813"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DDDFD4"/>
                </a:solidFill>
                <a:effectLst/>
                <a:uLnTx/>
                <a:uFillTx/>
                <a:latin typeface="Arial" charset="0"/>
                <a:ea typeface="+mn-ea"/>
                <a:cs typeface="+mn-cs"/>
              </a:rPr>
              <a:t>Source: Kerry </a:t>
            </a:r>
            <a:r>
              <a:rPr kumimoji="0" lang="en-US" sz="1000" b="0" i="0" u="none" strike="noStrike" kern="1200" cap="none" spc="0" normalizeH="0" baseline="0" noProof="0" dirty="0" err="1">
                <a:ln>
                  <a:noFill/>
                </a:ln>
                <a:solidFill>
                  <a:srgbClr val="DDDFD4"/>
                </a:solidFill>
                <a:effectLst/>
                <a:uLnTx/>
                <a:uFillTx/>
                <a:latin typeface="Arial" charset="0"/>
                <a:ea typeface="+mn-ea"/>
                <a:cs typeface="+mn-cs"/>
              </a:rPr>
              <a:t>MacQuarrie</a:t>
            </a:r>
            <a:r>
              <a:rPr kumimoji="0" lang="en-US" sz="1000" b="0" i="0" u="none" strike="noStrike" kern="1200" cap="none" spc="0" normalizeH="0" baseline="0" noProof="0" dirty="0">
                <a:ln>
                  <a:noFill/>
                </a:ln>
                <a:solidFill>
                  <a:srgbClr val="DDDFD4"/>
                </a:solidFill>
                <a:effectLst/>
                <a:uLnTx/>
                <a:uFillTx/>
                <a:latin typeface="Arial" charset="0"/>
                <a:ea typeface="+mn-ea"/>
                <a:cs typeface="+mn-cs"/>
              </a:rPr>
              <a:t> et al., 2015</a:t>
            </a:r>
          </a:p>
        </p:txBody>
      </p:sp>
      <p:sp>
        <p:nvSpPr>
          <p:cNvPr id="8" name="Rectangle 7">
            <a:extLst>
              <a:ext uri="{FF2B5EF4-FFF2-40B4-BE49-F238E27FC236}">
                <a16:creationId xmlns:a16="http://schemas.microsoft.com/office/drawing/2014/main" id="{63E898DE-DF1C-BB46-8555-20223D4E557D}"/>
              </a:ext>
            </a:extLst>
          </p:cNvPr>
          <p:cNvSpPr/>
          <p:nvPr/>
        </p:nvSpPr>
        <p:spPr>
          <a:xfrm>
            <a:off x="0" y="6606153"/>
            <a:ext cx="724878" cy="184666"/>
          </a:xfrm>
          <a:prstGeom prst="rect">
            <a:avLst/>
          </a:prstGeom>
        </p:spPr>
        <p:txBody>
          <a:bodyPr wrap="none">
            <a:spAutoFit/>
          </a:bodyPr>
          <a:lstStyle/>
          <a:p>
            <a:r>
              <a:rPr lang="en-US" sz="600" dirty="0">
                <a:solidFill>
                  <a:schemeClr val="bg1"/>
                </a:solidFill>
                <a:latin typeface="arial" panose="020B0604020202020204" pitchFamily="34" charset="0"/>
              </a:rPr>
              <a:t>Photo © </a:t>
            </a:r>
            <a:r>
              <a:rPr lang="en-US" sz="600" dirty="0" err="1">
                <a:solidFill>
                  <a:schemeClr val="bg1"/>
                </a:solidFill>
                <a:latin typeface="arial" panose="020B0604020202020204" pitchFamily="34" charset="0"/>
              </a:rPr>
              <a:t>Astalor</a:t>
            </a:r>
            <a:endParaRPr lang="en-US" sz="600" dirty="0">
              <a:solidFill>
                <a:schemeClr val="bg1"/>
              </a:solidFill>
            </a:endParaRPr>
          </a:p>
        </p:txBody>
      </p:sp>
    </p:spTree>
    <p:extLst>
      <p:ext uri="{BB962C8B-B14F-4D97-AF65-F5344CB8AC3E}">
        <p14:creationId xmlns:p14="http://schemas.microsoft.com/office/powerpoint/2010/main" val="2656530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082B58-7814-B94C-94F8-CBED84A96321}"/>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46336" t="23114" b="31319"/>
          <a:stretch/>
        </p:blipFill>
        <p:spPr>
          <a:xfrm>
            <a:off x="0" y="1"/>
            <a:ext cx="12191999" cy="6857999"/>
          </a:xfrm>
          <a:prstGeom prst="rect">
            <a:avLst/>
          </a:prstGeom>
        </p:spPr>
      </p:pic>
      <p:sp>
        <p:nvSpPr>
          <p:cNvPr id="5" name="Rectangle 4"/>
          <p:cNvSpPr/>
          <p:nvPr/>
        </p:nvSpPr>
        <p:spPr>
          <a:xfrm>
            <a:off x="0" y="0"/>
            <a:ext cx="12191999" cy="6858000"/>
          </a:xfrm>
          <a:prstGeom prst="rect">
            <a:avLst/>
          </a:prstGeom>
          <a:solidFill>
            <a:srgbClr val="7AADB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6" name="Title 1">
            <a:extLst>
              <a:ext uri="{FF2B5EF4-FFF2-40B4-BE49-F238E27FC236}">
                <a16:creationId xmlns:a16="http://schemas.microsoft.com/office/drawing/2014/main" id="{612698AD-837B-4316-B091-6BF8E0175D87}"/>
              </a:ext>
            </a:extLst>
          </p:cNvPr>
          <p:cNvSpPr txBox="1">
            <a:spLocks/>
          </p:cNvSpPr>
          <p:nvPr>
            <p:extLst/>
          </p:nvPr>
        </p:nvSpPr>
        <p:spPr>
          <a:xfrm>
            <a:off x="7742417" y="4380949"/>
            <a:ext cx="5367648" cy="185135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j-ea"/>
                <a:cs typeface="Arial"/>
              </a:rPr>
              <a:t>Men with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a:ea typeface="+mj-ea"/>
                <a:cs typeface="Arial"/>
              </a:rPr>
              <a:t>Higher Education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j-ea"/>
                <a:cs typeface="Arial"/>
              </a:rPr>
              <a:t>reported knowing about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a:ea typeface="+mj-ea"/>
                <a:cs typeface="Arial"/>
              </a:rPr>
              <a:t>7 more </a:t>
            </a:r>
            <a:r>
              <a:rPr kumimoji="0" lang="en-GB" sz="2000" b="0" i="0" u="none" strike="noStrike" kern="1200" cap="none" spc="0" normalizeH="0" baseline="0" noProof="0" dirty="0">
                <a:ln>
                  <a:noFill/>
                </a:ln>
                <a:solidFill>
                  <a:prstClr val="white"/>
                </a:solidFill>
                <a:effectLst/>
                <a:uLnTx/>
                <a:uFillTx/>
                <a:latin typeface="Arial"/>
                <a:ea typeface="+mj-ea"/>
                <a:cs typeface="Arial"/>
              </a:rPr>
              <a:t>contraceptive methods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j-ea"/>
                <a:cs typeface="Arial"/>
              </a:rPr>
              <a:t>than men with no education.</a:t>
            </a:r>
          </a:p>
        </p:txBody>
      </p:sp>
      <p:sp>
        <p:nvSpPr>
          <p:cNvPr id="7" name="TextBox 6">
            <a:extLst>
              <a:ext uri="{FF2B5EF4-FFF2-40B4-BE49-F238E27FC236}">
                <a16:creationId xmlns:a16="http://schemas.microsoft.com/office/drawing/2014/main" id="{6483AF5B-B1A3-4F21-8749-C8DD4B4C4811}"/>
              </a:ext>
            </a:extLst>
          </p:cNvPr>
          <p:cNvSpPr txBox="1"/>
          <p:nvPr/>
        </p:nvSpPr>
        <p:spPr>
          <a:xfrm>
            <a:off x="320634" y="6282047"/>
            <a:ext cx="11447813"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lumMod val="85000"/>
                  </a:prstClr>
                </a:solidFill>
                <a:effectLst/>
                <a:uLnTx/>
                <a:uFillTx/>
                <a:latin typeface="Arial" charset="0"/>
                <a:ea typeface="+mn-ea"/>
                <a:cs typeface="+mn-cs"/>
              </a:rPr>
              <a:t>Source: Kerry </a:t>
            </a:r>
            <a:r>
              <a:rPr kumimoji="0" lang="en-US" sz="1000" b="0" i="0" u="none" strike="noStrike" kern="1200" cap="none" spc="0" normalizeH="0" baseline="0" noProof="0" dirty="0" err="1">
                <a:ln>
                  <a:noFill/>
                </a:ln>
                <a:solidFill>
                  <a:prstClr val="white">
                    <a:lumMod val="85000"/>
                  </a:prstClr>
                </a:solidFill>
                <a:effectLst/>
                <a:uLnTx/>
                <a:uFillTx/>
                <a:latin typeface="Arial" charset="0"/>
                <a:ea typeface="+mn-ea"/>
                <a:cs typeface="+mn-cs"/>
              </a:rPr>
              <a:t>MacQuarrie</a:t>
            </a:r>
            <a:r>
              <a:rPr kumimoji="0" lang="en-US" sz="1000" b="0" i="0" u="none" strike="noStrike" kern="1200" cap="none" spc="0" normalizeH="0" baseline="0" noProof="0" dirty="0">
                <a:ln>
                  <a:noFill/>
                </a:ln>
                <a:solidFill>
                  <a:prstClr val="white">
                    <a:lumMod val="85000"/>
                  </a:prstClr>
                </a:solidFill>
                <a:effectLst/>
                <a:uLnTx/>
                <a:uFillTx/>
                <a:latin typeface="Arial" charset="0"/>
                <a:ea typeface="+mn-ea"/>
                <a:cs typeface="+mn-cs"/>
              </a:rPr>
              <a:t> et al., 2015</a:t>
            </a:r>
          </a:p>
        </p:txBody>
      </p:sp>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77795" y="903873"/>
            <a:ext cx="1002025" cy="1002025"/>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49475" y="753972"/>
            <a:ext cx="1356819" cy="1356819"/>
          </a:xfrm>
          <a:prstGeom prst="rect">
            <a:avLst/>
          </a:prstGeom>
        </p:spPr>
      </p:pic>
      <p:sp>
        <p:nvSpPr>
          <p:cNvPr id="12" name="Rectangle 11"/>
          <p:cNvSpPr/>
          <p:nvPr/>
        </p:nvSpPr>
        <p:spPr>
          <a:xfrm>
            <a:off x="4554511" y="1882670"/>
            <a:ext cx="7122828" cy="1452639"/>
          </a:xfrm>
          <a:prstGeom prst="rect">
            <a:avLst/>
          </a:prstGeom>
        </p:spPr>
        <p:txBody>
          <a:bodyPr wrap="square" numCol="2">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Arial"/>
              </a:rPr>
              <a:t>Men with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a:ea typeface="+mn-ea"/>
                <a:cs typeface="Arial"/>
              </a:rPr>
              <a:t>Primary Education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rial"/>
                <a:ea typeface="+mn-ea"/>
                <a:cs typeface="Arial"/>
              </a:rPr>
              <a:t>reported knowing </a:t>
            </a:r>
          </a:p>
          <a:p>
            <a:pPr marL="0" marR="0" lvl="0" indent="0" algn="ctr" defTabSz="914400" rtl="0" eaLnBrk="1" fontAlgn="auto" latinLnBrk="0" hangingPunct="1">
              <a:lnSpc>
                <a:spcPts val="276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Arial"/>
                <a:ea typeface="+mn-ea"/>
                <a:cs typeface="Arial"/>
              </a:rPr>
              <a:t>9</a:t>
            </a:r>
            <a:r>
              <a:rPr kumimoji="0" lang="en-GB" sz="1800" b="1" i="0" u="none" strike="noStrike" kern="1200" cap="none" spc="0" normalizeH="0" baseline="0" noProof="0" dirty="0">
                <a:ln>
                  <a:noFill/>
                </a:ln>
                <a:solidFill>
                  <a:prstClr val="white"/>
                </a:solidFill>
                <a:effectLst/>
                <a:uLnTx/>
                <a:uFillTx/>
                <a:latin typeface="Arial"/>
                <a:ea typeface="+mn-ea"/>
                <a:cs typeface="Arial"/>
              </a:rPr>
              <a:t> contraceptive methods.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Arial"/>
              </a:rPr>
              <a:t>Men with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a:ea typeface="+mn-ea"/>
                <a:cs typeface="Arial"/>
              </a:rPr>
              <a:t>Higher Education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Arial"/>
              </a:rPr>
              <a:t>reported knowing </a:t>
            </a:r>
          </a:p>
          <a:p>
            <a:pPr marL="0" marR="0" lvl="0" indent="0" algn="ctr" defTabSz="914400" rtl="0" eaLnBrk="1" fontAlgn="auto" latinLnBrk="0" hangingPunct="1">
              <a:lnSpc>
                <a:spcPts val="248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a:ea typeface="+mn-ea"/>
                <a:cs typeface="Arial"/>
              </a:rPr>
              <a:t>11 </a:t>
            </a:r>
            <a:r>
              <a:rPr kumimoji="0" lang="en-GB" sz="1800" b="1" i="0" u="none" strike="noStrike" kern="1200" cap="none" spc="0" normalizeH="0" baseline="0" noProof="0" dirty="0">
                <a:ln>
                  <a:noFill/>
                </a:ln>
                <a:solidFill>
                  <a:prstClr val="white"/>
                </a:solidFill>
                <a:effectLst/>
                <a:uLnTx/>
                <a:uFillTx/>
                <a:latin typeface="Arial"/>
                <a:ea typeface="+mn-ea"/>
                <a:cs typeface="Arial"/>
              </a:rPr>
              <a:t>contraceptive methods. </a:t>
            </a:r>
            <a:br>
              <a:rPr kumimoji="0" lang="en-GB" sz="1800" b="1" i="0" u="none" strike="noStrike" kern="1200" cap="none" spc="0" normalizeH="0" baseline="0" noProof="0" dirty="0">
                <a:ln>
                  <a:noFill/>
                </a:ln>
                <a:solidFill>
                  <a:prstClr val="white"/>
                </a:solidFill>
                <a:effectLst/>
                <a:uLnTx/>
                <a:uFillTx/>
                <a:latin typeface="Arial"/>
                <a:ea typeface="+mn-ea"/>
                <a:cs typeface="Arial"/>
              </a:rPr>
            </a:b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12"/>
          <p:cNvSpPr/>
          <p:nvPr/>
        </p:nvSpPr>
        <p:spPr>
          <a:xfrm>
            <a:off x="6161800" y="1280730"/>
            <a:ext cx="412293" cy="584775"/>
          </a:xfrm>
          <a:prstGeom prst="rect">
            <a:avLst/>
          </a:prstGeom>
          <a:noFill/>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3D6B90"/>
                </a:solidFill>
                <a:effectLst/>
                <a:uLnTx/>
                <a:uFillTx/>
                <a:latin typeface="Arial"/>
                <a:ea typeface="+mn-ea"/>
                <a:cs typeface="Arial"/>
              </a:rPr>
              <a:t>9</a:t>
            </a:r>
            <a:endParaRPr kumimoji="0" lang="en-US" sz="3200" b="1" i="0" u="none" strike="noStrike" kern="1200" cap="none" spc="0" normalizeH="0" baseline="0" noProof="0" dirty="0">
              <a:ln>
                <a:noFill/>
              </a:ln>
              <a:solidFill>
                <a:srgbClr val="3D6B90"/>
              </a:solidFill>
              <a:effectLst/>
              <a:uLnTx/>
              <a:uFillTx/>
              <a:latin typeface="Calibri" panose="020F0502020204030204"/>
              <a:ea typeface="+mn-ea"/>
              <a:cs typeface="+mn-cs"/>
            </a:endParaRPr>
          </a:p>
        </p:txBody>
      </p:sp>
      <p:sp>
        <p:nvSpPr>
          <p:cNvPr id="14" name="Rectangle 13"/>
          <p:cNvSpPr/>
          <p:nvPr/>
        </p:nvSpPr>
        <p:spPr>
          <a:xfrm>
            <a:off x="9519210" y="1258245"/>
            <a:ext cx="617348" cy="430472"/>
          </a:xfrm>
          <a:prstGeom prst="rect">
            <a:avLst/>
          </a:prstGeom>
          <a:solidFill>
            <a:schemeClr val="bg1"/>
          </a:solidFill>
        </p:spPr>
        <p:txBody>
          <a:bodyPr wrap="none"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3D6B90"/>
                </a:solidFill>
                <a:effectLst/>
                <a:uLnTx/>
                <a:uFillTx/>
                <a:latin typeface="Arial"/>
                <a:ea typeface="+mn-ea"/>
                <a:cs typeface="Arial"/>
              </a:rPr>
              <a:t>11</a:t>
            </a:r>
            <a:endParaRPr kumimoji="0" lang="en-US" sz="3200" b="1" i="0" u="none" strike="noStrike" kern="1200" cap="none" spc="0" normalizeH="0" baseline="0" noProof="0" dirty="0">
              <a:ln>
                <a:noFill/>
              </a:ln>
              <a:solidFill>
                <a:srgbClr val="3D6B90"/>
              </a:solidFill>
              <a:effectLst/>
              <a:uLnTx/>
              <a:uFillTx/>
              <a:latin typeface="Calibri" panose="020F0502020204030204"/>
              <a:ea typeface="+mn-ea"/>
              <a:cs typeface="+mn-cs"/>
            </a:endParaRPr>
          </a:p>
        </p:txBody>
      </p:sp>
      <p:pic>
        <p:nvPicPr>
          <p:cNvPr id="15" name="Picture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79688" y="4414034"/>
            <a:ext cx="1356819" cy="1356819"/>
          </a:xfrm>
          <a:prstGeom prst="rect">
            <a:avLst/>
          </a:prstGeom>
        </p:spPr>
      </p:pic>
      <p:sp>
        <p:nvSpPr>
          <p:cNvPr id="16" name="Rectangle 15"/>
          <p:cNvSpPr/>
          <p:nvPr/>
        </p:nvSpPr>
        <p:spPr>
          <a:xfrm>
            <a:off x="6549423" y="4918307"/>
            <a:ext cx="617348" cy="430472"/>
          </a:xfrm>
          <a:prstGeom prst="rect">
            <a:avLst/>
          </a:prstGeom>
          <a:solidFill>
            <a:schemeClr val="bg1"/>
          </a:solidFill>
        </p:spPr>
        <p:txBody>
          <a:bodyPr wrap="none"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3D6B90"/>
                </a:solidFill>
                <a:effectLst/>
                <a:uLnTx/>
                <a:uFillTx/>
                <a:latin typeface="Arial"/>
                <a:ea typeface="+mn-ea"/>
                <a:cs typeface="Arial"/>
              </a:rPr>
              <a:t>+7</a:t>
            </a:r>
            <a:endParaRPr kumimoji="0" lang="en-US" sz="3200" b="1" i="0" u="none" strike="noStrike" kern="1200" cap="none" spc="0" normalizeH="0" baseline="0" noProof="0" dirty="0">
              <a:ln>
                <a:noFill/>
              </a:ln>
              <a:solidFill>
                <a:srgbClr val="3D6B90"/>
              </a:solidFill>
              <a:effectLst/>
              <a:uLnTx/>
              <a:uFillTx/>
              <a:latin typeface="Calibri" panose="020F0502020204030204"/>
              <a:ea typeface="+mn-ea"/>
              <a:cs typeface="+mn-cs"/>
            </a:endParaRPr>
          </a:p>
        </p:txBody>
      </p:sp>
      <p:cxnSp>
        <p:nvCxnSpPr>
          <p:cNvPr id="20" name="Straight Connector 19"/>
          <p:cNvCxnSpPr/>
          <p:nvPr/>
        </p:nvCxnSpPr>
        <p:spPr>
          <a:xfrm>
            <a:off x="4554511" y="3937686"/>
            <a:ext cx="7213936" cy="0"/>
          </a:xfrm>
          <a:prstGeom prst="line">
            <a:avLst/>
          </a:prstGeom>
          <a:ln w="12700">
            <a:gradFill flip="none" rotWithShape="1">
              <a:gsLst>
                <a:gs pos="0">
                  <a:srgbClr val="DDDFD4">
                    <a:alpha val="0"/>
                  </a:srgbClr>
                </a:gs>
                <a:gs pos="52000">
                  <a:srgbClr val="DDDFD4"/>
                </a:gs>
                <a:gs pos="100000">
                  <a:srgbClr val="DDDFD4">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7351803" y="3768834"/>
            <a:ext cx="1402948" cy="338554"/>
          </a:xfrm>
          <a:prstGeom prst="rect">
            <a:avLst/>
          </a:prstGeom>
          <a:solidFill>
            <a:srgbClr val="DDDFD4"/>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3D6B90"/>
                </a:solidFill>
                <a:effectLst/>
                <a:uLnTx/>
                <a:uFillTx/>
                <a:latin typeface="Arial"/>
                <a:ea typeface="+mn-ea"/>
                <a:cs typeface="Arial"/>
              </a:rPr>
              <a:t>CAMEROON</a:t>
            </a:r>
            <a:endParaRPr kumimoji="0" lang="en-US" sz="1600" b="1" i="0" u="none" strike="noStrike" kern="1200" cap="none" spc="0" normalizeH="0" baseline="0" noProof="0" dirty="0">
              <a:ln>
                <a:noFill/>
              </a:ln>
              <a:solidFill>
                <a:srgbClr val="3D6B90"/>
              </a:solidFill>
              <a:effectLst/>
              <a:uLnTx/>
              <a:uFillTx/>
              <a:latin typeface="Calibri" panose="020F0502020204030204"/>
              <a:ea typeface="+mn-ea"/>
              <a:cs typeface="+mn-cs"/>
            </a:endParaRPr>
          </a:p>
        </p:txBody>
      </p:sp>
      <p:cxnSp>
        <p:nvCxnSpPr>
          <p:cNvPr id="23" name="Straight Connector 22"/>
          <p:cNvCxnSpPr/>
          <p:nvPr/>
        </p:nvCxnSpPr>
        <p:spPr>
          <a:xfrm>
            <a:off x="4554511" y="647348"/>
            <a:ext cx="7213936" cy="0"/>
          </a:xfrm>
          <a:prstGeom prst="line">
            <a:avLst/>
          </a:prstGeom>
          <a:ln w="12700">
            <a:gradFill flip="none" rotWithShape="1">
              <a:gsLst>
                <a:gs pos="0">
                  <a:srgbClr val="DDDFD4">
                    <a:alpha val="0"/>
                  </a:srgbClr>
                </a:gs>
                <a:gs pos="52000">
                  <a:srgbClr val="DDDFD4"/>
                </a:gs>
                <a:gs pos="100000">
                  <a:srgbClr val="DDDFD4">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7502774" y="478762"/>
            <a:ext cx="1101007" cy="338554"/>
          </a:xfrm>
          <a:prstGeom prst="rect">
            <a:avLst/>
          </a:prstGeom>
          <a:solidFill>
            <a:srgbClr val="DDDFD4"/>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3D6B90"/>
                </a:solidFill>
                <a:effectLst/>
                <a:uLnTx/>
                <a:uFillTx/>
                <a:latin typeface="Arial"/>
                <a:ea typeface="+mn-ea"/>
                <a:cs typeface="Arial"/>
              </a:rPr>
              <a:t>RWANDA</a:t>
            </a:r>
            <a:endParaRPr kumimoji="0" lang="en-US" sz="1600" b="1" i="0" u="none" strike="noStrike" kern="1200" cap="none" spc="0" normalizeH="0" baseline="0" noProof="0" dirty="0">
              <a:ln>
                <a:noFill/>
              </a:ln>
              <a:solidFill>
                <a:srgbClr val="3D6B90"/>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80072C7-770A-1346-909F-07A5C2A4D6B1}"/>
              </a:ext>
            </a:extLst>
          </p:cNvPr>
          <p:cNvSpPr/>
          <p:nvPr/>
        </p:nvSpPr>
        <p:spPr>
          <a:xfrm>
            <a:off x="0" y="6606153"/>
            <a:ext cx="2424062" cy="184666"/>
          </a:xfrm>
          <a:prstGeom prst="rect">
            <a:avLst/>
          </a:prstGeom>
        </p:spPr>
        <p:txBody>
          <a:bodyPr wrap="none">
            <a:spAutoFit/>
          </a:bodyPr>
          <a:lstStyle/>
          <a:p>
            <a:r>
              <a:rPr lang="en-US" sz="600" dirty="0">
                <a:solidFill>
                  <a:schemeClr val="bg1"/>
                </a:solidFill>
                <a:latin typeface="arial" panose="020B0604020202020204" pitchFamily="34" charset="0"/>
              </a:rPr>
              <a:t>Photo © 2012 Kim Burns Case/JHUCCP, Courtesy of </a:t>
            </a:r>
            <a:r>
              <a:rPr lang="en-US" sz="600" dirty="0" err="1">
                <a:solidFill>
                  <a:schemeClr val="bg1"/>
                </a:solidFill>
                <a:latin typeface="arial" panose="020B0604020202020204" pitchFamily="34" charset="0"/>
              </a:rPr>
              <a:t>Photoshare</a:t>
            </a:r>
            <a:endParaRPr lang="en-US" sz="600" dirty="0">
              <a:solidFill>
                <a:schemeClr val="bg1"/>
              </a:solidFill>
            </a:endParaRPr>
          </a:p>
        </p:txBody>
      </p:sp>
    </p:spTree>
    <p:extLst>
      <p:ext uri="{BB962C8B-B14F-4D97-AF65-F5344CB8AC3E}">
        <p14:creationId xmlns:p14="http://schemas.microsoft.com/office/powerpoint/2010/main" val="896544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437D6-70C4-4518-9A18-540879822CA1}"/>
              </a:ext>
            </a:extLst>
          </p:cNvPr>
          <p:cNvSpPr>
            <a:spLocks noGrp="1"/>
          </p:cNvSpPr>
          <p:nvPr>
            <p:ph type="title"/>
            <p:extLst/>
          </p:nvPr>
        </p:nvSpPr>
        <p:spPr>
          <a:xfrm>
            <a:off x="1855234" y="725418"/>
            <a:ext cx="8819606" cy="968178"/>
          </a:xfrm>
        </p:spPr>
        <p:txBody>
          <a:bodyPr>
            <a:normAutofit fontScale="90000"/>
          </a:bodyPr>
          <a:lstStyle/>
          <a:p>
            <a:pPr algn="ctr"/>
            <a:r>
              <a:rPr lang="en-US" dirty="0">
                <a:solidFill>
                  <a:srgbClr val="717073"/>
                </a:solidFill>
                <a:latin typeface="Arial"/>
                <a:cs typeface="Arial"/>
              </a:rPr>
              <a:t>Which men prefer smaller families?</a:t>
            </a:r>
          </a:p>
        </p:txBody>
      </p:sp>
      <p:grpSp>
        <p:nvGrpSpPr>
          <p:cNvPr id="4" name="Group 3">
            <a:extLst>
              <a:ext uri="{FF2B5EF4-FFF2-40B4-BE49-F238E27FC236}">
                <a16:creationId xmlns:a16="http://schemas.microsoft.com/office/drawing/2014/main" id="{9CC8FEA7-BC1C-A646-954C-FD9249422711}"/>
              </a:ext>
            </a:extLst>
          </p:cNvPr>
          <p:cNvGrpSpPr/>
          <p:nvPr/>
        </p:nvGrpSpPr>
        <p:grpSpPr>
          <a:xfrm>
            <a:off x="1645919" y="2288238"/>
            <a:ext cx="5115561" cy="646825"/>
            <a:chOff x="1645919" y="2516838"/>
            <a:chExt cx="5115561" cy="646825"/>
          </a:xfrm>
        </p:grpSpPr>
        <p:sp>
          <p:nvSpPr>
            <p:cNvPr id="5" name="Content Placeholder 2">
              <a:extLst>
                <a:ext uri="{FF2B5EF4-FFF2-40B4-BE49-F238E27FC236}">
                  <a16:creationId xmlns:a16="http://schemas.microsoft.com/office/drawing/2014/main" id="{E53D5904-EBAE-42FB-8073-F3608871AF1D}"/>
                </a:ext>
              </a:extLst>
            </p:cNvPr>
            <p:cNvSpPr txBox="1">
              <a:spLocks/>
            </p:cNvSpPr>
            <p:nvPr/>
          </p:nvSpPr>
          <p:spPr>
            <a:xfrm>
              <a:off x="3048000" y="2733759"/>
              <a:ext cx="3713480" cy="4299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717073"/>
                  </a:solidFill>
                  <a:effectLst/>
                  <a:uLnTx/>
                  <a:uFillTx/>
                  <a:latin typeface="Arial"/>
                  <a:ea typeface="+mn-ea"/>
                  <a:cs typeface="Arial"/>
                </a:rPr>
                <a:t>Better educated</a:t>
              </a:r>
              <a:endParaRPr kumimoji="0" lang="en-US" sz="2400" b="0" i="0" u="none" strike="noStrike" kern="1200" cap="none" spc="0" normalizeH="0" baseline="0" noProof="0" dirty="0">
                <a:ln>
                  <a:noFill/>
                </a:ln>
                <a:solidFill>
                  <a:srgbClr val="717073"/>
                </a:solidFill>
                <a:effectLst/>
                <a:uLnTx/>
                <a:uFillTx/>
                <a:latin typeface="Arial"/>
                <a:ea typeface="+mn-ea"/>
                <a:cs typeface="Arial"/>
              </a:endParaRPr>
            </a:p>
          </p:txBody>
        </p:sp>
        <p:pic>
          <p:nvPicPr>
            <p:cNvPr id="6" name="Picture 5"/>
            <p:cNvPicPr>
              <a:picLocks noChangeAspect="1"/>
            </p:cNvPicPr>
            <p:nvPr/>
          </p:nvPicPr>
          <p:blipFill>
            <a:blip r:embed="rId3">
              <a:duotone>
                <a:schemeClr val="accent4">
                  <a:shade val="45000"/>
                  <a:satMod val="135000"/>
                </a:schemeClr>
                <a:prstClr val="white"/>
              </a:duotone>
            </a:blip>
            <a:stretch>
              <a:fillRect/>
            </a:stretch>
          </p:blipFill>
          <p:spPr>
            <a:xfrm>
              <a:off x="1645919" y="2516838"/>
              <a:ext cx="1168400" cy="635000"/>
            </a:xfrm>
            <a:prstGeom prst="rect">
              <a:avLst/>
            </a:prstGeom>
          </p:spPr>
        </p:pic>
      </p:grpSp>
      <p:grpSp>
        <p:nvGrpSpPr>
          <p:cNvPr id="7" name="Group 6">
            <a:extLst>
              <a:ext uri="{FF2B5EF4-FFF2-40B4-BE49-F238E27FC236}">
                <a16:creationId xmlns:a16="http://schemas.microsoft.com/office/drawing/2014/main" id="{03FDD75A-F823-C145-91EC-ED0434E263B7}"/>
              </a:ext>
            </a:extLst>
          </p:cNvPr>
          <p:cNvGrpSpPr/>
          <p:nvPr/>
        </p:nvGrpSpPr>
        <p:grpSpPr>
          <a:xfrm>
            <a:off x="1855234" y="3830854"/>
            <a:ext cx="4906246" cy="1143000"/>
            <a:chOff x="1855234" y="3830854"/>
            <a:chExt cx="4906246" cy="1143000"/>
          </a:xfrm>
        </p:grpSpPr>
        <p:sp>
          <p:nvSpPr>
            <p:cNvPr id="8" name="Content Placeholder 2">
              <a:extLst>
                <a:ext uri="{FF2B5EF4-FFF2-40B4-BE49-F238E27FC236}">
                  <a16:creationId xmlns:a16="http://schemas.microsoft.com/office/drawing/2014/main" id="{E53D5904-EBAE-42FB-8073-F3608871AF1D}"/>
                </a:ext>
              </a:extLst>
            </p:cNvPr>
            <p:cNvSpPr txBox="1">
              <a:spLocks/>
            </p:cNvSpPr>
            <p:nvPr/>
          </p:nvSpPr>
          <p:spPr>
            <a:xfrm>
              <a:off x="3048000" y="4382095"/>
              <a:ext cx="3713480" cy="5386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717073"/>
                  </a:solidFill>
                  <a:effectLst/>
                  <a:uLnTx/>
                  <a:uFillTx/>
                  <a:latin typeface="Arial"/>
                  <a:ea typeface="+mn-ea"/>
                  <a:cs typeface="Arial"/>
                </a:rPr>
                <a:t>Wealthier</a:t>
              </a:r>
              <a:endParaRPr kumimoji="0" lang="en-US" sz="2400" b="0" i="0" u="none" strike="noStrike" kern="1200" cap="none" spc="0" normalizeH="0" baseline="0" noProof="0" dirty="0">
                <a:ln>
                  <a:noFill/>
                </a:ln>
                <a:solidFill>
                  <a:srgbClr val="717073"/>
                </a:solidFill>
                <a:effectLst/>
                <a:uLnTx/>
                <a:uFillTx/>
                <a:latin typeface="Arial"/>
                <a:ea typeface="+mn-ea"/>
                <a:cs typeface="Arial"/>
              </a:endParaRPr>
            </a:p>
          </p:txBody>
        </p:sp>
        <p:pic>
          <p:nvPicPr>
            <p:cNvPr id="9" name="Picture 8"/>
            <p:cNvPicPr>
              <a:picLocks noChangeAspect="1"/>
            </p:cNvPicPr>
            <p:nvPr/>
          </p:nvPicPr>
          <p:blipFill>
            <a:blip r:embed="rId4">
              <a:duotone>
                <a:schemeClr val="accent4">
                  <a:shade val="45000"/>
                  <a:satMod val="135000"/>
                </a:schemeClr>
                <a:prstClr val="white"/>
              </a:duotone>
            </a:blip>
            <a:stretch>
              <a:fillRect/>
            </a:stretch>
          </p:blipFill>
          <p:spPr>
            <a:xfrm>
              <a:off x="1855234" y="3830854"/>
              <a:ext cx="749300" cy="1143000"/>
            </a:xfrm>
            <a:prstGeom prst="rect">
              <a:avLst/>
            </a:prstGeom>
          </p:spPr>
        </p:pic>
      </p:grpSp>
      <p:grpSp>
        <p:nvGrpSpPr>
          <p:cNvPr id="15" name="Group 14">
            <a:extLst>
              <a:ext uri="{FF2B5EF4-FFF2-40B4-BE49-F238E27FC236}">
                <a16:creationId xmlns:a16="http://schemas.microsoft.com/office/drawing/2014/main" id="{E486C848-763D-7840-B2F7-28980369FF9C}"/>
              </a:ext>
            </a:extLst>
          </p:cNvPr>
          <p:cNvGrpSpPr/>
          <p:nvPr/>
        </p:nvGrpSpPr>
        <p:grpSpPr>
          <a:xfrm>
            <a:off x="6967220" y="4069823"/>
            <a:ext cx="5021580" cy="850900"/>
            <a:chOff x="6967220" y="4069823"/>
            <a:chExt cx="5021580" cy="850900"/>
          </a:xfrm>
        </p:grpSpPr>
        <p:sp>
          <p:nvSpPr>
            <p:cNvPr id="12" name="Content Placeholder 2">
              <a:extLst>
                <a:ext uri="{FF2B5EF4-FFF2-40B4-BE49-F238E27FC236}">
                  <a16:creationId xmlns:a16="http://schemas.microsoft.com/office/drawing/2014/main" id="{E53D5904-EBAE-42FB-8073-F3608871AF1D}"/>
                </a:ext>
              </a:extLst>
            </p:cNvPr>
            <p:cNvSpPr txBox="1">
              <a:spLocks/>
            </p:cNvSpPr>
            <p:nvPr/>
          </p:nvSpPr>
          <p:spPr>
            <a:xfrm>
              <a:off x="8275320" y="4404477"/>
              <a:ext cx="3713480" cy="4070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717073"/>
                  </a:solidFill>
                  <a:effectLst/>
                  <a:uLnTx/>
                  <a:uFillTx/>
                  <a:latin typeface="Arial"/>
                  <a:ea typeface="+mn-ea"/>
                  <a:cs typeface="Arial"/>
                </a:rPr>
                <a:t>Urban dwellers</a:t>
              </a:r>
              <a:endParaRPr kumimoji="0" lang="en-US" sz="2400" b="0" i="0" u="none" strike="noStrike" kern="1200" cap="none" spc="0" normalizeH="0" baseline="0" noProof="0" dirty="0">
                <a:ln>
                  <a:noFill/>
                </a:ln>
                <a:solidFill>
                  <a:srgbClr val="717073"/>
                </a:solidFill>
                <a:effectLst/>
                <a:uLnTx/>
                <a:uFillTx/>
                <a:latin typeface="Arial"/>
                <a:ea typeface="+mn-ea"/>
                <a:cs typeface="Arial"/>
              </a:endParaRPr>
            </a:p>
          </p:txBody>
        </p:sp>
        <p:pic>
          <p:nvPicPr>
            <p:cNvPr id="11" name="Picture 10"/>
            <p:cNvPicPr>
              <a:picLocks noChangeAspect="1"/>
            </p:cNvPicPr>
            <p:nvPr/>
          </p:nvPicPr>
          <p:blipFill>
            <a:blip r:embed="rId5">
              <a:duotone>
                <a:schemeClr val="accent4">
                  <a:shade val="45000"/>
                  <a:satMod val="135000"/>
                </a:schemeClr>
                <a:prstClr val="white"/>
              </a:duotone>
            </a:blip>
            <a:stretch>
              <a:fillRect/>
            </a:stretch>
          </p:blipFill>
          <p:spPr>
            <a:xfrm>
              <a:off x="6967220" y="4069823"/>
              <a:ext cx="939800" cy="850900"/>
            </a:xfrm>
            <a:prstGeom prst="rect">
              <a:avLst/>
            </a:prstGeom>
          </p:spPr>
        </p:pic>
      </p:grpSp>
      <p:grpSp>
        <p:nvGrpSpPr>
          <p:cNvPr id="13" name="Group 12">
            <a:extLst>
              <a:ext uri="{FF2B5EF4-FFF2-40B4-BE49-F238E27FC236}">
                <a16:creationId xmlns:a16="http://schemas.microsoft.com/office/drawing/2014/main" id="{109898C6-D3F8-5641-8589-E20712BBADFF}"/>
              </a:ext>
            </a:extLst>
          </p:cNvPr>
          <p:cNvGrpSpPr/>
          <p:nvPr/>
        </p:nvGrpSpPr>
        <p:grpSpPr>
          <a:xfrm>
            <a:off x="6635936" y="1762964"/>
            <a:ext cx="5357944" cy="1508760"/>
            <a:chOff x="6635936" y="1991564"/>
            <a:chExt cx="5357944" cy="1508760"/>
          </a:xfrm>
        </p:grpSpPr>
        <p:sp>
          <p:nvSpPr>
            <p:cNvPr id="10" name="Content Placeholder 2">
              <a:extLst>
                <a:ext uri="{FF2B5EF4-FFF2-40B4-BE49-F238E27FC236}">
                  <a16:creationId xmlns:a16="http://schemas.microsoft.com/office/drawing/2014/main" id="{E53D5904-EBAE-42FB-8073-F3608871AF1D}"/>
                </a:ext>
              </a:extLst>
            </p:cNvPr>
            <p:cNvSpPr txBox="1">
              <a:spLocks/>
            </p:cNvSpPr>
            <p:nvPr/>
          </p:nvSpPr>
          <p:spPr>
            <a:xfrm>
              <a:off x="8280400" y="2742097"/>
              <a:ext cx="3713480" cy="5294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717073"/>
                  </a:solidFill>
                  <a:effectLst/>
                  <a:uLnTx/>
                  <a:uFillTx/>
                  <a:latin typeface="Arial"/>
                  <a:ea typeface="+mn-ea"/>
                  <a:cs typeface="Arial"/>
                </a:rPr>
                <a:t>Monogamous</a:t>
              </a:r>
              <a:endParaRPr kumimoji="0" lang="en-US" sz="2400" b="0" i="0" u="none" strike="noStrike" kern="1200" cap="none" spc="0" normalizeH="0" baseline="0" noProof="0" dirty="0">
                <a:ln>
                  <a:noFill/>
                </a:ln>
                <a:solidFill>
                  <a:srgbClr val="717073"/>
                </a:solidFill>
                <a:effectLst/>
                <a:uLnTx/>
                <a:uFillTx/>
                <a:latin typeface="Arial"/>
                <a:ea typeface="+mn-ea"/>
                <a:cs typeface="Arial"/>
              </a:endParaRPr>
            </a:p>
          </p:txBody>
        </p:sp>
        <p:pic>
          <p:nvPicPr>
            <p:cNvPr id="3" name="Picture 2"/>
            <p:cNvPicPr>
              <a:picLocks noChangeAspect="1"/>
            </p:cNvPicPr>
            <p:nvPr/>
          </p:nvPicPr>
          <p:blipFill>
            <a:blip r:embed="rId6"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6635936" y="1991564"/>
              <a:ext cx="1508760" cy="1508760"/>
            </a:xfrm>
            <a:prstGeom prst="rect">
              <a:avLst/>
            </a:prstGeom>
          </p:spPr>
        </p:pic>
      </p:grpSp>
      <p:sp>
        <p:nvSpPr>
          <p:cNvPr id="14" name="TextBox 13">
            <a:extLst>
              <a:ext uri="{FF2B5EF4-FFF2-40B4-BE49-F238E27FC236}">
                <a16:creationId xmlns:a16="http://schemas.microsoft.com/office/drawing/2014/main" id="{76688874-9E16-46DE-A031-F72D824E6091}"/>
              </a:ext>
            </a:extLst>
          </p:cNvPr>
          <p:cNvSpPr txBox="1"/>
          <p:nvPr/>
        </p:nvSpPr>
        <p:spPr>
          <a:xfrm>
            <a:off x="1416731" y="6394717"/>
            <a:ext cx="10438410"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lumMod val="75000"/>
                  </a:prstClr>
                </a:solidFill>
                <a:effectLst/>
                <a:uLnTx/>
                <a:uFillTx/>
                <a:latin typeface="Arial" charset="0"/>
                <a:ea typeface="Arial" charset="0"/>
                <a:cs typeface="Arial" charset="0"/>
              </a:rPr>
              <a:t>Source: Kerry </a:t>
            </a:r>
            <a:r>
              <a:rPr kumimoji="0" lang="en-US" sz="1000" b="0" i="0" u="none" strike="noStrike" kern="1200" cap="none" spc="0" normalizeH="0" baseline="0" noProof="0" dirty="0" err="1">
                <a:ln>
                  <a:noFill/>
                </a:ln>
                <a:solidFill>
                  <a:prstClr val="white">
                    <a:lumMod val="75000"/>
                  </a:prstClr>
                </a:solidFill>
                <a:effectLst/>
                <a:uLnTx/>
                <a:uFillTx/>
                <a:latin typeface="Arial" charset="0"/>
                <a:ea typeface="Arial" charset="0"/>
                <a:cs typeface="Arial" charset="0"/>
              </a:rPr>
              <a:t>MacQuarrie</a:t>
            </a:r>
            <a:r>
              <a:rPr kumimoji="0" lang="en-US" sz="1000" b="0" i="0" u="none" strike="noStrike" kern="1200" cap="none" spc="0" normalizeH="0" baseline="0" noProof="0" dirty="0">
                <a:ln>
                  <a:noFill/>
                </a:ln>
                <a:solidFill>
                  <a:prstClr val="white">
                    <a:lumMod val="75000"/>
                  </a:prstClr>
                </a:solidFill>
                <a:effectLst/>
                <a:uLnTx/>
                <a:uFillTx/>
                <a:latin typeface="Arial" charset="0"/>
                <a:ea typeface="Arial" charset="0"/>
                <a:cs typeface="Arial" charset="0"/>
              </a:rPr>
              <a:t> et al., 2015.</a:t>
            </a:r>
          </a:p>
        </p:txBody>
      </p:sp>
    </p:spTree>
    <p:extLst>
      <p:ext uri="{BB962C8B-B14F-4D97-AF65-F5344CB8AC3E}">
        <p14:creationId xmlns:p14="http://schemas.microsoft.com/office/powerpoint/2010/main" val="1753887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5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2500"/>
                            </p:stCondLst>
                            <p:childTnLst>
                              <p:par>
                                <p:cTn id="11" presetID="1" presetClass="entr" presetSubtype="0" fill="hold" nodeType="afterEffect">
                                  <p:stCondLst>
                                    <p:cond delay="150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4000"/>
                            </p:stCondLst>
                            <p:childTnLst>
                              <p:par>
                                <p:cTn id="14" presetID="1" presetClass="entr" presetSubtype="0" fill="hold" nodeType="afterEffect">
                                  <p:stCondLst>
                                    <p:cond delay="150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800BF-84CA-4686-9FAB-8B632780BDAB}"/>
              </a:ext>
            </a:extLst>
          </p:cNvPr>
          <p:cNvSpPr>
            <a:spLocks noGrp="1"/>
          </p:cNvSpPr>
          <p:nvPr>
            <p:ph type="title"/>
            <p:extLst/>
          </p:nvPr>
        </p:nvSpPr>
        <p:spPr>
          <a:xfrm>
            <a:off x="1326570" y="234389"/>
            <a:ext cx="9443030" cy="968226"/>
          </a:xfrm>
        </p:spPr>
        <p:txBody>
          <a:bodyPr>
            <a:normAutofit/>
          </a:bodyPr>
          <a:lstStyle/>
          <a:p>
            <a:pPr algn="ctr"/>
            <a:r>
              <a:rPr lang="en-US" sz="2400" dirty="0">
                <a:solidFill>
                  <a:schemeClr val="bg1">
                    <a:lumMod val="50000"/>
                  </a:schemeClr>
                </a:solidFill>
                <a:latin typeface="Arial"/>
                <a:cs typeface="Arial"/>
              </a:rPr>
              <a:t>A significant proportion of men in 28 DHS countries in sub-Saharan Africa approve of using contraception to avoid pregnancy.</a:t>
            </a:r>
          </a:p>
        </p:txBody>
      </p:sp>
      <p:sp>
        <p:nvSpPr>
          <p:cNvPr id="8" name="TextBox 7">
            <a:extLst>
              <a:ext uri="{FF2B5EF4-FFF2-40B4-BE49-F238E27FC236}">
                <a16:creationId xmlns:a16="http://schemas.microsoft.com/office/drawing/2014/main" id="{A27197F2-D942-4D83-B10F-F1734603C61C}"/>
              </a:ext>
            </a:extLst>
          </p:cNvPr>
          <p:cNvSpPr txBox="1"/>
          <p:nvPr/>
        </p:nvSpPr>
        <p:spPr>
          <a:xfrm>
            <a:off x="490145" y="6483208"/>
            <a:ext cx="11329950"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lumMod val="50000"/>
                  </a:prstClr>
                </a:solidFill>
                <a:effectLst/>
                <a:uLnTx/>
                <a:uFillTx/>
                <a:latin typeface="Arial" charset="0"/>
                <a:ea typeface="Arial" charset="0"/>
                <a:cs typeface="Arial" charset="0"/>
              </a:rPr>
              <a:t>Source: Kristin </a:t>
            </a:r>
            <a:r>
              <a:rPr kumimoji="0" lang="en-US" sz="1000" b="0" i="0" u="none" strike="noStrike" kern="1200" cap="none" spc="0" normalizeH="0" baseline="0" noProof="0" dirty="0" err="1">
                <a:ln>
                  <a:noFill/>
                </a:ln>
                <a:solidFill>
                  <a:prstClr val="white">
                    <a:lumMod val="50000"/>
                  </a:prstClr>
                </a:solidFill>
                <a:effectLst/>
                <a:uLnTx/>
                <a:uFillTx/>
                <a:latin typeface="Arial" charset="0"/>
                <a:ea typeface="Arial" charset="0"/>
                <a:cs typeface="Arial" charset="0"/>
              </a:rPr>
              <a:t>Bietsch</a:t>
            </a:r>
            <a:r>
              <a:rPr kumimoji="0" lang="en-US" sz="1000" b="0" i="0" u="none" strike="noStrike" kern="1200" cap="none" spc="0" normalizeH="0" baseline="0" noProof="0" dirty="0">
                <a:ln>
                  <a:noFill/>
                </a:ln>
                <a:solidFill>
                  <a:prstClr val="white">
                    <a:lumMod val="50000"/>
                  </a:prstClr>
                </a:solidFill>
                <a:effectLst/>
                <a:uLnTx/>
                <a:uFillTx/>
                <a:latin typeface="Arial" charset="0"/>
                <a:ea typeface="Arial" charset="0"/>
                <a:cs typeface="Arial" charset="0"/>
              </a:rPr>
              <a:t>, 2015.</a:t>
            </a:r>
          </a:p>
        </p:txBody>
      </p:sp>
      <p:graphicFrame>
        <p:nvGraphicFramePr>
          <p:cNvPr id="5" name="Chart 4">
            <a:extLst>
              <a:ext uri="{FF2B5EF4-FFF2-40B4-BE49-F238E27FC236}">
                <a16:creationId xmlns:a16="http://schemas.microsoft.com/office/drawing/2014/main" id="{E3E0B913-BE19-5B4E-BCBA-8F379C8F44E6}"/>
              </a:ext>
            </a:extLst>
          </p:cNvPr>
          <p:cNvGraphicFramePr/>
          <p:nvPr>
            <p:extLst>
              <p:ext uri="{D42A27DB-BD31-4B8C-83A1-F6EECF244321}">
                <p14:modId xmlns:p14="http://schemas.microsoft.com/office/powerpoint/2010/main" val="3530155720"/>
              </p:ext>
            </p:extLst>
          </p:nvPr>
        </p:nvGraphicFramePr>
        <p:xfrm>
          <a:off x="1326570" y="1340351"/>
          <a:ext cx="9310054" cy="4814048"/>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a:extLst>
              <a:ext uri="{FF2B5EF4-FFF2-40B4-BE49-F238E27FC236}">
                <a16:creationId xmlns:a16="http://schemas.microsoft.com/office/drawing/2014/main" id="{02F019AE-7B27-D344-9E5C-2211416C439A}"/>
              </a:ext>
            </a:extLst>
          </p:cNvPr>
          <p:cNvCxnSpPr>
            <a:cxnSpLocks/>
          </p:cNvCxnSpPr>
          <p:nvPr/>
        </p:nvCxnSpPr>
        <p:spPr>
          <a:xfrm flipV="1">
            <a:off x="6637412" y="1340351"/>
            <a:ext cx="0" cy="4543385"/>
          </a:xfrm>
          <a:prstGeom prst="line">
            <a:avLst/>
          </a:prstGeom>
          <a:ln w="31750">
            <a:solidFill>
              <a:srgbClr val="C78D2A">
                <a:alpha val="43000"/>
              </a:srgb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5261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72844B-0513-40AA-A64D-7DD41704F9F3}"/>
              </a:ext>
            </a:extLst>
          </p:cNvPr>
          <p:cNvSpPr/>
          <p:nvPr/>
        </p:nvSpPr>
        <p:spPr>
          <a:xfrm>
            <a:off x="0" y="0"/>
            <a:ext cx="12191999" cy="6858000"/>
          </a:xfrm>
          <a:prstGeom prst="rect">
            <a:avLst/>
          </a:prstGeom>
          <a:solidFill>
            <a:srgbClr val="7AADB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2" name="Title 1">
            <a:extLst>
              <a:ext uri="{FF2B5EF4-FFF2-40B4-BE49-F238E27FC236}">
                <a16:creationId xmlns:a16="http://schemas.microsoft.com/office/drawing/2014/main" id="{BB22FC69-D1AC-480E-B566-80510EF6FD5A}"/>
              </a:ext>
            </a:extLst>
          </p:cNvPr>
          <p:cNvSpPr>
            <a:spLocks noGrp="1"/>
          </p:cNvSpPr>
          <p:nvPr>
            <p:ph type="title"/>
            <p:extLst/>
          </p:nvPr>
        </p:nvSpPr>
        <p:spPr>
          <a:xfrm>
            <a:off x="966906" y="2269014"/>
            <a:ext cx="10258185" cy="2319972"/>
          </a:xfrm>
        </p:spPr>
        <p:txBody>
          <a:bodyPr>
            <a:normAutofit/>
          </a:bodyPr>
          <a:lstStyle/>
          <a:p>
            <a:pPr algn="ctr"/>
            <a:r>
              <a:rPr lang="en-GB" sz="5400" dirty="0">
                <a:solidFill>
                  <a:schemeClr val="bg1"/>
                </a:solidFill>
                <a:latin typeface="Arial"/>
                <a:cs typeface="Arial"/>
              </a:rPr>
              <a:t>BARRIERS &amp; </a:t>
            </a:r>
            <a:br>
              <a:rPr lang="en-GB" sz="5400" dirty="0">
                <a:solidFill>
                  <a:schemeClr val="bg1"/>
                </a:solidFill>
                <a:latin typeface="Arial"/>
                <a:cs typeface="Arial"/>
              </a:rPr>
            </a:br>
            <a:r>
              <a:rPr lang="en-GB" sz="5400" dirty="0">
                <a:solidFill>
                  <a:schemeClr val="bg1"/>
                </a:solidFill>
                <a:latin typeface="Arial"/>
                <a:cs typeface="Arial"/>
              </a:rPr>
              <a:t>CHALLENGES</a:t>
            </a:r>
            <a:endParaRPr lang="en-US" sz="5400" dirty="0">
              <a:solidFill>
                <a:schemeClr val="bg1"/>
              </a:solidFill>
              <a:latin typeface="Arial"/>
              <a:cs typeface="Arial"/>
            </a:endParaRPr>
          </a:p>
        </p:txBody>
      </p:sp>
    </p:spTree>
    <p:extLst>
      <p:ext uri="{BB962C8B-B14F-4D97-AF65-F5344CB8AC3E}">
        <p14:creationId xmlns:p14="http://schemas.microsoft.com/office/powerpoint/2010/main" val="630141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p:cNvSpPr/>
          <p:nvPr/>
        </p:nvSpPr>
        <p:spPr>
          <a:xfrm>
            <a:off x="0" y="0"/>
            <a:ext cx="12192000" cy="6858000"/>
          </a:xfrm>
          <a:prstGeom prst="rect">
            <a:avLst/>
          </a:prstGeom>
          <a:solidFill>
            <a:srgbClr val="3D6B9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4" name="Title 1">
            <a:extLst>
              <a:ext uri="{FF2B5EF4-FFF2-40B4-BE49-F238E27FC236}">
                <a16:creationId xmlns:a16="http://schemas.microsoft.com/office/drawing/2014/main" id="{BB22FC69-D1AC-480E-B566-80510EF6FD5A}"/>
              </a:ext>
            </a:extLst>
          </p:cNvPr>
          <p:cNvSpPr txBox="1">
            <a:spLocks/>
          </p:cNvSpPr>
          <p:nvPr>
            <p:extLst/>
          </p:nvPr>
        </p:nvSpPr>
        <p:spPr>
          <a:xfrm>
            <a:off x="2578233" y="3909950"/>
            <a:ext cx="6869526" cy="23199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a:ea typeface="+mj-ea"/>
                <a:cs typeface="Arial"/>
              </a:rPr>
              <a:t>Inequitable gender norms perpetuate stereotypes that exclude men’s role in sexual </a:t>
            </a:r>
            <a:br>
              <a:rPr kumimoji="0" lang="en-US" sz="3600" b="0" i="0" u="none" strike="noStrike" kern="1200" cap="none" spc="0" normalizeH="0" baseline="0" noProof="0" dirty="0">
                <a:ln>
                  <a:noFill/>
                </a:ln>
                <a:solidFill>
                  <a:prstClr val="white"/>
                </a:solidFill>
                <a:effectLst/>
                <a:uLnTx/>
                <a:uFillTx/>
                <a:latin typeface="Arial"/>
                <a:ea typeface="+mj-ea"/>
                <a:cs typeface="Arial"/>
              </a:rPr>
            </a:br>
            <a:r>
              <a:rPr kumimoji="0" lang="en-US" sz="3600" b="0" i="0" u="none" strike="noStrike" kern="1200" cap="none" spc="0" normalizeH="0" baseline="0" noProof="0" dirty="0">
                <a:ln>
                  <a:noFill/>
                </a:ln>
                <a:solidFill>
                  <a:prstClr val="white"/>
                </a:solidFill>
                <a:effectLst/>
                <a:uLnTx/>
                <a:uFillTx/>
                <a:latin typeface="Arial"/>
                <a:ea typeface="+mj-ea"/>
                <a:cs typeface="Arial"/>
              </a:rPr>
              <a:t>and reproductive health.</a:t>
            </a:r>
          </a:p>
        </p:txBody>
      </p:sp>
      <p:sp>
        <p:nvSpPr>
          <p:cNvPr id="6" name="Rectangle 5">
            <a:extLst>
              <a:ext uri="{FF2B5EF4-FFF2-40B4-BE49-F238E27FC236}">
                <a16:creationId xmlns:a16="http://schemas.microsoft.com/office/drawing/2014/main" id="{DC720A49-89CD-4840-9DE9-ACFBDB5A4376}"/>
              </a:ext>
            </a:extLst>
          </p:cNvPr>
          <p:cNvSpPr/>
          <p:nvPr/>
        </p:nvSpPr>
        <p:spPr>
          <a:xfrm>
            <a:off x="0" y="6606153"/>
            <a:ext cx="936475" cy="184666"/>
          </a:xfrm>
          <a:prstGeom prst="rect">
            <a:avLst/>
          </a:prstGeom>
        </p:spPr>
        <p:txBody>
          <a:bodyPr wrap="none">
            <a:spAutoFit/>
          </a:bodyPr>
          <a:lstStyle/>
          <a:p>
            <a:r>
              <a:rPr lang="en-US" sz="600" dirty="0">
                <a:solidFill>
                  <a:schemeClr val="bg1"/>
                </a:solidFill>
                <a:latin typeface="arial" panose="020B0604020202020204" pitchFamily="34" charset="0"/>
              </a:rPr>
              <a:t>Photo © carol </a:t>
            </a:r>
            <a:r>
              <a:rPr lang="en-US" sz="600" dirty="0" err="1">
                <a:solidFill>
                  <a:schemeClr val="bg1"/>
                </a:solidFill>
                <a:latin typeface="arial" panose="020B0604020202020204" pitchFamily="34" charset="0"/>
              </a:rPr>
              <a:t>mitchell</a:t>
            </a:r>
            <a:endParaRPr lang="en-US" sz="600" dirty="0">
              <a:solidFill>
                <a:schemeClr val="bg1"/>
              </a:solidFill>
            </a:endParaRPr>
          </a:p>
        </p:txBody>
      </p:sp>
    </p:spTree>
    <p:extLst>
      <p:ext uri="{BB962C8B-B14F-4D97-AF65-F5344CB8AC3E}">
        <p14:creationId xmlns:p14="http://schemas.microsoft.com/office/powerpoint/2010/main" val="3717046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C56237-25F1-4F3D-9067-73DA2AF8FE8F}"/>
              </a:ext>
            </a:extLst>
          </p:cNvPr>
          <p:cNvSpPr>
            <a:spLocks noGrp="1"/>
          </p:cNvSpPr>
          <p:nvPr>
            <p:ph idx="1"/>
            <p:extLst/>
          </p:nvPr>
        </p:nvSpPr>
        <p:spPr>
          <a:xfrm>
            <a:off x="5348570" y="2387698"/>
            <a:ext cx="5849862" cy="2266545"/>
          </a:xfrm>
        </p:spPr>
        <p:txBody>
          <a:bodyPr vert="horz" lIns="91440" tIns="45720" rIns="91440" bIns="45720" rtlCol="0" anchor="ctr">
            <a:noAutofit/>
          </a:bodyPr>
          <a:lstStyle/>
          <a:p>
            <a:pPr marL="0" indent="0">
              <a:lnSpc>
                <a:spcPct val="100000"/>
              </a:lnSpc>
              <a:buNone/>
            </a:pPr>
            <a:r>
              <a:rPr lang="en-US" dirty="0">
                <a:solidFill>
                  <a:srgbClr val="717073"/>
                </a:solidFill>
                <a:latin typeface="Arial"/>
                <a:cs typeface="Arial"/>
              </a:rPr>
              <a:t>As of 2014, only 22 percent of governments prioritized gender norms and male engagement.</a:t>
            </a:r>
          </a:p>
        </p:txBody>
      </p:sp>
      <p:graphicFrame>
        <p:nvGraphicFramePr>
          <p:cNvPr id="2" name="Chart 1"/>
          <p:cNvGraphicFramePr/>
          <p:nvPr>
            <p:extLst/>
          </p:nvPr>
        </p:nvGraphicFramePr>
        <p:xfrm>
          <a:off x="321953" y="1882736"/>
          <a:ext cx="5876470" cy="3917647"/>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a:extLst>
              <a:ext uri="{FF2B5EF4-FFF2-40B4-BE49-F238E27FC236}">
                <a16:creationId xmlns:a16="http://schemas.microsoft.com/office/drawing/2014/main" id="{CEB8D21B-F0B4-4DCE-90B4-06CAC99266C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424923" y="4558008"/>
            <a:ext cx="4606584" cy="1269822"/>
          </a:xfrm>
          <a:prstGeom prst="rect">
            <a:avLst/>
          </a:prstGeom>
        </p:spPr>
      </p:pic>
      <p:sp>
        <p:nvSpPr>
          <p:cNvPr id="4" name="TextBox 3">
            <a:extLst>
              <a:ext uri="{FF2B5EF4-FFF2-40B4-BE49-F238E27FC236}">
                <a16:creationId xmlns:a16="http://schemas.microsoft.com/office/drawing/2014/main" id="{C9523E0F-FBC7-49BE-816A-398B4800E80B}"/>
              </a:ext>
            </a:extLst>
          </p:cNvPr>
          <p:cNvSpPr txBox="1"/>
          <p:nvPr/>
        </p:nvSpPr>
        <p:spPr>
          <a:xfrm>
            <a:off x="980768" y="405581"/>
            <a:ext cx="1037416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50000"/>
                  </a:prstClr>
                </a:solidFill>
                <a:effectLst/>
                <a:uLnTx/>
                <a:uFillTx/>
                <a:latin typeface="Arial" charset="0"/>
                <a:ea typeface="+mn-ea"/>
                <a:cs typeface="+mn-cs"/>
              </a:rPr>
              <a:t>Few governments commit to engaging men and addressing gender norms. </a:t>
            </a:r>
          </a:p>
        </p:txBody>
      </p:sp>
      <p:sp>
        <p:nvSpPr>
          <p:cNvPr id="6" name="Rectangle 5"/>
          <p:cNvSpPr/>
          <p:nvPr/>
        </p:nvSpPr>
        <p:spPr>
          <a:xfrm>
            <a:off x="2112896" y="3327109"/>
            <a:ext cx="2031325" cy="120032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C78D2A"/>
                </a:solidFill>
                <a:effectLst/>
                <a:uLnTx/>
                <a:uFillTx/>
                <a:latin typeface="Arial"/>
                <a:ea typeface="+mn-ea"/>
                <a:cs typeface="Arial"/>
              </a:rPr>
              <a:t>22%</a:t>
            </a:r>
            <a:endParaRPr kumimoji="0" lang="en-US" sz="7200" b="0" i="0" u="none" strike="noStrike" kern="1200" cap="none" spc="0" normalizeH="0" baseline="0" noProof="0" dirty="0">
              <a:ln>
                <a:noFill/>
              </a:ln>
              <a:solidFill>
                <a:srgbClr val="C78D2A"/>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3721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4480" t="11571" r="4424" b="11516"/>
          <a:stretch/>
        </p:blipFill>
        <p:spPr>
          <a:xfrm>
            <a:off x="0" y="0"/>
            <a:ext cx="12192000" cy="6858000"/>
          </a:xfrm>
          <a:prstGeom prst="rect">
            <a:avLst/>
          </a:prstGeom>
        </p:spPr>
      </p:pic>
      <p:sp>
        <p:nvSpPr>
          <p:cNvPr id="5" name="Rectangle 4"/>
          <p:cNvSpPr/>
          <p:nvPr/>
        </p:nvSpPr>
        <p:spPr>
          <a:xfrm>
            <a:off x="0" y="0"/>
            <a:ext cx="12192000" cy="6858000"/>
          </a:xfrm>
          <a:prstGeom prst="rect">
            <a:avLst/>
          </a:prstGeom>
          <a:solidFill>
            <a:srgbClr val="7AADB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6" name="Title 1">
            <a:extLst>
              <a:ext uri="{FF2B5EF4-FFF2-40B4-BE49-F238E27FC236}">
                <a16:creationId xmlns:a16="http://schemas.microsoft.com/office/drawing/2014/main" id="{BB22FC69-D1AC-480E-B566-80510EF6FD5A}"/>
              </a:ext>
            </a:extLst>
          </p:cNvPr>
          <p:cNvSpPr txBox="1">
            <a:spLocks/>
          </p:cNvSpPr>
          <p:nvPr>
            <p:extLst/>
          </p:nvPr>
        </p:nvSpPr>
        <p:spPr>
          <a:xfrm>
            <a:off x="3026475" y="3429000"/>
            <a:ext cx="6139047" cy="23199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a:ea typeface="+mj-ea"/>
                <a:cs typeface="Arial"/>
              </a:rPr>
              <a:t>Men face many challenges </a:t>
            </a:r>
            <a:br>
              <a:rPr kumimoji="0" lang="en-US" sz="3600" b="0" i="0" u="none" strike="noStrike" kern="1200" cap="none" spc="0" normalizeH="0" baseline="0" noProof="0">
                <a:ln>
                  <a:noFill/>
                </a:ln>
                <a:solidFill>
                  <a:prstClr val="black"/>
                </a:solidFill>
                <a:effectLst/>
                <a:uLnTx/>
                <a:uFillTx/>
                <a:latin typeface="+mj-lt"/>
                <a:ea typeface="+mj-ea"/>
                <a:cs typeface="+mj-cs"/>
              </a:rPr>
            </a:br>
            <a:r>
              <a:rPr kumimoji="0" lang="en-US" sz="3600" b="0" i="0" u="none" strike="noStrike" kern="1200" cap="none" spc="0" normalizeH="0" baseline="0" noProof="0">
                <a:ln>
                  <a:noFill/>
                </a:ln>
                <a:solidFill>
                  <a:prstClr val="white"/>
                </a:solidFill>
                <a:effectLst/>
                <a:uLnTx/>
                <a:uFillTx/>
                <a:latin typeface="Arial"/>
                <a:ea typeface="+mj-ea"/>
                <a:cs typeface="Arial"/>
              </a:rPr>
              <a:t>accessing </a:t>
            </a:r>
            <a:r>
              <a:rPr kumimoji="0" lang="en-US" sz="3600" b="0" i="0" u="none" strike="noStrike" kern="1200" cap="none" spc="0" normalizeH="0" baseline="0" noProof="0" dirty="0">
                <a:ln>
                  <a:noFill/>
                </a:ln>
                <a:solidFill>
                  <a:prstClr val="white"/>
                </a:solidFill>
                <a:effectLst/>
                <a:uLnTx/>
                <a:uFillTx/>
                <a:latin typeface="Arial"/>
                <a:ea typeface="+mj-ea"/>
                <a:cs typeface="Arial"/>
              </a:rPr>
              <a:t>reproductive </a:t>
            </a:r>
            <a:r>
              <a:rPr kumimoji="0" lang="en-US" sz="3600" b="0" i="0" u="none" strike="noStrike" kern="1200" cap="none" spc="0" normalizeH="0" baseline="0" noProof="0">
                <a:ln>
                  <a:noFill/>
                </a:ln>
                <a:solidFill>
                  <a:prstClr val="white"/>
                </a:solidFill>
                <a:effectLst/>
                <a:uLnTx/>
                <a:uFillTx/>
                <a:latin typeface="Arial"/>
                <a:ea typeface="+mj-ea"/>
                <a:cs typeface="Arial"/>
              </a:rPr>
              <a:t>health services.</a:t>
            </a:r>
            <a:endParaRPr kumimoji="0" lang="en-US" sz="3600" b="0" i="0" u="none" strike="noStrike" kern="1200" cap="none" spc="0" normalizeH="0" baseline="0" noProof="0" dirty="0">
              <a:ln>
                <a:noFill/>
              </a:ln>
              <a:solidFill>
                <a:prstClr val="white"/>
              </a:solidFill>
              <a:effectLst/>
              <a:uLnTx/>
              <a:uFillTx/>
              <a:latin typeface="Arial"/>
              <a:ea typeface="+mj-ea"/>
              <a:cs typeface="Arial"/>
            </a:endParaRPr>
          </a:p>
        </p:txBody>
      </p:sp>
      <p:sp>
        <p:nvSpPr>
          <p:cNvPr id="8" name="Rectangle 7">
            <a:extLst>
              <a:ext uri="{FF2B5EF4-FFF2-40B4-BE49-F238E27FC236}">
                <a16:creationId xmlns:a16="http://schemas.microsoft.com/office/drawing/2014/main" id="{57D6D42E-646F-A54E-A4F7-855D67BA1A79}"/>
              </a:ext>
            </a:extLst>
          </p:cNvPr>
          <p:cNvSpPr/>
          <p:nvPr/>
        </p:nvSpPr>
        <p:spPr>
          <a:xfrm>
            <a:off x="0" y="6606153"/>
            <a:ext cx="1755609" cy="184666"/>
          </a:xfrm>
          <a:prstGeom prst="rect">
            <a:avLst/>
          </a:prstGeom>
        </p:spPr>
        <p:txBody>
          <a:bodyPr wrap="none">
            <a:spAutoFit/>
          </a:bodyPr>
          <a:lstStyle/>
          <a:p>
            <a:r>
              <a:rPr lang="en-US" sz="600" dirty="0">
                <a:solidFill>
                  <a:schemeClr val="bg1"/>
                </a:solidFill>
                <a:latin typeface="arial" panose="020B0604020202020204" pitchFamily="34" charset="0"/>
              </a:rPr>
              <a:t>Photo © </a:t>
            </a:r>
            <a:r>
              <a:rPr lang="en-US" sz="600" dirty="0" err="1">
                <a:solidFill>
                  <a:schemeClr val="bg1"/>
                </a:solidFill>
                <a:latin typeface="arial" panose="020B0604020202020204" pitchFamily="34" charset="0"/>
              </a:rPr>
              <a:t>imageBROKER</a:t>
            </a:r>
            <a:r>
              <a:rPr lang="en-US" sz="600" dirty="0">
                <a:solidFill>
                  <a:schemeClr val="bg1"/>
                </a:solidFill>
                <a:latin typeface="arial" panose="020B0604020202020204" pitchFamily="34" charset="0"/>
              </a:rPr>
              <a:t> / </a:t>
            </a:r>
            <a:r>
              <a:rPr lang="en-US" sz="600" dirty="0" err="1">
                <a:solidFill>
                  <a:schemeClr val="bg1"/>
                </a:solidFill>
                <a:latin typeface="arial" panose="020B0604020202020204" pitchFamily="34" charset="0"/>
              </a:rPr>
              <a:t>Alamy</a:t>
            </a:r>
            <a:r>
              <a:rPr lang="en-US" sz="600" dirty="0">
                <a:solidFill>
                  <a:schemeClr val="bg1"/>
                </a:solidFill>
                <a:latin typeface="arial" panose="020B0604020202020204" pitchFamily="34" charset="0"/>
              </a:rPr>
              <a:t> Stock Photo </a:t>
            </a:r>
            <a:endParaRPr lang="en-US" sz="600" dirty="0">
              <a:solidFill>
                <a:schemeClr val="bg1"/>
              </a:solidFill>
            </a:endParaRPr>
          </a:p>
        </p:txBody>
      </p:sp>
    </p:spTree>
    <p:extLst>
      <p:ext uri="{BB962C8B-B14F-4D97-AF65-F5344CB8AC3E}">
        <p14:creationId xmlns:p14="http://schemas.microsoft.com/office/powerpoint/2010/main" val="1351934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934821" y="3124199"/>
            <a:ext cx="1813368" cy="1813368"/>
          </a:xfrm>
          <a:prstGeom prst="rect">
            <a:avLst/>
          </a:prstGeom>
        </p:spPr>
      </p:pic>
      <p:pic>
        <p:nvPicPr>
          <p:cNvPr id="8" name="Picture 7"/>
          <p:cNvPicPr>
            <a:picLocks noChangeAspect="1"/>
          </p:cNvPicPr>
          <p:nvPr/>
        </p:nvPicPr>
        <p:blipFill>
          <a:blip r:embed="rId3"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2995115" y="3124199"/>
            <a:ext cx="1813368" cy="1813368"/>
          </a:xfrm>
          <a:prstGeom prst="rect">
            <a:avLst/>
          </a:prstGeom>
        </p:spPr>
      </p:pic>
      <p:pic>
        <p:nvPicPr>
          <p:cNvPr id="9" name="Picture 8"/>
          <p:cNvPicPr>
            <a:picLocks noChangeAspect="1"/>
          </p:cNvPicPr>
          <p:nvPr/>
        </p:nvPicPr>
        <p:blipFill>
          <a:blip r:embed="rId3"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055409" y="3124199"/>
            <a:ext cx="1813368" cy="1813368"/>
          </a:xfrm>
          <a:prstGeom prst="rect">
            <a:avLst/>
          </a:prstGeom>
        </p:spPr>
      </p:pic>
      <p:pic>
        <p:nvPicPr>
          <p:cNvPr id="10" name="Picture 9"/>
          <p:cNvPicPr>
            <a:picLocks noChangeAspect="1"/>
          </p:cNvPicPr>
          <p:nvPr/>
        </p:nvPicPr>
        <p:blipFill>
          <a:blip r:embed="rId3"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7115703" y="3124199"/>
            <a:ext cx="1813368" cy="1813368"/>
          </a:xfrm>
          <a:prstGeom prst="rect">
            <a:avLst/>
          </a:prstGeom>
        </p:spPr>
      </p:pic>
      <p:sp>
        <p:nvSpPr>
          <p:cNvPr id="2" name="Title 1">
            <a:extLst>
              <a:ext uri="{FF2B5EF4-FFF2-40B4-BE49-F238E27FC236}">
                <a16:creationId xmlns:a16="http://schemas.microsoft.com/office/drawing/2014/main" id="{DAE0EE14-D770-4DD2-A339-A890D8DD84AE}"/>
              </a:ext>
            </a:extLst>
          </p:cNvPr>
          <p:cNvSpPr>
            <a:spLocks noGrp="1"/>
          </p:cNvSpPr>
          <p:nvPr>
            <p:ph type="title"/>
            <p:extLst/>
          </p:nvPr>
        </p:nvSpPr>
        <p:spPr>
          <a:xfrm>
            <a:off x="625642" y="861071"/>
            <a:ext cx="11333747" cy="1325563"/>
          </a:xfrm>
        </p:spPr>
        <p:txBody>
          <a:bodyPr>
            <a:normAutofit/>
          </a:bodyPr>
          <a:lstStyle/>
          <a:p>
            <a:pPr marL="13970" lvl="2" algn="ctr"/>
            <a:r>
              <a:rPr lang="en-US" sz="3200" dirty="0">
                <a:solidFill>
                  <a:srgbClr val="3D6B90"/>
                </a:solidFill>
                <a:latin typeface="Arial"/>
                <a:cs typeface="Arial"/>
              </a:rPr>
              <a:t>Provider bias: 4 in 5 doctors in Nigeria believe men </a:t>
            </a:r>
            <a:br>
              <a:rPr lang="en-US" sz="3200" dirty="0">
                <a:solidFill>
                  <a:srgbClr val="3D6B90"/>
                </a:solidFill>
                <a:latin typeface="Arial"/>
                <a:cs typeface="Arial"/>
              </a:rPr>
            </a:br>
            <a:r>
              <a:rPr lang="en-US" sz="3200" dirty="0">
                <a:solidFill>
                  <a:srgbClr val="3D6B90"/>
                </a:solidFill>
                <a:latin typeface="Arial"/>
                <a:cs typeface="Arial"/>
              </a:rPr>
              <a:t>will not accept vasectomy as a contraceptive method.</a:t>
            </a:r>
          </a:p>
        </p:txBody>
      </p:sp>
      <p:pic>
        <p:nvPicPr>
          <p:cNvPr id="12" name="Picture 11"/>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a:off x="9175997" y="3124199"/>
            <a:ext cx="1813368" cy="1813368"/>
          </a:xfrm>
          <a:prstGeom prst="rect">
            <a:avLst/>
          </a:prstGeom>
        </p:spPr>
      </p:pic>
      <p:sp>
        <p:nvSpPr>
          <p:cNvPr id="4" name="TextBox 3">
            <a:extLst>
              <a:ext uri="{FF2B5EF4-FFF2-40B4-BE49-F238E27FC236}">
                <a16:creationId xmlns:a16="http://schemas.microsoft.com/office/drawing/2014/main" id="{5A9BE864-5695-4C47-8C15-4E35E2D0B32A}"/>
              </a:ext>
            </a:extLst>
          </p:cNvPr>
          <p:cNvSpPr txBox="1"/>
          <p:nvPr/>
        </p:nvSpPr>
        <p:spPr>
          <a:xfrm>
            <a:off x="934821" y="6122409"/>
            <a:ext cx="10948524"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lumMod val="50000"/>
                  </a:prstClr>
                </a:solidFill>
                <a:effectLst/>
                <a:uLnTx/>
                <a:uFillTx/>
                <a:latin typeface="Arial" charset="0"/>
                <a:ea typeface="+mn-ea"/>
                <a:cs typeface="+mn-cs"/>
              </a:rPr>
              <a:t>Source: Peter </a:t>
            </a:r>
            <a:r>
              <a:rPr kumimoji="0" lang="en-GB" sz="1000" b="0" i="0" u="none" strike="noStrike" kern="1200" cap="none" spc="0" normalizeH="0" baseline="0" noProof="0" dirty="0" err="1">
                <a:ln>
                  <a:noFill/>
                </a:ln>
                <a:solidFill>
                  <a:prstClr val="white">
                    <a:lumMod val="50000"/>
                  </a:prstClr>
                </a:solidFill>
                <a:effectLst/>
                <a:uLnTx/>
                <a:uFillTx/>
                <a:latin typeface="Arial" charset="0"/>
                <a:ea typeface="+mn-ea"/>
                <a:cs typeface="+mn-cs"/>
              </a:rPr>
              <a:t>Ndidi</a:t>
            </a:r>
            <a:r>
              <a:rPr kumimoji="0" lang="en-GB" sz="1000" b="0" i="0" u="none" strike="noStrike" kern="1200" cap="none" spc="0" normalizeH="0" baseline="0" noProof="0" dirty="0">
                <a:ln>
                  <a:noFill/>
                </a:ln>
                <a:solidFill>
                  <a:prstClr val="white">
                    <a:lumMod val="50000"/>
                  </a:prstClr>
                </a:solidFill>
                <a:effectLst/>
                <a:uLnTx/>
                <a:uFillTx/>
                <a:latin typeface="Arial" charset="0"/>
                <a:ea typeface="+mn-ea"/>
                <a:cs typeface="+mn-cs"/>
              </a:rPr>
              <a:t> </a:t>
            </a:r>
            <a:r>
              <a:rPr kumimoji="0" lang="en-GB" sz="1000" b="0" i="0" u="none" strike="noStrike" kern="1200" cap="none" spc="0" normalizeH="0" baseline="0" noProof="0" dirty="0" err="1">
                <a:ln>
                  <a:noFill/>
                </a:ln>
                <a:solidFill>
                  <a:prstClr val="white">
                    <a:lumMod val="50000"/>
                  </a:prstClr>
                </a:solidFill>
                <a:effectLst/>
                <a:uLnTx/>
                <a:uFillTx/>
                <a:latin typeface="Arial" charset="0"/>
                <a:ea typeface="+mn-ea"/>
                <a:cs typeface="+mn-cs"/>
              </a:rPr>
              <a:t>Ebeigbe</a:t>
            </a:r>
            <a:r>
              <a:rPr kumimoji="0" lang="en-GB" sz="1000" b="0" i="0" u="none" strike="noStrike" kern="1200" cap="none" spc="0" normalizeH="0" baseline="0" noProof="0" dirty="0">
                <a:ln>
                  <a:noFill/>
                </a:ln>
                <a:solidFill>
                  <a:prstClr val="white">
                    <a:lumMod val="50000"/>
                  </a:prstClr>
                </a:solidFill>
                <a:effectLst/>
                <a:uLnTx/>
                <a:uFillTx/>
                <a:latin typeface="Arial" charset="0"/>
                <a:ea typeface="+mn-ea"/>
                <a:cs typeface="+mn-cs"/>
              </a:rPr>
              <a:t> et al., 2011.</a:t>
            </a:r>
          </a:p>
        </p:txBody>
      </p:sp>
    </p:spTree>
    <p:extLst>
      <p:ext uri="{BB962C8B-B14F-4D97-AF65-F5344CB8AC3E}">
        <p14:creationId xmlns:p14="http://schemas.microsoft.com/office/powerpoint/2010/main" val="197072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p:cNvSpPr/>
          <p:nvPr/>
        </p:nvSpPr>
        <p:spPr>
          <a:xfrm>
            <a:off x="0" y="0"/>
            <a:ext cx="12192000" cy="6858000"/>
          </a:xfrm>
          <a:prstGeom prst="rect">
            <a:avLst/>
          </a:prstGeom>
          <a:solidFill>
            <a:srgbClr val="C78D2A">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ndParaRPr>
          </a:p>
        </p:txBody>
      </p:sp>
      <p:sp>
        <p:nvSpPr>
          <p:cNvPr id="6" name="Title 1">
            <a:extLst>
              <a:ext uri="{FF2B5EF4-FFF2-40B4-BE49-F238E27FC236}">
                <a16:creationId xmlns:a16="http://schemas.microsoft.com/office/drawing/2014/main" id="{1CC0F532-F4CA-41D4-838F-5FC31A9A469A}"/>
              </a:ext>
            </a:extLst>
          </p:cNvPr>
          <p:cNvSpPr txBox="1">
            <a:spLocks/>
          </p:cNvSpPr>
          <p:nvPr>
            <p:extLst/>
          </p:nvPr>
        </p:nvSpPr>
        <p:spPr>
          <a:xfrm>
            <a:off x="421907" y="3910586"/>
            <a:ext cx="11040176" cy="189617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charset="0"/>
                <a:cs typeface="Arial" charset="0"/>
              </a:rPr>
              <a:t>Men have an important </a:t>
            </a:r>
            <a:br>
              <a:rPr lang="en-US" dirty="0">
                <a:solidFill>
                  <a:schemeClr val="bg1"/>
                </a:solidFill>
                <a:latin typeface="Arial" charset="0"/>
                <a:cs typeface="Arial" charset="0"/>
              </a:rPr>
            </a:br>
            <a:r>
              <a:rPr lang="en-US" dirty="0">
                <a:solidFill>
                  <a:schemeClr val="bg1"/>
                </a:solidFill>
                <a:latin typeface="Arial" charset="0"/>
                <a:cs typeface="Arial" charset="0"/>
              </a:rPr>
              <a:t>role to play in family planning </a:t>
            </a:r>
            <a:br>
              <a:rPr lang="en-US" dirty="0">
                <a:solidFill>
                  <a:schemeClr val="bg1"/>
                </a:solidFill>
                <a:latin typeface="Arial" charset="0"/>
                <a:cs typeface="Arial" charset="0"/>
              </a:rPr>
            </a:br>
            <a:r>
              <a:rPr lang="en-US" dirty="0">
                <a:solidFill>
                  <a:schemeClr val="bg1"/>
                </a:solidFill>
                <a:latin typeface="Arial" charset="0"/>
                <a:cs typeface="Arial" charset="0"/>
              </a:rPr>
              <a:t>and contraceptive use.</a:t>
            </a:r>
          </a:p>
        </p:txBody>
      </p:sp>
      <p:sp>
        <p:nvSpPr>
          <p:cNvPr id="7" name="Rectangle 6">
            <a:extLst>
              <a:ext uri="{FF2B5EF4-FFF2-40B4-BE49-F238E27FC236}">
                <a16:creationId xmlns:a16="http://schemas.microsoft.com/office/drawing/2014/main" id="{753B6C14-6AFE-9D4A-BBFC-D29E718880AB}"/>
              </a:ext>
            </a:extLst>
          </p:cNvPr>
          <p:cNvSpPr/>
          <p:nvPr/>
        </p:nvSpPr>
        <p:spPr>
          <a:xfrm>
            <a:off x="0" y="6592211"/>
            <a:ext cx="3881120" cy="184666"/>
          </a:xfrm>
          <a:prstGeom prst="rect">
            <a:avLst/>
          </a:prstGeom>
        </p:spPr>
        <p:txBody>
          <a:bodyPr wrap="square">
            <a:spAutoFit/>
          </a:bodyPr>
          <a:lstStyle/>
          <a:p>
            <a:r>
              <a:rPr lang="en-US" sz="600" dirty="0">
                <a:solidFill>
                  <a:schemeClr val="bg1"/>
                </a:solidFill>
                <a:latin typeface="Arial" panose="020B0604020202020204" pitchFamily="34" charset="0"/>
                <a:cs typeface="Arial" panose="020B0604020202020204" pitchFamily="34" charset="0"/>
              </a:rPr>
              <a:t>Photo © Jonathan </a:t>
            </a:r>
            <a:r>
              <a:rPr lang="en-US" sz="600" dirty="0" err="1">
                <a:solidFill>
                  <a:schemeClr val="bg1"/>
                </a:solidFill>
                <a:latin typeface="Arial" panose="020B0604020202020204" pitchFamily="34" charset="0"/>
                <a:cs typeface="Arial" panose="020B0604020202020204" pitchFamily="34" charset="0"/>
              </a:rPr>
              <a:t>Torgovnik</a:t>
            </a:r>
            <a:r>
              <a:rPr lang="en-US" sz="600" dirty="0">
                <a:solidFill>
                  <a:schemeClr val="bg1"/>
                </a:solidFill>
                <a:latin typeface="Arial" panose="020B0604020202020204" pitchFamily="34" charset="0"/>
                <a:cs typeface="Arial" panose="020B0604020202020204" pitchFamily="34" charset="0"/>
              </a:rPr>
              <a:t>/Reportage by Getty Images</a:t>
            </a:r>
          </a:p>
        </p:txBody>
      </p:sp>
    </p:spTree>
    <p:extLst>
      <p:ext uri="{BB962C8B-B14F-4D97-AF65-F5344CB8AC3E}">
        <p14:creationId xmlns:p14="http://schemas.microsoft.com/office/powerpoint/2010/main" val="915502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0EE14-D770-4DD2-A339-A890D8DD84AE}"/>
              </a:ext>
            </a:extLst>
          </p:cNvPr>
          <p:cNvSpPr>
            <a:spLocks noGrp="1"/>
          </p:cNvSpPr>
          <p:nvPr>
            <p:ph type="title"/>
            <p:extLst/>
          </p:nvPr>
        </p:nvSpPr>
        <p:spPr>
          <a:xfrm>
            <a:off x="606357" y="861071"/>
            <a:ext cx="10979286" cy="1325563"/>
          </a:xfrm>
        </p:spPr>
        <p:txBody>
          <a:bodyPr>
            <a:normAutofit fontScale="90000"/>
          </a:bodyPr>
          <a:lstStyle/>
          <a:p>
            <a:pPr marL="13970" lvl="2" algn="ctr"/>
            <a:r>
              <a:rPr lang="en-US" sz="3600" dirty="0">
                <a:solidFill>
                  <a:srgbClr val="3D6B90"/>
                </a:solidFill>
                <a:latin typeface="Arial"/>
                <a:cs typeface="Arial"/>
              </a:rPr>
              <a:t>Provider bias: 3 in 5 doctors believe that female sterilization is a more “appropriate” permanent method of contraception.</a:t>
            </a:r>
          </a:p>
        </p:txBody>
      </p:sp>
      <p:pic>
        <p:nvPicPr>
          <p:cNvPr id="9" name="Picture 8"/>
          <p:cNvPicPr>
            <a:picLocks noChangeAspect="1"/>
          </p:cNvPicPr>
          <p:nvPr/>
        </p:nvPicPr>
        <p:blipFill>
          <a:blip r:embed="rId3"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934821" y="3124199"/>
            <a:ext cx="1813368" cy="1813368"/>
          </a:xfrm>
          <a:prstGeom prst="rect">
            <a:avLst/>
          </a:prstGeom>
        </p:spPr>
      </p:pic>
      <p:pic>
        <p:nvPicPr>
          <p:cNvPr id="10" name="Picture 9"/>
          <p:cNvPicPr>
            <a:picLocks noChangeAspect="1"/>
          </p:cNvPicPr>
          <p:nvPr/>
        </p:nvPicPr>
        <p:blipFill>
          <a:blip r:embed="rId3"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2995115" y="3124199"/>
            <a:ext cx="1813368" cy="1813368"/>
          </a:xfrm>
          <a:prstGeom prst="rect">
            <a:avLst/>
          </a:prstGeom>
        </p:spPr>
      </p:pic>
      <p:pic>
        <p:nvPicPr>
          <p:cNvPr id="11" name="Picture 10"/>
          <p:cNvPicPr>
            <a:picLocks noChangeAspect="1"/>
          </p:cNvPicPr>
          <p:nvPr/>
        </p:nvPicPr>
        <p:blipFill>
          <a:blip r:embed="rId3"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055409" y="3124199"/>
            <a:ext cx="1813368" cy="1813368"/>
          </a:xfrm>
          <a:prstGeom prst="rect">
            <a:avLst/>
          </a:prstGeom>
        </p:spPr>
      </p:pic>
      <p:pic>
        <p:nvPicPr>
          <p:cNvPr id="12" name="Picture 11"/>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a:off x="7115703" y="3124199"/>
            <a:ext cx="1813368" cy="1813368"/>
          </a:xfrm>
          <a:prstGeom prst="rect">
            <a:avLst/>
          </a:prstGeom>
        </p:spPr>
      </p:pic>
      <p:pic>
        <p:nvPicPr>
          <p:cNvPr id="13" name="Picture 12"/>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a:off x="9175997" y="3124199"/>
            <a:ext cx="1813368" cy="1813368"/>
          </a:xfrm>
          <a:prstGeom prst="rect">
            <a:avLst/>
          </a:prstGeom>
        </p:spPr>
      </p:pic>
      <p:sp>
        <p:nvSpPr>
          <p:cNvPr id="14" name="TextBox 13">
            <a:extLst>
              <a:ext uri="{FF2B5EF4-FFF2-40B4-BE49-F238E27FC236}">
                <a16:creationId xmlns:a16="http://schemas.microsoft.com/office/drawing/2014/main" id="{0F611FE8-3D1D-4477-967E-4FF05EDF74D5}"/>
              </a:ext>
            </a:extLst>
          </p:cNvPr>
          <p:cNvSpPr txBox="1"/>
          <p:nvPr/>
        </p:nvSpPr>
        <p:spPr>
          <a:xfrm>
            <a:off x="934821" y="6122409"/>
            <a:ext cx="10948524"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lumMod val="50000"/>
                  </a:prstClr>
                </a:solidFill>
                <a:effectLst/>
                <a:uLnTx/>
                <a:uFillTx/>
                <a:latin typeface="Arial" charset="0"/>
                <a:ea typeface="+mn-ea"/>
                <a:cs typeface="+mn-cs"/>
              </a:rPr>
              <a:t>Source: Peter </a:t>
            </a:r>
            <a:r>
              <a:rPr kumimoji="0" lang="en-GB" sz="1000" b="0" i="0" u="none" strike="noStrike" kern="1200" cap="none" spc="0" normalizeH="0" baseline="0" noProof="0" dirty="0" err="1">
                <a:ln>
                  <a:noFill/>
                </a:ln>
                <a:solidFill>
                  <a:prstClr val="white">
                    <a:lumMod val="50000"/>
                  </a:prstClr>
                </a:solidFill>
                <a:effectLst/>
                <a:uLnTx/>
                <a:uFillTx/>
                <a:latin typeface="Arial" charset="0"/>
                <a:ea typeface="+mn-ea"/>
                <a:cs typeface="+mn-cs"/>
              </a:rPr>
              <a:t>Ndidi</a:t>
            </a:r>
            <a:r>
              <a:rPr kumimoji="0" lang="en-GB" sz="1000" b="0" i="0" u="none" strike="noStrike" kern="1200" cap="none" spc="0" normalizeH="0" baseline="0" noProof="0" dirty="0">
                <a:ln>
                  <a:noFill/>
                </a:ln>
                <a:solidFill>
                  <a:prstClr val="white">
                    <a:lumMod val="50000"/>
                  </a:prstClr>
                </a:solidFill>
                <a:effectLst/>
                <a:uLnTx/>
                <a:uFillTx/>
                <a:latin typeface="Arial" charset="0"/>
                <a:ea typeface="+mn-ea"/>
                <a:cs typeface="+mn-cs"/>
              </a:rPr>
              <a:t> </a:t>
            </a:r>
            <a:r>
              <a:rPr kumimoji="0" lang="en-GB" sz="1000" b="0" i="0" u="none" strike="noStrike" kern="1200" cap="none" spc="0" normalizeH="0" baseline="0" noProof="0" dirty="0" err="1">
                <a:ln>
                  <a:noFill/>
                </a:ln>
                <a:solidFill>
                  <a:prstClr val="white">
                    <a:lumMod val="50000"/>
                  </a:prstClr>
                </a:solidFill>
                <a:effectLst/>
                <a:uLnTx/>
                <a:uFillTx/>
                <a:latin typeface="Arial" charset="0"/>
                <a:ea typeface="+mn-ea"/>
                <a:cs typeface="+mn-cs"/>
              </a:rPr>
              <a:t>Ebeigbe</a:t>
            </a:r>
            <a:r>
              <a:rPr kumimoji="0" lang="en-GB" sz="1000" b="0" i="0" u="none" strike="noStrike" kern="1200" cap="none" spc="0" normalizeH="0" baseline="0" noProof="0" dirty="0">
                <a:ln>
                  <a:noFill/>
                </a:ln>
                <a:solidFill>
                  <a:prstClr val="white">
                    <a:lumMod val="50000"/>
                  </a:prstClr>
                </a:solidFill>
                <a:effectLst/>
                <a:uLnTx/>
                <a:uFillTx/>
                <a:latin typeface="Arial" charset="0"/>
                <a:ea typeface="+mn-ea"/>
                <a:cs typeface="+mn-cs"/>
              </a:rPr>
              <a:t> et al., 2011.</a:t>
            </a:r>
          </a:p>
        </p:txBody>
      </p:sp>
    </p:spTree>
    <p:extLst>
      <p:ext uri="{BB962C8B-B14F-4D97-AF65-F5344CB8AC3E}">
        <p14:creationId xmlns:p14="http://schemas.microsoft.com/office/powerpoint/2010/main" val="330111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0EE14-D770-4DD2-A339-A890D8DD84AE}"/>
              </a:ext>
            </a:extLst>
          </p:cNvPr>
          <p:cNvSpPr>
            <a:spLocks noGrp="1"/>
          </p:cNvSpPr>
          <p:nvPr>
            <p:ph type="title"/>
            <p:extLst/>
          </p:nvPr>
        </p:nvSpPr>
        <p:spPr>
          <a:xfrm>
            <a:off x="1818107" y="805800"/>
            <a:ext cx="8768331" cy="1325563"/>
          </a:xfrm>
        </p:spPr>
        <p:txBody>
          <a:bodyPr>
            <a:noAutofit/>
          </a:bodyPr>
          <a:lstStyle/>
          <a:p>
            <a:pPr marL="13970" lvl="1" algn="ctr"/>
            <a:r>
              <a:rPr lang="en-US" sz="3200" dirty="0">
                <a:solidFill>
                  <a:srgbClr val="3D6B90"/>
                </a:solidFill>
                <a:latin typeface="Arial"/>
                <a:cs typeface="Arial"/>
              </a:rPr>
              <a:t>Health clinics often fail to meet men’s needs: </a:t>
            </a:r>
            <a:br>
              <a:rPr lang="en-US" sz="3200" dirty="0">
                <a:solidFill>
                  <a:srgbClr val="3D6B90"/>
                </a:solidFill>
                <a:latin typeface="Arial"/>
                <a:cs typeface="Arial"/>
              </a:rPr>
            </a:br>
            <a:r>
              <a:rPr lang="en-US" sz="3200" dirty="0">
                <a:solidFill>
                  <a:srgbClr val="3D6B90"/>
                </a:solidFill>
                <a:latin typeface="Arial"/>
                <a:cs typeface="Arial"/>
              </a:rPr>
              <a:t>9 in 10 men feel that family planning services are not male-friendly.</a:t>
            </a:r>
          </a:p>
        </p:txBody>
      </p:sp>
      <p:pic>
        <p:nvPicPr>
          <p:cNvPr id="3" name="Picture 2"/>
          <p:cNvPicPr>
            <a:picLocks noChangeAspect="1"/>
          </p:cNvPicPr>
          <p:nvPr/>
        </p:nvPicPr>
        <p:blipFill>
          <a:blip r:embed="rId3">
            <a:duotone>
              <a:schemeClr val="accent4">
                <a:shade val="45000"/>
                <a:satMod val="135000"/>
              </a:schemeClr>
              <a:prstClr val="white"/>
            </a:duotone>
          </a:blip>
          <a:stretch>
            <a:fillRect/>
          </a:stretch>
        </p:blipFill>
        <p:spPr>
          <a:xfrm>
            <a:off x="1173337" y="3527917"/>
            <a:ext cx="511337" cy="1227208"/>
          </a:xfrm>
          <a:prstGeom prst="rect">
            <a:avLst/>
          </a:prstGeom>
        </p:spPr>
      </p:pic>
      <p:pic>
        <p:nvPicPr>
          <p:cNvPr id="25" name="Picture 24"/>
          <p:cNvPicPr>
            <a:picLocks noChangeAspect="1"/>
          </p:cNvPicPr>
          <p:nvPr/>
        </p:nvPicPr>
        <p:blipFill>
          <a:blip r:embed="rId3">
            <a:duotone>
              <a:schemeClr val="accent4">
                <a:shade val="45000"/>
                <a:satMod val="135000"/>
              </a:schemeClr>
              <a:prstClr val="white"/>
            </a:duotone>
          </a:blip>
          <a:stretch>
            <a:fillRect/>
          </a:stretch>
        </p:blipFill>
        <p:spPr>
          <a:xfrm>
            <a:off x="2208490" y="3527917"/>
            <a:ext cx="511337" cy="1227208"/>
          </a:xfrm>
          <a:prstGeom prst="rect">
            <a:avLst/>
          </a:prstGeom>
        </p:spPr>
      </p:pic>
      <p:pic>
        <p:nvPicPr>
          <p:cNvPr id="27" name="Picture 26"/>
          <p:cNvPicPr>
            <a:picLocks noChangeAspect="1"/>
          </p:cNvPicPr>
          <p:nvPr/>
        </p:nvPicPr>
        <p:blipFill>
          <a:blip r:embed="rId3">
            <a:duotone>
              <a:schemeClr val="accent4">
                <a:shade val="45000"/>
                <a:satMod val="135000"/>
              </a:schemeClr>
              <a:prstClr val="white"/>
            </a:duotone>
          </a:blip>
          <a:stretch>
            <a:fillRect/>
          </a:stretch>
        </p:blipFill>
        <p:spPr>
          <a:xfrm>
            <a:off x="3243643" y="3527917"/>
            <a:ext cx="511337" cy="1227208"/>
          </a:xfrm>
          <a:prstGeom prst="rect">
            <a:avLst/>
          </a:prstGeom>
        </p:spPr>
      </p:pic>
      <p:pic>
        <p:nvPicPr>
          <p:cNvPr id="28" name="Picture 27"/>
          <p:cNvPicPr>
            <a:picLocks noChangeAspect="1"/>
          </p:cNvPicPr>
          <p:nvPr/>
        </p:nvPicPr>
        <p:blipFill>
          <a:blip r:embed="rId3">
            <a:duotone>
              <a:schemeClr val="accent4">
                <a:shade val="45000"/>
                <a:satMod val="135000"/>
              </a:schemeClr>
              <a:prstClr val="white"/>
            </a:duotone>
          </a:blip>
          <a:stretch>
            <a:fillRect/>
          </a:stretch>
        </p:blipFill>
        <p:spPr>
          <a:xfrm>
            <a:off x="4278796" y="3527917"/>
            <a:ext cx="511337" cy="1227208"/>
          </a:xfrm>
          <a:prstGeom prst="rect">
            <a:avLst/>
          </a:prstGeom>
        </p:spPr>
      </p:pic>
      <p:pic>
        <p:nvPicPr>
          <p:cNvPr id="29" name="Picture 28"/>
          <p:cNvPicPr>
            <a:picLocks noChangeAspect="1"/>
          </p:cNvPicPr>
          <p:nvPr/>
        </p:nvPicPr>
        <p:blipFill>
          <a:blip r:embed="rId3">
            <a:duotone>
              <a:schemeClr val="accent4">
                <a:shade val="45000"/>
                <a:satMod val="135000"/>
              </a:schemeClr>
              <a:prstClr val="white"/>
            </a:duotone>
          </a:blip>
          <a:stretch>
            <a:fillRect/>
          </a:stretch>
        </p:blipFill>
        <p:spPr>
          <a:xfrm>
            <a:off x="5313949" y="3527917"/>
            <a:ext cx="511337" cy="1227208"/>
          </a:xfrm>
          <a:prstGeom prst="rect">
            <a:avLst/>
          </a:prstGeom>
        </p:spPr>
      </p:pic>
      <p:pic>
        <p:nvPicPr>
          <p:cNvPr id="30" name="Picture 29"/>
          <p:cNvPicPr>
            <a:picLocks noChangeAspect="1"/>
          </p:cNvPicPr>
          <p:nvPr/>
        </p:nvPicPr>
        <p:blipFill>
          <a:blip r:embed="rId3">
            <a:duotone>
              <a:schemeClr val="accent4">
                <a:shade val="45000"/>
                <a:satMod val="135000"/>
              </a:schemeClr>
              <a:prstClr val="white"/>
            </a:duotone>
          </a:blip>
          <a:stretch>
            <a:fillRect/>
          </a:stretch>
        </p:blipFill>
        <p:spPr>
          <a:xfrm>
            <a:off x="6349102" y="3527917"/>
            <a:ext cx="511337" cy="1227208"/>
          </a:xfrm>
          <a:prstGeom prst="rect">
            <a:avLst/>
          </a:prstGeom>
        </p:spPr>
      </p:pic>
      <p:pic>
        <p:nvPicPr>
          <p:cNvPr id="31" name="Picture 30"/>
          <p:cNvPicPr>
            <a:picLocks noChangeAspect="1"/>
          </p:cNvPicPr>
          <p:nvPr/>
        </p:nvPicPr>
        <p:blipFill>
          <a:blip r:embed="rId3">
            <a:duotone>
              <a:schemeClr val="accent4">
                <a:shade val="45000"/>
                <a:satMod val="135000"/>
              </a:schemeClr>
              <a:prstClr val="white"/>
            </a:duotone>
          </a:blip>
          <a:stretch>
            <a:fillRect/>
          </a:stretch>
        </p:blipFill>
        <p:spPr>
          <a:xfrm>
            <a:off x="7384255" y="3527917"/>
            <a:ext cx="511337" cy="1227208"/>
          </a:xfrm>
          <a:prstGeom prst="rect">
            <a:avLst/>
          </a:prstGeom>
        </p:spPr>
      </p:pic>
      <p:pic>
        <p:nvPicPr>
          <p:cNvPr id="32" name="Picture 31"/>
          <p:cNvPicPr>
            <a:picLocks noChangeAspect="1"/>
          </p:cNvPicPr>
          <p:nvPr/>
        </p:nvPicPr>
        <p:blipFill>
          <a:blip r:embed="rId3">
            <a:duotone>
              <a:schemeClr val="accent4">
                <a:shade val="45000"/>
                <a:satMod val="135000"/>
              </a:schemeClr>
              <a:prstClr val="white"/>
            </a:duotone>
          </a:blip>
          <a:stretch>
            <a:fillRect/>
          </a:stretch>
        </p:blipFill>
        <p:spPr>
          <a:xfrm>
            <a:off x="8419408" y="3527917"/>
            <a:ext cx="511337" cy="1227208"/>
          </a:xfrm>
          <a:prstGeom prst="rect">
            <a:avLst/>
          </a:prstGeom>
        </p:spPr>
      </p:pic>
      <p:pic>
        <p:nvPicPr>
          <p:cNvPr id="33" name="Picture 32"/>
          <p:cNvPicPr>
            <a:picLocks noChangeAspect="1"/>
          </p:cNvPicPr>
          <p:nvPr/>
        </p:nvPicPr>
        <p:blipFill>
          <a:blip r:embed="rId3">
            <a:duotone>
              <a:schemeClr val="accent4">
                <a:shade val="45000"/>
                <a:satMod val="135000"/>
              </a:schemeClr>
              <a:prstClr val="white"/>
            </a:duotone>
          </a:blip>
          <a:stretch>
            <a:fillRect/>
          </a:stretch>
        </p:blipFill>
        <p:spPr>
          <a:xfrm>
            <a:off x="9454561" y="3527917"/>
            <a:ext cx="511337" cy="1227208"/>
          </a:xfrm>
          <a:prstGeom prst="rect">
            <a:avLst/>
          </a:prstGeom>
        </p:spPr>
      </p:pic>
      <p:pic>
        <p:nvPicPr>
          <p:cNvPr id="34" name="Picture 33"/>
          <p:cNvPicPr>
            <a:picLocks noChangeAspect="1"/>
          </p:cNvPicPr>
          <p:nvPr/>
        </p:nvPicPr>
        <p:blipFill>
          <a:blip r:embed="rId3">
            <a:lum bright="70000" contrast="-70000"/>
          </a:blip>
          <a:stretch>
            <a:fillRect/>
          </a:stretch>
        </p:blipFill>
        <p:spPr>
          <a:xfrm>
            <a:off x="10489714" y="3527917"/>
            <a:ext cx="511337" cy="1227208"/>
          </a:xfrm>
          <a:prstGeom prst="rect">
            <a:avLst/>
          </a:prstGeom>
        </p:spPr>
      </p:pic>
      <p:sp>
        <p:nvSpPr>
          <p:cNvPr id="4" name="TextBox 3">
            <a:extLst>
              <a:ext uri="{FF2B5EF4-FFF2-40B4-BE49-F238E27FC236}">
                <a16:creationId xmlns:a16="http://schemas.microsoft.com/office/drawing/2014/main" id="{C361FDC7-1515-4E55-881B-660B2ECC9BB1}"/>
              </a:ext>
            </a:extLst>
          </p:cNvPr>
          <p:cNvSpPr txBox="1"/>
          <p:nvPr/>
        </p:nvSpPr>
        <p:spPr>
          <a:xfrm>
            <a:off x="438676" y="6263613"/>
            <a:ext cx="11127179"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lumMod val="50000"/>
                  </a:prstClr>
                </a:solidFill>
                <a:effectLst/>
                <a:uLnTx/>
                <a:uFillTx/>
                <a:latin typeface="Arial" charset="0"/>
                <a:ea typeface="+mn-ea"/>
                <a:cs typeface="+mn-cs"/>
              </a:rPr>
              <a:t>Source: Ademola </a:t>
            </a:r>
            <a:r>
              <a:rPr kumimoji="0" lang="en-US" sz="1000" b="0" i="0" u="none" strike="noStrike" kern="1200" cap="none" spc="0" normalizeH="0" baseline="0" noProof="0" dirty="0" err="1">
                <a:ln>
                  <a:noFill/>
                </a:ln>
                <a:solidFill>
                  <a:prstClr val="white">
                    <a:lumMod val="50000"/>
                  </a:prstClr>
                </a:solidFill>
                <a:effectLst/>
                <a:uLnTx/>
                <a:uFillTx/>
                <a:latin typeface="Arial" charset="0"/>
                <a:ea typeface="+mn-ea"/>
                <a:cs typeface="+mn-cs"/>
              </a:rPr>
              <a:t>Adelekan</a:t>
            </a:r>
            <a:r>
              <a:rPr kumimoji="0" lang="en-US" sz="1000" b="0" i="0" u="none" strike="noStrike" kern="1200" cap="none" spc="0" normalizeH="0" baseline="0" noProof="0" dirty="0">
                <a:ln>
                  <a:noFill/>
                </a:ln>
                <a:solidFill>
                  <a:prstClr val="white">
                    <a:lumMod val="50000"/>
                  </a:prstClr>
                </a:solidFill>
                <a:effectLst/>
                <a:uLnTx/>
                <a:uFillTx/>
                <a:latin typeface="Arial" charset="0"/>
                <a:ea typeface="+mn-ea"/>
                <a:cs typeface="+mn-cs"/>
              </a:rPr>
              <a:t> et al, 2014</a:t>
            </a:r>
          </a:p>
        </p:txBody>
      </p:sp>
    </p:spTree>
    <p:extLst>
      <p:ext uri="{BB962C8B-B14F-4D97-AF65-F5344CB8AC3E}">
        <p14:creationId xmlns:p14="http://schemas.microsoft.com/office/powerpoint/2010/main" val="1777724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203CEF-D882-4563-AC06-92D57584718E}"/>
              </a:ext>
            </a:extLst>
          </p:cNvPr>
          <p:cNvSpPr/>
          <p:nvPr/>
        </p:nvSpPr>
        <p:spPr>
          <a:xfrm>
            <a:off x="0" y="0"/>
            <a:ext cx="12191999" cy="6858000"/>
          </a:xfrm>
          <a:prstGeom prst="rect">
            <a:avLst/>
          </a:prstGeom>
          <a:solidFill>
            <a:srgbClr val="7AADB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2" name="Title 1">
            <a:extLst>
              <a:ext uri="{FF2B5EF4-FFF2-40B4-BE49-F238E27FC236}">
                <a16:creationId xmlns:a16="http://schemas.microsoft.com/office/drawing/2014/main" id="{BB22FC69-D1AC-480E-B566-80510EF6FD5A}"/>
              </a:ext>
            </a:extLst>
          </p:cNvPr>
          <p:cNvSpPr>
            <a:spLocks noGrp="1"/>
          </p:cNvSpPr>
          <p:nvPr>
            <p:ph type="title"/>
            <p:extLst/>
          </p:nvPr>
        </p:nvSpPr>
        <p:spPr>
          <a:xfrm>
            <a:off x="2932463" y="2349393"/>
            <a:ext cx="6327072" cy="2159213"/>
          </a:xfrm>
        </p:spPr>
        <p:txBody>
          <a:bodyPr>
            <a:noAutofit/>
          </a:bodyPr>
          <a:lstStyle/>
          <a:p>
            <a:pPr algn="ctr"/>
            <a:r>
              <a:rPr lang="en-GB" sz="5400" dirty="0">
                <a:solidFill>
                  <a:schemeClr val="bg1"/>
                </a:solidFill>
                <a:latin typeface="Arial"/>
                <a:cs typeface="Arial"/>
              </a:rPr>
              <a:t>ADOLESCENTS</a:t>
            </a:r>
            <a:endParaRPr lang="en-US" sz="5400" dirty="0">
              <a:solidFill>
                <a:schemeClr val="bg1"/>
              </a:solidFill>
              <a:latin typeface="Arial"/>
              <a:cs typeface="Arial"/>
            </a:endParaRPr>
          </a:p>
        </p:txBody>
      </p:sp>
    </p:spTree>
    <p:extLst>
      <p:ext uri="{BB962C8B-B14F-4D97-AF65-F5344CB8AC3E}">
        <p14:creationId xmlns:p14="http://schemas.microsoft.com/office/powerpoint/2010/main" val="4249732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alphaModFix/>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186890" y="-766482"/>
            <a:ext cx="12586446" cy="8390964"/>
          </a:xfrm>
          <a:prstGeom prst="rect">
            <a:avLst/>
          </a:prstGeom>
        </p:spPr>
      </p:pic>
      <p:sp>
        <p:nvSpPr>
          <p:cNvPr id="7" name="Rectangle 6"/>
          <p:cNvSpPr/>
          <p:nvPr/>
        </p:nvSpPr>
        <p:spPr>
          <a:xfrm>
            <a:off x="0" y="0"/>
            <a:ext cx="12202333" cy="6858000"/>
          </a:xfrm>
          <a:prstGeom prst="rect">
            <a:avLst/>
          </a:prstGeom>
          <a:solidFill>
            <a:srgbClr val="C78D2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3" name="Content Placeholder 2">
            <a:extLst>
              <a:ext uri="{FF2B5EF4-FFF2-40B4-BE49-F238E27FC236}">
                <a16:creationId xmlns:a16="http://schemas.microsoft.com/office/drawing/2014/main" id="{FC179FCB-7855-4891-8247-15C2384B4E66}"/>
              </a:ext>
            </a:extLst>
          </p:cNvPr>
          <p:cNvSpPr>
            <a:spLocks noGrp="1"/>
          </p:cNvSpPr>
          <p:nvPr>
            <p:ph idx="1"/>
            <p:extLst/>
          </p:nvPr>
        </p:nvSpPr>
        <p:spPr>
          <a:xfrm>
            <a:off x="6710516" y="1916201"/>
            <a:ext cx="5058697" cy="4750069"/>
          </a:xfrm>
        </p:spPr>
        <p:txBody>
          <a:bodyPr vert="horz" lIns="91440" tIns="45720" rIns="91440" bIns="45720" rtlCol="0" anchor="t">
            <a:noAutofit/>
          </a:bodyPr>
          <a:lstStyle/>
          <a:p>
            <a:pPr marL="13970" lvl="1" indent="0">
              <a:buNone/>
            </a:pPr>
            <a:r>
              <a:rPr lang="en-US" sz="2800" dirty="0">
                <a:solidFill>
                  <a:schemeClr val="bg1"/>
                </a:solidFill>
                <a:latin typeface="Arial"/>
                <a:cs typeface="Arial"/>
              </a:rPr>
              <a:t>“If you come for condoms every day at the health unit, the health worker gets scared that you are having too much sex and can tell your parent. Youth are shy and fear to be reported to their parents.”</a:t>
            </a:r>
          </a:p>
          <a:p>
            <a:pPr marL="13970" lvl="1" indent="0">
              <a:buNone/>
            </a:pPr>
            <a:endParaRPr lang="en-US" sz="2800" dirty="0">
              <a:solidFill>
                <a:schemeClr val="bg1"/>
              </a:solidFill>
              <a:latin typeface="Arial"/>
              <a:cs typeface="Arial"/>
            </a:endParaRPr>
          </a:p>
          <a:p>
            <a:pPr marL="13970" lvl="1" indent="0">
              <a:buNone/>
            </a:pPr>
            <a:r>
              <a:rPr lang="en-US" sz="1800" dirty="0">
                <a:solidFill>
                  <a:schemeClr val="bg1"/>
                </a:solidFill>
                <a:latin typeface="Arial"/>
                <a:cs typeface="Arial"/>
              </a:rPr>
              <a:t>- Unmarried young male, age 15-19, Uganda</a:t>
            </a:r>
          </a:p>
        </p:txBody>
      </p:sp>
      <p:sp>
        <p:nvSpPr>
          <p:cNvPr id="5" name="Rectangle 4">
            <a:extLst>
              <a:ext uri="{FF2B5EF4-FFF2-40B4-BE49-F238E27FC236}">
                <a16:creationId xmlns:a16="http://schemas.microsoft.com/office/drawing/2014/main" id="{D031E379-8A5A-AC44-9292-C5439463610A}"/>
              </a:ext>
            </a:extLst>
          </p:cNvPr>
          <p:cNvSpPr/>
          <p:nvPr/>
        </p:nvSpPr>
        <p:spPr>
          <a:xfrm>
            <a:off x="0" y="6606153"/>
            <a:ext cx="742511" cy="184666"/>
          </a:xfrm>
          <a:prstGeom prst="rect">
            <a:avLst/>
          </a:prstGeom>
        </p:spPr>
        <p:txBody>
          <a:bodyPr wrap="none">
            <a:spAutoFit/>
          </a:bodyPr>
          <a:lstStyle/>
          <a:p>
            <a:r>
              <a:rPr lang="en-US" sz="600" dirty="0">
                <a:solidFill>
                  <a:schemeClr val="bg1"/>
                </a:solidFill>
                <a:latin typeface="arial" panose="020B0604020202020204" pitchFamily="34" charset="0"/>
              </a:rPr>
              <a:t>Photo © </a:t>
            </a:r>
            <a:r>
              <a:rPr lang="en-US" sz="600" dirty="0" err="1">
                <a:solidFill>
                  <a:schemeClr val="bg1"/>
                </a:solidFill>
                <a:latin typeface="arial" panose="020B0604020202020204" pitchFamily="34" charset="0"/>
              </a:rPr>
              <a:t>peeterv</a:t>
            </a:r>
            <a:endParaRPr lang="en-US" sz="600" dirty="0">
              <a:solidFill>
                <a:schemeClr val="bg1"/>
              </a:solidFill>
            </a:endParaRPr>
          </a:p>
        </p:txBody>
      </p:sp>
    </p:spTree>
    <p:extLst>
      <p:ext uri="{BB962C8B-B14F-4D97-AF65-F5344CB8AC3E}">
        <p14:creationId xmlns:p14="http://schemas.microsoft.com/office/powerpoint/2010/main" val="91695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7C40C-52A3-49F7-A782-980D96EFA046}"/>
              </a:ext>
            </a:extLst>
          </p:cNvPr>
          <p:cNvSpPr>
            <a:spLocks noGrp="1"/>
          </p:cNvSpPr>
          <p:nvPr>
            <p:ph type="title"/>
          </p:nvPr>
        </p:nvSpPr>
        <p:spPr>
          <a:xfrm>
            <a:off x="838200" y="1053212"/>
            <a:ext cx="10515600" cy="1325563"/>
          </a:xfrm>
        </p:spPr>
        <p:txBody>
          <a:bodyPr>
            <a:noAutofit/>
          </a:bodyPr>
          <a:lstStyle/>
          <a:p>
            <a:pPr algn="ctr"/>
            <a:r>
              <a:rPr lang="en-US" sz="3600" dirty="0">
                <a:solidFill>
                  <a:srgbClr val="3D6B90"/>
                </a:solidFill>
              </a:rPr>
              <a:t>Young boys say they are often </a:t>
            </a:r>
            <a:br>
              <a:rPr lang="en-US" sz="3600" dirty="0">
                <a:solidFill>
                  <a:srgbClr val="3D6B90"/>
                </a:solidFill>
              </a:rPr>
            </a:br>
            <a:r>
              <a:rPr lang="en-US" sz="3600" b="1" dirty="0">
                <a:solidFill>
                  <a:srgbClr val="3D6B90"/>
                </a:solidFill>
              </a:rPr>
              <a:t>too embarrassed or shy </a:t>
            </a:r>
            <a:r>
              <a:rPr lang="en-US" sz="3600" dirty="0">
                <a:solidFill>
                  <a:srgbClr val="3D6B90"/>
                </a:solidFill>
              </a:rPr>
              <a:t>to access </a:t>
            </a:r>
            <a:br>
              <a:rPr lang="en-US" sz="3600" dirty="0">
                <a:solidFill>
                  <a:srgbClr val="3D6B90"/>
                </a:solidFill>
              </a:rPr>
            </a:br>
            <a:r>
              <a:rPr lang="en-US" sz="3600" dirty="0">
                <a:solidFill>
                  <a:srgbClr val="3D6B90"/>
                </a:solidFill>
              </a:rPr>
              <a:t>sexual and reproductive health services.</a:t>
            </a:r>
          </a:p>
        </p:txBody>
      </p:sp>
      <p:sp>
        <p:nvSpPr>
          <p:cNvPr id="3" name="Content Placeholder 2">
            <a:extLst>
              <a:ext uri="{FF2B5EF4-FFF2-40B4-BE49-F238E27FC236}">
                <a16:creationId xmlns:a16="http://schemas.microsoft.com/office/drawing/2014/main" id="{FD642181-B229-4B87-A916-39F3E78E2A2F}"/>
              </a:ext>
            </a:extLst>
          </p:cNvPr>
          <p:cNvSpPr>
            <a:spLocks noGrp="1"/>
          </p:cNvSpPr>
          <p:nvPr>
            <p:ph idx="1"/>
          </p:nvPr>
        </p:nvSpPr>
        <p:spPr>
          <a:xfrm>
            <a:off x="838200" y="3573372"/>
            <a:ext cx="2205942" cy="1454700"/>
          </a:xfrm>
        </p:spPr>
        <p:txBody>
          <a:bodyPr numCol="1">
            <a:noAutofit/>
          </a:bodyPr>
          <a:lstStyle/>
          <a:p>
            <a:pPr marL="0" lvl="2" indent="0" algn="ctr">
              <a:buNone/>
            </a:pPr>
            <a:r>
              <a:rPr lang="en-US" sz="1600" dirty="0"/>
              <a:t>Burkina Faso</a:t>
            </a:r>
          </a:p>
          <a:p>
            <a:pPr marL="0" lvl="2" indent="0" algn="ctr">
              <a:buNone/>
            </a:pPr>
            <a:r>
              <a:rPr lang="en-US" sz="7200" b="1" dirty="0">
                <a:solidFill>
                  <a:srgbClr val="C78D2A"/>
                </a:solidFill>
              </a:rPr>
              <a:t>40%</a:t>
            </a:r>
          </a:p>
        </p:txBody>
      </p:sp>
      <p:sp>
        <p:nvSpPr>
          <p:cNvPr id="4" name="TextBox 3">
            <a:extLst>
              <a:ext uri="{FF2B5EF4-FFF2-40B4-BE49-F238E27FC236}">
                <a16:creationId xmlns:a16="http://schemas.microsoft.com/office/drawing/2014/main" id="{8AFA5024-C86E-4DD7-8189-D8A45E767528}"/>
              </a:ext>
            </a:extLst>
          </p:cNvPr>
          <p:cNvSpPr txBox="1"/>
          <p:nvPr/>
        </p:nvSpPr>
        <p:spPr>
          <a:xfrm>
            <a:off x="320634" y="6222670"/>
            <a:ext cx="11127179" cy="246221"/>
          </a:xfrm>
          <a:prstGeom prst="rect">
            <a:avLst/>
          </a:prstGeom>
          <a:noFill/>
        </p:spPr>
        <p:txBody>
          <a:bodyPr wrap="square" rtlCol="0">
            <a:spAutoFit/>
          </a:bodyPr>
          <a:lstStyle/>
          <a:p>
            <a:pPr lvl="0" algn="r">
              <a:defRPr/>
            </a:pPr>
            <a:r>
              <a:rPr kumimoji="0" lang="en-US" sz="1000" b="0" i="0" u="none" strike="noStrike" kern="1200" cap="none" spc="0" normalizeH="0" baseline="0" noProof="0" dirty="0">
                <a:ln>
                  <a:noFill/>
                </a:ln>
                <a:solidFill>
                  <a:schemeClr val="bg1">
                    <a:lumMod val="50000"/>
                  </a:schemeClr>
                </a:solidFill>
                <a:effectLst/>
                <a:uLnTx/>
                <a:uFillTx/>
                <a:latin typeface="Arial" charset="0"/>
                <a:ea typeface="+mn-ea"/>
                <a:cs typeface="+mn-cs"/>
              </a:rPr>
              <a:t>Source: </a:t>
            </a:r>
            <a:r>
              <a:rPr lang="en-GB" sz="1000" dirty="0">
                <a:solidFill>
                  <a:schemeClr val="bg1">
                    <a:lumMod val="50000"/>
                  </a:schemeClr>
                </a:solidFill>
              </a:rPr>
              <a:t>Ann E. </a:t>
            </a:r>
            <a:r>
              <a:rPr lang="en-GB" sz="1000" dirty="0" err="1">
                <a:solidFill>
                  <a:schemeClr val="bg1">
                    <a:lumMod val="50000"/>
                  </a:schemeClr>
                </a:solidFill>
              </a:rPr>
              <a:t>Biddlecom</a:t>
            </a:r>
            <a:r>
              <a:rPr lang="en-GB" sz="1000" dirty="0">
                <a:solidFill>
                  <a:schemeClr val="bg1">
                    <a:lumMod val="50000"/>
                  </a:schemeClr>
                </a:solidFill>
              </a:rPr>
              <a:t> et al., 2007</a:t>
            </a:r>
            <a:r>
              <a:rPr kumimoji="0" lang="en-US" sz="1000" b="0" i="0" u="none" strike="noStrike" kern="1200" cap="none" spc="0" normalizeH="0" baseline="0" noProof="0" dirty="0">
                <a:ln>
                  <a:noFill/>
                </a:ln>
                <a:solidFill>
                  <a:schemeClr val="bg1">
                    <a:lumMod val="50000"/>
                  </a:schemeClr>
                </a:solidFill>
                <a:effectLst/>
                <a:uLnTx/>
                <a:uFillTx/>
                <a:latin typeface="Calibri" panose="020F0502020204030204"/>
                <a:ea typeface="+mn-ea"/>
                <a:cs typeface="+mn-cs"/>
              </a:rPr>
              <a:t>. </a:t>
            </a:r>
            <a:endParaRPr kumimoji="0" lang="en-US" sz="1000" b="0" i="0" u="none" strike="noStrike" kern="1200" cap="none" spc="0" normalizeH="0" baseline="0" noProof="0" dirty="0">
              <a:ln>
                <a:noFill/>
              </a:ln>
              <a:solidFill>
                <a:schemeClr val="bg1">
                  <a:lumMod val="50000"/>
                </a:schemeClr>
              </a:solidFill>
              <a:effectLst/>
              <a:uLnTx/>
              <a:uFillTx/>
              <a:latin typeface="Arial" charset="0"/>
              <a:ea typeface="+mn-ea"/>
              <a:cs typeface="+mn-cs"/>
            </a:endParaRPr>
          </a:p>
        </p:txBody>
      </p:sp>
      <p:sp>
        <p:nvSpPr>
          <p:cNvPr id="5" name="Content Placeholder 2">
            <a:extLst>
              <a:ext uri="{FF2B5EF4-FFF2-40B4-BE49-F238E27FC236}">
                <a16:creationId xmlns:a16="http://schemas.microsoft.com/office/drawing/2014/main" id="{FD642181-B229-4B87-A916-39F3E78E2A2F}"/>
              </a:ext>
            </a:extLst>
          </p:cNvPr>
          <p:cNvSpPr txBox="1">
            <a:spLocks/>
          </p:cNvSpPr>
          <p:nvPr/>
        </p:nvSpPr>
        <p:spPr>
          <a:xfrm>
            <a:off x="3639424" y="3573372"/>
            <a:ext cx="2205942" cy="1454700"/>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indent="0" algn="ctr">
              <a:buNone/>
            </a:pPr>
            <a:r>
              <a:rPr lang="en-US" sz="1600" dirty="0"/>
              <a:t>Ghana</a:t>
            </a:r>
          </a:p>
          <a:p>
            <a:pPr marL="0" lvl="2" indent="0" algn="ctr">
              <a:buNone/>
            </a:pPr>
            <a:r>
              <a:rPr lang="en-US" sz="7200" b="1" dirty="0">
                <a:solidFill>
                  <a:srgbClr val="C78D2A"/>
                </a:solidFill>
              </a:rPr>
              <a:t>59% </a:t>
            </a:r>
          </a:p>
        </p:txBody>
      </p:sp>
      <p:sp>
        <p:nvSpPr>
          <p:cNvPr id="6" name="Content Placeholder 2">
            <a:extLst>
              <a:ext uri="{FF2B5EF4-FFF2-40B4-BE49-F238E27FC236}">
                <a16:creationId xmlns:a16="http://schemas.microsoft.com/office/drawing/2014/main" id="{FD642181-B229-4B87-A916-39F3E78E2A2F}"/>
              </a:ext>
            </a:extLst>
          </p:cNvPr>
          <p:cNvSpPr txBox="1">
            <a:spLocks/>
          </p:cNvSpPr>
          <p:nvPr/>
        </p:nvSpPr>
        <p:spPr>
          <a:xfrm>
            <a:off x="6440648" y="3573372"/>
            <a:ext cx="2205942" cy="1454700"/>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indent="0" algn="ctr">
              <a:buNone/>
            </a:pPr>
            <a:r>
              <a:rPr lang="en-US" sz="1600" dirty="0"/>
              <a:t>Malawi</a:t>
            </a:r>
          </a:p>
          <a:p>
            <a:pPr marL="0" lvl="2" indent="0" algn="ctr">
              <a:buNone/>
            </a:pPr>
            <a:r>
              <a:rPr lang="en-US" sz="7200" b="1" dirty="0">
                <a:solidFill>
                  <a:srgbClr val="C78D2A"/>
                </a:solidFill>
              </a:rPr>
              <a:t>38%</a:t>
            </a:r>
          </a:p>
        </p:txBody>
      </p:sp>
      <p:sp>
        <p:nvSpPr>
          <p:cNvPr id="7" name="Content Placeholder 2">
            <a:extLst>
              <a:ext uri="{FF2B5EF4-FFF2-40B4-BE49-F238E27FC236}">
                <a16:creationId xmlns:a16="http://schemas.microsoft.com/office/drawing/2014/main" id="{FD642181-B229-4B87-A916-39F3E78E2A2F}"/>
              </a:ext>
            </a:extLst>
          </p:cNvPr>
          <p:cNvSpPr txBox="1">
            <a:spLocks/>
          </p:cNvSpPr>
          <p:nvPr/>
        </p:nvSpPr>
        <p:spPr>
          <a:xfrm>
            <a:off x="9241871" y="3573372"/>
            <a:ext cx="2205942" cy="1454700"/>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indent="0" algn="ctr">
              <a:buNone/>
            </a:pPr>
            <a:r>
              <a:rPr lang="en-US" sz="1600" dirty="0"/>
              <a:t>Uganda </a:t>
            </a:r>
          </a:p>
          <a:p>
            <a:pPr marL="0" lvl="2" indent="0" algn="ctr">
              <a:buNone/>
            </a:pPr>
            <a:r>
              <a:rPr lang="en-US" sz="7200" b="1" dirty="0">
                <a:solidFill>
                  <a:srgbClr val="C78D2A"/>
                </a:solidFill>
              </a:rPr>
              <a:t>44%</a:t>
            </a:r>
          </a:p>
        </p:txBody>
      </p:sp>
      <p:sp>
        <p:nvSpPr>
          <p:cNvPr id="8" name="Rectangle 7"/>
          <p:cNvSpPr/>
          <p:nvPr/>
        </p:nvSpPr>
        <p:spPr>
          <a:xfrm>
            <a:off x="1311797" y="3065939"/>
            <a:ext cx="9568406" cy="369332"/>
          </a:xfrm>
          <a:prstGeom prst="rect">
            <a:avLst/>
          </a:prstGeom>
        </p:spPr>
        <p:txBody>
          <a:bodyPr wrap="square">
            <a:spAutoFit/>
          </a:bodyPr>
          <a:lstStyle/>
          <a:p>
            <a:pPr indent="-91440" algn="ctr"/>
            <a:r>
              <a:rPr lang="en-US" b="1" dirty="0">
                <a:solidFill>
                  <a:srgbClr val="C78D2A"/>
                </a:solidFill>
                <a:latin typeface="Arial" charset="0"/>
                <a:ea typeface="Arial" charset="0"/>
                <a:cs typeface="Arial" charset="0"/>
              </a:rPr>
              <a:t>Percentage of young boys that feel afraid, embarrassed or shy</a:t>
            </a:r>
          </a:p>
        </p:txBody>
      </p:sp>
    </p:spTree>
    <p:extLst>
      <p:ext uri="{BB962C8B-B14F-4D97-AF65-F5344CB8AC3E}">
        <p14:creationId xmlns:p14="http://schemas.microsoft.com/office/powerpoint/2010/main" val="2473460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10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0" nodeType="afterEffect">
                                  <p:stCondLst>
                                    <p:cond delay="100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grpId="0" nodeType="afterEffect">
                                  <p:stCondLst>
                                    <p:cond delay="100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C3BB8-1528-4670-8745-39B3699A19EB}"/>
              </a:ext>
            </a:extLst>
          </p:cNvPr>
          <p:cNvSpPr>
            <a:spLocks noGrp="1"/>
          </p:cNvSpPr>
          <p:nvPr>
            <p:ph type="title"/>
          </p:nvPr>
        </p:nvSpPr>
        <p:spPr/>
        <p:txBody>
          <a:bodyPr>
            <a:normAutofit/>
          </a:bodyPr>
          <a:lstStyle/>
          <a:p>
            <a:pPr algn="ctr"/>
            <a:r>
              <a:rPr lang="en-US" sz="3600" dirty="0">
                <a:solidFill>
                  <a:srgbClr val="3D6B90"/>
                </a:solidFill>
              </a:rPr>
              <a:t>Youth population is growing </a:t>
            </a:r>
            <a:br>
              <a:rPr lang="en-US" sz="3600" dirty="0">
                <a:solidFill>
                  <a:srgbClr val="3D6B90"/>
                </a:solidFill>
              </a:rPr>
            </a:br>
            <a:r>
              <a:rPr lang="en-US" sz="3600" dirty="0">
                <a:solidFill>
                  <a:srgbClr val="3D6B90"/>
                </a:solidFill>
              </a:rPr>
              <a:t>and cannot be ignored.</a:t>
            </a:r>
          </a:p>
        </p:txBody>
      </p:sp>
      <p:sp>
        <p:nvSpPr>
          <p:cNvPr id="3" name="Rectangle 2"/>
          <p:cNvSpPr/>
          <p:nvPr/>
        </p:nvSpPr>
        <p:spPr>
          <a:xfrm>
            <a:off x="3048000" y="2537962"/>
            <a:ext cx="6096000" cy="769441"/>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78D2A"/>
                </a:solidFill>
                <a:effectLst/>
                <a:uLnTx/>
                <a:uFillTx/>
                <a:latin typeface="Arial" charset="0"/>
                <a:ea typeface="Arial" charset="0"/>
                <a:cs typeface="Arial" charset="0"/>
              </a:rPr>
              <a:t>Youth population in 2015: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C78D2A"/>
                </a:solidFill>
                <a:effectLst/>
                <a:uLnTx/>
                <a:uFillTx/>
                <a:latin typeface="Arial" charset="0"/>
                <a:ea typeface="Arial" charset="0"/>
                <a:cs typeface="Arial" charset="0"/>
              </a:rPr>
              <a:t>(ages 10-19 years)</a:t>
            </a:r>
          </a:p>
        </p:txBody>
      </p:sp>
      <p:sp>
        <p:nvSpPr>
          <p:cNvPr id="4" name="Rectangle 3"/>
          <p:cNvSpPr/>
          <p:nvPr/>
        </p:nvSpPr>
        <p:spPr>
          <a:xfrm>
            <a:off x="1005488" y="3812787"/>
            <a:ext cx="2042512" cy="849899"/>
          </a:xfrm>
          <a:prstGeom prst="rect">
            <a:avLst/>
          </a:prstGeom>
        </p:spPr>
        <p:txBody>
          <a:bodyPr wrap="squar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78D2A"/>
                </a:solidFill>
                <a:effectLst/>
                <a:uLnTx/>
                <a:uFillTx/>
                <a:latin typeface="Arial" charset="0"/>
                <a:ea typeface="Arial" charset="0"/>
                <a:cs typeface="Arial" charset="0"/>
              </a:rPr>
              <a:t>1.2 billion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Arial" charset="0"/>
                <a:cs typeface="Arial" charset="0"/>
              </a:rPr>
              <a:t>worldwide</a:t>
            </a:r>
            <a:endParaRPr kumimoji="0" lang="en-US" sz="2800" b="1" i="0" u="none" strike="noStrike" kern="1200" cap="none" spc="0" normalizeH="0" baseline="0" noProof="0" dirty="0">
              <a:ln>
                <a:noFill/>
              </a:ln>
              <a:solidFill>
                <a:srgbClr val="C78D2A"/>
              </a:solidFill>
              <a:effectLst/>
              <a:uLnTx/>
              <a:uFillTx/>
              <a:latin typeface="Arial" charset="0"/>
              <a:ea typeface="Arial" charset="0"/>
              <a:cs typeface="Arial" charset="0"/>
            </a:endParaRPr>
          </a:p>
        </p:txBody>
      </p:sp>
      <p:sp>
        <p:nvSpPr>
          <p:cNvPr id="5" name="Rectangle 4"/>
          <p:cNvSpPr/>
          <p:nvPr/>
        </p:nvSpPr>
        <p:spPr>
          <a:xfrm>
            <a:off x="3317631" y="3812787"/>
            <a:ext cx="2452896" cy="1451039"/>
          </a:xfrm>
          <a:prstGeom prst="rect">
            <a:avLst/>
          </a:prstGeom>
        </p:spPr>
        <p:txBody>
          <a:bodyPr wrap="squar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78D2A"/>
                </a:solidFill>
                <a:effectLst/>
                <a:uLnTx/>
                <a:uFillTx/>
                <a:latin typeface="Arial" charset="0"/>
                <a:ea typeface="Arial" charset="0"/>
                <a:cs typeface="Arial" charset="0"/>
              </a:rPr>
              <a:t>623 million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Arial" charset="0"/>
                <a:cs typeface="Arial" charset="0"/>
              </a:rPr>
              <a:t>adolescent boys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Arial" charset="0"/>
                <a:cs typeface="Arial" charset="0"/>
              </a:rPr>
              <a:t>ages 10-19 years</a:t>
            </a:r>
          </a:p>
        </p:txBody>
      </p:sp>
      <p:sp>
        <p:nvSpPr>
          <p:cNvPr id="7" name="Rectangle 6"/>
          <p:cNvSpPr/>
          <p:nvPr/>
        </p:nvSpPr>
        <p:spPr>
          <a:xfrm>
            <a:off x="6267650" y="3812788"/>
            <a:ext cx="1874752" cy="1683267"/>
          </a:xfrm>
          <a:prstGeom prst="rect">
            <a:avLst/>
          </a:prstGeom>
        </p:spPr>
        <p:txBody>
          <a:bodyPr wrap="squar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78D2A"/>
                </a:solidFill>
                <a:effectLst/>
                <a:uLnTx/>
                <a:uFillTx/>
                <a:latin typeface="Arial" charset="0"/>
                <a:ea typeface="Arial" charset="0"/>
                <a:cs typeface="Arial" charset="0"/>
              </a:rPr>
              <a:t>9 in 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Arial" charset="0"/>
                <a:cs typeface="Arial" charset="0"/>
              </a:rPr>
              <a:t>live in </a:t>
            </a:r>
            <a:br>
              <a:rPr kumimoji="0" lang="en-US" sz="2000" b="0" i="0" u="none" strike="noStrike" kern="1200" cap="none" spc="0" normalizeH="0" baseline="0" noProof="0" dirty="0">
                <a:ln>
                  <a:noFill/>
                </a:ln>
                <a:solidFill>
                  <a:prstClr val="black"/>
                </a:solidFill>
                <a:effectLst/>
                <a:uLnTx/>
                <a:uFillTx/>
                <a:latin typeface="Arial" charset="0"/>
                <a:ea typeface="Arial" charset="0"/>
                <a:cs typeface="Arial" charset="0"/>
              </a:rPr>
            </a:br>
            <a:r>
              <a:rPr kumimoji="0" lang="en-US" sz="2000" b="0" i="0" u="none" strike="noStrike" kern="1200" cap="none" spc="0" normalizeH="0" baseline="0" noProof="0" dirty="0">
                <a:ln>
                  <a:noFill/>
                </a:ln>
                <a:solidFill>
                  <a:prstClr val="black"/>
                </a:solidFill>
                <a:effectLst/>
                <a:uLnTx/>
                <a:uFillTx/>
                <a:latin typeface="Arial" charset="0"/>
                <a:ea typeface="Arial" charset="0"/>
                <a:cs typeface="Arial" charset="0"/>
              </a:rPr>
              <a:t>less developed </a:t>
            </a:r>
            <a:br>
              <a:rPr kumimoji="0" lang="en-US" sz="2000" b="0" i="0" u="none" strike="noStrike" kern="1200" cap="none" spc="0" normalizeH="0" baseline="0" noProof="0" dirty="0">
                <a:ln>
                  <a:noFill/>
                </a:ln>
                <a:solidFill>
                  <a:prstClr val="black"/>
                </a:solidFill>
                <a:effectLst/>
                <a:uLnTx/>
                <a:uFillTx/>
                <a:latin typeface="Arial" charset="0"/>
                <a:ea typeface="Arial" charset="0"/>
                <a:cs typeface="Arial" charset="0"/>
              </a:rPr>
            </a:br>
            <a:r>
              <a:rPr kumimoji="0" lang="en-US" sz="2000" b="0" i="0" u="none" strike="noStrike" kern="1200" cap="none" spc="0" normalizeH="0" baseline="0" noProof="0" dirty="0">
                <a:ln>
                  <a:noFill/>
                </a:ln>
                <a:solidFill>
                  <a:prstClr val="black"/>
                </a:solidFill>
                <a:effectLst/>
                <a:uLnTx/>
                <a:uFillTx/>
                <a:latin typeface="Arial" charset="0"/>
                <a:ea typeface="Arial" charset="0"/>
                <a:cs typeface="Arial" charset="0"/>
              </a:rPr>
              <a:t>regions</a:t>
            </a:r>
          </a:p>
        </p:txBody>
      </p:sp>
      <p:sp>
        <p:nvSpPr>
          <p:cNvPr id="9" name="Rectangle 8"/>
          <p:cNvSpPr/>
          <p:nvPr/>
        </p:nvSpPr>
        <p:spPr>
          <a:xfrm>
            <a:off x="8639525" y="3812788"/>
            <a:ext cx="2108304" cy="2046124"/>
          </a:xfrm>
          <a:prstGeom prst="rect">
            <a:avLst/>
          </a:prstGeom>
        </p:spPr>
        <p:txBody>
          <a:bodyPr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78D2A"/>
                </a:solidFill>
                <a:effectLst/>
                <a:uLnTx/>
                <a:uFillTx/>
                <a:latin typeface="Arial" charset="0"/>
                <a:ea typeface="Arial" charset="0"/>
                <a:cs typeface="Arial" charset="0"/>
              </a:rPr>
              <a:t>107 births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Arial" charset="0"/>
                <a:cs typeface="Arial" charset="0"/>
              </a:rPr>
              <a:t>per 1,000 women </a:t>
            </a:r>
            <a:br>
              <a:rPr kumimoji="0" lang="en-US" sz="1800" b="0" i="0" u="none" strike="noStrike" kern="1200" cap="none" spc="0" normalizeH="0" baseline="0" noProof="0" dirty="0">
                <a:ln>
                  <a:noFill/>
                </a:ln>
                <a:solidFill>
                  <a:prstClr val="black"/>
                </a:solidFill>
                <a:effectLst/>
                <a:uLnTx/>
                <a:uFillTx/>
                <a:latin typeface="Arial" charset="0"/>
                <a:ea typeface="Arial" charset="0"/>
                <a:cs typeface="Arial" charset="0"/>
              </a:rPr>
            </a:br>
            <a:r>
              <a:rPr kumimoji="0" lang="en-US" sz="1800" b="0" i="0" u="none" strike="noStrike" kern="1200" cap="none" spc="0" normalizeH="0" baseline="0" noProof="0" dirty="0">
                <a:ln>
                  <a:noFill/>
                </a:ln>
                <a:solidFill>
                  <a:prstClr val="black"/>
                </a:solidFill>
                <a:effectLst/>
                <a:uLnTx/>
                <a:uFillTx/>
                <a:latin typeface="Arial" charset="0"/>
                <a:ea typeface="Arial" charset="0"/>
                <a:cs typeface="Arial" charset="0"/>
              </a:rPr>
              <a:t>ages 15-19 years </a:t>
            </a:r>
            <a:br>
              <a:rPr kumimoji="0" lang="en-US" sz="1800" b="0" i="0" u="none" strike="noStrike" kern="1200" cap="none" spc="0" normalizeH="0" baseline="0" noProof="0" dirty="0">
                <a:ln>
                  <a:noFill/>
                </a:ln>
                <a:solidFill>
                  <a:prstClr val="black"/>
                </a:solidFill>
                <a:effectLst/>
                <a:uLnTx/>
                <a:uFillTx/>
                <a:latin typeface="Arial" charset="0"/>
                <a:ea typeface="Arial" charset="0"/>
                <a:cs typeface="Arial" charset="0"/>
              </a:rPr>
            </a:br>
            <a:r>
              <a:rPr kumimoji="0" lang="en-US" sz="1800" b="0" i="0" u="none" strike="noStrike" kern="1200" cap="none" spc="0" normalizeH="0" baseline="0" noProof="0" dirty="0">
                <a:ln>
                  <a:noFill/>
                </a:ln>
                <a:solidFill>
                  <a:prstClr val="black"/>
                </a:solidFill>
                <a:effectLst/>
                <a:uLnTx/>
                <a:uFillTx/>
                <a:latin typeface="Arial" charset="0"/>
                <a:ea typeface="Arial" charset="0"/>
                <a:cs typeface="Arial" charset="0"/>
              </a:rPr>
              <a:t>in least-developed </a:t>
            </a:r>
            <a:br>
              <a:rPr kumimoji="0" lang="en-US" sz="1800" b="0" i="0" u="none" strike="noStrike" kern="1200" cap="none" spc="0" normalizeH="0" baseline="0" noProof="0" dirty="0">
                <a:ln>
                  <a:noFill/>
                </a:ln>
                <a:solidFill>
                  <a:prstClr val="black"/>
                </a:solidFill>
                <a:effectLst/>
                <a:uLnTx/>
                <a:uFillTx/>
                <a:latin typeface="Arial" charset="0"/>
                <a:ea typeface="Arial" charset="0"/>
                <a:cs typeface="Arial" charset="0"/>
              </a:rPr>
            </a:br>
            <a:r>
              <a:rPr kumimoji="0" lang="en-US" sz="1800" b="0" i="0" u="none" strike="noStrike" kern="1200" cap="none" spc="0" normalizeH="0" baseline="0" noProof="0" dirty="0">
                <a:ln>
                  <a:noFill/>
                </a:ln>
                <a:solidFill>
                  <a:prstClr val="black"/>
                </a:solidFill>
                <a:effectLst/>
                <a:uLnTx/>
                <a:uFillTx/>
                <a:latin typeface="Arial" charset="0"/>
                <a:ea typeface="Arial" charset="0"/>
                <a:cs typeface="Arial" charset="0"/>
              </a:rPr>
              <a:t>countries</a:t>
            </a:r>
          </a:p>
        </p:txBody>
      </p:sp>
      <p:sp>
        <p:nvSpPr>
          <p:cNvPr id="8" name="TextBox 7">
            <a:extLst>
              <a:ext uri="{FF2B5EF4-FFF2-40B4-BE49-F238E27FC236}">
                <a16:creationId xmlns:a16="http://schemas.microsoft.com/office/drawing/2014/main" id="{CE3BB81B-B3D7-4F41-B897-B0FC4B2DC93D}"/>
              </a:ext>
            </a:extLst>
          </p:cNvPr>
          <p:cNvSpPr txBox="1"/>
          <p:nvPr/>
        </p:nvSpPr>
        <p:spPr>
          <a:xfrm>
            <a:off x="320634" y="6222670"/>
            <a:ext cx="11127179"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lumMod val="50000"/>
                  </a:prstClr>
                </a:solidFill>
                <a:effectLst/>
                <a:uLnTx/>
                <a:uFillTx/>
                <a:latin typeface="Arial" charset="0"/>
                <a:ea typeface="+mn-ea"/>
                <a:cs typeface="+mn-cs"/>
              </a:rPr>
              <a:t>Source: </a:t>
            </a:r>
            <a:r>
              <a:rPr kumimoji="0" lang="en-US"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United Nations, Department of Economic and Social Affairs, Population Division, 2017; Population Reference Bureau, 2017. </a:t>
            </a:r>
            <a:endParaRPr kumimoji="0" lang="en-US" sz="1000" b="0" i="0" u="none" strike="noStrike" kern="1200" cap="none" spc="0" normalizeH="0" baseline="0" noProof="0" dirty="0">
              <a:ln>
                <a:noFill/>
              </a:ln>
              <a:solidFill>
                <a:prstClr val="white">
                  <a:lumMod val="50000"/>
                </a:prstClr>
              </a:solidFill>
              <a:effectLst/>
              <a:uLnTx/>
              <a:uFillTx/>
              <a:latin typeface="Arial" charset="0"/>
              <a:ea typeface="+mn-ea"/>
              <a:cs typeface="+mn-cs"/>
            </a:endParaRPr>
          </a:p>
        </p:txBody>
      </p:sp>
    </p:spTree>
    <p:extLst>
      <p:ext uri="{BB962C8B-B14F-4D97-AF65-F5344CB8AC3E}">
        <p14:creationId xmlns:p14="http://schemas.microsoft.com/office/powerpoint/2010/main" val="218473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5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1500"/>
                            </p:stCondLst>
                            <p:childTnLst>
                              <p:par>
                                <p:cTn id="8" presetID="1" presetClass="entr" presetSubtype="0" fill="hold" grpId="0" nodeType="afterEffect">
                                  <p:stCondLst>
                                    <p:cond delay="15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3000"/>
                            </p:stCondLst>
                            <p:childTnLst>
                              <p:par>
                                <p:cTn id="11" presetID="1" presetClass="entr" presetSubtype="0" fill="hold" grpId="0" nodeType="afterEffect">
                                  <p:stCondLst>
                                    <p:cond delay="150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4500"/>
                            </p:stCondLst>
                            <p:childTnLst>
                              <p:par>
                                <p:cTn id="14" presetID="1" presetClass="entr" presetSubtype="0" fill="hold" grpId="0" nodeType="afterEffect">
                                  <p:stCondLst>
                                    <p:cond delay="150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F66F6D0-5D9D-4370-8A1C-208B8D333B31}"/>
              </a:ext>
            </a:extLst>
          </p:cNvPr>
          <p:cNvSpPr>
            <a:spLocks noGrp="1"/>
          </p:cNvSpPr>
          <p:nvPr>
            <p:ph type="title"/>
          </p:nvPr>
        </p:nvSpPr>
        <p:spPr>
          <a:xfrm>
            <a:off x="838200" y="492347"/>
            <a:ext cx="10515600" cy="1325563"/>
          </a:xfrm>
        </p:spPr>
        <p:txBody>
          <a:bodyPr>
            <a:noAutofit/>
          </a:bodyPr>
          <a:lstStyle/>
          <a:p>
            <a:pPr algn="ctr"/>
            <a:r>
              <a:rPr lang="en-US" sz="3600" dirty="0">
                <a:solidFill>
                  <a:srgbClr val="3D6B90"/>
                </a:solidFill>
              </a:rPr>
              <a:t>Studies show that a substantial proportion </a:t>
            </a:r>
            <a:br>
              <a:rPr lang="en-US" sz="3600" dirty="0">
                <a:solidFill>
                  <a:srgbClr val="3D6B90"/>
                </a:solidFill>
              </a:rPr>
            </a:br>
            <a:r>
              <a:rPr lang="en-US" sz="3600" dirty="0">
                <a:solidFill>
                  <a:srgbClr val="3D6B90"/>
                </a:solidFill>
              </a:rPr>
              <a:t>of youth, especially young boys, </a:t>
            </a:r>
            <a:br>
              <a:rPr lang="en-US" sz="3600" dirty="0">
                <a:solidFill>
                  <a:srgbClr val="3D6B90"/>
                </a:solidFill>
              </a:rPr>
            </a:br>
            <a:r>
              <a:rPr lang="en-US" sz="3600" dirty="0">
                <a:solidFill>
                  <a:srgbClr val="3D6B90"/>
                </a:solidFill>
              </a:rPr>
              <a:t>are sexually active </a:t>
            </a:r>
            <a:r>
              <a:rPr lang="en-US" sz="3600" i="1" dirty="0">
                <a:solidFill>
                  <a:srgbClr val="3D6B90"/>
                </a:solidFill>
              </a:rPr>
              <a:t>before</a:t>
            </a:r>
            <a:r>
              <a:rPr lang="en-US" sz="3600" dirty="0">
                <a:solidFill>
                  <a:srgbClr val="3D6B90"/>
                </a:solidFill>
              </a:rPr>
              <a:t> age 15.</a:t>
            </a:r>
          </a:p>
        </p:txBody>
      </p:sp>
      <p:sp>
        <p:nvSpPr>
          <p:cNvPr id="6" name="TextBox 5">
            <a:extLst>
              <a:ext uri="{FF2B5EF4-FFF2-40B4-BE49-F238E27FC236}">
                <a16:creationId xmlns:a16="http://schemas.microsoft.com/office/drawing/2014/main" id="{C599BE30-F048-484C-83F6-FC942DB5C34C}"/>
              </a:ext>
            </a:extLst>
          </p:cNvPr>
          <p:cNvSpPr txBox="1"/>
          <p:nvPr/>
        </p:nvSpPr>
        <p:spPr>
          <a:xfrm>
            <a:off x="1249097" y="6455277"/>
            <a:ext cx="10378568"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n-NO" sz="800" b="0" i="0" u="none" strike="noStrike" kern="1200" cap="none" spc="0" normalizeH="0" baseline="0" noProof="0" dirty="0">
                <a:ln>
                  <a:noFill/>
                </a:ln>
                <a:solidFill>
                  <a:prstClr val="white">
                    <a:lumMod val="50000"/>
                  </a:prstClr>
                </a:solidFill>
                <a:effectLst/>
                <a:uLnTx/>
                <a:uFillTx/>
                <a:latin typeface="Arial" charset="0"/>
                <a:ea typeface="+mn-ea"/>
                <a:cs typeface="+mn-cs"/>
              </a:rPr>
              <a:t>Source: Vanessa Woog and Anna Kågesten</a:t>
            </a:r>
            <a:r>
              <a:rPr kumimoji="0" lang="en-US" sz="800" b="0" i="0" u="none" strike="noStrike" kern="1200" cap="none" spc="0" normalizeH="0" baseline="0" noProof="0" dirty="0">
                <a:ln>
                  <a:noFill/>
                </a:ln>
                <a:solidFill>
                  <a:prstClr val="white">
                    <a:lumMod val="50000"/>
                  </a:prstClr>
                </a:solidFill>
                <a:effectLst/>
                <a:uLnTx/>
                <a:uFillTx/>
                <a:latin typeface="Arial" charset="0"/>
                <a:ea typeface="+mn-ea"/>
                <a:cs typeface="+mn-cs"/>
              </a:rPr>
              <a:t>, 2017.</a:t>
            </a:r>
          </a:p>
        </p:txBody>
      </p:sp>
      <p:graphicFrame>
        <p:nvGraphicFramePr>
          <p:cNvPr id="7" name="Chart 6">
            <a:extLst>
              <a:ext uri="{FF2B5EF4-FFF2-40B4-BE49-F238E27FC236}">
                <a16:creationId xmlns:a16="http://schemas.microsoft.com/office/drawing/2014/main" id="{415962BC-09B5-5A40-BD22-7430FBF2DF4B}"/>
              </a:ext>
            </a:extLst>
          </p:cNvPr>
          <p:cNvGraphicFramePr/>
          <p:nvPr>
            <p:extLst>
              <p:ext uri="{D42A27DB-BD31-4B8C-83A1-F6EECF244321}">
                <p14:modId xmlns:p14="http://schemas.microsoft.com/office/powerpoint/2010/main" val="3671768799"/>
              </p:ext>
            </p:extLst>
          </p:nvPr>
        </p:nvGraphicFramePr>
        <p:xfrm>
          <a:off x="586855" y="1817910"/>
          <a:ext cx="11040810" cy="444629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65122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wipe(down)">
                                      <p:cBhvr>
                                        <p:cTn id="7" dur="500"/>
                                        <p:tgtEl>
                                          <p:spTgt spid="7">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graphicEl>
                                              <a:chart seriesIdx="0" categoryIdx="-4" bldStep="series"/>
                                            </p:graphicEl>
                                          </p:spTgt>
                                        </p:tgtEl>
                                        <p:attrNameLst>
                                          <p:attrName>style.visibility</p:attrName>
                                        </p:attrNameLst>
                                      </p:cBhvr>
                                      <p:to>
                                        <p:strVal val="visible"/>
                                      </p:to>
                                    </p:set>
                                    <p:animEffect transition="in" filter="wipe(down)">
                                      <p:cBhvr>
                                        <p:cTn id="12" dur="500"/>
                                        <p:tgtEl>
                                          <p:spTgt spid="7">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graphicEl>
                                              <a:chart seriesIdx="1" categoryIdx="-4" bldStep="series"/>
                                            </p:graphicEl>
                                          </p:spTgt>
                                        </p:tgtEl>
                                        <p:attrNameLst>
                                          <p:attrName>style.visibility</p:attrName>
                                        </p:attrNameLst>
                                      </p:cBhvr>
                                      <p:to>
                                        <p:strVal val="visible"/>
                                      </p:to>
                                    </p:set>
                                    <p:animEffect transition="in" filter="wipe(down)">
                                      <p:cBhvr>
                                        <p:cTn id="17" dur="500"/>
                                        <p:tgtEl>
                                          <p:spTgt spid="7">
                                            <p:graphicEl>
                                              <a:chart seriesIdx="1"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Chart bld="series"/>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group of people sitting at a table&#10;&#10;Description generated with very high confidence">
            <a:extLst>
              <a:ext uri="{FF2B5EF4-FFF2-40B4-BE49-F238E27FC236}">
                <a16:creationId xmlns:a16="http://schemas.microsoft.com/office/drawing/2014/main" id="{ACCFC3FD-96F7-4EAA-83EB-5D53E005EE00}"/>
              </a:ext>
            </a:extLst>
          </p:cNvPr>
          <p:cNvPicPr>
            <a:picLocks noChangeAspect="1"/>
          </p:cNvPicPr>
          <p:nvPr/>
        </p:nvPicPr>
        <p:blipFill rotWithShape="1">
          <a:blip r:embed="rId3" cstate="screen">
            <a:grayscl/>
            <a:alphaModFix amt="47000"/>
            <a:extLst>
              <a:ext uri="{28A0092B-C50C-407E-A947-70E740481C1C}">
                <a14:useLocalDpi xmlns:a14="http://schemas.microsoft.com/office/drawing/2010/main"/>
              </a:ext>
            </a:extLst>
          </a:blip>
          <a:srcRect/>
          <a:stretch/>
        </p:blipFill>
        <p:spPr>
          <a:xfrm>
            <a:off x="-19001" y="1"/>
            <a:ext cx="12240334" cy="6858000"/>
          </a:xfrm>
          <a:prstGeom prst="rect">
            <a:avLst/>
          </a:prstGeom>
        </p:spPr>
      </p:pic>
      <p:sp>
        <p:nvSpPr>
          <p:cNvPr id="7" name="Rectangle 6"/>
          <p:cNvSpPr/>
          <p:nvPr/>
        </p:nvSpPr>
        <p:spPr>
          <a:xfrm>
            <a:off x="0" y="1"/>
            <a:ext cx="12202333" cy="6857999"/>
          </a:xfrm>
          <a:prstGeom prst="rect">
            <a:avLst/>
          </a:prstGeom>
          <a:solidFill>
            <a:srgbClr val="C78D2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mn-ea"/>
                <a:cs typeface="+mn-cs"/>
              </a:rPr>
              <a:t> </a:t>
            </a:r>
          </a:p>
        </p:txBody>
      </p:sp>
      <p:sp>
        <p:nvSpPr>
          <p:cNvPr id="2" name="Title 1">
            <a:extLst>
              <a:ext uri="{FF2B5EF4-FFF2-40B4-BE49-F238E27FC236}">
                <a16:creationId xmlns:a16="http://schemas.microsoft.com/office/drawing/2014/main" id="{95B0DF9D-D6D1-40B9-9160-0ECF05F73377}"/>
              </a:ext>
            </a:extLst>
          </p:cNvPr>
          <p:cNvSpPr>
            <a:spLocks noGrp="1"/>
          </p:cNvSpPr>
          <p:nvPr>
            <p:ph type="title"/>
          </p:nvPr>
        </p:nvSpPr>
        <p:spPr>
          <a:xfrm>
            <a:off x="735231" y="839771"/>
            <a:ext cx="10769872" cy="1729810"/>
          </a:xfrm>
        </p:spPr>
        <p:txBody>
          <a:bodyPr anchor="t" anchorCtr="0">
            <a:noAutofit/>
          </a:bodyPr>
          <a:lstStyle/>
          <a:p>
            <a:pPr algn="ctr"/>
            <a:r>
              <a:rPr lang="en-GB" sz="3200" dirty="0">
                <a:solidFill>
                  <a:schemeClr val="bg1"/>
                </a:solidFill>
              </a:rPr>
              <a:t>In developing regions, the very young adolescents </a:t>
            </a:r>
            <a:br>
              <a:rPr lang="en-GB" sz="3200" dirty="0">
                <a:solidFill>
                  <a:schemeClr val="bg1"/>
                </a:solidFill>
              </a:rPr>
            </a:br>
            <a:r>
              <a:rPr lang="en-GB" sz="3200" dirty="0">
                <a:solidFill>
                  <a:schemeClr val="bg1"/>
                </a:solidFill>
              </a:rPr>
              <a:t>age group (VYA)–those between ages 10 and 14–</a:t>
            </a:r>
            <a:br>
              <a:rPr lang="en-GB" sz="3200" dirty="0">
                <a:solidFill>
                  <a:schemeClr val="bg1"/>
                </a:solidFill>
              </a:rPr>
            </a:br>
            <a:r>
              <a:rPr lang="en-GB" sz="3200" dirty="0">
                <a:solidFill>
                  <a:schemeClr val="bg1"/>
                </a:solidFill>
              </a:rPr>
              <a:t>is projected to reach 600 million by 2030.</a:t>
            </a:r>
            <a:endParaRPr lang="en-US" sz="3200" dirty="0">
              <a:solidFill>
                <a:schemeClr val="bg1"/>
              </a:solidFill>
            </a:endParaRPr>
          </a:p>
        </p:txBody>
      </p:sp>
      <p:sp>
        <p:nvSpPr>
          <p:cNvPr id="6" name="TextBox 5">
            <a:extLst>
              <a:ext uri="{FF2B5EF4-FFF2-40B4-BE49-F238E27FC236}">
                <a16:creationId xmlns:a16="http://schemas.microsoft.com/office/drawing/2014/main" id="{7411EAA5-CD63-4152-9CEA-F274E81C399E}"/>
              </a:ext>
            </a:extLst>
          </p:cNvPr>
          <p:cNvSpPr txBox="1"/>
          <p:nvPr/>
        </p:nvSpPr>
        <p:spPr>
          <a:xfrm>
            <a:off x="454277" y="6405550"/>
            <a:ext cx="11127179"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rial" charset="0"/>
                <a:ea typeface="Arial" charset="0"/>
                <a:cs typeface="Arial" charset="0"/>
              </a:rPr>
              <a:t>Source: United Nations, Department of Economic and Social Affairs, Population Division, 2017; Population Reference Bureau, 2017. </a:t>
            </a:r>
          </a:p>
        </p:txBody>
      </p:sp>
      <p:graphicFrame>
        <p:nvGraphicFramePr>
          <p:cNvPr id="8" name="Chart 7">
            <a:extLst>
              <a:ext uri="{FF2B5EF4-FFF2-40B4-BE49-F238E27FC236}">
                <a16:creationId xmlns:a16="http://schemas.microsoft.com/office/drawing/2014/main" id="{728E7051-5D88-CD48-AD8E-10C8AC2ADEF4}"/>
              </a:ext>
            </a:extLst>
          </p:cNvPr>
          <p:cNvGraphicFramePr>
            <a:graphicFrameLocks/>
          </p:cNvGraphicFramePr>
          <p:nvPr>
            <p:extLst>
              <p:ext uri="{D42A27DB-BD31-4B8C-83A1-F6EECF244321}">
                <p14:modId xmlns:p14="http://schemas.microsoft.com/office/powerpoint/2010/main" val="3206957702"/>
              </p:ext>
            </p:extLst>
          </p:nvPr>
        </p:nvGraphicFramePr>
        <p:xfrm>
          <a:off x="2284596" y="2569581"/>
          <a:ext cx="7633139" cy="3614351"/>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6F18D2F6-A9E8-4746-BF00-67191AEC299E}"/>
              </a:ext>
            </a:extLst>
          </p:cNvPr>
          <p:cNvSpPr txBox="1"/>
          <p:nvPr/>
        </p:nvSpPr>
        <p:spPr>
          <a:xfrm>
            <a:off x="3773262" y="4790699"/>
            <a:ext cx="763351" cy="338554"/>
          </a:xfrm>
          <a:prstGeom prst="rect">
            <a:avLst/>
          </a:prstGeom>
          <a:noFill/>
        </p:spPr>
        <p:txBody>
          <a:bodyPr wrap="none" rtlCol="0">
            <a:spAutoFit/>
          </a:bodyPr>
          <a:lstStyle/>
          <a:p>
            <a:r>
              <a:rPr lang="en-US" sz="1600" dirty="0">
                <a:solidFill>
                  <a:schemeClr val="bg1"/>
                </a:solidFill>
                <a:latin typeface="Arial" panose="020B0604020202020204" pitchFamily="34" charset="0"/>
                <a:cs typeface="Arial" panose="020B0604020202020204" pitchFamily="34" charset="0"/>
              </a:rPr>
              <a:t>Million</a:t>
            </a:r>
          </a:p>
        </p:txBody>
      </p:sp>
      <p:sp>
        <p:nvSpPr>
          <p:cNvPr id="10" name="TextBox 9">
            <a:extLst>
              <a:ext uri="{FF2B5EF4-FFF2-40B4-BE49-F238E27FC236}">
                <a16:creationId xmlns:a16="http://schemas.microsoft.com/office/drawing/2014/main" id="{1BA58F84-3D0D-5F43-9F5B-BB11140E225F}"/>
              </a:ext>
            </a:extLst>
          </p:cNvPr>
          <p:cNvSpPr txBox="1"/>
          <p:nvPr/>
        </p:nvSpPr>
        <p:spPr>
          <a:xfrm>
            <a:off x="5509074" y="3979734"/>
            <a:ext cx="763351" cy="338554"/>
          </a:xfrm>
          <a:prstGeom prst="rect">
            <a:avLst/>
          </a:prstGeom>
          <a:noFill/>
        </p:spPr>
        <p:txBody>
          <a:bodyPr wrap="none" rtlCol="0">
            <a:spAutoFit/>
          </a:bodyPr>
          <a:lstStyle/>
          <a:p>
            <a:r>
              <a:rPr lang="en-US" sz="1600" dirty="0">
                <a:solidFill>
                  <a:schemeClr val="bg1"/>
                </a:solidFill>
                <a:latin typeface="Arial" panose="020B0604020202020204" pitchFamily="34" charset="0"/>
                <a:cs typeface="Arial" panose="020B0604020202020204" pitchFamily="34" charset="0"/>
              </a:rPr>
              <a:t>Million</a:t>
            </a:r>
          </a:p>
        </p:txBody>
      </p:sp>
      <p:sp>
        <p:nvSpPr>
          <p:cNvPr id="11" name="TextBox 10">
            <a:extLst>
              <a:ext uri="{FF2B5EF4-FFF2-40B4-BE49-F238E27FC236}">
                <a16:creationId xmlns:a16="http://schemas.microsoft.com/office/drawing/2014/main" id="{D5B34149-9F9E-1C45-A2EC-70A30A80F22F}"/>
              </a:ext>
            </a:extLst>
          </p:cNvPr>
          <p:cNvSpPr txBox="1"/>
          <p:nvPr/>
        </p:nvSpPr>
        <p:spPr>
          <a:xfrm>
            <a:off x="7291379" y="3251313"/>
            <a:ext cx="821059" cy="338554"/>
          </a:xfrm>
          <a:prstGeom prst="rect">
            <a:avLst/>
          </a:prstGeom>
          <a:noFill/>
        </p:spPr>
        <p:txBody>
          <a:bodyPr wrap="none" rtlCol="0">
            <a:spAutoFit/>
          </a:bodyPr>
          <a:lstStyle/>
          <a:p>
            <a:r>
              <a:rPr lang="en-US" sz="1600" dirty="0">
                <a:solidFill>
                  <a:schemeClr val="bg1"/>
                </a:solidFill>
                <a:latin typeface="Arial" panose="020B0604020202020204" pitchFamily="34" charset="0"/>
                <a:cs typeface="Arial" panose="020B0604020202020204" pitchFamily="34" charset="0"/>
              </a:rPr>
              <a:t>Million </a:t>
            </a:r>
          </a:p>
        </p:txBody>
      </p:sp>
      <p:sp>
        <p:nvSpPr>
          <p:cNvPr id="12" name="TextBox 11">
            <a:extLst>
              <a:ext uri="{FF2B5EF4-FFF2-40B4-BE49-F238E27FC236}">
                <a16:creationId xmlns:a16="http://schemas.microsoft.com/office/drawing/2014/main" id="{D5927F64-ABA1-5242-B851-9508C664D4D3}"/>
              </a:ext>
            </a:extLst>
          </p:cNvPr>
          <p:cNvSpPr txBox="1"/>
          <p:nvPr/>
        </p:nvSpPr>
        <p:spPr>
          <a:xfrm>
            <a:off x="9061492" y="3015532"/>
            <a:ext cx="821059" cy="338554"/>
          </a:xfrm>
          <a:prstGeom prst="rect">
            <a:avLst/>
          </a:prstGeom>
          <a:noFill/>
        </p:spPr>
        <p:txBody>
          <a:bodyPr wrap="none" rtlCol="0">
            <a:spAutoFit/>
          </a:bodyPr>
          <a:lstStyle/>
          <a:p>
            <a:r>
              <a:rPr lang="en-US" sz="1600" dirty="0">
                <a:solidFill>
                  <a:schemeClr val="bg1"/>
                </a:solidFill>
                <a:latin typeface="Arial" panose="020B0604020202020204" pitchFamily="34" charset="0"/>
                <a:cs typeface="Arial" panose="020B0604020202020204" pitchFamily="34" charset="0"/>
              </a:rPr>
              <a:t>Million </a:t>
            </a:r>
          </a:p>
        </p:txBody>
      </p:sp>
      <p:sp>
        <p:nvSpPr>
          <p:cNvPr id="14" name="Rectangle 13">
            <a:extLst>
              <a:ext uri="{FF2B5EF4-FFF2-40B4-BE49-F238E27FC236}">
                <a16:creationId xmlns:a16="http://schemas.microsoft.com/office/drawing/2014/main" id="{18D5BBD4-4D48-CD41-98D2-2989C26DF9E5}"/>
              </a:ext>
            </a:extLst>
          </p:cNvPr>
          <p:cNvSpPr/>
          <p:nvPr/>
        </p:nvSpPr>
        <p:spPr>
          <a:xfrm>
            <a:off x="0" y="6606153"/>
            <a:ext cx="3257623" cy="184666"/>
          </a:xfrm>
          <a:prstGeom prst="rect">
            <a:avLst/>
          </a:prstGeom>
        </p:spPr>
        <p:txBody>
          <a:bodyPr wrap="none">
            <a:spAutoFit/>
          </a:bodyPr>
          <a:lstStyle/>
          <a:p>
            <a:r>
              <a:rPr lang="en-US" sz="600" dirty="0">
                <a:solidFill>
                  <a:schemeClr val="bg1"/>
                </a:solidFill>
                <a:latin typeface="arial" panose="020B0604020202020204" pitchFamily="34" charset="0"/>
              </a:rPr>
              <a:t>Photo Courtesy of Jonathan </a:t>
            </a:r>
            <a:r>
              <a:rPr lang="en-US" sz="600" dirty="0" err="1">
                <a:solidFill>
                  <a:schemeClr val="bg1"/>
                </a:solidFill>
                <a:latin typeface="arial" panose="020B0604020202020204" pitchFamily="34" charset="0"/>
              </a:rPr>
              <a:t>Torgovnik</a:t>
            </a:r>
            <a:r>
              <a:rPr lang="en-US" sz="600" dirty="0">
                <a:solidFill>
                  <a:schemeClr val="bg1"/>
                </a:solidFill>
                <a:latin typeface="arial" panose="020B0604020202020204" pitchFamily="34" charset="0"/>
              </a:rPr>
              <a:t>/Getty Images Reportage. Some rights reserved.</a:t>
            </a:r>
            <a:endParaRPr lang="en-US" sz="600" dirty="0">
              <a:solidFill>
                <a:schemeClr val="bg1"/>
              </a:solidFill>
            </a:endParaRPr>
          </a:p>
        </p:txBody>
      </p:sp>
    </p:spTree>
    <p:extLst>
      <p:ext uri="{BB962C8B-B14F-4D97-AF65-F5344CB8AC3E}">
        <p14:creationId xmlns:p14="http://schemas.microsoft.com/office/powerpoint/2010/main" val="142217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5" grpId="0"/>
      <p:bldP spid="10" grpId="0"/>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0"/>
            <a:ext cx="3419062" cy="6858000"/>
          </a:xfrm>
          <a:prstGeom prst="rect">
            <a:avLst/>
          </a:prstGeom>
        </p:spPr>
      </p:pic>
      <p:sp>
        <p:nvSpPr>
          <p:cNvPr id="4" name="Rectangle 3"/>
          <p:cNvSpPr/>
          <p:nvPr/>
        </p:nvSpPr>
        <p:spPr>
          <a:xfrm>
            <a:off x="2" y="0"/>
            <a:ext cx="3419060" cy="6858000"/>
          </a:xfrm>
          <a:prstGeom prst="rect">
            <a:avLst/>
          </a:prstGeom>
          <a:solidFill>
            <a:srgbClr val="7AADB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3" name="Content Placeholder 2">
            <a:extLst>
              <a:ext uri="{FF2B5EF4-FFF2-40B4-BE49-F238E27FC236}">
                <a16:creationId xmlns:a16="http://schemas.microsoft.com/office/drawing/2014/main" id="{644B267C-FF32-4EFF-840B-FEAAD69153A7}"/>
              </a:ext>
            </a:extLst>
          </p:cNvPr>
          <p:cNvSpPr>
            <a:spLocks noGrp="1"/>
          </p:cNvSpPr>
          <p:nvPr>
            <p:ph idx="1"/>
          </p:nvPr>
        </p:nvSpPr>
        <p:spPr>
          <a:xfrm>
            <a:off x="4047215" y="1181101"/>
            <a:ext cx="7036904" cy="5110674"/>
          </a:xfrm>
        </p:spPr>
        <p:txBody>
          <a:bodyPr anchor="t">
            <a:normAutofit/>
          </a:bodyPr>
          <a:lstStyle/>
          <a:p>
            <a:pPr marL="0" indent="0">
              <a:buNone/>
            </a:pPr>
            <a:r>
              <a:rPr lang="en-US" sz="3200" b="1" dirty="0" err="1">
                <a:solidFill>
                  <a:srgbClr val="C78D2A"/>
                </a:solidFill>
                <a:latin typeface="Arial" charset="0"/>
                <a:ea typeface="Arial" charset="0"/>
                <a:cs typeface="Arial" charset="0"/>
              </a:rPr>
              <a:t>GrowUp</a:t>
            </a:r>
            <a:r>
              <a:rPr lang="en-US" sz="3200" b="1" dirty="0">
                <a:solidFill>
                  <a:srgbClr val="C78D2A"/>
                </a:solidFill>
                <a:latin typeface="Arial" charset="0"/>
                <a:ea typeface="Arial" charset="0"/>
                <a:cs typeface="Arial" charset="0"/>
              </a:rPr>
              <a:t> Smart</a:t>
            </a:r>
          </a:p>
          <a:p>
            <a:pPr marL="0" indent="0">
              <a:buNone/>
            </a:pPr>
            <a:r>
              <a:rPr lang="en-US" sz="2400" dirty="0">
                <a:solidFill>
                  <a:srgbClr val="3D6B90"/>
                </a:solidFill>
                <a:ea typeface="Arial" charset="0"/>
                <a:cs typeface="Arial" charset="0"/>
              </a:rPr>
              <a:t>A </a:t>
            </a:r>
            <a:r>
              <a:rPr lang="en-US" sz="2400" dirty="0">
                <a:solidFill>
                  <a:srgbClr val="3D6B90"/>
                </a:solidFill>
                <a:latin typeface="Arial" charset="0"/>
                <a:ea typeface="Arial" charset="0"/>
                <a:cs typeface="Arial" charset="0"/>
              </a:rPr>
              <a:t>nine-week education program on puberty, self-care, and gender equality for very young adolescents ages 10 to 14 years and their parents.</a:t>
            </a:r>
          </a:p>
        </p:txBody>
      </p:sp>
      <p:pic>
        <p:nvPicPr>
          <p:cNvPr id="5" name="Picture 4">
            <a:extLst>
              <a:ext uri="{FF2B5EF4-FFF2-40B4-BE49-F238E27FC236}">
                <a16:creationId xmlns:a16="http://schemas.microsoft.com/office/drawing/2014/main" id="{2D256842-B490-41AD-9F37-A45DDD4166C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74435" y="4299452"/>
            <a:ext cx="2968760" cy="1992324"/>
          </a:xfrm>
          <a:prstGeom prst="rect">
            <a:avLst/>
          </a:prstGeom>
        </p:spPr>
      </p:pic>
      <p:sp>
        <p:nvSpPr>
          <p:cNvPr id="7" name="Rectangle 6">
            <a:extLst>
              <a:ext uri="{FF2B5EF4-FFF2-40B4-BE49-F238E27FC236}">
                <a16:creationId xmlns:a16="http://schemas.microsoft.com/office/drawing/2014/main" id="{DAB87A89-0046-7246-98C8-148B3C7D01E4}"/>
              </a:ext>
            </a:extLst>
          </p:cNvPr>
          <p:cNvSpPr/>
          <p:nvPr/>
        </p:nvSpPr>
        <p:spPr>
          <a:xfrm>
            <a:off x="0" y="6606153"/>
            <a:ext cx="819455" cy="184666"/>
          </a:xfrm>
          <a:prstGeom prst="rect">
            <a:avLst/>
          </a:prstGeom>
        </p:spPr>
        <p:txBody>
          <a:bodyPr wrap="none">
            <a:spAutoFit/>
          </a:bodyPr>
          <a:lstStyle/>
          <a:p>
            <a:r>
              <a:rPr lang="en-US" sz="600" dirty="0">
                <a:solidFill>
                  <a:schemeClr val="bg1"/>
                </a:solidFill>
                <a:latin typeface="arial" panose="020B0604020202020204" pitchFamily="34" charset="0"/>
              </a:rPr>
              <a:t>Photo © UN Photo</a:t>
            </a:r>
            <a:endParaRPr lang="en-US" sz="600" dirty="0">
              <a:solidFill>
                <a:schemeClr val="bg1"/>
              </a:solidFill>
            </a:endParaRPr>
          </a:p>
        </p:txBody>
      </p:sp>
    </p:spTree>
    <p:extLst>
      <p:ext uri="{BB962C8B-B14F-4D97-AF65-F5344CB8AC3E}">
        <p14:creationId xmlns:p14="http://schemas.microsoft.com/office/powerpoint/2010/main" val="85601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0"/>
            <a:ext cx="3419062" cy="6858000"/>
          </a:xfrm>
          <a:prstGeom prst="rect">
            <a:avLst/>
          </a:prstGeom>
        </p:spPr>
      </p:pic>
      <p:sp>
        <p:nvSpPr>
          <p:cNvPr id="4" name="Rectangle 3"/>
          <p:cNvSpPr/>
          <p:nvPr/>
        </p:nvSpPr>
        <p:spPr>
          <a:xfrm>
            <a:off x="2" y="0"/>
            <a:ext cx="3419060" cy="6858000"/>
          </a:xfrm>
          <a:prstGeom prst="rect">
            <a:avLst/>
          </a:prstGeom>
          <a:solidFill>
            <a:srgbClr val="7AADB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3" name="Content Placeholder 2">
            <a:extLst>
              <a:ext uri="{FF2B5EF4-FFF2-40B4-BE49-F238E27FC236}">
                <a16:creationId xmlns:a16="http://schemas.microsoft.com/office/drawing/2014/main" id="{644B267C-FF32-4EFF-840B-FEAAD69153A7}"/>
              </a:ext>
            </a:extLst>
          </p:cNvPr>
          <p:cNvSpPr>
            <a:spLocks noGrp="1"/>
          </p:cNvSpPr>
          <p:nvPr>
            <p:ph idx="1"/>
          </p:nvPr>
        </p:nvSpPr>
        <p:spPr>
          <a:xfrm>
            <a:off x="4133626" y="607988"/>
            <a:ext cx="7397485" cy="1734376"/>
          </a:xfrm>
        </p:spPr>
        <p:txBody>
          <a:bodyPr anchor="t">
            <a:noAutofit/>
          </a:bodyPr>
          <a:lstStyle/>
          <a:p>
            <a:pPr marL="0" indent="0" algn="ctr">
              <a:lnSpc>
                <a:spcPct val="100000"/>
              </a:lnSpc>
              <a:buNone/>
            </a:pPr>
            <a:r>
              <a:rPr lang="en-US" dirty="0">
                <a:solidFill>
                  <a:srgbClr val="C78D2A"/>
                </a:solidFill>
                <a:ea typeface="Arial" charset="0"/>
                <a:cs typeface="Arial" charset="0"/>
              </a:rPr>
              <a:t>VYAs who participated in the </a:t>
            </a:r>
            <a:br>
              <a:rPr lang="en-US" dirty="0">
                <a:solidFill>
                  <a:srgbClr val="C78D2A"/>
                </a:solidFill>
                <a:ea typeface="Arial" charset="0"/>
                <a:cs typeface="Arial" charset="0"/>
              </a:rPr>
            </a:br>
            <a:r>
              <a:rPr lang="en-US" dirty="0" err="1">
                <a:solidFill>
                  <a:srgbClr val="C78D2A"/>
                </a:solidFill>
                <a:ea typeface="Arial" charset="0"/>
                <a:cs typeface="Arial" charset="0"/>
              </a:rPr>
              <a:t>GrowUp</a:t>
            </a:r>
            <a:r>
              <a:rPr lang="en-US" dirty="0">
                <a:solidFill>
                  <a:srgbClr val="C78D2A"/>
                </a:solidFill>
                <a:ea typeface="Arial" charset="0"/>
                <a:cs typeface="Arial" charset="0"/>
              </a:rPr>
              <a:t> Smart project showed improved knowledge of the menstrual cycle.</a:t>
            </a:r>
          </a:p>
        </p:txBody>
      </p:sp>
      <p:graphicFrame>
        <p:nvGraphicFramePr>
          <p:cNvPr id="9" name="Chart 8">
            <a:extLst>
              <a:ext uri="{FF2B5EF4-FFF2-40B4-BE49-F238E27FC236}">
                <a16:creationId xmlns:a16="http://schemas.microsoft.com/office/drawing/2014/main" id="{9EC2221D-A8F8-492D-9E4B-80958C9E343D}"/>
              </a:ext>
            </a:extLst>
          </p:cNvPr>
          <p:cNvGraphicFramePr/>
          <p:nvPr>
            <p:extLst>
              <p:ext uri="{D42A27DB-BD31-4B8C-83A1-F6EECF244321}">
                <p14:modId xmlns:p14="http://schemas.microsoft.com/office/powerpoint/2010/main" val="418149284"/>
              </p:ext>
            </p:extLst>
          </p:nvPr>
        </p:nvGraphicFramePr>
        <p:xfrm>
          <a:off x="4133626" y="1999576"/>
          <a:ext cx="7348058" cy="4204454"/>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6"/>
          <p:cNvSpPr txBox="1"/>
          <p:nvPr/>
        </p:nvSpPr>
        <p:spPr>
          <a:xfrm>
            <a:off x="8542115" y="4101803"/>
            <a:ext cx="765701" cy="246221"/>
          </a:xfrm>
          <a:prstGeom prst="rect">
            <a:avLst/>
          </a:prstGeom>
          <a:noFill/>
        </p:spPr>
        <p:txBody>
          <a:bodyPr wrap="square" rtlCol="0">
            <a:spAutoFit/>
          </a:bodyPr>
          <a:lstStyle/>
          <a:p>
            <a:pPr algn="ctr"/>
            <a:r>
              <a:rPr lang="en-US" sz="1000" dirty="0">
                <a:solidFill>
                  <a:srgbClr val="3D6B90"/>
                </a:solidFill>
                <a:latin typeface="Arial" charset="0"/>
                <a:ea typeface="Arial" charset="0"/>
                <a:cs typeface="Arial" charset="0"/>
              </a:rPr>
              <a:t>Baseline</a:t>
            </a:r>
          </a:p>
        </p:txBody>
      </p:sp>
      <p:sp>
        <p:nvSpPr>
          <p:cNvPr id="8" name="TextBox 7"/>
          <p:cNvSpPr txBox="1"/>
          <p:nvPr/>
        </p:nvSpPr>
        <p:spPr>
          <a:xfrm>
            <a:off x="6296628" y="2407533"/>
            <a:ext cx="692812" cy="246221"/>
          </a:xfrm>
          <a:prstGeom prst="rect">
            <a:avLst/>
          </a:prstGeom>
          <a:noFill/>
        </p:spPr>
        <p:txBody>
          <a:bodyPr wrap="square" rtlCol="0">
            <a:spAutoFit/>
          </a:bodyPr>
          <a:lstStyle/>
          <a:p>
            <a:pPr algn="ctr"/>
            <a:r>
              <a:rPr lang="en-US" sz="1000" dirty="0" err="1">
                <a:solidFill>
                  <a:srgbClr val="3D6B90"/>
                </a:solidFill>
                <a:latin typeface="Arial" charset="0"/>
                <a:ea typeface="Arial" charset="0"/>
                <a:cs typeface="Arial" charset="0"/>
              </a:rPr>
              <a:t>Endline</a:t>
            </a:r>
            <a:endParaRPr lang="en-US" sz="1000" dirty="0">
              <a:solidFill>
                <a:srgbClr val="3D6B90"/>
              </a:solidFill>
              <a:latin typeface="Arial" charset="0"/>
              <a:ea typeface="Arial" charset="0"/>
              <a:cs typeface="Arial" charset="0"/>
            </a:endParaRPr>
          </a:p>
        </p:txBody>
      </p:sp>
      <p:sp>
        <p:nvSpPr>
          <p:cNvPr id="10" name="TextBox 9"/>
          <p:cNvSpPr txBox="1"/>
          <p:nvPr/>
        </p:nvSpPr>
        <p:spPr>
          <a:xfrm>
            <a:off x="9859858" y="2534855"/>
            <a:ext cx="692812" cy="246221"/>
          </a:xfrm>
          <a:prstGeom prst="rect">
            <a:avLst/>
          </a:prstGeom>
          <a:noFill/>
        </p:spPr>
        <p:txBody>
          <a:bodyPr wrap="square" rtlCol="0">
            <a:spAutoFit/>
          </a:bodyPr>
          <a:lstStyle/>
          <a:p>
            <a:pPr algn="ctr"/>
            <a:r>
              <a:rPr lang="en-US" sz="1000" dirty="0" err="1">
                <a:solidFill>
                  <a:srgbClr val="3D6B90"/>
                </a:solidFill>
                <a:latin typeface="Arial" charset="0"/>
                <a:ea typeface="Arial" charset="0"/>
                <a:cs typeface="Arial" charset="0"/>
              </a:rPr>
              <a:t>Endline</a:t>
            </a:r>
            <a:endParaRPr lang="en-US" sz="1000" dirty="0">
              <a:solidFill>
                <a:srgbClr val="3D6B90"/>
              </a:solidFill>
              <a:latin typeface="Arial" charset="0"/>
              <a:ea typeface="Arial" charset="0"/>
              <a:cs typeface="Arial" charset="0"/>
            </a:endParaRPr>
          </a:p>
        </p:txBody>
      </p:sp>
      <p:sp>
        <p:nvSpPr>
          <p:cNvPr id="2" name="TextBox 1"/>
          <p:cNvSpPr txBox="1"/>
          <p:nvPr/>
        </p:nvSpPr>
        <p:spPr>
          <a:xfrm>
            <a:off x="5011837" y="4514126"/>
            <a:ext cx="765701" cy="246221"/>
          </a:xfrm>
          <a:prstGeom prst="rect">
            <a:avLst/>
          </a:prstGeom>
          <a:noFill/>
        </p:spPr>
        <p:txBody>
          <a:bodyPr wrap="square" rtlCol="0">
            <a:spAutoFit/>
          </a:bodyPr>
          <a:lstStyle/>
          <a:p>
            <a:pPr algn="ctr"/>
            <a:r>
              <a:rPr lang="en-US" sz="1000" dirty="0">
                <a:solidFill>
                  <a:srgbClr val="3D6B90"/>
                </a:solidFill>
                <a:latin typeface="Arial" charset="0"/>
                <a:ea typeface="Arial" charset="0"/>
                <a:cs typeface="Arial" charset="0"/>
              </a:rPr>
              <a:t>Baseline</a:t>
            </a:r>
          </a:p>
        </p:txBody>
      </p:sp>
      <p:sp>
        <p:nvSpPr>
          <p:cNvPr id="12" name="Rectangle 11">
            <a:extLst>
              <a:ext uri="{FF2B5EF4-FFF2-40B4-BE49-F238E27FC236}">
                <a16:creationId xmlns:a16="http://schemas.microsoft.com/office/drawing/2014/main" id="{E1787DF0-7340-5E48-B2A5-8F952B97E163}"/>
              </a:ext>
            </a:extLst>
          </p:cNvPr>
          <p:cNvSpPr/>
          <p:nvPr/>
        </p:nvSpPr>
        <p:spPr>
          <a:xfrm>
            <a:off x="0" y="6606153"/>
            <a:ext cx="819455" cy="184666"/>
          </a:xfrm>
          <a:prstGeom prst="rect">
            <a:avLst/>
          </a:prstGeom>
        </p:spPr>
        <p:txBody>
          <a:bodyPr wrap="none">
            <a:spAutoFit/>
          </a:bodyPr>
          <a:lstStyle/>
          <a:p>
            <a:r>
              <a:rPr lang="en-US" sz="600" dirty="0">
                <a:solidFill>
                  <a:schemeClr val="bg1"/>
                </a:solidFill>
                <a:latin typeface="arial" panose="020B0604020202020204" pitchFamily="34" charset="0"/>
              </a:rPr>
              <a:t>Photo © UN Photo</a:t>
            </a:r>
            <a:endParaRPr lang="en-US" sz="600" dirty="0">
              <a:solidFill>
                <a:schemeClr val="bg1"/>
              </a:solidFill>
            </a:endParaRPr>
          </a:p>
        </p:txBody>
      </p:sp>
    </p:spTree>
    <p:extLst>
      <p:ext uri="{BB962C8B-B14F-4D97-AF65-F5344CB8AC3E}">
        <p14:creationId xmlns:p14="http://schemas.microsoft.com/office/powerpoint/2010/main" val="1433407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CA540C-2068-D84D-AAD1-8EC2C87C2C05}"/>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9991"/>
            <a:ext cx="4056362" cy="6863315"/>
          </a:xfrm>
          <a:prstGeom prst="rect">
            <a:avLst/>
          </a:prstGeom>
        </p:spPr>
      </p:pic>
      <p:pic>
        <p:nvPicPr>
          <p:cNvPr id="13" name="Picture 9" descr="Full_Release_DSW_NAIROBI_Y2Y_SRH_0193.jpg"/>
          <p:cNvPicPr>
            <a:picLocks noChangeAspect="1"/>
          </p:cNvPicPr>
          <p:nvPr/>
        </p:nvPicPr>
        <p:blipFill rotWithShape="1">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l="29446" t="1530" r="36814" b="13954"/>
          <a:stretch/>
        </p:blipFill>
        <p:spPr>
          <a:xfrm>
            <a:off x="7729537" y="-2"/>
            <a:ext cx="4462463" cy="6853157"/>
          </a:xfrm>
          <a:prstGeom prst="rect">
            <a:avLst/>
          </a:prstGeom>
        </p:spPr>
      </p:pic>
      <p:pic>
        <p:nvPicPr>
          <p:cNvPr id="2" name="Picture 1"/>
          <p:cNvPicPr>
            <a:picLocks noChangeAspect="1"/>
          </p:cNvPicPr>
          <p:nvPr/>
        </p:nvPicPr>
        <p:blipFill rotWithShape="1">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4050409" y="0"/>
            <a:ext cx="4067997" cy="6853325"/>
          </a:xfrm>
          <a:prstGeom prst="rect">
            <a:avLst/>
          </a:prstGeom>
        </p:spPr>
      </p:pic>
      <p:sp>
        <p:nvSpPr>
          <p:cNvPr id="11" name="Rectangle 10"/>
          <p:cNvSpPr/>
          <p:nvPr/>
        </p:nvSpPr>
        <p:spPr>
          <a:xfrm>
            <a:off x="4048392" y="-170"/>
            <a:ext cx="4065566" cy="6853325"/>
          </a:xfrm>
          <a:prstGeom prst="rect">
            <a:avLst/>
          </a:prstGeom>
          <a:solidFill>
            <a:srgbClr val="3D6B9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ndParaRPr>
          </a:p>
        </p:txBody>
      </p:sp>
      <p:sp>
        <p:nvSpPr>
          <p:cNvPr id="14" name="Rectangle 13"/>
          <p:cNvSpPr/>
          <p:nvPr/>
        </p:nvSpPr>
        <p:spPr>
          <a:xfrm>
            <a:off x="8120424" y="-9992"/>
            <a:ext cx="4071576" cy="6863317"/>
          </a:xfrm>
          <a:prstGeom prst="rect">
            <a:avLst/>
          </a:prstGeom>
          <a:solidFill>
            <a:srgbClr val="7AADB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ndParaRPr>
          </a:p>
        </p:txBody>
      </p:sp>
      <p:sp>
        <p:nvSpPr>
          <p:cNvPr id="7" name="Title 1">
            <a:extLst>
              <a:ext uri="{FF2B5EF4-FFF2-40B4-BE49-F238E27FC236}">
                <a16:creationId xmlns:a16="http://schemas.microsoft.com/office/drawing/2014/main" id="{69B7C19D-7898-4670-88B2-FCFD28ED9ECD}"/>
              </a:ext>
            </a:extLst>
          </p:cNvPr>
          <p:cNvSpPr txBox="1">
            <a:spLocks/>
          </p:cNvSpPr>
          <p:nvPr>
            <p:extLst/>
          </p:nvPr>
        </p:nvSpPr>
        <p:spPr>
          <a:xfrm>
            <a:off x="4335001" y="2999961"/>
            <a:ext cx="3498719" cy="10001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solidFill>
                  <a:srgbClr val="FFFFFF"/>
                </a:solidFill>
                <a:latin typeface="Arial"/>
                <a:cs typeface="Arial"/>
              </a:rPr>
              <a:t>Women make up </a:t>
            </a:r>
          </a:p>
          <a:p>
            <a:pPr algn="ctr"/>
            <a:r>
              <a:rPr lang="en-US" sz="2400" dirty="0">
                <a:solidFill>
                  <a:srgbClr val="FFFFFF"/>
                </a:solidFill>
                <a:latin typeface="Arial"/>
                <a:cs typeface="Arial"/>
              </a:rPr>
              <a:t>the majority of contraceptive users.</a:t>
            </a:r>
          </a:p>
        </p:txBody>
      </p:sp>
      <p:sp>
        <p:nvSpPr>
          <p:cNvPr id="15" name="Rectangle 14"/>
          <p:cNvSpPr/>
          <p:nvPr/>
        </p:nvSpPr>
        <p:spPr>
          <a:xfrm>
            <a:off x="1" y="0"/>
            <a:ext cx="4054342" cy="6853326"/>
          </a:xfrm>
          <a:prstGeom prst="rect">
            <a:avLst/>
          </a:prstGeom>
          <a:solidFill>
            <a:srgbClr val="C78D2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ndParaRPr>
          </a:p>
        </p:txBody>
      </p:sp>
      <p:sp>
        <p:nvSpPr>
          <p:cNvPr id="8" name="Title 1">
            <a:extLst>
              <a:ext uri="{FF2B5EF4-FFF2-40B4-BE49-F238E27FC236}">
                <a16:creationId xmlns:a16="http://schemas.microsoft.com/office/drawing/2014/main" id="{69B7C19D-7898-4670-88B2-FCFD28ED9ECD}"/>
              </a:ext>
            </a:extLst>
          </p:cNvPr>
          <p:cNvSpPr txBox="1">
            <a:spLocks/>
          </p:cNvSpPr>
          <p:nvPr>
            <p:extLst/>
          </p:nvPr>
        </p:nvSpPr>
        <p:spPr>
          <a:xfrm>
            <a:off x="8178170" y="2750083"/>
            <a:ext cx="3929998" cy="14763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solidFill>
                  <a:schemeClr val="bg1"/>
                </a:solidFill>
                <a:latin typeface="Arial"/>
                <a:cs typeface="Arial"/>
              </a:rPr>
              <a:t>More men agree that contraception is a shared responsibility of both men and women.</a:t>
            </a:r>
            <a:endParaRPr lang="en-US" dirty="0">
              <a:solidFill>
                <a:schemeClr val="bg1"/>
              </a:solidFill>
              <a:latin typeface="Arial" charset="0"/>
            </a:endParaRPr>
          </a:p>
        </p:txBody>
      </p:sp>
      <p:sp>
        <p:nvSpPr>
          <p:cNvPr id="6" name="Title 1">
            <a:extLst>
              <a:ext uri="{FF2B5EF4-FFF2-40B4-BE49-F238E27FC236}">
                <a16:creationId xmlns:a16="http://schemas.microsoft.com/office/drawing/2014/main" id="{69B7C19D-7898-4670-88B2-FCFD28ED9ECD}"/>
              </a:ext>
            </a:extLst>
          </p:cNvPr>
          <p:cNvSpPr txBox="1">
            <a:spLocks/>
          </p:cNvSpPr>
          <p:nvPr>
            <p:extLst/>
          </p:nvPr>
        </p:nvSpPr>
        <p:spPr>
          <a:xfrm>
            <a:off x="522529" y="2878952"/>
            <a:ext cx="3005352" cy="10001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solidFill>
                  <a:srgbClr val="FFFFFF"/>
                </a:solidFill>
                <a:latin typeface="Arial"/>
                <a:cs typeface="Arial"/>
              </a:rPr>
              <a:t>More couples prefer smaller families.</a:t>
            </a:r>
          </a:p>
        </p:txBody>
      </p:sp>
      <p:sp>
        <p:nvSpPr>
          <p:cNvPr id="12" name="Rectangle 11">
            <a:extLst>
              <a:ext uri="{FF2B5EF4-FFF2-40B4-BE49-F238E27FC236}">
                <a16:creationId xmlns:a16="http://schemas.microsoft.com/office/drawing/2014/main" id="{5CC4EC74-71D8-664B-AD6A-4CA3543819C4}"/>
              </a:ext>
            </a:extLst>
          </p:cNvPr>
          <p:cNvSpPr/>
          <p:nvPr/>
        </p:nvSpPr>
        <p:spPr>
          <a:xfrm>
            <a:off x="0" y="6592211"/>
            <a:ext cx="3881120" cy="184666"/>
          </a:xfrm>
          <a:prstGeom prst="rect">
            <a:avLst/>
          </a:prstGeom>
        </p:spPr>
        <p:txBody>
          <a:bodyPr wrap="square">
            <a:spAutoFit/>
          </a:bodyPr>
          <a:lstStyle/>
          <a:p>
            <a:r>
              <a:rPr lang="en-US" sz="600" dirty="0">
                <a:solidFill>
                  <a:schemeClr val="bg1"/>
                </a:solidFill>
                <a:latin typeface="Arial" panose="020B0604020202020204" pitchFamily="34" charset="0"/>
                <a:cs typeface="Arial" panose="020B0604020202020204" pitchFamily="34" charset="0"/>
              </a:rPr>
              <a:t>Photo © </a:t>
            </a:r>
            <a:r>
              <a:rPr lang="en-US" sz="600" dirty="0" err="1">
                <a:solidFill>
                  <a:schemeClr val="bg1"/>
                </a:solidFill>
                <a:latin typeface="Arial" panose="020B0604020202020204" pitchFamily="34" charset="0"/>
                <a:cs typeface="Arial" panose="020B0604020202020204" pitchFamily="34" charset="0"/>
              </a:rPr>
              <a:t>KidStock</a:t>
            </a:r>
            <a:r>
              <a:rPr lang="en-US" sz="600" dirty="0">
                <a:solidFill>
                  <a:schemeClr val="bg1"/>
                </a:solidFill>
                <a:latin typeface="Arial" panose="020B0604020202020204" pitchFamily="34" charset="0"/>
                <a:cs typeface="Arial" panose="020B0604020202020204" pitchFamily="34" charset="0"/>
              </a:rPr>
              <a:t>/</a:t>
            </a:r>
            <a:r>
              <a:rPr lang="en-US" sz="600" dirty="0" err="1">
                <a:solidFill>
                  <a:schemeClr val="bg1"/>
                </a:solidFill>
                <a:latin typeface="Arial" panose="020B0604020202020204" pitchFamily="34" charset="0"/>
                <a:cs typeface="Arial" panose="020B0604020202020204" pitchFamily="34" charset="0"/>
              </a:rPr>
              <a:t>MNPhotoStudiosImages</a:t>
            </a:r>
            <a:endParaRPr lang="en-US" sz="600" dirty="0">
              <a:solidFill>
                <a:schemeClr val="bg1"/>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313D8FF3-CB5B-4E45-B0F3-58EA0381699E}"/>
              </a:ext>
            </a:extLst>
          </p:cNvPr>
          <p:cNvSpPr/>
          <p:nvPr/>
        </p:nvSpPr>
        <p:spPr>
          <a:xfrm>
            <a:off x="4084320" y="6592211"/>
            <a:ext cx="3881120" cy="184666"/>
          </a:xfrm>
          <a:prstGeom prst="rect">
            <a:avLst/>
          </a:prstGeom>
        </p:spPr>
        <p:txBody>
          <a:bodyPr wrap="square">
            <a:spAutoFit/>
          </a:bodyPr>
          <a:lstStyle/>
          <a:p>
            <a:r>
              <a:rPr lang="en-US" sz="600" dirty="0">
                <a:solidFill>
                  <a:schemeClr val="bg1"/>
                </a:solidFill>
                <a:latin typeface="Arial" panose="020B0604020202020204" pitchFamily="34" charset="0"/>
                <a:cs typeface="Arial" panose="020B0604020202020204" pitchFamily="34" charset="0"/>
              </a:rPr>
              <a:t>Photo © Jonathan </a:t>
            </a:r>
            <a:r>
              <a:rPr lang="en-US" sz="600" dirty="0" err="1">
                <a:solidFill>
                  <a:schemeClr val="bg1"/>
                </a:solidFill>
                <a:latin typeface="Arial" panose="020B0604020202020204" pitchFamily="34" charset="0"/>
                <a:cs typeface="Arial" panose="020B0604020202020204" pitchFamily="34" charset="0"/>
              </a:rPr>
              <a:t>Torgovnik</a:t>
            </a:r>
            <a:r>
              <a:rPr lang="en-US" sz="600" dirty="0">
                <a:solidFill>
                  <a:schemeClr val="bg1"/>
                </a:solidFill>
                <a:latin typeface="Arial" panose="020B0604020202020204" pitchFamily="34" charset="0"/>
                <a:cs typeface="Arial" panose="020B0604020202020204" pitchFamily="34" charset="0"/>
              </a:rPr>
              <a:t>/Reportage by Getty Images</a:t>
            </a:r>
          </a:p>
        </p:txBody>
      </p:sp>
      <p:sp>
        <p:nvSpPr>
          <p:cNvPr id="17" name="Rectangle 16">
            <a:extLst>
              <a:ext uri="{FF2B5EF4-FFF2-40B4-BE49-F238E27FC236}">
                <a16:creationId xmlns:a16="http://schemas.microsoft.com/office/drawing/2014/main" id="{80EB6F8D-9200-4948-AA0B-FD4024D693FC}"/>
              </a:ext>
            </a:extLst>
          </p:cNvPr>
          <p:cNvSpPr/>
          <p:nvPr/>
        </p:nvSpPr>
        <p:spPr>
          <a:xfrm>
            <a:off x="8158480" y="6592211"/>
            <a:ext cx="3881120" cy="184666"/>
          </a:xfrm>
          <a:prstGeom prst="rect">
            <a:avLst/>
          </a:prstGeom>
        </p:spPr>
        <p:txBody>
          <a:bodyPr wrap="square">
            <a:spAutoFit/>
          </a:bodyPr>
          <a:lstStyle/>
          <a:p>
            <a:r>
              <a:rPr lang="en-US" sz="600" dirty="0">
                <a:solidFill>
                  <a:schemeClr val="bg1"/>
                </a:solidFill>
                <a:latin typeface="Arial" panose="020B0604020202020204" pitchFamily="34" charset="0"/>
                <a:cs typeface="Arial" panose="020B0604020202020204" pitchFamily="34" charset="0"/>
              </a:rPr>
              <a:t>Photo © Jonathan </a:t>
            </a:r>
            <a:r>
              <a:rPr lang="en-US" sz="600" dirty="0" err="1">
                <a:solidFill>
                  <a:schemeClr val="bg1"/>
                </a:solidFill>
                <a:latin typeface="Arial" panose="020B0604020202020204" pitchFamily="34" charset="0"/>
                <a:cs typeface="Arial" panose="020B0604020202020204" pitchFamily="34" charset="0"/>
              </a:rPr>
              <a:t>Torgovnik</a:t>
            </a:r>
            <a:r>
              <a:rPr lang="en-US" sz="600" dirty="0">
                <a:solidFill>
                  <a:schemeClr val="bg1"/>
                </a:solidFill>
                <a:latin typeface="Arial" panose="020B0604020202020204" pitchFamily="34" charset="0"/>
                <a:cs typeface="Arial" panose="020B0604020202020204" pitchFamily="34" charset="0"/>
              </a:rPr>
              <a:t>/Reportage by Getty Images</a:t>
            </a:r>
          </a:p>
        </p:txBody>
      </p:sp>
    </p:spTree>
    <p:extLst>
      <p:ext uri="{BB962C8B-B14F-4D97-AF65-F5344CB8AC3E}">
        <p14:creationId xmlns:p14="http://schemas.microsoft.com/office/powerpoint/2010/main" val="716712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0"/>
            <a:ext cx="3419062" cy="6858000"/>
          </a:xfrm>
          <a:prstGeom prst="rect">
            <a:avLst/>
          </a:prstGeom>
        </p:spPr>
      </p:pic>
      <p:sp>
        <p:nvSpPr>
          <p:cNvPr id="4" name="Rectangle 3"/>
          <p:cNvSpPr/>
          <p:nvPr/>
        </p:nvSpPr>
        <p:spPr>
          <a:xfrm>
            <a:off x="2" y="0"/>
            <a:ext cx="3419060" cy="6858000"/>
          </a:xfrm>
          <a:prstGeom prst="rect">
            <a:avLst/>
          </a:prstGeom>
          <a:solidFill>
            <a:srgbClr val="7AADB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3" name="Content Placeholder 2">
            <a:extLst>
              <a:ext uri="{FF2B5EF4-FFF2-40B4-BE49-F238E27FC236}">
                <a16:creationId xmlns:a16="http://schemas.microsoft.com/office/drawing/2014/main" id="{644B267C-FF32-4EFF-840B-FEAAD69153A7}"/>
              </a:ext>
            </a:extLst>
          </p:cNvPr>
          <p:cNvSpPr>
            <a:spLocks noGrp="1"/>
          </p:cNvSpPr>
          <p:nvPr>
            <p:ph idx="1"/>
          </p:nvPr>
        </p:nvSpPr>
        <p:spPr>
          <a:xfrm>
            <a:off x="3927017" y="538052"/>
            <a:ext cx="7836649" cy="666227"/>
          </a:xfrm>
        </p:spPr>
        <p:txBody>
          <a:bodyPr anchor="t">
            <a:noAutofit/>
          </a:bodyPr>
          <a:lstStyle/>
          <a:p>
            <a:pPr marL="0" indent="0">
              <a:lnSpc>
                <a:spcPct val="120000"/>
              </a:lnSpc>
              <a:buNone/>
            </a:pPr>
            <a:r>
              <a:rPr lang="en-US" dirty="0">
                <a:solidFill>
                  <a:srgbClr val="C78D2A"/>
                </a:solidFill>
                <a:latin typeface="Arial" charset="0"/>
                <a:ea typeface="Arial" charset="0"/>
                <a:cs typeface="Arial" charset="0"/>
              </a:rPr>
              <a:t>The </a:t>
            </a:r>
            <a:r>
              <a:rPr lang="en-US" dirty="0" err="1">
                <a:solidFill>
                  <a:srgbClr val="C78D2A"/>
                </a:solidFill>
                <a:latin typeface="Arial" charset="0"/>
                <a:ea typeface="Arial" charset="0"/>
                <a:cs typeface="Arial" charset="0"/>
              </a:rPr>
              <a:t>GrowUp</a:t>
            </a:r>
            <a:r>
              <a:rPr lang="en-US" dirty="0">
                <a:solidFill>
                  <a:srgbClr val="C78D2A"/>
                </a:solidFill>
                <a:latin typeface="Arial" charset="0"/>
                <a:ea typeface="Arial" charset="0"/>
                <a:cs typeface="Arial" charset="0"/>
              </a:rPr>
              <a:t> Smart project increased VYA’s body literacy and awareness of pregnancy risks.</a:t>
            </a:r>
          </a:p>
        </p:txBody>
      </p:sp>
      <p:graphicFrame>
        <p:nvGraphicFramePr>
          <p:cNvPr id="8" name="Chart 7">
            <a:extLst>
              <a:ext uri="{FF2B5EF4-FFF2-40B4-BE49-F238E27FC236}">
                <a16:creationId xmlns:a16="http://schemas.microsoft.com/office/drawing/2014/main" id="{0C9F163A-8DAA-443F-8E9E-C72F85F98976}"/>
              </a:ext>
            </a:extLst>
          </p:cNvPr>
          <p:cNvGraphicFramePr/>
          <p:nvPr>
            <p:extLst>
              <p:ext uri="{D42A27DB-BD31-4B8C-83A1-F6EECF244321}">
                <p14:modId xmlns:p14="http://schemas.microsoft.com/office/powerpoint/2010/main" val="87504054"/>
              </p:ext>
            </p:extLst>
          </p:nvPr>
        </p:nvGraphicFramePr>
        <p:xfrm>
          <a:off x="4128787" y="1783193"/>
          <a:ext cx="7338828" cy="4926061"/>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p:cNvSpPr txBox="1"/>
          <p:nvPr/>
        </p:nvSpPr>
        <p:spPr>
          <a:xfrm>
            <a:off x="5546985" y="2720571"/>
            <a:ext cx="609462" cy="246221"/>
          </a:xfrm>
          <a:prstGeom prst="rect">
            <a:avLst/>
          </a:prstGeom>
          <a:noFill/>
        </p:spPr>
        <p:txBody>
          <a:bodyPr wrap="none" rtlCol="0">
            <a:spAutoFit/>
          </a:bodyPr>
          <a:lstStyle/>
          <a:p>
            <a:pPr algn="ctr"/>
            <a:r>
              <a:rPr lang="en-US" sz="1000" dirty="0" err="1">
                <a:solidFill>
                  <a:srgbClr val="3D6B90"/>
                </a:solidFill>
                <a:latin typeface="Arial" charset="0"/>
                <a:ea typeface="Arial" charset="0"/>
                <a:cs typeface="Arial" charset="0"/>
              </a:rPr>
              <a:t>Endline</a:t>
            </a:r>
            <a:endParaRPr lang="en-US" sz="1000" dirty="0">
              <a:solidFill>
                <a:srgbClr val="3D6B90"/>
              </a:solidFill>
              <a:latin typeface="Arial" charset="0"/>
              <a:ea typeface="Arial" charset="0"/>
              <a:cs typeface="Arial" charset="0"/>
            </a:endParaRPr>
          </a:p>
        </p:txBody>
      </p:sp>
      <p:sp>
        <p:nvSpPr>
          <p:cNvPr id="11" name="TextBox 10"/>
          <p:cNvSpPr txBox="1"/>
          <p:nvPr/>
        </p:nvSpPr>
        <p:spPr>
          <a:xfrm>
            <a:off x="7845342" y="2415771"/>
            <a:ext cx="609462" cy="246221"/>
          </a:xfrm>
          <a:prstGeom prst="rect">
            <a:avLst/>
          </a:prstGeom>
          <a:noFill/>
        </p:spPr>
        <p:txBody>
          <a:bodyPr wrap="none" rtlCol="0">
            <a:spAutoFit/>
          </a:bodyPr>
          <a:lstStyle/>
          <a:p>
            <a:pPr algn="ctr"/>
            <a:r>
              <a:rPr lang="en-US" sz="1000" dirty="0" err="1">
                <a:solidFill>
                  <a:srgbClr val="3D6B90"/>
                </a:solidFill>
                <a:latin typeface="Arial" charset="0"/>
                <a:ea typeface="Arial" charset="0"/>
                <a:cs typeface="Arial" charset="0"/>
              </a:rPr>
              <a:t>Endline</a:t>
            </a:r>
            <a:endParaRPr lang="en-US" sz="1000" dirty="0">
              <a:solidFill>
                <a:srgbClr val="3D6B90"/>
              </a:solidFill>
              <a:latin typeface="Arial" charset="0"/>
              <a:ea typeface="Arial" charset="0"/>
              <a:cs typeface="Arial" charset="0"/>
            </a:endParaRPr>
          </a:p>
        </p:txBody>
      </p:sp>
      <p:sp>
        <p:nvSpPr>
          <p:cNvPr id="13" name="TextBox 12"/>
          <p:cNvSpPr txBox="1"/>
          <p:nvPr/>
        </p:nvSpPr>
        <p:spPr>
          <a:xfrm>
            <a:off x="10226077" y="3717350"/>
            <a:ext cx="609462" cy="246221"/>
          </a:xfrm>
          <a:prstGeom prst="rect">
            <a:avLst/>
          </a:prstGeom>
          <a:noFill/>
        </p:spPr>
        <p:txBody>
          <a:bodyPr wrap="none" rtlCol="0">
            <a:spAutoFit/>
          </a:bodyPr>
          <a:lstStyle/>
          <a:p>
            <a:pPr algn="ctr"/>
            <a:r>
              <a:rPr lang="en-US" sz="1000" dirty="0" err="1">
                <a:solidFill>
                  <a:srgbClr val="3D6B90"/>
                </a:solidFill>
                <a:latin typeface="Arial" charset="0"/>
                <a:ea typeface="Arial" charset="0"/>
                <a:cs typeface="Arial" charset="0"/>
              </a:rPr>
              <a:t>Endline</a:t>
            </a:r>
            <a:endParaRPr lang="en-US" sz="1000" dirty="0">
              <a:solidFill>
                <a:srgbClr val="3D6B90"/>
              </a:solidFill>
              <a:latin typeface="Arial" charset="0"/>
              <a:ea typeface="Arial" charset="0"/>
              <a:cs typeface="Arial" charset="0"/>
            </a:endParaRPr>
          </a:p>
        </p:txBody>
      </p:sp>
      <p:sp>
        <p:nvSpPr>
          <p:cNvPr id="19" name="TextBox 18"/>
          <p:cNvSpPr txBox="1"/>
          <p:nvPr/>
        </p:nvSpPr>
        <p:spPr>
          <a:xfrm>
            <a:off x="4775613" y="4745084"/>
            <a:ext cx="581250" cy="246221"/>
          </a:xfrm>
          <a:prstGeom prst="rect">
            <a:avLst/>
          </a:prstGeom>
          <a:noFill/>
        </p:spPr>
        <p:txBody>
          <a:bodyPr wrap="square" lIns="0" rIns="0" rtlCol="0">
            <a:spAutoFit/>
          </a:bodyPr>
          <a:lstStyle/>
          <a:p>
            <a:pPr algn="ctr"/>
            <a:r>
              <a:rPr lang="en-US" sz="1000" dirty="0">
                <a:solidFill>
                  <a:srgbClr val="3D6B90"/>
                </a:solidFill>
                <a:latin typeface="Arial" charset="0"/>
                <a:ea typeface="Arial" charset="0"/>
                <a:cs typeface="Arial" charset="0"/>
              </a:rPr>
              <a:t>Baseline</a:t>
            </a:r>
          </a:p>
        </p:txBody>
      </p:sp>
      <p:sp>
        <p:nvSpPr>
          <p:cNvPr id="21" name="TextBox 20"/>
          <p:cNvSpPr txBox="1"/>
          <p:nvPr/>
        </p:nvSpPr>
        <p:spPr>
          <a:xfrm>
            <a:off x="7075653" y="3289774"/>
            <a:ext cx="581250" cy="246221"/>
          </a:xfrm>
          <a:prstGeom prst="rect">
            <a:avLst/>
          </a:prstGeom>
          <a:noFill/>
        </p:spPr>
        <p:txBody>
          <a:bodyPr wrap="square" lIns="0" rIns="0" rtlCol="0">
            <a:spAutoFit/>
          </a:bodyPr>
          <a:lstStyle/>
          <a:p>
            <a:pPr algn="ctr"/>
            <a:r>
              <a:rPr lang="en-US" sz="1000" dirty="0">
                <a:solidFill>
                  <a:srgbClr val="3D6B90"/>
                </a:solidFill>
                <a:latin typeface="Arial" charset="0"/>
                <a:ea typeface="Arial" charset="0"/>
                <a:cs typeface="Arial" charset="0"/>
              </a:rPr>
              <a:t>Baseline</a:t>
            </a:r>
          </a:p>
        </p:txBody>
      </p:sp>
      <p:sp>
        <p:nvSpPr>
          <p:cNvPr id="23" name="TextBox 22"/>
          <p:cNvSpPr txBox="1"/>
          <p:nvPr/>
        </p:nvSpPr>
        <p:spPr>
          <a:xfrm>
            <a:off x="9406960" y="4636654"/>
            <a:ext cx="581250" cy="246221"/>
          </a:xfrm>
          <a:prstGeom prst="rect">
            <a:avLst/>
          </a:prstGeom>
          <a:noFill/>
        </p:spPr>
        <p:txBody>
          <a:bodyPr wrap="square" lIns="0" rIns="0" rtlCol="0">
            <a:spAutoFit/>
          </a:bodyPr>
          <a:lstStyle/>
          <a:p>
            <a:pPr algn="ctr"/>
            <a:r>
              <a:rPr lang="en-US" sz="1000" dirty="0">
                <a:solidFill>
                  <a:srgbClr val="3D6B90"/>
                </a:solidFill>
                <a:latin typeface="Arial" charset="0"/>
                <a:ea typeface="Arial" charset="0"/>
                <a:cs typeface="Arial" charset="0"/>
              </a:rPr>
              <a:t>Baseline</a:t>
            </a:r>
          </a:p>
        </p:txBody>
      </p:sp>
      <p:sp>
        <p:nvSpPr>
          <p:cNvPr id="14" name="Rectangle 13">
            <a:extLst>
              <a:ext uri="{FF2B5EF4-FFF2-40B4-BE49-F238E27FC236}">
                <a16:creationId xmlns:a16="http://schemas.microsoft.com/office/drawing/2014/main" id="{297CA0C1-D842-C84D-9AC1-4B19FE8E55CF}"/>
              </a:ext>
            </a:extLst>
          </p:cNvPr>
          <p:cNvSpPr/>
          <p:nvPr/>
        </p:nvSpPr>
        <p:spPr>
          <a:xfrm>
            <a:off x="0" y="6606153"/>
            <a:ext cx="819455" cy="184666"/>
          </a:xfrm>
          <a:prstGeom prst="rect">
            <a:avLst/>
          </a:prstGeom>
        </p:spPr>
        <p:txBody>
          <a:bodyPr wrap="none">
            <a:spAutoFit/>
          </a:bodyPr>
          <a:lstStyle/>
          <a:p>
            <a:r>
              <a:rPr lang="en-US" sz="600" dirty="0">
                <a:solidFill>
                  <a:schemeClr val="bg1"/>
                </a:solidFill>
                <a:latin typeface="arial" panose="020B0604020202020204" pitchFamily="34" charset="0"/>
              </a:rPr>
              <a:t>Photo © UN Photo</a:t>
            </a:r>
            <a:endParaRPr lang="en-US" sz="600" dirty="0">
              <a:solidFill>
                <a:schemeClr val="bg1"/>
              </a:solidFill>
            </a:endParaRPr>
          </a:p>
        </p:txBody>
      </p:sp>
    </p:spTree>
    <p:extLst>
      <p:ext uri="{BB962C8B-B14F-4D97-AF65-F5344CB8AC3E}">
        <p14:creationId xmlns:p14="http://schemas.microsoft.com/office/powerpoint/2010/main" val="177457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72CD5-E519-4B16-9FAA-828B34D09488}"/>
              </a:ext>
            </a:extLst>
          </p:cNvPr>
          <p:cNvSpPr>
            <a:spLocks noGrp="1"/>
          </p:cNvSpPr>
          <p:nvPr>
            <p:ph type="title"/>
          </p:nvPr>
        </p:nvSpPr>
        <p:spPr/>
        <p:txBody>
          <a:bodyPr>
            <a:normAutofit/>
          </a:bodyPr>
          <a:lstStyle/>
          <a:p>
            <a:pPr algn="ctr"/>
            <a:r>
              <a:rPr lang="en-US" sz="3600" dirty="0">
                <a:solidFill>
                  <a:srgbClr val="3D6B90"/>
                </a:solidFill>
              </a:rPr>
              <a:t>What programs are effective at improving the health and well-being of VYAs?</a:t>
            </a:r>
          </a:p>
        </p:txBody>
      </p:sp>
      <p:sp>
        <p:nvSpPr>
          <p:cNvPr id="4" name="Rectangle 3"/>
          <p:cNvSpPr/>
          <p:nvPr/>
        </p:nvSpPr>
        <p:spPr>
          <a:xfrm>
            <a:off x="838200" y="4644874"/>
            <a:ext cx="2465641" cy="840230"/>
          </a:xfrm>
          <a:prstGeom prst="rect">
            <a:avLst/>
          </a:prstGeom>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1800" b="0" i="0" u="none" strike="noStrike" kern="1200" cap="none" spc="0" normalizeH="0" baseline="0" noProof="0" dirty="0">
                <a:ln>
                  <a:noFill/>
                </a:ln>
                <a:solidFill>
                  <a:srgbClr val="C78D2A"/>
                </a:solidFill>
                <a:effectLst/>
                <a:uLnTx/>
                <a:uFillTx/>
                <a:latin typeface="Arial" charset="0"/>
                <a:ea typeface="+mn-ea"/>
                <a:cs typeface="+mn-cs"/>
              </a:rPr>
              <a:t>Provide a space to learn about puberty, fertility, and sexuality.</a:t>
            </a:r>
          </a:p>
        </p:txBody>
      </p:sp>
      <p:sp>
        <p:nvSpPr>
          <p:cNvPr id="5" name="Rectangle 4"/>
          <p:cNvSpPr/>
          <p:nvPr/>
        </p:nvSpPr>
        <p:spPr>
          <a:xfrm>
            <a:off x="6070408" y="4644874"/>
            <a:ext cx="1632132" cy="840230"/>
          </a:xfrm>
          <a:prstGeom prst="rect">
            <a:avLst/>
          </a:prstGeom>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1800" b="0" i="0" u="none" strike="noStrike" kern="1200" cap="none" spc="0" normalizeH="0" baseline="0" noProof="0" dirty="0">
                <a:ln>
                  <a:noFill/>
                </a:ln>
                <a:solidFill>
                  <a:srgbClr val="C78D2A"/>
                </a:solidFill>
                <a:effectLst/>
                <a:uLnTx/>
                <a:uFillTx/>
                <a:latin typeface="Arial" charset="0"/>
                <a:ea typeface="+mn-ea"/>
                <a:cs typeface="+mn-cs"/>
              </a:rPr>
              <a:t>Allow </a:t>
            </a:r>
            <a:r>
              <a:rPr kumimoji="0" lang="en-US" sz="1800" b="0" i="0" u="none" strike="noStrike" kern="1200" cap="none" spc="0" normalizeH="0" baseline="0" noProof="0">
                <a:ln>
                  <a:noFill/>
                </a:ln>
                <a:solidFill>
                  <a:srgbClr val="C78D2A"/>
                </a:solidFill>
                <a:effectLst/>
                <a:uLnTx/>
                <a:uFillTx/>
                <a:latin typeface="Arial" charset="0"/>
                <a:ea typeface="+mn-ea"/>
                <a:cs typeface="+mn-cs"/>
              </a:rPr>
              <a:t>exploration </a:t>
            </a:r>
            <a:br>
              <a:rPr kumimoji="0" lang="en-US" sz="1800" b="0" i="0" u="none" strike="noStrike" kern="1200" cap="none" spc="0" normalizeH="0" baseline="0" noProof="0">
                <a:ln>
                  <a:noFill/>
                </a:ln>
                <a:solidFill>
                  <a:srgbClr val="C78D2A"/>
                </a:solidFill>
                <a:effectLst/>
                <a:uLnTx/>
                <a:uFillTx/>
                <a:latin typeface="Arial" charset="0"/>
                <a:ea typeface="+mn-ea"/>
                <a:cs typeface="+mn-cs"/>
              </a:rPr>
            </a:br>
            <a:r>
              <a:rPr kumimoji="0" lang="en-US" sz="1800" b="0" i="0" u="none" strike="noStrike" kern="1200" cap="none" spc="0" normalizeH="0" baseline="0" noProof="0">
                <a:ln>
                  <a:noFill/>
                </a:ln>
                <a:solidFill>
                  <a:srgbClr val="C78D2A"/>
                </a:solidFill>
                <a:effectLst/>
                <a:uLnTx/>
                <a:uFillTx/>
                <a:latin typeface="Arial" charset="0"/>
                <a:ea typeface="+mn-ea"/>
                <a:cs typeface="+mn-cs"/>
              </a:rPr>
              <a:t>of </a:t>
            </a:r>
            <a:r>
              <a:rPr kumimoji="0" lang="en-US" sz="1800" b="0" i="0" u="none" strike="noStrike" kern="1200" cap="none" spc="0" normalizeH="0" baseline="0" noProof="0" dirty="0">
                <a:ln>
                  <a:noFill/>
                </a:ln>
                <a:solidFill>
                  <a:srgbClr val="C78D2A"/>
                </a:solidFill>
                <a:effectLst/>
                <a:uLnTx/>
                <a:uFillTx/>
                <a:latin typeface="Arial" charset="0"/>
                <a:ea typeface="+mn-ea"/>
                <a:cs typeface="+mn-cs"/>
              </a:rPr>
              <a:t>attitudes.</a:t>
            </a:r>
          </a:p>
        </p:txBody>
      </p:sp>
      <p:sp>
        <p:nvSpPr>
          <p:cNvPr id="6" name="Rectangle 5"/>
          <p:cNvSpPr/>
          <p:nvPr/>
        </p:nvSpPr>
        <p:spPr>
          <a:xfrm>
            <a:off x="3697278" y="4644874"/>
            <a:ext cx="2008211" cy="590931"/>
          </a:xfrm>
          <a:prstGeom prst="rect">
            <a:avLst/>
          </a:prstGeom>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1800" b="0" i="0" u="none" strike="noStrike" kern="1200" cap="none" spc="0" normalizeH="0" baseline="0" noProof="0" dirty="0">
                <a:ln>
                  <a:noFill/>
                </a:ln>
                <a:solidFill>
                  <a:srgbClr val="C78D2A"/>
                </a:solidFill>
                <a:effectLst/>
                <a:uLnTx/>
                <a:uFillTx/>
                <a:latin typeface="Arial" charset="0"/>
                <a:ea typeface="+mn-ea"/>
                <a:cs typeface="+mn-cs"/>
              </a:rPr>
              <a:t>Address gender inequities.</a:t>
            </a:r>
          </a:p>
        </p:txBody>
      </p:sp>
      <p:sp>
        <p:nvSpPr>
          <p:cNvPr id="7" name="Rectangle 6"/>
          <p:cNvSpPr/>
          <p:nvPr/>
        </p:nvSpPr>
        <p:spPr>
          <a:xfrm>
            <a:off x="8275286" y="4648297"/>
            <a:ext cx="3136839" cy="1089529"/>
          </a:xfrm>
          <a:prstGeom prst="rect">
            <a:avLst/>
          </a:prstGeom>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1800" b="0" i="0" u="none" strike="noStrike" kern="1200" cap="none" spc="0" normalizeH="0" baseline="0" noProof="0">
                <a:ln>
                  <a:noFill/>
                </a:ln>
                <a:solidFill>
                  <a:srgbClr val="C78D2A"/>
                </a:solidFill>
                <a:effectLst/>
                <a:uLnTx/>
                <a:uFillTx/>
                <a:latin typeface="Arial" charset="0"/>
                <a:ea typeface="+mn-ea"/>
                <a:cs typeface="+mn-cs"/>
              </a:rPr>
              <a:t>Link adolescents to caring parents and other adults, schools, health services, and supportive communities.</a:t>
            </a:r>
            <a:endParaRPr kumimoji="0" lang="en-US" sz="1800" b="0" i="0" u="none" strike="noStrike" kern="1200" cap="none" spc="0" normalizeH="0" baseline="0" noProof="0" dirty="0">
              <a:ln>
                <a:noFill/>
              </a:ln>
              <a:solidFill>
                <a:srgbClr val="C78D2A"/>
              </a:solidFill>
              <a:effectLst/>
              <a:uLnTx/>
              <a:uFillTx/>
              <a:latin typeface="Arial" charset="0"/>
              <a:ea typeface="+mn-ea"/>
              <a:cs typeface="+mn-cs"/>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22974" y="3167781"/>
            <a:ext cx="1356818" cy="1356818"/>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23638" y="3025315"/>
            <a:ext cx="1641750" cy="1641750"/>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34006" y="3505202"/>
            <a:ext cx="1019397" cy="1019397"/>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58933" y="3285521"/>
            <a:ext cx="1121337" cy="1121337"/>
          </a:xfrm>
          <a:prstGeom prst="rect">
            <a:avLst/>
          </a:prstGeom>
        </p:spPr>
      </p:pic>
    </p:spTree>
    <p:extLst>
      <p:ext uri="{BB962C8B-B14F-4D97-AF65-F5344CB8AC3E}">
        <p14:creationId xmlns:p14="http://schemas.microsoft.com/office/powerpoint/2010/main" val="1657757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418C9B-FFD0-4839-9BD8-FDB02822FF74}"/>
              </a:ext>
            </a:extLst>
          </p:cNvPr>
          <p:cNvSpPr/>
          <p:nvPr/>
        </p:nvSpPr>
        <p:spPr>
          <a:xfrm>
            <a:off x="0" y="0"/>
            <a:ext cx="12191999" cy="6858000"/>
          </a:xfrm>
          <a:prstGeom prst="rect">
            <a:avLst/>
          </a:prstGeom>
          <a:solidFill>
            <a:srgbClr val="7AADB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2" name="Title 1">
            <a:extLst>
              <a:ext uri="{FF2B5EF4-FFF2-40B4-BE49-F238E27FC236}">
                <a16:creationId xmlns:a16="http://schemas.microsoft.com/office/drawing/2014/main" id="{BB22FC69-D1AC-480E-B566-80510EF6FD5A}"/>
              </a:ext>
            </a:extLst>
          </p:cNvPr>
          <p:cNvSpPr>
            <a:spLocks noGrp="1"/>
          </p:cNvSpPr>
          <p:nvPr>
            <p:ph type="title"/>
            <p:extLst/>
          </p:nvPr>
        </p:nvSpPr>
        <p:spPr>
          <a:xfrm>
            <a:off x="993057" y="2349393"/>
            <a:ext cx="10205884" cy="2159213"/>
          </a:xfrm>
        </p:spPr>
        <p:txBody>
          <a:bodyPr>
            <a:noAutofit/>
          </a:bodyPr>
          <a:lstStyle/>
          <a:p>
            <a:pPr algn="ctr"/>
            <a:r>
              <a:rPr lang="en-GB" sz="5400" dirty="0">
                <a:solidFill>
                  <a:schemeClr val="bg1"/>
                </a:solidFill>
                <a:latin typeface="Arial"/>
                <a:cs typeface="Arial"/>
              </a:rPr>
              <a:t>BENEFITS OF INVOLVING MEN AND BOYS IN CONTRACEPTIVE USE AND FAMILY PLANNING</a:t>
            </a:r>
            <a:endParaRPr lang="en-US" sz="5400" dirty="0">
              <a:solidFill>
                <a:schemeClr val="bg1"/>
              </a:solidFill>
              <a:latin typeface="Arial"/>
              <a:cs typeface="Arial"/>
            </a:endParaRPr>
          </a:p>
        </p:txBody>
      </p:sp>
    </p:spTree>
    <p:extLst>
      <p:ext uri="{BB962C8B-B14F-4D97-AF65-F5344CB8AC3E}">
        <p14:creationId xmlns:p14="http://schemas.microsoft.com/office/powerpoint/2010/main" val="2960617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9BCC8D-B300-BE41-9B26-BE1236538C72}"/>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r="-1"/>
          <a:stretch/>
        </p:blipFill>
        <p:spPr>
          <a:xfrm>
            <a:off x="-666249" y="0"/>
            <a:ext cx="13290254" cy="7144184"/>
          </a:xfrm>
          <a:prstGeom prst="rect">
            <a:avLst/>
          </a:prstGeom>
        </p:spPr>
      </p:pic>
      <p:sp>
        <p:nvSpPr>
          <p:cNvPr id="7" name="Rectangle 6"/>
          <p:cNvSpPr/>
          <p:nvPr/>
        </p:nvSpPr>
        <p:spPr>
          <a:xfrm>
            <a:off x="-666249" y="0"/>
            <a:ext cx="13290253" cy="7144184"/>
          </a:xfrm>
          <a:prstGeom prst="rect">
            <a:avLst/>
          </a:prstGeom>
          <a:solidFill>
            <a:srgbClr val="3D6B9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3" name="Content Placeholder 2">
            <a:extLst>
              <a:ext uri="{FF2B5EF4-FFF2-40B4-BE49-F238E27FC236}">
                <a16:creationId xmlns:a16="http://schemas.microsoft.com/office/drawing/2014/main" id="{FC179FCB-7855-4891-8247-15C2384B4E66}"/>
              </a:ext>
            </a:extLst>
          </p:cNvPr>
          <p:cNvSpPr>
            <a:spLocks noGrp="1"/>
          </p:cNvSpPr>
          <p:nvPr>
            <p:ph idx="1"/>
            <p:extLst/>
          </p:nvPr>
        </p:nvSpPr>
        <p:spPr>
          <a:xfrm>
            <a:off x="952883" y="4605879"/>
            <a:ext cx="10249568" cy="2252121"/>
          </a:xfrm>
        </p:spPr>
        <p:txBody>
          <a:bodyPr vert="horz" lIns="91440" tIns="45720" rIns="91440" bIns="45720" rtlCol="0" anchor="t">
            <a:noAutofit/>
          </a:bodyPr>
          <a:lstStyle/>
          <a:p>
            <a:pPr marL="0" lvl="1" indent="0" algn="ctr">
              <a:buNone/>
            </a:pPr>
            <a:r>
              <a:rPr lang="en-US" sz="2800" dirty="0">
                <a:solidFill>
                  <a:schemeClr val="bg1"/>
                </a:solidFill>
                <a:latin typeface="Arial"/>
                <a:cs typeface="Arial"/>
              </a:rPr>
              <a:t>“I was convinced that the [increased] number of children in the home contributes to ill health of both parents and children... </a:t>
            </a:r>
            <a:br>
              <a:rPr lang="en-US" sz="2800" dirty="0">
                <a:solidFill>
                  <a:schemeClr val="bg1"/>
                </a:solidFill>
                <a:latin typeface="Arial"/>
                <a:cs typeface="Arial"/>
              </a:rPr>
            </a:br>
            <a:r>
              <a:rPr lang="en-US" sz="2800" dirty="0">
                <a:solidFill>
                  <a:schemeClr val="bg1"/>
                </a:solidFill>
                <a:latin typeface="Arial"/>
                <a:cs typeface="Arial"/>
              </a:rPr>
              <a:t>The children become malnourished, as well, since there are not enough resources in the home.” </a:t>
            </a:r>
          </a:p>
          <a:p>
            <a:pPr marL="0" lvl="1" indent="0" algn="r">
              <a:lnSpc>
                <a:spcPct val="150000"/>
              </a:lnSpc>
              <a:buNone/>
            </a:pPr>
            <a:r>
              <a:rPr lang="en-US" sz="2000" dirty="0">
                <a:solidFill>
                  <a:schemeClr val="bg1"/>
                </a:solidFill>
                <a:latin typeface="Arial"/>
                <a:cs typeface="Arial"/>
              </a:rPr>
              <a:t>- Married male, Malawi</a:t>
            </a:r>
          </a:p>
        </p:txBody>
      </p:sp>
      <p:sp>
        <p:nvSpPr>
          <p:cNvPr id="6" name="Rectangle 5">
            <a:extLst>
              <a:ext uri="{FF2B5EF4-FFF2-40B4-BE49-F238E27FC236}">
                <a16:creationId xmlns:a16="http://schemas.microsoft.com/office/drawing/2014/main" id="{78DC11B6-65D8-464B-9F6C-8993C25EEC3C}"/>
              </a:ext>
            </a:extLst>
          </p:cNvPr>
          <p:cNvSpPr/>
          <p:nvPr/>
        </p:nvSpPr>
        <p:spPr>
          <a:xfrm>
            <a:off x="0" y="6606153"/>
            <a:ext cx="3427541" cy="184666"/>
          </a:xfrm>
          <a:prstGeom prst="rect">
            <a:avLst/>
          </a:prstGeom>
        </p:spPr>
        <p:txBody>
          <a:bodyPr wrap="none">
            <a:spAutoFit/>
          </a:bodyPr>
          <a:lstStyle/>
          <a:p>
            <a:r>
              <a:rPr lang="en-US" sz="600" dirty="0">
                <a:solidFill>
                  <a:schemeClr val="bg1"/>
                </a:solidFill>
                <a:latin typeface="arial" panose="020B0604020202020204" pitchFamily="34" charset="0"/>
              </a:rPr>
              <a:t>Photo © 2017 Eric Bond / Elizabeth Glaser Pediatric AIDS Foundation, Courtesy of </a:t>
            </a:r>
            <a:r>
              <a:rPr lang="en-US" sz="600" dirty="0" err="1">
                <a:solidFill>
                  <a:schemeClr val="bg1"/>
                </a:solidFill>
                <a:latin typeface="arial" panose="020B0604020202020204" pitchFamily="34" charset="0"/>
              </a:rPr>
              <a:t>Photoshare</a:t>
            </a:r>
            <a:endParaRPr lang="en-US" sz="600" dirty="0">
              <a:solidFill>
                <a:schemeClr val="bg1"/>
              </a:solidFill>
            </a:endParaRPr>
          </a:p>
        </p:txBody>
      </p:sp>
    </p:spTree>
    <p:extLst>
      <p:ext uri="{BB962C8B-B14F-4D97-AF65-F5344CB8AC3E}">
        <p14:creationId xmlns:p14="http://schemas.microsoft.com/office/powerpoint/2010/main" val="2037609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991B7-04DA-4D7D-AE06-0F1EC7ECFC87}"/>
              </a:ext>
            </a:extLst>
          </p:cNvPr>
          <p:cNvSpPr>
            <a:spLocks noGrp="1"/>
          </p:cNvSpPr>
          <p:nvPr>
            <p:ph type="title"/>
          </p:nvPr>
        </p:nvSpPr>
        <p:spPr>
          <a:xfrm>
            <a:off x="838200" y="561892"/>
            <a:ext cx="10515600" cy="1541228"/>
          </a:xfrm>
        </p:spPr>
        <p:txBody>
          <a:bodyPr>
            <a:normAutofit/>
          </a:bodyPr>
          <a:lstStyle/>
          <a:p>
            <a:pPr algn="ctr"/>
            <a:r>
              <a:rPr lang="en-US" sz="3600" dirty="0">
                <a:solidFill>
                  <a:srgbClr val="3D6B90"/>
                </a:solidFill>
              </a:rPr>
              <a:t>Male involvement can lead to positive health outcomes for men and their families.</a:t>
            </a:r>
          </a:p>
        </p:txBody>
      </p:sp>
      <p:sp>
        <p:nvSpPr>
          <p:cNvPr id="4" name="TextBox 3">
            <a:extLst>
              <a:ext uri="{FF2B5EF4-FFF2-40B4-BE49-F238E27FC236}">
                <a16:creationId xmlns:a16="http://schemas.microsoft.com/office/drawing/2014/main" id="{796E1C23-14F7-420C-B877-1F3309CF0B10}"/>
              </a:ext>
            </a:extLst>
          </p:cNvPr>
          <p:cNvSpPr txBox="1"/>
          <p:nvPr/>
        </p:nvSpPr>
        <p:spPr>
          <a:xfrm>
            <a:off x="420329" y="5847735"/>
            <a:ext cx="110096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TextBox 4">
            <a:extLst>
              <a:ext uri="{FF2B5EF4-FFF2-40B4-BE49-F238E27FC236}">
                <a16:creationId xmlns:a16="http://schemas.microsoft.com/office/drawing/2014/main" id="{50B573E5-AD57-4D53-B667-0E440D9C55BC}"/>
              </a:ext>
            </a:extLst>
          </p:cNvPr>
          <p:cNvSpPr txBox="1"/>
          <p:nvPr/>
        </p:nvSpPr>
        <p:spPr>
          <a:xfrm>
            <a:off x="296260" y="6356965"/>
            <a:ext cx="11257808"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lumMod val="50000"/>
                  </a:prstClr>
                </a:solidFill>
                <a:effectLst/>
                <a:uLnTx/>
                <a:uFillTx/>
                <a:latin typeface="Arial" charset="0"/>
                <a:ea typeface="+mn-ea"/>
                <a:cs typeface="+mn-cs"/>
              </a:rPr>
              <a:t>Source: Gary Barker, 2014; FHI360, 2017</a:t>
            </a:r>
          </a:p>
        </p:txBody>
      </p:sp>
      <p:sp>
        <p:nvSpPr>
          <p:cNvPr id="6" name="Rectangle 5"/>
          <p:cNvSpPr/>
          <p:nvPr/>
        </p:nvSpPr>
        <p:spPr>
          <a:xfrm>
            <a:off x="1801058" y="2688336"/>
            <a:ext cx="317109" cy="317109"/>
          </a:xfrm>
          <a:prstGeom prst="rect">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1801058" y="3677920"/>
            <a:ext cx="317109" cy="317109"/>
          </a:xfrm>
          <a:prstGeom prst="rect">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1801058" y="4191000"/>
            <a:ext cx="317109" cy="317109"/>
          </a:xfrm>
          <a:prstGeom prst="rect">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1801058" y="4723590"/>
            <a:ext cx="317109" cy="317109"/>
          </a:xfrm>
          <a:prstGeom prst="rect">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1801058" y="3182119"/>
            <a:ext cx="317109" cy="317109"/>
          </a:xfrm>
          <a:prstGeom prst="rect">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4F6E5CF-6C59-43D1-A460-36ED2EE90B10}"/>
              </a:ext>
            </a:extLst>
          </p:cNvPr>
          <p:cNvSpPr>
            <a:spLocks noGrp="1"/>
          </p:cNvSpPr>
          <p:nvPr>
            <p:ph idx="1"/>
          </p:nvPr>
        </p:nvSpPr>
        <p:spPr>
          <a:xfrm>
            <a:off x="1760154" y="2623480"/>
            <a:ext cx="9153832" cy="4351338"/>
          </a:xfrm>
        </p:spPr>
        <p:txBody>
          <a:bodyPr/>
          <a:lstStyle/>
          <a:p>
            <a:pPr marL="502920" indent="-502920">
              <a:buClr>
                <a:srgbClr val="7AADB0"/>
              </a:buClr>
              <a:buSzPct val="125000"/>
              <a:buFont typeface="Wingdings" charset="2"/>
              <a:buChar char="ü"/>
            </a:pPr>
            <a:r>
              <a:rPr lang="en-US" dirty="0">
                <a:solidFill>
                  <a:schemeClr val="bg1">
                    <a:lumMod val="50000"/>
                  </a:schemeClr>
                </a:solidFill>
              </a:rPr>
              <a:t>More fulfilling relationships. </a:t>
            </a:r>
          </a:p>
          <a:p>
            <a:pPr marL="502920" indent="-502920">
              <a:buClr>
                <a:srgbClr val="7AADB0"/>
              </a:buClr>
              <a:buSzPct val="125000"/>
              <a:buFont typeface="Wingdings" charset="2"/>
              <a:buChar char="ü"/>
            </a:pPr>
            <a:r>
              <a:rPr lang="en-US" dirty="0">
                <a:solidFill>
                  <a:schemeClr val="bg1">
                    <a:lumMod val="50000"/>
                  </a:schemeClr>
                </a:solidFill>
              </a:rPr>
              <a:t>Improved communication with partners.</a:t>
            </a:r>
          </a:p>
          <a:p>
            <a:pPr marL="502920" indent="-502920">
              <a:buClr>
                <a:srgbClr val="7AADB0"/>
              </a:buClr>
              <a:buSzPct val="125000"/>
              <a:buFont typeface="Wingdings" charset="2"/>
              <a:buChar char="ü"/>
            </a:pPr>
            <a:r>
              <a:rPr lang="en-US" dirty="0">
                <a:solidFill>
                  <a:schemeClr val="bg1">
                    <a:lumMod val="50000"/>
                  </a:schemeClr>
                </a:solidFill>
              </a:rPr>
              <a:t>Improved mental and physical health.</a:t>
            </a:r>
          </a:p>
          <a:p>
            <a:pPr marL="502920" indent="-502920">
              <a:buClr>
                <a:srgbClr val="7AADB0"/>
              </a:buClr>
              <a:buSzPct val="125000"/>
              <a:buFont typeface="Wingdings" charset="2"/>
              <a:buChar char="ü"/>
            </a:pPr>
            <a:r>
              <a:rPr lang="en-US" dirty="0">
                <a:solidFill>
                  <a:schemeClr val="bg1">
                    <a:lumMod val="50000"/>
                  </a:schemeClr>
                </a:solidFill>
              </a:rPr>
              <a:t>Improved maternal health outcomes.</a:t>
            </a:r>
          </a:p>
          <a:p>
            <a:pPr marL="502920" indent="-502920">
              <a:buClr>
                <a:srgbClr val="7AADB0"/>
              </a:buClr>
              <a:buSzPct val="125000"/>
              <a:buFont typeface="Wingdings" charset="2"/>
              <a:buChar char="ü"/>
            </a:pPr>
            <a:r>
              <a:rPr lang="en-US" dirty="0">
                <a:solidFill>
                  <a:schemeClr val="bg1">
                    <a:lumMod val="50000"/>
                  </a:schemeClr>
                </a:solidFill>
              </a:rPr>
              <a:t>Improved child development outcomes.</a:t>
            </a:r>
          </a:p>
        </p:txBody>
      </p:sp>
    </p:spTree>
    <p:extLst>
      <p:ext uri="{BB962C8B-B14F-4D97-AF65-F5344CB8AC3E}">
        <p14:creationId xmlns:p14="http://schemas.microsoft.com/office/powerpoint/2010/main" val="1676624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46A29C-0F3A-4769-A034-40104F3A592F}"/>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a:ext>
            </a:extLst>
          </a:blip>
          <a:stretch>
            <a:fillRect/>
          </a:stretch>
        </p:blipFill>
        <p:spPr>
          <a:xfrm>
            <a:off x="0" y="-663677"/>
            <a:ext cx="12261266" cy="8174178"/>
          </a:xfrm>
          <a:prstGeom prst="rect">
            <a:avLst/>
          </a:prstGeom>
        </p:spPr>
      </p:pic>
      <p:sp>
        <p:nvSpPr>
          <p:cNvPr id="7" name="Rectangle 6"/>
          <p:cNvSpPr/>
          <p:nvPr/>
        </p:nvSpPr>
        <p:spPr>
          <a:xfrm>
            <a:off x="15240" y="-186762"/>
            <a:ext cx="12230786" cy="7759548"/>
          </a:xfrm>
          <a:prstGeom prst="rect">
            <a:avLst/>
          </a:prstGeom>
          <a:solidFill>
            <a:srgbClr val="3D6B9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3" name="Content Placeholder 2">
            <a:extLst>
              <a:ext uri="{FF2B5EF4-FFF2-40B4-BE49-F238E27FC236}">
                <a16:creationId xmlns:a16="http://schemas.microsoft.com/office/drawing/2014/main" id="{FC179FCB-7855-4891-8247-15C2384B4E66}"/>
              </a:ext>
            </a:extLst>
          </p:cNvPr>
          <p:cNvSpPr>
            <a:spLocks noGrp="1"/>
          </p:cNvSpPr>
          <p:nvPr>
            <p:ph idx="1"/>
            <p:extLst/>
          </p:nvPr>
        </p:nvSpPr>
        <p:spPr>
          <a:xfrm>
            <a:off x="2258952" y="4209934"/>
            <a:ext cx="7244599" cy="1780161"/>
          </a:xfrm>
        </p:spPr>
        <p:txBody>
          <a:bodyPr vert="horz" lIns="91440" tIns="45720" rIns="91440" bIns="45720" rtlCol="0" anchor="t">
            <a:normAutofit/>
          </a:bodyPr>
          <a:lstStyle/>
          <a:p>
            <a:pPr marL="457200" lvl="1" indent="0" algn="ctr">
              <a:lnSpc>
                <a:spcPct val="100000"/>
              </a:lnSpc>
              <a:buNone/>
            </a:pPr>
            <a:r>
              <a:rPr lang="en-US" sz="3200" dirty="0">
                <a:solidFill>
                  <a:schemeClr val="bg1"/>
                </a:solidFill>
                <a:latin typeface="Arial"/>
                <a:cs typeface="Arial"/>
              </a:rPr>
              <a:t>Engaging men in family planning services can be an entry point into the health care system.</a:t>
            </a:r>
          </a:p>
        </p:txBody>
      </p:sp>
      <p:sp>
        <p:nvSpPr>
          <p:cNvPr id="5" name="Rectangle 4">
            <a:extLst>
              <a:ext uri="{FF2B5EF4-FFF2-40B4-BE49-F238E27FC236}">
                <a16:creationId xmlns:a16="http://schemas.microsoft.com/office/drawing/2014/main" id="{30AD6B4F-F590-3D4F-B349-AD533DC95638}"/>
              </a:ext>
            </a:extLst>
          </p:cNvPr>
          <p:cNvSpPr/>
          <p:nvPr/>
        </p:nvSpPr>
        <p:spPr>
          <a:xfrm>
            <a:off x="0" y="6606153"/>
            <a:ext cx="920445" cy="184666"/>
          </a:xfrm>
          <a:prstGeom prst="rect">
            <a:avLst/>
          </a:prstGeom>
        </p:spPr>
        <p:txBody>
          <a:bodyPr wrap="none">
            <a:spAutoFit/>
          </a:bodyPr>
          <a:lstStyle/>
          <a:p>
            <a:r>
              <a:rPr lang="en-US" sz="600" dirty="0">
                <a:solidFill>
                  <a:schemeClr val="bg1"/>
                </a:solidFill>
                <a:latin typeface="arial" panose="020B0604020202020204" pitchFamily="34" charset="0"/>
              </a:rPr>
              <a:t>Photo © Katy Woods</a:t>
            </a:r>
            <a:endParaRPr lang="en-US" sz="600" dirty="0">
              <a:solidFill>
                <a:schemeClr val="bg1"/>
              </a:solidFill>
            </a:endParaRPr>
          </a:p>
        </p:txBody>
      </p:sp>
    </p:spTree>
    <p:extLst>
      <p:ext uri="{BB962C8B-B14F-4D97-AF65-F5344CB8AC3E}">
        <p14:creationId xmlns:p14="http://schemas.microsoft.com/office/powerpoint/2010/main" val="4109297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7BF065-ECB9-438D-8DB5-243251778180}"/>
              </a:ext>
            </a:extLst>
          </p:cNvPr>
          <p:cNvSpPr/>
          <p:nvPr/>
        </p:nvSpPr>
        <p:spPr>
          <a:xfrm>
            <a:off x="0" y="0"/>
            <a:ext cx="12191999" cy="6858000"/>
          </a:xfrm>
          <a:prstGeom prst="rect">
            <a:avLst/>
          </a:prstGeom>
          <a:solidFill>
            <a:srgbClr val="C78D2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2" name="Title 1">
            <a:extLst>
              <a:ext uri="{FF2B5EF4-FFF2-40B4-BE49-F238E27FC236}">
                <a16:creationId xmlns:a16="http://schemas.microsoft.com/office/drawing/2014/main" id="{BB22FC69-D1AC-480E-B566-80510EF6FD5A}"/>
              </a:ext>
            </a:extLst>
          </p:cNvPr>
          <p:cNvSpPr>
            <a:spLocks noGrp="1"/>
          </p:cNvSpPr>
          <p:nvPr>
            <p:ph type="title"/>
            <p:extLst/>
          </p:nvPr>
        </p:nvSpPr>
        <p:spPr>
          <a:xfrm>
            <a:off x="2932463" y="2349393"/>
            <a:ext cx="6327072" cy="2159213"/>
          </a:xfrm>
        </p:spPr>
        <p:txBody>
          <a:bodyPr>
            <a:noAutofit/>
          </a:bodyPr>
          <a:lstStyle/>
          <a:p>
            <a:pPr algn="ctr"/>
            <a:r>
              <a:rPr lang="en-GB" sz="5400" dirty="0">
                <a:solidFill>
                  <a:schemeClr val="bg1"/>
                </a:solidFill>
                <a:latin typeface="Arial"/>
                <a:cs typeface="Arial"/>
              </a:rPr>
              <a:t>CASE STUDIES</a:t>
            </a:r>
            <a:endParaRPr lang="en-US" sz="5400" dirty="0">
              <a:solidFill>
                <a:schemeClr val="bg1"/>
              </a:solidFill>
              <a:latin typeface="Arial"/>
              <a:cs typeface="Arial"/>
            </a:endParaRPr>
          </a:p>
        </p:txBody>
      </p:sp>
    </p:spTree>
    <p:extLst>
      <p:ext uri="{BB962C8B-B14F-4D97-AF65-F5344CB8AC3E}">
        <p14:creationId xmlns:p14="http://schemas.microsoft.com/office/powerpoint/2010/main" val="1526703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0"/>
            <a:ext cx="3419062" cy="6858000"/>
          </a:xfrm>
          <a:prstGeom prst="rect">
            <a:avLst/>
          </a:prstGeom>
        </p:spPr>
      </p:pic>
      <p:sp>
        <p:nvSpPr>
          <p:cNvPr id="4" name="Rectangle 3"/>
          <p:cNvSpPr/>
          <p:nvPr/>
        </p:nvSpPr>
        <p:spPr>
          <a:xfrm>
            <a:off x="2" y="0"/>
            <a:ext cx="3419060" cy="6858000"/>
          </a:xfrm>
          <a:prstGeom prst="rect">
            <a:avLst/>
          </a:prstGeom>
          <a:solidFill>
            <a:srgbClr val="7AADB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3" name="Content Placeholder 2">
            <a:extLst>
              <a:ext uri="{FF2B5EF4-FFF2-40B4-BE49-F238E27FC236}">
                <a16:creationId xmlns:a16="http://schemas.microsoft.com/office/drawing/2014/main" id="{644B267C-FF32-4EFF-840B-FEAAD69153A7}"/>
              </a:ext>
            </a:extLst>
          </p:cNvPr>
          <p:cNvSpPr>
            <a:spLocks noGrp="1"/>
          </p:cNvSpPr>
          <p:nvPr>
            <p:ph idx="1"/>
          </p:nvPr>
        </p:nvSpPr>
        <p:spPr>
          <a:xfrm>
            <a:off x="4047215" y="436098"/>
            <a:ext cx="7036904" cy="5855677"/>
          </a:xfrm>
        </p:spPr>
        <p:txBody>
          <a:bodyPr anchor="t">
            <a:normAutofit/>
          </a:bodyPr>
          <a:lstStyle/>
          <a:p>
            <a:pPr marL="0" indent="0">
              <a:buNone/>
            </a:pPr>
            <a:r>
              <a:rPr lang="en-US" sz="3200" b="1" dirty="0">
                <a:solidFill>
                  <a:srgbClr val="C78D2A"/>
                </a:solidFill>
                <a:ea typeface="Arial" charset="0"/>
                <a:cs typeface="Arial" charset="0"/>
              </a:rPr>
              <a:t>The Gender Roles, Equality, and Transformations (GREAT) project </a:t>
            </a:r>
          </a:p>
          <a:p>
            <a:pPr marL="0" indent="0">
              <a:buNone/>
            </a:pPr>
            <a:endParaRPr lang="en-US" sz="2400" dirty="0">
              <a:solidFill>
                <a:srgbClr val="3D6B90"/>
              </a:solidFill>
              <a:ea typeface="Arial" charset="0"/>
              <a:cs typeface="Arial" charset="0"/>
            </a:endParaRPr>
          </a:p>
          <a:p>
            <a:pPr marL="0" indent="0">
              <a:buNone/>
            </a:pPr>
            <a:r>
              <a:rPr lang="en-US" sz="2400" dirty="0">
                <a:solidFill>
                  <a:srgbClr val="3D6B90"/>
                </a:solidFill>
                <a:ea typeface="Arial" charset="0"/>
                <a:cs typeface="Arial" charset="0"/>
              </a:rPr>
              <a:t>Reduce gender-based violence and improve sexual and reproductive health outcomes.</a:t>
            </a:r>
          </a:p>
        </p:txBody>
      </p:sp>
      <p:pic>
        <p:nvPicPr>
          <p:cNvPr id="7" name="Picture 6" descr="A close up of a sign&#10;&#10;Description generated with high confidence">
            <a:extLst>
              <a:ext uri="{FF2B5EF4-FFF2-40B4-BE49-F238E27FC236}">
                <a16:creationId xmlns:a16="http://schemas.microsoft.com/office/drawing/2014/main" id="{460645B1-4303-4349-899C-95BCEFFEAF7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207118" y="3288267"/>
            <a:ext cx="3724247" cy="3003508"/>
          </a:xfrm>
          <a:prstGeom prst="rect">
            <a:avLst/>
          </a:prstGeom>
          <a:effectLst/>
        </p:spPr>
      </p:pic>
      <p:sp>
        <p:nvSpPr>
          <p:cNvPr id="8" name="Rectangle 7">
            <a:extLst>
              <a:ext uri="{FF2B5EF4-FFF2-40B4-BE49-F238E27FC236}">
                <a16:creationId xmlns:a16="http://schemas.microsoft.com/office/drawing/2014/main" id="{FC744633-BB63-1A44-B158-9AE393787FBF}"/>
              </a:ext>
            </a:extLst>
          </p:cNvPr>
          <p:cNvSpPr/>
          <p:nvPr/>
        </p:nvSpPr>
        <p:spPr>
          <a:xfrm>
            <a:off x="0" y="6606153"/>
            <a:ext cx="819455" cy="184666"/>
          </a:xfrm>
          <a:prstGeom prst="rect">
            <a:avLst/>
          </a:prstGeom>
        </p:spPr>
        <p:txBody>
          <a:bodyPr wrap="none">
            <a:spAutoFit/>
          </a:bodyPr>
          <a:lstStyle/>
          <a:p>
            <a:r>
              <a:rPr lang="en-US" sz="600" dirty="0">
                <a:solidFill>
                  <a:schemeClr val="bg1"/>
                </a:solidFill>
                <a:latin typeface="arial" panose="020B0604020202020204" pitchFamily="34" charset="0"/>
              </a:rPr>
              <a:t>Photo © UN Photo</a:t>
            </a:r>
            <a:endParaRPr lang="en-US" sz="600" dirty="0">
              <a:solidFill>
                <a:schemeClr val="bg1"/>
              </a:solidFill>
            </a:endParaRPr>
          </a:p>
        </p:txBody>
      </p:sp>
    </p:spTree>
    <p:extLst>
      <p:ext uri="{BB962C8B-B14F-4D97-AF65-F5344CB8AC3E}">
        <p14:creationId xmlns:p14="http://schemas.microsoft.com/office/powerpoint/2010/main" val="571543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66559-C073-4906-B687-C1F44FB3A4FB}"/>
              </a:ext>
            </a:extLst>
          </p:cNvPr>
          <p:cNvSpPr>
            <a:spLocks noGrp="1"/>
          </p:cNvSpPr>
          <p:nvPr>
            <p:ph type="title"/>
          </p:nvPr>
        </p:nvSpPr>
        <p:spPr>
          <a:xfrm>
            <a:off x="838200" y="388177"/>
            <a:ext cx="10515600" cy="1325563"/>
          </a:xfrm>
        </p:spPr>
        <p:txBody>
          <a:bodyPr>
            <a:normAutofit/>
          </a:bodyPr>
          <a:lstStyle/>
          <a:p>
            <a:pPr algn="ctr"/>
            <a:r>
              <a:rPr lang="en-US" sz="3600" dirty="0">
                <a:solidFill>
                  <a:srgbClr val="3D6B90"/>
                </a:solidFill>
              </a:rPr>
              <a:t>Youth who participated in the GREAT project held more gender-equitable attitudes.</a:t>
            </a:r>
          </a:p>
        </p:txBody>
      </p:sp>
      <p:sp>
        <p:nvSpPr>
          <p:cNvPr id="3" name="Content Placeholder 2">
            <a:extLst>
              <a:ext uri="{FF2B5EF4-FFF2-40B4-BE49-F238E27FC236}">
                <a16:creationId xmlns:a16="http://schemas.microsoft.com/office/drawing/2014/main" id="{5FF4A4A2-1583-4927-8FE9-7DA9955B4670}"/>
              </a:ext>
            </a:extLst>
          </p:cNvPr>
          <p:cNvSpPr>
            <a:spLocks noGrp="1"/>
          </p:cNvSpPr>
          <p:nvPr>
            <p:ph idx="1"/>
          </p:nvPr>
        </p:nvSpPr>
        <p:spPr>
          <a:xfrm>
            <a:off x="925664" y="3693062"/>
            <a:ext cx="4274488" cy="1246892"/>
          </a:xfrm>
        </p:spPr>
        <p:txBody>
          <a:bodyPr>
            <a:noAutofit/>
          </a:bodyPr>
          <a:lstStyle/>
          <a:p>
            <a:pPr marL="0" indent="0" algn="ctr">
              <a:buNone/>
            </a:pPr>
            <a:r>
              <a:rPr lang="en-US" sz="2400" dirty="0">
                <a:solidFill>
                  <a:schemeClr val="bg1">
                    <a:lumMod val="50000"/>
                  </a:schemeClr>
                </a:solidFill>
              </a:rPr>
              <a:t>Believe men </a:t>
            </a:r>
            <a:br>
              <a:rPr lang="en-US" sz="2400" dirty="0">
                <a:solidFill>
                  <a:schemeClr val="bg1">
                    <a:lumMod val="50000"/>
                  </a:schemeClr>
                </a:solidFill>
              </a:rPr>
            </a:br>
            <a:r>
              <a:rPr lang="en-US" sz="2400" dirty="0">
                <a:solidFill>
                  <a:schemeClr val="bg1">
                    <a:lumMod val="50000"/>
                  </a:schemeClr>
                </a:solidFill>
              </a:rPr>
              <a:t>and women are equal </a:t>
            </a:r>
            <a:br>
              <a:rPr lang="en-US" sz="2400" dirty="0">
                <a:solidFill>
                  <a:schemeClr val="bg1">
                    <a:lumMod val="50000"/>
                  </a:schemeClr>
                </a:solidFill>
              </a:rPr>
            </a:br>
            <a:r>
              <a:rPr lang="en-US" sz="2400" dirty="0">
                <a:solidFill>
                  <a:schemeClr val="bg1">
                    <a:lumMod val="50000"/>
                  </a:schemeClr>
                </a:solidFill>
              </a:rPr>
              <a:t>(ages 15-19 years)</a:t>
            </a:r>
          </a:p>
        </p:txBody>
      </p:sp>
      <p:sp>
        <p:nvSpPr>
          <p:cNvPr id="4" name="Rectangle 3"/>
          <p:cNvSpPr/>
          <p:nvPr/>
        </p:nvSpPr>
        <p:spPr>
          <a:xfrm>
            <a:off x="1283142" y="1829149"/>
            <a:ext cx="9625717" cy="480131"/>
          </a:xfrm>
          <a:prstGeom prst="rect">
            <a:avLst/>
          </a:prstGeom>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2800" b="1" i="0" u="none" strike="noStrike" kern="1200" cap="none" spc="0" normalizeH="0" baseline="0" noProof="0" dirty="0">
                <a:ln>
                  <a:noFill/>
                </a:ln>
                <a:solidFill>
                  <a:prstClr val="white">
                    <a:lumMod val="50000"/>
                  </a:prstClr>
                </a:solidFill>
                <a:effectLst/>
                <a:uLnTx/>
                <a:uFillTx/>
                <a:latin typeface="Arial" charset="0"/>
                <a:ea typeface="+mn-ea"/>
                <a:cs typeface="+mn-cs"/>
              </a:rPr>
              <a:t>Gender-equitable attitudes and behaviors</a:t>
            </a:r>
          </a:p>
        </p:txBody>
      </p:sp>
      <p:sp>
        <p:nvSpPr>
          <p:cNvPr id="5" name="Content Placeholder 2">
            <a:extLst>
              <a:ext uri="{FF2B5EF4-FFF2-40B4-BE49-F238E27FC236}">
                <a16:creationId xmlns:a16="http://schemas.microsoft.com/office/drawing/2014/main" id="{5FF4A4A2-1583-4927-8FE9-7DA9955B4670}"/>
              </a:ext>
            </a:extLst>
          </p:cNvPr>
          <p:cNvSpPr txBox="1">
            <a:spLocks/>
          </p:cNvSpPr>
          <p:nvPr/>
        </p:nvSpPr>
        <p:spPr>
          <a:xfrm>
            <a:off x="6746018" y="3693062"/>
            <a:ext cx="4274488" cy="12468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charset="0"/>
                <a:ea typeface="+mn-ea"/>
                <a:cs typeface="+mn-cs"/>
              </a:rPr>
              <a:t>Report experiencing or engaging in inappropriate touching (ages 15-19 years)</a:t>
            </a:r>
          </a:p>
        </p:txBody>
      </p:sp>
      <p:sp>
        <p:nvSpPr>
          <p:cNvPr id="6" name="Rectangle 5"/>
          <p:cNvSpPr/>
          <p:nvPr/>
        </p:nvSpPr>
        <p:spPr>
          <a:xfrm>
            <a:off x="1036541" y="4748237"/>
            <a:ext cx="1762022"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C78D2A"/>
                </a:solidFill>
                <a:effectLst/>
                <a:uLnTx/>
                <a:uFillTx/>
                <a:latin typeface="Arial" charset="0"/>
                <a:ea typeface="Arial" charset="0"/>
                <a:cs typeface="Arial" charset="0"/>
              </a:rPr>
              <a:t>37% </a:t>
            </a:r>
          </a:p>
        </p:txBody>
      </p:sp>
      <p:sp>
        <p:nvSpPr>
          <p:cNvPr id="7" name="Rectangle 6"/>
          <p:cNvSpPr/>
          <p:nvPr/>
        </p:nvSpPr>
        <p:spPr>
          <a:xfrm>
            <a:off x="3412281" y="4748237"/>
            <a:ext cx="1762022"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C78D2A"/>
                </a:solidFill>
                <a:effectLst/>
                <a:uLnTx/>
                <a:uFillTx/>
                <a:latin typeface="Arial" charset="0"/>
                <a:ea typeface="Arial" charset="0"/>
                <a:cs typeface="Arial" charset="0"/>
              </a:rPr>
              <a:t>48% </a:t>
            </a:r>
          </a:p>
        </p:txBody>
      </p:sp>
      <p:sp>
        <p:nvSpPr>
          <p:cNvPr id="8" name="Rectangle 7"/>
          <p:cNvSpPr/>
          <p:nvPr/>
        </p:nvSpPr>
        <p:spPr>
          <a:xfrm>
            <a:off x="7193783" y="4731035"/>
            <a:ext cx="1569660"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C78D2A"/>
                </a:solidFill>
                <a:effectLst/>
                <a:uLnTx/>
                <a:uFillTx/>
                <a:latin typeface="Arial" charset="0"/>
                <a:ea typeface="Arial" charset="0"/>
                <a:cs typeface="Arial" charset="0"/>
              </a:rPr>
              <a:t>12%</a:t>
            </a:r>
          </a:p>
        </p:txBody>
      </p:sp>
      <p:sp>
        <p:nvSpPr>
          <p:cNvPr id="9" name="Rectangle 8"/>
          <p:cNvSpPr/>
          <p:nvPr/>
        </p:nvSpPr>
        <p:spPr>
          <a:xfrm>
            <a:off x="9816583" y="4731035"/>
            <a:ext cx="1184940"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C78D2A"/>
                </a:solidFill>
                <a:effectLst/>
                <a:uLnTx/>
                <a:uFillTx/>
                <a:latin typeface="Arial" charset="0"/>
                <a:ea typeface="Arial" charset="0"/>
                <a:cs typeface="Arial" charset="0"/>
              </a:rPr>
              <a:t>4%</a:t>
            </a:r>
            <a:endParaRPr kumimoji="0" lang="en-US" sz="5400" b="0" i="0" u="none" strike="noStrike" kern="1200" cap="none" spc="0" normalizeH="0" baseline="0" noProof="0" dirty="0">
              <a:ln>
                <a:noFill/>
              </a:ln>
              <a:solidFill>
                <a:srgbClr val="C78D2A"/>
              </a:solidFill>
              <a:effectLst/>
              <a:uLnTx/>
              <a:uFillTx/>
              <a:latin typeface="Arial" charset="0"/>
              <a:ea typeface="Arial" charset="0"/>
              <a:cs typeface="Arial" charset="0"/>
            </a:endParaRPr>
          </a:p>
        </p:txBody>
      </p:sp>
      <p:sp>
        <p:nvSpPr>
          <p:cNvPr id="10" name="Rectangle 9"/>
          <p:cNvSpPr/>
          <p:nvPr/>
        </p:nvSpPr>
        <p:spPr>
          <a:xfrm>
            <a:off x="6658555" y="5560157"/>
            <a:ext cx="241688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C78D2A"/>
                </a:solidFill>
                <a:effectLst/>
                <a:uLnTx/>
                <a:uFillTx/>
                <a:latin typeface="Arial" charset="0"/>
                <a:ea typeface="Arial" charset="0"/>
                <a:cs typeface="Arial" charset="0"/>
              </a:rPr>
              <a:t>(</a:t>
            </a:r>
            <a:r>
              <a:rPr kumimoji="0" lang="en-US" sz="1600" b="0" i="1" u="sng" strike="noStrike" kern="1200" cap="none" spc="0" normalizeH="0" baseline="0" noProof="0" dirty="0">
                <a:ln>
                  <a:noFill/>
                </a:ln>
                <a:solidFill>
                  <a:srgbClr val="C78D2A"/>
                </a:solidFill>
                <a:effectLst/>
                <a:uLnTx/>
                <a:uFillTx/>
                <a:latin typeface="Arial" charset="0"/>
                <a:ea typeface="Arial" charset="0"/>
                <a:cs typeface="Arial" charset="0"/>
              </a:rPr>
              <a:t>not</a:t>
            </a:r>
            <a:r>
              <a:rPr kumimoji="0" lang="en-US" sz="1600" b="0" i="1" u="none" strike="noStrike" kern="1200" cap="none" spc="0" normalizeH="0" baseline="0" noProof="0" dirty="0">
                <a:ln>
                  <a:noFill/>
                </a:ln>
                <a:solidFill>
                  <a:srgbClr val="C78D2A"/>
                </a:solidFill>
                <a:effectLst/>
                <a:uLnTx/>
                <a:uFillTx/>
                <a:latin typeface="Arial" charset="0"/>
                <a:ea typeface="Arial" charset="0"/>
                <a:cs typeface="Arial" charset="0"/>
              </a:rPr>
              <a:t> exposed to GREAT)</a:t>
            </a:r>
          </a:p>
        </p:txBody>
      </p:sp>
      <p:sp>
        <p:nvSpPr>
          <p:cNvPr id="11" name="Rectangle 10"/>
          <p:cNvSpPr/>
          <p:nvPr/>
        </p:nvSpPr>
        <p:spPr>
          <a:xfrm>
            <a:off x="9279963" y="5560157"/>
            <a:ext cx="2073837"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C78D2A"/>
                </a:solidFill>
                <a:effectLst/>
                <a:uLnTx/>
                <a:uFillTx/>
                <a:latin typeface="Arial" charset="0"/>
                <a:ea typeface="Arial" charset="0"/>
                <a:cs typeface="Arial" charset="0"/>
              </a:rPr>
              <a:t>(exposed to GREAT)</a:t>
            </a:r>
          </a:p>
        </p:txBody>
      </p:sp>
      <p:sp>
        <p:nvSpPr>
          <p:cNvPr id="13" name="Rectangle 12"/>
          <p:cNvSpPr/>
          <p:nvPr/>
        </p:nvSpPr>
        <p:spPr>
          <a:xfrm>
            <a:off x="634965" y="5560157"/>
            <a:ext cx="241688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C78D2A"/>
                </a:solidFill>
                <a:effectLst/>
                <a:uLnTx/>
                <a:uFillTx/>
                <a:latin typeface="Arial" charset="0"/>
                <a:ea typeface="Arial" charset="0"/>
                <a:cs typeface="Arial" charset="0"/>
              </a:rPr>
              <a:t>(</a:t>
            </a:r>
            <a:r>
              <a:rPr kumimoji="0" lang="en-US" sz="1600" b="0" i="1" u="sng" strike="noStrike" kern="1200" cap="none" spc="0" normalizeH="0" baseline="0" noProof="0" dirty="0">
                <a:ln>
                  <a:noFill/>
                </a:ln>
                <a:solidFill>
                  <a:srgbClr val="C78D2A"/>
                </a:solidFill>
                <a:effectLst/>
                <a:uLnTx/>
                <a:uFillTx/>
                <a:latin typeface="Arial" charset="0"/>
                <a:ea typeface="Arial" charset="0"/>
                <a:cs typeface="Arial" charset="0"/>
              </a:rPr>
              <a:t>not</a:t>
            </a:r>
            <a:r>
              <a:rPr kumimoji="0" lang="en-US" sz="1600" b="0" i="1" u="none" strike="noStrike" kern="1200" cap="none" spc="0" normalizeH="0" baseline="0" noProof="0" dirty="0">
                <a:ln>
                  <a:noFill/>
                </a:ln>
                <a:solidFill>
                  <a:srgbClr val="C78D2A"/>
                </a:solidFill>
                <a:effectLst/>
                <a:uLnTx/>
                <a:uFillTx/>
                <a:latin typeface="Arial" charset="0"/>
                <a:ea typeface="Arial" charset="0"/>
                <a:cs typeface="Arial" charset="0"/>
              </a:rPr>
              <a:t> exposed to GREAT)</a:t>
            </a:r>
          </a:p>
        </p:txBody>
      </p:sp>
      <p:sp>
        <p:nvSpPr>
          <p:cNvPr id="14" name="Rectangle 13"/>
          <p:cNvSpPr/>
          <p:nvPr/>
        </p:nvSpPr>
        <p:spPr>
          <a:xfrm>
            <a:off x="3256373" y="5560157"/>
            <a:ext cx="2073837"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C78D2A"/>
                </a:solidFill>
                <a:effectLst/>
                <a:uLnTx/>
                <a:uFillTx/>
                <a:latin typeface="Arial" charset="0"/>
                <a:ea typeface="Arial" charset="0"/>
                <a:cs typeface="Arial" charset="0"/>
              </a:rPr>
              <a:t>(exposed to GREAT)</a:t>
            </a:r>
          </a:p>
        </p:txBody>
      </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53209" y="2680763"/>
            <a:ext cx="1019398" cy="1019398"/>
          </a:xfrm>
          <a:prstGeom prst="rect">
            <a:avLst/>
          </a:prstGeom>
        </p:spPr>
      </p:pic>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19899" y="2663490"/>
            <a:ext cx="926725" cy="926725"/>
          </a:xfrm>
          <a:prstGeom prst="rect">
            <a:avLst/>
          </a:prstGeom>
        </p:spPr>
      </p:pic>
    </p:spTree>
    <p:extLst>
      <p:ext uri="{BB962C8B-B14F-4D97-AF65-F5344CB8AC3E}">
        <p14:creationId xmlns:p14="http://schemas.microsoft.com/office/powerpoint/2010/main" val="97897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61656" y="1774815"/>
            <a:ext cx="7468712" cy="341632"/>
          </a:xfrm>
          <a:prstGeom prst="rect">
            <a:avLst/>
          </a:prstGeom>
        </p:spPr>
        <p:txBody>
          <a:bodyPr wrap="none">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US" b="1" dirty="0">
                <a:solidFill>
                  <a:prstClr val="white">
                    <a:lumMod val="50000"/>
                  </a:prstClr>
                </a:solidFill>
                <a:latin typeface="Arial" charset="0"/>
              </a:rPr>
              <a:t>Use of and intention to use family</a:t>
            </a:r>
            <a:r>
              <a:rPr kumimoji="0" lang="en-US" b="1" i="0" u="none" strike="noStrike" kern="1200" cap="none" spc="0" normalizeH="0" baseline="0" noProof="0" dirty="0">
                <a:ln>
                  <a:noFill/>
                </a:ln>
                <a:solidFill>
                  <a:prstClr val="white">
                    <a:lumMod val="50000"/>
                  </a:prstClr>
                </a:solidFill>
                <a:effectLst/>
                <a:uLnTx/>
                <a:uFillTx/>
                <a:latin typeface="Arial" charset="0"/>
                <a:ea typeface="+mn-ea"/>
                <a:cs typeface="+mn-cs"/>
              </a:rPr>
              <a:t> planning, among 15-19 year-olds</a:t>
            </a:r>
            <a:endParaRPr kumimoji="0" lang="en-US" b="0" i="0" u="none" strike="noStrike" kern="1200" cap="none" spc="0" normalizeH="0" baseline="0" noProof="0" dirty="0">
              <a:ln>
                <a:noFill/>
              </a:ln>
              <a:solidFill>
                <a:prstClr val="white">
                  <a:lumMod val="50000"/>
                </a:prstClr>
              </a:solidFill>
              <a:effectLst/>
              <a:uLnTx/>
              <a:uFillTx/>
              <a:latin typeface="Arial" charset="0"/>
              <a:ea typeface="+mn-ea"/>
              <a:cs typeface="+mn-cs"/>
            </a:endParaRPr>
          </a:p>
        </p:txBody>
      </p:sp>
      <p:sp>
        <p:nvSpPr>
          <p:cNvPr id="12" name="Title 1">
            <a:extLst>
              <a:ext uri="{FF2B5EF4-FFF2-40B4-BE49-F238E27FC236}">
                <a16:creationId xmlns:a16="http://schemas.microsoft.com/office/drawing/2014/main" id="{714345CA-AD0D-4F21-8F7F-068DDEB42922}"/>
              </a:ext>
            </a:extLst>
          </p:cNvPr>
          <p:cNvSpPr>
            <a:spLocks noGrp="1"/>
          </p:cNvSpPr>
          <p:nvPr>
            <p:ph type="title"/>
          </p:nvPr>
        </p:nvSpPr>
        <p:spPr>
          <a:xfrm>
            <a:off x="838200" y="388177"/>
            <a:ext cx="10515600" cy="1325563"/>
          </a:xfrm>
        </p:spPr>
        <p:txBody>
          <a:bodyPr>
            <a:normAutofit/>
          </a:bodyPr>
          <a:lstStyle/>
          <a:p>
            <a:pPr algn="ctr"/>
            <a:r>
              <a:rPr lang="en-US" sz="3600" dirty="0">
                <a:solidFill>
                  <a:srgbClr val="3D6B90"/>
                </a:solidFill>
              </a:rPr>
              <a:t>Youth who participated in the GREAT project </a:t>
            </a:r>
            <a:br>
              <a:rPr lang="en-US" sz="3600" dirty="0">
                <a:solidFill>
                  <a:srgbClr val="3D6B90"/>
                </a:solidFill>
              </a:rPr>
            </a:br>
            <a:r>
              <a:rPr lang="en-US" sz="3600" dirty="0">
                <a:solidFill>
                  <a:srgbClr val="3D6B90"/>
                </a:solidFill>
              </a:rPr>
              <a:t>were more likely to use family planning.</a:t>
            </a:r>
          </a:p>
        </p:txBody>
      </p:sp>
      <p:grpSp>
        <p:nvGrpSpPr>
          <p:cNvPr id="18" name="Group 17">
            <a:extLst>
              <a:ext uri="{FF2B5EF4-FFF2-40B4-BE49-F238E27FC236}">
                <a16:creationId xmlns:a16="http://schemas.microsoft.com/office/drawing/2014/main" id="{5EF685F5-E348-9C45-B8E6-6DFE45329C50}"/>
              </a:ext>
            </a:extLst>
          </p:cNvPr>
          <p:cNvGrpSpPr/>
          <p:nvPr/>
        </p:nvGrpSpPr>
        <p:grpSpPr>
          <a:xfrm>
            <a:off x="2255148" y="1947297"/>
            <a:ext cx="3292054" cy="2670552"/>
            <a:chOff x="2255148" y="1947297"/>
            <a:chExt cx="3292054" cy="2670552"/>
          </a:xfrm>
        </p:grpSpPr>
        <p:sp>
          <p:nvSpPr>
            <p:cNvPr id="5" name="Content Placeholder 2">
              <a:extLst>
                <a:ext uri="{FF2B5EF4-FFF2-40B4-BE49-F238E27FC236}">
                  <a16:creationId xmlns:a16="http://schemas.microsoft.com/office/drawing/2014/main" id="{5FF4A4A2-1583-4927-8FE9-7DA9955B4670}"/>
                </a:ext>
              </a:extLst>
            </p:cNvPr>
            <p:cNvSpPr txBox="1">
              <a:spLocks/>
            </p:cNvSpPr>
            <p:nvPr/>
          </p:nvSpPr>
          <p:spPr>
            <a:xfrm>
              <a:off x="2255148" y="3153170"/>
              <a:ext cx="3292054" cy="10883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defRPr/>
              </a:pPr>
              <a:r>
                <a:rPr lang="en-US" sz="1800" dirty="0">
                  <a:solidFill>
                    <a:prstClr val="white">
                      <a:lumMod val="50000"/>
                    </a:prstClr>
                  </a:solidFill>
                </a:rPr>
                <a:t>Sought family planning services from health workers </a:t>
              </a:r>
              <a:br>
                <a:rPr lang="en-US" sz="1800" dirty="0">
                  <a:solidFill>
                    <a:prstClr val="white">
                      <a:lumMod val="50000"/>
                    </a:prstClr>
                  </a:solidFill>
                </a:rPr>
              </a:br>
              <a:r>
                <a:rPr lang="en-US" sz="1800" dirty="0">
                  <a:solidFill>
                    <a:prstClr val="white">
                      <a:lumMod val="50000"/>
                    </a:prstClr>
                  </a:solidFill>
                </a:rPr>
                <a:t>in the past 6 months </a:t>
              </a:r>
            </a:p>
            <a:p>
              <a:pPr marL="0" lvl="0" indent="0" algn="ctr">
                <a:buNone/>
                <a:defRPr/>
              </a:pPr>
              <a:r>
                <a:rPr lang="en-US" sz="1200" dirty="0">
                  <a:solidFill>
                    <a:prstClr val="white">
                      <a:lumMod val="50000"/>
                    </a:prstClr>
                  </a:solidFill>
                </a:rPr>
                <a:t>(among newly married/parenting adolescents)</a:t>
              </a:r>
              <a:endParaRPr kumimoji="0" lang="en-US" sz="1200" b="0" i="0" u="none" strike="noStrike" kern="1200" cap="none" spc="0" normalizeH="0" baseline="0" noProof="0" dirty="0">
                <a:ln>
                  <a:noFill/>
                </a:ln>
                <a:solidFill>
                  <a:prstClr val="white">
                    <a:lumMod val="50000"/>
                  </a:prstClr>
                </a:solidFill>
                <a:effectLst/>
                <a:uLnTx/>
                <a:uFillTx/>
              </a:endParaRPr>
            </a:p>
          </p:txBody>
        </p:sp>
        <p:sp>
          <p:nvSpPr>
            <p:cNvPr id="8" name="Rectangle 7"/>
            <p:cNvSpPr/>
            <p:nvPr/>
          </p:nvSpPr>
          <p:spPr>
            <a:xfrm>
              <a:off x="2282194" y="4371628"/>
              <a:ext cx="1986808"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strike="noStrike" kern="1200" cap="none" spc="0" normalizeH="0" baseline="0" noProof="0" dirty="0">
                  <a:ln>
                    <a:noFill/>
                  </a:ln>
                  <a:solidFill>
                    <a:schemeClr val="tx1">
                      <a:lumMod val="75000"/>
                      <a:lumOff val="25000"/>
                    </a:schemeClr>
                  </a:solidFill>
                  <a:effectLst/>
                  <a:uLnTx/>
                  <a:uFillTx/>
                  <a:latin typeface="Arial" charset="0"/>
                  <a:ea typeface="Arial" charset="0"/>
                  <a:cs typeface="Arial" charset="0"/>
                </a:rPr>
                <a:t>MALE</a:t>
              </a:r>
            </a:p>
          </p:txBody>
        </p:sp>
        <p:sp>
          <p:nvSpPr>
            <p:cNvPr id="9" name="Rectangle 8"/>
            <p:cNvSpPr/>
            <p:nvPr/>
          </p:nvSpPr>
          <p:spPr>
            <a:xfrm>
              <a:off x="4160561" y="4371627"/>
              <a:ext cx="696024" cy="2462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strike="noStrike" kern="1200" cap="none" spc="0" normalizeH="0" baseline="0" noProof="0" dirty="0">
                  <a:ln>
                    <a:noFill/>
                  </a:ln>
                  <a:solidFill>
                    <a:schemeClr val="tx1">
                      <a:lumMod val="75000"/>
                      <a:lumOff val="25000"/>
                    </a:schemeClr>
                  </a:solidFill>
                  <a:effectLst/>
                  <a:uLnTx/>
                  <a:uFillTx/>
                  <a:latin typeface="Arial" charset="0"/>
                  <a:ea typeface="Arial" charset="0"/>
                  <a:cs typeface="Arial" charset="0"/>
                </a:rPr>
                <a:t>FEMALE</a:t>
              </a: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22766" y="1947297"/>
              <a:ext cx="1356819" cy="1356819"/>
            </a:xfrm>
            <a:prstGeom prst="rect">
              <a:avLst/>
            </a:prstGeom>
          </p:spPr>
        </p:pic>
      </p:grpSp>
      <p:grpSp>
        <p:nvGrpSpPr>
          <p:cNvPr id="3" name="Group 2">
            <a:extLst>
              <a:ext uri="{FF2B5EF4-FFF2-40B4-BE49-F238E27FC236}">
                <a16:creationId xmlns:a16="http://schemas.microsoft.com/office/drawing/2014/main" id="{42580021-825F-9C4B-9FFB-31D831447C22}"/>
              </a:ext>
            </a:extLst>
          </p:cNvPr>
          <p:cNvGrpSpPr/>
          <p:nvPr/>
        </p:nvGrpSpPr>
        <p:grpSpPr>
          <a:xfrm>
            <a:off x="2721599" y="4514461"/>
            <a:ext cx="2340971" cy="784164"/>
            <a:chOff x="2721599" y="4514461"/>
            <a:chExt cx="2340971" cy="784164"/>
          </a:xfrm>
        </p:grpSpPr>
        <p:sp>
          <p:nvSpPr>
            <p:cNvPr id="6" name="Rectangle 5"/>
            <p:cNvSpPr/>
            <p:nvPr/>
          </p:nvSpPr>
          <p:spPr>
            <a:xfrm>
              <a:off x="2721599" y="4514461"/>
              <a:ext cx="110799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78D2A"/>
                  </a:solidFill>
                  <a:effectLst/>
                  <a:uLnTx/>
                  <a:uFillTx/>
                  <a:latin typeface="Arial" charset="0"/>
                  <a:ea typeface="Arial" charset="0"/>
                  <a:cs typeface="Arial" charset="0"/>
                </a:rPr>
                <a:t>21%</a:t>
              </a:r>
            </a:p>
          </p:txBody>
        </p:sp>
        <p:sp>
          <p:nvSpPr>
            <p:cNvPr id="7" name="Rectangle 6"/>
            <p:cNvSpPr/>
            <p:nvPr/>
          </p:nvSpPr>
          <p:spPr>
            <a:xfrm>
              <a:off x="3954574" y="4514461"/>
              <a:ext cx="110799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78D2A"/>
                  </a:solidFill>
                  <a:effectLst/>
                  <a:uLnTx/>
                  <a:uFillTx/>
                  <a:latin typeface="Arial" charset="0"/>
                  <a:ea typeface="Arial" charset="0"/>
                  <a:cs typeface="Arial" charset="0"/>
                </a:rPr>
                <a:t>17%</a:t>
              </a:r>
            </a:p>
          </p:txBody>
        </p:sp>
        <p:sp>
          <p:nvSpPr>
            <p:cNvPr id="14" name="Rectangle 13"/>
            <p:cNvSpPr/>
            <p:nvPr/>
          </p:nvSpPr>
          <p:spPr>
            <a:xfrm>
              <a:off x="2977138" y="5037015"/>
              <a:ext cx="1986808" cy="2616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sng" strike="noStrike" kern="1200" cap="none" spc="0" normalizeH="0" baseline="0" noProof="0" dirty="0">
                  <a:ln>
                    <a:noFill/>
                  </a:ln>
                  <a:solidFill>
                    <a:srgbClr val="C78D2A"/>
                  </a:solidFill>
                  <a:effectLst/>
                  <a:uLnTx/>
                  <a:uFillTx/>
                  <a:latin typeface="Arial" charset="0"/>
                  <a:ea typeface="Arial" charset="0"/>
                  <a:cs typeface="Arial" charset="0"/>
                </a:rPr>
                <a:t>Not</a:t>
              </a:r>
              <a:r>
                <a:rPr kumimoji="0" lang="en-US" sz="1050" b="0" i="1" u="none" strike="noStrike" kern="1200" cap="none" spc="0" normalizeH="0" baseline="0" noProof="0" dirty="0">
                  <a:ln>
                    <a:noFill/>
                  </a:ln>
                  <a:solidFill>
                    <a:srgbClr val="C78D2A"/>
                  </a:solidFill>
                  <a:effectLst/>
                  <a:uLnTx/>
                  <a:uFillTx/>
                  <a:latin typeface="Arial" charset="0"/>
                  <a:ea typeface="Arial" charset="0"/>
                  <a:cs typeface="Arial" charset="0"/>
                </a:rPr>
                <a:t> exposed to GREAT</a:t>
              </a:r>
            </a:p>
          </p:txBody>
        </p:sp>
      </p:grpSp>
      <p:grpSp>
        <p:nvGrpSpPr>
          <p:cNvPr id="2" name="Group 1">
            <a:extLst>
              <a:ext uri="{FF2B5EF4-FFF2-40B4-BE49-F238E27FC236}">
                <a16:creationId xmlns:a16="http://schemas.microsoft.com/office/drawing/2014/main" id="{8BBBC81C-E965-3043-9ABD-FECF2C2D1C06}"/>
              </a:ext>
            </a:extLst>
          </p:cNvPr>
          <p:cNvGrpSpPr/>
          <p:nvPr/>
        </p:nvGrpSpPr>
        <p:grpSpPr>
          <a:xfrm>
            <a:off x="2721599" y="5448509"/>
            <a:ext cx="2340971" cy="775130"/>
            <a:chOff x="2721599" y="5448509"/>
            <a:chExt cx="2340971" cy="775130"/>
          </a:xfrm>
        </p:grpSpPr>
        <p:sp>
          <p:nvSpPr>
            <p:cNvPr id="16" name="Rectangle 15"/>
            <p:cNvSpPr/>
            <p:nvPr/>
          </p:nvSpPr>
          <p:spPr>
            <a:xfrm>
              <a:off x="3290708" y="5969723"/>
              <a:ext cx="1359667" cy="25391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C78D2A"/>
                  </a:solidFill>
                  <a:effectLst/>
                  <a:uLnTx/>
                  <a:uFillTx/>
                  <a:latin typeface="Arial" charset="0"/>
                  <a:ea typeface="Arial" charset="0"/>
                  <a:cs typeface="Arial" charset="0"/>
                </a:rPr>
                <a:t>Exposed to GREAT</a:t>
              </a:r>
            </a:p>
          </p:txBody>
        </p:sp>
        <p:sp>
          <p:nvSpPr>
            <p:cNvPr id="17" name="Rectangle 16"/>
            <p:cNvSpPr/>
            <p:nvPr/>
          </p:nvSpPr>
          <p:spPr>
            <a:xfrm>
              <a:off x="2721599" y="5448509"/>
              <a:ext cx="110799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78D2A"/>
                  </a:solidFill>
                  <a:effectLst/>
                  <a:uLnTx/>
                  <a:uFillTx/>
                  <a:latin typeface="Arial" charset="0"/>
                  <a:ea typeface="Arial" charset="0"/>
                  <a:cs typeface="Arial" charset="0"/>
                </a:rPr>
                <a:t>42%</a:t>
              </a:r>
            </a:p>
          </p:txBody>
        </p:sp>
        <p:sp>
          <p:nvSpPr>
            <p:cNvPr id="19" name="Rectangle 18"/>
            <p:cNvSpPr/>
            <p:nvPr/>
          </p:nvSpPr>
          <p:spPr>
            <a:xfrm>
              <a:off x="3954574" y="5448509"/>
              <a:ext cx="110799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78D2A"/>
                  </a:solidFill>
                  <a:effectLst/>
                  <a:uLnTx/>
                  <a:uFillTx/>
                  <a:latin typeface="Arial" charset="0"/>
                  <a:ea typeface="Arial" charset="0"/>
                  <a:cs typeface="Arial" charset="0"/>
                </a:rPr>
                <a:t>30%</a:t>
              </a:r>
            </a:p>
          </p:txBody>
        </p:sp>
      </p:grpSp>
      <p:grpSp>
        <p:nvGrpSpPr>
          <p:cNvPr id="20" name="Group 19">
            <a:extLst>
              <a:ext uri="{FF2B5EF4-FFF2-40B4-BE49-F238E27FC236}">
                <a16:creationId xmlns:a16="http://schemas.microsoft.com/office/drawing/2014/main" id="{8E0751E9-C641-564A-8AF5-B259E51EA2E5}"/>
              </a:ext>
            </a:extLst>
          </p:cNvPr>
          <p:cNvGrpSpPr/>
          <p:nvPr/>
        </p:nvGrpSpPr>
        <p:grpSpPr>
          <a:xfrm>
            <a:off x="6528742" y="2325058"/>
            <a:ext cx="3471164" cy="2292791"/>
            <a:chOff x="6528742" y="2325058"/>
            <a:chExt cx="3471164" cy="2292791"/>
          </a:xfrm>
        </p:grpSpPr>
        <p:sp>
          <p:nvSpPr>
            <p:cNvPr id="13" name="Content Placeholder 2">
              <a:extLst>
                <a:ext uri="{FF2B5EF4-FFF2-40B4-BE49-F238E27FC236}">
                  <a16:creationId xmlns:a16="http://schemas.microsoft.com/office/drawing/2014/main" id="{5FF4A4A2-1583-4927-8FE9-7DA9955B4670}"/>
                </a:ext>
              </a:extLst>
            </p:cNvPr>
            <p:cNvSpPr txBox="1">
              <a:spLocks/>
            </p:cNvSpPr>
            <p:nvPr/>
          </p:nvSpPr>
          <p:spPr>
            <a:xfrm>
              <a:off x="6528742" y="3153170"/>
              <a:ext cx="3471164" cy="14279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defRPr/>
              </a:pPr>
              <a:r>
                <a:rPr lang="en-US" sz="1800" dirty="0">
                  <a:solidFill>
                    <a:prstClr val="white">
                      <a:lumMod val="50000"/>
                    </a:prstClr>
                  </a:solidFill>
                </a:rPr>
                <a:t>Intend to use a family planning method in the future </a:t>
              </a:r>
            </a:p>
            <a:p>
              <a:pPr marL="0" lvl="0" indent="0" algn="ctr">
                <a:buNone/>
                <a:defRPr/>
              </a:pPr>
              <a:r>
                <a:rPr lang="en-US" sz="1200" dirty="0">
                  <a:solidFill>
                    <a:prstClr val="white">
                      <a:lumMod val="50000"/>
                    </a:prstClr>
                  </a:solidFill>
                </a:rPr>
                <a:t>(among older adolescents </a:t>
              </a:r>
              <a:br>
                <a:rPr lang="en-US" sz="1200" dirty="0">
                  <a:solidFill>
                    <a:prstClr val="white">
                      <a:lumMod val="50000"/>
                    </a:prstClr>
                  </a:solidFill>
                </a:rPr>
              </a:br>
              <a:r>
                <a:rPr lang="en-US" sz="1200" dirty="0">
                  <a:solidFill>
                    <a:prstClr val="white">
                      <a:lumMod val="50000"/>
                    </a:prstClr>
                  </a:solidFill>
                </a:rPr>
                <a:t>who are not using family planning)</a:t>
              </a:r>
              <a:endParaRPr kumimoji="0" lang="en-US" sz="1200" b="0" i="0" u="none" strike="noStrike" kern="1200" cap="none" spc="0" normalizeH="0" baseline="0" noProof="0" dirty="0">
                <a:ln>
                  <a:noFill/>
                </a:ln>
                <a:solidFill>
                  <a:prstClr val="white">
                    <a:lumMod val="50000"/>
                  </a:prstClr>
                </a:solidFill>
                <a:effectLst/>
                <a:uLnTx/>
                <a:uFillTx/>
              </a:endParaRPr>
            </a:p>
          </p:txBody>
        </p:sp>
        <p:pic>
          <p:nvPicPr>
            <p:cNvPr id="41" name="Picture 4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81380" y="2325058"/>
              <a:ext cx="765888" cy="765888"/>
            </a:xfrm>
            <a:prstGeom prst="rect">
              <a:avLst/>
            </a:prstGeom>
          </p:spPr>
        </p:pic>
        <p:sp>
          <p:nvSpPr>
            <p:cNvPr id="74" name="Rectangle 73"/>
            <p:cNvSpPr/>
            <p:nvPr/>
          </p:nvSpPr>
          <p:spPr>
            <a:xfrm>
              <a:off x="7151804" y="4371628"/>
              <a:ext cx="847832"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strike="noStrike" kern="1200" cap="none" spc="0" normalizeH="0" baseline="0" noProof="0" dirty="0">
                  <a:ln>
                    <a:noFill/>
                  </a:ln>
                  <a:solidFill>
                    <a:schemeClr val="tx1">
                      <a:lumMod val="75000"/>
                      <a:lumOff val="25000"/>
                    </a:schemeClr>
                  </a:solidFill>
                  <a:effectLst/>
                  <a:uLnTx/>
                  <a:uFillTx/>
                  <a:latin typeface="Arial" charset="0"/>
                  <a:ea typeface="Arial" charset="0"/>
                  <a:cs typeface="Arial" charset="0"/>
                </a:rPr>
                <a:t>MALE</a:t>
              </a:r>
            </a:p>
          </p:txBody>
        </p:sp>
        <p:sp>
          <p:nvSpPr>
            <p:cNvPr id="75" name="Rectangle 74"/>
            <p:cNvSpPr/>
            <p:nvPr/>
          </p:nvSpPr>
          <p:spPr>
            <a:xfrm>
              <a:off x="8460683" y="4371627"/>
              <a:ext cx="696024" cy="2462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strike="noStrike" kern="1200" cap="none" spc="0" normalizeH="0" baseline="0" noProof="0" dirty="0">
                  <a:ln>
                    <a:noFill/>
                  </a:ln>
                  <a:solidFill>
                    <a:schemeClr val="tx1">
                      <a:lumMod val="75000"/>
                      <a:lumOff val="25000"/>
                    </a:schemeClr>
                  </a:solidFill>
                  <a:effectLst/>
                  <a:uLnTx/>
                  <a:uFillTx/>
                  <a:latin typeface="Arial" charset="0"/>
                  <a:ea typeface="Arial" charset="0"/>
                  <a:cs typeface="Arial" charset="0"/>
                </a:rPr>
                <a:t>FEMALE</a:t>
              </a:r>
            </a:p>
          </p:txBody>
        </p:sp>
      </p:grpSp>
      <p:grpSp>
        <p:nvGrpSpPr>
          <p:cNvPr id="10" name="Group 9">
            <a:extLst>
              <a:ext uri="{FF2B5EF4-FFF2-40B4-BE49-F238E27FC236}">
                <a16:creationId xmlns:a16="http://schemas.microsoft.com/office/drawing/2014/main" id="{E2561ED2-7D0B-664D-A947-13E0F295D126}"/>
              </a:ext>
            </a:extLst>
          </p:cNvPr>
          <p:cNvGrpSpPr/>
          <p:nvPr/>
        </p:nvGrpSpPr>
        <p:grpSpPr>
          <a:xfrm>
            <a:off x="7021720" y="4514461"/>
            <a:ext cx="2340972" cy="784164"/>
            <a:chOff x="7021720" y="4514461"/>
            <a:chExt cx="2340972" cy="784164"/>
          </a:xfrm>
        </p:grpSpPr>
        <p:sp>
          <p:nvSpPr>
            <p:cNvPr id="72" name="Rectangle 71"/>
            <p:cNvSpPr/>
            <p:nvPr/>
          </p:nvSpPr>
          <p:spPr>
            <a:xfrm>
              <a:off x="7021720" y="4514461"/>
              <a:ext cx="110799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78D2A"/>
                  </a:solidFill>
                  <a:effectLst/>
                  <a:uLnTx/>
                  <a:uFillTx/>
                  <a:latin typeface="Arial" charset="0"/>
                  <a:ea typeface="Arial" charset="0"/>
                  <a:cs typeface="Arial" charset="0"/>
                </a:rPr>
                <a:t>57%</a:t>
              </a:r>
            </a:p>
          </p:txBody>
        </p:sp>
        <p:sp>
          <p:nvSpPr>
            <p:cNvPr id="73" name="Rectangle 72"/>
            <p:cNvSpPr/>
            <p:nvPr/>
          </p:nvSpPr>
          <p:spPr>
            <a:xfrm>
              <a:off x="8254695" y="4514461"/>
              <a:ext cx="110799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78D2A"/>
                  </a:solidFill>
                  <a:effectLst/>
                  <a:uLnTx/>
                  <a:uFillTx/>
                  <a:latin typeface="Arial" charset="0"/>
                  <a:ea typeface="Arial" charset="0"/>
                  <a:cs typeface="Arial" charset="0"/>
                </a:rPr>
                <a:t>55%</a:t>
              </a:r>
            </a:p>
          </p:txBody>
        </p:sp>
        <p:sp>
          <p:nvSpPr>
            <p:cNvPr id="76" name="Rectangle 75"/>
            <p:cNvSpPr/>
            <p:nvPr/>
          </p:nvSpPr>
          <p:spPr>
            <a:xfrm>
              <a:off x="7295548" y="5037015"/>
              <a:ext cx="1986808" cy="2616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sng" strike="noStrike" kern="1200" cap="none" spc="0" normalizeH="0" baseline="0" noProof="0" dirty="0">
                  <a:ln>
                    <a:noFill/>
                  </a:ln>
                  <a:solidFill>
                    <a:srgbClr val="C78D2A"/>
                  </a:solidFill>
                  <a:effectLst/>
                  <a:uLnTx/>
                  <a:uFillTx/>
                  <a:latin typeface="Arial" charset="0"/>
                  <a:ea typeface="Arial" charset="0"/>
                  <a:cs typeface="Arial" charset="0"/>
                </a:rPr>
                <a:t>Not</a:t>
              </a:r>
              <a:r>
                <a:rPr kumimoji="0" lang="en-US" sz="1050" b="0" i="1" u="none" strike="noStrike" kern="1200" cap="none" spc="0" normalizeH="0" baseline="0" noProof="0" dirty="0">
                  <a:ln>
                    <a:noFill/>
                  </a:ln>
                  <a:solidFill>
                    <a:srgbClr val="C78D2A"/>
                  </a:solidFill>
                  <a:effectLst/>
                  <a:uLnTx/>
                  <a:uFillTx/>
                  <a:latin typeface="Arial" charset="0"/>
                  <a:ea typeface="Arial" charset="0"/>
                  <a:cs typeface="Arial" charset="0"/>
                </a:rPr>
                <a:t> exposed to GREAT</a:t>
              </a:r>
            </a:p>
          </p:txBody>
        </p:sp>
      </p:grpSp>
      <p:grpSp>
        <p:nvGrpSpPr>
          <p:cNvPr id="15" name="Group 14">
            <a:extLst>
              <a:ext uri="{FF2B5EF4-FFF2-40B4-BE49-F238E27FC236}">
                <a16:creationId xmlns:a16="http://schemas.microsoft.com/office/drawing/2014/main" id="{41EB5844-3994-0B4E-9AE8-EB2C5F148B99}"/>
              </a:ext>
            </a:extLst>
          </p:cNvPr>
          <p:cNvGrpSpPr/>
          <p:nvPr/>
        </p:nvGrpSpPr>
        <p:grpSpPr>
          <a:xfrm>
            <a:off x="7021720" y="5448509"/>
            <a:ext cx="2340972" cy="775130"/>
            <a:chOff x="7021720" y="5448509"/>
            <a:chExt cx="2340972" cy="775130"/>
          </a:xfrm>
        </p:grpSpPr>
        <p:sp>
          <p:nvSpPr>
            <p:cNvPr id="78" name="Rectangle 77"/>
            <p:cNvSpPr/>
            <p:nvPr/>
          </p:nvSpPr>
          <p:spPr>
            <a:xfrm>
              <a:off x="7609118" y="5969723"/>
              <a:ext cx="1359667" cy="25391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C78D2A"/>
                  </a:solidFill>
                  <a:effectLst/>
                  <a:uLnTx/>
                  <a:uFillTx/>
                  <a:latin typeface="Arial" charset="0"/>
                  <a:ea typeface="Arial" charset="0"/>
                  <a:cs typeface="Arial" charset="0"/>
                </a:rPr>
                <a:t>Exposed to GREAT</a:t>
              </a:r>
            </a:p>
          </p:txBody>
        </p:sp>
        <p:sp>
          <p:nvSpPr>
            <p:cNvPr id="79" name="Rectangle 78"/>
            <p:cNvSpPr/>
            <p:nvPr/>
          </p:nvSpPr>
          <p:spPr>
            <a:xfrm>
              <a:off x="7021720" y="5448509"/>
              <a:ext cx="110799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78D2A"/>
                  </a:solidFill>
                  <a:effectLst/>
                  <a:uLnTx/>
                  <a:uFillTx/>
                  <a:latin typeface="Arial" charset="0"/>
                  <a:ea typeface="Arial" charset="0"/>
                  <a:cs typeface="Arial" charset="0"/>
                </a:rPr>
                <a:t>71%</a:t>
              </a:r>
            </a:p>
          </p:txBody>
        </p:sp>
        <p:sp>
          <p:nvSpPr>
            <p:cNvPr id="81" name="Rectangle 80"/>
            <p:cNvSpPr/>
            <p:nvPr/>
          </p:nvSpPr>
          <p:spPr>
            <a:xfrm>
              <a:off x="8254695" y="5448509"/>
              <a:ext cx="110799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78D2A"/>
                  </a:solidFill>
                  <a:effectLst/>
                  <a:uLnTx/>
                  <a:uFillTx/>
                  <a:latin typeface="Arial" charset="0"/>
                  <a:ea typeface="Arial" charset="0"/>
                  <a:cs typeface="Arial" charset="0"/>
                </a:rPr>
                <a:t>66%</a:t>
              </a:r>
            </a:p>
          </p:txBody>
        </p:sp>
      </p:grpSp>
    </p:spTree>
    <p:extLst>
      <p:ext uri="{BB962C8B-B14F-4D97-AF65-F5344CB8AC3E}">
        <p14:creationId xmlns:p14="http://schemas.microsoft.com/office/powerpoint/2010/main" val="1445306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DC42177-A3D7-3A47-9F38-B71E98549918}"/>
              </a:ext>
            </a:extLst>
          </p:cNvPr>
          <p:cNvSpPr/>
          <p:nvPr/>
        </p:nvSpPr>
        <p:spPr>
          <a:xfrm>
            <a:off x="299686" y="1888586"/>
            <a:ext cx="1428907" cy="1384995"/>
          </a:xfrm>
          <a:prstGeom prst="rect">
            <a:avLst/>
          </a:prstGeom>
        </p:spPr>
        <p:txBody>
          <a:bodyPr wrap="square">
            <a:spAutoFit/>
          </a:bodyPr>
          <a:lstStyle/>
          <a:p>
            <a:pPr algn="r">
              <a:defRPr sz="1100" b="0" i="0" u="none" strike="noStrike" kern="1200" spc="0" baseline="0">
                <a:solidFill>
                  <a:prstClr val="black">
                    <a:lumMod val="65000"/>
                    <a:lumOff val="35000"/>
                  </a:prstClr>
                </a:solidFill>
                <a:latin typeface="+mn-lt"/>
                <a:ea typeface="+mn-ea"/>
                <a:cs typeface="+mn-cs"/>
              </a:defRPr>
            </a:pPr>
            <a:r>
              <a:rPr lang="en-US" sz="1400" dirty="0">
                <a:latin typeface="Arial" charset="0"/>
              </a:rPr>
              <a:t>Average ideal number of children </a:t>
            </a:r>
            <a:r>
              <a:rPr lang="en-US" sz="1400" b="1" dirty="0">
                <a:latin typeface="Arial" charset="0"/>
              </a:rPr>
              <a:t>among married women</a:t>
            </a:r>
            <a:endParaRPr lang="en-US" sz="1400" dirty="0">
              <a:latin typeface="Arial" charset="0"/>
            </a:endParaRPr>
          </a:p>
        </p:txBody>
      </p:sp>
      <p:sp>
        <p:nvSpPr>
          <p:cNvPr id="9" name="Rectangle 8">
            <a:extLst>
              <a:ext uri="{FF2B5EF4-FFF2-40B4-BE49-F238E27FC236}">
                <a16:creationId xmlns:a16="http://schemas.microsoft.com/office/drawing/2014/main" id="{5AB159BB-8F88-5443-B933-1356E6A44C71}"/>
              </a:ext>
            </a:extLst>
          </p:cNvPr>
          <p:cNvSpPr/>
          <p:nvPr/>
        </p:nvSpPr>
        <p:spPr>
          <a:xfrm>
            <a:off x="464711" y="4416781"/>
            <a:ext cx="1263881" cy="1169551"/>
          </a:xfrm>
          <a:prstGeom prst="rect">
            <a:avLst/>
          </a:prstGeom>
        </p:spPr>
        <p:txBody>
          <a:bodyPr wrap="square">
            <a:spAutoFit/>
          </a:bodyPr>
          <a:lstStyle/>
          <a:p>
            <a:pPr algn="r">
              <a:defRPr sz="1400" b="0" i="0" u="none" strike="noStrike" kern="1200" spc="0" baseline="0">
                <a:solidFill>
                  <a:prstClr val="black">
                    <a:lumMod val="65000"/>
                    <a:lumOff val="35000"/>
                  </a:prstClr>
                </a:solidFill>
                <a:latin typeface="arial" charset="0"/>
                <a:ea typeface="+mn-ea"/>
                <a:cs typeface="+mn-cs"/>
              </a:defRPr>
            </a:pPr>
            <a:r>
              <a:rPr lang="en-US" dirty="0"/>
              <a:t>Average ideal number of children </a:t>
            </a:r>
            <a:r>
              <a:rPr lang="en-US" b="1" dirty="0"/>
              <a:t>among married men</a:t>
            </a:r>
            <a:endParaRPr lang="en-US" dirty="0"/>
          </a:p>
        </p:txBody>
      </p:sp>
      <p:sp>
        <p:nvSpPr>
          <p:cNvPr id="10" name="Title 1">
            <a:extLst>
              <a:ext uri="{FF2B5EF4-FFF2-40B4-BE49-F238E27FC236}">
                <a16:creationId xmlns:a16="http://schemas.microsoft.com/office/drawing/2014/main" id="{8654CB05-6435-E646-9BD4-35130B1AFD7D}"/>
              </a:ext>
            </a:extLst>
          </p:cNvPr>
          <p:cNvSpPr txBox="1">
            <a:spLocks/>
          </p:cNvSpPr>
          <p:nvPr/>
        </p:nvSpPr>
        <p:spPr>
          <a:xfrm>
            <a:off x="838200" y="611022"/>
            <a:ext cx="10515600" cy="57664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b="0" i="0" kern="1200">
                <a:solidFill>
                  <a:schemeClr val="tx1"/>
                </a:solidFill>
                <a:latin typeface="Arial" charset="0"/>
                <a:ea typeface="+mj-ea"/>
                <a:cs typeface="+mj-cs"/>
              </a:defRPr>
            </a:lvl1pPr>
          </a:lstStyle>
          <a:p>
            <a:pPr algn="ctr"/>
            <a:r>
              <a:rPr lang="en-US" sz="2400">
                <a:solidFill>
                  <a:srgbClr val="717073"/>
                </a:solidFill>
                <a:ea typeface="Arial" charset="0"/>
                <a:cs typeface="Arial" charset="0"/>
              </a:rPr>
              <a:t>In some countries, men and women show a growing </a:t>
            </a:r>
            <a:br>
              <a:rPr lang="en-US" sz="2400">
                <a:solidFill>
                  <a:srgbClr val="717073"/>
                </a:solidFill>
                <a:ea typeface="Arial" charset="0"/>
                <a:cs typeface="Arial" charset="0"/>
              </a:rPr>
            </a:br>
            <a:r>
              <a:rPr lang="en-US" sz="2400">
                <a:solidFill>
                  <a:srgbClr val="717073"/>
                </a:solidFill>
                <a:ea typeface="Arial" charset="0"/>
                <a:cs typeface="Arial" charset="0"/>
              </a:rPr>
              <a:t>preference for smaller families.</a:t>
            </a:r>
            <a:endParaRPr lang="en-US" sz="2400" dirty="0">
              <a:solidFill>
                <a:srgbClr val="717073"/>
              </a:solidFill>
              <a:ea typeface="Arial" charset="0"/>
              <a:cs typeface="Arial" charset="0"/>
            </a:endParaRPr>
          </a:p>
        </p:txBody>
      </p:sp>
      <p:grpSp>
        <p:nvGrpSpPr>
          <p:cNvPr id="19" name="Group 18">
            <a:extLst>
              <a:ext uri="{FF2B5EF4-FFF2-40B4-BE49-F238E27FC236}">
                <a16:creationId xmlns:a16="http://schemas.microsoft.com/office/drawing/2014/main" id="{CD72D5F0-17F8-BD48-A088-0513B73488EA}"/>
              </a:ext>
            </a:extLst>
          </p:cNvPr>
          <p:cNvGrpSpPr/>
          <p:nvPr/>
        </p:nvGrpSpPr>
        <p:grpSpPr>
          <a:xfrm>
            <a:off x="1530501" y="1580809"/>
            <a:ext cx="4895013" cy="4120890"/>
            <a:chOff x="1530501" y="1580809"/>
            <a:chExt cx="4895013" cy="4120890"/>
          </a:xfrm>
        </p:grpSpPr>
        <p:graphicFrame>
          <p:nvGraphicFramePr>
            <p:cNvPr id="4" name="Content Placeholder 17">
              <a:extLst>
                <a:ext uri="{FF2B5EF4-FFF2-40B4-BE49-F238E27FC236}">
                  <a16:creationId xmlns:a16="http://schemas.microsoft.com/office/drawing/2014/main" id="{6A01CE34-83F2-DD42-88C5-48444702B030}"/>
                </a:ext>
              </a:extLst>
            </p:cNvPr>
            <p:cNvGraphicFramePr>
              <a:graphicFrameLocks/>
            </p:cNvGraphicFramePr>
            <p:nvPr>
              <p:extLst>
                <p:ext uri="{D42A27DB-BD31-4B8C-83A1-F6EECF244321}">
                  <p14:modId xmlns:p14="http://schemas.microsoft.com/office/powerpoint/2010/main" val="1363116487"/>
                </p:ext>
              </p:extLst>
            </p:nvPr>
          </p:nvGraphicFramePr>
          <p:xfrm>
            <a:off x="1530501" y="1975347"/>
            <a:ext cx="4895013" cy="1298234"/>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ADE2B1C1-3E70-0D4B-8DE5-6703C3629927}"/>
                </a:ext>
              </a:extLst>
            </p:cNvPr>
            <p:cNvSpPr txBox="1"/>
            <p:nvPr/>
          </p:nvSpPr>
          <p:spPr>
            <a:xfrm>
              <a:off x="2666078" y="1580809"/>
              <a:ext cx="843501" cy="307777"/>
            </a:xfrm>
            <a:prstGeom prst="rect">
              <a:avLst/>
            </a:prstGeom>
            <a:solidFill>
              <a:srgbClr val="3D6B90"/>
            </a:solidFill>
          </p:spPr>
          <p:txBody>
            <a:bodyPr wrap="none" rtlCol="0">
              <a:spAutoFit/>
            </a:bodyPr>
            <a:lstStyle/>
            <a:p>
              <a:pPr algn="ctr"/>
              <a:r>
                <a:rPr lang="en-US" sz="1400" b="1" dirty="0">
                  <a:solidFill>
                    <a:schemeClr val="bg1"/>
                  </a:solidFill>
                  <a:latin typeface="Arial" charset="0"/>
                  <a:ea typeface="Arial" charset="0"/>
                  <a:cs typeface="Arial" charset="0"/>
                </a:rPr>
                <a:t>GHANA</a:t>
              </a:r>
            </a:p>
          </p:txBody>
        </p:sp>
        <p:graphicFrame>
          <p:nvGraphicFramePr>
            <p:cNvPr id="13" name="Content Placeholder 17">
              <a:extLst>
                <a:ext uri="{FF2B5EF4-FFF2-40B4-BE49-F238E27FC236}">
                  <a16:creationId xmlns:a16="http://schemas.microsoft.com/office/drawing/2014/main" id="{FEEE2D6A-BA2A-B04A-9A2E-D8A16B5A8BB5}"/>
                </a:ext>
              </a:extLst>
            </p:cNvPr>
            <p:cNvGraphicFramePr>
              <a:graphicFrameLocks/>
            </p:cNvGraphicFramePr>
            <p:nvPr>
              <p:extLst>
                <p:ext uri="{D42A27DB-BD31-4B8C-83A1-F6EECF244321}">
                  <p14:modId xmlns:p14="http://schemas.microsoft.com/office/powerpoint/2010/main" val="2413510474"/>
                </p:ext>
              </p:extLst>
            </p:nvPr>
          </p:nvGraphicFramePr>
          <p:xfrm>
            <a:off x="1530501" y="4403465"/>
            <a:ext cx="4895013" cy="1298234"/>
          </p:xfrm>
          <a:graphic>
            <a:graphicData uri="http://schemas.openxmlformats.org/drawingml/2006/chart">
              <c:chart xmlns:c="http://schemas.openxmlformats.org/drawingml/2006/chart" xmlns:r="http://schemas.openxmlformats.org/officeDocument/2006/relationships" r:id="rId4"/>
            </a:graphicData>
          </a:graphic>
        </p:graphicFrame>
      </p:grpSp>
      <p:grpSp>
        <p:nvGrpSpPr>
          <p:cNvPr id="20" name="Group 19">
            <a:extLst>
              <a:ext uri="{FF2B5EF4-FFF2-40B4-BE49-F238E27FC236}">
                <a16:creationId xmlns:a16="http://schemas.microsoft.com/office/drawing/2014/main" id="{1D3C8E07-0B49-D240-9733-CC236A793965}"/>
              </a:ext>
            </a:extLst>
          </p:cNvPr>
          <p:cNvGrpSpPr/>
          <p:nvPr/>
        </p:nvGrpSpPr>
        <p:grpSpPr>
          <a:xfrm>
            <a:off x="4780329" y="1580809"/>
            <a:ext cx="4895013" cy="4120890"/>
            <a:chOff x="4780329" y="1580809"/>
            <a:chExt cx="4895013" cy="4120890"/>
          </a:xfrm>
        </p:grpSpPr>
        <p:sp>
          <p:nvSpPr>
            <p:cNvPr id="6" name="TextBox 5">
              <a:extLst>
                <a:ext uri="{FF2B5EF4-FFF2-40B4-BE49-F238E27FC236}">
                  <a16:creationId xmlns:a16="http://schemas.microsoft.com/office/drawing/2014/main" id="{B890EA60-6B0B-DF47-97AA-13581CBDB063}"/>
                </a:ext>
              </a:extLst>
            </p:cNvPr>
            <p:cNvSpPr txBox="1"/>
            <p:nvPr/>
          </p:nvSpPr>
          <p:spPr>
            <a:xfrm>
              <a:off x="5875971" y="1580809"/>
              <a:ext cx="912174" cy="307777"/>
            </a:xfrm>
            <a:prstGeom prst="rect">
              <a:avLst/>
            </a:prstGeom>
            <a:solidFill>
              <a:srgbClr val="C78D2A"/>
            </a:solidFill>
          </p:spPr>
          <p:txBody>
            <a:bodyPr wrap="none" rtlCol="0">
              <a:spAutoFit/>
            </a:bodyPr>
            <a:lstStyle/>
            <a:p>
              <a:pPr algn="ctr"/>
              <a:r>
                <a:rPr lang="en-US" sz="1400" b="1" dirty="0">
                  <a:solidFill>
                    <a:schemeClr val="bg1"/>
                  </a:solidFill>
                  <a:latin typeface="Arial" charset="0"/>
                  <a:ea typeface="Arial" charset="0"/>
                  <a:cs typeface="Arial" charset="0"/>
                </a:rPr>
                <a:t>MALAWI</a:t>
              </a:r>
            </a:p>
          </p:txBody>
        </p:sp>
        <p:graphicFrame>
          <p:nvGraphicFramePr>
            <p:cNvPr id="11" name="Content Placeholder 17">
              <a:extLst>
                <a:ext uri="{FF2B5EF4-FFF2-40B4-BE49-F238E27FC236}">
                  <a16:creationId xmlns:a16="http://schemas.microsoft.com/office/drawing/2014/main" id="{9FB537CE-901F-604C-BDC6-2F8D725677D6}"/>
                </a:ext>
              </a:extLst>
            </p:cNvPr>
            <p:cNvGraphicFramePr>
              <a:graphicFrameLocks/>
            </p:cNvGraphicFramePr>
            <p:nvPr>
              <p:extLst>
                <p:ext uri="{D42A27DB-BD31-4B8C-83A1-F6EECF244321}">
                  <p14:modId xmlns:p14="http://schemas.microsoft.com/office/powerpoint/2010/main" val="3978572329"/>
                </p:ext>
              </p:extLst>
            </p:nvPr>
          </p:nvGraphicFramePr>
          <p:xfrm>
            <a:off x="4780329" y="1975347"/>
            <a:ext cx="4895013" cy="129823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Content Placeholder 17">
              <a:extLst>
                <a:ext uri="{FF2B5EF4-FFF2-40B4-BE49-F238E27FC236}">
                  <a16:creationId xmlns:a16="http://schemas.microsoft.com/office/drawing/2014/main" id="{76CA038C-36D9-F14C-B901-2AA39CA33307}"/>
                </a:ext>
              </a:extLst>
            </p:cNvPr>
            <p:cNvGraphicFramePr>
              <a:graphicFrameLocks/>
            </p:cNvGraphicFramePr>
            <p:nvPr>
              <p:extLst>
                <p:ext uri="{D42A27DB-BD31-4B8C-83A1-F6EECF244321}">
                  <p14:modId xmlns:p14="http://schemas.microsoft.com/office/powerpoint/2010/main" val="1647158976"/>
                </p:ext>
              </p:extLst>
            </p:nvPr>
          </p:nvGraphicFramePr>
          <p:xfrm>
            <a:off x="4780329" y="4403465"/>
            <a:ext cx="4895013" cy="1298234"/>
          </p:xfrm>
          <a:graphic>
            <a:graphicData uri="http://schemas.openxmlformats.org/drawingml/2006/chart">
              <c:chart xmlns:c="http://schemas.openxmlformats.org/drawingml/2006/chart" xmlns:r="http://schemas.openxmlformats.org/officeDocument/2006/relationships" r:id="rId6"/>
            </a:graphicData>
          </a:graphic>
        </p:graphicFrame>
      </p:grpSp>
      <p:grpSp>
        <p:nvGrpSpPr>
          <p:cNvPr id="21" name="Group 20">
            <a:extLst>
              <a:ext uri="{FF2B5EF4-FFF2-40B4-BE49-F238E27FC236}">
                <a16:creationId xmlns:a16="http://schemas.microsoft.com/office/drawing/2014/main" id="{9994F180-BD56-5041-B307-0C793D33BD4F}"/>
              </a:ext>
            </a:extLst>
          </p:cNvPr>
          <p:cNvGrpSpPr/>
          <p:nvPr/>
        </p:nvGrpSpPr>
        <p:grpSpPr>
          <a:xfrm>
            <a:off x="8211390" y="1581220"/>
            <a:ext cx="4895013" cy="4120479"/>
            <a:chOff x="8211390" y="1581220"/>
            <a:chExt cx="4895013" cy="4120479"/>
          </a:xfrm>
        </p:grpSpPr>
        <p:sp>
          <p:nvSpPr>
            <p:cNvPr id="7" name="TextBox 6">
              <a:extLst>
                <a:ext uri="{FF2B5EF4-FFF2-40B4-BE49-F238E27FC236}">
                  <a16:creationId xmlns:a16="http://schemas.microsoft.com/office/drawing/2014/main" id="{CAA3B086-4261-3C43-A590-F4DD0827B8CA}"/>
                </a:ext>
              </a:extLst>
            </p:cNvPr>
            <p:cNvSpPr txBox="1"/>
            <p:nvPr/>
          </p:nvSpPr>
          <p:spPr>
            <a:xfrm>
              <a:off x="9311291" y="1581220"/>
              <a:ext cx="1088247" cy="307777"/>
            </a:xfrm>
            <a:prstGeom prst="rect">
              <a:avLst/>
            </a:prstGeom>
            <a:solidFill>
              <a:srgbClr val="7AADB0"/>
            </a:solidFill>
          </p:spPr>
          <p:txBody>
            <a:bodyPr wrap="none" rtlCol="0">
              <a:spAutoFit/>
            </a:bodyPr>
            <a:lstStyle/>
            <a:p>
              <a:pPr algn="ctr"/>
              <a:r>
                <a:rPr lang="en-US" sz="1400" b="1" dirty="0">
                  <a:solidFill>
                    <a:schemeClr val="bg1"/>
                  </a:solidFill>
                  <a:latin typeface="Arial" charset="0"/>
                  <a:ea typeface="Arial" charset="0"/>
                  <a:cs typeface="Arial" charset="0"/>
                </a:rPr>
                <a:t>TANZANIA</a:t>
              </a:r>
            </a:p>
          </p:txBody>
        </p:sp>
        <p:graphicFrame>
          <p:nvGraphicFramePr>
            <p:cNvPr id="12" name="Content Placeholder 17">
              <a:extLst>
                <a:ext uri="{FF2B5EF4-FFF2-40B4-BE49-F238E27FC236}">
                  <a16:creationId xmlns:a16="http://schemas.microsoft.com/office/drawing/2014/main" id="{9C078593-0C5C-D640-8EF4-25996A714DB8}"/>
                </a:ext>
              </a:extLst>
            </p:cNvPr>
            <p:cNvGraphicFramePr>
              <a:graphicFrameLocks/>
            </p:cNvGraphicFramePr>
            <p:nvPr>
              <p:extLst>
                <p:ext uri="{D42A27DB-BD31-4B8C-83A1-F6EECF244321}">
                  <p14:modId xmlns:p14="http://schemas.microsoft.com/office/powerpoint/2010/main" val="1904326767"/>
                </p:ext>
              </p:extLst>
            </p:nvPr>
          </p:nvGraphicFramePr>
          <p:xfrm>
            <a:off x="8211390" y="1975347"/>
            <a:ext cx="4895013" cy="1298234"/>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5" name="Content Placeholder 17">
              <a:extLst>
                <a:ext uri="{FF2B5EF4-FFF2-40B4-BE49-F238E27FC236}">
                  <a16:creationId xmlns:a16="http://schemas.microsoft.com/office/drawing/2014/main" id="{982391CB-9863-E245-906B-1449B93951EE}"/>
                </a:ext>
              </a:extLst>
            </p:cNvPr>
            <p:cNvGraphicFramePr>
              <a:graphicFrameLocks/>
            </p:cNvGraphicFramePr>
            <p:nvPr>
              <p:extLst>
                <p:ext uri="{D42A27DB-BD31-4B8C-83A1-F6EECF244321}">
                  <p14:modId xmlns:p14="http://schemas.microsoft.com/office/powerpoint/2010/main" val="6677662"/>
                </p:ext>
              </p:extLst>
            </p:nvPr>
          </p:nvGraphicFramePr>
          <p:xfrm>
            <a:off x="8211390" y="4403465"/>
            <a:ext cx="4895013" cy="1298234"/>
          </p:xfrm>
          <a:graphic>
            <a:graphicData uri="http://schemas.openxmlformats.org/drawingml/2006/chart">
              <c:chart xmlns:c="http://schemas.openxmlformats.org/drawingml/2006/chart" xmlns:r="http://schemas.openxmlformats.org/officeDocument/2006/relationships" r:id="rId8"/>
            </a:graphicData>
          </a:graphic>
        </p:graphicFrame>
      </p:grpSp>
      <p:cxnSp>
        <p:nvCxnSpPr>
          <p:cNvPr id="16" name="Straight Connector 15">
            <a:extLst>
              <a:ext uri="{FF2B5EF4-FFF2-40B4-BE49-F238E27FC236}">
                <a16:creationId xmlns:a16="http://schemas.microsoft.com/office/drawing/2014/main" id="{B590FF61-34C7-DD4E-860E-B04C2558E682}"/>
              </a:ext>
            </a:extLst>
          </p:cNvPr>
          <p:cNvCxnSpPr/>
          <p:nvPr/>
        </p:nvCxnSpPr>
        <p:spPr>
          <a:xfrm>
            <a:off x="1197576" y="3802931"/>
            <a:ext cx="9796849" cy="0"/>
          </a:xfrm>
          <a:prstGeom prst="line">
            <a:avLst/>
          </a:prstGeom>
          <a:ln w="6350">
            <a:gradFill flip="none" rotWithShape="1">
              <a:gsLst>
                <a:gs pos="0">
                  <a:schemeClr val="bg1">
                    <a:alpha val="0"/>
                    <a:lumMod val="48000"/>
                  </a:schemeClr>
                </a:gs>
                <a:gs pos="50000">
                  <a:schemeClr val="bg1">
                    <a:lumMod val="85000"/>
                  </a:schemeClr>
                </a:gs>
                <a:gs pos="100000">
                  <a:schemeClr val="bg1">
                    <a:lumMod val="5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8C5C925-CD42-1F4C-9BC4-39662C594E57}"/>
              </a:ext>
            </a:extLst>
          </p:cNvPr>
          <p:cNvSpPr txBox="1"/>
          <p:nvPr/>
        </p:nvSpPr>
        <p:spPr>
          <a:xfrm>
            <a:off x="534389" y="6365219"/>
            <a:ext cx="11307091" cy="246221"/>
          </a:xfrm>
          <a:prstGeom prst="rect">
            <a:avLst/>
          </a:prstGeom>
          <a:noFill/>
        </p:spPr>
        <p:txBody>
          <a:bodyPr wrap="square" rtlCol="0">
            <a:spAutoFit/>
          </a:bodyPr>
          <a:lstStyle/>
          <a:p>
            <a:pPr algn="r"/>
            <a:r>
              <a:rPr lang="en-US" sz="1000" dirty="0">
                <a:solidFill>
                  <a:schemeClr val="bg1">
                    <a:lumMod val="50000"/>
                  </a:schemeClr>
                </a:solidFill>
                <a:latin typeface="Arial" charset="0"/>
                <a:ea typeface="Arial" charset="0"/>
                <a:cs typeface="Arial" charset="0"/>
              </a:rPr>
              <a:t>Source: Charles F. </a:t>
            </a:r>
            <a:r>
              <a:rPr lang="en-US" sz="1000" dirty="0" err="1">
                <a:solidFill>
                  <a:schemeClr val="bg1">
                    <a:lumMod val="50000"/>
                  </a:schemeClr>
                </a:solidFill>
                <a:latin typeface="Arial" charset="0"/>
                <a:ea typeface="Arial" charset="0"/>
                <a:cs typeface="Arial" charset="0"/>
              </a:rPr>
              <a:t>Westoff</a:t>
            </a:r>
            <a:r>
              <a:rPr lang="en-US" sz="1000" dirty="0">
                <a:solidFill>
                  <a:schemeClr val="bg1">
                    <a:lumMod val="50000"/>
                  </a:schemeClr>
                </a:solidFill>
                <a:latin typeface="Arial" charset="0"/>
                <a:ea typeface="Arial" charset="0"/>
                <a:cs typeface="Arial" charset="0"/>
              </a:rPr>
              <a:t>, 2010.</a:t>
            </a:r>
          </a:p>
        </p:txBody>
      </p:sp>
    </p:spTree>
    <p:extLst>
      <p:ext uri="{BB962C8B-B14F-4D97-AF65-F5344CB8AC3E}">
        <p14:creationId xmlns:p14="http://schemas.microsoft.com/office/powerpoint/2010/main" val="1184251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EF98C74-5D2B-4B60-97D0-16B7DAF77F15}"/>
              </a:ext>
            </a:extLst>
          </p:cNvPr>
          <p:cNvSpPr txBox="1">
            <a:spLocks/>
          </p:cNvSpPr>
          <p:nvPr/>
        </p:nvSpPr>
        <p:spPr>
          <a:xfrm>
            <a:off x="1016200" y="480704"/>
            <a:ext cx="7379825" cy="13262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3D6B90"/>
                </a:solidFill>
                <a:effectLst/>
                <a:uLnTx/>
                <a:uFillTx/>
                <a:latin typeface="Arial" charset="0"/>
                <a:ea typeface="Arial" charset="0"/>
                <a:cs typeface="Arial" charset="0"/>
              </a:rPr>
              <a:t>ACQUIRE Project </a:t>
            </a:r>
            <a:r>
              <a:rPr kumimoji="0" lang="mr-IN" sz="3600" b="0" i="0" u="none" strike="noStrike" kern="1200" cap="none" spc="0" normalizeH="0" baseline="0" noProof="0" dirty="0">
                <a:ln>
                  <a:noFill/>
                </a:ln>
                <a:solidFill>
                  <a:srgbClr val="3D6B90"/>
                </a:solidFill>
                <a:effectLst/>
                <a:uLnTx/>
                <a:uFillTx/>
                <a:latin typeface="Arial" charset="0"/>
                <a:ea typeface="Arial" charset="0"/>
                <a:cs typeface="Arial" charset="0"/>
              </a:rPr>
              <a:t>–</a:t>
            </a:r>
            <a:r>
              <a:rPr kumimoji="0" lang="en-GB" sz="3600" b="0" i="0" u="none" strike="noStrike" kern="1200" cap="none" spc="0" normalizeH="0" baseline="0" noProof="0" dirty="0">
                <a:ln>
                  <a:noFill/>
                </a:ln>
                <a:solidFill>
                  <a:srgbClr val="3D6B90"/>
                </a:solidFill>
                <a:effectLst/>
                <a:uLnTx/>
                <a:uFillTx/>
                <a:latin typeface="Arial" charset="0"/>
                <a:ea typeface="Arial" charset="0"/>
                <a:cs typeface="Arial" charset="0"/>
              </a:rPr>
              <a:t> </a:t>
            </a:r>
            <a:br>
              <a:rPr kumimoji="0" lang="en-GB" sz="3600" b="0" i="0" u="none" strike="noStrike" kern="1200" cap="none" spc="0" normalizeH="0" baseline="0" noProof="0" dirty="0">
                <a:ln>
                  <a:noFill/>
                </a:ln>
                <a:solidFill>
                  <a:srgbClr val="3D6B90"/>
                </a:solidFill>
                <a:effectLst/>
                <a:uLnTx/>
                <a:uFillTx/>
                <a:latin typeface="Arial" charset="0"/>
                <a:ea typeface="Arial" charset="0"/>
                <a:cs typeface="Arial" charset="0"/>
              </a:rPr>
            </a:br>
            <a:r>
              <a:rPr kumimoji="0" lang="en-GB" sz="3600" b="0" i="0" u="none" strike="noStrike" kern="1200" cap="none" spc="0" normalizeH="0" baseline="0" noProof="0" dirty="0">
                <a:ln>
                  <a:noFill/>
                </a:ln>
                <a:solidFill>
                  <a:srgbClr val="3D6B90"/>
                </a:solidFill>
                <a:effectLst/>
                <a:uLnTx/>
                <a:uFillTx/>
                <a:latin typeface="Arial" charset="0"/>
                <a:ea typeface="Arial" charset="0"/>
                <a:cs typeface="Arial" charset="0"/>
              </a:rPr>
              <a:t>Get a Permanent Smile</a:t>
            </a:r>
            <a:endParaRPr kumimoji="0" lang="en-US" sz="3600" b="0" i="0" u="none" strike="noStrike" kern="1200" cap="none" spc="0" normalizeH="0" baseline="0" noProof="0" dirty="0">
              <a:ln>
                <a:noFill/>
              </a:ln>
              <a:solidFill>
                <a:srgbClr val="3D6B90"/>
              </a:solidFill>
              <a:effectLst/>
              <a:uLnTx/>
              <a:uFillTx/>
              <a:latin typeface="Arial" charset="0"/>
              <a:ea typeface="Arial" charset="0"/>
              <a:cs typeface="Arial"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365167" y="375726"/>
            <a:ext cx="1916817" cy="2722522"/>
          </a:xfrm>
          <a:prstGeom prst="rect">
            <a:avLst/>
          </a:prstGeom>
        </p:spPr>
      </p:pic>
      <p:sp>
        <p:nvSpPr>
          <p:cNvPr id="7" name="Rectangle 6"/>
          <p:cNvSpPr/>
          <p:nvPr/>
        </p:nvSpPr>
        <p:spPr>
          <a:xfrm>
            <a:off x="1402082" y="1743628"/>
            <a:ext cx="6608062" cy="1255728"/>
          </a:xfrm>
          <a:prstGeom prst="rect">
            <a:avLst/>
          </a:prstGeom>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2800" b="1" i="0" u="none" strike="noStrike" kern="1200" cap="none" spc="0" normalizeH="0" baseline="0" noProof="0" dirty="0">
                <a:ln>
                  <a:noFill/>
                </a:ln>
                <a:solidFill>
                  <a:prstClr val="white">
                    <a:lumMod val="50000"/>
                  </a:prstClr>
                </a:solidFill>
                <a:effectLst/>
                <a:uLnTx/>
                <a:uFillTx/>
                <a:latin typeface="Arial" charset="0"/>
                <a:ea typeface="+mn-ea"/>
                <a:cs typeface="+mn-cs"/>
              </a:rPr>
              <a:t>Generate demand and increase the use of no-scalpel vasectomy (NSV) </a:t>
            </a:r>
            <a:br>
              <a:rPr kumimoji="0" lang="en-US" sz="2800" b="1" i="0" u="none" strike="noStrike" kern="1200" cap="none" spc="0" normalizeH="0" baseline="0" noProof="0" dirty="0">
                <a:ln>
                  <a:noFill/>
                </a:ln>
                <a:solidFill>
                  <a:prstClr val="white">
                    <a:lumMod val="50000"/>
                  </a:prstClr>
                </a:solidFill>
                <a:effectLst/>
                <a:uLnTx/>
                <a:uFillTx/>
                <a:latin typeface="Arial" charset="0"/>
                <a:ea typeface="+mn-ea"/>
                <a:cs typeface="+mn-cs"/>
              </a:rPr>
            </a:br>
            <a:r>
              <a:rPr kumimoji="0" lang="en-US" sz="2800" b="1" i="0" u="none" strike="noStrike" kern="1200" cap="none" spc="0" normalizeH="0" baseline="0" noProof="0" dirty="0">
                <a:ln>
                  <a:noFill/>
                </a:ln>
                <a:solidFill>
                  <a:prstClr val="white">
                    <a:lumMod val="50000"/>
                  </a:prstClr>
                </a:solidFill>
                <a:effectLst/>
                <a:uLnTx/>
                <a:uFillTx/>
                <a:latin typeface="Arial" charset="0"/>
                <a:ea typeface="+mn-ea"/>
                <a:cs typeface="+mn-cs"/>
              </a:rPr>
              <a:t>in the community.</a:t>
            </a:r>
          </a:p>
        </p:txBody>
      </p:sp>
      <p:grpSp>
        <p:nvGrpSpPr>
          <p:cNvPr id="3" name="Group 2">
            <a:extLst>
              <a:ext uri="{FF2B5EF4-FFF2-40B4-BE49-F238E27FC236}">
                <a16:creationId xmlns:a16="http://schemas.microsoft.com/office/drawing/2014/main" id="{302BBDE1-1F50-194E-A03B-28FE0FB8DD47}"/>
              </a:ext>
            </a:extLst>
          </p:cNvPr>
          <p:cNvGrpSpPr/>
          <p:nvPr/>
        </p:nvGrpSpPr>
        <p:grpSpPr>
          <a:xfrm>
            <a:off x="1362456" y="3419126"/>
            <a:ext cx="2311231" cy="2571108"/>
            <a:chOff x="1362456" y="3983900"/>
            <a:chExt cx="2311231" cy="2571108"/>
          </a:xfrm>
        </p:grpSpPr>
        <p:sp>
          <p:nvSpPr>
            <p:cNvPr id="5" name="Rectangle 4"/>
            <p:cNvSpPr/>
            <p:nvPr/>
          </p:nvSpPr>
          <p:spPr>
            <a:xfrm>
              <a:off x="1362456" y="4893015"/>
              <a:ext cx="2311231" cy="166199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17073"/>
                  </a:solidFill>
                  <a:effectLst/>
                  <a:uLnTx/>
                  <a:uFillTx/>
                  <a:latin typeface="Arial" charset="0"/>
                  <a:ea typeface="Arial" charset="0"/>
                  <a:cs typeface="Arial" charset="0"/>
                </a:rPr>
                <a:t>NSV procedures </a:t>
              </a:r>
              <a:br>
                <a:rPr kumimoji="0" lang="en-GB" sz="1800" b="0" i="0" u="none" strike="noStrike" kern="1200" cap="none" spc="0" normalizeH="0" baseline="0" noProof="0" dirty="0">
                  <a:ln>
                    <a:noFill/>
                  </a:ln>
                  <a:solidFill>
                    <a:srgbClr val="717073"/>
                  </a:solidFill>
                  <a:effectLst/>
                  <a:uLnTx/>
                  <a:uFillTx/>
                  <a:latin typeface="Arial" charset="0"/>
                  <a:ea typeface="Arial" charset="0"/>
                  <a:cs typeface="Arial" charset="0"/>
                </a:rPr>
              </a:br>
              <a:r>
                <a:rPr kumimoji="0" lang="en-GB" sz="1800" b="0" i="0" u="none" strike="noStrike" kern="1200" cap="none" spc="0" normalizeH="0" baseline="0" noProof="0" dirty="0">
                  <a:ln>
                    <a:noFill/>
                  </a:ln>
                  <a:solidFill>
                    <a:srgbClr val="717073"/>
                  </a:solidFill>
                  <a:effectLst/>
                  <a:uLnTx/>
                  <a:uFillTx/>
                  <a:latin typeface="Arial" charset="0"/>
                  <a:ea typeface="Arial" charset="0"/>
                  <a:cs typeface="Arial" charset="0"/>
                </a:rPr>
                <a:t>increased from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C78D2A"/>
                  </a:solidFill>
                  <a:effectLst/>
                  <a:uLnTx/>
                  <a:uFillTx/>
                  <a:latin typeface="Arial" charset="0"/>
                  <a:ea typeface="Arial" charset="0"/>
                  <a:cs typeface="Arial" charset="0"/>
                </a:rPr>
                <a:t>26 (2003) </a:t>
              </a:r>
              <a:r>
                <a:rPr kumimoji="0" lang="en-GB" sz="1800" b="0" i="0" u="none" strike="noStrike" kern="1200" cap="none" spc="0" normalizeH="0" baseline="0" noProof="0" dirty="0">
                  <a:ln>
                    <a:noFill/>
                  </a:ln>
                  <a:solidFill>
                    <a:srgbClr val="717073"/>
                  </a:solidFill>
                  <a:effectLst/>
                  <a:uLnTx/>
                  <a:uFillTx/>
                  <a:latin typeface="Arial" charset="0"/>
                  <a:ea typeface="Arial" charset="0"/>
                  <a:cs typeface="Arial" charset="0"/>
                </a:rPr>
                <a:t>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C78D2A"/>
                  </a:solidFill>
                  <a:effectLst/>
                  <a:uLnTx/>
                  <a:uFillTx/>
                  <a:latin typeface="Arial" charset="0"/>
                  <a:ea typeface="Arial" charset="0"/>
                  <a:cs typeface="Arial" charset="0"/>
                </a:rPr>
                <a:t>81</a:t>
              </a:r>
              <a:r>
                <a:rPr kumimoji="0" lang="en-GB" sz="1800" b="1" i="0" u="none" strike="noStrike" kern="1200" cap="none" spc="0" normalizeH="0" baseline="0" noProof="0" dirty="0">
                  <a:ln>
                    <a:noFill/>
                  </a:ln>
                  <a:solidFill>
                    <a:srgbClr val="C78D2A"/>
                  </a:solidFill>
                  <a:effectLst/>
                  <a:uLnTx/>
                  <a:uFillTx/>
                  <a:latin typeface="Arial" charset="0"/>
                  <a:ea typeface="Arial" charset="0"/>
                  <a:cs typeface="Arial" charset="0"/>
                </a:rPr>
                <a:t>(2004)</a:t>
              </a:r>
              <a:endParaRPr kumimoji="0" lang="en-GB" sz="4800" b="1" i="0" u="none" strike="noStrike" kern="1200" cap="none" spc="0" normalizeH="0" baseline="0" noProof="0" dirty="0">
                <a:ln>
                  <a:noFill/>
                </a:ln>
                <a:solidFill>
                  <a:srgbClr val="C78D2A"/>
                </a:solidFill>
                <a:effectLst/>
                <a:uLnTx/>
                <a:uFillTx/>
                <a:latin typeface="Arial" charset="0"/>
                <a:ea typeface="Arial" charset="0"/>
                <a:cs typeface="Arial" charset="0"/>
              </a:endParaRPr>
            </a:p>
          </p:txBody>
        </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96604" y="3983900"/>
              <a:ext cx="1121337" cy="1121337"/>
            </a:xfrm>
            <a:prstGeom prst="rect">
              <a:avLst/>
            </a:prstGeom>
          </p:spPr>
        </p:pic>
      </p:grpSp>
      <p:grpSp>
        <p:nvGrpSpPr>
          <p:cNvPr id="4" name="Group 3">
            <a:extLst>
              <a:ext uri="{FF2B5EF4-FFF2-40B4-BE49-F238E27FC236}">
                <a16:creationId xmlns:a16="http://schemas.microsoft.com/office/drawing/2014/main" id="{6D5D2FD0-26A7-2645-B459-AEF8F03DF3E0}"/>
              </a:ext>
            </a:extLst>
          </p:cNvPr>
          <p:cNvGrpSpPr/>
          <p:nvPr/>
        </p:nvGrpSpPr>
        <p:grpSpPr>
          <a:xfrm>
            <a:off x="4482083" y="3387800"/>
            <a:ext cx="2412987" cy="2602434"/>
            <a:chOff x="4482083" y="3952574"/>
            <a:chExt cx="2412987" cy="2602434"/>
          </a:xfrm>
        </p:grpSpPr>
        <p:sp>
          <p:nvSpPr>
            <p:cNvPr id="9" name="Rectangle 8"/>
            <p:cNvSpPr/>
            <p:nvPr/>
          </p:nvSpPr>
          <p:spPr>
            <a:xfrm>
              <a:off x="4482083" y="4893015"/>
              <a:ext cx="2412987" cy="166199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17073"/>
                  </a:solidFill>
                  <a:effectLst/>
                  <a:uLnTx/>
                  <a:uFillTx/>
                  <a:latin typeface="Arial" charset="0"/>
                  <a:ea typeface="Arial" charset="0"/>
                  <a:cs typeface="Arial" charset="0"/>
                </a:rPr>
                <a:t>Increased awareness of NSV from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C78D2A"/>
                  </a:solidFill>
                  <a:effectLst/>
                  <a:uLnTx/>
                  <a:uFillTx/>
                  <a:latin typeface="Arial" charset="0"/>
                  <a:ea typeface="Arial" charset="0"/>
                  <a:cs typeface="Arial" charset="0"/>
                </a:rPr>
                <a:t>30% (2003)</a:t>
              </a:r>
              <a:r>
                <a:rPr kumimoji="0" lang="en-GB" sz="1800" b="0" i="0" u="none" strike="noStrike" kern="1200" cap="none" spc="0" normalizeH="0" baseline="0" noProof="0" dirty="0">
                  <a:ln>
                    <a:noFill/>
                  </a:ln>
                  <a:solidFill>
                    <a:srgbClr val="717073"/>
                  </a:solidFill>
                  <a:effectLst/>
                  <a:uLnTx/>
                  <a:uFillTx/>
                  <a:latin typeface="Arial" charset="0"/>
                  <a:ea typeface="Arial" charset="0"/>
                  <a:cs typeface="Arial" charset="0"/>
                </a:rPr>
                <a:t>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C78D2A"/>
                  </a:solidFill>
                  <a:effectLst/>
                  <a:uLnTx/>
                  <a:uFillTx/>
                  <a:latin typeface="Arial" charset="0"/>
                  <a:ea typeface="Arial" charset="0"/>
                  <a:cs typeface="Arial" charset="0"/>
                </a:rPr>
                <a:t>60% </a:t>
              </a:r>
              <a:r>
                <a:rPr kumimoji="0" lang="en-GB" sz="1800" b="1" i="0" u="none" strike="noStrike" kern="1200" cap="none" spc="0" normalizeH="0" baseline="0" noProof="0" dirty="0">
                  <a:ln>
                    <a:noFill/>
                  </a:ln>
                  <a:solidFill>
                    <a:srgbClr val="C78D2A"/>
                  </a:solidFill>
                  <a:effectLst/>
                  <a:uLnTx/>
                  <a:uFillTx/>
                  <a:latin typeface="Arial" charset="0"/>
                  <a:ea typeface="Arial" charset="0"/>
                  <a:cs typeface="Arial" charset="0"/>
                </a:rPr>
                <a:t>(2004) </a:t>
              </a:r>
            </a:p>
          </p:txBody>
        </p:sp>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63378" y="3952574"/>
              <a:ext cx="1019397" cy="1019397"/>
            </a:xfrm>
            <a:prstGeom prst="rect">
              <a:avLst/>
            </a:prstGeom>
          </p:spPr>
        </p:pic>
      </p:grpSp>
      <p:grpSp>
        <p:nvGrpSpPr>
          <p:cNvPr id="8" name="Group 7">
            <a:extLst>
              <a:ext uri="{FF2B5EF4-FFF2-40B4-BE49-F238E27FC236}">
                <a16:creationId xmlns:a16="http://schemas.microsoft.com/office/drawing/2014/main" id="{2404BA35-D1C5-6F46-8532-D011C8AE83DA}"/>
              </a:ext>
            </a:extLst>
          </p:cNvPr>
          <p:cNvGrpSpPr/>
          <p:nvPr/>
        </p:nvGrpSpPr>
        <p:grpSpPr>
          <a:xfrm>
            <a:off x="7897368" y="3476259"/>
            <a:ext cx="3384616" cy="2513975"/>
            <a:chOff x="7897368" y="4041033"/>
            <a:chExt cx="3384616" cy="2513975"/>
          </a:xfrm>
        </p:grpSpPr>
        <p:sp>
          <p:nvSpPr>
            <p:cNvPr id="10" name="Rectangle 9"/>
            <p:cNvSpPr/>
            <p:nvPr/>
          </p:nvSpPr>
          <p:spPr>
            <a:xfrm>
              <a:off x="7897368" y="4893015"/>
              <a:ext cx="3384616" cy="166199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17073"/>
                  </a:solidFill>
                  <a:effectLst/>
                  <a:uLnTx/>
                  <a:uFillTx/>
                  <a:latin typeface="Arial" charset="0"/>
                  <a:ea typeface="Arial" charset="0"/>
                  <a:cs typeface="Arial" charset="0"/>
                </a:rPr>
                <a:t>Proportion of men who would consider a vasectomy doubled from </a:t>
              </a:r>
              <a:r>
                <a:rPr kumimoji="0" lang="en-GB" sz="1800" b="0" i="0" u="none" strike="noStrike" kern="1200" cap="none" spc="0" normalizeH="0" baseline="0" noProof="0" dirty="0">
                  <a:ln>
                    <a:noFill/>
                  </a:ln>
                  <a:solidFill>
                    <a:srgbClr val="C78D2A"/>
                  </a:solidFill>
                  <a:effectLst/>
                  <a:uLnTx/>
                  <a:uFillTx/>
                  <a:latin typeface="Arial" charset="0"/>
                  <a:ea typeface="Arial" charset="0"/>
                  <a:cs typeface="Arial" charset="0"/>
                </a:rPr>
                <a:t>1 in 10 (2003)</a:t>
              </a:r>
              <a:r>
                <a:rPr kumimoji="0" lang="en-GB" sz="1800" b="0" i="0" u="none" strike="noStrike" kern="1200" cap="none" spc="0" normalizeH="0" baseline="0" noProof="0" dirty="0">
                  <a:ln>
                    <a:noFill/>
                  </a:ln>
                  <a:solidFill>
                    <a:srgbClr val="717073"/>
                  </a:solidFill>
                  <a:effectLst/>
                  <a:uLnTx/>
                  <a:uFillTx/>
                  <a:latin typeface="Arial" charset="0"/>
                  <a:ea typeface="Arial" charset="0"/>
                  <a:cs typeface="Arial" charset="0"/>
                </a:rPr>
                <a:t>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C78D2A"/>
                  </a:solidFill>
                  <a:effectLst/>
                  <a:uLnTx/>
                  <a:uFillTx/>
                  <a:latin typeface="Arial" charset="0"/>
                  <a:ea typeface="Arial" charset="0"/>
                  <a:cs typeface="Arial" charset="0"/>
                </a:rPr>
                <a:t>1 </a:t>
              </a:r>
              <a:r>
                <a:rPr kumimoji="0" lang="en-GB" sz="3200" b="1" i="0" u="none" strike="noStrike" kern="1200" cap="none" spc="0" normalizeH="0" baseline="0" noProof="0" dirty="0">
                  <a:ln>
                    <a:noFill/>
                  </a:ln>
                  <a:solidFill>
                    <a:srgbClr val="C78D2A"/>
                  </a:solidFill>
                  <a:effectLst/>
                  <a:uLnTx/>
                  <a:uFillTx/>
                  <a:latin typeface="Arial" charset="0"/>
                  <a:ea typeface="Arial" charset="0"/>
                  <a:cs typeface="Arial" charset="0"/>
                </a:rPr>
                <a:t>in </a:t>
              </a:r>
              <a:r>
                <a:rPr kumimoji="0" lang="en-GB" sz="4800" b="1" i="0" u="none" strike="noStrike" kern="1200" cap="none" spc="0" normalizeH="0" baseline="0" noProof="0" dirty="0">
                  <a:ln>
                    <a:noFill/>
                  </a:ln>
                  <a:solidFill>
                    <a:srgbClr val="C78D2A"/>
                  </a:solidFill>
                  <a:effectLst/>
                  <a:uLnTx/>
                  <a:uFillTx/>
                  <a:latin typeface="Arial" charset="0"/>
                  <a:ea typeface="Arial" charset="0"/>
                  <a:cs typeface="Arial" charset="0"/>
                </a:rPr>
                <a:t>5 </a:t>
              </a:r>
              <a:r>
                <a:rPr kumimoji="0" lang="en-GB" sz="1800" b="1" i="0" u="none" strike="noStrike" kern="1200" cap="none" spc="0" normalizeH="0" baseline="0" noProof="0" dirty="0">
                  <a:ln>
                    <a:noFill/>
                  </a:ln>
                  <a:solidFill>
                    <a:srgbClr val="C78D2A"/>
                  </a:solidFill>
                  <a:effectLst/>
                  <a:uLnTx/>
                  <a:uFillTx/>
                  <a:latin typeface="Arial" charset="0"/>
                  <a:ea typeface="Arial" charset="0"/>
                  <a:cs typeface="Arial" charset="0"/>
                </a:rPr>
                <a:t>(2004)</a:t>
              </a:r>
            </a:p>
          </p:txBody>
        </p:sp>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43928" y="4041033"/>
              <a:ext cx="842477" cy="842477"/>
            </a:xfrm>
            <a:prstGeom prst="rect">
              <a:avLst/>
            </a:prstGeom>
          </p:spPr>
        </p:pic>
        <p:pic>
          <p:nvPicPr>
            <p:cNvPr id="15" name="Picture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0974096" flipH="1">
              <a:off x="9133638" y="4163112"/>
              <a:ext cx="495855" cy="495855"/>
            </a:xfrm>
            <a:prstGeom prst="rect">
              <a:avLst/>
            </a:prstGeom>
          </p:spPr>
        </p:pic>
        <p:cxnSp>
          <p:nvCxnSpPr>
            <p:cNvPr id="17" name="Straight Connector 16"/>
            <p:cNvCxnSpPr/>
            <p:nvPr/>
          </p:nvCxnSpPr>
          <p:spPr>
            <a:xfrm>
              <a:off x="9172703" y="4219361"/>
              <a:ext cx="434648" cy="381342"/>
            </a:xfrm>
            <a:prstGeom prst="line">
              <a:avLst/>
            </a:prstGeom>
            <a:ln w="38100">
              <a:solidFill>
                <a:srgbClr val="C78D2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16969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203CEF-D882-4563-AC06-92D57584718E}"/>
              </a:ext>
            </a:extLst>
          </p:cNvPr>
          <p:cNvSpPr/>
          <p:nvPr/>
        </p:nvSpPr>
        <p:spPr>
          <a:xfrm>
            <a:off x="0" y="0"/>
            <a:ext cx="12191999" cy="6858000"/>
          </a:xfrm>
          <a:prstGeom prst="rect">
            <a:avLst/>
          </a:prstGeom>
          <a:solidFill>
            <a:srgbClr val="7AADB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2" name="Title 1">
            <a:extLst>
              <a:ext uri="{FF2B5EF4-FFF2-40B4-BE49-F238E27FC236}">
                <a16:creationId xmlns:a16="http://schemas.microsoft.com/office/drawing/2014/main" id="{BB22FC69-D1AC-480E-B566-80510EF6FD5A}"/>
              </a:ext>
            </a:extLst>
          </p:cNvPr>
          <p:cNvSpPr>
            <a:spLocks noGrp="1"/>
          </p:cNvSpPr>
          <p:nvPr>
            <p:ph type="title"/>
            <p:extLst/>
          </p:nvPr>
        </p:nvSpPr>
        <p:spPr>
          <a:xfrm>
            <a:off x="2932463" y="2349393"/>
            <a:ext cx="6327072" cy="2159213"/>
          </a:xfrm>
        </p:spPr>
        <p:txBody>
          <a:bodyPr>
            <a:noAutofit/>
          </a:bodyPr>
          <a:lstStyle/>
          <a:p>
            <a:pPr algn="ctr"/>
            <a:r>
              <a:rPr lang="en-GB" sz="5400" dirty="0">
                <a:solidFill>
                  <a:schemeClr val="bg1"/>
                </a:solidFill>
                <a:latin typeface="Arial"/>
                <a:cs typeface="Arial"/>
              </a:rPr>
              <a:t>A CLOSER LOOK: VASECTOMY</a:t>
            </a:r>
            <a:endParaRPr lang="en-US" sz="5400" dirty="0">
              <a:solidFill>
                <a:schemeClr val="bg1"/>
              </a:solidFill>
              <a:latin typeface="Arial"/>
              <a:cs typeface="Arial"/>
            </a:endParaRPr>
          </a:p>
        </p:txBody>
      </p:sp>
    </p:spTree>
    <p:extLst>
      <p:ext uri="{BB962C8B-B14F-4D97-AF65-F5344CB8AC3E}">
        <p14:creationId xmlns:p14="http://schemas.microsoft.com/office/powerpoint/2010/main" val="1394693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DDDFD4">
            <a:alpha val="0"/>
          </a:srgbClr>
        </a:solidFill>
        <a:effectLst/>
      </p:bgPr>
    </p:bg>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3A88429-92B2-4B1C-893D-A224AAAFC0FA}"/>
              </a:ext>
            </a:extLst>
          </p:cNvPr>
          <p:cNvGraphicFramePr>
            <a:graphicFrameLocks noGrp="1"/>
          </p:cNvGraphicFramePr>
          <p:nvPr>
            <p:ph idx="1"/>
            <p:extLst>
              <p:ext uri="{D42A27DB-BD31-4B8C-83A1-F6EECF244321}">
                <p14:modId xmlns:p14="http://schemas.microsoft.com/office/powerpoint/2010/main" val="3979637876"/>
              </p:ext>
            </p:extLst>
          </p:nvPr>
        </p:nvGraphicFramePr>
        <p:xfrm>
          <a:off x="765809" y="1021246"/>
          <a:ext cx="10308544" cy="5070437"/>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1686348" y="492155"/>
            <a:ext cx="8467468" cy="1145814"/>
          </a:xfrm>
          <a:prstGeom prst="rect">
            <a:avLst/>
          </a:prstGeom>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kumimoji="0" lang="en-US" sz="3200" b="0" i="0" u="none" strike="noStrike" kern="1200" cap="none" spc="0" normalizeH="0" baseline="0" noProof="0" dirty="0">
                <a:ln>
                  <a:noFill/>
                </a:ln>
                <a:solidFill>
                  <a:srgbClr val="3D6B90"/>
                </a:solidFill>
                <a:effectLst/>
                <a:uLnTx/>
                <a:uFillTx/>
                <a:latin typeface="Arial" charset="0"/>
                <a:ea typeface="+mn-ea"/>
                <a:cs typeface="+mn-cs"/>
              </a:rPr>
              <a:t>Vasectomy remains one of the least-known and least-used contraceptive methods.</a:t>
            </a:r>
          </a:p>
        </p:txBody>
      </p:sp>
      <p:sp>
        <p:nvSpPr>
          <p:cNvPr id="6" name="TextBox 5">
            <a:extLst>
              <a:ext uri="{FF2B5EF4-FFF2-40B4-BE49-F238E27FC236}">
                <a16:creationId xmlns:a16="http://schemas.microsoft.com/office/drawing/2014/main" id="{60EBF9E0-DC01-44B2-A2EB-1650D6C45CBB}"/>
              </a:ext>
            </a:extLst>
          </p:cNvPr>
          <p:cNvSpPr txBox="1"/>
          <p:nvPr/>
        </p:nvSpPr>
        <p:spPr>
          <a:xfrm>
            <a:off x="534390" y="6365219"/>
            <a:ext cx="11318520"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lumMod val="50000"/>
                  </a:prstClr>
                </a:solidFill>
                <a:effectLst/>
                <a:uLnTx/>
                <a:uFillTx/>
                <a:latin typeface="Arial" charset="0"/>
                <a:ea typeface="Arial" charset="0"/>
                <a:cs typeface="Arial" charset="0"/>
              </a:rPr>
              <a:t>Source: United Nations, Department of Economic and Social Affairs, Population Division, 2015</a:t>
            </a:r>
          </a:p>
        </p:txBody>
      </p:sp>
      <p:sp>
        <p:nvSpPr>
          <p:cNvPr id="3" name="TextBox 2"/>
          <p:cNvSpPr txBox="1"/>
          <p:nvPr/>
        </p:nvSpPr>
        <p:spPr>
          <a:xfrm>
            <a:off x="7891272" y="5544439"/>
            <a:ext cx="1057854" cy="307777"/>
          </a:xfrm>
          <a:prstGeom prst="rect">
            <a:avLst/>
          </a:prstGeom>
          <a:solidFill>
            <a:schemeClr val="bg1"/>
          </a:solidFill>
        </p:spPr>
        <p:txBody>
          <a:bodyPr wrap="none" rtlCol="0">
            <a:spAutoFit/>
          </a:bodyPr>
          <a:lstStyle/>
          <a:p>
            <a:r>
              <a:rPr lang="en-US" sz="1400">
                <a:solidFill>
                  <a:srgbClr val="C78D2A"/>
                </a:solidFill>
                <a:latin typeface="Arial" charset="0"/>
                <a:ea typeface="Arial" charset="0"/>
                <a:cs typeface="Arial" charset="0"/>
              </a:rPr>
              <a:t>Vasectomy</a:t>
            </a:r>
          </a:p>
        </p:txBody>
      </p:sp>
    </p:spTree>
    <p:extLst>
      <p:ext uri="{BB962C8B-B14F-4D97-AF65-F5344CB8AC3E}">
        <p14:creationId xmlns:p14="http://schemas.microsoft.com/office/powerpoint/2010/main" val="2419731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down)">
                                      <p:cBhvr>
                                        <p:cTn id="7" dur="500"/>
                                        <p:tgtEl>
                                          <p:spTgt spid="4">
                                            <p:graphicEl>
                                              <a:chart seriesIdx="-3" categoryIdx="-3" bldStep="gridLegend"/>
                                            </p:graphic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graphicEl>
                                              <a:chart seriesIdx="-4" categoryIdx="0" bldStep="category"/>
                                            </p:graphicEl>
                                          </p:spTgt>
                                        </p:tgtEl>
                                        <p:attrNameLst>
                                          <p:attrName>style.visibility</p:attrName>
                                        </p:attrNameLst>
                                      </p:cBhvr>
                                      <p:to>
                                        <p:strVal val="visible"/>
                                      </p:to>
                                    </p:set>
                                    <p:animEffect transition="in" filter="wipe(down)">
                                      <p:cBhvr>
                                        <p:cTn id="11" dur="500"/>
                                        <p:tgtEl>
                                          <p:spTgt spid="4">
                                            <p:graphicEl>
                                              <a:chart seriesIdx="-4" categoryIdx="0" bldStep="category"/>
                                            </p:graphic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4">
                                            <p:graphicEl>
                                              <a:chart seriesIdx="-4" categoryIdx="1" bldStep="category"/>
                                            </p:graphicEl>
                                          </p:spTgt>
                                        </p:tgtEl>
                                        <p:attrNameLst>
                                          <p:attrName>style.visibility</p:attrName>
                                        </p:attrNameLst>
                                      </p:cBhvr>
                                      <p:to>
                                        <p:strVal val="visible"/>
                                      </p:to>
                                    </p:set>
                                    <p:animEffect transition="in" filter="wipe(down)">
                                      <p:cBhvr>
                                        <p:cTn id="15" dur="500"/>
                                        <p:tgtEl>
                                          <p:spTgt spid="4">
                                            <p:graphicEl>
                                              <a:chart seriesIdx="-4" categoryIdx="1" bldStep="category"/>
                                            </p:graphic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4">
                                            <p:graphicEl>
                                              <a:chart seriesIdx="-4" categoryIdx="2" bldStep="category"/>
                                            </p:graphicEl>
                                          </p:spTgt>
                                        </p:tgtEl>
                                        <p:attrNameLst>
                                          <p:attrName>style.visibility</p:attrName>
                                        </p:attrNameLst>
                                      </p:cBhvr>
                                      <p:to>
                                        <p:strVal val="visible"/>
                                      </p:to>
                                    </p:set>
                                    <p:animEffect transition="in" filter="wipe(down)">
                                      <p:cBhvr>
                                        <p:cTn id="19" dur="500"/>
                                        <p:tgtEl>
                                          <p:spTgt spid="4">
                                            <p:graphicEl>
                                              <a:chart seriesIdx="-4" categoryIdx="2" bldStep="category"/>
                                            </p:graphicEl>
                                          </p:spTgt>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4">
                                            <p:graphicEl>
                                              <a:chart seriesIdx="-4" categoryIdx="3" bldStep="category"/>
                                            </p:graphicEl>
                                          </p:spTgt>
                                        </p:tgtEl>
                                        <p:attrNameLst>
                                          <p:attrName>style.visibility</p:attrName>
                                        </p:attrNameLst>
                                      </p:cBhvr>
                                      <p:to>
                                        <p:strVal val="visible"/>
                                      </p:to>
                                    </p:set>
                                    <p:animEffect transition="in" filter="wipe(down)">
                                      <p:cBhvr>
                                        <p:cTn id="23" dur="500"/>
                                        <p:tgtEl>
                                          <p:spTgt spid="4">
                                            <p:graphicEl>
                                              <a:chart seriesIdx="-4" categoryIdx="3" bldStep="category"/>
                                            </p:graphicEl>
                                          </p:spTgt>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4">
                                            <p:graphicEl>
                                              <a:chart seriesIdx="-4" categoryIdx="4" bldStep="category"/>
                                            </p:graphicEl>
                                          </p:spTgt>
                                        </p:tgtEl>
                                        <p:attrNameLst>
                                          <p:attrName>style.visibility</p:attrName>
                                        </p:attrNameLst>
                                      </p:cBhvr>
                                      <p:to>
                                        <p:strVal val="visible"/>
                                      </p:to>
                                    </p:set>
                                    <p:animEffect transition="in" filter="wipe(down)">
                                      <p:cBhvr>
                                        <p:cTn id="27" dur="500"/>
                                        <p:tgtEl>
                                          <p:spTgt spid="4">
                                            <p:graphicEl>
                                              <a:chart seriesIdx="-4" categoryIdx="4" bldStep="category"/>
                                            </p:graphicEl>
                                          </p:spTgt>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4">
                                            <p:graphicEl>
                                              <a:chart seriesIdx="-4" categoryIdx="5" bldStep="category"/>
                                            </p:graphicEl>
                                          </p:spTgt>
                                        </p:tgtEl>
                                        <p:attrNameLst>
                                          <p:attrName>style.visibility</p:attrName>
                                        </p:attrNameLst>
                                      </p:cBhvr>
                                      <p:to>
                                        <p:strVal val="visible"/>
                                      </p:to>
                                    </p:set>
                                    <p:animEffect transition="in" filter="wipe(down)">
                                      <p:cBhvr>
                                        <p:cTn id="31" dur="500"/>
                                        <p:tgtEl>
                                          <p:spTgt spid="4">
                                            <p:graphicEl>
                                              <a:chart seriesIdx="-4" categoryIdx="5" bldStep="category"/>
                                            </p:graphicEl>
                                          </p:spTgt>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4">
                                            <p:graphicEl>
                                              <a:chart seriesIdx="-4" categoryIdx="6" bldStep="category"/>
                                            </p:graphicEl>
                                          </p:spTgt>
                                        </p:tgtEl>
                                        <p:attrNameLst>
                                          <p:attrName>style.visibility</p:attrName>
                                        </p:attrNameLst>
                                      </p:cBhvr>
                                      <p:to>
                                        <p:strVal val="visible"/>
                                      </p:to>
                                    </p:set>
                                    <p:animEffect transition="in" filter="wipe(down)">
                                      <p:cBhvr>
                                        <p:cTn id="35" dur="500"/>
                                        <p:tgtEl>
                                          <p:spTgt spid="4">
                                            <p:graphicEl>
                                              <a:chart seriesIdx="-4" categoryIdx="6" bldStep="category"/>
                                            </p:graphicEl>
                                          </p:spTgt>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4">
                                            <p:graphicEl>
                                              <a:chart seriesIdx="-4" categoryIdx="7" bldStep="category"/>
                                            </p:graphicEl>
                                          </p:spTgt>
                                        </p:tgtEl>
                                        <p:attrNameLst>
                                          <p:attrName>style.visibility</p:attrName>
                                        </p:attrNameLst>
                                      </p:cBhvr>
                                      <p:to>
                                        <p:strVal val="visible"/>
                                      </p:to>
                                    </p:set>
                                    <p:animEffect transition="in" filter="wipe(down)">
                                      <p:cBhvr>
                                        <p:cTn id="39" dur="500"/>
                                        <p:tgtEl>
                                          <p:spTgt spid="4">
                                            <p:graphicEl>
                                              <a:chart seriesIdx="-4" categoryIdx="7" bldStep="category"/>
                                            </p:graphicEl>
                                          </p:spTgt>
                                        </p:tgtEl>
                                      </p:cBhvr>
                                    </p:animEffect>
                                  </p:childTnLst>
                                </p:cTn>
                              </p:par>
                            </p:childTnLst>
                          </p:cTn>
                        </p:par>
                        <p:par>
                          <p:cTn id="40" fill="hold">
                            <p:stCondLst>
                              <p:cond delay="4500"/>
                            </p:stCondLst>
                            <p:childTnLst>
                              <p:par>
                                <p:cTn id="41" presetID="22" presetClass="entr" presetSubtype="4" fill="hold" grpId="0" nodeType="afterEffect">
                                  <p:stCondLst>
                                    <p:cond delay="0"/>
                                  </p:stCondLst>
                                  <p:childTnLst>
                                    <p:set>
                                      <p:cBhvr>
                                        <p:cTn id="42" dur="1" fill="hold">
                                          <p:stCondLst>
                                            <p:cond delay="0"/>
                                          </p:stCondLst>
                                        </p:cTn>
                                        <p:tgtEl>
                                          <p:spTgt spid="4">
                                            <p:graphicEl>
                                              <a:chart seriesIdx="-4" categoryIdx="8" bldStep="category"/>
                                            </p:graphicEl>
                                          </p:spTgt>
                                        </p:tgtEl>
                                        <p:attrNameLst>
                                          <p:attrName>style.visibility</p:attrName>
                                        </p:attrNameLst>
                                      </p:cBhvr>
                                      <p:to>
                                        <p:strVal val="visible"/>
                                      </p:to>
                                    </p:set>
                                    <p:animEffect transition="in" filter="wipe(down)">
                                      <p:cBhvr>
                                        <p:cTn id="43" dur="500"/>
                                        <p:tgtEl>
                                          <p:spTgt spid="4">
                                            <p:graphicEl>
                                              <a:chart seriesIdx="-4" categoryIdx="8" bldStep="category"/>
                                            </p:graphicEl>
                                          </p:spTgt>
                                        </p:tgtEl>
                                      </p:cBhvr>
                                    </p:animEffect>
                                  </p:childTnLst>
                                </p:cTn>
                              </p:par>
                            </p:childTnLst>
                          </p:cTn>
                        </p:par>
                        <p:par>
                          <p:cTn id="44" fill="hold">
                            <p:stCondLst>
                              <p:cond delay="5000"/>
                            </p:stCondLst>
                            <p:childTnLst>
                              <p:par>
                                <p:cTn id="45" presetID="22" presetClass="entr" presetSubtype="4" fill="hold" grpId="0" nodeType="afterEffect">
                                  <p:stCondLst>
                                    <p:cond delay="0"/>
                                  </p:stCondLst>
                                  <p:childTnLst>
                                    <p:set>
                                      <p:cBhvr>
                                        <p:cTn id="46" dur="1" fill="hold">
                                          <p:stCondLst>
                                            <p:cond delay="0"/>
                                          </p:stCondLst>
                                        </p:cTn>
                                        <p:tgtEl>
                                          <p:spTgt spid="4">
                                            <p:graphicEl>
                                              <a:chart seriesIdx="-4" categoryIdx="9" bldStep="category"/>
                                            </p:graphicEl>
                                          </p:spTgt>
                                        </p:tgtEl>
                                        <p:attrNameLst>
                                          <p:attrName>style.visibility</p:attrName>
                                        </p:attrNameLst>
                                      </p:cBhvr>
                                      <p:to>
                                        <p:strVal val="visible"/>
                                      </p:to>
                                    </p:set>
                                    <p:animEffect transition="in" filter="wipe(down)">
                                      <p:cBhvr>
                                        <p:cTn id="47" dur="500"/>
                                        <p:tgtEl>
                                          <p:spTgt spid="4">
                                            <p:graphicEl>
                                              <a:chart seriesIdx="-4" categoryIdx="9"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category"/>
        </p:bldSub>
      </p:bldGraphic>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3019F-4F39-4939-BB12-A07EB6C38975}"/>
              </a:ext>
            </a:extLst>
          </p:cNvPr>
          <p:cNvSpPr>
            <a:spLocks noGrp="1"/>
          </p:cNvSpPr>
          <p:nvPr>
            <p:ph type="title"/>
            <p:extLst/>
          </p:nvPr>
        </p:nvSpPr>
        <p:spPr>
          <a:xfrm>
            <a:off x="0" y="481599"/>
            <a:ext cx="12192000" cy="1325563"/>
          </a:xfrm>
        </p:spPr>
        <p:txBody>
          <a:bodyPr/>
          <a:lstStyle/>
          <a:p>
            <a:pPr algn="ctr"/>
            <a:r>
              <a:rPr lang="en-US" dirty="0">
                <a:solidFill>
                  <a:srgbClr val="3D6B90"/>
                </a:solidFill>
                <a:latin typeface="Arial"/>
                <a:cs typeface="Arial"/>
              </a:rPr>
              <a:t>Global use of vasectomy </a:t>
            </a:r>
            <a:br>
              <a:rPr lang="en-US" dirty="0">
                <a:solidFill>
                  <a:srgbClr val="3D6B90"/>
                </a:solidFill>
                <a:latin typeface="Arial"/>
                <a:cs typeface="Arial"/>
              </a:rPr>
            </a:br>
            <a:r>
              <a:rPr lang="en-US" dirty="0">
                <a:solidFill>
                  <a:srgbClr val="3D6B90"/>
                </a:solidFill>
                <a:latin typeface="Arial"/>
                <a:cs typeface="Arial"/>
              </a:rPr>
              <a:t>has decreased.</a:t>
            </a:r>
          </a:p>
        </p:txBody>
      </p:sp>
      <p:sp>
        <p:nvSpPr>
          <p:cNvPr id="3" name="Content Placeholder 2">
            <a:extLst>
              <a:ext uri="{FF2B5EF4-FFF2-40B4-BE49-F238E27FC236}">
                <a16:creationId xmlns:a16="http://schemas.microsoft.com/office/drawing/2014/main" id="{F9C730F0-22BB-4A1C-BE1B-9D7750EFB311}"/>
              </a:ext>
            </a:extLst>
          </p:cNvPr>
          <p:cNvSpPr>
            <a:spLocks noGrp="1"/>
          </p:cNvSpPr>
          <p:nvPr>
            <p:ph idx="1"/>
            <p:extLst/>
          </p:nvPr>
        </p:nvSpPr>
        <p:spPr>
          <a:xfrm>
            <a:off x="1001395" y="7221092"/>
            <a:ext cx="10515600" cy="688975"/>
          </a:xfrm>
        </p:spPr>
        <p:txBody>
          <a:bodyPr vert="horz" lIns="91440" tIns="45720" rIns="91440" bIns="45720" rtlCol="0" anchor="t">
            <a:normAutofit/>
          </a:bodyPr>
          <a:lstStyle/>
          <a:p>
            <a:pPr marL="10795" lvl="1" indent="0">
              <a:buNone/>
            </a:pPr>
            <a:r>
              <a:rPr lang="en-US" dirty="0">
                <a:latin typeface="Arial"/>
                <a:cs typeface="Arial"/>
              </a:rPr>
              <a:t>Prevalence: 4.6% (1994) vs. 2.4% (2015)</a:t>
            </a:r>
          </a:p>
        </p:txBody>
      </p:sp>
      <p:graphicFrame>
        <p:nvGraphicFramePr>
          <p:cNvPr id="4" name="Chart 3"/>
          <p:cNvGraphicFramePr/>
          <p:nvPr>
            <p:extLst>
              <p:ext uri="{D42A27DB-BD31-4B8C-83A1-F6EECF244321}">
                <p14:modId xmlns:p14="http://schemas.microsoft.com/office/powerpoint/2010/main" val="4228824491"/>
              </p:ext>
            </p:extLst>
          </p:nvPr>
        </p:nvGraphicFramePr>
        <p:xfrm>
          <a:off x="2017485" y="2581624"/>
          <a:ext cx="8577943" cy="4276376"/>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8AE1E6BD-1DBE-4841-898D-5A5A4A34F4FD}"/>
              </a:ext>
            </a:extLst>
          </p:cNvPr>
          <p:cNvSpPr txBox="1"/>
          <p:nvPr/>
        </p:nvSpPr>
        <p:spPr>
          <a:xfrm>
            <a:off x="2511218" y="2138468"/>
            <a:ext cx="74959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50000"/>
                  </a:prstClr>
                </a:solidFill>
                <a:effectLst/>
                <a:uLnTx/>
                <a:uFillTx/>
                <a:latin typeface="Arial" charset="0"/>
                <a:ea typeface="+mn-ea"/>
                <a:cs typeface="+mn-cs"/>
              </a:rPr>
              <a:t>Use of vasectomy vs. female sterilization</a:t>
            </a:r>
          </a:p>
        </p:txBody>
      </p:sp>
    </p:spTree>
    <p:extLst>
      <p:ext uri="{BB962C8B-B14F-4D97-AF65-F5344CB8AC3E}">
        <p14:creationId xmlns:p14="http://schemas.microsoft.com/office/powerpoint/2010/main" val="73707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graphicEl>
                                              <a:chart seriesIdx="-4" categoryIdx="0" bldStep="category"/>
                                            </p:graphicEl>
                                          </p:spTgt>
                                        </p:tgtEl>
                                        <p:attrNameLst>
                                          <p:attrName>style.visibility</p:attrName>
                                        </p:attrNameLst>
                                      </p:cBhvr>
                                      <p:to>
                                        <p:strVal val="visible"/>
                                      </p:to>
                                    </p:set>
                                    <p:animEffect transition="in" filter="wipe(down)">
                                      <p:cBhvr>
                                        <p:cTn id="7" dur="500"/>
                                        <p:tgtEl>
                                          <p:spTgt spid="4">
                                            <p:graphicEl>
                                              <a:chart seriesIdx="-4" categoryIdx="0" bldStep="category"/>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graphicEl>
                                              <a:chart seriesIdx="-4" categoryIdx="1" bldStep="category"/>
                                            </p:graphicEl>
                                          </p:spTgt>
                                        </p:tgtEl>
                                        <p:attrNameLst>
                                          <p:attrName>style.visibility</p:attrName>
                                        </p:attrNameLst>
                                      </p:cBhvr>
                                      <p:to>
                                        <p:strVal val="visible"/>
                                      </p:to>
                                    </p:set>
                                    <p:animEffect transition="in" filter="wipe(down)">
                                      <p:cBhvr>
                                        <p:cTn id="12" dur="500"/>
                                        <p:tgtEl>
                                          <p:spTgt spid="4">
                                            <p:graphicEl>
                                              <a:chart seriesIdx="-4" categoryIdx="1"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category" animBg="0"/>
        </p:bldSub>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203CEF-D882-4563-AC06-92D57584718E}"/>
              </a:ext>
            </a:extLst>
          </p:cNvPr>
          <p:cNvSpPr/>
          <p:nvPr/>
        </p:nvSpPr>
        <p:spPr>
          <a:xfrm>
            <a:off x="0" y="0"/>
            <a:ext cx="12191999" cy="6858000"/>
          </a:xfrm>
          <a:prstGeom prst="rect">
            <a:avLst/>
          </a:prstGeom>
          <a:solidFill>
            <a:srgbClr val="7AADB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2" name="Title 1">
            <a:extLst>
              <a:ext uri="{FF2B5EF4-FFF2-40B4-BE49-F238E27FC236}">
                <a16:creationId xmlns:a16="http://schemas.microsoft.com/office/drawing/2014/main" id="{BB22FC69-D1AC-480E-B566-80510EF6FD5A}"/>
              </a:ext>
            </a:extLst>
          </p:cNvPr>
          <p:cNvSpPr>
            <a:spLocks noGrp="1"/>
          </p:cNvSpPr>
          <p:nvPr>
            <p:ph type="title"/>
            <p:extLst/>
          </p:nvPr>
        </p:nvSpPr>
        <p:spPr>
          <a:xfrm>
            <a:off x="1235674" y="2349393"/>
            <a:ext cx="9720650" cy="2159213"/>
          </a:xfrm>
        </p:spPr>
        <p:txBody>
          <a:bodyPr>
            <a:noAutofit/>
          </a:bodyPr>
          <a:lstStyle/>
          <a:p>
            <a:pPr algn="ctr"/>
            <a:r>
              <a:rPr lang="en-US" sz="5400" dirty="0">
                <a:solidFill>
                  <a:schemeClr val="bg1"/>
                </a:solidFill>
                <a:latin typeface="Arial"/>
                <a:cs typeface="Arial"/>
              </a:rPr>
              <a:t>THE POTENTIAL FOR VASECTOMY UPTAKE: </a:t>
            </a:r>
            <a:br>
              <a:rPr lang="en-US" sz="5400" dirty="0">
                <a:solidFill>
                  <a:schemeClr val="bg1"/>
                </a:solidFill>
                <a:latin typeface="Arial"/>
                <a:cs typeface="Arial"/>
              </a:rPr>
            </a:br>
            <a:r>
              <a:rPr lang="en-US" sz="5400" dirty="0">
                <a:solidFill>
                  <a:schemeClr val="bg1"/>
                </a:solidFill>
                <a:latin typeface="Arial"/>
                <a:cs typeface="Arial"/>
              </a:rPr>
              <a:t>A Focus on Ethiopia</a:t>
            </a:r>
          </a:p>
        </p:txBody>
      </p:sp>
    </p:spTree>
    <p:extLst>
      <p:ext uri="{BB962C8B-B14F-4D97-AF65-F5344CB8AC3E}">
        <p14:creationId xmlns:p14="http://schemas.microsoft.com/office/powerpoint/2010/main" val="2934252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73AEA-B89B-47DA-84A6-993169DE5D31}"/>
              </a:ext>
            </a:extLst>
          </p:cNvPr>
          <p:cNvSpPr>
            <a:spLocks noGrp="1"/>
          </p:cNvSpPr>
          <p:nvPr>
            <p:ph type="title"/>
          </p:nvPr>
        </p:nvSpPr>
        <p:spPr>
          <a:xfrm>
            <a:off x="1473843" y="807168"/>
            <a:ext cx="9012820" cy="1325563"/>
          </a:xfrm>
        </p:spPr>
        <p:txBody>
          <a:bodyPr>
            <a:normAutofit/>
          </a:bodyPr>
          <a:lstStyle/>
          <a:p>
            <a:pPr algn="ctr"/>
            <a:r>
              <a:rPr lang="en-US" dirty="0">
                <a:solidFill>
                  <a:srgbClr val="3D6B90"/>
                </a:solidFill>
                <a:latin typeface="Arial" charset="0"/>
                <a:ea typeface="Arial" charset="0"/>
                <a:cs typeface="Arial" charset="0"/>
              </a:rPr>
              <a:t>Is there potential for vasectomy </a:t>
            </a:r>
            <a:br>
              <a:rPr lang="en-US" dirty="0">
                <a:solidFill>
                  <a:srgbClr val="3D6B90"/>
                </a:solidFill>
                <a:latin typeface="Arial" charset="0"/>
                <a:ea typeface="Arial" charset="0"/>
                <a:cs typeface="Arial" charset="0"/>
              </a:rPr>
            </a:br>
            <a:r>
              <a:rPr lang="en-US" dirty="0">
                <a:solidFill>
                  <a:srgbClr val="3D6B90"/>
                </a:solidFill>
                <a:latin typeface="Arial" charset="0"/>
                <a:ea typeface="Arial" charset="0"/>
                <a:cs typeface="Arial" charset="0"/>
              </a:rPr>
              <a:t>in Ethiopia?</a:t>
            </a:r>
          </a:p>
        </p:txBody>
      </p:sp>
      <p:sp>
        <p:nvSpPr>
          <p:cNvPr id="6" name="TextBox 5">
            <a:extLst>
              <a:ext uri="{FF2B5EF4-FFF2-40B4-BE49-F238E27FC236}">
                <a16:creationId xmlns:a16="http://schemas.microsoft.com/office/drawing/2014/main" id="{96D44179-9FC5-47DD-8080-834B4C33D9B1}"/>
              </a:ext>
            </a:extLst>
          </p:cNvPr>
          <p:cNvSpPr txBox="1"/>
          <p:nvPr/>
        </p:nvSpPr>
        <p:spPr>
          <a:xfrm>
            <a:off x="4168008" y="2285544"/>
            <a:ext cx="3624490" cy="27212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78D2A"/>
                </a:solidFill>
                <a:effectLst/>
                <a:uLnTx/>
                <a:uFillTx/>
                <a:latin typeface="Arial" charset="0"/>
                <a:ea typeface="Arial" charset="0"/>
                <a:cs typeface="Arial" charset="0"/>
              </a:rPr>
              <a:t> </a:t>
            </a:r>
          </a:p>
          <a:p>
            <a:pPr marL="0" marR="0" lvl="0" indent="0" algn="ctr" defTabSz="914400" rtl="0" eaLnBrk="1" fontAlgn="auto" latinLnBrk="0" hangingPunct="1">
              <a:lnSpc>
                <a:spcPts val="972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C78D2A"/>
                </a:solidFill>
                <a:effectLst/>
                <a:uLnTx/>
                <a:uFillTx/>
                <a:latin typeface="Arial" charset="0"/>
                <a:ea typeface="Arial" charset="0"/>
                <a:cs typeface="Arial" charset="0"/>
              </a:rPr>
              <a:t>&lt;2%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717073"/>
                </a:solidFill>
                <a:effectLst/>
                <a:uLnTx/>
                <a:uFillTx/>
                <a:latin typeface="Arial" charset="0"/>
                <a:ea typeface="Arial" charset="0"/>
                <a:cs typeface="Arial" charset="0"/>
              </a:rPr>
              <a:t>of women who no longer want children are using a permanent method.</a:t>
            </a:r>
          </a:p>
        </p:txBody>
      </p:sp>
      <p:sp>
        <p:nvSpPr>
          <p:cNvPr id="7" name="TextBox 6">
            <a:extLst>
              <a:ext uri="{FF2B5EF4-FFF2-40B4-BE49-F238E27FC236}">
                <a16:creationId xmlns:a16="http://schemas.microsoft.com/office/drawing/2014/main" id="{96D44179-9FC5-47DD-8080-834B4C33D9B1}"/>
              </a:ext>
            </a:extLst>
          </p:cNvPr>
          <p:cNvSpPr txBox="1"/>
          <p:nvPr/>
        </p:nvSpPr>
        <p:spPr>
          <a:xfrm>
            <a:off x="7881657" y="2061120"/>
            <a:ext cx="3621164" cy="28674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C78D2A"/>
                </a:solidFill>
                <a:effectLst/>
                <a:uLnTx/>
                <a:uFillTx/>
                <a:latin typeface="Arial" charset="0"/>
                <a:ea typeface="Arial" charset="0"/>
                <a:cs typeface="Arial" charset="0"/>
              </a:rPr>
              <a:t>5</a:t>
            </a:r>
          </a:p>
          <a:p>
            <a:pPr marL="0" marR="0" lvl="0" indent="0" algn="ctr" defTabSz="914400" rtl="0" eaLnBrk="1" fontAlgn="auto" latinLnBrk="0" hangingPunct="1">
              <a:lnSpc>
                <a:spcPts val="174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78D2A"/>
                </a:solidFill>
                <a:effectLst/>
                <a:uLnTx/>
                <a:uFillTx/>
                <a:latin typeface="Arial" charset="0"/>
                <a:ea typeface="Arial" charset="0"/>
                <a:cs typeface="Arial" charset="0"/>
              </a:rPr>
              <a:t>million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717073"/>
                </a:solidFill>
                <a:effectLst/>
                <a:uLnTx/>
                <a:uFillTx/>
                <a:latin typeface="Arial" charset="0"/>
                <a:ea typeface="Arial" charset="0"/>
                <a:cs typeface="Arial" charset="0"/>
              </a:rPr>
              <a:t>women who no longer </a:t>
            </a:r>
            <a:br>
              <a:rPr kumimoji="0" lang="en-US" sz="2200" b="0" i="0" u="none" strike="noStrike" kern="1200" cap="none" spc="0" normalizeH="0" baseline="0" noProof="0" dirty="0">
                <a:ln>
                  <a:noFill/>
                </a:ln>
                <a:solidFill>
                  <a:srgbClr val="717073"/>
                </a:solidFill>
                <a:effectLst/>
                <a:uLnTx/>
                <a:uFillTx/>
                <a:latin typeface="Arial" charset="0"/>
                <a:ea typeface="Arial" charset="0"/>
                <a:cs typeface="Arial" charset="0"/>
              </a:rPr>
            </a:br>
            <a:r>
              <a:rPr kumimoji="0" lang="en-US" sz="2200" b="0" i="0" u="none" strike="noStrike" kern="1200" cap="none" spc="0" normalizeH="0" baseline="0" noProof="0" dirty="0">
                <a:ln>
                  <a:noFill/>
                </a:ln>
                <a:solidFill>
                  <a:srgbClr val="717073"/>
                </a:solidFill>
                <a:effectLst/>
                <a:uLnTx/>
                <a:uFillTx/>
                <a:latin typeface="Arial" charset="0"/>
                <a:ea typeface="Arial" charset="0"/>
                <a:cs typeface="Arial" charset="0"/>
              </a:rPr>
              <a:t>want children are not </a:t>
            </a:r>
            <a:br>
              <a:rPr kumimoji="0" lang="en-US" sz="2200" b="0" i="0" u="none" strike="noStrike" kern="1200" cap="none" spc="0" normalizeH="0" baseline="0" noProof="0" dirty="0">
                <a:ln>
                  <a:noFill/>
                </a:ln>
                <a:solidFill>
                  <a:srgbClr val="717073"/>
                </a:solidFill>
                <a:effectLst/>
                <a:uLnTx/>
                <a:uFillTx/>
                <a:latin typeface="Arial" charset="0"/>
                <a:ea typeface="Arial" charset="0"/>
                <a:cs typeface="Arial" charset="0"/>
              </a:rPr>
            </a:br>
            <a:r>
              <a:rPr kumimoji="0" lang="en-US" sz="2200" b="0" i="0" u="none" strike="noStrike" kern="1200" cap="none" spc="0" normalizeH="0" baseline="0" noProof="0" dirty="0">
                <a:ln>
                  <a:noFill/>
                </a:ln>
                <a:solidFill>
                  <a:srgbClr val="717073"/>
                </a:solidFill>
                <a:effectLst/>
                <a:uLnTx/>
                <a:uFillTx/>
                <a:latin typeface="Arial" charset="0"/>
                <a:ea typeface="Arial" charset="0"/>
                <a:cs typeface="Arial" charset="0"/>
              </a:rPr>
              <a:t>using any method at all.</a:t>
            </a:r>
          </a:p>
        </p:txBody>
      </p:sp>
      <p:sp>
        <p:nvSpPr>
          <p:cNvPr id="3" name="TextBox 2">
            <a:extLst>
              <a:ext uri="{FF2B5EF4-FFF2-40B4-BE49-F238E27FC236}">
                <a16:creationId xmlns:a16="http://schemas.microsoft.com/office/drawing/2014/main" id="{92591058-E79B-4C72-9EAA-67D3D2D775BA}"/>
              </a:ext>
            </a:extLst>
          </p:cNvPr>
          <p:cNvSpPr txBox="1"/>
          <p:nvPr/>
        </p:nvSpPr>
        <p:spPr>
          <a:xfrm>
            <a:off x="342516" y="6305591"/>
            <a:ext cx="11555283"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lumMod val="50000"/>
                  </a:prstClr>
                </a:solidFill>
                <a:effectLst/>
                <a:uLnTx/>
                <a:uFillTx/>
                <a:latin typeface="Arial" charset="0"/>
                <a:ea typeface="+mn-ea"/>
                <a:cs typeface="+mn-cs"/>
              </a:rPr>
              <a:t>Source: Brian Perry et al., 2016; </a:t>
            </a:r>
            <a:r>
              <a:rPr kumimoji="0" lang="en-US" sz="1000" b="0" i="0" u="none" strike="noStrike" kern="1200" cap="none" spc="0" normalizeH="0" baseline="0" noProof="0" dirty="0">
                <a:ln>
                  <a:noFill/>
                </a:ln>
                <a:solidFill>
                  <a:prstClr val="white">
                    <a:lumMod val="50000"/>
                  </a:prstClr>
                </a:solidFill>
                <a:effectLst/>
                <a:uLnTx/>
                <a:uFillTx/>
                <a:latin typeface="Arial" charset="0"/>
                <a:ea typeface="+mn-ea"/>
                <a:cs typeface="+mn-cs"/>
              </a:rPr>
              <a:t>Central Statistical Agency (CSA) [Ethiopia] and ICF. 2016; United Nations, Department of Economic and Social Affairs, Population Division, 2017.</a:t>
            </a:r>
          </a:p>
        </p:txBody>
      </p:sp>
      <p:grpSp>
        <p:nvGrpSpPr>
          <p:cNvPr id="8" name="Group 7">
            <a:extLst>
              <a:ext uri="{FF2B5EF4-FFF2-40B4-BE49-F238E27FC236}">
                <a16:creationId xmlns:a16="http://schemas.microsoft.com/office/drawing/2014/main" id="{19A472F0-B1D6-5046-B795-32BF96BC2BB3}"/>
              </a:ext>
            </a:extLst>
          </p:cNvPr>
          <p:cNvGrpSpPr/>
          <p:nvPr/>
        </p:nvGrpSpPr>
        <p:grpSpPr>
          <a:xfrm>
            <a:off x="636717" y="2353822"/>
            <a:ext cx="3354668" cy="2585323"/>
            <a:chOff x="636717" y="2878255"/>
            <a:chExt cx="3354668" cy="2585323"/>
          </a:xfrm>
        </p:grpSpPr>
        <p:sp>
          <p:nvSpPr>
            <p:cNvPr id="5" name="TextBox 4">
              <a:extLst>
                <a:ext uri="{FF2B5EF4-FFF2-40B4-BE49-F238E27FC236}">
                  <a16:creationId xmlns:a16="http://schemas.microsoft.com/office/drawing/2014/main" id="{96D44179-9FC5-47DD-8080-834B4C33D9B1}"/>
                </a:ext>
              </a:extLst>
            </p:cNvPr>
            <p:cNvSpPr txBox="1"/>
            <p:nvPr/>
          </p:nvSpPr>
          <p:spPr>
            <a:xfrm>
              <a:off x="636717" y="2878255"/>
              <a:ext cx="3354668"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C78D2A"/>
                  </a:solidFill>
                  <a:effectLst/>
                  <a:uLnTx/>
                  <a:uFillTx/>
                  <a:latin typeface="Arial" charset="0"/>
                  <a:ea typeface="Arial" charset="0"/>
                  <a:cs typeface="Arial" charset="0"/>
                </a:rPr>
                <a:t>1  3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717073"/>
                  </a:solidFill>
                  <a:effectLst/>
                  <a:uLnTx/>
                  <a:uFillTx/>
                  <a:latin typeface="Arial" charset="0"/>
                  <a:ea typeface="Arial" charset="0"/>
                  <a:cs typeface="Arial" charset="0"/>
                </a:rPr>
                <a:t>men and women of reproductive age do not want any more children.</a:t>
              </a:r>
            </a:p>
          </p:txBody>
        </p:sp>
        <p:sp>
          <p:nvSpPr>
            <p:cNvPr id="4" name="Rectangle 3"/>
            <p:cNvSpPr/>
            <p:nvPr/>
          </p:nvSpPr>
          <p:spPr>
            <a:xfrm>
              <a:off x="1941072" y="3355652"/>
              <a:ext cx="782587"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78D2A"/>
                  </a:solidFill>
                  <a:effectLst/>
                  <a:uLnTx/>
                  <a:uFillTx/>
                  <a:latin typeface="Arial" charset="0"/>
                  <a:ea typeface="Arial" charset="0"/>
                  <a:cs typeface="Arial" charset="0"/>
                </a:rPr>
                <a:t>in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260844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2000"/>
                            </p:stCondLst>
                            <p:childTnLst>
                              <p:par>
                                <p:cTn id="9" presetID="10" presetClass="entr" presetSubtype="0" fill="hold" grpId="0" nodeType="afterEffect">
                                  <p:stCondLst>
                                    <p:cond delay="1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4000"/>
                            </p:stCondLst>
                            <p:childTnLst>
                              <p:par>
                                <p:cTn id="13" presetID="10" presetClass="entr" presetSubtype="0" fill="hold" grpId="0" nodeType="afterEffect">
                                  <p:stCondLst>
                                    <p:cond delay="15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73AEA-B89B-47DA-84A6-993169DE5D31}"/>
              </a:ext>
            </a:extLst>
          </p:cNvPr>
          <p:cNvSpPr>
            <a:spLocks noGrp="1"/>
          </p:cNvSpPr>
          <p:nvPr>
            <p:ph type="title"/>
            <p:extLst/>
          </p:nvPr>
        </p:nvSpPr>
        <p:spPr>
          <a:xfrm>
            <a:off x="838200" y="602105"/>
            <a:ext cx="10515600" cy="1325563"/>
          </a:xfrm>
        </p:spPr>
        <p:txBody>
          <a:bodyPr>
            <a:normAutofit/>
          </a:bodyPr>
          <a:lstStyle/>
          <a:p>
            <a:pPr algn="ctr"/>
            <a:r>
              <a:rPr lang="en-US" dirty="0">
                <a:solidFill>
                  <a:srgbClr val="3D6B90"/>
                </a:solidFill>
                <a:latin typeface="Arial"/>
                <a:cs typeface="Arial"/>
              </a:rPr>
              <a:t>By 2020, one-third of married couples in Ethiopia will want to limit childbearing.</a:t>
            </a:r>
          </a:p>
        </p:txBody>
      </p:sp>
      <p:sp>
        <p:nvSpPr>
          <p:cNvPr id="3" name="Rectangle 2"/>
          <p:cNvSpPr/>
          <p:nvPr/>
        </p:nvSpPr>
        <p:spPr>
          <a:xfrm>
            <a:off x="2019865" y="2098597"/>
            <a:ext cx="8152265"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17073"/>
                </a:solidFill>
                <a:effectLst/>
                <a:uLnTx/>
                <a:uFillTx/>
                <a:latin typeface="Arial" charset="0"/>
                <a:ea typeface="Arial" charset="0"/>
                <a:cs typeface="Arial" charset="0"/>
              </a:rPr>
              <a:t>Estimated Market Size for Permanent Methods in Ethiopia, 2020</a:t>
            </a:r>
          </a:p>
        </p:txBody>
      </p:sp>
      <p:sp>
        <p:nvSpPr>
          <p:cNvPr id="4" name="Rectangle 3"/>
          <p:cNvSpPr/>
          <p:nvPr/>
        </p:nvSpPr>
        <p:spPr>
          <a:xfrm>
            <a:off x="247888" y="6174827"/>
            <a:ext cx="7129666"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50000"/>
                  </a:prstClr>
                </a:solidFill>
                <a:effectLst/>
                <a:uLnTx/>
                <a:uFillTx/>
                <a:latin typeface="Arial" charset="0"/>
                <a:ea typeface="Arial" charset="0"/>
                <a:cs typeface="Arial" charset="0"/>
              </a:rPr>
              <a:t>*Excludes men and women who report prior sterilization or infecundity.</a:t>
            </a:r>
          </a:p>
        </p:txBody>
      </p:sp>
      <p:grpSp>
        <p:nvGrpSpPr>
          <p:cNvPr id="6" name="Group 5">
            <a:extLst>
              <a:ext uri="{FF2B5EF4-FFF2-40B4-BE49-F238E27FC236}">
                <a16:creationId xmlns:a16="http://schemas.microsoft.com/office/drawing/2014/main" id="{7E7E7D20-1C43-E744-BFA3-EE9CF4A8A351}"/>
              </a:ext>
            </a:extLst>
          </p:cNvPr>
          <p:cNvGrpSpPr/>
          <p:nvPr/>
        </p:nvGrpSpPr>
        <p:grpSpPr>
          <a:xfrm>
            <a:off x="659134" y="2439411"/>
            <a:ext cx="6121728" cy="3838317"/>
            <a:chOff x="659134" y="2439411"/>
            <a:chExt cx="6121728" cy="3838317"/>
          </a:xfrm>
        </p:grpSpPr>
        <p:graphicFrame>
          <p:nvGraphicFramePr>
            <p:cNvPr id="11" name="Chart 10"/>
            <p:cNvGraphicFramePr/>
            <p:nvPr>
              <p:extLst>
                <p:ext uri="{D42A27DB-BD31-4B8C-83A1-F6EECF244321}">
                  <p14:modId xmlns:p14="http://schemas.microsoft.com/office/powerpoint/2010/main" val="3877793033"/>
                </p:ext>
              </p:extLst>
            </p:nvPr>
          </p:nvGraphicFramePr>
          <p:xfrm>
            <a:off x="659134" y="2439411"/>
            <a:ext cx="6121728" cy="3838317"/>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21">
              <a:extLst>
                <a:ext uri="{FF2B5EF4-FFF2-40B4-BE49-F238E27FC236}">
                  <a16:creationId xmlns:a16="http://schemas.microsoft.com/office/drawing/2014/main" id="{7E255812-4647-4F18-815E-87476F135EDE}"/>
                </a:ext>
              </a:extLst>
            </p:cNvPr>
            <p:cNvSpPr txBox="1"/>
            <p:nvPr/>
          </p:nvSpPr>
          <p:spPr>
            <a:xfrm>
              <a:off x="3050584" y="3799288"/>
              <a:ext cx="1338828"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Arial" charset="0"/>
                  <a:ea typeface="Arial" charset="0"/>
                  <a:cs typeface="Arial" charset="0"/>
                </a:rPr>
                <a:t>M</a:t>
              </a:r>
              <a:r>
                <a:rPr lang="en-US" sz="1400" dirty="0" err="1">
                  <a:solidFill>
                    <a:prstClr val="black">
                      <a:lumMod val="50000"/>
                      <a:lumOff val="50000"/>
                    </a:prstClr>
                  </a:solidFill>
                  <a:latin typeface="Arial" charset="0"/>
                  <a:ea typeface="Arial" charset="0"/>
                  <a:cs typeface="Arial" charset="0"/>
                </a:rPr>
                <a:t>arried</a:t>
              </a:r>
              <a:r>
                <a:rPr lang="en-US" sz="1400" dirty="0">
                  <a:solidFill>
                    <a:prstClr val="black">
                      <a:lumMod val="50000"/>
                      <a:lumOff val="50000"/>
                    </a:prstClr>
                  </a:solidFill>
                  <a:latin typeface="Arial" charset="0"/>
                  <a:ea typeface="Arial" charset="0"/>
                  <a:cs typeface="Arial" charset="0"/>
                </a:rPr>
                <a:t> </a:t>
              </a:r>
              <a:br>
                <a:rPr lang="en-US" sz="1400" dirty="0">
                  <a:solidFill>
                    <a:prstClr val="black">
                      <a:lumMod val="50000"/>
                      <a:lumOff val="50000"/>
                    </a:prstClr>
                  </a:solidFill>
                  <a:latin typeface="Arial" charset="0"/>
                  <a:ea typeface="Arial" charset="0"/>
                  <a:cs typeface="Arial" charset="0"/>
                </a:rPr>
              </a:br>
              <a:r>
                <a:rPr lang="en-US" sz="1400" b="1" dirty="0">
                  <a:solidFill>
                    <a:prstClr val="black">
                      <a:lumMod val="50000"/>
                      <a:lumOff val="50000"/>
                    </a:prstClr>
                  </a:solidFill>
                  <a:latin typeface="Arial" charset="0"/>
                  <a:ea typeface="Arial" charset="0"/>
                  <a:cs typeface="Arial" charset="0"/>
                </a:rPr>
                <a:t>women</a:t>
              </a:r>
              <a:r>
                <a:rPr lang="en-US" sz="1400" dirty="0">
                  <a:solidFill>
                    <a:prstClr val="black">
                      <a:lumMod val="50000"/>
                      <a:lumOff val="50000"/>
                    </a:prstClr>
                  </a:solidFill>
                  <a:latin typeface="Arial" charset="0"/>
                  <a:ea typeface="Arial" charset="0"/>
                  <a:cs typeface="Arial" charset="0"/>
                </a:rPr>
                <a:t> ages </a:t>
              </a:r>
              <a:br>
                <a:rPr lang="en-US" sz="1400" dirty="0">
                  <a:solidFill>
                    <a:prstClr val="black">
                      <a:lumMod val="50000"/>
                      <a:lumOff val="50000"/>
                    </a:prstClr>
                  </a:solidFill>
                  <a:latin typeface="Arial" charset="0"/>
                  <a:ea typeface="Arial" charset="0"/>
                  <a:cs typeface="Arial" charset="0"/>
                </a:rPr>
              </a:br>
              <a:r>
                <a:rPr lang="en-US" sz="1400" dirty="0">
                  <a:solidFill>
                    <a:prstClr val="black">
                      <a:lumMod val="50000"/>
                      <a:lumOff val="50000"/>
                    </a:prstClr>
                  </a:solidFill>
                  <a:latin typeface="Arial" charset="0"/>
                  <a:ea typeface="Arial" charset="0"/>
                  <a:cs typeface="Arial" charset="0"/>
                </a:rPr>
                <a:t>15–49 years: </a:t>
              </a:r>
              <a:br>
                <a:rPr lang="en-US" sz="1400" dirty="0">
                  <a:solidFill>
                    <a:prstClr val="black">
                      <a:lumMod val="50000"/>
                      <a:lumOff val="50000"/>
                    </a:prstClr>
                  </a:solidFill>
                  <a:latin typeface="Arial" charset="0"/>
                  <a:ea typeface="Arial" charset="0"/>
                  <a:cs typeface="Arial" charset="0"/>
                </a:rPr>
              </a:br>
              <a:r>
                <a:rPr lang="en-US" b="1" dirty="0">
                  <a:solidFill>
                    <a:prstClr val="black">
                      <a:lumMod val="50000"/>
                      <a:lumOff val="50000"/>
                    </a:prstClr>
                  </a:solidFill>
                  <a:latin typeface="Arial" charset="0"/>
                  <a:ea typeface="Arial" charset="0"/>
                  <a:cs typeface="Arial" charset="0"/>
                </a:rPr>
                <a:t>16,099,000</a:t>
              </a:r>
              <a:endParaRPr kumimoji="0" lang="en-US" b="1" i="0" u="none" strike="noStrike" kern="1200" cap="none" spc="0" normalizeH="0" baseline="0" noProof="0" dirty="0">
                <a:ln>
                  <a:noFill/>
                </a:ln>
                <a:solidFill>
                  <a:prstClr val="black">
                    <a:lumMod val="50000"/>
                    <a:lumOff val="50000"/>
                  </a:prstClr>
                </a:solidFill>
                <a:effectLst/>
                <a:uLnTx/>
                <a:uFillTx/>
                <a:latin typeface="Arial" charset="0"/>
                <a:ea typeface="Arial" charset="0"/>
                <a:cs typeface="Arial" charset="0"/>
              </a:endParaRPr>
            </a:p>
          </p:txBody>
        </p:sp>
      </p:grpSp>
      <p:sp>
        <p:nvSpPr>
          <p:cNvPr id="25" name="TextBox 24">
            <a:extLst>
              <a:ext uri="{FF2B5EF4-FFF2-40B4-BE49-F238E27FC236}">
                <a16:creationId xmlns:a16="http://schemas.microsoft.com/office/drawing/2014/main" id="{8672479C-88C9-40A1-9002-BBA30067164E}"/>
              </a:ext>
            </a:extLst>
          </p:cNvPr>
          <p:cNvSpPr txBox="1"/>
          <p:nvPr/>
        </p:nvSpPr>
        <p:spPr>
          <a:xfrm>
            <a:off x="499985" y="6498596"/>
            <a:ext cx="11555283"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lumMod val="50000"/>
                  </a:prstClr>
                </a:solidFill>
                <a:effectLst/>
                <a:uLnTx/>
                <a:uFillTx/>
                <a:latin typeface="Arial" charset="0"/>
                <a:ea typeface="+mn-ea"/>
                <a:cs typeface="+mn-cs"/>
              </a:rPr>
              <a:t>Source: Brian Perry et al., 2016; </a:t>
            </a:r>
            <a:r>
              <a:rPr kumimoji="0" lang="en-US" sz="1000" b="0" i="0" u="none" strike="noStrike" kern="1200" cap="none" spc="0" normalizeH="0" baseline="0" noProof="0" dirty="0">
                <a:ln>
                  <a:noFill/>
                </a:ln>
                <a:solidFill>
                  <a:prstClr val="white">
                    <a:lumMod val="50000"/>
                  </a:prstClr>
                </a:solidFill>
                <a:effectLst/>
                <a:uLnTx/>
                <a:uFillTx/>
                <a:latin typeface="Arial" charset="0"/>
                <a:ea typeface="+mn-ea"/>
                <a:cs typeface="+mn-cs"/>
              </a:rPr>
              <a:t>Central Statistical Agency (CSA) [Ethiopia] and ICF. 2016; United Nations, Department of Economic and Social Affairs, Population Division, 2017.</a:t>
            </a:r>
          </a:p>
        </p:txBody>
      </p:sp>
      <p:grpSp>
        <p:nvGrpSpPr>
          <p:cNvPr id="7" name="Group 6">
            <a:extLst>
              <a:ext uri="{FF2B5EF4-FFF2-40B4-BE49-F238E27FC236}">
                <a16:creationId xmlns:a16="http://schemas.microsoft.com/office/drawing/2014/main" id="{BDB89A88-9A82-3442-ADA9-78EF2003B389}"/>
              </a:ext>
            </a:extLst>
          </p:cNvPr>
          <p:cNvGrpSpPr/>
          <p:nvPr/>
        </p:nvGrpSpPr>
        <p:grpSpPr>
          <a:xfrm>
            <a:off x="5532984" y="2673959"/>
            <a:ext cx="5684885" cy="3789924"/>
            <a:chOff x="5532984" y="2673959"/>
            <a:chExt cx="5684885" cy="3789924"/>
          </a:xfrm>
        </p:grpSpPr>
        <p:graphicFrame>
          <p:nvGraphicFramePr>
            <p:cNvPr id="10" name="Chart 9"/>
            <p:cNvGraphicFramePr/>
            <p:nvPr>
              <p:extLst>
                <p:ext uri="{D42A27DB-BD31-4B8C-83A1-F6EECF244321}">
                  <p14:modId xmlns:p14="http://schemas.microsoft.com/office/powerpoint/2010/main" val="434540141"/>
                </p:ext>
              </p:extLst>
            </p:nvPr>
          </p:nvGraphicFramePr>
          <p:xfrm>
            <a:off x="5532984" y="2673959"/>
            <a:ext cx="5684885" cy="3789924"/>
          </p:xfrm>
          <a:graphic>
            <a:graphicData uri="http://schemas.openxmlformats.org/drawingml/2006/chart">
              <c:chart xmlns:c="http://schemas.openxmlformats.org/drawingml/2006/chart" xmlns:r="http://schemas.openxmlformats.org/officeDocument/2006/relationships" r:id="rId4"/>
            </a:graphicData>
          </a:graphic>
        </p:graphicFrame>
        <p:sp>
          <p:nvSpPr>
            <p:cNvPr id="24" name="TextBox 23">
              <a:extLst>
                <a:ext uri="{FF2B5EF4-FFF2-40B4-BE49-F238E27FC236}">
                  <a16:creationId xmlns:a16="http://schemas.microsoft.com/office/drawing/2014/main" id="{FDFA7328-FAE1-774D-9D8E-69CC8D0A8DE8}"/>
                </a:ext>
              </a:extLst>
            </p:cNvPr>
            <p:cNvSpPr txBox="1"/>
            <p:nvPr/>
          </p:nvSpPr>
          <p:spPr>
            <a:xfrm>
              <a:off x="7738087" y="3799288"/>
              <a:ext cx="1338828"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Arial" charset="0"/>
                  <a:ea typeface="Arial" charset="0"/>
                  <a:cs typeface="Arial" charset="0"/>
                </a:rPr>
                <a:t>M</a:t>
              </a:r>
              <a:r>
                <a:rPr lang="en-US" sz="1400" dirty="0" err="1">
                  <a:solidFill>
                    <a:prstClr val="black">
                      <a:lumMod val="50000"/>
                      <a:lumOff val="50000"/>
                    </a:prstClr>
                  </a:solidFill>
                  <a:latin typeface="Arial" charset="0"/>
                  <a:ea typeface="Arial" charset="0"/>
                  <a:cs typeface="Arial" charset="0"/>
                </a:rPr>
                <a:t>arried</a:t>
              </a:r>
              <a:r>
                <a:rPr lang="en-US" sz="1400" dirty="0">
                  <a:solidFill>
                    <a:prstClr val="black">
                      <a:lumMod val="50000"/>
                      <a:lumOff val="50000"/>
                    </a:prstClr>
                  </a:solidFill>
                  <a:latin typeface="Arial" charset="0"/>
                  <a:ea typeface="Arial" charset="0"/>
                  <a:cs typeface="Arial" charset="0"/>
                </a:rPr>
                <a:t> </a:t>
              </a:r>
              <a:br>
                <a:rPr lang="en-US" sz="1400" dirty="0">
                  <a:solidFill>
                    <a:prstClr val="black">
                      <a:lumMod val="50000"/>
                      <a:lumOff val="50000"/>
                    </a:prstClr>
                  </a:solidFill>
                  <a:latin typeface="Arial" charset="0"/>
                  <a:ea typeface="Arial" charset="0"/>
                  <a:cs typeface="Arial" charset="0"/>
                </a:rPr>
              </a:br>
              <a:r>
                <a:rPr lang="en-US" sz="1400" b="1" dirty="0">
                  <a:solidFill>
                    <a:prstClr val="black">
                      <a:lumMod val="50000"/>
                      <a:lumOff val="50000"/>
                    </a:prstClr>
                  </a:solidFill>
                  <a:latin typeface="Arial" charset="0"/>
                  <a:ea typeface="Arial" charset="0"/>
                  <a:cs typeface="Arial" charset="0"/>
                </a:rPr>
                <a:t>men</a:t>
              </a:r>
              <a:r>
                <a:rPr lang="en-US" sz="1400" dirty="0">
                  <a:solidFill>
                    <a:prstClr val="black">
                      <a:lumMod val="50000"/>
                      <a:lumOff val="50000"/>
                    </a:prstClr>
                  </a:solidFill>
                  <a:latin typeface="Arial" charset="0"/>
                  <a:ea typeface="Arial" charset="0"/>
                  <a:cs typeface="Arial" charset="0"/>
                </a:rPr>
                <a:t> ages </a:t>
              </a:r>
              <a:br>
                <a:rPr lang="en-US" sz="1400" dirty="0">
                  <a:solidFill>
                    <a:prstClr val="black">
                      <a:lumMod val="50000"/>
                      <a:lumOff val="50000"/>
                    </a:prstClr>
                  </a:solidFill>
                  <a:latin typeface="Arial" charset="0"/>
                  <a:ea typeface="Arial" charset="0"/>
                  <a:cs typeface="Arial" charset="0"/>
                </a:rPr>
              </a:br>
              <a:r>
                <a:rPr lang="en-US" sz="1400" dirty="0">
                  <a:solidFill>
                    <a:prstClr val="black">
                      <a:lumMod val="50000"/>
                      <a:lumOff val="50000"/>
                    </a:prstClr>
                  </a:solidFill>
                  <a:latin typeface="Arial" charset="0"/>
                  <a:ea typeface="Arial" charset="0"/>
                  <a:cs typeface="Arial" charset="0"/>
                </a:rPr>
                <a:t>15–49 years: </a:t>
              </a:r>
              <a:br>
                <a:rPr lang="en-US" sz="1400" dirty="0">
                  <a:solidFill>
                    <a:prstClr val="black">
                      <a:lumMod val="50000"/>
                      <a:lumOff val="50000"/>
                    </a:prstClr>
                  </a:solidFill>
                  <a:latin typeface="Arial" charset="0"/>
                  <a:ea typeface="Arial" charset="0"/>
                  <a:cs typeface="Arial" charset="0"/>
                </a:rPr>
              </a:br>
              <a:r>
                <a:rPr lang="en-US" b="1" dirty="0">
                  <a:solidFill>
                    <a:prstClr val="black">
                      <a:lumMod val="50000"/>
                      <a:lumOff val="50000"/>
                    </a:prstClr>
                  </a:solidFill>
                  <a:latin typeface="Arial" charset="0"/>
                  <a:ea typeface="Arial" charset="0"/>
                  <a:cs typeface="Arial" charset="0"/>
                </a:rPr>
                <a:t>16,428,000</a:t>
              </a:r>
              <a:endParaRPr kumimoji="0" lang="en-US" b="1" i="0" u="none" strike="noStrike" kern="1200" cap="none" spc="0" normalizeH="0" baseline="0" noProof="0" dirty="0">
                <a:ln>
                  <a:noFill/>
                </a:ln>
                <a:solidFill>
                  <a:prstClr val="black">
                    <a:lumMod val="50000"/>
                    <a:lumOff val="50000"/>
                  </a:prstClr>
                </a:solidFill>
                <a:effectLst/>
                <a:uLnTx/>
                <a:uFillTx/>
                <a:latin typeface="Arial" charset="0"/>
                <a:ea typeface="Arial" charset="0"/>
                <a:cs typeface="Arial" charset="0"/>
              </a:endParaRPr>
            </a:p>
          </p:txBody>
        </p:sp>
      </p:grpSp>
      <p:grpSp>
        <p:nvGrpSpPr>
          <p:cNvPr id="5" name="Group 4">
            <a:extLst>
              <a:ext uri="{FF2B5EF4-FFF2-40B4-BE49-F238E27FC236}">
                <a16:creationId xmlns:a16="http://schemas.microsoft.com/office/drawing/2014/main" id="{497A609D-D6D8-814A-BD9C-6EDFAEAE974E}"/>
              </a:ext>
            </a:extLst>
          </p:cNvPr>
          <p:cNvGrpSpPr/>
          <p:nvPr/>
        </p:nvGrpSpPr>
        <p:grpSpPr>
          <a:xfrm>
            <a:off x="4800658" y="3076526"/>
            <a:ext cx="2531746" cy="720501"/>
            <a:chOff x="4800658" y="3076526"/>
            <a:chExt cx="2531746" cy="720501"/>
          </a:xfrm>
        </p:grpSpPr>
        <p:sp>
          <p:nvSpPr>
            <p:cNvPr id="14" name="TextBox 13"/>
            <p:cNvSpPr txBox="1"/>
            <p:nvPr/>
          </p:nvSpPr>
          <p:spPr>
            <a:xfrm>
              <a:off x="5196287" y="3076526"/>
              <a:ext cx="17994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C78D2A"/>
                  </a:solidFill>
                  <a:effectLst/>
                  <a:uLnTx/>
                  <a:uFillTx/>
                  <a:latin typeface="Arial" charset="0"/>
                  <a:ea typeface="Arial" charset="0"/>
                  <a:cs typeface="Arial" charset="0"/>
                </a:rPr>
                <a:t>Want to limit childbearing*</a:t>
              </a:r>
            </a:p>
          </p:txBody>
        </p:sp>
        <p:cxnSp>
          <p:nvCxnSpPr>
            <p:cNvPr id="12" name="Straight Connector 11">
              <a:extLst>
                <a:ext uri="{FF2B5EF4-FFF2-40B4-BE49-F238E27FC236}">
                  <a16:creationId xmlns:a16="http://schemas.microsoft.com/office/drawing/2014/main" id="{51CC3907-55BA-3143-B2BF-57D690E187EF}"/>
                </a:ext>
              </a:extLst>
            </p:cNvPr>
            <p:cNvCxnSpPr>
              <a:cxnSpLocks/>
            </p:cNvCxnSpPr>
            <p:nvPr/>
          </p:nvCxnSpPr>
          <p:spPr>
            <a:xfrm flipV="1">
              <a:off x="4800658" y="3469341"/>
              <a:ext cx="545979" cy="327686"/>
            </a:xfrm>
            <a:prstGeom prst="line">
              <a:avLst/>
            </a:prstGeom>
            <a:ln w="22225" cap="rnd">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DB0A4E5-E26B-3844-86DD-838C88E08E94}"/>
                </a:ext>
              </a:extLst>
            </p:cNvPr>
            <p:cNvCxnSpPr>
              <a:cxnSpLocks/>
            </p:cNvCxnSpPr>
            <p:nvPr/>
          </p:nvCxnSpPr>
          <p:spPr>
            <a:xfrm flipH="1" flipV="1">
              <a:off x="6780862" y="3469341"/>
              <a:ext cx="551542" cy="256180"/>
            </a:xfrm>
            <a:prstGeom prst="line">
              <a:avLst/>
            </a:prstGeom>
            <a:ln w="22225" cap="rnd">
              <a:solidFill>
                <a:schemeClr val="tx1"/>
              </a:solidFill>
              <a:head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8602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1000"/>
                                        <p:tgtEl>
                                          <p:spTgt spid="6"/>
                                        </p:tgtEl>
                                      </p:cBhvr>
                                    </p:animEffect>
                                  </p:childTnLst>
                                </p:cTn>
                              </p:par>
                            </p:childTnLst>
                          </p:cTn>
                        </p:par>
                        <p:par>
                          <p:cTn id="8" fill="hold">
                            <p:stCondLst>
                              <p:cond delay="2000"/>
                            </p:stCondLst>
                            <p:childTnLst>
                              <p:par>
                                <p:cTn id="9" presetID="6" presetClass="entr" presetSubtype="32" fill="hold" nodeType="after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circle(out)">
                                      <p:cBhvr>
                                        <p:cTn id="11" dur="1000"/>
                                        <p:tgtEl>
                                          <p:spTgt spid="7"/>
                                        </p:tgtEl>
                                      </p:cBhvr>
                                    </p:animEffect>
                                  </p:childTnLst>
                                </p:cTn>
                              </p:par>
                            </p:childTnLst>
                          </p:cTn>
                        </p:par>
                        <p:par>
                          <p:cTn id="12" fill="hold">
                            <p:stCondLst>
                              <p:cond delay="4000"/>
                            </p:stCondLst>
                            <p:childTnLst>
                              <p:par>
                                <p:cTn id="13" presetID="55"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 fill="hold"/>
                                        <p:tgtEl>
                                          <p:spTgt spid="5"/>
                                        </p:tgtEl>
                                        <p:attrNameLst>
                                          <p:attrName>ppt_w</p:attrName>
                                        </p:attrNameLst>
                                      </p:cBhvr>
                                      <p:tavLst>
                                        <p:tav tm="0">
                                          <p:val>
                                            <p:strVal val="#ppt_w*0.70"/>
                                          </p:val>
                                        </p:tav>
                                        <p:tav tm="100000">
                                          <p:val>
                                            <p:strVal val="#ppt_w"/>
                                          </p:val>
                                        </p:tav>
                                      </p:tavLst>
                                    </p:anim>
                                    <p:anim calcmode="lin" valueType="num">
                                      <p:cBhvr>
                                        <p:cTn id="16" dur="10" fill="hold"/>
                                        <p:tgtEl>
                                          <p:spTgt spid="5"/>
                                        </p:tgtEl>
                                        <p:attrNameLst>
                                          <p:attrName>ppt_h</p:attrName>
                                        </p:attrNameLst>
                                      </p:cBhvr>
                                      <p:tavLst>
                                        <p:tav tm="0">
                                          <p:val>
                                            <p:strVal val="#ppt_h"/>
                                          </p:val>
                                        </p:tav>
                                        <p:tav tm="100000">
                                          <p:val>
                                            <p:strVal val="#ppt_h"/>
                                          </p:val>
                                        </p:tav>
                                      </p:tavLst>
                                    </p:anim>
                                    <p:animEffect transition="in" filter="fade">
                                      <p:cBhvr>
                                        <p:cTn id="17" dur="1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2544417" y="3592286"/>
            <a:ext cx="1321186" cy="1861458"/>
          </a:xfrm>
          <a:prstGeom prst="rect">
            <a:avLst/>
          </a:prstGeom>
          <a:solidFill>
            <a:srgbClr val="7AADB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78D2A"/>
              </a:solidFill>
              <a:effectLst/>
              <a:uLnTx/>
              <a:uFillTx/>
              <a:latin typeface="Arial" charset="0"/>
              <a:ea typeface="+mn-ea"/>
              <a:cs typeface="+mn-cs"/>
            </a:endParaRPr>
          </a:p>
        </p:txBody>
      </p:sp>
      <p:sp>
        <p:nvSpPr>
          <p:cNvPr id="2" name="Title 1">
            <a:extLst>
              <a:ext uri="{FF2B5EF4-FFF2-40B4-BE49-F238E27FC236}">
                <a16:creationId xmlns:a16="http://schemas.microsoft.com/office/drawing/2014/main" id="{10E69E75-3FA1-4BF0-8C1F-284D873AABD7}"/>
              </a:ext>
            </a:extLst>
          </p:cNvPr>
          <p:cNvSpPr>
            <a:spLocks noGrp="1"/>
          </p:cNvSpPr>
          <p:nvPr>
            <p:ph type="title"/>
            <p:extLst/>
          </p:nvPr>
        </p:nvSpPr>
        <p:spPr/>
        <p:txBody>
          <a:bodyPr>
            <a:normAutofit/>
          </a:bodyPr>
          <a:lstStyle/>
          <a:p>
            <a:pPr algn="ctr"/>
            <a:r>
              <a:rPr lang="en-US" sz="4000" dirty="0">
                <a:solidFill>
                  <a:srgbClr val="3D6B90"/>
                </a:solidFill>
                <a:latin typeface="Arial"/>
                <a:cs typeface="Arial"/>
              </a:rPr>
              <a:t>Vasectomy is one of the most cost-effective contraceptive methods available. </a:t>
            </a:r>
          </a:p>
        </p:txBody>
      </p:sp>
      <p:sp>
        <p:nvSpPr>
          <p:cNvPr id="3" name="TextBox 2"/>
          <p:cNvSpPr txBox="1"/>
          <p:nvPr/>
        </p:nvSpPr>
        <p:spPr>
          <a:xfrm>
            <a:off x="1936825" y="2280201"/>
            <a:ext cx="819571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17073"/>
                </a:solidFill>
                <a:effectLst/>
                <a:uLnTx/>
                <a:uFillTx/>
                <a:latin typeface="Arial" charset="0"/>
                <a:ea typeface="Arial" charset="0"/>
                <a:cs typeface="Arial" charset="0"/>
              </a:rPr>
              <a:t>Cost of Contraceptive Provision per Couple Years of Protection (CYP) in Ethiopia, 2015</a:t>
            </a:r>
          </a:p>
        </p:txBody>
      </p:sp>
      <p:sp>
        <p:nvSpPr>
          <p:cNvPr id="5" name="Rectangle 4"/>
          <p:cNvSpPr/>
          <p:nvPr/>
        </p:nvSpPr>
        <p:spPr>
          <a:xfrm>
            <a:off x="1485899" y="4494466"/>
            <a:ext cx="584947" cy="3227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78D2A"/>
              </a:solidFill>
              <a:effectLst/>
              <a:uLnTx/>
              <a:uFillTx/>
              <a:latin typeface="Arial" charset="0"/>
              <a:ea typeface="+mn-ea"/>
              <a:cs typeface="+mn-cs"/>
            </a:endParaRPr>
          </a:p>
        </p:txBody>
      </p:sp>
      <p:sp>
        <p:nvSpPr>
          <p:cNvPr id="6" name="Rectangle 5"/>
          <p:cNvSpPr/>
          <p:nvPr/>
        </p:nvSpPr>
        <p:spPr>
          <a:xfrm>
            <a:off x="2938181" y="4339826"/>
            <a:ext cx="584947" cy="477370"/>
          </a:xfrm>
          <a:prstGeom prst="rect">
            <a:avLst/>
          </a:prstGeom>
          <a:solidFill>
            <a:srgbClr val="C78D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AADB0"/>
              </a:solidFill>
              <a:effectLst/>
              <a:uLnTx/>
              <a:uFillTx/>
              <a:latin typeface="Arial" charset="0"/>
              <a:ea typeface="+mn-ea"/>
              <a:cs typeface="+mn-cs"/>
            </a:endParaRPr>
          </a:p>
        </p:txBody>
      </p:sp>
      <p:sp>
        <p:nvSpPr>
          <p:cNvPr id="7" name="Rectangle 6"/>
          <p:cNvSpPr/>
          <p:nvPr/>
        </p:nvSpPr>
        <p:spPr>
          <a:xfrm>
            <a:off x="4390463" y="4212078"/>
            <a:ext cx="584947" cy="6051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78D2A"/>
              </a:solidFill>
              <a:effectLst/>
              <a:uLnTx/>
              <a:uFillTx/>
              <a:latin typeface="Arial" charset="0"/>
              <a:ea typeface="+mn-ea"/>
              <a:cs typeface="+mn-cs"/>
            </a:endParaRPr>
          </a:p>
        </p:txBody>
      </p:sp>
      <p:sp>
        <p:nvSpPr>
          <p:cNvPr id="8" name="Rectangle 7"/>
          <p:cNvSpPr/>
          <p:nvPr/>
        </p:nvSpPr>
        <p:spPr>
          <a:xfrm>
            <a:off x="5842745" y="3364914"/>
            <a:ext cx="584947" cy="145228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78D2A"/>
              </a:solidFill>
              <a:effectLst/>
              <a:uLnTx/>
              <a:uFillTx/>
              <a:latin typeface="Arial" charset="0"/>
              <a:ea typeface="+mn-ea"/>
              <a:cs typeface="+mn-cs"/>
            </a:endParaRPr>
          </a:p>
        </p:txBody>
      </p:sp>
      <p:sp>
        <p:nvSpPr>
          <p:cNvPr id="9" name="Rectangle 8"/>
          <p:cNvSpPr/>
          <p:nvPr/>
        </p:nvSpPr>
        <p:spPr>
          <a:xfrm>
            <a:off x="7295027" y="3243890"/>
            <a:ext cx="584947" cy="157330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78D2A"/>
              </a:solidFill>
              <a:effectLst/>
              <a:uLnTx/>
              <a:uFillTx/>
              <a:latin typeface="Arial" charset="0"/>
              <a:ea typeface="+mn-ea"/>
              <a:cs typeface="+mn-cs"/>
            </a:endParaRPr>
          </a:p>
        </p:txBody>
      </p:sp>
      <p:sp>
        <p:nvSpPr>
          <p:cNvPr id="10" name="Rectangle 9"/>
          <p:cNvSpPr/>
          <p:nvPr/>
        </p:nvSpPr>
        <p:spPr>
          <a:xfrm>
            <a:off x="8747309" y="3183378"/>
            <a:ext cx="584947" cy="16338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78D2A"/>
              </a:solidFill>
              <a:effectLst/>
              <a:uLnTx/>
              <a:uFillTx/>
              <a:latin typeface="Arial" charset="0"/>
              <a:ea typeface="+mn-ea"/>
              <a:cs typeface="+mn-cs"/>
            </a:endParaRPr>
          </a:p>
        </p:txBody>
      </p:sp>
      <p:sp>
        <p:nvSpPr>
          <p:cNvPr id="11" name="Rectangle 10"/>
          <p:cNvSpPr/>
          <p:nvPr/>
        </p:nvSpPr>
        <p:spPr>
          <a:xfrm>
            <a:off x="10199591" y="2887542"/>
            <a:ext cx="584947" cy="192965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78D2A"/>
              </a:solidFill>
              <a:effectLst/>
              <a:uLnTx/>
              <a:uFillTx/>
              <a:latin typeface="Arial" charset="0"/>
              <a:ea typeface="+mn-ea"/>
              <a:cs typeface="+mn-cs"/>
            </a:endParaRPr>
          </a:p>
        </p:txBody>
      </p:sp>
      <p:sp>
        <p:nvSpPr>
          <p:cNvPr id="12" name="TextBox 11"/>
          <p:cNvSpPr txBox="1"/>
          <p:nvPr/>
        </p:nvSpPr>
        <p:spPr>
          <a:xfrm>
            <a:off x="1367842" y="4870655"/>
            <a:ext cx="821058"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17073"/>
                </a:solidFill>
                <a:effectLst/>
                <a:uLnTx/>
                <a:uFillTx/>
                <a:latin typeface="Arial" charset="0"/>
                <a:ea typeface="Arial" charset="0"/>
                <a:cs typeface="Arial" charset="0"/>
              </a:rPr>
              <a:t>Copper </a:t>
            </a:r>
            <a:br>
              <a:rPr kumimoji="0" lang="en-US" sz="1400" b="0" i="0" u="none" strike="noStrike" kern="1200" cap="none" spc="0" normalizeH="0" baseline="0" noProof="0" dirty="0">
                <a:ln>
                  <a:noFill/>
                </a:ln>
                <a:solidFill>
                  <a:srgbClr val="717073"/>
                </a:solidFill>
                <a:effectLst/>
                <a:uLnTx/>
                <a:uFillTx/>
                <a:latin typeface="Arial" charset="0"/>
                <a:ea typeface="Arial" charset="0"/>
                <a:cs typeface="Arial" charset="0"/>
              </a:rPr>
            </a:br>
            <a:r>
              <a:rPr kumimoji="0" lang="en-US" sz="1400" b="0" i="0" u="none" strike="noStrike" kern="1200" cap="none" spc="0" normalizeH="0" baseline="0" noProof="0" dirty="0">
                <a:ln>
                  <a:noFill/>
                </a:ln>
                <a:solidFill>
                  <a:srgbClr val="717073"/>
                </a:solidFill>
                <a:effectLst/>
                <a:uLnTx/>
                <a:uFillTx/>
                <a:latin typeface="Arial" charset="0"/>
                <a:ea typeface="Arial" charset="0"/>
                <a:cs typeface="Arial" charset="0"/>
              </a:rPr>
              <a:t>IUD</a:t>
            </a:r>
          </a:p>
        </p:txBody>
      </p:sp>
      <p:sp>
        <p:nvSpPr>
          <p:cNvPr id="13" name="TextBox 12"/>
          <p:cNvSpPr txBox="1"/>
          <p:nvPr/>
        </p:nvSpPr>
        <p:spPr>
          <a:xfrm>
            <a:off x="2634465" y="4870655"/>
            <a:ext cx="1120563"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78D2A"/>
                </a:solidFill>
                <a:effectLst/>
                <a:uLnTx/>
                <a:uFillTx/>
                <a:latin typeface="Arial" charset="0"/>
                <a:ea typeface="Arial" charset="0"/>
                <a:cs typeface="Arial" charset="0"/>
              </a:rPr>
              <a:t>Vasectomy</a:t>
            </a:r>
          </a:p>
        </p:txBody>
      </p:sp>
      <p:sp>
        <p:nvSpPr>
          <p:cNvPr id="14" name="TextBox 13"/>
          <p:cNvSpPr txBox="1"/>
          <p:nvPr/>
        </p:nvSpPr>
        <p:spPr>
          <a:xfrm>
            <a:off x="4136921" y="4870655"/>
            <a:ext cx="111120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17073"/>
                </a:solidFill>
                <a:effectLst/>
                <a:uLnTx/>
                <a:uFillTx/>
                <a:latin typeface="Arial" charset="0"/>
                <a:ea typeface="Arial" charset="0"/>
                <a:cs typeface="Arial" charset="0"/>
              </a:rPr>
              <a:t>Female </a:t>
            </a:r>
            <a:br>
              <a:rPr kumimoji="0" lang="en-US" sz="1400" b="0" i="0" u="none" strike="noStrike" kern="1200" cap="none" spc="0" normalizeH="0" baseline="0" noProof="0" dirty="0">
                <a:ln>
                  <a:noFill/>
                </a:ln>
                <a:solidFill>
                  <a:srgbClr val="717073"/>
                </a:solidFill>
                <a:effectLst/>
                <a:uLnTx/>
                <a:uFillTx/>
                <a:latin typeface="Arial" charset="0"/>
                <a:ea typeface="Arial" charset="0"/>
                <a:cs typeface="Arial" charset="0"/>
              </a:rPr>
            </a:br>
            <a:r>
              <a:rPr kumimoji="0" lang="en-US" sz="1400" b="0" i="0" u="none" strike="noStrike" kern="1200" cap="none" spc="0" normalizeH="0" baseline="0" noProof="0" dirty="0">
                <a:ln>
                  <a:noFill/>
                </a:ln>
                <a:solidFill>
                  <a:srgbClr val="717073"/>
                </a:solidFill>
                <a:effectLst/>
                <a:uLnTx/>
                <a:uFillTx/>
                <a:latin typeface="Arial" charset="0"/>
                <a:ea typeface="Arial" charset="0"/>
                <a:cs typeface="Arial" charset="0"/>
              </a:rPr>
              <a:t>Sterilization</a:t>
            </a:r>
          </a:p>
        </p:txBody>
      </p:sp>
      <p:sp>
        <p:nvSpPr>
          <p:cNvPr id="15" name="TextBox 14"/>
          <p:cNvSpPr txBox="1"/>
          <p:nvPr/>
        </p:nvSpPr>
        <p:spPr>
          <a:xfrm>
            <a:off x="5500268" y="4870655"/>
            <a:ext cx="126989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17073"/>
                </a:solidFill>
                <a:effectLst/>
                <a:uLnTx/>
                <a:uFillTx/>
                <a:latin typeface="Arial" charset="0"/>
                <a:ea typeface="Arial" charset="0"/>
                <a:cs typeface="Arial" charset="0"/>
              </a:rPr>
              <a:t>Male Condom</a:t>
            </a:r>
          </a:p>
        </p:txBody>
      </p:sp>
      <p:sp>
        <p:nvSpPr>
          <p:cNvPr id="16" name="TextBox 15"/>
          <p:cNvSpPr txBox="1"/>
          <p:nvPr/>
        </p:nvSpPr>
        <p:spPr>
          <a:xfrm>
            <a:off x="7026449" y="4870655"/>
            <a:ext cx="112210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717073"/>
                </a:solidFill>
                <a:effectLst/>
                <a:uLnTx/>
                <a:uFillTx/>
                <a:latin typeface="Arial" charset="0"/>
                <a:ea typeface="Arial" charset="0"/>
                <a:cs typeface="Arial" charset="0"/>
              </a:rPr>
              <a:t>Three-Year </a:t>
            </a:r>
            <a:br>
              <a:rPr kumimoji="0" lang="en-US" sz="1400" b="0" i="0" u="none" strike="noStrike" kern="1200" cap="none" spc="0" normalizeH="0" baseline="0" noProof="0">
                <a:ln>
                  <a:noFill/>
                </a:ln>
                <a:solidFill>
                  <a:srgbClr val="717073"/>
                </a:solidFill>
                <a:effectLst/>
                <a:uLnTx/>
                <a:uFillTx/>
                <a:latin typeface="Arial" charset="0"/>
                <a:ea typeface="Arial" charset="0"/>
                <a:cs typeface="Arial" charset="0"/>
              </a:rPr>
            </a:br>
            <a:r>
              <a:rPr kumimoji="0" lang="en-US" sz="1400" b="0" i="0" u="none" strike="noStrike" kern="1200" cap="none" spc="0" normalizeH="0" baseline="0" noProof="0">
                <a:ln>
                  <a:noFill/>
                </a:ln>
                <a:solidFill>
                  <a:srgbClr val="717073"/>
                </a:solidFill>
                <a:effectLst/>
                <a:uLnTx/>
                <a:uFillTx/>
                <a:latin typeface="Arial" charset="0"/>
                <a:ea typeface="Arial" charset="0"/>
                <a:cs typeface="Arial" charset="0"/>
              </a:rPr>
              <a:t>Implant</a:t>
            </a:r>
            <a:endParaRPr kumimoji="0" lang="en-US" sz="1400" b="0" i="0" u="none" strike="noStrike" kern="1200" cap="none" spc="0" normalizeH="0" baseline="0" noProof="0" dirty="0">
              <a:ln>
                <a:noFill/>
              </a:ln>
              <a:solidFill>
                <a:srgbClr val="717073"/>
              </a:solidFill>
              <a:effectLst/>
              <a:uLnTx/>
              <a:uFillTx/>
              <a:latin typeface="Arial" charset="0"/>
              <a:ea typeface="Arial" charset="0"/>
              <a:cs typeface="Arial" charset="0"/>
            </a:endParaRPr>
          </a:p>
        </p:txBody>
      </p:sp>
      <p:sp>
        <p:nvSpPr>
          <p:cNvPr id="17" name="TextBox 16"/>
          <p:cNvSpPr txBox="1"/>
          <p:nvPr/>
        </p:nvSpPr>
        <p:spPr>
          <a:xfrm>
            <a:off x="8404832" y="4870655"/>
            <a:ext cx="128377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717073"/>
                </a:solidFill>
                <a:effectLst/>
                <a:uLnTx/>
                <a:uFillTx/>
                <a:latin typeface="Arial" charset="0"/>
                <a:ea typeface="Arial" charset="0"/>
                <a:cs typeface="Arial" charset="0"/>
              </a:rPr>
              <a:t>Pill</a:t>
            </a:r>
            <a:endParaRPr kumimoji="0" lang="en-US" sz="1400" b="0" i="0" u="none" strike="noStrike" kern="1200" cap="none" spc="0" normalizeH="0" baseline="0" noProof="0" dirty="0">
              <a:ln>
                <a:noFill/>
              </a:ln>
              <a:solidFill>
                <a:srgbClr val="717073"/>
              </a:solidFill>
              <a:effectLst/>
              <a:uLnTx/>
              <a:uFillTx/>
              <a:latin typeface="Arial" charset="0"/>
              <a:ea typeface="Arial" charset="0"/>
              <a:cs typeface="Arial" charset="0"/>
            </a:endParaRPr>
          </a:p>
        </p:txBody>
      </p:sp>
      <p:sp>
        <p:nvSpPr>
          <p:cNvPr id="18" name="TextBox 17"/>
          <p:cNvSpPr txBox="1"/>
          <p:nvPr/>
        </p:nvSpPr>
        <p:spPr>
          <a:xfrm>
            <a:off x="9857114" y="4870655"/>
            <a:ext cx="13039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17073"/>
                </a:solidFill>
                <a:effectLst/>
                <a:uLnTx/>
                <a:uFillTx/>
                <a:latin typeface="Arial" charset="0"/>
                <a:ea typeface="Arial" charset="0"/>
                <a:cs typeface="Arial" charset="0"/>
              </a:rPr>
              <a:t>Three-Month Injectable</a:t>
            </a:r>
          </a:p>
        </p:txBody>
      </p:sp>
      <p:sp>
        <p:nvSpPr>
          <p:cNvPr id="19" name="TextBox 18"/>
          <p:cNvSpPr txBox="1"/>
          <p:nvPr/>
        </p:nvSpPr>
        <p:spPr>
          <a:xfrm>
            <a:off x="1397500" y="4125134"/>
            <a:ext cx="761747"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rial" charset="0"/>
                <a:ea typeface="Arial" charset="0"/>
                <a:cs typeface="Arial" charset="0"/>
              </a:rPr>
              <a:t>$1.03</a:t>
            </a:r>
          </a:p>
        </p:txBody>
      </p:sp>
      <p:sp>
        <p:nvSpPr>
          <p:cNvPr id="20" name="TextBox 19"/>
          <p:cNvSpPr txBox="1"/>
          <p:nvPr/>
        </p:nvSpPr>
        <p:spPr>
          <a:xfrm>
            <a:off x="2813874" y="3965798"/>
            <a:ext cx="761747"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78D2A"/>
                </a:solidFill>
                <a:effectLst/>
                <a:uLnTx/>
                <a:uFillTx/>
                <a:latin typeface="Arial" charset="0"/>
                <a:ea typeface="Arial" charset="0"/>
                <a:cs typeface="Arial" charset="0"/>
              </a:rPr>
              <a:t>$1.08</a:t>
            </a:r>
          </a:p>
        </p:txBody>
      </p:sp>
      <p:sp>
        <p:nvSpPr>
          <p:cNvPr id="21" name="TextBox 20"/>
          <p:cNvSpPr txBox="1"/>
          <p:nvPr/>
        </p:nvSpPr>
        <p:spPr>
          <a:xfrm>
            <a:off x="4311650" y="3845877"/>
            <a:ext cx="761747"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rial" charset="0"/>
                <a:ea typeface="Arial" charset="0"/>
                <a:cs typeface="Arial" charset="0"/>
              </a:rPr>
              <a:t>$1.29</a:t>
            </a:r>
          </a:p>
        </p:txBody>
      </p:sp>
      <p:sp>
        <p:nvSpPr>
          <p:cNvPr id="22" name="TextBox 21"/>
          <p:cNvSpPr txBox="1"/>
          <p:nvPr/>
        </p:nvSpPr>
        <p:spPr>
          <a:xfrm>
            <a:off x="5500268" y="2998712"/>
            <a:ext cx="126989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rial" charset="0"/>
                <a:ea typeface="Arial" charset="0"/>
                <a:cs typeface="Arial" charset="0"/>
              </a:rPr>
              <a:t>$3.60</a:t>
            </a:r>
          </a:p>
        </p:txBody>
      </p:sp>
      <p:sp>
        <p:nvSpPr>
          <p:cNvPr id="23" name="TextBox 22"/>
          <p:cNvSpPr txBox="1"/>
          <p:nvPr/>
        </p:nvSpPr>
        <p:spPr>
          <a:xfrm>
            <a:off x="7206628" y="2875431"/>
            <a:ext cx="761747"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rial" charset="0"/>
                <a:ea typeface="Arial" charset="0"/>
                <a:cs typeface="Arial" charset="0"/>
              </a:rPr>
              <a:t>$5.58</a:t>
            </a:r>
          </a:p>
        </p:txBody>
      </p:sp>
      <p:sp>
        <p:nvSpPr>
          <p:cNvPr id="24" name="TextBox 23"/>
          <p:cNvSpPr txBox="1"/>
          <p:nvPr/>
        </p:nvSpPr>
        <p:spPr>
          <a:xfrm>
            <a:off x="8404832" y="2814919"/>
            <a:ext cx="12837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rial" charset="0"/>
                <a:ea typeface="Arial" charset="0"/>
                <a:cs typeface="Arial" charset="0"/>
              </a:rPr>
              <a:t>$5.69</a:t>
            </a:r>
          </a:p>
        </p:txBody>
      </p:sp>
      <p:sp>
        <p:nvSpPr>
          <p:cNvPr id="25" name="TextBox 24"/>
          <p:cNvSpPr txBox="1"/>
          <p:nvPr/>
        </p:nvSpPr>
        <p:spPr>
          <a:xfrm>
            <a:off x="9857114" y="2511437"/>
            <a:ext cx="130394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rial" charset="0"/>
                <a:ea typeface="Arial" charset="0"/>
                <a:cs typeface="Arial" charset="0"/>
              </a:rPr>
              <a:t>$6.11</a:t>
            </a:r>
          </a:p>
        </p:txBody>
      </p:sp>
      <p:sp>
        <p:nvSpPr>
          <p:cNvPr id="31" name="Rectangle 30"/>
          <p:cNvSpPr/>
          <p:nvPr/>
        </p:nvSpPr>
        <p:spPr>
          <a:xfrm>
            <a:off x="3406781" y="3326805"/>
            <a:ext cx="970137" cy="132343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7AADB0"/>
                </a:solidFill>
                <a:effectLst/>
                <a:uLnTx/>
                <a:uFillTx/>
                <a:latin typeface="Wingdings 2" panose="05020102010507070707" pitchFamily="18" charset="2"/>
                <a:ea typeface="+mn-ea"/>
                <a:cs typeface="+mn-cs"/>
              </a:rPr>
              <a:t>P</a:t>
            </a:r>
          </a:p>
        </p:txBody>
      </p:sp>
      <p:sp>
        <p:nvSpPr>
          <p:cNvPr id="27" name="TextBox 26">
            <a:extLst>
              <a:ext uri="{FF2B5EF4-FFF2-40B4-BE49-F238E27FC236}">
                <a16:creationId xmlns:a16="http://schemas.microsoft.com/office/drawing/2014/main" id="{28B7B583-F5E4-4348-BC4A-AC3F81A759BF}"/>
              </a:ext>
            </a:extLst>
          </p:cNvPr>
          <p:cNvSpPr txBox="1"/>
          <p:nvPr/>
        </p:nvSpPr>
        <p:spPr>
          <a:xfrm>
            <a:off x="342516" y="6305591"/>
            <a:ext cx="11555283"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lumMod val="50000"/>
                  </a:prstClr>
                </a:solidFill>
                <a:effectLst/>
                <a:uLnTx/>
                <a:uFillTx/>
                <a:latin typeface="Arial" charset="0"/>
                <a:ea typeface="+mn-ea"/>
                <a:cs typeface="+mn-cs"/>
              </a:rPr>
              <a:t>Source: Brian Perry et al., 2016; </a:t>
            </a:r>
            <a:r>
              <a:rPr kumimoji="0" lang="en-US" sz="1000" b="0" i="0" u="none" strike="noStrike" kern="1200" cap="none" spc="0" normalizeH="0" baseline="0" noProof="0" dirty="0">
                <a:ln>
                  <a:noFill/>
                </a:ln>
                <a:solidFill>
                  <a:prstClr val="white">
                    <a:lumMod val="50000"/>
                  </a:prstClr>
                </a:solidFill>
                <a:effectLst/>
                <a:uLnTx/>
                <a:uFillTx/>
                <a:latin typeface="Arial" charset="0"/>
                <a:ea typeface="+mn-ea"/>
                <a:cs typeface="+mn-cs"/>
              </a:rPr>
              <a:t>Central Statistical Agency (CSA) [Ethiopia] and ICF. 2016.</a:t>
            </a:r>
          </a:p>
        </p:txBody>
      </p:sp>
    </p:spTree>
    <p:extLst>
      <p:ext uri="{BB962C8B-B14F-4D97-AF65-F5344CB8AC3E}">
        <p14:creationId xmlns:p14="http://schemas.microsoft.com/office/powerpoint/2010/main" val="84868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143D2-87CE-4FB8-828D-839749194707}"/>
              </a:ext>
            </a:extLst>
          </p:cNvPr>
          <p:cNvSpPr>
            <a:spLocks noGrp="1"/>
          </p:cNvSpPr>
          <p:nvPr>
            <p:ph type="title"/>
            <p:extLst/>
          </p:nvPr>
        </p:nvSpPr>
        <p:spPr>
          <a:noFill/>
        </p:spPr>
        <p:txBody>
          <a:bodyPr>
            <a:normAutofit fontScale="90000"/>
          </a:bodyPr>
          <a:lstStyle/>
          <a:p>
            <a:pPr algn="ctr"/>
            <a:r>
              <a:rPr lang="en-US" dirty="0">
                <a:solidFill>
                  <a:srgbClr val="3D6B90"/>
                </a:solidFill>
                <a:latin typeface="Arial"/>
                <a:cs typeface="Arial"/>
              </a:rPr>
              <a:t>A modest increase in vasectomy use generates substantial savings and impact.</a:t>
            </a:r>
          </a:p>
        </p:txBody>
      </p:sp>
      <p:graphicFrame>
        <p:nvGraphicFramePr>
          <p:cNvPr id="5" name="Table 4"/>
          <p:cNvGraphicFramePr>
            <a:graphicFrameLocks noGrp="1"/>
          </p:cNvGraphicFramePr>
          <p:nvPr>
            <p:extLst>
              <p:ext uri="{D42A27DB-BD31-4B8C-83A1-F6EECF244321}">
                <p14:modId xmlns:p14="http://schemas.microsoft.com/office/powerpoint/2010/main" val="1502583399"/>
              </p:ext>
            </p:extLst>
          </p:nvPr>
        </p:nvGraphicFramePr>
        <p:xfrm>
          <a:off x="2610679" y="2416521"/>
          <a:ext cx="7128406" cy="3419668"/>
        </p:xfrm>
        <a:graphic>
          <a:graphicData uri="http://schemas.openxmlformats.org/drawingml/2006/table">
            <a:tbl>
              <a:tblPr firstRow="1" bandRow="1">
                <a:tableStyleId>{2D5ABB26-0587-4C30-8999-92F81FD0307C}</a:tableStyleId>
              </a:tblPr>
              <a:tblGrid>
                <a:gridCol w="3344746">
                  <a:extLst>
                    <a:ext uri="{9D8B030D-6E8A-4147-A177-3AD203B41FA5}">
                      <a16:colId xmlns:a16="http://schemas.microsoft.com/office/drawing/2014/main" val="20000"/>
                    </a:ext>
                  </a:extLst>
                </a:gridCol>
                <a:gridCol w="1891830">
                  <a:extLst>
                    <a:ext uri="{9D8B030D-6E8A-4147-A177-3AD203B41FA5}">
                      <a16:colId xmlns:a16="http://schemas.microsoft.com/office/drawing/2014/main" val="20001"/>
                    </a:ext>
                  </a:extLst>
                </a:gridCol>
                <a:gridCol w="1891830">
                  <a:extLst>
                    <a:ext uri="{9D8B030D-6E8A-4147-A177-3AD203B41FA5}">
                      <a16:colId xmlns:a16="http://schemas.microsoft.com/office/drawing/2014/main" val="20002"/>
                    </a:ext>
                  </a:extLst>
                </a:gridCol>
              </a:tblGrid>
              <a:tr h="944762">
                <a:tc>
                  <a:txBody>
                    <a:bodyPr/>
                    <a:lstStyle/>
                    <a:p>
                      <a:endParaRPr lang="en-US" sz="1600" b="1" dirty="0">
                        <a:solidFill>
                          <a:srgbClr val="717073"/>
                        </a:solidFill>
                        <a:latin typeface="Arial" charset="0"/>
                        <a:ea typeface="Arial" charset="0"/>
                        <a:cs typeface="Arial" charset="0"/>
                      </a:endParaRPr>
                    </a:p>
                  </a:txBody>
                  <a:tcPr marL="79238" marR="79238" marT="39619" marB="39619"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b="0" dirty="0">
                          <a:solidFill>
                            <a:schemeClr val="bg1"/>
                          </a:solidFill>
                          <a:latin typeface="Arial" charset="0"/>
                          <a:ea typeface="Arial" charset="0"/>
                          <a:cs typeface="Arial" charset="0"/>
                        </a:rPr>
                        <a:t>Current </a:t>
                      </a:r>
                      <a:br>
                        <a:rPr lang="en-US" sz="1600" b="0" dirty="0">
                          <a:solidFill>
                            <a:schemeClr val="bg1"/>
                          </a:solidFill>
                          <a:latin typeface="Arial" charset="0"/>
                          <a:ea typeface="Arial" charset="0"/>
                          <a:cs typeface="Arial" charset="0"/>
                        </a:rPr>
                      </a:br>
                      <a:r>
                        <a:rPr lang="en-US" sz="1600" b="0" dirty="0">
                          <a:solidFill>
                            <a:schemeClr val="bg1"/>
                          </a:solidFill>
                          <a:latin typeface="Arial" charset="0"/>
                          <a:ea typeface="Arial" charset="0"/>
                          <a:cs typeface="Arial" charset="0"/>
                        </a:rPr>
                        <a:t>Method Mix*</a:t>
                      </a:r>
                    </a:p>
                  </a:txBody>
                  <a:tcPr marL="79238" marR="79238" marT="39619" marB="39619"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600" b="0" dirty="0">
                          <a:solidFill>
                            <a:schemeClr val="bg1"/>
                          </a:solidFill>
                          <a:latin typeface="Arial" charset="0"/>
                          <a:ea typeface="Arial" charset="0"/>
                          <a:cs typeface="Arial" charset="0"/>
                        </a:rPr>
                        <a:t>Method Mix* including 5 percent vasectomy CPR</a:t>
                      </a:r>
                    </a:p>
                  </a:txBody>
                  <a:tcPr marL="79238" marR="79238" marT="39619" marB="39619"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78D2A"/>
                    </a:solidFill>
                  </a:tcPr>
                </a:tc>
                <a:extLst>
                  <a:ext uri="{0D108BD9-81ED-4DB2-BD59-A6C34878D82A}">
                    <a16:rowId xmlns:a16="http://schemas.microsoft.com/office/drawing/2014/main" val="10000"/>
                  </a:ext>
                </a:extLst>
              </a:tr>
              <a:tr h="346412">
                <a:tc>
                  <a:txBody>
                    <a:bodyPr/>
                    <a:lstStyle/>
                    <a:p>
                      <a:r>
                        <a:rPr lang="en-US" sz="1400" b="0" dirty="0">
                          <a:solidFill>
                            <a:srgbClr val="717073"/>
                          </a:solidFill>
                          <a:latin typeface="Arial" charset="0"/>
                          <a:ea typeface="Arial" charset="0"/>
                          <a:cs typeface="Arial" charset="0"/>
                        </a:rPr>
                        <a:t>Cost per CYP</a:t>
                      </a:r>
                    </a:p>
                  </a:txBody>
                  <a:tcPr marL="79238" marR="79238" marT="39619" marB="396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lumMod val="50000"/>
                              <a:lumOff val="50000"/>
                            </a:schemeClr>
                          </a:solidFill>
                          <a:latin typeface="Arial" charset="0"/>
                          <a:ea typeface="Arial" charset="0"/>
                          <a:cs typeface="Arial" charset="0"/>
                        </a:rPr>
                        <a:t>$5.51</a:t>
                      </a:r>
                    </a:p>
                  </a:txBody>
                  <a:tcPr marL="79238" marR="79238" marT="39619" marB="396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a:r>
                        <a:rPr lang="en-US" sz="1800" b="1" dirty="0">
                          <a:solidFill>
                            <a:srgbClr val="C78D2A"/>
                          </a:solidFill>
                          <a:latin typeface="Arial" charset="0"/>
                          <a:ea typeface="Arial" charset="0"/>
                          <a:cs typeface="Arial" charset="0"/>
                        </a:rPr>
                        <a:t>$4.55</a:t>
                      </a:r>
                    </a:p>
                  </a:txBody>
                  <a:tcPr marL="79238" marR="79238" marT="39619" marB="396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78D2A">
                        <a:alpha val="8000"/>
                      </a:srgbClr>
                    </a:solidFill>
                  </a:tcPr>
                </a:tc>
                <a:extLst>
                  <a:ext uri="{0D108BD9-81ED-4DB2-BD59-A6C34878D82A}">
                    <a16:rowId xmlns:a16="http://schemas.microsoft.com/office/drawing/2014/main" val="10001"/>
                  </a:ext>
                </a:extLst>
              </a:tr>
              <a:tr h="346412">
                <a:tc>
                  <a:txBody>
                    <a:bodyPr/>
                    <a:lstStyle/>
                    <a:p>
                      <a:r>
                        <a:rPr lang="en-US" sz="1400" b="0" dirty="0">
                          <a:solidFill>
                            <a:srgbClr val="717073"/>
                          </a:solidFill>
                          <a:latin typeface="Arial" charset="0"/>
                          <a:ea typeface="Arial" charset="0"/>
                          <a:cs typeface="Arial" charset="0"/>
                        </a:rPr>
                        <a:t>Total CYP</a:t>
                      </a:r>
                    </a:p>
                  </a:txBody>
                  <a:tcPr marL="79238" marR="79238" marT="39619" marB="396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lumMod val="50000"/>
                              <a:lumOff val="50000"/>
                            </a:schemeClr>
                          </a:solidFill>
                          <a:latin typeface="Arial" charset="0"/>
                          <a:ea typeface="Arial" charset="0"/>
                          <a:cs typeface="Arial" charset="0"/>
                        </a:rPr>
                        <a:t>6,999,000</a:t>
                      </a:r>
                    </a:p>
                  </a:txBody>
                  <a:tcPr marL="79238" marR="79238" marT="39619" marB="396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a:r>
                        <a:rPr lang="en-US" sz="1800" b="1" dirty="0">
                          <a:solidFill>
                            <a:srgbClr val="C78D2A"/>
                          </a:solidFill>
                          <a:latin typeface="Arial" charset="0"/>
                          <a:ea typeface="Arial" charset="0"/>
                          <a:cs typeface="Arial" charset="0"/>
                        </a:rPr>
                        <a:t>8,448,000</a:t>
                      </a:r>
                    </a:p>
                  </a:txBody>
                  <a:tcPr marL="79238" marR="79238" marT="39619" marB="396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78D2A">
                        <a:alpha val="8000"/>
                      </a:srgbClr>
                    </a:solidFill>
                  </a:tcPr>
                </a:tc>
                <a:extLst>
                  <a:ext uri="{0D108BD9-81ED-4DB2-BD59-A6C34878D82A}">
                    <a16:rowId xmlns:a16="http://schemas.microsoft.com/office/drawing/2014/main" val="10002"/>
                  </a:ext>
                </a:extLst>
              </a:tr>
              <a:tr h="346412">
                <a:tc>
                  <a:txBody>
                    <a:bodyPr/>
                    <a:lstStyle/>
                    <a:p>
                      <a:r>
                        <a:rPr lang="en-US" sz="1400" b="0" dirty="0">
                          <a:solidFill>
                            <a:srgbClr val="717073"/>
                          </a:solidFill>
                          <a:latin typeface="Arial" charset="0"/>
                          <a:ea typeface="Arial" charset="0"/>
                          <a:cs typeface="Arial" charset="0"/>
                        </a:rPr>
                        <a:t>Unintended pregnancies averted</a:t>
                      </a:r>
                    </a:p>
                  </a:txBody>
                  <a:tcPr marL="79238" marR="79238" marT="39619" marB="396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lumMod val="50000"/>
                              <a:lumOff val="50000"/>
                            </a:schemeClr>
                          </a:solidFill>
                          <a:latin typeface="Arial" charset="0"/>
                          <a:ea typeface="Arial" charset="0"/>
                          <a:cs typeface="Arial" charset="0"/>
                        </a:rPr>
                        <a:t>2,016,000</a:t>
                      </a:r>
                    </a:p>
                  </a:txBody>
                  <a:tcPr marL="79238" marR="79238" marT="39619" marB="396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a:r>
                        <a:rPr lang="en-US" sz="1800" b="1" dirty="0">
                          <a:solidFill>
                            <a:srgbClr val="C78D2A"/>
                          </a:solidFill>
                          <a:latin typeface="Arial" charset="0"/>
                          <a:ea typeface="Arial" charset="0"/>
                          <a:cs typeface="Arial" charset="0"/>
                        </a:rPr>
                        <a:t>2,433,000</a:t>
                      </a:r>
                    </a:p>
                  </a:txBody>
                  <a:tcPr marL="79238" marR="79238" marT="39619" marB="396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78D2A">
                        <a:alpha val="8000"/>
                      </a:srgbClr>
                    </a:solidFill>
                  </a:tcPr>
                </a:tc>
                <a:extLst>
                  <a:ext uri="{0D108BD9-81ED-4DB2-BD59-A6C34878D82A}">
                    <a16:rowId xmlns:a16="http://schemas.microsoft.com/office/drawing/2014/main" val="10003"/>
                  </a:ext>
                </a:extLst>
              </a:tr>
              <a:tr h="346412">
                <a:tc>
                  <a:txBody>
                    <a:bodyPr/>
                    <a:lstStyle/>
                    <a:p>
                      <a:r>
                        <a:rPr lang="en-US" sz="1400" b="0" dirty="0">
                          <a:solidFill>
                            <a:srgbClr val="717073"/>
                          </a:solidFill>
                          <a:latin typeface="Arial" charset="0"/>
                          <a:ea typeface="Arial" charset="0"/>
                          <a:cs typeface="Arial" charset="0"/>
                        </a:rPr>
                        <a:t>Maternal deaths averted</a:t>
                      </a:r>
                    </a:p>
                  </a:txBody>
                  <a:tcPr marL="79238" marR="79238" marT="39619" marB="396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lumMod val="50000"/>
                              <a:lumOff val="50000"/>
                            </a:schemeClr>
                          </a:solidFill>
                          <a:latin typeface="Arial" charset="0"/>
                          <a:ea typeface="Arial" charset="0"/>
                          <a:cs typeface="Arial" charset="0"/>
                        </a:rPr>
                        <a:t>14,000</a:t>
                      </a:r>
                    </a:p>
                  </a:txBody>
                  <a:tcPr marL="79238" marR="79238" marT="39619" marB="396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a:r>
                        <a:rPr lang="en-US" sz="1800" b="1" dirty="0">
                          <a:solidFill>
                            <a:srgbClr val="C78D2A"/>
                          </a:solidFill>
                          <a:latin typeface="Arial" charset="0"/>
                          <a:ea typeface="Arial" charset="0"/>
                          <a:cs typeface="Arial" charset="0"/>
                        </a:rPr>
                        <a:t>16,000</a:t>
                      </a:r>
                    </a:p>
                  </a:txBody>
                  <a:tcPr marL="79238" marR="79238" marT="39619" marB="396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78D2A">
                        <a:alpha val="8000"/>
                      </a:srgbClr>
                    </a:solidFill>
                  </a:tcPr>
                </a:tc>
                <a:extLst>
                  <a:ext uri="{0D108BD9-81ED-4DB2-BD59-A6C34878D82A}">
                    <a16:rowId xmlns:a16="http://schemas.microsoft.com/office/drawing/2014/main" val="10004"/>
                  </a:ext>
                </a:extLst>
              </a:tr>
              <a:tr h="346412">
                <a:tc>
                  <a:txBody>
                    <a:bodyPr/>
                    <a:lstStyle/>
                    <a:p>
                      <a:r>
                        <a:rPr lang="en-US" sz="1400" b="0" dirty="0">
                          <a:solidFill>
                            <a:srgbClr val="717073"/>
                          </a:solidFill>
                          <a:latin typeface="Arial" charset="0"/>
                          <a:ea typeface="Arial" charset="0"/>
                          <a:cs typeface="Arial" charset="0"/>
                        </a:rPr>
                        <a:t>Infant deaths averted</a:t>
                      </a:r>
                    </a:p>
                  </a:txBody>
                  <a:tcPr marL="79238" marR="79238" marT="39619" marB="396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lumMod val="50000"/>
                              <a:lumOff val="50000"/>
                            </a:schemeClr>
                          </a:solidFill>
                          <a:latin typeface="Arial" charset="0"/>
                          <a:ea typeface="Arial" charset="0"/>
                          <a:cs typeface="Arial" charset="0"/>
                        </a:rPr>
                        <a:t>119,000</a:t>
                      </a:r>
                    </a:p>
                  </a:txBody>
                  <a:tcPr marL="79238" marR="79238" marT="39619" marB="396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a:r>
                        <a:rPr lang="en-US" sz="1800" b="1" dirty="0">
                          <a:solidFill>
                            <a:srgbClr val="C78D2A"/>
                          </a:solidFill>
                          <a:latin typeface="Arial" charset="0"/>
                          <a:ea typeface="Arial" charset="0"/>
                          <a:cs typeface="Arial" charset="0"/>
                        </a:rPr>
                        <a:t>144,000</a:t>
                      </a:r>
                    </a:p>
                  </a:txBody>
                  <a:tcPr marL="79238" marR="79238" marT="39619" marB="396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78D2A">
                        <a:alpha val="8000"/>
                      </a:srgbClr>
                    </a:solidFill>
                  </a:tcPr>
                </a:tc>
                <a:extLst>
                  <a:ext uri="{0D108BD9-81ED-4DB2-BD59-A6C34878D82A}">
                    <a16:rowId xmlns:a16="http://schemas.microsoft.com/office/drawing/2014/main" val="10005"/>
                  </a:ext>
                </a:extLst>
              </a:tr>
              <a:tr h="346412">
                <a:tc>
                  <a:txBody>
                    <a:bodyPr/>
                    <a:lstStyle/>
                    <a:p>
                      <a:r>
                        <a:rPr lang="en-US" sz="1400" b="0" dirty="0">
                          <a:solidFill>
                            <a:srgbClr val="717073"/>
                          </a:solidFill>
                          <a:latin typeface="Arial" charset="0"/>
                          <a:ea typeface="Arial" charset="0"/>
                          <a:cs typeface="Arial" charset="0"/>
                        </a:rPr>
                        <a:t>Unsafe</a:t>
                      </a:r>
                      <a:r>
                        <a:rPr lang="en-US" sz="1400" b="0" baseline="0" dirty="0">
                          <a:solidFill>
                            <a:srgbClr val="717073"/>
                          </a:solidFill>
                          <a:latin typeface="Arial" charset="0"/>
                          <a:ea typeface="Arial" charset="0"/>
                          <a:cs typeface="Arial" charset="0"/>
                        </a:rPr>
                        <a:t> abortions averted</a:t>
                      </a:r>
                      <a:endParaRPr lang="en-US" sz="1400" b="0" dirty="0">
                        <a:solidFill>
                          <a:srgbClr val="717073"/>
                        </a:solidFill>
                        <a:latin typeface="Arial" charset="0"/>
                        <a:ea typeface="Arial" charset="0"/>
                        <a:cs typeface="Arial" charset="0"/>
                      </a:endParaRPr>
                    </a:p>
                  </a:txBody>
                  <a:tcPr marL="79238" marR="79238" marT="39619" marB="396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lumMod val="50000"/>
                              <a:lumOff val="50000"/>
                            </a:schemeClr>
                          </a:solidFill>
                          <a:latin typeface="Arial" charset="0"/>
                          <a:ea typeface="Arial" charset="0"/>
                          <a:cs typeface="Arial" charset="0"/>
                        </a:rPr>
                        <a:t>362,000</a:t>
                      </a:r>
                    </a:p>
                  </a:txBody>
                  <a:tcPr marL="79238" marR="79238" marT="39619" marB="396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a:r>
                        <a:rPr lang="en-US" sz="1800" b="1" dirty="0">
                          <a:solidFill>
                            <a:srgbClr val="C78D2A"/>
                          </a:solidFill>
                          <a:latin typeface="Arial" charset="0"/>
                          <a:ea typeface="Arial" charset="0"/>
                          <a:cs typeface="Arial" charset="0"/>
                        </a:rPr>
                        <a:t>437,000</a:t>
                      </a:r>
                    </a:p>
                  </a:txBody>
                  <a:tcPr marL="79238" marR="79238" marT="39619" marB="396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78D2A">
                        <a:alpha val="8000"/>
                      </a:srgbClr>
                    </a:solidFill>
                  </a:tcPr>
                </a:tc>
                <a:extLst>
                  <a:ext uri="{0D108BD9-81ED-4DB2-BD59-A6C34878D82A}">
                    <a16:rowId xmlns:a16="http://schemas.microsoft.com/office/drawing/2014/main" val="10006"/>
                  </a:ext>
                </a:extLst>
              </a:tr>
              <a:tr h="346412">
                <a:tc>
                  <a:txBody>
                    <a:bodyPr/>
                    <a:lstStyle/>
                    <a:p>
                      <a:r>
                        <a:rPr lang="en-US" sz="1400" b="0" dirty="0">
                          <a:solidFill>
                            <a:srgbClr val="717073"/>
                          </a:solidFill>
                          <a:latin typeface="Arial" charset="0"/>
                          <a:ea typeface="Arial" charset="0"/>
                          <a:cs typeface="Arial" charset="0"/>
                        </a:rPr>
                        <a:t>Abortion case-fatalities averted</a:t>
                      </a:r>
                    </a:p>
                  </a:txBody>
                  <a:tcPr marL="79238" marR="79238" marT="39619" marB="396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lumMod val="50000"/>
                              <a:lumOff val="50000"/>
                            </a:schemeClr>
                          </a:solidFill>
                          <a:latin typeface="Arial" charset="0"/>
                          <a:ea typeface="Arial" charset="0"/>
                          <a:cs typeface="Arial" charset="0"/>
                        </a:rPr>
                        <a:t>1,900</a:t>
                      </a:r>
                    </a:p>
                  </a:txBody>
                  <a:tcPr marL="79238" marR="79238" marT="39619" marB="396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a:r>
                        <a:rPr lang="en-US" sz="1800" b="1" dirty="0">
                          <a:solidFill>
                            <a:srgbClr val="C78D2A"/>
                          </a:solidFill>
                          <a:latin typeface="Arial" charset="0"/>
                          <a:ea typeface="Arial" charset="0"/>
                          <a:cs typeface="Arial" charset="0"/>
                        </a:rPr>
                        <a:t>2,300</a:t>
                      </a:r>
                    </a:p>
                  </a:txBody>
                  <a:tcPr marL="79238" marR="79238" marT="39619" marB="396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78D2A">
                        <a:alpha val="8000"/>
                      </a:srgbClr>
                    </a:solidFill>
                  </a:tcPr>
                </a:tc>
                <a:extLst>
                  <a:ext uri="{0D108BD9-81ED-4DB2-BD59-A6C34878D82A}">
                    <a16:rowId xmlns:a16="http://schemas.microsoft.com/office/drawing/2014/main" val="10007"/>
                  </a:ext>
                </a:extLst>
              </a:tr>
            </a:tbl>
          </a:graphicData>
        </a:graphic>
      </p:graphicFrame>
      <p:sp>
        <p:nvSpPr>
          <p:cNvPr id="3" name="Rectangle 2"/>
          <p:cNvSpPr/>
          <p:nvPr/>
        </p:nvSpPr>
        <p:spPr>
          <a:xfrm>
            <a:off x="2610679" y="5930259"/>
            <a:ext cx="3996607"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717073"/>
                </a:solidFill>
                <a:effectLst/>
                <a:uLnTx/>
                <a:uFillTx/>
                <a:latin typeface="Arial" charset="0"/>
                <a:ea typeface="Arial" charset="0"/>
                <a:cs typeface="Arial" charset="0"/>
              </a:rPr>
              <a:t>*Among married women (30–49) who want to limit births</a:t>
            </a:r>
            <a:endParaRPr kumimoji="0" lang="en-US" sz="1200" b="0" i="1" u="none" strike="noStrike" kern="1200" cap="none" spc="0" normalizeH="0" baseline="0" noProof="0" dirty="0">
              <a:ln>
                <a:noFill/>
              </a:ln>
              <a:solidFill>
                <a:srgbClr val="717073"/>
              </a:solidFill>
              <a:effectLst/>
              <a:uLnTx/>
              <a:uFillTx/>
              <a:latin typeface="Arial" charset="0"/>
              <a:ea typeface="Arial" charset="0"/>
              <a:cs typeface="Arial" charset="0"/>
            </a:endParaRPr>
          </a:p>
        </p:txBody>
      </p:sp>
      <p:sp>
        <p:nvSpPr>
          <p:cNvPr id="4" name="Rectangle 3"/>
          <p:cNvSpPr/>
          <p:nvPr/>
        </p:nvSpPr>
        <p:spPr>
          <a:xfrm>
            <a:off x="2966259" y="1902070"/>
            <a:ext cx="8188501"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17073"/>
                </a:solidFill>
                <a:effectLst/>
                <a:uLnTx/>
                <a:uFillTx/>
                <a:latin typeface="Arial" charset="0"/>
                <a:ea typeface="Arial" charset="0"/>
                <a:cs typeface="Arial" charset="0"/>
              </a:rPr>
              <a:t>Cumulative Cost-Effectiveness and Public Health Impacts (2016-2020)</a:t>
            </a:r>
          </a:p>
        </p:txBody>
      </p:sp>
      <p:sp>
        <p:nvSpPr>
          <p:cNvPr id="6" name="TextBox 5">
            <a:extLst>
              <a:ext uri="{FF2B5EF4-FFF2-40B4-BE49-F238E27FC236}">
                <a16:creationId xmlns:a16="http://schemas.microsoft.com/office/drawing/2014/main" id="{4472274C-84C1-494B-BBBB-917FF3A17550}"/>
              </a:ext>
            </a:extLst>
          </p:cNvPr>
          <p:cNvSpPr txBox="1"/>
          <p:nvPr/>
        </p:nvSpPr>
        <p:spPr>
          <a:xfrm>
            <a:off x="342516" y="6305591"/>
            <a:ext cx="11555283"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lumMod val="50000"/>
                  </a:prstClr>
                </a:solidFill>
                <a:effectLst/>
                <a:uLnTx/>
                <a:uFillTx/>
                <a:latin typeface="Arial" charset="0"/>
                <a:ea typeface="+mn-ea"/>
                <a:cs typeface="+mn-cs"/>
              </a:rPr>
              <a:t>Source: Brian Perry et al., 2016; </a:t>
            </a:r>
            <a:r>
              <a:rPr kumimoji="0" lang="en-US" sz="1000" b="0" i="0" u="none" strike="noStrike" kern="1200" cap="none" spc="0" normalizeH="0" baseline="0" noProof="0" dirty="0">
                <a:ln>
                  <a:noFill/>
                </a:ln>
                <a:solidFill>
                  <a:prstClr val="white">
                    <a:lumMod val="50000"/>
                  </a:prstClr>
                </a:solidFill>
                <a:effectLst/>
                <a:uLnTx/>
                <a:uFillTx/>
                <a:latin typeface="Arial" charset="0"/>
                <a:ea typeface="+mn-ea"/>
                <a:cs typeface="+mn-cs"/>
              </a:rPr>
              <a:t>Central Statistical Agency (CSA) [Ethiopia] and ICF. 2016.</a:t>
            </a:r>
          </a:p>
        </p:txBody>
      </p:sp>
    </p:spTree>
    <p:extLst>
      <p:ext uri="{BB962C8B-B14F-4D97-AF65-F5344CB8AC3E}">
        <p14:creationId xmlns:p14="http://schemas.microsoft.com/office/powerpoint/2010/main" val="1599882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EC0E67-6FFA-4C69-B772-D619A473D753}"/>
              </a:ext>
            </a:extLst>
          </p:cNvPr>
          <p:cNvSpPr/>
          <p:nvPr/>
        </p:nvSpPr>
        <p:spPr>
          <a:xfrm>
            <a:off x="0" y="0"/>
            <a:ext cx="12192000" cy="6858000"/>
          </a:xfrm>
          <a:prstGeom prst="rect">
            <a:avLst/>
          </a:prstGeom>
          <a:solidFill>
            <a:srgbClr val="3D6B9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2" name="Title 1">
            <a:extLst>
              <a:ext uri="{FF2B5EF4-FFF2-40B4-BE49-F238E27FC236}">
                <a16:creationId xmlns:a16="http://schemas.microsoft.com/office/drawing/2014/main" id="{BB22FC69-D1AC-480E-B566-80510EF6FD5A}"/>
              </a:ext>
            </a:extLst>
          </p:cNvPr>
          <p:cNvSpPr>
            <a:spLocks noGrp="1"/>
          </p:cNvSpPr>
          <p:nvPr>
            <p:ph type="title"/>
            <p:extLst/>
          </p:nvPr>
        </p:nvSpPr>
        <p:spPr>
          <a:xfrm>
            <a:off x="2373086" y="2349393"/>
            <a:ext cx="7445828" cy="2159213"/>
          </a:xfrm>
        </p:spPr>
        <p:txBody>
          <a:bodyPr>
            <a:noAutofit/>
          </a:bodyPr>
          <a:lstStyle/>
          <a:p>
            <a:pPr algn="ctr"/>
            <a:r>
              <a:rPr lang="en-GB" sz="5400" dirty="0">
                <a:solidFill>
                  <a:schemeClr val="bg1"/>
                </a:solidFill>
                <a:latin typeface="Arial"/>
                <a:cs typeface="Arial"/>
              </a:rPr>
              <a:t>RECOMMENDATIONS</a:t>
            </a:r>
            <a:endParaRPr lang="en-US" sz="5400" dirty="0">
              <a:solidFill>
                <a:schemeClr val="bg1"/>
              </a:solidFill>
              <a:latin typeface="Arial"/>
              <a:cs typeface="Arial"/>
            </a:endParaRPr>
          </a:p>
        </p:txBody>
      </p:sp>
    </p:spTree>
    <p:extLst>
      <p:ext uri="{BB962C8B-B14F-4D97-AF65-F5344CB8AC3E}">
        <p14:creationId xmlns:p14="http://schemas.microsoft.com/office/powerpoint/2010/main" val="910267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FF375-65C8-41F4-89DD-0B431FB1F97F}"/>
              </a:ext>
            </a:extLst>
          </p:cNvPr>
          <p:cNvSpPr>
            <a:spLocks noGrp="1"/>
          </p:cNvSpPr>
          <p:nvPr>
            <p:ph type="title"/>
          </p:nvPr>
        </p:nvSpPr>
        <p:spPr>
          <a:xfrm>
            <a:off x="838200" y="365126"/>
            <a:ext cx="10515600" cy="999218"/>
          </a:xfrm>
        </p:spPr>
        <p:txBody>
          <a:bodyPr>
            <a:noAutofit/>
          </a:bodyPr>
          <a:lstStyle/>
          <a:p>
            <a:r>
              <a:rPr lang="en-US" sz="2400" dirty="0">
                <a:solidFill>
                  <a:srgbClr val="717073"/>
                </a:solidFill>
              </a:rPr>
              <a:t>A majority of men in 26 DHS countries in sub-Saharan Africa agree that contraception is a shared responsibility of both men and women.</a:t>
            </a:r>
          </a:p>
        </p:txBody>
      </p:sp>
      <p:sp>
        <p:nvSpPr>
          <p:cNvPr id="6" name="TextBox 5">
            <a:extLst>
              <a:ext uri="{FF2B5EF4-FFF2-40B4-BE49-F238E27FC236}">
                <a16:creationId xmlns:a16="http://schemas.microsoft.com/office/drawing/2014/main" id="{76688874-9E16-46DE-A031-F72D824E6091}"/>
              </a:ext>
            </a:extLst>
          </p:cNvPr>
          <p:cNvSpPr txBox="1"/>
          <p:nvPr/>
        </p:nvSpPr>
        <p:spPr>
          <a:xfrm>
            <a:off x="534389" y="6365220"/>
            <a:ext cx="11207531" cy="246221"/>
          </a:xfrm>
          <a:prstGeom prst="rect">
            <a:avLst/>
          </a:prstGeom>
          <a:noFill/>
        </p:spPr>
        <p:txBody>
          <a:bodyPr wrap="square" rtlCol="0">
            <a:spAutoFit/>
          </a:bodyPr>
          <a:lstStyle/>
          <a:p>
            <a:pPr algn="r"/>
            <a:r>
              <a:rPr lang="en-US" sz="1000" dirty="0">
                <a:solidFill>
                  <a:schemeClr val="bg1">
                    <a:lumMod val="50000"/>
                  </a:schemeClr>
                </a:solidFill>
                <a:latin typeface="Arial" charset="0"/>
                <a:ea typeface="Arial" charset="0"/>
                <a:cs typeface="Arial" charset="0"/>
              </a:rPr>
              <a:t>Source: Kristin </a:t>
            </a:r>
            <a:r>
              <a:rPr lang="en-US" sz="1000" dirty="0" err="1">
                <a:solidFill>
                  <a:schemeClr val="bg1">
                    <a:lumMod val="50000"/>
                  </a:schemeClr>
                </a:solidFill>
                <a:latin typeface="Arial" charset="0"/>
                <a:ea typeface="Arial" charset="0"/>
                <a:cs typeface="Arial" charset="0"/>
              </a:rPr>
              <a:t>Bietsch</a:t>
            </a:r>
            <a:r>
              <a:rPr lang="en-US" sz="1000" dirty="0">
                <a:solidFill>
                  <a:schemeClr val="bg1">
                    <a:lumMod val="50000"/>
                  </a:schemeClr>
                </a:solidFill>
                <a:latin typeface="Arial" charset="0"/>
                <a:ea typeface="Arial" charset="0"/>
                <a:cs typeface="Arial" charset="0"/>
              </a:rPr>
              <a:t>, 2015.</a:t>
            </a:r>
          </a:p>
        </p:txBody>
      </p:sp>
      <p:graphicFrame>
        <p:nvGraphicFramePr>
          <p:cNvPr id="10" name="Chart 9">
            <a:extLst>
              <a:ext uri="{FF2B5EF4-FFF2-40B4-BE49-F238E27FC236}">
                <a16:creationId xmlns:a16="http://schemas.microsoft.com/office/drawing/2014/main" id="{B211D393-9139-1A41-8886-EFEC581368A3}"/>
              </a:ext>
            </a:extLst>
          </p:cNvPr>
          <p:cNvGraphicFramePr/>
          <p:nvPr>
            <p:extLst>
              <p:ext uri="{D42A27DB-BD31-4B8C-83A1-F6EECF244321}">
                <p14:modId xmlns:p14="http://schemas.microsoft.com/office/powerpoint/2010/main" val="2431717949"/>
              </p:ext>
            </p:extLst>
          </p:nvPr>
        </p:nvGraphicFramePr>
        <p:xfrm>
          <a:off x="838201" y="1364343"/>
          <a:ext cx="10596612" cy="5000877"/>
        </p:xfrm>
        <a:graphic>
          <a:graphicData uri="http://schemas.openxmlformats.org/drawingml/2006/chart">
            <c:chart xmlns:c="http://schemas.openxmlformats.org/drawingml/2006/chart" xmlns:r="http://schemas.openxmlformats.org/officeDocument/2006/relationships" r:id="rId3"/>
          </a:graphicData>
        </a:graphic>
      </p:graphicFrame>
      <p:cxnSp>
        <p:nvCxnSpPr>
          <p:cNvPr id="11" name="Straight Connector 10">
            <a:extLst>
              <a:ext uri="{FF2B5EF4-FFF2-40B4-BE49-F238E27FC236}">
                <a16:creationId xmlns:a16="http://schemas.microsoft.com/office/drawing/2014/main" id="{553D6FD5-CE30-5940-BA4B-5CBD9746432A}"/>
              </a:ext>
            </a:extLst>
          </p:cNvPr>
          <p:cNvCxnSpPr>
            <a:cxnSpLocks/>
          </p:cNvCxnSpPr>
          <p:nvPr/>
        </p:nvCxnSpPr>
        <p:spPr>
          <a:xfrm flipV="1">
            <a:off x="6801188" y="1364343"/>
            <a:ext cx="0" cy="4751402"/>
          </a:xfrm>
          <a:prstGeom prst="line">
            <a:avLst/>
          </a:prstGeom>
          <a:ln w="31750">
            <a:solidFill>
              <a:srgbClr val="C78D2A">
                <a:alpha val="43000"/>
              </a:srgb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5261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p:cNvSpPr/>
          <p:nvPr/>
        </p:nvSpPr>
        <p:spPr>
          <a:xfrm>
            <a:off x="0" y="0"/>
            <a:ext cx="12192000" cy="6858000"/>
          </a:xfrm>
          <a:prstGeom prst="rect">
            <a:avLst/>
          </a:prstGeom>
          <a:solidFill>
            <a:srgbClr val="7AADB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3" name="Content Placeholder 2">
            <a:extLst>
              <a:ext uri="{FF2B5EF4-FFF2-40B4-BE49-F238E27FC236}">
                <a16:creationId xmlns:a16="http://schemas.microsoft.com/office/drawing/2014/main" id="{0FB57518-DA05-4CCB-AA13-ABC6AC4E801D}"/>
              </a:ext>
            </a:extLst>
          </p:cNvPr>
          <p:cNvSpPr>
            <a:spLocks noGrp="1"/>
          </p:cNvSpPr>
          <p:nvPr>
            <p:ph idx="1"/>
          </p:nvPr>
        </p:nvSpPr>
        <p:spPr>
          <a:xfrm>
            <a:off x="1612739" y="3615765"/>
            <a:ext cx="8966522" cy="2923207"/>
          </a:xfrm>
        </p:spPr>
        <p:txBody>
          <a:bodyPr>
            <a:normAutofit fontScale="92500" lnSpcReduction="10000"/>
          </a:bodyPr>
          <a:lstStyle/>
          <a:p>
            <a:pPr marL="0" indent="0" algn="ctr">
              <a:buNone/>
            </a:pPr>
            <a:r>
              <a:rPr lang="en-US" sz="4400" dirty="0">
                <a:solidFill>
                  <a:schemeClr val="bg1"/>
                </a:solidFill>
                <a:latin typeface="Arial" charset="0"/>
                <a:ea typeface="Arial" charset="0"/>
                <a:cs typeface="Arial" charset="0"/>
              </a:rPr>
              <a:t> 1. Start Early!</a:t>
            </a:r>
          </a:p>
          <a:p>
            <a:pPr marL="0" indent="0" algn="ctr">
              <a:buNone/>
            </a:pPr>
            <a:r>
              <a:rPr lang="en-US" sz="4400" dirty="0">
                <a:solidFill>
                  <a:schemeClr val="bg1"/>
                </a:solidFill>
                <a:latin typeface="Arial" charset="0"/>
                <a:ea typeface="Arial" charset="0"/>
                <a:cs typeface="Arial" charset="0"/>
              </a:rPr>
              <a:t>Work with VYAs and </a:t>
            </a:r>
            <a:r>
              <a:rPr lang="en-US" sz="4400" dirty="0">
                <a:solidFill>
                  <a:schemeClr val="bg1"/>
                </a:solidFill>
                <a:ea typeface="Arial" charset="0"/>
                <a:cs typeface="Arial" charset="0"/>
              </a:rPr>
              <a:t>youth to set the stage for boys to become future contraceptive users and supportive and responsible partners</a:t>
            </a:r>
            <a:r>
              <a:rPr lang="en-US" sz="4400" dirty="0">
                <a:solidFill>
                  <a:schemeClr val="bg1"/>
                </a:solidFill>
                <a:latin typeface="Arial" charset="0"/>
                <a:ea typeface="Arial" charset="0"/>
                <a:cs typeface="Arial" charset="0"/>
              </a:rPr>
              <a:t>.</a:t>
            </a:r>
          </a:p>
        </p:txBody>
      </p:sp>
      <p:sp>
        <p:nvSpPr>
          <p:cNvPr id="8" name="Title 1">
            <a:extLst>
              <a:ext uri="{FF2B5EF4-FFF2-40B4-BE49-F238E27FC236}">
                <a16:creationId xmlns:a16="http://schemas.microsoft.com/office/drawing/2014/main" id="{E4220A65-EA99-4947-A8C4-03A97924CB8F}"/>
              </a:ext>
            </a:extLst>
          </p:cNvPr>
          <p:cNvSpPr>
            <a:spLocks noGrp="1"/>
          </p:cNvSpPr>
          <p:nvPr>
            <p:ph type="title"/>
          </p:nvPr>
        </p:nvSpPr>
        <p:spPr>
          <a:xfrm>
            <a:off x="4710899" y="474149"/>
            <a:ext cx="3402956" cy="1325563"/>
          </a:xfrm>
        </p:spPr>
        <p:txBody>
          <a:bodyPr>
            <a:normAutofit/>
          </a:bodyPr>
          <a:lstStyle/>
          <a:p>
            <a:r>
              <a:rPr lang="en-US" sz="2400" dirty="0">
                <a:solidFill>
                  <a:schemeClr val="bg1"/>
                </a:solidFill>
                <a:latin typeface="Arial" charset="0"/>
                <a:ea typeface="Arial" charset="0"/>
                <a:cs typeface="Arial" charset="0"/>
              </a:rPr>
              <a:t>RECOMMENDATIONS</a:t>
            </a:r>
          </a:p>
        </p:txBody>
      </p:sp>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72699" y="745632"/>
            <a:ext cx="782596" cy="782596"/>
          </a:xfrm>
          <a:prstGeom prst="rect">
            <a:avLst/>
          </a:prstGeom>
        </p:spPr>
      </p:pic>
      <p:sp>
        <p:nvSpPr>
          <p:cNvPr id="7" name="Rectangle 6">
            <a:extLst>
              <a:ext uri="{FF2B5EF4-FFF2-40B4-BE49-F238E27FC236}">
                <a16:creationId xmlns:a16="http://schemas.microsoft.com/office/drawing/2014/main" id="{E18B8173-EACA-6946-8273-6EC5AEF0E244}"/>
              </a:ext>
            </a:extLst>
          </p:cNvPr>
          <p:cNvSpPr/>
          <p:nvPr/>
        </p:nvSpPr>
        <p:spPr>
          <a:xfrm>
            <a:off x="0" y="6606153"/>
            <a:ext cx="2127505" cy="184666"/>
          </a:xfrm>
          <a:prstGeom prst="rect">
            <a:avLst/>
          </a:prstGeom>
        </p:spPr>
        <p:txBody>
          <a:bodyPr wrap="none">
            <a:spAutoFit/>
          </a:bodyPr>
          <a:lstStyle/>
          <a:p>
            <a:r>
              <a:rPr lang="en-US" sz="600" dirty="0">
                <a:solidFill>
                  <a:schemeClr val="bg1"/>
                </a:solidFill>
                <a:latin typeface="Arial" panose="020B0604020202020204" pitchFamily="34" charset="0"/>
                <a:cs typeface="Arial" panose="020B0604020202020204" pitchFamily="34" charset="0"/>
              </a:rPr>
              <a:t>Photo © Jonathan </a:t>
            </a:r>
            <a:r>
              <a:rPr lang="en-US" sz="600" dirty="0" err="1">
                <a:solidFill>
                  <a:schemeClr val="bg1"/>
                </a:solidFill>
                <a:latin typeface="Arial" panose="020B0604020202020204" pitchFamily="34" charset="0"/>
                <a:cs typeface="Arial" panose="020B0604020202020204" pitchFamily="34" charset="0"/>
              </a:rPr>
              <a:t>Torgovnik</a:t>
            </a:r>
            <a:r>
              <a:rPr lang="en-US" sz="600" dirty="0">
                <a:solidFill>
                  <a:schemeClr val="bg1"/>
                </a:solidFill>
                <a:latin typeface="Arial" panose="020B0604020202020204" pitchFamily="34" charset="0"/>
                <a:cs typeface="Arial" panose="020B0604020202020204" pitchFamily="34" charset="0"/>
              </a:rPr>
              <a:t>/Reportage by Getty Images</a:t>
            </a:r>
          </a:p>
        </p:txBody>
      </p:sp>
    </p:spTree>
    <p:extLst>
      <p:ext uri="{BB962C8B-B14F-4D97-AF65-F5344CB8AC3E}">
        <p14:creationId xmlns:p14="http://schemas.microsoft.com/office/powerpoint/2010/main" val="1598511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l="-39"/>
          <a:stretch/>
        </p:blipFill>
        <p:spPr>
          <a:xfrm>
            <a:off x="-4602" y="0"/>
            <a:ext cx="12196602" cy="6858000"/>
          </a:xfrm>
          <a:prstGeom prst="rect">
            <a:avLst/>
          </a:prstGeom>
        </p:spPr>
      </p:pic>
      <p:sp>
        <p:nvSpPr>
          <p:cNvPr id="5" name="Rectangle 4"/>
          <p:cNvSpPr/>
          <p:nvPr/>
        </p:nvSpPr>
        <p:spPr>
          <a:xfrm>
            <a:off x="0" y="0"/>
            <a:ext cx="12192000" cy="6858000"/>
          </a:xfrm>
          <a:prstGeom prst="rect">
            <a:avLst/>
          </a:prstGeom>
          <a:solidFill>
            <a:srgbClr val="7AADB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2" name="Title 1">
            <a:extLst>
              <a:ext uri="{FF2B5EF4-FFF2-40B4-BE49-F238E27FC236}">
                <a16:creationId xmlns:a16="http://schemas.microsoft.com/office/drawing/2014/main" id="{E4220A65-EA99-4947-A8C4-03A97924CB8F}"/>
              </a:ext>
            </a:extLst>
          </p:cNvPr>
          <p:cNvSpPr>
            <a:spLocks noGrp="1"/>
          </p:cNvSpPr>
          <p:nvPr>
            <p:ph type="title"/>
          </p:nvPr>
        </p:nvSpPr>
        <p:spPr>
          <a:xfrm>
            <a:off x="4710899" y="474149"/>
            <a:ext cx="3402956" cy="1325563"/>
          </a:xfrm>
        </p:spPr>
        <p:txBody>
          <a:bodyPr>
            <a:normAutofit/>
          </a:bodyPr>
          <a:lstStyle/>
          <a:p>
            <a:r>
              <a:rPr lang="en-US" sz="2400" dirty="0">
                <a:solidFill>
                  <a:schemeClr val="bg1"/>
                </a:solidFill>
                <a:latin typeface="Arial" charset="0"/>
                <a:ea typeface="Arial" charset="0"/>
                <a:cs typeface="Arial" charset="0"/>
              </a:rPr>
              <a:t>RECOMMENDATIONS</a:t>
            </a:r>
          </a:p>
        </p:txBody>
      </p:sp>
      <p:sp>
        <p:nvSpPr>
          <p:cNvPr id="3" name="Content Placeholder 2">
            <a:extLst>
              <a:ext uri="{FF2B5EF4-FFF2-40B4-BE49-F238E27FC236}">
                <a16:creationId xmlns:a16="http://schemas.microsoft.com/office/drawing/2014/main" id="{0FB57518-DA05-4CCB-AA13-ABC6AC4E801D}"/>
              </a:ext>
            </a:extLst>
          </p:cNvPr>
          <p:cNvSpPr>
            <a:spLocks noGrp="1"/>
          </p:cNvSpPr>
          <p:nvPr>
            <p:ph idx="1"/>
          </p:nvPr>
        </p:nvSpPr>
        <p:spPr>
          <a:xfrm>
            <a:off x="1172497" y="3753817"/>
            <a:ext cx="9745977" cy="2514881"/>
          </a:xfrm>
        </p:spPr>
        <p:txBody>
          <a:bodyPr>
            <a:normAutofit/>
          </a:bodyPr>
          <a:lstStyle/>
          <a:p>
            <a:pPr marL="0" indent="0" algn="ctr">
              <a:buNone/>
            </a:pPr>
            <a:r>
              <a:rPr lang="en-US" sz="4400" dirty="0">
                <a:solidFill>
                  <a:schemeClr val="bg1"/>
                </a:solidFill>
                <a:latin typeface="Arial" charset="0"/>
                <a:ea typeface="Arial" charset="0"/>
                <a:cs typeface="Arial" charset="0"/>
              </a:rPr>
              <a:t>2. Increase men’s awareness of and demand for contraceptive methods and family planning services.</a:t>
            </a: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72699" y="745632"/>
            <a:ext cx="782596" cy="782596"/>
          </a:xfrm>
          <a:prstGeom prst="rect">
            <a:avLst/>
          </a:prstGeom>
        </p:spPr>
      </p:pic>
      <p:sp>
        <p:nvSpPr>
          <p:cNvPr id="7" name="Rectangle 6">
            <a:extLst>
              <a:ext uri="{FF2B5EF4-FFF2-40B4-BE49-F238E27FC236}">
                <a16:creationId xmlns:a16="http://schemas.microsoft.com/office/drawing/2014/main" id="{9601CB38-CE75-9D45-8C25-62DB47FB5D95}"/>
              </a:ext>
            </a:extLst>
          </p:cNvPr>
          <p:cNvSpPr/>
          <p:nvPr/>
        </p:nvSpPr>
        <p:spPr>
          <a:xfrm>
            <a:off x="0" y="6606153"/>
            <a:ext cx="2265364" cy="184666"/>
          </a:xfrm>
          <a:prstGeom prst="rect">
            <a:avLst/>
          </a:prstGeom>
        </p:spPr>
        <p:txBody>
          <a:bodyPr wrap="none">
            <a:spAutoFit/>
          </a:bodyPr>
          <a:lstStyle/>
          <a:p>
            <a:r>
              <a:rPr lang="en-US" sz="600" dirty="0">
                <a:solidFill>
                  <a:schemeClr val="bg1"/>
                </a:solidFill>
                <a:latin typeface="Arial" panose="020B0604020202020204" pitchFamily="34" charset="0"/>
                <a:cs typeface="Arial" panose="020B0604020202020204" pitchFamily="34" charset="0"/>
              </a:rPr>
              <a:t>Photo © 2016 Arvind </a:t>
            </a:r>
            <a:r>
              <a:rPr lang="en-US" sz="600" dirty="0" err="1">
                <a:solidFill>
                  <a:schemeClr val="bg1"/>
                </a:solidFill>
                <a:latin typeface="Arial" panose="020B0604020202020204" pitchFamily="34" charset="0"/>
                <a:cs typeface="Arial" panose="020B0604020202020204" pitchFamily="34" charset="0"/>
              </a:rPr>
              <a:t>Jodha</a:t>
            </a:r>
            <a:r>
              <a:rPr lang="en-US" sz="600" dirty="0">
                <a:solidFill>
                  <a:schemeClr val="bg1"/>
                </a:solidFill>
                <a:latin typeface="Arial" panose="020B0604020202020204" pitchFamily="34" charset="0"/>
                <a:cs typeface="Arial" panose="020B0604020202020204" pitchFamily="34" charset="0"/>
              </a:rPr>
              <a:t>/UNFPA, Courtesy of </a:t>
            </a:r>
            <a:r>
              <a:rPr lang="en-US" sz="600" dirty="0" err="1">
                <a:solidFill>
                  <a:schemeClr val="bg1"/>
                </a:solidFill>
                <a:latin typeface="Arial" panose="020B0604020202020204" pitchFamily="34" charset="0"/>
                <a:cs typeface="Arial" panose="020B0604020202020204" pitchFamily="34" charset="0"/>
              </a:rPr>
              <a:t>Photoshare</a:t>
            </a:r>
            <a:endParaRPr lang="en-US" sz="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4223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0"/>
            <a:ext cx="12196602" cy="6851650"/>
          </a:xfrm>
          <a:prstGeom prst="rect">
            <a:avLst/>
          </a:prstGeom>
        </p:spPr>
      </p:pic>
      <p:sp>
        <p:nvSpPr>
          <p:cNvPr id="5" name="Rectangle 4"/>
          <p:cNvSpPr/>
          <p:nvPr/>
        </p:nvSpPr>
        <p:spPr>
          <a:xfrm>
            <a:off x="0" y="0"/>
            <a:ext cx="12192000" cy="6858000"/>
          </a:xfrm>
          <a:prstGeom prst="rect">
            <a:avLst/>
          </a:prstGeom>
          <a:solidFill>
            <a:srgbClr val="7AADB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3" name="Content Placeholder 2">
            <a:extLst>
              <a:ext uri="{FF2B5EF4-FFF2-40B4-BE49-F238E27FC236}">
                <a16:creationId xmlns:a16="http://schemas.microsoft.com/office/drawing/2014/main" id="{0FB57518-DA05-4CCB-AA13-ABC6AC4E801D}"/>
              </a:ext>
            </a:extLst>
          </p:cNvPr>
          <p:cNvSpPr>
            <a:spLocks noGrp="1"/>
          </p:cNvSpPr>
          <p:nvPr>
            <p:ph idx="1"/>
          </p:nvPr>
        </p:nvSpPr>
        <p:spPr>
          <a:xfrm>
            <a:off x="1590703" y="4020065"/>
            <a:ext cx="9225578" cy="2018270"/>
          </a:xfrm>
        </p:spPr>
        <p:txBody>
          <a:bodyPr>
            <a:normAutofit/>
          </a:bodyPr>
          <a:lstStyle/>
          <a:p>
            <a:pPr marL="0" indent="0" algn="ctr">
              <a:buNone/>
            </a:pPr>
            <a:r>
              <a:rPr lang="en-US" sz="4400" dirty="0">
                <a:solidFill>
                  <a:schemeClr val="bg1"/>
                </a:solidFill>
                <a:latin typeface="Arial" charset="0"/>
                <a:ea typeface="Arial" charset="0"/>
                <a:cs typeface="Arial" charset="0"/>
              </a:rPr>
              <a:t>3. Strengthen the capacity of health systems to deliver </a:t>
            </a:r>
            <a:r>
              <a:rPr lang="en-US" sz="4400" dirty="0">
                <a:solidFill>
                  <a:schemeClr val="bg1"/>
                </a:solidFill>
                <a:ea typeface="Arial" charset="0"/>
                <a:cs typeface="Arial" charset="0"/>
              </a:rPr>
              <a:t>q</a:t>
            </a:r>
            <a:r>
              <a:rPr lang="en-US" sz="4400" dirty="0">
                <a:solidFill>
                  <a:schemeClr val="bg1"/>
                </a:solidFill>
                <a:latin typeface="Arial" charset="0"/>
                <a:ea typeface="Arial" charset="0"/>
                <a:cs typeface="Arial" charset="0"/>
              </a:rPr>
              <a:t>uality services to men, boys, and couples.</a:t>
            </a:r>
          </a:p>
        </p:txBody>
      </p:sp>
      <p:sp>
        <p:nvSpPr>
          <p:cNvPr id="8" name="Title 1">
            <a:extLst>
              <a:ext uri="{FF2B5EF4-FFF2-40B4-BE49-F238E27FC236}">
                <a16:creationId xmlns:a16="http://schemas.microsoft.com/office/drawing/2014/main" id="{E4220A65-EA99-4947-A8C4-03A97924CB8F}"/>
              </a:ext>
            </a:extLst>
          </p:cNvPr>
          <p:cNvSpPr>
            <a:spLocks noGrp="1"/>
          </p:cNvSpPr>
          <p:nvPr>
            <p:ph type="title"/>
          </p:nvPr>
        </p:nvSpPr>
        <p:spPr>
          <a:xfrm>
            <a:off x="4710899" y="474149"/>
            <a:ext cx="3402956" cy="1325563"/>
          </a:xfrm>
        </p:spPr>
        <p:txBody>
          <a:bodyPr>
            <a:normAutofit/>
          </a:bodyPr>
          <a:lstStyle/>
          <a:p>
            <a:r>
              <a:rPr lang="en-US" sz="2400" dirty="0">
                <a:solidFill>
                  <a:schemeClr val="bg1"/>
                </a:solidFill>
                <a:latin typeface="Arial" charset="0"/>
                <a:ea typeface="Arial" charset="0"/>
                <a:cs typeface="Arial" charset="0"/>
              </a:rPr>
              <a:t>RECOMMENDATIONS</a:t>
            </a:r>
          </a:p>
        </p:txBody>
      </p:sp>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72699" y="745632"/>
            <a:ext cx="782596" cy="782596"/>
          </a:xfrm>
          <a:prstGeom prst="rect">
            <a:avLst/>
          </a:prstGeom>
        </p:spPr>
      </p:pic>
      <p:sp>
        <p:nvSpPr>
          <p:cNvPr id="10" name="Rectangle 9">
            <a:extLst>
              <a:ext uri="{FF2B5EF4-FFF2-40B4-BE49-F238E27FC236}">
                <a16:creationId xmlns:a16="http://schemas.microsoft.com/office/drawing/2014/main" id="{6AF0E9B4-4BED-1A41-B20D-D400E05815DC}"/>
              </a:ext>
            </a:extLst>
          </p:cNvPr>
          <p:cNvSpPr/>
          <p:nvPr/>
        </p:nvSpPr>
        <p:spPr>
          <a:xfrm>
            <a:off x="0" y="6606153"/>
            <a:ext cx="990977" cy="184666"/>
          </a:xfrm>
          <a:prstGeom prst="rect">
            <a:avLst/>
          </a:prstGeom>
        </p:spPr>
        <p:txBody>
          <a:bodyPr wrap="none">
            <a:spAutoFit/>
          </a:bodyPr>
          <a:lstStyle/>
          <a:p>
            <a:r>
              <a:rPr lang="en-US" sz="600" dirty="0">
                <a:solidFill>
                  <a:schemeClr val="bg1"/>
                </a:solidFill>
                <a:latin typeface="arial" panose="020B0604020202020204" pitchFamily="34" charset="0"/>
              </a:rPr>
              <a:t>Photo © </a:t>
            </a:r>
            <a:r>
              <a:rPr lang="en-US" sz="600" dirty="0" err="1">
                <a:solidFill>
                  <a:schemeClr val="bg1"/>
                </a:solidFill>
                <a:latin typeface="arial" panose="020B0604020202020204" pitchFamily="34" charset="0"/>
              </a:rPr>
              <a:t>Sanofl</a:t>
            </a:r>
            <a:r>
              <a:rPr lang="en-US" sz="600" dirty="0">
                <a:solidFill>
                  <a:schemeClr val="bg1"/>
                </a:solidFill>
                <a:latin typeface="arial" panose="020B0604020202020204" pitchFamily="34" charset="0"/>
              </a:rPr>
              <a:t> Pasteur</a:t>
            </a:r>
            <a:endParaRPr lang="en-US" sz="600" dirty="0">
              <a:solidFill>
                <a:schemeClr val="bg1"/>
              </a:solidFill>
            </a:endParaRPr>
          </a:p>
        </p:txBody>
      </p:sp>
    </p:spTree>
    <p:extLst>
      <p:ext uri="{BB962C8B-B14F-4D97-AF65-F5344CB8AC3E}">
        <p14:creationId xmlns:p14="http://schemas.microsoft.com/office/powerpoint/2010/main" val="1391032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sitting on a bed&#10;&#10;Description generated with high confidence">
            <a:extLst>
              <a:ext uri="{FF2B5EF4-FFF2-40B4-BE49-F238E27FC236}">
                <a16:creationId xmlns:a16="http://schemas.microsoft.com/office/drawing/2014/main" id="{61866236-4967-4041-B978-C1B368A2E026}"/>
              </a:ext>
            </a:extLst>
          </p:cNvPr>
          <p:cNvPicPr>
            <a:picLocks noChangeAspect="1"/>
          </p:cNvPicPr>
          <p:nvPr/>
        </p:nvPicPr>
        <p:blipFill>
          <a:blip r:embed="rId3" cstate="screen">
            <a:grayscl/>
            <a:extLst>
              <a:ext uri="{28A0092B-C50C-407E-A947-70E740481C1C}">
                <a14:useLocalDpi xmlns:a14="http://schemas.microsoft.com/office/drawing/2010/main"/>
              </a:ext>
            </a:extLst>
          </a:blip>
          <a:stretch>
            <a:fillRect/>
          </a:stretch>
        </p:blipFill>
        <p:spPr>
          <a:xfrm>
            <a:off x="0" y="-635000"/>
            <a:ext cx="12192000" cy="8128000"/>
          </a:xfrm>
          <a:prstGeom prst="rect">
            <a:avLst/>
          </a:prstGeom>
        </p:spPr>
      </p:pic>
      <p:sp>
        <p:nvSpPr>
          <p:cNvPr id="5" name="Rectangle 4"/>
          <p:cNvSpPr/>
          <p:nvPr/>
        </p:nvSpPr>
        <p:spPr>
          <a:xfrm>
            <a:off x="0" y="-366060"/>
            <a:ext cx="12192000" cy="8128001"/>
          </a:xfrm>
          <a:prstGeom prst="rect">
            <a:avLst/>
          </a:prstGeom>
          <a:solidFill>
            <a:srgbClr val="7AADB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3" name="Content Placeholder 2">
            <a:extLst>
              <a:ext uri="{FF2B5EF4-FFF2-40B4-BE49-F238E27FC236}">
                <a16:creationId xmlns:a16="http://schemas.microsoft.com/office/drawing/2014/main" id="{0FB57518-DA05-4CCB-AA13-ABC6AC4E801D}"/>
              </a:ext>
            </a:extLst>
          </p:cNvPr>
          <p:cNvSpPr>
            <a:spLocks noGrp="1"/>
          </p:cNvSpPr>
          <p:nvPr>
            <p:ph idx="1"/>
          </p:nvPr>
        </p:nvSpPr>
        <p:spPr>
          <a:xfrm>
            <a:off x="1076633" y="3520584"/>
            <a:ext cx="9697066" cy="3141394"/>
          </a:xfrm>
        </p:spPr>
        <p:txBody>
          <a:bodyPr>
            <a:normAutofit fontScale="92500"/>
          </a:bodyPr>
          <a:lstStyle/>
          <a:p>
            <a:pPr marL="0" indent="0" algn="ctr">
              <a:buNone/>
            </a:pPr>
            <a:r>
              <a:rPr lang="en-US" sz="4400" dirty="0">
                <a:solidFill>
                  <a:schemeClr val="bg1"/>
                </a:solidFill>
                <a:latin typeface="Arial" charset="0"/>
                <a:ea typeface="Arial" charset="0"/>
                <a:cs typeface="Arial" charset="0"/>
              </a:rPr>
              <a:t>4. Provide men and couples with a broad range of methods that meet their contraceptive and family planning needs at different life stages, including making vasectomy a viable option.</a:t>
            </a:r>
          </a:p>
        </p:txBody>
      </p:sp>
      <p:sp>
        <p:nvSpPr>
          <p:cNvPr id="8" name="Title 1">
            <a:extLst>
              <a:ext uri="{FF2B5EF4-FFF2-40B4-BE49-F238E27FC236}">
                <a16:creationId xmlns:a16="http://schemas.microsoft.com/office/drawing/2014/main" id="{E4220A65-EA99-4947-A8C4-03A97924CB8F}"/>
              </a:ext>
            </a:extLst>
          </p:cNvPr>
          <p:cNvSpPr>
            <a:spLocks noGrp="1"/>
          </p:cNvSpPr>
          <p:nvPr>
            <p:ph type="title"/>
          </p:nvPr>
        </p:nvSpPr>
        <p:spPr>
          <a:xfrm>
            <a:off x="4710899" y="474149"/>
            <a:ext cx="3402956" cy="1325563"/>
          </a:xfrm>
        </p:spPr>
        <p:txBody>
          <a:bodyPr>
            <a:normAutofit/>
          </a:bodyPr>
          <a:lstStyle/>
          <a:p>
            <a:r>
              <a:rPr lang="en-US" sz="2400" dirty="0">
                <a:solidFill>
                  <a:schemeClr val="bg1"/>
                </a:solidFill>
                <a:latin typeface="Arial" charset="0"/>
                <a:ea typeface="Arial" charset="0"/>
                <a:cs typeface="Arial" charset="0"/>
              </a:rPr>
              <a:t>RECOMMENDATIONS</a:t>
            </a: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72699" y="745632"/>
            <a:ext cx="782596" cy="782596"/>
          </a:xfrm>
          <a:prstGeom prst="rect">
            <a:avLst/>
          </a:prstGeom>
        </p:spPr>
      </p:pic>
      <p:sp>
        <p:nvSpPr>
          <p:cNvPr id="7" name="Rectangle 6">
            <a:extLst>
              <a:ext uri="{FF2B5EF4-FFF2-40B4-BE49-F238E27FC236}">
                <a16:creationId xmlns:a16="http://schemas.microsoft.com/office/drawing/2014/main" id="{DEBB3805-5A75-664D-AA12-18A126BDF8D0}"/>
              </a:ext>
            </a:extLst>
          </p:cNvPr>
          <p:cNvSpPr/>
          <p:nvPr/>
        </p:nvSpPr>
        <p:spPr>
          <a:xfrm>
            <a:off x="0" y="6606153"/>
            <a:ext cx="1396536" cy="184666"/>
          </a:xfrm>
          <a:prstGeom prst="rect">
            <a:avLst/>
          </a:prstGeom>
        </p:spPr>
        <p:txBody>
          <a:bodyPr wrap="none">
            <a:spAutoFit/>
          </a:bodyPr>
          <a:lstStyle/>
          <a:p>
            <a:r>
              <a:rPr lang="en-US" sz="600" dirty="0">
                <a:solidFill>
                  <a:schemeClr val="bg1"/>
                </a:solidFill>
                <a:latin typeface="arial" panose="020B0604020202020204" pitchFamily="34" charset="0"/>
              </a:rPr>
              <a:t>Photo © The White Ribbon Alliance</a:t>
            </a:r>
            <a:endParaRPr lang="en-US" sz="600" dirty="0">
              <a:solidFill>
                <a:schemeClr val="bg1"/>
              </a:solidFill>
            </a:endParaRPr>
          </a:p>
        </p:txBody>
      </p:sp>
    </p:spTree>
    <p:extLst>
      <p:ext uri="{BB962C8B-B14F-4D97-AF65-F5344CB8AC3E}">
        <p14:creationId xmlns:p14="http://schemas.microsoft.com/office/powerpoint/2010/main" val="1272917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1"/>
            <a:ext cx="12192000" cy="6857999"/>
          </a:xfrm>
          <a:prstGeom prst="rect">
            <a:avLst/>
          </a:prstGeom>
        </p:spPr>
      </p:pic>
      <p:sp>
        <p:nvSpPr>
          <p:cNvPr id="5" name="Rectangle 4"/>
          <p:cNvSpPr/>
          <p:nvPr/>
        </p:nvSpPr>
        <p:spPr>
          <a:xfrm>
            <a:off x="0" y="0"/>
            <a:ext cx="12192000" cy="6858000"/>
          </a:xfrm>
          <a:prstGeom prst="rect">
            <a:avLst/>
          </a:prstGeom>
          <a:solidFill>
            <a:srgbClr val="7AADB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3" name="Content Placeholder 2">
            <a:extLst>
              <a:ext uri="{FF2B5EF4-FFF2-40B4-BE49-F238E27FC236}">
                <a16:creationId xmlns:a16="http://schemas.microsoft.com/office/drawing/2014/main" id="{0FB57518-DA05-4CCB-AA13-ABC6AC4E801D}"/>
              </a:ext>
            </a:extLst>
          </p:cNvPr>
          <p:cNvSpPr>
            <a:spLocks noGrp="1"/>
          </p:cNvSpPr>
          <p:nvPr>
            <p:ph idx="1"/>
          </p:nvPr>
        </p:nvSpPr>
        <p:spPr>
          <a:xfrm>
            <a:off x="2050025" y="3758184"/>
            <a:ext cx="8031057" cy="2514881"/>
          </a:xfrm>
        </p:spPr>
        <p:txBody>
          <a:bodyPr>
            <a:noAutofit/>
          </a:bodyPr>
          <a:lstStyle/>
          <a:p>
            <a:pPr marL="0" indent="0" algn="ctr">
              <a:buNone/>
            </a:pPr>
            <a:r>
              <a:rPr lang="en-US" sz="3700" dirty="0">
                <a:solidFill>
                  <a:schemeClr val="bg1"/>
                </a:solidFill>
                <a:latin typeface="Arial" charset="0"/>
                <a:ea typeface="Arial" charset="0"/>
                <a:cs typeface="Arial" charset="0"/>
              </a:rPr>
              <a:t>5. Develop national policies and guidelines that include men and boys as family planning clients and contraceptive users, and scale up proven interventions.</a:t>
            </a:r>
          </a:p>
        </p:txBody>
      </p:sp>
      <p:sp>
        <p:nvSpPr>
          <p:cNvPr id="8" name="Title 1">
            <a:extLst>
              <a:ext uri="{FF2B5EF4-FFF2-40B4-BE49-F238E27FC236}">
                <a16:creationId xmlns:a16="http://schemas.microsoft.com/office/drawing/2014/main" id="{E4220A65-EA99-4947-A8C4-03A97924CB8F}"/>
              </a:ext>
            </a:extLst>
          </p:cNvPr>
          <p:cNvSpPr txBox="1">
            <a:spLocks/>
          </p:cNvSpPr>
          <p:nvPr/>
        </p:nvSpPr>
        <p:spPr>
          <a:xfrm>
            <a:off x="4710899" y="474149"/>
            <a:ext cx="340295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charset="0"/>
                <a:ea typeface="Arial" charset="0"/>
                <a:cs typeface="Arial" charset="0"/>
              </a:rPr>
              <a:t>RECOMMENDATIONS</a:t>
            </a:r>
            <a:endParaRPr kumimoji="0" lang="en-US" sz="2400" b="0" i="0" u="none" strike="noStrike" kern="1200" cap="none" spc="0" normalizeH="0" baseline="0" noProof="0" dirty="0">
              <a:ln>
                <a:noFill/>
              </a:ln>
              <a:solidFill>
                <a:prstClr val="white"/>
              </a:solidFill>
              <a:effectLst/>
              <a:uLnTx/>
              <a:uFillTx/>
              <a:latin typeface="Arial" charset="0"/>
              <a:ea typeface="Arial" charset="0"/>
              <a:cs typeface="Arial" charset="0"/>
            </a:endParaRPr>
          </a:p>
        </p:txBody>
      </p:sp>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72699" y="745632"/>
            <a:ext cx="782596" cy="782596"/>
          </a:xfrm>
          <a:prstGeom prst="rect">
            <a:avLst/>
          </a:prstGeom>
        </p:spPr>
      </p:pic>
      <p:sp>
        <p:nvSpPr>
          <p:cNvPr id="7" name="Rectangle 6">
            <a:extLst>
              <a:ext uri="{FF2B5EF4-FFF2-40B4-BE49-F238E27FC236}">
                <a16:creationId xmlns:a16="http://schemas.microsoft.com/office/drawing/2014/main" id="{8647F793-834B-974D-819B-8C054ED620D8}"/>
              </a:ext>
            </a:extLst>
          </p:cNvPr>
          <p:cNvSpPr/>
          <p:nvPr/>
        </p:nvSpPr>
        <p:spPr>
          <a:xfrm>
            <a:off x="0" y="6606153"/>
            <a:ext cx="2061783" cy="184666"/>
          </a:xfrm>
          <a:prstGeom prst="rect">
            <a:avLst/>
          </a:prstGeom>
        </p:spPr>
        <p:txBody>
          <a:bodyPr wrap="none">
            <a:spAutoFit/>
          </a:bodyPr>
          <a:lstStyle/>
          <a:p>
            <a:r>
              <a:rPr lang="en-US" sz="600" dirty="0">
                <a:solidFill>
                  <a:schemeClr val="bg1"/>
                </a:solidFill>
                <a:latin typeface="arial" panose="020B0604020202020204" pitchFamily="34" charset="0"/>
              </a:rPr>
              <a:t>Photo © 2015 </a:t>
            </a:r>
            <a:r>
              <a:rPr lang="en-US" sz="600" dirty="0" err="1">
                <a:solidFill>
                  <a:schemeClr val="bg1"/>
                </a:solidFill>
                <a:latin typeface="arial" panose="020B0604020202020204" pitchFamily="34" charset="0"/>
              </a:rPr>
              <a:t>Radha</a:t>
            </a:r>
            <a:r>
              <a:rPr lang="en-US" sz="600" dirty="0">
                <a:solidFill>
                  <a:schemeClr val="bg1"/>
                </a:solidFill>
                <a:latin typeface="arial" panose="020B0604020202020204" pitchFamily="34" charset="0"/>
              </a:rPr>
              <a:t> </a:t>
            </a:r>
            <a:r>
              <a:rPr lang="en-US" sz="600" dirty="0" err="1">
                <a:solidFill>
                  <a:schemeClr val="bg1"/>
                </a:solidFill>
                <a:latin typeface="arial" panose="020B0604020202020204" pitchFamily="34" charset="0"/>
              </a:rPr>
              <a:t>Rajan</a:t>
            </a:r>
            <a:r>
              <a:rPr lang="en-US" sz="600" dirty="0">
                <a:solidFill>
                  <a:schemeClr val="bg1"/>
                </a:solidFill>
                <a:latin typeface="arial" panose="020B0604020202020204" pitchFamily="34" charset="0"/>
              </a:rPr>
              <a:t>, Courtesy of </a:t>
            </a:r>
            <a:r>
              <a:rPr lang="en-US" sz="600" dirty="0" err="1">
                <a:solidFill>
                  <a:schemeClr val="bg1"/>
                </a:solidFill>
                <a:latin typeface="arial" panose="020B0604020202020204" pitchFamily="34" charset="0"/>
              </a:rPr>
              <a:t>Photoshare</a:t>
            </a:r>
            <a:endParaRPr lang="en-US" sz="600" dirty="0">
              <a:solidFill>
                <a:schemeClr val="bg1"/>
              </a:solidFill>
              <a:latin typeface="arial" panose="020B0604020202020204" pitchFamily="34" charset="0"/>
            </a:endParaRPr>
          </a:p>
        </p:txBody>
      </p:sp>
    </p:spTree>
    <p:extLst>
      <p:ext uri="{BB962C8B-B14F-4D97-AF65-F5344CB8AC3E}">
        <p14:creationId xmlns:p14="http://schemas.microsoft.com/office/powerpoint/2010/main" val="162104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56B521-22D3-401E-9E92-F364A2C4908A}"/>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7200" y="-213588"/>
            <a:ext cx="12446578" cy="10898734"/>
          </a:xfrm>
          <a:prstGeom prst="rect">
            <a:avLst/>
          </a:prstGeom>
        </p:spPr>
      </p:pic>
      <p:sp>
        <p:nvSpPr>
          <p:cNvPr id="5" name="Rectangle 4"/>
          <p:cNvSpPr/>
          <p:nvPr/>
        </p:nvSpPr>
        <p:spPr>
          <a:xfrm>
            <a:off x="7200" y="-213588"/>
            <a:ext cx="12446578" cy="10898734"/>
          </a:xfrm>
          <a:prstGeom prst="rect">
            <a:avLst/>
          </a:prstGeom>
          <a:solidFill>
            <a:srgbClr val="7AADB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3" name="Content Placeholder 2">
            <a:extLst>
              <a:ext uri="{FF2B5EF4-FFF2-40B4-BE49-F238E27FC236}">
                <a16:creationId xmlns:a16="http://schemas.microsoft.com/office/drawing/2014/main" id="{0FB57518-DA05-4CCB-AA13-ABC6AC4E801D}"/>
              </a:ext>
            </a:extLst>
          </p:cNvPr>
          <p:cNvSpPr>
            <a:spLocks noGrp="1"/>
          </p:cNvSpPr>
          <p:nvPr>
            <p:ph idx="1"/>
          </p:nvPr>
        </p:nvSpPr>
        <p:spPr>
          <a:xfrm>
            <a:off x="2209415" y="4188264"/>
            <a:ext cx="7807032" cy="2459947"/>
          </a:xfrm>
        </p:spPr>
        <p:txBody>
          <a:bodyPr>
            <a:normAutofit/>
          </a:bodyPr>
          <a:lstStyle/>
          <a:p>
            <a:pPr marL="0" indent="0" algn="ctr">
              <a:buNone/>
            </a:pPr>
            <a:r>
              <a:rPr lang="en-US" sz="4400" dirty="0">
                <a:solidFill>
                  <a:schemeClr val="bg1"/>
                </a:solidFill>
                <a:latin typeface="Arial" charset="0"/>
                <a:ea typeface="Arial" charset="0"/>
                <a:cs typeface="Arial" charset="0"/>
              </a:rPr>
              <a:t>6. Fill knowledge gaps by collecting more data on men and adolescent boys.</a:t>
            </a: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72699" y="745632"/>
            <a:ext cx="782596" cy="782596"/>
          </a:xfrm>
          <a:prstGeom prst="rect">
            <a:avLst/>
          </a:prstGeom>
        </p:spPr>
      </p:pic>
      <p:sp>
        <p:nvSpPr>
          <p:cNvPr id="2" name="Title 1">
            <a:extLst>
              <a:ext uri="{FF2B5EF4-FFF2-40B4-BE49-F238E27FC236}">
                <a16:creationId xmlns:a16="http://schemas.microsoft.com/office/drawing/2014/main" id="{E4220A65-EA99-4947-A8C4-03A97924CB8F}"/>
              </a:ext>
            </a:extLst>
          </p:cNvPr>
          <p:cNvSpPr>
            <a:spLocks noGrp="1"/>
          </p:cNvSpPr>
          <p:nvPr>
            <p:ph type="title"/>
          </p:nvPr>
        </p:nvSpPr>
        <p:spPr>
          <a:xfrm>
            <a:off x="4710899" y="474149"/>
            <a:ext cx="3402956" cy="1325563"/>
          </a:xfrm>
        </p:spPr>
        <p:txBody>
          <a:bodyPr>
            <a:normAutofit/>
          </a:bodyPr>
          <a:lstStyle/>
          <a:p>
            <a:r>
              <a:rPr lang="en-US" sz="2400" dirty="0">
                <a:solidFill>
                  <a:schemeClr val="bg1"/>
                </a:solidFill>
                <a:latin typeface="Arial" charset="0"/>
                <a:ea typeface="Arial" charset="0"/>
                <a:cs typeface="Arial" charset="0"/>
              </a:rPr>
              <a:t>RECOMMENDATIONS</a:t>
            </a:r>
          </a:p>
        </p:txBody>
      </p:sp>
      <p:sp>
        <p:nvSpPr>
          <p:cNvPr id="8" name="Rectangle 7">
            <a:extLst>
              <a:ext uri="{FF2B5EF4-FFF2-40B4-BE49-F238E27FC236}">
                <a16:creationId xmlns:a16="http://schemas.microsoft.com/office/drawing/2014/main" id="{E9BB4CC0-021A-014D-AA12-20BF2DDB8305}"/>
              </a:ext>
            </a:extLst>
          </p:cNvPr>
          <p:cNvSpPr/>
          <p:nvPr/>
        </p:nvSpPr>
        <p:spPr>
          <a:xfrm>
            <a:off x="0" y="6606153"/>
            <a:ext cx="1770036" cy="184666"/>
          </a:xfrm>
          <a:prstGeom prst="rect">
            <a:avLst/>
          </a:prstGeom>
        </p:spPr>
        <p:txBody>
          <a:bodyPr wrap="none">
            <a:spAutoFit/>
          </a:bodyPr>
          <a:lstStyle/>
          <a:p>
            <a:r>
              <a:rPr lang="en-US" sz="600" dirty="0">
                <a:solidFill>
                  <a:schemeClr val="bg1"/>
                </a:solidFill>
                <a:latin typeface="arial" panose="020B0604020202020204" pitchFamily="34" charset="0"/>
              </a:rPr>
              <a:t>Photo © Michele Burgess / </a:t>
            </a:r>
            <a:r>
              <a:rPr lang="en-US" sz="600" dirty="0" err="1">
                <a:solidFill>
                  <a:schemeClr val="bg1"/>
                </a:solidFill>
                <a:latin typeface="arial" panose="020B0604020202020204" pitchFamily="34" charset="0"/>
              </a:rPr>
              <a:t>Alamy</a:t>
            </a:r>
            <a:r>
              <a:rPr lang="en-US" sz="600" dirty="0">
                <a:solidFill>
                  <a:schemeClr val="bg1"/>
                </a:solidFill>
                <a:latin typeface="arial" panose="020B0604020202020204" pitchFamily="34" charset="0"/>
              </a:rPr>
              <a:t> Stock Photo</a:t>
            </a:r>
            <a:endParaRPr lang="en-US" sz="600" dirty="0">
              <a:solidFill>
                <a:schemeClr val="bg1"/>
              </a:solidFill>
            </a:endParaRPr>
          </a:p>
        </p:txBody>
      </p:sp>
    </p:spTree>
    <p:extLst>
      <p:ext uri="{BB962C8B-B14F-4D97-AF65-F5344CB8AC3E}">
        <p14:creationId xmlns:p14="http://schemas.microsoft.com/office/powerpoint/2010/main" val="2546749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p:cNvSpPr/>
          <p:nvPr/>
        </p:nvSpPr>
        <p:spPr>
          <a:xfrm>
            <a:off x="0" y="0"/>
            <a:ext cx="12192000" cy="6858000"/>
          </a:xfrm>
          <a:prstGeom prst="rect">
            <a:avLst/>
          </a:prstGeom>
          <a:solidFill>
            <a:srgbClr val="3D6B9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ndParaRPr>
          </a:p>
        </p:txBody>
      </p:sp>
      <p:sp>
        <p:nvSpPr>
          <p:cNvPr id="2" name="Title 1">
            <a:extLst>
              <a:ext uri="{FF2B5EF4-FFF2-40B4-BE49-F238E27FC236}">
                <a16:creationId xmlns:a16="http://schemas.microsoft.com/office/drawing/2014/main" id="{D9C09DD2-823C-4939-92E2-51C366DF4E88}"/>
              </a:ext>
            </a:extLst>
          </p:cNvPr>
          <p:cNvSpPr>
            <a:spLocks noGrp="1"/>
          </p:cNvSpPr>
          <p:nvPr>
            <p:ph type="title"/>
            <p:extLst/>
          </p:nvPr>
        </p:nvSpPr>
        <p:spPr>
          <a:xfrm>
            <a:off x="1457765" y="3341449"/>
            <a:ext cx="9078350" cy="2903062"/>
          </a:xfrm>
        </p:spPr>
        <p:txBody>
          <a:bodyPr>
            <a:normAutofit fontScale="90000"/>
          </a:bodyPr>
          <a:lstStyle/>
          <a:p>
            <a:pPr algn="ctr"/>
            <a:r>
              <a:rPr lang="en-US" dirty="0">
                <a:solidFill>
                  <a:schemeClr val="bg1"/>
                </a:solidFill>
                <a:latin typeface="Arial"/>
                <a:cs typeface="Arial"/>
              </a:rPr>
              <a:t>Engaging boys and men in family planning and contraceptive use leads to improved health outcomes for </a:t>
            </a:r>
            <a:br>
              <a:rPr lang="en-US" dirty="0">
                <a:solidFill>
                  <a:schemeClr val="bg1"/>
                </a:solidFill>
                <a:latin typeface="Arial"/>
                <a:cs typeface="Arial"/>
              </a:rPr>
            </a:br>
            <a:r>
              <a:rPr lang="en-US" dirty="0">
                <a:solidFill>
                  <a:schemeClr val="bg1"/>
                </a:solidFill>
                <a:latin typeface="Arial"/>
                <a:cs typeface="Arial"/>
              </a:rPr>
              <a:t>men and their families.</a:t>
            </a:r>
          </a:p>
        </p:txBody>
      </p:sp>
      <p:sp>
        <p:nvSpPr>
          <p:cNvPr id="7" name="Rectangle 6">
            <a:extLst>
              <a:ext uri="{FF2B5EF4-FFF2-40B4-BE49-F238E27FC236}">
                <a16:creationId xmlns:a16="http://schemas.microsoft.com/office/drawing/2014/main" id="{3EEAEE75-B5EB-6841-9FD2-5B86C8E0D2E0}"/>
              </a:ext>
            </a:extLst>
          </p:cNvPr>
          <p:cNvSpPr/>
          <p:nvPr/>
        </p:nvSpPr>
        <p:spPr>
          <a:xfrm>
            <a:off x="0" y="6606153"/>
            <a:ext cx="883575" cy="184666"/>
          </a:xfrm>
          <a:prstGeom prst="rect">
            <a:avLst/>
          </a:prstGeom>
        </p:spPr>
        <p:txBody>
          <a:bodyPr wrap="none">
            <a:spAutoFit/>
          </a:bodyPr>
          <a:lstStyle/>
          <a:p>
            <a:r>
              <a:rPr lang="en-US" sz="600" dirty="0">
                <a:solidFill>
                  <a:schemeClr val="bg1"/>
                </a:solidFill>
                <a:latin typeface="arial" panose="020B0604020202020204" pitchFamily="34" charset="0"/>
              </a:rPr>
              <a:t>Photo © Randy </a:t>
            </a:r>
            <a:r>
              <a:rPr lang="en-US" sz="600" dirty="0" err="1">
                <a:solidFill>
                  <a:schemeClr val="bg1"/>
                </a:solidFill>
                <a:latin typeface="arial" panose="020B0604020202020204" pitchFamily="34" charset="0"/>
              </a:rPr>
              <a:t>Plett</a:t>
            </a:r>
            <a:endParaRPr lang="en-US" sz="600" dirty="0">
              <a:solidFill>
                <a:schemeClr val="bg1"/>
              </a:solidFill>
            </a:endParaRPr>
          </a:p>
        </p:txBody>
      </p:sp>
    </p:spTree>
    <p:extLst>
      <p:ext uri="{BB962C8B-B14F-4D97-AF65-F5344CB8AC3E}">
        <p14:creationId xmlns:p14="http://schemas.microsoft.com/office/powerpoint/2010/main" val="173596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5696E5-BD5F-4198-9A79-9D8D0C4D28A3}"/>
              </a:ext>
            </a:extLst>
          </p:cNvPr>
          <p:cNvSpPr>
            <a:spLocks noGrp="1"/>
          </p:cNvSpPr>
          <p:nvPr>
            <p:ph idx="1"/>
          </p:nvPr>
        </p:nvSpPr>
        <p:spPr>
          <a:xfrm>
            <a:off x="838200" y="2851785"/>
            <a:ext cx="10515600" cy="3366135"/>
          </a:xfrm>
        </p:spPr>
        <p:txBody>
          <a:bodyPr>
            <a:noAutofit/>
          </a:bodyPr>
          <a:lstStyle/>
          <a:p>
            <a:pPr marL="0" indent="0">
              <a:lnSpc>
                <a:spcPct val="100000"/>
              </a:lnSpc>
              <a:buNone/>
            </a:pPr>
            <a:r>
              <a:rPr lang="en-US" sz="1600" dirty="0"/>
              <a:t>This slide deck was produced by Jessica Kali, policy analyst at PRB. Special thanks to Michal Avni, Afeefa Abdur-Rahman, Joan Kraft, and Charlotte Feldman-Jacobs for their insight and support, and to Heidi Worley, Jessica Woodin, and </a:t>
            </a:r>
            <a:r>
              <a:rPr lang="en-US" sz="1600" dirty="0" err="1"/>
              <a:t>Prographics</a:t>
            </a:r>
            <a:r>
              <a:rPr lang="en-US" sz="1600" dirty="0"/>
              <a:t> for editing and design. </a:t>
            </a:r>
          </a:p>
          <a:p>
            <a:pPr marL="0" indent="0">
              <a:lnSpc>
                <a:spcPct val="100000"/>
              </a:lnSpc>
              <a:buNone/>
            </a:pPr>
            <a:r>
              <a:rPr lang="en-US" sz="1600" dirty="0"/>
              <a:t>This document was funded by the U.S. Agency for International Development (USAID) under cooperative agreement AID-OAA-A-16-00002, the </a:t>
            </a:r>
            <a:r>
              <a:rPr lang="en-US" sz="1600" i="1" dirty="0"/>
              <a:t>Policy, Advocacy, and Communication Enhanced for Population and Reproductive Health (PACE) </a:t>
            </a:r>
            <a:r>
              <a:rPr lang="en-US" sz="1600" dirty="0"/>
              <a:t>project. The information provided in </a:t>
            </a:r>
            <a:r>
              <a:rPr lang="en-US" sz="1600" i="1" dirty="0"/>
              <a:t>Engaging Boys and Men in Contraceptive Use and Family Planning </a:t>
            </a:r>
            <a:r>
              <a:rPr lang="en-US" sz="1600" dirty="0"/>
              <a:t>is the responsibility of PRB, is not official U.S. government information and does not necessarily reflect the views or positions of USAID or the United States Government.</a:t>
            </a:r>
          </a:p>
          <a:p>
            <a:pPr marL="0" indent="0">
              <a:lnSpc>
                <a:spcPct val="100000"/>
              </a:lnSpc>
              <a:buNone/>
            </a:pPr>
            <a:endParaRPr lang="en-US" sz="1600" dirty="0"/>
          </a:p>
          <a:p>
            <a:pPr marL="0" indent="0">
              <a:lnSpc>
                <a:spcPct val="100000"/>
              </a:lnSpc>
              <a:buNone/>
            </a:pPr>
            <a:r>
              <a:rPr lang="en-US" sz="1600" dirty="0"/>
              <a:t>© 2018 Population Reference Bureau. All rights reserved.</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46942" y="1370682"/>
            <a:ext cx="1261138" cy="607343"/>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09259" y="1370682"/>
            <a:ext cx="616101" cy="607885"/>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57838" y="1370682"/>
            <a:ext cx="629839" cy="607343"/>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32819" y="1200164"/>
            <a:ext cx="2412123" cy="938315"/>
          </a:xfrm>
          <a:prstGeom prst="rect">
            <a:avLst/>
          </a:prstGeom>
        </p:spPr>
      </p:pic>
    </p:spTree>
    <p:extLst>
      <p:ext uri="{BB962C8B-B14F-4D97-AF65-F5344CB8AC3E}">
        <p14:creationId xmlns:p14="http://schemas.microsoft.com/office/powerpoint/2010/main" val="2654801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3D5904-EBAE-42FB-8073-F3608871AF1D}"/>
              </a:ext>
            </a:extLst>
          </p:cNvPr>
          <p:cNvSpPr>
            <a:spLocks noGrp="1"/>
          </p:cNvSpPr>
          <p:nvPr>
            <p:ph idx="1"/>
            <p:extLst/>
          </p:nvPr>
        </p:nvSpPr>
        <p:spPr>
          <a:xfrm>
            <a:off x="1945542" y="3658819"/>
            <a:ext cx="3713480" cy="2268805"/>
          </a:xfrm>
        </p:spPr>
        <p:txBody>
          <a:bodyPr vert="horz" lIns="91440" tIns="45720" rIns="91440" bIns="45720" rtlCol="0" anchor="t">
            <a:normAutofit/>
          </a:bodyPr>
          <a:lstStyle/>
          <a:p>
            <a:pPr marL="0" indent="0" algn="ctr">
              <a:lnSpc>
                <a:spcPct val="100000"/>
              </a:lnSpc>
              <a:buNone/>
            </a:pPr>
            <a:r>
              <a:rPr lang="en-US" sz="2400" dirty="0">
                <a:solidFill>
                  <a:srgbClr val="717073"/>
                </a:solidFill>
                <a:latin typeface="arial"/>
                <a:cs typeface="arial"/>
              </a:rPr>
              <a:t>In Nigeria, men who support contraception are five times more likely to have spouses who desire to use contraception</a:t>
            </a:r>
            <a:r>
              <a:rPr lang="en-GB" sz="2400" dirty="0">
                <a:solidFill>
                  <a:srgbClr val="717073"/>
                </a:solidFill>
                <a:latin typeface="arial"/>
                <a:cs typeface="arial"/>
              </a:rPr>
              <a:t>.</a:t>
            </a:r>
            <a:endParaRPr lang="en-US" sz="2400" dirty="0">
              <a:solidFill>
                <a:srgbClr val="717073"/>
              </a:solidFill>
              <a:latin typeface="arial"/>
              <a:cs typeface="arial"/>
            </a:endParaRPr>
          </a:p>
        </p:txBody>
      </p:sp>
      <p:sp>
        <p:nvSpPr>
          <p:cNvPr id="6" name="Rectangle 5"/>
          <p:cNvSpPr/>
          <p:nvPr>
            <p:extLst/>
          </p:nvPr>
        </p:nvSpPr>
        <p:spPr>
          <a:xfrm>
            <a:off x="6981635" y="3658819"/>
            <a:ext cx="3413760" cy="1938992"/>
          </a:xfrm>
          <a:prstGeom prst="rect">
            <a:avLst/>
          </a:prstGeom>
        </p:spPr>
        <p:txBody>
          <a:bodyPr wrap="square" anchor="t">
            <a:spAutoFit/>
          </a:bodyPr>
          <a:lstStyle/>
          <a:p>
            <a:pPr algn="ctr"/>
            <a:r>
              <a:rPr lang="en-GB" sz="2400" dirty="0">
                <a:solidFill>
                  <a:srgbClr val="717073"/>
                </a:solidFill>
                <a:latin typeface="arial"/>
                <a:cs typeface="arial"/>
              </a:rPr>
              <a:t>Programs involving men can enhance spousal communication and improve gender equitable attitudes.</a:t>
            </a:r>
            <a:r>
              <a:rPr lang="en-GB" sz="2400" baseline="30000" dirty="0">
                <a:solidFill>
                  <a:srgbClr val="717073"/>
                </a:solidFill>
                <a:latin typeface="arial"/>
                <a:cs typeface="arial"/>
              </a:rPr>
              <a:t> </a:t>
            </a:r>
            <a:endParaRPr lang="en-US" sz="2400" dirty="0">
              <a:solidFill>
                <a:srgbClr val="717073"/>
              </a:solidFill>
              <a:latin typeface="arial"/>
              <a:cs typeface="arial"/>
            </a:endParaRPr>
          </a:p>
        </p:txBody>
      </p:sp>
      <p:sp>
        <p:nvSpPr>
          <p:cNvPr id="2" name="Up Arrow 1"/>
          <p:cNvSpPr/>
          <p:nvPr/>
        </p:nvSpPr>
        <p:spPr>
          <a:xfrm>
            <a:off x="2744010" y="1501308"/>
            <a:ext cx="2128932" cy="2013995"/>
          </a:xfrm>
          <a:prstGeom prst="upArrow">
            <a:avLst/>
          </a:prstGeom>
          <a:solidFill>
            <a:srgbClr val="C78D2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ndParaRPr>
          </a:p>
        </p:txBody>
      </p:sp>
      <p:sp>
        <p:nvSpPr>
          <p:cNvPr id="4" name="Rounded Rectangular Callout 3"/>
          <p:cNvSpPr/>
          <p:nvPr/>
        </p:nvSpPr>
        <p:spPr>
          <a:xfrm>
            <a:off x="8346851" y="1755371"/>
            <a:ext cx="1630527" cy="1430131"/>
          </a:xfrm>
          <a:prstGeom prst="wedgeRoundRectCallout">
            <a:avLst>
              <a:gd name="adj1" fmla="val 32870"/>
              <a:gd name="adj2" fmla="val 64375"/>
              <a:gd name="adj3" fmla="val 16667"/>
            </a:avLst>
          </a:prstGeom>
          <a:solidFill>
            <a:srgbClr val="7AADB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ndParaRPr>
          </a:p>
        </p:txBody>
      </p:sp>
      <p:sp>
        <p:nvSpPr>
          <p:cNvPr id="5" name="Rounded Rectangular Callout 4"/>
          <p:cNvSpPr/>
          <p:nvPr/>
        </p:nvSpPr>
        <p:spPr>
          <a:xfrm>
            <a:off x="7191496" y="1884483"/>
            <a:ext cx="1805133" cy="1369549"/>
          </a:xfrm>
          <a:prstGeom prst="wedgeRoundRectCallout">
            <a:avLst>
              <a:gd name="adj1" fmla="val -32527"/>
              <a:gd name="adj2" fmla="val 67721"/>
              <a:gd name="adj3" fmla="val 16667"/>
            </a:avLst>
          </a:prstGeom>
          <a:solidFill>
            <a:srgbClr val="C78D2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ndParaRPr>
          </a:p>
        </p:txBody>
      </p:sp>
      <p:sp>
        <p:nvSpPr>
          <p:cNvPr id="7" name="TextBox 6"/>
          <p:cNvSpPr txBox="1"/>
          <p:nvPr/>
        </p:nvSpPr>
        <p:spPr>
          <a:xfrm>
            <a:off x="3252485" y="2248809"/>
            <a:ext cx="1099595" cy="1015663"/>
          </a:xfrm>
          <a:prstGeom prst="rect">
            <a:avLst/>
          </a:prstGeom>
          <a:noFill/>
        </p:spPr>
        <p:txBody>
          <a:bodyPr wrap="square" rtlCol="0">
            <a:spAutoFit/>
          </a:bodyPr>
          <a:lstStyle/>
          <a:p>
            <a:pPr algn="ctr"/>
            <a:r>
              <a:rPr lang="en-US" sz="6000" spc="-150" dirty="0">
                <a:solidFill>
                  <a:schemeClr val="bg1"/>
                </a:solidFill>
                <a:latin typeface="Arial" charset="0"/>
                <a:ea typeface="Arial" charset="0"/>
                <a:cs typeface="Arial" charset="0"/>
              </a:rPr>
              <a:t>5x</a:t>
            </a:r>
          </a:p>
        </p:txBody>
      </p:sp>
      <p:sp>
        <p:nvSpPr>
          <p:cNvPr id="8" name="TextBox 7">
            <a:extLst>
              <a:ext uri="{FF2B5EF4-FFF2-40B4-BE49-F238E27FC236}">
                <a16:creationId xmlns:a16="http://schemas.microsoft.com/office/drawing/2014/main" id="{1975956F-D17D-497C-BCA2-849A0A987D40}"/>
              </a:ext>
            </a:extLst>
          </p:cNvPr>
          <p:cNvSpPr txBox="1"/>
          <p:nvPr/>
        </p:nvSpPr>
        <p:spPr>
          <a:xfrm>
            <a:off x="1120877" y="399675"/>
            <a:ext cx="10094817" cy="830997"/>
          </a:xfrm>
          <a:prstGeom prst="rect">
            <a:avLst/>
          </a:prstGeom>
          <a:noFill/>
        </p:spPr>
        <p:txBody>
          <a:bodyPr wrap="square" rtlCol="0">
            <a:spAutoFit/>
          </a:bodyPr>
          <a:lstStyle/>
          <a:p>
            <a:r>
              <a:rPr lang="en-US" sz="2400" dirty="0">
                <a:solidFill>
                  <a:schemeClr val="bg1">
                    <a:lumMod val="50000"/>
                  </a:schemeClr>
                </a:solidFill>
                <a:latin typeface="Arial" charset="0"/>
              </a:rPr>
              <a:t>Why involve men? Studies show that men can be the stepping stone to couple contraceptive use and gender norm transformation.</a:t>
            </a:r>
          </a:p>
        </p:txBody>
      </p:sp>
      <p:sp>
        <p:nvSpPr>
          <p:cNvPr id="10" name="TextBox 9">
            <a:extLst>
              <a:ext uri="{FF2B5EF4-FFF2-40B4-BE49-F238E27FC236}">
                <a16:creationId xmlns:a16="http://schemas.microsoft.com/office/drawing/2014/main" id="{76688874-9E16-46DE-A031-F72D824E6091}"/>
              </a:ext>
            </a:extLst>
          </p:cNvPr>
          <p:cNvSpPr txBox="1"/>
          <p:nvPr/>
        </p:nvSpPr>
        <p:spPr>
          <a:xfrm>
            <a:off x="534390" y="6365220"/>
            <a:ext cx="11238510" cy="246221"/>
          </a:xfrm>
          <a:prstGeom prst="rect">
            <a:avLst/>
          </a:prstGeom>
          <a:noFill/>
        </p:spPr>
        <p:txBody>
          <a:bodyPr wrap="square" rtlCol="0">
            <a:spAutoFit/>
          </a:bodyPr>
          <a:lstStyle/>
          <a:p>
            <a:pPr algn="r"/>
            <a:r>
              <a:rPr lang="en-US" sz="1000" dirty="0">
                <a:solidFill>
                  <a:schemeClr val="bg1">
                    <a:lumMod val="50000"/>
                  </a:schemeClr>
                </a:solidFill>
                <a:latin typeface="Arial" charset="0"/>
                <a:ea typeface="Arial" charset="0"/>
                <a:cs typeface="Arial" charset="0"/>
              </a:rPr>
              <a:t>Sources: </a:t>
            </a:r>
            <a:r>
              <a:rPr lang="en-US" sz="1000" dirty="0" err="1">
                <a:solidFill>
                  <a:schemeClr val="bg1">
                    <a:lumMod val="50000"/>
                  </a:schemeClr>
                </a:solidFill>
                <a:latin typeface="Arial" charset="0"/>
                <a:ea typeface="Arial" charset="0"/>
                <a:cs typeface="Arial" charset="0"/>
              </a:rPr>
              <a:t>Echezona</a:t>
            </a:r>
            <a:r>
              <a:rPr lang="en-US" sz="1000" dirty="0">
                <a:solidFill>
                  <a:schemeClr val="bg1">
                    <a:lumMod val="50000"/>
                  </a:schemeClr>
                </a:solidFill>
                <a:latin typeface="Arial" charset="0"/>
                <a:ea typeface="Arial" charset="0"/>
                <a:cs typeface="Arial" charset="0"/>
              </a:rPr>
              <a:t> E. </a:t>
            </a:r>
            <a:r>
              <a:rPr lang="en-US" sz="1000" dirty="0" err="1">
                <a:solidFill>
                  <a:schemeClr val="bg1">
                    <a:lumMod val="50000"/>
                  </a:schemeClr>
                </a:solidFill>
                <a:latin typeface="Arial" charset="0"/>
                <a:ea typeface="Arial" charset="0"/>
                <a:cs typeface="Arial" charset="0"/>
              </a:rPr>
              <a:t>Ezeanolue</a:t>
            </a:r>
            <a:r>
              <a:rPr lang="en-US" sz="1000" dirty="0">
                <a:solidFill>
                  <a:schemeClr val="bg1">
                    <a:lumMod val="50000"/>
                  </a:schemeClr>
                </a:solidFill>
                <a:latin typeface="Arial" charset="0"/>
                <a:ea typeface="Arial" charset="0"/>
                <a:cs typeface="Arial" charset="0"/>
              </a:rPr>
              <a:t> et al., 2015; Melanie Croce-</a:t>
            </a:r>
            <a:r>
              <a:rPr lang="en-US" sz="1000" dirty="0" err="1">
                <a:solidFill>
                  <a:schemeClr val="bg1">
                    <a:lumMod val="50000"/>
                  </a:schemeClr>
                </a:solidFill>
                <a:latin typeface="Arial" charset="0"/>
                <a:ea typeface="Arial" charset="0"/>
                <a:cs typeface="Arial" charset="0"/>
              </a:rPr>
              <a:t>Galis</a:t>
            </a:r>
            <a:r>
              <a:rPr lang="en-US" sz="1000" dirty="0">
                <a:solidFill>
                  <a:schemeClr val="bg1">
                    <a:lumMod val="50000"/>
                  </a:schemeClr>
                </a:solidFill>
                <a:latin typeface="Arial" charset="0"/>
                <a:ea typeface="Arial" charset="0"/>
                <a:cs typeface="Arial" charset="0"/>
              </a:rPr>
              <a:t>, et al. 2014.</a:t>
            </a:r>
          </a:p>
        </p:txBody>
      </p:sp>
    </p:spTree>
    <p:extLst>
      <p:ext uri="{BB962C8B-B14F-4D97-AF65-F5344CB8AC3E}">
        <p14:creationId xmlns:p14="http://schemas.microsoft.com/office/powerpoint/2010/main" val="791474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BEE5C174-672D-49E5-A57F-4643C09ED935}"/>
              </a:ext>
            </a:extLst>
          </p:cNvPr>
          <p:cNvSpPr>
            <a:spLocks noGrp="1"/>
          </p:cNvSpPr>
          <p:nvPr>
            <p:ph idx="1"/>
            <p:extLst/>
          </p:nvPr>
        </p:nvSpPr>
        <p:spPr>
          <a:xfrm>
            <a:off x="634691" y="638162"/>
            <a:ext cx="10967720" cy="511175"/>
          </a:xfrm>
        </p:spPr>
        <p:txBody>
          <a:bodyPr vert="horz" lIns="91440" tIns="45720" rIns="91440" bIns="45720" rtlCol="0" anchor="t">
            <a:normAutofit/>
          </a:bodyPr>
          <a:lstStyle/>
          <a:p>
            <a:pPr marL="0" lvl="0" indent="0" algn="ctr">
              <a:buNone/>
            </a:pPr>
            <a:r>
              <a:rPr lang="en-US" dirty="0">
                <a:solidFill>
                  <a:srgbClr val="717073"/>
                </a:solidFill>
                <a:latin typeface="Arial"/>
                <a:cs typeface="Arial"/>
              </a:rPr>
              <a:t>Men’s use of contraception is low.</a:t>
            </a:r>
          </a:p>
        </p:txBody>
      </p:sp>
      <p:graphicFrame>
        <p:nvGraphicFramePr>
          <p:cNvPr id="3" name="Chart 2"/>
          <p:cNvGraphicFramePr/>
          <p:nvPr>
            <p:extLst>
              <p:ext uri="{D42A27DB-BD31-4B8C-83A1-F6EECF244321}">
                <p14:modId xmlns:p14="http://schemas.microsoft.com/office/powerpoint/2010/main" val="1769178420"/>
              </p:ext>
            </p:extLst>
          </p:nvPr>
        </p:nvGraphicFramePr>
        <p:xfrm>
          <a:off x="854103" y="1057429"/>
          <a:ext cx="10528896" cy="5555776"/>
        </p:xfrm>
        <a:graphic>
          <a:graphicData uri="http://schemas.openxmlformats.org/drawingml/2006/chart">
            <c:chart xmlns:c="http://schemas.openxmlformats.org/drawingml/2006/chart" xmlns:r="http://schemas.openxmlformats.org/officeDocument/2006/relationships" r:id="rId3"/>
          </a:graphicData>
        </a:graphic>
      </p:graphicFrame>
      <p:sp>
        <p:nvSpPr>
          <p:cNvPr id="4" name="Oval 3"/>
          <p:cNvSpPr>
            <a:spLocks noChangeAspect="1"/>
          </p:cNvSpPr>
          <p:nvPr/>
        </p:nvSpPr>
        <p:spPr>
          <a:xfrm>
            <a:off x="4290833" y="2019161"/>
            <a:ext cx="3655434" cy="3649404"/>
          </a:xfrm>
          <a:prstGeom prst="ellipse">
            <a:avLst/>
          </a:prstGeom>
          <a:solidFill>
            <a:schemeClr val="bg1"/>
          </a:solid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prstClr val="black">
                    <a:lumMod val="65000"/>
                    <a:lumOff val="35000"/>
                  </a:prstClr>
                </a:solidFill>
                <a:latin typeface="+mn-lt"/>
                <a:ea typeface="+mn-ea"/>
                <a:cs typeface="+mn-cs"/>
              </a:defRPr>
            </a:pPr>
            <a:r>
              <a:rPr kumimoji="0" lang="en-US" sz="2400" b="0" i="0" u="none" strike="noStrike" kern="1200" cap="none" spc="0" normalizeH="0" baseline="0" noProof="0" dirty="0">
                <a:ln>
                  <a:noFill/>
                </a:ln>
                <a:solidFill>
                  <a:prstClr val="black">
                    <a:lumMod val="65000"/>
                    <a:lumOff val="35000"/>
                  </a:prstClr>
                </a:solidFill>
                <a:effectLst/>
                <a:uLnTx/>
                <a:uFillTx/>
                <a:latin typeface="Arial" charset="0"/>
                <a:ea typeface="+mn-ea"/>
                <a:cs typeface="+mn-cs"/>
              </a:rPr>
              <a:t>Global contraceptive </a:t>
            </a:r>
            <a:br>
              <a:rPr kumimoji="0" lang="en-US" sz="2400" b="0" i="0" u="none" strike="noStrike" kern="1200" cap="none" spc="0" normalizeH="0" baseline="0" noProof="0" dirty="0">
                <a:ln>
                  <a:noFill/>
                </a:ln>
                <a:solidFill>
                  <a:prstClr val="black">
                    <a:lumMod val="65000"/>
                    <a:lumOff val="35000"/>
                  </a:prstClr>
                </a:solidFill>
                <a:effectLst/>
                <a:uLnTx/>
                <a:uFillTx/>
                <a:latin typeface="Arial" charset="0"/>
                <a:ea typeface="+mn-ea"/>
                <a:cs typeface="+mn-cs"/>
              </a:rPr>
            </a:br>
            <a:r>
              <a:rPr kumimoji="0" lang="en-US" sz="2400" b="0" i="0" u="none" strike="noStrike" kern="1200" cap="none" spc="0" normalizeH="0" baseline="0" noProof="0" dirty="0">
                <a:ln>
                  <a:noFill/>
                </a:ln>
                <a:solidFill>
                  <a:prstClr val="black">
                    <a:lumMod val="65000"/>
                    <a:lumOff val="35000"/>
                  </a:prstClr>
                </a:solidFill>
                <a:effectLst/>
                <a:uLnTx/>
                <a:uFillTx/>
                <a:latin typeface="Arial" charset="0"/>
                <a:ea typeface="+mn-ea"/>
                <a:cs typeface="+mn-cs"/>
              </a:rPr>
              <a:t>prevalence, 2015 </a:t>
            </a:r>
            <a:r>
              <a:rPr lang="en-US" sz="2400" dirty="0">
                <a:solidFill>
                  <a:prstClr val="black">
                    <a:lumMod val="65000"/>
                    <a:lumOff val="35000"/>
                  </a:prstClr>
                </a:solidFill>
                <a:latin typeface="Arial" charset="0"/>
              </a:rPr>
              <a:t>(</a:t>
            </a:r>
            <a:r>
              <a:rPr lang="en-US" sz="2000" dirty="0">
                <a:solidFill>
                  <a:prstClr val="black">
                    <a:lumMod val="65000"/>
                    <a:lumOff val="35000"/>
                  </a:prstClr>
                </a:solidFill>
                <a:latin typeface="Arial" charset="0"/>
              </a:rPr>
              <a:t>as reported by married women </a:t>
            </a:r>
          </a:p>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prstClr val="black">
                    <a:lumMod val="65000"/>
                    <a:lumOff val="35000"/>
                  </a:prstClr>
                </a:solidFill>
                <a:latin typeface="+mn-lt"/>
                <a:ea typeface="+mn-ea"/>
                <a:cs typeface="+mn-cs"/>
              </a:defRPr>
            </a:pPr>
            <a:r>
              <a:rPr kumimoji="0" lang="en-US" sz="2000" b="0" i="0" u="none" strike="noStrike" kern="1200" cap="none" spc="0" normalizeH="0" baseline="0" noProof="0" dirty="0">
                <a:ln>
                  <a:noFill/>
                </a:ln>
                <a:solidFill>
                  <a:prstClr val="black">
                    <a:lumMod val="65000"/>
                    <a:lumOff val="35000"/>
                  </a:prstClr>
                </a:solidFill>
                <a:effectLst/>
                <a:uLnTx/>
                <a:uFillTx/>
                <a:latin typeface="Arial" charset="0"/>
                <a:ea typeface="+mn-ea"/>
                <a:cs typeface="+mn-cs"/>
              </a:rPr>
              <a:t>ages 15-49</a:t>
            </a:r>
            <a:r>
              <a:rPr kumimoji="0" lang="en-US" sz="2400" b="0" i="0" u="none" strike="noStrike" kern="1200" cap="none" spc="0" normalizeH="0" baseline="0" noProof="0" dirty="0">
                <a:ln>
                  <a:noFill/>
                </a:ln>
                <a:solidFill>
                  <a:prstClr val="black">
                    <a:lumMod val="65000"/>
                    <a:lumOff val="35000"/>
                  </a:prstClr>
                </a:solidFill>
                <a:effectLst/>
                <a:uLnTx/>
                <a:uFillTx/>
                <a:latin typeface="Arial" charset="0"/>
                <a:ea typeface="+mn-ea"/>
                <a:cs typeface="+mn-cs"/>
              </a:rPr>
              <a:t>)</a:t>
            </a:r>
          </a:p>
        </p:txBody>
      </p:sp>
      <p:sp>
        <p:nvSpPr>
          <p:cNvPr id="8" name="TextBox 7">
            <a:extLst>
              <a:ext uri="{FF2B5EF4-FFF2-40B4-BE49-F238E27FC236}">
                <a16:creationId xmlns:a16="http://schemas.microsoft.com/office/drawing/2014/main" id="{76688874-9E16-46DE-A031-F72D824E6091}"/>
              </a:ext>
            </a:extLst>
          </p:cNvPr>
          <p:cNvSpPr txBox="1"/>
          <p:nvPr/>
        </p:nvSpPr>
        <p:spPr>
          <a:xfrm>
            <a:off x="534390" y="6365219"/>
            <a:ext cx="11318520"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lumMod val="50000"/>
                  </a:prstClr>
                </a:solidFill>
                <a:effectLst/>
                <a:uLnTx/>
                <a:uFillTx/>
                <a:latin typeface="Arial" charset="0"/>
                <a:ea typeface="Arial" charset="0"/>
                <a:cs typeface="Arial" charset="0"/>
              </a:rPr>
              <a:t>Source: United Nations, Department of Economic and Social Affairs, Population Division, 2015</a:t>
            </a:r>
          </a:p>
        </p:txBody>
      </p:sp>
      <p:cxnSp>
        <p:nvCxnSpPr>
          <p:cNvPr id="12" name="Elbow Connector 11"/>
          <p:cNvCxnSpPr/>
          <p:nvPr/>
        </p:nvCxnSpPr>
        <p:spPr>
          <a:xfrm>
            <a:off x="3349951" y="1461331"/>
            <a:ext cx="2837204" cy="324740"/>
          </a:xfrm>
          <a:prstGeom prst="bentConnector3">
            <a:avLst>
              <a:gd name="adj1" fmla="val 15396"/>
            </a:avLst>
          </a:prstGeom>
          <a:ln w="34925" cap="rnd">
            <a:solidFill>
              <a:schemeClr val="tx1">
                <a:lumMod val="75000"/>
                <a:lumOff val="2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5" name="Elbow Connector 14"/>
          <p:cNvCxnSpPr>
            <a:cxnSpLocks/>
          </p:cNvCxnSpPr>
          <p:nvPr/>
        </p:nvCxnSpPr>
        <p:spPr>
          <a:xfrm>
            <a:off x="3349951" y="2683275"/>
            <a:ext cx="803304" cy="674453"/>
          </a:xfrm>
          <a:prstGeom prst="bentConnector3">
            <a:avLst>
              <a:gd name="adj1" fmla="val 50000"/>
            </a:avLst>
          </a:prstGeom>
          <a:ln w="34925" cap="rnd">
            <a:solidFill>
              <a:schemeClr val="tx1">
                <a:lumMod val="75000"/>
                <a:lumOff val="2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8" name="Elbow Connector 17"/>
          <p:cNvCxnSpPr/>
          <p:nvPr/>
        </p:nvCxnSpPr>
        <p:spPr>
          <a:xfrm flipV="1">
            <a:off x="6406567" y="1478422"/>
            <a:ext cx="2395601" cy="367572"/>
          </a:xfrm>
          <a:prstGeom prst="bentConnector3">
            <a:avLst>
              <a:gd name="adj1" fmla="val 86161"/>
            </a:avLst>
          </a:prstGeom>
          <a:ln w="34925" cap="rnd">
            <a:solidFill>
              <a:schemeClr val="tx1">
                <a:lumMod val="75000"/>
                <a:lumOff val="2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21" name="Elbow Connector 20"/>
          <p:cNvCxnSpPr/>
          <p:nvPr/>
        </p:nvCxnSpPr>
        <p:spPr>
          <a:xfrm>
            <a:off x="7691215" y="2542648"/>
            <a:ext cx="1093862" cy="140627"/>
          </a:xfrm>
          <a:prstGeom prst="bentConnector3">
            <a:avLst>
              <a:gd name="adj1" fmla="val 71998"/>
            </a:avLst>
          </a:prstGeom>
          <a:ln w="34925" cap="rnd">
            <a:solidFill>
              <a:schemeClr val="tx1">
                <a:lumMod val="75000"/>
                <a:lumOff val="25000"/>
              </a:schemeClr>
            </a:solidFill>
            <a:headEnd type="ova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1496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fade">
                                      <p:cBhvr>
                                        <p:cTn id="7" dur="500"/>
                                        <p:tgtEl>
                                          <p:spTgt spid="3">
                                            <p:graphicEl>
                                              <a:chart seriesIdx="-4" categoryIdx="0" bldStep="category"/>
                                            </p:graphicEl>
                                          </p:spTgt>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fade">
                                      <p:cBhvr>
                                        <p:cTn id="15" dur="500"/>
                                        <p:tgtEl>
                                          <p:spTgt spid="3">
                                            <p:graphicEl>
                                              <a:chart seriesIdx="-4" categoryIdx="1" bldStep="category"/>
                                            </p:graphicEl>
                                          </p:spTgt>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graphicEl>
                                              <a:chart seriesIdx="-4" categoryIdx="2" bldStep="category"/>
                                            </p:graphicEl>
                                          </p:spTgt>
                                        </p:tgtEl>
                                        <p:attrNameLst>
                                          <p:attrName>style.visibility</p:attrName>
                                        </p:attrNameLst>
                                      </p:cBhvr>
                                      <p:to>
                                        <p:strVal val="visible"/>
                                      </p:to>
                                    </p:set>
                                    <p:animEffect transition="in" filter="fade">
                                      <p:cBhvr>
                                        <p:cTn id="23" dur="500"/>
                                        <p:tgtEl>
                                          <p:spTgt spid="3">
                                            <p:graphicEl>
                                              <a:chart seriesIdx="-4" categoryIdx="2" bldStep="category"/>
                                            </p:graphicEl>
                                          </p:spTgt>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graphicEl>
                                              <a:chart seriesIdx="-4" categoryIdx="3" bldStep="category"/>
                                            </p:graphicEl>
                                          </p:spTgt>
                                        </p:tgtEl>
                                        <p:attrNameLst>
                                          <p:attrName>style.visibility</p:attrName>
                                        </p:attrNameLst>
                                      </p:cBhvr>
                                      <p:to>
                                        <p:strVal val="visible"/>
                                      </p:to>
                                    </p:set>
                                    <p:animEffect transition="in" filter="fade">
                                      <p:cBhvr>
                                        <p:cTn id="31" dur="500"/>
                                        <p:tgtEl>
                                          <p:spTgt spid="3">
                                            <p:graphicEl>
                                              <a:chart seriesIdx="-4" categoryIdx="3" bldStep="category"/>
                                            </p:graphicEl>
                                          </p:spTgt>
                                        </p:tgtEl>
                                      </p:cBhvr>
                                    </p:animEffec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Chart bld="category"/>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2">
            <a:extLst>
              <a:ext uri="{FF2B5EF4-FFF2-40B4-BE49-F238E27FC236}">
                <a16:creationId xmlns:a16="http://schemas.microsoft.com/office/drawing/2014/main" id="{385101F7-7568-41E7-92B8-6EFC86A33BFB}"/>
              </a:ext>
            </a:extLst>
          </p:cNvPr>
          <p:cNvSpPr>
            <a:spLocks noGrp="1"/>
          </p:cNvSpPr>
          <p:nvPr>
            <p:ph idx="1"/>
            <p:extLst/>
          </p:nvPr>
        </p:nvSpPr>
        <p:spPr>
          <a:xfrm>
            <a:off x="634691" y="638162"/>
            <a:ext cx="10967720" cy="511175"/>
          </a:xfrm>
        </p:spPr>
        <p:txBody>
          <a:bodyPr vert="horz" lIns="91440" tIns="45720" rIns="91440" bIns="45720" rtlCol="0" anchor="t">
            <a:normAutofit fontScale="92500"/>
          </a:bodyPr>
          <a:lstStyle/>
          <a:p>
            <a:pPr marL="0" indent="0" algn="ctr">
              <a:buNone/>
            </a:pPr>
            <a:r>
              <a:rPr lang="en-US" dirty="0">
                <a:solidFill>
                  <a:srgbClr val="717073"/>
                </a:solidFill>
                <a:latin typeface="Arial"/>
                <a:cs typeface="Arial"/>
              </a:rPr>
              <a:t>Men can choose among four male-controlled and cooperative methods.</a:t>
            </a:r>
          </a:p>
        </p:txBody>
      </p:sp>
      <p:grpSp>
        <p:nvGrpSpPr>
          <p:cNvPr id="6" name="Group 5"/>
          <p:cNvGrpSpPr/>
          <p:nvPr/>
        </p:nvGrpSpPr>
        <p:grpSpPr>
          <a:xfrm>
            <a:off x="3445571" y="1899319"/>
            <a:ext cx="2550082" cy="3904803"/>
            <a:chOff x="634691" y="1899319"/>
            <a:chExt cx="2550082" cy="3904803"/>
          </a:xfrm>
        </p:grpSpPr>
        <p:sp>
          <p:nvSpPr>
            <p:cNvPr id="4" name="Rectangle 3"/>
            <p:cNvSpPr/>
            <p:nvPr/>
          </p:nvSpPr>
          <p:spPr>
            <a:xfrm>
              <a:off x="634691" y="4601879"/>
              <a:ext cx="2550082" cy="1202243"/>
            </a:xfrm>
            <a:prstGeom prst="rect">
              <a:avLst/>
            </a:prstGeom>
            <a:solidFill>
              <a:srgbClr val="C78D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9" name="Rectangle 8"/>
            <p:cNvSpPr/>
            <p:nvPr/>
          </p:nvSpPr>
          <p:spPr>
            <a:xfrm>
              <a:off x="817572" y="4751584"/>
              <a:ext cx="227375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Arial"/>
                  <a:ea typeface="+mn-ea"/>
                  <a:cs typeface="Arial"/>
                </a:rPr>
                <a:t>Male Condoms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a:ea typeface="+mn-ea"/>
                  <a:cs typeface="Arial"/>
                </a:rPr>
                <a:t>Global prevalence: 8%</a:t>
              </a:r>
            </a:p>
          </p:txBody>
        </p:sp>
        <p:pic>
          <p:nvPicPr>
            <p:cNvPr id="3" name="Picture 2"/>
            <p:cNvPicPr>
              <a:picLocks noChangeAspect="1"/>
            </p:cNvPicPr>
            <p:nvPr/>
          </p:nvPicPr>
          <p:blipFill rotWithShape="1">
            <a:blip r:embed="rId3" cstate="screen">
              <a:alphaModFix/>
              <a:duotone>
                <a:prstClr val="black"/>
                <a:srgbClr val="C78D2A">
                  <a:tint val="45000"/>
                  <a:satMod val="400000"/>
                </a:srgbClr>
              </a:duotone>
              <a:extLst>
                <a:ext uri="{BEBA8EAE-BF5A-486C-A8C5-ECC9F3942E4B}">
                  <a14:imgProps xmlns:a14="http://schemas.microsoft.com/office/drawing/2010/main">
                    <a14:imgLayer r:embed="rId4">
                      <a14:imgEffect>
                        <a14:brightnessContrast bright="14000" contrast="-60000"/>
                      </a14:imgEffect>
                    </a14:imgLayer>
                  </a14:imgProps>
                </a:ext>
                <a:ext uri="{28A0092B-C50C-407E-A947-70E740481C1C}">
                  <a14:useLocalDpi xmlns:a14="http://schemas.microsoft.com/office/drawing/2010/main"/>
                </a:ext>
              </a:extLst>
            </a:blip>
            <a:srcRect/>
            <a:stretch/>
          </p:blipFill>
          <p:spPr>
            <a:xfrm>
              <a:off x="634691" y="1899319"/>
              <a:ext cx="2550082" cy="2702561"/>
            </a:xfrm>
            <a:prstGeom prst="rect">
              <a:avLst/>
            </a:prstGeom>
          </p:spPr>
        </p:pic>
      </p:grpSp>
      <p:grpSp>
        <p:nvGrpSpPr>
          <p:cNvPr id="15" name="Group 14"/>
          <p:cNvGrpSpPr/>
          <p:nvPr/>
        </p:nvGrpSpPr>
        <p:grpSpPr>
          <a:xfrm>
            <a:off x="9013097" y="1899319"/>
            <a:ext cx="2550082" cy="3917821"/>
            <a:chOff x="6202217" y="1899319"/>
            <a:chExt cx="2550082" cy="3917821"/>
          </a:xfrm>
        </p:grpSpPr>
        <p:sp>
          <p:nvSpPr>
            <p:cNvPr id="24" name="Rectangle 23"/>
            <p:cNvSpPr/>
            <p:nvPr/>
          </p:nvSpPr>
          <p:spPr>
            <a:xfrm>
              <a:off x="6202217" y="4614897"/>
              <a:ext cx="2550082" cy="1202243"/>
            </a:xfrm>
            <a:prstGeom prst="rect">
              <a:avLst/>
            </a:prstGeom>
            <a:solidFill>
              <a:srgbClr val="7AA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28" name="Rectangle 27"/>
            <p:cNvSpPr/>
            <p:nvPr/>
          </p:nvSpPr>
          <p:spPr>
            <a:xfrm>
              <a:off x="6364778" y="4764602"/>
              <a:ext cx="2273758"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Arial"/>
                  <a:ea typeface="+mn-ea"/>
                  <a:cs typeface="Arial"/>
                </a:rPr>
                <a:t>Male Sterilization/</a:t>
              </a:r>
              <a:br>
                <a:rPr kumimoji="0" lang="en-GB" sz="1400" b="1" i="0" u="none" strike="noStrike" kern="1200" cap="none" spc="0" normalizeH="0" baseline="0" noProof="0" dirty="0">
                  <a:ln>
                    <a:noFill/>
                  </a:ln>
                  <a:solidFill>
                    <a:prstClr val="white"/>
                  </a:solidFill>
                  <a:effectLst/>
                  <a:uLnTx/>
                  <a:uFillTx/>
                  <a:latin typeface="Arial"/>
                  <a:ea typeface="+mn-ea"/>
                  <a:cs typeface="Arial"/>
                </a:rPr>
              </a:br>
              <a:r>
                <a:rPr kumimoji="0" lang="en-GB" sz="1400" b="1" i="0" u="none" strike="noStrike" kern="1200" cap="none" spc="0" normalizeH="0" baseline="0" noProof="0" dirty="0">
                  <a:ln>
                    <a:noFill/>
                  </a:ln>
                  <a:solidFill>
                    <a:prstClr val="white"/>
                  </a:solidFill>
                  <a:effectLst/>
                  <a:uLnTx/>
                  <a:uFillTx/>
                  <a:latin typeface="Arial"/>
                  <a:ea typeface="+mn-ea"/>
                  <a:cs typeface="Arial"/>
                </a:rPr>
                <a:t>Vasectomy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a:ea typeface="+mn-ea"/>
                  <a:cs typeface="Arial"/>
                </a:rPr>
                <a:t>Global prevalence: 2.4%</a:t>
              </a: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pic>
          <p:nvPicPr>
            <p:cNvPr id="12" name="Picture 11"/>
            <p:cNvPicPr>
              <a:picLocks noChangeAspect="1"/>
            </p:cNvPicPr>
            <p:nvPr/>
          </p:nvPicPr>
          <p:blipFill rotWithShape="1">
            <a:blip r:embed="rId5" cstate="screen">
              <a:duotone>
                <a:prstClr val="black"/>
                <a:srgbClr val="7AADB0">
                  <a:tint val="45000"/>
                  <a:satMod val="400000"/>
                </a:srgbClr>
              </a:duotone>
              <a:extLst>
                <a:ext uri="{BEBA8EAE-BF5A-486C-A8C5-ECC9F3942E4B}">
                  <a14:imgProps xmlns:a14="http://schemas.microsoft.com/office/drawing/2010/main">
                    <a14:imgLayer r:embed="rId6">
                      <a14:imgEffect>
                        <a14:saturation sat="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a:off x="6202217" y="1899319"/>
              <a:ext cx="2550082" cy="2715578"/>
            </a:xfrm>
            <a:prstGeom prst="rect">
              <a:avLst/>
            </a:prstGeom>
          </p:spPr>
        </p:pic>
      </p:grpSp>
      <p:grpSp>
        <p:nvGrpSpPr>
          <p:cNvPr id="18" name="Group 17"/>
          <p:cNvGrpSpPr/>
          <p:nvPr/>
        </p:nvGrpSpPr>
        <p:grpSpPr>
          <a:xfrm>
            <a:off x="6229334" y="1899319"/>
            <a:ext cx="2661841" cy="3917821"/>
            <a:chOff x="8985980" y="1899319"/>
            <a:chExt cx="2661841" cy="3917821"/>
          </a:xfrm>
        </p:grpSpPr>
        <p:sp>
          <p:nvSpPr>
            <p:cNvPr id="25" name="Rectangle 24"/>
            <p:cNvSpPr/>
            <p:nvPr/>
          </p:nvSpPr>
          <p:spPr>
            <a:xfrm>
              <a:off x="8985980" y="4614897"/>
              <a:ext cx="2550082" cy="1202243"/>
            </a:xfrm>
            <a:prstGeom prst="rect">
              <a:avLst/>
            </a:prstGeom>
            <a:solidFill>
              <a:srgbClr val="3D6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29" name="Rectangle 28"/>
            <p:cNvSpPr/>
            <p:nvPr/>
          </p:nvSpPr>
          <p:spPr>
            <a:xfrm>
              <a:off x="9138458" y="4764602"/>
              <a:ext cx="2509363"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Arial"/>
                  <a:ea typeface="+mn-ea"/>
                  <a:cs typeface="Arial"/>
                </a:rPr>
                <a:t>Standard Days Method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Arial"/>
                </a:rPr>
                <a:t>Global prevalence: 0.6%</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pic>
          <p:nvPicPr>
            <p:cNvPr id="13" name="Picture 12"/>
            <p:cNvPicPr>
              <a:picLocks noChangeAspect="1"/>
            </p:cNvPicPr>
            <p:nvPr/>
          </p:nvPicPr>
          <p:blipFill rotWithShape="1">
            <a:blip r:embed="rId7" cstate="screen">
              <a:duotone>
                <a:prstClr val="black"/>
                <a:srgbClr val="3D6B90">
                  <a:tint val="45000"/>
                  <a:satMod val="400000"/>
                </a:srgbClr>
              </a:duotone>
              <a:extLst>
                <a:ext uri="{BEBA8EAE-BF5A-486C-A8C5-ECC9F3942E4B}">
                  <a14:imgProps xmlns:a14="http://schemas.microsoft.com/office/drawing/2010/main">
                    <a14:imgLayer r:embed="rId8">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8985980" y="1899319"/>
              <a:ext cx="2550082" cy="2715578"/>
            </a:xfrm>
            <a:prstGeom prst="rect">
              <a:avLst/>
            </a:prstGeom>
          </p:spPr>
        </p:pic>
      </p:grpSp>
      <p:grpSp>
        <p:nvGrpSpPr>
          <p:cNvPr id="14" name="Group 13"/>
          <p:cNvGrpSpPr/>
          <p:nvPr/>
        </p:nvGrpSpPr>
        <p:grpSpPr>
          <a:xfrm>
            <a:off x="661808" y="1899319"/>
            <a:ext cx="2661841" cy="3917821"/>
            <a:chOff x="3418454" y="1899319"/>
            <a:chExt cx="2661841" cy="3917821"/>
          </a:xfrm>
        </p:grpSpPr>
        <p:sp>
          <p:nvSpPr>
            <p:cNvPr id="5" name="Rectangle 4"/>
            <p:cNvSpPr/>
            <p:nvPr/>
          </p:nvSpPr>
          <p:spPr>
            <a:xfrm>
              <a:off x="3418454" y="4614897"/>
              <a:ext cx="2550082" cy="1202243"/>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10" name="Rectangle 9"/>
            <p:cNvSpPr/>
            <p:nvPr/>
          </p:nvSpPr>
          <p:spPr>
            <a:xfrm>
              <a:off x="3570932" y="4764602"/>
              <a:ext cx="2509363"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Arial"/>
                  <a:ea typeface="+mn-ea"/>
                  <a:cs typeface="Arial"/>
                </a:rPr>
                <a:t>Withdrawal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a:ea typeface="+mn-ea"/>
                  <a:cs typeface="Arial"/>
                </a:rPr>
                <a:t>Global prevalence: 3%</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pic>
          <p:nvPicPr>
            <p:cNvPr id="2" name="Picture 1"/>
            <p:cNvPicPr>
              <a:picLocks noChangeAspect="1"/>
            </p:cNvPicPr>
            <p:nvPr/>
          </p:nvPicPr>
          <p:blipFill rotWithShape="1">
            <a:blip r:embed="rId9" cstate="screen">
              <a:duotone>
                <a:prstClr val="black"/>
                <a:srgbClr val="D9C3A5">
                  <a:tint val="50000"/>
                  <a:satMod val="180000"/>
                </a:srgbClr>
              </a:duotone>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rcRect/>
            <a:stretch/>
          </p:blipFill>
          <p:spPr>
            <a:xfrm>
              <a:off x="3418454" y="1899319"/>
              <a:ext cx="2550082" cy="2715578"/>
            </a:xfrm>
            <a:prstGeom prst="rect">
              <a:avLst/>
            </a:prstGeom>
          </p:spPr>
        </p:pic>
      </p:grpSp>
      <p:sp>
        <p:nvSpPr>
          <p:cNvPr id="16" name="TextBox 15">
            <a:extLst>
              <a:ext uri="{FF2B5EF4-FFF2-40B4-BE49-F238E27FC236}">
                <a16:creationId xmlns:a16="http://schemas.microsoft.com/office/drawing/2014/main" id="{76688874-9E16-46DE-A031-F72D824E6091}"/>
              </a:ext>
            </a:extLst>
          </p:cNvPr>
          <p:cNvSpPr txBox="1"/>
          <p:nvPr/>
        </p:nvSpPr>
        <p:spPr>
          <a:xfrm>
            <a:off x="646149" y="6385540"/>
            <a:ext cx="11001672"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lumMod val="50000"/>
                  </a:prstClr>
                </a:solidFill>
                <a:effectLst/>
                <a:uLnTx/>
                <a:uFillTx/>
                <a:latin typeface="Arial" charset="0"/>
                <a:ea typeface="Arial" charset="0"/>
                <a:cs typeface="Arial" charset="0"/>
              </a:rPr>
              <a:t>Source: United Nations, Department of Economic and Social Affairs, Population Division, 2015</a:t>
            </a:r>
          </a:p>
        </p:txBody>
      </p:sp>
      <p:sp>
        <p:nvSpPr>
          <p:cNvPr id="7" name="Rectangle 6">
            <a:extLst>
              <a:ext uri="{FF2B5EF4-FFF2-40B4-BE49-F238E27FC236}">
                <a16:creationId xmlns:a16="http://schemas.microsoft.com/office/drawing/2014/main" id="{6E054F82-3A70-BC41-B873-DCF1D6BAE25B}"/>
              </a:ext>
            </a:extLst>
          </p:cNvPr>
          <p:cNvSpPr/>
          <p:nvPr/>
        </p:nvSpPr>
        <p:spPr>
          <a:xfrm>
            <a:off x="561783" y="5853628"/>
            <a:ext cx="6545382" cy="184666"/>
          </a:xfrm>
          <a:prstGeom prst="rect">
            <a:avLst/>
          </a:prstGeom>
        </p:spPr>
        <p:txBody>
          <a:bodyPr wrap="none">
            <a:spAutoFit/>
          </a:bodyPr>
          <a:lstStyle/>
          <a:p>
            <a:r>
              <a:rPr lang="en-US" sz="600" dirty="0">
                <a:solidFill>
                  <a:schemeClr val="bg1">
                    <a:lumMod val="50000"/>
                  </a:schemeClr>
                </a:solidFill>
                <a:latin typeface="Arial" panose="020B0604020202020204" pitchFamily="34" charset="0"/>
                <a:cs typeface="Arial" panose="020B0604020202020204" pitchFamily="34" charset="0"/>
              </a:rPr>
              <a:t>Photo credits, left to right: © 2016 </a:t>
            </a:r>
            <a:r>
              <a:rPr lang="en-US" sz="600" dirty="0" err="1">
                <a:solidFill>
                  <a:schemeClr val="bg1">
                    <a:lumMod val="50000"/>
                  </a:schemeClr>
                </a:solidFill>
                <a:latin typeface="Arial" panose="020B0604020202020204" pitchFamily="34" charset="0"/>
                <a:cs typeface="Arial" panose="020B0604020202020204" pitchFamily="34" charset="0"/>
              </a:rPr>
              <a:t>Radha</a:t>
            </a:r>
            <a:r>
              <a:rPr lang="en-US" sz="600" dirty="0">
                <a:solidFill>
                  <a:schemeClr val="bg1">
                    <a:lumMod val="50000"/>
                  </a:schemeClr>
                </a:solidFill>
                <a:latin typeface="Arial" panose="020B0604020202020204" pitchFamily="34" charset="0"/>
                <a:cs typeface="Arial" panose="020B0604020202020204" pitchFamily="34" charset="0"/>
              </a:rPr>
              <a:t> </a:t>
            </a:r>
            <a:r>
              <a:rPr lang="en-US" sz="600" dirty="0" err="1">
                <a:solidFill>
                  <a:schemeClr val="bg1">
                    <a:lumMod val="50000"/>
                  </a:schemeClr>
                </a:solidFill>
                <a:latin typeface="Arial" panose="020B0604020202020204" pitchFamily="34" charset="0"/>
                <a:cs typeface="Arial" panose="020B0604020202020204" pitchFamily="34" charset="0"/>
              </a:rPr>
              <a:t>Rajan</a:t>
            </a:r>
            <a:r>
              <a:rPr lang="en-US" sz="600" dirty="0">
                <a:solidFill>
                  <a:schemeClr val="bg1">
                    <a:lumMod val="50000"/>
                  </a:schemeClr>
                </a:solidFill>
                <a:latin typeface="Arial" panose="020B0604020202020204" pitchFamily="34" charset="0"/>
                <a:cs typeface="Arial" panose="020B0604020202020204" pitchFamily="34" charset="0"/>
              </a:rPr>
              <a:t>, Courtesy of </a:t>
            </a:r>
            <a:r>
              <a:rPr lang="en-US" sz="600" dirty="0" err="1">
                <a:solidFill>
                  <a:schemeClr val="bg1">
                    <a:lumMod val="50000"/>
                  </a:schemeClr>
                </a:solidFill>
                <a:latin typeface="Arial" panose="020B0604020202020204" pitchFamily="34" charset="0"/>
                <a:cs typeface="Arial" panose="020B0604020202020204" pitchFamily="34" charset="0"/>
              </a:rPr>
              <a:t>Photoshare</a:t>
            </a:r>
            <a:r>
              <a:rPr lang="en-US" sz="600" dirty="0">
                <a:solidFill>
                  <a:schemeClr val="bg1">
                    <a:lumMod val="50000"/>
                  </a:schemeClr>
                </a:solidFill>
                <a:latin typeface="Arial" panose="020B0604020202020204" pitchFamily="34" charset="0"/>
                <a:cs typeface="Arial" panose="020B0604020202020204" pitchFamily="34" charset="0"/>
              </a:rPr>
              <a:t>; © Karen </a:t>
            </a:r>
            <a:r>
              <a:rPr lang="en-US" sz="600" dirty="0" err="1">
                <a:solidFill>
                  <a:schemeClr val="bg1">
                    <a:lumMod val="50000"/>
                  </a:schemeClr>
                </a:solidFill>
                <a:latin typeface="Arial" panose="020B0604020202020204" pitchFamily="34" charset="0"/>
                <a:cs typeface="Arial" panose="020B0604020202020204" pitchFamily="34" charset="0"/>
              </a:rPr>
              <a:t>Kasmauski</a:t>
            </a:r>
            <a:r>
              <a:rPr lang="en-US" sz="600" dirty="0">
                <a:solidFill>
                  <a:schemeClr val="bg1">
                    <a:lumMod val="50000"/>
                  </a:schemeClr>
                </a:solidFill>
                <a:latin typeface="Arial" panose="020B0604020202020204" pitchFamily="34" charset="0"/>
                <a:cs typeface="Arial" panose="020B0604020202020204" pitchFamily="34" charset="0"/>
              </a:rPr>
              <a:t>; © </a:t>
            </a:r>
            <a:r>
              <a:rPr lang="en-US" sz="600" dirty="0" err="1">
                <a:solidFill>
                  <a:schemeClr val="bg1">
                    <a:lumMod val="50000"/>
                  </a:schemeClr>
                </a:solidFill>
                <a:latin typeface="Arial" panose="020B0604020202020204" pitchFamily="34" charset="0"/>
                <a:cs typeface="Arial" panose="020B0604020202020204" pitchFamily="34" charset="0"/>
              </a:rPr>
              <a:t>Mengistu</a:t>
            </a:r>
            <a:r>
              <a:rPr lang="en-US" sz="600" dirty="0">
                <a:solidFill>
                  <a:schemeClr val="bg1">
                    <a:lumMod val="50000"/>
                  </a:schemeClr>
                </a:solidFill>
                <a:latin typeface="Arial" panose="020B0604020202020204" pitchFamily="34" charset="0"/>
                <a:cs typeface="Arial" panose="020B0604020202020204" pitchFamily="34" charset="0"/>
              </a:rPr>
              <a:t> </a:t>
            </a:r>
            <a:r>
              <a:rPr lang="en-US" sz="600" dirty="0" err="1">
                <a:solidFill>
                  <a:schemeClr val="bg1">
                    <a:lumMod val="50000"/>
                  </a:schemeClr>
                </a:solidFill>
                <a:latin typeface="Arial" panose="020B0604020202020204" pitchFamily="34" charset="0"/>
                <a:cs typeface="Arial" panose="020B0604020202020204" pitchFamily="34" charset="0"/>
              </a:rPr>
              <a:t>Asnake</a:t>
            </a:r>
            <a:r>
              <a:rPr lang="en-US" sz="600" dirty="0">
                <a:solidFill>
                  <a:schemeClr val="bg1">
                    <a:lumMod val="50000"/>
                  </a:schemeClr>
                </a:solidFill>
                <a:latin typeface="Arial" panose="020B0604020202020204" pitchFamily="34" charset="0"/>
                <a:cs typeface="Arial" panose="020B0604020202020204" pitchFamily="34" charset="0"/>
              </a:rPr>
              <a:t> (Courtesy of </a:t>
            </a:r>
            <a:r>
              <a:rPr lang="en-US" sz="600" dirty="0" err="1">
                <a:solidFill>
                  <a:schemeClr val="bg1">
                    <a:lumMod val="50000"/>
                  </a:schemeClr>
                </a:solidFill>
                <a:latin typeface="Arial" panose="020B0604020202020204" pitchFamily="34" charset="0"/>
                <a:cs typeface="Arial" panose="020B0604020202020204" pitchFamily="34" charset="0"/>
              </a:rPr>
              <a:t>Photoshare</a:t>
            </a:r>
            <a:r>
              <a:rPr lang="en-US" sz="600" dirty="0">
                <a:solidFill>
                  <a:schemeClr val="bg1">
                    <a:lumMod val="50000"/>
                  </a:schemeClr>
                </a:solidFill>
                <a:latin typeface="Arial" panose="020B0604020202020204" pitchFamily="34" charset="0"/>
                <a:cs typeface="Arial" panose="020B0604020202020204" pitchFamily="34" charset="0"/>
              </a:rPr>
              <a:t>); © Lindsey Leslie (Courtesy of </a:t>
            </a:r>
            <a:r>
              <a:rPr lang="en-US" sz="600" dirty="0" err="1">
                <a:solidFill>
                  <a:schemeClr val="bg1">
                    <a:lumMod val="50000"/>
                  </a:schemeClr>
                </a:solidFill>
                <a:latin typeface="Arial" panose="020B0604020202020204" pitchFamily="34" charset="0"/>
                <a:cs typeface="Arial" panose="020B0604020202020204" pitchFamily="34" charset="0"/>
              </a:rPr>
              <a:t>Photoshare</a:t>
            </a:r>
            <a:r>
              <a:rPr lang="en-US" sz="600" dirty="0">
                <a:solidFill>
                  <a:schemeClr val="bg1">
                    <a:lumMod val="50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28359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7BF065-ECB9-438D-8DB5-243251778180}"/>
              </a:ext>
            </a:extLst>
          </p:cNvPr>
          <p:cNvSpPr/>
          <p:nvPr/>
        </p:nvSpPr>
        <p:spPr>
          <a:xfrm>
            <a:off x="0" y="0"/>
            <a:ext cx="12191999" cy="6858000"/>
          </a:xfrm>
          <a:prstGeom prst="rect">
            <a:avLst/>
          </a:prstGeom>
          <a:solidFill>
            <a:srgbClr val="C78D2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2" name="Title 1">
            <a:extLst>
              <a:ext uri="{FF2B5EF4-FFF2-40B4-BE49-F238E27FC236}">
                <a16:creationId xmlns:a16="http://schemas.microsoft.com/office/drawing/2014/main" id="{BB22FC69-D1AC-480E-B566-80510EF6FD5A}"/>
              </a:ext>
            </a:extLst>
          </p:cNvPr>
          <p:cNvSpPr>
            <a:spLocks noGrp="1"/>
          </p:cNvSpPr>
          <p:nvPr>
            <p:ph type="title"/>
            <p:extLst/>
          </p:nvPr>
        </p:nvSpPr>
        <p:spPr>
          <a:xfrm>
            <a:off x="1733753" y="2133726"/>
            <a:ext cx="8724492" cy="2590547"/>
          </a:xfrm>
        </p:spPr>
        <p:txBody>
          <a:bodyPr>
            <a:noAutofit/>
          </a:bodyPr>
          <a:lstStyle/>
          <a:p>
            <a:pPr algn="ctr"/>
            <a:r>
              <a:rPr lang="en-GB" sz="5400" dirty="0">
                <a:solidFill>
                  <a:schemeClr val="bg1"/>
                </a:solidFill>
                <a:latin typeface="Arial"/>
                <a:cs typeface="Arial"/>
              </a:rPr>
              <a:t>KNOWLEDGE, </a:t>
            </a:r>
            <a:br>
              <a:rPr lang="en-GB" sz="5400" dirty="0">
                <a:solidFill>
                  <a:schemeClr val="bg1"/>
                </a:solidFill>
                <a:latin typeface="Arial"/>
                <a:cs typeface="Arial"/>
              </a:rPr>
            </a:br>
            <a:r>
              <a:rPr lang="en-GB" sz="5400" dirty="0">
                <a:solidFill>
                  <a:schemeClr val="bg1"/>
                </a:solidFill>
                <a:latin typeface="Arial"/>
                <a:cs typeface="Arial"/>
              </a:rPr>
              <a:t>FERTILITY PREFERENCE,</a:t>
            </a:r>
            <a:br>
              <a:rPr lang="en-GB" sz="5400" dirty="0">
                <a:solidFill>
                  <a:schemeClr val="bg1"/>
                </a:solidFill>
                <a:latin typeface="Arial"/>
                <a:cs typeface="Arial"/>
              </a:rPr>
            </a:br>
            <a:r>
              <a:rPr lang="en-GB" sz="5400" dirty="0">
                <a:solidFill>
                  <a:schemeClr val="bg1"/>
                </a:solidFill>
                <a:latin typeface="Arial"/>
                <a:cs typeface="Arial"/>
              </a:rPr>
              <a:t>&amp; ATTITUDES</a:t>
            </a:r>
            <a:endParaRPr lang="en-US" sz="5400" dirty="0">
              <a:solidFill>
                <a:schemeClr val="bg1"/>
              </a:solidFill>
              <a:latin typeface="Arial"/>
              <a:cs typeface="Arial"/>
            </a:endParaRPr>
          </a:p>
        </p:txBody>
      </p:sp>
    </p:spTree>
    <p:extLst>
      <p:ext uri="{BB962C8B-B14F-4D97-AF65-F5344CB8AC3E}">
        <p14:creationId xmlns:p14="http://schemas.microsoft.com/office/powerpoint/2010/main" val="3173833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19068</TotalTime>
  <Words>8595</Words>
  <Application>Microsoft Office PowerPoint</Application>
  <PresentationFormat>Widescreen</PresentationFormat>
  <Paragraphs>783</Paragraphs>
  <Slides>57</Slides>
  <Notes>57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57</vt:i4>
      </vt:variant>
    </vt:vector>
  </HeadingPairs>
  <TitlesOfParts>
    <vt:vector size="64" baseType="lpstr">
      <vt:lpstr>Arial</vt:lpstr>
      <vt:lpstr>Arial</vt:lpstr>
      <vt:lpstr>Calibri</vt:lpstr>
      <vt:lpstr>Calibri Light</vt:lpstr>
      <vt:lpstr>Wingdings</vt:lpstr>
      <vt:lpstr>Wingdings 2</vt:lpstr>
      <vt:lpstr>Office Theme</vt:lpstr>
      <vt:lpstr>Engaging Boys and Men  in Contraceptive Use  and Family Planning</vt:lpstr>
      <vt:lpstr>PowerPoint Presentation</vt:lpstr>
      <vt:lpstr>PowerPoint Presentation</vt:lpstr>
      <vt:lpstr>PowerPoint Presentation</vt:lpstr>
      <vt:lpstr>A majority of men in 26 DHS countries in sub-Saharan Africa agree that contraception is a shared responsibility of both men and women.</vt:lpstr>
      <vt:lpstr>PowerPoint Presentation</vt:lpstr>
      <vt:lpstr>PowerPoint Presentation</vt:lpstr>
      <vt:lpstr>PowerPoint Presentation</vt:lpstr>
      <vt:lpstr>KNOWLEDGE,  FERTILITY PREFERENCE, &amp; ATTITUDES</vt:lpstr>
      <vt:lpstr>Men’s knowledge of contraceptive methods has increased in a number of countries.</vt:lpstr>
      <vt:lpstr>Men ages 35-45 have the most knowledge of contraceptive methods. </vt:lpstr>
      <vt:lpstr>PowerPoint Presentation</vt:lpstr>
      <vt:lpstr>Which men prefer smaller families?</vt:lpstr>
      <vt:lpstr>A significant proportion of men in 28 DHS countries in sub-Saharan Africa approve of using contraception to avoid pregnancy.</vt:lpstr>
      <vt:lpstr>BARRIERS &amp;  CHALLENGES</vt:lpstr>
      <vt:lpstr>PowerPoint Presentation</vt:lpstr>
      <vt:lpstr>PowerPoint Presentation</vt:lpstr>
      <vt:lpstr>PowerPoint Presentation</vt:lpstr>
      <vt:lpstr>Provider bias: 4 in 5 doctors in Nigeria believe men  will not accept vasectomy as a contraceptive method.</vt:lpstr>
      <vt:lpstr>Provider bias: 3 in 5 doctors believe that female sterilization is a more “appropriate” permanent method of contraception.</vt:lpstr>
      <vt:lpstr>Health clinics often fail to meet men’s needs:  9 in 10 men feel that family planning services are not male-friendly.</vt:lpstr>
      <vt:lpstr>ADOLESCENTS</vt:lpstr>
      <vt:lpstr>PowerPoint Presentation</vt:lpstr>
      <vt:lpstr>Young boys say they are often  too embarrassed or shy to access  sexual and reproductive health services.</vt:lpstr>
      <vt:lpstr>Youth population is growing  and cannot be ignored.</vt:lpstr>
      <vt:lpstr>Studies show that a substantial proportion  of youth, especially young boys,  are sexually active before age 15.</vt:lpstr>
      <vt:lpstr>In developing regions, the very young adolescents  age group (VYA)–those between ages 10 and 14– is projected to reach 600 million by 2030.</vt:lpstr>
      <vt:lpstr>PowerPoint Presentation</vt:lpstr>
      <vt:lpstr>PowerPoint Presentation</vt:lpstr>
      <vt:lpstr>PowerPoint Presentation</vt:lpstr>
      <vt:lpstr>What programs are effective at improving the health and well-being of VYAs?</vt:lpstr>
      <vt:lpstr>BENEFITS OF INVOLVING MEN AND BOYS IN CONTRACEPTIVE USE AND FAMILY PLANNING</vt:lpstr>
      <vt:lpstr>PowerPoint Presentation</vt:lpstr>
      <vt:lpstr>Male involvement can lead to positive health outcomes for men and their families.</vt:lpstr>
      <vt:lpstr>PowerPoint Presentation</vt:lpstr>
      <vt:lpstr>CASE STUDIES</vt:lpstr>
      <vt:lpstr>PowerPoint Presentation</vt:lpstr>
      <vt:lpstr>Youth who participated in the GREAT project held more gender-equitable attitudes.</vt:lpstr>
      <vt:lpstr>Youth who participated in the GREAT project  were more likely to use family planning.</vt:lpstr>
      <vt:lpstr>PowerPoint Presentation</vt:lpstr>
      <vt:lpstr>A CLOSER LOOK: VASECTOMY</vt:lpstr>
      <vt:lpstr>PowerPoint Presentation</vt:lpstr>
      <vt:lpstr>Global use of vasectomy  has decreased.</vt:lpstr>
      <vt:lpstr>THE POTENTIAL FOR VASECTOMY UPTAKE:  A Focus on Ethiopia</vt:lpstr>
      <vt:lpstr>Is there potential for vasectomy  in Ethiopia?</vt:lpstr>
      <vt:lpstr>By 2020, one-third of married couples in Ethiopia will want to limit childbearing.</vt:lpstr>
      <vt:lpstr>Vasectomy is one of the most cost-effective contraceptive methods available. </vt:lpstr>
      <vt:lpstr>A modest increase in vasectomy use generates substantial savings and impact.</vt:lpstr>
      <vt:lpstr>RECOMMENDATIONS</vt:lpstr>
      <vt:lpstr>RECOMMENDATIONS</vt:lpstr>
      <vt:lpstr>RECOMMENDATIONS</vt:lpstr>
      <vt:lpstr>RECOMMENDATIONS</vt:lpstr>
      <vt:lpstr>RECOMMENDATIONS</vt:lpstr>
      <vt:lpstr>PowerPoint Presentation</vt:lpstr>
      <vt:lpstr>RECOMMENDATIONS</vt:lpstr>
      <vt:lpstr>Engaging boys and men in family planning and contraceptive use leads to improved health outcomes for  men and their families.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Jessica Kali</dc:creator>
  <cp:keywords/>
  <dc:description/>
  <cp:lastModifiedBy>Michael Ringland</cp:lastModifiedBy>
  <cp:revision>1591</cp:revision>
  <cp:lastPrinted>2018-01-02T22:10:26Z</cp:lastPrinted>
  <dcterms:created xsi:type="dcterms:W3CDTF">2017-06-23T22:36:03Z</dcterms:created>
  <dcterms:modified xsi:type="dcterms:W3CDTF">2018-01-25T19:29:31Z</dcterms:modified>
  <cp:category/>
</cp:coreProperties>
</file>