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4"/>
  </p:sldMasterIdLst>
  <p:notesMasterIdLst>
    <p:notesMasterId r:id="rId41"/>
  </p:notesMasterIdLst>
  <p:handoutMasterIdLst>
    <p:handoutMasterId r:id="rId42"/>
  </p:handoutMasterIdLst>
  <p:sldIdLst>
    <p:sldId id="357" r:id="rId5"/>
    <p:sldId id="421" r:id="rId6"/>
    <p:sldId id="420" r:id="rId7"/>
    <p:sldId id="427" r:id="rId8"/>
    <p:sldId id="441" r:id="rId9"/>
    <p:sldId id="442" r:id="rId10"/>
    <p:sldId id="418" r:id="rId11"/>
    <p:sldId id="428" r:id="rId12"/>
    <p:sldId id="443" r:id="rId13"/>
    <p:sldId id="437" r:id="rId14"/>
    <p:sldId id="423" r:id="rId15"/>
    <p:sldId id="363" r:id="rId16"/>
    <p:sldId id="304" r:id="rId17"/>
    <p:sldId id="429" r:id="rId18"/>
    <p:sldId id="426" r:id="rId19"/>
    <p:sldId id="335" r:id="rId20"/>
    <p:sldId id="331" r:id="rId21"/>
    <p:sldId id="447" r:id="rId22"/>
    <p:sldId id="452" r:id="rId23"/>
    <p:sldId id="430" r:id="rId24"/>
    <p:sldId id="439" r:id="rId25"/>
    <p:sldId id="451" r:id="rId26"/>
    <p:sldId id="433" r:id="rId27"/>
    <p:sldId id="453" r:id="rId28"/>
    <p:sldId id="448" r:id="rId29"/>
    <p:sldId id="449" r:id="rId30"/>
    <p:sldId id="422" r:id="rId31"/>
    <p:sldId id="435" r:id="rId32"/>
    <p:sldId id="436" r:id="rId33"/>
    <p:sldId id="446" r:id="rId34"/>
    <p:sldId id="424" r:id="rId35"/>
    <p:sldId id="454" r:id="rId36"/>
    <p:sldId id="450" r:id="rId37"/>
    <p:sldId id="324" r:id="rId38"/>
    <p:sldId id="425" r:id="rId39"/>
    <p:sldId id="362" r:id="rId40"/>
  </p:sldIdLst>
  <p:sldSz cx="9144000" cy="6858000" type="screen4x3"/>
  <p:notesSz cx="6881813" cy="92964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2" pos="576">
          <p15:clr>
            <a:srgbClr val="A4A3A4"/>
          </p15:clr>
        </p15:guide>
        <p15:guide id="3" orient="horz">
          <p15:clr>
            <a:srgbClr val="A4A3A4"/>
          </p15:clr>
        </p15:guide>
        <p15:guide id="4" pos="5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ryn Streifel" initials="CS" lastIdx="25" clrIdx="0">
    <p:extLst>
      <p:ext uri="{19B8F6BF-5375-455C-9EA6-DF929625EA0E}">
        <p15:presenceInfo xmlns:p15="http://schemas.microsoft.com/office/powerpoint/2012/main" userId="S::cstreifel@prb.org::4d0180e0-9193-4592-92f6-8dd6f10581a3" providerId="AD"/>
      </p:ext>
    </p:extLst>
  </p:cmAuthor>
  <p:cmAuthor id="2" name="Kate Gilles" initials="KG" lastIdx="28" clrIdx="1">
    <p:extLst>
      <p:ext uri="{19B8F6BF-5375-455C-9EA6-DF929625EA0E}">
        <p15:presenceInfo xmlns:p15="http://schemas.microsoft.com/office/powerpoint/2012/main" userId="S::kgilles@prb.org::c762a46d-d9fb-4e1d-b940-963943903b28" providerId="AD"/>
      </p:ext>
    </p:extLst>
  </p:cmAuthor>
  <p:cmAuthor id="3" name="Tess McLoud" initials="TM" lastIdx="3" clrIdx="2">
    <p:extLst>
      <p:ext uri="{19B8F6BF-5375-455C-9EA6-DF929625EA0E}">
        <p15:presenceInfo xmlns:p15="http://schemas.microsoft.com/office/powerpoint/2012/main" userId="S::Tmcloud@prb.org::e714b5d9-5a66-4eb5-878d-3b4ebaf11507" providerId="AD"/>
      </p:ext>
    </p:extLst>
  </p:cmAuthor>
  <p:cmAuthor id="4" name="Germinal PINALIE" initials="GP" lastIdx="40" clrIdx="3">
    <p:extLst>
      <p:ext uri="{19B8F6BF-5375-455C-9EA6-DF929625EA0E}">
        <p15:presenceInfo xmlns:p15="http://schemas.microsoft.com/office/powerpoint/2012/main" userId="Germinal PINAL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D1F"/>
    <a:srgbClr val="717073"/>
    <a:srgbClr val="265E9E"/>
    <a:srgbClr val="FFFFFF"/>
    <a:srgbClr val="007BC0"/>
    <a:srgbClr val="0087D2"/>
    <a:srgbClr val="6DCBFF"/>
    <a:srgbClr val="2375BB"/>
    <a:srgbClr val="F3FBFF"/>
    <a:srgbClr val="E5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72253" autoAdjust="0"/>
  </p:normalViewPr>
  <p:slideViewPr>
    <p:cSldViewPr>
      <p:cViewPr varScale="1">
        <p:scale>
          <a:sx n="59" d="100"/>
          <a:sy n="59" d="100"/>
        </p:scale>
        <p:origin x="82" y="34"/>
      </p:cViewPr>
      <p:guideLst>
        <p:guide pos="576"/>
        <p:guide orient="horz"/>
        <p:guide pos="5520"/>
      </p:guideLst>
    </p:cSldViewPr>
  </p:slideViewPr>
  <p:outlineViewPr>
    <p:cViewPr>
      <p:scale>
        <a:sx n="33" d="100"/>
        <a:sy n="33" d="100"/>
      </p:scale>
      <p:origin x="0" y="22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148" y="10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006AF-64DE-4A54-9CAB-793DF99C2AA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75C395E-4ECF-4459-9F38-18DF27536CBA}">
      <dgm:prSet phldrT="[Text]" custT="1"/>
      <dgm:spPr/>
      <dgm:t>
        <a:bodyPr/>
        <a:lstStyle/>
        <a:p>
          <a:pPr algn="l"/>
          <a:endParaRPr lang="fr" sz="2000" dirty="0">
            <a:solidFill>
              <a:schemeClr val="tx1"/>
            </a:solidFill>
          </a:endParaRPr>
        </a:p>
        <a:p>
          <a:pPr algn="l"/>
          <a:endParaRPr lang="fr" sz="2000" dirty="0">
            <a:solidFill>
              <a:schemeClr val="tx1"/>
            </a:solidFill>
          </a:endParaRPr>
        </a:p>
        <a:p>
          <a:pPr algn="l"/>
          <a:r>
            <a:rPr lang="fr" sz="2000" dirty="0">
              <a:solidFill>
                <a:schemeClr val="tx1"/>
              </a:solidFill>
            </a:rPr>
            <a:t>Changements imprévu d’agenda</a:t>
          </a: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r>
            <a:rPr lang="fr" sz="2000" b="0" i="0" u="none" baseline="0" dirty="0">
              <a:solidFill>
                <a:schemeClr val="tx1"/>
              </a:solidFill>
            </a:rPr>
            <a:t>Ressources (financières, temporelles, ressources humaines) limitées</a:t>
          </a: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r>
            <a:rPr lang="fr" sz="2000" b="0" i="0" u="none" baseline="0" dirty="0">
              <a:solidFill>
                <a:schemeClr val="tx1"/>
              </a:solidFill>
            </a:rPr>
            <a:t>Modes de travail – télétravail, réunions virtuelles, etc. </a:t>
          </a: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r>
            <a:rPr lang="fr" sz="2000" b="0" i="0" u="none" baseline="0" dirty="0">
              <a:solidFill>
                <a:schemeClr val="tx1"/>
              </a:solidFill>
            </a:rPr>
            <a:t>Problèmes d’informatique – connexion instable, coupures</a:t>
          </a: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</dgm:t>
    </dgm:pt>
    <dgm:pt modelId="{FA918346-CD92-4961-B293-D852E4A9F2A6}" type="sibTrans" cxnId="{AD49FA15-4C1C-4DC2-9768-36BE18B85C27}">
      <dgm:prSet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FE87EDB7-1BE2-43AC-AF87-4630ED16864B}" type="parTrans" cxnId="{AD49FA15-4C1C-4DC2-9768-36BE18B85C27}">
      <dgm:prSet/>
      <dgm:spPr/>
      <dgm:t>
        <a:bodyPr/>
        <a:lstStyle/>
        <a:p>
          <a:endParaRPr lang="en-US"/>
        </a:p>
      </dgm:t>
    </dgm:pt>
    <dgm:pt modelId="{DCB7114B-ED56-43B2-9AD9-D44A528E6585}" type="pres">
      <dgm:prSet presAssocID="{EA0006AF-64DE-4A54-9CAB-793DF99C2AAD}" presName="Name0" presStyleCnt="0">
        <dgm:presLayoutVars>
          <dgm:chMax val="7"/>
          <dgm:chPref val="7"/>
          <dgm:dir/>
        </dgm:presLayoutVars>
      </dgm:prSet>
      <dgm:spPr/>
    </dgm:pt>
    <dgm:pt modelId="{D3638A7E-CB6D-4674-92BE-A44BA114D877}" type="pres">
      <dgm:prSet presAssocID="{EA0006AF-64DE-4A54-9CAB-793DF99C2AAD}" presName="Name1" presStyleCnt="0"/>
      <dgm:spPr/>
    </dgm:pt>
    <dgm:pt modelId="{8B38CB09-4A76-464B-ACD9-EBD7ED800C86}" type="pres">
      <dgm:prSet presAssocID="{FA918346-CD92-4961-B293-D852E4A9F2A6}" presName="picture_1" presStyleCnt="0"/>
      <dgm:spPr/>
    </dgm:pt>
    <dgm:pt modelId="{F8E32F70-F342-4609-B51E-8DAC7BCE6F47}" type="pres">
      <dgm:prSet presAssocID="{FA918346-CD92-4961-B293-D852E4A9F2A6}" presName="pictureRepeatNode" presStyleLbl="alignImgPlace1" presStyleIdx="0" presStyleCnt="1" custLinFactNeighborX="48088" custLinFactNeighborY="10429"/>
      <dgm:spPr/>
    </dgm:pt>
    <dgm:pt modelId="{6478E1EA-E6EB-4872-B108-DE9DFEC76CF0}" type="pres">
      <dgm:prSet presAssocID="{875C395E-4ECF-4459-9F38-18DF27536CBA}" presName="text_1" presStyleLbl="node1" presStyleIdx="0" presStyleCnt="0" custScaleX="150185" custScaleY="365608" custLinFactX="-100000" custLinFactY="-8141" custLinFactNeighborX="-167922" custLinFactNeighborY="-100000">
        <dgm:presLayoutVars>
          <dgm:bulletEnabled val="1"/>
        </dgm:presLayoutVars>
      </dgm:prSet>
      <dgm:spPr/>
    </dgm:pt>
  </dgm:ptLst>
  <dgm:cxnLst>
    <dgm:cxn modelId="{AD49FA15-4C1C-4DC2-9768-36BE18B85C27}" srcId="{EA0006AF-64DE-4A54-9CAB-793DF99C2AAD}" destId="{875C395E-4ECF-4459-9F38-18DF27536CBA}" srcOrd="0" destOrd="0" parTransId="{FE87EDB7-1BE2-43AC-AF87-4630ED16864B}" sibTransId="{FA918346-CD92-4961-B293-D852E4A9F2A6}"/>
    <dgm:cxn modelId="{37FD7F2C-2569-44FE-87AC-17D17AD544EE}" type="presOf" srcId="{FA918346-CD92-4961-B293-D852E4A9F2A6}" destId="{F8E32F70-F342-4609-B51E-8DAC7BCE6F47}" srcOrd="0" destOrd="0" presId="urn:microsoft.com/office/officeart/2008/layout/CircularPictureCallout"/>
    <dgm:cxn modelId="{329A0275-8BE2-4E4D-B9FC-F3E22360F797}" type="presOf" srcId="{EA0006AF-64DE-4A54-9CAB-793DF99C2AAD}" destId="{DCB7114B-ED56-43B2-9AD9-D44A528E6585}" srcOrd="0" destOrd="0" presId="urn:microsoft.com/office/officeart/2008/layout/CircularPictureCallout"/>
    <dgm:cxn modelId="{46171DDD-9BE7-4E15-A4C7-C19E6C149783}" type="presOf" srcId="{875C395E-4ECF-4459-9F38-18DF27536CBA}" destId="{6478E1EA-E6EB-4872-B108-DE9DFEC76CF0}" srcOrd="0" destOrd="0" presId="urn:microsoft.com/office/officeart/2008/layout/CircularPictureCallout"/>
    <dgm:cxn modelId="{AD488A78-9148-457B-B870-D559C6968205}" type="presParOf" srcId="{DCB7114B-ED56-43B2-9AD9-D44A528E6585}" destId="{D3638A7E-CB6D-4674-92BE-A44BA114D877}" srcOrd="0" destOrd="0" presId="urn:microsoft.com/office/officeart/2008/layout/CircularPictureCallout"/>
    <dgm:cxn modelId="{05D904C9-02F5-4E45-9921-CEB2A882F336}" type="presParOf" srcId="{D3638A7E-CB6D-4674-92BE-A44BA114D877}" destId="{8B38CB09-4A76-464B-ACD9-EBD7ED800C86}" srcOrd="0" destOrd="0" presId="urn:microsoft.com/office/officeart/2008/layout/CircularPictureCallout"/>
    <dgm:cxn modelId="{2380F23C-F5A9-48BC-96FE-600264E368B5}" type="presParOf" srcId="{8B38CB09-4A76-464B-ACD9-EBD7ED800C86}" destId="{F8E32F70-F342-4609-B51E-8DAC7BCE6F47}" srcOrd="0" destOrd="0" presId="urn:microsoft.com/office/officeart/2008/layout/CircularPictureCallout"/>
    <dgm:cxn modelId="{4D20B258-85C1-4439-B335-14ED9DD384A5}" type="presParOf" srcId="{D3638A7E-CB6D-4674-92BE-A44BA114D877}" destId="{6478E1EA-E6EB-4872-B108-DE9DFEC76CF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006AF-64DE-4A54-9CAB-793DF99C2AA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75C395E-4ECF-4459-9F38-18DF27536CBA}">
      <dgm:prSet phldrT="[Text]" custT="1"/>
      <dgm:spPr/>
      <dgm:t>
        <a:bodyPr/>
        <a:lstStyle/>
        <a:p>
          <a:pPr algn="l"/>
          <a:r>
            <a:rPr lang="fr" sz="2000" dirty="0">
              <a:solidFill>
                <a:schemeClr val="tx1"/>
              </a:solidFill>
            </a:rPr>
            <a:t>Manque de coordination</a:t>
          </a: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r>
            <a:rPr lang="fr" sz="2000" b="0" i="0" u="none" baseline="0" dirty="0">
              <a:solidFill>
                <a:schemeClr val="tx1"/>
              </a:solidFill>
            </a:rPr>
            <a:t>Compétition entre agendas</a:t>
          </a:r>
        </a:p>
        <a:p>
          <a:pPr algn="l"/>
          <a:endParaRPr lang="fr" sz="2000" b="0" i="0" u="none" baseline="0" dirty="0">
            <a:solidFill>
              <a:schemeClr val="tx1"/>
            </a:solidFill>
          </a:endParaRPr>
        </a:p>
        <a:p>
          <a:pPr algn="l"/>
          <a:r>
            <a:rPr lang="fr" sz="2000" dirty="0">
              <a:solidFill>
                <a:schemeClr val="tx1"/>
              </a:solidFill>
            </a:rPr>
            <a:t>Pression politique, économique, etc.</a:t>
          </a:r>
        </a:p>
        <a:p>
          <a:pPr algn="l"/>
          <a:endParaRPr lang="fr" sz="2000" dirty="0">
            <a:solidFill>
              <a:schemeClr val="tx1"/>
            </a:solidFill>
          </a:endParaRPr>
        </a:p>
        <a:p>
          <a:pPr algn="l"/>
          <a:r>
            <a:rPr lang="fr" sz="2000" dirty="0">
              <a:solidFill>
                <a:schemeClr val="tx1"/>
              </a:solidFill>
            </a:rPr>
            <a:t>Changements de mesures de contrôle</a:t>
          </a:r>
        </a:p>
        <a:p>
          <a:pPr algn="l"/>
          <a:endParaRPr lang="fr" sz="2000" dirty="0">
            <a:solidFill>
              <a:schemeClr val="tx1"/>
            </a:solidFill>
          </a:endParaRPr>
        </a:p>
        <a:p>
          <a:pPr algn="l"/>
          <a:r>
            <a:rPr lang="fr" sz="2000" dirty="0">
              <a:solidFill>
                <a:schemeClr val="tx1"/>
              </a:solidFill>
            </a:rPr>
            <a:t>Désinformation et manque d’accès à l’information</a:t>
          </a:r>
        </a:p>
        <a:p>
          <a:pPr algn="l"/>
          <a:endParaRPr lang="fr" sz="2000" dirty="0">
            <a:solidFill>
              <a:schemeClr val="tx1"/>
            </a:solidFill>
          </a:endParaRPr>
        </a:p>
        <a:p>
          <a:pPr algn="l"/>
          <a:endParaRPr lang="en-US" sz="2000" dirty="0"/>
        </a:p>
      </dgm:t>
    </dgm:pt>
    <dgm:pt modelId="{FA918346-CD92-4961-B293-D852E4A9F2A6}" type="sibTrans" cxnId="{AD49FA15-4C1C-4DC2-9768-36BE18B85C27}">
      <dgm:prSet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FE87EDB7-1BE2-43AC-AF87-4630ED16864B}" type="parTrans" cxnId="{AD49FA15-4C1C-4DC2-9768-36BE18B85C27}">
      <dgm:prSet/>
      <dgm:spPr/>
      <dgm:t>
        <a:bodyPr/>
        <a:lstStyle/>
        <a:p>
          <a:endParaRPr lang="en-US"/>
        </a:p>
      </dgm:t>
    </dgm:pt>
    <dgm:pt modelId="{DCB7114B-ED56-43B2-9AD9-D44A528E6585}" type="pres">
      <dgm:prSet presAssocID="{EA0006AF-64DE-4A54-9CAB-793DF99C2AAD}" presName="Name0" presStyleCnt="0">
        <dgm:presLayoutVars>
          <dgm:chMax val="7"/>
          <dgm:chPref val="7"/>
          <dgm:dir/>
        </dgm:presLayoutVars>
      </dgm:prSet>
      <dgm:spPr/>
    </dgm:pt>
    <dgm:pt modelId="{D3638A7E-CB6D-4674-92BE-A44BA114D877}" type="pres">
      <dgm:prSet presAssocID="{EA0006AF-64DE-4A54-9CAB-793DF99C2AAD}" presName="Name1" presStyleCnt="0"/>
      <dgm:spPr/>
    </dgm:pt>
    <dgm:pt modelId="{8B38CB09-4A76-464B-ACD9-EBD7ED800C86}" type="pres">
      <dgm:prSet presAssocID="{FA918346-CD92-4961-B293-D852E4A9F2A6}" presName="picture_1" presStyleCnt="0"/>
      <dgm:spPr/>
    </dgm:pt>
    <dgm:pt modelId="{F8E32F70-F342-4609-B51E-8DAC7BCE6F47}" type="pres">
      <dgm:prSet presAssocID="{FA918346-CD92-4961-B293-D852E4A9F2A6}" presName="pictureRepeatNode" presStyleLbl="alignImgPlace1" presStyleIdx="0" presStyleCnt="1" custLinFactNeighborX="48088" custLinFactNeighborY="10429"/>
      <dgm:spPr/>
    </dgm:pt>
    <dgm:pt modelId="{6478E1EA-E6EB-4872-B108-DE9DFEC76CF0}" type="pres">
      <dgm:prSet presAssocID="{875C395E-4ECF-4459-9F38-18DF27536CBA}" presName="text_1" presStyleLbl="node1" presStyleIdx="0" presStyleCnt="0" custScaleX="141077" custScaleY="365608" custLinFactX="-100000" custLinFactY="-8141" custLinFactNeighborX="-167922" custLinFactNeighborY="-100000">
        <dgm:presLayoutVars>
          <dgm:bulletEnabled val="1"/>
        </dgm:presLayoutVars>
      </dgm:prSet>
      <dgm:spPr/>
    </dgm:pt>
  </dgm:ptLst>
  <dgm:cxnLst>
    <dgm:cxn modelId="{AD49FA15-4C1C-4DC2-9768-36BE18B85C27}" srcId="{EA0006AF-64DE-4A54-9CAB-793DF99C2AAD}" destId="{875C395E-4ECF-4459-9F38-18DF27536CBA}" srcOrd="0" destOrd="0" parTransId="{FE87EDB7-1BE2-43AC-AF87-4630ED16864B}" sibTransId="{FA918346-CD92-4961-B293-D852E4A9F2A6}"/>
    <dgm:cxn modelId="{37FD7F2C-2569-44FE-87AC-17D17AD544EE}" type="presOf" srcId="{FA918346-CD92-4961-B293-D852E4A9F2A6}" destId="{F8E32F70-F342-4609-B51E-8DAC7BCE6F47}" srcOrd="0" destOrd="0" presId="urn:microsoft.com/office/officeart/2008/layout/CircularPictureCallout"/>
    <dgm:cxn modelId="{329A0275-8BE2-4E4D-B9FC-F3E22360F797}" type="presOf" srcId="{EA0006AF-64DE-4A54-9CAB-793DF99C2AAD}" destId="{DCB7114B-ED56-43B2-9AD9-D44A528E6585}" srcOrd="0" destOrd="0" presId="urn:microsoft.com/office/officeart/2008/layout/CircularPictureCallout"/>
    <dgm:cxn modelId="{46171DDD-9BE7-4E15-A4C7-C19E6C149783}" type="presOf" srcId="{875C395E-4ECF-4459-9F38-18DF27536CBA}" destId="{6478E1EA-E6EB-4872-B108-DE9DFEC76CF0}" srcOrd="0" destOrd="0" presId="urn:microsoft.com/office/officeart/2008/layout/CircularPictureCallout"/>
    <dgm:cxn modelId="{AD488A78-9148-457B-B870-D559C6968205}" type="presParOf" srcId="{DCB7114B-ED56-43B2-9AD9-D44A528E6585}" destId="{D3638A7E-CB6D-4674-92BE-A44BA114D877}" srcOrd="0" destOrd="0" presId="urn:microsoft.com/office/officeart/2008/layout/CircularPictureCallout"/>
    <dgm:cxn modelId="{05D904C9-02F5-4E45-9921-CEB2A882F336}" type="presParOf" srcId="{D3638A7E-CB6D-4674-92BE-A44BA114D877}" destId="{8B38CB09-4A76-464B-ACD9-EBD7ED800C86}" srcOrd="0" destOrd="0" presId="urn:microsoft.com/office/officeart/2008/layout/CircularPictureCallout"/>
    <dgm:cxn modelId="{2380F23C-F5A9-48BC-96FE-600264E368B5}" type="presParOf" srcId="{8B38CB09-4A76-464B-ACD9-EBD7ED800C86}" destId="{F8E32F70-F342-4609-B51E-8DAC7BCE6F47}" srcOrd="0" destOrd="0" presId="urn:microsoft.com/office/officeart/2008/layout/CircularPictureCallout"/>
    <dgm:cxn modelId="{4D20B258-85C1-4439-B335-14ED9DD384A5}" type="presParOf" srcId="{D3638A7E-CB6D-4674-92BE-A44BA114D877}" destId="{6478E1EA-E6EB-4872-B108-DE9DFEC76CF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32F70-F342-4609-B51E-8DAC7BCE6F47}">
      <dsp:nvSpPr>
        <dsp:cNvPr id="0" name=""/>
        <dsp:cNvSpPr/>
      </dsp:nvSpPr>
      <dsp:spPr>
        <a:xfrm>
          <a:off x="3849267" y="227284"/>
          <a:ext cx="3924300" cy="392430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8E1EA-E6EB-4872-B108-DE9DFEC76CF0}">
      <dsp:nvSpPr>
        <dsp:cNvPr id="0" name=""/>
        <dsp:cNvSpPr/>
      </dsp:nvSpPr>
      <dsp:spPr>
        <a:xfrm>
          <a:off x="0" y="0"/>
          <a:ext cx="3771974" cy="473469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kern="1200" dirty="0">
              <a:solidFill>
                <a:schemeClr val="tx1"/>
              </a:solidFill>
            </a:rPr>
            <a:t>Changements imprévu d’agenda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b="0" i="0" u="none" kern="1200" baseline="0" dirty="0">
              <a:solidFill>
                <a:schemeClr val="tx1"/>
              </a:solidFill>
            </a:rPr>
            <a:t>Ressources (financières, temporelles, ressources humaines) limitées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b="0" i="0" u="none" kern="1200" baseline="0" dirty="0">
              <a:solidFill>
                <a:schemeClr val="tx1"/>
              </a:solidFill>
            </a:rPr>
            <a:t>Modes de travail – télétravail, réunions virtuelles, etc.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b="0" i="0" u="none" kern="1200" baseline="0" dirty="0">
              <a:solidFill>
                <a:schemeClr val="tx1"/>
              </a:solidFill>
            </a:rPr>
            <a:t>Problèmes d’informatique – connexion instable, coupures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</dsp:txBody>
      <dsp:txXfrm>
        <a:off x="0" y="0"/>
        <a:ext cx="3771974" cy="4734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32F70-F342-4609-B51E-8DAC7BCE6F47}">
      <dsp:nvSpPr>
        <dsp:cNvPr id="0" name=""/>
        <dsp:cNvSpPr/>
      </dsp:nvSpPr>
      <dsp:spPr>
        <a:xfrm>
          <a:off x="3849267" y="227284"/>
          <a:ext cx="3924300" cy="392430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8E1EA-E6EB-4872-B108-DE9DFEC76CF0}">
      <dsp:nvSpPr>
        <dsp:cNvPr id="0" name=""/>
        <dsp:cNvSpPr/>
      </dsp:nvSpPr>
      <dsp:spPr>
        <a:xfrm>
          <a:off x="0" y="0"/>
          <a:ext cx="3543222" cy="473469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kern="1200" dirty="0">
              <a:solidFill>
                <a:schemeClr val="tx1"/>
              </a:solidFill>
            </a:rPr>
            <a:t>Manque de coordination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b="0" i="0" u="none" kern="1200" baseline="0" dirty="0">
              <a:solidFill>
                <a:schemeClr val="tx1"/>
              </a:solidFill>
            </a:rPr>
            <a:t>Compétition entre agendas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b="0" i="0" u="none" kern="1200" baseline="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kern="1200" dirty="0">
              <a:solidFill>
                <a:schemeClr val="tx1"/>
              </a:solidFill>
            </a:rPr>
            <a:t>Pression politique, économique, etc.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kern="1200" dirty="0">
              <a:solidFill>
                <a:schemeClr val="tx1"/>
              </a:solidFill>
            </a:rPr>
            <a:t>Changements de mesures de contrôle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2000" kern="1200" dirty="0">
              <a:solidFill>
                <a:schemeClr val="tx1"/>
              </a:solidFill>
            </a:rPr>
            <a:t>Désinformation et manque d’accès à l’information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" sz="20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0"/>
        <a:ext cx="3543222" cy="4734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9" y="0"/>
            <a:ext cx="2981325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5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9" y="8831265"/>
            <a:ext cx="2981325" cy="465137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6B331E5-0968-4AEF-92A4-80ACF7B5D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90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9" y="0"/>
            <a:ext cx="2981325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6" y="4416427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5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9" y="8831265"/>
            <a:ext cx="2981325" cy="465137"/>
          </a:xfrm>
          <a:prstGeom prst="rect">
            <a:avLst/>
          </a:prstGeom>
          <a:noFill/>
          <a:ln>
            <a:noFill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6FBA243-26B8-481D-8325-B438EAAEE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07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19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10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29644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BA243-26B8-481D-8325-B438EAAEE8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30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40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13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2468553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040" y="3331210"/>
            <a:ext cx="5608320" cy="55019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fr" altLang="en-US" u="sng" dirty="0">
              <a:latin typeface="Arial" panose="020B0604020202020204" pitchFamily="34" charset="0"/>
            </a:endParaRP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04975" y="703263"/>
            <a:ext cx="3298825" cy="2473325"/>
          </a:xfrm>
          <a:noFill/>
          <a:ln cap="flat"/>
        </p:spPr>
      </p:sp>
    </p:spTree>
    <p:extLst>
      <p:ext uri="{BB962C8B-B14F-4D97-AF65-F5344CB8AC3E}">
        <p14:creationId xmlns:p14="http://schemas.microsoft.com/office/powerpoint/2010/main" val="209227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01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A42D87A6-D050-4D1D-BA1C-9BEC04858573}" type="slidenum">
              <a:rPr/>
              <a:pPr algn="l" rtl="0"/>
              <a:t>16</a:t>
            </a:fld>
            <a:endParaRPr lang="fr" altLang="en-US"/>
          </a:p>
        </p:txBody>
      </p:sp>
    </p:spTree>
    <p:extLst>
      <p:ext uri="{BB962C8B-B14F-4D97-AF65-F5344CB8AC3E}">
        <p14:creationId xmlns:p14="http://schemas.microsoft.com/office/powerpoint/2010/main" val="275140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fr" b="0" i="0" u="none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A42D87A6-D050-4D1D-BA1C-9BEC04858573}" type="slidenum">
              <a:rPr/>
              <a:pPr algn="l" rtl="0"/>
              <a:t>17</a:t>
            </a:fld>
            <a:endParaRPr lang="fr" altLang="en-US"/>
          </a:p>
        </p:txBody>
      </p:sp>
    </p:spTree>
    <p:extLst>
      <p:ext uri="{BB962C8B-B14F-4D97-AF65-F5344CB8AC3E}">
        <p14:creationId xmlns:p14="http://schemas.microsoft.com/office/powerpoint/2010/main" val="4177603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10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19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17187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E45718A8-D1E1-48D4-823A-C67C6F7E8AEC}" type="slidenum">
              <a:rPr sz="1200"/>
              <a:pPr algn="l" rtl="0"/>
              <a:t>2</a:t>
            </a:fld>
            <a:endParaRPr lang="fr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b="0" i="0" u="none" baseline="0" dirty="0"/>
          </a:p>
        </p:txBody>
      </p:sp>
    </p:spTree>
    <p:extLst>
      <p:ext uri="{BB962C8B-B14F-4D97-AF65-F5344CB8AC3E}">
        <p14:creationId xmlns:p14="http://schemas.microsoft.com/office/powerpoint/2010/main" val="698173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20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  <a:p>
            <a:pPr algn="l" rtl="0" eaLnBrk="1" hangingPunct="1"/>
            <a:endParaRPr lang="fr" sz="1400" dirty="0"/>
          </a:p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48873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21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b="1" dirty="0"/>
          </a:p>
          <a:p>
            <a:pPr algn="l" rtl="0" eaLnBrk="1" hangingPunct="1"/>
            <a:endParaRPr lang="fr" sz="1400" dirty="0"/>
          </a:p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2688713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22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252203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23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32852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24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137864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25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1796402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26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1705148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BA243-26B8-481D-8325-B438EAAEE8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175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BBD720CA-7282-40FF-A765-C66DB5734BA6}" type="slidenum">
              <a:rPr/>
              <a:pPr algn="l" rtl="0">
                <a:defRPr/>
              </a:pPr>
              <a:t>28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8327597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BBD720CA-7282-40FF-A765-C66DB5734BA6}" type="slidenum">
              <a:rPr/>
              <a:pPr algn="l" rtl="0">
                <a:defRPr/>
              </a:pPr>
              <a:t>29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14004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BA243-26B8-481D-8325-B438EAAEE8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14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74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BA243-26B8-481D-8325-B438EAAEE8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208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32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77895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274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867FFA8C-E7B5-403C-A2F4-E6D8B027B559}" type="slidenum">
              <a:rPr sz="1200"/>
              <a:pPr algn="l" rtl="0"/>
              <a:t>34</a:t>
            </a:fld>
            <a:endParaRPr lang="fr" sz="1200"/>
          </a:p>
        </p:txBody>
      </p:sp>
    </p:spTree>
    <p:extLst>
      <p:ext uri="{BB962C8B-B14F-4D97-AF65-F5344CB8AC3E}">
        <p14:creationId xmlns:p14="http://schemas.microsoft.com/office/powerpoint/2010/main" val="3026699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867FFA8C-E7B5-403C-A2F4-E6D8B027B559}" type="slidenum">
              <a:rPr sz="1200"/>
              <a:pPr algn="l" rtl="0"/>
              <a:t>35</a:t>
            </a:fld>
            <a:endParaRPr lang="fr" sz="1200"/>
          </a:p>
        </p:txBody>
      </p:sp>
    </p:spTree>
    <p:extLst>
      <p:ext uri="{BB962C8B-B14F-4D97-AF65-F5344CB8AC3E}">
        <p14:creationId xmlns:p14="http://schemas.microsoft.com/office/powerpoint/2010/main" val="2162089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BA243-26B8-481D-8325-B438EAAEE84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3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4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142394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5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b="1" dirty="0"/>
          </a:p>
        </p:txBody>
      </p:sp>
    </p:spTree>
    <p:extLst>
      <p:ext uri="{BB962C8B-B14F-4D97-AF65-F5344CB8AC3E}">
        <p14:creationId xmlns:p14="http://schemas.microsoft.com/office/powerpoint/2010/main" val="82596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6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167956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BA243-26B8-481D-8325-B438EAAEE8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3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8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386676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/>
            <a:fld id="{2EC6472B-FE19-414C-8CAA-59F37D5F82FC}" type="slidenum">
              <a:rPr sz="1200"/>
              <a:pPr algn="l" rtl="0"/>
              <a:t>9</a:t>
            </a:fld>
            <a:endParaRPr lang="f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fr" sz="1400" dirty="0"/>
          </a:p>
        </p:txBody>
      </p:sp>
    </p:spTree>
    <p:extLst>
      <p:ext uri="{BB962C8B-B14F-4D97-AF65-F5344CB8AC3E}">
        <p14:creationId xmlns:p14="http://schemas.microsoft.com/office/powerpoint/2010/main" val="188160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4" descr="titlepagebg_solidblu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763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909" name="Rectangle 8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38200" y="3378422"/>
            <a:ext cx="6248400" cy="583978"/>
          </a:xfrm>
        </p:spPr>
        <p:txBody>
          <a:bodyPr anchor="b"/>
          <a:lstStyle>
            <a:lvl1pPr>
              <a:defRPr sz="40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</a:p>
        </p:txBody>
      </p:sp>
      <p:sp>
        <p:nvSpPr>
          <p:cNvPr id="77910" name="Rectangle 8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38200" y="3886200"/>
            <a:ext cx="7552848" cy="87921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6200" b="1" spc="3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962400" y="5996408"/>
            <a:ext cx="4428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POPULATION REFERENCE BUREAU | www.prb.org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412430"/>
            <a:ext cx="4724400" cy="4572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PRESENTERS: Your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996408"/>
            <a:ext cx="3048000" cy="371515"/>
          </a:xfrm>
        </p:spPr>
        <p:txBody>
          <a:bodyPr/>
          <a:lstStyle>
            <a:lvl1pPr marL="0" indent="0" algn="l">
              <a:buNone/>
              <a:defRPr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81"/>
            <a:ext cx="9144000" cy="6858082"/>
          </a:xfr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(insert picture under gray box layer)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50866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" r="3984"/>
          <a:stretch/>
        </p:blipFill>
        <p:spPr>
          <a:xfrm>
            <a:off x="0" y="0"/>
            <a:ext cx="9144000" cy="687805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8021" y="-10029"/>
            <a:ext cx="9152021" cy="6888081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4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92612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005" y="0"/>
            <a:ext cx="9148010" cy="6858000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384176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148010" cy="6858000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382101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4010" y="0"/>
            <a:ext cx="9148010" cy="6858000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982298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-27709" y="0"/>
            <a:ext cx="9220200" cy="687601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8035" y="-1"/>
            <a:ext cx="9220526" cy="6876011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53604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914400" y="1586031"/>
            <a:ext cx="7315200" cy="3685939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914400" y="1600200"/>
            <a:ext cx="73152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02729" y="2286000"/>
            <a:ext cx="7138543" cy="818930"/>
          </a:xfrm>
        </p:spPr>
        <p:txBody>
          <a:bodyPr/>
          <a:lstStyle>
            <a:lvl1pPr marL="0" indent="0" algn="ctr">
              <a:buNone/>
              <a:defRPr sz="5400" b="1" spc="2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9" y="3048000"/>
            <a:ext cx="7138543" cy="1600200"/>
          </a:xfrm>
        </p:spPr>
        <p:txBody>
          <a:bodyPr/>
          <a:lstStyle>
            <a:lvl1pPr marL="0" indent="0" algn="ctr">
              <a:buNone/>
              <a:defRPr sz="11000" b="1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963603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-5862"/>
            <a:ext cx="9144000" cy="6858000"/>
          </a:xfrm>
          <a:prstGeom prst="rect">
            <a:avLst/>
          </a:prstGeom>
          <a:solidFill>
            <a:srgbClr val="605F61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14400" y="1600200"/>
            <a:ext cx="5181600" cy="4572000"/>
          </a:xfrm>
          <a:prstGeom prst="rect">
            <a:avLst/>
          </a:prstGeom>
          <a:solidFill>
            <a:srgbClr val="007BC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933450" y="1600200"/>
            <a:ext cx="5162550" cy="45720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914525" y="609600"/>
            <a:ext cx="3200400" cy="984738"/>
          </a:xfrm>
        </p:spPr>
        <p:txBody>
          <a:bodyPr/>
          <a:lstStyle>
            <a:lvl1pPr marL="0" indent="0" algn="ctr">
              <a:buNone/>
              <a:defRPr sz="6000" b="1" spc="3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114425" y="1834662"/>
            <a:ext cx="4810125" cy="984738"/>
          </a:xfr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 different more effective way of conveying an idea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109662" y="3018692"/>
            <a:ext cx="4810125" cy="2924907"/>
          </a:xfrm>
        </p:spPr>
        <p:txBody>
          <a:bodyPr/>
          <a:lstStyle>
            <a:lvl1pPr marL="342900" indent="-342900" algn="l">
              <a:buClr>
                <a:srgbClr val="6DCBFF"/>
              </a:buClr>
              <a:buSzPct val="100000"/>
              <a:buFont typeface="Wingdings" panose="05000000000000000000" pitchFamily="2" charset="2"/>
              <a:buChar char="§"/>
              <a:defRPr sz="2400" b="0" spc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pic>
        <p:nvPicPr>
          <p:cNvPr id="10" name="Picture 9" descr="PRB_LOGO_PowerPoint.png"/>
          <p:cNvPicPr>
            <a:picLocks noChangeAspect="1"/>
          </p:cNvPicPr>
          <p:nvPr userDrawn="1"/>
        </p:nvPicPr>
        <p:blipFill>
          <a:blip r:embed="rId4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Box Layou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931"/>
            <a:ext cx="9144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(insert photo under gray box layer)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933450" y="1600200"/>
            <a:ext cx="5162550" cy="45720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914525" y="609600"/>
            <a:ext cx="3200400" cy="984738"/>
          </a:xfrm>
        </p:spPr>
        <p:txBody>
          <a:bodyPr/>
          <a:lstStyle>
            <a:lvl1pPr marL="0" indent="0" algn="ctr">
              <a:buNone/>
              <a:defRPr sz="6000" b="1" spc="3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114425" y="1834662"/>
            <a:ext cx="4810125" cy="984738"/>
          </a:xfr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 different more effective way of conveying an idea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109662" y="3018692"/>
            <a:ext cx="4810125" cy="2924907"/>
          </a:xfrm>
        </p:spPr>
        <p:txBody>
          <a:bodyPr/>
          <a:lstStyle>
            <a:lvl1pPr marL="342900" indent="-342900" algn="l">
              <a:buClr>
                <a:srgbClr val="6DCBFF"/>
              </a:buClr>
              <a:buSzPct val="100000"/>
              <a:buFont typeface="Wingdings" panose="05000000000000000000" pitchFamily="2" charset="2"/>
              <a:buChar char="§"/>
              <a:defRPr sz="2400" b="0" spc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pic>
        <p:nvPicPr>
          <p:cNvPr id="10" name="Picture 9" descr="PRB_LOGO_PowerPoint.png"/>
          <p:cNvPicPr>
            <a:picLocks noChangeAspect="1"/>
          </p:cNvPicPr>
          <p:nvPr userDrawn="1"/>
        </p:nvPicPr>
        <p:blipFill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83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96D1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3463" y="1600200"/>
            <a:ext cx="7729537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838200"/>
            <a:ext cx="7315200" cy="3505200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.”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 flipV="1">
            <a:off x="128016" y="5056632"/>
            <a:ext cx="8874839" cy="1682496"/>
          </a:xfrm>
          <a:prstGeom prst="rect">
            <a:avLst/>
          </a:prstGeom>
          <a:solidFill>
            <a:srgbClr val="71707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1" name="Picture 10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5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" y="0"/>
            <a:ext cx="9144000" cy="6858000"/>
          </a:xfrm>
          <a:prstGeom prst="rect">
            <a:avLst/>
          </a:prstGeom>
          <a:solidFill>
            <a:srgbClr val="1E65A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5" descr="PRB_LOGO_PowerPoint.png"/>
          <p:cNvPicPr>
            <a:picLocks noChangeAspect="1"/>
          </p:cNvPicPr>
          <p:nvPr userDrawn="1"/>
        </p:nvPicPr>
        <p:blipFill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48" y="5928360"/>
            <a:ext cx="1140052" cy="54864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685800" y="1600200"/>
            <a:ext cx="77724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8" y="2514600"/>
            <a:ext cx="7138543" cy="990600"/>
          </a:xfrm>
        </p:spPr>
        <p:txBody>
          <a:bodyPr/>
          <a:lstStyle>
            <a:lvl1pPr marL="0" indent="0" algn="ctr">
              <a:buNone/>
              <a:defRPr sz="5000" b="0" spc="3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 IS YOUR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02728" y="3505200"/>
            <a:ext cx="7138543" cy="990600"/>
          </a:xfrm>
        </p:spPr>
        <p:txBody>
          <a:bodyPr/>
          <a:lstStyle>
            <a:lvl1pPr marL="0" indent="0" algn="ctr">
              <a:buNone/>
              <a:defRPr sz="5500" b="1" spc="3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QUESTION?</a:t>
            </a:r>
          </a:p>
        </p:txBody>
      </p:sp>
    </p:spTree>
    <p:extLst>
      <p:ext uri="{BB962C8B-B14F-4D97-AF65-F5344CB8AC3E}">
        <p14:creationId xmlns:p14="http://schemas.microsoft.com/office/powerpoint/2010/main" val="362710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Layout-n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B_LOGO_PowerPoint.png"/>
          <p:cNvPicPr>
            <a:picLocks noChangeAspect="1"/>
          </p:cNvPicPr>
          <p:nvPr userDrawn="1"/>
        </p:nvPicPr>
        <p:blipFill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48" y="5928360"/>
            <a:ext cx="1140052" cy="54864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685800" y="1600200"/>
            <a:ext cx="77724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8" y="2514600"/>
            <a:ext cx="7138543" cy="990600"/>
          </a:xfrm>
        </p:spPr>
        <p:txBody>
          <a:bodyPr/>
          <a:lstStyle>
            <a:lvl1pPr marL="0" indent="0" algn="ctr">
              <a:buNone/>
              <a:defRPr sz="5000" b="0" spc="3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 IS YOUR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02728" y="3505200"/>
            <a:ext cx="7138543" cy="990600"/>
          </a:xfrm>
        </p:spPr>
        <p:txBody>
          <a:bodyPr/>
          <a:lstStyle>
            <a:lvl1pPr marL="0" indent="0" algn="ctr">
              <a:buNone/>
              <a:defRPr sz="5500" b="1" spc="3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QUESTION?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(insert photo behind blue box layer)</a:t>
            </a:r>
          </a:p>
        </p:txBody>
      </p:sp>
    </p:spTree>
    <p:extLst>
      <p:ext uri="{BB962C8B-B14F-4D97-AF65-F5344CB8AC3E}">
        <p14:creationId xmlns:p14="http://schemas.microsoft.com/office/powerpoint/2010/main" val="1222927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Layout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_What_If_Final_Digital (2)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 b="2014"/>
          <a:stretch/>
        </p:blipFill>
        <p:spPr>
          <a:xfrm>
            <a:off x="0" y="-1"/>
            <a:ext cx="9144000" cy="685641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E65A1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5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48" y="5928360"/>
            <a:ext cx="1140052" cy="54864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685800" y="1600200"/>
            <a:ext cx="7772400" cy="3657600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02728" y="2514600"/>
            <a:ext cx="7138543" cy="990600"/>
          </a:xfrm>
        </p:spPr>
        <p:txBody>
          <a:bodyPr/>
          <a:lstStyle>
            <a:lvl1pPr marL="0" indent="0" algn="ctr">
              <a:buNone/>
              <a:defRPr sz="5000" b="0" spc="3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 IS YOUR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02728" y="3505200"/>
            <a:ext cx="7138543" cy="990600"/>
          </a:xfrm>
        </p:spPr>
        <p:txBody>
          <a:bodyPr/>
          <a:lstStyle>
            <a:lvl1pPr marL="0" indent="0" algn="ctr">
              <a:buNone/>
              <a:defRPr sz="5500" b="1" spc="3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QUESTION?</a:t>
            </a:r>
          </a:p>
        </p:txBody>
      </p:sp>
    </p:spTree>
    <p:extLst>
      <p:ext uri="{BB962C8B-B14F-4D97-AF65-F5344CB8AC3E}">
        <p14:creationId xmlns:p14="http://schemas.microsoft.com/office/powerpoint/2010/main" val="1525924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4" descr="titlepagebg_solidblu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763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910" name="Rectangle 8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38200" y="3886200"/>
            <a:ext cx="7552848" cy="87921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6200" b="1" spc="3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THANK YOU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962400" y="5996408"/>
            <a:ext cx="4428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POPULATION REFERENCE BUREAU | www.prb.org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412430"/>
            <a:ext cx="4724400" cy="4572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PRESENTERS: Your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996408"/>
            <a:ext cx="3048000" cy="371515"/>
          </a:xfrm>
        </p:spPr>
        <p:txBody>
          <a:bodyPr/>
          <a:lstStyle>
            <a:lvl1pPr marL="0" indent="0" algn="l">
              <a:buNone/>
              <a:defRPr sz="16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E-Mail address</a:t>
            </a:r>
          </a:p>
        </p:txBody>
      </p:sp>
    </p:spTree>
    <p:extLst>
      <p:ext uri="{BB962C8B-B14F-4D97-AF65-F5344CB8AC3E}">
        <p14:creationId xmlns:p14="http://schemas.microsoft.com/office/powerpoint/2010/main" val="310515299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-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838200"/>
            <a:ext cx="7315200" cy="3505200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.”</a:t>
            </a:r>
          </a:p>
        </p:txBody>
      </p:sp>
      <p:pic>
        <p:nvPicPr>
          <p:cNvPr id="11" name="Picture 10" descr="PRB_LOGO_PowerPoint.png"/>
          <p:cNvPicPr>
            <a:picLocks noChangeAspect="1"/>
          </p:cNvPicPr>
          <p:nvPr userDrawn="1"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6" y="6153753"/>
            <a:ext cx="95004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71" y="533400"/>
            <a:ext cx="4041530" cy="685800"/>
          </a:xfrm>
        </p:spPr>
        <p:txBody>
          <a:bodyPr/>
          <a:lstStyle/>
          <a:p>
            <a:r>
              <a:rPr lang="en-US" dirty="0"/>
              <a:t>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1225" y="1600200"/>
            <a:ext cx="7318375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31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Exa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1471" y="533400"/>
            <a:ext cx="3889130" cy="685800"/>
          </a:xfrm>
        </p:spPr>
        <p:txBody>
          <a:bodyPr/>
          <a:lstStyle/>
          <a:p>
            <a:r>
              <a:rPr lang="en-US" dirty="0"/>
              <a:t>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931069" y="3886200"/>
            <a:ext cx="7298531" cy="2271117"/>
          </a:xfrm>
          <a:prstGeom prst="rect">
            <a:avLst/>
          </a:prstGeom>
          <a:noFill/>
          <a:ln w="9525" cap="flat" cmpd="sng" algn="ctr">
            <a:solidFill>
              <a:srgbClr val="7170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11225" y="1600200"/>
            <a:ext cx="7318375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66800" y="4019491"/>
            <a:ext cx="7010400" cy="200031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54081"/>
            <a:ext cx="1981200" cy="365474"/>
          </a:xfrm>
        </p:spPr>
        <p:txBody>
          <a:bodyPr/>
          <a:lstStyle>
            <a:lvl1pPr marL="0" indent="0">
              <a:buNone/>
              <a:defRPr sz="2000" b="1" spc="300"/>
            </a:lvl1pPr>
          </a:lstStyle>
          <a:p>
            <a:pPr lvl="0"/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10603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911471" y="533400"/>
            <a:ext cx="396533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23941" y="1600200"/>
            <a:ext cx="3648060" cy="47244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265E9E"/>
                </a:solidFill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 sz="3200"/>
            </a:lvl2pPr>
          </a:lstStyle>
          <a:p>
            <a:pPr lvl="0"/>
            <a:r>
              <a:rPr lang="en-US" dirty="0"/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+mn-lt"/>
              </a:rPr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+mn-lt"/>
            </a:endParaRPr>
          </a:p>
          <a:p>
            <a:pPr lvl="0"/>
            <a:r>
              <a:rPr lang="en-US" dirty="0"/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+mn-lt"/>
            </a:endParaRPr>
          </a:p>
          <a:p>
            <a:pPr lvl="0"/>
            <a:r>
              <a:rPr lang="en-US" dirty="0"/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1" y="1600200"/>
            <a:ext cx="3648060" cy="47244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265E9E"/>
                </a:solidFill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 sz="3200"/>
            </a:lvl2pPr>
          </a:lstStyle>
          <a:p>
            <a:pPr lvl="0"/>
            <a:r>
              <a:rPr lang="en-US" dirty="0"/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+mn-lt"/>
            </a:endParaRPr>
          </a:p>
          <a:p>
            <a:pPr lvl="0"/>
            <a:r>
              <a:rPr lang="en-US" dirty="0"/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+mn-lt"/>
            </a:endParaRPr>
          </a:p>
          <a:p>
            <a:pPr lvl="0"/>
            <a:r>
              <a:rPr lang="en-US" dirty="0"/>
              <a:t>CLICK TO EDIT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65E9E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947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911225" y="1355725"/>
            <a:ext cx="7318375" cy="4816475"/>
          </a:xfrm>
        </p:spPr>
        <p:txBody>
          <a:bodyPr anchor="b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(insert picture)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911470" y="1355558"/>
            <a:ext cx="5181600" cy="2574758"/>
          </a:xfrm>
          <a:prstGeom prst="rect">
            <a:avLst/>
          </a:prstGeom>
          <a:solidFill>
            <a:schemeClr val="accent1">
              <a:alpha val="8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911225" y="1355725"/>
            <a:ext cx="4727575" cy="2225675"/>
          </a:xfrm>
          <a:solidFill>
            <a:schemeClr val="accent1">
              <a:alpha val="82000"/>
            </a:schemeClr>
          </a:solidFill>
        </p:spPr>
        <p:txBody>
          <a:bodyPr anchor="b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(white box)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524000"/>
            <a:ext cx="4419600" cy="533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rgbClr val="265E9E"/>
                </a:solidFill>
              </a:defRPr>
            </a:lvl1pPr>
            <a:lvl2pPr marL="457200" indent="0">
              <a:buNone/>
              <a:defRPr b="1">
                <a:solidFill>
                  <a:srgbClr val="265E9E"/>
                </a:solidFill>
              </a:defRPr>
            </a:lvl2pPr>
            <a:lvl3pPr marL="914400" indent="0">
              <a:buNone/>
              <a:defRPr b="1">
                <a:solidFill>
                  <a:srgbClr val="265E9E"/>
                </a:solidFill>
              </a:defRPr>
            </a:lvl3pPr>
            <a:lvl4pPr marL="1371600" indent="0">
              <a:buNone/>
              <a:defRPr b="1">
                <a:solidFill>
                  <a:srgbClr val="265E9E"/>
                </a:solidFill>
              </a:defRPr>
            </a:lvl4pPr>
            <a:lvl5pPr marL="1828800" indent="0">
              <a:buNone/>
              <a:defRPr b="1">
                <a:solidFill>
                  <a:srgbClr val="265E9E"/>
                </a:solidFill>
              </a:defRPr>
            </a:lvl5pPr>
          </a:lstStyle>
          <a:p>
            <a:pPr lvl="0"/>
            <a:r>
              <a:rPr lang="en-US" dirty="0"/>
              <a:t>Top of list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073442"/>
            <a:ext cx="4419600" cy="135555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565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911225" y="1355725"/>
            <a:ext cx="7318375" cy="4816475"/>
          </a:xfrm>
        </p:spPr>
        <p:txBody>
          <a:bodyPr anchor="b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(insert picture)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911470" y="1355558"/>
            <a:ext cx="5181600" cy="2574758"/>
          </a:xfrm>
          <a:prstGeom prst="rect">
            <a:avLst/>
          </a:prstGeom>
          <a:solidFill>
            <a:schemeClr val="accent1">
              <a:alpha val="8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STYLE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911225" y="1355725"/>
            <a:ext cx="4727575" cy="2225675"/>
          </a:xfrm>
          <a:solidFill>
            <a:srgbClr val="007BC0"/>
          </a:solidFill>
        </p:spPr>
        <p:txBody>
          <a:bodyPr anchor="b"/>
          <a:lstStyle>
            <a:lvl1pPr marL="0" indent="0" algn="ctr">
              <a:buNone/>
              <a:defRPr>
                <a:solidFill>
                  <a:srgbClr val="007BC0"/>
                </a:solidFill>
              </a:defRPr>
            </a:lvl1pPr>
          </a:lstStyle>
          <a:p>
            <a:pPr lvl="0"/>
            <a:r>
              <a:rPr lang="en-US" dirty="0"/>
              <a:t>(blue box)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524000"/>
            <a:ext cx="4419600" cy="533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rgbClr val="FFFFFF"/>
                </a:solidFill>
              </a:defRPr>
            </a:lvl1pPr>
            <a:lvl2pPr marL="457200" indent="0">
              <a:buNone/>
              <a:defRPr b="1">
                <a:solidFill>
                  <a:srgbClr val="265E9E"/>
                </a:solidFill>
              </a:defRPr>
            </a:lvl2pPr>
            <a:lvl3pPr marL="914400" indent="0">
              <a:buNone/>
              <a:defRPr b="1">
                <a:solidFill>
                  <a:srgbClr val="265E9E"/>
                </a:solidFill>
              </a:defRPr>
            </a:lvl3pPr>
            <a:lvl4pPr marL="1371600" indent="0">
              <a:buNone/>
              <a:defRPr b="1">
                <a:solidFill>
                  <a:srgbClr val="265E9E"/>
                </a:solidFill>
              </a:defRPr>
            </a:lvl4pPr>
            <a:lvl5pPr marL="1828800" indent="0">
              <a:buNone/>
              <a:defRPr b="1">
                <a:solidFill>
                  <a:srgbClr val="265E9E"/>
                </a:solidFill>
              </a:defRPr>
            </a:lvl5pPr>
          </a:lstStyle>
          <a:p>
            <a:pPr lvl="0"/>
            <a:r>
              <a:rPr lang="en-US" dirty="0"/>
              <a:t>Top of list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073442"/>
            <a:ext cx="4419600" cy="1355558"/>
          </a:xfrm>
        </p:spPr>
        <p:txBody>
          <a:bodyPr/>
          <a:lstStyle>
            <a:lvl1pPr>
              <a:buClr>
                <a:srgbClr val="6DCBFF"/>
              </a:buClr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995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11470" y="533400"/>
            <a:ext cx="73181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  <a:br>
              <a:rPr lang="en-US" dirty="0"/>
            </a:br>
            <a:endParaRPr lang="en-US" dirty="0"/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600200"/>
            <a:ext cx="7315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28" name="Line 84"/>
          <p:cNvSpPr>
            <a:spLocks noChangeShapeType="1"/>
          </p:cNvSpPr>
          <p:nvPr userDrawn="1"/>
        </p:nvSpPr>
        <p:spPr bwMode="auto">
          <a:xfrm>
            <a:off x="152400" y="533400"/>
            <a:ext cx="0" cy="6324600"/>
          </a:xfrm>
          <a:prstGeom prst="line">
            <a:avLst/>
          </a:prstGeom>
          <a:noFill/>
          <a:ln w="3175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ea typeface="ＭＳ Ｐゴシック" pitchFamily="34" charset="-128"/>
              <a:cs typeface="+mn-cs"/>
            </a:endParaRPr>
          </a:p>
        </p:txBody>
      </p:sp>
      <p:sp>
        <p:nvSpPr>
          <p:cNvPr id="1029" name="Text Box 85"/>
          <p:cNvSpPr txBox="1">
            <a:spLocks noChangeArrowheads="1"/>
          </p:cNvSpPr>
          <p:nvPr userDrawn="1"/>
        </p:nvSpPr>
        <p:spPr bwMode="auto">
          <a:xfrm>
            <a:off x="3886200" y="6507163"/>
            <a:ext cx="4953000" cy="198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0" hangingPunct="0">
              <a:defRPr/>
            </a:pPr>
            <a:r>
              <a:rPr lang="en-US" sz="700" dirty="0">
                <a:cs typeface="+mn-cs"/>
              </a:rPr>
              <a:t>© </a:t>
            </a:r>
            <a:r>
              <a:rPr lang="en-US" sz="700" dirty="0">
                <a:solidFill>
                  <a:srgbClr val="333333"/>
                </a:solidFill>
                <a:cs typeface="+mn-cs"/>
              </a:rPr>
              <a:t>2020 Population Reference Bureau. All rights reserved. www.prb.org</a:t>
            </a:r>
          </a:p>
        </p:txBody>
      </p:sp>
      <p:pic>
        <p:nvPicPr>
          <p:cNvPr id="1030" name="Picture 86" descr="ppt-logo"/>
          <p:cNvPicPr>
            <a:picLocks noChangeAspect="1" noChangeArrowheads="1"/>
          </p:cNvPicPr>
          <p:nvPr userDrawn="1"/>
        </p:nvPicPr>
        <p:blipFill>
          <a:blip r:embed="rId25"/>
          <a:srcRect/>
          <a:stretch>
            <a:fillRect/>
          </a:stretch>
        </p:blipFill>
        <p:spPr bwMode="auto">
          <a:xfrm>
            <a:off x="990600" y="6507163"/>
            <a:ext cx="2311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Line 87"/>
          <p:cNvSpPr>
            <a:spLocks noChangeShapeType="1"/>
          </p:cNvSpPr>
          <p:nvPr userDrawn="1"/>
        </p:nvSpPr>
        <p:spPr bwMode="auto">
          <a:xfrm flipH="1">
            <a:off x="990600" y="6477000"/>
            <a:ext cx="77724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2" r:id="rId2"/>
    <p:sldLayoutId id="2147483761" r:id="rId3"/>
    <p:sldLayoutId id="2147483752" r:id="rId4"/>
    <p:sldLayoutId id="2147483747" r:id="rId5"/>
    <p:sldLayoutId id="2147483749" r:id="rId6"/>
    <p:sldLayoutId id="2147483753" r:id="rId7"/>
    <p:sldLayoutId id="2147483754" r:id="rId8"/>
    <p:sldLayoutId id="2147483733" r:id="rId9"/>
    <p:sldLayoutId id="2147483759" r:id="rId10"/>
    <p:sldLayoutId id="2147483743" r:id="rId11"/>
    <p:sldLayoutId id="2147483744" r:id="rId12"/>
    <p:sldLayoutId id="2147483745" r:id="rId13"/>
    <p:sldLayoutId id="2147483746" r:id="rId14"/>
    <p:sldLayoutId id="2147483757" r:id="rId15"/>
    <p:sldLayoutId id="2147483760" r:id="rId16"/>
    <p:sldLayoutId id="2147483750" r:id="rId17"/>
    <p:sldLayoutId id="2147483763" r:id="rId18"/>
    <p:sldLayoutId id="2147483738" r:id="rId19"/>
    <p:sldLayoutId id="2147483755" r:id="rId20"/>
    <p:sldLayoutId id="2147483762" r:id="rId21"/>
    <p:sldLayoutId id="2147483758" r:id="rId22"/>
    <p:sldLayoutId id="2147483756" r:id="rId2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baseline="0">
          <a:solidFill>
            <a:srgbClr val="E96D1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65E9E"/>
        </a:buClr>
        <a:buSzPct val="75000"/>
        <a:buFont typeface="Wingdings" pitchFamily="2" charset="2"/>
        <a:buChar char="n"/>
        <a:defRPr sz="2800">
          <a:solidFill>
            <a:srgbClr val="71707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65E9E"/>
        </a:buClr>
        <a:buSzPct val="70000"/>
        <a:buFont typeface="Wingdings" pitchFamily="2" charset="2"/>
        <a:buChar char="n"/>
        <a:defRPr sz="2400">
          <a:solidFill>
            <a:srgbClr val="717073"/>
          </a:solidFill>
          <a:latin typeface="+mn-lt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Clr>
          <a:srgbClr val="265E9E"/>
        </a:buClr>
        <a:buFont typeface="Wingdings" panose="05000000000000000000" pitchFamily="2" charset="2"/>
        <a:buChar char="§"/>
        <a:defRPr sz="1800">
          <a:solidFill>
            <a:srgbClr val="71707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65E9E"/>
        </a:buClr>
        <a:buChar char="•"/>
        <a:defRPr sz="1200">
          <a:solidFill>
            <a:srgbClr val="71707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65E9E"/>
        </a:buClr>
        <a:buSzPct val="85000"/>
        <a:buChar char="•"/>
        <a:defRPr sz="2000">
          <a:solidFill>
            <a:srgbClr val="71707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awg.net/resources/advocating-for-sexual-and-reproductive-health-services-in-covid-19-response" TargetMode="External"/><Relationship Id="rId13" Type="http://schemas.openxmlformats.org/officeDocument/2006/relationships/hyperlink" Target="https://pai.org/wp-content/uploads/2020/04/SRHR-and-COVID-FRENCH-4.17-1.pdf" TargetMode="External"/><Relationship Id="rId3" Type="http://schemas.openxmlformats.org/officeDocument/2006/relationships/hyperlink" Target="https://www.who.int/reproductivehealth/publications/emergencies/COVID-19-SRH/en/" TargetMode="External"/><Relationship Id="rId7" Type="http://schemas.openxmlformats.org/officeDocument/2006/relationships/hyperlink" Target="https://www.guttmacher.org/covid-19-resources" TargetMode="External"/><Relationship Id="rId12" Type="http://schemas.openxmlformats.org/officeDocument/2006/relationships/hyperlink" Target="https://icfp2021.org/covid19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familyplanning2020.org/fr/covid-19" TargetMode="External"/><Relationship Id="rId11" Type="http://schemas.openxmlformats.org/officeDocument/2006/relationships/hyperlink" Target="https://www.pathfinder.org/publications/technical-guidance-comprehensive-abortion-care-during-covid-19/" TargetMode="External"/><Relationship Id="rId5" Type="http://schemas.openxmlformats.org/officeDocument/2006/relationships/hyperlink" Target="https://www.unfpa.org/fr/COVID19" TargetMode="External"/><Relationship Id="rId10" Type="http://schemas.openxmlformats.org/officeDocument/2006/relationships/hyperlink" Target="https://www.mariestopes.org/resources/resilience-adaptation-and-action-msis-response-to-covid-19/?&amp;subjectMatter=&amp;resource=&amp;year=&amp;keyword=" TargetMode="External"/><Relationship Id="rId4" Type="http://schemas.openxmlformats.org/officeDocument/2006/relationships/hyperlink" Target="https://www.figo.org/fr/ressources/ressources-covid-19" TargetMode="External"/><Relationship Id="rId9" Type="http://schemas.openxmlformats.org/officeDocument/2006/relationships/hyperlink" Target="https://www.ippf.org/sites/default/files/2020-07/Ensuring%20SRHR%20during%20COVID19.pdf" TargetMode="External"/><Relationship Id="rId14" Type="http://schemas.openxmlformats.org/officeDocument/2006/relationships/hyperlink" Target="https://equipop.org/wp-content/uploads/2020/07/Rapport-Enquete-Covid19-ANGLAIS.pdf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6azpWCMfy5o?feature=oembed" TargetMode="Externa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pf.org/sites/default/files/2020-07/Ensuring%20SRHR%20during%20COVID19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quipop.org/our-latest-report-protecting-womens-health-and-rights-in-during-covid-19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hilt.harvard.edu/blog/principles-multimedia-learning-richard-e-mayer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quipop.org/our-latest-report-protecting-womens-health-and-rights-in-during-covid-19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>
          <a:xfrm>
            <a:off x="154356" y="2819399"/>
            <a:ext cx="8303844" cy="1511939"/>
          </a:xfrm>
        </p:spPr>
        <p:txBody>
          <a:bodyPr/>
          <a:lstStyle/>
          <a:p>
            <a:r>
              <a:rPr lang="fr" sz="3600" i="0" u="none" spc="0" baseline="0" dirty="0">
                <a:solidFill>
                  <a:schemeClr val="tx1"/>
                </a:solidFill>
              </a:rPr>
              <a:t>COMMUNICATION POUR IMPACT</a:t>
            </a:r>
          </a:p>
          <a:p>
            <a:r>
              <a:rPr lang="en-US" sz="2400" b="0" dirty="0"/>
              <a:t>Comment </a:t>
            </a:r>
            <a:r>
              <a:rPr lang="en-US" sz="2400" b="0" dirty="0" err="1"/>
              <a:t>impliquer</a:t>
            </a:r>
            <a:r>
              <a:rPr lang="en-US" sz="2400" b="0" dirty="0"/>
              <a:t> les </a:t>
            </a:r>
            <a:r>
              <a:rPr lang="en-US" sz="2400" b="0" dirty="0" err="1"/>
              <a:t>décideurs</a:t>
            </a:r>
            <a:r>
              <a:rPr lang="en-US" sz="2400" b="0" dirty="0"/>
              <a:t> et les </a:t>
            </a:r>
            <a:r>
              <a:rPr lang="en-US" sz="2400" b="0" dirty="0" err="1"/>
              <a:t>médias</a:t>
            </a:r>
            <a:r>
              <a:rPr lang="en-US" sz="2400" b="0" dirty="0"/>
              <a:t> pendant la crise de la COVID-19?</a:t>
            </a:r>
          </a:p>
          <a:p>
            <a:r>
              <a:rPr lang="en-US" sz="4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0C544-AC2D-4F98-B9BB-0F216397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56" y="5178025"/>
            <a:ext cx="2749534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2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QUELS IMPACTS SUR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endParaRPr lang="fr" sz="2000" b="0" i="0" u="none" baseline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33F6A-8B49-455E-84F8-5A72947EB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4" y="1562308"/>
            <a:ext cx="7318375" cy="453938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6EA1702-80F5-474B-A285-93E8F6927FAF}"/>
              </a:ext>
            </a:extLst>
          </p:cNvPr>
          <p:cNvSpPr/>
          <p:nvPr/>
        </p:nvSpPr>
        <p:spPr bwMode="auto">
          <a:xfrm>
            <a:off x="1260475" y="4114800"/>
            <a:ext cx="381000" cy="6096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47CDF82-45A1-4CFE-922D-663326818A29}"/>
              </a:ext>
            </a:extLst>
          </p:cNvPr>
          <p:cNvSpPr/>
          <p:nvPr/>
        </p:nvSpPr>
        <p:spPr bwMode="auto">
          <a:xfrm>
            <a:off x="2971800" y="3276600"/>
            <a:ext cx="381000" cy="6096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FC7FDBF-D3CB-4A33-A2F5-0CEE4428AF2C}"/>
              </a:ext>
            </a:extLst>
          </p:cNvPr>
          <p:cNvSpPr/>
          <p:nvPr/>
        </p:nvSpPr>
        <p:spPr bwMode="auto">
          <a:xfrm>
            <a:off x="3962400" y="2792627"/>
            <a:ext cx="381000" cy="6096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A79F3C6-FBF8-468B-8957-1D06BE2597C6}"/>
              </a:ext>
            </a:extLst>
          </p:cNvPr>
          <p:cNvSpPr/>
          <p:nvPr/>
        </p:nvSpPr>
        <p:spPr bwMode="auto">
          <a:xfrm>
            <a:off x="4800602" y="2286000"/>
            <a:ext cx="381000" cy="6096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E9C9465-EB58-4D0B-B464-41D8D6EC22D9}"/>
              </a:ext>
            </a:extLst>
          </p:cNvPr>
          <p:cNvSpPr/>
          <p:nvPr/>
        </p:nvSpPr>
        <p:spPr bwMode="auto">
          <a:xfrm>
            <a:off x="2133600" y="3581400"/>
            <a:ext cx="381000" cy="6096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44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spc="0" dirty="0"/>
              <a:t>SECTION III 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400" spc="0" dirty="0" err="1"/>
              <a:t>Focaliser</a:t>
            </a:r>
            <a:r>
              <a:rPr lang="en-US" sz="4400" spc="0" dirty="0"/>
              <a:t> </a:t>
            </a:r>
            <a:r>
              <a:rPr lang="en-US" sz="4400" spc="0" dirty="0" err="1"/>
              <a:t>l’attention</a:t>
            </a:r>
            <a:r>
              <a:rPr lang="en-US" sz="4400" spc="0" dirty="0"/>
              <a:t> : </a:t>
            </a:r>
            <a:r>
              <a:rPr lang="en-US" sz="4400" spc="0" dirty="0" err="1"/>
              <a:t>Approches</a:t>
            </a:r>
            <a:r>
              <a:rPr lang="en-US" sz="4400" spc="0" dirty="0"/>
              <a:t> pratiques</a:t>
            </a:r>
          </a:p>
        </p:txBody>
      </p:sp>
    </p:spTree>
    <p:extLst>
      <p:ext uri="{BB962C8B-B14F-4D97-AF65-F5344CB8AC3E}">
        <p14:creationId xmlns:p14="http://schemas.microsoft.com/office/powerpoint/2010/main" val="272135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886075"/>
            <a:ext cx="77724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000" spc="200" dirty="0">
                <a:solidFill>
                  <a:schemeClr val="accent1"/>
                </a:solidFill>
              </a:rPr>
              <a:t>POUR LES DÉCIDEURS</a:t>
            </a:r>
            <a:br>
              <a:rPr lang="en-US" sz="5500" b="1" spc="300" dirty="0">
                <a:solidFill>
                  <a:schemeClr val="accent1"/>
                </a:solidFill>
              </a:rPr>
            </a:br>
            <a:endParaRPr lang="en-US" sz="5500" b="1" spc="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37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Les informations mal traduites ne sont pas utilisées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400" b="0" i="0" u="none" baseline="0" dirty="0">
                <a:solidFill>
                  <a:schemeClr val="tx1"/>
                </a:solidFill>
              </a:rPr>
              <a:t>La traduction de la recherche est une compétence qui s'acquiert  </a:t>
            </a:r>
          </a:p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400" b="0" i="0" u="none" baseline="0" dirty="0">
                <a:solidFill>
                  <a:schemeClr val="tx1"/>
                </a:solidFill>
              </a:rPr>
              <a:t>Les décideurs ont une surcharge d'information </a:t>
            </a:r>
          </a:p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400" b="0" i="0" u="none" baseline="0" dirty="0">
                <a:solidFill>
                  <a:schemeClr val="tx1"/>
                </a:solidFill>
              </a:rPr>
              <a:t>Les décideurs politiques préfèrent des informations qui : </a:t>
            </a:r>
          </a:p>
          <a:p>
            <a:pPr lvl="1"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Clr>
                <a:srgbClr val="D6492A"/>
              </a:buClr>
            </a:pPr>
            <a:r>
              <a:rPr lang="fr" sz="2000" b="0" i="0" u="none" baseline="0" dirty="0">
                <a:solidFill>
                  <a:schemeClr val="tx1"/>
                </a:solidFill>
              </a:rPr>
              <a:t>Sont courtes</a:t>
            </a:r>
          </a:p>
          <a:p>
            <a:pPr lvl="1"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Clr>
                <a:srgbClr val="D6492A"/>
              </a:buClr>
            </a:pPr>
            <a:r>
              <a:rPr lang="fr" sz="2000" b="0" i="0" u="none" baseline="0" dirty="0">
                <a:solidFill>
                  <a:schemeClr val="tx1"/>
                </a:solidFill>
              </a:rPr>
              <a:t>Se concentrent sur les points principaux</a:t>
            </a:r>
          </a:p>
          <a:p>
            <a:pPr lvl="1"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Clr>
                <a:srgbClr val="D6492A"/>
              </a:buClr>
            </a:pPr>
            <a:r>
              <a:rPr lang="fr" sz="2000" b="0" i="0" u="none" baseline="0" dirty="0">
                <a:solidFill>
                  <a:schemeClr val="tx1"/>
                </a:solidFill>
              </a:rPr>
              <a:t>Ont des implications non équivoques quant aux résultats </a:t>
            </a:r>
          </a:p>
          <a:p>
            <a:pPr lvl="1"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Clr>
                <a:srgbClr val="D6492A"/>
              </a:buClr>
            </a:pPr>
            <a:r>
              <a:rPr lang="fr" sz="2000" b="0" i="0" u="none" baseline="0" dirty="0">
                <a:solidFill>
                  <a:schemeClr val="tx1"/>
                </a:solidFill>
              </a:rPr>
              <a:t>Fournissent des recommandations claires sur la manière de procéder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8201298" cy="990600"/>
          </a:xfrm>
        </p:spPr>
        <p:txBody>
          <a:bodyPr/>
          <a:lstStyle/>
          <a:p>
            <a:pPr algn="l" rtl="0"/>
            <a:r>
              <a:rPr lang="fr" sz="3600" b="1" i="0" u="none" baseline="0" dirty="0">
                <a:solidFill>
                  <a:srgbClr val="2375BB"/>
                </a:solidFill>
              </a:rPr>
              <a:t>Presenter un message convaincant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447800" y="3429000"/>
            <a:ext cx="73152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2375B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1302378" y="3276600"/>
            <a:ext cx="306978" cy="306978"/>
          </a:xfrm>
          <a:prstGeom prst="ellipse">
            <a:avLst/>
          </a:prstGeom>
          <a:solidFill>
            <a:srgbClr val="33C9D1"/>
          </a:solidFill>
          <a:ln w="9525" cap="flat" cmpd="sng" algn="ctr">
            <a:solidFill>
              <a:srgbClr val="2375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767" y="2806771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2000" b="1" i="0" u="none" baseline="0">
                <a:solidFill>
                  <a:srgbClr val="E96D1F"/>
                </a:solidFill>
              </a:rPr>
              <a:t>Attention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3995" y="3647046"/>
            <a:ext cx="1381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1600" b="1" i="0" u="none" baseline="0">
                <a:solidFill>
                  <a:srgbClr val="2375BB"/>
                </a:solidFill>
              </a:rPr>
              <a:t>Attirez l'attention du public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8009709" y="3276600"/>
            <a:ext cx="306978" cy="306978"/>
          </a:xfrm>
          <a:prstGeom prst="ellipse">
            <a:avLst/>
          </a:prstGeom>
          <a:solidFill>
            <a:srgbClr val="33C9D1"/>
          </a:solidFill>
          <a:ln w="9525" cap="flat" cmpd="sng" algn="ctr">
            <a:solidFill>
              <a:srgbClr val="2375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63098" y="2806771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2000" b="1" i="0" u="none" baseline="0">
                <a:solidFill>
                  <a:srgbClr val="E96D1F"/>
                </a:solidFill>
              </a:rPr>
              <a:t>Action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91326" y="3647046"/>
            <a:ext cx="1381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1600" b="1" i="0" u="none" baseline="0">
                <a:solidFill>
                  <a:srgbClr val="2375BB"/>
                </a:solidFill>
              </a:rPr>
              <a:t>Passez à l'action positive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4633183" y="3276600"/>
            <a:ext cx="306978" cy="306978"/>
          </a:xfrm>
          <a:prstGeom prst="ellipse">
            <a:avLst/>
          </a:prstGeom>
          <a:solidFill>
            <a:srgbClr val="33C9D1"/>
          </a:solidFill>
          <a:ln w="9525" cap="flat" cmpd="sng" algn="ctr">
            <a:solidFill>
              <a:srgbClr val="2375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97799" y="2806771"/>
            <a:ext cx="2053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2000" b="1" i="0" u="none" baseline="0">
                <a:solidFill>
                  <a:srgbClr val="E96D1F"/>
                </a:solidFill>
              </a:rPr>
              <a:t>Satisfaction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14800" y="3647046"/>
            <a:ext cx="1381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1600" b="1" i="0" u="none" baseline="0">
                <a:solidFill>
                  <a:srgbClr val="2375BB"/>
                </a:solidFill>
              </a:rPr>
              <a:t>Proposez une solution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2945591" y="3276600"/>
            <a:ext cx="306978" cy="306978"/>
          </a:xfrm>
          <a:prstGeom prst="ellipse">
            <a:avLst/>
          </a:prstGeom>
          <a:solidFill>
            <a:srgbClr val="33C9D1"/>
          </a:solidFill>
          <a:ln w="9525" cap="flat" cmpd="sng" algn="ctr">
            <a:solidFill>
              <a:srgbClr val="2375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98980" y="2806771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2000" b="1" i="0" u="none" baseline="0">
                <a:solidFill>
                  <a:srgbClr val="E96D1F"/>
                </a:solidFill>
              </a:rPr>
              <a:t>Besoin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27208" y="3647046"/>
            <a:ext cx="1381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1600" b="1" i="0" u="none" baseline="0">
                <a:solidFill>
                  <a:srgbClr val="2375BB"/>
                </a:solidFill>
              </a:rPr>
              <a:t>Exposez le besoin ou le problème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298058" y="3278497"/>
            <a:ext cx="306978" cy="306978"/>
          </a:xfrm>
          <a:prstGeom prst="ellipse">
            <a:avLst/>
          </a:prstGeom>
          <a:solidFill>
            <a:srgbClr val="33C9D1"/>
          </a:solidFill>
          <a:ln w="9525" cap="flat" cmpd="sng" algn="ctr">
            <a:solidFill>
              <a:srgbClr val="2375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15898" y="2808668"/>
            <a:ext cx="2147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2000" b="1" i="0" u="none" baseline="0">
                <a:solidFill>
                  <a:srgbClr val="E96D1F"/>
                </a:solidFill>
              </a:rPr>
              <a:t>Visualisation</a:t>
            </a:r>
            <a:endParaRPr lang="fr" sz="2000" b="1" dirty="0">
              <a:solidFill>
                <a:srgbClr val="E96D1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79675" y="3648943"/>
            <a:ext cx="1381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fr" sz="1600" b="1" i="0" u="none" baseline="0" dirty="0">
                <a:solidFill>
                  <a:srgbClr val="2375BB"/>
                </a:solidFill>
              </a:rPr>
              <a:t>Proposez une perspective d'avenir</a:t>
            </a:r>
          </a:p>
        </p:txBody>
      </p:sp>
    </p:spTree>
    <p:extLst>
      <p:ext uri="{BB962C8B-B14F-4D97-AF65-F5344CB8AC3E}">
        <p14:creationId xmlns:p14="http://schemas.microsoft.com/office/powerpoint/2010/main" val="806500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886075"/>
            <a:ext cx="77724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000" spc="200" dirty="0">
                <a:solidFill>
                  <a:schemeClr val="accent1"/>
                </a:solidFill>
              </a:rPr>
              <a:t>POUR LES MÉDIAS</a:t>
            </a:r>
            <a:br>
              <a:rPr lang="en-US" sz="5500" b="1" spc="300" dirty="0">
                <a:solidFill>
                  <a:schemeClr val="accent1"/>
                </a:solidFill>
              </a:rPr>
            </a:br>
            <a:endParaRPr lang="en-US" sz="5500" b="1" spc="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49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70" y="533400"/>
            <a:ext cx="8232530" cy="685800"/>
          </a:xfrm>
        </p:spPr>
        <p:txBody>
          <a:bodyPr/>
          <a:lstStyle/>
          <a:p>
            <a:pPr algn="l" rtl="0"/>
            <a:r>
              <a:rPr lang="fr" sz="4000" b="1" i="0" u="none" baseline="0" dirty="0"/>
              <a:t>Connaître le paysage médiatique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29537" cy="4800600"/>
          </a:xfrm>
        </p:spPr>
        <p:txBody>
          <a:bodyPr/>
          <a:lstStyle/>
          <a:p>
            <a:pPr lvl="0" algn="l" rtl="0">
              <a:spcAft>
                <a:spcPts val="2400"/>
              </a:spcAft>
            </a:pPr>
            <a:r>
              <a:rPr lang="fr" b="0" i="0" u="none" baseline="0" dirty="0">
                <a:solidFill>
                  <a:srgbClr val="000000"/>
                </a:solidFill>
              </a:rPr>
              <a:t>Les médias ne sont pas tous les mêmes. Différents organes de presse couvrent de différents thèmes et s'adressent à de différents publics.</a:t>
            </a:r>
          </a:p>
          <a:p>
            <a:pPr lvl="0" algn="l" rtl="0">
              <a:spcAft>
                <a:spcPts val="1200"/>
              </a:spcAft>
            </a:pPr>
            <a:r>
              <a:rPr lang="fr" b="0" i="0" u="none" baseline="0" dirty="0">
                <a:solidFill>
                  <a:srgbClr val="000000"/>
                </a:solidFill>
              </a:rPr>
              <a:t>Créez une base de données multimédia </a:t>
            </a:r>
          </a:p>
          <a:p>
            <a:pPr lvl="1" algn="l" rtl="0">
              <a:spcAft>
                <a:spcPts val="1200"/>
              </a:spcAft>
            </a:pPr>
            <a:r>
              <a:rPr lang="fr" b="0" i="0" u="none" baseline="0" dirty="0">
                <a:solidFill>
                  <a:srgbClr val="000000"/>
                </a:solidFill>
              </a:rPr>
              <a:t>Identifiez les médias pertinents pour votre public cible </a:t>
            </a:r>
          </a:p>
          <a:p>
            <a:pPr lvl="1" algn="l" rtl="0"/>
            <a:r>
              <a:rPr lang="fr" b="0" i="0" u="none" baseline="0" dirty="0">
                <a:solidFill>
                  <a:srgbClr val="000000"/>
                </a:solidFill>
                <a:sym typeface="Wingdings" panose="05000000000000000000" pitchFamily="2" charset="2"/>
              </a:rPr>
              <a:t>Identifiez les journalistes qui traitent de problèmes similaires à ceux de votre recherche  </a:t>
            </a:r>
          </a:p>
          <a:p>
            <a:pPr marL="0" indent="0" algn="l" rtl="0">
              <a:buNone/>
            </a:pPr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123376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fr" sz="3200" b="1" i="0" u="none" baseline="0" dirty="0"/>
              <a:t>Comment travailler avec les médias</a:t>
            </a:r>
            <a:endParaRPr lang="fr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29537" cy="4800600"/>
          </a:xfrm>
        </p:spPr>
        <p:txBody>
          <a:bodyPr/>
          <a:lstStyle/>
          <a:p>
            <a:pPr algn="l" rtl="0"/>
            <a:r>
              <a:rPr lang="fr" b="0" i="0" u="none" baseline="0" dirty="0">
                <a:solidFill>
                  <a:schemeClr val="tx1"/>
                </a:solidFill>
              </a:rPr>
              <a:t>Soyez conscient(e) des délais imposés au journaliste</a:t>
            </a:r>
          </a:p>
          <a:p>
            <a:pPr algn="l" rtl="0">
              <a:spcAft>
                <a:spcPts val="1200"/>
              </a:spcAft>
            </a:pPr>
            <a:r>
              <a:rPr lang="fr" b="0" i="0" u="none" baseline="0" dirty="0">
                <a:solidFill>
                  <a:schemeClr val="tx1"/>
                </a:solidFill>
              </a:rPr>
              <a:t>Nouez une relation professionnelle</a:t>
            </a:r>
          </a:p>
          <a:p>
            <a:pPr lvl="1" algn="l" rtl="0"/>
            <a:r>
              <a:rPr lang="fr" b="0" i="0" u="none" baseline="0" dirty="0">
                <a:solidFill>
                  <a:schemeClr val="tx1"/>
                </a:solidFill>
              </a:rPr>
              <a:t>Soyez disponible et répondez promptement</a:t>
            </a:r>
          </a:p>
          <a:p>
            <a:pPr lvl="1" algn="l" rtl="0"/>
            <a:r>
              <a:rPr lang="fr" b="0" i="0" u="none" baseline="0" dirty="0">
                <a:solidFill>
                  <a:schemeClr val="tx1"/>
                </a:solidFill>
              </a:rPr>
              <a:t>Trouvez des moyens de communiquer régulièrement</a:t>
            </a:r>
          </a:p>
          <a:p>
            <a:pPr lvl="1" algn="l" rtl="0"/>
            <a:r>
              <a:rPr lang="fr" b="0" i="0" u="none" baseline="0" dirty="0">
                <a:solidFill>
                  <a:schemeClr val="tx1"/>
                </a:solidFill>
              </a:rPr>
              <a:t>Soyez utile, attentionné(e) et honnête</a:t>
            </a:r>
            <a:endParaRPr lang="fr" dirty="0">
              <a:solidFill>
                <a:schemeClr val="tx1"/>
              </a:solidFill>
            </a:endParaRPr>
          </a:p>
          <a:p>
            <a:pPr algn="l" rtl="0"/>
            <a:r>
              <a:rPr lang="fr" b="0" i="0" u="none" baseline="0" dirty="0">
                <a:solidFill>
                  <a:schemeClr val="tx1"/>
                </a:solidFill>
              </a:rPr>
              <a:t>Suivez le nombre de fois </a:t>
            </a:r>
            <a:r>
              <a:rPr lang="fr" dirty="0">
                <a:solidFill>
                  <a:schemeClr val="tx1"/>
                </a:solidFill>
              </a:rPr>
              <a:t>où</a:t>
            </a:r>
            <a:r>
              <a:rPr lang="fr" b="0" i="0" u="none" baseline="0" dirty="0">
                <a:solidFill>
                  <a:schemeClr val="tx1"/>
                </a:solidFill>
              </a:rPr>
              <a:t> vous participez ou contribuez </a:t>
            </a:r>
            <a:r>
              <a:rPr lang="fr" dirty="0">
                <a:solidFill>
                  <a:schemeClr val="tx1"/>
                </a:solidFill>
              </a:rPr>
              <a:t>dans</a:t>
            </a:r>
            <a:r>
              <a:rPr lang="fr" b="0" i="0" u="none" baseline="0" dirty="0">
                <a:solidFill>
                  <a:schemeClr val="tx1"/>
                </a:solidFill>
              </a:rPr>
              <a:t> les médias</a:t>
            </a:r>
          </a:p>
          <a:p>
            <a:endParaRPr lang="fr" dirty="0"/>
          </a:p>
          <a:p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3108495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343150"/>
            <a:ext cx="77724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000" spc="200" dirty="0">
                <a:solidFill>
                  <a:schemeClr val="accent1"/>
                </a:solidFill>
              </a:rPr>
              <a:t>APPROCHES POUR VOTRE PLAIDOYER</a:t>
            </a:r>
            <a:br>
              <a:rPr lang="en-US" sz="5500" b="1" spc="300" dirty="0">
                <a:solidFill>
                  <a:schemeClr val="accent1"/>
                </a:solidFill>
              </a:rPr>
            </a:br>
            <a:endParaRPr lang="en-US" sz="5500" b="1" spc="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94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QUEL EST LE RÔLE DE LA SOCIÉTÉ CIVILE ?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endParaRPr lang="fr" sz="2800" dirty="0">
              <a:solidFill>
                <a:schemeClr val="tx1"/>
              </a:solidFill>
              <a:ea typeface="+mn-ea"/>
              <a:cs typeface="+mn-cs"/>
            </a:endParaRP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r>
              <a:rPr lang="fr" sz="2800" dirty="0">
                <a:solidFill>
                  <a:schemeClr val="tx1"/>
                </a:solidFill>
                <a:ea typeface="+mn-ea"/>
                <a:cs typeface="+mn-cs"/>
              </a:rPr>
              <a:t>Plaidez pour les communautés, surtout les plus vulnérables et moins desservies</a:t>
            </a:r>
          </a:p>
          <a:p>
            <a:pPr marL="800100" lvl="2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r>
              <a:rPr lang="fr" sz="2200" dirty="0">
                <a:solidFill>
                  <a:schemeClr val="tx1"/>
                </a:solidFill>
                <a:ea typeface="+mn-ea"/>
                <a:cs typeface="+mn-cs"/>
              </a:rPr>
              <a:t>Pointez la responsabilité des gouvernements et poussez-les à tenir à leurs engagements envers la population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r>
              <a:rPr lang="fr" sz="2800" dirty="0">
                <a:solidFill>
                  <a:schemeClr val="tx1"/>
                </a:solidFill>
                <a:ea typeface="+mn-ea"/>
                <a:cs typeface="+mn-cs"/>
              </a:rPr>
              <a:t>Prestataire des services essentiels</a:t>
            </a:r>
          </a:p>
          <a:p>
            <a:pPr marL="800100" lvl="2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r>
              <a:rPr lang="fr" sz="2200" dirty="0">
                <a:solidFill>
                  <a:schemeClr val="tx1"/>
                </a:solidFill>
                <a:ea typeface="+mn-ea"/>
                <a:cs typeface="+mn-cs"/>
              </a:rPr>
              <a:t>Rôle clé dans la </a:t>
            </a:r>
            <a:r>
              <a:rPr lang="en-US" sz="2200" dirty="0" err="1">
                <a:solidFill>
                  <a:schemeClr val="tx1"/>
                </a:solidFill>
                <a:ea typeface="+mn-ea"/>
                <a:cs typeface="+mn-cs"/>
              </a:rPr>
              <a:t>réponse</a:t>
            </a: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 et la </a:t>
            </a:r>
            <a:r>
              <a:rPr lang="en-US" sz="2200" dirty="0" err="1">
                <a:solidFill>
                  <a:schemeClr val="tx1"/>
                </a:solidFill>
                <a:ea typeface="+mn-ea"/>
                <a:cs typeface="+mn-cs"/>
              </a:rPr>
              <a:t>continuité</a:t>
            </a: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 de </a:t>
            </a:r>
            <a:r>
              <a:rPr lang="en-US" sz="2200" dirty="0" err="1">
                <a:solidFill>
                  <a:schemeClr val="tx1"/>
                </a:solidFill>
                <a:ea typeface="+mn-ea"/>
                <a:cs typeface="+mn-cs"/>
              </a:rPr>
              <a:t>soins</a:t>
            </a:r>
            <a:endParaRPr lang="fr" sz="2200" dirty="0">
              <a:solidFill>
                <a:schemeClr val="tx1"/>
              </a:solidFill>
              <a:ea typeface="+mn-ea"/>
              <a:cs typeface="+mn-cs"/>
            </a:endParaRP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endParaRPr lang="fr" sz="2800" dirty="0">
              <a:solidFill>
                <a:schemeClr val="tx1"/>
              </a:solidFill>
              <a:ea typeface="+mn-ea"/>
              <a:cs typeface="+mn-cs"/>
            </a:endParaRP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SzPct val="75000"/>
            </a:pPr>
            <a:endParaRPr lang="fr" sz="2800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3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394329" cy="685800"/>
          </a:xfrm>
        </p:spPr>
        <p:txBody>
          <a:bodyPr/>
          <a:lstStyle/>
          <a:p>
            <a:pPr rtl="0" eaLnBrk="1" hangingPunct="1"/>
            <a:r>
              <a:rPr lang="fr" sz="2400" b="1" i="0" u="none" baseline="0" dirty="0"/>
              <a:t>SOMMAIRE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/>
            <a:r>
              <a:rPr lang="fr" sz="2400" b="0" i="0" u="none" baseline="0" dirty="0">
                <a:solidFill>
                  <a:schemeClr val="tx1"/>
                </a:solidFill>
              </a:rPr>
              <a:t>I: Introduction et résumé </a:t>
            </a:r>
          </a:p>
          <a:p>
            <a:pPr algn="l" rtl="0" eaLnBrk="1" hangingPunct="1"/>
            <a:endParaRPr lang="fr" sz="2400" b="0" i="0" u="none" baseline="0" dirty="0">
              <a:solidFill>
                <a:schemeClr val="tx1"/>
              </a:solidFill>
            </a:endParaRPr>
          </a:p>
          <a:p>
            <a:pPr algn="l" rtl="0" eaLnBrk="1" hangingPunct="1"/>
            <a:r>
              <a:rPr lang="fr" sz="2400" dirty="0">
                <a:solidFill>
                  <a:schemeClr val="tx1"/>
                </a:solidFill>
              </a:rPr>
              <a:t>II: Défis et impacts</a:t>
            </a:r>
          </a:p>
          <a:p>
            <a:pPr algn="l" rtl="0" eaLnBrk="1" hangingPunct="1"/>
            <a:endParaRPr lang="fr" sz="2400" dirty="0">
              <a:solidFill>
                <a:schemeClr val="tx1"/>
              </a:solidFill>
            </a:endParaRPr>
          </a:p>
          <a:p>
            <a:pPr algn="l" rtl="0" eaLnBrk="1" hangingPunct="1"/>
            <a:r>
              <a:rPr lang="fr" sz="2400" dirty="0">
                <a:solidFill>
                  <a:schemeClr val="tx1"/>
                </a:solidFill>
              </a:rPr>
              <a:t>III: Focaliser l’attention</a:t>
            </a:r>
          </a:p>
          <a:p>
            <a:pPr lvl="1"/>
            <a:r>
              <a:rPr lang="fr" sz="2000" dirty="0">
                <a:solidFill>
                  <a:schemeClr val="tx1"/>
                </a:solidFill>
              </a:rPr>
              <a:t>Approches pratiques de communication</a:t>
            </a:r>
          </a:p>
          <a:p>
            <a:pPr lvl="1"/>
            <a:r>
              <a:rPr lang="fr" sz="2000" dirty="0">
                <a:solidFill>
                  <a:schemeClr val="tx1"/>
                </a:solidFill>
              </a:rPr>
              <a:t>Formats de communication </a:t>
            </a:r>
          </a:p>
          <a:p>
            <a:pPr marL="457200" lvl="1" indent="0">
              <a:buNone/>
            </a:pPr>
            <a:endParaRPr lang="fr" sz="2000" dirty="0">
              <a:solidFill>
                <a:schemeClr val="tx1"/>
              </a:solidFill>
            </a:endParaRPr>
          </a:p>
          <a:p>
            <a:pPr algn="l" rtl="0" eaLnBrk="1" hangingPunct="1"/>
            <a:r>
              <a:rPr lang="fr" sz="2400" b="0" i="0" u="none" baseline="0" dirty="0">
                <a:solidFill>
                  <a:schemeClr val="tx1"/>
                </a:solidFill>
              </a:rPr>
              <a:t>V: Conclusion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22325" y="6208713"/>
            <a:ext cx="3825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rtl="0" eaLnBrk="1" hangingPunct="1"/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119267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COMMENT ADAPTER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b="0" i="0" u="none" baseline="0" dirty="0">
                <a:solidFill>
                  <a:schemeClr val="tx1"/>
                </a:solidFill>
              </a:rPr>
              <a:t>Intégrez votre problématique dans la riposte COVID-19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dirty="0">
                <a:solidFill>
                  <a:schemeClr val="tx1"/>
                </a:solidFill>
              </a:rPr>
              <a:t>Pensez en termes de priorités du moment – comment votre plaidoyer s’inscrit-il dans les urgences d’actualité ?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b="0" i="0" u="none" baseline="0" dirty="0">
                <a:solidFill>
                  <a:schemeClr val="tx1"/>
                </a:solidFill>
              </a:rPr>
              <a:t>Les soins SSR (y compris l’avortement sécurisé) comme soins essentiels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dirty="0">
                <a:solidFill>
                  <a:schemeClr val="tx1"/>
                </a:solidFill>
              </a:rPr>
              <a:t>Quels résultats pour le pays si la question n’est pas traitée?</a:t>
            </a: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sz="2000" dirty="0">
                <a:solidFill>
                  <a:schemeClr val="tx1"/>
                </a:solidFill>
              </a:rPr>
              <a:t> </a:t>
            </a:r>
            <a:endParaRPr lang="fr" sz="2000" b="0" i="0" u="non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7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COMMENT </a:t>
            </a:r>
            <a:r>
              <a:rPr lang="fr" sz="3200" dirty="0"/>
              <a:t>ADAPTE</a:t>
            </a:r>
            <a:r>
              <a:rPr lang="fr" sz="3200" b="1" i="0" u="none" baseline="0" dirty="0"/>
              <a:t>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Mettez la question dans son contexte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Faites la comparaison entre la flambée COVID et la mortalité maternelle, par exemple</a:t>
            </a:r>
            <a:endParaRPr lang="fr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800" dirty="0">
                <a:solidFill>
                  <a:schemeClr val="tx1"/>
                </a:solidFill>
              </a:rPr>
              <a:t>Ciblez vos messages avec une communication stratégique, éfficace et succincte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b="0" i="0" u="none" baseline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800" dirty="0">
                <a:solidFill>
                  <a:schemeClr val="tx1"/>
                </a:solidFill>
              </a:rPr>
              <a:t>Répétez vos messages</a:t>
            </a:r>
            <a:endParaRPr lang="fr" sz="2800" b="0" i="0" u="none" baseline="0" dirty="0">
              <a:solidFill>
                <a:schemeClr val="tx1"/>
              </a:solidFill>
            </a:endParaRPr>
          </a:p>
          <a:p>
            <a:pPr marL="0" indent="0"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endParaRPr lang="fr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sz="18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sz="1800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sz="2000" dirty="0">
                <a:solidFill>
                  <a:schemeClr val="tx1"/>
                </a:solidFill>
              </a:rPr>
              <a:t> </a:t>
            </a:r>
            <a:endParaRPr lang="fr" sz="2000" b="0" i="0" u="non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83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COMMENT ADAPTER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Initiez</a:t>
            </a:r>
            <a:r>
              <a:rPr lang="fr" b="0" i="0" u="none" baseline="0" dirty="0">
                <a:solidFill>
                  <a:schemeClr val="tx1"/>
                </a:solidFill>
              </a:rPr>
              <a:t> des collaborations </a:t>
            </a:r>
            <a:r>
              <a:rPr lang="fr" dirty="0">
                <a:solidFill>
                  <a:schemeClr val="tx1"/>
                </a:solidFill>
              </a:rPr>
              <a:t>avec d’autres groupes pour amplifier votre message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b="0" i="0" u="none" baseline="0" dirty="0">
                <a:solidFill>
                  <a:schemeClr val="tx1"/>
                </a:solidFill>
              </a:rPr>
              <a:t>Parternariats et mouvements peuvent augmenter votre </a:t>
            </a:r>
            <a:r>
              <a:rPr lang="fr" sz="2000" dirty="0">
                <a:solidFill>
                  <a:schemeClr val="tx1"/>
                </a:solidFill>
              </a:rPr>
              <a:t>audience</a:t>
            </a:r>
            <a:r>
              <a:rPr lang="fr" sz="2000" b="0" i="0" u="none" baseline="0" dirty="0">
                <a:solidFill>
                  <a:schemeClr val="tx1"/>
                </a:solidFill>
              </a:rPr>
              <a:t> et votre légitimité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dirty="0">
                <a:solidFill>
                  <a:schemeClr val="tx1"/>
                </a:solidFill>
              </a:rPr>
              <a:t>Ils permettent de contrer la désinformation avec une prépondérance de messages positifs, factuels et coordonnés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dirty="0">
                <a:solidFill>
                  <a:schemeClr val="tx1"/>
                </a:solidFill>
              </a:rPr>
              <a:t>Faites entendre la voix des communautés et des femmes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000" b="0" i="0" u="none" baseline="0" dirty="0">
                <a:solidFill>
                  <a:schemeClr val="tx1"/>
                </a:solidFill>
              </a:rPr>
              <a:t>Faites le lien entre différents niveaux de décideurs – local, national, régional</a:t>
            </a: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sz="2000" dirty="0">
                <a:solidFill>
                  <a:schemeClr val="tx1"/>
                </a:solidFill>
              </a:rPr>
              <a:t> </a:t>
            </a:r>
            <a:endParaRPr lang="fr" sz="2000" b="0" i="0" u="non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2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COMMENT ADAPTER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b="0" i="0" u="none" baseline="0" dirty="0">
                <a:solidFill>
                  <a:schemeClr val="tx1"/>
                </a:solidFill>
              </a:rPr>
              <a:t>Alimenter votre plaidoyer avec des éléments probants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Estimations d’impact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Éléments probants issus d’autres crises sanitaires et humanitaires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dirty="0" err="1">
                <a:solidFill>
                  <a:schemeClr val="tx1"/>
                </a:solidFill>
              </a:rPr>
              <a:t>Données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fr" b="0" i="0" u="none" baseline="0" dirty="0">
                <a:solidFill>
                  <a:schemeClr val="tx1"/>
                </a:solidFill>
              </a:rPr>
              <a:t>qualitatives et préliminaires de l’impact COVID</a:t>
            </a: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endParaRPr lang="fr" b="0" i="0" u="none" baseline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Soyez flexible !</a:t>
            </a:r>
            <a:endParaRPr lang="fr" b="0" i="0" u="none" baseline="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77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COMMENT ADAPTER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b="0" i="0" u="none" baseline="0" dirty="0">
                <a:solidFill>
                  <a:schemeClr val="tx1"/>
                </a:solidFill>
              </a:rPr>
              <a:t>Regarder vers l’avenir – quelles adaptations durables ?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sz="2400" dirty="0">
                <a:solidFill>
                  <a:schemeClr val="tx1"/>
                </a:solidFill>
              </a:rPr>
              <a:t>Plaidoyer pour des approches innovantes pour la continuité de services – et leur adoption </a:t>
            </a:r>
            <a:r>
              <a:rPr lang="fr" dirty="0">
                <a:solidFill>
                  <a:schemeClr val="tx1"/>
                </a:solidFill>
              </a:rPr>
              <a:t>définitive</a:t>
            </a:r>
            <a:endParaRPr lang="fr" sz="2400" b="0" i="0" u="none" baseline="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sz="2000" dirty="0">
                <a:solidFill>
                  <a:schemeClr val="tx1"/>
                </a:solidFill>
              </a:rPr>
              <a:t> </a:t>
            </a:r>
            <a:endParaRPr lang="fr" sz="2000" b="0" i="0" u="non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99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COMMENT ADAPTER VOTRE PLAIDOYER 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911225" y="1600200"/>
            <a:ext cx="6175375" cy="4572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Faites usage des ressources à votre disposition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Boîtes à outils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Fiches d’information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Guides techniques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Rapports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sz="2000" dirty="0">
                <a:solidFill>
                  <a:schemeClr val="tx1"/>
                </a:solidFill>
              </a:rPr>
              <a:t> </a:t>
            </a:r>
            <a:endParaRPr lang="fr" sz="2000" b="0" i="0" u="none" baseline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43270-7D08-4AF7-81A7-C2DF1FBF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429000"/>
            <a:ext cx="3846517" cy="215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5159C-6819-41F6-B148-D2F093313823}"/>
              </a:ext>
            </a:extLst>
          </p:cNvPr>
          <p:cNvSpPr txBox="1"/>
          <p:nvPr/>
        </p:nvSpPr>
        <p:spPr>
          <a:xfrm>
            <a:off x="990600" y="6201489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IAWG 2020</a:t>
            </a:r>
          </a:p>
        </p:txBody>
      </p:sp>
    </p:spTree>
    <p:extLst>
      <p:ext uri="{BB962C8B-B14F-4D97-AF65-F5344CB8AC3E}">
        <p14:creationId xmlns:p14="http://schemas.microsoft.com/office/powerpoint/2010/main" val="332913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RESSOURCES SÉLECTIONNÉES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6B4687-95C1-465B-AA4B-13193D417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77457"/>
              </p:ext>
            </p:extLst>
          </p:nvPr>
        </p:nvGraphicFramePr>
        <p:xfrm>
          <a:off x="1676400" y="1227438"/>
          <a:ext cx="60960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792">
                  <a:extLst>
                    <a:ext uri="{9D8B030D-6E8A-4147-A177-3AD203B41FA5}">
                      <a16:colId xmlns:a16="http://schemas.microsoft.com/office/drawing/2014/main" val="3056902592"/>
                    </a:ext>
                  </a:extLst>
                </a:gridCol>
                <a:gridCol w="3024208">
                  <a:extLst>
                    <a:ext uri="{9D8B030D-6E8A-4147-A177-3AD203B41FA5}">
                      <a16:colId xmlns:a16="http://schemas.microsoft.com/office/drawing/2014/main" val="38094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de </a:t>
                      </a:r>
                      <a:r>
                        <a:rPr lang="en-US" dirty="0" err="1"/>
                        <a:t>ressource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5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L’OMS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Guides techniques (</a:t>
                      </a:r>
                      <a:r>
                        <a:rPr lang="en-US" dirty="0" err="1">
                          <a:hlinkClick r:id="rId3"/>
                        </a:rPr>
                        <a:t>anglais</a:t>
                      </a:r>
                      <a:r>
                        <a:rPr lang="en-US" dirty="0">
                          <a:hlinkClick r:id="rId3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870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 FIGO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4"/>
                        </a:rPr>
                        <a:t>Boîte</a:t>
                      </a:r>
                      <a:r>
                        <a:rPr lang="en-US" dirty="0">
                          <a:hlinkClick r:id="rId4"/>
                        </a:rPr>
                        <a:t> à </a:t>
                      </a:r>
                      <a:r>
                        <a:rPr lang="en-US" dirty="0" err="1">
                          <a:hlinkClick r:id="rId4"/>
                        </a:rPr>
                        <a:t>outils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65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L’UNFPA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5"/>
                        </a:rPr>
                        <a:t>Boîte</a:t>
                      </a:r>
                      <a:r>
                        <a:rPr lang="en-US" dirty="0">
                          <a:hlinkClick r:id="rId5"/>
                        </a:rPr>
                        <a:t> à </a:t>
                      </a:r>
                      <a:r>
                        <a:rPr lang="en-US" dirty="0" err="1">
                          <a:hlinkClick r:id="rId5"/>
                        </a:rPr>
                        <a:t>outils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96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FP2020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6"/>
                        </a:rPr>
                        <a:t>Boîte</a:t>
                      </a:r>
                      <a:r>
                        <a:rPr lang="en-US" dirty="0">
                          <a:hlinkClick r:id="rId6"/>
                        </a:rPr>
                        <a:t> à </a:t>
                      </a:r>
                      <a:r>
                        <a:rPr lang="en-US" dirty="0" err="1">
                          <a:hlinkClick r:id="rId6"/>
                        </a:rPr>
                        <a:t>outils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4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Guttmacher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7"/>
                        </a:rPr>
                        <a:t>Études </a:t>
                      </a:r>
                      <a:r>
                        <a:rPr lang="en-US" dirty="0" err="1">
                          <a:hlinkClick r:id="rId7"/>
                        </a:rPr>
                        <a:t>d’impact</a:t>
                      </a:r>
                      <a:r>
                        <a:rPr lang="en-US" dirty="0">
                          <a:hlinkClick r:id="rId7"/>
                        </a:rPr>
                        <a:t> (</a:t>
                      </a:r>
                      <a:r>
                        <a:rPr lang="en-US" dirty="0" err="1">
                          <a:hlinkClick r:id="rId7"/>
                        </a:rPr>
                        <a:t>anglais</a:t>
                      </a:r>
                      <a:r>
                        <a:rPr lang="en-US" dirty="0">
                          <a:hlinkClick r:id="rId7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54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IAWG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8"/>
                        </a:rPr>
                        <a:t>Déclaration</a:t>
                      </a:r>
                      <a:r>
                        <a:rPr lang="en-US" dirty="0">
                          <a:hlinkClick r:id="rId8"/>
                        </a:rPr>
                        <a:t> de plaidoyer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6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IPPF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9"/>
                        </a:rPr>
                        <a:t>Rapport de plaidoyer (</a:t>
                      </a:r>
                      <a:r>
                        <a:rPr lang="en-US" dirty="0" err="1">
                          <a:hlinkClick r:id="rId9"/>
                        </a:rPr>
                        <a:t>anglais</a:t>
                      </a:r>
                      <a:r>
                        <a:rPr lang="en-US" dirty="0">
                          <a:hlinkClick r:id="rId9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11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Marie Stopes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0"/>
                        </a:rPr>
                        <a:t>Rapport (</a:t>
                      </a:r>
                      <a:r>
                        <a:rPr lang="en-US" dirty="0" err="1">
                          <a:hlinkClick r:id="rId10"/>
                        </a:rPr>
                        <a:t>anglais</a:t>
                      </a:r>
                      <a:r>
                        <a:rPr lang="en-US" dirty="0">
                          <a:hlinkClick r:id="rId10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96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Pathfinder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1"/>
                        </a:rPr>
                        <a:t>Guides techniques (</a:t>
                      </a:r>
                      <a:r>
                        <a:rPr lang="en-US" dirty="0" err="1">
                          <a:hlinkClick r:id="rId11"/>
                        </a:rPr>
                        <a:t>anglais</a:t>
                      </a:r>
                      <a:r>
                        <a:rPr lang="en-US" dirty="0">
                          <a:hlinkClick r:id="rId11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047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ICPF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12"/>
                        </a:rPr>
                        <a:t>Boîte</a:t>
                      </a:r>
                      <a:r>
                        <a:rPr lang="en-US" dirty="0">
                          <a:hlinkClick r:id="rId12"/>
                        </a:rPr>
                        <a:t> à </a:t>
                      </a:r>
                      <a:r>
                        <a:rPr lang="en-US" dirty="0" err="1">
                          <a:hlinkClick r:id="rId12"/>
                        </a:rPr>
                        <a:t>outils</a:t>
                      </a:r>
                      <a:r>
                        <a:rPr lang="en-US" dirty="0">
                          <a:hlinkClick r:id="rId12"/>
                        </a:rPr>
                        <a:t> (</a:t>
                      </a:r>
                      <a:r>
                        <a:rPr lang="en-US" dirty="0" err="1">
                          <a:hlinkClick r:id="rId12"/>
                        </a:rPr>
                        <a:t>anglais</a:t>
                      </a:r>
                      <a:r>
                        <a:rPr lang="en-US" dirty="0">
                          <a:hlinkClick r:id="rId12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60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3"/>
                        </a:rPr>
                        <a:t>Appel à </a:t>
                      </a:r>
                      <a:r>
                        <a:rPr lang="en-US" dirty="0" err="1">
                          <a:hlinkClick r:id="rId13"/>
                        </a:rPr>
                        <a:t>l’action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9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Equipop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4"/>
                        </a:rPr>
                        <a:t>Rapport (</a:t>
                      </a:r>
                      <a:r>
                        <a:rPr lang="en-US" dirty="0" err="1">
                          <a:hlinkClick r:id="rId14"/>
                        </a:rPr>
                        <a:t>anglais</a:t>
                      </a:r>
                      <a:r>
                        <a:rPr lang="en-US" dirty="0">
                          <a:hlinkClick r:id="rId14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34068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1128D-B230-4397-856A-23AE00DCC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2400" y="5715000"/>
            <a:ext cx="12954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…et </a:t>
            </a:r>
            <a:r>
              <a:rPr lang="en-US" sz="2000" dirty="0" err="1">
                <a:solidFill>
                  <a:schemeClr val="tx1"/>
                </a:solidFill>
              </a:rPr>
              <a:t>d’autres</a:t>
            </a:r>
            <a:r>
              <a:rPr lang="en-US" sz="2000" dirty="0">
                <a:solidFill>
                  <a:schemeClr val="tx1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515055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spc="0" dirty="0"/>
              <a:t>SECTION IV 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400" spc="0" dirty="0" err="1"/>
              <a:t>Focaliser</a:t>
            </a:r>
            <a:r>
              <a:rPr lang="en-US" sz="4400" spc="0" dirty="0"/>
              <a:t> </a:t>
            </a:r>
            <a:r>
              <a:rPr lang="en-US" sz="4400" spc="0" dirty="0" err="1"/>
              <a:t>l’attention</a:t>
            </a:r>
            <a:r>
              <a:rPr lang="en-US" sz="4400" spc="0" dirty="0"/>
              <a:t> : Formats</a:t>
            </a:r>
          </a:p>
        </p:txBody>
      </p:sp>
    </p:spTree>
    <p:extLst>
      <p:ext uri="{BB962C8B-B14F-4D97-AF65-F5344CB8AC3E}">
        <p14:creationId xmlns:p14="http://schemas.microsoft.com/office/powerpoint/2010/main" val="265496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70" y="533400"/>
            <a:ext cx="7470529" cy="685800"/>
          </a:xfrm>
        </p:spPr>
        <p:txBody>
          <a:bodyPr/>
          <a:lstStyle/>
          <a:p>
            <a:pPr algn="l" rtl="0"/>
            <a:r>
              <a:rPr lang="fr" sz="3600" dirty="0"/>
              <a:t>FORMATS PAR CIBLE</a:t>
            </a:r>
            <a:endParaRPr lang="fr" sz="3600" b="1" i="0" u="none" baseline="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/>
            <a:r>
              <a:rPr lang="fr" b="0" i="0" u="none" baseline="0" dirty="0">
                <a:solidFill>
                  <a:schemeClr val="tx1"/>
                </a:solidFill>
              </a:rPr>
              <a:t>Pour des décideurs</a:t>
            </a:r>
          </a:p>
          <a:p>
            <a:pPr lvl="1"/>
            <a:r>
              <a:rPr lang="fr" dirty="0">
                <a:solidFill>
                  <a:schemeClr val="tx1"/>
                </a:solidFill>
              </a:rPr>
              <a:t>Note de plaidoyer</a:t>
            </a:r>
          </a:p>
          <a:p>
            <a:pPr lvl="1"/>
            <a:r>
              <a:rPr lang="fr" b="0" i="0" u="none" baseline="0" dirty="0">
                <a:solidFill>
                  <a:schemeClr val="tx1"/>
                </a:solidFill>
              </a:rPr>
              <a:t>Présentation politique</a:t>
            </a:r>
          </a:p>
          <a:p>
            <a:pPr lvl="1"/>
            <a:r>
              <a:rPr lang="fr" dirty="0">
                <a:solidFill>
                  <a:schemeClr val="tx1"/>
                </a:solidFill>
              </a:rPr>
              <a:t>Fiche d’information</a:t>
            </a:r>
            <a:endParaRPr lang="fr" b="0" i="0" u="none" baseline="0" dirty="0">
              <a:solidFill>
                <a:schemeClr val="tx1"/>
              </a:solidFill>
            </a:endParaRPr>
          </a:p>
          <a:p>
            <a:pPr algn="l" rtl="0"/>
            <a:endParaRPr lang="fr" dirty="0">
              <a:solidFill>
                <a:schemeClr val="tx1"/>
              </a:solidFill>
            </a:endParaRPr>
          </a:p>
          <a:p>
            <a:pPr algn="l" rtl="0"/>
            <a:r>
              <a:rPr lang="fr" b="0" i="0" u="none" baseline="0" dirty="0">
                <a:solidFill>
                  <a:schemeClr val="tx1"/>
                </a:solidFill>
              </a:rPr>
              <a:t>Pour les médias</a:t>
            </a:r>
          </a:p>
          <a:p>
            <a:pPr lvl="1"/>
            <a:r>
              <a:rPr lang="fr" dirty="0">
                <a:solidFill>
                  <a:schemeClr val="tx1"/>
                </a:solidFill>
              </a:rPr>
              <a:t>Communiqué de presse</a:t>
            </a:r>
          </a:p>
          <a:p>
            <a:pPr lvl="1"/>
            <a:r>
              <a:rPr lang="fr" b="0" i="0" u="none" baseline="0" dirty="0">
                <a:solidFill>
                  <a:schemeClr val="tx1"/>
                </a:solidFill>
              </a:rPr>
              <a:t>Entretien</a:t>
            </a:r>
          </a:p>
          <a:p>
            <a:pPr lvl="1"/>
            <a:r>
              <a:rPr lang="fr" b="0" i="0" u="none" baseline="0" dirty="0">
                <a:solidFill>
                  <a:schemeClr val="tx1"/>
                </a:solidFill>
              </a:rPr>
              <a:t>Médias sociaux</a:t>
            </a:r>
          </a:p>
          <a:p>
            <a:pPr lvl="1"/>
            <a:endParaRPr lang="fr" b="0" i="0" u="none" baseline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96D07-C83E-47FE-9256-386FB01D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60" y="1752600"/>
            <a:ext cx="2730474" cy="3892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259A5-1AA5-4B8F-9EDD-42ADED8B22F5}"/>
              </a:ext>
            </a:extLst>
          </p:cNvPr>
          <p:cNvSpPr txBox="1"/>
          <p:nvPr/>
        </p:nvSpPr>
        <p:spPr>
          <a:xfrm>
            <a:off x="911224" y="6172200"/>
            <a:ext cx="7489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Fiche </a:t>
            </a:r>
            <a:r>
              <a:rPr lang="en-US" sz="1000" dirty="0" err="1"/>
              <a:t>d’information</a:t>
            </a:r>
            <a:r>
              <a:rPr lang="en-US" sz="1000" dirty="0"/>
              <a:t>: </a:t>
            </a:r>
            <a:r>
              <a:rPr lang="en-US" sz="1000" dirty="0" err="1"/>
              <a:t>L’application</a:t>
            </a:r>
            <a:r>
              <a:rPr lang="en-US" sz="1000" dirty="0"/>
              <a:t> du </a:t>
            </a:r>
            <a:r>
              <a:rPr lang="en-US" sz="1000" dirty="0" err="1"/>
              <a:t>Protocole</a:t>
            </a:r>
            <a:r>
              <a:rPr lang="en-US" sz="1000" dirty="0"/>
              <a:t> de Maputo </a:t>
            </a:r>
            <a:r>
              <a:rPr lang="en-US" sz="1000" dirty="0" err="1"/>
              <a:t>peut</a:t>
            </a:r>
            <a:r>
              <a:rPr lang="en-US" sz="1000" dirty="0"/>
              <a:t> </a:t>
            </a:r>
            <a:r>
              <a:rPr lang="en-US" sz="1000" dirty="0" err="1"/>
              <a:t>réduire</a:t>
            </a:r>
            <a:r>
              <a:rPr lang="en-US" sz="1000" dirty="0"/>
              <a:t> les </a:t>
            </a:r>
            <a:r>
              <a:rPr lang="en-US" sz="1000" dirty="0" err="1"/>
              <a:t>avortements</a:t>
            </a:r>
            <a:r>
              <a:rPr lang="en-US" sz="1000" dirty="0"/>
              <a:t> non-</a:t>
            </a:r>
            <a:r>
              <a:rPr lang="en-US" sz="1000" dirty="0" err="1"/>
              <a:t>sécurisés</a:t>
            </a:r>
            <a:r>
              <a:rPr lang="en-US" sz="1000" dirty="0"/>
              <a:t>. PRB 2019</a:t>
            </a:r>
          </a:p>
        </p:txBody>
      </p:sp>
    </p:spTree>
    <p:extLst>
      <p:ext uri="{BB962C8B-B14F-4D97-AF65-F5344CB8AC3E}">
        <p14:creationId xmlns:p14="http://schemas.microsoft.com/office/powerpoint/2010/main" val="59442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70" y="533400"/>
            <a:ext cx="7470529" cy="685800"/>
          </a:xfrm>
        </p:spPr>
        <p:txBody>
          <a:bodyPr/>
          <a:lstStyle/>
          <a:p>
            <a:pPr algn="l" rtl="0"/>
            <a:r>
              <a:rPr lang="fr" sz="3200" dirty="0"/>
              <a:t>COMMENT ADAPTER LES FORMATS POUR LA COVID-19 ? </a:t>
            </a:r>
            <a:endParaRPr lang="fr" sz="3200" b="1" i="0" u="none" baseline="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911225" y="1600200"/>
            <a:ext cx="4346575" cy="4572000"/>
          </a:xfrm>
        </p:spPr>
        <p:txBody>
          <a:bodyPr/>
          <a:lstStyle/>
          <a:p>
            <a:pPr marL="514350" indent="-457200"/>
            <a:r>
              <a:rPr lang="fr" sz="2400" b="0" i="0" u="none" baseline="0" dirty="0">
                <a:solidFill>
                  <a:schemeClr val="tx1"/>
                </a:solidFill>
              </a:rPr>
              <a:t>Formats numériques</a:t>
            </a:r>
          </a:p>
          <a:p>
            <a:pPr marL="914400" lvl="1" indent="-457200"/>
            <a:r>
              <a:rPr lang="fr" sz="2000" b="0" i="0" u="none" baseline="0" dirty="0">
                <a:solidFill>
                  <a:schemeClr val="tx1"/>
                </a:solidFill>
              </a:rPr>
              <a:t>Vidéos, médias sociaux, blogs, etc. </a:t>
            </a:r>
            <a:endParaRPr lang="fr" sz="2400" dirty="0">
              <a:solidFill>
                <a:schemeClr val="tx1"/>
              </a:solidFill>
            </a:endParaRPr>
          </a:p>
          <a:p>
            <a:pPr marL="514350" indent="-457200"/>
            <a:r>
              <a:rPr lang="fr" sz="2400" dirty="0">
                <a:solidFill>
                  <a:schemeClr val="tx1"/>
                </a:solidFill>
              </a:rPr>
              <a:t>Réunions virtuelles</a:t>
            </a:r>
          </a:p>
          <a:p>
            <a:pPr marL="914400" lvl="1" indent="-457200"/>
            <a:r>
              <a:rPr lang="fr" sz="2000" dirty="0">
                <a:solidFill>
                  <a:schemeClr val="tx1"/>
                </a:solidFill>
              </a:rPr>
              <a:t>Zoom, GoToMeeting, Skype</a:t>
            </a:r>
          </a:p>
          <a:p>
            <a:pPr marL="514350" indent="-457200"/>
            <a:r>
              <a:rPr lang="fr" sz="2400" dirty="0">
                <a:solidFill>
                  <a:schemeClr val="tx1"/>
                </a:solidFill>
              </a:rPr>
              <a:t>Webinaires</a:t>
            </a:r>
          </a:p>
          <a:p>
            <a:pPr marL="514350" indent="-457200"/>
            <a:r>
              <a:rPr lang="fr" sz="2400" dirty="0">
                <a:solidFill>
                  <a:schemeClr val="tx1"/>
                </a:solidFill>
              </a:rPr>
              <a:t>Pétitions en ligne</a:t>
            </a:r>
          </a:p>
          <a:p>
            <a:pPr marL="514350" indent="-457200"/>
            <a:r>
              <a:rPr lang="fr" sz="2400" dirty="0">
                <a:solidFill>
                  <a:schemeClr val="tx1"/>
                </a:solidFill>
              </a:rPr>
              <a:t>Groupes de discussion</a:t>
            </a:r>
          </a:p>
          <a:p>
            <a:pPr marL="514350" indent="-457200"/>
            <a:r>
              <a:rPr lang="fr" sz="2400" dirty="0">
                <a:solidFill>
                  <a:schemeClr val="tx1"/>
                </a:solidFill>
              </a:rPr>
              <a:t>Campagnes de médias sociaux</a:t>
            </a:r>
          </a:p>
          <a:p>
            <a:pPr marL="514350" indent="-457200"/>
            <a:r>
              <a:rPr lang="fr" sz="2400" dirty="0">
                <a:solidFill>
                  <a:schemeClr val="tx1"/>
                </a:solidFill>
              </a:rPr>
              <a:t>Radio</a:t>
            </a:r>
          </a:p>
          <a:p>
            <a:pPr marL="514350" indent="-457200"/>
            <a:endParaRPr lang="fr" sz="2400" dirty="0">
              <a:solidFill>
                <a:schemeClr val="tx1"/>
              </a:solidFill>
            </a:endParaRPr>
          </a:p>
          <a:p>
            <a:pPr marL="514350" indent="-457200"/>
            <a:endParaRPr lang="fr" sz="2400" dirty="0">
              <a:solidFill>
                <a:schemeClr val="tx1"/>
              </a:solidFill>
            </a:endParaRPr>
          </a:p>
          <a:p>
            <a:pPr marL="514350" indent="-457200"/>
            <a:endParaRPr lang="fr" sz="2400" b="0" i="0" u="none" baseline="0" dirty="0">
              <a:solidFill>
                <a:schemeClr val="tx1"/>
              </a:solidFill>
            </a:endParaRPr>
          </a:p>
          <a:p>
            <a:pPr marL="57150" indent="0">
              <a:buNone/>
            </a:pPr>
            <a:endParaRPr lang="fr" b="0" i="0" u="none" baseline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8475C-3EC0-48F1-A715-9069E1062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816" y="1905000"/>
            <a:ext cx="3964184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B942-0C32-4062-B940-EDA374D48B70}"/>
              </a:ext>
            </a:extLst>
          </p:cNvPr>
          <p:cNvSpPr txBox="1"/>
          <p:nvPr/>
        </p:nvSpPr>
        <p:spPr>
          <a:xfrm>
            <a:off x="990600" y="6172200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Unsplash.com</a:t>
            </a:r>
          </a:p>
        </p:txBody>
      </p:sp>
    </p:spTree>
    <p:extLst>
      <p:ext uri="{BB962C8B-B14F-4D97-AF65-F5344CB8AC3E}">
        <p14:creationId xmlns:p14="http://schemas.microsoft.com/office/powerpoint/2010/main" val="147538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spc="0" dirty="0"/>
              <a:t>SECTION I 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spc="0" dirty="0"/>
              <a:t>Introduction et résumé de communication </a:t>
            </a:r>
            <a:r>
              <a:rPr lang="en-US" sz="4000" spc="0" dirty="0" err="1"/>
              <a:t>stratégique</a:t>
            </a:r>
            <a:endParaRPr lang="en-US" sz="4000" spc="0" dirty="0"/>
          </a:p>
        </p:txBody>
      </p:sp>
    </p:spTree>
    <p:extLst>
      <p:ext uri="{BB962C8B-B14F-4D97-AF65-F5344CB8AC3E}">
        <p14:creationId xmlns:p14="http://schemas.microsoft.com/office/powerpoint/2010/main" val="3226814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F78A-C4B0-4F08-AD0C-3E62D8F9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70" y="533400"/>
            <a:ext cx="7013329" cy="685800"/>
          </a:xfrm>
        </p:spPr>
        <p:txBody>
          <a:bodyPr/>
          <a:lstStyle/>
          <a:p>
            <a:r>
              <a:rPr lang="fr" sz="2800" dirty="0"/>
              <a:t>COMMENT ADAPTER LES FORMATS POUR LA COVID-19 ? </a:t>
            </a:r>
            <a:endParaRPr lang="en-US" sz="2800" dirty="0"/>
          </a:p>
        </p:txBody>
      </p:sp>
      <p:pic>
        <p:nvPicPr>
          <p:cNvPr id="5" name="Online Media 4" title="Mika Ouedraogo, FP2020 Youth Focal Point from Burkina Faso">
            <a:hlinkClick r:id="" action="ppaction://media"/>
            <a:extLst>
              <a:ext uri="{FF2B5EF4-FFF2-40B4-BE49-F238E27FC236}">
                <a16:creationId xmlns:a16="http://schemas.microsoft.com/office/drawing/2014/main" id="{0E5AA598-C609-4BA5-AEB8-987FE0AA0A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5733" y="1752600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spc="0" dirty="0"/>
              <a:t>SECTION V 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400" spc="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81078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CONCLUSION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Dans les situations de crise comme la COVID-19, la communication stratégique est soumise à des défis</a:t>
            </a:r>
          </a:p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Les principes guides de la communication stratégique restent pertinents</a:t>
            </a:r>
          </a:p>
          <a:p>
            <a:pPr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Soyez innovant, flexible, persistant, et clair dans votre plaidoyer pour atteindre vos objectifs</a:t>
            </a: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sz="2000" dirty="0">
                <a:solidFill>
                  <a:schemeClr val="tx1"/>
                </a:solidFill>
              </a:rPr>
              <a:t> </a:t>
            </a:r>
            <a:endParaRPr lang="fr" sz="2000" b="0" i="0" u="non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8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057400"/>
            <a:ext cx="77724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000" spc="200" dirty="0">
                <a:solidFill>
                  <a:schemeClr val="accent1"/>
                </a:solidFill>
              </a:rPr>
              <a:t>QUELLES SUGGESTIONS DE VOS EXPÉRIENCES ?</a:t>
            </a:r>
            <a:br>
              <a:rPr lang="en-US" sz="5500" b="1" spc="300" dirty="0">
                <a:solidFill>
                  <a:schemeClr val="accent1"/>
                </a:solidFill>
              </a:rPr>
            </a:br>
            <a:endParaRPr lang="en-US" sz="5500" b="1" spc="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40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fr" b="1" i="0" u="none" baseline="0"/>
              <a:t>En savoir plus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/>
            <a:r>
              <a:rPr lang="fr" sz="1400" b="0" i="0" u="none" baseline="0" dirty="0">
                <a:solidFill>
                  <a:schemeClr val="tx1"/>
                </a:solidFill>
              </a:rPr>
              <a:t>P. Feldman, P. Nadash, and M. Gursen, “Improving Communication Between Researchers and Policymakers in Long-Term Care, or Researchers Are From Mars; Policymakers Are From Venus,” </a:t>
            </a:r>
            <a:r>
              <a:rPr lang="fr" sz="1400" b="0" i="1" u="none" baseline="0" dirty="0">
                <a:solidFill>
                  <a:schemeClr val="tx1"/>
                </a:solidFill>
              </a:rPr>
              <a:t>The Gerontologist</a:t>
            </a:r>
            <a:r>
              <a:rPr lang="fr" sz="1400" b="0" i="0" u="none" baseline="0" dirty="0">
                <a:solidFill>
                  <a:schemeClr val="tx1"/>
                </a:solidFill>
              </a:rPr>
              <a:t> 41 (2001):312-321. </a:t>
            </a:r>
          </a:p>
          <a:p>
            <a:pPr algn="l" rtl="0" eaLnBrk="1" hangingPunct="1"/>
            <a:r>
              <a:rPr lang="fr" sz="1400" b="0" i="0" u="none" baseline="0" dirty="0">
                <a:solidFill>
                  <a:schemeClr val="tx1"/>
                </a:solidFill>
              </a:rPr>
              <a:t>M. Hennink &amp; R. Stephenson, “Using Research to Inform Health Policy: Barriers and Strategies in Developing Countries,” </a:t>
            </a:r>
            <a:r>
              <a:rPr lang="fr" sz="1400" b="0" i="1" u="none" baseline="0" dirty="0">
                <a:solidFill>
                  <a:schemeClr val="tx1"/>
                </a:solidFill>
              </a:rPr>
              <a:t>Journal of Health Communication</a:t>
            </a:r>
            <a:r>
              <a:rPr lang="fr" sz="1400" b="0" i="0" u="none" baseline="0" dirty="0">
                <a:solidFill>
                  <a:schemeClr val="tx1"/>
                </a:solidFill>
              </a:rPr>
              <a:t> 10, no. 2 (2005): 163-80. </a:t>
            </a:r>
          </a:p>
          <a:p>
            <a:pPr algn="l" rtl="0" eaLnBrk="1" hangingPunct="1"/>
            <a:r>
              <a:rPr lang="fr" sz="1400" b="0" i="0" u="none" baseline="0" dirty="0">
                <a:solidFill>
                  <a:schemeClr val="tx1"/>
                </a:solidFill>
              </a:rPr>
              <a:t>K. Hardee &amp; K. Wright, “Expanding the Role of Research Evidence in Family Planning Policy, Program, and Practice Decisionmaking,” working paper (Washington, DC: Population Council, 2015).  </a:t>
            </a:r>
          </a:p>
          <a:p>
            <a:pPr algn="l" rtl="0" eaLnBrk="1" hangingPunct="1"/>
            <a:r>
              <a:rPr lang="fr" sz="1400" dirty="0">
                <a:solidFill>
                  <a:schemeClr val="tx1"/>
                </a:solidFill>
              </a:rPr>
              <a:t>IPPF. Ensuring Sexual and Reproductive Safety in Times of COVID-19: IPPF Member Associations’ Advocacy Good Practices &amp; Lessons Learned. July 2020. </a:t>
            </a:r>
            <a:r>
              <a:rPr lang="en-US" sz="1400" dirty="0">
                <a:hlinkClick r:id="rId3"/>
              </a:rPr>
              <a:t>https://www.ippf.org/sites/default/files/2020-07/Ensuring%20SRHR%20during%20COVID19.pdf</a:t>
            </a:r>
            <a:endParaRPr lang="fr" sz="1400" b="0" i="0" u="none" baseline="0" dirty="0">
              <a:solidFill>
                <a:schemeClr val="tx1"/>
              </a:solidFill>
            </a:endParaRPr>
          </a:p>
          <a:p>
            <a:r>
              <a:rPr lang="fr" sz="1400" b="0" i="0" u="none" baseline="0" dirty="0">
                <a:solidFill>
                  <a:schemeClr val="tx1"/>
                </a:solidFill>
              </a:rPr>
              <a:t>K. Moat et al., “Evidence Briefs and Deliberative Dialogues: Perceptions and Intentions to Act on What Was Learnt,”</a:t>
            </a:r>
            <a:r>
              <a:rPr lang="fr" sz="1400" b="0" i="1" u="none" baseline="0" dirty="0">
                <a:solidFill>
                  <a:schemeClr val="tx1"/>
                </a:solidFill>
              </a:rPr>
              <a:t> Bulletin of the World Health Organization </a:t>
            </a:r>
            <a:r>
              <a:rPr lang="fr" sz="1400" b="0" i="0" u="none" baseline="0" dirty="0">
                <a:solidFill>
                  <a:schemeClr val="tx1"/>
                </a:solidFill>
              </a:rPr>
              <a:t>92</a:t>
            </a:r>
            <a:r>
              <a:rPr lang="fr" sz="1400" b="0" i="1" u="none" baseline="0" dirty="0">
                <a:solidFill>
                  <a:schemeClr val="tx1"/>
                </a:solidFill>
              </a:rPr>
              <a:t> (</a:t>
            </a:r>
            <a:r>
              <a:rPr lang="fr" sz="1400" b="0" i="0" u="none" baseline="0" dirty="0">
                <a:solidFill>
                  <a:schemeClr val="tx1"/>
                </a:solidFill>
              </a:rPr>
              <a:t>2014):20-8.</a:t>
            </a:r>
          </a:p>
          <a:p>
            <a:r>
              <a:rPr lang="en-US" sz="1400" dirty="0">
                <a:solidFill>
                  <a:schemeClr val="tx1"/>
                </a:solidFill>
              </a:rPr>
              <a:t>“Protecting women’s health and rights during COVID-19: Experiences and feminist perspectives from West African civil society”. </a:t>
            </a:r>
            <a:r>
              <a:rPr lang="en-US" sz="1400" dirty="0" err="1">
                <a:solidFill>
                  <a:schemeClr val="tx1"/>
                </a:solidFill>
              </a:rPr>
              <a:t>Equipop</a:t>
            </a:r>
            <a:r>
              <a:rPr lang="en-US" sz="1400" dirty="0">
                <a:solidFill>
                  <a:schemeClr val="tx1"/>
                </a:solidFill>
              </a:rPr>
              <a:t>, 2020. </a:t>
            </a:r>
            <a:r>
              <a:rPr lang="en-US" sz="1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https://equipop.org/our-latest-report-protecting-womens-health-and-rights-in-during-covid-19/</a:t>
            </a:r>
            <a:endParaRPr lang="en-US" sz="1400" dirty="0">
              <a:solidFill>
                <a:schemeClr val="tx1"/>
              </a:solidFill>
            </a:endParaRPr>
          </a:p>
          <a:p>
            <a:endParaRPr lang="fr" sz="2000" b="0" i="0" u="none" baseline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" sz="1800" b="0" i="0" u="none" baseline="0" dirty="0"/>
          </a:p>
          <a:p>
            <a:endParaRPr lang="fr" sz="1800" b="0" i="0" u="none" baseline="0" dirty="0"/>
          </a:p>
          <a:p>
            <a:pPr algn="l" rtl="0" eaLnBrk="1" hangingPunct="1"/>
            <a:endParaRPr lang="fr" sz="1800" b="0" i="0" u="none" baseline="0" dirty="0">
              <a:solidFill>
                <a:schemeClr val="tx1"/>
              </a:solidFill>
            </a:endParaRPr>
          </a:p>
          <a:p>
            <a:pPr algn="l" rtl="0" eaLnBrk="1" hangingPunct="1"/>
            <a:endParaRPr lang="fr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fr" b="1" i="0" u="none" baseline="0"/>
              <a:t>En savoir plus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 eaLnBrk="1" hangingPunct="1"/>
            <a:r>
              <a:rPr lang="fr" sz="1400" b="0" i="0" u="none" baseline="0" dirty="0">
                <a:solidFill>
                  <a:schemeClr val="tx1"/>
                </a:solidFill>
              </a:rPr>
              <a:t>E. Smith et al., “An Assessment of Family Planning Decisionmakers’ and Advocates’ Needs and Strategies in Three East African Countries,” </a:t>
            </a:r>
            <a:r>
              <a:rPr lang="fr" sz="1400" b="0" i="1" u="none" baseline="0" dirty="0">
                <a:solidFill>
                  <a:schemeClr val="tx1"/>
                </a:solidFill>
              </a:rPr>
              <a:t>International Perspectives on Sexual and Reproductive Health</a:t>
            </a:r>
            <a:r>
              <a:rPr lang="fr" sz="1400" b="0" i="0" u="none" baseline="0" dirty="0">
                <a:solidFill>
                  <a:schemeClr val="tx1"/>
                </a:solidFill>
              </a:rPr>
              <a:t> 42, no. 3 (2015):136-44. </a:t>
            </a:r>
          </a:p>
          <a:p>
            <a:r>
              <a:rPr lang="fr" sz="1400" dirty="0">
                <a:solidFill>
                  <a:schemeClr val="tx1"/>
                </a:solidFill>
              </a:rPr>
              <a:t>“Connecting People to Useful Information: Guidelines for Effective Data Presentations,” PRB and MEASURE Evaluation.</a:t>
            </a:r>
          </a:p>
          <a:p>
            <a:r>
              <a:rPr lang="fr" sz="1400" dirty="0">
                <a:solidFill>
                  <a:schemeClr val="tx1"/>
                </a:solidFill>
              </a:rPr>
              <a:t>Richard E. Mayer, “Principles for Multimedia Learning,” </a:t>
            </a:r>
            <a:r>
              <a:rPr lang="fr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http://hilt.harvard.edu/blog/principles-multimedia-learning-richard-e-mayer</a:t>
            </a:r>
            <a:r>
              <a:rPr lang="fr" sz="1400" dirty="0">
                <a:solidFill>
                  <a:schemeClr val="tx1"/>
                </a:solidFill>
              </a:rPr>
              <a:t> </a:t>
            </a:r>
          </a:p>
          <a:p>
            <a:pPr algn="l" rtl="0" eaLnBrk="1" hangingPunct="1"/>
            <a:endParaRPr lang="fr" sz="1800" b="0" i="0" u="none" baseline="0" dirty="0">
              <a:solidFill>
                <a:schemeClr val="tx1"/>
              </a:solidFill>
            </a:endParaRPr>
          </a:p>
          <a:p>
            <a:endParaRPr lang="fr" sz="1800" b="0" i="0" u="none" baseline="0" dirty="0"/>
          </a:p>
          <a:p>
            <a:pPr algn="l" rtl="0" eaLnBrk="1" hangingPunct="1"/>
            <a:endParaRPr lang="fr" sz="1800" b="0" i="0" u="none" baseline="0" dirty="0">
              <a:solidFill>
                <a:schemeClr val="tx1"/>
              </a:solidFill>
            </a:endParaRPr>
          </a:p>
          <a:p>
            <a:pPr algn="l" rtl="0" eaLnBrk="1" hangingPunct="1"/>
            <a:endParaRPr lang="fr" sz="1800" dirty="0"/>
          </a:p>
        </p:txBody>
      </p:sp>
    </p:spTree>
    <p:extLst>
      <p:ext uri="{BB962C8B-B14F-4D97-AF65-F5344CB8AC3E}">
        <p14:creationId xmlns:p14="http://schemas.microsoft.com/office/powerpoint/2010/main" val="2559121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MERCI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11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CB8E5-0F04-4252-99D0-838F44167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312379"/>
            <a:ext cx="6172200" cy="3828445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COMMUNICATION STRATÉGIQUE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dirty="0">
                <a:solidFill>
                  <a:schemeClr val="tx1"/>
                </a:solidFill>
              </a:rPr>
              <a:t>8 éléments de la communication stratégique</a:t>
            </a:r>
          </a:p>
        </p:txBody>
      </p:sp>
    </p:spTree>
    <p:extLst>
      <p:ext uri="{BB962C8B-B14F-4D97-AF65-F5344CB8AC3E}">
        <p14:creationId xmlns:p14="http://schemas.microsoft.com/office/powerpoint/2010/main" val="149137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9C9D2-9961-4F46-9F24-84202ACE7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376347"/>
            <a:ext cx="4797916" cy="3019706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COMMUNICATION STRATÉGIQUE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935131" y="1411941"/>
            <a:ext cx="3660775" cy="45720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dirty="0">
                <a:solidFill>
                  <a:schemeClr val="tx1"/>
                </a:solidFill>
              </a:rPr>
              <a:t>L’usage de données pour :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Définir la problématique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Expliquer les implications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" dirty="0">
                <a:solidFill>
                  <a:schemeClr val="tx1"/>
                </a:solidFill>
              </a:rPr>
              <a:t>Proposer une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48DE61-B447-45B4-9943-0FD0AE866A1B}"/>
              </a:ext>
            </a:extLst>
          </p:cNvPr>
          <p:cNvSpPr txBox="1"/>
          <p:nvPr/>
        </p:nvSpPr>
        <p:spPr>
          <a:xfrm>
            <a:off x="935131" y="60198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Fiche </a:t>
            </a:r>
            <a:r>
              <a:rPr lang="en-US" sz="1000" dirty="0" err="1"/>
              <a:t>d’information</a:t>
            </a:r>
            <a:r>
              <a:rPr lang="en-US" sz="1000" dirty="0"/>
              <a:t>: </a:t>
            </a:r>
            <a:r>
              <a:rPr lang="en-US" sz="1000" dirty="0" err="1"/>
              <a:t>Élargir</a:t>
            </a:r>
            <a:r>
              <a:rPr lang="en-US" sz="1000" dirty="0"/>
              <a:t> </a:t>
            </a:r>
            <a:r>
              <a:rPr lang="en-US" sz="1000" dirty="0" err="1"/>
              <a:t>l’accès</a:t>
            </a:r>
            <a:r>
              <a:rPr lang="en-US" sz="1000" dirty="0"/>
              <a:t> à </a:t>
            </a:r>
            <a:r>
              <a:rPr lang="en-US" sz="1000" dirty="0" err="1"/>
              <a:t>l’avortement</a:t>
            </a:r>
            <a:r>
              <a:rPr lang="en-US" sz="1000" dirty="0"/>
              <a:t> </a:t>
            </a:r>
            <a:r>
              <a:rPr lang="en-US" sz="1000" dirty="0" err="1"/>
              <a:t>sécurisé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RDC: Clarifications de la </a:t>
            </a:r>
            <a:r>
              <a:rPr lang="en-US" sz="1000" dirty="0" err="1"/>
              <a:t>Loi</a:t>
            </a:r>
            <a:r>
              <a:rPr lang="en-US" sz="1000" dirty="0"/>
              <a:t>. PRB, Si Jeunesse </a:t>
            </a:r>
            <a:r>
              <a:rPr lang="en-US" sz="1000" dirty="0" err="1"/>
              <a:t>Savait</a:t>
            </a:r>
            <a:r>
              <a:rPr lang="en-US" sz="1000" dirty="0"/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418185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COMMUNICATION STRATÉGIQUE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fr" dirty="0">
                <a:solidFill>
                  <a:schemeClr val="tx1"/>
                </a:solidFill>
              </a:rPr>
              <a:t>Définir les messages fondés sur des preuves, contextualisés, et axés sur l’action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</a:pPr>
            <a:endParaRPr lang="fr" sz="1600" b="0" i="0" u="none" baseline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CF512-FAC9-44DF-AB06-521E52027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033948"/>
            <a:ext cx="5715000" cy="32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spc="0" dirty="0"/>
              <a:t>SECTION II 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400" spc="0" dirty="0" err="1"/>
              <a:t>Défis</a:t>
            </a:r>
            <a:r>
              <a:rPr lang="en-US" sz="4400" spc="0" dirty="0"/>
              <a:t> et impacts sur </a:t>
            </a:r>
            <a:r>
              <a:rPr lang="en-US" sz="4400" spc="0" dirty="0" err="1"/>
              <a:t>votre</a:t>
            </a:r>
            <a:r>
              <a:rPr lang="en-US" sz="4400" spc="0" dirty="0"/>
              <a:t>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478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2C104D1-C2E4-4523-9B77-F5F732949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582676"/>
              </p:ext>
            </p:extLst>
          </p:nvPr>
        </p:nvGraphicFramePr>
        <p:xfrm>
          <a:off x="533401" y="1208902"/>
          <a:ext cx="7848600" cy="473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DÉFIS ET </a:t>
            </a:r>
            <a:r>
              <a:rPr lang="fr" sz="3200" dirty="0"/>
              <a:t>OBSTACLES</a:t>
            </a:r>
            <a:endParaRPr lang="fr" sz="3200" b="1" i="0" u="none" baseline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7A758-60AD-45FA-AFFA-A2B1CD350D7D}"/>
              </a:ext>
            </a:extLst>
          </p:cNvPr>
          <p:cNvSpPr txBox="1"/>
          <p:nvPr/>
        </p:nvSpPr>
        <p:spPr>
          <a:xfrm>
            <a:off x="911470" y="5791200"/>
            <a:ext cx="7775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</a:p>
          <a:p>
            <a:r>
              <a:rPr lang="en-US" sz="1000" dirty="0"/>
              <a:t>Photo: unsplash.com</a:t>
            </a:r>
          </a:p>
          <a:p>
            <a:r>
              <a:rPr lang="en-US" sz="1000" dirty="0"/>
              <a:t>“Protecting women’s health and rights during COVID-19: Experiences and feminist perspectives from West African civil society”. </a:t>
            </a:r>
            <a:r>
              <a:rPr lang="en-US" sz="1000" dirty="0" err="1"/>
              <a:t>Equipop</a:t>
            </a:r>
            <a:r>
              <a:rPr lang="en-US" sz="1000" dirty="0"/>
              <a:t>, 2020. </a:t>
            </a:r>
            <a:r>
              <a:rPr lang="en-US" sz="800" dirty="0">
                <a:hlinkClick r:id="rId8"/>
              </a:rPr>
              <a:t>https://equipop.org/our-latest-report-protecting-womens-health-and-rights-in-during-covid-19/</a:t>
            </a:r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3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2C104D1-C2E4-4523-9B77-F5F732949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15195"/>
              </p:ext>
            </p:extLst>
          </p:nvPr>
        </p:nvGraphicFramePr>
        <p:xfrm>
          <a:off x="533401" y="1208902"/>
          <a:ext cx="7848600" cy="473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70" y="533400"/>
            <a:ext cx="7089529" cy="685800"/>
          </a:xfrm>
        </p:spPr>
        <p:txBody>
          <a:bodyPr/>
          <a:lstStyle/>
          <a:p>
            <a:pPr rtl="0" eaLnBrk="1" hangingPunct="1"/>
            <a:r>
              <a:rPr lang="fr" sz="3200" b="1" i="0" u="none" baseline="0" dirty="0"/>
              <a:t>DÉFIS ET </a:t>
            </a:r>
            <a:r>
              <a:rPr lang="fr" sz="3200" dirty="0"/>
              <a:t>OBSTACLES</a:t>
            </a:r>
            <a:endParaRPr lang="fr" sz="3200" b="1" i="0" u="none" baseline="0" dirty="0"/>
          </a:p>
        </p:txBody>
      </p:sp>
    </p:spTree>
    <p:extLst>
      <p:ext uri="{BB962C8B-B14F-4D97-AF65-F5344CB8AC3E}">
        <p14:creationId xmlns:p14="http://schemas.microsoft.com/office/powerpoint/2010/main" val="2698039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HV2OUfO8+LqUwQAAA0QAAAdAAAAdW5pdmVyc2FsL2NvbW1vbl9tZXNzYWdlcy5sbmetV/9u2zYQ/r9A34EQUGADNrcd0KIYEgeyxNhCZMmV6DjZDwiMxNhEKDGVKLfZX3uaPdieZEdKbuykg6SkgG1YtO+74913H49HJ19ygbasrLgsjq23ozcWYkUqM16sj60lOf35g4UqRYuMClmwY6uQFjoZv3xxJGixrumawfeXLxA6yllVwWM11k/3z4hnx9ZikjjhfGEHl4kfTsNk4k2tsSPzW1rcIV+u5R/lD7+8//Dl7bv3Px69bi37AMVz2/cPoZBBevemB1BAotBPAA37SYAviDXWn8PswiXxvQBb4/bLMOtFhM+tsf7stFtGEQ5IEvueixMvToKQmFz4mGDXGl/KGm3oliEl0Zazz0htGFRS8ZKhSvDM/JBKWChq1uXMDee2FyQRjknkOcQLA2scy7K8+8nA0lptZAnuKpTxil4JlhmfwBnz+23JKnBNFXAKwUttOPxT5pQXo07Xkb3ygmlCwtCPExy4uxVrjIsMuSXVbgaiRHaMIwAoacXKJ9gmhmXGHNlCDEOYedOZD2+iQ5jx9UbAWw2NY4GhBgtWdFkBR3AE7IrjVRi5OmngClF0S6vqsyyzA37sF6oL2AucECjokD1wojF2wFBjDspRlixVXWBzHMf2FCeT8AKIDH0XDrEIz6DdzoZYXOIYWgTHXTaBfe5NbU143WI7/u/6K6WazuIO0TQFO52+LZd1BSs6pdAFptOqYV5i/HEJVfNs/xtd3ABCYk291nzLIIQy62YPaIqDXc2fj0vvt+TU9nzsJkAoN1wlxIiddkZBHgqpEBVC6g2AX5ptaZEydMVSWgPh7+BvGc/M33SxTSSfav4XoqqVlletKgUuvng1el5oHvFBTVe0LHr0+QOoA018vNm8rmCnSrH8VnXtYi8To+8SxXP3pbvufzfVpy7P3NED/0O3EzfCNPGg2ydc9rfAcBRp8YXTQ/S38oJTcLRo9A0E0CuuB/gMwhYgkOipGOeQ+YMQzqEiA+xXeBJ7ROeYXVVcdZ7ZplBNvb/NkRSGJMEUu+fJFbuW0P+C0W1zdIOEG+KMnuBsECH2JosDnW5RAgho3YwPEJLgOew/64G5nONdBht5PcjEStYiM3Im+I2RWKhNnbPHM8t1KXOzKmi166VG4U+eE0Wzuahxuhhw9sbYjpxZ4tiBg/W4q3tY9DQCLuuYfBInvj3R5kDqnKp0A+fKtayLrCdQM7G6+NQGsDalMaNluvn37396YjyIpFlF7eqvg0CgQ7Uu4a9gvwdSserPLhBiTw7tzEMfq3bC39n1HPiJB3T4LpM0bQ6tXOawNOr2C2xri2YTYjuzORAyNvyTdZl2jyn7CHM7OgNRMrOoNZ7T8gYUjUgpBqGYVGsCqmHe7y9ZtRK8YENsn3cm6A0Tb5HYrmtunNB8gqc3zVmawVydtldPAVfPvmDOzA5A8B7gsYyrgYDmjNnJCzR683zf5tvHR87Xp8pc3I9e793j/wNQSwMEFAACAAgAdXY5R4ym9/DSBAAAZxcAACcAAAB1bml2ZXJzYWwvZmxhc2hfcHVibGlzaGluZ19zZXR0aW5ncy54bWzNWNty4jgQfecrVN6axwmQ2yQUkCKJqVADhgVnM1NbW5SwBdZGljySDMM87dfsh+2XbAuHWwhE7BTZVB4Icp/TrVZ36+Dy1feYoTGRigpecYpHBQcRHoiQ8lHFuffrHy8cpDTmIWaCk4rDhYOuqrlykg4YVVGPaA2mCgENV6VEV5xI66SUz08mkyOqEmmeCpZq4FdHgYjziSSKcE1kPmF4Ch96mhDlVHM5hMrZUkuEKSOIhhACpyY6zOoMq8jJZ2YDHDyOpEh5eCOYkEiOBhXnl4ua+ZvbZFS3NCbcbE5VYdEs6xIOQ2riwaxHfxAUETqKIPBi4dRBExrqqOKcFI4ND9jnN3lm7NkusOG5EbAdrp8cxETjEGucfc08SjIkEvJKVFXLlADp2tqKpSbf9WIhWwqnHMc08OEJMrmqOLd+v+vW3a7r3bj9+24zC9Ua4Tf8pmuF6TUbt27fa/tur3/nt5p7g3z3i78HaN/IrOk7Xbfner7b7V832nsi7INaYtxWrdHcE/PgXvca/r6evFprX0jnru3ZYe6+dtxus+F97vvtdtNvdJaoWQ2vVGs5v174ZWgQkcrV8tZRGg84pgymxrMaV0TD3GFYjogv6hS6cYiZIg76MyGjX1PMqJ6aDoXx9EhIUlMJCXTXdF/FMR3lLOkyQggMWnLR22eXi9b+dLG29XzmfbmtF6MsL6ZWJxJavHH0xcLZIvzL093hbwm0PKYhER6WcjayNjfwagjHy+lYPDk/3x3FFm9lrDUOIhilej4JV1fmVkPB1wrEfEcDwcJFYkk8IKGHY7JyQ/QeKa+DZdFBQyhlBimvSYqZg6iGIwgWYJUOlKZ6difVVy0RcMHdR1Crt3EkQYSlWqvbRfLMLRBUf/eEJuqPLBfZ0jZTl4foVuIJ3I025h3Cbczu4KSYOS0irYKQWO1hiWqM2Rh3521vY9zC8pFI5AvBrOw78+JGDT4UVrHH0Mk2hg9koKgmNqbX1Mr1g0hZiKYiRYw+EqQFgujTGP6LCFrVD2goRTxbBY2jkWLQPGhMyYSEVzaOvoKLOAUkyKuEEZ15+JbSH2hAhkICL8FjKDZYpyrjP9qLOMFKLUnxPMYP2S3c8G7dLx/MBnE4xqBo9iOHCUDiRB+CH8PeuQAXjAnI5goFZCbAKZS1OZ+QhjMzm21a+47weHbo5iBnpHDcFOLJOOFBALOK8pTYEgaYI8HZFOEA2kuZEhpTkSpYyYolo1b/KcAMiiifhTqCkQrOZGg3IArF45PTs/NPF5elo/w/f/39cSfoSWl0GDbeMqlxs1OfWiOfaeFXcFs0px3qmfJ8BbRVf1rj9g1zhxa1Rr6gSK2xz3WpNXBDnb6C3KFRN7B1IWMzbsKN83z558qTtNm8+8t5o0leligzRfceFUrPrXVv7hBk+r7p90o2ne0JBAkLIhgNQ/Nz2xIzk382tu17H47OtaI1J2QlErrub1aEcNhWs9LOrde22vBnSxFlhEJnRSRYKQ4suaWm/N9NPVAko0z+gCZhNAbxFb7ZZfMzo3/bqDjkrXGwafomE/GnfrRl4/RAE5FgGURQRAcrvHd/4xwyve8pY9m3xcuqtbdTi7cm669zzZOYchpDHo08XrwDrp6dFsr5lx/lcsC2/nK8mvsXUEsDBBQAAgAIAHV2OUfDRtYBtAIAAE8KAAAhAAAAdW5pdmVyc2FsL2ZsYXNoX3NraW5fc2V0dGluZ3MueG1slVbbbtswDH3fVwTZe91d0wFugDbNgALdWqxF32WbsYXIkiHJ6fL3E2WplpI49kIUiMhzxItIpqnaUr78MJuluWBCPoPWlJcKNV43o8X1PGu1FvwiF1wD1xdcyJqw+fLjT/tJE4scY4kdyKmcDcmhd7OwnykU5+PbAmWIkIu6IXz/IEpxkZF8W0rR8mI0tGrfgGSUbw3y8sditR50wKjS9xrqKKb1Fco0SiNBKcCQvq9RRlmMZMC8p0v7mcjpXZ3P/oC2o4pqS7v5hDJEa0gJcZGvblCG8dzcHr/KAuU8QcNfbaBfPqMMQhnZg4wvv/uKMsgQTdv8T480UpRY0Jhz/hHfOUyQwowfRnWJMkrAhNDR6Cu48thc7wKQ+xrOfYrjKgV7wroeLAR89IzBUssW0sSfOpuqxNtjq818wHJDmDKAUNWDnkzQT6RV/ppY1+P+wBvlRQByih7xKlhbw6qLNwDG+h6/Wt3aVRHG964LApSwc8ogwl7ZI3+bsh4hA2WPfGa0gEfO9kfwQ0vH8U98S9xjnq++sQIn5ujr5U/eip4ecHBV4NopPKYWBSwVhvNCa8BXSxOr60JKjmJKOdnRkmgq+C/EZXubjEqTA4PrtNN9lWqqGZxqNxujWdLhe9nzeDd2vwl9bt15ps0Kv54TrUle1eY3Sc1njmdmxFwzT04zcEkaOMh7vhETOTWRW5AvQrCpXrjQEGJt2kNg0Q3WEDxNghKkyekap+6SU8XnbZ2BXJs3o+CbJtZ1uIqWFTN/+pXCGxQxYcDYMXVlruOEvvdkoHANAETmle/Y7tBZ6pZpymAHfu4DhU14KLNUmQ4darYb/QAbHbab00zqR7cm+kYJcbHhBOHVxCXihRMaxltek0zZxKKh9/u3vzjayH6RYeeF4XYK10nRzcZ+XEGjxH8k/wFQSwMEFAACAAgAdXY5R0SkzCymBAAAeBYAACYAAAB1bml2ZXJzYWwvaHRtbF9wdWJsaXNoaW5nX3NldHRpbmdzLnhtbM1Y23IaORB991eoZiuPAeNbbBfgwva4oIIHFsbrpLa2KDEjGK010qykgZCn/Zr9sHxJWsjcjMFiN3a2/IDR9DndanW3DlO++JIyNCJSUcErXqmw7yHCIxFTPqx4d+HN+1MPKY15jJngpOJx4aGL6l45y/uMqqRLtAZThYCGq/NMV7xE6+y8WByPxwWqMmmeCpZr4FeFSKTFTBJFuCaymDE8gQ89yYjyqnt7CJXt0q2Ic0YQjSEETk10mNV1yryiterj6GEoRc7jK8GERHLYr3i/nNbM38zGMl3TlHCzN1WFRbOsz3EcUxMOZl36laCE0GECcZf2jzw0prFOKt7h/oHhAfviOs+U3W4CG54rAbvh+tFBSjSOscb2q/UoyYBISCtRVS1zAqQra0uWmnzR8wW7FE84TmkUwhNkUlXxrsNex7/xO35w5ffuOk0bqjMibIRN3wnTbTau/V7QCv1urx7eNncGhf6ncAfQrpE507c7ftcPQr/Tu2y0dkS4B7XA+Le1RnNHzL1/2W2Eu3oKare7Qtr1VuCGqX9u+51mI/jYC1utZthoL1DTGl6q1nJxtfDL0CAil8vlrZM87XNMGQyNJzWuiIaxw7AcklDcUOjGAWaKeOjPjAx/zTGjemI6FKbTAyFZTWUk0h3TfRXPdJS3oLOEEBi05Ly3j8/mrf3hdGXrRet9sa1noyzPh1Y7EVq8cfSl/eN5+GdH28PfEGh5RGMiAizldGStb+DFEA4W07F0eHKyPYoN3spYaxwlMEr1bBIur8ysBoKvFIj5jvqCxfPEDqBWGeS0JilmHqIachzNn2pzEvqGMqhigy0VBlyvJTlKsFQrlThPh5nrUfX3QGii/rC7s0ubTH0eo2uJx3DZuZi3CXcxq0Pumck/kU5BSKx2sEQ1xlyMO7NGdjG+xfKBSBQKwZzs27NyRQ0+EE6xp9CbLob3pK+oJi6ml9TJ9b3IWYwmIkeMPhCkBYLo8xT+SwhaVgRoIEU6XWVYaaQYtAMaUTIm8YWLo8/gIs0BCXopY0RbD3/l9Cvqk4GQwEvwCIoN1qmy/IWdiDOs1IIUz2J8Z+/VRnDtf3pnNojjEQaNshs59DRJM/0a/Bj2zgW4YExANpcoIDMRzqGszfnENJ6auWzT2XeCR9NDNwc5JYXjphCP5YQHEcwaynPiShhhjgRnE4QjaC9lSmhERa5gxRaLpVb/KkALRZRPQx2CigZnMnYbEPulg8Oj45MPp2fnheK3v/95vxX0qB3aDBtvVjxcbVWczsgn6vYF3AYV6YZ6oiVfAG1UlM64XcPcoi6dkc9oTGfsU6XpDFzTmy8gt6jONeyNkKkZN/HaeT7/A+RRrKzf/eWiUQrPi46pRnsbzdH1a52rOoLc3TXD7rlLrwYCQQqiBJp9YH4SO2KmEs3FtnUXwmH4TrQm507Xfsf/zYkQjs9p+rm5DVpOG/7oKIvM1d9euvadNASW3FEl/nTTADTG0AoaUBmMpiCn4je7Pv7LMN/U/K95D7zafHyTGbf9h5WdgD9qxhEsowTK4tVK6effCj80Yf+nHNhv85c+K2955m8fVl+L7sH66tvi6t53UEsDBBQAAgAIAHV2OUe0Aaf8nwEAACwGAAAfAAAAdW5pdmVyc2FsL2h0bWxfc2tpbl9zZXR0aW5ncy5qc42UTU/DMAyG7/yKKlzRND4H3CY2pEk7IMENccg6r6uWxlGSlQ3Ef6fOBmtaFxZfmrdPX8eunM+TpFoiFcl98hmew/4p3gcNSPN2DWexrjr0gnThVD6Hl7wAlWsQDaT8+fRX/joQnLHQwXS2fSZbV/MTSG8WUrk6bhgLy2iO0UpGe2e0DZf4I6psX9WuolqbZ2vvUfdS1B6072m0hQyMOH0Mq15gA8YS7D/oQqYQmQ7C6iIPjtcDijqXYmGk3k4xw95MpqvM4lrPu/IvtwZs9cNXO6B/N3gYR3Yqd37ioWgmHt9SdJPGgnOwz3szpmBhJWegar79sP5AI+N2QQ26zF3uf+jhOUWdNjKDVpduhxQxpiuvVjcHFG3Ow8bviMsLiohQcgu2ZTW6oohANGtzxA80FjPqSAtt9/wXVSjnuc72qfsULEeHJduu7h0KDccfiWiEsDFCS2Yii66L44ip9+zgukbWKTfzihM1JyKT2HBgyZ7GN68R2r8mQnov02VR3Q7VzUgdB1c9g53oBZJQSLsC+4Koqnre/jt5I/fJ1zdQSwMEFAACAAgAdXY5Rxra6juqAAAAHwEAABoAAAB1bml2ZXJzYWwvaTE4bl9wcmVzZXRzLnhtbJ2PMQ/CIBCFd34FuV2wW9MA3UzcHHQ2FVFJ6NFw1PrzhdQYZ4dL7l3e915O9a8x8KdL5CNqaMQWuEMbrx7vGk7H3aYFTnnA6xAiOg0YgfeGKd+0eEiOXCZeIpA0PHKeOimXZRGeplQSKIY5l2ASNo6yzBhRVlJOKwor2/m/6M8NDGOcq8vsQ96jKXtRq4VTshoqc3YoPN4iyGpQ8uuuys6US0URSv48ZtgbUEsDBBQAAgAIAHV2OUeUE7MiaQAAAG4AAAAcAAAAdW5pdmVyc2FsL2xvY2FsX3NldHRpbmdzLnhtbA3MMQ6DMAxA0Z1TWN4p7daBwMZWltIDWMRFkRwbkYDg9mT7w9Nv+zMKHLylYOrw9XgisM7mgy4Of9NQvxFSJvUkpuxQDaHvqlZsJvlyzgUmWIUu3iaOJTKPFIscdhGo4VNe/8Aem666AVBLAwQUAAIACACDeD1F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B1djlHNdvZrWgBAADzAgAAKQAAAHVuaXZlcnNhbC9za2luX2N1c3RvbWl6YXRpb25fc2V0dGluZ3MueG1sjVLbahsxEH3PV4j8gCWNbgtbg67FkIdCE/K89aphiaMtK4WEoo+vNq1x3Lq0mqeZc+YMMzp9fpySfc5lfpq+D2Wa0+dYypQe8vYKoX4/H+bl0xJzLHlzqtxPaZxfdunrvNZaNZchjcMy2hXNW4zC20NKauVUy5hhFEnmqVfIeW4b1oHrwDbMUWL7zW8SP3WXuI+pXFbtN2fonw27lONSdmmMr1s4Z7+Hzjf4uAzj1Hh5K9ga9Ti1OrYGYoRL7ivVACCQ5Y44XKXspCbIY8YxVKMoUECEc9KJSiTl0LLQiabCfCcQk4xRV6mnrRtpbRy1VUJHiG7TvOpsDcFIjBEhBJirXEAwGDU2NA0Naj0gODAgqjaaKEDBBhNY9c4Ly5GiXmBcmTGA8em4p+3en+tU/e91juf8h+DFL7iIrt7aXDBXv39elka+jU/fDkOJ6MuQ4278cB3ubm6uf3nyzb9HxmrUtvFfff0DUEsDBBQAAgAIAHV2OUcL3hcwGSwAABpZAAAXAAAAdW5pdmVyc2FsL3VuaXZlcnNhbC5wbmftfH1c0uf6sDud1c5muZ1zOkmatLXNNpuG7+/UKqntlLM026ZQM7UXlRDfkLfttNm2ELI0Sktq9Cols04iprBmgYpK5gwLhNxXQDEkQED48vKAnZ1ca8/n+X2e8/k8z+95+kO/XPfLdV339X7f8L2/+WgTYv7Li1/28vKav2H92s1eXi8ivLzm4F+a627J4QT9zf14AbsZ8b5XY5//uBv4Y+7qjau9vJpor9h3vOiG/7Rv/cdYL68FHZ6/F4ToCzu9vLaxN6xdnVqG1A6jaJdziXIM8i8hS0OW/jnwYvUnaZsaiFvX9aV8uzTNJn7pjbcKv9m8LmLdW38OTfu0evGZpAub/N/509sv//nywrfeujHi9eqXn2/Ys/TY4U34+WBJANzZq6v/GC82tzJM1g+g2uMfk3PN9X7agxFSXev9qVKypTQdbh/xYcvLgMq9ZJBDfsXNodf3l5qKcyw9Tq62FxO+aGuUZ2le0d8+PMWcwEwh4LYU3DpPy+fMroDyBKpT4QLJoiBPi5d/Wkl/qRVT7vn84M7ORUSJD+nRfsP7j4d3B9saNX94/DmMWn86yk1W4+N84NMtik7kuzwdyRWYKW+IMLhOQfYMCwSaKEy+eS/f/DeGtSeXEkd7sIGSxXA8zFWo6hT2HNzwshaR2mIVk502G1m/iJyCJCnqb+rIvGS4tSv5KF0JRGVGHgGJMhQnnq61XinWGP0LobqfdGFu9I/68CuAsesKxyQLNf0Vqgz7/TSXAXJZ83wCMliNyTo3KZdZ4ZROvBa3bDvJcTMwEeNoSkfizrY540aiSEBUgHRfjVgbaTENskkmWysCijAm+IE3onVq4DxJp2qmgVy0sJ9h72K0kQoAB2IJQgdYPQKYKMsDxkjbOzsNA3DHgKRDagZ6Ei5iiuDObN/epVzHUNx4835VvszMKzzpfWswO7n7yGKE0cGFLjI6fZdyoPzLYICfcOUnmSUvA8vd+DKa8X6IZYDINzT0sPNmsv2mqXjZnJ4WZLAIBK5otxubaMSHvTQE8nSsu0UqXMJ+WySFpCROnfbJRAXS6miVI7mEPJn5J3UJSn4RE+7mH4dv+25qGdTaaRKGlqizcPhOJdDMzcuI4qsWHgOuEHqbOX7sTb35oQJq+uWCEKk8J148STKLI6CK+/JkuXPqPNyhcozqXTa2y5bPQDXWSSlgZSAsAO7Gr/gUfK2IoMiD1+su6tVwRSCAXyGGSUQWawvfHluPJ/ELHXqweoIKfqNvTx1OTkR2mQQAWjmoGSQK88WHtMRRbiqZ6rGQLC4dyqJ5z4ckCZbWfIGJO5d/YCAjUkDRZ7VDVhRK2xIa6aJmpqoFKafqh3Bxy7pbCiYDaSctQmwnUPnaVLU6shEPrf8pupb8aRiq7vX9I9MZwo+O7QiiK7Hi9cdeg9HVkozEYJHUGkF3sF0mfqNCLOU6zDXHuHkycRmFsIKutI5ewQxjXDgw0hJWP9HSd9fMM5QkSuIVssT9uQFxdGWsdMd7dGUrYOzLxrVhrMSyzcCugCwwoRZlVCdAxZbkxKMco2NlAZ2NKYhz04JsERqXWOrYWwqiJvFt8MlcAlxlOdXKqEsFdk3iwfaToK/lpFBMFPcdkgmjfT6DvzrHLQrh1DZhv/fLkIA32HcXZ93zTQ193xto5cYz11Z8DdvmDQkvbNcKDaQKSVvCJDbj6ATttTctUY2LuMNOXqF0C0NKLN8MjCEFQv23Yu/PpadDgR3B4qHwnR8t7thRwMDssdf7cOOhCnmwJc7JRHBp7iXDAUfbyQmFitQsvnalna2V6u98GNIeU6YCgBilVrvUL6t6mPQQgz8M7OKhhUERxr3Oh2oA3LGPcqxKqsoCtASfygmlQ5bLIzeT/2ZoP0ajgV9jNqVasEfi2Y7oWlrljqLOV+tAnhYSOvduBtmV6+sJRI14a5ONslSa/k2lftkyATJY/FLE3BpY485TQ9STa+RQjhQ+abZx+8zNoOWAe2FOUsD5wAhqwbwf2x37YuZ2EvKCOj4LFl+ofSHMEpckIsRLulghFo7o1WYypVPLQdPUxyaGlSRzs+WaS4YFO6XW6Rb34tYkNhOplpENVCZkodCyh9QrCYNCyU5jbsKan6cDuiwfyfuyAXyuLHfUIRObF0qqpFQXc0eQ5OKk+m1urxOMhkrJ7QJThTYbB6ertfGTLfn1H9bjE4+qW6EZL7hNGeByyNjwZR1lt7bOpWfkxr2r0mLq9BPTQ2XrPt5J8ed8I1NPDzkxnDWdpLVdP1wlv/hxsNirsBvrJ2n3UUdTqenUAvYR9oak/rafsbL0xKMKnYws79seO/en1zld2aUQhK4cjpeC98mTUZVMrsvBh9WmUyfh5paELkxR20ndfu9/4OBQKDBiTjtaxS5thDdGyQMEjiReukDCtTlFjCMZyGHxRrNCUgXKXU61vUtYgK8YxVHUteqaiVErGj3PkwLE7ZVMyGKDXq9heYdIqz6LO7rzy6EFgUBaLpAoeFTV/4ZkCa0G9F3T1fLwHCbcUiXCtuudvvs34dwREtxHBXYlNclyCI7Qr1ULv4O8EvaG6ooefYA6oYrlkhrpE6NX7LUWdJh7tafqC93LEZeCJbJwalLFbX1utHjZHH3LJBF3B9jlbFOLrb4Oox5GVV3RWpLkffnGYrHJYG5ZYbbETQaiBrQWFKkXtJanu81tj/+wwlIGF8MsDDCAfx7ACLH+4igGWJbo5tk6k9kkWRBE2DbKjs+C9q+Ze7jtpEhIuyQo2deTDXlDkC2Fvd2RmnQQc883RqAVZHOJAeiMelCBjAptoIBdJiE20cQdpgfCqMq9YRWCDxJ1jqAIIZ9zHIPxpgNX2hKCD+qvVVK+AQCInxDYSmtyJPgx1b6ZuscrdHHVZsCqAqRgNwhZKwT6AtSYsj/zXVLdPQJN6YB5ux0OvxRNg7usSD/FAI7EzaMwOsyksE0qByy4VEEGQe4GE3FJ1HBpUW6n2ariCYsLHVqi1+OoIUgJYLtZw/DsTk8ciYcI+sN2+l/PI7ncVulV7w2MQUKpmZHPTtAd0Z5SyCvjzZk85LWvisL0PH9YF0qdyfSLun5vQLkE6tJDUS/M9C7+L0//Lw5YAXyIst0Z3MtuLzEN60iWDw4X/m307533PjoJCROkuAds/xPZEEguNAn80PEn1r45rhPdOxT2XWxc7C+9xiiycd/cqjMc+uzmw+Gs58B/S+ATpgRFdmi+WoRsKVeA8lLtxfP1reVivBy71XBCYBRhe7F3YQ19VCrmr+7x2/7Rx6dQkuGOopj19Vfjc+eM/7ovl0Fs9oemH1I3mliz27H212zSbiz87CIUQT/yaeyBhqvMLH/PRuDoKSN78ZL0Qkkopb4wbhg1eK8fNmOyH962cqB+6Vi6YGW5RDpO+hU+7e2WGtcb9iB2m+HRJ7oMNs+mMWEv1mfJmrUry+nSceevR29vKS5IE8MKBki+7Vrt1M5f8ezYFX3i00Es5ePBleV10vGutJNLlsx40fd/PEke3Oer3mryZ06c2xFelJiWixA+9qPValSEv4CbliBsuVjgO/9k8my+0+cfwHjoNeR07Boj/IrYnmgKllVObdJF/m6Xtvn3umCtopWLYxm/lt0CQNZQn3Xm+gLmaePFJ3qNdTWMrOy7rIkRvPN76Gjvq7cUlxTNRIof/lzkTOvY4REE4a/PJAEwb1tTnyEa6Fd95zUPx3wRnuT91pidVdERzWlQTy9/trjKzPdyRTTxszmq2gRZX/zMab7DxUsHn0k/S5o5d/Oz5W8eLvmdSUxN5JyLz+TbNyrC73d4GNP8HqGc4fBDmmeuCFPX8EXqr8WsRXSMuN2trKyylOd2hyYCFSM1P82NdEFFUOuH0qfn5h8QLBy+Bnua2HkGyZa/H3jXIEt+52lMeKdVLRrBvIib/IT/q3aHScIOiC/7iEpTrxDHiDMn0p8I6nJKkiC3HnfO/3VxSj1rx1T0LHkczvl/GKCx0QTAL90dV7qlGe+z+U6bSV2LYgmU482SgdmmlMCrJzutLEubOgFtfHBjPysdRTSNXOtjxauFKUm95+vLNZ6gWjZdxTkqxHkiq6OE93bU/FPWsmAJLm02IkF063vMHUk3vA+ohwD/NxhE8z2WR6MjePR7c/QHQ3hljhJLdwowhts6e1oDJrzdbhBJoGIWwsi0QP5kbMogt/0jlK9yvC7xy17fky/IBndg8B8judx2gkzSEk+L6wZxSCD2Ij4Ad4KwALhC5K6wcNo3dhMLhCMOR4EOS7icZM0wxFSKhD/E3icVwHj15W2/kg4FOxhduzoEKt63CLcwe3ThWcgc4YVpGVacqRC2ECgncBGqMHE8lnivbKGmZUXHDrnYXQbK+4oRXEWnQxnLJXifcddwEgrlqrpK2Adai0FfqSEDK83Hrds9ia0W+i7LqRe19Jb1ZCR2AxQRFs7Ns4+R6iVlVC6B4LTGT5XNiuwBKMiYYKil5kaBvQWXdCMjF+zuolQChn5f++ZG+NzuapqaZGiSWUrKehwqWxbBX5xbPaHSJ3EJ4fgAbvyc7PSKB7Kc8HrAbBxO5Gu31YUSqOpw3lapCOvibpx0V5xn4iUO4dTYr0TgjYUYQ/vylUCWzH+/ohlTl4HuXH+cdtZeu3ol+7ue6BY+m/KlVKpqtUYoDbC15wgEGfp+Il0aT8PwoyIEt/Wa3niFFjirPyE4dB1NWEGr4XDEgYyJFqKJ0MBmB7TP8lJ9hKCtcU+bCMStU5X8keJ9kAkLVbXisnMmc2USZ0mVaHMwFH0+o3lJEEecbY4vCKOe09L61ZFS8bJKdXi9i6dvir9bptQgK9KAsSOz0n45IftC3XzsYBn9hX3wpSpE17JlD0hePcuPpVdR05EF5J0JSsSAMCgKa80X9k/izkipTNxDvabf3oqOP9/WXeSyC9XVhoxm+HeMwrr4A/baF0pcWc7B/KdktUXYLysAmWPW4ril7h3MBz3V0GLosuy5ojbGxFnKfq6zjCwTL+dIaUz3bn+sbMC4nrMEMTCNsWuNAfm6MCBnVL+MI1K+o1Nb8+bdpvwIWNWJhdYWtjdLyq4MmF0sAEEdoyVll7ofbMsM3I9MutH5gEN8MbfgSPoaqogDoObe9K4ArmSgKXXv0K4R4ZbrS1aExatigcHTw8ZObbOuVOks5IPp185psffhLodkpcRv/+7RK7KcamGXsSfbKmPBttKQT0Lxm7u3PgeeA/+rAA8c1iWegL85rlVSLvw7gP1I502dZUEdYwif3Fc32MDCyNFZvYJF/OlbLB3ZBfqoX93Q2pr4l8LI1FwBZabXq2X9jCd7PXgD4okVXp8f3DlTsHkFH/4PDdgmmGFPgsRrNZ7T4Zo3lSs6jx+6ejo2LOdfy3KOJjtHNZVR8rLob9bfUdCvvp679sminSq0UzXi/cYGdMjs5v+sZAOu/TthX2tr15okKL5zmuXeEDxaBi9w6e2xk8zDEzThPbigGePodzr6N0pYRbTAzA+exI7oa+48PaL5ZeNj/Js4wSLr2GsvK+oRyi08S4K9kyYlx/MLdFkhEnfSV7MVfeyoiEb4Yh1/+ueDPnADUNCKPIuPH9/8pCr78Z1s3959xzDhwMhKwR1YkrzEv9ckJMaXPXpgu+LeJpl7acrBOmsEVMyOqhFlhcvFxm5WMiIqEx0v31rPKhp/EkdHGrMv+C8bE4Xw7Y+Y8GCdGoBED7jDcj6QdgZMCV2TnViPQr9LF+5qg0rT/ykvSthQ/GRxLXuBNGaW13AU0hrjXNLf5thEYwIxlWT41LkJJczy5ozuP9/fujfrzKWK3n8uiWK2Tm6EJltgVGr6P6nC6+PlCzfM2MmDU5P3vwV2lauO5zYqAtbsLm7Xn+DMmp4hcyGom+VQV8BueV/LMY54h/8S11bN9GtgXWPguHbWcqoFPxxzfWdvbmPQ0AgxLF6lWLqkciJtjZpYydwtEz4sPyz/5ImCN72zRl321dhAMpyYsEsl8Uw6cBtWkiSX81COIVue/+XRyN1t8Pt8hsB4qTEdYnkvs3C2bu1D9pIx/zU/OxHaAdJQz6qP5zPHuer66zyG9odaJEF/a4KWXlgXLodqFck4Wd1vMBw68/H/j8CYbcSHXGY6qSOoNdckyOs2Ed/+4YPthvaTOj2BXfpEnacn2E4Nu5FnaddltusFfj7wN8bXK/FxCsCK1D3xh/fTkR+/PT7dy5Ow/r23vJ3tXxO8bKag3VfVSmHeyX4cgYI30zGprZTHBrBOE0r9gF41g6VlfaYgZTz08ZnWooui6HdPkuHTN3wakThlDSuZbBtA23pyE7GmWyEk/UiE6rF1HvzJ1CLoZxO1e9HlgSIgd/1h6h2X5/s6TRYUHBrEihPSbSEuJT++LYfxCxlaKDXnS/vDXDg+4fbOtq71R1DGlzml31HW44KtabHvWwNEljRnBtlpZJBFjxhwNc60Kxg/fpYeQJpS/cJ3eTUmfNkuwfF8yL7Qu21/YS91GOh8QkLfB4jdBPhwOKlAOHDPcmIWRZUioScIYVECUvIrMObGpPohl983OJO0ZUXznORgkUmoFWZDvgztmdSF6NRNfNNldI0l8PJdoxhOTphGo2CtIWQB2qhJ+UWiAaYaJiTbMLER2CgY8I7PutRjCkNSDQ2czmyglSlDz2VQ1kASwo7mvNQNWqdb+G2fhbtLdLa+DAc/kyZi6KR2CK/XNHs5+a7efsf62v5Qer5r/u0Msn05CWniuprs3nXAYD1kldHZQpyMo4UJbleDvmxkbzagDUemBF6unVnlg9eKEzTRtQIaN7ezJyhKGLSGw/7ZP/RBHuKE9zGpKMxAwYRzFM4hgrxP2BB6StUsTT+rcha08v75vtVYB5cM0wZprr98BpK9U3/RbLEb3wgG/PZ2/3SVpfpGjn0avGuuOQ0hG5q84wHh1BbBKcfy6glFuJfSDPmMk/3lyflJd2Louko9MbVGR4OdKnDRvnj3F4FtWoIIE+zskdFP53jHgNAvxIeONAUy90TkuGvXhjveF7iO5oyjE5RCuHWoReH4vFrdQiTsviWYjnFeooVWqPDL6esaOe2Ef1vReSoT8kYYUoUYDtspKFOqy7J3ORP6YUM3S6J7i7Ggfg/HXiul6rFx1VTDu7dhF6g7imQKUvQSC2fJQUMGC5TJgyXi4hz2j0fqU61hx3VnYf8oaf3ipxnHyzjT6K6uvVdmLR1eEAamf1uAOKl96XghiPk4qdv7HDB4gTtpVvhtzGrx53QRaa8vR9NSIpU4ykhRNSgju7d9xD4uzfH5uyfXWLG18Lo1zhVq/E4wwTdq/pnH4f6N4pOx1A9iaYZ31dpVrcR15shZjmqr/GLq3I7wX7Twv+/HmUm/UG0339+b7t4vWwJ4geNfK/HxionM34SlXjTJaEvL/gH2dP9/m/h6zORwl3YaDhnksJ0OvsuSzreL+AST2HkPPudvdJ2SkKz2BNGrT47ibrsdnjihadcRdYPudDjfP5UnNLbLn5wlfNlII9sB5bE/+H/Ik1yfNVGZxtwHMfx66J61L1AvztoRZg5+/gf/LelPEm9rwwtvkTTnSd/uZ5EUMc2NT7alRWlzPtgZD5o5/N7VRM0Wxrvk3/b7Imi90eXHW2dxkTZ/+Q7/hEhgLFszOy9EnPoSMzVEYdKf4ubPgv6sMCry3HPEzxE/R/w7iPHVmCkA6pq+prnSDgevwvF1dGT5eK/ILGFYB1GOQQMQ1ZXluBPiuGOSRiXIMxMZI574UWe53u7gTy9y/XzfCai/+y3euGJ/x2ggHOdQq/gOjmsrkkcP3VVQmaJvXJN7RuNGujQ2QH1OKFIXSsW5Q/KcuK8LoLpqsB09O1Y3zK1eSQ2QvgOMuewMl1EThLJ2m9icJY5WeJYUA2N/b+9EJBYmrKCmZ1MxMJ26nLupISBO0qXkrrCEJfKgQUKh8Zh12owRZFu3BfuJswmEznwsH+BxeO5QmEmcxDKu8/qcJI5EKlcc+elX0W3Vn4CxppOh7l0MYRLB33Sf+g/YXGE1ythE+bbqBqzjZ/e+rn1C2Em7pdYSVtAYhQ5t1tq5XbD7OT8MO8ecLaRuNs4O+yxpMSMZCakTirRCYqUY36kV5nOW7ZL3mbBQbt90WcER9VGhP1QkHXxUrvitJpsR1igEh6n4+2L2FX/B0DHDXoEoXPAj5SDkL0Ji6n4Ncm4vhp+1vlc6GF2r5jk4q8IKqeJAptJ5xVfnI2XfMGu1QCVNbT1jjy3gk08Enn2G/g8Du0x6X3r233suRCcmIo8fvxEGVVC/BiLx1hRb2x5s2xtF3lWD0a2ObXlwRoMWyyq4SsTjFQCA4++RqTY8w9D6cP7D3dmQBOGq2ALsEcp3OOXupDttqEomJJnjCh43GyGS4/fkOaB5IzC2kaE4cve3ck/ow4TvHzU7Lk+Kh1ry4AE5bT1LY+Vi2lDuox7pbgqtY7rJBCtTITTGhoG2zEomIDQLWR+GnaGq4c7hO/osOy4AUIQMdxcLglKN5hZiANsWhTASBEZR9u6424nvPMPImBQmbqHa7K60kuRT3Z2TC48AV2SkuFU58T3LY7pNgm3H9YWg85A6rPvVmHrUZCmoo1En1ADQCokRmrB8HCUlgpJU0StDVdzWSpZl7UqsF3GgYqwvY8BsTdj9bIKXWM9j03PEzxH/X4AYgohpJE/7uHZYwb6m4tmnE+50h475zkt4WGeaTZZoB6AhB/76YNtTZbG7wv4UmfDyPPpTxxw77qbzDDUsd0pFvYdYuD3fKu+zTF96gnD9nf8kcOKOzjmpK9x3p3lW22bBVTQZlPr/dD7RdPEAf+AOjTXruBHiEWIDcdbR11vuSAxBXGM/kdT5nR6ZXjDPPoyjMIU5/oO8WXQOz4j4/pOvg7/cEkoNqMOkgk8UtO+DGVXuQc06qOuKLs8TpGifM/Xfl6nzFKZiWhDV6DkXZakZZOf9maP0w3V4q5LOrsepjrMsboeS1OMnuQfobVglTqHE5bEZKLStzWi9nPFbdD4B8S0BCBROWTOBmYrMejBzjrtcFVnFCTvKO6LEybI7ZUh4x9gEm09ymHme79N9FJ9cfWo9k7HUnKUE871cKM8C5GRtR+6unRiV5Et3hK4BfDdZ2J092oLWPAIBr4DkCfMFUqYWuLkR2BWQ2xZaQjklncj1l8t1LfyMUtA0lGjRmsTcpwgEmBT+vevL6tJRqhomF0lqI6Hm3mpbHEHPpch4DUUZR1dH0hNMP21BLziBwxPiJbiRrxY1oo9gQml0mppUeG85rUo6CisENdzcmz3ZAHdUCyt01xeSNkZhu74MdwlGzdneKwViVJFATD32KS0ndEfX6kOyHjgHT6RBwoVfH7uxkuMHfDb3rvbz46+HSrrY3I3B0OyMXiB7n4xEoJx9h9MLVLormonREmZdxbD3MSnUKtYKln5ayRzEJuMuOYB8Nr7xKSsp0UTHVvCk3sw03LqcpJveFMgqo1nuu0z4EveyrazgqqM4XC4Gbu6SuXjepyERwqAPhS9db3eW2TWJAkAJ4PA62VP2qq3GhGeNTKcYpdUT6S79WT1zDOwvlPq+jsDFWeg0NHktfL/KXMOUCkDcul1J91Ii8iZFxYZ44zHpBE1dw14drIgMQLtk6Rd/beLN16nuilAQFp4z7SfIHuyMqRDpX+6p3oH1vgRCxQpkJOlmAvq8NxVHcQiNH4hhBHk4lSqEcLq0LEy45dqSeGy73jop7K9Wx1bcJ1ClsBLQ32g3r9HEbP21T0gzhf3eJMhcy2aBUG/meX8JmRvmn5TUoaWN0laH07XkDHiWsmXYXMOQ0tROAT+slbxAaglDqpxCYr4OXQ3eS5TIEqEi7GKJmO3WrQTDAG9ErJl0kvran7YvJbzzTNbW/0yg0KYI+/WoPEXpgLDY+bSau921PrtJMVXinHj4Gz/aBEGgFydyoFHUxk+fIlO6BMFwe/XECLbtgyLKqShifPujH1+RQGm59TgBTcbAPW20miBELppv07AkaLe0dHC3d0jQE/FP88oT9nsCiebG/nkS/gJpU6o6/SnKyZ/599IG0MJ+d+ThYYjcPvbT3o/3J+pvLWLXE833JjgD7lBR4J9gfEpy7h3rZWfHh4PCsIpEx9SAxPX6Ocp3XELcUY294bd260o5a687DUnkuErGNkKTrSF3c/17gzYUy38rzoas50nnOVP/x5l6B1guNCHIUwgf8vmz0Fm/1dtQm/YceA48B54Dz4HnwHPgOfAceA48B54Dz4HnwHPgOfAc+J8DX+pIlus+ap8N5fiYZU+OYR6dDSGOaxBwW38HZO1hJ+/E/Nm9es+PjDWgwuXsiFl7uLFR/OWJ+YPHYVn/4dcwnjFgqpHvkPLbZ17sbwn/z+E/GU4lqeMUXNtlhe0yC+Uyofi2B/PgZSbPWxAPR3FKqxKnsm5lzJu5MuHqcGPD8K6FOKe+jm+tK73PKRyW5ch4rbq0UatCzStVY6YmUC7bINyldrURrqjfFUeJr9sIM7coUUPIVlEu+BkPUUUMYnxqikErY1n5pZwqxYCU4Cwtds/9C2N6rfWP4sz6UpM1viGZZDgiaRCZSSOLSCOaEOfPIXKzHj69H95iu4YCr+2FgkNCeUmMRV2TjsQZ97qOiwmq9+j5ZFRhuzb7U2uCnwRURfGtR0UCIRoEywcYVUK979UJ4tga6B64GHHNQdYGCF3rT9o0+8Rz3LJoMfzcItSXXsKaoM4O8nK47nLG+Vbta6MWM4bvZegDxhpE2BnOvqX83WM87HnnNYb2eT4BbdosyFaj3hujPwK3HpHwJ9lCR6ckkbmLp4JbsHCLalXtC4V25M1k11SyIjpPXWKN4PSaBNlWbNUNGL2Sw+FcTiUnBQiziiQidS0oZigzeO3DQKGCHS0mKlT7puLd8qMGhfwV53mRmh+4ZIOJi07jxBy2B8D7Fr04jPO/XP/Tuw1idSrkSOhmpYSycbC4OfRSWkca8p2WJWcKURwuPCCTNyk9DWPX9iyt5VjmfFbxyI5Uar3vA5Y8CgsotxpXIjecaMKA74oZ098wls+7O3IOvux8YlLiAX1JaTuhDxAbiZXM5J8Xqjm44ha126r2ZVg3tGp0CMQW4uSng/nUt/mSQTXpZWDsGwENqijp6WlpXtJS8HMNM3kTKdnML4W8Zpwg/bNPCqSdhKwURh+vwmQEChgHvGlg+hcqx6TF/JigvI8xcM8kWN/qGAJKGOzD/gbfwSw0LsBjftXkg1ds1/tfS2O4thbXMbsUOKiED9/jT1ybdaEhWNodZGxmy1g7D/mxN4060/ilWf7DPl/h8PCVghbnysmrrc48Qtu4uJOZKMhnR+FJtO9spDYfN/Y0DvfJw20K/htJN22drr4xpCliqKEAu9aqt2mM/CBgbNniNWnF9+6STtzvXnpUNJ+ZvNWEt2yiMgcdBzBT5gah3D0a+vixxTUOd5w32DgpCZFeXj/0+1vhq1Iv8uZ6ZKWJIhujROwbmb4IaL9vQ4Oown5haqOka2UteaLJxnmbi7L2T2uXtjuiEEa9nmlscn/gFDr0WeMwZ8JtQp5McttRxxxmVCGIFClSdzIAQQaiSICG5pqmsZFE0+CReTc0TZwGqezAzCM1oXvl4sdL6xKF8DOcxLHOBnaHW4jLwB8X8T4iLSmYWOKHsAybryBSiIk0TSSwq0KsR1dPZu/zc71+Ygf8EwzcUNy3PpqENuBhc29TaFZiV1nC3IewoyoJ7I0C9BHwHpUKeZPDuedT/elVtybjk5wZciW3bQswxrdGuVSavSjwfofODLV4bk0LYcdtSTC76R+vq/+wITFgRvr3SjWS7azyPM8tadM2Cd+51lm3QH3O9kme29iv2CGdjK80ezF+gn5E9endlE1R91zrjStJJ0joEnJ8ovUTtfBuFuU0cMX7MHCl7RMsgQBCdy7uGG+Rmy0F3setZSRthdDOS4fStkCXWWLmSqTx9IJTxNRBS9aoF157TRJAOo/K5Ge2F05tYdh+MmVbyyxwwmOz2BAQKH4rja6Y0l8IwLNae3meV/QkHZjiYWlDgJ87diw3oDdtJS9qrWxbmh0C748OFiuqOHSl7qxrUuG4znEk5ONPXrY7imUI05YvuOyMoygLvTcVdfCyJjIMF2z150D9xDAGQi5WV1mCuPEoflu7IzZpMgoqVlx1yzROuRcW3+0x9RcnM00O3yzC32NeYk2sJclIUjXcZS2MvhSA30t21I2u6ouOuY+MlEP5W2fMMKxbHdmNHRM8OK5pcjstdanr7k6T5ZS09SLsVZXuq6gaPrNvMpCs6FUCuqMgX1rJOOXfAWSmomge1pjaVcf559HwZkecnZdRzz9/XqvIDqs+pzeNaUq+kEabFNAI6h8sjTZSjwsI7166LTO35aLjxscJ5rvmVnwmOJFPvpxKa08bfrvSFYUBr3W5ttfHHtpKm+9OwK1wxwD8PdeCokW7vUuqUorAJhi1wCU//jrWPgX4RgyYSWbBK9ub2d09+VucPE77ZH4a6sgMUwQSkBVVyQQM3S0bE3X2zBJKB/haGYF4nT38jiGXaastojB/aGfxoELWauyjEkAxTT6eFLMNO7TVpfvENPQpOIEurhSxUEGPrc51bJ0TyiE0YjQ0Sfpj1oR61PlkcEdBW20YOh3YZZfrHHKTULj9WOsX6Lbawrgvqa+XuCw/SBt4b7vdOae5UmytxoQLJJgMsiuCAi5GGGezgbBCj2oMO8As1UWQfPexWoqeMHBxlLw2eUkSc8bwB9PILi6rmo/KOXMQVq568V0uIU6eLTvoKBY4UvPn3dDvGdBbrsMC5JLkP23lHN9gzTDKDFblixvcAgHNc9S+Xw6Yay58aomgJpkixn0RfmSnmkwyed7Wd30x1C0s/LjY74G2QSdMMbmW5isNelosrWFinVsqg/kVjRicae/Z8oduKXNqwi7Yys7O4qlusQt2Giav3BGWHd6TvLrAhYxMrK9C7wUbbsMaVBJZZK8Tx91kirjnXt0RQ5tQfVJsPIcpAnEC57pkKfS8WCkVzQXGXBxdMz3hW43x4s7pHuhdz6UHGjppnN6YaB/x4d+al/joCxbZkOzsMhVTzqxMJ8Kp5gNjGwWuY2c0hsfOdzsimE16bFaqSAO83go95mBtQJcX7zYNubMEC3TXL9ucS8aC75hrmFle/oKyKOTtsIofHYodA3kP/NhnehRqAe0nnevgZGkKcWNzg7TnjB5HYTzoAXcT8gWgVJrW7KIg7zvxrI5pW+IkJpwc2cDeIIxuNWrRZFCjdouUPe+2fXV7l6dOnJgYbeVuLEb9QEtT0ICP2sffMuMB4QLD3mLcDI85Y/dRaPBfYg0DyNF3Spb2snFksuOCJ3RsLw5pn9psLT11ff3wSg4UkWVvL3KhWPzeHzjEFzX5rgDCEc3eK240b1eKs8BucREdU2SfV4Ed1i5vI6eI3UnZetW9ilhB/8m20CmHjkyO+Xqruyw71xryQOjWs5ZcRQThkTUEdmWDS7h7RoQbs+3wfzC12YBD/4u6mxy1SnKGwTkNvaSxPc4UN9guG5tO9mm9/NN87GB0LOnNxMobK5W6bC67HXPdl+27keP4U3fdv0LFbvAEh+yjoDGlYkzn9HF2Mu9vVRxsnR6nQ40VQYFdzr+7B0KAMUEQu63QARikemMkSZVLUmn4Tomr3AR3Cl3bYS6ru3ScICd+Uaf8nMVDTbozNEXrwpYMrKrVNcG8VJJJ6KXGGSvYWPgRTXg5mD8OpMwkEun9BWekDRMzsWXfHxXWvtJNTp/F65K4BW59f4U9aV+SB+opROv0dFyenNdlLoG8IhQK95U1aCaaPNIV73WZOmkSNQCkMbgEwgI8dxPvbRze9d05DNwKOqaH3Kag+Sh+VPz+LytJcq750BqVxOnIHY2yWMguC1updShdNpRrgkW2hriyY3gYZ8PqQ5yGfy3EvyLr879byYcNCZEU8vmd1TqOhlQxk5+LCltU3zcGfzgoZM6oo7SK3cvTlD/Wwy2Gc5xxlLwotlWz182qaoz36KuQatRBaZlQ0F/6vsma53godj40sW41d+TenXQcO0rLZx+ha51M8hRNXpJw96PKL9rSTI7CRYMW4JBLmGe//l5UzQvFbRT+4xwMfvQvCfp0MzWt/yoT0I676BoyNPaKZuJ7N9HORP03ydWoA9JQaoHnheb3mLmpWZ88ZFt8nDfgy9lCK0uwSt5gI3EPakBMEPt2j2v8ewcMrLYY/wxKnZ2rZwLM5JqZRwFwbkd4moQ9kzl3eX7hYdCtRaQR57td0T/NOTF13hnt2O4/vJKKPLfHe/Ryg45+/QIPqlszG4nn4fZ2hNHEJjuqnI7+wVTUfrfoECZlCJlrXyz7ClPEtDXZ7FISCHsPKkUKaYPsy4vn4FgaUBlcf9O1Xglzh2LDTG39jku101TKXNaQ6PKgmDKIQugMVyYEEeWJSnTX6nMK60kFDrteJAVFRujOcpd7D3j0RmVxatZSdBqRL1vndNA0eAOmtZcP+xk3c2vekenrd2MuJFo8CI3Rrj68e4Ozoe3n8USZKi2VAcrUjQdOOaZjjDSXHs6zef4f7fBTa31cj3wUkX80bHVNMZwDBjevkyDCv1CBo7gtJd7Hc/GnKNmylZwc+63dr25Q3V4zkcpJ+NYekM6wXJyMpza2/qgoSXHeQtlvsXwID+YoX/qkqxhbp+F9zqeT540mOhHvWnB0ctZN48yNkiAJ1h2njQTvVqFW46Ehc1uN0a0/Q69cJ4zwbINspEvKdGlQDlah95JEWz8NiQqU9OY3gJ5t6IOu7leSqNGH5CWKWM2qE+LxRKR3kRoTPjmxMNkyUp2ekv2whw+vhQb2scEdU+kkZXojWRZNhyR5dqR9og+kg/myYkXrlNgVvGkxIuTWhyHtRabTPsQxz8+G0FU05RVN5Mx9dot/7+K7M6UOd6hfHjJzAW90w8PvdJ43BbchX5q5Di/13jqFyXPRr/KrmQGImsypzHQXnB3weCu8zny7KIF6zmUkO5N/uda3c0FsOdZ/ozuq0xo9NwMbkmamsronjzuMuuutNnJzXuzI9zfIKk/zhnWb1ja+v/0f/wNQSwMEFAACAAgAdXY5R+UMJF1NAAAAawAAABsAAAB1bml2ZXJzYWwvdW5pdmVyc2FsLnBuZy54bWyzsa/IzVEoSy0qzszPs1Uy1DNQsrfj5bIpKEoty0wtV6gAihnpGUCAkkKlrZIJErc8M6UkA6jCwMQSIZiRmpmeUWKrZG5hDhfUB5oJAFBLAQIAABQAAgAIAHV2OUfO8+LqUwQAAA0QAAAdAAAAAAAAAAEAAAAAAAAAAAB1bml2ZXJzYWwvY29tbW9uX21lc3NhZ2VzLmxuZ1BLAQIAABQAAgAIAHV2OUeMpvfw0gQAAGcXAAAnAAAAAAAAAAEAAAAAAI4EAAB1bml2ZXJzYWwvZmxhc2hfcHVibGlzaGluZ19zZXR0aW5ncy54bWxQSwECAAAUAAIACAB1djlHw0bWAbQCAABPCgAAIQAAAAAAAAABAAAAAAClCQAAdW5pdmVyc2FsL2ZsYXNoX3NraW5fc2V0dGluZ3MueG1sUEsBAgAAFAACAAgAdXY5R0SkzCymBAAAeBYAACYAAAAAAAAAAQAAAAAAmAwAAHVuaXZlcnNhbC9odG1sX3B1Ymxpc2hpbmdfc2V0dGluZ3MueG1sUEsBAgAAFAACAAgAdXY5R7QBp/yfAQAALAYAAB8AAAAAAAAAAQAAAAAAghEAAHVuaXZlcnNhbC9odG1sX3NraW5fc2V0dGluZ3MuanNQSwECAAAUAAIACAB1djlHGtrqO6oAAAAfAQAAGgAAAAAAAAABAAAAAABeEwAAdW5pdmVyc2FsL2kxOG5fcHJlc2V0cy54bWxQSwECAAAUAAIACAB1djlHlBOzImkAAABuAAAAHAAAAAAAAAABAAAAAABAFAAAdW5pdmVyc2FsL2xvY2FsX3NldHRpbmdzLnhtbFBLAQIAABQAAgAIAIN4PUXOggk37AIAAIgIAAAUAAAAAAAAAAEAAAAAAOMUAAB1bml2ZXJzYWwvcGxheWVyLnhtbFBLAQIAABQAAgAIAHV2OUc129mtaAEAAPMCAAApAAAAAAAAAAEAAAAAAAEYAAB1bml2ZXJzYWwvc2tpbl9jdXN0b21pemF0aW9uX3NldHRpbmdzLnhtbFBLAQIAABQAAgAIAHV2OUcL3hcwGSwAABpZAAAXAAAAAAAAAAAAAAAAALAZAAB1bml2ZXJzYWwvdW5pdmVyc2FsLnBuZ1BLAQIAABQAAgAIAHV2OUflDCRdTQAAAGsAAAAbAAAAAAAAAAEAAAAAAP5FAAB1bml2ZXJzYWwvdW5pdmVyc2FsLnBuZy54bWxQSwUGAAAAAAsACwBJAwAAhEYAAAAA"/>
  <p:tag name="ISPRING_UUID" val="{00052827-74ED-4BCE-83D9-47CD9B35B4AA}"/>
  <p:tag name="ISPRING_RESOURCE_FOLDER" val="C:\Users\mkolb\Dropbox (Prb)\COMMUNICATIONS\Presentations\Presentation on Presentations\PRBPowerpoint-2015-please make a copy\"/>
  <p:tag name="ISPRING_PRESENTATION_PATH" val="C:\Users\mkolb\Dropbox (Prb)\COMMUNICATIONS\Presentations\Presentation on Presentations\PRBPowerpoint-2015-please make a copy.pptx"/>
  <p:tag name="ISPRING_PROJECT_FOLDER_UPDATED" val="1"/>
  <p:tag name="ISPRING_RESOURCE_PATHS_HASH_PRESENTER" val="fd3c2828cc3626a488faa06ee195318c3799db"/>
</p:tagLst>
</file>

<file path=ppt/theme/theme1.xml><?xml version="1.0" encoding="utf-8"?>
<a:theme xmlns:a="http://schemas.openxmlformats.org/drawingml/2006/main" name="Bold Stripes">
  <a:themeElements>
    <a:clrScheme name="Bold Stripes 1">
      <a:dk1>
        <a:srgbClr val="000000"/>
      </a:dk1>
      <a:lt1>
        <a:srgbClr val="EAEAEA"/>
      </a:lt1>
      <a:dk2>
        <a:srgbClr val="265E9E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265E9E"/>
      </a:hlink>
      <a:folHlink>
        <a:srgbClr val="D05124"/>
      </a:folHlink>
    </a:clrScheme>
    <a:fontScheme name="Bold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000000"/>
        </a:dk1>
        <a:lt1>
          <a:srgbClr val="EAEAEA"/>
        </a:lt1>
        <a:dk2>
          <a:srgbClr val="265E9E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265E9E"/>
        </a:hlink>
        <a:folHlink>
          <a:srgbClr val="D051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2">
        <a:dk1>
          <a:srgbClr val="EAEAEA"/>
        </a:dk1>
        <a:lt1>
          <a:srgbClr val="FFFFFF"/>
        </a:lt1>
        <a:dk2>
          <a:srgbClr val="EAEAEA"/>
        </a:dk2>
        <a:lt2>
          <a:srgbClr val="FFFFFF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DADADA"/>
        </a:accent4>
        <a:accent5>
          <a:srgbClr val="FFFFFF"/>
        </a:accent5>
        <a:accent6>
          <a:srgbClr val="C8C8C8"/>
        </a:accent6>
        <a:hlink>
          <a:srgbClr val="265E9E"/>
        </a:hlink>
        <a:folHlink>
          <a:srgbClr val="D0512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B Powerpoint Template-Jan2016.potx" id="{528D6FA2-2F9C-4CEF-B67A-28624A4A9F34}" vid="{945E555C-1F66-4FA7-A3D1-CF2D931008E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EAEAEA"/>
      </a:lt1>
      <a:dk2>
        <a:srgbClr val="265E9E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265E9E"/>
      </a:hlink>
      <a:folHlink>
        <a:srgbClr val="D051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EAEAEA"/>
      </a:lt1>
      <a:dk2>
        <a:srgbClr val="265E9E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265E9E"/>
      </a:hlink>
      <a:folHlink>
        <a:srgbClr val="D051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ld Stripes 2">
    <a:dk1>
      <a:srgbClr val="EAEAEA"/>
    </a:dk1>
    <a:lt1>
      <a:srgbClr val="FFFFFF"/>
    </a:lt1>
    <a:dk2>
      <a:srgbClr val="EAEAEA"/>
    </a:dk2>
    <a:lt2>
      <a:srgbClr val="FFFFFF"/>
    </a:lt2>
    <a:accent1>
      <a:srgbClr val="FFFFFF"/>
    </a:accent1>
    <a:accent2>
      <a:srgbClr val="DDDDDD"/>
    </a:accent2>
    <a:accent3>
      <a:srgbClr val="F3F3F3"/>
    </a:accent3>
    <a:accent4>
      <a:srgbClr val="DADADA"/>
    </a:accent4>
    <a:accent5>
      <a:srgbClr val="FFFFFF"/>
    </a:accent5>
    <a:accent6>
      <a:srgbClr val="C8C8C8"/>
    </a:accent6>
    <a:hlink>
      <a:srgbClr val="265E9E"/>
    </a:hlink>
    <a:folHlink>
      <a:srgbClr val="D05124"/>
    </a:folHlink>
  </a:clrScheme>
</a:themeOverride>
</file>

<file path=ppt/theme/themeOverride2.xml><?xml version="1.0" encoding="utf-8"?>
<a:themeOverride xmlns:a="http://schemas.openxmlformats.org/drawingml/2006/main">
  <a:clrScheme name="Bold Stripes 2">
    <a:dk1>
      <a:srgbClr val="EAEAEA"/>
    </a:dk1>
    <a:lt1>
      <a:srgbClr val="FFFFFF"/>
    </a:lt1>
    <a:dk2>
      <a:srgbClr val="EAEAEA"/>
    </a:dk2>
    <a:lt2>
      <a:srgbClr val="FFFFFF"/>
    </a:lt2>
    <a:accent1>
      <a:srgbClr val="FFFFFF"/>
    </a:accent1>
    <a:accent2>
      <a:srgbClr val="DDDDDD"/>
    </a:accent2>
    <a:accent3>
      <a:srgbClr val="F3F3F3"/>
    </a:accent3>
    <a:accent4>
      <a:srgbClr val="DADADA"/>
    </a:accent4>
    <a:accent5>
      <a:srgbClr val="FFFFFF"/>
    </a:accent5>
    <a:accent6>
      <a:srgbClr val="C8C8C8"/>
    </a:accent6>
    <a:hlink>
      <a:srgbClr val="265E9E"/>
    </a:hlink>
    <a:folHlink>
      <a:srgbClr val="D0512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C449B2EFF5064C8D94B51CF9018B3F" ma:contentTypeVersion="9" ma:contentTypeDescription="Create a new document." ma:contentTypeScope="" ma:versionID="6c385fed0fd3eefe5c5eaebb77b834c8">
  <xsd:schema xmlns:xsd="http://www.w3.org/2001/XMLSchema" xmlns:xs="http://www.w3.org/2001/XMLSchema" xmlns:p="http://schemas.microsoft.com/office/2006/metadata/properties" xmlns:ns3="2832e583-e349-4611-8bc3-cf5238155d6b" targetNamespace="http://schemas.microsoft.com/office/2006/metadata/properties" ma:root="true" ma:fieldsID="ed6e4df6166b5d7f2e7d9b0f59065c64" ns3:_="">
    <xsd:import namespace="2832e583-e349-4611-8bc3-cf5238155d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32e583-e349-4611-8bc3-cf5238155d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62B3B7-96EF-46F9-AD10-3CB2E7BDFF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32e583-e349-4611-8bc3-cf5238155d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05BA67-687E-4206-865D-123CF75C5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24B842-FA0F-4FCD-B8BF-AE161AA9651C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2832e583-e349-4611-8bc3-cf5238155d6b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PRB Powerpoint Template-Jan2016</Template>
  <TotalTime>24073</TotalTime>
  <Words>1330</Words>
  <Application>Microsoft Office PowerPoint</Application>
  <PresentationFormat>On-screen Show (4:3)</PresentationFormat>
  <Paragraphs>256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Arial Black</vt:lpstr>
      <vt:lpstr>Wingdings</vt:lpstr>
      <vt:lpstr>Bold Stripes</vt:lpstr>
      <vt:lpstr>PowerPoint Presentation</vt:lpstr>
      <vt:lpstr>SOMMAIRE</vt:lpstr>
      <vt:lpstr>PowerPoint Presentation</vt:lpstr>
      <vt:lpstr>COMMUNICATION STRATÉGIQUE</vt:lpstr>
      <vt:lpstr>COMMUNICATION STRATÉGIQUE</vt:lpstr>
      <vt:lpstr>COMMUNICATION STRATÉGIQUE</vt:lpstr>
      <vt:lpstr>PowerPoint Presentation</vt:lpstr>
      <vt:lpstr>DÉFIS ET OBSTACLES</vt:lpstr>
      <vt:lpstr>DÉFIS ET OBSTACLES</vt:lpstr>
      <vt:lpstr>QUELS IMPACTS SUR VOTRE PLAIDOYER ?</vt:lpstr>
      <vt:lpstr>PowerPoint Presentation</vt:lpstr>
      <vt:lpstr>PowerPoint Presentation</vt:lpstr>
      <vt:lpstr>Les informations mal traduites ne sont pas utilisées</vt:lpstr>
      <vt:lpstr>Presenter un message convaincant</vt:lpstr>
      <vt:lpstr>PowerPoint Presentation</vt:lpstr>
      <vt:lpstr>Connaître le paysage médiatique</vt:lpstr>
      <vt:lpstr>Comment travailler avec les médias</vt:lpstr>
      <vt:lpstr>PowerPoint Presentation</vt:lpstr>
      <vt:lpstr>QUEL EST LE RÔLE DE LA SOCIÉTÉ CIVILE ? </vt:lpstr>
      <vt:lpstr>COMMENT ADAPTER VOTRE PLAIDOYER ?</vt:lpstr>
      <vt:lpstr>COMMENT ADAPTER VOTRE PLAIDOYER ?</vt:lpstr>
      <vt:lpstr>COMMENT ADAPTER VOTRE PLAIDOYER ?</vt:lpstr>
      <vt:lpstr>COMMENT ADAPTER VOTRE PLAIDOYER ?</vt:lpstr>
      <vt:lpstr>COMMENT ADAPTER VOTRE PLAIDOYER ?</vt:lpstr>
      <vt:lpstr>COMMENT ADAPTER VOTRE PLAIDOYER ?</vt:lpstr>
      <vt:lpstr>RESSOURCES SÉLECTIONNÉES</vt:lpstr>
      <vt:lpstr>PowerPoint Presentation</vt:lpstr>
      <vt:lpstr>FORMATS PAR CIBLE</vt:lpstr>
      <vt:lpstr>COMMENT ADAPTER LES FORMATS POUR LA COVID-19 ? </vt:lpstr>
      <vt:lpstr>COMMENT ADAPTER LES FORMATS POUR LA COVID-19 ? </vt:lpstr>
      <vt:lpstr>PowerPoint Presentation</vt:lpstr>
      <vt:lpstr>CONCLUSION</vt:lpstr>
      <vt:lpstr>PowerPoint Presentation</vt:lpstr>
      <vt:lpstr>En savoir plus</vt:lpstr>
      <vt:lpstr>En savoir plus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Woodin</dc:creator>
  <cp:lastModifiedBy>Tess McLoud</cp:lastModifiedBy>
  <cp:revision>297</cp:revision>
  <cp:lastPrinted>2011-07-26T20:56:00Z</cp:lastPrinted>
  <dcterms:created xsi:type="dcterms:W3CDTF">2017-04-05T14:00:08Z</dcterms:created>
  <dcterms:modified xsi:type="dcterms:W3CDTF">2021-01-25T21:17:19Z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0x010100E7C449B2EFF5064C8D94B51CF9018B3F</vt:lpwstr>
  </property>
</Properties>
</file>