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23"/>
  </p:notesMasterIdLst>
  <p:sldIdLst>
    <p:sldId id="256" r:id="rId2"/>
    <p:sldId id="267" r:id="rId3"/>
    <p:sldId id="287" r:id="rId4"/>
    <p:sldId id="261" r:id="rId5"/>
    <p:sldId id="262" r:id="rId6"/>
    <p:sldId id="268" r:id="rId7"/>
    <p:sldId id="263" r:id="rId8"/>
    <p:sldId id="277" r:id="rId9"/>
    <p:sldId id="265" r:id="rId10"/>
    <p:sldId id="266" r:id="rId11"/>
    <p:sldId id="258" r:id="rId12"/>
    <p:sldId id="270" r:id="rId13"/>
    <p:sldId id="271" r:id="rId14"/>
    <p:sldId id="285" r:id="rId15"/>
    <p:sldId id="272" r:id="rId16"/>
    <p:sldId id="283" r:id="rId17"/>
    <p:sldId id="284" r:id="rId18"/>
    <p:sldId id="276" r:id="rId19"/>
    <p:sldId id="278" r:id="rId20"/>
    <p:sldId id="259"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Chanley" initials="JC" lastIdx="22" clrIdx="0">
    <p:extLst>
      <p:ext uri="{19B8F6BF-5375-455C-9EA6-DF929625EA0E}">
        <p15:presenceInfo xmlns:p15="http://schemas.microsoft.com/office/powerpoint/2012/main" userId="S-1-5-21-94512158-1502817275-145704350-5552" providerId="AD"/>
      </p:ext>
    </p:extLst>
  </p:cmAuthor>
  <p:cmAuthor id="2" name="Marissa Falk" initials="MF" lastIdx="143" clrIdx="1">
    <p:extLst>
      <p:ext uri="{19B8F6BF-5375-455C-9EA6-DF929625EA0E}">
        <p15:presenceInfo xmlns:p15="http://schemas.microsoft.com/office/powerpoint/2012/main" userId="S-1-5-21-94512158-1502817275-145704350-4678" providerId="AD"/>
      </p:ext>
    </p:extLst>
  </p:cmAuthor>
  <p:cmAuthor id="3" name="Linh Huynh" initials="LH" lastIdx="3" clrIdx="2">
    <p:extLst>
      <p:ext uri="{19B8F6BF-5375-455C-9EA6-DF929625EA0E}">
        <p15:presenceInfo xmlns:p15="http://schemas.microsoft.com/office/powerpoint/2012/main" userId="fbe126b6-b540-4b85-8758-27a2e0ea209a" providerId="Windows Live"/>
      </p:ext>
    </p:extLst>
  </p:cmAuthor>
  <p:cmAuthor id="4" name="Home" initials="H" lastIdx="5" clrIdx="3"/>
  <p:cmAuthor id="5" name="Kate Gilles" initials="KG" lastIdx="13" clrIdx="4">
    <p:extLst>
      <p:ext uri="{19B8F6BF-5375-455C-9EA6-DF929625EA0E}">
        <p15:presenceInfo xmlns:p15="http://schemas.microsoft.com/office/powerpoint/2012/main" userId="S-1-5-21-94512158-1502817275-145704350-4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7DF"/>
    <a:srgbClr val="6F221D"/>
    <a:srgbClr val="10243D"/>
    <a:srgbClr val="9C251E"/>
    <a:srgbClr val="4177A6"/>
    <a:srgbClr val="99C6DC"/>
    <a:srgbClr val="275391"/>
    <a:srgbClr val="193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p:restoredTop sz="79760"/>
  </p:normalViewPr>
  <p:slideViewPr>
    <p:cSldViewPr snapToGrid="0" snapToObjects="1">
      <p:cViewPr varScale="1">
        <p:scale>
          <a:sx n="80" d="100"/>
          <a:sy n="80" d="100"/>
        </p:scale>
        <p:origin x="55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r>
              <a:rPr lang="en-US" dirty="0">
                <a:solidFill>
                  <a:schemeClr val="bg2"/>
                </a:solidFill>
              </a:rPr>
              <a:t>Population du Burkina Faso </a:t>
            </a:r>
            <a:br>
              <a:rPr lang="en-US" dirty="0">
                <a:solidFill>
                  <a:schemeClr val="bg2"/>
                </a:solidFill>
              </a:rPr>
            </a:br>
            <a:r>
              <a:rPr lang="en-US" dirty="0">
                <a:solidFill>
                  <a:schemeClr val="bg2"/>
                </a:solidFill>
              </a:rPr>
              <a:t>par </a:t>
            </a:r>
            <a:r>
              <a:rPr lang="en-US" dirty="0" err="1">
                <a:solidFill>
                  <a:schemeClr val="bg2"/>
                </a:solidFill>
              </a:rPr>
              <a:t>groupes</a:t>
            </a:r>
            <a:r>
              <a:rPr lang="en-US" dirty="0">
                <a:solidFill>
                  <a:schemeClr val="bg2"/>
                </a:solidFill>
              </a:rPr>
              <a:t> </a:t>
            </a:r>
            <a:r>
              <a:rPr lang="en-US" dirty="0" err="1">
                <a:solidFill>
                  <a:schemeClr val="bg2"/>
                </a:solidFill>
              </a:rPr>
              <a:t>d'âge</a:t>
            </a:r>
            <a:endParaRPr lang="en-US" dirty="0">
              <a:solidFill>
                <a:schemeClr val="bg2"/>
              </a:solidFill>
            </a:endParaRPr>
          </a:p>
        </c:rich>
      </c:tx>
      <c:layout>
        <c:manualLayout>
          <c:xMode val="edge"/>
          <c:yMode val="edge"/>
          <c:x val="0.3035377239252432"/>
          <c:y val="0.4904720526354765"/>
        </c:manualLayout>
      </c:layout>
      <c:overlay val="0"/>
      <c:spPr>
        <a:noFill/>
        <a:ln>
          <a:noFill/>
        </a:ln>
        <a:effectLst/>
      </c:spPr>
    </c:title>
    <c:autoTitleDeleted val="0"/>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4-7B30-9942-B713-B45BC0A9598F}"/>
              </c:ext>
            </c:extLst>
          </c:dPt>
          <c:dPt>
            <c:idx val="1"/>
            <c:bubble3D val="0"/>
            <c:spPr>
              <a:solidFill>
                <a:schemeClr val="accent4"/>
              </a:solidFill>
              <a:ln w="19050">
                <a:noFill/>
              </a:ln>
              <a:effectLst/>
            </c:spPr>
            <c:extLst>
              <c:ext xmlns:c16="http://schemas.microsoft.com/office/drawing/2014/chart" uri="{C3380CC4-5D6E-409C-BE32-E72D297353CC}">
                <c16:uniqueId val="{00000002-7B30-9942-B713-B45BC0A9598F}"/>
              </c:ext>
            </c:extLst>
          </c:dPt>
          <c:dPt>
            <c:idx val="2"/>
            <c:bubble3D val="0"/>
            <c:spPr>
              <a:solidFill>
                <a:schemeClr val="bg2"/>
              </a:solidFill>
              <a:ln w="19050">
                <a:noFill/>
              </a:ln>
              <a:effectLst/>
            </c:spPr>
            <c:extLst>
              <c:ext xmlns:c16="http://schemas.microsoft.com/office/drawing/2014/chart" uri="{C3380CC4-5D6E-409C-BE32-E72D297353CC}">
                <c16:uniqueId val="{00000001-7B30-9942-B713-B45BC0A9598F}"/>
              </c:ext>
            </c:extLst>
          </c:dPt>
          <c:dPt>
            <c:idx val="3"/>
            <c:bubble3D val="0"/>
            <c:spPr>
              <a:solidFill>
                <a:schemeClr val="accent4"/>
              </a:solidFill>
              <a:ln w="19050">
                <a:noFill/>
              </a:ln>
              <a:effectLst/>
            </c:spPr>
            <c:extLst>
              <c:ext xmlns:c16="http://schemas.microsoft.com/office/drawing/2014/chart" uri="{C3380CC4-5D6E-409C-BE32-E72D297353CC}">
                <c16:uniqueId val="{00000007-9D7D-40E6-957E-176FCE6F16D9}"/>
              </c:ext>
            </c:extLst>
          </c:dPt>
          <c:cat>
            <c:strRef>
              <c:f>Sheet1!$A$2:$A$5</c:f>
              <c:strCache>
                <c:ptCount val="3"/>
                <c:pt idx="0">
                  <c:v>0-19 ans</c:v>
                </c:pt>
                <c:pt idx="1">
                  <c:v>20-69 ans</c:v>
                </c:pt>
                <c:pt idx="2">
                  <c:v>70+ ans</c:v>
                </c:pt>
              </c:strCache>
            </c:strRef>
          </c:cat>
          <c:val>
            <c:numRef>
              <c:f>Sheet1!$B$2:$B$5</c:f>
              <c:numCache>
                <c:formatCode>General</c:formatCode>
                <c:ptCount val="4"/>
                <c:pt idx="0">
                  <c:v>56.4</c:v>
                </c:pt>
                <c:pt idx="1">
                  <c:v>42.2</c:v>
                </c:pt>
                <c:pt idx="2">
                  <c:v>1.4</c:v>
                </c:pt>
              </c:numCache>
            </c:numRef>
          </c:val>
          <c:extLst>
            <c:ext xmlns:c16="http://schemas.microsoft.com/office/drawing/2014/chart" uri="{C3380CC4-5D6E-409C-BE32-E72D297353CC}">
              <c16:uniqueId val="{00000000-7B30-9942-B713-B45BC0A9598F}"/>
            </c:ext>
          </c:extLst>
        </c:ser>
        <c:dLbls>
          <c:showLegendKey val="0"/>
          <c:showVal val="0"/>
          <c:showCatName val="0"/>
          <c:showSerName val="0"/>
          <c:showPercent val="0"/>
          <c:showBubbleSize val="0"/>
          <c:showLeaderLines val="0"/>
        </c:dLbls>
        <c:firstSliceAng val="0"/>
        <c:holeSize val="90"/>
      </c:doughnut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bg2"/>
                </a:solidFill>
                <a:latin typeface="+mn-lt"/>
                <a:ea typeface="+mn-ea"/>
                <a:cs typeface="+mn-cs"/>
              </a:defRPr>
            </a:pPr>
            <a:endParaRPr lang="en-US"/>
          </a:p>
        </c:txPr>
      </c:legendEntry>
      <c:legendEntry>
        <c:idx val="3"/>
        <c:delete val="1"/>
      </c:legendEntry>
      <c:layout>
        <c:manualLayout>
          <c:xMode val="edge"/>
          <c:yMode val="edge"/>
          <c:x val="0.17518198264085538"/>
          <c:y val="0.95276102079981939"/>
          <c:w val="0.64728375847563513"/>
          <c:h val="4.23380041204527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2-D8D7-0D48-9372-A8ED85B2AC70}"/>
              </c:ext>
            </c:extLst>
          </c:dPt>
          <c:dPt>
            <c:idx val="1"/>
            <c:bubble3D val="0"/>
            <c:spPr>
              <a:solidFill>
                <a:schemeClr val="bg1"/>
              </a:solidFill>
              <a:ln w="19050">
                <a:noFill/>
              </a:ln>
              <a:effectLst/>
            </c:spPr>
            <c:extLst>
              <c:ext xmlns:c16="http://schemas.microsoft.com/office/drawing/2014/chart" uri="{C3380CC4-5D6E-409C-BE32-E72D297353CC}">
                <c16:uniqueId val="{00000001-D8D7-0D48-9372-A8ED85B2AC70}"/>
              </c:ext>
            </c:extLst>
          </c:dPt>
          <c:cat>
            <c:strRef>
              <c:f>Sheet1!$A$2:$A$3</c:f>
              <c:strCache>
                <c:ptCount val="2"/>
                <c:pt idx="0">
                  <c:v>Not using contraception</c:v>
                </c:pt>
                <c:pt idx="1">
                  <c:v>Other</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0-D8D7-0D48-9372-A8ED85B2AC70}"/>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5B4D-FB46-A3C5-FB9F7AC84455}"/>
              </c:ext>
            </c:extLst>
          </c:dPt>
          <c:dPt>
            <c:idx val="1"/>
            <c:bubble3D val="0"/>
            <c:spPr>
              <a:solidFill>
                <a:schemeClr val="bg1"/>
              </a:solidFill>
              <a:ln w="19050">
                <a:noFill/>
              </a:ln>
              <a:effectLst/>
            </c:spPr>
            <c:extLst>
              <c:ext xmlns:c16="http://schemas.microsoft.com/office/drawing/2014/chart" uri="{C3380CC4-5D6E-409C-BE32-E72D297353CC}">
                <c16:uniqueId val="{00000003-5B4D-FB46-A3C5-FB9F7AC84455}"/>
              </c:ext>
            </c:extLst>
          </c:dPt>
          <c:cat>
            <c:strRef>
              <c:f>Sheet1!$A$2:$A$3</c:f>
              <c:strCache>
                <c:ptCount val="2"/>
                <c:pt idx="0">
                  <c:v>FP Budget</c:v>
                </c:pt>
                <c:pt idx="1">
                  <c:v>Total Budget</c:v>
                </c:pt>
              </c:strCache>
            </c:strRef>
          </c:cat>
          <c:val>
            <c:numRef>
              <c:f>Sheet1!$B$2:$B$3</c:f>
              <c:numCache>
                <c:formatCode>General</c:formatCode>
                <c:ptCount val="2"/>
                <c:pt idx="0">
                  <c:v>7</c:v>
                </c:pt>
                <c:pt idx="1">
                  <c:v>93</c:v>
                </c:pt>
              </c:numCache>
            </c:numRef>
          </c:val>
          <c:extLst>
            <c:ext xmlns:c16="http://schemas.microsoft.com/office/drawing/2014/chart" uri="{C3380CC4-5D6E-409C-BE32-E72D297353CC}">
              <c16:uniqueId val="{00000004-5B4D-FB46-A3C5-FB9F7AC84455}"/>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9947-214A-8164-2B6A4749518E}"/>
              </c:ext>
            </c:extLst>
          </c:dPt>
          <c:dPt>
            <c:idx val="1"/>
            <c:bubble3D val="0"/>
            <c:spPr>
              <a:solidFill>
                <a:schemeClr val="bg1"/>
              </a:solidFill>
              <a:ln w="19050">
                <a:noFill/>
              </a:ln>
              <a:effectLst/>
            </c:spPr>
            <c:extLst>
              <c:ext xmlns:c16="http://schemas.microsoft.com/office/drawing/2014/chart" uri="{C3380CC4-5D6E-409C-BE32-E72D297353CC}">
                <c16:uniqueId val="{00000003-9947-214A-8164-2B6A4749518E}"/>
              </c:ext>
            </c:extLst>
          </c:dPt>
          <c:cat>
            <c:strRef>
              <c:f>Sheet1!$A$2:$A$3</c:f>
              <c:strCache>
                <c:ptCount val="2"/>
                <c:pt idx="0">
                  <c:v>FP Budget</c:v>
                </c:pt>
                <c:pt idx="1">
                  <c:v>Total Budget</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9947-214A-8164-2B6A4749518E}"/>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34C8B-DF3A-7E46-AA9B-83DDD14687CC}" type="datetimeFigureOut">
              <a:rPr lang="en-US" smtClean="0"/>
              <a:pPr/>
              <a:t>1/11/2021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F2C25-2F1D-924E-AEBB-522F252964B5}" type="slidenum">
              <a:rPr lang="en-US" smtClean="0"/>
              <a:pPr/>
              <a:t>‹#›</a:t>
            </a:fld>
            <a:endParaRPr lang="en-US"/>
          </a:p>
        </p:txBody>
      </p:sp>
    </p:spTree>
    <p:extLst>
      <p:ext uri="{BB962C8B-B14F-4D97-AF65-F5344CB8AC3E}">
        <p14:creationId xmlns:p14="http://schemas.microsoft.com/office/powerpoint/2010/main" val="302124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Protéger l’avenir des jeunes de Bobo-Dioulasso : investir dans les services de planification familiale adaptés aux jeunes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a:t>
            </a:fld>
            <a:endParaRPr lang="en-US"/>
          </a:p>
        </p:txBody>
      </p:sp>
    </p:spTree>
    <p:extLst>
      <p:ext uri="{BB962C8B-B14F-4D97-AF65-F5344CB8AC3E}">
        <p14:creationId xmlns:p14="http://schemas.microsoft.com/office/powerpoint/2010/main" val="167501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 Direction Régionale de la Santé des Hauts-Bassins a noté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Le fonctionnement des rares centres existants pour jeunes pose problème. Ces centres ne sont pas bien équipés… C’est essentiellement le problème de financement… On n’arrive pas à financer les activités spécifiques destinées aux jeunes. » </a:t>
            </a:r>
          </a:p>
        </p:txBody>
      </p:sp>
      <p:sp>
        <p:nvSpPr>
          <p:cNvPr id="4" name="Slide Number Placeholder 3"/>
          <p:cNvSpPr>
            <a:spLocks noGrp="1"/>
          </p:cNvSpPr>
          <p:nvPr>
            <p:ph type="sldNum" sz="quarter" idx="5"/>
          </p:nvPr>
        </p:nvSpPr>
        <p:spPr/>
        <p:txBody>
          <a:bodyPr/>
          <a:lstStyle/>
          <a:p>
            <a:fld id="{602F2C25-2F1D-924E-AEBB-522F252964B5}" type="slidenum">
              <a:rPr lang="en-US" smtClean="0"/>
              <a:pPr/>
              <a:t>10</a:t>
            </a:fld>
            <a:endParaRPr lang="en-US"/>
          </a:p>
        </p:txBody>
      </p:sp>
    </p:spTree>
    <p:extLst>
      <p:ext uri="{BB962C8B-B14F-4D97-AF65-F5344CB8AC3E}">
        <p14:creationId xmlns:p14="http://schemas.microsoft.com/office/powerpoint/2010/main" val="79319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L’absence de services de santé sexuelle et reproductive (SSR) adaptés aux jeunes augmente le risque d’exposer des jeunes Burkinabé à des situations dangereuses, notamment :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infections sexuellement transmissibles.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VIH/sida.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grossesses imprévues.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avortements à risque.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 la violence (en particulier la violence basée sur le genre).</a:t>
            </a:r>
            <a:r>
              <a:rPr lang="fr-FR"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11</a:t>
            </a:fld>
            <a:endParaRPr lang="en-US"/>
          </a:p>
        </p:txBody>
      </p:sp>
    </p:spTree>
    <p:extLst>
      <p:ext uri="{BB962C8B-B14F-4D97-AF65-F5344CB8AC3E}">
        <p14:creationId xmlns:p14="http://schemas.microsoft.com/office/powerpoint/2010/main" val="91310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Actuellement au Burkina Faso :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 femmes sur 5 qui sont sexuellement actives, non mariées et âgées de 15 à 24 ans veulent retarder leur prochaine grossesse ou ne plus avoir d’enfants, mais n’utilisent actuellement aucune méthode de contraception. Cela veut dire qu’elles ont un besoin non satisfait de contraception.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 plus, 65 % des femmes qui ont eu recours à un avortement ont entre 15 et 24 ans.</a:t>
            </a:r>
            <a:endParaRPr lang="en-US" dirty="0">
              <a:effectLst/>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12</a:t>
            </a:fld>
            <a:endParaRPr lang="en-US"/>
          </a:p>
        </p:txBody>
      </p:sp>
    </p:spTree>
    <p:extLst>
      <p:ext uri="{BB962C8B-B14F-4D97-AF65-F5344CB8AC3E}">
        <p14:creationId xmlns:p14="http://schemas.microsoft.com/office/powerpoint/2010/main" val="129950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Dans la région des Hauts-Bassins, 16 % des adolescentes âgées de 15 à 19 ans sont déjà mères et 5 % d’adolescentes sont enceintes d’un premier enfant.</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 chiffres sont beaucoup plus élevés que dans la région du Centre, où seulement 6 % des adolescentes âgées de 15 à 19 ans sont déjà mères et 3 % d’adolescentes sont enceintes d’un premier enfant.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13</a:t>
            </a:fld>
            <a:endParaRPr lang="en-US"/>
          </a:p>
        </p:txBody>
      </p:sp>
    </p:spTree>
    <p:extLst>
      <p:ext uri="{BB962C8B-B14F-4D97-AF65-F5344CB8AC3E}">
        <p14:creationId xmlns:p14="http://schemas.microsoft.com/office/powerpoint/2010/main" val="170858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dirigeants du Burkina Faso peuvent aider les jeunes à éviter des situations à risques et à améliorer leurs résultats de santé en investissant dans les services de planification familiale adaptés aux jeunes.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14</a:t>
            </a:fld>
            <a:endParaRPr lang="en-US"/>
          </a:p>
        </p:txBody>
      </p:sp>
    </p:spTree>
    <p:extLst>
      <p:ext uri="{BB962C8B-B14F-4D97-AF65-F5344CB8AC3E}">
        <p14:creationId xmlns:p14="http://schemas.microsoft.com/office/powerpoint/2010/main" val="262043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Bobo-Dioulasso s’est déjà engagée à investir dans la planification familiale.</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part du budget allouée à la planification familiale dans le budget de la santé de Bobo-Dioulasso est passée de 7 à 18 % entre 2016 et 2017. </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Cependant, aucune ligne budgétaire n’existe pour financer les services de santé sexuelle et reproductive (SSR) spécifiquement destinés aux jeunes.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15</a:t>
            </a:fld>
            <a:endParaRPr lang="en-US"/>
          </a:p>
        </p:txBody>
      </p:sp>
    </p:spTree>
    <p:extLst>
      <p:ext uri="{BB962C8B-B14F-4D97-AF65-F5344CB8AC3E}">
        <p14:creationId xmlns:p14="http://schemas.microsoft.com/office/powerpoint/2010/main" val="381616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Investir dans les services de santé sexuelle et reproductive (SSR) adaptés aux jeunes permettra de concrétiser les engagements pris dans le Plan Stratégique Santé des Adolescents et des Jeunes 2016-2020 pour améliorer la santé des jeunes en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Améliorant l’accessibilité financière aux services de santé reproductive des adolescents et des jeunes.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Renforçant les compétences des prestataires de soins de santé.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Étendant la couverture des services de santé adaptés aux adolescents et aux jeunes.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 en intégrant les services de santé reproductive des adolescents et des jeunes dans tous les établissements de santé.</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16</a:t>
            </a:fld>
            <a:endParaRPr lang="en-US"/>
          </a:p>
        </p:txBody>
      </p:sp>
    </p:spTree>
    <p:extLst>
      <p:ext uri="{BB962C8B-B14F-4D97-AF65-F5344CB8AC3E}">
        <p14:creationId xmlns:p14="http://schemas.microsoft.com/office/powerpoint/2010/main" val="2022314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Ces investissements contribueront également aux objectifs nationaux du Burkina Faso pour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Réduire la prévalence des infections sexuellement transmissibles chez les adolescents et les jeunes de 30 à 15 %.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Réduire de 50 % le nombre de grossesses précoces et non désirées chez les adolescentes et les jeunes.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 réduire de 20 % le taux d’avortements clandestins chez les adolescentes et les jeunes.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17</a:t>
            </a:fld>
            <a:endParaRPr lang="en-US"/>
          </a:p>
        </p:txBody>
      </p:sp>
    </p:spTree>
    <p:extLst>
      <p:ext uri="{BB962C8B-B14F-4D97-AF65-F5344CB8AC3E}">
        <p14:creationId xmlns:p14="http://schemas.microsoft.com/office/powerpoint/2010/main" val="361574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Investir dans les services de santé sexuelle et reproductive (SSR) adaptés aux jeunes à Bobo-Dioulasso pourra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Répondre aux besoins des jeunes.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Préserver la santé et l’avenir des jeunes.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Aider à atteindre les objectifs nationaux.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18</a:t>
            </a:fld>
            <a:endParaRPr lang="en-US"/>
          </a:p>
        </p:txBody>
      </p:sp>
    </p:spTree>
    <p:extLst>
      <p:ext uri="{BB962C8B-B14F-4D97-AF65-F5344CB8AC3E}">
        <p14:creationId xmlns:p14="http://schemas.microsoft.com/office/powerpoint/2010/main" val="552425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vous</a:t>
            </a:r>
            <a:r>
              <a:rPr lang="en-US" dirty="0"/>
              <a:t> </a:t>
            </a:r>
            <a:r>
              <a:rPr lang="en-US" dirty="0" err="1"/>
              <a:t>invitons</a:t>
            </a:r>
            <a:r>
              <a:rPr lang="en-US" dirty="0"/>
              <a:t> </a:t>
            </a:r>
            <a:r>
              <a:rPr lang="en-US" dirty="0" err="1"/>
              <a:t>à</a:t>
            </a:r>
            <a:r>
              <a:rPr lang="en-US" dirty="0"/>
              <a:t> </a:t>
            </a:r>
            <a:r>
              <a:rPr lang="en-US" dirty="0" err="1"/>
              <a:t>créer</a:t>
            </a:r>
            <a:r>
              <a:rPr lang="en-US" dirty="0"/>
              <a:t> </a:t>
            </a:r>
            <a:r>
              <a:rPr lang="en-US" dirty="0" err="1"/>
              <a:t>une</a:t>
            </a:r>
            <a:r>
              <a:rPr lang="en-US" dirty="0"/>
              <a:t> </a:t>
            </a:r>
            <a:r>
              <a:rPr lang="en-US" dirty="0" err="1"/>
              <a:t>ligne</a:t>
            </a:r>
            <a:r>
              <a:rPr lang="en-US" dirty="0"/>
              <a:t> </a:t>
            </a:r>
            <a:r>
              <a:rPr lang="en-US" dirty="0" err="1"/>
              <a:t>budgétaire</a:t>
            </a:r>
            <a:r>
              <a:rPr lang="en-US" dirty="0"/>
              <a:t> </a:t>
            </a:r>
            <a:r>
              <a:rPr lang="en-US" dirty="0" err="1"/>
              <a:t>afin</a:t>
            </a:r>
            <a:r>
              <a:rPr lang="en-US" dirty="0"/>
              <a:t> de financer </a:t>
            </a:r>
            <a:r>
              <a:rPr lang="en-US" dirty="0" err="1"/>
              <a:t>spécifiquement</a:t>
            </a:r>
            <a:r>
              <a:rPr lang="en-US" dirty="0"/>
              <a:t> des services de santé </a:t>
            </a:r>
            <a:r>
              <a:rPr lang="en-US" dirty="0" err="1"/>
              <a:t>sexuelle</a:t>
            </a:r>
            <a:r>
              <a:rPr lang="en-US" dirty="0"/>
              <a:t> et reproductive (SSR) </a:t>
            </a:r>
            <a:r>
              <a:rPr lang="en-US" dirty="0" err="1"/>
              <a:t>adaptés</a:t>
            </a:r>
            <a:r>
              <a:rPr lang="en-US" dirty="0"/>
              <a:t> aux </a:t>
            </a:r>
            <a:r>
              <a:rPr lang="en-US" dirty="0" err="1"/>
              <a:t>jeunes</a:t>
            </a:r>
            <a:r>
              <a:rPr lang="en-US" dirty="0"/>
              <a:t> </a:t>
            </a:r>
            <a:r>
              <a:rPr lang="en-US" dirty="0" err="1"/>
              <a:t>à</a:t>
            </a:r>
            <a:r>
              <a:rPr lang="en-US" dirty="0"/>
              <a:t> Bobo-</a:t>
            </a:r>
            <a:r>
              <a:rPr lang="en-US" dirty="0" err="1"/>
              <a:t>Dioulasso</a:t>
            </a:r>
            <a:r>
              <a:rPr lang="en-US" dirty="0"/>
              <a:t> </a:t>
            </a:r>
            <a:r>
              <a:rPr lang="en-US" dirty="0" err="1"/>
              <a:t>d’ici</a:t>
            </a:r>
            <a:r>
              <a:rPr lang="en-US" dirty="0"/>
              <a:t> la fin du </a:t>
            </a:r>
            <a:r>
              <a:rPr lang="en-US" dirty="0" err="1"/>
              <a:t>processus</a:t>
            </a:r>
            <a:r>
              <a:rPr lang="en-US" dirty="0"/>
              <a:t> </a:t>
            </a:r>
            <a:r>
              <a:rPr lang="en-US" dirty="0" err="1"/>
              <a:t>d’élaboration</a:t>
            </a:r>
            <a:r>
              <a:rPr lang="en-US" dirty="0"/>
              <a:t> du budget de santé au </a:t>
            </a:r>
            <a:r>
              <a:rPr lang="en-US" dirty="0" err="1"/>
              <a:t>cours</a:t>
            </a:r>
            <a:r>
              <a:rPr lang="en-US" dirty="0"/>
              <a:t> du prochain cycle </a:t>
            </a:r>
            <a:r>
              <a:rPr lang="en-US" dirty="0" err="1"/>
              <a:t>budgétaire</a:t>
            </a:r>
            <a:r>
              <a:rPr lang="en-US" dirty="0"/>
              <a:t>. </a:t>
            </a:r>
          </a:p>
        </p:txBody>
      </p:sp>
      <p:sp>
        <p:nvSpPr>
          <p:cNvPr id="4" name="Slide Number Placeholder 3"/>
          <p:cNvSpPr>
            <a:spLocks noGrp="1"/>
          </p:cNvSpPr>
          <p:nvPr>
            <p:ph type="sldNum" sz="quarter" idx="5"/>
          </p:nvPr>
        </p:nvSpPr>
        <p:spPr/>
        <p:txBody>
          <a:bodyPr/>
          <a:lstStyle/>
          <a:p>
            <a:fld id="{602F2C25-2F1D-924E-AEBB-522F252964B5}" type="slidenum">
              <a:rPr lang="en-US" smtClean="0"/>
              <a:pPr/>
              <a:t>19</a:t>
            </a:fld>
            <a:endParaRPr lang="en-US"/>
          </a:p>
        </p:txBody>
      </p:sp>
    </p:spTree>
    <p:extLst>
      <p:ext uri="{BB962C8B-B14F-4D97-AF65-F5344CB8AC3E}">
        <p14:creationId xmlns:p14="http://schemas.microsoft.com/office/powerpoint/2010/main" val="202408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2</a:t>
            </a:fld>
            <a:endParaRPr lang="en-US"/>
          </a:p>
        </p:txBody>
      </p:sp>
    </p:spTree>
    <p:extLst>
      <p:ext uri="{BB962C8B-B14F-4D97-AF65-F5344CB8AC3E}">
        <p14:creationId xmlns:p14="http://schemas.microsoft.com/office/powerpoint/2010/main" val="1862166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vous</a:t>
            </a:r>
            <a:r>
              <a:rPr lang="en-US" dirty="0"/>
              <a:t> </a:t>
            </a:r>
            <a:r>
              <a:rPr lang="en-US" dirty="0" err="1"/>
              <a:t>remercions</a:t>
            </a:r>
            <a:r>
              <a:rPr lang="en-US" dirty="0"/>
              <a:t> !</a:t>
            </a:r>
          </a:p>
        </p:txBody>
      </p:sp>
      <p:sp>
        <p:nvSpPr>
          <p:cNvPr id="4" name="Slide Number Placeholder 3"/>
          <p:cNvSpPr>
            <a:spLocks noGrp="1"/>
          </p:cNvSpPr>
          <p:nvPr>
            <p:ph type="sldNum" sz="quarter" idx="5"/>
          </p:nvPr>
        </p:nvSpPr>
        <p:spPr/>
        <p:txBody>
          <a:bodyPr/>
          <a:lstStyle/>
          <a:p>
            <a:fld id="{602F2C25-2F1D-924E-AEBB-522F252964B5}" type="slidenum">
              <a:rPr lang="en-US" smtClean="0"/>
              <a:pPr/>
              <a:t>20</a:t>
            </a:fld>
            <a:endParaRPr lang="en-US"/>
          </a:p>
        </p:txBody>
      </p:sp>
    </p:spTree>
    <p:extLst>
      <p:ext uri="{BB962C8B-B14F-4D97-AF65-F5344CB8AC3E}">
        <p14:creationId xmlns:p14="http://schemas.microsoft.com/office/powerpoint/2010/main" val="12350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jeunes de moins de 20 ans représentent 56 % de la population du Burkina Faso.</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3</a:t>
            </a:fld>
            <a:endParaRPr lang="en-US"/>
          </a:p>
        </p:txBody>
      </p:sp>
    </p:spTree>
    <p:extLst>
      <p:ext uri="{BB962C8B-B14F-4D97-AF65-F5344CB8AC3E}">
        <p14:creationId xmlns:p14="http://schemas.microsoft.com/office/powerpoint/2010/main" val="309517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jeunes ont des besoins spécifiques en matière de santé sexuelle et reproductive (SSR), mais les services qui y répondraient ne sont pas disponibles dans les établissements de santé existants. Par conséquent, les jeunes de Bobo-Dioulasso risquent de subir les conséquences liées à de mauvais résultats sanitaires et sociaux.</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Investir dans les services de santé sexuelle et reproductive (SSR) adaptés aux jeunes peut permettre de répondre aux besoins des jeunes et préserver la santé de cette génération.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4</a:t>
            </a:fld>
            <a:endParaRPr lang="en-US"/>
          </a:p>
        </p:txBody>
      </p:sp>
    </p:spTree>
    <p:extLst>
      <p:ext uri="{BB962C8B-B14F-4D97-AF65-F5344CB8AC3E}">
        <p14:creationId xmlns:p14="http://schemas.microsoft.com/office/powerpoint/2010/main" val="178180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En 2017, grâce au financement de la Fondation Bill et Melinda Gates, le Population Reference Bureau et l’Alliance Internationale des Jeunes pour la Planification Familiale ont mené des entretiens et des discussions avec les jeunes pour évaluer la situation des services de planification familiale adaptés aux jeunes au Burkina Faso. Les résultats soulignent les principales lacunes dans la prestation de services adaptés aux jeunes.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5</a:t>
            </a:fld>
            <a:endParaRPr lang="en-US"/>
          </a:p>
        </p:txBody>
      </p:sp>
    </p:spTree>
    <p:extLst>
      <p:ext uri="{BB962C8B-B14F-4D97-AF65-F5344CB8AC3E}">
        <p14:creationId xmlns:p14="http://schemas.microsoft.com/office/powerpoint/2010/main" val="72668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Accès</a:t>
            </a:r>
            <a:r>
              <a:rPr lang="en-US" dirty="0"/>
              <a:t> à des services </a:t>
            </a:r>
            <a:r>
              <a:rPr lang="fr-FR" dirty="0"/>
              <a:t>de santé sexuelle et reproductive (SSR) </a:t>
            </a:r>
            <a:r>
              <a:rPr lang="en-US" dirty="0" err="1"/>
              <a:t>adaptés</a:t>
            </a:r>
            <a:r>
              <a:rPr lang="en-US" dirty="0"/>
              <a:t> aux </a:t>
            </a:r>
            <a:r>
              <a:rPr lang="en-US" dirty="0" err="1"/>
              <a:t>jeunes</a:t>
            </a:r>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6</a:t>
            </a:fld>
            <a:endParaRPr lang="en-US"/>
          </a:p>
        </p:txBody>
      </p:sp>
    </p:spTree>
    <p:extLst>
      <p:ext uri="{BB962C8B-B14F-4D97-AF65-F5344CB8AC3E}">
        <p14:creationId xmlns:p14="http://schemas.microsoft.com/office/powerpoint/2010/main" val="46682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jeunes Burkinabé font face à des obstacles fréquents lorsqu’ils tentent d’accéder aux services de santé sexuelle et reproductive (SSR) :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L’accent mis sur l’abstinence par les prestataires et les écoles.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préjugés sur l’offre de services aux jeunes célibataires.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préoccupations concernant la vie privée et la confidentialité.</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 la peur d’être stigmatisé ou jugé.</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7</a:t>
            </a:fld>
            <a:endParaRPr lang="en-US"/>
          </a:p>
        </p:txBody>
      </p:sp>
    </p:spTree>
    <p:extLst>
      <p:ext uri="{BB962C8B-B14F-4D97-AF65-F5344CB8AC3E}">
        <p14:creationId xmlns:p14="http://schemas.microsoft.com/office/powerpoint/2010/main" val="159619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Un jeune homme de Bobo-Dioulasso a déclaré :</a:t>
            </a:r>
          </a:p>
          <a:p>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Ce que les jeunes n’apprécient pas le plus souvent, ce sont les questions qui fâchent : </a:t>
            </a:r>
            <a:r>
              <a:rPr lang="fr-FR" sz="1200" kern="1200" dirty="0" err="1">
                <a:solidFill>
                  <a:schemeClr val="tx1"/>
                </a:solidFill>
                <a:effectLst/>
                <a:latin typeface="+mn-lt"/>
                <a:ea typeface="+mn-ea"/>
                <a:cs typeface="+mn-cs"/>
              </a:rPr>
              <a:t>ˮToi</a:t>
            </a:r>
            <a:r>
              <a:rPr lang="fr-FR" sz="1200" kern="1200" dirty="0">
                <a:solidFill>
                  <a:schemeClr val="tx1"/>
                </a:solidFill>
                <a:effectLst/>
                <a:latin typeface="+mn-lt"/>
                <a:ea typeface="+mn-ea"/>
                <a:cs typeface="+mn-cs"/>
              </a:rPr>
              <a:t>, à ton âge, tu as déjà eu des rapports sexuels ?ˮ Quand on te pose ce genre de question, tu es abasourdi comme si [avoir des rapports] c’était réservé à une autre catégorie de personnes. »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2F2C25-2F1D-924E-AEBB-522F252964B5}" type="slidenum">
              <a:rPr lang="en-US" smtClean="0"/>
              <a:pPr/>
              <a:t>8</a:t>
            </a:fld>
            <a:endParaRPr lang="en-US"/>
          </a:p>
        </p:txBody>
      </p:sp>
    </p:spTree>
    <p:extLst>
      <p:ext uri="{BB962C8B-B14F-4D97-AF65-F5344CB8AC3E}">
        <p14:creationId xmlns:p14="http://schemas.microsoft.com/office/powerpoint/2010/main" val="250340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experts et les fonctionnaires signalent également les défis du système de santé qui empêchent les jeunes d’accéder aux services de santé sexuelle et reproductive (SSR)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manque de financement pour les activités de santé adaptées aux jeunes.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centres pour jeunes qui ne disposent pas de ressources suffisantes.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a:solidFill>
                  <a:schemeClr val="tx1"/>
                </a:solidFill>
                <a:effectLst/>
                <a:latin typeface="+mn-lt"/>
                <a:ea typeface="+mn-ea"/>
                <a:cs typeface="+mn-cs"/>
              </a:rPr>
              <a:t>Et une formation inadéquate pour les prestataires de services adaptés aux jeunes. </a:t>
            </a:r>
            <a:endParaRPr lang="en-US" dirty="0"/>
          </a:p>
        </p:txBody>
      </p:sp>
      <p:sp>
        <p:nvSpPr>
          <p:cNvPr id="4" name="Slide Number Placeholder 3"/>
          <p:cNvSpPr>
            <a:spLocks noGrp="1"/>
          </p:cNvSpPr>
          <p:nvPr>
            <p:ph type="sldNum" sz="quarter" idx="5"/>
          </p:nvPr>
        </p:nvSpPr>
        <p:spPr/>
        <p:txBody>
          <a:bodyPr/>
          <a:lstStyle/>
          <a:p>
            <a:fld id="{602F2C25-2F1D-924E-AEBB-522F252964B5}" type="slidenum">
              <a:rPr lang="en-US" smtClean="0"/>
              <a:pPr/>
              <a:t>9</a:t>
            </a:fld>
            <a:endParaRPr lang="en-US"/>
          </a:p>
        </p:txBody>
      </p:sp>
    </p:spTree>
    <p:extLst>
      <p:ext uri="{BB962C8B-B14F-4D97-AF65-F5344CB8AC3E}">
        <p14:creationId xmlns:p14="http://schemas.microsoft.com/office/powerpoint/2010/main" val="342853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3421-95E5-7443-BFDE-B5FFE8071E3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FABA29E-E57B-A346-838A-152DF421287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60572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04F3-5DD8-1143-B0A0-6CC474E74A51}"/>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C054BBD-E7F8-5645-B761-21390BF43B2C}"/>
              </a:ext>
            </a:extLst>
          </p:cNvPr>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48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04F3-5DD8-1143-B0A0-6CC474E74A51}"/>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C054BBD-E7F8-5645-B761-21390BF43B2C}"/>
              </a:ext>
            </a:extLst>
          </p:cNvPr>
          <p:cNvSpPr>
            <a:spLocks noGrp="1"/>
          </p:cNvSpPr>
          <p:nvPr>
            <p:ph idx="1"/>
          </p:nvPr>
        </p:nvSpPr>
        <p:spPr/>
        <p:txBody>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39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5D3D-7BBF-C046-8B52-58E838154AD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E1A25D5-A38B-5341-8526-0C86FE238B0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8599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2331B7-8809-9B46-ABD2-8C2F7DD78D2E}"/>
              </a:ext>
            </a:extLst>
          </p:cNvPr>
          <p:cNvSpPr/>
          <p:nvPr userDrawn="1"/>
        </p:nvSpPr>
        <p:spPr>
          <a:xfrm>
            <a:off x="0" y="0"/>
            <a:ext cx="4629150" cy="6589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A4ED3-6DD6-2B4D-88EB-A448269996CB}"/>
              </a:ext>
            </a:extLst>
          </p:cNvPr>
          <p:cNvSpPr>
            <a:spLocks noGrp="1"/>
          </p:cNvSpPr>
          <p:nvPr>
            <p:ph type="title"/>
          </p:nvPr>
        </p:nvSpPr>
        <p:spPr>
          <a:xfrm>
            <a:off x="447261" y="447260"/>
            <a:ext cx="4067589" cy="112312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1C7657E-32B0-314A-8808-12DE2EFBD151}"/>
              </a:ext>
            </a:extLst>
          </p:cNvPr>
          <p:cNvSpPr>
            <a:spLocks noGrp="1"/>
          </p:cNvSpPr>
          <p:nvPr>
            <p:ph sz="half" idx="1"/>
          </p:nvPr>
        </p:nvSpPr>
        <p:spPr>
          <a:xfrm>
            <a:off x="447261" y="1825625"/>
            <a:ext cx="406758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14AFBD-9B12-804C-B6F5-15755929C31D}"/>
              </a:ext>
            </a:extLst>
          </p:cNvPr>
          <p:cNvSpPr>
            <a:spLocks noGrp="1"/>
          </p:cNvSpPr>
          <p:nvPr>
            <p:ph sz="half" idx="2"/>
          </p:nvPr>
        </p:nvSpPr>
        <p:spPr>
          <a:xfrm>
            <a:off x="4947203" y="1822450"/>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055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86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2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extLst>
              <a:ext uri="{BEBA8EAE-BF5A-486C-A8C5-ECC9F3942E4B}">
                <a14:imgProps xmlns:a14="http://schemas.microsoft.com/office/drawing/2010/main">
                  <a14:imgLayer>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EAA1F-765B-B24D-A849-F1AECBF7542D}"/>
              </a:ext>
            </a:extLst>
          </p:cNvPr>
          <p:cNvSpPr>
            <a:spLocks noGrp="1"/>
          </p:cNvSpPr>
          <p:nvPr>
            <p:ph type="title"/>
          </p:nvPr>
        </p:nvSpPr>
        <p:spPr>
          <a:xfrm>
            <a:off x="447261" y="447260"/>
            <a:ext cx="8249478" cy="6957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5B1828-6614-474D-9F6E-8BC6CBED505A}"/>
              </a:ext>
            </a:extLst>
          </p:cNvPr>
          <p:cNvSpPr>
            <a:spLocks noGrp="1"/>
          </p:cNvSpPr>
          <p:nvPr>
            <p:ph type="body" idx="1"/>
          </p:nvPr>
        </p:nvSpPr>
        <p:spPr>
          <a:xfrm>
            <a:off x="457200" y="1280160"/>
            <a:ext cx="8249478" cy="51206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0FEB6B2D-E9B7-5F4B-BD4F-45C665BA95ED}"/>
              </a:ext>
            </a:extLst>
          </p:cNvPr>
          <p:cNvGrpSpPr/>
          <p:nvPr userDrawn="1"/>
        </p:nvGrpSpPr>
        <p:grpSpPr>
          <a:xfrm>
            <a:off x="0" y="6572922"/>
            <a:ext cx="9143999" cy="285078"/>
            <a:chOff x="0" y="6572922"/>
            <a:chExt cx="9143999" cy="285078"/>
          </a:xfrm>
        </p:grpSpPr>
        <p:sp>
          <p:nvSpPr>
            <p:cNvPr id="5" name="Rectangle 4">
              <a:extLst>
                <a:ext uri="{FF2B5EF4-FFF2-40B4-BE49-F238E27FC236}">
                  <a16:creationId xmlns:a16="http://schemas.microsoft.com/office/drawing/2014/main" id="{FF52B72A-CC83-0A42-9C6E-5656619D47F7}"/>
                </a:ext>
              </a:extLst>
            </p:cNvPr>
            <p:cNvSpPr/>
            <p:nvPr/>
          </p:nvSpPr>
          <p:spPr>
            <a:xfrm>
              <a:off x="0" y="6572922"/>
              <a:ext cx="8272630" cy="285078"/>
            </a:xfrm>
            <a:prstGeom prst="rect">
              <a:avLst/>
            </a:prstGeom>
            <a:solidFill>
              <a:srgbClr val="9C251E">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6F6633-D948-3641-9B7A-964013C02DD4}"/>
                </a:ext>
              </a:extLst>
            </p:cNvPr>
            <p:cNvSpPr/>
            <p:nvPr/>
          </p:nvSpPr>
          <p:spPr>
            <a:xfrm>
              <a:off x="8433994" y="6572922"/>
              <a:ext cx="710005" cy="285078"/>
            </a:xfrm>
            <a:prstGeom prst="rect">
              <a:avLst/>
            </a:prstGeom>
            <a:solidFill>
              <a:srgbClr val="99C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388A49-0F17-F946-BA19-2A89068FBA6B}"/>
                </a:ext>
              </a:extLst>
            </p:cNvPr>
            <p:cNvSpPr/>
            <p:nvPr/>
          </p:nvSpPr>
          <p:spPr>
            <a:xfrm>
              <a:off x="8272630" y="6572922"/>
              <a:ext cx="161364" cy="285078"/>
            </a:xfrm>
            <a:prstGeom prst="rect">
              <a:avLst/>
            </a:prstGeom>
            <a:solidFill>
              <a:srgbClr val="417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44707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44" r:id="rId3"/>
    <p:sldLayoutId id="2147483738" r:id="rId4"/>
    <p:sldLayoutId id="2147483739" r:id="rId5"/>
    <p:sldLayoutId id="2147483742" r:id="rId6"/>
    <p:sldLayoutId id="2147483743" r:id="rId7"/>
  </p:sldLayoutIdLst>
  <p:txStyles>
    <p:title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p:titleStyle>
    <p:bodyStyle>
      <a:lvl1pPr marL="171450" indent="-171450" algn="l" defTabSz="685800" rtl="0" eaLnBrk="1" latinLnBrk="0" hangingPunct="1">
        <a:lnSpc>
          <a:spcPts val="258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ts val="258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ts val="258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ts val="258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ts val="258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2.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8BD0-850A-7D4D-A17C-D33DFC24B7E6}"/>
              </a:ext>
            </a:extLst>
          </p:cNvPr>
          <p:cNvSpPr>
            <a:spLocks noGrp="1"/>
          </p:cNvSpPr>
          <p:nvPr>
            <p:ph type="ctrTitle"/>
          </p:nvPr>
        </p:nvSpPr>
        <p:spPr>
          <a:xfrm>
            <a:off x="522512" y="1845129"/>
            <a:ext cx="8180614" cy="1786714"/>
          </a:xfrm>
        </p:spPr>
        <p:txBody>
          <a:bodyPr anchor="b">
            <a:noAutofit/>
          </a:bodyPr>
          <a:lstStyle/>
          <a:p>
            <a:pPr algn="l">
              <a:lnSpc>
                <a:spcPts val="5000"/>
              </a:lnSpc>
            </a:pPr>
            <a:r>
              <a:rPr lang="en-US" b="1" dirty="0" err="1"/>
              <a:t>Protéger</a:t>
            </a:r>
            <a:r>
              <a:rPr lang="en-US" b="1" dirty="0"/>
              <a:t> </a:t>
            </a:r>
            <a:r>
              <a:rPr lang="en-US" b="1" dirty="0" err="1"/>
              <a:t>l’avenir</a:t>
            </a:r>
            <a:r>
              <a:rPr lang="en-US" b="1" dirty="0"/>
              <a:t> des </a:t>
            </a:r>
            <a:r>
              <a:rPr lang="en-US" b="1" dirty="0" err="1"/>
              <a:t>jeunes</a:t>
            </a:r>
            <a:r>
              <a:rPr lang="en-US" b="1" dirty="0"/>
              <a:t> </a:t>
            </a:r>
            <a:br>
              <a:rPr lang="en-US" b="1" dirty="0"/>
            </a:br>
            <a:r>
              <a:rPr lang="en-US" b="1" dirty="0"/>
              <a:t>de Bobo-</a:t>
            </a:r>
            <a:r>
              <a:rPr lang="en-US" b="1" dirty="0" err="1"/>
              <a:t>Dioulasso</a:t>
            </a:r>
            <a:endParaRPr lang="en-US" sz="2800" b="1" dirty="0">
              <a:latin typeface="Tw Cen MT" panose="020B0602020104020603" pitchFamily="34" charset="77"/>
            </a:endParaRPr>
          </a:p>
        </p:txBody>
      </p:sp>
      <p:pic>
        <p:nvPicPr>
          <p:cNvPr id="5" name="Picture 4">
            <a:extLst>
              <a:ext uri="{FF2B5EF4-FFF2-40B4-BE49-F238E27FC236}">
                <a16:creationId xmlns:a16="http://schemas.microsoft.com/office/drawing/2014/main" id="{8E9B7325-0DAE-C341-B761-8EAD64E29DF7}"/>
              </a:ext>
            </a:extLst>
          </p:cNvPr>
          <p:cNvPicPr>
            <a:picLocks noChangeAspect="1"/>
          </p:cNvPicPr>
          <p:nvPr/>
        </p:nvPicPr>
        <p:blipFill>
          <a:blip r:embed="rId3"/>
          <a:stretch>
            <a:fillRect/>
          </a:stretch>
        </p:blipFill>
        <p:spPr>
          <a:xfrm>
            <a:off x="594933" y="323850"/>
            <a:ext cx="1701895" cy="686248"/>
          </a:xfrm>
          <a:prstGeom prst="rect">
            <a:avLst/>
          </a:prstGeom>
        </p:spPr>
      </p:pic>
      <p:sp>
        <p:nvSpPr>
          <p:cNvPr id="3" name="Rectangle 2">
            <a:extLst>
              <a:ext uri="{FF2B5EF4-FFF2-40B4-BE49-F238E27FC236}">
                <a16:creationId xmlns:a16="http://schemas.microsoft.com/office/drawing/2014/main" id="{8A0610C3-8F24-644C-AFF8-76C5A10023AD}"/>
              </a:ext>
            </a:extLst>
          </p:cNvPr>
          <p:cNvSpPr/>
          <p:nvPr/>
        </p:nvSpPr>
        <p:spPr>
          <a:xfrm>
            <a:off x="594933" y="4297129"/>
            <a:ext cx="5626252" cy="759182"/>
          </a:xfrm>
          <a:prstGeom prst="rect">
            <a:avLst/>
          </a:prstGeom>
        </p:spPr>
        <p:txBody>
          <a:bodyPr wrap="square">
            <a:spAutoFit/>
          </a:bodyPr>
          <a:lstStyle/>
          <a:p>
            <a:pPr>
              <a:lnSpc>
                <a:spcPts val="2580"/>
              </a:lnSpc>
            </a:pPr>
            <a:r>
              <a:rPr lang="en-US" sz="2400" dirty="0" err="1">
                <a:solidFill>
                  <a:schemeClr val="bg2"/>
                </a:solidFill>
              </a:rPr>
              <a:t>Investir</a:t>
            </a:r>
            <a:r>
              <a:rPr lang="en-US" sz="2400" dirty="0">
                <a:solidFill>
                  <a:schemeClr val="bg2"/>
                </a:solidFill>
              </a:rPr>
              <a:t> </a:t>
            </a:r>
            <a:r>
              <a:rPr lang="en-US" sz="2400" dirty="0" err="1">
                <a:solidFill>
                  <a:schemeClr val="bg2"/>
                </a:solidFill>
              </a:rPr>
              <a:t>dans</a:t>
            </a:r>
            <a:r>
              <a:rPr lang="en-US" sz="2400" dirty="0">
                <a:solidFill>
                  <a:schemeClr val="bg2"/>
                </a:solidFill>
              </a:rPr>
              <a:t> les services de planification </a:t>
            </a:r>
            <a:r>
              <a:rPr lang="en-US" sz="2400" dirty="0" err="1">
                <a:solidFill>
                  <a:schemeClr val="bg2"/>
                </a:solidFill>
              </a:rPr>
              <a:t>familiale</a:t>
            </a:r>
            <a:r>
              <a:rPr lang="en-US" sz="2400" dirty="0">
                <a:solidFill>
                  <a:schemeClr val="bg2"/>
                </a:solidFill>
              </a:rPr>
              <a:t> </a:t>
            </a:r>
            <a:r>
              <a:rPr lang="en-US" sz="2400" dirty="0" err="1">
                <a:solidFill>
                  <a:schemeClr val="bg2"/>
                </a:solidFill>
              </a:rPr>
              <a:t>adaptés</a:t>
            </a:r>
            <a:r>
              <a:rPr lang="en-US" sz="2400" dirty="0">
                <a:solidFill>
                  <a:schemeClr val="bg2"/>
                </a:solidFill>
              </a:rPr>
              <a:t> aux </a:t>
            </a:r>
            <a:r>
              <a:rPr lang="en-US" sz="2400" dirty="0" err="1">
                <a:solidFill>
                  <a:schemeClr val="bg2"/>
                </a:solidFill>
              </a:rPr>
              <a:t>jeunes</a:t>
            </a:r>
            <a:endParaRPr lang="en-US" sz="2400" dirty="0">
              <a:solidFill>
                <a:schemeClr val="bg2"/>
              </a:solidFill>
            </a:endParaRPr>
          </a:p>
        </p:txBody>
      </p:sp>
      <p:cxnSp>
        <p:nvCxnSpPr>
          <p:cNvPr id="6" name="Straight Connector 5">
            <a:extLst>
              <a:ext uri="{FF2B5EF4-FFF2-40B4-BE49-F238E27FC236}">
                <a16:creationId xmlns:a16="http://schemas.microsoft.com/office/drawing/2014/main" id="{628A3606-87A9-C342-97F4-1268B71DFB0F}"/>
              </a:ext>
            </a:extLst>
          </p:cNvPr>
          <p:cNvCxnSpPr/>
          <p:nvPr/>
        </p:nvCxnSpPr>
        <p:spPr>
          <a:xfrm>
            <a:off x="594933" y="3928056"/>
            <a:ext cx="720966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5DF8BDB-F12E-448D-A82C-65E86C3AAE8D}"/>
              </a:ext>
            </a:extLst>
          </p:cNvPr>
          <p:cNvPicPr>
            <a:picLocks noChangeAspect="1"/>
          </p:cNvPicPr>
          <p:nvPr/>
        </p:nvPicPr>
        <p:blipFill>
          <a:blip r:embed="rId4"/>
          <a:stretch>
            <a:fillRect/>
          </a:stretch>
        </p:blipFill>
        <p:spPr>
          <a:xfrm>
            <a:off x="2585460" y="406610"/>
            <a:ext cx="1524078" cy="520727"/>
          </a:xfrm>
          <a:prstGeom prst="rect">
            <a:avLst/>
          </a:prstGeom>
        </p:spPr>
      </p:pic>
    </p:spTree>
    <p:extLst>
      <p:ext uri="{BB962C8B-B14F-4D97-AF65-F5344CB8AC3E}">
        <p14:creationId xmlns:p14="http://schemas.microsoft.com/office/powerpoint/2010/main" val="62175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8B5ABE0-B611-8046-8934-DA48BCC52770}"/>
              </a:ext>
            </a:extLst>
          </p:cNvPr>
          <p:cNvCxnSpPr>
            <a:cxnSpLocks/>
          </p:cNvCxnSpPr>
          <p:nvPr/>
        </p:nvCxnSpPr>
        <p:spPr>
          <a:xfrm>
            <a:off x="855024" y="961900"/>
            <a:ext cx="0" cy="45957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962275-A805-4097-98AF-4AC41B4D80E1}"/>
              </a:ext>
            </a:extLst>
          </p:cNvPr>
          <p:cNvSpPr txBox="1"/>
          <p:nvPr/>
        </p:nvSpPr>
        <p:spPr>
          <a:xfrm>
            <a:off x="1400767" y="1500319"/>
            <a:ext cx="6901569" cy="3518912"/>
          </a:xfrm>
          <a:prstGeom prst="rect">
            <a:avLst/>
          </a:prstGeom>
          <a:noFill/>
        </p:spPr>
        <p:txBody>
          <a:bodyPr wrap="square" rtlCol="0">
            <a:spAutoFit/>
          </a:bodyPr>
          <a:lstStyle/>
          <a:p>
            <a:pPr>
              <a:lnSpc>
                <a:spcPts val="3240"/>
              </a:lnSpc>
            </a:pPr>
            <a:r>
              <a:rPr lang="en-US" sz="3200" dirty="0">
                <a:solidFill>
                  <a:schemeClr val="bg2"/>
                </a:solidFill>
              </a:rPr>
              <a:t>« Le </a:t>
            </a:r>
            <a:r>
              <a:rPr lang="en-US" sz="3200" dirty="0" err="1">
                <a:solidFill>
                  <a:schemeClr val="bg2"/>
                </a:solidFill>
              </a:rPr>
              <a:t>fonctionnement</a:t>
            </a:r>
            <a:r>
              <a:rPr lang="en-US" sz="3200" dirty="0">
                <a:solidFill>
                  <a:schemeClr val="bg2"/>
                </a:solidFill>
              </a:rPr>
              <a:t> des </a:t>
            </a:r>
            <a:r>
              <a:rPr lang="en-US" sz="3200" dirty="0" err="1">
                <a:solidFill>
                  <a:schemeClr val="bg2"/>
                </a:solidFill>
              </a:rPr>
              <a:t>rares</a:t>
            </a:r>
            <a:r>
              <a:rPr lang="en-US" sz="3200" dirty="0">
                <a:solidFill>
                  <a:schemeClr val="bg2"/>
                </a:solidFill>
              </a:rPr>
              <a:t> </a:t>
            </a:r>
            <a:r>
              <a:rPr lang="en-US" sz="3200" dirty="0" err="1">
                <a:solidFill>
                  <a:schemeClr val="bg2"/>
                </a:solidFill>
              </a:rPr>
              <a:t>centres</a:t>
            </a:r>
            <a:r>
              <a:rPr lang="en-US" sz="3200" dirty="0">
                <a:solidFill>
                  <a:schemeClr val="bg2"/>
                </a:solidFill>
              </a:rPr>
              <a:t> </a:t>
            </a:r>
            <a:r>
              <a:rPr lang="en-US" sz="3200" dirty="0" err="1">
                <a:solidFill>
                  <a:schemeClr val="bg2"/>
                </a:solidFill>
              </a:rPr>
              <a:t>existants</a:t>
            </a:r>
            <a:r>
              <a:rPr lang="en-US" sz="3200" dirty="0">
                <a:solidFill>
                  <a:schemeClr val="bg2"/>
                </a:solidFill>
              </a:rPr>
              <a:t> pour </a:t>
            </a:r>
            <a:r>
              <a:rPr lang="en-US" sz="3200" dirty="0" err="1">
                <a:solidFill>
                  <a:schemeClr val="bg2"/>
                </a:solidFill>
              </a:rPr>
              <a:t>jeunes</a:t>
            </a:r>
            <a:r>
              <a:rPr lang="en-US" sz="3200" dirty="0">
                <a:solidFill>
                  <a:schemeClr val="bg2"/>
                </a:solidFill>
              </a:rPr>
              <a:t> pose </a:t>
            </a:r>
            <a:r>
              <a:rPr lang="en-US" sz="3200" dirty="0" err="1">
                <a:solidFill>
                  <a:schemeClr val="bg2"/>
                </a:solidFill>
              </a:rPr>
              <a:t>problème</a:t>
            </a:r>
            <a:r>
              <a:rPr lang="en-US" sz="3200" dirty="0">
                <a:solidFill>
                  <a:schemeClr val="bg2"/>
                </a:solidFill>
              </a:rPr>
              <a:t>. </a:t>
            </a:r>
            <a:br>
              <a:rPr lang="en-US" sz="3200" dirty="0">
                <a:solidFill>
                  <a:schemeClr val="bg2"/>
                </a:solidFill>
              </a:rPr>
            </a:br>
            <a:r>
              <a:rPr lang="en-US" sz="3200" b="1" dirty="0" err="1">
                <a:solidFill>
                  <a:schemeClr val="accent3"/>
                </a:solidFill>
              </a:rPr>
              <a:t>Ces</a:t>
            </a:r>
            <a:r>
              <a:rPr lang="en-US" sz="3200" b="1" dirty="0">
                <a:solidFill>
                  <a:schemeClr val="accent3"/>
                </a:solidFill>
              </a:rPr>
              <a:t> </a:t>
            </a:r>
            <a:r>
              <a:rPr lang="en-US" sz="3200" b="1" dirty="0" err="1">
                <a:solidFill>
                  <a:schemeClr val="accent3"/>
                </a:solidFill>
              </a:rPr>
              <a:t>centres</a:t>
            </a:r>
            <a:r>
              <a:rPr lang="en-US" sz="3200" b="1" dirty="0">
                <a:solidFill>
                  <a:schemeClr val="accent3"/>
                </a:solidFill>
              </a:rPr>
              <a:t> ne </a:t>
            </a:r>
            <a:r>
              <a:rPr lang="en-US" sz="3200" b="1" dirty="0" err="1">
                <a:solidFill>
                  <a:schemeClr val="accent3"/>
                </a:solidFill>
              </a:rPr>
              <a:t>sont</a:t>
            </a:r>
            <a:r>
              <a:rPr lang="en-US" sz="3200" b="1" dirty="0">
                <a:solidFill>
                  <a:schemeClr val="accent3"/>
                </a:solidFill>
              </a:rPr>
              <a:t> pas </a:t>
            </a:r>
            <a:r>
              <a:rPr lang="en-US" sz="3200" b="1" dirty="0" err="1">
                <a:solidFill>
                  <a:schemeClr val="accent3"/>
                </a:solidFill>
              </a:rPr>
              <a:t>bien</a:t>
            </a:r>
            <a:r>
              <a:rPr lang="en-US" sz="3200" b="1" dirty="0">
                <a:solidFill>
                  <a:schemeClr val="accent3"/>
                </a:solidFill>
              </a:rPr>
              <a:t> </a:t>
            </a:r>
            <a:r>
              <a:rPr lang="en-US" sz="3200" b="1" dirty="0" err="1">
                <a:solidFill>
                  <a:schemeClr val="accent3"/>
                </a:solidFill>
              </a:rPr>
              <a:t>équipés</a:t>
            </a:r>
            <a:r>
              <a:rPr lang="en-US" sz="3200" dirty="0">
                <a:solidFill>
                  <a:schemeClr val="bg2"/>
                </a:solidFill>
              </a:rPr>
              <a:t>… </a:t>
            </a:r>
            <a:br>
              <a:rPr lang="en-US" sz="3200" dirty="0">
                <a:solidFill>
                  <a:schemeClr val="bg2"/>
                </a:solidFill>
              </a:rPr>
            </a:br>
            <a:r>
              <a:rPr lang="en-US" sz="3200" dirty="0" err="1">
                <a:solidFill>
                  <a:schemeClr val="bg2"/>
                </a:solidFill>
              </a:rPr>
              <a:t>C’est</a:t>
            </a:r>
            <a:r>
              <a:rPr lang="en-US" sz="3200" dirty="0">
                <a:solidFill>
                  <a:schemeClr val="bg2"/>
                </a:solidFill>
              </a:rPr>
              <a:t> </a:t>
            </a:r>
            <a:r>
              <a:rPr lang="en-US" sz="3200" dirty="0" err="1">
                <a:solidFill>
                  <a:schemeClr val="bg2"/>
                </a:solidFill>
              </a:rPr>
              <a:t>essentiellement</a:t>
            </a:r>
            <a:r>
              <a:rPr lang="en-US" sz="3200" dirty="0">
                <a:solidFill>
                  <a:schemeClr val="bg2"/>
                </a:solidFill>
              </a:rPr>
              <a:t> le </a:t>
            </a:r>
            <a:r>
              <a:rPr lang="en-US" sz="3200" b="1" dirty="0" err="1">
                <a:solidFill>
                  <a:schemeClr val="accent3"/>
                </a:solidFill>
              </a:rPr>
              <a:t>problème</a:t>
            </a:r>
            <a:r>
              <a:rPr lang="en-US" sz="3200" b="1" dirty="0">
                <a:solidFill>
                  <a:schemeClr val="accent3"/>
                </a:solidFill>
              </a:rPr>
              <a:t> de </a:t>
            </a:r>
            <a:r>
              <a:rPr lang="en-US" sz="3200" b="1" dirty="0" err="1">
                <a:solidFill>
                  <a:schemeClr val="accent3"/>
                </a:solidFill>
              </a:rPr>
              <a:t>financement</a:t>
            </a:r>
            <a:r>
              <a:rPr lang="en-US" sz="3200" dirty="0">
                <a:solidFill>
                  <a:schemeClr val="bg2"/>
                </a:solidFill>
              </a:rPr>
              <a:t>… On </a:t>
            </a:r>
            <a:r>
              <a:rPr lang="en-US" sz="3200" dirty="0" err="1">
                <a:solidFill>
                  <a:schemeClr val="bg2"/>
                </a:solidFill>
              </a:rPr>
              <a:t>n’arrive</a:t>
            </a:r>
            <a:r>
              <a:rPr lang="en-US" sz="3200" dirty="0">
                <a:solidFill>
                  <a:schemeClr val="bg2"/>
                </a:solidFill>
              </a:rPr>
              <a:t> pas </a:t>
            </a:r>
            <a:r>
              <a:rPr lang="en-US" sz="3200" dirty="0" err="1">
                <a:solidFill>
                  <a:schemeClr val="bg2"/>
                </a:solidFill>
              </a:rPr>
              <a:t>à</a:t>
            </a:r>
            <a:r>
              <a:rPr lang="en-US" sz="3200" dirty="0">
                <a:solidFill>
                  <a:schemeClr val="bg2"/>
                </a:solidFill>
              </a:rPr>
              <a:t> financer les </a:t>
            </a:r>
            <a:r>
              <a:rPr lang="en-US" sz="3200" dirty="0" err="1">
                <a:solidFill>
                  <a:schemeClr val="bg2"/>
                </a:solidFill>
              </a:rPr>
              <a:t>activités</a:t>
            </a:r>
            <a:r>
              <a:rPr lang="en-US" sz="3200" dirty="0">
                <a:solidFill>
                  <a:schemeClr val="bg2"/>
                </a:solidFill>
              </a:rPr>
              <a:t> </a:t>
            </a:r>
            <a:r>
              <a:rPr lang="en-US" sz="3200" dirty="0" err="1">
                <a:solidFill>
                  <a:schemeClr val="bg2"/>
                </a:solidFill>
              </a:rPr>
              <a:t>spécifiques</a:t>
            </a:r>
            <a:r>
              <a:rPr lang="en-US" sz="3200" dirty="0">
                <a:solidFill>
                  <a:schemeClr val="bg2"/>
                </a:solidFill>
              </a:rPr>
              <a:t> </a:t>
            </a:r>
            <a:r>
              <a:rPr lang="en-US" sz="3200" dirty="0" err="1">
                <a:solidFill>
                  <a:schemeClr val="bg2"/>
                </a:solidFill>
              </a:rPr>
              <a:t>destinées</a:t>
            </a:r>
            <a:r>
              <a:rPr lang="en-US" sz="3200" dirty="0">
                <a:solidFill>
                  <a:schemeClr val="bg2"/>
                </a:solidFill>
              </a:rPr>
              <a:t> aux </a:t>
            </a:r>
            <a:r>
              <a:rPr lang="en-US" sz="3200" dirty="0" err="1">
                <a:solidFill>
                  <a:schemeClr val="bg2"/>
                </a:solidFill>
              </a:rPr>
              <a:t>jeunes</a:t>
            </a:r>
            <a:r>
              <a:rPr lang="en-US" sz="3200" dirty="0">
                <a:solidFill>
                  <a:schemeClr val="bg2"/>
                </a:solidFill>
              </a:rPr>
              <a:t>. »</a:t>
            </a:r>
          </a:p>
          <a:p>
            <a:br>
              <a:rPr lang="en-US" i="1" dirty="0">
                <a:solidFill>
                  <a:schemeClr val="bg2"/>
                </a:solidFill>
              </a:rPr>
            </a:br>
            <a:r>
              <a:rPr lang="en-US" i="1" dirty="0">
                <a:solidFill>
                  <a:schemeClr val="bg2"/>
                </a:solidFill>
              </a:rPr>
              <a:t>― Direction </a:t>
            </a:r>
            <a:r>
              <a:rPr lang="en-US" i="1" dirty="0" err="1">
                <a:solidFill>
                  <a:schemeClr val="bg2"/>
                </a:solidFill>
              </a:rPr>
              <a:t>Régionale</a:t>
            </a:r>
            <a:r>
              <a:rPr lang="en-US" i="1" dirty="0">
                <a:solidFill>
                  <a:schemeClr val="bg2"/>
                </a:solidFill>
              </a:rPr>
              <a:t> de la Santé des </a:t>
            </a:r>
            <a:r>
              <a:rPr lang="en-US" i="1" dirty="0" err="1">
                <a:solidFill>
                  <a:schemeClr val="bg2"/>
                </a:solidFill>
              </a:rPr>
              <a:t>Hauts-Bassins</a:t>
            </a:r>
            <a:endParaRPr lang="en-US" i="1" dirty="0">
              <a:solidFill>
                <a:schemeClr val="bg2"/>
              </a:solidFill>
            </a:endParaRPr>
          </a:p>
        </p:txBody>
      </p:sp>
    </p:spTree>
    <p:extLst>
      <p:ext uri="{BB962C8B-B14F-4D97-AF65-F5344CB8AC3E}">
        <p14:creationId xmlns:p14="http://schemas.microsoft.com/office/powerpoint/2010/main" val="1533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CC120F-E17E-144A-9AB9-980450C2657F}"/>
              </a:ext>
            </a:extLst>
          </p:cNvPr>
          <p:cNvSpPr/>
          <p:nvPr/>
        </p:nvSpPr>
        <p:spPr>
          <a:xfrm>
            <a:off x="0" y="0"/>
            <a:ext cx="6305797" cy="65729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066E2-6EB4-3742-AA28-50101592C8A4}"/>
              </a:ext>
            </a:extLst>
          </p:cNvPr>
          <p:cNvSpPr>
            <a:spLocks noGrp="1"/>
          </p:cNvSpPr>
          <p:nvPr>
            <p:ph type="title"/>
          </p:nvPr>
        </p:nvSpPr>
        <p:spPr>
          <a:xfrm>
            <a:off x="454917" y="762422"/>
            <a:ext cx="5590283" cy="1027741"/>
          </a:xfrm>
        </p:spPr>
        <p:txBody>
          <a:bodyPr anchor="ctr">
            <a:noAutofit/>
          </a:bodyPr>
          <a:lstStyle/>
          <a:p>
            <a:pPr>
              <a:lnSpc>
                <a:spcPts val="3620"/>
              </a:lnSpc>
            </a:pPr>
            <a:r>
              <a:rPr lang="en-US" sz="3200" b="1" dirty="0">
                <a:solidFill>
                  <a:schemeClr val="accent3"/>
                </a:solidFill>
              </a:rPr>
              <a:t>Des situations </a:t>
            </a:r>
            <a:r>
              <a:rPr lang="en-US" sz="3200" b="1" dirty="0" err="1">
                <a:solidFill>
                  <a:schemeClr val="accent3"/>
                </a:solidFill>
              </a:rPr>
              <a:t>dangereuses</a:t>
            </a:r>
            <a:r>
              <a:rPr lang="en-US" sz="3200" b="1" dirty="0">
                <a:solidFill>
                  <a:schemeClr val="accent3"/>
                </a:solidFill>
              </a:rPr>
              <a:t> </a:t>
            </a:r>
            <a:r>
              <a:rPr lang="fr-FR" sz="3200" dirty="0">
                <a:solidFill>
                  <a:schemeClr val="tx2"/>
                </a:solidFill>
              </a:rPr>
              <a:t>pouvant être provoquées par une absence de services de SSR :</a:t>
            </a:r>
            <a:endParaRPr lang="en-US" sz="3200" dirty="0">
              <a:solidFill>
                <a:schemeClr val="tx2"/>
              </a:solidFill>
            </a:endParaRPr>
          </a:p>
        </p:txBody>
      </p:sp>
      <p:sp>
        <p:nvSpPr>
          <p:cNvPr id="3" name="Content Placeholder 2">
            <a:extLst>
              <a:ext uri="{FF2B5EF4-FFF2-40B4-BE49-F238E27FC236}">
                <a16:creationId xmlns:a16="http://schemas.microsoft.com/office/drawing/2014/main" id="{25AE053E-568B-2D4C-A37D-D393838C2627}"/>
              </a:ext>
            </a:extLst>
          </p:cNvPr>
          <p:cNvSpPr>
            <a:spLocks noGrp="1"/>
          </p:cNvSpPr>
          <p:nvPr>
            <p:ph idx="1"/>
          </p:nvPr>
        </p:nvSpPr>
        <p:spPr>
          <a:xfrm>
            <a:off x="454918" y="3024517"/>
            <a:ext cx="5415499" cy="2563081"/>
          </a:xfrm>
        </p:spPr>
        <p:txBody>
          <a:bodyPr>
            <a:noAutofit/>
          </a:bodyPr>
          <a:lstStyle/>
          <a:p>
            <a:pPr>
              <a:spcAft>
                <a:spcPts val="0"/>
              </a:spcAft>
            </a:pPr>
            <a:r>
              <a:rPr lang="en-US" dirty="0">
                <a:solidFill>
                  <a:schemeClr val="tx2"/>
                </a:solidFill>
              </a:rPr>
              <a:t>Les infections </a:t>
            </a:r>
            <a:r>
              <a:rPr lang="en-US" dirty="0" err="1">
                <a:solidFill>
                  <a:schemeClr val="tx2"/>
                </a:solidFill>
              </a:rPr>
              <a:t>sexuellement</a:t>
            </a:r>
            <a:r>
              <a:rPr lang="en-US" dirty="0">
                <a:solidFill>
                  <a:schemeClr val="tx2"/>
                </a:solidFill>
              </a:rPr>
              <a:t> </a:t>
            </a:r>
            <a:r>
              <a:rPr lang="en-US" dirty="0" err="1">
                <a:solidFill>
                  <a:schemeClr val="tx2"/>
                </a:solidFill>
              </a:rPr>
              <a:t>transmissibles</a:t>
            </a:r>
            <a:r>
              <a:rPr lang="en-US" dirty="0">
                <a:solidFill>
                  <a:schemeClr val="tx2"/>
                </a:solidFill>
              </a:rPr>
              <a:t>.</a:t>
            </a:r>
          </a:p>
          <a:p>
            <a:pPr>
              <a:spcAft>
                <a:spcPts val="0"/>
              </a:spcAft>
            </a:pPr>
            <a:r>
              <a:rPr lang="en-US" dirty="0">
                <a:solidFill>
                  <a:schemeClr val="tx2"/>
                </a:solidFill>
              </a:rPr>
              <a:t>Le VIH/</a:t>
            </a:r>
            <a:r>
              <a:rPr lang="en-US" dirty="0" err="1">
                <a:solidFill>
                  <a:schemeClr val="tx2"/>
                </a:solidFill>
              </a:rPr>
              <a:t>sida</a:t>
            </a:r>
            <a:r>
              <a:rPr lang="en-US" dirty="0">
                <a:solidFill>
                  <a:schemeClr val="tx2"/>
                </a:solidFill>
              </a:rPr>
              <a:t>.</a:t>
            </a:r>
          </a:p>
          <a:p>
            <a:pPr>
              <a:spcAft>
                <a:spcPts val="0"/>
              </a:spcAft>
            </a:pPr>
            <a:r>
              <a:rPr lang="en-US" dirty="0">
                <a:solidFill>
                  <a:schemeClr val="tx2"/>
                </a:solidFill>
              </a:rPr>
              <a:t>Les </a:t>
            </a:r>
            <a:r>
              <a:rPr lang="en-US" dirty="0" err="1">
                <a:solidFill>
                  <a:schemeClr val="tx2"/>
                </a:solidFill>
              </a:rPr>
              <a:t>grossesses</a:t>
            </a:r>
            <a:r>
              <a:rPr lang="en-US" dirty="0">
                <a:solidFill>
                  <a:schemeClr val="tx2"/>
                </a:solidFill>
              </a:rPr>
              <a:t> </a:t>
            </a:r>
            <a:r>
              <a:rPr lang="en-US" dirty="0" err="1">
                <a:solidFill>
                  <a:schemeClr val="tx2"/>
                </a:solidFill>
              </a:rPr>
              <a:t>imprévues</a:t>
            </a:r>
            <a:r>
              <a:rPr lang="en-US" dirty="0">
                <a:solidFill>
                  <a:schemeClr val="tx2"/>
                </a:solidFill>
              </a:rPr>
              <a:t>.</a:t>
            </a:r>
          </a:p>
          <a:p>
            <a:pPr>
              <a:spcAft>
                <a:spcPts val="0"/>
              </a:spcAft>
            </a:pPr>
            <a:r>
              <a:rPr lang="en-US" dirty="0">
                <a:solidFill>
                  <a:schemeClr val="tx2"/>
                </a:solidFill>
              </a:rPr>
              <a:t>Les </a:t>
            </a:r>
            <a:r>
              <a:rPr lang="en-US" dirty="0" err="1">
                <a:solidFill>
                  <a:schemeClr val="tx2"/>
                </a:solidFill>
              </a:rPr>
              <a:t>avortements</a:t>
            </a:r>
            <a:r>
              <a:rPr lang="en-US" dirty="0">
                <a:solidFill>
                  <a:schemeClr val="tx2"/>
                </a:solidFill>
              </a:rPr>
              <a:t> à </a:t>
            </a:r>
            <a:r>
              <a:rPr lang="en-US" dirty="0" err="1">
                <a:solidFill>
                  <a:schemeClr val="tx2"/>
                </a:solidFill>
              </a:rPr>
              <a:t>risque</a:t>
            </a:r>
            <a:r>
              <a:rPr lang="en-US" dirty="0">
                <a:solidFill>
                  <a:schemeClr val="tx2"/>
                </a:solidFill>
              </a:rPr>
              <a:t>.</a:t>
            </a:r>
          </a:p>
          <a:p>
            <a:pPr>
              <a:spcAft>
                <a:spcPts val="0"/>
              </a:spcAft>
            </a:pPr>
            <a:r>
              <a:rPr lang="en-US" dirty="0">
                <a:solidFill>
                  <a:schemeClr val="tx2"/>
                </a:solidFill>
              </a:rPr>
              <a:t>La violence.</a:t>
            </a:r>
          </a:p>
        </p:txBody>
      </p:sp>
      <p:sp>
        <p:nvSpPr>
          <p:cNvPr id="5" name="Rectangle 4">
            <a:extLst>
              <a:ext uri="{FF2B5EF4-FFF2-40B4-BE49-F238E27FC236}">
                <a16:creationId xmlns:a16="http://schemas.microsoft.com/office/drawing/2014/main" id="{A3A22F83-AFB8-F346-A89D-B424EDCD008C}"/>
              </a:ext>
            </a:extLst>
          </p:cNvPr>
          <p:cNvSpPr/>
          <p:nvPr/>
        </p:nvSpPr>
        <p:spPr>
          <a:xfrm>
            <a:off x="355908" y="5853558"/>
            <a:ext cx="5415499" cy="553998"/>
          </a:xfrm>
          <a:prstGeom prst="rect">
            <a:avLst/>
          </a:prstGeom>
        </p:spPr>
        <p:txBody>
          <a:bodyPr wrap="square" anchor="b" anchorCtr="0">
            <a:spAutoFit/>
          </a:bodyPr>
          <a:lstStyle/>
          <a:p>
            <a:pPr>
              <a:lnSpc>
                <a:spcPts val="860"/>
              </a:lnSpc>
            </a:pPr>
            <a:r>
              <a:rPr lang="en-US" sz="800" b="1" dirty="0">
                <a:ea typeface="Calibri" panose="020F0502020204030204" pitchFamily="34" charset="0"/>
                <a:cs typeface="Times New Roman" panose="02020603050405020304" pitchFamily="18" charset="0"/>
              </a:rPr>
              <a:t>Source : </a:t>
            </a:r>
            <a:r>
              <a:rPr lang="en-US" sz="800" dirty="0" err="1">
                <a:ea typeface="Calibri" panose="020F0502020204030204" pitchFamily="34" charset="0"/>
                <a:cs typeface="Times New Roman" panose="02020603050405020304" pitchFamily="18" charset="0"/>
              </a:rPr>
              <a:t>Organisation</a:t>
            </a:r>
            <a:r>
              <a:rPr lang="en-US" sz="800" dirty="0">
                <a:ea typeface="Calibri" panose="020F0502020204030204" pitchFamily="34" charset="0"/>
                <a:cs typeface="Times New Roman" panose="02020603050405020304" pitchFamily="18" charset="0"/>
              </a:rPr>
              <a:t> des Nations </a:t>
            </a:r>
            <a:r>
              <a:rPr lang="en-US" sz="800" dirty="0" err="1">
                <a:ea typeface="Calibri" panose="020F0502020204030204" pitchFamily="34" charset="0"/>
                <a:cs typeface="Times New Roman" panose="02020603050405020304" pitchFamily="18" charset="0"/>
              </a:rPr>
              <a:t>unies</a:t>
            </a:r>
            <a:r>
              <a:rPr lang="en-US" sz="800" dirty="0">
                <a:ea typeface="Calibri" panose="020F0502020204030204" pitchFamily="34" charset="0"/>
                <a:cs typeface="Times New Roman" panose="02020603050405020304" pitchFamily="18" charset="0"/>
              </a:rPr>
              <a:t> pour </a:t>
            </a:r>
            <a:r>
              <a:rPr lang="en-US" sz="800" dirty="0" err="1">
                <a:ea typeface="Calibri" panose="020F0502020204030204" pitchFamily="34" charset="0"/>
                <a:cs typeface="Times New Roman" panose="02020603050405020304" pitchFamily="18" charset="0"/>
              </a:rPr>
              <a:t>l’éducation</a:t>
            </a:r>
            <a:r>
              <a:rPr lang="en-US" sz="800" dirty="0">
                <a:ea typeface="Calibri" panose="020F0502020204030204" pitchFamily="34" charset="0"/>
                <a:cs typeface="Times New Roman" panose="02020603050405020304" pitchFamily="18" charset="0"/>
              </a:rPr>
              <a:t>, la science et la culture (UNESCO), ONUSIDA, Fonds des Nations </a:t>
            </a:r>
            <a:r>
              <a:rPr lang="en-US" sz="800" dirty="0" err="1">
                <a:ea typeface="Calibri" panose="020F0502020204030204" pitchFamily="34" charset="0"/>
                <a:cs typeface="Times New Roman" panose="02020603050405020304" pitchFamily="18" charset="0"/>
              </a:rPr>
              <a:t>unies</a:t>
            </a:r>
            <a:r>
              <a:rPr lang="en-US" sz="800" dirty="0">
                <a:ea typeface="Calibri" panose="020F0502020204030204" pitchFamily="34" charset="0"/>
                <a:cs typeface="Times New Roman" panose="02020603050405020304" pitchFamily="18" charset="0"/>
              </a:rPr>
              <a:t> pour la population (FNUAP), Fonds des Nations </a:t>
            </a:r>
            <a:r>
              <a:rPr lang="en-US" sz="800" dirty="0" err="1">
                <a:ea typeface="Calibri" panose="020F0502020204030204" pitchFamily="34" charset="0"/>
                <a:cs typeface="Times New Roman" panose="02020603050405020304" pitchFamily="18" charset="0"/>
              </a:rPr>
              <a:t>unies</a:t>
            </a:r>
            <a:r>
              <a:rPr lang="en-US" sz="800" dirty="0">
                <a:ea typeface="Calibri" panose="020F0502020204030204" pitchFamily="34" charset="0"/>
                <a:cs typeface="Times New Roman" panose="02020603050405020304" pitchFamily="18" charset="0"/>
              </a:rPr>
              <a:t> pour </a:t>
            </a:r>
            <a:r>
              <a:rPr lang="en-US" sz="800" dirty="0" err="1">
                <a:ea typeface="Calibri" panose="020F0502020204030204" pitchFamily="34" charset="0"/>
                <a:cs typeface="Times New Roman" panose="02020603050405020304" pitchFamily="18" charset="0"/>
              </a:rPr>
              <a:t>l’enfance</a:t>
            </a:r>
            <a:r>
              <a:rPr lang="en-US" sz="800" dirty="0">
                <a:ea typeface="Calibri" panose="020F0502020204030204" pitchFamily="34" charset="0"/>
                <a:cs typeface="Times New Roman" panose="02020603050405020304" pitchFamily="18" charset="0"/>
              </a:rPr>
              <a:t> (UNICEF), ONU Femmes et </a:t>
            </a:r>
            <a:r>
              <a:rPr lang="en-US" sz="800" dirty="0" err="1">
                <a:ea typeface="Calibri" panose="020F0502020204030204" pitchFamily="34" charset="0"/>
                <a:cs typeface="Times New Roman" panose="02020603050405020304" pitchFamily="18" charset="0"/>
              </a:rPr>
              <a:t>Organisation</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mondiale</a:t>
            </a:r>
            <a:r>
              <a:rPr lang="en-US" sz="800" dirty="0">
                <a:ea typeface="Calibri" panose="020F0502020204030204" pitchFamily="34" charset="0"/>
                <a:cs typeface="Times New Roman" panose="02020603050405020304" pitchFamily="18" charset="0"/>
              </a:rPr>
              <a:t> de la Santé (OMS), </a:t>
            </a:r>
            <a:r>
              <a:rPr lang="en-US" sz="800" i="1" dirty="0">
                <a:ea typeface="Calibri" panose="020F0502020204030204" pitchFamily="34" charset="0"/>
                <a:cs typeface="Times New Roman" panose="02020603050405020304" pitchFamily="18" charset="0"/>
              </a:rPr>
              <a:t>Directives techniques </a:t>
            </a:r>
            <a:r>
              <a:rPr lang="en-US" sz="800" i="1" dirty="0" err="1">
                <a:ea typeface="Calibri" panose="020F0502020204030204" pitchFamily="34" charset="0"/>
                <a:cs typeface="Times New Roman" panose="02020603050405020304" pitchFamily="18" charset="0"/>
              </a:rPr>
              <a:t>internationales</a:t>
            </a:r>
            <a:r>
              <a:rPr lang="en-US" sz="800" i="1" dirty="0">
                <a:ea typeface="Calibri" panose="020F0502020204030204" pitchFamily="34" charset="0"/>
                <a:cs typeface="Times New Roman" panose="02020603050405020304" pitchFamily="18" charset="0"/>
              </a:rPr>
              <a:t> sur </a:t>
            </a:r>
            <a:r>
              <a:rPr lang="en-US" sz="800" i="1" dirty="0" err="1">
                <a:ea typeface="Calibri" panose="020F0502020204030204" pitchFamily="34" charset="0"/>
                <a:cs typeface="Times New Roman" panose="02020603050405020304" pitchFamily="18" charset="0"/>
              </a:rPr>
              <a:t>l’éducation</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sexuelle</a:t>
            </a:r>
            <a:r>
              <a:rPr lang="en-US" sz="800" i="1" dirty="0">
                <a:ea typeface="Calibri" panose="020F0502020204030204" pitchFamily="34" charset="0"/>
                <a:cs typeface="Times New Roman" panose="02020603050405020304" pitchFamily="18" charset="0"/>
              </a:rPr>
              <a:t> : </a:t>
            </a:r>
            <a:r>
              <a:rPr lang="en-US" sz="800" i="1" dirty="0" err="1">
                <a:ea typeface="Calibri" panose="020F0502020204030204" pitchFamily="34" charset="0"/>
                <a:cs typeface="Times New Roman" panose="02020603050405020304" pitchFamily="18" charset="0"/>
              </a:rPr>
              <a:t>une</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approche</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fondée</a:t>
            </a:r>
            <a:r>
              <a:rPr lang="en-US" sz="800" i="1" dirty="0">
                <a:ea typeface="Calibri" panose="020F0502020204030204" pitchFamily="34" charset="0"/>
                <a:cs typeface="Times New Roman" panose="02020603050405020304" pitchFamily="18" charset="0"/>
              </a:rPr>
              <a:t> sur des </a:t>
            </a:r>
            <a:r>
              <a:rPr lang="en-US" sz="800" i="1" dirty="0" err="1">
                <a:ea typeface="Calibri" panose="020F0502020204030204" pitchFamily="34" charset="0"/>
                <a:cs typeface="Times New Roman" panose="02020603050405020304" pitchFamily="18" charset="0"/>
              </a:rPr>
              <a:t>données</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probantes</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édition</a:t>
            </a:r>
            <a:r>
              <a:rPr lang="en-US" sz="800" i="1" dirty="0">
                <a:ea typeface="Calibri" panose="020F0502020204030204" pitchFamily="34" charset="0"/>
                <a:cs typeface="Times New Roman" panose="02020603050405020304" pitchFamily="18" charset="0"/>
              </a:rPr>
              <a:t> </a:t>
            </a:r>
            <a:r>
              <a:rPr lang="en-US" sz="800" i="1" dirty="0" err="1">
                <a:ea typeface="Calibri" panose="020F0502020204030204" pitchFamily="34" charset="0"/>
                <a:cs typeface="Times New Roman" panose="02020603050405020304" pitchFamily="18" charset="0"/>
              </a:rPr>
              <a:t>révisée</a:t>
            </a:r>
            <a:r>
              <a:rPr lang="en-US" sz="800" i="1" dirty="0">
                <a:ea typeface="Calibri" panose="020F0502020204030204" pitchFamily="34" charset="0"/>
                <a:cs typeface="Times New Roman" panose="02020603050405020304" pitchFamily="18" charset="0"/>
              </a:rPr>
              <a:t> </a:t>
            </a:r>
            <a:r>
              <a:rPr lang="en-US" sz="800" dirty="0">
                <a:ea typeface="Calibri" panose="020F0502020204030204" pitchFamily="34" charset="0"/>
                <a:cs typeface="Times New Roman" panose="02020603050405020304" pitchFamily="18" charset="0"/>
              </a:rPr>
              <a:t>(</a:t>
            </a:r>
            <a:r>
              <a:rPr lang="en-US" sz="800" dirty="0" err="1">
                <a:ea typeface="Calibri" panose="020F0502020204030204" pitchFamily="34" charset="0"/>
                <a:cs typeface="Times New Roman" panose="02020603050405020304" pitchFamily="18" charset="0"/>
              </a:rPr>
              <a:t>en</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anglais</a:t>
            </a:r>
            <a:r>
              <a:rPr lang="en-US" sz="800" dirty="0">
                <a:ea typeface="Calibri" panose="020F0502020204030204" pitchFamily="34" charset="0"/>
                <a:cs typeface="Times New Roman" panose="02020603050405020304" pitchFamily="18" charset="0"/>
              </a:rPr>
              <a:t>) (Paris : UNESCO, ONUSIDA, FNUAP, UNICEF, ONU Femmes et OMS, 2018).</a:t>
            </a:r>
            <a:endParaRPr lang="en-US" sz="800" dirty="0"/>
          </a:p>
        </p:txBody>
      </p:sp>
      <p:pic>
        <p:nvPicPr>
          <p:cNvPr id="7" name="Graphic 6">
            <a:extLst>
              <a:ext uri="{FF2B5EF4-FFF2-40B4-BE49-F238E27FC236}">
                <a16:creationId xmlns:a16="http://schemas.microsoft.com/office/drawing/2014/main" id="{B1D8C9C3-22F4-0B40-A2B3-3FAD916ABF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0713" y="1970220"/>
            <a:ext cx="1973711" cy="1973711"/>
          </a:xfrm>
          <a:prstGeom prst="rect">
            <a:avLst/>
          </a:prstGeom>
        </p:spPr>
      </p:pic>
      <p:grpSp>
        <p:nvGrpSpPr>
          <p:cNvPr id="8" name="Group 7">
            <a:extLst>
              <a:ext uri="{FF2B5EF4-FFF2-40B4-BE49-F238E27FC236}">
                <a16:creationId xmlns:a16="http://schemas.microsoft.com/office/drawing/2014/main" id="{B6B9F9C0-CFB0-554A-9B6B-DEBD63EA7240}"/>
              </a:ext>
            </a:extLst>
          </p:cNvPr>
          <p:cNvGrpSpPr/>
          <p:nvPr/>
        </p:nvGrpSpPr>
        <p:grpSpPr>
          <a:xfrm>
            <a:off x="-83127" y="2377629"/>
            <a:ext cx="4822114" cy="223659"/>
            <a:chOff x="-831274" y="2767403"/>
            <a:chExt cx="4822114" cy="223659"/>
          </a:xfrm>
          <a:solidFill>
            <a:schemeClr val="accent3"/>
          </a:solidFill>
        </p:grpSpPr>
        <p:sp>
          <p:nvSpPr>
            <p:cNvPr id="9" name="Parallelogram 8">
              <a:extLst>
                <a:ext uri="{FF2B5EF4-FFF2-40B4-BE49-F238E27FC236}">
                  <a16:creationId xmlns:a16="http://schemas.microsoft.com/office/drawing/2014/main" id="{B5C202DA-ED1A-1244-81EE-52786AFB3B77}"/>
                </a:ext>
              </a:extLst>
            </p:cNvPr>
            <p:cNvSpPr/>
            <p:nvPr/>
          </p:nvSpPr>
          <p:spPr>
            <a:xfrm>
              <a:off x="-831274" y="2767404"/>
              <a:ext cx="4822114" cy="223658"/>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9B8284-39F2-364D-BFA8-7EC479FA90BB}"/>
                </a:ext>
              </a:extLst>
            </p:cNvPr>
            <p:cNvSpPr/>
            <p:nvPr/>
          </p:nvSpPr>
          <p:spPr>
            <a:xfrm>
              <a:off x="-1" y="2767403"/>
              <a:ext cx="96820" cy="215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707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CEA9091-B38B-EF4A-8EB1-A42977A2E144}"/>
              </a:ext>
            </a:extLst>
          </p:cNvPr>
          <p:cNvSpPr txBox="1">
            <a:spLocks/>
          </p:cNvSpPr>
          <p:nvPr/>
        </p:nvSpPr>
        <p:spPr>
          <a:xfrm>
            <a:off x="457200" y="6068291"/>
            <a:ext cx="8249478" cy="332508"/>
          </a:xfrm>
          <a:prstGeom prst="rect">
            <a:avLst/>
          </a:prstGeom>
        </p:spPr>
        <p:txBody>
          <a:bodyPr anchor="b" anchorCtr="0">
            <a:noAutofit/>
          </a:bodyPr>
          <a:lstStyle>
            <a:lvl1pPr marL="171450" indent="-171450" algn="l" defTabSz="685800" rtl="0" eaLnBrk="1" latinLnBrk="0" hangingPunct="1">
              <a:lnSpc>
                <a:spcPct val="9000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b="1" dirty="0"/>
              <a:t>Source : </a:t>
            </a:r>
            <a:r>
              <a:rPr lang="fr-FR" sz="800" dirty="0" err="1"/>
              <a:t>Akinrinola</a:t>
            </a:r>
            <a:r>
              <a:rPr lang="fr-FR" sz="800" dirty="0"/>
              <a:t> </a:t>
            </a:r>
            <a:r>
              <a:rPr lang="fr-FR" sz="800" dirty="0" err="1"/>
              <a:t>Bankole</a:t>
            </a:r>
            <a:r>
              <a:rPr lang="fr-FR" sz="800" dirty="0"/>
              <a:t>, </a:t>
            </a:r>
            <a:r>
              <a:rPr lang="fr-FR" sz="800" dirty="0" err="1"/>
              <a:t>Rubina</a:t>
            </a:r>
            <a:r>
              <a:rPr lang="fr-FR" sz="800" dirty="0"/>
              <a:t> Hussain, Gilda </a:t>
            </a:r>
            <a:r>
              <a:rPr lang="fr-FR" sz="800" dirty="0" err="1"/>
              <a:t>Sedgh</a:t>
            </a:r>
            <a:r>
              <a:rPr lang="fr-FR" sz="800" dirty="0"/>
              <a:t>, Clémentine </a:t>
            </a:r>
            <a:r>
              <a:rPr lang="fr-FR" sz="800" dirty="0" err="1"/>
              <a:t>Rossier</a:t>
            </a:r>
            <a:r>
              <a:rPr lang="fr-FR" sz="800" dirty="0"/>
              <a:t>, Idrissa </a:t>
            </a:r>
            <a:r>
              <a:rPr lang="fr-FR" sz="800" dirty="0" err="1"/>
              <a:t>Kaboré</a:t>
            </a:r>
            <a:r>
              <a:rPr lang="fr-FR" sz="800" dirty="0"/>
              <a:t> et Georges </a:t>
            </a:r>
            <a:r>
              <a:rPr lang="fr-FR" sz="800" dirty="0" err="1"/>
              <a:t>Guiella</a:t>
            </a:r>
            <a:r>
              <a:rPr lang="fr-FR" sz="800" dirty="0"/>
              <a:t>, </a:t>
            </a:r>
            <a:r>
              <a:rPr lang="fr-FR" sz="800" i="1" dirty="0"/>
              <a:t>Grossesse non désirée et avortement provoqué au Burkina Faso : causes et conséquences </a:t>
            </a:r>
            <a:r>
              <a:rPr lang="fr-FR" sz="800" dirty="0"/>
              <a:t>(New York : </a:t>
            </a:r>
            <a:r>
              <a:rPr lang="fr-FR" sz="800" dirty="0" err="1"/>
              <a:t>Guttmacher</a:t>
            </a:r>
            <a:r>
              <a:rPr lang="fr-FR" sz="800" dirty="0"/>
              <a:t> Institute, 2013).</a:t>
            </a:r>
            <a:endParaRPr lang="en-US" sz="800" dirty="0"/>
          </a:p>
        </p:txBody>
      </p:sp>
      <p:sp>
        <p:nvSpPr>
          <p:cNvPr id="3" name="Title 1">
            <a:extLst>
              <a:ext uri="{FF2B5EF4-FFF2-40B4-BE49-F238E27FC236}">
                <a16:creationId xmlns:a16="http://schemas.microsoft.com/office/drawing/2014/main" id="{AF017EFC-0E23-8C4C-9BF8-6071473AA5EC}"/>
              </a:ext>
            </a:extLst>
          </p:cNvPr>
          <p:cNvSpPr txBox="1">
            <a:spLocks/>
          </p:cNvSpPr>
          <p:nvPr/>
        </p:nvSpPr>
        <p:spPr>
          <a:xfrm>
            <a:off x="457200" y="523802"/>
            <a:ext cx="8095056" cy="769741"/>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endParaRPr lang="en-US" dirty="0"/>
          </a:p>
        </p:txBody>
      </p:sp>
      <p:graphicFrame>
        <p:nvGraphicFramePr>
          <p:cNvPr id="5" name="Chart 4">
            <a:extLst>
              <a:ext uri="{FF2B5EF4-FFF2-40B4-BE49-F238E27FC236}">
                <a16:creationId xmlns:a16="http://schemas.microsoft.com/office/drawing/2014/main" id="{F0030F6A-9935-014B-A0EF-10FD88D9A20C}"/>
              </a:ext>
            </a:extLst>
          </p:cNvPr>
          <p:cNvGraphicFramePr/>
          <p:nvPr>
            <p:extLst>
              <p:ext uri="{D42A27DB-BD31-4B8C-83A1-F6EECF244321}">
                <p14:modId xmlns:p14="http://schemas.microsoft.com/office/powerpoint/2010/main" val="638913280"/>
              </p:ext>
            </p:extLst>
          </p:nvPr>
        </p:nvGraphicFramePr>
        <p:xfrm>
          <a:off x="5500941" y="1613382"/>
          <a:ext cx="2625874" cy="255053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97F467A0-C110-FA45-A429-CA36D9C97814}"/>
              </a:ext>
            </a:extLst>
          </p:cNvPr>
          <p:cNvCxnSpPr>
            <a:cxnSpLocks/>
          </p:cNvCxnSpPr>
          <p:nvPr/>
        </p:nvCxnSpPr>
        <p:spPr>
          <a:xfrm>
            <a:off x="4572001" y="1761893"/>
            <a:ext cx="9938" cy="373303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3693CB1-75FE-E649-826A-B26550D93829}"/>
              </a:ext>
            </a:extLst>
          </p:cNvPr>
          <p:cNvSpPr/>
          <p:nvPr/>
        </p:nvSpPr>
        <p:spPr>
          <a:xfrm>
            <a:off x="830751" y="3525715"/>
            <a:ext cx="2930349" cy="1374735"/>
          </a:xfrm>
          <a:prstGeom prst="rect">
            <a:avLst/>
          </a:prstGeom>
        </p:spPr>
        <p:txBody>
          <a:bodyPr wrap="square">
            <a:spAutoFit/>
          </a:bodyPr>
          <a:lstStyle/>
          <a:p>
            <a:pPr lvl="0" algn="ctr">
              <a:lnSpc>
                <a:spcPts val="1960"/>
              </a:lnSpc>
            </a:pPr>
            <a:r>
              <a:rPr lang="en-US" b="1" dirty="0">
                <a:solidFill>
                  <a:schemeClr val="accent3"/>
                </a:solidFill>
              </a:rPr>
              <a:t>2</a:t>
            </a:r>
            <a:r>
              <a:rPr lang="en-US" dirty="0">
                <a:solidFill>
                  <a:schemeClr val="bg2"/>
                </a:solidFill>
              </a:rPr>
              <a:t> </a:t>
            </a:r>
            <a:r>
              <a:rPr lang="en-US" dirty="0">
                <a:solidFill>
                  <a:schemeClr val="accent3"/>
                </a:solidFill>
              </a:rPr>
              <a:t>femmes</a:t>
            </a:r>
            <a:r>
              <a:rPr lang="en-US" dirty="0">
                <a:solidFill>
                  <a:schemeClr val="bg2"/>
                </a:solidFill>
              </a:rPr>
              <a:t> </a:t>
            </a:r>
            <a:r>
              <a:rPr lang="en-US" b="1" dirty="0">
                <a:solidFill>
                  <a:schemeClr val="accent3"/>
                </a:solidFill>
              </a:rPr>
              <a:t>sur 5</a:t>
            </a:r>
            <a:r>
              <a:rPr lang="en-US" dirty="0">
                <a:solidFill>
                  <a:schemeClr val="bg2"/>
                </a:solidFill>
              </a:rPr>
              <a:t> </a:t>
            </a:r>
            <a:r>
              <a:rPr lang="fr-FR" dirty="0">
                <a:solidFill>
                  <a:schemeClr val="bg2"/>
                </a:solidFill>
              </a:rPr>
              <a:t>qui sont sexuellement actives, non mariées et âgées de 15 à 24 ans ont un besoin non satisfait de contraception.</a:t>
            </a:r>
            <a:endParaRPr lang="en-US" dirty="0">
              <a:solidFill>
                <a:schemeClr val="bg2"/>
              </a:solidFill>
            </a:endParaRPr>
          </a:p>
        </p:txBody>
      </p:sp>
      <p:sp>
        <p:nvSpPr>
          <p:cNvPr id="12" name="Rectangle 11">
            <a:extLst>
              <a:ext uri="{FF2B5EF4-FFF2-40B4-BE49-F238E27FC236}">
                <a16:creationId xmlns:a16="http://schemas.microsoft.com/office/drawing/2014/main" id="{B01E2D2E-D94A-F54C-8CE8-8025224553DE}"/>
              </a:ext>
            </a:extLst>
          </p:cNvPr>
          <p:cNvSpPr/>
          <p:nvPr/>
        </p:nvSpPr>
        <p:spPr>
          <a:xfrm>
            <a:off x="5310217" y="4213082"/>
            <a:ext cx="2985510" cy="861774"/>
          </a:xfrm>
          <a:prstGeom prst="rect">
            <a:avLst/>
          </a:prstGeom>
        </p:spPr>
        <p:txBody>
          <a:bodyPr wrap="square">
            <a:spAutoFit/>
          </a:bodyPr>
          <a:lstStyle/>
          <a:p>
            <a:pPr lvl="0" algn="ctr">
              <a:lnSpc>
                <a:spcPts val="1960"/>
              </a:lnSpc>
            </a:pPr>
            <a:r>
              <a:rPr lang="fr-FR" dirty="0">
                <a:solidFill>
                  <a:schemeClr val="bg2"/>
                </a:solidFill>
              </a:rPr>
              <a:t>des femmes qui </a:t>
            </a:r>
            <a:br>
              <a:rPr lang="fr-FR" dirty="0">
                <a:solidFill>
                  <a:schemeClr val="bg2"/>
                </a:solidFill>
              </a:rPr>
            </a:br>
            <a:r>
              <a:rPr lang="fr-FR" dirty="0">
                <a:solidFill>
                  <a:schemeClr val="bg2"/>
                </a:solidFill>
              </a:rPr>
              <a:t>ont eu recours à un avortement ont entre 15 et 24 ans.</a:t>
            </a:r>
            <a:r>
              <a:rPr lang="en-US" dirty="0">
                <a:solidFill>
                  <a:schemeClr val="bg2"/>
                </a:solidFill>
              </a:rPr>
              <a:t> </a:t>
            </a:r>
          </a:p>
        </p:txBody>
      </p:sp>
      <p:sp>
        <p:nvSpPr>
          <p:cNvPr id="15" name="Rectangle 14">
            <a:extLst>
              <a:ext uri="{FF2B5EF4-FFF2-40B4-BE49-F238E27FC236}">
                <a16:creationId xmlns:a16="http://schemas.microsoft.com/office/drawing/2014/main" id="{BA93F0B6-553C-F348-8CB4-933875B899F5}"/>
              </a:ext>
            </a:extLst>
          </p:cNvPr>
          <p:cNvSpPr/>
          <p:nvPr/>
        </p:nvSpPr>
        <p:spPr>
          <a:xfrm>
            <a:off x="6020488" y="2778447"/>
            <a:ext cx="1586780" cy="500393"/>
          </a:xfrm>
          <a:prstGeom prst="rect">
            <a:avLst/>
          </a:prstGeom>
        </p:spPr>
        <p:txBody>
          <a:bodyPr wrap="square" anchor="t" anchorCtr="0">
            <a:spAutoFit/>
          </a:bodyPr>
          <a:lstStyle/>
          <a:p>
            <a:pPr algn="ctr">
              <a:lnSpc>
                <a:spcPts val="2580"/>
              </a:lnSpc>
            </a:pPr>
            <a:r>
              <a:rPr lang="en-US" sz="4800" b="1" dirty="0">
                <a:solidFill>
                  <a:schemeClr val="bg2"/>
                </a:solidFill>
              </a:rPr>
              <a:t>65 %</a:t>
            </a:r>
            <a:endParaRPr lang="en-US" sz="4800" dirty="0">
              <a:solidFill>
                <a:schemeClr val="bg2"/>
              </a:solidFill>
            </a:endParaRPr>
          </a:p>
        </p:txBody>
      </p:sp>
      <p:cxnSp>
        <p:nvCxnSpPr>
          <p:cNvPr id="18" name="Straight Connector 17">
            <a:extLst>
              <a:ext uri="{FF2B5EF4-FFF2-40B4-BE49-F238E27FC236}">
                <a16:creationId xmlns:a16="http://schemas.microsoft.com/office/drawing/2014/main" id="{45FCC036-8348-7A46-A095-5AF4D330C37B}"/>
              </a:ext>
            </a:extLst>
          </p:cNvPr>
          <p:cNvCxnSpPr/>
          <p:nvPr/>
        </p:nvCxnSpPr>
        <p:spPr>
          <a:xfrm>
            <a:off x="6802972" y="1750742"/>
            <a:ext cx="0" cy="713678"/>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9D417F0D-ECD1-564A-A75D-FA82734161F6}"/>
              </a:ext>
            </a:extLst>
          </p:cNvPr>
          <p:cNvSpPr txBox="1">
            <a:spLocks/>
          </p:cNvSpPr>
          <p:nvPr/>
        </p:nvSpPr>
        <p:spPr>
          <a:xfrm>
            <a:off x="447261" y="447260"/>
            <a:ext cx="8249478" cy="695739"/>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r>
              <a:rPr lang="fr-FR" dirty="0"/>
              <a:t>Actuellement au Burkina Faso : </a:t>
            </a:r>
            <a:endParaRPr lang="en-US" dirty="0"/>
          </a:p>
        </p:txBody>
      </p:sp>
      <p:grpSp>
        <p:nvGrpSpPr>
          <p:cNvPr id="8" name="Group 7">
            <a:extLst>
              <a:ext uri="{FF2B5EF4-FFF2-40B4-BE49-F238E27FC236}">
                <a16:creationId xmlns:a16="http://schemas.microsoft.com/office/drawing/2014/main" id="{0E019644-11F4-3B46-A6A1-6FD402D44202}"/>
              </a:ext>
            </a:extLst>
          </p:cNvPr>
          <p:cNvGrpSpPr/>
          <p:nvPr/>
        </p:nvGrpSpPr>
        <p:grpSpPr>
          <a:xfrm>
            <a:off x="938852" y="2478545"/>
            <a:ext cx="2714147" cy="787381"/>
            <a:chOff x="938852" y="2349301"/>
            <a:chExt cx="2714147" cy="787381"/>
          </a:xfrm>
        </p:grpSpPr>
        <p:pic>
          <p:nvPicPr>
            <p:cNvPr id="7" name="Graphic 6">
              <a:extLst>
                <a:ext uri="{FF2B5EF4-FFF2-40B4-BE49-F238E27FC236}">
                  <a16:creationId xmlns:a16="http://schemas.microsoft.com/office/drawing/2014/main" id="{E9161607-3363-254C-A41C-491422C8BB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852" y="2349301"/>
              <a:ext cx="787381" cy="787381"/>
            </a:xfrm>
            <a:prstGeom prst="rect">
              <a:avLst/>
            </a:prstGeom>
          </p:spPr>
        </p:pic>
        <p:pic>
          <p:nvPicPr>
            <p:cNvPr id="16" name="Graphic 15">
              <a:extLst>
                <a:ext uri="{FF2B5EF4-FFF2-40B4-BE49-F238E27FC236}">
                  <a16:creationId xmlns:a16="http://schemas.microsoft.com/office/drawing/2014/main" id="{0B3DD477-D854-374E-917E-4FE4E304F3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0544" y="2349301"/>
              <a:ext cx="787381" cy="787381"/>
            </a:xfrm>
            <a:prstGeom prst="rect">
              <a:avLst/>
            </a:prstGeom>
          </p:spPr>
        </p:pic>
        <p:pic>
          <p:nvPicPr>
            <p:cNvPr id="20" name="Graphic 19">
              <a:extLst>
                <a:ext uri="{FF2B5EF4-FFF2-40B4-BE49-F238E27FC236}">
                  <a16:creationId xmlns:a16="http://schemas.microsoft.com/office/drawing/2014/main" id="{740664F8-B9B2-3044-A8AB-9DC0DB5735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02236" y="2349301"/>
              <a:ext cx="787381" cy="787381"/>
            </a:xfrm>
            <a:prstGeom prst="rect">
              <a:avLst/>
            </a:prstGeom>
          </p:spPr>
        </p:pic>
        <p:pic>
          <p:nvPicPr>
            <p:cNvPr id="21" name="Graphic 20">
              <a:extLst>
                <a:ext uri="{FF2B5EF4-FFF2-40B4-BE49-F238E27FC236}">
                  <a16:creationId xmlns:a16="http://schemas.microsoft.com/office/drawing/2014/main" id="{F67CA434-E7BD-4E46-BB86-BE2E72F67D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83927" y="2349301"/>
              <a:ext cx="787381" cy="787381"/>
            </a:xfrm>
            <a:prstGeom prst="rect">
              <a:avLst/>
            </a:prstGeom>
          </p:spPr>
        </p:pic>
        <p:pic>
          <p:nvPicPr>
            <p:cNvPr id="22" name="Graphic 21">
              <a:extLst>
                <a:ext uri="{FF2B5EF4-FFF2-40B4-BE49-F238E27FC236}">
                  <a16:creationId xmlns:a16="http://schemas.microsoft.com/office/drawing/2014/main" id="{835D0EF9-9BF9-C942-8F26-2ECFB7CAA5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65618" y="2349301"/>
              <a:ext cx="787381" cy="787381"/>
            </a:xfrm>
            <a:prstGeom prst="rect">
              <a:avLst/>
            </a:prstGeom>
          </p:spPr>
        </p:pic>
      </p:grpSp>
    </p:spTree>
    <p:extLst>
      <p:ext uri="{BB962C8B-B14F-4D97-AF65-F5344CB8AC3E}">
        <p14:creationId xmlns:p14="http://schemas.microsoft.com/office/powerpoint/2010/main" val="62257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319145-DBA3-8548-AA72-E5E05532D0F6}"/>
              </a:ext>
            </a:extLst>
          </p:cNvPr>
          <p:cNvPicPr>
            <a:picLocks noChangeAspect="1"/>
          </p:cNvPicPr>
          <p:nvPr/>
        </p:nvPicPr>
        <p:blipFill>
          <a:blip r:embed="rId3"/>
          <a:stretch>
            <a:fillRect/>
          </a:stretch>
        </p:blipFill>
        <p:spPr>
          <a:xfrm>
            <a:off x="2865576" y="1324556"/>
            <a:ext cx="5659774" cy="4105656"/>
          </a:xfrm>
          <a:prstGeom prst="rect">
            <a:avLst/>
          </a:prstGeom>
        </p:spPr>
      </p:pic>
      <p:sp>
        <p:nvSpPr>
          <p:cNvPr id="2" name="Content Placeholder 2">
            <a:extLst>
              <a:ext uri="{FF2B5EF4-FFF2-40B4-BE49-F238E27FC236}">
                <a16:creationId xmlns:a16="http://schemas.microsoft.com/office/drawing/2014/main" id="{FCEA9091-B38B-EF4A-8EB1-A42977A2E144}"/>
              </a:ext>
            </a:extLst>
          </p:cNvPr>
          <p:cNvSpPr txBox="1">
            <a:spLocks/>
          </p:cNvSpPr>
          <p:nvPr/>
        </p:nvSpPr>
        <p:spPr>
          <a:xfrm>
            <a:off x="457200" y="6068291"/>
            <a:ext cx="8249478" cy="332508"/>
          </a:xfrm>
          <a:prstGeom prst="rect">
            <a:avLst/>
          </a:prstGeom>
        </p:spPr>
        <p:txBody>
          <a:bodyPr anchor="b" anchorCtr="0">
            <a:noAutofit/>
          </a:bodyPr>
          <a:lstStyle>
            <a:lvl1pPr marL="171450" indent="-171450" algn="l" defTabSz="685800" rtl="0" eaLnBrk="1" latinLnBrk="0" hangingPunct="1">
              <a:lnSpc>
                <a:spcPct val="9000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b="1" dirty="0"/>
              <a:t>Source </a:t>
            </a:r>
            <a:r>
              <a:rPr lang="fr-FR" sz="800" b="1" dirty="0"/>
              <a:t>: </a:t>
            </a:r>
            <a:r>
              <a:rPr lang="fr-FR" sz="800" dirty="0"/>
              <a:t>Institut National de la Statistique et de la Démographie (INSD), Ministère de l’Économie et des Finances (MEF) et ICF International, </a:t>
            </a:r>
            <a:r>
              <a:rPr lang="fr-FR" sz="800" i="1" dirty="0"/>
              <a:t>Enquête Démographique et de Santé et à Indicateurs Multiples (EDSBF-MICS IV) 2010 </a:t>
            </a:r>
            <a:r>
              <a:rPr lang="fr-FR" sz="800" dirty="0"/>
              <a:t>(</a:t>
            </a:r>
            <a:r>
              <a:rPr lang="fr-FR" sz="800" dirty="0" err="1"/>
              <a:t>Calverton</a:t>
            </a:r>
            <a:r>
              <a:rPr lang="fr-FR" sz="800" dirty="0"/>
              <a:t>, Maryland : INSD, MEF et ICF International, 2012).</a:t>
            </a:r>
            <a:r>
              <a:rPr lang="en-US" sz="800" dirty="0"/>
              <a:t> </a:t>
            </a:r>
          </a:p>
        </p:txBody>
      </p:sp>
      <p:sp>
        <p:nvSpPr>
          <p:cNvPr id="5" name="Title 1">
            <a:extLst>
              <a:ext uri="{FF2B5EF4-FFF2-40B4-BE49-F238E27FC236}">
                <a16:creationId xmlns:a16="http://schemas.microsoft.com/office/drawing/2014/main" id="{7A0EBB67-E593-124D-86D4-5717E76F583D}"/>
              </a:ext>
            </a:extLst>
          </p:cNvPr>
          <p:cNvSpPr txBox="1">
            <a:spLocks/>
          </p:cNvSpPr>
          <p:nvPr/>
        </p:nvSpPr>
        <p:spPr>
          <a:xfrm>
            <a:off x="1164814" y="1674003"/>
            <a:ext cx="6834250" cy="626409"/>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endParaRPr lang="en-US" dirty="0"/>
          </a:p>
        </p:txBody>
      </p:sp>
      <p:sp>
        <p:nvSpPr>
          <p:cNvPr id="6" name="Rectangle 5">
            <a:extLst>
              <a:ext uri="{FF2B5EF4-FFF2-40B4-BE49-F238E27FC236}">
                <a16:creationId xmlns:a16="http://schemas.microsoft.com/office/drawing/2014/main" id="{65FA10AF-3632-E64A-8879-9C0C713A4AD3}"/>
              </a:ext>
            </a:extLst>
          </p:cNvPr>
          <p:cNvSpPr/>
          <p:nvPr/>
        </p:nvSpPr>
        <p:spPr>
          <a:xfrm>
            <a:off x="125659" y="1650826"/>
            <a:ext cx="2318657" cy="1195199"/>
          </a:xfrm>
          <a:prstGeom prst="rect">
            <a:avLst/>
          </a:prstGeom>
        </p:spPr>
        <p:txBody>
          <a:bodyPr wrap="square" anchor="ctr" anchorCtr="0">
            <a:spAutoFit/>
          </a:bodyPr>
          <a:lstStyle/>
          <a:p>
            <a:pPr algn="ctr">
              <a:lnSpc>
                <a:spcPts val="2580"/>
              </a:lnSpc>
            </a:pPr>
            <a:r>
              <a:rPr lang="en-US" sz="3600" b="1" dirty="0">
                <a:solidFill>
                  <a:schemeClr val="bg2"/>
                </a:solidFill>
              </a:rPr>
              <a:t>16 %</a:t>
            </a:r>
          </a:p>
          <a:p>
            <a:pPr algn="ctr">
              <a:lnSpc>
                <a:spcPts val="1980"/>
              </a:lnSpc>
            </a:pPr>
            <a:r>
              <a:rPr lang="fr-FR" dirty="0">
                <a:solidFill>
                  <a:schemeClr val="bg2"/>
                </a:solidFill>
              </a:rPr>
              <a:t>des adolescentes âgées de 15 à 19 ans sont déjà mères</a:t>
            </a:r>
            <a:endParaRPr lang="en-US" dirty="0">
              <a:solidFill>
                <a:schemeClr val="bg2"/>
              </a:solidFill>
            </a:endParaRPr>
          </a:p>
        </p:txBody>
      </p:sp>
      <p:sp>
        <p:nvSpPr>
          <p:cNvPr id="27" name="Title 1">
            <a:extLst>
              <a:ext uri="{FF2B5EF4-FFF2-40B4-BE49-F238E27FC236}">
                <a16:creationId xmlns:a16="http://schemas.microsoft.com/office/drawing/2014/main" id="{050F7C1F-D223-0644-AB20-FC23C68F849A}"/>
              </a:ext>
            </a:extLst>
          </p:cNvPr>
          <p:cNvSpPr txBox="1">
            <a:spLocks/>
          </p:cNvSpPr>
          <p:nvPr/>
        </p:nvSpPr>
        <p:spPr>
          <a:xfrm>
            <a:off x="447261" y="447260"/>
            <a:ext cx="8249478" cy="695739"/>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r>
              <a:rPr lang="en-US" dirty="0"/>
              <a:t>Les </a:t>
            </a:r>
            <a:r>
              <a:rPr lang="en-US" dirty="0" err="1"/>
              <a:t>grossesses</a:t>
            </a:r>
            <a:r>
              <a:rPr lang="en-US" dirty="0"/>
              <a:t> chez les </a:t>
            </a:r>
            <a:r>
              <a:rPr lang="en-US" dirty="0" err="1"/>
              <a:t>adolescentes</a:t>
            </a:r>
            <a:endParaRPr lang="en-US" dirty="0"/>
          </a:p>
        </p:txBody>
      </p:sp>
      <p:sp>
        <p:nvSpPr>
          <p:cNvPr id="11" name="Rectangle 10">
            <a:extLst>
              <a:ext uri="{FF2B5EF4-FFF2-40B4-BE49-F238E27FC236}">
                <a16:creationId xmlns:a16="http://schemas.microsoft.com/office/drawing/2014/main" id="{903CF187-1E90-D14A-8D1C-1485587065B1}"/>
              </a:ext>
            </a:extLst>
          </p:cNvPr>
          <p:cNvSpPr/>
          <p:nvPr/>
        </p:nvSpPr>
        <p:spPr>
          <a:xfrm>
            <a:off x="321177" y="3897280"/>
            <a:ext cx="1916360" cy="1195199"/>
          </a:xfrm>
          <a:prstGeom prst="rect">
            <a:avLst/>
          </a:prstGeom>
        </p:spPr>
        <p:txBody>
          <a:bodyPr wrap="square" anchor="ctr" anchorCtr="0">
            <a:spAutoFit/>
          </a:bodyPr>
          <a:lstStyle/>
          <a:p>
            <a:pPr algn="ctr">
              <a:lnSpc>
                <a:spcPts val="2580"/>
              </a:lnSpc>
            </a:pPr>
            <a:r>
              <a:rPr lang="en-US" sz="3600" b="1" dirty="0">
                <a:solidFill>
                  <a:schemeClr val="bg2"/>
                </a:solidFill>
              </a:rPr>
              <a:t>5 %</a:t>
            </a:r>
          </a:p>
          <a:p>
            <a:pPr algn="ctr">
              <a:lnSpc>
                <a:spcPts val="1980"/>
              </a:lnSpc>
            </a:pPr>
            <a:r>
              <a:rPr lang="fr-FR" dirty="0">
                <a:solidFill>
                  <a:schemeClr val="bg2"/>
                </a:solidFill>
              </a:rPr>
              <a:t>d’adolescentes sont enceintes d’un premier enfant.</a:t>
            </a:r>
            <a:endParaRPr lang="en-US" dirty="0">
              <a:solidFill>
                <a:schemeClr val="bg2"/>
              </a:solidFill>
            </a:endParaRPr>
          </a:p>
        </p:txBody>
      </p:sp>
      <p:pic>
        <p:nvPicPr>
          <p:cNvPr id="8" name="Picture 7">
            <a:extLst>
              <a:ext uri="{FF2B5EF4-FFF2-40B4-BE49-F238E27FC236}">
                <a16:creationId xmlns:a16="http://schemas.microsoft.com/office/drawing/2014/main" id="{10D0423B-CB63-C442-8F46-B6668551E9DF}"/>
              </a:ext>
            </a:extLst>
          </p:cNvPr>
          <p:cNvPicPr>
            <a:picLocks noChangeAspect="1"/>
          </p:cNvPicPr>
          <p:nvPr/>
        </p:nvPicPr>
        <p:blipFill>
          <a:blip r:embed="rId4"/>
          <a:stretch>
            <a:fillRect/>
          </a:stretch>
        </p:blipFill>
        <p:spPr>
          <a:xfrm>
            <a:off x="2865576" y="1324556"/>
            <a:ext cx="5659774" cy="4105656"/>
          </a:xfrm>
          <a:prstGeom prst="rect">
            <a:avLst/>
          </a:prstGeom>
        </p:spPr>
      </p:pic>
      <p:cxnSp>
        <p:nvCxnSpPr>
          <p:cNvPr id="15" name="Elbow Connector 14">
            <a:extLst>
              <a:ext uri="{FF2B5EF4-FFF2-40B4-BE49-F238E27FC236}">
                <a16:creationId xmlns:a16="http://schemas.microsoft.com/office/drawing/2014/main" id="{073A6DA0-9B39-FA47-ABEE-6141EE65DA37}"/>
              </a:ext>
            </a:extLst>
          </p:cNvPr>
          <p:cNvCxnSpPr>
            <a:cxnSpLocks/>
          </p:cNvCxnSpPr>
          <p:nvPr/>
        </p:nvCxnSpPr>
        <p:spPr>
          <a:xfrm rot="16200000" flipH="1">
            <a:off x="1764176" y="2060029"/>
            <a:ext cx="2143960" cy="1581269"/>
          </a:xfrm>
          <a:prstGeom prst="bentConnector3">
            <a:avLst>
              <a:gd name="adj1" fmla="val -1028"/>
            </a:avLst>
          </a:prstGeom>
          <a:ln>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4CAA566-9141-9C43-98F4-C9BB4E3B9E5E}"/>
              </a:ext>
            </a:extLst>
          </p:cNvPr>
          <p:cNvCxnSpPr>
            <a:cxnSpLocks/>
          </p:cNvCxnSpPr>
          <p:nvPr/>
        </p:nvCxnSpPr>
        <p:spPr>
          <a:xfrm>
            <a:off x="5834128" y="3367334"/>
            <a:ext cx="0" cy="1106591"/>
          </a:xfrm>
          <a:prstGeom prst="straightConnector1">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DE3FCCA-6E35-944E-99D8-8D7011581439}"/>
              </a:ext>
            </a:extLst>
          </p:cNvPr>
          <p:cNvSpPr/>
          <p:nvPr/>
        </p:nvSpPr>
        <p:spPr>
          <a:xfrm>
            <a:off x="5054842" y="4596844"/>
            <a:ext cx="1790394" cy="1079783"/>
          </a:xfrm>
          <a:prstGeom prst="rect">
            <a:avLst/>
          </a:prstGeom>
        </p:spPr>
        <p:txBody>
          <a:bodyPr wrap="square" anchor="ctr" anchorCtr="0">
            <a:spAutoFit/>
          </a:bodyPr>
          <a:lstStyle/>
          <a:p>
            <a:pPr algn="ctr">
              <a:lnSpc>
                <a:spcPts val="2580"/>
              </a:lnSpc>
            </a:pPr>
            <a:r>
              <a:rPr lang="en-US" sz="2400" b="1" dirty="0">
                <a:solidFill>
                  <a:schemeClr val="bg2"/>
                </a:solidFill>
              </a:rPr>
              <a:t>6 %</a:t>
            </a:r>
          </a:p>
          <a:p>
            <a:pPr algn="ctr">
              <a:lnSpc>
                <a:spcPts val="1680"/>
              </a:lnSpc>
            </a:pPr>
            <a:r>
              <a:rPr lang="fr-FR" sz="1600" dirty="0">
                <a:solidFill>
                  <a:schemeClr val="bg2"/>
                </a:solidFill>
              </a:rPr>
              <a:t>des adolescentes âgées de 15 à 19 ans sont déjà mères</a:t>
            </a:r>
            <a:endParaRPr lang="en-US" sz="1600" dirty="0">
              <a:solidFill>
                <a:schemeClr val="bg2"/>
              </a:solidFill>
            </a:endParaRPr>
          </a:p>
        </p:txBody>
      </p:sp>
      <p:sp>
        <p:nvSpPr>
          <p:cNvPr id="19" name="Rectangle 18">
            <a:extLst>
              <a:ext uri="{FF2B5EF4-FFF2-40B4-BE49-F238E27FC236}">
                <a16:creationId xmlns:a16="http://schemas.microsoft.com/office/drawing/2014/main" id="{D16D9333-CB2C-7643-9175-F56AE1E964E1}"/>
              </a:ext>
            </a:extLst>
          </p:cNvPr>
          <p:cNvSpPr/>
          <p:nvPr/>
        </p:nvSpPr>
        <p:spPr>
          <a:xfrm>
            <a:off x="7103867" y="4596844"/>
            <a:ext cx="1790394" cy="1079783"/>
          </a:xfrm>
          <a:prstGeom prst="rect">
            <a:avLst/>
          </a:prstGeom>
        </p:spPr>
        <p:txBody>
          <a:bodyPr wrap="square" anchor="ctr" anchorCtr="0">
            <a:spAutoFit/>
          </a:bodyPr>
          <a:lstStyle/>
          <a:p>
            <a:pPr algn="ctr">
              <a:lnSpc>
                <a:spcPts val="2580"/>
              </a:lnSpc>
            </a:pPr>
            <a:r>
              <a:rPr lang="en-US" sz="2400" b="1" dirty="0">
                <a:solidFill>
                  <a:schemeClr val="bg2"/>
                </a:solidFill>
              </a:rPr>
              <a:t>3 %</a:t>
            </a:r>
          </a:p>
          <a:p>
            <a:pPr algn="ctr">
              <a:lnSpc>
                <a:spcPts val="1680"/>
              </a:lnSpc>
            </a:pPr>
            <a:r>
              <a:rPr lang="fr-FR" sz="1600" dirty="0">
                <a:solidFill>
                  <a:schemeClr val="bg2"/>
                </a:solidFill>
              </a:rPr>
              <a:t>d’adolescentes sont enceintes d’un premier enfant.</a:t>
            </a:r>
            <a:endParaRPr lang="en-US" sz="1600" dirty="0">
              <a:solidFill>
                <a:schemeClr val="bg2"/>
              </a:solidFill>
            </a:endParaRPr>
          </a:p>
        </p:txBody>
      </p:sp>
      <p:sp>
        <p:nvSpPr>
          <p:cNvPr id="21" name="Rectangle 20">
            <a:extLst>
              <a:ext uri="{FF2B5EF4-FFF2-40B4-BE49-F238E27FC236}">
                <a16:creationId xmlns:a16="http://schemas.microsoft.com/office/drawing/2014/main" id="{CE5A3F39-72B7-9745-87E4-866F0BD36EF1}"/>
              </a:ext>
            </a:extLst>
          </p:cNvPr>
          <p:cNvSpPr/>
          <p:nvPr/>
        </p:nvSpPr>
        <p:spPr>
          <a:xfrm>
            <a:off x="936173" y="2806174"/>
            <a:ext cx="697628" cy="1015663"/>
          </a:xfrm>
          <a:prstGeom prst="rect">
            <a:avLst/>
          </a:prstGeom>
        </p:spPr>
        <p:txBody>
          <a:bodyPr wrap="none">
            <a:spAutoFit/>
          </a:bodyPr>
          <a:lstStyle/>
          <a:p>
            <a:pPr algn="ctr"/>
            <a:r>
              <a:rPr lang="fr-FR" sz="6000" dirty="0">
                <a:solidFill>
                  <a:schemeClr val="bg2"/>
                </a:solidFill>
              </a:rPr>
              <a:t>+</a:t>
            </a:r>
            <a:endParaRPr lang="en-US" sz="6000" dirty="0">
              <a:solidFill>
                <a:schemeClr val="bg2"/>
              </a:solidFill>
            </a:endParaRPr>
          </a:p>
        </p:txBody>
      </p:sp>
      <p:sp>
        <p:nvSpPr>
          <p:cNvPr id="22" name="Rectangle 21">
            <a:extLst>
              <a:ext uri="{FF2B5EF4-FFF2-40B4-BE49-F238E27FC236}">
                <a16:creationId xmlns:a16="http://schemas.microsoft.com/office/drawing/2014/main" id="{ACF9C5A4-B3C6-644D-B1CF-C5254A6D4ED1}"/>
              </a:ext>
            </a:extLst>
          </p:cNvPr>
          <p:cNvSpPr/>
          <p:nvPr/>
        </p:nvSpPr>
        <p:spPr>
          <a:xfrm>
            <a:off x="6781937" y="4905455"/>
            <a:ext cx="526105" cy="707886"/>
          </a:xfrm>
          <a:prstGeom prst="rect">
            <a:avLst/>
          </a:prstGeom>
        </p:spPr>
        <p:txBody>
          <a:bodyPr wrap="none">
            <a:spAutoFit/>
          </a:bodyPr>
          <a:lstStyle/>
          <a:p>
            <a:pPr algn="ctr"/>
            <a:r>
              <a:rPr lang="fr-FR" sz="4000" dirty="0">
                <a:solidFill>
                  <a:schemeClr val="bg2"/>
                </a:solidFill>
              </a:rPr>
              <a:t>+</a:t>
            </a:r>
            <a:endParaRPr lang="en-US" sz="4000" dirty="0">
              <a:solidFill>
                <a:schemeClr val="bg2"/>
              </a:solidFill>
            </a:endParaRPr>
          </a:p>
        </p:txBody>
      </p:sp>
    </p:spTree>
    <p:extLst>
      <p:ext uri="{BB962C8B-B14F-4D97-AF65-F5344CB8AC3E}">
        <p14:creationId xmlns:p14="http://schemas.microsoft.com/office/powerpoint/2010/main" val="357081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D82247-F23C-3B41-8C8F-C14FB135C243}"/>
              </a:ext>
            </a:extLst>
          </p:cNvPr>
          <p:cNvPicPr>
            <a:picLocks noChangeAspect="1"/>
          </p:cNvPicPr>
          <p:nvPr/>
        </p:nvPicPr>
        <p:blipFill>
          <a:blip r:embed="rId3"/>
          <a:stretch>
            <a:fillRect/>
          </a:stretch>
        </p:blipFill>
        <p:spPr>
          <a:xfrm>
            <a:off x="618188" y="-458043"/>
            <a:ext cx="10319726" cy="7025219"/>
          </a:xfrm>
          <a:prstGeom prst="rect">
            <a:avLst/>
          </a:prstGeom>
        </p:spPr>
      </p:pic>
      <p:sp>
        <p:nvSpPr>
          <p:cNvPr id="7" name="Title 1">
            <a:extLst>
              <a:ext uri="{FF2B5EF4-FFF2-40B4-BE49-F238E27FC236}">
                <a16:creationId xmlns:a16="http://schemas.microsoft.com/office/drawing/2014/main" id="{24F3C68F-6145-784F-9C36-3E1EAD2AC34C}"/>
              </a:ext>
            </a:extLst>
          </p:cNvPr>
          <p:cNvSpPr>
            <a:spLocks noGrp="1"/>
          </p:cNvSpPr>
          <p:nvPr>
            <p:ph type="title"/>
          </p:nvPr>
        </p:nvSpPr>
        <p:spPr>
          <a:xfrm>
            <a:off x="2038612" y="2565922"/>
            <a:ext cx="4761433" cy="2852737"/>
          </a:xfrm>
        </p:spPr>
        <p:txBody>
          <a:bodyPr anchor="ctr">
            <a:normAutofit fontScale="90000"/>
          </a:bodyPr>
          <a:lstStyle/>
          <a:p>
            <a:pPr algn="ctr">
              <a:lnSpc>
                <a:spcPts val="4820"/>
              </a:lnSpc>
            </a:pPr>
            <a:r>
              <a:rPr lang="fr-FR" sz="4800" dirty="0"/>
              <a:t>Investir dans les services de planification familiale adaptés aux jeunes</a:t>
            </a:r>
            <a:r>
              <a:rPr lang="en-US" sz="4800" dirty="0"/>
              <a:t> </a:t>
            </a:r>
          </a:p>
        </p:txBody>
      </p:sp>
    </p:spTree>
    <p:extLst>
      <p:ext uri="{BB962C8B-B14F-4D97-AF65-F5344CB8AC3E}">
        <p14:creationId xmlns:p14="http://schemas.microsoft.com/office/powerpoint/2010/main" val="251528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6BCB17-66A3-B047-81F3-316727C4EB92}"/>
              </a:ext>
            </a:extLst>
          </p:cNvPr>
          <p:cNvSpPr txBox="1">
            <a:spLocks/>
          </p:cNvSpPr>
          <p:nvPr/>
        </p:nvSpPr>
        <p:spPr>
          <a:xfrm>
            <a:off x="447261" y="447260"/>
            <a:ext cx="8249478" cy="1310157"/>
          </a:xfrm>
          <a:prstGeom prst="rect">
            <a:avLst/>
          </a:prstGeom>
        </p:spPr>
        <p:txBody>
          <a:bodyPr/>
          <a:lstStyle>
            <a:lvl1pPr algn="l" defTabSz="685800" rtl="0" eaLnBrk="1" latinLnBrk="0" hangingPunct="1">
              <a:lnSpc>
                <a:spcPts val="3820"/>
              </a:lnSpc>
              <a:spcBef>
                <a:spcPct val="0"/>
              </a:spcBef>
              <a:buNone/>
              <a:defRPr sz="3600" b="0" kern="1200">
                <a:solidFill>
                  <a:schemeClr val="bg2"/>
                </a:solidFill>
                <a:latin typeface="+mj-lt"/>
                <a:ea typeface="+mj-ea"/>
                <a:cs typeface="+mj-cs"/>
              </a:defRPr>
            </a:lvl1pPr>
          </a:lstStyle>
          <a:p>
            <a:pPr algn="ctr"/>
            <a:r>
              <a:rPr lang="en-US" dirty="0"/>
              <a:t>Bobo-</a:t>
            </a:r>
            <a:r>
              <a:rPr lang="en-US" dirty="0" err="1"/>
              <a:t>Dioulasso</a:t>
            </a:r>
            <a:r>
              <a:rPr lang="en-US" dirty="0"/>
              <a:t> </a:t>
            </a:r>
            <a:r>
              <a:rPr lang="en-US" dirty="0" err="1"/>
              <a:t>s’est</a:t>
            </a:r>
            <a:r>
              <a:rPr lang="en-US" dirty="0"/>
              <a:t> déjà </a:t>
            </a:r>
            <a:r>
              <a:rPr lang="en-US" dirty="0" err="1"/>
              <a:t>engagée</a:t>
            </a:r>
            <a:r>
              <a:rPr lang="en-US" dirty="0"/>
              <a:t> </a:t>
            </a:r>
            <a:br>
              <a:rPr lang="en-US" dirty="0"/>
            </a:br>
            <a:r>
              <a:rPr lang="en-US" dirty="0"/>
              <a:t>à </a:t>
            </a:r>
            <a:r>
              <a:rPr lang="en-US" dirty="0" err="1"/>
              <a:t>investir</a:t>
            </a:r>
            <a:r>
              <a:rPr lang="en-US" dirty="0"/>
              <a:t> dans la planification </a:t>
            </a:r>
            <a:r>
              <a:rPr lang="en-US" dirty="0" err="1"/>
              <a:t>familiale</a:t>
            </a:r>
            <a:endParaRPr lang="en-US" dirty="0"/>
          </a:p>
        </p:txBody>
      </p:sp>
      <p:graphicFrame>
        <p:nvGraphicFramePr>
          <p:cNvPr id="10" name="Chart 9">
            <a:extLst>
              <a:ext uri="{FF2B5EF4-FFF2-40B4-BE49-F238E27FC236}">
                <a16:creationId xmlns:a16="http://schemas.microsoft.com/office/drawing/2014/main" id="{B9F05F98-DB2F-CB4B-8419-DBAE01F97093}"/>
              </a:ext>
            </a:extLst>
          </p:cNvPr>
          <p:cNvGraphicFramePr/>
          <p:nvPr>
            <p:extLst>
              <p:ext uri="{D42A27DB-BD31-4B8C-83A1-F6EECF244321}">
                <p14:modId xmlns:p14="http://schemas.microsoft.com/office/powerpoint/2010/main" val="2775357713"/>
              </p:ext>
            </p:extLst>
          </p:nvPr>
        </p:nvGraphicFramePr>
        <p:xfrm>
          <a:off x="799857" y="1903312"/>
          <a:ext cx="3330578" cy="3235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9123674-8BB8-8640-BB1D-9D7B0D9B6C7F}"/>
              </a:ext>
            </a:extLst>
          </p:cNvPr>
          <p:cNvGraphicFramePr/>
          <p:nvPr>
            <p:extLst>
              <p:ext uri="{D42A27DB-BD31-4B8C-83A1-F6EECF244321}">
                <p14:modId xmlns:p14="http://schemas.microsoft.com/office/powerpoint/2010/main" val="390295738"/>
              </p:ext>
            </p:extLst>
          </p:nvPr>
        </p:nvGraphicFramePr>
        <p:xfrm>
          <a:off x="4589907" y="1903312"/>
          <a:ext cx="3777839" cy="323501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Arrow Connector 15">
            <a:extLst>
              <a:ext uri="{FF2B5EF4-FFF2-40B4-BE49-F238E27FC236}">
                <a16:creationId xmlns:a16="http://schemas.microsoft.com/office/drawing/2014/main" id="{AD80CEEC-DD2E-3047-ACEB-6E763613D021}"/>
              </a:ext>
            </a:extLst>
          </p:cNvPr>
          <p:cNvCxnSpPr/>
          <p:nvPr/>
        </p:nvCxnSpPr>
        <p:spPr>
          <a:xfrm>
            <a:off x="4130435" y="3520819"/>
            <a:ext cx="642287" cy="0"/>
          </a:xfrm>
          <a:prstGeom prst="straightConnector1">
            <a:avLst/>
          </a:prstGeom>
          <a:ln w="76200">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4EE8C5-592F-C24B-B9CF-96D21058FB38}"/>
              </a:ext>
            </a:extLst>
          </p:cNvPr>
          <p:cNvCxnSpPr/>
          <p:nvPr/>
        </p:nvCxnSpPr>
        <p:spPr>
          <a:xfrm>
            <a:off x="2465148" y="2040673"/>
            <a:ext cx="0" cy="713678"/>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ADF53F-12D5-3440-8943-BCB0DC079AB4}"/>
              </a:ext>
            </a:extLst>
          </p:cNvPr>
          <p:cNvCxnSpPr/>
          <p:nvPr/>
        </p:nvCxnSpPr>
        <p:spPr>
          <a:xfrm>
            <a:off x="6468436" y="2040673"/>
            <a:ext cx="0" cy="713678"/>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777B70D-5147-EF42-B904-653D25B72D5D}"/>
              </a:ext>
            </a:extLst>
          </p:cNvPr>
          <p:cNvSpPr/>
          <p:nvPr/>
        </p:nvSpPr>
        <p:spPr>
          <a:xfrm>
            <a:off x="623559" y="5512403"/>
            <a:ext cx="7896882" cy="646331"/>
          </a:xfrm>
          <a:prstGeom prst="rect">
            <a:avLst/>
          </a:prstGeom>
        </p:spPr>
        <p:txBody>
          <a:bodyPr wrap="square">
            <a:spAutoFit/>
          </a:bodyPr>
          <a:lstStyle/>
          <a:p>
            <a:pPr algn="ctr"/>
            <a:r>
              <a:rPr lang="en-US" dirty="0" err="1">
                <a:solidFill>
                  <a:schemeClr val="bg2"/>
                </a:solidFill>
              </a:rPr>
              <a:t>Cependant</a:t>
            </a:r>
            <a:r>
              <a:rPr lang="en-US" dirty="0">
                <a:solidFill>
                  <a:schemeClr val="bg2"/>
                </a:solidFill>
              </a:rPr>
              <a:t>, </a:t>
            </a:r>
            <a:r>
              <a:rPr lang="en-US" b="1" dirty="0" err="1">
                <a:solidFill>
                  <a:schemeClr val="accent3"/>
                </a:solidFill>
              </a:rPr>
              <a:t>aucune</a:t>
            </a:r>
            <a:r>
              <a:rPr lang="en-US" b="1" dirty="0">
                <a:solidFill>
                  <a:schemeClr val="accent3"/>
                </a:solidFill>
              </a:rPr>
              <a:t> </a:t>
            </a:r>
            <a:r>
              <a:rPr lang="en-US" b="1" dirty="0" err="1">
                <a:solidFill>
                  <a:schemeClr val="accent3"/>
                </a:solidFill>
              </a:rPr>
              <a:t>ligne</a:t>
            </a:r>
            <a:r>
              <a:rPr lang="en-US" b="1" dirty="0">
                <a:solidFill>
                  <a:schemeClr val="accent3"/>
                </a:solidFill>
              </a:rPr>
              <a:t> </a:t>
            </a:r>
            <a:r>
              <a:rPr lang="en-US" b="1" dirty="0" err="1">
                <a:solidFill>
                  <a:schemeClr val="accent3"/>
                </a:solidFill>
              </a:rPr>
              <a:t>budgétaire</a:t>
            </a:r>
            <a:r>
              <a:rPr lang="en-US" b="1" dirty="0">
                <a:solidFill>
                  <a:schemeClr val="accent3"/>
                </a:solidFill>
              </a:rPr>
              <a:t> </a:t>
            </a:r>
            <a:r>
              <a:rPr lang="en-US" b="1" dirty="0" err="1">
                <a:solidFill>
                  <a:schemeClr val="accent3"/>
                </a:solidFill>
              </a:rPr>
              <a:t>n'existe</a:t>
            </a:r>
            <a:r>
              <a:rPr lang="en-US" dirty="0">
                <a:solidFill>
                  <a:schemeClr val="bg2"/>
                </a:solidFill>
              </a:rPr>
              <a:t> pour financer les services </a:t>
            </a:r>
            <a:br>
              <a:rPr lang="en-US" dirty="0">
                <a:solidFill>
                  <a:schemeClr val="bg2"/>
                </a:solidFill>
              </a:rPr>
            </a:br>
            <a:r>
              <a:rPr lang="en-US" dirty="0">
                <a:solidFill>
                  <a:schemeClr val="bg2"/>
                </a:solidFill>
              </a:rPr>
              <a:t>de SSR </a:t>
            </a:r>
            <a:r>
              <a:rPr lang="en-US" dirty="0" err="1">
                <a:solidFill>
                  <a:schemeClr val="bg2"/>
                </a:solidFill>
              </a:rPr>
              <a:t>spécifiquement</a:t>
            </a:r>
            <a:r>
              <a:rPr lang="en-US" dirty="0">
                <a:solidFill>
                  <a:schemeClr val="bg2"/>
                </a:solidFill>
              </a:rPr>
              <a:t> </a:t>
            </a:r>
            <a:r>
              <a:rPr lang="en-US" dirty="0" err="1">
                <a:solidFill>
                  <a:schemeClr val="bg2"/>
                </a:solidFill>
              </a:rPr>
              <a:t>destinés</a:t>
            </a:r>
            <a:r>
              <a:rPr lang="en-US" dirty="0">
                <a:solidFill>
                  <a:schemeClr val="bg2"/>
                </a:solidFill>
              </a:rPr>
              <a:t> aux </a:t>
            </a:r>
            <a:r>
              <a:rPr lang="en-US" dirty="0" err="1">
                <a:solidFill>
                  <a:schemeClr val="bg2"/>
                </a:solidFill>
              </a:rPr>
              <a:t>jeunes</a:t>
            </a:r>
            <a:r>
              <a:rPr lang="en-US" dirty="0">
                <a:solidFill>
                  <a:schemeClr val="bg2"/>
                </a:solidFill>
              </a:rPr>
              <a:t>.</a:t>
            </a:r>
          </a:p>
        </p:txBody>
      </p:sp>
      <p:sp>
        <p:nvSpPr>
          <p:cNvPr id="9" name="Rectangle 8">
            <a:extLst>
              <a:ext uri="{FF2B5EF4-FFF2-40B4-BE49-F238E27FC236}">
                <a16:creationId xmlns:a16="http://schemas.microsoft.com/office/drawing/2014/main" id="{6112ECF6-3448-9F4B-AEC3-4BC844342FF4}"/>
              </a:ext>
            </a:extLst>
          </p:cNvPr>
          <p:cNvSpPr/>
          <p:nvPr/>
        </p:nvSpPr>
        <p:spPr>
          <a:xfrm>
            <a:off x="5257901" y="3023160"/>
            <a:ext cx="2441850" cy="1451679"/>
          </a:xfrm>
          <a:prstGeom prst="rect">
            <a:avLst/>
          </a:prstGeom>
        </p:spPr>
        <p:txBody>
          <a:bodyPr wrap="square" anchor="t" anchorCtr="0">
            <a:spAutoFit/>
          </a:bodyPr>
          <a:lstStyle/>
          <a:p>
            <a:pPr algn="ctr">
              <a:lnSpc>
                <a:spcPts val="2580"/>
              </a:lnSpc>
            </a:pPr>
            <a:r>
              <a:rPr lang="en-US" sz="4800" b="1" dirty="0">
                <a:solidFill>
                  <a:schemeClr val="bg2"/>
                </a:solidFill>
              </a:rPr>
              <a:t>18 %</a:t>
            </a:r>
          </a:p>
          <a:p>
            <a:pPr algn="ctr">
              <a:lnSpc>
                <a:spcPts val="1980"/>
              </a:lnSpc>
            </a:pPr>
            <a:br>
              <a:rPr lang="en-US" dirty="0">
                <a:solidFill>
                  <a:schemeClr val="bg2"/>
                </a:solidFill>
              </a:rPr>
            </a:br>
            <a:r>
              <a:rPr lang="en-US" dirty="0">
                <a:solidFill>
                  <a:schemeClr val="bg2"/>
                </a:solidFill>
              </a:rPr>
              <a:t>du budget de la santé </a:t>
            </a:r>
            <a:r>
              <a:rPr lang="en-US" dirty="0" err="1">
                <a:solidFill>
                  <a:schemeClr val="bg2"/>
                </a:solidFill>
              </a:rPr>
              <a:t>alloué</a:t>
            </a:r>
            <a:r>
              <a:rPr lang="en-US" dirty="0">
                <a:solidFill>
                  <a:schemeClr val="bg2"/>
                </a:solidFill>
              </a:rPr>
              <a:t> </a:t>
            </a:r>
            <a:r>
              <a:rPr lang="en-US" dirty="0" err="1">
                <a:solidFill>
                  <a:schemeClr val="bg2"/>
                </a:solidFill>
              </a:rPr>
              <a:t>à</a:t>
            </a:r>
            <a:r>
              <a:rPr lang="en-US" dirty="0">
                <a:solidFill>
                  <a:schemeClr val="bg2"/>
                </a:solidFill>
              </a:rPr>
              <a:t> la planification </a:t>
            </a:r>
            <a:r>
              <a:rPr lang="en-US" dirty="0" err="1">
                <a:solidFill>
                  <a:schemeClr val="bg2"/>
                </a:solidFill>
              </a:rPr>
              <a:t>familiale</a:t>
            </a:r>
            <a:r>
              <a:rPr lang="en-US" dirty="0">
                <a:solidFill>
                  <a:schemeClr val="bg2"/>
                </a:solidFill>
              </a:rPr>
              <a:t> </a:t>
            </a:r>
            <a:r>
              <a:rPr lang="en-US" dirty="0" err="1">
                <a:solidFill>
                  <a:schemeClr val="bg2"/>
                </a:solidFill>
              </a:rPr>
              <a:t>en</a:t>
            </a:r>
            <a:r>
              <a:rPr lang="en-US" dirty="0">
                <a:solidFill>
                  <a:schemeClr val="bg2"/>
                </a:solidFill>
              </a:rPr>
              <a:t> 2017</a:t>
            </a:r>
          </a:p>
        </p:txBody>
      </p:sp>
      <p:sp>
        <p:nvSpPr>
          <p:cNvPr id="20" name="Rectangle 19">
            <a:extLst>
              <a:ext uri="{FF2B5EF4-FFF2-40B4-BE49-F238E27FC236}">
                <a16:creationId xmlns:a16="http://schemas.microsoft.com/office/drawing/2014/main" id="{F4EC6926-B4F9-3A44-9334-02D518316274}"/>
              </a:ext>
            </a:extLst>
          </p:cNvPr>
          <p:cNvSpPr/>
          <p:nvPr/>
        </p:nvSpPr>
        <p:spPr>
          <a:xfrm>
            <a:off x="1244221" y="3012175"/>
            <a:ext cx="2441850" cy="1451679"/>
          </a:xfrm>
          <a:prstGeom prst="rect">
            <a:avLst/>
          </a:prstGeom>
        </p:spPr>
        <p:txBody>
          <a:bodyPr wrap="square" anchor="t" anchorCtr="0">
            <a:spAutoFit/>
          </a:bodyPr>
          <a:lstStyle/>
          <a:p>
            <a:pPr algn="ctr">
              <a:lnSpc>
                <a:spcPts val="2580"/>
              </a:lnSpc>
            </a:pPr>
            <a:r>
              <a:rPr lang="en-US" sz="4800" b="1" dirty="0">
                <a:solidFill>
                  <a:schemeClr val="bg2"/>
                </a:solidFill>
              </a:rPr>
              <a:t>7 %</a:t>
            </a:r>
          </a:p>
          <a:p>
            <a:pPr algn="ctr">
              <a:lnSpc>
                <a:spcPts val="1980"/>
              </a:lnSpc>
            </a:pPr>
            <a:br>
              <a:rPr lang="en-US" dirty="0">
                <a:solidFill>
                  <a:schemeClr val="bg2"/>
                </a:solidFill>
              </a:rPr>
            </a:br>
            <a:r>
              <a:rPr lang="en-US" dirty="0">
                <a:solidFill>
                  <a:schemeClr val="bg2"/>
                </a:solidFill>
              </a:rPr>
              <a:t>du budget de la santé </a:t>
            </a:r>
            <a:r>
              <a:rPr lang="en-US" dirty="0" err="1">
                <a:solidFill>
                  <a:schemeClr val="bg2"/>
                </a:solidFill>
              </a:rPr>
              <a:t>alloué</a:t>
            </a:r>
            <a:r>
              <a:rPr lang="en-US" dirty="0">
                <a:solidFill>
                  <a:schemeClr val="bg2"/>
                </a:solidFill>
              </a:rPr>
              <a:t> </a:t>
            </a:r>
            <a:r>
              <a:rPr lang="en-US" dirty="0" err="1">
                <a:solidFill>
                  <a:schemeClr val="bg2"/>
                </a:solidFill>
              </a:rPr>
              <a:t>à</a:t>
            </a:r>
            <a:r>
              <a:rPr lang="en-US" dirty="0">
                <a:solidFill>
                  <a:schemeClr val="bg2"/>
                </a:solidFill>
              </a:rPr>
              <a:t> la planification </a:t>
            </a:r>
            <a:r>
              <a:rPr lang="en-US" dirty="0" err="1">
                <a:solidFill>
                  <a:schemeClr val="bg2"/>
                </a:solidFill>
              </a:rPr>
              <a:t>familiale</a:t>
            </a:r>
            <a:r>
              <a:rPr lang="en-US" dirty="0">
                <a:solidFill>
                  <a:schemeClr val="bg2"/>
                </a:solidFill>
              </a:rPr>
              <a:t> </a:t>
            </a:r>
            <a:r>
              <a:rPr lang="en-US" dirty="0" err="1">
                <a:solidFill>
                  <a:schemeClr val="bg2"/>
                </a:solidFill>
              </a:rPr>
              <a:t>en</a:t>
            </a:r>
            <a:r>
              <a:rPr lang="en-US" dirty="0">
                <a:solidFill>
                  <a:schemeClr val="bg2"/>
                </a:solidFill>
              </a:rPr>
              <a:t> 2016</a:t>
            </a:r>
          </a:p>
        </p:txBody>
      </p:sp>
    </p:spTree>
    <p:extLst>
      <p:ext uri="{BB962C8B-B14F-4D97-AF65-F5344CB8AC3E}">
        <p14:creationId xmlns:p14="http://schemas.microsoft.com/office/powerpoint/2010/main" val="96434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447A83-D546-1741-A61A-BE46318D0D9B}"/>
              </a:ext>
            </a:extLst>
          </p:cNvPr>
          <p:cNvSpPr txBox="1">
            <a:spLocks/>
          </p:cNvSpPr>
          <p:nvPr/>
        </p:nvSpPr>
        <p:spPr>
          <a:xfrm>
            <a:off x="345484" y="5932409"/>
            <a:ext cx="4655127" cy="439386"/>
          </a:xfrm>
          <a:prstGeom prst="rect">
            <a:avLst/>
          </a:prstGeom>
        </p:spPr>
        <p:txBody>
          <a:bodyPr anchor="b" anchorCtr="0">
            <a:noAutofit/>
          </a:bodyPr>
          <a:lstStyle>
            <a:lvl1pPr marL="171450" indent="-171450" algn="l" defTabSz="685800" rtl="0" eaLnBrk="1" latinLnBrk="0" hangingPunct="1">
              <a:lnSpc>
                <a:spcPct val="9000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900" i="1" dirty="0"/>
              <a:t>Plan Stratégique Santé des Adolescents et des Jeunes 2016-2020</a:t>
            </a:r>
            <a:r>
              <a:rPr lang="en-US" sz="900" i="1" dirty="0"/>
              <a:t> </a:t>
            </a:r>
          </a:p>
        </p:txBody>
      </p:sp>
      <p:sp>
        <p:nvSpPr>
          <p:cNvPr id="6" name="Title 1">
            <a:extLst>
              <a:ext uri="{FF2B5EF4-FFF2-40B4-BE49-F238E27FC236}">
                <a16:creationId xmlns:a16="http://schemas.microsoft.com/office/drawing/2014/main" id="{DC38D165-6E85-A64D-8D10-BC70F04B8E95}"/>
              </a:ext>
            </a:extLst>
          </p:cNvPr>
          <p:cNvSpPr txBox="1">
            <a:spLocks/>
          </p:cNvSpPr>
          <p:nvPr/>
        </p:nvSpPr>
        <p:spPr>
          <a:xfrm>
            <a:off x="345484" y="695063"/>
            <a:ext cx="3943620" cy="4889861"/>
          </a:xfrm>
          <a:prstGeom prst="rect">
            <a:avLst/>
          </a:prstGeom>
        </p:spPr>
        <p:txBody>
          <a:bodyPr anchor="ctr" anchorCtr="0"/>
          <a:lstStyle>
            <a:lvl1pPr algn="l" defTabSz="685800" rtl="0" eaLnBrk="1" latinLnBrk="0" hangingPunct="1">
              <a:lnSpc>
                <a:spcPct val="90000"/>
              </a:lnSpc>
              <a:spcBef>
                <a:spcPct val="0"/>
              </a:spcBef>
              <a:buNone/>
              <a:defRPr sz="3600" b="0" kern="1200">
                <a:solidFill>
                  <a:schemeClr val="bg2"/>
                </a:solidFill>
                <a:latin typeface="+mj-lt"/>
                <a:ea typeface="+mj-ea"/>
                <a:cs typeface="+mj-cs"/>
              </a:defRPr>
            </a:lvl1pPr>
          </a:lstStyle>
          <a:p>
            <a:r>
              <a:rPr lang="en-US" dirty="0">
                <a:latin typeface="Calibri" panose="020F0502020204030204" pitchFamily="34" charset="0"/>
              </a:rPr>
              <a:t>Des </a:t>
            </a:r>
            <a:r>
              <a:rPr lang="en-US" dirty="0" err="1">
                <a:latin typeface="Calibri" panose="020F0502020204030204" pitchFamily="34" charset="0"/>
              </a:rPr>
              <a:t>investissements</a:t>
            </a:r>
            <a:r>
              <a:rPr lang="en-US" dirty="0">
                <a:latin typeface="Calibri" panose="020F0502020204030204" pitchFamily="34" charset="0"/>
              </a:rPr>
              <a:t> </a:t>
            </a:r>
            <a:r>
              <a:rPr lang="en-US" dirty="0" err="1">
                <a:latin typeface="Calibri" panose="020F0502020204030204" pitchFamily="34" charset="0"/>
              </a:rPr>
              <a:t>dans</a:t>
            </a:r>
            <a:r>
              <a:rPr lang="en-US" dirty="0">
                <a:latin typeface="Calibri" panose="020F0502020204030204" pitchFamily="34" charset="0"/>
              </a:rPr>
              <a:t> les services </a:t>
            </a:r>
            <a:br>
              <a:rPr lang="en-US" dirty="0">
                <a:latin typeface="Calibri" panose="020F0502020204030204" pitchFamily="34" charset="0"/>
              </a:rPr>
            </a:br>
            <a:r>
              <a:rPr lang="en-US" dirty="0">
                <a:latin typeface="Calibri" panose="020F0502020204030204" pitchFamily="34" charset="0"/>
              </a:rPr>
              <a:t>de SSR </a:t>
            </a:r>
            <a:r>
              <a:rPr lang="en-US" dirty="0" err="1">
                <a:latin typeface="Calibri" panose="020F0502020204030204" pitchFamily="34" charset="0"/>
              </a:rPr>
              <a:t>adaptés</a:t>
            </a: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aux </a:t>
            </a:r>
            <a:r>
              <a:rPr lang="en-US" dirty="0" err="1">
                <a:latin typeface="Calibri" panose="020F0502020204030204" pitchFamily="34" charset="0"/>
              </a:rPr>
              <a:t>jeunes</a:t>
            </a:r>
            <a:r>
              <a:rPr lang="en-US" dirty="0">
                <a:latin typeface="Calibri" panose="020F0502020204030204" pitchFamily="34" charset="0"/>
              </a:rPr>
              <a:t> </a:t>
            </a:r>
            <a:r>
              <a:rPr lang="en-US" dirty="0" err="1">
                <a:latin typeface="Calibri" panose="020F0502020204030204" pitchFamily="34" charset="0"/>
              </a:rPr>
              <a:t>cadrent</a:t>
            </a:r>
            <a:r>
              <a:rPr lang="en-US" dirty="0">
                <a:latin typeface="Calibri" panose="020F0502020204030204" pitchFamily="34" charset="0"/>
              </a:rPr>
              <a:t> avec les </a:t>
            </a:r>
            <a:r>
              <a:rPr lang="en-US" dirty="0" err="1">
                <a:latin typeface="Calibri" panose="020F0502020204030204" pitchFamily="34" charset="0"/>
              </a:rPr>
              <a:t>objectifs</a:t>
            </a:r>
            <a:r>
              <a:rPr lang="en-US" dirty="0">
                <a:latin typeface="Calibri" panose="020F0502020204030204" pitchFamily="34" charset="0"/>
              </a:rPr>
              <a:t> </a:t>
            </a:r>
            <a:br>
              <a:rPr lang="en-US" dirty="0">
                <a:latin typeface="Calibri" panose="020F0502020204030204" pitchFamily="34" charset="0"/>
              </a:rPr>
            </a:br>
            <a:r>
              <a:rPr lang="en-US" dirty="0">
                <a:latin typeface="Calibri" panose="020F0502020204030204" pitchFamily="34" charset="0"/>
              </a:rPr>
              <a:t>de politique </a:t>
            </a:r>
            <a:r>
              <a:rPr lang="en-US" dirty="0" err="1">
                <a:latin typeface="Calibri" panose="020F0502020204030204" pitchFamily="34" charset="0"/>
              </a:rPr>
              <a:t>nationale</a:t>
            </a:r>
            <a:r>
              <a:rPr lang="en-US" dirty="0">
                <a:latin typeface="Calibri" panose="020F0502020204030204" pitchFamily="34" charset="0"/>
              </a:rPr>
              <a:t> </a:t>
            </a:r>
            <a:r>
              <a:rPr lang="en-US" dirty="0" err="1">
                <a:latin typeface="Calibri" panose="020F0502020204030204" pitchFamily="34" charset="0"/>
              </a:rPr>
              <a:t>en</a:t>
            </a:r>
            <a:r>
              <a:rPr lang="en-US" dirty="0">
                <a:latin typeface="Calibri" panose="020F0502020204030204" pitchFamily="34" charset="0"/>
              </a:rPr>
              <a:t> :</a:t>
            </a:r>
            <a:endParaRPr lang="en-US" dirty="0"/>
          </a:p>
        </p:txBody>
      </p:sp>
      <p:grpSp>
        <p:nvGrpSpPr>
          <p:cNvPr id="8" name="Group 7">
            <a:extLst>
              <a:ext uri="{FF2B5EF4-FFF2-40B4-BE49-F238E27FC236}">
                <a16:creationId xmlns:a16="http://schemas.microsoft.com/office/drawing/2014/main" id="{16EB3F12-B4F9-4E4B-BEFC-CF4513627181}"/>
              </a:ext>
            </a:extLst>
          </p:cNvPr>
          <p:cNvGrpSpPr/>
          <p:nvPr/>
        </p:nvGrpSpPr>
        <p:grpSpPr>
          <a:xfrm>
            <a:off x="4369633" y="532884"/>
            <a:ext cx="4282026" cy="1279269"/>
            <a:chOff x="139533" y="1591293"/>
            <a:chExt cx="4282026" cy="1805049"/>
          </a:xfrm>
        </p:grpSpPr>
        <p:sp>
          <p:nvSpPr>
            <p:cNvPr id="9" name="Rectangle 8">
              <a:extLst>
                <a:ext uri="{FF2B5EF4-FFF2-40B4-BE49-F238E27FC236}">
                  <a16:creationId xmlns:a16="http://schemas.microsoft.com/office/drawing/2014/main" id="{78FB6523-487F-0744-8015-0151C5353130}"/>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F11E42-B8D7-DD4B-B2FE-E71732F81D95}"/>
                </a:ext>
              </a:extLst>
            </p:cNvPr>
            <p:cNvSpPr/>
            <p:nvPr/>
          </p:nvSpPr>
          <p:spPr>
            <a:xfrm>
              <a:off x="139533"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1EFA1E23-60E9-6743-9EAC-74741519C1C8}"/>
              </a:ext>
            </a:extLst>
          </p:cNvPr>
          <p:cNvGrpSpPr/>
          <p:nvPr/>
        </p:nvGrpSpPr>
        <p:grpSpPr>
          <a:xfrm>
            <a:off x="4386347" y="1944172"/>
            <a:ext cx="4265697" cy="1279269"/>
            <a:chOff x="155862" y="1591293"/>
            <a:chExt cx="4265697" cy="1805049"/>
          </a:xfrm>
        </p:grpSpPr>
        <p:sp>
          <p:nvSpPr>
            <p:cNvPr id="12" name="Rectangle 11">
              <a:extLst>
                <a:ext uri="{FF2B5EF4-FFF2-40B4-BE49-F238E27FC236}">
                  <a16:creationId xmlns:a16="http://schemas.microsoft.com/office/drawing/2014/main" id="{847D8792-C891-7B41-8D5C-87276D2C3D7F}"/>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E9F158-2FBD-9946-8E69-20B740373DD5}"/>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8A63E4A-B907-5346-805A-900C10065391}"/>
              </a:ext>
            </a:extLst>
          </p:cNvPr>
          <p:cNvGrpSpPr/>
          <p:nvPr/>
        </p:nvGrpSpPr>
        <p:grpSpPr>
          <a:xfrm>
            <a:off x="4385962" y="3355460"/>
            <a:ext cx="4265697" cy="1279269"/>
            <a:chOff x="155862" y="1591293"/>
            <a:chExt cx="4265697" cy="1805049"/>
          </a:xfrm>
        </p:grpSpPr>
        <p:sp>
          <p:nvSpPr>
            <p:cNvPr id="15" name="Rectangle 14">
              <a:extLst>
                <a:ext uri="{FF2B5EF4-FFF2-40B4-BE49-F238E27FC236}">
                  <a16:creationId xmlns:a16="http://schemas.microsoft.com/office/drawing/2014/main" id="{2C90710B-2DDA-C94E-B9DE-F5E32D69EAE5}"/>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66A4E5-2A93-234D-8C65-EA4F0ABBE9E2}"/>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CD4FA0EC-DE5C-B649-99CA-F8B0ADEF166B}"/>
              </a:ext>
            </a:extLst>
          </p:cNvPr>
          <p:cNvGrpSpPr/>
          <p:nvPr/>
        </p:nvGrpSpPr>
        <p:grpSpPr>
          <a:xfrm>
            <a:off x="4385962" y="4766747"/>
            <a:ext cx="4265697" cy="1279269"/>
            <a:chOff x="155862" y="1591293"/>
            <a:chExt cx="4265697" cy="1805049"/>
          </a:xfrm>
        </p:grpSpPr>
        <p:sp>
          <p:nvSpPr>
            <p:cNvPr id="18" name="Rectangle 17">
              <a:extLst>
                <a:ext uri="{FF2B5EF4-FFF2-40B4-BE49-F238E27FC236}">
                  <a16:creationId xmlns:a16="http://schemas.microsoft.com/office/drawing/2014/main" id="{81D370C1-DD09-D049-A477-441D95A91F1D}"/>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D3C304-9FBA-D448-BC4E-80C1DBEDE2CD}"/>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4EC1C39B-C332-914B-9438-446B22F8D17E}"/>
              </a:ext>
            </a:extLst>
          </p:cNvPr>
          <p:cNvSpPr/>
          <p:nvPr/>
        </p:nvSpPr>
        <p:spPr>
          <a:xfrm>
            <a:off x="4675406" y="748363"/>
            <a:ext cx="3896109" cy="830997"/>
          </a:xfrm>
          <a:prstGeom prst="rect">
            <a:avLst/>
          </a:prstGeom>
        </p:spPr>
        <p:txBody>
          <a:bodyPr wrap="square" anchor="ctr">
            <a:spAutoFit/>
          </a:bodyPr>
          <a:lstStyle/>
          <a:p>
            <a:pPr lvl="0" algn="ctr" defTabSz="685800">
              <a:defRPr/>
            </a:pPr>
            <a:r>
              <a:rPr lang="fr-FR" sz="1600" dirty="0">
                <a:solidFill>
                  <a:schemeClr val="bg2"/>
                </a:solidFill>
              </a:rPr>
              <a:t>Améliorant l’accessibilité financière aux services de santé reproductive des adolescents et des jeunes.</a:t>
            </a:r>
            <a:endParaRPr lang="en-US" sz="1600" dirty="0">
              <a:solidFill>
                <a:schemeClr val="bg2"/>
              </a:solidFill>
            </a:endParaRPr>
          </a:p>
        </p:txBody>
      </p:sp>
      <p:sp>
        <p:nvSpPr>
          <p:cNvPr id="21" name="Rectangle 20">
            <a:extLst>
              <a:ext uri="{FF2B5EF4-FFF2-40B4-BE49-F238E27FC236}">
                <a16:creationId xmlns:a16="http://schemas.microsoft.com/office/drawing/2014/main" id="{370F6856-1D7D-FB4E-9FC7-04882EC3B88E}"/>
              </a:ext>
            </a:extLst>
          </p:cNvPr>
          <p:cNvSpPr/>
          <p:nvPr/>
        </p:nvSpPr>
        <p:spPr>
          <a:xfrm>
            <a:off x="4675406" y="2275271"/>
            <a:ext cx="3896109" cy="584775"/>
          </a:xfrm>
          <a:prstGeom prst="rect">
            <a:avLst/>
          </a:prstGeom>
        </p:spPr>
        <p:txBody>
          <a:bodyPr wrap="square" anchor="ctr">
            <a:spAutoFit/>
          </a:bodyPr>
          <a:lstStyle/>
          <a:p>
            <a:pPr lvl="0" algn="ctr" defTabSz="685800">
              <a:defRPr/>
            </a:pPr>
            <a:r>
              <a:rPr lang="fr-FR" sz="1600" dirty="0">
                <a:solidFill>
                  <a:schemeClr val="bg2"/>
                </a:solidFill>
              </a:rPr>
              <a:t>Renforçant les compétences </a:t>
            </a:r>
            <a:br>
              <a:rPr lang="fr-FR" sz="1600" dirty="0">
                <a:solidFill>
                  <a:schemeClr val="bg2"/>
                </a:solidFill>
              </a:rPr>
            </a:br>
            <a:r>
              <a:rPr lang="fr-FR" sz="1600" dirty="0">
                <a:solidFill>
                  <a:schemeClr val="bg2"/>
                </a:solidFill>
              </a:rPr>
              <a:t>des prestataires de soins de santé.</a:t>
            </a:r>
            <a:endParaRPr lang="en-US" sz="1600" dirty="0">
              <a:solidFill>
                <a:schemeClr val="bg2"/>
              </a:solidFill>
            </a:endParaRPr>
          </a:p>
        </p:txBody>
      </p:sp>
      <p:sp>
        <p:nvSpPr>
          <p:cNvPr id="22" name="Rectangle 21">
            <a:extLst>
              <a:ext uri="{FF2B5EF4-FFF2-40B4-BE49-F238E27FC236}">
                <a16:creationId xmlns:a16="http://schemas.microsoft.com/office/drawing/2014/main" id="{A91F1015-2AF8-7549-B4DA-6E6BA5BE1DA6}"/>
              </a:ext>
            </a:extLst>
          </p:cNvPr>
          <p:cNvSpPr/>
          <p:nvPr/>
        </p:nvSpPr>
        <p:spPr>
          <a:xfrm>
            <a:off x="4675406" y="3679068"/>
            <a:ext cx="3896109" cy="584775"/>
          </a:xfrm>
          <a:prstGeom prst="rect">
            <a:avLst/>
          </a:prstGeom>
        </p:spPr>
        <p:txBody>
          <a:bodyPr wrap="square" anchor="ctr">
            <a:spAutoFit/>
          </a:bodyPr>
          <a:lstStyle/>
          <a:p>
            <a:pPr lvl="0" algn="ctr" defTabSz="685800">
              <a:defRPr/>
            </a:pPr>
            <a:r>
              <a:rPr lang="fr-FR" sz="1600" dirty="0">
                <a:solidFill>
                  <a:schemeClr val="bg2"/>
                </a:solidFill>
              </a:rPr>
              <a:t>Étendant la couverture des services de santé adaptés aux adolescents et aux jeunes.</a:t>
            </a:r>
            <a:endParaRPr lang="en-US" sz="1600" dirty="0">
              <a:solidFill>
                <a:schemeClr val="bg2"/>
              </a:solidFill>
            </a:endParaRPr>
          </a:p>
        </p:txBody>
      </p:sp>
      <p:sp>
        <p:nvSpPr>
          <p:cNvPr id="23" name="Rectangle 22">
            <a:extLst>
              <a:ext uri="{FF2B5EF4-FFF2-40B4-BE49-F238E27FC236}">
                <a16:creationId xmlns:a16="http://schemas.microsoft.com/office/drawing/2014/main" id="{01D10FDF-9EC9-4646-9555-490C3EEAD44F}"/>
              </a:ext>
            </a:extLst>
          </p:cNvPr>
          <p:cNvSpPr/>
          <p:nvPr/>
        </p:nvSpPr>
        <p:spPr>
          <a:xfrm>
            <a:off x="4675406" y="4959754"/>
            <a:ext cx="3896109" cy="830997"/>
          </a:xfrm>
          <a:prstGeom prst="rect">
            <a:avLst/>
          </a:prstGeom>
        </p:spPr>
        <p:txBody>
          <a:bodyPr wrap="square" anchor="ctr">
            <a:spAutoFit/>
          </a:bodyPr>
          <a:lstStyle/>
          <a:p>
            <a:pPr lvl="0" algn="ctr" defTabSz="685800">
              <a:defRPr/>
            </a:pPr>
            <a:r>
              <a:rPr lang="fr-FR" sz="1600" dirty="0">
                <a:solidFill>
                  <a:schemeClr val="bg2"/>
                </a:solidFill>
              </a:rPr>
              <a:t>Intégrant les services de santé reproductive des adolescents et des jeunes dans tous les établissements de santé.</a:t>
            </a:r>
            <a:endParaRPr lang="en-US" sz="1600" dirty="0">
              <a:solidFill>
                <a:schemeClr val="bg2"/>
              </a:solidFill>
            </a:endParaRPr>
          </a:p>
        </p:txBody>
      </p:sp>
    </p:spTree>
    <p:extLst>
      <p:ext uri="{BB962C8B-B14F-4D97-AF65-F5344CB8AC3E}">
        <p14:creationId xmlns:p14="http://schemas.microsoft.com/office/powerpoint/2010/main" val="262763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46FECD-1DC1-954F-800B-B2DE9A054713}"/>
              </a:ext>
            </a:extLst>
          </p:cNvPr>
          <p:cNvSpPr/>
          <p:nvPr/>
        </p:nvSpPr>
        <p:spPr>
          <a:xfrm>
            <a:off x="6276849" y="3543542"/>
            <a:ext cx="2508639" cy="1200329"/>
          </a:xfrm>
          <a:prstGeom prst="rect">
            <a:avLst/>
          </a:prstGeom>
        </p:spPr>
        <p:txBody>
          <a:bodyPr wrap="square">
            <a:spAutoFit/>
          </a:bodyPr>
          <a:lstStyle/>
          <a:p>
            <a:pPr lvl="0" algn="ctr"/>
            <a:r>
              <a:rPr lang="en-US" dirty="0" err="1">
                <a:solidFill>
                  <a:schemeClr val="bg2"/>
                </a:solidFill>
              </a:rPr>
              <a:t>Réduire</a:t>
            </a:r>
            <a:r>
              <a:rPr lang="en-US" dirty="0">
                <a:solidFill>
                  <a:schemeClr val="bg2"/>
                </a:solidFill>
              </a:rPr>
              <a:t> de 20 % le </a:t>
            </a:r>
            <a:r>
              <a:rPr lang="en-US" dirty="0" err="1">
                <a:solidFill>
                  <a:schemeClr val="bg2"/>
                </a:solidFill>
              </a:rPr>
              <a:t>taux</a:t>
            </a:r>
            <a:r>
              <a:rPr lang="en-US" dirty="0">
                <a:solidFill>
                  <a:schemeClr val="bg2"/>
                </a:solidFill>
              </a:rPr>
              <a:t> </a:t>
            </a:r>
            <a:r>
              <a:rPr lang="en-US" dirty="0" err="1">
                <a:solidFill>
                  <a:schemeClr val="bg2"/>
                </a:solidFill>
              </a:rPr>
              <a:t>d’avortements</a:t>
            </a:r>
            <a:r>
              <a:rPr lang="en-US" dirty="0">
                <a:solidFill>
                  <a:schemeClr val="bg2"/>
                </a:solidFill>
              </a:rPr>
              <a:t> </a:t>
            </a:r>
            <a:r>
              <a:rPr lang="en-US" dirty="0" err="1">
                <a:solidFill>
                  <a:schemeClr val="bg2"/>
                </a:solidFill>
              </a:rPr>
              <a:t>clandestins</a:t>
            </a:r>
            <a:r>
              <a:rPr lang="en-US" dirty="0">
                <a:solidFill>
                  <a:schemeClr val="bg2"/>
                </a:solidFill>
              </a:rPr>
              <a:t> chez les </a:t>
            </a:r>
            <a:r>
              <a:rPr lang="en-US" dirty="0" err="1">
                <a:solidFill>
                  <a:schemeClr val="bg2"/>
                </a:solidFill>
              </a:rPr>
              <a:t>adolescentes</a:t>
            </a:r>
            <a:r>
              <a:rPr lang="en-US" dirty="0">
                <a:solidFill>
                  <a:schemeClr val="bg2"/>
                </a:solidFill>
              </a:rPr>
              <a:t> </a:t>
            </a:r>
            <a:br>
              <a:rPr lang="en-US" dirty="0">
                <a:solidFill>
                  <a:schemeClr val="bg2"/>
                </a:solidFill>
              </a:rPr>
            </a:br>
            <a:r>
              <a:rPr lang="en-US" dirty="0">
                <a:solidFill>
                  <a:schemeClr val="bg2"/>
                </a:solidFill>
              </a:rPr>
              <a:t>et les </a:t>
            </a:r>
            <a:r>
              <a:rPr lang="en-US" dirty="0" err="1">
                <a:solidFill>
                  <a:schemeClr val="bg2"/>
                </a:solidFill>
              </a:rPr>
              <a:t>jeunes</a:t>
            </a:r>
            <a:r>
              <a:rPr lang="en-US" dirty="0">
                <a:solidFill>
                  <a:schemeClr val="bg2"/>
                </a:solidFill>
              </a:rPr>
              <a:t>.</a:t>
            </a:r>
          </a:p>
        </p:txBody>
      </p:sp>
      <p:sp>
        <p:nvSpPr>
          <p:cNvPr id="5" name="Rectangle 4">
            <a:extLst>
              <a:ext uri="{FF2B5EF4-FFF2-40B4-BE49-F238E27FC236}">
                <a16:creationId xmlns:a16="http://schemas.microsoft.com/office/drawing/2014/main" id="{1FC72073-B011-B442-A819-B83E35591753}"/>
              </a:ext>
            </a:extLst>
          </p:cNvPr>
          <p:cNvSpPr/>
          <p:nvPr/>
        </p:nvSpPr>
        <p:spPr>
          <a:xfrm>
            <a:off x="3314217" y="3541196"/>
            <a:ext cx="2682301" cy="1477328"/>
          </a:xfrm>
          <a:prstGeom prst="rect">
            <a:avLst/>
          </a:prstGeom>
        </p:spPr>
        <p:txBody>
          <a:bodyPr wrap="square">
            <a:spAutoFit/>
          </a:bodyPr>
          <a:lstStyle/>
          <a:p>
            <a:pPr lvl="0" algn="ctr"/>
            <a:r>
              <a:rPr lang="en-US" dirty="0" err="1">
                <a:solidFill>
                  <a:schemeClr val="bg2"/>
                </a:solidFill>
              </a:rPr>
              <a:t>Réduire</a:t>
            </a:r>
            <a:r>
              <a:rPr lang="en-US" dirty="0">
                <a:solidFill>
                  <a:schemeClr val="bg2"/>
                </a:solidFill>
              </a:rPr>
              <a:t> de 50 % </a:t>
            </a:r>
            <a:br>
              <a:rPr lang="en-US" dirty="0">
                <a:solidFill>
                  <a:schemeClr val="bg2"/>
                </a:solidFill>
              </a:rPr>
            </a:br>
            <a:r>
              <a:rPr lang="en-US" dirty="0">
                <a:solidFill>
                  <a:schemeClr val="bg2"/>
                </a:solidFill>
              </a:rPr>
              <a:t>le </a:t>
            </a:r>
            <a:r>
              <a:rPr lang="en-US" dirty="0" err="1">
                <a:solidFill>
                  <a:schemeClr val="bg2"/>
                </a:solidFill>
              </a:rPr>
              <a:t>nombre</a:t>
            </a:r>
            <a:r>
              <a:rPr lang="en-US" dirty="0">
                <a:solidFill>
                  <a:schemeClr val="bg2"/>
                </a:solidFill>
              </a:rPr>
              <a:t> de </a:t>
            </a:r>
            <a:r>
              <a:rPr lang="en-US" dirty="0" err="1">
                <a:solidFill>
                  <a:schemeClr val="bg2"/>
                </a:solidFill>
              </a:rPr>
              <a:t>grossesses</a:t>
            </a:r>
            <a:r>
              <a:rPr lang="en-US" dirty="0">
                <a:solidFill>
                  <a:schemeClr val="bg2"/>
                </a:solidFill>
              </a:rPr>
              <a:t> </a:t>
            </a:r>
            <a:r>
              <a:rPr lang="en-US" dirty="0" err="1">
                <a:solidFill>
                  <a:schemeClr val="bg2"/>
                </a:solidFill>
              </a:rPr>
              <a:t>précoces</a:t>
            </a:r>
            <a:r>
              <a:rPr lang="en-US" dirty="0">
                <a:solidFill>
                  <a:schemeClr val="bg2"/>
                </a:solidFill>
              </a:rPr>
              <a:t> et non </a:t>
            </a:r>
            <a:r>
              <a:rPr lang="en-US" dirty="0" err="1">
                <a:solidFill>
                  <a:schemeClr val="bg2"/>
                </a:solidFill>
              </a:rPr>
              <a:t>désirées</a:t>
            </a:r>
            <a:r>
              <a:rPr lang="en-US" dirty="0">
                <a:solidFill>
                  <a:schemeClr val="bg2"/>
                </a:solidFill>
              </a:rPr>
              <a:t> chez les </a:t>
            </a:r>
            <a:r>
              <a:rPr lang="en-US" dirty="0" err="1">
                <a:solidFill>
                  <a:schemeClr val="bg2"/>
                </a:solidFill>
              </a:rPr>
              <a:t>adolescentes</a:t>
            </a:r>
            <a:r>
              <a:rPr lang="en-US" dirty="0">
                <a:solidFill>
                  <a:schemeClr val="bg2"/>
                </a:solidFill>
              </a:rPr>
              <a:t> </a:t>
            </a:r>
            <a:br>
              <a:rPr lang="en-US" dirty="0">
                <a:solidFill>
                  <a:schemeClr val="bg2"/>
                </a:solidFill>
              </a:rPr>
            </a:br>
            <a:r>
              <a:rPr lang="en-US" dirty="0">
                <a:solidFill>
                  <a:schemeClr val="bg2"/>
                </a:solidFill>
              </a:rPr>
              <a:t>et les </a:t>
            </a:r>
            <a:r>
              <a:rPr lang="en-US" dirty="0" err="1">
                <a:solidFill>
                  <a:schemeClr val="bg2"/>
                </a:solidFill>
              </a:rPr>
              <a:t>jeunes</a:t>
            </a:r>
            <a:r>
              <a:rPr lang="en-US" dirty="0">
                <a:solidFill>
                  <a:schemeClr val="bg2"/>
                </a:solidFill>
              </a:rPr>
              <a:t>.</a:t>
            </a:r>
          </a:p>
        </p:txBody>
      </p:sp>
      <p:sp>
        <p:nvSpPr>
          <p:cNvPr id="8" name="Rectangle 7">
            <a:extLst>
              <a:ext uri="{FF2B5EF4-FFF2-40B4-BE49-F238E27FC236}">
                <a16:creationId xmlns:a16="http://schemas.microsoft.com/office/drawing/2014/main" id="{7B1A05D8-7F5F-484B-966D-561DFD078B08}"/>
              </a:ext>
            </a:extLst>
          </p:cNvPr>
          <p:cNvSpPr/>
          <p:nvPr/>
        </p:nvSpPr>
        <p:spPr>
          <a:xfrm>
            <a:off x="349657" y="3541196"/>
            <a:ext cx="2684229" cy="1477328"/>
          </a:xfrm>
          <a:prstGeom prst="rect">
            <a:avLst/>
          </a:prstGeom>
        </p:spPr>
        <p:txBody>
          <a:bodyPr wrap="square">
            <a:spAutoFit/>
          </a:bodyPr>
          <a:lstStyle/>
          <a:p>
            <a:pPr lvl="0" algn="ctr"/>
            <a:r>
              <a:rPr lang="en-US" dirty="0" err="1">
                <a:solidFill>
                  <a:schemeClr val="bg2"/>
                </a:solidFill>
              </a:rPr>
              <a:t>Réduire</a:t>
            </a:r>
            <a:r>
              <a:rPr lang="en-US" dirty="0">
                <a:solidFill>
                  <a:schemeClr val="bg2"/>
                </a:solidFill>
              </a:rPr>
              <a:t> la </a:t>
            </a:r>
            <a:r>
              <a:rPr lang="en-US" dirty="0" err="1">
                <a:solidFill>
                  <a:schemeClr val="bg2"/>
                </a:solidFill>
              </a:rPr>
              <a:t>prévalence</a:t>
            </a:r>
            <a:r>
              <a:rPr lang="en-US" dirty="0">
                <a:solidFill>
                  <a:schemeClr val="bg2"/>
                </a:solidFill>
              </a:rPr>
              <a:t> des infections </a:t>
            </a:r>
            <a:r>
              <a:rPr lang="en-US" dirty="0" err="1">
                <a:solidFill>
                  <a:schemeClr val="bg2"/>
                </a:solidFill>
              </a:rPr>
              <a:t>sexuellement</a:t>
            </a:r>
            <a:r>
              <a:rPr lang="en-US" dirty="0">
                <a:solidFill>
                  <a:schemeClr val="bg2"/>
                </a:solidFill>
              </a:rPr>
              <a:t> </a:t>
            </a:r>
            <a:r>
              <a:rPr lang="en-US" dirty="0" err="1">
                <a:solidFill>
                  <a:schemeClr val="bg2"/>
                </a:solidFill>
              </a:rPr>
              <a:t>transmissibles</a:t>
            </a:r>
            <a:r>
              <a:rPr lang="en-US" dirty="0">
                <a:solidFill>
                  <a:schemeClr val="bg2"/>
                </a:solidFill>
              </a:rPr>
              <a:t> chez les adolescents et les </a:t>
            </a:r>
            <a:r>
              <a:rPr lang="en-US" dirty="0" err="1">
                <a:solidFill>
                  <a:schemeClr val="bg2"/>
                </a:solidFill>
              </a:rPr>
              <a:t>jeunes</a:t>
            </a:r>
            <a:r>
              <a:rPr lang="en-US" dirty="0">
                <a:solidFill>
                  <a:schemeClr val="bg2"/>
                </a:solidFill>
              </a:rPr>
              <a:t> de 30 </a:t>
            </a:r>
            <a:r>
              <a:rPr lang="en-US" dirty="0" err="1">
                <a:solidFill>
                  <a:schemeClr val="bg2"/>
                </a:solidFill>
              </a:rPr>
              <a:t>à</a:t>
            </a:r>
            <a:r>
              <a:rPr lang="en-US" dirty="0">
                <a:solidFill>
                  <a:schemeClr val="bg2"/>
                </a:solidFill>
              </a:rPr>
              <a:t> 15 %.</a:t>
            </a:r>
          </a:p>
        </p:txBody>
      </p:sp>
      <p:pic>
        <p:nvPicPr>
          <p:cNvPr id="12" name="Graphic 11">
            <a:extLst>
              <a:ext uri="{FF2B5EF4-FFF2-40B4-BE49-F238E27FC236}">
                <a16:creationId xmlns:a16="http://schemas.microsoft.com/office/drawing/2014/main" id="{60D1F71C-025C-094B-B1C0-C08FF066E4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126" y="2192932"/>
            <a:ext cx="1115798" cy="1115798"/>
          </a:xfrm>
          <a:prstGeom prst="rect">
            <a:avLst/>
          </a:prstGeom>
        </p:spPr>
      </p:pic>
      <p:sp>
        <p:nvSpPr>
          <p:cNvPr id="15" name="Title 1">
            <a:extLst>
              <a:ext uri="{FF2B5EF4-FFF2-40B4-BE49-F238E27FC236}">
                <a16:creationId xmlns:a16="http://schemas.microsoft.com/office/drawing/2014/main" id="{FD58B418-6A2B-364B-9033-E9517C005A7B}"/>
              </a:ext>
            </a:extLst>
          </p:cNvPr>
          <p:cNvSpPr>
            <a:spLocks noGrp="1"/>
          </p:cNvSpPr>
          <p:nvPr>
            <p:ph type="title"/>
          </p:nvPr>
        </p:nvSpPr>
        <p:spPr>
          <a:xfrm>
            <a:off x="447261" y="732269"/>
            <a:ext cx="8249478" cy="695739"/>
          </a:xfrm>
        </p:spPr>
        <p:txBody>
          <a:bodyPr/>
          <a:lstStyle/>
          <a:p>
            <a:pPr algn="ctr"/>
            <a:r>
              <a:rPr lang="fr-FR" dirty="0"/>
              <a:t>Contribuer aux objectifs nationaux pour :</a:t>
            </a:r>
            <a:endParaRPr lang="en-US" dirty="0"/>
          </a:p>
        </p:txBody>
      </p:sp>
      <p:sp>
        <p:nvSpPr>
          <p:cNvPr id="10" name="Content Placeholder 2">
            <a:extLst>
              <a:ext uri="{FF2B5EF4-FFF2-40B4-BE49-F238E27FC236}">
                <a16:creationId xmlns:a16="http://schemas.microsoft.com/office/drawing/2014/main" id="{6A8B7345-2FA5-6F40-B6BC-E380C841C2BC}"/>
              </a:ext>
            </a:extLst>
          </p:cNvPr>
          <p:cNvSpPr txBox="1">
            <a:spLocks/>
          </p:cNvSpPr>
          <p:nvPr/>
        </p:nvSpPr>
        <p:spPr>
          <a:xfrm>
            <a:off x="4096984" y="5882845"/>
            <a:ext cx="4655127" cy="439386"/>
          </a:xfrm>
          <a:prstGeom prst="rect">
            <a:avLst/>
          </a:prstGeom>
        </p:spPr>
        <p:txBody>
          <a:bodyPr anchor="b" anchorCtr="0">
            <a:noAutofit/>
          </a:bodyPr>
          <a:lstStyle>
            <a:lvl1pPr marL="171450" indent="-171450" algn="l" defTabSz="685800" rtl="0" eaLnBrk="1" latinLnBrk="0" hangingPunct="1">
              <a:lnSpc>
                <a:spcPct val="90000"/>
              </a:lnSpc>
              <a:spcBef>
                <a:spcPts val="750"/>
              </a:spcBef>
              <a:spcAft>
                <a:spcPts val="1200"/>
              </a:spcAft>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spcAft>
                <a:spcPts val="1200"/>
              </a:spcAft>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fr-FR" sz="900" i="1" dirty="0"/>
              <a:t>Plan Stratégique Santé des Adolescents et des Jeunes 2016-2020</a:t>
            </a:r>
            <a:r>
              <a:rPr lang="en-US" sz="900" i="1" dirty="0"/>
              <a:t> </a:t>
            </a:r>
          </a:p>
        </p:txBody>
      </p:sp>
      <p:grpSp>
        <p:nvGrpSpPr>
          <p:cNvPr id="19" name="Group 18">
            <a:extLst>
              <a:ext uri="{FF2B5EF4-FFF2-40B4-BE49-F238E27FC236}">
                <a16:creationId xmlns:a16="http://schemas.microsoft.com/office/drawing/2014/main" id="{85726A6A-AE63-AC43-A8C7-64614EEE3B50}"/>
              </a:ext>
            </a:extLst>
          </p:cNvPr>
          <p:cNvGrpSpPr/>
          <p:nvPr/>
        </p:nvGrpSpPr>
        <p:grpSpPr>
          <a:xfrm>
            <a:off x="4191714" y="2376627"/>
            <a:ext cx="760569" cy="997142"/>
            <a:chOff x="4191714" y="2376627"/>
            <a:chExt cx="760569" cy="997142"/>
          </a:xfrm>
        </p:grpSpPr>
        <p:sp>
          <p:nvSpPr>
            <p:cNvPr id="2" name="Down Arrow 1">
              <a:extLst>
                <a:ext uri="{FF2B5EF4-FFF2-40B4-BE49-F238E27FC236}">
                  <a16:creationId xmlns:a16="http://schemas.microsoft.com/office/drawing/2014/main" id="{6531E1D7-9BFB-9E45-ABA1-FF4F74951D33}"/>
                </a:ext>
              </a:extLst>
            </p:cNvPr>
            <p:cNvSpPr/>
            <p:nvPr/>
          </p:nvSpPr>
          <p:spPr>
            <a:xfrm>
              <a:off x="4191714" y="2678030"/>
              <a:ext cx="760569" cy="695739"/>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754056B-6193-8D43-849B-89AC5F8F311A}"/>
                </a:ext>
              </a:extLst>
            </p:cNvPr>
            <p:cNvCxnSpPr>
              <a:cxnSpLocks/>
            </p:cNvCxnSpPr>
            <p:nvPr/>
          </p:nvCxnSpPr>
          <p:spPr>
            <a:xfrm>
              <a:off x="4378816" y="2518296"/>
              <a:ext cx="373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067351-86B5-074A-AF67-75FE2A17E501}"/>
                </a:ext>
              </a:extLst>
            </p:cNvPr>
            <p:cNvCxnSpPr>
              <a:cxnSpLocks/>
            </p:cNvCxnSpPr>
            <p:nvPr/>
          </p:nvCxnSpPr>
          <p:spPr>
            <a:xfrm>
              <a:off x="4378816" y="2376627"/>
              <a:ext cx="3863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1392FF1-FB6B-6F47-ABD2-C9E274EBFA63}"/>
              </a:ext>
            </a:extLst>
          </p:cNvPr>
          <p:cNvGrpSpPr/>
          <p:nvPr/>
        </p:nvGrpSpPr>
        <p:grpSpPr>
          <a:xfrm>
            <a:off x="7132558" y="2376627"/>
            <a:ext cx="849294" cy="806637"/>
            <a:chOff x="7903612" y="2376627"/>
            <a:chExt cx="806316" cy="765818"/>
          </a:xfrm>
        </p:grpSpPr>
        <p:sp>
          <p:nvSpPr>
            <p:cNvPr id="20" name="Octagon 19">
              <a:extLst>
                <a:ext uri="{FF2B5EF4-FFF2-40B4-BE49-F238E27FC236}">
                  <a16:creationId xmlns:a16="http://schemas.microsoft.com/office/drawing/2014/main" id="{016BAE38-E3C0-B540-9AAD-E257F1C57C64}"/>
                </a:ext>
              </a:extLst>
            </p:cNvPr>
            <p:cNvSpPr/>
            <p:nvPr/>
          </p:nvSpPr>
          <p:spPr>
            <a:xfrm>
              <a:off x="7903612" y="2376627"/>
              <a:ext cx="806316" cy="765818"/>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CB8A57C-C00E-A143-AE7A-93403E96F7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59017" y="2530392"/>
              <a:ext cx="495507" cy="495507"/>
            </a:xfrm>
            <a:prstGeom prst="rect">
              <a:avLst/>
            </a:prstGeom>
          </p:spPr>
        </p:pic>
      </p:grpSp>
    </p:spTree>
    <p:extLst>
      <p:ext uri="{BB962C8B-B14F-4D97-AF65-F5344CB8AC3E}">
        <p14:creationId xmlns:p14="http://schemas.microsoft.com/office/powerpoint/2010/main" val="116989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36DE193-4BAD-2147-9088-00BB70AF3DD4}"/>
              </a:ext>
            </a:extLst>
          </p:cNvPr>
          <p:cNvGrpSpPr/>
          <p:nvPr/>
        </p:nvGrpSpPr>
        <p:grpSpPr>
          <a:xfrm>
            <a:off x="4402774" y="1009403"/>
            <a:ext cx="4282026" cy="1371600"/>
            <a:chOff x="139533" y="1591293"/>
            <a:chExt cx="4282026" cy="1805049"/>
          </a:xfrm>
        </p:grpSpPr>
        <p:sp>
          <p:nvSpPr>
            <p:cNvPr id="12" name="Rectangle 11">
              <a:extLst>
                <a:ext uri="{FF2B5EF4-FFF2-40B4-BE49-F238E27FC236}">
                  <a16:creationId xmlns:a16="http://schemas.microsoft.com/office/drawing/2014/main" id="{69591670-7F2B-7E46-8135-5C2D865EBE35}"/>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B7E239-8067-4141-9965-2048DD413122}"/>
                </a:ext>
              </a:extLst>
            </p:cNvPr>
            <p:cNvSpPr/>
            <p:nvPr/>
          </p:nvSpPr>
          <p:spPr>
            <a:xfrm>
              <a:off x="139533"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Graphic 22">
            <a:extLst>
              <a:ext uri="{FF2B5EF4-FFF2-40B4-BE49-F238E27FC236}">
                <a16:creationId xmlns:a16="http://schemas.microsoft.com/office/drawing/2014/main" id="{3EAABFF7-F7BC-454D-A2DA-714CDC8FD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9261" y="900683"/>
            <a:ext cx="1480385" cy="1480385"/>
          </a:xfrm>
          <a:prstGeom prst="rect">
            <a:avLst/>
          </a:prstGeom>
        </p:spPr>
      </p:pic>
      <p:grpSp>
        <p:nvGrpSpPr>
          <p:cNvPr id="15" name="Group 14">
            <a:extLst>
              <a:ext uri="{FF2B5EF4-FFF2-40B4-BE49-F238E27FC236}">
                <a16:creationId xmlns:a16="http://schemas.microsoft.com/office/drawing/2014/main" id="{89876B6A-EA63-1F4C-9C56-718C6D885794}"/>
              </a:ext>
            </a:extLst>
          </p:cNvPr>
          <p:cNvGrpSpPr/>
          <p:nvPr/>
        </p:nvGrpSpPr>
        <p:grpSpPr>
          <a:xfrm>
            <a:off x="4419103" y="2614707"/>
            <a:ext cx="4265697" cy="1371600"/>
            <a:chOff x="155862" y="1591293"/>
            <a:chExt cx="4265697" cy="1805049"/>
          </a:xfrm>
        </p:grpSpPr>
        <p:sp>
          <p:nvSpPr>
            <p:cNvPr id="16" name="Rectangle 15">
              <a:extLst>
                <a:ext uri="{FF2B5EF4-FFF2-40B4-BE49-F238E27FC236}">
                  <a16:creationId xmlns:a16="http://schemas.microsoft.com/office/drawing/2014/main" id="{A20F860C-F7A4-ED40-8743-1F473A96E6B7}"/>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F8387B-2634-9143-AE8B-9B8383E05E2B}"/>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D6228B19-168D-0947-B4AF-5A62C00FD552}"/>
              </a:ext>
            </a:extLst>
          </p:cNvPr>
          <p:cNvGrpSpPr/>
          <p:nvPr/>
        </p:nvGrpSpPr>
        <p:grpSpPr>
          <a:xfrm>
            <a:off x="4419103" y="4220011"/>
            <a:ext cx="4265697" cy="1371600"/>
            <a:chOff x="155862" y="1591293"/>
            <a:chExt cx="4265697" cy="1805049"/>
          </a:xfrm>
        </p:grpSpPr>
        <p:sp>
          <p:nvSpPr>
            <p:cNvPr id="20" name="Rectangle 19">
              <a:extLst>
                <a:ext uri="{FF2B5EF4-FFF2-40B4-BE49-F238E27FC236}">
                  <a16:creationId xmlns:a16="http://schemas.microsoft.com/office/drawing/2014/main" id="{E847EFFD-A591-5541-A4F4-75B5945630C9}"/>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233CE6-39C8-504B-811C-76F44FFE44E1}"/>
                </a:ext>
              </a:extLst>
            </p:cNvPr>
            <p:cNvSpPr/>
            <p:nvPr/>
          </p:nvSpPr>
          <p:spPr>
            <a:xfrm>
              <a:off x="155862"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1E2081DD-A06F-9549-A402-53F9BE61A2BC}"/>
              </a:ext>
            </a:extLst>
          </p:cNvPr>
          <p:cNvSpPr/>
          <p:nvPr/>
        </p:nvSpPr>
        <p:spPr>
          <a:xfrm>
            <a:off x="5831536" y="4526220"/>
            <a:ext cx="3148435" cy="759182"/>
          </a:xfrm>
          <a:prstGeom prst="rect">
            <a:avLst/>
          </a:prstGeom>
        </p:spPr>
        <p:txBody>
          <a:bodyPr wrap="square">
            <a:spAutoFit/>
          </a:bodyPr>
          <a:lstStyle/>
          <a:p>
            <a:pPr lvl="0">
              <a:lnSpc>
                <a:spcPts val="2580"/>
              </a:lnSpc>
            </a:pPr>
            <a:r>
              <a:rPr lang="en-US" sz="2400" dirty="0">
                <a:solidFill>
                  <a:schemeClr val="bg2"/>
                </a:solidFill>
              </a:rPr>
              <a:t>Aider </a:t>
            </a:r>
            <a:r>
              <a:rPr lang="en-US" sz="2400" dirty="0" err="1">
                <a:solidFill>
                  <a:schemeClr val="bg2"/>
                </a:solidFill>
              </a:rPr>
              <a:t>à</a:t>
            </a:r>
            <a:r>
              <a:rPr lang="en-US" sz="2400" dirty="0">
                <a:solidFill>
                  <a:schemeClr val="bg2"/>
                </a:solidFill>
              </a:rPr>
              <a:t> </a:t>
            </a:r>
            <a:r>
              <a:rPr lang="en-US" sz="2400" dirty="0" err="1">
                <a:solidFill>
                  <a:schemeClr val="bg2"/>
                </a:solidFill>
              </a:rPr>
              <a:t>atteindre</a:t>
            </a:r>
            <a:r>
              <a:rPr lang="en-US" sz="2400" dirty="0">
                <a:solidFill>
                  <a:schemeClr val="bg2"/>
                </a:solidFill>
              </a:rPr>
              <a:t> les </a:t>
            </a:r>
            <a:r>
              <a:rPr lang="en-US" sz="2400" dirty="0" err="1">
                <a:solidFill>
                  <a:schemeClr val="bg2"/>
                </a:solidFill>
              </a:rPr>
              <a:t>objectifs</a:t>
            </a:r>
            <a:r>
              <a:rPr lang="en-US" sz="2400" dirty="0">
                <a:solidFill>
                  <a:schemeClr val="bg2"/>
                </a:solidFill>
              </a:rPr>
              <a:t> </a:t>
            </a:r>
            <a:r>
              <a:rPr lang="en-US" sz="2400" dirty="0" err="1">
                <a:solidFill>
                  <a:schemeClr val="bg2"/>
                </a:solidFill>
              </a:rPr>
              <a:t>nationaux</a:t>
            </a:r>
            <a:r>
              <a:rPr lang="en-US" sz="2400" dirty="0">
                <a:solidFill>
                  <a:schemeClr val="bg2"/>
                </a:solidFill>
              </a:rPr>
              <a:t>.</a:t>
            </a:r>
          </a:p>
        </p:txBody>
      </p:sp>
      <p:sp>
        <p:nvSpPr>
          <p:cNvPr id="3" name="Rectangle 2">
            <a:extLst>
              <a:ext uri="{FF2B5EF4-FFF2-40B4-BE49-F238E27FC236}">
                <a16:creationId xmlns:a16="http://schemas.microsoft.com/office/drawing/2014/main" id="{0488BC8C-E260-C442-84CA-421F1BFEFAD7}"/>
              </a:ext>
            </a:extLst>
          </p:cNvPr>
          <p:cNvSpPr/>
          <p:nvPr/>
        </p:nvSpPr>
        <p:spPr>
          <a:xfrm>
            <a:off x="5831536" y="2984011"/>
            <a:ext cx="3039179" cy="759182"/>
          </a:xfrm>
          <a:prstGeom prst="rect">
            <a:avLst/>
          </a:prstGeom>
        </p:spPr>
        <p:txBody>
          <a:bodyPr wrap="square">
            <a:spAutoFit/>
          </a:bodyPr>
          <a:lstStyle/>
          <a:p>
            <a:pPr lvl="0">
              <a:lnSpc>
                <a:spcPts val="2580"/>
              </a:lnSpc>
            </a:pPr>
            <a:r>
              <a:rPr lang="en-US" sz="2400" dirty="0" err="1">
                <a:solidFill>
                  <a:schemeClr val="bg2"/>
                </a:solidFill>
              </a:rPr>
              <a:t>Préserver</a:t>
            </a:r>
            <a:r>
              <a:rPr lang="en-US" sz="2400" dirty="0">
                <a:solidFill>
                  <a:schemeClr val="bg2"/>
                </a:solidFill>
              </a:rPr>
              <a:t> la santé </a:t>
            </a:r>
            <a:br>
              <a:rPr lang="en-US" sz="2400" dirty="0">
                <a:solidFill>
                  <a:schemeClr val="bg2"/>
                </a:solidFill>
              </a:rPr>
            </a:br>
            <a:r>
              <a:rPr lang="en-US" sz="2400" dirty="0">
                <a:solidFill>
                  <a:schemeClr val="bg2"/>
                </a:solidFill>
              </a:rPr>
              <a:t>et </a:t>
            </a:r>
            <a:r>
              <a:rPr lang="en-US" sz="2400" dirty="0" err="1">
                <a:solidFill>
                  <a:schemeClr val="bg2"/>
                </a:solidFill>
              </a:rPr>
              <a:t>l’avenir</a:t>
            </a:r>
            <a:r>
              <a:rPr lang="en-US" sz="2400" dirty="0">
                <a:solidFill>
                  <a:schemeClr val="bg2"/>
                </a:solidFill>
              </a:rPr>
              <a:t> des </a:t>
            </a:r>
            <a:r>
              <a:rPr lang="en-US" sz="2400" dirty="0" err="1">
                <a:solidFill>
                  <a:schemeClr val="bg2"/>
                </a:solidFill>
              </a:rPr>
              <a:t>jeunes</a:t>
            </a:r>
            <a:r>
              <a:rPr lang="en-US" sz="2400" dirty="0">
                <a:solidFill>
                  <a:schemeClr val="bg2"/>
                </a:solidFill>
              </a:rPr>
              <a:t>.</a:t>
            </a:r>
          </a:p>
        </p:txBody>
      </p:sp>
      <p:sp>
        <p:nvSpPr>
          <p:cNvPr id="4" name="Rectangle 3">
            <a:extLst>
              <a:ext uri="{FF2B5EF4-FFF2-40B4-BE49-F238E27FC236}">
                <a16:creationId xmlns:a16="http://schemas.microsoft.com/office/drawing/2014/main" id="{9F8380B1-80F3-9047-89F2-5F0004095725}"/>
              </a:ext>
            </a:extLst>
          </p:cNvPr>
          <p:cNvSpPr/>
          <p:nvPr/>
        </p:nvSpPr>
        <p:spPr>
          <a:xfrm>
            <a:off x="5831536" y="1322830"/>
            <a:ext cx="2551155" cy="759182"/>
          </a:xfrm>
          <a:prstGeom prst="rect">
            <a:avLst/>
          </a:prstGeom>
        </p:spPr>
        <p:txBody>
          <a:bodyPr wrap="square">
            <a:spAutoFit/>
          </a:bodyPr>
          <a:lstStyle/>
          <a:p>
            <a:pPr>
              <a:lnSpc>
                <a:spcPts val="2580"/>
              </a:lnSpc>
            </a:pPr>
            <a:r>
              <a:rPr lang="en-US" sz="2400" dirty="0" err="1">
                <a:solidFill>
                  <a:schemeClr val="bg2"/>
                </a:solidFill>
              </a:rPr>
              <a:t>Répondre</a:t>
            </a:r>
            <a:r>
              <a:rPr lang="en-US" sz="2400" dirty="0">
                <a:solidFill>
                  <a:schemeClr val="bg2"/>
                </a:solidFill>
              </a:rPr>
              <a:t> aux </a:t>
            </a:r>
            <a:r>
              <a:rPr lang="en-US" sz="2400" dirty="0" err="1">
                <a:solidFill>
                  <a:schemeClr val="bg2"/>
                </a:solidFill>
              </a:rPr>
              <a:t>besoins</a:t>
            </a:r>
            <a:r>
              <a:rPr lang="en-US" sz="2400" dirty="0">
                <a:solidFill>
                  <a:schemeClr val="bg2"/>
                </a:solidFill>
              </a:rPr>
              <a:t> des </a:t>
            </a:r>
            <a:r>
              <a:rPr lang="en-US" sz="2400" dirty="0" err="1">
                <a:solidFill>
                  <a:schemeClr val="bg2"/>
                </a:solidFill>
              </a:rPr>
              <a:t>jeunes</a:t>
            </a:r>
            <a:r>
              <a:rPr lang="en-US" sz="2400" dirty="0">
                <a:solidFill>
                  <a:schemeClr val="bg2"/>
                </a:solidFill>
              </a:rPr>
              <a:t>.</a:t>
            </a:r>
          </a:p>
        </p:txBody>
      </p:sp>
      <p:sp>
        <p:nvSpPr>
          <p:cNvPr id="8" name="Title 1">
            <a:extLst>
              <a:ext uri="{FF2B5EF4-FFF2-40B4-BE49-F238E27FC236}">
                <a16:creationId xmlns:a16="http://schemas.microsoft.com/office/drawing/2014/main" id="{12B3550D-3599-BA4A-94E8-0EA98E52D7AE}"/>
              </a:ext>
            </a:extLst>
          </p:cNvPr>
          <p:cNvSpPr txBox="1">
            <a:spLocks/>
          </p:cNvSpPr>
          <p:nvPr/>
        </p:nvSpPr>
        <p:spPr>
          <a:xfrm>
            <a:off x="590771" y="918671"/>
            <a:ext cx="3711839" cy="4889861"/>
          </a:xfrm>
          <a:prstGeom prst="rect">
            <a:avLst/>
          </a:prstGeom>
        </p:spPr>
        <p:txBody>
          <a:bodyPr anchor="ctr" anchorCtr="0"/>
          <a:lstStyle>
            <a:lvl1pPr algn="l" defTabSz="685800" rtl="0" eaLnBrk="1" latinLnBrk="0" hangingPunct="1">
              <a:lnSpc>
                <a:spcPct val="90000"/>
              </a:lnSpc>
              <a:spcBef>
                <a:spcPct val="0"/>
              </a:spcBef>
              <a:buNone/>
              <a:defRPr sz="3600" b="0" kern="1200">
                <a:solidFill>
                  <a:schemeClr val="bg2"/>
                </a:solidFill>
                <a:latin typeface="+mj-lt"/>
                <a:ea typeface="+mj-ea"/>
                <a:cs typeface="+mj-cs"/>
              </a:defRPr>
            </a:lvl1pPr>
          </a:lstStyle>
          <a:p>
            <a:r>
              <a:rPr lang="en-US" dirty="0" err="1"/>
              <a:t>Investir</a:t>
            </a:r>
            <a:r>
              <a:rPr lang="en-US" dirty="0"/>
              <a:t> </a:t>
            </a:r>
            <a:r>
              <a:rPr lang="en-US" dirty="0" err="1"/>
              <a:t>dans</a:t>
            </a:r>
            <a:r>
              <a:rPr lang="en-US" dirty="0"/>
              <a:t> les services de SSR </a:t>
            </a:r>
            <a:r>
              <a:rPr lang="en-US" dirty="0" err="1"/>
              <a:t>adaptés</a:t>
            </a:r>
            <a:r>
              <a:rPr lang="en-US" dirty="0"/>
              <a:t> aux </a:t>
            </a:r>
            <a:r>
              <a:rPr lang="en-US" dirty="0" err="1"/>
              <a:t>jeunes</a:t>
            </a:r>
            <a:r>
              <a:rPr lang="en-US" dirty="0"/>
              <a:t> </a:t>
            </a:r>
            <a:r>
              <a:rPr lang="en-US" dirty="0" err="1"/>
              <a:t>à</a:t>
            </a:r>
            <a:r>
              <a:rPr lang="en-US" dirty="0"/>
              <a:t> Bobo-</a:t>
            </a:r>
            <a:r>
              <a:rPr lang="en-US" dirty="0" err="1"/>
              <a:t>Dioulasso</a:t>
            </a:r>
            <a:r>
              <a:rPr lang="en-US" dirty="0"/>
              <a:t> </a:t>
            </a:r>
            <a:r>
              <a:rPr lang="en-US" dirty="0" err="1"/>
              <a:t>pourra</a:t>
            </a:r>
            <a:r>
              <a:rPr lang="en-US" dirty="0"/>
              <a:t> :</a:t>
            </a:r>
          </a:p>
        </p:txBody>
      </p:sp>
      <p:pic>
        <p:nvPicPr>
          <p:cNvPr id="25" name="Graphic 24">
            <a:extLst>
              <a:ext uri="{FF2B5EF4-FFF2-40B4-BE49-F238E27FC236}">
                <a16:creationId xmlns:a16="http://schemas.microsoft.com/office/drawing/2014/main" id="{61040249-5AB8-6441-9D1B-263B172938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2590" y="2935024"/>
            <a:ext cx="795043" cy="795043"/>
          </a:xfrm>
          <a:prstGeom prst="rect">
            <a:avLst/>
          </a:prstGeom>
        </p:spPr>
      </p:pic>
      <p:pic>
        <p:nvPicPr>
          <p:cNvPr id="6" name="Graphic 5">
            <a:extLst>
              <a:ext uri="{FF2B5EF4-FFF2-40B4-BE49-F238E27FC236}">
                <a16:creationId xmlns:a16="http://schemas.microsoft.com/office/drawing/2014/main" id="{4EA6E81A-E5C0-E14A-8FFA-62410458D9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46261" y="4460903"/>
            <a:ext cx="834023" cy="834023"/>
          </a:xfrm>
          <a:prstGeom prst="rect">
            <a:avLst/>
          </a:prstGeom>
        </p:spPr>
      </p:pic>
    </p:spTree>
    <p:extLst>
      <p:ext uri="{BB962C8B-B14F-4D97-AF65-F5344CB8AC3E}">
        <p14:creationId xmlns:p14="http://schemas.microsoft.com/office/powerpoint/2010/main" val="388259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BCBDA5-8BF5-7A4A-B667-CC56968049B0}"/>
              </a:ext>
            </a:extLst>
          </p:cNvPr>
          <p:cNvSpPr/>
          <p:nvPr/>
        </p:nvSpPr>
        <p:spPr>
          <a:xfrm>
            <a:off x="601499" y="974549"/>
            <a:ext cx="6514710" cy="4524315"/>
          </a:xfrm>
          <a:prstGeom prst="rect">
            <a:avLst/>
          </a:prstGeom>
        </p:spPr>
        <p:txBody>
          <a:bodyPr wrap="square" anchor="ctr" anchorCtr="0">
            <a:spAutoFit/>
          </a:bodyPr>
          <a:lstStyle/>
          <a:p>
            <a:r>
              <a:rPr lang="en-US" sz="3600" dirty="0">
                <a:solidFill>
                  <a:schemeClr val="bg2"/>
                </a:solidFill>
              </a:rPr>
              <a:t>Nous </a:t>
            </a:r>
            <a:r>
              <a:rPr lang="en-US" sz="3600" dirty="0" err="1">
                <a:solidFill>
                  <a:schemeClr val="bg2"/>
                </a:solidFill>
              </a:rPr>
              <a:t>vous</a:t>
            </a:r>
            <a:r>
              <a:rPr lang="en-US" sz="3600" dirty="0">
                <a:solidFill>
                  <a:schemeClr val="bg2"/>
                </a:solidFill>
              </a:rPr>
              <a:t> </a:t>
            </a:r>
            <a:r>
              <a:rPr lang="en-US" sz="3600" dirty="0" err="1">
                <a:solidFill>
                  <a:schemeClr val="bg2"/>
                </a:solidFill>
              </a:rPr>
              <a:t>invitons</a:t>
            </a:r>
            <a:r>
              <a:rPr lang="en-US" sz="3600" dirty="0">
                <a:solidFill>
                  <a:schemeClr val="bg2"/>
                </a:solidFill>
              </a:rPr>
              <a:t> </a:t>
            </a:r>
            <a:r>
              <a:rPr lang="en-US" sz="3600" dirty="0" err="1">
                <a:solidFill>
                  <a:schemeClr val="bg2"/>
                </a:solidFill>
              </a:rPr>
              <a:t>à</a:t>
            </a:r>
            <a:r>
              <a:rPr lang="en-US" sz="3600" dirty="0">
                <a:solidFill>
                  <a:schemeClr val="bg2"/>
                </a:solidFill>
              </a:rPr>
              <a:t> </a:t>
            </a:r>
            <a:r>
              <a:rPr lang="en-US" sz="3600" b="1" dirty="0" err="1">
                <a:solidFill>
                  <a:schemeClr val="accent3"/>
                </a:solidFill>
              </a:rPr>
              <a:t>créer</a:t>
            </a:r>
            <a:r>
              <a:rPr lang="en-US" sz="3600" b="1" dirty="0">
                <a:solidFill>
                  <a:schemeClr val="accent3"/>
                </a:solidFill>
              </a:rPr>
              <a:t> </a:t>
            </a:r>
            <a:br>
              <a:rPr lang="en-US" sz="3600" b="1" dirty="0">
                <a:solidFill>
                  <a:schemeClr val="accent3"/>
                </a:solidFill>
              </a:rPr>
            </a:br>
            <a:r>
              <a:rPr lang="en-US" sz="3600" b="1" dirty="0" err="1">
                <a:solidFill>
                  <a:schemeClr val="accent3"/>
                </a:solidFill>
              </a:rPr>
              <a:t>une</a:t>
            </a:r>
            <a:r>
              <a:rPr lang="en-US" sz="3600" b="1" dirty="0">
                <a:solidFill>
                  <a:schemeClr val="accent3"/>
                </a:solidFill>
              </a:rPr>
              <a:t> </a:t>
            </a:r>
            <a:r>
              <a:rPr lang="en-US" sz="3600" b="1" dirty="0" err="1">
                <a:solidFill>
                  <a:schemeClr val="accent3"/>
                </a:solidFill>
              </a:rPr>
              <a:t>ligne</a:t>
            </a:r>
            <a:r>
              <a:rPr lang="en-US" sz="3600" b="1" dirty="0">
                <a:solidFill>
                  <a:schemeClr val="accent3"/>
                </a:solidFill>
              </a:rPr>
              <a:t> </a:t>
            </a:r>
            <a:r>
              <a:rPr lang="en-US" sz="3600" b="1" dirty="0" err="1">
                <a:solidFill>
                  <a:schemeClr val="accent3"/>
                </a:solidFill>
              </a:rPr>
              <a:t>budgétaire</a:t>
            </a:r>
            <a:r>
              <a:rPr lang="en-US" sz="3600" dirty="0">
                <a:solidFill>
                  <a:schemeClr val="bg2"/>
                </a:solidFill>
              </a:rPr>
              <a:t> </a:t>
            </a:r>
            <a:r>
              <a:rPr lang="en-US" sz="3600" dirty="0" err="1">
                <a:solidFill>
                  <a:schemeClr val="bg2"/>
                </a:solidFill>
              </a:rPr>
              <a:t>afin</a:t>
            </a:r>
            <a:r>
              <a:rPr lang="en-US" sz="3600" dirty="0">
                <a:solidFill>
                  <a:schemeClr val="bg2"/>
                </a:solidFill>
              </a:rPr>
              <a:t> </a:t>
            </a:r>
            <a:br>
              <a:rPr lang="en-US" sz="3600" dirty="0">
                <a:solidFill>
                  <a:schemeClr val="bg2"/>
                </a:solidFill>
              </a:rPr>
            </a:br>
            <a:r>
              <a:rPr lang="en-US" sz="3600" dirty="0">
                <a:solidFill>
                  <a:schemeClr val="bg2"/>
                </a:solidFill>
              </a:rPr>
              <a:t>de financer </a:t>
            </a:r>
            <a:r>
              <a:rPr lang="en-US" sz="3600" dirty="0" err="1">
                <a:solidFill>
                  <a:schemeClr val="bg2"/>
                </a:solidFill>
              </a:rPr>
              <a:t>spécifiquement</a:t>
            </a:r>
            <a:r>
              <a:rPr lang="en-US" sz="3600" dirty="0">
                <a:solidFill>
                  <a:schemeClr val="bg2"/>
                </a:solidFill>
              </a:rPr>
              <a:t> </a:t>
            </a:r>
            <a:br>
              <a:rPr lang="en-US" sz="3600" dirty="0">
                <a:solidFill>
                  <a:schemeClr val="bg2"/>
                </a:solidFill>
              </a:rPr>
            </a:br>
            <a:r>
              <a:rPr lang="en-US" sz="3600" dirty="0">
                <a:solidFill>
                  <a:schemeClr val="bg2"/>
                </a:solidFill>
              </a:rPr>
              <a:t>des </a:t>
            </a:r>
            <a:r>
              <a:rPr lang="en-US" sz="3600" b="1" dirty="0">
                <a:solidFill>
                  <a:schemeClr val="accent3"/>
                </a:solidFill>
              </a:rPr>
              <a:t>services de SSR </a:t>
            </a:r>
            <a:r>
              <a:rPr lang="en-US" sz="3600" b="1" dirty="0" err="1">
                <a:solidFill>
                  <a:schemeClr val="accent3"/>
                </a:solidFill>
              </a:rPr>
              <a:t>adaptés</a:t>
            </a:r>
            <a:r>
              <a:rPr lang="en-US" sz="3600" b="1" dirty="0">
                <a:solidFill>
                  <a:schemeClr val="accent3"/>
                </a:solidFill>
              </a:rPr>
              <a:t> </a:t>
            </a:r>
            <a:br>
              <a:rPr lang="en-US" sz="3600" b="1" dirty="0">
                <a:solidFill>
                  <a:schemeClr val="accent3"/>
                </a:solidFill>
              </a:rPr>
            </a:br>
            <a:r>
              <a:rPr lang="en-US" sz="3600" b="1" dirty="0">
                <a:solidFill>
                  <a:schemeClr val="accent3"/>
                </a:solidFill>
              </a:rPr>
              <a:t>aux </a:t>
            </a:r>
            <a:r>
              <a:rPr lang="en-US" sz="3600" b="1" dirty="0" err="1">
                <a:solidFill>
                  <a:schemeClr val="accent3"/>
                </a:solidFill>
              </a:rPr>
              <a:t>jeunes</a:t>
            </a:r>
            <a:r>
              <a:rPr lang="en-US" sz="3600" dirty="0">
                <a:solidFill>
                  <a:schemeClr val="bg2"/>
                </a:solidFill>
              </a:rPr>
              <a:t> </a:t>
            </a:r>
            <a:r>
              <a:rPr lang="en-US" sz="3600" dirty="0" err="1">
                <a:solidFill>
                  <a:schemeClr val="bg2"/>
                </a:solidFill>
              </a:rPr>
              <a:t>à</a:t>
            </a:r>
            <a:r>
              <a:rPr lang="en-US" sz="3600" dirty="0">
                <a:solidFill>
                  <a:schemeClr val="bg2"/>
                </a:solidFill>
              </a:rPr>
              <a:t> Bobo-</a:t>
            </a:r>
            <a:r>
              <a:rPr lang="en-US" sz="3600" dirty="0" err="1">
                <a:solidFill>
                  <a:schemeClr val="bg2"/>
                </a:solidFill>
              </a:rPr>
              <a:t>Dioulasso</a:t>
            </a:r>
            <a:r>
              <a:rPr lang="en-US" sz="3600" dirty="0">
                <a:solidFill>
                  <a:schemeClr val="bg2"/>
                </a:solidFill>
              </a:rPr>
              <a:t> </a:t>
            </a:r>
            <a:r>
              <a:rPr lang="en-US" sz="3600" dirty="0" err="1">
                <a:solidFill>
                  <a:schemeClr val="bg2"/>
                </a:solidFill>
              </a:rPr>
              <a:t>d’ici</a:t>
            </a:r>
            <a:r>
              <a:rPr lang="en-US" sz="3600" dirty="0">
                <a:solidFill>
                  <a:schemeClr val="bg2"/>
                </a:solidFill>
              </a:rPr>
              <a:t> la fin du </a:t>
            </a:r>
            <a:r>
              <a:rPr lang="en-US" sz="3600" dirty="0" err="1">
                <a:solidFill>
                  <a:schemeClr val="bg2"/>
                </a:solidFill>
              </a:rPr>
              <a:t>processus</a:t>
            </a:r>
            <a:r>
              <a:rPr lang="en-US" sz="3600" dirty="0">
                <a:solidFill>
                  <a:schemeClr val="bg2"/>
                </a:solidFill>
              </a:rPr>
              <a:t> </a:t>
            </a:r>
            <a:r>
              <a:rPr lang="en-US" sz="3600" dirty="0" err="1">
                <a:solidFill>
                  <a:schemeClr val="bg2"/>
                </a:solidFill>
              </a:rPr>
              <a:t>d’élaboration</a:t>
            </a:r>
            <a:r>
              <a:rPr lang="en-US" sz="3600" dirty="0">
                <a:solidFill>
                  <a:schemeClr val="bg2"/>
                </a:solidFill>
              </a:rPr>
              <a:t> du budget de santé au </a:t>
            </a:r>
            <a:r>
              <a:rPr lang="en-US" sz="3600" dirty="0" err="1">
                <a:solidFill>
                  <a:schemeClr val="bg2"/>
                </a:solidFill>
              </a:rPr>
              <a:t>cours</a:t>
            </a:r>
            <a:r>
              <a:rPr lang="en-US" sz="3600" dirty="0">
                <a:solidFill>
                  <a:schemeClr val="bg2"/>
                </a:solidFill>
              </a:rPr>
              <a:t> du prochain cycle </a:t>
            </a:r>
            <a:r>
              <a:rPr lang="en-US" sz="3600" dirty="0" err="1">
                <a:solidFill>
                  <a:schemeClr val="bg2"/>
                </a:solidFill>
              </a:rPr>
              <a:t>budgétaire</a:t>
            </a:r>
            <a:r>
              <a:rPr lang="en-US" sz="3600" dirty="0">
                <a:solidFill>
                  <a:schemeClr val="bg2"/>
                </a:solidFill>
              </a:rPr>
              <a:t>. </a:t>
            </a:r>
          </a:p>
        </p:txBody>
      </p:sp>
      <p:pic>
        <p:nvPicPr>
          <p:cNvPr id="9" name="Graphic 8">
            <a:extLst>
              <a:ext uri="{FF2B5EF4-FFF2-40B4-BE49-F238E27FC236}">
                <a16:creationId xmlns:a16="http://schemas.microsoft.com/office/drawing/2014/main" id="{DE281A86-1828-2746-9263-CD2E6EEDD9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189570">
            <a:off x="6179825" y="-994947"/>
            <a:ext cx="2743390" cy="2743390"/>
          </a:xfrm>
          <a:prstGeom prst="rect">
            <a:avLst/>
          </a:prstGeom>
        </p:spPr>
      </p:pic>
      <p:pic>
        <p:nvPicPr>
          <p:cNvPr id="3" name="Graphic 2">
            <a:extLst>
              <a:ext uri="{FF2B5EF4-FFF2-40B4-BE49-F238E27FC236}">
                <a16:creationId xmlns:a16="http://schemas.microsoft.com/office/drawing/2014/main" id="{55036D2D-41B7-BD4C-B6F0-46D1BB4251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686320">
            <a:off x="6880807" y="3330310"/>
            <a:ext cx="2954718" cy="2954718"/>
          </a:xfrm>
          <a:prstGeom prst="rect">
            <a:avLst/>
          </a:prstGeom>
        </p:spPr>
      </p:pic>
      <p:pic>
        <p:nvPicPr>
          <p:cNvPr id="11" name="Graphic 10">
            <a:extLst>
              <a:ext uri="{FF2B5EF4-FFF2-40B4-BE49-F238E27FC236}">
                <a16:creationId xmlns:a16="http://schemas.microsoft.com/office/drawing/2014/main" id="{AED3C0F5-1B16-7D4F-822D-EE2BDF546B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431084" flipV="1">
            <a:off x="7085943" y="1041556"/>
            <a:ext cx="2544447" cy="2544447"/>
          </a:xfrm>
          <a:prstGeom prst="rect">
            <a:avLst/>
          </a:prstGeom>
        </p:spPr>
      </p:pic>
    </p:spTree>
    <p:extLst>
      <p:ext uri="{BB962C8B-B14F-4D97-AF65-F5344CB8AC3E}">
        <p14:creationId xmlns:p14="http://schemas.microsoft.com/office/powerpoint/2010/main" val="118108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3DE5C7-756F-BD46-B36B-115E2ADF061B}"/>
              </a:ext>
            </a:extLst>
          </p:cNvPr>
          <p:cNvPicPr>
            <a:picLocks noChangeAspect="1"/>
          </p:cNvPicPr>
          <p:nvPr/>
        </p:nvPicPr>
        <p:blipFill>
          <a:blip r:embed="rId3"/>
          <a:stretch>
            <a:fillRect/>
          </a:stretch>
        </p:blipFill>
        <p:spPr>
          <a:xfrm rot="17267718">
            <a:off x="4364637" y="-1396025"/>
            <a:ext cx="5533042" cy="11041160"/>
          </a:xfrm>
          <a:prstGeom prst="rect">
            <a:avLst/>
          </a:prstGeom>
        </p:spPr>
      </p:pic>
      <p:sp>
        <p:nvSpPr>
          <p:cNvPr id="2" name="Title 1">
            <a:extLst>
              <a:ext uri="{FF2B5EF4-FFF2-40B4-BE49-F238E27FC236}">
                <a16:creationId xmlns:a16="http://schemas.microsoft.com/office/drawing/2014/main" id="{4432ADF9-5F44-8D45-A9AB-40862AAE8FDA}"/>
              </a:ext>
            </a:extLst>
          </p:cNvPr>
          <p:cNvSpPr>
            <a:spLocks noGrp="1"/>
          </p:cNvSpPr>
          <p:nvPr>
            <p:ph type="title"/>
          </p:nvPr>
        </p:nvSpPr>
        <p:spPr>
          <a:xfrm>
            <a:off x="819822" y="2176530"/>
            <a:ext cx="7498260" cy="2468209"/>
          </a:xfrm>
        </p:spPr>
        <p:txBody>
          <a:bodyPr anchor="ctr">
            <a:normAutofit/>
          </a:bodyPr>
          <a:lstStyle/>
          <a:p>
            <a:pPr algn="ctr"/>
            <a:r>
              <a:rPr lang="en-US" sz="7200" dirty="0" err="1"/>
              <a:t>Contexte</a:t>
            </a:r>
            <a:endParaRPr lang="en-US" sz="7200" dirty="0"/>
          </a:p>
        </p:txBody>
      </p:sp>
    </p:spTree>
    <p:extLst>
      <p:ext uri="{BB962C8B-B14F-4D97-AF65-F5344CB8AC3E}">
        <p14:creationId xmlns:p14="http://schemas.microsoft.com/office/powerpoint/2010/main" val="297971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5C7E9-B419-3640-974C-83D135ABE96E}"/>
              </a:ext>
            </a:extLst>
          </p:cNvPr>
          <p:cNvSpPr txBox="1"/>
          <p:nvPr/>
        </p:nvSpPr>
        <p:spPr>
          <a:xfrm>
            <a:off x="1516828" y="1308653"/>
            <a:ext cx="6110344" cy="2605842"/>
          </a:xfrm>
          <a:prstGeom prst="rect">
            <a:avLst/>
          </a:prstGeom>
          <a:noFill/>
        </p:spPr>
        <p:txBody>
          <a:bodyPr wrap="square" rtlCol="0">
            <a:spAutoFit/>
          </a:bodyPr>
          <a:lstStyle/>
          <a:p>
            <a:pPr algn="ctr">
              <a:lnSpc>
                <a:spcPts val="9820"/>
              </a:lnSpc>
            </a:pPr>
            <a:r>
              <a:rPr lang="en-US" sz="9600" dirty="0">
                <a:solidFill>
                  <a:schemeClr val="bg2"/>
                </a:solidFill>
              </a:rPr>
              <a:t>Nous </a:t>
            </a:r>
            <a:r>
              <a:rPr lang="en-US" sz="9600" dirty="0" err="1">
                <a:solidFill>
                  <a:schemeClr val="bg2"/>
                </a:solidFill>
              </a:rPr>
              <a:t>vous</a:t>
            </a:r>
            <a:r>
              <a:rPr lang="en-US" sz="9600" dirty="0">
                <a:solidFill>
                  <a:schemeClr val="bg2"/>
                </a:solidFill>
              </a:rPr>
              <a:t> </a:t>
            </a:r>
            <a:r>
              <a:rPr lang="en-US" sz="9600" dirty="0" err="1">
                <a:solidFill>
                  <a:schemeClr val="bg2"/>
                </a:solidFill>
              </a:rPr>
              <a:t>remercions</a:t>
            </a:r>
            <a:r>
              <a:rPr lang="en-US" sz="9600" dirty="0">
                <a:solidFill>
                  <a:schemeClr val="bg2"/>
                </a:solidFill>
              </a:rPr>
              <a:t> !</a:t>
            </a:r>
          </a:p>
        </p:txBody>
      </p:sp>
      <p:pic>
        <p:nvPicPr>
          <p:cNvPr id="11" name="Picture 10">
            <a:extLst>
              <a:ext uri="{FF2B5EF4-FFF2-40B4-BE49-F238E27FC236}">
                <a16:creationId xmlns:a16="http://schemas.microsoft.com/office/drawing/2014/main" id="{0F7EC7BB-CF13-E745-938C-96E0B8895FC3}"/>
              </a:ext>
            </a:extLst>
          </p:cNvPr>
          <p:cNvPicPr>
            <a:picLocks noChangeAspect="1"/>
          </p:cNvPicPr>
          <p:nvPr/>
        </p:nvPicPr>
        <p:blipFill>
          <a:blip r:embed="rId3"/>
          <a:stretch>
            <a:fillRect/>
          </a:stretch>
        </p:blipFill>
        <p:spPr>
          <a:xfrm>
            <a:off x="2945217" y="4666981"/>
            <a:ext cx="1701895" cy="686248"/>
          </a:xfrm>
          <a:prstGeom prst="rect">
            <a:avLst/>
          </a:prstGeom>
        </p:spPr>
      </p:pic>
      <p:grpSp>
        <p:nvGrpSpPr>
          <p:cNvPr id="14" name="Group 13">
            <a:extLst>
              <a:ext uri="{FF2B5EF4-FFF2-40B4-BE49-F238E27FC236}">
                <a16:creationId xmlns:a16="http://schemas.microsoft.com/office/drawing/2014/main" id="{3F8602BA-2A3A-0E48-8888-CFE8F7116896}"/>
              </a:ext>
            </a:extLst>
          </p:cNvPr>
          <p:cNvGrpSpPr/>
          <p:nvPr/>
        </p:nvGrpSpPr>
        <p:grpSpPr>
          <a:xfrm>
            <a:off x="0" y="6572922"/>
            <a:ext cx="9143999" cy="285078"/>
            <a:chOff x="0" y="6572922"/>
            <a:chExt cx="9143999" cy="285078"/>
          </a:xfrm>
        </p:grpSpPr>
        <p:sp>
          <p:nvSpPr>
            <p:cNvPr id="15" name="Rectangle 14">
              <a:extLst>
                <a:ext uri="{FF2B5EF4-FFF2-40B4-BE49-F238E27FC236}">
                  <a16:creationId xmlns:a16="http://schemas.microsoft.com/office/drawing/2014/main" id="{3879C74E-64AA-2D48-A677-E1DDE13548F3}"/>
                </a:ext>
              </a:extLst>
            </p:cNvPr>
            <p:cNvSpPr/>
            <p:nvPr/>
          </p:nvSpPr>
          <p:spPr>
            <a:xfrm>
              <a:off x="0" y="6572922"/>
              <a:ext cx="8272630" cy="285078"/>
            </a:xfrm>
            <a:prstGeom prst="rect">
              <a:avLst/>
            </a:prstGeom>
            <a:solidFill>
              <a:srgbClr val="9C251E">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850306-7BEE-D544-81BD-90A4568FA87E}"/>
                </a:ext>
              </a:extLst>
            </p:cNvPr>
            <p:cNvSpPr/>
            <p:nvPr/>
          </p:nvSpPr>
          <p:spPr>
            <a:xfrm>
              <a:off x="8433994" y="6572922"/>
              <a:ext cx="710005" cy="285078"/>
            </a:xfrm>
            <a:prstGeom prst="rect">
              <a:avLst/>
            </a:prstGeom>
            <a:solidFill>
              <a:srgbClr val="99C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BE27F16-6C15-B94F-884F-095FCA1BD599}"/>
                </a:ext>
              </a:extLst>
            </p:cNvPr>
            <p:cNvSpPr/>
            <p:nvPr/>
          </p:nvSpPr>
          <p:spPr>
            <a:xfrm>
              <a:off x="8272630" y="6572922"/>
              <a:ext cx="161364" cy="285078"/>
            </a:xfrm>
            <a:prstGeom prst="rect">
              <a:avLst/>
            </a:prstGeom>
            <a:solidFill>
              <a:srgbClr val="417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1773640F-BBF8-144A-A7FD-5AE4E0F3F27D}"/>
              </a:ext>
            </a:extLst>
          </p:cNvPr>
          <p:cNvSpPr txBox="1"/>
          <p:nvPr/>
        </p:nvSpPr>
        <p:spPr>
          <a:xfrm>
            <a:off x="2866912" y="5515363"/>
            <a:ext cx="3388659" cy="461665"/>
          </a:xfrm>
          <a:prstGeom prst="rect">
            <a:avLst/>
          </a:prstGeom>
          <a:noFill/>
        </p:spPr>
        <p:txBody>
          <a:bodyPr wrap="square" rtlCol="0" anchor="ctr">
            <a:spAutoFit/>
          </a:bodyPr>
          <a:lstStyle/>
          <a:p>
            <a:pPr algn="ctr"/>
            <a:r>
              <a:rPr lang="en-US" sz="1200" dirty="0">
                <a:solidFill>
                  <a:schemeClr val="bg2"/>
                </a:solidFill>
              </a:rPr>
              <a:t>© 2018. Population Reference Bureau. </a:t>
            </a:r>
            <a:br>
              <a:rPr lang="en-US" sz="1200" dirty="0">
                <a:solidFill>
                  <a:schemeClr val="bg2"/>
                </a:solidFill>
              </a:rPr>
            </a:br>
            <a:r>
              <a:rPr lang="en-US" sz="1200" dirty="0" err="1">
                <a:solidFill>
                  <a:schemeClr val="bg2"/>
                </a:solidFill>
              </a:rPr>
              <a:t>Tous</a:t>
            </a:r>
            <a:r>
              <a:rPr lang="en-US" sz="1200" dirty="0">
                <a:solidFill>
                  <a:schemeClr val="bg2"/>
                </a:solidFill>
              </a:rPr>
              <a:t> droits </a:t>
            </a:r>
            <a:r>
              <a:rPr lang="en-US" sz="1200" dirty="0" err="1">
                <a:solidFill>
                  <a:schemeClr val="bg2"/>
                </a:solidFill>
              </a:rPr>
              <a:t>réservés</a:t>
            </a:r>
            <a:r>
              <a:rPr lang="en-US" sz="1200" dirty="0">
                <a:solidFill>
                  <a:schemeClr val="bg2"/>
                </a:solidFill>
              </a:rPr>
              <a:t>.</a:t>
            </a:r>
          </a:p>
        </p:txBody>
      </p:sp>
      <p:pic>
        <p:nvPicPr>
          <p:cNvPr id="5" name="Picture 4">
            <a:extLst>
              <a:ext uri="{FF2B5EF4-FFF2-40B4-BE49-F238E27FC236}">
                <a16:creationId xmlns:a16="http://schemas.microsoft.com/office/drawing/2014/main" id="{C4272B8C-02DF-4132-BEAD-A181DB13C2DD}"/>
              </a:ext>
            </a:extLst>
          </p:cNvPr>
          <p:cNvPicPr>
            <a:picLocks noChangeAspect="1"/>
          </p:cNvPicPr>
          <p:nvPr/>
        </p:nvPicPr>
        <p:blipFill>
          <a:blip r:embed="rId4"/>
          <a:stretch>
            <a:fillRect/>
          </a:stretch>
        </p:blipFill>
        <p:spPr>
          <a:xfrm>
            <a:off x="4795923" y="4802726"/>
            <a:ext cx="1278874" cy="436949"/>
          </a:xfrm>
          <a:prstGeom prst="rect">
            <a:avLst/>
          </a:prstGeom>
        </p:spPr>
      </p:pic>
    </p:spTree>
    <p:extLst>
      <p:ext uri="{BB962C8B-B14F-4D97-AF65-F5344CB8AC3E}">
        <p14:creationId xmlns:p14="http://schemas.microsoft.com/office/powerpoint/2010/main" val="310237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087E-309F-CC45-9904-5EE8DCF5FC38}"/>
              </a:ext>
            </a:extLst>
          </p:cNvPr>
          <p:cNvSpPr>
            <a:spLocks noGrp="1"/>
          </p:cNvSpPr>
          <p:nvPr>
            <p:ph type="title"/>
          </p:nvPr>
        </p:nvSpPr>
        <p:spPr>
          <a:xfrm>
            <a:off x="447261" y="599660"/>
            <a:ext cx="8249478" cy="695739"/>
          </a:xfrm>
        </p:spPr>
        <p:txBody>
          <a:bodyPr/>
          <a:lstStyle/>
          <a:p>
            <a:pPr algn="ctr"/>
            <a:r>
              <a:rPr lang="en-US" dirty="0"/>
              <a:t>Remarque</a:t>
            </a:r>
          </a:p>
        </p:txBody>
      </p:sp>
      <p:sp>
        <p:nvSpPr>
          <p:cNvPr id="3" name="Content Placeholder 2">
            <a:extLst>
              <a:ext uri="{FF2B5EF4-FFF2-40B4-BE49-F238E27FC236}">
                <a16:creationId xmlns:a16="http://schemas.microsoft.com/office/drawing/2014/main" id="{52C36719-55E2-DA47-806C-E8F7764769D2}"/>
              </a:ext>
            </a:extLst>
          </p:cNvPr>
          <p:cNvSpPr>
            <a:spLocks noGrp="1"/>
          </p:cNvSpPr>
          <p:nvPr>
            <p:ph idx="1"/>
          </p:nvPr>
        </p:nvSpPr>
        <p:spPr>
          <a:xfrm>
            <a:off x="1142404" y="1305919"/>
            <a:ext cx="6859193" cy="4412302"/>
          </a:xfrm>
        </p:spPr>
        <p:txBody>
          <a:bodyPr anchor="ctr"/>
          <a:lstStyle/>
          <a:p>
            <a:pPr marL="0" indent="0" algn="ctr">
              <a:buNone/>
            </a:pPr>
            <a:r>
              <a:rPr lang="en-US" dirty="0" err="1"/>
              <a:t>En</a:t>
            </a:r>
            <a:r>
              <a:rPr lang="en-US" dirty="0"/>
              <a:t> 2017, avec le </a:t>
            </a:r>
            <a:r>
              <a:rPr lang="en-US" dirty="0" err="1"/>
              <a:t>financement</a:t>
            </a:r>
            <a:r>
              <a:rPr lang="en-US" dirty="0"/>
              <a:t> de la </a:t>
            </a:r>
            <a:r>
              <a:rPr lang="en-US" dirty="0" err="1"/>
              <a:t>Fon­dation</a:t>
            </a:r>
            <a:r>
              <a:rPr lang="en-US" dirty="0"/>
              <a:t> Bill </a:t>
            </a:r>
            <a:br>
              <a:rPr lang="en-US" dirty="0"/>
            </a:br>
            <a:r>
              <a:rPr lang="en-US" dirty="0"/>
              <a:t>et Melinda Gates, le Population Reference Bureau </a:t>
            </a:r>
            <a:br>
              <a:rPr lang="en-US" dirty="0"/>
            </a:br>
            <a:r>
              <a:rPr lang="en-US" dirty="0"/>
              <a:t>et </a:t>
            </a:r>
            <a:r>
              <a:rPr lang="en-US" dirty="0" err="1"/>
              <a:t>l’International</a:t>
            </a:r>
            <a:r>
              <a:rPr lang="en-US" dirty="0"/>
              <a:t> Youth Alliance for Family Planning </a:t>
            </a:r>
            <a:br>
              <a:rPr lang="en-US" dirty="0"/>
            </a:br>
            <a:r>
              <a:rPr lang="en-US" dirty="0" err="1"/>
              <a:t>ont</a:t>
            </a:r>
            <a:r>
              <a:rPr lang="en-US" dirty="0"/>
              <a:t> </a:t>
            </a:r>
            <a:r>
              <a:rPr lang="en-US" dirty="0" err="1"/>
              <a:t>mené</a:t>
            </a:r>
            <a:r>
              <a:rPr lang="en-US" dirty="0"/>
              <a:t> </a:t>
            </a:r>
            <a:r>
              <a:rPr lang="en-US" dirty="0" err="1"/>
              <a:t>une</a:t>
            </a:r>
            <a:r>
              <a:rPr lang="en-US" dirty="0"/>
              <a:t> étude de recherche qualitative </a:t>
            </a:r>
            <a:br>
              <a:rPr lang="en-US" dirty="0"/>
            </a:br>
            <a:r>
              <a:rPr lang="en-US" dirty="0"/>
              <a:t>pour </a:t>
            </a:r>
            <a:r>
              <a:rPr lang="en-US" dirty="0" err="1"/>
              <a:t>éval­uer</a:t>
            </a:r>
            <a:r>
              <a:rPr lang="en-US" dirty="0"/>
              <a:t> le </a:t>
            </a:r>
            <a:r>
              <a:rPr lang="en-US" dirty="0" err="1"/>
              <a:t>statut</a:t>
            </a:r>
            <a:r>
              <a:rPr lang="en-US" dirty="0"/>
              <a:t> des services de planification </a:t>
            </a:r>
            <a:r>
              <a:rPr lang="en-US" dirty="0" err="1"/>
              <a:t>familiale</a:t>
            </a:r>
            <a:r>
              <a:rPr lang="en-US" dirty="0"/>
              <a:t> </a:t>
            </a:r>
            <a:r>
              <a:rPr lang="en-US" dirty="0" err="1"/>
              <a:t>adaptés</a:t>
            </a:r>
            <a:r>
              <a:rPr lang="en-US" dirty="0"/>
              <a:t> aux </a:t>
            </a:r>
            <a:r>
              <a:rPr lang="en-US" dirty="0" err="1"/>
              <a:t>jeunes</a:t>
            </a:r>
            <a:r>
              <a:rPr lang="en-US" dirty="0"/>
              <a:t> au Burkina Faso. </a:t>
            </a:r>
            <a:br>
              <a:rPr lang="en-US" dirty="0"/>
            </a:br>
            <a:r>
              <a:rPr lang="en-US" dirty="0" err="1"/>
              <a:t>Cet</a:t>
            </a:r>
            <a:r>
              <a:rPr lang="en-US" dirty="0"/>
              <a:t> </a:t>
            </a:r>
            <a:r>
              <a:rPr lang="en-US" dirty="0" err="1"/>
              <a:t>intitulé</a:t>
            </a:r>
            <a:r>
              <a:rPr lang="en-US" dirty="0"/>
              <a:t> </a:t>
            </a:r>
            <a:r>
              <a:rPr lang="en-US" dirty="0" err="1"/>
              <a:t>présente</a:t>
            </a:r>
            <a:r>
              <a:rPr lang="en-US" dirty="0"/>
              <a:t> des </a:t>
            </a:r>
            <a:r>
              <a:rPr lang="en-US" dirty="0" err="1"/>
              <a:t>résultats</a:t>
            </a:r>
            <a:r>
              <a:rPr lang="en-US" dirty="0"/>
              <a:t> </a:t>
            </a:r>
            <a:r>
              <a:rPr lang="en-US" dirty="0" err="1"/>
              <a:t>soulignant</a:t>
            </a:r>
            <a:r>
              <a:rPr lang="en-US" dirty="0"/>
              <a:t> </a:t>
            </a:r>
            <a:br>
              <a:rPr lang="en-US" dirty="0"/>
            </a:br>
            <a:r>
              <a:rPr lang="en-US" dirty="0"/>
              <a:t>les </a:t>
            </a:r>
            <a:r>
              <a:rPr lang="en-US" dirty="0" err="1"/>
              <a:t>lacunes</a:t>
            </a:r>
            <a:r>
              <a:rPr lang="en-US" dirty="0"/>
              <a:t> majeures dans la prestation </a:t>
            </a:r>
            <a:br>
              <a:rPr lang="en-US" dirty="0"/>
            </a:br>
            <a:r>
              <a:rPr lang="en-US" dirty="0"/>
              <a:t>des services </a:t>
            </a:r>
            <a:r>
              <a:rPr lang="en-US" dirty="0" err="1"/>
              <a:t>adaptés</a:t>
            </a:r>
            <a:r>
              <a:rPr lang="en-US" dirty="0"/>
              <a:t> aux </a:t>
            </a:r>
            <a:r>
              <a:rPr lang="en-US" dirty="0" err="1"/>
              <a:t>jeunes</a:t>
            </a:r>
            <a:r>
              <a:rPr lang="en-US" dirty="0"/>
              <a:t>.</a:t>
            </a:r>
          </a:p>
        </p:txBody>
      </p:sp>
      <p:cxnSp>
        <p:nvCxnSpPr>
          <p:cNvPr id="4" name="Straight Connector 3">
            <a:extLst>
              <a:ext uri="{FF2B5EF4-FFF2-40B4-BE49-F238E27FC236}">
                <a16:creationId xmlns:a16="http://schemas.microsoft.com/office/drawing/2014/main" id="{D7CA9962-3535-004D-AD34-2991628604F9}"/>
              </a:ext>
            </a:extLst>
          </p:cNvPr>
          <p:cNvCxnSpPr>
            <a:cxnSpLocks/>
          </p:cNvCxnSpPr>
          <p:nvPr/>
        </p:nvCxnSpPr>
        <p:spPr>
          <a:xfrm>
            <a:off x="1032476" y="1687131"/>
            <a:ext cx="70790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B6E55AC-01AF-3D45-9F4F-C7A5F782F028}"/>
              </a:ext>
            </a:extLst>
          </p:cNvPr>
          <p:cNvCxnSpPr>
            <a:cxnSpLocks/>
          </p:cNvCxnSpPr>
          <p:nvPr/>
        </p:nvCxnSpPr>
        <p:spPr>
          <a:xfrm>
            <a:off x="1032476" y="5394103"/>
            <a:ext cx="70790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62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04C1-E758-1A4E-9E32-37F1253EE265}"/>
              </a:ext>
            </a:extLst>
          </p:cNvPr>
          <p:cNvSpPr>
            <a:spLocks noGrp="1"/>
          </p:cNvSpPr>
          <p:nvPr>
            <p:ph type="title"/>
          </p:nvPr>
        </p:nvSpPr>
        <p:spPr>
          <a:xfrm>
            <a:off x="5203450" y="811370"/>
            <a:ext cx="3739827" cy="3014260"/>
          </a:xfrm>
        </p:spPr>
        <p:txBody>
          <a:bodyPr>
            <a:noAutofit/>
          </a:bodyPr>
          <a:lstStyle/>
          <a:p>
            <a:r>
              <a:rPr lang="fr-FR" dirty="0"/>
              <a:t>Les jeunes de </a:t>
            </a:r>
            <a:br>
              <a:rPr lang="fr-FR" dirty="0"/>
            </a:br>
            <a:r>
              <a:rPr lang="fr-FR" dirty="0"/>
              <a:t>moins de 20 ans représentent</a:t>
            </a:r>
            <a:r>
              <a:rPr lang="fr-FR" b="1" dirty="0">
                <a:solidFill>
                  <a:schemeClr val="accent3"/>
                </a:solidFill>
              </a:rPr>
              <a:t> </a:t>
            </a:r>
            <a:br>
              <a:rPr lang="fr-FR" b="1" dirty="0">
                <a:solidFill>
                  <a:schemeClr val="accent3"/>
                </a:solidFill>
              </a:rPr>
            </a:br>
            <a:r>
              <a:rPr lang="fr-FR" b="1" dirty="0">
                <a:solidFill>
                  <a:schemeClr val="accent3"/>
                </a:solidFill>
              </a:rPr>
              <a:t>56 % de la population </a:t>
            </a:r>
            <a:br>
              <a:rPr lang="fr-FR" b="1" dirty="0">
                <a:solidFill>
                  <a:schemeClr val="accent3"/>
                </a:solidFill>
              </a:rPr>
            </a:br>
            <a:r>
              <a:rPr lang="fr-FR" dirty="0"/>
              <a:t>du Burkina Faso.</a:t>
            </a:r>
            <a:endParaRPr lang="en-US" dirty="0"/>
          </a:p>
        </p:txBody>
      </p:sp>
      <p:sp>
        <p:nvSpPr>
          <p:cNvPr id="3" name="Content Placeholder 2">
            <a:extLst>
              <a:ext uri="{FF2B5EF4-FFF2-40B4-BE49-F238E27FC236}">
                <a16:creationId xmlns:a16="http://schemas.microsoft.com/office/drawing/2014/main" id="{C20DA0FC-7036-334A-B910-D9FA82FCADAD}"/>
              </a:ext>
            </a:extLst>
          </p:cNvPr>
          <p:cNvSpPr>
            <a:spLocks noGrp="1"/>
          </p:cNvSpPr>
          <p:nvPr>
            <p:ph idx="1"/>
          </p:nvPr>
        </p:nvSpPr>
        <p:spPr>
          <a:xfrm>
            <a:off x="457200" y="6210795"/>
            <a:ext cx="8249478" cy="190004"/>
          </a:xfrm>
        </p:spPr>
        <p:txBody>
          <a:bodyPr anchor="b" anchorCtr="0">
            <a:noAutofit/>
          </a:bodyPr>
          <a:lstStyle/>
          <a:p>
            <a:pPr marL="0" indent="0">
              <a:buNone/>
            </a:pPr>
            <a:r>
              <a:rPr lang="en-US" sz="800" b="1" dirty="0"/>
              <a:t>Source : </a:t>
            </a:r>
            <a:r>
              <a:rPr lang="fr-FR" sz="800" dirty="0"/>
              <a:t>Division de la population des Nations unies (DPNU), </a:t>
            </a:r>
            <a:r>
              <a:rPr lang="fr-FR" sz="800" i="1" dirty="0"/>
              <a:t>Perspectives de la population mondiale : la révision de 2017 </a:t>
            </a:r>
            <a:r>
              <a:rPr lang="fr-FR" sz="800" dirty="0"/>
              <a:t>(en anglais) (New York : DPNU, 2017).</a:t>
            </a:r>
            <a:r>
              <a:rPr lang="en-US" sz="800" dirty="0"/>
              <a:t> </a:t>
            </a:r>
          </a:p>
        </p:txBody>
      </p:sp>
      <p:graphicFrame>
        <p:nvGraphicFramePr>
          <p:cNvPr id="5" name="Chart 4">
            <a:extLst>
              <a:ext uri="{FF2B5EF4-FFF2-40B4-BE49-F238E27FC236}">
                <a16:creationId xmlns:a16="http://schemas.microsoft.com/office/drawing/2014/main" id="{E93C1738-E84E-F344-8AA4-2FF9A80B0DDB}"/>
              </a:ext>
            </a:extLst>
          </p:cNvPr>
          <p:cNvGraphicFramePr>
            <a:graphicFrameLocks noChangeAspect="1"/>
          </p:cNvGraphicFramePr>
          <p:nvPr/>
        </p:nvGraphicFramePr>
        <p:xfrm>
          <a:off x="-285010" y="201879"/>
          <a:ext cx="6054561" cy="566928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8C75159-A5FA-F24E-8861-7EB7DFAAEB8C}"/>
              </a:ext>
            </a:extLst>
          </p:cNvPr>
          <p:cNvCxnSpPr>
            <a:cxnSpLocks/>
          </p:cNvCxnSpPr>
          <p:nvPr/>
        </p:nvCxnSpPr>
        <p:spPr>
          <a:xfrm>
            <a:off x="6624449" y="3995447"/>
            <a:ext cx="0" cy="487713"/>
          </a:xfrm>
          <a:prstGeom prst="line">
            <a:avLst/>
          </a:prstGeom>
          <a:ln>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1B3602-9075-604A-BEC7-BD4E9658C37A}"/>
              </a:ext>
            </a:extLst>
          </p:cNvPr>
          <p:cNvCxnSpPr>
            <a:cxnSpLocks/>
          </p:cNvCxnSpPr>
          <p:nvPr/>
        </p:nvCxnSpPr>
        <p:spPr>
          <a:xfrm flipH="1">
            <a:off x="4548247" y="4483160"/>
            <a:ext cx="207818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7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C72073-B011-B442-A819-B83E35591753}"/>
              </a:ext>
            </a:extLst>
          </p:cNvPr>
          <p:cNvSpPr/>
          <p:nvPr/>
        </p:nvSpPr>
        <p:spPr>
          <a:xfrm>
            <a:off x="4649127" y="4171588"/>
            <a:ext cx="3039179" cy="759182"/>
          </a:xfrm>
          <a:prstGeom prst="rect">
            <a:avLst/>
          </a:prstGeom>
        </p:spPr>
        <p:txBody>
          <a:bodyPr wrap="square">
            <a:spAutoFit/>
          </a:bodyPr>
          <a:lstStyle/>
          <a:p>
            <a:pPr algn="ctr">
              <a:lnSpc>
                <a:spcPts val="2580"/>
              </a:lnSpc>
            </a:pPr>
            <a:r>
              <a:rPr lang="en-US" sz="2400" dirty="0" err="1">
                <a:solidFill>
                  <a:schemeClr val="bg2"/>
                </a:solidFill>
              </a:rPr>
              <a:t>Préserver</a:t>
            </a:r>
            <a:r>
              <a:rPr lang="en-US" sz="2400" dirty="0">
                <a:solidFill>
                  <a:schemeClr val="bg2"/>
                </a:solidFill>
              </a:rPr>
              <a:t> la santé </a:t>
            </a:r>
            <a:br>
              <a:rPr lang="en-US" sz="2400" dirty="0">
                <a:solidFill>
                  <a:schemeClr val="bg2"/>
                </a:solidFill>
              </a:rPr>
            </a:br>
            <a:r>
              <a:rPr lang="en-US" sz="2400" dirty="0">
                <a:solidFill>
                  <a:schemeClr val="bg2"/>
                </a:solidFill>
              </a:rPr>
              <a:t>de </a:t>
            </a:r>
            <a:r>
              <a:rPr lang="en-US" sz="2400" dirty="0" err="1">
                <a:solidFill>
                  <a:schemeClr val="bg2"/>
                </a:solidFill>
              </a:rPr>
              <a:t>cette</a:t>
            </a:r>
            <a:r>
              <a:rPr lang="en-US" sz="2400" dirty="0">
                <a:solidFill>
                  <a:schemeClr val="bg2"/>
                </a:solidFill>
              </a:rPr>
              <a:t> </a:t>
            </a:r>
            <a:r>
              <a:rPr lang="en-US" sz="2400" dirty="0" err="1">
                <a:solidFill>
                  <a:schemeClr val="bg2"/>
                </a:solidFill>
              </a:rPr>
              <a:t>génération</a:t>
            </a:r>
            <a:r>
              <a:rPr lang="en-US" sz="2400" dirty="0">
                <a:solidFill>
                  <a:schemeClr val="bg2"/>
                </a:solidFill>
              </a:rPr>
              <a:t>.</a:t>
            </a:r>
          </a:p>
        </p:txBody>
      </p:sp>
      <p:sp>
        <p:nvSpPr>
          <p:cNvPr id="8" name="Rectangle 7">
            <a:extLst>
              <a:ext uri="{FF2B5EF4-FFF2-40B4-BE49-F238E27FC236}">
                <a16:creationId xmlns:a16="http://schemas.microsoft.com/office/drawing/2014/main" id="{7B1A05D8-7F5F-484B-966D-561DFD078B08}"/>
              </a:ext>
            </a:extLst>
          </p:cNvPr>
          <p:cNvSpPr/>
          <p:nvPr/>
        </p:nvSpPr>
        <p:spPr>
          <a:xfrm>
            <a:off x="1703639" y="4171588"/>
            <a:ext cx="2494874" cy="759182"/>
          </a:xfrm>
          <a:prstGeom prst="rect">
            <a:avLst/>
          </a:prstGeom>
        </p:spPr>
        <p:txBody>
          <a:bodyPr wrap="square">
            <a:spAutoFit/>
          </a:bodyPr>
          <a:lstStyle/>
          <a:p>
            <a:pPr algn="ctr">
              <a:lnSpc>
                <a:spcPts val="2580"/>
              </a:lnSpc>
            </a:pPr>
            <a:r>
              <a:rPr lang="en-US" sz="2400" dirty="0" err="1">
                <a:solidFill>
                  <a:schemeClr val="bg2"/>
                </a:solidFill>
              </a:rPr>
              <a:t>Répondre</a:t>
            </a:r>
            <a:r>
              <a:rPr lang="en-US" sz="2400" dirty="0">
                <a:solidFill>
                  <a:schemeClr val="bg2"/>
                </a:solidFill>
              </a:rPr>
              <a:t> aux </a:t>
            </a:r>
            <a:r>
              <a:rPr lang="en-US" sz="2400" dirty="0" err="1">
                <a:solidFill>
                  <a:schemeClr val="bg2"/>
                </a:solidFill>
              </a:rPr>
              <a:t>besoins</a:t>
            </a:r>
            <a:r>
              <a:rPr lang="en-US" sz="2400" dirty="0">
                <a:solidFill>
                  <a:schemeClr val="bg2"/>
                </a:solidFill>
              </a:rPr>
              <a:t> des </a:t>
            </a:r>
            <a:r>
              <a:rPr lang="en-US" sz="2400" dirty="0" err="1">
                <a:solidFill>
                  <a:schemeClr val="bg2"/>
                </a:solidFill>
              </a:rPr>
              <a:t>jeunes</a:t>
            </a:r>
            <a:r>
              <a:rPr lang="en-US" sz="2400" dirty="0">
                <a:solidFill>
                  <a:schemeClr val="bg2"/>
                </a:solidFill>
              </a:rPr>
              <a:t>.</a:t>
            </a:r>
          </a:p>
        </p:txBody>
      </p:sp>
      <p:pic>
        <p:nvPicPr>
          <p:cNvPr id="10" name="Graphic 9">
            <a:extLst>
              <a:ext uri="{FF2B5EF4-FFF2-40B4-BE49-F238E27FC236}">
                <a16:creationId xmlns:a16="http://schemas.microsoft.com/office/drawing/2014/main" id="{C59BB41D-A164-1F46-98AA-EC68960951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4948" y="2267919"/>
            <a:ext cx="1784916" cy="1784916"/>
          </a:xfrm>
          <a:prstGeom prst="rect">
            <a:avLst/>
          </a:prstGeom>
        </p:spPr>
      </p:pic>
      <p:pic>
        <p:nvPicPr>
          <p:cNvPr id="12" name="Graphic 11">
            <a:extLst>
              <a:ext uri="{FF2B5EF4-FFF2-40B4-BE49-F238E27FC236}">
                <a16:creationId xmlns:a16="http://schemas.microsoft.com/office/drawing/2014/main" id="{60D1F71C-025C-094B-B1C0-C08FF066E4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4362" y="2674450"/>
            <a:ext cx="1115798" cy="1115798"/>
          </a:xfrm>
          <a:prstGeom prst="rect">
            <a:avLst/>
          </a:prstGeom>
        </p:spPr>
      </p:pic>
      <p:sp>
        <p:nvSpPr>
          <p:cNvPr id="15" name="Title 1">
            <a:extLst>
              <a:ext uri="{FF2B5EF4-FFF2-40B4-BE49-F238E27FC236}">
                <a16:creationId xmlns:a16="http://schemas.microsoft.com/office/drawing/2014/main" id="{FD58B418-6A2B-364B-9033-E9517C005A7B}"/>
              </a:ext>
            </a:extLst>
          </p:cNvPr>
          <p:cNvSpPr>
            <a:spLocks noGrp="1"/>
          </p:cNvSpPr>
          <p:nvPr>
            <p:ph type="title"/>
          </p:nvPr>
        </p:nvSpPr>
        <p:spPr>
          <a:xfrm>
            <a:off x="447261" y="732269"/>
            <a:ext cx="8249478" cy="695739"/>
          </a:xfrm>
        </p:spPr>
        <p:txBody>
          <a:bodyPr>
            <a:normAutofit fontScale="90000"/>
          </a:bodyPr>
          <a:lstStyle/>
          <a:p>
            <a:pPr algn="ctr"/>
            <a:r>
              <a:rPr lang="en-US" dirty="0" err="1"/>
              <a:t>Investir</a:t>
            </a:r>
            <a:r>
              <a:rPr lang="en-US" dirty="0"/>
              <a:t> dans les services de santé </a:t>
            </a:r>
            <a:r>
              <a:rPr lang="en-US" dirty="0" err="1"/>
              <a:t>sexuelle</a:t>
            </a:r>
            <a:r>
              <a:rPr lang="en-US" dirty="0"/>
              <a:t> et reproductive (SSR) </a:t>
            </a:r>
            <a:r>
              <a:rPr lang="en-US" dirty="0" err="1"/>
              <a:t>adaptés</a:t>
            </a:r>
            <a:r>
              <a:rPr lang="en-US" dirty="0"/>
              <a:t> aux </a:t>
            </a:r>
            <a:r>
              <a:rPr lang="en-US" dirty="0" err="1"/>
              <a:t>jeunes</a:t>
            </a:r>
            <a:r>
              <a:rPr lang="en-US" dirty="0"/>
              <a:t> </a:t>
            </a:r>
            <a:r>
              <a:rPr lang="en-US" dirty="0" err="1"/>
              <a:t>peut</a:t>
            </a:r>
            <a:r>
              <a:rPr lang="en-US" dirty="0"/>
              <a:t> :</a:t>
            </a:r>
          </a:p>
        </p:txBody>
      </p:sp>
    </p:spTree>
    <p:extLst>
      <p:ext uri="{BB962C8B-B14F-4D97-AF65-F5344CB8AC3E}">
        <p14:creationId xmlns:p14="http://schemas.microsoft.com/office/powerpoint/2010/main" val="273615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6A0AD7-3A4A-C44C-8648-689BD13C5807}"/>
              </a:ext>
            </a:extLst>
          </p:cNvPr>
          <p:cNvPicPr>
            <a:picLocks noChangeAspect="1"/>
          </p:cNvPicPr>
          <p:nvPr/>
        </p:nvPicPr>
        <p:blipFill>
          <a:blip r:embed="rId3"/>
          <a:stretch>
            <a:fillRect/>
          </a:stretch>
        </p:blipFill>
        <p:spPr>
          <a:xfrm>
            <a:off x="0" y="959082"/>
            <a:ext cx="9144000" cy="5609536"/>
          </a:xfrm>
          <a:prstGeom prst="rect">
            <a:avLst/>
          </a:prstGeom>
        </p:spPr>
      </p:pic>
    </p:spTree>
    <p:extLst>
      <p:ext uri="{BB962C8B-B14F-4D97-AF65-F5344CB8AC3E}">
        <p14:creationId xmlns:p14="http://schemas.microsoft.com/office/powerpoint/2010/main" val="99382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ADF9-5F44-8D45-A9AB-40862AAE8FDA}"/>
              </a:ext>
            </a:extLst>
          </p:cNvPr>
          <p:cNvSpPr>
            <a:spLocks noGrp="1"/>
          </p:cNvSpPr>
          <p:nvPr>
            <p:ph type="title"/>
          </p:nvPr>
        </p:nvSpPr>
        <p:spPr>
          <a:xfrm>
            <a:off x="4066322" y="2171397"/>
            <a:ext cx="4631478" cy="2852737"/>
          </a:xfrm>
        </p:spPr>
        <p:txBody>
          <a:bodyPr anchor="ctr">
            <a:normAutofit fontScale="90000"/>
          </a:bodyPr>
          <a:lstStyle/>
          <a:p>
            <a:pPr algn="ctr">
              <a:lnSpc>
                <a:spcPts val="6020"/>
              </a:lnSpc>
            </a:pPr>
            <a:r>
              <a:rPr lang="en-US" sz="6000" dirty="0" err="1"/>
              <a:t>Accès</a:t>
            </a:r>
            <a:r>
              <a:rPr lang="en-US" sz="6000" dirty="0"/>
              <a:t> </a:t>
            </a:r>
            <a:r>
              <a:rPr lang="en-US" sz="6000" dirty="0" err="1"/>
              <a:t>à</a:t>
            </a:r>
            <a:r>
              <a:rPr lang="en-US" sz="6000" dirty="0"/>
              <a:t> des services de SSR </a:t>
            </a:r>
            <a:r>
              <a:rPr lang="en-US" sz="6000" dirty="0" err="1"/>
              <a:t>adaptés</a:t>
            </a:r>
            <a:r>
              <a:rPr lang="en-US" sz="6000" dirty="0"/>
              <a:t> </a:t>
            </a:r>
            <a:br>
              <a:rPr lang="en-US" sz="6000" dirty="0"/>
            </a:br>
            <a:r>
              <a:rPr lang="en-US" sz="6000" dirty="0"/>
              <a:t>aux </a:t>
            </a:r>
            <a:r>
              <a:rPr lang="en-US" sz="6000" dirty="0" err="1"/>
              <a:t>jeunes</a:t>
            </a:r>
            <a:endParaRPr lang="en-US" sz="6000" dirty="0"/>
          </a:p>
        </p:txBody>
      </p:sp>
      <p:pic>
        <p:nvPicPr>
          <p:cNvPr id="3" name="Picture 2">
            <a:extLst>
              <a:ext uri="{FF2B5EF4-FFF2-40B4-BE49-F238E27FC236}">
                <a16:creationId xmlns:a16="http://schemas.microsoft.com/office/drawing/2014/main" id="{4A69126C-4847-A54E-8985-10B74184084F}"/>
              </a:ext>
            </a:extLst>
          </p:cNvPr>
          <p:cNvPicPr>
            <a:picLocks noChangeAspect="1"/>
          </p:cNvPicPr>
          <p:nvPr/>
        </p:nvPicPr>
        <p:blipFill>
          <a:blip r:embed="rId3"/>
          <a:stretch>
            <a:fillRect/>
          </a:stretch>
        </p:blipFill>
        <p:spPr>
          <a:xfrm>
            <a:off x="446200" y="927278"/>
            <a:ext cx="3407671" cy="5624311"/>
          </a:xfrm>
          <a:prstGeom prst="rect">
            <a:avLst/>
          </a:prstGeom>
        </p:spPr>
      </p:pic>
    </p:spTree>
    <p:extLst>
      <p:ext uri="{BB962C8B-B14F-4D97-AF65-F5344CB8AC3E}">
        <p14:creationId xmlns:p14="http://schemas.microsoft.com/office/powerpoint/2010/main" val="237356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24F5E03-3FC5-7742-9700-EEC86F98BE34}"/>
              </a:ext>
            </a:extLst>
          </p:cNvPr>
          <p:cNvGrpSpPr/>
          <p:nvPr/>
        </p:nvGrpSpPr>
        <p:grpSpPr>
          <a:xfrm>
            <a:off x="237507" y="1591293"/>
            <a:ext cx="4184052" cy="1805049"/>
            <a:chOff x="237507" y="1591293"/>
            <a:chExt cx="4184052" cy="1805049"/>
          </a:xfrm>
        </p:grpSpPr>
        <p:sp>
          <p:nvSpPr>
            <p:cNvPr id="11" name="Rectangle 10">
              <a:extLst>
                <a:ext uri="{FF2B5EF4-FFF2-40B4-BE49-F238E27FC236}">
                  <a16:creationId xmlns:a16="http://schemas.microsoft.com/office/drawing/2014/main" id="{A95D3291-95A5-3B4D-89B8-A0B8C5CC43F7}"/>
                </a:ext>
              </a:extLst>
            </p:cNvPr>
            <p:cNvSpPr/>
            <p:nvPr/>
          </p:nvSpPr>
          <p:spPr>
            <a:xfrm>
              <a:off x="237507" y="1591293"/>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07ECA0-8354-954F-88B9-116CC1E50767}"/>
                </a:ext>
              </a:extLst>
            </p:cNvPr>
            <p:cNvSpPr/>
            <p:nvPr/>
          </p:nvSpPr>
          <p:spPr>
            <a:xfrm>
              <a:off x="237507"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28D50B9-DC2F-0E47-8398-DB8A8111FDF1}"/>
                </a:ext>
              </a:extLst>
            </p:cNvPr>
            <p:cNvSpPr/>
            <p:nvPr/>
          </p:nvSpPr>
          <p:spPr>
            <a:xfrm>
              <a:off x="463137" y="1591293"/>
              <a:ext cx="126691" cy="18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23E949F1-0857-E149-B462-42ECDBEA78E9}"/>
              </a:ext>
            </a:extLst>
          </p:cNvPr>
          <p:cNvGrpSpPr/>
          <p:nvPr/>
        </p:nvGrpSpPr>
        <p:grpSpPr>
          <a:xfrm>
            <a:off x="237507" y="3859480"/>
            <a:ext cx="4184052" cy="1805187"/>
            <a:chOff x="237507" y="3859480"/>
            <a:chExt cx="4184052" cy="1805187"/>
          </a:xfrm>
        </p:grpSpPr>
        <p:sp>
          <p:nvSpPr>
            <p:cNvPr id="13" name="Rectangle 12">
              <a:extLst>
                <a:ext uri="{FF2B5EF4-FFF2-40B4-BE49-F238E27FC236}">
                  <a16:creationId xmlns:a16="http://schemas.microsoft.com/office/drawing/2014/main" id="{B4986138-1ACF-5F4E-B4C4-425CF60FF088}"/>
                </a:ext>
              </a:extLst>
            </p:cNvPr>
            <p:cNvSpPr/>
            <p:nvPr/>
          </p:nvSpPr>
          <p:spPr>
            <a:xfrm>
              <a:off x="237507" y="3859618"/>
              <a:ext cx="4184052"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E800A6-8047-7145-A4CE-6D8D7B3AF33E}"/>
                </a:ext>
              </a:extLst>
            </p:cNvPr>
            <p:cNvSpPr/>
            <p:nvPr/>
          </p:nvSpPr>
          <p:spPr>
            <a:xfrm>
              <a:off x="237507" y="3859618"/>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074130-268C-D841-99B2-D4CE47434491}"/>
                </a:ext>
              </a:extLst>
            </p:cNvPr>
            <p:cNvSpPr/>
            <p:nvPr/>
          </p:nvSpPr>
          <p:spPr>
            <a:xfrm>
              <a:off x="463137" y="3859480"/>
              <a:ext cx="126691" cy="18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DC6B779-BF1C-5F4D-8592-7B640E4EAC83}"/>
              </a:ext>
            </a:extLst>
          </p:cNvPr>
          <p:cNvGrpSpPr/>
          <p:nvPr/>
        </p:nvGrpSpPr>
        <p:grpSpPr>
          <a:xfrm>
            <a:off x="4670940" y="3859480"/>
            <a:ext cx="4251430" cy="1805187"/>
            <a:chOff x="4670940" y="3859480"/>
            <a:chExt cx="4251430" cy="1805187"/>
          </a:xfrm>
        </p:grpSpPr>
        <p:sp>
          <p:nvSpPr>
            <p:cNvPr id="14" name="Rectangle 13">
              <a:extLst>
                <a:ext uri="{FF2B5EF4-FFF2-40B4-BE49-F238E27FC236}">
                  <a16:creationId xmlns:a16="http://schemas.microsoft.com/office/drawing/2014/main" id="{DE957BA4-7884-5A49-A6B2-BCB993D13744}"/>
                </a:ext>
              </a:extLst>
            </p:cNvPr>
            <p:cNvSpPr/>
            <p:nvPr/>
          </p:nvSpPr>
          <p:spPr>
            <a:xfrm>
              <a:off x="4809507" y="3859618"/>
              <a:ext cx="4112863"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42085-F61D-CE41-9368-D68DBE543805}"/>
                </a:ext>
              </a:extLst>
            </p:cNvPr>
            <p:cNvSpPr/>
            <p:nvPr/>
          </p:nvSpPr>
          <p:spPr>
            <a:xfrm>
              <a:off x="4670940" y="3859618"/>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70BC1A6-62F6-854A-8A7C-79904E5E3088}"/>
                </a:ext>
              </a:extLst>
            </p:cNvPr>
            <p:cNvSpPr/>
            <p:nvPr/>
          </p:nvSpPr>
          <p:spPr>
            <a:xfrm>
              <a:off x="4892633" y="3859480"/>
              <a:ext cx="126691" cy="18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4ECCABD3-5438-6440-90F3-9DC065610F4F}"/>
              </a:ext>
            </a:extLst>
          </p:cNvPr>
          <p:cNvGrpSpPr/>
          <p:nvPr/>
        </p:nvGrpSpPr>
        <p:grpSpPr>
          <a:xfrm>
            <a:off x="4682816" y="1591293"/>
            <a:ext cx="4251430" cy="1805049"/>
            <a:chOff x="4682816" y="1591293"/>
            <a:chExt cx="4251430" cy="1805049"/>
          </a:xfrm>
        </p:grpSpPr>
        <p:sp>
          <p:nvSpPr>
            <p:cNvPr id="12" name="Rectangle 11">
              <a:extLst>
                <a:ext uri="{FF2B5EF4-FFF2-40B4-BE49-F238E27FC236}">
                  <a16:creationId xmlns:a16="http://schemas.microsoft.com/office/drawing/2014/main" id="{EBFBD0F3-3093-B24D-80DA-6C75EB952C86}"/>
                </a:ext>
              </a:extLst>
            </p:cNvPr>
            <p:cNvSpPr/>
            <p:nvPr/>
          </p:nvSpPr>
          <p:spPr>
            <a:xfrm>
              <a:off x="4809507" y="1591293"/>
              <a:ext cx="4124739" cy="1805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A5E1CF-D6D1-4C4F-9369-E64BCD38B85C}"/>
                </a:ext>
              </a:extLst>
            </p:cNvPr>
            <p:cNvSpPr/>
            <p:nvPr/>
          </p:nvSpPr>
          <p:spPr>
            <a:xfrm>
              <a:off x="4682816" y="1591293"/>
              <a:ext cx="225630" cy="1805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FDFA4DC-97AD-E746-9824-1BA4B9119FE0}"/>
                </a:ext>
              </a:extLst>
            </p:cNvPr>
            <p:cNvSpPr/>
            <p:nvPr/>
          </p:nvSpPr>
          <p:spPr>
            <a:xfrm>
              <a:off x="4892633" y="1591293"/>
              <a:ext cx="126691" cy="18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EE214A29-E5B9-5344-BB31-A4E9C9BB0B14}"/>
              </a:ext>
            </a:extLst>
          </p:cNvPr>
          <p:cNvSpPr>
            <a:spLocks noGrp="1"/>
          </p:cNvSpPr>
          <p:nvPr>
            <p:ph type="title"/>
          </p:nvPr>
        </p:nvSpPr>
        <p:spPr>
          <a:xfrm>
            <a:off x="463137" y="384778"/>
            <a:ext cx="8249478" cy="695739"/>
          </a:xfrm>
        </p:spPr>
        <p:txBody>
          <a:bodyPr/>
          <a:lstStyle/>
          <a:p>
            <a:pPr algn="ctr"/>
            <a:r>
              <a:rPr lang="en-US" dirty="0"/>
              <a:t>Des obstacles </a:t>
            </a:r>
            <a:r>
              <a:rPr lang="en-US" dirty="0" err="1"/>
              <a:t>fréquents</a:t>
            </a:r>
            <a:endParaRPr lang="en-US" dirty="0"/>
          </a:p>
        </p:txBody>
      </p:sp>
      <p:sp>
        <p:nvSpPr>
          <p:cNvPr id="8" name="Rectangle 7">
            <a:extLst>
              <a:ext uri="{FF2B5EF4-FFF2-40B4-BE49-F238E27FC236}">
                <a16:creationId xmlns:a16="http://schemas.microsoft.com/office/drawing/2014/main" id="{1734FD88-92FB-D049-A270-1849D3B95FDE}"/>
              </a:ext>
            </a:extLst>
          </p:cNvPr>
          <p:cNvSpPr/>
          <p:nvPr/>
        </p:nvSpPr>
        <p:spPr>
          <a:xfrm>
            <a:off x="672954" y="1953167"/>
            <a:ext cx="3537713" cy="1092607"/>
          </a:xfrm>
          <a:prstGeom prst="rect">
            <a:avLst/>
          </a:prstGeom>
        </p:spPr>
        <p:txBody>
          <a:bodyPr wrap="square">
            <a:spAutoFit/>
          </a:bodyPr>
          <a:lstStyle/>
          <a:p>
            <a:pPr algn="ctr">
              <a:lnSpc>
                <a:spcPts val="2580"/>
              </a:lnSpc>
            </a:pPr>
            <a:r>
              <a:rPr lang="fr-FR" sz="2400" dirty="0">
                <a:solidFill>
                  <a:schemeClr val="bg2"/>
                </a:solidFill>
              </a:rPr>
              <a:t>L’accent mis sur l’abstinence par les prestataires et les écoles.</a:t>
            </a:r>
          </a:p>
        </p:txBody>
      </p:sp>
      <p:sp>
        <p:nvSpPr>
          <p:cNvPr id="7" name="Rectangle 6">
            <a:extLst>
              <a:ext uri="{FF2B5EF4-FFF2-40B4-BE49-F238E27FC236}">
                <a16:creationId xmlns:a16="http://schemas.microsoft.com/office/drawing/2014/main" id="{2E5CDB03-9491-0947-A3A5-1D5937EE40AC}"/>
              </a:ext>
            </a:extLst>
          </p:cNvPr>
          <p:cNvSpPr/>
          <p:nvPr/>
        </p:nvSpPr>
        <p:spPr>
          <a:xfrm>
            <a:off x="5126144" y="1953167"/>
            <a:ext cx="3668342" cy="1092607"/>
          </a:xfrm>
          <a:prstGeom prst="rect">
            <a:avLst/>
          </a:prstGeom>
        </p:spPr>
        <p:txBody>
          <a:bodyPr wrap="square">
            <a:spAutoFit/>
          </a:bodyPr>
          <a:lstStyle/>
          <a:p>
            <a:pPr algn="ctr">
              <a:lnSpc>
                <a:spcPts val="2580"/>
              </a:lnSpc>
            </a:pPr>
            <a:r>
              <a:rPr lang="en-US" sz="2400" dirty="0">
                <a:solidFill>
                  <a:schemeClr val="bg2"/>
                </a:solidFill>
              </a:rPr>
              <a:t>Les </a:t>
            </a:r>
            <a:r>
              <a:rPr lang="en-US" sz="2400" dirty="0" err="1">
                <a:solidFill>
                  <a:schemeClr val="bg2"/>
                </a:solidFill>
              </a:rPr>
              <a:t>préjugés</a:t>
            </a:r>
            <a:r>
              <a:rPr lang="en-US" sz="2400" dirty="0">
                <a:solidFill>
                  <a:schemeClr val="bg2"/>
                </a:solidFill>
              </a:rPr>
              <a:t> sur </a:t>
            </a:r>
            <a:r>
              <a:rPr lang="en-US" sz="2400" dirty="0" err="1">
                <a:solidFill>
                  <a:schemeClr val="bg2"/>
                </a:solidFill>
              </a:rPr>
              <a:t>l’offre</a:t>
            </a:r>
            <a:r>
              <a:rPr lang="en-US" sz="2400" dirty="0">
                <a:solidFill>
                  <a:schemeClr val="bg2"/>
                </a:solidFill>
              </a:rPr>
              <a:t> </a:t>
            </a:r>
            <a:br>
              <a:rPr lang="en-US" sz="2400" dirty="0">
                <a:solidFill>
                  <a:schemeClr val="bg2"/>
                </a:solidFill>
              </a:rPr>
            </a:br>
            <a:r>
              <a:rPr lang="en-US" sz="2400" dirty="0">
                <a:solidFill>
                  <a:schemeClr val="bg2"/>
                </a:solidFill>
              </a:rPr>
              <a:t>de services aux </a:t>
            </a:r>
            <a:br>
              <a:rPr lang="en-US" sz="2400" dirty="0">
                <a:solidFill>
                  <a:schemeClr val="bg2"/>
                </a:solidFill>
              </a:rPr>
            </a:br>
            <a:r>
              <a:rPr lang="en-US" sz="2400" dirty="0" err="1">
                <a:solidFill>
                  <a:schemeClr val="bg2"/>
                </a:solidFill>
              </a:rPr>
              <a:t>jeunes</a:t>
            </a:r>
            <a:r>
              <a:rPr lang="en-US" sz="2400" dirty="0">
                <a:solidFill>
                  <a:schemeClr val="bg2"/>
                </a:solidFill>
              </a:rPr>
              <a:t> </a:t>
            </a:r>
            <a:r>
              <a:rPr lang="en-US" sz="2400" dirty="0" err="1">
                <a:solidFill>
                  <a:schemeClr val="bg2"/>
                </a:solidFill>
              </a:rPr>
              <a:t>célibataires</a:t>
            </a:r>
            <a:r>
              <a:rPr lang="en-US" sz="2400" dirty="0">
                <a:solidFill>
                  <a:schemeClr val="bg2"/>
                </a:solidFill>
              </a:rPr>
              <a:t>.</a:t>
            </a:r>
          </a:p>
        </p:txBody>
      </p:sp>
      <p:sp>
        <p:nvSpPr>
          <p:cNvPr id="5" name="Rectangle 4">
            <a:extLst>
              <a:ext uri="{FF2B5EF4-FFF2-40B4-BE49-F238E27FC236}">
                <a16:creationId xmlns:a16="http://schemas.microsoft.com/office/drawing/2014/main" id="{8B3FEA5D-6D42-2148-A293-91F66F93FDD5}"/>
              </a:ext>
            </a:extLst>
          </p:cNvPr>
          <p:cNvSpPr/>
          <p:nvPr/>
        </p:nvSpPr>
        <p:spPr>
          <a:xfrm>
            <a:off x="5242274" y="4370394"/>
            <a:ext cx="3247327" cy="759182"/>
          </a:xfrm>
          <a:prstGeom prst="rect">
            <a:avLst/>
          </a:prstGeom>
        </p:spPr>
        <p:txBody>
          <a:bodyPr wrap="square">
            <a:spAutoFit/>
          </a:bodyPr>
          <a:lstStyle/>
          <a:p>
            <a:pPr algn="ctr">
              <a:lnSpc>
                <a:spcPts val="2580"/>
              </a:lnSpc>
            </a:pPr>
            <a:r>
              <a:rPr lang="en-US" sz="2400" dirty="0">
                <a:solidFill>
                  <a:schemeClr val="bg2"/>
                </a:solidFill>
              </a:rPr>
              <a:t>La </a:t>
            </a:r>
            <a:r>
              <a:rPr lang="en-US" sz="2400" dirty="0" err="1">
                <a:solidFill>
                  <a:schemeClr val="bg2"/>
                </a:solidFill>
              </a:rPr>
              <a:t>peur</a:t>
            </a:r>
            <a:r>
              <a:rPr lang="en-US" sz="2400" dirty="0">
                <a:solidFill>
                  <a:schemeClr val="bg2"/>
                </a:solidFill>
              </a:rPr>
              <a:t> d’être </a:t>
            </a:r>
            <a:br>
              <a:rPr lang="en-US" sz="2400" dirty="0">
                <a:solidFill>
                  <a:schemeClr val="bg2"/>
                </a:solidFill>
              </a:rPr>
            </a:br>
            <a:r>
              <a:rPr lang="en-US" sz="2400" dirty="0" err="1">
                <a:solidFill>
                  <a:schemeClr val="bg2"/>
                </a:solidFill>
              </a:rPr>
              <a:t>stigmatisé</a:t>
            </a:r>
            <a:r>
              <a:rPr lang="en-US" sz="2400" dirty="0">
                <a:solidFill>
                  <a:schemeClr val="bg2"/>
                </a:solidFill>
              </a:rPr>
              <a:t> </a:t>
            </a:r>
            <a:r>
              <a:rPr lang="en-US" sz="2400" dirty="0" err="1">
                <a:solidFill>
                  <a:schemeClr val="bg2"/>
                </a:solidFill>
              </a:rPr>
              <a:t>ou</a:t>
            </a:r>
            <a:r>
              <a:rPr lang="en-US" sz="2400" dirty="0">
                <a:solidFill>
                  <a:schemeClr val="bg2"/>
                </a:solidFill>
              </a:rPr>
              <a:t> </a:t>
            </a:r>
            <a:r>
              <a:rPr lang="en-US" sz="2400" dirty="0" err="1">
                <a:solidFill>
                  <a:schemeClr val="bg2"/>
                </a:solidFill>
              </a:rPr>
              <a:t>jugé</a:t>
            </a:r>
            <a:r>
              <a:rPr lang="en-US" sz="2400" dirty="0">
                <a:solidFill>
                  <a:schemeClr val="bg2"/>
                </a:solidFill>
              </a:rPr>
              <a:t>.</a:t>
            </a:r>
          </a:p>
        </p:txBody>
      </p:sp>
      <p:sp>
        <p:nvSpPr>
          <p:cNvPr id="6" name="Rectangle 5">
            <a:extLst>
              <a:ext uri="{FF2B5EF4-FFF2-40B4-BE49-F238E27FC236}">
                <a16:creationId xmlns:a16="http://schemas.microsoft.com/office/drawing/2014/main" id="{7B1967C2-630E-A44E-BA03-BE569F2EAAA6}"/>
              </a:ext>
            </a:extLst>
          </p:cNvPr>
          <p:cNvSpPr/>
          <p:nvPr/>
        </p:nvSpPr>
        <p:spPr>
          <a:xfrm>
            <a:off x="767894" y="4209339"/>
            <a:ext cx="3169579" cy="1092607"/>
          </a:xfrm>
          <a:prstGeom prst="rect">
            <a:avLst/>
          </a:prstGeom>
        </p:spPr>
        <p:txBody>
          <a:bodyPr wrap="square">
            <a:spAutoFit/>
          </a:bodyPr>
          <a:lstStyle/>
          <a:p>
            <a:pPr algn="ctr">
              <a:lnSpc>
                <a:spcPts val="2580"/>
              </a:lnSpc>
            </a:pPr>
            <a:r>
              <a:rPr lang="en-US" sz="2400" dirty="0">
                <a:solidFill>
                  <a:schemeClr val="bg2"/>
                </a:solidFill>
              </a:rPr>
              <a:t>Les </a:t>
            </a:r>
            <a:r>
              <a:rPr lang="en-US" sz="2400" dirty="0" err="1">
                <a:solidFill>
                  <a:schemeClr val="bg2"/>
                </a:solidFill>
              </a:rPr>
              <a:t>préoccupations</a:t>
            </a:r>
            <a:r>
              <a:rPr lang="en-US" sz="2400" dirty="0">
                <a:solidFill>
                  <a:schemeClr val="bg2"/>
                </a:solidFill>
              </a:rPr>
              <a:t> </a:t>
            </a:r>
            <a:r>
              <a:rPr lang="en-US" sz="2400" dirty="0" err="1">
                <a:solidFill>
                  <a:schemeClr val="bg2"/>
                </a:solidFill>
              </a:rPr>
              <a:t>concernant</a:t>
            </a:r>
            <a:r>
              <a:rPr lang="en-US" sz="2400" dirty="0">
                <a:solidFill>
                  <a:schemeClr val="bg2"/>
                </a:solidFill>
              </a:rPr>
              <a:t> la vie </a:t>
            </a:r>
            <a:r>
              <a:rPr lang="en-US" sz="2400" dirty="0" err="1">
                <a:solidFill>
                  <a:schemeClr val="bg2"/>
                </a:solidFill>
              </a:rPr>
              <a:t>privée</a:t>
            </a:r>
            <a:r>
              <a:rPr lang="en-US" sz="2400" dirty="0">
                <a:solidFill>
                  <a:schemeClr val="bg2"/>
                </a:solidFill>
              </a:rPr>
              <a:t> </a:t>
            </a:r>
            <a:br>
              <a:rPr lang="en-US" sz="2400" dirty="0">
                <a:solidFill>
                  <a:schemeClr val="bg2"/>
                </a:solidFill>
              </a:rPr>
            </a:br>
            <a:r>
              <a:rPr lang="en-US" sz="2400" dirty="0">
                <a:solidFill>
                  <a:schemeClr val="bg2"/>
                </a:solidFill>
              </a:rPr>
              <a:t>et la </a:t>
            </a:r>
            <a:r>
              <a:rPr lang="en-US" sz="2400" dirty="0" err="1">
                <a:solidFill>
                  <a:schemeClr val="bg2"/>
                </a:solidFill>
              </a:rPr>
              <a:t>confidentialité</a:t>
            </a:r>
            <a:r>
              <a:rPr lang="en-US" sz="2400" dirty="0">
                <a:solidFill>
                  <a:schemeClr val="bg2"/>
                </a:solidFill>
              </a:rPr>
              <a:t>.</a:t>
            </a:r>
          </a:p>
        </p:txBody>
      </p:sp>
    </p:spTree>
    <p:extLst>
      <p:ext uri="{BB962C8B-B14F-4D97-AF65-F5344CB8AC3E}">
        <p14:creationId xmlns:p14="http://schemas.microsoft.com/office/powerpoint/2010/main" val="382163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E4F9C-CAEA-BD4E-A1FC-ED860EC78272}"/>
              </a:ext>
            </a:extLst>
          </p:cNvPr>
          <p:cNvSpPr txBox="1"/>
          <p:nvPr/>
        </p:nvSpPr>
        <p:spPr>
          <a:xfrm>
            <a:off x="1365661" y="1295135"/>
            <a:ext cx="6875814" cy="3929281"/>
          </a:xfrm>
          <a:prstGeom prst="rect">
            <a:avLst/>
          </a:prstGeom>
          <a:noFill/>
        </p:spPr>
        <p:txBody>
          <a:bodyPr wrap="square" rtlCol="0" anchor="ctr" anchorCtr="0">
            <a:spAutoFit/>
          </a:bodyPr>
          <a:lstStyle/>
          <a:p>
            <a:pPr>
              <a:lnSpc>
                <a:spcPts val="3220"/>
              </a:lnSpc>
            </a:pPr>
            <a:r>
              <a:rPr lang="fr-FR" sz="3200" dirty="0">
                <a:solidFill>
                  <a:schemeClr val="bg2"/>
                </a:solidFill>
                <a:latin typeface="Tw Cen MT" panose="020B0602020104020603" pitchFamily="34" charset="77"/>
              </a:rPr>
              <a:t>« Ce que les jeunes n’apprécient pas le plus souvent, ce sont les questions qui fâchent : </a:t>
            </a:r>
            <a:r>
              <a:rPr lang="en-US" sz="3200" b="1" dirty="0">
                <a:solidFill>
                  <a:schemeClr val="accent3"/>
                </a:solidFill>
              </a:rPr>
              <a:t>“</a:t>
            </a:r>
            <a:r>
              <a:rPr lang="fr-FR" sz="3200" b="1" dirty="0">
                <a:solidFill>
                  <a:schemeClr val="accent3"/>
                </a:solidFill>
              </a:rPr>
              <a:t>Toi, à ton âge, tu as déjà eu des rapports sexuels ?”</a:t>
            </a:r>
            <a:r>
              <a:rPr lang="fr-FR" sz="3200" dirty="0">
                <a:solidFill>
                  <a:schemeClr val="bg2"/>
                </a:solidFill>
              </a:rPr>
              <a:t> </a:t>
            </a:r>
            <a:r>
              <a:rPr lang="fr-FR" sz="3200" dirty="0">
                <a:solidFill>
                  <a:schemeClr val="bg2"/>
                </a:solidFill>
                <a:latin typeface="Tw Cen MT" panose="020B0602020104020603" pitchFamily="34" charset="77"/>
              </a:rPr>
              <a:t>Quand on te pose ce genre de question, tu es abasourdi comme si [avoir des rapports] c’était réservé à une autre catégorie de personnes. »</a:t>
            </a:r>
            <a:endParaRPr lang="en-US" sz="3200" dirty="0">
              <a:solidFill>
                <a:schemeClr val="bg2"/>
              </a:solidFill>
              <a:latin typeface="Tw Cen MT" panose="020B0602020104020603" pitchFamily="34" charset="77"/>
            </a:endParaRPr>
          </a:p>
          <a:p>
            <a:br>
              <a:rPr lang="fr-FR" dirty="0">
                <a:solidFill>
                  <a:schemeClr val="bg2"/>
                </a:solidFill>
                <a:latin typeface="Tw Cen MT" panose="020B0602020104020603" pitchFamily="34" charset="77"/>
              </a:rPr>
            </a:br>
            <a:r>
              <a:rPr lang="fr-FR" i="1" dirty="0">
                <a:solidFill>
                  <a:schemeClr val="bg2"/>
                </a:solidFill>
                <a:latin typeface="Tw Cen MT" panose="020B0602020104020603" pitchFamily="34" charset="77"/>
              </a:rPr>
              <a:t>— Jeune homme, Bobo-Dioulasso (groupe de discussion thématique)</a:t>
            </a:r>
            <a:endParaRPr lang="en-US" i="1" dirty="0">
              <a:solidFill>
                <a:schemeClr val="bg2"/>
              </a:solidFill>
              <a:latin typeface="Tw Cen MT" panose="020B0602020104020603" pitchFamily="34" charset="77"/>
            </a:endParaRPr>
          </a:p>
        </p:txBody>
      </p:sp>
      <p:cxnSp>
        <p:nvCxnSpPr>
          <p:cNvPr id="4" name="Straight Connector 3">
            <a:extLst>
              <a:ext uri="{FF2B5EF4-FFF2-40B4-BE49-F238E27FC236}">
                <a16:creationId xmlns:a16="http://schemas.microsoft.com/office/drawing/2014/main" id="{B53BB7D0-EBEB-CB43-A045-7DA0A2B98793}"/>
              </a:ext>
            </a:extLst>
          </p:cNvPr>
          <p:cNvCxnSpPr>
            <a:cxnSpLocks/>
          </p:cNvCxnSpPr>
          <p:nvPr/>
        </p:nvCxnSpPr>
        <p:spPr>
          <a:xfrm>
            <a:off x="855024" y="961900"/>
            <a:ext cx="0" cy="45957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33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93D6-2EBE-B345-A054-44F29D5E403A}"/>
              </a:ext>
            </a:extLst>
          </p:cNvPr>
          <p:cNvSpPr>
            <a:spLocks noGrp="1"/>
          </p:cNvSpPr>
          <p:nvPr>
            <p:ph type="title"/>
          </p:nvPr>
        </p:nvSpPr>
        <p:spPr/>
        <p:txBody>
          <a:bodyPr/>
          <a:lstStyle/>
          <a:p>
            <a:pPr algn="ctr"/>
            <a:r>
              <a:rPr lang="en-US" dirty="0"/>
              <a:t>Les </a:t>
            </a:r>
            <a:r>
              <a:rPr lang="en-US" dirty="0" err="1"/>
              <a:t>défis</a:t>
            </a:r>
            <a:r>
              <a:rPr lang="en-US" dirty="0"/>
              <a:t> du </a:t>
            </a:r>
            <a:r>
              <a:rPr lang="en-US" dirty="0" err="1"/>
              <a:t>système</a:t>
            </a:r>
            <a:r>
              <a:rPr lang="en-US" dirty="0"/>
              <a:t> de santé</a:t>
            </a:r>
          </a:p>
        </p:txBody>
      </p:sp>
      <p:sp useBgFill="1">
        <p:nvSpPr>
          <p:cNvPr id="6" name="Rectangle 5">
            <a:extLst>
              <a:ext uri="{FF2B5EF4-FFF2-40B4-BE49-F238E27FC236}">
                <a16:creationId xmlns:a16="http://schemas.microsoft.com/office/drawing/2014/main" id="{6E5E010D-BABA-6E4B-AEE8-94A6CF4B20F4}"/>
              </a:ext>
            </a:extLst>
          </p:cNvPr>
          <p:cNvSpPr/>
          <p:nvPr/>
        </p:nvSpPr>
        <p:spPr>
          <a:xfrm>
            <a:off x="5910217" y="3564943"/>
            <a:ext cx="3083780" cy="1426031"/>
          </a:xfrm>
          <a:prstGeom prst="rect">
            <a:avLst/>
          </a:prstGeom>
        </p:spPr>
        <p:txBody>
          <a:bodyPr wrap="square">
            <a:spAutoFit/>
          </a:bodyPr>
          <a:lstStyle/>
          <a:p>
            <a:pPr algn="ctr">
              <a:lnSpc>
                <a:spcPts val="2580"/>
              </a:lnSpc>
            </a:pPr>
            <a:r>
              <a:rPr lang="en-US" sz="2400" dirty="0">
                <a:solidFill>
                  <a:schemeClr val="bg2"/>
                </a:solidFill>
              </a:rPr>
              <a:t>Une formation </a:t>
            </a:r>
            <a:r>
              <a:rPr lang="en-US" sz="2400" dirty="0" err="1">
                <a:solidFill>
                  <a:schemeClr val="bg2"/>
                </a:solidFill>
              </a:rPr>
              <a:t>inadéquate</a:t>
            </a:r>
            <a:r>
              <a:rPr lang="en-US" sz="2400" dirty="0">
                <a:solidFill>
                  <a:schemeClr val="bg2"/>
                </a:solidFill>
              </a:rPr>
              <a:t> pour les </a:t>
            </a:r>
            <a:r>
              <a:rPr lang="en-US" sz="2400" dirty="0" err="1">
                <a:solidFill>
                  <a:schemeClr val="bg2"/>
                </a:solidFill>
              </a:rPr>
              <a:t>prestataires</a:t>
            </a:r>
            <a:r>
              <a:rPr lang="en-US" sz="2400" dirty="0">
                <a:solidFill>
                  <a:schemeClr val="bg2"/>
                </a:solidFill>
              </a:rPr>
              <a:t> de services </a:t>
            </a:r>
            <a:r>
              <a:rPr lang="en-US" sz="2400" dirty="0" err="1">
                <a:solidFill>
                  <a:schemeClr val="bg2"/>
                </a:solidFill>
              </a:rPr>
              <a:t>adaptés</a:t>
            </a:r>
            <a:r>
              <a:rPr lang="en-US" sz="2400" dirty="0">
                <a:solidFill>
                  <a:schemeClr val="bg2"/>
                </a:solidFill>
              </a:rPr>
              <a:t> aux </a:t>
            </a:r>
            <a:r>
              <a:rPr lang="en-US" sz="2400" dirty="0" err="1">
                <a:solidFill>
                  <a:schemeClr val="bg2"/>
                </a:solidFill>
              </a:rPr>
              <a:t>jeunes</a:t>
            </a:r>
            <a:r>
              <a:rPr lang="en-US" sz="2400" dirty="0">
                <a:solidFill>
                  <a:schemeClr val="bg2"/>
                </a:solidFill>
              </a:rPr>
              <a:t>.</a:t>
            </a:r>
          </a:p>
        </p:txBody>
      </p:sp>
      <p:sp>
        <p:nvSpPr>
          <p:cNvPr id="7" name="Rectangle 6">
            <a:extLst>
              <a:ext uri="{FF2B5EF4-FFF2-40B4-BE49-F238E27FC236}">
                <a16:creationId xmlns:a16="http://schemas.microsoft.com/office/drawing/2014/main" id="{63AE771D-265B-6144-9C2F-A8D2952CCBB5}"/>
              </a:ext>
            </a:extLst>
          </p:cNvPr>
          <p:cNvSpPr/>
          <p:nvPr/>
        </p:nvSpPr>
        <p:spPr>
          <a:xfrm>
            <a:off x="3130833" y="3564944"/>
            <a:ext cx="2852152" cy="1426031"/>
          </a:xfrm>
          <a:prstGeom prst="rect">
            <a:avLst/>
          </a:prstGeom>
        </p:spPr>
        <p:txBody>
          <a:bodyPr wrap="square">
            <a:spAutoFit/>
          </a:bodyPr>
          <a:lstStyle/>
          <a:p>
            <a:pPr algn="ctr">
              <a:lnSpc>
                <a:spcPts val="2580"/>
              </a:lnSpc>
            </a:pPr>
            <a:r>
              <a:rPr lang="en-US" sz="2400" dirty="0">
                <a:solidFill>
                  <a:schemeClr val="bg2"/>
                </a:solidFill>
              </a:rPr>
              <a:t>Les </a:t>
            </a:r>
            <a:r>
              <a:rPr lang="en-US" sz="2400" dirty="0" err="1">
                <a:solidFill>
                  <a:schemeClr val="bg2"/>
                </a:solidFill>
              </a:rPr>
              <a:t>centres</a:t>
            </a:r>
            <a:r>
              <a:rPr lang="en-US" sz="2400" dirty="0">
                <a:solidFill>
                  <a:schemeClr val="bg2"/>
                </a:solidFill>
              </a:rPr>
              <a:t> pour </a:t>
            </a:r>
            <a:r>
              <a:rPr lang="en-US" sz="2400" dirty="0" err="1">
                <a:solidFill>
                  <a:schemeClr val="bg2"/>
                </a:solidFill>
              </a:rPr>
              <a:t>jeunes</a:t>
            </a:r>
            <a:r>
              <a:rPr lang="en-US" sz="2400" dirty="0">
                <a:solidFill>
                  <a:schemeClr val="bg2"/>
                </a:solidFill>
              </a:rPr>
              <a:t> qui ne </a:t>
            </a:r>
            <a:r>
              <a:rPr lang="en-US" sz="2400" dirty="0" err="1">
                <a:solidFill>
                  <a:schemeClr val="bg2"/>
                </a:solidFill>
              </a:rPr>
              <a:t>disposent</a:t>
            </a:r>
            <a:r>
              <a:rPr lang="en-US" sz="2400" dirty="0">
                <a:solidFill>
                  <a:schemeClr val="bg2"/>
                </a:solidFill>
              </a:rPr>
              <a:t> pas de </a:t>
            </a:r>
            <a:r>
              <a:rPr lang="en-US" sz="2400" dirty="0" err="1">
                <a:solidFill>
                  <a:schemeClr val="bg2"/>
                </a:solidFill>
              </a:rPr>
              <a:t>ressources</a:t>
            </a:r>
            <a:r>
              <a:rPr lang="en-US" sz="2400" dirty="0">
                <a:solidFill>
                  <a:schemeClr val="bg2"/>
                </a:solidFill>
              </a:rPr>
              <a:t> suffisantes.</a:t>
            </a:r>
          </a:p>
        </p:txBody>
      </p:sp>
      <p:sp>
        <p:nvSpPr>
          <p:cNvPr id="8" name="Rectangle 7">
            <a:extLst>
              <a:ext uri="{FF2B5EF4-FFF2-40B4-BE49-F238E27FC236}">
                <a16:creationId xmlns:a16="http://schemas.microsoft.com/office/drawing/2014/main" id="{93F89571-5F49-AC4C-AFB3-9B2EE9B4F58F}"/>
              </a:ext>
            </a:extLst>
          </p:cNvPr>
          <p:cNvSpPr/>
          <p:nvPr/>
        </p:nvSpPr>
        <p:spPr>
          <a:xfrm>
            <a:off x="304500" y="3564944"/>
            <a:ext cx="2800404" cy="1426031"/>
          </a:xfrm>
          <a:prstGeom prst="rect">
            <a:avLst/>
          </a:prstGeom>
        </p:spPr>
        <p:txBody>
          <a:bodyPr wrap="square">
            <a:spAutoFit/>
          </a:bodyPr>
          <a:lstStyle/>
          <a:p>
            <a:pPr algn="ctr">
              <a:lnSpc>
                <a:spcPts val="2580"/>
              </a:lnSpc>
            </a:pPr>
            <a:r>
              <a:rPr lang="en-US" sz="2400" dirty="0">
                <a:solidFill>
                  <a:schemeClr val="bg2"/>
                </a:solidFill>
              </a:rPr>
              <a:t>Le </a:t>
            </a:r>
            <a:r>
              <a:rPr lang="en-US" sz="2400" dirty="0" err="1">
                <a:solidFill>
                  <a:schemeClr val="bg2"/>
                </a:solidFill>
              </a:rPr>
              <a:t>manque</a:t>
            </a:r>
            <a:r>
              <a:rPr lang="en-US" sz="2400" dirty="0">
                <a:solidFill>
                  <a:schemeClr val="bg2"/>
                </a:solidFill>
              </a:rPr>
              <a:t> de </a:t>
            </a:r>
            <a:r>
              <a:rPr lang="en-US" sz="2400" dirty="0" err="1">
                <a:solidFill>
                  <a:schemeClr val="bg2"/>
                </a:solidFill>
              </a:rPr>
              <a:t>financement</a:t>
            </a:r>
            <a:r>
              <a:rPr lang="en-US" sz="2400" dirty="0">
                <a:solidFill>
                  <a:schemeClr val="bg2"/>
                </a:solidFill>
              </a:rPr>
              <a:t> pour les </a:t>
            </a:r>
            <a:r>
              <a:rPr lang="en-US" sz="2400" dirty="0" err="1">
                <a:solidFill>
                  <a:schemeClr val="bg2"/>
                </a:solidFill>
              </a:rPr>
              <a:t>activités</a:t>
            </a:r>
            <a:r>
              <a:rPr lang="en-US" sz="2400" dirty="0">
                <a:solidFill>
                  <a:schemeClr val="bg2"/>
                </a:solidFill>
              </a:rPr>
              <a:t> de santé </a:t>
            </a:r>
            <a:r>
              <a:rPr lang="en-US" sz="2400" dirty="0" err="1">
                <a:solidFill>
                  <a:schemeClr val="bg2"/>
                </a:solidFill>
              </a:rPr>
              <a:t>adaptées</a:t>
            </a:r>
            <a:r>
              <a:rPr lang="en-US" sz="2400" dirty="0">
                <a:solidFill>
                  <a:schemeClr val="bg2"/>
                </a:solidFill>
              </a:rPr>
              <a:t> aux </a:t>
            </a:r>
            <a:r>
              <a:rPr lang="en-US" sz="2400" dirty="0" err="1">
                <a:solidFill>
                  <a:schemeClr val="bg2"/>
                </a:solidFill>
              </a:rPr>
              <a:t>jeunes</a:t>
            </a:r>
            <a:r>
              <a:rPr lang="en-US" sz="2400" dirty="0">
                <a:solidFill>
                  <a:schemeClr val="bg2"/>
                </a:solidFill>
              </a:rPr>
              <a:t>.</a:t>
            </a:r>
          </a:p>
        </p:txBody>
      </p:sp>
      <p:pic>
        <p:nvPicPr>
          <p:cNvPr id="9" name="Graphic 8">
            <a:extLst>
              <a:ext uri="{FF2B5EF4-FFF2-40B4-BE49-F238E27FC236}">
                <a16:creationId xmlns:a16="http://schemas.microsoft.com/office/drawing/2014/main" id="{7762E508-0305-EE48-9E7B-B3506BD02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8887" y="2269670"/>
            <a:ext cx="999039" cy="999039"/>
          </a:xfrm>
          <a:prstGeom prst="rect">
            <a:avLst/>
          </a:prstGeom>
        </p:spPr>
      </p:pic>
      <p:pic>
        <p:nvPicPr>
          <p:cNvPr id="10" name="Graphic 9">
            <a:extLst>
              <a:ext uri="{FF2B5EF4-FFF2-40B4-BE49-F238E27FC236}">
                <a16:creationId xmlns:a16="http://schemas.microsoft.com/office/drawing/2014/main" id="{15FB43F6-4A7D-AA43-BEBE-AB8F72882C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3457" y="2140539"/>
            <a:ext cx="1257300" cy="1257300"/>
          </a:xfrm>
          <a:prstGeom prst="rect">
            <a:avLst/>
          </a:prstGeom>
        </p:spPr>
      </p:pic>
      <p:pic>
        <p:nvPicPr>
          <p:cNvPr id="4" name="Graphic 3">
            <a:extLst>
              <a:ext uri="{FF2B5EF4-FFF2-40B4-BE49-F238E27FC236}">
                <a16:creationId xmlns:a16="http://schemas.microsoft.com/office/drawing/2014/main" id="{2D3DCADD-BD28-AB46-9385-2C0711DBFD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6056" y="2140539"/>
            <a:ext cx="1257300" cy="1257300"/>
          </a:xfrm>
          <a:prstGeom prst="rect">
            <a:avLst/>
          </a:prstGeom>
        </p:spPr>
      </p:pic>
    </p:spTree>
    <p:extLst>
      <p:ext uri="{BB962C8B-B14F-4D97-AF65-F5344CB8AC3E}">
        <p14:creationId xmlns:p14="http://schemas.microsoft.com/office/powerpoint/2010/main" val="1150249550"/>
      </p:ext>
    </p:extLst>
  </p:cSld>
  <p:clrMapOvr>
    <a:masterClrMapping/>
  </p:clrMapOvr>
</p:sld>
</file>

<file path=ppt/theme/theme1.xml><?xml version="1.0" encoding="utf-8"?>
<a:theme xmlns:a="http://schemas.openxmlformats.org/drawingml/2006/main" name="Office Theme">
  <a:themeElements>
    <a:clrScheme name="Style 2 1">
      <a:dk1>
        <a:srgbClr val="0C1B37"/>
      </a:dk1>
      <a:lt1>
        <a:srgbClr val="99C6DB"/>
      </a:lt1>
      <a:dk2>
        <a:srgbClr val="4178A6"/>
      </a:dk2>
      <a:lt2>
        <a:srgbClr val="FFFFFF"/>
      </a:lt2>
      <a:accent1>
        <a:srgbClr val="70221D"/>
      </a:accent1>
      <a:accent2>
        <a:srgbClr val="3C1616"/>
      </a:accent2>
      <a:accent3>
        <a:srgbClr val="CC372B"/>
      </a:accent3>
      <a:accent4>
        <a:srgbClr val="6199BF"/>
      </a:accent4>
      <a:accent5>
        <a:srgbClr val="919191"/>
      </a:accent5>
      <a:accent6>
        <a:srgbClr val="F1BE69"/>
      </a:accent6>
      <a:hlink>
        <a:srgbClr val="3676D2"/>
      </a:hlink>
      <a:folHlink>
        <a:srgbClr val="275391"/>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10549</TotalTime>
  <Words>2080</Words>
  <Application>Microsoft Office PowerPoint</Application>
  <PresentationFormat>On-screen Show (4:3)</PresentationFormat>
  <Paragraphs>152</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 Cen MT</vt:lpstr>
      <vt:lpstr>Office Theme</vt:lpstr>
      <vt:lpstr>Protéger l’avenir des jeunes  de Bobo-Dioulasso</vt:lpstr>
      <vt:lpstr>Contexte</vt:lpstr>
      <vt:lpstr>Les jeunes de  moins de 20 ans représentent  56 % de la population  du Burkina Faso.</vt:lpstr>
      <vt:lpstr>Investir dans les services de santé sexuelle et reproductive (SSR) adaptés aux jeunes peut :</vt:lpstr>
      <vt:lpstr>PowerPoint Presentation</vt:lpstr>
      <vt:lpstr>Accès à des services de SSR adaptés  aux jeunes</vt:lpstr>
      <vt:lpstr>Des obstacles fréquents</vt:lpstr>
      <vt:lpstr>PowerPoint Presentation</vt:lpstr>
      <vt:lpstr>Les défis du système de santé</vt:lpstr>
      <vt:lpstr>PowerPoint Presentation</vt:lpstr>
      <vt:lpstr>Des situations dangereuses pouvant être provoquées par une absence de services de SSR :</vt:lpstr>
      <vt:lpstr>PowerPoint Presentation</vt:lpstr>
      <vt:lpstr>PowerPoint Presentation</vt:lpstr>
      <vt:lpstr>Investir dans les services de planification familiale adaptés aux jeunes </vt:lpstr>
      <vt:lpstr>PowerPoint Presentation</vt:lpstr>
      <vt:lpstr>PowerPoint Presentation</vt:lpstr>
      <vt:lpstr>Contribuer aux objectifs nationaux pour :</vt:lpstr>
      <vt:lpstr>PowerPoint Presentation</vt:lpstr>
      <vt:lpstr>PowerPoint Presentation</vt:lpstr>
      <vt:lpstr>PowerPoint Presentation</vt:lpstr>
      <vt:lpstr>Remarque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Michael Ringland</cp:lastModifiedBy>
  <cp:revision>328</cp:revision>
  <dcterms:created xsi:type="dcterms:W3CDTF">2018-08-24T13:56:35Z</dcterms:created>
  <dcterms:modified xsi:type="dcterms:W3CDTF">2021-01-11T17:41:41Z</dcterms:modified>
  <cp:category/>
</cp:coreProperties>
</file>