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3" r:id="rId4"/>
  </p:sldMasterIdLst>
  <p:notesMasterIdLst>
    <p:notesMasterId r:id="rId40"/>
  </p:notesMasterIdLst>
  <p:handoutMasterIdLst>
    <p:handoutMasterId r:id="rId41"/>
  </p:handoutMasterIdLst>
  <p:sldIdLst>
    <p:sldId id="357" r:id="rId5"/>
    <p:sldId id="421" r:id="rId6"/>
    <p:sldId id="420" r:id="rId7"/>
    <p:sldId id="427" r:id="rId8"/>
    <p:sldId id="441" r:id="rId9"/>
    <p:sldId id="442" r:id="rId10"/>
    <p:sldId id="418" r:id="rId11"/>
    <p:sldId id="428" r:id="rId12"/>
    <p:sldId id="443" r:id="rId13"/>
    <p:sldId id="437" r:id="rId14"/>
    <p:sldId id="423" r:id="rId15"/>
    <p:sldId id="363" r:id="rId16"/>
    <p:sldId id="304" r:id="rId17"/>
    <p:sldId id="429" r:id="rId18"/>
    <p:sldId id="426" r:id="rId19"/>
    <p:sldId id="335" r:id="rId20"/>
    <p:sldId id="331" r:id="rId21"/>
    <p:sldId id="447" r:id="rId22"/>
    <p:sldId id="452" r:id="rId23"/>
    <p:sldId id="430" r:id="rId24"/>
    <p:sldId id="439" r:id="rId25"/>
    <p:sldId id="451" r:id="rId26"/>
    <p:sldId id="433" r:id="rId27"/>
    <p:sldId id="453" r:id="rId28"/>
    <p:sldId id="448" r:id="rId29"/>
    <p:sldId id="449" r:id="rId30"/>
    <p:sldId id="422" r:id="rId31"/>
    <p:sldId id="435" r:id="rId32"/>
    <p:sldId id="436" r:id="rId33"/>
    <p:sldId id="424" r:id="rId34"/>
    <p:sldId id="454" r:id="rId35"/>
    <p:sldId id="450" r:id="rId36"/>
    <p:sldId id="324" r:id="rId37"/>
    <p:sldId id="425" r:id="rId38"/>
    <p:sldId id="362" r:id="rId39"/>
  </p:sldIdLst>
  <p:sldSz cx="9144000" cy="6858000" type="screen4x3"/>
  <p:notesSz cx="6881813" cy="9296400"/>
  <p:custDataLst>
    <p:tags r:id="rId42"/>
  </p:custDataLst>
  <p:defaultTextStyle>
    <a:defPPr>
      <a:defRPr lang="en-US"/>
    </a:defPPr>
    <a:lvl1pPr algn="l" rtl="0" fontAlgn="base">
      <a:spcBef>
        <a:spcPct val="0"/>
      </a:spcBef>
      <a:spcAft>
        <a:spcPct val="0"/>
      </a:spcAft>
      <a:defRPr sz="24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2" pos="576">
          <p15:clr>
            <a:srgbClr val="A4A3A4"/>
          </p15:clr>
        </p15:guide>
        <p15:guide id="3" orient="horz">
          <p15:clr>
            <a:srgbClr val="A4A3A4"/>
          </p15:clr>
        </p15:guide>
        <p15:guide id="4" pos="552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ryn Streifel" initials="CS" lastIdx="27" clrIdx="0">
    <p:extLst>
      <p:ext uri="{19B8F6BF-5375-455C-9EA6-DF929625EA0E}">
        <p15:presenceInfo xmlns:p15="http://schemas.microsoft.com/office/powerpoint/2012/main" userId="S::cstreifel@prb.org::4d0180e0-9193-4592-92f6-8dd6f10581a3" providerId="AD"/>
      </p:ext>
    </p:extLst>
  </p:cmAuthor>
  <p:cmAuthor id="2" name="Kate Gilles" initials="KG" lastIdx="37" clrIdx="1">
    <p:extLst>
      <p:ext uri="{19B8F6BF-5375-455C-9EA6-DF929625EA0E}">
        <p15:presenceInfo xmlns:p15="http://schemas.microsoft.com/office/powerpoint/2012/main" userId="S::kgilles@prb.org::c762a46d-d9fb-4e1d-b940-963943903b28" providerId="AD"/>
      </p:ext>
    </p:extLst>
  </p:cmAuthor>
  <p:cmAuthor id="3" name="Tess McLoud" initials="TM" lastIdx="4" clrIdx="2">
    <p:extLst>
      <p:ext uri="{19B8F6BF-5375-455C-9EA6-DF929625EA0E}">
        <p15:presenceInfo xmlns:p15="http://schemas.microsoft.com/office/powerpoint/2012/main" userId="S::Tmcloud@prb.org::e714b5d9-5a66-4eb5-878d-3b4ebaf11507" providerId="AD"/>
      </p:ext>
    </p:extLst>
  </p:cmAuthor>
  <p:cmAuthor id="4" name="Nancy Matuszak" initials="NM" lastIdx="8" clrIdx="3">
    <p:extLst>
      <p:ext uri="{19B8F6BF-5375-455C-9EA6-DF929625EA0E}">
        <p15:presenceInfo xmlns:p15="http://schemas.microsoft.com/office/powerpoint/2012/main" userId="S::nmatuszak@prb.org::3c83d526-a862-4f4f-a14f-0ef36bbe7c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D1F"/>
    <a:srgbClr val="717073"/>
    <a:srgbClr val="265E9E"/>
    <a:srgbClr val="FFFFFF"/>
    <a:srgbClr val="007BC0"/>
    <a:srgbClr val="0087D2"/>
    <a:srgbClr val="6DCBFF"/>
    <a:srgbClr val="2375BB"/>
    <a:srgbClr val="F3FBFF"/>
    <a:srgbClr val="E5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2" autoAdjust="0"/>
    <p:restoredTop sz="75793" autoAdjust="0"/>
  </p:normalViewPr>
  <p:slideViewPr>
    <p:cSldViewPr>
      <p:cViewPr>
        <p:scale>
          <a:sx n="71" d="100"/>
          <a:sy n="71" d="100"/>
        </p:scale>
        <p:origin x="1269" y="27"/>
      </p:cViewPr>
      <p:guideLst>
        <p:guide pos="576"/>
        <p:guide orient="horz"/>
        <p:guide pos="5520"/>
      </p:guideLst>
    </p:cSldViewPr>
  </p:slideViewPr>
  <p:outlineViewPr>
    <p:cViewPr>
      <p:scale>
        <a:sx n="33" d="100"/>
        <a:sy n="33" d="100"/>
      </p:scale>
      <p:origin x="0" y="2226"/>
    </p:cViewPr>
  </p:outlineViewPr>
  <p:notesTextViewPr>
    <p:cViewPr>
      <p:scale>
        <a:sx n="125" d="100"/>
        <a:sy n="125" d="100"/>
      </p:scale>
      <p:origin x="0" y="-1086"/>
    </p:cViewPr>
  </p:notesTextViewPr>
  <p:sorterViewPr>
    <p:cViewPr>
      <p:scale>
        <a:sx n="66" d="100"/>
        <a:sy n="66" d="100"/>
      </p:scale>
      <p:origin x="0" y="0"/>
    </p:cViewPr>
  </p:sorterViewPr>
  <p:notesViewPr>
    <p:cSldViewPr>
      <p:cViewPr varScale="1">
        <p:scale>
          <a:sx n="85" d="100"/>
          <a:sy n="85" d="100"/>
        </p:scale>
        <p:origin x="2148" y="10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0006AF-64DE-4A54-9CAB-793DF99C2AAD}"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875C395E-4ECF-4459-9F38-18DF27536CBA}">
      <dgm:prSet phldrT="[Text]" custT="1"/>
      <dgm:spPr/>
      <dgm:t>
        <a:bodyPr/>
        <a:lstStyle/>
        <a:p>
          <a:pPr algn="l"/>
          <a:endParaRPr lang="fr" sz="2000" dirty="0">
            <a:solidFill>
              <a:schemeClr val="tx1"/>
            </a:solidFill>
          </a:endParaRPr>
        </a:p>
        <a:p>
          <a:pPr algn="l"/>
          <a:endParaRPr lang="fr" sz="2000" dirty="0">
            <a:solidFill>
              <a:schemeClr val="tx1"/>
            </a:solidFill>
          </a:endParaRPr>
        </a:p>
        <a:p>
          <a:pPr algn="l"/>
          <a:r>
            <a:rPr lang="fr" sz="2000" dirty="0">
              <a:solidFill>
                <a:schemeClr val="tx1"/>
              </a:solidFill>
            </a:rPr>
            <a:t>Unanticipated shifts in agenda</a:t>
          </a:r>
        </a:p>
        <a:p>
          <a:pPr algn="l"/>
          <a:endParaRPr lang="fr" sz="2000" b="0" i="0" u="none" baseline="0" dirty="0">
            <a:solidFill>
              <a:schemeClr val="tx1"/>
            </a:solidFill>
          </a:endParaRPr>
        </a:p>
        <a:p>
          <a:pPr algn="l"/>
          <a:r>
            <a:rPr lang="fr" sz="2000" b="0" i="0" u="none" baseline="0" dirty="0">
              <a:solidFill>
                <a:schemeClr val="tx1"/>
              </a:solidFill>
            </a:rPr>
            <a:t>Limited resources (financial, human resoures, time)</a:t>
          </a:r>
        </a:p>
        <a:p>
          <a:pPr algn="l"/>
          <a:endParaRPr lang="fr" sz="2000" b="0" i="0" u="none" baseline="0" dirty="0">
            <a:solidFill>
              <a:schemeClr val="tx1"/>
            </a:solidFill>
          </a:endParaRPr>
        </a:p>
        <a:p>
          <a:pPr algn="l"/>
          <a:r>
            <a:rPr lang="en-US" sz="2000" b="0" i="0" u="none" baseline="0" dirty="0">
              <a:solidFill>
                <a:schemeClr val="tx1"/>
              </a:solidFill>
            </a:rPr>
            <a:t>W</a:t>
          </a:r>
          <a:r>
            <a:rPr lang="fr" sz="2000" b="0" i="0" u="none" baseline="0" dirty="0">
              <a:solidFill>
                <a:schemeClr val="tx1"/>
              </a:solidFill>
            </a:rPr>
            <a:t>orking conditions—telework, virtual meetings</a:t>
          </a:r>
        </a:p>
        <a:p>
          <a:pPr algn="l"/>
          <a:endParaRPr lang="fr" sz="2000" b="0" i="0" u="none" baseline="0" dirty="0">
            <a:solidFill>
              <a:schemeClr val="tx1"/>
            </a:solidFill>
          </a:endParaRPr>
        </a:p>
        <a:p>
          <a:pPr algn="l"/>
          <a:r>
            <a:rPr lang="fr" sz="2000" b="0" i="0" u="none" baseline="0" dirty="0">
              <a:solidFill>
                <a:schemeClr val="tx1"/>
              </a:solidFill>
            </a:rPr>
            <a:t>Technological concerns—internet accessibility, outages</a:t>
          </a:r>
        </a:p>
        <a:p>
          <a:pPr algn="l"/>
          <a:endParaRPr lang="fr" sz="2000" b="0" i="0" u="none" baseline="0" dirty="0">
            <a:solidFill>
              <a:schemeClr val="tx1"/>
            </a:solidFill>
          </a:endParaRPr>
        </a:p>
        <a:p>
          <a:pPr algn="l"/>
          <a:endParaRPr lang="fr" sz="2000" b="0" i="0" u="none" baseline="0" dirty="0">
            <a:solidFill>
              <a:schemeClr val="tx1"/>
            </a:solidFill>
          </a:endParaRPr>
        </a:p>
        <a:p>
          <a:pPr algn="l"/>
          <a:endParaRPr lang="fr" sz="2000" b="0" i="0" u="none" baseline="0" dirty="0">
            <a:solidFill>
              <a:schemeClr val="tx1"/>
            </a:solidFill>
          </a:endParaRPr>
        </a:p>
      </dgm:t>
    </dgm:pt>
    <dgm:pt modelId="{FA918346-CD92-4961-B293-D852E4A9F2A6}" type="sibTrans" cxnId="{AD49FA15-4C1C-4DC2-9768-36BE18B85C27}">
      <dgm:prSet/>
      <dgm:spPr>
        <a:blipFill>
          <a:blip xmlns:r="http://schemas.openxmlformats.org/officeDocument/2006/relationships" r:embed="rId1"/>
          <a:srcRect/>
          <a:stretch>
            <a:fillRect l="-17000" r="-17000"/>
          </a:stretch>
        </a:blipFill>
      </dgm:spPr>
      <dgm:t>
        <a:bodyPr/>
        <a:lstStyle/>
        <a:p>
          <a:endParaRPr lang="en-US"/>
        </a:p>
      </dgm:t>
    </dgm:pt>
    <dgm:pt modelId="{FE87EDB7-1BE2-43AC-AF87-4630ED16864B}" type="parTrans" cxnId="{AD49FA15-4C1C-4DC2-9768-36BE18B85C27}">
      <dgm:prSet/>
      <dgm:spPr/>
      <dgm:t>
        <a:bodyPr/>
        <a:lstStyle/>
        <a:p>
          <a:endParaRPr lang="en-US"/>
        </a:p>
      </dgm:t>
    </dgm:pt>
    <dgm:pt modelId="{DCB7114B-ED56-43B2-9AD9-D44A528E6585}" type="pres">
      <dgm:prSet presAssocID="{EA0006AF-64DE-4A54-9CAB-793DF99C2AAD}" presName="Name0" presStyleCnt="0">
        <dgm:presLayoutVars>
          <dgm:chMax val="7"/>
          <dgm:chPref val="7"/>
          <dgm:dir/>
        </dgm:presLayoutVars>
      </dgm:prSet>
      <dgm:spPr/>
    </dgm:pt>
    <dgm:pt modelId="{D3638A7E-CB6D-4674-92BE-A44BA114D877}" type="pres">
      <dgm:prSet presAssocID="{EA0006AF-64DE-4A54-9CAB-793DF99C2AAD}" presName="Name1" presStyleCnt="0"/>
      <dgm:spPr/>
    </dgm:pt>
    <dgm:pt modelId="{8B38CB09-4A76-464B-ACD9-EBD7ED800C86}" type="pres">
      <dgm:prSet presAssocID="{FA918346-CD92-4961-B293-D852E4A9F2A6}" presName="picture_1" presStyleCnt="0"/>
      <dgm:spPr/>
    </dgm:pt>
    <dgm:pt modelId="{F8E32F70-F342-4609-B51E-8DAC7BCE6F47}" type="pres">
      <dgm:prSet presAssocID="{FA918346-CD92-4961-B293-D852E4A9F2A6}" presName="pictureRepeatNode" presStyleLbl="alignImgPlace1" presStyleIdx="0" presStyleCnt="1" custLinFactNeighborX="48088" custLinFactNeighborY="10429"/>
      <dgm:spPr/>
    </dgm:pt>
    <dgm:pt modelId="{6478E1EA-E6EB-4872-B108-DE9DFEC76CF0}" type="pres">
      <dgm:prSet presAssocID="{875C395E-4ECF-4459-9F38-18DF27536CBA}" presName="text_1" presStyleLbl="node1" presStyleIdx="0" presStyleCnt="0" custScaleX="150185" custScaleY="365608" custLinFactX="-100000" custLinFactY="-8141" custLinFactNeighborX="-167922" custLinFactNeighborY="-100000">
        <dgm:presLayoutVars>
          <dgm:bulletEnabled val="1"/>
        </dgm:presLayoutVars>
      </dgm:prSet>
      <dgm:spPr/>
    </dgm:pt>
  </dgm:ptLst>
  <dgm:cxnLst>
    <dgm:cxn modelId="{AD49FA15-4C1C-4DC2-9768-36BE18B85C27}" srcId="{EA0006AF-64DE-4A54-9CAB-793DF99C2AAD}" destId="{875C395E-4ECF-4459-9F38-18DF27536CBA}" srcOrd="0" destOrd="0" parTransId="{FE87EDB7-1BE2-43AC-AF87-4630ED16864B}" sibTransId="{FA918346-CD92-4961-B293-D852E4A9F2A6}"/>
    <dgm:cxn modelId="{37FD7F2C-2569-44FE-87AC-17D17AD544EE}" type="presOf" srcId="{FA918346-CD92-4961-B293-D852E4A9F2A6}" destId="{F8E32F70-F342-4609-B51E-8DAC7BCE6F47}" srcOrd="0" destOrd="0" presId="urn:microsoft.com/office/officeart/2008/layout/CircularPictureCallout"/>
    <dgm:cxn modelId="{329A0275-8BE2-4E4D-B9FC-F3E22360F797}" type="presOf" srcId="{EA0006AF-64DE-4A54-9CAB-793DF99C2AAD}" destId="{DCB7114B-ED56-43B2-9AD9-D44A528E6585}" srcOrd="0" destOrd="0" presId="urn:microsoft.com/office/officeart/2008/layout/CircularPictureCallout"/>
    <dgm:cxn modelId="{46171DDD-9BE7-4E15-A4C7-C19E6C149783}" type="presOf" srcId="{875C395E-4ECF-4459-9F38-18DF27536CBA}" destId="{6478E1EA-E6EB-4872-B108-DE9DFEC76CF0}" srcOrd="0" destOrd="0" presId="urn:microsoft.com/office/officeart/2008/layout/CircularPictureCallout"/>
    <dgm:cxn modelId="{AD488A78-9148-457B-B870-D559C6968205}" type="presParOf" srcId="{DCB7114B-ED56-43B2-9AD9-D44A528E6585}" destId="{D3638A7E-CB6D-4674-92BE-A44BA114D877}" srcOrd="0" destOrd="0" presId="urn:microsoft.com/office/officeart/2008/layout/CircularPictureCallout"/>
    <dgm:cxn modelId="{05D904C9-02F5-4E45-9921-CEB2A882F336}" type="presParOf" srcId="{D3638A7E-CB6D-4674-92BE-A44BA114D877}" destId="{8B38CB09-4A76-464B-ACD9-EBD7ED800C86}" srcOrd="0" destOrd="0" presId="urn:microsoft.com/office/officeart/2008/layout/CircularPictureCallout"/>
    <dgm:cxn modelId="{2380F23C-F5A9-48BC-96FE-600264E368B5}" type="presParOf" srcId="{8B38CB09-4A76-464B-ACD9-EBD7ED800C86}" destId="{F8E32F70-F342-4609-B51E-8DAC7BCE6F47}" srcOrd="0" destOrd="0" presId="urn:microsoft.com/office/officeart/2008/layout/CircularPictureCallout"/>
    <dgm:cxn modelId="{4D20B258-85C1-4439-B335-14ED9DD384A5}" type="presParOf" srcId="{D3638A7E-CB6D-4674-92BE-A44BA114D877}" destId="{6478E1EA-E6EB-4872-B108-DE9DFEC76CF0}"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0006AF-64DE-4A54-9CAB-793DF99C2AAD}"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875C395E-4ECF-4459-9F38-18DF27536CBA}">
      <dgm:prSet phldrT="[Text]" custT="1"/>
      <dgm:spPr/>
      <dgm:t>
        <a:bodyPr/>
        <a:lstStyle/>
        <a:p>
          <a:pPr algn="l"/>
          <a:r>
            <a:rPr lang="fr" sz="2000" dirty="0">
              <a:solidFill>
                <a:schemeClr val="tx1"/>
              </a:solidFill>
            </a:rPr>
            <a:t>Lack of coordination</a:t>
          </a:r>
        </a:p>
        <a:p>
          <a:pPr algn="l"/>
          <a:endParaRPr lang="fr" sz="2000" b="0" i="0" u="none" baseline="0" dirty="0">
            <a:solidFill>
              <a:schemeClr val="tx1"/>
            </a:solidFill>
          </a:endParaRPr>
        </a:p>
        <a:p>
          <a:pPr algn="l"/>
          <a:r>
            <a:rPr lang="fr" sz="2000" b="0" i="0" u="none" baseline="0" dirty="0">
              <a:solidFill>
                <a:schemeClr val="tx1"/>
              </a:solidFill>
            </a:rPr>
            <a:t>Competition between agendas</a:t>
          </a:r>
        </a:p>
        <a:p>
          <a:pPr algn="l"/>
          <a:endParaRPr lang="fr" sz="2000" b="0" i="0" u="none" baseline="0" dirty="0">
            <a:solidFill>
              <a:schemeClr val="tx1"/>
            </a:solidFill>
          </a:endParaRPr>
        </a:p>
        <a:p>
          <a:pPr algn="l"/>
          <a:r>
            <a:rPr lang="fr" sz="2000" dirty="0">
              <a:solidFill>
                <a:schemeClr val="tx1"/>
              </a:solidFill>
            </a:rPr>
            <a:t>Political, economic pressures</a:t>
          </a:r>
        </a:p>
        <a:p>
          <a:pPr algn="l"/>
          <a:endParaRPr lang="fr" sz="2000" dirty="0">
            <a:solidFill>
              <a:schemeClr val="tx1"/>
            </a:solidFill>
          </a:endParaRPr>
        </a:p>
        <a:p>
          <a:pPr algn="l"/>
          <a:r>
            <a:rPr lang="fr" sz="2000" dirty="0">
              <a:solidFill>
                <a:schemeClr val="tx1"/>
              </a:solidFill>
            </a:rPr>
            <a:t>Changing management guidelines for the pandemic</a:t>
          </a:r>
        </a:p>
        <a:p>
          <a:pPr algn="l"/>
          <a:endParaRPr lang="fr" sz="2000" dirty="0">
            <a:solidFill>
              <a:schemeClr val="tx1"/>
            </a:solidFill>
          </a:endParaRPr>
        </a:p>
        <a:p>
          <a:pPr algn="l"/>
          <a:r>
            <a:rPr lang="fr" sz="2000" dirty="0">
              <a:solidFill>
                <a:schemeClr val="tx1"/>
              </a:solidFill>
            </a:rPr>
            <a:t>Misinformation or lack of information</a:t>
          </a:r>
        </a:p>
        <a:p>
          <a:pPr algn="l"/>
          <a:endParaRPr lang="fr" sz="2000" dirty="0">
            <a:solidFill>
              <a:schemeClr val="tx1"/>
            </a:solidFill>
          </a:endParaRPr>
        </a:p>
        <a:p>
          <a:pPr algn="l"/>
          <a:endParaRPr lang="en-US" sz="2000" dirty="0"/>
        </a:p>
      </dgm:t>
    </dgm:pt>
    <dgm:pt modelId="{FA918346-CD92-4961-B293-D852E4A9F2A6}" type="sibTrans" cxnId="{AD49FA15-4C1C-4DC2-9768-36BE18B85C27}">
      <dgm:prSet/>
      <dgm:spPr>
        <a:blipFill>
          <a:blip xmlns:r="http://schemas.openxmlformats.org/officeDocument/2006/relationships" r:embed="rId1"/>
          <a:srcRect/>
          <a:stretch>
            <a:fillRect l="-17000" r="-17000"/>
          </a:stretch>
        </a:blipFill>
      </dgm:spPr>
      <dgm:t>
        <a:bodyPr/>
        <a:lstStyle/>
        <a:p>
          <a:endParaRPr lang="en-US"/>
        </a:p>
      </dgm:t>
    </dgm:pt>
    <dgm:pt modelId="{FE87EDB7-1BE2-43AC-AF87-4630ED16864B}" type="parTrans" cxnId="{AD49FA15-4C1C-4DC2-9768-36BE18B85C27}">
      <dgm:prSet/>
      <dgm:spPr/>
      <dgm:t>
        <a:bodyPr/>
        <a:lstStyle/>
        <a:p>
          <a:endParaRPr lang="en-US"/>
        </a:p>
      </dgm:t>
    </dgm:pt>
    <dgm:pt modelId="{DCB7114B-ED56-43B2-9AD9-D44A528E6585}" type="pres">
      <dgm:prSet presAssocID="{EA0006AF-64DE-4A54-9CAB-793DF99C2AAD}" presName="Name0" presStyleCnt="0">
        <dgm:presLayoutVars>
          <dgm:chMax val="7"/>
          <dgm:chPref val="7"/>
          <dgm:dir/>
        </dgm:presLayoutVars>
      </dgm:prSet>
      <dgm:spPr/>
    </dgm:pt>
    <dgm:pt modelId="{D3638A7E-CB6D-4674-92BE-A44BA114D877}" type="pres">
      <dgm:prSet presAssocID="{EA0006AF-64DE-4A54-9CAB-793DF99C2AAD}" presName="Name1" presStyleCnt="0"/>
      <dgm:spPr/>
    </dgm:pt>
    <dgm:pt modelId="{8B38CB09-4A76-464B-ACD9-EBD7ED800C86}" type="pres">
      <dgm:prSet presAssocID="{FA918346-CD92-4961-B293-D852E4A9F2A6}" presName="picture_1" presStyleCnt="0"/>
      <dgm:spPr/>
    </dgm:pt>
    <dgm:pt modelId="{F8E32F70-F342-4609-B51E-8DAC7BCE6F47}" type="pres">
      <dgm:prSet presAssocID="{FA918346-CD92-4961-B293-D852E4A9F2A6}" presName="pictureRepeatNode" presStyleLbl="alignImgPlace1" presStyleIdx="0" presStyleCnt="1" custLinFactNeighborX="48088" custLinFactNeighborY="10429"/>
      <dgm:spPr/>
    </dgm:pt>
    <dgm:pt modelId="{6478E1EA-E6EB-4872-B108-DE9DFEC76CF0}" type="pres">
      <dgm:prSet presAssocID="{875C395E-4ECF-4459-9F38-18DF27536CBA}" presName="text_1" presStyleLbl="node1" presStyleIdx="0" presStyleCnt="0" custScaleX="141077" custScaleY="365608" custLinFactX="-100000" custLinFactY="-8141" custLinFactNeighborX="-167922" custLinFactNeighborY="-100000">
        <dgm:presLayoutVars>
          <dgm:bulletEnabled val="1"/>
        </dgm:presLayoutVars>
      </dgm:prSet>
      <dgm:spPr/>
    </dgm:pt>
  </dgm:ptLst>
  <dgm:cxnLst>
    <dgm:cxn modelId="{AD49FA15-4C1C-4DC2-9768-36BE18B85C27}" srcId="{EA0006AF-64DE-4A54-9CAB-793DF99C2AAD}" destId="{875C395E-4ECF-4459-9F38-18DF27536CBA}" srcOrd="0" destOrd="0" parTransId="{FE87EDB7-1BE2-43AC-AF87-4630ED16864B}" sibTransId="{FA918346-CD92-4961-B293-D852E4A9F2A6}"/>
    <dgm:cxn modelId="{37FD7F2C-2569-44FE-87AC-17D17AD544EE}" type="presOf" srcId="{FA918346-CD92-4961-B293-D852E4A9F2A6}" destId="{F8E32F70-F342-4609-B51E-8DAC7BCE6F47}" srcOrd="0" destOrd="0" presId="urn:microsoft.com/office/officeart/2008/layout/CircularPictureCallout"/>
    <dgm:cxn modelId="{329A0275-8BE2-4E4D-B9FC-F3E22360F797}" type="presOf" srcId="{EA0006AF-64DE-4A54-9CAB-793DF99C2AAD}" destId="{DCB7114B-ED56-43B2-9AD9-D44A528E6585}" srcOrd="0" destOrd="0" presId="urn:microsoft.com/office/officeart/2008/layout/CircularPictureCallout"/>
    <dgm:cxn modelId="{46171DDD-9BE7-4E15-A4C7-C19E6C149783}" type="presOf" srcId="{875C395E-4ECF-4459-9F38-18DF27536CBA}" destId="{6478E1EA-E6EB-4872-B108-DE9DFEC76CF0}" srcOrd="0" destOrd="0" presId="urn:microsoft.com/office/officeart/2008/layout/CircularPictureCallout"/>
    <dgm:cxn modelId="{AD488A78-9148-457B-B870-D559C6968205}" type="presParOf" srcId="{DCB7114B-ED56-43B2-9AD9-D44A528E6585}" destId="{D3638A7E-CB6D-4674-92BE-A44BA114D877}" srcOrd="0" destOrd="0" presId="urn:microsoft.com/office/officeart/2008/layout/CircularPictureCallout"/>
    <dgm:cxn modelId="{05D904C9-02F5-4E45-9921-CEB2A882F336}" type="presParOf" srcId="{D3638A7E-CB6D-4674-92BE-A44BA114D877}" destId="{8B38CB09-4A76-464B-ACD9-EBD7ED800C86}" srcOrd="0" destOrd="0" presId="urn:microsoft.com/office/officeart/2008/layout/CircularPictureCallout"/>
    <dgm:cxn modelId="{2380F23C-F5A9-48BC-96FE-600264E368B5}" type="presParOf" srcId="{8B38CB09-4A76-464B-ACD9-EBD7ED800C86}" destId="{F8E32F70-F342-4609-B51E-8DAC7BCE6F47}" srcOrd="0" destOrd="0" presId="urn:microsoft.com/office/officeart/2008/layout/CircularPictureCallout"/>
    <dgm:cxn modelId="{4D20B258-85C1-4439-B335-14ED9DD384A5}" type="presParOf" srcId="{D3638A7E-CB6D-4674-92BE-A44BA114D877}" destId="{6478E1EA-E6EB-4872-B108-DE9DFEC76CF0}"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32F70-F342-4609-B51E-8DAC7BCE6F47}">
      <dsp:nvSpPr>
        <dsp:cNvPr id="0" name=""/>
        <dsp:cNvSpPr/>
      </dsp:nvSpPr>
      <dsp:spPr>
        <a:xfrm>
          <a:off x="3849267" y="227284"/>
          <a:ext cx="3924300" cy="3924300"/>
        </a:xfrm>
        <a:prstGeom prst="ellipse">
          <a:avLst/>
        </a:prstGeom>
        <a:blipFill>
          <a:blip xmlns:r="http://schemas.openxmlformats.org/officeDocument/2006/relationships" r:embed="rId1"/>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78E1EA-E6EB-4872-B108-DE9DFEC76CF0}">
      <dsp:nvSpPr>
        <dsp:cNvPr id="0" name=""/>
        <dsp:cNvSpPr/>
      </dsp:nvSpPr>
      <dsp:spPr>
        <a:xfrm>
          <a:off x="0" y="0"/>
          <a:ext cx="3771974" cy="4734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l" defTabSz="889000">
            <a:lnSpc>
              <a:spcPct val="90000"/>
            </a:lnSpc>
            <a:spcBef>
              <a:spcPct val="0"/>
            </a:spcBef>
            <a:spcAft>
              <a:spcPct val="35000"/>
            </a:spcAft>
            <a:buNone/>
          </a:pPr>
          <a:endParaRPr lang="fr" sz="2000" kern="1200" dirty="0">
            <a:solidFill>
              <a:schemeClr val="tx1"/>
            </a:solidFill>
          </a:endParaRPr>
        </a:p>
        <a:p>
          <a:pPr marL="0" lvl="0" indent="0" algn="l" defTabSz="889000">
            <a:lnSpc>
              <a:spcPct val="90000"/>
            </a:lnSpc>
            <a:spcBef>
              <a:spcPct val="0"/>
            </a:spcBef>
            <a:spcAft>
              <a:spcPct val="35000"/>
            </a:spcAft>
            <a:buNone/>
          </a:pPr>
          <a:endParaRPr lang="fr" sz="2000" kern="1200" dirty="0">
            <a:solidFill>
              <a:schemeClr val="tx1"/>
            </a:solidFill>
          </a:endParaRPr>
        </a:p>
        <a:p>
          <a:pPr marL="0" lvl="0" indent="0" algn="l" defTabSz="889000">
            <a:lnSpc>
              <a:spcPct val="90000"/>
            </a:lnSpc>
            <a:spcBef>
              <a:spcPct val="0"/>
            </a:spcBef>
            <a:spcAft>
              <a:spcPct val="35000"/>
            </a:spcAft>
            <a:buNone/>
          </a:pPr>
          <a:r>
            <a:rPr lang="fr" sz="2000" kern="1200" dirty="0">
              <a:solidFill>
                <a:schemeClr val="tx1"/>
              </a:solidFill>
            </a:rPr>
            <a:t>Unanticipated shifts in agenda</a:t>
          </a:r>
        </a:p>
        <a:p>
          <a:pPr marL="0" lvl="0" indent="0" algn="l" defTabSz="889000">
            <a:lnSpc>
              <a:spcPct val="90000"/>
            </a:lnSpc>
            <a:spcBef>
              <a:spcPct val="0"/>
            </a:spcBef>
            <a:spcAft>
              <a:spcPct val="35000"/>
            </a:spcAft>
            <a:buNone/>
          </a:pPr>
          <a:endParaRPr lang="fr" sz="2000" b="0" i="0" u="none" kern="1200" baseline="0" dirty="0">
            <a:solidFill>
              <a:schemeClr val="tx1"/>
            </a:solidFill>
          </a:endParaRPr>
        </a:p>
        <a:p>
          <a:pPr marL="0" lvl="0" indent="0" algn="l" defTabSz="889000">
            <a:lnSpc>
              <a:spcPct val="90000"/>
            </a:lnSpc>
            <a:spcBef>
              <a:spcPct val="0"/>
            </a:spcBef>
            <a:spcAft>
              <a:spcPct val="35000"/>
            </a:spcAft>
            <a:buNone/>
          </a:pPr>
          <a:r>
            <a:rPr lang="fr" sz="2000" b="0" i="0" u="none" kern="1200" baseline="0" dirty="0">
              <a:solidFill>
                <a:schemeClr val="tx1"/>
              </a:solidFill>
            </a:rPr>
            <a:t>Limited resources (financial, human resoures, time)</a:t>
          </a:r>
        </a:p>
        <a:p>
          <a:pPr marL="0" lvl="0" indent="0" algn="l" defTabSz="889000">
            <a:lnSpc>
              <a:spcPct val="90000"/>
            </a:lnSpc>
            <a:spcBef>
              <a:spcPct val="0"/>
            </a:spcBef>
            <a:spcAft>
              <a:spcPct val="35000"/>
            </a:spcAft>
            <a:buNone/>
          </a:pPr>
          <a:endParaRPr lang="fr" sz="2000" b="0" i="0" u="none" kern="1200" baseline="0" dirty="0">
            <a:solidFill>
              <a:schemeClr val="tx1"/>
            </a:solidFill>
          </a:endParaRPr>
        </a:p>
        <a:p>
          <a:pPr marL="0" lvl="0" indent="0" algn="l" defTabSz="889000">
            <a:lnSpc>
              <a:spcPct val="90000"/>
            </a:lnSpc>
            <a:spcBef>
              <a:spcPct val="0"/>
            </a:spcBef>
            <a:spcAft>
              <a:spcPct val="35000"/>
            </a:spcAft>
            <a:buNone/>
          </a:pPr>
          <a:r>
            <a:rPr lang="en-US" sz="2000" b="0" i="0" u="none" kern="1200" baseline="0" dirty="0">
              <a:solidFill>
                <a:schemeClr val="tx1"/>
              </a:solidFill>
            </a:rPr>
            <a:t>W</a:t>
          </a:r>
          <a:r>
            <a:rPr lang="fr" sz="2000" b="0" i="0" u="none" kern="1200" baseline="0" dirty="0">
              <a:solidFill>
                <a:schemeClr val="tx1"/>
              </a:solidFill>
            </a:rPr>
            <a:t>orking conditions—telework, virtual meetings</a:t>
          </a:r>
        </a:p>
        <a:p>
          <a:pPr marL="0" lvl="0" indent="0" algn="l" defTabSz="889000">
            <a:lnSpc>
              <a:spcPct val="90000"/>
            </a:lnSpc>
            <a:spcBef>
              <a:spcPct val="0"/>
            </a:spcBef>
            <a:spcAft>
              <a:spcPct val="35000"/>
            </a:spcAft>
            <a:buNone/>
          </a:pPr>
          <a:endParaRPr lang="fr" sz="2000" b="0" i="0" u="none" kern="1200" baseline="0" dirty="0">
            <a:solidFill>
              <a:schemeClr val="tx1"/>
            </a:solidFill>
          </a:endParaRPr>
        </a:p>
        <a:p>
          <a:pPr marL="0" lvl="0" indent="0" algn="l" defTabSz="889000">
            <a:lnSpc>
              <a:spcPct val="90000"/>
            </a:lnSpc>
            <a:spcBef>
              <a:spcPct val="0"/>
            </a:spcBef>
            <a:spcAft>
              <a:spcPct val="35000"/>
            </a:spcAft>
            <a:buNone/>
          </a:pPr>
          <a:r>
            <a:rPr lang="fr" sz="2000" b="0" i="0" u="none" kern="1200" baseline="0" dirty="0">
              <a:solidFill>
                <a:schemeClr val="tx1"/>
              </a:solidFill>
            </a:rPr>
            <a:t>Technological concerns—internet accessibility, outages</a:t>
          </a:r>
        </a:p>
        <a:p>
          <a:pPr marL="0" lvl="0" indent="0" algn="l" defTabSz="889000">
            <a:lnSpc>
              <a:spcPct val="90000"/>
            </a:lnSpc>
            <a:spcBef>
              <a:spcPct val="0"/>
            </a:spcBef>
            <a:spcAft>
              <a:spcPct val="35000"/>
            </a:spcAft>
            <a:buNone/>
          </a:pPr>
          <a:endParaRPr lang="fr" sz="2000" b="0" i="0" u="none" kern="1200" baseline="0" dirty="0">
            <a:solidFill>
              <a:schemeClr val="tx1"/>
            </a:solidFill>
          </a:endParaRPr>
        </a:p>
        <a:p>
          <a:pPr marL="0" lvl="0" indent="0" algn="l" defTabSz="889000">
            <a:lnSpc>
              <a:spcPct val="90000"/>
            </a:lnSpc>
            <a:spcBef>
              <a:spcPct val="0"/>
            </a:spcBef>
            <a:spcAft>
              <a:spcPct val="35000"/>
            </a:spcAft>
            <a:buNone/>
          </a:pPr>
          <a:endParaRPr lang="fr" sz="2000" b="0" i="0" u="none" kern="1200" baseline="0" dirty="0">
            <a:solidFill>
              <a:schemeClr val="tx1"/>
            </a:solidFill>
          </a:endParaRPr>
        </a:p>
        <a:p>
          <a:pPr marL="0" lvl="0" indent="0" algn="l" defTabSz="889000">
            <a:lnSpc>
              <a:spcPct val="90000"/>
            </a:lnSpc>
            <a:spcBef>
              <a:spcPct val="0"/>
            </a:spcBef>
            <a:spcAft>
              <a:spcPct val="35000"/>
            </a:spcAft>
            <a:buNone/>
          </a:pPr>
          <a:endParaRPr lang="fr" sz="2000" b="0" i="0" u="none" kern="1200" baseline="0" dirty="0">
            <a:solidFill>
              <a:schemeClr val="tx1"/>
            </a:solidFill>
          </a:endParaRPr>
        </a:p>
      </dsp:txBody>
      <dsp:txXfrm>
        <a:off x="0" y="0"/>
        <a:ext cx="3771974" cy="4734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32F70-F342-4609-B51E-8DAC7BCE6F47}">
      <dsp:nvSpPr>
        <dsp:cNvPr id="0" name=""/>
        <dsp:cNvSpPr/>
      </dsp:nvSpPr>
      <dsp:spPr>
        <a:xfrm>
          <a:off x="3849267" y="227284"/>
          <a:ext cx="3924300" cy="3924300"/>
        </a:xfrm>
        <a:prstGeom prst="ellipse">
          <a:avLst/>
        </a:prstGeom>
        <a:blipFill>
          <a:blip xmlns:r="http://schemas.openxmlformats.org/officeDocument/2006/relationships" r:embed="rId1"/>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78E1EA-E6EB-4872-B108-DE9DFEC76CF0}">
      <dsp:nvSpPr>
        <dsp:cNvPr id="0" name=""/>
        <dsp:cNvSpPr/>
      </dsp:nvSpPr>
      <dsp:spPr>
        <a:xfrm>
          <a:off x="0" y="0"/>
          <a:ext cx="3543222" cy="4734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l" defTabSz="889000">
            <a:lnSpc>
              <a:spcPct val="90000"/>
            </a:lnSpc>
            <a:spcBef>
              <a:spcPct val="0"/>
            </a:spcBef>
            <a:spcAft>
              <a:spcPct val="35000"/>
            </a:spcAft>
            <a:buNone/>
          </a:pPr>
          <a:r>
            <a:rPr lang="fr" sz="2000" kern="1200" dirty="0">
              <a:solidFill>
                <a:schemeClr val="tx1"/>
              </a:solidFill>
            </a:rPr>
            <a:t>Lack of coordination</a:t>
          </a:r>
        </a:p>
        <a:p>
          <a:pPr marL="0" lvl="0" indent="0" algn="l" defTabSz="889000">
            <a:lnSpc>
              <a:spcPct val="90000"/>
            </a:lnSpc>
            <a:spcBef>
              <a:spcPct val="0"/>
            </a:spcBef>
            <a:spcAft>
              <a:spcPct val="35000"/>
            </a:spcAft>
            <a:buNone/>
          </a:pPr>
          <a:endParaRPr lang="fr" sz="2000" b="0" i="0" u="none" kern="1200" baseline="0" dirty="0">
            <a:solidFill>
              <a:schemeClr val="tx1"/>
            </a:solidFill>
          </a:endParaRPr>
        </a:p>
        <a:p>
          <a:pPr marL="0" lvl="0" indent="0" algn="l" defTabSz="889000">
            <a:lnSpc>
              <a:spcPct val="90000"/>
            </a:lnSpc>
            <a:spcBef>
              <a:spcPct val="0"/>
            </a:spcBef>
            <a:spcAft>
              <a:spcPct val="35000"/>
            </a:spcAft>
            <a:buNone/>
          </a:pPr>
          <a:r>
            <a:rPr lang="fr" sz="2000" b="0" i="0" u="none" kern="1200" baseline="0" dirty="0">
              <a:solidFill>
                <a:schemeClr val="tx1"/>
              </a:solidFill>
            </a:rPr>
            <a:t>Competition between agendas</a:t>
          </a:r>
        </a:p>
        <a:p>
          <a:pPr marL="0" lvl="0" indent="0" algn="l" defTabSz="889000">
            <a:lnSpc>
              <a:spcPct val="90000"/>
            </a:lnSpc>
            <a:spcBef>
              <a:spcPct val="0"/>
            </a:spcBef>
            <a:spcAft>
              <a:spcPct val="35000"/>
            </a:spcAft>
            <a:buNone/>
          </a:pPr>
          <a:endParaRPr lang="fr" sz="2000" b="0" i="0" u="none" kern="1200" baseline="0" dirty="0">
            <a:solidFill>
              <a:schemeClr val="tx1"/>
            </a:solidFill>
          </a:endParaRPr>
        </a:p>
        <a:p>
          <a:pPr marL="0" lvl="0" indent="0" algn="l" defTabSz="889000">
            <a:lnSpc>
              <a:spcPct val="90000"/>
            </a:lnSpc>
            <a:spcBef>
              <a:spcPct val="0"/>
            </a:spcBef>
            <a:spcAft>
              <a:spcPct val="35000"/>
            </a:spcAft>
            <a:buNone/>
          </a:pPr>
          <a:r>
            <a:rPr lang="fr" sz="2000" kern="1200" dirty="0">
              <a:solidFill>
                <a:schemeClr val="tx1"/>
              </a:solidFill>
            </a:rPr>
            <a:t>Political, economic pressures</a:t>
          </a:r>
        </a:p>
        <a:p>
          <a:pPr marL="0" lvl="0" indent="0" algn="l" defTabSz="889000">
            <a:lnSpc>
              <a:spcPct val="90000"/>
            </a:lnSpc>
            <a:spcBef>
              <a:spcPct val="0"/>
            </a:spcBef>
            <a:spcAft>
              <a:spcPct val="35000"/>
            </a:spcAft>
            <a:buNone/>
          </a:pPr>
          <a:endParaRPr lang="fr" sz="2000" kern="1200" dirty="0">
            <a:solidFill>
              <a:schemeClr val="tx1"/>
            </a:solidFill>
          </a:endParaRPr>
        </a:p>
        <a:p>
          <a:pPr marL="0" lvl="0" indent="0" algn="l" defTabSz="889000">
            <a:lnSpc>
              <a:spcPct val="90000"/>
            </a:lnSpc>
            <a:spcBef>
              <a:spcPct val="0"/>
            </a:spcBef>
            <a:spcAft>
              <a:spcPct val="35000"/>
            </a:spcAft>
            <a:buNone/>
          </a:pPr>
          <a:r>
            <a:rPr lang="fr" sz="2000" kern="1200" dirty="0">
              <a:solidFill>
                <a:schemeClr val="tx1"/>
              </a:solidFill>
            </a:rPr>
            <a:t>Changing management guidelines for the pandemic</a:t>
          </a:r>
        </a:p>
        <a:p>
          <a:pPr marL="0" lvl="0" indent="0" algn="l" defTabSz="889000">
            <a:lnSpc>
              <a:spcPct val="90000"/>
            </a:lnSpc>
            <a:spcBef>
              <a:spcPct val="0"/>
            </a:spcBef>
            <a:spcAft>
              <a:spcPct val="35000"/>
            </a:spcAft>
            <a:buNone/>
          </a:pPr>
          <a:endParaRPr lang="fr" sz="2000" kern="1200" dirty="0">
            <a:solidFill>
              <a:schemeClr val="tx1"/>
            </a:solidFill>
          </a:endParaRPr>
        </a:p>
        <a:p>
          <a:pPr marL="0" lvl="0" indent="0" algn="l" defTabSz="889000">
            <a:lnSpc>
              <a:spcPct val="90000"/>
            </a:lnSpc>
            <a:spcBef>
              <a:spcPct val="0"/>
            </a:spcBef>
            <a:spcAft>
              <a:spcPct val="35000"/>
            </a:spcAft>
            <a:buNone/>
          </a:pPr>
          <a:r>
            <a:rPr lang="fr" sz="2000" kern="1200" dirty="0">
              <a:solidFill>
                <a:schemeClr val="tx1"/>
              </a:solidFill>
            </a:rPr>
            <a:t>Misinformation or lack of information</a:t>
          </a:r>
        </a:p>
        <a:p>
          <a:pPr marL="0" lvl="0" indent="0" algn="l" defTabSz="889000">
            <a:lnSpc>
              <a:spcPct val="90000"/>
            </a:lnSpc>
            <a:spcBef>
              <a:spcPct val="0"/>
            </a:spcBef>
            <a:spcAft>
              <a:spcPct val="35000"/>
            </a:spcAft>
            <a:buNone/>
          </a:pPr>
          <a:endParaRPr lang="fr" sz="2000" kern="1200" dirty="0">
            <a:solidFill>
              <a:schemeClr val="tx1"/>
            </a:solidFill>
          </a:endParaRPr>
        </a:p>
        <a:p>
          <a:pPr marL="0" lvl="0" indent="0" algn="l" defTabSz="889000">
            <a:lnSpc>
              <a:spcPct val="90000"/>
            </a:lnSpc>
            <a:spcBef>
              <a:spcPct val="0"/>
            </a:spcBef>
            <a:spcAft>
              <a:spcPct val="35000"/>
            </a:spcAft>
            <a:buNone/>
          </a:pPr>
          <a:endParaRPr lang="en-US" sz="2000" kern="1200" dirty="0"/>
        </a:p>
      </dsp:txBody>
      <dsp:txXfrm>
        <a:off x="0" y="0"/>
        <a:ext cx="3543222" cy="4734693"/>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1" y="0"/>
            <a:ext cx="2982913" cy="465138"/>
          </a:xfrm>
          <a:prstGeom prst="rect">
            <a:avLst/>
          </a:prstGeom>
          <a:noFill/>
          <a:ln>
            <a:noFill/>
          </a:ln>
        </p:spPr>
        <p:txBody>
          <a:bodyPr vert="horz" wrap="square" lIns="92446" tIns="46223" rIns="92446" bIns="46223" numCol="1" anchor="t" anchorCtr="0" compatLnSpc="1">
            <a:prstTxWarp prst="textNoShape">
              <a:avLst/>
            </a:prstTxWarp>
          </a:bodyPr>
          <a:lstStyle>
            <a:lvl1pPr defTabSz="923925" eaLnBrk="0" hangingPunct="0">
              <a:defRPr sz="1200">
                <a:ea typeface="ＭＳ Ｐゴシック" charset="-128"/>
                <a:cs typeface="+mn-cs"/>
              </a:defRPr>
            </a:lvl1pPr>
          </a:lstStyle>
          <a:p>
            <a:pPr>
              <a:defRPr/>
            </a:pPr>
            <a:endParaRPr lang="en-US" dirty="0"/>
          </a:p>
        </p:txBody>
      </p:sp>
      <p:sp>
        <p:nvSpPr>
          <p:cNvPr id="1027" name="Rectangle 3"/>
          <p:cNvSpPr>
            <a:spLocks noGrp="1" noChangeArrowheads="1"/>
          </p:cNvSpPr>
          <p:nvPr>
            <p:ph type="dt" sz="quarter" idx="1"/>
          </p:nvPr>
        </p:nvSpPr>
        <p:spPr bwMode="auto">
          <a:xfrm>
            <a:off x="3900489" y="0"/>
            <a:ext cx="2981325" cy="465138"/>
          </a:xfrm>
          <a:prstGeom prst="rect">
            <a:avLst/>
          </a:prstGeom>
          <a:noFill/>
          <a:ln>
            <a:noFill/>
          </a:ln>
        </p:spPr>
        <p:txBody>
          <a:bodyPr vert="horz" wrap="square" lIns="92446" tIns="46223" rIns="92446" bIns="46223" numCol="1" anchor="t" anchorCtr="0" compatLnSpc="1">
            <a:prstTxWarp prst="textNoShape">
              <a:avLst/>
            </a:prstTxWarp>
          </a:bodyPr>
          <a:lstStyle>
            <a:lvl1pPr algn="r" defTabSz="923925" eaLnBrk="0" hangingPunct="0">
              <a:defRPr sz="1200">
                <a:ea typeface="ＭＳ Ｐゴシック" charset="-128"/>
                <a:cs typeface="+mn-cs"/>
              </a:defRPr>
            </a:lvl1pPr>
          </a:lstStyle>
          <a:p>
            <a:pPr>
              <a:defRPr/>
            </a:pPr>
            <a:endParaRPr lang="en-US" dirty="0"/>
          </a:p>
        </p:txBody>
      </p:sp>
      <p:sp>
        <p:nvSpPr>
          <p:cNvPr id="1028" name="Rectangle 4"/>
          <p:cNvSpPr>
            <a:spLocks noGrp="1" noChangeArrowheads="1"/>
          </p:cNvSpPr>
          <p:nvPr>
            <p:ph type="ftr" sz="quarter" idx="2"/>
          </p:nvPr>
        </p:nvSpPr>
        <p:spPr bwMode="auto">
          <a:xfrm>
            <a:off x="1" y="8831265"/>
            <a:ext cx="2982913" cy="465137"/>
          </a:xfrm>
          <a:prstGeom prst="rect">
            <a:avLst/>
          </a:prstGeom>
          <a:noFill/>
          <a:ln>
            <a:noFill/>
          </a:ln>
        </p:spPr>
        <p:txBody>
          <a:bodyPr vert="horz" wrap="square" lIns="92446" tIns="46223" rIns="92446" bIns="46223" numCol="1" anchor="b" anchorCtr="0" compatLnSpc="1">
            <a:prstTxWarp prst="textNoShape">
              <a:avLst/>
            </a:prstTxWarp>
          </a:bodyPr>
          <a:lstStyle>
            <a:lvl1pPr defTabSz="923925" eaLnBrk="0" hangingPunct="0">
              <a:defRPr sz="1200">
                <a:ea typeface="ＭＳ Ｐゴシック" charset="-128"/>
                <a:cs typeface="+mn-cs"/>
              </a:defRPr>
            </a:lvl1pPr>
          </a:lstStyle>
          <a:p>
            <a:pPr>
              <a:defRPr/>
            </a:pPr>
            <a:endParaRPr lang="en-US" dirty="0"/>
          </a:p>
        </p:txBody>
      </p:sp>
      <p:sp>
        <p:nvSpPr>
          <p:cNvPr id="1029" name="Rectangle 5"/>
          <p:cNvSpPr>
            <a:spLocks noGrp="1" noChangeArrowheads="1"/>
          </p:cNvSpPr>
          <p:nvPr>
            <p:ph type="sldNum" sz="quarter" idx="3"/>
          </p:nvPr>
        </p:nvSpPr>
        <p:spPr bwMode="auto">
          <a:xfrm>
            <a:off x="3900489" y="8831265"/>
            <a:ext cx="2981325" cy="465137"/>
          </a:xfrm>
          <a:prstGeom prst="rect">
            <a:avLst/>
          </a:prstGeom>
          <a:noFill/>
          <a:ln>
            <a:noFill/>
          </a:ln>
        </p:spPr>
        <p:txBody>
          <a:bodyPr vert="horz" wrap="square" lIns="92446" tIns="46223" rIns="92446" bIns="46223" numCol="1" anchor="b" anchorCtr="0" compatLnSpc="1">
            <a:prstTxWarp prst="textNoShape">
              <a:avLst/>
            </a:prstTxWarp>
          </a:bodyPr>
          <a:lstStyle>
            <a:lvl1pPr algn="r" defTabSz="923925" eaLnBrk="0" hangingPunct="0">
              <a:defRPr sz="1200">
                <a:ea typeface="ＭＳ Ｐゴシック" charset="-128"/>
                <a:cs typeface="+mn-cs"/>
              </a:defRPr>
            </a:lvl1pPr>
          </a:lstStyle>
          <a:p>
            <a:pPr>
              <a:defRPr/>
            </a:pPr>
            <a:fld id="{86B331E5-0968-4AEF-92A4-80ACF7B5DF42}" type="slidenum">
              <a:rPr lang="en-US"/>
              <a:pPr>
                <a:defRPr/>
              </a:pPr>
              <a:t>‹#›</a:t>
            </a:fld>
            <a:endParaRPr lang="en-US" dirty="0"/>
          </a:p>
        </p:txBody>
      </p:sp>
    </p:spTree>
    <p:extLst>
      <p:ext uri="{BB962C8B-B14F-4D97-AF65-F5344CB8AC3E}">
        <p14:creationId xmlns:p14="http://schemas.microsoft.com/office/powerpoint/2010/main" val="3829790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1" y="0"/>
            <a:ext cx="2982913" cy="465138"/>
          </a:xfrm>
          <a:prstGeom prst="rect">
            <a:avLst/>
          </a:prstGeom>
          <a:noFill/>
          <a:ln>
            <a:noFill/>
          </a:ln>
        </p:spPr>
        <p:txBody>
          <a:bodyPr vert="horz" wrap="square" lIns="92446" tIns="46223" rIns="92446" bIns="46223" numCol="1" anchor="t" anchorCtr="0" compatLnSpc="1">
            <a:prstTxWarp prst="textNoShape">
              <a:avLst/>
            </a:prstTxWarp>
          </a:bodyPr>
          <a:lstStyle>
            <a:lvl1pPr defTabSz="923925" eaLnBrk="0" hangingPunct="0">
              <a:defRPr sz="1200">
                <a:ea typeface="ＭＳ Ｐゴシック" charset="-128"/>
                <a:cs typeface="+mn-cs"/>
              </a:defRPr>
            </a:lvl1pPr>
          </a:lstStyle>
          <a:p>
            <a:pPr>
              <a:defRPr/>
            </a:pPr>
            <a:endParaRPr lang="en-US" dirty="0"/>
          </a:p>
        </p:txBody>
      </p:sp>
      <p:sp>
        <p:nvSpPr>
          <p:cNvPr id="79875" name="Rectangle 3"/>
          <p:cNvSpPr>
            <a:spLocks noGrp="1" noChangeArrowheads="1"/>
          </p:cNvSpPr>
          <p:nvPr>
            <p:ph type="dt" idx="1"/>
          </p:nvPr>
        </p:nvSpPr>
        <p:spPr bwMode="auto">
          <a:xfrm>
            <a:off x="3900489" y="0"/>
            <a:ext cx="2981325" cy="465138"/>
          </a:xfrm>
          <a:prstGeom prst="rect">
            <a:avLst/>
          </a:prstGeom>
          <a:noFill/>
          <a:ln>
            <a:noFill/>
          </a:ln>
        </p:spPr>
        <p:txBody>
          <a:bodyPr vert="horz" wrap="square" lIns="92446" tIns="46223" rIns="92446" bIns="46223" numCol="1" anchor="t" anchorCtr="0" compatLnSpc="1">
            <a:prstTxWarp prst="textNoShape">
              <a:avLst/>
            </a:prstTxWarp>
          </a:bodyPr>
          <a:lstStyle>
            <a:lvl1pPr algn="r" defTabSz="923925" eaLnBrk="0" hangingPunct="0">
              <a:defRPr sz="1200">
                <a:ea typeface="ＭＳ Ｐゴシック" charset="-128"/>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79877" name="Rectangle 5"/>
          <p:cNvSpPr>
            <a:spLocks noGrp="1" noChangeArrowheads="1"/>
          </p:cNvSpPr>
          <p:nvPr>
            <p:ph type="body" sz="quarter" idx="3"/>
          </p:nvPr>
        </p:nvSpPr>
        <p:spPr bwMode="auto">
          <a:xfrm>
            <a:off x="917576" y="4416427"/>
            <a:ext cx="5046663" cy="4183063"/>
          </a:xfrm>
          <a:prstGeom prst="rect">
            <a:avLst/>
          </a:prstGeom>
          <a:noFill/>
          <a:ln>
            <a:noFill/>
          </a:ln>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1" y="8831265"/>
            <a:ext cx="2982913" cy="465137"/>
          </a:xfrm>
          <a:prstGeom prst="rect">
            <a:avLst/>
          </a:prstGeom>
          <a:noFill/>
          <a:ln>
            <a:noFill/>
          </a:ln>
        </p:spPr>
        <p:txBody>
          <a:bodyPr vert="horz" wrap="square" lIns="92446" tIns="46223" rIns="92446" bIns="46223" numCol="1" anchor="b" anchorCtr="0" compatLnSpc="1">
            <a:prstTxWarp prst="textNoShape">
              <a:avLst/>
            </a:prstTxWarp>
          </a:bodyPr>
          <a:lstStyle>
            <a:lvl1pPr defTabSz="923925" eaLnBrk="0" hangingPunct="0">
              <a:defRPr sz="1200">
                <a:ea typeface="ＭＳ Ｐゴシック" charset="-128"/>
                <a:cs typeface="+mn-cs"/>
              </a:defRPr>
            </a:lvl1pPr>
          </a:lstStyle>
          <a:p>
            <a:pPr>
              <a:defRPr/>
            </a:pPr>
            <a:endParaRPr lang="en-US" dirty="0"/>
          </a:p>
        </p:txBody>
      </p:sp>
      <p:sp>
        <p:nvSpPr>
          <p:cNvPr id="79879" name="Rectangle 7"/>
          <p:cNvSpPr>
            <a:spLocks noGrp="1" noChangeArrowheads="1"/>
          </p:cNvSpPr>
          <p:nvPr>
            <p:ph type="sldNum" sz="quarter" idx="5"/>
          </p:nvPr>
        </p:nvSpPr>
        <p:spPr bwMode="auto">
          <a:xfrm>
            <a:off x="3900489" y="8831265"/>
            <a:ext cx="2981325" cy="465137"/>
          </a:xfrm>
          <a:prstGeom prst="rect">
            <a:avLst/>
          </a:prstGeom>
          <a:noFill/>
          <a:ln>
            <a:noFill/>
          </a:ln>
        </p:spPr>
        <p:txBody>
          <a:bodyPr vert="horz" wrap="square" lIns="92446" tIns="46223" rIns="92446" bIns="46223" numCol="1" anchor="b" anchorCtr="0" compatLnSpc="1">
            <a:prstTxWarp prst="textNoShape">
              <a:avLst/>
            </a:prstTxWarp>
          </a:bodyPr>
          <a:lstStyle>
            <a:lvl1pPr algn="r" defTabSz="923925" eaLnBrk="0" hangingPunct="0">
              <a:defRPr sz="1200">
                <a:ea typeface="ＭＳ Ｐゴシック" charset="-128"/>
                <a:cs typeface="+mn-cs"/>
              </a:defRPr>
            </a:lvl1pPr>
          </a:lstStyle>
          <a:p>
            <a:pPr>
              <a:defRPr/>
            </a:pPr>
            <a:fld id="{96FBA243-26B8-481D-8325-B438EAAEE84C}" type="slidenum">
              <a:rPr lang="en-US"/>
              <a:pPr>
                <a:defRPr/>
              </a:pPr>
              <a:t>‹#›</a:t>
            </a:fld>
            <a:endParaRPr lang="en-US" dirty="0"/>
          </a:p>
        </p:txBody>
      </p:sp>
    </p:spTree>
    <p:extLst>
      <p:ext uri="{BB962C8B-B14F-4D97-AF65-F5344CB8AC3E}">
        <p14:creationId xmlns:p14="http://schemas.microsoft.com/office/powerpoint/2010/main" val="1643807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discussing strategic communications in the context of COVID-19: how to best engage with decisionmakers and the media on safe abortion during the pandemic.</a:t>
            </a:r>
          </a:p>
          <a:p>
            <a:endParaRPr lang="en-US" dirty="0"/>
          </a:p>
          <a:p>
            <a:r>
              <a:rPr lang="en-US" dirty="0"/>
              <a:t>I will start out by emphasizing that I am not an expert—rather, this session is intended to create an atmosphere of exchange that will allow each of you the opportunity to share your advocacy experiences around safe abortion in the context of the COVID-19. </a:t>
            </a:r>
          </a:p>
        </p:txBody>
      </p:sp>
      <p:sp>
        <p:nvSpPr>
          <p:cNvPr id="4" name="Slide Number Placeholder 3"/>
          <p:cNvSpPr>
            <a:spLocks noGrp="1"/>
          </p:cNvSpPr>
          <p:nvPr>
            <p:ph type="sldNum" sz="quarter" idx="5"/>
          </p:nvPr>
        </p:nvSpPr>
        <p:spPr/>
        <p:txBody>
          <a:bodyPr/>
          <a:lstStyle/>
          <a:p>
            <a:pPr>
              <a:defRPr/>
            </a:pPr>
            <a:fld id="{96FBA243-26B8-481D-8325-B438EAAEE84C}" type="slidenum">
              <a:rPr lang="en-US" smtClean="0"/>
              <a:pPr>
                <a:defRPr/>
              </a:pPr>
              <a:t>1</a:t>
            </a:fld>
            <a:endParaRPr lang="en-US" dirty="0"/>
          </a:p>
        </p:txBody>
      </p:sp>
    </p:spTree>
    <p:extLst>
      <p:ext uri="{BB962C8B-B14F-4D97-AF65-F5344CB8AC3E}">
        <p14:creationId xmlns:p14="http://schemas.microsoft.com/office/powerpoint/2010/main" val="3971219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10</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fr" sz="1400" dirty="0"/>
              <a:t>The challenges and limitations of the changes that the COVID-19 pandemic has wrought on the policy environment may impact certain aspects of your strategic communication. </a:t>
            </a:r>
          </a:p>
          <a:p>
            <a:pPr algn="l" rtl="0" eaLnBrk="1" hangingPunct="1"/>
            <a:endParaRPr lang="fr" sz="1400" dirty="0"/>
          </a:p>
          <a:p>
            <a:pPr algn="l" rtl="0" eaLnBrk="1" hangingPunct="1"/>
            <a:r>
              <a:rPr lang="fr" sz="1400" dirty="0"/>
              <a:t>*Click to show first arrow*</a:t>
            </a:r>
          </a:p>
          <a:p>
            <a:pPr algn="l" rtl="0" eaLnBrk="1" hangingPunct="1"/>
            <a:endParaRPr lang="fr" sz="1400" dirty="0"/>
          </a:p>
          <a:p>
            <a:pPr algn="l" rtl="0" eaLnBrk="1" hangingPunct="1"/>
            <a:r>
              <a:rPr lang="fr" sz="1400" b="1" dirty="0"/>
              <a:t>GOALS</a:t>
            </a:r>
            <a:r>
              <a:rPr lang="fr" sz="1400" dirty="0"/>
              <a:t>: </a:t>
            </a:r>
          </a:p>
          <a:p>
            <a:pPr algn="l" rtl="0" eaLnBrk="1" hangingPunct="1"/>
            <a:r>
              <a:rPr lang="en-US" sz="1400" dirty="0"/>
              <a:t>Your policy goal may shift during the COVID-19 crisis as new challenges affect the safe abortion environment in your country. For example, if your focus was previously on the process of disseminating Standards and Guidelines on Comprehensive Abortion Care, perhaps now you have revised your focus to ensure that reproductive health services—including access to safe abortion—are prioritized as essential services by the government.  </a:t>
            </a:r>
            <a:endParaRPr lang="fr" sz="1400" dirty="0"/>
          </a:p>
          <a:p>
            <a:pPr algn="l" rtl="0" eaLnBrk="1" hangingPunct="1"/>
            <a:endParaRPr lang="fr" sz="1400" dirty="0"/>
          </a:p>
          <a:p>
            <a:pPr algn="l" rtl="0" eaLnBrk="1" hangingPunct="1"/>
            <a:r>
              <a:rPr lang="fr" sz="1400" dirty="0"/>
              <a:t>*Click*</a:t>
            </a:r>
          </a:p>
          <a:p>
            <a:pPr algn="l" rtl="0" eaLnBrk="1" hangingPunct="1"/>
            <a:endParaRPr lang="fr" sz="1400" dirty="0"/>
          </a:p>
          <a:p>
            <a:pPr algn="l" rtl="0" eaLnBrk="1" hangingPunct="1"/>
            <a:r>
              <a:rPr lang="fr" sz="1400" b="1" dirty="0"/>
              <a:t>AUDIENCES</a:t>
            </a:r>
            <a:r>
              <a:rPr lang="fr" sz="1400" dirty="0"/>
              <a:t>: </a:t>
            </a:r>
          </a:p>
          <a:p>
            <a:pPr algn="l" rtl="0" eaLnBrk="1" hangingPunct="1"/>
            <a:r>
              <a:rPr lang="fr" sz="1400" dirty="0"/>
              <a:t>Have your policy audiences shifted? Perhaps you need to consider other audiences now, such as government task forces charged with implementation of COVID-19 response or other government ministries. </a:t>
            </a:r>
          </a:p>
          <a:p>
            <a:pPr algn="l" rtl="0" eaLnBrk="1" hangingPunct="1"/>
            <a:endParaRPr lang="fr" sz="1400" dirty="0"/>
          </a:p>
          <a:p>
            <a:pPr algn="l" rtl="0" eaLnBrk="1" hangingPunct="1"/>
            <a:r>
              <a:rPr lang="fr" sz="1400" dirty="0"/>
              <a:t>*C</a:t>
            </a:r>
            <a:r>
              <a:rPr lang="en-US" sz="1400" dirty="0"/>
              <a:t>l</a:t>
            </a:r>
            <a:r>
              <a:rPr lang="fr" sz="1400" dirty="0"/>
              <a:t>ick*</a:t>
            </a:r>
          </a:p>
          <a:p>
            <a:pPr algn="l" rtl="0" eaLnBrk="1" hangingPunct="1"/>
            <a:endParaRPr lang="fr" sz="1400" dirty="0"/>
          </a:p>
          <a:p>
            <a:pPr algn="l" rtl="0" eaLnBrk="1" hangingPunct="1"/>
            <a:r>
              <a:rPr lang="fr" sz="1400" b="1" dirty="0"/>
              <a:t>OBJECTIVES</a:t>
            </a:r>
            <a:r>
              <a:rPr lang="fr" sz="1400" dirty="0"/>
              <a:t>: </a:t>
            </a:r>
          </a:p>
          <a:p>
            <a:pPr algn="l" rtl="0" eaLnBrk="1" hangingPunct="1"/>
            <a:r>
              <a:rPr lang="en-US" sz="1400" dirty="0"/>
              <a:t>With a change in your goals, it is also possible that your policy objectives have changed. Perhaps you planned to sensitize policymakers on Maputo Protocol indications for safe abortion care—and now, for example, in the context of COVID-19, your priority has shifted to soliciting their support to reinforce the supply chain for essential medicine.</a:t>
            </a:r>
          </a:p>
          <a:p>
            <a:pPr algn="l" rtl="0" eaLnBrk="1" hangingPunct="1"/>
            <a:endParaRPr lang="fr" sz="1400" dirty="0"/>
          </a:p>
          <a:p>
            <a:pPr algn="l" rtl="0" eaLnBrk="1" hangingPunct="1"/>
            <a:r>
              <a:rPr lang="fr" sz="1400" dirty="0"/>
              <a:t>*Click*</a:t>
            </a:r>
          </a:p>
          <a:p>
            <a:pPr algn="l" rtl="0" eaLnBrk="1" hangingPunct="1"/>
            <a:endParaRPr lang="fr" sz="1400" dirty="0"/>
          </a:p>
          <a:p>
            <a:pPr algn="l" rtl="0" eaLnBrk="1" hangingPunct="1"/>
            <a:r>
              <a:rPr lang="fr" sz="1400" b="1" dirty="0"/>
              <a:t>MESSAGES</a:t>
            </a:r>
            <a:r>
              <a:rPr lang="fr" sz="1400" dirty="0"/>
              <a:t>: </a:t>
            </a:r>
          </a:p>
          <a:p>
            <a:pPr algn="l" rtl="0" eaLnBrk="1" hangingPunct="1"/>
            <a:r>
              <a:rPr lang="fr" sz="1400" dirty="0"/>
              <a:t>According to potential shifts in your goals, audience, and objectives, you will also need to tailor your messages. How can you underline the importance of maintaining access to safe abortion during the pandemic? How can you emphasize the potential consequences to women’s health if service delivery is interrupted or highlight the new risks they face under the pandemic? </a:t>
            </a:r>
          </a:p>
          <a:p>
            <a:pPr algn="l" rtl="0" eaLnBrk="1" hangingPunct="1"/>
            <a:endParaRPr lang="fr" sz="1400" dirty="0"/>
          </a:p>
          <a:p>
            <a:pPr algn="l" rtl="0" eaLnBrk="1" hangingPunct="1"/>
            <a:r>
              <a:rPr lang="fr" sz="1400" dirty="0"/>
              <a:t>*Click*</a:t>
            </a:r>
          </a:p>
          <a:p>
            <a:pPr algn="l" rtl="0" eaLnBrk="1" hangingPunct="1"/>
            <a:endParaRPr lang="fr" sz="1400" dirty="0"/>
          </a:p>
          <a:p>
            <a:pPr algn="l" rtl="0" eaLnBrk="1" hangingPunct="1"/>
            <a:r>
              <a:rPr lang="fr" sz="1400" b="1" dirty="0"/>
              <a:t>FORMAT</a:t>
            </a:r>
            <a:r>
              <a:rPr lang="fr" sz="1400" dirty="0"/>
              <a:t>: </a:t>
            </a:r>
          </a:p>
          <a:p>
            <a:pPr algn="l" rtl="0" eaLnBrk="1" hangingPunct="1"/>
            <a:r>
              <a:rPr lang="fr" sz="1400" dirty="0"/>
              <a:t>Many of the traditional means of communication may not be accessible or strategic to use during the pandemic, as gatherings may be limited and as other measures restrict interaction between people and groups. How will you interact with policymakers if government convenings are no longer in session? If your key targets are working from home, or have limited connectivity? Do your targets have access to tools and resources they need to continue work effectively? How is the government coordinating and disseminating important information? </a:t>
            </a:r>
          </a:p>
          <a:p>
            <a:pPr algn="l" rtl="0" eaLnBrk="1" hangingPunct="1"/>
            <a:endParaRPr lang="fr" sz="1400" dirty="0"/>
          </a:p>
          <a:p>
            <a:pPr algn="l" rtl="0" eaLnBrk="1" hangingPunct="1"/>
            <a:r>
              <a:rPr lang="en-US" sz="1400" dirty="0"/>
              <a:t>With these adjustments to your strategic communication, you will be armed to test and implement your advocacy messages, while taking into account the specific needs and changes in your country context. </a:t>
            </a:r>
            <a:endParaRPr lang="fr" sz="1400" dirty="0"/>
          </a:p>
          <a:p>
            <a:pPr algn="l" rtl="0" eaLnBrk="1" hangingPunct="1"/>
            <a:endParaRPr lang="fr" sz="1400" dirty="0"/>
          </a:p>
          <a:p>
            <a:pPr algn="l" rtl="0" eaLnBrk="1" hangingPunct="1"/>
            <a:endParaRPr lang="fr" sz="1400" dirty="0"/>
          </a:p>
          <a:p>
            <a:pPr algn="l" rtl="0" eaLnBrk="1" hangingPunct="1"/>
            <a:endParaRPr lang="fr" sz="1400" dirty="0"/>
          </a:p>
          <a:p>
            <a:pPr algn="l" rtl="0" eaLnBrk="1" hangingPunct="1"/>
            <a:endParaRPr lang="fr" sz="1400" dirty="0"/>
          </a:p>
        </p:txBody>
      </p:sp>
    </p:spTree>
    <p:extLst>
      <p:ext uri="{BB962C8B-B14F-4D97-AF65-F5344CB8AC3E}">
        <p14:creationId xmlns:p14="http://schemas.microsoft.com/office/powerpoint/2010/main" val="3296440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suggested approaches draw from different targeted response strategies to adapt your communication effectively to the challenges brought on by the COVID-19 pandemic. </a:t>
            </a:r>
          </a:p>
        </p:txBody>
      </p:sp>
      <p:sp>
        <p:nvSpPr>
          <p:cNvPr id="4" name="Slide Number Placeholder 3"/>
          <p:cNvSpPr>
            <a:spLocks noGrp="1"/>
          </p:cNvSpPr>
          <p:nvPr>
            <p:ph type="sldNum" sz="quarter" idx="5"/>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6FBA243-26B8-481D-8325-B438EAAEE84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28730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principles that guide your communications with decisionmakers and policymakers remain valid in the COVID-19 context.</a:t>
            </a:r>
          </a:p>
        </p:txBody>
      </p:sp>
      <p:sp>
        <p:nvSpPr>
          <p:cNvPr id="4" name="Slide Number Placeholder 3"/>
          <p:cNvSpPr>
            <a:spLocks noGrp="1"/>
          </p:cNvSpPr>
          <p:nvPr>
            <p:ph type="sldNum" sz="quarter" idx="5"/>
          </p:nvPr>
        </p:nvSpPr>
        <p:spPr/>
        <p:txBody>
          <a:bodyPr/>
          <a:lstStyle/>
          <a:p>
            <a:pPr>
              <a:defRPr/>
            </a:pPr>
            <a:fld id="{96FBA243-26B8-481D-8325-B438EAAEE84C}" type="slidenum">
              <a:rPr lang="en-US" smtClean="0"/>
              <a:pPr>
                <a:defRPr/>
              </a:pPr>
              <a:t>12</a:t>
            </a:fld>
            <a:endParaRPr lang="en-US" dirty="0"/>
          </a:p>
        </p:txBody>
      </p:sp>
    </p:spTree>
    <p:extLst>
      <p:ext uri="{BB962C8B-B14F-4D97-AF65-F5344CB8AC3E}">
        <p14:creationId xmlns:p14="http://schemas.microsoft.com/office/powerpoint/2010/main" val="342924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13</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It is true that poorly translated information is not used. However, one can learn how to translate research for use in policy communication.</a:t>
            </a:r>
          </a:p>
          <a:p>
            <a:pPr eaLnBrk="1" hangingPunct="1"/>
            <a:endParaRPr lang="en-US" sz="1400" dirty="0"/>
          </a:p>
          <a:p>
            <a:pPr eaLnBrk="1" hangingPunct="1"/>
            <a:r>
              <a:rPr lang="en-US" sz="1400" dirty="0"/>
              <a:t>Policymakers and, increasingly, the general public have information overload. This is, as we have noted, especially true in the context of crisis situations. </a:t>
            </a:r>
          </a:p>
          <a:p>
            <a:pPr eaLnBrk="1" hangingPunct="1"/>
            <a:endParaRPr lang="en-US" sz="1400" dirty="0"/>
          </a:p>
          <a:p>
            <a:pPr eaLnBrk="1" hangingPunct="1"/>
            <a:r>
              <a:rPr lang="en-US" sz="1400" dirty="0"/>
              <a:t>Research into what policymakers</a:t>
            </a:r>
            <a:r>
              <a:rPr lang="en-US" sz="1400" baseline="0" dirty="0"/>
              <a:t> want consistently finds that they prefer information that is: [read final four bullets].</a:t>
            </a:r>
            <a:endParaRPr lang="en-US" sz="1400" dirty="0"/>
          </a:p>
          <a:p>
            <a:pPr eaLnBrk="1" hangingPunct="1"/>
            <a:endParaRPr lang="en-US" sz="1400" dirty="0"/>
          </a:p>
          <a:p>
            <a:pPr algn="l" rtl="0" eaLnBrk="1" hangingPunct="1"/>
            <a:endParaRPr lang="fr" sz="1400" dirty="0"/>
          </a:p>
          <a:p>
            <a:pPr algn="l" rtl="0" eaLnBrk="1" hangingPunct="1"/>
            <a:endParaRPr lang="fr" sz="1400" dirty="0"/>
          </a:p>
        </p:txBody>
      </p:sp>
    </p:spTree>
    <p:extLst>
      <p:ext uri="{BB962C8B-B14F-4D97-AF65-F5344CB8AC3E}">
        <p14:creationId xmlns:p14="http://schemas.microsoft.com/office/powerpoint/2010/main" val="2468553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701040" y="3331210"/>
            <a:ext cx="5608320" cy="5501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fr" b="0" i="0" u="none" baseline="0" dirty="0">
                <a:latin typeface="Arial" panose="020B0604020202020204" pitchFamily="34" charset="0"/>
              </a:rPr>
              <a:t>This sequence is a </a:t>
            </a:r>
            <a:r>
              <a:rPr lang="en-US" altLang="en-US" dirty="0">
                <a:latin typeface="Arial" panose="020B0604020202020204" pitchFamily="34" charset="0"/>
              </a:rPr>
              <a:t>five-step presentation structure that follows people’s normal thought patterns, motivating an audience to respond to the speaker’s purpose. </a:t>
            </a:r>
          </a:p>
          <a:p>
            <a:pPr algn="l" rtl="0"/>
            <a:r>
              <a:rPr lang="fr" b="0" i="0" u="none" baseline="0" dirty="0">
                <a:latin typeface="Arial" panose="020B0604020202020204" pitchFamily="34" charset="0"/>
              </a:rPr>
              <a:t> </a:t>
            </a:r>
          </a:p>
          <a:p>
            <a:r>
              <a:rPr lang="en-US" altLang="en-US" u="sng" dirty="0">
                <a:latin typeface="Arial" panose="020B0604020202020204" pitchFamily="34" charset="0"/>
              </a:rPr>
              <a:t>Attention:</a:t>
            </a:r>
            <a:r>
              <a:rPr lang="en-US" altLang="en-US" dirty="0">
                <a:latin typeface="Arial" panose="020B0604020202020204" pitchFamily="34" charset="0"/>
              </a:rPr>
              <a:t> The opening should seize the audience’s attention, direct that attention toward your topic, and make the audience want to listen to what follows. For example, a physician might say, “Three out of five people in this room will die of heart disease.”</a:t>
            </a:r>
          </a:p>
          <a:p>
            <a:endParaRPr lang="en-US" altLang="en-US" u="sng" dirty="0">
              <a:latin typeface="Arial" panose="020B0604020202020204" pitchFamily="34" charset="0"/>
            </a:endParaRPr>
          </a:p>
          <a:p>
            <a:r>
              <a:rPr lang="en-US" altLang="en-US" u="sng" dirty="0">
                <a:latin typeface="Arial" panose="020B0604020202020204" pitchFamily="34" charset="0"/>
              </a:rPr>
              <a:t>Need:</a:t>
            </a:r>
            <a:r>
              <a:rPr lang="en-US" altLang="en-US" dirty="0">
                <a:latin typeface="Arial" panose="020B0604020202020204" pitchFamily="34" charset="0"/>
              </a:rPr>
              <a:t> State the need or problem that exists, explaining why it’s important to your listeners. Here is the body of the presentation. You may include findings, quotes, examples, or any illustrations that describe a need and build a solid, logical foundation for the solution you will present.</a:t>
            </a:r>
          </a:p>
          <a:p>
            <a:endParaRPr lang="en-US" altLang="en-US" u="sng" dirty="0">
              <a:latin typeface="Arial" panose="020B0604020202020204" pitchFamily="34" charset="0"/>
            </a:endParaRPr>
          </a:p>
          <a:p>
            <a:r>
              <a:rPr lang="en-US" altLang="en-US" u="sng" dirty="0">
                <a:latin typeface="Arial" panose="020B0604020202020204" pitchFamily="34" charset="0"/>
              </a:rPr>
              <a:t>Satisfaction:</a:t>
            </a:r>
            <a:r>
              <a:rPr lang="en-US" altLang="en-US" dirty="0">
                <a:latin typeface="Arial" panose="020B0604020202020204" pitchFamily="34" charset="0"/>
              </a:rPr>
              <a:t> Presenting solutions to the need or problem provides satisfaction. What can be done? Support your position with evidence, if it exists.</a:t>
            </a:r>
            <a:r>
              <a:rPr lang="en-US" altLang="en-US" baseline="0" dirty="0">
                <a:latin typeface="Arial" panose="020B0604020202020204" pitchFamily="34" charset="0"/>
              </a:rPr>
              <a:t> I</a:t>
            </a:r>
            <a:r>
              <a:rPr lang="en-US" altLang="en-US" dirty="0">
                <a:latin typeface="Arial" panose="020B0604020202020204" pitchFamily="34" charset="0"/>
              </a:rPr>
              <a:t>f necessary, overcome objections.</a:t>
            </a:r>
          </a:p>
          <a:p>
            <a:endParaRPr lang="en-US" altLang="en-US" dirty="0">
              <a:latin typeface="Arial" panose="020B0604020202020204" pitchFamily="34" charset="0"/>
            </a:endParaRPr>
          </a:p>
          <a:p>
            <a:r>
              <a:rPr lang="en-US" altLang="en-US" u="sng" dirty="0">
                <a:latin typeface="Arial" panose="020B0604020202020204" pitchFamily="34" charset="0"/>
              </a:rPr>
              <a:t>Visualization:</a:t>
            </a:r>
            <a:r>
              <a:rPr lang="en-US" altLang="en-US" u="none" baseline="0" dirty="0">
                <a:latin typeface="Arial" panose="020B0604020202020204" pitchFamily="34" charset="0"/>
              </a:rPr>
              <a:t> Evidence can help you do visualize your message. Evidence can be data, stories, or quotes from people with lived experiences. Visualization can be supported with actual images where appropriate. </a:t>
            </a:r>
            <a:endParaRPr lang="en-US" altLang="en-US" u="sng" dirty="0">
              <a:latin typeface="Arial" panose="020B0604020202020204" pitchFamily="34" charset="0"/>
            </a:endParaRPr>
          </a:p>
          <a:p>
            <a:endParaRPr lang="en-US" altLang="en-US" u="sng" dirty="0">
              <a:latin typeface="Arial" panose="020B0604020202020204" pitchFamily="34" charset="0"/>
            </a:endParaRPr>
          </a:p>
          <a:p>
            <a:r>
              <a:rPr lang="en-US" altLang="en-US" u="sng" dirty="0">
                <a:latin typeface="Arial" panose="020B0604020202020204" pitchFamily="34" charset="0"/>
              </a:rPr>
              <a:t>Action:</a:t>
            </a:r>
            <a:r>
              <a:rPr lang="en-US" altLang="en-US" dirty="0">
                <a:latin typeface="Arial" panose="020B0604020202020204" pitchFamily="34" charset="0"/>
              </a:rPr>
              <a:t> Move the audience to positive action. This is where your recommendations come in—and remember that you should be thinking about these final recommendations from the very beginning. </a:t>
            </a:r>
            <a:endParaRPr lang="en-US" altLang="en-US" u="sng" dirty="0">
              <a:latin typeface="Arial" panose="020B0604020202020204" pitchFamily="34" charset="0"/>
            </a:endParaRPr>
          </a:p>
        </p:txBody>
      </p:sp>
      <p:sp>
        <p:nvSpPr>
          <p:cNvPr id="27651" name="Rectangle 3"/>
          <p:cNvSpPr>
            <a:spLocks noGrp="1" noRot="1" noChangeAspect="1" noChangeArrowheads="1" noTextEdit="1"/>
          </p:cNvSpPr>
          <p:nvPr>
            <p:ph type="sldImg"/>
          </p:nvPr>
        </p:nvSpPr>
        <p:spPr>
          <a:xfrm>
            <a:off x="1704975" y="703263"/>
            <a:ext cx="3298825" cy="2473325"/>
          </a:xfrm>
          <a:noFill/>
          <a:ln cap="flat"/>
        </p:spPr>
      </p:sp>
    </p:spTree>
    <p:extLst>
      <p:ext uri="{BB962C8B-B14F-4D97-AF65-F5344CB8AC3E}">
        <p14:creationId xmlns:p14="http://schemas.microsoft.com/office/powerpoint/2010/main" val="2092271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Guiding principles for interacting with the media, in the context of COVID-19 and otherwise.</a:t>
            </a:r>
          </a:p>
        </p:txBody>
      </p:sp>
      <p:sp>
        <p:nvSpPr>
          <p:cNvPr id="4" name="Slide Number Placeholder 3"/>
          <p:cNvSpPr>
            <a:spLocks noGrp="1"/>
          </p:cNvSpPr>
          <p:nvPr>
            <p:ph type="sldNum" sz="quarter" idx="5"/>
          </p:nvPr>
        </p:nvSpPr>
        <p:spPr/>
        <p:txBody>
          <a:bodyPr/>
          <a:lstStyle/>
          <a:p>
            <a:pPr>
              <a:defRPr/>
            </a:pPr>
            <a:fld id="{96FBA243-26B8-481D-8325-B438EAAEE84C}" type="slidenum">
              <a:rPr lang="en-US" smtClean="0"/>
              <a:pPr>
                <a:defRPr/>
              </a:pPr>
              <a:t>15</a:t>
            </a:fld>
            <a:endParaRPr lang="en-US" dirty="0"/>
          </a:p>
        </p:txBody>
      </p:sp>
    </p:spTree>
    <p:extLst>
      <p:ext uri="{BB962C8B-B14F-4D97-AF65-F5344CB8AC3E}">
        <p14:creationId xmlns:p14="http://schemas.microsoft.com/office/powerpoint/2010/main" val="4096901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rPr>
              <a:t>Before contacting the media, it is important to know what type of media or which journalist you should reach out to. A good place to start is with the target audiences and key messages you identified, which can help you identify the appropriate media outlet or journalist to contact.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rPr>
              <a:t>Your communication strategy likely involves multiple target audiences, such as government officials, program managers, or donors; as well as multiple key messages tailored to each group. The same concept can be applied when selecting the appropriate media organization. We want to target the media outlets that can reach our audiences. Where do your target audiences get their information? You may need to do some research to get an idea of where to focus your media efforts.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rPr>
              <a:t>Build a media database. Familiarize yourself with the types of content at various newspapers, news television channels, radio shows, etc. Find out which ones cover the issues relevant to your field and target audiences. As you identify these media channels, make a note of the journalists who report on and are interested in subject matters similar to your research topic. Write down their contact information and get to know their work. For instance, check whether they have a blog, see if they are active on social media, read articles they have written. Having a list of relevant media outlets and journalists who are interested in your field can be useful if you plan to use the media to reach your target audience.  </a:t>
            </a:r>
            <a:endParaRPr lang="en-US" dirty="0"/>
          </a:p>
        </p:txBody>
      </p:sp>
      <p:sp>
        <p:nvSpPr>
          <p:cNvPr id="4" name="Slide Number Placeholder 3"/>
          <p:cNvSpPr>
            <a:spLocks noGrp="1"/>
          </p:cNvSpPr>
          <p:nvPr>
            <p:ph type="sldNum" sz="quarter" idx="10"/>
          </p:nvPr>
        </p:nvSpPr>
        <p:spPr/>
        <p:txBody>
          <a:bodyPr/>
          <a:lstStyle/>
          <a:p>
            <a:pPr algn="l" rtl="0"/>
            <a:fld id="{A42D87A6-D050-4D1D-BA1C-9BEC04858573}" type="slidenum">
              <a:rPr/>
              <a:pPr algn="l" rtl="0"/>
              <a:t>16</a:t>
            </a:fld>
            <a:endParaRPr lang="fr" altLang="en-US"/>
          </a:p>
        </p:txBody>
      </p:sp>
    </p:spTree>
    <p:extLst>
      <p:ext uri="{BB962C8B-B14F-4D97-AF65-F5344CB8AC3E}">
        <p14:creationId xmlns:p14="http://schemas.microsoft.com/office/powerpoint/2010/main" val="2751407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contact</a:t>
            </a:r>
            <a:r>
              <a:rPr lang="en-US" baseline="0" dirty="0"/>
              <a:t> a j</a:t>
            </a:r>
            <a:r>
              <a:rPr lang="en-US" dirty="0"/>
              <a:t>ournalist</a:t>
            </a:r>
            <a:r>
              <a:rPr lang="en-US" baseline="0" dirty="0"/>
              <a:t> to pitch your research or event, recognize that they work under tight deadlines to keep up with the latest controversy, scandal, or issue. For this reason, it is important that you provide information in a timely manner.</a:t>
            </a:r>
          </a:p>
          <a:p>
            <a:endParaRPr lang="en-US" baseline="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0000"/>
                </a:solidFill>
              </a:rPr>
              <a:t>If possible,</a:t>
            </a:r>
            <a:r>
              <a:rPr lang="en-US" baseline="0" dirty="0">
                <a:solidFill>
                  <a:srgbClr val="000000"/>
                </a:solidFill>
              </a:rPr>
              <a:t> try to develop a professional relationship with the journalist(s). </a:t>
            </a:r>
            <a:r>
              <a:rPr lang="en-US" sz="1200" kern="1200" dirty="0">
                <a:solidFill>
                  <a:schemeClr val="tx1"/>
                </a:solidFill>
                <a:effectLst/>
                <a:latin typeface="Arial" charset="0"/>
                <a:ea typeface="MS PGothic" pitchFamily="34" charset="-128"/>
                <a:cs typeface="+mn-cs"/>
              </a:rPr>
              <a:t>To do this, you first have to read newspapers and listen to or watch broadcast news so you can identify a reporter or reporters who report on subjects relevant to your issues. Then, reach out to those reporters with additional information.</a:t>
            </a:r>
            <a:r>
              <a:rPr lang="en-US" sz="1200" kern="1200" baseline="0" dirty="0">
                <a:solidFill>
                  <a:schemeClr val="tx1"/>
                </a:solidFill>
                <a:effectLst/>
                <a:latin typeface="Arial" charset="0"/>
                <a:ea typeface="MS PGothic" pitchFamily="34" charset="-128"/>
                <a:cs typeface="+mn-cs"/>
              </a:rPr>
              <a:t> You can </a:t>
            </a:r>
            <a:r>
              <a:rPr lang="en-US" sz="1200" kern="1200" dirty="0">
                <a:solidFill>
                  <a:schemeClr val="tx1"/>
                </a:solidFill>
                <a:effectLst/>
                <a:latin typeface="Arial" charset="0"/>
                <a:ea typeface="MS PGothic" pitchFamily="34" charset="-128"/>
                <a:cs typeface="+mn-cs"/>
              </a:rPr>
              <a:t>say “I liked your story and here’s something else you might be interested in pursuing” or “let me know if you ever need help on a story.” That’s the start of a professional relationship. As you foster that relationship, e</a:t>
            </a:r>
            <a:r>
              <a:rPr lang="en-US" baseline="0" dirty="0">
                <a:solidFill>
                  <a:srgbClr val="000000"/>
                </a:solidFill>
              </a:rPr>
              <a:t>stablish and maintain trust by responding promptly when they contact you with questions, continue to r</a:t>
            </a:r>
            <a:r>
              <a:rPr lang="en-US" dirty="0">
                <a:solidFill>
                  <a:srgbClr val="000000"/>
                </a:solidFill>
              </a:rPr>
              <a:t>each out to them if you have information or a story that meets the needs of their target audience</a:t>
            </a:r>
            <a:r>
              <a:rPr lang="en-US" baseline="0" dirty="0">
                <a:solidFill>
                  <a:srgbClr val="000000"/>
                </a:solidFill>
              </a:rPr>
              <a:t>, and most importantly, be honest and forthright. If you do not know the answer, do not lie or make up an answer. Through these actions, you will gain the reputation as a good source of reliable information.</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aseline="0" dirty="0">
              <a:solidFill>
                <a:srgbClr val="000000"/>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a:solidFill>
                  <a:srgbClr val="000000"/>
                </a:solidFill>
              </a:rPr>
              <a:t>Keep a record of and monitor the number of times you engage with the media. Track which journalists contact you. Which media organization do they work for? What kinds of information or subject areas do they ask about? Having a record of your encounters can provide more information about the impact of your work on policy issues.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fr" b="0" i="0" u="none" baseline="0" dirty="0">
              <a:solidFill>
                <a:srgbClr val="000000"/>
              </a:solidFill>
            </a:endParaRPr>
          </a:p>
        </p:txBody>
      </p:sp>
      <p:sp>
        <p:nvSpPr>
          <p:cNvPr id="4" name="Slide Number Placeholder 3"/>
          <p:cNvSpPr>
            <a:spLocks noGrp="1"/>
          </p:cNvSpPr>
          <p:nvPr>
            <p:ph type="sldNum" sz="quarter" idx="10"/>
          </p:nvPr>
        </p:nvSpPr>
        <p:spPr/>
        <p:txBody>
          <a:bodyPr/>
          <a:lstStyle/>
          <a:p>
            <a:pPr algn="l" rtl="0"/>
            <a:fld id="{A42D87A6-D050-4D1D-BA1C-9BEC04858573}" type="slidenum">
              <a:rPr/>
              <a:pPr algn="l" rtl="0"/>
              <a:t>17</a:t>
            </a:fld>
            <a:endParaRPr lang="fr" altLang="en-US"/>
          </a:p>
        </p:txBody>
      </p:sp>
    </p:spTree>
    <p:extLst>
      <p:ext uri="{BB962C8B-B14F-4D97-AF65-F5344CB8AC3E}">
        <p14:creationId xmlns:p14="http://schemas.microsoft.com/office/powerpoint/2010/main" val="417760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suggestions on specific approaches you can implement for advocacy around safe abortion in the current context. </a:t>
            </a:r>
          </a:p>
        </p:txBody>
      </p:sp>
      <p:sp>
        <p:nvSpPr>
          <p:cNvPr id="4" name="Slide Number Placeholder 3"/>
          <p:cNvSpPr>
            <a:spLocks noGrp="1"/>
          </p:cNvSpPr>
          <p:nvPr>
            <p:ph type="sldNum" sz="quarter" idx="5"/>
          </p:nvPr>
        </p:nvSpPr>
        <p:spPr/>
        <p:txBody>
          <a:bodyPr/>
          <a:lstStyle/>
          <a:p>
            <a:pPr>
              <a:defRPr/>
            </a:pPr>
            <a:fld id="{96FBA243-26B8-481D-8325-B438EAAEE84C}" type="slidenum">
              <a:rPr lang="en-US" smtClean="0"/>
              <a:pPr>
                <a:defRPr/>
              </a:pPr>
              <a:t>18</a:t>
            </a:fld>
            <a:endParaRPr lang="en-US" dirty="0"/>
          </a:p>
        </p:txBody>
      </p:sp>
    </p:spTree>
    <p:extLst>
      <p:ext uri="{BB962C8B-B14F-4D97-AF65-F5344CB8AC3E}">
        <p14:creationId xmlns:p14="http://schemas.microsoft.com/office/powerpoint/2010/main" val="2225110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19</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fr" sz="1400" dirty="0"/>
              <a:t>Civil society plays an essential role in the COVID-19 pandemic response and in the maintenance of sexual and reproductive health services.</a:t>
            </a:r>
          </a:p>
          <a:p>
            <a:pPr algn="l" rtl="0" eaLnBrk="1" hangingPunct="1"/>
            <a:endParaRPr lang="fr" sz="1400" dirty="0"/>
          </a:p>
          <a:p>
            <a:pPr algn="l" rtl="0" eaLnBrk="1" hangingPunct="1"/>
            <a:r>
              <a:rPr lang="fr" sz="1400" dirty="0"/>
              <a:t>Civil society advocates for communities and maintains pressure on governments to serve the population, as well as provides direct care and services as a key player in technical working groups in the pandemic response.  </a:t>
            </a:r>
          </a:p>
        </p:txBody>
      </p:sp>
    </p:spTree>
    <p:extLst>
      <p:ext uri="{BB962C8B-B14F-4D97-AF65-F5344CB8AC3E}">
        <p14:creationId xmlns:p14="http://schemas.microsoft.com/office/powerpoint/2010/main" val="17187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E45718A8-D1E1-48D4-823A-C67C6F7E8AEC}" type="slidenum">
              <a:rPr sz="1200"/>
              <a:pPr algn="l" rtl="0"/>
              <a:t>2</a:t>
            </a:fld>
            <a:endParaRPr lang="fr"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400" b="0" i="0" u="none" baseline="0" dirty="0"/>
              <a:t>W</a:t>
            </a:r>
            <a:r>
              <a:rPr lang="fr" sz="1400" b="0" i="0" u="none" baseline="0" dirty="0"/>
              <a:t>e will start with a short summary of the strategic communications principles that are particularly important in a period of crisis. Then, we will examine the challenges and limitations we are facing in conducting policy communications in the context of COVID-19, and we will discuss strategies to continue to draw the focus of decisionmakers and the media to our advocacy objectives despite the current challenges.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 sz="1400" b="0" i="0" u="none" baseline="0" dirty="0"/>
              <a:t>If you are interested in learning more about strategic communications principles, we encourage you to review module 2 in PRB’s online Policy Communication Toolkit.</a:t>
            </a:r>
          </a:p>
          <a:p>
            <a:pPr algn="l" rtl="0" eaLnBrk="1" hangingPunct="1"/>
            <a:endParaRPr lang="fr" sz="1400" b="0" i="0" u="none" baseline="0" dirty="0"/>
          </a:p>
        </p:txBody>
      </p:sp>
    </p:spTree>
    <p:extLst>
      <p:ext uri="{BB962C8B-B14F-4D97-AF65-F5344CB8AC3E}">
        <p14:creationId xmlns:p14="http://schemas.microsoft.com/office/powerpoint/2010/main" val="698173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20</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 sz="1400" b="1" i="0" u="none" baseline="0" dirty="0">
                <a:solidFill>
                  <a:schemeClr val="tx1"/>
                </a:solidFill>
              </a:rPr>
              <a:t>Integrate your problem into the COVID-19 response: </a:t>
            </a:r>
            <a:r>
              <a:rPr lang="fr" sz="1400" b="0" i="0" u="none" baseline="0" dirty="0">
                <a:solidFill>
                  <a:schemeClr val="tx1"/>
                </a:solidFill>
              </a:rPr>
              <a:t>If your country has designated sexual and reproductive health services—including safe abortion—as essential care, make use of this angle in your advocacy. If not, insist on this step first in your advocacy. </a:t>
            </a:r>
            <a:endParaRPr lang="fr" sz="1400" dirty="0"/>
          </a:p>
          <a:p>
            <a:pPr algn="l" rtl="0" eaLnBrk="1" hangingPunct="1"/>
            <a:endParaRPr lang="fr" sz="1400" dirty="0"/>
          </a:p>
          <a:p>
            <a:pPr algn="l" rtl="0" eaLnBrk="1" hangingPunct="1"/>
            <a:r>
              <a:rPr lang="fr" sz="1400" dirty="0"/>
              <a:t>Make use of the estimated impacts of COVID-19 on sexual and reproductive health, in addition to your government’s development goals, to underline the necessity of reducing negative impacts on sexual and reproductive health and rights during the pandemic and to mitigate taking steps backward on important development indicators and recent gains.</a:t>
            </a:r>
          </a:p>
          <a:p>
            <a:pPr algn="l" rtl="0" eaLnBrk="1" hangingPunct="1"/>
            <a:endParaRPr lang="fr" sz="1400" dirty="0"/>
          </a:p>
          <a:p>
            <a:pPr algn="l" rtl="0" eaLnBrk="1" hangingPunct="1"/>
            <a:endParaRPr lang="fr" sz="1400" dirty="0"/>
          </a:p>
          <a:p>
            <a:pPr algn="l" rtl="0" eaLnBrk="1" hangingPunct="1"/>
            <a:endParaRPr lang="fr" sz="1400" dirty="0"/>
          </a:p>
          <a:p>
            <a:pPr algn="l" rtl="0" eaLnBrk="1" hangingPunct="1"/>
            <a:endParaRPr lang="fr" sz="1400" dirty="0"/>
          </a:p>
        </p:txBody>
      </p:sp>
    </p:spTree>
    <p:extLst>
      <p:ext uri="{BB962C8B-B14F-4D97-AF65-F5344CB8AC3E}">
        <p14:creationId xmlns:p14="http://schemas.microsoft.com/office/powerpoint/2010/main" val="3488734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21</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 sz="1400" b="1" dirty="0"/>
              <a:t>Put the question in context: </a:t>
            </a:r>
            <a:r>
              <a:rPr lang="fr" sz="1400" b="0" dirty="0"/>
              <a:t>Show that women and girls are dying at alarming rates due to avoidable causes such as unsafe abortion and how these trends will continue or worsen under the COVID-19 pandemic.</a:t>
            </a:r>
            <a:endParaRPr lang="fr" sz="1400" dirty="0"/>
          </a:p>
          <a:p>
            <a:pPr algn="l" rtl="0" eaLnBrk="1" hangingPunct="1"/>
            <a:endParaRPr lang="fr" sz="1400" b="1" dirty="0"/>
          </a:p>
          <a:p>
            <a:pPr algn="l" rtl="0" eaLnBrk="1" hangingPunct="1"/>
            <a:r>
              <a:rPr lang="fr" sz="1400" b="1" dirty="0"/>
              <a:t>Target your messages: </a:t>
            </a:r>
            <a:r>
              <a:rPr lang="fr" sz="1400" b="0" dirty="0"/>
              <a:t>Remember, policymakers are bombarded with urgent, sometimes contradictory messages on all sides. Make sure your messages get through and stick by ensuring they’re targeted, succinct, and strategically deployed. Repeat them as necessary so they will hit home. </a:t>
            </a:r>
            <a:endParaRPr lang="fr" sz="1400" dirty="0"/>
          </a:p>
        </p:txBody>
      </p:sp>
    </p:spTree>
    <p:extLst>
      <p:ext uri="{BB962C8B-B14F-4D97-AF65-F5344CB8AC3E}">
        <p14:creationId xmlns:p14="http://schemas.microsoft.com/office/powerpoint/2010/main" val="2688713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22</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 sz="1400" dirty="0"/>
              <a:t>A</a:t>
            </a:r>
            <a:r>
              <a:rPr lang="en-US" sz="1400" dirty="0"/>
              <a:t>m</a:t>
            </a:r>
            <a:r>
              <a:rPr lang="fr" sz="1400" dirty="0"/>
              <a:t>plify your voice by joining your messages with partners and networks working in similar areas such as gender-based violence, gender equality, women’s rights, etc. </a:t>
            </a:r>
          </a:p>
          <a:p>
            <a:pPr algn="l" rtl="0" eaLnBrk="1" hangingPunct="1"/>
            <a:endParaRPr lang="fr" sz="1400" dirty="0"/>
          </a:p>
          <a:p>
            <a:pPr algn="l" rtl="0" eaLnBrk="1" hangingPunct="1"/>
            <a:r>
              <a:rPr lang="fr" sz="1400" dirty="0"/>
              <a:t>Advocate to policymakers at ALL levels to ensure better coordination and impact of your messages. </a:t>
            </a:r>
          </a:p>
        </p:txBody>
      </p:sp>
    </p:spTree>
    <p:extLst>
      <p:ext uri="{BB962C8B-B14F-4D97-AF65-F5344CB8AC3E}">
        <p14:creationId xmlns:p14="http://schemas.microsoft.com/office/powerpoint/2010/main" val="3252203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23</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fr" sz="1400" b="1" dirty="0"/>
              <a:t>Construct your advocacy from evidence: </a:t>
            </a:r>
            <a:r>
              <a:rPr lang="fr" sz="1400" dirty="0"/>
              <a:t>As always, strong advocacy is first and foremost grounded in solid evidence, which should be central to your messages. As we’ve seen in the presentation on data use in advocacy, evidence forms the base of your problem, provides a link to your implications, and helps you propose actionable solutions.</a:t>
            </a:r>
          </a:p>
          <a:p>
            <a:pPr algn="l" rtl="0" eaLnBrk="1" hangingPunct="1"/>
            <a:endParaRPr lang="fr" sz="1400" dirty="0"/>
          </a:p>
          <a:p>
            <a:pPr algn="l" rtl="0" eaLnBrk="1" hangingPunct="1"/>
            <a:r>
              <a:rPr lang="fr" sz="1400" dirty="0"/>
              <a:t>In the COVID-19 context, even though some data on impact are not yet available, we can use other data to paint a compelling message of the anticipated risks and impacts. Make use of estimations of impact, examples from past health and humanitarian crises, and available qualitative information to speak to the urgent need to address risks to the access to safe abortion care.  </a:t>
            </a:r>
          </a:p>
          <a:p>
            <a:pPr algn="l" rtl="0" eaLnBrk="1" hangingPunct="1"/>
            <a:endParaRPr lang="fr" sz="14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 sz="1400" b="1" dirty="0"/>
              <a:t>Be flexible</a:t>
            </a:r>
            <a:r>
              <a:rPr lang="fr" sz="1400" dirty="0"/>
              <a:t>: This situation demands constant, rapid evolution and adaptation in your policy advocacy. Be flexible and ready to react as information changes, taking these changes into account for your goals, audiences, objectives, messages, and format. Observe what’s working (or not) with partners, what constitutes a barrier, and what seems to be effective in your advocacy, and use these learnings to continually adjust. </a:t>
            </a:r>
          </a:p>
        </p:txBody>
      </p:sp>
    </p:spTree>
    <p:extLst>
      <p:ext uri="{BB962C8B-B14F-4D97-AF65-F5344CB8AC3E}">
        <p14:creationId xmlns:p14="http://schemas.microsoft.com/office/powerpoint/2010/main" val="3328520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24</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 sz="1400" dirty="0"/>
              <a:t>Frame the </a:t>
            </a:r>
            <a:r>
              <a:rPr lang="fr" sz="1400" i="0" dirty="0"/>
              <a:t>question of how to expand access to comprehensive reproductive health services in this context around adaptation </a:t>
            </a:r>
            <a:r>
              <a:rPr lang="fr" sz="1400" dirty="0"/>
              <a:t>and unexpected opportunity due to the disruptions of COVID-19. How can we use this moment to usher in dramatic, potentially lasting structural improvements, such as introduction of innovative technology? </a:t>
            </a:r>
          </a:p>
        </p:txBody>
      </p:sp>
    </p:spTree>
    <p:extLst>
      <p:ext uri="{BB962C8B-B14F-4D97-AF65-F5344CB8AC3E}">
        <p14:creationId xmlns:p14="http://schemas.microsoft.com/office/powerpoint/2010/main" val="3137864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25</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fr" sz="1400" b="1" dirty="0"/>
              <a:t>Make use of the resources available to you:</a:t>
            </a:r>
            <a:r>
              <a:rPr lang="fr" sz="1400" dirty="0"/>
              <a:t> Many organizations and agencies have published advocacy guides, toolkits, and other resources that may be useful to enhancing your strategic communications in the context of COVID-19. Take advantage of these resources to amplify your clear messages on shared goals. </a:t>
            </a:r>
          </a:p>
          <a:p>
            <a:pPr algn="l" rtl="0" eaLnBrk="1" hangingPunct="1"/>
            <a:endParaRPr lang="fr" sz="1400" dirty="0"/>
          </a:p>
          <a:p>
            <a:pPr algn="l" rtl="0" eaLnBrk="1" hangingPunct="1"/>
            <a:endParaRPr lang="fr" sz="1400" dirty="0"/>
          </a:p>
        </p:txBody>
      </p:sp>
    </p:spTree>
    <p:extLst>
      <p:ext uri="{BB962C8B-B14F-4D97-AF65-F5344CB8AC3E}">
        <p14:creationId xmlns:p14="http://schemas.microsoft.com/office/powerpoint/2010/main" val="1796402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26</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fr" sz="1400" dirty="0"/>
          </a:p>
          <a:p>
            <a:pPr algn="l" rtl="0" eaLnBrk="1" hangingPunct="1"/>
            <a:endParaRPr lang="fr" sz="1400" dirty="0"/>
          </a:p>
        </p:txBody>
      </p:sp>
    </p:spTree>
    <p:extLst>
      <p:ext uri="{BB962C8B-B14F-4D97-AF65-F5344CB8AC3E}">
        <p14:creationId xmlns:p14="http://schemas.microsoft.com/office/powerpoint/2010/main" val="1705148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have noted that communication formats are one element affected by the changes in policy advocacy environment due to the COVID-19 pandemic. Let’s discuss format adaptations to reach policymakers and the media to amplify the impact of your advocacy. </a:t>
            </a:r>
          </a:p>
        </p:txBody>
      </p:sp>
      <p:sp>
        <p:nvSpPr>
          <p:cNvPr id="4" name="Slide Number Placeholder 3"/>
          <p:cNvSpPr>
            <a:spLocks noGrp="1"/>
          </p:cNvSpPr>
          <p:nvPr>
            <p:ph type="sldNum" sz="quarter" idx="5"/>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6FBA243-26B8-481D-8325-B438EAAEE84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57175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dirty="0"/>
              <a:t>To reach policymakers and the media to amplify your messages, you need to carefully consider the format best suited to your message and the situation. Traditionally, you may have selected among the formats shown here. </a:t>
            </a:r>
          </a:p>
          <a:p>
            <a:endParaRPr lang="fr" dirty="0"/>
          </a:p>
          <a:p>
            <a:r>
              <a:rPr lang="fr" dirty="0"/>
              <a:t>For policymakers, it is most effective to use condensed formats that summarize evidence, with precise implications and SMART recommendations such as policy briefs, policy presentations, or factsheets. </a:t>
            </a:r>
          </a:p>
          <a:p>
            <a:endParaRPr lang="fr" dirty="0"/>
          </a:p>
          <a:p>
            <a:r>
              <a:rPr lang="fr" dirty="0"/>
              <a:t>With the media, when the objective is to reach a large, public audience to bring attention to your subject, you may choose a format best suited for the audience you’re hoping to reach such as a press release, an interview, or dissemination of your messages through social media. </a:t>
            </a:r>
          </a:p>
        </p:txBody>
      </p:sp>
      <p:sp>
        <p:nvSpPr>
          <p:cNvPr id="4" name="Slide Number Placeholder 3"/>
          <p:cNvSpPr>
            <a:spLocks noGrp="1"/>
          </p:cNvSpPr>
          <p:nvPr>
            <p:ph type="sldNum" sz="quarter" idx="10"/>
          </p:nvPr>
        </p:nvSpPr>
        <p:spPr/>
        <p:txBody>
          <a:bodyPr/>
          <a:lstStyle/>
          <a:p>
            <a:pPr algn="l" rtl="0">
              <a:defRPr/>
            </a:pPr>
            <a:fld id="{BBD720CA-7282-40FF-A765-C66DB5734BA6}" type="slidenum">
              <a:rPr/>
              <a:pPr algn="l" rtl="0">
                <a:defRPr/>
              </a:pPr>
              <a:t>28</a:t>
            </a:fld>
            <a:endParaRPr lang="fr"/>
          </a:p>
        </p:txBody>
      </p:sp>
    </p:spTree>
    <p:extLst>
      <p:ext uri="{BB962C8B-B14F-4D97-AF65-F5344CB8AC3E}">
        <p14:creationId xmlns:p14="http://schemas.microsoft.com/office/powerpoint/2010/main" val="1832759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dirty="0"/>
              <a:t>The goal of reaching your target audiences to convince them to take action on your topic has not changed, but limitations in HOW to reach them may affect you, as well as limit the potential for engagement on the part of your target audiences. How can you best transfer your messages into COVID-19-adapted formats? </a:t>
            </a:r>
          </a:p>
          <a:p>
            <a:endParaRPr lang="fr" dirty="0"/>
          </a:p>
          <a:p>
            <a:r>
              <a:rPr lang="fr" dirty="0"/>
              <a:t>Online platforms, especially social media platforms such as Facebook, Twitter, and Instagram, and messaging apps such as Whatsapp and others, are even more essential as formats to reach your target audiences as face-to-face meetings are now limited. </a:t>
            </a:r>
          </a:p>
          <a:p>
            <a:endParaRPr lang="fr" dirty="0"/>
          </a:p>
          <a:p>
            <a:r>
              <a:rPr lang="fr" dirty="0"/>
              <a:t>Videos can transmit a targeted message in an engaging, visual format to influence a wide audience, and they are easy to post and share online. </a:t>
            </a:r>
          </a:p>
          <a:p>
            <a:endParaRPr lang="fr" dirty="0"/>
          </a:p>
          <a:p>
            <a:r>
              <a:rPr lang="fr" dirty="0"/>
              <a:t>I can’t even begin to name all the virtual formats available to share messages and information. I am sure you all have experience now being inundated with invitations for online engagement as in-person meetings transition to virtual webinars, and Zoom meetings are the new normal to continue collaboration. </a:t>
            </a:r>
          </a:p>
          <a:p>
            <a:endParaRPr lang="fr" dirty="0"/>
          </a:p>
          <a:p>
            <a:r>
              <a:rPr lang="fr" dirty="0"/>
              <a:t>Of course, not everything is online. Traditional formats such as television and radio are still great options for diffusing messages, especially when it comes to mobilizing the community. </a:t>
            </a:r>
          </a:p>
          <a:p>
            <a:endParaRPr lang="fr" dirty="0"/>
          </a:p>
          <a:p>
            <a:r>
              <a:rPr lang="fr" dirty="0"/>
              <a:t>What formats have you been using to spread your messages? </a:t>
            </a:r>
          </a:p>
          <a:p>
            <a:endParaRPr lang="fr" dirty="0"/>
          </a:p>
          <a:p>
            <a:endParaRPr lang="fr" dirty="0"/>
          </a:p>
          <a:p>
            <a:endParaRPr lang="fr" dirty="0"/>
          </a:p>
        </p:txBody>
      </p:sp>
      <p:sp>
        <p:nvSpPr>
          <p:cNvPr id="4" name="Slide Number Placeholder 3"/>
          <p:cNvSpPr>
            <a:spLocks noGrp="1"/>
          </p:cNvSpPr>
          <p:nvPr>
            <p:ph type="sldNum" sz="quarter" idx="10"/>
          </p:nvPr>
        </p:nvSpPr>
        <p:spPr/>
        <p:txBody>
          <a:bodyPr/>
          <a:lstStyle/>
          <a:p>
            <a:pPr algn="l" rtl="0">
              <a:defRPr/>
            </a:pPr>
            <a:fld id="{BBD720CA-7282-40FF-A765-C66DB5734BA6}" type="slidenum">
              <a:rPr/>
              <a:pPr algn="l" rtl="0">
                <a:defRPr/>
              </a:pPr>
              <a:t>29</a:t>
            </a:fld>
            <a:endParaRPr lang="fr"/>
          </a:p>
        </p:txBody>
      </p:sp>
    </p:spTree>
    <p:extLst>
      <p:ext uri="{BB962C8B-B14F-4D97-AF65-F5344CB8AC3E}">
        <p14:creationId xmlns:p14="http://schemas.microsoft.com/office/powerpoint/2010/main" val="214004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let’s revisit some key principles of strategic communications. </a:t>
            </a:r>
          </a:p>
        </p:txBody>
      </p:sp>
      <p:sp>
        <p:nvSpPr>
          <p:cNvPr id="4" name="Slide Number Placeholder 3"/>
          <p:cNvSpPr>
            <a:spLocks noGrp="1"/>
          </p:cNvSpPr>
          <p:nvPr>
            <p:ph type="sldNum" sz="quarter" idx="5"/>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6FBA243-26B8-481D-8325-B438EAAEE84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20214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have done enough of the talking and would like to give you all the floor. In conclusion, I will just say that even as the COVID-19 crisis presents new challenges for us in our work, we can still apply the same key concepts and approaches for strategic communications, with some adaptations and flexibility, to effectively reach decisionmakers and the media with our messages. </a:t>
            </a:r>
          </a:p>
          <a:p>
            <a:endParaRPr lang="en-US" dirty="0"/>
          </a:p>
        </p:txBody>
      </p:sp>
      <p:sp>
        <p:nvSpPr>
          <p:cNvPr id="4" name="Slide Number Placeholder 3"/>
          <p:cNvSpPr>
            <a:spLocks noGrp="1"/>
          </p:cNvSpPr>
          <p:nvPr>
            <p:ph type="sldNum" sz="quarter" idx="5"/>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6FBA243-26B8-481D-8325-B438EAAEE84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11208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31</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 sz="1400" dirty="0"/>
              <a:t>In conclusion, we see that the current situation brings challenges for strategic communication. It amplifies the importance of reaching decisionmakers and the media to gain support for continued access to sexual and reproductive health services and protection of essential reproductive rights. The principles of strategic communication remain pertinent: Define your audiences, your objectives, and your messages, using evidence to underline implications and actions to take.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 sz="14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 sz="1400" dirty="0"/>
              <a:t>Remember to remain flexible, use resources at your disposal, and work in collaboration to amplify your messages and achieve your policy goals. </a:t>
            </a:r>
          </a:p>
        </p:txBody>
      </p:sp>
    </p:spTree>
    <p:extLst>
      <p:ext uri="{BB962C8B-B14F-4D97-AF65-F5344CB8AC3E}">
        <p14:creationId xmlns:p14="http://schemas.microsoft.com/office/powerpoint/2010/main" val="377895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over to you! What have your experiences been regarding communication during the COVID-19 pandemic? What has worked, or not worked? What would you suggest to partners to learn from your experiences? </a:t>
            </a:r>
          </a:p>
        </p:txBody>
      </p:sp>
      <p:sp>
        <p:nvSpPr>
          <p:cNvPr id="4" name="Slide Number Placeholder 3"/>
          <p:cNvSpPr>
            <a:spLocks noGrp="1"/>
          </p:cNvSpPr>
          <p:nvPr>
            <p:ph type="sldNum" sz="quarter" idx="5"/>
          </p:nvPr>
        </p:nvSpPr>
        <p:spPr/>
        <p:txBody>
          <a:bodyPr/>
          <a:lstStyle/>
          <a:p>
            <a:pPr>
              <a:defRPr/>
            </a:pPr>
            <a:fld id="{96FBA243-26B8-481D-8325-B438EAAEE84C}" type="slidenum">
              <a:rPr lang="en-US" smtClean="0"/>
              <a:pPr>
                <a:defRPr/>
              </a:pPr>
              <a:t>32</a:t>
            </a:fld>
            <a:endParaRPr lang="en-US" dirty="0"/>
          </a:p>
        </p:txBody>
      </p:sp>
    </p:spTree>
    <p:extLst>
      <p:ext uri="{BB962C8B-B14F-4D97-AF65-F5344CB8AC3E}">
        <p14:creationId xmlns:p14="http://schemas.microsoft.com/office/powerpoint/2010/main" val="2100927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867FFA8C-E7B5-403C-A2F4-E6D8B027B559}" type="slidenum">
              <a:rPr sz="1200"/>
              <a:pPr algn="l" rtl="0"/>
              <a:t>33</a:t>
            </a:fld>
            <a:endParaRPr lang="fr" sz="1200"/>
          </a:p>
        </p:txBody>
      </p:sp>
    </p:spTree>
    <p:extLst>
      <p:ext uri="{BB962C8B-B14F-4D97-AF65-F5344CB8AC3E}">
        <p14:creationId xmlns:p14="http://schemas.microsoft.com/office/powerpoint/2010/main" val="3026699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867FFA8C-E7B5-403C-A2F4-E6D8B027B559}" type="slidenum">
              <a:rPr sz="1200"/>
              <a:pPr algn="l" rtl="0"/>
              <a:t>34</a:t>
            </a:fld>
            <a:endParaRPr lang="fr" sz="1200"/>
          </a:p>
        </p:txBody>
      </p:sp>
    </p:spTree>
    <p:extLst>
      <p:ext uri="{BB962C8B-B14F-4D97-AF65-F5344CB8AC3E}">
        <p14:creationId xmlns:p14="http://schemas.microsoft.com/office/powerpoint/2010/main" val="2162089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6FBA243-26B8-481D-8325-B438EAAEE84C}" type="slidenum">
              <a:rPr lang="en-US" smtClean="0"/>
              <a:pPr>
                <a:defRPr/>
              </a:pPr>
              <a:t>35</a:t>
            </a:fld>
            <a:endParaRPr lang="en-US" dirty="0"/>
          </a:p>
        </p:txBody>
      </p:sp>
    </p:spTree>
    <p:extLst>
      <p:ext uri="{BB962C8B-B14F-4D97-AF65-F5344CB8AC3E}">
        <p14:creationId xmlns:p14="http://schemas.microsoft.com/office/powerpoint/2010/main" val="3480838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4</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fr" sz="1400" dirty="0"/>
              <a:t>Strategic communication is even more of a priority in the changed context of COVID-19. These central concepts and the approach to strategic communication don’t change, but the COVID-19 context can mean that certain challenges demand the adaptation of certain methods within your advocacy. </a:t>
            </a:r>
          </a:p>
          <a:p>
            <a:pPr algn="l" rtl="0" eaLnBrk="1" hangingPunct="1"/>
            <a:endParaRPr lang="fr" sz="1400" dirty="0"/>
          </a:p>
          <a:p>
            <a:pPr algn="l" rtl="0" eaLnBrk="1" hangingPunct="1"/>
            <a:endParaRPr lang="fr" sz="1400" dirty="0"/>
          </a:p>
          <a:p>
            <a:pPr algn="l" rtl="0" eaLnBrk="1" hangingPunct="1"/>
            <a:r>
              <a:rPr lang="fr" sz="1400" dirty="0"/>
              <a:t>The eight key elements of strategic communication are [read]:</a:t>
            </a:r>
          </a:p>
          <a:p>
            <a:pPr algn="l" rtl="0" eaLnBrk="1" hangingPunct="1"/>
            <a:endParaRPr lang="fr" sz="1400" dirty="0"/>
          </a:p>
          <a:p>
            <a:pPr algn="l" rtl="0" eaLnBrk="1" hangingPunct="1"/>
            <a:r>
              <a:rPr lang="fr" sz="1400" b="1" dirty="0"/>
              <a:t>[Question for the group] Which points have you specifically noted with regard to your strategic communications around safe abortion? What useful approaches have you noted from the previous presentations? </a:t>
            </a:r>
            <a:endParaRPr lang="fr" sz="1400" dirty="0"/>
          </a:p>
          <a:p>
            <a:pPr algn="l" rtl="0" eaLnBrk="1" hangingPunct="1"/>
            <a:endParaRPr lang="fr" sz="1400" dirty="0"/>
          </a:p>
          <a:p>
            <a:pPr algn="l" rtl="0" eaLnBrk="1" hangingPunct="1"/>
            <a:endParaRPr lang="fr" sz="1400" dirty="0"/>
          </a:p>
        </p:txBody>
      </p:sp>
    </p:spTree>
    <p:extLst>
      <p:ext uri="{BB962C8B-B14F-4D97-AF65-F5344CB8AC3E}">
        <p14:creationId xmlns:p14="http://schemas.microsoft.com/office/powerpoint/2010/main" val="314239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5</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fr" sz="1400" dirty="0"/>
              <a:t>It is essential to base your strategic messages on evidence to identify the problem and its implications, and then propose feasible solutions for your target audience. </a:t>
            </a:r>
          </a:p>
          <a:p>
            <a:pPr algn="l" rtl="0" eaLnBrk="1" hangingPunct="1"/>
            <a:endParaRPr lang="fr" sz="1400" dirty="0"/>
          </a:p>
          <a:p>
            <a:pPr algn="l" rtl="0" eaLnBrk="1" hangingPunct="1"/>
            <a:r>
              <a:rPr lang="fr" sz="1400" dirty="0"/>
              <a:t>For example, these data were taken from a PRB factsheet on the application of the Maputo Protocol to expand access to safe abortion in Africa. </a:t>
            </a:r>
            <a:r>
              <a:rPr lang="fr" sz="1400" b="1" dirty="0"/>
              <a:t>What implications could you suggest from these data? What would be your recommendation for action? </a:t>
            </a:r>
          </a:p>
        </p:txBody>
      </p:sp>
    </p:spTree>
    <p:extLst>
      <p:ext uri="{BB962C8B-B14F-4D97-AF65-F5344CB8AC3E}">
        <p14:creationId xmlns:p14="http://schemas.microsoft.com/office/powerpoint/2010/main" val="82596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6</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fr" sz="1400" dirty="0"/>
              <a:t>Finally, we noted that effective messages are evidence-based, contextualized, and action-oriented. </a:t>
            </a:r>
          </a:p>
          <a:p>
            <a:pPr algn="l" rtl="0" eaLnBrk="1" hangingPunct="1"/>
            <a:endParaRPr lang="fr" sz="1400" dirty="0"/>
          </a:p>
          <a:p>
            <a:pPr algn="l" rtl="0" eaLnBrk="1" hangingPunct="1"/>
            <a:r>
              <a:rPr lang="fr" sz="1400" dirty="0"/>
              <a:t>Data furnish the findings that will inform your key messages. From these findings, you gather implications, which must be contextualized to fit your subject. Finally, your recommendations are based on the implications from your findings and are formulated with an emphasis on action. </a:t>
            </a:r>
          </a:p>
        </p:txBody>
      </p:sp>
    </p:spTree>
    <p:extLst>
      <p:ext uri="{BB962C8B-B14F-4D97-AF65-F5344CB8AC3E}">
        <p14:creationId xmlns:p14="http://schemas.microsoft.com/office/powerpoint/2010/main" val="167956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baseline="0" dirty="0">
                <a:solidFill>
                  <a:schemeClr val="tx1"/>
                </a:solidFill>
              </a:rPr>
              <a:t>These guiding principles of strategic communications remain pertinent for any situation, including in the context of crises like COVID-19.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 sz="1200" b="0" i="0" u="none" baseline="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baseline="0" dirty="0">
                <a:solidFill>
                  <a:schemeClr val="tx1"/>
                </a:solidFill>
              </a:rPr>
              <a:t>Decisionmakers are always the focus of intense competition from others who want their attention. To gain their limited attention, you must ensure that your messages are pertinent, evidence-based, and targeted.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 sz="1200" b="0" i="0" u="none" baseline="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baseline="0" dirty="0">
                <a:solidFill>
                  <a:schemeClr val="tx1"/>
                </a:solidFill>
              </a:rPr>
              <a:t>In the context of COVID-19, this competition for attention has intensified. Issues and questions placed before decisionmakers have taken on an additional urgency, just as resources and the means to address those issues may be more limited—both for you and for decisionmakers. </a:t>
            </a:r>
            <a:endParaRPr lang="en-US" dirty="0"/>
          </a:p>
        </p:txBody>
      </p:sp>
      <p:sp>
        <p:nvSpPr>
          <p:cNvPr id="4" name="Slide Number Placeholder 3"/>
          <p:cNvSpPr>
            <a:spLocks noGrp="1"/>
          </p:cNvSpPr>
          <p:nvPr>
            <p:ph type="sldNum" sz="quarter" idx="5"/>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6FBA243-26B8-481D-8325-B438EAAEE84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6323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8</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400" dirty="0"/>
              <a:t>The effects </a:t>
            </a:r>
            <a:r>
              <a:rPr lang="fr" sz="1400" dirty="0"/>
              <a:t>of COVID-19 have caused the advocacy environment to transition to a state of crisis. Timeframes are shortenend, action is more urgent, resources are more limited, and your target audience is engaged in rapid responses to other questions. </a:t>
            </a:r>
          </a:p>
          <a:p>
            <a:pPr algn="l" rtl="0" eaLnBrk="1" hangingPunct="1"/>
            <a:endParaRPr lang="fr" sz="1400" dirty="0"/>
          </a:p>
          <a:p>
            <a:pPr algn="l" rtl="0" eaLnBrk="1" hangingPunct="1"/>
            <a:r>
              <a:rPr lang="fr" sz="1400" dirty="0"/>
              <a:t>Some potential challenges related to your strategic communication: [read]</a:t>
            </a:r>
          </a:p>
          <a:p>
            <a:pPr algn="l" rtl="0" eaLnBrk="1" hangingPunct="1"/>
            <a:endParaRPr lang="fr" sz="1400" dirty="0"/>
          </a:p>
          <a:p>
            <a:pPr algn="l" rtl="0" eaLnBrk="1" hangingPunct="1"/>
            <a:endParaRPr lang="fr" sz="1400" dirty="0"/>
          </a:p>
        </p:txBody>
      </p:sp>
    </p:spTree>
    <p:extLst>
      <p:ext uri="{BB962C8B-B14F-4D97-AF65-F5344CB8AC3E}">
        <p14:creationId xmlns:p14="http://schemas.microsoft.com/office/powerpoint/2010/main" val="3866763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a:fld id="{2EC6472B-FE19-414C-8CAA-59F37D5F82FC}" type="slidenum">
              <a:rPr sz="1200"/>
              <a:pPr algn="l" rtl="0"/>
              <a:t>9</a:t>
            </a:fld>
            <a:endParaRPr lang="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fr" sz="1400" dirty="0"/>
              <a:t>What other challenges or limitations have you faced regaring your ability to conduct strategic policy communications during this period? </a:t>
            </a:r>
          </a:p>
        </p:txBody>
      </p:sp>
    </p:spTree>
    <p:extLst>
      <p:ext uri="{BB962C8B-B14F-4D97-AF65-F5344CB8AC3E}">
        <p14:creationId xmlns:p14="http://schemas.microsoft.com/office/powerpoint/2010/main" val="1881601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84" descr="titlepagebg_solidblue"/>
          <p:cNvPicPr>
            <a:picLocks noChangeAspect="1" noChangeArrowheads="1"/>
          </p:cNvPicPr>
          <p:nvPr userDrawn="1"/>
        </p:nvPicPr>
        <p:blipFill>
          <a:blip r:embed="rId3"/>
          <a:srcRect/>
          <a:stretch>
            <a:fillRect/>
          </a:stretch>
        </p:blipFill>
        <p:spPr bwMode="auto">
          <a:xfrm>
            <a:off x="0" y="0"/>
            <a:ext cx="9148763" cy="6888163"/>
          </a:xfrm>
          <a:prstGeom prst="rect">
            <a:avLst/>
          </a:prstGeom>
          <a:noFill/>
          <a:ln w="9525">
            <a:noFill/>
            <a:miter lim="800000"/>
            <a:headEnd/>
            <a:tailEnd/>
          </a:ln>
        </p:spPr>
      </p:pic>
      <p:sp>
        <p:nvSpPr>
          <p:cNvPr id="77909" name="Rectangle 85"/>
          <p:cNvSpPr>
            <a:spLocks noGrp="1" noChangeArrowheads="1"/>
          </p:cNvSpPr>
          <p:nvPr>
            <p:ph type="ctrTitle" sz="quarter" hasCustomPrompt="1"/>
          </p:nvPr>
        </p:nvSpPr>
        <p:spPr>
          <a:xfrm>
            <a:off x="838200" y="3378422"/>
            <a:ext cx="6248400" cy="583978"/>
          </a:xfrm>
        </p:spPr>
        <p:txBody>
          <a:bodyPr anchor="b"/>
          <a:lstStyle>
            <a:lvl1pPr>
              <a:defRPr sz="4000" spc="300">
                <a:solidFill>
                  <a:schemeClr val="tx1"/>
                </a:solidFill>
              </a:defRPr>
            </a:lvl1pPr>
          </a:lstStyle>
          <a:p>
            <a:pPr lvl="0"/>
            <a:r>
              <a:rPr lang="en-US" noProof="0" dirty="0"/>
              <a:t>CLICK TO EDIT</a:t>
            </a:r>
          </a:p>
        </p:txBody>
      </p:sp>
      <p:sp>
        <p:nvSpPr>
          <p:cNvPr id="77910" name="Rectangle 86"/>
          <p:cNvSpPr>
            <a:spLocks noGrp="1" noChangeArrowheads="1"/>
          </p:cNvSpPr>
          <p:nvPr>
            <p:ph type="subTitle" sz="quarter" idx="1" hasCustomPrompt="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CLICK TO EDIT</a:t>
            </a:r>
          </a:p>
        </p:txBody>
      </p:sp>
      <p:sp>
        <p:nvSpPr>
          <p:cNvPr id="10" name="Rectangle 9"/>
          <p:cNvSpPr/>
          <p:nvPr userDrawn="1"/>
        </p:nvSpPr>
        <p:spPr>
          <a:xfrm>
            <a:off x="3962400" y="5996408"/>
            <a:ext cx="4428648" cy="307777"/>
          </a:xfrm>
          <a:prstGeom prst="rect">
            <a:avLst/>
          </a:prstGeom>
        </p:spPr>
        <p:txBody>
          <a:bodyPr wrap="none">
            <a:spAutoFit/>
          </a:bodyPr>
          <a:lstStyle/>
          <a:p>
            <a:r>
              <a:rPr lang="en-US" sz="1400" dirty="0">
                <a:solidFill>
                  <a:schemeClr val="accent1"/>
                </a:solidFill>
              </a:rPr>
              <a:t>POPULATION REFERENCE BUREAU | www.prb.org</a:t>
            </a:r>
          </a:p>
        </p:txBody>
      </p:sp>
      <p:sp>
        <p:nvSpPr>
          <p:cNvPr id="8" name="Text Placeholder 7"/>
          <p:cNvSpPr>
            <a:spLocks noGrp="1"/>
          </p:cNvSpPr>
          <p:nvPr>
            <p:ph type="body" sz="quarter" idx="10" hasCustomPrompt="1"/>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dirty="0"/>
              <a:t>PRESENTERS: Your Name</a:t>
            </a:r>
          </a:p>
        </p:txBody>
      </p:sp>
      <p:sp>
        <p:nvSpPr>
          <p:cNvPr id="9" name="Text Placeholder 7"/>
          <p:cNvSpPr>
            <a:spLocks noGrp="1"/>
          </p:cNvSpPr>
          <p:nvPr>
            <p:ph type="body" sz="quarter" idx="11" hasCustomPrompt="1"/>
          </p:nvPr>
        </p:nvSpPr>
        <p:spPr>
          <a:xfrm>
            <a:off x="838200" y="5996408"/>
            <a:ext cx="3048000" cy="371515"/>
          </a:xfrm>
        </p:spPr>
        <p:txBody>
          <a:bodyPr/>
          <a:lstStyle>
            <a:lvl1pPr marL="0" indent="0" algn="l">
              <a:buNone/>
              <a:defRPr sz="1600" b="1">
                <a:solidFill>
                  <a:srgbClr val="FFFFFF"/>
                </a:solidFill>
                <a:latin typeface="Arial" panose="020B0604020202020204" pitchFamily="34" charset="0"/>
                <a:cs typeface="Arial" panose="020B0604020202020204" pitchFamily="34" charset="0"/>
              </a:defRPr>
            </a:lvl1pPr>
          </a:lstStyle>
          <a:p>
            <a:pPr lvl="0"/>
            <a:r>
              <a:rPr lang="en-US" dirty="0"/>
              <a:t>Date</a:t>
            </a:r>
          </a:p>
        </p:txBody>
      </p:sp>
    </p:spTree>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Layout-photo">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81"/>
            <a:ext cx="9144000" cy="6858082"/>
          </a:xfrm>
        </p:spPr>
        <p:txBody>
          <a:bodyPr anchor="t"/>
          <a:lstStyle>
            <a:lvl1pPr marL="0" indent="0" algn="ctr">
              <a:buNone/>
              <a:defRPr baseline="0"/>
            </a:lvl1pPr>
          </a:lstStyle>
          <a:p>
            <a:r>
              <a:rPr lang="en-US" dirty="0"/>
              <a:t>(insert picture under gray box layer)</a:t>
            </a: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3508669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386" r="3984"/>
          <a:stretch/>
        </p:blipFill>
        <p:spPr>
          <a:xfrm>
            <a:off x="0" y="0"/>
            <a:ext cx="9144000" cy="6878053"/>
          </a:xfrm>
          <a:prstGeom prst="rect">
            <a:avLst/>
          </a:prstGeom>
        </p:spPr>
      </p:pic>
      <p:sp>
        <p:nvSpPr>
          <p:cNvPr id="4" name="Rectangle 3"/>
          <p:cNvSpPr/>
          <p:nvPr userDrawn="1"/>
        </p:nvSpPr>
        <p:spPr bwMode="auto">
          <a:xfrm>
            <a:off x="-8021" y="-10029"/>
            <a:ext cx="9152021" cy="688808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3926124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Layout-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2005"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338417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Layout-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3382101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Layout-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401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98229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Layout-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27709" y="0"/>
            <a:ext cx="9220200" cy="6876011"/>
          </a:xfrm>
          <a:prstGeom prst="rect">
            <a:avLst/>
          </a:prstGeom>
        </p:spPr>
      </p:pic>
      <p:sp>
        <p:nvSpPr>
          <p:cNvPr id="4" name="Rectangle 3"/>
          <p:cNvSpPr/>
          <p:nvPr userDrawn="1"/>
        </p:nvSpPr>
        <p:spPr bwMode="auto">
          <a:xfrm>
            <a:off x="-28035" y="-1"/>
            <a:ext cx="9220526" cy="687601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536047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Layout-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622"/>
          <a:stretch/>
        </p:blipFill>
        <p:spPr>
          <a:xfrm>
            <a:off x="0" y="0"/>
            <a:ext cx="9144000" cy="6858000"/>
          </a:xfrm>
          <a:prstGeom prst="rect">
            <a:avLst/>
          </a:prstGeom>
        </p:spPr>
      </p:pic>
      <p:sp>
        <p:nvSpPr>
          <p:cNvPr id="4" name="Rectangle 3"/>
          <p:cNvSpPr/>
          <p:nvPr userDrawn="1"/>
        </p:nvSpPr>
        <p:spPr bwMode="auto">
          <a:xfrm>
            <a:off x="0" y="1"/>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3963603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 Box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4" name="Rectangle 3"/>
          <p:cNvSpPr/>
          <p:nvPr userDrawn="1"/>
        </p:nvSpPr>
        <p:spPr bwMode="auto">
          <a:xfrm>
            <a:off x="0" y="-5862"/>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Rectangle 7"/>
          <p:cNvSpPr/>
          <p:nvPr userDrawn="1"/>
        </p:nvSpPr>
        <p:spPr bwMode="auto">
          <a:xfrm>
            <a:off x="914400" y="1600200"/>
            <a:ext cx="5181600" cy="4572000"/>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3793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 Box Layout-2">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0" y="2931"/>
            <a:ext cx="9144000" cy="6858000"/>
          </a:xfrm>
        </p:spPr>
        <p:txBody>
          <a:bodyPr/>
          <a:lstStyle>
            <a:lvl1pPr marL="0" indent="0" algn="ctr">
              <a:buNone/>
              <a:defRPr/>
            </a:lvl1pPr>
          </a:lstStyle>
          <a:p>
            <a:r>
              <a:rPr lang="en-US" dirty="0"/>
              <a:t>(insert photo under gray box layer)</a:t>
            </a: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3016583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E96D1F"/>
                </a:solidFill>
              </a:defRPr>
            </a:lvl1pPr>
          </a:lstStyle>
          <a:p>
            <a:r>
              <a:rPr lang="en-US" dirty="0"/>
              <a:t>TITLE</a:t>
            </a:r>
          </a:p>
        </p:txBody>
      </p:sp>
      <p:sp>
        <p:nvSpPr>
          <p:cNvPr id="3" name="Content Placeholder 2"/>
          <p:cNvSpPr>
            <a:spLocks noGrp="1"/>
          </p:cNvSpPr>
          <p:nvPr>
            <p:ph idx="1"/>
          </p:nvPr>
        </p:nvSpPr>
        <p:spPr>
          <a:xfrm>
            <a:off x="1033463" y="1600200"/>
            <a:ext cx="7729537"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sp>
        <p:nvSpPr>
          <p:cNvPr id="9" name="Rectangle 8"/>
          <p:cNvSpPr/>
          <p:nvPr userDrawn="1"/>
        </p:nvSpPr>
        <p:spPr bwMode="auto">
          <a:xfrm flipV="1">
            <a:off x="128016" y="5056632"/>
            <a:ext cx="8874839" cy="1682496"/>
          </a:xfrm>
          <a:prstGeom prst="rect">
            <a:avLst/>
          </a:prstGeom>
          <a:solidFill>
            <a:srgbClr val="717073">
              <a:alpha val="8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3455015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 Layout">
    <p:spTree>
      <p:nvGrpSpPr>
        <p:cNvPr id="1" name=""/>
        <p:cNvGrpSpPr/>
        <p:nvPr/>
      </p:nvGrpSpPr>
      <p:grpSpPr>
        <a:xfrm>
          <a:off x="0" y="0"/>
          <a:ext cx="0" cy="0"/>
          <a:chOff x="0" y="0"/>
          <a:chExt cx="0" cy="0"/>
        </a:xfrm>
      </p:grpSpPr>
      <p:sp>
        <p:nvSpPr>
          <p:cNvPr id="4" name="Rectangle 3"/>
          <p:cNvSpPr/>
          <p:nvPr userDrawn="1"/>
        </p:nvSpPr>
        <p:spPr bwMode="auto">
          <a:xfrm>
            <a:off x="-1" y="0"/>
            <a:ext cx="9144000" cy="6858000"/>
          </a:xfrm>
          <a:prstGeom prst="rect">
            <a:avLst/>
          </a:prstGeom>
          <a:solidFill>
            <a:srgbClr val="1E65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6" name="Picture 5"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Tree>
    <p:extLst>
      <p:ext uri="{BB962C8B-B14F-4D97-AF65-F5344CB8AC3E}">
        <p14:creationId xmlns:p14="http://schemas.microsoft.com/office/powerpoint/2010/main" val="3627109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 Layout-need photo">
    <p:spTree>
      <p:nvGrpSpPr>
        <p:cNvPr id="1" name=""/>
        <p:cNvGrpSpPr/>
        <p:nvPr/>
      </p:nvGrpSpPr>
      <p:grpSpPr>
        <a:xfrm>
          <a:off x="0" y="0"/>
          <a:ext cx="0" cy="0"/>
          <a:chOff x="0" y="0"/>
          <a:chExt cx="0" cy="0"/>
        </a:xfrm>
      </p:grpSpPr>
      <p:pic>
        <p:nvPicPr>
          <p:cNvPr id="6" name="Picture 5"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
        <p:nvSpPr>
          <p:cNvPr id="3" name="Picture Placeholder 2"/>
          <p:cNvSpPr>
            <a:spLocks noGrp="1"/>
          </p:cNvSpPr>
          <p:nvPr>
            <p:ph type="pic" sz="quarter" idx="13" hasCustomPrompt="1"/>
          </p:nvPr>
        </p:nvSpPr>
        <p:spPr>
          <a:xfrm>
            <a:off x="0" y="0"/>
            <a:ext cx="9144000" cy="6858000"/>
          </a:xfrm>
        </p:spPr>
        <p:txBody>
          <a:bodyPr/>
          <a:lstStyle>
            <a:lvl1pPr marL="0" indent="0" algn="ctr">
              <a:buNone/>
              <a:defRPr/>
            </a:lvl1pPr>
          </a:lstStyle>
          <a:p>
            <a:r>
              <a:rPr lang="en-US" dirty="0"/>
              <a:t>(insert photo behind blue box layer)</a:t>
            </a:r>
          </a:p>
        </p:txBody>
      </p:sp>
    </p:spTree>
    <p:extLst>
      <p:ext uri="{BB962C8B-B14F-4D97-AF65-F5344CB8AC3E}">
        <p14:creationId xmlns:p14="http://schemas.microsoft.com/office/powerpoint/2010/main" val="1222927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 Layout-Photo">
    <p:spTree>
      <p:nvGrpSpPr>
        <p:cNvPr id="1" name=""/>
        <p:cNvGrpSpPr/>
        <p:nvPr/>
      </p:nvGrpSpPr>
      <p:grpSpPr>
        <a:xfrm>
          <a:off x="0" y="0"/>
          <a:ext cx="0" cy="0"/>
          <a:chOff x="0" y="0"/>
          <a:chExt cx="0" cy="0"/>
        </a:xfrm>
      </p:grpSpPr>
      <p:pic>
        <p:nvPicPr>
          <p:cNvPr id="3" name="Picture 2" descr="US_What_If_Final_Digital (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6521" b="2014"/>
          <a:stretch/>
        </p:blipFill>
        <p:spPr>
          <a:xfrm>
            <a:off x="0" y="-1"/>
            <a:ext cx="9144000" cy="6856413"/>
          </a:xfrm>
          <a:prstGeom prst="rect">
            <a:avLst/>
          </a:prstGeom>
        </p:spPr>
      </p:pic>
      <p:sp>
        <p:nvSpPr>
          <p:cNvPr id="4" name="Rectangle 3"/>
          <p:cNvSpPr/>
          <p:nvPr userDrawn="1"/>
        </p:nvSpPr>
        <p:spPr bwMode="auto">
          <a:xfrm>
            <a:off x="0" y="0"/>
            <a:ext cx="9144000" cy="6858000"/>
          </a:xfrm>
          <a:prstGeom prst="rect">
            <a:avLst/>
          </a:prstGeom>
          <a:solidFill>
            <a:srgbClr val="1E65A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6" name="Picture 5"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Tree>
    <p:extLst>
      <p:ext uri="{BB962C8B-B14F-4D97-AF65-F5344CB8AC3E}">
        <p14:creationId xmlns:p14="http://schemas.microsoft.com/office/powerpoint/2010/main" val="1525924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84" descr="titlepagebg_solidblue"/>
          <p:cNvPicPr>
            <a:picLocks noChangeAspect="1" noChangeArrowheads="1"/>
          </p:cNvPicPr>
          <p:nvPr userDrawn="1"/>
        </p:nvPicPr>
        <p:blipFill>
          <a:blip r:embed="rId3"/>
          <a:srcRect/>
          <a:stretch>
            <a:fillRect/>
          </a:stretch>
        </p:blipFill>
        <p:spPr bwMode="auto">
          <a:xfrm>
            <a:off x="0" y="0"/>
            <a:ext cx="9148763" cy="6888163"/>
          </a:xfrm>
          <a:prstGeom prst="rect">
            <a:avLst/>
          </a:prstGeom>
          <a:noFill/>
          <a:ln w="9525">
            <a:noFill/>
            <a:miter lim="800000"/>
            <a:headEnd/>
            <a:tailEnd/>
          </a:ln>
        </p:spPr>
      </p:pic>
      <p:sp>
        <p:nvSpPr>
          <p:cNvPr id="77910" name="Rectangle 86"/>
          <p:cNvSpPr>
            <a:spLocks noGrp="1" noChangeArrowheads="1"/>
          </p:cNvSpPr>
          <p:nvPr>
            <p:ph type="subTitle" sz="quarter" idx="1" hasCustomPrompt="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THANK YOU</a:t>
            </a:r>
          </a:p>
        </p:txBody>
      </p:sp>
      <p:sp>
        <p:nvSpPr>
          <p:cNvPr id="10" name="Rectangle 9"/>
          <p:cNvSpPr/>
          <p:nvPr userDrawn="1"/>
        </p:nvSpPr>
        <p:spPr>
          <a:xfrm>
            <a:off x="3962400" y="5996408"/>
            <a:ext cx="4428648" cy="307777"/>
          </a:xfrm>
          <a:prstGeom prst="rect">
            <a:avLst/>
          </a:prstGeom>
        </p:spPr>
        <p:txBody>
          <a:bodyPr wrap="none">
            <a:spAutoFit/>
          </a:bodyPr>
          <a:lstStyle/>
          <a:p>
            <a:r>
              <a:rPr lang="en-US" sz="1400" dirty="0">
                <a:solidFill>
                  <a:schemeClr val="accent1"/>
                </a:solidFill>
              </a:rPr>
              <a:t>POPULATION REFERENCE BUREAU | www.prb.org</a:t>
            </a:r>
          </a:p>
        </p:txBody>
      </p:sp>
      <p:sp>
        <p:nvSpPr>
          <p:cNvPr id="8" name="Text Placeholder 7"/>
          <p:cNvSpPr>
            <a:spLocks noGrp="1"/>
          </p:cNvSpPr>
          <p:nvPr>
            <p:ph type="body" sz="quarter" idx="10" hasCustomPrompt="1"/>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dirty="0"/>
              <a:t>PRESENTERS: Your Name</a:t>
            </a:r>
          </a:p>
        </p:txBody>
      </p:sp>
      <p:sp>
        <p:nvSpPr>
          <p:cNvPr id="9" name="Text Placeholder 7"/>
          <p:cNvSpPr>
            <a:spLocks noGrp="1"/>
          </p:cNvSpPr>
          <p:nvPr>
            <p:ph type="body" sz="quarter" idx="11" hasCustomPrompt="1"/>
          </p:nvPr>
        </p:nvSpPr>
        <p:spPr>
          <a:xfrm>
            <a:off x="838200" y="5996408"/>
            <a:ext cx="3048000" cy="371515"/>
          </a:xfrm>
        </p:spPr>
        <p:txBody>
          <a:bodyPr/>
          <a:lstStyle>
            <a:lvl1pPr marL="0" indent="0" algn="l">
              <a:buNone/>
              <a:defRPr sz="1600" b="1" baseline="0">
                <a:solidFill>
                  <a:srgbClr val="FFFFFF"/>
                </a:solidFill>
                <a:latin typeface="Arial" panose="020B0604020202020204" pitchFamily="34" charset="0"/>
                <a:cs typeface="Arial" panose="020B0604020202020204" pitchFamily="34" charset="0"/>
              </a:defRPr>
            </a:lvl1pPr>
          </a:lstStyle>
          <a:p>
            <a:pPr lvl="0"/>
            <a:r>
              <a:rPr lang="en-US" dirty="0"/>
              <a:t>E-Mail address</a:t>
            </a:r>
          </a:p>
        </p:txBody>
      </p:sp>
    </p:spTree>
    <p:extLst>
      <p:ext uri="{BB962C8B-B14F-4D97-AF65-F5344CB8AC3E}">
        <p14:creationId xmlns:p14="http://schemas.microsoft.com/office/powerpoint/2010/main" val="3105152992"/>
      </p:ext>
    </p:extLst>
  </p:cSld>
  <p:clrMapOvr>
    <a:overrideClrMapping bg1="dk2" tx1="lt1" bg2="dk1"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Layout-no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3480767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71" y="533400"/>
            <a:ext cx="4041530" cy="685800"/>
          </a:xfrm>
        </p:spPr>
        <p:txBody>
          <a:bodyPr/>
          <a:lstStyle/>
          <a:p>
            <a:r>
              <a:rPr lang="en-US" dirty="0"/>
              <a:t>TITLE STYLE</a:t>
            </a:r>
          </a:p>
        </p:txBody>
      </p:sp>
      <p:sp>
        <p:nvSpPr>
          <p:cNvPr id="5" name="Text Placeholder 4"/>
          <p:cNvSpPr>
            <a:spLocks noGrp="1"/>
          </p:cNvSpPr>
          <p:nvPr>
            <p:ph type="body" sz="quarter" idx="10"/>
          </p:nvPr>
        </p:nvSpPr>
        <p:spPr>
          <a:xfrm>
            <a:off x="911225" y="1600200"/>
            <a:ext cx="731837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315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Example Layout">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911471" y="533400"/>
            <a:ext cx="3889130" cy="685800"/>
          </a:xfrm>
        </p:spPr>
        <p:txBody>
          <a:bodyPr/>
          <a:lstStyle/>
          <a:p>
            <a:r>
              <a:rPr lang="en-US" dirty="0"/>
              <a:t>TITLE STYLE</a:t>
            </a:r>
          </a:p>
        </p:txBody>
      </p:sp>
      <p:sp>
        <p:nvSpPr>
          <p:cNvPr id="3" name="Rectangle 2"/>
          <p:cNvSpPr/>
          <p:nvPr userDrawn="1"/>
        </p:nvSpPr>
        <p:spPr bwMode="auto">
          <a:xfrm>
            <a:off x="931069" y="3886200"/>
            <a:ext cx="7298531" cy="2271117"/>
          </a:xfrm>
          <a:prstGeom prst="rect">
            <a:avLst/>
          </a:prstGeom>
          <a:noFill/>
          <a:ln w="9525" cap="flat" cmpd="sng" algn="ctr">
            <a:solidFill>
              <a:srgbClr val="717073"/>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12" name="Text Placeholder 11"/>
          <p:cNvSpPr>
            <a:spLocks noGrp="1"/>
          </p:cNvSpPr>
          <p:nvPr>
            <p:ph type="body" sz="quarter" idx="10"/>
          </p:nvPr>
        </p:nvSpPr>
        <p:spPr>
          <a:xfrm>
            <a:off x="911225" y="1600200"/>
            <a:ext cx="7318375" cy="1600200"/>
          </a:xfrm>
        </p:spPr>
        <p:txBody>
          <a:bodyPr/>
          <a:lstStyle/>
          <a:p>
            <a:pPr lvl="0"/>
            <a:r>
              <a:rPr lang="en-US"/>
              <a:t>Click to edit Master text styles</a:t>
            </a:r>
          </a:p>
          <a:p>
            <a:pPr lvl="1"/>
            <a:r>
              <a:rPr lang="en-US"/>
              <a:t>Second level</a:t>
            </a:r>
          </a:p>
          <a:p>
            <a:pPr lvl="2"/>
            <a:r>
              <a:rPr lang="en-US"/>
              <a:t>Third level</a:t>
            </a:r>
          </a:p>
        </p:txBody>
      </p:sp>
      <p:sp>
        <p:nvSpPr>
          <p:cNvPr id="14" name="Text Placeholder 13"/>
          <p:cNvSpPr>
            <a:spLocks noGrp="1"/>
          </p:cNvSpPr>
          <p:nvPr>
            <p:ph type="body" sz="quarter" idx="11"/>
          </p:nvPr>
        </p:nvSpPr>
        <p:spPr>
          <a:xfrm>
            <a:off x="1066800" y="4019491"/>
            <a:ext cx="7010400" cy="2000310"/>
          </a:xfrm>
        </p:spPr>
        <p:txBody>
          <a:bodyPr/>
          <a:lstStyle>
            <a:lvl1pPr marL="0" indent="0">
              <a:buNone/>
              <a:defRPr sz="2400"/>
            </a:lvl1pPr>
          </a:lstStyle>
          <a:p>
            <a:pPr lvl="0"/>
            <a:r>
              <a:rPr lang="en-US"/>
              <a:t>Click to edit Master text styles</a:t>
            </a:r>
          </a:p>
        </p:txBody>
      </p:sp>
      <p:sp>
        <p:nvSpPr>
          <p:cNvPr id="7" name="Text Placeholder 13"/>
          <p:cNvSpPr>
            <a:spLocks noGrp="1"/>
          </p:cNvSpPr>
          <p:nvPr>
            <p:ph type="body" sz="quarter" idx="12" hasCustomPrompt="1"/>
          </p:nvPr>
        </p:nvSpPr>
        <p:spPr>
          <a:xfrm>
            <a:off x="1066800" y="3454081"/>
            <a:ext cx="1981200" cy="365474"/>
          </a:xfrm>
        </p:spPr>
        <p:txBody>
          <a:bodyPr/>
          <a:lstStyle>
            <a:lvl1pPr marL="0" indent="0">
              <a:buNone/>
              <a:defRPr sz="2000" b="1" spc="300"/>
            </a:lvl1pPr>
          </a:lstStyle>
          <a:p>
            <a:pPr lvl="0"/>
            <a:r>
              <a:rPr lang="en-US" dirty="0"/>
              <a:t>EXAMPLE</a:t>
            </a:r>
          </a:p>
        </p:txBody>
      </p:sp>
    </p:spTree>
    <p:extLst>
      <p:ext uri="{BB962C8B-B14F-4D97-AF65-F5344CB8AC3E}">
        <p14:creationId xmlns:p14="http://schemas.microsoft.com/office/powerpoint/2010/main" val="410603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911471" y="533400"/>
            <a:ext cx="3965330" cy="685800"/>
          </a:xfrm>
        </p:spPr>
        <p:txBody>
          <a:bodyPr/>
          <a:lstStyle>
            <a:lvl1pPr>
              <a:defRPr baseline="0"/>
            </a:lvl1pPr>
          </a:lstStyle>
          <a:p>
            <a:r>
              <a:rPr lang="en-US" dirty="0"/>
              <a:t>TITLE STYLE</a:t>
            </a:r>
          </a:p>
        </p:txBody>
      </p:sp>
      <p:sp>
        <p:nvSpPr>
          <p:cNvPr id="11" name="Content Placeholder 2"/>
          <p:cNvSpPr>
            <a:spLocks noGrp="1"/>
          </p:cNvSpPr>
          <p:nvPr>
            <p:ph idx="10" hasCustomPrompt="1"/>
          </p:nvPr>
        </p:nvSpPr>
        <p:spPr>
          <a:xfrm>
            <a:off x="92394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
        <p:nvSpPr>
          <p:cNvPr id="12" name="Content Placeholder 2"/>
          <p:cNvSpPr>
            <a:spLocks noGrp="1"/>
          </p:cNvSpPr>
          <p:nvPr>
            <p:ph idx="11" hasCustomPrompt="1"/>
          </p:nvPr>
        </p:nvSpPr>
        <p:spPr>
          <a:xfrm>
            <a:off x="457200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Tree>
    <p:extLst>
      <p:ext uri="{BB962C8B-B14F-4D97-AF65-F5344CB8AC3E}">
        <p14:creationId xmlns:p14="http://schemas.microsoft.com/office/powerpoint/2010/main" val="143947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chemeClr val="accent1">
              <a:alpha val="82000"/>
            </a:schemeClr>
          </a:solidFill>
        </p:spPr>
        <p:txBody>
          <a:bodyPr anchor="b"/>
          <a:lstStyle>
            <a:lvl1pPr marL="0" indent="0" algn="ctr">
              <a:buNone/>
              <a:defRPr>
                <a:solidFill>
                  <a:srgbClr val="FFFFFF"/>
                </a:solidFill>
              </a:defRPr>
            </a:lvl1pPr>
          </a:lstStyle>
          <a:p>
            <a:pPr lvl="0"/>
            <a:r>
              <a:rPr lang="en-US" dirty="0"/>
              <a:t>(white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265E9E"/>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defRPr sz="2000"/>
            </a:lvl1pPr>
          </a:lstStyle>
          <a:p>
            <a:pPr lvl="0"/>
            <a:r>
              <a:rPr lang="en-US" dirty="0"/>
              <a:t>Second level</a:t>
            </a:r>
          </a:p>
        </p:txBody>
      </p:sp>
    </p:spTree>
    <p:extLst>
      <p:ext uri="{BB962C8B-B14F-4D97-AF65-F5344CB8AC3E}">
        <p14:creationId xmlns:p14="http://schemas.microsoft.com/office/powerpoint/2010/main" val="2315656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Layout-2">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rgbClr val="007BC0"/>
          </a:solidFill>
        </p:spPr>
        <p:txBody>
          <a:bodyPr anchor="b"/>
          <a:lstStyle>
            <a:lvl1pPr marL="0" indent="0" algn="ctr">
              <a:buNone/>
              <a:defRPr>
                <a:solidFill>
                  <a:srgbClr val="007BC0"/>
                </a:solidFill>
              </a:defRPr>
            </a:lvl1pPr>
          </a:lstStyle>
          <a:p>
            <a:pPr lvl="0"/>
            <a:r>
              <a:rPr lang="en-US" dirty="0"/>
              <a:t>(blue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FFFFFF"/>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buClr>
                <a:srgbClr val="6DCBFF"/>
              </a:buClr>
              <a:defRPr sz="2000">
                <a:solidFill>
                  <a:srgbClr val="FFFFFF"/>
                </a:solidFill>
              </a:defRPr>
            </a:lvl1pPr>
          </a:lstStyle>
          <a:p>
            <a:pPr lvl="0"/>
            <a:r>
              <a:rPr lang="en-US" dirty="0"/>
              <a:t>Second level</a:t>
            </a:r>
          </a:p>
        </p:txBody>
      </p:sp>
    </p:spTree>
    <p:extLst>
      <p:ext uri="{BB962C8B-B14F-4D97-AF65-F5344CB8AC3E}">
        <p14:creationId xmlns:p14="http://schemas.microsoft.com/office/powerpoint/2010/main" val="420995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911470" y="533400"/>
            <a:ext cx="7318131"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TITLE</a:t>
            </a:r>
            <a:br>
              <a:rPr lang="en-US" dirty="0"/>
            </a:br>
            <a:endParaRPr lang="en-US" dirty="0"/>
          </a:p>
        </p:txBody>
      </p:sp>
      <p:sp>
        <p:nvSpPr>
          <p:cNvPr id="1027" name="Rectangle 66"/>
          <p:cNvSpPr>
            <a:spLocks noGrp="1" noChangeArrowheads="1"/>
          </p:cNvSpPr>
          <p:nvPr>
            <p:ph type="body" idx="1"/>
          </p:nvPr>
        </p:nvSpPr>
        <p:spPr bwMode="auto">
          <a:xfrm>
            <a:off x="914401" y="1600200"/>
            <a:ext cx="7315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8" name="Line 84"/>
          <p:cNvSpPr>
            <a:spLocks noChangeShapeType="1"/>
          </p:cNvSpPr>
          <p:nvPr userDrawn="1"/>
        </p:nvSpPr>
        <p:spPr bwMode="auto">
          <a:xfrm>
            <a:off x="152400" y="533400"/>
            <a:ext cx="0" cy="6324600"/>
          </a:xfrm>
          <a:prstGeom prst="line">
            <a:avLst/>
          </a:prstGeom>
          <a:noFill/>
          <a:ln w="317500">
            <a:solidFill>
              <a:schemeClr val="tx2"/>
            </a:solidFill>
            <a:round/>
            <a:headEnd/>
            <a:tailEnd/>
          </a:ln>
        </p:spPr>
        <p:txBody>
          <a:bodyPr wrap="none" anchor="ctr"/>
          <a:lstStyle/>
          <a:p>
            <a:pPr eaLnBrk="0" hangingPunct="0">
              <a:defRPr/>
            </a:pPr>
            <a:endParaRPr lang="en-US" dirty="0">
              <a:ea typeface="ＭＳ Ｐゴシック" pitchFamily="34" charset="-128"/>
              <a:cs typeface="+mn-cs"/>
            </a:endParaRPr>
          </a:p>
        </p:txBody>
      </p:sp>
      <p:sp>
        <p:nvSpPr>
          <p:cNvPr id="1029" name="Text Box 85"/>
          <p:cNvSpPr txBox="1">
            <a:spLocks noChangeArrowheads="1"/>
          </p:cNvSpPr>
          <p:nvPr userDrawn="1"/>
        </p:nvSpPr>
        <p:spPr bwMode="auto">
          <a:xfrm>
            <a:off x="3886200" y="6507163"/>
            <a:ext cx="4953000" cy="198437"/>
          </a:xfrm>
          <a:prstGeom prst="rect">
            <a:avLst/>
          </a:prstGeom>
          <a:no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0" hangingPunct="0">
              <a:defRPr/>
            </a:pPr>
            <a:r>
              <a:rPr lang="en-US" sz="700" dirty="0">
                <a:cs typeface="+mn-cs"/>
              </a:rPr>
              <a:t>© </a:t>
            </a:r>
            <a:r>
              <a:rPr lang="en-US" sz="700" dirty="0">
                <a:solidFill>
                  <a:srgbClr val="333333"/>
                </a:solidFill>
                <a:cs typeface="+mn-cs"/>
              </a:rPr>
              <a:t>2020 Population Reference Bureau. All rights reserved. www.prb.org</a:t>
            </a:r>
          </a:p>
        </p:txBody>
      </p:sp>
      <p:pic>
        <p:nvPicPr>
          <p:cNvPr id="1030" name="Picture 86" descr="ppt-logo"/>
          <p:cNvPicPr>
            <a:picLocks noChangeAspect="1" noChangeArrowheads="1"/>
          </p:cNvPicPr>
          <p:nvPr userDrawn="1"/>
        </p:nvPicPr>
        <p:blipFill>
          <a:blip r:embed="rId25"/>
          <a:srcRect/>
          <a:stretch>
            <a:fillRect/>
          </a:stretch>
        </p:blipFill>
        <p:spPr bwMode="auto">
          <a:xfrm>
            <a:off x="990600" y="6507163"/>
            <a:ext cx="2311400" cy="152400"/>
          </a:xfrm>
          <a:prstGeom prst="rect">
            <a:avLst/>
          </a:prstGeom>
          <a:noFill/>
          <a:ln w="9525">
            <a:noFill/>
            <a:miter lim="800000"/>
            <a:headEnd/>
            <a:tailEnd/>
          </a:ln>
        </p:spPr>
      </p:pic>
      <p:sp>
        <p:nvSpPr>
          <p:cNvPr id="1031" name="Line 87"/>
          <p:cNvSpPr>
            <a:spLocks noChangeShapeType="1"/>
          </p:cNvSpPr>
          <p:nvPr userDrawn="1"/>
        </p:nvSpPr>
        <p:spPr bwMode="auto">
          <a:xfrm flipH="1">
            <a:off x="990600" y="6477000"/>
            <a:ext cx="7772400" cy="0"/>
          </a:xfrm>
          <a:prstGeom prst="line">
            <a:avLst/>
          </a:prstGeom>
          <a:noFill/>
          <a:ln w="6350">
            <a:solidFill>
              <a:schemeClr val="tx1"/>
            </a:solidFill>
            <a:round/>
            <a:headEnd/>
            <a:tailEnd/>
          </a:ln>
        </p:spPr>
        <p:txBody>
          <a:bodyPr wrap="none" anchor="ctr"/>
          <a:lstStyle/>
          <a:p>
            <a:pPr eaLnBrk="0" hangingPunct="0">
              <a:defRPr/>
            </a:pPr>
            <a:endParaRPr lang="en-US" dirty="0">
              <a:ea typeface="ＭＳ Ｐゴシック" pitchFamily="34" charset="-128"/>
              <a:cs typeface="+mn-cs"/>
            </a:endParaRPr>
          </a:p>
        </p:txBody>
      </p:sp>
    </p:spTree>
  </p:cSld>
  <p:clrMap bg1="lt1" tx1="dk1" bg2="lt2" tx2="dk2" accent1="accent1" accent2="accent2" accent3="accent3" accent4="accent4" accent5="accent5" accent6="accent6" hlink="hlink" folHlink="folHlink"/>
  <p:sldLayoutIdLst>
    <p:sldLayoutId id="2147483739" r:id="rId1"/>
    <p:sldLayoutId id="2147483742" r:id="rId2"/>
    <p:sldLayoutId id="2147483761" r:id="rId3"/>
    <p:sldLayoutId id="2147483752" r:id="rId4"/>
    <p:sldLayoutId id="2147483747" r:id="rId5"/>
    <p:sldLayoutId id="2147483749" r:id="rId6"/>
    <p:sldLayoutId id="2147483753" r:id="rId7"/>
    <p:sldLayoutId id="2147483754" r:id="rId8"/>
    <p:sldLayoutId id="2147483733" r:id="rId9"/>
    <p:sldLayoutId id="2147483759" r:id="rId10"/>
    <p:sldLayoutId id="2147483743" r:id="rId11"/>
    <p:sldLayoutId id="2147483744" r:id="rId12"/>
    <p:sldLayoutId id="2147483745" r:id="rId13"/>
    <p:sldLayoutId id="2147483746" r:id="rId14"/>
    <p:sldLayoutId id="2147483757" r:id="rId15"/>
    <p:sldLayoutId id="2147483760" r:id="rId16"/>
    <p:sldLayoutId id="2147483750" r:id="rId17"/>
    <p:sldLayoutId id="2147483763" r:id="rId18"/>
    <p:sldLayoutId id="2147483738" r:id="rId19"/>
    <p:sldLayoutId id="2147483755" r:id="rId20"/>
    <p:sldLayoutId id="2147483762" r:id="rId21"/>
    <p:sldLayoutId id="2147483758" r:id="rId22"/>
    <p:sldLayoutId id="2147483756" r:id="rId23"/>
  </p:sldLayoutIdLst>
  <p:txStyles>
    <p:titleStyle>
      <a:lvl1pPr algn="l" rtl="0" eaLnBrk="1" fontAlgn="base" hangingPunct="1">
        <a:spcBef>
          <a:spcPct val="0"/>
        </a:spcBef>
        <a:spcAft>
          <a:spcPct val="0"/>
        </a:spcAft>
        <a:defRPr sz="4400" b="1" baseline="0">
          <a:solidFill>
            <a:srgbClr val="E96D1F"/>
          </a:solidFill>
          <a:latin typeface="+mj-lt"/>
          <a:ea typeface="+mj-ea"/>
          <a:cs typeface="+mj-cs"/>
        </a:defRPr>
      </a:lvl1pPr>
      <a:lvl2pPr algn="l" rtl="0" eaLnBrk="1" fontAlgn="base" hangingPunct="1">
        <a:spcBef>
          <a:spcPct val="0"/>
        </a:spcBef>
        <a:spcAft>
          <a:spcPct val="0"/>
        </a:spcAft>
        <a:defRPr sz="3600">
          <a:solidFill>
            <a:schemeClr val="tx2"/>
          </a:solidFill>
          <a:latin typeface="Arial" charset="0"/>
        </a:defRPr>
      </a:lvl2pPr>
      <a:lvl3pPr algn="l" rtl="0" eaLnBrk="1" fontAlgn="base" hangingPunct="1">
        <a:spcBef>
          <a:spcPct val="0"/>
        </a:spcBef>
        <a:spcAft>
          <a:spcPct val="0"/>
        </a:spcAft>
        <a:defRPr sz="3600">
          <a:solidFill>
            <a:schemeClr val="tx2"/>
          </a:solidFill>
          <a:latin typeface="Arial" charset="0"/>
        </a:defRPr>
      </a:lvl3pPr>
      <a:lvl4pPr algn="l" rtl="0" eaLnBrk="1" fontAlgn="base" hangingPunct="1">
        <a:spcBef>
          <a:spcPct val="0"/>
        </a:spcBef>
        <a:spcAft>
          <a:spcPct val="0"/>
        </a:spcAft>
        <a:defRPr sz="3600">
          <a:solidFill>
            <a:schemeClr val="tx2"/>
          </a:solidFill>
          <a:latin typeface="Arial" charset="0"/>
        </a:defRPr>
      </a:lvl4pPr>
      <a:lvl5pPr algn="l" rtl="0" eaLnBrk="1" fontAlgn="base" hangingPunct="1">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lr>
          <a:srgbClr val="265E9E"/>
        </a:buClr>
        <a:buSzPct val="75000"/>
        <a:buFont typeface="Wingdings" pitchFamily="2" charset="2"/>
        <a:buChar char="n"/>
        <a:defRPr sz="2800">
          <a:solidFill>
            <a:srgbClr val="717073"/>
          </a:solidFill>
          <a:latin typeface="+mn-lt"/>
          <a:ea typeface="+mn-ea"/>
          <a:cs typeface="+mn-cs"/>
        </a:defRPr>
      </a:lvl1pPr>
      <a:lvl2pPr marL="742950" indent="-285750" algn="l" rtl="0" eaLnBrk="1" fontAlgn="base" hangingPunct="1">
        <a:spcBef>
          <a:spcPct val="20000"/>
        </a:spcBef>
        <a:spcAft>
          <a:spcPct val="0"/>
        </a:spcAft>
        <a:buClr>
          <a:srgbClr val="265E9E"/>
        </a:buClr>
        <a:buSzPct val="70000"/>
        <a:buFont typeface="Wingdings" pitchFamily="2" charset="2"/>
        <a:buChar char="n"/>
        <a:defRPr sz="2400">
          <a:solidFill>
            <a:srgbClr val="717073"/>
          </a:solidFill>
          <a:latin typeface="+mn-lt"/>
        </a:defRPr>
      </a:lvl2pPr>
      <a:lvl3pPr marL="1200150" indent="-285750" algn="l" rtl="0" eaLnBrk="1" fontAlgn="base" hangingPunct="1">
        <a:spcBef>
          <a:spcPct val="20000"/>
        </a:spcBef>
        <a:spcAft>
          <a:spcPct val="0"/>
        </a:spcAft>
        <a:buClr>
          <a:srgbClr val="265E9E"/>
        </a:buClr>
        <a:buFont typeface="Wingdings" panose="05000000000000000000" pitchFamily="2" charset="2"/>
        <a:buChar char="§"/>
        <a:defRPr sz="1800">
          <a:solidFill>
            <a:srgbClr val="717073"/>
          </a:solidFill>
          <a:latin typeface="+mn-lt"/>
        </a:defRPr>
      </a:lvl3pPr>
      <a:lvl4pPr marL="1600200" indent="-228600" algn="l" rtl="0" eaLnBrk="1" fontAlgn="base" hangingPunct="1">
        <a:spcBef>
          <a:spcPct val="20000"/>
        </a:spcBef>
        <a:spcAft>
          <a:spcPct val="0"/>
        </a:spcAft>
        <a:buClr>
          <a:srgbClr val="265E9E"/>
        </a:buClr>
        <a:buChar char="•"/>
        <a:defRPr sz="1200">
          <a:solidFill>
            <a:srgbClr val="717073"/>
          </a:solidFill>
          <a:latin typeface="+mn-lt"/>
        </a:defRPr>
      </a:lvl4pPr>
      <a:lvl5pPr marL="2057400" indent="-228600" algn="l" rtl="0" eaLnBrk="1" fontAlgn="base" hangingPunct="1">
        <a:spcBef>
          <a:spcPct val="20000"/>
        </a:spcBef>
        <a:spcAft>
          <a:spcPct val="0"/>
        </a:spcAft>
        <a:buClr>
          <a:srgbClr val="265E9E"/>
        </a:buClr>
        <a:buSzPct val="85000"/>
        <a:buChar char="•"/>
        <a:defRPr sz="2000">
          <a:solidFill>
            <a:srgbClr val="717073"/>
          </a:solidFill>
          <a:latin typeface="+mn-lt"/>
        </a:defRPr>
      </a:lvl5pPr>
      <a:lvl6pPr marL="2514600" indent="-228600" algn="l" rtl="0" eaLnBrk="1" fontAlgn="base" hangingPunct="1">
        <a:spcBef>
          <a:spcPct val="20000"/>
        </a:spcBef>
        <a:spcAft>
          <a:spcPct val="0"/>
        </a:spcAft>
        <a:buClr>
          <a:schemeClr val="tx1"/>
        </a:buClr>
        <a:buSzPct val="85000"/>
        <a:buChar char="•"/>
        <a:defRPr>
          <a:solidFill>
            <a:schemeClr val="tx1"/>
          </a:solidFill>
          <a:latin typeface="+mn-lt"/>
        </a:defRPr>
      </a:lvl6pPr>
      <a:lvl7pPr marL="2971800" indent="-228600" algn="l" rtl="0" eaLnBrk="1" fontAlgn="base" hangingPunct="1">
        <a:spcBef>
          <a:spcPct val="20000"/>
        </a:spcBef>
        <a:spcAft>
          <a:spcPct val="0"/>
        </a:spcAft>
        <a:buClr>
          <a:schemeClr val="tx1"/>
        </a:buClr>
        <a:buSzPct val="85000"/>
        <a:buChar char="•"/>
        <a:defRPr>
          <a:solidFill>
            <a:schemeClr val="tx1"/>
          </a:solidFill>
          <a:latin typeface="+mn-lt"/>
        </a:defRPr>
      </a:lvl7pPr>
      <a:lvl8pPr marL="3429000" indent="-228600" algn="l" rtl="0" eaLnBrk="1" fontAlgn="base" hangingPunct="1">
        <a:spcBef>
          <a:spcPct val="20000"/>
        </a:spcBef>
        <a:spcAft>
          <a:spcPct val="0"/>
        </a:spcAft>
        <a:buClr>
          <a:schemeClr val="tx1"/>
        </a:buClr>
        <a:buSzPct val="85000"/>
        <a:buChar char="•"/>
        <a:defRPr>
          <a:solidFill>
            <a:schemeClr val="tx1"/>
          </a:solidFill>
          <a:latin typeface="+mn-lt"/>
        </a:defRPr>
      </a:lvl8pPr>
      <a:lvl9pPr marL="3886200" indent="-228600" algn="l" rtl="0" eaLnBrk="1" fontAlgn="base" hangingPunct="1">
        <a:spcBef>
          <a:spcPct val="20000"/>
        </a:spcBef>
        <a:spcAft>
          <a:spcPct val="0"/>
        </a:spcAft>
        <a:buClr>
          <a:schemeClr val="tx1"/>
        </a:buClr>
        <a:buSzPct val="8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hyperlink" Target="https://iawg.net/resources/advocating-for-sexual-and-reproductive-health-services-in-covid-19-response/covid-19-srh-full-advocacy-statement" TargetMode="External"/><Relationship Id="rId13" Type="http://schemas.openxmlformats.org/officeDocument/2006/relationships/hyperlink" Target="https://pai.org/resources/mitigating-covid-19-impacts-on-sexual-and-reproductive-health-and-rights-in-low-and-middle-income-countries/" TargetMode="External"/><Relationship Id="rId3" Type="http://schemas.openxmlformats.org/officeDocument/2006/relationships/hyperlink" Target="https://www.who.int/reproductivehealth/publications/emergencies/COVID-19-SRH/en/" TargetMode="External"/><Relationship Id="rId7" Type="http://schemas.openxmlformats.org/officeDocument/2006/relationships/hyperlink" Target="https://www.guttmacher.org/covid-19-resources" TargetMode="External"/><Relationship Id="rId12" Type="http://schemas.openxmlformats.org/officeDocument/2006/relationships/hyperlink" Target="https://icfp2021.org/covid19/"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www.familyplanning2020.org/covid-19" TargetMode="External"/><Relationship Id="rId11" Type="http://schemas.openxmlformats.org/officeDocument/2006/relationships/hyperlink" Target="https://www.pathfinder.org/publications/technical-guidance-comprehensive-abortion-care-during-covid-19/" TargetMode="External"/><Relationship Id="rId5" Type="http://schemas.openxmlformats.org/officeDocument/2006/relationships/hyperlink" Target="https://www.unfpa.org/covid19" TargetMode="External"/><Relationship Id="rId10" Type="http://schemas.openxmlformats.org/officeDocument/2006/relationships/hyperlink" Target="https://www.mariestopes.org/resources/resilience-adaptation-and-action-msis-response-to-covid-19/?&amp;subjectMatter=&amp;resource=&amp;year=&amp;keyword=" TargetMode="External"/><Relationship Id="rId4" Type="http://schemas.openxmlformats.org/officeDocument/2006/relationships/hyperlink" Target="https://www.figo.org/resources/covid-19-resources" TargetMode="External"/><Relationship Id="rId9" Type="http://schemas.openxmlformats.org/officeDocument/2006/relationships/hyperlink" Target="https://www.ippf.org/sites/default/files/2020-07/Ensuring%20SRHR%20during%20COVID19.pdf" TargetMode="External"/><Relationship Id="rId14" Type="http://schemas.openxmlformats.org/officeDocument/2006/relationships/hyperlink" Target="https://equipop.org/wp-content/uploads/2020/07/Rapport-Enquete-Covid19-ANGLAIS.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hyperlink" Target="https://www.ippf.org/sites/default/files/2020-07/Ensuring%20SRHR%20during%20COVID19.pdf"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equipop.org/our-latest-report-protecting-womens-health-and-rights-in-during-covid-19/"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hilt.harvard.edu/news-and-events/events/research-based-principles-for-multimedia-learning/"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hyperlink" Target="https://equipop.org/our-latest-report-protecting-womens-health-and-rights-in-during-covid-19/"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sz="quarter" idx="1"/>
          </p:nvPr>
        </p:nvSpPr>
        <p:spPr>
          <a:xfrm>
            <a:off x="154356" y="2819399"/>
            <a:ext cx="8303844" cy="1511939"/>
          </a:xfrm>
        </p:spPr>
        <p:txBody>
          <a:bodyPr/>
          <a:lstStyle/>
          <a:p>
            <a:r>
              <a:rPr lang="fr" sz="3600" i="0" u="none" spc="0" baseline="0" dirty="0">
                <a:solidFill>
                  <a:schemeClr val="tx1"/>
                </a:solidFill>
              </a:rPr>
              <a:t>COMMUNICATION </a:t>
            </a:r>
            <a:r>
              <a:rPr lang="fr" sz="3600" spc="0" dirty="0">
                <a:solidFill>
                  <a:schemeClr val="tx1"/>
                </a:solidFill>
              </a:rPr>
              <a:t>FO</a:t>
            </a:r>
            <a:r>
              <a:rPr lang="fr" sz="3600" i="0" u="none" spc="0" baseline="0" dirty="0">
                <a:solidFill>
                  <a:schemeClr val="tx1"/>
                </a:solidFill>
              </a:rPr>
              <a:t>R IMPACT</a:t>
            </a:r>
          </a:p>
          <a:p>
            <a:r>
              <a:rPr lang="en-US" sz="2400" b="0" dirty="0"/>
              <a:t>How to Engage With Policymakers and the Media During the COVID-19 Pandemic</a:t>
            </a:r>
          </a:p>
          <a:p>
            <a:r>
              <a:rPr lang="en-US" sz="4000" dirty="0"/>
              <a:t> </a:t>
            </a:r>
          </a:p>
        </p:txBody>
      </p:sp>
      <p:pic>
        <p:nvPicPr>
          <p:cNvPr id="11" name="Picture 10">
            <a:extLst>
              <a:ext uri="{FF2B5EF4-FFF2-40B4-BE49-F238E27FC236}">
                <a16:creationId xmlns:a16="http://schemas.microsoft.com/office/drawing/2014/main" id="{FA10C544-AC2D-4F98-B9BB-0F21639727B1}"/>
              </a:ext>
            </a:extLst>
          </p:cNvPr>
          <p:cNvPicPr>
            <a:picLocks noChangeAspect="1"/>
          </p:cNvPicPr>
          <p:nvPr/>
        </p:nvPicPr>
        <p:blipFill>
          <a:blip r:embed="rId3"/>
          <a:stretch>
            <a:fillRect/>
          </a:stretch>
        </p:blipFill>
        <p:spPr>
          <a:xfrm>
            <a:off x="154356" y="5178025"/>
            <a:ext cx="2749534" cy="1511939"/>
          </a:xfrm>
          <a:prstGeom prst="rect">
            <a:avLst/>
          </a:prstGeom>
        </p:spPr>
      </p:pic>
    </p:spTree>
    <p:extLst>
      <p:ext uri="{BB962C8B-B14F-4D97-AF65-F5344CB8AC3E}">
        <p14:creationId xmlns:p14="http://schemas.microsoft.com/office/powerpoint/2010/main" val="328562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E3114-DEB6-48AC-8ACF-CD353A29257B}"/>
              </a:ext>
            </a:extLst>
          </p:cNvPr>
          <p:cNvPicPr>
            <a:picLocks noChangeAspect="1"/>
          </p:cNvPicPr>
          <p:nvPr/>
        </p:nvPicPr>
        <p:blipFill>
          <a:blip r:embed="rId3"/>
          <a:stretch>
            <a:fillRect/>
          </a:stretch>
        </p:blipFill>
        <p:spPr>
          <a:xfrm>
            <a:off x="1028700" y="1909271"/>
            <a:ext cx="6629400" cy="3953857"/>
          </a:xfrm>
          <a:prstGeom prst="rect">
            <a:avLst/>
          </a:prstGeom>
        </p:spPr>
      </p:pic>
      <p:sp>
        <p:nvSpPr>
          <p:cNvPr id="6146" name="Rectangle 2"/>
          <p:cNvSpPr>
            <a:spLocks noGrp="1" noChangeArrowheads="1"/>
          </p:cNvSpPr>
          <p:nvPr>
            <p:ph type="title"/>
          </p:nvPr>
        </p:nvSpPr>
        <p:spPr>
          <a:xfrm>
            <a:off x="911470" y="533400"/>
            <a:ext cx="7470530" cy="685800"/>
          </a:xfrm>
        </p:spPr>
        <p:txBody>
          <a:bodyPr/>
          <a:lstStyle/>
          <a:p>
            <a:pPr rtl="0" eaLnBrk="1" hangingPunct="1"/>
            <a:r>
              <a:rPr lang="fr" sz="3200" dirty="0"/>
              <a:t>WHAT</a:t>
            </a:r>
            <a:r>
              <a:rPr lang="fr" sz="3200" b="1" i="0" u="none" baseline="0" dirty="0"/>
              <a:t> IMPACTS </a:t>
            </a:r>
            <a:r>
              <a:rPr lang="fr" sz="3200" dirty="0"/>
              <a:t>YOUR ADVOCACY</a:t>
            </a:r>
            <a:r>
              <a:rPr lang="fr" sz="3200" b="1" i="0" u="none" baseline="0" dirty="0"/>
              <a:t>?</a:t>
            </a:r>
          </a:p>
        </p:txBody>
      </p:sp>
      <p:sp>
        <p:nvSpPr>
          <p:cNvPr id="5" name="Arrow: Down 4">
            <a:extLst>
              <a:ext uri="{FF2B5EF4-FFF2-40B4-BE49-F238E27FC236}">
                <a16:creationId xmlns:a16="http://schemas.microsoft.com/office/drawing/2014/main" id="{B6EA1702-80F5-474B-A285-93E8F6927FAF}"/>
              </a:ext>
            </a:extLst>
          </p:cNvPr>
          <p:cNvSpPr/>
          <p:nvPr/>
        </p:nvSpPr>
        <p:spPr bwMode="auto">
          <a:xfrm>
            <a:off x="1398814" y="4038600"/>
            <a:ext cx="381000" cy="609600"/>
          </a:xfrm>
          <a:prstGeom prst="down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6" name="Arrow: Down 5">
            <a:extLst>
              <a:ext uri="{FF2B5EF4-FFF2-40B4-BE49-F238E27FC236}">
                <a16:creationId xmlns:a16="http://schemas.microsoft.com/office/drawing/2014/main" id="{347CDF82-45A1-4CFE-922D-663326818A29}"/>
              </a:ext>
            </a:extLst>
          </p:cNvPr>
          <p:cNvSpPr/>
          <p:nvPr/>
        </p:nvSpPr>
        <p:spPr bwMode="auto">
          <a:xfrm>
            <a:off x="2944581" y="3276599"/>
            <a:ext cx="381000" cy="609600"/>
          </a:xfrm>
          <a:prstGeom prst="down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Arrow: Down 6">
            <a:extLst>
              <a:ext uri="{FF2B5EF4-FFF2-40B4-BE49-F238E27FC236}">
                <a16:creationId xmlns:a16="http://schemas.microsoft.com/office/drawing/2014/main" id="{4FC7FDBF-D3CB-4A33-A2F5-0CEE4428AF2C}"/>
              </a:ext>
            </a:extLst>
          </p:cNvPr>
          <p:cNvSpPr/>
          <p:nvPr/>
        </p:nvSpPr>
        <p:spPr bwMode="auto">
          <a:xfrm>
            <a:off x="3761005" y="2895600"/>
            <a:ext cx="381000" cy="609600"/>
          </a:xfrm>
          <a:prstGeom prst="down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9" name="Arrow: Down 8">
            <a:extLst>
              <a:ext uri="{FF2B5EF4-FFF2-40B4-BE49-F238E27FC236}">
                <a16:creationId xmlns:a16="http://schemas.microsoft.com/office/drawing/2014/main" id="{AA79F3C6-FBF8-468B-8957-1D06BE2597C6}"/>
              </a:ext>
            </a:extLst>
          </p:cNvPr>
          <p:cNvSpPr/>
          <p:nvPr/>
        </p:nvSpPr>
        <p:spPr bwMode="auto">
          <a:xfrm>
            <a:off x="4517573" y="2487827"/>
            <a:ext cx="381000" cy="609600"/>
          </a:xfrm>
          <a:prstGeom prst="down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14" name="Arrow: Down 13">
            <a:extLst>
              <a:ext uri="{FF2B5EF4-FFF2-40B4-BE49-F238E27FC236}">
                <a16:creationId xmlns:a16="http://schemas.microsoft.com/office/drawing/2014/main" id="{EE9C9465-EB58-4D0B-B464-41D8D6EC22D9}"/>
              </a:ext>
            </a:extLst>
          </p:cNvPr>
          <p:cNvSpPr/>
          <p:nvPr/>
        </p:nvSpPr>
        <p:spPr bwMode="auto">
          <a:xfrm>
            <a:off x="2133600" y="3657600"/>
            <a:ext cx="381000" cy="609600"/>
          </a:xfrm>
          <a:prstGeom prst="down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221448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400" spc="0" dirty="0"/>
              <a:t>SECTION III: </a:t>
            </a:r>
          </a:p>
        </p:txBody>
      </p:sp>
      <p:sp>
        <p:nvSpPr>
          <p:cNvPr id="8" name="Text Placeholder 7"/>
          <p:cNvSpPr>
            <a:spLocks noGrp="1"/>
          </p:cNvSpPr>
          <p:nvPr>
            <p:ph type="body" sz="quarter" idx="11"/>
          </p:nvPr>
        </p:nvSpPr>
        <p:spPr/>
        <p:txBody>
          <a:bodyPr/>
          <a:lstStyle/>
          <a:p>
            <a:r>
              <a:rPr lang="en-US" sz="4400" spc="0" dirty="0"/>
              <a:t>Focusing Attention: Practical Approaches</a:t>
            </a:r>
          </a:p>
        </p:txBody>
      </p:sp>
    </p:spTree>
    <p:extLst>
      <p:ext uri="{BB962C8B-B14F-4D97-AF65-F5344CB8AC3E}">
        <p14:creationId xmlns:p14="http://schemas.microsoft.com/office/powerpoint/2010/main" val="2721351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2886075"/>
            <a:ext cx="7772400" cy="108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lnSpc>
                <a:spcPct val="120000"/>
              </a:lnSpc>
            </a:pPr>
            <a:r>
              <a:rPr lang="en-US" sz="5000" spc="200" dirty="0">
                <a:solidFill>
                  <a:schemeClr val="accent1"/>
                </a:solidFill>
              </a:rPr>
              <a:t>FOR POLICYMAKERS</a:t>
            </a:r>
            <a:br>
              <a:rPr lang="en-US" sz="5500" b="1" spc="300" dirty="0">
                <a:solidFill>
                  <a:schemeClr val="accent1"/>
                </a:solidFill>
              </a:rPr>
            </a:br>
            <a:endParaRPr lang="en-US" sz="5500" b="1" spc="300" dirty="0">
              <a:solidFill>
                <a:schemeClr val="accent1"/>
              </a:solidFill>
            </a:endParaRPr>
          </a:p>
        </p:txBody>
      </p:sp>
    </p:spTree>
    <p:extLst>
      <p:ext uri="{BB962C8B-B14F-4D97-AF65-F5344CB8AC3E}">
        <p14:creationId xmlns:p14="http://schemas.microsoft.com/office/powerpoint/2010/main" val="2238237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381000"/>
          </a:xfrm>
        </p:spPr>
        <p:txBody>
          <a:bodyPr/>
          <a:lstStyle/>
          <a:p>
            <a:pPr rtl="0" eaLnBrk="1" hangingPunct="1"/>
            <a:r>
              <a:rPr lang="fr" sz="3200" b="1" i="0" u="none" baseline="0" dirty="0"/>
              <a:t>POORLY TRANSLATED INFORMATION IS NOT USED</a:t>
            </a:r>
          </a:p>
        </p:txBody>
      </p:sp>
      <p:sp>
        <p:nvSpPr>
          <p:cNvPr id="6147" name="Rectangle 3"/>
          <p:cNvSpPr>
            <a:spLocks noGrp="1" noChangeArrowheads="1"/>
          </p:cNvSpPr>
          <p:nvPr>
            <p:ph type="body" sz="quarter" idx="10"/>
          </p:nvPr>
        </p:nvSpPr>
        <p:spPr/>
        <p:txBody>
          <a:bodyPr/>
          <a:lstStyle/>
          <a:p>
            <a:pPr algn="l" rtl="0" eaLnBrk="1" hangingPunct="1">
              <a:lnSpc>
                <a:spcPct val="90000"/>
              </a:lnSpc>
              <a:spcBef>
                <a:spcPts val="600"/>
              </a:spcBef>
              <a:spcAft>
                <a:spcPts val="1000"/>
              </a:spcAft>
            </a:pPr>
            <a:endParaRPr lang="fr" sz="2400" b="0" i="0" u="none" baseline="0" dirty="0">
              <a:solidFill>
                <a:schemeClr val="tx1"/>
              </a:solidFill>
            </a:endParaRPr>
          </a:p>
          <a:p>
            <a:pPr algn="l" rtl="0" eaLnBrk="1" hangingPunct="1">
              <a:lnSpc>
                <a:spcPct val="90000"/>
              </a:lnSpc>
              <a:spcBef>
                <a:spcPts val="600"/>
              </a:spcBef>
              <a:spcAft>
                <a:spcPts val="1000"/>
              </a:spcAft>
            </a:pPr>
            <a:r>
              <a:rPr lang="fr" sz="2400" b="0" i="0" u="none" baseline="0" dirty="0">
                <a:solidFill>
                  <a:schemeClr val="tx1"/>
                </a:solidFill>
              </a:rPr>
              <a:t>Translating research is an acquired skill.</a:t>
            </a:r>
          </a:p>
          <a:p>
            <a:pPr algn="l" rtl="0" eaLnBrk="1" hangingPunct="1">
              <a:lnSpc>
                <a:spcPct val="90000"/>
              </a:lnSpc>
              <a:spcBef>
                <a:spcPts val="600"/>
              </a:spcBef>
              <a:spcAft>
                <a:spcPts val="1000"/>
              </a:spcAft>
            </a:pPr>
            <a:r>
              <a:rPr lang="fr" sz="2400" b="0" i="0" u="none" baseline="0" dirty="0">
                <a:solidFill>
                  <a:schemeClr val="tx1"/>
                </a:solidFill>
              </a:rPr>
              <a:t>Policymakers have information overload.</a:t>
            </a:r>
          </a:p>
          <a:p>
            <a:pPr algn="l" rtl="0" eaLnBrk="1" hangingPunct="1">
              <a:lnSpc>
                <a:spcPct val="90000"/>
              </a:lnSpc>
              <a:spcBef>
                <a:spcPts val="600"/>
              </a:spcBef>
              <a:spcAft>
                <a:spcPts val="1000"/>
              </a:spcAft>
            </a:pPr>
            <a:r>
              <a:rPr lang="fr" sz="2400" b="0" i="0" u="none" baseline="0" dirty="0">
                <a:solidFill>
                  <a:schemeClr val="tx1"/>
                </a:solidFill>
              </a:rPr>
              <a:t>Policymakers prefer information that is: </a:t>
            </a:r>
          </a:p>
          <a:p>
            <a:pPr lvl="1" algn="l" rtl="0" eaLnBrk="1" hangingPunct="1">
              <a:lnSpc>
                <a:spcPct val="90000"/>
              </a:lnSpc>
              <a:spcBef>
                <a:spcPts val="600"/>
              </a:spcBef>
              <a:spcAft>
                <a:spcPts val="1000"/>
              </a:spcAft>
              <a:buClr>
                <a:srgbClr val="D6492A"/>
              </a:buClr>
            </a:pPr>
            <a:r>
              <a:rPr lang="fr" sz="2000" b="0" i="0" u="none" baseline="0" dirty="0">
                <a:solidFill>
                  <a:schemeClr val="tx1"/>
                </a:solidFill>
              </a:rPr>
              <a:t>Concise</a:t>
            </a:r>
          </a:p>
          <a:p>
            <a:pPr lvl="1" algn="l" rtl="0" eaLnBrk="1" hangingPunct="1">
              <a:lnSpc>
                <a:spcPct val="90000"/>
              </a:lnSpc>
              <a:spcBef>
                <a:spcPts val="600"/>
              </a:spcBef>
              <a:spcAft>
                <a:spcPts val="1000"/>
              </a:spcAft>
              <a:buClr>
                <a:srgbClr val="D6492A"/>
              </a:buClr>
            </a:pPr>
            <a:r>
              <a:rPr lang="fr" sz="2000" b="0" i="0" u="none" baseline="0" dirty="0">
                <a:solidFill>
                  <a:schemeClr val="tx1"/>
                </a:solidFill>
              </a:rPr>
              <a:t>Focuses on main points</a:t>
            </a:r>
          </a:p>
          <a:p>
            <a:pPr lvl="1" algn="l" rtl="0" eaLnBrk="1" hangingPunct="1">
              <a:lnSpc>
                <a:spcPct val="90000"/>
              </a:lnSpc>
              <a:spcBef>
                <a:spcPts val="600"/>
              </a:spcBef>
              <a:spcAft>
                <a:spcPts val="1000"/>
              </a:spcAft>
              <a:buClr>
                <a:srgbClr val="D6492A"/>
              </a:buClr>
            </a:pPr>
            <a:r>
              <a:rPr lang="fr" sz="2000" b="0" i="0" u="none" baseline="0" dirty="0">
                <a:solidFill>
                  <a:schemeClr val="tx1"/>
                </a:solidFill>
              </a:rPr>
              <a:t>Has unambiguous implications of findings</a:t>
            </a:r>
          </a:p>
          <a:p>
            <a:pPr lvl="1" algn="l" rtl="0" eaLnBrk="1" hangingPunct="1">
              <a:lnSpc>
                <a:spcPct val="90000"/>
              </a:lnSpc>
              <a:spcBef>
                <a:spcPts val="600"/>
              </a:spcBef>
              <a:spcAft>
                <a:spcPts val="1000"/>
              </a:spcAft>
              <a:buClr>
                <a:srgbClr val="D6492A"/>
              </a:buClr>
            </a:pPr>
            <a:r>
              <a:rPr lang="fr" sz="2000" b="0" i="0" u="none" baseline="0" dirty="0">
                <a:solidFill>
                  <a:schemeClr val="tx1"/>
                </a:solidFill>
              </a:rPr>
              <a:t>Provides clear guidance on how to proceed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381000"/>
            <a:ext cx="8201298" cy="990600"/>
          </a:xfrm>
        </p:spPr>
        <p:txBody>
          <a:bodyPr/>
          <a:lstStyle/>
          <a:p>
            <a:pPr algn="l" rtl="0"/>
            <a:r>
              <a:rPr lang="fr" sz="3200" dirty="0"/>
              <a:t>PRESENTING A PERSUASIVE MESSAGE</a:t>
            </a:r>
          </a:p>
        </p:txBody>
      </p:sp>
      <p:pic>
        <p:nvPicPr>
          <p:cNvPr id="2" name="Picture 1">
            <a:extLst>
              <a:ext uri="{FF2B5EF4-FFF2-40B4-BE49-F238E27FC236}">
                <a16:creationId xmlns:a16="http://schemas.microsoft.com/office/drawing/2014/main" id="{B21C6A31-A8AF-4679-8F77-D4F6BFA03CB5}"/>
              </a:ext>
            </a:extLst>
          </p:cNvPr>
          <p:cNvPicPr>
            <a:picLocks noChangeAspect="1"/>
          </p:cNvPicPr>
          <p:nvPr/>
        </p:nvPicPr>
        <p:blipFill>
          <a:blip r:embed="rId3"/>
          <a:stretch>
            <a:fillRect/>
          </a:stretch>
        </p:blipFill>
        <p:spPr>
          <a:xfrm>
            <a:off x="762000" y="2186877"/>
            <a:ext cx="7924800" cy="2484245"/>
          </a:xfrm>
          <a:prstGeom prst="rect">
            <a:avLst/>
          </a:prstGeom>
        </p:spPr>
      </p:pic>
    </p:spTree>
    <p:extLst>
      <p:ext uri="{BB962C8B-B14F-4D97-AF65-F5344CB8AC3E}">
        <p14:creationId xmlns:p14="http://schemas.microsoft.com/office/powerpoint/2010/main" val="806500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2886075"/>
            <a:ext cx="7772400" cy="108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lnSpc>
                <a:spcPct val="120000"/>
              </a:lnSpc>
            </a:pPr>
            <a:r>
              <a:rPr lang="en-US" sz="5000" spc="200" dirty="0">
                <a:solidFill>
                  <a:schemeClr val="accent1"/>
                </a:solidFill>
              </a:rPr>
              <a:t>FOR THE MEDIA</a:t>
            </a:r>
            <a:br>
              <a:rPr lang="en-US" sz="5500" b="1" spc="300" dirty="0">
                <a:solidFill>
                  <a:schemeClr val="accent1"/>
                </a:solidFill>
              </a:rPr>
            </a:br>
            <a:endParaRPr lang="en-US" sz="5500" b="1" spc="300" dirty="0">
              <a:solidFill>
                <a:schemeClr val="accent1"/>
              </a:solidFill>
            </a:endParaRPr>
          </a:p>
        </p:txBody>
      </p:sp>
    </p:spTree>
    <p:extLst>
      <p:ext uri="{BB962C8B-B14F-4D97-AF65-F5344CB8AC3E}">
        <p14:creationId xmlns:p14="http://schemas.microsoft.com/office/powerpoint/2010/main" val="110364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70" y="533400"/>
            <a:ext cx="8232530" cy="685800"/>
          </a:xfrm>
        </p:spPr>
        <p:txBody>
          <a:bodyPr/>
          <a:lstStyle/>
          <a:p>
            <a:pPr algn="l" rtl="0"/>
            <a:r>
              <a:rPr lang="fr" sz="3200" b="1" i="0" u="none" baseline="0" dirty="0"/>
              <a:t>KNOW THE MEDIA LANDSCAPE</a:t>
            </a:r>
          </a:p>
        </p:txBody>
      </p:sp>
      <p:sp>
        <p:nvSpPr>
          <p:cNvPr id="3" name="Content Placeholder 2"/>
          <p:cNvSpPr>
            <a:spLocks noGrp="1"/>
          </p:cNvSpPr>
          <p:nvPr>
            <p:ph idx="1"/>
          </p:nvPr>
        </p:nvSpPr>
        <p:spPr>
          <a:xfrm>
            <a:off x="914400" y="1447800"/>
            <a:ext cx="7729537" cy="4800600"/>
          </a:xfrm>
        </p:spPr>
        <p:txBody>
          <a:bodyPr/>
          <a:lstStyle/>
          <a:p>
            <a:pPr lvl="0" algn="l" rtl="0">
              <a:spcAft>
                <a:spcPts val="2400"/>
              </a:spcAft>
            </a:pPr>
            <a:r>
              <a:rPr lang="fr" sz="2600" b="0" i="0" u="none" baseline="0" dirty="0">
                <a:solidFill>
                  <a:srgbClr val="000000"/>
                </a:solidFill>
              </a:rPr>
              <a:t>Not all media are the same. Different media outlets cover different topics and cater to different audiences.</a:t>
            </a:r>
          </a:p>
          <a:p>
            <a:pPr lvl="0" algn="l" rtl="0">
              <a:spcAft>
                <a:spcPts val="1200"/>
              </a:spcAft>
            </a:pPr>
            <a:r>
              <a:rPr lang="fr" sz="2600" b="0" i="0" u="none" baseline="0" dirty="0">
                <a:solidFill>
                  <a:srgbClr val="000000"/>
                </a:solidFill>
              </a:rPr>
              <a:t>Build a media database.</a:t>
            </a:r>
          </a:p>
          <a:p>
            <a:pPr lvl="1" algn="l" rtl="0">
              <a:spcAft>
                <a:spcPts val="1200"/>
              </a:spcAft>
            </a:pPr>
            <a:r>
              <a:rPr lang="fr" sz="2200" b="0" i="0" u="none" baseline="0" dirty="0">
                <a:solidFill>
                  <a:srgbClr val="000000"/>
                </a:solidFill>
              </a:rPr>
              <a:t>Identify which media outlets are relevant to your target audience.</a:t>
            </a:r>
          </a:p>
          <a:p>
            <a:pPr lvl="1" algn="l" rtl="0"/>
            <a:r>
              <a:rPr lang="fr" sz="2200" b="0" i="0" u="none" baseline="0" dirty="0">
                <a:solidFill>
                  <a:srgbClr val="000000"/>
                </a:solidFill>
                <a:sym typeface="Wingdings" panose="05000000000000000000" pitchFamily="2" charset="2"/>
              </a:rPr>
              <a:t>Track journalists already covering your topic. Note which ones are doing a good job, as well as gaps in coverage.</a:t>
            </a:r>
          </a:p>
          <a:p>
            <a:pPr marL="457200" lvl="1" indent="0" algn="l" rtl="0">
              <a:buNone/>
            </a:pPr>
            <a:endParaRPr lang="fr" sz="2200" b="0" i="0" u="none" baseline="0" dirty="0">
              <a:solidFill>
                <a:srgbClr val="000000"/>
              </a:solidFill>
              <a:sym typeface="Wingdings" panose="05000000000000000000" pitchFamily="2" charset="2"/>
            </a:endParaRPr>
          </a:p>
        </p:txBody>
      </p:sp>
    </p:spTree>
    <p:extLst>
      <p:ext uri="{BB962C8B-B14F-4D97-AF65-F5344CB8AC3E}">
        <p14:creationId xmlns:p14="http://schemas.microsoft.com/office/powerpoint/2010/main" val="123376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fr" sz="3200" dirty="0"/>
              <a:t>HOW TO WORK WITH THE MEDIA</a:t>
            </a:r>
            <a:endParaRPr lang="fr" sz="3200" i="1" dirty="0"/>
          </a:p>
        </p:txBody>
      </p:sp>
      <p:sp>
        <p:nvSpPr>
          <p:cNvPr id="3" name="Content Placeholder 2"/>
          <p:cNvSpPr>
            <a:spLocks noGrp="1"/>
          </p:cNvSpPr>
          <p:nvPr>
            <p:ph idx="1"/>
          </p:nvPr>
        </p:nvSpPr>
        <p:spPr>
          <a:xfrm>
            <a:off x="914400" y="1447800"/>
            <a:ext cx="7729537" cy="4800600"/>
          </a:xfrm>
        </p:spPr>
        <p:txBody>
          <a:bodyPr/>
          <a:lstStyle/>
          <a:p>
            <a:pPr algn="l" rtl="0"/>
            <a:r>
              <a:rPr lang="fr" b="0" i="0" u="none" baseline="0" dirty="0">
                <a:solidFill>
                  <a:schemeClr val="tx1"/>
                </a:solidFill>
              </a:rPr>
              <a:t>Be cognizant of the deadlines that the journalist is under.</a:t>
            </a:r>
          </a:p>
          <a:p>
            <a:pPr algn="l" rtl="0">
              <a:spcAft>
                <a:spcPts val="1200"/>
              </a:spcAft>
            </a:pPr>
            <a:r>
              <a:rPr lang="fr" b="0" i="0" u="none" baseline="0" dirty="0">
                <a:solidFill>
                  <a:schemeClr val="tx1"/>
                </a:solidFill>
              </a:rPr>
              <a:t>Establish a professional relationship.</a:t>
            </a:r>
          </a:p>
          <a:p>
            <a:pPr lvl="1" algn="l" rtl="0"/>
            <a:r>
              <a:rPr lang="fr" b="0" i="0" u="none" baseline="0" dirty="0">
                <a:solidFill>
                  <a:schemeClr val="tx1"/>
                </a:solidFill>
              </a:rPr>
              <a:t>Be available and always respond.</a:t>
            </a:r>
          </a:p>
          <a:p>
            <a:pPr lvl="1" algn="l" rtl="0"/>
            <a:r>
              <a:rPr lang="fr" b="0" i="0" u="none" baseline="0" dirty="0">
                <a:solidFill>
                  <a:schemeClr val="tx1"/>
                </a:solidFill>
              </a:rPr>
              <a:t>Find ways to communicate regularly.</a:t>
            </a:r>
          </a:p>
          <a:p>
            <a:pPr lvl="1" algn="l" rtl="0"/>
            <a:r>
              <a:rPr lang="fr" b="0" i="0" u="none" baseline="0" dirty="0">
                <a:solidFill>
                  <a:schemeClr val="tx1"/>
                </a:solidFill>
              </a:rPr>
              <a:t>Be helpful, considerate, and honest.</a:t>
            </a:r>
            <a:endParaRPr lang="fr" dirty="0">
              <a:solidFill>
                <a:schemeClr val="tx1"/>
              </a:solidFill>
            </a:endParaRPr>
          </a:p>
          <a:p>
            <a:pPr algn="l" rtl="0"/>
            <a:r>
              <a:rPr lang="fr" b="0" i="0" u="none" baseline="0" dirty="0">
                <a:solidFill>
                  <a:schemeClr val="tx1"/>
                </a:solidFill>
              </a:rPr>
              <a:t>Keep track of the number of times you participate with or contribute to the media.</a:t>
            </a:r>
          </a:p>
          <a:p>
            <a:endParaRPr lang="fr" dirty="0"/>
          </a:p>
          <a:p>
            <a:endParaRPr lang="fr" dirty="0"/>
          </a:p>
        </p:txBody>
      </p:sp>
    </p:spTree>
    <p:extLst>
      <p:ext uri="{BB962C8B-B14F-4D97-AF65-F5344CB8AC3E}">
        <p14:creationId xmlns:p14="http://schemas.microsoft.com/office/powerpoint/2010/main" val="3108495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2343150"/>
            <a:ext cx="7772400" cy="108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lnSpc>
                <a:spcPct val="120000"/>
              </a:lnSpc>
            </a:pPr>
            <a:r>
              <a:rPr lang="en-US" sz="5000" spc="200" dirty="0">
                <a:solidFill>
                  <a:schemeClr val="accent1"/>
                </a:solidFill>
              </a:rPr>
              <a:t>APPROACHES FOR YOUR ADVOCACY</a:t>
            </a:r>
            <a:br>
              <a:rPr lang="en-US" sz="5500" b="1" spc="300" dirty="0">
                <a:solidFill>
                  <a:schemeClr val="accent1"/>
                </a:solidFill>
              </a:rPr>
            </a:br>
            <a:endParaRPr lang="en-US" sz="5500" b="1" spc="300" dirty="0">
              <a:solidFill>
                <a:schemeClr val="accent1"/>
              </a:solidFill>
            </a:endParaRPr>
          </a:p>
        </p:txBody>
      </p:sp>
    </p:spTree>
    <p:extLst>
      <p:ext uri="{BB962C8B-B14F-4D97-AF65-F5344CB8AC3E}">
        <p14:creationId xmlns:p14="http://schemas.microsoft.com/office/powerpoint/2010/main" val="314219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WHAT IS THE ROLE OF </a:t>
            </a:r>
            <a:br>
              <a:rPr lang="fr" sz="3200" b="1" i="0" u="none" baseline="0" dirty="0"/>
            </a:br>
            <a:r>
              <a:rPr lang="fr" sz="3200" b="1" i="0" u="none" baseline="0" dirty="0"/>
              <a:t>CIVIL SOCIETY? </a:t>
            </a:r>
          </a:p>
        </p:txBody>
      </p:sp>
      <p:sp>
        <p:nvSpPr>
          <p:cNvPr id="6147" name="Rectangle 3"/>
          <p:cNvSpPr>
            <a:spLocks noGrp="1" noChangeArrowheads="1"/>
          </p:cNvSpPr>
          <p:nvPr>
            <p:ph type="body" sz="quarter" idx="10"/>
          </p:nvPr>
        </p:nvSpPr>
        <p:spPr/>
        <p:txBody>
          <a:bodyPr/>
          <a:lstStyle/>
          <a:p>
            <a:pPr marL="342900" lvl="1" indent="-342900">
              <a:lnSpc>
                <a:spcPct val="90000"/>
              </a:lnSpc>
              <a:spcBef>
                <a:spcPts val="600"/>
              </a:spcBef>
              <a:spcAft>
                <a:spcPts val="1000"/>
              </a:spcAft>
              <a:buSzPct val="75000"/>
            </a:pPr>
            <a:endParaRPr lang="fr" sz="2800" dirty="0">
              <a:solidFill>
                <a:schemeClr val="tx1"/>
              </a:solidFill>
              <a:ea typeface="+mn-ea"/>
              <a:cs typeface="+mn-cs"/>
            </a:endParaRPr>
          </a:p>
          <a:p>
            <a:pPr marL="342900" lvl="1" indent="-342900">
              <a:lnSpc>
                <a:spcPct val="90000"/>
              </a:lnSpc>
              <a:spcBef>
                <a:spcPts val="600"/>
              </a:spcBef>
              <a:spcAft>
                <a:spcPts val="1000"/>
              </a:spcAft>
              <a:buSzPct val="75000"/>
            </a:pPr>
            <a:r>
              <a:rPr lang="fr" sz="2800" dirty="0">
                <a:solidFill>
                  <a:schemeClr val="tx1"/>
                </a:solidFill>
                <a:ea typeface="+mn-ea"/>
                <a:cs typeface="+mn-cs"/>
              </a:rPr>
              <a:t>Advocate for the community, especially the most vulnerable and least served.</a:t>
            </a:r>
          </a:p>
          <a:p>
            <a:pPr marL="800100" lvl="2" indent="-342900">
              <a:lnSpc>
                <a:spcPct val="90000"/>
              </a:lnSpc>
              <a:spcBef>
                <a:spcPts val="600"/>
              </a:spcBef>
              <a:spcAft>
                <a:spcPts val="1000"/>
              </a:spcAft>
              <a:buSzPct val="75000"/>
            </a:pPr>
            <a:r>
              <a:rPr lang="fr" sz="2200" dirty="0">
                <a:solidFill>
                  <a:schemeClr val="tx1"/>
                </a:solidFill>
                <a:ea typeface="+mn-ea"/>
                <a:cs typeface="+mn-cs"/>
              </a:rPr>
              <a:t>Maintain government accountability and hold them to their commitments toward the community.</a:t>
            </a:r>
          </a:p>
          <a:p>
            <a:pPr marL="342900" lvl="1" indent="-342900">
              <a:lnSpc>
                <a:spcPct val="90000"/>
              </a:lnSpc>
              <a:spcBef>
                <a:spcPts val="600"/>
              </a:spcBef>
              <a:spcAft>
                <a:spcPts val="1000"/>
              </a:spcAft>
              <a:buSzPct val="75000"/>
            </a:pPr>
            <a:r>
              <a:rPr lang="fr" sz="2800" dirty="0">
                <a:solidFill>
                  <a:schemeClr val="tx1"/>
                </a:solidFill>
                <a:ea typeface="+mn-ea"/>
                <a:cs typeface="+mn-cs"/>
              </a:rPr>
              <a:t>Provide essential services.</a:t>
            </a:r>
          </a:p>
          <a:p>
            <a:pPr marL="800100" lvl="2" indent="-342900">
              <a:lnSpc>
                <a:spcPct val="90000"/>
              </a:lnSpc>
              <a:spcBef>
                <a:spcPts val="600"/>
              </a:spcBef>
              <a:spcAft>
                <a:spcPts val="1000"/>
              </a:spcAft>
              <a:buSzPct val="75000"/>
            </a:pPr>
            <a:r>
              <a:rPr lang="fr" sz="2200" dirty="0">
                <a:solidFill>
                  <a:schemeClr val="tx1"/>
                </a:solidFill>
                <a:ea typeface="+mn-ea"/>
                <a:cs typeface="+mn-cs"/>
              </a:rPr>
              <a:t>Perform a key role in ensuring active response and service continuity.</a:t>
            </a:r>
          </a:p>
          <a:p>
            <a:pPr marL="342900" lvl="1" indent="-342900">
              <a:lnSpc>
                <a:spcPct val="90000"/>
              </a:lnSpc>
              <a:spcBef>
                <a:spcPts val="600"/>
              </a:spcBef>
              <a:spcAft>
                <a:spcPts val="1000"/>
              </a:spcAft>
              <a:buSzPct val="75000"/>
            </a:pPr>
            <a:endParaRPr lang="fr" sz="2800" dirty="0">
              <a:solidFill>
                <a:schemeClr val="tx1"/>
              </a:solidFill>
              <a:ea typeface="+mn-ea"/>
              <a:cs typeface="+mn-cs"/>
            </a:endParaRPr>
          </a:p>
          <a:p>
            <a:pPr marL="342900" lvl="1" indent="-342900">
              <a:lnSpc>
                <a:spcPct val="90000"/>
              </a:lnSpc>
              <a:spcBef>
                <a:spcPts val="600"/>
              </a:spcBef>
              <a:spcAft>
                <a:spcPts val="1000"/>
              </a:spcAft>
              <a:buSzPct val="75000"/>
            </a:pPr>
            <a:endParaRPr lang="fr" sz="2800" dirty="0">
              <a:solidFill>
                <a:schemeClr val="tx1"/>
              </a:solidFill>
              <a:ea typeface="+mn-ea"/>
              <a:cs typeface="+mn-cs"/>
            </a:endParaRPr>
          </a:p>
        </p:txBody>
      </p:sp>
    </p:spTree>
    <p:extLst>
      <p:ext uri="{BB962C8B-B14F-4D97-AF65-F5344CB8AC3E}">
        <p14:creationId xmlns:p14="http://schemas.microsoft.com/office/powerpoint/2010/main" val="124573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11470" y="533400"/>
            <a:ext cx="7394329" cy="685800"/>
          </a:xfrm>
        </p:spPr>
        <p:txBody>
          <a:bodyPr/>
          <a:lstStyle/>
          <a:p>
            <a:pPr rtl="0" eaLnBrk="1" hangingPunct="1"/>
            <a:r>
              <a:rPr lang="fr" sz="2400" dirty="0"/>
              <a:t>SESSION OUTLINE</a:t>
            </a:r>
            <a:endParaRPr lang="fr" sz="2400" b="1" i="0" u="none" baseline="0" dirty="0"/>
          </a:p>
        </p:txBody>
      </p:sp>
      <p:sp>
        <p:nvSpPr>
          <p:cNvPr id="5123" name="Rectangle 3"/>
          <p:cNvSpPr>
            <a:spLocks noGrp="1" noChangeArrowheads="1"/>
          </p:cNvSpPr>
          <p:nvPr>
            <p:ph type="body" sz="quarter" idx="10"/>
          </p:nvPr>
        </p:nvSpPr>
        <p:spPr/>
        <p:txBody>
          <a:bodyPr/>
          <a:lstStyle/>
          <a:p>
            <a:pPr algn="l" rtl="0" eaLnBrk="1" hangingPunct="1"/>
            <a:r>
              <a:rPr lang="fr" sz="2400" b="0" i="0" u="none" baseline="0" dirty="0">
                <a:solidFill>
                  <a:schemeClr val="tx1"/>
                </a:solidFill>
              </a:rPr>
              <a:t>I: Introduction </a:t>
            </a:r>
            <a:r>
              <a:rPr lang="fr" sz="2400" dirty="0">
                <a:solidFill>
                  <a:schemeClr val="tx1"/>
                </a:solidFill>
              </a:rPr>
              <a:t>and summary</a:t>
            </a:r>
            <a:endParaRPr lang="fr" sz="2400" b="0" i="0" u="none" baseline="0" dirty="0">
              <a:solidFill>
                <a:schemeClr val="tx1"/>
              </a:solidFill>
            </a:endParaRPr>
          </a:p>
          <a:p>
            <a:pPr algn="l" rtl="0" eaLnBrk="1" hangingPunct="1"/>
            <a:endParaRPr lang="fr" sz="2400" b="0" i="0" u="none" baseline="0" dirty="0">
              <a:solidFill>
                <a:schemeClr val="tx1"/>
              </a:solidFill>
            </a:endParaRPr>
          </a:p>
          <a:p>
            <a:pPr algn="l" rtl="0" eaLnBrk="1" hangingPunct="1"/>
            <a:r>
              <a:rPr lang="fr" sz="2400" dirty="0">
                <a:solidFill>
                  <a:schemeClr val="tx1"/>
                </a:solidFill>
              </a:rPr>
              <a:t>II: Challenges and impacts</a:t>
            </a:r>
          </a:p>
          <a:p>
            <a:pPr algn="l" rtl="0" eaLnBrk="1" hangingPunct="1"/>
            <a:endParaRPr lang="fr" sz="2400" dirty="0">
              <a:solidFill>
                <a:schemeClr val="tx1"/>
              </a:solidFill>
            </a:endParaRPr>
          </a:p>
          <a:p>
            <a:pPr algn="l" rtl="0" eaLnBrk="1" hangingPunct="1"/>
            <a:r>
              <a:rPr lang="fr" sz="2400" dirty="0">
                <a:solidFill>
                  <a:schemeClr val="tx1"/>
                </a:solidFill>
              </a:rPr>
              <a:t>III: Focusing attention</a:t>
            </a:r>
          </a:p>
          <a:p>
            <a:pPr lvl="1"/>
            <a:r>
              <a:rPr lang="fr" sz="2000" dirty="0">
                <a:solidFill>
                  <a:schemeClr val="tx1"/>
                </a:solidFill>
              </a:rPr>
              <a:t>Practical communication approaches</a:t>
            </a:r>
          </a:p>
          <a:p>
            <a:pPr lvl="1"/>
            <a:r>
              <a:rPr lang="fr" sz="2000" dirty="0">
                <a:solidFill>
                  <a:schemeClr val="tx1"/>
                </a:solidFill>
              </a:rPr>
              <a:t>Communication formats</a:t>
            </a:r>
          </a:p>
          <a:p>
            <a:pPr marL="457200" lvl="1" indent="0">
              <a:buNone/>
            </a:pPr>
            <a:endParaRPr lang="fr" sz="2000" dirty="0">
              <a:solidFill>
                <a:schemeClr val="tx1"/>
              </a:solidFill>
            </a:endParaRPr>
          </a:p>
          <a:p>
            <a:pPr algn="l" rtl="0" eaLnBrk="1" hangingPunct="1"/>
            <a:r>
              <a:rPr lang="fr" sz="2400" b="0" i="0" u="none" baseline="0" dirty="0">
                <a:solidFill>
                  <a:schemeClr val="tx1"/>
                </a:solidFill>
              </a:rPr>
              <a:t>V: Conclusion</a:t>
            </a:r>
          </a:p>
        </p:txBody>
      </p:sp>
      <p:sp>
        <p:nvSpPr>
          <p:cNvPr id="5125" name="Text Box 5"/>
          <p:cNvSpPr txBox="1">
            <a:spLocks noChangeArrowheads="1"/>
          </p:cNvSpPr>
          <p:nvPr/>
        </p:nvSpPr>
        <p:spPr bwMode="auto">
          <a:xfrm>
            <a:off x="822325" y="6208713"/>
            <a:ext cx="3825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l" rtl="0" eaLnBrk="1" hangingPunct="1"/>
            <a:endParaRPr lang="fr"/>
          </a:p>
        </p:txBody>
      </p:sp>
    </p:spTree>
    <p:extLst>
      <p:ext uri="{BB962C8B-B14F-4D97-AF65-F5344CB8AC3E}">
        <p14:creationId xmlns:p14="http://schemas.microsoft.com/office/powerpoint/2010/main" val="1119267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dirty="0"/>
              <a:t>HOW TO ADAPT YOUR ADVOCACY</a:t>
            </a:r>
            <a:r>
              <a:rPr lang="fr" sz="3200" b="1" i="0" u="none" baseline="0" dirty="0"/>
              <a:t>?</a:t>
            </a:r>
          </a:p>
        </p:txBody>
      </p:sp>
      <p:sp>
        <p:nvSpPr>
          <p:cNvPr id="6147" name="Rectangle 3"/>
          <p:cNvSpPr>
            <a:spLocks noGrp="1" noChangeArrowheads="1"/>
          </p:cNvSpPr>
          <p:nvPr>
            <p:ph type="body" sz="quarter" idx="10"/>
          </p:nvPr>
        </p:nvSpPr>
        <p:spPr/>
        <p:txBody>
          <a:bodyPr/>
          <a:lstStyle/>
          <a:p>
            <a:pPr algn="l" rtl="0" eaLnBrk="1" hangingPunct="1">
              <a:lnSpc>
                <a:spcPct val="90000"/>
              </a:lnSpc>
              <a:spcBef>
                <a:spcPts val="600"/>
              </a:spcBef>
              <a:spcAft>
                <a:spcPts val="1000"/>
              </a:spcAft>
            </a:pPr>
            <a:r>
              <a:rPr lang="fr" b="0" i="0" u="none" baseline="0" dirty="0">
                <a:solidFill>
                  <a:schemeClr val="tx1"/>
                </a:solidFill>
              </a:rPr>
              <a:t>Integrate your problem into the COVID-19 response.</a:t>
            </a:r>
          </a:p>
          <a:p>
            <a:pPr lvl="1">
              <a:lnSpc>
                <a:spcPct val="90000"/>
              </a:lnSpc>
              <a:spcBef>
                <a:spcPts val="600"/>
              </a:spcBef>
              <a:spcAft>
                <a:spcPts val="1000"/>
              </a:spcAft>
            </a:pPr>
            <a:r>
              <a:rPr lang="fr" sz="2000" dirty="0">
                <a:solidFill>
                  <a:schemeClr val="tx1"/>
                </a:solidFill>
              </a:rPr>
              <a:t>Think in terms of current priorities—how can you best align your issue or topic with the current urgent priorities? </a:t>
            </a:r>
          </a:p>
          <a:p>
            <a:pPr lvl="1">
              <a:lnSpc>
                <a:spcPct val="90000"/>
              </a:lnSpc>
              <a:spcBef>
                <a:spcPts val="600"/>
              </a:spcBef>
              <a:spcAft>
                <a:spcPts val="1000"/>
              </a:spcAft>
            </a:pPr>
            <a:r>
              <a:rPr lang="fr" sz="2000" dirty="0">
                <a:solidFill>
                  <a:schemeClr val="tx1"/>
                </a:solidFill>
              </a:rPr>
              <a:t>What are the potential consequences for the country if this question is not addressed? </a:t>
            </a:r>
          </a:p>
          <a:p>
            <a:pPr>
              <a:lnSpc>
                <a:spcPct val="90000"/>
              </a:lnSpc>
              <a:spcBef>
                <a:spcPts val="600"/>
              </a:spcBef>
              <a:spcAft>
                <a:spcPts val="1000"/>
              </a:spcAft>
            </a:pPr>
            <a:r>
              <a:rPr lang="en-US" sz="2400" b="0" i="0" u="none" baseline="0" dirty="0">
                <a:solidFill>
                  <a:schemeClr val="tx1"/>
                </a:solidFill>
              </a:rPr>
              <a:t>Remind policymakers that sexual and reproductive health care, including safe abortion, are essential services.</a:t>
            </a:r>
          </a:p>
          <a:p>
            <a:pPr marL="457200" lvl="1" indent="0">
              <a:lnSpc>
                <a:spcPct val="90000"/>
              </a:lnSpc>
              <a:spcBef>
                <a:spcPts val="600"/>
              </a:spcBef>
              <a:spcAft>
                <a:spcPts val="1000"/>
              </a:spcAft>
              <a:buNone/>
            </a:pPr>
            <a:endParaRPr lang="fr" sz="2000" dirty="0">
              <a:solidFill>
                <a:schemeClr val="tx1"/>
              </a:solidFill>
            </a:endParaRPr>
          </a:p>
          <a:p>
            <a:pPr marL="457200" lvl="1" indent="0">
              <a:lnSpc>
                <a:spcPct val="90000"/>
              </a:lnSpc>
              <a:spcBef>
                <a:spcPts val="600"/>
              </a:spcBef>
              <a:spcAft>
                <a:spcPts val="1000"/>
              </a:spcAft>
              <a:buNone/>
            </a:pPr>
            <a:r>
              <a:rPr lang="fr" sz="2000" dirty="0">
                <a:solidFill>
                  <a:schemeClr val="tx1"/>
                </a:solidFill>
              </a:rPr>
              <a:t> </a:t>
            </a:r>
            <a:endParaRPr lang="fr" sz="2000" b="0" i="0" u="none" baseline="0" dirty="0">
              <a:solidFill>
                <a:schemeClr val="tx1"/>
              </a:solidFill>
            </a:endParaRPr>
          </a:p>
        </p:txBody>
      </p:sp>
    </p:spTree>
    <p:extLst>
      <p:ext uri="{BB962C8B-B14F-4D97-AF65-F5344CB8AC3E}">
        <p14:creationId xmlns:p14="http://schemas.microsoft.com/office/powerpoint/2010/main" val="574877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dirty="0"/>
              <a:t>HOW TO ADAPT YOUR ADVOCACY</a:t>
            </a:r>
            <a:r>
              <a:rPr lang="fr" sz="3200" b="1" i="0" u="none" baseline="0" dirty="0"/>
              <a:t>?</a:t>
            </a:r>
          </a:p>
        </p:txBody>
      </p:sp>
      <p:sp>
        <p:nvSpPr>
          <p:cNvPr id="6147" name="Rectangle 3"/>
          <p:cNvSpPr>
            <a:spLocks noGrp="1" noChangeArrowheads="1"/>
          </p:cNvSpPr>
          <p:nvPr>
            <p:ph type="body" sz="quarter" idx="10"/>
          </p:nvPr>
        </p:nvSpPr>
        <p:spPr/>
        <p:txBody>
          <a:bodyPr/>
          <a:lstStyle/>
          <a:p>
            <a:pPr algn="l" rtl="0" eaLnBrk="1" hangingPunct="1">
              <a:lnSpc>
                <a:spcPct val="90000"/>
              </a:lnSpc>
              <a:spcBef>
                <a:spcPts val="600"/>
              </a:spcBef>
              <a:spcAft>
                <a:spcPts val="1000"/>
              </a:spcAft>
            </a:pPr>
            <a:r>
              <a:rPr lang="fr" dirty="0">
                <a:solidFill>
                  <a:schemeClr val="tx1"/>
                </a:solidFill>
              </a:rPr>
              <a:t>Put the question in context.</a:t>
            </a:r>
          </a:p>
          <a:p>
            <a:pPr lvl="1">
              <a:lnSpc>
                <a:spcPct val="90000"/>
              </a:lnSpc>
              <a:spcBef>
                <a:spcPts val="600"/>
              </a:spcBef>
              <a:spcAft>
                <a:spcPts val="1000"/>
              </a:spcAft>
            </a:pPr>
            <a:r>
              <a:rPr lang="fr" dirty="0">
                <a:solidFill>
                  <a:schemeClr val="tx1"/>
                </a:solidFill>
              </a:rPr>
              <a:t>C</a:t>
            </a:r>
            <a:r>
              <a:rPr lang="en-US" dirty="0">
                <a:solidFill>
                  <a:schemeClr val="tx1"/>
                </a:solidFill>
              </a:rPr>
              <a:t>o</a:t>
            </a:r>
            <a:r>
              <a:rPr lang="fr" dirty="0">
                <a:solidFill>
                  <a:schemeClr val="tx1"/>
                </a:solidFill>
              </a:rPr>
              <a:t>mpare statistics on the impacts of COVID-19 and the rate of maternal mortality and morbidity, for example.</a:t>
            </a:r>
            <a:endParaRPr lang="fr" sz="2800" dirty="0">
              <a:solidFill>
                <a:schemeClr val="tx1"/>
              </a:solidFill>
            </a:endParaRPr>
          </a:p>
          <a:p>
            <a:pPr>
              <a:lnSpc>
                <a:spcPct val="90000"/>
              </a:lnSpc>
              <a:spcBef>
                <a:spcPts val="600"/>
              </a:spcBef>
              <a:spcAft>
                <a:spcPts val="1000"/>
              </a:spcAft>
            </a:pPr>
            <a:endParaRPr lang="fr" dirty="0">
              <a:solidFill>
                <a:schemeClr val="tx1"/>
              </a:solidFill>
            </a:endParaRPr>
          </a:p>
          <a:p>
            <a:pPr>
              <a:lnSpc>
                <a:spcPct val="90000"/>
              </a:lnSpc>
              <a:spcBef>
                <a:spcPts val="600"/>
              </a:spcBef>
              <a:spcAft>
                <a:spcPts val="1000"/>
              </a:spcAft>
            </a:pPr>
            <a:r>
              <a:rPr lang="fr" sz="2800" dirty="0">
                <a:solidFill>
                  <a:schemeClr val="tx1"/>
                </a:solidFill>
              </a:rPr>
              <a:t>Ensure your messages are targeted, succinct, and strategic.</a:t>
            </a:r>
          </a:p>
          <a:p>
            <a:pPr>
              <a:lnSpc>
                <a:spcPct val="90000"/>
              </a:lnSpc>
              <a:spcBef>
                <a:spcPts val="600"/>
              </a:spcBef>
              <a:spcAft>
                <a:spcPts val="1000"/>
              </a:spcAft>
            </a:pPr>
            <a:endParaRPr lang="fr" b="0" i="0" u="none" baseline="0" dirty="0">
              <a:solidFill>
                <a:schemeClr val="tx1"/>
              </a:solidFill>
            </a:endParaRPr>
          </a:p>
          <a:p>
            <a:pPr>
              <a:lnSpc>
                <a:spcPct val="90000"/>
              </a:lnSpc>
              <a:spcBef>
                <a:spcPts val="600"/>
              </a:spcBef>
              <a:spcAft>
                <a:spcPts val="1000"/>
              </a:spcAft>
            </a:pPr>
            <a:r>
              <a:rPr lang="fr" sz="2800" dirty="0">
                <a:solidFill>
                  <a:schemeClr val="tx1"/>
                </a:solidFill>
              </a:rPr>
              <a:t>Repeat your key messages.</a:t>
            </a:r>
            <a:endParaRPr lang="fr" sz="2800" b="0" i="0" u="none" baseline="0" dirty="0">
              <a:solidFill>
                <a:schemeClr val="tx1"/>
              </a:solidFill>
            </a:endParaRPr>
          </a:p>
          <a:p>
            <a:pPr marL="0" indent="0" algn="l" rtl="0" eaLnBrk="1" hangingPunct="1">
              <a:lnSpc>
                <a:spcPct val="90000"/>
              </a:lnSpc>
              <a:spcBef>
                <a:spcPts val="600"/>
              </a:spcBef>
              <a:spcAft>
                <a:spcPts val="1000"/>
              </a:spcAft>
              <a:buNone/>
            </a:pPr>
            <a:endParaRPr lang="fr" dirty="0">
              <a:solidFill>
                <a:schemeClr val="tx1"/>
              </a:solidFill>
            </a:endParaRPr>
          </a:p>
          <a:p>
            <a:pPr lvl="1">
              <a:lnSpc>
                <a:spcPct val="90000"/>
              </a:lnSpc>
              <a:spcBef>
                <a:spcPts val="600"/>
              </a:spcBef>
              <a:spcAft>
                <a:spcPts val="1000"/>
              </a:spcAft>
            </a:pPr>
            <a:endParaRPr lang="fr" sz="1800" dirty="0">
              <a:solidFill>
                <a:schemeClr val="tx1"/>
              </a:solidFill>
            </a:endParaRPr>
          </a:p>
          <a:p>
            <a:pPr lvl="1">
              <a:lnSpc>
                <a:spcPct val="90000"/>
              </a:lnSpc>
              <a:spcBef>
                <a:spcPts val="600"/>
              </a:spcBef>
              <a:spcAft>
                <a:spcPts val="1000"/>
              </a:spcAft>
            </a:pPr>
            <a:endParaRPr lang="fr" sz="1800" dirty="0">
              <a:solidFill>
                <a:schemeClr val="tx1"/>
              </a:solidFill>
            </a:endParaRPr>
          </a:p>
          <a:p>
            <a:pPr marL="457200" lvl="1" indent="0">
              <a:lnSpc>
                <a:spcPct val="90000"/>
              </a:lnSpc>
              <a:spcBef>
                <a:spcPts val="600"/>
              </a:spcBef>
              <a:spcAft>
                <a:spcPts val="1000"/>
              </a:spcAft>
              <a:buNone/>
            </a:pPr>
            <a:r>
              <a:rPr lang="fr" sz="2000" dirty="0">
                <a:solidFill>
                  <a:schemeClr val="tx1"/>
                </a:solidFill>
              </a:rPr>
              <a:t> </a:t>
            </a:r>
            <a:endParaRPr lang="fr" sz="2000" b="0" i="0" u="none" baseline="0" dirty="0">
              <a:solidFill>
                <a:schemeClr val="tx1"/>
              </a:solidFill>
            </a:endParaRPr>
          </a:p>
        </p:txBody>
      </p:sp>
    </p:spTree>
    <p:extLst>
      <p:ext uri="{BB962C8B-B14F-4D97-AF65-F5344CB8AC3E}">
        <p14:creationId xmlns:p14="http://schemas.microsoft.com/office/powerpoint/2010/main" val="410738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HOW TO ADAPT YOUR ADVOCACY?</a:t>
            </a:r>
          </a:p>
        </p:txBody>
      </p:sp>
      <p:sp>
        <p:nvSpPr>
          <p:cNvPr id="6147" name="Rectangle 3"/>
          <p:cNvSpPr>
            <a:spLocks noGrp="1" noChangeArrowheads="1"/>
          </p:cNvSpPr>
          <p:nvPr>
            <p:ph type="body" sz="quarter" idx="10"/>
          </p:nvPr>
        </p:nvSpPr>
        <p:spPr/>
        <p:txBody>
          <a:bodyPr/>
          <a:lstStyle/>
          <a:p>
            <a:pPr algn="l" rtl="0" eaLnBrk="1" hangingPunct="1">
              <a:lnSpc>
                <a:spcPct val="90000"/>
              </a:lnSpc>
              <a:spcBef>
                <a:spcPts val="600"/>
              </a:spcBef>
              <a:spcAft>
                <a:spcPts val="1000"/>
              </a:spcAft>
            </a:pPr>
            <a:r>
              <a:rPr lang="fr" b="0" i="0" u="none" baseline="0" dirty="0">
                <a:solidFill>
                  <a:schemeClr val="tx1"/>
                </a:solidFill>
              </a:rPr>
              <a:t>Make use of collaborations to amplify your message.</a:t>
            </a:r>
            <a:endParaRPr lang="fr" dirty="0">
              <a:solidFill>
                <a:schemeClr val="tx1"/>
              </a:solidFill>
            </a:endParaRPr>
          </a:p>
          <a:p>
            <a:pPr lvl="1">
              <a:lnSpc>
                <a:spcPct val="90000"/>
              </a:lnSpc>
              <a:spcBef>
                <a:spcPts val="600"/>
              </a:spcBef>
              <a:spcAft>
                <a:spcPts val="1000"/>
              </a:spcAft>
            </a:pPr>
            <a:r>
              <a:rPr lang="fr" sz="2000" b="0" i="0" u="none" baseline="0" dirty="0">
                <a:solidFill>
                  <a:schemeClr val="tx1"/>
                </a:solidFill>
              </a:rPr>
              <a:t>Partnership and participation in larger movements can enhance your legitimacy and extend your voice.</a:t>
            </a:r>
          </a:p>
          <a:p>
            <a:pPr lvl="1">
              <a:lnSpc>
                <a:spcPct val="90000"/>
              </a:lnSpc>
              <a:spcBef>
                <a:spcPts val="600"/>
              </a:spcBef>
              <a:spcAft>
                <a:spcPts val="1000"/>
              </a:spcAft>
            </a:pPr>
            <a:r>
              <a:rPr lang="fr" sz="2000" dirty="0">
                <a:solidFill>
                  <a:schemeClr val="tx1"/>
                </a:solidFill>
              </a:rPr>
              <a:t>Counter misinformation with a majority of positive, factual, and coordinated messages.</a:t>
            </a:r>
          </a:p>
          <a:p>
            <a:pPr lvl="1">
              <a:lnSpc>
                <a:spcPct val="90000"/>
              </a:lnSpc>
              <a:spcBef>
                <a:spcPts val="600"/>
              </a:spcBef>
              <a:spcAft>
                <a:spcPts val="1000"/>
              </a:spcAft>
            </a:pPr>
            <a:r>
              <a:rPr lang="fr" sz="2000" dirty="0">
                <a:solidFill>
                  <a:schemeClr val="tx1"/>
                </a:solidFill>
              </a:rPr>
              <a:t>Elevate community voices and women’s voices.</a:t>
            </a:r>
          </a:p>
          <a:p>
            <a:pPr lvl="1">
              <a:lnSpc>
                <a:spcPct val="90000"/>
              </a:lnSpc>
              <a:spcBef>
                <a:spcPts val="600"/>
              </a:spcBef>
              <a:spcAft>
                <a:spcPts val="1000"/>
              </a:spcAft>
            </a:pPr>
            <a:r>
              <a:rPr lang="fr" sz="2000" b="0" i="0" u="none" baseline="0" dirty="0">
                <a:solidFill>
                  <a:schemeClr val="tx1"/>
                </a:solidFill>
              </a:rPr>
              <a:t>Make the link to decisionmakers at various levels—local, national, regional.</a:t>
            </a:r>
          </a:p>
          <a:p>
            <a:pPr marL="457200" lvl="1" indent="0">
              <a:lnSpc>
                <a:spcPct val="90000"/>
              </a:lnSpc>
              <a:spcBef>
                <a:spcPts val="600"/>
              </a:spcBef>
              <a:spcAft>
                <a:spcPts val="1000"/>
              </a:spcAft>
              <a:buNone/>
            </a:pPr>
            <a:r>
              <a:rPr lang="fr" sz="2000" dirty="0">
                <a:solidFill>
                  <a:schemeClr val="tx1"/>
                </a:solidFill>
              </a:rPr>
              <a:t> </a:t>
            </a:r>
            <a:endParaRPr lang="fr" sz="2000" b="0" i="0" u="none" baseline="0" dirty="0">
              <a:solidFill>
                <a:schemeClr val="tx1"/>
              </a:solidFill>
            </a:endParaRPr>
          </a:p>
        </p:txBody>
      </p:sp>
    </p:spTree>
    <p:extLst>
      <p:ext uri="{BB962C8B-B14F-4D97-AF65-F5344CB8AC3E}">
        <p14:creationId xmlns:p14="http://schemas.microsoft.com/office/powerpoint/2010/main" val="3332429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HOW TO ADAPT YOUR ADVOCACY?</a:t>
            </a:r>
          </a:p>
        </p:txBody>
      </p:sp>
      <p:sp>
        <p:nvSpPr>
          <p:cNvPr id="6147" name="Rectangle 3"/>
          <p:cNvSpPr>
            <a:spLocks noGrp="1" noChangeArrowheads="1"/>
          </p:cNvSpPr>
          <p:nvPr>
            <p:ph type="body" sz="quarter" idx="10"/>
          </p:nvPr>
        </p:nvSpPr>
        <p:spPr/>
        <p:txBody>
          <a:bodyPr/>
          <a:lstStyle/>
          <a:p>
            <a:pPr algn="l" rtl="0" eaLnBrk="1" hangingPunct="1">
              <a:lnSpc>
                <a:spcPct val="90000"/>
              </a:lnSpc>
              <a:spcBef>
                <a:spcPts val="600"/>
              </a:spcBef>
              <a:spcAft>
                <a:spcPts val="1000"/>
              </a:spcAft>
            </a:pPr>
            <a:r>
              <a:rPr lang="fr" b="0" i="0" u="none" baseline="0" dirty="0">
                <a:solidFill>
                  <a:schemeClr val="tx1"/>
                </a:solidFill>
              </a:rPr>
              <a:t>Construct your advocacy from evidence. </a:t>
            </a:r>
          </a:p>
          <a:p>
            <a:pPr lvl="1">
              <a:lnSpc>
                <a:spcPct val="90000"/>
              </a:lnSpc>
              <a:spcBef>
                <a:spcPts val="600"/>
              </a:spcBef>
              <a:spcAft>
                <a:spcPts val="1000"/>
              </a:spcAft>
            </a:pPr>
            <a:r>
              <a:rPr lang="fr" dirty="0">
                <a:solidFill>
                  <a:schemeClr val="tx1"/>
                </a:solidFill>
              </a:rPr>
              <a:t>Estimations of impact.</a:t>
            </a:r>
          </a:p>
          <a:p>
            <a:pPr lvl="1">
              <a:lnSpc>
                <a:spcPct val="90000"/>
              </a:lnSpc>
              <a:spcBef>
                <a:spcPts val="600"/>
              </a:spcBef>
              <a:spcAft>
                <a:spcPts val="1000"/>
              </a:spcAft>
            </a:pPr>
            <a:r>
              <a:rPr lang="fr" dirty="0">
                <a:solidFill>
                  <a:schemeClr val="tx1"/>
                </a:solidFill>
              </a:rPr>
              <a:t>Evidence from other health and humanitarian crises.</a:t>
            </a:r>
          </a:p>
          <a:p>
            <a:pPr lvl="1">
              <a:lnSpc>
                <a:spcPct val="90000"/>
              </a:lnSpc>
              <a:spcBef>
                <a:spcPts val="600"/>
              </a:spcBef>
              <a:spcAft>
                <a:spcPts val="1000"/>
              </a:spcAft>
            </a:pPr>
            <a:r>
              <a:rPr lang="en-US" b="0" i="0" u="none" baseline="0" dirty="0">
                <a:solidFill>
                  <a:schemeClr val="tx1"/>
                </a:solidFill>
              </a:rPr>
              <a:t>Qualitative </a:t>
            </a:r>
            <a:r>
              <a:rPr lang="en-US" dirty="0">
                <a:solidFill>
                  <a:schemeClr val="tx1"/>
                </a:solidFill>
              </a:rPr>
              <a:t>evidence on COVID-19’s preliminary impacts.</a:t>
            </a:r>
            <a:endParaRPr lang="fr" b="0" i="0" u="none" baseline="0" dirty="0">
              <a:solidFill>
                <a:schemeClr val="tx1"/>
              </a:solidFill>
            </a:endParaRPr>
          </a:p>
          <a:p>
            <a:pPr marL="457200" lvl="1" indent="0">
              <a:lnSpc>
                <a:spcPct val="90000"/>
              </a:lnSpc>
              <a:spcBef>
                <a:spcPts val="600"/>
              </a:spcBef>
              <a:spcAft>
                <a:spcPts val="1000"/>
              </a:spcAft>
              <a:buNone/>
            </a:pPr>
            <a:endParaRPr lang="fr" b="0" i="0" u="none" baseline="0" dirty="0">
              <a:solidFill>
                <a:schemeClr val="tx1"/>
              </a:solidFill>
            </a:endParaRPr>
          </a:p>
          <a:p>
            <a:pPr>
              <a:lnSpc>
                <a:spcPct val="90000"/>
              </a:lnSpc>
              <a:spcBef>
                <a:spcPts val="600"/>
              </a:spcBef>
              <a:spcAft>
                <a:spcPts val="1000"/>
              </a:spcAft>
            </a:pPr>
            <a:r>
              <a:rPr lang="fr" dirty="0">
                <a:solidFill>
                  <a:schemeClr val="tx1"/>
                </a:solidFill>
              </a:rPr>
              <a:t>Be flexible!</a:t>
            </a:r>
            <a:endParaRPr lang="fr" b="0" i="0" u="none" baseline="0" dirty="0">
              <a:solidFill>
                <a:schemeClr val="tx1"/>
              </a:solidFill>
            </a:endParaRPr>
          </a:p>
          <a:p>
            <a:pPr lvl="1">
              <a:lnSpc>
                <a:spcPct val="90000"/>
              </a:lnSpc>
              <a:spcBef>
                <a:spcPts val="600"/>
              </a:spcBef>
              <a:spcAft>
                <a:spcPts val="1000"/>
              </a:spcAft>
            </a:pPr>
            <a:endParaRPr lang="fr" dirty="0">
              <a:solidFill>
                <a:schemeClr val="tx1"/>
              </a:solidFill>
            </a:endParaRPr>
          </a:p>
        </p:txBody>
      </p:sp>
    </p:spTree>
    <p:extLst>
      <p:ext uri="{BB962C8B-B14F-4D97-AF65-F5344CB8AC3E}">
        <p14:creationId xmlns:p14="http://schemas.microsoft.com/office/powerpoint/2010/main" val="3655777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HOW TO ADAPT YOUR ADVOCACY?</a:t>
            </a:r>
          </a:p>
        </p:txBody>
      </p:sp>
      <p:sp>
        <p:nvSpPr>
          <p:cNvPr id="6147" name="Rectangle 3"/>
          <p:cNvSpPr>
            <a:spLocks noGrp="1" noChangeArrowheads="1"/>
          </p:cNvSpPr>
          <p:nvPr>
            <p:ph type="body" sz="quarter" idx="10"/>
          </p:nvPr>
        </p:nvSpPr>
        <p:spPr/>
        <p:txBody>
          <a:bodyPr/>
          <a:lstStyle/>
          <a:p>
            <a:pPr algn="l" rtl="0" eaLnBrk="1" hangingPunct="1">
              <a:lnSpc>
                <a:spcPct val="90000"/>
              </a:lnSpc>
              <a:spcBef>
                <a:spcPts val="600"/>
              </a:spcBef>
              <a:spcAft>
                <a:spcPts val="1000"/>
              </a:spcAft>
            </a:pPr>
            <a:r>
              <a:rPr lang="fr" b="0" i="0" u="none" baseline="0" dirty="0">
                <a:solidFill>
                  <a:schemeClr val="tx1"/>
                </a:solidFill>
              </a:rPr>
              <a:t>Look to the future—what adaptations could be sustainable? </a:t>
            </a:r>
          </a:p>
          <a:p>
            <a:pPr lvl="1">
              <a:lnSpc>
                <a:spcPct val="90000"/>
              </a:lnSpc>
              <a:spcBef>
                <a:spcPts val="600"/>
              </a:spcBef>
              <a:spcAft>
                <a:spcPts val="1000"/>
              </a:spcAft>
            </a:pPr>
            <a:r>
              <a:rPr lang="fr" sz="2400" dirty="0">
                <a:solidFill>
                  <a:schemeClr val="tx1"/>
                </a:solidFill>
              </a:rPr>
              <a:t>Advocate for innovative approaches to service continuity—and their permanent adoption.</a:t>
            </a:r>
            <a:endParaRPr lang="fr" dirty="0">
              <a:solidFill>
                <a:schemeClr val="tx1"/>
              </a:solidFill>
            </a:endParaRPr>
          </a:p>
          <a:p>
            <a:pPr marL="457200" lvl="1" indent="0">
              <a:lnSpc>
                <a:spcPct val="90000"/>
              </a:lnSpc>
              <a:spcBef>
                <a:spcPts val="600"/>
              </a:spcBef>
              <a:spcAft>
                <a:spcPts val="1000"/>
              </a:spcAft>
              <a:buNone/>
            </a:pPr>
            <a:r>
              <a:rPr lang="fr" sz="2000" dirty="0">
                <a:solidFill>
                  <a:schemeClr val="tx1"/>
                </a:solidFill>
              </a:rPr>
              <a:t> </a:t>
            </a:r>
            <a:endParaRPr lang="fr" sz="2000" b="0" i="0" u="none" baseline="0" dirty="0">
              <a:solidFill>
                <a:schemeClr val="tx1"/>
              </a:solidFill>
            </a:endParaRPr>
          </a:p>
        </p:txBody>
      </p:sp>
    </p:spTree>
    <p:extLst>
      <p:ext uri="{BB962C8B-B14F-4D97-AF65-F5344CB8AC3E}">
        <p14:creationId xmlns:p14="http://schemas.microsoft.com/office/powerpoint/2010/main" val="3785899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HOW TO ADAPT YOUR ADVOCACY?</a:t>
            </a:r>
          </a:p>
        </p:txBody>
      </p:sp>
      <p:sp>
        <p:nvSpPr>
          <p:cNvPr id="6147" name="Rectangle 3"/>
          <p:cNvSpPr>
            <a:spLocks noGrp="1" noChangeArrowheads="1"/>
          </p:cNvSpPr>
          <p:nvPr>
            <p:ph type="body" sz="quarter" idx="10"/>
          </p:nvPr>
        </p:nvSpPr>
        <p:spPr>
          <a:xfrm>
            <a:off x="911225" y="1600200"/>
            <a:ext cx="6175375" cy="4572000"/>
          </a:xfrm>
        </p:spPr>
        <p:txBody>
          <a:bodyPr/>
          <a:lstStyle/>
          <a:p>
            <a:pPr>
              <a:lnSpc>
                <a:spcPct val="90000"/>
              </a:lnSpc>
              <a:spcBef>
                <a:spcPts val="600"/>
              </a:spcBef>
              <a:spcAft>
                <a:spcPts val="1000"/>
              </a:spcAft>
            </a:pPr>
            <a:r>
              <a:rPr lang="fr" dirty="0">
                <a:solidFill>
                  <a:schemeClr val="tx1"/>
                </a:solidFill>
              </a:rPr>
              <a:t>Make use of the resources available to you.</a:t>
            </a:r>
          </a:p>
          <a:p>
            <a:pPr lvl="1">
              <a:lnSpc>
                <a:spcPct val="90000"/>
              </a:lnSpc>
              <a:spcBef>
                <a:spcPts val="600"/>
              </a:spcBef>
              <a:spcAft>
                <a:spcPts val="1000"/>
              </a:spcAft>
            </a:pPr>
            <a:r>
              <a:rPr lang="fr" dirty="0">
                <a:solidFill>
                  <a:schemeClr val="tx1"/>
                </a:solidFill>
              </a:rPr>
              <a:t>Toolkits</a:t>
            </a:r>
          </a:p>
          <a:p>
            <a:pPr lvl="1">
              <a:lnSpc>
                <a:spcPct val="90000"/>
              </a:lnSpc>
              <a:spcBef>
                <a:spcPts val="600"/>
              </a:spcBef>
              <a:spcAft>
                <a:spcPts val="1000"/>
              </a:spcAft>
            </a:pPr>
            <a:r>
              <a:rPr lang="fr" dirty="0">
                <a:solidFill>
                  <a:schemeClr val="tx1"/>
                </a:solidFill>
              </a:rPr>
              <a:t>Factsheets</a:t>
            </a:r>
          </a:p>
          <a:p>
            <a:pPr lvl="1">
              <a:lnSpc>
                <a:spcPct val="90000"/>
              </a:lnSpc>
              <a:spcBef>
                <a:spcPts val="600"/>
              </a:spcBef>
              <a:spcAft>
                <a:spcPts val="1000"/>
              </a:spcAft>
            </a:pPr>
            <a:r>
              <a:rPr lang="fr" dirty="0">
                <a:solidFill>
                  <a:schemeClr val="tx1"/>
                </a:solidFill>
              </a:rPr>
              <a:t>Technical guides</a:t>
            </a:r>
          </a:p>
          <a:p>
            <a:pPr lvl="1">
              <a:lnSpc>
                <a:spcPct val="90000"/>
              </a:lnSpc>
              <a:spcBef>
                <a:spcPts val="600"/>
              </a:spcBef>
              <a:spcAft>
                <a:spcPts val="1000"/>
              </a:spcAft>
            </a:pPr>
            <a:r>
              <a:rPr lang="fr" dirty="0">
                <a:solidFill>
                  <a:schemeClr val="tx1"/>
                </a:solidFill>
              </a:rPr>
              <a:t>Reports</a:t>
            </a:r>
          </a:p>
          <a:p>
            <a:pPr lvl="1">
              <a:lnSpc>
                <a:spcPct val="90000"/>
              </a:lnSpc>
              <a:spcBef>
                <a:spcPts val="600"/>
              </a:spcBef>
              <a:spcAft>
                <a:spcPts val="1000"/>
              </a:spcAft>
            </a:pPr>
            <a:endParaRPr lang="fr" dirty="0">
              <a:solidFill>
                <a:schemeClr val="tx1"/>
              </a:solidFill>
            </a:endParaRPr>
          </a:p>
          <a:p>
            <a:pPr marL="457200" lvl="1" indent="0">
              <a:lnSpc>
                <a:spcPct val="90000"/>
              </a:lnSpc>
              <a:spcBef>
                <a:spcPts val="600"/>
              </a:spcBef>
              <a:spcAft>
                <a:spcPts val="1000"/>
              </a:spcAft>
              <a:buNone/>
            </a:pPr>
            <a:r>
              <a:rPr lang="fr" sz="2000" dirty="0">
                <a:solidFill>
                  <a:schemeClr val="tx1"/>
                </a:solidFill>
              </a:rPr>
              <a:t> </a:t>
            </a:r>
            <a:endParaRPr lang="fr" sz="2000" b="0" i="0" u="none" baseline="0" dirty="0">
              <a:solidFill>
                <a:schemeClr val="tx1"/>
              </a:solidFill>
            </a:endParaRPr>
          </a:p>
        </p:txBody>
      </p:sp>
      <p:sp>
        <p:nvSpPr>
          <p:cNvPr id="3" name="TextBox 2">
            <a:extLst>
              <a:ext uri="{FF2B5EF4-FFF2-40B4-BE49-F238E27FC236}">
                <a16:creationId xmlns:a16="http://schemas.microsoft.com/office/drawing/2014/main" id="{C2F5159C-6819-41F6-B148-D2F093313823}"/>
              </a:ext>
            </a:extLst>
          </p:cNvPr>
          <p:cNvSpPr txBox="1"/>
          <p:nvPr/>
        </p:nvSpPr>
        <p:spPr>
          <a:xfrm>
            <a:off x="911225" y="6074927"/>
            <a:ext cx="2593975" cy="400110"/>
          </a:xfrm>
          <a:prstGeom prst="rect">
            <a:avLst/>
          </a:prstGeom>
          <a:noFill/>
        </p:spPr>
        <p:txBody>
          <a:bodyPr wrap="square" rtlCol="0">
            <a:spAutoFit/>
          </a:bodyPr>
          <a:lstStyle/>
          <a:p>
            <a:r>
              <a:rPr lang="en-US" sz="1000" b="1" dirty="0"/>
              <a:t>Sources:</a:t>
            </a:r>
            <a:r>
              <a:rPr lang="en-US" sz="1000" dirty="0"/>
              <a:t> IAWG 2020, Pathfinder International 2020.</a:t>
            </a:r>
          </a:p>
        </p:txBody>
      </p:sp>
      <p:pic>
        <p:nvPicPr>
          <p:cNvPr id="4" name="Picture 3">
            <a:extLst>
              <a:ext uri="{FF2B5EF4-FFF2-40B4-BE49-F238E27FC236}">
                <a16:creationId xmlns:a16="http://schemas.microsoft.com/office/drawing/2014/main" id="{15551ADC-B0DB-4170-B5E9-40860D19B1B8}"/>
              </a:ext>
            </a:extLst>
          </p:cNvPr>
          <p:cNvPicPr>
            <a:picLocks noChangeAspect="1"/>
          </p:cNvPicPr>
          <p:nvPr/>
        </p:nvPicPr>
        <p:blipFill>
          <a:blip r:embed="rId3"/>
          <a:stretch>
            <a:fillRect/>
          </a:stretch>
        </p:blipFill>
        <p:spPr>
          <a:xfrm>
            <a:off x="4343400" y="2286000"/>
            <a:ext cx="4431472" cy="24029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6AE2655F-53D1-465D-B3CA-B97BE3BB316F}"/>
              </a:ext>
            </a:extLst>
          </p:cNvPr>
          <p:cNvPicPr>
            <a:picLocks noChangeAspect="1"/>
          </p:cNvPicPr>
          <p:nvPr/>
        </p:nvPicPr>
        <p:blipFill>
          <a:blip r:embed="rId4"/>
          <a:stretch>
            <a:fillRect/>
          </a:stretch>
        </p:blipFill>
        <p:spPr>
          <a:xfrm>
            <a:off x="3766457" y="4371675"/>
            <a:ext cx="4648200" cy="20060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2913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SELECTED RESOURCES</a:t>
            </a:r>
          </a:p>
        </p:txBody>
      </p:sp>
      <p:graphicFrame>
        <p:nvGraphicFramePr>
          <p:cNvPr id="2" name="Table 2">
            <a:extLst>
              <a:ext uri="{FF2B5EF4-FFF2-40B4-BE49-F238E27FC236}">
                <a16:creationId xmlns:a16="http://schemas.microsoft.com/office/drawing/2014/main" id="{406B4687-95C1-465B-AA4B-13193D417E0A}"/>
              </a:ext>
            </a:extLst>
          </p:cNvPr>
          <p:cNvGraphicFramePr>
            <a:graphicFrameLocks noGrp="1"/>
          </p:cNvGraphicFramePr>
          <p:nvPr>
            <p:extLst>
              <p:ext uri="{D42A27DB-BD31-4B8C-83A1-F6EECF244321}">
                <p14:modId xmlns:p14="http://schemas.microsoft.com/office/powerpoint/2010/main" val="1585128405"/>
              </p:ext>
            </p:extLst>
          </p:nvPr>
        </p:nvGraphicFramePr>
        <p:xfrm>
          <a:off x="1676400" y="1227438"/>
          <a:ext cx="6096000" cy="4820920"/>
        </p:xfrm>
        <a:graphic>
          <a:graphicData uri="http://schemas.openxmlformats.org/drawingml/2006/table">
            <a:tbl>
              <a:tblPr firstRow="1" bandRow="1">
                <a:tableStyleId>{5C22544A-7EE6-4342-B048-85BDC9FD1C3A}</a:tableStyleId>
              </a:tblPr>
              <a:tblGrid>
                <a:gridCol w="3071792">
                  <a:extLst>
                    <a:ext uri="{9D8B030D-6E8A-4147-A177-3AD203B41FA5}">
                      <a16:colId xmlns:a16="http://schemas.microsoft.com/office/drawing/2014/main" val="3056902592"/>
                    </a:ext>
                  </a:extLst>
                </a:gridCol>
                <a:gridCol w="3024208">
                  <a:extLst>
                    <a:ext uri="{9D8B030D-6E8A-4147-A177-3AD203B41FA5}">
                      <a16:colId xmlns:a16="http://schemas.microsoft.com/office/drawing/2014/main" val="38094430"/>
                    </a:ext>
                  </a:extLst>
                </a:gridCol>
              </a:tblGrid>
              <a:tr h="370840">
                <a:tc>
                  <a:txBody>
                    <a:bodyPr/>
                    <a:lstStyle/>
                    <a:p>
                      <a:r>
                        <a:rPr lang="en-US" dirty="0"/>
                        <a:t>Source</a:t>
                      </a:r>
                    </a:p>
                  </a:txBody>
                  <a:tcPr>
                    <a:solidFill>
                      <a:srgbClr val="002060"/>
                    </a:solidFill>
                  </a:tcPr>
                </a:tc>
                <a:tc>
                  <a:txBody>
                    <a:bodyPr/>
                    <a:lstStyle/>
                    <a:p>
                      <a:r>
                        <a:rPr lang="en-US" dirty="0"/>
                        <a:t>Type of Resource</a:t>
                      </a:r>
                    </a:p>
                  </a:txBody>
                  <a:tcPr>
                    <a:solidFill>
                      <a:srgbClr val="002060"/>
                    </a:solidFill>
                  </a:tcPr>
                </a:tc>
                <a:extLst>
                  <a:ext uri="{0D108BD9-81ED-4DB2-BD59-A6C34878D82A}">
                    <a16:rowId xmlns:a16="http://schemas.microsoft.com/office/drawing/2014/main" val="1056553308"/>
                  </a:ext>
                </a:extLst>
              </a:tr>
              <a:tr h="370840">
                <a:tc>
                  <a:txBody>
                    <a:bodyPr/>
                    <a:lstStyle/>
                    <a:p>
                      <a:r>
                        <a:rPr lang="en-US" dirty="0"/>
                        <a:t>WHO</a:t>
                      </a:r>
                    </a:p>
                  </a:txBody>
                  <a:tcPr/>
                </a:tc>
                <a:tc>
                  <a:txBody>
                    <a:bodyPr/>
                    <a:lstStyle/>
                    <a:p>
                      <a:r>
                        <a:rPr lang="en-US" dirty="0">
                          <a:hlinkClick r:id="rId3"/>
                        </a:rPr>
                        <a:t>Technical guides</a:t>
                      </a:r>
                      <a:endParaRPr lang="en-US" dirty="0"/>
                    </a:p>
                  </a:txBody>
                  <a:tcPr/>
                </a:tc>
                <a:extLst>
                  <a:ext uri="{0D108BD9-81ED-4DB2-BD59-A6C34878D82A}">
                    <a16:rowId xmlns:a16="http://schemas.microsoft.com/office/drawing/2014/main" val="1722870138"/>
                  </a:ext>
                </a:extLst>
              </a:tr>
              <a:tr h="370840">
                <a:tc>
                  <a:txBody>
                    <a:bodyPr/>
                    <a:lstStyle/>
                    <a:p>
                      <a:r>
                        <a:rPr lang="en-US" dirty="0"/>
                        <a:t>FIGO</a:t>
                      </a:r>
                    </a:p>
                  </a:txBody>
                  <a:tcPr/>
                </a:tc>
                <a:tc>
                  <a:txBody>
                    <a:bodyPr/>
                    <a:lstStyle/>
                    <a:p>
                      <a:r>
                        <a:rPr lang="en-US" dirty="0">
                          <a:hlinkClick r:id="rId4"/>
                        </a:rPr>
                        <a:t>Toolkit</a:t>
                      </a:r>
                      <a:endParaRPr lang="en-US" dirty="0"/>
                    </a:p>
                  </a:txBody>
                  <a:tcPr/>
                </a:tc>
                <a:extLst>
                  <a:ext uri="{0D108BD9-81ED-4DB2-BD59-A6C34878D82A}">
                    <a16:rowId xmlns:a16="http://schemas.microsoft.com/office/drawing/2014/main" val="3334652976"/>
                  </a:ext>
                </a:extLst>
              </a:tr>
              <a:tr h="370840">
                <a:tc>
                  <a:txBody>
                    <a:bodyPr/>
                    <a:lstStyle/>
                    <a:p>
                      <a:r>
                        <a:rPr lang="en-US" dirty="0"/>
                        <a:t>UNFPA</a:t>
                      </a:r>
                    </a:p>
                  </a:txBody>
                  <a:tcPr/>
                </a:tc>
                <a:tc>
                  <a:txBody>
                    <a:bodyPr/>
                    <a:lstStyle/>
                    <a:p>
                      <a:r>
                        <a:rPr lang="en-US" dirty="0">
                          <a:hlinkClick r:id="rId5"/>
                        </a:rPr>
                        <a:t>Toolkit</a:t>
                      </a:r>
                      <a:endParaRPr lang="en-US" dirty="0"/>
                    </a:p>
                  </a:txBody>
                  <a:tcPr/>
                </a:tc>
                <a:extLst>
                  <a:ext uri="{0D108BD9-81ED-4DB2-BD59-A6C34878D82A}">
                    <a16:rowId xmlns:a16="http://schemas.microsoft.com/office/drawing/2014/main" val="2891960142"/>
                  </a:ext>
                </a:extLst>
              </a:tr>
              <a:tr h="370840">
                <a:tc>
                  <a:txBody>
                    <a:bodyPr/>
                    <a:lstStyle/>
                    <a:p>
                      <a:r>
                        <a:rPr lang="en-US" dirty="0"/>
                        <a:t>FP2020</a:t>
                      </a:r>
                    </a:p>
                  </a:txBody>
                  <a:tcPr/>
                </a:tc>
                <a:tc>
                  <a:txBody>
                    <a:bodyPr/>
                    <a:lstStyle/>
                    <a:p>
                      <a:r>
                        <a:rPr lang="en-US" dirty="0">
                          <a:hlinkClick r:id="rId6"/>
                        </a:rPr>
                        <a:t>Toolkit</a:t>
                      </a:r>
                      <a:endParaRPr lang="en-US" dirty="0"/>
                    </a:p>
                  </a:txBody>
                  <a:tcPr/>
                </a:tc>
                <a:extLst>
                  <a:ext uri="{0D108BD9-81ED-4DB2-BD59-A6C34878D82A}">
                    <a16:rowId xmlns:a16="http://schemas.microsoft.com/office/drawing/2014/main" val="168442737"/>
                  </a:ext>
                </a:extLst>
              </a:tr>
              <a:tr h="370840">
                <a:tc>
                  <a:txBody>
                    <a:bodyPr/>
                    <a:lstStyle/>
                    <a:p>
                      <a:r>
                        <a:rPr lang="en-US" dirty="0"/>
                        <a:t>Guttmacher Institute</a:t>
                      </a:r>
                    </a:p>
                  </a:txBody>
                  <a:tcPr/>
                </a:tc>
                <a:tc>
                  <a:txBody>
                    <a:bodyPr/>
                    <a:lstStyle/>
                    <a:p>
                      <a:r>
                        <a:rPr lang="en-US" dirty="0">
                          <a:hlinkClick r:id="rId7"/>
                        </a:rPr>
                        <a:t>Impact estimation studies</a:t>
                      </a:r>
                      <a:endParaRPr lang="en-US" dirty="0"/>
                    </a:p>
                  </a:txBody>
                  <a:tcPr/>
                </a:tc>
                <a:extLst>
                  <a:ext uri="{0D108BD9-81ED-4DB2-BD59-A6C34878D82A}">
                    <a16:rowId xmlns:a16="http://schemas.microsoft.com/office/drawing/2014/main" val="2107754548"/>
                  </a:ext>
                </a:extLst>
              </a:tr>
              <a:tr h="370840">
                <a:tc>
                  <a:txBody>
                    <a:bodyPr/>
                    <a:lstStyle/>
                    <a:p>
                      <a:r>
                        <a:rPr lang="en-US" dirty="0"/>
                        <a:t>IAWG</a:t>
                      </a:r>
                    </a:p>
                  </a:txBody>
                  <a:tcPr/>
                </a:tc>
                <a:tc>
                  <a:txBody>
                    <a:bodyPr/>
                    <a:lstStyle/>
                    <a:p>
                      <a:r>
                        <a:rPr lang="en-US" dirty="0">
                          <a:hlinkClick r:id="rId8"/>
                        </a:rPr>
                        <a:t>Advocacy statement</a:t>
                      </a:r>
                      <a:endParaRPr lang="en-US" dirty="0"/>
                    </a:p>
                  </a:txBody>
                  <a:tcPr/>
                </a:tc>
                <a:extLst>
                  <a:ext uri="{0D108BD9-81ED-4DB2-BD59-A6C34878D82A}">
                    <a16:rowId xmlns:a16="http://schemas.microsoft.com/office/drawing/2014/main" val="2021960849"/>
                  </a:ext>
                </a:extLst>
              </a:tr>
              <a:tr h="370840">
                <a:tc>
                  <a:txBody>
                    <a:bodyPr/>
                    <a:lstStyle/>
                    <a:p>
                      <a:r>
                        <a:rPr lang="en-US" dirty="0"/>
                        <a:t>IPPF</a:t>
                      </a:r>
                    </a:p>
                  </a:txBody>
                  <a:tcPr/>
                </a:tc>
                <a:tc>
                  <a:txBody>
                    <a:bodyPr/>
                    <a:lstStyle/>
                    <a:p>
                      <a:r>
                        <a:rPr lang="en-US" dirty="0">
                          <a:hlinkClick r:id="rId9"/>
                        </a:rPr>
                        <a:t>Advocacy report</a:t>
                      </a:r>
                      <a:endParaRPr lang="en-US" dirty="0"/>
                    </a:p>
                  </a:txBody>
                  <a:tcPr/>
                </a:tc>
                <a:extLst>
                  <a:ext uri="{0D108BD9-81ED-4DB2-BD59-A6C34878D82A}">
                    <a16:rowId xmlns:a16="http://schemas.microsoft.com/office/drawing/2014/main" val="1860115360"/>
                  </a:ext>
                </a:extLst>
              </a:tr>
              <a:tr h="370840">
                <a:tc>
                  <a:txBody>
                    <a:bodyPr/>
                    <a:lstStyle/>
                    <a:p>
                      <a:r>
                        <a:rPr lang="en-US" dirty="0"/>
                        <a:t>Marie Stopes International</a:t>
                      </a:r>
                    </a:p>
                  </a:txBody>
                  <a:tcPr/>
                </a:tc>
                <a:tc>
                  <a:txBody>
                    <a:bodyPr/>
                    <a:lstStyle/>
                    <a:p>
                      <a:r>
                        <a:rPr lang="en-US" dirty="0">
                          <a:hlinkClick r:id="rId10"/>
                        </a:rPr>
                        <a:t>Report</a:t>
                      </a:r>
                      <a:endParaRPr lang="en-US" dirty="0"/>
                    </a:p>
                  </a:txBody>
                  <a:tcPr/>
                </a:tc>
                <a:extLst>
                  <a:ext uri="{0D108BD9-81ED-4DB2-BD59-A6C34878D82A}">
                    <a16:rowId xmlns:a16="http://schemas.microsoft.com/office/drawing/2014/main" val="1429962460"/>
                  </a:ext>
                </a:extLst>
              </a:tr>
              <a:tr h="370840">
                <a:tc>
                  <a:txBody>
                    <a:bodyPr/>
                    <a:lstStyle/>
                    <a:p>
                      <a:r>
                        <a:rPr lang="en-US" dirty="0"/>
                        <a:t>Pathfinder International</a:t>
                      </a:r>
                    </a:p>
                  </a:txBody>
                  <a:tcPr/>
                </a:tc>
                <a:tc>
                  <a:txBody>
                    <a:bodyPr/>
                    <a:lstStyle/>
                    <a:p>
                      <a:r>
                        <a:rPr lang="en-US" dirty="0">
                          <a:hlinkClick r:id="rId11"/>
                        </a:rPr>
                        <a:t>Technical Guides</a:t>
                      </a:r>
                      <a:endParaRPr lang="en-US" dirty="0"/>
                    </a:p>
                  </a:txBody>
                  <a:tcPr/>
                </a:tc>
                <a:extLst>
                  <a:ext uri="{0D108BD9-81ED-4DB2-BD59-A6C34878D82A}">
                    <a16:rowId xmlns:a16="http://schemas.microsoft.com/office/drawing/2014/main" val="2032047481"/>
                  </a:ext>
                </a:extLst>
              </a:tr>
              <a:tr h="370840">
                <a:tc>
                  <a:txBody>
                    <a:bodyPr/>
                    <a:lstStyle/>
                    <a:p>
                      <a:r>
                        <a:rPr lang="en-US" dirty="0"/>
                        <a:t>ICPF 2021</a:t>
                      </a:r>
                    </a:p>
                  </a:txBody>
                  <a:tcPr/>
                </a:tc>
                <a:tc>
                  <a:txBody>
                    <a:bodyPr/>
                    <a:lstStyle/>
                    <a:p>
                      <a:r>
                        <a:rPr lang="en-US" dirty="0">
                          <a:hlinkClick r:id="rId12"/>
                        </a:rPr>
                        <a:t>Toolkit</a:t>
                      </a:r>
                      <a:endParaRPr lang="en-US" dirty="0"/>
                    </a:p>
                  </a:txBody>
                  <a:tcPr/>
                </a:tc>
                <a:extLst>
                  <a:ext uri="{0D108BD9-81ED-4DB2-BD59-A6C34878D82A}">
                    <a16:rowId xmlns:a16="http://schemas.microsoft.com/office/drawing/2014/main" val="1415609819"/>
                  </a:ext>
                </a:extLst>
              </a:tr>
              <a:tr h="370840">
                <a:tc>
                  <a:txBody>
                    <a:bodyPr/>
                    <a:lstStyle/>
                    <a:p>
                      <a:r>
                        <a:rPr lang="en-US" dirty="0"/>
                        <a:t>PAI</a:t>
                      </a:r>
                    </a:p>
                  </a:txBody>
                  <a:tcPr/>
                </a:tc>
                <a:tc>
                  <a:txBody>
                    <a:bodyPr/>
                    <a:lstStyle/>
                    <a:p>
                      <a:r>
                        <a:rPr lang="en-US" dirty="0">
                          <a:hlinkClick r:id="rId13"/>
                        </a:rPr>
                        <a:t>Policy brief</a:t>
                      </a:r>
                      <a:endParaRPr lang="en-US" dirty="0"/>
                    </a:p>
                  </a:txBody>
                  <a:tcPr/>
                </a:tc>
                <a:extLst>
                  <a:ext uri="{0D108BD9-81ED-4DB2-BD59-A6C34878D82A}">
                    <a16:rowId xmlns:a16="http://schemas.microsoft.com/office/drawing/2014/main" val="1290897403"/>
                  </a:ext>
                </a:extLst>
              </a:tr>
              <a:tr h="370840">
                <a:tc>
                  <a:txBody>
                    <a:bodyPr/>
                    <a:lstStyle/>
                    <a:p>
                      <a:r>
                        <a:rPr lang="en-US" dirty="0" err="1"/>
                        <a:t>Equipop</a:t>
                      </a:r>
                      <a:endParaRPr lang="en-US" dirty="0"/>
                    </a:p>
                  </a:txBody>
                  <a:tcPr/>
                </a:tc>
                <a:tc>
                  <a:txBody>
                    <a:bodyPr/>
                    <a:lstStyle/>
                    <a:p>
                      <a:r>
                        <a:rPr lang="en-US" dirty="0">
                          <a:hlinkClick r:id="rId14"/>
                        </a:rPr>
                        <a:t>Report</a:t>
                      </a:r>
                      <a:endParaRPr lang="en-US" dirty="0"/>
                    </a:p>
                  </a:txBody>
                  <a:tcPr/>
                </a:tc>
                <a:extLst>
                  <a:ext uri="{0D108BD9-81ED-4DB2-BD59-A6C34878D82A}">
                    <a16:rowId xmlns:a16="http://schemas.microsoft.com/office/drawing/2014/main" val="169334068"/>
                  </a:ext>
                </a:extLst>
              </a:tr>
            </a:tbl>
          </a:graphicData>
        </a:graphic>
      </p:graphicFrame>
      <p:sp>
        <p:nvSpPr>
          <p:cNvPr id="4" name="Text Placeholder 3">
            <a:extLst>
              <a:ext uri="{FF2B5EF4-FFF2-40B4-BE49-F238E27FC236}">
                <a16:creationId xmlns:a16="http://schemas.microsoft.com/office/drawing/2014/main" id="{0C01128D-B230-4397-856A-23AE00DCC9C0}"/>
              </a:ext>
            </a:extLst>
          </p:cNvPr>
          <p:cNvSpPr>
            <a:spLocks noGrp="1"/>
          </p:cNvSpPr>
          <p:nvPr>
            <p:ph type="body" sz="quarter" idx="10"/>
          </p:nvPr>
        </p:nvSpPr>
        <p:spPr>
          <a:xfrm>
            <a:off x="7772400" y="5715000"/>
            <a:ext cx="1295400" cy="762000"/>
          </a:xfrm>
        </p:spPr>
        <p:txBody>
          <a:bodyPr/>
          <a:lstStyle/>
          <a:p>
            <a:pPr marL="0" indent="0">
              <a:buNone/>
            </a:pPr>
            <a:r>
              <a:rPr lang="en-US" sz="2000" dirty="0">
                <a:solidFill>
                  <a:schemeClr val="tx1"/>
                </a:solidFill>
              </a:rPr>
              <a:t>…and more!</a:t>
            </a:r>
          </a:p>
        </p:txBody>
      </p:sp>
    </p:spTree>
    <p:extLst>
      <p:ext uri="{BB962C8B-B14F-4D97-AF65-F5344CB8AC3E}">
        <p14:creationId xmlns:p14="http://schemas.microsoft.com/office/powerpoint/2010/main" val="2515055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400" spc="0" dirty="0"/>
              <a:t>SECTION IV: </a:t>
            </a:r>
          </a:p>
        </p:txBody>
      </p:sp>
      <p:sp>
        <p:nvSpPr>
          <p:cNvPr id="8" name="Text Placeholder 7"/>
          <p:cNvSpPr>
            <a:spLocks noGrp="1"/>
          </p:cNvSpPr>
          <p:nvPr>
            <p:ph type="body" sz="quarter" idx="11"/>
          </p:nvPr>
        </p:nvSpPr>
        <p:spPr/>
        <p:txBody>
          <a:bodyPr/>
          <a:lstStyle/>
          <a:p>
            <a:r>
              <a:rPr lang="en-US" sz="4400" spc="0" dirty="0"/>
              <a:t>Focusing Attention: Formats</a:t>
            </a:r>
          </a:p>
        </p:txBody>
      </p:sp>
    </p:spTree>
    <p:extLst>
      <p:ext uri="{BB962C8B-B14F-4D97-AF65-F5344CB8AC3E}">
        <p14:creationId xmlns:p14="http://schemas.microsoft.com/office/powerpoint/2010/main" val="265496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70" y="533400"/>
            <a:ext cx="7470529" cy="685800"/>
          </a:xfrm>
        </p:spPr>
        <p:txBody>
          <a:bodyPr/>
          <a:lstStyle/>
          <a:p>
            <a:pPr algn="l" rtl="0"/>
            <a:r>
              <a:rPr lang="fr" sz="3600" dirty="0"/>
              <a:t>FORMATS BY AUDIENCE</a:t>
            </a:r>
            <a:endParaRPr lang="fr" sz="3600" b="1" i="0" u="none" baseline="0" dirty="0"/>
          </a:p>
        </p:txBody>
      </p:sp>
      <p:sp>
        <p:nvSpPr>
          <p:cNvPr id="3" name="Content Placeholder 2"/>
          <p:cNvSpPr>
            <a:spLocks noGrp="1"/>
          </p:cNvSpPr>
          <p:nvPr>
            <p:ph type="body" sz="quarter" idx="10"/>
          </p:nvPr>
        </p:nvSpPr>
        <p:spPr/>
        <p:txBody>
          <a:bodyPr/>
          <a:lstStyle/>
          <a:p>
            <a:pPr algn="l" rtl="0"/>
            <a:r>
              <a:rPr lang="fr" b="0" i="0" u="none" baseline="0" dirty="0">
                <a:solidFill>
                  <a:schemeClr val="tx1"/>
                </a:solidFill>
              </a:rPr>
              <a:t>Policymakers</a:t>
            </a:r>
          </a:p>
          <a:p>
            <a:pPr lvl="1"/>
            <a:r>
              <a:rPr lang="fr" dirty="0">
                <a:solidFill>
                  <a:schemeClr val="tx1"/>
                </a:solidFill>
              </a:rPr>
              <a:t>Policy briefs</a:t>
            </a:r>
          </a:p>
          <a:p>
            <a:pPr lvl="1"/>
            <a:r>
              <a:rPr lang="fr" b="0" i="0" u="none" baseline="0" dirty="0">
                <a:solidFill>
                  <a:schemeClr val="tx1"/>
                </a:solidFill>
              </a:rPr>
              <a:t>Policy presentations</a:t>
            </a:r>
          </a:p>
          <a:p>
            <a:pPr lvl="1"/>
            <a:r>
              <a:rPr lang="fr" dirty="0">
                <a:solidFill>
                  <a:schemeClr val="tx1"/>
                </a:solidFill>
              </a:rPr>
              <a:t>Factsheets</a:t>
            </a:r>
            <a:endParaRPr lang="fr" b="0" i="0" u="none" baseline="0" dirty="0">
              <a:solidFill>
                <a:schemeClr val="tx1"/>
              </a:solidFill>
            </a:endParaRPr>
          </a:p>
          <a:p>
            <a:pPr algn="l" rtl="0"/>
            <a:endParaRPr lang="fr" dirty="0">
              <a:solidFill>
                <a:schemeClr val="tx1"/>
              </a:solidFill>
            </a:endParaRPr>
          </a:p>
          <a:p>
            <a:pPr algn="l" rtl="0"/>
            <a:r>
              <a:rPr lang="fr" b="0" i="0" u="none" baseline="0" dirty="0">
                <a:solidFill>
                  <a:schemeClr val="tx1"/>
                </a:solidFill>
              </a:rPr>
              <a:t>Media</a:t>
            </a:r>
          </a:p>
          <a:p>
            <a:pPr lvl="1"/>
            <a:r>
              <a:rPr lang="fr" dirty="0">
                <a:solidFill>
                  <a:schemeClr val="tx1"/>
                </a:solidFill>
              </a:rPr>
              <a:t>Press releases</a:t>
            </a:r>
          </a:p>
          <a:p>
            <a:pPr lvl="1"/>
            <a:r>
              <a:rPr lang="fr" dirty="0">
                <a:solidFill>
                  <a:schemeClr val="tx1"/>
                </a:solidFill>
              </a:rPr>
              <a:t>Interviews</a:t>
            </a:r>
            <a:endParaRPr lang="fr" b="0" i="0" u="none" baseline="0" dirty="0">
              <a:solidFill>
                <a:schemeClr val="tx1"/>
              </a:solidFill>
            </a:endParaRPr>
          </a:p>
          <a:p>
            <a:pPr lvl="1"/>
            <a:r>
              <a:rPr lang="fr" b="0" i="0" u="none" baseline="0" dirty="0">
                <a:solidFill>
                  <a:schemeClr val="tx1"/>
                </a:solidFill>
              </a:rPr>
              <a:t>Social Media</a:t>
            </a:r>
          </a:p>
          <a:p>
            <a:pPr lvl="1"/>
            <a:endParaRPr lang="fr" b="0" i="0" u="none" baseline="0" dirty="0">
              <a:solidFill>
                <a:schemeClr val="tx1"/>
              </a:solidFill>
            </a:endParaRPr>
          </a:p>
        </p:txBody>
      </p:sp>
      <p:sp>
        <p:nvSpPr>
          <p:cNvPr id="5" name="TextBox 4">
            <a:extLst>
              <a:ext uri="{FF2B5EF4-FFF2-40B4-BE49-F238E27FC236}">
                <a16:creationId xmlns:a16="http://schemas.microsoft.com/office/drawing/2014/main" id="{4F0259A5-1AA5-4B8F-9EDD-42ADED8B22F5}"/>
              </a:ext>
            </a:extLst>
          </p:cNvPr>
          <p:cNvSpPr txBox="1"/>
          <p:nvPr/>
        </p:nvSpPr>
        <p:spPr>
          <a:xfrm>
            <a:off x="911224" y="6172200"/>
            <a:ext cx="7489309" cy="246221"/>
          </a:xfrm>
          <a:prstGeom prst="rect">
            <a:avLst/>
          </a:prstGeom>
          <a:noFill/>
        </p:spPr>
        <p:txBody>
          <a:bodyPr wrap="square" rtlCol="0">
            <a:spAutoFit/>
          </a:bodyPr>
          <a:lstStyle/>
          <a:p>
            <a:r>
              <a:rPr lang="en-US" sz="1000" b="1" dirty="0"/>
              <a:t>Source: </a:t>
            </a:r>
            <a:r>
              <a:rPr lang="en-US" sz="1000" dirty="0"/>
              <a:t>Population Reference Bureau, </a:t>
            </a:r>
            <a:r>
              <a:rPr lang="en-US" sz="1000" i="1" dirty="0"/>
              <a:t>Applying the Maputo Protocol Can Reduce Unsafe Abortions</a:t>
            </a:r>
            <a:r>
              <a:rPr lang="en-US" sz="1000" dirty="0"/>
              <a:t>, 2019</a:t>
            </a:r>
          </a:p>
        </p:txBody>
      </p:sp>
      <p:pic>
        <p:nvPicPr>
          <p:cNvPr id="6" name="Picture 5">
            <a:extLst>
              <a:ext uri="{FF2B5EF4-FFF2-40B4-BE49-F238E27FC236}">
                <a16:creationId xmlns:a16="http://schemas.microsoft.com/office/drawing/2014/main" id="{EA7281D8-EABA-4A3D-9320-13B449E31321}"/>
              </a:ext>
            </a:extLst>
          </p:cNvPr>
          <p:cNvPicPr>
            <a:picLocks noChangeAspect="1"/>
          </p:cNvPicPr>
          <p:nvPr/>
        </p:nvPicPr>
        <p:blipFill>
          <a:blip r:embed="rId3"/>
          <a:stretch>
            <a:fillRect/>
          </a:stretch>
        </p:blipFill>
        <p:spPr>
          <a:xfrm>
            <a:off x="5105400" y="1216479"/>
            <a:ext cx="3398044" cy="48133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94421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70" y="533400"/>
            <a:ext cx="7470529" cy="685800"/>
          </a:xfrm>
        </p:spPr>
        <p:txBody>
          <a:bodyPr/>
          <a:lstStyle/>
          <a:p>
            <a:pPr algn="l" rtl="0"/>
            <a:r>
              <a:rPr lang="fr" sz="3200" dirty="0"/>
              <a:t>HOW TO ADAPT YOUR FORMATS? </a:t>
            </a:r>
            <a:endParaRPr lang="fr" sz="3200" b="1" i="0" u="none" baseline="0" dirty="0"/>
          </a:p>
        </p:txBody>
      </p:sp>
      <p:sp>
        <p:nvSpPr>
          <p:cNvPr id="3" name="Content Placeholder 2"/>
          <p:cNvSpPr>
            <a:spLocks noGrp="1"/>
          </p:cNvSpPr>
          <p:nvPr>
            <p:ph type="body" sz="quarter" idx="10"/>
          </p:nvPr>
        </p:nvSpPr>
        <p:spPr>
          <a:xfrm>
            <a:off x="911225" y="1600200"/>
            <a:ext cx="4346575" cy="4572000"/>
          </a:xfrm>
        </p:spPr>
        <p:txBody>
          <a:bodyPr/>
          <a:lstStyle/>
          <a:p>
            <a:pPr marL="514350" indent="-457200"/>
            <a:r>
              <a:rPr lang="fr" sz="2400" dirty="0">
                <a:solidFill>
                  <a:schemeClr val="tx1"/>
                </a:solidFill>
              </a:rPr>
              <a:t>Digital f</a:t>
            </a:r>
            <a:r>
              <a:rPr lang="fr" sz="2400" b="0" i="0" u="none" baseline="0" dirty="0">
                <a:solidFill>
                  <a:schemeClr val="tx1"/>
                </a:solidFill>
              </a:rPr>
              <a:t>ormats </a:t>
            </a:r>
          </a:p>
          <a:p>
            <a:pPr marL="914400" lvl="1" indent="-457200"/>
            <a:r>
              <a:rPr lang="fr" sz="1600" b="0" i="0" u="none" baseline="0" dirty="0">
                <a:solidFill>
                  <a:schemeClr val="tx1"/>
                </a:solidFill>
              </a:rPr>
              <a:t>Videos, </a:t>
            </a:r>
            <a:r>
              <a:rPr lang="fr" sz="1600" dirty="0">
                <a:solidFill>
                  <a:schemeClr val="tx1"/>
                </a:solidFill>
              </a:rPr>
              <a:t>social media</a:t>
            </a:r>
            <a:r>
              <a:rPr lang="fr" sz="1600" b="0" i="0" u="none" baseline="0" dirty="0">
                <a:solidFill>
                  <a:schemeClr val="tx1"/>
                </a:solidFill>
              </a:rPr>
              <a:t>, blogs, etc. </a:t>
            </a:r>
            <a:endParaRPr lang="fr" sz="2000" dirty="0">
              <a:solidFill>
                <a:schemeClr val="tx1"/>
              </a:solidFill>
            </a:endParaRPr>
          </a:p>
          <a:p>
            <a:pPr marL="514350" indent="-457200"/>
            <a:r>
              <a:rPr lang="fr" sz="2400" dirty="0">
                <a:solidFill>
                  <a:schemeClr val="tx1"/>
                </a:solidFill>
              </a:rPr>
              <a:t>Virtual meetings</a:t>
            </a:r>
          </a:p>
          <a:p>
            <a:pPr marL="914400" lvl="1" indent="-457200"/>
            <a:r>
              <a:rPr lang="fr" sz="2000" dirty="0">
                <a:solidFill>
                  <a:schemeClr val="tx1"/>
                </a:solidFill>
              </a:rPr>
              <a:t>Zoom, GoToMeeting, Skype</a:t>
            </a:r>
          </a:p>
          <a:p>
            <a:pPr marL="514350" indent="-457200"/>
            <a:r>
              <a:rPr lang="fr" sz="2400" dirty="0">
                <a:solidFill>
                  <a:schemeClr val="tx1"/>
                </a:solidFill>
              </a:rPr>
              <a:t>Webinars</a:t>
            </a:r>
          </a:p>
          <a:p>
            <a:pPr marL="514350" indent="-457200"/>
            <a:r>
              <a:rPr lang="fr" sz="2400" dirty="0">
                <a:solidFill>
                  <a:schemeClr val="tx1"/>
                </a:solidFill>
              </a:rPr>
              <a:t>Online petitions</a:t>
            </a:r>
          </a:p>
          <a:p>
            <a:pPr marL="514350" indent="-457200"/>
            <a:r>
              <a:rPr lang="fr" sz="2400" dirty="0">
                <a:solidFill>
                  <a:schemeClr val="tx1"/>
                </a:solidFill>
              </a:rPr>
              <a:t>Discussion groups</a:t>
            </a:r>
          </a:p>
          <a:p>
            <a:pPr marL="514350" indent="-457200"/>
            <a:r>
              <a:rPr lang="fr" sz="2400" dirty="0">
                <a:solidFill>
                  <a:schemeClr val="tx1"/>
                </a:solidFill>
              </a:rPr>
              <a:t>Online campaigns</a:t>
            </a:r>
          </a:p>
          <a:p>
            <a:pPr marL="514350" indent="-457200"/>
            <a:r>
              <a:rPr lang="fr" sz="2400" dirty="0">
                <a:solidFill>
                  <a:schemeClr val="tx1"/>
                </a:solidFill>
              </a:rPr>
              <a:t>Radio</a:t>
            </a:r>
          </a:p>
          <a:p>
            <a:pPr marL="514350" indent="-457200"/>
            <a:endParaRPr lang="fr" sz="2400" dirty="0">
              <a:solidFill>
                <a:schemeClr val="tx1"/>
              </a:solidFill>
            </a:endParaRPr>
          </a:p>
          <a:p>
            <a:pPr marL="514350" indent="-457200"/>
            <a:endParaRPr lang="fr" sz="2400" dirty="0">
              <a:solidFill>
                <a:schemeClr val="tx1"/>
              </a:solidFill>
            </a:endParaRPr>
          </a:p>
          <a:p>
            <a:pPr marL="514350" indent="-457200"/>
            <a:endParaRPr lang="fr" sz="2400" b="0" i="0" u="none" baseline="0" dirty="0">
              <a:solidFill>
                <a:schemeClr val="tx1"/>
              </a:solidFill>
            </a:endParaRPr>
          </a:p>
          <a:p>
            <a:pPr marL="57150" indent="0">
              <a:buNone/>
            </a:pPr>
            <a:endParaRPr lang="fr" b="0" i="0" u="none" baseline="0" dirty="0">
              <a:solidFill>
                <a:schemeClr val="tx1"/>
              </a:solidFill>
            </a:endParaRPr>
          </a:p>
        </p:txBody>
      </p:sp>
      <p:pic>
        <p:nvPicPr>
          <p:cNvPr id="5" name="Picture 4">
            <a:extLst>
              <a:ext uri="{FF2B5EF4-FFF2-40B4-BE49-F238E27FC236}">
                <a16:creationId xmlns:a16="http://schemas.microsoft.com/office/drawing/2014/main" id="{70A8475C-3EC0-48F1-A715-9069E10626AC}"/>
              </a:ext>
            </a:extLst>
          </p:cNvPr>
          <p:cNvPicPr>
            <a:picLocks noChangeAspect="1"/>
          </p:cNvPicPr>
          <p:nvPr/>
        </p:nvPicPr>
        <p:blipFill>
          <a:blip r:embed="rId3"/>
          <a:stretch>
            <a:fillRect/>
          </a:stretch>
        </p:blipFill>
        <p:spPr>
          <a:xfrm>
            <a:off x="5179816" y="1905000"/>
            <a:ext cx="3964184" cy="2971800"/>
          </a:xfrm>
          <a:prstGeom prst="rect">
            <a:avLst/>
          </a:prstGeom>
        </p:spPr>
      </p:pic>
      <p:sp>
        <p:nvSpPr>
          <p:cNvPr id="6" name="TextBox 5">
            <a:extLst>
              <a:ext uri="{FF2B5EF4-FFF2-40B4-BE49-F238E27FC236}">
                <a16:creationId xmlns:a16="http://schemas.microsoft.com/office/drawing/2014/main" id="{0918B942-0C32-4062-B940-EDA374D48B70}"/>
              </a:ext>
            </a:extLst>
          </p:cNvPr>
          <p:cNvSpPr txBox="1"/>
          <p:nvPr/>
        </p:nvSpPr>
        <p:spPr>
          <a:xfrm>
            <a:off x="990600" y="6172200"/>
            <a:ext cx="3657600" cy="246221"/>
          </a:xfrm>
          <a:prstGeom prst="rect">
            <a:avLst/>
          </a:prstGeom>
          <a:noFill/>
        </p:spPr>
        <p:txBody>
          <a:bodyPr wrap="square" rtlCol="0">
            <a:spAutoFit/>
          </a:bodyPr>
          <a:lstStyle/>
          <a:p>
            <a:r>
              <a:rPr lang="en-US" sz="1000" b="1" dirty="0"/>
              <a:t>Source: </a:t>
            </a:r>
            <a:r>
              <a:rPr lang="en-US" sz="1000" dirty="0"/>
              <a:t>Unsplash.com.</a:t>
            </a:r>
          </a:p>
        </p:txBody>
      </p:sp>
    </p:spTree>
    <p:extLst>
      <p:ext uri="{BB962C8B-B14F-4D97-AF65-F5344CB8AC3E}">
        <p14:creationId xmlns:p14="http://schemas.microsoft.com/office/powerpoint/2010/main" val="147538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400" spc="0" dirty="0"/>
              <a:t>SECTION I: </a:t>
            </a:r>
          </a:p>
        </p:txBody>
      </p:sp>
      <p:sp>
        <p:nvSpPr>
          <p:cNvPr id="8" name="Text Placeholder 7"/>
          <p:cNvSpPr>
            <a:spLocks noGrp="1"/>
          </p:cNvSpPr>
          <p:nvPr>
            <p:ph type="body" sz="quarter" idx="11"/>
          </p:nvPr>
        </p:nvSpPr>
        <p:spPr>
          <a:xfrm>
            <a:off x="1002730" y="3048000"/>
            <a:ext cx="7138542" cy="1600200"/>
          </a:xfrm>
        </p:spPr>
        <p:txBody>
          <a:bodyPr/>
          <a:lstStyle/>
          <a:p>
            <a:r>
              <a:rPr lang="en-US" sz="4000" spc="0" dirty="0"/>
              <a:t>Introduction and Summary of Strategic Communication</a:t>
            </a:r>
          </a:p>
        </p:txBody>
      </p:sp>
    </p:spTree>
    <p:extLst>
      <p:ext uri="{BB962C8B-B14F-4D97-AF65-F5344CB8AC3E}">
        <p14:creationId xmlns:p14="http://schemas.microsoft.com/office/powerpoint/2010/main" val="3226814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400" spc="0" dirty="0"/>
              <a:t>SECTION V: </a:t>
            </a:r>
          </a:p>
        </p:txBody>
      </p:sp>
      <p:sp>
        <p:nvSpPr>
          <p:cNvPr id="8" name="Text Placeholder 7"/>
          <p:cNvSpPr>
            <a:spLocks noGrp="1"/>
          </p:cNvSpPr>
          <p:nvPr>
            <p:ph type="body" sz="quarter" idx="11"/>
          </p:nvPr>
        </p:nvSpPr>
        <p:spPr/>
        <p:txBody>
          <a:bodyPr/>
          <a:lstStyle/>
          <a:p>
            <a:r>
              <a:rPr lang="en-US" sz="4400" spc="0" dirty="0"/>
              <a:t>Conclusion</a:t>
            </a:r>
          </a:p>
        </p:txBody>
      </p:sp>
    </p:spTree>
    <p:extLst>
      <p:ext uri="{BB962C8B-B14F-4D97-AF65-F5344CB8AC3E}">
        <p14:creationId xmlns:p14="http://schemas.microsoft.com/office/powerpoint/2010/main" val="3181078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CONCLUSION</a:t>
            </a:r>
          </a:p>
        </p:txBody>
      </p:sp>
      <p:sp>
        <p:nvSpPr>
          <p:cNvPr id="6147" name="Rectangle 3"/>
          <p:cNvSpPr>
            <a:spLocks noGrp="1" noChangeArrowheads="1"/>
          </p:cNvSpPr>
          <p:nvPr>
            <p:ph type="body" sz="quarter" idx="10"/>
          </p:nvPr>
        </p:nvSpPr>
        <p:spPr/>
        <p:txBody>
          <a:bodyPr/>
          <a:lstStyle/>
          <a:p>
            <a:pPr algn="l" rtl="0" eaLnBrk="1" hangingPunct="1">
              <a:lnSpc>
                <a:spcPct val="90000"/>
              </a:lnSpc>
              <a:spcBef>
                <a:spcPts val="600"/>
              </a:spcBef>
              <a:spcAft>
                <a:spcPts val="1000"/>
              </a:spcAft>
            </a:pPr>
            <a:r>
              <a:rPr lang="fr" dirty="0">
                <a:solidFill>
                  <a:schemeClr val="tx1"/>
                </a:solidFill>
              </a:rPr>
              <a:t>In crisis situations such as the COVID-19 pandemic, we face different challenges to strategic communications.</a:t>
            </a:r>
          </a:p>
          <a:p>
            <a:pPr algn="l" rtl="0" eaLnBrk="1" hangingPunct="1">
              <a:lnSpc>
                <a:spcPct val="90000"/>
              </a:lnSpc>
              <a:spcBef>
                <a:spcPts val="600"/>
              </a:spcBef>
              <a:spcAft>
                <a:spcPts val="1000"/>
              </a:spcAft>
            </a:pPr>
            <a:r>
              <a:rPr lang="en-US" dirty="0">
                <a:solidFill>
                  <a:schemeClr val="tx1"/>
                </a:solidFill>
              </a:rPr>
              <a:t>T</a:t>
            </a:r>
            <a:r>
              <a:rPr lang="fr" dirty="0">
                <a:solidFill>
                  <a:schemeClr val="tx1"/>
                </a:solidFill>
              </a:rPr>
              <a:t>he guiding principles of strategic communications are still pertinent.</a:t>
            </a:r>
          </a:p>
          <a:p>
            <a:pPr algn="l" rtl="0" eaLnBrk="1" hangingPunct="1">
              <a:lnSpc>
                <a:spcPct val="90000"/>
              </a:lnSpc>
              <a:spcBef>
                <a:spcPts val="600"/>
              </a:spcBef>
              <a:spcAft>
                <a:spcPts val="1000"/>
              </a:spcAft>
            </a:pPr>
            <a:r>
              <a:rPr lang="fr" dirty="0">
                <a:solidFill>
                  <a:schemeClr val="tx1"/>
                </a:solidFill>
              </a:rPr>
              <a:t>Remain innovative, flexible, persistent, and clear in your messages to attain your objectives.</a:t>
            </a:r>
          </a:p>
          <a:p>
            <a:pPr marL="457200" lvl="1" indent="0">
              <a:lnSpc>
                <a:spcPct val="90000"/>
              </a:lnSpc>
              <a:spcBef>
                <a:spcPts val="600"/>
              </a:spcBef>
              <a:spcAft>
                <a:spcPts val="1000"/>
              </a:spcAft>
              <a:buNone/>
            </a:pPr>
            <a:r>
              <a:rPr lang="fr" sz="2000" dirty="0">
                <a:solidFill>
                  <a:schemeClr val="tx1"/>
                </a:solidFill>
              </a:rPr>
              <a:t> </a:t>
            </a:r>
            <a:endParaRPr lang="fr" sz="2000" b="0" i="0" u="none" baseline="0" dirty="0">
              <a:solidFill>
                <a:schemeClr val="tx1"/>
              </a:solidFill>
            </a:endParaRPr>
          </a:p>
        </p:txBody>
      </p:sp>
    </p:spTree>
    <p:extLst>
      <p:ext uri="{BB962C8B-B14F-4D97-AF65-F5344CB8AC3E}">
        <p14:creationId xmlns:p14="http://schemas.microsoft.com/office/powerpoint/2010/main" val="2448138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2057400"/>
            <a:ext cx="7772400" cy="108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lnSpc>
                <a:spcPct val="120000"/>
              </a:lnSpc>
            </a:pPr>
            <a:r>
              <a:rPr lang="en-US" sz="5000" spc="200" dirty="0">
                <a:solidFill>
                  <a:schemeClr val="accent1"/>
                </a:solidFill>
              </a:rPr>
              <a:t>WHAT SUGGESTIONS DO YOU HAVE FROM YOUR EXPERIENCES?</a:t>
            </a:r>
            <a:br>
              <a:rPr lang="en-US" sz="5500" b="1" spc="300" dirty="0">
                <a:solidFill>
                  <a:schemeClr val="accent1"/>
                </a:solidFill>
              </a:rPr>
            </a:br>
            <a:endParaRPr lang="en-US" sz="5500" b="1" spc="300" dirty="0">
              <a:solidFill>
                <a:schemeClr val="accent1"/>
              </a:solidFill>
            </a:endParaRPr>
          </a:p>
        </p:txBody>
      </p:sp>
    </p:spTree>
    <p:extLst>
      <p:ext uri="{BB962C8B-B14F-4D97-AF65-F5344CB8AC3E}">
        <p14:creationId xmlns:p14="http://schemas.microsoft.com/office/powerpoint/2010/main" val="2345340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11470" y="533400"/>
            <a:ext cx="6937129" cy="685800"/>
          </a:xfrm>
        </p:spPr>
        <p:txBody>
          <a:bodyPr/>
          <a:lstStyle/>
          <a:p>
            <a:pPr algn="l" rtl="0" eaLnBrk="1" hangingPunct="1"/>
            <a:r>
              <a:rPr lang="fr" dirty="0"/>
              <a:t>FURTHER READING</a:t>
            </a:r>
            <a:endParaRPr lang="fr" b="1" i="0" u="none" baseline="0" dirty="0"/>
          </a:p>
        </p:txBody>
      </p:sp>
      <p:sp>
        <p:nvSpPr>
          <p:cNvPr id="24579" name="Content Placeholder 2"/>
          <p:cNvSpPr>
            <a:spLocks noGrp="1"/>
          </p:cNvSpPr>
          <p:nvPr>
            <p:ph type="body" sz="quarter" idx="10"/>
          </p:nvPr>
        </p:nvSpPr>
        <p:spPr/>
        <p:txBody>
          <a:bodyPr/>
          <a:lstStyle/>
          <a:p>
            <a:pPr algn="l" rtl="0" eaLnBrk="1" hangingPunct="1"/>
            <a:r>
              <a:rPr lang="fr" sz="1400" b="0" i="0" u="none" baseline="0" dirty="0">
                <a:solidFill>
                  <a:schemeClr val="tx1"/>
                </a:solidFill>
              </a:rPr>
              <a:t>P. Feldman, P. Nadash, and M. Gursen, “Improving Communication Between Researchers and Policymakers in Long-Term Care, or Researchers Are From Mars; Policymakers Are From Venus,” </a:t>
            </a:r>
            <a:r>
              <a:rPr lang="fr" sz="1400" b="0" i="1" u="none" baseline="0" dirty="0">
                <a:solidFill>
                  <a:schemeClr val="tx1"/>
                </a:solidFill>
              </a:rPr>
              <a:t>The Gerontologist</a:t>
            </a:r>
            <a:r>
              <a:rPr lang="fr" sz="1400" b="0" i="0" u="none" baseline="0" dirty="0">
                <a:solidFill>
                  <a:schemeClr val="tx1"/>
                </a:solidFill>
              </a:rPr>
              <a:t> 41 (2001): 312-21. </a:t>
            </a:r>
          </a:p>
          <a:p>
            <a:pPr algn="l" rtl="0" eaLnBrk="1" hangingPunct="1"/>
            <a:r>
              <a:rPr lang="fr" sz="1400" b="0" i="0" u="none" baseline="0" dirty="0">
                <a:solidFill>
                  <a:schemeClr val="tx1"/>
                </a:solidFill>
              </a:rPr>
              <a:t>M. Hennink &amp; R. Stephenson, “Using Research to Inform Health Policy: Barriers and Strategies in Developing Countries,” </a:t>
            </a:r>
            <a:r>
              <a:rPr lang="fr" sz="1400" b="0" i="1" u="none" baseline="0" dirty="0">
                <a:solidFill>
                  <a:schemeClr val="tx1"/>
                </a:solidFill>
              </a:rPr>
              <a:t>Journal of Health Communication</a:t>
            </a:r>
            <a:r>
              <a:rPr lang="fr" sz="1400" b="0" i="0" u="none" baseline="0" dirty="0">
                <a:solidFill>
                  <a:schemeClr val="tx1"/>
                </a:solidFill>
              </a:rPr>
              <a:t> 10, no. 2 (2005): 163-80. </a:t>
            </a:r>
          </a:p>
          <a:p>
            <a:pPr algn="l" rtl="0" eaLnBrk="1" hangingPunct="1"/>
            <a:r>
              <a:rPr lang="fr" sz="1400" b="0" i="0" u="none" baseline="0" dirty="0">
                <a:solidFill>
                  <a:schemeClr val="tx1"/>
                </a:solidFill>
              </a:rPr>
              <a:t>K. Hardee and K. Wright, “Expanding the Role of Research Evidence in Family Planning Policy, Program, and Practice Decisionmaking,” working paper (Washington, DC: Population Council, 2015).  </a:t>
            </a:r>
          </a:p>
          <a:p>
            <a:pPr algn="l" rtl="0" eaLnBrk="1" hangingPunct="1"/>
            <a:r>
              <a:rPr lang="fr" sz="1400" dirty="0">
                <a:solidFill>
                  <a:schemeClr val="tx1"/>
                </a:solidFill>
              </a:rPr>
              <a:t>IPPF, </a:t>
            </a:r>
            <a:r>
              <a:rPr lang="fr" sz="1400" i="1" dirty="0">
                <a:solidFill>
                  <a:schemeClr val="tx1"/>
                </a:solidFill>
              </a:rPr>
              <a:t>Ensuring Sexual and Reproductive Safety in Times of COVID-19: IPPF Member Associations’ Advocacy Good Practices &amp; Lessons Learned</a:t>
            </a:r>
            <a:r>
              <a:rPr lang="fr" sz="1400" dirty="0">
                <a:solidFill>
                  <a:schemeClr val="tx1"/>
                </a:solidFill>
              </a:rPr>
              <a:t> (2020), </a:t>
            </a:r>
            <a:r>
              <a:rPr lang="en-US" sz="1400" dirty="0">
                <a:hlinkClick r:id="rId3"/>
              </a:rPr>
              <a:t>https://www.ippf.org/sites/default/files/2020-07/Ensuring%20SRHR%20during%20COVID19.pdf</a:t>
            </a:r>
            <a:r>
              <a:rPr lang="en-US" sz="1400" dirty="0"/>
              <a:t>.</a:t>
            </a:r>
            <a:endParaRPr lang="fr" sz="1400" b="0" i="0" u="none" baseline="0" dirty="0">
              <a:solidFill>
                <a:schemeClr val="tx1"/>
              </a:solidFill>
            </a:endParaRPr>
          </a:p>
          <a:p>
            <a:r>
              <a:rPr lang="fr" sz="1400" b="0" i="0" u="none" baseline="0" dirty="0">
                <a:solidFill>
                  <a:schemeClr val="tx1"/>
                </a:solidFill>
              </a:rPr>
              <a:t>K. Moat et al., “Evidence Briefs and Deliberative Dialogues: Perceptions and Intentions to Act on What Was Learnt,”</a:t>
            </a:r>
            <a:r>
              <a:rPr lang="fr" sz="1400" b="0" i="1" u="none" baseline="0" dirty="0">
                <a:solidFill>
                  <a:schemeClr val="tx1"/>
                </a:solidFill>
              </a:rPr>
              <a:t> Bulletin of the World Health Organization </a:t>
            </a:r>
            <a:r>
              <a:rPr lang="fr" sz="1400" b="0" i="0" u="none" baseline="0" dirty="0">
                <a:solidFill>
                  <a:schemeClr val="tx1"/>
                </a:solidFill>
              </a:rPr>
              <a:t>92</a:t>
            </a:r>
            <a:r>
              <a:rPr lang="fr" sz="1400" b="0" i="1" u="none" baseline="0" dirty="0">
                <a:solidFill>
                  <a:schemeClr val="tx1"/>
                </a:solidFill>
              </a:rPr>
              <a:t> (</a:t>
            </a:r>
            <a:r>
              <a:rPr lang="fr" sz="1400" b="0" i="0" u="none" baseline="0" dirty="0">
                <a:solidFill>
                  <a:schemeClr val="tx1"/>
                </a:solidFill>
              </a:rPr>
              <a:t>2014): 20-8.</a:t>
            </a:r>
          </a:p>
          <a:p>
            <a:r>
              <a:rPr lang="en-US" sz="1400" dirty="0">
                <a:solidFill>
                  <a:schemeClr val="tx1"/>
                </a:solidFill>
              </a:rPr>
              <a:t>“Protecting Women’s Health and Rights During COVID-19: Experiences and Feminist Perspectives From West African Civil Society,” </a:t>
            </a:r>
            <a:r>
              <a:rPr lang="en-US" sz="1400" dirty="0" err="1">
                <a:solidFill>
                  <a:schemeClr val="tx1"/>
                </a:solidFill>
              </a:rPr>
              <a:t>Equipop</a:t>
            </a:r>
            <a:r>
              <a:rPr lang="en-US" sz="1400" dirty="0">
                <a:solidFill>
                  <a:schemeClr val="tx1"/>
                </a:solidFill>
              </a:rPr>
              <a:t> (2020), </a:t>
            </a:r>
            <a:r>
              <a:rPr lang="en-US" sz="1400" dirty="0">
                <a:solidFill>
                  <a:schemeClr val="tx1"/>
                </a:solidFill>
                <a:hlinkClick r:id="rId4">
                  <a:extLst>
                    <a:ext uri="{A12FA001-AC4F-418D-AE19-62706E023703}">
                      <ahyp:hlinkClr xmlns:ahyp="http://schemas.microsoft.com/office/drawing/2018/hyperlinkcolor" val="tx"/>
                    </a:ext>
                  </a:extLst>
                </a:hlinkClick>
              </a:rPr>
              <a:t>https://equipop.org/our-latest-report-protecting-womens-health-and-rights-in-during-covid-19/</a:t>
            </a:r>
            <a:r>
              <a:rPr lang="en-US" sz="1400" dirty="0">
                <a:solidFill>
                  <a:schemeClr val="tx1"/>
                </a:solidFill>
              </a:rPr>
              <a:t>.</a:t>
            </a:r>
          </a:p>
          <a:p>
            <a:endParaRPr lang="fr" sz="2000" b="0" i="0" u="none" baseline="0" dirty="0">
              <a:solidFill>
                <a:schemeClr val="tx1"/>
              </a:solidFill>
            </a:endParaRPr>
          </a:p>
          <a:p>
            <a:pPr marL="0" indent="0">
              <a:buNone/>
            </a:pPr>
            <a:endParaRPr lang="fr" sz="1800" b="0" i="0" u="none" baseline="0" dirty="0"/>
          </a:p>
          <a:p>
            <a:endParaRPr lang="fr" sz="1800" b="0" i="0" u="none" baseline="0" dirty="0"/>
          </a:p>
          <a:p>
            <a:pPr algn="l" rtl="0" eaLnBrk="1" hangingPunct="1"/>
            <a:endParaRPr lang="fr" sz="1800" b="0" i="0" u="none" baseline="0" dirty="0">
              <a:solidFill>
                <a:schemeClr val="tx1"/>
              </a:solidFill>
            </a:endParaRPr>
          </a:p>
          <a:p>
            <a:pPr algn="l" rtl="0" eaLnBrk="1" hangingPunct="1"/>
            <a:endParaRPr lang="fr"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11470" y="533400"/>
            <a:ext cx="6784729" cy="685800"/>
          </a:xfrm>
        </p:spPr>
        <p:txBody>
          <a:bodyPr/>
          <a:lstStyle/>
          <a:p>
            <a:pPr algn="l" rtl="0" eaLnBrk="1" hangingPunct="1"/>
            <a:r>
              <a:rPr lang="fr" dirty="0"/>
              <a:t>FURTHER READING</a:t>
            </a:r>
            <a:endParaRPr lang="fr" b="1" i="0" u="none" baseline="0" dirty="0"/>
          </a:p>
        </p:txBody>
      </p:sp>
      <p:sp>
        <p:nvSpPr>
          <p:cNvPr id="24579" name="Content Placeholder 2"/>
          <p:cNvSpPr>
            <a:spLocks noGrp="1"/>
          </p:cNvSpPr>
          <p:nvPr>
            <p:ph type="body" sz="quarter" idx="10"/>
          </p:nvPr>
        </p:nvSpPr>
        <p:spPr/>
        <p:txBody>
          <a:bodyPr/>
          <a:lstStyle/>
          <a:p>
            <a:pPr algn="l" rtl="0" eaLnBrk="1" hangingPunct="1"/>
            <a:r>
              <a:rPr lang="fr" sz="1400" b="0" i="0" u="none" baseline="0" dirty="0">
                <a:solidFill>
                  <a:schemeClr val="tx1"/>
                </a:solidFill>
              </a:rPr>
              <a:t>E. Smith et al., “An Assessment of Family Planning Decisionmakers’ and Advocates’ Needs and Strategies in Three East African Countries,” </a:t>
            </a:r>
            <a:r>
              <a:rPr lang="fr" sz="1400" b="0" i="1" u="none" baseline="0" dirty="0">
                <a:solidFill>
                  <a:schemeClr val="tx1"/>
                </a:solidFill>
              </a:rPr>
              <a:t>International Perspectives on Sexual and Reproductive Health</a:t>
            </a:r>
            <a:r>
              <a:rPr lang="fr" sz="1400" b="0" i="0" u="none" baseline="0" dirty="0">
                <a:solidFill>
                  <a:schemeClr val="tx1"/>
                </a:solidFill>
              </a:rPr>
              <a:t> 42, no. 3 (2015): 136-44. </a:t>
            </a:r>
          </a:p>
          <a:p>
            <a:r>
              <a:rPr lang="fr" sz="1400" dirty="0">
                <a:solidFill>
                  <a:schemeClr val="tx1"/>
                </a:solidFill>
              </a:rPr>
              <a:t>“Connecting People to Useful Information: Guidelines for Effective Data Presentations,” PRB and MEASURE Evaluation.</a:t>
            </a:r>
          </a:p>
          <a:p>
            <a:r>
              <a:rPr lang="fr" sz="1400" dirty="0">
                <a:solidFill>
                  <a:schemeClr val="tx1"/>
                </a:solidFill>
              </a:rPr>
              <a:t>Richard E. Mayer, “Principles for Multimedia Learning” (2014), </a:t>
            </a:r>
            <a:r>
              <a:rPr lang="en-US" sz="1400" dirty="0">
                <a:solidFill>
                  <a:schemeClr val="tx1"/>
                </a:solidFill>
                <a:hlinkClick r:id="rId3"/>
              </a:rPr>
              <a:t>https://hilt.harvard.edu/news-and-events/events/research-based-principles-for-multimedia-learning/</a:t>
            </a:r>
            <a:r>
              <a:rPr lang="fr" sz="1400" dirty="0">
                <a:solidFill>
                  <a:schemeClr val="tx1"/>
                </a:solidFill>
              </a:rPr>
              <a:t>. </a:t>
            </a:r>
          </a:p>
          <a:p>
            <a:pPr algn="l" rtl="0" eaLnBrk="1" hangingPunct="1"/>
            <a:endParaRPr lang="fr" sz="1800" b="0" i="0" u="none" baseline="0" dirty="0">
              <a:solidFill>
                <a:schemeClr val="tx1"/>
              </a:solidFill>
            </a:endParaRPr>
          </a:p>
          <a:p>
            <a:endParaRPr lang="fr" sz="1800" b="0" i="0" u="none" baseline="0" dirty="0"/>
          </a:p>
          <a:p>
            <a:pPr algn="l" rtl="0" eaLnBrk="1" hangingPunct="1"/>
            <a:endParaRPr lang="fr" sz="1800" b="0" i="0" u="none" baseline="0" dirty="0">
              <a:solidFill>
                <a:schemeClr val="tx1"/>
              </a:solidFill>
            </a:endParaRPr>
          </a:p>
          <a:p>
            <a:pPr algn="l" rtl="0" eaLnBrk="1" hangingPunct="1"/>
            <a:endParaRPr lang="fr" sz="1800" dirty="0"/>
          </a:p>
        </p:txBody>
      </p:sp>
    </p:spTree>
    <p:extLst>
      <p:ext uri="{BB962C8B-B14F-4D97-AF65-F5344CB8AC3E}">
        <p14:creationId xmlns:p14="http://schemas.microsoft.com/office/powerpoint/2010/main" val="2559121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p:txBody>
          <a:bodyPr/>
          <a:lstStyle/>
          <a:p>
            <a:r>
              <a:rPr lang="en-US" dirty="0"/>
              <a:t>THANK YOU</a:t>
            </a:r>
          </a:p>
        </p:txBody>
      </p:sp>
      <p:sp>
        <p:nvSpPr>
          <p:cNvPr id="3" name="Text Placeholder 2"/>
          <p:cNvSpPr>
            <a:spLocks noGrp="1"/>
          </p:cNvSpPr>
          <p:nvPr>
            <p:ph type="body" sz="quarter" idx="10"/>
          </p:nvPr>
        </p:nvSpPr>
        <p:spPr/>
        <p:txBody>
          <a:bodyPr/>
          <a:lstStyle/>
          <a:p>
            <a:r>
              <a:rPr lang="en-US" dirty="0"/>
              <a:t>[Name]</a:t>
            </a:r>
          </a:p>
        </p:txBody>
      </p:sp>
      <p:sp>
        <p:nvSpPr>
          <p:cNvPr id="4" name="Text Placeholder 3"/>
          <p:cNvSpPr>
            <a:spLocks noGrp="1"/>
          </p:cNvSpPr>
          <p:nvPr>
            <p:ph type="body" sz="quarter" idx="11"/>
          </p:nvPr>
        </p:nvSpPr>
        <p:spPr/>
        <p:txBody>
          <a:bodyPr/>
          <a:lstStyle/>
          <a:p>
            <a:r>
              <a:rPr lang="en-US" dirty="0"/>
              <a:t>[Email address]</a:t>
            </a:r>
          </a:p>
        </p:txBody>
      </p:sp>
    </p:spTree>
    <p:extLst>
      <p:ext uri="{BB962C8B-B14F-4D97-AF65-F5344CB8AC3E}">
        <p14:creationId xmlns:p14="http://schemas.microsoft.com/office/powerpoint/2010/main" val="353711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STRATEGIC COMMUNICATION</a:t>
            </a:r>
          </a:p>
        </p:txBody>
      </p:sp>
      <p:sp>
        <p:nvSpPr>
          <p:cNvPr id="6147" name="Rectangle 3"/>
          <p:cNvSpPr>
            <a:spLocks noGrp="1" noChangeArrowheads="1"/>
          </p:cNvSpPr>
          <p:nvPr>
            <p:ph type="body" sz="quarter" idx="10"/>
          </p:nvPr>
        </p:nvSpPr>
        <p:spPr/>
        <p:txBody>
          <a:bodyPr/>
          <a:lstStyle/>
          <a:p>
            <a:pPr marL="0" indent="0">
              <a:lnSpc>
                <a:spcPct val="90000"/>
              </a:lnSpc>
              <a:spcBef>
                <a:spcPts val="600"/>
              </a:spcBef>
              <a:spcAft>
                <a:spcPts val="1000"/>
              </a:spcAft>
              <a:buNone/>
            </a:pPr>
            <a:r>
              <a:rPr lang="fr" dirty="0">
                <a:solidFill>
                  <a:schemeClr val="tx1"/>
                </a:solidFill>
              </a:rPr>
              <a:t>8 Elements of Strategic Communication</a:t>
            </a:r>
          </a:p>
        </p:txBody>
      </p:sp>
      <p:pic>
        <p:nvPicPr>
          <p:cNvPr id="2" name="Picture 1">
            <a:extLst>
              <a:ext uri="{FF2B5EF4-FFF2-40B4-BE49-F238E27FC236}">
                <a16:creationId xmlns:a16="http://schemas.microsoft.com/office/drawing/2014/main" id="{40290A67-F5D7-4220-8832-3535179AA3EF}"/>
              </a:ext>
            </a:extLst>
          </p:cNvPr>
          <p:cNvPicPr>
            <a:picLocks noChangeAspect="1"/>
          </p:cNvPicPr>
          <p:nvPr/>
        </p:nvPicPr>
        <p:blipFill>
          <a:blip r:embed="rId3"/>
          <a:stretch>
            <a:fillRect/>
          </a:stretch>
        </p:blipFill>
        <p:spPr>
          <a:xfrm>
            <a:off x="1141534" y="2218343"/>
            <a:ext cx="6629400" cy="3953857"/>
          </a:xfrm>
          <a:prstGeom prst="rect">
            <a:avLst/>
          </a:prstGeom>
        </p:spPr>
      </p:pic>
    </p:spTree>
    <p:extLst>
      <p:ext uri="{BB962C8B-B14F-4D97-AF65-F5344CB8AC3E}">
        <p14:creationId xmlns:p14="http://schemas.microsoft.com/office/powerpoint/2010/main" val="1491371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b="1" i="0" u="none" baseline="0" dirty="0"/>
              <a:t>STRATEGIC COMMUNICATION </a:t>
            </a:r>
          </a:p>
        </p:txBody>
      </p:sp>
      <p:sp>
        <p:nvSpPr>
          <p:cNvPr id="6147" name="Rectangle 3"/>
          <p:cNvSpPr>
            <a:spLocks noGrp="1" noChangeArrowheads="1"/>
          </p:cNvSpPr>
          <p:nvPr>
            <p:ph type="body" sz="quarter" idx="10"/>
          </p:nvPr>
        </p:nvSpPr>
        <p:spPr>
          <a:xfrm>
            <a:off x="935131" y="1411941"/>
            <a:ext cx="3660775" cy="4572000"/>
          </a:xfrm>
        </p:spPr>
        <p:txBody>
          <a:bodyPr/>
          <a:lstStyle/>
          <a:p>
            <a:pPr marL="0" indent="0">
              <a:lnSpc>
                <a:spcPct val="90000"/>
              </a:lnSpc>
              <a:spcBef>
                <a:spcPts val="600"/>
              </a:spcBef>
              <a:spcAft>
                <a:spcPts val="1000"/>
              </a:spcAft>
              <a:buNone/>
            </a:pPr>
            <a:r>
              <a:rPr lang="fr" dirty="0">
                <a:solidFill>
                  <a:schemeClr val="tx1"/>
                </a:solidFill>
              </a:rPr>
              <a:t>Use of data to: </a:t>
            </a:r>
          </a:p>
          <a:p>
            <a:pPr lvl="1">
              <a:lnSpc>
                <a:spcPct val="90000"/>
              </a:lnSpc>
              <a:spcBef>
                <a:spcPts val="600"/>
              </a:spcBef>
              <a:spcAft>
                <a:spcPts val="1000"/>
              </a:spcAft>
            </a:pPr>
            <a:r>
              <a:rPr lang="fr" dirty="0">
                <a:solidFill>
                  <a:schemeClr val="tx1"/>
                </a:solidFill>
              </a:rPr>
              <a:t>Define the problem.</a:t>
            </a:r>
          </a:p>
          <a:p>
            <a:pPr lvl="1">
              <a:lnSpc>
                <a:spcPct val="90000"/>
              </a:lnSpc>
              <a:spcBef>
                <a:spcPts val="600"/>
              </a:spcBef>
              <a:spcAft>
                <a:spcPts val="1000"/>
              </a:spcAft>
            </a:pPr>
            <a:endParaRPr lang="fr" dirty="0">
              <a:solidFill>
                <a:schemeClr val="tx1"/>
              </a:solidFill>
            </a:endParaRPr>
          </a:p>
          <a:p>
            <a:pPr lvl="1">
              <a:lnSpc>
                <a:spcPct val="90000"/>
              </a:lnSpc>
              <a:spcBef>
                <a:spcPts val="600"/>
              </a:spcBef>
              <a:spcAft>
                <a:spcPts val="1000"/>
              </a:spcAft>
            </a:pPr>
            <a:r>
              <a:rPr lang="fr" dirty="0">
                <a:solidFill>
                  <a:schemeClr val="tx1"/>
                </a:solidFill>
              </a:rPr>
              <a:t>Explain the implications.</a:t>
            </a:r>
          </a:p>
          <a:p>
            <a:pPr lvl="1">
              <a:lnSpc>
                <a:spcPct val="90000"/>
              </a:lnSpc>
              <a:spcBef>
                <a:spcPts val="600"/>
              </a:spcBef>
              <a:spcAft>
                <a:spcPts val="1000"/>
              </a:spcAft>
            </a:pPr>
            <a:endParaRPr lang="fr" dirty="0">
              <a:solidFill>
                <a:schemeClr val="tx1"/>
              </a:solidFill>
            </a:endParaRPr>
          </a:p>
          <a:p>
            <a:pPr lvl="1">
              <a:lnSpc>
                <a:spcPct val="90000"/>
              </a:lnSpc>
              <a:spcBef>
                <a:spcPts val="600"/>
              </a:spcBef>
              <a:spcAft>
                <a:spcPts val="1000"/>
              </a:spcAft>
            </a:pPr>
            <a:r>
              <a:rPr lang="fr" dirty="0">
                <a:solidFill>
                  <a:schemeClr val="tx1"/>
                </a:solidFill>
              </a:rPr>
              <a:t>Propose a solution.</a:t>
            </a:r>
          </a:p>
        </p:txBody>
      </p:sp>
      <p:sp>
        <p:nvSpPr>
          <p:cNvPr id="3" name="TextBox 2">
            <a:extLst>
              <a:ext uri="{FF2B5EF4-FFF2-40B4-BE49-F238E27FC236}">
                <a16:creationId xmlns:a16="http://schemas.microsoft.com/office/drawing/2014/main" id="{1C48DE61-B447-45B4-9943-0FD0AE866A1B}"/>
              </a:ext>
            </a:extLst>
          </p:cNvPr>
          <p:cNvSpPr txBox="1"/>
          <p:nvPr/>
        </p:nvSpPr>
        <p:spPr>
          <a:xfrm>
            <a:off x="935131" y="6176202"/>
            <a:ext cx="6380069" cy="246221"/>
          </a:xfrm>
          <a:prstGeom prst="rect">
            <a:avLst/>
          </a:prstGeom>
          <a:noFill/>
        </p:spPr>
        <p:txBody>
          <a:bodyPr wrap="square" rtlCol="0">
            <a:spAutoFit/>
          </a:bodyPr>
          <a:lstStyle/>
          <a:p>
            <a:r>
              <a:rPr lang="en-US" sz="1000" dirty="0"/>
              <a:t>Source: Population Reference Bureau. </a:t>
            </a:r>
            <a:r>
              <a:rPr lang="en-US" sz="1000" i="1" dirty="0"/>
              <a:t>Applying the Maputo Protocol Can Reduce Unsafe Abortions</a:t>
            </a:r>
            <a:r>
              <a:rPr lang="en-US" sz="1000" dirty="0"/>
              <a:t>, 2019</a:t>
            </a:r>
          </a:p>
        </p:txBody>
      </p:sp>
      <p:pic>
        <p:nvPicPr>
          <p:cNvPr id="5" name="Picture 4">
            <a:extLst>
              <a:ext uri="{FF2B5EF4-FFF2-40B4-BE49-F238E27FC236}">
                <a16:creationId xmlns:a16="http://schemas.microsoft.com/office/drawing/2014/main" id="{2320C46A-4878-4270-BF80-288A51F2A322}"/>
              </a:ext>
            </a:extLst>
          </p:cNvPr>
          <p:cNvPicPr>
            <a:picLocks noChangeAspect="1"/>
          </p:cNvPicPr>
          <p:nvPr/>
        </p:nvPicPr>
        <p:blipFill>
          <a:blip r:embed="rId3"/>
          <a:stretch>
            <a:fillRect/>
          </a:stretch>
        </p:blipFill>
        <p:spPr>
          <a:xfrm>
            <a:off x="4724400" y="1792941"/>
            <a:ext cx="4257116" cy="3810000"/>
          </a:xfrm>
          <a:prstGeom prst="rect">
            <a:avLst/>
          </a:prstGeom>
        </p:spPr>
      </p:pic>
    </p:spTree>
    <p:extLst>
      <p:ext uri="{BB962C8B-B14F-4D97-AF65-F5344CB8AC3E}">
        <p14:creationId xmlns:p14="http://schemas.microsoft.com/office/powerpoint/2010/main" val="4181850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dirty="0"/>
              <a:t>S</a:t>
            </a:r>
            <a:r>
              <a:rPr lang="fr" sz="3200" b="1" i="0" u="none" baseline="0" dirty="0"/>
              <a:t>TRATEGIC COMMUNICATION</a:t>
            </a:r>
          </a:p>
        </p:txBody>
      </p:sp>
      <p:sp>
        <p:nvSpPr>
          <p:cNvPr id="6147" name="Rectangle 3"/>
          <p:cNvSpPr>
            <a:spLocks noGrp="1" noChangeArrowheads="1"/>
          </p:cNvSpPr>
          <p:nvPr>
            <p:ph type="body" sz="quarter" idx="10"/>
          </p:nvPr>
        </p:nvSpPr>
        <p:spPr/>
        <p:txBody>
          <a:bodyPr/>
          <a:lstStyle/>
          <a:p>
            <a:pPr marL="0" indent="0">
              <a:lnSpc>
                <a:spcPct val="90000"/>
              </a:lnSpc>
              <a:spcBef>
                <a:spcPts val="600"/>
              </a:spcBef>
              <a:spcAft>
                <a:spcPts val="1000"/>
              </a:spcAft>
              <a:buNone/>
            </a:pPr>
            <a:r>
              <a:rPr lang="fr" dirty="0">
                <a:solidFill>
                  <a:schemeClr val="tx1"/>
                </a:solidFill>
              </a:rPr>
              <a:t>Define evidence-based, contextualized, action-oriented messages.</a:t>
            </a:r>
          </a:p>
          <a:p>
            <a:pPr lvl="1">
              <a:lnSpc>
                <a:spcPct val="90000"/>
              </a:lnSpc>
              <a:spcBef>
                <a:spcPts val="600"/>
              </a:spcBef>
              <a:spcAft>
                <a:spcPts val="1000"/>
              </a:spcAft>
            </a:pPr>
            <a:endParaRPr lang="fr" sz="1600" b="0" i="0" u="none" baseline="0" dirty="0">
              <a:solidFill>
                <a:schemeClr val="tx1"/>
              </a:solidFill>
            </a:endParaRPr>
          </a:p>
        </p:txBody>
      </p:sp>
      <p:pic>
        <p:nvPicPr>
          <p:cNvPr id="3" name="Picture 2">
            <a:extLst>
              <a:ext uri="{FF2B5EF4-FFF2-40B4-BE49-F238E27FC236}">
                <a16:creationId xmlns:a16="http://schemas.microsoft.com/office/drawing/2014/main" id="{A7D4ADBB-EE9D-40BF-A77D-13E541A99CDE}"/>
              </a:ext>
            </a:extLst>
          </p:cNvPr>
          <p:cNvPicPr>
            <a:picLocks noChangeAspect="1"/>
          </p:cNvPicPr>
          <p:nvPr/>
        </p:nvPicPr>
        <p:blipFill>
          <a:blip r:embed="rId3"/>
          <a:stretch>
            <a:fillRect/>
          </a:stretch>
        </p:blipFill>
        <p:spPr>
          <a:xfrm>
            <a:off x="1554436" y="2484460"/>
            <a:ext cx="6446563" cy="3668690"/>
          </a:xfrm>
          <a:prstGeom prst="rect">
            <a:avLst/>
          </a:prstGeom>
        </p:spPr>
      </p:pic>
    </p:spTree>
    <p:extLst>
      <p:ext uri="{BB962C8B-B14F-4D97-AF65-F5344CB8AC3E}">
        <p14:creationId xmlns:p14="http://schemas.microsoft.com/office/powerpoint/2010/main" val="192055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400" spc="0" dirty="0"/>
              <a:t>SECTION II: </a:t>
            </a:r>
          </a:p>
        </p:txBody>
      </p:sp>
      <p:sp>
        <p:nvSpPr>
          <p:cNvPr id="8" name="Text Placeholder 7"/>
          <p:cNvSpPr>
            <a:spLocks noGrp="1"/>
          </p:cNvSpPr>
          <p:nvPr>
            <p:ph type="body" sz="quarter" idx="11"/>
          </p:nvPr>
        </p:nvSpPr>
        <p:spPr/>
        <p:txBody>
          <a:bodyPr/>
          <a:lstStyle/>
          <a:p>
            <a:r>
              <a:rPr lang="en-US" sz="4400" spc="0" dirty="0"/>
              <a:t>Communication Challenges and Impacts</a:t>
            </a:r>
          </a:p>
        </p:txBody>
      </p:sp>
    </p:spTree>
    <p:extLst>
      <p:ext uri="{BB962C8B-B14F-4D97-AF65-F5344CB8AC3E}">
        <p14:creationId xmlns:p14="http://schemas.microsoft.com/office/powerpoint/2010/main" val="11478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2C104D1-C2E4-4523-9B77-F5F732949851}"/>
              </a:ext>
            </a:extLst>
          </p:cNvPr>
          <p:cNvGraphicFramePr/>
          <p:nvPr>
            <p:extLst>
              <p:ext uri="{D42A27DB-BD31-4B8C-83A1-F6EECF244321}">
                <p14:modId xmlns:p14="http://schemas.microsoft.com/office/powerpoint/2010/main" val="2773581266"/>
              </p:ext>
            </p:extLst>
          </p:nvPr>
        </p:nvGraphicFramePr>
        <p:xfrm>
          <a:off x="533401" y="1208902"/>
          <a:ext cx="7848600" cy="4734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dirty="0"/>
              <a:t>CHALLENGES AND</a:t>
            </a:r>
            <a:r>
              <a:rPr lang="fr" sz="3200" b="1" i="0" u="none" baseline="0" dirty="0"/>
              <a:t> LIMITATIONS</a:t>
            </a:r>
          </a:p>
        </p:txBody>
      </p:sp>
      <p:sp>
        <p:nvSpPr>
          <p:cNvPr id="4" name="TextBox 3">
            <a:extLst>
              <a:ext uri="{FF2B5EF4-FFF2-40B4-BE49-F238E27FC236}">
                <a16:creationId xmlns:a16="http://schemas.microsoft.com/office/drawing/2014/main" id="{52D7A758-60AD-45FA-AFFA-A2B1CD350D7D}"/>
              </a:ext>
            </a:extLst>
          </p:cNvPr>
          <p:cNvSpPr txBox="1"/>
          <p:nvPr/>
        </p:nvSpPr>
        <p:spPr>
          <a:xfrm>
            <a:off x="911470" y="5791200"/>
            <a:ext cx="7775330" cy="923330"/>
          </a:xfrm>
          <a:prstGeom prst="rect">
            <a:avLst/>
          </a:prstGeom>
          <a:noFill/>
        </p:spPr>
        <p:txBody>
          <a:bodyPr wrap="square" rtlCol="0">
            <a:spAutoFit/>
          </a:bodyPr>
          <a:lstStyle/>
          <a:p>
            <a:r>
              <a:rPr lang="en-US" sz="1000" b="1" dirty="0"/>
              <a:t>Sources:</a:t>
            </a:r>
            <a:r>
              <a:rPr lang="en-US" sz="1000" dirty="0"/>
              <a:t> “Protecting Women’s Health and Rights During COVID-19: Experiences and Feminist Perspectives From West African Civil Society,” </a:t>
            </a:r>
            <a:r>
              <a:rPr lang="en-US" sz="1000" dirty="0" err="1"/>
              <a:t>Equipop</a:t>
            </a:r>
            <a:r>
              <a:rPr lang="en-US" sz="1000" dirty="0"/>
              <a:t>, July 13, 2020, </a:t>
            </a:r>
            <a:r>
              <a:rPr lang="en-US" sz="900" dirty="0">
                <a:hlinkClick r:id="rId8"/>
              </a:rPr>
              <a:t>https://equipop.org/our-latest-report-protecting-womens-health-and-rights-in-during-covid-19/</a:t>
            </a:r>
            <a:r>
              <a:rPr lang="en-US" sz="800" dirty="0"/>
              <a:t>; </a:t>
            </a:r>
            <a:r>
              <a:rPr lang="en-US" sz="1000" dirty="0"/>
              <a:t>Photo: unsplash.com</a:t>
            </a:r>
            <a:r>
              <a:rPr lang="en-US" sz="800" dirty="0"/>
              <a:t>.</a:t>
            </a:r>
            <a:endParaRPr lang="en-US" sz="1000" dirty="0"/>
          </a:p>
          <a:p>
            <a:endParaRPr lang="en-US" dirty="0"/>
          </a:p>
        </p:txBody>
      </p:sp>
    </p:spTree>
    <p:extLst>
      <p:ext uri="{BB962C8B-B14F-4D97-AF65-F5344CB8AC3E}">
        <p14:creationId xmlns:p14="http://schemas.microsoft.com/office/powerpoint/2010/main" val="2605832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2C104D1-C2E4-4523-9B77-F5F732949851}"/>
              </a:ext>
            </a:extLst>
          </p:cNvPr>
          <p:cNvGraphicFramePr/>
          <p:nvPr>
            <p:extLst>
              <p:ext uri="{D42A27DB-BD31-4B8C-83A1-F6EECF244321}">
                <p14:modId xmlns:p14="http://schemas.microsoft.com/office/powerpoint/2010/main" val="616701263"/>
              </p:ext>
            </p:extLst>
          </p:nvPr>
        </p:nvGraphicFramePr>
        <p:xfrm>
          <a:off x="533401" y="1208902"/>
          <a:ext cx="7848600" cy="4734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6" name="Rectangle 2"/>
          <p:cNvSpPr>
            <a:spLocks noGrp="1" noChangeArrowheads="1"/>
          </p:cNvSpPr>
          <p:nvPr>
            <p:ph type="title"/>
          </p:nvPr>
        </p:nvSpPr>
        <p:spPr>
          <a:xfrm>
            <a:off x="911470" y="533400"/>
            <a:ext cx="7089529" cy="685800"/>
          </a:xfrm>
        </p:spPr>
        <p:txBody>
          <a:bodyPr/>
          <a:lstStyle/>
          <a:p>
            <a:pPr rtl="0" eaLnBrk="1" hangingPunct="1"/>
            <a:r>
              <a:rPr lang="fr" sz="3200" dirty="0"/>
              <a:t>CHALLENGES AND</a:t>
            </a:r>
            <a:r>
              <a:rPr lang="fr" sz="3200" b="1" i="0" u="none" baseline="0" dirty="0"/>
              <a:t> LIMITATIONS</a:t>
            </a:r>
          </a:p>
        </p:txBody>
      </p:sp>
      <p:sp>
        <p:nvSpPr>
          <p:cNvPr id="2" name="TextBox 1">
            <a:extLst>
              <a:ext uri="{FF2B5EF4-FFF2-40B4-BE49-F238E27FC236}">
                <a16:creationId xmlns:a16="http://schemas.microsoft.com/office/drawing/2014/main" id="{FE30CD81-8F5D-4FE9-8F7E-61677B77BBF9}"/>
              </a:ext>
            </a:extLst>
          </p:cNvPr>
          <p:cNvSpPr txBox="1"/>
          <p:nvPr/>
        </p:nvSpPr>
        <p:spPr>
          <a:xfrm>
            <a:off x="911470" y="5943599"/>
            <a:ext cx="7775330" cy="615553"/>
          </a:xfrm>
          <a:prstGeom prst="rect">
            <a:avLst/>
          </a:prstGeom>
          <a:noFill/>
        </p:spPr>
        <p:txBody>
          <a:bodyPr wrap="square" rtlCol="0">
            <a:spAutoFit/>
          </a:bodyPr>
          <a:lstStyle/>
          <a:p>
            <a:r>
              <a:rPr lang="en-US" sz="1000" b="1" dirty="0"/>
              <a:t>Sources: </a:t>
            </a:r>
            <a:r>
              <a:rPr lang="en-US" sz="1000" dirty="0"/>
              <a:t>Unsplash.com.</a:t>
            </a:r>
          </a:p>
          <a:p>
            <a:endParaRPr lang="en-US" dirty="0"/>
          </a:p>
        </p:txBody>
      </p:sp>
    </p:spTree>
    <p:extLst>
      <p:ext uri="{BB962C8B-B14F-4D97-AF65-F5344CB8AC3E}">
        <p14:creationId xmlns:p14="http://schemas.microsoft.com/office/powerpoint/2010/main" val="2698039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LAYERS_CUSTOMIZATION" val="UEsDBBQAAgAIAHV2OUf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dXY5R4ym9/DSBAAAZxcAACcAAAB1bml2ZXJzYWwvZmxhc2hfcHVibGlzaGluZ19zZXR0aW5ncy54bWzNWNty4jgQfecrVN6axwmQ2yQUkCKJqVADhgVnM1NbW5SwBdZGljySDMM87dfsh+2XbAuHWwhE7BTZVB4Icp/TrVZ36+Dy1feYoTGRigpecYpHBQcRHoiQ8lHFuffrHy8cpDTmIWaCk4rDhYOuqrlykg4YVVGPaA2mCgENV6VEV5xI66SUz08mkyOqEmmeCpZq4FdHgYjziSSKcE1kPmF4Ch96mhDlVHM5hMrZUkuEKSOIhhACpyY6zOoMq8jJZ2YDHDyOpEh5eCOYkEiOBhXnl4ua+ZvbZFS3NCbcbE5VYdEs6xIOQ2riwaxHfxAUETqKIPBi4dRBExrqqOKcFI4ND9jnN3lm7NkusOG5EbAdrp8cxETjEGucfc08SjIkEvJKVFXLlADp2tqKpSbf9WIhWwqnHMc08OEJMrmqOLd+v+vW3a7r3bj9+24zC9Ua4Tf8pmuF6TUbt27fa/tur3/nt5p7g3z3i78HaN/IrOk7Xbfner7b7V832nsi7INaYtxWrdHcE/PgXvca/r6evFprX0jnru3ZYe6+dtxus+F97vvtdtNvdJaoWQ2vVGs5v174ZWgQkcrV8tZRGg84pgymxrMaV0TD3GFYjogv6hS6cYiZIg76MyGjX1PMqJ6aDoXx9EhIUlMJCXTXdF/FMR3lLOkyQggMWnLR22eXi9b+dLG29XzmfbmtF6MsL6ZWJxJavHH0xcLZIvzL093hbwm0PKYhER6WcjayNjfwagjHy+lYPDk/3x3FFm9lrDUOIhilej4JV1fmVkPB1wrEfEcDwcJFYkk8IKGHY7JyQ/QeKa+DZdFBQyhlBimvSYqZg6iGIwgWYJUOlKZ6difVVy0RcMHdR1Crt3EkQYSlWqvbRfLMLRBUf/eEJuqPLBfZ0jZTl4foVuIJ3I025h3Cbczu4KSYOS0irYKQWO1hiWqM2Rh3521vY9zC8pFI5AvBrOw78+JGDT4UVrHH0Mk2hg9koKgmNqbX1Mr1g0hZiKYiRYw+EqQFgujTGP6LCFrVD2goRTxbBY2jkWLQPGhMyYSEVzaOvoKLOAUkyKuEEZ15+JbSH2hAhkICL8FjKDZYpyrjP9qLOMFKLUnxPMYP2S3c8G7dLx/MBnE4xqBo9iOHCUDiRB+CH8PeuQAXjAnI5goFZCbAKZS1OZ+QhjMzm21a+47weHbo5iBnpHDcFOLJOOFBALOK8pTYEgaYI8HZFOEA2kuZEhpTkSpYyYolo1b/KcAMiiifhTqCkQrOZGg3IArF45PTs/NPF5elo/w/f/39cSfoSWl0GDbeMqlxs1OfWiOfaeFXcFs0px3qmfJ8BbRVf1rj9g1zhxa1Rr6gSK2xz3WpNXBDnb6C3KFRN7B1IWMzbsKN83z558qTtNm8+8t5o0leligzRfceFUrPrXVv7hBk+r7p90o2ne0JBAkLIhgNQ/Nz2xIzk382tu17H47OtaI1J2QlErrub1aEcNhWs9LOrde22vBnSxFlhEJnRSRYKQ4suaWm/N9NPVAko0z+gCZhNAbxFb7ZZfMzo3/bqDjkrXGwafomE/GnfrRl4/RAE5FgGURQRAcrvHd/4xwyve8pY9m3xcuqtbdTi7cm669zzZOYchpDHo08XrwDrp6dFsr5lx/lcsC2/nK8mvsXUEsDBBQAAgAIAHV2OUfDRtYBtAIAAE8KAAAhAAAAdW5pdmVyc2FsL2ZsYXNoX3NraW5fc2V0dGluZ3MueG1slVbbbtswDH3fVwTZe91d0wFugDbNgALdWqxF32WbsYXIkiHJ6fL3E2WplpI49kIUiMhzxItIpqnaUr78MJuluWBCPoPWlJcKNV43o8X1PGu1FvwiF1wD1xdcyJqw+fLjT/tJE4scY4kdyKmcDcmhd7OwnykU5+PbAmWIkIu6IXz/IEpxkZF8W0rR8mI0tGrfgGSUbw3y8sditR50wKjS9xrqKKb1Fco0SiNBKcCQvq9RRlmMZMC8p0v7mcjpXZ3P/oC2o4pqS7v5hDJEa0gJcZGvblCG8dzcHr/KAuU8QcNfbaBfPqMMQhnZg4wvv/uKMsgQTdv8T480UpRY0Jhz/hHfOUyQwowfRnWJMkrAhNDR6Cu48thc7wKQ+xrOfYrjKgV7wroeLAR89IzBUssW0sSfOpuqxNtjq818wHJDmDKAUNWDnkzQT6RV/ppY1+P+wBvlRQByih7xKlhbw6qLNwDG+h6/Wt3aVRHG964LApSwc8ogwl7ZI3+bsh4hA2WPfGa0gEfO9kfwQ0vH8U98S9xjnq++sQIn5ujr5U/eip4ecHBV4NopPKYWBSwVhvNCa8BXSxOr60JKjmJKOdnRkmgq+C/EZXubjEqTA4PrtNN9lWqqGZxqNxujWdLhe9nzeDd2vwl9bt15ps0Kv54TrUle1eY3Sc1njmdmxFwzT04zcEkaOMh7vhETOTWRW5AvQrCpXrjQEGJt2kNg0Q3WEDxNghKkyekap+6SU8XnbZ2BXJs3o+CbJtZ1uIqWFTN/+pXCGxQxYcDYMXVlruOEvvdkoHANAETmle/Y7tBZ6pZpymAHfu4DhU14KLNUmQ4darYb/QAbHbab00zqR7cm+kYJcbHhBOHVxCXihRMaxltek0zZxKKh9/u3vzjayH6RYeeF4XYK10nRzcZ+XEGjxH8k/wFQSwMEFAACAAgAdXY5R0SkzCymBAAAeBYAACYAAAB1bml2ZXJzYWwvaHRtbF9wdWJsaXNoaW5nX3NldHRpbmdzLnhtbM1Y23IaORB991eoZiuPAeNbbBfgwva4oIIHFsbrpLa2KDEjGK010qykgZCn/Zr9sHxJWsjcjMFiN3a2/IDR9DndanW3DlO++JIyNCJSUcErXqmw7yHCIxFTPqx4d+HN+1MPKY15jJngpOJx4aGL6l45y/uMqqRLtAZThYCGq/NMV7xE6+y8WByPxwWqMmmeCpZr4FeFSKTFTBJFuCaymDE8gQ89yYjyqnt7CJXt0q2Ic0YQjSEETk10mNV1yryiterj6GEoRc7jK8GERHLYr3i/nNbM38zGMl3TlHCzN1WFRbOsz3EcUxMOZl36laCE0GECcZf2jzw0prFOKt7h/oHhAfviOs+U3W4CG54rAbvh+tFBSjSOscb2q/UoyYBISCtRVS1zAqQra0uWmnzR8wW7FE84TmkUwhNkUlXxrsNex7/xO35w5ffuOk0bqjMibIRN3wnTbTau/V7QCv1urx7eNncGhf6ncAfQrpE507c7ftcPQr/Tu2y0dkS4B7XA+Le1RnNHzL1/2W2Eu3oKare7Qtr1VuCGqX9u+51mI/jYC1utZthoL1DTGl6q1nJxtfDL0CAil8vlrZM87XNMGQyNJzWuiIaxw7AcklDcUOjGAWaKeOjPjAx/zTGjemI6FKbTAyFZTWUk0h3TfRXPdJS3oLOEEBi05Ly3j8/mrf3hdGXrRet9sa1noyzPh1Y7EVq8cfSl/eN5+GdH28PfEGh5RGMiAizldGStb+DFEA4W07F0eHKyPYoN3spYaxwlMEr1bBIur8ysBoKvFIj5jvqCxfPEDqBWGeS0JilmHqIachzNn2pzEvqGMqhigy0VBlyvJTlKsFQrlThPh5nrUfX3QGii/rC7s0ubTH0eo2uJx3DZuZi3CXcxq0Pumck/kU5BSKx2sEQ1xlyMO7NGdjG+xfKBSBQKwZzs27NyRQ0+EE6xp9CbLob3pK+oJi6ml9TJ9b3IWYwmIkeMPhCkBYLo8xT+SwhaVgRoIEU6XWVYaaQYtAMaUTIm8YWLo8/gIs0BCXopY0RbD3/l9Cvqk4GQwEvwCIoN1qmy/IWdiDOs1IIUz2J8Z+/VRnDtf3pnNojjEQaNshs59DRJM/0a/Bj2zgW4YExANpcoIDMRzqGszfnENJ6auWzT2XeCR9NDNwc5JYXjphCP5YQHEcwaynPiShhhjgRnE4QjaC9lSmhERa5gxRaLpVb/KkALRZRPQx2CigZnMnYbEPulg8Oj45MPp2fnheK3v/95vxX0qB3aDBtvVjxcbVWczsgn6vYF3AYV6YZ6oiVfAG1UlM64XcPcoi6dkc9oTGfsU6XpDFzTmy8gt6jONeyNkKkZN/HaeT7/A+RRrKzf/eWiUQrPi46pRnsbzdH1a52rOoLc3TXD7rlLrwYCQQqiBJp9YH4SO2KmEs3FtnUXwmH4TrQm507Xfsf/zYkQjs9p+rm5DVpOG/7oKIvM1d9euvadNASW3FEl/nTTADTG0AoaUBmMpiCn4je7Pv7LMN/U/K95D7zafHyTGbf9h5WdgD9qxhEsowTK4tVK6effCj80Yf+nHNhv85c+K2955m8fVl+L7sH66tvi6t53UEsDBBQAAgAIAHV2OUe0Aaf8nwEAACwGAAAfAAAAdW5pdmVyc2FsL2h0bWxfc2tpbl9zZXR0aW5ncy5qc42UTU/DMAyG7/yKKlzRND4H3CY2pEk7IMENccg6r6uWxlGSlQ3Ef6fOBmtaFxZfmrdPX8eunM+TpFoiFcl98hmew/4p3gcNSPN2DWexrjr0gnThVD6Hl7wAlWsQDaT8+fRX/joQnLHQwXS2fSZbV/MTSG8WUrk6bhgLy2iO0UpGe2e0DZf4I6psX9WuolqbZ2vvUfdS1B6072m0hQyMOH0Mq15gA8YS7D/oQqYQmQ7C6iIPjtcDijqXYmGk3k4xw95MpqvM4lrPu/IvtwZs9cNXO6B/N3gYR3Yqd37ioWgmHt9SdJPGgnOwz3szpmBhJWegar79sP5AI+N2QQ26zF3uf+jhOUWdNjKDVpduhxQxpiuvVjcHFG3Ow8bviMsLiohQcgu2ZTW6oohANGtzxA80FjPqSAtt9/wXVSjnuc72qfsULEeHJduu7h0KDccfiWiEsDFCS2Yii66L44ip9+zgukbWKTfzihM1JyKT2HBgyZ7GN68R2r8mQnov02VR3Q7VzUgdB1c9g53oBZJQSLsC+4Koqnre/jt5I/fJ1zdQSwMEFAACAAgAdXY5Rx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HV2OUeUE7MiaQAAAG4AAAAcAAAAdW5pdmVyc2FsL2xvY2FsX3NldHRpbmdzLnhtbA3MMQ6DMAxA0Z1TWN4p7daBwMZWltIDWMRFkRwbkYDg9mT7w9Nv+zMKHLylYOrw9XgisM7mgy4Of9NQvxFSJvUkpuxQDaHvqlZsJvlyzgUmWIUu3iaOJTKPFIscdhGo4VNe/8Aem666AVBLAwQUAAIACACDeD1F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B1djlHNdvZrWgBAADzAgAAKQAAAHVuaXZlcnNhbC9za2luX2N1c3RvbWl6YXRpb25fc2V0dGluZ3MueG1sjVLbahsxEH3PV4j8gCWNbgtbg67FkIdCE/K89aphiaMtK4WEoo+vNq1x3Lq0mqeZc+YMMzp9fpySfc5lfpq+D2Wa0+dYypQe8vYKoX4/H+bl0xJzLHlzqtxPaZxfdunrvNZaNZchjcMy2hXNW4zC20NKauVUy5hhFEnmqVfIeW4b1oHrwDbMUWL7zW8SP3WXuI+pXFbtN2fonw27lONSdmmMr1s4Z7+Hzjf4uAzj1Hh5K9ga9Ti1OrYGYoRL7ivVACCQ5Y44XKXspCbIY8YxVKMoUECEc9KJSiTl0LLQiabCfCcQk4xRV6mnrRtpbRy1VUJHiG7TvOpsDcFIjBEhBJirXEAwGDU2NA0Naj0gODAgqjaaKEDBBhNY9c4Ly5GiXmBcmTGA8em4p+3en+tU/e91juf8h+DFL7iIrt7aXDBXv39elka+jU/fDkOJ6MuQ4278cB3ubm6uf3nyzb9HxmrUtvFfff0DUEsDBBQAAgAIAHV2OUcL3hcwGSwAABpZAAAXAAAAdW5pdmVyc2FsL3VuaXZlcnNhbC5wbmftfH1c0uf6sDud1c5muZ1zOkmatLXNNpuG7+/UKqntlLM026ZQM7UXlRDfkLfttNm2ELI0Sktq9Cols04iprBmgYpK5gwLhNxXQDEkQED48vKAnZ1ca8/n+X2e8/k8z+95+kO/XPfLdV339X7f8L2/+WgTYv7Li1/28vKav2H92s1eXi8ivLzm4F+a627J4QT9zf14AbsZ8b5XY5//uBv4Y+7qjau9vJpor9h3vOiG/7Rv/cdYL68FHZ6/F4ToCzu9vLaxN6xdnVqG1A6jaJdziXIM8i8hS0OW/jnwYvUnaZsaiFvX9aV8uzTNJn7pjbcKv9m8LmLdW38OTfu0evGZpAub/N/509sv//nywrfeujHi9eqXn2/Ys/TY4U34+WBJANzZq6v/GC82tzJM1g+g2uMfk3PN9X7agxFSXev9qVKypTQdbh/xYcvLgMq9ZJBDfsXNodf3l5qKcyw9Tq62FxO+aGuUZ2le0d8+PMWcwEwh4LYU3DpPy+fMroDyBKpT4QLJoiBPi5d/Wkl/qRVT7vn84M7ORUSJD+nRfsP7j4d3B9saNX94/DmMWn86yk1W4+N84NMtik7kuzwdyRWYKW+IMLhOQfYMCwSaKEy+eS/f/DeGtSeXEkd7sIGSxXA8zFWo6hT2HNzwshaR2mIVk502G1m/iJyCJCnqb+rIvGS4tSv5KF0JRGVGHgGJMhQnnq61XinWGP0LobqfdGFu9I/68CuAsesKxyQLNf0Vqgz7/TSXAXJZ83wCMliNyTo3KZdZ4ZROvBa3bDvJcTMwEeNoSkfizrY540aiSEBUgHRfjVgbaTENskkmWysCijAm+IE3onVq4DxJp2qmgVy0sJ9h72K0kQoAB2IJQgdYPQKYKMsDxkjbOzsNA3DHgKRDagZ6Ei5iiuDObN/epVzHUNx4835VvszMKzzpfWswO7n7yGKE0cGFLjI6fZdyoPzLYICfcOUnmSUvA8vd+DKa8X6IZYDINzT0sPNmsv2mqXjZnJ4WZLAIBK5otxubaMSHvTQE8nSsu0UqXMJ+WySFpCROnfbJRAXS6miVI7mEPJn5J3UJSn4RE+7mH4dv+25qGdTaaRKGlqizcPhOJdDMzcuI4qsWHgOuEHqbOX7sTb35oQJq+uWCEKk8J148STKLI6CK+/JkuXPqPNyhcozqXTa2y5bPQDXWSSlgZSAsAO7Gr/gUfK2IoMiD1+su6tVwRSCAXyGGSUQWawvfHluPJ/ELHXqweoIKfqNvTx1OTkR2mQQAWjmoGSQK88WHtMRRbiqZ6rGQLC4dyqJ5z4ckCZbWfIGJO5d/YCAjUkDRZ7VDVhRK2xIa6aJmpqoFKafqh3Bxy7pbCiYDaSctQmwnUPnaVLU6shEPrf8pupb8aRiq7vX9I9MZwo+O7QiiK7Hi9cdeg9HVkozEYJHUGkF3sF0mfqNCLOU6zDXHuHkycRmFsIKutI5ewQxjXDgw0hJWP9HSd9fMM5QkSuIVssT9uQFxdGWsdMd7dGUrYOzLxrVhrMSyzcCugCwwoRZlVCdAxZbkxKMco2NlAZ2NKYhz04JsERqXWOrYWwqiJvFt8MlcAlxlOdXKqEsFdk3iwfaToK/lpFBMFPcdkgmjfT6DvzrHLQrh1DZhv/fLkIA32HcXZ93zTQ193xto5cYz11Z8DdvmDQkvbNcKDaQKSVvCJDbj6ATttTctUY2LuMNOXqF0C0NKLN8MjCEFQv23Yu/PpadDgR3B4qHwnR8t7thRwMDssdf7cOOhCnmwJc7JRHBp7iXDAUfbyQmFitQsvnalna2V6u98GNIeU6YCgBilVrvUL6t6mPQQgz8M7OKhhUERxr3Oh2oA3LGPcqxKqsoCtASfygmlQ5bLIzeT/2ZoP0ajgV9jNqVasEfi2Y7oWlrljqLOV+tAnhYSOvduBtmV6+sJRI14a5ONslSa/k2lftkyATJY/FLE3BpY485TQ9STa+RQjhQ+abZx+8zNoOWAe2FOUsD5wAhqwbwf2x37YuZ2EvKCOj4LFl+ofSHMEpckIsRLulghFo7o1WYypVPLQdPUxyaGlSRzs+WaS4YFO6XW6Rb34tYkNhOplpENVCZkodCyh9QrCYNCyU5jbsKan6cDuiwfyfuyAXyuLHfUIRObF0qqpFQXc0eQ5OKk+m1urxOMhkrJ7QJThTYbB6ertfGTLfn1H9bjE4+qW6EZL7hNGeByyNjwZR1lt7bOpWfkxr2r0mLq9BPTQ2XrPt5J8ed8I1NPDzkxnDWdpLVdP1wlv/hxsNirsBvrJ2n3UUdTqenUAvYR9oak/rafsbL0xKMKnYws79seO/en1zld2aUQhK4cjpeC98mTUZVMrsvBh9WmUyfh5paELkxR20ndfu9/4OBQKDBiTjtaxS5thDdGyQMEjiReukDCtTlFjCMZyGHxRrNCUgXKXU61vUtYgK8YxVHUteqaiVErGj3PkwLE7ZVMyGKDXq9heYdIqz6LO7rzy6EFgUBaLpAoeFTV/4ZkCa0G9F3T1fLwHCbcUiXCtuudvvs34dwREtxHBXYlNclyCI7Qr1ULv4O8EvaG6ooefYA6oYrlkhrpE6NX7LUWdJh7tafqC93LEZeCJbJwalLFbX1utHjZHH3LJBF3B9jlbFOLrb4Oox5GVV3RWpLkffnGYrHJYG5ZYbbETQaiBrQWFKkXtJanu81tj/+wwlIGF8MsDDCAfx7ACLH+4igGWJbo5tk6k9kkWRBE2DbKjs+C9q+Ze7jtpEhIuyQo2deTDXlDkC2Fvd2RmnQQc883RqAVZHOJAeiMelCBjAptoIBdJiE20cQdpgfCqMq9YRWCDxJ1jqAIIZ9zHIPxpgNX2hKCD+qvVVK+AQCInxDYSmtyJPgx1b6ZuscrdHHVZsCqAqRgNwhZKwT6AtSYsj/zXVLdPQJN6YB5ux0OvxRNg7usSD/FAI7EzaMwOsyksE0qByy4VEEGQe4GE3FJ1HBpUW6n2ariCYsLHVqi1+OoIUgJYLtZw/DsTk8ciYcI+sN2+l/PI7ncVulV7w2MQUKpmZHPTtAd0Z5SyCvjzZk85LWvisL0PH9YF0qdyfSLun5vQLkE6tJDUS/M9C7+L0//Lw5YAXyIst0Z3MtuLzEN60iWDw4X/m307533PjoJCROkuAds/xPZEEguNAn80PEn1r45rhPdOxT2XWxc7C+9xiiycd/cqjMc+uzmw+Gs58B/S+ATpgRFdmi+WoRsKVeA8lLtxfP1reVivBy71XBCYBRhe7F3YQ19VCrmr+7x2/7Rx6dQkuGOopj19Vfjc+eM/7ovl0Fs9oemH1I3mliz27H212zSbiz87CIUQT/yaeyBhqvMLH/PRuDoKSN78ZL0Qkkopb4wbhg1eK8fNmOyH962cqB+6Vi6YGW5RDpO+hU+7e2WGtcb9iB2m+HRJ7oMNs+mMWEv1mfJmrUry+nSceevR29vKS5IE8MKBki+7Vrt1M5f8ezYFX3i00Es5ePBleV10vGutJNLlsx40fd/PEke3Oer3mryZ06c2xFelJiWixA+9qPValSEv4CbliBsuVjgO/9k8my+0+cfwHjoNeR07Boj/IrYnmgKllVObdJF/m6Xtvn3umCtopWLYxm/lt0CQNZQn3Xm+gLmaePFJ3qNdTWMrOy7rIkRvPN76Gjvq7cUlxTNRIof/lzkTOvY4REE4a/PJAEwb1tTnyEa6Fd95zUPx3wRnuT91pidVdERzWlQTy9/trjKzPdyRTTxszmq2gRZX/zMab7DxUsHn0k/S5o5d/Oz5W8eLvmdSUxN5JyLz+TbNyrC73d4GNP8HqGc4fBDmmeuCFPX8EXqr8WsRXSMuN2trKyylOd2hyYCFSM1P82NdEFFUOuH0qfn5h8QLBy+Bnua2HkGyZa/H3jXIEt+52lMeKdVLRrBvIib/IT/q3aHScIOiC/7iEpTrxDHiDMn0p8I6nJKkiC3HnfO/3VxSj1rx1T0LHkczvl/GKCx0QTAL90dV7qlGe+z+U6bSV2LYgmU482SgdmmlMCrJzutLEubOgFtfHBjPysdRTSNXOtjxauFKUm95+vLNZ6gWjZdxTkqxHkiq6OE93bU/FPWsmAJLm02IkF063vMHUk3vA+ohwD/NxhE8z2WR6MjePR7c/QHQ3hljhJLdwowhts6e1oDJrzdbhBJoGIWwsi0QP5kbMogt/0jlK9yvC7xy17fky/IBndg8B8judx2gkzSEk+L6wZxSCD2Ij4Ad4KwALhC5K6wcNo3dhMLhCMOR4EOS7icZM0wxFSKhD/E3icVwHj15W2/kg4FOxhduzoEKt63CLcwe3ThWcgc4YVpGVacqRC2ECgncBGqMHE8lnivbKGmZUXHDrnYXQbK+4oRXEWnQxnLJXifcddwEgrlqrpK2Adai0FfqSEDK83Hrds9ia0W+i7LqRe19Jb1ZCR2AxQRFs7Ns4+R6iVlVC6B4LTGT5XNiuwBKMiYYKil5kaBvQWXdCMjF+zuolQChn5f++ZG+NzuapqaZGiSWUrKehwqWxbBX5xbPaHSJ3EJ4fgAbvyc7PSKB7Kc8HrAbBxO5Gu31YUSqOpw3lapCOvibpx0V5xn4iUO4dTYr0TgjYUYQ/vylUCWzH+/ohlTl4HuXH+cdtZeu3ol+7ue6BY+m/KlVKpqtUYoDbC15wgEGfp+Il0aT8PwoyIEt/Wa3niFFjirPyE4dB1NWEGr4XDEgYyJFqKJ0MBmB7TP8lJ9hKCtcU+bCMStU5X8keJ9kAkLVbXisnMmc2USZ0mVaHMwFH0+o3lJEEecbY4vCKOe09L61ZFS8bJKdXi9i6dvir9bptQgK9KAsSOz0n45IftC3XzsYBn9hX3wpSpE17JlD0hePcuPpVdR05EF5J0JSsSAMCgKa80X9k/izkipTNxDvabf3oqOP9/WXeSyC9XVhoxm+HeMwrr4A/baF0pcWc7B/KdktUXYLysAmWPW4ril7h3MBz3V0GLosuy5ojbGxFnKfq6zjCwTL+dIaUz3bn+sbMC4nrMEMTCNsWuNAfm6MCBnVL+MI1K+o1Nb8+bdpvwIWNWJhdYWtjdLyq4MmF0sAEEdoyVll7ofbMsM3I9MutH5gEN8MbfgSPoaqogDoObe9K4ArmSgKXXv0K4R4ZbrS1aExatigcHTw8ZObbOuVOks5IPp185psffhLodkpcRv/+7RK7KcamGXsSfbKmPBttKQT0Lxm7u3PgeeA/+rAA8c1iWegL85rlVSLvw7gP1I502dZUEdYwif3Fc32MDCyNFZvYJF/OlbLB3ZBfqoX93Q2pr4l8LI1FwBZabXq2X9jCd7PXgD4okVXp8f3DlTsHkFH/4PDdgmmGFPgsRrNZ7T4Zo3lSs6jx+6ejo2LOdfy3KOJjtHNZVR8rLob9bfUdCvvp679sminSq0UzXi/cYGdMjs5v+sZAOu/TthX2tr15okKL5zmuXeEDxaBi9w6e2xk8zDEzThPbigGePodzr6N0pYRbTAzA+exI7oa+48PaL5ZeNj/Js4wSLr2GsvK+oRyi08S4K9kyYlx/MLdFkhEnfSV7MVfeyoiEb4Yh1/+ueDPnADUNCKPIuPH9/8pCr78Z1s3959xzDhwMhKwR1YkrzEv9ckJMaXPXpgu+LeJpl7acrBOmsEVMyOqhFlhcvFxm5WMiIqEx0v31rPKhp/EkdHGrMv+C8bE4Xw7Y+Y8GCdGoBED7jDcj6QdgZMCV2TnViPQr9LF+5qg0rT/ykvSthQ/GRxLXuBNGaW13AU0hrjXNLf5thEYwIxlWT41LkJJczy5ozuP9/fujfrzKWK3n8uiWK2Tm6EJltgVGr6P6nC6+PlCzfM2MmDU5P3vwV2lauO5zYqAtbsLm7Xn+DMmp4hcyGom+VQV8BueV/LMY54h/8S11bN9GtgXWPguHbWcqoFPxxzfWdvbmPQ0AgxLF6lWLqkciJtjZpYydwtEz4sPyz/5ImCN72zRl321dhAMpyYsEsl8Uw6cBtWkiSX81COIVue/+XRyN1t8Pt8hsB4qTEdYnkvs3C2bu1D9pIx/zU/OxHaAdJQz6qP5zPHuer66zyG9odaJEF/a4KWXlgXLodqFck4Wd1vMBw68/H/j8CYbcSHXGY6qSOoNdckyOs2Ed/+4YPthvaTOj2BXfpEnacn2E4Nu5FnaddltusFfj7wN8bXK/FxCsCK1D3xh/fTkR+/PT7dy5Ow/r23vJ3tXxO8bKag3VfVSmHeyX4cgYI30zGprZTHBrBOE0r9gF41g6VlfaYgZTz08ZnWooui6HdPkuHTN3wakThlDSuZbBtA23pyE7GmWyEk/UiE6rF1HvzJ1CLoZxO1e9HlgSIgd/1h6h2X5/s6TRYUHBrEihPSbSEuJT++LYfxCxlaKDXnS/vDXDg+4fbOtq71R1DGlzml31HW44KtabHvWwNEljRnBtlpZJBFjxhwNc60Kxg/fpYeQJpS/cJ3eTUmfNkuwfF8yL7Qu21/YS91GOh8QkLfB4jdBPhwOKlAOHDPcmIWRZUioScIYVECUvIrMObGpPohl983OJO0ZUXznORgkUmoFWZDvgztmdSF6NRNfNNldI0l8PJdoxhOTphGo2CtIWQB2qhJ+UWiAaYaJiTbMLER2CgY8I7PutRjCkNSDQ2czmyglSlDz2VQ1kASwo7mvNQNWqdb+G2fhbtLdLa+DAc/kyZi6KR2CK/XNHs5+a7efsf62v5Qer5r/u0Msn05CWniuprs3nXAYD1kldHZQpyMo4UJbleDvmxkbzagDUemBF6unVnlg9eKEzTRtQIaN7ezJyhKGLSGw/7ZP/RBHuKE9zGpKMxAwYRzFM4hgrxP2BB6StUsTT+rcha08v75vtVYB5cM0wZprr98BpK9U3/RbLEb3wgG/PZ2/3SVpfpGjn0avGuuOQ0hG5q84wHh1BbBKcfy6glFuJfSDPmMk/3lyflJd2Louko9MbVGR4OdKnDRvnj3F4FtWoIIE+zskdFP53jHgNAvxIeONAUy90TkuGvXhjveF7iO5oyjE5RCuHWoReH4vFrdQiTsviWYjnFeooVWqPDL6esaOe2Ef1vReSoT8kYYUoUYDtspKFOqy7J3ORP6YUM3S6J7i7Ggfg/HXiul6rFx1VTDu7dhF6g7imQKUvQSC2fJQUMGC5TJgyXi4hz2j0fqU61hx3VnYf8oaf3ipxnHyzjT6K6uvVdmLR1eEAamf1uAOKl96XghiPk4qdv7HDB4gTtpVvhtzGrx53QRaa8vR9NSIpU4ykhRNSgju7d9xD4uzfH5uyfXWLG18Lo1zhVq/E4wwTdq/pnH4f6N4pOx1A9iaYZ31dpVrcR15shZjmqr/GLq3I7wX7Twv+/HmUm/UG0339+b7t4vWwJ4geNfK/HxionM34SlXjTJaEvL/gH2dP9/m/h6zORwl3YaDhnksJ0OvsuSzreL+AST2HkPPudvdJ2SkKz2BNGrT47ibrsdnjihadcRdYPudDjfP5UnNLbLn5wlfNlII9sB5bE/+H/Ik1yfNVGZxtwHMfx66J61L1AvztoRZg5+/gf/LelPEm9rwwtvkTTnSd/uZ5EUMc2NT7alRWlzPtgZD5o5/N7VRM0Wxrvk3/b7Imi90eXHW2dxkTZ/+Q7/hEhgLFszOy9EnPoSMzVEYdKf4ubPgv6sMCry3HPEzxE/R/w7iPHVmCkA6pq+prnSDgevwvF1dGT5eK/ILGFYB1GOQQMQ1ZXluBPiuGOSRiXIMxMZI574UWe53u7gTy9y/XzfCai/+y3euGJ/x2ggHOdQq/gOjmsrkkcP3VVQmaJvXJN7RuNGujQ2QH1OKFIXSsW5Q/KcuK8LoLpqsB09O1Y3zK1eSQ2QvgOMuewMl1EThLJ2m9icJY5WeJYUA2N/b+9EJBYmrKCmZ1MxMJ26nLupISBO0qXkrrCEJfKgQUKh8Zh12owRZFu3BfuJswmEznwsH+BxeO5QmEmcxDKu8/qcJI5EKlcc+elX0W3Vn4CxppOh7l0MYRLB33Sf+g/YXGE1ythE+bbqBqzjZ/e+rn1C2Em7pdYSVtAYhQ5t1tq5XbD7OT8MO8ecLaRuNs4O+yxpMSMZCakTirRCYqUY36kV5nOW7ZL3mbBQbt90WcER9VGhP1QkHXxUrvitJpsR1igEh6n4+2L2FX/B0DHDXoEoXPAj5SDkL0Ji6n4Ncm4vhp+1vlc6GF2r5jk4q8IKqeJAptJ5xVfnI2XfMGu1QCVNbT1jjy3gk08Enn2G/g8Du0x6X3r233suRCcmIo8fvxEGVVC/BiLx1hRb2x5s2xtF3lWD0a2ObXlwRoMWyyq4SsTjFQCA4++RqTY8w9D6cP7D3dmQBOGq2ALsEcp3OOXupDttqEomJJnjCh43GyGS4/fkOaB5IzC2kaE4cve3ck/ow4TvHzU7Lk+Kh1ry4AE5bT1LY+Vi2lDuox7pbgqtY7rJBCtTITTGhoG2zEomIDQLWR+GnaGq4c7hO/osOy4AUIQMdxcLglKN5hZiANsWhTASBEZR9u6424nvPMPImBQmbqHa7K60kuRT3Z2TC48AV2SkuFU58T3LY7pNgm3H9YWg85A6rPvVmHrUZCmoo1En1ADQCokRmrB8HCUlgpJU0StDVdzWSpZl7UqsF3GgYqwvY8BsTdj9bIKXWM9j03PEzxH/X4AYgohpJE/7uHZYwb6m4tmnE+50h475zkt4WGeaTZZoB6AhB/76YNtTZbG7wv4UmfDyPPpTxxw77qbzDDUsd0pFvYdYuD3fKu+zTF96gnD9nf8kcOKOzjmpK9x3p3lW22bBVTQZlPr/dD7RdPEAf+AOjTXruBHiEWIDcdbR11vuSAxBXGM/kdT5nR6ZXjDPPoyjMIU5/oO8WXQOz4j4/pOvg7/cEkoNqMOkgk8UtO+DGVXuQc06qOuKLs8TpGifM/Xfl6nzFKZiWhDV6DkXZakZZOf9maP0w3V4q5LOrsepjrMsboeS1OMnuQfobVglTqHE5bEZKLStzWi9nPFbdD4B8S0BCBROWTOBmYrMejBzjrtcFVnFCTvKO6LEybI7ZUh4x9gEm09ymHme79N9FJ9cfWo9k7HUnKUE871cKM8C5GRtR+6unRiV5Et3hK4BfDdZ2J092oLWPAIBr4DkCfMFUqYWuLkR2BWQ2xZaQjklncj1l8t1LfyMUtA0lGjRmsTcpwgEmBT+vevL6tJRqhomF0lqI6Hm3mpbHEHPpch4DUUZR1dH0hNMP21BLziBwxPiJbiRrxY1oo9gQml0mppUeG85rUo6CisENdzcmz3ZAHdUCyt01xeSNkZhu74MdwlGzdneKwViVJFATD32KS0ndEfX6kOyHjgHT6RBwoVfH7uxkuMHfDb3rvbz46+HSrrY3I3B0OyMXiB7n4xEoJx9h9MLVLormonREmZdxbD3MSnUKtYKln5ayRzEJuMuOYB8Nr7xKSsp0UTHVvCk3sw03LqcpJveFMgqo1nuu0z4EveyrazgqqM4XC4Gbu6SuXjepyERwqAPhS9db3eW2TWJAkAJ4PA62VP2qq3GhGeNTKcYpdUT6S79WT1zDOwvlPq+jsDFWeg0NHktfL/KXMOUCkDcul1J91Ii8iZFxYZ44zHpBE1dw14drIgMQLtk6Rd/beLN16nuilAQFp4z7SfIHuyMqRDpX+6p3oH1vgRCxQpkJOlmAvq8NxVHcQiNH4hhBHk4lSqEcLq0LEy45dqSeGy73jop7K9Wx1bcJ1ClsBLQ32g3r9HEbP21T0gzhf3eJMhcy2aBUG/meX8JmRvmn5TUoaWN0laH07XkDHiWsmXYXMOQ0tROAT+slbxAaglDqpxCYr4OXQ3eS5TIEqEi7GKJmO3WrQTDAG9ErJl0kvran7YvJbzzTNbW/0yg0KYI+/WoPEXpgLDY+bSau921PrtJMVXinHj4Gz/aBEGgFydyoFHUxk+fIlO6BMFwe/XECLbtgyLKqShifPujH1+RQGm59TgBTcbAPW20miBELppv07AkaLe0dHC3d0jQE/FP88oT9nsCiebG/nkS/gJpU6o6/SnKyZ/599IG0MJ+d+ThYYjcPvbT3o/3J+pvLWLXE833JjgD7lBR4J9gfEpy7h3rZWfHh4PCsIpEx9SAxPX6Ocp3XELcUY294bd260o5a687DUnkuErGNkKTrSF3c/17gzYUy38rzoas50nnOVP/x5l6B1guNCHIUwgf8vmz0Fm/1dtQm/YceA48B54Dz4HnwHPgOfAceA48B54Dz4HnwHPgOfAc+J8DX+pIlus+ap8N5fiYZU+OYR6dDSGOaxBwW38HZO1hJ+/E/Nm9es+PjDWgwuXsiFl7uLFR/OWJ+YPHYVn/4dcwnjFgqpHvkPLbZ17sbwn/z+E/GU4lqeMUXNtlhe0yC+Uyofi2B/PgZSbPWxAPR3FKqxKnsm5lzJu5MuHqcGPD8K6FOKe+jm+tK73PKRyW5ch4rbq0UatCzStVY6YmUC7bINyldrURrqjfFUeJr9sIM7coUUPIVlEu+BkPUUUMYnxqikErY1n5pZwqxYCU4Cwtds/9C2N6rfWP4sz6UpM1viGZZDgiaRCZSSOLSCOaEOfPIXKzHj69H95iu4YCr+2FgkNCeUmMRV2TjsQZ97qOiwmq9+j5ZFRhuzb7U2uCnwRURfGtR0UCIRoEywcYVUK979UJ4tga6B64GHHNQdYGCF3rT9o0+8Rz3LJoMfzcItSXXsKaoM4O8nK47nLG+Vbta6MWM4bvZegDxhpE2BnOvqX83WM87HnnNYb2eT4BbdosyFaj3hujPwK3HpHwJ9lCR6ckkbmLp4JbsHCLalXtC4V25M1k11SyIjpPXWKN4PSaBNlWbNUNGL2Sw+FcTiUnBQiziiQidS0oZigzeO3DQKGCHS0mKlT7puLd8qMGhfwV53mRmh+4ZIOJi07jxBy2B8D7Fr04jPO/XP/Tuw1idSrkSOhmpYSycbC4OfRSWkca8p2WJWcKURwuPCCTNyk9DWPX9iyt5VjmfFbxyI5Uar3vA5Y8CgsotxpXIjecaMKA74oZ098wls+7O3IOvux8YlLiAX1JaTuhDxAbiZXM5J8Xqjm44ha126r2ZVg3tGp0CMQW4uSng/nUt/mSQTXpZWDsGwENqijp6WlpXtJS8HMNM3kTKdnML4W8Zpwg/bNPCqSdhKwURh+vwmQEChgHvGlg+hcqx6TF/JigvI8xcM8kWN/qGAJKGOzD/gbfwSw0LsBjftXkg1ds1/tfS2O4thbXMbsUOKiED9/jT1ybdaEhWNodZGxmy1g7D/mxN4060/ilWf7DPl/h8PCVghbnysmrrc48Qtu4uJOZKMhnR+FJtO9spDYfN/Y0DvfJw20K/htJN22drr4xpCliqKEAu9aqt2mM/CBgbNniNWnF9+6STtzvXnpUNJ+ZvNWEt2yiMgcdBzBT5gah3D0a+vixxTUOd5w32DgpCZFeXj/0+1vhq1Iv8uZ6ZKWJIhujROwbmb4IaL9vQ4Oown5haqOka2UteaLJxnmbi7L2T2uXtjuiEEa9nmlscn/gFDr0WeMwZ8JtQp5McttRxxxmVCGIFClSdzIAQQaiSICG5pqmsZFE0+CReTc0TZwGqezAzCM1oXvl4sdL6xKF8DOcxLHOBnaHW4jLwB8X8T4iLSmYWOKHsAybryBSiIk0TSSwq0KsR1dPZu/zc71+Ygf8EwzcUNy3PpqENuBhc29TaFZiV1nC3IewoyoJ7I0C9BHwHpUKeZPDuedT/elVtybjk5wZciW3bQswxrdGuVSavSjwfofODLV4bk0LYcdtSTC76R+vq/+wITFgRvr3SjWS7azyPM8tadM2Cd+51lm3QH3O9kme29iv2CGdjK80ezF+gn5E9endlE1R91zrjStJJ0joEnJ8ovUTtfBuFuU0cMX7MHCl7RMsgQBCdy7uGG+Rmy0F3setZSRthdDOS4fStkCXWWLmSqTx9IJTxNRBS9aoF157TRJAOo/K5Ge2F05tYdh+MmVbyyxwwmOz2BAQKH4rja6Y0l8IwLNae3meV/QkHZjiYWlDgJ87diw3oDdtJS9qrWxbmh0C748OFiuqOHSl7qxrUuG4znEk5ONPXrY7imUI05YvuOyMoygLvTcVdfCyJjIMF2z150D9xDAGQi5WV1mCuPEoflu7IzZpMgoqVlx1yzROuRcW3+0x9RcnM00O3yzC32NeYk2sJclIUjXcZS2MvhSA30t21I2u6ouOuY+MlEP5W2fMMKxbHdmNHRM8OK5pcjstdanr7k6T5ZS09SLsVZXuq6gaPrNvMpCs6FUCuqMgX1rJOOXfAWSmomge1pjaVcf559HwZkecnZdRzz9/XqvIDqs+pzeNaUq+kEabFNAI6h8sjTZSjwsI7166LTO35aLjxscJ5rvmVnwmOJFPvpxKa08bfrvSFYUBr3W5ttfHHtpKm+9OwK1wxwD8PdeCokW7vUuqUorAJhi1wCU//jrWPgX4RgyYSWbBK9ub2d09+VucPE77ZH4a6sgMUwQSkBVVyQQM3S0bE3X2zBJKB/haGYF4nT38jiGXaastojB/aGfxoELWauyjEkAxTT6eFLMNO7TVpfvENPQpOIEurhSxUEGPrc51bJ0TyiE0YjQ0Sfpj1oR61PlkcEdBW20YOh3YZZfrHHKTULj9WOsX6Lbawrgvqa+XuCw/SBt4b7vdOae5UmytxoQLJJgMsiuCAi5GGGezgbBCj2oMO8As1UWQfPexWoqeMHBxlLw2eUkSc8bwB9PILi6rmo/KOXMQVq568V0uIU6eLTvoKBY4UvPn3dDvGdBbrsMC5JLkP23lHN9gzTDKDFblixvcAgHNc9S+Xw6Yay58aomgJpkixn0RfmSnmkwyed7Wd30x1C0s/LjY74G2QSdMMbmW5isNelosrWFinVsqg/kVjRicae/Z8oduKXNqwi7Yys7O4qlusQt2Giav3BGWHd6TvLrAhYxMrK9C7wUbbsMaVBJZZK8Tx91kirjnXt0RQ5tQfVJsPIcpAnEC57pkKfS8WCkVzQXGXBxdMz3hW43x4s7pHuhdz6UHGjppnN6YaB/x4d+al/joCxbZkOzsMhVTzqxMJ8Kp5gNjGwWuY2c0hsfOdzsimE16bFaqSAO83go95mBtQJcX7zYNubMEC3TXL9ucS8aC75hrmFle/oKyKOTtsIofHYodA3kP/NhnehRqAe0nnevgZGkKcWNzg7TnjB5HYTzoAXcT8gWgVJrW7KIg7zvxrI5pW+IkJpwc2cDeIIxuNWrRZFCjdouUPe+2fXV7l6dOnJgYbeVuLEb9QEtT0ICP2sffMuMB4QLD3mLcDI85Y/dRaPBfYg0DyNF3Spb2snFksuOCJ3RsLw5pn9psLT11ff3wSg4UkWVvL3KhWPzeHzjEFzX5rgDCEc3eK240b1eKs8BucREdU2SfV4Ed1i5vI6eI3UnZetW9ilhB/8m20CmHjkyO+Xqruyw71xryQOjWs5ZcRQThkTUEdmWDS7h7RoQbs+3wfzC12YBD/4u6mxy1SnKGwTkNvaSxPc4UN9guG5tO9mm9/NN87GB0LOnNxMobK5W6bC67HXPdl+27keP4U3fdv0LFbvAEh+yjoDGlYkzn9HF2Mu9vVRxsnR6nQ40VQYFdzr+7B0KAMUEQu63QARikemMkSZVLUmn4Tomr3AR3Cl3bYS6ru3ScICd+Uaf8nMVDTbozNEXrwpYMrKrVNcG8VJJJ6KXGGSvYWPgRTXg5mD8OpMwkEun9BWekDRMzsWXfHxXWvtJNTp/F65K4BW59f4U9aV+SB+opROv0dFyenNdlLoG8IhQK95U1aCaaPNIV73WZOmkSNQCkMbgEwgI8dxPvbRze9d05DNwKOqaH3Kag+Sh+VPz+LytJcq750BqVxOnIHY2yWMguC1updShdNpRrgkW2hriyY3gYZ8PqQ5yGfy3EvyLr879byYcNCZEU8vmd1TqOhlQxk5+LCltU3zcGfzgoZM6oo7SK3cvTlD/Wwy2Gc5xxlLwotlWz182qaoz36KuQatRBaZlQ0F/6vsma53godj40sW41d+TenXQcO0rLZx+ha51M8hRNXpJw96PKL9rSTI7CRYMW4JBLmGe//l5UzQvFbRT+4xwMfvQvCfp0MzWt/yoT0I676BoyNPaKZuJ7N9HORP03ydWoA9JQaoHnheb3mLmpWZ88ZFt8nDfgy9lCK0uwSt5gI3EPakBMEPt2j2v8ewcMrLYY/wxKnZ2rZwLM5JqZRwFwbkd4moQ9kzl3eX7hYdCtRaQR57td0T/NOTF13hnt2O4/vJKKPLfHe/Ryg45+/QIPqlszG4nn4fZ2hNHEJjuqnI7+wVTUfrfoECZlCJlrXyz7ClPEtDXZ7FISCHsPKkUKaYPsy4vn4FgaUBlcf9O1Xglzh2LDTG39jku101TKXNaQ6PKgmDKIQugMVyYEEeWJSnTX6nMK60kFDrteJAVFRujOcpd7D3j0RmVxatZSdBqRL1vndNA0eAOmtZcP+xk3c2vekenrd2MuJFo8CI3Rrj68e4Ozoe3n8USZKi2VAcrUjQdOOaZjjDSXHs6zef4f7fBTa31cj3wUkX80bHVNMZwDBjevkyDCv1CBo7gtJd7Hc/GnKNmylZwc+63dr25Q3V4zkcpJ+NYekM6wXJyMpza2/qgoSXHeQtlvsXwID+YoX/qkqxhbp+F9zqeT540mOhHvWnB0ctZN48yNkiAJ1h2njQTvVqFW46Ehc1uN0a0/Q69cJ4zwbINspEvKdGlQDlah95JEWz8NiQqU9OY3gJ5t6IOu7leSqNGH5CWKWM2qE+LxRKR3kRoTPjmxMNkyUp2ekv2whw+vhQb2scEdU+kkZXojWRZNhyR5dqR9og+kg/myYkXrlNgVvGkxIuTWhyHtRabTPsQxz8+G0FU05RVN5Mx9dot/7+K7M6UOd6hfHjJzAW90w8PvdJ43BbchX5q5Di/13jqFyXPRr/KrmQGImsypzHQXnB3weCu8zny7KIF6zmUkO5N/uda3c0FsOdZ/ozuq0xo9NwMbkmamsronjzuMuuutNnJzXuzI9zfIKk/zhnWb1ja+v/0f/wNQSwMEFAACAAgAdXY5R+UMJF1NAAAAawAAABsAAAB1bml2ZXJzYWwvdW5pdmVyc2FsLnBuZy54bWyzsa/IzVEoSy0qzszPs1Uy1DNQsrfj5bIpKEoty0wtV6gAihnpGUCAkkKlrZIJErc8M6UkA6jCwMQSIZiRmpmeUWKrZG5hDhfUB5oJAFBLAQIAABQAAgAIAHV2OUfO8+LqUwQAAA0QAAAdAAAAAAAAAAEAAAAAAAAAAAB1bml2ZXJzYWwvY29tbW9uX21lc3NhZ2VzLmxuZ1BLAQIAABQAAgAIAHV2OUeMpvfw0gQAAGcXAAAnAAAAAAAAAAEAAAAAAI4EAAB1bml2ZXJzYWwvZmxhc2hfcHVibGlzaGluZ19zZXR0aW5ncy54bWxQSwECAAAUAAIACAB1djlHw0bWAbQCAABPCgAAIQAAAAAAAAABAAAAAAClCQAAdW5pdmVyc2FsL2ZsYXNoX3NraW5fc2V0dGluZ3MueG1sUEsBAgAAFAACAAgAdXY5R0SkzCymBAAAeBYAACYAAAAAAAAAAQAAAAAAmAwAAHVuaXZlcnNhbC9odG1sX3B1Ymxpc2hpbmdfc2V0dGluZ3MueG1sUEsBAgAAFAACAAgAdXY5R7QBp/yfAQAALAYAAB8AAAAAAAAAAQAAAAAAghEAAHVuaXZlcnNhbC9odG1sX3NraW5fc2V0dGluZ3MuanNQSwECAAAUAAIACAB1djlHGtrqO6oAAAAfAQAAGgAAAAAAAAABAAAAAABeEwAAdW5pdmVyc2FsL2kxOG5fcHJlc2V0cy54bWxQSwECAAAUAAIACAB1djlHlBOzImkAAABuAAAAHAAAAAAAAAABAAAAAABAFAAAdW5pdmVyc2FsL2xvY2FsX3NldHRpbmdzLnhtbFBLAQIAABQAAgAIAIN4PUXOggk37AIAAIgIAAAUAAAAAAAAAAEAAAAAAOMUAAB1bml2ZXJzYWwvcGxheWVyLnhtbFBLAQIAABQAAgAIAHV2OUc129mtaAEAAPMCAAApAAAAAAAAAAEAAAAAAAEYAAB1bml2ZXJzYWwvc2tpbl9jdXN0b21pemF0aW9uX3NldHRpbmdzLnhtbFBLAQIAABQAAgAIAHV2OUcL3hcwGSwAABpZAAAXAAAAAAAAAAAAAAAAALAZAAB1bml2ZXJzYWwvdW5pdmVyc2FsLnBuZ1BLAQIAABQAAgAIAHV2OUflDCRdTQAAAGsAAAAbAAAAAAAAAAEAAAAAAP5FAAB1bml2ZXJzYWwvdW5pdmVyc2FsLnBuZy54bWxQSwUGAAAAAAsACwBJAwAAhEYAAAAA"/>
  <p:tag name="ISPRING_UUID" val="{00052827-74ED-4BCE-83D9-47CD9B35B4AA}"/>
  <p:tag name="ISPRING_RESOURCE_FOLDER" val="C:\Users\mkolb\Dropbox (Prb)\COMMUNICATIONS\Presentations\Presentation on Presentations\PRBPowerpoint-2015-please make a copy\"/>
  <p:tag name="ISPRING_PRESENTATION_PATH" val="C:\Users\mkolb\Dropbox (Prb)\COMMUNICATIONS\Presentations\Presentation on Presentations\PRBPowerpoint-2015-please make a copy.pptx"/>
  <p:tag name="ISPRING_PROJECT_FOLDER_UPDATED" val="1"/>
  <p:tag name="ISPRING_RESOURCE_PATHS_HASH_PRESENTER" val="fd3c2828cc3626a488faa06ee195318c3799db"/>
</p:tagLst>
</file>

<file path=ppt/theme/theme1.xml><?xml version="1.0" encoding="utf-8"?>
<a:theme xmlns:a="http://schemas.openxmlformats.org/drawingml/2006/main" name="Bold Stripes">
  <a:themeElements>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B Powerpoint Template-Jan2016.potx" id="{528D6FA2-2F9C-4CEF-B67A-28624A4A9F34}" vid="{945E555C-1F66-4FA7-A3D1-CF2D931008E8}"/>
    </a:ext>
  </a:extLst>
</a:theme>
</file>

<file path=ppt/theme/theme2.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themeOverride>
</file>

<file path=ppt/theme/themeOverride2.xml><?xml version="1.0" encoding="utf-8"?>
<a:themeOverride xmlns:a="http://schemas.openxmlformats.org/drawingml/2006/main">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C449B2EFF5064C8D94B51CF9018B3F" ma:contentTypeVersion="9" ma:contentTypeDescription="Create a new document." ma:contentTypeScope="" ma:versionID="6c385fed0fd3eefe5c5eaebb77b834c8">
  <xsd:schema xmlns:xsd="http://www.w3.org/2001/XMLSchema" xmlns:xs="http://www.w3.org/2001/XMLSchema" xmlns:p="http://schemas.microsoft.com/office/2006/metadata/properties" xmlns:ns3="2832e583-e349-4611-8bc3-cf5238155d6b" targetNamespace="http://schemas.microsoft.com/office/2006/metadata/properties" ma:root="true" ma:fieldsID="ed6e4df6166b5d7f2e7d9b0f59065c64" ns3:_="">
    <xsd:import namespace="2832e583-e349-4611-8bc3-cf5238155d6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32e583-e349-4611-8bc3-cf5238155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62B3B7-96EF-46F9-AD10-3CB2E7BDFF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32e583-e349-4611-8bc3-cf5238155d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05BA67-687E-4206-865D-123CF75C50A7}">
  <ds:schemaRefs>
    <ds:schemaRef ds:uri="http://schemas.microsoft.com/sharepoint/v3/contenttype/forms"/>
  </ds:schemaRefs>
</ds:datastoreItem>
</file>

<file path=customXml/itemProps3.xml><?xml version="1.0" encoding="utf-8"?>
<ds:datastoreItem xmlns:ds="http://schemas.openxmlformats.org/officeDocument/2006/customXml" ds:itemID="{9C24B842-FA0F-4FCD-B8BF-AE161AA9651C}">
  <ds:schemaRef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 ds:uri="http://purl.org/dc/terms/"/>
    <ds:schemaRef ds:uri="http://purl.org/dc/dcmitype/"/>
    <ds:schemaRef ds:uri="2832e583-e349-4611-8bc3-cf5238155d6b"/>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PRB Powerpoint Template-Jan2016</Template>
  <TotalTime>25410</TotalTime>
  <Words>4448</Words>
  <Application>Microsoft Office PowerPoint</Application>
  <PresentationFormat>On-screen Show (4:3)</PresentationFormat>
  <Paragraphs>378</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Arial Black</vt:lpstr>
      <vt:lpstr>Wingdings</vt:lpstr>
      <vt:lpstr>Bold Stripes</vt:lpstr>
      <vt:lpstr>PowerPoint Presentation</vt:lpstr>
      <vt:lpstr>SESSION OUTLINE</vt:lpstr>
      <vt:lpstr>PowerPoint Presentation</vt:lpstr>
      <vt:lpstr>STRATEGIC COMMUNICATION</vt:lpstr>
      <vt:lpstr>STRATEGIC COMMUNICATION </vt:lpstr>
      <vt:lpstr>STRATEGIC COMMUNICATION</vt:lpstr>
      <vt:lpstr>PowerPoint Presentation</vt:lpstr>
      <vt:lpstr>CHALLENGES AND LIMITATIONS</vt:lpstr>
      <vt:lpstr>CHALLENGES AND LIMITATIONS</vt:lpstr>
      <vt:lpstr>WHAT IMPACTS YOUR ADVOCACY?</vt:lpstr>
      <vt:lpstr>PowerPoint Presentation</vt:lpstr>
      <vt:lpstr>PowerPoint Presentation</vt:lpstr>
      <vt:lpstr>POORLY TRANSLATED INFORMATION IS NOT USED</vt:lpstr>
      <vt:lpstr>PRESENTING A PERSUASIVE MESSAGE</vt:lpstr>
      <vt:lpstr>PowerPoint Presentation</vt:lpstr>
      <vt:lpstr>KNOW THE MEDIA LANDSCAPE</vt:lpstr>
      <vt:lpstr>HOW TO WORK WITH THE MEDIA</vt:lpstr>
      <vt:lpstr>PowerPoint Presentation</vt:lpstr>
      <vt:lpstr>WHAT IS THE ROLE OF  CIVIL SOCIETY? </vt:lpstr>
      <vt:lpstr>HOW TO ADAPT YOUR ADVOCACY?</vt:lpstr>
      <vt:lpstr>HOW TO ADAPT YOUR ADVOCACY?</vt:lpstr>
      <vt:lpstr>HOW TO ADAPT YOUR ADVOCACY?</vt:lpstr>
      <vt:lpstr>HOW TO ADAPT YOUR ADVOCACY?</vt:lpstr>
      <vt:lpstr>HOW TO ADAPT YOUR ADVOCACY?</vt:lpstr>
      <vt:lpstr>HOW TO ADAPT YOUR ADVOCACY?</vt:lpstr>
      <vt:lpstr>SELECTED RESOURCES</vt:lpstr>
      <vt:lpstr>PowerPoint Presentation</vt:lpstr>
      <vt:lpstr>FORMATS BY AUDIENCE</vt:lpstr>
      <vt:lpstr>HOW TO ADAPT YOUR FORMATS? </vt:lpstr>
      <vt:lpstr>PowerPoint Presentation</vt:lpstr>
      <vt:lpstr>CONCLUSION</vt:lpstr>
      <vt:lpstr>PowerPoint Presentation</vt:lpstr>
      <vt:lpstr>FURTHER READING</vt:lpstr>
      <vt:lpstr>FURTHER READING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Woodin</dc:creator>
  <cp:lastModifiedBy>Alana Barton</cp:lastModifiedBy>
  <cp:revision>309</cp:revision>
  <cp:lastPrinted>2011-07-26T20:56:00Z</cp:lastPrinted>
  <dcterms:created xsi:type="dcterms:W3CDTF">2017-04-05T14:00:08Z</dcterms:created>
  <dcterms:modified xsi:type="dcterms:W3CDTF">2020-11-13T17:13:36Z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0x010100E7C449B2EFF5064C8D94B51CF9018B3F</vt:lpwstr>
  </property>
</Properties>
</file>