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256" r:id="rId5"/>
    <p:sldId id="394" r:id="rId6"/>
    <p:sldId id="360" r:id="rId7"/>
    <p:sldId id="362" r:id="rId8"/>
    <p:sldId id="363" r:id="rId9"/>
    <p:sldId id="259" r:id="rId10"/>
    <p:sldId id="261" r:id="rId11"/>
    <p:sldId id="258" r:id="rId12"/>
    <p:sldId id="262" r:id="rId13"/>
    <p:sldId id="263" r:id="rId14"/>
    <p:sldId id="264" r:id="rId15"/>
    <p:sldId id="265" r:id="rId16"/>
    <p:sldId id="338" r:id="rId17"/>
    <p:sldId id="304" r:id="rId18"/>
    <p:sldId id="388" r:id="rId19"/>
    <p:sldId id="339" r:id="rId20"/>
    <p:sldId id="340" r:id="rId21"/>
    <p:sldId id="341" r:id="rId22"/>
    <p:sldId id="391" r:id="rId23"/>
    <p:sldId id="392" r:id="rId24"/>
    <p:sldId id="343" r:id="rId25"/>
    <p:sldId id="342" r:id="rId26"/>
    <p:sldId id="389" r:id="rId27"/>
    <p:sldId id="390" r:id="rId28"/>
    <p:sldId id="344" r:id="rId29"/>
    <p:sldId id="345" r:id="rId30"/>
    <p:sldId id="347" r:id="rId31"/>
    <p:sldId id="348" r:id="rId32"/>
    <p:sldId id="409" r:id="rId33"/>
    <p:sldId id="349" r:id="rId34"/>
    <p:sldId id="408" r:id="rId35"/>
    <p:sldId id="353" r:id="rId36"/>
    <p:sldId id="355" r:id="rId37"/>
    <p:sldId id="354" r:id="rId38"/>
    <p:sldId id="356" r:id="rId39"/>
    <p:sldId id="410" r:id="rId40"/>
    <p:sldId id="366" r:id="rId41"/>
    <p:sldId id="397" r:id="rId42"/>
    <p:sldId id="402" r:id="rId43"/>
    <p:sldId id="368" r:id="rId44"/>
    <p:sldId id="370" r:id="rId45"/>
    <p:sldId id="398" r:id="rId46"/>
    <p:sldId id="374" r:id="rId47"/>
    <p:sldId id="372" r:id="rId48"/>
    <p:sldId id="373" r:id="rId49"/>
    <p:sldId id="375" r:id="rId50"/>
    <p:sldId id="401" r:id="rId51"/>
    <p:sldId id="403" r:id="rId52"/>
    <p:sldId id="376" r:id="rId53"/>
    <p:sldId id="405" r:id="rId54"/>
    <p:sldId id="406" r:id="rId55"/>
    <p:sldId id="407" r:id="rId56"/>
    <p:sldId id="377" r:id="rId57"/>
    <p:sldId id="380" r:id="rId58"/>
    <p:sldId id="383" r:id="rId59"/>
    <p:sldId id="404" r:id="rId60"/>
    <p:sldId id="385" r:id="rId61"/>
    <p:sldId id="386" r:id="rId62"/>
    <p:sldId id="396" r:id="rId63"/>
    <p:sldId id="393" r:id="rId64"/>
    <p:sldId id="39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ryn Streifel" initials="CS" lastIdx="14" clrIdx="0">
    <p:extLst>
      <p:ext uri="{19B8F6BF-5375-455C-9EA6-DF929625EA0E}">
        <p15:presenceInfo xmlns:p15="http://schemas.microsoft.com/office/powerpoint/2012/main" userId="S::cstreifel@prb.org::4d0180e0-9193-4592-92f6-8dd6f10581a3" providerId="AD"/>
      </p:ext>
    </p:extLst>
  </p:cmAuthor>
  <p:cmAuthor id="2" name="Alana Barton" initials="AB" lastIdx="47" clrIdx="1">
    <p:extLst>
      <p:ext uri="{19B8F6BF-5375-455C-9EA6-DF929625EA0E}">
        <p15:presenceInfo xmlns:p15="http://schemas.microsoft.com/office/powerpoint/2012/main" userId="S::abarton@prb.org::503696e5-46a6-4ac3-816c-0dc6843b8d1a" providerId="AD"/>
      </p:ext>
    </p:extLst>
  </p:cmAuthor>
  <p:cmAuthor id="3" name="Raquel Wojnar" initials="RW" lastIdx="135" clrIdx="2">
    <p:extLst>
      <p:ext uri="{19B8F6BF-5375-455C-9EA6-DF929625EA0E}">
        <p15:presenceInfo xmlns:p15="http://schemas.microsoft.com/office/powerpoint/2012/main" userId="S::rwojnar@prb.org::9c38ab7f-f8a2-4c3a-9c90-648d11450156" providerId="AD"/>
      </p:ext>
    </p:extLst>
  </p:cmAuthor>
  <p:cmAuthor id="4" name="User" initials="U" lastIdx="8" clrIdx="3">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A1E"/>
    <a:srgbClr val="234580"/>
    <a:srgbClr val="0E487E"/>
    <a:srgbClr val="90ADC5"/>
    <a:srgbClr val="FAD02C"/>
    <a:srgbClr val="FFE000"/>
    <a:srgbClr val="00467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3" autoAdjust="0"/>
    <p:restoredTop sz="79015" autoAdjust="0"/>
  </p:normalViewPr>
  <p:slideViewPr>
    <p:cSldViewPr snapToGrid="0">
      <p:cViewPr varScale="1">
        <p:scale>
          <a:sx n="65" d="100"/>
          <a:sy n="65" d="100"/>
        </p:scale>
        <p:origin x="78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63" d="100"/>
          <a:sy n="63" d="100"/>
        </p:scale>
        <p:origin x="265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quel Wojnar" userId="9c38ab7f-f8a2-4c3a-9c90-648d11450156" providerId="ADAL" clId="{F9DF19C2-3AF6-4FEF-9D59-FAA0ED91BD77}"/>
    <pc:docChg chg="custSel">
      <pc:chgData name="Raquel Wojnar" userId="9c38ab7f-f8a2-4c3a-9c90-648d11450156" providerId="ADAL" clId="{F9DF19C2-3AF6-4FEF-9D59-FAA0ED91BD77}" dt="2021-07-16T19:22:38.273" v="0" actId="1592"/>
      <pc:docMkLst>
        <pc:docMk/>
      </pc:docMkLst>
      <pc:sldChg chg="delCm">
        <pc:chgData name="Raquel Wojnar" userId="9c38ab7f-f8a2-4c3a-9c90-648d11450156" providerId="ADAL" clId="{F9DF19C2-3AF6-4FEF-9D59-FAA0ED91BD77}" dt="2021-07-16T19:22:38.273" v="0" actId="1592"/>
        <pc:sldMkLst>
          <pc:docMk/>
          <pc:sldMk cId="1455988685"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4144E-04DF-494C-8A19-C8A786E8B270}"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F7FD-B04B-49C9-8695-D9B61F508A77}" type="slidenum">
              <a:rPr lang="en-US" smtClean="0"/>
              <a:t>‹#›</a:t>
            </a:fld>
            <a:endParaRPr lang="en-US"/>
          </a:p>
        </p:txBody>
      </p:sp>
    </p:spTree>
    <p:extLst>
      <p:ext uri="{BB962C8B-B14F-4D97-AF65-F5344CB8AC3E}">
        <p14:creationId xmlns:p14="http://schemas.microsoft.com/office/powerpoint/2010/main" val="55497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dirty="0"/>
              <a:t>Bonjour à tous et bienvenue ! </a:t>
            </a:r>
          </a:p>
          <a:p>
            <a:endParaRPr lang="fr-FR" b="0" dirty="0"/>
          </a:p>
          <a:p>
            <a:pPr algn="l" rtl="0"/>
            <a:r>
              <a:rPr lang="fr-FR" b="1" i="0" u="none" baseline="0" dirty="0">
                <a:solidFill>
                  <a:schemeClr val="accent1"/>
                </a:solidFill>
              </a:rPr>
              <a:t>[ </a:t>
            </a:r>
            <a:r>
              <a:rPr lang="fr-FR" b="1" i="1" u="none" baseline="0" dirty="0">
                <a:solidFill>
                  <a:schemeClr val="accent1"/>
                </a:solidFill>
                <a:highlight>
                  <a:srgbClr val="FFFF00"/>
                </a:highlight>
              </a:rPr>
              <a:t>Présentez-vous. Partagez quelques phrases sur vos antécédents/expériences pertinentes.</a:t>
            </a:r>
            <a:r>
              <a:rPr lang="fr-FR" b="1" i="0" u="none" baseline="0" dirty="0">
                <a:solidFill>
                  <a:schemeClr val="accent1"/>
                </a:solidFill>
              </a:rPr>
              <a:t> ]</a:t>
            </a:r>
          </a:p>
          <a:p>
            <a:endParaRPr lang="fr-FR" b="0" dirty="0">
              <a:solidFill>
                <a:schemeClr val="accent1"/>
              </a:solidFill>
            </a:endParaRPr>
          </a:p>
          <a:p>
            <a:pPr algn="l" rtl="0"/>
            <a:r>
              <a:rPr lang="fr-FR" b="0" i="0" u="none" baseline="0" dirty="0">
                <a:solidFill>
                  <a:schemeClr val="accent1"/>
                </a:solidFill>
              </a:rPr>
              <a:t>Je suis très heureux de vous présenter cette formation ! Ce que je trouve le plus excitant, c'est que nous réunissons des journalistes et des représentants d'organisations de la société civile, deux groupes qui ont beaucoup en commun mais qui collaborent rarement. Tous deux considèrent l'information du public comme étant au cœur de leurs missions. Et, tous deux utilisent des faits et des sources pour étayer leur travail. La société civile peut être une grande source d'expertise et de réseaux dont les journalistes ont besoin pour améliorer leurs reportages. Plus précisément, les organisations et les représentants de la société civile disposent d'informations que les journalistes peuvent utiliser pour comprendre et définir les priorités dans la couverture médiatique de sujets complexes et souvent mal compris tels que l'avortement. À leur tour, les journalistes peuvent offrir à la société civile une connexion avec le public, pour fournir des informations précises sur les réalités cachées et commencer à déplacer les connaissances et les normes autour d'histoires importantes. Et pourtant, nous avons constaté que les journalistes et les OSC communiquent rarement entre eux et se sentent parfois frustrés ou vaincus par les tentatives de collaboration.</a:t>
            </a:r>
          </a:p>
          <a:p>
            <a:endParaRPr lang="fr-FR" b="0" dirty="0">
              <a:solidFill>
                <a:schemeClr val="accent1"/>
              </a:solidFill>
            </a:endParaRPr>
          </a:p>
          <a:p>
            <a:pPr algn="l" rtl="0"/>
            <a:r>
              <a:rPr lang="fr-FR" b="0" i="0" u="none" baseline="0" dirty="0">
                <a:solidFill>
                  <a:schemeClr val="accent1"/>
                </a:solidFill>
              </a:rPr>
              <a:t>L'objectif de cette formation est de combler le fossé de communication entre la société civile et les médias et d'aider chaque groupe à mieux comprendre comment et pourquoi s'engager avec l'autre. Nous pensons qu'une meilleure communication et de meilleures relations entre les journalistes et les OSC profiteront aux deux groupes à long terme, conduisant à un partenariat fructueux et à l'amplification de leur important travail. Dans le contexte des thèmes d'aujourd'hui, cela conduira à des reportages plus précis et plus approfondis sur l'avortement. </a:t>
            </a:r>
          </a:p>
        </p:txBody>
      </p:sp>
      <p:sp>
        <p:nvSpPr>
          <p:cNvPr id="4" name="Slide Number Placeholder 3"/>
          <p:cNvSpPr>
            <a:spLocks noGrp="1"/>
          </p:cNvSpPr>
          <p:nvPr>
            <p:ph type="sldNum" sz="quarter" idx="5"/>
          </p:nvPr>
        </p:nvSpPr>
        <p:spPr/>
        <p:txBody>
          <a:bodyPr/>
          <a:lstStyle/>
          <a:p>
            <a:pPr algn="l" rtl="0"/>
            <a:fld id="{44B8F7FD-B04B-49C9-8695-D9B61F508A77}" type="slidenum">
              <a:rPr/>
              <a:t>1</a:t>
            </a:fld>
            <a:endParaRPr lang="fr-FR"/>
          </a:p>
        </p:txBody>
      </p:sp>
    </p:spTree>
    <p:extLst>
      <p:ext uri="{BB962C8B-B14F-4D97-AF65-F5344CB8AC3E}">
        <p14:creationId xmlns:p14="http://schemas.microsoft.com/office/powerpoint/2010/main" val="1992592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latin typeface="Arial" panose="020B0604020202020204" pitchFamily="34" charset="0"/>
              </a:rPr>
              <a:t>Alors pourquoi est-il utile de travailler avec les médias ? </a:t>
            </a:r>
            <a:r>
              <a:rPr lang="fr-FR" b="1" i="0" u="none" baseline="0">
                <a:latin typeface="Arial" panose="020B0604020202020204" pitchFamily="34" charset="0"/>
              </a:rPr>
              <a:t>[</a:t>
            </a:r>
            <a:r>
              <a:rPr lang="fr-FR" b="1" i="1" u="none" baseline="0">
                <a:latin typeface="Arial" panose="020B0604020202020204" pitchFamily="34" charset="0"/>
              </a:rPr>
              <a:t>Générer des réponses des participants des OSC.</a:t>
            </a:r>
            <a:r>
              <a:rPr lang="fr-FR" b="1" i="0" u="none" baseline="0">
                <a:latin typeface="Arial" panose="020B0604020202020204" pitchFamily="34" charset="0"/>
              </a:rPr>
              <a:t>]</a:t>
            </a:r>
          </a:p>
          <a:p>
            <a:endParaRPr lang="fr-FR" altLang="en-US" dirty="0">
              <a:latin typeface="Arial" panose="020B0604020202020204" pitchFamily="34" charset="0"/>
            </a:endParaRPr>
          </a:p>
          <a:p>
            <a:pPr algn="l" rtl="0"/>
            <a:r>
              <a:rPr lang="fr-FR" b="0" i="0" u="none" baseline="0">
                <a:latin typeface="Arial" panose="020B0604020202020204" pitchFamily="34" charset="0"/>
              </a:rPr>
              <a:t>Travailler avec les médias vous permet d'atteindre un vaste public d'une manière puissante et rentable. Le public prête attention aux médias, mais aussi les responsables gouvernementaux, les décideurs politiques, la société civile, ainsi que les donateurs et les futurs partenaires potentiels. </a:t>
            </a:r>
          </a:p>
          <a:p>
            <a:endParaRPr lang="fr-FR" altLang="en-US" dirty="0">
              <a:latin typeface="Arial" panose="020B0604020202020204" pitchFamily="34" charset="0"/>
            </a:endParaRPr>
          </a:p>
          <a:p>
            <a:pPr algn="l" rtl="0"/>
            <a:r>
              <a:rPr lang="fr-FR" b="0" i="0" u="none" baseline="0">
                <a:latin typeface="Arial" panose="020B0604020202020204" pitchFamily="34" charset="0"/>
              </a:rPr>
              <a:t>Les médias sont considérés comme un moyen légitime de partager votre histoire et d'augmenter votre visibilité. Les médias peuvent vous aider rapidement à attirer l'attention sur la santé de la reproduction et à accroître sa visibilité sur l'agenda des publics que vous espérez atteindre. C'est un élément important pour la concentration de l'attention. </a:t>
            </a:r>
            <a:endParaRPr lang="fr-FR" altLang="en-US" dirty="0">
              <a:latin typeface="Arial" panose="020B0604020202020204" pitchFamily="34" charset="0"/>
            </a:endParaRPr>
          </a:p>
          <a:p>
            <a:endParaRPr lang="fr-FR" altLang="en-US" dirty="0">
              <a:latin typeface="Arial" panose="020B0604020202020204" pitchFamily="34" charset="0"/>
            </a:endParaRPr>
          </a:p>
          <a:p>
            <a:pPr algn="l" rtl="0"/>
            <a:r>
              <a:rPr lang="fr-FR" b="0" i="0" u="none" baseline="0">
                <a:latin typeface="Arial" panose="020B0604020202020204" pitchFamily="34" charset="0"/>
              </a:rPr>
              <a:t>Les médias sont également un excellent mécanisme pour entamer la conversation sur des sujets qui peuvent être actuellement tabous ou l'ont été dans le passé, tels que l'accès à des services complets de santé reproductive.</a:t>
            </a:r>
          </a:p>
          <a:p>
            <a:endParaRPr lang="fr-FR" altLang="en-US" dirty="0">
              <a:latin typeface="Arial" panose="020B0604020202020204" pitchFamily="34" charset="0"/>
            </a:endParaRPr>
          </a:p>
          <a:p>
            <a:pPr algn="l" rtl="0"/>
            <a:r>
              <a:rPr lang="fr-FR" b="0" i="0" u="none" baseline="0">
                <a:latin typeface="Arial" panose="020B0604020202020204" pitchFamily="34" charset="0"/>
              </a:rPr>
              <a:t>Et dans de nombreux pays, les médias sont considérés comme des journalistes impartiaux qui peuvent fournir des informations crédibles sur un sujet. Parce que les médias sont considérés comme crédibles, cela peut être un problème lorsqu'ils se trompent sur une histoire et perpétuent des idées fausses sur des sujets sensibles tels que l'avortement. Il est important de se rappeler que même si les médias sont perçus comme crédibles, ils ne sont pas tous les mêmes. Certaines sources d'information sont biaisées ou carrément fausses, et les médias ont la réputation d'être peu fiables ou influencés de manière inappropriée.</a:t>
            </a:r>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10</a:t>
            </a:fld>
            <a:endParaRPr lang="fr-FR"/>
          </a:p>
        </p:txBody>
      </p:sp>
    </p:spTree>
    <p:extLst>
      <p:ext uri="{BB962C8B-B14F-4D97-AF65-F5344CB8AC3E}">
        <p14:creationId xmlns:p14="http://schemas.microsoft.com/office/powerpoint/2010/main" val="290141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fr-FR" b="0" i="0" u="none" baseline="0"/>
              <a:t>Les médias peuvent jouer le rôle d'agent de changement en :</a:t>
            </a:r>
          </a:p>
          <a:p>
            <a:pPr algn="l" rtl="0">
              <a:defRPr/>
            </a:pPr>
            <a:endParaRPr lang="fr-FR" dirty="0"/>
          </a:p>
          <a:p>
            <a:pPr marL="171450" indent="-171450" algn="l" rtl="0">
              <a:buFont typeface="Arial" panose="020B0604020202020204" pitchFamily="34" charset="0"/>
              <a:buChar char="•"/>
              <a:defRPr/>
            </a:pPr>
            <a:r>
              <a:rPr lang="fr-FR" b="0" i="0" u="none" baseline="0"/>
              <a:t>Permettant à des conversations d'avoir lieu sur un sujet qui n'a pas encore été discuté en public.</a:t>
            </a:r>
          </a:p>
          <a:p>
            <a:pPr marL="171450" indent="-171450" algn="l" rtl="0">
              <a:buFont typeface="Arial" panose="020B0604020202020204" pitchFamily="34" charset="0"/>
              <a:buChar char="•"/>
              <a:defRPr/>
            </a:pPr>
            <a:r>
              <a:rPr lang="fr-FR" b="0" i="0" u="none" baseline="0"/>
              <a:t>Informant un débat politique au sein du gouvernement ou de la société sur un sujet spécifique qui peut stimuler davantage un changement de politique.</a:t>
            </a:r>
          </a:p>
          <a:p>
            <a:pPr marL="171450" indent="-171450" algn="l" rtl="0">
              <a:buFont typeface="Arial" panose="020B0604020202020204" pitchFamily="34" charset="0"/>
              <a:buChar char="•"/>
              <a:defRPr/>
            </a:pPr>
            <a:r>
              <a:rPr lang="fr-FR" b="0" i="0" u="none" baseline="0"/>
              <a:t>Façonnant l'opinion publique sur un problème. </a:t>
            </a:r>
          </a:p>
          <a:p>
            <a:pPr marL="171450" indent="-171450" algn="l" rtl="0">
              <a:buFont typeface="Arial" panose="020B0604020202020204" pitchFamily="34" charset="0"/>
              <a:buChar char="•"/>
              <a:defRPr/>
            </a:pPr>
            <a:r>
              <a:rPr lang="fr-FR" b="0" i="0" u="none" baseline="0"/>
              <a:t>Augmentant la sensibilisation du public et le dialogue sur un problème. </a:t>
            </a:r>
          </a:p>
          <a:p>
            <a:pPr algn="l" rtl="0">
              <a:defRPr/>
            </a:pPr>
            <a:endParaRPr lang="fr-FR" dirty="0"/>
          </a:p>
          <a:p>
            <a:pPr algn="l" rtl="0">
              <a:defRPr/>
            </a:pPr>
            <a:endParaRPr lang="fr-FR" dirty="0"/>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11</a:t>
            </a:fld>
            <a:endParaRPr lang="fr-FR"/>
          </a:p>
        </p:txBody>
      </p:sp>
    </p:spTree>
    <p:extLst>
      <p:ext uri="{BB962C8B-B14F-4D97-AF65-F5344CB8AC3E}">
        <p14:creationId xmlns:p14="http://schemas.microsoft.com/office/powerpoint/2010/main" val="198160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1" i="0" u="none" baseline="0">
                <a:latin typeface="Arial" panose="020B0604020202020204" pitchFamily="34" charset="0"/>
              </a:rPr>
              <a:t>[</a:t>
            </a:r>
            <a:r>
              <a:rPr lang="fr-FR" b="1" i="1" u="none" baseline="0">
                <a:latin typeface="Arial" panose="020B0604020202020204" pitchFamily="34" charset="0"/>
              </a:rPr>
              <a:t>Demandez à un journaliste participant de lire la citation.</a:t>
            </a:r>
            <a:r>
              <a:rPr lang="fr-FR" b="1" i="0" u="none" baseline="0">
                <a:latin typeface="Arial" panose="020B0604020202020204" pitchFamily="34" charset="0"/>
              </a:rPr>
              <a:t>]</a:t>
            </a:r>
          </a:p>
          <a:p>
            <a:endParaRPr lang="fr-FR" altLang="en-US" b="1" baseline="0" dirty="0">
              <a:latin typeface="Arial" panose="020B0604020202020204" pitchFamily="34" charset="0"/>
            </a:endParaRPr>
          </a:p>
          <a:p>
            <a:pPr algn="l" rtl="0"/>
            <a:r>
              <a:rPr lang="fr-FR" b="0" i="0" u="none" baseline="0">
                <a:latin typeface="Arial" panose="020B0604020202020204" pitchFamily="34" charset="0"/>
              </a:rPr>
              <a:t>Cette affirmation est peut-être ancienne, mais elle n'en est pas moins encore vraie aujourd'hui. </a:t>
            </a:r>
            <a:endParaRPr lang="fr-FR" altLang="en-US" dirty="0">
              <a:latin typeface="Arial" panose="020B0604020202020204" pitchFamily="34" charset="0"/>
            </a:endParaRPr>
          </a:p>
          <a:p>
            <a:endParaRPr lang="fr-FR" altLang="en-US" dirty="0">
              <a:latin typeface="Arial" panose="020B0604020202020204" pitchFamily="34" charset="0"/>
            </a:endParaRPr>
          </a:p>
          <a:p>
            <a:pPr algn="l" rtl="0"/>
            <a:r>
              <a:rPr lang="fr-FR" b="0" i="0" u="none" baseline="0">
                <a:latin typeface="Arial" panose="020B0604020202020204" pitchFamily="34" charset="0"/>
              </a:rPr>
              <a:t>Les gens auront leurs propres croyances/opinions sur les sujets dont parlent les médias, mais lorsque les médias parlent de ces sujets, les médias dictent ce à quoi le public pensera pendant cette émission ou pendant la lecture de l'article. Et c'est pourquoi il est si important de travailler avec les médias pour qu'ils comprennent bien l'histoire. </a:t>
            </a:r>
          </a:p>
          <a:p>
            <a:pPr algn="l" rtl="0"/>
            <a:r>
              <a:rPr lang="fr-FR" b="0" i="0" u="none" baseline="0">
                <a:latin typeface="Arial" panose="020B0604020202020204" pitchFamily="34" charset="0"/>
              </a:rPr>
              <a:t> </a:t>
            </a: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12</a:t>
            </a:fld>
            <a:endParaRPr lang="fr-FR"/>
          </a:p>
        </p:txBody>
      </p:sp>
    </p:spTree>
    <p:extLst>
      <p:ext uri="{BB962C8B-B14F-4D97-AF65-F5344CB8AC3E}">
        <p14:creationId xmlns:p14="http://schemas.microsoft.com/office/powerpoint/2010/main" val="331575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rtl="0"/>
            <a:fld id="{2F61681B-D0D6-480D-A208-D5E628BD2073}" type="slidenum">
              <a:rPr sz="1200">
                <a:latin typeface="Times New Roman" panose="02020603050405020304" pitchFamily="18" charset="0"/>
              </a:rPr>
              <a:pPr/>
              <a:t>13</a:t>
            </a:fld>
            <a:endParaRPr lang="fr-FR" altLang="en-US" sz="1200">
              <a:latin typeface="Times New Roman" panose="02020603050405020304" pitchFamily="18" charset="0"/>
            </a:endParaRPr>
          </a:p>
        </p:txBody>
      </p:sp>
      <p:sp>
        <p:nvSpPr>
          <p:cNvPr id="23555" name="Rectangle 3"/>
          <p:cNvSpPr>
            <a:spLocks noGrp="1" noRot="1" noChangeAspect="1" noChangeArrowheads="1" noTextEdit="1"/>
          </p:cNvSpPr>
          <p:nvPr>
            <p:ph type="sldImg"/>
          </p:nvPr>
        </p:nvSpPr>
        <p:spPr>
          <a:xfrm>
            <a:off x="344488" y="704850"/>
            <a:ext cx="6172200" cy="3471863"/>
          </a:xfrm>
          <a:ln w="12700" cap="flat">
            <a:solidFill>
              <a:schemeClr val="tx1"/>
            </a:solidFill>
          </a:ln>
        </p:spPr>
      </p:sp>
      <p:sp>
        <p:nvSpPr>
          <p:cNvPr id="23556"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fr-FR" b="0" i="0" u="none" baseline="0" dirty="0">
                <a:latin typeface="Arial" panose="020B0604020202020204" pitchFamily="34" charset="0"/>
              </a:rPr>
              <a:t>En plus d'être des agents de changement, les médias peuvent toucher un public vaste et influent. En utilisant les médias, vous pouvez atteindre les décideurs et leurs conseillers.   </a:t>
            </a:r>
          </a:p>
          <a:p>
            <a:endParaRPr lang="fr-FR" altLang="en-US" dirty="0">
              <a:latin typeface="Arial" panose="020B0604020202020204" pitchFamily="34" charset="0"/>
            </a:endParaRPr>
          </a:p>
          <a:p>
            <a:pPr algn="l" rtl="0"/>
            <a:r>
              <a:rPr lang="fr-FR" b="0" i="0" u="none" baseline="0" dirty="0">
                <a:latin typeface="Arial" panose="020B0604020202020204" pitchFamily="34" charset="0"/>
              </a:rPr>
              <a:t>Regardons toutes les personnes dont les opinions peuvent influencer le décideur :</a:t>
            </a:r>
          </a:p>
          <a:p>
            <a:endParaRPr lang="fr-FR" altLang="en-US" dirty="0">
              <a:latin typeface="Arial" panose="020B0604020202020204" pitchFamily="34" charset="0"/>
            </a:endParaRPr>
          </a:p>
          <a:p>
            <a:pPr algn="l" rtl="0"/>
            <a:r>
              <a:rPr lang="fr-FR" b="0" i="0" u="none" baseline="0" dirty="0">
                <a:latin typeface="Arial" panose="020B0604020202020204" pitchFamily="34" charset="0"/>
              </a:rPr>
              <a:t>Le décideur, qui prend les décisions qui vous concernent, écoute ce que les politiciens ont à dire. Les politiciens se préoccupent de leurs électeurs et des personnes influentes qui, à leur tour, recueillent leurs opinions et leurs informations sur des sujets spécifiques en lisant les journaux, en regardant la télévision, en surfant sur le Web et en écoutant la radio. </a:t>
            </a:r>
            <a:endParaRPr lang="fr-FR" altLang="en-US" dirty="0">
              <a:solidFill>
                <a:schemeClr val="accent1"/>
              </a:solidFill>
              <a:latin typeface="Arial" panose="020B0604020202020204" pitchFamily="34" charset="0"/>
            </a:endParaRPr>
          </a:p>
          <a:p>
            <a:pPr algn="l" rtl="0">
              <a:spcBef>
                <a:spcPct val="20000"/>
              </a:spcBef>
            </a:pPr>
            <a:endParaRPr lang="fr-FR"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2883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rtl="0"/>
            <a:fld id="{2138D048-FAC1-459F-831A-82524F02BF25}" type="slidenum">
              <a:rPr sz="1200">
                <a:latin typeface="Times New Roman" panose="02020603050405020304" pitchFamily="18" charset="0"/>
              </a:rPr>
              <a:pPr/>
              <a:t>14</a:t>
            </a:fld>
            <a:endParaRPr lang="fr-FR" altLang="en-US" sz="1200">
              <a:latin typeface="Times New Roman" panose="02020603050405020304" pitchFamily="18" charset="0"/>
            </a:endParaRPr>
          </a:p>
        </p:txBody>
      </p:sp>
      <p:sp>
        <p:nvSpPr>
          <p:cNvPr id="24579" name="Rectangle 3"/>
          <p:cNvSpPr>
            <a:spLocks noGrp="1" noRot="1" noChangeAspect="1" noChangeArrowheads="1" noTextEdit="1"/>
          </p:cNvSpPr>
          <p:nvPr>
            <p:ph type="sldImg"/>
          </p:nvPr>
        </p:nvSpPr>
        <p:spPr>
          <a:xfrm>
            <a:off x="344488" y="704850"/>
            <a:ext cx="6172200" cy="3471863"/>
          </a:xfrm>
          <a:ln w="12700" cap="flat">
            <a:solidFill>
              <a:schemeClr val="tx1"/>
            </a:solidFill>
          </a:ln>
        </p:spPr>
      </p:sp>
      <p:sp>
        <p:nvSpPr>
          <p:cNvPr id="2458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fr-FR" b="0" i="0" u="none" baseline="0" dirty="0">
                <a:latin typeface="Arial" panose="020B0604020202020204" pitchFamily="34" charset="0"/>
              </a:rPr>
              <a:t>Une autre raison de travailler avec les médias est que c'est rentable. </a:t>
            </a:r>
          </a:p>
          <a:p>
            <a:endParaRPr lang="fr-FR" altLang="en-US" dirty="0">
              <a:latin typeface="Arial" panose="020B0604020202020204" pitchFamily="34" charset="0"/>
            </a:endParaRPr>
          </a:p>
          <a:p>
            <a:pPr algn="l" rtl="0"/>
            <a:r>
              <a:rPr lang="fr-FR" b="0" i="0" u="none" baseline="0" dirty="0">
                <a:latin typeface="Arial" panose="020B0604020202020204" pitchFamily="34" charset="0"/>
              </a:rPr>
              <a:t>Par exemple, si vous préparez un communiqué de presse et l'envoyez à 10 journalistes qui couvrent votre événement, le communiqué de presse se transforme alors en une histoire qui peut paraître dans des dizaines de milliers de journaux dans votre pays. Si chaque copie est vue par 4 à 40 personnes, alors vous atteignez des millions de personnes avec votre message. Le temps et les efforts que votre organisation a consacrés à la préparation du communiqué de presse ont été minimes par rapport au résultat.</a:t>
            </a:r>
          </a:p>
          <a:p>
            <a:endParaRPr lang="fr-FR" altLang="en-US" dirty="0">
              <a:latin typeface="Arial" panose="020B0604020202020204" pitchFamily="34" charset="0"/>
            </a:endParaRPr>
          </a:p>
          <a:p>
            <a:pPr algn="l" rtl="0"/>
            <a:r>
              <a:rPr lang="fr-FR" b="0" i="0" u="none" baseline="0" dirty="0">
                <a:latin typeface="Arial" panose="020B0604020202020204" pitchFamily="34" charset="0"/>
              </a:rPr>
              <a:t>Vous pouvez voir qu'augmenter la quantité de couverture médiatique sur votre sujet peut vraiment être efficace pour attirer l'attention. </a:t>
            </a:r>
            <a:endParaRPr lang="fr-FR" altLang="en-US" dirty="0">
              <a:latin typeface="Arial" panose="020B0604020202020204" pitchFamily="34" charset="0"/>
            </a:endParaRPr>
          </a:p>
          <a:p>
            <a:endParaRPr lang="fr-FR" altLang="en-US" dirty="0">
              <a:latin typeface="Arial" panose="020B0604020202020204" pitchFamily="34" charset="0"/>
            </a:endParaRPr>
          </a:p>
          <a:p>
            <a:endParaRPr lang="fr-FR" altLang="en-US" dirty="0">
              <a:latin typeface="Arial" panose="020B0604020202020204" pitchFamily="34" charset="0"/>
            </a:endParaRPr>
          </a:p>
        </p:txBody>
      </p:sp>
    </p:spTree>
    <p:extLst>
      <p:ext uri="{BB962C8B-B14F-4D97-AF65-F5344CB8AC3E}">
        <p14:creationId xmlns:p14="http://schemas.microsoft.com/office/powerpoint/2010/main" val="271695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Monotype Sorts" pitchFamily="2" charset="2"/>
              <a:buNone/>
            </a:pPr>
            <a:r>
              <a:rPr lang="fr-FR" b="0" i="0" u="none" baseline="0">
                <a:latin typeface="Arial" panose="020B0604020202020204" pitchFamily="34" charset="0"/>
              </a:rPr>
              <a:t>Il est important de comprendre que les journalistes sont confrontés à des défis et à des limites dans leur travail. Le journalisme est leur travail, et ils ont des priorités, des attentes et des intérêts concurrents.</a:t>
            </a:r>
          </a:p>
          <a:p>
            <a:pPr algn="l" rtl="0">
              <a:buFont typeface="Monotype Sorts" pitchFamily="2" charset="2"/>
              <a:buNone/>
            </a:pPr>
            <a:endParaRPr lang="fr-FR" altLang="en-US" dirty="0">
              <a:latin typeface="Arial" panose="020B0604020202020204" pitchFamily="34" charset="0"/>
            </a:endParaRPr>
          </a:p>
          <a:p>
            <a:pPr algn="l" rtl="0">
              <a:buFont typeface="Monotype Sorts" pitchFamily="2" charset="2"/>
              <a:buNone/>
            </a:pPr>
            <a:r>
              <a:rPr lang="fr-FR" b="0" i="0" u="none" baseline="0">
                <a:latin typeface="Arial" panose="020B0604020202020204" pitchFamily="34" charset="0"/>
              </a:rPr>
              <a:t>Les journalistes ne décident pas unilatéralement quoi couvrir. Souvent, les éditeurs leur disent quoi couvrir, quand et comment. Et les journalistes doivent rivaliser pour l'attention et l'espace avec leurs pairs, qui recherchent et présentent également des articles dignes d'intérêt. </a:t>
            </a:r>
          </a:p>
          <a:p>
            <a:pPr algn="l" rtl="0">
              <a:buFont typeface="Monotype Sorts" pitchFamily="2" charset="2"/>
              <a:buNone/>
            </a:pPr>
            <a:endParaRPr lang="fr-FR" altLang="en-US" dirty="0">
              <a:latin typeface="Arial" panose="020B0604020202020204" pitchFamily="34" charset="0"/>
            </a:endParaRPr>
          </a:p>
          <a:p>
            <a:pPr algn="l" rtl="0">
              <a:buFont typeface="Monotype Sorts" pitchFamily="2" charset="2"/>
              <a:buNone/>
            </a:pPr>
            <a:r>
              <a:rPr lang="fr-FR" b="0" i="0" u="none" baseline="0">
                <a:latin typeface="Arial" panose="020B0604020202020204" pitchFamily="34" charset="0"/>
              </a:rPr>
              <a:t>Les journalistes travaillent avec des délais et gèrent parfois plusieurs échéances à la fois. Cela peut signifier qu'ils ne sont pas en mesure de répondre immédiatement à votre appel ou à votre courrier électronique. Les éditeurs ont également de nombreuses priorités et échéances, ce qui signifie qu'ils peuvent ne pas être en mesure de prendre en compte votre contribution aussi rapidement que vous le souhaiteriez. </a:t>
            </a:r>
          </a:p>
          <a:p>
            <a:pPr algn="l" rtl="0">
              <a:buFont typeface="Monotype Sorts" pitchFamily="2" charset="2"/>
              <a:buNone/>
            </a:pPr>
            <a:endParaRPr lang="fr-FR" altLang="en-US" dirty="0">
              <a:latin typeface="Arial" panose="020B0604020202020204" pitchFamily="34" charset="0"/>
            </a:endParaRPr>
          </a:p>
          <a:p>
            <a:pPr algn="l" rtl="0">
              <a:buFont typeface="Monotype Sorts" pitchFamily="2" charset="2"/>
              <a:buNone/>
            </a:pPr>
            <a:r>
              <a:rPr lang="fr-FR" b="0" i="0" u="none" baseline="0">
                <a:latin typeface="Arial" panose="020B0604020202020204" pitchFamily="34" charset="0"/>
              </a:rPr>
              <a:t>Alors que les salles de rédaction diminuent et que les budgets se resserrent, les journalistes et les éditeurs sont de plus en plus surchargés et sous-financés. </a:t>
            </a:r>
          </a:p>
          <a:p>
            <a:pPr algn="l" rtl="0">
              <a:buFont typeface="Monotype Sorts" pitchFamily="2" charset="2"/>
              <a:buNone/>
            </a:pPr>
            <a:endParaRPr lang="fr-FR" altLang="en-US" dirty="0">
              <a:latin typeface="Arial" panose="020B0604020202020204" pitchFamily="34" charset="0"/>
            </a:endParaRPr>
          </a:p>
          <a:p>
            <a:pPr algn="l" rtl="0">
              <a:buFont typeface="Monotype Sorts" pitchFamily="2" charset="2"/>
              <a:buNone/>
            </a:pPr>
            <a:r>
              <a:rPr lang="fr-FR" b="0" i="0" u="none" baseline="0">
                <a:latin typeface="Arial" panose="020B0604020202020204" pitchFamily="34" charset="0"/>
              </a:rPr>
              <a:t>De nombreux journalistes couvrent un large éventail de sujets, et ils doivent se renseigner rapidement sur chacun d'eux. Cela signifie qu'ils n'ont pas le temps d'investir dans une compréhension approfondie d'un sujet. C'est là que les OSC peuvent être particulièrement utiles aux journalistes : elles peuvent fournir une expertise et des faits que les journalistes peuvent utiliser pour leurs histoires.</a:t>
            </a:r>
          </a:p>
          <a:p>
            <a:pPr algn="l" rtl="0">
              <a:buFont typeface="Monotype Sorts" pitchFamily="2" charset="2"/>
              <a:buNone/>
            </a:pPr>
            <a:endParaRPr lang="fr-FR" altLang="en-US" dirty="0">
              <a:latin typeface="Arial" panose="020B0604020202020204" pitchFamily="34" charset="0"/>
            </a:endParaRPr>
          </a:p>
          <a:p>
            <a:pPr algn="l" rtl="0">
              <a:buFont typeface="Monotype Sorts" pitchFamily="2" charset="2"/>
              <a:buNone/>
            </a:pPr>
            <a:r>
              <a:rPr lang="fr-FR" b="0" i="0" u="none" baseline="0">
                <a:latin typeface="Arial" panose="020B0604020202020204" pitchFamily="34" charset="0"/>
              </a:rPr>
              <a:t>Dans de nombreux cas, les éditeurs et les producteurs qui décident de ce qui est couvert et dans quelle mesure, ne comprennent pas ces sujets. En outre, ils peuvent être réticents à autoriser un journaliste à couvrir une histoire controversée. </a:t>
            </a:r>
          </a:p>
          <a:p>
            <a:pPr algn="l" rtl="0">
              <a:buFont typeface="Monotype Sorts" pitchFamily="2" charset="2"/>
              <a:buNone/>
            </a:pPr>
            <a:endParaRPr lang="fr-FR" altLang="en-US" dirty="0">
              <a:latin typeface="Arial" panose="020B0604020202020204" pitchFamily="34" charset="0"/>
            </a:endParaRPr>
          </a:p>
          <a:p>
            <a:pPr algn="l" rtl="0">
              <a:buFont typeface="Monotype Sorts" pitchFamily="2" charset="2"/>
              <a:buNone/>
            </a:pPr>
            <a:r>
              <a:rPr lang="fr-FR" b="0" i="0" u="none" baseline="0">
                <a:latin typeface="Arial" panose="020B0604020202020204" pitchFamily="34" charset="0"/>
              </a:rPr>
              <a:t>Enfin, dans certains endroits, le gouvernement contrôle les médias ou critique les informations qui ne correspondent pas à leurs intérêts. Parfois, les propriétaires de médias exercent un contrôle sur ce qui est couvert. Ou il peut y avoir des intérêts puissants qui désapprouvent certains types de nouvelles.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u="sng" dirty="0">
              <a:solidFill>
                <a:srgbClr val="717075"/>
              </a:solidFill>
              <a:latin typeface="Roboto" panose="0200000000000000000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kern="1200" baseline="0">
                <a:solidFill>
                  <a:schemeClr val="tx1"/>
                </a:solidFill>
                <a:latin typeface="+mn-lt"/>
                <a:ea typeface="+mn-ea"/>
                <a:cs typeface="+mn-cs"/>
              </a:rPr>
              <a:t>Journalistes : Quelles sont vos limites ? Comment recevez-vous vos missions ? Comment est défini votre agenda d'actualités ? Quels sont les sujets « tabous » difficiles à couvrir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kern="1200" baseline="0">
                <a:solidFill>
                  <a:schemeClr val="tx1"/>
                </a:solidFill>
                <a:latin typeface="+mn-lt"/>
                <a:ea typeface="+mn-ea"/>
                <a:cs typeface="+mn-cs"/>
              </a:rPr>
              <a:t>[</a:t>
            </a:r>
            <a:r>
              <a:rPr lang="fr-FR" sz="1200" b="1" i="1" u="none" kern="1200" baseline="0">
                <a:solidFill>
                  <a:schemeClr val="tx1"/>
                </a:solidFill>
                <a:latin typeface="+mn-lt"/>
                <a:ea typeface="+mn-ea"/>
                <a:cs typeface="+mn-cs"/>
              </a:rPr>
              <a:t>Générer des réponses des journalistes participants.</a:t>
            </a:r>
            <a:r>
              <a:rPr lang="fr-FR" sz="1200" b="1" i="0" u="none" kern="1200" baseline="0">
                <a:solidFill>
                  <a:schemeClr val="tx1"/>
                </a:solidFill>
                <a:latin typeface="+mn-lt"/>
                <a:ea typeface="+mn-ea"/>
                <a:cs typeface="+mn-cs"/>
              </a:rPr>
              <a:t>]</a:t>
            </a:r>
            <a:endParaRPr lang="fr-FR" sz="1200" kern="1200" dirty="0">
              <a:solidFill>
                <a:schemeClr val="tx1"/>
              </a:solidFill>
              <a:latin typeface="+mn-lt"/>
              <a:ea typeface="+mn-ea"/>
              <a:cs typeface="+mn-cs"/>
            </a:endParaRP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15</a:t>
            </a:fld>
            <a:endParaRPr lang="fr-FR"/>
          </a:p>
        </p:txBody>
      </p:sp>
    </p:spTree>
    <p:extLst>
      <p:ext uri="{BB962C8B-B14F-4D97-AF65-F5344CB8AC3E}">
        <p14:creationId xmlns:p14="http://schemas.microsoft.com/office/powerpoint/2010/main" val="2991809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latin typeface="Arial" panose="020B0604020202020204" pitchFamily="34" charset="0"/>
              </a:rPr>
              <a:t>Outre les nombreux avantages, il existe également des inconvénients à travailler avec les médias. </a:t>
            </a:r>
          </a:p>
          <a:p>
            <a:endParaRPr lang="fr-FR" altLang="en-US" b="1" dirty="0">
              <a:latin typeface="Arial" panose="020B0604020202020204" pitchFamily="34" charset="0"/>
            </a:endParaRPr>
          </a:p>
          <a:p>
            <a:pPr algn="l" rtl="0"/>
            <a:r>
              <a:rPr lang="fr-FR" b="0" i="0" u="none" baseline="0">
                <a:latin typeface="Arial" panose="020B0604020202020204" pitchFamily="34" charset="0"/>
              </a:rPr>
              <a:t>Lorsque vous vous adressez aux médias, vous perdez un certain contrôle sur votre message et vous ne savez jamais vraiment ce que les médias diront. Parfois, les journalistes peuvent mal comprendre ou déformer ce que vous dites, peut-être à cause de leurs propres préjugés ou peut-être parce que vous n'avez pas été clair. C'est pourquoi il est important d'être aussi clair que possible avec le message que vous voulez faire passer au public, et d'établir une relation de confiance et de bonnes relations avec les journalistes afin que vous travailliez ensemble et non les uns contre les autres.</a:t>
            </a:r>
          </a:p>
          <a:p>
            <a:endParaRPr lang="fr-FR" altLang="en-US" b="0" dirty="0">
              <a:latin typeface="Arial" panose="020B0604020202020204" pitchFamily="34" charset="0"/>
            </a:endParaRPr>
          </a:p>
          <a:p>
            <a:pPr algn="l" rtl="0"/>
            <a:r>
              <a:rPr lang="fr-FR" b="0" i="0" u="none" baseline="0">
                <a:latin typeface="Arial" panose="020B0604020202020204" pitchFamily="34" charset="0"/>
              </a:rPr>
              <a:t>Vous pouvez également ne pas atteindre exactement le public que vous espériez toucher. Il n'y a aucun moyen de contrôler qui lit, regarde ou écoute des programmes spécifiques. La communication de masse signifie que vous ne pouvez pas cibler votre public.</a:t>
            </a:r>
          </a:p>
          <a:p>
            <a:endParaRPr lang="fr-FR" altLang="en-US" dirty="0">
              <a:latin typeface="Arial" panose="020B0604020202020204" pitchFamily="34" charset="0"/>
            </a:endParaRPr>
          </a:p>
          <a:p>
            <a:pPr algn="l" rtl="0"/>
            <a:r>
              <a:rPr lang="fr-FR" b="0" i="0" u="none" baseline="0">
                <a:latin typeface="Arial" panose="020B0604020202020204" pitchFamily="34" charset="0"/>
              </a:rPr>
              <a:t>Vous pouvez recevoir des réactions négatives de la part de personnes au pouvoir ou du grand public qui ne sont pas d'accord avec ce que vous ou votre organisation représentez. Il est important de savoir comment réagir aux retours négatifs du gouvernement ou de ceux qui pourraient vous critiquer et perturber votre travail.</a:t>
            </a:r>
          </a:p>
          <a:p>
            <a:endParaRPr lang="fr-FR" altLang="en-US" dirty="0">
              <a:latin typeface="Arial" panose="020B0604020202020204" pitchFamily="34" charset="0"/>
            </a:endParaRPr>
          </a:p>
          <a:p>
            <a:pPr algn="l" rtl="0"/>
            <a:r>
              <a:rPr lang="fr-FR" b="0" i="0" u="none" baseline="0">
                <a:latin typeface="Arial" panose="020B0604020202020204" pitchFamily="34" charset="0"/>
              </a:rPr>
              <a:t>Bien que les décideurs politiques puissent écouter les médias, ils peuvent ne pas faire confiance aux médias, ce qui signifie qu'ils peuvent ne pas faire confiance à votre message ou à votre histoire. C'est pourquoi il est important de signaler votre message de manière claire, précise et concise, étayée par des faits et des données appropriés.</a:t>
            </a:r>
          </a:p>
          <a:p>
            <a:endParaRPr lang="fr-FR" altLang="en-US" dirty="0">
              <a:latin typeface="Arial" panose="020B0604020202020204" pitchFamily="34" charset="0"/>
            </a:endParaRPr>
          </a:p>
          <a:p>
            <a:pPr algn="l" rtl="0"/>
            <a:r>
              <a:rPr lang="fr-FR" b="0" i="0" u="none" baseline="0">
                <a:latin typeface="Arial" panose="020B0604020202020204" pitchFamily="34" charset="0"/>
              </a:rPr>
              <a:t>Quelqu'un a-t-il eu une expérience négative en contactant ou en travaillant avec les médias ? Peut-être ont-ils mal compris le message ou peut-être y a-t-il eu des répercussions inattendues ? </a:t>
            </a:r>
          </a:p>
          <a:p>
            <a:endParaRPr lang="fr-FR" altLang="en-US" b="0" baseline="0" dirty="0">
              <a:latin typeface="Arial" panose="020B0604020202020204" pitchFamily="34" charset="0"/>
            </a:endParaRPr>
          </a:p>
          <a:p>
            <a:pPr algn="l" rtl="0"/>
            <a:r>
              <a:rPr lang="fr-FR" b="1" i="0" u="none" baseline="0">
                <a:latin typeface="Arial" panose="020B0604020202020204" pitchFamily="34" charset="0"/>
              </a:rPr>
              <a:t>[</a:t>
            </a:r>
            <a:r>
              <a:rPr lang="fr-FR" b="1" i="1" u="none" baseline="0">
                <a:latin typeface="Arial" panose="020B0604020202020204" pitchFamily="34" charset="0"/>
              </a:rPr>
              <a:t>Générer des réponses des participants des OSC.</a:t>
            </a:r>
            <a:r>
              <a:rPr lang="fr-FR" b="1" i="0" u="none" baseline="0">
                <a:latin typeface="Arial" panose="020B0604020202020204" pitchFamily="34" charset="0"/>
              </a:rPr>
              <a:t>]</a:t>
            </a:r>
            <a:endParaRPr lang="fr-FR" altLang="en-US" b="1" dirty="0">
              <a:latin typeface="Arial" panose="020B0604020202020204" pitchFamily="34" charset="0"/>
            </a:endParaRPr>
          </a:p>
          <a:p>
            <a:pPr algn="l" rtl="0"/>
            <a:r>
              <a:rPr lang="fr-FR" b="0" i="0" u="none" baseline="0">
                <a:latin typeface="Arial" panose="020B0604020202020204" pitchFamily="34" charset="0"/>
              </a:rPr>
              <a:t> </a:t>
            </a: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16</a:t>
            </a:fld>
            <a:endParaRPr lang="fr-FR"/>
          </a:p>
        </p:txBody>
      </p:sp>
    </p:spTree>
    <p:extLst>
      <p:ext uri="{BB962C8B-B14F-4D97-AF65-F5344CB8AC3E}">
        <p14:creationId xmlns:p14="http://schemas.microsoft.com/office/powerpoint/2010/main" val="89708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Sur la base de ces limitations et inconvénients possibles, vous devez être réaliste quant à ce que vous pouvez attendre de la couverture médiatique.</a:t>
            </a:r>
          </a:p>
          <a:p>
            <a:endParaRPr lang="fr-FR" dirty="0"/>
          </a:p>
          <a:p>
            <a:pPr algn="l" rtl="0"/>
            <a:r>
              <a:rPr lang="fr-FR" b="0" i="0" u="none" baseline="0"/>
              <a:t>Les journalistes éthiques visent à servir le public et agissent de manière indépendante. Pour maintenir leur intégrité et leur crédibilité, ils résistent aux pressions des sources pour influencer la couverture médiatique et n'écrivent pas d'articles qui brouillent la frontière entre l'information et la publicité. Les OSC ne doivent pas s'attendre à du marketing pour leur organisation ou leurs projets. Les journalistes ne sont pas vos agents de relations publiques : leur travail consiste à rapporter l'actualité. Les OSC ne doivent pas faire pression ou attendre des journalistes qu'ils fournissent une couverture unique ou exclusivement positive de leur travail.</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t>Comme indiqué dans la diapositive précédente, l'un des inconvénients de travailler avec les médias est que vous risquez de perdre le contrôle de votre message. Étant donné que les médias ne peuvent pas vous promettre qu'ils communiqueront vos mots exacts, il est important de vous assurer que votre message est clair et facile à comprendre. Nous en discuterons davantage lors de nos exercices interactifs plus tard. </a:t>
            </a:r>
          </a:p>
          <a:p>
            <a:endParaRPr lang="fr-FR" dirty="0"/>
          </a:p>
          <a:p>
            <a:pPr algn="l" rtl="0"/>
            <a:r>
              <a:rPr lang="fr-FR" b="0" i="0" u="none" baseline="0"/>
              <a:t>Avoir une histoire publiée ou diffusée sur votre travail ou votre organisation ne garantit pas un financement pour la poursuite ou le développement de votre travail. Vous ne pouvez pas contrôler l'issue de l'histoire.</a:t>
            </a:r>
          </a:p>
          <a:p>
            <a:pPr marL="0" indent="0" algn="l" rtl="0">
              <a:buFontTx/>
              <a:buNone/>
              <a:defRPr/>
            </a:pPr>
            <a:endParaRPr lang="fr-FR" dirty="0"/>
          </a:p>
          <a:p>
            <a:pPr marL="0" indent="0" algn="l" rtl="0">
              <a:buFontTx/>
              <a:buNone/>
              <a:defRPr/>
            </a:pPr>
            <a:r>
              <a:rPr lang="fr-FR" b="0" i="0" u="none" baseline="0"/>
              <a:t>Bien que votre public puisse être composé de décideurs politiques ou d'autres personnes du public susceptibles de créer un changement, le partage de votre message avec les médias ne garantit pas un changement du jour au lendemain. Comme nous le savons tous, le changement prend du temps et vous devrez peut-être partager votre message plusieurs fois en utilisant plusieurs canaux pour créer le changement que vous souhaitez voir. </a:t>
            </a:r>
          </a:p>
          <a:p>
            <a:pPr marL="0" indent="0" algn="l" rtl="0">
              <a:buFontTx/>
              <a:buNone/>
              <a:defRPr/>
            </a:pPr>
            <a:endParaRPr lang="fr-FR" dirty="0"/>
          </a:p>
          <a:p>
            <a:pPr marL="0" indent="0" algn="l" rtl="0">
              <a:buFontTx/>
              <a:buNone/>
              <a:defRPr/>
            </a:pPr>
            <a:r>
              <a:rPr lang="fr-FR" b="0" i="0" u="none" baseline="0"/>
              <a:t>Ce qui fait la une du journal aujourd'hui sera peut-être oublié demain. Comme indiqué précédemment, vous devrez faire plus que simplement partager votre message une fois avec les médias. </a:t>
            </a:r>
          </a:p>
          <a:p>
            <a:pPr marL="0" indent="0" algn="l" rtl="0">
              <a:buFontTx/>
              <a:buNone/>
              <a:defRPr/>
            </a:pPr>
            <a:endParaRPr lang="fr-FR" dirty="0"/>
          </a:p>
          <a:p>
            <a:pPr marL="0" indent="0" algn="l" rtl="0">
              <a:buFontTx/>
              <a:buNone/>
              <a:defRPr/>
            </a:pPr>
            <a:r>
              <a:rPr lang="fr-FR" b="0" i="0" u="none" baseline="0"/>
              <a:t>Et vous pouvez recevoir des commentaires négatifs, des critiques ou de l'incompréhension de votre travail même s'il est rapporté avec précision. Vous ne pouvez pas garantir que tout le monde sera d'accord avec votre message.</a:t>
            </a:r>
          </a:p>
          <a:p>
            <a:pPr marL="0" indent="0" algn="l" rtl="0">
              <a:buFontTx/>
              <a:buNone/>
              <a:defRPr/>
            </a:pPr>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17</a:t>
            </a:fld>
            <a:endParaRPr lang="fr-FR"/>
          </a:p>
        </p:txBody>
      </p:sp>
    </p:spTree>
    <p:extLst>
      <p:ext uri="{BB962C8B-B14F-4D97-AF65-F5344CB8AC3E}">
        <p14:creationId xmlns:p14="http://schemas.microsoft.com/office/powerpoint/2010/main" val="1784088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latin typeface="Arial" panose="020B0604020202020204" pitchFamily="34" charset="0"/>
              </a:rPr>
              <a:t>Maintenant que nous avons vu pourquoi les OSC devraient travailler avec les journalistes, parlons des avantages pour les journalistes de collaborer avec les OSC. Cette partie de la présentation s'adresse principalement à nos journalistes participants, mais il y aura des opportunités pour les OSC de partager leurs points de vue.</a:t>
            </a:r>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8F7FD-B04B-49C9-8695-D9B61F508A77}"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065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latin typeface="Arial" panose="020B0604020202020204" pitchFamily="34" charset="0"/>
              </a:rPr>
              <a:t>Qu'est-ce que la société civile ? </a:t>
            </a:r>
            <a:r>
              <a:rPr lang="fr-FR" b="1" i="0" u="none" baseline="0">
                <a:latin typeface="Arial" panose="020B0604020202020204" pitchFamily="34" charset="0"/>
              </a:rPr>
              <a:t>[</a:t>
            </a:r>
            <a:r>
              <a:rPr lang="fr-FR" b="1" i="1" u="none" baseline="0">
                <a:latin typeface="Arial" panose="020B0604020202020204" pitchFamily="34" charset="0"/>
              </a:rPr>
              <a:t>Demandez à un volontaire de lire la définition.</a:t>
            </a:r>
            <a:r>
              <a:rPr lang="fr-FR" b="1" i="0" u="none" baseline="0">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b="1"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t>Société civile</a:t>
            </a:r>
            <a:r>
              <a:rPr lang="fr-FR" b="0" i="0" u="none" baseline="0">
                <a:solidFill>
                  <a:srgbClr val="101010"/>
                </a:solidFill>
                <a:effectLst/>
                <a:latin typeface="PT Serif"/>
              </a:rPr>
              <a:t> comprend des organisations qui ne sont pas associées au gouvernement ou à des entreprises à but lucratif, notamment des groupes de défense des droits, des associations professionnelles, des églises, des organisations caritatives et des fondations, ainsi que des institutions culturelles.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101010"/>
              </a:solidFill>
              <a:effectLst/>
              <a:latin typeface="PT 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solidFill>
                  <a:srgbClr val="101010"/>
                </a:solidFill>
                <a:effectLst/>
                <a:latin typeface="PT Serif"/>
              </a:rPr>
              <a:t>La société civile est devenue une force dans le développement international. Les OSC peuvent inclure</a:t>
            </a:r>
            <a:r>
              <a:rPr lang="fr-FR" b="0" i="0" u="none" baseline="0"/>
              <a:t> des réseaux d'associations médicales, des syndicats, des organisations confessionnelles et des organisations représentant les composantes de la maladie (comme les personnes vivant avec le VIH/SIDA). Au sein d'une communauté ou d'un pays donné, il peut y avoir des organisations internationales de la société civile, des organisations nationales de la société civile, des mouvements infranationaux et communautaires et des opérations locales d'organisations internationales de la société civile.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t>Quelle que soit sa forme, la société civile partage une dynamique d'action collective. Alors que les intérêts, les valeurs et les missions qui animent les acteurs de la société civile peuvent être très différents les uns des autres, chaque groupe ou réseau de la société civile est organisé autour d'un objectif ou d'un principe d'animation unique.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i="0" u="none" baseline="0">
                <a:latin typeface="Arial" panose="020B0604020202020204" pitchFamily="34" charset="0"/>
              </a:rPr>
              <a:t>[</a:t>
            </a:r>
            <a:r>
              <a:rPr lang="fr-FR" b="1" i="1" u="none" baseline="0">
                <a:latin typeface="Arial" panose="020B0604020202020204" pitchFamily="34" charset="0"/>
              </a:rPr>
              <a:t>Demandez aux participants des OSC : </a:t>
            </a:r>
            <a:r>
              <a:rPr lang="fr-FR" b="1" i="1" u="none" baseline="0"/>
              <a:t>Quels sont les objectifs d'animation des OSC participantes ?</a:t>
            </a:r>
            <a:r>
              <a:rPr lang="fr-FR" b="1" i="0" u="none" baseline="0"/>
              <a:t> ]</a:t>
            </a:r>
            <a:endParaRPr lang="fr-FR"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t>Source : https://apps.who.int/iris/bitstream/handle/10665/100626/9789241506687_eng.pdf;jsessionid=7174BD9C66EF1B812628B97552F750DC?sequence=1</a:t>
            </a:r>
          </a:p>
        </p:txBody>
      </p:sp>
      <p:sp>
        <p:nvSpPr>
          <p:cNvPr id="4" name="Slide Number Placeholder 3"/>
          <p:cNvSpPr>
            <a:spLocks noGrp="1"/>
          </p:cNvSpPr>
          <p:nvPr>
            <p:ph type="sldNum" sz="quarter" idx="5"/>
          </p:nvPr>
        </p:nvSpPr>
        <p:spPr/>
        <p:txBody>
          <a:bodyPr/>
          <a:lstStyle/>
          <a:p>
            <a:pPr algn="l" rtl="0"/>
            <a:fld id="{44B8F7FD-B04B-49C9-8695-D9B61F508A77}" type="slidenum">
              <a:rPr/>
              <a:t>19</a:t>
            </a:fld>
            <a:endParaRPr lang="fr-FR"/>
          </a:p>
        </p:txBody>
      </p:sp>
    </p:spTree>
    <p:extLst>
      <p:ext uri="{BB962C8B-B14F-4D97-AF65-F5344CB8AC3E}">
        <p14:creationId xmlns:p14="http://schemas.microsoft.com/office/powerpoint/2010/main" val="2942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Nous commencerons par nous rencontrer. Aujourd'hui, il s'agit de communiquer efficacement, et nous ne pouvons pas le faire sans établir des relations avec les autres participants dans la salle. Après cela, je parlerai des règles de base pour les discussions de la journée. Ensuite, nous passerons brièvement en revue vos réponses au sondage d'évaluation des besoins que nous avons envoyé avant cet atelier.</a:t>
            </a:r>
          </a:p>
          <a:p>
            <a:endParaRPr lang="fr-FR" dirty="0"/>
          </a:p>
          <a:p>
            <a:pPr algn="l" rtl="0"/>
            <a:r>
              <a:rPr lang="fr-FR" b="0" i="0" u="none" baseline="0"/>
              <a:t>Notre atelier comporte quatre sections principales. Nous commencerons par parler du fossé de la communication entre les journalistes et les organisations de la société civile, puis nous passerons en revue quelques conseils et bonnes pratiques pour combler ce fossé. La deuxième partie de l'atelier est consacrée à des exercices interactifs, afin que vous puissiez essayer de nouvelles compétences et mettre ces leçons en pratique. La première session interactive aidera les journalistes à apprendre de leurs homologues des OSC comment couvrir l'avortement d'une manière plus précise, efficace et nuancée qui captera l'attention du public. La deuxième session aidera les représentants des OSC à comprendre comment communiquer avec les médias, en fournissant les informations et le soutien dont les journalistes ont besoin pour faire des reportages.</a:t>
            </a:r>
          </a:p>
          <a:p>
            <a:endParaRPr lang="fr-FR" dirty="0"/>
          </a:p>
          <a:p>
            <a:pPr algn="l" rtl="0"/>
            <a:r>
              <a:rPr lang="fr-FR" b="0" i="0" u="none" baseline="0"/>
              <a:t>Alors que certaines parties de l'atelier sont destinées aux journalistes et d'autres aux OSC, je pense qu'il sera utile pour les deux groupes d'entendre les mêmes informations. De plus, nous espérons que vous compléterez ce qui est sur les diapositives avec des exemples de votre travail en tant que journalistes et représentants d'OSC. Nous voulons que vous vous sentiez à l'aise de parler et de poser des questions.</a:t>
            </a:r>
          </a:p>
        </p:txBody>
      </p:sp>
      <p:sp>
        <p:nvSpPr>
          <p:cNvPr id="4" name="Slide Number Placeholder 3"/>
          <p:cNvSpPr>
            <a:spLocks noGrp="1"/>
          </p:cNvSpPr>
          <p:nvPr>
            <p:ph type="sldNum" sz="quarter" idx="5"/>
          </p:nvPr>
        </p:nvSpPr>
        <p:spPr/>
        <p:txBody>
          <a:bodyPr/>
          <a:lstStyle/>
          <a:p>
            <a:pPr algn="l" rtl="0"/>
            <a:fld id="{44B8F7FD-B04B-49C9-8695-D9B61F508A77}" type="slidenum">
              <a:rPr/>
              <a:t>2</a:t>
            </a:fld>
            <a:endParaRPr lang="fr-FR"/>
          </a:p>
        </p:txBody>
      </p:sp>
    </p:spTree>
    <p:extLst>
      <p:ext uri="{BB962C8B-B14F-4D97-AF65-F5344CB8AC3E}">
        <p14:creationId xmlns:p14="http://schemas.microsoft.com/office/powerpoint/2010/main" val="2002831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5000"/>
            <a:ext cx="5486400" cy="3086100"/>
          </a:xfrm>
        </p:spPr>
      </p:sp>
      <p:sp>
        <p:nvSpPr>
          <p:cNvPr id="3" name="Notes Placeholder 2"/>
          <p:cNvSpPr>
            <a:spLocks noGrp="1"/>
          </p:cNvSpPr>
          <p:nvPr>
            <p:ph type="body" idx="1"/>
          </p:nvPr>
        </p:nvSpPr>
        <p:spPr>
          <a:xfrm>
            <a:off x="685800" y="38925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dirty="0">
                <a:latin typeface="Arial" panose="020B0604020202020204" pitchFamily="34" charset="0"/>
              </a:rPr>
              <a:t>Alors pourquoi est-il utile de travailler avec les OSC ? </a:t>
            </a:r>
            <a:r>
              <a:rPr lang="fr-FR" b="1" i="0" u="none" baseline="0" dirty="0">
                <a:latin typeface="Arial" panose="020B0604020202020204" pitchFamily="34" charset="0"/>
              </a:rPr>
              <a:t>[</a:t>
            </a:r>
            <a:r>
              <a:rPr lang="fr-FR" b="1" i="1" u="none" baseline="0" dirty="0">
                <a:latin typeface="Arial" panose="020B0604020202020204" pitchFamily="34" charset="0"/>
              </a:rPr>
              <a:t>Générer des réponses des journalistes participants.</a:t>
            </a:r>
            <a:r>
              <a:rPr lang="fr-FR" b="1" i="0" u="none" baseline="0" dirty="0">
                <a:latin typeface="Arial" panose="020B0604020202020204" pitchFamily="34" charset="0"/>
              </a:rPr>
              <a:t>] </a:t>
            </a:r>
          </a:p>
          <a:p>
            <a:endParaRPr lang="fr-FR" dirty="0"/>
          </a:p>
          <a:p>
            <a:pPr algn="l" rtl="0"/>
            <a:r>
              <a:rPr lang="fr-FR" b="0" i="0" u="none" baseline="0" dirty="0"/>
              <a:t>Les OSC peuvent être des ressources précieuses pour les journalistes de plusieurs manières. Premièrement, ils peuvent être des agents de changement et de progrès. Leurs missions sont souvent axées sur des problèmes qui sont importants pour l'ensemble de la communauté ou pour des groupes spécifiques au sein de la communauté. Étant donné que les OSC peuvent être agiles et axées sur les objectifs, elles peuvent être de bonnes sources de nouvelles solutions et d'idées de progrès.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dirty="0"/>
              <a:t>Elles ont une expertise technique approfondie, une compréhension approfondie des données et sont bien connectées à un large éventail d'intervenants. Elles comprennent également comment présenter les faits clairement et aident à lutter contre la désinformation et les préjugés, en particulier sur des sujets sensibles.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dirty="0"/>
              <a:t>Comme les OSC travaillent pour soutenir différents groupes et communautés, elles ont souvent des relations solides avec des personnes qui pourraient servir de sources directes pour les reportages des journalistes.</a:t>
            </a:r>
          </a:p>
          <a:p>
            <a:endParaRPr lang="fr-FR" dirty="0"/>
          </a:p>
          <a:p>
            <a:pPr algn="l" rtl="0"/>
            <a:r>
              <a:rPr lang="fr-FR" b="0" i="0" u="none" baseline="0" dirty="0"/>
              <a:t>Enfin, elles peuvent amplifier l'impact d'un reportage à travers leur travail et donner de la crédibilité – en tant que source d'information – aux reportages des journalistes.</a:t>
            </a:r>
          </a:p>
        </p:txBody>
      </p:sp>
      <p:sp>
        <p:nvSpPr>
          <p:cNvPr id="4" name="Slide Number Placeholder 3"/>
          <p:cNvSpPr>
            <a:spLocks noGrp="1"/>
          </p:cNvSpPr>
          <p:nvPr>
            <p:ph type="sldNum" sz="quarter" idx="5"/>
          </p:nvPr>
        </p:nvSpPr>
        <p:spPr/>
        <p:txBody>
          <a:bodyPr/>
          <a:lstStyle/>
          <a:p>
            <a:pPr algn="l" rtl="0"/>
            <a:fld id="{44B8F7FD-B04B-49C9-8695-D9B61F508A77}" type="slidenum">
              <a:rPr/>
              <a:t>20</a:t>
            </a:fld>
            <a:endParaRPr lang="fr-FR"/>
          </a:p>
        </p:txBody>
      </p:sp>
    </p:spTree>
    <p:extLst>
      <p:ext uri="{BB962C8B-B14F-4D97-AF65-F5344CB8AC3E}">
        <p14:creationId xmlns:p14="http://schemas.microsoft.com/office/powerpoint/2010/main" val="2018990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solidFill>
                  <a:srgbClr val="101010"/>
                </a:solidFill>
                <a:effectLst/>
                <a:latin typeface="PT Serif"/>
              </a:rPr>
              <a:t>Les OSC peuvent agir de plusieurs manières en tant qu'agents de changement.</a:t>
            </a:r>
          </a:p>
          <a:p>
            <a:endParaRPr lang="fr-FR" b="0" i="0" dirty="0">
              <a:solidFill>
                <a:srgbClr val="101010"/>
              </a:solidFill>
              <a:effectLst/>
              <a:latin typeface="PT Serif"/>
            </a:endParaRPr>
          </a:p>
          <a:p>
            <a:pPr algn="l" rtl="0"/>
            <a:r>
              <a:rPr lang="fr-FR" b="0" i="0" u="none" baseline="0">
                <a:solidFill>
                  <a:srgbClr val="101010"/>
                </a:solidFill>
                <a:effectLst/>
                <a:latin typeface="PT Serif"/>
              </a:rPr>
              <a:t>La plupart des OSC, en particulier les groupes de pression, fournissent des informations au public sur leur problème. Leur matériel est convainquant et peut changer les esprits et les opinions et aide à susciter un dialogue public.</a:t>
            </a:r>
          </a:p>
          <a:p>
            <a:endParaRPr lang="fr-FR" b="0" i="0" dirty="0">
              <a:solidFill>
                <a:srgbClr val="101010"/>
              </a:solidFill>
              <a:effectLst/>
              <a:latin typeface="PT Serif"/>
            </a:endParaRPr>
          </a:p>
          <a:p>
            <a:pPr algn="l" rtl="0"/>
            <a:r>
              <a:rPr lang="fr-FR" b="0" i="0" u="none" baseline="0">
                <a:solidFill>
                  <a:srgbClr val="101010"/>
                </a:solidFill>
                <a:effectLst/>
                <a:latin typeface="PT Serif"/>
              </a:rPr>
              <a:t>Les OSC surveillent les politiques et les actions et tiennent les décideurs responsables de leurs actions et des engagements qu'ils ont pris.</a:t>
            </a:r>
          </a:p>
          <a:p>
            <a:endParaRPr lang="fr-FR" b="0" i="0" dirty="0">
              <a:solidFill>
                <a:srgbClr val="101010"/>
              </a:solidFill>
              <a:effectLst/>
              <a:latin typeface="PT Serif"/>
            </a:endParaRPr>
          </a:p>
          <a:p>
            <a:pPr algn="l" rtl="0"/>
            <a:r>
              <a:rPr lang="fr-FR" b="0" i="0" u="none" baseline="0">
                <a:solidFill>
                  <a:srgbClr val="101010"/>
                </a:solidFill>
                <a:effectLst/>
                <a:latin typeface="PT Serif"/>
              </a:rPr>
              <a:t>Elles peuvent fournir des services directement, y compris des services de santé reproductive, en mettant l'accent sur les communautés mal desservies et difficiles à atteindre.</a:t>
            </a:r>
          </a:p>
          <a:p>
            <a:endParaRPr lang="fr-FR" b="0" i="0" dirty="0">
              <a:solidFill>
                <a:srgbClr val="101010"/>
              </a:solidFill>
              <a:effectLst/>
              <a:latin typeface="PT Serif"/>
            </a:endParaRPr>
          </a:p>
          <a:p>
            <a:pPr algn="l" rtl="0"/>
            <a:r>
              <a:rPr lang="fr-FR" b="0" i="0" u="none" baseline="0">
                <a:solidFill>
                  <a:srgbClr val="101010"/>
                </a:solidFill>
                <a:effectLst/>
                <a:latin typeface="PT Serif"/>
              </a:rPr>
              <a:t>Et elles peuvent s'engager dans un travail de plaidoyer qui aide à faciliter le changement de politique, y compris la collecte directe de recherches et de données.</a:t>
            </a:r>
          </a:p>
          <a:p>
            <a:pPr marL="0" indent="0" algn="l" rtl="0">
              <a:buFont typeface="Arial" panose="020B0604020202020204" pitchFamily="34" charset="0"/>
              <a:buNone/>
            </a:pPr>
            <a:endParaRPr lang="fr-FR" b="0" i="0" dirty="0">
              <a:solidFill>
                <a:srgbClr val="101010"/>
              </a:solidFill>
              <a:effectLst/>
              <a:latin typeface="PT Serif"/>
            </a:endParaRPr>
          </a:p>
          <a:p>
            <a:endParaRPr lang="fr-FR" b="0" i="0" dirty="0">
              <a:solidFill>
                <a:srgbClr val="101010"/>
              </a:solidFill>
              <a:effectLst/>
              <a:latin typeface="PT Serif"/>
            </a:endParaRPr>
          </a:p>
        </p:txBody>
      </p:sp>
      <p:sp>
        <p:nvSpPr>
          <p:cNvPr id="4" name="Slide Number Placeholder 3"/>
          <p:cNvSpPr>
            <a:spLocks noGrp="1"/>
          </p:cNvSpPr>
          <p:nvPr>
            <p:ph type="sldNum" sz="quarter" idx="5"/>
          </p:nvPr>
        </p:nvSpPr>
        <p:spPr/>
        <p:txBody>
          <a:bodyPr/>
          <a:lstStyle/>
          <a:p>
            <a:pPr algn="l" rtl="0"/>
            <a:fld id="{44B8F7FD-B04B-49C9-8695-D9B61F508A77}" type="slidenum">
              <a:rPr/>
              <a:t>21</a:t>
            </a:fld>
            <a:endParaRPr lang="fr-FR"/>
          </a:p>
        </p:txBody>
      </p:sp>
    </p:spTree>
    <p:extLst>
      <p:ext uri="{BB962C8B-B14F-4D97-AF65-F5344CB8AC3E}">
        <p14:creationId xmlns:p14="http://schemas.microsoft.com/office/powerpoint/2010/main" val="3980839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t>Les OSC ont une expertise technique approfondie. Elles ont accès aux dernières données et une compréhension approfondie de leurs implications. Elles comprennent les limites des données et ce que certaines données peuvent et ne peuvent pas prouver. Elles peuvent aider les journalistes à interpréter les données et peuvent fournir des informations de base et un contexte utiles pour raconter une histoire puissante et basée sur des faits.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solidFill>
                  <a:schemeClr val="accent1"/>
                </a:solidFill>
              </a:rPr>
              <a:t>Ces compétences sont particulièrement essentielles lorsqu'il s'agit de couvrir un sujet sensible et souvent mal compris comme l'avortement.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22</a:t>
            </a:fld>
            <a:endParaRPr lang="fr-FR"/>
          </a:p>
        </p:txBody>
      </p:sp>
    </p:spTree>
    <p:extLst>
      <p:ext uri="{BB962C8B-B14F-4D97-AF65-F5344CB8AC3E}">
        <p14:creationId xmlns:p14="http://schemas.microsoft.com/office/powerpoint/2010/main" val="2344114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t>Les représentants des OSC ont un vaste réseau de relations. Ils peuvent présenter les journalistes à un éventail d'intervenants, notamment des représentants du gouvernement, des professionnels de la santé, des experts juridiques et des défenseurs de la santé et des droits des femmes. Ils connaissent également des femmes qui ont subi des avortements ou d'autres expériences pertinentes en matière de soins de santé reproductive. Les OSC peuvent aider les journalistes à accéder à des sources difficiles d'accès qui permettent aux journalistes de donner un visage humain aux données. Elles comprennent également la stigmatisation entourant l'avortement et comment communiquer sur l'avortement de manière non stigmatisante.</a:t>
            </a: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23</a:t>
            </a:fld>
            <a:endParaRPr lang="fr-FR"/>
          </a:p>
        </p:txBody>
      </p:sp>
    </p:spTree>
    <p:extLst>
      <p:ext uri="{BB962C8B-B14F-4D97-AF65-F5344CB8AC3E}">
        <p14:creationId xmlns:p14="http://schemas.microsoft.com/office/powerpoint/2010/main" val="1851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solidFill>
                  <a:srgbClr val="101010"/>
                </a:solidFill>
                <a:effectLst/>
                <a:latin typeface="PT Serif"/>
              </a:rPr>
              <a:t>Les OSC peuvent amplifier l'impact d'un reportage en l'utilisant comme outil de plaidoyer. </a:t>
            </a:r>
            <a:r>
              <a:rPr lang="fr-FR" b="0" i="0" u="none" baseline="0"/>
              <a:t>Alors que les médias peuvent attirer l'attention sur un problème, c'est généralement le travail de suivi effectué par les OSC qui conduit à un changement de politique.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t>OSC : existe-t-il d'autres moyens d'aider les journalistes ? </a:t>
            </a:r>
            <a:r>
              <a:rPr lang="fr-FR" b="1" i="0" u="none" baseline="0"/>
              <a:t>[</a:t>
            </a:r>
            <a:r>
              <a:rPr lang="fr-FR" b="1" i="1" u="none" baseline="0"/>
              <a:t>Générer des réponses.</a:t>
            </a:r>
            <a:r>
              <a:rPr lang="fr-FR" b="1" i="0" u="none" baseline="0"/>
              <a:t>]</a:t>
            </a:r>
            <a:endParaRPr lang="fr-FR" i="0" dirty="0"/>
          </a:p>
        </p:txBody>
      </p:sp>
      <p:sp>
        <p:nvSpPr>
          <p:cNvPr id="4" name="Slide Number Placeholder 3"/>
          <p:cNvSpPr>
            <a:spLocks noGrp="1"/>
          </p:cNvSpPr>
          <p:nvPr>
            <p:ph type="sldNum" sz="quarter" idx="5"/>
          </p:nvPr>
        </p:nvSpPr>
        <p:spPr/>
        <p:txBody>
          <a:bodyPr/>
          <a:lstStyle/>
          <a:p>
            <a:pPr algn="l" rtl="0"/>
            <a:fld id="{44B8F7FD-B04B-49C9-8695-D9B61F508A77}" type="slidenum">
              <a:rPr/>
              <a:t>24</a:t>
            </a:fld>
            <a:endParaRPr lang="fr-FR"/>
          </a:p>
        </p:txBody>
      </p:sp>
    </p:spTree>
    <p:extLst>
      <p:ext uri="{BB962C8B-B14F-4D97-AF65-F5344CB8AC3E}">
        <p14:creationId xmlns:p14="http://schemas.microsoft.com/office/powerpoint/2010/main" val="2664375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Il est important que les journalistes se souviennent que les OSC ont leurs propres intérêts et limites. </a:t>
            </a:r>
          </a:p>
          <a:p>
            <a:endParaRPr lang="fr-FR" dirty="0"/>
          </a:p>
          <a:p>
            <a:pPr algn="l" rtl="0"/>
            <a:r>
              <a:rPr lang="fr-FR" b="0" i="0" u="none" baseline="0"/>
              <a:t>Faire en sorte que les articles soient diffusés dans les médias est un moyen pour les OSC de montrer à leurs donateurs qu'elles sont efficaces. Cela peut les amener à se tourner vers les médias pour la promotion. Elles peuvent fournir aux médias un contenu prêt à l'emploi comportant des citations de leurs propres agents, des chiffres qu'elles ont collectés et un point de vue soutenu par leur organisation. Ce contenu peut être utile, mais pas en soi ou pris pour argent comptant. Les documents de plaidoyer et de presse des OSC peuvent être unidimensionnels et ne doivent pas remplacer les rapports originaux. Les journalistes doivent toujours rapporter leur histoire et choisir les faits de manière critique, en sélectionnant les informations des OSC qui amélioreront leur histoire et en les combinant avec une variété de faits et de voix.</a:t>
            </a:r>
          </a:p>
          <a:p>
            <a:endParaRPr lang="fr-FR" dirty="0"/>
          </a:p>
          <a:p>
            <a:pPr algn="l" rtl="0"/>
            <a:r>
              <a:rPr lang="fr-FR" b="0" i="0" u="none" baseline="0"/>
              <a:t>Les OSC peuvent être contraintes en fonction des délais et des priorités de leurs donateurs, ou simplement biaisées dans leur travail. Certaines OSC utilisent sélectivement – ou abusent – des informations pour s'aligner sur leurs opinions. D'autres font des allégations qui sont fausses ou pour lesquelles il n'y a aucune preuve factuelle. C'est pourquoi les journalistes doivent examiner toutes les informations qu'ils reçoivent des OSC pour s'assurer qu'elles sont crédibles et pour rendre compte des informations des OSC d'une manière équilibrée qui inclut d'autres sources.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latin typeface="Arial" panose="020B0604020202020204" pitchFamily="34" charset="0"/>
              </a:rPr>
              <a:t>Quelqu'un a-t-il eu une expérience comme celle-ci, où une OSC vous a fourni du contenu prêt à l'emploi ? Quelle a été votre impression des informations fournies et comment les avez-vous utilisées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b="0"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i="0" u="none" baseline="0">
                <a:latin typeface="Arial" panose="020B0604020202020204" pitchFamily="34" charset="0"/>
              </a:rPr>
              <a:t>[</a:t>
            </a:r>
            <a:r>
              <a:rPr lang="fr-FR" b="1" i="1" u="none" baseline="0">
                <a:latin typeface="Arial" panose="020B0604020202020204" pitchFamily="34" charset="0"/>
              </a:rPr>
              <a:t>Générer des réponses des journalistes participants.</a:t>
            </a:r>
            <a:r>
              <a:rPr lang="fr-FR" b="1" i="0" u="none" baseline="0">
                <a:latin typeface="Arial" panose="020B0604020202020204" pitchFamily="34" charset="0"/>
              </a:rPr>
              <a:t>]</a:t>
            </a:r>
            <a:endParaRPr lang="fr-FR" altLang="en-US" b="1" dirty="0">
              <a:latin typeface="Arial" panose="020B0604020202020204" pitchFamily="34" charset="0"/>
            </a:endParaRP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25</a:t>
            </a:fld>
            <a:endParaRPr lang="fr-FR"/>
          </a:p>
        </p:txBody>
      </p:sp>
    </p:spTree>
    <p:extLst>
      <p:ext uri="{BB962C8B-B14F-4D97-AF65-F5344CB8AC3E}">
        <p14:creationId xmlns:p14="http://schemas.microsoft.com/office/powerpoint/2010/main" val="2627641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Nous allons maintenant faire une activité importante.</a:t>
            </a:r>
          </a:p>
          <a:p>
            <a:endParaRPr lang="fr-FR" dirty="0"/>
          </a:p>
          <a:p>
            <a:pPr marL="0" indent="0" algn="l" rtl="0">
              <a:buFont typeface="Arial" panose="020B0604020202020204" pitchFamily="34" charset="0"/>
              <a:buNone/>
            </a:pPr>
            <a:r>
              <a:rPr lang="fr-FR" b="1" i="1" u="none" baseline="0"/>
              <a:t>[Répartissez les participants en deux groupes. Chaque groupe doit comprendre un animateur et un nombre à peu près égal de journalistes et de représentants d'OSC.</a:t>
            </a:r>
          </a:p>
          <a:p>
            <a:endParaRPr lang="fr-FR" b="1" i="1" dirty="0"/>
          </a:p>
          <a:p>
            <a:pPr marL="171450" indent="-171450" algn="l" rtl="0">
              <a:buFont typeface="Arial" panose="020B0604020202020204" pitchFamily="34" charset="0"/>
              <a:buChar char="•"/>
            </a:pPr>
            <a:r>
              <a:rPr lang="fr-FR" b="1" i="1" u="none" baseline="0"/>
              <a:t>Demandez à chaque groupe de désigner un preneur de notes qui sera chargé de faire rapport à l'ensemble du groupe. </a:t>
            </a:r>
          </a:p>
          <a:p>
            <a:pPr marL="171450" indent="-171450" algn="l" rtl="0">
              <a:buFont typeface="Arial" panose="020B0604020202020204" pitchFamily="34" charset="0"/>
              <a:buChar char="•"/>
            </a:pPr>
            <a:endParaRPr lang="fr-FR" b="1" i="1" dirty="0"/>
          </a:p>
          <a:p>
            <a:pPr marL="171450" indent="-171450" algn="l" rtl="0">
              <a:buFont typeface="Arial" panose="020B0604020202020204" pitchFamily="34" charset="0"/>
              <a:buChar char="•"/>
            </a:pPr>
            <a:r>
              <a:rPr lang="fr-FR" b="1" i="1" u="none" baseline="0"/>
              <a:t>Commencez par demander aux journalistes : que souhaiteriez-vous que les OSC comprennent à propos de votre travail ? Dites aux participants des OSC d'écouter activement mais de ne pas intervenir. Si les journalistes ne répondent pas, incitez-les à leur demander à quelles pressions et contraintes ils sont confrontés.</a:t>
            </a:r>
          </a:p>
          <a:p>
            <a:pPr marL="171450" indent="-171450" algn="l" rtl="0">
              <a:buFont typeface="Arial" panose="020B0604020202020204" pitchFamily="34" charset="0"/>
              <a:buChar char="•"/>
            </a:pPr>
            <a:endParaRPr lang="fr-FR" b="1" i="1" dirty="0"/>
          </a:p>
          <a:p>
            <a:pPr marL="171450" indent="-171450" algn="l" rtl="0">
              <a:buFont typeface="Arial" panose="020B0604020202020204" pitchFamily="34" charset="0"/>
              <a:buChar char="•"/>
            </a:pPr>
            <a:r>
              <a:rPr lang="fr-FR" b="1" i="1" u="none" baseline="0"/>
              <a:t>L'animateur doit ensuite demander aux représentants des OSC : que souhaiteriez-vous que les journalistes comprennent à propos de votre travail ? Rappelez aux journalistes d'écouter activement mais de ne pas intervenir. </a:t>
            </a:r>
          </a:p>
          <a:p>
            <a:pPr marL="171450" indent="-171450" algn="l" rtl="0">
              <a:buFont typeface="Arial" panose="020B0604020202020204" pitchFamily="34" charset="0"/>
              <a:buChar char="•"/>
            </a:pPr>
            <a:endParaRPr lang="fr-FR" b="1" i="1" dirty="0"/>
          </a:p>
          <a:p>
            <a:pPr marL="171450" indent="-171450" algn="l" rtl="0">
              <a:buFont typeface="Arial" panose="020B0604020202020204" pitchFamily="34" charset="0"/>
              <a:buChar char="•"/>
            </a:pPr>
            <a:r>
              <a:rPr lang="fr-FR" b="1" i="1" u="none" baseline="0"/>
              <a:t>L'animateur doit ensuite demander au groupe de réfléchir à l'existence d'objectifs communs entre les journalistes et les OSC. Générez des réponses à la fois des journalistes et des participants des OSC. Si le groupe ne répond pas, demandez-leur s'ils sont d'accord de dire que l'information du public est un objectif qu'ils partagent.</a:t>
            </a:r>
          </a:p>
          <a:p>
            <a:pPr marL="171450" indent="-171450" algn="l" rtl="0">
              <a:buFont typeface="Arial" panose="020B0604020202020204" pitchFamily="34" charset="0"/>
              <a:buChar char="•"/>
            </a:pPr>
            <a:endParaRPr lang="fr-FR" b="1" i="1" dirty="0"/>
          </a:p>
          <a:p>
            <a:pPr marL="171450" indent="-171450" algn="l" rtl="0">
              <a:buFont typeface="Arial" panose="020B0604020202020204" pitchFamily="34" charset="0"/>
              <a:buChar char="•"/>
            </a:pPr>
            <a:r>
              <a:rPr lang="fr-FR" b="1" i="1" u="none" baseline="0"/>
              <a:t>Regroupez-vous en grand groupe. Chaque preneur de notes partage les points clés de sa discussion en petit groupe.</a:t>
            </a:r>
            <a:r>
              <a:rPr lang="fr-FR" b="1" i="0" u="none" baseline="0"/>
              <a:t> ]</a:t>
            </a:r>
          </a:p>
          <a:p>
            <a:endParaRPr lang="fr-FR" i="0" dirty="0"/>
          </a:p>
          <a:p>
            <a:pPr algn="l" rtl="0"/>
            <a:r>
              <a:rPr lang="fr-FR" b="1" i="0" u="none" baseline="0"/>
              <a:t>[Après cette activité, faites une pause.]</a:t>
            </a:r>
            <a:endParaRPr lang="fr-FR" b="1" dirty="0"/>
          </a:p>
        </p:txBody>
      </p:sp>
      <p:sp>
        <p:nvSpPr>
          <p:cNvPr id="4" name="Slide Number Placeholder 3"/>
          <p:cNvSpPr>
            <a:spLocks noGrp="1"/>
          </p:cNvSpPr>
          <p:nvPr>
            <p:ph type="sldNum" sz="quarter" idx="5"/>
          </p:nvPr>
        </p:nvSpPr>
        <p:spPr/>
        <p:txBody>
          <a:bodyPr/>
          <a:lstStyle/>
          <a:p>
            <a:pPr algn="l" rtl="0"/>
            <a:fld id="{44B8F7FD-B04B-49C9-8695-D9B61F508A77}" type="slidenum">
              <a:rPr/>
              <a:t>26</a:t>
            </a:fld>
            <a:endParaRPr lang="fr-FR"/>
          </a:p>
        </p:txBody>
      </p:sp>
    </p:spTree>
    <p:extLst>
      <p:ext uri="{BB962C8B-B14F-4D97-AF65-F5344CB8AC3E}">
        <p14:creationId xmlns:p14="http://schemas.microsoft.com/office/powerpoint/2010/main" val="1900916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Maintenant que vous avez une meilleure compréhension des avantages mutuels de la collaboration, nous allons passer en revue quelques conseils et bonnes pratiques.</a:t>
            </a:r>
          </a:p>
        </p:txBody>
      </p:sp>
      <p:sp>
        <p:nvSpPr>
          <p:cNvPr id="4" name="Slide Number Placeholder 3"/>
          <p:cNvSpPr>
            <a:spLocks noGrp="1"/>
          </p:cNvSpPr>
          <p:nvPr>
            <p:ph type="sldNum" sz="quarter" idx="5"/>
          </p:nvPr>
        </p:nvSpPr>
        <p:spPr/>
        <p:txBody>
          <a:bodyPr/>
          <a:lstStyle/>
          <a:p>
            <a:pPr algn="l" rtl="0"/>
            <a:fld id="{44B8F7FD-B04B-49C9-8695-D9B61F508A77}" type="slidenum">
              <a:rPr/>
              <a:t>27</a:t>
            </a:fld>
            <a:endParaRPr lang="fr-FR"/>
          </a:p>
        </p:txBody>
      </p:sp>
    </p:spTree>
    <p:extLst>
      <p:ext uri="{BB962C8B-B14F-4D97-AF65-F5344CB8AC3E}">
        <p14:creationId xmlns:p14="http://schemas.microsoft.com/office/powerpoint/2010/main" val="3186358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Commençons par discuter des conseils et des meilleures pratiques que les OSC doivent garder à l'esprit lorsqu'elles s'engagent avec les médias. </a:t>
            </a:r>
          </a:p>
        </p:txBody>
      </p:sp>
      <p:sp>
        <p:nvSpPr>
          <p:cNvPr id="4" name="Slide Number Placeholder 3"/>
          <p:cNvSpPr>
            <a:spLocks noGrp="1"/>
          </p:cNvSpPr>
          <p:nvPr>
            <p:ph type="sldNum" sz="quarter" idx="5"/>
          </p:nvPr>
        </p:nvSpPr>
        <p:spPr/>
        <p:txBody>
          <a:bodyPr/>
          <a:lstStyle/>
          <a:p>
            <a:pPr algn="l" rtl="0"/>
            <a:fld id="{44B8F7FD-B04B-49C9-8695-D9B61F508A77}" type="slidenum">
              <a:rPr/>
              <a:t>28</a:t>
            </a:fld>
            <a:endParaRPr lang="fr-FR"/>
          </a:p>
        </p:txBody>
      </p:sp>
    </p:spTree>
    <p:extLst>
      <p:ext uri="{BB962C8B-B14F-4D97-AF65-F5344CB8AC3E}">
        <p14:creationId xmlns:p14="http://schemas.microsoft.com/office/powerpoint/2010/main" val="1043385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Une fois que vous avez pris la décision de vous engager avec les médias, le choix des journalistes et des médias avec lesquels travailler peut sembler écrasant. N'oubliez pas que c'est votre choix et que vous devez être stratégique.</a:t>
            </a:r>
          </a:p>
          <a:p>
            <a:endParaRPr lang="fr-FR"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sz="1200" b="0" i="0" u="none" strike="noStrike" kern="1200" cap="none" spc="0" normalizeH="0" baseline="0">
                <a:ln>
                  <a:noFill/>
                </a:ln>
                <a:solidFill>
                  <a:srgbClr val="000000"/>
                </a:solidFill>
                <a:effectLst/>
                <a:uLnTx/>
                <a:uFillTx/>
                <a:latin typeface="Arial" charset="0"/>
                <a:ea typeface="MS PGothic" pitchFamily="34" charset="-128"/>
              </a:rPr>
              <a:t>Avant de contacter les médias, il est important de savoir à quel type de média ou à quel journaliste vous adresser.  </a:t>
            </a:r>
            <a:br>
              <a:rPr kumimoji="0" lang="fr-FR" sz="1200" b="0" i="0" u="none" strike="noStrike" kern="1200" cap="none" spc="0" normalizeH="0" baseline="0">
                <a:ln>
                  <a:noFill/>
                </a:ln>
                <a:solidFill>
                  <a:srgbClr val="000000"/>
                </a:solidFill>
                <a:effectLst/>
                <a:uLnTx/>
                <a:uFillTx/>
                <a:latin typeface="Arial" charset="0"/>
                <a:ea typeface="MS PGothic" pitchFamily="34" charset="-128"/>
              </a:rPr>
            </a:br>
            <a:endParaRPr kumimoji="0" lang="fr-FR"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sz="1200" b="0" i="0" u="none" strike="noStrike" kern="1200" cap="none" spc="0" normalizeH="0" baseline="0">
                <a:ln>
                  <a:noFill/>
                </a:ln>
                <a:solidFill>
                  <a:srgbClr val="000000"/>
                </a:solidFill>
                <a:effectLst/>
                <a:uLnTx/>
                <a:uFillTx/>
                <a:latin typeface="Arial" charset="0"/>
                <a:ea typeface="MS PGothic" pitchFamily="34" charset="-128"/>
              </a:rPr>
              <a:t>Il est probable que votre stratégie de communication implique de multiples publics cibles, tels que des représentants du gouvernement, des responsables de programme ou des donateurs, et des messages clés adaptés à chaque groupe. Nous voulons cibler les médias qui sont en mesure d'atteindre ce public. Où votre public cible obtient-il ses informations ? Vous devrez peut-être faire des recherches pour avoir une idée de l'endroit où concentrer vos efforts médiatiques.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sz="1200" b="0" i="0" u="none" strike="noStrike" kern="1200" cap="none" spc="0" normalizeH="0" baseline="0">
                <a:ln>
                  <a:noFill/>
                </a:ln>
                <a:solidFill>
                  <a:srgbClr val="000000"/>
                </a:solidFill>
                <a:effectLst/>
                <a:uLnTx/>
                <a:uFillTx/>
                <a:latin typeface="Arial" charset="0"/>
                <a:ea typeface="MS PGothic" pitchFamily="34" charset="-128"/>
              </a:rPr>
              <a:t>Construisez une base de données multimédia. Familiarisez-vous avec le type de contenu de divers journaux, journaux télévisés, émissions de radio, etc. Découvrez lesquels couvrent les questions pertinentes pour la santé reproductive et votre public cible. Au fur et à mesure que vous identifiez ces canaux médiatiques, notez les journalistes qui traitent et s'intéressent à la santé reproductive. Notez leurs informations de contact et apprenez à connaître leur travail, par exemple, vérifiez s'ils ont un blog, voyez s'ils sont actifs sur les réseaux sociaux, lisez les articles qu'ils ont écrits, etc. Avoir une liste de médias et de journalistes pertinents qui couvrent la reproduction la santé peut être utile si vous prévoyez d'utiliser les médias pour atteindre votre public cible.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algn="l" defTabSz="933237" rtl="0" eaLnBrk="0" fontAlgn="base" hangingPunct="0">
              <a:spcBef>
                <a:spcPct val="30000"/>
              </a:spcBef>
              <a:spcAft>
                <a:spcPct val="0"/>
              </a:spcAft>
              <a:defRPr/>
            </a:pPr>
            <a:r>
              <a:rPr kumimoji="0" lang="fr-FR" sz="1200" b="0" i="0" u="none" strike="noStrike" kern="1200" cap="none" spc="0" normalizeH="0" baseline="0">
                <a:ln>
                  <a:noFill/>
                </a:ln>
                <a:solidFill>
                  <a:srgbClr val="000000"/>
                </a:solidFill>
                <a:effectLst/>
                <a:uLnTx/>
                <a:uFillTx/>
                <a:latin typeface="Arial" charset="0"/>
                <a:ea typeface="MS PGothic" pitchFamily="34" charset="-128"/>
                <a:cs typeface="+mn-cs"/>
              </a:rPr>
              <a:t>Enfin, il est important de considérer comment les points de vente sont perçus et comment cela affectera la perception de votre sujet : et vous. Ciblez les éléments qui ont de la crédibilité, en particulier auprès de votre public cible.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latin typeface="Arial" panose="020B0604020202020204" pitchFamily="34" charset="0"/>
              </a:rPr>
              <a:t>Réfléchir aux divers risques et avantages associés au travail avec des éléments spécifiques est une étape importante à franchir avant de contacter les médias.</a:t>
            </a:r>
            <a:endParaRPr lang="fr-FR" dirty="0"/>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29</a:t>
            </a:fld>
            <a:endParaRPr lang="fr-FR"/>
          </a:p>
        </p:txBody>
      </p:sp>
    </p:spTree>
    <p:extLst>
      <p:ext uri="{BB962C8B-B14F-4D97-AF65-F5344CB8AC3E}">
        <p14:creationId xmlns:p14="http://schemas.microsoft.com/office/powerpoint/2010/main" val="119461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Commençons par un exercice de définition d'objectifs. C'est l'occasion pour nous de discuter de ce que les participants espèrent retirer de l'atelier et des préoccupations ou des malaises qu'ils peuvent avoir à propos de l'atelier et des questions qui seront discutées. Nous ferons cet exercice en binôme composé d'un journaliste et d'un représentant d'OSC.  </a:t>
            </a:r>
          </a:p>
          <a:p>
            <a:endParaRPr lang="fr-FR" dirty="0"/>
          </a:p>
          <a:p>
            <a:pPr algn="l" rtl="0"/>
            <a:r>
              <a:rPr lang="fr-FR" b="1" i="1" u="none" baseline="0"/>
              <a:t>[Faites ceci </a:t>
            </a:r>
            <a:r>
              <a:rPr lang="fr-FR" b="1" i="1" u="sng" baseline="0"/>
              <a:t>à l'avance :</a:t>
            </a:r>
            <a:r>
              <a:rPr lang="fr-FR" b="1" i="1" u="none" baseline="0"/>
              <a:t> sur un chevalet de conférence ou dans un autre format adapté à l'affichage, écrivez les affirmations suivantes :</a:t>
            </a:r>
          </a:p>
          <a:p>
            <a:pPr marL="171450" indent="-171450" algn="l" rtl="0">
              <a:buFont typeface="Arial" panose="020B0604020202020204" pitchFamily="34" charset="0"/>
              <a:buChar char="•"/>
            </a:pPr>
            <a:r>
              <a:rPr lang="fr-FR" b="1" i="1" u="none" baseline="0"/>
              <a:t>Mon espoir global pour cet atelier est… </a:t>
            </a:r>
          </a:p>
          <a:p>
            <a:pPr marL="171450" indent="-171450" algn="l" rtl="0">
              <a:buFont typeface="Arial" panose="020B0604020202020204" pitchFamily="34" charset="0"/>
              <a:buChar char="•"/>
            </a:pPr>
            <a:r>
              <a:rPr lang="fr-FR" b="1" i="1" u="none" baseline="0"/>
              <a:t>En ce moment, j'hésite à… </a:t>
            </a:r>
          </a:p>
          <a:p>
            <a:pPr marL="171450" indent="-171450" algn="l" rtl="0">
              <a:buFont typeface="Arial" panose="020B0604020202020204" pitchFamily="34" charset="0"/>
              <a:buChar char="•"/>
            </a:pPr>
            <a:r>
              <a:rPr lang="fr-FR" b="1" i="1" u="none" baseline="0"/>
              <a:t>J'ai peur qu'on me demande... </a:t>
            </a:r>
          </a:p>
          <a:p>
            <a:pPr marL="171450" indent="-171450" algn="l" rtl="0">
              <a:buFont typeface="Arial" panose="020B0604020202020204" pitchFamily="34" charset="0"/>
              <a:buChar char="•"/>
            </a:pPr>
            <a:r>
              <a:rPr lang="fr-FR" b="1" i="1" u="none" baseline="0"/>
              <a:t>Je me sens mal à l'aise de discuter… </a:t>
            </a:r>
          </a:p>
          <a:p>
            <a:pPr marL="171450" indent="-171450" algn="l" rtl="0">
              <a:buFont typeface="Arial" panose="020B0604020202020204" pitchFamily="34" charset="0"/>
              <a:buChar char="•"/>
            </a:pPr>
            <a:r>
              <a:rPr lang="fr-FR" b="1" i="1" u="none" baseline="0"/>
              <a:t>Au cours de l'atelier, j'espère que je pourrai… </a:t>
            </a:r>
          </a:p>
          <a:p>
            <a:pPr marL="171450" indent="-171450" algn="l" rtl="0">
              <a:buFont typeface="Arial" panose="020B0604020202020204" pitchFamily="34" charset="0"/>
              <a:buChar char="•"/>
            </a:pPr>
            <a:r>
              <a:rPr lang="fr-FR" b="1" i="1" u="none" baseline="0"/>
              <a:t>À la fin de cet atelier, j'espère que je… </a:t>
            </a:r>
          </a:p>
          <a:p>
            <a:pPr marL="0" indent="0" algn="l" rtl="0">
              <a:buFont typeface="Arial" panose="020B0604020202020204" pitchFamily="34" charset="0"/>
              <a:buNone/>
            </a:pPr>
            <a:endParaRPr lang="fr-FR" b="1" i="1" dirty="0"/>
          </a:p>
          <a:p>
            <a:pPr algn="l" rtl="0"/>
            <a:r>
              <a:rPr lang="fr-FR" b="1" i="1" u="none" baseline="0"/>
              <a:t>Sur un autre chevalet de conférence, écrivez les titres « Espoirs » et « Hésitations » dans des colonnes séparées.] </a:t>
            </a:r>
            <a:br>
              <a:rPr lang="fr-FR" b="1" i="1"/>
            </a:br>
            <a:endParaRPr lang="fr-FR" b="1" i="1" dirty="0"/>
          </a:p>
          <a:p>
            <a:pPr algn="l" rtl="0"/>
            <a:r>
              <a:rPr lang="fr-FR" b="1" i="1" u="none" baseline="0"/>
              <a:t>[Faites ceci </a:t>
            </a:r>
            <a:r>
              <a:rPr lang="fr-FR" b="1" i="1" u="sng" baseline="0"/>
              <a:t>pendant l'atelier</a:t>
            </a:r>
            <a:r>
              <a:rPr lang="fr-FR" b="1" i="1" u="none" baseline="0"/>
              <a:t> :</a:t>
            </a:r>
          </a:p>
          <a:p>
            <a:pPr marL="171450" indent="-171450" algn="l" rtl="0">
              <a:buFont typeface="Arial" panose="020B0604020202020204" pitchFamily="34" charset="0"/>
              <a:buChar char="•"/>
            </a:pPr>
            <a:r>
              <a:rPr lang="fr-FR" b="1" i="1" u="none" baseline="0"/>
              <a:t>Donnez à chaque participant une fiche ou un papier. Demandez aux participants de prendre cinq minutes pour écrire leurs réponses à chaque affirmation. </a:t>
            </a:r>
          </a:p>
          <a:p>
            <a:pPr marL="171450" indent="-171450" algn="l" rtl="0">
              <a:buFont typeface="Arial" panose="020B0604020202020204" pitchFamily="34" charset="0"/>
              <a:buChar char="•"/>
            </a:pPr>
            <a:r>
              <a:rPr lang="fr-FR" b="1" i="1" u="none" baseline="0"/>
              <a:t>Divisez les participants en paires composées d'un journaliste et d'un représentant d'OSC. Demandez aux participants de se présenter à leur partenaire en partageant leur nom, leur affiliation et leur réponse à deux invites : une à propos d'un espoir pour l'atelier et une à propos d'une hésitation. </a:t>
            </a:r>
          </a:p>
          <a:p>
            <a:pPr marL="171450" indent="-171450" algn="l" rtl="0">
              <a:buFont typeface="Arial" panose="020B0604020202020204" pitchFamily="34" charset="0"/>
              <a:buChar char="•"/>
            </a:pPr>
            <a:r>
              <a:rPr lang="fr-FR" b="1" i="1" u="none" baseline="0"/>
              <a:t>Réunissez le groupe et demandez aux participants de présenter leur partenaire en partageant le nom, l'affiliation et les réponses de leur partenaire à deux invites. Écrivez les réponses - </a:t>
            </a:r>
            <a:r>
              <a:rPr lang="fr-FR" b="1" i="1" u="sng" baseline="0"/>
              <a:t>exactement</a:t>
            </a:r>
            <a:r>
              <a:rPr lang="fr-FR" b="1" i="1" u="none" baseline="0"/>
              <a:t> comme elles sont indiquées - sur le chevalet de conférence intitulé Espoirs et hésitations au fur et à mesure que chaque personne parle. Demandez aux participants de s'abstenir de commenter ou d'évaluer la réponse de quiconque. </a:t>
            </a:r>
          </a:p>
          <a:p>
            <a:pPr marL="171450" indent="-171450" algn="l" rtl="0">
              <a:buFont typeface="Arial" panose="020B0604020202020204" pitchFamily="34" charset="0"/>
              <a:buChar char="•"/>
            </a:pPr>
            <a:r>
              <a:rPr lang="fr-FR" b="1" i="1" u="none" baseline="0"/>
              <a:t>Demandez un ou deux commentaires généraux sur toute la liste des espoirs et des hésitations (pas la réponse d'une seule personne).]</a:t>
            </a:r>
          </a:p>
          <a:p>
            <a:pPr marL="0" indent="0" algn="l" rtl="0">
              <a:buFontTx/>
              <a:buNone/>
            </a:pPr>
            <a:br>
              <a:rPr lang="fr-FR" i="1"/>
            </a:br>
            <a:r>
              <a:rPr lang="fr-FR" b="0" i="0" u="none" baseline="0"/>
              <a:t>Merci pour le partage et la participation à cet exercice ! Notre agenda correspond parfaitement à vos objectifs de participation à cette formation. En tant qu'animateur (animatrice), je ferai de mon mieux pour répondre à vos attentes et m'assurer que chacun se sente à l'aise pendant l'atelier.</a:t>
            </a:r>
            <a:endParaRPr lang="fr-FR" i="1" dirty="0"/>
          </a:p>
          <a:p>
            <a:endParaRPr lang="fr-FR" dirty="0"/>
          </a:p>
          <a:p>
            <a:pPr algn="l" rtl="0"/>
            <a:r>
              <a:rPr lang="fr-FR" b="0" i="0" u="none" baseline="0"/>
              <a:t>Source : https://www.ipas.org/wp-content/uploads/2020/06/VALCLARE14-VCATAbortionAttitudeTransformation.pdf</a:t>
            </a:r>
          </a:p>
        </p:txBody>
      </p:sp>
      <p:sp>
        <p:nvSpPr>
          <p:cNvPr id="4" name="Slide Number Placeholder 3"/>
          <p:cNvSpPr>
            <a:spLocks noGrp="1"/>
          </p:cNvSpPr>
          <p:nvPr>
            <p:ph type="sldNum" sz="quarter" idx="5"/>
          </p:nvPr>
        </p:nvSpPr>
        <p:spPr/>
        <p:txBody>
          <a:bodyPr/>
          <a:lstStyle/>
          <a:p>
            <a:pPr algn="l" rtl="0"/>
            <a:fld id="{44B8F7FD-B04B-49C9-8695-D9B61F508A77}" type="slidenum">
              <a:rPr/>
              <a:t>3</a:t>
            </a:fld>
            <a:endParaRPr lang="fr-FR"/>
          </a:p>
        </p:txBody>
      </p:sp>
    </p:spTree>
    <p:extLst>
      <p:ext uri="{BB962C8B-B14F-4D97-AF65-F5344CB8AC3E}">
        <p14:creationId xmlns:p14="http://schemas.microsoft.com/office/powerpoint/2010/main" val="411413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Les réseaux sociaux offrent à chacun un outil de communication de masse. Mais soyez prudent ! Ce n'est pas parce que quelque chose ressemble à une actualité que cela est basé sur des faits ou provient d'une source crédible. Voici quelques conseils pour vous aider à évaluer les informations qui apparaissent sous la forme d'un reportage, en particulier en ligne, afin de déterminer si elles sont fiables.</a:t>
            </a:r>
          </a:p>
          <a:p>
            <a:endParaRPr lang="fr-FR" baseline="0" dirty="0"/>
          </a:p>
          <a:p>
            <a:pPr algn="l" rtl="0"/>
            <a:r>
              <a:rPr lang="fr-FR" b="0" i="0" u="none" baseline="0"/>
              <a:t>Vérifiez toujours la source de l'information. Avez-vous entendu parler de la publication ou de la source ? Est-elle connue et fiable ? Emploie-t-elle des journalistes qualifiés ? A-t-elle une bonne réputation ? Si l'information est en ligne, regardez attentivement le nom de domaine du site Web. Un site Web qui se termine par .lo, .com.co ou une autre fin étrange peut ne pas être fiable. C'est également un moyen de rendre un site de fausses informations plus légitime, en ajoutant un domaine supplémentaire après le site Web normal, comme dans le cas d'abc.com.co. </a:t>
            </a:r>
          </a:p>
          <a:p>
            <a:endParaRPr lang="fr-FR" baseline="0" dirty="0"/>
          </a:p>
          <a:p>
            <a:pPr algn="l" rtl="0"/>
            <a:r>
              <a:rPr lang="fr-FR" b="0" i="0" u="none" baseline="0"/>
              <a:t>Lisez (ou écoutez) toute l'histoire, pas seulement le titre. Si le titre est scandaleux ou choquant, il peut être exagéré ou trompeur. Considérez toute l'histoire avant de décider si elle est légitime.</a:t>
            </a:r>
          </a:p>
          <a:p>
            <a:endParaRPr lang="fr-FR" baseline="0" dirty="0"/>
          </a:p>
          <a:p>
            <a:pPr algn="l" rtl="0"/>
            <a:r>
              <a:rPr lang="fr-FR" b="0" i="0" u="none" baseline="0"/>
              <a:t>Vérifiez si d'autres sources d'information rapportent des informations similaires. Les principaux développements de l'actualité seront rapportés dans une variété de sources, alors cherchez une deuxième ou une troisième source pour confirmer la vérité. </a:t>
            </a:r>
          </a:p>
          <a:p>
            <a:endParaRPr lang="fr-FR" baseline="0" dirty="0"/>
          </a:p>
          <a:p>
            <a:pPr algn="l" rtl="0"/>
            <a:r>
              <a:rPr lang="fr-FR" b="0" i="0" u="none" baseline="0"/>
              <a:t>Une stratégie simple, mais souvent négligée, consiste à vérifier la date. Les sites d'actualités réputés mettront toujours en évidence la date d'un article d'actualité. Les sources non crédibles peuvent ne pas inclure de date. Vous pouvez également constater que l'actualité date en fait d'il y a des années et qu'elle circule en quelque sorte en ligne maintenant en tant qu'actualité. </a:t>
            </a:r>
          </a:p>
          <a:p>
            <a:endParaRPr lang="fr-FR" baseline="0" dirty="0"/>
          </a:p>
          <a:p>
            <a:pPr algn="l" rtl="0"/>
            <a:r>
              <a:rPr lang="fr-FR" b="0" i="0" u="none" baseline="0"/>
              <a:t>Recherchez l'auteur. Lisez leur biographie et effectuez une recherche en ligne pour trouver d'autres histoires qu'ils ont produites et pour corroborer les affirmations concernant leur éducation et/ou leurs récompenses. </a:t>
            </a:r>
          </a:p>
          <a:p>
            <a:endParaRPr lang="fr-FR" dirty="0"/>
          </a:p>
          <a:p>
            <a:pPr algn="l" rtl="0"/>
            <a:r>
              <a:rPr lang="fr-FR" b="0" i="0" u="none" baseline="0"/>
              <a:t>Et enfin, il peut également être utile de parler avec des collègues de leurs expériences avec l'engagement des médias et d'obtenir leurs recommandations pour la sensibilisation. Ont-ils de bonnes relations avec les journalistes que vous pourriez utiliser ?</a:t>
            </a:r>
          </a:p>
        </p:txBody>
      </p:sp>
      <p:sp>
        <p:nvSpPr>
          <p:cNvPr id="4" name="Slide Number Placeholder 3"/>
          <p:cNvSpPr>
            <a:spLocks noGrp="1"/>
          </p:cNvSpPr>
          <p:nvPr>
            <p:ph type="sldNum" sz="quarter" idx="5"/>
          </p:nvPr>
        </p:nvSpPr>
        <p:spPr/>
        <p:txBody>
          <a:bodyPr/>
          <a:lstStyle/>
          <a:p>
            <a:pPr algn="l" rtl="0"/>
            <a:fld id="{44B8F7FD-B04B-49C9-8695-D9B61F508A77}" type="slidenum">
              <a:rPr/>
              <a:t>30</a:t>
            </a:fld>
            <a:endParaRPr lang="fr-FR"/>
          </a:p>
        </p:txBody>
      </p:sp>
    </p:spTree>
    <p:extLst>
      <p:ext uri="{BB962C8B-B14F-4D97-AF65-F5344CB8AC3E}">
        <p14:creationId xmlns:p14="http://schemas.microsoft.com/office/powerpoint/2010/main" val="3553093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latin typeface="Arial" panose="020B0604020202020204" pitchFamily="34" charset="0"/>
              </a:rPr>
              <a:t>Nous avons discuté plus tôt des éléments importants de l'actualité. Quelqu'un peut-il se souvenir de ce qu'ils sont ? </a:t>
            </a:r>
            <a:r>
              <a:rPr lang="fr-FR" b="1" i="0" u="none" baseline="0">
                <a:latin typeface="Arial" panose="020B0604020202020204" pitchFamily="34" charset="0"/>
              </a:rPr>
              <a:t>[</a:t>
            </a:r>
            <a:r>
              <a:rPr lang="fr-FR" b="1" i="1" u="none" baseline="0">
                <a:latin typeface="Arial" panose="020B0604020202020204" pitchFamily="34" charset="0"/>
              </a:rPr>
              <a:t>Générer des réponses.</a:t>
            </a:r>
            <a:r>
              <a:rPr lang="fr-FR" b="1" i="0" u="none" baseline="0">
                <a:latin typeface="Arial" panose="020B0604020202020204" pitchFamily="34" charset="0"/>
              </a:rPr>
              <a:t>]</a:t>
            </a:r>
            <a:endParaRPr lang="fr-FR" altLang="en-US" b="0" dirty="0">
              <a:latin typeface="Arial" panose="020B0604020202020204" pitchFamily="34" charset="0"/>
            </a:endParaRPr>
          </a:p>
          <a:p>
            <a:endParaRPr lang="fr-FR" altLang="en-US" dirty="0">
              <a:latin typeface="Arial" panose="020B0604020202020204" pitchFamily="34" charset="0"/>
            </a:endParaRPr>
          </a:p>
          <a:p>
            <a:pPr algn="l" rtl="0"/>
            <a:r>
              <a:rPr lang="fr-FR" b="0" i="0" u="none" baseline="0">
                <a:latin typeface="Arial" panose="020B0604020202020204" pitchFamily="34" charset="0"/>
              </a:rPr>
              <a:t>C'est ainsi que vous pouvez déterminer si votre travail ou votre recherche est digne d'intérêt. Demandez-vous si cela a un grand impact sur la vie des gens en ce moment. Votre travail implique-t-il de nouveaux développements ou des changements ? Implique-t-il ou affecte-t-il les dirigeants et traite-t-il des intérêts humains ? Est-ce polémique ? Cela a-t-il un impact sur l'avenir ?</a:t>
            </a:r>
          </a:p>
          <a:p>
            <a:endParaRPr lang="fr-FR" altLang="en-US" dirty="0">
              <a:latin typeface="Arial" panose="020B0604020202020204" pitchFamily="34" charset="0"/>
            </a:endParaRPr>
          </a:p>
          <a:p>
            <a:pPr algn="l" rtl="0"/>
            <a:r>
              <a:rPr lang="fr-FR" b="0" i="0" u="none" baseline="0">
                <a:latin typeface="Arial" panose="020B0604020202020204" pitchFamily="34" charset="0"/>
              </a:rPr>
              <a:t>Votre défi est de démontrer aux médias exactement pourquoi et comment votre travail est intéressant et attrayant. Les médias sont bombardés d'actualités tous les jours, donc plus vous pouvez cadrer votre travail autour de ces angles, meilleures sont les chances qu'ils soient intéressés à couvrir votre travail.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baseline="0">
                <a:effectLst/>
                <a:latin typeface="Calibri" panose="020F0502020204030204" pitchFamily="34" charset="0"/>
                <a:ea typeface="Calibri" panose="020F0502020204030204" pitchFamily="34" charset="0"/>
                <a:cs typeface="Times New Roman" panose="02020603050405020304" pitchFamily="18" charset="0"/>
              </a:rPr>
              <a:t>[</a:t>
            </a:r>
            <a:r>
              <a:rPr lang="fr-FR" sz="1800" b="1" i="1" u="none" baseline="0">
                <a:effectLst/>
                <a:latin typeface="Calibri" panose="020F0502020204030204" pitchFamily="34" charset="0"/>
                <a:ea typeface="Calibri" panose="020F0502020204030204" pitchFamily="34" charset="0"/>
                <a:cs typeface="Times New Roman" panose="02020603050405020304" pitchFamily="18" charset="0"/>
              </a:rPr>
              <a:t>Question aux journalistes : qu'est-ce qui retient encore votre attention ?</a:t>
            </a:r>
            <a:r>
              <a:rPr lang="fr-FR" sz="1800" b="1" i="0" u="none" baseline="0">
                <a:effectLst/>
                <a:latin typeface="Calibri" panose="020F0502020204030204" pitchFamily="34" charset="0"/>
                <a:ea typeface="Calibri" panose="020F0502020204030204" pitchFamily="34" charset="0"/>
                <a:cs typeface="Times New Roman" panose="02020603050405020304" pitchFamily="18" charset="0"/>
              </a:rPr>
              <a:t> ]</a:t>
            </a:r>
          </a:p>
          <a:p>
            <a:endParaRPr lang="fr-FR" b="1" dirty="0"/>
          </a:p>
        </p:txBody>
      </p:sp>
      <p:sp>
        <p:nvSpPr>
          <p:cNvPr id="4" name="Slide Number Placeholder 3"/>
          <p:cNvSpPr>
            <a:spLocks noGrp="1"/>
          </p:cNvSpPr>
          <p:nvPr>
            <p:ph type="sldNum" sz="quarter" idx="5"/>
          </p:nvPr>
        </p:nvSpPr>
        <p:spPr/>
        <p:txBody>
          <a:bodyPr/>
          <a:lstStyle/>
          <a:p>
            <a:pPr algn="l" rtl="0"/>
            <a:fld id="{44B8F7FD-B04B-49C9-8695-D9B61F508A77}" type="slidenum">
              <a:rPr/>
              <a:t>31</a:t>
            </a:fld>
            <a:endParaRPr lang="fr-FR"/>
          </a:p>
        </p:txBody>
      </p:sp>
    </p:spTree>
    <p:extLst>
      <p:ext uri="{BB962C8B-B14F-4D97-AF65-F5344CB8AC3E}">
        <p14:creationId xmlns:p14="http://schemas.microsoft.com/office/powerpoint/2010/main" val="2569840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Certaines OSC peuvent proposer de payer des journalistes pour couvrir une histoire. Les journalistes éthiques n'accepteront pas un paiement ou un cadeau qui pourrait être interprété comme un pot-de-vin pour une certaine couverture.</a:t>
            </a:r>
          </a:p>
          <a:p>
            <a:endParaRPr lang="fr-FR" dirty="0"/>
          </a:p>
          <a:p>
            <a:pPr algn="l" rtl="0"/>
            <a:r>
              <a:rPr lang="fr-FR" b="0" i="0" u="none" baseline="0"/>
              <a:t>Payer un journaliste pour couvrir une histoire ou un reportage sur un problème spécifique nuit à la réputation et à l'intégrité du journaliste et de l'organisation de la société civile et peut avoir un impact négatif sur votre future collaboration avec les médias. À court terme, cela rend vos informations – et les reportages du journaliste – peu crédibles. Les gens croiront que l'information a été couverte en raison du paiement et non parce qu'elle est vraie.</a:t>
            </a: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32</a:t>
            </a:fld>
            <a:endParaRPr lang="fr-FR"/>
          </a:p>
        </p:txBody>
      </p:sp>
    </p:spTree>
    <p:extLst>
      <p:ext uri="{BB962C8B-B14F-4D97-AF65-F5344CB8AC3E}">
        <p14:creationId xmlns:p14="http://schemas.microsoft.com/office/powerpoint/2010/main" val="1191689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Nous allons maintenant passer aux conseils et aux meilleures pratiques pour les journalistes qui s'engagent avec les OSC.</a:t>
            </a:r>
          </a:p>
        </p:txBody>
      </p:sp>
      <p:sp>
        <p:nvSpPr>
          <p:cNvPr id="4" name="Slide Number Placeholder 3"/>
          <p:cNvSpPr>
            <a:spLocks noGrp="1"/>
          </p:cNvSpPr>
          <p:nvPr>
            <p:ph type="sldNum" sz="quarter" idx="5"/>
          </p:nvPr>
        </p:nvSpPr>
        <p:spPr/>
        <p:txBody>
          <a:bodyPr/>
          <a:lstStyle/>
          <a:p>
            <a:pPr algn="l" rtl="0"/>
            <a:fld id="{44B8F7FD-B04B-49C9-8695-D9B61F508A77}" type="slidenum">
              <a:rPr/>
              <a:t>33</a:t>
            </a:fld>
            <a:endParaRPr lang="fr-FR"/>
          </a:p>
        </p:txBody>
      </p:sp>
    </p:spTree>
    <p:extLst>
      <p:ext uri="{BB962C8B-B14F-4D97-AF65-F5344CB8AC3E}">
        <p14:creationId xmlns:p14="http://schemas.microsoft.com/office/powerpoint/2010/main" val="242778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sz="1200" b="0" i="0" u="none" strike="noStrike" kern="1200" cap="none" spc="0" normalizeH="0" baseline="0">
                <a:ln>
                  <a:noFill/>
                </a:ln>
                <a:solidFill>
                  <a:srgbClr val="000000"/>
                </a:solidFill>
                <a:effectLst/>
                <a:uLnTx/>
                <a:uFillTx/>
                <a:latin typeface="Arial" charset="0"/>
                <a:ea typeface="MS PGothic" pitchFamily="34" charset="-128"/>
              </a:rPr>
              <a:t>Avant de contacter un représentant d'une OSC, il est important de faire quelques recherches de fond. Toutes les OSC ne sont pas identiques. Différentes organisations ont différents domaines d'intérêt et différentes priorités. Certaines peuvent travailler sur le planning familial et l'avortement tandis que d'autres peuvent uniquement travailler sur le planning familial. Elles peuvent aborder leur travail sous différents angles. Par exemple, certaines peuvent adopter une approche basée sur les droits et d'autres une approche basée sur les données.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sz="1200" b="0" i="0" u="none" strike="noStrike" kern="1200" cap="none" spc="0" normalizeH="0" baseline="0">
                <a:ln>
                  <a:noFill/>
                </a:ln>
                <a:solidFill>
                  <a:srgbClr val="000000"/>
                </a:solidFill>
                <a:effectLst/>
                <a:uLnTx/>
                <a:uFillTx/>
                <a:latin typeface="Arial" charset="0"/>
                <a:ea typeface="MS PGothic" pitchFamily="34" charset="-128"/>
              </a:rPr>
              <a:t> Certaines peuvent être opposées à l'élargissement de l'accès à l'avortement sécurisé. </a:t>
            </a:r>
            <a:r>
              <a:rPr lang="fr-FR" b="0" i="0" u="none" baseline="0"/>
              <a:t> Veillez à éviter de prendre des informations sur des sites Web ou des documents anti-choix. Ils se présentent souvent comme des sites d'information indépendants et objectifs, mais fournissent des informations inexactes et trompeuses motivées par une arrière-pensée.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sz="1200" b="0" i="0" u="none" strike="noStrike" kern="1200" cap="none" spc="0" normalizeH="0" baseline="0">
                <a:ln>
                  <a:noFill/>
                </a:ln>
                <a:solidFill>
                  <a:srgbClr val="000000"/>
                </a:solidFill>
                <a:effectLst/>
                <a:uLnTx/>
                <a:uFillTx/>
                <a:latin typeface="Arial" charset="0"/>
                <a:ea typeface="MS PGothic" pitchFamily="34" charset="-128"/>
              </a:rPr>
              <a:t>Familiarisez-vous avec la mission de l'organisation, ses bailleurs de fonds et son équipe de direction. Vous pouvez en apprendre beaucoup sur les priorités d'une organisation en voyant qui finance son travail. Ces organisations partagent-elles ces informations de manière transparente ? Passez en revue leurs travaux antérieurs et leurs rapports annuels.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sz="1200" b="0" i="0" u="none" strike="noStrike" kern="1200" cap="none" spc="0" normalizeH="0" baseline="0">
                <a:ln>
                  <a:noFill/>
                </a:ln>
                <a:solidFill>
                  <a:srgbClr val="000000"/>
                </a:solidFill>
                <a:effectLst/>
                <a:uLnTx/>
                <a:uFillTx/>
                <a:latin typeface="Arial" charset="0"/>
                <a:ea typeface="MS PGothic" pitchFamily="34" charset="-128"/>
              </a:rPr>
              <a:t>Renseignez-vous sur la réputation de l'organisation. Est-elle connue pour effectuer un travail de haute qualité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34</a:t>
            </a:fld>
            <a:endParaRPr lang="fr-FR"/>
          </a:p>
        </p:txBody>
      </p:sp>
    </p:spTree>
    <p:extLst>
      <p:ext uri="{BB962C8B-B14F-4D97-AF65-F5344CB8AC3E}">
        <p14:creationId xmlns:p14="http://schemas.microsoft.com/office/powerpoint/2010/main" val="1560952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t>Comprendre les données et les informations techniques est extrêmement important, en particulier lorsqu'il s'agit de sujets sensibles comme l'avortement sécurisé. Vous devrez comprendre suffisamment bien pour expliquer les faits clairement et simplement à votre public.</a:t>
            </a:r>
          </a:p>
          <a:p>
            <a:endParaRPr lang="fr-FR" dirty="0"/>
          </a:p>
          <a:p>
            <a:pPr algn="l" rtl="0"/>
            <a:r>
              <a:rPr lang="fr-FR" b="0" i="0" u="none" baseline="0"/>
              <a:t>Comme indiqué précédemment, les OSC sont d'excellentes sources de données. Elles comprennent la signification des données. Posez-leur des questions sur la façon d'évaluer des données. Elles peuvent vous aider à extraire les nouveautés et à vous donner un contexte important. </a:t>
            </a:r>
          </a:p>
          <a:p>
            <a:endParaRPr lang="fr-FR" dirty="0"/>
          </a:p>
          <a:p>
            <a:pPr algn="l" rtl="0"/>
            <a:r>
              <a:rPr lang="fr-FR" b="0" i="0" u="none" baseline="0"/>
              <a:t>N'oubliez pas d'insister sur l'exactitude lorsqu'une OSC vous donne des chiffres. Vérifiez la source d'origine pour vérifier les informations que vous avez reçues. Appelez-les pour confirmer les chiffres. Demandez à voir les rapports et les documents. Cela garantira l'exactitude de votre histoire et vous permettra de gagner le respect de l'OSC. </a:t>
            </a: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35</a:t>
            </a:fld>
            <a:endParaRPr lang="fr-FR"/>
          </a:p>
        </p:txBody>
      </p:sp>
    </p:spTree>
    <p:extLst>
      <p:ext uri="{BB962C8B-B14F-4D97-AF65-F5344CB8AC3E}">
        <p14:creationId xmlns:p14="http://schemas.microsoft.com/office/powerpoint/2010/main" val="903021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Comme nous l'avons vu, il peut être intéressant pour les journalistes et les OSC d'établir une relation professionnelle entre eux. Mais que devez-vous garder à l'esprit pour faire de cette relation une réussite ?</a:t>
            </a:r>
          </a:p>
        </p:txBody>
      </p:sp>
      <p:sp>
        <p:nvSpPr>
          <p:cNvPr id="4" name="Slide Number Placeholder 3"/>
          <p:cNvSpPr>
            <a:spLocks noGrp="1"/>
          </p:cNvSpPr>
          <p:nvPr>
            <p:ph type="sldNum" sz="quarter" idx="5"/>
          </p:nvPr>
        </p:nvSpPr>
        <p:spPr/>
        <p:txBody>
          <a:bodyPr/>
          <a:lstStyle/>
          <a:p>
            <a:pPr algn="l" rtl="0"/>
            <a:fld id="{44B8F7FD-B04B-49C9-8695-D9B61F508A77}" type="slidenum">
              <a:rPr/>
              <a:t>36</a:t>
            </a:fld>
            <a:endParaRPr lang="fr-FR"/>
          </a:p>
        </p:txBody>
      </p:sp>
    </p:spTree>
    <p:extLst>
      <p:ext uri="{BB962C8B-B14F-4D97-AF65-F5344CB8AC3E}">
        <p14:creationId xmlns:p14="http://schemas.microsoft.com/office/powerpoint/2010/main" val="3288450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N'oubliez pas que les journalistes et les représentants des OSC sont chacun confrontés à des délais et des contraintes différents. Par exemple, les journalistes travaillent dans des délais serrés pour se tenir au courant de la dernière controverse, de l'actualité ou de la crise. Les OSC subissent des pressions pour montrer les résultats de leur travail à leurs donateurs. Soyez conscient des priorités et des limites concurrentes lorsque vous travaillez ensemble. </a:t>
            </a:r>
          </a:p>
          <a:p>
            <a:endParaRPr lang="fr-FR" baseline="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fr-FR" sz="1200" b="0" i="0" u="none" kern="1200" baseline="0">
                <a:solidFill>
                  <a:schemeClr val="tx1"/>
                </a:solidFill>
                <a:effectLst/>
                <a:latin typeface="Arial" charset="0"/>
                <a:ea typeface="MS PGothic" pitchFamily="34" charset="-128"/>
                <a:cs typeface="+mn-cs"/>
              </a:rPr>
              <a:t> Les relations doivent être construites et consolidées au fil du temps. É</a:t>
            </a:r>
            <a:r>
              <a:rPr lang="fr-FR" b="0" i="0" u="none" baseline="0">
                <a:solidFill>
                  <a:srgbClr val="000000"/>
                </a:solidFill>
              </a:rPr>
              <a:t>tablir et maintenir la confiance et le respect en répondant rapidement lorsque vous êtes contacté pour des questions, en communiquant régulièrement et, surtout, en étant honnête et franc, y compris lorsque la réponse est « non » ou « je ne sais pas ».</a:t>
            </a:r>
          </a:p>
        </p:txBody>
      </p:sp>
      <p:sp>
        <p:nvSpPr>
          <p:cNvPr id="4" name="Slide Number Placeholder 3"/>
          <p:cNvSpPr>
            <a:spLocks noGrp="1"/>
          </p:cNvSpPr>
          <p:nvPr>
            <p:ph type="sldNum" sz="quarter" idx="5"/>
          </p:nvPr>
        </p:nvSpPr>
        <p:spPr/>
        <p:txBody>
          <a:bodyPr/>
          <a:lstStyle/>
          <a:p>
            <a:pPr algn="l" rtl="0"/>
            <a:fld id="{44B8F7FD-B04B-49C9-8695-D9B61F508A77}" type="slidenum">
              <a:rPr/>
              <a:t>37</a:t>
            </a:fld>
            <a:endParaRPr lang="fr-FR"/>
          </a:p>
        </p:txBody>
      </p:sp>
    </p:spTree>
    <p:extLst>
      <p:ext uri="{BB962C8B-B14F-4D97-AF65-F5344CB8AC3E}">
        <p14:creationId xmlns:p14="http://schemas.microsoft.com/office/powerpoint/2010/main" val="571067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Je veux faire une pause avant que nous passions à autre chose et demander si quelqu'un a des questions ou des commentaires sur ce dont nous avons discuté jusqu'à présent.</a:t>
            </a:r>
          </a:p>
          <a:p>
            <a:endParaRPr lang="fr-FR" dirty="0"/>
          </a:p>
          <a:p>
            <a:pPr algn="l" rtl="0"/>
            <a:r>
              <a:rPr lang="fr-FR" b="1" i="1" u="none" baseline="0"/>
              <a:t>{Pause pour les questions.]</a:t>
            </a:r>
          </a:p>
          <a:p>
            <a:endParaRPr lang="fr-FR" dirty="0"/>
          </a:p>
          <a:p>
            <a:pPr algn="l" rtl="0"/>
            <a:r>
              <a:rPr lang="fr-FR" b="0" i="0" u="none" baseline="0"/>
              <a:t>Êtes-vous d'accord avec tout ce qui a été dit ou en désaccord ? Qu'est-ce qui vous a le plus surpris ? Avez-vous des expériences que vous souhaitez partager ? </a:t>
            </a:r>
          </a:p>
          <a:p>
            <a:endParaRPr lang="fr-FR" dirty="0"/>
          </a:p>
          <a:p>
            <a:pPr algn="l" rtl="0"/>
            <a:r>
              <a:rPr lang="fr-FR" b="0" i="0" u="none" baseline="0"/>
              <a:t>Maintenant, nous allons faire une pause pour le déjeuner. </a:t>
            </a:r>
            <a:r>
              <a:rPr lang="fr-FR" b="1" i="1" u="none" baseline="0"/>
              <a:t>[Inclure l'heure du déjeuner en fonction de votre agenda.]</a:t>
            </a:r>
            <a:r>
              <a:rPr lang="fr-FR" b="0" i="0" u="none" baseline="0"/>
              <a:t> Tout le monde doit être de retour dans cette salle et à vos places, prêt à commencer la partie suivante de notre formation à 13h. </a:t>
            </a:r>
            <a:r>
              <a:rPr lang="fr-FR" b="1" i="1" u="none" baseline="0"/>
              <a:t>[Ajustez l'heure de retour en fonction de votre agenda.]</a:t>
            </a:r>
          </a:p>
          <a:p>
            <a:endParaRPr lang="fr-FR" dirty="0"/>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38</a:t>
            </a:fld>
            <a:endParaRPr lang="fr-FR"/>
          </a:p>
        </p:txBody>
      </p:sp>
    </p:spTree>
    <p:extLst>
      <p:ext uri="{BB962C8B-B14F-4D97-AF65-F5344CB8AC3E}">
        <p14:creationId xmlns:p14="http://schemas.microsoft.com/office/powerpoint/2010/main" val="3584539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Cette partie de l'atelier fournira aux journalistes des conseils sur la manière de couvrir l'avortement sécurisé de manière responsable. </a:t>
            </a:r>
          </a:p>
        </p:txBody>
      </p:sp>
      <p:sp>
        <p:nvSpPr>
          <p:cNvPr id="4" name="Slide Number Placeholder 3"/>
          <p:cNvSpPr>
            <a:spLocks noGrp="1"/>
          </p:cNvSpPr>
          <p:nvPr>
            <p:ph type="sldNum" sz="quarter" idx="5"/>
          </p:nvPr>
        </p:nvSpPr>
        <p:spPr/>
        <p:txBody>
          <a:bodyPr/>
          <a:lstStyle/>
          <a:p>
            <a:pPr algn="l" rtl="0"/>
            <a:fld id="{44B8F7FD-B04B-49C9-8695-D9B61F508A77}" type="slidenum">
              <a:rPr/>
              <a:t>39</a:t>
            </a:fld>
            <a:endParaRPr lang="fr-FR"/>
          </a:p>
        </p:txBody>
      </p:sp>
    </p:spTree>
    <p:extLst>
      <p:ext uri="{BB962C8B-B14F-4D97-AF65-F5344CB8AC3E}">
        <p14:creationId xmlns:p14="http://schemas.microsoft.com/office/powerpoint/2010/main" val="19577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7000"/>
              </a:lnSpc>
              <a:spcBef>
                <a:spcPts val="0"/>
              </a:spcBef>
              <a:spcAft>
                <a:spcPts val="0"/>
              </a:spcAft>
              <a:buFont typeface="Arial" panose="020B0604020202020204" pitchFamily="34" charset="0"/>
              <a:buNone/>
            </a:pPr>
            <a:r>
              <a:rPr lang="fr-FR" sz="1400" b="0" i="0" u="none" baseline="0" dirty="0">
                <a:effectLst/>
                <a:latin typeface="Calibri" panose="020F0502020204030204" pitchFamily="34" charset="0"/>
                <a:ea typeface="Calibri" panose="020F0502020204030204" pitchFamily="34" charset="0"/>
                <a:cs typeface="Calibri" panose="020F0502020204030204" pitchFamily="34" charset="0"/>
              </a:rPr>
              <a:t>Sur la base de ce que nous venons d'entendre, établissons quelques valeurs et règles de base de l'atelier.</a:t>
            </a:r>
          </a:p>
          <a:p>
            <a:pPr marL="0" marR="0" lvl="0" indent="0" algn="l" rtl="0">
              <a:lnSpc>
                <a:spcPct val="107000"/>
              </a:lnSpc>
              <a:spcBef>
                <a:spcPts val="0"/>
              </a:spcBef>
              <a:spcAft>
                <a:spcPts val="0"/>
              </a:spcAft>
              <a:buFont typeface="Arial" panose="020B0604020202020204" pitchFamily="34" charset="0"/>
              <a:buNone/>
            </a:pPr>
            <a:endParaRPr lang="fr-FR"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7000"/>
              </a:lnSpc>
              <a:spcBef>
                <a:spcPts val="0"/>
              </a:spcBef>
              <a:spcAft>
                <a:spcPts val="0"/>
              </a:spcAft>
              <a:buFont typeface="Arial" panose="020B0604020202020204" pitchFamily="34" charset="0"/>
              <a:buNone/>
            </a:pPr>
            <a:r>
              <a:rPr lang="fr-FR" sz="1400" b="0" i="0" u="none" baseline="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J'ai écrit quelques normes que je considère comme importantes. </a:t>
            </a:r>
            <a:r>
              <a:rPr lang="fr-FR" sz="1400" b="1" i="0" u="none" baseline="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t>
            </a:r>
            <a:r>
              <a:rPr lang="fr-FR" sz="1400" b="1" i="1" u="none" baseline="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Lire la diapositive.</a:t>
            </a:r>
            <a:r>
              <a:rPr lang="fr-FR" sz="1400" b="1" i="0" u="none" baseline="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t>
            </a:r>
          </a:p>
          <a:p>
            <a:pPr marL="0" marR="0" lvl="0" indent="0" algn="l" rtl="0">
              <a:lnSpc>
                <a:spcPct val="107000"/>
              </a:lnSpc>
              <a:spcBef>
                <a:spcPts val="0"/>
              </a:spcBef>
              <a:spcAft>
                <a:spcPts val="0"/>
              </a:spcAft>
              <a:buFont typeface="Arial" panose="020B0604020202020204" pitchFamily="34" charset="0"/>
              <a:buNone/>
            </a:pPr>
            <a:endParaRPr lang="fr-FR" sz="1400" i="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7000"/>
              </a:lnSpc>
              <a:spcBef>
                <a:spcPts val="0"/>
              </a:spcBef>
              <a:spcAft>
                <a:spcPts val="0"/>
              </a:spcAft>
              <a:buFont typeface="Arial" panose="020B0604020202020204" pitchFamily="34" charset="0"/>
              <a:buNone/>
            </a:pPr>
            <a:r>
              <a:rPr lang="fr-FR" sz="1400" b="0" i="0" u="none" baseline="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Parmi celles-ci, je tiens à souligner le maintien de la confidentialité et le respect des contributions et des opinions de chacun. Vous ne serez peut-être pas d'accord avec tout ce qui se dira aujourd'hui, mais nous sommes venus ici pour apprendre les uns des autres et enrichir nos perspectives avec de nouvelles informations. Pour ce faire, nous devrions chacun nous engager à mettre de côté les perspectives avec lesquelles nous sommes entrés dans la salle aujourd'hui et prendre la décision de respecter la contribution de chacun.</a:t>
            </a:r>
          </a:p>
          <a:p>
            <a:pPr marL="0" marR="0" lvl="0" indent="0" algn="l" rtl="0">
              <a:lnSpc>
                <a:spcPct val="107000"/>
              </a:lnSpc>
              <a:spcBef>
                <a:spcPts val="0"/>
              </a:spcBef>
              <a:spcAft>
                <a:spcPts val="0"/>
              </a:spcAft>
              <a:buFont typeface="Arial" panose="020B0604020202020204" pitchFamily="34" charset="0"/>
              <a:buNone/>
            </a:pPr>
            <a:endParaRPr lang="fr-FR" sz="1400" i="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7000"/>
              </a:lnSpc>
              <a:spcBef>
                <a:spcPts val="0"/>
              </a:spcBef>
              <a:spcAft>
                <a:spcPts val="0"/>
              </a:spcAft>
              <a:buFont typeface="Arial" panose="020B0604020202020204" pitchFamily="34" charset="0"/>
              <a:buNone/>
            </a:pPr>
            <a:r>
              <a:rPr lang="fr-FR" sz="1400" b="0" i="0" u="none" baseline="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Est-ce que tout le monde est d'accord avec les règles de base</a:t>
            </a:r>
            <a:r>
              <a:rPr lang="fr-FR" sz="1400" b="0" i="0" u="none" baseline="0" dirty="0">
                <a:effectLst/>
                <a:latin typeface="Calibri" panose="020F0502020204030204" pitchFamily="34" charset="0"/>
                <a:ea typeface="Calibri" panose="020F0502020204030204" pitchFamily="34" charset="0"/>
                <a:cs typeface="Calibri" panose="020F0502020204030204" pitchFamily="34" charset="0"/>
              </a:rPr>
              <a:t> écrites sur cette diapositive ? Quelqu'un voudrait-il les modifier ? Quelles règles de base supplémentaires devrions-nous ajouter ? </a:t>
            </a:r>
            <a:r>
              <a:rPr lang="fr-FR" sz="1400" b="1" i="0" u="none" baseline="0" dirty="0">
                <a:effectLst/>
                <a:latin typeface="Calibri" panose="020F0502020204030204" pitchFamily="34" charset="0"/>
                <a:ea typeface="Calibri" panose="020F0502020204030204" pitchFamily="34" charset="0"/>
                <a:cs typeface="Calibri" panose="020F0502020204030204" pitchFamily="34" charset="0"/>
              </a:rPr>
              <a:t>[</a:t>
            </a:r>
            <a:r>
              <a:rPr lang="fr-FR" sz="1400" b="1" i="1" u="none" baseline="0" dirty="0">
                <a:effectLst/>
                <a:latin typeface="Calibri" panose="020F0502020204030204" pitchFamily="34" charset="0"/>
                <a:ea typeface="Calibri" panose="020F0502020204030204" pitchFamily="34" charset="0"/>
                <a:cs typeface="Calibri" panose="020F0502020204030204" pitchFamily="34" charset="0"/>
              </a:rPr>
              <a:t>Générer des réponses.</a:t>
            </a:r>
            <a:r>
              <a:rPr lang="fr-FR" sz="1400" b="1" i="0" u="none" baseline="0" dirty="0">
                <a:effectLst/>
                <a:latin typeface="Calibri" panose="020F0502020204030204" pitchFamily="34" charset="0"/>
                <a:ea typeface="Calibri" panose="020F0502020204030204" pitchFamily="34" charset="0"/>
                <a:cs typeface="Calibri" panose="020F0502020204030204" pitchFamily="34" charset="0"/>
              </a:rPr>
              <a:t>]</a:t>
            </a:r>
            <a:endParaRPr lang="fr-FR" sz="14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7000"/>
              </a:lnSpc>
              <a:spcBef>
                <a:spcPts val="0"/>
              </a:spcBef>
              <a:spcAft>
                <a:spcPts val="0"/>
              </a:spcAft>
              <a:buFont typeface="Arial" panose="020B0604020202020204" pitchFamily="34" charset="0"/>
              <a:buNone/>
            </a:pPr>
            <a:endParaRPr lang="fr-FR" sz="14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7000"/>
              </a:lnSpc>
              <a:spcBef>
                <a:spcPts val="0"/>
              </a:spcBef>
              <a:spcAft>
                <a:spcPts val="0"/>
              </a:spcAft>
              <a:buFont typeface="Arial" panose="020B0604020202020204" pitchFamily="34" charset="0"/>
              <a:buNone/>
            </a:pPr>
            <a:r>
              <a:rPr lang="fr-FR" sz="1400" b="0" i="0" u="none" baseline="0" dirty="0"/>
              <a:t>Maintenant que nous avons défini ces règles de base, veuillez vous surveiller et vous engager à faire part de vos préoccupations si vous pensez que tout le monde ne respecte pas les </a:t>
            </a:r>
            <a:r>
              <a:rPr lang="fr-FR" sz="1400" b="0" i="0" u="none" baseline="0" dirty="0" err="1"/>
              <a:t>normes.</a:t>
            </a:r>
            <a:r>
              <a:rPr lang="fr-FR" sz="1400" b="0" i="0" u="none" baseline="0" dirty="0" err="1">
                <a:effectLst/>
                <a:latin typeface="Calibri" panose="020F0502020204030204" pitchFamily="34" charset="0"/>
                <a:ea typeface="Calibri" panose="020F0502020204030204" pitchFamily="34" charset="0"/>
                <a:cs typeface="Calibri" panose="020F0502020204030204" pitchFamily="34" charset="0"/>
              </a:rPr>
              <a:t>Cela</a:t>
            </a:r>
            <a:r>
              <a:rPr lang="fr-FR" sz="1400" b="0" i="0" u="none" baseline="0" dirty="0">
                <a:effectLst/>
                <a:latin typeface="Calibri" panose="020F0502020204030204" pitchFamily="34" charset="0"/>
                <a:ea typeface="Calibri" panose="020F0502020204030204" pitchFamily="34" charset="0"/>
                <a:cs typeface="Calibri" panose="020F0502020204030204" pitchFamily="34" charset="0"/>
              </a:rPr>
              <a:t> ne fonctionne que si nous respectons tous les mêmes normes.</a:t>
            </a:r>
          </a:p>
          <a:p>
            <a:pPr marL="0" marR="0" lvl="0" indent="0" algn="l" rtl="0">
              <a:lnSpc>
                <a:spcPct val="107000"/>
              </a:lnSpc>
              <a:spcBef>
                <a:spcPts val="0"/>
              </a:spcBef>
              <a:spcAft>
                <a:spcPts val="0"/>
              </a:spcAft>
              <a:buFont typeface="Arial" panose="020B0604020202020204" pitchFamily="34" charset="0"/>
              <a:buNone/>
            </a:pPr>
            <a:endParaRPr lang="fr-FR" sz="14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fr-FR" sz="1400" b="0" i="0" u="none" baseline="0" dirty="0"/>
              <a:t>Source : https://www.ipas.org/wp-content/uploads/2020/06/VALCLARE14-VCATAbortionAttitudeTransformation.pdf</a:t>
            </a:r>
          </a:p>
          <a:p>
            <a:pPr marL="0" marR="0" lvl="0" indent="0" algn="l" rtl="0">
              <a:lnSpc>
                <a:spcPct val="107000"/>
              </a:lnSpc>
              <a:spcBef>
                <a:spcPts val="0"/>
              </a:spcBef>
              <a:spcAft>
                <a:spcPts val="0"/>
              </a:spcAft>
              <a:buFont typeface="Arial" panose="020B0604020202020204" pitchFamily="34" charset="0"/>
              <a:buNone/>
            </a:pPr>
            <a:endParaRPr lang="fr-FR"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lgn="l" rtl="0"/>
            <a:fld id="{44B8F7FD-B04B-49C9-8695-D9B61F508A77}" type="slidenum">
              <a:rPr/>
              <a:t>4</a:t>
            </a:fld>
            <a:endParaRPr lang="fr-FR"/>
          </a:p>
        </p:txBody>
      </p:sp>
    </p:spTree>
    <p:extLst>
      <p:ext uri="{BB962C8B-B14F-4D97-AF65-F5344CB8AC3E}">
        <p14:creationId xmlns:p14="http://schemas.microsoft.com/office/powerpoint/2010/main" val="3979257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3700"/>
            <a:ext cx="5486400" cy="3086100"/>
          </a:xfrm>
        </p:spPr>
      </p:sp>
      <p:sp>
        <p:nvSpPr>
          <p:cNvPr id="3" name="Notes Placeholder 2"/>
          <p:cNvSpPr>
            <a:spLocks noGrp="1"/>
          </p:cNvSpPr>
          <p:nvPr>
            <p:ph type="body" idx="1"/>
          </p:nvPr>
        </p:nvSpPr>
        <p:spPr>
          <a:xfrm>
            <a:off x="685800" y="3651250"/>
            <a:ext cx="5778500" cy="3600450"/>
          </a:xfrm>
        </p:spPr>
        <p:txBody>
          <a:bodyPr/>
          <a:lstStyle/>
          <a:p>
            <a:pPr marL="0" indent="0" algn="l" rtl="0">
              <a:buFont typeface="Arial" panose="020B0604020202020204" pitchFamily="34" charset="0"/>
              <a:buNone/>
            </a:pPr>
            <a:r>
              <a:rPr lang="fr-FR" b="1" i="1" u="none" baseline="0" dirty="0"/>
              <a:t>[À faire </a:t>
            </a:r>
            <a:r>
              <a:rPr lang="fr-FR" b="1" i="1" u="sng" baseline="0" dirty="0"/>
              <a:t>à l'avance</a:t>
            </a:r>
            <a:r>
              <a:rPr lang="fr-FR" b="1" i="1" u="none" baseline="0" dirty="0"/>
              <a:t> :</a:t>
            </a:r>
            <a:r>
              <a:rPr lang="fr-FR" b="0" i="0" u="none" baseline="0" dirty="0"/>
              <a:t> </a:t>
            </a:r>
            <a:r>
              <a:rPr lang="fr-FR" b="1" i="1" u="none" baseline="0" dirty="0"/>
              <a:t>Imprimez des copies des scénarios - p. 69 de : https://www.ipas.org/wp-content/uploads/2020/06/VALCLARE14-VCATAbortionAttitudeTransformation.pdf]</a:t>
            </a:r>
          </a:p>
          <a:p>
            <a:pPr marL="0" indent="0" algn="l" rtl="0">
              <a:buFont typeface="Arial" panose="020B0604020202020204" pitchFamily="34" charset="0"/>
              <a:buNone/>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i="0" u="none" baseline="0" dirty="0"/>
              <a:t>Nous allons commencer par une activité de groupe. Cet exercice est tiré de </a:t>
            </a:r>
            <a:r>
              <a:rPr lang="fr-FR" b="0" i="0" u="none" baseline="0" dirty="0" err="1"/>
              <a:t>Ipas</a:t>
            </a:r>
            <a:r>
              <a:rPr lang="fr-FR" b="0" i="0" u="none" baseline="0" dirty="0"/>
              <a:t>' Abortion Attitude Transformation: A Values Clarification Toolkit for Global Audience </a:t>
            </a:r>
            <a:r>
              <a:rPr lang="fr-FR" b="0" i="0" u="none" baseline="0" dirty="0" err="1"/>
              <a:t>Activities</a:t>
            </a:r>
            <a:r>
              <a:rPr lang="fr-FR" b="0" i="0" u="none"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indent="0" algn="l" rtl="0">
              <a:buFont typeface="Arial" panose="020B0604020202020204" pitchFamily="34" charset="0"/>
              <a:buNone/>
            </a:pPr>
            <a:r>
              <a:rPr lang="fr-FR" b="1" i="1" u="none" baseline="0" dirty="0"/>
              <a:t>[Demandez aux participants de former des groupes de quatre personnes et distribuez le document à chaque participant.]</a:t>
            </a:r>
          </a:p>
          <a:p>
            <a:pPr marL="0" indent="0" algn="l" rtl="0">
              <a:buFont typeface="Arial" panose="020B0604020202020204" pitchFamily="34" charset="0"/>
              <a:buNone/>
            </a:pPr>
            <a:endParaRPr lang="fr-FR" dirty="0"/>
          </a:p>
          <a:p>
            <a:pPr marL="0" indent="0" algn="l" rtl="0">
              <a:buFont typeface="Arial" panose="020B0604020202020204" pitchFamily="34" charset="0"/>
              <a:buNone/>
            </a:pPr>
            <a:r>
              <a:rPr lang="fr-FR" b="0" i="0" u="none" baseline="0" dirty="0"/>
              <a:t>Pour les besoins de cette activité, nous allons imaginer qu'un pays fictif a mis en place une nouvelle politique selon laquelle un seul avortement légal plus sûr peut être pratiqué. </a:t>
            </a:r>
          </a:p>
          <a:p>
            <a:pPr marL="0" indent="0" algn="l" rtl="0">
              <a:buFont typeface="Arial" panose="020B0604020202020204" pitchFamily="34" charset="0"/>
              <a:buNone/>
            </a:pPr>
            <a:endParaRPr lang="fr-FR" dirty="0"/>
          </a:p>
          <a:p>
            <a:pPr marL="0" indent="0" algn="l" rtl="0">
              <a:buFont typeface="Arial" panose="020B0604020202020204" pitchFamily="34" charset="0"/>
              <a:buNone/>
            </a:pPr>
            <a:r>
              <a:rPr lang="fr-FR" b="0" i="0" u="none" baseline="0" dirty="0"/>
              <a:t>Le document que vous avez devant vous décrit les histoires de six femmes qui ont demandé à bénéficier de ce dernier avortement. </a:t>
            </a:r>
          </a:p>
          <a:p>
            <a:pPr marL="0" indent="0" algn="l" rtl="0">
              <a:buFont typeface="Arial" panose="020B0604020202020204" pitchFamily="34" charset="0"/>
              <a:buNone/>
            </a:pPr>
            <a:endParaRPr lang="fr-FR" dirty="0"/>
          </a:p>
          <a:p>
            <a:pPr marL="0" indent="0" algn="l" rtl="0">
              <a:buFont typeface="Arial" panose="020B0604020202020204" pitchFamily="34" charset="0"/>
              <a:buNone/>
            </a:pPr>
            <a:r>
              <a:rPr lang="fr-FR" b="0" i="0" u="none" baseline="0" dirty="0"/>
              <a:t>Vous êtes les décideurs qui décideront à qui accorder le dernier avortement légal et sûr.</a:t>
            </a:r>
          </a:p>
          <a:p>
            <a:pPr marL="0" indent="0" algn="l" rtl="0">
              <a:buFont typeface="Arial" panose="020B0604020202020204" pitchFamily="34" charset="0"/>
              <a:buNone/>
            </a:pPr>
            <a:endParaRPr lang="fr-FR" dirty="0"/>
          </a:p>
          <a:p>
            <a:pPr marL="0" indent="0" algn="l" rtl="0">
              <a:buFont typeface="Arial" panose="020B0604020202020204" pitchFamily="34" charset="0"/>
              <a:buNone/>
            </a:pPr>
            <a:r>
              <a:rPr lang="fr-FR" b="1" i="1" u="none" baseline="0" dirty="0"/>
              <a:t>[Donnez aux participants cinq minutes pour lire le document.</a:t>
            </a:r>
          </a:p>
          <a:p>
            <a:pPr marL="171450" indent="-171450" algn="l" rtl="0">
              <a:buFont typeface="Arial" panose="020B0604020202020204" pitchFamily="34" charset="0"/>
              <a:buChar char="•"/>
            </a:pPr>
            <a:endParaRPr lang="fr-FR" b="1" i="1" dirty="0"/>
          </a:p>
          <a:p>
            <a:pPr marL="171450" indent="-171450" algn="l" rtl="0">
              <a:buFont typeface="Arial" panose="020B0604020202020204" pitchFamily="34" charset="0"/>
              <a:buChar char="•"/>
            </a:pPr>
            <a:r>
              <a:rPr lang="fr-FR" b="1" i="1" u="none" baseline="0" dirty="0"/>
              <a:t>Dites aux participants qu'ils ont 15 minutes pour désigner un porte-parole et décider à quelle femme ils accorderont le dernier avortement.</a:t>
            </a:r>
          </a:p>
          <a:p>
            <a:pPr marL="171450" indent="-171450" algn="l" rtl="0">
              <a:buFont typeface="Arial" panose="020B0604020202020204" pitchFamily="34" charset="0"/>
              <a:buChar char="•"/>
            </a:pPr>
            <a:endParaRPr lang="fr-FR" b="1" i="1" dirty="0"/>
          </a:p>
          <a:p>
            <a:pPr marL="171450" indent="-171450" algn="l" rtl="0">
              <a:buFont typeface="Arial" panose="020B0604020202020204" pitchFamily="34" charset="0"/>
              <a:buChar char="•"/>
            </a:pPr>
            <a:r>
              <a:rPr lang="fr-FR" b="1" i="1" u="none" baseline="0" dirty="0"/>
              <a:t>Au bout de 15 minutes, demandez à chaque porte-parole de présenter en 2 minutes la décision et la justification de son groupe à l'ensemble du groupe. Demandez aux participants de ne pas commenter les présentations individuelles.</a:t>
            </a:r>
          </a:p>
          <a:p>
            <a:pPr marL="171450" indent="-171450" algn="l" rtl="0">
              <a:buFont typeface="Arial" panose="020B0604020202020204" pitchFamily="34" charset="0"/>
              <a:buChar char="•"/>
            </a:pPr>
            <a:endParaRPr lang="fr-FR" b="1" i="1" dirty="0"/>
          </a:p>
          <a:p>
            <a:pPr marL="171450" indent="-171450" algn="l" rtl="0">
              <a:buFont typeface="Arial" panose="020B0604020202020204" pitchFamily="34" charset="0"/>
              <a:buChar char="•"/>
            </a:pPr>
            <a:r>
              <a:rPr lang="fr-FR" b="1" i="1" u="none" baseline="0" dirty="0"/>
              <a:t>Une fois que tous les petits groupes ont fait leur présentation, demandez à chaque participant de réfléchir en silence sur les préjugés qu'ils peuvent avoir contre certaines femmes cherchant à avorter et leurs circonstances de vie et comment ces préjugés ont pu affecter leur décision quant à savoir à qui ils ont accordé ou non un avortement.</a:t>
            </a:r>
          </a:p>
          <a:p>
            <a:pPr marL="171450" indent="-171450" algn="l" rtl="0">
              <a:buFont typeface="Arial" panose="020B0604020202020204" pitchFamily="34" charset="0"/>
              <a:buChar char="•"/>
            </a:pPr>
            <a:endParaRPr lang="fr-FR" b="1" i="1" dirty="0"/>
          </a:p>
          <a:p>
            <a:pPr marL="171450" indent="-171450" algn="l" rtl="0">
              <a:buFont typeface="Arial" panose="020B0604020202020204" pitchFamily="34" charset="0"/>
              <a:buChar char="•"/>
            </a:pPr>
            <a:r>
              <a:rPr lang="fr-FR" b="1" i="1" u="none" baseline="0" dirty="0"/>
              <a:t>Demandez aux participants de retourner dans le grand groupe et d'animer une discussion sur les femmes sélectionnées et celles non sélectionnées et les justifications données. Essayez de maintenir la neutralité tout en discutant des justifications des participants. Vous voudrez peut-être vous assurer que certains des points suivants sont abordés dans la discussion : </a:t>
            </a:r>
          </a:p>
          <a:p>
            <a:pPr marL="628650" lvl="1" indent="-171450" algn="l" rtl="0">
              <a:buFont typeface="Arial" panose="020B0604020202020204" pitchFamily="34" charset="0"/>
              <a:buChar char="•"/>
            </a:pPr>
            <a:r>
              <a:rPr lang="fr-FR" b="0" i="1" u="none" baseline="0" dirty="0"/>
              <a:t>Les politiques d'avortement restrictives, et même les prestataires individuels, déterminent souvent quelles femmes ont davantage droit à un avortement que d'autres en fonction de leurs préjugés sur les raisons et les circonstances des femmes. </a:t>
            </a:r>
          </a:p>
          <a:p>
            <a:pPr marL="628650" lvl="1" indent="-171450" algn="l" rtl="0">
              <a:buFont typeface="Arial" panose="020B0604020202020204" pitchFamily="34" charset="0"/>
              <a:buChar char="•"/>
            </a:pPr>
            <a:r>
              <a:rPr lang="fr-FR" b="0" i="1" u="none" baseline="0" dirty="0"/>
              <a:t>Chacune des femmes dans ces scénarios a exprimé le désir d'interrompre sa grossesse, et il est probable que chaque femme a réfléchi soigneusement à ses raisons pour arriver à cette décision. </a:t>
            </a:r>
          </a:p>
          <a:p>
            <a:pPr marL="628650" lvl="1" indent="-171450" algn="l" rtl="0">
              <a:buFont typeface="Arial" panose="020B0604020202020204" pitchFamily="34" charset="0"/>
              <a:buChar char="•"/>
            </a:pPr>
            <a:r>
              <a:rPr lang="fr-FR" b="0" i="1" u="none" baseline="0" dirty="0"/>
              <a:t>Parfois, les conseillers ou les prestataires peuvent essayer de convaincre certaines femmes de poursuivre leur grossesse en raison de leur conviction personnelle que ces femmes ne devraient pas interrompre leur grossesse. Cela peut pousser ces femmes à se sentir obligées de prendre une décision qui peut avoir des conséquences indésirables pour leur vie </a:t>
            </a:r>
            <a:r>
              <a:rPr lang="fr-FR" b="1" i="1" u="none" baseline="0" dirty="0"/>
              <a:t>.]</a:t>
            </a:r>
          </a:p>
          <a:p>
            <a:pPr marL="628650" lvl="1" indent="-171450" algn="l" rtl="0">
              <a:buFont typeface="Arial" panose="020B0604020202020204" pitchFamily="34" charset="0"/>
              <a:buChar char="•"/>
            </a:pPr>
            <a:endParaRPr lang="fr-FR" i="1" dirty="0"/>
          </a:p>
          <a:p>
            <a:pPr marL="171450" indent="-171450" algn="l" rtl="0">
              <a:buFont typeface="Arial" panose="020B0604020202020204" pitchFamily="34" charset="0"/>
              <a:buChar char="•"/>
            </a:pPr>
            <a:r>
              <a:rPr lang="fr-FR" b="1" i="1" u="none" baseline="0" dirty="0"/>
              <a:t>Terminez l'activité en expliquant qu'il n'y a pas de réponse correcte et qu'il est impossible de décider objectivement quelle femme mérite plus qu'une autre d'avoir accès aux services d'avortement.</a:t>
            </a:r>
          </a:p>
          <a:p>
            <a:pPr marL="171450" indent="-171450" algn="l" rtl="0">
              <a:buFont typeface="Arial" panose="020B0604020202020204" pitchFamily="34" charset="0"/>
              <a:buChar char="•"/>
            </a:pPr>
            <a:endParaRPr lang="fr-FR" b="1" i="1" dirty="0"/>
          </a:p>
          <a:p>
            <a:pPr marL="171450" indent="-171450" algn="l" rtl="0">
              <a:buFont typeface="Arial" panose="020B0604020202020204" pitchFamily="34" charset="0"/>
              <a:buChar char="•"/>
            </a:pPr>
            <a:r>
              <a:rPr lang="fr-FR" b="1" i="1" u="none" baseline="0" dirty="0"/>
              <a:t>Sollicitez et discutez des questions, commentaires ou préoccupations en suspens avec les participants. Remerciez le groupe pour sa participation.]</a:t>
            </a:r>
          </a:p>
          <a:p>
            <a:endParaRPr lang="fr-FR" b="0" i="1" dirty="0"/>
          </a:p>
          <a:p>
            <a:pPr algn="l" rtl="0"/>
            <a:r>
              <a:rPr lang="fr-FR" b="0" i="0" u="none" baseline="0" dirty="0"/>
              <a:t>Source : https://www.ipas.org/wp-content/uploads/2020/06/VALCLARE14-VCATAbortionAttitudeTransformation.pdf</a:t>
            </a:r>
          </a:p>
        </p:txBody>
      </p:sp>
      <p:sp>
        <p:nvSpPr>
          <p:cNvPr id="4" name="Slide Number Placeholder 3"/>
          <p:cNvSpPr>
            <a:spLocks noGrp="1"/>
          </p:cNvSpPr>
          <p:nvPr>
            <p:ph type="sldNum" sz="quarter" idx="5"/>
          </p:nvPr>
        </p:nvSpPr>
        <p:spPr/>
        <p:txBody>
          <a:bodyPr/>
          <a:lstStyle/>
          <a:p>
            <a:pPr algn="l" rtl="0"/>
            <a:fld id="{44B8F7FD-B04B-49C9-8695-D9B61F508A77}" type="slidenum">
              <a:rPr/>
              <a:t>40</a:t>
            </a:fld>
            <a:endParaRPr lang="fr-FR"/>
          </a:p>
        </p:txBody>
      </p:sp>
    </p:spTree>
    <p:extLst>
      <p:ext uri="{BB962C8B-B14F-4D97-AF65-F5344CB8AC3E}">
        <p14:creationId xmlns:p14="http://schemas.microsoft.com/office/powerpoint/2010/main" val="1750082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Pourquoi les journalistes devraient-ils couvrir l'avortement ? </a:t>
            </a:r>
            <a:r>
              <a:rPr lang="fr-FR" b="1" i="0" u="none" baseline="0"/>
              <a:t>[</a:t>
            </a:r>
            <a:r>
              <a:rPr lang="fr-FR" b="1" i="1" u="none" baseline="0"/>
              <a:t>Générer des réponses de journalistes.] </a:t>
            </a:r>
            <a:endParaRPr lang="fr-FR" i="1" dirty="0"/>
          </a:p>
          <a:p>
            <a:endParaRPr lang="fr-FR" dirty="0"/>
          </a:p>
          <a:p>
            <a:pPr algn="l" rtl="0"/>
            <a:r>
              <a:rPr lang="fr-FR" b="0" i="0" u="none" baseline="0"/>
              <a:t>L'avortement est courant. Entre 2015 et 2019, 73 millions d'avortements ont eu lieu chaque année. </a:t>
            </a:r>
          </a:p>
          <a:p>
            <a:endParaRPr lang="fr-FR" dirty="0"/>
          </a:p>
          <a:p>
            <a:pPr algn="l" rtl="0"/>
            <a:r>
              <a:rPr lang="fr-FR" b="0" i="0" u="none" baseline="0"/>
              <a:t>L'avortement est l'une des procédures médicales et chirurgicales les plus sûres, mais il peut être difficile d'obtenir des informations précises sur les réalités médicales de l'avortement.</a:t>
            </a:r>
          </a:p>
          <a:p>
            <a:endParaRPr lang="fr-FR" dirty="0"/>
          </a:p>
          <a:p>
            <a:pPr algn="l" rtl="0"/>
            <a:r>
              <a:rPr lang="fr-FR" b="0" i="0" u="none" baseline="0"/>
              <a:t>Restreindre l'avortement n'empêche pas ou ne réduit pas les avortements, mais cela rend l'avortement dangereux. Lorsque l'accès à l'avortement médicalisé est restreint, les complications de l'avortement à risque sont une cause majeure de décès et de blessures maternelles.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t>Les femmes pauvres, peu instruites et vivant dans les zones rurales souffrent de manière disproportionnée du manque d'accès à l'avortement et aux soins après un avortement à risque.</a:t>
            </a:r>
          </a:p>
          <a:p>
            <a:endParaRPr lang="fr-FR" dirty="0"/>
          </a:p>
          <a:p>
            <a:pPr algn="l" rtl="0"/>
            <a:r>
              <a:rPr lang="fr-FR" b="0" i="0" u="none" baseline="0"/>
              <a:t>La façon dont l'avortement est présenté dans les médias peut avoir une influence majeure sur la pensée des gens. Elle peut perpétuer ou réduire la stigmatisation.</a:t>
            </a:r>
          </a:p>
          <a:p>
            <a:endParaRPr lang="fr-FR" dirty="0"/>
          </a:p>
          <a:p>
            <a:pPr algn="l" rtl="0"/>
            <a:r>
              <a:rPr lang="fr-FR" b="0" i="0" u="none" baseline="0"/>
              <a:t>Source :</a:t>
            </a:r>
          </a:p>
          <a:p>
            <a:pPr algn="l" rtl="0"/>
            <a:r>
              <a:rPr lang="fr-FR" b="0" i="0" u="none" baseline="0"/>
              <a:t>https://www.guttmacher.org/sites/default/files/factsheet/fb_iaw.pdf</a:t>
            </a:r>
            <a:endParaRPr lang="fr-FR" dirty="0">
              <a:cs typeface="Calibri"/>
            </a:endParaRPr>
          </a:p>
          <a:p>
            <a:pPr algn="l" rtl="0"/>
            <a:r>
              <a:rPr lang="fr-FR" b="0" i="0" u="none" baseline="0"/>
              <a:t>https://www.ipas.org/wp-content/uploads/2020/07/TIPJN-E19.pdf</a:t>
            </a:r>
            <a:endParaRPr lang="fr-FR"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t>https://www.safeabortionwomensright.org/wp-content/uploads/2020/09/how-to-report-on-abortion.pdf</a:t>
            </a:r>
            <a:endParaRPr lang="fr-FR" dirty="0">
              <a:cs typeface="Calibri"/>
            </a:endParaRP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41</a:t>
            </a:fld>
            <a:endParaRPr lang="fr-FR"/>
          </a:p>
        </p:txBody>
      </p:sp>
    </p:spTree>
    <p:extLst>
      <p:ext uri="{BB962C8B-B14F-4D97-AF65-F5344CB8AC3E}">
        <p14:creationId xmlns:p14="http://schemas.microsoft.com/office/powerpoint/2010/main" val="3517993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9600"/>
            <a:ext cx="5486400" cy="3086100"/>
          </a:xfrm>
        </p:spPr>
      </p:sp>
      <p:sp>
        <p:nvSpPr>
          <p:cNvPr id="3" name="Notes Placeholder 2"/>
          <p:cNvSpPr>
            <a:spLocks noGrp="1"/>
          </p:cNvSpPr>
          <p:nvPr>
            <p:ph type="body" idx="1"/>
          </p:nvPr>
        </p:nvSpPr>
        <p:spPr>
          <a:xfrm>
            <a:off x="685800" y="3867150"/>
            <a:ext cx="5486400" cy="3600450"/>
          </a:xfrm>
        </p:spPr>
        <p:txBody>
          <a:bodyPr/>
          <a:lstStyle/>
          <a:p>
            <a:pPr algn="l" rtl="0"/>
            <a:r>
              <a:rPr lang="fr-FR" b="0" i="0" u="none" baseline="0"/>
              <a:t>L'utilisation par les médias d'un langage, d'histoires et d'images stigmatisantes entourant l'avortement peut perpétuer et renforcer la stigmatisation de l'avortement dans une société, limitant davantage l'accès à l'avortement. </a:t>
            </a:r>
          </a:p>
          <a:p>
            <a:endParaRPr lang="fr-FR" dirty="0"/>
          </a:p>
          <a:p>
            <a:pPr algn="l" rtl="0"/>
            <a:r>
              <a:rPr lang="fr-FR" b="0" i="0" u="none" baseline="0"/>
              <a:t>Voici quelques exemples de la façon dont la couverture médiatique pourrait renforcer la stigmatisation de l'avortement : </a:t>
            </a:r>
          </a:p>
          <a:p>
            <a:endParaRPr lang="fr-FR" dirty="0"/>
          </a:p>
          <a:p>
            <a:pPr marL="171450" indent="-171450" algn="l" rtl="0">
              <a:buFont typeface="Arial" panose="020B0604020202020204" pitchFamily="34" charset="0"/>
              <a:buChar char="•"/>
            </a:pPr>
            <a:r>
              <a:rPr lang="fr-FR" b="0" i="0" u="none" baseline="0"/>
              <a:t>Une histoire qui dépeint les femmes qui ont avorté comme peu sérieuses ou de promiscuité perpétue des stéréotypes incorrects. En fait, des femmes d'horizons très différents se font avorter, d'une petite agricultrice déjà mariée avec des enfants à une jeune étudiante universitaire, en passant par une professionnelle soutenant sa famille élargie.</a:t>
            </a:r>
          </a:p>
          <a:p>
            <a:pPr marL="171450" indent="-171450" algn="l" rtl="0">
              <a:buFont typeface="Arial" panose="020B0604020202020204" pitchFamily="34" charset="0"/>
              <a:buChar char="•"/>
            </a:pPr>
            <a:r>
              <a:rPr lang="fr-FR" b="0" i="0" u="none" baseline="0"/>
              <a:t>Une histoire qui met l'accent sur la honte et l'isolement des femmes qui ont avorté, par exemple un père qui a renié sa fille après avoir appris son avortement. Ce type d'histoire peut valider les réactions néfastes que les gens pourraient avoir envers les femmes qui avortent. Cela peut également inciter les femmes à avoir peur de demander des informations ou des conseils sur une grossesse non désirée, augmentant éventuellement le risque qu'elle recherche un avortement clandestin mais dangereux à risque qui met leur vie en danger.</a:t>
            </a:r>
          </a:p>
          <a:p>
            <a:pPr marL="171450" indent="-171450" algn="l" rtl="0">
              <a:buFontTx/>
              <a:buChar char="-"/>
            </a:pPr>
            <a:endParaRPr lang="fr-FR" dirty="0"/>
          </a:p>
          <a:p>
            <a:pPr marL="0" indent="0" algn="l" rtl="0">
              <a:buFontTx/>
              <a:buNone/>
            </a:pPr>
            <a:r>
              <a:rPr lang="fr-FR" b="0" i="0" u="none" baseline="0"/>
              <a:t>Source :</a:t>
            </a:r>
          </a:p>
          <a:p>
            <a:pPr algn="l" rtl="0"/>
            <a:r>
              <a:rPr lang="fr-FR" b="0" i="0" u="none" baseline="0"/>
              <a:t>https://www.ipas.org/wp-content/uploads/2020/07/TIPJN-E19.pdf</a:t>
            </a:r>
            <a:endParaRPr lang="fr-FR" dirty="0">
              <a:cs typeface="Calibri"/>
            </a:endParaRPr>
          </a:p>
        </p:txBody>
      </p:sp>
      <p:sp>
        <p:nvSpPr>
          <p:cNvPr id="4" name="Slide Number Placeholder 3"/>
          <p:cNvSpPr>
            <a:spLocks noGrp="1"/>
          </p:cNvSpPr>
          <p:nvPr>
            <p:ph type="sldNum" sz="quarter" idx="5"/>
          </p:nvPr>
        </p:nvSpPr>
        <p:spPr/>
        <p:txBody>
          <a:bodyPr/>
          <a:lstStyle/>
          <a:p>
            <a:pPr algn="l" rtl="0"/>
            <a:fld id="{44B8F7FD-B04B-49C9-8695-D9B61F508A77}" type="slidenum">
              <a:rPr/>
              <a:t>42</a:t>
            </a:fld>
            <a:endParaRPr lang="fr-FR"/>
          </a:p>
        </p:txBody>
      </p:sp>
    </p:spTree>
    <p:extLst>
      <p:ext uri="{BB962C8B-B14F-4D97-AF65-F5344CB8AC3E}">
        <p14:creationId xmlns:p14="http://schemas.microsoft.com/office/powerpoint/2010/main" val="686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fr-FR" sz="1200" b="0" i="0" u="none" baseline="0"/>
              <a:t>Une couverture responsable,</a:t>
            </a:r>
            <a:r>
              <a:rPr lang="fr-FR" b="0" i="0" u="none" baseline="0"/>
              <a:t> basée sur des faits de l'avortement — dans laquelle les données</a:t>
            </a:r>
            <a:r>
              <a:rPr lang="fr-FR" sz="1200" b="0" i="0" u="none" baseline="0"/>
              <a:t>, la langue, les histoires et les images sont soigneusement</a:t>
            </a:r>
            <a:r>
              <a:rPr lang="fr-FR" b="0" i="0" u="none" baseline="0"/>
              <a:t> sélectionnées pour la précision et l'équilibre — peut aider</a:t>
            </a:r>
            <a:r>
              <a:rPr lang="fr-FR" sz="1200" b="0" i="0" u="none" baseline="0"/>
              <a:t> réduire la stigmatisation de l'avortement dans une société</a:t>
            </a:r>
            <a:r>
              <a:rPr lang="fr-FR" b="0" i="0" u="none" baseline="0"/>
              <a:t> en offrant au public une vision plus nuancée, diversifiée et réaliste d'un sujet souvent limité par des tabous. La façon dont l'avortement est présenté dans les médias peut avoir une influence majeure sur la pensée des gens et peut aider à améliorer la compréhension d'un problème compliqué. </a:t>
            </a:r>
            <a:endParaRPr lang="fr-FR" dirty="0">
              <a:cs typeface="Calibri"/>
            </a:endParaRPr>
          </a:p>
          <a:p>
            <a:pPr algn="l" rtl="0">
              <a:defRPr/>
            </a:pPr>
            <a:endParaRPr lang="fr-FR" dirty="0"/>
          </a:p>
          <a:p>
            <a:pPr algn="l" rtl="0">
              <a:defRPr/>
            </a:pPr>
            <a:r>
              <a:rPr lang="fr-FR" b="0" i="0" u="none" baseline="0"/>
              <a:t>Nous allons maintenant</a:t>
            </a:r>
            <a:r>
              <a:rPr lang="fr-FR" sz="1200" b="0" i="0" u="none" baseline="0"/>
              <a:t> parler de la manière dont</a:t>
            </a:r>
            <a:r>
              <a:rPr lang="fr-FR" b="0" i="0" u="none" baseline="0"/>
              <a:t> les journalistes peuvent faire des choix qui</a:t>
            </a:r>
            <a:r>
              <a:rPr lang="fr-FR" sz="1200" b="0" i="0" u="none" baseline="0"/>
              <a:t> veillent à ce que</a:t>
            </a:r>
            <a:r>
              <a:rPr lang="fr-FR" b="0" i="0" u="none" baseline="0"/>
              <a:t> leur</a:t>
            </a:r>
            <a:r>
              <a:rPr lang="fr-FR" sz="1200" b="0" i="0" u="none" baseline="0"/>
              <a:t> le reportage ne soit pas stigmatisant.</a:t>
            </a:r>
            <a:r>
              <a:rPr lang="fr-FR" b="0" i="0" u="none" baseline="0"/>
              <a:t> </a:t>
            </a:r>
            <a:endParaRPr lang="fr-FR" sz="1200" dirty="0"/>
          </a:p>
          <a:p>
            <a:endParaRPr lang="fr-FR" dirty="0"/>
          </a:p>
          <a:p>
            <a:endParaRPr lang="fr-FR" dirty="0"/>
          </a:p>
          <a:p>
            <a:pPr marL="171450" indent="-171450" algn="l" rtl="0">
              <a:buFontTx/>
              <a:buChar char="-"/>
            </a:pPr>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43</a:t>
            </a:fld>
            <a:endParaRPr lang="fr-FR"/>
          </a:p>
        </p:txBody>
      </p:sp>
    </p:spTree>
    <p:extLst>
      <p:ext uri="{BB962C8B-B14F-4D97-AF65-F5344CB8AC3E}">
        <p14:creationId xmlns:p14="http://schemas.microsoft.com/office/powerpoint/2010/main" val="311431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fr-FR" b="0" i="0" u="none" baseline="0" dirty="0"/>
              <a:t>Utilisez des données provenant de sources crédibles, bien connues et vérifiables afin que votre article soit fondé sur les faits les plus précis, complets et à jour. Vous pourriez vouloir inclure : le nombre ou le taux de femmes dans votre pays ou région qui ont eu un avortement ; une description de la loi sur l'avortement et de son interprétation dans la pratique ; des informations sur les décès maternels ou les blessures associées aux avortements à risque ; faits clarifiant la différence entre un avortement sans risque et un avortement à risque. N'oubliez pas que les OSC peuvent vous aider à trouver et à interpréter ces données. </a:t>
            </a:r>
          </a:p>
          <a:p>
            <a:endParaRPr lang="fr-FR" dirty="0"/>
          </a:p>
          <a:p>
            <a:pPr algn="l" rtl="0">
              <a:defRPr/>
            </a:pPr>
            <a:r>
              <a:rPr lang="fr-FR" b="0" i="0" u="none" baseline="0" dirty="0"/>
              <a:t>Lorsque vous utilisez des sources ayant un point de vue spécifique sur l'avortement, y compris celles qui sont anti-avortement, veillez à ne pas publier de fausses informations ou à répéter des allégations fausses comme si elles étaient vraies. Vous devez toujours vérifier les affirmations faites par des sources potentiellement biaisées avec une source impartiale. Et incluez plusieurs sources dans vos histoires pour une vue complète du sujet.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algn="l" rtl="0">
              <a:defRPr/>
            </a:pPr>
            <a:r>
              <a:rPr lang="fr-FR" b="0" i="0" u="none" baseline="0" dirty="0"/>
              <a:t>Les mots comptent. Voici quelques exemples de la façon dont vous pouvez éliminer le langage biaisé dans vos rapports :</a:t>
            </a:r>
          </a:p>
          <a:p>
            <a:pPr algn="l" rtl="0">
              <a:defRPr/>
            </a:pPr>
            <a:endParaRPr lang="fr-FR" dirty="0"/>
          </a:p>
          <a:p>
            <a:pPr marL="171450" indent="-171450" algn="l" rtl="0">
              <a:buFont typeface="Arial" panose="020B0604020202020204" pitchFamily="34" charset="0"/>
              <a:buChar char="•"/>
              <a:defRPr/>
            </a:pPr>
            <a:r>
              <a:rPr lang="fr-FR" b="0" i="0" u="none" baseline="0" dirty="0"/>
              <a:t>Évitez de dire « pro-vie » car cela suggère à tort que ceux qui soutiennent l'accès à un avortement légal et sans risque sont « anti-vie », alors qu'en fait ils donnent la priorité à la vie des femmes. Dites plutôt anti-avortement ou opposé à l'avortement.</a:t>
            </a:r>
          </a:p>
          <a:p>
            <a:pPr marL="171450" indent="-171450" algn="l" rtl="0">
              <a:buFont typeface="Arial" panose="020B0604020202020204" pitchFamily="34" charset="0"/>
              <a:buChar char="•"/>
              <a:defRPr/>
            </a:pPr>
            <a:r>
              <a:rPr lang="fr-FR" b="0" i="0" u="none" baseline="0" dirty="0"/>
              <a:t>Évitez de dire « garder le bébé/l'enfant ». Le terme « garder » implique un résultat positif. De plus, il est médicalement inexact de décrire la grossesse comme un bébé ou un enfant. Utilisez plutôt « embryon » ou « fœtus » ou faites simplement référence à une femme enceinte qui décide de poursuivre sa grossesse ou non. </a:t>
            </a:r>
          </a:p>
          <a:p>
            <a:pPr marL="171450" indent="-171450" algn="l" rtl="0">
              <a:buFont typeface="Arial" panose="020B0604020202020204" pitchFamily="34" charset="0"/>
              <a:buChar char="•"/>
              <a:defRPr/>
            </a:pPr>
            <a:r>
              <a:rPr lang="fr-FR" b="0" i="0" u="none" baseline="0" dirty="0"/>
              <a:t>Évitez de dire « mère » et utilisez plutôt « femme enceinte » pour plus de précision.</a:t>
            </a:r>
          </a:p>
          <a:p>
            <a:pPr marL="0" indent="0" algn="l" rtl="0">
              <a:buFont typeface="Arial" panose="020B0604020202020204" pitchFamily="34" charset="0"/>
              <a:buNone/>
              <a:defRPr/>
            </a:pPr>
            <a:endParaRPr lang="fr-FR" dirty="0"/>
          </a:p>
          <a:p>
            <a:pPr algn="l" rtl="0"/>
            <a:r>
              <a:rPr lang="fr-FR" b="0" i="0" u="none" baseline="0" dirty="0"/>
              <a:t>Il existe de nombreux guides et aide-mémoire (listés dans la diapositive de références à la fin de cette présentation) que les journalistes peuvent utiliser pour leurs choix linguistiques. Les OSC peuvent également vous aider à vous assurer que votre écriture n'inclut pas un langage stigmatisant. </a:t>
            </a:r>
            <a:endParaRPr lang="fr-FR" dirty="0">
              <a:cs typeface="Calibri"/>
            </a:endParaRPr>
          </a:p>
          <a:p>
            <a:endParaRPr lang="fr-FR" dirty="0"/>
          </a:p>
          <a:p>
            <a:pPr algn="l" rtl="0"/>
            <a:r>
              <a:rPr lang="fr-FR" b="0" i="0" u="none" baseline="0" dirty="0"/>
              <a:t>Source :</a:t>
            </a:r>
          </a:p>
          <a:p>
            <a:pPr algn="l" rtl="0"/>
            <a:r>
              <a:rPr lang="fr-FR" b="0" i="0" u="none" baseline="0" dirty="0"/>
              <a:t>https://www.safeabortionwomensright.org/wp-content/uploads/2020/09/how-to-report-on-abortion.pdf</a:t>
            </a:r>
            <a:endParaRPr lang="fr-FR" dirty="0">
              <a:cs typeface="Calibri"/>
            </a:endParaRPr>
          </a:p>
          <a:p>
            <a:pPr algn="l" rtl="0"/>
            <a:r>
              <a:rPr lang="fr-FR" b="0" i="0" u="none" baseline="0" dirty="0"/>
              <a:t>https://www.ippf.org/sites/default/files/2018-08/ippf_abortion_messaging_guide_web_0.pdf</a:t>
            </a:r>
            <a:endParaRPr lang="fr-FR" dirty="0">
              <a:cs typeface="Calibri"/>
            </a:endParaRPr>
          </a:p>
        </p:txBody>
      </p:sp>
      <p:sp>
        <p:nvSpPr>
          <p:cNvPr id="4" name="Slide Number Placeholder 3"/>
          <p:cNvSpPr>
            <a:spLocks noGrp="1"/>
          </p:cNvSpPr>
          <p:nvPr>
            <p:ph type="sldNum" sz="quarter" idx="5"/>
          </p:nvPr>
        </p:nvSpPr>
        <p:spPr/>
        <p:txBody>
          <a:bodyPr/>
          <a:lstStyle/>
          <a:p>
            <a:pPr algn="l" rtl="0"/>
            <a:fld id="{44B8F7FD-B04B-49C9-8695-D9B61F508A77}" type="slidenum">
              <a:rPr/>
              <a:t>44</a:t>
            </a:fld>
            <a:endParaRPr lang="fr-FR"/>
          </a:p>
        </p:txBody>
      </p:sp>
    </p:spTree>
    <p:extLst>
      <p:ext uri="{BB962C8B-B14F-4D97-AF65-F5344CB8AC3E}">
        <p14:creationId xmlns:p14="http://schemas.microsoft.com/office/powerpoint/2010/main" val="1818282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2900"/>
            <a:ext cx="5486400" cy="3086100"/>
          </a:xfrm>
        </p:spPr>
      </p:sp>
      <p:sp>
        <p:nvSpPr>
          <p:cNvPr id="3" name="Notes Placeholder 2"/>
          <p:cNvSpPr>
            <a:spLocks noGrp="1"/>
          </p:cNvSpPr>
          <p:nvPr>
            <p:ph type="body" idx="1"/>
          </p:nvPr>
        </p:nvSpPr>
        <p:spPr>
          <a:xfrm>
            <a:off x="685800" y="3600450"/>
            <a:ext cx="5486400" cy="3600450"/>
          </a:xfrm>
        </p:spPr>
        <p:txBody>
          <a:bodyPr/>
          <a:lstStyle/>
          <a:p>
            <a:pPr algn="l" rtl="0">
              <a:defRPr/>
            </a:pPr>
            <a:r>
              <a:rPr lang="fr-FR" b="0" i="0" u="none" baseline="0"/>
              <a:t>Comme mentionné précédemment, les OSC peuvent vous aider à vous mettre en contact avec des femmes qui ont avorté. Il est important de publier des témoignages personnels de femmes qui souhaitent partager leurs histoires. Ces histoires aident à fournir des perspectives réelles sur l'avortement et montrent comment la vie des gens est affectée par l'accès à l'avortement ou son absence. L'absence du point de vue des femmes qui ont avorté peut conduire à des représentations étroites de l'avortement et nier la complexité des expériences des femmes. Donnez à la personne qui a subi un avortement le contrôle de son récit et, si possible, travaillez avec elle pour déterminer le langage et l'imagerie appropriés. </a:t>
            </a:r>
            <a:br>
              <a:rPr lang="fr-FR">
                <a:cs typeface="+mn-lt"/>
              </a:rPr>
            </a:br>
            <a:endParaRPr lang="fr-FR" dirty="0"/>
          </a:p>
          <a:p>
            <a:pPr algn="l" rtl="0">
              <a:defRPr/>
            </a:pPr>
            <a:r>
              <a:rPr lang="fr-FR" b="0" i="0" u="none" baseline="0"/>
              <a:t>Considérez l'avortement comme un choix de soins de santé légitime et créditez la prise de décision rationnelle des femmes en fonction de ce qu'elles croient être le mieux pour leur propre vie et celle de leur partenaire et de leur famille. </a:t>
            </a:r>
          </a:p>
          <a:p>
            <a:pPr marL="0" marR="0" lvl="0" indent="0" algn="l" defTabSz="914400" rtl="0">
              <a:lnSpc>
                <a:spcPct val="100000"/>
              </a:lnSpc>
              <a:spcBef>
                <a:spcPts val="0"/>
              </a:spcBef>
              <a:spcAft>
                <a:spcPts val="0"/>
              </a:spcAft>
              <a:buClrTx/>
              <a:buSzTx/>
              <a:buFontTx/>
              <a:buNone/>
              <a:tabLst/>
              <a:defRPr/>
            </a:pPr>
            <a:endParaRPr lang="fr-FR" dirty="0">
              <a:cs typeface="Calibri"/>
            </a:endParaRPr>
          </a:p>
          <a:p>
            <a:pPr algn="l" rtl="0">
              <a:defRPr/>
            </a:pPr>
            <a:r>
              <a:rPr lang="fr-FR" b="0" i="0" u="none" baseline="0">
                <a:cs typeface="Calibri"/>
              </a:rPr>
              <a:t>Tenez toujours compte de la confidentialité de vos sources. Offrez l'anonymat et la promesse d'une couverture objective pour protéger vos sources des dommages.</a:t>
            </a:r>
          </a:p>
          <a:p>
            <a:pPr algn="l" rtl="0">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t>Source :</a:t>
            </a:r>
          </a:p>
          <a:p>
            <a:pPr algn="l" rtl="0"/>
            <a:r>
              <a:rPr lang="fr-FR" b="0" i="0" u="none" baseline="0"/>
              <a:t>https://www.safeabortionwomensright.org/wp-content/uploads/2020/09/Sharing-personal-stories-.pdf</a:t>
            </a:r>
            <a:endParaRPr lang="fr-FR" dirty="0">
              <a:cs typeface="Calibri"/>
            </a:endParaRPr>
          </a:p>
          <a:p>
            <a:pPr algn="l" rtl="0"/>
            <a:r>
              <a:rPr lang="fr-FR" b="0" i="0" u="none" baseline="0"/>
              <a:t>https://www.safeabortionwomensright.org/wp-content/uploads/2020/09/how-to-report-on-abortion.pdf</a:t>
            </a:r>
            <a:endParaRPr lang="fr-FR" dirty="0">
              <a:cs typeface="Calibri"/>
            </a:endParaRP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45</a:t>
            </a:fld>
            <a:endParaRPr lang="fr-FR"/>
          </a:p>
        </p:txBody>
      </p:sp>
    </p:spTree>
    <p:extLst>
      <p:ext uri="{BB962C8B-B14F-4D97-AF65-F5344CB8AC3E}">
        <p14:creationId xmlns:p14="http://schemas.microsoft.com/office/powerpoint/2010/main" val="2550620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fr-FR" b="0" i="0" u="none" baseline="0"/>
              <a:t>Lorsque vous rapportez des informations sur les personnes et les groupes (responsables gouvernementaux, professionnels de la santé, experts juridiques et défenseurs de la santé et des droits des femmes) cherchant à rendre l'avortement sans risque, utilisez des photos, des images et des infographies qui reflètent le contexte de santé publique de l'avortement et de la politique d'avortement dans votre pays.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algn="l" rtl="0">
              <a:defRPr/>
            </a:pPr>
            <a:r>
              <a:rPr lang="fr-FR" b="0" i="0" u="none" baseline="0"/>
              <a:t>Assurez-vous que votre point de vente n'a pas utilisé de visuels et d'images stigmatisants ou inexacts pour accompagner votre histoire. Voici quelques exemples d'images à éviter :</a:t>
            </a:r>
          </a:p>
          <a:p>
            <a:pPr marL="171450" indent="-171450" algn="l" rtl="0">
              <a:buFont typeface="Arial" panose="020B0604020202020204" pitchFamily="34" charset="0"/>
              <a:buChar char="•"/>
              <a:defRPr/>
            </a:pPr>
            <a:r>
              <a:rPr lang="fr-FR" b="0" i="0" u="none" baseline="0"/>
              <a:t>Images de personnes très enceintes pour illustrer le sujet de l'avortement. Il s'agit d'une fausse déclaration car la plupart des avortements ont lieu au cours du premier trimestre de la grossesse avant qu'une personne ne soit visiblement enceinte. Si l'intention de l'image est de montrer une grossesse, une alternative appropriée consiste à utiliser une image d'un test de grossesse positif. </a:t>
            </a:r>
          </a:p>
          <a:p>
            <a:pPr marL="171450" indent="-171450" algn="l" rtl="0">
              <a:buFont typeface="Arial" panose="020B0604020202020204" pitchFamily="34" charset="0"/>
              <a:buChar char="•"/>
              <a:defRPr/>
            </a:pPr>
            <a:r>
              <a:rPr lang="fr-FR" b="0" i="0" u="none" baseline="0"/>
              <a:t>Les photos qui masquent le visage des gens peuvent impliquer que l'avortement est quelque chose dont les gens devraient avoir honte ou pour lequel elles devraient se sentir coupables, et que cela ne devrait pas être divulgué à d'autres. Si vous n'êtes pas en mesure de montrer des photos identifiables de personnes, utilisez plutôt une illustration.</a:t>
            </a:r>
          </a:p>
          <a:p>
            <a:pPr marL="171450" indent="-171450" algn="l" rtl="0">
              <a:buFont typeface="Arial" panose="020B0604020202020204" pitchFamily="34" charset="0"/>
              <a:buChar char="•"/>
              <a:defRPr/>
            </a:pPr>
            <a:r>
              <a:rPr lang="fr-FR" b="0" i="0" u="none" baseline="0"/>
              <a:t>Différentes personnes auront des réactions différentes à envisager et à subir un avortement. Assurez-vous que vos images ne perpétuent pas le mythe selon lequel tout le monde est en détresse, bouleversé ou troublé par l'avortement. Le cas échéant, envisagez des photos de personnes aux expressions neutres.</a:t>
            </a:r>
          </a:p>
          <a:p>
            <a:pPr marL="171450" indent="-171450" algn="l" rtl="0">
              <a:buFont typeface="Arial" panose="020B0604020202020204" pitchFamily="34" charset="0"/>
              <a:buChar char="•"/>
              <a:defRPr/>
            </a:pPr>
            <a:r>
              <a:rPr lang="fr-FR" b="0" i="0" u="none" baseline="0">
                <a:cs typeface="Calibri"/>
              </a:rPr>
              <a:t>Les photos d'enfants ne sont pas un moyen précis ou efficace d'illustrer des histoires sur l'avortement. La plupart des avortements se produisent bien avant qu'une grossesse ne soit suffisamment avancée pour former pleinement un fœtus et les enfants ou bébés nés ne devraient pas être assimilés à un fœtus à un stade précoce.</a:t>
            </a:r>
          </a:p>
          <a:p>
            <a:pPr algn="l" rtl="0">
              <a:defRPr/>
            </a:pPr>
            <a:endParaRPr lang="fr-FR" dirty="0"/>
          </a:p>
          <a:p>
            <a:pPr algn="l" rtl="0">
              <a:defRPr/>
            </a:pPr>
            <a:r>
              <a:rPr lang="fr-FR" b="0" i="0" u="none" baseline="0">
                <a:cs typeface="Calibri"/>
              </a:rPr>
              <a:t>Certaines des meilleures illustrations d'histoires sur l'avortement ne sont pas des photos : les graphiques qui interprètent des données ou des informations clés, des citations ou des phrases dans des boîtes coulissantes conçues ou des icônes conçues pour la visualisation des données sont tous des moyens efficaces de mettre en évidence les faits de votre histoire.</a:t>
            </a:r>
            <a:endParaRPr lang="fr-FR" dirty="0"/>
          </a:p>
          <a:p>
            <a:pPr algn="l" rtl="0">
              <a:defRPr/>
            </a:pPr>
            <a:endParaRPr lang="fr-FR" dirty="0"/>
          </a:p>
          <a:p>
            <a:pPr algn="l" rtl="0">
              <a:defRPr/>
            </a:pPr>
            <a:r>
              <a:rPr lang="fr-FR" b="0" i="0" u="none" baseline="0"/>
              <a:t>Vous pouvez demander des conseils aux OSC concernant le choix de l'image et il existe plusieurs ressources utiles pour les journalistes incluses dans la diapositive de références à la fin de cette présentation.</a:t>
            </a:r>
            <a:endParaRPr lang="fr-FR" dirty="0">
              <a:cs typeface="Calibri"/>
            </a:endParaRPr>
          </a:p>
          <a:p>
            <a:endParaRPr lang="fr-FR" dirty="0"/>
          </a:p>
          <a:p>
            <a:pPr algn="l" rtl="0"/>
            <a:r>
              <a:rPr lang="fr-FR" b="0" i="0" u="none" baseline="0"/>
              <a:t>Source :</a:t>
            </a:r>
          </a:p>
          <a:p>
            <a:pPr algn="l" rtl="0"/>
            <a:r>
              <a:rPr lang="fr-FR" b="0" i="0" u="none" baseline="0"/>
              <a:t>https://www.ippf.org/sites/default/files/2018-08/ippf_abortion_messaging_guide_web_0.pdf</a:t>
            </a:r>
            <a:endParaRPr lang="fr-FR" dirty="0">
              <a:cs typeface="Calibri"/>
            </a:endParaRPr>
          </a:p>
        </p:txBody>
      </p:sp>
      <p:sp>
        <p:nvSpPr>
          <p:cNvPr id="4" name="Slide Number Placeholder 3"/>
          <p:cNvSpPr>
            <a:spLocks noGrp="1"/>
          </p:cNvSpPr>
          <p:nvPr>
            <p:ph type="sldNum" sz="quarter" idx="5"/>
          </p:nvPr>
        </p:nvSpPr>
        <p:spPr/>
        <p:txBody>
          <a:bodyPr/>
          <a:lstStyle/>
          <a:p>
            <a:pPr algn="l" rtl="0"/>
            <a:fld id="{44B8F7FD-B04B-49C9-8695-D9B61F508A77}" type="slidenum">
              <a:rPr/>
              <a:t>46</a:t>
            </a:fld>
            <a:endParaRPr lang="fr-FR"/>
          </a:p>
        </p:txBody>
      </p:sp>
    </p:spTree>
    <p:extLst>
      <p:ext uri="{BB962C8B-B14F-4D97-AF65-F5344CB8AC3E}">
        <p14:creationId xmlns:p14="http://schemas.microsoft.com/office/powerpoint/2010/main" val="830308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Maintenant, nous allons mettre en pratique ce que nous avons appris et commencer à travailler ensemble dans quelques exercices interactifs entre nos groupes de journalistes et d'OSC. </a:t>
            </a:r>
          </a:p>
          <a:p>
            <a:endParaRPr lang="fr-FR" dirty="0"/>
          </a:p>
          <a:p>
            <a:pPr algn="l" rtl="0"/>
            <a:r>
              <a:rPr lang="fr-FR" b="0" i="0" u="none" baseline="0">
                <a:cs typeface="Calibri"/>
              </a:rPr>
              <a:t>Tout d'abord, je vais expliquer en détail nos exercices pour les deux groupes. </a:t>
            </a:r>
          </a:p>
          <a:p>
            <a:endParaRPr lang="fr-FR" dirty="0"/>
          </a:p>
          <a:p>
            <a:pPr algn="l" rtl="0"/>
            <a:r>
              <a:rPr lang="fr-FR" b="0" i="0" u="none" baseline="0">
                <a:cs typeface="Calibri"/>
              </a:rPr>
              <a:t>Ensuite, les groupes se sépareront pour travailler sur leurs exercices séparés. </a:t>
            </a:r>
          </a:p>
          <a:p>
            <a:endParaRPr lang="fr-FR" dirty="0"/>
          </a:p>
          <a:p>
            <a:pPr algn="l" rtl="0"/>
            <a:r>
              <a:rPr lang="fr-FR" b="0" i="0" u="none" baseline="0">
                <a:cs typeface="Calibri"/>
              </a:rPr>
              <a:t>Enfin, nous partagerons les commentaires en petits et grands groupes. </a:t>
            </a:r>
          </a:p>
        </p:txBody>
      </p:sp>
      <p:sp>
        <p:nvSpPr>
          <p:cNvPr id="4" name="Slide Number Placeholder 3"/>
          <p:cNvSpPr>
            <a:spLocks noGrp="1"/>
          </p:cNvSpPr>
          <p:nvPr>
            <p:ph type="sldNum" sz="quarter" idx="5"/>
          </p:nvPr>
        </p:nvSpPr>
        <p:spPr/>
        <p:txBody>
          <a:bodyPr/>
          <a:lstStyle/>
          <a:p>
            <a:pPr algn="l" rtl="0"/>
            <a:fld id="{44B8F7FD-B04B-49C9-8695-D9B61F508A77}" type="slidenum">
              <a:rPr/>
              <a:t>47</a:t>
            </a:fld>
            <a:endParaRPr lang="fr-FR"/>
          </a:p>
        </p:txBody>
      </p:sp>
    </p:spTree>
    <p:extLst>
      <p:ext uri="{BB962C8B-B14F-4D97-AF65-F5344CB8AC3E}">
        <p14:creationId xmlns:p14="http://schemas.microsoft.com/office/powerpoint/2010/main" val="22529121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fr-FR" b="0" i="0" u="none" baseline="0">
                <a:latin typeface="Arial"/>
                <a:cs typeface="Arial"/>
              </a:rPr>
              <a:t>Nos journalistes seront invités à rédiger un argumentaire pour examen par leurs collègues des OSC. Revoyons l'idée d'un argumentaire ...</a:t>
            </a:r>
          </a:p>
        </p:txBody>
      </p:sp>
      <p:sp>
        <p:nvSpPr>
          <p:cNvPr id="4" name="Slide Number Placeholder 3"/>
          <p:cNvSpPr>
            <a:spLocks noGrp="1"/>
          </p:cNvSpPr>
          <p:nvPr>
            <p:ph type="sldNum" sz="quarter" idx="5"/>
          </p:nvPr>
        </p:nvSpPr>
        <p:spPr/>
        <p:txBody>
          <a:bodyPr/>
          <a:lstStyle/>
          <a:p>
            <a:pPr algn="l" rtl="0"/>
            <a:fld id="{44B8F7FD-B04B-49C9-8695-D9B61F508A77}" type="slidenum">
              <a:rPr/>
              <a:t>48</a:t>
            </a:fld>
            <a:endParaRPr lang="fr-FR"/>
          </a:p>
        </p:txBody>
      </p:sp>
    </p:spTree>
    <p:extLst>
      <p:ext uri="{BB962C8B-B14F-4D97-AF65-F5344CB8AC3E}">
        <p14:creationId xmlns:p14="http://schemas.microsoft.com/office/powerpoint/2010/main" val="7454788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800" b="0" i="0" u="none" baseline="0">
                <a:latin typeface="Calibri"/>
                <a:cs typeface="Calibri"/>
              </a:rPr>
              <a:t>Un argumentaire est un appel organisé par un journaliste pour le soutien et le placement d'une histoire. Un argumentaire est généralement écrit et comprend un argument convaincant pour la valeur et l'intérêt de l'histoire ainsi qu'un plan clair pour couvrir l'histoire. </a:t>
            </a:r>
          </a:p>
          <a:p>
            <a:endParaRPr lang="fr-FR" sz="1800" dirty="0">
              <a:latin typeface="Calibri"/>
              <a:cs typeface="Calibri"/>
            </a:endParaRPr>
          </a:p>
          <a:p>
            <a:pPr algn="l" rtl="0"/>
            <a:r>
              <a:rPr lang="fr-FR" sz="1800" b="0" i="0" u="none" baseline="0">
                <a:latin typeface="Calibri"/>
                <a:cs typeface="Calibri"/>
              </a:rPr>
              <a:t>L'argumentaire est une pratique courante pour les journalistes indépendants, mais les journalistes travaillant pour un organisme spécifique peuvent également utiliser des techniques d'argumentaire pour obtenir la permission de rendre compte d'articles en dehors de leur champ d'application.</a:t>
            </a:r>
          </a:p>
          <a:p>
            <a:endParaRPr lang="fr-FR" sz="1800" dirty="0">
              <a:latin typeface="Calibri"/>
              <a:cs typeface="Calibri"/>
            </a:endParaRPr>
          </a:p>
          <a:p>
            <a:pPr algn="l" rtl="0"/>
            <a:r>
              <a:rPr lang="fr-FR" sz="1800" b="1" i="0" u="none" baseline="0">
                <a:latin typeface="Calibri"/>
                <a:cs typeface="Calibri"/>
              </a:rPr>
              <a:t>[</a:t>
            </a:r>
            <a:r>
              <a:rPr lang="fr-FR" sz="1800" b="1" i="1" u="none" baseline="0">
                <a:latin typeface="Calibri"/>
                <a:cs typeface="Calibri"/>
              </a:rPr>
              <a:t>Demandez combien de journalistes présents dans la salle ont présenté des articles. Demandez-leur s'ils connaissent des journalistes qui donnent des argumentaires. Les réponses varieront selon l'emplacement</a:t>
            </a:r>
            <a:r>
              <a:rPr lang="fr-FR" sz="1800" b="1" i="0" u="none" baseline="0">
                <a:latin typeface="Calibri"/>
                <a:cs typeface="Calibri"/>
              </a:rPr>
              <a:t>.]</a:t>
            </a:r>
          </a:p>
        </p:txBody>
      </p:sp>
      <p:sp>
        <p:nvSpPr>
          <p:cNvPr id="4" name="Slide Number Placeholder 3"/>
          <p:cNvSpPr>
            <a:spLocks noGrp="1"/>
          </p:cNvSpPr>
          <p:nvPr>
            <p:ph type="sldNum" sz="quarter" idx="5"/>
          </p:nvPr>
        </p:nvSpPr>
        <p:spPr/>
        <p:txBody>
          <a:bodyPr/>
          <a:lstStyle/>
          <a:p>
            <a:pPr algn="l" rtl="0"/>
            <a:fld id="{44B8F7FD-B04B-49C9-8695-D9B61F508A77}" type="slidenum">
              <a:rPr/>
              <a:t>49</a:t>
            </a:fld>
            <a:endParaRPr lang="fr-FR"/>
          </a:p>
        </p:txBody>
      </p:sp>
    </p:spTree>
    <p:extLst>
      <p:ext uri="{BB962C8B-B14F-4D97-AF65-F5344CB8AC3E}">
        <p14:creationId xmlns:p14="http://schemas.microsoft.com/office/powerpoint/2010/main" val="244272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cs typeface="Arial" charset="0"/>
              </a:rPr>
              <a:t>Merci d'avoir répondu au sondage préalable à l'atelier ! Je veux passer brièvement en revue les résultats. L'atelier a été adapté en fonction de vos réponses. </a:t>
            </a:r>
          </a:p>
          <a:p>
            <a:endParaRPr lang="fr-FR" dirty="0"/>
          </a:p>
          <a:p>
            <a:pPr algn="l" rtl="0"/>
            <a:r>
              <a:rPr lang="fr-FR" b="1" i="0" u="none" baseline="0"/>
              <a:t>[À </a:t>
            </a:r>
            <a:r>
              <a:rPr lang="fr-FR" b="1" i="1" u="none" baseline="0"/>
              <a:t>faire </a:t>
            </a:r>
            <a:r>
              <a:rPr lang="fr-FR" b="1" i="1" u="sng" baseline="0"/>
              <a:t>à l'avance :</a:t>
            </a:r>
            <a:r>
              <a:rPr lang="fr-FR" b="1" i="1" u="none" baseline="0"/>
              <a:t> préparez une diapositive avec des puces résumant les principaux résultats de l'enquête.</a:t>
            </a:r>
            <a:r>
              <a:rPr lang="fr-FR" b="1" i="0" u="none" baseline="0"/>
              <a:t> ]</a:t>
            </a:r>
            <a:endParaRPr lang="fr-FR" b="1" dirty="0"/>
          </a:p>
          <a:p>
            <a:endParaRPr lang="fr-FR" dirty="0"/>
          </a:p>
          <a:p>
            <a:pPr algn="l" rtl="0"/>
            <a:r>
              <a:rPr lang="fr-FR" b="0" i="0" u="none" baseline="0"/>
              <a:t>Prenons une pause de</a:t>
            </a:r>
            <a:r>
              <a:rPr lang="fr-FR" b="0" i="0" u="none" baseline="0">
                <a:highlight>
                  <a:srgbClr val="FFFF00"/>
                </a:highlight>
              </a:rPr>
              <a:t> 15</a:t>
            </a:r>
            <a:r>
              <a:rPr lang="fr-FR" b="0" i="0" u="none" baseline="0"/>
              <a:t> minutes. Nous commencerons ensuite la formation. </a:t>
            </a:r>
          </a:p>
        </p:txBody>
      </p:sp>
      <p:sp>
        <p:nvSpPr>
          <p:cNvPr id="4" name="Slide Number Placeholder 3"/>
          <p:cNvSpPr>
            <a:spLocks noGrp="1"/>
          </p:cNvSpPr>
          <p:nvPr>
            <p:ph type="sldNum" sz="quarter" idx="5"/>
          </p:nvPr>
        </p:nvSpPr>
        <p:spPr/>
        <p:txBody>
          <a:bodyPr/>
          <a:lstStyle/>
          <a:p>
            <a:pPr algn="l" rtl="0"/>
            <a:fld id="{44B8F7FD-B04B-49C9-8695-D9B61F508A77}" type="slidenum">
              <a:rPr/>
              <a:t>5</a:t>
            </a:fld>
            <a:endParaRPr lang="fr-FR"/>
          </a:p>
        </p:txBody>
      </p:sp>
    </p:spTree>
    <p:extLst>
      <p:ext uri="{BB962C8B-B14F-4D97-AF65-F5344CB8AC3E}">
        <p14:creationId xmlns:p14="http://schemas.microsoft.com/office/powerpoint/2010/main" val="608705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6600"/>
            <a:ext cx="5486400" cy="3086100"/>
          </a:xfrm>
        </p:spPr>
      </p:sp>
      <p:sp>
        <p:nvSpPr>
          <p:cNvPr id="3" name="Notes Placeholder 2"/>
          <p:cNvSpPr>
            <a:spLocks noGrp="1"/>
          </p:cNvSpPr>
          <p:nvPr>
            <p:ph type="body" idx="1"/>
          </p:nvPr>
        </p:nvSpPr>
        <p:spPr>
          <a:xfrm>
            <a:off x="685800" y="3994149"/>
            <a:ext cx="5486400" cy="4284663"/>
          </a:xfrm>
        </p:spPr>
        <p:txBody>
          <a:bodyPr/>
          <a:lstStyle/>
          <a:p>
            <a:pPr algn="l" rtl="0"/>
            <a:r>
              <a:rPr lang="fr-FR" b="0" i="0" u="none" baseline="0" dirty="0">
                <a:cs typeface="Calibri"/>
              </a:rPr>
              <a:t>Les argumentaires à succès peuvent porter sur des sujets très différents, mais ils ont tous certains points communs. </a:t>
            </a:r>
            <a:endParaRPr lang="fr-FR" dirty="0"/>
          </a:p>
          <a:p>
            <a:endParaRPr lang="fr-FR" dirty="0">
              <a:cs typeface="Calibri" panose="020F0502020204030204"/>
            </a:endParaRPr>
          </a:p>
          <a:p>
            <a:pPr algn="l" rtl="0"/>
            <a:r>
              <a:rPr lang="fr-FR" b="0" i="0" u="none" baseline="0" dirty="0">
                <a:cs typeface="Calibri" panose="020F0502020204030204"/>
              </a:rPr>
              <a:t>Avant tout, un bon argumentaire doit attirer l'attention et être succinct. Il devrait commencer par un titre accrocheur qui donne envie au lecteur d'en savoir plus et suivre avec un court premier paragraphe qui résume l'idée de l'histoire. </a:t>
            </a:r>
          </a:p>
          <a:p>
            <a:endParaRPr lang="fr-FR" dirty="0">
              <a:cs typeface="Calibri" panose="020F0502020204030204"/>
            </a:endParaRPr>
          </a:p>
          <a:p>
            <a:pPr algn="l" rtl="0"/>
            <a:r>
              <a:rPr lang="fr-FR" b="0" i="0" u="none" baseline="0" dirty="0">
                <a:cs typeface="Calibri" panose="020F0502020204030204"/>
              </a:rPr>
              <a:t>Cette introduction forte doit être suivie d'un paragraphe décrivant comment l'histoire sera rapportée : le lecteur doit être capable d'imaginer l'histoire et avoir confiance que vous, en tant que journaliste, pouvez livrer votre argumentaire. </a:t>
            </a:r>
            <a:r>
              <a:rPr lang="fr-FR" b="0" i="0" u="none" baseline="0" dirty="0"/>
              <a:t>Ce paragraphe doit inclure des informations sur vos sources et sites pour l'histoire, et il peut également inclure des descriptions du format de l'histoire. Si vous êtes journaliste à la télévision, expliquez les séquences et les interviews que vous utiliserez. Si vous travaillez sur papier, décrivez les illustrations et le placement possibles.</a:t>
            </a:r>
            <a:endParaRPr lang="fr-FR" dirty="0">
              <a:cs typeface="Calibri"/>
            </a:endParaRPr>
          </a:p>
          <a:p>
            <a:endParaRPr lang="fr-FR" dirty="0">
              <a:latin typeface="Calibri"/>
              <a:cs typeface="Calibri"/>
            </a:endParaRPr>
          </a:p>
          <a:p>
            <a:pPr algn="l" rtl="0"/>
            <a:r>
              <a:rPr lang="fr-FR" b="0" i="0" u="none" baseline="0" dirty="0">
                <a:latin typeface="Calibri"/>
                <a:cs typeface="Calibri"/>
              </a:rPr>
              <a:t>Enfin, convainquez l'éditeur que vous êtes la meilleure personne pour couvrir cette histoire. Notez les recherches que vous avez effectuées ou le réseau dont vous disposez qui améliorera l'histoire. </a:t>
            </a:r>
          </a:p>
          <a:p>
            <a:endParaRPr lang="fr-FR" altLang="en-US" dirty="0">
              <a:latin typeface="Arial" panose="020B0604020202020204" pitchFamily="34" charset="0"/>
              <a:cs typeface="Arial" panose="020B0604020202020204" pitchFamily="34" charset="0"/>
            </a:endParaRPr>
          </a:p>
          <a:p>
            <a:pPr algn="l" rtl="0"/>
            <a:r>
              <a:rPr lang="fr-FR" b="0" i="0" u="none" baseline="0" dirty="0">
                <a:cs typeface="Calibri"/>
              </a:rPr>
              <a:t>N'oubliez pas de dire merci !</a:t>
            </a:r>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50</a:t>
            </a:fld>
            <a:endParaRPr lang="fr-FR"/>
          </a:p>
        </p:txBody>
      </p:sp>
    </p:spTree>
    <p:extLst>
      <p:ext uri="{BB962C8B-B14F-4D97-AF65-F5344CB8AC3E}">
        <p14:creationId xmlns:p14="http://schemas.microsoft.com/office/powerpoint/2010/main" val="1010805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400" b="1" i="0" u="none" baseline="0" dirty="0">
                <a:effectLst/>
                <a:latin typeface="Calibri"/>
                <a:ea typeface="Calibri" panose="020F0502020204030204" pitchFamily="34" charset="0"/>
                <a:cs typeface="Calibri"/>
              </a:rPr>
              <a:t>[</a:t>
            </a:r>
            <a:r>
              <a:rPr lang="fr-FR" sz="1400" b="1" i="1" u="none" baseline="0" dirty="0">
                <a:effectLst/>
                <a:latin typeface="Calibri"/>
                <a:ea typeface="Calibri" panose="020F0502020204030204" pitchFamily="34" charset="0"/>
                <a:cs typeface="Calibri"/>
              </a:rPr>
              <a:t>Demander</a:t>
            </a:r>
            <a:r>
              <a:rPr lang="fr-FR" sz="1400" b="1" i="1" u="none" baseline="0" dirty="0">
                <a:latin typeface="Calibri"/>
                <a:ea typeface="Calibri" panose="020F0502020204030204" pitchFamily="34" charset="0"/>
                <a:cs typeface="Calibri"/>
              </a:rPr>
              <a:t> aux journalistes</a:t>
            </a:r>
            <a:r>
              <a:rPr lang="fr-FR" sz="1400" b="1" i="1" u="none" baseline="0" dirty="0">
                <a:effectLst/>
                <a:latin typeface="Calibri"/>
                <a:ea typeface="Calibri" panose="020F0502020204030204" pitchFamily="34" charset="0"/>
                <a:cs typeface="Calibri"/>
              </a:rPr>
              <a:t> d'écrire</a:t>
            </a:r>
            <a:r>
              <a:rPr lang="fr-FR" sz="1400" b="1" i="1" u="none" baseline="0" dirty="0">
                <a:latin typeface="Calibri"/>
                <a:ea typeface="Calibri" panose="020F0502020204030204" pitchFamily="34" charset="0"/>
                <a:cs typeface="Calibri"/>
              </a:rPr>
              <a:t> 1-2 argumentaires liés à l'avortement</a:t>
            </a:r>
            <a:r>
              <a:rPr lang="fr-FR" sz="1400" b="1" i="1" u="none" baseline="0" dirty="0">
                <a:effectLst/>
                <a:latin typeface="Calibri"/>
                <a:ea typeface="Calibri" panose="020F0502020204030204" pitchFamily="34" charset="0"/>
                <a:cs typeface="Calibri"/>
              </a:rPr>
              <a:t>. </a:t>
            </a:r>
            <a:r>
              <a:rPr lang="fr-FR" sz="1400" b="1" i="1" u="none" baseline="0" dirty="0">
                <a:latin typeface="Calibri"/>
                <a:ea typeface="Calibri" panose="020F0502020204030204" pitchFamily="34" charset="0"/>
                <a:cs typeface="Calibri"/>
              </a:rPr>
              <a:t>Les argumentaires doivent être brefs, mais donner une idée claire de ce qu'est l'histoire et pourquoi elle est importante. Les journalistes doivent également noter les sources dont ils ont besoin, les endroits auxquels ils doivent avoir accès et les faits qu'ils doivent collecter pour couvrir efficacement l'histoire. </a:t>
            </a:r>
            <a:endParaRPr lang="fr-FR" sz="1400" b="1" dirty="0"/>
          </a:p>
          <a:p>
            <a:endParaRPr lang="fr-FR" sz="1400" b="1" i="1" dirty="0">
              <a:latin typeface="Calibri" panose="020F0502020204030204" pitchFamily="34" charset="0"/>
              <a:ea typeface="Calibri" panose="020F0502020204030204" pitchFamily="34" charset="0"/>
              <a:cs typeface="Calibri"/>
            </a:endParaRPr>
          </a:p>
          <a:p>
            <a:pPr algn="l" rtl="0"/>
            <a:r>
              <a:rPr lang="fr-FR" sz="1400" b="1" i="1" u="none" baseline="0" dirty="0">
                <a:latin typeface="Calibri"/>
                <a:cs typeface="Calibri"/>
              </a:rPr>
              <a:t>Les journalistes peuvent travailler en petits groupes ou individuellement, selon le nombre de participants et le temps.</a:t>
            </a:r>
            <a:endParaRPr lang="fr-FR" sz="1400" b="1" i="1" dirty="0">
              <a:solidFill>
                <a:schemeClr val="tx1"/>
              </a:solidFill>
              <a:latin typeface="Calibri" panose="020F0502020204030204" pitchFamily="34" charset="0"/>
              <a:cs typeface="Calibri"/>
            </a:endParaRPr>
          </a:p>
          <a:p>
            <a:endParaRPr lang="fr-FR" sz="1400" b="1" i="1" dirty="0">
              <a:latin typeface="Calibri" panose="020F0502020204030204" pitchFamily="34" charset="0"/>
              <a:cs typeface="Calibri"/>
            </a:endParaRPr>
          </a:p>
          <a:p>
            <a:pPr algn="l" rtl="0"/>
            <a:r>
              <a:rPr lang="fr-FR" sz="1400" b="1" i="1" u="none" baseline="0" dirty="0">
                <a:latin typeface="Calibri"/>
                <a:cs typeface="Calibri"/>
              </a:rPr>
              <a:t>Ensuite, les collègues des OSC entendront les présentations et donneront des conseils sur : 1. Si l'histoire est une idée prometteuse et un problème urgent, et 2. Quel type de soutien ils pourraient fournir pour aider le journaliste à couvrir l'histoire.]</a:t>
            </a:r>
            <a:endParaRPr lang="fr-FR" sz="1400" b="1" i="1" dirty="0">
              <a:latin typeface="Calibri" panose="020F0502020204030204" pitchFamily="34" charset="0"/>
              <a:cs typeface="Calibri"/>
            </a:endParaRPr>
          </a:p>
          <a:p>
            <a:endParaRPr lang="fr-FR" sz="1400" i="1" dirty="0">
              <a:latin typeface="Calibri" panose="020F0502020204030204" pitchFamily="34" charset="0"/>
              <a:cs typeface="Calibri"/>
            </a:endParaRPr>
          </a:p>
          <a:p>
            <a:endParaRPr lang="fr-FR" sz="1400" i="1" dirty="0">
              <a:latin typeface="Calibri" panose="020F0502020204030204" pitchFamily="34" charset="0"/>
              <a:cs typeface="Calibri"/>
            </a:endParaRPr>
          </a:p>
          <a:p>
            <a:endParaRPr lang="fr-FR" sz="1400" dirty="0">
              <a:latin typeface="Calibri" panose="020F0502020204030204" pitchFamily="34" charset="0"/>
              <a:cs typeface="Times New Roman" panose="02020603050405020304" pitchFamily="18" charset="0"/>
            </a:endParaRPr>
          </a:p>
          <a:p>
            <a:endParaRPr lang="fr-FR" sz="1400" dirty="0">
              <a:latin typeface="Calibri" panose="020F0502020204030204" pitchFamily="34" charset="0"/>
              <a:cs typeface="Calibri" panose="020F0502020204030204"/>
            </a:endParaRPr>
          </a:p>
        </p:txBody>
      </p:sp>
      <p:sp>
        <p:nvSpPr>
          <p:cNvPr id="4" name="Slide Number Placeholder 3"/>
          <p:cNvSpPr>
            <a:spLocks noGrp="1"/>
          </p:cNvSpPr>
          <p:nvPr>
            <p:ph type="sldNum" sz="quarter" idx="5"/>
          </p:nvPr>
        </p:nvSpPr>
        <p:spPr/>
        <p:txBody>
          <a:bodyPr/>
          <a:lstStyle/>
          <a:p>
            <a:pPr algn="l" rtl="0"/>
            <a:fld id="{44B8F7FD-B04B-49C9-8695-D9B61F508A77}" type="slidenum">
              <a:rPr/>
              <a:t>51</a:t>
            </a:fld>
            <a:endParaRPr lang="fr-FR"/>
          </a:p>
        </p:txBody>
      </p:sp>
    </p:spTree>
    <p:extLst>
      <p:ext uri="{BB962C8B-B14F-4D97-AF65-F5344CB8AC3E}">
        <p14:creationId xmlns:p14="http://schemas.microsoft.com/office/powerpoint/2010/main" val="2476037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latin typeface="Arial"/>
                <a:cs typeface="Arial"/>
              </a:rPr>
              <a:t>Les professionnels de nos OSC seront invités à rédiger un communiqué de presse pour examen par leurs collègues journalistes. Revoyons l'idée d'un communiqué de presse...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dirty="0">
              <a:latin typeface="Arial"/>
              <a:cs typeface="Arial"/>
            </a:endParaRPr>
          </a:p>
        </p:txBody>
      </p:sp>
      <p:sp>
        <p:nvSpPr>
          <p:cNvPr id="4" name="Slide Number Placeholder 3"/>
          <p:cNvSpPr>
            <a:spLocks noGrp="1"/>
          </p:cNvSpPr>
          <p:nvPr>
            <p:ph type="sldNum" sz="quarter" idx="5"/>
          </p:nvPr>
        </p:nvSpPr>
        <p:spPr/>
        <p:txBody>
          <a:bodyPr/>
          <a:lstStyle/>
          <a:p>
            <a:pPr algn="l" rtl="0"/>
            <a:fld id="{44B8F7FD-B04B-49C9-8695-D9B61F508A77}" type="slidenum">
              <a:rPr/>
              <a:t>52</a:t>
            </a:fld>
            <a:endParaRPr lang="fr-FR"/>
          </a:p>
        </p:txBody>
      </p:sp>
    </p:spTree>
    <p:extLst>
      <p:ext uri="{BB962C8B-B14F-4D97-AF65-F5344CB8AC3E}">
        <p14:creationId xmlns:p14="http://schemas.microsoft.com/office/powerpoint/2010/main" val="39680425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Un communiqué de presse est une communication écrite pour les médias qui annonce quelque chose d'intéressant, dans le but d'attirer l'attention et la couverture médiatique. Il s'apparente à un court article de presse et peut être lu ou publié sous sa forme originale ou réécrit par un journaliste. Un communiqué de presse bien rédigé peut susciter l'intérêt d'un journaliste et mener à une histoire plus approfondie, semblable à un solide argumentaire.</a:t>
            </a:r>
          </a:p>
          <a:p>
            <a:endParaRPr lang="fr-FR" altLang="en-US" dirty="0"/>
          </a:p>
          <a:p>
            <a:pPr algn="l" rtl="0"/>
            <a:r>
              <a:rPr lang="fr-FR" b="0" i="0" u="none" baseline="0"/>
              <a:t>Les rédactions reçoivent chaque jour des piles de communiqués de presse. Assurez-vous que votre élément digne d'intérêt soit au premier plan. Développer des contacts avec les médias pour la sensibilisation augmentera vos chances d'attirer l'attention avec votre communiqué. </a:t>
            </a:r>
            <a:endParaRPr lang="fr-FR" dirty="0"/>
          </a:p>
          <a:p>
            <a:endParaRPr lang="fr-FR" dirty="0"/>
          </a:p>
          <a:p>
            <a:pPr algn="l" rtl="0">
              <a:lnSpc>
                <a:spcPct val="90000"/>
              </a:lnSpc>
            </a:pPr>
            <a:r>
              <a:rPr lang="fr-FR" b="0" i="0" u="none" baseline="0"/>
              <a:t>Votre message doit être facilement compris par un journaliste : il doit expliquer clairement ce qui se passe et pourquoi c'est important. </a:t>
            </a:r>
          </a:p>
          <a:p>
            <a:pPr algn="l" rtl="0">
              <a:lnSpc>
                <a:spcPct val="90000"/>
              </a:lnSpc>
            </a:pPr>
            <a:endParaRPr lang="fr-FR" dirty="0"/>
          </a:p>
          <a:p>
            <a:pPr algn="l" rtl="0">
              <a:lnSpc>
                <a:spcPct val="90000"/>
              </a:lnSpc>
            </a:pPr>
            <a:r>
              <a:rPr lang="fr-FR" b="0" i="0" u="none" baseline="0"/>
              <a:t>Le contenu de votre communiqué de presse doit répondre aux questions essentielles : qui, quoi, pourquoi, quand et où de votre sujet en une seule page. Votre lecteur doit disposer de toutes les informations de base. N'oubliez pas qu'un communiqué de presse peut être publié tel quel.</a:t>
            </a:r>
          </a:p>
        </p:txBody>
      </p:sp>
      <p:sp>
        <p:nvSpPr>
          <p:cNvPr id="4" name="Slide Number Placeholder 3"/>
          <p:cNvSpPr>
            <a:spLocks noGrp="1"/>
          </p:cNvSpPr>
          <p:nvPr>
            <p:ph type="sldNum" sz="quarter" idx="5"/>
          </p:nvPr>
        </p:nvSpPr>
        <p:spPr/>
        <p:txBody>
          <a:bodyPr/>
          <a:lstStyle/>
          <a:p>
            <a:pPr algn="l" rtl="0"/>
            <a:fld id="{44B8F7FD-B04B-49C9-8695-D9B61F508A77}" type="slidenum">
              <a:rPr/>
              <a:t>53</a:t>
            </a:fld>
            <a:endParaRPr lang="fr-FR"/>
          </a:p>
        </p:txBody>
      </p:sp>
    </p:spTree>
    <p:extLst>
      <p:ext uri="{BB962C8B-B14F-4D97-AF65-F5344CB8AC3E}">
        <p14:creationId xmlns:p14="http://schemas.microsoft.com/office/powerpoint/2010/main" val="13970984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dirty="0">
                <a:latin typeface="Arial" panose="020B0604020202020204" pitchFamily="34" charset="0"/>
              </a:rPr>
              <a:t>La structure de votre communiqué de presse est très importante. </a:t>
            </a:r>
          </a:p>
          <a:p>
            <a:endParaRPr lang="fr-FR" altLang="en-US" dirty="0">
              <a:latin typeface="Arial" panose="020B0604020202020204" pitchFamily="34" charset="0"/>
            </a:endParaRPr>
          </a:p>
          <a:p>
            <a:pPr algn="l" rtl="0"/>
            <a:r>
              <a:rPr lang="fr-FR" b="0" i="0" u="none" baseline="0" dirty="0">
                <a:latin typeface="Arial" panose="020B0604020202020204" pitchFamily="34" charset="0"/>
              </a:rPr>
              <a:t>La valeur d'un titre ou d'un titre accrocheur ne peut pas être surestimée ! Un titre dramatique, inattendu ou, dans le bon contexte, amusant peut faire la différence entre la lecture ou l'oubli de votre sujet.</a:t>
            </a:r>
          </a:p>
          <a:p>
            <a:endParaRPr lang="fr-FR" altLang="en-US" dirty="0">
              <a:latin typeface="Arial" panose="020B0604020202020204" pitchFamily="34" charset="0"/>
            </a:endParaRPr>
          </a:p>
          <a:p>
            <a:pPr algn="l" rtl="0"/>
            <a:r>
              <a:rPr lang="fr-FR" b="0" i="0" u="none" baseline="0" dirty="0">
                <a:latin typeface="Arial" panose="020B0604020202020204" pitchFamily="34" charset="0"/>
              </a:rPr>
              <a:t>Après le titre, vous insérerez l'accroche, expliquant pourquoi cette histoire est importante en ce moment. Cela devrait être un résumé d'une phrase du contenu. </a:t>
            </a:r>
          </a:p>
          <a:p>
            <a:endParaRPr lang="fr-FR" altLang="en-US" dirty="0">
              <a:latin typeface="Arial" panose="020B0604020202020204" pitchFamily="34" charset="0"/>
            </a:endParaRPr>
          </a:p>
          <a:p>
            <a:pPr algn="l" rtl="0"/>
            <a:r>
              <a:rPr lang="fr-FR" b="0" i="0" u="none" baseline="0" dirty="0">
                <a:latin typeface="Arial" panose="020B0604020202020204" pitchFamily="34" charset="0"/>
              </a:rPr>
              <a:t>Dans votre premier paragraphe, vous devrez communiquer les bases : qui sont les acteurs clés ? Où cela se passe-t-il ? Pourquoi est-ce pertinent ou intéressant ? Vous pouvez créer un contexte dans votre deuxième paragraphe. Si vous avez des informations plus détaillées ou techniques qui doivent être incluses pour une compréhension complète du problème, incluez-les dans le dernier paragraphe. Sinon, laissez-les de côté. Vous ne voulez pas entourer vos points clés de nuances inutiles qui peuvent être difficiles à comprendre.</a:t>
            </a:r>
          </a:p>
          <a:p>
            <a:endParaRPr lang="fr-FR" altLang="en-US" dirty="0">
              <a:latin typeface="Arial" panose="020B0604020202020204" pitchFamily="34" charset="0"/>
            </a:endParaRPr>
          </a:p>
          <a:p>
            <a:pPr algn="l" rtl="0"/>
            <a:r>
              <a:rPr lang="fr-FR" b="0" i="0" u="none" baseline="0" dirty="0">
                <a:latin typeface="Arial" panose="020B0604020202020204" pitchFamily="34" charset="0"/>
              </a:rPr>
              <a:t>Un bon moyen de fournir un contexte sans alourdir le corps de votre communiqué de presse est d'inclure des paragraphes « à propos » à la fin de votre page. Cela vous permet de mentionner l'énoncé de mission de votre organisation – ou les objectifs de votre projet – d'une manière succincte et gérable qui sépare cette information des éléments « dignes d'intérêt ».</a:t>
            </a:r>
          </a:p>
          <a:p>
            <a:endParaRPr lang="fr-FR" altLang="en-US" dirty="0">
              <a:latin typeface="Arial" panose="020B0604020202020204" pitchFamily="34" charset="0"/>
            </a:endParaRPr>
          </a:p>
          <a:p>
            <a:pPr algn="l" rtl="0"/>
            <a:r>
              <a:rPr lang="fr-FR" b="0" i="0" u="none" baseline="0" dirty="0">
                <a:latin typeface="Arial" panose="020B0604020202020204" pitchFamily="34" charset="0"/>
              </a:rPr>
              <a:t>Quelque part sur le communiqué, vous devriez noter les coordonnées de votre institution et de vous-même. Si une autre source est disponible, vous pouvez également inclure le nom de cette personne. Il devrait être facile pour un journaliste d'assurer le suivi de votre couverture.</a:t>
            </a:r>
          </a:p>
          <a:p>
            <a:endParaRPr lang="fr-FR" altLang="en-US" dirty="0">
              <a:latin typeface="Arial" panose="020B0604020202020204" pitchFamily="34" charset="0"/>
            </a:endParaRPr>
          </a:p>
          <a:p>
            <a:pPr algn="l" rtl="0"/>
            <a:r>
              <a:rPr lang="fr-FR" b="0" i="0" u="none" baseline="0" dirty="0">
                <a:latin typeface="Arial" panose="020B0604020202020204" pitchFamily="34" charset="0"/>
              </a:rPr>
              <a:t>L'objectif est que le journaliste comprenne immédiatement l'intérêt du communiqué de presse. Ne présumez pas que votre lecteur dépassera le début. </a:t>
            </a:r>
          </a:p>
          <a:p>
            <a:endParaRPr lang="fr-FR" altLang="en-US" dirty="0">
              <a:latin typeface="Arial" panose="020B0604020202020204" pitchFamily="34" charset="0"/>
            </a:endParaRPr>
          </a:p>
          <a:p>
            <a:pPr algn="l" rtl="0"/>
            <a:r>
              <a:rPr lang="fr-FR" b="0" i="0" u="none" baseline="0" dirty="0">
                <a:latin typeface="Arial" panose="020B0604020202020204" pitchFamily="34" charset="0"/>
              </a:rPr>
              <a:t>Je vais partager quelques exemples de communiqués de presse récents pour référence. </a:t>
            </a:r>
          </a:p>
          <a:p>
            <a:endParaRPr lang="fr-FR" altLang="en-US" dirty="0">
              <a:latin typeface="Arial" panose="020B0604020202020204" pitchFamily="34" charset="0"/>
            </a:endParaRPr>
          </a:p>
          <a:p>
            <a:pPr algn="l" rtl="0"/>
            <a:r>
              <a:rPr lang="fr-FR" b="1" i="1" u="none" baseline="0" dirty="0">
                <a:latin typeface="Arial" panose="020B0604020202020204" pitchFamily="34" charset="0"/>
              </a:rPr>
              <a:t>[Au préalable, trouvez 1 à 2 communiqués de presse qui appliquent particulièrement bien le format/les conseils de ces diapositives. Partagez-les avec le groupe, soit en collant des copies numériques dans cette présentation, soit en imprimant des copies et en les faisant circuler dans la salle.]</a:t>
            </a:r>
          </a:p>
          <a:p>
            <a:endParaRPr lang="fr-FR" altLang="en-US" dirty="0">
              <a:latin typeface="Arial" panose="020B0604020202020204" pitchFamily="34" charset="0"/>
            </a:endParaRPr>
          </a:p>
          <a:p>
            <a:endParaRPr lang="fr-FR" altLang="en-US" b="1" dirty="0">
              <a:latin typeface="Arial" panose="020B0604020202020204" pitchFamily="34" charset="0"/>
            </a:endParaRPr>
          </a:p>
          <a:p>
            <a:endParaRPr lang="fr-FR" altLang="en-US" b="1" dirty="0">
              <a:latin typeface="Arial" panose="020B0604020202020204" pitchFamily="34" charset="0"/>
            </a:endParaRPr>
          </a:p>
          <a:p>
            <a:pPr algn="l" rtl="0"/>
            <a:r>
              <a:rPr lang="fr-FR" b="0" i="0" u="none" baseline="0" dirty="0">
                <a:latin typeface="Arial" panose="020B0604020202020204" pitchFamily="34" charset="0"/>
              </a:rPr>
              <a:t> </a:t>
            </a:r>
          </a:p>
          <a:p>
            <a:pPr algn="l" rtl="0" eaLnBrk="1" hangingPunct="1"/>
            <a:endParaRPr lang="fr-FR" altLang="en-US" dirty="0">
              <a:latin typeface="Arial" panose="020B0604020202020204" pitchFamily="34" charset="0"/>
              <a:cs typeface="Arial" panose="020B0604020202020204" pitchFamily="34" charset="0"/>
            </a:endParaRP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54</a:t>
            </a:fld>
            <a:endParaRPr lang="fr-FR"/>
          </a:p>
        </p:txBody>
      </p:sp>
    </p:spTree>
    <p:extLst>
      <p:ext uri="{BB962C8B-B14F-4D97-AF65-F5344CB8AC3E}">
        <p14:creationId xmlns:p14="http://schemas.microsoft.com/office/powerpoint/2010/main" val="7965029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400" b="1" i="0" u="none" baseline="0" dirty="0">
                <a:effectLst/>
                <a:latin typeface="Calibri"/>
                <a:ea typeface="Calibri" panose="020F0502020204030204" pitchFamily="34" charset="0"/>
                <a:cs typeface="Calibri"/>
              </a:rPr>
              <a:t>[</a:t>
            </a:r>
            <a:r>
              <a:rPr lang="fr-FR" sz="1400" b="1" i="1" u="none" baseline="0" dirty="0">
                <a:effectLst/>
                <a:latin typeface="Calibri"/>
                <a:ea typeface="Calibri" panose="020F0502020204030204" pitchFamily="34" charset="0"/>
                <a:cs typeface="Calibri"/>
              </a:rPr>
              <a:t>Demandez aux OSC d'écrire un communiqué de</a:t>
            </a:r>
            <a:r>
              <a:rPr lang="fr-FR" sz="1400" b="1" i="1" u="none" baseline="0" dirty="0">
                <a:latin typeface="Calibri"/>
                <a:ea typeface="Calibri" panose="020F0502020204030204" pitchFamily="34" charset="0"/>
                <a:cs typeface="Calibri"/>
              </a:rPr>
              <a:t> presse</a:t>
            </a:r>
            <a:r>
              <a:rPr lang="fr-FR" sz="1400" b="1" i="1" u="none" baseline="0" dirty="0">
                <a:effectLst/>
                <a:latin typeface="Calibri"/>
                <a:ea typeface="Calibri" panose="020F0502020204030204" pitchFamily="34" charset="0"/>
                <a:cs typeface="Calibri"/>
              </a:rPr>
              <a:t> sur un aspect de leur travail</a:t>
            </a:r>
            <a:r>
              <a:rPr lang="fr-FR" sz="1400" b="1" i="1" u="none" baseline="0" dirty="0">
                <a:latin typeface="Calibri"/>
                <a:ea typeface="Calibri" panose="020F0502020204030204" pitchFamily="34" charset="0"/>
                <a:cs typeface="Calibri"/>
              </a:rPr>
              <a:t> qu'elles jugent digne d'intérêt</a:t>
            </a:r>
            <a:r>
              <a:rPr lang="fr-FR" sz="1400" b="1" i="1" u="none" baseline="0" dirty="0">
                <a:effectLst/>
                <a:latin typeface="Calibri"/>
                <a:ea typeface="Calibri" panose="020F0502020204030204" pitchFamily="34" charset="0"/>
                <a:cs typeface="Calibri"/>
              </a:rPr>
              <a:t>. Cela peut inclure un nouveau projet, un rapport récent, une initiative réussie, une nouvelle solution ou un gros problème.</a:t>
            </a:r>
          </a:p>
          <a:p>
            <a:endParaRPr lang="fr-FR" sz="1400" b="1" i="1" dirty="0">
              <a:latin typeface="Calibri"/>
              <a:cs typeface="Calibri"/>
            </a:endParaRPr>
          </a:p>
          <a:p>
            <a:pPr algn="l" rtl="0"/>
            <a:r>
              <a:rPr lang="fr-FR" sz="1400" b="1" i="1" u="none" baseline="0" dirty="0">
                <a:latin typeface="Calibri"/>
                <a:cs typeface="Calibri"/>
              </a:rPr>
              <a:t>Les participants des OSC peuvent le faire en petits groupes ou individuellement.</a:t>
            </a:r>
          </a:p>
          <a:p>
            <a:endParaRPr lang="fr-FR" sz="1400" b="1" i="1" dirty="0">
              <a:latin typeface="Calibri"/>
              <a:cs typeface="Calibri"/>
            </a:endParaRPr>
          </a:p>
          <a:p>
            <a:pPr algn="l" rtl="0"/>
            <a:r>
              <a:rPr lang="fr-FR" sz="1400" b="1" i="1" u="none" baseline="0" dirty="0">
                <a:latin typeface="Calibri"/>
                <a:cs typeface="Calibri"/>
              </a:rPr>
              <a:t>Ensuite, les participants des OSC présenteront leurs communiqués de presse</a:t>
            </a:r>
            <a:r>
              <a:rPr lang="fr-FR" sz="1400" b="1" i="1" u="none" baseline="0" dirty="0">
                <a:solidFill>
                  <a:schemeClr val="tx1"/>
                </a:solidFill>
                <a:effectLst/>
                <a:latin typeface="Calibri"/>
                <a:cs typeface="Calibri"/>
              </a:rPr>
              <a:t>.</a:t>
            </a:r>
            <a:r>
              <a:rPr lang="fr-FR" sz="1400" b="1" i="1" u="none" baseline="0" dirty="0">
                <a:latin typeface="Calibri"/>
                <a:cs typeface="Calibri"/>
              </a:rPr>
              <a:t> </a:t>
            </a:r>
            <a:r>
              <a:rPr lang="fr-FR" sz="1400" b="1" i="1" u="none" baseline="0" dirty="0">
                <a:solidFill>
                  <a:schemeClr val="tx1"/>
                </a:solidFill>
                <a:effectLst/>
                <a:latin typeface="Calibri"/>
                <a:cs typeface="Calibri"/>
              </a:rPr>
              <a:t>Les journalistes</a:t>
            </a:r>
            <a:r>
              <a:rPr lang="fr-FR" sz="1400" b="1" i="1" u="none" baseline="0" dirty="0">
                <a:latin typeface="Calibri"/>
                <a:cs typeface="Calibri"/>
              </a:rPr>
              <a:t> les</a:t>
            </a:r>
            <a:r>
              <a:rPr lang="fr-FR" sz="1400" b="1" i="1" u="none" baseline="0" dirty="0">
                <a:solidFill>
                  <a:schemeClr val="tx1"/>
                </a:solidFill>
                <a:effectLst/>
                <a:latin typeface="Calibri"/>
                <a:cs typeface="Calibri"/>
              </a:rPr>
              <a:t> examineront</a:t>
            </a:r>
            <a:r>
              <a:rPr lang="fr-FR" sz="1400" b="1" i="1" u="none" baseline="0" dirty="0">
                <a:latin typeface="Calibri"/>
                <a:cs typeface="Calibri"/>
              </a:rPr>
              <a:t> et</a:t>
            </a:r>
            <a:r>
              <a:rPr lang="fr-FR" sz="1400" b="1" i="1" u="none" baseline="0" dirty="0">
                <a:solidFill>
                  <a:schemeClr val="tx1"/>
                </a:solidFill>
                <a:effectLst/>
                <a:latin typeface="Calibri"/>
                <a:cs typeface="Calibri"/>
              </a:rPr>
              <a:t> fourniront des commentaires aux OSC</a:t>
            </a:r>
            <a:r>
              <a:rPr lang="fr-FR" sz="1400" b="1" i="1" u="none" baseline="0" dirty="0">
                <a:latin typeface="Calibri"/>
                <a:cs typeface="Calibri"/>
              </a:rPr>
              <a:t> sur l'efficacité de leur communiqué de presse pour attirer l'attention des journalistes et conduire à une couverture précise du sujet.]</a:t>
            </a:r>
            <a:endParaRPr lang="fr-FR" sz="1400" b="1" i="1" dirty="0">
              <a:solidFill>
                <a:schemeClr val="tx1"/>
              </a:solidFill>
              <a:cs typeface="Calibri"/>
            </a:endParaRPr>
          </a:p>
        </p:txBody>
      </p:sp>
      <p:sp>
        <p:nvSpPr>
          <p:cNvPr id="4" name="Slide Number Placeholder 3"/>
          <p:cNvSpPr>
            <a:spLocks noGrp="1"/>
          </p:cNvSpPr>
          <p:nvPr>
            <p:ph type="sldNum" sz="quarter" idx="5"/>
          </p:nvPr>
        </p:nvSpPr>
        <p:spPr/>
        <p:txBody>
          <a:bodyPr/>
          <a:lstStyle/>
          <a:p>
            <a:pPr algn="l" rtl="0"/>
            <a:fld id="{44B8F7FD-B04B-49C9-8695-D9B61F508A77}" type="slidenum">
              <a:rPr/>
              <a:t>55</a:t>
            </a:fld>
            <a:endParaRPr lang="fr-FR"/>
          </a:p>
        </p:txBody>
      </p:sp>
    </p:spTree>
    <p:extLst>
      <p:ext uri="{BB962C8B-B14F-4D97-AF65-F5344CB8AC3E}">
        <p14:creationId xmlns:p14="http://schemas.microsoft.com/office/powerpoint/2010/main" val="8505624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fr-FR" b="1" i="0" u="none" baseline="0">
                <a:latin typeface="Arial"/>
                <a:cs typeface="Arial"/>
              </a:rPr>
              <a:t>[</a:t>
            </a:r>
            <a:r>
              <a:rPr lang="fr-FR" b="1" i="1" u="none" baseline="0">
                <a:latin typeface="Arial"/>
                <a:cs typeface="Arial"/>
              </a:rPr>
              <a:t>Les deux groupes vont maintenant se séparer en individus ou en petits groupes (journalistes regroupés avec d'autres journalistes et OSC avec d'autres OSC) pour travailler sur leurs missions. Les journalistes termineront les argumentaires et les OSC termineront les communiqués de presse. </a:t>
            </a:r>
          </a:p>
          <a:p>
            <a:pPr algn="l" rtl="0">
              <a:defRPr/>
            </a:pPr>
            <a:endParaRPr lang="fr-FR" altLang="en-US" b="1" i="1" dirty="0">
              <a:latin typeface="Arial"/>
              <a:cs typeface="Arial"/>
            </a:endParaRPr>
          </a:p>
          <a:p>
            <a:pPr algn="l" rtl="0">
              <a:defRPr/>
            </a:pPr>
            <a:r>
              <a:rPr lang="fr-FR" b="1" i="1" u="none" baseline="0">
                <a:latin typeface="Arial"/>
                <a:cs typeface="Arial"/>
              </a:rPr>
              <a:t>Veuillez prévoir 15 à 20 minutes pour cet exercice.</a:t>
            </a:r>
          </a:p>
          <a:p>
            <a:pPr algn="l" rtl="0">
              <a:defRPr/>
            </a:pPr>
            <a:endParaRPr lang="fr-FR" altLang="en-US" b="1" i="1" dirty="0">
              <a:latin typeface="Arial"/>
              <a:cs typeface="Arial"/>
            </a:endParaRPr>
          </a:p>
          <a:p>
            <a:pPr algn="l" rtl="0">
              <a:defRPr/>
            </a:pPr>
            <a:r>
              <a:rPr lang="fr-FR" b="1" i="1" u="none" baseline="0">
                <a:latin typeface="Arial"/>
                <a:cs typeface="Arial"/>
              </a:rPr>
              <a:t>L'examen des tâches peut être effectué en petits groupes (mélange de journalistes et d'OSC) ou en groupe entier.]</a:t>
            </a:r>
          </a:p>
        </p:txBody>
      </p:sp>
      <p:sp>
        <p:nvSpPr>
          <p:cNvPr id="4" name="Slide Number Placeholder 3"/>
          <p:cNvSpPr>
            <a:spLocks noGrp="1"/>
          </p:cNvSpPr>
          <p:nvPr>
            <p:ph type="sldNum" sz="quarter" idx="5"/>
          </p:nvPr>
        </p:nvSpPr>
        <p:spPr/>
        <p:txBody>
          <a:bodyPr/>
          <a:lstStyle/>
          <a:p>
            <a:pPr algn="l" rtl="0"/>
            <a:fld id="{44B8F7FD-B04B-49C9-8695-D9B61F508A77}" type="slidenum">
              <a:rPr/>
              <a:t>56</a:t>
            </a:fld>
            <a:endParaRPr lang="fr-FR"/>
          </a:p>
        </p:txBody>
      </p:sp>
    </p:spTree>
    <p:extLst>
      <p:ext uri="{BB962C8B-B14F-4D97-AF65-F5344CB8AC3E}">
        <p14:creationId xmlns:p14="http://schemas.microsoft.com/office/powerpoint/2010/main" val="23134787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Nous allons maintenant conclure cet atelier avec une activité supplémentaire.</a:t>
            </a:r>
          </a:p>
        </p:txBody>
      </p:sp>
      <p:sp>
        <p:nvSpPr>
          <p:cNvPr id="4" name="Slide Number Placeholder 3"/>
          <p:cNvSpPr>
            <a:spLocks noGrp="1"/>
          </p:cNvSpPr>
          <p:nvPr>
            <p:ph type="sldNum" sz="quarter" idx="5"/>
          </p:nvPr>
        </p:nvSpPr>
        <p:spPr/>
        <p:txBody>
          <a:bodyPr/>
          <a:lstStyle/>
          <a:p>
            <a:pPr algn="l" rtl="0"/>
            <a:fld id="{44B8F7FD-B04B-49C9-8695-D9B61F508A77}" type="slidenum">
              <a:rPr/>
              <a:t>57</a:t>
            </a:fld>
            <a:endParaRPr lang="fr-FR"/>
          </a:p>
        </p:txBody>
      </p:sp>
    </p:spTree>
    <p:extLst>
      <p:ext uri="{BB962C8B-B14F-4D97-AF65-F5344CB8AC3E}">
        <p14:creationId xmlns:p14="http://schemas.microsoft.com/office/powerpoint/2010/main" val="34779260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1" i="1" u="none" baseline="0"/>
              <a:t>[Répartissez les participants en deux groupes : un groupe de journalistes et un groupe d'OSC. </a:t>
            </a:r>
          </a:p>
          <a:p>
            <a:endParaRPr lang="fr-FR" b="1" i="1" dirty="0"/>
          </a:p>
          <a:p>
            <a:pPr algn="l" rtl="0"/>
            <a:r>
              <a:rPr lang="fr-FR" b="1" i="1" u="none" baseline="0"/>
              <a:t>Demandez à chaque groupe de discuter de leurs trois « éléments à retenir » de l'atelier, puis de décider des trois « prochaines étapes » pour utiliser les leçons apprises au cours de la formation.</a:t>
            </a:r>
          </a:p>
          <a:p>
            <a:endParaRPr lang="fr-FR" b="1" i="1" dirty="0"/>
          </a:p>
          <a:p>
            <a:pPr algn="l" rtl="0"/>
            <a:r>
              <a:rPr lang="fr-FR" b="1" i="1" u="none" baseline="0"/>
              <a:t>Regroupez-vous en grand groupe. Chaque groupe partage ses éléments à retenir et les prochaines étapes avec le grand groupe.]</a:t>
            </a: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58</a:t>
            </a:fld>
            <a:endParaRPr lang="fr-FR"/>
          </a:p>
        </p:txBody>
      </p:sp>
    </p:spTree>
    <p:extLst>
      <p:ext uri="{BB962C8B-B14F-4D97-AF65-F5344CB8AC3E}">
        <p14:creationId xmlns:p14="http://schemas.microsoft.com/office/powerpoint/2010/main" val="34581125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1" i="0" u="none" baseline="0"/>
              <a:t>[</a:t>
            </a:r>
            <a:r>
              <a:rPr lang="fr-FR" b="1" i="1" u="sng" baseline="0"/>
              <a:t>Au préalable :</a:t>
            </a:r>
            <a:r>
              <a:rPr lang="fr-FR" b="1" i="1" u="none" baseline="0"/>
              <a:t> Préparez la diapositive avec le contenu du chevalet de conférence.</a:t>
            </a:r>
            <a:r>
              <a:rPr lang="fr-FR" b="1" i="0" u="none" baseline="0"/>
              <a:t> ]</a:t>
            </a:r>
          </a:p>
          <a:p>
            <a:endParaRPr lang="fr-FR" b="1" i="1" u="sng" dirty="0"/>
          </a:p>
          <a:p>
            <a:pPr algn="l" rtl="0"/>
            <a:r>
              <a:rPr lang="fr-FR" b="1" i="0" u="sng" baseline="0"/>
              <a:t>[</a:t>
            </a:r>
            <a:r>
              <a:rPr lang="fr-FR" b="1" i="1" u="sng" baseline="0"/>
              <a:t>Pendant la séance :</a:t>
            </a:r>
            <a:r>
              <a:rPr lang="fr-FR" b="1" i="1" u="none" baseline="0"/>
              <a:t> </a:t>
            </a:r>
          </a:p>
          <a:p>
            <a:pPr marL="171450" indent="-171450" algn="l" rtl="0">
              <a:buFont typeface="Arial" panose="020B0604020202020204" pitchFamily="34" charset="0"/>
              <a:buChar char="•"/>
            </a:pPr>
            <a:r>
              <a:rPr lang="fr-FR" b="1" i="1" u="none" baseline="0"/>
              <a:t>Demandez aux participants de déterminer s'ils se sentent différents, et comment, par rapport au début de l'atelier. </a:t>
            </a:r>
          </a:p>
          <a:p>
            <a:pPr marL="171450" indent="-171450" algn="l" rtl="0">
              <a:buFont typeface="Arial" panose="020B0604020202020204" pitchFamily="34" charset="0"/>
              <a:buChar char="•"/>
            </a:pPr>
            <a:r>
              <a:rPr lang="fr-FR" b="1" i="1" u="none" baseline="0"/>
              <a:t>Demandez à un participant d'expliquer tout changement dans le groupe dans son ensemble et ce à quoi il attribue ce changement. </a:t>
            </a:r>
          </a:p>
          <a:p>
            <a:pPr marL="171450" indent="-171450" algn="l" rtl="0">
              <a:buFont typeface="Arial" panose="020B0604020202020204" pitchFamily="34" charset="0"/>
              <a:buChar char="•"/>
            </a:pPr>
            <a:r>
              <a:rPr lang="fr-FR" b="1" i="1" u="none" baseline="0"/>
              <a:t>Sollicitez et discutez avec les participants</a:t>
            </a:r>
            <a:r>
              <a:rPr lang="fr-FR" b="1" i="0" u="none" baseline="0"/>
              <a:t> </a:t>
            </a:r>
            <a:r>
              <a:rPr lang="fr-FR" b="1" i="1" u="none" baseline="0"/>
              <a:t>de toute question, commentaire ou préoccupation en suspens</a:t>
            </a:r>
            <a:r>
              <a:rPr lang="fr-FR" b="1" i="0" u="none" baseline="0"/>
              <a:t>.] </a:t>
            </a: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59</a:t>
            </a:fld>
            <a:endParaRPr lang="fr-FR"/>
          </a:p>
        </p:txBody>
      </p:sp>
    </p:spTree>
    <p:extLst>
      <p:ext uri="{BB962C8B-B14F-4D97-AF65-F5344CB8AC3E}">
        <p14:creationId xmlns:p14="http://schemas.microsoft.com/office/powerpoint/2010/main" val="191224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Comme l'ont révélé les résultats de l'enquête sur l'engagement des médias/OSC, il existe un fossé entre les journalistes et les organisations de la société civile. Nous allons faire la lumière sur le fonctionnement des médias et des organisations de la société civile et explorer les avantages mutuels de la collaboration.</a:t>
            </a:r>
          </a:p>
        </p:txBody>
      </p:sp>
      <p:sp>
        <p:nvSpPr>
          <p:cNvPr id="4" name="Slide Number Placeholder 3"/>
          <p:cNvSpPr>
            <a:spLocks noGrp="1"/>
          </p:cNvSpPr>
          <p:nvPr>
            <p:ph type="sldNum" sz="quarter" idx="5"/>
          </p:nvPr>
        </p:nvSpPr>
        <p:spPr/>
        <p:txBody>
          <a:bodyPr/>
          <a:lstStyle/>
          <a:p>
            <a:pPr algn="l" rtl="0"/>
            <a:fld id="{44B8F7FD-B04B-49C9-8695-D9B61F508A77}" type="slidenum">
              <a:rPr/>
              <a:t>6</a:t>
            </a:fld>
            <a:endParaRPr lang="fr-FR"/>
          </a:p>
        </p:txBody>
      </p:sp>
    </p:spTree>
    <p:extLst>
      <p:ext uri="{BB962C8B-B14F-4D97-AF65-F5344CB8AC3E}">
        <p14:creationId xmlns:p14="http://schemas.microsoft.com/office/powerpoint/2010/main" val="37809903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t>Merci pour votre engagement et votre participation à cette formation ! Pour plus d'informations, veuillez me contacter à </a:t>
            </a:r>
            <a:r>
              <a:rPr lang="fr-FR" b="1" i="0" u="none" baseline="0"/>
              <a:t>[</a:t>
            </a:r>
            <a:r>
              <a:rPr lang="fr-FR" b="1" i="1" u="none" baseline="0"/>
              <a:t>insérer votre adresse e-mail</a:t>
            </a:r>
            <a:r>
              <a:rPr lang="fr-FR" sz="1600" b="1" i="0" u="none" baseline="0"/>
              <a:t>].</a:t>
            </a:r>
            <a:endParaRPr lang="fr-FR" b="1" dirty="0"/>
          </a:p>
        </p:txBody>
      </p:sp>
      <p:sp>
        <p:nvSpPr>
          <p:cNvPr id="4" name="Slide Number Placeholder 3"/>
          <p:cNvSpPr>
            <a:spLocks noGrp="1"/>
          </p:cNvSpPr>
          <p:nvPr>
            <p:ph type="sldNum" sz="quarter" idx="5"/>
          </p:nvPr>
        </p:nvSpPr>
        <p:spPr/>
        <p:txBody>
          <a:bodyPr/>
          <a:lstStyle/>
          <a:p>
            <a:pPr algn="l" rtl="0"/>
            <a:fld id="{44B8F7FD-B04B-49C9-8695-D9B61F508A77}" type="slidenum">
              <a:rPr/>
              <a:t>60</a:t>
            </a:fld>
            <a:endParaRPr lang="fr-FR"/>
          </a:p>
        </p:txBody>
      </p:sp>
    </p:spTree>
    <p:extLst>
      <p:ext uri="{BB962C8B-B14F-4D97-AF65-F5344CB8AC3E}">
        <p14:creationId xmlns:p14="http://schemas.microsoft.com/office/powerpoint/2010/main" val="12602977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baseline="0">
                <a:effectLst/>
                <a:latin typeface="Segoe UI" panose="020B0502040204020203" pitchFamily="34" charset="0"/>
              </a:rPr>
              <a:t>Si vous souhaitez en savoir plus sur l'un des sujets que nous avons abordés aujourd'hui, veuillez explorer les ressources suivantes.</a:t>
            </a:r>
            <a:endParaRPr lang="fr-FR" sz="1800" dirty="0">
              <a:effectLst/>
              <a:latin typeface="Arial" panose="020B0604020202020204" pitchFamily="34" charset="0"/>
            </a:endParaRPr>
          </a:p>
          <a:p>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61</a:t>
            </a:fld>
            <a:endParaRPr lang="fr-FR"/>
          </a:p>
        </p:txBody>
      </p:sp>
    </p:spTree>
    <p:extLst>
      <p:ext uri="{BB962C8B-B14F-4D97-AF65-F5344CB8AC3E}">
        <p14:creationId xmlns:p14="http://schemas.microsoft.com/office/powerpoint/2010/main" val="309245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latin typeface="Arial" panose="020B0604020202020204" pitchFamily="34" charset="0"/>
              </a:rPr>
              <a:t>Nous allons commencer par parler des médias. Cette partie de la présentation a pour but d'aider nos participants des OSC à mieux comprendre les médias, en particulier les besoins et les limites uniques des médias. Au cours de cette discussion, nos journalistes participants auront l'occasion de donner leur avis.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b="0"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latin typeface="Arial" panose="020B0604020202020204" pitchFamily="34" charset="0"/>
              </a:rPr>
              <a:t>Comme les OSC le savent, l'un des moyens par lesquels la société civile peut attirer l'attention sur des sujets importants est à travers les médias. Alors, avant d'aller plus loin, que sont les médias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i="0" u="none" baseline="0">
                <a:latin typeface="Arial" panose="020B0604020202020204" pitchFamily="34" charset="0"/>
              </a:rPr>
              <a:t>[</a:t>
            </a:r>
            <a:r>
              <a:rPr lang="fr-FR" b="1" i="1" u="none" baseline="0">
                <a:latin typeface="Arial" panose="020B0604020202020204" pitchFamily="34" charset="0"/>
              </a:rPr>
              <a:t>Demander les contributions de 3-4 participants.]</a:t>
            </a:r>
            <a:endParaRPr lang="fr-FR" b="1" i="1" dirty="0"/>
          </a:p>
        </p:txBody>
      </p:sp>
      <p:sp>
        <p:nvSpPr>
          <p:cNvPr id="4" name="Slide Number Placeholder 3"/>
          <p:cNvSpPr>
            <a:spLocks noGrp="1"/>
          </p:cNvSpPr>
          <p:nvPr>
            <p:ph type="sldNum" sz="quarter" idx="5"/>
          </p:nvPr>
        </p:nvSpPr>
        <p:spPr/>
        <p:txBody>
          <a:bodyPr/>
          <a:lstStyle/>
          <a:p>
            <a:pPr algn="l" rtl="0"/>
            <a:fld id="{44B8F7FD-B04B-49C9-8695-D9B61F508A77}" type="slidenum">
              <a:rPr/>
              <a:t>7</a:t>
            </a:fld>
            <a:endParaRPr lang="fr-FR"/>
          </a:p>
        </p:txBody>
      </p:sp>
    </p:spTree>
    <p:extLst>
      <p:ext uri="{BB962C8B-B14F-4D97-AF65-F5344CB8AC3E}">
        <p14:creationId xmlns:p14="http://schemas.microsoft.com/office/powerpoint/2010/main" val="208710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lnSpc>
                <a:spcPct val="90000"/>
              </a:lnSpc>
            </a:pPr>
            <a:r>
              <a:rPr lang="fr-FR" b="0" i="0" u="none" baseline="0" dirty="0">
                <a:latin typeface="Arial" panose="020B0604020202020204" pitchFamily="34" charset="0"/>
              </a:rPr>
              <a:t>Lorsque nous parlons de médias, nous faisons référence aux moyens de communication utilisés pour partager des informations avec un large public à la fois. </a:t>
            </a:r>
          </a:p>
          <a:p>
            <a:pPr lvl="0" algn="l" rtl="0">
              <a:lnSpc>
                <a:spcPct val="90000"/>
              </a:lnSpc>
            </a:pPr>
            <a:endParaRPr lang="fr-FR" altLang="en-US" dirty="0">
              <a:latin typeface="Arial" panose="020B0604020202020204" pitchFamily="34" charset="0"/>
            </a:endParaRPr>
          </a:p>
          <a:p>
            <a:pPr lvl="0" algn="l" rtl="0">
              <a:lnSpc>
                <a:spcPct val="90000"/>
              </a:lnSpc>
            </a:pPr>
            <a:r>
              <a:rPr lang="fr-FR" b="0" i="0" u="none" baseline="0" dirty="0">
                <a:latin typeface="Arial" panose="020B0604020202020204" pitchFamily="34" charset="0"/>
              </a:rPr>
              <a:t>Les médias collectent et publient des informations et les diffusent par le biais des journaux, de la radio, de la télévision, d'Internet et d'autres canaux. Les médias imprimés et audiovisuels, et leurs équivalents en ligne, sont souvent appelés « médias traditionnels » ou « médias grand public ».</a:t>
            </a:r>
            <a:endParaRPr lang="fr-FR" altLang="en-US" baseline="0" dirty="0">
              <a:latin typeface="Arial" panose="020B0604020202020204" pitchFamily="34" charset="0"/>
            </a:endParaRPr>
          </a:p>
          <a:p>
            <a:pPr lvl="0" algn="l" rtl="0">
              <a:lnSpc>
                <a:spcPct val="90000"/>
              </a:lnSpc>
            </a:pPr>
            <a:endParaRPr lang="fr-FR" altLang="en-US" dirty="0">
              <a:latin typeface="Arial" panose="020B0604020202020204" pitchFamily="34" charset="0"/>
            </a:endParaRPr>
          </a:p>
          <a:p>
            <a:pPr lvl="0" algn="l" rtl="0">
              <a:lnSpc>
                <a:spcPct val="90000"/>
              </a:lnSpc>
            </a:pPr>
            <a:r>
              <a:rPr lang="fr-FR" b="0" i="0" u="none" baseline="0" dirty="0">
                <a:latin typeface="Arial" panose="020B0604020202020204" pitchFamily="34" charset="0"/>
              </a:rPr>
              <a:t>Il existe également divers médias sociaux tels que des blogs et des plateformes en ligne, notamment Twitter, YouTube et Facebook. Cet atelier se concentre uniquement sur les médias traditionnels. </a:t>
            </a:r>
          </a:p>
          <a:p>
            <a:pPr lvl="0" algn="l" rtl="0">
              <a:lnSpc>
                <a:spcPct val="90000"/>
              </a:lnSpc>
            </a:pPr>
            <a:endParaRPr lang="fr-FR" altLang="en-US" baseline="0" dirty="0">
              <a:latin typeface="Arial" panose="020B0604020202020204" pitchFamily="34" charset="0"/>
            </a:endParaRPr>
          </a:p>
          <a:p>
            <a:pPr lvl="0" algn="l" rtl="0">
              <a:lnSpc>
                <a:spcPct val="90000"/>
              </a:lnSpc>
            </a:pPr>
            <a:r>
              <a:rPr lang="fr-FR" b="0" i="0" u="none" baseline="0" dirty="0">
                <a:latin typeface="Arial" panose="020B0604020202020204" pitchFamily="34" charset="0"/>
              </a:rPr>
              <a:t>La différence importante est que les médias traditionnels incluent des informations collectées, étudiées et rapportées par des journalistes chargés de couvrir les faits. Les journalistes, rédacteurs en chef, vérificateurs de faits et reporters ont des compétences spécifiques et souvent une formation qui leur permet de recueillir des informations et de suivre des directives éthiques et professionnelles. Les médias sociaux ont une large portée mais peuvent être utilisés par n'importe qui à tout moment et ne nécessitent pas de compétences journalistiques ou d'engagement envers l'information publique. </a:t>
            </a:r>
            <a:endParaRPr lang="fr-FR" dirty="0"/>
          </a:p>
        </p:txBody>
      </p:sp>
      <p:sp>
        <p:nvSpPr>
          <p:cNvPr id="4" name="Slide Number Placeholder 3"/>
          <p:cNvSpPr>
            <a:spLocks noGrp="1"/>
          </p:cNvSpPr>
          <p:nvPr>
            <p:ph type="sldNum" sz="quarter" idx="5"/>
          </p:nvPr>
        </p:nvSpPr>
        <p:spPr/>
        <p:txBody>
          <a:bodyPr/>
          <a:lstStyle/>
          <a:p>
            <a:pPr algn="l" rtl="0"/>
            <a:fld id="{44B8F7FD-B04B-49C9-8695-D9B61F508A77}" type="slidenum">
              <a:rPr/>
              <a:t>8</a:t>
            </a:fld>
            <a:endParaRPr lang="fr-FR"/>
          </a:p>
        </p:txBody>
      </p:sp>
    </p:spTree>
    <p:extLst>
      <p:ext uri="{BB962C8B-B14F-4D97-AF65-F5344CB8AC3E}">
        <p14:creationId xmlns:p14="http://schemas.microsoft.com/office/powerpoint/2010/main" val="229400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latin typeface="Arial" panose="020B0604020202020204" pitchFamily="34" charset="0"/>
              </a:rPr>
              <a:t>Toutes les histoires présentées aux organisations médiatiques ne sont pas considérées comme dignes d'intérêt. En fait, beaucoup sont refusées. Quelqu'un a-t-il eu cette expérience – vous avez présenté une histoire à un journaliste, mais aucune histoire n'en est sortie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i="0" u="none" baseline="0">
                <a:latin typeface="Arial" panose="020B0604020202020204" pitchFamily="34" charset="0"/>
              </a:rPr>
              <a:t>[</a:t>
            </a:r>
            <a:r>
              <a:rPr lang="fr-FR" b="1" i="1" u="none" baseline="0">
                <a:latin typeface="Arial" panose="020B0604020202020204" pitchFamily="34" charset="0"/>
              </a:rPr>
              <a:t>Générer des réponses des participants des OSC.</a:t>
            </a:r>
            <a:r>
              <a:rPr lang="fr-FR" b="1" i="0" u="none" baseline="0">
                <a:latin typeface="Arial" panose="020B0604020202020204" pitchFamily="34" charset="0"/>
              </a:rPr>
              <a:t>]</a:t>
            </a:r>
            <a:endParaRPr lang="fr-FR" altLang="en-US" baseline="0" dirty="0">
              <a:latin typeface="Arial" panose="020B0604020202020204" pitchFamily="34" charset="0"/>
            </a:endParaRPr>
          </a:p>
          <a:p>
            <a:endParaRPr lang="fr-FR" altLang="en-US" baseline="0" dirty="0">
              <a:latin typeface="Arial" panose="020B0604020202020204" pitchFamily="34" charset="0"/>
            </a:endParaRPr>
          </a:p>
          <a:p>
            <a:pPr algn="l" rtl="0"/>
            <a:r>
              <a:rPr lang="fr-FR" b="0" i="0" u="none" baseline="0">
                <a:latin typeface="Arial" panose="020B0604020202020204" pitchFamily="34" charset="0"/>
              </a:rPr>
              <a:t>Qu'un article soit digne d'intérêt ou non est essentiel pour susciter l'intérêt d'un journaliste et faire publier son article. Il y a des éléments spécifiques d'une histoire qui la rendent digne d'intérêt, tels que :</a:t>
            </a:r>
          </a:p>
          <a:p>
            <a:endParaRPr lang="fr-FR"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0" i="0" u="none" baseline="0">
                <a:latin typeface="Arial" panose="020B0604020202020204" pitchFamily="34" charset="0"/>
              </a:rPr>
              <a:t>Le moment de l'actualité. Alors qu'un reportage peut couvrir ou non une histoire qui s'est produite il y a quelque temps, la plupart des nouvelles se concentrent sur des sujets qui sont actuellement pertinents dans notre société. Des exemples spécifiques liés à la santé reproductive peuvent être une histoire qui explique en quoi l'accès à des services complets de santé reproductive est essentiel pour aider les pays à atteindre les objectifs de développement durable d'ici 2030, ou une nouvelle clinique de santé reproductive qui donne accès à des services d'avortement sécurisé a ouvert ses portes dans la ville voisine, ou un nouveau rapport publié par l'Organisation mondiale de la santé lance une nouvelle directive </a:t>
            </a:r>
            <a:r>
              <a:rPr lang="fr-FR" sz="1200" b="0" i="0" u="none" kern="1200" baseline="0">
                <a:solidFill>
                  <a:schemeClr val="tx1"/>
                </a:solidFill>
                <a:effectLst/>
                <a:latin typeface="Arial" charset="0"/>
                <a:ea typeface="MS PGothic" pitchFamily="34" charset="-128"/>
                <a:cs typeface="ＭＳ Ｐゴシック" charset="-128"/>
              </a:rPr>
              <a:t>pour aider les travailleurs de la santé à assurer des soins d'avortement médicamenteux sûrs. </a:t>
            </a:r>
          </a:p>
          <a:p>
            <a:endParaRPr lang="fr-FR" altLang="en-US" b="1" i="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a:latin typeface="Arial" panose="020B0604020202020204" pitchFamily="34" charset="0"/>
              </a:rPr>
              <a:t>L'implication d'une personnalité éminente, qu'il s'agisse d'une célébrité ou d'un fonctionnaire du gouvernement local, contribue également à garantir que votre histoire fera l'actualité, car ce qu'ils font est considéré par nature comme digne d'intérêt. Lorsqu'un agent public bien connu participe à une conférence de presse ou est cité dans le journal ou à la télévision, les gens prêtent attention à l'histoire. Lorsque le Premier ministre, le ministre de la Santé ou un autre responsable gouvernemental lance un événement, les médias seront là pour le couvrir. </a:t>
            </a:r>
          </a:p>
          <a:p>
            <a:endParaRPr lang="fr-FR" altLang="en-US" i="0" dirty="0">
              <a:latin typeface="Arial" panose="020B0604020202020204" pitchFamily="34" charset="0"/>
            </a:endParaRPr>
          </a:p>
          <a:p>
            <a:pPr algn="l" rtl="0"/>
            <a:r>
              <a:rPr lang="fr-FR" b="0" i="0" u="none" baseline="0">
                <a:latin typeface="Arial" panose="020B0604020202020204" pitchFamily="34" charset="0"/>
              </a:rPr>
              <a:t>Plus il y a de personnes concernées par un sujet spécifique, plus les médias seront intéressés. Par exemple, et c'est une triste réalité, si seulement une poignée de personnes subissent des complications à la suite d'un avortement à risque dans un pays X, les médias n'y prêteront probablement pas autant d'attention. Mais s'il s'agit d'un problème affectant une forte proportion de femmes dans le pays X et selon le type de gouvernance du pays X, les médias couvriront plus que probablement le problème. Les journalistes s'intéressent également aux tendances démographiques telles que l'augmentation ou la diminution des grossesses chez les adolescentes et leurs conséquences, par exemple. </a:t>
            </a:r>
          </a:p>
          <a:p>
            <a:endParaRPr lang="fr-FR" altLang="en-US" b="1" i="0" dirty="0">
              <a:latin typeface="Arial" panose="020B0604020202020204" pitchFamily="34" charset="0"/>
            </a:endParaRPr>
          </a:p>
          <a:p>
            <a:pPr algn="l" rtl="0"/>
            <a:r>
              <a:rPr lang="fr-FR" b="0" i="0" u="none" baseline="0">
                <a:latin typeface="Arial" panose="020B0604020202020204" pitchFamily="34" charset="0"/>
              </a:rPr>
              <a:t>Si vous regardez de près les histoires qui font l'actualité chaque jour, il y a de fortes chances que la plupart d'entre elles contiennent un élément de conflit. Qu'il s'agisse d'un différend sur la légalisation de l'accès à l'avortement sécurisé ou de querelles au sein du ministère de la Santé sur les budgets des services complets de santé reproductive, le conflit est digne d'intérêt. </a:t>
            </a:r>
          </a:p>
          <a:p>
            <a:endParaRPr lang="fr-FR" altLang="en-US" i="0" dirty="0">
              <a:latin typeface="Arial" panose="020B0604020202020204" pitchFamily="34" charset="0"/>
            </a:endParaRPr>
          </a:p>
          <a:p>
            <a:pPr algn="l" rtl="0"/>
            <a:r>
              <a:rPr lang="fr-FR" b="0" i="0" u="none" baseline="0">
                <a:latin typeface="Arial" panose="020B0604020202020204" pitchFamily="34" charset="0"/>
              </a:rPr>
              <a:t>La proximité est la proximité géographique d'un événement ou d'une histoire par rapport à vos lecteurs ou téléspectateurs. Les nouvelles de loin peuvent aussi avoir un « angle local ». Par exemple, lorsqu'un rapport des Nations Unies sur un problème mondial est publié, vous pouvez aider les journalistes à localiser l'histoire en les mettant en contact avec un programme local ou une personne directement touchée par le problème. </a:t>
            </a:r>
          </a:p>
          <a:p>
            <a:endParaRPr lang="fr-FR" altLang="en-US" b="1" i="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i="0" u="none" baseline="0">
                <a:latin typeface="Arial" panose="020B0604020202020204" pitchFamily="34" charset="0"/>
              </a:rPr>
              <a:t>[</a:t>
            </a:r>
            <a:r>
              <a:rPr lang="fr-FR" b="1" i="1" u="none" baseline="0">
                <a:latin typeface="Arial" panose="020B0604020202020204" pitchFamily="34" charset="0"/>
              </a:rPr>
              <a:t>Demandez aux journalistes participants s'ils souhaitent ajouter quelque chose.</a:t>
            </a:r>
            <a:r>
              <a:rPr lang="fr-FR" b="1" i="0" u="none" baseline="0">
                <a:latin typeface="Arial" panose="020B0604020202020204" pitchFamily="34" charset="0"/>
              </a:rPr>
              <a:t>]</a:t>
            </a:r>
            <a:endParaRPr lang="fr-FR" altLang="en-US" i="0" baseline="0" dirty="0">
              <a:latin typeface="Arial" panose="020B0604020202020204" pitchFamily="34" charset="0"/>
            </a:endParaRPr>
          </a:p>
          <a:p>
            <a:endParaRPr lang="fr-FR" altLang="en-US" b="1" i="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44B8F7FD-B04B-49C9-8695-D9B61F508A77}" type="slidenum">
              <a:rPr/>
              <a:t>9</a:t>
            </a:fld>
            <a:endParaRPr lang="fr-FR"/>
          </a:p>
        </p:txBody>
      </p:sp>
    </p:spTree>
    <p:extLst>
      <p:ext uri="{BB962C8B-B14F-4D97-AF65-F5344CB8AC3E}">
        <p14:creationId xmlns:p14="http://schemas.microsoft.com/office/powerpoint/2010/main" val="351385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BC73-7471-4FEE-9078-CDDD2A003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7A1CBE-2CD5-43F5-A72D-024224E1B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C46CF3-33D5-4903-954F-F3AF6992C51F}"/>
              </a:ext>
            </a:extLst>
          </p:cNvPr>
          <p:cNvSpPr>
            <a:spLocks noGrp="1"/>
          </p:cNvSpPr>
          <p:nvPr>
            <p:ph type="dt" sz="half" idx="10"/>
          </p:nvPr>
        </p:nvSpPr>
        <p:spPr/>
        <p:txBody>
          <a:bodyPr/>
          <a:lstStyle/>
          <a:p>
            <a:fld id="{21E6028E-6F54-40BE-8CD6-DFE8B22F7F5F}" type="datetimeFigureOut">
              <a:rPr lang="en-US" smtClean="0"/>
              <a:t>8/17/2021</a:t>
            </a:fld>
            <a:endParaRPr lang="en-US"/>
          </a:p>
        </p:txBody>
      </p:sp>
      <p:sp>
        <p:nvSpPr>
          <p:cNvPr id="5" name="Footer Placeholder 4">
            <a:extLst>
              <a:ext uri="{FF2B5EF4-FFF2-40B4-BE49-F238E27FC236}">
                <a16:creationId xmlns:a16="http://schemas.microsoft.com/office/drawing/2014/main" id="{C7EEE3CA-4537-4B4A-8935-FC0D8B9E8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35F9E-16C8-4714-89D3-B574CB5EF845}"/>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172742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20F4-96C9-4948-97CA-6D427EFEF3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8BC3AD-A3A7-4B14-86D0-AE99164B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1E643-7134-414E-98B6-BB0CCD09B196}"/>
              </a:ext>
            </a:extLst>
          </p:cNvPr>
          <p:cNvSpPr>
            <a:spLocks noGrp="1"/>
          </p:cNvSpPr>
          <p:nvPr>
            <p:ph type="dt" sz="half" idx="10"/>
          </p:nvPr>
        </p:nvSpPr>
        <p:spPr/>
        <p:txBody>
          <a:bodyPr/>
          <a:lstStyle/>
          <a:p>
            <a:fld id="{21E6028E-6F54-40BE-8CD6-DFE8B22F7F5F}" type="datetimeFigureOut">
              <a:rPr lang="en-US" smtClean="0"/>
              <a:t>8/17/2021</a:t>
            </a:fld>
            <a:endParaRPr lang="en-US"/>
          </a:p>
        </p:txBody>
      </p:sp>
      <p:sp>
        <p:nvSpPr>
          <p:cNvPr id="5" name="Footer Placeholder 4">
            <a:extLst>
              <a:ext uri="{FF2B5EF4-FFF2-40B4-BE49-F238E27FC236}">
                <a16:creationId xmlns:a16="http://schemas.microsoft.com/office/drawing/2014/main" id="{44081EB7-90C0-4FCD-84A4-203170E0A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B56B5-EA69-4E1D-8E8C-36F29F8CF849}"/>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295230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B587F-F2B8-4A6B-A6CF-D74FF23568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18F6C9-960C-4589-AF15-5C0A430FC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F4AED-A1FC-4F3F-A252-0F6744644DED}"/>
              </a:ext>
            </a:extLst>
          </p:cNvPr>
          <p:cNvSpPr>
            <a:spLocks noGrp="1"/>
          </p:cNvSpPr>
          <p:nvPr>
            <p:ph type="dt" sz="half" idx="10"/>
          </p:nvPr>
        </p:nvSpPr>
        <p:spPr/>
        <p:txBody>
          <a:bodyPr/>
          <a:lstStyle/>
          <a:p>
            <a:fld id="{21E6028E-6F54-40BE-8CD6-DFE8B22F7F5F}" type="datetimeFigureOut">
              <a:rPr lang="en-US" smtClean="0"/>
              <a:t>8/17/2021</a:t>
            </a:fld>
            <a:endParaRPr lang="en-US"/>
          </a:p>
        </p:txBody>
      </p:sp>
      <p:sp>
        <p:nvSpPr>
          <p:cNvPr id="5" name="Footer Placeholder 4">
            <a:extLst>
              <a:ext uri="{FF2B5EF4-FFF2-40B4-BE49-F238E27FC236}">
                <a16:creationId xmlns:a16="http://schemas.microsoft.com/office/drawing/2014/main" id="{4A50BDA4-0184-4EBE-8B22-C250BAEDA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301DF-D15C-4DBF-8AFB-7F4B13830A0B}"/>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164986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754-141D-4805-984E-0D57D5BEA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39240-AC4F-4A25-AFE8-A33E4EC36A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6AE34-D570-4E91-AA2D-4EFCA2EC28B2}"/>
              </a:ext>
            </a:extLst>
          </p:cNvPr>
          <p:cNvSpPr>
            <a:spLocks noGrp="1"/>
          </p:cNvSpPr>
          <p:nvPr>
            <p:ph type="dt" sz="half" idx="10"/>
          </p:nvPr>
        </p:nvSpPr>
        <p:spPr/>
        <p:txBody>
          <a:bodyPr/>
          <a:lstStyle/>
          <a:p>
            <a:fld id="{21E6028E-6F54-40BE-8CD6-DFE8B22F7F5F}" type="datetimeFigureOut">
              <a:rPr lang="en-US" smtClean="0"/>
              <a:t>8/17/2021</a:t>
            </a:fld>
            <a:endParaRPr lang="en-US"/>
          </a:p>
        </p:txBody>
      </p:sp>
      <p:sp>
        <p:nvSpPr>
          <p:cNvPr id="5" name="Footer Placeholder 4">
            <a:extLst>
              <a:ext uri="{FF2B5EF4-FFF2-40B4-BE49-F238E27FC236}">
                <a16:creationId xmlns:a16="http://schemas.microsoft.com/office/drawing/2014/main" id="{DBFA77DF-0B20-489A-B474-597D994F0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E10E1-33C5-4C57-A7BB-2F6F10328B05}"/>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426795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E1AA-932D-4A31-BB50-41D75C9AC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5128A1-9486-46F3-A76B-D0B156464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668AC1-B266-4113-B457-C27305682E4F}"/>
              </a:ext>
            </a:extLst>
          </p:cNvPr>
          <p:cNvSpPr>
            <a:spLocks noGrp="1"/>
          </p:cNvSpPr>
          <p:nvPr>
            <p:ph type="dt" sz="half" idx="10"/>
          </p:nvPr>
        </p:nvSpPr>
        <p:spPr/>
        <p:txBody>
          <a:bodyPr/>
          <a:lstStyle/>
          <a:p>
            <a:fld id="{21E6028E-6F54-40BE-8CD6-DFE8B22F7F5F}" type="datetimeFigureOut">
              <a:rPr lang="en-US" smtClean="0"/>
              <a:t>8/17/2021</a:t>
            </a:fld>
            <a:endParaRPr lang="en-US"/>
          </a:p>
        </p:txBody>
      </p:sp>
      <p:sp>
        <p:nvSpPr>
          <p:cNvPr id="5" name="Footer Placeholder 4">
            <a:extLst>
              <a:ext uri="{FF2B5EF4-FFF2-40B4-BE49-F238E27FC236}">
                <a16:creationId xmlns:a16="http://schemas.microsoft.com/office/drawing/2014/main" id="{5B67DDEC-3B9E-46AA-B061-BB138560A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1F61B-38A9-472E-8516-4080DE8BCCF6}"/>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329328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A75B-7B13-4CA8-85E9-D9E62A5679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86A79-2A89-4BDF-8DA1-B6A787B469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B43A07-4E05-4780-8C6E-B1174EB1D5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F26B09-2AE3-4F98-8B1A-C48F18DD0896}"/>
              </a:ext>
            </a:extLst>
          </p:cNvPr>
          <p:cNvSpPr>
            <a:spLocks noGrp="1"/>
          </p:cNvSpPr>
          <p:nvPr>
            <p:ph type="dt" sz="half" idx="10"/>
          </p:nvPr>
        </p:nvSpPr>
        <p:spPr/>
        <p:txBody>
          <a:bodyPr/>
          <a:lstStyle/>
          <a:p>
            <a:fld id="{21E6028E-6F54-40BE-8CD6-DFE8B22F7F5F}" type="datetimeFigureOut">
              <a:rPr lang="en-US" smtClean="0"/>
              <a:t>8/17/2021</a:t>
            </a:fld>
            <a:endParaRPr lang="en-US"/>
          </a:p>
        </p:txBody>
      </p:sp>
      <p:sp>
        <p:nvSpPr>
          <p:cNvPr id="6" name="Footer Placeholder 5">
            <a:extLst>
              <a:ext uri="{FF2B5EF4-FFF2-40B4-BE49-F238E27FC236}">
                <a16:creationId xmlns:a16="http://schemas.microsoft.com/office/drawing/2014/main" id="{E5AD8842-9B06-4C69-812C-A07D6F218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64680-34BB-4763-B028-14EB1F5B0F50}"/>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305423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0362-F2BD-4E4E-873C-9EDBC37DBD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A03EEC-5A34-45C3-9496-EC2D95CD2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0ECFBA-B13D-4A13-8D23-FDA9388DFF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F981EB-FBC6-41B4-805D-AA79C1CA6C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F96044-FE89-4873-97D7-CEFC9B7290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89494F-27E5-4A49-A5E1-D4B18BF65941}"/>
              </a:ext>
            </a:extLst>
          </p:cNvPr>
          <p:cNvSpPr>
            <a:spLocks noGrp="1"/>
          </p:cNvSpPr>
          <p:nvPr>
            <p:ph type="dt" sz="half" idx="10"/>
          </p:nvPr>
        </p:nvSpPr>
        <p:spPr/>
        <p:txBody>
          <a:bodyPr/>
          <a:lstStyle/>
          <a:p>
            <a:fld id="{21E6028E-6F54-40BE-8CD6-DFE8B22F7F5F}" type="datetimeFigureOut">
              <a:rPr lang="en-US" smtClean="0"/>
              <a:t>8/17/2021</a:t>
            </a:fld>
            <a:endParaRPr lang="en-US"/>
          </a:p>
        </p:txBody>
      </p:sp>
      <p:sp>
        <p:nvSpPr>
          <p:cNvPr id="8" name="Footer Placeholder 7">
            <a:extLst>
              <a:ext uri="{FF2B5EF4-FFF2-40B4-BE49-F238E27FC236}">
                <a16:creationId xmlns:a16="http://schemas.microsoft.com/office/drawing/2014/main" id="{16550941-742D-497A-90BB-6A7767FE46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0CCEF4-7867-4C5D-950C-7014E3E2087D}"/>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409969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893EE-B69C-449D-8FFB-8705F197C3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5E49A9-192F-4BA2-B81D-27A637FD06C8}"/>
              </a:ext>
            </a:extLst>
          </p:cNvPr>
          <p:cNvSpPr>
            <a:spLocks noGrp="1"/>
          </p:cNvSpPr>
          <p:nvPr>
            <p:ph type="dt" sz="half" idx="10"/>
          </p:nvPr>
        </p:nvSpPr>
        <p:spPr/>
        <p:txBody>
          <a:bodyPr/>
          <a:lstStyle/>
          <a:p>
            <a:fld id="{21E6028E-6F54-40BE-8CD6-DFE8B22F7F5F}" type="datetimeFigureOut">
              <a:rPr lang="en-US" smtClean="0"/>
              <a:t>8/17/2021</a:t>
            </a:fld>
            <a:endParaRPr lang="en-US"/>
          </a:p>
        </p:txBody>
      </p:sp>
      <p:sp>
        <p:nvSpPr>
          <p:cNvPr id="4" name="Footer Placeholder 3">
            <a:extLst>
              <a:ext uri="{FF2B5EF4-FFF2-40B4-BE49-F238E27FC236}">
                <a16:creationId xmlns:a16="http://schemas.microsoft.com/office/drawing/2014/main" id="{7D0BF8B6-986C-43BE-B38E-D9CDDDBE91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E61B7B-EFA5-486E-9064-6254E80EF414}"/>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182526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5275A8-8BCA-4F91-B43A-CEBD55EF3151}"/>
              </a:ext>
            </a:extLst>
          </p:cNvPr>
          <p:cNvSpPr>
            <a:spLocks noGrp="1"/>
          </p:cNvSpPr>
          <p:nvPr>
            <p:ph type="dt" sz="half" idx="10"/>
          </p:nvPr>
        </p:nvSpPr>
        <p:spPr/>
        <p:txBody>
          <a:bodyPr/>
          <a:lstStyle/>
          <a:p>
            <a:fld id="{21E6028E-6F54-40BE-8CD6-DFE8B22F7F5F}" type="datetimeFigureOut">
              <a:rPr lang="en-US" smtClean="0"/>
              <a:t>8/17/2021</a:t>
            </a:fld>
            <a:endParaRPr lang="en-US"/>
          </a:p>
        </p:txBody>
      </p:sp>
      <p:sp>
        <p:nvSpPr>
          <p:cNvPr id="3" name="Footer Placeholder 2">
            <a:extLst>
              <a:ext uri="{FF2B5EF4-FFF2-40B4-BE49-F238E27FC236}">
                <a16:creationId xmlns:a16="http://schemas.microsoft.com/office/drawing/2014/main" id="{C9F5E196-70D2-49C0-952B-AEA3F7DB4D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D17192-77AB-4B2B-99E6-D02EEA9AE054}"/>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253590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2FD7-3691-4299-87C4-6774AC65E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811072-B7B8-48D5-953E-67310881A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AFAE04-82A7-4764-929B-A06FB9017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61155-8D9D-4BCA-B1DA-6186741F03DF}"/>
              </a:ext>
            </a:extLst>
          </p:cNvPr>
          <p:cNvSpPr>
            <a:spLocks noGrp="1"/>
          </p:cNvSpPr>
          <p:nvPr>
            <p:ph type="dt" sz="half" idx="10"/>
          </p:nvPr>
        </p:nvSpPr>
        <p:spPr/>
        <p:txBody>
          <a:bodyPr/>
          <a:lstStyle/>
          <a:p>
            <a:fld id="{21E6028E-6F54-40BE-8CD6-DFE8B22F7F5F}" type="datetimeFigureOut">
              <a:rPr lang="en-US" smtClean="0"/>
              <a:t>8/17/2021</a:t>
            </a:fld>
            <a:endParaRPr lang="en-US"/>
          </a:p>
        </p:txBody>
      </p:sp>
      <p:sp>
        <p:nvSpPr>
          <p:cNvPr id="6" name="Footer Placeholder 5">
            <a:extLst>
              <a:ext uri="{FF2B5EF4-FFF2-40B4-BE49-F238E27FC236}">
                <a16:creationId xmlns:a16="http://schemas.microsoft.com/office/drawing/2014/main" id="{2E0D039A-9FFF-4214-99D2-2A80D5A86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B11BAE-6AA5-46E2-B009-E15046AE0792}"/>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97970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4045-5785-482F-979C-C82F75BAD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EC6911-D977-48DE-AE25-296F4DE3A3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327A73-0030-4A69-9939-FE5BDA84F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34305-B54F-4FF4-B047-8603B7328155}"/>
              </a:ext>
            </a:extLst>
          </p:cNvPr>
          <p:cNvSpPr>
            <a:spLocks noGrp="1"/>
          </p:cNvSpPr>
          <p:nvPr>
            <p:ph type="dt" sz="half" idx="10"/>
          </p:nvPr>
        </p:nvSpPr>
        <p:spPr/>
        <p:txBody>
          <a:bodyPr/>
          <a:lstStyle/>
          <a:p>
            <a:fld id="{21E6028E-6F54-40BE-8CD6-DFE8B22F7F5F}" type="datetimeFigureOut">
              <a:rPr lang="en-US" smtClean="0"/>
              <a:t>8/17/2021</a:t>
            </a:fld>
            <a:endParaRPr lang="en-US"/>
          </a:p>
        </p:txBody>
      </p:sp>
      <p:sp>
        <p:nvSpPr>
          <p:cNvPr id="6" name="Footer Placeholder 5">
            <a:extLst>
              <a:ext uri="{FF2B5EF4-FFF2-40B4-BE49-F238E27FC236}">
                <a16:creationId xmlns:a16="http://schemas.microsoft.com/office/drawing/2014/main" id="{0D5DFB82-5C15-448D-984A-89A8AC08E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CB409-625F-4992-B920-58ABB7C6835D}"/>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247215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48C2F-BF52-47B3-8024-A5228B4C08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AAECD6-02BA-46F6-BD0C-0C08B84D1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DAB7E-0305-4FF8-8857-F572267C33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6028E-6F54-40BE-8CD6-DFE8B22F7F5F}" type="datetimeFigureOut">
              <a:rPr lang="en-US" smtClean="0"/>
              <a:t>8/17/2021</a:t>
            </a:fld>
            <a:endParaRPr lang="en-US"/>
          </a:p>
        </p:txBody>
      </p:sp>
      <p:sp>
        <p:nvSpPr>
          <p:cNvPr id="5" name="Footer Placeholder 4">
            <a:extLst>
              <a:ext uri="{FF2B5EF4-FFF2-40B4-BE49-F238E27FC236}">
                <a16:creationId xmlns:a16="http://schemas.microsoft.com/office/drawing/2014/main" id="{C20AC780-53E8-46F4-B817-EB8ED0ED6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8568B-0A9A-4AD3-8689-74D062F964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9B8E9-73B7-41FF-A768-FB4E99A742AA}" type="slidenum">
              <a:rPr lang="en-US" smtClean="0"/>
              <a:t>‹#›</a:t>
            </a:fld>
            <a:endParaRPr lang="en-US"/>
          </a:p>
        </p:txBody>
      </p:sp>
    </p:spTree>
    <p:extLst>
      <p:ext uri="{BB962C8B-B14F-4D97-AF65-F5344CB8AC3E}">
        <p14:creationId xmlns:p14="http://schemas.microsoft.com/office/powerpoint/2010/main" val="134915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ipas.org/wp-content/uploads/2020/06/VALCLARE14-VCATAbortionAttitudeTransformation.pdf" TargetMode="External"/><Relationship Id="rId3" Type="http://schemas.openxmlformats.org/officeDocument/2006/relationships/hyperlink" Target="https://www.guttmacher.org/sites/default/files/factsheet/fb_iaw.pdf" TargetMode="External"/><Relationship Id="rId7" Type="http://schemas.openxmlformats.org/officeDocument/2006/relationships/hyperlink" Target="https://www.ippf.org/sites/default/files/2018-08/ippf_abortion_messaging_guide_web_0.pdf"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hyperlink" Target="https://www.ipas.org/wp-content/uploads/2020/07/TIPJN-E19.pdf" TargetMode="External"/><Relationship Id="rId11" Type="http://schemas.openxmlformats.org/officeDocument/2006/relationships/hyperlink" Target="https://apps.who.int/iris/bitstream/handle/10665/100626/9789241506687_eng.pdf;jsessionid=7174BD9C66EF1B812628B97552F750DC?sequence=1" TargetMode="External"/><Relationship Id="rId5" Type="http://schemas.openxmlformats.org/officeDocument/2006/relationships/hyperlink" Target="https://www.safeabortionwomensright.org/wp-content/uploads/2020/09/how-to-report-on-abortion.pdf" TargetMode="External"/><Relationship Id="rId10" Type="http://schemas.openxmlformats.org/officeDocument/2006/relationships/hyperlink" Target="https://assets.prb.org/pdf16/PACE%20Toolkit/8%20Working%20with%20the%20Media%20(WM)/WM1L/WM1L_WhatIsMediaWhyWorkWithThem.pptx" TargetMode="External"/><Relationship Id="rId4" Type="http://schemas.openxmlformats.org/officeDocument/2006/relationships/hyperlink" Target="https://www.safeabortionwomensright.org/wp-content/uploads/2020/09/Sharing-personal-stories-.pdf" TargetMode="External"/><Relationship Id="rId9" Type="http://schemas.openxmlformats.org/officeDocument/2006/relationships/hyperlink" Target="https://assets.prb.org/pdf16/PACE%20Toolkit/8%20alternate/WM2LNewsRelease.ppt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6B0F64-9563-3B45-84A8-1182C83362D9}"/>
              </a:ext>
            </a:extLst>
          </p:cNvPr>
          <p:cNvSpPr/>
          <p:nvPr/>
        </p:nvSpPr>
        <p:spPr>
          <a:xfrm>
            <a:off x="211470" y="157651"/>
            <a:ext cx="11901355" cy="5412828"/>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1" name="Rectangle 10">
            <a:extLst>
              <a:ext uri="{FF2B5EF4-FFF2-40B4-BE49-F238E27FC236}">
                <a16:creationId xmlns:a16="http://schemas.microsoft.com/office/drawing/2014/main" id="{94811E2B-D9ED-BC47-9DBB-15AF4CD2853A}"/>
              </a:ext>
            </a:extLst>
          </p:cNvPr>
          <p:cNvSpPr/>
          <p:nvPr/>
        </p:nvSpPr>
        <p:spPr>
          <a:xfrm>
            <a:off x="0" y="0"/>
            <a:ext cx="11901355" cy="5315292"/>
          </a:xfrm>
          <a:prstGeom prst="rect">
            <a:avLst/>
          </a:prstGeom>
          <a:solidFill>
            <a:srgbClr val="0E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2" name="Title 1">
            <a:extLst>
              <a:ext uri="{FF2B5EF4-FFF2-40B4-BE49-F238E27FC236}">
                <a16:creationId xmlns:a16="http://schemas.microsoft.com/office/drawing/2014/main" id="{8ABB9FE8-2B05-4F0C-BB92-079B16059E21}"/>
              </a:ext>
            </a:extLst>
          </p:cNvPr>
          <p:cNvSpPr>
            <a:spLocks noGrp="1"/>
          </p:cNvSpPr>
          <p:nvPr>
            <p:ph type="ctrTitle"/>
          </p:nvPr>
        </p:nvSpPr>
        <p:spPr>
          <a:xfrm>
            <a:off x="819397" y="-142875"/>
            <a:ext cx="11290715" cy="4788447"/>
          </a:xfrm>
        </p:spPr>
        <p:txBody>
          <a:bodyPr>
            <a:normAutofit/>
          </a:bodyPr>
          <a:lstStyle/>
          <a:p>
            <a:pPr algn="l" rtl="0">
              <a:lnSpc>
                <a:spcPct val="107000"/>
              </a:lnSpc>
              <a:spcBef>
                <a:spcPts val="0"/>
              </a:spcBef>
              <a:spcAft>
                <a:spcPts val="800"/>
              </a:spcAft>
            </a:pPr>
            <a:r>
              <a:rPr lang="fr-FR" sz="4800" b="1" i="0" u="none" baseline="0" dirty="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rPr>
              <a:t>Combler le fossé pour une meilleure couverture médiatique de la santé reproductive</a:t>
            </a:r>
            <a:r>
              <a:rPr lang="fr-FR" sz="4800" b="0" i="0" u="none" baseline="0" dirty="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rPr>
              <a:t> </a:t>
            </a:r>
            <a:br>
              <a:rPr lang="fr-FR" sz="4800" b="1" dirty="0">
                <a:solidFill>
                  <a:schemeClr val="bg1"/>
                </a:solidFill>
                <a:effectLst/>
                <a:latin typeface="ROBOTO CONDENSED LIGHT" panose="02000000000000000000" pitchFamily="2" charset="0"/>
                <a:ea typeface="ROBOTO CONDENSED LIGHT" panose="02000000000000000000" pitchFamily="2" charset="0"/>
                <a:cs typeface="ROBOTO CONDENSED LIGHT" panose="02000000000000000000" pitchFamily="2" charset="0"/>
              </a:rPr>
            </a:br>
            <a:br>
              <a:rPr lang="fr-FR"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fr-FR" sz="2400" b="0" i="0" u="none" baseline="0" dirty="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rPr>
              <a:t> Formation à l'engagement pour les médias et les organisations de la société civile (OSC)</a:t>
            </a:r>
            <a:endParaRPr lang="fr-FR" sz="2400" dirty="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6" name="Picture 5" descr="Logo&#10;&#10;Description automatically generated">
            <a:extLst>
              <a:ext uri="{FF2B5EF4-FFF2-40B4-BE49-F238E27FC236}">
                <a16:creationId xmlns:a16="http://schemas.microsoft.com/office/drawing/2014/main" id="{0958CDC0-4A72-E144-A411-339DF3C975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81" y="5871005"/>
            <a:ext cx="1109717" cy="707249"/>
          </a:xfrm>
          <a:prstGeom prst="rect">
            <a:avLst/>
          </a:prstGeom>
        </p:spPr>
      </p:pic>
    </p:spTree>
    <p:extLst>
      <p:ext uri="{BB962C8B-B14F-4D97-AF65-F5344CB8AC3E}">
        <p14:creationId xmlns:p14="http://schemas.microsoft.com/office/powerpoint/2010/main" val="1455988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55E67F-F5DB-5D44-9E52-03157E6BA85C}"/>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27C9EA4F-47EB-4A57-9EB9-F560D4CEFA0A}"/>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Pourquoi travailler avec les médias ?</a:t>
            </a:r>
          </a:p>
        </p:txBody>
      </p:sp>
      <p:sp>
        <p:nvSpPr>
          <p:cNvPr id="3" name="Content Placeholder 2">
            <a:extLst>
              <a:ext uri="{FF2B5EF4-FFF2-40B4-BE49-F238E27FC236}">
                <a16:creationId xmlns:a16="http://schemas.microsoft.com/office/drawing/2014/main" id="{B5808A96-DB86-422C-A9E5-EA690AF8134C}"/>
              </a:ext>
            </a:extLst>
          </p:cNvPr>
          <p:cNvSpPr>
            <a:spLocks noGrp="1"/>
          </p:cNvSpPr>
          <p:nvPr>
            <p:ph idx="1"/>
          </p:nvPr>
        </p:nvSpPr>
        <p:spPr>
          <a:xfrm>
            <a:off x="838200" y="1471090"/>
            <a:ext cx="10515600" cy="4843985"/>
          </a:xfrm>
        </p:spPr>
        <p:txBody>
          <a:bodyPr anchor="ctr" anchorCtr="0"/>
          <a:lstStyle/>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Agents de changement importants</a:t>
            </a:r>
          </a:p>
          <a:p>
            <a:pPr marL="457200" lvl="1" indent="0" algn="l" rtl="0">
              <a:buNone/>
            </a:pPr>
            <a:r>
              <a:rPr lang="fr-FR" sz="2000" b="0" i="0" u="none" baseline="0">
                <a:latin typeface="Source Sans Pro" panose="020B0503030403020204" pitchFamily="34" charset="0"/>
                <a:ea typeface="Source Sans Pro" panose="020B0503030403020204" pitchFamily="34" charset="0"/>
              </a:rPr>
              <a:t>Lancer de nouvelles conversations, éclairer les débats existants, inciter au changement</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Atteindre un public vaste et influent</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Rentable</a:t>
            </a:r>
          </a:p>
          <a:p>
            <a:pPr marL="457200" lvl="1" indent="0" algn="l" rtl="0">
              <a:buNone/>
            </a:pPr>
            <a:r>
              <a:rPr lang="fr-FR" sz="2000" b="0" i="0" u="none" baseline="0">
                <a:latin typeface="Source Sans Pro" panose="020B0503030403020204" pitchFamily="34" charset="0"/>
                <a:ea typeface="Source Sans Pro" panose="020B0503030403020204" pitchFamily="34" charset="0"/>
              </a:rPr>
              <a:t>Couverture étendue et très visible des problèmes et des intérêts</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Concentration de l’attention sur le problème</a:t>
            </a:r>
          </a:p>
          <a:p>
            <a:pPr marL="457200" lvl="1" indent="0" algn="l" rtl="0">
              <a:buNone/>
            </a:pPr>
            <a:r>
              <a:rPr lang="fr-FR" sz="2000" b="0" i="0" u="none" baseline="0">
                <a:latin typeface="Source Sans Pro" panose="020B0503030403020204" pitchFamily="34" charset="0"/>
                <a:ea typeface="Source Sans Pro" panose="020B0503030403020204" pitchFamily="34" charset="0"/>
              </a:rPr>
              <a:t>Attire l'attention du public sur un sujet ou un événement</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Crédible</a:t>
            </a:r>
          </a:p>
          <a:p>
            <a:pPr marL="457200" lvl="1" indent="0" algn="l" rtl="0">
              <a:buNone/>
            </a:pPr>
            <a:r>
              <a:rPr lang="fr-FR" sz="2000" b="0" i="0" u="none" baseline="0">
                <a:latin typeface="Source Sans Pro" panose="020B0503030403020204" pitchFamily="34" charset="0"/>
                <a:ea typeface="Source Sans Pro" panose="020B0503030403020204" pitchFamily="34" charset="0"/>
              </a:rPr>
              <a:t>Des sources d'information et non des opinions</a:t>
            </a:r>
          </a:p>
        </p:txBody>
      </p:sp>
      <p:sp>
        <p:nvSpPr>
          <p:cNvPr id="6" name="Rectangle 5">
            <a:extLst>
              <a:ext uri="{FF2B5EF4-FFF2-40B4-BE49-F238E27FC236}">
                <a16:creationId xmlns:a16="http://schemas.microsoft.com/office/drawing/2014/main" id="{9429544C-988A-F142-8F67-4C2AC7B5769D}"/>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49440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D6DBDD-CCAB-E447-9FF8-FA62C6F8BE41}"/>
              </a:ext>
            </a:extLst>
          </p:cNvPr>
          <p:cNvSpPr/>
          <p:nvPr/>
        </p:nvSpPr>
        <p:spPr>
          <a:xfrm>
            <a:off x="159543" y="159816"/>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27C9EA4F-47EB-4A57-9EB9-F560D4CEFA0A}"/>
              </a:ext>
            </a:extLst>
          </p:cNvPr>
          <p:cNvSpPr>
            <a:spLocks noGrp="1"/>
          </p:cNvSpPr>
          <p:nvPr>
            <p:ph type="title"/>
          </p:nvPr>
        </p:nvSpPr>
        <p:spPr>
          <a:xfrm>
            <a:off x="838200" y="159817"/>
            <a:ext cx="10515600" cy="1325562"/>
          </a:xfrm>
        </p:spPr>
        <p:txBody>
          <a:bodyPr>
            <a:normAutofit/>
          </a:bodyPr>
          <a:lstStyle/>
          <a:p>
            <a:pPr algn="l" rtl="0"/>
            <a:r>
              <a:rPr lang="fr-FR" sz="4000" b="1" i="0" u="none" baseline="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Les médias comme agents de changement</a:t>
            </a:r>
          </a:p>
        </p:txBody>
      </p:sp>
      <p:sp>
        <p:nvSpPr>
          <p:cNvPr id="3" name="Content Placeholder 2">
            <a:extLst>
              <a:ext uri="{FF2B5EF4-FFF2-40B4-BE49-F238E27FC236}">
                <a16:creationId xmlns:a16="http://schemas.microsoft.com/office/drawing/2014/main" id="{B5808A96-DB86-422C-A9E5-EA690AF8134C}"/>
              </a:ext>
            </a:extLst>
          </p:cNvPr>
          <p:cNvSpPr>
            <a:spLocks noGrp="1"/>
          </p:cNvSpPr>
          <p:nvPr>
            <p:ph idx="1"/>
          </p:nvPr>
        </p:nvSpPr>
        <p:spPr>
          <a:xfrm>
            <a:off x="838200" y="1485379"/>
            <a:ext cx="10515600" cy="4829696"/>
          </a:xfrm>
        </p:spPr>
        <p:txBody>
          <a:bodyPr anchor="ctr" anchorCtr="0"/>
          <a:lstStyle/>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Générer une discussion sur les problèmes</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Informer le débat politique</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Stimuler l'action politique</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Façonner l'opinion publique</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Accroître la sensibilisation du public</a:t>
            </a:r>
          </a:p>
          <a:p>
            <a:endParaRPr lang="fr-FR" dirty="0"/>
          </a:p>
        </p:txBody>
      </p:sp>
      <p:sp>
        <p:nvSpPr>
          <p:cNvPr id="6" name="Rectangle 5">
            <a:extLst>
              <a:ext uri="{FF2B5EF4-FFF2-40B4-BE49-F238E27FC236}">
                <a16:creationId xmlns:a16="http://schemas.microsoft.com/office/drawing/2014/main" id="{2F1FC619-49DA-AE4B-8EF2-FE48F8D26645}"/>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50019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517E37-E044-224B-986C-0CD3C9B09EB1}"/>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27C9EA4F-47EB-4A57-9EB9-F560D4CEFA0A}"/>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Les médias aident à définir l'ordre du jour</a:t>
            </a:r>
          </a:p>
        </p:txBody>
      </p:sp>
      <p:sp>
        <p:nvSpPr>
          <p:cNvPr id="3" name="Content Placeholder 2">
            <a:extLst>
              <a:ext uri="{FF2B5EF4-FFF2-40B4-BE49-F238E27FC236}">
                <a16:creationId xmlns:a16="http://schemas.microsoft.com/office/drawing/2014/main" id="{B5808A96-DB86-422C-A9E5-EA690AF8134C}"/>
              </a:ext>
            </a:extLst>
          </p:cNvPr>
          <p:cNvSpPr>
            <a:spLocks noGrp="1"/>
          </p:cNvSpPr>
          <p:nvPr>
            <p:ph idx="1"/>
          </p:nvPr>
        </p:nvSpPr>
        <p:spPr>
          <a:xfrm>
            <a:off x="838200" y="1471091"/>
            <a:ext cx="10515600" cy="4843984"/>
          </a:xfrm>
        </p:spPr>
        <p:txBody>
          <a:bodyPr vert="horz" lIns="91440" tIns="45720" rIns="91440" bIns="45720" rtlCol="0" anchor="ctr" anchorCtr="0">
            <a:normAutofit/>
          </a:bodyPr>
          <a:lstStyle/>
          <a:p>
            <a:pPr marL="0" indent="0" algn="l" rtl="0">
              <a:buFont typeface="Wingdings" panose="05000000000000000000" pitchFamily="2" charset="2"/>
              <a:buNone/>
            </a:pPr>
            <a:r>
              <a:rPr lang="fr-FR" sz="2400" b="1" i="0" u="none" baseline="0">
                <a:solidFill>
                  <a:srgbClr val="0E487E"/>
                </a:solidFill>
                <a:latin typeface="Source Sans Pro Semibold" panose="020B0503030403020204" pitchFamily="34" charset="0"/>
                <a:ea typeface="Source Sans Pro Semibold" panose="020B0503030403020204" pitchFamily="34" charset="0"/>
              </a:rPr>
              <a:t>« Les médias ne disent peut-être pas aux gens quoi penser, mais ils disent aux gens ce à quoi ils doivent penser. »</a:t>
            </a:r>
          </a:p>
          <a:p>
            <a:pPr marL="0" indent="0" algn="l" rtl="0">
              <a:buFont typeface="Wingdings" panose="05000000000000000000" pitchFamily="2" charset="2"/>
              <a:buNone/>
            </a:pPr>
            <a:r>
              <a:rPr lang="fr-FR" sz="2000" b="0" i="1" u="none" baseline="0">
                <a:latin typeface="Source Sans Pro" panose="020B0503030403020204" pitchFamily="34" charset="0"/>
                <a:ea typeface="Source Sans Pro" panose="020B0503030403020204" pitchFamily="34" charset="0"/>
              </a:rPr>
              <a:t>—Carl E. Van Horn, Donald C. Baumer et William T. Gormley, Politics and Public Policy: Strategic Actors and Policy Domains, 2e éd. (Washington, DC : CQ Press, 1992).</a:t>
            </a:r>
            <a:endParaRPr lang="fr-FR" altLang="en-US" sz="2000" i="1" dirty="0">
              <a:latin typeface="Source Sans Pro" panose="020B0503030403020204" pitchFamily="34" charset="0"/>
              <a:ea typeface="Source Sans Pro" panose="020B0503030403020204" pitchFamily="34" charset="0"/>
              <a:cs typeface="Calibri"/>
            </a:endParaRPr>
          </a:p>
        </p:txBody>
      </p:sp>
      <p:sp>
        <p:nvSpPr>
          <p:cNvPr id="6" name="Rectangle 5">
            <a:extLst>
              <a:ext uri="{FF2B5EF4-FFF2-40B4-BE49-F238E27FC236}">
                <a16:creationId xmlns:a16="http://schemas.microsoft.com/office/drawing/2014/main" id="{7542C1D9-77C2-B344-90B3-01741C0507AB}"/>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439352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17E482-C370-CE4D-8FE6-C38A49770B13}"/>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804866" name="Rectangle 2"/>
          <p:cNvSpPr>
            <a:spLocks noGrp="1" noChangeArrowheads="1"/>
          </p:cNvSpPr>
          <p:nvPr>
            <p:ph type="title"/>
          </p:nvPr>
        </p:nvSpPr>
        <p:spPr>
          <a:xfrm>
            <a:off x="495300" y="145528"/>
            <a:ext cx="11412448" cy="1325563"/>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gn="l" rtl="0" eaLnBrk="1" hangingPunct="1">
              <a:defRPr/>
            </a:pPr>
            <a:r>
              <a:rPr lang="fr-FR" sz="4000" b="1" i="0"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Les médias augmentent la responsabilité et la sensibilisation</a:t>
            </a:r>
          </a:p>
        </p:txBody>
      </p:sp>
      <p:pic>
        <p:nvPicPr>
          <p:cNvPr id="12" name="Picture 11">
            <a:extLst>
              <a:ext uri="{FF2B5EF4-FFF2-40B4-BE49-F238E27FC236}">
                <a16:creationId xmlns:a16="http://schemas.microsoft.com/office/drawing/2014/main" id="{7D8D5D4C-BAC6-EE49-ABA9-02C5CB056A0C}"/>
              </a:ext>
            </a:extLst>
          </p:cNvPr>
          <p:cNvPicPr>
            <a:picLocks noChangeAspect="1"/>
          </p:cNvPicPr>
          <p:nvPr/>
        </p:nvPicPr>
        <p:blipFill>
          <a:blip r:embed="rId3"/>
          <a:stretch>
            <a:fillRect/>
          </a:stretch>
        </p:blipFill>
        <p:spPr>
          <a:xfrm>
            <a:off x="3739636" y="1532822"/>
            <a:ext cx="4923775" cy="4917989"/>
          </a:xfrm>
          <a:prstGeom prst="rect">
            <a:avLst/>
          </a:prstGeom>
        </p:spPr>
      </p:pic>
      <p:sp>
        <p:nvSpPr>
          <p:cNvPr id="2" name="TextBox 1">
            <a:extLst>
              <a:ext uri="{FF2B5EF4-FFF2-40B4-BE49-F238E27FC236}">
                <a16:creationId xmlns:a16="http://schemas.microsoft.com/office/drawing/2014/main" id="{292B4F91-4EEC-436D-AA93-6D7B65D4F5C4}"/>
              </a:ext>
            </a:extLst>
          </p:cNvPr>
          <p:cNvSpPr txBox="1"/>
          <p:nvPr/>
        </p:nvSpPr>
        <p:spPr>
          <a:xfrm>
            <a:off x="3739636" y="3075219"/>
            <a:ext cx="2103024" cy="457200"/>
          </a:xfrm>
          <a:prstGeom prst="rect">
            <a:avLst/>
          </a:prstGeom>
          <a:solidFill>
            <a:srgbClr val="234580"/>
          </a:solidFill>
        </p:spPr>
        <p:txBody>
          <a:bodyPr wrap="square" rtlCol="0" anchor="ctr" anchorCtr="0">
            <a:spAutoFit/>
          </a:bodyPr>
          <a:lstStyle/>
          <a:p>
            <a:pPr algn="ctr">
              <a:spcBef>
                <a:spcPts val="200"/>
              </a:spcBef>
              <a:spcAft>
                <a:spcPts val="200"/>
              </a:spcAft>
            </a:pPr>
            <a:r>
              <a:rPr lang="en-US" sz="1600" dirty="0" err="1">
                <a:solidFill>
                  <a:srgbClr val="EFCA1E"/>
                </a:solidFill>
                <a:latin typeface="Roboto Condensed" panose="02000000000000000000" pitchFamily="2" charset="0"/>
                <a:ea typeface="Roboto Condensed" panose="02000000000000000000" pitchFamily="2" charset="0"/>
                <a:cs typeface="Roboto Condensed" panose="02000000000000000000" pitchFamily="2" charset="0"/>
              </a:rPr>
              <a:t>Médias</a:t>
            </a:r>
            <a:endParaRPr lang="en-US" sz="1600" dirty="0">
              <a:solidFill>
                <a:srgbClr val="EFCA1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TextBox 5">
            <a:extLst>
              <a:ext uri="{FF2B5EF4-FFF2-40B4-BE49-F238E27FC236}">
                <a16:creationId xmlns:a16="http://schemas.microsoft.com/office/drawing/2014/main" id="{0DC90340-24C2-4637-99F1-8DCBE37C7A5D}"/>
              </a:ext>
            </a:extLst>
          </p:cNvPr>
          <p:cNvSpPr txBox="1"/>
          <p:nvPr/>
        </p:nvSpPr>
        <p:spPr>
          <a:xfrm>
            <a:off x="6560387" y="3075219"/>
            <a:ext cx="2103024" cy="457200"/>
          </a:xfrm>
          <a:prstGeom prst="rect">
            <a:avLst/>
          </a:prstGeom>
          <a:solidFill>
            <a:srgbClr val="234580"/>
          </a:solidFill>
        </p:spPr>
        <p:txBody>
          <a:bodyPr wrap="square" rtlCol="0" anchor="ctr" anchorCtr="0">
            <a:spAutoFit/>
          </a:bodyPr>
          <a:lstStyle/>
          <a:p>
            <a:pPr algn="ctr">
              <a:spcBef>
                <a:spcPts val="200"/>
              </a:spcBef>
              <a:spcAft>
                <a:spcPts val="200"/>
              </a:spcAft>
            </a:pPr>
            <a:r>
              <a:rPr lang="en-US" sz="1600" dirty="0" err="1">
                <a:solidFill>
                  <a:srgbClr val="EFCA1E"/>
                </a:solidFill>
                <a:latin typeface="Roboto Condensed" panose="02000000000000000000" pitchFamily="2" charset="0"/>
                <a:ea typeface="Roboto Condensed" panose="02000000000000000000" pitchFamily="2" charset="0"/>
                <a:cs typeface="Roboto Condensed" panose="02000000000000000000" pitchFamily="2" charset="0"/>
              </a:rPr>
              <a:t>Décideurs</a:t>
            </a:r>
            <a:r>
              <a:rPr lang="en-US" sz="1600" dirty="0">
                <a:solidFill>
                  <a:srgbClr val="EFCA1E"/>
                </a:solidFill>
                <a:latin typeface="Roboto Condensed" panose="02000000000000000000" pitchFamily="2" charset="0"/>
                <a:ea typeface="Roboto Condensed" panose="02000000000000000000" pitchFamily="2" charset="0"/>
                <a:cs typeface="Roboto Condensed" panose="02000000000000000000" pitchFamily="2" charset="0"/>
              </a:rPr>
              <a:t> politiques</a:t>
            </a:r>
          </a:p>
        </p:txBody>
      </p:sp>
      <p:sp>
        <p:nvSpPr>
          <p:cNvPr id="7" name="TextBox 6">
            <a:extLst>
              <a:ext uri="{FF2B5EF4-FFF2-40B4-BE49-F238E27FC236}">
                <a16:creationId xmlns:a16="http://schemas.microsoft.com/office/drawing/2014/main" id="{89286BDA-D211-494A-88FD-87DE75E4908C}"/>
              </a:ext>
            </a:extLst>
          </p:cNvPr>
          <p:cNvSpPr txBox="1"/>
          <p:nvPr/>
        </p:nvSpPr>
        <p:spPr>
          <a:xfrm>
            <a:off x="5091987" y="5206312"/>
            <a:ext cx="2103024" cy="1569660"/>
          </a:xfrm>
          <a:prstGeom prst="rect">
            <a:avLst/>
          </a:prstGeom>
          <a:solidFill>
            <a:srgbClr val="234580"/>
          </a:solidFill>
        </p:spPr>
        <p:txBody>
          <a:bodyPr wrap="square" rtlCol="0" anchor="ctr" anchorCtr="0">
            <a:spAutoFit/>
          </a:bodyPr>
          <a:lstStyle/>
          <a:p>
            <a:pPr algn="ctr">
              <a:spcBef>
                <a:spcPts val="200"/>
              </a:spcBef>
              <a:spcAft>
                <a:spcPts val="200"/>
              </a:spcAft>
            </a:pPr>
            <a:r>
              <a:rPr lang="fr-FR" sz="1600" dirty="0">
                <a:solidFill>
                  <a:srgbClr val="EFCA1E"/>
                </a:solidFill>
                <a:latin typeface="Roboto Condensed" panose="02000000000000000000" pitchFamily="2" charset="0"/>
                <a:ea typeface="Roboto Condensed" panose="02000000000000000000" pitchFamily="2" charset="0"/>
                <a:cs typeface="Roboto Condensed" panose="02000000000000000000" pitchFamily="2" charset="0"/>
              </a:rPr>
              <a:t>Individus influents, politiciens, chefs d'entreprise, électeurs, collègues, famille, amis, chefs religieux, communauté</a:t>
            </a:r>
            <a:endParaRPr lang="en-US" sz="1600" dirty="0">
              <a:solidFill>
                <a:srgbClr val="EFCA1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095424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F5FF0D-DEA4-CA46-B223-8FA880DBA987}"/>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804866" name="Rectangle 2"/>
          <p:cNvSpPr>
            <a:spLocks noGrp="1" noChangeArrowheads="1"/>
          </p:cNvSpPr>
          <p:nvPr>
            <p:ph type="title"/>
          </p:nvPr>
        </p:nvSpPr>
        <p:spPr>
          <a:xfrm>
            <a:off x="749860" y="145527"/>
            <a:ext cx="9003740" cy="1325563"/>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gn="l" rtl="0" eaLnBrk="1" hangingPunct="1">
              <a:defRPr/>
            </a:pPr>
            <a:r>
              <a:rPr lang="fr-FR" sz="4000" b="1" i="0" u="none" baseline="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Les médias offrent une visibilité rentable</a:t>
            </a:r>
          </a:p>
        </p:txBody>
      </p:sp>
      <p:pic>
        <p:nvPicPr>
          <p:cNvPr id="2" name="Picture 1">
            <a:extLst>
              <a:ext uri="{FF2B5EF4-FFF2-40B4-BE49-F238E27FC236}">
                <a16:creationId xmlns:a16="http://schemas.microsoft.com/office/drawing/2014/main" id="{54D4609E-A97C-7F4D-B3F9-7D396B7F6241}"/>
              </a:ext>
            </a:extLst>
          </p:cNvPr>
          <p:cNvPicPr>
            <a:picLocks noChangeAspect="1"/>
          </p:cNvPicPr>
          <p:nvPr/>
        </p:nvPicPr>
        <p:blipFill>
          <a:blip r:embed="rId3"/>
          <a:stretch>
            <a:fillRect/>
          </a:stretch>
        </p:blipFill>
        <p:spPr>
          <a:xfrm>
            <a:off x="1051213" y="3026192"/>
            <a:ext cx="10089573" cy="1527265"/>
          </a:xfrm>
          <a:prstGeom prst="rect">
            <a:avLst/>
          </a:prstGeom>
        </p:spPr>
      </p:pic>
      <p:sp>
        <p:nvSpPr>
          <p:cNvPr id="6" name="TextBox 5">
            <a:extLst>
              <a:ext uri="{FF2B5EF4-FFF2-40B4-BE49-F238E27FC236}">
                <a16:creationId xmlns:a16="http://schemas.microsoft.com/office/drawing/2014/main" id="{0056525F-054A-4158-B6F3-327673494053}"/>
              </a:ext>
            </a:extLst>
          </p:cNvPr>
          <p:cNvSpPr txBox="1"/>
          <p:nvPr/>
        </p:nvSpPr>
        <p:spPr>
          <a:xfrm>
            <a:off x="1422513" y="3333352"/>
            <a:ext cx="2246962" cy="914400"/>
          </a:xfrm>
          <a:prstGeom prst="rect">
            <a:avLst/>
          </a:prstGeom>
          <a:solidFill>
            <a:srgbClr val="234580"/>
          </a:solidFill>
        </p:spPr>
        <p:txBody>
          <a:bodyPr wrap="square" rtlCol="0" anchor="ctr" anchorCtr="0">
            <a:spAutoFit/>
          </a:bodyPr>
          <a:lstStyle/>
          <a:p>
            <a:pPr algn="ctr">
              <a:spcBef>
                <a:spcPts val="200"/>
              </a:spcBef>
              <a:spcAft>
                <a:spcPts val="200"/>
              </a:spcAft>
            </a:pPr>
            <a:r>
              <a:rPr lang="fr-FR" sz="1600" dirty="0">
                <a:solidFill>
                  <a:srgbClr val="EFCA1E"/>
                </a:solidFill>
                <a:latin typeface="Roboto Condensed" panose="02000000000000000000" pitchFamily="2" charset="0"/>
                <a:ea typeface="Roboto Condensed" panose="02000000000000000000" pitchFamily="2" charset="0"/>
                <a:cs typeface="Roboto Condensed" panose="02000000000000000000" pitchFamily="2" charset="0"/>
              </a:rPr>
              <a:t>Un communiqué de presse génère une histoire</a:t>
            </a:r>
            <a:endParaRPr lang="en-US" sz="1600" dirty="0">
              <a:solidFill>
                <a:srgbClr val="EFCA1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TextBox 6">
            <a:extLst>
              <a:ext uri="{FF2B5EF4-FFF2-40B4-BE49-F238E27FC236}">
                <a16:creationId xmlns:a16="http://schemas.microsoft.com/office/drawing/2014/main" id="{EE5CD12B-B804-4CA9-A46D-4E726FB2C306}"/>
              </a:ext>
            </a:extLst>
          </p:cNvPr>
          <p:cNvSpPr txBox="1"/>
          <p:nvPr/>
        </p:nvSpPr>
        <p:spPr>
          <a:xfrm>
            <a:off x="5068237" y="3333352"/>
            <a:ext cx="2246962" cy="914400"/>
          </a:xfrm>
          <a:prstGeom prst="rect">
            <a:avLst/>
          </a:prstGeom>
          <a:solidFill>
            <a:srgbClr val="234580"/>
          </a:solidFill>
        </p:spPr>
        <p:txBody>
          <a:bodyPr wrap="square" rtlCol="0" anchor="ctr" anchorCtr="0">
            <a:spAutoFit/>
          </a:bodyPr>
          <a:lstStyle/>
          <a:p>
            <a:pPr algn="ctr">
              <a:spcBef>
                <a:spcPts val="200"/>
              </a:spcBef>
              <a:spcAft>
                <a:spcPts val="200"/>
              </a:spcAft>
            </a:pPr>
            <a:r>
              <a:rPr lang="fr-FR" sz="1600" dirty="0">
                <a:solidFill>
                  <a:srgbClr val="EFCA1E"/>
                </a:solidFill>
                <a:latin typeface="Roboto Condensed" panose="02000000000000000000" pitchFamily="2" charset="0"/>
                <a:ea typeface="Roboto Condensed" panose="02000000000000000000" pitchFamily="2" charset="0"/>
                <a:cs typeface="Roboto Condensed" panose="02000000000000000000" pitchFamily="2" charset="0"/>
              </a:rPr>
              <a:t>L'histoire apparait dans des dizaines de milliers de journaux</a:t>
            </a:r>
            <a:endParaRPr lang="en-US" sz="1600" dirty="0">
              <a:solidFill>
                <a:srgbClr val="EFCA1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8" name="TextBox 7">
            <a:extLst>
              <a:ext uri="{FF2B5EF4-FFF2-40B4-BE49-F238E27FC236}">
                <a16:creationId xmlns:a16="http://schemas.microsoft.com/office/drawing/2014/main" id="{FA7CAFF1-1B3B-4C46-A4FF-14523C5ADA16}"/>
              </a:ext>
            </a:extLst>
          </p:cNvPr>
          <p:cNvSpPr txBox="1"/>
          <p:nvPr/>
        </p:nvSpPr>
        <p:spPr>
          <a:xfrm>
            <a:off x="8522527" y="3333352"/>
            <a:ext cx="2355270" cy="914400"/>
          </a:xfrm>
          <a:prstGeom prst="rect">
            <a:avLst/>
          </a:prstGeom>
          <a:solidFill>
            <a:srgbClr val="234580"/>
          </a:solidFill>
        </p:spPr>
        <p:txBody>
          <a:bodyPr wrap="square" rtlCol="0" anchor="ctr" anchorCtr="0">
            <a:spAutoFit/>
          </a:bodyPr>
          <a:lstStyle/>
          <a:p>
            <a:pPr algn="ctr">
              <a:spcBef>
                <a:spcPts val="200"/>
              </a:spcBef>
              <a:spcAft>
                <a:spcPts val="200"/>
              </a:spcAft>
            </a:pPr>
            <a:r>
              <a:rPr lang="fr-FR" sz="1600" dirty="0">
                <a:solidFill>
                  <a:srgbClr val="EFCA1E"/>
                </a:solidFill>
                <a:latin typeface="Roboto Condensed" panose="02000000000000000000" pitchFamily="2" charset="0"/>
                <a:ea typeface="Roboto Condensed" panose="02000000000000000000" pitchFamily="2" charset="0"/>
                <a:cs typeface="Roboto Condensed" panose="02000000000000000000" pitchFamily="2" charset="0"/>
              </a:rPr>
              <a:t>Chaque copie peut être vue par 40 personnes</a:t>
            </a:r>
            <a:endParaRPr lang="en-US" sz="1600" dirty="0">
              <a:solidFill>
                <a:srgbClr val="EFCA1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AB06F-DBCF-2543-82DA-2973FA02B6E5}"/>
              </a:ext>
            </a:extLst>
          </p:cNvPr>
          <p:cNvSpPr/>
          <p:nvPr/>
        </p:nvSpPr>
        <p:spPr>
          <a:xfrm>
            <a:off x="159543" y="17200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1F1906A1-4400-4537-96EC-EE202BB8162B}"/>
              </a:ext>
            </a:extLst>
          </p:cNvPr>
          <p:cNvSpPr>
            <a:spLocks noGrp="1"/>
          </p:cNvSpPr>
          <p:nvPr>
            <p:ph type="title"/>
          </p:nvPr>
        </p:nvSpPr>
        <p:spPr>
          <a:xfrm>
            <a:off x="838200" y="159817"/>
            <a:ext cx="10515600" cy="1325562"/>
          </a:xfrm>
        </p:spPr>
        <p:txBody>
          <a:bodyPr>
            <a:normAutofit/>
          </a:bodyPr>
          <a:lstStyle/>
          <a:p>
            <a:pPr algn="l" rtl="0"/>
            <a:r>
              <a:rPr lang="fr-FR" sz="4000" b="1" i="0" u="none" baseline="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Quels sont les défis potentiels des journalistes ?</a:t>
            </a:r>
          </a:p>
        </p:txBody>
      </p:sp>
      <p:sp>
        <p:nvSpPr>
          <p:cNvPr id="3" name="Content Placeholder 2">
            <a:extLst>
              <a:ext uri="{FF2B5EF4-FFF2-40B4-BE49-F238E27FC236}">
                <a16:creationId xmlns:a16="http://schemas.microsoft.com/office/drawing/2014/main" id="{ABC6F6F9-9CE0-4BED-B66D-4D8D1793BB2B}"/>
              </a:ext>
            </a:extLst>
          </p:cNvPr>
          <p:cNvSpPr>
            <a:spLocks noGrp="1"/>
          </p:cNvSpPr>
          <p:nvPr>
            <p:ph idx="1"/>
          </p:nvPr>
        </p:nvSpPr>
        <p:spPr>
          <a:xfrm>
            <a:off x="838200" y="1623491"/>
            <a:ext cx="10515600" cy="4691584"/>
          </a:xfrm>
        </p:spPr>
        <p:txBody>
          <a:bodyPr anchor="ctr" anchorCtr="0">
            <a:normAutofit/>
          </a:bodyPr>
          <a:lstStyle/>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Ils ne contrôlent pas complètement leur travail</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Ils doivent jongler avec des délais</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Ils doivent couvrir des sujets divers et peuvent ne pas avoir une connaissance technique approfondie de chacun de ceux-ci</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Ils se fient à un éditeur/producteur pour leurs idées</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Ils ont un budget limité pour couvrir leurs histoires</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Parti pris potentiel dans la propriété des médias ou des intérêts particuliers, ou contrôle de la presse par le gouvernement</a:t>
            </a:r>
            <a:endParaRPr lang="fr-FR" sz="2200" dirty="0">
              <a:latin typeface="Roboto" panose="02000000000000000000"/>
            </a:endParaRPr>
          </a:p>
          <a:p>
            <a:endParaRPr lang="fr-FR" dirty="0"/>
          </a:p>
        </p:txBody>
      </p:sp>
      <p:sp>
        <p:nvSpPr>
          <p:cNvPr id="5" name="Rectangle 4">
            <a:extLst>
              <a:ext uri="{FF2B5EF4-FFF2-40B4-BE49-F238E27FC236}">
                <a16:creationId xmlns:a16="http://schemas.microsoft.com/office/drawing/2014/main" id="{1B9CBB85-8A8E-FE4C-8728-C75FD50D0951}"/>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45917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DAF856-15B9-2340-AC86-AC2F81CD8495}"/>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27C9EA4F-47EB-4A57-9EB9-F560D4CEFA0A}"/>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Que doivent garder à l'esprit les OSC lorsqu'elles travaillent avec les médias ?</a:t>
            </a:r>
          </a:p>
        </p:txBody>
      </p:sp>
      <p:sp>
        <p:nvSpPr>
          <p:cNvPr id="3" name="Content Placeholder 2">
            <a:extLst>
              <a:ext uri="{FF2B5EF4-FFF2-40B4-BE49-F238E27FC236}">
                <a16:creationId xmlns:a16="http://schemas.microsoft.com/office/drawing/2014/main" id="{B5808A96-DB86-422C-A9E5-EA690AF8134C}"/>
              </a:ext>
            </a:extLst>
          </p:cNvPr>
          <p:cNvSpPr>
            <a:spLocks noGrp="1"/>
          </p:cNvSpPr>
          <p:nvPr>
            <p:ph idx="1"/>
          </p:nvPr>
        </p:nvSpPr>
        <p:spPr>
          <a:xfrm>
            <a:off x="838200" y="1471091"/>
            <a:ext cx="10515600" cy="4843984"/>
          </a:xfrm>
        </p:spPr>
        <p:txBody>
          <a:bodyPr anchor="ctr" anchorCtr="0">
            <a:normAutofit/>
          </a:bodyPr>
          <a:lstStyle/>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Perdre un peu le contrôle du message</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Perdre un peu le contrôle sur le public</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Peut recevoir des réactions ou des commentaires négatifs</a:t>
            </a:r>
          </a:p>
          <a:p>
            <a:endParaRPr lang="fr-FR" dirty="0"/>
          </a:p>
        </p:txBody>
      </p:sp>
      <p:sp>
        <p:nvSpPr>
          <p:cNvPr id="5" name="Rectangle 4">
            <a:extLst>
              <a:ext uri="{FF2B5EF4-FFF2-40B4-BE49-F238E27FC236}">
                <a16:creationId xmlns:a16="http://schemas.microsoft.com/office/drawing/2014/main" id="{05945ED6-B5B4-E641-A9CC-93341A49CE47}"/>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58050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446D8B-E9A6-DA43-A5C1-54A264DF3B01}"/>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27C9EA4F-47EB-4A57-9EB9-F560D4CEFA0A}"/>
              </a:ext>
            </a:extLst>
          </p:cNvPr>
          <p:cNvSpPr>
            <a:spLocks noGrp="1"/>
          </p:cNvSpPr>
          <p:nvPr>
            <p:ph type="title"/>
          </p:nvPr>
        </p:nvSpPr>
        <p:spPr>
          <a:xfrm>
            <a:off x="838200" y="145529"/>
            <a:ext cx="11194256" cy="1325562"/>
          </a:xfrm>
        </p:spPr>
        <p:txBody>
          <a:bodyPr>
            <a:normAutofit/>
          </a:bodyPr>
          <a:lstStyle/>
          <a:p>
            <a:pPr algn="l" rtl="0"/>
            <a:r>
              <a:rPr lang="fr-FR" sz="4000" b="1" i="0"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Ce que les médias ne peuvent pas faire pour les OSC</a:t>
            </a:r>
          </a:p>
        </p:txBody>
      </p:sp>
      <p:sp>
        <p:nvSpPr>
          <p:cNvPr id="3" name="Content Placeholder 2">
            <a:extLst>
              <a:ext uri="{FF2B5EF4-FFF2-40B4-BE49-F238E27FC236}">
                <a16:creationId xmlns:a16="http://schemas.microsoft.com/office/drawing/2014/main" id="{B5808A96-DB86-422C-A9E5-EA690AF8134C}"/>
              </a:ext>
            </a:extLst>
          </p:cNvPr>
          <p:cNvSpPr>
            <a:spLocks noGrp="1"/>
          </p:cNvSpPr>
          <p:nvPr>
            <p:ph idx="1"/>
          </p:nvPr>
        </p:nvSpPr>
        <p:spPr>
          <a:xfrm>
            <a:off x="838200" y="1471091"/>
            <a:ext cx="10515600" cy="4843984"/>
          </a:xfrm>
        </p:spPr>
        <p:txBody>
          <a:bodyPr anchor="ctr" anchorCtr="0">
            <a:normAutofit/>
          </a:bodyPr>
          <a:lstStyle/>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Assurer le marketing/la publicité pour les OSC ou des projets spécifiques</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Promettre que votre message sera communiqué de la manière que vous souhaitez</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Assurer un afflux de financement pour votre organisation ou projet</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Créer du changement du jour au lendemain</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Garantir un intérêt soutenu pour votre problème</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Garantir une réponse universellement positive</a:t>
            </a:r>
          </a:p>
          <a:p>
            <a:endParaRPr lang="fr-FR" dirty="0"/>
          </a:p>
        </p:txBody>
      </p:sp>
      <p:sp>
        <p:nvSpPr>
          <p:cNvPr id="5" name="Rectangle 4">
            <a:extLst>
              <a:ext uri="{FF2B5EF4-FFF2-40B4-BE49-F238E27FC236}">
                <a16:creationId xmlns:a16="http://schemas.microsoft.com/office/drawing/2014/main" id="{4682461B-EF7D-6544-8DE0-6586B971EE9B}"/>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28779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60DEC9-459F-A442-876E-A45153473EB4}"/>
              </a:ext>
            </a:extLst>
          </p:cNvPr>
          <p:cNvSpPr/>
          <p:nvPr/>
        </p:nvSpPr>
        <p:spPr>
          <a:xfrm>
            <a:off x="504825" y="0"/>
            <a:ext cx="11494066" cy="579432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 name="Rectangle 6">
            <a:extLst>
              <a:ext uri="{FF2B5EF4-FFF2-40B4-BE49-F238E27FC236}">
                <a16:creationId xmlns:a16="http://schemas.microsoft.com/office/drawing/2014/main" id="{C6048515-8A10-EE43-B7C0-B23EAB145E08}"/>
              </a:ext>
            </a:extLst>
          </p:cNvPr>
          <p:cNvSpPr/>
          <p:nvPr/>
        </p:nvSpPr>
        <p:spPr>
          <a:xfrm>
            <a:off x="193109" y="0"/>
            <a:ext cx="11494066" cy="5522366"/>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8" name="Title 1">
            <a:extLst>
              <a:ext uri="{FF2B5EF4-FFF2-40B4-BE49-F238E27FC236}">
                <a16:creationId xmlns:a16="http://schemas.microsoft.com/office/drawing/2014/main" id="{C0239DDE-51EA-C349-BB11-FF1A00765F4D}"/>
              </a:ext>
            </a:extLst>
          </p:cNvPr>
          <p:cNvSpPr txBox="1">
            <a:spLocks/>
          </p:cNvSpPr>
          <p:nvPr/>
        </p:nvSpPr>
        <p:spPr>
          <a:xfrm>
            <a:off x="1353788" y="1063679"/>
            <a:ext cx="8843836" cy="1592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0"/>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Pourquoi les médias devraient-ils collaborer avec les OSC ?</a:t>
            </a:r>
          </a:p>
        </p:txBody>
      </p:sp>
      <p:sp>
        <p:nvSpPr>
          <p:cNvPr id="9" name="Rectangle 8">
            <a:extLst>
              <a:ext uri="{FF2B5EF4-FFF2-40B4-BE49-F238E27FC236}">
                <a16:creationId xmlns:a16="http://schemas.microsoft.com/office/drawing/2014/main" id="{8C47A427-7C9D-124D-867C-DDEF75BFD412}"/>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3" name="Picture 2" descr="A picture containing text&#10;&#10;Description automatically generated">
            <a:extLst>
              <a:ext uri="{FF2B5EF4-FFF2-40B4-BE49-F238E27FC236}">
                <a16:creationId xmlns:a16="http://schemas.microsoft.com/office/drawing/2014/main" id="{E3BF481E-481E-B74C-91AD-066C0CF28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65" y="3239310"/>
            <a:ext cx="6051803" cy="3988294"/>
          </a:xfrm>
          <a:prstGeom prst="rect">
            <a:avLst/>
          </a:prstGeom>
        </p:spPr>
      </p:pic>
    </p:spTree>
    <p:extLst>
      <p:ext uri="{BB962C8B-B14F-4D97-AF65-F5344CB8AC3E}">
        <p14:creationId xmlns:p14="http://schemas.microsoft.com/office/powerpoint/2010/main" val="20057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085D6F-04DF-004E-9D20-4A6EF8139464}"/>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C3A803B7-7997-4432-9365-F3259902BCB9}"/>
              </a:ext>
            </a:extLst>
          </p:cNvPr>
          <p:cNvSpPr>
            <a:spLocks noGrp="1"/>
          </p:cNvSpPr>
          <p:nvPr>
            <p:ph type="title"/>
          </p:nvPr>
        </p:nvSpPr>
        <p:spPr>
          <a:xfrm>
            <a:off x="850321" y="145528"/>
            <a:ext cx="10515600" cy="1325563"/>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Que sont les organisations de la société civile ?</a:t>
            </a:r>
          </a:p>
        </p:txBody>
      </p:sp>
      <p:sp>
        <p:nvSpPr>
          <p:cNvPr id="3" name="Content Placeholder 2">
            <a:extLst>
              <a:ext uri="{FF2B5EF4-FFF2-40B4-BE49-F238E27FC236}">
                <a16:creationId xmlns:a16="http://schemas.microsoft.com/office/drawing/2014/main" id="{35058C0F-D9D0-441C-8C40-BDE1F95CA2CA}"/>
              </a:ext>
            </a:extLst>
          </p:cNvPr>
          <p:cNvSpPr>
            <a:spLocks noGrp="1"/>
          </p:cNvSpPr>
          <p:nvPr>
            <p:ph idx="1"/>
          </p:nvPr>
        </p:nvSpPr>
        <p:spPr>
          <a:xfrm>
            <a:off x="838199" y="1471091"/>
            <a:ext cx="10799619" cy="4843983"/>
          </a:xfrm>
        </p:spPr>
        <p:txBody>
          <a:bodyPr anchor="ctr" anchorCtr="0"/>
          <a:lstStyle/>
          <a:p>
            <a:pPr marL="0" indent="0" algn="l" rtl="0">
              <a:buNone/>
            </a:pPr>
            <a:r>
              <a:rPr lang="fr-FR" sz="2200" b="0" i="0" u="none" baseline="0" dirty="0">
                <a:latin typeface="Source Sans Pro" panose="020B0503030403020204" pitchFamily="34" charset="0"/>
                <a:ea typeface="Source Sans Pro" panose="020B0503030403020204" pitchFamily="34" charset="0"/>
              </a:rPr>
              <a:t>Les </a:t>
            </a:r>
            <a:r>
              <a:rPr lang="fr-FR" sz="2200" b="1" i="0" u="none" baseline="0" dirty="0">
                <a:solidFill>
                  <a:srgbClr val="0E487E"/>
                </a:solidFill>
                <a:latin typeface="Source Sans Pro" panose="020B0503030403020204" pitchFamily="34" charset="0"/>
                <a:ea typeface="Source Sans Pro" panose="020B0503030403020204" pitchFamily="34" charset="0"/>
              </a:rPr>
              <a:t>Organisations de la société civile (OSC)</a:t>
            </a:r>
            <a:r>
              <a:rPr lang="fr-FR" sz="2200" b="0" i="0" u="none" baseline="0" dirty="0">
                <a:latin typeface="Source Sans Pro" panose="020B0503030403020204" pitchFamily="34" charset="0"/>
                <a:ea typeface="Source Sans Pro" panose="020B0503030403020204" pitchFamily="34" charset="0"/>
              </a:rPr>
              <a:t> comprennent des groupes, des associations ou des mouvements qui œuvrent à l'action collective. La société civile ne fait pas partie du gouvernement ou des entreprises à but lucratif. Les exemples comprennent :</a:t>
            </a:r>
          </a:p>
          <a:p>
            <a:pPr marL="0" indent="0" algn="l" rtl="0">
              <a:buNone/>
            </a:pPr>
            <a:endParaRPr lang="fr-FR" sz="2400" dirty="0">
              <a:latin typeface="Source Sans Pro" panose="020B0503030403020204" pitchFamily="34" charset="0"/>
              <a:ea typeface="Source Sans Pro" panose="020B0503030403020204" pitchFamily="34" charset="0"/>
            </a:endParaRPr>
          </a:p>
          <a:p>
            <a:pPr lvl="1" algn="l" rtl="0"/>
            <a:r>
              <a:rPr lang="fr-FR" sz="2000" b="0" i="0" u="none" baseline="0" dirty="0">
                <a:latin typeface="Source Sans Pro" panose="020B0503030403020204" pitchFamily="34" charset="0"/>
                <a:ea typeface="Source Sans Pro" panose="020B0503030403020204" pitchFamily="34" charset="0"/>
              </a:rPr>
              <a:t>Groupes de pression ou associations à but non lucratif</a:t>
            </a:r>
          </a:p>
          <a:p>
            <a:pPr lvl="1" algn="l" rtl="0"/>
            <a:r>
              <a:rPr lang="fr-FR" sz="2000" b="0" i="0" u="none" baseline="0" dirty="0">
                <a:latin typeface="Source Sans Pro" panose="020B0503030403020204" pitchFamily="34" charset="0"/>
                <a:ea typeface="Source Sans Pro" panose="020B0503030403020204" pitchFamily="34" charset="0"/>
              </a:rPr>
              <a:t>Associations professionnelles (telles que les associations médicales)</a:t>
            </a:r>
          </a:p>
          <a:p>
            <a:pPr lvl="1" algn="l" rtl="0"/>
            <a:r>
              <a:rPr lang="fr-FR" sz="2000" b="0" i="0" u="none" baseline="0" dirty="0">
                <a:latin typeface="Source Sans Pro" panose="020B0503030403020204" pitchFamily="34" charset="0"/>
                <a:ea typeface="Source Sans Pro" panose="020B0503030403020204" pitchFamily="34" charset="0"/>
              </a:rPr>
              <a:t>Écoles</a:t>
            </a:r>
          </a:p>
          <a:p>
            <a:pPr lvl="1" algn="l" rtl="0"/>
            <a:r>
              <a:rPr lang="fr-FR" sz="2000" b="0" i="0" u="none" baseline="0" dirty="0">
                <a:latin typeface="Source Sans Pro" panose="020B0503030403020204" pitchFamily="34" charset="0"/>
                <a:ea typeface="Source Sans Pro" panose="020B0503030403020204" pitchFamily="34" charset="0"/>
              </a:rPr>
              <a:t>Institutions religieuses ou culturelles</a:t>
            </a:r>
          </a:p>
          <a:p>
            <a:pPr lvl="1" algn="l" rtl="0"/>
            <a:r>
              <a:rPr lang="fr-FR" sz="2000" b="0" i="0" u="none" baseline="0" dirty="0">
                <a:latin typeface="Source Sans Pro" panose="020B0503030403020204" pitchFamily="34" charset="0"/>
                <a:ea typeface="Source Sans Pro" panose="020B0503030403020204" pitchFamily="34" charset="0"/>
              </a:rPr>
              <a:t>Organismes de bienfaisance</a:t>
            </a:r>
          </a:p>
        </p:txBody>
      </p:sp>
      <p:sp>
        <p:nvSpPr>
          <p:cNvPr id="5" name="Rectangle 4">
            <a:extLst>
              <a:ext uri="{FF2B5EF4-FFF2-40B4-BE49-F238E27FC236}">
                <a16:creationId xmlns:a16="http://schemas.microsoft.com/office/drawing/2014/main" id="{1F39C8B5-86BB-634B-870B-22FAE6AE2C7B}"/>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83961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BC68DA-DC65-D942-9650-2FA8B41E41EB}"/>
              </a:ext>
            </a:extLst>
          </p:cNvPr>
          <p:cNvSpPr/>
          <p:nvPr/>
        </p:nvSpPr>
        <p:spPr>
          <a:xfrm>
            <a:off x="159543" y="145528"/>
            <a:ext cx="11872913" cy="1325563"/>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198E3149-4183-43B7-92EE-D0902D3ADC6C}"/>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Comment passerons-nous notre journée ? </a:t>
            </a:r>
          </a:p>
        </p:txBody>
      </p:sp>
      <p:sp>
        <p:nvSpPr>
          <p:cNvPr id="3" name="Content Placeholder 2">
            <a:extLst>
              <a:ext uri="{FF2B5EF4-FFF2-40B4-BE49-F238E27FC236}">
                <a16:creationId xmlns:a16="http://schemas.microsoft.com/office/drawing/2014/main" id="{2A03480F-D894-4096-8A2E-B2D812A20693}"/>
              </a:ext>
            </a:extLst>
          </p:cNvPr>
          <p:cNvSpPr>
            <a:spLocks noGrp="1"/>
          </p:cNvSpPr>
          <p:nvPr>
            <p:ph idx="1"/>
          </p:nvPr>
        </p:nvSpPr>
        <p:spPr>
          <a:xfrm>
            <a:off x="838200" y="1631733"/>
            <a:ext cx="10515600" cy="4843984"/>
          </a:xfrm>
        </p:spPr>
        <p:txBody>
          <a:bodyPr anchor="ctr" anchorCtr="0">
            <a:noAutofit/>
          </a:bodyPr>
          <a:lstStyle/>
          <a:p>
            <a:pPr marL="0" indent="0" algn="l" rtl="0">
              <a:lnSpc>
                <a:spcPct val="100000"/>
              </a:lnSpc>
              <a:spcBef>
                <a:spcPts val="0"/>
              </a:spcBef>
              <a:buNone/>
            </a:pPr>
            <a:r>
              <a:rPr lang="fr-FR" sz="2200" b="1" i="0" u="none" baseline="0" dirty="0">
                <a:solidFill>
                  <a:srgbClr val="90ADC5"/>
                </a:solidFill>
                <a:latin typeface="Source Sans Pro Semibold" panose="020B0503030403020204" pitchFamily="34" charset="0"/>
                <a:ea typeface="Source Sans Pro Semibold" panose="020B0503030403020204" pitchFamily="34" charset="0"/>
              </a:rPr>
              <a:t>OBJECTIFS</a:t>
            </a:r>
          </a:p>
          <a:p>
            <a:pPr marL="0" indent="0" algn="l" rtl="0">
              <a:lnSpc>
                <a:spcPct val="100000"/>
              </a:lnSpc>
              <a:spcBef>
                <a:spcPts val="0"/>
              </a:spcBef>
              <a:buNone/>
            </a:pPr>
            <a:endParaRPr lang="fr-FR" sz="1200" b="1" dirty="0">
              <a:solidFill>
                <a:schemeClr val="bg1"/>
              </a:solidFill>
              <a:latin typeface="Source Sans Pro Semibold" panose="020B0503030403020204" pitchFamily="34" charset="0"/>
              <a:ea typeface="Source Sans Pro Semibold" panose="020B0503030403020204" pitchFamily="34" charset="0"/>
            </a:endParaRPr>
          </a:p>
          <a:p>
            <a:pPr algn="l" rtl="0">
              <a:lnSpc>
                <a:spcPct val="100000"/>
              </a:lnSpc>
              <a:spcBef>
                <a:spcPts val="0"/>
              </a:spcBef>
            </a:pPr>
            <a:r>
              <a:rPr lang="fr-FR" sz="2000" b="1" i="0" u="none" baseline="0" dirty="0">
                <a:solidFill>
                  <a:srgbClr val="0E487E"/>
                </a:solidFill>
                <a:latin typeface="Source Sans Pro Semibold" panose="020B0503030403020204" pitchFamily="34" charset="0"/>
                <a:ea typeface="Source Sans Pro Semibold" panose="020B0503030403020204" pitchFamily="34" charset="0"/>
              </a:rPr>
              <a:t>Apprendre à se connaître</a:t>
            </a:r>
          </a:p>
          <a:p>
            <a:pPr algn="l" rtl="0">
              <a:lnSpc>
                <a:spcPct val="100000"/>
              </a:lnSpc>
              <a:spcBef>
                <a:spcPts val="0"/>
              </a:spcBef>
            </a:pPr>
            <a:r>
              <a:rPr lang="fr-FR" sz="2000" b="1" i="0" u="none" baseline="0" dirty="0">
                <a:solidFill>
                  <a:srgbClr val="0E487E"/>
                </a:solidFill>
                <a:latin typeface="Source Sans Pro Semibold" panose="020B0503030403020204" pitchFamily="34" charset="0"/>
                <a:ea typeface="Source Sans Pro Semibold" panose="020B0503030403020204" pitchFamily="34" charset="0"/>
              </a:rPr>
              <a:t>Définir les attentes</a:t>
            </a:r>
          </a:p>
          <a:p>
            <a:pPr algn="l" rtl="0">
              <a:lnSpc>
                <a:spcPct val="100000"/>
              </a:lnSpc>
              <a:spcBef>
                <a:spcPts val="0"/>
              </a:spcBef>
            </a:pPr>
            <a:r>
              <a:rPr lang="fr-FR" sz="2000" b="1" i="0" u="none" baseline="0" dirty="0">
                <a:solidFill>
                  <a:srgbClr val="0E487E"/>
                </a:solidFill>
                <a:latin typeface="Source Sans Pro Semibold" panose="020B0503030403020204" pitchFamily="34" charset="0"/>
                <a:ea typeface="Source Sans Pro Semibold" panose="020B0503030403020204" pitchFamily="34" charset="0"/>
              </a:rPr>
              <a:t>Examen des résultats de l'enquête : comprendre vos besoins</a:t>
            </a:r>
          </a:p>
          <a:p>
            <a:pPr marL="0" indent="0" algn="l" rtl="0">
              <a:lnSpc>
                <a:spcPct val="100000"/>
              </a:lnSpc>
              <a:spcBef>
                <a:spcPts val="0"/>
              </a:spcBef>
              <a:buNone/>
            </a:pPr>
            <a:endParaRPr lang="fr-FR" sz="1600" dirty="0">
              <a:latin typeface="Source Sans Pro" panose="020B0503030403020204" pitchFamily="34" charset="0"/>
              <a:ea typeface="Source Sans Pro" panose="020B0503030403020204" pitchFamily="34" charset="0"/>
            </a:endParaRPr>
          </a:p>
          <a:p>
            <a:pPr marL="0" indent="0" algn="l" rtl="0">
              <a:lnSpc>
                <a:spcPct val="100000"/>
              </a:lnSpc>
              <a:spcBef>
                <a:spcPts val="0"/>
              </a:spcBef>
              <a:buNone/>
            </a:pPr>
            <a:r>
              <a:rPr lang="fr-FR" sz="2200" b="1" i="0" u="none" baseline="0" dirty="0">
                <a:solidFill>
                  <a:srgbClr val="90ADC5"/>
                </a:solidFill>
                <a:latin typeface="Source Sans Pro Semibold" panose="020B0503030403020204" pitchFamily="34" charset="0"/>
                <a:ea typeface="Source Sans Pro Semibold" panose="020B0503030403020204" pitchFamily="34" charset="0"/>
              </a:rPr>
              <a:t>ORDRE DU JOUR </a:t>
            </a:r>
            <a:r>
              <a:rPr lang="fr-FR" sz="2400" b="1" i="0" u="none" baseline="0" dirty="0">
                <a:solidFill>
                  <a:schemeClr val="bg1"/>
                </a:solidFill>
                <a:latin typeface="Source Sans Pro Semibold" panose="020B0503030403020204" pitchFamily="34" charset="0"/>
                <a:ea typeface="Source Sans Pro Semibold" panose="020B0503030403020204" pitchFamily="34" charset="0"/>
              </a:rPr>
              <a:t> .</a:t>
            </a:r>
          </a:p>
          <a:p>
            <a:pPr marL="0" indent="0" algn="l" rtl="0">
              <a:lnSpc>
                <a:spcPct val="100000"/>
              </a:lnSpc>
              <a:spcBef>
                <a:spcPts val="0"/>
              </a:spcBef>
              <a:buNone/>
            </a:pPr>
            <a:endParaRPr lang="fr-FR" sz="1200" b="1" dirty="0">
              <a:solidFill>
                <a:schemeClr val="bg1"/>
              </a:solidFill>
              <a:latin typeface="Source Sans Pro Semibold" panose="020B0503030403020204" pitchFamily="34" charset="0"/>
              <a:ea typeface="Source Sans Pro Semibold" panose="020B0503030403020204" pitchFamily="34" charset="0"/>
            </a:endParaRPr>
          </a:p>
          <a:p>
            <a:pPr algn="l" rtl="0">
              <a:lnSpc>
                <a:spcPct val="100000"/>
              </a:lnSpc>
              <a:spcBef>
                <a:spcPts val="0"/>
              </a:spcBef>
            </a:pPr>
            <a:r>
              <a:rPr lang="fr-FR" sz="2000" b="1" i="0" u="none" baseline="0" dirty="0">
                <a:solidFill>
                  <a:srgbClr val="00467F"/>
                </a:solidFill>
                <a:latin typeface="Source Sans Pro Semibold" panose="020B0503030403020204" pitchFamily="34" charset="0"/>
                <a:ea typeface="Source Sans Pro Semibold" panose="020B0503030403020204" pitchFamily="34" charset="0"/>
              </a:rPr>
              <a:t>Première partie :</a:t>
            </a:r>
            <a:r>
              <a:rPr lang="fr-FR" sz="2000" b="0" i="0" u="none" baseline="0" dirty="0">
                <a:solidFill>
                  <a:srgbClr val="00467F"/>
                </a:solidFill>
                <a:latin typeface="Source Sans Pro Semibold" panose="020B0503030403020204" pitchFamily="34" charset="0"/>
                <a:ea typeface="Source Sans Pro Semibold" panose="020B0503030403020204" pitchFamily="34" charset="0"/>
              </a:rPr>
              <a:t> </a:t>
            </a:r>
            <a:r>
              <a:rPr lang="fr-FR" sz="1600" b="0" i="0" u="none" baseline="0" dirty="0">
                <a:latin typeface="Source Sans Pro" panose="020B0503030403020204" pitchFamily="34" charset="0"/>
                <a:ea typeface="Source Sans Pro" panose="020B0503030403020204" pitchFamily="34" charset="0"/>
              </a:rPr>
              <a:t> Favoriser la compréhension : en quoi les journalistes et les organisations de la société civile (OSC) sont uniques</a:t>
            </a:r>
          </a:p>
          <a:p>
            <a:pPr algn="l" rtl="0">
              <a:lnSpc>
                <a:spcPct val="100000"/>
              </a:lnSpc>
              <a:spcBef>
                <a:spcPts val="0"/>
              </a:spcBef>
            </a:pPr>
            <a:r>
              <a:rPr lang="fr-FR" sz="2000" b="1" i="0" u="none" baseline="0" dirty="0">
                <a:solidFill>
                  <a:srgbClr val="00467F"/>
                </a:solidFill>
                <a:latin typeface="Source Sans Pro Semibold" panose="020B0503030403020204" pitchFamily="34" charset="0"/>
                <a:ea typeface="Source Sans Pro Semibold" panose="020B0503030403020204" pitchFamily="34" charset="0"/>
              </a:rPr>
              <a:t>Deuxième partie :</a:t>
            </a:r>
            <a:r>
              <a:rPr lang="fr-FR" sz="2000" b="0" i="0" u="none" baseline="0" dirty="0">
                <a:solidFill>
                  <a:srgbClr val="00467F"/>
                </a:solidFill>
                <a:latin typeface="Source Sans Pro Semibold" panose="020B0503030403020204" pitchFamily="34" charset="0"/>
                <a:ea typeface="Source Sans Pro Semibold" panose="020B0503030403020204" pitchFamily="34" charset="0"/>
              </a:rPr>
              <a:t> </a:t>
            </a:r>
            <a:r>
              <a:rPr lang="fr-FR" sz="1600" b="0" i="0" u="none" baseline="0" dirty="0">
                <a:latin typeface="Source Sans Pro" panose="020B0503030403020204" pitchFamily="34" charset="0"/>
                <a:ea typeface="Source Sans Pro" panose="020B0503030403020204" pitchFamily="34" charset="0"/>
              </a:rPr>
              <a:t> Respecter nos différences : constituer un partenariat productif</a:t>
            </a:r>
          </a:p>
          <a:p>
            <a:pPr algn="l" rtl="0">
              <a:lnSpc>
                <a:spcPct val="100000"/>
              </a:lnSpc>
              <a:spcBef>
                <a:spcPts val="0"/>
              </a:spcBef>
            </a:pPr>
            <a:endParaRPr lang="fr-FR" sz="1100" kern="900" dirty="0">
              <a:latin typeface="Source Sans Pro" panose="020B0503030403020204" pitchFamily="34" charset="0"/>
              <a:ea typeface="Source Sans Pro" panose="020B0503030403020204" pitchFamily="34" charset="0"/>
            </a:endParaRPr>
          </a:p>
          <a:p>
            <a:pPr marL="0" indent="0" algn="l" rtl="0">
              <a:lnSpc>
                <a:spcPct val="100000"/>
              </a:lnSpc>
              <a:spcBef>
                <a:spcPts val="0"/>
              </a:spcBef>
              <a:buNone/>
            </a:pPr>
            <a:r>
              <a:rPr lang="fr-FR" sz="2000" b="1" i="1" u="none" kern="900" baseline="0" dirty="0">
                <a:solidFill>
                  <a:srgbClr val="00467F"/>
                </a:solidFill>
                <a:latin typeface="Source Sans Pro SemiBold" panose="020B0503030403020204" pitchFamily="34" charset="0"/>
                <a:ea typeface="Source Sans Pro SemiBold" panose="020B0503030403020204" pitchFamily="34" charset="0"/>
              </a:rPr>
              <a:t>     Déjeuner</a:t>
            </a:r>
          </a:p>
          <a:p>
            <a:pPr algn="l" rtl="0">
              <a:lnSpc>
                <a:spcPct val="100000"/>
              </a:lnSpc>
              <a:spcBef>
                <a:spcPts val="0"/>
              </a:spcBef>
            </a:pPr>
            <a:endParaRPr lang="fr-FR" sz="1100" b="1" i="1" dirty="0">
              <a:solidFill>
                <a:srgbClr val="00467F"/>
              </a:solidFill>
              <a:latin typeface="Source Sans Pro SemiBold" panose="020B0503030403020204" pitchFamily="34" charset="0"/>
              <a:ea typeface="Source Sans Pro SemiBold" panose="020B0503030403020204" pitchFamily="34" charset="0"/>
            </a:endParaRPr>
          </a:p>
          <a:p>
            <a:pPr algn="l" rtl="0">
              <a:lnSpc>
                <a:spcPct val="100000"/>
              </a:lnSpc>
              <a:spcBef>
                <a:spcPts val="0"/>
              </a:spcBef>
            </a:pPr>
            <a:r>
              <a:rPr lang="fr-FR" sz="2000" b="1" i="0" u="none" baseline="0" dirty="0">
                <a:solidFill>
                  <a:srgbClr val="00467F"/>
                </a:solidFill>
                <a:latin typeface="Source Sans Pro Semibold" panose="020B0503030403020204" pitchFamily="34" charset="0"/>
                <a:ea typeface="Source Sans Pro Semibold" panose="020B0503030403020204" pitchFamily="34" charset="0"/>
              </a:rPr>
              <a:t>Troisième partie :</a:t>
            </a:r>
            <a:r>
              <a:rPr lang="fr-FR" sz="2000" b="0" i="0" u="none" baseline="0" dirty="0">
                <a:solidFill>
                  <a:srgbClr val="00467F"/>
                </a:solidFill>
                <a:latin typeface="Source Sans Pro Semibold" panose="020B0503030403020204" pitchFamily="34" charset="0"/>
                <a:ea typeface="Source Sans Pro Semibold" panose="020B0503030403020204" pitchFamily="34" charset="0"/>
              </a:rPr>
              <a:t> </a:t>
            </a:r>
            <a:r>
              <a:rPr lang="fr-FR" sz="1600" b="0" i="0" u="none" baseline="0" dirty="0">
                <a:latin typeface="Source Sans Pro" panose="020B0503030403020204" pitchFamily="34" charset="0"/>
                <a:ea typeface="Source Sans Pro" panose="020B0503030403020204" pitchFamily="34" charset="0"/>
              </a:rPr>
              <a:t> Parler de santé : fournir une couverture factuelle de l'avortement et des femmes qui en font l'expérience</a:t>
            </a:r>
          </a:p>
          <a:p>
            <a:pPr algn="l" rtl="0">
              <a:lnSpc>
                <a:spcPct val="100000"/>
              </a:lnSpc>
              <a:spcBef>
                <a:spcPts val="0"/>
              </a:spcBef>
            </a:pPr>
            <a:r>
              <a:rPr lang="fr-FR" sz="2000" b="1" i="0" u="none" baseline="0" dirty="0">
                <a:solidFill>
                  <a:srgbClr val="00467F"/>
                </a:solidFill>
                <a:latin typeface="Source Sans Pro Semibold" panose="020B0503030403020204" pitchFamily="34" charset="0"/>
                <a:ea typeface="Source Sans Pro Semibold" panose="020B0503030403020204" pitchFamily="34" charset="0"/>
              </a:rPr>
              <a:t>Quatrième partie :</a:t>
            </a:r>
            <a:r>
              <a:rPr lang="fr-FR" sz="2000" b="0" i="0" u="none" baseline="0" dirty="0">
                <a:solidFill>
                  <a:srgbClr val="00467F"/>
                </a:solidFill>
                <a:latin typeface="Source Sans Pro Semibold" panose="020B0503030403020204" pitchFamily="34" charset="0"/>
                <a:ea typeface="Source Sans Pro Semibold" panose="020B0503030403020204" pitchFamily="34" charset="0"/>
              </a:rPr>
              <a:t> </a:t>
            </a:r>
            <a:r>
              <a:rPr lang="fr-FR" sz="1600" b="0" i="0" u="none" baseline="0" dirty="0">
                <a:latin typeface="Source Sans Pro" panose="020B0503030403020204" pitchFamily="34" charset="0"/>
                <a:ea typeface="Source Sans Pro" panose="020B0503030403020204" pitchFamily="34" charset="0"/>
              </a:rPr>
              <a:t> Apprendre les uns des autres : exercices interactifs</a:t>
            </a:r>
            <a:br>
              <a:rPr lang="fr-FR" sz="1600" dirty="0">
                <a:latin typeface="Source Sans Pro" panose="020B0503030403020204" pitchFamily="34" charset="0"/>
                <a:ea typeface="Source Sans Pro" panose="020B0503030403020204" pitchFamily="34" charset="0"/>
              </a:rPr>
            </a:br>
            <a:endParaRPr lang="fr-FR" sz="1600" dirty="0">
              <a:latin typeface="Source Sans Pro" panose="020B0503030403020204" pitchFamily="34" charset="0"/>
              <a:ea typeface="Source Sans Pro" panose="020B0503030403020204" pitchFamily="34" charset="0"/>
            </a:endParaRPr>
          </a:p>
          <a:p>
            <a:pPr marL="0" indent="0" algn="l" rtl="0">
              <a:lnSpc>
                <a:spcPct val="100000"/>
              </a:lnSpc>
              <a:spcBef>
                <a:spcPts val="0"/>
              </a:spcBef>
              <a:buNone/>
            </a:pPr>
            <a:r>
              <a:rPr lang="fr-FR" sz="1000" b="0" i="1" u="none" baseline="0" dirty="0">
                <a:latin typeface="Source Sans Pro ExtraLight" panose="020B0303030403020204" pitchFamily="34" charset="0"/>
                <a:ea typeface="Source Sans Pro ExtraLight" panose="020B0303030403020204" pitchFamily="34" charset="0"/>
              </a:rPr>
              <a:t>*Le projet SAFE ENGAGE reconnaît que l'accès à l'avortement sans risque est essentiel pour toutes les personnes, quelle que soit leur identité de genre. </a:t>
            </a:r>
            <a:br>
              <a:rPr lang="fr-FR" sz="1000" i="1" dirty="0">
                <a:latin typeface="Source Sans Pro ExtraLight" panose="020B0303030403020204" pitchFamily="34" charset="0"/>
                <a:ea typeface="Source Sans Pro ExtraLight" panose="020B0303030403020204" pitchFamily="34" charset="0"/>
              </a:rPr>
            </a:br>
            <a:r>
              <a:rPr lang="fr-FR" sz="1000" b="0" i="1" u="none" baseline="0" dirty="0">
                <a:latin typeface="Source Sans Pro ExtraLight" panose="020B0303030403020204" pitchFamily="34" charset="0"/>
                <a:ea typeface="Source Sans Pro ExtraLight" panose="020B0303030403020204" pitchFamily="34" charset="0"/>
              </a:rPr>
              <a:t>L'utilisation de femme/femmes tout au long de ce guide doit être interprétée comme incluant toutes les identités</a:t>
            </a:r>
          </a:p>
        </p:txBody>
      </p:sp>
      <p:sp>
        <p:nvSpPr>
          <p:cNvPr id="5" name="Rectangle 4">
            <a:extLst>
              <a:ext uri="{FF2B5EF4-FFF2-40B4-BE49-F238E27FC236}">
                <a16:creationId xmlns:a16="http://schemas.microsoft.com/office/drawing/2014/main" id="{D3780AE1-BC5D-BB49-9C31-F64BBB1C8FB9}"/>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839109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BA891D-1387-8340-85A1-B681DADD575C}"/>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1AA6CF32-0121-4B5C-98B9-EE963E055286}"/>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Pourquoi travailler avec les OSC ?</a:t>
            </a:r>
          </a:p>
        </p:txBody>
      </p:sp>
      <p:sp>
        <p:nvSpPr>
          <p:cNvPr id="3" name="Content Placeholder 2">
            <a:extLst>
              <a:ext uri="{FF2B5EF4-FFF2-40B4-BE49-F238E27FC236}">
                <a16:creationId xmlns:a16="http://schemas.microsoft.com/office/drawing/2014/main" id="{F2D79F58-BD29-4B8E-A35F-6DEADFDF1802}"/>
              </a:ext>
            </a:extLst>
          </p:cNvPr>
          <p:cNvSpPr>
            <a:spLocks noGrp="1"/>
          </p:cNvSpPr>
          <p:nvPr>
            <p:ph idx="1"/>
          </p:nvPr>
        </p:nvSpPr>
        <p:spPr>
          <a:xfrm>
            <a:off x="838200" y="1471091"/>
            <a:ext cx="10515600" cy="4843984"/>
          </a:xfrm>
        </p:spPr>
        <p:txBody>
          <a:bodyPr anchor="ctr" anchorCtr="0">
            <a:normAutofit/>
          </a:bodyPr>
          <a:lstStyle/>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Les OSC sont des agents de changement</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Maintenir une expertise approfondie du sujet et comprendre comment parler de sujets sensibles ou complexes</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Avoir des liens solides avec la communauté, y compris un éventail de sources possibles</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Amplifier l'impact de votre histoire et donner de la crédibilité à votre reportage</a:t>
            </a:r>
          </a:p>
        </p:txBody>
      </p:sp>
      <p:sp>
        <p:nvSpPr>
          <p:cNvPr id="5" name="Rectangle 4">
            <a:extLst>
              <a:ext uri="{FF2B5EF4-FFF2-40B4-BE49-F238E27FC236}">
                <a16:creationId xmlns:a16="http://schemas.microsoft.com/office/drawing/2014/main" id="{03AA9127-A53A-084E-9879-7E576E330DCA}"/>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75494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ADFC8C-1E0E-A54B-BFD5-DD5D5330D81A}"/>
              </a:ext>
            </a:extLst>
          </p:cNvPr>
          <p:cNvSpPr/>
          <p:nvPr/>
        </p:nvSpPr>
        <p:spPr>
          <a:xfrm>
            <a:off x="159543" y="159816"/>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F674B26F-7CA8-4722-B9DC-D9E7B0B4E5AD}"/>
              </a:ext>
            </a:extLst>
          </p:cNvPr>
          <p:cNvSpPr>
            <a:spLocks noGrp="1"/>
          </p:cNvSpPr>
          <p:nvPr>
            <p:ph type="title"/>
          </p:nvPr>
        </p:nvSpPr>
        <p:spPr>
          <a:xfrm>
            <a:off x="838200" y="159817"/>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Les OSC en tant qu'agents de changement</a:t>
            </a:r>
          </a:p>
        </p:txBody>
      </p:sp>
      <p:sp>
        <p:nvSpPr>
          <p:cNvPr id="3" name="Content Placeholder 2">
            <a:extLst>
              <a:ext uri="{FF2B5EF4-FFF2-40B4-BE49-F238E27FC236}">
                <a16:creationId xmlns:a16="http://schemas.microsoft.com/office/drawing/2014/main" id="{09F0CBA4-42D4-402E-8F05-F1B594DC8F5A}"/>
              </a:ext>
            </a:extLst>
          </p:cNvPr>
          <p:cNvSpPr>
            <a:spLocks noGrp="1"/>
          </p:cNvSpPr>
          <p:nvPr>
            <p:ph idx="1"/>
          </p:nvPr>
        </p:nvSpPr>
        <p:spPr>
          <a:xfrm>
            <a:off x="838200" y="1485379"/>
            <a:ext cx="10514610" cy="4829696"/>
          </a:xfrm>
        </p:spPr>
        <p:txBody>
          <a:bodyPr anchor="ctr" anchorCtr="0">
            <a:normAutofit/>
          </a:bodyPr>
          <a:lstStyle/>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Informer le public</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Surveiller les politiques et les actions du gouvernement et responsabiliser les décideurs</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Offrir des services de santé </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Défendre et faciliter le changement de politique</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Mener des recherches et collecter des données</a:t>
            </a:r>
          </a:p>
        </p:txBody>
      </p:sp>
      <p:sp>
        <p:nvSpPr>
          <p:cNvPr id="5" name="Rectangle 4">
            <a:extLst>
              <a:ext uri="{FF2B5EF4-FFF2-40B4-BE49-F238E27FC236}">
                <a16:creationId xmlns:a16="http://schemas.microsoft.com/office/drawing/2014/main" id="{FFF7D791-F4A6-4943-9520-7CC9FEB6E053}"/>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3262359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7FDDE6-56FA-6B45-95A1-5FC7CA77E91A}"/>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EC7E8948-B62B-4577-9D45-211D309CE858}"/>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Les OSC ont une connaissance approfondie des données et de la recherche</a:t>
            </a:r>
          </a:p>
        </p:txBody>
      </p:sp>
      <p:sp>
        <p:nvSpPr>
          <p:cNvPr id="3" name="Content Placeholder 2">
            <a:extLst>
              <a:ext uri="{FF2B5EF4-FFF2-40B4-BE49-F238E27FC236}">
                <a16:creationId xmlns:a16="http://schemas.microsoft.com/office/drawing/2014/main" id="{F6EA4E3A-BFE1-4148-AE83-636E52882D47}"/>
              </a:ext>
            </a:extLst>
          </p:cNvPr>
          <p:cNvSpPr>
            <a:spLocks noGrp="1"/>
          </p:cNvSpPr>
          <p:nvPr>
            <p:ph idx="1"/>
          </p:nvPr>
        </p:nvSpPr>
        <p:spPr>
          <a:xfrm>
            <a:off x="838200" y="1471091"/>
            <a:ext cx="10515600" cy="4860112"/>
          </a:xfrm>
        </p:spPr>
        <p:txBody>
          <a:bodyPr anchor="ctr" anchorCtr="0"/>
          <a:lstStyle/>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Comprendre les données et les recherches les plus récentes et les plus précises</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Aider à l'interprétation et au contexte important</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Comprendre les limites des données </a:t>
            </a:r>
          </a:p>
        </p:txBody>
      </p:sp>
      <p:sp>
        <p:nvSpPr>
          <p:cNvPr id="5" name="Rectangle 4">
            <a:extLst>
              <a:ext uri="{FF2B5EF4-FFF2-40B4-BE49-F238E27FC236}">
                <a16:creationId xmlns:a16="http://schemas.microsoft.com/office/drawing/2014/main" id="{E03889C8-1439-5C48-AD53-1D0BE3B184AF}"/>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38620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7263AB-3716-154D-896F-9A45C9D5E43E}"/>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2" name="Title 1">
            <a:extLst>
              <a:ext uri="{FF2B5EF4-FFF2-40B4-BE49-F238E27FC236}">
                <a16:creationId xmlns:a16="http://schemas.microsoft.com/office/drawing/2014/main" id="{BDB4FA7B-3230-46BD-AC2B-CF296E77FE30}"/>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Les OSC sont bien connectées aux intervenants</a:t>
            </a:r>
          </a:p>
        </p:txBody>
      </p:sp>
      <p:sp>
        <p:nvSpPr>
          <p:cNvPr id="3" name="Content Placeholder 2">
            <a:extLst>
              <a:ext uri="{FF2B5EF4-FFF2-40B4-BE49-F238E27FC236}">
                <a16:creationId xmlns:a16="http://schemas.microsoft.com/office/drawing/2014/main" id="{12D94DE5-3C28-47FF-8F46-D47BF036B224}"/>
              </a:ext>
            </a:extLst>
          </p:cNvPr>
          <p:cNvSpPr>
            <a:spLocks noGrp="1"/>
          </p:cNvSpPr>
          <p:nvPr>
            <p:ph idx="1"/>
          </p:nvPr>
        </p:nvSpPr>
        <p:spPr>
          <a:xfrm>
            <a:off x="838200" y="1471091"/>
            <a:ext cx="9184574" cy="4856176"/>
          </a:xfrm>
        </p:spPr>
        <p:txBody>
          <a:bodyPr anchor="ctr" anchorCtr="0">
            <a:normAutofit/>
          </a:bodyPr>
          <a:lstStyle/>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Servir de liens vers des histoires et des sources difficiles à atteindre</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Faciliter l'accès à un éventail d'intervenants, y compris les fournisseurs de soins de santé et les femmes qui ont avorté </a:t>
            </a:r>
          </a:p>
        </p:txBody>
      </p:sp>
      <p:sp>
        <p:nvSpPr>
          <p:cNvPr id="5" name="Rectangle 4">
            <a:extLst>
              <a:ext uri="{FF2B5EF4-FFF2-40B4-BE49-F238E27FC236}">
                <a16:creationId xmlns:a16="http://schemas.microsoft.com/office/drawing/2014/main" id="{F42230AA-3774-A04B-B694-AC125C55578E}"/>
              </a:ext>
            </a:extLst>
          </p:cNvPr>
          <p:cNvSpPr/>
          <p:nvPr/>
        </p:nvSpPr>
        <p:spPr>
          <a:xfrm>
            <a:off x="9041605" y="6327267"/>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19493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6B9F12-2D13-DB4D-94EE-2F7F852FAC75}"/>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64FBABBF-1219-4F9B-AA13-9F1919FCDA7D}"/>
              </a:ext>
            </a:extLst>
          </p:cNvPr>
          <p:cNvSpPr>
            <a:spLocks noGrp="1"/>
          </p:cNvSpPr>
          <p:nvPr>
            <p:ph type="title"/>
          </p:nvPr>
        </p:nvSpPr>
        <p:spPr>
          <a:xfrm>
            <a:off x="838199" y="145527"/>
            <a:ext cx="10515600" cy="1325564"/>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Les OSC amplifient l'impact d'un reportage</a:t>
            </a:r>
          </a:p>
        </p:txBody>
      </p:sp>
      <p:sp>
        <p:nvSpPr>
          <p:cNvPr id="3" name="Content Placeholder 2">
            <a:extLst>
              <a:ext uri="{FF2B5EF4-FFF2-40B4-BE49-F238E27FC236}">
                <a16:creationId xmlns:a16="http://schemas.microsoft.com/office/drawing/2014/main" id="{FDD38098-DBB7-4732-ABCE-F774CD27F485}"/>
              </a:ext>
            </a:extLst>
          </p:cNvPr>
          <p:cNvSpPr>
            <a:spLocks noGrp="1"/>
          </p:cNvSpPr>
          <p:nvPr>
            <p:ph idx="1"/>
          </p:nvPr>
        </p:nvSpPr>
        <p:spPr>
          <a:xfrm>
            <a:off x="838200" y="1471091"/>
            <a:ext cx="10515600" cy="4843984"/>
          </a:xfrm>
        </p:spPr>
        <p:txBody>
          <a:bodyPr anchor="ctr" anchorCtr="0"/>
          <a:lstStyle/>
          <a:p>
            <a:pPr algn="l" rtl="0"/>
            <a:r>
              <a:rPr lang="fr-FR" sz="2200" b="1" i="0" u="none" baseline="0" dirty="0">
                <a:solidFill>
                  <a:srgbClr val="0E487E"/>
                </a:solidFill>
                <a:effectLst/>
                <a:latin typeface="Source Sans Pro Semibold" panose="020B0503030403020204" pitchFamily="34" charset="0"/>
                <a:ea typeface="Source Sans Pro Semibold" panose="020B0503030403020204" pitchFamily="34" charset="0"/>
              </a:rPr>
              <a:t>Par les groupes de pression, l'organisation communautaire, l'éducation et la collecte de fonds, les OSC peuvent transformer l'attention des médias en action</a:t>
            </a:r>
          </a:p>
          <a:p>
            <a:endParaRPr lang="fr-FR" dirty="0"/>
          </a:p>
        </p:txBody>
      </p:sp>
      <p:sp>
        <p:nvSpPr>
          <p:cNvPr id="5" name="Rectangle 4">
            <a:extLst>
              <a:ext uri="{FF2B5EF4-FFF2-40B4-BE49-F238E27FC236}">
                <a16:creationId xmlns:a16="http://schemas.microsoft.com/office/drawing/2014/main" id="{38790BE2-3C50-5344-9E3F-45E0EC2A2ACA}"/>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418078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8FD4D2-FCDC-3A4B-958C-99F9124164CD}"/>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7388D302-F918-4577-A617-5FA253F5922D}"/>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Que doivent garder à l'esprit les journalistes lorsqu'ils collaborent avec des OSC ?</a:t>
            </a:r>
          </a:p>
        </p:txBody>
      </p:sp>
      <p:sp>
        <p:nvSpPr>
          <p:cNvPr id="3" name="Content Placeholder 2">
            <a:extLst>
              <a:ext uri="{FF2B5EF4-FFF2-40B4-BE49-F238E27FC236}">
                <a16:creationId xmlns:a16="http://schemas.microsoft.com/office/drawing/2014/main" id="{32472882-DB42-413A-A387-0A0E137DD9C4}"/>
              </a:ext>
            </a:extLst>
          </p:cNvPr>
          <p:cNvSpPr>
            <a:spLocks noGrp="1"/>
          </p:cNvSpPr>
          <p:nvPr>
            <p:ph idx="1"/>
          </p:nvPr>
        </p:nvSpPr>
        <p:spPr>
          <a:xfrm>
            <a:off x="838200" y="1471091"/>
            <a:ext cx="10515600" cy="4843984"/>
          </a:xfrm>
        </p:spPr>
        <p:txBody>
          <a:bodyPr anchor="ctr" anchorCtr="0">
            <a:normAutofit/>
          </a:bodyPr>
          <a:lstStyle/>
          <a:p>
            <a:pPr algn="l" rtl="0"/>
            <a:r>
              <a:rPr lang="fr-FR" sz="2200" b="1" i="0" u="none" baseline="0" dirty="0">
                <a:solidFill>
                  <a:srgbClr val="0E487E"/>
                </a:solidFill>
                <a:effectLst/>
                <a:latin typeface="Source Sans Pro Semibold" panose="020B0503030403020204" pitchFamily="34" charset="0"/>
                <a:ea typeface="Source Sans Pro Semibold" panose="020B0503030403020204" pitchFamily="34" charset="0"/>
              </a:rPr>
              <a:t>Les OSC veulent promouvoir leur travail et leur message à travers les médias</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Le contenu prêt à l'emploi des OSC doit être utilisé comme point de départ pour les rapports, pas comme une nouvelle</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Les OSC peuvent avoir des limites en raison des priorités ou des préoccupations de leurs donateurs</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Les OSC peuvent avoir des préjugés et être guidées par des opinions plutôt que par des faits</a:t>
            </a:r>
          </a:p>
        </p:txBody>
      </p:sp>
      <p:sp>
        <p:nvSpPr>
          <p:cNvPr id="5" name="Rectangle 4">
            <a:extLst>
              <a:ext uri="{FF2B5EF4-FFF2-40B4-BE49-F238E27FC236}">
                <a16:creationId xmlns:a16="http://schemas.microsoft.com/office/drawing/2014/main" id="{A775ECCF-41E2-2140-9BF3-8831E2DD0226}"/>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48674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B5E5B7-CA51-1943-B352-34122681BA0A}"/>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C96A723F-37F3-4A65-BD6F-005C64BBC8A4}"/>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Discussion en petit groupe</a:t>
            </a:r>
          </a:p>
        </p:txBody>
      </p:sp>
      <p:sp>
        <p:nvSpPr>
          <p:cNvPr id="3" name="Content Placeholder 2">
            <a:extLst>
              <a:ext uri="{FF2B5EF4-FFF2-40B4-BE49-F238E27FC236}">
                <a16:creationId xmlns:a16="http://schemas.microsoft.com/office/drawing/2014/main" id="{E2DB9128-F642-4F0C-AC35-45D0ACE091F8}"/>
              </a:ext>
            </a:extLst>
          </p:cNvPr>
          <p:cNvSpPr>
            <a:spLocks noGrp="1"/>
          </p:cNvSpPr>
          <p:nvPr>
            <p:ph idx="1"/>
          </p:nvPr>
        </p:nvSpPr>
        <p:spPr>
          <a:xfrm>
            <a:off x="838200" y="1471091"/>
            <a:ext cx="10515600" cy="4843984"/>
          </a:xfrm>
        </p:spPr>
        <p:txBody>
          <a:bodyPr anchor="ctr" anchorCtr="0"/>
          <a:lstStyle/>
          <a:p>
            <a:pPr algn="l" rtl="0">
              <a:lnSpc>
                <a:spcPct val="107000"/>
              </a:lnSpc>
              <a:spcBef>
                <a:spcPts val="0"/>
              </a:spcBef>
            </a:pPr>
            <a:r>
              <a:rPr lang="fr-FR" sz="2200" b="1" i="0" u="none" baseline="0" dirty="0">
                <a:solidFill>
                  <a:srgbClr val="0E487E"/>
                </a:solidFill>
                <a:effectLst/>
                <a:latin typeface="Calibri" panose="020F0502020204030204" pitchFamily="34" charset="0"/>
                <a:ea typeface="Calibri" panose="020F0502020204030204" pitchFamily="34" charset="0"/>
                <a:cs typeface="Times New Roman" panose="02020603050405020304" pitchFamily="18" charset="0"/>
              </a:rPr>
              <a:t>Question aux journalistes : </a:t>
            </a:r>
          </a:p>
          <a:p>
            <a:pPr marL="0" indent="0" algn="l" rtl="0">
              <a:lnSpc>
                <a:spcPct val="107000"/>
              </a:lnSpc>
              <a:spcBef>
                <a:spcPts val="0"/>
              </a:spcBef>
              <a:buNone/>
            </a:pPr>
            <a:r>
              <a:rPr lang="fr-FR" sz="2000" b="0" i="0" u="none" baseline="0" dirty="0">
                <a:effectLst/>
                <a:latin typeface="Calibri" panose="020F0502020204030204" pitchFamily="34" charset="0"/>
                <a:ea typeface="Calibri" panose="020F0502020204030204" pitchFamily="34" charset="0"/>
                <a:cs typeface="Times New Roman" panose="02020603050405020304" pitchFamily="18" charset="0"/>
              </a:rPr>
              <a:t>    Que souhaiteriez-vous que les OSC comprennent à propos de votre travail ?</a:t>
            </a:r>
          </a:p>
          <a:p>
            <a:pPr marL="0" indent="0" algn="l" rtl="0">
              <a:lnSpc>
                <a:spcPct val="107000"/>
              </a:lnSpc>
              <a:spcBef>
                <a:spcPts val="0"/>
              </a:spcBef>
              <a:buNone/>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Bef>
                <a:spcPts val="0"/>
              </a:spcBef>
            </a:pPr>
            <a:r>
              <a:rPr lang="fr-FR" sz="2200" b="1" i="0" u="none" baseline="0" dirty="0">
                <a:solidFill>
                  <a:srgbClr val="0E487E"/>
                </a:solidFill>
                <a:effectLst/>
                <a:latin typeface="Calibri" panose="020F0502020204030204" pitchFamily="34" charset="0"/>
                <a:ea typeface="Calibri" panose="020F0502020204030204" pitchFamily="34" charset="0"/>
                <a:cs typeface="Times New Roman" panose="02020603050405020304" pitchFamily="18" charset="0"/>
              </a:rPr>
              <a:t>Question</a:t>
            </a:r>
            <a:r>
              <a:rPr lang="fr-FR" sz="2200" b="1" i="0" u="none" baseline="0" dirty="0">
                <a:solidFill>
                  <a:srgbClr val="0E487E"/>
                </a:solidFill>
                <a:latin typeface="Calibri" panose="020F0502020204030204" pitchFamily="34" charset="0"/>
                <a:ea typeface="Calibri" panose="020F0502020204030204" pitchFamily="34" charset="0"/>
                <a:cs typeface="Times New Roman" panose="02020603050405020304" pitchFamily="18" charset="0"/>
              </a:rPr>
              <a:t> aux </a:t>
            </a:r>
            <a:r>
              <a:rPr lang="fr-FR" sz="2200" b="1" i="0" u="none" baseline="0" dirty="0">
                <a:solidFill>
                  <a:srgbClr val="0E487E"/>
                </a:solidFill>
                <a:effectLst/>
                <a:latin typeface="Calibri" panose="020F0502020204030204" pitchFamily="34" charset="0"/>
                <a:ea typeface="Calibri" panose="020F0502020204030204" pitchFamily="34" charset="0"/>
                <a:cs typeface="Times New Roman" panose="02020603050405020304" pitchFamily="18" charset="0"/>
              </a:rPr>
              <a:t>OSC :</a:t>
            </a:r>
          </a:p>
          <a:p>
            <a:pPr marL="0" indent="0" algn="l" rtl="0">
              <a:lnSpc>
                <a:spcPct val="107000"/>
              </a:lnSpc>
              <a:spcBef>
                <a:spcPts val="0"/>
              </a:spcBef>
              <a:buNone/>
            </a:pPr>
            <a:r>
              <a:rPr lang="fr-FR" sz="2000" b="0" i="0" u="none" baseline="0" dirty="0">
                <a:effectLst/>
                <a:latin typeface="Calibri" panose="020F0502020204030204" pitchFamily="34" charset="0"/>
                <a:ea typeface="Calibri" panose="020F0502020204030204" pitchFamily="34" charset="0"/>
                <a:cs typeface="Times New Roman" panose="02020603050405020304" pitchFamily="18" charset="0"/>
              </a:rPr>
              <a:t>    Que voudriez-vous que les journalistes comprennent de votre travail ?</a:t>
            </a:r>
          </a:p>
          <a:p>
            <a:pPr marL="0" indent="0" algn="l" rtl="0">
              <a:lnSpc>
                <a:spcPct val="107000"/>
              </a:lnSpc>
              <a:spcBef>
                <a:spcPts val="0"/>
              </a:spcBef>
              <a:buNone/>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Bef>
                <a:spcPts val="0"/>
              </a:spcBef>
            </a:pPr>
            <a:r>
              <a:rPr lang="fr-FR" sz="2200" b="1" i="0" u="none" baseline="0" dirty="0">
                <a:solidFill>
                  <a:srgbClr val="0E487E"/>
                </a:solidFill>
                <a:effectLst/>
                <a:latin typeface="Calibri" panose="020F0502020204030204" pitchFamily="34" charset="0"/>
                <a:ea typeface="Calibri" panose="020F0502020204030204" pitchFamily="34" charset="0"/>
                <a:cs typeface="Times New Roman" panose="02020603050405020304" pitchFamily="18" charset="0"/>
              </a:rPr>
              <a:t>Question</a:t>
            </a:r>
            <a:r>
              <a:rPr lang="fr-FR" sz="2200" b="1" i="0" u="none" baseline="0" dirty="0">
                <a:solidFill>
                  <a:srgbClr val="0E487E"/>
                </a:solidFill>
                <a:latin typeface="Calibri" panose="020F0502020204030204" pitchFamily="34" charset="0"/>
                <a:ea typeface="Calibri" panose="020F0502020204030204" pitchFamily="34" charset="0"/>
                <a:cs typeface="Times New Roman" panose="02020603050405020304" pitchFamily="18" charset="0"/>
              </a:rPr>
              <a:t> aux</a:t>
            </a:r>
            <a:r>
              <a:rPr lang="fr-FR" sz="2200" b="1" i="0" u="none" baseline="0" dirty="0">
                <a:solidFill>
                  <a:srgbClr val="0E487E"/>
                </a:solidFill>
                <a:effectLst/>
                <a:latin typeface="Calibri" panose="020F0502020204030204" pitchFamily="34" charset="0"/>
                <a:ea typeface="Calibri" panose="020F0502020204030204" pitchFamily="34" charset="0"/>
                <a:cs typeface="Times New Roman" panose="02020603050405020304" pitchFamily="18" charset="0"/>
              </a:rPr>
              <a:t> deux :</a:t>
            </a:r>
          </a:p>
          <a:p>
            <a:pPr marL="0" indent="0" algn="l" rtl="0">
              <a:lnSpc>
                <a:spcPct val="107000"/>
              </a:lnSpc>
              <a:spcBef>
                <a:spcPts val="0"/>
              </a:spcBef>
              <a:buNone/>
            </a:pPr>
            <a:r>
              <a:rPr lang="fr-FR" sz="2000" b="0" i="0" u="none" baseline="0" dirty="0">
                <a:effectLst/>
              </a:rPr>
              <a:t>    Quels objectifs les journalistes et les OSC partagent-ils ?</a:t>
            </a:r>
          </a:p>
        </p:txBody>
      </p:sp>
      <p:sp>
        <p:nvSpPr>
          <p:cNvPr id="5" name="Rectangle 4">
            <a:extLst>
              <a:ext uri="{FF2B5EF4-FFF2-40B4-BE49-F238E27FC236}">
                <a16:creationId xmlns:a16="http://schemas.microsoft.com/office/drawing/2014/main" id="{4D104AD4-63BD-8649-9ABB-3500B5793A66}"/>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7" name="Picture 6" descr="A picture containing text, chair&#10;&#10;Description automatically generated">
            <a:extLst>
              <a:ext uri="{FF2B5EF4-FFF2-40B4-BE49-F238E27FC236}">
                <a16:creationId xmlns:a16="http://schemas.microsoft.com/office/drawing/2014/main" id="{06DDECF4-705E-BA45-B2FC-3D71B3E69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582" y="3666564"/>
            <a:ext cx="3678973" cy="2429809"/>
          </a:xfrm>
          <a:prstGeom prst="rect">
            <a:avLst/>
          </a:prstGeom>
        </p:spPr>
      </p:pic>
    </p:spTree>
    <p:extLst>
      <p:ext uri="{BB962C8B-B14F-4D97-AF65-F5344CB8AC3E}">
        <p14:creationId xmlns:p14="http://schemas.microsoft.com/office/powerpoint/2010/main" val="106815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1E6E65-6947-F24D-91DA-2E4A90F2D62C}"/>
              </a:ext>
            </a:extLst>
          </p:cNvPr>
          <p:cNvSpPr/>
          <p:nvPr/>
        </p:nvSpPr>
        <p:spPr>
          <a:xfrm>
            <a:off x="504825" y="1138730"/>
            <a:ext cx="11494066" cy="541282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4" name="Rectangle 3">
            <a:extLst>
              <a:ext uri="{FF2B5EF4-FFF2-40B4-BE49-F238E27FC236}">
                <a16:creationId xmlns:a16="http://schemas.microsoft.com/office/drawing/2014/main" id="{0E485BF3-BEBD-914A-A7C3-BB14E0673852}"/>
              </a:ext>
            </a:extLst>
          </p:cNvPr>
          <p:cNvSpPr/>
          <p:nvPr/>
        </p:nvSpPr>
        <p:spPr>
          <a:xfrm>
            <a:off x="193109" y="866775"/>
            <a:ext cx="11494066" cy="5412828"/>
          </a:xfrm>
          <a:prstGeom prst="rect">
            <a:avLst/>
          </a:prstGeom>
          <a:solidFill>
            <a:srgbClr val="0E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5" name="Title 1">
            <a:extLst>
              <a:ext uri="{FF2B5EF4-FFF2-40B4-BE49-F238E27FC236}">
                <a16:creationId xmlns:a16="http://schemas.microsoft.com/office/drawing/2014/main" id="{365083CD-D550-2849-8D19-B82E0A7F5B7A}"/>
              </a:ext>
            </a:extLst>
          </p:cNvPr>
          <p:cNvSpPr txBox="1">
            <a:spLocks/>
          </p:cNvSpPr>
          <p:nvPr/>
        </p:nvSpPr>
        <p:spPr>
          <a:xfrm>
            <a:off x="1806838" y="2266416"/>
            <a:ext cx="8233327" cy="2214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Respecter nos différences :</a:t>
            </a:r>
            <a:br>
              <a:rPr lang="fr-FR"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Constituer un partenariat productif</a:t>
            </a:r>
          </a:p>
        </p:txBody>
      </p:sp>
      <p:sp>
        <p:nvSpPr>
          <p:cNvPr id="6" name="Rectangle 5">
            <a:extLst>
              <a:ext uri="{FF2B5EF4-FFF2-40B4-BE49-F238E27FC236}">
                <a16:creationId xmlns:a16="http://schemas.microsoft.com/office/drawing/2014/main" id="{2432AE70-6A01-7E42-AF52-B2902DC7E357}"/>
              </a:ext>
            </a:extLst>
          </p:cNvPr>
          <p:cNvSpPr/>
          <p:nvPr/>
        </p:nvSpPr>
        <p:spPr>
          <a:xfrm>
            <a:off x="504824" y="626520"/>
            <a:ext cx="2060245" cy="53767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 name="Rectangle 6">
            <a:extLst>
              <a:ext uri="{FF2B5EF4-FFF2-40B4-BE49-F238E27FC236}">
                <a16:creationId xmlns:a16="http://schemas.microsoft.com/office/drawing/2014/main" id="{FB3693E8-7511-3945-9F93-6CEEE2AAC606}"/>
              </a:ext>
            </a:extLst>
          </p:cNvPr>
          <p:cNvSpPr/>
          <p:nvPr/>
        </p:nvSpPr>
        <p:spPr>
          <a:xfrm>
            <a:off x="504824" y="718071"/>
            <a:ext cx="2060246" cy="369332"/>
          </a:xfrm>
          <a:prstGeom prst="rect">
            <a:avLst/>
          </a:prstGeom>
        </p:spPr>
        <p:txBody>
          <a:bodyPr wrap="square">
            <a:spAutoFit/>
          </a:bodyPr>
          <a:lstStyle/>
          <a:p>
            <a:pPr algn="ctr" rtl="0"/>
            <a:r>
              <a:rPr lang="fr-FR" b="1" i="0" u="none" baseline="0" dirty="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rPr>
              <a:t>DEUXIÈME PARTIE</a:t>
            </a:r>
            <a:endParaRPr lang="fr-FR" b="1" dirty="0">
              <a:latin typeface="Source Sans Pro" panose="020B0503030403020204" pitchFamily="34" charset="0"/>
              <a:ea typeface="Source Sans Pro" panose="020B0503030403020204" pitchFamily="34" charset="0"/>
              <a:cs typeface="Roboto Condensed" panose="02000000000000000000" pitchFamily="2" charset="0"/>
            </a:endParaRPr>
          </a:p>
        </p:txBody>
      </p:sp>
      <p:sp>
        <p:nvSpPr>
          <p:cNvPr id="11" name="Rectangle 10">
            <a:extLst>
              <a:ext uri="{FF2B5EF4-FFF2-40B4-BE49-F238E27FC236}">
                <a16:creationId xmlns:a16="http://schemas.microsoft.com/office/drawing/2014/main" id="{AADEFC5C-11F0-C740-BBB8-7EA24615E8CA}"/>
              </a:ext>
            </a:extLst>
          </p:cNvPr>
          <p:cNvSpPr/>
          <p:nvPr/>
        </p:nvSpPr>
        <p:spPr>
          <a:xfrm>
            <a:off x="7727970" y="4816965"/>
            <a:ext cx="2312195" cy="30905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4570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9430B4-CF75-AE4C-A15C-62DA27B0589A}"/>
              </a:ext>
            </a:extLst>
          </p:cNvPr>
          <p:cNvSpPr/>
          <p:nvPr/>
        </p:nvSpPr>
        <p:spPr>
          <a:xfrm>
            <a:off x="504825" y="0"/>
            <a:ext cx="11494066" cy="579432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4" name="Rectangle 3">
            <a:extLst>
              <a:ext uri="{FF2B5EF4-FFF2-40B4-BE49-F238E27FC236}">
                <a16:creationId xmlns:a16="http://schemas.microsoft.com/office/drawing/2014/main" id="{98D3A144-5150-9243-B2ED-2BC4F1EB3420}"/>
              </a:ext>
            </a:extLst>
          </p:cNvPr>
          <p:cNvSpPr/>
          <p:nvPr/>
        </p:nvSpPr>
        <p:spPr>
          <a:xfrm>
            <a:off x="193109" y="0"/>
            <a:ext cx="11494066" cy="5522366"/>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5" name="Title 1">
            <a:extLst>
              <a:ext uri="{FF2B5EF4-FFF2-40B4-BE49-F238E27FC236}">
                <a16:creationId xmlns:a16="http://schemas.microsoft.com/office/drawing/2014/main" id="{837BB0B8-1958-B64D-9682-CDAF74448FF3}"/>
              </a:ext>
            </a:extLst>
          </p:cNvPr>
          <p:cNvSpPr txBox="1">
            <a:spLocks/>
          </p:cNvSpPr>
          <p:nvPr/>
        </p:nvSpPr>
        <p:spPr>
          <a:xfrm>
            <a:off x="2743200" y="1063678"/>
            <a:ext cx="7454423" cy="223766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0">
              <a:lnSpc>
                <a:spcPct val="120000"/>
              </a:lnSpc>
            </a:pPr>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Comment les OSC peuvent-elles travailler efficacement avec les médias ?</a:t>
            </a:r>
          </a:p>
        </p:txBody>
      </p:sp>
      <p:sp>
        <p:nvSpPr>
          <p:cNvPr id="8" name="Rectangle 7">
            <a:extLst>
              <a:ext uri="{FF2B5EF4-FFF2-40B4-BE49-F238E27FC236}">
                <a16:creationId xmlns:a16="http://schemas.microsoft.com/office/drawing/2014/main" id="{37ED12E6-3858-1641-A165-8A214FD864AF}"/>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6" name="Picture 5">
            <a:extLst>
              <a:ext uri="{FF2B5EF4-FFF2-40B4-BE49-F238E27FC236}">
                <a16:creationId xmlns:a16="http://schemas.microsoft.com/office/drawing/2014/main" id="{C10BBF29-0B30-6A46-B964-D5AC1F7CE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25" y="2759550"/>
            <a:ext cx="6015540" cy="3964396"/>
          </a:xfrm>
          <a:prstGeom prst="rect">
            <a:avLst/>
          </a:prstGeom>
        </p:spPr>
      </p:pic>
    </p:spTree>
    <p:extLst>
      <p:ext uri="{BB962C8B-B14F-4D97-AF65-F5344CB8AC3E}">
        <p14:creationId xmlns:p14="http://schemas.microsoft.com/office/powerpoint/2010/main" val="1124952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5E909A-4A00-F640-842F-9E1389210349}"/>
              </a:ext>
            </a:extLst>
          </p:cNvPr>
          <p:cNvSpPr/>
          <p:nvPr/>
        </p:nvSpPr>
        <p:spPr>
          <a:xfrm>
            <a:off x="159543" y="145528"/>
            <a:ext cx="11872913" cy="1325563"/>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E7FD10C1-BA7E-4CB9-A039-381EB21B4A57}"/>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Apprenez le paysage médiatique</a:t>
            </a:r>
          </a:p>
        </p:txBody>
      </p:sp>
      <p:sp>
        <p:nvSpPr>
          <p:cNvPr id="3" name="Content Placeholder 2">
            <a:extLst>
              <a:ext uri="{FF2B5EF4-FFF2-40B4-BE49-F238E27FC236}">
                <a16:creationId xmlns:a16="http://schemas.microsoft.com/office/drawing/2014/main" id="{7014BFF6-AD11-4B48-955C-2A1A2EEB6BF9}"/>
              </a:ext>
            </a:extLst>
          </p:cNvPr>
          <p:cNvSpPr>
            <a:spLocks noGrp="1"/>
          </p:cNvSpPr>
          <p:nvPr>
            <p:ph idx="1"/>
          </p:nvPr>
        </p:nvSpPr>
        <p:spPr>
          <a:xfrm>
            <a:off x="838200" y="1471092"/>
            <a:ext cx="10515600" cy="4843984"/>
          </a:xfrm>
        </p:spPr>
        <p:txBody>
          <a:bodyPr anchor="ctr" anchorCtr="0">
            <a:normAutofit/>
          </a:bodyPr>
          <a:lstStyle/>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Tous les médias ne sont pas identiques. Étudiez différents médias et découvrez ce qu'ils </a:t>
            </a:r>
          </a:p>
          <a:p>
            <a:pPr marL="0" indent="0" algn="l" rtl="0">
              <a:buNone/>
            </a:pPr>
            <a:r>
              <a:rPr lang="fr-FR" sz="2000" b="1" i="0" u="none" baseline="0" dirty="0">
                <a:solidFill>
                  <a:srgbClr val="0E487E"/>
                </a:solidFill>
                <a:latin typeface="Source Sans Pro Semibold" panose="020B0503030403020204" pitchFamily="34" charset="0"/>
                <a:ea typeface="Source Sans Pro Semibold" panose="020B0503030403020204" pitchFamily="34" charset="0"/>
              </a:rPr>
              <a:t>     couvrent et quel est leur public</a:t>
            </a:r>
          </a:p>
          <a:p>
            <a:pPr marL="0" indent="0" algn="l" rtl="0">
              <a:buNone/>
            </a:pPr>
            <a:endParaRPr lang="fr-FR" sz="2200" b="1" dirty="0">
              <a:solidFill>
                <a:srgbClr val="0E487E"/>
              </a:solidFill>
              <a:latin typeface="Source Sans Pro Semibold" panose="020B0503030403020204" pitchFamily="34" charset="0"/>
              <a:ea typeface="Source Sans Pro Semibold" panose="020B0503030403020204" pitchFamily="34" charset="0"/>
            </a:endParaRP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Construisez une base de données multimédia :</a:t>
            </a:r>
          </a:p>
          <a:p>
            <a:pPr lvl="1" algn="l" rtl="0"/>
            <a:r>
              <a:rPr lang="fr-FR" sz="1800" b="0" i="0" u="none" baseline="0" dirty="0">
                <a:latin typeface="Source Sans Pro" panose="020B0503030403020204" pitchFamily="34" charset="0"/>
                <a:ea typeface="Source Sans Pro" panose="020B0503030403020204" pitchFamily="34" charset="0"/>
              </a:rPr>
              <a:t>Déterminez quels médias sont les plus pertinents pour votre public cible</a:t>
            </a:r>
          </a:p>
          <a:p>
            <a:pPr lvl="1" algn="l" rtl="0"/>
            <a:r>
              <a:rPr lang="fr-FR" sz="1800" b="0" i="0" u="none" baseline="0" dirty="0">
                <a:latin typeface="Source Sans Pro" panose="020B0503030403020204" pitchFamily="34" charset="0"/>
                <a:ea typeface="Source Sans Pro" panose="020B0503030403020204" pitchFamily="34" charset="0"/>
              </a:rPr>
              <a:t>Identifiez les journalistes ou les programmes qui couvrent des sujets liés à votre travail</a:t>
            </a:r>
          </a:p>
          <a:p>
            <a:pPr marL="914400" lvl="2" indent="0" algn="l" rtl="0">
              <a:buNone/>
            </a:pPr>
            <a:endParaRPr lang="fr-FR" sz="1800" i="1" dirty="0">
              <a:latin typeface="Source Sans Pro" panose="020B0503030403020204" pitchFamily="34" charset="0"/>
              <a:ea typeface="Source Sans Pro" panose="020B0503030403020204" pitchFamily="34" charset="0"/>
            </a:endParaRPr>
          </a:p>
          <a:p>
            <a:pPr marL="914400" lvl="2" indent="0" algn="l" rtl="0">
              <a:buNone/>
            </a:pPr>
            <a:r>
              <a:rPr lang="fr-FR" sz="1800" b="0" i="1" u="none" baseline="0" dirty="0">
                <a:latin typeface="Source Sans Pro" panose="020B0503030403020204" pitchFamily="34" charset="0"/>
                <a:ea typeface="Source Sans Pro" panose="020B0503030403020204" pitchFamily="34" charset="0"/>
              </a:rPr>
              <a:t>Par exemple, si vous travaillez sur la défense des soins de santé, identifiez des</a:t>
            </a:r>
            <a:r>
              <a:rPr lang="fr-FR" sz="1800" i="1" dirty="0">
                <a:latin typeface="Source Sans Pro" panose="020B0503030403020204" pitchFamily="34" charset="0"/>
                <a:ea typeface="Source Sans Pro" panose="020B0503030403020204" pitchFamily="34" charset="0"/>
              </a:rPr>
              <a:t> </a:t>
            </a:r>
            <a:r>
              <a:rPr lang="fr-FR" sz="1800" b="0" i="1" u="none" baseline="0" dirty="0">
                <a:latin typeface="Source Sans Pro" panose="020B0503030403020204" pitchFamily="34" charset="0"/>
                <a:ea typeface="Source Sans Pro" panose="020B0503030403020204" pitchFamily="34" charset="0"/>
              </a:rPr>
              <a:t>reporters spécialisés dans le domaine de la santé crédibles et équitables ou ciblez une émission de radio sur la santé</a:t>
            </a:r>
          </a:p>
          <a:p>
            <a:pPr marL="914400" lvl="2" indent="0" algn="l" rtl="0">
              <a:buNone/>
            </a:pPr>
            <a:endParaRPr lang="fr-FR" sz="1800" i="1" dirty="0">
              <a:latin typeface="Source Sans Pro" panose="020B0503030403020204" pitchFamily="34" charset="0"/>
              <a:ea typeface="Source Sans Pro" panose="020B0503030403020204" pitchFamily="34" charset="0"/>
            </a:endParaRPr>
          </a:p>
          <a:p>
            <a:pPr lvl="1" algn="l" rtl="0"/>
            <a:r>
              <a:rPr lang="fr-FR" sz="1800" b="0" i="0" u="none" baseline="0" dirty="0">
                <a:latin typeface="Source Sans Pro" panose="020B0503030403020204" pitchFamily="34" charset="0"/>
                <a:ea typeface="Source Sans Pro" panose="020B0503030403020204" pitchFamily="34" charset="0"/>
              </a:rPr>
              <a:t>Vérifiez si des éléments ont un biais perçu ou réel. Ce biais affectera-t-il le fait que votre sujet reçoit une couverture juste ou précise ?</a:t>
            </a:r>
            <a:endParaRPr lang="fr-FR" sz="1800" dirty="0"/>
          </a:p>
        </p:txBody>
      </p:sp>
      <p:sp>
        <p:nvSpPr>
          <p:cNvPr id="5" name="Rectangle 4">
            <a:extLst>
              <a:ext uri="{FF2B5EF4-FFF2-40B4-BE49-F238E27FC236}">
                <a16:creationId xmlns:a16="http://schemas.microsoft.com/office/drawing/2014/main" id="{AE15D04A-A62F-2E44-9EAA-78365B7C7578}"/>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89899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6A768-FA78-7D40-B9D8-F1904A76CE12}"/>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8FE92C06-3025-4E74-9AD0-DA71B956FED8}"/>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Activité Espoirs et hésitations</a:t>
            </a:r>
          </a:p>
        </p:txBody>
      </p:sp>
      <p:sp>
        <p:nvSpPr>
          <p:cNvPr id="3" name="Content Placeholder 2">
            <a:extLst>
              <a:ext uri="{FF2B5EF4-FFF2-40B4-BE49-F238E27FC236}">
                <a16:creationId xmlns:a16="http://schemas.microsoft.com/office/drawing/2014/main" id="{61DF595C-0F7A-48F0-8C3E-40469231D0BD}"/>
              </a:ext>
            </a:extLst>
          </p:cNvPr>
          <p:cNvSpPr>
            <a:spLocks noGrp="1"/>
          </p:cNvSpPr>
          <p:nvPr>
            <p:ph idx="1"/>
          </p:nvPr>
        </p:nvSpPr>
        <p:spPr>
          <a:xfrm>
            <a:off x="838200" y="1471092"/>
            <a:ext cx="10515600" cy="4843984"/>
          </a:xfrm>
        </p:spPr>
        <p:txBody>
          <a:bodyPr anchor="ctr" anchorCtr="0">
            <a:noAutofit/>
          </a:bodyPr>
          <a:lstStyle/>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Mon espoir ou objectif global pour cet atelier est… </a:t>
            </a:r>
          </a:p>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En ce moment, j'hésite à… </a:t>
            </a:r>
          </a:p>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J'ai peur qu'on me demande… </a:t>
            </a:r>
          </a:p>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Je me sens mal à l'aise de discuter… </a:t>
            </a:r>
          </a:p>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Au cours de l'atelier, j'espère que je pourrai… </a:t>
            </a:r>
          </a:p>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À la fin de cet atelier, j'espère que je… </a:t>
            </a:r>
          </a:p>
        </p:txBody>
      </p:sp>
      <p:sp>
        <p:nvSpPr>
          <p:cNvPr id="5" name="Rectangle 4">
            <a:extLst>
              <a:ext uri="{FF2B5EF4-FFF2-40B4-BE49-F238E27FC236}">
                <a16:creationId xmlns:a16="http://schemas.microsoft.com/office/drawing/2014/main" id="{BBEB1137-35AD-9B48-8BDA-45F3DBE0D755}"/>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742023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B45953-AF40-C242-AD8B-6FE9A077DA8D}"/>
              </a:ext>
            </a:extLst>
          </p:cNvPr>
          <p:cNvSpPr/>
          <p:nvPr/>
        </p:nvSpPr>
        <p:spPr>
          <a:xfrm>
            <a:off x="159543" y="145528"/>
            <a:ext cx="11872913" cy="1325563"/>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E7FD10C1-BA7E-4CB9-A039-381EB21B4A57}"/>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Apprendre à évaluer les sources d'information</a:t>
            </a:r>
          </a:p>
        </p:txBody>
      </p:sp>
      <p:sp>
        <p:nvSpPr>
          <p:cNvPr id="3" name="Content Placeholder 2">
            <a:extLst>
              <a:ext uri="{FF2B5EF4-FFF2-40B4-BE49-F238E27FC236}">
                <a16:creationId xmlns:a16="http://schemas.microsoft.com/office/drawing/2014/main" id="{7014BFF6-AD11-4B48-955C-2A1A2EEB6BF9}"/>
              </a:ext>
            </a:extLst>
          </p:cNvPr>
          <p:cNvSpPr>
            <a:spLocks noGrp="1"/>
          </p:cNvSpPr>
          <p:nvPr>
            <p:ph idx="1"/>
          </p:nvPr>
        </p:nvSpPr>
        <p:spPr>
          <a:xfrm>
            <a:off x="838200" y="1471091"/>
            <a:ext cx="10515600" cy="4843984"/>
          </a:xfrm>
        </p:spPr>
        <p:txBody>
          <a:bodyPr anchor="ctr" anchorCtr="0"/>
          <a:lstStyle/>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Vérifier si la source est crédible</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Lire au-delà du titre</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Corroborer avec d'autres sources</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Vérifier la date</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Rechercher l'auteur</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Consulter des collègues qui travaillent sur le même sujet</a:t>
            </a:r>
          </a:p>
        </p:txBody>
      </p:sp>
      <p:sp>
        <p:nvSpPr>
          <p:cNvPr id="5" name="Rectangle 4">
            <a:extLst>
              <a:ext uri="{FF2B5EF4-FFF2-40B4-BE49-F238E27FC236}">
                <a16:creationId xmlns:a16="http://schemas.microsoft.com/office/drawing/2014/main" id="{1E6B3CF0-C982-BB44-8EF0-BB4057165ADF}"/>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385569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4D53B1-0776-5B40-B6AD-2689FCBF8EC1}"/>
              </a:ext>
            </a:extLst>
          </p:cNvPr>
          <p:cNvSpPr/>
          <p:nvPr/>
        </p:nvSpPr>
        <p:spPr>
          <a:xfrm>
            <a:off x="159543" y="145528"/>
            <a:ext cx="11872913" cy="1325563"/>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E7FD10C1-BA7E-4CB9-A039-381EB21B4A57}"/>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Sachez pourquoi votre travail est digne d'intérêt</a:t>
            </a:r>
          </a:p>
        </p:txBody>
      </p:sp>
      <p:sp>
        <p:nvSpPr>
          <p:cNvPr id="3" name="Content Placeholder 2">
            <a:extLst>
              <a:ext uri="{FF2B5EF4-FFF2-40B4-BE49-F238E27FC236}">
                <a16:creationId xmlns:a16="http://schemas.microsoft.com/office/drawing/2014/main" id="{7014BFF6-AD11-4B48-955C-2A1A2EEB6BF9}"/>
              </a:ext>
            </a:extLst>
          </p:cNvPr>
          <p:cNvSpPr>
            <a:spLocks noGrp="1"/>
          </p:cNvSpPr>
          <p:nvPr>
            <p:ph idx="1"/>
          </p:nvPr>
        </p:nvSpPr>
        <p:spPr>
          <a:xfrm>
            <a:off x="838200" y="1471091"/>
            <a:ext cx="10515600" cy="4843984"/>
          </a:xfrm>
        </p:spPr>
        <p:txBody>
          <a:bodyPr anchor="ctr" anchorCtr="0"/>
          <a:lstStyle/>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A un impact significatif sur la vie des gens aujourd'hui</a:t>
            </a:r>
          </a:p>
          <a:p>
            <a:pPr marL="457200" lvl="1" indent="0" algn="l" rtl="0">
              <a:buNone/>
            </a:pPr>
            <a:r>
              <a:rPr lang="fr-FR" sz="2000" b="0" i="0" u="none" baseline="0">
                <a:latin typeface="Source Sans Pro" panose="020B0503030403020204" pitchFamily="34" charset="0"/>
                <a:ea typeface="Source Sans Pro" panose="020B0503030403020204" pitchFamily="34" charset="0"/>
              </a:rPr>
              <a:t>Nouveau : découvertes, évolutions, changements</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Implique ou affecte les dirigeants</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Traite de l'intérêt humain </a:t>
            </a:r>
          </a:p>
          <a:p>
            <a:pPr marL="457200" lvl="1" indent="0" algn="l" rtl="0">
              <a:buNone/>
            </a:pPr>
            <a:r>
              <a:rPr lang="fr-FR" sz="2000" b="0" i="0" u="none" baseline="0">
                <a:latin typeface="Source Sans Pro" panose="020B0503030403020204" pitchFamily="34" charset="0"/>
                <a:ea typeface="Source Sans Pro" panose="020B0503030403020204" pitchFamily="34" charset="0"/>
              </a:rPr>
              <a:t>Se concentre sur les personnes et les émotions ; évoque la sympathie, l'humour, l'inspiration</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Implique un sujet controversé</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Affecte l'avenir</a:t>
            </a:r>
          </a:p>
        </p:txBody>
      </p:sp>
      <p:sp>
        <p:nvSpPr>
          <p:cNvPr id="5" name="Rectangle 4">
            <a:extLst>
              <a:ext uri="{FF2B5EF4-FFF2-40B4-BE49-F238E27FC236}">
                <a16:creationId xmlns:a16="http://schemas.microsoft.com/office/drawing/2014/main" id="{A757B461-FB40-6642-BD02-1CEC44C62D58}"/>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09498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C696FC-BBD8-C643-89DD-A2651E222241}"/>
              </a:ext>
            </a:extLst>
          </p:cNvPr>
          <p:cNvSpPr/>
          <p:nvPr/>
        </p:nvSpPr>
        <p:spPr>
          <a:xfrm>
            <a:off x="159543" y="145528"/>
            <a:ext cx="11872913" cy="1325563"/>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3F9AC630-8851-4215-BB8F-8B72EBA0195E}"/>
              </a:ext>
            </a:extLst>
          </p:cNvPr>
          <p:cNvSpPr>
            <a:spLocks noGrp="1"/>
          </p:cNvSpPr>
          <p:nvPr>
            <p:ph type="title"/>
          </p:nvPr>
        </p:nvSpPr>
        <p:spPr>
          <a:xfrm>
            <a:off x="733425" y="145528"/>
            <a:ext cx="10515600" cy="1325563"/>
          </a:xfrm>
        </p:spPr>
        <p:txBody>
          <a:bodyPr>
            <a:normAutofit/>
          </a:bodyPr>
          <a:lstStyle/>
          <a:p>
            <a:pPr algn="l" rtl="0"/>
            <a:r>
              <a:rPr lang="fr-FR" sz="4000" b="1" i="0" u="none" baseline="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Respecter les limites professionnelles</a:t>
            </a:r>
          </a:p>
        </p:txBody>
      </p:sp>
      <p:sp>
        <p:nvSpPr>
          <p:cNvPr id="3" name="Content Placeholder 2">
            <a:extLst>
              <a:ext uri="{FF2B5EF4-FFF2-40B4-BE49-F238E27FC236}">
                <a16:creationId xmlns:a16="http://schemas.microsoft.com/office/drawing/2014/main" id="{28500752-7EF1-4442-9FA0-EE8093E47EA5}"/>
              </a:ext>
            </a:extLst>
          </p:cNvPr>
          <p:cNvSpPr>
            <a:spLocks noGrp="1"/>
          </p:cNvSpPr>
          <p:nvPr>
            <p:ph idx="1"/>
          </p:nvPr>
        </p:nvSpPr>
        <p:spPr>
          <a:xfrm>
            <a:off x="838200" y="1471091"/>
            <a:ext cx="10515600" cy="4843984"/>
          </a:xfrm>
        </p:spPr>
        <p:txBody>
          <a:bodyPr vert="horz" lIns="91440" tIns="45720" rIns="91440" bIns="45720" rtlCol="0" anchor="ctr" anchorCtr="0">
            <a:normAutofit/>
          </a:bodyPr>
          <a:lstStyle/>
          <a:p>
            <a:pPr marL="0" indent="0" algn="l" rtl="0">
              <a:buNone/>
            </a:pPr>
            <a:r>
              <a:rPr lang="fr-FR" sz="2200" b="1" i="0" u="none" baseline="0">
                <a:solidFill>
                  <a:srgbClr val="0E487E"/>
                </a:solidFill>
                <a:latin typeface="Source Sans Pro Semibold" panose="020B0503030403020204" pitchFamily="34" charset="0"/>
                <a:ea typeface="Source Sans Pro Semibold" panose="020B0503030403020204" pitchFamily="34" charset="0"/>
                <a:cs typeface="+mj-lt"/>
              </a:rPr>
              <a:t>Pourquoi vous ne devriez jamais payer un journaliste pour une histoire :</a:t>
            </a:r>
            <a:endParaRPr lang="fr-FR" sz="2200" b="1" dirty="0">
              <a:solidFill>
                <a:srgbClr val="0E487E"/>
              </a:solidFill>
              <a:latin typeface="Source Sans Pro Semibold" panose="020B0503030403020204" pitchFamily="34" charset="0"/>
              <a:ea typeface="Source Sans Pro Semibold" panose="020B0503030403020204" pitchFamily="34" charset="0"/>
            </a:endParaRPr>
          </a:p>
          <a:p>
            <a:pPr lvl="1" algn="l" rtl="0"/>
            <a:r>
              <a:rPr lang="fr-FR" sz="2000" b="0" i="0" u="none" baseline="0">
                <a:latin typeface="Source Sans Pro" panose="020B0503030403020204" pitchFamily="34" charset="0"/>
                <a:ea typeface="Source Sans Pro" panose="020B0503030403020204" pitchFamily="34" charset="0"/>
              </a:rPr>
              <a:t>Cela enfreint l'indépendance journalistique</a:t>
            </a:r>
          </a:p>
          <a:p>
            <a:pPr lvl="1" algn="l" rtl="0"/>
            <a:r>
              <a:rPr lang="fr-FR" sz="2000" b="0" i="0" u="none" baseline="0">
                <a:latin typeface="Source Sans Pro" panose="020B0503030403020204" pitchFamily="34" charset="0"/>
                <a:ea typeface="Source Sans Pro" panose="020B0503030403020204" pitchFamily="34" charset="0"/>
              </a:rPr>
              <a:t>Cela interfère avec le travail des médias qui consiste à informer le public sur la base d'événements réels et non sur la base des priorités d'une entité en particulier</a:t>
            </a:r>
          </a:p>
          <a:p>
            <a:pPr lvl="1" algn="l" rtl="0"/>
            <a:r>
              <a:rPr lang="fr-FR" sz="2000" b="0" i="0" u="none" baseline="0">
                <a:latin typeface="Source Sans Pro" panose="020B0503030403020204" pitchFamily="34" charset="0"/>
                <a:ea typeface="Source Sans Pro" panose="020B0503030403020204" pitchFamily="34" charset="0"/>
              </a:rPr>
              <a:t>Cela nuit à la réputation du journaliste et de votre organisation en rendant vos informations et vos reportages non crédibles</a:t>
            </a:r>
          </a:p>
        </p:txBody>
      </p:sp>
      <p:sp>
        <p:nvSpPr>
          <p:cNvPr id="5" name="Rectangle 4">
            <a:extLst>
              <a:ext uri="{FF2B5EF4-FFF2-40B4-BE49-F238E27FC236}">
                <a16:creationId xmlns:a16="http://schemas.microsoft.com/office/drawing/2014/main" id="{3F654A70-6F4B-BE41-809D-4D43E664BF9B}"/>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4270564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D667DC-860E-A24A-B96D-BE902232A9D7}"/>
              </a:ext>
            </a:extLst>
          </p:cNvPr>
          <p:cNvSpPr/>
          <p:nvPr/>
        </p:nvSpPr>
        <p:spPr>
          <a:xfrm>
            <a:off x="504825" y="0"/>
            <a:ext cx="11494066" cy="579432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4" name="Rectangle 3">
            <a:extLst>
              <a:ext uri="{FF2B5EF4-FFF2-40B4-BE49-F238E27FC236}">
                <a16:creationId xmlns:a16="http://schemas.microsoft.com/office/drawing/2014/main" id="{8D2805E7-F7DC-8243-88A0-862AE822568C}"/>
              </a:ext>
            </a:extLst>
          </p:cNvPr>
          <p:cNvSpPr/>
          <p:nvPr/>
        </p:nvSpPr>
        <p:spPr>
          <a:xfrm>
            <a:off x="193109" y="0"/>
            <a:ext cx="11494066" cy="5522366"/>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5" name="Title 1">
            <a:extLst>
              <a:ext uri="{FF2B5EF4-FFF2-40B4-BE49-F238E27FC236}">
                <a16:creationId xmlns:a16="http://schemas.microsoft.com/office/drawing/2014/main" id="{C061C3B1-CFF0-D245-870D-DD176DB1BE5F}"/>
              </a:ext>
            </a:extLst>
          </p:cNvPr>
          <p:cNvSpPr txBox="1">
            <a:spLocks/>
          </p:cNvSpPr>
          <p:nvPr/>
        </p:nvSpPr>
        <p:spPr>
          <a:xfrm>
            <a:off x="1659468" y="890649"/>
            <a:ext cx="8538156" cy="176515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0">
              <a:lnSpc>
                <a:spcPct val="120000"/>
              </a:lnSpc>
            </a:pPr>
            <a:r>
              <a:rPr lang="fr-FR" sz="44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Comment les médias peuvent-ils travailler efficacement avec les OSC ?</a:t>
            </a:r>
          </a:p>
        </p:txBody>
      </p:sp>
      <p:sp>
        <p:nvSpPr>
          <p:cNvPr id="6" name="Rectangle 5">
            <a:extLst>
              <a:ext uri="{FF2B5EF4-FFF2-40B4-BE49-F238E27FC236}">
                <a16:creationId xmlns:a16="http://schemas.microsoft.com/office/drawing/2014/main" id="{72B2C02D-38B1-7F42-82B4-CB02C5BE2B64}"/>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7" name="Picture 6" descr="A group of people sitting at a table&#10;&#10;Description automatically generated with low confidence">
            <a:extLst>
              <a:ext uri="{FF2B5EF4-FFF2-40B4-BE49-F238E27FC236}">
                <a16:creationId xmlns:a16="http://schemas.microsoft.com/office/drawing/2014/main" id="{CBCE2826-73B2-824F-AFD4-9B7130CE6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07" y="2419875"/>
            <a:ext cx="6556882" cy="4330548"/>
          </a:xfrm>
          <a:prstGeom prst="rect">
            <a:avLst/>
          </a:prstGeom>
        </p:spPr>
      </p:pic>
    </p:spTree>
    <p:extLst>
      <p:ext uri="{BB962C8B-B14F-4D97-AF65-F5344CB8AC3E}">
        <p14:creationId xmlns:p14="http://schemas.microsoft.com/office/powerpoint/2010/main" val="2982744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6CEA80-3286-0541-B962-8BA8E5282AA8}"/>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D80D500B-E486-480F-9EE0-9C7B88DF7F85}"/>
              </a:ext>
            </a:extLst>
          </p:cNvPr>
          <p:cNvSpPr>
            <a:spLocks noGrp="1"/>
          </p:cNvSpPr>
          <p:nvPr>
            <p:ph type="title"/>
          </p:nvPr>
        </p:nvSpPr>
        <p:spPr>
          <a:xfrm>
            <a:off x="838200" y="145528"/>
            <a:ext cx="10515600" cy="1325564"/>
          </a:xfrm>
        </p:spPr>
        <p:txBody>
          <a:bodyPr>
            <a:normAutofit/>
          </a:bodyPr>
          <a:lstStyle/>
          <a:p>
            <a:pPr algn="l" rtl="0"/>
            <a:r>
              <a:rPr lang="fr-FR" sz="4000" b="1" i="0" u="none" baseline="0">
                <a:solidFill>
                  <a:srgbClr val="90ADC5"/>
                </a:solidFill>
                <a:latin typeface="Roboto Condensed" panose="02000000000000000000" pitchFamily="2" charset="0"/>
                <a:ea typeface="Roboto Condensed" panose="02000000000000000000" pitchFamily="2" charset="0"/>
                <a:cs typeface="Roboto Condensed" panose="02000000000000000000" pitchFamily="2" charset="0"/>
              </a:rPr>
              <a:t>Apprenez à naviguer dans le paysage des OSC</a:t>
            </a:r>
          </a:p>
        </p:txBody>
      </p:sp>
      <p:sp>
        <p:nvSpPr>
          <p:cNvPr id="3" name="Content Placeholder 2">
            <a:extLst>
              <a:ext uri="{FF2B5EF4-FFF2-40B4-BE49-F238E27FC236}">
                <a16:creationId xmlns:a16="http://schemas.microsoft.com/office/drawing/2014/main" id="{D3BF92A9-75AB-4907-8155-D813FBE263A6}"/>
              </a:ext>
            </a:extLst>
          </p:cNvPr>
          <p:cNvSpPr>
            <a:spLocks noGrp="1"/>
          </p:cNvSpPr>
          <p:nvPr>
            <p:ph idx="1"/>
          </p:nvPr>
        </p:nvSpPr>
        <p:spPr>
          <a:xfrm>
            <a:off x="838200" y="1471092"/>
            <a:ext cx="10515600" cy="4843982"/>
          </a:xfrm>
        </p:spPr>
        <p:txBody>
          <a:bodyPr anchor="ctr" anchorCtr="0">
            <a:normAutofit/>
          </a:bodyPr>
          <a:lstStyle/>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Gardez à l'esprit que toutes les OSC sont uniques. Les organisations ont des domaines d'intérêt, des priorités et des approches différents</a:t>
            </a: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Étudiez la mission et l'équipe de direction d'une organisation. Renseignez-vous sur leur travail</a:t>
            </a: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Renseignez-vous sur la réputation d'une organisation et identifiez ses sources de financement. La façon dont ils sont financés peut vous aider à déterminer s'ils peuvent avoir des motivations ou des préjugés spécifiques dans leur travail</a:t>
            </a: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Plongez dans l'histoire/le contexte d'une organisation. Certaines organisations se présentent intentionnellement à tort comme neutres à propos d'un problème alors qu'elles ne le sont pas</a:t>
            </a:r>
          </a:p>
        </p:txBody>
      </p:sp>
      <p:sp>
        <p:nvSpPr>
          <p:cNvPr id="5" name="Rectangle 4">
            <a:extLst>
              <a:ext uri="{FF2B5EF4-FFF2-40B4-BE49-F238E27FC236}">
                <a16:creationId xmlns:a16="http://schemas.microsoft.com/office/drawing/2014/main" id="{CDD02014-9FBC-F041-8362-CEAB70C43E44}"/>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587709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95E54-7E51-2044-BA38-A6852106AE8C}"/>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331EDD4B-CA7E-4FDE-92D6-2E4724904850}"/>
              </a:ext>
            </a:extLst>
          </p:cNvPr>
          <p:cNvSpPr>
            <a:spLocks noGrp="1"/>
          </p:cNvSpPr>
          <p:nvPr>
            <p:ph type="title"/>
          </p:nvPr>
        </p:nvSpPr>
        <p:spPr>
          <a:xfrm>
            <a:off x="838200" y="145529"/>
            <a:ext cx="8792688" cy="1325562"/>
          </a:xfrm>
        </p:spPr>
        <p:txBody>
          <a:bodyPr>
            <a:normAutofit/>
          </a:bodyPr>
          <a:lstStyle/>
          <a:p>
            <a:pPr algn="l" rtl="0"/>
            <a:r>
              <a:rPr lang="fr-FR" sz="4000" b="1" i="0" u="none" baseline="0" dirty="0">
                <a:solidFill>
                  <a:srgbClr val="90ADC5"/>
                </a:solidFill>
                <a:latin typeface="Roboto Condensed" panose="02000000000000000000" pitchFamily="2" charset="0"/>
                <a:ea typeface="Roboto Condensed" panose="02000000000000000000" pitchFamily="2" charset="0"/>
                <a:cs typeface="Roboto Condensed" panose="02000000000000000000" pitchFamily="2" charset="0"/>
              </a:rPr>
              <a:t>Demander de l'aide pour évaluer les données et la recherche</a:t>
            </a:r>
          </a:p>
        </p:txBody>
      </p:sp>
      <p:sp>
        <p:nvSpPr>
          <p:cNvPr id="3" name="Content Placeholder 2">
            <a:extLst>
              <a:ext uri="{FF2B5EF4-FFF2-40B4-BE49-F238E27FC236}">
                <a16:creationId xmlns:a16="http://schemas.microsoft.com/office/drawing/2014/main" id="{5925AE81-759B-4DD7-840F-19E6004E1391}"/>
              </a:ext>
            </a:extLst>
          </p:cNvPr>
          <p:cNvSpPr>
            <a:spLocks noGrp="1"/>
          </p:cNvSpPr>
          <p:nvPr>
            <p:ph idx="1"/>
          </p:nvPr>
        </p:nvSpPr>
        <p:spPr>
          <a:xfrm>
            <a:off x="838200" y="1471091"/>
            <a:ext cx="10515600" cy="4843984"/>
          </a:xfrm>
        </p:spPr>
        <p:txBody>
          <a:bodyPr anchor="ctr" anchorCtr="0">
            <a:normAutofit/>
          </a:bodyPr>
          <a:lstStyle/>
          <a:p>
            <a:pPr marL="0" indent="0" algn="l" rtl="0">
              <a:buNone/>
            </a:pPr>
            <a:r>
              <a:rPr lang="fr-FR" sz="2200" b="1" i="0" u="none" baseline="0">
                <a:solidFill>
                  <a:srgbClr val="0E487E"/>
                </a:solidFill>
                <a:effectLst/>
                <a:latin typeface="Source Sans Pro Semibold" panose="020B0503030403020204" pitchFamily="34" charset="0"/>
                <a:ea typeface="Source Sans Pro Semibold" panose="020B0503030403020204" pitchFamily="34" charset="0"/>
              </a:rPr>
              <a:t>Les OSC peuvent vous aider à comprendre les informations techniques et à ajouter un contexte important</a:t>
            </a:r>
          </a:p>
          <a:p>
            <a:pPr marL="0" indent="0" algn="l" rtl="0">
              <a:buNone/>
            </a:pPr>
            <a:br>
              <a:rPr lang="fr-FR" sz="2400" b="1">
                <a:latin typeface="Source Sans Pro Semibold" panose="020B0503030403020204" pitchFamily="34" charset="0"/>
                <a:ea typeface="Source Sans Pro Semibold" panose="020B0503030403020204" pitchFamily="34" charset="0"/>
              </a:rPr>
            </a:br>
            <a:r>
              <a:rPr lang="fr-FR" sz="2200" b="1" i="0" u="none" baseline="0">
                <a:solidFill>
                  <a:srgbClr val="90ADC5"/>
                </a:solidFill>
                <a:latin typeface="Source Sans Pro Semibold" panose="020B0503030403020204" pitchFamily="34" charset="0"/>
                <a:ea typeface="Source Sans Pro Semibold" panose="020B0503030403020204" pitchFamily="34" charset="0"/>
              </a:rPr>
              <a:t>CONSEILS :</a:t>
            </a:r>
          </a:p>
          <a:p>
            <a:pPr lvl="1" algn="l" rtl="0"/>
            <a:r>
              <a:rPr lang="fr-FR" sz="1800" b="0" i="0" u="none" baseline="0">
                <a:latin typeface="Source Sans Pro" panose="020B0503030403020204" pitchFamily="34" charset="0"/>
                <a:ea typeface="Source Sans Pro" panose="020B0503030403020204" pitchFamily="34" charset="0"/>
              </a:rPr>
              <a:t>Appelez l'OSC pour confirmer les données et les faits</a:t>
            </a:r>
          </a:p>
          <a:p>
            <a:pPr lvl="1" algn="l" rtl="0"/>
            <a:r>
              <a:rPr lang="fr-FR" sz="1800" b="0" i="0" u="none" baseline="0">
                <a:latin typeface="Source Sans Pro" panose="020B0503030403020204" pitchFamily="34" charset="0"/>
                <a:ea typeface="Source Sans Pro" panose="020B0503030403020204" pitchFamily="34" charset="0"/>
              </a:rPr>
              <a:t>Demandez à l'OSC des copies des rapports et des documents</a:t>
            </a:r>
          </a:p>
        </p:txBody>
      </p:sp>
      <p:sp>
        <p:nvSpPr>
          <p:cNvPr id="5" name="Rectangle 4">
            <a:extLst>
              <a:ext uri="{FF2B5EF4-FFF2-40B4-BE49-F238E27FC236}">
                <a16:creationId xmlns:a16="http://schemas.microsoft.com/office/drawing/2014/main" id="{EE950189-ADE8-3D43-AE2F-699A09DFF00C}"/>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489198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F6F909-EDB1-414B-817A-1265F514E8EF}"/>
              </a:ext>
            </a:extLst>
          </p:cNvPr>
          <p:cNvSpPr/>
          <p:nvPr/>
        </p:nvSpPr>
        <p:spPr>
          <a:xfrm>
            <a:off x="504825" y="0"/>
            <a:ext cx="11494066" cy="579432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4" name="Rectangle 3">
            <a:extLst>
              <a:ext uri="{FF2B5EF4-FFF2-40B4-BE49-F238E27FC236}">
                <a16:creationId xmlns:a16="http://schemas.microsoft.com/office/drawing/2014/main" id="{48599D33-39A9-974C-B180-842B8E4A8F71}"/>
              </a:ext>
            </a:extLst>
          </p:cNvPr>
          <p:cNvSpPr/>
          <p:nvPr/>
        </p:nvSpPr>
        <p:spPr>
          <a:xfrm>
            <a:off x="193109" y="0"/>
            <a:ext cx="11494066" cy="5522366"/>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5" name="Title 1">
            <a:extLst>
              <a:ext uri="{FF2B5EF4-FFF2-40B4-BE49-F238E27FC236}">
                <a16:creationId xmlns:a16="http://schemas.microsoft.com/office/drawing/2014/main" id="{C4DA206A-C45F-DD42-BD4F-CABE3FB2E203}"/>
              </a:ext>
            </a:extLst>
          </p:cNvPr>
          <p:cNvSpPr txBox="1">
            <a:spLocks/>
          </p:cNvSpPr>
          <p:nvPr/>
        </p:nvSpPr>
        <p:spPr>
          <a:xfrm>
            <a:off x="1964296" y="1063679"/>
            <a:ext cx="8233327" cy="1592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0"/>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Règles de base pour </a:t>
            </a:r>
          </a:p>
          <a:p>
            <a:pPr algn="r" rtl="0"/>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l'engagement mutuel</a:t>
            </a:r>
          </a:p>
        </p:txBody>
      </p:sp>
      <p:sp>
        <p:nvSpPr>
          <p:cNvPr id="6" name="Rectangle 5">
            <a:extLst>
              <a:ext uri="{FF2B5EF4-FFF2-40B4-BE49-F238E27FC236}">
                <a16:creationId xmlns:a16="http://schemas.microsoft.com/office/drawing/2014/main" id="{0E9FE7B2-D6F5-9149-956E-7CCB1ED5E636}"/>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11" name="Picture 10" descr="A person and person standing in front of a blue screen&#10;&#10;Description automatically generated with medium confidence">
            <a:extLst>
              <a:ext uri="{FF2B5EF4-FFF2-40B4-BE49-F238E27FC236}">
                <a16:creationId xmlns:a16="http://schemas.microsoft.com/office/drawing/2014/main" id="{F79DE1E0-CA17-4E48-8900-3EFB75EED7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1" y="2655801"/>
            <a:ext cx="6161817" cy="4069624"/>
          </a:xfrm>
          <a:prstGeom prst="rect">
            <a:avLst/>
          </a:prstGeom>
        </p:spPr>
      </p:pic>
    </p:spTree>
    <p:extLst>
      <p:ext uri="{BB962C8B-B14F-4D97-AF65-F5344CB8AC3E}">
        <p14:creationId xmlns:p14="http://schemas.microsoft.com/office/powerpoint/2010/main" val="2034797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2FD87E-910B-DB48-A2A5-1F28067F8CBF}"/>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C7CD8974-FE4B-478B-8FDB-7EC6A9DEEDC5}"/>
              </a:ext>
            </a:extLst>
          </p:cNvPr>
          <p:cNvSpPr>
            <a:spLocks noGrp="1"/>
          </p:cNvSpPr>
          <p:nvPr>
            <p:ph type="title"/>
          </p:nvPr>
        </p:nvSpPr>
        <p:spPr>
          <a:xfrm>
            <a:off x="838200" y="165095"/>
            <a:ext cx="8412678" cy="1325563"/>
          </a:xfrm>
        </p:spPr>
        <p:txBody>
          <a:bodyPr>
            <a:normAutofit/>
          </a:bodyPr>
          <a:lstStyle/>
          <a:p>
            <a:pPr algn="l" rtl="0"/>
            <a:r>
              <a:rPr lang="fr-FR" sz="4000" b="1" i="0" u="none" baseline="0" dirty="0">
                <a:solidFill>
                  <a:srgbClr val="90ADC5"/>
                </a:solidFill>
                <a:latin typeface="Roboto Condensed" panose="02000000000000000000" pitchFamily="2" charset="0"/>
                <a:ea typeface="Roboto Condensed" panose="02000000000000000000" pitchFamily="2" charset="0"/>
                <a:cs typeface="Roboto Condensed" panose="02000000000000000000" pitchFamily="2" charset="0"/>
              </a:rPr>
              <a:t>Meilleures pratiques pour développer une relation professionnelle</a:t>
            </a:r>
          </a:p>
        </p:txBody>
      </p:sp>
      <p:sp>
        <p:nvSpPr>
          <p:cNvPr id="3" name="Content Placeholder 2">
            <a:extLst>
              <a:ext uri="{FF2B5EF4-FFF2-40B4-BE49-F238E27FC236}">
                <a16:creationId xmlns:a16="http://schemas.microsoft.com/office/drawing/2014/main" id="{B8353FA8-2AFB-4D5E-A919-782AA4994487}"/>
              </a:ext>
            </a:extLst>
          </p:cNvPr>
          <p:cNvSpPr>
            <a:spLocks noGrp="1"/>
          </p:cNvSpPr>
          <p:nvPr>
            <p:ph idx="1"/>
          </p:nvPr>
        </p:nvSpPr>
        <p:spPr>
          <a:xfrm>
            <a:off x="838200" y="1471090"/>
            <a:ext cx="10515600" cy="4824417"/>
          </a:xfrm>
        </p:spPr>
        <p:txBody>
          <a:bodyPr anchor="ctr" anchorCtr="0">
            <a:normAutofit/>
          </a:bodyPr>
          <a:lstStyle/>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Soyez conscient des délais et des pressions auxquels vos collègues de l'autre groupe sont confrontés</a:t>
            </a: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Soyez disponible et répondez rapidement</a:t>
            </a: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Trouvez des moyens de communiquer régulièrement</a:t>
            </a: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Soyez serviable, attentionné et honnête</a:t>
            </a:r>
          </a:p>
        </p:txBody>
      </p:sp>
      <p:sp>
        <p:nvSpPr>
          <p:cNvPr id="5" name="Rectangle 4">
            <a:extLst>
              <a:ext uri="{FF2B5EF4-FFF2-40B4-BE49-F238E27FC236}">
                <a16:creationId xmlns:a16="http://schemas.microsoft.com/office/drawing/2014/main" id="{A7B1D5EE-D0DC-C44D-94DA-813504E3ED0D}"/>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672811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EDC668-2610-E74F-8D38-2B47AF0A1A82}"/>
              </a:ext>
            </a:extLst>
          </p:cNvPr>
          <p:cNvSpPr/>
          <p:nvPr/>
        </p:nvSpPr>
        <p:spPr>
          <a:xfrm>
            <a:off x="504825" y="0"/>
            <a:ext cx="11494066" cy="579432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8" name="Rectangle 7">
            <a:extLst>
              <a:ext uri="{FF2B5EF4-FFF2-40B4-BE49-F238E27FC236}">
                <a16:creationId xmlns:a16="http://schemas.microsoft.com/office/drawing/2014/main" id="{A8776653-FF39-7C46-B0E8-9009359D11DE}"/>
              </a:ext>
            </a:extLst>
          </p:cNvPr>
          <p:cNvSpPr/>
          <p:nvPr/>
        </p:nvSpPr>
        <p:spPr>
          <a:xfrm>
            <a:off x="193109" y="0"/>
            <a:ext cx="11494066" cy="5522366"/>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9" name="Title 1">
            <a:extLst>
              <a:ext uri="{FF2B5EF4-FFF2-40B4-BE49-F238E27FC236}">
                <a16:creationId xmlns:a16="http://schemas.microsoft.com/office/drawing/2014/main" id="{6AFDA4A3-4BFD-8D42-BF7C-8EA30D3630C0}"/>
              </a:ext>
            </a:extLst>
          </p:cNvPr>
          <p:cNvSpPr txBox="1">
            <a:spLocks/>
          </p:cNvSpPr>
          <p:nvPr/>
        </p:nvSpPr>
        <p:spPr>
          <a:xfrm>
            <a:off x="700644" y="1063679"/>
            <a:ext cx="9496979" cy="1592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0"/>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Des questions ou des commentaires ?</a:t>
            </a:r>
          </a:p>
        </p:txBody>
      </p:sp>
      <p:sp>
        <p:nvSpPr>
          <p:cNvPr id="10" name="Rectangle 9">
            <a:extLst>
              <a:ext uri="{FF2B5EF4-FFF2-40B4-BE49-F238E27FC236}">
                <a16:creationId xmlns:a16="http://schemas.microsoft.com/office/drawing/2014/main" id="{FE746CD8-5E4A-0A4D-AF07-C2AD6E7785F5}"/>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903215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909B70-40BB-2442-A22F-4B98694DAD9E}"/>
              </a:ext>
            </a:extLst>
          </p:cNvPr>
          <p:cNvSpPr/>
          <p:nvPr/>
        </p:nvSpPr>
        <p:spPr>
          <a:xfrm>
            <a:off x="504825" y="1138730"/>
            <a:ext cx="11494066" cy="541282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4" name="Rectangle 3">
            <a:extLst>
              <a:ext uri="{FF2B5EF4-FFF2-40B4-BE49-F238E27FC236}">
                <a16:creationId xmlns:a16="http://schemas.microsoft.com/office/drawing/2014/main" id="{49B51B56-9C79-9F41-BA3D-DFE8FFF64402}"/>
              </a:ext>
            </a:extLst>
          </p:cNvPr>
          <p:cNvSpPr/>
          <p:nvPr/>
        </p:nvSpPr>
        <p:spPr>
          <a:xfrm>
            <a:off x="193109" y="866775"/>
            <a:ext cx="11494066" cy="5412828"/>
          </a:xfrm>
          <a:prstGeom prst="rect">
            <a:avLst/>
          </a:prstGeom>
          <a:solidFill>
            <a:srgbClr val="0E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5" name="Title 1">
            <a:extLst>
              <a:ext uri="{FF2B5EF4-FFF2-40B4-BE49-F238E27FC236}">
                <a16:creationId xmlns:a16="http://schemas.microsoft.com/office/drawing/2014/main" id="{585B5DD9-49DF-EB45-AFED-B0406C2564C4}"/>
              </a:ext>
            </a:extLst>
          </p:cNvPr>
          <p:cNvSpPr txBox="1">
            <a:spLocks/>
          </p:cNvSpPr>
          <p:nvPr/>
        </p:nvSpPr>
        <p:spPr>
          <a:xfrm>
            <a:off x="1792550" y="1893339"/>
            <a:ext cx="8233327" cy="28093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En parlant de santé :</a:t>
            </a:r>
            <a:br>
              <a:rPr lang="fr-FR"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Fournir une couverture factuelle de l'avortement et des femmes qui en sont victimes</a:t>
            </a:r>
          </a:p>
        </p:txBody>
      </p:sp>
      <p:sp>
        <p:nvSpPr>
          <p:cNvPr id="6" name="Rectangle 5">
            <a:extLst>
              <a:ext uri="{FF2B5EF4-FFF2-40B4-BE49-F238E27FC236}">
                <a16:creationId xmlns:a16="http://schemas.microsoft.com/office/drawing/2014/main" id="{3EEF14C5-764D-FF4E-BD24-E78B01738E43}"/>
              </a:ext>
            </a:extLst>
          </p:cNvPr>
          <p:cNvSpPr/>
          <p:nvPr/>
        </p:nvSpPr>
        <p:spPr>
          <a:xfrm>
            <a:off x="504824" y="626520"/>
            <a:ext cx="2093197" cy="53767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 name="Rectangle 6">
            <a:extLst>
              <a:ext uri="{FF2B5EF4-FFF2-40B4-BE49-F238E27FC236}">
                <a16:creationId xmlns:a16="http://schemas.microsoft.com/office/drawing/2014/main" id="{0118805B-C1CF-FB45-BF4C-715F6346F5D0}"/>
              </a:ext>
            </a:extLst>
          </p:cNvPr>
          <p:cNvSpPr/>
          <p:nvPr/>
        </p:nvSpPr>
        <p:spPr>
          <a:xfrm>
            <a:off x="504823" y="718071"/>
            <a:ext cx="2093199" cy="369332"/>
          </a:xfrm>
          <a:prstGeom prst="rect">
            <a:avLst/>
          </a:prstGeom>
        </p:spPr>
        <p:txBody>
          <a:bodyPr wrap="square">
            <a:spAutoFit/>
          </a:bodyPr>
          <a:lstStyle/>
          <a:p>
            <a:pPr algn="ctr" rtl="0"/>
            <a:r>
              <a:rPr lang="fr-FR" b="1" i="0" u="none" baseline="0" dirty="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rPr>
              <a:t>TROISIÈME PARTIE</a:t>
            </a:r>
            <a:endParaRPr lang="fr-FR" b="1" dirty="0">
              <a:latin typeface="Source Sans Pro" panose="020B0503030403020204" pitchFamily="34" charset="0"/>
              <a:ea typeface="Source Sans Pro" panose="020B0503030403020204" pitchFamily="34" charset="0"/>
              <a:cs typeface="Roboto Condensed" panose="02000000000000000000" pitchFamily="2" charset="0"/>
            </a:endParaRPr>
          </a:p>
        </p:txBody>
      </p:sp>
      <p:sp>
        <p:nvSpPr>
          <p:cNvPr id="8" name="Rectangle 7">
            <a:extLst>
              <a:ext uri="{FF2B5EF4-FFF2-40B4-BE49-F238E27FC236}">
                <a16:creationId xmlns:a16="http://schemas.microsoft.com/office/drawing/2014/main" id="{80E9E74D-139C-834E-8F2C-0775DA99F166}"/>
              </a:ext>
            </a:extLst>
          </p:cNvPr>
          <p:cNvSpPr/>
          <p:nvPr/>
        </p:nvSpPr>
        <p:spPr>
          <a:xfrm>
            <a:off x="7713682" y="5010089"/>
            <a:ext cx="2312195" cy="30905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91119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D75A04-40CE-FE45-8586-3CDA5FF709F6}"/>
              </a:ext>
            </a:extLst>
          </p:cNvPr>
          <p:cNvSpPr/>
          <p:nvPr/>
        </p:nvSpPr>
        <p:spPr>
          <a:xfrm>
            <a:off x="159543" y="159816"/>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8FE92C06-3025-4E74-9AD0-DA71B956FED8}"/>
              </a:ext>
            </a:extLst>
          </p:cNvPr>
          <p:cNvSpPr>
            <a:spLocks noGrp="1"/>
          </p:cNvSpPr>
          <p:nvPr>
            <p:ph type="title"/>
          </p:nvPr>
        </p:nvSpPr>
        <p:spPr>
          <a:xfrm>
            <a:off x="819150" y="145528"/>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Valeurs et règles de base de l'atelier</a:t>
            </a:r>
          </a:p>
        </p:txBody>
      </p:sp>
      <p:sp>
        <p:nvSpPr>
          <p:cNvPr id="3" name="Content Placeholder 2">
            <a:extLst>
              <a:ext uri="{FF2B5EF4-FFF2-40B4-BE49-F238E27FC236}">
                <a16:creationId xmlns:a16="http://schemas.microsoft.com/office/drawing/2014/main" id="{61DF595C-0F7A-48F0-8C3E-40469231D0BD}"/>
              </a:ext>
            </a:extLst>
          </p:cNvPr>
          <p:cNvSpPr>
            <a:spLocks noGrp="1"/>
          </p:cNvSpPr>
          <p:nvPr>
            <p:ph idx="1"/>
          </p:nvPr>
        </p:nvSpPr>
        <p:spPr>
          <a:xfrm>
            <a:off x="838200" y="1499666"/>
            <a:ext cx="10515600" cy="4815409"/>
          </a:xfrm>
        </p:spPr>
        <p:txBody>
          <a:bodyPr anchor="ctr" anchorCtr="0">
            <a:noAutofit/>
          </a:bodyPr>
          <a:lstStyle/>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Commencer et finir à l'heure</a:t>
            </a:r>
          </a:p>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Garantir la confidentialité (tous les commentaires des participants sont confidentiels ; évitez d'utiliser des détails d'identification lorsque vous donnez des exemples)</a:t>
            </a:r>
          </a:p>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Parlez un à la fois</a:t>
            </a:r>
          </a:p>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Parlez en votre nom. Commencez les déclarations par « je »</a:t>
            </a:r>
          </a:p>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Prenez des risques et lancez-vous des défis</a:t>
            </a:r>
          </a:p>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N'hésitez pas à « passer » si un sujet ou une activité vous met mal à l'aise</a:t>
            </a:r>
          </a:p>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Respectez les perspectives uniques de chaque personne et honorez la contribution de chacun</a:t>
            </a:r>
          </a:p>
          <a:p>
            <a:pPr algn="l" rtl="0"/>
            <a:r>
              <a:rPr lang="fr-FR" sz="1900" b="1" i="0" u="none" baseline="0">
                <a:solidFill>
                  <a:srgbClr val="0E487E"/>
                </a:solidFill>
                <a:latin typeface="Source Sans Pro Semibold" panose="020B0503030403020204" pitchFamily="34" charset="0"/>
                <a:ea typeface="Source Sans Pro Semibold" panose="020B0503030403020204" pitchFamily="34" charset="0"/>
              </a:rPr>
              <a:t>Parlez ! Il s'agit d'établir des relations afin que vous puissiez travailler ensemble de manière plus productive. Partagez vos opinions et vos idées</a:t>
            </a:r>
          </a:p>
        </p:txBody>
      </p:sp>
      <p:sp>
        <p:nvSpPr>
          <p:cNvPr id="5" name="Rectangle 4">
            <a:extLst>
              <a:ext uri="{FF2B5EF4-FFF2-40B4-BE49-F238E27FC236}">
                <a16:creationId xmlns:a16="http://schemas.microsoft.com/office/drawing/2014/main" id="{AA221B65-ADB7-7945-AFD4-4E536A8269C6}"/>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3965794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45FEAB-9C1B-614D-AED1-218C15E9B7C4}"/>
              </a:ext>
            </a:extLst>
          </p:cNvPr>
          <p:cNvSpPr/>
          <p:nvPr/>
        </p:nvSpPr>
        <p:spPr>
          <a:xfrm>
            <a:off x="504825" y="0"/>
            <a:ext cx="11494066" cy="579432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5" name="Rectangle 4">
            <a:extLst>
              <a:ext uri="{FF2B5EF4-FFF2-40B4-BE49-F238E27FC236}">
                <a16:creationId xmlns:a16="http://schemas.microsoft.com/office/drawing/2014/main" id="{359C99FF-C4B2-8545-A7F2-AAD3B505A1E0}"/>
              </a:ext>
            </a:extLst>
          </p:cNvPr>
          <p:cNvSpPr/>
          <p:nvPr/>
        </p:nvSpPr>
        <p:spPr>
          <a:xfrm>
            <a:off x="193109" y="0"/>
            <a:ext cx="11494066" cy="5522366"/>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6" name="Title 1">
            <a:extLst>
              <a:ext uri="{FF2B5EF4-FFF2-40B4-BE49-F238E27FC236}">
                <a16:creationId xmlns:a16="http://schemas.microsoft.com/office/drawing/2014/main" id="{8297BEF4-E12C-0F46-B20E-D9459D6B91D8}"/>
              </a:ext>
            </a:extLst>
          </p:cNvPr>
          <p:cNvSpPr txBox="1">
            <a:spLocks/>
          </p:cNvSpPr>
          <p:nvPr/>
        </p:nvSpPr>
        <p:spPr>
          <a:xfrm>
            <a:off x="504826" y="1063679"/>
            <a:ext cx="9608492" cy="1592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0"/>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Activité VCAT : Le dernier avortement</a:t>
            </a:r>
          </a:p>
        </p:txBody>
      </p:sp>
      <p:sp>
        <p:nvSpPr>
          <p:cNvPr id="7" name="Rectangle 6">
            <a:extLst>
              <a:ext uri="{FF2B5EF4-FFF2-40B4-BE49-F238E27FC236}">
                <a16:creationId xmlns:a16="http://schemas.microsoft.com/office/drawing/2014/main" id="{88D21ECA-7747-A245-A2D9-AEBB5C94134E}"/>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Content Placeholder 2">
            <a:extLst>
              <a:ext uri="{FF2B5EF4-FFF2-40B4-BE49-F238E27FC236}">
                <a16:creationId xmlns:a16="http://schemas.microsoft.com/office/drawing/2014/main" id="{009CB2DB-E450-4F53-B7FC-C4ADB4AF6B40}"/>
              </a:ext>
            </a:extLst>
          </p:cNvPr>
          <p:cNvSpPr>
            <a:spLocks noGrp="1"/>
          </p:cNvSpPr>
          <p:nvPr>
            <p:ph idx="1"/>
          </p:nvPr>
        </p:nvSpPr>
        <p:spPr>
          <a:xfrm>
            <a:off x="2072640" y="2936831"/>
            <a:ext cx="8040677" cy="850942"/>
          </a:xfrm>
        </p:spPr>
        <p:txBody>
          <a:bodyPr vert="horz" lIns="91440" tIns="45720" rIns="91440" bIns="45720" rtlCol="0" anchor="t">
            <a:normAutofit/>
          </a:bodyPr>
          <a:lstStyle/>
          <a:p>
            <a:pPr marL="0" indent="0" algn="r" rtl="0">
              <a:buNone/>
            </a:pPr>
            <a:r>
              <a:rPr lang="fr-FR" sz="2400" b="0"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Activité de groupe pour comprendre les complexités</a:t>
            </a:r>
            <a:br>
              <a:rPr lang="fr-FR"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fr-FR" sz="2400" b="0"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entourant la décision d'une femme d'avorter</a:t>
            </a:r>
          </a:p>
          <a:p>
            <a:pPr marL="0" indent="0" algn="l" rtl="0">
              <a:buNone/>
            </a:pPr>
            <a:endParaRPr lang="fr-FR" dirty="0">
              <a:cs typeface="Calibri"/>
            </a:endParaRPr>
          </a:p>
        </p:txBody>
      </p:sp>
    </p:spTree>
    <p:extLst>
      <p:ext uri="{BB962C8B-B14F-4D97-AF65-F5344CB8AC3E}">
        <p14:creationId xmlns:p14="http://schemas.microsoft.com/office/powerpoint/2010/main" val="3275979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D5EDD6-17BA-E948-A6DF-8936B52D6F69}"/>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66CC9B20-8015-4508-945F-BA473A663C08}"/>
              </a:ext>
            </a:extLst>
          </p:cNvPr>
          <p:cNvSpPr>
            <a:spLocks noGrp="1"/>
          </p:cNvSpPr>
          <p:nvPr>
            <p:ph type="title"/>
          </p:nvPr>
        </p:nvSpPr>
        <p:spPr>
          <a:xfrm>
            <a:off x="159543" y="145528"/>
            <a:ext cx="11872913" cy="1325564"/>
          </a:xfrm>
        </p:spPr>
        <p:txBody>
          <a:bodyPr>
            <a:normAutofit/>
          </a:bodyPr>
          <a:lstStyle/>
          <a:p>
            <a:pPr algn="ctr" rtl="0"/>
            <a:r>
              <a:rPr lang="fr-FR" sz="4000" b="1" i="0"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Pourquoi une meilleure couverture médiatique de l'avortement est-elle importante ?</a:t>
            </a:r>
          </a:p>
        </p:txBody>
      </p:sp>
      <p:sp>
        <p:nvSpPr>
          <p:cNvPr id="3" name="Content Placeholder 2">
            <a:extLst>
              <a:ext uri="{FF2B5EF4-FFF2-40B4-BE49-F238E27FC236}">
                <a16:creationId xmlns:a16="http://schemas.microsoft.com/office/drawing/2014/main" id="{C0A4EA37-D074-46D3-BAF7-C4D786E3B1F6}"/>
              </a:ext>
            </a:extLst>
          </p:cNvPr>
          <p:cNvSpPr>
            <a:spLocks noGrp="1"/>
          </p:cNvSpPr>
          <p:nvPr>
            <p:ph idx="1"/>
          </p:nvPr>
        </p:nvSpPr>
        <p:spPr>
          <a:xfrm>
            <a:off x="838200" y="1471090"/>
            <a:ext cx="10515600" cy="4843985"/>
          </a:xfrm>
        </p:spPr>
        <p:txBody>
          <a:bodyPr vert="horz" lIns="91440" tIns="45720" rIns="91440" bIns="45720" rtlCol="0" anchor="ctr" anchorCtr="0">
            <a:normAutofit/>
          </a:bodyPr>
          <a:lstStyle/>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Entre 2015 et 2019, 73 millions d'avortements provoqués ont eu lieu chaque année dans le monde</a:t>
            </a:r>
            <a:endParaRPr lang="fr-FR" sz="2000" b="1" dirty="0">
              <a:solidFill>
                <a:srgbClr val="0E487E"/>
              </a:solidFill>
              <a:latin typeface="Source Sans Pro Semibold" panose="020B0503030403020204" pitchFamily="34" charset="0"/>
              <a:ea typeface="Source Sans Pro Semibold" panose="020B0503030403020204" pitchFamily="34" charset="0"/>
              <a:cs typeface="Calibri"/>
            </a:endParaRP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Lorsque l'accès à l'avortement médicalisé est restreint, les complications de l'avortement à risque sont une cause majeure de décès maternel</a:t>
            </a: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Chaque année, 44 000 femmes et filles meurent d'avortements à risque et des millions d'autres souffrent de blessures graves, souvent permanentes</a:t>
            </a: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cs typeface="Calibri"/>
              </a:rPr>
              <a:t>Là où l'avortement est illégal, cela se produit encore. Mais il est plus susceptible d'être dangereux, en particulier pour les femmes défavorisées sur le plan socio-économique</a:t>
            </a:r>
            <a:endParaRPr lang="fr-FR" sz="2000" dirty="0">
              <a:cs typeface="Calibri"/>
            </a:endParaRPr>
          </a:p>
          <a:p>
            <a:pPr marL="0" indent="0" algn="l" rtl="0">
              <a:buNone/>
            </a:pPr>
            <a:endParaRPr lang="fr-FR" sz="2400" dirty="0">
              <a:cs typeface="Calibri"/>
            </a:endParaRPr>
          </a:p>
          <a:p>
            <a:pPr marL="0" indent="0" algn="l" rtl="0">
              <a:buNone/>
            </a:pPr>
            <a:r>
              <a:rPr lang="fr-FR" sz="1400" b="0" i="1" u="none" baseline="0" dirty="0">
                <a:latin typeface="Source Sans Pro" panose="020B0503030403020204" pitchFamily="34" charset="0"/>
                <a:ea typeface="Source Sans Pro" panose="020B0503030403020204" pitchFamily="34" charset="0"/>
                <a:cs typeface="Calibri"/>
              </a:rPr>
              <a:t>Sources : Institut </a:t>
            </a:r>
            <a:r>
              <a:rPr lang="fr-FR" sz="1400" b="0" i="1" u="none" baseline="0" dirty="0" err="1">
                <a:latin typeface="Source Sans Pro" panose="020B0503030403020204" pitchFamily="34" charset="0"/>
                <a:ea typeface="Source Sans Pro" panose="020B0503030403020204" pitchFamily="34" charset="0"/>
                <a:cs typeface="Calibri"/>
              </a:rPr>
              <a:t>Guttmacher</a:t>
            </a:r>
            <a:r>
              <a:rPr lang="fr-FR" sz="1400" b="0" i="1" u="none" baseline="0" dirty="0">
                <a:latin typeface="Source Sans Pro" panose="020B0503030403020204" pitchFamily="34" charset="0"/>
                <a:ea typeface="Source Sans Pro" panose="020B0503030403020204" pitchFamily="34" charset="0"/>
                <a:cs typeface="Calibri"/>
              </a:rPr>
              <a:t>, </a:t>
            </a:r>
            <a:r>
              <a:rPr lang="fr-FR" sz="1400" b="0" i="1" u="none" baseline="0" dirty="0" err="1">
                <a:latin typeface="Source Sans Pro" panose="020B0503030403020204" pitchFamily="34" charset="0"/>
                <a:ea typeface="Source Sans Pro" panose="020B0503030403020204" pitchFamily="34" charset="0"/>
                <a:cs typeface="Calibri"/>
              </a:rPr>
              <a:t>Ipas</a:t>
            </a:r>
            <a:r>
              <a:rPr lang="fr-FR" sz="1400" b="0" i="1" u="none" baseline="0" dirty="0">
                <a:latin typeface="Source Sans Pro" panose="020B0503030403020204" pitchFamily="34" charset="0"/>
                <a:ea typeface="Source Sans Pro" panose="020B0503030403020204" pitchFamily="34" charset="0"/>
                <a:cs typeface="Calibri"/>
              </a:rPr>
              <a:t>, Fédération internationale pour le planning familial </a:t>
            </a:r>
          </a:p>
        </p:txBody>
      </p:sp>
      <p:sp>
        <p:nvSpPr>
          <p:cNvPr id="5" name="Rectangle 4">
            <a:extLst>
              <a:ext uri="{FF2B5EF4-FFF2-40B4-BE49-F238E27FC236}">
                <a16:creationId xmlns:a16="http://schemas.microsoft.com/office/drawing/2014/main" id="{72653E9C-6632-214E-A574-D59C44FCD847}"/>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488087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D0253E-055F-0C4C-A7DF-69E08A591589}"/>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80CEE39C-591B-460B-8AAD-26F3E8F322CB}"/>
              </a:ext>
            </a:extLst>
          </p:cNvPr>
          <p:cNvSpPr>
            <a:spLocks noGrp="1"/>
          </p:cNvSpPr>
          <p:nvPr>
            <p:ph type="title"/>
          </p:nvPr>
        </p:nvSpPr>
        <p:spPr>
          <a:xfrm>
            <a:off x="838200" y="145529"/>
            <a:ext cx="10515600" cy="1325562"/>
          </a:xfrm>
        </p:spPr>
        <p:txBody>
          <a:bodyPr>
            <a:normAutofit/>
          </a:bodyPr>
          <a:lstStyle/>
          <a:p>
            <a:pPr algn="l" rtl="0"/>
            <a:r>
              <a:rPr lang="fr-FR" sz="4000" b="1" i="0"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Les médias peuvent </a:t>
            </a:r>
            <a:r>
              <a:rPr lang="fr-FR" sz="4000" b="1" i="1"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nuire</a:t>
            </a:r>
            <a:r>
              <a:rPr lang="fr-FR" sz="4000" b="1" i="0"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 involontairement...</a:t>
            </a:r>
          </a:p>
        </p:txBody>
      </p:sp>
      <p:sp>
        <p:nvSpPr>
          <p:cNvPr id="3" name="Content Placeholder 2">
            <a:extLst>
              <a:ext uri="{FF2B5EF4-FFF2-40B4-BE49-F238E27FC236}">
                <a16:creationId xmlns:a16="http://schemas.microsoft.com/office/drawing/2014/main" id="{EBB46922-CAE3-433A-BE7B-48C8E4B22EA0}"/>
              </a:ext>
            </a:extLst>
          </p:cNvPr>
          <p:cNvSpPr>
            <a:spLocks noGrp="1"/>
          </p:cNvSpPr>
          <p:nvPr>
            <p:ph idx="1"/>
          </p:nvPr>
        </p:nvSpPr>
        <p:spPr>
          <a:xfrm>
            <a:off x="745733" y="1471092"/>
            <a:ext cx="10515600" cy="4843984"/>
          </a:xfrm>
        </p:spPr>
        <p:txBody>
          <a:bodyPr vert="horz" lIns="91440" tIns="45720" rIns="91440" bIns="45720" rtlCol="0" anchor="ctr" anchorCtr="0">
            <a:normAutofit/>
          </a:bodyPr>
          <a:lstStyle/>
          <a:p>
            <a:pPr algn="l" rtl="0"/>
            <a:r>
              <a:rPr lang="fr-FR" sz="2200" b="1" i="0" u="none" baseline="0" dirty="0">
                <a:solidFill>
                  <a:srgbClr val="0E487E"/>
                </a:solidFill>
                <a:effectLst/>
                <a:latin typeface="Source Sans Pro Semibold" panose="020B0503030403020204" pitchFamily="34" charset="0"/>
                <a:ea typeface="Source Sans Pro Semibold" panose="020B0503030403020204" pitchFamily="34" charset="0"/>
              </a:rPr>
              <a:t>Un langage, des histoires et des images négatifs et critiques peuvent perpétuer la stigmatisation de l'avortement. Les exemples incluent les stéréotypes des femmes qui ont eu des avortements et des spéculations sur les raisons pour lesquelles les femmes avortent</a:t>
            </a:r>
            <a:endParaRPr lang="fr-FR" sz="2200" b="1" dirty="0">
              <a:solidFill>
                <a:srgbClr val="0E487E"/>
              </a:solidFill>
              <a:latin typeface="Source Sans Pro Semibold" panose="020B0503030403020204" pitchFamily="34" charset="0"/>
              <a:ea typeface="Source Sans Pro Semibold" panose="020B0503030403020204" pitchFamily="34" charset="0"/>
            </a:endParaRP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Des descriptions inexactes des procédures d'avortement et de leur sécurité peuvent répandre la désinformation et la peur</a:t>
            </a:r>
          </a:p>
        </p:txBody>
      </p:sp>
      <p:sp>
        <p:nvSpPr>
          <p:cNvPr id="5" name="Rectangle 4">
            <a:extLst>
              <a:ext uri="{FF2B5EF4-FFF2-40B4-BE49-F238E27FC236}">
                <a16:creationId xmlns:a16="http://schemas.microsoft.com/office/drawing/2014/main" id="{A570B086-8B5C-D14F-A76E-C8194A09A0F4}"/>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3251510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BA956C-1800-B64C-9573-18F71A9F818C}"/>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80CEE39C-591B-460B-8AAD-26F3E8F322CB}"/>
              </a:ext>
            </a:extLst>
          </p:cNvPr>
          <p:cNvSpPr>
            <a:spLocks noGrp="1"/>
          </p:cNvSpPr>
          <p:nvPr>
            <p:ph type="title"/>
          </p:nvPr>
        </p:nvSpPr>
        <p:spPr>
          <a:xfrm>
            <a:off x="159543" y="145528"/>
            <a:ext cx="11799575" cy="1325563"/>
          </a:xfrm>
        </p:spPr>
        <p:txBody>
          <a:bodyPr>
            <a:normAutofit/>
          </a:bodyPr>
          <a:lstStyle/>
          <a:p>
            <a:pPr algn="ctr" rtl="0"/>
            <a:r>
              <a:rPr lang="fr-FR" sz="4000" b="1" i="0"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 ou, les médias peuvent </a:t>
            </a:r>
            <a:r>
              <a:rPr lang="fr-FR" sz="4000" b="1" i="1"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aider à</a:t>
            </a:r>
            <a:r>
              <a:rPr lang="fr-FR" sz="4000" b="1" i="0"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 combattre </a:t>
            </a:r>
            <a:br>
              <a:rPr lang="fr-FR" sz="4000" b="1" i="0"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br>
            <a:r>
              <a:rPr lang="fr-FR" sz="4000" b="1" i="0"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les mythes et la stigmatisation </a:t>
            </a:r>
          </a:p>
        </p:txBody>
      </p:sp>
      <p:sp>
        <p:nvSpPr>
          <p:cNvPr id="3" name="Content Placeholder 2">
            <a:extLst>
              <a:ext uri="{FF2B5EF4-FFF2-40B4-BE49-F238E27FC236}">
                <a16:creationId xmlns:a16="http://schemas.microsoft.com/office/drawing/2014/main" id="{EBB46922-CAE3-433A-BE7B-48C8E4B22EA0}"/>
              </a:ext>
            </a:extLst>
          </p:cNvPr>
          <p:cNvSpPr>
            <a:spLocks noGrp="1"/>
          </p:cNvSpPr>
          <p:nvPr>
            <p:ph idx="1"/>
          </p:nvPr>
        </p:nvSpPr>
        <p:spPr>
          <a:xfrm>
            <a:off x="838199" y="1471091"/>
            <a:ext cx="10515600" cy="4843984"/>
          </a:xfrm>
        </p:spPr>
        <p:txBody>
          <a:bodyPr vert="horz" lIns="91440" tIns="45720" rIns="91440" bIns="45720" rtlCol="0" anchor="ctr" anchorCtr="0">
            <a:normAutofit/>
          </a:bodyPr>
          <a:lstStyle/>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Des rapports responsables et précis sur l'avortement peuvent dissiper les mythes et les idées fausses et réduire la stigmatisation de l'avortement dans une société</a:t>
            </a:r>
          </a:p>
          <a:p>
            <a:pPr algn="l" rtl="0"/>
            <a:r>
              <a:rPr lang="fr-FR" sz="2200" b="1" i="0" u="none" baseline="0" dirty="0">
                <a:solidFill>
                  <a:srgbClr val="0E487E"/>
                </a:solidFill>
                <a:latin typeface="Source Sans Pro Semibold" panose="020B0503030403020204" pitchFamily="34" charset="0"/>
                <a:ea typeface="Source Sans Pro Semibold" panose="020B0503030403020204" pitchFamily="34" charset="0"/>
              </a:rPr>
              <a:t>Une couverture factuelle et nuancée peut conduire à des discussions plus éclairées sur l'avortement et des choix plus sains et plus sûrs pour les femmes</a:t>
            </a:r>
          </a:p>
        </p:txBody>
      </p:sp>
      <p:sp>
        <p:nvSpPr>
          <p:cNvPr id="5" name="Rectangle 4">
            <a:extLst>
              <a:ext uri="{FF2B5EF4-FFF2-40B4-BE49-F238E27FC236}">
                <a16:creationId xmlns:a16="http://schemas.microsoft.com/office/drawing/2014/main" id="{3792C0C9-1B5B-AC47-B972-413693445461}"/>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314126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B2C00F-DF88-6F45-ABF4-50DD816CC91F}"/>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BCBC47FA-DB78-4072-952E-49F3F1015160}"/>
              </a:ext>
            </a:extLst>
          </p:cNvPr>
          <p:cNvSpPr>
            <a:spLocks noGrp="1"/>
          </p:cNvSpPr>
          <p:nvPr>
            <p:ph type="title"/>
          </p:nvPr>
        </p:nvSpPr>
        <p:spPr>
          <a:xfrm>
            <a:off x="838199" y="145529"/>
            <a:ext cx="11037125" cy="1325562"/>
          </a:xfrm>
        </p:spPr>
        <p:txBody>
          <a:bodyPr>
            <a:normAutofit/>
          </a:bodyPr>
          <a:lstStyle/>
          <a:p>
            <a:pPr algn="l" rtl="0"/>
            <a:r>
              <a:rPr lang="fr-FR" sz="4000" b="1" i="0"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Choisissez soigneusement les données et la langue </a:t>
            </a:r>
          </a:p>
        </p:txBody>
      </p:sp>
      <p:sp>
        <p:nvSpPr>
          <p:cNvPr id="3" name="Content Placeholder 2">
            <a:extLst>
              <a:ext uri="{FF2B5EF4-FFF2-40B4-BE49-F238E27FC236}">
                <a16:creationId xmlns:a16="http://schemas.microsoft.com/office/drawing/2014/main" id="{9D671A34-C727-45C4-BA36-FFBD04824722}"/>
              </a:ext>
            </a:extLst>
          </p:cNvPr>
          <p:cNvSpPr>
            <a:spLocks noGrp="1"/>
          </p:cNvSpPr>
          <p:nvPr>
            <p:ph idx="1"/>
          </p:nvPr>
        </p:nvSpPr>
        <p:spPr>
          <a:xfrm>
            <a:off x="838200" y="1471091"/>
            <a:ext cx="10515600" cy="4843984"/>
          </a:xfrm>
        </p:spPr>
        <p:txBody>
          <a:bodyPr vert="horz" lIns="91440" tIns="45720" rIns="91440" bIns="45720" rtlCol="0" anchor="ctr" anchorCtr="0">
            <a:normAutofit/>
          </a:bodyPr>
          <a:lstStyle/>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Utiliser des données provenant de sources crédibles</a:t>
            </a: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cs typeface="Calibri"/>
              </a:rPr>
              <a:t>Incluez plusieurs sources pour que votre histoire soit bien équilibrée</a:t>
            </a: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Ne publiez jamais de fausses déclarations comme si elles étaient vraies et confirmez toujours les informations provenant de sources potentiellement biaisées</a:t>
            </a:r>
          </a:p>
          <a:p>
            <a:pPr lvl="1" algn="l" rtl="0"/>
            <a:r>
              <a:rPr lang="fr-FR" sz="1900" b="0" i="0" u="none" baseline="0" dirty="0">
                <a:latin typeface="Source Sans Pro" panose="020B0503030403020204" pitchFamily="34" charset="0"/>
                <a:ea typeface="Source Sans Pro" panose="020B0503030403020204" pitchFamily="34" charset="0"/>
                <a:cs typeface="Calibri"/>
              </a:rPr>
              <a:t>Vérifier les réclamations auprès d'une source impartiale ou experte</a:t>
            </a:r>
          </a:p>
          <a:p>
            <a:pPr lvl="1" algn="l" rtl="0"/>
            <a:r>
              <a:rPr lang="fr-FR" sz="1900" b="0" i="0" u="none" baseline="0" dirty="0">
                <a:latin typeface="Source Sans Pro" panose="020B0503030403020204" pitchFamily="34" charset="0"/>
                <a:ea typeface="Source Sans Pro" panose="020B0503030403020204" pitchFamily="34" charset="0"/>
                <a:cs typeface="Calibri"/>
              </a:rPr>
              <a:t>N'utilisez pas de revendications ou d'informations que vous ne pouvez pas vérifier</a:t>
            </a: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Choisissez la langue avec soin</a:t>
            </a:r>
          </a:p>
          <a:p>
            <a:pPr lvl="1" algn="l" rtl="0"/>
            <a:r>
              <a:rPr lang="fr-FR" sz="1900" b="0" i="0" u="none" baseline="0" dirty="0">
                <a:latin typeface="Source Sans Pro" panose="020B0503030403020204" pitchFamily="34" charset="0"/>
                <a:ea typeface="Source Sans Pro" panose="020B0503030403020204" pitchFamily="34" charset="0"/>
              </a:rPr>
              <a:t>Évitez de dire « pro-vie ». Dites « anti-avortement » ou « contre l'avortement »</a:t>
            </a:r>
          </a:p>
          <a:p>
            <a:pPr lvl="1" algn="l" rtl="0"/>
            <a:r>
              <a:rPr lang="fr-FR" sz="1900" b="0" i="0" u="none" baseline="0" dirty="0">
                <a:latin typeface="Source Sans Pro" panose="020B0503030403020204" pitchFamily="34" charset="0"/>
                <a:ea typeface="Source Sans Pro" panose="020B0503030403020204" pitchFamily="34" charset="0"/>
              </a:rPr>
              <a:t>Évitez de dire « garder le bébé. », dites « continuer la grossesse »</a:t>
            </a:r>
          </a:p>
          <a:p>
            <a:pPr lvl="1" algn="l" rtl="0"/>
            <a:r>
              <a:rPr lang="fr-FR" sz="1900" b="0" i="0" u="none" baseline="0" dirty="0">
                <a:latin typeface="Source Sans Pro" panose="020B0503030403020204" pitchFamily="34" charset="0"/>
                <a:ea typeface="Source Sans Pro" panose="020B0503030403020204" pitchFamily="34" charset="0"/>
              </a:rPr>
              <a:t>Évitez de dire « bébé à naître ». Les termes corrects sont « embryon » (semaines 1 à 10 de la grossesse) ou « fœtus » (semaine 11 jusqu'à la naissance)</a:t>
            </a:r>
          </a:p>
          <a:p>
            <a:pPr lvl="1" algn="l" rtl="0"/>
            <a:r>
              <a:rPr lang="fr-FR" sz="1900" b="0" i="0" u="none" baseline="0" dirty="0">
                <a:latin typeface="Source Sans Pro" panose="020B0503030403020204" pitchFamily="34" charset="0"/>
                <a:ea typeface="Source Sans Pro" panose="020B0503030403020204" pitchFamily="34" charset="0"/>
              </a:rPr>
              <a:t>Évitez de dire « mère ». Dites « femme enceinte »</a:t>
            </a:r>
          </a:p>
        </p:txBody>
      </p:sp>
      <p:sp>
        <p:nvSpPr>
          <p:cNvPr id="5" name="Rectangle 4">
            <a:extLst>
              <a:ext uri="{FF2B5EF4-FFF2-40B4-BE49-F238E27FC236}">
                <a16:creationId xmlns:a16="http://schemas.microsoft.com/office/drawing/2014/main" id="{988F2614-C541-7046-A631-5D5C40D5E4C3}"/>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3204178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C4F188-8710-2848-BC12-023997D133AD}"/>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C10C4F9D-687C-42CB-9C65-A025BA62A1F9}"/>
              </a:ext>
            </a:extLst>
          </p:cNvPr>
          <p:cNvSpPr>
            <a:spLocks noGrp="1"/>
          </p:cNvSpPr>
          <p:nvPr>
            <p:ph type="title"/>
          </p:nvPr>
        </p:nvSpPr>
        <p:spPr>
          <a:xfrm>
            <a:off x="838199" y="145527"/>
            <a:ext cx="8911443" cy="1325564"/>
          </a:xfrm>
        </p:spPr>
        <p:txBody>
          <a:bodyPr>
            <a:normAutofit/>
          </a:bodyPr>
          <a:lstStyle/>
          <a:p>
            <a:pPr algn="l" rtl="0"/>
            <a:r>
              <a:rPr lang="fr-FR" sz="4000" b="1" i="0"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Couvrir des histoires personnelles de manière responsable</a:t>
            </a:r>
          </a:p>
        </p:txBody>
      </p:sp>
      <p:sp>
        <p:nvSpPr>
          <p:cNvPr id="3" name="Content Placeholder 2">
            <a:extLst>
              <a:ext uri="{FF2B5EF4-FFF2-40B4-BE49-F238E27FC236}">
                <a16:creationId xmlns:a16="http://schemas.microsoft.com/office/drawing/2014/main" id="{728E5FF9-0E8F-4490-AE5F-096F1A29566E}"/>
              </a:ext>
            </a:extLst>
          </p:cNvPr>
          <p:cNvSpPr>
            <a:spLocks noGrp="1"/>
          </p:cNvSpPr>
          <p:nvPr>
            <p:ph idx="1"/>
          </p:nvPr>
        </p:nvSpPr>
        <p:spPr>
          <a:xfrm>
            <a:off x="838200" y="1471091"/>
            <a:ext cx="10515599" cy="4843984"/>
          </a:xfrm>
        </p:spPr>
        <p:txBody>
          <a:bodyPr vert="horz" lIns="91440" tIns="45720" rIns="91440" bIns="45720" rtlCol="0" anchor="ctr" anchorCtr="0">
            <a:normAutofit/>
          </a:bodyPr>
          <a:lstStyle/>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Recherchez des témoignages personnels de femmes qui souhaitent partager leurs histoires sur l'avortement</a:t>
            </a:r>
          </a:p>
          <a:p>
            <a:pPr marL="457200" lvl="1" indent="0" algn="l" rtl="0">
              <a:buNone/>
            </a:pPr>
            <a:r>
              <a:rPr lang="fr-FR" sz="1900" b="0" i="0" u="none" baseline="0" dirty="0">
                <a:latin typeface="Source Sans Pro" panose="020B0503030403020204" pitchFamily="34" charset="0"/>
                <a:ea typeface="Source Sans Pro" panose="020B0503030403020204" pitchFamily="34" charset="0"/>
              </a:rPr>
              <a:t>N'oubliez pas que l'histoire d'une personne ne représente pas tout le monde. Incluez une variété d'histoires lorsque cela est possible.</a:t>
            </a:r>
            <a:endParaRPr lang="fr-FR" sz="1900" dirty="0">
              <a:latin typeface="Source Sans Pro" panose="020B0503030403020204" pitchFamily="34" charset="0"/>
              <a:ea typeface="Source Sans Pro" panose="020B0503030403020204" pitchFamily="34" charset="0"/>
              <a:cs typeface="Calibri"/>
            </a:endParaRP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rPr>
              <a:t>Considérez l'avortement comme un choix légitime et créditez la prise de décision des femmes. Évitez un langage qui déshumanise les femmes</a:t>
            </a:r>
          </a:p>
          <a:p>
            <a:pPr marL="457200" lvl="1" indent="0" algn="l" rtl="0">
              <a:buNone/>
            </a:pPr>
            <a:r>
              <a:rPr lang="fr-FR" sz="1900" b="0" i="0" u="none" baseline="0" dirty="0">
                <a:latin typeface="Source Sans Pro" panose="020B0503030403020204" pitchFamily="34" charset="0"/>
                <a:ea typeface="Source Sans Pro" panose="020B0503030403020204" pitchFamily="34" charset="0"/>
              </a:rPr>
              <a:t>Faites référence au droit d'une femme à la vie et à la santé, décrivez ses décisions et ses expériences</a:t>
            </a:r>
          </a:p>
          <a:p>
            <a:pPr algn="l" rtl="0"/>
            <a:r>
              <a:rPr lang="fr-FR" sz="2000" b="1" i="0" u="none" baseline="0" dirty="0">
                <a:solidFill>
                  <a:srgbClr val="0E487E"/>
                </a:solidFill>
                <a:latin typeface="Source Sans Pro Semibold" panose="020B0503030403020204" pitchFamily="34" charset="0"/>
                <a:ea typeface="Source Sans Pro Semibold" panose="020B0503030403020204" pitchFamily="34" charset="0"/>
                <a:cs typeface="Calibri" panose="020F0502020204030204"/>
              </a:rPr>
              <a:t>Protégez la vie privée de vos sources, comprenez les effets néfastes de la stigmatisation</a:t>
            </a:r>
          </a:p>
          <a:p>
            <a:pPr marL="457200" lvl="1" indent="0" algn="l" rtl="0">
              <a:buNone/>
            </a:pPr>
            <a:r>
              <a:rPr lang="fr-FR" sz="1900" b="0" i="0" u="none" baseline="0" dirty="0">
                <a:latin typeface="Source Sans Pro" panose="020B0503030403020204" pitchFamily="34" charset="0"/>
                <a:ea typeface="Source Sans Pro" panose="020B0503030403020204" pitchFamily="34" charset="0"/>
                <a:cs typeface="Calibri" panose="020F0502020204030204"/>
              </a:rPr>
              <a:t>Vous pouvez utiliser des pseudonymes pour vos sources, omettre leurs noms de famille ou inclure des descripteurs d'identification minimaux. Demandez à vos sources leur préférence et soyez transparent avec votre public</a:t>
            </a:r>
            <a:endParaRPr lang="fr-FR" sz="1900" dirty="0">
              <a:latin typeface="Source Sans Pro" panose="020B0503030403020204" pitchFamily="34" charset="0"/>
              <a:ea typeface="Source Sans Pro" panose="020B0503030403020204" pitchFamily="34" charset="0"/>
            </a:endParaRPr>
          </a:p>
        </p:txBody>
      </p:sp>
      <p:sp>
        <p:nvSpPr>
          <p:cNvPr id="5" name="Rectangle 4">
            <a:extLst>
              <a:ext uri="{FF2B5EF4-FFF2-40B4-BE49-F238E27FC236}">
                <a16:creationId xmlns:a16="http://schemas.microsoft.com/office/drawing/2014/main" id="{194361F6-13E7-1F4F-8826-9D3522697726}"/>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883211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0D510-33B0-EB42-8762-EACB2084389E}"/>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AB57032F-4681-4E20-AFFF-5808EE785915}"/>
              </a:ext>
            </a:extLst>
          </p:cNvPr>
          <p:cNvSpPr>
            <a:spLocks noGrp="1"/>
          </p:cNvSpPr>
          <p:nvPr>
            <p:ph type="title"/>
          </p:nvPr>
        </p:nvSpPr>
        <p:spPr>
          <a:xfrm>
            <a:off x="838200" y="145529"/>
            <a:ext cx="9255826" cy="1325562"/>
          </a:xfrm>
        </p:spPr>
        <p:txBody>
          <a:bodyPr>
            <a:normAutofit/>
          </a:bodyPr>
          <a:lstStyle/>
          <a:p>
            <a:pPr algn="l" rtl="0"/>
            <a:r>
              <a:rPr lang="fr-FR" sz="4000" b="1" i="0" u="none" baseline="0"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Utilisez des images précises de la grossesse et de l'avortement</a:t>
            </a:r>
          </a:p>
        </p:txBody>
      </p:sp>
      <p:sp>
        <p:nvSpPr>
          <p:cNvPr id="3" name="Content Placeholder 2">
            <a:extLst>
              <a:ext uri="{FF2B5EF4-FFF2-40B4-BE49-F238E27FC236}">
                <a16:creationId xmlns:a16="http://schemas.microsoft.com/office/drawing/2014/main" id="{33384928-8C80-4EFE-A6CF-CF5DB484621C}"/>
              </a:ext>
            </a:extLst>
          </p:cNvPr>
          <p:cNvSpPr>
            <a:spLocks noGrp="1"/>
          </p:cNvSpPr>
          <p:nvPr>
            <p:ph idx="1"/>
          </p:nvPr>
        </p:nvSpPr>
        <p:spPr>
          <a:xfrm>
            <a:off x="914400" y="1471091"/>
            <a:ext cx="10439400" cy="4843984"/>
          </a:xfrm>
        </p:spPr>
        <p:txBody>
          <a:bodyPr vert="horz" lIns="91440" tIns="45720" rIns="91440" bIns="45720" rtlCol="0" anchor="ctr" anchorCtr="0">
            <a:normAutofit/>
          </a:bodyPr>
          <a:lstStyle/>
          <a:p>
            <a:pPr algn="l" rtl="0"/>
            <a:r>
              <a:rPr lang="fr-FR" sz="2000" b="1" i="0" u="none" baseline="0">
                <a:solidFill>
                  <a:srgbClr val="0E487E"/>
                </a:solidFill>
                <a:latin typeface="Source Sans Pro Semibold" panose="020B0503030403020204" pitchFamily="34" charset="0"/>
                <a:ea typeface="Source Sans Pro Semibold" panose="020B0503030403020204" pitchFamily="34" charset="0"/>
              </a:rPr>
              <a:t>Utilisez uniquement des photos, des images et des infographies qui reflètent les réalités de l'avortement en tant qu'affaire de santé publique et personnelle</a:t>
            </a:r>
            <a:endParaRPr lang="fr-FR" sz="2000" b="1" dirty="0">
              <a:solidFill>
                <a:srgbClr val="0E487E"/>
              </a:solidFill>
              <a:latin typeface="Source Sans Pro Semibold" panose="020B0503030403020204" pitchFamily="34" charset="0"/>
              <a:ea typeface="Source Sans Pro Semibold" panose="020B0503030403020204" pitchFamily="34" charset="0"/>
              <a:cs typeface="Calibri"/>
            </a:endParaRPr>
          </a:p>
          <a:p>
            <a:pPr algn="l" rtl="0"/>
            <a:r>
              <a:rPr lang="fr-FR" sz="2000" b="1" i="0" u="none" baseline="0">
                <a:solidFill>
                  <a:srgbClr val="0E487E"/>
                </a:solidFill>
                <a:latin typeface="Source Sans Pro Semibold" panose="020B0503030403020204" pitchFamily="34" charset="0"/>
                <a:ea typeface="Source Sans Pro Semibold" panose="020B0503030403020204" pitchFamily="34" charset="0"/>
              </a:rPr>
              <a:t>Assurez-vous que votre point de vente n'utilise pas de visuels stigmatisants ou inexacts et envisagez des moyens alternatifs et plus efficaces d'illustrer votre histoire</a:t>
            </a:r>
            <a:endParaRPr lang="fr-FR" sz="2000" b="1" dirty="0">
              <a:solidFill>
                <a:srgbClr val="0E487E"/>
              </a:solidFill>
              <a:latin typeface="Source Sans Pro Semibold" panose="020B0503030403020204" pitchFamily="34" charset="0"/>
              <a:ea typeface="Source Sans Pro Semibold" panose="020B0503030403020204" pitchFamily="34" charset="0"/>
            </a:endParaRPr>
          </a:p>
          <a:p>
            <a:pPr algn="l" rtl="0"/>
            <a:r>
              <a:rPr lang="fr-FR" sz="2000" b="1" i="0" u="none" baseline="0">
                <a:solidFill>
                  <a:srgbClr val="0E487E"/>
                </a:solidFill>
                <a:latin typeface="Source Sans Pro Semibold" panose="020B0503030403020204" pitchFamily="34" charset="0"/>
                <a:ea typeface="Source Sans Pro Semibold" panose="020B0503030403020204" pitchFamily="34" charset="0"/>
              </a:rPr>
              <a:t>Évitez les images de :</a:t>
            </a:r>
          </a:p>
          <a:p>
            <a:pPr lvl="1" algn="l" rtl="0"/>
            <a:r>
              <a:rPr lang="fr-FR" sz="1900" b="0" i="0" u="none" baseline="0">
                <a:latin typeface="Source Sans Pro" panose="020B0503030403020204" pitchFamily="34" charset="0"/>
                <a:ea typeface="Source Sans Pro" panose="020B0503030403020204" pitchFamily="34" charset="0"/>
              </a:rPr>
              <a:t>Personnes visiblement enceintes</a:t>
            </a:r>
          </a:p>
          <a:p>
            <a:pPr lvl="1" algn="l" rtl="0"/>
            <a:r>
              <a:rPr lang="fr-FR" sz="1900" b="0" i="0" u="none" baseline="0">
                <a:latin typeface="Source Sans Pro" panose="020B0503030403020204" pitchFamily="34" charset="0"/>
                <a:ea typeface="Source Sans Pro" panose="020B0503030403020204" pitchFamily="34" charset="0"/>
              </a:rPr>
              <a:t>Gens avec leurs visages obscurcis</a:t>
            </a:r>
          </a:p>
          <a:p>
            <a:pPr lvl="1" algn="l" rtl="0"/>
            <a:r>
              <a:rPr lang="fr-FR" sz="1900" b="0" i="0" u="none" baseline="0">
                <a:latin typeface="Source Sans Pro" panose="020B0503030403020204" pitchFamily="34" charset="0"/>
                <a:ea typeface="Source Sans Pro" panose="020B0503030403020204" pitchFamily="34" charset="0"/>
              </a:rPr>
              <a:t>Personnes manifestant de fortes émotions négatives (par exemple, pleurer)</a:t>
            </a:r>
          </a:p>
          <a:p>
            <a:pPr lvl="1" algn="l" rtl="0"/>
            <a:r>
              <a:rPr lang="fr-FR" sz="1900" b="0" i="0" u="none" baseline="0">
                <a:latin typeface="Source Sans Pro" panose="020B0503030403020204" pitchFamily="34" charset="0"/>
                <a:ea typeface="Source Sans Pro" panose="020B0503030403020204" pitchFamily="34" charset="0"/>
                <a:cs typeface="Calibri"/>
              </a:rPr>
              <a:t>Bébés ou enfants</a:t>
            </a:r>
          </a:p>
        </p:txBody>
      </p:sp>
      <p:sp>
        <p:nvSpPr>
          <p:cNvPr id="5" name="Rectangle 4">
            <a:extLst>
              <a:ext uri="{FF2B5EF4-FFF2-40B4-BE49-F238E27FC236}">
                <a16:creationId xmlns:a16="http://schemas.microsoft.com/office/drawing/2014/main" id="{D7D717B2-BBF4-3F4B-B065-9A487B9924B6}"/>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970608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69C964-D85A-3C47-94E8-DF26D8F5BA08}"/>
              </a:ext>
            </a:extLst>
          </p:cNvPr>
          <p:cNvSpPr/>
          <p:nvPr/>
        </p:nvSpPr>
        <p:spPr>
          <a:xfrm>
            <a:off x="504825" y="1138730"/>
            <a:ext cx="11494066" cy="541282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4" name="Rectangle 3">
            <a:extLst>
              <a:ext uri="{FF2B5EF4-FFF2-40B4-BE49-F238E27FC236}">
                <a16:creationId xmlns:a16="http://schemas.microsoft.com/office/drawing/2014/main" id="{0AD76CDA-3A78-044A-ACAF-4C71FD65904F}"/>
              </a:ext>
            </a:extLst>
          </p:cNvPr>
          <p:cNvSpPr/>
          <p:nvPr/>
        </p:nvSpPr>
        <p:spPr>
          <a:xfrm>
            <a:off x="193109" y="866775"/>
            <a:ext cx="11494066" cy="5412828"/>
          </a:xfrm>
          <a:prstGeom prst="rect">
            <a:avLst/>
          </a:prstGeom>
          <a:solidFill>
            <a:srgbClr val="0E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5" name="Title 1">
            <a:extLst>
              <a:ext uri="{FF2B5EF4-FFF2-40B4-BE49-F238E27FC236}">
                <a16:creationId xmlns:a16="http://schemas.microsoft.com/office/drawing/2014/main" id="{D1B8DD46-1324-BC4E-9BC7-8C37ECA9593E}"/>
              </a:ext>
            </a:extLst>
          </p:cNvPr>
          <p:cNvSpPr txBox="1">
            <a:spLocks/>
          </p:cNvSpPr>
          <p:nvPr/>
        </p:nvSpPr>
        <p:spPr>
          <a:xfrm>
            <a:off x="1805238" y="1966378"/>
            <a:ext cx="8233327" cy="2214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Apprendre les uns des autres :</a:t>
            </a:r>
            <a:br>
              <a:rPr lang="fr-FR"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Exercices Interactifs</a:t>
            </a:r>
          </a:p>
        </p:txBody>
      </p:sp>
      <p:sp>
        <p:nvSpPr>
          <p:cNvPr id="6" name="Rectangle 5">
            <a:extLst>
              <a:ext uri="{FF2B5EF4-FFF2-40B4-BE49-F238E27FC236}">
                <a16:creationId xmlns:a16="http://schemas.microsoft.com/office/drawing/2014/main" id="{8CF10BD1-8AB1-B94D-A1BF-7FCD67B77CA0}"/>
              </a:ext>
            </a:extLst>
          </p:cNvPr>
          <p:cNvSpPr/>
          <p:nvPr/>
        </p:nvSpPr>
        <p:spPr>
          <a:xfrm>
            <a:off x="504824" y="626520"/>
            <a:ext cx="2547133" cy="53767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 name="Rectangle 6">
            <a:extLst>
              <a:ext uri="{FF2B5EF4-FFF2-40B4-BE49-F238E27FC236}">
                <a16:creationId xmlns:a16="http://schemas.microsoft.com/office/drawing/2014/main" id="{1959C417-7098-FC47-A2D1-3F09374FD344}"/>
              </a:ext>
            </a:extLst>
          </p:cNvPr>
          <p:cNvSpPr/>
          <p:nvPr/>
        </p:nvSpPr>
        <p:spPr>
          <a:xfrm>
            <a:off x="504824" y="718071"/>
            <a:ext cx="2547132" cy="369332"/>
          </a:xfrm>
          <a:prstGeom prst="rect">
            <a:avLst/>
          </a:prstGeom>
        </p:spPr>
        <p:txBody>
          <a:bodyPr wrap="square">
            <a:spAutoFit/>
          </a:bodyPr>
          <a:lstStyle/>
          <a:p>
            <a:pPr algn="ctr" rtl="0"/>
            <a:r>
              <a:rPr lang="fr-FR" b="1" i="0" u="none" baseline="0" dirty="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rPr>
              <a:t>QUATRIÈME PARTIE</a:t>
            </a:r>
            <a:endParaRPr lang="fr-FR" b="1" dirty="0">
              <a:latin typeface="Source Sans Pro" panose="020B0503030403020204" pitchFamily="34" charset="0"/>
              <a:ea typeface="Source Sans Pro" panose="020B0503030403020204" pitchFamily="34" charset="0"/>
              <a:cs typeface="Roboto Condensed" panose="02000000000000000000" pitchFamily="2" charset="0"/>
            </a:endParaRPr>
          </a:p>
        </p:txBody>
      </p:sp>
      <p:sp>
        <p:nvSpPr>
          <p:cNvPr id="8" name="Rectangle 7">
            <a:extLst>
              <a:ext uri="{FF2B5EF4-FFF2-40B4-BE49-F238E27FC236}">
                <a16:creationId xmlns:a16="http://schemas.microsoft.com/office/drawing/2014/main" id="{DE49E736-F2BE-3745-8149-62BD1EC05A14}"/>
              </a:ext>
            </a:extLst>
          </p:cNvPr>
          <p:cNvSpPr/>
          <p:nvPr/>
        </p:nvSpPr>
        <p:spPr>
          <a:xfrm>
            <a:off x="7726370" y="4516927"/>
            <a:ext cx="2312195" cy="30905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3406723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B9C4A4-1388-EF4E-BDA7-A4DE324074DC}"/>
              </a:ext>
            </a:extLst>
          </p:cNvPr>
          <p:cNvSpPr/>
          <p:nvPr/>
        </p:nvSpPr>
        <p:spPr>
          <a:xfrm>
            <a:off x="504825" y="1772143"/>
            <a:ext cx="11494066" cy="4022178"/>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0" name="Rectangle 9">
            <a:extLst>
              <a:ext uri="{FF2B5EF4-FFF2-40B4-BE49-F238E27FC236}">
                <a16:creationId xmlns:a16="http://schemas.microsoft.com/office/drawing/2014/main" id="{52A064D4-B1A8-514C-97D4-70DF988C5952}"/>
              </a:ext>
            </a:extLst>
          </p:cNvPr>
          <p:cNvSpPr/>
          <p:nvPr/>
        </p:nvSpPr>
        <p:spPr>
          <a:xfrm>
            <a:off x="193109" y="1500188"/>
            <a:ext cx="11494066" cy="402217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11" name="Title 1">
            <a:extLst>
              <a:ext uri="{FF2B5EF4-FFF2-40B4-BE49-F238E27FC236}">
                <a16:creationId xmlns:a16="http://schemas.microsoft.com/office/drawing/2014/main" id="{3502163E-E8C2-534F-84D3-BD6A614E0A41}"/>
              </a:ext>
            </a:extLst>
          </p:cNvPr>
          <p:cNvSpPr txBox="1">
            <a:spLocks/>
          </p:cNvSpPr>
          <p:nvPr/>
        </p:nvSpPr>
        <p:spPr>
          <a:xfrm>
            <a:off x="1892566" y="2906143"/>
            <a:ext cx="8233327" cy="817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0"/>
            <a:r>
              <a:rPr lang="fr-FR" sz="4800" b="1" i="0" u="none" baseline="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Concevoir votre argumentaire</a:t>
            </a:r>
          </a:p>
        </p:txBody>
      </p:sp>
      <p:sp>
        <p:nvSpPr>
          <p:cNvPr id="12" name="Rectangle 11">
            <a:extLst>
              <a:ext uri="{FF2B5EF4-FFF2-40B4-BE49-F238E27FC236}">
                <a16:creationId xmlns:a16="http://schemas.microsoft.com/office/drawing/2014/main" id="{053D0F5D-E28C-2142-A451-8C5AC25B09E9}"/>
              </a:ext>
            </a:extLst>
          </p:cNvPr>
          <p:cNvSpPr/>
          <p:nvPr/>
        </p:nvSpPr>
        <p:spPr>
          <a:xfrm>
            <a:off x="504825" y="1053422"/>
            <a:ext cx="3367088" cy="893530"/>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3" name="Rectangle 12">
            <a:extLst>
              <a:ext uri="{FF2B5EF4-FFF2-40B4-BE49-F238E27FC236}">
                <a16:creationId xmlns:a16="http://schemas.microsoft.com/office/drawing/2014/main" id="{5CBD25D4-13D2-C643-9FCA-5D0879B0DC04}"/>
              </a:ext>
            </a:extLst>
          </p:cNvPr>
          <p:cNvSpPr/>
          <p:nvPr/>
        </p:nvSpPr>
        <p:spPr>
          <a:xfrm>
            <a:off x="504825" y="1315521"/>
            <a:ext cx="3367088" cy="369332"/>
          </a:xfrm>
          <a:prstGeom prst="rect">
            <a:avLst/>
          </a:prstGeom>
        </p:spPr>
        <p:txBody>
          <a:bodyPr wrap="square">
            <a:spAutoFit/>
          </a:bodyPr>
          <a:lstStyle/>
          <a:p>
            <a:pPr algn="ctr" rtl="0"/>
            <a:r>
              <a:rPr lang="fr-FR" b="1" i="0" u="none" baseline="0">
                <a:solidFill>
                  <a:srgbClr val="0E487E"/>
                </a:solidFill>
                <a:latin typeface="Source Sans Pro" panose="020B0503030403020204" pitchFamily="34" charset="0"/>
                <a:ea typeface="Source Sans Pro" panose="020B0503030403020204" pitchFamily="34" charset="0"/>
                <a:cs typeface="Roboto Condensed" panose="02000000000000000000" pitchFamily="2" charset="0"/>
              </a:rPr>
              <a:t>POUR LES JOURNALISTES</a:t>
            </a:r>
          </a:p>
        </p:txBody>
      </p:sp>
      <p:sp>
        <p:nvSpPr>
          <p:cNvPr id="14" name="Rectangle 13">
            <a:extLst>
              <a:ext uri="{FF2B5EF4-FFF2-40B4-BE49-F238E27FC236}">
                <a16:creationId xmlns:a16="http://schemas.microsoft.com/office/drawing/2014/main" id="{0BBC0852-79A1-3A40-B1E2-27BEE7695729}"/>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19" name="Picture 18" descr="A picture containing text, chair&#10;&#10;Description automatically generated">
            <a:extLst>
              <a:ext uri="{FF2B5EF4-FFF2-40B4-BE49-F238E27FC236}">
                <a16:creationId xmlns:a16="http://schemas.microsoft.com/office/drawing/2014/main" id="{0574CE60-A02E-5542-BFBA-ABFD01B0DE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108" y="3428999"/>
            <a:ext cx="4974370" cy="3285365"/>
          </a:xfrm>
          <a:prstGeom prst="rect">
            <a:avLst/>
          </a:prstGeom>
        </p:spPr>
      </p:pic>
    </p:spTree>
    <p:extLst>
      <p:ext uri="{BB962C8B-B14F-4D97-AF65-F5344CB8AC3E}">
        <p14:creationId xmlns:p14="http://schemas.microsoft.com/office/powerpoint/2010/main" val="3480601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0CD856-4A76-F942-B4C8-FED08D688914}"/>
              </a:ext>
            </a:extLst>
          </p:cNvPr>
          <p:cNvSpPr/>
          <p:nvPr/>
        </p:nvSpPr>
        <p:spPr>
          <a:xfrm>
            <a:off x="1954016" y="2770110"/>
            <a:ext cx="8468487" cy="2510942"/>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 name="Rectangle 6">
            <a:extLst>
              <a:ext uri="{FF2B5EF4-FFF2-40B4-BE49-F238E27FC236}">
                <a16:creationId xmlns:a16="http://schemas.microsoft.com/office/drawing/2014/main" id="{03730F4B-47CD-E147-BF27-CA404917942B}"/>
              </a:ext>
            </a:extLst>
          </p:cNvPr>
          <p:cNvSpPr/>
          <p:nvPr/>
        </p:nvSpPr>
        <p:spPr>
          <a:xfrm>
            <a:off x="1642300" y="2498155"/>
            <a:ext cx="8468487" cy="2510942"/>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4" name="Rectangle 3">
            <a:extLst>
              <a:ext uri="{FF2B5EF4-FFF2-40B4-BE49-F238E27FC236}">
                <a16:creationId xmlns:a16="http://schemas.microsoft.com/office/drawing/2014/main" id="{D42F3CDE-1592-3449-972E-AA9C06FC7AC3}"/>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75FA7447-1983-44C5-8077-6C759E718ED3}"/>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Qu'est-ce qu'un argumentaire ?</a:t>
            </a:r>
          </a:p>
        </p:txBody>
      </p:sp>
      <p:sp>
        <p:nvSpPr>
          <p:cNvPr id="3" name="Content Placeholder 2">
            <a:extLst>
              <a:ext uri="{FF2B5EF4-FFF2-40B4-BE49-F238E27FC236}">
                <a16:creationId xmlns:a16="http://schemas.microsoft.com/office/drawing/2014/main" id="{3A6848B2-00BB-4B0B-B9CC-13CBB86EA859}"/>
              </a:ext>
            </a:extLst>
          </p:cNvPr>
          <p:cNvSpPr>
            <a:spLocks noGrp="1"/>
          </p:cNvSpPr>
          <p:nvPr>
            <p:ph idx="1"/>
          </p:nvPr>
        </p:nvSpPr>
        <p:spPr>
          <a:xfrm>
            <a:off x="1954016" y="1483283"/>
            <a:ext cx="8156771" cy="4843984"/>
          </a:xfrm>
        </p:spPr>
        <p:txBody>
          <a:bodyPr vert="horz" lIns="91440" tIns="45720" rIns="91440" bIns="45720" rtlCol="0" anchor="ctr" anchorCtr="0">
            <a:normAutofit/>
          </a:bodyPr>
          <a:lstStyle/>
          <a:p>
            <a:pPr marL="0" indent="0" algn="l" rtl="0">
              <a:buNone/>
            </a:pPr>
            <a:r>
              <a:rPr lang="fr-FR" sz="2000" b="1" i="0" u="none" baseline="0">
                <a:solidFill>
                  <a:srgbClr val="0E487E"/>
                </a:solidFill>
                <a:latin typeface="Source Sans Pro Semibold" panose="020B0503030403020204" pitchFamily="34" charset="0"/>
                <a:ea typeface="Source Sans Pro Semibold" panose="020B0503030403020204" pitchFamily="34" charset="0"/>
                <a:cs typeface="Calibri"/>
              </a:rPr>
              <a:t>Un appel écrit ou verbal pour une idée d'histoire, décrivant la valeur et le contenu de l'histoire et établissant un plan de reportage</a:t>
            </a:r>
            <a:br>
              <a:rPr lang="fr-FR" sz="2400" b="1">
                <a:solidFill>
                  <a:srgbClr val="0E487E"/>
                </a:solidFill>
                <a:latin typeface="Source Sans Pro Semibold" panose="020B0503030403020204" pitchFamily="34" charset="0"/>
                <a:ea typeface="Source Sans Pro Semibold" panose="020B0503030403020204" pitchFamily="34" charset="0"/>
                <a:cs typeface="Calibri"/>
              </a:rPr>
            </a:br>
            <a:endParaRPr lang="fr-FR" sz="2400" b="1" dirty="0">
              <a:solidFill>
                <a:srgbClr val="0E487E"/>
              </a:solidFill>
              <a:latin typeface="Source Sans Pro Semibold" panose="020B0503030403020204" pitchFamily="34" charset="0"/>
              <a:ea typeface="Source Sans Pro Semibold" panose="020B0503030403020204" pitchFamily="34" charset="0"/>
              <a:cs typeface="Calibri"/>
            </a:endParaRPr>
          </a:p>
          <a:p>
            <a:pPr marL="0" indent="0" algn="l" rtl="0">
              <a:buNone/>
            </a:pPr>
            <a:r>
              <a:rPr lang="fr-FR" sz="1900" b="0" i="1" u="none" baseline="0">
                <a:latin typeface="Source Sans Pro" panose="020B0503030403020204" pitchFamily="34" charset="0"/>
                <a:ea typeface="Source Sans Pro" panose="020B0503030403020204" pitchFamily="34" charset="0"/>
                <a:cs typeface="Calibri"/>
              </a:rPr>
              <a:t>Conçu pour convaincre un rédacteur en chef de publier ou d'acheter l'article d'un journaliste</a:t>
            </a:r>
          </a:p>
        </p:txBody>
      </p:sp>
    </p:spTree>
    <p:extLst>
      <p:ext uri="{BB962C8B-B14F-4D97-AF65-F5344CB8AC3E}">
        <p14:creationId xmlns:p14="http://schemas.microsoft.com/office/powerpoint/2010/main" val="100579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7B11DF-82E6-2C4E-885E-382C555E7590}"/>
              </a:ext>
            </a:extLst>
          </p:cNvPr>
          <p:cNvSpPr/>
          <p:nvPr/>
        </p:nvSpPr>
        <p:spPr>
          <a:xfrm>
            <a:off x="159543" y="159816"/>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3" name="Title 1">
            <a:extLst>
              <a:ext uri="{FF2B5EF4-FFF2-40B4-BE49-F238E27FC236}">
                <a16:creationId xmlns:a16="http://schemas.microsoft.com/office/drawing/2014/main" id="{E0AAA921-E1D9-3947-9520-3834C3E1F703}"/>
              </a:ext>
            </a:extLst>
          </p:cNvPr>
          <p:cNvSpPr>
            <a:spLocks noGrp="1"/>
          </p:cNvSpPr>
          <p:nvPr>
            <p:ph type="title"/>
          </p:nvPr>
        </p:nvSpPr>
        <p:spPr>
          <a:xfrm>
            <a:off x="819150" y="145528"/>
            <a:ext cx="10515600" cy="1325562"/>
          </a:xfrm>
        </p:spPr>
        <p:txBody>
          <a:bodyPr>
            <a:normAutofit/>
          </a:bodyPr>
          <a:lstStyle/>
          <a:p>
            <a:pPr algn="l" rtl="0"/>
            <a:r>
              <a:rPr lang="fr-FR" sz="4000" b="1" i="0" u="none" baseline="0"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Résultats de l'enquête sur l'engagement des médias/OSC</a:t>
            </a:r>
          </a:p>
        </p:txBody>
      </p:sp>
      <p:sp>
        <p:nvSpPr>
          <p:cNvPr id="14" name="Rectangle 13">
            <a:extLst>
              <a:ext uri="{FF2B5EF4-FFF2-40B4-BE49-F238E27FC236}">
                <a16:creationId xmlns:a16="http://schemas.microsoft.com/office/drawing/2014/main" id="{15C3D706-E2EF-8041-AE04-07EFD6508A70}"/>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5" name="Content Placeholder 2">
            <a:extLst>
              <a:ext uri="{FF2B5EF4-FFF2-40B4-BE49-F238E27FC236}">
                <a16:creationId xmlns:a16="http://schemas.microsoft.com/office/drawing/2014/main" id="{C65E0A49-FEC8-EB49-9548-E55949B73DE3}"/>
              </a:ext>
            </a:extLst>
          </p:cNvPr>
          <p:cNvSpPr>
            <a:spLocks noGrp="1"/>
          </p:cNvSpPr>
          <p:nvPr>
            <p:ph idx="1"/>
          </p:nvPr>
        </p:nvSpPr>
        <p:spPr>
          <a:xfrm>
            <a:off x="838200" y="1499667"/>
            <a:ext cx="10515600" cy="922258"/>
          </a:xfrm>
        </p:spPr>
        <p:txBody>
          <a:bodyPr anchor="ctr" anchorCtr="0">
            <a:noAutofit/>
          </a:bodyPr>
          <a:lstStyle/>
          <a:p>
            <a:pPr marL="0" indent="0" algn="l" rtl="0">
              <a:buNone/>
            </a:pPr>
            <a:r>
              <a:rPr lang="fr-FR" sz="1800" b="0" i="1" u="none" baseline="0">
                <a:solidFill>
                  <a:srgbClr val="0E487E"/>
                </a:solidFill>
                <a:latin typeface="Source Sans Pro" panose="020B0503030403020204" pitchFamily="34" charset="0"/>
                <a:ea typeface="Source Sans Pro" panose="020B0503030403020204" pitchFamily="34" charset="0"/>
              </a:rPr>
              <a:t>Animateur : Veuillez ajouter ici un résumé des résultats de votre sondage.</a:t>
            </a:r>
          </a:p>
        </p:txBody>
      </p:sp>
    </p:spTree>
    <p:extLst>
      <p:ext uri="{BB962C8B-B14F-4D97-AF65-F5344CB8AC3E}">
        <p14:creationId xmlns:p14="http://schemas.microsoft.com/office/powerpoint/2010/main" val="3169914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97A07-A8C0-0D40-86DA-237B7C670009}"/>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3BE0FE66-24AB-4526-855A-D4071F7ED9E1}"/>
              </a:ext>
            </a:extLst>
          </p:cNvPr>
          <p:cNvSpPr>
            <a:spLocks noGrp="1"/>
          </p:cNvSpPr>
          <p:nvPr>
            <p:ph type="title"/>
          </p:nvPr>
        </p:nvSpPr>
        <p:spPr>
          <a:xfrm>
            <a:off x="838200" y="145528"/>
            <a:ext cx="10515600" cy="1325563"/>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Anatomie d'un argumentaire</a:t>
            </a:r>
          </a:p>
        </p:txBody>
      </p:sp>
      <p:sp>
        <p:nvSpPr>
          <p:cNvPr id="3" name="Content Placeholder 2">
            <a:extLst>
              <a:ext uri="{FF2B5EF4-FFF2-40B4-BE49-F238E27FC236}">
                <a16:creationId xmlns:a16="http://schemas.microsoft.com/office/drawing/2014/main" id="{4A31642F-D181-463F-9519-074FEC3F5332}"/>
              </a:ext>
            </a:extLst>
          </p:cNvPr>
          <p:cNvSpPr>
            <a:spLocks noGrp="1"/>
          </p:cNvSpPr>
          <p:nvPr>
            <p:ph idx="1"/>
          </p:nvPr>
        </p:nvSpPr>
        <p:spPr>
          <a:xfrm>
            <a:off x="838200" y="1471092"/>
            <a:ext cx="10688128" cy="4843983"/>
          </a:xfrm>
        </p:spPr>
        <p:txBody>
          <a:bodyPr vert="horz" lIns="91440" tIns="45720" rIns="91440" bIns="45720" rtlCol="0" anchor="ctr" anchorCtr="0">
            <a:normAutofit/>
          </a:bodyPr>
          <a:lstStyle/>
          <a:p>
            <a:pPr algn="l" rtl="0">
              <a:lnSpc>
                <a:spcPct val="100000"/>
              </a:lnSpc>
              <a:spcBef>
                <a:spcPts val="0"/>
              </a:spcBef>
            </a:pPr>
            <a:r>
              <a:rPr lang="fr-FR" sz="2000" b="1" i="0" u="none" baseline="0">
                <a:solidFill>
                  <a:srgbClr val="0E487E"/>
                </a:solidFill>
                <a:latin typeface="Source Sans Pro Semibold" panose="020B0503030403020204" pitchFamily="34" charset="0"/>
                <a:ea typeface="Source Sans Pro Semibold" panose="020B0503030403020204" pitchFamily="34" charset="0"/>
              </a:rPr>
              <a:t>Titre accrocheur</a:t>
            </a:r>
            <a:br>
              <a:rPr lang="fr-FR" sz="2000" b="1">
                <a:solidFill>
                  <a:srgbClr val="0E487E"/>
                </a:solidFill>
                <a:latin typeface="Source Sans Pro Semibold" panose="020B0503030403020204" pitchFamily="34" charset="0"/>
                <a:ea typeface="Source Sans Pro Semibold" panose="020B0503030403020204" pitchFamily="34" charset="0"/>
              </a:rPr>
            </a:br>
            <a:endParaRPr lang="fr-FR" altLang="en-US" sz="2000" b="1" dirty="0">
              <a:solidFill>
                <a:srgbClr val="0E487E"/>
              </a:solidFill>
              <a:latin typeface="Source Sans Pro Semibold" panose="020B0503030403020204" pitchFamily="34" charset="0"/>
              <a:ea typeface="Source Sans Pro Semibold" panose="020B0503030403020204" pitchFamily="34" charset="0"/>
              <a:cs typeface="Calibri"/>
            </a:endParaRPr>
          </a:p>
          <a:p>
            <a:pPr algn="l" rtl="0">
              <a:lnSpc>
                <a:spcPct val="100000"/>
              </a:lnSpc>
              <a:spcBef>
                <a:spcPts val="0"/>
              </a:spcBef>
            </a:pPr>
            <a:r>
              <a:rPr lang="fr-FR" sz="2000" b="1" i="0" u="none" baseline="0">
                <a:solidFill>
                  <a:srgbClr val="0E487E"/>
                </a:solidFill>
                <a:latin typeface="Source Sans Pro Semibold" panose="020B0503030403020204" pitchFamily="34" charset="0"/>
                <a:ea typeface="Source Sans Pro Semibold" panose="020B0503030403020204" pitchFamily="34" charset="0"/>
                <a:cs typeface="Calibri"/>
              </a:rPr>
              <a:t>Premier paragraphe : votre idée et pourquoi le public sera intéressé</a:t>
            </a:r>
          </a:p>
          <a:p>
            <a:pPr lvl="1" algn="l" rtl="0">
              <a:lnSpc>
                <a:spcPct val="100000"/>
              </a:lnSpc>
              <a:spcBef>
                <a:spcPts val="0"/>
              </a:spcBef>
            </a:pPr>
            <a:r>
              <a:rPr lang="fr-FR" sz="1900" b="0" i="0" u="none" baseline="0">
                <a:latin typeface="Source Sans Pro" panose="020B0503030403020204" pitchFamily="34" charset="0"/>
                <a:ea typeface="Source Sans Pro" panose="020B0503030403020204" pitchFamily="34" charset="0"/>
                <a:cs typeface="Calibri"/>
              </a:rPr>
              <a:t>N'oubliez pas que la personne que vous devez vraiment convaincre est votre éditeur</a:t>
            </a:r>
          </a:p>
          <a:p>
            <a:pPr lvl="1" algn="l" rtl="0">
              <a:lnSpc>
                <a:spcPct val="100000"/>
              </a:lnSpc>
              <a:spcBef>
                <a:spcPts val="0"/>
              </a:spcBef>
            </a:pPr>
            <a:r>
              <a:rPr lang="fr-FR" sz="1900" b="0" i="0" u="none" baseline="0">
                <a:latin typeface="Source Sans Pro" panose="020B0503030403020204" pitchFamily="34" charset="0"/>
                <a:ea typeface="Source Sans Pro" panose="020B0503030403020204" pitchFamily="34" charset="0"/>
                <a:cs typeface="Calibri"/>
              </a:rPr>
              <a:t>Mettre l'accent sur les liens vers des événements actuels, de nouveaux faits et données, ou des personnes éminentes</a:t>
            </a:r>
          </a:p>
          <a:p>
            <a:pPr lvl="1" algn="l" rtl="0">
              <a:lnSpc>
                <a:spcPct val="100000"/>
              </a:lnSpc>
              <a:spcBef>
                <a:spcPts val="0"/>
              </a:spcBef>
            </a:pPr>
            <a:r>
              <a:rPr lang="fr-FR" sz="1900" b="0" i="0" u="none" baseline="0">
                <a:latin typeface="Source Sans Pro" panose="020B0503030403020204" pitchFamily="34" charset="0"/>
                <a:ea typeface="Source Sans Pro" panose="020B0503030403020204" pitchFamily="34" charset="0"/>
                <a:cs typeface="Calibri"/>
              </a:rPr>
              <a:t>Si possible, utilisez une citation ou décrivez une scène de votre histoire</a:t>
            </a:r>
            <a:br>
              <a:rPr lang="fr-FR" sz="2000">
                <a:latin typeface="Source Sans Pro" panose="020B0503030403020204" pitchFamily="34" charset="0"/>
                <a:ea typeface="Source Sans Pro" panose="020B0503030403020204" pitchFamily="34" charset="0"/>
                <a:cs typeface="Calibri"/>
              </a:rPr>
            </a:br>
            <a:endParaRPr lang="fr-FR" altLang="en-US" sz="2000" dirty="0">
              <a:latin typeface="Source Sans Pro" panose="020B0503030403020204" pitchFamily="34" charset="0"/>
              <a:ea typeface="Source Sans Pro" panose="020B0503030403020204" pitchFamily="34" charset="0"/>
            </a:endParaRPr>
          </a:p>
          <a:p>
            <a:pPr algn="l" rtl="0">
              <a:lnSpc>
                <a:spcPct val="100000"/>
              </a:lnSpc>
              <a:spcBef>
                <a:spcPts val="0"/>
              </a:spcBef>
            </a:pPr>
            <a:r>
              <a:rPr lang="fr-FR" sz="2000" b="1" i="0" u="none" baseline="0">
                <a:solidFill>
                  <a:srgbClr val="0E487E"/>
                </a:solidFill>
                <a:latin typeface="Source Sans Pro Semibold" panose="020B0503030403020204" pitchFamily="34" charset="0"/>
                <a:ea typeface="Source Sans Pro Semibold" panose="020B0503030403020204" pitchFamily="34" charset="0"/>
              </a:rPr>
              <a:t>Deuxième paragraphe : votre plan de couverture</a:t>
            </a:r>
          </a:p>
          <a:p>
            <a:pPr lvl="1" algn="l" rtl="0">
              <a:lnSpc>
                <a:spcPct val="100000"/>
              </a:lnSpc>
              <a:spcBef>
                <a:spcPts val="0"/>
              </a:spcBef>
            </a:pPr>
            <a:r>
              <a:rPr lang="fr-FR" sz="1900" b="0" i="0" u="none" baseline="0">
                <a:latin typeface="Source Sans Pro" panose="020B0503030403020204" pitchFamily="34" charset="0"/>
                <a:ea typeface="Source Sans Pro" panose="020B0503030403020204" pitchFamily="34" charset="0"/>
              </a:rPr>
              <a:t>Notez les personnes et les lieux que vous présenterez et décrivez comment l'histoire se déroulera</a:t>
            </a:r>
            <a:endParaRPr lang="fr-FR" altLang="en-US" sz="1900" dirty="0">
              <a:latin typeface="Source Sans Pro" panose="020B0503030403020204" pitchFamily="34" charset="0"/>
              <a:ea typeface="Source Sans Pro" panose="020B0503030403020204" pitchFamily="34" charset="0"/>
              <a:cs typeface="Calibri" panose="020F0502020204030204"/>
            </a:endParaRPr>
          </a:p>
          <a:p>
            <a:pPr lvl="1" algn="l" rtl="0">
              <a:lnSpc>
                <a:spcPct val="100000"/>
              </a:lnSpc>
              <a:spcBef>
                <a:spcPts val="0"/>
              </a:spcBef>
            </a:pPr>
            <a:r>
              <a:rPr lang="fr-FR" sz="1900" b="0" i="0" u="none" baseline="0">
                <a:latin typeface="Source Sans Pro" panose="020B0503030403020204" pitchFamily="34" charset="0"/>
                <a:ea typeface="Source Sans Pro" panose="020B0503030403020204" pitchFamily="34" charset="0"/>
                <a:cs typeface="Calibri" panose="020F0502020204030204"/>
              </a:rPr>
              <a:t>Aidez votre éditeur à imaginer le travail final</a:t>
            </a:r>
            <a:br>
              <a:rPr lang="fr-FR" sz="2000">
                <a:latin typeface="Source Sans Pro" panose="020B0503030403020204" pitchFamily="34" charset="0"/>
                <a:ea typeface="Source Sans Pro" panose="020B0503030403020204" pitchFamily="34" charset="0"/>
                <a:cs typeface="Calibri" panose="020F0502020204030204"/>
              </a:rPr>
            </a:br>
            <a:endParaRPr lang="fr-FR" altLang="en-US" sz="2000" dirty="0">
              <a:latin typeface="Source Sans Pro" panose="020B0503030403020204" pitchFamily="34" charset="0"/>
              <a:ea typeface="Source Sans Pro" panose="020B0503030403020204" pitchFamily="34" charset="0"/>
              <a:cs typeface="Calibri" panose="020F0502020204030204"/>
            </a:endParaRPr>
          </a:p>
          <a:p>
            <a:pPr algn="l" rtl="0">
              <a:lnSpc>
                <a:spcPct val="100000"/>
              </a:lnSpc>
              <a:spcBef>
                <a:spcPts val="0"/>
              </a:spcBef>
            </a:pPr>
            <a:r>
              <a:rPr lang="fr-FR" sz="2000" b="1" i="0" u="none" baseline="0">
                <a:solidFill>
                  <a:srgbClr val="0E487E"/>
                </a:solidFill>
                <a:latin typeface="Source Sans Pro Semibold" panose="020B0503030403020204" pitchFamily="34" charset="0"/>
                <a:ea typeface="Source Sans Pro Semibold" panose="020B0503030403020204" pitchFamily="34" charset="0"/>
                <a:cs typeface="Calibri" panose="020F0502020204030204"/>
              </a:rPr>
              <a:t>Troisième paragraphe : timing et connexion personnelle</a:t>
            </a:r>
          </a:p>
          <a:p>
            <a:pPr lvl="1" algn="l" rtl="0">
              <a:lnSpc>
                <a:spcPct val="100000"/>
              </a:lnSpc>
              <a:spcBef>
                <a:spcPts val="0"/>
              </a:spcBef>
            </a:pPr>
            <a:r>
              <a:rPr lang="fr-FR" sz="1900" b="0" i="0" u="none" baseline="0">
                <a:latin typeface="Source Sans Pro" panose="020B0503030403020204" pitchFamily="34" charset="0"/>
                <a:ea typeface="Source Sans Pro" panose="020B0503030403020204" pitchFamily="34" charset="0"/>
                <a:cs typeface="Calibri" panose="020F0502020204030204"/>
              </a:rPr>
              <a:t>Pourquoi vous ?</a:t>
            </a:r>
          </a:p>
          <a:p>
            <a:pPr lvl="1" algn="l" rtl="0">
              <a:lnSpc>
                <a:spcPct val="100000"/>
              </a:lnSpc>
              <a:spcBef>
                <a:spcPts val="0"/>
              </a:spcBef>
            </a:pPr>
            <a:r>
              <a:rPr lang="fr-FR" sz="1900" b="0" i="0" u="none" baseline="0">
                <a:latin typeface="Source Sans Pro" panose="020B0503030403020204" pitchFamily="34" charset="0"/>
                <a:ea typeface="Source Sans Pro" panose="020B0503030403020204" pitchFamily="34" charset="0"/>
                <a:cs typeface="Calibri" panose="020F0502020204030204"/>
              </a:rPr>
              <a:t>Pourquoi maintenant ?</a:t>
            </a:r>
          </a:p>
        </p:txBody>
      </p:sp>
      <p:sp>
        <p:nvSpPr>
          <p:cNvPr id="5" name="Rectangle 4">
            <a:extLst>
              <a:ext uri="{FF2B5EF4-FFF2-40B4-BE49-F238E27FC236}">
                <a16:creationId xmlns:a16="http://schemas.microsoft.com/office/drawing/2014/main" id="{4239E458-AE00-5D4B-A171-AFDADF6DEA49}"/>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22699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C7CD0-CE83-1546-94C7-9D375DAAC952}"/>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BAFA9158-B26D-4E8D-826D-CA05FBCBECB1}"/>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Activité de présentation d'histoire</a:t>
            </a:r>
          </a:p>
        </p:txBody>
      </p:sp>
      <p:sp>
        <p:nvSpPr>
          <p:cNvPr id="3" name="Content Placeholder 2">
            <a:extLst>
              <a:ext uri="{FF2B5EF4-FFF2-40B4-BE49-F238E27FC236}">
                <a16:creationId xmlns:a16="http://schemas.microsoft.com/office/drawing/2014/main" id="{CA321A51-C8B5-4ADF-887A-2B5B2E0D6E6D}"/>
              </a:ext>
            </a:extLst>
          </p:cNvPr>
          <p:cNvSpPr>
            <a:spLocks noGrp="1"/>
          </p:cNvSpPr>
          <p:nvPr>
            <p:ph idx="1"/>
          </p:nvPr>
        </p:nvSpPr>
        <p:spPr>
          <a:xfrm>
            <a:off x="838200" y="1861235"/>
            <a:ext cx="10515600" cy="1404876"/>
          </a:xfrm>
        </p:spPr>
        <p:txBody>
          <a:bodyPr vert="horz" lIns="91440" tIns="45720" rIns="91440" bIns="45720" rtlCol="0" anchor="ctr" anchorCtr="0">
            <a:normAutofit/>
          </a:bodyPr>
          <a:lstStyle/>
          <a:p>
            <a:pPr marL="67945" indent="0" algn="l" rtl="0">
              <a:lnSpc>
                <a:spcPct val="110000"/>
              </a:lnSpc>
              <a:buNone/>
            </a:pPr>
            <a:r>
              <a:rPr lang="fr-FR" sz="2200" b="1" i="0" u="none" baseline="0">
                <a:solidFill>
                  <a:srgbClr val="0E487E"/>
                </a:solidFill>
                <a:latin typeface="Source Sans Pro" panose="020B0503030403020204" pitchFamily="34" charset="0"/>
                <a:ea typeface="Source Sans Pro" panose="020B0503030403020204" pitchFamily="34" charset="0"/>
              </a:rPr>
              <a:t>Écrivez 1 à 2 argumentaires sur l'avortement que vous aimeriez développer</a:t>
            </a:r>
          </a:p>
        </p:txBody>
      </p:sp>
      <p:sp>
        <p:nvSpPr>
          <p:cNvPr id="6" name="Rectangle 5">
            <a:extLst>
              <a:ext uri="{FF2B5EF4-FFF2-40B4-BE49-F238E27FC236}">
                <a16:creationId xmlns:a16="http://schemas.microsoft.com/office/drawing/2014/main" id="{62537020-769F-5E4C-8CAF-1CDF7EE68DC6}"/>
              </a:ext>
            </a:extLst>
          </p:cNvPr>
          <p:cNvSpPr/>
          <p:nvPr/>
        </p:nvSpPr>
        <p:spPr>
          <a:xfrm>
            <a:off x="2173472" y="3538066"/>
            <a:ext cx="8468487" cy="2510942"/>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 name="Rectangle 6">
            <a:extLst>
              <a:ext uri="{FF2B5EF4-FFF2-40B4-BE49-F238E27FC236}">
                <a16:creationId xmlns:a16="http://schemas.microsoft.com/office/drawing/2014/main" id="{2C1AF34C-BCFB-324D-A33D-FA6207831549}"/>
              </a:ext>
            </a:extLst>
          </p:cNvPr>
          <p:cNvSpPr/>
          <p:nvPr/>
        </p:nvSpPr>
        <p:spPr>
          <a:xfrm>
            <a:off x="1861756" y="3266111"/>
            <a:ext cx="8468487" cy="2510942"/>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8" name="Rectangle 7">
            <a:extLst>
              <a:ext uri="{FF2B5EF4-FFF2-40B4-BE49-F238E27FC236}">
                <a16:creationId xmlns:a16="http://schemas.microsoft.com/office/drawing/2014/main" id="{87F79DF5-0F87-DD48-94F9-658D3106140F}"/>
              </a:ext>
            </a:extLst>
          </p:cNvPr>
          <p:cNvSpPr/>
          <p:nvPr/>
        </p:nvSpPr>
        <p:spPr>
          <a:xfrm>
            <a:off x="2173471" y="3620662"/>
            <a:ext cx="7845057" cy="1801840"/>
          </a:xfrm>
          <a:prstGeom prst="rect">
            <a:avLst/>
          </a:prstGeom>
        </p:spPr>
        <p:txBody>
          <a:bodyPr wrap="square">
            <a:spAutoFit/>
          </a:bodyPr>
          <a:lstStyle/>
          <a:p>
            <a:pPr marL="67945" indent="0" algn="l" rtl="0">
              <a:lnSpc>
                <a:spcPct val="110000"/>
              </a:lnSpc>
              <a:buNone/>
            </a:pPr>
            <a:r>
              <a:rPr lang="fr-FR" sz="2200" b="1" i="0" u="none" baseline="0">
                <a:solidFill>
                  <a:srgbClr val="0E487E"/>
                </a:solidFill>
                <a:latin typeface="Source Sans Pro" panose="020B0503030403020204" pitchFamily="34" charset="0"/>
                <a:ea typeface="Source Sans Pro" panose="020B0503030403020204" pitchFamily="34" charset="0"/>
              </a:rPr>
              <a:t>Questions à considérer :</a:t>
            </a:r>
            <a:endParaRPr lang="fr-FR" sz="2200" dirty="0">
              <a:solidFill>
                <a:srgbClr val="0E487E"/>
              </a:solidFill>
              <a:latin typeface="Source Sans Pro" panose="020B0503030403020204" pitchFamily="34" charset="0"/>
              <a:ea typeface="Source Sans Pro" panose="020B0503030403020204" pitchFamily="34" charset="0"/>
              <a:cs typeface="Calibri" panose="020F0502020204030204"/>
            </a:endParaRPr>
          </a:p>
          <a:p>
            <a:pPr marL="800100" lvl="1" indent="-342900" algn="l" rtl="0">
              <a:lnSpc>
                <a:spcPct val="110000"/>
              </a:lnSpc>
              <a:buFont typeface="Arial" panose="020B0604020202020204" pitchFamily="34" charset="0"/>
              <a:buChar char="•"/>
            </a:pPr>
            <a:r>
              <a:rPr lang="fr-FR" sz="2000" b="0" i="0" u="none" baseline="0">
                <a:solidFill>
                  <a:schemeClr val="bg1"/>
                </a:solidFill>
                <a:latin typeface="Source Sans Pro" panose="020B0503030403020204" pitchFamily="34" charset="0"/>
                <a:ea typeface="Source Sans Pro" panose="020B0503030403020204" pitchFamily="34" charset="0"/>
              </a:rPr>
              <a:t>Quel est le but et la valeur de mon histoire ? Cela aidera-t-il à informer le public ou à encourager la discussion sur mon sujet ?</a:t>
            </a:r>
          </a:p>
          <a:p>
            <a:pPr marL="800100" lvl="1" indent="-342900" algn="l" rtl="0">
              <a:lnSpc>
                <a:spcPct val="110000"/>
              </a:lnSpc>
              <a:buFont typeface="Arial" panose="020B0604020202020204" pitchFamily="34" charset="0"/>
              <a:buChar char="•"/>
            </a:pPr>
            <a:r>
              <a:rPr lang="fr-FR" sz="2000" b="0" i="0" u="none" baseline="0">
                <a:solidFill>
                  <a:schemeClr val="bg1"/>
                </a:solidFill>
                <a:latin typeface="Source Sans Pro" panose="020B0503030403020204" pitchFamily="34" charset="0"/>
                <a:ea typeface="Source Sans Pro" panose="020B0503030403020204" pitchFamily="34" charset="0"/>
                <a:cs typeface="Calibri"/>
              </a:rPr>
              <a:t>De quelles sources, faits et données ai-je besoin pour mon histoire ? Comment mes partenaires OSC peuvent-ils m'aider ?</a:t>
            </a:r>
            <a:endParaRPr lang="fr-FR" sz="2800" dirty="0">
              <a:solidFill>
                <a:schemeClr val="bg1"/>
              </a:solidFill>
              <a:cs typeface="Calibri"/>
            </a:endParaRPr>
          </a:p>
        </p:txBody>
      </p:sp>
    </p:spTree>
    <p:extLst>
      <p:ext uri="{BB962C8B-B14F-4D97-AF65-F5344CB8AC3E}">
        <p14:creationId xmlns:p14="http://schemas.microsoft.com/office/powerpoint/2010/main" val="129793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283F97-DFFF-914E-BA74-A82F87A04D71}"/>
              </a:ext>
            </a:extLst>
          </p:cNvPr>
          <p:cNvSpPr/>
          <p:nvPr/>
        </p:nvSpPr>
        <p:spPr>
          <a:xfrm>
            <a:off x="504825" y="1772143"/>
            <a:ext cx="11494066" cy="4022178"/>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Rectangle 8">
            <a:extLst>
              <a:ext uri="{FF2B5EF4-FFF2-40B4-BE49-F238E27FC236}">
                <a16:creationId xmlns:a16="http://schemas.microsoft.com/office/drawing/2014/main" id="{FE14D56C-E488-8C45-9B08-3CBD24CFE3BD}"/>
              </a:ext>
            </a:extLst>
          </p:cNvPr>
          <p:cNvSpPr/>
          <p:nvPr/>
        </p:nvSpPr>
        <p:spPr>
          <a:xfrm>
            <a:off x="193109" y="1500188"/>
            <a:ext cx="11494066" cy="402217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10" name="Title 1">
            <a:extLst>
              <a:ext uri="{FF2B5EF4-FFF2-40B4-BE49-F238E27FC236}">
                <a16:creationId xmlns:a16="http://schemas.microsoft.com/office/drawing/2014/main" id="{4DAF22C0-9CFD-3646-B91C-DA444EC99F46}"/>
              </a:ext>
            </a:extLst>
          </p:cNvPr>
          <p:cNvSpPr txBox="1">
            <a:spLocks/>
          </p:cNvSpPr>
          <p:nvPr/>
        </p:nvSpPr>
        <p:spPr>
          <a:xfrm>
            <a:off x="1892566" y="2906143"/>
            <a:ext cx="8233327" cy="817598"/>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0"/>
            <a:r>
              <a:rPr lang="fr-FR" sz="4800" b="1" i="0" u="none" baseline="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Rédaction d'un communiqué de presse</a:t>
            </a:r>
          </a:p>
        </p:txBody>
      </p:sp>
      <p:sp>
        <p:nvSpPr>
          <p:cNvPr id="11" name="Rectangle 10">
            <a:extLst>
              <a:ext uri="{FF2B5EF4-FFF2-40B4-BE49-F238E27FC236}">
                <a16:creationId xmlns:a16="http://schemas.microsoft.com/office/drawing/2014/main" id="{5F58E66B-F305-6A4C-8F62-271937329799}"/>
              </a:ext>
            </a:extLst>
          </p:cNvPr>
          <p:cNvSpPr/>
          <p:nvPr/>
        </p:nvSpPr>
        <p:spPr>
          <a:xfrm>
            <a:off x="504825" y="1053422"/>
            <a:ext cx="3367088" cy="893530"/>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2" name="Rectangle 11">
            <a:extLst>
              <a:ext uri="{FF2B5EF4-FFF2-40B4-BE49-F238E27FC236}">
                <a16:creationId xmlns:a16="http://schemas.microsoft.com/office/drawing/2014/main" id="{C144AE08-5793-BC41-BEE8-F66E4E7E1869}"/>
              </a:ext>
            </a:extLst>
          </p:cNvPr>
          <p:cNvSpPr/>
          <p:nvPr/>
        </p:nvSpPr>
        <p:spPr>
          <a:xfrm>
            <a:off x="504825" y="1315521"/>
            <a:ext cx="3367088" cy="369332"/>
          </a:xfrm>
          <a:prstGeom prst="rect">
            <a:avLst/>
          </a:prstGeom>
        </p:spPr>
        <p:txBody>
          <a:bodyPr wrap="square">
            <a:spAutoFit/>
          </a:bodyPr>
          <a:lstStyle/>
          <a:p>
            <a:pPr algn="ctr" rtl="0"/>
            <a:r>
              <a:rPr lang="fr-FR" b="1" i="0" u="none" baseline="0">
                <a:solidFill>
                  <a:srgbClr val="0E487E"/>
                </a:solidFill>
                <a:latin typeface="Source Sans Pro" panose="020B0503030403020204" pitchFamily="34" charset="0"/>
                <a:ea typeface="Source Sans Pro" panose="020B0503030403020204" pitchFamily="34" charset="0"/>
                <a:cs typeface="Roboto Condensed" panose="02000000000000000000" pitchFamily="2" charset="0"/>
              </a:rPr>
              <a:t>POUR LES OSC</a:t>
            </a:r>
          </a:p>
        </p:txBody>
      </p:sp>
      <p:sp>
        <p:nvSpPr>
          <p:cNvPr id="13" name="Rectangle 12">
            <a:extLst>
              <a:ext uri="{FF2B5EF4-FFF2-40B4-BE49-F238E27FC236}">
                <a16:creationId xmlns:a16="http://schemas.microsoft.com/office/drawing/2014/main" id="{D163EC46-98BD-3B4D-BC3C-4BC5F16D2CC7}"/>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14" name="Picture 13">
            <a:extLst>
              <a:ext uri="{FF2B5EF4-FFF2-40B4-BE49-F238E27FC236}">
                <a16:creationId xmlns:a16="http://schemas.microsoft.com/office/drawing/2014/main" id="{EF98C0E6-653C-E44A-8CA5-951A66063F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25" y="3723741"/>
            <a:ext cx="4232303" cy="2789197"/>
          </a:xfrm>
          <a:prstGeom prst="rect">
            <a:avLst/>
          </a:prstGeom>
        </p:spPr>
      </p:pic>
    </p:spTree>
    <p:extLst>
      <p:ext uri="{BB962C8B-B14F-4D97-AF65-F5344CB8AC3E}">
        <p14:creationId xmlns:p14="http://schemas.microsoft.com/office/powerpoint/2010/main" val="300173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7B70B7-0CF7-2344-9ECA-13F14B134D7A}"/>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03142A63-3E47-48E9-ABCF-6E2217F8CF4E}"/>
              </a:ext>
            </a:extLst>
          </p:cNvPr>
          <p:cNvSpPr>
            <a:spLocks noGrp="1"/>
          </p:cNvSpPr>
          <p:nvPr>
            <p:ph type="title"/>
          </p:nvPr>
        </p:nvSpPr>
        <p:spPr>
          <a:xfrm>
            <a:off x="838199" y="145527"/>
            <a:ext cx="10515600" cy="1308089"/>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Qu'est-ce qu'un communiqué de presse ?</a:t>
            </a:r>
          </a:p>
        </p:txBody>
      </p:sp>
      <p:sp>
        <p:nvSpPr>
          <p:cNvPr id="6" name="Rectangle 5">
            <a:extLst>
              <a:ext uri="{FF2B5EF4-FFF2-40B4-BE49-F238E27FC236}">
                <a16:creationId xmlns:a16="http://schemas.microsoft.com/office/drawing/2014/main" id="{5E14537C-B451-3048-944F-E29BB14147D9}"/>
              </a:ext>
            </a:extLst>
          </p:cNvPr>
          <p:cNvSpPr/>
          <p:nvPr/>
        </p:nvSpPr>
        <p:spPr>
          <a:xfrm>
            <a:off x="1954016" y="2405555"/>
            <a:ext cx="8680117" cy="3622712"/>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 name="Rectangle 6">
            <a:extLst>
              <a:ext uri="{FF2B5EF4-FFF2-40B4-BE49-F238E27FC236}">
                <a16:creationId xmlns:a16="http://schemas.microsoft.com/office/drawing/2014/main" id="{1714C750-E44F-274D-A560-97D9D01D7376}"/>
              </a:ext>
            </a:extLst>
          </p:cNvPr>
          <p:cNvSpPr/>
          <p:nvPr/>
        </p:nvSpPr>
        <p:spPr>
          <a:xfrm>
            <a:off x="1642300" y="2133600"/>
            <a:ext cx="8680117" cy="3622712"/>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8" name="Content Placeholder 2">
            <a:extLst>
              <a:ext uri="{FF2B5EF4-FFF2-40B4-BE49-F238E27FC236}">
                <a16:creationId xmlns:a16="http://schemas.microsoft.com/office/drawing/2014/main" id="{D12F745F-AF8F-F14F-93A2-662913B9C508}"/>
              </a:ext>
            </a:extLst>
          </p:cNvPr>
          <p:cNvSpPr txBox="1">
            <a:spLocks/>
          </p:cNvSpPr>
          <p:nvPr/>
        </p:nvSpPr>
        <p:spPr>
          <a:xfrm>
            <a:off x="1954016" y="1471091"/>
            <a:ext cx="8156771" cy="4843984"/>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fr-FR" sz="2000" b="1" i="0" u="none" kern="0" baseline="0">
                <a:solidFill>
                  <a:srgbClr val="0E487E"/>
                </a:solidFill>
                <a:latin typeface="Source Sans Pro Semibold" panose="020B0503030403020204" pitchFamily="34" charset="0"/>
                <a:ea typeface="Source Sans Pro Semibold" panose="020B0503030403020204" pitchFamily="34" charset="0"/>
              </a:rPr>
              <a:t>Une déclaration écrite (ou vidéo) préparée pour la presse qui annonce et résume un sujet d'actualité</a:t>
            </a:r>
            <a:br>
              <a:rPr lang="fr-FR" sz="2000" b="1">
                <a:solidFill>
                  <a:srgbClr val="0E487E"/>
                </a:solidFill>
                <a:latin typeface="Source Sans Pro Semibold" panose="020B0503030403020204" pitchFamily="34" charset="0"/>
                <a:ea typeface="Source Sans Pro Semibold" panose="020B0503030403020204" pitchFamily="34" charset="0"/>
                <a:cs typeface="Calibri"/>
              </a:rPr>
            </a:br>
            <a:br>
              <a:rPr lang="fr-FR" sz="2000" b="1">
                <a:solidFill>
                  <a:srgbClr val="0E487E"/>
                </a:solidFill>
                <a:latin typeface="Source Sans Pro Semibold" panose="020B0503030403020204" pitchFamily="34" charset="0"/>
                <a:ea typeface="Source Sans Pro Semibold" panose="020B0503030403020204" pitchFamily="34" charset="0"/>
                <a:cs typeface="Calibri"/>
              </a:rPr>
            </a:br>
            <a:r>
              <a:rPr lang="fr-FR" sz="2000" b="1" i="0" u="none" kern="0" baseline="0">
                <a:solidFill>
                  <a:srgbClr val="0E487E"/>
                </a:solidFill>
                <a:latin typeface="Source Sans Pro Semibold" panose="020B0503030403020204" pitchFamily="34" charset="0"/>
                <a:ea typeface="Source Sans Pro Semibold" panose="020B0503030403020204" pitchFamily="34" charset="0"/>
              </a:rPr>
              <a:t> Caractéristiques :</a:t>
            </a:r>
            <a:endParaRPr lang="fr-FR" sz="2000" b="1" kern="0" dirty="0">
              <a:solidFill>
                <a:srgbClr val="0E487E"/>
              </a:solidFill>
              <a:latin typeface="Source Sans Pro Semibold" panose="020B0503030403020204" pitchFamily="34" charset="0"/>
              <a:ea typeface="Source Sans Pro Semibold" panose="020B0503030403020204" pitchFamily="34" charset="0"/>
              <a:cs typeface="Calibri"/>
            </a:endParaRPr>
          </a:p>
          <a:p>
            <a:pPr lvl="1" algn="l" rtl="0">
              <a:buClr>
                <a:schemeClr val="tx1"/>
              </a:buClr>
            </a:pPr>
            <a:r>
              <a:rPr lang="fr-FR" sz="1900" b="0" i="0" u="none" kern="0" baseline="0">
                <a:latin typeface="Source Sans Pro" panose="020B0503030403020204" pitchFamily="34" charset="0"/>
                <a:ea typeface="Source Sans Pro" panose="020B0503030403020204" pitchFamily="34" charset="0"/>
              </a:rPr>
              <a:t>Attire immédiatement l'attention du lecteur</a:t>
            </a:r>
            <a:endParaRPr lang="fr-FR" sz="1900" kern="0" dirty="0">
              <a:latin typeface="Source Sans Pro" panose="020B0503030403020204" pitchFamily="34" charset="0"/>
              <a:ea typeface="Source Sans Pro" panose="020B0503030403020204" pitchFamily="34" charset="0"/>
              <a:cs typeface="Calibri"/>
            </a:endParaRPr>
          </a:p>
          <a:p>
            <a:pPr lvl="1" algn="l" rtl="0">
              <a:buClr>
                <a:schemeClr val="tx1"/>
              </a:buClr>
            </a:pPr>
            <a:r>
              <a:rPr lang="fr-FR" sz="1900" b="0" i="0" u="none" kern="0" baseline="0">
                <a:latin typeface="Source Sans Pro" panose="020B0503030403020204" pitchFamily="34" charset="0"/>
                <a:ea typeface="Source Sans Pro" panose="020B0503030403020204" pitchFamily="34" charset="0"/>
              </a:rPr>
              <a:t>C</a:t>
            </a:r>
            <a:r>
              <a:rPr lang="fr-FR" sz="1900" b="0" i="0" u="none" kern="0" baseline="0">
                <a:latin typeface="Source Sans Pro" panose="020B0503030403020204" pitchFamily="34" charset="0"/>
                <a:ea typeface="Source Sans Pro" panose="020B0503030403020204" pitchFamily="34" charset="0"/>
                <a:cs typeface="+mn-lt"/>
              </a:rPr>
              <a:t>lair, concis et facile à comprendre</a:t>
            </a:r>
          </a:p>
          <a:p>
            <a:pPr lvl="1" algn="l" rtl="0">
              <a:buClr>
                <a:schemeClr val="tx1"/>
              </a:buClr>
            </a:pPr>
            <a:r>
              <a:rPr lang="fr-FR" sz="1900" b="0" i="0" u="none" kern="0" baseline="0">
                <a:latin typeface="Source Sans Pro" panose="020B0503030403020204" pitchFamily="34" charset="0"/>
                <a:ea typeface="Source Sans Pro" panose="020B0503030403020204" pitchFamily="34" charset="0"/>
              </a:rPr>
              <a:t>Peut être publié —ou lu— tel quel</a:t>
            </a:r>
            <a:endParaRPr lang="fr-FR" sz="1900" kern="0" dirty="0">
              <a:latin typeface="Source Sans Pro" panose="020B0503030403020204" pitchFamily="34" charset="0"/>
              <a:ea typeface="Source Sans Pro" panose="020B0503030403020204" pitchFamily="34" charset="0"/>
              <a:cs typeface="Calibri" panose="020F0502020204030204"/>
            </a:endParaRPr>
          </a:p>
          <a:p>
            <a:pPr lvl="1" algn="l" rtl="0">
              <a:buClr>
                <a:schemeClr val="tx1"/>
              </a:buClr>
            </a:pPr>
            <a:r>
              <a:rPr lang="fr-FR" sz="1900" b="0" i="0" u="none" kern="0" baseline="0">
                <a:latin typeface="Source Sans Pro" panose="020B0503030403020204" pitchFamily="34" charset="0"/>
                <a:ea typeface="Source Sans Pro" panose="020B0503030403020204" pitchFamily="34" charset="0"/>
              </a:rPr>
              <a:t>Peut être utilisé comme point de départ pour un rapport ou une fonctionnalité</a:t>
            </a:r>
            <a:endParaRPr lang="fr-FR" sz="1900" kern="0" dirty="0">
              <a:latin typeface="Source Sans Pro" panose="020B0503030403020204" pitchFamily="34" charset="0"/>
              <a:ea typeface="Source Sans Pro" panose="020B0503030403020204" pitchFamily="34" charset="0"/>
              <a:cs typeface="Calibri" panose="020F0502020204030204"/>
            </a:endParaRPr>
          </a:p>
          <a:p>
            <a:pPr lvl="1" algn="l" rtl="0">
              <a:buClr>
                <a:schemeClr val="tx1"/>
              </a:buClr>
            </a:pPr>
            <a:r>
              <a:rPr lang="fr-FR" sz="1900" b="0" i="0" u="none" kern="0" baseline="0">
                <a:latin typeface="Source Sans Pro" panose="020B0503030403020204" pitchFamily="34" charset="0"/>
                <a:ea typeface="Source Sans Pro" panose="020B0503030403020204" pitchFamily="34" charset="0"/>
                <a:cs typeface="+mn-lt"/>
              </a:rPr>
              <a:t>Comprend les faits importants : Qui ? Quoi ? Quand ? Où ? Pourquoi ? Comment ?</a:t>
            </a:r>
            <a:endParaRPr lang="fr-FR" sz="19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26524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81BD75-9905-AA45-A729-D4EE13DE7A35}"/>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3BE0FE66-24AB-4526-855A-D4071F7ED9E1}"/>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Anatomie d'un communiqué de presse</a:t>
            </a:r>
          </a:p>
        </p:txBody>
      </p:sp>
      <p:sp>
        <p:nvSpPr>
          <p:cNvPr id="3" name="Content Placeholder 2">
            <a:extLst>
              <a:ext uri="{FF2B5EF4-FFF2-40B4-BE49-F238E27FC236}">
                <a16:creationId xmlns:a16="http://schemas.microsoft.com/office/drawing/2014/main" id="{4A31642F-D181-463F-9519-074FEC3F5332}"/>
              </a:ext>
            </a:extLst>
          </p:cNvPr>
          <p:cNvSpPr>
            <a:spLocks noGrp="1"/>
          </p:cNvSpPr>
          <p:nvPr>
            <p:ph idx="1"/>
          </p:nvPr>
        </p:nvSpPr>
        <p:spPr>
          <a:xfrm>
            <a:off x="838200" y="1471091"/>
            <a:ext cx="10515600" cy="4843984"/>
          </a:xfrm>
        </p:spPr>
        <p:txBody>
          <a:bodyPr vert="horz" lIns="91440" tIns="45720" rIns="91440" bIns="45720" rtlCol="0" anchor="ctr" anchorCtr="0">
            <a:normAutofit/>
          </a:bodyPr>
          <a:lstStyle/>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Titre court et accrocheur</a:t>
            </a: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 Accroche »</a:t>
            </a:r>
            <a:endParaRPr lang="fr-FR" altLang="en-US" sz="2200" b="1" dirty="0">
              <a:solidFill>
                <a:srgbClr val="0E487E"/>
              </a:solidFill>
              <a:latin typeface="Source Sans Pro Semibold" panose="020B0503030403020204" pitchFamily="34" charset="0"/>
              <a:ea typeface="Source Sans Pro Semibold" panose="020B0503030403020204" pitchFamily="34" charset="0"/>
              <a:cs typeface="Calibri"/>
            </a:endParaRP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Fournit les informations les plus importantes en premier ; une description plus complète et les détails suivent</a:t>
            </a:r>
            <a:endParaRPr lang="fr-FR" altLang="en-US" sz="2200" b="1" dirty="0">
              <a:solidFill>
                <a:srgbClr val="0E487E"/>
              </a:solidFill>
              <a:latin typeface="Source Sans Pro Semibold" panose="020B0503030403020204" pitchFamily="34" charset="0"/>
              <a:ea typeface="Source Sans Pro Semibold" panose="020B0503030403020204" pitchFamily="34" charset="0"/>
              <a:cs typeface="Calibri"/>
            </a:endParaRP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Se termine par les paragraphes « à propos » du projet/de l'organisation </a:t>
            </a:r>
            <a:endParaRPr lang="fr-FR" altLang="en-US" sz="2200" b="1" dirty="0">
              <a:solidFill>
                <a:srgbClr val="0E487E"/>
              </a:solidFill>
              <a:latin typeface="Source Sans Pro Semibold" panose="020B0503030403020204" pitchFamily="34" charset="0"/>
              <a:ea typeface="Source Sans Pro Semibold" panose="020B0503030403020204" pitchFamily="34" charset="0"/>
              <a:cs typeface="Calibri"/>
            </a:endParaRPr>
          </a:p>
          <a:p>
            <a:pPr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Comprend des informations sur la source/contact</a:t>
            </a:r>
            <a:endParaRPr lang="fr-FR" altLang="en-US" sz="2200" b="1" dirty="0">
              <a:solidFill>
                <a:srgbClr val="0E487E"/>
              </a:solidFill>
              <a:latin typeface="Source Sans Pro Semibold" panose="020B0503030403020204" pitchFamily="34" charset="0"/>
              <a:ea typeface="Source Sans Pro Semibold" panose="020B0503030403020204" pitchFamily="34" charset="0"/>
              <a:cs typeface="Calibri"/>
            </a:endParaRPr>
          </a:p>
        </p:txBody>
      </p:sp>
      <p:sp>
        <p:nvSpPr>
          <p:cNvPr id="5" name="Rectangle 4">
            <a:extLst>
              <a:ext uri="{FF2B5EF4-FFF2-40B4-BE49-F238E27FC236}">
                <a16:creationId xmlns:a16="http://schemas.microsoft.com/office/drawing/2014/main" id="{044D19C9-2634-3B48-BA83-006C150376A7}"/>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996875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08AEDC-14DC-8941-8743-31C02FEE8FEF}"/>
              </a:ext>
            </a:extLst>
          </p:cNvPr>
          <p:cNvSpPr/>
          <p:nvPr/>
        </p:nvSpPr>
        <p:spPr>
          <a:xfrm>
            <a:off x="2124704" y="3428999"/>
            <a:ext cx="8722590" cy="2756647"/>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 name="Rectangle 6">
            <a:extLst>
              <a:ext uri="{FF2B5EF4-FFF2-40B4-BE49-F238E27FC236}">
                <a16:creationId xmlns:a16="http://schemas.microsoft.com/office/drawing/2014/main" id="{90B6B8BC-DE4A-2442-8504-52A653B068F5}"/>
              </a:ext>
            </a:extLst>
          </p:cNvPr>
          <p:cNvSpPr/>
          <p:nvPr/>
        </p:nvSpPr>
        <p:spPr>
          <a:xfrm>
            <a:off x="1861755" y="3153783"/>
            <a:ext cx="8722590" cy="2756647"/>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4" name="Rectangle 3">
            <a:extLst>
              <a:ext uri="{FF2B5EF4-FFF2-40B4-BE49-F238E27FC236}">
                <a16:creationId xmlns:a16="http://schemas.microsoft.com/office/drawing/2014/main" id="{4418D96B-D1C1-5841-8F39-2C81F59C5528}"/>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BAFA9158-B26D-4E8D-826D-CA05FBCBECB1}"/>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Activité de communiqué de presse</a:t>
            </a:r>
          </a:p>
        </p:txBody>
      </p:sp>
      <p:sp>
        <p:nvSpPr>
          <p:cNvPr id="3" name="Content Placeholder 2">
            <a:extLst>
              <a:ext uri="{FF2B5EF4-FFF2-40B4-BE49-F238E27FC236}">
                <a16:creationId xmlns:a16="http://schemas.microsoft.com/office/drawing/2014/main" id="{CA321A51-C8B5-4ADF-887A-2B5B2E0D6E6D}"/>
              </a:ext>
            </a:extLst>
          </p:cNvPr>
          <p:cNvSpPr>
            <a:spLocks noGrp="1"/>
          </p:cNvSpPr>
          <p:nvPr>
            <p:ph idx="1"/>
          </p:nvPr>
        </p:nvSpPr>
        <p:spPr>
          <a:xfrm>
            <a:off x="838200" y="1763700"/>
            <a:ext cx="10515600" cy="1490219"/>
          </a:xfrm>
        </p:spPr>
        <p:txBody>
          <a:bodyPr vert="horz" lIns="91440" tIns="45720" rIns="91440" bIns="45720" rtlCol="0" anchor="ctr" anchorCtr="0">
            <a:noAutofit/>
          </a:bodyPr>
          <a:lstStyle/>
          <a:p>
            <a:pPr marL="67945" indent="0" algn="l" rtl="0">
              <a:lnSpc>
                <a:spcPct val="110000"/>
              </a:lnSpc>
              <a:buNone/>
            </a:pPr>
            <a:r>
              <a:rPr lang="fr-FR" sz="2200" b="1" i="0" u="none" baseline="0">
                <a:solidFill>
                  <a:srgbClr val="0E487E"/>
                </a:solidFill>
                <a:latin typeface="Source Sans Pro" panose="020B0503030403020204" pitchFamily="34" charset="0"/>
                <a:ea typeface="Source Sans Pro" panose="020B0503030403020204" pitchFamily="34" charset="0"/>
              </a:rPr>
              <a:t>Rédigez un communiqué de presse sur un aspect de votre travail actuel </a:t>
            </a:r>
          </a:p>
        </p:txBody>
      </p:sp>
      <p:sp>
        <p:nvSpPr>
          <p:cNvPr id="8" name="Rectangle 7">
            <a:extLst>
              <a:ext uri="{FF2B5EF4-FFF2-40B4-BE49-F238E27FC236}">
                <a16:creationId xmlns:a16="http://schemas.microsoft.com/office/drawing/2014/main" id="{674AE210-65C6-C741-870F-70AAE269F8A7}"/>
              </a:ext>
            </a:extLst>
          </p:cNvPr>
          <p:cNvSpPr/>
          <p:nvPr/>
        </p:nvSpPr>
        <p:spPr>
          <a:xfrm>
            <a:off x="1861755" y="3331030"/>
            <a:ext cx="8636032" cy="2377574"/>
          </a:xfrm>
          <a:prstGeom prst="rect">
            <a:avLst/>
          </a:prstGeom>
        </p:spPr>
        <p:txBody>
          <a:bodyPr wrap="square">
            <a:spAutoFit/>
          </a:bodyPr>
          <a:lstStyle/>
          <a:p>
            <a:pPr marL="67945" indent="0" algn="l" rtl="0">
              <a:lnSpc>
                <a:spcPct val="110000"/>
              </a:lnSpc>
              <a:buNone/>
            </a:pPr>
            <a:r>
              <a:rPr lang="fr-FR" sz="2200" b="1" i="0" u="none" baseline="0" dirty="0">
                <a:solidFill>
                  <a:srgbClr val="0E487E"/>
                </a:solidFill>
                <a:latin typeface="Source Sans Pro Semibold" panose="020B0503030403020204" pitchFamily="34" charset="0"/>
                <a:ea typeface="Source Sans Pro Semibold" panose="020B0503030403020204" pitchFamily="34" charset="0"/>
              </a:rPr>
              <a:t>Questions à considérer :</a:t>
            </a:r>
            <a:endParaRPr lang="fr-FR" sz="2200" b="1" dirty="0">
              <a:solidFill>
                <a:srgbClr val="0E487E"/>
              </a:solidFill>
              <a:latin typeface="Source Sans Pro Semibold" panose="020B0503030403020204" pitchFamily="34" charset="0"/>
              <a:ea typeface="Source Sans Pro Semibold" panose="020B0503030403020204" pitchFamily="34" charset="0"/>
              <a:cs typeface="Calibri" panose="020F0502020204030204"/>
            </a:endParaRPr>
          </a:p>
          <a:p>
            <a:pPr marL="800100" lvl="1" indent="-342900" algn="l" rtl="0">
              <a:lnSpc>
                <a:spcPct val="110000"/>
              </a:lnSpc>
              <a:buFont typeface="Arial" panose="020B0604020202020204" pitchFamily="34" charset="0"/>
              <a:buChar char="•"/>
            </a:pPr>
            <a:r>
              <a:rPr lang="fr-FR" sz="1900" b="0" i="0" u="none" baseline="0" dirty="0">
                <a:solidFill>
                  <a:schemeClr val="bg1"/>
                </a:solidFill>
                <a:latin typeface="Source Sans Pro" panose="020B0503030403020204" pitchFamily="34" charset="0"/>
                <a:ea typeface="Source Sans Pro" panose="020B0503030403020204" pitchFamily="34" charset="0"/>
              </a:rPr>
              <a:t>Qui est mon public cible et quel message est-ce que je souhaite convoyer ?</a:t>
            </a:r>
            <a:endParaRPr lang="fr-FR" sz="1900" dirty="0">
              <a:solidFill>
                <a:schemeClr val="bg1"/>
              </a:solidFill>
              <a:latin typeface="Source Sans Pro" panose="020B0503030403020204" pitchFamily="34" charset="0"/>
              <a:ea typeface="Source Sans Pro" panose="020B0503030403020204" pitchFamily="34" charset="0"/>
              <a:cs typeface="Calibri"/>
            </a:endParaRPr>
          </a:p>
          <a:p>
            <a:pPr marL="800100" lvl="1" indent="-342900" algn="l" rtl="0">
              <a:lnSpc>
                <a:spcPct val="110000"/>
              </a:lnSpc>
              <a:buFont typeface="Arial" panose="020B0604020202020204" pitchFamily="34" charset="0"/>
              <a:buChar char="•"/>
            </a:pPr>
            <a:r>
              <a:rPr lang="fr-FR" sz="1900" b="0" i="0" u="none" baseline="0" dirty="0">
                <a:solidFill>
                  <a:schemeClr val="bg1"/>
                </a:solidFill>
                <a:latin typeface="Source Sans Pro" panose="020B0503030403020204" pitchFamily="34" charset="0"/>
                <a:ea typeface="Source Sans Pro" panose="020B0503030403020204" pitchFamily="34" charset="0"/>
              </a:rPr>
              <a:t>Quelle est l'information la plus convaincante et la plus pertinente à inclure ?</a:t>
            </a:r>
            <a:endParaRPr lang="fr-FR" sz="1900" dirty="0">
              <a:solidFill>
                <a:schemeClr val="bg1"/>
              </a:solidFill>
              <a:latin typeface="Source Sans Pro" panose="020B0503030403020204" pitchFamily="34" charset="0"/>
              <a:ea typeface="Source Sans Pro" panose="020B0503030403020204" pitchFamily="34" charset="0"/>
              <a:cs typeface="Calibri"/>
            </a:endParaRPr>
          </a:p>
          <a:p>
            <a:pPr marL="800100" lvl="1" indent="-342900" algn="l" rtl="0">
              <a:lnSpc>
                <a:spcPct val="110000"/>
              </a:lnSpc>
              <a:buFont typeface="Arial" panose="020B0604020202020204" pitchFamily="34" charset="0"/>
              <a:buChar char="•"/>
            </a:pPr>
            <a:r>
              <a:rPr lang="fr-FR" sz="1900" b="0" i="0" u="none" baseline="0" dirty="0">
                <a:solidFill>
                  <a:schemeClr val="bg1"/>
                </a:solidFill>
                <a:latin typeface="Source Sans Pro" panose="020B0503030403020204" pitchFamily="34" charset="0"/>
                <a:ea typeface="Source Sans Pro" panose="020B0503030403020204" pitchFamily="34" charset="0"/>
              </a:rPr>
              <a:t>Est-ce que je réponds à toutes les questions clés (qui/quoi/quand/où/pourquoi/comment) ? </a:t>
            </a:r>
            <a:endParaRPr lang="fr-FR" sz="1900" dirty="0">
              <a:solidFill>
                <a:schemeClr val="bg1"/>
              </a:solidFill>
              <a:latin typeface="Source Sans Pro" panose="020B0503030403020204" pitchFamily="34" charset="0"/>
              <a:ea typeface="Source Sans Pro" panose="020B0503030403020204" pitchFamily="34" charset="0"/>
              <a:cs typeface="Calibri"/>
            </a:endParaRPr>
          </a:p>
          <a:p>
            <a:pPr marL="800100" lvl="1" indent="-342900" algn="l" rtl="0">
              <a:lnSpc>
                <a:spcPct val="110000"/>
              </a:lnSpc>
              <a:buFont typeface="Arial" panose="020B0604020202020204" pitchFamily="34" charset="0"/>
              <a:buChar char="•"/>
            </a:pPr>
            <a:r>
              <a:rPr lang="fr-FR" sz="1900" b="0" i="0" u="none" baseline="0" dirty="0">
                <a:solidFill>
                  <a:schemeClr val="bg1"/>
                </a:solidFill>
                <a:latin typeface="Source Sans Pro" panose="020B0503030403020204" pitchFamily="34" charset="0"/>
                <a:ea typeface="Source Sans Pro" panose="020B0503030403020204" pitchFamily="34" charset="0"/>
                <a:cs typeface="Calibri"/>
              </a:rPr>
              <a:t>Qu'est-ce que je veux que les journalistes fassent lorsqu'ils voient mon communiqué de presse ?</a:t>
            </a:r>
          </a:p>
        </p:txBody>
      </p:sp>
    </p:spTree>
    <p:extLst>
      <p:ext uri="{BB962C8B-B14F-4D97-AF65-F5344CB8AC3E}">
        <p14:creationId xmlns:p14="http://schemas.microsoft.com/office/powerpoint/2010/main" val="3325757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7D1D6E-4047-464C-AB5A-BE4B4A87351A}"/>
              </a:ext>
            </a:extLst>
          </p:cNvPr>
          <p:cNvSpPr/>
          <p:nvPr/>
        </p:nvSpPr>
        <p:spPr>
          <a:xfrm>
            <a:off x="504825" y="1772143"/>
            <a:ext cx="11494066" cy="4022178"/>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0" name="Rectangle 9">
            <a:extLst>
              <a:ext uri="{FF2B5EF4-FFF2-40B4-BE49-F238E27FC236}">
                <a16:creationId xmlns:a16="http://schemas.microsoft.com/office/drawing/2014/main" id="{CD0E7901-9AA5-BF41-AB3B-8848190D0F1D}"/>
              </a:ext>
            </a:extLst>
          </p:cNvPr>
          <p:cNvSpPr/>
          <p:nvPr/>
        </p:nvSpPr>
        <p:spPr>
          <a:xfrm>
            <a:off x="193109" y="1500188"/>
            <a:ext cx="11494066" cy="402217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11" name="Title 1">
            <a:extLst>
              <a:ext uri="{FF2B5EF4-FFF2-40B4-BE49-F238E27FC236}">
                <a16:creationId xmlns:a16="http://schemas.microsoft.com/office/drawing/2014/main" id="{7DCEF491-8535-284F-9D41-955CA88202EA}"/>
              </a:ext>
            </a:extLst>
          </p:cNvPr>
          <p:cNvSpPr txBox="1">
            <a:spLocks/>
          </p:cNvSpPr>
          <p:nvPr/>
        </p:nvSpPr>
        <p:spPr>
          <a:xfrm>
            <a:off x="1892566" y="2906143"/>
            <a:ext cx="8233327" cy="817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0"/>
            <a:r>
              <a:rPr lang="fr-FR" sz="4800" b="1" i="0" u="none" baseline="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Travail en équipe</a:t>
            </a:r>
          </a:p>
        </p:txBody>
      </p:sp>
      <p:sp>
        <p:nvSpPr>
          <p:cNvPr id="12" name="Rectangle 11">
            <a:extLst>
              <a:ext uri="{FF2B5EF4-FFF2-40B4-BE49-F238E27FC236}">
                <a16:creationId xmlns:a16="http://schemas.microsoft.com/office/drawing/2014/main" id="{68B4D0BB-2906-AD46-93E9-337F3F556AEC}"/>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801612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7BB495-9C3C-C644-B762-5827E06337AC}"/>
              </a:ext>
            </a:extLst>
          </p:cNvPr>
          <p:cNvSpPr/>
          <p:nvPr/>
        </p:nvSpPr>
        <p:spPr>
          <a:xfrm>
            <a:off x="504825" y="1772143"/>
            <a:ext cx="11494066" cy="4022178"/>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6" name="Rectangle 5">
            <a:extLst>
              <a:ext uri="{FF2B5EF4-FFF2-40B4-BE49-F238E27FC236}">
                <a16:creationId xmlns:a16="http://schemas.microsoft.com/office/drawing/2014/main" id="{B3638131-44FA-B443-A098-EB08201E19AB}"/>
              </a:ext>
            </a:extLst>
          </p:cNvPr>
          <p:cNvSpPr/>
          <p:nvPr/>
        </p:nvSpPr>
        <p:spPr>
          <a:xfrm>
            <a:off x="193109" y="1500188"/>
            <a:ext cx="11494066" cy="402217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7" name="Title 1">
            <a:extLst>
              <a:ext uri="{FF2B5EF4-FFF2-40B4-BE49-F238E27FC236}">
                <a16:creationId xmlns:a16="http://schemas.microsoft.com/office/drawing/2014/main" id="{DBE54B0C-20E3-D64D-86C2-4F3F7217F004}"/>
              </a:ext>
            </a:extLst>
          </p:cNvPr>
          <p:cNvSpPr txBox="1">
            <a:spLocks/>
          </p:cNvSpPr>
          <p:nvPr/>
        </p:nvSpPr>
        <p:spPr>
          <a:xfrm>
            <a:off x="1892566" y="2906143"/>
            <a:ext cx="8233327" cy="817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0"/>
            <a:r>
              <a:rPr lang="fr-FR" sz="4800" b="1" i="0" u="none" baseline="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Conclusion</a:t>
            </a:r>
          </a:p>
        </p:txBody>
      </p:sp>
      <p:sp>
        <p:nvSpPr>
          <p:cNvPr id="8" name="Rectangle 7">
            <a:extLst>
              <a:ext uri="{FF2B5EF4-FFF2-40B4-BE49-F238E27FC236}">
                <a16:creationId xmlns:a16="http://schemas.microsoft.com/office/drawing/2014/main" id="{99033A9E-8C1F-EA4B-8C2E-4B5FED40CD7F}"/>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1551906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234522-0972-4548-93E9-37E7A9796426}"/>
              </a:ext>
            </a:extLst>
          </p:cNvPr>
          <p:cNvSpPr/>
          <p:nvPr/>
        </p:nvSpPr>
        <p:spPr>
          <a:xfrm>
            <a:off x="159543" y="1471088"/>
            <a:ext cx="11839348" cy="4661487"/>
          </a:xfrm>
          <a:prstGeom prst="rect">
            <a:avLst/>
          </a:prstGeom>
          <a:solidFill>
            <a:srgbClr val="FAD02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Content Placeholder 2">
            <a:extLst>
              <a:ext uri="{FF2B5EF4-FFF2-40B4-BE49-F238E27FC236}">
                <a16:creationId xmlns:a16="http://schemas.microsoft.com/office/drawing/2014/main" id="{1FE50882-6184-4D78-89E2-5AA92F30F082}"/>
              </a:ext>
            </a:extLst>
          </p:cNvPr>
          <p:cNvSpPr>
            <a:spLocks noGrp="1"/>
          </p:cNvSpPr>
          <p:nvPr>
            <p:ph idx="1"/>
          </p:nvPr>
        </p:nvSpPr>
        <p:spPr>
          <a:xfrm>
            <a:off x="838200" y="1471090"/>
            <a:ext cx="11049000" cy="4843985"/>
          </a:xfrm>
        </p:spPr>
        <p:txBody>
          <a:bodyPr anchor="ctr" anchorCtr="0"/>
          <a:lstStyle/>
          <a:p>
            <a:pPr marL="0" indent="0" algn="l" rtl="0">
              <a:buNone/>
            </a:pPr>
            <a:r>
              <a:rPr lang="fr-FR" sz="2200" b="1" i="0" u="none" baseline="0" dirty="0">
                <a:solidFill>
                  <a:srgbClr val="90ADC5"/>
                </a:solidFill>
                <a:latin typeface="Source Sans Pro Semibold" panose="020B0503030403020204" pitchFamily="34" charset="0"/>
                <a:ea typeface="Source Sans Pro Semibold" panose="020B0503030403020204" pitchFamily="34" charset="0"/>
              </a:rPr>
              <a:t>À RETENIR</a:t>
            </a:r>
          </a:p>
          <a:p>
            <a:pPr algn="l" rtl="0"/>
            <a:r>
              <a:rPr lang="fr-FR" sz="2000" b="0" i="0" u="none" baseline="0" dirty="0"/>
              <a:t>Quelle a été la leçon la plus utile aujourd'hui ?</a:t>
            </a:r>
          </a:p>
          <a:p>
            <a:pPr algn="l" rtl="0"/>
            <a:r>
              <a:rPr lang="fr-FR" sz="2000" b="0" i="0" u="none" baseline="0" dirty="0"/>
              <a:t>Qu'est-ce qui vous a surpris ? </a:t>
            </a:r>
          </a:p>
          <a:p>
            <a:pPr algn="l" rtl="0"/>
            <a:r>
              <a:rPr lang="fr-FR" sz="2000" b="0" i="0" u="none" baseline="0" dirty="0"/>
              <a:t>La formation vous a-t-elle fait changer d'avis ? Si oui, quoi ?</a:t>
            </a:r>
          </a:p>
          <a:p>
            <a:endParaRPr lang="fr-FR" sz="2400" dirty="0"/>
          </a:p>
          <a:p>
            <a:pPr marL="0" indent="0" algn="l" rtl="0">
              <a:buNone/>
            </a:pPr>
            <a:r>
              <a:rPr lang="fr-FR" sz="2200" b="1" i="0" u="none" baseline="0" dirty="0">
                <a:solidFill>
                  <a:srgbClr val="90ADC5"/>
                </a:solidFill>
                <a:latin typeface="Source Sans Pro Semibold" panose="020B0503030403020204" pitchFamily="34" charset="0"/>
                <a:ea typeface="Source Sans Pro Semibold" panose="020B0503030403020204" pitchFamily="34" charset="0"/>
              </a:rPr>
              <a:t>PROCHAINES ÉTAPES</a:t>
            </a:r>
          </a:p>
          <a:p>
            <a:pPr algn="l" rtl="0"/>
            <a:r>
              <a:rPr lang="fr-FR" sz="2000" b="0" i="0" u="none" baseline="0" dirty="0"/>
              <a:t>Quelle est la première démarche que vous ferez pour collaborer avec l'autre groupe (médias ou OSC) ?</a:t>
            </a:r>
          </a:p>
          <a:p>
            <a:pPr algn="l" rtl="0"/>
            <a:r>
              <a:rPr lang="fr-FR" sz="2000" b="0" i="0" u="none" baseline="0" dirty="0"/>
              <a:t>Comment allez-vous toucher l'autre groupe ?</a:t>
            </a:r>
          </a:p>
          <a:p>
            <a:pPr algn="l" rtl="0"/>
            <a:r>
              <a:rPr lang="fr-FR" sz="2000" b="0" i="0" u="none" baseline="0" dirty="0"/>
              <a:t>Quels sont vos défis et opportunités en travaillant avec l'autre groupe ?</a:t>
            </a:r>
          </a:p>
        </p:txBody>
      </p:sp>
      <p:sp>
        <p:nvSpPr>
          <p:cNvPr id="8" name="Rectangle 7">
            <a:extLst>
              <a:ext uri="{FF2B5EF4-FFF2-40B4-BE49-F238E27FC236}">
                <a16:creationId xmlns:a16="http://schemas.microsoft.com/office/drawing/2014/main" id="{04FAFAF9-0ADE-414B-8B49-DBD7D40847BE}"/>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Title 1">
            <a:extLst>
              <a:ext uri="{FF2B5EF4-FFF2-40B4-BE49-F238E27FC236}">
                <a16:creationId xmlns:a16="http://schemas.microsoft.com/office/drawing/2014/main" id="{BE33ABC4-EC40-AC4D-95F6-83E32673A886}"/>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Discussion de groupe</a:t>
            </a:r>
          </a:p>
        </p:txBody>
      </p:sp>
      <p:sp>
        <p:nvSpPr>
          <p:cNvPr id="10" name="Rectangle 9">
            <a:extLst>
              <a:ext uri="{FF2B5EF4-FFF2-40B4-BE49-F238E27FC236}">
                <a16:creationId xmlns:a16="http://schemas.microsoft.com/office/drawing/2014/main" id="{6E9599A9-1F2A-1D4A-8EEE-CAC49D9D4853}"/>
              </a:ext>
            </a:extLst>
          </p:cNvPr>
          <p:cNvSpPr/>
          <p:nvPr/>
        </p:nvSpPr>
        <p:spPr>
          <a:xfrm>
            <a:off x="159543" y="6315075"/>
            <a:ext cx="11839348" cy="18326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3927017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C6458E-5D63-E148-9029-E0E86D84D6D5}"/>
              </a:ext>
            </a:extLst>
          </p:cNvPr>
          <p:cNvSpPr/>
          <p:nvPr/>
        </p:nvSpPr>
        <p:spPr>
          <a:xfrm>
            <a:off x="159543" y="1471088"/>
            <a:ext cx="11839348" cy="4661487"/>
          </a:xfrm>
          <a:prstGeom prst="rect">
            <a:avLst/>
          </a:prstGeom>
          <a:solidFill>
            <a:srgbClr val="FAD02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Rectangle 8">
            <a:extLst>
              <a:ext uri="{FF2B5EF4-FFF2-40B4-BE49-F238E27FC236}">
                <a16:creationId xmlns:a16="http://schemas.microsoft.com/office/drawing/2014/main" id="{A9186604-00A2-4E44-8222-D6AAD2A3452D}"/>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0" name="Title 1">
            <a:extLst>
              <a:ext uri="{FF2B5EF4-FFF2-40B4-BE49-F238E27FC236}">
                <a16:creationId xmlns:a16="http://schemas.microsoft.com/office/drawing/2014/main" id="{65D9B2B6-EA74-1F49-95EF-FDA86FDCB2C8}"/>
              </a:ext>
            </a:extLst>
          </p:cNvPr>
          <p:cNvSpPr txBox="1">
            <a:spLocks/>
          </p:cNvSpPr>
          <p:nvPr/>
        </p:nvSpPr>
        <p:spPr>
          <a:xfrm>
            <a:off x="838200" y="145529"/>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fr-FR" sz="4000" b="1" i="0" u="none" baseline="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Espoirs et hésitations, revisités</a:t>
            </a:r>
          </a:p>
        </p:txBody>
      </p:sp>
      <p:sp>
        <p:nvSpPr>
          <p:cNvPr id="11" name="Rectangle 10">
            <a:extLst>
              <a:ext uri="{FF2B5EF4-FFF2-40B4-BE49-F238E27FC236}">
                <a16:creationId xmlns:a16="http://schemas.microsoft.com/office/drawing/2014/main" id="{9DC1AD40-B13C-F547-B675-33618A12E01E}"/>
              </a:ext>
            </a:extLst>
          </p:cNvPr>
          <p:cNvSpPr/>
          <p:nvPr/>
        </p:nvSpPr>
        <p:spPr>
          <a:xfrm>
            <a:off x="159543" y="6315075"/>
            <a:ext cx="11839348" cy="18326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18" name="Picture 17" descr="Icon&#10;&#10;Description automatically generated">
            <a:extLst>
              <a:ext uri="{FF2B5EF4-FFF2-40B4-BE49-F238E27FC236}">
                <a16:creationId xmlns:a16="http://schemas.microsoft.com/office/drawing/2014/main" id="{8222402B-575F-2C4D-BDCB-8D930BA594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2169119"/>
            <a:ext cx="4954926" cy="3265424"/>
          </a:xfrm>
          <a:prstGeom prst="rect">
            <a:avLst/>
          </a:prstGeom>
        </p:spPr>
      </p:pic>
      <p:sp>
        <p:nvSpPr>
          <p:cNvPr id="3" name="Rectangle 2">
            <a:extLst>
              <a:ext uri="{FF2B5EF4-FFF2-40B4-BE49-F238E27FC236}">
                <a16:creationId xmlns:a16="http://schemas.microsoft.com/office/drawing/2014/main" id="{81782767-2462-BC41-B32B-7E885E25575B}"/>
              </a:ext>
            </a:extLst>
          </p:cNvPr>
          <p:cNvSpPr/>
          <p:nvPr/>
        </p:nvSpPr>
        <p:spPr>
          <a:xfrm>
            <a:off x="413162" y="1799787"/>
            <a:ext cx="5955476" cy="369332"/>
          </a:xfrm>
          <a:prstGeom prst="rect">
            <a:avLst/>
          </a:prstGeom>
        </p:spPr>
        <p:txBody>
          <a:bodyPr wrap="none">
            <a:spAutoFit/>
          </a:bodyPr>
          <a:lstStyle/>
          <a:p>
            <a:pPr algn="l" rtl="0"/>
            <a:r>
              <a:rPr lang="fr-FR" b="0" i="1" u="none" baseline="0">
                <a:solidFill>
                  <a:srgbClr val="0E487E"/>
                </a:solidFill>
                <a:latin typeface="Source Sans Pro" panose="020B0503030403020204" pitchFamily="34" charset="0"/>
                <a:ea typeface="Source Sans Pro" panose="020B0503030403020204" pitchFamily="34" charset="0"/>
              </a:rPr>
              <a:t>Animateur : Veuillez ajouter ici un résumé des résultats de votre sondage.</a:t>
            </a:r>
          </a:p>
        </p:txBody>
      </p:sp>
    </p:spTree>
    <p:extLst>
      <p:ext uri="{BB962C8B-B14F-4D97-AF65-F5344CB8AC3E}">
        <p14:creationId xmlns:p14="http://schemas.microsoft.com/office/powerpoint/2010/main" val="332655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2151B9-E30A-A44D-93E3-33F78B652A31}"/>
              </a:ext>
            </a:extLst>
          </p:cNvPr>
          <p:cNvSpPr/>
          <p:nvPr/>
        </p:nvSpPr>
        <p:spPr>
          <a:xfrm>
            <a:off x="504825" y="1138730"/>
            <a:ext cx="11494066" cy="541282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4" name="Rectangle 3">
            <a:extLst>
              <a:ext uri="{FF2B5EF4-FFF2-40B4-BE49-F238E27FC236}">
                <a16:creationId xmlns:a16="http://schemas.microsoft.com/office/drawing/2014/main" id="{C339C397-642E-2F41-818E-ECCFDE96FFCB}"/>
              </a:ext>
            </a:extLst>
          </p:cNvPr>
          <p:cNvSpPr/>
          <p:nvPr/>
        </p:nvSpPr>
        <p:spPr>
          <a:xfrm>
            <a:off x="193109" y="866775"/>
            <a:ext cx="11494066" cy="5412828"/>
          </a:xfrm>
          <a:prstGeom prst="rect">
            <a:avLst/>
          </a:prstGeom>
          <a:solidFill>
            <a:srgbClr val="0E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2" name="Title 1">
            <a:extLst>
              <a:ext uri="{FF2B5EF4-FFF2-40B4-BE49-F238E27FC236}">
                <a16:creationId xmlns:a16="http://schemas.microsoft.com/office/drawing/2014/main" id="{F5798086-D2FA-4653-B762-84BD62F64004}"/>
              </a:ext>
            </a:extLst>
          </p:cNvPr>
          <p:cNvSpPr>
            <a:spLocks noGrp="1"/>
          </p:cNvSpPr>
          <p:nvPr>
            <p:ph type="title"/>
          </p:nvPr>
        </p:nvSpPr>
        <p:spPr>
          <a:xfrm>
            <a:off x="1806838" y="2266416"/>
            <a:ext cx="8351575" cy="2214562"/>
          </a:xfrm>
        </p:spPr>
        <p:txBody>
          <a:bodyPr>
            <a:normAutofit fontScale="90000"/>
          </a:bodyPr>
          <a:lstStyle/>
          <a:p>
            <a:pPr algn="l" rtl="0"/>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Favoriser la compréhension :</a:t>
            </a:r>
            <a:br>
              <a:rPr lang="fr-FR"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En quoi les journalistes et les organisations de la société civile (OSC) sont uniques</a:t>
            </a:r>
          </a:p>
        </p:txBody>
      </p:sp>
      <p:sp>
        <p:nvSpPr>
          <p:cNvPr id="6" name="Rectangle 5">
            <a:extLst>
              <a:ext uri="{FF2B5EF4-FFF2-40B4-BE49-F238E27FC236}">
                <a16:creationId xmlns:a16="http://schemas.microsoft.com/office/drawing/2014/main" id="{88988784-BFF4-6744-A5D5-ADA5A96FCE74}"/>
              </a:ext>
            </a:extLst>
          </p:cNvPr>
          <p:cNvSpPr/>
          <p:nvPr/>
        </p:nvSpPr>
        <p:spPr>
          <a:xfrm>
            <a:off x="504825" y="626520"/>
            <a:ext cx="2093196" cy="53767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5" name="Rectangle 4">
            <a:extLst>
              <a:ext uri="{FF2B5EF4-FFF2-40B4-BE49-F238E27FC236}">
                <a16:creationId xmlns:a16="http://schemas.microsoft.com/office/drawing/2014/main" id="{6E8ADDE7-5D61-A643-99F2-091A9444F05C}"/>
              </a:ext>
            </a:extLst>
          </p:cNvPr>
          <p:cNvSpPr/>
          <p:nvPr/>
        </p:nvSpPr>
        <p:spPr>
          <a:xfrm>
            <a:off x="504824" y="718071"/>
            <a:ext cx="2093196" cy="369332"/>
          </a:xfrm>
          <a:prstGeom prst="rect">
            <a:avLst/>
          </a:prstGeom>
        </p:spPr>
        <p:txBody>
          <a:bodyPr wrap="square">
            <a:spAutoFit/>
          </a:bodyPr>
          <a:lstStyle/>
          <a:p>
            <a:pPr algn="ctr" rtl="0"/>
            <a:r>
              <a:rPr lang="fr-FR" b="1" i="0" u="none" baseline="0" dirty="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rPr>
              <a:t>PREMIÈRE PARTIE</a:t>
            </a:r>
            <a:endParaRPr lang="fr-FR" b="1" dirty="0">
              <a:latin typeface="Source Sans Pro" panose="020B0503030403020204" pitchFamily="34" charset="0"/>
              <a:ea typeface="Source Sans Pro" panose="020B0503030403020204" pitchFamily="34" charset="0"/>
              <a:cs typeface="Roboto Condensed" panose="02000000000000000000" pitchFamily="2" charset="0"/>
            </a:endParaRPr>
          </a:p>
        </p:txBody>
      </p:sp>
      <p:sp>
        <p:nvSpPr>
          <p:cNvPr id="7" name="Rectangle 6">
            <a:extLst>
              <a:ext uri="{FF2B5EF4-FFF2-40B4-BE49-F238E27FC236}">
                <a16:creationId xmlns:a16="http://schemas.microsoft.com/office/drawing/2014/main" id="{DF3CB47B-0122-E541-ABB0-8F2C68AE1B6E}"/>
              </a:ext>
            </a:extLst>
          </p:cNvPr>
          <p:cNvSpPr/>
          <p:nvPr/>
        </p:nvSpPr>
        <p:spPr>
          <a:xfrm>
            <a:off x="7727970" y="4816965"/>
            <a:ext cx="2312195" cy="30905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248717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23582A-040B-DD43-A68A-07EA3A83E788}"/>
              </a:ext>
            </a:extLst>
          </p:cNvPr>
          <p:cNvSpPr/>
          <p:nvPr/>
        </p:nvSpPr>
        <p:spPr>
          <a:xfrm>
            <a:off x="211470" y="157651"/>
            <a:ext cx="11901355" cy="5412828"/>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5" name="Rectangle 4">
            <a:extLst>
              <a:ext uri="{FF2B5EF4-FFF2-40B4-BE49-F238E27FC236}">
                <a16:creationId xmlns:a16="http://schemas.microsoft.com/office/drawing/2014/main" id="{CB8FBF85-146A-7543-A54C-9DB7F1BF092D}"/>
              </a:ext>
            </a:extLst>
          </p:cNvPr>
          <p:cNvSpPr/>
          <p:nvPr/>
        </p:nvSpPr>
        <p:spPr>
          <a:xfrm>
            <a:off x="0" y="0"/>
            <a:ext cx="11901355" cy="5315292"/>
          </a:xfrm>
          <a:prstGeom prst="rect">
            <a:avLst/>
          </a:prstGeom>
          <a:solidFill>
            <a:srgbClr val="0E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pic>
        <p:nvPicPr>
          <p:cNvPr id="6" name="Picture 5" descr="Logo&#10;&#10;Description automatically generated">
            <a:extLst>
              <a:ext uri="{FF2B5EF4-FFF2-40B4-BE49-F238E27FC236}">
                <a16:creationId xmlns:a16="http://schemas.microsoft.com/office/drawing/2014/main" id="{02B7662D-00D4-1D4D-81EB-4D11CD84F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81" y="5871005"/>
            <a:ext cx="1109717" cy="707249"/>
          </a:xfrm>
          <a:prstGeom prst="rect">
            <a:avLst/>
          </a:prstGeom>
        </p:spPr>
      </p:pic>
      <p:sp>
        <p:nvSpPr>
          <p:cNvPr id="2" name="Title 1">
            <a:extLst>
              <a:ext uri="{FF2B5EF4-FFF2-40B4-BE49-F238E27FC236}">
                <a16:creationId xmlns:a16="http://schemas.microsoft.com/office/drawing/2014/main" id="{86DBCCA8-5BD3-4AFB-AE99-2B9630B4BE31}"/>
              </a:ext>
            </a:extLst>
          </p:cNvPr>
          <p:cNvSpPr>
            <a:spLocks noGrp="1"/>
          </p:cNvSpPr>
          <p:nvPr>
            <p:ph type="title"/>
          </p:nvPr>
        </p:nvSpPr>
        <p:spPr>
          <a:xfrm>
            <a:off x="838200" y="809298"/>
            <a:ext cx="10515600" cy="1460500"/>
          </a:xfrm>
        </p:spPr>
        <p:txBody>
          <a:bodyPr/>
          <a:lstStyle/>
          <a:p>
            <a:pPr algn="l" rtl="0"/>
            <a:r>
              <a:rPr lang="fr-FR" b="1" i="0" u="none" baseline="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Merci !</a:t>
            </a:r>
            <a:endParaRPr lang="fr-FR" dirty="0">
              <a:solidFill>
                <a:schemeClr val="bg1"/>
              </a:solidFill>
            </a:endParaRPr>
          </a:p>
        </p:txBody>
      </p:sp>
      <p:sp>
        <p:nvSpPr>
          <p:cNvPr id="3" name="Content Placeholder 2">
            <a:extLst>
              <a:ext uri="{FF2B5EF4-FFF2-40B4-BE49-F238E27FC236}">
                <a16:creationId xmlns:a16="http://schemas.microsoft.com/office/drawing/2014/main" id="{5B658EEC-5039-4C5A-9CB1-2EEBF8F70660}"/>
              </a:ext>
            </a:extLst>
          </p:cNvPr>
          <p:cNvSpPr>
            <a:spLocks noGrp="1"/>
          </p:cNvSpPr>
          <p:nvPr>
            <p:ph idx="1"/>
          </p:nvPr>
        </p:nvSpPr>
        <p:spPr>
          <a:xfrm>
            <a:off x="741645" y="2921444"/>
            <a:ext cx="10515600" cy="1015111"/>
          </a:xfrm>
        </p:spPr>
        <p:txBody>
          <a:bodyPr>
            <a:normAutofit/>
          </a:bodyPr>
          <a:lstStyle/>
          <a:p>
            <a:pPr marL="0" indent="0" algn="l" rtl="0">
              <a:buNone/>
            </a:pPr>
            <a:r>
              <a:rPr lang="fr-FR" sz="2400" b="1" i="1" u="none" baseline="0">
                <a:solidFill>
                  <a:schemeClr val="bg1"/>
                </a:solidFill>
                <a:latin typeface="Source Sans Pro SemiBold" panose="020B0503030403020204" pitchFamily="34" charset="0"/>
                <a:ea typeface="Source Sans Pro SemiBold" panose="020B0503030403020204" pitchFamily="34" charset="0"/>
              </a:rPr>
              <a:t>Pour plus d'informations, contactez : XX</a:t>
            </a:r>
          </a:p>
        </p:txBody>
      </p:sp>
    </p:spTree>
    <p:extLst>
      <p:ext uri="{BB962C8B-B14F-4D97-AF65-F5344CB8AC3E}">
        <p14:creationId xmlns:p14="http://schemas.microsoft.com/office/powerpoint/2010/main" val="2082269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3954C-A976-BB49-BA77-56BBD1B7A915}"/>
              </a:ext>
            </a:extLst>
          </p:cNvPr>
          <p:cNvSpPr/>
          <p:nvPr/>
        </p:nvSpPr>
        <p:spPr>
          <a:xfrm>
            <a:off x="0" y="0"/>
            <a:ext cx="12192000" cy="6858000"/>
          </a:xfrm>
          <a:prstGeom prst="rect">
            <a:avLst/>
          </a:prstGeom>
          <a:solidFill>
            <a:srgbClr val="90ADC5">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AF08CF00-BB87-4FDD-ADCF-D8C6089F273D}"/>
              </a:ext>
            </a:extLst>
          </p:cNvPr>
          <p:cNvSpPr>
            <a:spLocks noGrp="1"/>
          </p:cNvSpPr>
          <p:nvPr>
            <p:ph type="title"/>
          </p:nvPr>
        </p:nvSpPr>
        <p:spPr>
          <a:xfrm>
            <a:off x="768724" y="231775"/>
            <a:ext cx="10515600" cy="975233"/>
          </a:xfrm>
        </p:spPr>
        <p:txBody>
          <a:bodyPr>
            <a:normAutofit/>
          </a:bodyPr>
          <a:lstStyle/>
          <a:p>
            <a:pPr algn="l" rtl="0"/>
            <a:r>
              <a:rPr lang="fr-FR" sz="4000" b="1" i="0" u="none" baseline="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Références</a:t>
            </a:r>
          </a:p>
        </p:txBody>
      </p:sp>
      <p:sp>
        <p:nvSpPr>
          <p:cNvPr id="3" name="TextBox 2">
            <a:extLst>
              <a:ext uri="{FF2B5EF4-FFF2-40B4-BE49-F238E27FC236}">
                <a16:creationId xmlns:a16="http://schemas.microsoft.com/office/drawing/2014/main" id="{E4F34FC2-DC5D-47EA-9A6D-181B4985E8A6}"/>
              </a:ext>
            </a:extLst>
          </p:cNvPr>
          <p:cNvSpPr txBox="1"/>
          <p:nvPr/>
        </p:nvSpPr>
        <p:spPr>
          <a:xfrm>
            <a:off x="768724" y="1189237"/>
            <a:ext cx="10620934"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fr-FR" sz="1200" b="0" i="0" u="none" baseline="0" dirty="0" err="1">
                <a:latin typeface="Source Sans Pro" panose="020B0503030403020204" pitchFamily="34" charset="0"/>
                <a:ea typeface="Source Sans Pro" panose="020B0503030403020204" pitchFamily="34" charset="0"/>
                <a:cs typeface="Segoe UI"/>
              </a:rPr>
              <a:t>Guttmacher</a:t>
            </a:r>
            <a:r>
              <a:rPr lang="fr-FR" sz="1200" b="0" i="0" u="none" baseline="0" dirty="0">
                <a:latin typeface="Source Sans Pro" panose="020B0503030403020204" pitchFamily="34" charset="0"/>
                <a:ea typeface="Source Sans Pro" panose="020B0503030403020204" pitchFamily="34" charset="0"/>
                <a:cs typeface="Segoe UI"/>
              </a:rPr>
              <a:t> Institute, </a:t>
            </a:r>
            <a:r>
              <a:rPr lang="fr-FR" sz="1200" b="0" i="1" u="none" baseline="0" dirty="0" err="1">
                <a:latin typeface="Source Sans Pro" panose="020B0503030403020204" pitchFamily="34" charset="0"/>
                <a:ea typeface="Source Sans Pro" panose="020B0503030403020204" pitchFamily="34" charset="0"/>
                <a:cs typeface="Segoe UI"/>
              </a:rPr>
              <a:t>Unintended</a:t>
            </a:r>
            <a:r>
              <a:rPr lang="fr-FR" sz="1200" b="0" i="1" u="none" baseline="0" dirty="0">
                <a:latin typeface="Source Sans Pro" panose="020B0503030403020204" pitchFamily="34" charset="0"/>
                <a:ea typeface="Source Sans Pro" panose="020B0503030403020204" pitchFamily="34" charset="0"/>
                <a:cs typeface="Segoe UI"/>
              </a:rPr>
              <a:t> </a:t>
            </a:r>
            <a:r>
              <a:rPr lang="fr-FR" sz="1200" b="0" i="1" u="none" baseline="0" dirty="0" err="1">
                <a:latin typeface="Source Sans Pro" panose="020B0503030403020204" pitchFamily="34" charset="0"/>
                <a:ea typeface="Source Sans Pro" panose="020B0503030403020204" pitchFamily="34" charset="0"/>
                <a:cs typeface="Segoe UI"/>
              </a:rPr>
              <a:t>Pregnancy</a:t>
            </a:r>
            <a:r>
              <a:rPr lang="fr-FR" sz="1200" b="0" i="1" u="none" baseline="0" dirty="0">
                <a:latin typeface="Source Sans Pro" panose="020B0503030403020204" pitchFamily="34" charset="0"/>
                <a:ea typeface="Source Sans Pro" panose="020B0503030403020204" pitchFamily="34" charset="0"/>
                <a:cs typeface="Segoe UI"/>
              </a:rPr>
              <a:t> and Abortion Worldwide</a:t>
            </a:r>
            <a:r>
              <a:rPr lang="fr-FR" sz="1200" b="0" i="0" u="none" baseline="0" dirty="0">
                <a:latin typeface="Source Sans Pro" panose="020B0503030403020204" pitchFamily="34" charset="0"/>
                <a:ea typeface="Source Sans Pro" panose="020B0503030403020204" pitchFamily="34" charset="0"/>
                <a:cs typeface="Segoe UI"/>
              </a:rPr>
              <a:t> (New York, NY: </a:t>
            </a:r>
            <a:r>
              <a:rPr lang="fr-FR" sz="1200" b="0" i="0" u="none" baseline="0" dirty="0" err="1">
                <a:latin typeface="Source Sans Pro" panose="020B0503030403020204" pitchFamily="34" charset="0"/>
                <a:ea typeface="Source Sans Pro" panose="020B0503030403020204" pitchFamily="34" charset="0"/>
                <a:cs typeface="Segoe UI"/>
              </a:rPr>
              <a:t>Guttmacher</a:t>
            </a:r>
            <a:r>
              <a:rPr lang="fr-FR" sz="1200" b="0" i="0" u="none" baseline="0" dirty="0">
                <a:latin typeface="Source Sans Pro" panose="020B0503030403020204" pitchFamily="34" charset="0"/>
                <a:ea typeface="Source Sans Pro" panose="020B0503030403020204" pitchFamily="34" charset="0"/>
                <a:cs typeface="Segoe UI"/>
              </a:rPr>
              <a:t> Institute, 2020), </a:t>
            </a:r>
            <a:r>
              <a:rPr lang="fr-FR" sz="1200" b="0" i="0" u="none" baseline="0" dirty="0">
                <a:solidFill>
                  <a:srgbClr val="0563C1"/>
                </a:solidFill>
                <a:latin typeface="Source Sans Pro" panose="020B0503030403020204" pitchFamily="34" charset="0"/>
                <a:ea typeface="Source Sans Pro" panose="020B0503030403020204" pitchFamily="34" charset="0"/>
                <a:cs typeface="Segoe UI"/>
                <a:hlinkClick r:id="rId3"/>
              </a:rPr>
              <a:t>https://www.guttmacher.org/sites/default/files/factsheet/fb_iaw.pdf</a:t>
            </a:r>
            <a:r>
              <a:rPr lang="fr-FR" sz="1200" b="0" i="0" u="none" baseline="0" dirty="0">
                <a:latin typeface="Source Sans Pro" panose="020B0503030403020204" pitchFamily="34" charset="0"/>
                <a:ea typeface="Source Sans Pro" panose="020B0503030403020204" pitchFamily="34" charset="0"/>
                <a:cs typeface="Segoe UI"/>
              </a:rPr>
              <a:t>.</a:t>
            </a:r>
            <a:r>
              <a:rPr lang="fr-FR" sz="1200" b="0" i="0" u="none" baseline="0" dirty="0">
                <a:latin typeface="Source Sans Pro" panose="020B0503030403020204" pitchFamily="34" charset="0"/>
                <a:ea typeface="Source Sans Pro" panose="020B0503030403020204" pitchFamily="34" charset="0"/>
                <a:cs typeface="Calibri"/>
              </a:rPr>
              <a:t> </a:t>
            </a:r>
          </a:p>
          <a:p>
            <a:endParaRPr lang="fr-FR" sz="1200" dirty="0">
              <a:latin typeface="Source Sans Pro" panose="020B0503030403020204" pitchFamily="34" charset="0"/>
              <a:ea typeface="Source Sans Pro" panose="020B0503030403020204" pitchFamily="34" charset="0"/>
              <a:cs typeface="Segoe UI"/>
            </a:endParaRPr>
          </a:p>
          <a:p>
            <a:pPr algn="l" rtl="0"/>
            <a:r>
              <a:rPr lang="fr-FR" sz="1200" b="0" i="0" u="none" baseline="0" dirty="0" err="1">
                <a:latin typeface="Source Sans Pro" panose="020B0503030403020204" pitchFamily="34" charset="0"/>
                <a:ea typeface="Source Sans Pro" panose="020B0503030403020204" pitchFamily="34" charset="0"/>
                <a:cs typeface="Segoe UI"/>
              </a:rPr>
              <a:t>Campgane</a:t>
            </a:r>
            <a:r>
              <a:rPr lang="fr-FR" sz="1200" b="0" i="0" u="none" baseline="0" dirty="0">
                <a:latin typeface="Source Sans Pro" panose="020B0503030403020204" pitchFamily="34" charset="0"/>
                <a:ea typeface="Source Sans Pro" panose="020B0503030403020204" pitchFamily="34" charset="0"/>
                <a:cs typeface="Segoe UI"/>
              </a:rPr>
              <a:t> internationale pour le droit des femmes à un avortement sans risque, </a:t>
            </a:r>
            <a:r>
              <a:rPr lang="fr-FR" sz="1200" b="0" i="1" u="none" baseline="0" dirty="0">
                <a:latin typeface="Source Sans Pro" panose="020B0503030403020204" pitchFamily="34" charset="0"/>
                <a:ea typeface="Source Sans Pro" panose="020B0503030403020204" pitchFamily="34" charset="0"/>
                <a:cs typeface="Segoe UI"/>
              </a:rPr>
              <a:t>Media Guidelines: Sharing </a:t>
            </a:r>
            <a:r>
              <a:rPr lang="fr-FR" sz="1200" b="0" i="1" u="none" baseline="0" dirty="0" err="1">
                <a:latin typeface="Source Sans Pro" panose="020B0503030403020204" pitchFamily="34" charset="0"/>
                <a:ea typeface="Source Sans Pro" panose="020B0503030403020204" pitchFamily="34" charset="0"/>
                <a:cs typeface="Segoe UI"/>
              </a:rPr>
              <a:t>Personal</a:t>
            </a:r>
            <a:r>
              <a:rPr lang="fr-FR" sz="1200" b="0" i="1" u="none" baseline="0" dirty="0">
                <a:latin typeface="Source Sans Pro" panose="020B0503030403020204" pitchFamily="34" charset="0"/>
                <a:ea typeface="Source Sans Pro" panose="020B0503030403020204" pitchFamily="34" charset="0"/>
                <a:cs typeface="Segoe UI"/>
              </a:rPr>
              <a:t> Stories, </a:t>
            </a:r>
            <a:r>
              <a:rPr lang="fr-FR" sz="1200" b="0" i="0" u="none" baseline="0" dirty="0">
                <a:latin typeface="Source Sans Pro" panose="020B0503030403020204" pitchFamily="34" charset="0"/>
                <a:ea typeface="Source Sans Pro" panose="020B0503030403020204" pitchFamily="34" charset="0"/>
                <a:cs typeface="Segoe UI"/>
              </a:rPr>
              <a:t>2018</a:t>
            </a:r>
            <a:r>
              <a:rPr lang="fr-FR" sz="1200" b="0" i="1" u="none" baseline="0" dirty="0">
                <a:latin typeface="Source Sans Pro" panose="020B0503030403020204" pitchFamily="34" charset="0"/>
                <a:ea typeface="Source Sans Pro" panose="020B0503030403020204" pitchFamily="34" charset="0"/>
                <a:cs typeface="Segoe UI"/>
              </a:rPr>
              <a:t>, </a:t>
            </a:r>
            <a:r>
              <a:rPr lang="fr-FR" sz="1200" b="0" i="0" u="none" baseline="0" dirty="0">
                <a:solidFill>
                  <a:srgbClr val="0563C1"/>
                </a:solidFill>
                <a:latin typeface="Source Sans Pro" panose="020B0503030403020204" pitchFamily="34" charset="0"/>
                <a:ea typeface="Source Sans Pro" panose="020B0503030403020204" pitchFamily="34" charset="0"/>
                <a:cs typeface="Segoe UI"/>
                <a:hlinkClick r:id="rId4"/>
              </a:rPr>
              <a:t>https://www.safeabortionwomensright.org/wp-content/uploads/2020/09/Sharing-personal-stories-.pdf</a:t>
            </a:r>
            <a:r>
              <a:rPr lang="fr-FR" sz="1200" b="0" i="1" u="none" baseline="0" dirty="0">
                <a:latin typeface="Source Sans Pro" panose="020B0503030403020204" pitchFamily="34" charset="0"/>
                <a:ea typeface="Source Sans Pro" panose="020B0503030403020204" pitchFamily="34" charset="0"/>
                <a:cs typeface="Segoe UI"/>
              </a:rPr>
              <a:t>.</a:t>
            </a:r>
            <a:r>
              <a:rPr lang="fr-FR" sz="1200" b="0" i="0" u="none" baseline="0" dirty="0">
                <a:latin typeface="Source Sans Pro" panose="020B0503030403020204" pitchFamily="34" charset="0"/>
                <a:ea typeface="Source Sans Pro" panose="020B0503030403020204" pitchFamily="34" charset="0"/>
                <a:cs typeface="Calibri"/>
              </a:rPr>
              <a:t> </a:t>
            </a:r>
          </a:p>
          <a:p>
            <a:endParaRPr lang="fr-FR" sz="1200" dirty="0">
              <a:latin typeface="Source Sans Pro" panose="020B0503030403020204" pitchFamily="34" charset="0"/>
              <a:ea typeface="Source Sans Pro" panose="020B0503030403020204" pitchFamily="34" charset="0"/>
              <a:cs typeface="Calibri"/>
            </a:endParaRPr>
          </a:p>
          <a:p>
            <a:pPr algn="l" rtl="0"/>
            <a:r>
              <a:rPr lang="fr-FR" sz="1200" b="0" i="0" u="none" baseline="0" dirty="0">
                <a:latin typeface="Source Sans Pro" panose="020B0503030403020204" pitchFamily="34" charset="0"/>
                <a:ea typeface="Source Sans Pro" panose="020B0503030403020204" pitchFamily="34" charset="0"/>
                <a:cs typeface="Segoe UI"/>
              </a:rPr>
              <a:t>Campagne internationale pour le droit des femmes à un avortement sans risque et Fédération internationale pour la planification familiale (IPPF), </a:t>
            </a:r>
            <a:r>
              <a:rPr lang="fr-FR" sz="1200" b="0" i="1" u="none" baseline="0" dirty="0">
                <a:latin typeface="Source Sans Pro" panose="020B0503030403020204" pitchFamily="34" charset="0"/>
                <a:ea typeface="Source Sans Pro" panose="020B0503030403020204" pitchFamily="34" charset="0"/>
                <a:cs typeface="Segoe UI"/>
              </a:rPr>
              <a:t>How to Report on Abortion: A Guide for </a:t>
            </a:r>
            <a:r>
              <a:rPr lang="fr-FR" sz="1200" b="0" i="1" u="none" baseline="0" dirty="0" err="1">
                <a:latin typeface="Source Sans Pro" panose="020B0503030403020204" pitchFamily="34" charset="0"/>
                <a:ea typeface="Source Sans Pro" panose="020B0503030403020204" pitchFamily="34" charset="0"/>
                <a:cs typeface="Segoe UI"/>
              </a:rPr>
              <a:t>Journalists</a:t>
            </a:r>
            <a:r>
              <a:rPr lang="fr-FR" sz="1200" b="0" i="1" u="none" baseline="0" dirty="0">
                <a:latin typeface="Source Sans Pro" panose="020B0503030403020204" pitchFamily="34" charset="0"/>
                <a:ea typeface="Source Sans Pro" panose="020B0503030403020204" pitchFamily="34" charset="0"/>
                <a:cs typeface="Segoe UI"/>
              </a:rPr>
              <a:t>, Editors and Media </a:t>
            </a:r>
            <a:r>
              <a:rPr lang="fr-FR" sz="1200" b="0" i="1" u="none" baseline="0" dirty="0" err="1">
                <a:latin typeface="Source Sans Pro" panose="020B0503030403020204" pitchFamily="34" charset="0"/>
                <a:ea typeface="Source Sans Pro" panose="020B0503030403020204" pitchFamily="34" charset="0"/>
                <a:cs typeface="Segoe UI"/>
              </a:rPr>
              <a:t>Outlets</a:t>
            </a:r>
            <a:r>
              <a:rPr lang="fr-FR" sz="1200" b="0" i="0" u="none" baseline="0" dirty="0">
                <a:latin typeface="Source Sans Pro" panose="020B0503030403020204" pitchFamily="34" charset="0"/>
                <a:ea typeface="Source Sans Pro" panose="020B0503030403020204" pitchFamily="34" charset="0"/>
                <a:cs typeface="Segoe UI"/>
              </a:rPr>
              <a:t> (Londres, Royaume-Uni : IPPF, 2017), </a:t>
            </a:r>
            <a:r>
              <a:rPr lang="fr-FR" sz="1200" b="0" i="0" u="none" baseline="0" dirty="0">
                <a:solidFill>
                  <a:srgbClr val="0563C1"/>
                </a:solidFill>
                <a:latin typeface="Source Sans Pro" panose="020B0503030403020204" pitchFamily="34" charset="0"/>
                <a:ea typeface="Source Sans Pro" panose="020B0503030403020204" pitchFamily="34" charset="0"/>
                <a:cs typeface="Segoe UI"/>
                <a:hlinkClick r:id="rId5"/>
              </a:rPr>
              <a:t>https://www.safeabortionwomensright.org/wp-content/uploads/2020/09/how-to-report-on-abortion.pdf</a:t>
            </a:r>
            <a:r>
              <a:rPr lang="fr-FR" sz="1200" b="0" i="0" u="none" baseline="0" dirty="0">
                <a:latin typeface="Source Sans Pro" panose="020B0503030403020204" pitchFamily="34" charset="0"/>
                <a:ea typeface="Source Sans Pro" panose="020B0503030403020204" pitchFamily="34" charset="0"/>
                <a:cs typeface="Segoe UI"/>
              </a:rPr>
              <a:t> .</a:t>
            </a:r>
            <a:r>
              <a:rPr lang="fr-FR" sz="1200" b="0" i="0" u="none" baseline="0" dirty="0">
                <a:latin typeface="Source Sans Pro" panose="020B0503030403020204" pitchFamily="34" charset="0"/>
                <a:ea typeface="Source Sans Pro" panose="020B0503030403020204" pitchFamily="34" charset="0"/>
                <a:cs typeface="Calibri"/>
              </a:rPr>
              <a:t> </a:t>
            </a:r>
          </a:p>
          <a:p>
            <a:endParaRPr lang="fr-FR" sz="1200" dirty="0">
              <a:latin typeface="Source Sans Pro" panose="020B0503030403020204" pitchFamily="34" charset="0"/>
              <a:ea typeface="Source Sans Pro" panose="020B0503030403020204" pitchFamily="34" charset="0"/>
              <a:cs typeface="Calibri"/>
            </a:endParaRPr>
          </a:p>
          <a:p>
            <a:pPr algn="l" rtl="0"/>
            <a:r>
              <a:rPr lang="fr-FR" sz="1200" b="0" i="0" u="none" baseline="0" dirty="0" err="1">
                <a:latin typeface="Source Sans Pro" panose="020B0503030403020204" pitchFamily="34" charset="0"/>
                <a:ea typeface="Source Sans Pro" panose="020B0503030403020204" pitchFamily="34" charset="0"/>
                <a:cs typeface="Segoe UI"/>
              </a:rPr>
              <a:t>Ipas</a:t>
            </a:r>
            <a:r>
              <a:rPr lang="fr-FR" sz="1200" b="0" i="0" u="none" baseline="0" dirty="0">
                <a:latin typeface="Source Sans Pro" panose="020B0503030403020204" pitchFamily="34" charset="0"/>
                <a:ea typeface="Source Sans Pro" panose="020B0503030403020204" pitchFamily="34" charset="0"/>
                <a:cs typeface="Segoe UI"/>
              </a:rPr>
              <a:t>, </a:t>
            </a:r>
            <a:r>
              <a:rPr lang="fr-FR" sz="1200" b="0" i="1" u="none" baseline="0" dirty="0">
                <a:latin typeface="Source Sans Pro" panose="020B0503030403020204" pitchFamily="34" charset="0"/>
                <a:ea typeface="Source Sans Pro" panose="020B0503030403020204" pitchFamily="34" charset="0"/>
                <a:cs typeface="Segoe UI"/>
              </a:rPr>
              <a:t>Création d'histoires justes et équilibrées : conseils pour les journalistes couvrant les questions de santé et de droits sexuels et reproductifs</a:t>
            </a:r>
            <a:r>
              <a:rPr lang="fr-FR" sz="1200" b="0" i="0" u="none" baseline="0" dirty="0">
                <a:latin typeface="Source Sans Pro" panose="020B0503030403020204" pitchFamily="34" charset="0"/>
                <a:ea typeface="Source Sans Pro" panose="020B0503030403020204" pitchFamily="34" charset="0"/>
                <a:cs typeface="Segoe UI"/>
              </a:rPr>
              <a:t> (Chapel Hill, NC : </a:t>
            </a:r>
            <a:r>
              <a:rPr lang="fr-FR" sz="1200" b="0" i="0" u="none" baseline="0" dirty="0" err="1">
                <a:latin typeface="Source Sans Pro" panose="020B0503030403020204" pitchFamily="34" charset="0"/>
                <a:ea typeface="Source Sans Pro" panose="020B0503030403020204" pitchFamily="34" charset="0"/>
                <a:cs typeface="Segoe UI"/>
              </a:rPr>
              <a:t>Ipas</a:t>
            </a:r>
            <a:r>
              <a:rPr lang="fr-FR" sz="1200" b="0" i="0" u="none" baseline="0" dirty="0">
                <a:latin typeface="Source Sans Pro" panose="020B0503030403020204" pitchFamily="34" charset="0"/>
                <a:ea typeface="Source Sans Pro" panose="020B0503030403020204" pitchFamily="34" charset="0"/>
                <a:cs typeface="Segoe UI"/>
              </a:rPr>
              <a:t>, 2019), </a:t>
            </a:r>
            <a:r>
              <a:rPr lang="fr-FR" sz="1200" b="0" i="0" u="none" baseline="0" dirty="0">
                <a:solidFill>
                  <a:srgbClr val="0563C1"/>
                </a:solidFill>
                <a:latin typeface="Source Sans Pro" panose="020B0503030403020204" pitchFamily="34" charset="0"/>
                <a:ea typeface="Source Sans Pro" panose="020B0503030403020204" pitchFamily="34" charset="0"/>
                <a:cs typeface="Segoe UI"/>
                <a:hlinkClick r:id="rId6"/>
              </a:rPr>
              <a:t>https://www.ipas.org/wp-content/uploads/2020/07/TIPJN-E19.pdf</a:t>
            </a:r>
            <a:r>
              <a:rPr lang="fr-FR" sz="1200" b="0" i="0" u="none" baseline="0" dirty="0">
                <a:latin typeface="Source Sans Pro" panose="020B0503030403020204" pitchFamily="34" charset="0"/>
                <a:ea typeface="Source Sans Pro" panose="020B0503030403020204" pitchFamily="34" charset="0"/>
                <a:cs typeface="Segoe UI"/>
              </a:rPr>
              <a:t> .</a:t>
            </a:r>
            <a:r>
              <a:rPr lang="fr-FR" sz="1200" b="0" i="0" u="none" baseline="0" dirty="0">
                <a:latin typeface="Source Sans Pro" panose="020B0503030403020204" pitchFamily="34" charset="0"/>
                <a:ea typeface="Source Sans Pro" panose="020B0503030403020204" pitchFamily="34" charset="0"/>
                <a:cs typeface="Calibri"/>
              </a:rPr>
              <a:t> </a:t>
            </a:r>
          </a:p>
          <a:p>
            <a:endParaRPr lang="fr-FR" sz="1200" dirty="0">
              <a:latin typeface="Source Sans Pro" panose="020B0503030403020204" pitchFamily="34" charset="0"/>
              <a:ea typeface="Source Sans Pro" panose="020B0503030403020204" pitchFamily="34" charset="0"/>
              <a:cs typeface="Segoe UI"/>
            </a:endParaRPr>
          </a:p>
          <a:p>
            <a:pPr algn="l" rtl="0"/>
            <a:r>
              <a:rPr lang="fr-FR" sz="1200" b="0" i="0" u="none" baseline="0" dirty="0">
                <a:latin typeface="Source Sans Pro" panose="020B0503030403020204" pitchFamily="34" charset="0"/>
                <a:ea typeface="Source Sans Pro" panose="020B0503030403020204" pitchFamily="34" charset="0"/>
                <a:cs typeface="Segoe UI"/>
              </a:rPr>
              <a:t>Judy Gold et al., </a:t>
            </a:r>
            <a:r>
              <a:rPr lang="fr-FR" sz="1200" b="0" i="1" u="none" baseline="0" dirty="0">
                <a:latin typeface="Source Sans Pro" panose="020B0503030403020204" pitchFamily="34" charset="0"/>
                <a:ea typeface="Source Sans Pro" panose="020B0503030403020204" pitchFamily="34" charset="0"/>
                <a:cs typeface="Segoe UI"/>
              </a:rPr>
              <a:t>How to Talk About Abortion: A </a:t>
            </a:r>
            <a:r>
              <a:rPr lang="fr-FR" sz="1200" b="0" i="1" u="none" baseline="0" dirty="0" err="1">
                <a:latin typeface="Source Sans Pro" panose="020B0503030403020204" pitchFamily="34" charset="0"/>
                <a:ea typeface="Source Sans Pro" panose="020B0503030403020204" pitchFamily="34" charset="0"/>
                <a:cs typeface="Segoe UI"/>
              </a:rPr>
              <a:t>Rights-Based</a:t>
            </a:r>
            <a:r>
              <a:rPr lang="fr-FR" sz="1200" b="0" i="1" u="none" baseline="0" dirty="0">
                <a:latin typeface="Source Sans Pro" panose="020B0503030403020204" pitchFamily="34" charset="0"/>
                <a:ea typeface="Source Sans Pro" panose="020B0503030403020204" pitchFamily="34" charset="0"/>
                <a:cs typeface="Segoe UI"/>
              </a:rPr>
              <a:t> Messaging Guide</a:t>
            </a:r>
            <a:r>
              <a:rPr lang="fr-FR" sz="1200" b="0" i="0" u="none" baseline="0" dirty="0">
                <a:latin typeface="Source Sans Pro" panose="020B0503030403020204" pitchFamily="34" charset="0"/>
                <a:ea typeface="Source Sans Pro" panose="020B0503030403020204" pitchFamily="34" charset="0"/>
                <a:cs typeface="Segoe UI"/>
              </a:rPr>
              <a:t> (Londres, Royaume-Uni : International </a:t>
            </a:r>
            <a:r>
              <a:rPr lang="fr-FR" sz="1200" b="0" i="0" u="none" baseline="0" dirty="0" err="1">
                <a:latin typeface="Source Sans Pro" panose="020B0503030403020204" pitchFamily="34" charset="0"/>
                <a:ea typeface="Source Sans Pro" panose="020B0503030403020204" pitchFamily="34" charset="0"/>
                <a:cs typeface="Segoe UI"/>
              </a:rPr>
              <a:t>Planned</a:t>
            </a:r>
            <a:r>
              <a:rPr lang="fr-FR" sz="1200" b="0" i="0" u="none" baseline="0" dirty="0">
                <a:latin typeface="Source Sans Pro" panose="020B0503030403020204" pitchFamily="34" charset="0"/>
                <a:ea typeface="Source Sans Pro" panose="020B0503030403020204" pitchFamily="34" charset="0"/>
                <a:cs typeface="Segoe UI"/>
              </a:rPr>
              <a:t> </a:t>
            </a:r>
            <a:r>
              <a:rPr lang="fr-FR" sz="1200" b="0" i="0" u="none" baseline="0" dirty="0" err="1">
                <a:latin typeface="Source Sans Pro" panose="020B0503030403020204" pitchFamily="34" charset="0"/>
                <a:ea typeface="Source Sans Pro" panose="020B0503030403020204" pitchFamily="34" charset="0"/>
                <a:cs typeface="Segoe UI"/>
              </a:rPr>
              <a:t>Parenthood</a:t>
            </a:r>
            <a:r>
              <a:rPr lang="fr-FR" sz="1200" b="0" i="0" u="none" baseline="0" dirty="0">
                <a:latin typeface="Source Sans Pro" panose="020B0503030403020204" pitchFamily="34" charset="0"/>
                <a:ea typeface="Source Sans Pro" panose="020B0503030403020204" pitchFamily="34" charset="0"/>
                <a:cs typeface="Segoe UI"/>
              </a:rPr>
              <a:t> </a:t>
            </a:r>
            <a:r>
              <a:rPr lang="fr-FR" sz="1200" b="0" i="0" u="none" baseline="0" dirty="0" err="1">
                <a:latin typeface="Source Sans Pro" panose="020B0503030403020204" pitchFamily="34" charset="0"/>
                <a:ea typeface="Source Sans Pro" panose="020B0503030403020204" pitchFamily="34" charset="0"/>
                <a:cs typeface="Segoe UI"/>
              </a:rPr>
              <a:t>Federation</a:t>
            </a:r>
            <a:r>
              <a:rPr lang="fr-FR" sz="1200" b="0" i="0" u="none" baseline="0" dirty="0">
                <a:latin typeface="Source Sans Pro" panose="020B0503030403020204" pitchFamily="34" charset="0"/>
                <a:ea typeface="Source Sans Pro" panose="020B0503030403020204" pitchFamily="34" charset="0"/>
                <a:cs typeface="Segoe UI"/>
              </a:rPr>
              <a:t>, 2015),</a:t>
            </a:r>
            <a:r>
              <a:rPr lang="fr-FR" sz="1200" b="0" i="0" u="none" baseline="0" dirty="0">
                <a:solidFill>
                  <a:srgbClr val="0563C1"/>
                </a:solidFill>
                <a:latin typeface="Source Sans Pro" panose="020B0503030403020204" pitchFamily="34" charset="0"/>
                <a:ea typeface="Source Sans Pro" panose="020B0503030403020204" pitchFamily="34" charset="0"/>
                <a:cs typeface="Segoe UI"/>
                <a:hlinkClick r:id="rId7"/>
              </a:rPr>
              <a:t> https://www.ippf.org/sites/default/files/2018-08/ippf_abortion_messaging_guide_web_0.pdf</a:t>
            </a:r>
            <a:r>
              <a:rPr lang="fr-FR" sz="1200" b="0" i="0" u="none" baseline="0" dirty="0">
                <a:latin typeface="Source Sans Pro" panose="020B0503030403020204" pitchFamily="34" charset="0"/>
                <a:ea typeface="Source Sans Pro" panose="020B0503030403020204" pitchFamily="34" charset="0"/>
                <a:cs typeface="Segoe UI"/>
              </a:rPr>
              <a:t> .</a:t>
            </a:r>
            <a:r>
              <a:rPr lang="fr-FR" sz="1200" b="0" i="0" u="none" baseline="0" dirty="0">
                <a:latin typeface="Source Sans Pro" panose="020B0503030403020204" pitchFamily="34" charset="0"/>
                <a:ea typeface="Source Sans Pro" panose="020B0503030403020204" pitchFamily="34" charset="0"/>
                <a:cs typeface="Calibri"/>
              </a:rPr>
              <a:t> </a:t>
            </a:r>
          </a:p>
          <a:p>
            <a:endParaRPr lang="fr-FR" sz="1200" dirty="0">
              <a:latin typeface="Source Sans Pro" panose="020B0503030403020204" pitchFamily="34" charset="0"/>
              <a:ea typeface="Source Sans Pro" panose="020B0503030403020204" pitchFamily="34" charset="0"/>
              <a:cs typeface="Segoe UI"/>
            </a:endParaRPr>
          </a:p>
          <a:p>
            <a:pPr algn="l" rtl="0"/>
            <a:r>
              <a:rPr lang="fr-FR" sz="1200" b="0" i="0" u="none" baseline="0" dirty="0">
                <a:latin typeface="Source Sans Pro" panose="020B0503030403020204" pitchFamily="34" charset="0"/>
                <a:ea typeface="Source Sans Pro" panose="020B0503030403020204" pitchFamily="34" charset="0"/>
                <a:cs typeface="Segoe UI"/>
              </a:rPr>
              <a:t>Katherine L. Turner et Kimberly Chapman Page, </a:t>
            </a:r>
            <a:r>
              <a:rPr lang="fr-FR" sz="1200" b="0" i="1" u="none" baseline="0" dirty="0">
                <a:latin typeface="Source Sans Pro" panose="020B0503030403020204" pitchFamily="34" charset="0"/>
                <a:ea typeface="Source Sans Pro" panose="020B0503030403020204" pitchFamily="34" charset="0"/>
                <a:cs typeface="Segoe UI"/>
              </a:rPr>
              <a:t>Abortion Attitude Transformation: A Values Clarification Toolkit for Global Audiences</a:t>
            </a:r>
            <a:r>
              <a:rPr lang="fr-FR" sz="1200" b="0" i="0" u="none" baseline="0" dirty="0">
                <a:latin typeface="Source Sans Pro" panose="020B0503030403020204" pitchFamily="34" charset="0"/>
                <a:ea typeface="Source Sans Pro" panose="020B0503030403020204" pitchFamily="34" charset="0"/>
                <a:cs typeface="Segoe UI"/>
              </a:rPr>
              <a:t> (Chapel Hill, NC : </a:t>
            </a:r>
            <a:r>
              <a:rPr lang="fr-FR" sz="1200" b="0" i="0" u="none" baseline="0" dirty="0" err="1">
                <a:latin typeface="Source Sans Pro" panose="020B0503030403020204" pitchFamily="34" charset="0"/>
                <a:ea typeface="Source Sans Pro" panose="020B0503030403020204" pitchFamily="34" charset="0"/>
                <a:cs typeface="Segoe UI"/>
              </a:rPr>
              <a:t>Ipas</a:t>
            </a:r>
            <a:r>
              <a:rPr lang="fr-FR" sz="1200" b="0" i="0" u="none" baseline="0" dirty="0">
                <a:latin typeface="Source Sans Pro" panose="020B0503030403020204" pitchFamily="34" charset="0"/>
                <a:ea typeface="Source Sans Pro" panose="020B0503030403020204" pitchFamily="34" charset="0"/>
                <a:cs typeface="Segoe UI"/>
              </a:rPr>
              <a:t>, 2008),</a:t>
            </a:r>
            <a:r>
              <a:rPr lang="fr-FR" sz="1200" b="0" i="0" u="none" baseline="0" dirty="0">
                <a:solidFill>
                  <a:srgbClr val="0563C1"/>
                </a:solidFill>
                <a:latin typeface="Source Sans Pro" panose="020B0503030403020204" pitchFamily="34" charset="0"/>
                <a:ea typeface="Source Sans Pro" panose="020B0503030403020204" pitchFamily="34" charset="0"/>
                <a:cs typeface="Segoe UI"/>
                <a:hlinkClick r:id="rId8"/>
              </a:rPr>
              <a:t> https://www.ipas.org/wp-content/uploads/2020/06/VALCLARE14-VCATAbortionAttitudeTransformation.pdf</a:t>
            </a:r>
            <a:r>
              <a:rPr lang="fr-FR" sz="1200" b="0" i="0" u="none" baseline="0" dirty="0">
                <a:latin typeface="Source Sans Pro" panose="020B0503030403020204" pitchFamily="34" charset="0"/>
                <a:ea typeface="Source Sans Pro" panose="020B0503030403020204" pitchFamily="34" charset="0"/>
                <a:cs typeface="Segoe UI"/>
              </a:rPr>
              <a:t> .</a:t>
            </a:r>
            <a:r>
              <a:rPr lang="fr-FR" sz="1200" b="0" i="0" u="none" baseline="0" dirty="0">
                <a:latin typeface="Source Sans Pro" panose="020B0503030403020204" pitchFamily="34" charset="0"/>
                <a:ea typeface="Source Sans Pro" panose="020B0503030403020204" pitchFamily="34" charset="0"/>
                <a:cs typeface="Calibri"/>
              </a:rPr>
              <a:t> </a:t>
            </a:r>
          </a:p>
          <a:p>
            <a:endParaRPr lang="fr-FR" sz="1200" dirty="0">
              <a:latin typeface="Source Sans Pro" panose="020B0503030403020204" pitchFamily="34" charset="0"/>
              <a:ea typeface="Source Sans Pro" panose="020B0503030403020204" pitchFamily="34" charset="0"/>
              <a:cs typeface="Calibri"/>
            </a:endParaRPr>
          </a:p>
          <a:p>
            <a:pPr algn="l" rtl="0"/>
            <a:r>
              <a:rPr lang="fr-FR" sz="1200" b="0" i="0" u="none" baseline="0" dirty="0">
                <a:latin typeface="Source Sans Pro" panose="020B0503030403020204" pitchFamily="34" charset="0"/>
                <a:ea typeface="Source Sans Pro" panose="020B0503030403020204" pitchFamily="34" charset="0"/>
                <a:cs typeface="Segoe UI"/>
              </a:rPr>
              <a:t>Population Reference Bureau (PRB), </a:t>
            </a:r>
            <a:r>
              <a:rPr lang="fr-FR" sz="1200" b="0" i="1" u="none" baseline="0" dirty="0" err="1">
                <a:latin typeface="Source Sans Pro" panose="020B0503030403020204" pitchFamily="34" charset="0"/>
                <a:ea typeface="Source Sans Pro" panose="020B0503030403020204" pitchFamily="34" charset="0"/>
                <a:cs typeface="Segoe UI"/>
              </a:rPr>
              <a:t>Getting</a:t>
            </a:r>
            <a:r>
              <a:rPr lang="fr-FR" sz="1200" b="0" i="1" u="none" baseline="0" dirty="0">
                <a:latin typeface="Source Sans Pro" panose="020B0503030403020204" pitchFamily="34" charset="0"/>
                <a:ea typeface="Source Sans Pro" panose="020B0503030403020204" pitchFamily="34" charset="0"/>
                <a:cs typeface="Segoe UI"/>
              </a:rPr>
              <a:t> the Word Out: How to Write a News Release</a:t>
            </a:r>
            <a:r>
              <a:rPr lang="fr-FR" sz="1200" b="0" i="0" u="none" baseline="0" dirty="0">
                <a:latin typeface="Source Sans Pro" panose="020B0503030403020204" pitchFamily="34" charset="0"/>
                <a:ea typeface="Source Sans Pro" panose="020B0503030403020204" pitchFamily="34" charset="0"/>
                <a:cs typeface="Segoe UI"/>
              </a:rPr>
              <a:t> (Washington, DC: PRB, 2011),</a:t>
            </a:r>
            <a:r>
              <a:rPr lang="fr-FR" sz="1200" b="0" i="0" u="none" baseline="0" dirty="0">
                <a:solidFill>
                  <a:srgbClr val="0563C1"/>
                </a:solidFill>
                <a:latin typeface="Source Sans Pro" panose="020B0503030403020204" pitchFamily="34" charset="0"/>
                <a:ea typeface="Source Sans Pro" panose="020B0503030403020204" pitchFamily="34" charset="0"/>
                <a:cs typeface="Segoe UI"/>
                <a:hlinkClick r:id="rId9"/>
              </a:rPr>
              <a:t> https://assets.prb.org/pdf16/PACE%20Toolkit/8%20alternate/WM2LNewsRelease.pptx</a:t>
            </a:r>
            <a:r>
              <a:rPr lang="fr-FR" sz="1200" b="0" i="0" u="none" baseline="0" dirty="0">
                <a:latin typeface="Source Sans Pro" panose="020B0503030403020204" pitchFamily="34" charset="0"/>
                <a:ea typeface="Source Sans Pro" panose="020B0503030403020204" pitchFamily="34" charset="0"/>
                <a:cs typeface="Segoe UI"/>
              </a:rPr>
              <a:t> .</a:t>
            </a:r>
            <a:r>
              <a:rPr lang="fr-FR" sz="1200" b="0" i="0" u="none" baseline="0" dirty="0">
                <a:latin typeface="Source Sans Pro" panose="020B0503030403020204" pitchFamily="34" charset="0"/>
                <a:ea typeface="Source Sans Pro" panose="020B0503030403020204" pitchFamily="34" charset="0"/>
                <a:cs typeface="Calibri"/>
              </a:rPr>
              <a:t> </a:t>
            </a:r>
          </a:p>
          <a:p>
            <a:endParaRPr lang="fr-FR" sz="1200" dirty="0">
              <a:latin typeface="Source Sans Pro" panose="020B0503030403020204" pitchFamily="34" charset="0"/>
              <a:ea typeface="Source Sans Pro" panose="020B0503030403020204" pitchFamily="34" charset="0"/>
              <a:cs typeface="Calibri"/>
            </a:endParaRPr>
          </a:p>
          <a:p>
            <a:pPr algn="l" rtl="0"/>
            <a:r>
              <a:rPr lang="fr-FR" sz="1200" b="0" i="0" u="none" baseline="0" dirty="0">
                <a:latin typeface="Source Sans Pro" panose="020B0503030403020204" pitchFamily="34" charset="0"/>
                <a:ea typeface="Source Sans Pro" panose="020B0503030403020204" pitchFamily="34" charset="0"/>
                <a:cs typeface="Segoe UI"/>
              </a:rPr>
              <a:t>Population Reference Bureau, </a:t>
            </a:r>
            <a:r>
              <a:rPr lang="fr-FR" sz="1200" b="0" i="1" u="none" baseline="0" dirty="0">
                <a:latin typeface="Source Sans Pro" panose="020B0503030403020204" pitchFamily="34" charset="0"/>
                <a:ea typeface="Source Sans Pro" panose="020B0503030403020204" pitchFamily="34" charset="0"/>
                <a:cs typeface="Segoe UI"/>
              </a:rPr>
              <a:t>Qu'est-ce que les médias et pourquoi travailler avec des journalistes ? </a:t>
            </a:r>
            <a:r>
              <a:rPr lang="fr-FR" sz="1200" b="0" i="0" u="none" baseline="0" dirty="0">
                <a:latin typeface="Source Sans Pro" panose="020B0503030403020204" pitchFamily="34" charset="0"/>
                <a:ea typeface="Source Sans Pro" panose="020B0503030403020204" pitchFamily="34" charset="0"/>
                <a:cs typeface="Segoe UI"/>
              </a:rPr>
              <a:t>(Washington DC : PRB, 2016), </a:t>
            </a:r>
            <a:r>
              <a:rPr lang="fr-FR" sz="1200" b="0" i="1" u="none" baseline="0" dirty="0">
                <a:solidFill>
                  <a:srgbClr val="0563C1"/>
                </a:solidFill>
                <a:latin typeface="Source Sans Pro" panose="020B0503030403020204" pitchFamily="34" charset="0"/>
                <a:ea typeface="Source Sans Pro" panose="020B0503030403020204" pitchFamily="34" charset="0"/>
                <a:cs typeface="Segoe UI"/>
                <a:hlinkClick r:id="rId10"/>
              </a:rPr>
              <a:t>https://assets.prb.org/pdf16/PACE%20Toolkit/8%20Working%20with%20the%20Media%20(WM)/WM1L/WM1L_WhatIsMediaWhyWorkWithThem.pptx</a:t>
            </a:r>
            <a:r>
              <a:rPr lang="fr-FR" sz="1200" b="0" i="1" u="none" baseline="0" dirty="0">
                <a:latin typeface="Source Sans Pro" panose="020B0503030403020204" pitchFamily="34" charset="0"/>
                <a:ea typeface="Source Sans Pro" panose="020B0503030403020204" pitchFamily="34" charset="0"/>
                <a:cs typeface="Segoe UI"/>
              </a:rPr>
              <a:t> .</a:t>
            </a:r>
            <a:r>
              <a:rPr lang="fr-FR" sz="1200" b="0" i="0" u="none" baseline="0" dirty="0">
                <a:latin typeface="Source Sans Pro" panose="020B0503030403020204" pitchFamily="34" charset="0"/>
                <a:ea typeface="Source Sans Pro" panose="020B0503030403020204" pitchFamily="34" charset="0"/>
                <a:cs typeface="Calibri"/>
              </a:rPr>
              <a:t> </a:t>
            </a:r>
          </a:p>
          <a:p>
            <a:endParaRPr lang="fr-FR" sz="1200" i="1" dirty="0">
              <a:latin typeface="Source Sans Pro" panose="020B0503030403020204" pitchFamily="34" charset="0"/>
              <a:ea typeface="Source Sans Pro" panose="020B0503030403020204" pitchFamily="34" charset="0"/>
              <a:cs typeface="Segoe UI"/>
            </a:endParaRPr>
          </a:p>
          <a:p>
            <a:pPr algn="l" rtl="0"/>
            <a:r>
              <a:rPr lang="fr-FR" sz="1200" b="0" i="0" u="none" baseline="0" dirty="0">
                <a:latin typeface="Source Sans Pro" panose="020B0503030403020204" pitchFamily="34" charset="0"/>
                <a:ea typeface="Source Sans Pro" panose="020B0503030403020204" pitchFamily="34" charset="0"/>
                <a:cs typeface="Segoe UI"/>
              </a:rPr>
              <a:t>Organisation mondiale de la santé (OMS), </a:t>
            </a:r>
            <a:r>
              <a:rPr lang="fr-FR" sz="1200" b="0" i="1" u="none" baseline="0" dirty="0">
                <a:latin typeface="Source Sans Pro" panose="020B0503030403020204" pitchFamily="34" charset="0"/>
                <a:ea typeface="Source Sans Pro" panose="020B0503030403020204" pitchFamily="34" charset="0"/>
                <a:cs typeface="Segoe UI"/>
              </a:rPr>
              <a:t>Stratégies, tactiques et approches : Conduire et évaluer le plaidoyer national de la société civile pour la santé reproductive, maternelle et infantile</a:t>
            </a:r>
            <a:r>
              <a:rPr lang="fr-FR" sz="1200" b="0" i="0" u="none" baseline="0" dirty="0">
                <a:latin typeface="Source Sans Pro" panose="020B0503030403020204" pitchFamily="34" charset="0"/>
                <a:ea typeface="Source Sans Pro" panose="020B0503030403020204" pitchFamily="34" charset="0"/>
                <a:cs typeface="Segoe UI"/>
              </a:rPr>
              <a:t> (Genève : OMS, 2014),</a:t>
            </a:r>
            <a:r>
              <a:rPr lang="fr-FR" sz="1200" b="0" i="0" u="none" baseline="0" dirty="0">
                <a:solidFill>
                  <a:srgbClr val="0563C1"/>
                </a:solidFill>
                <a:latin typeface="Source Sans Pro" panose="020B0503030403020204" pitchFamily="34" charset="0"/>
                <a:ea typeface="Source Sans Pro" panose="020B0503030403020204" pitchFamily="34" charset="0"/>
                <a:cs typeface="Segoe UI"/>
                <a:hlinkClick r:id="rId11"/>
              </a:rPr>
              <a:t> https://apps.who.int/iris/bitstream/handle/10665/100626/9789241506687_eng.pdf;jsessionid=7174BD9C66EF1B812628B97552F750DC?sequence=1</a:t>
            </a:r>
            <a:r>
              <a:rPr lang="fr-FR" sz="1200" b="0" i="0" u="none" baseline="0" dirty="0">
                <a:latin typeface="Source Sans Pro" panose="020B0503030403020204" pitchFamily="34" charset="0"/>
                <a:ea typeface="Source Sans Pro" panose="020B0503030403020204" pitchFamily="34" charset="0"/>
                <a:cs typeface="Segoe UI"/>
              </a:rPr>
              <a:t> .</a:t>
            </a:r>
            <a:r>
              <a:rPr lang="fr-FR" sz="1200" b="0" i="0" u="none" baseline="0" dirty="0">
                <a:latin typeface="Source Sans Pro" panose="020B0503030403020204" pitchFamily="34" charset="0"/>
                <a:ea typeface="Source Sans Pro" panose="020B0503030403020204" pitchFamily="34" charset="0"/>
                <a:cs typeface="Calibri"/>
              </a:rPr>
              <a:t> </a:t>
            </a:r>
            <a:endParaRPr lang="fr-FR" sz="1200" i="1" dirty="0">
              <a:latin typeface="Source Sans Pro" panose="020B0503030403020204" pitchFamily="34" charset="0"/>
              <a:ea typeface="Source Sans Pro" panose="020B0503030403020204" pitchFamily="34" charset="0"/>
              <a:cs typeface="Segoe UI"/>
            </a:endParaRPr>
          </a:p>
          <a:p>
            <a:endParaRPr lang="fr-FR" sz="1200" i="1" dirty="0">
              <a:cs typeface="Segoe UI"/>
            </a:endParaRPr>
          </a:p>
        </p:txBody>
      </p:sp>
      <p:sp>
        <p:nvSpPr>
          <p:cNvPr id="7" name="Rectangle 6">
            <a:extLst>
              <a:ext uri="{FF2B5EF4-FFF2-40B4-BE49-F238E27FC236}">
                <a16:creationId xmlns:a16="http://schemas.microsoft.com/office/drawing/2014/main" id="{1BE8AEF1-941B-584C-9332-E9DE74394B7F}"/>
              </a:ext>
            </a:extLst>
          </p:cNvPr>
          <p:cNvSpPr/>
          <p:nvPr/>
        </p:nvSpPr>
        <p:spPr>
          <a:xfrm rot="5400000">
            <a:off x="-771735" y="1070627"/>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46456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51367A-5A96-0E48-8858-BFE71B0DAFF6}"/>
              </a:ext>
            </a:extLst>
          </p:cNvPr>
          <p:cNvSpPr/>
          <p:nvPr/>
        </p:nvSpPr>
        <p:spPr>
          <a:xfrm>
            <a:off x="504825" y="0"/>
            <a:ext cx="11494066" cy="579432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4" name="Rectangle 3">
            <a:extLst>
              <a:ext uri="{FF2B5EF4-FFF2-40B4-BE49-F238E27FC236}">
                <a16:creationId xmlns:a16="http://schemas.microsoft.com/office/drawing/2014/main" id="{B6B9B207-929A-8B44-8CC6-1591339AA321}"/>
              </a:ext>
            </a:extLst>
          </p:cNvPr>
          <p:cNvSpPr/>
          <p:nvPr/>
        </p:nvSpPr>
        <p:spPr>
          <a:xfrm>
            <a:off x="193109" y="0"/>
            <a:ext cx="11494066" cy="5522366"/>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rgbClr val="0E487E"/>
              </a:solidFill>
            </a:endParaRPr>
          </a:p>
        </p:txBody>
      </p:sp>
      <p:sp>
        <p:nvSpPr>
          <p:cNvPr id="5" name="Title 1">
            <a:extLst>
              <a:ext uri="{FF2B5EF4-FFF2-40B4-BE49-F238E27FC236}">
                <a16:creationId xmlns:a16="http://schemas.microsoft.com/office/drawing/2014/main" id="{8E3C4610-3C7E-A342-A424-EE8EF2BACBE0}"/>
              </a:ext>
            </a:extLst>
          </p:cNvPr>
          <p:cNvSpPr txBox="1">
            <a:spLocks/>
          </p:cNvSpPr>
          <p:nvPr/>
        </p:nvSpPr>
        <p:spPr>
          <a:xfrm>
            <a:off x="1246910" y="1063679"/>
            <a:ext cx="8950714" cy="1592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0"/>
            <a:r>
              <a:rPr lang="fr-FR" sz="4800" b="1" i="0" u="none" baseline="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Pourquoi les OSC devraient-elles collaborer avec les médias ?</a:t>
            </a:r>
          </a:p>
        </p:txBody>
      </p:sp>
      <p:sp>
        <p:nvSpPr>
          <p:cNvPr id="6" name="Rectangle 5">
            <a:extLst>
              <a:ext uri="{FF2B5EF4-FFF2-40B4-BE49-F238E27FC236}">
                <a16:creationId xmlns:a16="http://schemas.microsoft.com/office/drawing/2014/main" id="{5D43389C-DDC9-124C-B484-44D8F38D1BB9}"/>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7" name="Picture 6">
            <a:extLst>
              <a:ext uri="{FF2B5EF4-FFF2-40B4-BE49-F238E27FC236}">
                <a16:creationId xmlns:a16="http://schemas.microsoft.com/office/drawing/2014/main" id="{4C37BB9F-465B-EF41-A35D-E4A5C5B39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35" y="2800140"/>
            <a:ext cx="6135681" cy="4043572"/>
          </a:xfrm>
          <a:prstGeom prst="rect">
            <a:avLst/>
          </a:prstGeom>
        </p:spPr>
      </p:pic>
    </p:spTree>
    <p:extLst>
      <p:ext uri="{BB962C8B-B14F-4D97-AF65-F5344CB8AC3E}">
        <p14:creationId xmlns:p14="http://schemas.microsoft.com/office/powerpoint/2010/main" val="365016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53B39-F8B4-8149-95D7-C58F916325F3}"/>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8FE92C06-3025-4E74-9AD0-DA71B956FED8}"/>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00467F"/>
                </a:solidFill>
                <a:latin typeface="Roboto Condensed" panose="02000000000000000000" pitchFamily="2" charset="0"/>
                <a:ea typeface="Roboto Condensed" panose="02000000000000000000" pitchFamily="2" charset="0"/>
                <a:cs typeface="Roboto Condensed" panose="02000000000000000000" pitchFamily="2" charset="0"/>
              </a:rPr>
              <a:t>Que sont les médias ?</a:t>
            </a:r>
          </a:p>
        </p:txBody>
      </p:sp>
      <p:sp>
        <p:nvSpPr>
          <p:cNvPr id="3" name="Content Placeholder 2">
            <a:extLst>
              <a:ext uri="{FF2B5EF4-FFF2-40B4-BE49-F238E27FC236}">
                <a16:creationId xmlns:a16="http://schemas.microsoft.com/office/drawing/2014/main" id="{61DF595C-0F7A-48F0-8C3E-40469231D0BD}"/>
              </a:ext>
            </a:extLst>
          </p:cNvPr>
          <p:cNvSpPr>
            <a:spLocks noGrp="1"/>
          </p:cNvSpPr>
          <p:nvPr>
            <p:ph idx="1"/>
          </p:nvPr>
        </p:nvSpPr>
        <p:spPr>
          <a:xfrm>
            <a:off x="838200" y="1471091"/>
            <a:ext cx="10515600" cy="4843984"/>
          </a:xfrm>
        </p:spPr>
        <p:txBody>
          <a:bodyPr anchor="ctr" anchorCtr="0">
            <a:normAutofit/>
          </a:bodyPr>
          <a:lstStyle/>
          <a:p>
            <a:pPr marL="0" indent="0" algn="l" rtl="0">
              <a:buNone/>
            </a:pPr>
            <a:r>
              <a:rPr lang="fr-FR" sz="2000" b="1" i="0" u="none" baseline="0" dirty="0">
                <a:solidFill>
                  <a:srgbClr val="0E487E"/>
                </a:solidFill>
                <a:latin typeface="Source Sans Pro Semibold" panose="020B0503030403020204" pitchFamily="34" charset="0"/>
                <a:ea typeface="Source Sans Pro Semibold" panose="020B0503030403020204" pitchFamily="34" charset="0"/>
              </a:rPr>
              <a:t>Les médias comprennent tous les moyens de communication utilisés pour diffuser des informations à de larges publics. Le terme est également utilisé pour désigner les journalistes et les organes d'information qui collectent et diffusent des informations</a:t>
            </a:r>
          </a:p>
          <a:p>
            <a:pPr marL="0" indent="0" algn="l" rtl="0">
              <a:buNone/>
            </a:pPr>
            <a:endParaRPr lang="fr-FR" sz="2000" dirty="0">
              <a:latin typeface="Source Sans Pro" panose="020B0503030403020204" pitchFamily="34" charset="0"/>
              <a:ea typeface="Source Sans Pro" panose="020B0503030403020204" pitchFamily="34" charset="0"/>
            </a:endParaRPr>
          </a:p>
          <a:p>
            <a:pPr marL="0" indent="0" algn="l" rtl="0">
              <a:buNone/>
            </a:pPr>
            <a:r>
              <a:rPr lang="fr-FR" sz="2000" b="1" i="0" u="none" baseline="0" dirty="0">
                <a:solidFill>
                  <a:srgbClr val="0E487E"/>
                </a:solidFill>
                <a:latin typeface="Source Sans Pro Semibold" panose="020B0503030403020204" pitchFamily="34" charset="0"/>
                <a:ea typeface="Source Sans Pro Semibold" panose="020B0503030403020204" pitchFamily="34" charset="0"/>
              </a:rPr>
              <a:t>Dans le cadre de cette leçon, nous nous concentrerons sur les médias traditionnels ou grand public, notamment :</a:t>
            </a:r>
          </a:p>
          <a:p>
            <a:pPr marL="0" indent="0" algn="l" rtl="0">
              <a:buNone/>
            </a:pPr>
            <a:endParaRPr lang="fr-FR" sz="1200" b="1" dirty="0">
              <a:solidFill>
                <a:srgbClr val="0E487E"/>
              </a:solidFill>
              <a:latin typeface="Source Sans Pro Semibold" panose="020B0503030403020204" pitchFamily="34" charset="0"/>
              <a:ea typeface="Source Sans Pro Semibold" panose="020B0503030403020204" pitchFamily="34" charset="0"/>
            </a:endParaRPr>
          </a:p>
          <a:p>
            <a:pPr lvl="1" algn="l" rtl="0"/>
            <a:r>
              <a:rPr lang="fr-FR" sz="1800" b="0" i="0" u="none" baseline="0" dirty="0">
                <a:latin typeface="Source Sans Pro" panose="020B0503030403020204" pitchFamily="34" charset="0"/>
                <a:ea typeface="Source Sans Pro" panose="020B0503030403020204" pitchFamily="34" charset="0"/>
              </a:rPr>
              <a:t>Points de diffusion : stations de radio et de télévision</a:t>
            </a:r>
          </a:p>
          <a:p>
            <a:pPr lvl="1" algn="l" rtl="0"/>
            <a:r>
              <a:rPr lang="fr-FR" sz="1800" b="0" i="0" u="none" baseline="0" dirty="0">
                <a:latin typeface="Source Sans Pro" panose="020B0503030403020204" pitchFamily="34" charset="0"/>
                <a:ea typeface="Source Sans Pro" panose="020B0503030403020204" pitchFamily="34" charset="0"/>
              </a:rPr>
              <a:t>Supports imprimés : journaux, magazines, en ligne</a:t>
            </a:r>
          </a:p>
          <a:p>
            <a:pPr lvl="1" algn="l" rtl="0"/>
            <a:r>
              <a:rPr lang="fr-FR" sz="1800" b="0" i="0" u="none" baseline="0" dirty="0">
                <a:latin typeface="Source Sans Pro" panose="020B0503030403020204" pitchFamily="34" charset="0"/>
                <a:ea typeface="Source Sans Pro" panose="020B0503030403020204" pitchFamily="34" charset="0"/>
              </a:rPr>
              <a:t>Journalistes et rédacteurs en chef, et autres personnes impliquées dans la production de nouvelles</a:t>
            </a:r>
          </a:p>
        </p:txBody>
      </p:sp>
      <p:sp>
        <p:nvSpPr>
          <p:cNvPr id="5" name="Rectangle 4">
            <a:extLst>
              <a:ext uri="{FF2B5EF4-FFF2-40B4-BE49-F238E27FC236}">
                <a16:creationId xmlns:a16="http://schemas.microsoft.com/office/drawing/2014/main" id="{529EF90B-859D-A845-99AE-F585030B7246}"/>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69260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FEC1F5-72B7-4B46-B4CB-6E20785B085E}"/>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le 1">
            <a:extLst>
              <a:ext uri="{FF2B5EF4-FFF2-40B4-BE49-F238E27FC236}">
                <a16:creationId xmlns:a16="http://schemas.microsoft.com/office/drawing/2014/main" id="{27C9EA4F-47EB-4A57-9EB9-F560D4CEFA0A}"/>
              </a:ext>
            </a:extLst>
          </p:cNvPr>
          <p:cNvSpPr>
            <a:spLocks noGrp="1"/>
          </p:cNvSpPr>
          <p:nvPr>
            <p:ph type="title"/>
          </p:nvPr>
        </p:nvSpPr>
        <p:spPr>
          <a:xfrm>
            <a:off x="838200" y="145529"/>
            <a:ext cx="10515600" cy="1325562"/>
          </a:xfrm>
        </p:spPr>
        <p:txBody>
          <a:bodyPr>
            <a:normAutofit/>
          </a:bodyPr>
          <a:lstStyle/>
          <a:p>
            <a:pPr algn="l" rtl="0"/>
            <a:r>
              <a:rPr lang="fr-FR" sz="4000" b="1" i="0" u="none" baseline="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Éléments importants de l'actualité</a:t>
            </a:r>
          </a:p>
        </p:txBody>
      </p:sp>
      <p:sp>
        <p:nvSpPr>
          <p:cNvPr id="3" name="Content Placeholder 2">
            <a:extLst>
              <a:ext uri="{FF2B5EF4-FFF2-40B4-BE49-F238E27FC236}">
                <a16:creationId xmlns:a16="http://schemas.microsoft.com/office/drawing/2014/main" id="{B5808A96-DB86-422C-A9E5-EA690AF8134C}"/>
              </a:ext>
            </a:extLst>
          </p:cNvPr>
          <p:cNvSpPr>
            <a:spLocks noGrp="1"/>
          </p:cNvSpPr>
          <p:nvPr>
            <p:ph idx="1"/>
          </p:nvPr>
        </p:nvSpPr>
        <p:spPr>
          <a:xfrm>
            <a:off x="390144" y="1471092"/>
            <a:ext cx="10963656" cy="4843984"/>
          </a:xfrm>
        </p:spPr>
        <p:txBody>
          <a:bodyPr anchor="ctr" anchorCtr="0">
            <a:normAutofit/>
          </a:bodyPr>
          <a:lstStyle/>
          <a:p>
            <a:pPr lvl="1" algn="l" rtl="0"/>
            <a:r>
              <a:rPr lang="fr-FR" sz="2200" b="1" i="0" u="none" baseline="0">
                <a:solidFill>
                  <a:srgbClr val="0E487E"/>
                </a:solidFill>
                <a:latin typeface="Source Sans Pro Semibold" panose="020B0503030403020204" pitchFamily="34" charset="0"/>
                <a:ea typeface="Source Sans Pro Semibold" panose="020B0503030403020204" pitchFamily="34" charset="0"/>
              </a:rPr>
              <a:t>Chronologie</a:t>
            </a:r>
          </a:p>
          <a:p>
            <a:pPr marL="457200" lvl="1" indent="0" algn="l" rtl="0">
              <a:lnSpc>
                <a:spcPct val="110000"/>
              </a:lnSpc>
              <a:buNone/>
            </a:pPr>
            <a:r>
              <a:rPr lang="fr-FR" sz="2000" b="0" i="0" u="none" baseline="0">
                <a:latin typeface="Source Sans Pro" panose="020B0503030403020204" pitchFamily="34" charset="0"/>
                <a:ea typeface="Source Sans Pro" panose="020B0503030403020204" pitchFamily="34" charset="0"/>
              </a:rPr>
              <a:t>     Actualités, dates et échéances, dialogue public actif, informations qui viennent d'être publiées</a:t>
            </a:r>
          </a:p>
          <a:p>
            <a:pPr lvl="1" algn="l" rtl="0">
              <a:lnSpc>
                <a:spcPct val="110000"/>
              </a:lnSpc>
            </a:pPr>
            <a:r>
              <a:rPr lang="fr-FR" sz="2200" b="1" i="0" u="none" baseline="0">
                <a:solidFill>
                  <a:srgbClr val="0E487E"/>
                </a:solidFill>
                <a:latin typeface="Source Sans Pro Semibold" panose="020B0503030403020204" pitchFamily="34" charset="0"/>
                <a:ea typeface="Source Sans Pro Semibold" panose="020B0503030403020204" pitchFamily="34" charset="0"/>
              </a:rPr>
              <a:t>Importance</a:t>
            </a:r>
          </a:p>
          <a:p>
            <a:pPr marL="457200" lvl="1" indent="0" algn="l" rtl="0">
              <a:lnSpc>
                <a:spcPct val="110000"/>
              </a:lnSpc>
              <a:buNone/>
            </a:pPr>
            <a:r>
              <a:rPr lang="fr-FR" sz="2000" b="0" i="0" u="none" baseline="0">
                <a:latin typeface="Source Sans Pro" panose="020B0503030403020204" pitchFamily="34" charset="0"/>
                <a:ea typeface="Source Sans Pro" panose="020B0503030403020204" pitchFamily="34" charset="0"/>
              </a:rPr>
              <a:t>     Agents publics bien connus, célébrités, marques ou organisations/entreprises</a:t>
            </a:r>
          </a:p>
          <a:p>
            <a:pPr lvl="1" algn="l" rtl="0">
              <a:lnSpc>
                <a:spcPct val="110000"/>
              </a:lnSpc>
            </a:pPr>
            <a:r>
              <a:rPr lang="fr-FR" sz="2200" b="1" i="0" u="none" baseline="0">
                <a:solidFill>
                  <a:srgbClr val="0E487E"/>
                </a:solidFill>
                <a:latin typeface="Source Sans Pro Semibold" panose="020B0503030403020204" pitchFamily="34" charset="0"/>
                <a:ea typeface="Source Sans Pro Semibold" panose="020B0503030403020204" pitchFamily="34" charset="0"/>
              </a:rPr>
              <a:t>Impact</a:t>
            </a:r>
            <a:endParaRPr lang="fr-FR" altLang="en-US" sz="2200" dirty="0">
              <a:latin typeface="Source Sans Pro" panose="020B0503030403020204" pitchFamily="34" charset="0"/>
              <a:ea typeface="Source Sans Pro" panose="020B0503030403020204" pitchFamily="34" charset="0"/>
            </a:endParaRPr>
          </a:p>
          <a:p>
            <a:pPr marL="457200" lvl="1" indent="0" algn="l" rtl="0">
              <a:lnSpc>
                <a:spcPct val="110000"/>
              </a:lnSpc>
              <a:buNone/>
            </a:pPr>
            <a:r>
              <a:rPr lang="fr-FR" sz="2000" b="0" i="0" u="none" baseline="0">
                <a:latin typeface="Source Sans Pro" panose="020B0503030403020204" pitchFamily="34" charset="0"/>
                <a:ea typeface="Source Sans Pro" panose="020B0503030403020204" pitchFamily="34" charset="0"/>
              </a:rPr>
              <a:t>     Beaucoup de personnes affectées par un événement ou une situation</a:t>
            </a:r>
          </a:p>
          <a:p>
            <a:pPr lvl="1" algn="l" rtl="0">
              <a:lnSpc>
                <a:spcPct val="110000"/>
              </a:lnSpc>
            </a:pPr>
            <a:r>
              <a:rPr lang="fr-FR" sz="2200" b="1" i="0" u="none" baseline="0">
                <a:solidFill>
                  <a:srgbClr val="0E487E"/>
                </a:solidFill>
                <a:latin typeface="Source Sans Pro Semibold" panose="020B0503030403020204" pitchFamily="34" charset="0"/>
                <a:ea typeface="Source Sans Pro Semibold" panose="020B0503030403020204" pitchFamily="34" charset="0"/>
              </a:rPr>
              <a:t>Conflit</a:t>
            </a:r>
            <a:endParaRPr lang="fr-FR" altLang="en-US" sz="2200" dirty="0">
              <a:latin typeface="Source Sans Pro" panose="020B0503030403020204" pitchFamily="34" charset="0"/>
              <a:ea typeface="Source Sans Pro" panose="020B0503030403020204" pitchFamily="34" charset="0"/>
            </a:endParaRPr>
          </a:p>
          <a:p>
            <a:pPr marL="457200" lvl="1" indent="0" algn="l" rtl="0">
              <a:lnSpc>
                <a:spcPct val="110000"/>
              </a:lnSpc>
              <a:buNone/>
            </a:pPr>
            <a:r>
              <a:rPr lang="fr-FR" sz="2000" b="0" i="0" u="none" baseline="0">
                <a:latin typeface="Source Sans Pro" panose="020B0503030403020204" pitchFamily="34" charset="0"/>
                <a:ea typeface="Source Sans Pro" panose="020B0503030403020204" pitchFamily="34" charset="0"/>
              </a:rPr>
              <a:t>     Désaccords politiques, intérêts opposés, litiges juridiques, débats de haut niveau</a:t>
            </a:r>
          </a:p>
          <a:p>
            <a:pPr lvl="1" algn="l" rtl="0">
              <a:lnSpc>
                <a:spcPct val="110000"/>
              </a:lnSpc>
            </a:pPr>
            <a:r>
              <a:rPr lang="fr-FR" sz="2200" b="1" i="0" u="none" baseline="0">
                <a:solidFill>
                  <a:srgbClr val="0E487E"/>
                </a:solidFill>
                <a:latin typeface="Source Sans Pro Semibold" panose="020B0503030403020204" pitchFamily="34" charset="0"/>
                <a:ea typeface="Source Sans Pro Semibold" panose="020B0503030403020204" pitchFamily="34" charset="0"/>
              </a:rPr>
              <a:t>Proximité</a:t>
            </a:r>
            <a:endParaRPr lang="fr-FR" altLang="en-US" sz="2200" dirty="0">
              <a:latin typeface="Source Sans Pro" panose="020B0503030403020204" pitchFamily="34" charset="0"/>
              <a:ea typeface="Source Sans Pro" panose="020B0503030403020204" pitchFamily="34" charset="0"/>
            </a:endParaRPr>
          </a:p>
          <a:p>
            <a:pPr marL="457200" lvl="1" indent="0" algn="l" rtl="0">
              <a:lnSpc>
                <a:spcPct val="110000"/>
              </a:lnSpc>
              <a:buNone/>
            </a:pPr>
            <a:r>
              <a:rPr lang="fr-FR" sz="2000" b="0" i="0" u="none" baseline="0">
                <a:latin typeface="Source Sans Pro" panose="020B0503030403020204" pitchFamily="34" charset="0"/>
                <a:ea typeface="Source Sans Pro" panose="020B0503030403020204" pitchFamily="34" charset="0"/>
              </a:rPr>
              <a:t>     « Angle local » de l'actualité, pertinence pour un domaine particulier</a:t>
            </a:r>
          </a:p>
        </p:txBody>
      </p:sp>
      <p:sp>
        <p:nvSpPr>
          <p:cNvPr id="6" name="Rectangle 5">
            <a:extLst>
              <a:ext uri="{FF2B5EF4-FFF2-40B4-BE49-F238E27FC236}">
                <a16:creationId xmlns:a16="http://schemas.microsoft.com/office/drawing/2014/main" id="{CEA652B5-08C7-6848-B8FD-609D45D624DA}"/>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Tree>
    <p:extLst>
      <p:ext uri="{BB962C8B-B14F-4D97-AF65-F5344CB8AC3E}">
        <p14:creationId xmlns:p14="http://schemas.microsoft.com/office/powerpoint/2010/main" val="2947289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BFE9FFF64A2E458D93529CC3C18F0C" ma:contentTypeVersion="7" ma:contentTypeDescription="Create a new document." ma:contentTypeScope="" ma:versionID="61761e5ebf3c0bcf624a7ddb3c42bc17">
  <xsd:schema xmlns:xsd="http://www.w3.org/2001/XMLSchema" xmlns:xs="http://www.w3.org/2001/XMLSchema" xmlns:p="http://schemas.microsoft.com/office/2006/metadata/properties" xmlns:ns3="fceb7b4b-fee8-43cc-aef8-758d222807bd" xmlns:ns4="178bab4c-d88b-4db7-a752-910bcea4ed25" targetNamespace="http://schemas.microsoft.com/office/2006/metadata/properties" ma:root="true" ma:fieldsID="f69f39ab4da83d87f872b1b42cc09d58" ns3:_="" ns4:_="">
    <xsd:import namespace="fceb7b4b-fee8-43cc-aef8-758d222807bd"/>
    <xsd:import namespace="178bab4c-d88b-4db7-a752-910bcea4ed2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eb7b4b-fee8-43cc-aef8-758d222807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8bab4c-d88b-4db7-a752-910bcea4e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010D10-AEAA-48D9-A1C7-320A7114B5C8}">
  <ds:schemaRefs>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178bab4c-d88b-4db7-a752-910bcea4ed25"/>
    <ds:schemaRef ds:uri="fceb7b4b-fee8-43cc-aef8-758d222807b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D18D85B-57B1-4174-B34A-9A0B3839AEAA}">
  <ds:schemaRefs>
    <ds:schemaRef ds:uri="http://schemas.microsoft.com/sharepoint/v3/contenttype/forms"/>
  </ds:schemaRefs>
</ds:datastoreItem>
</file>

<file path=customXml/itemProps3.xml><?xml version="1.0" encoding="utf-8"?>
<ds:datastoreItem xmlns:ds="http://schemas.openxmlformats.org/officeDocument/2006/customXml" ds:itemID="{0D2D4A6B-F2A5-48CB-82AF-A0C89FC53BB2}">
  <ds:schemaRefs>
    <ds:schemaRef ds:uri="178bab4c-d88b-4db7-a752-910bcea4ed25"/>
    <ds:schemaRef ds:uri="fceb7b4b-fee8-43cc-aef8-758d222807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18260</TotalTime>
  <Words>14518</Words>
  <Application>Microsoft Office PowerPoint</Application>
  <PresentationFormat>Widescreen</PresentationFormat>
  <Paragraphs>835</Paragraphs>
  <Slides>61</Slides>
  <Notes>61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61</vt:i4>
      </vt:variant>
    </vt:vector>
  </HeadingPairs>
  <TitlesOfParts>
    <vt:vector size="77" baseType="lpstr">
      <vt:lpstr>Arial</vt:lpstr>
      <vt:lpstr>Calibri</vt:lpstr>
      <vt:lpstr>Calibri Light</vt:lpstr>
      <vt:lpstr>Monotype Sorts</vt:lpstr>
      <vt:lpstr>PT Serif</vt:lpstr>
      <vt:lpstr>Roboto</vt:lpstr>
      <vt:lpstr>Roboto Condensed</vt:lpstr>
      <vt:lpstr>ROBOTO CONDENSED LIGHT</vt:lpstr>
      <vt:lpstr>Segoe UI</vt:lpstr>
      <vt:lpstr>Source Sans Pro</vt:lpstr>
      <vt:lpstr>Source Sans Pro ExtraLight</vt:lpstr>
      <vt:lpstr>Source Sans Pro Semibold</vt:lpstr>
      <vt:lpstr>Source Sans Pro Semibold</vt:lpstr>
      <vt:lpstr>Times New Roman</vt:lpstr>
      <vt:lpstr>Wingdings</vt:lpstr>
      <vt:lpstr>Office Theme</vt:lpstr>
      <vt:lpstr>Combler le fossé pour une meilleure couverture médiatique de la santé reproductive    Formation à l'engagement pour les médias et les organisations de la société civile (OSC)</vt:lpstr>
      <vt:lpstr>Comment passerons-nous notre journée ? </vt:lpstr>
      <vt:lpstr>Activité Espoirs et hésitations</vt:lpstr>
      <vt:lpstr>Valeurs et règles de base de l'atelier</vt:lpstr>
      <vt:lpstr>Résultats de l'enquête sur l'engagement des médias/OSC</vt:lpstr>
      <vt:lpstr>Favoriser la compréhension : En quoi les journalistes et les organisations de la société civile (OSC) sont uniques</vt:lpstr>
      <vt:lpstr>PowerPoint Presentation</vt:lpstr>
      <vt:lpstr>Que sont les médias ?</vt:lpstr>
      <vt:lpstr>Éléments importants de l'actualité</vt:lpstr>
      <vt:lpstr>Pourquoi travailler avec les médias ?</vt:lpstr>
      <vt:lpstr>Les médias comme agents de changement</vt:lpstr>
      <vt:lpstr>Les médias aident à définir l'ordre du jour</vt:lpstr>
      <vt:lpstr>Les médias augmentent la responsabilité et la sensibilisation</vt:lpstr>
      <vt:lpstr>Les médias offrent une visibilité rentable</vt:lpstr>
      <vt:lpstr>Quels sont les défis potentiels des journalistes ?</vt:lpstr>
      <vt:lpstr>Que doivent garder à l'esprit les OSC lorsqu'elles travaillent avec les médias ?</vt:lpstr>
      <vt:lpstr>Ce que les médias ne peuvent pas faire pour les OSC</vt:lpstr>
      <vt:lpstr>PowerPoint Presentation</vt:lpstr>
      <vt:lpstr>Que sont les organisations de la société civile ?</vt:lpstr>
      <vt:lpstr>Pourquoi travailler avec les OSC ?</vt:lpstr>
      <vt:lpstr>Les OSC en tant qu'agents de changement</vt:lpstr>
      <vt:lpstr>Les OSC ont une connaissance approfondie des données et de la recherche</vt:lpstr>
      <vt:lpstr>Les OSC sont bien connectées aux intervenants</vt:lpstr>
      <vt:lpstr>Les OSC amplifient l'impact d'un reportage</vt:lpstr>
      <vt:lpstr>Que doivent garder à l'esprit les journalistes lorsqu'ils collaborent avec des OSC ?</vt:lpstr>
      <vt:lpstr>Discussion en petit groupe</vt:lpstr>
      <vt:lpstr>PowerPoint Presentation</vt:lpstr>
      <vt:lpstr>PowerPoint Presentation</vt:lpstr>
      <vt:lpstr>Apprenez le paysage médiatique</vt:lpstr>
      <vt:lpstr>Apprendre à évaluer les sources d'information</vt:lpstr>
      <vt:lpstr>Sachez pourquoi votre travail est digne d'intérêt</vt:lpstr>
      <vt:lpstr>Respecter les limites professionnelles</vt:lpstr>
      <vt:lpstr>PowerPoint Presentation</vt:lpstr>
      <vt:lpstr>Apprenez à naviguer dans le paysage des OSC</vt:lpstr>
      <vt:lpstr>Demander de l'aide pour évaluer les données et la recherche</vt:lpstr>
      <vt:lpstr>PowerPoint Presentation</vt:lpstr>
      <vt:lpstr>Meilleures pratiques pour développer une relation professionnelle</vt:lpstr>
      <vt:lpstr>PowerPoint Presentation</vt:lpstr>
      <vt:lpstr>PowerPoint Presentation</vt:lpstr>
      <vt:lpstr>PowerPoint Presentation</vt:lpstr>
      <vt:lpstr>Pourquoi une meilleure couverture médiatique de l'avortement est-elle importante ?</vt:lpstr>
      <vt:lpstr>Les médias peuvent nuire involontairement...</vt:lpstr>
      <vt:lpstr>… ou, les médias peuvent aider à combattre  les mythes et la stigmatisation </vt:lpstr>
      <vt:lpstr>Choisissez soigneusement les données et la langue </vt:lpstr>
      <vt:lpstr>Couvrir des histoires personnelles de manière responsable</vt:lpstr>
      <vt:lpstr>Utilisez des images précises de la grossesse et de l'avortement</vt:lpstr>
      <vt:lpstr>PowerPoint Presentation</vt:lpstr>
      <vt:lpstr>PowerPoint Presentation</vt:lpstr>
      <vt:lpstr>Qu'est-ce qu'un argumentaire ?</vt:lpstr>
      <vt:lpstr>Anatomie d'un argumentaire</vt:lpstr>
      <vt:lpstr>Activité de présentation d'histoire</vt:lpstr>
      <vt:lpstr>PowerPoint Presentation</vt:lpstr>
      <vt:lpstr>Qu'est-ce qu'un communiqué de presse ?</vt:lpstr>
      <vt:lpstr>Anatomie d'un communiqué de presse</vt:lpstr>
      <vt:lpstr>Activité de communiqué de presse</vt:lpstr>
      <vt:lpstr>PowerPoint Presentation</vt:lpstr>
      <vt:lpstr>PowerPoint Presentation</vt:lpstr>
      <vt:lpstr>Discussion de groupe</vt:lpstr>
      <vt:lpstr>PowerPoint Presentation</vt:lpstr>
      <vt:lpstr>Merci !</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Media-CSO Training</dc:title>
  <dc:creator>Cathryn Streifel</dc:creator>
  <cp:lastModifiedBy>Jessica Ankenman</cp:lastModifiedBy>
  <cp:revision>1112</cp:revision>
  <cp:lastPrinted>2021-08-17T03:45:02Z</cp:lastPrinted>
  <dcterms:created xsi:type="dcterms:W3CDTF">2021-01-06T14:44:34Z</dcterms:created>
  <dcterms:modified xsi:type="dcterms:W3CDTF">2021-08-17T12:40:56Z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0x0101000EBFE9FFF64A2E458D93529CC3C18F0C</vt:lpwstr>
  </property>
</Properties>
</file>