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3" r:id="rId4"/>
    <p:sldMasterId id="2147483748" r:id="rId5"/>
    <p:sldMasterId id="2147483760" r:id="rId6"/>
    <p:sldMasterId id="2147483769" r:id="rId7"/>
    <p:sldMasterId id="2147483777" r:id="rId8"/>
  </p:sldMasterIdLst>
  <p:notesMasterIdLst>
    <p:notesMasterId r:id="rId46"/>
  </p:notesMasterIdLst>
  <p:handoutMasterIdLst>
    <p:handoutMasterId r:id="rId47"/>
  </p:handoutMasterIdLst>
  <p:sldIdLst>
    <p:sldId id="265" r:id="rId9"/>
    <p:sldId id="349" r:id="rId10"/>
    <p:sldId id="294" r:id="rId11"/>
    <p:sldId id="293" r:id="rId12"/>
    <p:sldId id="291" r:id="rId13"/>
    <p:sldId id="292" r:id="rId14"/>
    <p:sldId id="295" r:id="rId15"/>
    <p:sldId id="260" r:id="rId16"/>
    <p:sldId id="261" r:id="rId17"/>
    <p:sldId id="258" r:id="rId18"/>
    <p:sldId id="348" r:id="rId19"/>
    <p:sldId id="315" r:id="rId20"/>
    <p:sldId id="318" r:id="rId21"/>
    <p:sldId id="11565" r:id="rId22"/>
    <p:sldId id="338" r:id="rId23"/>
    <p:sldId id="347" r:id="rId24"/>
    <p:sldId id="319" r:id="rId25"/>
    <p:sldId id="11567" r:id="rId26"/>
    <p:sldId id="320" r:id="rId27"/>
    <p:sldId id="342" r:id="rId28"/>
    <p:sldId id="343" r:id="rId29"/>
    <p:sldId id="328" r:id="rId30"/>
    <p:sldId id="344" r:id="rId31"/>
    <p:sldId id="345" r:id="rId32"/>
    <p:sldId id="316" r:id="rId33"/>
    <p:sldId id="259" r:id="rId34"/>
    <p:sldId id="11549" r:id="rId35"/>
    <p:sldId id="262" r:id="rId36"/>
    <p:sldId id="298" r:id="rId37"/>
    <p:sldId id="11550" r:id="rId38"/>
    <p:sldId id="11551" r:id="rId39"/>
    <p:sldId id="11552" r:id="rId40"/>
    <p:sldId id="11547" r:id="rId41"/>
    <p:sldId id="11562" r:id="rId42"/>
    <p:sldId id="11559" r:id="rId43"/>
    <p:sldId id="11563" r:id="rId44"/>
    <p:sldId id="11564" r:id="rId45"/>
  </p:sldIdLst>
  <p:sldSz cx="12192000" cy="6858000"/>
  <p:notesSz cx="68580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6DCE022-7522-4EA1-9252-C558B3504DC2}" name="Anneka Van Scoyoc" initials="" userId="S::avanscoyoc@prb.org::bc2a629d-6bfc-4b8c-ba6d-9bb461275727" providerId="AD"/>
  <p188:author id="{15CA15A7-A691-11B2-E7B5-489729008B2A}" name="Diana Elliott" initials="" userId="S::delliott@prb.org::d6fba1a7-557e-46fc-87dd-bb78fd366d20" providerId="AD"/>
  <p188:author id="{4F7843FF-DCE6-4F24-5642-17ADBDC175A3}" name="Nancy Matuszak" initials="NM" userId="S::nmatuszak@prb.org::3c83d526-a862-4f4f-a14f-0ef36bbe7c1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75BB"/>
    <a:srgbClr val="FFFFFF"/>
    <a:srgbClr val="007DC4"/>
    <a:srgbClr val="33C9D1"/>
    <a:srgbClr val="28A7AE"/>
    <a:srgbClr val="717075"/>
    <a:srgbClr val="0067B9"/>
    <a:srgbClr val="002F6C"/>
    <a:srgbClr val="A7C6ED"/>
    <a:srgbClr val="538F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2497EE-8BA6-095C-1F9B-E555B7B61947}" v="20" dt="2024-09-05T15:26:21.217"/>
    <p1510:client id="{5520F792-AB12-8241-82A9-0B65C13CFD36}" v="137" dt="2024-09-05T15:08:26.792"/>
    <p1510:client id="{94656D44-A0E7-4312-ACCC-06BCAC9B4304}" v="15" dt="2024-09-05T13:55:38.117"/>
    <p1510:client id="{A9B3FED8-E911-47DB-83BD-D013A699A8EA}" v="7" dt="2024-09-04T21:33:34.1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microsoft.com/office/2018/10/relationships/authors" Target="author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'[np2023-a_chart_restored.xlsx]NP2023-A'!$L$8</c:f>
              <c:strCache>
                <c:ptCount val="1"/>
                <c:pt idx="0">
                  <c:v>Main Series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Pt>
            <c:idx val="60"/>
            <c:marker>
              <c:symbol val="circle"/>
              <c:size val="7"/>
              <c:spPr>
                <a:solidFill>
                  <a:schemeClr val="tx1"/>
                </a:solidFill>
                <a:ln w="9525">
                  <a:solidFill>
                    <a:schemeClr val="tx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F174-4591-8062-7E10BCFB3774}"/>
              </c:ext>
            </c:extLst>
          </c:dPt>
          <c:dLbls>
            <c:dLbl>
              <c:idx val="6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174-4591-8062-7E10BCFB3774}"/>
                </c:ext>
              </c:extLst>
            </c:dLbl>
            <c:dLbl>
              <c:idx val="77"/>
              <c:dLblPos val="t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174-4591-8062-7E10BCFB377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'[np2023-a_chart_restored.xlsx]NP2023-A'!$K$9:$K$89</c:f>
              <c:numCache>
                <c:formatCode>General</c:formatCode>
                <c:ptCount val="8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  <c:pt idx="31">
                  <c:v>2051</c:v>
                </c:pt>
                <c:pt idx="32">
                  <c:v>2052</c:v>
                </c:pt>
                <c:pt idx="33">
                  <c:v>2053</c:v>
                </c:pt>
                <c:pt idx="34">
                  <c:v>2054</c:v>
                </c:pt>
                <c:pt idx="35">
                  <c:v>2055</c:v>
                </c:pt>
                <c:pt idx="36">
                  <c:v>2056</c:v>
                </c:pt>
                <c:pt idx="37">
                  <c:v>2057</c:v>
                </c:pt>
                <c:pt idx="38">
                  <c:v>2058</c:v>
                </c:pt>
                <c:pt idx="39">
                  <c:v>2059</c:v>
                </c:pt>
                <c:pt idx="40">
                  <c:v>2060</c:v>
                </c:pt>
                <c:pt idx="41">
                  <c:v>2061</c:v>
                </c:pt>
                <c:pt idx="42">
                  <c:v>2062</c:v>
                </c:pt>
                <c:pt idx="43">
                  <c:v>2063</c:v>
                </c:pt>
                <c:pt idx="44">
                  <c:v>2064</c:v>
                </c:pt>
                <c:pt idx="45">
                  <c:v>2065</c:v>
                </c:pt>
                <c:pt idx="46">
                  <c:v>2066</c:v>
                </c:pt>
                <c:pt idx="47">
                  <c:v>2067</c:v>
                </c:pt>
                <c:pt idx="48">
                  <c:v>2068</c:v>
                </c:pt>
                <c:pt idx="49">
                  <c:v>2069</c:v>
                </c:pt>
                <c:pt idx="50">
                  <c:v>2070</c:v>
                </c:pt>
                <c:pt idx="51">
                  <c:v>2071</c:v>
                </c:pt>
                <c:pt idx="52">
                  <c:v>2072</c:v>
                </c:pt>
                <c:pt idx="53">
                  <c:v>2073</c:v>
                </c:pt>
                <c:pt idx="54">
                  <c:v>2074</c:v>
                </c:pt>
                <c:pt idx="55">
                  <c:v>2075</c:v>
                </c:pt>
                <c:pt idx="56">
                  <c:v>2076</c:v>
                </c:pt>
                <c:pt idx="57">
                  <c:v>2077</c:v>
                </c:pt>
                <c:pt idx="58">
                  <c:v>2078</c:v>
                </c:pt>
                <c:pt idx="59">
                  <c:v>2079</c:v>
                </c:pt>
                <c:pt idx="60">
                  <c:v>2080</c:v>
                </c:pt>
                <c:pt idx="61">
                  <c:v>2081</c:v>
                </c:pt>
                <c:pt idx="62">
                  <c:v>2082</c:v>
                </c:pt>
                <c:pt idx="63">
                  <c:v>2083</c:v>
                </c:pt>
                <c:pt idx="64">
                  <c:v>2084</c:v>
                </c:pt>
                <c:pt idx="65">
                  <c:v>2085</c:v>
                </c:pt>
                <c:pt idx="66">
                  <c:v>2086</c:v>
                </c:pt>
                <c:pt idx="67">
                  <c:v>2087</c:v>
                </c:pt>
                <c:pt idx="68">
                  <c:v>2088</c:v>
                </c:pt>
                <c:pt idx="69">
                  <c:v>2089</c:v>
                </c:pt>
                <c:pt idx="70">
                  <c:v>2090</c:v>
                </c:pt>
                <c:pt idx="71">
                  <c:v>2091</c:v>
                </c:pt>
                <c:pt idx="72">
                  <c:v>2092</c:v>
                </c:pt>
                <c:pt idx="73">
                  <c:v>2093</c:v>
                </c:pt>
                <c:pt idx="74">
                  <c:v>2094</c:v>
                </c:pt>
                <c:pt idx="75">
                  <c:v>2095</c:v>
                </c:pt>
                <c:pt idx="76">
                  <c:v>2096</c:v>
                </c:pt>
                <c:pt idx="77">
                  <c:v>2097</c:v>
                </c:pt>
                <c:pt idx="78">
                  <c:v>2098</c:v>
                </c:pt>
                <c:pt idx="79">
                  <c:v>2099</c:v>
                </c:pt>
                <c:pt idx="80">
                  <c:v>2100</c:v>
                </c:pt>
              </c:numCache>
            </c:numRef>
          </c:cat>
          <c:val>
            <c:numRef>
              <c:f>'[np2023-a_chart_restored.xlsx]NP2023-A'!$L$9:$L$89</c:f>
              <c:numCache>
                <c:formatCode>General</c:formatCode>
                <c:ptCount val="81"/>
                <c:pt idx="3" formatCode="#,##0">
                  <c:v>334906000</c:v>
                </c:pt>
                <c:pt idx="4" formatCode="#,##0">
                  <c:v>336482000</c:v>
                </c:pt>
                <c:pt idx="5" formatCode="#,##0">
                  <c:v>338016000</c:v>
                </c:pt>
                <c:pt idx="6" formatCode="#,##0">
                  <c:v>339513000</c:v>
                </c:pt>
                <c:pt idx="7" formatCode="#,##0">
                  <c:v>340970000</c:v>
                </c:pt>
                <c:pt idx="8" formatCode="#,##0">
                  <c:v>342385000</c:v>
                </c:pt>
                <c:pt idx="9" formatCode="#,##0">
                  <c:v>343754000</c:v>
                </c:pt>
                <c:pt idx="10" formatCode="#,##0">
                  <c:v>345074000</c:v>
                </c:pt>
                <c:pt idx="11" formatCode="#,##0">
                  <c:v>346339000</c:v>
                </c:pt>
                <c:pt idx="12" formatCode="#,##0">
                  <c:v>347545000</c:v>
                </c:pt>
                <c:pt idx="13" formatCode="#,##0">
                  <c:v>348702000</c:v>
                </c:pt>
                <c:pt idx="14" formatCode="#,##0">
                  <c:v>349808000</c:v>
                </c:pt>
                <c:pt idx="15" formatCode="#,##0">
                  <c:v>350861000</c:v>
                </c:pt>
                <c:pt idx="16" formatCode="#,##0">
                  <c:v>351861000</c:v>
                </c:pt>
                <c:pt idx="17" formatCode="#,##0">
                  <c:v>352806000</c:v>
                </c:pt>
                <c:pt idx="18" formatCode="#,##0">
                  <c:v>353696000</c:v>
                </c:pt>
                <c:pt idx="19" formatCode="#,##0">
                  <c:v>354530000</c:v>
                </c:pt>
                <c:pt idx="20" formatCode="#,##0">
                  <c:v>355309000</c:v>
                </c:pt>
                <c:pt idx="21" formatCode="#,##0">
                  <c:v>356034000</c:v>
                </c:pt>
                <c:pt idx="22" formatCode="#,##0">
                  <c:v>356705000</c:v>
                </c:pt>
                <c:pt idx="23" formatCode="#,##0">
                  <c:v>357327000</c:v>
                </c:pt>
                <c:pt idx="24" formatCode="#,##0">
                  <c:v>357903000</c:v>
                </c:pt>
                <c:pt idx="25" formatCode="#,##0">
                  <c:v>358438000</c:v>
                </c:pt>
                <c:pt idx="26" formatCode="#,##0">
                  <c:v>358936000</c:v>
                </c:pt>
                <c:pt idx="27" formatCode="#,##0">
                  <c:v>359400000</c:v>
                </c:pt>
                <c:pt idx="28" formatCode="#,##0">
                  <c:v>359836000</c:v>
                </c:pt>
                <c:pt idx="29" formatCode="#,##0">
                  <c:v>360247000</c:v>
                </c:pt>
                <c:pt idx="30" formatCode="#,##0">
                  <c:v>360639000</c:v>
                </c:pt>
                <c:pt idx="31" formatCode="#,##0">
                  <c:v>361015000</c:v>
                </c:pt>
                <c:pt idx="32" formatCode="#,##0">
                  <c:v>361381000</c:v>
                </c:pt>
                <c:pt idx="33" formatCode="#,##0">
                  <c:v>361739000</c:v>
                </c:pt>
                <c:pt idx="34" formatCode="#,##0">
                  <c:v>362095000</c:v>
                </c:pt>
                <c:pt idx="35" formatCode="#,##0">
                  <c:v>362450000</c:v>
                </c:pt>
                <c:pt idx="36" formatCode="#,##0">
                  <c:v>362807000</c:v>
                </c:pt>
                <c:pt idx="37" formatCode="#,##0">
                  <c:v>363169000</c:v>
                </c:pt>
                <c:pt idx="38" formatCode="#,##0">
                  <c:v>363536000</c:v>
                </c:pt>
                <c:pt idx="39" formatCode="#,##0">
                  <c:v>363909000</c:v>
                </c:pt>
                <c:pt idx="40" formatCode="#,##0">
                  <c:v>364287000</c:v>
                </c:pt>
                <c:pt idx="41" formatCode="#,##0">
                  <c:v>364670000</c:v>
                </c:pt>
                <c:pt idx="42" formatCode="#,##0">
                  <c:v>365057000</c:v>
                </c:pt>
                <c:pt idx="43" formatCode="#,##0">
                  <c:v>365443000</c:v>
                </c:pt>
                <c:pt idx="44" formatCode="#,##0">
                  <c:v>365828000</c:v>
                </c:pt>
                <c:pt idx="45" formatCode="#,##0">
                  <c:v>366207000</c:v>
                </c:pt>
                <c:pt idx="46" formatCode="#,##0">
                  <c:v>366579000</c:v>
                </c:pt>
                <c:pt idx="47" formatCode="#,##0">
                  <c:v>366938000</c:v>
                </c:pt>
                <c:pt idx="48" formatCode="#,##0">
                  <c:v>367283000</c:v>
                </c:pt>
                <c:pt idx="49" formatCode="#,##0">
                  <c:v>367609000</c:v>
                </c:pt>
                <c:pt idx="50" formatCode="#,##0">
                  <c:v>367913000</c:v>
                </c:pt>
                <c:pt idx="51" formatCode="#,##0">
                  <c:v>368190000</c:v>
                </c:pt>
                <c:pt idx="52" formatCode="#,##0">
                  <c:v>368441000</c:v>
                </c:pt>
                <c:pt idx="53" formatCode="#,##0">
                  <c:v>368663000</c:v>
                </c:pt>
                <c:pt idx="54" formatCode="#,##0">
                  <c:v>368856000</c:v>
                </c:pt>
                <c:pt idx="55" formatCode="#,##0">
                  <c:v>369018000</c:v>
                </c:pt>
                <c:pt idx="56" formatCode="#,##0">
                  <c:v>369150000</c:v>
                </c:pt>
                <c:pt idx="57" formatCode="#,##0">
                  <c:v>369250000</c:v>
                </c:pt>
                <c:pt idx="58" formatCode="#,##0">
                  <c:v>369319000</c:v>
                </c:pt>
                <c:pt idx="59" formatCode="#,##0">
                  <c:v>369356000</c:v>
                </c:pt>
                <c:pt idx="60" formatCode="#,##0">
                  <c:v>369363000</c:v>
                </c:pt>
                <c:pt idx="61" formatCode="#,##0">
                  <c:v>369340000</c:v>
                </c:pt>
                <c:pt idx="62" formatCode="#,##0">
                  <c:v>369289000</c:v>
                </c:pt>
                <c:pt idx="63" formatCode="#,##0">
                  <c:v>369213000</c:v>
                </c:pt>
                <c:pt idx="64" formatCode="#,##0">
                  <c:v>369114000</c:v>
                </c:pt>
                <c:pt idx="65" formatCode="#,##0">
                  <c:v>368993000</c:v>
                </c:pt>
                <c:pt idx="66" formatCode="#,##0">
                  <c:v>368852000</c:v>
                </c:pt>
                <c:pt idx="67" formatCode="#,##0">
                  <c:v>368693000</c:v>
                </c:pt>
                <c:pt idx="68" formatCode="#,##0">
                  <c:v>368518000</c:v>
                </c:pt>
                <c:pt idx="69" formatCode="#,##0">
                  <c:v>368326000</c:v>
                </c:pt>
                <c:pt idx="70" formatCode="#,##0">
                  <c:v>368120000</c:v>
                </c:pt>
                <c:pt idx="71" formatCode="#,##0">
                  <c:v>367901000</c:v>
                </c:pt>
                <c:pt idx="72" formatCode="#,##0">
                  <c:v>367670000</c:v>
                </c:pt>
                <c:pt idx="73" formatCode="#,##0">
                  <c:v>367429000</c:v>
                </c:pt>
                <c:pt idx="74" formatCode="#,##0">
                  <c:v>367179000</c:v>
                </c:pt>
                <c:pt idx="75" formatCode="#,##0">
                  <c:v>366923000</c:v>
                </c:pt>
                <c:pt idx="76" formatCode="#,##0">
                  <c:v>366661000</c:v>
                </c:pt>
                <c:pt idx="77" formatCode="#,##0">
                  <c:v>366393000</c:v>
                </c:pt>
                <c:pt idx="78" formatCode="#,##0">
                  <c:v>366120000</c:v>
                </c:pt>
                <c:pt idx="79" formatCode="#,##0">
                  <c:v>365841000</c:v>
                </c:pt>
                <c:pt idx="80" formatCode="#,##0">
                  <c:v>365558000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174-4591-8062-7E10BCFB3774}"/>
            </c:ext>
          </c:extLst>
        </c:ser>
        <c:ser>
          <c:idx val="1"/>
          <c:order val="1"/>
          <c:tx>
            <c:strRef>
              <c:f>'[np2023-a_chart_restored.xlsx]NP2023-A'!$M$8</c:f>
              <c:strCache>
                <c:ptCount val="1"/>
                <c:pt idx="0">
                  <c:v>Low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dLbl>
              <c:idx val="77"/>
              <c:dLblPos val="b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174-4591-8062-7E10BCFB377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'[np2023-a_chart_restored.xlsx]NP2023-A'!$K$9:$K$89</c:f>
              <c:numCache>
                <c:formatCode>General</c:formatCode>
                <c:ptCount val="8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  <c:pt idx="31">
                  <c:v>2051</c:v>
                </c:pt>
                <c:pt idx="32">
                  <c:v>2052</c:v>
                </c:pt>
                <c:pt idx="33">
                  <c:v>2053</c:v>
                </c:pt>
                <c:pt idx="34">
                  <c:v>2054</c:v>
                </c:pt>
                <c:pt idx="35">
                  <c:v>2055</c:v>
                </c:pt>
                <c:pt idx="36">
                  <c:v>2056</c:v>
                </c:pt>
                <c:pt idx="37">
                  <c:v>2057</c:v>
                </c:pt>
                <c:pt idx="38">
                  <c:v>2058</c:v>
                </c:pt>
                <c:pt idx="39">
                  <c:v>2059</c:v>
                </c:pt>
                <c:pt idx="40">
                  <c:v>2060</c:v>
                </c:pt>
                <c:pt idx="41">
                  <c:v>2061</c:v>
                </c:pt>
                <c:pt idx="42">
                  <c:v>2062</c:v>
                </c:pt>
                <c:pt idx="43">
                  <c:v>2063</c:v>
                </c:pt>
                <c:pt idx="44">
                  <c:v>2064</c:v>
                </c:pt>
                <c:pt idx="45">
                  <c:v>2065</c:v>
                </c:pt>
                <c:pt idx="46">
                  <c:v>2066</c:v>
                </c:pt>
                <c:pt idx="47">
                  <c:v>2067</c:v>
                </c:pt>
                <c:pt idx="48">
                  <c:v>2068</c:v>
                </c:pt>
                <c:pt idx="49">
                  <c:v>2069</c:v>
                </c:pt>
                <c:pt idx="50">
                  <c:v>2070</c:v>
                </c:pt>
                <c:pt idx="51">
                  <c:v>2071</c:v>
                </c:pt>
                <c:pt idx="52">
                  <c:v>2072</c:v>
                </c:pt>
                <c:pt idx="53">
                  <c:v>2073</c:v>
                </c:pt>
                <c:pt idx="54">
                  <c:v>2074</c:v>
                </c:pt>
                <c:pt idx="55">
                  <c:v>2075</c:v>
                </c:pt>
                <c:pt idx="56">
                  <c:v>2076</c:v>
                </c:pt>
                <c:pt idx="57">
                  <c:v>2077</c:v>
                </c:pt>
                <c:pt idx="58">
                  <c:v>2078</c:v>
                </c:pt>
                <c:pt idx="59">
                  <c:v>2079</c:v>
                </c:pt>
                <c:pt idx="60">
                  <c:v>2080</c:v>
                </c:pt>
                <c:pt idx="61">
                  <c:v>2081</c:v>
                </c:pt>
                <c:pt idx="62">
                  <c:v>2082</c:v>
                </c:pt>
                <c:pt idx="63">
                  <c:v>2083</c:v>
                </c:pt>
                <c:pt idx="64">
                  <c:v>2084</c:v>
                </c:pt>
                <c:pt idx="65">
                  <c:v>2085</c:v>
                </c:pt>
                <c:pt idx="66">
                  <c:v>2086</c:v>
                </c:pt>
                <c:pt idx="67">
                  <c:v>2087</c:v>
                </c:pt>
                <c:pt idx="68">
                  <c:v>2088</c:v>
                </c:pt>
                <c:pt idx="69">
                  <c:v>2089</c:v>
                </c:pt>
                <c:pt idx="70">
                  <c:v>2090</c:v>
                </c:pt>
                <c:pt idx="71">
                  <c:v>2091</c:v>
                </c:pt>
                <c:pt idx="72">
                  <c:v>2092</c:v>
                </c:pt>
                <c:pt idx="73">
                  <c:v>2093</c:v>
                </c:pt>
                <c:pt idx="74">
                  <c:v>2094</c:v>
                </c:pt>
                <c:pt idx="75">
                  <c:v>2095</c:v>
                </c:pt>
                <c:pt idx="76">
                  <c:v>2096</c:v>
                </c:pt>
                <c:pt idx="77">
                  <c:v>2097</c:v>
                </c:pt>
                <c:pt idx="78">
                  <c:v>2098</c:v>
                </c:pt>
                <c:pt idx="79">
                  <c:v>2099</c:v>
                </c:pt>
                <c:pt idx="80">
                  <c:v>2100</c:v>
                </c:pt>
              </c:numCache>
            </c:numRef>
          </c:cat>
          <c:val>
            <c:numRef>
              <c:f>'[np2023-a_chart_restored.xlsx]NP2023-A'!$M$9:$M$89</c:f>
              <c:numCache>
                <c:formatCode>General</c:formatCode>
                <c:ptCount val="81"/>
                <c:pt idx="3" formatCode="#,##0">
                  <c:v>334394000</c:v>
                </c:pt>
                <c:pt idx="4" formatCode="#,##0">
                  <c:v>335457000</c:v>
                </c:pt>
                <c:pt idx="5" formatCode="#,##0">
                  <c:v>336476000</c:v>
                </c:pt>
                <c:pt idx="6" formatCode="#,##0">
                  <c:v>337456000</c:v>
                </c:pt>
                <c:pt idx="7" formatCode="#,##0">
                  <c:v>338394000</c:v>
                </c:pt>
                <c:pt idx="8" formatCode="#,##0">
                  <c:v>339286000</c:v>
                </c:pt>
                <c:pt idx="9" formatCode="#,##0">
                  <c:v>340130000</c:v>
                </c:pt>
                <c:pt idx="10" formatCode="#,##0">
                  <c:v>340921000</c:v>
                </c:pt>
                <c:pt idx="11" formatCode="#,##0">
                  <c:v>341655000</c:v>
                </c:pt>
                <c:pt idx="12" formatCode="#,##0">
                  <c:v>342327000</c:v>
                </c:pt>
                <c:pt idx="13" formatCode="#,##0">
                  <c:v>342943000</c:v>
                </c:pt>
                <c:pt idx="14" formatCode="#,##0">
                  <c:v>343501000</c:v>
                </c:pt>
                <c:pt idx="15" formatCode="#,##0">
                  <c:v>344000000</c:v>
                </c:pt>
                <c:pt idx="16" formatCode="#,##0">
                  <c:v>344440000</c:v>
                </c:pt>
                <c:pt idx="17" formatCode="#,##0">
                  <c:v>344821000</c:v>
                </c:pt>
                <c:pt idx="18" formatCode="#,##0">
                  <c:v>345141000</c:v>
                </c:pt>
                <c:pt idx="19" formatCode="#,##0">
                  <c:v>345403000</c:v>
                </c:pt>
                <c:pt idx="20" formatCode="#,##0">
                  <c:v>345605000</c:v>
                </c:pt>
                <c:pt idx="21" formatCode="#,##0">
                  <c:v>345750000</c:v>
                </c:pt>
                <c:pt idx="22" formatCode="#,##0">
                  <c:v>345840000</c:v>
                </c:pt>
                <c:pt idx="23" formatCode="#,##0">
                  <c:v>345877000</c:v>
                </c:pt>
                <c:pt idx="24" formatCode="#,##0">
                  <c:v>345865000</c:v>
                </c:pt>
                <c:pt idx="25" formatCode="#,##0">
                  <c:v>345810000</c:v>
                </c:pt>
                <c:pt idx="26" formatCode="#,##0">
                  <c:v>345716000</c:v>
                </c:pt>
                <c:pt idx="27" formatCode="#,##0">
                  <c:v>345587000</c:v>
                </c:pt>
                <c:pt idx="28" formatCode="#,##0">
                  <c:v>345426000</c:v>
                </c:pt>
                <c:pt idx="29" formatCode="#,##0">
                  <c:v>345238000</c:v>
                </c:pt>
                <c:pt idx="30" formatCode="#,##0">
                  <c:v>345029000</c:v>
                </c:pt>
                <c:pt idx="31" formatCode="#,##0">
                  <c:v>344802000</c:v>
                </c:pt>
                <c:pt idx="32" formatCode="#,##0">
                  <c:v>344561000</c:v>
                </c:pt>
                <c:pt idx="33" formatCode="#,##0">
                  <c:v>344311000</c:v>
                </c:pt>
                <c:pt idx="34" formatCode="#,##0">
                  <c:v>344054000</c:v>
                </c:pt>
                <c:pt idx="35" formatCode="#,##0">
                  <c:v>343795000</c:v>
                </c:pt>
                <c:pt idx="36" formatCode="#,##0">
                  <c:v>343534000</c:v>
                </c:pt>
                <c:pt idx="37" formatCode="#,##0">
                  <c:v>343274000</c:v>
                </c:pt>
                <c:pt idx="38" formatCode="#,##0">
                  <c:v>343017000</c:v>
                </c:pt>
                <c:pt idx="39" formatCode="#,##0">
                  <c:v>342762000</c:v>
                </c:pt>
                <c:pt idx="40" formatCode="#,##0">
                  <c:v>342510000</c:v>
                </c:pt>
                <c:pt idx="41" formatCode="#,##0">
                  <c:v>342259000</c:v>
                </c:pt>
                <c:pt idx="42" formatCode="#,##0">
                  <c:v>342009000</c:v>
                </c:pt>
                <c:pt idx="43" formatCode="#,##0">
                  <c:v>341757000</c:v>
                </c:pt>
                <c:pt idx="44" formatCode="#,##0">
                  <c:v>341500000</c:v>
                </c:pt>
                <c:pt idx="45" formatCode="#,##0">
                  <c:v>341237000</c:v>
                </c:pt>
                <c:pt idx="46" formatCode="#,##0">
                  <c:v>340964000</c:v>
                </c:pt>
                <c:pt idx="47" formatCode="#,##0">
                  <c:v>340678000</c:v>
                </c:pt>
                <c:pt idx="48" formatCode="#,##0">
                  <c:v>340377000</c:v>
                </c:pt>
                <c:pt idx="49" formatCode="#,##0">
                  <c:v>340057000</c:v>
                </c:pt>
                <c:pt idx="50" formatCode="#,##0">
                  <c:v>339715000</c:v>
                </c:pt>
                <c:pt idx="51" formatCode="#,##0">
                  <c:v>339348000</c:v>
                </c:pt>
                <c:pt idx="52" formatCode="#,##0">
                  <c:v>338955000</c:v>
                </c:pt>
                <c:pt idx="53" formatCode="#,##0">
                  <c:v>338534000</c:v>
                </c:pt>
                <c:pt idx="54" formatCode="#,##0">
                  <c:v>338086000</c:v>
                </c:pt>
                <c:pt idx="55" formatCode="#,##0">
                  <c:v>337610000</c:v>
                </c:pt>
                <c:pt idx="56" formatCode="#,##0">
                  <c:v>337105000</c:v>
                </c:pt>
                <c:pt idx="57" formatCode="#,##0">
                  <c:v>336571000</c:v>
                </c:pt>
                <c:pt idx="58" formatCode="#,##0">
                  <c:v>336007000</c:v>
                </c:pt>
                <c:pt idx="59" formatCode="#,##0">
                  <c:v>335415000</c:v>
                </c:pt>
                <c:pt idx="60" formatCode="#,##0">
                  <c:v>334795000</c:v>
                </c:pt>
                <c:pt idx="61" formatCode="#,##0">
                  <c:v>334149000</c:v>
                </c:pt>
                <c:pt idx="62" formatCode="#,##0">
                  <c:v>333477000</c:v>
                </c:pt>
                <c:pt idx="63" formatCode="#,##0">
                  <c:v>332784000</c:v>
                </c:pt>
                <c:pt idx="64" formatCode="#,##0">
                  <c:v>332070000</c:v>
                </c:pt>
                <c:pt idx="65" formatCode="#,##0">
                  <c:v>331337000</c:v>
                </c:pt>
                <c:pt idx="66" formatCode="#,##0">
                  <c:v>330587000</c:v>
                </c:pt>
                <c:pt idx="67" formatCode="#,##0">
                  <c:v>329822000</c:v>
                </c:pt>
                <c:pt idx="68" formatCode="#,##0">
                  <c:v>329043000</c:v>
                </c:pt>
                <c:pt idx="69" formatCode="#,##0">
                  <c:v>328251000</c:v>
                </c:pt>
                <c:pt idx="70" formatCode="#,##0">
                  <c:v>327447000</c:v>
                </c:pt>
                <c:pt idx="71" formatCode="#,##0">
                  <c:v>326631000</c:v>
                </c:pt>
                <c:pt idx="72" formatCode="#,##0">
                  <c:v>325807000</c:v>
                </c:pt>
                <c:pt idx="73" formatCode="#,##0">
                  <c:v>324975000</c:v>
                </c:pt>
                <c:pt idx="74" formatCode="#,##0">
                  <c:v>324137000</c:v>
                </c:pt>
                <c:pt idx="75" formatCode="#,##0">
                  <c:v>323294000</c:v>
                </c:pt>
                <c:pt idx="76" formatCode="#,##0">
                  <c:v>322448000</c:v>
                </c:pt>
                <c:pt idx="77" formatCode="#,##0">
                  <c:v>321598000</c:v>
                </c:pt>
                <c:pt idx="78" formatCode="#,##0">
                  <c:v>320745000</c:v>
                </c:pt>
                <c:pt idx="79" formatCode="#,##0">
                  <c:v>319890000</c:v>
                </c:pt>
                <c:pt idx="80" formatCode="#,##0">
                  <c:v>319032000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F174-4591-8062-7E10BCFB3774}"/>
            </c:ext>
          </c:extLst>
        </c:ser>
        <c:ser>
          <c:idx val="2"/>
          <c:order val="2"/>
          <c:tx>
            <c:strRef>
              <c:f>'[np2023-a_chart_restored.xlsx]NP2023-A'!$N$8</c:f>
              <c:strCache>
                <c:ptCount val="1"/>
                <c:pt idx="0">
                  <c:v>High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77"/>
              <c:dLblPos val="t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174-4591-8062-7E10BCFB377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'[np2023-a_chart_restored.xlsx]NP2023-A'!$K$9:$K$89</c:f>
              <c:numCache>
                <c:formatCode>General</c:formatCode>
                <c:ptCount val="8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  <c:pt idx="31">
                  <c:v>2051</c:v>
                </c:pt>
                <c:pt idx="32">
                  <c:v>2052</c:v>
                </c:pt>
                <c:pt idx="33">
                  <c:v>2053</c:v>
                </c:pt>
                <c:pt idx="34">
                  <c:v>2054</c:v>
                </c:pt>
                <c:pt idx="35">
                  <c:v>2055</c:v>
                </c:pt>
                <c:pt idx="36">
                  <c:v>2056</c:v>
                </c:pt>
                <c:pt idx="37">
                  <c:v>2057</c:v>
                </c:pt>
                <c:pt idx="38">
                  <c:v>2058</c:v>
                </c:pt>
                <c:pt idx="39">
                  <c:v>2059</c:v>
                </c:pt>
                <c:pt idx="40">
                  <c:v>2060</c:v>
                </c:pt>
                <c:pt idx="41">
                  <c:v>2061</c:v>
                </c:pt>
                <c:pt idx="42">
                  <c:v>2062</c:v>
                </c:pt>
                <c:pt idx="43">
                  <c:v>2063</c:v>
                </c:pt>
                <c:pt idx="44">
                  <c:v>2064</c:v>
                </c:pt>
                <c:pt idx="45">
                  <c:v>2065</c:v>
                </c:pt>
                <c:pt idx="46">
                  <c:v>2066</c:v>
                </c:pt>
                <c:pt idx="47">
                  <c:v>2067</c:v>
                </c:pt>
                <c:pt idx="48">
                  <c:v>2068</c:v>
                </c:pt>
                <c:pt idx="49">
                  <c:v>2069</c:v>
                </c:pt>
                <c:pt idx="50">
                  <c:v>2070</c:v>
                </c:pt>
                <c:pt idx="51">
                  <c:v>2071</c:v>
                </c:pt>
                <c:pt idx="52">
                  <c:v>2072</c:v>
                </c:pt>
                <c:pt idx="53">
                  <c:v>2073</c:v>
                </c:pt>
                <c:pt idx="54">
                  <c:v>2074</c:v>
                </c:pt>
                <c:pt idx="55">
                  <c:v>2075</c:v>
                </c:pt>
                <c:pt idx="56">
                  <c:v>2076</c:v>
                </c:pt>
                <c:pt idx="57">
                  <c:v>2077</c:v>
                </c:pt>
                <c:pt idx="58">
                  <c:v>2078</c:v>
                </c:pt>
                <c:pt idx="59">
                  <c:v>2079</c:v>
                </c:pt>
                <c:pt idx="60">
                  <c:v>2080</c:v>
                </c:pt>
                <c:pt idx="61">
                  <c:v>2081</c:v>
                </c:pt>
                <c:pt idx="62">
                  <c:v>2082</c:v>
                </c:pt>
                <c:pt idx="63">
                  <c:v>2083</c:v>
                </c:pt>
                <c:pt idx="64">
                  <c:v>2084</c:v>
                </c:pt>
                <c:pt idx="65">
                  <c:v>2085</c:v>
                </c:pt>
                <c:pt idx="66">
                  <c:v>2086</c:v>
                </c:pt>
                <c:pt idx="67">
                  <c:v>2087</c:v>
                </c:pt>
                <c:pt idx="68">
                  <c:v>2088</c:v>
                </c:pt>
                <c:pt idx="69">
                  <c:v>2089</c:v>
                </c:pt>
                <c:pt idx="70">
                  <c:v>2090</c:v>
                </c:pt>
                <c:pt idx="71">
                  <c:v>2091</c:v>
                </c:pt>
                <c:pt idx="72">
                  <c:v>2092</c:v>
                </c:pt>
                <c:pt idx="73">
                  <c:v>2093</c:v>
                </c:pt>
                <c:pt idx="74">
                  <c:v>2094</c:v>
                </c:pt>
                <c:pt idx="75">
                  <c:v>2095</c:v>
                </c:pt>
                <c:pt idx="76">
                  <c:v>2096</c:v>
                </c:pt>
                <c:pt idx="77">
                  <c:v>2097</c:v>
                </c:pt>
                <c:pt idx="78">
                  <c:v>2098</c:v>
                </c:pt>
                <c:pt idx="79">
                  <c:v>2099</c:v>
                </c:pt>
                <c:pt idx="80">
                  <c:v>2100</c:v>
                </c:pt>
              </c:numCache>
            </c:numRef>
          </c:cat>
          <c:val>
            <c:numRef>
              <c:f>'[np2023-a_chart_restored.xlsx]NP2023-A'!$N$9:$N$89</c:f>
              <c:numCache>
                <c:formatCode>General</c:formatCode>
                <c:ptCount val="81"/>
                <c:pt idx="3" formatCode="#,##0">
                  <c:v>335675000</c:v>
                </c:pt>
                <c:pt idx="4" formatCode="#,##0">
                  <c:v>338020000</c:v>
                </c:pt>
                <c:pt idx="5" formatCode="#,##0">
                  <c:v>340326000</c:v>
                </c:pt>
                <c:pt idx="6" formatCode="#,##0">
                  <c:v>342598000</c:v>
                </c:pt>
                <c:pt idx="7" formatCode="#,##0">
                  <c:v>344835000</c:v>
                </c:pt>
                <c:pt idx="8" formatCode="#,##0">
                  <c:v>347033000</c:v>
                </c:pt>
                <c:pt idx="9" formatCode="#,##0">
                  <c:v>349190000</c:v>
                </c:pt>
                <c:pt idx="10" formatCode="#,##0">
                  <c:v>351303000</c:v>
                </c:pt>
                <c:pt idx="11" formatCode="#,##0">
                  <c:v>353365000</c:v>
                </c:pt>
                <c:pt idx="12" formatCode="#,##0">
                  <c:v>355372000</c:v>
                </c:pt>
                <c:pt idx="13" formatCode="#,##0">
                  <c:v>357341000</c:v>
                </c:pt>
                <c:pt idx="14" formatCode="#,##0">
                  <c:v>359269000</c:v>
                </c:pt>
                <c:pt idx="15" formatCode="#,##0">
                  <c:v>361153000</c:v>
                </c:pt>
                <c:pt idx="16" formatCode="#,##0">
                  <c:v>362992000</c:v>
                </c:pt>
                <c:pt idx="17" formatCode="#,##0">
                  <c:v>364784000</c:v>
                </c:pt>
                <c:pt idx="18" formatCode="#,##0">
                  <c:v>366528000</c:v>
                </c:pt>
                <c:pt idx="19" formatCode="#,##0">
                  <c:v>368221000</c:v>
                </c:pt>
                <c:pt idx="20" formatCode="#,##0">
                  <c:v>369865000</c:v>
                </c:pt>
                <c:pt idx="21" formatCode="#,##0">
                  <c:v>371459000</c:v>
                </c:pt>
                <c:pt idx="22" formatCode="#,##0">
                  <c:v>373004000</c:v>
                </c:pt>
                <c:pt idx="23" formatCode="#,##0">
                  <c:v>374504000</c:v>
                </c:pt>
                <c:pt idx="24" formatCode="#,##0">
                  <c:v>375961000</c:v>
                </c:pt>
                <c:pt idx="25" formatCode="#,##0">
                  <c:v>377380000</c:v>
                </c:pt>
                <c:pt idx="26" formatCode="#,##0">
                  <c:v>378765000</c:v>
                </c:pt>
                <c:pt idx="27" formatCode="#,##0">
                  <c:v>380121000</c:v>
                </c:pt>
                <c:pt idx="28" formatCode="#,##0">
                  <c:v>381451000</c:v>
                </c:pt>
                <c:pt idx="29" formatCode="#,##0">
                  <c:v>382760000</c:v>
                </c:pt>
                <c:pt idx="30" formatCode="#,##0">
                  <c:v>384054000</c:v>
                </c:pt>
                <c:pt idx="31" formatCode="#,##0">
                  <c:v>385336000</c:v>
                </c:pt>
                <c:pt idx="32" formatCode="#,##0">
                  <c:v>386610000</c:v>
                </c:pt>
                <c:pt idx="33" formatCode="#,##0">
                  <c:v>387882000</c:v>
                </c:pt>
                <c:pt idx="34" formatCode="#,##0">
                  <c:v>389155000</c:v>
                </c:pt>
                <c:pt idx="35" formatCode="#,##0">
                  <c:v>390433000</c:v>
                </c:pt>
                <c:pt idx="36" formatCode="#,##0">
                  <c:v>391717000</c:v>
                </c:pt>
                <c:pt idx="37" formatCode="#,##0">
                  <c:v>393010000</c:v>
                </c:pt>
                <c:pt idx="38" formatCode="#,##0">
                  <c:v>394314000</c:v>
                </c:pt>
                <c:pt idx="39" formatCode="#,##0">
                  <c:v>395629000</c:v>
                </c:pt>
                <c:pt idx="40" formatCode="#,##0">
                  <c:v>396954000</c:v>
                </c:pt>
                <c:pt idx="41" formatCode="#,##0">
                  <c:v>398288000</c:v>
                </c:pt>
                <c:pt idx="42" formatCode="#,##0">
                  <c:v>399629000</c:v>
                </c:pt>
                <c:pt idx="43" formatCode="#,##0">
                  <c:v>400974000</c:v>
                </c:pt>
                <c:pt idx="44" formatCode="#,##0">
                  <c:v>402321000</c:v>
                </c:pt>
                <c:pt idx="45" formatCode="#,##0">
                  <c:v>403664000</c:v>
                </c:pt>
                <c:pt idx="46" formatCode="#,##0">
                  <c:v>405002000</c:v>
                </c:pt>
                <c:pt idx="47" formatCode="#,##0">
                  <c:v>406329000</c:v>
                </c:pt>
                <c:pt idx="48" formatCode="#,##0">
                  <c:v>407643000</c:v>
                </c:pt>
                <c:pt idx="49" formatCode="#,##0">
                  <c:v>408937000</c:v>
                </c:pt>
                <c:pt idx="50" formatCode="#,##0">
                  <c:v>410209000</c:v>
                </c:pt>
                <c:pt idx="51" formatCode="#,##0">
                  <c:v>411454000</c:v>
                </c:pt>
                <c:pt idx="52" formatCode="#,##0">
                  <c:v>412670000</c:v>
                </c:pt>
                <c:pt idx="53" formatCode="#,##0">
                  <c:v>413856000</c:v>
                </c:pt>
                <c:pt idx="54" formatCode="#,##0">
                  <c:v>415010000</c:v>
                </c:pt>
                <c:pt idx="55" formatCode="#,##0">
                  <c:v>416131000</c:v>
                </c:pt>
                <c:pt idx="56" formatCode="#,##0">
                  <c:v>417218000</c:v>
                </c:pt>
                <c:pt idx="57" formatCode="#,##0">
                  <c:v>418270000</c:v>
                </c:pt>
                <c:pt idx="58" formatCode="#,##0">
                  <c:v>419286000</c:v>
                </c:pt>
                <c:pt idx="59" formatCode="#,##0">
                  <c:v>420267000</c:v>
                </c:pt>
                <c:pt idx="60" formatCode="#,##0">
                  <c:v>421213000</c:v>
                </c:pt>
                <c:pt idx="61" formatCode="#,##0">
                  <c:v>422126000</c:v>
                </c:pt>
                <c:pt idx="62" formatCode="#,##0">
                  <c:v>423006000</c:v>
                </c:pt>
                <c:pt idx="63" formatCode="#,##0">
                  <c:v>423857000</c:v>
                </c:pt>
                <c:pt idx="64" formatCode="#,##0">
                  <c:v>424679000</c:v>
                </c:pt>
                <c:pt idx="65" formatCode="#,##0">
                  <c:v>425476000</c:v>
                </c:pt>
                <c:pt idx="66" formatCode="#,##0">
                  <c:v>426249000</c:v>
                </c:pt>
                <c:pt idx="67" formatCode="#,##0">
                  <c:v>427000000</c:v>
                </c:pt>
                <c:pt idx="68" formatCode="#,##0">
                  <c:v>427729000</c:v>
                </c:pt>
                <c:pt idx="69" formatCode="#,##0">
                  <c:v>428439000</c:v>
                </c:pt>
                <c:pt idx="70" formatCode="#,##0">
                  <c:v>429130000</c:v>
                </c:pt>
                <c:pt idx="71" formatCode="#,##0">
                  <c:v>429804000</c:v>
                </c:pt>
                <c:pt idx="72" formatCode="#,##0">
                  <c:v>430463000</c:v>
                </c:pt>
                <c:pt idx="73" formatCode="#,##0">
                  <c:v>431109000</c:v>
                </c:pt>
                <c:pt idx="74" formatCode="#,##0">
                  <c:v>431743000</c:v>
                </c:pt>
                <c:pt idx="75" formatCode="#,##0">
                  <c:v>432366000</c:v>
                </c:pt>
                <c:pt idx="76" formatCode="#,##0">
                  <c:v>432979000</c:v>
                </c:pt>
                <c:pt idx="77" formatCode="#,##0">
                  <c:v>433584000</c:v>
                </c:pt>
                <c:pt idx="78" formatCode="#,##0">
                  <c:v>434180000</c:v>
                </c:pt>
                <c:pt idx="79" formatCode="#,##0">
                  <c:v>434768000</c:v>
                </c:pt>
                <c:pt idx="80" formatCode="#,##0">
                  <c:v>435346000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F174-4591-8062-7E10BCFB3774}"/>
            </c:ext>
          </c:extLst>
        </c:ser>
        <c:ser>
          <c:idx val="3"/>
          <c:order val="3"/>
          <c:tx>
            <c:strRef>
              <c:f>'[np2023-a_chart_restored.xlsx]NP2023-A'!$O$8</c:f>
              <c:strCache>
                <c:ptCount val="1"/>
                <c:pt idx="0">
                  <c:v>Zero Immigration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174-4591-8062-7E10BCFB3774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174-4591-8062-7E10BCFB3774}"/>
                </c:ext>
              </c:extLst>
            </c:dLbl>
            <c:dLbl>
              <c:idx val="77"/>
              <c:dLblPos val="b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174-4591-8062-7E10BCFB377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'[np2023-a_chart_restored.xlsx]NP2023-A'!$K$9:$K$89</c:f>
              <c:numCache>
                <c:formatCode>General</c:formatCode>
                <c:ptCount val="8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  <c:pt idx="31">
                  <c:v>2051</c:v>
                </c:pt>
                <c:pt idx="32">
                  <c:v>2052</c:v>
                </c:pt>
                <c:pt idx="33">
                  <c:v>2053</c:v>
                </c:pt>
                <c:pt idx="34">
                  <c:v>2054</c:v>
                </c:pt>
                <c:pt idx="35">
                  <c:v>2055</c:v>
                </c:pt>
                <c:pt idx="36">
                  <c:v>2056</c:v>
                </c:pt>
                <c:pt idx="37">
                  <c:v>2057</c:v>
                </c:pt>
                <c:pt idx="38">
                  <c:v>2058</c:v>
                </c:pt>
                <c:pt idx="39">
                  <c:v>2059</c:v>
                </c:pt>
                <c:pt idx="40">
                  <c:v>2060</c:v>
                </c:pt>
                <c:pt idx="41">
                  <c:v>2061</c:v>
                </c:pt>
                <c:pt idx="42">
                  <c:v>2062</c:v>
                </c:pt>
                <c:pt idx="43">
                  <c:v>2063</c:v>
                </c:pt>
                <c:pt idx="44">
                  <c:v>2064</c:v>
                </c:pt>
                <c:pt idx="45">
                  <c:v>2065</c:v>
                </c:pt>
                <c:pt idx="46">
                  <c:v>2066</c:v>
                </c:pt>
                <c:pt idx="47">
                  <c:v>2067</c:v>
                </c:pt>
                <c:pt idx="48">
                  <c:v>2068</c:v>
                </c:pt>
                <c:pt idx="49">
                  <c:v>2069</c:v>
                </c:pt>
                <c:pt idx="50">
                  <c:v>2070</c:v>
                </c:pt>
                <c:pt idx="51">
                  <c:v>2071</c:v>
                </c:pt>
                <c:pt idx="52">
                  <c:v>2072</c:v>
                </c:pt>
                <c:pt idx="53">
                  <c:v>2073</c:v>
                </c:pt>
                <c:pt idx="54">
                  <c:v>2074</c:v>
                </c:pt>
                <c:pt idx="55">
                  <c:v>2075</c:v>
                </c:pt>
                <c:pt idx="56">
                  <c:v>2076</c:v>
                </c:pt>
                <c:pt idx="57">
                  <c:v>2077</c:v>
                </c:pt>
                <c:pt idx="58">
                  <c:v>2078</c:v>
                </c:pt>
                <c:pt idx="59">
                  <c:v>2079</c:v>
                </c:pt>
                <c:pt idx="60">
                  <c:v>2080</c:v>
                </c:pt>
                <c:pt idx="61">
                  <c:v>2081</c:v>
                </c:pt>
                <c:pt idx="62">
                  <c:v>2082</c:v>
                </c:pt>
                <c:pt idx="63">
                  <c:v>2083</c:v>
                </c:pt>
                <c:pt idx="64">
                  <c:v>2084</c:v>
                </c:pt>
                <c:pt idx="65">
                  <c:v>2085</c:v>
                </c:pt>
                <c:pt idx="66">
                  <c:v>2086</c:v>
                </c:pt>
                <c:pt idx="67">
                  <c:v>2087</c:v>
                </c:pt>
                <c:pt idx="68">
                  <c:v>2088</c:v>
                </c:pt>
                <c:pt idx="69">
                  <c:v>2089</c:v>
                </c:pt>
                <c:pt idx="70">
                  <c:v>2090</c:v>
                </c:pt>
                <c:pt idx="71">
                  <c:v>2091</c:v>
                </c:pt>
                <c:pt idx="72">
                  <c:v>2092</c:v>
                </c:pt>
                <c:pt idx="73">
                  <c:v>2093</c:v>
                </c:pt>
                <c:pt idx="74">
                  <c:v>2094</c:v>
                </c:pt>
                <c:pt idx="75">
                  <c:v>2095</c:v>
                </c:pt>
                <c:pt idx="76">
                  <c:v>2096</c:v>
                </c:pt>
                <c:pt idx="77">
                  <c:v>2097</c:v>
                </c:pt>
                <c:pt idx="78">
                  <c:v>2098</c:v>
                </c:pt>
                <c:pt idx="79">
                  <c:v>2099</c:v>
                </c:pt>
                <c:pt idx="80">
                  <c:v>2100</c:v>
                </c:pt>
              </c:numCache>
            </c:numRef>
          </c:cat>
          <c:val>
            <c:numRef>
              <c:f>'[np2023-a_chart_restored.xlsx]NP2023-A'!$O$9:$O$89</c:f>
              <c:numCache>
                <c:formatCode>General</c:formatCode>
                <c:ptCount val="81"/>
                <c:pt idx="3" formatCode="#,##0">
                  <c:v>333369000</c:v>
                </c:pt>
                <c:pt idx="4" formatCode="#,##0">
                  <c:v>333406000</c:v>
                </c:pt>
                <c:pt idx="5" formatCode="#,##0">
                  <c:v>333396000</c:v>
                </c:pt>
                <c:pt idx="6" formatCode="#,##0">
                  <c:v>333343000</c:v>
                </c:pt>
                <c:pt idx="7" formatCode="#,##0">
                  <c:v>333242000</c:v>
                </c:pt>
                <c:pt idx="8" formatCode="#,##0">
                  <c:v>333089000</c:v>
                </c:pt>
                <c:pt idx="9" formatCode="#,##0">
                  <c:v>332881000</c:v>
                </c:pt>
                <c:pt idx="10" formatCode="#,##0">
                  <c:v>332615000</c:v>
                </c:pt>
                <c:pt idx="11" formatCode="#,##0">
                  <c:v>332287000</c:v>
                </c:pt>
                <c:pt idx="12" formatCode="#,##0">
                  <c:v>331891000</c:v>
                </c:pt>
                <c:pt idx="13" formatCode="#,##0">
                  <c:v>331424000</c:v>
                </c:pt>
                <c:pt idx="14" formatCode="#,##0">
                  <c:v>330886000</c:v>
                </c:pt>
                <c:pt idx="15" formatCode="#,##0">
                  <c:v>330277000</c:v>
                </c:pt>
                <c:pt idx="16" formatCode="#,##0">
                  <c:v>329598000</c:v>
                </c:pt>
                <c:pt idx="17" formatCode="#,##0">
                  <c:v>328849000</c:v>
                </c:pt>
                <c:pt idx="18" formatCode="#,##0">
                  <c:v>328031000</c:v>
                </c:pt>
                <c:pt idx="19" formatCode="#,##0">
                  <c:v>327147000</c:v>
                </c:pt>
                <c:pt idx="20" formatCode="#,##0">
                  <c:v>326196000</c:v>
                </c:pt>
                <c:pt idx="21" formatCode="#,##0">
                  <c:v>325182000</c:v>
                </c:pt>
                <c:pt idx="22" formatCode="#,##0">
                  <c:v>324107000</c:v>
                </c:pt>
                <c:pt idx="23" formatCode="#,##0">
                  <c:v>322974000</c:v>
                </c:pt>
                <c:pt idx="24" formatCode="#,##0">
                  <c:v>321788000</c:v>
                </c:pt>
                <c:pt idx="25" formatCode="#,##0">
                  <c:v>320553000</c:v>
                </c:pt>
                <c:pt idx="26" formatCode="#,##0">
                  <c:v>319276000</c:v>
                </c:pt>
                <c:pt idx="27" formatCode="#,##0">
                  <c:v>317958000</c:v>
                </c:pt>
                <c:pt idx="28" formatCode="#,##0">
                  <c:v>316604000</c:v>
                </c:pt>
                <c:pt idx="29" formatCode="#,##0">
                  <c:v>315219000</c:v>
                </c:pt>
                <c:pt idx="30" formatCode="#,##0">
                  <c:v>313807000</c:v>
                </c:pt>
                <c:pt idx="31" formatCode="#,##0">
                  <c:v>312373000</c:v>
                </c:pt>
                <c:pt idx="32" formatCode="#,##0">
                  <c:v>310920000</c:v>
                </c:pt>
                <c:pt idx="33" formatCode="#,##0">
                  <c:v>309452000</c:v>
                </c:pt>
                <c:pt idx="34" formatCode="#,##0">
                  <c:v>307971000</c:v>
                </c:pt>
                <c:pt idx="35" formatCode="#,##0">
                  <c:v>306482000</c:v>
                </c:pt>
                <c:pt idx="36" formatCode="#,##0">
                  <c:v>304985000</c:v>
                </c:pt>
                <c:pt idx="37" formatCode="#,##0">
                  <c:v>303482000</c:v>
                </c:pt>
                <c:pt idx="38" formatCode="#,##0">
                  <c:v>301976000</c:v>
                </c:pt>
                <c:pt idx="39" formatCode="#,##0">
                  <c:v>300465000</c:v>
                </c:pt>
                <c:pt idx="40" formatCode="#,##0">
                  <c:v>298951000</c:v>
                </c:pt>
                <c:pt idx="41" formatCode="#,##0">
                  <c:v>297432000</c:v>
                </c:pt>
                <c:pt idx="42" formatCode="#,##0">
                  <c:v>295908000</c:v>
                </c:pt>
                <c:pt idx="43" formatCode="#,##0">
                  <c:v>294378000</c:v>
                </c:pt>
                <c:pt idx="44" formatCode="#,##0">
                  <c:v>292838000</c:v>
                </c:pt>
                <c:pt idx="45" formatCode="#,##0">
                  <c:v>291289000</c:v>
                </c:pt>
                <c:pt idx="46" formatCode="#,##0">
                  <c:v>289727000</c:v>
                </c:pt>
                <c:pt idx="47" formatCode="#,##0">
                  <c:v>288151000</c:v>
                </c:pt>
                <c:pt idx="48" formatCode="#,##0">
                  <c:v>286558000</c:v>
                </c:pt>
                <c:pt idx="49" formatCode="#,##0">
                  <c:v>284947000</c:v>
                </c:pt>
                <c:pt idx="50" formatCode="#,##0">
                  <c:v>283313000</c:v>
                </c:pt>
                <c:pt idx="51" formatCode="#,##0">
                  <c:v>281656000</c:v>
                </c:pt>
                <c:pt idx="52" formatCode="#,##0">
                  <c:v>279975000</c:v>
                </c:pt>
                <c:pt idx="53" formatCode="#,##0">
                  <c:v>278269000</c:v>
                </c:pt>
                <c:pt idx="54" formatCode="#,##0">
                  <c:v>276539000</c:v>
                </c:pt>
                <c:pt idx="55" formatCode="#,##0">
                  <c:v>274785000</c:v>
                </c:pt>
                <c:pt idx="56" formatCode="#,##0">
                  <c:v>273006000</c:v>
                </c:pt>
                <c:pt idx="57" formatCode="#,##0">
                  <c:v>271202000</c:v>
                </c:pt>
                <c:pt idx="58" formatCode="#,##0">
                  <c:v>269375000</c:v>
                </c:pt>
                <c:pt idx="59" formatCode="#,##0">
                  <c:v>267524000</c:v>
                </c:pt>
                <c:pt idx="60" formatCode="#,##0">
                  <c:v>265650000</c:v>
                </c:pt>
                <c:pt idx="61" formatCode="#,##0">
                  <c:v>263756000</c:v>
                </c:pt>
                <c:pt idx="62" formatCode="#,##0">
                  <c:v>261843000</c:v>
                </c:pt>
                <c:pt idx="63" formatCode="#,##0">
                  <c:v>259914000</c:v>
                </c:pt>
                <c:pt idx="64" formatCode="#,##0">
                  <c:v>257969000</c:v>
                </c:pt>
                <c:pt idx="65" formatCode="#,##0">
                  <c:v>256012000</c:v>
                </c:pt>
                <c:pt idx="66" formatCode="#,##0">
                  <c:v>254044000</c:v>
                </c:pt>
                <c:pt idx="67" formatCode="#,##0">
                  <c:v>252067000</c:v>
                </c:pt>
                <c:pt idx="68" formatCode="#,##0">
                  <c:v>250080000</c:v>
                </c:pt>
                <c:pt idx="69" formatCode="#,##0">
                  <c:v>248086000</c:v>
                </c:pt>
                <c:pt idx="70" formatCode="#,##0">
                  <c:v>246084000</c:v>
                </c:pt>
                <c:pt idx="71" formatCode="#,##0">
                  <c:v>244077000</c:v>
                </c:pt>
                <c:pt idx="72" formatCode="#,##0">
                  <c:v>242065000</c:v>
                </c:pt>
                <c:pt idx="73" formatCode="#,##0">
                  <c:v>240051000</c:v>
                </c:pt>
                <c:pt idx="74" formatCode="#,##0">
                  <c:v>238035000</c:v>
                </c:pt>
                <c:pt idx="75" formatCode="#,##0">
                  <c:v>236019000</c:v>
                </c:pt>
                <c:pt idx="76" formatCode="#,##0">
                  <c:v>234004000</c:v>
                </c:pt>
                <c:pt idx="77" formatCode="#,##0">
                  <c:v>231990000</c:v>
                </c:pt>
                <c:pt idx="78" formatCode="#,##0">
                  <c:v>229978000</c:v>
                </c:pt>
                <c:pt idx="79" formatCode="#,##0">
                  <c:v>227968000</c:v>
                </c:pt>
                <c:pt idx="80" formatCode="#,##0">
                  <c:v>225961000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F174-4591-8062-7E10BCFB37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46270112"/>
        <c:axId val="546269032"/>
      </c:lineChart>
      <c:catAx>
        <c:axId val="546270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6269032"/>
        <c:crosses val="autoZero"/>
        <c:auto val="1"/>
        <c:lblAlgn val="ctr"/>
        <c:lblOffset val="100"/>
        <c:tickLblSkip val="10"/>
        <c:noMultiLvlLbl val="0"/>
      </c:catAx>
      <c:valAx>
        <c:axId val="546269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62701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'[np2023-a_chart_restored.xlsx]NP2023-B'!$T$8</c:f>
              <c:strCache>
                <c:ptCount val="1"/>
                <c:pt idx="0">
                  <c:v>Main Series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Lbls>
            <c:dLbl>
              <c:idx val="77"/>
              <c:dLblPos val="t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11A-4F4D-BEA1-F1B6E9AFF1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'[np2023-a_chart_restored.xlsx]NP2023-B'!$S$9:$S$89</c:f>
              <c:numCache>
                <c:formatCode>General</c:formatCode>
                <c:ptCount val="8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 formatCode="0">
                  <c:v>2023</c:v>
                </c:pt>
                <c:pt idx="4" formatCode="0">
                  <c:v>2024</c:v>
                </c:pt>
                <c:pt idx="5" formatCode="0">
                  <c:v>2025</c:v>
                </c:pt>
                <c:pt idx="6" formatCode="0">
                  <c:v>2026</c:v>
                </c:pt>
                <c:pt idx="7" formatCode="0">
                  <c:v>2027</c:v>
                </c:pt>
                <c:pt idx="8" formatCode="0">
                  <c:v>2028</c:v>
                </c:pt>
                <c:pt idx="9" formatCode="0">
                  <c:v>2029</c:v>
                </c:pt>
                <c:pt idx="10" formatCode="0">
                  <c:v>2030</c:v>
                </c:pt>
                <c:pt idx="11" formatCode="0">
                  <c:v>2031</c:v>
                </c:pt>
                <c:pt idx="12" formatCode="0">
                  <c:v>2032</c:v>
                </c:pt>
                <c:pt idx="13" formatCode="0">
                  <c:v>2033</c:v>
                </c:pt>
                <c:pt idx="14" formatCode="0">
                  <c:v>2034</c:v>
                </c:pt>
                <c:pt idx="15" formatCode="0">
                  <c:v>2035</c:v>
                </c:pt>
                <c:pt idx="16" formatCode="0">
                  <c:v>2036</c:v>
                </c:pt>
                <c:pt idx="17" formatCode="0">
                  <c:v>2037</c:v>
                </c:pt>
                <c:pt idx="18" formatCode="0">
                  <c:v>2038</c:v>
                </c:pt>
                <c:pt idx="19" formatCode="0">
                  <c:v>2039</c:v>
                </c:pt>
                <c:pt idx="20" formatCode="0">
                  <c:v>2040</c:v>
                </c:pt>
                <c:pt idx="21" formatCode="0">
                  <c:v>2041</c:v>
                </c:pt>
                <c:pt idx="22" formatCode="0">
                  <c:v>2042</c:v>
                </c:pt>
                <c:pt idx="23" formatCode="0">
                  <c:v>2043</c:v>
                </c:pt>
                <c:pt idx="24" formatCode="0">
                  <c:v>2044</c:v>
                </c:pt>
                <c:pt idx="25" formatCode="0">
                  <c:v>2045</c:v>
                </c:pt>
                <c:pt idx="26" formatCode="0">
                  <c:v>2046</c:v>
                </c:pt>
                <c:pt idx="27" formatCode="0">
                  <c:v>2047</c:v>
                </c:pt>
                <c:pt idx="28" formatCode="0">
                  <c:v>2048</c:v>
                </c:pt>
                <c:pt idx="29" formatCode="0">
                  <c:v>2049</c:v>
                </c:pt>
                <c:pt idx="30" formatCode="0">
                  <c:v>2050</c:v>
                </c:pt>
                <c:pt idx="31" formatCode="0">
                  <c:v>2051</c:v>
                </c:pt>
                <c:pt idx="32" formatCode="0">
                  <c:v>2052</c:v>
                </c:pt>
                <c:pt idx="33" formatCode="0">
                  <c:v>2053</c:v>
                </c:pt>
                <c:pt idx="34" formatCode="0">
                  <c:v>2054</c:v>
                </c:pt>
                <c:pt idx="35" formatCode="0">
                  <c:v>2055</c:v>
                </c:pt>
                <c:pt idx="36" formatCode="0">
                  <c:v>2056</c:v>
                </c:pt>
                <c:pt idx="37" formatCode="0">
                  <c:v>2057</c:v>
                </c:pt>
                <c:pt idx="38" formatCode="0">
                  <c:v>2058</c:v>
                </c:pt>
                <c:pt idx="39" formatCode="0">
                  <c:v>2059</c:v>
                </c:pt>
                <c:pt idx="40" formatCode="0">
                  <c:v>2060</c:v>
                </c:pt>
                <c:pt idx="41" formatCode="0">
                  <c:v>2061</c:v>
                </c:pt>
                <c:pt idx="42" formatCode="0">
                  <c:v>2062</c:v>
                </c:pt>
                <c:pt idx="43" formatCode="0">
                  <c:v>2063</c:v>
                </c:pt>
                <c:pt idx="44" formatCode="0">
                  <c:v>2064</c:v>
                </c:pt>
                <c:pt idx="45" formatCode="0">
                  <c:v>2065</c:v>
                </c:pt>
                <c:pt idx="46" formatCode="0">
                  <c:v>2066</c:v>
                </c:pt>
                <c:pt idx="47" formatCode="0">
                  <c:v>2067</c:v>
                </c:pt>
                <c:pt idx="48" formatCode="0">
                  <c:v>2068</c:v>
                </c:pt>
                <c:pt idx="49" formatCode="0">
                  <c:v>2069</c:v>
                </c:pt>
                <c:pt idx="50" formatCode="0">
                  <c:v>2070</c:v>
                </c:pt>
                <c:pt idx="51" formatCode="0">
                  <c:v>2071</c:v>
                </c:pt>
                <c:pt idx="52" formatCode="0">
                  <c:v>2072</c:v>
                </c:pt>
                <c:pt idx="53" formatCode="0">
                  <c:v>2073</c:v>
                </c:pt>
                <c:pt idx="54" formatCode="0">
                  <c:v>2074</c:v>
                </c:pt>
                <c:pt idx="55" formatCode="0">
                  <c:v>2075</c:v>
                </c:pt>
                <c:pt idx="56" formatCode="0">
                  <c:v>2076</c:v>
                </c:pt>
                <c:pt idx="57" formatCode="0">
                  <c:v>2077</c:v>
                </c:pt>
                <c:pt idx="58" formatCode="0">
                  <c:v>2078</c:v>
                </c:pt>
                <c:pt idx="59" formatCode="0">
                  <c:v>2079</c:v>
                </c:pt>
                <c:pt idx="60" formatCode="0">
                  <c:v>2080</c:v>
                </c:pt>
                <c:pt idx="61" formatCode="0">
                  <c:v>2081</c:v>
                </c:pt>
                <c:pt idx="62" formatCode="0">
                  <c:v>2082</c:v>
                </c:pt>
                <c:pt idx="63" formatCode="0">
                  <c:v>2083</c:v>
                </c:pt>
                <c:pt idx="64" formatCode="0">
                  <c:v>2084</c:v>
                </c:pt>
                <c:pt idx="65" formatCode="0">
                  <c:v>2085</c:v>
                </c:pt>
                <c:pt idx="66" formatCode="0">
                  <c:v>2086</c:v>
                </c:pt>
                <c:pt idx="67" formatCode="0">
                  <c:v>2087</c:v>
                </c:pt>
                <c:pt idx="68" formatCode="0">
                  <c:v>2088</c:v>
                </c:pt>
                <c:pt idx="69" formatCode="0">
                  <c:v>2089</c:v>
                </c:pt>
                <c:pt idx="70" formatCode="0">
                  <c:v>2090</c:v>
                </c:pt>
                <c:pt idx="71" formatCode="0">
                  <c:v>2091</c:v>
                </c:pt>
                <c:pt idx="72" formatCode="0">
                  <c:v>2092</c:v>
                </c:pt>
                <c:pt idx="73" formatCode="0">
                  <c:v>2093</c:v>
                </c:pt>
                <c:pt idx="74" formatCode="0">
                  <c:v>2094</c:v>
                </c:pt>
                <c:pt idx="75" formatCode="0">
                  <c:v>2095</c:v>
                </c:pt>
                <c:pt idx="76" formatCode="0">
                  <c:v>2096</c:v>
                </c:pt>
                <c:pt idx="77" formatCode="0">
                  <c:v>2097</c:v>
                </c:pt>
                <c:pt idx="78" formatCode="0">
                  <c:v>2098</c:v>
                </c:pt>
                <c:pt idx="79" formatCode="0">
                  <c:v>2099</c:v>
                </c:pt>
                <c:pt idx="80" formatCode="0">
                  <c:v>2100</c:v>
                </c:pt>
              </c:numCache>
            </c:numRef>
          </c:cat>
          <c:val>
            <c:numRef>
              <c:f>'[np2023-a_chart_restored.xlsx]NP2023-B'!$T$9:$T$89</c:f>
              <c:numCache>
                <c:formatCode>General</c:formatCode>
                <c:ptCount val="81"/>
                <c:pt idx="3" formatCode="#,##0">
                  <c:v>766000</c:v>
                </c:pt>
                <c:pt idx="4" formatCode="#,##0">
                  <c:v>721000</c:v>
                </c:pt>
                <c:pt idx="5" formatCode="#,##0">
                  <c:v>676000</c:v>
                </c:pt>
                <c:pt idx="6" formatCode="#,##0">
                  <c:v>632000</c:v>
                </c:pt>
                <c:pt idx="7" formatCode="#,##0">
                  <c:v>587000</c:v>
                </c:pt>
                <c:pt idx="8" formatCode="#,##0">
                  <c:v>540000</c:v>
                </c:pt>
                <c:pt idx="9" formatCode="#,##0">
                  <c:v>491000</c:v>
                </c:pt>
                <c:pt idx="10" formatCode="#,##0">
                  <c:v>441000</c:v>
                </c:pt>
                <c:pt idx="11" formatCode="#,##0">
                  <c:v>389000</c:v>
                </c:pt>
                <c:pt idx="12" formatCode="#,##0">
                  <c:v>336000</c:v>
                </c:pt>
                <c:pt idx="13" formatCode="#,##0">
                  <c:v>280000</c:v>
                </c:pt>
                <c:pt idx="14" formatCode="#,##0">
                  <c:v>224000</c:v>
                </c:pt>
                <c:pt idx="15" formatCode="#,##0">
                  <c:v>166000</c:v>
                </c:pt>
                <c:pt idx="16" formatCode="#,##0">
                  <c:v>107000</c:v>
                </c:pt>
                <c:pt idx="17" formatCode="#,##0">
                  <c:v>47000</c:v>
                </c:pt>
                <c:pt idx="18" formatCode="#,##0">
                  <c:v>-13000</c:v>
                </c:pt>
                <c:pt idx="19" formatCode="#,##0">
                  <c:v>-73000</c:v>
                </c:pt>
                <c:pt idx="20" formatCode="#,##0">
                  <c:v>-133000</c:v>
                </c:pt>
                <c:pt idx="21" formatCode="#,##0">
                  <c:v>-191000</c:v>
                </c:pt>
                <c:pt idx="22" formatCode="#,##0">
                  <c:v>-247000</c:v>
                </c:pt>
                <c:pt idx="23" formatCode="#,##0">
                  <c:v>-300000</c:v>
                </c:pt>
                <c:pt idx="24" formatCode="#,##0">
                  <c:v>-349000</c:v>
                </c:pt>
                <c:pt idx="25" formatCode="#,##0">
                  <c:v>-394000</c:v>
                </c:pt>
                <c:pt idx="26" formatCode="#,##0">
                  <c:v>-433000</c:v>
                </c:pt>
                <c:pt idx="27" formatCode="#,##0">
                  <c:v>-469000</c:v>
                </c:pt>
                <c:pt idx="28" formatCode="#,##0">
                  <c:v>-500000</c:v>
                </c:pt>
                <c:pt idx="29" formatCode="#,##0">
                  <c:v>-527000</c:v>
                </c:pt>
                <c:pt idx="30" formatCode="#,##0">
                  <c:v>-549000</c:v>
                </c:pt>
                <c:pt idx="31" formatCode="#,##0">
                  <c:v>-566000</c:v>
                </c:pt>
                <c:pt idx="32" formatCode="#,##0">
                  <c:v>-579000</c:v>
                </c:pt>
                <c:pt idx="33" formatCode="#,##0">
                  <c:v>-587000</c:v>
                </c:pt>
                <c:pt idx="34" formatCode="#,##0">
                  <c:v>-592000</c:v>
                </c:pt>
                <c:pt idx="35" formatCode="#,##0">
                  <c:v>-594000</c:v>
                </c:pt>
                <c:pt idx="36" formatCode="#,##0">
                  <c:v>-593000</c:v>
                </c:pt>
                <c:pt idx="37" formatCode="#,##0">
                  <c:v>-590000</c:v>
                </c:pt>
                <c:pt idx="38" formatCode="#,##0">
                  <c:v>-586000</c:v>
                </c:pt>
                <c:pt idx="39" formatCode="#,##0">
                  <c:v>-582000</c:v>
                </c:pt>
                <c:pt idx="40" formatCode="#,##0">
                  <c:v>-578000</c:v>
                </c:pt>
                <c:pt idx="41" formatCode="#,##0">
                  <c:v>-575000</c:v>
                </c:pt>
                <c:pt idx="42" formatCode="#,##0">
                  <c:v>-574000</c:v>
                </c:pt>
                <c:pt idx="43" formatCode="#,##0">
                  <c:v>-575000</c:v>
                </c:pt>
                <c:pt idx="44" formatCode="#,##0">
                  <c:v>-579000</c:v>
                </c:pt>
                <c:pt idx="45" formatCode="#,##0">
                  <c:v>-585000</c:v>
                </c:pt>
                <c:pt idx="46" formatCode="#,##0">
                  <c:v>-595000</c:v>
                </c:pt>
                <c:pt idx="47" formatCode="#,##0">
                  <c:v>-608000</c:v>
                </c:pt>
                <c:pt idx="48" formatCode="#,##0">
                  <c:v>-624000</c:v>
                </c:pt>
                <c:pt idx="49" formatCode="#,##0">
                  <c:v>-644000</c:v>
                </c:pt>
                <c:pt idx="50" formatCode="#,##0">
                  <c:v>-667000</c:v>
                </c:pt>
                <c:pt idx="51" formatCode="#,##0">
                  <c:v>-694000</c:v>
                </c:pt>
                <c:pt idx="52" formatCode="#,##0">
                  <c:v>-722000</c:v>
                </c:pt>
                <c:pt idx="53" formatCode="#,##0">
                  <c:v>-751000</c:v>
                </c:pt>
                <c:pt idx="54" formatCode="#,##0">
                  <c:v>-781000</c:v>
                </c:pt>
                <c:pt idx="55" formatCode="#,##0">
                  <c:v>-812000</c:v>
                </c:pt>
                <c:pt idx="56" formatCode="#,##0">
                  <c:v>-844000</c:v>
                </c:pt>
                <c:pt idx="57" formatCode="#,##0">
                  <c:v>-875000</c:v>
                </c:pt>
                <c:pt idx="58" formatCode="#,##0">
                  <c:v>-907000</c:v>
                </c:pt>
                <c:pt idx="59" formatCode="#,##0">
                  <c:v>-939000</c:v>
                </c:pt>
                <c:pt idx="60" formatCode="#,##0">
                  <c:v>-969000</c:v>
                </c:pt>
                <c:pt idx="61" formatCode="#,##0">
                  <c:v>-998000</c:v>
                </c:pt>
                <c:pt idx="62" formatCode="#,##0">
                  <c:v>-1025000</c:v>
                </c:pt>
                <c:pt idx="63" formatCode="#,##0">
                  <c:v>-1050000</c:v>
                </c:pt>
                <c:pt idx="64" formatCode="#,##0">
                  <c:v>-1073000</c:v>
                </c:pt>
                <c:pt idx="65" formatCode="#,##0">
                  <c:v>-1093000</c:v>
                </c:pt>
                <c:pt idx="66" formatCode="#,##0">
                  <c:v>-1112000</c:v>
                </c:pt>
                <c:pt idx="67" formatCode="#,##0">
                  <c:v>-1129000</c:v>
                </c:pt>
                <c:pt idx="68" formatCode="#,##0">
                  <c:v>-1144000</c:v>
                </c:pt>
                <c:pt idx="69" formatCode="#,##0">
                  <c:v>-1158000</c:v>
                </c:pt>
                <c:pt idx="70" formatCode="#,##0">
                  <c:v>-1171000</c:v>
                </c:pt>
                <c:pt idx="71" formatCode="#,##0">
                  <c:v>-1183000</c:v>
                </c:pt>
                <c:pt idx="72" formatCode="#,##0">
                  <c:v>-1193000</c:v>
                </c:pt>
                <c:pt idx="73" formatCode="#,##0">
                  <c:v>-1201000</c:v>
                </c:pt>
                <c:pt idx="74" formatCode="#,##0">
                  <c:v>-1207000</c:v>
                </c:pt>
                <c:pt idx="75" formatCode="#,##0">
                  <c:v>-1212000</c:v>
                </c:pt>
                <c:pt idx="76" formatCode="#,##0">
                  <c:v>-1216000</c:v>
                </c:pt>
                <c:pt idx="77" formatCode="#,##0">
                  <c:v>-1219000</c:v>
                </c:pt>
                <c:pt idx="78" formatCode="#,##0">
                  <c:v>-1222000</c:v>
                </c:pt>
                <c:pt idx="79" formatCode="#,##0">
                  <c:v>-1225000</c:v>
                </c:pt>
                <c:pt idx="80" formatCode="#,##0">
                  <c:v>-1227000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11A-4F4D-BEA1-F1B6E9AFF131}"/>
            </c:ext>
          </c:extLst>
        </c:ser>
        <c:ser>
          <c:idx val="1"/>
          <c:order val="1"/>
          <c:tx>
            <c:strRef>
              <c:f>'[np2023-a_chart_restored.xlsx]NP2023-B'!$U$8</c:f>
              <c:strCache>
                <c:ptCount val="1"/>
                <c:pt idx="0">
                  <c:v>Low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dLbl>
              <c:idx val="77"/>
              <c:dLblPos val="b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11A-4F4D-BEA1-F1B6E9AFF1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'[np2023-a_chart_restored.xlsx]NP2023-B'!$S$9:$S$89</c:f>
              <c:numCache>
                <c:formatCode>General</c:formatCode>
                <c:ptCount val="8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 formatCode="0">
                  <c:v>2023</c:v>
                </c:pt>
                <c:pt idx="4" formatCode="0">
                  <c:v>2024</c:v>
                </c:pt>
                <c:pt idx="5" formatCode="0">
                  <c:v>2025</c:v>
                </c:pt>
                <c:pt idx="6" formatCode="0">
                  <c:v>2026</c:v>
                </c:pt>
                <c:pt idx="7" formatCode="0">
                  <c:v>2027</c:v>
                </c:pt>
                <c:pt idx="8" formatCode="0">
                  <c:v>2028</c:v>
                </c:pt>
                <c:pt idx="9" formatCode="0">
                  <c:v>2029</c:v>
                </c:pt>
                <c:pt idx="10" formatCode="0">
                  <c:v>2030</c:v>
                </c:pt>
                <c:pt idx="11" formatCode="0">
                  <c:v>2031</c:v>
                </c:pt>
                <c:pt idx="12" formatCode="0">
                  <c:v>2032</c:v>
                </c:pt>
                <c:pt idx="13" formatCode="0">
                  <c:v>2033</c:v>
                </c:pt>
                <c:pt idx="14" formatCode="0">
                  <c:v>2034</c:v>
                </c:pt>
                <c:pt idx="15" formatCode="0">
                  <c:v>2035</c:v>
                </c:pt>
                <c:pt idx="16" formatCode="0">
                  <c:v>2036</c:v>
                </c:pt>
                <c:pt idx="17" formatCode="0">
                  <c:v>2037</c:v>
                </c:pt>
                <c:pt idx="18" formatCode="0">
                  <c:v>2038</c:v>
                </c:pt>
                <c:pt idx="19" formatCode="0">
                  <c:v>2039</c:v>
                </c:pt>
                <c:pt idx="20" formatCode="0">
                  <c:v>2040</c:v>
                </c:pt>
                <c:pt idx="21" formatCode="0">
                  <c:v>2041</c:v>
                </c:pt>
                <c:pt idx="22" formatCode="0">
                  <c:v>2042</c:v>
                </c:pt>
                <c:pt idx="23" formatCode="0">
                  <c:v>2043</c:v>
                </c:pt>
                <c:pt idx="24" formatCode="0">
                  <c:v>2044</c:v>
                </c:pt>
                <c:pt idx="25" formatCode="0">
                  <c:v>2045</c:v>
                </c:pt>
                <c:pt idx="26" formatCode="0">
                  <c:v>2046</c:v>
                </c:pt>
                <c:pt idx="27" formatCode="0">
                  <c:v>2047</c:v>
                </c:pt>
                <c:pt idx="28" formatCode="0">
                  <c:v>2048</c:v>
                </c:pt>
                <c:pt idx="29" formatCode="0">
                  <c:v>2049</c:v>
                </c:pt>
                <c:pt idx="30" formatCode="0">
                  <c:v>2050</c:v>
                </c:pt>
                <c:pt idx="31" formatCode="0">
                  <c:v>2051</c:v>
                </c:pt>
                <c:pt idx="32" formatCode="0">
                  <c:v>2052</c:v>
                </c:pt>
                <c:pt idx="33" formatCode="0">
                  <c:v>2053</c:v>
                </c:pt>
                <c:pt idx="34" formatCode="0">
                  <c:v>2054</c:v>
                </c:pt>
                <c:pt idx="35" formatCode="0">
                  <c:v>2055</c:v>
                </c:pt>
                <c:pt idx="36" formatCode="0">
                  <c:v>2056</c:v>
                </c:pt>
                <c:pt idx="37" formatCode="0">
                  <c:v>2057</c:v>
                </c:pt>
                <c:pt idx="38" formatCode="0">
                  <c:v>2058</c:v>
                </c:pt>
                <c:pt idx="39" formatCode="0">
                  <c:v>2059</c:v>
                </c:pt>
                <c:pt idx="40" formatCode="0">
                  <c:v>2060</c:v>
                </c:pt>
                <c:pt idx="41" formatCode="0">
                  <c:v>2061</c:v>
                </c:pt>
                <c:pt idx="42" formatCode="0">
                  <c:v>2062</c:v>
                </c:pt>
                <c:pt idx="43" formatCode="0">
                  <c:v>2063</c:v>
                </c:pt>
                <c:pt idx="44" formatCode="0">
                  <c:v>2064</c:v>
                </c:pt>
                <c:pt idx="45" formatCode="0">
                  <c:v>2065</c:v>
                </c:pt>
                <c:pt idx="46" formatCode="0">
                  <c:v>2066</c:v>
                </c:pt>
                <c:pt idx="47" formatCode="0">
                  <c:v>2067</c:v>
                </c:pt>
                <c:pt idx="48" formatCode="0">
                  <c:v>2068</c:v>
                </c:pt>
                <c:pt idx="49" formatCode="0">
                  <c:v>2069</c:v>
                </c:pt>
                <c:pt idx="50" formatCode="0">
                  <c:v>2070</c:v>
                </c:pt>
                <c:pt idx="51" formatCode="0">
                  <c:v>2071</c:v>
                </c:pt>
                <c:pt idx="52" formatCode="0">
                  <c:v>2072</c:v>
                </c:pt>
                <c:pt idx="53" formatCode="0">
                  <c:v>2073</c:v>
                </c:pt>
                <c:pt idx="54" formatCode="0">
                  <c:v>2074</c:v>
                </c:pt>
                <c:pt idx="55" formatCode="0">
                  <c:v>2075</c:v>
                </c:pt>
                <c:pt idx="56" formatCode="0">
                  <c:v>2076</c:v>
                </c:pt>
                <c:pt idx="57" formatCode="0">
                  <c:v>2077</c:v>
                </c:pt>
                <c:pt idx="58" formatCode="0">
                  <c:v>2078</c:v>
                </c:pt>
                <c:pt idx="59" formatCode="0">
                  <c:v>2079</c:v>
                </c:pt>
                <c:pt idx="60" formatCode="0">
                  <c:v>2080</c:v>
                </c:pt>
                <c:pt idx="61" formatCode="0">
                  <c:v>2081</c:v>
                </c:pt>
                <c:pt idx="62" formatCode="0">
                  <c:v>2082</c:v>
                </c:pt>
                <c:pt idx="63" formatCode="0">
                  <c:v>2083</c:v>
                </c:pt>
                <c:pt idx="64" formatCode="0">
                  <c:v>2084</c:v>
                </c:pt>
                <c:pt idx="65" formatCode="0">
                  <c:v>2085</c:v>
                </c:pt>
                <c:pt idx="66" formatCode="0">
                  <c:v>2086</c:v>
                </c:pt>
                <c:pt idx="67" formatCode="0">
                  <c:v>2087</c:v>
                </c:pt>
                <c:pt idx="68" formatCode="0">
                  <c:v>2088</c:v>
                </c:pt>
                <c:pt idx="69" formatCode="0">
                  <c:v>2089</c:v>
                </c:pt>
                <c:pt idx="70" formatCode="0">
                  <c:v>2090</c:v>
                </c:pt>
                <c:pt idx="71" formatCode="0">
                  <c:v>2091</c:v>
                </c:pt>
                <c:pt idx="72" formatCode="0">
                  <c:v>2092</c:v>
                </c:pt>
                <c:pt idx="73" formatCode="0">
                  <c:v>2093</c:v>
                </c:pt>
                <c:pt idx="74" formatCode="0">
                  <c:v>2094</c:v>
                </c:pt>
                <c:pt idx="75" formatCode="0">
                  <c:v>2095</c:v>
                </c:pt>
                <c:pt idx="76" formatCode="0">
                  <c:v>2096</c:v>
                </c:pt>
                <c:pt idx="77" formatCode="0">
                  <c:v>2097</c:v>
                </c:pt>
                <c:pt idx="78" formatCode="0">
                  <c:v>2098</c:v>
                </c:pt>
                <c:pt idx="79" formatCode="0">
                  <c:v>2099</c:v>
                </c:pt>
                <c:pt idx="80" formatCode="0">
                  <c:v>2100</c:v>
                </c:pt>
              </c:numCache>
            </c:numRef>
          </c:cat>
          <c:val>
            <c:numRef>
              <c:f>'[np2023-a_chart_restored.xlsx]NP2023-B'!$U$9:$U$89</c:f>
              <c:numCache>
                <c:formatCode>General</c:formatCode>
                <c:ptCount val="81"/>
                <c:pt idx="3" formatCode="#,##0">
                  <c:v>760000</c:v>
                </c:pt>
                <c:pt idx="4" formatCode="#,##0">
                  <c:v>703000</c:v>
                </c:pt>
                <c:pt idx="5" formatCode="#,##0">
                  <c:v>647000</c:v>
                </c:pt>
                <c:pt idx="6" formatCode="#,##0">
                  <c:v>591000</c:v>
                </c:pt>
                <c:pt idx="7" formatCode="#,##0">
                  <c:v>535000</c:v>
                </c:pt>
                <c:pt idx="8" formatCode="#,##0">
                  <c:v>477000</c:v>
                </c:pt>
                <c:pt idx="9" formatCode="#,##0">
                  <c:v>418000</c:v>
                </c:pt>
                <c:pt idx="10" formatCode="#,##0">
                  <c:v>357000</c:v>
                </c:pt>
                <c:pt idx="11" formatCode="#,##0">
                  <c:v>296000</c:v>
                </c:pt>
                <c:pt idx="12" formatCode="#,##0">
                  <c:v>233000</c:v>
                </c:pt>
                <c:pt idx="13" formatCode="#,##0">
                  <c:v>169000</c:v>
                </c:pt>
                <c:pt idx="14" formatCode="#,##0">
                  <c:v>104000</c:v>
                </c:pt>
                <c:pt idx="15" formatCode="#,##0">
                  <c:v>39000</c:v>
                </c:pt>
                <c:pt idx="16" formatCode="#,##0">
                  <c:v>-27000</c:v>
                </c:pt>
                <c:pt idx="17" formatCode="#,##0">
                  <c:v>-93000</c:v>
                </c:pt>
                <c:pt idx="18" formatCode="#,##0">
                  <c:v>-159000</c:v>
                </c:pt>
                <c:pt idx="19" formatCode="#,##0">
                  <c:v>-224000</c:v>
                </c:pt>
                <c:pt idx="20" formatCode="#,##0">
                  <c:v>-289000</c:v>
                </c:pt>
                <c:pt idx="21" formatCode="#,##0">
                  <c:v>-351000</c:v>
                </c:pt>
                <c:pt idx="22" formatCode="#,##0">
                  <c:v>-411000</c:v>
                </c:pt>
                <c:pt idx="23" formatCode="#,##0">
                  <c:v>-468000</c:v>
                </c:pt>
                <c:pt idx="24" formatCode="#,##0">
                  <c:v>-521000</c:v>
                </c:pt>
                <c:pt idx="25" formatCode="#,##0">
                  <c:v>-568000</c:v>
                </c:pt>
                <c:pt idx="26" formatCode="#,##0">
                  <c:v>-611000</c:v>
                </c:pt>
                <c:pt idx="27" formatCode="#,##0">
                  <c:v>-651000</c:v>
                </c:pt>
                <c:pt idx="28" formatCode="#,##0">
                  <c:v>-686000</c:v>
                </c:pt>
                <c:pt idx="29" formatCode="#,##0">
                  <c:v>-716000</c:v>
                </c:pt>
                <c:pt idx="30" formatCode="#,##0">
                  <c:v>-741000</c:v>
                </c:pt>
                <c:pt idx="31" formatCode="#,##0">
                  <c:v>-762000</c:v>
                </c:pt>
                <c:pt idx="32" formatCode="#,##0">
                  <c:v>-779000</c:v>
                </c:pt>
                <c:pt idx="33" formatCode="#,##0">
                  <c:v>-791000</c:v>
                </c:pt>
                <c:pt idx="34" formatCode="#,##0">
                  <c:v>-800000</c:v>
                </c:pt>
                <c:pt idx="35" formatCode="#,##0">
                  <c:v>-806000</c:v>
                </c:pt>
                <c:pt idx="36" formatCode="#,##0">
                  <c:v>-810000</c:v>
                </c:pt>
                <c:pt idx="37" formatCode="#,##0">
                  <c:v>-812000</c:v>
                </c:pt>
                <c:pt idx="38" formatCode="#,##0">
                  <c:v>-812000</c:v>
                </c:pt>
                <c:pt idx="39" formatCode="#,##0">
                  <c:v>-812000</c:v>
                </c:pt>
                <c:pt idx="40" formatCode="#,##0">
                  <c:v>-812000</c:v>
                </c:pt>
                <c:pt idx="41" formatCode="#,##0">
                  <c:v>-814000</c:v>
                </c:pt>
                <c:pt idx="42" formatCode="#,##0">
                  <c:v>-817000</c:v>
                </c:pt>
                <c:pt idx="43" formatCode="#,##0">
                  <c:v>-822000</c:v>
                </c:pt>
                <c:pt idx="44" formatCode="#,##0">
                  <c:v>-829000</c:v>
                </c:pt>
                <c:pt idx="45" formatCode="#,##0">
                  <c:v>-839000</c:v>
                </c:pt>
                <c:pt idx="46" formatCode="#,##0">
                  <c:v>-851000</c:v>
                </c:pt>
                <c:pt idx="47" formatCode="#,##0">
                  <c:v>-866000</c:v>
                </c:pt>
                <c:pt idx="48" formatCode="#,##0">
                  <c:v>-884000</c:v>
                </c:pt>
                <c:pt idx="49" formatCode="#,##0">
                  <c:v>-905000</c:v>
                </c:pt>
                <c:pt idx="50" formatCode="#,##0">
                  <c:v>-930000</c:v>
                </c:pt>
                <c:pt idx="51" formatCode="#,##0">
                  <c:v>-958000</c:v>
                </c:pt>
                <c:pt idx="52" formatCode="#,##0">
                  <c:v>-986000</c:v>
                </c:pt>
                <c:pt idx="53" formatCode="#,##0">
                  <c:v>-1015000</c:v>
                </c:pt>
                <c:pt idx="54" formatCode="#,##0">
                  <c:v>-1045000</c:v>
                </c:pt>
                <c:pt idx="55" formatCode="#,##0">
                  <c:v>-1076000</c:v>
                </c:pt>
                <c:pt idx="56" formatCode="#,##0">
                  <c:v>-1106000</c:v>
                </c:pt>
                <c:pt idx="57" formatCode="#,##0">
                  <c:v>-1137000</c:v>
                </c:pt>
                <c:pt idx="58" formatCode="#,##0">
                  <c:v>-1168000</c:v>
                </c:pt>
                <c:pt idx="59" formatCode="#,##0">
                  <c:v>-1198000</c:v>
                </c:pt>
                <c:pt idx="60" formatCode="#,##0">
                  <c:v>-1228000</c:v>
                </c:pt>
                <c:pt idx="61" formatCode="#,##0">
                  <c:v>-1256000</c:v>
                </c:pt>
                <c:pt idx="62" formatCode="#,##0">
                  <c:v>-1281000</c:v>
                </c:pt>
                <c:pt idx="63" formatCode="#,##0">
                  <c:v>-1305000</c:v>
                </c:pt>
                <c:pt idx="64" formatCode="#,##0">
                  <c:v>-1326000</c:v>
                </c:pt>
                <c:pt idx="65" formatCode="#,##0">
                  <c:v>-1345000</c:v>
                </c:pt>
                <c:pt idx="66" formatCode="#,##0">
                  <c:v>-1362000</c:v>
                </c:pt>
                <c:pt idx="67" formatCode="#,##0">
                  <c:v>-1378000</c:v>
                </c:pt>
                <c:pt idx="68" formatCode="#,##0">
                  <c:v>-1392000</c:v>
                </c:pt>
                <c:pt idx="69" formatCode="#,##0">
                  <c:v>-1405000</c:v>
                </c:pt>
                <c:pt idx="70" formatCode="#,##0">
                  <c:v>-1417000</c:v>
                </c:pt>
                <c:pt idx="71" formatCode="#,##0">
                  <c:v>-1428000</c:v>
                </c:pt>
                <c:pt idx="72" formatCode="#,##0">
                  <c:v>-1437000</c:v>
                </c:pt>
                <c:pt idx="73" formatCode="#,##0">
                  <c:v>-1444000</c:v>
                </c:pt>
                <c:pt idx="74" formatCode="#,##0">
                  <c:v>-1449000</c:v>
                </c:pt>
                <c:pt idx="75" formatCode="#,##0">
                  <c:v>-1453000</c:v>
                </c:pt>
                <c:pt idx="76" formatCode="#,##0">
                  <c:v>-1456000</c:v>
                </c:pt>
                <c:pt idx="77" formatCode="#,##0">
                  <c:v>-1459000</c:v>
                </c:pt>
                <c:pt idx="78" formatCode="#,##0">
                  <c:v>-1460000</c:v>
                </c:pt>
                <c:pt idx="79" formatCode="#,##0">
                  <c:v>-1462000</c:v>
                </c:pt>
                <c:pt idx="80" formatCode="#,##0">
                  <c:v>-1463000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11A-4F4D-BEA1-F1B6E9AFF131}"/>
            </c:ext>
          </c:extLst>
        </c:ser>
        <c:ser>
          <c:idx val="2"/>
          <c:order val="2"/>
          <c:tx>
            <c:strRef>
              <c:f>'[np2023-a_chart_restored.xlsx]NP2023-B'!$V$8</c:f>
              <c:strCache>
                <c:ptCount val="1"/>
                <c:pt idx="0">
                  <c:v>High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77"/>
              <c:dLblPos val="t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11A-4F4D-BEA1-F1B6E9AFF1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'[np2023-a_chart_restored.xlsx]NP2023-B'!$S$9:$S$89</c:f>
              <c:numCache>
                <c:formatCode>General</c:formatCode>
                <c:ptCount val="8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 formatCode="0">
                  <c:v>2023</c:v>
                </c:pt>
                <c:pt idx="4" formatCode="0">
                  <c:v>2024</c:v>
                </c:pt>
                <c:pt idx="5" formatCode="0">
                  <c:v>2025</c:v>
                </c:pt>
                <c:pt idx="6" formatCode="0">
                  <c:v>2026</c:v>
                </c:pt>
                <c:pt idx="7" formatCode="0">
                  <c:v>2027</c:v>
                </c:pt>
                <c:pt idx="8" formatCode="0">
                  <c:v>2028</c:v>
                </c:pt>
                <c:pt idx="9" formatCode="0">
                  <c:v>2029</c:v>
                </c:pt>
                <c:pt idx="10" formatCode="0">
                  <c:v>2030</c:v>
                </c:pt>
                <c:pt idx="11" formatCode="0">
                  <c:v>2031</c:v>
                </c:pt>
                <c:pt idx="12" formatCode="0">
                  <c:v>2032</c:v>
                </c:pt>
                <c:pt idx="13" formatCode="0">
                  <c:v>2033</c:v>
                </c:pt>
                <c:pt idx="14" formatCode="0">
                  <c:v>2034</c:v>
                </c:pt>
                <c:pt idx="15" formatCode="0">
                  <c:v>2035</c:v>
                </c:pt>
                <c:pt idx="16" formatCode="0">
                  <c:v>2036</c:v>
                </c:pt>
                <c:pt idx="17" formatCode="0">
                  <c:v>2037</c:v>
                </c:pt>
                <c:pt idx="18" formatCode="0">
                  <c:v>2038</c:v>
                </c:pt>
                <c:pt idx="19" formatCode="0">
                  <c:v>2039</c:v>
                </c:pt>
                <c:pt idx="20" formatCode="0">
                  <c:v>2040</c:v>
                </c:pt>
                <c:pt idx="21" formatCode="0">
                  <c:v>2041</c:v>
                </c:pt>
                <c:pt idx="22" formatCode="0">
                  <c:v>2042</c:v>
                </c:pt>
                <c:pt idx="23" formatCode="0">
                  <c:v>2043</c:v>
                </c:pt>
                <c:pt idx="24" formatCode="0">
                  <c:v>2044</c:v>
                </c:pt>
                <c:pt idx="25" formatCode="0">
                  <c:v>2045</c:v>
                </c:pt>
                <c:pt idx="26" formatCode="0">
                  <c:v>2046</c:v>
                </c:pt>
                <c:pt idx="27" formatCode="0">
                  <c:v>2047</c:v>
                </c:pt>
                <c:pt idx="28" formatCode="0">
                  <c:v>2048</c:v>
                </c:pt>
                <c:pt idx="29" formatCode="0">
                  <c:v>2049</c:v>
                </c:pt>
                <c:pt idx="30" formatCode="0">
                  <c:v>2050</c:v>
                </c:pt>
                <c:pt idx="31" formatCode="0">
                  <c:v>2051</c:v>
                </c:pt>
                <c:pt idx="32" formatCode="0">
                  <c:v>2052</c:v>
                </c:pt>
                <c:pt idx="33" formatCode="0">
                  <c:v>2053</c:v>
                </c:pt>
                <c:pt idx="34" formatCode="0">
                  <c:v>2054</c:v>
                </c:pt>
                <c:pt idx="35" formatCode="0">
                  <c:v>2055</c:v>
                </c:pt>
                <c:pt idx="36" formatCode="0">
                  <c:v>2056</c:v>
                </c:pt>
                <c:pt idx="37" formatCode="0">
                  <c:v>2057</c:v>
                </c:pt>
                <c:pt idx="38" formatCode="0">
                  <c:v>2058</c:v>
                </c:pt>
                <c:pt idx="39" formatCode="0">
                  <c:v>2059</c:v>
                </c:pt>
                <c:pt idx="40" formatCode="0">
                  <c:v>2060</c:v>
                </c:pt>
                <c:pt idx="41" formatCode="0">
                  <c:v>2061</c:v>
                </c:pt>
                <c:pt idx="42" formatCode="0">
                  <c:v>2062</c:v>
                </c:pt>
                <c:pt idx="43" formatCode="0">
                  <c:v>2063</c:v>
                </c:pt>
                <c:pt idx="44" formatCode="0">
                  <c:v>2064</c:v>
                </c:pt>
                <c:pt idx="45" formatCode="0">
                  <c:v>2065</c:v>
                </c:pt>
                <c:pt idx="46" formatCode="0">
                  <c:v>2066</c:v>
                </c:pt>
                <c:pt idx="47" formatCode="0">
                  <c:v>2067</c:v>
                </c:pt>
                <c:pt idx="48" formatCode="0">
                  <c:v>2068</c:v>
                </c:pt>
                <c:pt idx="49" formatCode="0">
                  <c:v>2069</c:v>
                </c:pt>
                <c:pt idx="50" formatCode="0">
                  <c:v>2070</c:v>
                </c:pt>
                <c:pt idx="51" formatCode="0">
                  <c:v>2071</c:v>
                </c:pt>
                <c:pt idx="52" formatCode="0">
                  <c:v>2072</c:v>
                </c:pt>
                <c:pt idx="53" formatCode="0">
                  <c:v>2073</c:v>
                </c:pt>
                <c:pt idx="54" formatCode="0">
                  <c:v>2074</c:v>
                </c:pt>
                <c:pt idx="55" formatCode="0">
                  <c:v>2075</c:v>
                </c:pt>
                <c:pt idx="56" formatCode="0">
                  <c:v>2076</c:v>
                </c:pt>
                <c:pt idx="57" formatCode="0">
                  <c:v>2077</c:v>
                </c:pt>
                <c:pt idx="58" formatCode="0">
                  <c:v>2078</c:v>
                </c:pt>
                <c:pt idx="59" formatCode="0">
                  <c:v>2079</c:v>
                </c:pt>
                <c:pt idx="60" formatCode="0">
                  <c:v>2080</c:v>
                </c:pt>
                <c:pt idx="61" formatCode="0">
                  <c:v>2081</c:v>
                </c:pt>
                <c:pt idx="62" formatCode="0">
                  <c:v>2082</c:v>
                </c:pt>
                <c:pt idx="63" formatCode="0">
                  <c:v>2083</c:v>
                </c:pt>
                <c:pt idx="64" formatCode="0">
                  <c:v>2084</c:v>
                </c:pt>
                <c:pt idx="65" formatCode="0">
                  <c:v>2085</c:v>
                </c:pt>
                <c:pt idx="66" formatCode="0">
                  <c:v>2086</c:v>
                </c:pt>
                <c:pt idx="67" formatCode="0">
                  <c:v>2087</c:v>
                </c:pt>
                <c:pt idx="68" formatCode="0">
                  <c:v>2088</c:v>
                </c:pt>
                <c:pt idx="69" formatCode="0">
                  <c:v>2089</c:v>
                </c:pt>
                <c:pt idx="70" formatCode="0">
                  <c:v>2090</c:v>
                </c:pt>
                <c:pt idx="71" formatCode="0">
                  <c:v>2091</c:v>
                </c:pt>
                <c:pt idx="72" formatCode="0">
                  <c:v>2092</c:v>
                </c:pt>
                <c:pt idx="73" formatCode="0">
                  <c:v>2093</c:v>
                </c:pt>
                <c:pt idx="74" formatCode="0">
                  <c:v>2094</c:v>
                </c:pt>
                <c:pt idx="75" formatCode="0">
                  <c:v>2095</c:v>
                </c:pt>
                <c:pt idx="76" formatCode="0">
                  <c:v>2096</c:v>
                </c:pt>
                <c:pt idx="77" formatCode="0">
                  <c:v>2097</c:v>
                </c:pt>
                <c:pt idx="78" formatCode="0">
                  <c:v>2098</c:v>
                </c:pt>
                <c:pt idx="79" formatCode="0">
                  <c:v>2099</c:v>
                </c:pt>
                <c:pt idx="80" formatCode="0">
                  <c:v>2100</c:v>
                </c:pt>
              </c:numCache>
            </c:numRef>
          </c:cat>
          <c:val>
            <c:numRef>
              <c:f>'[np2023-a_chart_restored.xlsx]NP2023-B'!$V$9:$V$89</c:f>
              <c:numCache>
                <c:formatCode>General</c:formatCode>
                <c:ptCount val="81"/>
                <c:pt idx="3" formatCode="#,##0">
                  <c:v>774000</c:v>
                </c:pt>
                <c:pt idx="4" formatCode="#,##0">
                  <c:v>747000</c:v>
                </c:pt>
                <c:pt idx="5" formatCode="#,##0">
                  <c:v>720000</c:v>
                </c:pt>
                <c:pt idx="6" formatCode="#,##0">
                  <c:v>693000</c:v>
                </c:pt>
                <c:pt idx="7" formatCode="#,##0">
                  <c:v>665000</c:v>
                </c:pt>
                <c:pt idx="8" formatCode="#,##0">
                  <c:v>635000</c:v>
                </c:pt>
                <c:pt idx="9" formatCode="#,##0">
                  <c:v>602000</c:v>
                </c:pt>
                <c:pt idx="10" formatCode="#,##0">
                  <c:v>567000</c:v>
                </c:pt>
                <c:pt idx="11" formatCode="#,##0">
                  <c:v>530000</c:v>
                </c:pt>
                <c:pt idx="12" formatCode="#,##0">
                  <c:v>490000</c:v>
                </c:pt>
                <c:pt idx="13" formatCode="#,##0">
                  <c:v>447000</c:v>
                </c:pt>
                <c:pt idx="14" formatCode="#,##0">
                  <c:v>403000</c:v>
                </c:pt>
                <c:pt idx="15" formatCode="#,##0">
                  <c:v>356000</c:v>
                </c:pt>
                <c:pt idx="16" formatCode="#,##0">
                  <c:v>307000</c:v>
                </c:pt>
                <c:pt idx="17" formatCode="#,##0">
                  <c:v>257000</c:v>
                </c:pt>
                <c:pt idx="18" formatCode="#,##0">
                  <c:v>205000</c:v>
                </c:pt>
                <c:pt idx="19" formatCode="#,##0">
                  <c:v>153000</c:v>
                </c:pt>
                <c:pt idx="20" formatCode="#,##0">
                  <c:v>100000</c:v>
                </c:pt>
                <c:pt idx="21" formatCode="#,##0">
                  <c:v>49000</c:v>
                </c:pt>
                <c:pt idx="22" formatCode="#,##0">
                  <c:v>-1000</c:v>
                </c:pt>
                <c:pt idx="23" formatCode="#,##0">
                  <c:v>-48000</c:v>
                </c:pt>
                <c:pt idx="24" formatCode="#,##0">
                  <c:v>-92000</c:v>
                </c:pt>
                <c:pt idx="25" formatCode="#,##0">
                  <c:v>-131000</c:v>
                </c:pt>
                <c:pt idx="26" formatCode="#,##0">
                  <c:v>-165000</c:v>
                </c:pt>
                <c:pt idx="27" formatCode="#,##0">
                  <c:v>-196000</c:v>
                </c:pt>
                <c:pt idx="28" formatCode="#,##0">
                  <c:v>-223000</c:v>
                </c:pt>
                <c:pt idx="29" formatCode="#,##0">
                  <c:v>-244000</c:v>
                </c:pt>
                <c:pt idx="30" formatCode="#,##0">
                  <c:v>-260000</c:v>
                </c:pt>
                <c:pt idx="31" formatCode="#,##0">
                  <c:v>-272000</c:v>
                </c:pt>
                <c:pt idx="32" formatCode="#,##0">
                  <c:v>-279000</c:v>
                </c:pt>
                <c:pt idx="33" formatCode="#,##0">
                  <c:v>-282000</c:v>
                </c:pt>
                <c:pt idx="34" formatCode="#,##0">
                  <c:v>-280000</c:v>
                </c:pt>
                <c:pt idx="35" formatCode="#,##0">
                  <c:v>-276000</c:v>
                </c:pt>
                <c:pt idx="36" formatCode="#,##0">
                  <c:v>-268000</c:v>
                </c:pt>
                <c:pt idx="37" formatCode="#,##0">
                  <c:v>-258000</c:v>
                </c:pt>
                <c:pt idx="38" formatCode="#,##0">
                  <c:v>-248000</c:v>
                </c:pt>
                <c:pt idx="39" formatCode="#,##0">
                  <c:v>-236000</c:v>
                </c:pt>
                <c:pt idx="40" formatCode="#,##0">
                  <c:v>-226000</c:v>
                </c:pt>
                <c:pt idx="41" formatCode="#,##0">
                  <c:v>-216000</c:v>
                </c:pt>
                <c:pt idx="42" formatCode="#,##0">
                  <c:v>-209000</c:v>
                </c:pt>
                <c:pt idx="43" formatCode="#,##0">
                  <c:v>-205000</c:v>
                </c:pt>
                <c:pt idx="44" formatCode="#,##0">
                  <c:v>-203000</c:v>
                </c:pt>
                <c:pt idx="45" formatCode="#,##0">
                  <c:v>-205000</c:v>
                </c:pt>
                <c:pt idx="46" formatCode="#,##0">
                  <c:v>-211000</c:v>
                </c:pt>
                <c:pt idx="47" formatCode="#,##0">
                  <c:v>-220000</c:v>
                </c:pt>
                <c:pt idx="48" formatCode="#,##0">
                  <c:v>-234000</c:v>
                </c:pt>
                <c:pt idx="49" formatCode="#,##0">
                  <c:v>-251000</c:v>
                </c:pt>
                <c:pt idx="50" formatCode="#,##0">
                  <c:v>-273000</c:v>
                </c:pt>
                <c:pt idx="51" formatCode="#,##0">
                  <c:v>-299000</c:v>
                </c:pt>
                <c:pt idx="52" formatCode="#,##0">
                  <c:v>-327000</c:v>
                </c:pt>
                <c:pt idx="53" formatCode="#,##0">
                  <c:v>-356000</c:v>
                </c:pt>
                <c:pt idx="54" formatCode="#,##0">
                  <c:v>-386000</c:v>
                </c:pt>
                <c:pt idx="55" formatCode="#,##0">
                  <c:v>-417000</c:v>
                </c:pt>
                <c:pt idx="56" formatCode="#,##0">
                  <c:v>-450000</c:v>
                </c:pt>
                <c:pt idx="57" formatCode="#,##0">
                  <c:v>-483000</c:v>
                </c:pt>
                <c:pt idx="58" formatCode="#,##0">
                  <c:v>-516000</c:v>
                </c:pt>
                <c:pt idx="59" formatCode="#,##0">
                  <c:v>-549000</c:v>
                </c:pt>
                <c:pt idx="60" formatCode="#,##0">
                  <c:v>-582000</c:v>
                </c:pt>
                <c:pt idx="61" formatCode="#,##0">
                  <c:v>-613000</c:v>
                </c:pt>
                <c:pt idx="62" formatCode="#,##0">
                  <c:v>-642000</c:v>
                </c:pt>
                <c:pt idx="63" formatCode="#,##0">
                  <c:v>-668000</c:v>
                </c:pt>
                <c:pt idx="64" formatCode="#,##0">
                  <c:v>-693000</c:v>
                </c:pt>
                <c:pt idx="65" formatCode="#,##0">
                  <c:v>-715000</c:v>
                </c:pt>
                <c:pt idx="66" formatCode="#,##0">
                  <c:v>-736000</c:v>
                </c:pt>
                <c:pt idx="67" formatCode="#,##0">
                  <c:v>-755000</c:v>
                </c:pt>
                <c:pt idx="68" formatCode="#,##0">
                  <c:v>-772000</c:v>
                </c:pt>
                <c:pt idx="69" formatCode="#,##0">
                  <c:v>-788000</c:v>
                </c:pt>
                <c:pt idx="70" formatCode="#,##0">
                  <c:v>-802000</c:v>
                </c:pt>
                <c:pt idx="71" formatCode="#,##0">
                  <c:v>-816000</c:v>
                </c:pt>
                <c:pt idx="72" formatCode="#,##0">
                  <c:v>-827000</c:v>
                </c:pt>
                <c:pt idx="73" formatCode="#,##0">
                  <c:v>-836000</c:v>
                </c:pt>
                <c:pt idx="74" formatCode="#,##0">
                  <c:v>-844000</c:v>
                </c:pt>
                <c:pt idx="75" formatCode="#,##0">
                  <c:v>-851000</c:v>
                </c:pt>
                <c:pt idx="76" formatCode="#,##0">
                  <c:v>-856000</c:v>
                </c:pt>
                <c:pt idx="77" formatCode="#,##0">
                  <c:v>-861000</c:v>
                </c:pt>
                <c:pt idx="78" formatCode="#,##0">
                  <c:v>-865000</c:v>
                </c:pt>
                <c:pt idx="79" formatCode="#,##0">
                  <c:v>-869000</c:v>
                </c:pt>
                <c:pt idx="80" formatCode="#,##0">
                  <c:v>-873000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311A-4F4D-BEA1-F1B6E9AFF131}"/>
            </c:ext>
          </c:extLst>
        </c:ser>
        <c:ser>
          <c:idx val="3"/>
          <c:order val="3"/>
          <c:tx>
            <c:strRef>
              <c:f>'[np2023-a_chart_restored.xlsx]NP2023-B'!$W$8</c:f>
              <c:strCache>
                <c:ptCount val="1"/>
                <c:pt idx="0">
                  <c:v>Zero Immigration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11A-4F4D-BEA1-F1B6E9AFF131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11A-4F4D-BEA1-F1B6E9AFF131}"/>
                </c:ext>
              </c:extLst>
            </c:dLbl>
            <c:dLbl>
              <c:idx val="77"/>
              <c:dLblPos val="b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11A-4F4D-BEA1-F1B6E9AFF1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'[np2023-a_chart_restored.xlsx]NP2023-B'!$S$9:$S$89</c:f>
              <c:numCache>
                <c:formatCode>General</c:formatCode>
                <c:ptCount val="8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 formatCode="0">
                  <c:v>2023</c:v>
                </c:pt>
                <c:pt idx="4" formatCode="0">
                  <c:v>2024</c:v>
                </c:pt>
                <c:pt idx="5" formatCode="0">
                  <c:v>2025</c:v>
                </c:pt>
                <c:pt idx="6" formatCode="0">
                  <c:v>2026</c:v>
                </c:pt>
                <c:pt idx="7" formatCode="0">
                  <c:v>2027</c:v>
                </c:pt>
                <c:pt idx="8" formatCode="0">
                  <c:v>2028</c:v>
                </c:pt>
                <c:pt idx="9" formatCode="0">
                  <c:v>2029</c:v>
                </c:pt>
                <c:pt idx="10" formatCode="0">
                  <c:v>2030</c:v>
                </c:pt>
                <c:pt idx="11" formatCode="0">
                  <c:v>2031</c:v>
                </c:pt>
                <c:pt idx="12" formatCode="0">
                  <c:v>2032</c:v>
                </c:pt>
                <c:pt idx="13" formatCode="0">
                  <c:v>2033</c:v>
                </c:pt>
                <c:pt idx="14" formatCode="0">
                  <c:v>2034</c:v>
                </c:pt>
                <c:pt idx="15" formatCode="0">
                  <c:v>2035</c:v>
                </c:pt>
                <c:pt idx="16" formatCode="0">
                  <c:v>2036</c:v>
                </c:pt>
                <c:pt idx="17" formatCode="0">
                  <c:v>2037</c:v>
                </c:pt>
                <c:pt idx="18" formatCode="0">
                  <c:v>2038</c:v>
                </c:pt>
                <c:pt idx="19" formatCode="0">
                  <c:v>2039</c:v>
                </c:pt>
                <c:pt idx="20" formatCode="0">
                  <c:v>2040</c:v>
                </c:pt>
                <c:pt idx="21" formatCode="0">
                  <c:v>2041</c:v>
                </c:pt>
                <c:pt idx="22" formatCode="0">
                  <c:v>2042</c:v>
                </c:pt>
                <c:pt idx="23" formatCode="0">
                  <c:v>2043</c:v>
                </c:pt>
                <c:pt idx="24" formatCode="0">
                  <c:v>2044</c:v>
                </c:pt>
                <c:pt idx="25" formatCode="0">
                  <c:v>2045</c:v>
                </c:pt>
                <c:pt idx="26" formatCode="0">
                  <c:v>2046</c:v>
                </c:pt>
                <c:pt idx="27" formatCode="0">
                  <c:v>2047</c:v>
                </c:pt>
                <c:pt idx="28" formatCode="0">
                  <c:v>2048</c:v>
                </c:pt>
                <c:pt idx="29" formatCode="0">
                  <c:v>2049</c:v>
                </c:pt>
                <c:pt idx="30" formatCode="0">
                  <c:v>2050</c:v>
                </c:pt>
                <c:pt idx="31" formatCode="0">
                  <c:v>2051</c:v>
                </c:pt>
                <c:pt idx="32" formatCode="0">
                  <c:v>2052</c:v>
                </c:pt>
                <c:pt idx="33" formatCode="0">
                  <c:v>2053</c:v>
                </c:pt>
                <c:pt idx="34" formatCode="0">
                  <c:v>2054</c:v>
                </c:pt>
                <c:pt idx="35" formatCode="0">
                  <c:v>2055</c:v>
                </c:pt>
                <c:pt idx="36" formatCode="0">
                  <c:v>2056</c:v>
                </c:pt>
                <c:pt idx="37" formatCode="0">
                  <c:v>2057</c:v>
                </c:pt>
                <c:pt idx="38" formatCode="0">
                  <c:v>2058</c:v>
                </c:pt>
                <c:pt idx="39" formatCode="0">
                  <c:v>2059</c:v>
                </c:pt>
                <c:pt idx="40" formatCode="0">
                  <c:v>2060</c:v>
                </c:pt>
                <c:pt idx="41" formatCode="0">
                  <c:v>2061</c:v>
                </c:pt>
                <c:pt idx="42" formatCode="0">
                  <c:v>2062</c:v>
                </c:pt>
                <c:pt idx="43" formatCode="0">
                  <c:v>2063</c:v>
                </c:pt>
                <c:pt idx="44" formatCode="0">
                  <c:v>2064</c:v>
                </c:pt>
                <c:pt idx="45" formatCode="0">
                  <c:v>2065</c:v>
                </c:pt>
                <c:pt idx="46" formatCode="0">
                  <c:v>2066</c:v>
                </c:pt>
                <c:pt idx="47" formatCode="0">
                  <c:v>2067</c:v>
                </c:pt>
                <c:pt idx="48" formatCode="0">
                  <c:v>2068</c:v>
                </c:pt>
                <c:pt idx="49" formatCode="0">
                  <c:v>2069</c:v>
                </c:pt>
                <c:pt idx="50" formatCode="0">
                  <c:v>2070</c:v>
                </c:pt>
                <c:pt idx="51" formatCode="0">
                  <c:v>2071</c:v>
                </c:pt>
                <c:pt idx="52" formatCode="0">
                  <c:v>2072</c:v>
                </c:pt>
                <c:pt idx="53" formatCode="0">
                  <c:v>2073</c:v>
                </c:pt>
                <c:pt idx="54" formatCode="0">
                  <c:v>2074</c:v>
                </c:pt>
                <c:pt idx="55" formatCode="0">
                  <c:v>2075</c:v>
                </c:pt>
                <c:pt idx="56" formatCode="0">
                  <c:v>2076</c:v>
                </c:pt>
                <c:pt idx="57" formatCode="0">
                  <c:v>2077</c:v>
                </c:pt>
                <c:pt idx="58" formatCode="0">
                  <c:v>2078</c:v>
                </c:pt>
                <c:pt idx="59" formatCode="0">
                  <c:v>2079</c:v>
                </c:pt>
                <c:pt idx="60" formatCode="0">
                  <c:v>2080</c:v>
                </c:pt>
                <c:pt idx="61" formatCode="0">
                  <c:v>2081</c:v>
                </c:pt>
                <c:pt idx="62" formatCode="0">
                  <c:v>2082</c:v>
                </c:pt>
                <c:pt idx="63" formatCode="0">
                  <c:v>2083</c:v>
                </c:pt>
                <c:pt idx="64" formatCode="0">
                  <c:v>2084</c:v>
                </c:pt>
                <c:pt idx="65" formatCode="0">
                  <c:v>2085</c:v>
                </c:pt>
                <c:pt idx="66" formatCode="0">
                  <c:v>2086</c:v>
                </c:pt>
                <c:pt idx="67" formatCode="0">
                  <c:v>2087</c:v>
                </c:pt>
                <c:pt idx="68" formatCode="0">
                  <c:v>2088</c:v>
                </c:pt>
                <c:pt idx="69" formatCode="0">
                  <c:v>2089</c:v>
                </c:pt>
                <c:pt idx="70" formatCode="0">
                  <c:v>2090</c:v>
                </c:pt>
                <c:pt idx="71" formatCode="0">
                  <c:v>2091</c:v>
                </c:pt>
                <c:pt idx="72" formatCode="0">
                  <c:v>2092</c:v>
                </c:pt>
                <c:pt idx="73" formatCode="0">
                  <c:v>2093</c:v>
                </c:pt>
                <c:pt idx="74" formatCode="0">
                  <c:v>2094</c:v>
                </c:pt>
                <c:pt idx="75" formatCode="0">
                  <c:v>2095</c:v>
                </c:pt>
                <c:pt idx="76" formatCode="0">
                  <c:v>2096</c:v>
                </c:pt>
                <c:pt idx="77" formatCode="0">
                  <c:v>2097</c:v>
                </c:pt>
                <c:pt idx="78" formatCode="0">
                  <c:v>2098</c:v>
                </c:pt>
                <c:pt idx="79" formatCode="0">
                  <c:v>2099</c:v>
                </c:pt>
                <c:pt idx="80" formatCode="0">
                  <c:v>2100</c:v>
                </c:pt>
              </c:numCache>
            </c:numRef>
          </c:cat>
          <c:val>
            <c:numRef>
              <c:f>'[np2023-a_chart_restored.xlsx]NP2023-B'!$W$9:$W$89</c:f>
              <c:numCache>
                <c:formatCode>General</c:formatCode>
                <c:ptCount val="81"/>
                <c:pt idx="3" formatCode="#,##0">
                  <c:v>748000</c:v>
                </c:pt>
                <c:pt idx="4" formatCode="#,##0">
                  <c:v>668000</c:v>
                </c:pt>
                <c:pt idx="5" formatCode="#,##0">
                  <c:v>589000</c:v>
                </c:pt>
                <c:pt idx="6" formatCode="#,##0">
                  <c:v>510000</c:v>
                </c:pt>
                <c:pt idx="7" formatCode="#,##0">
                  <c:v>430000</c:v>
                </c:pt>
                <c:pt idx="8" formatCode="#,##0">
                  <c:v>351000</c:v>
                </c:pt>
                <c:pt idx="9" formatCode="#,##0">
                  <c:v>270000</c:v>
                </c:pt>
                <c:pt idx="10" formatCode="#,##0">
                  <c:v>189000</c:v>
                </c:pt>
                <c:pt idx="11" formatCode="#,##0">
                  <c:v>108000</c:v>
                </c:pt>
                <c:pt idx="12" formatCode="#,##0">
                  <c:v>27000</c:v>
                </c:pt>
                <c:pt idx="13" formatCode="#,##0">
                  <c:v>-54000</c:v>
                </c:pt>
                <c:pt idx="14" formatCode="#,##0">
                  <c:v>-134000</c:v>
                </c:pt>
                <c:pt idx="15" formatCode="#,##0">
                  <c:v>-215000</c:v>
                </c:pt>
                <c:pt idx="16" formatCode="#,##0">
                  <c:v>-294000</c:v>
                </c:pt>
                <c:pt idx="17" formatCode="#,##0">
                  <c:v>-373000</c:v>
                </c:pt>
                <c:pt idx="18" formatCode="#,##0">
                  <c:v>-450000</c:v>
                </c:pt>
                <c:pt idx="19" formatCode="#,##0">
                  <c:v>-526000</c:v>
                </c:pt>
                <c:pt idx="20" formatCode="#,##0">
                  <c:v>-600000</c:v>
                </c:pt>
                <c:pt idx="21" formatCode="#,##0">
                  <c:v>-671000</c:v>
                </c:pt>
                <c:pt idx="22" formatCode="#,##0">
                  <c:v>-739000</c:v>
                </c:pt>
                <c:pt idx="23" formatCode="#,##0">
                  <c:v>-804000</c:v>
                </c:pt>
                <c:pt idx="24" formatCode="#,##0">
                  <c:v>-864000</c:v>
                </c:pt>
                <c:pt idx="25" formatCode="#,##0">
                  <c:v>-918000</c:v>
                </c:pt>
                <c:pt idx="26" formatCode="#,##0">
                  <c:v>-968000</c:v>
                </c:pt>
                <c:pt idx="27" formatCode="#,##0">
                  <c:v>-1014000</c:v>
                </c:pt>
                <c:pt idx="28" formatCode="#,##0">
                  <c:v>-1056000</c:v>
                </c:pt>
                <c:pt idx="29" formatCode="#,##0">
                  <c:v>-1093000</c:v>
                </c:pt>
                <c:pt idx="30" formatCode="#,##0">
                  <c:v>-1126000</c:v>
                </c:pt>
                <c:pt idx="31" formatCode="#,##0">
                  <c:v>-1154000</c:v>
                </c:pt>
                <c:pt idx="32" formatCode="#,##0">
                  <c:v>-1178000</c:v>
                </c:pt>
                <c:pt idx="33" formatCode="#,##0">
                  <c:v>-1199000</c:v>
                </c:pt>
                <c:pt idx="34" formatCode="#,##0">
                  <c:v>-1217000</c:v>
                </c:pt>
                <c:pt idx="35" formatCode="#,##0">
                  <c:v>-1231000</c:v>
                </c:pt>
                <c:pt idx="36" formatCode="#,##0">
                  <c:v>-1244000</c:v>
                </c:pt>
                <c:pt idx="37" formatCode="#,##0">
                  <c:v>-1254000</c:v>
                </c:pt>
                <c:pt idx="38" formatCode="#,##0">
                  <c:v>-1264000</c:v>
                </c:pt>
                <c:pt idx="39" formatCode="#,##0">
                  <c:v>-1273000</c:v>
                </c:pt>
                <c:pt idx="40" formatCode="#,##0">
                  <c:v>-1282000</c:v>
                </c:pt>
                <c:pt idx="41" formatCode="#,##0">
                  <c:v>-1292000</c:v>
                </c:pt>
                <c:pt idx="42" formatCode="#,##0">
                  <c:v>-1303000</c:v>
                </c:pt>
                <c:pt idx="43" formatCode="#,##0">
                  <c:v>-1315000</c:v>
                </c:pt>
                <c:pt idx="44" formatCode="#,##0">
                  <c:v>-1330000</c:v>
                </c:pt>
                <c:pt idx="45" formatCode="#,##0">
                  <c:v>-1345000</c:v>
                </c:pt>
                <c:pt idx="46" formatCode="#,##0">
                  <c:v>-1363000</c:v>
                </c:pt>
                <c:pt idx="47" formatCode="#,##0">
                  <c:v>-1383000</c:v>
                </c:pt>
                <c:pt idx="48" formatCode="#,##0">
                  <c:v>-1404000</c:v>
                </c:pt>
                <c:pt idx="49" formatCode="#,##0">
                  <c:v>-1429000</c:v>
                </c:pt>
                <c:pt idx="50" formatCode="#,##0">
                  <c:v>-1456000</c:v>
                </c:pt>
                <c:pt idx="51" formatCode="#,##0">
                  <c:v>-1485000</c:v>
                </c:pt>
                <c:pt idx="52" formatCode="#,##0">
                  <c:v>-1514000</c:v>
                </c:pt>
                <c:pt idx="53" formatCode="#,##0">
                  <c:v>-1544000</c:v>
                </c:pt>
                <c:pt idx="54" formatCode="#,##0">
                  <c:v>-1573000</c:v>
                </c:pt>
                <c:pt idx="55" formatCode="#,##0">
                  <c:v>-1602000</c:v>
                </c:pt>
                <c:pt idx="56" formatCode="#,##0">
                  <c:v>-1632000</c:v>
                </c:pt>
                <c:pt idx="57" formatCode="#,##0">
                  <c:v>-1661000</c:v>
                </c:pt>
                <c:pt idx="58" formatCode="#,##0">
                  <c:v>-1690000</c:v>
                </c:pt>
                <c:pt idx="59" formatCode="#,##0">
                  <c:v>-1718000</c:v>
                </c:pt>
                <c:pt idx="60" formatCode="#,##0">
                  <c:v>-1745000</c:v>
                </c:pt>
                <c:pt idx="61" formatCode="#,##0">
                  <c:v>-1770000</c:v>
                </c:pt>
                <c:pt idx="62" formatCode="#,##0">
                  <c:v>-1793000</c:v>
                </c:pt>
                <c:pt idx="63" formatCode="#,##0">
                  <c:v>-1814000</c:v>
                </c:pt>
                <c:pt idx="64" formatCode="#,##0">
                  <c:v>-1833000</c:v>
                </c:pt>
                <c:pt idx="65" formatCode="#,##0">
                  <c:v>-1849000</c:v>
                </c:pt>
                <c:pt idx="66" formatCode="#,##0">
                  <c:v>-1864000</c:v>
                </c:pt>
                <c:pt idx="67" formatCode="#,##0">
                  <c:v>-1877000</c:v>
                </c:pt>
                <c:pt idx="68" formatCode="#,##0">
                  <c:v>-1889000</c:v>
                </c:pt>
                <c:pt idx="69" formatCode="#,##0">
                  <c:v>-1900000</c:v>
                </c:pt>
                <c:pt idx="70" formatCode="#,##0">
                  <c:v>-1910000</c:v>
                </c:pt>
                <c:pt idx="71" formatCode="#,##0">
                  <c:v>-1919000</c:v>
                </c:pt>
                <c:pt idx="72" formatCode="#,##0">
                  <c:v>-1926000</c:v>
                </c:pt>
                <c:pt idx="73" formatCode="#,##0">
                  <c:v>-1931000</c:v>
                </c:pt>
                <c:pt idx="74" formatCode="#,##0">
                  <c:v>-1934000</c:v>
                </c:pt>
                <c:pt idx="75" formatCode="#,##0">
                  <c:v>-1936000</c:v>
                </c:pt>
                <c:pt idx="76" formatCode="#,##0">
                  <c:v>-1937000</c:v>
                </c:pt>
                <c:pt idx="77" formatCode="#,##0">
                  <c:v>-1937000</c:v>
                </c:pt>
                <c:pt idx="78" formatCode="#,##0">
                  <c:v>-1937000</c:v>
                </c:pt>
                <c:pt idx="79" formatCode="#,##0">
                  <c:v>-1936000</c:v>
                </c:pt>
                <c:pt idx="80" formatCode="#,##0">
                  <c:v>-1935000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311A-4F4D-BEA1-F1B6E9AFF1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46270112"/>
        <c:axId val="546269032"/>
      </c:lineChart>
      <c:catAx>
        <c:axId val="546270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6269032"/>
        <c:crosses val="autoZero"/>
        <c:auto val="1"/>
        <c:lblAlgn val="ctr"/>
        <c:lblOffset val="100"/>
        <c:tickLblSkip val="10"/>
        <c:noMultiLvlLbl val="0"/>
      </c:catAx>
      <c:valAx>
        <c:axId val="546269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62701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19837A5-396B-E94D-987F-BEF0641BF4E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5"/>
          </a:xfrm>
          <a:prstGeom prst="rect">
            <a:avLst/>
          </a:prstGeom>
        </p:spPr>
        <p:txBody>
          <a:bodyPr vert="horz" lIns="92307" tIns="46153" rIns="92307" bIns="4615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BDEF30-CA27-8541-9FD6-BAC37AFAA67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4" y="0"/>
            <a:ext cx="2971800" cy="466435"/>
          </a:xfrm>
          <a:prstGeom prst="rect">
            <a:avLst/>
          </a:prstGeom>
        </p:spPr>
        <p:txBody>
          <a:bodyPr vert="horz" lIns="92307" tIns="46153" rIns="92307" bIns="46153" rtlCol="0"/>
          <a:lstStyle>
            <a:lvl1pPr algn="r">
              <a:defRPr sz="1200"/>
            </a:lvl1pPr>
          </a:lstStyle>
          <a:p>
            <a:fld id="{D779ACE4-41CC-7B42-B13E-DE6A1F0C7345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3FBD45-6063-0C4A-AC33-A79FD287F4F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8"/>
            <a:ext cx="2971800" cy="466434"/>
          </a:xfrm>
          <a:prstGeom prst="rect">
            <a:avLst/>
          </a:prstGeom>
        </p:spPr>
        <p:txBody>
          <a:bodyPr vert="horz" lIns="92307" tIns="46153" rIns="92307" bIns="4615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312832-6B36-E947-BA74-C5B335EA428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4" y="8829968"/>
            <a:ext cx="2971800" cy="466434"/>
          </a:xfrm>
          <a:prstGeom prst="rect">
            <a:avLst/>
          </a:prstGeom>
        </p:spPr>
        <p:txBody>
          <a:bodyPr vert="horz" lIns="92307" tIns="46153" rIns="92307" bIns="46153" rtlCol="0" anchor="b"/>
          <a:lstStyle>
            <a:lvl1pPr algn="r">
              <a:defRPr sz="1200"/>
            </a:lvl1pPr>
          </a:lstStyle>
          <a:p>
            <a:fld id="{A2D7B7ED-71D4-8543-B8B1-25EB31D77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5532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5"/>
          </a:xfrm>
          <a:prstGeom prst="rect">
            <a:avLst/>
          </a:prstGeom>
        </p:spPr>
        <p:txBody>
          <a:bodyPr vert="horz" lIns="92307" tIns="46153" rIns="92307" bIns="4615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66435"/>
          </a:xfrm>
          <a:prstGeom prst="rect">
            <a:avLst/>
          </a:prstGeom>
        </p:spPr>
        <p:txBody>
          <a:bodyPr vert="horz" lIns="92307" tIns="46153" rIns="92307" bIns="46153" rtlCol="0"/>
          <a:lstStyle>
            <a:lvl1pPr algn="r">
              <a:defRPr sz="1200"/>
            </a:lvl1pPr>
          </a:lstStyle>
          <a:p>
            <a:fld id="{EBA3674D-5568-4B53-BEDC-788C0A565B32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07" tIns="46153" rIns="92307" bIns="4615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892"/>
            <a:ext cx="5486400" cy="3660457"/>
          </a:xfrm>
          <a:prstGeom prst="rect">
            <a:avLst/>
          </a:prstGeom>
        </p:spPr>
        <p:txBody>
          <a:bodyPr vert="horz" lIns="92307" tIns="46153" rIns="92307" bIns="46153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2971800" cy="466434"/>
          </a:xfrm>
          <a:prstGeom prst="rect">
            <a:avLst/>
          </a:prstGeom>
        </p:spPr>
        <p:txBody>
          <a:bodyPr vert="horz" lIns="92307" tIns="46153" rIns="92307" bIns="4615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4" y="8829968"/>
            <a:ext cx="2971800" cy="466434"/>
          </a:xfrm>
          <a:prstGeom prst="rect">
            <a:avLst/>
          </a:prstGeom>
        </p:spPr>
        <p:txBody>
          <a:bodyPr vert="horz" lIns="92307" tIns="46153" rIns="92307" bIns="46153" rtlCol="0" anchor="b"/>
          <a:lstStyle>
            <a:lvl1pPr algn="r">
              <a:defRPr sz="1200"/>
            </a:lvl1pPr>
          </a:lstStyle>
          <a:p>
            <a:fld id="{3A01FC02-8E91-4583-AFE8-C696F73FE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710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01FC02-8E91-4583-AFE8-C696F73FE91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9276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https://www.oecd.org/en/data/indicators/working-age-population.html?oecdcontrol-d6804ae080-var1=OECD%7CCAN%7CJPN%7CUSA</a:t>
            </a:r>
          </a:p>
          <a:p>
            <a:endParaRPr lang="en-US"/>
          </a:p>
          <a:p>
            <a:r>
              <a:rPr lang="en-US"/>
              <a:t>Canada 65.6</a:t>
            </a:r>
          </a:p>
          <a:p>
            <a:r>
              <a:rPr lang="en-US"/>
              <a:t>US 64.8</a:t>
            </a:r>
          </a:p>
          <a:p>
            <a:r>
              <a:rPr lang="en-US"/>
              <a:t>Japan 59.4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01FC02-8E91-4583-AFE8-C696F73FE91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7157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https://www.migrationpolicy.org/sites/default/files/publications/immigrant-origin-workers-future-work_final.pdf</a:t>
            </a:r>
          </a:p>
          <a:p>
            <a:endParaRPr lang="en-US"/>
          </a:p>
          <a:p>
            <a:r>
              <a:rPr lang="en-US"/>
              <a:t>https://www.migrationpolicy.org/article/frequently-requested-statistics-immigrants-and-immigration-united-states</a:t>
            </a:r>
          </a:p>
          <a:p>
            <a:endParaRPr lang="en-US"/>
          </a:p>
          <a:p>
            <a:r>
              <a:rPr lang="en-US"/>
              <a:t>https://www.census.gov/newsroom/press-releases/2023/population-trends-return-to-pre-pandemic-norms.html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01FC02-8E91-4583-AFE8-C696F73FE91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1802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01FC02-8E91-4583-AFE8-C696F73FE91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9652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01FC02-8E91-4583-AFE8-C696F73FE91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5887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01FC02-8E91-4583-AFE8-C696F73FE91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9822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https://www.bls.gov/opub/ted/2023/labor-force-participation-rate-for-people-ages-25-to-54-in-may-2023-highest-since-january-2007.htm#:~:text=TED:%20The%20Economics%20Daily&amp;text=The%20rate%20was%2083.4%20percent,pandemic%20level%20in%20April%202023.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01FC02-8E91-4583-AFE8-C696F73FE91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4914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01FC02-8E91-4583-AFE8-C696F73FE91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3133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01FC02-8E91-4583-AFE8-C696F73FE91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6235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23f2672089c_18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g23f2672089c_18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23f2672089c_16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g23f2672089c_16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01FC02-8E91-4583-AFE8-C696F73FE91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9785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25afc1868cf_3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g25afc1868cf_3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g23f2672089c_18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g23f2672089c_18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23f2672089c_16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g23f2672089c_16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69433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23f2672089c_16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g23f2672089c_16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795378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23f2672089c_16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g23f2672089c_16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960379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23f2672089c_16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g23f2672089c_16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37645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23f2672089c_16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g23f2672089c_16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573803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g23f2672089c_16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1" name="Google Shape;911;g23f2672089c_16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01FC02-8E91-4583-AFE8-C696F73FE91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3199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Unemployment rate trends here: https://fred.stlouisfed.org/series/UNRATE (July 2024)</a:t>
            </a:r>
          </a:p>
          <a:p>
            <a:endParaRPr lang="en-US"/>
          </a:p>
          <a:p>
            <a:r>
              <a:rPr lang="en-US"/>
              <a:t>JOLTS press release on job openings: https://www.bls.gov/news.release/jolts.nr0.htm</a:t>
            </a:r>
          </a:p>
          <a:p>
            <a:endParaRPr lang="en-US"/>
          </a:p>
          <a:p>
            <a:r>
              <a:rPr lang="en-US"/>
              <a:t>Number of unemployed people: https://www.bls.gov/news.release/pdf/empsit.pdf</a:t>
            </a:r>
          </a:p>
          <a:p>
            <a:endParaRPr lang="en-US"/>
          </a:p>
          <a:p>
            <a:r>
              <a:rPr lang="en-US"/>
              <a:t>Ratio of unemployed people to job openings https://www.bls.gov/charts/job-openings-and-labor-turnover/unemp-per-job-opening.htm#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01FC02-8E91-4583-AFE8-C696F73FE91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899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 2000 Census, median age was 35.3  (https://www2.census.gov/library/publications/decennial/2000/c2kprof00-us/c2kprof00-us.pdf)</a:t>
            </a:r>
          </a:p>
          <a:p>
            <a:r>
              <a:rPr lang="en-US"/>
              <a:t>In 2023 Pop Estimates, median age was 39.1 (https://www.census.gov/data/tables/time-series/demo/popest/2020s-national-detail.html)</a:t>
            </a:r>
          </a:p>
          <a:p>
            <a:endParaRPr lang="en-US"/>
          </a:p>
          <a:p>
            <a:r>
              <a:rPr lang="en-US"/>
              <a:t>Share of working age people: 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01FC02-8E91-4583-AFE8-C696F73FE91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4574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fontAlgn="base">
              <a:lnSpc>
                <a:spcPct val="100000"/>
              </a:lnSpc>
            </a:pPr>
            <a:r>
              <a:rPr lang="en-US" sz="1200" u="none" spc="0">
                <a:solidFill>
                  <a:srgbClr val="000000">
                    <a:alpha val="100000"/>
                  </a:srgbClr>
                </a:solidFill>
                <a:latin typeface="Calibri"/>
              </a:rPr>
              <a:t>Interpret this as 27.16 people 65+ per 100 working age people (15-64)</a:t>
            </a:r>
          </a:p>
          <a:p>
            <a:pPr marL="0" marR="0" lvl="0" indent="0" algn="l" fontAlgn="base">
              <a:lnSpc>
                <a:spcPct val="100000"/>
              </a:lnSpc>
            </a:pPr>
            <a:endParaRPr lang="en-US" sz="1200" u="none" spc="0">
              <a:solidFill>
                <a:srgbClr val="000000">
                  <a:alpha val="100000"/>
                </a:srgbClr>
              </a:solidFill>
              <a:latin typeface="Calibri"/>
            </a:endParaRPr>
          </a:p>
          <a:p>
            <a:pPr marL="0" marR="0" lvl="0" indent="0" algn="l" fontAlgn="base">
              <a:lnSpc>
                <a:spcPct val="100000"/>
              </a:lnSpc>
            </a:pPr>
            <a:r>
              <a:rPr lang="en-US" sz="1200" u="none" spc="0">
                <a:solidFill>
                  <a:srgbClr val="000000">
                    <a:alpha val="100000"/>
                  </a:srgbClr>
                </a:solidFill>
                <a:latin typeface="Calibri"/>
              </a:rPr>
              <a:t>Source:
            World Bank
Release:
            World Development Indicators
Units: 
Percent of Working-Age Population, Not Seasonally Adjusted
Frequency: 
          Annual
Age dependency ratio, old, is the ratio of older dependents (people older than 64) to the working-age population (those ages 15-64). Data are shown as the proportion of dependents per 100 working-age </a:t>
            </a:r>
            <a:r>
              <a:rPr lang="en-US" sz="1200" u="none" spc="0" err="1">
                <a:solidFill>
                  <a:srgbClr val="000000">
                    <a:alpha val="100000"/>
                  </a:srgbClr>
                </a:solidFill>
                <a:latin typeface="Calibri"/>
              </a:rPr>
              <a:t>population.Source</a:t>
            </a:r>
            <a:r>
              <a:rPr lang="en-US" sz="1200" u="none" spc="0">
                <a:solidFill>
                  <a:srgbClr val="000000">
                    <a:alpha val="100000"/>
                  </a:srgbClr>
                </a:solidFill>
                <a:latin typeface="Calibri"/>
              </a:rPr>
              <a:t> Indicator: SP.POP.DPND.OL
World Bank,
                    Age Dependency Ratio: Older Dependents to Working-Age Population for the United States [SPPOPDPNDOLUSA],
                    retrieved from FRED,
                    Federal Reserve Bank of St. Louis;
                    https://fred.stlouisfed.org/series/SPPOPDPNDOLUSA,
                    September 4, 2024.
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01FC02-8E91-4583-AFE8-C696F73FE91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7683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chemeClr val="accent6">
                    <a:lumMod val="10000"/>
                  </a:schemeClr>
                </a:solidFill>
                <a:latin typeface="Abadi" panose="020B0604020104020204" pitchFamily="34" charset="0"/>
                <a:cs typeface="Arial" panose="020B0604020202020204" pitchFamily="34" charset="0"/>
              </a:rPr>
              <a:t>https://www.cdc.gov/nchs/data/vsrr/vsrr035.pdf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01FC02-8E91-4583-AFE8-C696F73FE91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7375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https://www.oecd.org/en/data/indicators/working-age-population.html?oecdcontrol-d6804ae080-var1=OECD%7CCAN%7CJPN%7CUSA</a:t>
            </a:r>
          </a:p>
          <a:p>
            <a:endParaRPr lang="en-US"/>
          </a:p>
          <a:p>
            <a:r>
              <a:rPr lang="en-US"/>
              <a:t>Canada 65.6</a:t>
            </a:r>
          </a:p>
          <a:p>
            <a:r>
              <a:rPr lang="en-US"/>
              <a:t>US 64.8</a:t>
            </a:r>
          </a:p>
          <a:p>
            <a:r>
              <a:rPr lang="en-US"/>
              <a:t>Japan 59.4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01FC02-8E91-4583-AFE8-C696F73FE91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4765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>
                <a:solidFill>
                  <a:schemeClr val="accent6">
                    <a:lumMod val="10000"/>
                  </a:schemeClr>
                </a:solidFill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>
                <a:solidFill>
                  <a:schemeClr val="accent6">
                    <a:lumMod val="10000"/>
                  </a:schemeClr>
                </a:solidFill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ew study using CDC data found that U.S. men’s life expectancy is 6 years less than women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>
                <a:solidFill>
                  <a:schemeClr val="accent6">
                    <a:lumMod val="10000"/>
                  </a:schemeClr>
                </a:solidFill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Increase was notable between 2019-2021 related to excess COVID deaths and drug overdoses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>
                <a:solidFill>
                  <a:schemeClr val="accent6">
                    <a:lumMod val="10000"/>
                  </a:schemeClr>
                </a:solidFill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Women in U.S. are dying at higher rates, too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>
                <a:solidFill>
                  <a:schemeClr val="accent6">
                    <a:lumMod val="10000"/>
                  </a:schemeClr>
                </a:solidFill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PRB’s new report, Losing More Ground, finds women ages 25-34 have lost generational progress due to increased maternal mortality, suicide, homicide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>
                <a:solidFill>
                  <a:schemeClr val="accent6">
                    <a:lumMod val="10000"/>
                  </a:schemeClr>
                </a:solidFill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Homicide is now the leading cause of death for pregnant women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01FC02-8E91-4583-AFE8-C696F73FE91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678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0FBAA79-ABDA-3D41-9B61-3C86BFAFAC1A}"/>
              </a:ext>
            </a:extLst>
          </p:cNvPr>
          <p:cNvSpPr/>
          <p:nvPr userDrawn="1"/>
        </p:nvSpPr>
        <p:spPr bwMode="auto">
          <a:xfrm>
            <a:off x="163332" y="5130800"/>
            <a:ext cx="11875625" cy="1536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2" name="Round Single Corner Rectangle 11">
            <a:extLst>
              <a:ext uri="{FF2B5EF4-FFF2-40B4-BE49-F238E27FC236}">
                <a16:creationId xmlns:a16="http://schemas.microsoft.com/office/drawing/2014/main" id="{A183FFFB-9984-F448-A2CB-380E6E847AFB}"/>
              </a:ext>
            </a:extLst>
          </p:cNvPr>
          <p:cNvSpPr/>
          <p:nvPr userDrawn="1"/>
        </p:nvSpPr>
        <p:spPr bwMode="auto">
          <a:xfrm>
            <a:off x="162046" y="173620"/>
            <a:ext cx="11875625" cy="4827186"/>
          </a:xfrm>
          <a:prstGeom prst="round1Rect">
            <a:avLst/>
          </a:prstGeom>
          <a:gradFill flip="none" rotWithShape="1">
            <a:gsLst>
              <a:gs pos="35000">
                <a:srgbClr val="007DC4"/>
              </a:gs>
              <a:gs pos="100000">
                <a:srgbClr val="33C9D1"/>
              </a:gs>
            </a:gsLst>
            <a:lin ang="27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0"/>
          </a:effectLst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77909" name="Rectangle 8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642112" y="1803622"/>
            <a:ext cx="8331200" cy="583978"/>
          </a:xfrm>
        </p:spPr>
        <p:txBody>
          <a:bodyPr anchor="ctr">
            <a:normAutofit/>
          </a:bodyPr>
          <a:lstStyle>
            <a:lvl1pPr>
              <a:defRPr sz="2800" b="0" i="0" spc="0">
                <a:solidFill>
                  <a:srgbClr val="FFFFFF"/>
                </a:solidFill>
                <a:latin typeface="+mj-lt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noProof="0"/>
              <a:t>Meeting Type</a:t>
            </a:r>
          </a:p>
        </p:txBody>
      </p:sp>
      <p:sp>
        <p:nvSpPr>
          <p:cNvPr id="77910" name="Rectangle 86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42112" y="2311400"/>
            <a:ext cx="8684768" cy="879212"/>
          </a:xfrm>
        </p:spPr>
        <p:txBody>
          <a:bodyPr anchor="ctr"/>
          <a:lstStyle>
            <a:lvl1pPr marL="0" indent="0">
              <a:buFont typeface="Wingdings" pitchFamily="2" charset="2"/>
              <a:buNone/>
              <a:defRPr sz="4400" b="1" i="0" spc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Meeting Title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0428238" y="6069058"/>
            <a:ext cx="11669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b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www</a:t>
            </a:r>
            <a:r>
              <a:rPr lang="en-US" sz="1400" err="1">
                <a:solidFill>
                  <a:schemeClr val="bg2">
                    <a:lumMod val="50000"/>
                  </a:schemeClr>
                </a:solidFill>
                <a:latin typeface="+mn-lt"/>
              </a:rPr>
              <a:t>.prb.org</a:t>
            </a:r>
            <a:endParaRPr lang="en-US" sz="140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42112" y="5412430"/>
            <a:ext cx="10980928" cy="457200"/>
          </a:xfrm>
        </p:spPr>
        <p:txBody>
          <a:bodyPr anchor="ctr"/>
          <a:lstStyle>
            <a:lvl1pPr marL="0" indent="0" algn="l">
              <a:buNone/>
              <a:defRPr sz="2000" b="0" i="0">
                <a:solidFill>
                  <a:schemeClr val="bg2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Author 1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42112" y="5996409"/>
            <a:ext cx="4064000" cy="371515"/>
          </a:xfrm>
        </p:spPr>
        <p:txBody>
          <a:bodyPr anchor="ctr"/>
          <a:lstStyle>
            <a:lvl1pPr marL="0" indent="0" algn="l">
              <a:buNone/>
              <a:defRPr sz="1600" b="0">
                <a:solidFill>
                  <a:schemeClr val="bg2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January 01, 2021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35F209-3E23-6441-9209-0823B23B06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107" y="-46430"/>
            <a:ext cx="5228860" cy="547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1021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9D3457-46F3-3443-9A84-E3FF98B9B532}"/>
              </a:ext>
            </a:extLst>
          </p:cNvPr>
          <p:cNvSpPr txBox="1"/>
          <p:nvPr userDrawn="1"/>
        </p:nvSpPr>
        <p:spPr>
          <a:xfrm>
            <a:off x="8971280" y="6228080"/>
            <a:ext cx="2382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>
                <a:solidFill>
                  <a:schemeClr val="accent6">
                    <a:lumMod val="75000"/>
                  </a:schemeClr>
                </a:solidFill>
              </a:rPr>
              <a:t>PRB     </a:t>
            </a:r>
            <a:fld id="{FC9FCA1E-09EE-0941-917E-EDADF3334304}" type="slidenum">
              <a:rPr lang="en-US" sz="1400" smtClean="0">
                <a:solidFill>
                  <a:schemeClr val="accent6">
                    <a:lumMod val="75000"/>
                  </a:schemeClr>
                </a:solidFill>
              </a:rPr>
              <a:t>‹#›</a:t>
            </a:fld>
            <a:endParaRPr lang="en-US" sz="140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411936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6018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BE8DD-6299-58DB-1FE4-DED86B213B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27CA0B-E2E3-575E-2ADF-F4B9C32FCE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2429B2-6345-8EE1-D054-5E32FAA54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03770-DA8C-4878-B85D-78DAE355905C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97BFF-8DDB-A6B9-E7E2-2567348A2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5115DD-DFE6-F7EB-1B4F-EC31313C5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BC3CE-C653-48A7-9955-7DCE3E653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4507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A3C3C-7E5E-C592-255F-361463439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3734D-23FE-C909-F32F-FC4A181C53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76E4BA-B49D-E5FA-8524-9D635B3A8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03770-DA8C-4878-B85D-78DAE355905C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AB252A-7477-B98B-F6E7-E1BA2BEAA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A44F0-55B8-301A-DEB1-A8F23A785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BC3CE-C653-48A7-9955-7DCE3E653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7842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EAAE7-EC46-51B4-6539-30A556585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2C1B4A-7D35-BF22-A63B-DA5FF9809C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9F8232-C839-C46C-16DC-30582E375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03770-DA8C-4878-B85D-78DAE355905C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B7D8BF-6B8E-43F1-2D7A-6E93C9615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558CF6-CE1B-FF25-8DE9-98529DA9F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BC3CE-C653-48A7-9955-7DCE3E653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4891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ED276-D30D-4C8B-450C-80501A402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78DA94-BB53-1FB8-3002-AFA117C9E8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69683D-D6C5-4648-42B5-BFF3EDBABF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1F8B90-B390-8E94-B2A0-8B638B21D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03770-DA8C-4878-B85D-78DAE355905C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8FC90B-8371-8276-FB94-B68317317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256025-F158-A858-3601-48B158120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BC3CE-C653-48A7-9955-7DCE3E653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5233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0A364-D23D-9E99-B17B-705B4B624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47DD2C-EDDC-D9A3-885C-6F8C4DD947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7078B5-1126-458F-91FC-BCDD0D39A2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3C1A59-5673-6483-20AF-E48B73E2EB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ED73A5-1244-DD59-838F-7582B3C6A2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B090A0-D162-240D-62F1-8CA4A88F8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03770-DA8C-4878-B85D-78DAE355905C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391CAC-5A51-F458-ACDC-78BCFA95B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BFF367-3AA6-0488-6460-F89BABC61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BC3CE-C653-48A7-9955-7DCE3E653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3033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7B697-909C-3E57-5C9E-23BC4DA9F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5F2BC3-0E91-E281-FAD2-848A98B1F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03770-DA8C-4878-B85D-78DAE355905C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6F3FA9-4DD4-EB2C-49D3-B45DE18EE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0B6BED-63F5-6A6F-0FCF-446A289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BC3CE-C653-48A7-9955-7DCE3E653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7031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83EF55-7173-6753-E533-677D0558D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03770-DA8C-4878-B85D-78DAE355905C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43B810-E3B8-CD07-06CB-B8EB612B2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37F774-2958-4251-2A86-E6649D51D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BC3CE-C653-48A7-9955-7DCE3E653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7833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E616E-86FB-2720-10D2-63955979A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36DCC0-45A0-24CC-5D37-108BF71920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2FE4A3-6092-56D0-9191-D6EA98C71A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330AC0-9FD1-C751-D789-DD1D707B5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03770-DA8C-4878-B85D-78DAE355905C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176123-DB3F-41B0-AEBB-B92AC6DAA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BB23C3-4821-EC71-9485-F6B39DA03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BC3CE-C653-48A7-9955-7DCE3E653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061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No Taglin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0FBAA79-ABDA-3D41-9B61-3C86BFAFAC1A}"/>
              </a:ext>
            </a:extLst>
          </p:cNvPr>
          <p:cNvSpPr/>
          <p:nvPr userDrawn="1"/>
        </p:nvSpPr>
        <p:spPr bwMode="auto">
          <a:xfrm>
            <a:off x="163332" y="5130800"/>
            <a:ext cx="11875625" cy="1536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2" name="Round Single Corner Rectangle 11">
            <a:extLst>
              <a:ext uri="{FF2B5EF4-FFF2-40B4-BE49-F238E27FC236}">
                <a16:creationId xmlns:a16="http://schemas.microsoft.com/office/drawing/2014/main" id="{A183FFFB-9984-F448-A2CB-380E6E847AFB}"/>
              </a:ext>
            </a:extLst>
          </p:cNvPr>
          <p:cNvSpPr/>
          <p:nvPr userDrawn="1"/>
        </p:nvSpPr>
        <p:spPr bwMode="auto">
          <a:xfrm>
            <a:off x="162046" y="173620"/>
            <a:ext cx="11875625" cy="4827186"/>
          </a:xfrm>
          <a:prstGeom prst="round1Rect">
            <a:avLst/>
          </a:prstGeom>
          <a:gradFill flip="none" rotWithShape="1">
            <a:gsLst>
              <a:gs pos="35000">
                <a:srgbClr val="007DC4"/>
              </a:gs>
              <a:gs pos="100000">
                <a:srgbClr val="33C9D1"/>
              </a:gs>
            </a:gsLst>
            <a:lin ang="27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0"/>
          </a:effectLst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77910" name="Rectangle 86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42112" y="2311400"/>
            <a:ext cx="8684768" cy="879212"/>
          </a:xfrm>
        </p:spPr>
        <p:txBody>
          <a:bodyPr anchor="ctr"/>
          <a:lstStyle>
            <a:lvl1pPr marL="0" indent="0">
              <a:buFont typeface="Wingdings" pitchFamily="2" charset="2"/>
              <a:buNone/>
              <a:defRPr sz="4400" b="1" i="0" spc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Meeting Title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0428238" y="6069058"/>
            <a:ext cx="11669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b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www</a:t>
            </a:r>
            <a:r>
              <a:rPr lang="en-US" sz="1400" err="1">
                <a:solidFill>
                  <a:schemeClr val="bg2">
                    <a:lumMod val="50000"/>
                  </a:schemeClr>
                </a:solidFill>
                <a:latin typeface="+mn-lt"/>
              </a:rPr>
              <a:t>.prb.org</a:t>
            </a:r>
            <a:endParaRPr lang="en-US" sz="140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42112" y="5412430"/>
            <a:ext cx="10980928" cy="457200"/>
          </a:xfrm>
        </p:spPr>
        <p:txBody>
          <a:bodyPr anchor="ctr"/>
          <a:lstStyle>
            <a:lvl1pPr marL="0" indent="0" algn="l">
              <a:buNone/>
              <a:defRPr sz="2000" b="0" i="0">
                <a:solidFill>
                  <a:schemeClr val="bg2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Author 1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42112" y="5996409"/>
            <a:ext cx="4064000" cy="371515"/>
          </a:xfrm>
        </p:spPr>
        <p:txBody>
          <a:bodyPr anchor="ctr"/>
          <a:lstStyle>
            <a:lvl1pPr marL="0" indent="0" algn="l">
              <a:buNone/>
              <a:defRPr sz="1600" b="0">
                <a:solidFill>
                  <a:schemeClr val="bg2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January 01, 2021</a:t>
            </a:r>
          </a:p>
        </p:txBody>
      </p:sp>
      <p:pic>
        <p:nvPicPr>
          <p:cNvPr id="13" name="Picture 12" descr="A drawing of a face&#10;&#10;Description automatically generated">
            <a:extLst>
              <a:ext uri="{FF2B5EF4-FFF2-40B4-BE49-F238E27FC236}">
                <a16:creationId xmlns:a16="http://schemas.microsoft.com/office/drawing/2014/main" id="{ABB029F9-58FC-8346-BF18-99A655847F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567" y="800612"/>
            <a:ext cx="1668223" cy="5701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35F209-3E23-6441-9209-0823B23B063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107" y="-46430"/>
            <a:ext cx="5228860" cy="5472440"/>
          </a:xfrm>
          <a:prstGeom prst="rect">
            <a:avLst/>
          </a:prstGeom>
        </p:spPr>
      </p:pic>
      <p:sp>
        <p:nvSpPr>
          <p:cNvPr id="14" name="Rectangle 85">
            <a:extLst>
              <a:ext uri="{FF2B5EF4-FFF2-40B4-BE49-F238E27FC236}">
                <a16:creationId xmlns:a16="http://schemas.microsoft.com/office/drawing/2014/main" id="{4D995DD2-2B5A-9649-866E-977B141D01C2}"/>
              </a:ext>
            </a:extLst>
          </p:cNvPr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642112" y="1803622"/>
            <a:ext cx="8331200" cy="583978"/>
          </a:xfrm>
        </p:spPr>
        <p:txBody>
          <a:bodyPr anchor="ctr">
            <a:normAutofit/>
          </a:bodyPr>
          <a:lstStyle>
            <a:lvl1pPr>
              <a:defRPr sz="2800" b="0" i="0" spc="0">
                <a:solidFill>
                  <a:srgbClr val="FFFFFF"/>
                </a:solidFill>
                <a:latin typeface="+mj-lt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noProof="0"/>
              <a:t>Meeting Type</a:t>
            </a:r>
          </a:p>
        </p:txBody>
      </p:sp>
    </p:spTree>
    <p:extLst>
      <p:ext uri="{BB962C8B-B14F-4D97-AF65-F5344CB8AC3E}">
        <p14:creationId xmlns:p14="http://schemas.microsoft.com/office/powerpoint/2010/main" val="14987949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B0667-327D-9F04-449C-02BFE8A9A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911F49-E78A-8BBD-1075-FFEB4E6DFC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3F4E61-982B-E80C-FC24-B49C8D4C7D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F73D2C-C45C-B210-2AA2-55E5C9F34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03770-DA8C-4878-B85D-78DAE355905C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010244-15E7-C7A5-1E94-BFEF6E2DC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03DDD3-4BBC-02D6-39B1-40D8B8DC0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BC3CE-C653-48A7-9955-7DCE3E653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4112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3409D-8E25-4B33-2B71-A392E1775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46DD2A-6B69-DFBE-85EF-A34B9E1507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45110-8A7B-3BF6-51BC-C055FF3AC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03770-DA8C-4878-B85D-78DAE355905C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C103D3-6E45-CB8A-A604-652628C2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3AB0C0-78B3-A5FB-C886-28A198FCE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BC3CE-C653-48A7-9955-7DCE3E653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2645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3125BD-14C4-66DF-CF4E-0358360CCE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D3B899-E444-89B1-E700-6401D5D8B0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1F3B45-E356-69C9-F110-C6156AA0C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03770-DA8C-4878-B85D-78DAE355905C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9EA35-8752-9983-00BC-B04AA16D2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DF9B8E-BAB2-12A8-32A6-D55304A89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BC3CE-C653-48A7-9955-7DCE3E653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3496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65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65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65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407415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69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369" name="Google Shape;369;p69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609585" lvl="0" indent="-423323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867"/>
            </a:lvl1pPr>
            <a:lvl2pPr marL="1219170" lvl="1" indent="-40639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600"/>
            </a:lvl2pPr>
            <a:lvl3pPr marL="1828754" lvl="2" indent="-389457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333"/>
            </a:lvl3pPr>
            <a:lvl4pPr marL="2438339" lvl="3" indent="-38099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1200"/>
            </a:lvl4pPr>
            <a:lvl5pPr marL="3047924" lvl="4" indent="-38099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1200"/>
            </a:lvl5pPr>
            <a:lvl6pPr marL="3657509" lvl="5" indent="-38099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6pPr>
            <a:lvl7pPr marL="4267093" lvl="6" indent="-38099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7pPr>
            <a:lvl8pPr marL="4876678" lvl="7" indent="-38099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8pPr>
            <a:lvl9pPr marL="5486263" lvl="8" indent="-38099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9pPr>
          </a:lstStyle>
          <a:p>
            <a:endParaRPr/>
          </a:p>
        </p:txBody>
      </p:sp>
      <p:sp>
        <p:nvSpPr>
          <p:cNvPr id="370" name="Google Shape;370;p69"/>
          <p:cNvSpPr txBox="1">
            <a:spLocks noGrp="1"/>
          </p:cNvSpPr>
          <p:nvPr>
            <p:ph type="body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609585" lvl="0" indent="-423323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867"/>
            </a:lvl1pPr>
            <a:lvl2pPr marL="1219170" lvl="1" indent="-40639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600"/>
            </a:lvl2pPr>
            <a:lvl3pPr marL="1828754" lvl="2" indent="-389457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333"/>
            </a:lvl3pPr>
            <a:lvl4pPr marL="2438339" lvl="3" indent="-38099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1200"/>
            </a:lvl4pPr>
            <a:lvl5pPr marL="3047924" lvl="4" indent="-38099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1200"/>
            </a:lvl5pPr>
            <a:lvl6pPr marL="3657509" lvl="5" indent="-38099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6pPr>
            <a:lvl7pPr marL="4267093" lvl="6" indent="-38099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7pPr>
            <a:lvl8pPr marL="4876678" lvl="7" indent="-38099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8pPr>
            <a:lvl9pPr marL="5486263" lvl="8" indent="-38099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9pPr>
          </a:lstStyle>
          <a:p>
            <a:endParaRPr/>
          </a:p>
        </p:txBody>
      </p:sp>
      <p:sp>
        <p:nvSpPr>
          <p:cNvPr id="371" name="Google Shape;371;p69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69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69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104771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70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70"/>
          <p:cNvSpPr txBox="1"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marL="609585" lvl="0" indent="-304792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1pPr>
            <a:lvl2pPr marL="1219170" lvl="1" indent="-304792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 b="1"/>
            </a:lvl2pPr>
            <a:lvl3pPr marL="1828754" lvl="2" indent="-304792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3pPr>
            <a:lvl4pPr marL="2438339" lvl="3" indent="-304792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 b="1"/>
            </a:lvl4pPr>
            <a:lvl5pPr marL="3047924" lvl="4" indent="-304792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 b="1"/>
            </a:lvl5pPr>
            <a:lvl6pPr marL="3657509" lvl="5" indent="-304792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 b="1"/>
            </a:lvl6pPr>
            <a:lvl7pPr marL="4267093" lvl="6" indent="-304792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 b="1"/>
            </a:lvl7pPr>
            <a:lvl8pPr marL="4876678" lvl="7" indent="-304792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 b="1"/>
            </a:lvl8pPr>
            <a:lvl9pPr marL="5486263" lvl="8" indent="-304792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 b="1"/>
            </a:lvl9pPr>
          </a:lstStyle>
          <a:p>
            <a:endParaRPr/>
          </a:p>
        </p:txBody>
      </p:sp>
      <p:sp>
        <p:nvSpPr>
          <p:cNvPr id="377" name="Google Shape;377;p70"/>
          <p:cNvSpPr txBox="1">
            <a:spLocks noGrp="1"/>
          </p:cNvSpPr>
          <p:nvPr>
            <p:ph type="body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609585" lvl="0" indent="-40639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600"/>
            </a:lvl1pPr>
            <a:lvl2pPr marL="1219170" lvl="1" indent="-389457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333"/>
            </a:lvl2pPr>
            <a:lvl3pPr marL="1828754" lvl="2" indent="-38099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3pPr>
            <a:lvl4pPr marL="2438339" lvl="3" indent="-372524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1067"/>
            </a:lvl4pPr>
            <a:lvl5pPr marL="3047924" lvl="4" indent="-372524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1067"/>
            </a:lvl5pPr>
            <a:lvl6pPr marL="3657509" lvl="5" indent="-372524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1067"/>
            </a:lvl6pPr>
            <a:lvl7pPr marL="4267093" lvl="6" indent="-372524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1067"/>
            </a:lvl7pPr>
            <a:lvl8pPr marL="4876678" lvl="7" indent="-372524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1067"/>
            </a:lvl8pPr>
            <a:lvl9pPr marL="5486263" lvl="8" indent="-372524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1067"/>
            </a:lvl9pPr>
          </a:lstStyle>
          <a:p>
            <a:endParaRPr/>
          </a:p>
        </p:txBody>
      </p:sp>
      <p:sp>
        <p:nvSpPr>
          <p:cNvPr id="378" name="Google Shape;378;p70"/>
          <p:cNvSpPr txBox="1">
            <a:spLocks noGrp="1"/>
          </p:cNvSpPr>
          <p:nvPr>
            <p:ph type="body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marL="609585" lvl="0" indent="-304792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1pPr>
            <a:lvl2pPr marL="1219170" lvl="1" indent="-304792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 b="1"/>
            </a:lvl2pPr>
            <a:lvl3pPr marL="1828754" lvl="2" indent="-304792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3pPr>
            <a:lvl4pPr marL="2438339" lvl="3" indent="-304792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 b="1"/>
            </a:lvl4pPr>
            <a:lvl5pPr marL="3047924" lvl="4" indent="-304792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 b="1"/>
            </a:lvl5pPr>
            <a:lvl6pPr marL="3657509" lvl="5" indent="-304792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 b="1"/>
            </a:lvl6pPr>
            <a:lvl7pPr marL="4267093" lvl="6" indent="-304792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 b="1"/>
            </a:lvl7pPr>
            <a:lvl8pPr marL="4876678" lvl="7" indent="-304792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 b="1"/>
            </a:lvl8pPr>
            <a:lvl9pPr marL="5486263" lvl="8" indent="-304792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 b="1"/>
            </a:lvl9pPr>
          </a:lstStyle>
          <a:p>
            <a:endParaRPr/>
          </a:p>
        </p:txBody>
      </p:sp>
      <p:sp>
        <p:nvSpPr>
          <p:cNvPr id="379" name="Google Shape;379;p70"/>
          <p:cNvSpPr txBox="1">
            <a:spLocks noGrp="1"/>
          </p:cNvSpPr>
          <p:nvPr>
            <p:ph type="body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609585" lvl="0" indent="-40639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600"/>
            </a:lvl1pPr>
            <a:lvl2pPr marL="1219170" lvl="1" indent="-389457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333"/>
            </a:lvl2pPr>
            <a:lvl3pPr marL="1828754" lvl="2" indent="-38099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3pPr>
            <a:lvl4pPr marL="2438339" lvl="3" indent="-372524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1067"/>
            </a:lvl4pPr>
            <a:lvl5pPr marL="3047924" lvl="4" indent="-372524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1067"/>
            </a:lvl5pPr>
            <a:lvl6pPr marL="3657509" lvl="5" indent="-372524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1067"/>
            </a:lvl6pPr>
            <a:lvl7pPr marL="4267093" lvl="6" indent="-372524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1067"/>
            </a:lvl7pPr>
            <a:lvl8pPr marL="4876678" lvl="7" indent="-372524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1067"/>
            </a:lvl8pPr>
            <a:lvl9pPr marL="5486263" lvl="8" indent="-372524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1067"/>
            </a:lvl9pPr>
          </a:lstStyle>
          <a:p>
            <a:endParaRPr/>
          </a:p>
        </p:txBody>
      </p:sp>
      <p:sp>
        <p:nvSpPr>
          <p:cNvPr id="380" name="Google Shape;380;p70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70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70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896889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71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71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71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71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591308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72"/>
          <p:cNvSpPr txBox="1">
            <a:spLocks noGrp="1"/>
          </p:cNvSpPr>
          <p:nvPr>
            <p:ph type="title"/>
          </p:nvPr>
        </p:nvSpPr>
        <p:spPr>
          <a:xfrm>
            <a:off x="304801" y="182034"/>
            <a:ext cx="2005543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72"/>
          <p:cNvSpPr txBox="1">
            <a:spLocks noGrp="1"/>
          </p:cNvSpPr>
          <p:nvPr>
            <p:ph type="body" idx="1"/>
          </p:nvPr>
        </p:nvSpPr>
        <p:spPr>
          <a:xfrm>
            <a:off x="2383368" y="182034"/>
            <a:ext cx="3407833" cy="390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609585" lvl="0" indent="-440256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1pPr>
            <a:lvl2pPr marL="1219170" lvl="1" indent="-423323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867"/>
            </a:lvl2pPr>
            <a:lvl3pPr marL="1828754" lvl="2" indent="-40639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600"/>
            </a:lvl3pPr>
            <a:lvl4pPr marL="2438339" lvl="3" indent="-389457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333"/>
            </a:lvl4pPr>
            <a:lvl5pPr marL="3047924" lvl="4" indent="-389457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333"/>
            </a:lvl5pPr>
            <a:lvl6pPr marL="3657509" lvl="5" indent="-389457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333"/>
            </a:lvl6pPr>
            <a:lvl7pPr marL="4267093" lvl="6" indent="-389457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333"/>
            </a:lvl7pPr>
            <a:lvl8pPr marL="4876678" lvl="7" indent="-389457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333"/>
            </a:lvl8pPr>
            <a:lvl9pPr marL="5486263" lvl="8" indent="-389457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333"/>
            </a:lvl9pPr>
          </a:lstStyle>
          <a:p>
            <a:endParaRPr/>
          </a:p>
        </p:txBody>
      </p:sp>
      <p:sp>
        <p:nvSpPr>
          <p:cNvPr id="391" name="Google Shape;391;p72"/>
          <p:cNvSpPr txBox="1">
            <a:spLocks noGrp="1"/>
          </p:cNvSpPr>
          <p:nvPr>
            <p:ph type="body" idx="2"/>
          </p:nvPr>
        </p:nvSpPr>
        <p:spPr>
          <a:xfrm>
            <a:off x="304801" y="956733"/>
            <a:ext cx="2005543" cy="3127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609585" lvl="0" indent="-304792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/>
            </a:lvl1pPr>
            <a:lvl2pPr marL="1219170" lvl="1" indent="-304792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800"/>
            </a:lvl2pPr>
            <a:lvl3pPr marL="1828754" lvl="2" indent="-304792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667"/>
            </a:lvl3pPr>
            <a:lvl4pPr marL="2438339" lvl="3" indent="-304792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667"/>
            </a:lvl4pPr>
            <a:lvl5pPr marL="3047924" lvl="4" indent="-304792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667"/>
            </a:lvl5pPr>
            <a:lvl6pPr marL="3657509" lvl="5" indent="-304792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667"/>
            </a:lvl6pPr>
            <a:lvl7pPr marL="4267093" lvl="6" indent="-304792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667"/>
            </a:lvl7pPr>
            <a:lvl8pPr marL="4876678" lvl="7" indent="-304792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667"/>
            </a:lvl8pPr>
            <a:lvl9pPr marL="5486263" lvl="8" indent="-304792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667"/>
            </a:lvl9pPr>
          </a:lstStyle>
          <a:p>
            <a:endParaRPr/>
          </a:p>
        </p:txBody>
      </p:sp>
      <p:sp>
        <p:nvSpPr>
          <p:cNvPr id="392" name="Google Shape;392;p72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72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394" name="Google Shape;394;p72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484674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73"/>
          <p:cNvSpPr txBox="1"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397" name="Google Shape;397;p73"/>
          <p:cNvSpPr>
            <a:spLocks noGrp="1"/>
          </p:cNvSpPr>
          <p:nvPr>
            <p:ph type="pic" idx="2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398" name="Google Shape;398;p73"/>
          <p:cNvSpPr txBox="1">
            <a:spLocks noGrp="1"/>
          </p:cNvSpPr>
          <p:nvPr>
            <p:ph type="body" idx="1"/>
          </p:nvPr>
        </p:nvSpPr>
        <p:spPr>
          <a:xfrm>
            <a:off x="1194859" y="3578226"/>
            <a:ext cx="3657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609585" lvl="0" indent="-304792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/>
            </a:lvl1pPr>
            <a:lvl2pPr marL="1219170" lvl="1" indent="-304792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800"/>
            </a:lvl2pPr>
            <a:lvl3pPr marL="1828754" lvl="2" indent="-304792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667"/>
            </a:lvl3pPr>
            <a:lvl4pPr marL="2438339" lvl="3" indent="-304792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667"/>
            </a:lvl4pPr>
            <a:lvl5pPr marL="3047924" lvl="4" indent="-304792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667"/>
            </a:lvl5pPr>
            <a:lvl6pPr marL="3657509" lvl="5" indent="-304792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667"/>
            </a:lvl6pPr>
            <a:lvl7pPr marL="4267093" lvl="6" indent="-304792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667"/>
            </a:lvl7pPr>
            <a:lvl8pPr marL="4876678" lvl="7" indent="-304792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667"/>
            </a:lvl8pPr>
            <a:lvl9pPr marL="5486263" lvl="8" indent="-304792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667"/>
            </a:lvl9pPr>
          </a:lstStyle>
          <a:p>
            <a:endParaRPr/>
          </a:p>
        </p:txBody>
      </p:sp>
      <p:sp>
        <p:nvSpPr>
          <p:cNvPr id="399" name="Google Shape;399;p73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p73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73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378799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74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404" name="Google Shape;404;p74"/>
          <p:cNvSpPr txBox="1">
            <a:spLocks noGrp="1"/>
          </p:cNvSpPr>
          <p:nvPr>
            <p:ph type="body" idx="1"/>
          </p:nvPr>
        </p:nvSpPr>
        <p:spPr>
          <a:xfrm rot="5400000">
            <a:off x="1539346" y="-167745"/>
            <a:ext cx="3017309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609585" lvl="0" indent="-38099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marL="1219170" lvl="1" indent="-38099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marL="1828754" lvl="2" indent="-38099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marL="2438339" lvl="3" indent="-38099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marL="3047924" lvl="4" indent="-38099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marL="3657509" lvl="5" indent="-38099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marL="4267093" lvl="6" indent="-38099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marL="4876678" lvl="7" indent="-38099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marL="5486263" lvl="8" indent="-38099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405" name="Google Shape;405;p74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406" name="Google Shape;406;p74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407" name="Google Shape;407;p74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67184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71622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A2611DA-8ABE-C34A-8773-228401921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E58C58-CAC5-AD4B-BDBD-9C49770F46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75" r="-2286"/>
          <a:stretch/>
        </p:blipFill>
        <p:spPr>
          <a:xfrm>
            <a:off x="0" y="2805616"/>
            <a:ext cx="1554480" cy="4279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9040FB-CC08-9D48-99D9-4E6A3A0068D8}"/>
              </a:ext>
            </a:extLst>
          </p:cNvPr>
          <p:cNvSpPr txBox="1"/>
          <p:nvPr userDrawn="1"/>
        </p:nvSpPr>
        <p:spPr>
          <a:xfrm>
            <a:off x="8971280" y="6228080"/>
            <a:ext cx="2382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>
                <a:solidFill>
                  <a:schemeClr val="accent6">
                    <a:lumMod val="75000"/>
                  </a:schemeClr>
                </a:solidFill>
              </a:rPr>
              <a:t>PRB     </a:t>
            </a:r>
            <a:fld id="{FC9FCA1E-09EE-0941-917E-EDADF3334304}" type="slidenum">
              <a:rPr lang="en-US" sz="1400" smtClean="0">
                <a:solidFill>
                  <a:schemeClr val="accent6">
                    <a:lumMod val="75000"/>
                  </a:schemeClr>
                </a:solidFill>
              </a:rPr>
              <a:t>‹#›</a:t>
            </a:fld>
            <a:endParaRPr lang="en-US" sz="140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843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75"/>
          <p:cNvSpPr txBox="1">
            <a:spLocks noGrp="1"/>
          </p:cNvSpPr>
          <p:nvPr>
            <p:ph type="title"/>
          </p:nvPr>
        </p:nvSpPr>
        <p:spPr>
          <a:xfrm rot="5400000">
            <a:off x="3154893" y="1447800"/>
            <a:ext cx="3901017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410" name="Google Shape;410;p75"/>
          <p:cNvSpPr txBox="1">
            <a:spLocks noGrp="1"/>
          </p:cNvSpPr>
          <p:nvPr>
            <p:ph type="body" idx="1"/>
          </p:nvPr>
        </p:nvSpPr>
        <p:spPr>
          <a:xfrm rot="5400000">
            <a:off x="360893" y="127000"/>
            <a:ext cx="3901017" cy="40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609585" lvl="0" indent="-38099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marL="1219170" lvl="1" indent="-38099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marL="1828754" lvl="2" indent="-38099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marL="2438339" lvl="3" indent="-38099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marL="3047924" lvl="4" indent="-38099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marL="3657509" lvl="5" indent="-38099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marL="4267093" lvl="6" indent="-38099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marL="4876678" lvl="7" indent="-38099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marL="5486263" lvl="8" indent="-38099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411" name="Google Shape;411;p75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75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413" name="Google Shape;413;p75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689459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1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41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41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456369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6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46"/>
          <p:cNvSpPr txBox="1"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marL="609585" lvl="0" indent="-304792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1pPr>
            <a:lvl2pPr marL="1219170" lvl="1" indent="-304792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 b="1"/>
            </a:lvl2pPr>
            <a:lvl3pPr marL="1828754" lvl="2" indent="-304792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3pPr>
            <a:lvl4pPr marL="2438339" lvl="3" indent="-304792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 b="1"/>
            </a:lvl4pPr>
            <a:lvl5pPr marL="3047924" lvl="4" indent="-304792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 b="1"/>
            </a:lvl5pPr>
            <a:lvl6pPr marL="3657509" lvl="5" indent="-304792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 b="1"/>
            </a:lvl6pPr>
            <a:lvl7pPr marL="4267093" lvl="6" indent="-304792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 b="1"/>
            </a:lvl7pPr>
            <a:lvl8pPr marL="4876678" lvl="7" indent="-304792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 b="1"/>
            </a:lvl8pPr>
            <a:lvl9pPr marL="5486263" lvl="8" indent="-304792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 b="1"/>
            </a:lvl9pPr>
          </a:lstStyle>
          <a:p>
            <a:endParaRPr/>
          </a:p>
        </p:txBody>
      </p:sp>
      <p:sp>
        <p:nvSpPr>
          <p:cNvPr id="227" name="Google Shape;227;p46"/>
          <p:cNvSpPr txBox="1">
            <a:spLocks noGrp="1"/>
          </p:cNvSpPr>
          <p:nvPr>
            <p:ph type="body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609585" lvl="0" indent="-40639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600"/>
            </a:lvl1pPr>
            <a:lvl2pPr marL="1219170" lvl="1" indent="-389457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333"/>
            </a:lvl2pPr>
            <a:lvl3pPr marL="1828754" lvl="2" indent="-38099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3pPr>
            <a:lvl4pPr marL="2438339" lvl="3" indent="-372524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1067"/>
            </a:lvl4pPr>
            <a:lvl5pPr marL="3047924" lvl="4" indent="-372524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1067"/>
            </a:lvl5pPr>
            <a:lvl6pPr marL="3657509" lvl="5" indent="-372524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1067"/>
            </a:lvl6pPr>
            <a:lvl7pPr marL="4267093" lvl="6" indent="-372524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1067"/>
            </a:lvl7pPr>
            <a:lvl8pPr marL="4876678" lvl="7" indent="-372524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1067"/>
            </a:lvl8pPr>
            <a:lvl9pPr marL="5486263" lvl="8" indent="-372524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1067"/>
            </a:lvl9pPr>
          </a:lstStyle>
          <a:p>
            <a:endParaRPr/>
          </a:p>
        </p:txBody>
      </p:sp>
      <p:sp>
        <p:nvSpPr>
          <p:cNvPr id="228" name="Google Shape;228;p46"/>
          <p:cNvSpPr txBox="1">
            <a:spLocks noGrp="1"/>
          </p:cNvSpPr>
          <p:nvPr>
            <p:ph type="body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marL="609585" lvl="0" indent="-304792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1pPr>
            <a:lvl2pPr marL="1219170" lvl="1" indent="-304792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 b="1"/>
            </a:lvl2pPr>
            <a:lvl3pPr marL="1828754" lvl="2" indent="-304792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1"/>
            </a:lvl3pPr>
            <a:lvl4pPr marL="2438339" lvl="3" indent="-304792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 b="1"/>
            </a:lvl4pPr>
            <a:lvl5pPr marL="3047924" lvl="4" indent="-304792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 b="1"/>
            </a:lvl5pPr>
            <a:lvl6pPr marL="3657509" lvl="5" indent="-304792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 b="1"/>
            </a:lvl6pPr>
            <a:lvl7pPr marL="4267093" lvl="6" indent="-304792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 b="1"/>
            </a:lvl7pPr>
            <a:lvl8pPr marL="4876678" lvl="7" indent="-304792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 b="1"/>
            </a:lvl8pPr>
            <a:lvl9pPr marL="5486263" lvl="8" indent="-304792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 b="1"/>
            </a:lvl9pPr>
          </a:lstStyle>
          <a:p>
            <a:endParaRPr/>
          </a:p>
        </p:txBody>
      </p:sp>
      <p:sp>
        <p:nvSpPr>
          <p:cNvPr id="229" name="Google Shape;229;p46"/>
          <p:cNvSpPr txBox="1">
            <a:spLocks noGrp="1"/>
          </p:cNvSpPr>
          <p:nvPr>
            <p:ph type="body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609585" lvl="0" indent="-40639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600"/>
            </a:lvl1pPr>
            <a:lvl2pPr marL="1219170" lvl="1" indent="-389457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333"/>
            </a:lvl2pPr>
            <a:lvl3pPr marL="1828754" lvl="2" indent="-38099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3pPr>
            <a:lvl4pPr marL="2438339" lvl="3" indent="-372524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1067"/>
            </a:lvl4pPr>
            <a:lvl5pPr marL="3047924" lvl="4" indent="-372524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1067"/>
            </a:lvl5pPr>
            <a:lvl6pPr marL="3657509" lvl="5" indent="-372524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1067"/>
            </a:lvl6pPr>
            <a:lvl7pPr marL="4267093" lvl="6" indent="-372524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1067"/>
            </a:lvl7pPr>
            <a:lvl8pPr marL="4876678" lvl="7" indent="-372524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1067"/>
            </a:lvl8pPr>
            <a:lvl9pPr marL="5486263" lvl="8" indent="-372524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1067"/>
            </a:lvl9pPr>
          </a:lstStyle>
          <a:p>
            <a:endParaRPr/>
          </a:p>
        </p:txBody>
      </p:sp>
      <p:sp>
        <p:nvSpPr>
          <p:cNvPr id="230" name="Google Shape;230;p46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46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46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120305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7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47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47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47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536614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8"/>
          <p:cNvSpPr txBox="1">
            <a:spLocks noGrp="1"/>
          </p:cNvSpPr>
          <p:nvPr>
            <p:ph type="title"/>
          </p:nvPr>
        </p:nvSpPr>
        <p:spPr>
          <a:xfrm>
            <a:off x="304801" y="182034"/>
            <a:ext cx="2005543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48"/>
          <p:cNvSpPr txBox="1">
            <a:spLocks noGrp="1"/>
          </p:cNvSpPr>
          <p:nvPr>
            <p:ph type="body" idx="1"/>
          </p:nvPr>
        </p:nvSpPr>
        <p:spPr>
          <a:xfrm>
            <a:off x="2383368" y="182034"/>
            <a:ext cx="3407833" cy="390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609585" lvl="0" indent="-440256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1pPr>
            <a:lvl2pPr marL="1219170" lvl="1" indent="-423323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867"/>
            </a:lvl2pPr>
            <a:lvl3pPr marL="1828754" lvl="2" indent="-40639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600"/>
            </a:lvl3pPr>
            <a:lvl4pPr marL="2438339" lvl="3" indent="-389457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333"/>
            </a:lvl4pPr>
            <a:lvl5pPr marL="3047924" lvl="4" indent="-389457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333"/>
            </a:lvl5pPr>
            <a:lvl6pPr marL="3657509" lvl="5" indent="-389457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333"/>
            </a:lvl6pPr>
            <a:lvl7pPr marL="4267093" lvl="6" indent="-389457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333"/>
            </a:lvl7pPr>
            <a:lvl8pPr marL="4876678" lvl="7" indent="-389457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333"/>
            </a:lvl8pPr>
            <a:lvl9pPr marL="5486263" lvl="8" indent="-389457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333"/>
            </a:lvl9pPr>
          </a:lstStyle>
          <a:p>
            <a:endParaRPr/>
          </a:p>
        </p:txBody>
      </p:sp>
      <p:sp>
        <p:nvSpPr>
          <p:cNvPr id="241" name="Google Shape;241;p48"/>
          <p:cNvSpPr txBox="1">
            <a:spLocks noGrp="1"/>
          </p:cNvSpPr>
          <p:nvPr>
            <p:ph type="body" idx="2"/>
          </p:nvPr>
        </p:nvSpPr>
        <p:spPr>
          <a:xfrm>
            <a:off x="304801" y="956733"/>
            <a:ext cx="2005543" cy="3127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609585" lvl="0" indent="-304792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/>
            </a:lvl1pPr>
            <a:lvl2pPr marL="1219170" lvl="1" indent="-304792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800"/>
            </a:lvl2pPr>
            <a:lvl3pPr marL="1828754" lvl="2" indent="-304792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667"/>
            </a:lvl3pPr>
            <a:lvl4pPr marL="2438339" lvl="3" indent="-304792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667"/>
            </a:lvl4pPr>
            <a:lvl5pPr marL="3047924" lvl="4" indent="-304792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667"/>
            </a:lvl5pPr>
            <a:lvl6pPr marL="3657509" lvl="5" indent="-304792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667"/>
            </a:lvl6pPr>
            <a:lvl7pPr marL="4267093" lvl="6" indent="-304792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667"/>
            </a:lvl7pPr>
            <a:lvl8pPr marL="4876678" lvl="7" indent="-304792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667"/>
            </a:lvl8pPr>
            <a:lvl9pPr marL="5486263" lvl="8" indent="-304792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667"/>
            </a:lvl9pPr>
          </a:lstStyle>
          <a:p>
            <a:endParaRPr/>
          </a:p>
        </p:txBody>
      </p:sp>
      <p:sp>
        <p:nvSpPr>
          <p:cNvPr id="242" name="Google Shape;242;p48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48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48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927069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9"/>
          <p:cNvSpPr txBox="1"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49"/>
          <p:cNvSpPr>
            <a:spLocks noGrp="1"/>
          </p:cNvSpPr>
          <p:nvPr>
            <p:ph type="pic" idx="2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248" name="Google Shape;248;p49"/>
          <p:cNvSpPr txBox="1">
            <a:spLocks noGrp="1"/>
          </p:cNvSpPr>
          <p:nvPr>
            <p:ph type="body" idx="1"/>
          </p:nvPr>
        </p:nvSpPr>
        <p:spPr>
          <a:xfrm>
            <a:off x="1194859" y="3578226"/>
            <a:ext cx="3657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609585" lvl="0" indent="-304792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/>
            </a:lvl1pPr>
            <a:lvl2pPr marL="1219170" lvl="1" indent="-304792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800"/>
            </a:lvl2pPr>
            <a:lvl3pPr marL="1828754" lvl="2" indent="-304792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667"/>
            </a:lvl3pPr>
            <a:lvl4pPr marL="2438339" lvl="3" indent="-304792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667"/>
            </a:lvl4pPr>
            <a:lvl5pPr marL="3047924" lvl="4" indent="-304792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667"/>
            </a:lvl5pPr>
            <a:lvl6pPr marL="3657509" lvl="5" indent="-304792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667"/>
            </a:lvl6pPr>
            <a:lvl7pPr marL="4267093" lvl="6" indent="-304792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667"/>
            </a:lvl7pPr>
            <a:lvl8pPr marL="4876678" lvl="7" indent="-304792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667"/>
            </a:lvl8pPr>
            <a:lvl9pPr marL="5486263" lvl="8" indent="-304792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667"/>
            </a:lvl9pPr>
          </a:lstStyle>
          <a:p>
            <a:endParaRPr/>
          </a:p>
        </p:txBody>
      </p:sp>
      <p:sp>
        <p:nvSpPr>
          <p:cNvPr id="249" name="Google Shape;249;p49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49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49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031466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50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50"/>
          <p:cNvSpPr txBox="1">
            <a:spLocks noGrp="1"/>
          </p:cNvSpPr>
          <p:nvPr>
            <p:ph type="body" idx="1"/>
          </p:nvPr>
        </p:nvSpPr>
        <p:spPr>
          <a:xfrm rot="5400000">
            <a:off x="1539346" y="-167745"/>
            <a:ext cx="3017309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609585" lvl="0" indent="-38099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marL="1219170" lvl="1" indent="-38099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marL="1828754" lvl="2" indent="-38099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marL="2438339" lvl="3" indent="-38099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marL="3047924" lvl="4" indent="-38099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marL="3657509" lvl="5" indent="-38099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marL="4267093" lvl="6" indent="-38099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marL="4876678" lvl="7" indent="-38099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marL="5486263" lvl="8" indent="-38099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255" name="Google Shape;255;p50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50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50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290855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51"/>
          <p:cNvSpPr txBox="1">
            <a:spLocks noGrp="1"/>
          </p:cNvSpPr>
          <p:nvPr>
            <p:ph type="title"/>
          </p:nvPr>
        </p:nvSpPr>
        <p:spPr>
          <a:xfrm rot="5400000">
            <a:off x="3154893" y="1447800"/>
            <a:ext cx="3901017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51"/>
          <p:cNvSpPr txBox="1">
            <a:spLocks noGrp="1"/>
          </p:cNvSpPr>
          <p:nvPr>
            <p:ph type="body" idx="1"/>
          </p:nvPr>
        </p:nvSpPr>
        <p:spPr>
          <a:xfrm rot="5400000">
            <a:off x="360893" y="127000"/>
            <a:ext cx="3901017" cy="40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609585" lvl="0" indent="-38099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marL="1219170" lvl="1" indent="-38099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marL="1828754" lvl="2" indent="-38099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marL="2438339" lvl="3" indent="-38099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marL="3047924" lvl="4" indent="-38099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marL="3657509" lvl="5" indent="-38099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marL="4267093" lvl="6" indent="-38099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marL="4876678" lvl="7" indent="-38099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marL="5486263" lvl="8" indent="-38099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261" name="Google Shape;261;p51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51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51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036212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7494" y="1122363"/>
            <a:ext cx="7096933" cy="2387600"/>
          </a:xfrm>
        </p:spPr>
        <p:txBody>
          <a:bodyPr anchor="b">
            <a:noAutofit/>
          </a:bodyPr>
          <a:lstStyle>
            <a:lvl1pPr algn="l">
              <a:defRPr sz="60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7493" y="3602039"/>
            <a:ext cx="9500507" cy="806675"/>
          </a:xfrm>
        </p:spPr>
        <p:txBody>
          <a:bodyPr>
            <a:noAutofit/>
          </a:bodyPr>
          <a:lstStyle>
            <a:lvl1pPr marL="0" indent="0" algn="l">
              <a:buNone/>
              <a:defRPr sz="3200">
                <a:latin typeface="+mn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C79249-FDC0-364D-A734-AE1DE1605D28}"/>
              </a:ext>
            </a:extLst>
          </p:cNvPr>
          <p:cNvSpPr/>
          <p:nvPr userDrawn="1"/>
        </p:nvSpPr>
        <p:spPr>
          <a:xfrm>
            <a:off x="0" y="4572000"/>
            <a:ext cx="12192000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02465C8-266D-104C-9C49-323DF4A8277E}"/>
              </a:ext>
            </a:extLst>
          </p:cNvPr>
          <p:cNvSpPr/>
          <p:nvPr userDrawn="1"/>
        </p:nvSpPr>
        <p:spPr>
          <a:xfrm>
            <a:off x="583746" y="4960030"/>
            <a:ext cx="1551215" cy="1551215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37979A1C-BF60-B345-A664-2E4F7A3461EB}"/>
              </a:ext>
            </a:extLst>
          </p:cNvPr>
          <p:cNvSpPr/>
          <p:nvPr userDrawn="1"/>
        </p:nvSpPr>
        <p:spPr>
          <a:xfrm>
            <a:off x="2" y="4571999"/>
            <a:ext cx="1118508" cy="1118508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40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8080B3E-915C-2D4C-8608-596E1BFD6387}"/>
              </a:ext>
            </a:extLst>
          </p:cNvPr>
          <p:cNvSpPr/>
          <p:nvPr userDrawn="1"/>
        </p:nvSpPr>
        <p:spPr>
          <a:xfrm>
            <a:off x="2" y="5739493"/>
            <a:ext cx="1118508" cy="1118508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40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5FBB50-09C8-B64E-AE57-67C5E70810CB}"/>
              </a:ext>
            </a:extLst>
          </p:cNvPr>
          <p:cNvGrpSpPr/>
          <p:nvPr userDrawn="1"/>
        </p:nvGrpSpPr>
        <p:grpSpPr>
          <a:xfrm>
            <a:off x="8264428" y="-3420"/>
            <a:ext cx="3927573" cy="3165023"/>
            <a:chOff x="9857014" y="13834"/>
            <a:chExt cx="2334986" cy="1881641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FBF1E52-11FA-DC48-B7AD-75734232FFE8}"/>
                </a:ext>
              </a:extLst>
            </p:cNvPr>
            <p:cNvSpPr/>
            <p:nvPr userDrawn="1"/>
          </p:nvSpPr>
          <p:spPr>
            <a:xfrm rot="5400000" flipH="1" flipV="1">
              <a:off x="10667433" y="370908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40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4850B620-49F5-3748-84AF-682555D52792}"/>
                </a:ext>
              </a:extLst>
            </p:cNvPr>
            <p:cNvSpPr/>
            <p:nvPr userDrawn="1"/>
          </p:nvSpPr>
          <p:spPr>
            <a:xfrm rot="16200000" flipV="1">
              <a:off x="9499940" y="370908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400"/>
            </a:p>
          </p:txBody>
        </p:sp>
      </p:grpSp>
      <p:sp>
        <p:nvSpPr>
          <p:cNvPr id="22" name="Freeform 21">
            <a:extLst>
              <a:ext uri="{FF2B5EF4-FFF2-40B4-BE49-F238E27FC236}">
                <a16:creationId xmlns:a16="http://schemas.microsoft.com/office/drawing/2014/main" id="{BC68F289-2744-2F48-893A-3F17911625C8}"/>
              </a:ext>
            </a:extLst>
          </p:cNvPr>
          <p:cNvSpPr/>
          <p:nvPr userDrawn="1"/>
        </p:nvSpPr>
        <p:spPr>
          <a:xfrm>
            <a:off x="0" y="-1"/>
            <a:ext cx="1167493" cy="1167493"/>
          </a:xfrm>
          <a:custGeom>
            <a:avLst/>
            <a:gdLst>
              <a:gd name="connsiteX0" fmla="*/ 0 w 862693"/>
              <a:gd name="connsiteY0" fmla="*/ 0 h 862693"/>
              <a:gd name="connsiteX1" fmla="*/ 862693 w 862693"/>
              <a:gd name="connsiteY1" fmla="*/ 0 h 862693"/>
              <a:gd name="connsiteX2" fmla="*/ 0 w 862693"/>
              <a:gd name="connsiteY2" fmla="*/ 862693 h 862693"/>
              <a:gd name="connsiteX3" fmla="*/ 0 w 862693"/>
              <a:gd name="connsiteY3" fmla="*/ 0 h 86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93" h="862693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400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9E240E8A-950E-7946-826C-415CB5DACA43}"/>
              </a:ext>
            </a:extLst>
          </p:cNvPr>
          <p:cNvSpPr/>
          <p:nvPr userDrawn="1"/>
        </p:nvSpPr>
        <p:spPr>
          <a:xfrm>
            <a:off x="11024508" y="4580709"/>
            <a:ext cx="1167493" cy="2277292"/>
          </a:xfrm>
          <a:custGeom>
            <a:avLst/>
            <a:gdLst>
              <a:gd name="connsiteX0" fmla="*/ 1167473 w 1167493"/>
              <a:gd name="connsiteY0" fmla="*/ 0 h 2272167"/>
              <a:gd name="connsiteX1" fmla="*/ 1167493 w 1167493"/>
              <a:gd name="connsiteY1" fmla="*/ 0 h 2272167"/>
              <a:gd name="connsiteX2" fmla="*/ 1167493 w 1167493"/>
              <a:gd name="connsiteY2" fmla="*/ 492960 h 2272167"/>
              <a:gd name="connsiteX3" fmla="*/ 1167493 w 1167493"/>
              <a:gd name="connsiteY3" fmla="*/ 720385 h 2272167"/>
              <a:gd name="connsiteX4" fmla="*/ 1167493 w 1167493"/>
              <a:gd name="connsiteY4" fmla="*/ 2272167 h 2272167"/>
              <a:gd name="connsiteX5" fmla="*/ 0 w 1167493"/>
              <a:gd name="connsiteY5" fmla="*/ 2272167 h 2272167"/>
              <a:gd name="connsiteX6" fmla="*/ 0 w 1167493"/>
              <a:gd name="connsiteY6" fmla="*/ 1898074 h 2272167"/>
              <a:gd name="connsiteX7" fmla="*/ 0 w 1167493"/>
              <a:gd name="connsiteY7" fmla="*/ 1271597 h 2272167"/>
              <a:gd name="connsiteX8" fmla="*/ 0 w 1167493"/>
              <a:gd name="connsiteY8" fmla="*/ 1177688 h 2272167"/>
              <a:gd name="connsiteX9" fmla="*/ 1048124 w 1167493"/>
              <a:gd name="connsiteY9" fmla="*/ 6080 h 2272167"/>
              <a:gd name="connsiteX10" fmla="*/ 1167473 w 1167493"/>
              <a:gd name="connsiteY10" fmla="*/ 0 h 2272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67493" h="2272167">
                <a:moveTo>
                  <a:pt x="1167473" y="0"/>
                </a:moveTo>
                <a:lnTo>
                  <a:pt x="1167493" y="0"/>
                </a:lnTo>
                <a:lnTo>
                  <a:pt x="1167493" y="492960"/>
                </a:lnTo>
                <a:lnTo>
                  <a:pt x="1167493" y="720385"/>
                </a:lnTo>
                <a:lnTo>
                  <a:pt x="1167493" y="2272167"/>
                </a:lnTo>
                <a:lnTo>
                  <a:pt x="0" y="2272167"/>
                </a:lnTo>
                <a:lnTo>
                  <a:pt x="0" y="1898074"/>
                </a:lnTo>
                <a:lnTo>
                  <a:pt x="0" y="1271597"/>
                </a:lnTo>
                <a:lnTo>
                  <a:pt x="0" y="1177688"/>
                </a:lnTo>
                <a:cubicBezTo>
                  <a:pt x="0" y="567919"/>
                  <a:pt x="459408" y="66389"/>
                  <a:pt x="1048124" y="6080"/>
                </a:cubicBezTo>
                <a:lnTo>
                  <a:pt x="1167473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5557397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4" y="381000"/>
            <a:ext cx="9779183" cy="1325563"/>
          </a:xfrm>
        </p:spPr>
        <p:txBody>
          <a:bodyPr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4" y="2017469"/>
            <a:ext cx="9779183" cy="3366815"/>
          </a:xfrm>
        </p:spPr>
        <p:txBody>
          <a:bodyPr>
            <a:noAutofit/>
          </a:bodyPr>
          <a:lstStyle>
            <a:lvl1pPr marL="0" indent="0">
              <a:buNone/>
              <a:defRPr>
                <a:latin typeface="+mn-lt"/>
              </a:defRPr>
            </a:lvl1pPr>
            <a:lvl2pPr marL="457189" indent="0">
              <a:buNone/>
              <a:defRPr>
                <a:latin typeface="+mn-lt"/>
              </a:defRPr>
            </a:lvl2pPr>
            <a:lvl3pPr marL="914377" indent="0">
              <a:buNone/>
              <a:defRPr>
                <a:latin typeface="+mn-lt"/>
              </a:defRPr>
            </a:lvl3pPr>
            <a:lvl4pPr marL="1371566" indent="0">
              <a:buNone/>
              <a:defRPr>
                <a:latin typeface="+mn-lt"/>
              </a:defRPr>
            </a:lvl4pPr>
            <a:lvl5pPr marL="1828754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6A7F6A3F-E1DD-A246-9A6D-5F9B18BA2588}"/>
              </a:ext>
            </a:extLst>
          </p:cNvPr>
          <p:cNvSpPr/>
          <p:nvPr userDrawn="1"/>
        </p:nvSpPr>
        <p:spPr>
          <a:xfrm flipH="1">
            <a:off x="8580896" y="1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40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055FD0FC-C8FF-6741-A364-A29CDC6F9495}"/>
              </a:ext>
            </a:extLst>
          </p:cNvPr>
          <p:cNvSpPr/>
          <p:nvPr userDrawn="1"/>
        </p:nvSpPr>
        <p:spPr>
          <a:xfrm flipH="1">
            <a:off x="8580896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400">
              <a:latin typeface="+mn-lt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11C9832-A021-954E-A34F-2988D1189AE9}"/>
              </a:ext>
            </a:extLst>
          </p:cNvPr>
          <p:cNvSpPr/>
          <p:nvPr userDrawn="1"/>
        </p:nvSpPr>
        <p:spPr>
          <a:xfrm>
            <a:off x="1" y="0"/>
            <a:ext cx="933856" cy="933856"/>
          </a:xfrm>
          <a:custGeom>
            <a:avLst/>
            <a:gdLst>
              <a:gd name="connsiteX0" fmla="*/ 0 w 862693"/>
              <a:gd name="connsiteY0" fmla="*/ 0 h 862693"/>
              <a:gd name="connsiteX1" fmla="*/ 862693 w 862693"/>
              <a:gd name="connsiteY1" fmla="*/ 0 h 862693"/>
              <a:gd name="connsiteX2" fmla="*/ 0 w 862693"/>
              <a:gd name="connsiteY2" fmla="*/ 862693 h 862693"/>
              <a:gd name="connsiteX3" fmla="*/ 0 w 862693"/>
              <a:gd name="connsiteY3" fmla="*/ 0 h 86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93" h="862693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40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861BC34-DFBF-2D4F-B463-FCFBC08391FF}"/>
              </a:ext>
            </a:extLst>
          </p:cNvPr>
          <p:cNvGrpSpPr/>
          <p:nvPr userDrawn="1"/>
        </p:nvGrpSpPr>
        <p:grpSpPr>
          <a:xfrm>
            <a:off x="8082093" y="5590905"/>
            <a:ext cx="1572380" cy="1267097"/>
            <a:chOff x="7413403" y="4976359"/>
            <a:chExt cx="2334986" cy="1881641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5C37C19-F268-4A43-A0D4-3B1B38D48952}"/>
                </a:ext>
              </a:extLst>
            </p:cNvPr>
            <p:cNvSpPr/>
            <p:nvPr userDrawn="1"/>
          </p:nvSpPr>
          <p:spPr>
            <a:xfrm rot="5400000" flipH="1" flipV="1">
              <a:off x="8223822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400">
                <a:latin typeface="+mn-lt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E4F760E5-9D5D-E44F-AEBF-20CA8DE87D11}"/>
                </a:ext>
              </a:extLst>
            </p:cNvPr>
            <p:cNvSpPr/>
            <p:nvPr userDrawn="1"/>
          </p:nvSpPr>
          <p:spPr>
            <a:xfrm rot="16200000" flipV="1">
              <a:off x="7056329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400">
                <a:latin typeface="+mn-lt"/>
              </a:endParaRPr>
            </a:p>
          </p:txBody>
        </p:sp>
      </p:grp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fld id="{45B08281-154C-4FEF-A6DF-18BA3AC0F374}" type="datetime1">
              <a:rPr lang="en-US" smtClean="0"/>
              <a:t>9/5/2024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7" y="6356351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785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FD8B73-B612-8341-9EBB-026D353BB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75" r="-2286"/>
          <a:stretch/>
        </p:blipFill>
        <p:spPr>
          <a:xfrm>
            <a:off x="0" y="2805616"/>
            <a:ext cx="1554480" cy="4279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F2F43C-FAD0-AC4F-95C9-8B458E5101A8}"/>
              </a:ext>
            </a:extLst>
          </p:cNvPr>
          <p:cNvSpPr txBox="1"/>
          <p:nvPr userDrawn="1"/>
        </p:nvSpPr>
        <p:spPr>
          <a:xfrm>
            <a:off x="8971280" y="6228080"/>
            <a:ext cx="2382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>
                <a:solidFill>
                  <a:schemeClr val="accent6">
                    <a:lumMod val="75000"/>
                  </a:schemeClr>
                </a:solidFill>
              </a:rPr>
              <a:t>PRB     </a:t>
            </a:r>
            <a:fld id="{FC9FCA1E-09EE-0941-917E-EDADF3334304}" type="slidenum">
              <a:rPr lang="en-US" sz="1400" smtClean="0">
                <a:solidFill>
                  <a:schemeClr val="accent6">
                    <a:lumMod val="75000"/>
                  </a:schemeClr>
                </a:solidFill>
              </a:rPr>
              <a:t>‹#›</a:t>
            </a:fld>
            <a:endParaRPr lang="en-US" sz="140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3214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A62587F-7496-384A-AF40-18FC8CF0709D}"/>
              </a:ext>
            </a:extLst>
          </p:cNvPr>
          <p:cNvSpPr/>
          <p:nvPr userDrawn="1"/>
        </p:nvSpPr>
        <p:spPr>
          <a:xfrm>
            <a:off x="0" y="2286003"/>
            <a:ext cx="12208823" cy="45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84DB028B-A475-224B-B675-A15A56CAD0BF}"/>
              </a:ext>
            </a:extLst>
          </p:cNvPr>
          <p:cNvSpPr/>
          <p:nvPr userDrawn="1"/>
        </p:nvSpPr>
        <p:spPr>
          <a:xfrm flipH="1">
            <a:off x="8597719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400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61C34955-105B-4D4D-B51D-754C5D38A85D}"/>
              </a:ext>
            </a:extLst>
          </p:cNvPr>
          <p:cNvSpPr/>
          <p:nvPr userDrawn="1"/>
        </p:nvSpPr>
        <p:spPr>
          <a:xfrm>
            <a:off x="1" y="0"/>
            <a:ext cx="933856" cy="933856"/>
          </a:xfrm>
          <a:custGeom>
            <a:avLst/>
            <a:gdLst>
              <a:gd name="connsiteX0" fmla="*/ 0 w 862693"/>
              <a:gd name="connsiteY0" fmla="*/ 0 h 862693"/>
              <a:gd name="connsiteX1" fmla="*/ 862693 w 862693"/>
              <a:gd name="connsiteY1" fmla="*/ 0 h 862693"/>
              <a:gd name="connsiteX2" fmla="*/ 0 w 862693"/>
              <a:gd name="connsiteY2" fmla="*/ 862693 h 862693"/>
              <a:gd name="connsiteX3" fmla="*/ 0 w 862693"/>
              <a:gd name="connsiteY3" fmla="*/ 0 h 86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93" h="862693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40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2734DEB1-EC02-2E42-9292-4ADD115060A5}"/>
              </a:ext>
            </a:extLst>
          </p:cNvPr>
          <p:cNvSpPr/>
          <p:nvPr userDrawn="1"/>
        </p:nvSpPr>
        <p:spPr>
          <a:xfrm rot="5400000" flipH="1" flipV="1">
            <a:off x="10344102" y="438100"/>
            <a:ext cx="2285999" cy="1409801"/>
          </a:xfrm>
          <a:custGeom>
            <a:avLst/>
            <a:gdLst>
              <a:gd name="connsiteX0" fmla="*/ 1881641 w 1881641"/>
              <a:gd name="connsiteY0" fmla="*/ 1167473 h 1167493"/>
              <a:gd name="connsiteX1" fmla="*/ 1881641 w 1881641"/>
              <a:gd name="connsiteY1" fmla="*/ 1167493 h 1167493"/>
              <a:gd name="connsiteX2" fmla="*/ 1167493 w 1881641"/>
              <a:gd name="connsiteY2" fmla="*/ 1167493 h 1167493"/>
              <a:gd name="connsiteX3" fmla="*/ 0 w 1881641"/>
              <a:gd name="connsiteY3" fmla="*/ 0 h 1167493"/>
              <a:gd name="connsiteX4" fmla="*/ 714149 w 1881641"/>
              <a:gd name="connsiteY4" fmla="*/ 0 h 1167493"/>
              <a:gd name="connsiteX5" fmla="*/ 1875614 w 1881641"/>
              <a:gd name="connsiteY5" fmla="*/ 1048124 h 1167493"/>
              <a:gd name="connsiteX6" fmla="*/ 1881641 w 1881641"/>
              <a:gd name="connsiteY6" fmla="*/ 1167473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81641" h="1167493">
                <a:moveTo>
                  <a:pt x="1881641" y="1167473"/>
                </a:moveTo>
                <a:lnTo>
                  <a:pt x="1881641" y="1167493"/>
                </a:lnTo>
                <a:lnTo>
                  <a:pt x="1167493" y="1167493"/>
                </a:lnTo>
                <a:cubicBezTo>
                  <a:pt x="522704" y="1167493"/>
                  <a:pt x="0" y="644789"/>
                  <a:pt x="0" y="0"/>
                </a:cubicBezTo>
                <a:lnTo>
                  <a:pt x="714149" y="0"/>
                </a:lnTo>
                <a:cubicBezTo>
                  <a:pt x="1318639" y="0"/>
                  <a:pt x="1815827" y="459408"/>
                  <a:pt x="1875614" y="1048124"/>
                </a:cubicBezTo>
                <a:lnTo>
                  <a:pt x="1881641" y="1167473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40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E932F0D-7FC3-634B-932C-3625C16C8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4" y="381000"/>
            <a:ext cx="9779183" cy="1325563"/>
          </a:xfrm>
        </p:spPr>
        <p:txBody>
          <a:bodyPr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67494" y="2653168"/>
            <a:ext cx="9779183" cy="3436483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95D4F5-F69B-42F6-8A9D-330F696E1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fld id="{04D857D4-BD7E-4A06-844B-AAD504F1114F}" type="datetime1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79A23A-2238-4904-8692-9F2DAE8B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69FC35-DDC8-45FB-8ACB-21C15F57C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06317" y="6356351"/>
            <a:ext cx="1604683" cy="365125"/>
          </a:xfrm>
        </p:spPr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1725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067EACEC-C2DD-EA42-8504-176673AD1F20}"/>
              </a:ext>
            </a:extLst>
          </p:cNvPr>
          <p:cNvSpPr/>
          <p:nvPr userDrawn="1"/>
        </p:nvSpPr>
        <p:spPr>
          <a:xfrm>
            <a:off x="0" y="0"/>
            <a:ext cx="8025491" cy="6858000"/>
          </a:xfrm>
          <a:custGeom>
            <a:avLst/>
            <a:gdLst>
              <a:gd name="connsiteX0" fmla="*/ 0 w 8025490"/>
              <a:gd name="connsiteY0" fmla="*/ 0 h 6858000"/>
              <a:gd name="connsiteX1" fmla="*/ 4596490 w 8025490"/>
              <a:gd name="connsiteY1" fmla="*/ 0 h 6858000"/>
              <a:gd name="connsiteX2" fmla="*/ 8025490 w 8025490"/>
              <a:gd name="connsiteY2" fmla="*/ 3429000 h 6858000"/>
              <a:gd name="connsiteX3" fmla="*/ 4596490 w 8025490"/>
              <a:gd name="connsiteY3" fmla="*/ 6858000 h 6858000"/>
              <a:gd name="connsiteX4" fmla="*/ 0 w 802549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25490" h="6858000">
                <a:moveTo>
                  <a:pt x="0" y="0"/>
                </a:moveTo>
                <a:lnTo>
                  <a:pt x="4596490" y="0"/>
                </a:lnTo>
                <a:cubicBezTo>
                  <a:pt x="6490274" y="0"/>
                  <a:pt x="8025490" y="1535216"/>
                  <a:pt x="8025490" y="3429000"/>
                </a:cubicBezTo>
                <a:cubicBezTo>
                  <a:pt x="8025490" y="5322784"/>
                  <a:pt x="6490274" y="6858000"/>
                  <a:pt x="4596490" y="6858000"/>
                </a:cubicBez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7495" y="1059400"/>
            <a:ext cx="6245912" cy="2387600"/>
          </a:xfrm>
        </p:spPr>
        <p:txBody>
          <a:bodyPr anchor="b">
            <a:noAutofit/>
          </a:bodyPr>
          <a:lstStyle>
            <a:lvl1pPr algn="l"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7495" y="3539076"/>
            <a:ext cx="6245912" cy="1406101"/>
          </a:xfrm>
        </p:spPr>
        <p:txBody>
          <a:bodyPr>
            <a:no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9843C7E-5704-7A46-8974-F3BFA42E7310}"/>
              </a:ext>
            </a:extLst>
          </p:cNvPr>
          <p:cNvGrpSpPr/>
          <p:nvPr userDrawn="1"/>
        </p:nvGrpSpPr>
        <p:grpSpPr>
          <a:xfrm rot="16200000">
            <a:off x="8286530" y="2207195"/>
            <a:ext cx="3032351" cy="2443611"/>
            <a:chOff x="9857014" y="13834"/>
            <a:chExt cx="2334986" cy="1881641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FBF1E52-11FA-DC48-B7AD-75734232FFE8}"/>
                </a:ext>
              </a:extLst>
            </p:cNvPr>
            <p:cNvSpPr/>
            <p:nvPr userDrawn="1"/>
          </p:nvSpPr>
          <p:spPr>
            <a:xfrm rot="5400000" flipH="1" flipV="1">
              <a:off x="10667433" y="370908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40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4850B620-49F5-3748-84AF-682555D52792}"/>
                </a:ext>
              </a:extLst>
            </p:cNvPr>
            <p:cNvSpPr/>
            <p:nvPr userDrawn="1"/>
          </p:nvSpPr>
          <p:spPr>
            <a:xfrm rot="16200000" flipV="1">
              <a:off x="9499940" y="370908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400"/>
            </a:p>
          </p:txBody>
        </p:sp>
      </p:grpSp>
      <p:sp>
        <p:nvSpPr>
          <p:cNvPr id="17" name="Freeform 16">
            <a:extLst>
              <a:ext uri="{FF2B5EF4-FFF2-40B4-BE49-F238E27FC236}">
                <a16:creationId xmlns:a16="http://schemas.microsoft.com/office/drawing/2014/main" id="{0B179973-08D2-EF40-B516-35E75E906394}"/>
              </a:ext>
            </a:extLst>
          </p:cNvPr>
          <p:cNvSpPr/>
          <p:nvPr userDrawn="1"/>
        </p:nvSpPr>
        <p:spPr>
          <a:xfrm flipH="1">
            <a:off x="8580896" y="1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400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6C811FF3-E48A-194D-8022-65F8C3A17449}"/>
              </a:ext>
            </a:extLst>
          </p:cNvPr>
          <p:cNvSpPr/>
          <p:nvPr userDrawn="1"/>
        </p:nvSpPr>
        <p:spPr>
          <a:xfrm flipH="1">
            <a:off x="8580896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4734151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4" y="381000"/>
            <a:ext cx="9779183" cy="1325563"/>
          </a:xfrm>
        </p:spPr>
        <p:txBody>
          <a:bodyPr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4" y="2087562"/>
            <a:ext cx="9779183" cy="3366815"/>
          </a:xfrm>
        </p:spPr>
        <p:txBody>
          <a:bodyPr>
            <a:noAutofit/>
          </a:bodyPr>
          <a:lstStyle>
            <a:lvl1pPr marL="0" indent="0">
              <a:buNone/>
              <a:defRPr>
                <a:latin typeface="+mn-lt"/>
              </a:defRPr>
            </a:lvl1pPr>
            <a:lvl2pPr marL="457189" indent="0">
              <a:buNone/>
              <a:defRPr>
                <a:latin typeface="+mn-lt"/>
              </a:defRPr>
            </a:lvl2pPr>
            <a:lvl3pPr marL="914377" indent="0">
              <a:buNone/>
              <a:defRPr>
                <a:latin typeface="+mn-lt"/>
              </a:defRPr>
            </a:lvl3pPr>
            <a:lvl4pPr marL="1371566" indent="0">
              <a:buNone/>
              <a:defRPr>
                <a:latin typeface="+mn-lt"/>
              </a:defRPr>
            </a:lvl4pPr>
            <a:lvl5pPr marL="1828754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6A7F6A3F-E1DD-A246-9A6D-5F9B18BA2588}"/>
              </a:ext>
            </a:extLst>
          </p:cNvPr>
          <p:cNvSpPr/>
          <p:nvPr userDrawn="1"/>
        </p:nvSpPr>
        <p:spPr>
          <a:xfrm flipH="1">
            <a:off x="8580896" y="1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40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055FD0FC-C8FF-6741-A364-A29CDC6F9495}"/>
              </a:ext>
            </a:extLst>
          </p:cNvPr>
          <p:cNvSpPr/>
          <p:nvPr userDrawn="1"/>
        </p:nvSpPr>
        <p:spPr>
          <a:xfrm rot="5400000" flipH="1">
            <a:off x="1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40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1"/>
            <a:ext cx="1701019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916AFA50-87A4-4E99-B112-8C6B1DFB84B2}" type="datetime1">
              <a:rPr lang="en-US" smtClean="0"/>
              <a:t>9/5/2024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7" y="6356351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5176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hart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BA2A58C-57B7-834C-8F5C-3299322411B1}"/>
              </a:ext>
            </a:extLst>
          </p:cNvPr>
          <p:cNvGrpSpPr/>
          <p:nvPr userDrawn="1"/>
        </p:nvGrpSpPr>
        <p:grpSpPr>
          <a:xfrm rot="16200000">
            <a:off x="10772263" y="152642"/>
            <a:ext cx="1572380" cy="1267097"/>
            <a:chOff x="7413403" y="4976359"/>
            <a:chExt cx="2334986" cy="1881641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801D8067-144A-FE48-AF1E-529B662DCAD3}"/>
                </a:ext>
              </a:extLst>
            </p:cNvPr>
            <p:cNvSpPr/>
            <p:nvPr userDrawn="1"/>
          </p:nvSpPr>
          <p:spPr>
            <a:xfrm rot="5400000" flipH="1" flipV="1">
              <a:off x="8223822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40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ECA7D87-C78C-C140-AA28-C0FB20209045}"/>
                </a:ext>
              </a:extLst>
            </p:cNvPr>
            <p:cNvSpPr/>
            <p:nvPr userDrawn="1"/>
          </p:nvSpPr>
          <p:spPr>
            <a:xfrm rot="16200000" flipV="1">
              <a:off x="7056329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40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4" y="381000"/>
            <a:ext cx="9779183" cy="1325563"/>
          </a:xfrm>
        </p:spPr>
        <p:txBody>
          <a:bodyPr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4" y="2087564"/>
            <a:ext cx="9779183" cy="3366813"/>
          </a:xfrm>
        </p:spPr>
        <p:txBody>
          <a:bodyPr>
            <a:noAutofit/>
          </a:bodyPr>
          <a:lstStyle>
            <a:lvl1pPr marL="0" indent="0">
              <a:buNone/>
              <a:defRPr>
                <a:latin typeface="+mn-lt"/>
              </a:defRPr>
            </a:lvl1pPr>
            <a:lvl2pPr marL="457189" indent="0">
              <a:buNone/>
              <a:defRPr>
                <a:latin typeface="+mn-lt"/>
              </a:defRPr>
            </a:lvl2pPr>
            <a:lvl3pPr marL="914377" indent="0">
              <a:buNone/>
              <a:defRPr>
                <a:latin typeface="+mn-lt"/>
              </a:defRPr>
            </a:lvl3pPr>
            <a:lvl4pPr marL="1371566" indent="0">
              <a:buNone/>
              <a:defRPr>
                <a:latin typeface="+mn-lt"/>
              </a:defRPr>
            </a:lvl4pPr>
            <a:lvl5pPr marL="1828754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1"/>
            <a:ext cx="1701019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fld id="{6B3905CA-BF0F-4A1B-AA0D-85E42F5D5A85}" type="datetime1">
              <a:rPr lang="en-US" smtClean="0"/>
              <a:t>9/5/2024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7" y="6356351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3180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8722" y="1684339"/>
            <a:ext cx="8594559" cy="2810460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4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C91C146-F9A8-9A4C-9508-8590923B8D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001" y="519406"/>
            <a:ext cx="1364297" cy="1094521"/>
          </a:xfrm>
        </p:spPr>
        <p:txBody>
          <a:bodyPr>
            <a:noAutofit/>
          </a:bodyPr>
          <a:lstStyle>
            <a:lvl1pPr marL="0" indent="0" algn="ctr">
              <a:buNone/>
              <a:defRPr sz="23899" b="1">
                <a:solidFill>
                  <a:schemeClr val="accent1">
                    <a:lumMod val="75000"/>
                  </a:schemeClr>
                </a:solidFill>
                <a:latin typeface="Tenorite" pitchFamily="2" charset="0"/>
              </a:defRPr>
            </a:lvl1pPr>
            <a:lvl2pPr marL="457189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2pPr>
            <a:lvl3pPr marL="914377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3pPr>
            <a:lvl4pPr marL="1371566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4pPr>
            <a:lvl5pPr marL="1828754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5pPr>
          </a:lstStyle>
          <a:p>
            <a:pPr lvl="0"/>
            <a:r>
              <a:rPr lang="en-US"/>
              <a:t>“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22D6C2B-78AC-DD47-9289-067C968B06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81814" y="4494213"/>
            <a:ext cx="3511551" cy="679451"/>
          </a:xfrm>
        </p:spPr>
        <p:txBody>
          <a:bodyPr>
            <a:no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457189" indent="0" algn="r">
              <a:buNone/>
              <a:defRPr sz="1800">
                <a:solidFill>
                  <a:schemeClr val="bg1"/>
                </a:solidFill>
                <a:latin typeface="Tenorite" pitchFamily="2" charset="0"/>
              </a:defRPr>
            </a:lvl2pPr>
            <a:lvl3pPr marL="914377" indent="0" algn="r">
              <a:buNone/>
              <a:defRPr sz="1600">
                <a:solidFill>
                  <a:schemeClr val="bg1"/>
                </a:solidFill>
                <a:latin typeface="Tenorite" pitchFamily="2" charset="0"/>
              </a:defRPr>
            </a:lvl3pPr>
            <a:lvl4pPr marL="1371566" indent="0" algn="r">
              <a:buNone/>
              <a:defRPr sz="1400">
                <a:solidFill>
                  <a:schemeClr val="bg1"/>
                </a:solidFill>
                <a:latin typeface="Tenorite" pitchFamily="2" charset="0"/>
              </a:defRPr>
            </a:lvl4pPr>
            <a:lvl5pPr marL="1828754" indent="0" algn="r">
              <a:buNone/>
              <a:defRPr sz="1400">
                <a:solidFill>
                  <a:schemeClr val="bg1"/>
                </a:solidFill>
                <a:latin typeface="Tenorite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612193CD-03AD-D74D-A5CD-747A9B53F49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09105" y="3399693"/>
            <a:ext cx="1364297" cy="1094521"/>
          </a:xfrm>
        </p:spPr>
        <p:txBody>
          <a:bodyPr>
            <a:noAutofit/>
          </a:bodyPr>
          <a:lstStyle>
            <a:lvl1pPr marL="0" indent="0" algn="ctr">
              <a:buNone/>
              <a:defRPr sz="23899" b="1">
                <a:solidFill>
                  <a:schemeClr val="accent1">
                    <a:lumMod val="75000"/>
                  </a:schemeClr>
                </a:solidFill>
                <a:latin typeface="Tenorite" pitchFamily="2" charset="0"/>
              </a:defRPr>
            </a:lvl1pPr>
            <a:lvl2pPr marL="457189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2pPr>
            <a:lvl3pPr marL="914377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3pPr>
            <a:lvl4pPr marL="1371566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4pPr>
            <a:lvl5pPr marL="1828754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5pPr>
          </a:lstStyle>
          <a:p>
            <a:pPr lvl="0"/>
            <a:r>
              <a:rPr lang="en-US"/>
              <a:t>”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fld id="{D3DA9A77-60C0-4BB8-898D-2828EE4073AD}" type="datetime1">
              <a:rPr lang="en-US" smtClean="0"/>
              <a:t>9/5/2024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55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28C225EC-F6EF-1144-834A-F0B91974AA41}"/>
              </a:ext>
            </a:extLst>
          </p:cNvPr>
          <p:cNvSpPr/>
          <p:nvPr userDrawn="1"/>
        </p:nvSpPr>
        <p:spPr>
          <a:xfrm>
            <a:off x="1" y="-1664"/>
            <a:ext cx="9857012" cy="68596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1E40CEAF-B1BB-174E-A798-3BA60D9C0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429" y="381000"/>
            <a:ext cx="8401624" cy="1325563"/>
          </a:xfrm>
        </p:spPr>
        <p:txBody>
          <a:bodyPr lIns="0"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23">
            <a:extLst>
              <a:ext uri="{FF2B5EF4-FFF2-40B4-BE49-F238E27FC236}">
                <a16:creationId xmlns:a16="http://schemas.microsoft.com/office/drawing/2014/main" id="{5E48B363-63E8-4F17-842B-53AD935A65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0430" y="2227757"/>
            <a:ext cx="1200375" cy="1201243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 Placeholder 28">
            <a:extLst>
              <a:ext uri="{FF2B5EF4-FFF2-40B4-BE49-F238E27FC236}">
                <a16:creationId xmlns:a16="http://schemas.microsoft.com/office/drawing/2014/main" id="{CC3A7E03-4F06-4380-90A1-845651EEA3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23352" y="2426401"/>
            <a:ext cx="2281237" cy="347663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1" name="Text Placeholder 28">
            <a:extLst>
              <a:ext uri="{FF2B5EF4-FFF2-40B4-BE49-F238E27FC236}">
                <a16:creationId xmlns:a16="http://schemas.microsoft.com/office/drawing/2014/main" id="{31AF5791-727B-438A-A7EF-5D132167C8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23351" y="2811646"/>
            <a:ext cx="2281237" cy="347663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" name="Picture Placeholder 23">
            <a:extLst>
              <a:ext uri="{FF2B5EF4-FFF2-40B4-BE49-F238E27FC236}">
                <a16:creationId xmlns:a16="http://schemas.microsoft.com/office/drawing/2014/main" id="{9ABA5222-6FD6-405B-8AC8-18022C36590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95814" y="2227757"/>
            <a:ext cx="1200375" cy="1201243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 Placeholder 28">
            <a:extLst>
              <a:ext uri="{FF2B5EF4-FFF2-40B4-BE49-F238E27FC236}">
                <a16:creationId xmlns:a16="http://schemas.microsoft.com/office/drawing/2014/main" id="{A1A33FCF-D2EB-478E-8679-428657895F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70818" y="2422566"/>
            <a:ext cx="2281237" cy="347663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55274EF8-F641-41B2-89C1-FD94AFA486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70816" y="2807811"/>
            <a:ext cx="2281237" cy="347663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8" name="Picture Placeholder 23">
            <a:extLst>
              <a:ext uri="{FF2B5EF4-FFF2-40B4-BE49-F238E27FC236}">
                <a16:creationId xmlns:a16="http://schemas.microsoft.com/office/drawing/2014/main" id="{124DE785-775F-4AE4-94B3-FA728188EB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0430" y="4254273"/>
            <a:ext cx="1200375" cy="1201243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Text Placeholder 28">
            <a:extLst>
              <a:ext uri="{FF2B5EF4-FFF2-40B4-BE49-F238E27FC236}">
                <a16:creationId xmlns:a16="http://schemas.microsoft.com/office/drawing/2014/main" id="{5A429D4E-B795-4E55-852E-9E161F9EBD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23352" y="4498794"/>
            <a:ext cx="2281237" cy="347663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41D297CB-52EE-4DE4-AEAC-CD4AAF2BF17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123351" y="4884039"/>
            <a:ext cx="2281237" cy="347663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9" name="Picture Placeholder 23">
            <a:extLst>
              <a:ext uri="{FF2B5EF4-FFF2-40B4-BE49-F238E27FC236}">
                <a16:creationId xmlns:a16="http://schemas.microsoft.com/office/drawing/2014/main" id="{F5694B35-7776-4DB9-9EB7-3AF076EC357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495814" y="4254273"/>
            <a:ext cx="1200375" cy="1201243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AD7B736B-3A10-499F-8F23-4437982C823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70818" y="4498794"/>
            <a:ext cx="2281237" cy="347663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07165540-290D-4A38-87DE-F52B05BD6A1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870816" y="4884039"/>
            <a:ext cx="2281237" cy="347663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1" y="6356351"/>
            <a:ext cx="1569803" cy="365125"/>
          </a:xfrm>
        </p:spPr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fld id="{C1F30CD5-42B1-4614-9F46-5D29928CC2DB}" type="datetime1">
              <a:rPr lang="en-US" smtClean="0"/>
              <a:t>9/5/2024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71107" y="6356351"/>
            <a:ext cx="4114800" cy="365125"/>
          </a:xfrm>
        </p:spPr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2335" y="6356351"/>
            <a:ext cx="1167495" cy="365125"/>
          </a:xfrm>
        </p:spPr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AB3BC7E-B34F-EF47-B125-1574C5484E22}"/>
              </a:ext>
            </a:extLst>
          </p:cNvPr>
          <p:cNvSpPr/>
          <p:nvPr userDrawn="1"/>
        </p:nvSpPr>
        <p:spPr>
          <a:xfrm rot="16200000" flipV="1">
            <a:off x="9499941" y="355411"/>
            <a:ext cx="1881641" cy="1167493"/>
          </a:xfrm>
          <a:custGeom>
            <a:avLst/>
            <a:gdLst>
              <a:gd name="connsiteX0" fmla="*/ 1881641 w 1881641"/>
              <a:gd name="connsiteY0" fmla="*/ 1167473 h 1167493"/>
              <a:gd name="connsiteX1" fmla="*/ 1881641 w 1881641"/>
              <a:gd name="connsiteY1" fmla="*/ 1167493 h 1167493"/>
              <a:gd name="connsiteX2" fmla="*/ 1167493 w 1881641"/>
              <a:gd name="connsiteY2" fmla="*/ 1167493 h 1167493"/>
              <a:gd name="connsiteX3" fmla="*/ 0 w 1881641"/>
              <a:gd name="connsiteY3" fmla="*/ 0 h 1167493"/>
              <a:gd name="connsiteX4" fmla="*/ 714149 w 1881641"/>
              <a:gd name="connsiteY4" fmla="*/ 0 h 1167493"/>
              <a:gd name="connsiteX5" fmla="*/ 1875614 w 1881641"/>
              <a:gd name="connsiteY5" fmla="*/ 1048124 h 1167493"/>
              <a:gd name="connsiteX6" fmla="*/ 1881641 w 1881641"/>
              <a:gd name="connsiteY6" fmla="*/ 1167473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81641" h="1167493">
                <a:moveTo>
                  <a:pt x="1881641" y="1167473"/>
                </a:moveTo>
                <a:lnTo>
                  <a:pt x="1881641" y="1167493"/>
                </a:lnTo>
                <a:lnTo>
                  <a:pt x="1167493" y="1167493"/>
                </a:lnTo>
                <a:cubicBezTo>
                  <a:pt x="522704" y="1167493"/>
                  <a:pt x="0" y="644789"/>
                  <a:pt x="0" y="0"/>
                </a:cubicBezTo>
                <a:lnTo>
                  <a:pt x="714149" y="0"/>
                </a:lnTo>
                <a:cubicBezTo>
                  <a:pt x="1318639" y="0"/>
                  <a:pt x="1815827" y="459408"/>
                  <a:pt x="1875614" y="1048124"/>
                </a:cubicBezTo>
                <a:lnTo>
                  <a:pt x="1881641" y="1167473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400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7CBC82D0-4F72-C649-8B7F-D4B087957B6C}"/>
              </a:ext>
            </a:extLst>
          </p:cNvPr>
          <p:cNvSpPr/>
          <p:nvPr userDrawn="1"/>
        </p:nvSpPr>
        <p:spPr>
          <a:xfrm flipH="1">
            <a:off x="10866437" y="1879977"/>
            <a:ext cx="1325563" cy="1325563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400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9383F23A-D872-2A4C-B386-A9D269BE694D}"/>
              </a:ext>
            </a:extLst>
          </p:cNvPr>
          <p:cNvSpPr/>
          <p:nvPr userDrawn="1"/>
        </p:nvSpPr>
        <p:spPr>
          <a:xfrm>
            <a:off x="11024507" y="-1663"/>
            <a:ext cx="1167495" cy="1881641"/>
          </a:xfrm>
          <a:custGeom>
            <a:avLst/>
            <a:gdLst>
              <a:gd name="connsiteX0" fmla="*/ 1167473 w 1167494"/>
              <a:gd name="connsiteY0" fmla="*/ 0 h 1881641"/>
              <a:gd name="connsiteX1" fmla="*/ 1167493 w 1167494"/>
              <a:gd name="connsiteY1" fmla="*/ 0 h 1881641"/>
              <a:gd name="connsiteX2" fmla="*/ 1167493 w 1167494"/>
              <a:gd name="connsiteY2" fmla="*/ 714148 h 1881641"/>
              <a:gd name="connsiteX3" fmla="*/ 1166666 w 1167494"/>
              <a:gd name="connsiteY3" fmla="*/ 730534 h 1881641"/>
              <a:gd name="connsiteX4" fmla="*/ 1167494 w 1167494"/>
              <a:gd name="connsiteY4" fmla="*/ 730534 h 1881641"/>
              <a:gd name="connsiteX5" fmla="*/ 1167494 w 1167494"/>
              <a:gd name="connsiteY5" fmla="*/ 1378059 h 1881641"/>
              <a:gd name="connsiteX6" fmla="*/ 1167493 w 1167494"/>
              <a:gd name="connsiteY6" fmla="*/ 1378059 h 1881641"/>
              <a:gd name="connsiteX7" fmla="*/ 1167493 w 1167494"/>
              <a:gd name="connsiteY7" fmla="*/ 1881641 h 1881641"/>
              <a:gd name="connsiteX8" fmla="*/ 0 w 1167494"/>
              <a:gd name="connsiteY8" fmla="*/ 1881641 h 1881641"/>
              <a:gd name="connsiteX9" fmla="*/ 0 w 1167494"/>
              <a:gd name="connsiteY9" fmla="*/ 1234116 h 1881641"/>
              <a:gd name="connsiteX10" fmla="*/ 0 w 1167494"/>
              <a:gd name="connsiteY10" fmla="*/ 1167492 h 1881641"/>
              <a:gd name="connsiteX11" fmla="*/ 1048124 w 1167494"/>
              <a:gd name="connsiteY11" fmla="*/ 6027 h 1881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7494" h="1881641">
                <a:moveTo>
                  <a:pt x="1167473" y="0"/>
                </a:moveTo>
                <a:lnTo>
                  <a:pt x="1167493" y="0"/>
                </a:lnTo>
                <a:lnTo>
                  <a:pt x="1167493" y="714148"/>
                </a:lnTo>
                <a:lnTo>
                  <a:pt x="1166666" y="730534"/>
                </a:lnTo>
                <a:lnTo>
                  <a:pt x="1167494" y="730534"/>
                </a:lnTo>
                <a:lnTo>
                  <a:pt x="1167494" y="1378059"/>
                </a:lnTo>
                <a:lnTo>
                  <a:pt x="1167493" y="1378059"/>
                </a:lnTo>
                <a:lnTo>
                  <a:pt x="1167493" y="1881641"/>
                </a:lnTo>
                <a:lnTo>
                  <a:pt x="0" y="1881641"/>
                </a:lnTo>
                <a:lnTo>
                  <a:pt x="0" y="1234116"/>
                </a:lnTo>
                <a:lnTo>
                  <a:pt x="0" y="1167492"/>
                </a:lnTo>
                <a:cubicBezTo>
                  <a:pt x="0" y="563002"/>
                  <a:pt x="459408" y="65814"/>
                  <a:pt x="1048124" y="602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40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221FFDB-AAE2-5943-97A1-82D66AE05DB4}"/>
              </a:ext>
            </a:extLst>
          </p:cNvPr>
          <p:cNvSpPr/>
          <p:nvPr userDrawn="1"/>
        </p:nvSpPr>
        <p:spPr>
          <a:xfrm>
            <a:off x="10334091" y="2737753"/>
            <a:ext cx="1380831" cy="1380831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400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2E58EEF7-63CA-A845-BAC4-9D3BE05918B5}"/>
              </a:ext>
            </a:extLst>
          </p:cNvPr>
          <p:cNvSpPr/>
          <p:nvPr userDrawn="1"/>
        </p:nvSpPr>
        <p:spPr>
          <a:xfrm rot="16200000" flipH="1">
            <a:off x="10667433" y="5333432"/>
            <a:ext cx="1881641" cy="1167493"/>
          </a:xfrm>
          <a:custGeom>
            <a:avLst/>
            <a:gdLst>
              <a:gd name="connsiteX0" fmla="*/ 1881641 w 1881641"/>
              <a:gd name="connsiteY0" fmla="*/ 1167473 h 1167493"/>
              <a:gd name="connsiteX1" fmla="*/ 1881641 w 1881641"/>
              <a:gd name="connsiteY1" fmla="*/ 1167493 h 1167493"/>
              <a:gd name="connsiteX2" fmla="*/ 1167493 w 1881641"/>
              <a:gd name="connsiteY2" fmla="*/ 1167493 h 1167493"/>
              <a:gd name="connsiteX3" fmla="*/ 0 w 1881641"/>
              <a:gd name="connsiteY3" fmla="*/ 0 h 1167493"/>
              <a:gd name="connsiteX4" fmla="*/ 714149 w 1881641"/>
              <a:gd name="connsiteY4" fmla="*/ 0 h 1167493"/>
              <a:gd name="connsiteX5" fmla="*/ 1875614 w 1881641"/>
              <a:gd name="connsiteY5" fmla="*/ 1048124 h 1167493"/>
              <a:gd name="connsiteX6" fmla="*/ 1881641 w 1881641"/>
              <a:gd name="connsiteY6" fmla="*/ 1167473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81641" h="1167493">
                <a:moveTo>
                  <a:pt x="1881641" y="1167473"/>
                </a:moveTo>
                <a:lnTo>
                  <a:pt x="1881641" y="1167493"/>
                </a:lnTo>
                <a:lnTo>
                  <a:pt x="1167493" y="1167493"/>
                </a:lnTo>
                <a:cubicBezTo>
                  <a:pt x="522704" y="1167493"/>
                  <a:pt x="0" y="644789"/>
                  <a:pt x="0" y="0"/>
                </a:cubicBezTo>
                <a:lnTo>
                  <a:pt x="714149" y="0"/>
                </a:lnTo>
                <a:cubicBezTo>
                  <a:pt x="1318639" y="0"/>
                  <a:pt x="1815827" y="459408"/>
                  <a:pt x="1875614" y="1048124"/>
                </a:cubicBezTo>
                <a:lnTo>
                  <a:pt x="1881641" y="116747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400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757A4624-D8ED-2E4B-AF8C-00DFA6A72D5F}"/>
              </a:ext>
            </a:extLst>
          </p:cNvPr>
          <p:cNvSpPr/>
          <p:nvPr userDrawn="1"/>
        </p:nvSpPr>
        <p:spPr>
          <a:xfrm flipV="1">
            <a:off x="9857013" y="3651505"/>
            <a:ext cx="1325563" cy="1325563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400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DF312EF8-91BE-5946-BE31-8CFE107A2FEA}"/>
              </a:ext>
            </a:extLst>
          </p:cNvPr>
          <p:cNvSpPr/>
          <p:nvPr userDrawn="1"/>
        </p:nvSpPr>
        <p:spPr>
          <a:xfrm flipH="1" flipV="1">
            <a:off x="9857014" y="4976361"/>
            <a:ext cx="1167495" cy="1881641"/>
          </a:xfrm>
          <a:custGeom>
            <a:avLst/>
            <a:gdLst>
              <a:gd name="connsiteX0" fmla="*/ 1167473 w 1167494"/>
              <a:gd name="connsiteY0" fmla="*/ 0 h 1881641"/>
              <a:gd name="connsiteX1" fmla="*/ 1167493 w 1167494"/>
              <a:gd name="connsiteY1" fmla="*/ 0 h 1881641"/>
              <a:gd name="connsiteX2" fmla="*/ 1167493 w 1167494"/>
              <a:gd name="connsiteY2" fmla="*/ 714148 h 1881641"/>
              <a:gd name="connsiteX3" fmla="*/ 1166666 w 1167494"/>
              <a:gd name="connsiteY3" fmla="*/ 730534 h 1881641"/>
              <a:gd name="connsiteX4" fmla="*/ 1167494 w 1167494"/>
              <a:gd name="connsiteY4" fmla="*/ 730534 h 1881641"/>
              <a:gd name="connsiteX5" fmla="*/ 1167494 w 1167494"/>
              <a:gd name="connsiteY5" fmla="*/ 1378059 h 1881641"/>
              <a:gd name="connsiteX6" fmla="*/ 1167493 w 1167494"/>
              <a:gd name="connsiteY6" fmla="*/ 1378059 h 1881641"/>
              <a:gd name="connsiteX7" fmla="*/ 1167493 w 1167494"/>
              <a:gd name="connsiteY7" fmla="*/ 1881641 h 1881641"/>
              <a:gd name="connsiteX8" fmla="*/ 0 w 1167494"/>
              <a:gd name="connsiteY8" fmla="*/ 1881641 h 1881641"/>
              <a:gd name="connsiteX9" fmla="*/ 0 w 1167494"/>
              <a:gd name="connsiteY9" fmla="*/ 1234116 h 1881641"/>
              <a:gd name="connsiteX10" fmla="*/ 0 w 1167494"/>
              <a:gd name="connsiteY10" fmla="*/ 1167492 h 1881641"/>
              <a:gd name="connsiteX11" fmla="*/ 1048124 w 1167494"/>
              <a:gd name="connsiteY11" fmla="*/ 6027 h 1881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7494" h="1881641">
                <a:moveTo>
                  <a:pt x="1167473" y="0"/>
                </a:moveTo>
                <a:lnTo>
                  <a:pt x="1167493" y="0"/>
                </a:lnTo>
                <a:lnTo>
                  <a:pt x="1167493" y="714148"/>
                </a:lnTo>
                <a:lnTo>
                  <a:pt x="1166666" y="730534"/>
                </a:lnTo>
                <a:lnTo>
                  <a:pt x="1167494" y="730534"/>
                </a:lnTo>
                <a:lnTo>
                  <a:pt x="1167494" y="1378059"/>
                </a:lnTo>
                <a:lnTo>
                  <a:pt x="1167493" y="1378059"/>
                </a:lnTo>
                <a:lnTo>
                  <a:pt x="1167493" y="1881641"/>
                </a:lnTo>
                <a:lnTo>
                  <a:pt x="0" y="1881641"/>
                </a:lnTo>
                <a:lnTo>
                  <a:pt x="0" y="1234116"/>
                </a:lnTo>
                <a:lnTo>
                  <a:pt x="0" y="1167492"/>
                </a:lnTo>
                <a:cubicBezTo>
                  <a:pt x="0" y="563002"/>
                  <a:pt x="459408" y="65814"/>
                  <a:pt x="1048124" y="602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1817931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team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le 1">
            <a:extLst>
              <a:ext uri="{FF2B5EF4-FFF2-40B4-BE49-F238E27FC236}">
                <a16:creationId xmlns:a16="http://schemas.microsoft.com/office/drawing/2014/main" id="{6825B690-1AD7-4243-AC42-D2CF19B7B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430" y="381000"/>
            <a:ext cx="10678143" cy="1325563"/>
          </a:xfrm>
        </p:spPr>
        <p:txBody>
          <a:bodyPr lIns="0"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23">
            <a:extLst>
              <a:ext uri="{FF2B5EF4-FFF2-40B4-BE49-F238E27FC236}">
                <a16:creationId xmlns:a16="http://schemas.microsoft.com/office/drawing/2014/main" id="{5E48B363-63E8-4F17-842B-53AD935A65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0429" y="2068736"/>
            <a:ext cx="904987" cy="905641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1825005B-0520-EC49-9A5C-554CB700387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0431" y="2994546"/>
            <a:ext cx="2281237" cy="347663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B6697B92-AF89-2C46-BC1E-6CB47E8EA42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0430" y="3379791"/>
            <a:ext cx="2281237" cy="347663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3" name="Picture Placeholder 23">
            <a:extLst>
              <a:ext uri="{FF2B5EF4-FFF2-40B4-BE49-F238E27FC236}">
                <a16:creationId xmlns:a16="http://schemas.microsoft.com/office/drawing/2014/main" id="{FA9FEBB0-45F1-DF45-89C4-B343F8B20BA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549397" y="2068736"/>
            <a:ext cx="904987" cy="905641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EF331731-A7FC-C245-A9C1-0B1A2E994DB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549399" y="2994546"/>
            <a:ext cx="2281237" cy="347663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313B974E-E762-EE48-B2DF-C8F10DF7344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549398" y="3379791"/>
            <a:ext cx="2281237" cy="347663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6" name="Picture Placeholder 23">
            <a:extLst>
              <a:ext uri="{FF2B5EF4-FFF2-40B4-BE49-F238E27FC236}">
                <a16:creationId xmlns:a16="http://schemas.microsoft.com/office/drawing/2014/main" id="{8BA62E8C-79E6-D245-B706-FFB1E051B2D6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348368" y="2068736"/>
            <a:ext cx="904987" cy="905641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4199EE50-5386-0446-8ADA-23C1B0D6EA4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48368" y="2994546"/>
            <a:ext cx="2281237" cy="347663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8" name="Text Placeholder 28">
            <a:extLst>
              <a:ext uri="{FF2B5EF4-FFF2-40B4-BE49-F238E27FC236}">
                <a16:creationId xmlns:a16="http://schemas.microsoft.com/office/drawing/2014/main" id="{478AB5CA-B5A5-934D-BF51-1485953A703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48368" y="3379791"/>
            <a:ext cx="2281237" cy="347663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9" name="Picture Placeholder 23">
            <a:extLst>
              <a:ext uri="{FF2B5EF4-FFF2-40B4-BE49-F238E27FC236}">
                <a16:creationId xmlns:a16="http://schemas.microsoft.com/office/drawing/2014/main" id="{3D78BE06-1FC7-3C43-BD15-F4137B564B58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9147336" y="2068736"/>
            <a:ext cx="904987" cy="905641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0" name="Text Placeholder 28">
            <a:extLst>
              <a:ext uri="{FF2B5EF4-FFF2-40B4-BE49-F238E27FC236}">
                <a16:creationId xmlns:a16="http://schemas.microsoft.com/office/drawing/2014/main" id="{14F01FCC-4797-0343-8739-20331C751C1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147336" y="2994546"/>
            <a:ext cx="2281237" cy="347663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1" name="Text Placeholder 28">
            <a:extLst>
              <a:ext uri="{FF2B5EF4-FFF2-40B4-BE49-F238E27FC236}">
                <a16:creationId xmlns:a16="http://schemas.microsoft.com/office/drawing/2014/main" id="{33FBE6CA-EC7A-1A4B-ADA3-6B78F2DE09C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147336" y="3379791"/>
            <a:ext cx="2281237" cy="347663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2" name="Picture Placeholder 23">
            <a:extLst>
              <a:ext uri="{FF2B5EF4-FFF2-40B4-BE49-F238E27FC236}">
                <a16:creationId xmlns:a16="http://schemas.microsoft.com/office/drawing/2014/main" id="{6DD7CCE4-AD48-B64F-909E-F88961FBDFC5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750429" y="4118553"/>
            <a:ext cx="904987" cy="905641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3" name="Text Placeholder 28">
            <a:extLst>
              <a:ext uri="{FF2B5EF4-FFF2-40B4-BE49-F238E27FC236}">
                <a16:creationId xmlns:a16="http://schemas.microsoft.com/office/drawing/2014/main" id="{C076E7E2-3D95-EA47-BF86-444615F1F14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50431" y="5044362"/>
            <a:ext cx="2281237" cy="347663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4" name="Text Placeholder 28">
            <a:extLst>
              <a:ext uri="{FF2B5EF4-FFF2-40B4-BE49-F238E27FC236}">
                <a16:creationId xmlns:a16="http://schemas.microsoft.com/office/drawing/2014/main" id="{612499D2-373C-3940-97A5-FCA8B245BE4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50430" y="5429609"/>
            <a:ext cx="2281237" cy="347663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5" name="Picture Placeholder 23">
            <a:extLst>
              <a:ext uri="{FF2B5EF4-FFF2-40B4-BE49-F238E27FC236}">
                <a16:creationId xmlns:a16="http://schemas.microsoft.com/office/drawing/2014/main" id="{24B34D6D-4F7E-3942-B8D7-9970BDE53C10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3549397" y="4118553"/>
            <a:ext cx="904987" cy="905641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6" name="Text Placeholder 28">
            <a:extLst>
              <a:ext uri="{FF2B5EF4-FFF2-40B4-BE49-F238E27FC236}">
                <a16:creationId xmlns:a16="http://schemas.microsoft.com/office/drawing/2014/main" id="{D34EDB1D-7E85-D242-B6AE-F6D6907D325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549399" y="5044362"/>
            <a:ext cx="2281237" cy="347663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7" name="Text Placeholder 28">
            <a:extLst>
              <a:ext uri="{FF2B5EF4-FFF2-40B4-BE49-F238E27FC236}">
                <a16:creationId xmlns:a16="http://schemas.microsoft.com/office/drawing/2014/main" id="{3E3BFFF0-114B-6D42-B5E0-8020AC2E26B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549398" y="5429609"/>
            <a:ext cx="2281237" cy="347663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8" name="Picture Placeholder 23">
            <a:extLst>
              <a:ext uri="{FF2B5EF4-FFF2-40B4-BE49-F238E27FC236}">
                <a16:creationId xmlns:a16="http://schemas.microsoft.com/office/drawing/2014/main" id="{EB4488EE-E854-724E-95AE-B9943EE249E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6348368" y="4118553"/>
            <a:ext cx="904987" cy="905641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9" name="Text Placeholder 28">
            <a:extLst>
              <a:ext uri="{FF2B5EF4-FFF2-40B4-BE49-F238E27FC236}">
                <a16:creationId xmlns:a16="http://schemas.microsoft.com/office/drawing/2014/main" id="{C5551B4D-583E-D644-9069-EC096CE76F5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348368" y="5044362"/>
            <a:ext cx="2281237" cy="347663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50" name="Text Placeholder 28">
            <a:extLst>
              <a:ext uri="{FF2B5EF4-FFF2-40B4-BE49-F238E27FC236}">
                <a16:creationId xmlns:a16="http://schemas.microsoft.com/office/drawing/2014/main" id="{E30C4783-1643-2243-BB4F-E99E04D9216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348368" y="5429609"/>
            <a:ext cx="2281237" cy="347663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51" name="Picture Placeholder 23">
            <a:extLst>
              <a:ext uri="{FF2B5EF4-FFF2-40B4-BE49-F238E27FC236}">
                <a16:creationId xmlns:a16="http://schemas.microsoft.com/office/drawing/2014/main" id="{7BBADCE0-02E8-3249-8CBA-17D3783DFE70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9147336" y="4118553"/>
            <a:ext cx="904987" cy="905641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2" name="Text Placeholder 28">
            <a:extLst>
              <a:ext uri="{FF2B5EF4-FFF2-40B4-BE49-F238E27FC236}">
                <a16:creationId xmlns:a16="http://schemas.microsoft.com/office/drawing/2014/main" id="{8D294C40-97E4-FF4F-8A02-10FC7D0EE8B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147336" y="5044362"/>
            <a:ext cx="2281237" cy="347663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53" name="Text Placeholder 28">
            <a:extLst>
              <a:ext uri="{FF2B5EF4-FFF2-40B4-BE49-F238E27FC236}">
                <a16:creationId xmlns:a16="http://schemas.microsoft.com/office/drawing/2014/main" id="{8B38241F-01B5-574C-A827-67C6352C463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147336" y="5429609"/>
            <a:ext cx="2281237" cy="347663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30445668-2DC5-E84C-8B16-922BC95F13F2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fld id="{EE6020E3-D95B-4E55-964F-4B1A98BDAA6F}" type="datetime1">
              <a:rPr lang="en-US" smtClean="0"/>
              <a:t>9/5/2024</a:t>
            </a:fld>
            <a:endParaRPr lang="en-US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D9227732-A878-814C-8621-64ED1B2CCF9F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CE9F02AC-6DFB-0C47-BC8E-4B0594007F33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3950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melin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6A7F6A3F-E1DD-A246-9A6D-5F9B18BA2588}"/>
              </a:ext>
            </a:extLst>
          </p:cNvPr>
          <p:cNvSpPr/>
          <p:nvPr userDrawn="1"/>
        </p:nvSpPr>
        <p:spPr>
          <a:xfrm flipH="1">
            <a:off x="8580896" y="1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40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055FD0FC-C8FF-6741-A364-A29CDC6F9495}"/>
              </a:ext>
            </a:extLst>
          </p:cNvPr>
          <p:cNvSpPr/>
          <p:nvPr userDrawn="1"/>
        </p:nvSpPr>
        <p:spPr>
          <a:xfrm rot="5400000" flipH="1">
            <a:off x="1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4" y="381000"/>
            <a:ext cx="9779183" cy="1325563"/>
          </a:xfr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4" y="2087562"/>
            <a:ext cx="9779183" cy="3366815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  <a:latin typeface="+mn-lt"/>
              </a:defRPr>
            </a:lvl1pPr>
            <a:lvl2pPr marL="457189" indent="0">
              <a:buNone/>
              <a:defRPr>
                <a:solidFill>
                  <a:schemeClr val="bg1"/>
                </a:solidFill>
                <a:latin typeface="+mn-lt"/>
              </a:defRPr>
            </a:lvl2pPr>
            <a:lvl3pPr marL="914377" indent="0">
              <a:buNone/>
              <a:defRPr>
                <a:solidFill>
                  <a:schemeClr val="bg1"/>
                </a:solidFill>
                <a:latin typeface="+mn-lt"/>
              </a:defRPr>
            </a:lvl3pPr>
            <a:lvl4pPr marL="1371566" indent="0">
              <a:buNone/>
              <a:defRPr>
                <a:solidFill>
                  <a:schemeClr val="bg1"/>
                </a:solidFill>
                <a:latin typeface="+mn-lt"/>
              </a:defRPr>
            </a:lvl4pPr>
            <a:lvl5pPr marL="1828754" indent="0">
              <a:buNone/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1"/>
            <a:ext cx="1701019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fld id="{AE46C21D-EBB5-4F3D-B06D-166777189317}" type="datetime1">
              <a:rPr lang="en-US" smtClean="0"/>
              <a:t>9/5/2024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7" y="6356351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9291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4" y="381000"/>
            <a:ext cx="9779183" cy="1325563"/>
          </a:xfrm>
        </p:spPr>
        <p:txBody>
          <a:bodyPr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3" y="2528204"/>
            <a:ext cx="4663440" cy="2828613"/>
          </a:xfrm>
        </p:spPr>
        <p:txBody>
          <a:bodyPr>
            <a:noAutofit/>
          </a:bodyPr>
          <a:lstStyle>
            <a:lvl1pPr marL="0" indent="0">
              <a:buNone/>
              <a:defRPr sz="2000">
                <a:latin typeface="+mn-lt"/>
              </a:defRPr>
            </a:lvl1pPr>
            <a:lvl2pPr marL="457189" indent="0">
              <a:buNone/>
              <a:defRPr sz="1800">
                <a:latin typeface="+mn-lt"/>
              </a:defRPr>
            </a:lvl2pPr>
            <a:lvl3pPr marL="914377" indent="0">
              <a:buNone/>
              <a:defRPr sz="1600">
                <a:latin typeface="+mn-lt"/>
              </a:defRPr>
            </a:lvl3pPr>
            <a:lvl4pPr marL="1371566" indent="0">
              <a:buNone/>
              <a:defRPr sz="1400">
                <a:latin typeface="+mn-lt"/>
              </a:defRPr>
            </a:lvl4pPr>
            <a:lvl5pPr marL="1828754" indent="0">
              <a:buNone/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6A7F6A3F-E1DD-A246-9A6D-5F9B18BA2588}"/>
              </a:ext>
            </a:extLst>
          </p:cNvPr>
          <p:cNvSpPr/>
          <p:nvPr userDrawn="1"/>
        </p:nvSpPr>
        <p:spPr>
          <a:xfrm flipH="1">
            <a:off x="8580896" y="1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40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055FD0FC-C8FF-6741-A364-A29CDC6F9495}"/>
              </a:ext>
            </a:extLst>
          </p:cNvPr>
          <p:cNvSpPr/>
          <p:nvPr userDrawn="1"/>
        </p:nvSpPr>
        <p:spPr>
          <a:xfrm flipH="1">
            <a:off x="8580896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40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11C9832-A021-954E-A34F-2988D1189AE9}"/>
              </a:ext>
            </a:extLst>
          </p:cNvPr>
          <p:cNvSpPr/>
          <p:nvPr userDrawn="1"/>
        </p:nvSpPr>
        <p:spPr>
          <a:xfrm>
            <a:off x="1" y="0"/>
            <a:ext cx="933856" cy="933856"/>
          </a:xfrm>
          <a:custGeom>
            <a:avLst/>
            <a:gdLst>
              <a:gd name="connsiteX0" fmla="*/ 0 w 862693"/>
              <a:gd name="connsiteY0" fmla="*/ 0 h 862693"/>
              <a:gd name="connsiteX1" fmla="*/ 862693 w 862693"/>
              <a:gd name="connsiteY1" fmla="*/ 0 h 862693"/>
              <a:gd name="connsiteX2" fmla="*/ 0 w 862693"/>
              <a:gd name="connsiteY2" fmla="*/ 862693 h 862693"/>
              <a:gd name="connsiteX3" fmla="*/ 0 w 862693"/>
              <a:gd name="connsiteY3" fmla="*/ 0 h 86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93" h="862693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40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861BC34-DFBF-2D4F-B463-FCFBC08391FF}"/>
              </a:ext>
            </a:extLst>
          </p:cNvPr>
          <p:cNvGrpSpPr/>
          <p:nvPr userDrawn="1"/>
        </p:nvGrpSpPr>
        <p:grpSpPr>
          <a:xfrm>
            <a:off x="8082093" y="5590905"/>
            <a:ext cx="1572380" cy="1267097"/>
            <a:chOff x="7413403" y="4976359"/>
            <a:chExt cx="2334986" cy="1881641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5C37C19-F268-4A43-A0D4-3B1B38D48952}"/>
                </a:ext>
              </a:extLst>
            </p:cNvPr>
            <p:cNvSpPr/>
            <p:nvPr userDrawn="1"/>
          </p:nvSpPr>
          <p:spPr>
            <a:xfrm rot="5400000" flipH="1" flipV="1">
              <a:off x="8223822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400">
                <a:latin typeface="+mn-lt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E4F760E5-9D5D-E44F-AEBF-20CA8DE87D11}"/>
                </a:ext>
              </a:extLst>
            </p:cNvPr>
            <p:cNvSpPr/>
            <p:nvPr userDrawn="1"/>
          </p:nvSpPr>
          <p:spPr>
            <a:xfrm rot="16200000" flipV="1">
              <a:off x="7056329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400">
                <a:latin typeface="+mn-lt"/>
              </a:endParaRPr>
            </a:p>
          </p:txBody>
        </p:sp>
      </p:grp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fld id="{1DFFEA26-EB1D-498C-95CD-1ECE586790AA}" type="datetime1">
              <a:rPr lang="en-US" smtClean="0"/>
              <a:t>9/5/2024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7" y="6356351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4CA559C-3355-DE44-ACF9-BDB6083C422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83235" y="2528204"/>
            <a:ext cx="4663440" cy="2828613"/>
          </a:xfrm>
        </p:spPr>
        <p:txBody>
          <a:bodyPr>
            <a:noAutofit/>
          </a:bodyPr>
          <a:lstStyle>
            <a:lvl1pPr marL="0" indent="0">
              <a:buNone/>
              <a:defRPr sz="2000">
                <a:latin typeface="+mn-lt"/>
              </a:defRPr>
            </a:lvl1pPr>
            <a:lvl2pPr marL="457189" indent="0">
              <a:buNone/>
              <a:defRPr sz="1800">
                <a:latin typeface="+mn-lt"/>
              </a:defRPr>
            </a:lvl2pPr>
            <a:lvl3pPr marL="914377" indent="0">
              <a:buNone/>
              <a:defRPr sz="1600">
                <a:latin typeface="+mn-lt"/>
              </a:defRPr>
            </a:lvl3pPr>
            <a:lvl4pPr marL="1371566" indent="0">
              <a:buNone/>
              <a:defRPr sz="1400">
                <a:latin typeface="+mn-lt"/>
              </a:defRPr>
            </a:lvl4pPr>
            <a:lvl5pPr marL="1828754" indent="0">
              <a:buNone/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B33DABA-7BF5-1147-BA5E-63B92F220E5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167493" y="2005689"/>
            <a:ext cx="4663440" cy="522515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457189" indent="0">
              <a:buNone/>
              <a:defRPr sz="2000" b="1">
                <a:latin typeface="+mj-lt"/>
              </a:defRPr>
            </a:lvl2pPr>
            <a:lvl3pPr marL="914377" indent="0">
              <a:buNone/>
              <a:defRPr sz="1800" b="1">
                <a:latin typeface="+mj-lt"/>
              </a:defRPr>
            </a:lvl3pPr>
            <a:lvl4pPr marL="1371566" indent="0">
              <a:buNone/>
              <a:defRPr sz="1600" b="1">
                <a:latin typeface="+mj-lt"/>
              </a:defRPr>
            </a:lvl4pPr>
            <a:lvl5pPr marL="1828754" indent="0">
              <a:buNone/>
              <a:defRPr sz="1600" b="1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B05BEE9-8BC0-EC44-B913-DB6426DF2EA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283235" y="2005689"/>
            <a:ext cx="4663440" cy="522515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457189" indent="0">
              <a:buNone/>
              <a:defRPr sz="2000" b="1">
                <a:latin typeface="+mj-lt"/>
              </a:defRPr>
            </a:lvl2pPr>
            <a:lvl3pPr marL="914377" indent="0">
              <a:buNone/>
              <a:defRPr sz="1800" b="1">
                <a:latin typeface="+mj-lt"/>
              </a:defRPr>
            </a:lvl3pPr>
            <a:lvl4pPr marL="1371566" indent="0">
              <a:buNone/>
              <a:defRPr sz="1600" b="1">
                <a:latin typeface="+mj-lt"/>
              </a:defRPr>
            </a:lvl4pPr>
            <a:lvl5pPr marL="1828754" indent="0">
              <a:buNone/>
              <a:defRPr sz="1600" b="1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64505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4" y="381000"/>
            <a:ext cx="9779183" cy="1325563"/>
          </a:xfrm>
        </p:spPr>
        <p:txBody>
          <a:bodyPr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1" y="2526319"/>
            <a:ext cx="3218688" cy="2828613"/>
          </a:xfrm>
        </p:spPr>
        <p:txBody>
          <a:bodyPr>
            <a:noAutofit/>
          </a:bodyPr>
          <a:lstStyle>
            <a:lvl1pPr marL="0" indent="0">
              <a:buNone/>
              <a:defRPr sz="2000">
                <a:latin typeface="+mn-lt"/>
              </a:defRPr>
            </a:lvl1pPr>
            <a:lvl2pPr marL="457189" indent="0">
              <a:buNone/>
              <a:defRPr sz="1800">
                <a:latin typeface="+mn-lt"/>
              </a:defRPr>
            </a:lvl2pPr>
            <a:lvl3pPr marL="914377" indent="0">
              <a:buNone/>
              <a:defRPr sz="1600">
                <a:latin typeface="+mn-lt"/>
              </a:defRPr>
            </a:lvl3pPr>
            <a:lvl4pPr marL="1371566" indent="0">
              <a:buNone/>
              <a:defRPr sz="1400">
                <a:latin typeface="+mn-lt"/>
              </a:defRPr>
            </a:lvl4pPr>
            <a:lvl5pPr marL="1828754" indent="0">
              <a:buNone/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6A7F6A3F-E1DD-A246-9A6D-5F9B18BA2588}"/>
              </a:ext>
            </a:extLst>
          </p:cNvPr>
          <p:cNvSpPr/>
          <p:nvPr userDrawn="1"/>
        </p:nvSpPr>
        <p:spPr>
          <a:xfrm rot="5400000">
            <a:off x="8580896" y="0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40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055FD0FC-C8FF-6741-A364-A29CDC6F9495}"/>
              </a:ext>
            </a:extLst>
          </p:cNvPr>
          <p:cNvSpPr/>
          <p:nvPr userDrawn="1"/>
        </p:nvSpPr>
        <p:spPr>
          <a:xfrm>
            <a:off x="-2364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400">
              <a:latin typeface="+mn-lt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11C9832-A021-954E-A34F-2988D1189AE9}"/>
              </a:ext>
            </a:extLst>
          </p:cNvPr>
          <p:cNvSpPr/>
          <p:nvPr userDrawn="1"/>
        </p:nvSpPr>
        <p:spPr>
          <a:xfrm rot="5400000" flipH="1">
            <a:off x="11258144" y="5924144"/>
            <a:ext cx="933856" cy="933856"/>
          </a:xfrm>
          <a:custGeom>
            <a:avLst/>
            <a:gdLst>
              <a:gd name="connsiteX0" fmla="*/ 0 w 862693"/>
              <a:gd name="connsiteY0" fmla="*/ 0 h 862693"/>
              <a:gd name="connsiteX1" fmla="*/ 862693 w 862693"/>
              <a:gd name="connsiteY1" fmla="*/ 0 h 862693"/>
              <a:gd name="connsiteX2" fmla="*/ 0 w 862693"/>
              <a:gd name="connsiteY2" fmla="*/ 862693 h 862693"/>
              <a:gd name="connsiteX3" fmla="*/ 0 w 862693"/>
              <a:gd name="connsiteY3" fmla="*/ 0 h 86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93" h="862693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400">
              <a:latin typeface="+mn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861BC34-DFBF-2D4F-B463-FCFBC08391FF}"/>
              </a:ext>
            </a:extLst>
          </p:cNvPr>
          <p:cNvGrpSpPr/>
          <p:nvPr userDrawn="1"/>
        </p:nvGrpSpPr>
        <p:grpSpPr>
          <a:xfrm>
            <a:off x="2587418" y="5590905"/>
            <a:ext cx="1572380" cy="1267097"/>
            <a:chOff x="7413403" y="4976359"/>
            <a:chExt cx="2334986" cy="1881641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5C37C19-F268-4A43-A0D4-3B1B38D48952}"/>
                </a:ext>
              </a:extLst>
            </p:cNvPr>
            <p:cNvSpPr/>
            <p:nvPr userDrawn="1"/>
          </p:nvSpPr>
          <p:spPr>
            <a:xfrm rot="5400000" flipH="1" flipV="1">
              <a:off x="8223822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400">
                <a:latin typeface="+mn-lt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E4F760E5-9D5D-E44F-AEBF-20CA8DE87D11}"/>
                </a:ext>
              </a:extLst>
            </p:cNvPr>
            <p:cNvSpPr/>
            <p:nvPr userDrawn="1"/>
          </p:nvSpPr>
          <p:spPr>
            <a:xfrm rot="16200000" flipV="1">
              <a:off x="7056329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400">
                <a:latin typeface="+mn-lt"/>
              </a:endParaRPr>
            </a:p>
          </p:txBody>
        </p:sp>
      </p:grp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1"/>
            <a:ext cx="176711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539842EE-D56F-4F18-94E7-094CEF23F906}" type="datetime1">
              <a:rPr lang="en-US" smtClean="0"/>
              <a:t>9/5/2024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4CA559C-3355-DE44-ACF9-BDB6083C422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683789" y="2526319"/>
            <a:ext cx="3173279" cy="2828613"/>
          </a:xfrm>
        </p:spPr>
        <p:txBody>
          <a:bodyPr>
            <a:noAutofit/>
          </a:bodyPr>
          <a:lstStyle>
            <a:lvl1pPr marL="0" indent="0">
              <a:buNone/>
              <a:defRPr sz="2000">
                <a:latin typeface="+mn-lt"/>
              </a:defRPr>
            </a:lvl1pPr>
            <a:lvl2pPr marL="457189" indent="0">
              <a:buNone/>
              <a:defRPr sz="1800">
                <a:latin typeface="+mn-lt"/>
              </a:defRPr>
            </a:lvl2pPr>
            <a:lvl3pPr marL="914377" indent="0">
              <a:buNone/>
              <a:defRPr sz="1600">
                <a:latin typeface="+mn-lt"/>
              </a:defRPr>
            </a:lvl3pPr>
            <a:lvl4pPr marL="1371566" indent="0">
              <a:buNone/>
              <a:defRPr sz="1400">
                <a:latin typeface="+mn-lt"/>
              </a:defRPr>
            </a:lvl4pPr>
            <a:lvl5pPr marL="1828754" indent="0">
              <a:buNone/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B33DABA-7BF5-1147-BA5E-63B92F220E5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167494" y="2003804"/>
            <a:ext cx="3173279" cy="522515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457189" indent="0">
              <a:buNone/>
              <a:defRPr sz="2000" b="1">
                <a:latin typeface="+mj-lt"/>
              </a:defRPr>
            </a:lvl2pPr>
            <a:lvl3pPr marL="914377" indent="0">
              <a:buNone/>
              <a:defRPr sz="1800" b="1">
                <a:latin typeface="+mj-lt"/>
              </a:defRPr>
            </a:lvl3pPr>
            <a:lvl4pPr marL="1371566" indent="0">
              <a:buNone/>
              <a:defRPr sz="1600" b="1">
                <a:latin typeface="+mj-lt"/>
              </a:defRPr>
            </a:lvl4pPr>
            <a:lvl5pPr marL="1828754" indent="0">
              <a:buNone/>
              <a:defRPr sz="1600" b="1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B05BEE9-8BC0-EC44-B913-DB6426DF2EA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683789" y="2003804"/>
            <a:ext cx="3173279" cy="522515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457189" indent="0">
              <a:buNone/>
              <a:defRPr sz="2000" b="1">
                <a:latin typeface="+mj-lt"/>
              </a:defRPr>
            </a:lvl2pPr>
            <a:lvl3pPr marL="914377" indent="0">
              <a:buNone/>
              <a:defRPr sz="1800" b="1">
                <a:latin typeface="+mj-lt"/>
              </a:defRPr>
            </a:lvl3pPr>
            <a:lvl4pPr marL="1371566" indent="0">
              <a:buNone/>
              <a:defRPr sz="1600" b="1">
                <a:latin typeface="+mj-lt"/>
              </a:defRPr>
            </a:lvl4pPr>
            <a:lvl5pPr marL="1828754" indent="0">
              <a:buNone/>
              <a:defRPr sz="1600" b="1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3D62993-A055-DF4F-9286-4FFE3A5C7FD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200083" y="2526319"/>
            <a:ext cx="3173279" cy="2828613"/>
          </a:xfrm>
        </p:spPr>
        <p:txBody>
          <a:bodyPr>
            <a:noAutofit/>
          </a:bodyPr>
          <a:lstStyle>
            <a:lvl1pPr marL="0" indent="0">
              <a:buNone/>
              <a:defRPr sz="2000">
                <a:latin typeface="+mn-lt"/>
              </a:defRPr>
            </a:lvl1pPr>
            <a:lvl2pPr marL="457189" indent="0">
              <a:buNone/>
              <a:defRPr sz="1800">
                <a:latin typeface="+mn-lt"/>
              </a:defRPr>
            </a:lvl2pPr>
            <a:lvl3pPr marL="914377" indent="0">
              <a:buNone/>
              <a:defRPr sz="1600">
                <a:latin typeface="+mn-lt"/>
              </a:defRPr>
            </a:lvl3pPr>
            <a:lvl4pPr marL="1371566" indent="0">
              <a:buNone/>
              <a:defRPr sz="1400">
                <a:latin typeface="+mn-lt"/>
              </a:defRPr>
            </a:lvl4pPr>
            <a:lvl5pPr marL="1828754" indent="0">
              <a:buNone/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896DA2E-4448-254C-86D1-9E16E63CC6A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00083" y="2003804"/>
            <a:ext cx="3173279" cy="522515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457189" indent="0">
              <a:buNone/>
              <a:defRPr sz="2000" b="1">
                <a:latin typeface="+mj-lt"/>
              </a:defRPr>
            </a:lvl2pPr>
            <a:lvl3pPr marL="914377" indent="0">
              <a:buNone/>
              <a:defRPr sz="1800" b="1">
                <a:latin typeface="+mj-lt"/>
              </a:defRPr>
            </a:lvl3pPr>
            <a:lvl4pPr marL="1371566" indent="0">
              <a:buNone/>
              <a:defRPr sz="1600" b="1">
                <a:latin typeface="+mj-lt"/>
              </a:defRPr>
            </a:lvl4pPr>
            <a:lvl5pPr marL="1828754" indent="0">
              <a:buNone/>
              <a:defRPr sz="1600" b="1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7" y="6356351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035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5DDDF5-FF2B-E544-9EA7-D00C577AEB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75" r="-2286"/>
          <a:stretch/>
        </p:blipFill>
        <p:spPr>
          <a:xfrm>
            <a:off x="0" y="2805616"/>
            <a:ext cx="1554480" cy="4279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EDCEEC-EAA3-A543-83F4-745230313FED}"/>
              </a:ext>
            </a:extLst>
          </p:cNvPr>
          <p:cNvSpPr txBox="1"/>
          <p:nvPr userDrawn="1"/>
        </p:nvSpPr>
        <p:spPr>
          <a:xfrm>
            <a:off x="8971280" y="6228080"/>
            <a:ext cx="2382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>
                <a:solidFill>
                  <a:schemeClr val="accent6">
                    <a:lumMod val="75000"/>
                  </a:schemeClr>
                </a:solidFill>
              </a:rPr>
              <a:t>PRB     </a:t>
            </a:r>
            <a:fld id="{FC9FCA1E-09EE-0941-917E-EDADF3334304}" type="slidenum">
              <a:rPr lang="en-US" sz="1400" smtClean="0">
                <a:solidFill>
                  <a:schemeClr val="accent6">
                    <a:lumMod val="75000"/>
                  </a:schemeClr>
                </a:solidFill>
              </a:rPr>
              <a:t>‹#›</a:t>
            </a:fld>
            <a:endParaRPr lang="en-US" sz="140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1227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7494" y="1122363"/>
            <a:ext cx="6220279" cy="2387600"/>
          </a:xfrm>
        </p:spPr>
        <p:txBody>
          <a:bodyPr anchor="b">
            <a:noAutofit/>
          </a:bodyPr>
          <a:lstStyle>
            <a:lvl1pPr algn="l">
              <a:defRPr sz="60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7494" y="3602039"/>
            <a:ext cx="6220277" cy="2247219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latin typeface="+mn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C79249-FDC0-364D-A734-AE1DE1605D28}"/>
              </a:ext>
            </a:extLst>
          </p:cNvPr>
          <p:cNvSpPr/>
          <p:nvPr userDrawn="1"/>
        </p:nvSpPr>
        <p:spPr>
          <a:xfrm>
            <a:off x="8264426" y="0"/>
            <a:ext cx="39275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5FBB50-09C8-B64E-AE57-67C5E70810CB}"/>
              </a:ext>
            </a:extLst>
          </p:cNvPr>
          <p:cNvGrpSpPr/>
          <p:nvPr userDrawn="1"/>
        </p:nvGrpSpPr>
        <p:grpSpPr>
          <a:xfrm>
            <a:off x="8264428" y="3685939"/>
            <a:ext cx="3927573" cy="3178856"/>
            <a:chOff x="9857014" y="13834"/>
            <a:chExt cx="2334986" cy="1881641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FBF1E52-11FA-DC48-B7AD-75734232FFE8}"/>
                </a:ext>
              </a:extLst>
            </p:cNvPr>
            <p:cNvSpPr/>
            <p:nvPr userDrawn="1"/>
          </p:nvSpPr>
          <p:spPr>
            <a:xfrm rot="5400000" flipH="1" flipV="1">
              <a:off x="10667433" y="370908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40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4850B620-49F5-3748-84AF-682555D52792}"/>
                </a:ext>
              </a:extLst>
            </p:cNvPr>
            <p:cNvSpPr/>
            <p:nvPr userDrawn="1"/>
          </p:nvSpPr>
          <p:spPr>
            <a:xfrm rot="16200000" flipV="1">
              <a:off x="9499940" y="370908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400"/>
            </a:p>
          </p:txBody>
        </p:sp>
      </p:grpSp>
      <p:sp>
        <p:nvSpPr>
          <p:cNvPr id="22" name="Freeform 21">
            <a:extLst>
              <a:ext uri="{FF2B5EF4-FFF2-40B4-BE49-F238E27FC236}">
                <a16:creationId xmlns:a16="http://schemas.microsoft.com/office/drawing/2014/main" id="{BC68F289-2744-2F48-893A-3F17911625C8}"/>
              </a:ext>
            </a:extLst>
          </p:cNvPr>
          <p:cNvSpPr/>
          <p:nvPr userDrawn="1"/>
        </p:nvSpPr>
        <p:spPr>
          <a:xfrm>
            <a:off x="0" y="-1"/>
            <a:ext cx="1167493" cy="1167493"/>
          </a:xfrm>
          <a:custGeom>
            <a:avLst/>
            <a:gdLst>
              <a:gd name="connsiteX0" fmla="*/ 0 w 862693"/>
              <a:gd name="connsiteY0" fmla="*/ 0 h 862693"/>
              <a:gd name="connsiteX1" fmla="*/ 862693 w 862693"/>
              <a:gd name="connsiteY1" fmla="*/ 0 h 862693"/>
              <a:gd name="connsiteX2" fmla="*/ 0 w 862693"/>
              <a:gd name="connsiteY2" fmla="*/ 862693 h 862693"/>
              <a:gd name="connsiteX3" fmla="*/ 0 w 862693"/>
              <a:gd name="connsiteY3" fmla="*/ 0 h 86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93" h="862693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40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39563C76-BC00-DE47-88F5-C24D3CE3325A}"/>
              </a:ext>
            </a:extLst>
          </p:cNvPr>
          <p:cNvSpPr/>
          <p:nvPr userDrawn="1"/>
        </p:nvSpPr>
        <p:spPr>
          <a:xfrm>
            <a:off x="10228215" y="-1"/>
            <a:ext cx="1963787" cy="3178856"/>
          </a:xfrm>
          <a:custGeom>
            <a:avLst/>
            <a:gdLst>
              <a:gd name="connsiteX0" fmla="*/ 0 w 1963787"/>
              <a:gd name="connsiteY0" fmla="*/ 0 h 3178856"/>
              <a:gd name="connsiteX1" fmla="*/ 1963787 w 1963787"/>
              <a:gd name="connsiteY1" fmla="*/ 0 h 3178856"/>
              <a:gd name="connsiteX2" fmla="*/ 1963787 w 1963787"/>
              <a:gd name="connsiteY2" fmla="*/ 1967129 h 3178856"/>
              <a:gd name="connsiteX3" fmla="*/ 1963787 w 1963787"/>
              <a:gd name="connsiteY3" fmla="*/ 2349671 h 3178856"/>
              <a:gd name="connsiteX4" fmla="*/ 1963787 w 1963787"/>
              <a:gd name="connsiteY4" fmla="*/ 3178856 h 3178856"/>
              <a:gd name="connsiteX5" fmla="*/ 1963753 w 1963787"/>
              <a:gd name="connsiteY5" fmla="*/ 3178856 h 3178856"/>
              <a:gd name="connsiteX6" fmla="*/ 1763002 w 1963787"/>
              <a:gd name="connsiteY6" fmla="*/ 3168629 h 3178856"/>
              <a:gd name="connsiteX7" fmla="*/ 0 w 1963787"/>
              <a:gd name="connsiteY7" fmla="*/ 1197921 h 3178856"/>
              <a:gd name="connsiteX8" fmla="*/ 0 w 1963787"/>
              <a:gd name="connsiteY8" fmla="*/ 1039961 h 3178856"/>
              <a:gd name="connsiteX9" fmla="*/ 0 w 1963787"/>
              <a:gd name="connsiteY9" fmla="*/ 0 h 3178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63787" h="3178856">
                <a:moveTo>
                  <a:pt x="0" y="0"/>
                </a:moveTo>
                <a:lnTo>
                  <a:pt x="1963787" y="0"/>
                </a:lnTo>
                <a:lnTo>
                  <a:pt x="1963787" y="1967129"/>
                </a:lnTo>
                <a:lnTo>
                  <a:pt x="1963787" y="2349671"/>
                </a:lnTo>
                <a:lnTo>
                  <a:pt x="1963787" y="3178856"/>
                </a:lnTo>
                <a:lnTo>
                  <a:pt x="1963753" y="3178856"/>
                </a:lnTo>
                <a:lnTo>
                  <a:pt x="1763002" y="3168629"/>
                </a:lnTo>
                <a:cubicBezTo>
                  <a:pt x="772749" y="3067186"/>
                  <a:pt x="0" y="2223585"/>
                  <a:pt x="0" y="1197921"/>
                </a:cubicBezTo>
                <a:lnTo>
                  <a:pt x="0" y="103996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8078123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1"/>
          <p:cNvSpPr txBox="1">
            <a:spLocks noGrp="1"/>
          </p:cNvSpPr>
          <p:nvPr>
            <p:ph type="dt" idx="10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41"/>
          <p:cNvSpPr txBox="1">
            <a:spLocks noGrp="1"/>
          </p:cNvSpPr>
          <p:nvPr>
            <p:ph type="ftr" idx="11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41"/>
          <p:cNvSpPr txBox="1">
            <a:spLocks noGrp="1"/>
          </p:cNvSpPr>
          <p:nvPr>
            <p:ph type="sldNum" idx="12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85629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E29DDA8-D75D-7741-BBEB-32231BA3863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6516302" y="1690688"/>
            <a:ext cx="5675697" cy="5167312"/>
          </a:xfrm>
          <a:custGeom>
            <a:avLst/>
            <a:gdLst>
              <a:gd name="connsiteX0" fmla="*/ 4689894 w 5473566"/>
              <a:gd name="connsiteY0" fmla="*/ 0 h 6858000"/>
              <a:gd name="connsiteX1" fmla="*/ 4597666 w 5473566"/>
              <a:gd name="connsiteY1" fmla="*/ 0 h 6858000"/>
              <a:gd name="connsiteX2" fmla="*/ 771626 w 5473566"/>
              <a:gd name="connsiteY2" fmla="*/ 0 h 6858000"/>
              <a:gd name="connsiteX3" fmla="*/ 0 w 5473566"/>
              <a:gd name="connsiteY3" fmla="*/ 0 h 6858000"/>
              <a:gd name="connsiteX4" fmla="*/ 0 w 5473566"/>
              <a:gd name="connsiteY4" fmla="*/ 6858000 h 6858000"/>
              <a:gd name="connsiteX5" fmla="*/ 771626 w 5473566"/>
              <a:gd name="connsiteY5" fmla="*/ 6858000 h 6858000"/>
              <a:gd name="connsiteX6" fmla="*/ 4597666 w 5473566"/>
              <a:gd name="connsiteY6" fmla="*/ 6858000 h 6858000"/>
              <a:gd name="connsiteX7" fmla="*/ 5473566 w 5473566"/>
              <a:gd name="connsiteY7" fmla="*/ 6858000 h 6858000"/>
              <a:gd name="connsiteX8" fmla="*/ 5473566 w 5473566"/>
              <a:gd name="connsiteY8" fmla="*/ 783672 h 6858000"/>
              <a:gd name="connsiteX9" fmla="*/ 4689894 w 5473566"/>
              <a:gd name="connsiteY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73566" h="6858000">
                <a:moveTo>
                  <a:pt x="4689894" y="0"/>
                </a:moveTo>
                <a:lnTo>
                  <a:pt x="4597666" y="0"/>
                </a:lnTo>
                <a:lnTo>
                  <a:pt x="771626" y="0"/>
                </a:lnTo>
                <a:lnTo>
                  <a:pt x="0" y="0"/>
                </a:lnTo>
                <a:lnTo>
                  <a:pt x="0" y="6858000"/>
                </a:lnTo>
                <a:lnTo>
                  <a:pt x="771626" y="6858000"/>
                </a:lnTo>
                <a:lnTo>
                  <a:pt x="4597666" y="6858000"/>
                </a:lnTo>
                <a:lnTo>
                  <a:pt x="5473566" y="6858000"/>
                </a:lnTo>
                <a:lnTo>
                  <a:pt x="5473566" y="783672"/>
                </a:lnTo>
                <a:cubicBezTo>
                  <a:pt x="5473566" y="350862"/>
                  <a:pt x="5122704" y="0"/>
                  <a:pt x="4689894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93184AD-F37E-784F-B94E-7E798BFE4B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90688"/>
            <a:ext cx="5257800" cy="4633912"/>
          </a:xfrm>
        </p:spPr>
        <p:txBody>
          <a:bodyPr/>
          <a:lstStyle>
            <a:lvl1pPr>
              <a:buNone/>
              <a:defRPr lang="en-US" b="1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Column 1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375120-DBB0-0B49-90B4-6E2B046E10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75" r="-2286"/>
          <a:stretch/>
        </p:blipFill>
        <p:spPr>
          <a:xfrm>
            <a:off x="0" y="2805616"/>
            <a:ext cx="1554480" cy="42799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0F4E48D-53F5-B245-BD56-E77C1ED50E1E}"/>
              </a:ext>
            </a:extLst>
          </p:cNvPr>
          <p:cNvSpPr txBox="1"/>
          <p:nvPr userDrawn="1"/>
        </p:nvSpPr>
        <p:spPr>
          <a:xfrm>
            <a:off x="8971280" y="6228080"/>
            <a:ext cx="2382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>
                <a:solidFill>
                  <a:schemeClr val="accent6">
                    <a:lumMod val="75000"/>
                  </a:schemeClr>
                </a:solidFill>
              </a:rPr>
              <a:t>PRB     </a:t>
            </a:r>
            <a:fld id="{FC9FCA1E-09EE-0941-917E-EDADF3334304}" type="slidenum">
              <a:rPr lang="en-US" sz="1400" smtClean="0">
                <a:solidFill>
                  <a:schemeClr val="accent6">
                    <a:lumMod val="75000"/>
                  </a:schemeClr>
                </a:solidFill>
              </a:rPr>
              <a:t>‹#›</a:t>
            </a:fld>
            <a:endParaRPr lang="en-US" sz="140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7AC87ED-0D9F-6A46-A0D5-CE696C745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3915"/>
          </a:xfrm>
        </p:spPr>
        <p:txBody>
          <a:bodyPr>
            <a:normAutofit/>
          </a:bodyPr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05297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hoto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4C3E482-DD4B-1B45-8964-002A1C4931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18300" y="1690689"/>
            <a:ext cx="5473700" cy="5167312"/>
          </a:xfrm>
          <a:custGeom>
            <a:avLst/>
            <a:gdLst>
              <a:gd name="connsiteX0" fmla="*/ 912302 w 5473700"/>
              <a:gd name="connsiteY0" fmla="*/ 0 h 6858000"/>
              <a:gd name="connsiteX1" fmla="*/ 1751013 w 5473700"/>
              <a:gd name="connsiteY1" fmla="*/ 0 h 6858000"/>
              <a:gd name="connsiteX2" fmla="*/ 4561398 w 5473700"/>
              <a:gd name="connsiteY2" fmla="*/ 0 h 6858000"/>
              <a:gd name="connsiteX3" fmla="*/ 5473700 w 5473700"/>
              <a:gd name="connsiteY3" fmla="*/ 0 h 6858000"/>
              <a:gd name="connsiteX4" fmla="*/ 5473700 w 5473700"/>
              <a:gd name="connsiteY4" fmla="*/ 912302 h 6858000"/>
              <a:gd name="connsiteX5" fmla="*/ 5473700 w 5473700"/>
              <a:gd name="connsiteY5" fmla="*/ 6858000 h 6858000"/>
              <a:gd name="connsiteX6" fmla="*/ 1751013 w 5473700"/>
              <a:gd name="connsiteY6" fmla="*/ 6858000 h 6858000"/>
              <a:gd name="connsiteX7" fmla="*/ 0 w 5473700"/>
              <a:gd name="connsiteY7" fmla="*/ 6858000 h 6858000"/>
              <a:gd name="connsiteX8" fmla="*/ 0 w 5473700"/>
              <a:gd name="connsiteY8" fmla="*/ 912302 h 6858000"/>
              <a:gd name="connsiteX9" fmla="*/ 912302 w 5473700"/>
              <a:gd name="connsiteY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73700" h="6858000">
                <a:moveTo>
                  <a:pt x="912302" y="0"/>
                </a:moveTo>
                <a:lnTo>
                  <a:pt x="1751013" y="0"/>
                </a:lnTo>
                <a:lnTo>
                  <a:pt x="4561398" y="0"/>
                </a:lnTo>
                <a:lnTo>
                  <a:pt x="5473700" y="0"/>
                </a:lnTo>
                <a:lnTo>
                  <a:pt x="5473700" y="912302"/>
                </a:lnTo>
                <a:lnTo>
                  <a:pt x="5473700" y="6858000"/>
                </a:lnTo>
                <a:lnTo>
                  <a:pt x="1751013" y="6858000"/>
                </a:lnTo>
                <a:lnTo>
                  <a:pt x="0" y="6858000"/>
                </a:lnTo>
                <a:lnTo>
                  <a:pt x="0" y="912302"/>
                </a:lnTo>
                <a:cubicBezTo>
                  <a:pt x="0" y="408452"/>
                  <a:pt x="408452" y="0"/>
                  <a:pt x="912302" y="0"/>
                </a:cubicBezTo>
                <a:close/>
              </a:path>
            </a:pathLst>
          </a:custGeom>
          <a:noFill/>
        </p:spPr>
        <p:txBody>
          <a:bodyPr wrap="square" bIns="91440" anchor="ctr">
            <a:noAutofit/>
          </a:bodyPr>
          <a:lstStyle>
            <a:lvl1pPr algn="ctr">
              <a:buNone/>
              <a:defRPr/>
            </a:lvl1pPr>
          </a:lstStyle>
          <a:p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2B99DB7-279F-5F46-B2A5-19CB2A7C638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1690688"/>
            <a:ext cx="5257800" cy="4633912"/>
          </a:xfrm>
        </p:spPr>
        <p:txBody>
          <a:bodyPr/>
          <a:lstStyle>
            <a:lvl1pPr>
              <a:buNone/>
              <a:defRPr lang="en-US" b="1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Column 1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95B542-67B9-8D4A-8A8E-0650EB31C5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72" r="-2283"/>
          <a:stretch/>
        </p:blipFill>
        <p:spPr>
          <a:xfrm>
            <a:off x="0" y="2805616"/>
            <a:ext cx="1554480" cy="4279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95B4A8-2080-4546-B641-8341E735649B}"/>
              </a:ext>
            </a:extLst>
          </p:cNvPr>
          <p:cNvSpPr txBox="1"/>
          <p:nvPr userDrawn="1"/>
        </p:nvSpPr>
        <p:spPr>
          <a:xfrm>
            <a:off x="8971280" y="6228080"/>
            <a:ext cx="2382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>
                <a:solidFill>
                  <a:schemeClr val="accent6">
                    <a:lumMod val="75000"/>
                  </a:schemeClr>
                </a:solidFill>
              </a:rPr>
              <a:t>PRB     </a:t>
            </a:r>
            <a:fld id="{FC9FCA1E-09EE-0941-917E-EDADF3334304}" type="slidenum">
              <a:rPr lang="en-US" sz="1400" smtClean="0">
                <a:solidFill>
                  <a:schemeClr val="accent6">
                    <a:lumMod val="75000"/>
                  </a:schemeClr>
                </a:solidFill>
              </a:rPr>
              <a:t>‹#›</a:t>
            </a:fld>
            <a:endParaRPr lang="en-US" sz="140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CFB3846-D2DF-3041-B9B6-00052DF36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3915"/>
          </a:xfrm>
        </p:spPr>
        <p:txBody>
          <a:bodyPr>
            <a:normAutofit/>
          </a:bodyPr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18443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ingle Corner Rectangle 5">
            <a:extLst>
              <a:ext uri="{FF2B5EF4-FFF2-40B4-BE49-F238E27FC236}">
                <a16:creationId xmlns:a16="http://schemas.microsoft.com/office/drawing/2014/main" id="{F70B440D-453C-3345-B729-834F9CCCD29C}"/>
              </a:ext>
            </a:extLst>
          </p:cNvPr>
          <p:cNvSpPr/>
          <p:nvPr userDrawn="1"/>
        </p:nvSpPr>
        <p:spPr bwMode="auto">
          <a:xfrm>
            <a:off x="162046" y="173620"/>
            <a:ext cx="11875625" cy="4827186"/>
          </a:xfrm>
          <a:prstGeom prst="round1Rect">
            <a:avLst/>
          </a:prstGeom>
          <a:gradFill flip="none" rotWithShape="1">
            <a:gsLst>
              <a:gs pos="35000">
                <a:srgbClr val="007DC4"/>
              </a:gs>
              <a:gs pos="100000">
                <a:srgbClr val="33C9D1"/>
              </a:gs>
            </a:gsLst>
            <a:lin ang="27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0"/>
          </a:effectLst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E811A1-62E8-CA41-9F9A-2A38E1E4F120}"/>
              </a:ext>
            </a:extLst>
          </p:cNvPr>
          <p:cNvSpPr/>
          <p:nvPr userDrawn="1"/>
        </p:nvSpPr>
        <p:spPr bwMode="auto">
          <a:xfrm>
            <a:off x="163332" y="5127585"/>
            <a:ext cx="11875625" cy="15394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219200" y="838200"/>
            <a:ext cx="9753600" cy="3505200"/>
          </a:xfrm>
        </p:spPr>
        <p:txBody>
          <a:bodyPr anchor="ctr"/>
          <a:lstStyle>
            <a:lvl1pPr marL="0" indent="0" algn="ctr">
              <a:buNone/>
              <a:defRPr sz="3600" b="1" i="0">
                <a:solidFill>
                  <a:srgbClr val="FFFFFF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“Lorem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magna </a:t>
            </a:r>
            <a:r>
              <a:rPr lang="en-US" err="1"/>
              <a:t>aliqua</a:t>
            </a:r>
            <a:r>
              <a:rPr lang="en-US"/>
              <a:t>. </a:t>
            </a:r>
            <a:r>
              <a:rPr lang="en-US" err="1"/>
              <a:t>Duis</a:t>
            </a:r>
            <a:r>
              <a:rPr lang="en-US"/>
              <a:t>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.”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E4B8DF-70F4-4D4F-A2A2-C65DEFE57B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107" y="-46430"/>
            <a:ext cx="5228860" cy="547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9892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nd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 Single Corner Rectangle 9">
            <a:extLst>
              <a:ext uri="{FF2B5EF4-FFF2-40B4-BE49-F238E27FC236}">
                <a16:creationId xmlns:a16="http://schemas.microsoft.com/office/drawing/2014/main" id="{1DF9E1FB-932A-4445-AF0B-B9478A879E42}"/>
              </a:ext>
            </a:extLst>
          </p:cNvPr>
          <p:cNvSpPr/>
          <p:nvPr userDrawn="1"/>
        </p:nvSpPr>
        <p:spPr bwMode="auto">
          <a:xfrm>
            <a:off x="162046" y="173620"/>
            <a:ext cx="11875625" cy="4827186"/>
          </a:xfrm>
          <a:prstGeom prst="round1Rect">
            <a:avLst/>
          </a:prstGeom>
          <a:gradFill flip="none" rotWithShape="1">
            <a:gsLst>
              <a:gs pos="35000">
                <a:srgbClr val="007DC4"/>
              </a:gs>
              <a:gs pos="100000">
                <a:srgbClr val="33C9D1"/>
              </a:gs>
            </a:gsLst>
            <a:lin ang="27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0"/>
          </a:effectLst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42BA48A-4B81-1240-9F83-4BB1BFA91CB5}"/>
              </a:ext>
            </a:extLst>
          </p:cNvPr>
          <p:cNvSpPr/>
          <p:nvPr userDrawn="1"/>
        </p:nvSpPr>
        <p:spPr bwMode="auto">
          <a:xfrm>
            <a:off x="163332" y="5127585"/>
            <a:ext cx="11875625" cy="15394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77910" name="Rectangle 86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23824" y="2016810"/>
            <a:ext cx="8896096" cy="879212"/>
          </a:xfrm>
        </p:spPr>
        <p:txBody>
          <a:bodyPr/>
          <a:lstStyle>
            <a:lvl1pPr marL="0" indent="0">
              <a:buFont typeface="Wingdings" pitchFamily="2" charset="2"/>
              <a:buNone/>
              <a:defRPr sz="4400" b="1" i="0" spc="50" baseline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noProof="0"/>
              <a:t>Thank You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D7E0F13C-DF40-394B-9E33-080CDA03A78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24" y="5412430"/>
            <a:ext cx="6299200" cy="457200"/>
          </a:xfrm>
        </p:spPr>
        <p:txBody>
          <a:bodyPr anchor="ctr"/>
          <a:lstStyle>
            <a:lvl1pPr marL="0" indent="0" algn="l">
              <a:buNone/>
              <a:defRPr sz="2400" b="0" i="0">
                <a:solidFill>
                  <a:schemeClr val="tx2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Your Name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3F928585-D1AA-D040-BAA7-14B69A5D64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24" y="5996409"/>
            <a:ext cx="4064000" cy="371515"/>
          </a:xfrm>
        </p:spPr>
        <p:txBody>
          <a:bodyPr anchor="ctr"/>
          <a:lstStyle>
            <a:lvl1pPr marL="0" indent="0" algn="l">
              <a:buNone/>
              <a:defRPr sz="1600" b="0">
                <a:solidFill>
                  <a:schemeClr val="tx2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Email address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5977B8E-83D3-EC4C-AC72-AE4C967AD2CC}"/>
              </a:ext>
            </a:extLst>
          </p:cNvPr>
          <p:cNvSpPr/>
          <p:nvPr userDrawn="1"/>
        </p:nvSpPr>
        <p:spPr>
          <a:xfrm>
            <a:off x="10564864" y="6060147"/>
            <a:ext cx="11403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err="1">
                <a:solidFill>
                  <a:schemeClr val="tx2">
                    <a:lumMod val="50000"/>
                  </a:schemeClr>
                </a:solidFill>
                <a:latin typeface="+mn-lt"/>
              </a:rPr>
              <a:t>www.prb.org</a:t>
            </a:r>
            <a:endParaRPr lang="en-US" sz="140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9" name="Picture 8" descr="A drawing of a face&#10;&#10;Description automatically generated">
            <a:extLst>
              <a:ext uri="{FF2B5EF4-FFF2-40B4-BE49-F238E27FC236}">
                <a16:creationId xmlns:a16="http://schemas.microsoft.com/office/drawing/2014/main" id="{49E21265-EB8A-1C46-A389-EA1D7BB4D5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567" y="800612"/>
            <a:ext cx="1668223" cy="57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631163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35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990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46" r:id="rId2"/>
    <p:sldLayoutId id="2147483725" r:id="rId3"/>
    <p:sldLayoutId id="2147483729" r:id="rId4"/>
    <p:sldLayoutId id="2147483730" r:id="rId5"/>
    <p:sldLayoutId id="2147483742" r:id="rId6"/>
    <p:sldLayoutId id="2147483745" r:id="rId7"/>
    <p:sldLayoutId id="2147483684" r:id="rId8"/>
    <p:sldLayoutId id="2147483741" r:id="rId9"/>
    <p:sldLayoutId id="2147483744" r:id="rId10"/>
    <p:sldLayoutId id="2147483747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i="0" kern="1200">
          <a:solidFill>
            <a:schemeClr val="tx2"/>
          </a:solidFill>
          <a:latin typeface="Arial Narrow" panose="020B0604020202020204" pitchFamily="34" charset="0"/>
          <a:ea typeface="+mj-ea"/>
          <a:cs typeface="Arial Narrow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defRPr sz="2400" b="0" i="0" kern="1200">
          <a:solidFill>
            <a:schemeClr val="accent6">
              <a:lumMod val="50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defRPr sz="2000" b="0" i="0" kern="1200">
          <a:solidFill>
            <a:schemeClr val="accent6">
              <a:lumMod val="50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defRPr sz="1800" b="0" i="0" kern="1200">
          <a:solidFill>
            <a:schemeClr val="accent6">
              <a:lumMod val="50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defRPr sz="1800" b="0" i="0" kern="1200">
          <a:solidFill>
            <a:schemeClr val="accent6">
              <a:lumMod val="50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defRPr sz="1600" b="0" i="0" kern="1200">
          <a:solidFill>
            <a:schemeClr val="accent6">
              <a:lumMod val="50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E5C25D-3E32-1747-5EDA-38386A512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ED6301-9DAF-9C28-C859-713AACB8EE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8B46A-41D7-4E49-087A-2B8CA01579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0103770-DA8C-4878-B85D-78DAE355905C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A09D5B-DCA7-5E6C-DF19-F3EBF897EC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8A6435-C369-BE34-388C-09A11AE12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D4BC3CE-C653-48A7-9955-7DCE3E653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501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64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9pPr>
          </a:lstStyle>
          <a:p>
            <a:endParaRPr/>
          </a:p>
        </p:txBody>
      </p:sp>
      <p:sp>
        <p:nvSpPr>
          <p:cNvPr id="341" name="Google Shape;341;p64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marR="0" lvl="0" indent="-330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2" name="Google Shape;342;p64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3" name="Google Shape;343;p64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7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4" name="Google Shape;344;p64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017454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40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9pPr>
          </a:lstStyle>
          <a:p>
            <a:endParaRPr/>
          </a:p>
        </p:txBody>
      </p:sp>
      <p:sp>
        <p:nvSpPr>
          <p:cNvPr id="191" name="Google Shape;191;p40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marR="0" lvl="0" indent="-330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2" name="Google Shape;192;p40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3" name="Google Shape;193;p40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7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4" name="Google Shape;194;p40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356702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77A09-15C2-4E47-948E-AACAFCA47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fld id="{FC9A72C8-1C87-42EF-8A11-BF6DFA19ED8B}" type="datetime1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945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3960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unsplash.com/photos/Ps7BwPp5wNM?utm_source=unsplash&amp;utm_medium=referral&amp;utm_content=creditCopyText" TargetMode="External"/><Relationship Id="rId4" Type="http://schemas.openxmlformats.org/officeDocument/2006/relationships/hyperlink" Target="https://unsplash.com/@ageing_better?utm_source=unsplash&amp;utm_medium=referral&amp;utm_content=creditCopyText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ageing_better?utm_source=unsplash&amp;utm_medium=referral&amp;utm_content=creditCopyText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5" Type="http://schemas.openxmlformats.org/officeDocument/2006/relationships/hyperlink" Target="https://fred.stlouisfed.org/graph/?g=1tppW" TargetMode="External"/><Relationship Id="rId4" Type="http://schemas.openxmlformats.org/officeDocument/2006/relationships/hyperlink" Target="https://unsplash.com/photos/Ps7BwPp5wNM?utm_source=unsplash&amp;utm_medium=referral&amp;utm_content=creditCopyText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ageing_better?utm_source=unsplash&amp;utm_medium=referral&amp;utm_content=creditCopyText" TargetMode="External"/><Relationship Id="rId7" Type="http://schemas.openxmlformats.org/officeDocument/2006/relationships/hyperlink" Target="https://unsplash.com/photos/children-standing-on-bridge-0pB01U2NDCQ?utm_content=creditCopyText&amp;utm_medium=referral&amp;utm_source=unsplash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unsplash.com/@capturedby_kiana?utm_content=creditCopyText&amp;utm_medium=referral&amp;utm_source=unsplash" TargetMode="External"/><Relationship Id="rId5" Type="http://schemas.openxmlformats.org/officeDocument/2006/relationships/image" Target="../media/image15.jpeg"/><Relationship Id="rId4" Type="http://schemas.openxmlformats.org/officeDocument/2006/relationships/hyperlink" Target="https://unsplash.com/photos/Ps7BwPp5wNM?utm_source=unsplash&amp;utm_medium=referral&amp;utm_content=creditCopyText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unsplash.com/photos/ne2mqMgER8Y?utm_source=unsplash&amp;utm_medium=referral&amp;utm_content=creditCopyText" TargetMode="External"/><Relationship Id="rId4" Type="http://schemas.openxmlformats.org/officeDocument/2006/relationships/hyperlink" Target="https://unsplash.com/@jontyson?utm_source=unsplash&amp;utm_medium=referral&amp;utm_content=creditCopyText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ageing_better?utm_source=unsplash&amp;utm_medium=referral&amp;utm_content=creditCopyText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hyperlink" Target="https://unsplash.com/photos/Ps7BwPp5wNM?utm_source=unsplash&amp;utm_medium=referral&amp;utm_content=creditCopyText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unsplash.com/photos/TKE02PRu97k?utm_source=unsplash&amp;utm_medium=referral&amp;utm_content=creditCopyText" TargetMode="External"/><Relationship Id="rId4" Type="http://schemas.openxmlformats.org/officeDocument/2006/relationships/hyperlink" Target="https://unsplash.com/@kerwinelias?utm_source=unsplash&amp;utm_medium=referral&amp;utm_content=creditCopyText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unsplash.com/photos/PGnqT0rXWLs?utm_source=unsplash&amp;utm_medium=referral&amp;utm_content=creditCopyText" TargetMode="External"/><Relationship Id="rId5" Type="http://schemas.openxmlformats.org/officeDocument/2006/relationships/hyperlink" Target="https://unsplash.com/@wildlittlethingsphoto?utm_source=unsplash&amp;utm_medium=referral&amp;utm_content=creditCopyText" TargetMode="Externa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unsplash.com/photos/two-babies-and-woman-sitting-on-sofa-while-holding-baby-and-watching-on-tablet-UH-xs-FizTk?utm_content=creditCopyText&amp;utm_medium=referral&amp;utm_source=unsplash" TargetMode="External"/><Relationship Id="rId4" Type="http://schemas.openxmlformats.org/officeDocument/2006/relationships/hyperlink" Target="https://unsplash.com/@4dgraphic?utm_content=creditCopyText&amp;utm_medium=referral&amp;utm_source=unsplash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23.pn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8.png"/><Relationship Id="rId10" Type="http://schemas.openxmlformats.org/officeDocument/2006/relationships/image" Target="../media/image34.png"/><Relationship Id="rId19" Type="http://schemas.openxmlformats.org/officeDocument/2006/relationships/image" Target="../media/image42.jpe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52.emf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riticallaborcoalition.org/" TargetMode="External"/><Relationship Id="rId3" Type="http://schemas.openxmlformats.org/officeDocument/2006/relationships/image" Target="../media/image54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7.png"/><Relationship Id="rId11" Type="http://schemas.openxmlformats.org/officeDocument/2006/relationships/image" Target="../media/image59.png"/><Relationship Id="rId5" Type="http://schemas.openxmlformats.org/officeDocument/2006/relationships/image" Target="../media/image56.png"/><Relationship Id="rId10" Type="http://schemas.openxmlformats.org/officeDocument/2006/relationships/hyperlink" Target="mailto:mistyc@clcoalition.net" TargetMode="External"/><Relationship Id="rId4" Type="http://schemas.openxmlformats.org/officeDocument/2006/relationships/image" Target="../media/image55.png"/><Relationship Id="rId9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7B286EF-CD85-45A6-B276-4E3FE4A4F81A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>
          <a:xfrm>
            <a:off x="642111" y="2707734"/>
            <a:ext cx="7823252" cy="879212"/>
          </a:xfrm>
        </p:spPr>
        <p:txBody>
          <a:bodyPr/>
          <a:lstStyle/>
          <a:p>
            <a:r>
              <a:rPr lang="en-US" sz="5400">
                <a:latin typeface="Abadi" panose="020B0604020104020204" pitchFamily="34" charset="0"/>
              </a:rPr>
              <a:t>Where Is the Workforce? </a:t>
            </a:r>
          </a:p>
          <a:p>
            <a:r>
              <a:rPr lang="en-US" sz="3200" b="1">
                <a:effectLst/>
                <a:latin typeface="Abadi" panose="020B0604020104020204" pitchFamily="34" charset="0"/>
                <a:ea typeface="Calibri" panose="020F0502020204030204" pitchFamily="34" charset="0"/>
              </a:rPr>
              <a:t>Understanding the U.S. Labor Shortage and Working Toward Solutions</a:t>
            </a:r>
            <a:endParaRPr lang="en-US" sz="3200">
              <a:effectLst/>
              <a:latin typeface="Abadi" panose="020B0604020104020204" pitchFamily="34" charset="0"/>
              <a:ea typeface="Calibri" panose="020F050202020403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4B79F97-C452-7CED-65E7-83EC2F063E18}"/>
              </a:ext>
            </a:extLst>
          </p:cNvPr>
          <p:cNvSpPr/>
          <p:nvPr/>
        </p:nvSpPr>
        <p:spPr>
          <a:xfrm>
            <a:off x="19192" y="27651"/>
            <a:ext cx="4324208" cy="1441920"/>
          </a:xfrm>
          <a:prstGeom prst="roundRect">
            <a:avLst>
              <a:gd name="adj" fmla="val 806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v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3BC8FE-2758-4AC5-85E2-DF1F576A00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2111" y="5946017"/>
            <a:ext cx="4064000" cy="371515"/>
          </a:xfrm>
        </p:spPr>
        <p:txBody>
          <a:bodyPr/>
          <a:lstStyle/>
          <a:p>
            <a:r>
              <a:rPr lang="en-US" b="1">
                <a:latin typeface="Abadi" panose="020B0604020104020204" pitchFamily="34" charset="0"/>
              </a:rPr>
              <a:t>September 5, 2024  </a:t>
            </a:r>
            <a:r>
              <a:rPr lang="en-US">
                <a:latin typeface="Abadi" panose="020B0604020104020204" pitchFamily="34" charset="0"/>
              </a:rPr>
              <a:t>| 12:00-1:00 p.m. ET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B616012-343C-D9A9-E5D5-597BDD8739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713" y="382808"/>
            <a:ext cx="1447946" cy="8069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FD591F-7F5E-3271-A5D9-859B51223F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11" y="540468"/>
            <a:ext cx="1385618" cy="49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40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0">
        <p:fade/>
      </p:transition>
    </mc:Choice>
    <mc:Fallback xmlns="">
      <p:transition spd="med" advClick="0" advTm="6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955ADF-2963-44F7-99D7-0C8904EA46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875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7B286EF-CD85-45A6-B276-4E3FE4A4F81A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>
          <a:xfrm>
            <a:off x="642111" y="2311400"/>
            <a:ext cx="11252015" cy="879212"/>
          </a:xfrm>
        </p:spPr>
        <p:txBody>
          <a:bodyPr/>
          <a:lstStyle/>
          <a:p>
            <a:r>
              <a:rPr lang="en-US" sz="3600">
                <a:latin typeface="Abadi" panose="020B0604020104020204" pitchFamily="34" charset="0"/>
              </a:rPr>
              <a:t>Where Is the Workforce? A Look at Data and Trends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FCDDB-8086-4656-8A8F-A9E0CEAAF7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2112" y="5655052"/>
            <a:ext cx="10980928" cy="478088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Abadi" panose="020B0604020104020204" pitchFamily="34" charset="0"/>
              </a:rPr>
              <a:t>Diana Elliott, Ph.D.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Abadi" panose="020B0604020104020204" pitchFamily="34" charset="0"/>
              </a:rPr>
              <a:t>Vice President, Programs, PRB</a:t>
            </a:r>
          </a:p>
        </p:txBody>
      </p:sp>
    </p:spTree>
    <p:extLst>
      <p:ext uri="{BB962C8B-B14F-4D97-AF65-F5344CB8AC3E}">
        <p14:creationId xmlns:p14="http://schemas.microsoft.com/office/powerpoint/2010/main" val="342518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0">
        <p:fade/>
      </p:transition>
    </mc:Choice>
    <mc:Fallback xmlns="">
      <p:transition spd="med" advClick="0" advTm="60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5B6924D-3754-4D0E-9921-762AEEF99C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308" y="1399881"/>
            <a:ext cx="10982227" cy="5458119"/>
          </a:xfrm>
        </p:spPr>
        <p:txBody>
          <a:bodyPr/>
          <a:lstStyle/>
          <a:p>
            <a:r>
              <a:rPr lang="en-US" sz="2000">
                <a:solidFill>
                  <a:schemeClr val="accent6">
                    <a:lumMod val="10000"/>
                  </a:schemeClr>
                </a:solidFill>
                <a:latin typeface="Abadi" panose="020B0604020104020204" pitchFamily="34" charset="0"/>
                <a:cs typeface="Arial" panose="020B0604020202020204" pitchFamily="34" charset="0"/>
              </a:rPr>
              <a:t>Unemployment (4.3%) is not as low as a year ago (3.5%), but below “full employment” (5%)</a:t>
            </a:r>
          </a:p>
          <a:p>
            <a:r>
              <a:rPr lang="en-US" sz="2000">
                <a:solidFill>
                  <a:schemeClr val="accent6">
                    <a:lumMod val="10000"/>
                  </a:schemeClr>
                </a:solidFill>
                <a:latin typeface="Abadi" panose="020B0604020104020204" pitchFamily="34" charset="0"/>
                <a:cs typeface="Arial" panose="020B0604020202020204" pitchFamily="34" charset="0"/>
              </a:rPr>
              <a:t>But the unemployment rate does not tell the full story – </a:t>
            </a:r>
          </a:p>
          <a:p>
            <a:pPr lvl="1"/>
            <a:r>
              <a:rPr lang="en-US" sz="1800">
                <a:solidFill>
                  <a:schemeClr val="accent6">
                    <a:lumMod val="10000"/>
                  </a:schemeClr>
                </a:solidFill>
                <a:latin typeface="Abadi" panose="020B0604020104020204" pitchFamily="34" charset="0"/>
                <a:cs typeface="Arial" panose="020B0604020202020204" pitchFamily="34" charset="0"/>
              </a:rPr>
              <a:t>June 2024: more job openings (8.2m) than unemployed people (6.8m); 0.8 unemployed people per opening</a:t>
            </a:r>
          </a:p>
          <a:p>
            <a:pPr lvl="1"/>
            <a:r>
              <a:rPr lang="en-US" sz="1800">
                <a:solidFill>
                  <a:schemeClr val="accent6">
                    <a:lumMod val="10000"/>
                  </a:schemeClr>
                </a:solidFill>
                <a:latin typeface="Abadi" panose="020B0604020104020204" pitchFamily="34" charset="0"/>
                <a:cs typeface="Arial" panose="020B0604020202020204" pitchFamily="34" charset="0"/>
              </a:rPr>
              <a:t>Short-term lagging indicator; not long-term, future looking</a:t>
            </a:r>
          </a:p>
          <a:p>
            <a:pPr lvl="1"/>
            <a:r>
              <a:rPr lang="en-US" sz="1800">
                <a:solidFill>
                  <a:schemeClr val="accent6">
                    <a:lumMod val="10000"/>
                  </a:schemeClr>
                </a:solidFill>
                <a:latin typeface="Abadi" panose="020B0604020104020204" pitchFamily="34" charset="0"/>
                <a:cs typeface="Arial" panose="020B0604020202020204" pitchFamily="34" charset="0"/>
              </a:rPr>
              <a:t>Misses nuance and context (Who isn’t working? Why?)</a:t>
            </a:r>
          </a:p>
          <a:p>
            <a:r>
              <a:rPr lang="en-US" sz="2000">
                <a:solidFill>
                  <a:schemeClr val="accent6">
                    <a:lumMod val="10000"/>
                  </a:schemeClr>
                </a:solidFill>
                <a:latin typeface="Abadi" panose="020B0604020104020204" pitchFamily="34" charset="0"/>
                <a:cs typeface="Arial" panose="020B0604020202020204" pitchFamily="34" charset="0"/>
              </a:rPr>
              <a:t>Demography gives clues about “missing workers” now and in the future</a:t>
            </a:r>
          </a:p>
          <a:p>
            <a:pPr lvl="1"/>
            <a:r>
              <a:rPr lang="en-US" sz="1800">
                <a:solidFill>
                  <a:schemeClr val="accent6">
                    <a:lumMod val="10000"/>
                  </a:schemeClr>
                </a:solidFill>
                <a:latin typeface="Abadi" panose="020B0604020104020204" pitchFamily="34" charset="0"/>
                <a:cs typeface="Arial" panose="020B0604020202020204" pitchFamily="34" charset="0"/>
              </a:rPr>
              <a:t>Changing age structure</a:t>
            </a:r>
          </a:p>
          <a:p>
            <a:pPr lvl="1"/>
            <a:r>
              <a:rPr lang="en-US" sz="1800">
                <a:solidFill>
                  <a:schemeClr val="accent6">
                    <a:lumMod val="10000"/>
                  </a:schemeClr>
                </a:solidFill>
                <a:latin typeface="Abadi" panose="020B0604020104020204" pitchFamily="34" charset="0"/>
                <a:cs typeface="Arial" panose="020B0604020202020204" pitchFamily="34" charset="0"/>
              </a:rPr>
              <a:t>Increased death rate; illness</a:t>
            </a:r>
          </a:p>
          <a:p>
            <a:pPr lvl="1"/>
            <a:r>
              <a:rPr lang="en-US" sz="1800">
                <a:solidFill>
                  <a:schemeClr val="accent6">
                    <a:lumMod val="10000"/>
                  </a:schemeClr>
                </a:solidFill>
                <a:latin typeface="Abadi" panose="020B0604020104020204" pitchFamily="34" charset="0"/>
                <a:cs typeface="Arial" panose="020B0604020202020204" pitchFamily="34" charset="0"/>
              </a:rPr>
              <a:t>Immigration</a:t>
            </a:r>
          </a:p>
          <a:p>
            <a:pPr marL="0" indent="0">
              <a:buNone/>
            </a:pPr>
            <a:r>
              <a:rPr lang="en-US" sz="2000">
                <a:solidFill>
                  <a:schemeClr val="accent6">
                    <a:lumMod val="10000"/>
                  </a:schemeClr>
                </a:solidFill>
                <a:latin typeface="Abadi" panose="020B0604020104020204" pitchFamily="34" charset="0"/>
              </a:rPr>
              <a:t>Let’s walk through these trends and why policy also matters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02D9BF0-0954-4E4C-BBAA-B3CC064E3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308" y="365125"/>
            <a:ext cx="11373440" cy="823595"/>
          </a:xfrm>
        </p:spPr>
        <p:txBody>
          <a:bodyPr>
            <a:noAutofit/>
          </a:bodyPr>
          <a:lstStyle/>
          <a:p>
            <a:r>
              <a:rPr lang="en-US" sz="3600">
                <a:latin typeface="Abadi" panose="020B0604020104020204" pitchFamily="34" charset="0"/>
              </a:rPr>
              <a:t>Where is the workforce (and what about demographics)?</a:t>
            </a:r>
          </a:p>
        </p:txBody>
      </p:sp>
    </p:spTree>
    <p:extLst>
      <p:ext uri="{BB962C8B-B14F-4D97-AF65-F5344CB8AC3E}">
        <p14:creationId xmlns:p14="http://schemas.microsoft.com/office/powerpoint/2010/main" val="224696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02D9BF0-0954-4E4C-BBAA-B3CC064E3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97308" cy="823595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badi" panose="020B0604020104020204" pitchFamily="34" charset="0"/>
              </a:rPr>
              <a:t>What does the future of the labor market look like? Older people are exiting the labor force</a:t>
            </a:r>
          </a:p>
        </p:txBody>
      </p:sp>
      <p:pic>
        <p:nvPicPr>
          <p:cNvPr id="7" name="Picture 6" descr="A person wearing sunglasses&#10;&#10;Description automatically generated with medium confidence">
            <a:extLst>
              <a:ext uri="{FF2B5EF4-FFF2-40B4-BE49-F238E27FC236}">
                <a16:creationId xmlns:a16="http://schemas.microsoft.com/office/drawing/2014/main" id="{B44B879A-3A9B-636E-663D-BD68CD31E3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693" y="1383323"/>
            <a:ext cx="4009292" cy="48991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1B39FA-6F63-4EB2-43A3-A156E0104B14}"/>
              </a:ext>
            </a:extLst>
          </p:cNvPr>
          <p:cNvSpPr txBox="1"/>
          <p:nvPr/>
        </p:nvSpPr>
        <p:spPr>
          <a:xfrm>
            <a:off x="7127631" y="5943882"/>
            <a:ext cx="476303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Photo by </a:t>
            </a:r>
            <a:r>
              <a:rPr lang="en-US" sz="1600" b="1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Centre for Ageing Better</a:t>
            </a:r>
            <a:r>
              <a:rPr lang="en-US" sz="1600" b="1">
                <a:solidFill>
                  <a:schemeClr val="bg1"/>
                </a:solidFill>
              </a:rPr>
              <a:t> on </a:t>
            </a:r>
            <a:r>
              <a:rPr lang="en-US" sz="1600" b="1" err="1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r>
              <a:rPr lang="en-US" sz="1600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5B6924D-3754-4D0E-9921-762AEEF99C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729" y="1721877"/>
            <a:ext cx="6200160" cy="4560559"/>
          </a:xfrm>
        </p:spPr>
        <p:txBody>
          <a:bodyPr/>
          <a:lstStyle/>
          <a:p>
            <a:r>
              <a:rPr lang="en-US">
                <a:solidFill>
                  <a:schemeClr val="accent6">
                    <a:lumMod val="10000"/>
                  </a:schemeClr>
                </a:solidFill>
                <a:latin typeface="Abadi" panose="020B0604020104020204" pitchFamily="34" charset="0"/>
                <a:cs typeface="Arial" panose="020B0604020202020204" pitchFamily="34" charset="0"/>
              </a:rPr>
              <a:t>Between 2000 and 2023, the U.S. median age increased by 3.8 years; 39.1 in 2023</a:t>
            </a:r>
          </a:p>
          <a:p>
            <a:r>
              <a:rPr lang="en-US">
                <a:solidFill>
                  <a:schemeClr val="accent6">
                    <a:lumMod val="10000"/>
                  </a:schemeClr>
                </a:solidFill>
                <a:latin typeface="Abadi" panose="020B0604020104020204" pitchFamily="34" charset="0"/>
              </a:rPr>
              <a:t>All Baby Boomers—born 1946 to 1964—can access retirement savings and most can claim Social Security</a:t>
            </a:r>
          </a:p>
          <a:p>
            <a:r>
              <a:rPr lang="en-US">
                <a:solidFill>
                  <a:schemeClr val="accent6">
                    <a:lumMod val="10000"/>
                  </a:schemeClr>
                </a:solidFill>
                <a:latin typeface="Abadi" panose="020B0604020104020204" pitchFamily="34" charset="0"/>
              </a:rPr>
              <a:t>90% projected to stop working by 2030</a:t>
            </a:r>
          </a:p>
          <a:p>
            <a:r>
              <a:rPr lang="en-US">
                <a:solidFill>
                  <a:schemeClr val="accent6">
                    <a:lumMod val="10000"/>
                  </a:schemeClr>
                </a:solidFill>
                <a:latin typeface="Abadi" panose="020B0604020104020204" pitchFamily="34" charset="0"/>
              </a:rPr>
              <a:t>We cannot rely on large numbers of older workers to address the labor shortage</a:t>
            </a:r>
          </a:p>
        </p:txBody>
      </p:sp>
    </p:spTree>
    <p:extLst>
      <p:ext uri="{BB962C8B-B14F-4D97-AF65-F5344CB8AC3E}">
        <p14:creationId xmlns:p14="http://schemas.microsoft.com/office/powerpoint/2010/main" val="167328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51B39FA-6F63-4EB2-43A3-A156E0104B14}"/>
              </a:ext>
            </a:extLst>
          </p:cNvPr>
          <p:cNvSpPr txBox="1"/>
          <p:nvPr/>
        </p:nvSpPr>
        <p:spPr>
          <a:xfrm>
            <a:off x="7127631" y="5943882"/>
            <a:ext cx="476303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Photo by </a:t>
            </a:r>
            <a:r>
              <a:rPr lang="en-US" sz="1600" b="1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Centre for Ageing Better</a:t>
            </a:r>
            <a:r>
              <a:rPr lang="en-US" sz="1600" b="1">
                <a:solidFill>
                  <a:schemeClr val="bg1"/>
                </a:solidFill>
              </a:rPr>
              <a:t> on </a:t>
            </a:r>
            <a:r>
              <a:rPr lang="en-US" sz="1600" b="1" err="1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r>
              <a:rPr lang="en-US" sz="1600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80EAB0-C833-C155-4467-59C480A40656}"/>
              </a:ext>
            </a:extLst>
          </p:cNvPr>
          <p:cNvSpPr txBox="1"/>
          <p:nvPr/>
        </p:nvSpPr>
        <p:spPr>
          <a:xfrm>
            <a:off x="638882" y="639193"/>
            <a:ext cx="3571810" cy="35735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kern="1200">
                <a:solidFill>
                  <a:schemeClr val="tx1"/>
                </a:solidFill>
                <a:latin typeface="Abadi" panose="020B0604020104020204" pitchFamily="34" charset="0"/>
                <a:ea typeface="+mj-ea"/>
                <a:cs typeface="+mj-cs"/>
              </a:rPr>
              <a:t>The share of </a:t>
            </a:r>
            <a:r>
              <a:rPr lang="en-US" sz="3200">
                <a:latin typeface="Abadi" panose="020B0604020104020204" pitchFamily="34" charset="0"/>
                <a:ea typeface="+mj-ea"/>
                <a:cs typeface="+mj-cs"/>
              </a:rPr>
              <a:t>those</a:t>
            </a:r>
            <a:r>
              <a:rPr lang="en-US" sz="3200" kern="1200">
                <a:solidFill>
                  <a:schemeClr val="tx1"/>
                </a:solidFill>
                <a:latin typeface="Abadi" panose="020B0604020104020204" pitchFamily="34" charset="0"/>
                <a:ea typeface="+mj-ea"/>
                <a:cs typeface="+mj-cs"/>
              </a:rPr>
              <a:t> ages 65+ increases relative to the working-age population (15-64) every year.</a:t>
            </a:r>
          </a:p>
        </p:txBody>
      </p:sp>
      <p:pic>
        <p:nvPicPr>
          <p:cNvPr id="11" name="FRED Graph Chart" descr="FRED Graph">
            <a:hlinkClick r:id="rId5" tooltip="View this chart in your browser. "/>
            <a:extLst>
              <a:ext uri="{FF2B5EF4-FFF2-40B4-BE49-F238E27FC236}">
                <a16:creationId xmlns:a16="http://schemas.microsoft.com/office/drawing/2014/main" id="{67994EE4-41B8-CB57-5056-F6CB69BEDE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4296" y="917224"/>
            <a:ext cx="7214616" cy="499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79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02D9BF0-0954-4E4C-BBAA-B3CC064E3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97308" cy="823595"/>
          </a:xfrm>
        </p:spPr>
        <p:txBody>
          <a:bodyPr>
            <a:noAutofit/>
          </a:bodyPr>
          <a:lstStyle/>
          <a:p>
            <a:r>
              <a:rPr lang="en-US" sz="3600">
                <a:latin typeface="Abadi" panose="020B0604020104020204" pitchFamily="34" charset="0"/>
              </a:rPr>
              <a:t>What does the future of the labor market look like? Fewer future workers are being born in the U.S.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1B39FA-6F63-4EB2-43A3-A156E0104B14}"/>
              </a:ext>
            </a:extLst>
          </p:cNvPr>
          <p:cNvSpPr txBox="1"/>
          <p:nvPr/>
        </p:nvSpPr>
        <p:spPr>
          <a:xfrm>
            <a:off x="7127631" y="5943882"/>
            <a:ext cx="476303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Photo by </a:t>
            </a:r>
            <a:r>
              <a:rPr lang="en-US" sz="1600" b="1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Centre for Ageing Better</a:t>
            </a:r>
            <a:r>
              <a:rPr lang="en-US" sz="1600" b="1">
                <a:solidFill>
                  <a:schemeClr val="bg1"/>
                </a:solidFill>
              </a:rPr>
              <a:t> on </a:t>
            </a:r>
            <a:r>
              <a:rPr lang="en-US" sz="1600" b="1" err="1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r>
              <a:rPr lang="en-US" sz="1600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" name="Content Placeholder 1" descr="Photo by Kiana Bosman on Unsplash">
            <a:extLst>
              <a:ext uri="{FF2B5EF4-FFF2-40B4-BE49-F238E27FC236}">
                <a16:creationId xmlns:a16="http://schemas.microsoft.com/office/drawing/2014/main" id="{35B6924D-3754-4D0E-9921-762AEEF99C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3323"/>
            <a:ext cx="6200160" cy="510955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>
                <a:solidFill>
                  <a:schemeClr val="accent6">
                    <a:lumMod val="10000"/>
                  </a:schemeClr>
                </a:solidFill>
                <a:latin typeface="Abadi"/>
                <a:cs typeface="Calibri"/>
              </a:rPr>
              <a:t>Since 2007, total fertility rates are well below replacement level</a:t>
            </a:r>
          </a:p>
          <a:p>
            <a:r>
              <a:rPr lang="en-US" dirty="0">
                <a:solidFill>
                  <a:schemeClr val="accent6">
                    <a:lumMod val="10000"/>
                  </a:schemeClr>
                </a:solidFill>
                <a:latin typeface="Abadi"/>
                <a:cs typeface="Calibri"/>
              </a:rPr>
              <a:t>For context, those born in 2007 are now 17 and entering the workforce</a:t>
            </a:r>
          </a:p>
          <a:p>
            <a:r>
              <a:rPr lang="en-US" dirty="0">
                <a:solidFill>
                  <a:schemeClr val="accent6">
                    <a:lumMod val="10000"/>
                  </a:schemeClr>
                </a:solidFill>
                <a:latin typeface="Abadi"/>
                <a:cs typeface="Calibri"/>
              </a:rPr>
              <a:t>In 2023, the total fertility rate was 1.6 births per woman, down 2% from 2022 (provisional); replacement rate is generally considered to be around 2.1</a:t>
            </a:r>
          </a:p>
          <a:p>
            <a:r>
              <a:rPr lang="en-US" dirty="0">
                <a:solidFill>
                  <a:schemeClr val="accent6">
                    <a:lumMod val="10000"/>
                  </a:schemeClr>
                </a:solidFill>
                <a:latin typeface="Abadi"/>
                <a:cs typeface="Calibri"/>
              </a:rPr>
              <a:t>Fewer young Americans to replace retirees</a:t>
            </a:r>
          </a:p>
          <a:p>
            <a:r>
              <a:rPr lang="en-US" dirty="0">
                <a:solidFill>
                  <a:schemeClr val="accent6">
                    <a:lumMod val="10000"/>
                  </a:schemeClr>
                </a:solidFill>
                <a:latin typeface="Abadi"/>
                <a:cs typeface="Calibri"/>
              </a:rPr>
              <a:t>The labor force is not going to be changed dramatically through youth employment</a:t>
            </a:r>
          </a:p>
          <a:p>
            <a:endParaRPr lang="en-US">
              <a:solidFill>
                <a:schemeClr val="accent6">
                  <a:lumMod val="10000"/>
                </a:schemeClr>
              </a:solidFill>
              <a:latin typeface="Abadi" panose="020B0604020104020204" pitchFamily="34" charset="0"/>
            </a:endParaRPr>
          </a:p>
        </p:txBody>
      </p:sp>
      <p:pic>
        <p:nvPicPr>
          <p:cNvPr id="6" name="Picture 5" descr="A young child standing on a metal bridge">
            <a:extLst>
              <a:ext uri="{FF2B5EF4-FFF2-40B4-BE49-F238E27FC236}">
                <a16:creationId xmlns:a16="http://schemas.microsoft.com/office/drawing/2014/main" id="{4BAF3996-A24F-9FAA-C66E-ABA88742F3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059" y="1383323"/>
            <a:ext cx="3689798" cy="49197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869B25-8C77-B98D-5025-7F6A27E414C3}"/>
              </a:ext>
            </a:extLst>
          </p:cNvPr>
          <p:cNvSpPr txBox="1"/>
          <p:nvPr/>
        </p:nvSpPr>
        <p:spPr>
          <a:xfrm>
            <a:off x="7412059" y="5656722"/>
            <a:ext cx="3367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Photo by </a:t>
            </a:r>
            <a:r>
              <a:rPr lang="en-US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Kiana Bosman</a:t>
            </a:r>
            <a:r>
              <a:rPr lang="en-US">
                <a:solidFill>
                  <a:schemeClr val="bg1"/>
                </a:solidFill>
              </a:rPr>
              <a:t> on </a:t>
            </a:r>
            <a:r>
              <a:rPr lang="en-US" err="1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r>
              <a:rPr lang="en-US">
                <a:solidFill>
                  <a:schemeClr val="bg1"/>
                </a:solidFill>
              </a:rPr>
              <a:t> </a:t>
            </a:r>
            <a:endParaRPr lang="en-US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79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aph of the number of people in the population&#10;&#10;Description automatically generated with medium confidence">
            <a:extLst>
              <a:ext uri="{FF2B5EF4-FFF2-40B4-BE49-F238E27FC236}">
                <a16:creationId xmlns:a16="http://schemas.microsoft.com/office/drawing/2014/main" id="{9F5AC290-93F6-C7DB-6D95-4C23E317578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505" y="1017832"/>
            <a:ext cx="7215187" cy="48148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BAC681-0AB4-3226-CD26-D582D03240A4}"/>
              </a:ext>
            </a:extLst>
          </p:cNvPr>
          <p:cNvSpPr txBox="1"/>
          <p:nvPr/>
        </p:nvSpPr>
        <p:spPr>
          <a:xfrm>
            <a:off x="11093831" y="3244334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Canada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EA39DB-E069-5E29-8D81-17F77EA11460}"/>
              </a:ext>
            </a:extLst>
          </p:cNvPr>
          <p:cNvSpPr txBox="1"/>
          <p:nvPr/>
        </p:nvSpPr>
        <p:spPr>
          <a:xfrm>
            <a:off x="11137168" y="3577087"/>
            <a:ext cx="54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U.S.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A53761-6A4E-EBFC-1677-D563FF060CB5}"/>
              </a:ext>
            </a:extLst>
          </p:cNvPr>
          <p:cNvSpPr txBox="1"/>
          <p:nvPr/>
        </p:nvSpPr>
        <p:spPr>
          <a:xfrm>
            <a:off x="11140244" y="5032877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Japan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47A116-C61D-9AC2-24B7-CE18211085FA}"/>
              </a:ext>
            </a:extLst>
          </p:cNvPr>
          <p:cNvSpPr txBox="1"/>
          <p:nvPr/>
        </p:nvSpPr>
        <p:spPr>
          <a:xfrm>
            <a:off x="9388750" y="3392421"/>
            <a:ext cx="1082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OECD avg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1213A9-ACF8-633A-F4C2-822ECCDE2886}"/>
              </a:ext>
            </a:extLst>
          </p:cNvPr>
          <p:cNvSpPr txBox="1"/>
          <p:nvPr/>
        </p:nvSpPr>
        <p:spPr>
          <a:xfrm>
            <a:off x="638882" y="639193"/>
            <a:ext cx="3571810" cy="35735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>
                <a:solidFill>
                  <a:schemeClr val="tx1"/>
                </a:solidFill>
                <a:latin typeface="Abadi" panose="020B0604020104020204" pitchFamily="34" charset="0"/>
                <a:ea typeface="+mj-ea"/>
                <a:cs typeface="+mj-cs"/>
              </a:rPr>
              <a:t>Collective Challenge</a:t>
            </a:r>
            <a:r>
              <a:rPr lang="en-US" sz="3600" b="1">
                <a:solidFill>
                  <a:schemeClr val="tx1"/>
                </a:solidFill>
                <a:latin typeface="Abadi" panose="020B0604020104020204" pitchFamily="34" charset="0"/>
                <a:cs typeface="+mj-cs"/>
              </a:rPr>
              <a:t>: </a:t>
            </a:r>
          </a:p>
          <a:p>
            <a:pPr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kern="1200">
                <a:solidFill>
                  <a:schemeClr val="tx1"/>
                </a:solidFill>
                <a:latin typeface="Abadi" panose="020B0604020104020204" pitchFamily="34" charset="0"/>
                <a:ea typeface="+mj-ea"/>
                <a:cs typeface="+mj-cs"/>
              </a:rPr>
              <a:t>Share of the Working-Age Population, 1970-2021</a:t>
            </a:r>
          </a:p>
        </p:txBody>
      </p:sp>
    </p:spTree>
    <p:extLst>
      <p:ext uri="{BB962C8B-B14F-4D97-AF65-F5344CB8AC3E}">
        <p14:creationId xmlns:p14="http://schemas.microsoft.com/office/powerpoint/2010/main" val="15373940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5B6924D-3754-4D0E-9921-762AEEF99C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3229"/>
            <a:ext cx="6570786" cy="4139731"/>
          </a:xfrm>
        </p:spPr>
        <p:txBody>
          <a:bodyPr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200">
                <a:solidFill>
                  <a:schemeClr val="accent6">
                    <a:lumMod val="10000"/>
                  </a:schemeClr>
                </a:solidFill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Since 2010, death rates have risen for working-age adults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200">
                <a:solidFill>
                  <a:schemeClr val="accent6">
                    <a:lumMod val="10000"/>
                  </a:schemeClr>
                </a:solidFill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Trends driven by increases in drug overdoses, alcohol, suicide, diabetes, and obesity-related health conditions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200">
                <a:solidFill>
                  <a:schemeClr val="accent6">
                    <a:lumMod val="10000"/>
                  </a:schemeClr>
                </a:solidFill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COVID-19 exacerbated the increase; 58 excess deaths </a:t>
            </a:r>
            <a:r>
              <a:rPr lang="en-US" sz="2200">
                <a:solidFill>
                  <a:schemeClr val="accent6">
                    <a:lumMod val="10000"/>
                  </a:schemeClr>
                </a:solidFill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 100,000 people in 2020 (ages 15-64)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200">
                <a:solidFill>
                  <a:schemeClr val="accent6">
                    <a:lumMod val="10000"/>
                  </a:schemeClr>
                </a:solidFill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Long COVID may be depressing labor force participation, much like the general trend for Americans with disabilities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02D9BF0-0954-4E4C-BBAA-B3CC064E3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3680"/>
            <a:ext cx="11353800" cy="823595"/>
          </a:xfrm>
        </p:spPr>
        <p:txBody>
          <a:bodyPr>
            <a:noAutofit/>
          </a:bodyPr>
          <a:lstStyle/>
          <a:p>
            <a:r>
              <a:rPr lang="en-US" sz="3600">
                <a:latin typeface="Abadi" panose="020B0604020104020204" pitchFamily="34" charset="0"/>
              </a:rPr>
              <a:t>What does the future of the labor market look like? Increased death rate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AD2E9A-8505-9E5F-9C06-4DD7D428E0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522" y="1251466"/>
            <a:ext cx="3710354" cy="49471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CD933F-46BB-02EC-2D8F-C673FC7FA328}"/>
              </a:ext>
            </a:extLst>
          </p:cNvPr>
          <p:cNvSpPr txBox="1"/>
          <p:nvPr/>
        </p:nvSpPr>
        <p:spPr>
          <a:xfrm>
            <a:off x="7555522" y="578085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Photo by </a:t>
            </a:r>
            <a:r>
              <a:rPr lang="en-US" b="1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Jon Tyson</a:t>
            </a:r>
            <a:r>
              <a:rPr lang="en-US" b="1">
                <a:solidFill>
                  <a:schemeClr val="bg1"/>
                </a:solidFill>
              </a:rPr>
              <a:t> on </a:t>
            </a:r>
            <a:r>
              <a:rPr lang="en-US" b="1" err="1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r>
              <a:rPr lang="en-US" b="1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6048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51B39FA-6F63-4EB2-43A3-A156E0104B14}"/>
              </a:ext>
            </a:extLst>
          </p:cNvPr>
          <p:cNvSpPr txBox="1"/>
          <p:nvPr/>
        </p:nvSpPr>
        <p:spPr>
          <a:xfrm>
            <a:off x="7127631" y="5943882"/>
            <a:ext cx="476303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Photo by </a:t>
            </a:r>
            <a:r>
              <a:rPr lang="en-US" sz="1600" b="1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Centre for Ageing Better</a:t>
            </a:r>
            <a:r>
              <a:rPr lang="en-US" sz="1600" b="1">
                <a:solidFill>
                  <a:schemeClr val="bg1"/>
                </a:solidFill>
              </a:rPr>
              <a:t> on </a:t>
            </a:r>
            <a:r>
              <a:rPr lang="en-US" sz="1600" b="1" err="1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r>
              <a:rPr lang="en-US" sz="1600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80EAB0-C833-C155-4467-59C480A40656}"/>
              </a:ext>
            </a:extLst>
          </p:cNvPr>
          <p:cNvSpPr txBox="1"/>
          <p:nvPr/>
        </p:nvSpPr>
        <p:spPr>
          <a:xfrm>
            <a:off x="649639" y="1069499"/>
            <a:ext cx="3571810" cy="21900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>
                <a:solidFill>
                  <a:schemeClr val="tx1"/>
                </a:solidFill>
                <a:latin typeface="Abadi" panose="020B0604020104020204" pitchFamily="34" charset="0"/>
                <a:ea typeface="+mj-ea"/>
                <a:cs typeface="+mj-cs"/>
              </a:rPr>
              <a:t>Increased mortality: </a:t>
            </a:r>
          </a:p>
          <a:p>
            <a:pPr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kern="1200">
                <a:solidFill>
                  <a:schemeClr val="tx1"/>
                </a:solidFill>
                <a:latin typeface="Abadi" panose="020B0604020104020204" pitchFamily="34" charset="0"/>
                <a:ea typeface="+mj-ea"/>
                <a:cs typeface="+mj-cs"/>
              </a:rPr>
              <a:t>Working-age adults (18-24)</a:t>
            </a:r>
          </a:p>
        </p:txBody>
      </p:sp>
      <p:pic>
        <p:nvPicPr>
          <p:cNvPr id="6" name="Picture 5" descr="Chart">
            <a:extLst>
              <a:ext uri="{FF2B5EF4-FFF2-40B4-BE49-F238E27FC236}">
                <a16:creationId xmlns:a16="http://schemas.microsoft.com/office/drawing/2014/main" id="{51E670AC-63AC-7941-55C8-FAC026B235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608" y="768872"/>
            <a:ext cx="6846363" cy="516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75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02D9BF0-0954-4E4C-BBAA-B3CC064E3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823595"/>
          </a:xfrm>
        </p:spPr>
        <p:txBody>
          <a:bodyPr>
            <a:noAutofit/>
          </a:bodyPr>
          <a:lstStyle/>
          <a:p>
            <a:r>
              <a:rPr lang="en-US" sz="3600">
                <a:latin typeface="Abadi" panose="020B0604020104020204" pitchFamily="34" charset="0"/>
              </a:rPr>
              <a:t>What does the future of the labor market look like? Immigration stalled in recent years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ADB2A2-586D-EED9-064F-29B9928519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2" t="18569" b="-1"/>
          <a:stretch/>
        </p:blipFill>
        <p:spPr>
          <a:xfrm>
            <a:off x="886210" y="2538183"/>
            <a:ext cx="5257801" cy="36502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CD2CBC-AE9C-D095-4D15-FC0AE2EE44C6}"/>
              </a:ext>
            </a:extLst>
          </p:cNvPr>
          <p:cNvSpPr txBox="1"/>
          <p:nvPr/>
        </p:nvSpPr>
        <p:spPr>
          <a:xfrm>
            <a:off x="251210" y="6359011"/>
            <a:ext cx="50409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Photo by </a:t>
            </a:r>
            <a:r>
              <a:rPr lang="en-US" b="1" err="1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Kerwin</a:t>
            </a:r>
            <a:r>
              <a:rPr lang="en-US" b="1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Elias</a:t>
            </a:r>
            <a:r>
              <a:rPr lang="en-US" b="1">
                <a:solidFill>
                  <a:schemeClr val="bg1"/>
                </a:solidFill>
              </a:rPr>
              <a:t> on </a:t>
            </a:r>
            <a:r>
              <a:rPr lang="en-US" b="1" err="1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r>
              <a:rPr lang="en-US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5B6924D-3754-4D0E-9921-762AEEF99C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6124" y="1565630"/>
            <a:ext cx="10427677" cy="4927245"/>
          </a:xfrm>
        </p:spPr>
        <p:txBody>
          <a:bodyPr/>
          <a:lstStyle/>
          <a:p>
            <a:r>
              <a:rPr lang="en-US" sz="2200">
                <a:solidFill>
                  <a:schemeClr val="accent6">
                    <a:lumMod val="10000"/>
                  </a:schemeClr>
                </a:solidFill>
                <a:latin typeface="Abadi" panose="020B0604020104020204" pitchFamily="34" charset="0"/>
                <a:cs typeface="Arial" panose="020B0604020202020204" pitchFamily="34" charset="0"/>
              </a:rPr>
              <a:t>Between 2010 and 2018, immigrants and their U.S.-born children were 28% of all U.S. workers and contributed to 83% of labor force growth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AAB1CC-FC8C-C933-20CC-E363F39D38C0}"/>
              </a:ext>
            </a:extLst>
          </p:cNvPr>
          <p:cNvSpPr txBox="1"/>
          <p:nvPr/>
        </p:nvSpPr>
        <p:spPr>
          <a:xfrm>
            <a:off x="6183925" y="2542582"/>
            <a:ext cx="5257801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accent6">
                    <a:lumMod val="10000"/>
                  </a:schemeClr>
                </a:solidFill>
                <a:latin typeface="Abadi" panose="020B0604020104020204" pitchFamily="34" charset="0"/>
              </a:rPr>
              <a:t>In recent years, immigration policies created systemic backlogs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accent6">
                    <a:lumMod val="10000"/>
                  </a:schemeClr>
                </a:solidFill>
                <a:latin typeface="Abadi" panose="020B0604020104020204" pitchFamily="34" charset="0"/>
              </a:rPr>
              <a:t>COVID-19 pandemic added administrative delays; border restrictions halted movement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accent6">
                    <a:lumMod val="10000"/>
                  </a:schemeClr>
                </a:solidFill>
                <a:latin typeface="Abadi" panose="020B0604020104020204" pitchFamily="34" charset="0"/>
              </a:rPr>
              <a:t>Delays in issuing work permits to immigrants due to congressional challenges setting policy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accent6">
                    <a:lumMod val="10000"/>
                  </a:schemeClr>
                </a:solidFill>
                <a:latin typeface="Abadi" panose="020B0604020104020204" pitchFamily="34" charset="0"/>
              </a:rPr>
              <a:t>In 2023, the U.S. added 1.6 million people; post-pandemic recovery in immigration and fewer deaths</a:t>
            </a:r>
          </a:p>
        </p:txBody>
      </p:sp>
    </p:spTree>
    <p:extLst>
      <p:ext uri="{BB962C8B-B14F-4D97-AF65-F5344CB8AC3E}">
        <p14:creationId xmlns:p14="http://schemas.microsoft.com/office/powerpoint/2010/main" val="227853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14A52469-7077-A421-5B6C-F6043D6947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149" y="1534886"/>
            <a:ext cx="3186632" cy="3186632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02D9BF0-0954-4E4C-BBAA-B3CC064E3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365125"/>
            <a:ext cx="11019148" cy="823595"/>
          </a:xfrm>
        </p:spPr>
        <p:txBody>
          <a:bodyPr>
            <a:normAutofit/>
          </a:bodyPr>
          <a:lstStyle/>
          <a:p>
            <a:r>
              <a:rPr lang="en-US">
                <a:latin typeface="Abadi" panose="020B0604020104020204" pitchFamily="34" charset="0"/>
              </a:rPr>
              <a:t>Presenters</a:t>
            </a:r>
          </a:p>
        </p:txBody>
      </p:sp>
      <p:pic>
        <p:nvPicPr>
          <p:cNvPr id="7" name="Picture 6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1A250E2C-CAF3-85CA-C413-D9CC27A4E4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523" y="1567730"/>
            <a:ext cx="3110309" cy="3110309"/>
          </a:xfrm>
          <a:prstGeom prst="rect">
            <a:avLst/>
          </a:prstGeom>
        </p:spPr>
      </p:pic>
      <p:pic>
        <p:nvPicPr>
          <p:cNvPr id="11" name="Picture 10" descr="A person in a suit and tie&#10;&#10;Description automatically generated">
            <a:extLst>
              <a:ext uri="{FF2B5EF4-FFF2-40B4-BE49-F238E27FC236}">
                <a16:creationId xmlns:a16="http://schemas.microsoft.com/office/drawing/2014/main" id="{B88C698A-2AC5-A952-B975-3ACE7A0663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46" y="1607578"/>
            <a:ext cx="3004560" cy="30045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A851AAA-A315-661F-B883-119757526FF5}"/>
              </a:ext>
            </a:extLst>
          </p:cNvPr>
          <p:cNvSpPr txBox="1"/>
          <p:nvPr/>
        </p:nvSpPr>
        <p:spPr>
          <a:xfrm>
            <a:off x="866630" y="4831057"/>
            <a:ext cx="3186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2">
                    <a:lumMod val="50000"/>
                  </a:schemeClr>
                </a:solidFill>
              </a:rPr>
              <a:t>R. Alexander Acosta</a:t>
            </a:r>
          </a:p>
          <a:p>
            <a:pPr algn="ctr"/>
            <a:r>
              <a:rPr lang="en-US" sz="2000">
                <a:solidFill>
                  <a:schemeClr val="bg2">
                    <a:lumMod val="50000"/>
                  </a:schemeClr>
                </a:solidFill>
              </a:rPr>
              <a:t>Former U.S. Secretary of Labor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1E3C4F-90D5-0350-DC5F-6CA6C3F8CACF}"/>
              </a:ext>
            </a:extLst>
          </p:cNvPr>
          <p:cNvSpPr txBox="1"/>
          <p:nvPr/>
        </p:nvSpPr>
        <p:spPr>
          <a:xfrm>
            <a:off x="4416381" y="4848176"/>
            <a:ext cx="3186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2">
                    <a:lumMod val="50000"/>
                  </a:schemeClr>
                </a:solidFill>
              </a:rPr>
              <a:t>Diana Elliott</a:t>
            </a:r>
          </a:p>
          <a:p>
            <a:pPr algn="ctr"/>
            <a:r>
              <a:rPr lang="en-US" sz="2000">
                <a:solidFill>
                  <a:schemeClr val="bg2">
                    <a:lumMod val="50000"/>
                  </a:schemeClr>
                </a:solidFill>
              </a:rPr>
              <a:t>Vice President of Programs, PRB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276D03-19AE-7E7B-735A-D0D8DE866D14}"/>
              </a:ext>
            </a:extLst>
          </p:cNvPr>
          <p:cNvSpPr txBox="1"/>
          <p:nvPr/>
        </p:nvSpPr>
        <p:spPr>
          <a:xfrm>
            <a:off x="8057149" y="4848176"/>
            <a:ext cx="3186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2">
                    <a:lumMod val="50000"/>
                  </a:schemeClr>
                </a:solidFill>
              </a:rPr>
              <a:t>Misty Chally</a:t>
            </a:r>
          </a:p>
          <a:p>
            <a:pPr algn="ctr"/>
            <a:r>
              <a:rPr lang="en-US" sz="2000">
                <a:solidFill>
                  <a:schemeClr val="bg2">
                    <a:lumMod val="50000"/>
                  </a:schemeClr>
                </a:solidFill>
              </a:rPr>
              <a:t>Executive Director, Critical Labor Coalition</a:t>
            </a:r>
          </a:p>
        </p:txBody>
      </p:sp>
    </p:spTree>
    <p:extLst>
      <p:ext uri="{BB962C8B-B14F-4D97-AF65-F5344CB8AC3E}">
        <p14:creationId xmlns:p14="http://schemas.microsoft.com/office/powerpoint/2010/main" val="365632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39CFAB9-0B2B-1799-B96C-1000DF757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6633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badi" panose="020B0604020104020204" pitchFamily="34" charset="0"/>
              </a:rPr>
              <a:t>U.S. Population to Shrink Within the Century; Faster With Low Immigration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70AF835-DCE2-52E8-EF76-1914DDBAA0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1540047"/>
              </p:ext>
            </p:extLst>
          </p:nvPr>
        </p:nvGraphicFramePr>
        <p:xfrm>
          <a:off x="838200" y="1431758"/>
          <a:ext cx="105156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556138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39CFAB9-0B2B-1799-B96C-1000DF757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6633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badi" panose="020B0604020104020204" pitchFamily="34" charset="0"/>
              </a:rPr>
              <a:t>Within 20 Years, Deaths Outnumber Births; Faster With Low Immigration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C7E8E7C8-1AA1-91AF-BB7C-5A27DB5BD3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3071222"/>
              </p:ext>
            </p:extLst>
          </p:nvPr>
        </p:nvGraphicFramePr>
        <p:xfrm>
          <a:off x="838200" y="1540042"/>
          <a:ext cx="10515600" cy="4482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986577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345D740-AC5C-806B-1028-258DAAC53B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799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02D9BF0-0954-4E4C-BBAA-B3CC064E3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1057778"/>
            <a:ext cx="10515600" cy="823595"/>
          </a:xfrm>
        </p:spPr>
        <p:txBody>
          <a:bodyPr>
            <a:noAutofit/>
          </a:bodyPr>
          <a:lstStyle/>
          <a:p>
            <a:r>
              <a:rPr lang="en-US" sz="4000">
                <a:latin typeface="Abadi" panose="020B0604020104020204" pitchFamily="34" charset="0"/>
              </a:rPr>
              <a:t>It’s not all demography – policy matters, too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4ACF1D-BB68-1DD7-B769-7A2E1979ED2C}"/>
              </a:ext>
            </a:extLst>
          </p:cNvPr>
          <p:cNvSpPr txBox="1"/>
          <p:nvPr/>
        </p:nvSpPr>
        <p:spPr>
          <a:xfrm>
            <a:off x="8551088" y="6501276"/>
            <a:ext cx="35620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Photo by </a:t>
            </a:r>
            <a:r>
              <a:rPr lang="en-US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Helena Lopes</a:t>
            </a:r>
            <a:r>
              <a:rPr lang="en-US">
                <a:solidFill>
                  <a:schemeClr val="bg1"/>
                </a:solidFill>
              </a:rPr>
              <a:t> on </a:t>
            </a:r>
            <a:r>
              <a:rPr lang="en-US" err="1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r>
              <a:rPr lang="en-US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0311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and two children on a couch&#10;&#10;Description automatically generated">
            <a:extLst>
              <a:ext uri="{FF2B5EF4-FFF2-40B4-BE49-F238E27FC236}">
                <a16:creationId xmlns:a16="http://schemas.microsoft.com/office/drawing/2014/main" id="{BAA37DC7-37CA-53C1-8C17-55F79C9099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95" r="7688"/>
          <a:stretch/>
        </p:blipFill>
        <p:spPr>
          <a:xfrm>
            <a:off x="240632" y="1799701"/>
            <a:ext cx="5169568" cy="347103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02D9BF0-0954-4E4C-BBAA-B3CC064E3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1" y="365125"/>
            <a:ext cx="11249526" cy="823595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badi"/>
              </a:rPr>
              <a:t>Policy matters in the future labor market: </a:t>
            </a:r>
            <a:br>
              <a:rPr lang="en-US">
                <a:latin typeface="Abadi"/>
              </a:rPr>
            </a:br>
            <a:r>
              <a:rPr lang="en-US">
                <a:latin typeface="Abadi"/>
              </a:rPr>
              <a:t>Women's labor force participation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AAB1CC-FC8C-C933-20CC-E363F39D38C0}"/>
              </a:ext>
            </a:extLst>
          </p:cNvPr>
          <p:cNvSpPr txBox="1"/>
          <p:nvPr/>
        </p:nvSpPr>
        <p:spPr>
          <a:xfrm>
            <a:off x="5693228" y="1842169"/>
            <a:ext cx="566255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accent6">
                    <a:lumMod val="10000"/>
                  </a:schemeClr>
                </a:solidFill>
                <a:latin typeface="Abadi" panose="020B0604020104020204" pitchFamily="34" charset="0"/>
              </a:rPr>
              <a:t>The U.S. is notable for lack of family-friendly policies; limits women’s full LFP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accent6">
                    <a:lumMod val="10000"/>
                  </a:schemeClr>
                </a:solidFill>
                <a:latin typeface="Abadi" panose="020B0604020104020204" pitchFamily="34" charset="0"/>
              </a:rPr>
              <a:t>Women’s LFP (May 2023) is above pre-pandemic levels—77.6% (ages 25-54); lowest for those with young children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accent6">
                    <a:lumMod val="10000"/>
                  </a:schemeClr>
                </a:solidFill>
                <a:latin typeface="Abadi" panose="020B0604020104020204" pitchFamily="34" charset="0"/>
              </a:rPr>
              <a:t>Canada’s rate is 84.9% and notable for women with young children; government invested billions to cut childcare costs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accent6">
                    <a:lumMod val="10000"/>
                  </a:schemeClr>
                </a:solidFill>
                <a:latin typeface="Abadi" panose="020B0604020104020204" pitchFamily="34" charset="0"/>
              </a:rPr>
              <a:t>Men’s LFP in U.S. is on par with pre-pandemic levels (89.1% for ages 25-54)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D5742D-B236-38EF-929B-071BF9F0BED1}"/>
              </a:ext>
            </a:extLst>
          </p:cNvPr>
          <p:cNvSpPr txBox="1"/>
          <p:nvPr/>
        </p:nvSpPr>
        <p:spPr>
          <a:xfrm>
            <a:off x="509642" y="4901402"/>
            <a:ext cx="6093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Photo by </a:t>
            </a:r>
            <a:r>
              <a:rPr lang="en-US" b="1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Alexander Dummer</a:t>
            </a:r>
            <a:r>
              <a:rPr lang="en-US" b="1">
                <a:solidFill>
                  <a:schemeClr val="bg1"/>
                </a:solidFill>
              </a:rPr>
              <a:t> on </a:t>
            </a:r>
            <a:r>
              <a:rPr lang="en-US" b="1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r>
              <a:rPr lang="en-US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ECD0A3-0215-15FC-369F-915882087AAF}"/>
              </a:ext>
            </a:extLst>
          </p:cNvPr>
          <p:cNvSpPr txBox="1"/>
          <p:nvPr/>
        </p:nvSpPr>
        <p:spPr>
          <a:xfrm>
            <a:off x="372115" y="5411969"/>
            <a:ext cx="114877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accent6">
                    <a:lumMod val="10000"/>
                  </a:schemeClr>
                </a:solidFill>
                <a:latin typeface="Abadi" panose="020B0604020104020204" pitchFamily="34" charset="0"/>
              </a:rPr>
              <a:t>New Mexico stands out: 1) Created the Early Childhood Education and Care Department (2019); 2) Amended state constitution (2022) to increase distributions from permanent school fund for ECE; 3) Expanded subsidies to families</a:t>
            </a:r>
          </a:p>
        </p:txBody>
      </p:sp>
    </p:spTree>
    <p:extLst>
      <p:ext uri="{BB962C8B-B14F-4D97-AF65-F5344CB8AC3E}">
        <p14:creationId xmlns:p14="http://schemas.microsoft.com/office/powerpoint/2010/main" val="267916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02D9BF0-0954-4E4C-BBAA-B3CC064E3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1" y="365125"/>
            <a:ext cx="11249526" cy="823595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badi"/>
              </a:rPr>
              <a:t>Policy matters in the future labor market: </a:t>
            </a:r>
            <a:br>
              <a:rPr lang="en-US">
                <a:latin typeface="Abadi"/>
              </a:rPr>
            </a:br>
            <a:r>
              <a:rPr lang="en-US">
                <a:latin typeface="Abadi"/>
              </a:rPr>
              <a:t>Engaging people with disabilities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AAB1CC-FC8C-C933-20CC-E363F39D38C0}"/>
              </a:ext>
            </a:extLst>
          </p:cNvPr>
          <p:cNvSpPr txBox="1"/>
          <p:nvPr/>
        </p:nvSpPr>
        <p:spPr>
          <a:xfrm>
            <a:off x="4423894" y="1351508"/>
            <a:ext cx="748906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accent6">
                    <a:lumMod val="10000"/>
                  </a:schemeClr>
                </a:solidFill>
                <a:latin typeface="Abadi" panose="020B0604020104020204" pitchFamily="34" charset="0"/>
              </a:rPr>
              <a:t>People with disabilities are underemployed in the U.S.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accent6">
                    <a:lumMod val="10000"/>
                  </a:schemeClr>
                </a:solidFill>
                <a:latin typeface="Abadi" panose="020B0604020104020204" pitchFamily="34" charset="0"/>
              </a:rPr>
              <a:t>COVID/Remote work increased their employment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accent6">
                    <a:lumMod val="10000"/>
                  </a:schemeClr>
                </a:solidFill>
                <a:latin typeface="Abadi" panose="020B0604020104020204" pitchFamily="34" charset="0"/>
              </a:rPr>
              <a:t>In 2022, 21% of people with disabilities were employed; up from 19% in 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0" i="0">
                <a:solidFill>
                  <a:schemeClr val="accent6">
                    <a:lumMod val="10000"/>
                  </a:schemeClr>
                </a:solidFill>
                <a:effectLst/>
                <a:latin typeface="Abadi" panose="020B0604020104020204" pitchFamily="34" charset="0"/>
              </a:rPr>
              <a:t>Unemployment rate for those ages16-64 fell from 10.8% (2021) to 8.2% in 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accent6">
                    <a:lumMod val="10000"/>
                  </a:schemeClr>
                </a:solidFill>
                <a:latin typeface="Abadi" panose="020B0604020104020204" pitchFamily="34" charset="0"/>
              </a:rPr>
              <a:t>Unemployment rate is still 2x higher than those without disabilities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accent6">
                    <a:lumMod val="10000"/>
                  </a:schemeClr>
                </a:solidFill>
                <a:latin typeface="Abadi" panose="020B0604020104020204" pitchFamily="34" charset="0"/>
              </a:rPr>
              <a:t>Accommodations matter—nearly half are free and those with one-time cost, typically $300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accent6">
                    <a:lumMod val="10000"/>
                  </a:schemeClr>
                </a:solidFill>
                <a:latin typeface="Abadi" panose="020B0604020104020204" pitchFamily="34" charset="0"/>
              </a:rPr>
              <a:t>States are leading the way as model employers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accent6">
                    <a:lumMod val="10000"/>
                  </a:schemeClr>
                </a:solidFill>
                <a:latin typeface="Abadi" panose="020B0604020104020204" pitchFamily="34" charset="0"/>
              </a:rPr>
              <a:t>Ohio established the state’s Vocational Apprentice Program in 2019; paid apprenticeship opportunities provided in state government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910B77-9760-7971-EE26-4B20CE8DDC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73" y="1834331"/>
            <a:ext cx="3225827" cy="451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23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5B6924D-3754-4D0E-9921-762AEEF99C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968" y="1253331"/>
            <a:ext cx="10855569" cy="4351338"/>
          </a:xfrm>
        </p:spPr>
        <p:txBody>
          <a:bodyPr/>
          <a:lstStyle/>
          <a:p>
            <a:r>
              <a:rPr lang="en-US">
                <a:solidFill>
                  <a:schemeClr val="accent6">
                    <a:lumMod val="25000"/>
                  </a:schemeClr>
                </a:solidFill>
                <a:latin typeface="Abadi" panose="020B0604020104020204" pitchFamily="34" charset="0"/>
                <a:cs typeface="Arial" panose="020B0604020202020204" pitchFamily="34" charset="0"/>
              </a:rPr>
              <a:t>Births have slowed in the U.S.; few older Americans are likely to work longer</a:t>
            </a:r>
          </a:p>
          <a:p>
            <a:r>
              <a:rPr lang="en-US">
                <a:solidFill>
                  <a:schemeClr val="accent6">
                    <a:lumMod val="25000"/>
                  </a:schemeClr>
                </a:solidFill>
                <a:latin typeface="Abadi" panose="020B0604020104020204" pitchFamily="34" charset="0"/>
                <a:cs typeface="Arial" panose="020B0604020202020204" pitchFamily="34" charset="0"/>
              </a:rPr>
              <a:t>Deaths of younger working-age people trending up; long COVID and other comorbidities may affect how people work</a:t>
            </a:r>
          </a:p>
          <a:p>
            <a:r>
              <a:rPr lang="en-US">
                <a:solidFill>
                  <a:schemeClr val="accent6">
                    <a:lumMod val="25000"/>
                  </a:schemeClr>
                </a:solidFill>
                <a:latin typeface="Abadi" panose="020B0604020104020204" pitchFamily="34" charset="0"/>
                <a:cs typeface="Arial" panose="020B0604020202020204" pitchFamily="34" charset="0"/>
              </a:rPr>
              <a:t>Immigration keeps the U.S. populated – but for how long?</a:t>
            </a:r>
          </a:p>
          <a:p>
            <a:r>
              <a:rPr lang="en-US">
                <a:solidFill>
                  <a:schemeClr val="accent6">
                    <a:lumMod val="10000"/>
                  </a:schemeClr>
                </a:solidFill>
                <a:latin typeface="Abadi" panose="020B0604020104020204" pitchFamily="34" charset="0"/>
              </a:rPr>
              <a:t>Demography is not destiny!</a:t>
            </a:r>
          </a:p>
          <a:p>
            <a:r>
              <a:rPr lang="en-US">
                <a:solidFill>
                  <a:schemeClr val="accent6">
                    <a:lumMod val="10000"/>
                  </a:schemeClr>
                </a:solidFill>
                <a:latin typeface="Abadi" panose="020B0604020104020204" pitchFamily="34" charset="0"/>
              </a:rPr>
              <a:t>Bold policy can change the course to engage sidelined workers (e.g., women with family obligations, people with disabilities, immigrants, justice-involved) </a:t>
            </a:r>
          </a:p>
          <a:p>
            <a:r>
              <a:rPr lang="en-US">
                <a:solidFill>
                  <a:schemeClr val="accent6">
                    <a:lumMod val="10000"/>
                  </a:schemeClr>
                </a:solidFill>
                <a:latin typeface="Abadi" panose="020B0604020104020204" pitchFamily="34" charset="0"/>
              </a:rPr>
              <a:t>Examples to attract, retain, and train workers can be found in other countries and states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02D9BF0-0954-4E4C-BBAA-B3CC064E3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431" y="365125"/>
            <a:ext cx="11148645" cy="823595"/>
          </a:xfrm>
        </p:spPr>
        <p:txBody>
          <a:bodyPr>
            <a:normAutofit/>
          </a:bodyPr>
          <a:lstStyle/>
          <a:p>
            <a:r>
              <a:rPr lang="en-US">
                <a:latin typeface="Abadi" panose="020B0604020104020204" pitchFamily="34" charset="0"/>
              </a:rPr>
              <a:t>What is the state of the U.S. labor force?</a:t>
            </a:r>
          </a:p>
        </p:txBody>
      </p:sp>
    </p:spTree>
    <p:extLst>
      <p:ext uri="{BB962C8B-B14F-4D97-AF65-F5344CB8AC3E}">
        <p14:creationId xmlns:p14="http://schemas.microsoft.com/office/powerpoint/2010/main" val="405623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7B4F9A1E-D772-4724-B955-364A5EFA7394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Abadi" panose="020B0604020104020204" pitchFamily="34" charset="0"/>
              </a:rPr>
              <a:t>Thank you!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DB654A-663A-42E6-B29A-62504F8733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>
                <a:latin typeface="Abadi" panose="020B0604020104020204" pitchFamily="34" charset="0"/>
              </a:rPr>
              <a:t>Diana Elliott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DC74BA8-186A-4EF5-A403-C173F4FC92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>
                <a:latin typeface="Abadi" panose="020B0604020104020204" pitchFamily="34" charset="0"/>
              </a:rPr>
              <a:t>delliott@prb.org</a:t>
            </a:r>
          </a:p>
        </p:txBody>
      </p:sp>
    </p:spTree>
    <p:extLst>
      <p:ext uri="{BB962C8B-B14F-4D97-AF65-F5344CB8AC3E}">
        <p14:creationId xmlns:p14="http://schemas.microsoft.com/office/powerpoint/2010/main" val="186347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0">
        <p:fade/>
      </p:transition>
    </mc:Choice>
    <mc:Fallback xmlns="">
      <p:transition spd="med" advClick="0" advTm="60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77"/>
          <p:cNvSpPr/>
          <p:nvPr/>
        </p:nvSpPr>
        <p:spPr>
          <a:xfrm>
            <a:off x="-373570" y="-3461536"/>
            <a:ext cx="13797972" cy="9798325"/>
          </a:xfrm>
          <a:custGeom>
            <a:avLst/>
            <a:gdLst/>
            <a:ahLst/>
            <a:cxnLst/>
            <a:rect l="l" t="t" r="r" b="b"/>
            <a:pathLst>
              <a:path w="4417707" h="2553864" extrusionOk="0">
                <a:moveTo>
                  <a:pt x="0" y="0"/>
                </a:moveTo>
                <a:lnTo>
                  <a:pt x="4417707" y="0"/>
                </a:lnTo>
                <a:lnTo>
                  <a:pt x="4417707" y="2553864"/>
                </a:lnTo>
                <a:lnTo>
                  <a:pt x="0" y="2553864"/>
                </a:lnTo>
                <a:close/>
              </a:path>
            </a:pathLst>
          </a:custGeom>
          <a:solidFill>
            <a:srgbClr val="000000">
              <a:alpha val="93333"/>
            </a:srgbClr>
          </a:solidFill>
          <a:ln>
            <a:noFill/>
          </a:ln>
        </p:spPr>
        <p:txBody>
          <a:bodyPr/>
          <a:lstStyle/>
          <a:p>
            <a:pPr defTabSz="121914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12" name="Google Shape;412;p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79271" y="379010"/>
            <a:ext cx="1045404" cy="10617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3" name="Google Shape;413;p77"/>
          <p:cNvGrpSpPr/>
          <p:nvPr/>
        </p:nvGrpSpPr>
        <p:grpSpPr>
          <a:xfrm>
            <a:off x="-124252" y="138802"/>
            <a:ext cx="12149815" cy="1778743"/>
            <a:chOff x="0" y="0"/>
            <a:chExt cx="3209748" cy="883100"/>
          </a:xfrm>
        </p:grpSpPr>
        <p:sp>
          <p:nvSpPr>
            <p:cNvPr id="414" name="Google Shape;414;p77"/>
            <p:cNvSpPr/>
            <p:nvPr/>
          </p:nvSpPr>
          <p:spPr>
            <a:xfrm>
              <a:off x="0" y="0"/>
              <a:ext cx="3209748" cy="883100"/>
            </a:xfrm>
            <a:custGeom>
              <a:avLst/>
              <a:gdLst/>
              <a:ahLst/>
              <a:cxnLst/>
              <a:rect l="l" t="t" r="r" b="b"/>
              <a:pathLst>
                <a:path w="3209748" h="883100" extrusionOk="0">
                  <a:moveTo>
                    <a:pt x="0" y="0"/>
                  </a:moveTo>
                  <a:lnTo>
                    <a:pt x="3209748" y="0"/>
                  </a:lnTo>
                  <a:lnTo>
                    <a:pt x="3209748" y="883100"/>
                  </a:lnTo>
                  <a:lnTo>
                    <a:pt x="0" y="8831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121914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77"/>
            <p:cNvSpPr txBox="1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4833" tIns="44833" rIns="44833" bIns="44833" anchor="ctr" anchorCtr="0">
              <a:noAutofit/>
            </a:bodyPr>
            <a:lstStyle/>
            <a:p>
              <a:pPr algn="ctr" defTabSz="1219140">
                <a:lnSpc>
                  <a:spcPct val="108944"/>
                </a:lnSpc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6" name="Google Shape;416;p77"/>
          <p:cNvSpPr txBox="1"/>
          <p:nvPr/>
        </p:nvSpPr>
        <p:spPr>
          <a:xfrm>
            <a:off x="3313192" y="560700"/>
            <a:ext cx="8577561" cy="1625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1219140">
              <a:lnSpc>
                <a:spcPct val="119995"/>
              </a:lnSpc>
              <a:buClr>
                <a:srgbClr val="000000"/>
              </a:buClr>
            </a:pPr>
            <a:r>
              <a:rPr lang="en-US" sz="4400" ker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Bebas Neue"/>
                <a:ea typeface="Bebas Neue"/>
                <a:cs typeface="Bebas Neue"/>
                <a:sym typeface="Bebas Neue"/>
              </a:rPr>
              <a:t>F</a:t>
            </a:r>
            <a:r>
              <a:rPr lang="en" sz="4400" ker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Bebas Neue"/>
                <a:ea typeface="Bebas Neue"/>
                <a:cs typeface="Bebas Neue"/>
                <a:sym typeface="Bebas Neue"/>
              </a:rPr>
              <a:t>inding solutions to the labor shortage</a:t>
            </a:r>
            <a:endParaRPr sz="4400" kern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Arial"/>
              <a:cs typeface="Arial"/>
              <a:sym typeface="Arial"/>
            </a:endParaRPr>
          </a:p>
        </p:txBody>
      </p:sp>
      <p:pic>
        <p:nvPicPr>
          <p:cNvPr id="417" name="Google Shape;417;p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7112" y="325963"/>
            <a:ext cx="1097633" cy="11148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9" name="Google Shape;419;p77"/>
          <p:cNvGrpSpPr/>
          <p:nvPr/>
        </p:nvGrpSpPr>
        <p:grpSpPr>
          <a:xfrm>
            <a:off x="1627398" y="371433"/>
            <a:ext cx="1316417" cy="1116289"/>
            <a:chOff x="-141933" y="-57150"/>
            <a:chExt cx="2632833" cy="2232581"/>
          </a:xfrm>
        </p:grpSpPr>
        <p:sp>
          <p:nvSpPr>
            <p:cNvPr id="420" name="Google Shape;420;p77"/>
            <p:cNvSpPr txBox="1"/>
            <p:nvPr/>
          </p:nvSpPr>
          <p:spPr>
            <a:xfrm>
              <a:off x="1" y="-57150"/>
              <a:ext cx="2376299" cy="9190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defTabSz="1219140">
                <a:lnSpc>
                  <a:spcPct val="140006"/>
                </a:lnSpc>
                <a:buClr>
                  <a:srgbClr val="000000"/>
                </a:buClr>
              </a:pPr>
              <a:r>
                <a:rPr lang="en" sz="2133" b="1" kern="0">
                  <a:solidFill>
                    <a:srgbClr val="000000"/>
                  </a:solidFill>
                  <a:latin typeface="Barlow Condensed"/>
                  <a:ea typeface="Barlow Condensed"/>
                  <a:cs typeface="Barlow Condensed"/>
                  <a:sym typeface="Barlow Condensed"/>
                </a:rPr>
                <a:t>CRITICAL </a:t>
              </a:r>
              <a:endParaRPr sz="9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77"/>
            <p:cNvSpPr txBox="1"/>
            <p:nvPr/>
          </p:nvSpPr>
          <p:spPr>
            <a:xfrm>
              <a:off x="1" y="1256332"/>
              <a:ext cx="2490899" cy="9190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defTabSz="1219140">
                <a:lnSpc>
                  <a:spcPct val="140006"/>
                </a:lnSpc>
                <a:buClr>
                  <a:srgbClr val="000000"/>
                </a:buClr>
              </a:pPr>
              <a:r>
                <a:rPr lang="en" sz="2133" b="1" kern="0">
                  <a:solidFill>
                    <a:srgbClr val="000000"/>
                  </a:solidFill>
                  <a:latin typeface="Barlow Condensed"/>
                  <a:ea typeface="Barlow Condensed"/>
                  <a:cs typeface="Barlow Condensed"/>
                  <a:sym typeface="Barlow Condensed"/>
                </a:rPr>
                <a:t>COALITION</a:t>
              </a:r>
              <a:endParaRPr sz="9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77"/>
            <p:cNvSpPr txBox="1"/>
            <p:nvPr/>
          </p:nvSpPr>
          <p:spPr>
            <a:xfrm>
              <a:off x="-141933" y="599617"/>
              <a:ext cx="1642499" cy="9190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1219140">
                <a:lnSpc>
                  <a:spcPct val="140006"/>
                </a:lnSpc>
                <a:buClr>
                  <a:srgbClr val="000000"/>
                </a:buClr>
              </a:pPr>
              <a:r>
                <a:rPr lang="en" sz="2133" b="1" kern="0">
                  <a:solidFill>
                    <a:srgbClr val="000000"/>
                  </a:solidFill>
                  <a:latin typeface="Barlow Condensed"/>
                  <a:ea typeface="Barlow Condensed"/>
                  <a:cs typeface="Barlow Condensed"/>
                  <a:sym typeface="Barlow Condensed"/>
                </a:rPr>
                <a:t>LABOR </a:t>
              </a:r>
              <a:endParaRPr sz="9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23" name="Google Shape;423;p77"/>
          <p:cNvSpPr/>
          <p:nvPr/>
        </p:nvSpPr>
        <p:spPr>
          <a:xfrm>
            <a:off x="3480215" y="2228734"/>
            <a:ext cx="4940884" cy="3528651"/>
          </a:xfrm>
          <a:custGeom>
            <a:avLst/>
            <a:gdLst/>
            <a:ahLst/>
            <a:cxnLst/>
            <a:rect l="l" t="t" r="r" b="b"/>
            <a:pathLst>
              <a:path w="6159500" h="4235450" extrusionOk="0">
                <a:moveTo>
                  <a:pt x="6159500" y="4235450"/>
                </a:moveTo>
                <a:lnTo>
                  <a:pt x="0" y="3696970"/>
                </a:lnTo>
                <a:lnTo>
                  <a:pt x="0" y="0"/>
                </a:lnTo>
                <a:lnTo>
                  <a:pt x="6159500" y="53848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48839" t="-84321" r="-41390"/>
            </a:stretch>
          </a:blipFill>
          <a:ln>
            <a:noFill/>
          </a:ln>
        </p:spPr>
        <p:txBody>
          <a:bodyPr/>
          <a:lstStyle/>
          <a:p>
            <a:pPr defTabSz="121914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424" name="Google Shape;424;p77"/>
          <p:cNvCxnSpPr/>
          <p:nvPr/>
        </p:nvCxnSpPr>
        <p:spPr>
          <a:xfrm rot="10800000">
            <a:off x="12274884" y="-310379"/>
            <a:ext cx="86800" cy="9852800"/>
          </a:xfrm>
          <a:prstGeom prst="straightConnector1">
            <a:avLst/>
          </a:prstGeom>
          <a:noFill/>
          <a:ln w="95250" cap="flat" cmpd="sng">
            <a:solidFill>
              <a:srgbClr val="7DCFF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5" name="Google Shape;635;p96"/>
          <p:cNvGrpSpPr/>
          <p:nvPr/>
        </p:nvGrpSpPr>
        <p:grpSpPr>
          <a:xfrm rot="3660365">
            <a:off x="9315091" y="3632709"/>
            <a:ext cx="2057389" cy="6021929"/>
            <a:chOff x="0" y="0"/>
            <a:chExt cx="812800" cy="2379046"/>
          </a:xfrm>
        </p:grpSpPr>
        <p:sp>
          <p:nvSpPr>
            <p:cNvPr id="636" name="Google Shape;636;p96"/>
            <p:cNvSpPr/>
            <p:nvPr/>
          </p:nvSpPr>
          <p:spPr>
            <a:xfrm>
              <a:off x="0" y="0"/>
              <a:ext cx="812800" cy="2379046"/>
            </a:xfrm>
            <a:custGeom>
              <a:avLst/>
              <a:gdLst/>
              <a:ahLst/>
              <a:cxnLst/>
              <a:rect l="l" t="t" r="r" b="b"/>
              <a:pathLst>
                <a:path w="812800" h="2379046" extrusionOk="0">
                  <a:moveTo>
                    <a:pt x="0" y="0"/>
                  </a:moveTo>
                  <a:lnTo>
                    <a:pt x="812800" y="0"/>
                  </a:lnTo>
                  <a:lnTo>
                    <a:pt x="812800" y="2379046"/>
                  </a:lnTo>
                  <a:lnTo>
                    <a:pt x="0" y="23790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96"/>
            <p:cNvSpPr txBox="1"/>
            <p:nvPr/>
          </p:nvSpPr>
          <p:spPr>
            <a:xfrm>
              <a:off x="0" y="9525"/>
              <a:ext cx="812700" cy="80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 defTabSz="1219170">
                <a:lnSpc>
                  <a:spcPct val="108944"/>
                </a:lnSpc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8" name="Google Shape;638;p96"/>
          <p:cNvGrpSpPr/>
          <p:nvPr/>
        </p:nvGrpSpPr>
        <p:grpSpPr>
          <a:xfrm rot="3660365">
            <a:off x="628520" y="-3167135"/>
            <a:ext cx="2057389" cy="6021929"/>
            <a:chOff x="0" y="0"/>
            <a:chExt cx="812800" cy="2379046"/>
          </a:xfrm>
        </p:grpSpPr>
        <p:sp>
          <p:nvSpPr>
            <p:cNvPr id="639" name="Google Shape;639;p96"/>
            <p:cNvSpPr/>
            <p:nvPr/>
          </p:nvSpPr>
          <p:spPr>
            <a:xfrm>
              <a:off x="0" y="0"/>
              <a:ext cx="812800" cy="2379046"/>
            </a:xfrm>
            <a:custGeom>
              <a:avLst/>
              <a:gdLst/>
              <a:ahLst/>
              <a:cxnLst/>
              <a:rect l="l" t="t" r="r" b="b"/>
              <a:pathLst>
                <a:path w="812800" h="2379046" extrusionOk="0">
                  <a:moveTo>
                    <a:pt x="0" y="0"/>
                  </a:moveTo>
                  <a:lnTo>
                    <a:pt x="812800" y="0"/>
                  </a:lnTo>
                  <a:lnTo>
                    <a:pt x="812800" y="2379046"/>
                  </a:lnTo>
                  <a:lnTo>
                    <a:pt x="0" y="23790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96"/>
            <p:cNvSpPr txBox="1"/>
            <p:nvPr/>
          </p:nvSpPr>
          <p:spPr>
            <a:xfrm>
              <a:off x="0" y="9525"/>
              <a:ext cx="812700" cy="80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 defTabSz="1219170">
                <a:lnSpc>
                  <a:spcPct val="108944"/>
                </a:lnSpc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41" name="Google Shape;641;p96"/>
          <p:cNvSpPr txBox="1"/>
          <p:nvPr/>
        </p:nvSpPr>
        <p:spPr>
          <a:xfrm>
            <a:off x="3490929" y="179901"/>
            <a:ext cx="8556841" cy="634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1219170">
              <a:lnSpc>
                <a:spcPct val="103001"/>
              </a:lnSpc>
              <a:buClr>
                <a:srgbClr val="000000"/>
              </a:buClr>
            </a:pPr>
            <a:r>
              <a:rPr lang="en" sz="4000" b="1" kern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THE CRITICAL LABOR COALITION</a:t>
            </a:r>
            <a:endParaRPr lang="en-US" sz="4000" b="1" kern="0">
              <a:solidFill>
                <a:srgbClr val="000000"/>
              </a:solidFill>
              <a:latin typeface="Poppins"/>
              <a:ea typeface="Poppins"/>
              <a:cs typeface="Poppins"/>
              <a:sym typeface="Arial"/>
            </a:endParaRPr>
          </a:p>
        </p:txBody>
      </p:sp>
      <p:sp>
        <p:nvSpPr>
          <p:cNvPr id="648" name="Google Shape;648;p96"/>
          <p:cNvSpPr txBox="1"/>
          <p:nvPr/>
        </p:nvSpPr>
        <p:spPr>
          <a:xfrm>
            <a:off x="1489959" y="1030463"/>
            <a:ext cx="10557811" cy="1981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lnSpc>
                <a:spcPct val="90000"/>
              </a:lnSpc>
              <a:buClr>
                <a:srgbClr val="000000"/>
              </a:buClr>
              <a:buSzPts val="1400"/>
            </a:pPr>
            <a:r>
              <a:rPr lang="en" sz="2133" kern="0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A 501(c)4 formed in July 2022 to find solutions to the critical labor shortage. </a:t>
            </a:r>
          </a:p>
          <a:p>
            <a:pPr defTabSz="1219170">
              <a:lnSpc>
                <a:spcPct val="90000"/>
              </a:lnSpc>
              <a:buClr>
                <a:srgbClr val="000000"/>
              </a:buClr>
              <a:buSzPts val="1400"/>
            </a:pPr>
            <a:endParaRPr lang="en" sz="2133" kern="0">
              <a:solidFill>
                <a:srgbClr val="000000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defTabSz="1219170">
              <a:lnSpc>
                <a:spcPct val="90000"/>
              </a:lnSpc>
              <a:buClr>
                <a:srgbClr val="000000"/>
              </a:buClr>
              <a:buSzPts val="1400"/>
            </a:pPr>
            <a:r>
              <a:rPr lang="en" sz="2133" kern="0">
                <a:solidFill>
                  <a:srgbClr val="000000"/>
                </a:solidFill>
                <a:latin typeface="Poppins Light" panose="00000400000000000000" pitchFamily="2" charset="0"/>
                <a:ea typeface="Poppins Light"/>
                <a:cs typeface="Poppins Light" panose="00000400000000000000" pitchFamily="2" charset="0"/>
                <a:sym typeface="Poppins Light"/>
              </a:rPr>
              <a:t>Comprised of trade associations as well as corporate and individual business owners, CLC advocates for bipartisan policies that incentivize individuals to return to work. </a:t>
            </a:r>
          </a:p>
          <a:p>
            <a:pPr defTabSz="1219170">
              <a:lnSpc>
                <a:spcPct val="90000"/>
              </a:lnSpc>
              <a:buClr>
                <a:srgbClr val="000000"/>
              </a:buClr>
              <a:buSzPts val="1400"/>
            </a:pPr>
            <a:endParaRPr lang="en" sz="1867" kern="0">
              <a:solidFill>
                <a:srgbClr val="000000"/>
              </a:solidFill>
              <a:latin typeface="Poppins Light"/>
              <a:ea typeface="Poppins Light"/>
              <a:cs typeface="Poppins Light"/>
              <a:sym typeface="Arial"/>
            </a:endParaRPr>
          </a:p>
        </p:txBody>
      </p:sp>
      <p:pic>
        <p:nvPicPr>
          <p:cNvPr id="649" name="Google Shape;649;p96"/>
          <p:cNvPicPr preferRelativeResize="0"/>
          <p:nvPr/>
        </p:nvPicPr>
        <p:blipFill rotWithShape="1">
          <a:blip r:embed="rId3">
            <a:alphaModFix/>
          </a:blip>
          <a:srcRect t="5015" b="7149"/>
          <a:stretch/>
        </p:blipFill>
        <p:spPr>
          <a:xfrm>
            <a:off x="596046" y="2585522"/>
            <a:ext cx="8386799" cy="3897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F4BB3FE-F0BF-D2C8-F07F-1EA3C34BAE7C}"/>
              </a:ext>
            </a:extLst>
          </p:cNvPr>
          <p:cNvCxnSpPr/>
          <p:nvPr/>
        </p:nvCxnSpPr>
        <p:spPr>
          <a:xfrm>
            <a:off x="2577414" y="795981"/>
            <a:ext cx="9268391" cy="823"/>
          </a:xfrm>
          <a:prstGeom prst="straightConnector1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Google Shape;520;p90" descr="A logo with colorful people in a circle&#10;&#10;Description automatically generated">
            <a:extLst>
              <a:ext uri="{FF2B5EF4-FFF2-40B4-BE49-F238E27FC236}">
                <a16:creationId xmlns:a16="http://schemas.microsoft.com/office/drawing/2014/main" id="{3D9C228E-9F9A-EABF-D4DD-1AE59DA1E9B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25010" b="24969"/>
          <a:stretch/>
        </p:blipFill>
        <p:spPr>
          <a:xfrm>
            <a:off x="9648899" y="5467660"/>
            <a:ext cx="2899560" cy="12104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98"/>
          <p:cNvGrpSpPr/>
          <p:nvPr/>
        </p:nvGrpSpPr>
        <p:grpSpPr>
          <a:xfrm rot="3660392">
            <a:off x="-101661" y="-1841343"/>
            <a:ext cx="1921385" cy="4674587"/>
            <a:chOff x="0" y="0"/>
            <a:chExt cx="812800" cy="2379046"/>
          </a:xfrm>
        </p:grpSpPr>
        <p:sp>
          <p:nvSpPr>
            <p:cNvPr id="693" name="Google Shape;693;p98"/>
            <p:cNvSpPr/>
            <p:nvPr/>
          </p:nvSpPr>
          <p:spPr>
            <a:xfrm>
              <a:off x="0" y="0"/>
              <a:ext cx="812800" cy="2379046"/>
            </a:xfrm>
            <a:custGeom>
              <a:avLst/>
              <a:gdLst/>
              <a:ahLst/>
              <a:cxnLst/>
              <a:rect l="l" t="t" r="r" b="b"/>
              <a:pathLst>
                <a:path w="812800" h="2379046" extrusionOk="0">
                  <a:moveTo>
                    <a:pt x="0" y="0"/>
                  </a:moveTo>
                  <a:lnTo>
                    <a:pt x="812800" y="0"/>
                  </a:lnTo>
                  <a:lnTo>
                    <a:pt x="812800" y="2379046"/>
                  </a:lnTo>
                  <a:lnTo>
                    <a:pt x="0" y="23790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defTabSz="121914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98"/>
            <p:cNvSpPr txBox="1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 defTabSz="1219140">
                <a:lnSpc>
                  <a:spcPct val="108944"/>
                </a:lnSpc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42A7949-483D-7E76-52D0-8CBDF1AF6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6227" y="3875111"/>
            <a:ext cx="1701199" cy="1275899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6887CCF-A8CF-A372-CD7F-30476153BAC9}"/>
              </a:ext>
            </a:extLst>
          </p:cNvPr>
          <p:cNvCxnSpPr/>
          <p:nvPr/>
        </p:nvCxnSpPr>
        <p:spPr>
          <a:xfrm flipV="1">
            <a:off x="1502070" y="1159999"/>
            <a:ext cx="10578745" cy="13420"/>
          </a:xfrm>
          <a:prstGeom prst="straightConnector1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78" name="Google Shape;678;p9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50468" y="3555956"/>
            <a:ext cx="2108592" cy="749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p9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64221" y="2572972"/>
            <a:ext cx="2033660" cy="820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9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128663" y="1549695"/>
            <a:ext cx="2394336" cy="1065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Google Shape;682;p9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96447" y="1493345"/>
            <a:ext cx="1849124" cy="981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9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3907" y="3875111"/>
            <a:ext cx="1528749" cy="1474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p9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808359" y="1382313"/>
            <a:ext cx="1535461" cy="1137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Google Shape;687;p9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69091" y="5562566"/>
            <a:ext cx="1608701" cy="819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p9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547954" y="2680052"/>
            <a:ext cx="2108591" cy="11489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89" name="Google Shape;689;p98"/>
          <p:cNvGrpSpPr/>
          <p:nvPr/>
        </p:nvGrpSpPr>
        <p:grpSpPr>
          <a:xfrm rot="3660392">
            <a:off x="10121205" y="4434235"/>
            <a:ext cx="1511947" cy="4462669"/>
            <a:chOff x="0" y="0"/>
            <a:chExt cx="812800" cy="2379046"/>
          </a:xfrm>
        </p:grpSpPr>
        <p:sp>
          <p:nvSpPr>
            <p:cNvPr id="690" name="Google Shape;690;p98"/>
            <p:cNvSpPr/>
            <p:nvPr/>
          </p:nvSpPr>
          <p:spPr>
            <a:xfrm>
              <a:off x="0" y="0"/>
              <a:ext cx="812800" cy="2379046"/>
            </a:xfrm>
            <a:custGeom>
              <a:avLst/>
              <a:gdLst/>
              <a:ahLst/>
              <a:cxnLst/>
              <a:rect l="l" t="t" r="r" b="b"/>
              <a:pathLst>
                <a:path w="812800" h="2379046" extrusionOk="0">
                  <a:moveTo>
                    <a:pt x="0" y="0"/>
                  </a:moveTo>
                  <a:lnTo>
                    <a:pt x="812800" y="0"/>
                  </a:lnTo>
                  <a:lnTo>
                    <a:pt x="812800" y="2379046"/>
                  </a:lnTo>
                  <a:lnTo>
                    <a:pt x="0" y="23790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defTabSz="121914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98"/>
            <p:cNvSpPr txBox="1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 defTabSz="1219140">
                <a:lnSpc>
                  <a:spcPct val="108944"/>
                </a:lnSpc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95" name="Google Shape;695;p98"/>
          <p:cNvSpPr txBox="1"/>
          <p:nvPr/>
        </p:nvSpPr>
        <p:spPr>
          <a:xfrm>
            <a:off x="6858386" y="236377"/>
            <a:ext cx="4518228" cy="1077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1219140">
              <a:lnSpc>
                <a:spcPct val="103001"/>
              </a:lnSpc>
              <a:buClr>
                <a:srgbClr val="000000"/>
              </a:buClr>
            </a:pPr>
            <a:r>
              <a:rPr lang="en" sz="6800" b="1" kern="0">
                <a:solidFill>
                  <a:srgbClr val="000000"/>
                </a:solidFill>
                <a:latin typeface="Poppins"/>
                <a:cs typeface="Poppins"/>
                <a:sym typeface="Bebas Neue"/>
              </a:rPr>
              <a:t>Members</a:t>
            </a:r>
            <a:endParaRPr lang="en-US" sz="933" b="1" kern="0">
              <a:solidFill>
                <a:srgbClr val="000000"/>
              </a:solidFill>
              <a:latin typeface="Poppins"/>
              <a:cs typeface="Poppins"/>
              <a:sym typeface="Arial"/>
            </a:endParaRPr>
          </a:p>
        </p:txBody>
      </p:sp>
      <p:pic>
        <p:nvPicPr>
          <p:cNvPr id="696" name="Google Shape;696;p9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083925" y="105403"/>
            <a:ext cx="924267" cy="938740"/>
          </a:xfrm>
          <a:prstGeom prst="rect">
            <a:avLst/>
          </a:prstGeom>
          <a:noFill/>
          <a:ln>
            <a:noFill/>
          </a:ln>
        </p:spPr>
      </p:pic>
      <p:sp>
        <p:nvSpPr>
          <p:cNvPr id="697" name="Google Shape;697;p98"/>
          <p:cNvSpPr txBox="1"/>
          <p:nvPr/>
        </p:nvSpPr>
        <p:spPr>
          <a:xfrm>
            <a:off x="5153903" y="109081"/>
            <a:ext cx="1050468" cy="402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1219140">
              <a:lnSpc>
                <a:spcPct val="140007"/>
              </a:lnSpc>
              <a:buClr>
                <a:srgbClr val="000000"/>
              </a:buClr>
            </a:pPr>
            <a:r>
              <a:rPr lang="en" sz="1867" b="1" kern="0"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CRITICAL </a:t>
            </a:r>
            <a:endParaRPr sz="9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98" name="Google Shape;698;p98"/>
          <p:cNvSpPr txBox="1"/>
          <p:nvPr/>
        </p:nvSpPr>
        <p:spPr>
          <a:xfrm>
            <a:off x="5153903" y="689721"/>
            <a:ext cx="1101068" cy="402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1219140">
              <a:lnSpc>
                <a:spcPct val="140007"/>
              </a:lnSpc>
              <a:buClr>
                <a:srgbClr val="000000"/>
              </a:buClr>
            </a:pPr>
            <a:r>
              <a:rPr lang="en" sz="1867" b="1" kern="0"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COALITION</a:t>
            </a:r>
            <a:endParaRPr sz="9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99" name="Google Shape;699;p98"/>
          <p:cNvSpPr txBox="1"/>
          <p:nvPr/>
        </p:nvSpPr>
        <p:spPr>
          <a:xfrm>
            <a:off x="5153904" y="386405"/>
            <a:ext cx="726069" cy="402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1219140">
              <a:lnSpc>
                <a:spcPct val="140007"/>
              </a:lnSpc>
              <a:buClr>
                <a:srgbClr val="000000"/>
              </a:buClr>
            </a:pPr>
            <a:r>
              <a:rPr lang="en" sz="1867" b="1" kern="0"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LABOR </a:t>
            </a:r>
            <a:endParaRPr sz="9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01" name="Google Shape;701;p9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944197" y="2768118"/>
            <a:ext cx="4389563" cy="1162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Google Shape;702;p98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710858" y="4409827"/>
            <a:ext cx="2033660" cy="1084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03" name="Google Shape;703;p98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337714" y="5688681"/>
            <a:ext cx="1670479" cy="779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D85E51A-6AE7-5DD6-BD04-F28049D356A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4327" y="2658764"/>
            <a:ext cx="961149" cy="8009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9F665C-39D7-255F-6203-B4FC1A1AA36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589662" y="1585871"/>
            <a:ext cx="1610373" cy="10941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33CF53-5653-C049-B463-99B3823405F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779517" y="5608827"/>
            <a:ext cx="2100265" cy="981743"/>
          </a:xfrm>
          <a:prstGeom prst="rect">
            <a:avLst/>
          </a:prstGeom>
        </p:spPr>
      </p:pic>
      <p:pic>
        <p:nvPicPr>
          <p:cNvPr id="6" name="Picture 5" descr="A blue and white logo&#10;&#10;Description automatically generated">
            <a:extLst>
              <a:ext uri="{FF2B5EF4-FFF2-40B4-BE49-F238E27FC236}">
                <a16:creationId xmlns:a16="http://schemas.microsoft.com/office/drawing/2014/main" id="{90477FC1-4861-63E3-54F8-73D96A251D7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299847" y="4222152"/>
            <a:ext cx="3193120" cy="113689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06A207-DFF4-C810-4E70-EBCF72D0CE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3911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7A094C-7800-3EA4-28B2-0C9C2494F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320" y="0"/>
            <a:ext cx="971388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5" name="Google Shape;635;p96"/>
          <p:cNvGrpSpPr/>
          <p:nvPr/>
        </p:nvGrpSpPr>
        <p:grpSpPr>
          <a:xfrm rot="3660365">
            <a:off x="9315092" y="3632710"/>
            <a:ext cx="2057389" cy="6021929"/>
            <a:chOff x="0" y="0"/>
            <a:chExt cx="812800" cy="2379046"/>
          </a:xfrm>
        </p:grpSpPr>
        <p:sp>
          <p:nvSpPr>
            <p:cNvPr id="636" name="Google Shape;636;p96"/>
            <p:cNvSpPr/>
            <p:nvPr/>
          </p:nvSpPr>
          <p:spPr>
            <a:xfrm>
              <a:off x="0" y="0"/>
              <a:ext cx="812800" cy="2379046"/>
            </a:xfrm>
            <a:custGeom>
              <a:avLst/>
              <a:gdLst/>
              <a:ahLst/>
              <a:cxnLst/>
              <a:rect l="l" t="t" r="r" b="b"/>
              <a:pathLst>
                <a:path w="812800" h="2379046" extrusionOk="0">
                  <a:moveTo>
                    <a:pt x="0" y="0"/>
                  </a:moveTo>
                  <a:lnTo>
                    <a:pt x="812800" y="0"/>
                  </a:lnTo>
                  <a:lnTo>
                    <a:pt x="812800" y="2379046"/>
                  </a:lnTo>
                  <a:lnTo>
                    <a:pt x="0" y="23790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defTabSz="121914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96"/>
            <p:cNvSpPr txBox="1"/>
            <p:nvPr/>
          </p:nvSpPr>
          <p:spPr>
            <a:xfrm>
              <a:off x="0" y="9525"/>
              <a:ext cx="812700" cy="80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 defTabSz="1219140">
                <a:lnSpc>
                  <a:spcPct val="108944"/>
                </a:lnSpc>
                <a:buClr>
                  <a:srgbClr val="000000"/>
                </a:buClr>
                <a:defRPr/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8" name="Google Shape;638;p96"/>
          <p:cNvGrpSpPr/>
          <p:nvPr/>
        </p:nvGrpSpPr>
        <p:grpSpPr>
          <a:xfrm rot="3660365">
            <a:off x="628520" y="-3167134"/>
            <a:ext cx="2057389" cy="6021929"/>
            <a:chOff x="0" y="0"/>
            <a:chExt cx="812800" cy="2379046"/>
          </a:xfrm>
        </p:grpSpPr>
        <p:sp>
          <p:nvSpPr>
            <p:cNvPr id="639" name="Google Shape;639;p96"/>
            <p:cNvSpPr/>
            <p:nvPr/>
          </p:nvSpPr>
          <p:spPr>
            <a:xfrm>
              <a:off x="0" y="0"/>
              <a:ext cx="812800" cy="2379046"/>
            </a:xfrm>
            <a:custGeom>
              <a:avLst/>
              <a:gdLst/>
              <a:ahLst/>
              <a:cxnLst/>
              <a:rect l="l" t="t" r="r" b="b"/>
              <a:pathLst>
                <a:path w="812800" h="2379046" extrusionOk="0">
                  <a:moveTo>
                    <a:pt x="0" y="0"/>
                  </a:moveTo>
                  <a:lnTo>
                    <a:pt x="812800" y="0"/>
                  </a:lnTo>
                  <a:lnTo>
                    <a:pt x="812800" y="2379046"/>
                  </a:lnTo>
                  <a:lnTo>
                    <a:pt x="0" y="23790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defTabSz="121914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96"/>
            <p:cNvSpPr txBox="1"/>
            <p:nvPr/>
          </p:nvSpPr>
          <p:spPr>
            <a:xfrm>
              <a:off x="0" y="9525"/>
              <a:ext cx="812700" cy="80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 defTabSz="1219140">
                <a:lnSpc>
                  <a:spcPct val="108944"/>
                </a:lnSpc>
                <a:buClr>
                  <a:srgbClr val="000000"/>
                </a:buClr>
                <a:defRPr/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41" name="Google Shape;641;p96"/>
          <p:cNvSpPr txBox="1"/>
          <p:nvPr/>
        </p:nvSpPr>
        <p:spPr>
          <a:xfrm>
            <a:off x="3748982" y="153816"/>
            <a:ext cx="8556841" cy="634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1219140">
              <a:lnSpc>
                <a:spcPct val="103001"/>
              </a:lnSpc>
              <a:buClr>
                <a:srgbClr val="000000"/>
              </a:buClr>
              <a:defRPr/>
            </a:pPr>
            <a:r>
              <a:rPr lang="en" sz="4000" b="1" kern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Tax Incentives</a:t>
            </a:r>
            <a:endParaRPr lang="en-US" sz="4000" b="1" kern="0">
              <a:solidFill>
                <a:srgbClr val="000000"/>
              </a:solidFill>
              <a:latin typeface="Poppins"/>
              <a:ea typeface="Poppins"/>
              <a:cs typeface="Poppins"/>
              <a:sym typeface="Arial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F4BB3FE-F0BF-D2C8-F07F-1EA3C34BAE7C}"/>
              </a:ext>
            </a:extLst>
          </p:cNvPr>
          <p:cNvCxnSpPr/>
          <p:nvPr/>
        </p:nvCxnSpPr>
        <p:spPr>
          <a:xfrm>
            <a:off x="2577415" y="795982"/>
            <a:ext cx="9268391" cy="823"/>
          </a:xfrm>
          <a:prstGeom prst="straightConnector1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Google Shape;520;p90" descr="A logo with colorful people in a circle&#10;&#10;Description automatically generated">
            <a:extLst>
              <a:ext uri="{FF2B5EF4-FFF2-40B4-BE49-F238E27FC236}">
                <a16:creationId xmlns:a16="http://schemas.microsoft.com/office/drawing/2014/main" id="{3D9C228E-9F9A-EABF-D4DD-1AE59DA1E9B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5010" b="24969"/>
          <a:stretch/>
        </p:blipFill>
        <p:spPr>
          <a:xfrm>
            <a:off x="9779651" y="5467660"/>
            <a:ext cx="2899560" cy="121044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DB2283-83AC-8BD7-2A82-B14E0E0919DD}"/>
              </a:ext>
            </a:extLst>
          </p:cNvPr>
          <p:cNvSpPr txBox="1"/>
          <p:nvPr/>
        </p:nvSpPr>
        <p:spPr>
          <a:xfrm>
            <a:off x="574069" y="1413634"/>
            <a:ext cx="11617931" cy="4924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189">
              <a:defRPr/>
            </a:pPr>
            <a:r>
              <a:rPr lang="en-US" sz="2400" b="1" kern="100">
                <a:solidFill>
                  <a:srgbClr val="000000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“Improve and Enhance WOTC”</a:t>
            </a:r>
          </a:p>
          <a:p>
            <a:pPr marL="800080" indent="-342891" defTabSz="457189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2200" kern="100">
                <a:solidFill>
                  <a:srgbClr val="000000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Bipartisan house bill – Reps. Smucker (R-PA) and Sewell (D-AL)</a:t>
            </a:r>
          </a:p>
          <a:p>
            <a:pPr marL="800080" indent="-342891" defTabSz="457189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2200" b="1" kern="100">
                <a:solidFill>
                  <a:srgbClr val="000000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	</a:t>
            </a:r>
            <a:r>
              <a:rPr lang="en-US" sz="2200" kern="100">
                <a:solidFill>
                  <a:srgbClr val="000000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Increases maximum credit from 40% to 50% of $6,000</a:t>
            </a:r>
          </a:p>
          <a:p>
            <a:pPr marL="1714457" lvl="2" indent="-342891" defTabSz="457189">
              <a:buClr>
                <a:srgbClr val="000000"/>
              </a:buClr>
              <a:buFont typeface="Courier New" panose="02070309020205020404" pitchFamily="49" charset="0"/>
              <a:buChar char="o"/>
              <a:defRPr/>
            </a:pPr>
            <a:r>
              <a:rPr lang="en-US" sz="2200" kern="100">
                <a:solidFill>
                  <a:srgbClr val="000000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Has not changed since inception 27 years ago</a:t>
            </a:r>
          </a:p>
          <a:p>
            <a:pPr marL="800080" indent="-342891" defTabSz="457189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2200" kern="100">
                <a:solidFill>
                  <a:srgbClr val="000000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Additional credit for employees who work at least 400 hours </a:t>
            </a:r>
          </a:p>
          <a:p>
            <a:pPr defTabSz="457189">
              <a:defRPr/>
            </a:pPr>
            <a:endParaRPr lang="en-US" sz="2400" b="1" kern="100">
              <a:solidFill>
                <a:srgbClr val="000000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defTabSz="457189">
              <a:defRPr/>
            </a:pPr>
            <a:r>
              <a:rPr lang="en-US" sz="2400" b="1" kern="100">
                <a:solidFill>
                  <a:srgbClr val="000000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“EITC for Older Workers Act” </a:t>
            </a:r>
          </a:p>
          <a:p>
            <a:pPr marL="380990" lvl="6" indent="-380990" defTabSz="457189">
              <a:buFont typeface="Arial" panose="020B0604020202020204" pitchFamily="34" charset="0"/>
              <a:buChar char="•"/>
              <a:defRPr/>
            </a:pPr>
            <a:r>
              <a:rPr lang="en-US" sz="2200" kern="100">
                <a:solidFill>
                  <a:srgbClr val="000000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Bipartisan House bill - Reps. Carey (R-OH), Danny Davis (D-IL)  </a:t>
            </a:r>
          </a:p>
          <a:p>
            <a:pPr marL="380990" lvl="6" indent="-380990" defTabSz="457189">
              <a:buFont typeface="Arial" panose="020B0604020202020204" pitchFamily="34" charset="0"/>
              <a:buChar char="•"/>
              <a:defRPr/>
            </a:pPr>
            <a:r>
              <a:rPr lang="en-US" sz="2200" kern="100">
                <a:solidFill>
                  <a:srgbClr val="000000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Eliminates top age restriction for EITC age eligibility</a:t>
            </a:r>
          </a:p>
          <a:p>
            <a:pPr marL="0" lvl="3" defTabSz="457189">
              <a:buClr>
                <a:srgbClr val="000000"/>
              </a:buClr>
              <a:defRPr/>
            </a:pPr>
            <a:endParaRPr lang="en-US" sz="2000" kern="100">
              <a:solidFill>
                <a:srgbClr val="000000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0" lvl="1" defTabSz="457189">
              <a:buClr>
                <a:srgbClr val="000000"/>
              </a:buClr>
              <a:defRPr/>
            </a:pPr>
            <a:r>
              <a:rPr lang="en-US" sz="2400" b="1" kern="100">
                <a:solidFill>
                  <a:srgbClr val="000000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“Credit for Caring Act”</a:t>
            </a:r>
          </a:p>
          <a:p>
            <a:pPr marL="380990" lvl="2" indent="-380990" defTabSz="457189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2200" kern="100">
                <a:solidFill>
                  <a:srgbClr val="000000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Bipartisan, bicameral bill – Sens. Bennet &amp; Capito, Reps. Carey &amp; Sanchez </a:t>
            </a:r>
          </a:p>
          <a:p>
            <a:pPr marL="380990" lvl="2" indent="-380990" defTabSz="457189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2200" kern="100">
                <a:solidFill>
                  <a:srgbClr val="000000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Creates up to a $5,000 nonrefundable tax credit for family caregivers; and</a:t>
            </a:r>
          </a:p>
          <a:p>
            <a:pPr marL="380990" lvl="1" indent="-380990" defTabSz="457189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2200" kern="100">
                <a:solidFill>
                  <a:srgbClr val="000000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Applies to incurred family caregiving expenses greater than $2,000</a:t>
            </a:r>
          </a:p>
        </p:txBody>
      </p:sp>
    </p:spTree>
    <p:extLst>
      <p:ext uri="{BB962C8B-B14F-4D97-AF65-F5344CB8AC3E}">
        <p14:creationId xmlns:p14="http://schemas.microsoft.com/office/powerpoint/2010/main" val="24950625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5" name="Google Shape;635;p96"/>
          <p:cNvGrpSpPr/>
          <p:nvPr/>
        </p:nvGrpSpPr>
        <p:grpSpPr>
          <a:xfrm rot="3660365">
            <a:off x="9315092" y="3632710"/>
            <a:ext cx="2057389" cy="6021929"/>
            <a:chOff x="0" y="0"/>
            <a:chExt cx="812800" cy="2379046"/>
          </a:xfrm>
        </p:grpSpPr>
        <p:sp>
          <p:nvSpPr>
            <p:cNvPr id="636" name="Google Shape;636;p96"/>
            <p:cNvSpPr/>
            <p:nvPr/>
          </p:nvSpPr>
          <p:spPr>
            <a:xfrm>
              <a:off x="0" y="0"/>
              <a:ext cx="812800" cy="2379046"/>
            </a:xfrm>
            <a:custGeom>
              <a:avLst/>
              <a:gdLst/>
              <a:ahLst/>
              <a:cxnLst/>
              <a:rect l="l" t="t" r="r" b="b"/>
              <a:pathLst>
                <a:path w="812800" h="2379046" extrusionOk="0">
                  <a:moveTo>
                    <a:pt x="0" y="0"/>
                  </a:moveTo>
                  <a:lnTo>
                    <a:pt x="812800" y="0"/>
                  </a:lnTo>
                  <a:lnTo>
                    <a:pt x="812800" y="2379046"/>
                  </a:lnTo>
                  <a:lnTo>
                    <a:pt x="0" y="23790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defTabSz="121914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96"/>
            <p:cNvSpPr txBox="1"/>
            <p:nvPr/>
          </p:nvSpPr>
          <p:spPr>
            <a:xfrm>
              <a:off x="0" y="9525"/>
              <a:ext cx="812700" cy="80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 defTabSz="1219140">
                <a:lnSpc>
                  <a:spcPct val="108944"/>
                </a:lnSpc>
                <a:buClr>
                  <a:srgbClr val="000000"/>
                </a:buClr>
                <a:defRPr/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8" name="Google Shape;638;p96"/>
          <p:cNvGrpSpPr/>
          <p:nvPr/>
        </p:nvGrpSpPr>
        <p:grpSpPr>
          <a:xfrm rot="3660365">
            <a:off x="628520" y="-3167134"/>
            <a:ext cx="2057389" cy="6021929"/>
            <a:chOff x="0" y="0"/>
            <a:chExt cx="812800" cy="2379046"/>
          </a:xfrm>
        </p:grpSpPr>
        <p:sp>
          <p:nvSpPr>
            <p:cNvPr id="639" name="Google Shape;639;p96"/>
            <p:cNvSpPr/>
            <p:nvPr/>
          </p:nvSpPr>
          <p:spPr>
            <a:xfrm>
              <a:off x="0" y="0"/>
              <a:ext cx="812800" cy="2379046"/>
            </a:xfrm>
            <a:custGeom>
              <a:avLst/>
              <a:gdLst/>
              <a:ahLst/>
              <a:cxnLst/>
              <a:rect l="l" t="t" r="r" b="b"/>
              <a:pathLst>
                <a:path w="812800" h="2379046" extrusionOk="0">
                  <a:moveTo>
                    <a:pt x="0" y="0"/>
                  </a:moveTo>
                  <a:lnTo>
                    <a:pt x="812800" y="0"/>
                  </a:lnTo>
                  <a:lnTo>
                    <a:pt x="812800" y="2379046"/>
                  </a:lnTo>
                  <a:lnTo>
                    <a:pt x="0" y="23790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defTabSz="121914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96"/>
            <p:cNvSpPr txBox="1"/>
            <p:nvPr/>
          </p:nvSpPr>
          <p:spPr>
            <a:xfrm>
              <a:off x="0" y="9525"/>
              <a:ext cx="812700" cy="80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 defTabSz="1219140">
                <a:lnSpc>
                  <a:spcPct val="108944"/>
                </a:lnSpc>
                <a:buClr>
                  <a:srgbClr val="000000"/>
                </a:buClr>
                <a:defRPr/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41" name="Google Shape;641;p96"/>
          <p:cNvSpPr txBox="1"/>
          <p:nvPr/>
        </p:nvSpPr>
        <p:spPr>
          <a:xfrm>
            <a:off x="3748982" y="153816"/>
            <a:ext cx="8556841" cy="634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1219140">
              <a:lnSpc>
                <a:spcPct val="103001"/>
              </a:lnSpc>
              <a:buClr>
                <a:srgbClr val="000000"/>
              </a:buClr>
              <a:defRPr/>
            </a:pPr>
            <a:r>
              <a:rPr lang="en" sz="4000" b="1" kern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Workforce Growth</a:t>
            </a:r>
            <a:endParaRPr lang="en-US" sz="4000" b="1" kern="0">
              <a:solidFill>
                <a:srgbClr val="000000"/>
              </a:solidFill>
              <a:latin typeface="Poppins"/>
              <a:ea typeface="Poppins"/>
              <a:cs typeface="Poppins"/>
              <a:sym typeface="Arial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F4BB3FE-F0BF-D2C8-F07F-1EA3C34BAE7C}"/>
              </a:ext>
            </a:extLst>
          </p:cNvPr>
          <p:cNvCxnSpPr/>
          <p:nvPr/>
        </p:nvCxnSpPr>
        <p:spPr>
          <a:xfrm>
            <a:off x="2577415" y="795982"/>
            <a:ext cx="9268391" cy="823"/>
          </a:xfrm>
          <a:prstGeom prst="straightConnector1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Google Shape;520;p90" descr="A logo with colorful people in a circle&#10;&#10;Description automatically generated">
            <a:extLst>
              <a:ext uri="{FF2B5EF4-FFF2-40B4-BE49-F238E27FC236}">
                <a16:creationId xmlns:a16="http://schemas.microsoft.com/office/drawing/2014/main" id="{3D9C228E-9F9A-EABF-D4DD-1AE59DA1E9B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5010" b="24969"/>
          <a:stretch/>
        </p:blipFill>
        <p:spPr>
          <a:xfrm>
            <a:off x="9779651" y="5467660"/>
            <a:ext cx="2899560" cy="121044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DB2283-83AC-8BD7-2A82-B14E0E0919DD}"/>
              </a:ext>
            </a:extLst>
          </p:cNvPr>
          <p:cNvSpPr txBox="1"/>
          <p:nvPr/>
        </p:nvSpPr>
        <p:spPr>
          <a:xfrm>
            <a:off x="861787" y="1391333"/>
            <a:ext cx="10984019" cy="5880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189">
              <a:defRPr/>
            </a:pPr>
            <a:r>
              <a:rPr lang="en-US" sz="2400" b="1" spc="-25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Essential Workers for Economic Advancement Act  (H.R. 3734)</a:t>
            </a:r>
          </a:p>
          <a:p>
            <a:pPr marL="380990" indent="-380990" defTabSz="457189">
              <a:buFont typeface="Arial" panose="020B0604020202020204" pitchFamily="34" charset="0"/>
              <a:buChar char="•"/>
              <a:defRPr/>
            </a:pPr>
            <a:r>
              <a:rPr lang="en-US" sz="2200" spc="-25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Bipartisan House bill – Reps. Smucker (R-PA), Cuellar (D-TX)</a:t>
            </a:r>
          </a:p>
          <a:p>
            <a:pPr marL="380990" indent="-380990" defTabSz="457189">
              <a:buFont typeface="Arial" panose="020B0604020202020204" pitchFamily="34" charset="0"/>
              <a:buChar char="•"/>
              <a:defRPr/>
            </a:pPr>
            <a:r>
              <a:rPr lang="en-US" sz="2200" spc="-25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Creates H-2C non-immigrant visa for non-agricultural, less-skilled based positions</a:t>
            </a:r>
          </a:p>
          <a:p>
            <a:pPr marL="380990" indent="-380990" defTabSz="457189">
              <a:buFont typeface="Arial" panose="020B0604020202020204" pitchFamily="34" charset="0"/>
              <a:buChar char="•"/>
              <a:defRPr/>
            </a:pPr>
            <a:r>
              <a:rPr lang="en-US" sz="2200" spc="-25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Max 65,000 temporary H-2C visas -  can increase or decrease based on need</a:t>
            </a:r>
          </a:p>
          <a:p>
            <a:pPr marL="380990" indent="-380990" defTabSz="457189">
              <a:buFont typeface="Arial" panose="020B0604020202020204" pitchFamily="34" charset="0"/>
              <a:buChar char="•"/>
              <a:defRPr/>
            </a:pPr>
            <a:r>
              <a:rPr lang="en-US" sz="2200" spc="-25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Economic triggers to ensure workers are needed</a:t>
            </a:r>
          </a:p>
          <a:p>
            <a:pPr marL="0" lvl="1" defTabSz="121917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0000"/>
              </a:buClr>
              <a:defRPr/>
            </a:pPr>
            <a:endParaRPr lang="en-US" sz="2400" b="1" kern="100">
              <a:solidFill>
                <a:srgbClr val="000000"/>
              </a:solidFill>
              <a:latin typeface="Calibri Light" panose="020F0302020204030204"/>
              <a:cs typeface="Times New Roman" panose="02020603050405020304" pitchFamily="18" charset="0"/>
              <a:sym typeface="Arial"/>
            </a:endParaRPr>
          </a:p>
          <a:p>
            <a:pPr defTabSz="121917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0000"/>
              </a:buClr>
              <a:defRPr/>
            </a:pPr>
            <a:r>
              <a:rPr lang="en-US" sz="2400" b="1" kern="10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  <a:sym typeface="Arial"/>
              </a:rPr>
              <a:t>Asylum Seeker Work Authorization Act (S. 255, H.R. 1325) </a:t>
            </a:r>
          </a:p>
          <a:p>
            <a:pPr marL="380990" lvl="3" indent="-380990" defTabSz="121917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2200" b="1" kern="10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  <a:sym typeface="Arial"/>
              </a:rPr>
              <a:t>Bicameral, bipartisan bill -  </a:t>
            </a:r>
            <a:r>
              <a:rPr lang="en-US" sz="2200" kern="10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  <a:sym typeface="Arial"/>
              </a:rPr>
              <a:t>Senators Collins &amp; Murkowski, Reps. Pingree &amp; Salazar</a:t>
            </a:r>
          </a:p>
          <a:p>
            <a:pPr marL="380990" lvl="7" indent="-380990" defTabSz="121917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2200" kern="10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Shortens the waiting period for asylum seekers to receive work authorizations from 180 to 30 days</a:t>
            </a:r>
          </a:p>
          <a:p>
            <a:pPr marL="800080" lvl="1" indent="-342891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sz="2200">
                <a:solidFill>
                  <a:srgbClr val="000000">
                    <a:lumMod val="85000"/>
                    <a:lumOff val="1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Senate vs. House bill</a:t>
            </a:r>
          </a:p>
          <a:p>
            <a:pPr marL="1257269" lvl="2" indent="-342891" defTabSz="1219170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2200">
                <a:solidFill>
                  <a:srgbClr val="000000">
                    <a:lumMod val="85000"/>
                    <a:lumOff val="1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Senate: 2-year renewals, “port of entry requirement”</a:t>
            </a:r>
          </a:p>
          <a:p>
            <a:pPr marL="1257269" lvl="2" indent="-342891" defTabSz="1219170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2200">
                <a:solidFill>
                  <a:srgbClr val="000000">
                    <a:lumMod val="85000"/>
                    <a:lumOff val="1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House: No need to renew, no “port of entry</a:t>
            </a:r>
            <a:r>
              <a:rPr lang="en-US" sz="2200">
                <a:solidFill>
                  <a:srgbClr val="000000">
                    <a:lumMod val="85000"/>
                    <a:lumOff val="15000"/>
                  </a:srgbClr>
                </a:solidFill>
                <a:latin typeface="Tenorite"/>
                <a:cs typeface="Arial"/>
                <a:sym typeface="Arial"/>
              </a:rPr>
              <a:t>”</a:t>
            </a:r>
            <a:endParaRPr lang="en-US" sz="2200" kern="100">
              <a:solidFill>
                <a:srgbClr val="000000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defTabSz="121917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0000"/>
              </a:buClr>
              <a:defRPr/>
            </a:pPr>
            <a:endParaRPr lang="en-US" sz="2400" b="1" kern="100">
              <a:solidFill>
                <a:srgbClr val="000000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defTabSz="121917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0000"/>
              </a:buClr>
              <a:defRPr/>
            </a:pPr>
            <a:endParaRPr lang="en-US" sz="2000" b="1" kern="100">
              <a:solidFill>
                <a:srgbClr val="000000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0" lvl="1" defTabSz="457189">
              <a:buClr>
                <a:srgbClr val="000000"/>
              </a:buClr>
              <a:defRPr/>
            </a:pPr>
            <a:endParaRPr lang="en-US" sz="2000" kern="100">
              <a:solidFill>
                <a:srgbClr val="000000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52421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8" name="Google Shape;638;p96"/>
          <p:cNvGrpSpPr/>
          <p:nvPr/>
        </p:nvGrpSpPr>
        <p:grpSpPr>
          <a:xfrm rot="3660365">
            <a:off x="628520" y="-3167134"/>
            <a:ext cx="2057389" cy="6021929"/>
            <a:chOff x="0" y="0"/>
            <a:chExt cx="812800" cy="2379046"/>
          </a:xfrm>
        </p:grpSpPr>
        <p:sp>
          <p:nvSpPr>
            <p:cNvPr id="639" name="Google Shape;639;p96"/>
            <p:cNvSpPr/>
            <p:nvPr/>
          </p:nvSpPr>
          <p:spPr>
            <a:xfrm>
              <a:off x="0" y="0"/>
              <a:ext cx="812800" cy="2379046"/>
            </a:xfrm>
            <a:custGeom>
              <a:avLst/>
              <a:gdLst/>
              <a:ahLst/>
              <a:cxnLst/>
              <a:rect l="l" t="t" r="r" b="b"/>
              <a:pathLst>
                <a:path w="812800" h="2379046" extrusionOk="0">
                  <a:moveTo>
                    <a:pt x="0" y="0"/>
                  </a:moveTo>
                  <a:lnTo>
                    <a:pt x="812800" y="0"/>
                  </a:lnTo>
                  <a:lnTo>
                    <a:pt x="812800" y="2379046"/>
                  </a:lnTo>
                  <a:lnTo>
                    <a:pt x="0" y="23790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defTabSz="121914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96"/>
            <p:cNvSpPr txBox="1"/>
            <p:nvPr/>
          </p:nvSpPr>
          <p:spPr>
            <a:xfrm>
              <a:off x="0" y="9525"/>
              <a:ext cx="812700" cy="80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 defTabSz="1219140">
                <a:lnSpc>
                  <a:spcPct val="108944"/>
                </a:lnSpc>
                <a:buClr>
                  <a:srgbClr val="000000"/>
                </a:buClr>
                <a:defRPr/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5" name="Google Shape;635;p96"/>
          <p:cNvGrpSpPr/>
          <p:nvPr/>
        </p:nvGrpSpPr>
        <p:grpSpPr>
          <a:xfrm rot="3660365">
            <a:off x="9315092" y="3632710"/>
            <a:ext cx="2057389" cy="6021929"/>
            <a:chOff x="0" y="0"/>
            <a:chExt cx="812800" cy="2379046"/>
          </a:xfrm>
        </p:grpSpPr>
        <p:sp>
          <p:nvSpPr>
            <p:cNvPr id="636" name="Google Shape;636;p96"/>
            <p:cNvSpPr/>
            <p:nvPr/>
          </p:nvSpPr>
          <p:spPr>
            <a:xfrm>
              <a:off x="0" y="0"/>
              <a:ext cx="812800" cy="2379046"/>
            </a:xfrm>
            <a:custGeom>
              <a:avLst/>
              <a:gdLst/>
              <a:ahLst/>
              <a:cxnLst/>
              <a:rect l="l" t="t" r="r" b="b"/>
              <a:pathLst>
                <a:path w="812800" h="2379046" extrusionOk="0">
                  <a:moveTo>
                    <a:pt x="0" y="0"/>
                  </a:moveTo>
                  <a:lnTo>
                    <a:pt x="812800" y="0"/>
                  </a:lnTo>
                  <a:lnTo>
                    <a:pt x="812800" y="2379046"/>
                  </a:lnTo>
                  <a:lnTo>
                    <a:pt x="0" y="23790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defTabSz="121914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96"/>
            <p:cNvSpPr txBox="1"/>
            <p:nvPr/>
          </p:nvSpPr>
          <p:spPr>
            <a:xfrm>
              <a:off x="0" y="9525"/>
              <a:ext cx="812700" cy="80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 defTabSz="1219140">
                <a:lnSpc>
                  <a:spcPct val="108944"/>
                </a:lnSpc>
                <a:buClr>
                  <a:srgbClr val="000000"/>
                </a:buClr>
                <a:defRPr/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F4BB3FE-F0BF-D2C8-F07F-1EA3C34BAE7C}"/>
              </a:ext>
            </a:extLst>
          </p:cNvPr>
          <p:cNvCxnSpPr/>
          <p:nvPr/>
        </p:nvCxnSpPr>
        <p:spPr>
          <a:xfrm>
            <a:off x="2577415" y="795982"/>
            <a:ext cx="9268391" cy="823"/>
          </a:xfrm>
          <a:prstGeom prst="straightConnector1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8D13ABB-52C2-CEBD-84C3-809518A95FAD}"/>
              </a:ext>
            </a:extLst>
          </p:cNvPr>
          <p:cNvSpPr txBox="1"/>
          <p:nvPr/>
        </p:nvSpPr>
        <p:spPr>
          <a:xfrm>
            <a:off x="2839016" y="244902"/>
            <a:ext cx="72512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3600" b="1">
                <a:solidFill>
                  <a:srgbClr val="000000"/>
                </a:solidFill>
                <a:latin typeface="Tenorite"/>
                <a:cs typeface="Arial"/>
                <a:sym typeface="Arial"/>
              </a:rPr>
              <a:t>CLC Activities</a:t>
            </a:r>
          </a:p>
          <a:p>
            <a:pPr algn="ctr" defTabSz="914377">
              <a:defRPr/>
            </a:pPr>
            <a:r>
              <a:rPr lang="en-US" sz="3600" b="1">
                <a:solidFill>
                  <a:srgbClr val="000000"/>
                </a:solidFill>
                <a:latin typeface="Tenorite"/>
                <a:cs typeface="Arial"/>
                <a:sym typeface="Arial"/>
              </a:rPr>
              <a:t> Congressional Briefings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232344-A3F1-E8E0-CF22-1E95E88FA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5468" y="1479423"/>
            <a:ext cx="5257800" cy="5257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6EE859-E5E9-FB61-1ECC-9CA33FE8E8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581" y="1493591"/>
            <a:ext cx="52578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7331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8" name="Google Shape;638;p96"/>
          <p:cNvGrpSpPr/>
          <p:nvPr/>
        </p:nvGrpSpPr>
        <p:grpSpPr>
          <a:xfrm rot="3660365">
            <a:off x="628520" y="-3167134"/>
            <a:ext cx="2057389" cy="6021929"/>
            <a:chOff x="0" y="0"/>
            <a:chExt cx="812800" cy="2379046"/>
          </a:xfrm>
        </p:grpSpPr>
        <p:sp>
          <p:nvSpPr>
            <p:cNvPr id="639" name="Google Shape;639;p96"/>
            <p:cNvSpPr/>
            <p:nvPr/>
          </p:nvSpPr>
          <p:spPr>
            <a:xfrm>
              <a:off x="0" y="0"/>
              <a:ext cx="812800" cy="2379046"/>
            </a:xfrm>
            <a:custGeom>
              <a:avLst/>
              <a:gdLst/>
              <a:ahLst/>
              <a:cxnLst/>
              <a:rect l="l" t="t" r="r" b="b"/>
              <a:pathLst>
                <a:path w="812800" h="2379046" extrusionOk="0">
                  <a:moveTo>
                    <a:pt x="0" y="0"/>
                  </a:moveTo>
                  <a:lnTo>
                    <a:pt x="812800" y="0"/>
                  </a:lnTo>
                  <a:lnTo>
                    <a:pt x="812800" y="2379046"/>
                  </a:lnTo>
                  <a:lnTo>
                    <a:pt x="0" y="23790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defTabSz="121914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96"/>
            <p:cNvSpPr txBox="1"/>
            <p:nvPr/>
          </p:nvSpPr>
          <p:spPr>
            <a:xfrm>
              <a:off x="0" y="9525"/>
              <a:ext cx="812700" cy="80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 defTabSz="1219140">
                <a:lnSpc>
                  <a:spcPct val="108944"/>
                </a:lnSpc>
                <a:buClr>
                  <a:srgbClr val="000000"/>
                </a:buClr>
                <a:defRPr/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5" name="Google Shape;635;p96"/>
          <p:cNvGrpSpPr/>
          <p:nvPr/>
        </p:nvGrpSpPr>
        <p:grpSpPr>
          <a:xfrm rot="3660365">
            <a:off x="9315092" y="3632710"/>
            <a:ext cx="2057389" cy="6021929"/>
            <a:chOff x="0" y="0"/>
            <a:chExt cx="812800" cy="2379046"/>
          </a:xfrm>
        </p:grpSpPr>
        <p:sp>
          <p:nvSpPr>
            <p:cNvPr id="636" name="Google Shape;636;p96"/>
            <p:cNvSpPr/>
            <p:nvPr/>
          </p:nvSpPr>
          <p:spPr>
            <a:xfrm>
              <a:off x="0" y="0"/>
              <a:ext cx="812800" cy="2379046"/>
            </a:xfrm>
            <a:custGeom>
              <a:avLst/>
              <a:gdLst/>
              <a:ahLst/>
              <a:cxnLst/>
              <a:rect l="l" t="t" r="r" b="b"/>
              <a:pathLst>
                <a:path w="812800" h="2379046" extrusionOk="0">
                  <a:moveTo>
                    <a:pt x="0" y="0"/>
                  </a:moveTo>
                  <a:lnTo>
                    <a:pt x="812800" y="0"/>
                  </a:lnTo>
                  <a:lnTo>
                    <a:pt x="812800" y="2379046"/>
                  </a:lnTo>
                  <a:lnTo>
                    <a:pt x="0" y="23790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defTabSz="121914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96"/>
            <p:cNvSpPr txBox="1"/>
            <p:nvPr/>
          </p:nvSpPr>
          <p:spPr>
            <a:xfrm>
              <a:off x="0" y="9525"/>
              <a:ext cx="812700" cy="80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 defTabSz="1219140">
                <a:lnSpc>
                  <a:spcPct val="108944"/>
                </a:lnSpc>
                <a:buClr>
                  <a:srgbClr val="000000"/>
                </a:buClr>
                <a:defRPr/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F4BB3FE-F0BF-D2C8-F07F-1EA3C34BAE7C}"/>
              </a:ext>
            </a:extLst>
          </p:cNvPr>
          <p:cNvCxnSpPr/>
          <p:nvPr/>
        </p:nvCxnSpPr>
        <p:spPr>
          <a:xfrm>
            <a:off x="2577415" y="795982"/>
            <a:ext cx="9268391" cy="823"/>
          </a:xfrm>
          <a:prstGeom prst="straightConnector1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8D13ABB-52C2-CEBD-84C3-809518A95FAD}"/>
              </a:ext>
            </a:extLst>
          </p:cNvPr>
          <p:cNvSpPr txBox="1"/>
          <p:nvPr/>
        </p:nvSpPr>
        <p:spPr>
          <a:xfrm>
            <a:off x="2765483" y="261694"/>
            <a:ext cx="84563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3600" b="1">
                <a:solidFill>
                  <a:srgbClr val="000000"/>
                </a:solidFill>
                <a:latin typeface="Tenorite"/>
                <a:cs typeface="Arial"/>
                <a:sym typeface="Arial"/>
              </a:rPr>
              <a:t>CLC Activities</a:t>
            </a:r>
          </a:p>
          <a:p>
            <a:pPr algn="ctr" defTabSz="914377">
              <a:defRPr/>
            </a:pPr>
            <a:r>
              <a:rPr lang="en-US" sz="3600" b="1">
                <a:solidFill>
                  <a:srgbClr val="000000"/>
                </a:solidFill>
                <a:latin typeface="Tenorite"/>
                <a:cs typeface="Arial"/>
                <a:sym typeface="Arial"/>
              </a:rPr>
              <a:t>Meetings and Presentations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76A68D-514C-2758-81EE-4544981CF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167" y="1786827"/>
            <a:ext cx="3121288" cy="31212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AB0951-4047-E88C-2BF4-2B88A1FC35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6837" y="1786827"/>
            <a:ext cx="3901816" cy="39018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3FF4E08-0F5E-9C62-1319-FC72DAEC88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3653" y="1696500"/>
            <a:ext cx="3902988" cy="505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5147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A6F490D-6376-FC25-E9D3-8C2E944B7DA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srgbClr val="44546A"/>
              </a:solidFill>
              <a:latin typeface="Tenorite"/>
              <a:cs typeface="Arial"/>
              <a:sym typeface="Arial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5E3D9A-1D7B-9BAF-4790-1F7A6FF05A7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44546A"/>
                </a:solidFill>
                <a:latin typeface="Tenorite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35</a:t>
            </a:fld>
            <a:endParaRPr lang="en" kern="0">
              <a:solidFill>
                <a:srgbClr val="44546A"/>
              </a:solidFill>
              <a:latin typeface="Tenorite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FA603B-55B0-E30F-EE97-26466879733B}"/>
              </a:ext>
            </a:extLst>
          </p:cNvPr>
          <p:cNvSpPr txBox="1"/>
          <p:nvPr/>
        </p:nvSpPr>
        <p:spPr>
          <a:xfrm>
            <a:off x="1708558" y="112506"/>
            <a:ext cx="8774884" cy="615553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Digital Ads/Media</a:t>
            </a:r>
          </a:p>
        </p:txBody>
      </p:sp>
      <p:pic>
        <p:nvPicPr>
          <p:cNvPr id="8" name="Picture 7" descr="A blue and white advertisement&#10;&#10;Description automatically generated">
            <a:extLst>
              <a:ext uri="{FF2B5EF4-FFF2-40B4-BE49-F238E27FC236}">
                <a16:creationId xmlns:a16="http://schemas.microsoft.com/office/drawing/2014/main" id="{D4890CE7-CFDA-AFFB-987F-A9CD11FFD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254" y="661932"/>
            <a:ext cx="11959847" cy="30824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B3789F-B1EF-66CC-CDAC-7B4511C1D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500" y="4034296"/>
            <a:ext cx="2819400" cy="28237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9D75CB-633F-B94B-70E7-741A52AB22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2727" y="4568741"/>
            <a:ext cx="4132087" cy="11600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DBA8A9-9F02-D40E-091C-BA3D29E42D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0471" y="3832121"/>
            <a:ext cx="3402076" cy="303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3836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8" name="Google Shape;638;p96"/>
          <p:cNvGrpSpPr/>
          <p:nvPr/>
        </p:nvGrpSpPr>
        <p:grpSpPr>
          <a:xfrm rot="3660365">
            <a:off x="628520" y="-3167134"/>
            <a:ext cx="2057389" cy="6021929"/>
            <a:chOff x="0" y="0"/>
            <a:chExt cx="812800" cy="2379046"/>
          </a:xfrm>
        </p:grpSpPr>
        <p:sp>
          <p:nvSpPr>
            <p:cNvPr id="639" name="Google Shape;639;p96"/>
            <p:cNvSpPr/>
            <p:nvPr/>
          </p:nvSpPr>
          <p:spPr>
            <a:xfrm>
              <a:off x="0" y="0"/>
              <a:ext cx="812800" cy="2379046"/>
            </a:xfrm>
            <a:custGeom>
              <a:avLst/>
              <a:gdLst/>
              <a:ahLst/>
              <a:cxnLst/>
              <a:rect l="l" t="t" r="r" b="b"/>
              <a:pathLst>
                <a:path w="812800" h="2379046" extrusionOk="0">
                  <a:moveTo>
                    <a:pt x="0" y="0"/>
                  </a:moveTo>
                  <a:lnTo>
                    <a:pt x="812800" y="0"/>
                  </a:lnTo>
                  <a:lnTo>
                    <a:pt x="812800" y="2379046"/>
                  </a:lnTo>
                  <a:lnTo>
                    <a:pt x="0" y="23790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defTabSz="121914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96"/>
            <p:cNvSpPr txBox="1"/>
            <p:nvPr/>
          </p:nvSpPr>
          <p:spPr>
            <a:xfrm>
              <a:off x="0" y="9525"/>
              <a:ext cx="812700" cy="80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 defTabSz="1219140">
                <a:lnSpc>
                  <a:spcPct val="108944"/>
                </a:lnSpc>
                <a:buClr>
                  <a:srgbClr val="000000"/>
                </a:buClr>
                <a:defRPr/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5" name="Google Shape;635;p96"/>
          <p:cNvGrpSpPr/>
          <p:nvPr/>
        </p:nvGrpSpPr>
        <p:grpSpPr>
          <a:xfrm rot="3660365">
            <a:off x="9315092" y="3632710"/>
            <a:ext cx="2057389" cy="6021929"/>
            <a:chOff x="0" y="0"/>
            <a:chExt cx="812800" cy="2379046"/>
          </a:xfrm>
        </p:grpSpPr>
        <p:sp>
          <p:nvSpPr>
            <p:cNvPr id="636" name="Google Shape;636;p96"/>
            <p:cNvSpPr/>
            <p:nvPr/>
          </p:nvSpPr>
          <p:spPr>
            <a:xfrm>
              <a:off x="0" y="0"/>
              <a:ext cx="812800" cy="2379046"/>
            </a:xfrm>
            <a:custGeom>
              <a:avLst/>
              <a:gdLst/>
              <a:ahLst/>
              <a:cxnLst/>
              <a:rect l="l" t="t" r="r" b="b"/>
              <a:pathLst>
                <a:path w="812800" h="2379046" extrusionOk="0">
                  <a:moveTo>
                    <a:pt x="0" y="0"/>
                  </a:moveTo>
                  <a:lnTo>
                    <a:pt x="812800" y="0"/>
                  </a:lnTo>
                  <a:lnTo>
                    <a:pt x="812800" y="2379046"/>
                  </a:lnTo>
                  <a:lnTo>
                    <a:pt x="0" y="23790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defTabSz="121914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96"/>
            <p:cNvSpPr txBox="1"/>
            <p:nvPr/>
          </p:nvSpPr>
          <p:spPr>
            <a:xfrm>
              <a:off x="0" y="9525"/>
              <a:ext cx="812700" cy="80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 defTabSz="1219140">
                <a:lnSpc>
                  <a:spcPct val="108944"/>
                </a:lnSpc>
                <a:buClr>
                  <a:srgbClr val="000000"/>
                </a:buClr>
                <a:defRPr/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F4BB3FE-F0BF-D2C8-F07F-1EA3C34BAE7C}"/>
              </a:ext>
            </a:extLst>
          </p:cNvPr>
          <p:cNvCxnSpPr/>
          <p:nvPr/>
        </p:nvCxnSpPr>
        <p:spPr>
          <a:xfrm>
            <a:off x="2577415" y="795982"/>
            <a:ext cx="9268391" cy="823"/>
          </a:xfrm>
          <a:prstGeom prst="straightConnector1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8D13ABB-52C2-CEBD-84C3-809518A95FAD}"/>
              </a:ext>
            </a:extLst>
          </p:cNvPr>
          <p:cNvSpPr txBox="1"/>
          <p:nvPr/>
        </p:nvSpPr>
        <p:spPr>
          <a:xfrm>
            <a:off x="2775009" y="175970"/>
            <a:ext cx="8456335" cy="615553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algn="ctr" defTabSz="914377">
              <a:buClr>
                <a:srgbClr val="000000"/>
              </a:buClr>
              <a:defRPr/>
            </a:pPr>
            <a:r>
              <a:rPr lang="en-US" sz="3200" b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Digital Media</a:t>
            </a:r>
            <a:endParaRPr lang="en-US" sz="1867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" name="Picture 3" descr="A collage of a person and a qr code&#10;&#10;Description automatically generated">
            <a:extLst>
              <a:ext uri="{FF2B5EF4-FFF2-40B4-BE49-F238E27FC236}">
                <a16:creationId xmlns:a16="http://schemas.microsoft.com/office/drawing/2014/main" id="{1B2FAC5B-EEFD-E8C0-B703-AA5E647E8C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4050" y="962024"/>
            <a:ext cx="5753100" cy="578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7832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3" name="Google Shape;913;p1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7063" y="2644993"/>
            <a:ext cx="1337744" cy="1522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14" name="Google Shape;914;p1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94807" y="1014408"/>
            <a:ext cx="474093" cy="474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5" name="Google Shape;915;p1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17827" y="1031909"/>
            <a:ext cx="440693" cy="439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6" name="Google Shape;916;p1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77411" y="1022071"/>
            <a:ext cx="458748" cy="458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17" name="Google Shape;917;p114"/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9502284" y="2547515"/>
            <a:ext cx="2092189" cy="2124949"/>
          </a:xfrm>
          <a:prstGeom prst="rect">
            <a:avLst/>
          </a:prstGeom>
          <a:noFill/>
          <a:ln>
            <a:noFill/>
          </a:ln>
        </p:spPr>
      </p:pic>
      <p:sp>
        <p:nvSpPr>
          <p:cNvPr id="918" name="Google Shape;918;p114"/>
          <p:cNvSpPr txBox="1"/>
          <p:nvPr/>
        </p:nvSpPr>
        <p:spPr>
          <a:xfrm>
            <a:off x="3542456" y="2427617"/>
            <a:ext cx="5589824" cy="1235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1219140">
              <a:lnSpc>
                <a:spcPct val="139971"/>
              </a:lnSpc>
              <a:buClr>
                <a:srgbClr val="000000"/>
              </a:buClr>
              <a:defRPr/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Scan the QR code to visit our site  </a:t>
            </a:r>
          </a:p>
          <a:p>
            <a:pPr algn="ctr" defTabSz="1219140">
              <a:lnSpc>
                <a:spcPct val="139971"/>
              </a:lnSpc>
              <a:buClr>
                <a:srgbClr val="000000"/>
              </a:buClr>
              <a:defRPr/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  <a:hlinkClick r:id="rId8"/>
              </a:rPr>
              <a:t>www.criticallaborcoalition.org</a:t>
            </a:r>
            <a:endParaRPr lang="en"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219140">
              <a:lnSpc>
                <a:spcPct val="139971"/>
              </a:lnSpc>
              <a:buClr>
                <a:srgbClr val="000000"/>
              </a:buClr>
              <a:defRPr/>
            </a:pPr>
            <a:endParaRPr sz="9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9" name="Google Shape;919;p114"/>
          <p:cNvSpPr txBox="1"/>
          <p:nvPr/>
        </p:nvSpPr>
        <p:spPr>
          <a:xfrm>
            <a:off x="2556057" y="94044"/>
            <a:ext cx="7762000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1219140">
              <a:lnSpc>
                <a:spcPct val="140021"/>
              </a:lnSpc>
              <a:buClr>
                <a:srgbClr val="000000"/>
              </a:buClr>
              <a:defRPr/>
            </a:pPr>
            <a:r>
              <a:rPr lang="en" sz="4000" kern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THE CRITICAL LABOR COALITION</a:t>
            </a:r>
            <a:endParaRPr sz="4000" kern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21" name="Google Shape;921;p114"/>
          <p:cNvSpPr txBox="1"/>
          <p:nvPr/>
        </p:nvSpPr>
        <p:spPr>
          <a:xfrm>
            <a:off x="2873896" y="1073576"/>
            <a:ext cx="2063200" cy="402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1219140">
              <a:lnSpc>
                <a:spcPct val="140007"/>
              </a:lnSpc>
              <a:buClr>
                <a:srgbClr val="000000"/>
              </a:buClr>
              <a:defRPr/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@criticallabor</a:t>
            </a:r>
            <a:endParaRPr sz="9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22" name="Google Shape;922;p114"/>
          <p:cNvSpPr txBox="1"/>
          <p:nvPr/>
        </p:nvSpPr>
        <p:spPr>
          <a:xfrm>
            <a:off x="5530781" y="1094569"/>
            <a:ext cx="3062800" cy="402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1219140">
              <a:lnSpc>
                <a:spcPct val="140007"/>
              </a:lnSpc>
              <a:buClr>
                <a:srgbClr val="000000"/>
              </a:buClr>
              <a:defRPr/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@criticallaborcoalition</a:t>
            </a:r>
            <a:endParaRPr sz="9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23" name="Google Shape;923;p114"/>
          <p:cNvSpPr txBox="1"/>
          <p:nvPr/>
        </p:nvSpPr>
        <p:spPr>
          <a:xfrm>
            <a:off x="8786657" y="1080542"/>
            <a:ext cx="3062800" cy="402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1219140">
              <a:lnSpc>
                <a:spcPct val="140007"/>
              </a:lnSpc>
              <a:buClr>
                <a:srgbClr val="000000"/>
              </a:buClr>
              <a:defRPr/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@criticallaborcoalition</a:t>
            </a:r>
            <a:endParaRPr sz="9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30" name="Google Shape;930;p114"/>
          <p:cNvPicPr preferRelativeResize="0"/>
          <p:nvPr/>
        </p:nvPicPr>
        <p:blipFill rotWithShape="1">
          <a:blip r:embed="rId9">
            <a:alphaModFix amt="56000"/>
          </a:blip>
          <a:srcRect/>
          <a:stretch/>
        </p:blipFill>
        <p:spPr>
          <a:xfrm flipH="1">
            <a:off x="-1616246" y="7103719"/>
            <a:ext cx="11661897" cy="1109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1" name="Google Shape;931;p114"/>
          <p:cNvPicPr preferRelativeResize="0"/>
          <p:nvPr/>
        </p:nvPicPr>
        <p:blipFill rotWithShape="1">
          <a:blip r:embed="rId9">
            <a:alphaModFix amt="56000"/>
          </a:blip>
          <a:srcRect/>
          <a:stretch/>
        </p:blipFill>
        <p:spPr>
          <a:xfrm rot="10800000" flipH="1">
            <a:off x="620810" y="662187"/>
            <a:ext cx="11433119" cy="110996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8929C2-6E23-6B9D-A066-9806AA280F38}"/>
              </a:ext>
            </a:extLst>
          </p:cNvPr>
          <p:cNvSpPr txBox="1"/>
          <p:nvPr/>
        </p:nvSpPr>
        <p:spPr>
          <a:xfrm>
            <a:off x="4683268" y="3718357"/>
            <a:ext cx="27758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>
                <a:solidFill>
                  <a:srgbClr val="000000"/>
                </a:solidFill>
                <a:latin typeface="Arial"/>
                <a:cs typeface="Arial"/>
                <a:sym typeface="Arial"/>
              </a:rPr>
              <a:t>Misty Chally</a:t>
            </a:r>
          </a:p>
          <a:p>
            <a:pPr algn="ctr" defTabSz="914377">
              <a:defRPr/>
            </a:pPr>
            <a:r>
              <a:rPr lang="en-US">
                <a:solidFill>
                  <a:srgbClr val="000000"/>
                </a:solidFill>
                <a:latin typeface="Arial"/>
                <a:cs typeface="Arial"/>
                <a:sym typeface="Arial"/>
                <a:hlinkClick r:id="rId10"/>
              </a:rPr>
              <a:t>mistyc@clcoalition.net</a:t>
            </a:r>
            <a:endParaRPr lang="en-US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914377">
              <a:defRPr/>
            </a:pPr>
            <a:r>
              <a:rPr lang="en-US">
                <a:solidFill>
                  <a:srgbClr val="000000"/>
                </a:solidFill>
                <a:latin typeface="Arial"/>
                <a:cs typeface="Arial"/>
                <a:sym typeface="Arial"/>
              </a:rPr>
              <a:t>(202)674-1174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433A27-6ED8-2B68-E319-02E3E67B9C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2939" y="5441048"/>
            <a:ext cx="11556519" cy="12192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826F268-4A6D-530B-3431-CB4F04C2C771}"/>
              </a:ext>
            </a:extLst>
          </p:cNvPr>
          <p:cNvGraphicFramePr>
            <a:graphicFrameLocks noGrp="1"/>
          </p:cNvGraphicFramePr>
          <p:nvPr/>
        </p:nvGraphicFramePr>
        <p:xfrm>
          <a:off x="3118104" y="466345"/>
          <a:ext cx="5605270" cy="573741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1054">
                  <a:extLst>
                    <a:ext uri="{9D8B030D-6E8A-4147-A177-3AD203B41FA5}">
                      <a16:colId xmlns:a16="http://schemas.microsoft.com/office/drawing/2014/main" val="1860983073"/>
                    </a:ext>
                  </a:extLst>
                </a:gridCol>
                <a:gridCol w="1121054">
                  <a:extLst>
                    <a:ext uri="{9D8B030D-6E8A-4147-A177-3AD203B41FA5}">
                      <a16:colId xmlns:a16="http://schemas.microsoft.com/office/drawing/2014/main" val="3355868709"/>
                    </a:ext>
                  </a:extLst>
                </a:gridCol>
                <a:gridCol w="1121054">
                  <a:extLst>
                    <a:ext uri="{9D8B030D-6E8A-4147-A177-3AD203B41FA5}">
                      <a16:colId xmlns:a16="http://schemas.microsoft.com/office/drawing/2014/main" val="316244214"/>
                    </a:ext>
                  </a:extLst>
                </a:gridCol>
                <a:gridCol w="1121054">
                  <a:extLst>
                    <a:ext uri="{9D8B030D-6E8A-4147-A177-3AD203B41FA5}">
                      <a16:colId xmlns:a16="http://schemas.microsoft.com/office/drawing/2014/main" val="1533269994"/>
                    </a:ext>
                  </a:extLst>
                </a:gridCol>
                <a:gridCol w="1121054">
                  <a:extLst>
                    <a:ext uri="{9D8B030D-6E8A-4147-A177-3AD203B41FA5}">
                      <a16:colId xmlns:a16="http://schemas.microsoft.com/office/drawing/2014/main" val="3523730637"/>
                    </a:ext>
                  </a:extLst>
                </a:gridCol>
              </a:tblGrid>
              <a:tr h="275173">
                <a:tc gridSpan="5"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>
                          <a:effectLst/>
                        </a:rPr>
                        <a:t>Labor force participation rates by years (using Jan 2000 to avoid COVID distortions)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" panose="02110004020202020204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9232957"/>
                  </a:ext>
                </a:extLst>
              </a:tr>
              <a:tr h="544897">
                <a:tc>
                  <a:txBody>
                    <a:bodyPr/>
                    <a:lstStyle/>
                    <a:p>
                      <a:pPr algn="r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EF4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EEF4FF"/>
                          </a:highlight>
                          <a:latin typeface="Arial" panose="020B0604020202020204" pitchFamily="34" charset="0"/>
                        </a:rPr>
                        <a:t>LFP seasonally adjusted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EEF4FF"/>
                          </a:highlight>
                          <a:latin typeface="Arial" panose="020B0604020202020204" pitchFamily="34" charset="0"/>
                        </a:rPr>
                        <a:t>Change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51605298"/>
                  </a:ext>
                </a:extLst>
              </a:tr>
              <a:tr h="544897"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  <a:highlight>
                            <a:srgbClr val="EEF4FF"/>
                          </a:highlight>
                        </a:rPr>
                        <a:t>2000 Jan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EF4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  <a:highlight>
                            <a:srgbClr val="EEF4FF"/>
                          </a:highlight>
                        </a:rPr>
                        <a:t>67.3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EF4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EF4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84859115"/>
                  </a:ext>
                </a:extLst>
              </a:tr>
              <a:tr h="544897"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2004 Jan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66.1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solidFill>
                            <a:srgbClr val="FF0000"/>
                          </a:solidFill>
                          <a:effectLst/>
                        </a:rPr>
                        <a:t>-1.2</a:t>
                      </a:r>
                      <a:endParaRPr lang="en-US" sz="12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81134782"/>
                  </a:ext>
                </a:extLst>
              </a:tr>
              <a:tr h="544897"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  <a:highlight>
                            <a:srgbClr val="EEF4FF"/>
                          </a:highlight>
                        </a:rPr>
                        <a:t>2008 Jan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EF4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  <a:highlight>
                            <a:srgbClr val="EEF4FF"/>
                          </a:highlight>
                        </a:rPr>
                        <a:t>66.2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EF4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  <a:highlight>
                            <a:srgbClr val="EEF4FF"/>
                          </a:highlight>
                        </a:rPr>
                        <a:t>0.1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EF4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44305095"/>
                  </a:ext>
                </a:extLst>
              </a:tr>
              <a:tr h="544897"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2012 Jan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63.7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solidFill>
                            <a:srgbClr val="FF0000"/>
                          </a:solidFill>
                          <a:effectLst/>
                        </a:rPr>
                        <a:t>-2.5</a:t>
                      </a:r>
                      <a:endParaRPr lang="en-US" sz="12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63475550"/>
                  </a:ext>
                </a:extLst>
              </a:tr>
              <a:tr h="544897"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  <a:highlight>
                            <a:srgbClr val="EEF4FF"/>
                          </a:highlight>
                        </a:rPr>
                        <a:t>2016 Jan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EF4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  <a:highlight>
                            <a:srgbClr val="EEF4FF"/>
                          </a:highlight>
                        </a:rPr>
                        <a:t>62.7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EF4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solidFill>
                            <a:srgbClr val="FF0000"/>
                          </a:solidFill>
                          <a:effectLst/>
                          <a:highlight>
                            <a:srgbClr val="EEF4FF"/>
                          </a:highlight>
                        </a:rPr>
                        <a:t>-1</a:t>
                      </a:r>
                      <a:endParaRPr lang="en-US" sz="1200" b="0" i="0" u="none" strike="noStrike">
                        <a:solidFill>
                          <a:srgbClr val="FF0000"/>
                        </a:solidFill>
                        <a:effectLst/>
                        <a:highlight>
                          <a:srgbClr val="EEF4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98543390"/>
                  </a:ext>
                </a:extLst>
              </a:tr>
              <a:tr h="544897"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2020 Jan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63.3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0.6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70475514"/>
                  </a:ext>
                </a:extLst>
              </a:tr>
              <a:tr h="544897"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  <a:highlight>
                            <a:srgbClr val="EEF4FF"/>
                          </a:highlight>
                        </a:rPr>
                        <a:t>2024 Jan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EF4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  <a:highlight>
                            <a:srgbClr val="EEF4FF"/>
                          </a:highlight>
                        </a:rPr>
                        <a:t>62.5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EF4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solidFill>
                            <a:srgbClr val="FF0000"/>
                          </a:solidFill>
                          <a:effectLst/>
                          <a:highlight>
                            <a:srgbClr val="EEF4FF"/>
                          </a:highlight>
                        </a:rPr>
                        <a:t>-0.8</a:t>
                      </a:r>
                      <a:endParaRPr lang="en-US" sz="1200" b="0" i="0" u="none" strike="noStrike">
                        <a:solidFill>
                          <a:srgbClr val="FF0000"/>
                        </a:solidFill>
                        <a:effectLst/>
                        <a:highlight>
                          <a:srgbClr val="EEF4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40302862"/>
                  </a:ext>
                </a:extLst>
              </a:tr>
              <a:tr h="544897"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EEF4FF"/>
                          </a:highlight>
                          <a:latin typeface="Arial" panose="020B0604020202020204" pitchFamily="34" charset="0"/>
                        </a:rPr>
                        <a:t>2028 Jan    (BLS projected)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EEF4FF"/>
                          </a:highlight>
                          <a:latin typeface="Arial" panose="020B0604020202020204" pitchFamily="34" charset="0"/>
                        </a:rPr>
                        <a:t>61.7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u="none" strike="noStrike">
                        <a:solidFill>
                          <a:srgbClr val="FF0000"/>
                        </a:solidFill>
                        <a:effectLst/>
                        <a:highlight>
                          <a:srgbClr val="EEF4FF"/>
                        </a:highlight>
                      </a:endParaRPr>
                    </a:p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none" strike="noStrike">
                          <a:solidFill>
                            <a:srgbClr val="FF0000"/>
                          </a:solidFill>
                          <a:effectLst/>
                          <a:highlight>
                            <a:srgbClr val="EEF4FF"/>
                          </a:highlight>
                        </a:rPr>
                        <a:t>-0.8</a:t>
                      </a:r>
                      <a:endParaRPr lang="en-US" sz="1200" b="0" i="0" u="none" strike="noStrike">
                        <a:solidFill>
                          <a:srgbClr val="FF0000"/>
                        </a:solidFill>
                        <a:effectLst/>
                        <a:highlight>
                          <a:srgbClr val="EEF4FF"/>
                        </a:highlight>
                        <a:latin typeface="Arial" panose="020B0604020202020204" pitchFamily="34" charset="0"/>
                      </a:endParaRPr>
                    </a:p>
                    <a:p>
                      <a:pPr algn="r" fontAlgn="ctr"/>
                      <a:endParaRPr lang="en-US" sz="1200" b="0" i="0" u="none" strike="noStrike">
                        <a:solidFill>
                          <a:srgbClr val="FF0000"/>
                        </a:solidFill>
                        <a:effectLst/>
                        <a:highlight>
                          <a:srgbClr val="EEF4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91849520"/>
                  </a:ext>
                </a:extLst>
              </a:tr>
              <a:tr h="544897"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EEF4FF"/>
                          </a:highlight>
                          <a:latin typeface="Arial" panose="020B0604020202020204" pitchFamily="34" charset="0"/>
                        </a:rPr>
                        <a:t>2032 Jan    (BLS projected)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EEF4FF"/>
                          </a:highlight>
                          <a:latin typeface="Arial" panose="020B0604020202020204" pitchFamily="34" charset="0"/>
                        </a:rPr>
                        <a:t>61.2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none" strike="noStrike">
                          <a:solidFill>
                            <a:srgbClr val="FF0000"/>
                          </a:solidFill>
                          <a:effectLst/>
                          <a:highlight>
                            <a:srgbClr val="EEF4FF"/>
                          </a:highlight>
                        </a:rPr>
                        <a:t>-0.5</a:t>
                      </a:r>
                      <a:endParaRPr lang="en-US" sz="1200" b="0" i="0" u="none" strike="noStrike">
                        <a:solidFill>
                          <a:srgbClr val="FF0000"/>
                        </a:solidFill>
                        <a:effectLst/>
                        <a:highlight>
                          <a:srgbClr val="EEF4FF"/>
                        </a:highlight>
                        <a:latin typeface="Arial" panose="020B0604020202020204" pitchFamily="34" charset="0"/>
                      </a:endParaRPr>
                    </a:p>
                    <a:p>
                      <a:pPr algn="r" fontAlgn="ctr"/>
                      <a:endParaRPr lang="en-US" sz="1200" b="0" i="0" u="none" strike="noStrike">
                        <a:solidFill>
                          <a:srgbClr val="FF0000"/>
                        </a:solidFill>
                        <a:effectLst/>
                        <a:highlight>
                          <a:srgbClr val="EEF4FF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83057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1145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078BABC-8E0F-6A13-8101-F0B1FC4A234A}"/>
              </a:ext>
            </a:extLst>
          </p:cNvPr>
          <p:cNvGraphicFramePr>
            <a:graphicFrameLocks noGrp="1"/>
          </p:cNvGraphicFramePr>
          <p:nvPr/>
        </p:nvGraphicFramePr>
        <p:xfrm>
          <a:off x="3092194" y="154136"/>
          <a:ext cx="7624445" cy="6465940"/>
        </p:xfrm>
        <a:graphic>
          <a:graphicData uri="http://schemas.openxmlformats.org/drawingml/2006/table">
            <a:tbl>
              <a:tblPr/>
              <a:tblGrid>
                <a:gridCol w="3793106">
                  <a:extLst>
                    <a:ext uri="{9D8B030D-6E8A-4147-A177-3AD203B41FA5}">
                      <a16:colId xmlns:a16="http://schemas.microsoft.com/office/drawing/2014/main" val="4695960"/>
                    </a:ext>
                  </a:extLst>
                </a:gridCol>
                <a:gridCol w="827533">
                  <a:extLst>
                    <a:ext uri="{9D8B030D-6E8A-4147-A177-3AD203B41FA5}">
                      <a16:colId xmlns:a16="http://schemas.microsoft.com/office/drawing/2014/main" val="4080672710"/>
                    </a:ext>
                  </a:extLst>
                </a:gridCol>
                <a:gridCol w="1501903">
                  <a:extLst>
                    <a:ext uri="{9D8B030D-6E8A-4147-A177-3AD203B41FA5}">
                      <a16:colId xmlns:a16="http://schemas.microsoft.com/office/drawing/2014/main" val="140243080"/>
                    </a:ext>
                  </a:extLst>
                </a:gridCol>
                <a:gridCol w="1501903">
                  <a:extLst>
                    <a:ext uri="{9D8B030D-6E8A-4147-A177-3AD203B41FA5}">
                      <a16:colId xmlns:a16="http://schemas.microsoft.com/office/drawing/2014/main" val="3035248993"/>
                    </a:ext>
                  </a:extLst>
                </a:gridCol>
              </a:tblGrid>
              <a:tr h="242263">
                <a:tc gridSpan="4">
                  <a:txBody>
                    <a:bodyPr/>
                    <a:lstStyle/>
                    <a:p>
                      <a:r>
                        <a:rPr lang="en-US" sz="1200"/>
                        <a:t>Labor force participation rates of selected groups, by race and Hispanic or Latino ethnicity, annual averages, 2000 and 2015</a:t>
                      </a:r>
                    </a:p>
                  </a:txBody>
                  <a:tcPr marL="0" marR="0" marT="0" marB="0"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3018363"/>
                  </a:ext>
                </a:extLst>
              </a:tr>
              <a:tr h="2666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>
                          <a:effectLst/>
                          <a:highlight>
                            <a:srgbClr val="DDDDDD"/>
                          </a:highlight>
                        </a:rPr>
                        <a:t> Group</a:t>
                      </a:r>
                    </a:p>
                  </a:txBody>
                  <a:tcPr marL="12282" marR="12282" marT="6141" marB="12282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>
                          <a:effectLst/>
                          <a:highlight>
                            <a:srgbClr val="DDDDDD"/>
                          </a:highlight>
                        </a:rPr>
                        <a:t>2000</a:t>
                      </a:r>
                    </a:p>
                  </a:txBody>
                  <a:tcPr marL="12282" marR="12282" marT="6141" marB="12282" anchor="b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>
                          <a:effectLst/>
                          <a:highlight>
                            <a:srgbClr val="DDDDDD"/>
                          </a:highlight>
                        </a:rPr>
                        <a:t>2015</a:t>
                      </a:r>
                    </a:p>
                  </a:txBody>
                  <a:tcPr marL="12282" marR="12282" marT="6141" marB="12282" anchor="b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>
                          <a:effectLst/>
                          <a:highlight>
                            <a:srgbClr val="DDDDDD"/>
                          </a:highlight>
                        </a:rPr>
                        <a:t>Change, 2000–15</a:t>
                      </a:r>
                    </a:p>
                  </a:txBody>
                  <a:tcPr marL="12282" marR="12282" marT="6141" marB="12282" anchor="b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2901962"/>
                  </a:ext>
                </a:extLst>
              </a:tr>
              <a:tr h="145537">
                <a:tc>
                  <a:txBody>
                    <a:bodyPr/>
                    <a:lstStyle/>
                    <a:p>
                      <a:pPr algn="l" font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</a:rPr>
                        <a:t>Total, 16 to 19 years</a:t>
                      </a:r>
                    </a:p>
                  </a:txBody>
                  <a:tcPr marL="12282" marR="12282" marT="6141" marB="12282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highlight>
                            <a:srgbClr val="FFFF00"/>
                          </a:highlight>
                        </a:rPr>
                        <a:t>52.0</a:t>
                      </a:r>
                    </a:p>
                  </a:txBody>
                  <a:tcPr marL="6141" marR="6141" marT="0" marB="614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highlight>
                            <a:srgbClr val="FFFF00"/>
                          </a:highlight>
                        </a:rPr>
                        <a:t>34.3</a:t>
                      </a:r>
                    </a:p>
                  </a:txBody>
                  <a:tcPr marL="6141" marR="6141" marT="0" marB="614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>
                          <a:effectLst/>
                          <a:highlight>
                            <a:srgbClr val="FFFF00"/>
                          </a:highlight>
                        </a:rPr>
                        <a:t>–17.7</a:t>
                      </a:r>
                    </a:p>
                  </a:txBody>
                  <a:tcPr marL="6141" marR="6141" marT="0" marB="614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3940735"/>
                  </a:ext>
                </a:extLst>
              </a:tr>
              <a:tr h="145537">
                <a:tc>
                  <a:txBody>
                    <a:bodyPr/>
                    <a:lstStyle/>
                    <a:p>
                      <a:pPr algn="l" font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White</a:t>
                      </a:r>
                    </a:p>
                  </a:txBody>
                  <a:tcPr marL="12282" marR="12282" marT="6141" marB="12282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highlight>
                            <a:srgbClr val="FFFFFF"/>
                          </a:highlight>
                        </a:rPr>
                        <a:t>55.5</a:t>
                      </a:r>
                    </a:p>
                  </a:txBody>
                  <a:tcPr marL="6141" marR="6141" marT="0" marB="614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highlight>
                            <a:srgbClr val="FFFFFF"/>
                          </a:highlight>
                        </a:rPr>
                        <a:t>36.4</a:t>
                      </a:r>
                    </a:p>
                  </a:txBody>
                  <a:tcPr marL="6141" marR="6141" marT="0" marB="614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>
                          <a:effectLst/>
                          <a:highlight>
                            <a:srgbClr val="FFFFFF"/>
                          </a:highlight>
                        </a:rPr>
                        <a:t>–19.1</a:t>
                      </a:r>
                    </a:p>
                  </a:txBody>
                  <a:tcPr marL="6141" marR="6141" marT="0" marB="614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7553459"/>
                  </a:ext>
                </a:extLst>
              </a:tr>
              <a:tr h="387800">
                <a:tc>
                  <a:txBody>
                    <a:bodyPr/>
                    <a:lstStyle/>
                    <a:p>
                      <a:pPr algn="l" font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highlight>
                            <a:srgbClr val="EFEFEF"/>
                          </a:highlight>
                          <a:latin typeface="Arial" panose="020B0604020202020204" pitchFamily="34" charset="0"/>
                        </a:rPr>
                        <a:t>Black or African American</a:t>
                      </a:r>
                    </a:p>
                  </a:txBody>
                  <a:tcPr marL="12282" marR="12282" marT="6141" marB="12282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highlight>
                            <a:srgbClr val="EFEFEF"/>
                          </a:highlight>
                        </a:rPr>
                        <a:t>39.4</a:t>
                      </a:r>
                    </a:p>
                  </a:txBody>
                  <a:tcPr marL="6141" marR="6141" marT="0" marB="614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highlight>
                            <a:srgbClr val="EFEFEF"/>
                          </a:highlight>
                        </a:rPr>
                        <a:t>28.1</a:t>
                      </a:r>
                    </a:p>
                  </a:txBody>
                  <a:tcPr marL="6141" marR="6141" marT="0" marB="614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>
                          <a:effectLst/>
                          <a:highlight>
                            <a:srgbClr val="EFEFEF"/>
                          </a:highlight>
                        </a:rPr>
                        <a:t>–11.3</a:t>
                      </a:r>
                    </a:p>
                  </a:txBody>
                  <a:tcPr marL="6141" marR="6141" marT="0" marB="614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2005102"/>
                  </a:ext>
                </a:extLst>
              </a:tr>
              <a:tr h="145537">
                <a:tc>
                  <a:txBody>
                    <a:bodyPr/>
                    <a:lstStyle/>
                    <a:p>
                      <a:pPr algn="l" font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Asian</a:t>
                      </a:r>
                    </a:p>
                  </a:txBody>
                  <a:tcPr marL="12282" marR="12282" marT="6141" marB="12282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highlight>
                            <a:srgbClr val="FFFFFF"/>
                          </a:highlight>
                        </a:rPr>
                        <a:t>35.8</a:t>
                      </a:r>
                    </a:p>
                  </a:txBody>
                  <a:tcPr marL="6141" marR="6141" marT="0" marB="614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highlight>
                            <a:srgbClr val="FFFFFF"/>
                          </a:highlight>
                        </a:rPr>
                        <a:t>20.6</a:t>
                      </a:r>
                    </a:p>
                  </a:txBody>
                  <a:tcPr marL="6141" marR="6141" marT="0" marB="614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>
                          <a:effectLst/>
                          <a:highlight>
                            <a:srgbClr val="FFFFFF"/>
                          </a:highlight>
                        </a:rPr>
                        <a:t>–15.2</a:t>
                      </a:r>
                    </a:p>
                  </a:txBody>
                  <a:tcPr marL="6141" marR="6141" marT="0" marB="614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983264"/>
                  </a:ext>
                </a:extLst>
              </a:tr>
              <a:tr h="266668">
                <a:tc>
                  <a:txBody>
                    <a:bodyPr/>
                    <a:lstStyle/>
                    <a:p>
                      <a:pPr algn="l" font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highlight>
                            <a:srgbClr val="EFEFEF"/>
                          </a:highlight>
                          <a:latin typeface="Arial" panose="020B0604020202020204" pitchFamily="34" charset="0"/>
                        </a:rPr>
                        <a:t>Hispanic or Latino</a:t>
                      </a:r>
                    </a:p>
                  </a:txBody>
                  <a:tcPr marL="12282" marR="12282" marT="6141" marB="12282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highlight>
                            <a:srgbClr val="EFEFEF"/>
                          </a:highlight>
                        </a:rPr>
                        <a:t>46.3</a:t>
                      </a:r>
                    </a:p>
                  </a:txBody>
                  <a:tcPr marL="6141" marR="6141" marT="0" marB="614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highlight>
                            <a:srgbClr val="EFEFEF"/>
                          </a:highlight>
                        </a:rPr>
                        <a:t>30.9</a:t>
                      </a:r>
                    </a:p>
                  </a:txBody>
                  <a:tcPr marL="6141" marR="6141" marT="0" marB="614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>
                          <a:effectLst/>
                          <a:highlight>
                            <a:srgbClr val="EFEFEF"/>
                          </a:highlight>
                        </a:rPr>
                        <a:t>–15.4</a:t>
                      </a:r>
                    </a:p>
                  </a:txBody>
                  <a:tcPr marL="6141" marR="6141" marT="0" marB="614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6286109"/>
                  </a:ext>
                </a:extLst>
              </a:tr>
              <a:tr h="266668">
                <a:tc>
                  <a:txBody>
                    <a:bodyPr/>
                    <a:lstStyle/>
                    <a:p>
                      <a:pPr algn="l" fontAlgn="ctr">
                        <a:spcAft>
                          <a:spcPts val="0"/>
                        </a:spcAft>
                      </a:pPr>
                      <a:endParaRPr lang="en-US" sz="120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12282" marR="12282" marT="6141" marB="12282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</a:p>
                  </a:txBody>
                  <a:tcPr marL="6141" marR="6141" marT="0" marB="614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787241796"/>
                  </a:ext>
                </a:extLst>
              </a:tr>
              <a:tr h="145537">
                <a:tc>
                  <a:txBody>
                    <a:bodyPr/>
                    <a:lstStyle/>
                    <a:p>
                      <a:pPr algn="l" font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</a:rPr>
                        <a:t>Total, 20 to 24 years</a:t>
                      </a:r>
                    </a:p>
                  </a:txBody>
                  <a:tcPr marL="12282" marR="12282" marT="6141" marB="12282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highlight>
                            <a:srgbClr val="FFFF00"/>
                          </a:highlight>
                        </a:rPr>
                        <a:t>77.8</a:t>
                      </a:r>
                    </a:p>
                  </a:txBody>
                  <a:tcPr marL="6141" marR="6141" marT="0" marB="614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highlight>
                            <a:srgbClr val="FFFF00"/>
                          </a:highlight>
                        </a:rPr>
                        <a:t>70.7</a:t>
                      </a:r>
                    </a:p>
                  </a:txBody>
                  <a:tcPr marL="6141" marR="6141" marT="0" marB="614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>
                          <a:effectLst/>
                          <a:highlight>
                            <a:srgbClr val="FFFF00"/>
                          </a:highlight>
                        </a:rPr>
                        <a:t>–7.1</a:t>
                      </a:r>
                    </a:p>
                  </a:txBody>
                  <a:tcPr marL="6141" marR="6141" marT="0" marB="614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0143822"/>
                  </a:ext>
                </a:extLst>
              </a:tr>
              <a:tr h="145537">
                <a:tc>
                  <a:txBody>
                    <a:bodyPr/>
                    <a:lstStyle/>
                    <a:p>
                      <a:pPr algn="l" font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White</a:t>
                      </a:r>
                    </a:p>
                  </a:txBody>
                  <a:tcPr marL="12282" marR="12282" marT="6141" marB="12282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highlight>
                            <a:srgbClr val="FFFFFF"/>
                          </a:highlight>
                        </a:rPr>
                        <a:t>79.9</a:t>
                      </a:r>
                    </a:p>
                  </a:txBody>
                  <a:tcPr marL="6141" marR="6141" marT="0" marB="614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highlight>
                            <a:srgbClr val="FFFFFF"/>
                          </a:highlight>
                        </a:rPr>
                        <a:t>72.7</a:t>
                      </a:r>
                    </a:p>
                  </a:txBody>
                  <a:tcPr marL="6141" marR="6141" marT="0" marB="614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>
                          <a:effectLst/>
                          <a:highlight>
                            <a:srgbClr val="FFFFFF"/>
                          </a:highlight>
                        </a:rPr>
                        <a:t>–7.2</a:t>
                      </a:r>
                    </a:p>
                  </a:txBody>
                  <a:tcPr marL="6141" marR="6141" marT="0" marB="614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9854457"/>
                  </a:ext>
                </a:extLst>
              </a:tr>
              <a:tr h="387800">
                <a:tc>
                  <a:txBody>
                    <a:bodyPr/>
                    <a:lstStyle/>
                    <a:p>
                      <a:pPr algn="l" font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highlight>
                            <a:srgbClr val="EFEFEF"/>
                          </a:highlight>
                          <a:latin typeface="Arial" panose="020B0604020202020204" pitchFamily="34" charset="0"/>
                        </a:rPr>
                        <a:t>Black or African American</a:t>
                      </a:r>
                    </a:p>
                  </a:txBody>
                  <a:tcPr marL="12282" marR="12282" marT="6141" marB="12282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highlight>
                            <a:srgbClr val="EFEFEF"/>
                          </a:highlight>
                        </a:rPr>
                        <a:t>71.8</a:t>
                      </a:r>
                    </a:p>
                  </a:txBody>
                  <a:tcPr marL="6141" marR="6141" marT="0" marB="614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highlight>
                            <a:srgbClr val="EFEFEF"/>
                          </a:highlight>
                        </a:rPr>
                        <a:t>68.2</a:t>
                      </a:r>
                    </a:p>
                  </a:txBody>
                  <a:tcPr marL="6141" marR="6141" marT="0" marB="614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>
                          <a:effectLst/>
                          <a:highlight>
                            <a:srgbClr val="EFEFEF"/>
                          </a:highlight>
                        </a:rPr>
                        <a:t>–3.6</a:t>
                      </a:r>
                    </a:p>
                  </a:txBody>
                  <a:tcPr marL="6141" marR="6141" marT="0" marB="614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935513"/>
                  </a:ext>
                </a:extLst>
              </a:tr>
              <a:tr h="145537">
                <a:tc>
                  <a:txBody>
                    <a:bodyPr/>
                    <a:lstStyle/>
                    <a:p>
                      <a:pPr algn="l" font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Asian</a:t>
                      </a:r>
                    </a:p>
                  </a:txBody>
                  <a:tcPr marL="12282" marR="12282" marT="6141" marB="12282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highlight>
                            <a:srgbClr val="FFFFFF"/>
                          </a:highlight>
                        </a:rPr>
                        <a:t>63.0</a:t>
                      </a:r>
                    </a:p>
                  </a:txBody>
                  <a:tcPr marL="6141" marR="6141" marT="0" marB="614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highlight>
                            <a:srgbClr val="FFFFFF"/>
                          </a:highlight>
                        </a:rPr>
                        <a:t>52.8</a:t>
                      </a:r>
                    </a:p>
                  </a:txBody>
                  <a:tcPr marL="6141" marR="6141" marT="0" marB="614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>
                          <a:effectLst/>
                          <a:highlight>
                            <a:srgbClr val="FFFFFF"/>
                          </a:highlight>
                        </a:rPr>
                        <a:t>–10.2</a:t>
                      </a:r>
                    </a:p>
                  </a:txBody>
                  <a:tcPr marL="6141" marR="6141" marT="0" marB="614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5903767"/>
                  </a:ext>
                </a:extLst>
              </a:tr>
              <a:tr h="266668">
                <a:tc>
                  <a:txBody>
                    <a:bodyPr/>
                    <a:lstStyle/>
                    <a:p>
                      <a:pPr algn="l" font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highlight>
                            <a:srgbClr val="EFEFEF"/>
                          </a:highlight>
                          <a:latin typeface="Arial" panose="020B0604020202020204" pitchFamily="34" charset="0"/>
                        </a:rPr>
                        <a:t>Hispanic or Latino</a:t>
                      </a:r>
                    </a:p>
                  </a:txBody>
                  <a:tcPr marL="12282" marR="12282" marT="6141" marB="12282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highlight>
                            <a:srgbClr val="EFEFEF"/>
                          </a:highlight>
                        </a:rPr>
                        <a:t>78.2</a:t>
                      </a:r>
                    </a:p>
                  </a:txBody>
                  <a:tcPr marL="6141" marR="6141" marT="0" marB="614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highlight>
                            <a:srgbClr val="EFEFEF"/>
                          </a:highlight>
                        </a:rPr>
                        <a:t>71.6</a:t>
                      </a:r>
                    </a:p>
                  </a:txBody>
                  <a:tcPr marL="6141" marR="6141" marT="0" marB="614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>
                          <a:effectLst/>
                          <a:highlight>
                            <a:srgbClr val="EFEFEF"/>
                          </a:highlight>
                        </a:rPr>
                        <a:t>–6.6</a:t>
                      </a:r>
                    </a:p>
                  </a:txBody>
                  <a:tcPr marL="6141" marR="6141" marT="0" marB="614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7137019"/>
                  </a:ext>
                </a:extLst>
              </a:tr>
              <a:tr h="266668">
                <a:tc>
                  <a:txBody>
                    <a:bodyPr/>
                    <a:lstStyle/>
                    <a:p>
                      <a:pPr algn="l" fontAlgn="ctr">
                        <a:spcAft>
                          <a:spcPts val="0"/>
                        </a:spcAft>
                      </a:pPr>
                      <a:endParaRPr lang="en-US" sz="120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12282" marR="12282" marT="6141" marB="12282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</a:p>
                  </a:txBody>
                  <a:tcPr marL="6141" marR="6141" marT="0" marB="614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184136368"/>
                  </a:ext>
                </a:extLst>
              </a:tr>
              <a:tr h="145537">
                <a:tc>
                  <a:txBody>
                    <a:bodyPr/>
                    <a:lstStyle/>
                    <a:p>
                      <a:pPr algn="l" font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</a:rPr>
                        <a:t>Men, 25 to 54 years</a:t>
                      </a:r>
                    </a:p>
                  </a:txBody>
                  <a:tcPr marL="12282" marR="12282" marT="6141" marB="12282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highlight>
                            <a:srgbClr val="FFFF00"/>
                          </a:highlight>
                        </a:rPr>
                        <a:t>91.6</a:t>
                      </a:r>
                    </a:p>
                  </a:txBody>
                  <a:tcPr marL="6141" marR="6141" marT="0" marB="614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highlight>
                            <a:srgbClr val="FFFF00"/>
                          </a:highlight>
                        </a:rPr>
                        <a:t>88.3</a:t>
                      </a:r>
                    </a:p>
                  </a:txBody>
                  <a:tcPr marL="6141" marR="6141" marT="0" marB="614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>
                          <a:effectLst/>
                          <a:highlight>
                            <a:srgbClr val="FFFF00"/>
                          </a:highlight>
                        </a:rPr>
                        <a:t>–3.3</a:t>
                      </a:r>
                    </a:p>
                  </a:txBody>
                  <a:tcPr marL="6141" marR="6141" marT="0" marB="614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5117023"/>
                  </a:ext>
                </a:extLst>
              </a:tr>
              <a:tr h="145537">
                <a:tc>
                  <a:txBody>
                    <a:bodyPr/>
                    <a:lstStyle/>
                    <a:p>
                      <a:pPr algn="l" font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White</a:t>
                      </a:r>
                    </a:p>
                  </a:txBody>
                  <a:tcPr marL="12282" marR="12282" marT="6141" marB="12282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highlight>
                            <a:srgbClr val="FFFFFF"/>
                          </a:highlight>
                        </a:rPr>
                        <a:t>92.7</a:t>
                      </a:r>
                    </a:p>
                  </a:txBody>
                  <a:tcPr marL="6141" marR="6141" marT="0" marB="614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highlight>
                            <a:srgbClr val="FFFFFF"/>
                          </a:highlight>
                        </a:rPr>
                        <a:t>89.5</a:t>
                      </a:r>
                    </a:p>
                  </a:txBody>
                  <a:tcPr marL="6141" marR="6141" marT="0" marB="614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>
                          <a:effectLst/>
                          <a:highlight>
                            <a:srgbClr val="FFFFFF"/>
                          </a:highlight>
                        </a:rPr>
                        <a:t>–3.2</a:t>
                      </a:r>
                    </a:p>
                  </a:txBody>
                  <a:tcPr marL="6141" marR="6141" marT="0" marB="614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0667823"/>
                  </a:ext>
                </a:extLst>
              </a:tr>
              <a:tr h="387800">
                <a:tc>
                  <a:txBody>
                    <a:bodyPr/>
                    <a:lstStyle/>
                    <a:p>
                      <a:pPr algn="l" font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highlight>
                            <a:srgbClr val="EFEFEF"/>
                          </a:highlight>
                          <a:latin typeface="Arial" panose="020B0604020202020204" pitchFamily="34" charset="0"/>
                        </a:rPr>
                        <a:t>Black or African American</a:t>
                      </a:r>
                    </a:p>
                  </a:txBody>
                  <a:tcPr marL="12282" marR="12282" marT="6141" marB="12282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highlight>
                            <a:srgbClr val="EFEFEF"/>
                          </a:highlight>
                        </a:rPr>
                        <a:t>84.4</a:t>
                      </a:r>
                    </a:p>
                  </a:txBody>
                  <a:tcPr marL="6141" marR="6141" marT="0" marB="614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highlight>
                            <a:srgbClr val="EFEFEF"/>
                          </a:highlight>
                        </a:rPr>
                        <a:t>80.9</a:t>
                      </a:r>
                    </a:p>
                  </a:txBody>
                  <a:tcPr marL="6141" marR="6141" marT="0" marB="614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>
                          <a:effectLst/>
                          <a:highlight>
                            <a:srgbClr val="EFEFEF"/>
                          </a:highlight>
                        </a:rPr>
                        <a:t>–3.5</a:t>
                      </a:r>
                    </a:p>
                  </a:txBody>
                  <a:tcPr marL="6141" marR="6141" marT="0" marB="614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2993083"/>
                  </a:ext>
                </a:extLst>
              </a:tr>
              <a:tr h="145537">
                <a:tc>
                  <a:txBody>
                    <a:bodyPr/>
                    <a:lstStyle/>
                    <a:p>
                      <a:pPr algn="l" font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Asian</a:t>
                      </a:r>
                    </a:p>
                  </a:txBody>
                  <a:tcPr marL="12282" marR="12282" marT="6141" marB="12282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highlight>
                            <a:srgbClr val="FFFFFF"/>
                          </a:highlight>
                        </a:rPr>
                        <a:t>91.7</a:t>
                      </a:r>
                    </a:p>
                  </a:txBody>
                  <a:tcPr marL="6141" marR="6141" marT="0" marB="614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highlight>
                            <a:srgbClr val="FFFFFF"/>
                          </a:highlight>
                        </a:rPr>
                        <a:t>89.2</a:t>
                      </a:r>
                    </a:p>
                  </a:txBody>
                  <a:tcPr marL="6141" marR="6141" marT="0" marB="614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>
                          <a:effectLst/>
                          <a:highlight>
                            <a:srgbClr val="FFFFFF"/>
                          </a:highlight>
                        </a:rPr>
                        <a:t>–2.5</a:t>
                      </a:r>
                    </a:p>
                  </a:txBody>
                  <a:tcPr marL="6141" marR="6141" marT="0" marB="614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6473597"/>
                  </a:ext>
                </a:extLst>
              </a:tr>
              <a:tr h="266668">
                <a:tc>
                  <a:txBody>
                    <a:bodyPr/>
                    <a:lstStyle/>
                    <a:p>
                      <a:pPr algn="l" font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highlight>
                            <a:srgbClr val="EFEFEF"/>
                          </a:highlight>
                          <a:latin typeface="Arial" panose="020B0604020202020204" pitchFamily="34" charset="0"/>
                        </a:rPr>
                        <a:t>Hispanic or Latino</a:t>
                      </a:r>
                    </a:p>
                  </a:txBody>
                  <a:tcPr marL="12282" marR="12282" marT="6141" marB="12282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highlight>
                            <a:srgbClr val="EFEFEF"/>
                          </a:highlight>
                        </a:rPr>
                        <a:t>92.5</a:t>
                      </a:r>
                    </a:p>
                  </a:txBody>
                  <a:tcPr marL="6141" marR="6141" marT="0" marB="614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highlight>
                            <a:srgbClr val="EFEFEF"/>
                          </a:highlight>
                        </a:rPr>
                        <a:t>90.8</a:t>
                      </a:r>
                    </a:p>
                  </a:txBody>
                  <a:tcPr marL="6141" marR="6141" marT="0" marB="614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>
                          <a:effectLst/>
                          <a:highlight>
                            <a:srgbClr val="EFEFEF"/>
                          </a:highlight>
                        </a:rPr>
                        <a:t>–1.7</a:t>
                      </a:r>
                    </a:p>
                  </a:txBody>
                  <a:tcPr marL="6141" marR="6141" marT="0" marB="614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781309"/>
                  </a:ext>
                </a:extLst>
              </a:tr>
              <a:tr h="266668">
                <a:tc>
                  <a:txBody>
                    <a:bodyPr/>
                    <a:lstStyle/>
                    <a:p>
                      <a:pPr algn="l" fontAlgn="ctr">
                        <a:spcAft>
                          <a:spcPts val="0"/>
                        </a:spcAft>
                      </a:pPr>
                      <a:endParaRPr lang="en-US" sz="120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12282" marR="12282" marT="6141" marB="12282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</a:p>
                  </a:txBody>
                  <a:tcPr marL="6141" marR="6141" marT="0" marB="614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503491953"/>
                  </a:ext>
                </a:extLst>
              </a:tr>
              <a:tr h="145537">
                <a:tc>
                  <a:txBody>
                    <a:bodyPr/>
                    <a:lstStyle/>
                    <a:p>
                      <a:pPr algn="l" font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</a:rPr>
                        <a:t>Women, 25 to 54 years</a:t>
                      </a:r>
                    </a:p>
                  </a:txBody>
                  <a:tcPr marL="12282" marR="12282" marT="6141" marB="12282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highlight>
                            <a:srgbClr val="FFFF00"/>
                          </a:highlight>
                        </a:rPr>
                        <a:t>76.7</a:t>
                      </a:r>
                    </a:p>
                  </a:txBody>
                  <a:tcPr marL="6141" marR="6141" marT="0" marB="614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highlight>
                            <a:srgbClr val="FFFF00"/>
                          </a:highlight>
                        </a:rPr>
                        <a:t>73.7</a:t>
                      </a:r>
                    </a:p>
                  </a:txBody>
                  <a:tcPr marL="6141" marR="6141" marT="0" marB="614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>
                          <a:effectLst/>
                          <a:highlight>
                            <a:srgbClr val="FFFF00"/>
                          </a:highlight>
                        </a:rPr>
                        <a:t>–3.0</a:t>
                      </a:r>
                    </a:p>
                  </a:txBody>
                  <a:tcPr marL="6141" marR="6141" marT="0" marB="614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3765944"/>
                  </a:ext>
                </a:extLst>
              </a:tr>
              <a:tr h="145537">
                <a:tc>
                  <a:txBody>
                    <a:bodyPr/>
                    <a:lstStyle/>
                    <a:p>
                      <a:pPr algn="l" font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White</a:t>
                      </a:r>
                    </a:p>
                  </a:txBody>
                  <a:tcPr marL="12282" marR="12282" marT="6141" marB="12282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highlight>
                            <a:srgbClr val="FFFFFF"/>
                          </a:highlight>
                        </a:rPr>
                        <a:t>76.8</a:t>
                      </a:r>
                    </a:p>
                  </a:txBody>
                  <a:tcPr marL="6141" marR="6141" marT="0" marB="614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highlight>
                            <a:srgbClr val="FFFFFF"/>
                          </a:highlight>
                        </a:rPr>
                        <a:t>73.9</a:t>
                      </a:r>
                    </a:p>
                  </a:txBody>
                  <a:tcPr marL="6141" marR="6141" marT="0" marB="614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>
                          <a:effectLst/>
                          <a:highlight>
                            <a:srgbClr val="FFFFFF"/>
                          </a:highlight>
                        </a:rPr>
                        <a:t>–2.9</a:t>
                      </a:r>
                    </a:p>
                  </a:txBody>
                  <a:tcPr marL="6141" marR="6141" marT="0" marB="614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3169078"/>
                  </a:ext>
                </a:extLst>
              </a:tr>
              <a:tr h="387800">
                <a:tc>
                  <a:txBody>
                    <a:bodyPr/>
                    <a:lstStyle/>
                    <a:p>
                      <a:pPr algn="l" font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highlight>
                            <a:srgbClr val="EFEFEF"/>
                          </a:highlight>
                          <a:latin typeface="Arial" panose="020B0604020202020204" pitchFamily="34" charset="0"/>
                        </a:rPr>
                        <a:t>Black or African American</a:t>
                      </a:r>
                    </a:p>
                  </a:txBody>
                  <a:tcPr marL="12282" marR="12282" marT="6141" marB="12282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highlight>
                            <a:srgbClr val="EFEFEF"/>
                          </a:highlight>
                        </a:rPr>
                        <a:t>78.9</a:t>
                      </a:r>
                    </a:p>
                  </a:txBody>
                  <a:tcPr marL="6141" marR="6141" marT="0" marB="614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highlight>
                            <a:srgbClr val="EFEFEF"/>
                          </a:highlight>
                        </a:rPr>
                        <a:t>76.5</a:t>
                      </a:r>
                    </a:p>
                  </a:txBody>
                  <a:tcPr marL="6141" marR="6141" marT="0" marB="614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>
                          <a:effectLst/>
                          <a:highlight>
                            <a:srgbClr val="EFEFEF"/>
                          </a:highlight>
                        </a:rPr>
                        <a:t>–2.4</a:t>
                      </a:r>
                    </a:p>
                  </a:txBody>
                  <a:tcPr marL="6141" marR="6141" marT="0" marB="614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1227092"/>
                  </a:ext>
                </a:extLst>
              </a:tr>
              <a:tr h="145537">
                <a:tc>
                  <a:txBody>
                    <a:bodyPr/>
                    <a:lstStyle/>
                    <a:p>
                      <a:pPr algn="l" font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Asian</a:t>
                      </a:r>
                    </a:p>
                  </a:txBody>
                  <a:tcPr marL="12282" marR="12282" marT="6141" marB="12282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highlight>
                            <a:srgbClr val="FFFFFF"/>
                          </a:highlight>
                        </a:rPr>
                        <a:t>71.3</a:t>
                      </a:r>
                    </a:p>
                  </a:txBody>
                  <a:tcPr marL="6141" marR="6141" marT="0" marB="614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highlight>
                            <a:srgbClr val="FFFFFF"/>
                          </a:highlight>
                        </a:rPr>
                        <a:t>67.8</a:t>
                      </a:r>
                    </a:p>
                  </a:txBody>
                  <a:tcPr marL="6141" marR="6141" marT="0" marB="614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>
                          <a:effectLst/>
                          <a:highlight>
                            <a:srgbClr val="FFFFFF"/>
                          </a:highlight>
                        </a:rPr>
                        <a:t>–3.5</a:t>
                      </a:r>
                    </a:p>
                  </a:txBody>
                  <a:tcPr marL="6141" marR="6141" marT="0" marB="614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1772829"/>
                  </a:ext>
                </a:extLst>
              </a:tr>
              <a:tr h="266668">
                <a:tc>
                  <a:txBody>
                    <a:bodyPr/>
                    <a:lstStyle/>
                    <a:p>
                      <a:pPr algn="l" font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highlight>
                            <a:srgbClr val="EFEFEF"/>
                          </a:highlight>
                          <a:latin typeface="Arial" panose="020B0604020202020204" pitchFamily="34" charset="0"/>
                        </a:rPr>
                        <a:t>Hispanic or Latino</a:t>
                      </a:r>
                    </a:p>
                  </a:txBody>
                  <a:tcPr marL="12282" marR="12282" marT="6141" marB="12282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highlight>
                            <a:srgbClr val="EFEFEF"/>
                          </a:highlight>
                        </a:rPr>
                        <a:t>67.6</a:t>
                      </a:r>
                    </a:p>
                  </a:txBody>
                  <a:tcPr marL="6141" marR="6141" marT="0" marB="614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highlight>
                            <a:srgbClr val="EFEFEF"/>
                          </a:highlight>
                        </a:rPr>
                        <a:t>66.3</a:t>
                      </a:r>
                    </a:p>
                  </a:txBody>
                  <a:tcPr marL="6141" marR="6141" marT="0" marB="614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>
                          <a:effectLst/>
                          <a:highlight>
                            <a:srgbClr val="EFEFEF"/>
                          </a:highlight>
                        </a:rPr>
                        <a:t>–1.3</a:t>
                      </a:r>
                    </a:p>
                  </a:txBody>
                  <a:tcPr marL="6141" marR="6141" marT="0" marB="6141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02488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6674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EABC679-C8A2-19ED-9C25-F7A4723B4767}"/>
              </a:ext>
            </a:extLst>
          </p:cNvPr>
          <p:cNvGraphicFramePr>
            <a:graphicFrameLocks noGrp="1"/>
          </p:cNvGraphicFramePr>
          <p:nvPr/>
        </p:nvGraphicFramePr>
        <p:xfrm>
          <a:off x="3008376" y="1048385"/>
          <a:ext cx="5833872" cy="4522619"/>
        </p:xfrm>
        <a:graphic>
          <a:graphicData uri="http://schemas.openxmlformats.org/drawingml/2006/table">
            <a:tbl>
              <a:tblPr/>
              <a:tblGrid>
                <a:gridCol w="2002536">
                  <a:extLst>
                    <a:ext uri="{9D8B030D-6E8A-4147-A177-3AD203B41FA5}">
                      <a16:colId xmlns:a16="http://schemas.microsoft.com/office/drawing/2014/main" val="148085113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823510461"/>
                    </a:ext>
                  </a:extLst>
                </a:gridCol>
                <a:gridCol w="1458468">
                  <a:extLst>
                    <a:ext uri="{9D8B030D-6E8A-4147-A177-3AD203B41FA5}">
                      <a16:colId xmlns:a16="http://schemas.microsoft.com/office/drawing/2014/main" val="1108303454"/>
                    </a:ext>
                  </a:extLst>
                </a:gridCol>
                <a:gridCol w="1458468">
                  <a:extLst>
                    <a:ext uri="{9D8B030D-6E8A-4147-A177-3AD203B41FA5}">
                      <a16:colId xmlns:a16="http://schemas.microsoft.com/office/drawing/2014/main" val="3848004310"/>
                    </a:ext>
                  </a:extLst>
                </a:gridCol>
              </a:tblGrid>
              <a:tr h="340819">
                <a:tc>
                  <a:txBody>
                    <a:bodyPr/>
                    <a:lstStyle/>
                    <a:p>
                      <a:pPr algn="l" fontAlgn="ctr">
                        <a:spcAft>
                          <a:spcPts val="0"/>
                        </a:spcAft>
                      </a:pPr>
                      <a:endParaRPr lang="en-US" sz="120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21435" marR="21435" marT="10718" marB="2143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</a:p>
                  </a:txBody>
                  <a:tcPr marL="10718" marR="10718" marT="0" marB="1071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1162453"/>
                  </a:ext>
                </a:extLst>
              </a:tr>
              <a:tr h="186486">
                <a:tc>
                  <a:txBody>
                    <a:bodyPr/>
                    <a:lstStyle/>
                    <a:p>
                      <a:pPr algn="l" font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</a:rPr>
                        <a:t>Men, 55 years and older</a:t>
                      </a:r>
                    </a:p>
                  </a:txBody>
                  <a:tcPr marL="21435" marR="21435" marT="10718" marB="2143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highlight>
                            <a:srgbClr val="FFFF00"/>
                          </a:highlight>
                        </a:rPr>
                        <a:t>40.1</a:t>
                      </a:r>
                    </a:p>
                  </a:txBody>
                  <a:tcPr marL="10718" marR="10718" marT="0" marB="1071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highlight>
                            <a:srgbClr val="FFFF00"/>
                          </a:highlight>
                        </a:rPr>
                        <a:t>45.9</a:t>
                      </a:r>
                    </a:p>
                  </a:txBody>
                  <a:tcPr marL="10718" marR="10718" marT="0" marB="1071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highlight>
                            <a:srgbClr val="FFFF00"/>
                          </a:highlight>
                        </a:rPr>
                        <a:t>5.8</a:t>
                      </a:r>
                    </a:p>
                  </a:txBody>
                  <a:tcPr marL="10718" marR="10718" marT="0" marB="1071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6370311"/>
                  </a:ext>
                </a:extLst>
              </a:tr>
              <a:tr h="186486">
                <a:tc>
                  <a:txBody>
                    <a:bodyPr/>
                    <a:lstStyle/>
                    <a:p>
                      <a:pPr algn="l" font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White</a:t>
                      </a:r>
                    </a:p>
                  </a:txBody>
                  <a:tcPr marL="21435" marR="21435" marT="10718" marB="2143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highlight>
                            <a:srgbClr val="FFFFFF"/>
                          </a:highlight>
                        </a:rPr>
                        <a:t>40.3</a:t>
                      </a:r>
                    </a:p>
                  </a:txBody>
                  <a:tcPr marL="10718" marR="10718" marT="0" marB="1071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highlight>
                            <a:srgbClr val="FFFFFF"/>
                          </a:highlight>
                        </a:rPr>
                        <a:t>46.4</a:t>
                      </a:r>
                    </a:p>
                  </a:txBody>
                  <a:tcPr marL="10718" marR="10718" marT="0" marB="1071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highlight>
                            <a:srgbClr val="FFFFFF"/>
                          </a:highlight>
                        </a:rPr>
                        <a:t>6.1</a:t>
                      </a:r>
                    </a:p>
                  </a:txBody>
                  <a:tcPr marL="10718" marR="10718" marT="0" marB="1071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267085"/>
                  </a:ext>
                </a:extLst>
              </a:tr>
              <a:tr h="495152">
                <a:tc>
                  <a:txBody>
                    <a:bodyPr/>
                    <a:lstStyle/>
                    <a:p>
                      <a:pPr algn="l" font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highlight>
                            <a:srgbClr val="EFEFEF"/>
                          </a:highlight>
                          <a:latin typeface="Arial" panose="020B0604020202020204" pitchFamily="34" charset="0"/>
                        </a:rPr>
                        <a:t>Black or African American</a:t>
                      </a:r>
                    </a:p>
                  </a:txBody>
                  <a:tcPr marL="21435" marR="21435" marT="10718" marB="2143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highlight>
                            <a:srgbClr val="EFEFEF"/>
                          </a:highlight>
                        </a:rPr>
                        <a:t>36.0</a:t>
                      </a:r>
                    </a:p>
                  </a:txBody>
                  <a:tcPr marL="10718" marR="10718" marT="0" marB="1071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highlight>
                            <a:srgbClr val="EFEFEF"/>
                          </a:highlight>
                        </a:rPr>
                        <a:t>39.9</a:t>
                      </a:r>
                    </a:p>
                  </a:txBody>
                  <a:tcPr marL="10718" marR="10718" marT="0" marB="1071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highlight>
                            <a:srgbClr val="EFEFEF"/>
                          </a:highlight>
                        </a:rPr>
                        <a:t>3.9</a:t>
                      </a:r>
                    </a:p>
                  </a:txBody>
                  <a:tcPr marL="10718" marR="10718" marT="0" marB="1071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3674833"/>
                  </a:ext>
                </a:extLst>
              </a:tr>
              <a:tr h="186486">
                <a:tc>
                  <a:txBody>
                    <a:bodyPr/>
                    <a:lstStyle/>
                    <a:p>
                      <a:pPr algn="l" font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Asian</a:t>
                      </a:r>
                    </a:p>
                  </a:txBody>
                  <a:tcPr marL="21435" marR="21435" marT="10718" marB="2143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highlight>
                            <a:srgbClr val="FFFFFF"/>
                          </a:highlight>
                        </a:rPr>
                        <a:t>46.6</a:t>
                      </a:r>
                    </a:p>
                  </a:txBody>
                  <a:tcPr marL="10718" marR="10718" marT="0" marB="1071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highlight>
                            <a:srgbClr val="FFFFFF"/>
                          </a:highlight>
                        </a:rPr>
                        <a:t>50.6</a:t>
                      </a:r>
                    </a:p>
                  </a:txBody>
                  <a:tcPr marL="10718" marR="10718" marT="0" marB="1071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highlight>
                            <a:srgbClr val="FFFFFF"/>
                          </a:highlight>
                        </a:rPr>
                        <a:t>4.0</a:t>
                      </a:r>
                    </a:p>
                  </a:txBody>
                  <a:tcPr marL="10718" marR="10718" marT="0" marB="1071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6865559"/>
                  </a:ext>
                </a:extLst>
              </a:tr>
              <a:tr h="340819">
                <a:tc>
                  <a:txBody>
                    <a:bodyPr/>
                    <a:lstStyle/>
                    <a:p>
                      <a:pPr algn="l" font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highlight>
                            <a:srgbClr val="EFEFEF"/>
                          </a:highlight>
                          <a:latin typeface="Arial" panose="020B0604020202020204" pitchFamily="34" charset="0"/>
                        </a:rPr>
                        <a:t>Hispanic or Latino</a:t>
                      </a:r>
                    </a:p>
                  </a:txBody>
                  <a:tcPr marL="21435" marR="21435" marT="10718" marB="2143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highlight>
                            <a:srgbClr val="EFEFEF"/>
                          </a:highlight>
                        </a:rPr>
                        <a:t>45.2</a:t>
                      </a:r>
                    </a:p>
                  </a:txBody>
                  <a:tcPr marL="10718" marR="10718" marT="0" marB="1071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highlight>
                            <a:srgbClr val="EFEFEF"/>
                          </a:highlight>
                        </a:rPr>
                        <a:t>51.2</a:t>
                      </a:r>
                    </a:p>
                  </a:txBody>
                  <a:tcPr marL="10718" marR="10718" marT="0" marB="1071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highlight>
                            <a:srgbClr val="EFEFEF"/>
                          </a:highlight>
                        </a:rPr>
                        <a:t>6.0</a:t>
                      </a:r>
                    </a:p>
                  </a:txBody>
                  <a:tcPr marL="10718" marR="10718" marT="0" marB="1071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9756196"/>
                  </a:ext>
                </a:extLst>
              </a:tr>
              <a:tr h="495152">
                <a:tc>
                  <a:txBody>
                    <a:bodyPr/>
                    <a:lstStyle/>
                    <a:p>
                      <a:pPr algn="l" fontAlgn="ctr">
                        <a:spcAft>
                          <a:spcPts val="0"/>
                        </a:spcAft>
                      </a:pPr>
                      <a:endParaRPr lang="en-US" sz="120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21435" marR="21435" marT="10718" marB="2143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</a:p>
                  </a:txBody>
                  <a:tcPr marL="10718" marR="10718" marT="0" marB="1071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6863552"/>
                  </a:ext>
                </a:extLst>
              </a:tr>
              <a:tr h="186486">
                <a:tc>
                  <a:txBody>
                    <a:bodyPr/>
                    <a:lstStyle/>
                    <a:p>
                      <a:pPr algn="l" font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</a:rPr>
                        <a:t>Women, 55 years and older</a:t>
                      </a:r>
                    </a:p>
                  </a:txBody>
                  <a:tcPr marL="21435" marR="21435" marT="10718" marB="2143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highlight>
                            <a:srgbClr val="FFFF00"/>
                          </a:highlight>
                        </a:rPr>
                        <a:t>26.1</a:t>
                      </a:r>
                    </a:p>
                  </a:txBody>
                  <a:tcPr marL="10718" marR="10718" marT="0" marB="1071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highlight>
                            <a:srgbClr val="FFFF00"/>
                          </a:highlight>
                        </a:rPr>
                        <a:t>34.7</a:t>
                      </a:r>
                    </a:p>
                  </a:txBody>
                  <a:tcPr marL="10718" marR="10718" marT="0" marB="1071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highlight>
                            <a:srgbClr val="FFFF00"/>
                          </a:highlight>
                        </a:rPr>
                        <a:t>8.6</a:t>
                      </a:r>
                    </a:p>
                  </a:txBody>
                  <a:tcPr marL="10718" marR="10718" marT="0" marB="1071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183540"/>
                  </a:ext>
                </a:extLst>
              </a:tr>
              <a:tr h="186486">
                <a:tc>
                  <a:txBody>
                    <a:bodyPr/>
                    <a:lstStyle/>
                    <a:p>
                      <a:pPr algn="l" font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White</a:t>
                      </a:r>
                    </a:p>
                  </a:txBody>
                  <a:tcPr marL="21435" marR="21435" marT="10718" marB="2143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highlight>
                            <a:srgbClr val="FFFFFF"/>
                          </a:highlight>
                        </a:rPr>
                        <a:t>25.9</a:t>
                      </a:r>
                    </a:p>
                  </a:txBody>
                  <a:tcPr marL="10718" marR="10718" marT="0" marB="1071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highlight>
                            <a:srgbClr val="FFFFFF"/>
                          </a:highlight>
                        </a:rPr>
                        <a:t>34.5</a:t>
                      </a:r>
                    </a:p>
                  </a:txBody>
                  <a:tcPr marL="10718" marR="10718" marT="0" marB="1071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highlight>
                            <a:srgbClr val="FFFFFF"/>
                          </a:highlight>
                        </a:rPr>
                        <a:t>8.6</a:t>
                      </a:r>
                    </a:p>
                  </a:txBody>
                  <a:tcPr marL="10718" marR="10718" marT="0" marB="1071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709896"/>
                  </a:ext>
                </a:extLst>
              </a:tr>
              <a:tr h="495152">
                <a:tc>
                  <a:txBody>
                    <a:bodyPr/>
                    <a:lstStyle/>
                    <a:p>
                      <a:pPr algn="l" font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highlight>
                            <a:srgbClr val="EFEFEF"/>
                          </a:highlight>
                          <a:latin typeface="Arial" panose="020B0604020202020204" pitchFamily="34" charset="0"/>
                        </a:rPr>
                        <a:t>Black or African American</a:t>
                      </a:r>
                    </a:p>
                  </a:txBody>
                  <a:tcPr marL="21435" marR="21435" marT="10718" marB="2143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highlight>
                            <a:srgbClr val="EFEFEF"/>
                          </a:highlight>
                        </a:rPr>
                        <a:t>27.0</a:t>
                      </a:r>
                    </a:p>
                  </a:txBody>
                  <a:tcPr marL="10718" marR="10718" marT="0" marB="1071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highlight>
                            <a:srgbClr val="EFEFEF"/>
                          </a:highlight>
                        </a:rPr>
                        <a:t>34.7</a:t>
                      </a:r>
                    </a:p>
                  </a:txBody>
                  <a:tcPr marL="10718" marR="10718" marT="0" marB="1071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highlight>
                            <a:srgbClr val="EFEFEF"/>
                          </a:highlight>
                        </a:rPr>
                        <a:t>7.7</a:t>
                      </a:r>
                    </a:p>
                  </a:txBody>
                  <a:tcPr marL="10718" marR="10718" marT="0" marB="1071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4905673"/>
                  </a:ext>
                </a:extLst>
              </a:tr>
              <a:tr h="186486">
                <a:tc>
                  <a:txBody>
                    <a:bodyPr/>
                    <a:lstStyle/>
                    <a:p>
                      <a:pPr algn="l" font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Asian</a:t>
                      </a:r>
                    </a:p>
                  </a:txBody>
                  <a:tcPr marL="21435" marR="21435" marT="10718" marB="2143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highlight>
                            <a:srgbClr val="FFFFFF"/>
                          </a:highlight>
                        </a:rPr>
                        <a:t>29.2</a:t>
                      </a:r>
                    </a:p>
                  </a:txBody>
                  <a:tcPr marL="10718" marR="10718" marT="0" marB="1071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highlight>
                            <a:srgbClr val="FFFFFF"/>
                          </a:highlight>
                        </a:rPr>
                        <a:t>37.6</a:t>
                      </a:r>
                    </a:p>
                  </a:txBody>
                  <a:tcPr marL="10718" marR="10718" marT="0" marB="1071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highlight>
                            <a:srgbClr val="FFFFFF"/>
                          </a:highlight>
                        </a:rPr>
                        <a:t>8.4</a:t>
                      </a:r>
                    </a:p>
                  </a:txBody>
                  <a:tcPr marL="10718" marR="10718" marT="0" marB="1071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3129475"/>
                  </a:ext>
                </a:extLst>
              </a:tr>
              <a:tr h="340819">
                <a:tc>
                  <a:txBody>
                    <a:bodyPr/>
                    <a:lstStyle/>
                    <a:p>
                      <a:pPr algn="l" font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highlight>
                            <a:srgbClr val="EFEFEF"/>
                          </a:highlight>
                          <a:latin typeface="Arial" panose="020B0604020202020204" pitchFamily="34" charset="0"/>
                        </a:rPr>
                        <a:t>Hispanic or Latino</a:t>
                      </a:r>
                    </a:p>
                  </a:txBody>
                  <a:tcPr marL="21435" marR="21435" marT="10718" marB="21435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highlight>
                            <a:srgbClr val="EFEFEF"/>
                          </a:highlight>
                        </a:rPr>
                        <a:t>24.0</a:t>
                      </a:r>
                    </a:p>
                  </a:txBody>
                  <a:tcPr marL="10718" marR="10718" marT="0" marB="1071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highlight>
                            <a:srgbClr val="EFEFEF"/>
                          </a:highlight>
                        </a:rPr>
                        <a:t>33.3</a:t>
                      </a:r>
                    </a:p>
                  </a:txBody>
                  <a:tcPr marL="10718" marR="10718" marT="0" marB="1071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>
                          <a:effectLst/>
                          <a:highlight>
                            <a:srgbClr val="EFEFEF"/>
                          </a:highlight>
                        </a:rPr>
                        <a:t>9.3</a:t>
                      </a:r>
                    </a:p>
                  </a:txBody>
                  <a:tcPr marL="10718" marR="10718" marT="0" marB="1071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857379"/>
                  </a:ext>
                </a:extLst>
              </a:tr>
              <a:tr h="724508">
                <a:tc gridSpan="4">
                  <a:txBody>
                    <a:bodyPr/>
                    <a:lstStyle/>
                    <a:p>
                      <a:pPr algn="l"/>
                      <a:r>
                        <a:rPr lang="en-US" sz="1000">
                          <a:solidFill>
                            <a:srgbClr val="333333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Note: Persons whose ethnicity is identified as Hispanic or Latino may be of any race.</a:t>
                      </a:r>
                    </a:p>
                    <a:p>
                      <a:pPr algn="l"/>
                      <a:r>
                        <a:rPr lang="en-US" sz="1000">
                          <a:solidFill>
                            <a:srgbClr val="333333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Source: U.S. Bureau of Labor Statistics, Current Population Survey.</a:t>
                      </a:r>
                    </a:p>
                  </a:txBody>
                  <a:tcPr marL="53588" marR="53588" marT="53588" marB="5358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19486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290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BE40146-1D96-2249-23D7-BFA79FDF7859}"/>
              </a:ext>
            </a:extLst>
          </p:cNvPr>
          <p:cNvGraphicFramePr>
            <a:graphicFrameLocks noGrp="1"/>
          </p:cNvGraphicFramePr>
          <p:nvPr/>
        </p:nvGraphicFramePr>
        <p:xfrm>
          <a:off x="2514600" y="156014"/>
          <a:ext cx="6510528" cy="65459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70048">
                  <a:extLst>
                    <a:ext uri="{9D8B030D-6E8A-4147-A177-3AD203B41FA5}">
                      <a16:colId xmlns:a16="http://schemas.microsoft.com/office/drawing/2014/main" val="1086501390"/>
                    </a:ext>
                  </a:extLst>
                </a:gridCol>
                <a:gridCol w="795528">
                  <a:extLst>
                    <a:ext uri="{9D8B030D-6E8A-4147-A177-3AD203B41FA5}">
                      <a16:colId xmlns:a16="http://schemas.microsoft.com/office/drawing/2014/main" val="425764244"/>
                    </a:ext>
                  </a:extLst>
                </a:gridCol>
                <a:gridCol w="813816">
                  <a:extLst>
                    <a:ext uri="{9D8B030D-6E8A-4147-A177-3AD203B41FA5}">
                      <a16:colId xmlns:a16="http://schemas.microsoft.com/office/drawing/2014/main" val="1777766299"/>
                    </a:ext>
                  </a:extLst>
                </a:gridCol>
                <a:gridCol w="676656">
                  <a:extLst>
                    <a:ext uri="{9D8B030D-6E8A-4147-A177-3AD203B41FA5}">
                      <a16:colId xmlns:a16="http://schemas.microsoft.com/office/drawing/2014/main" val="3531067240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4013372154"/>
                    </a:ext>
                  </a:extLst>
                </a:gridCol>
              </a:tblGrid>
              <a:tr h="34946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u="none" strike="noStrike">
                          <a:effectLst/>
                        </a:rPr>
                        <a:t>Labor Force Participation Rate – BLS Projections</a:t>
                      </a: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2023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2028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2032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10 year Change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ctr"/>
                </a:tc>
                <a:extLst>
                  <a:ext uri="{0D108BD9-81ED-4DB2-BD59-A6C34878D82A}">
                    <a16:rowId xmlns:a16="http://schemas.microsoft.com/office/drawing/2014/main" val="3988202945"/>
                  </a:ext>
                </a:extLst>
              </a:tr>
              <a:tr h="17704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>
                          <a:effectLst/>
                        </a:rPr>
                        <a:t>LFPR Aggregate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62.6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61.7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61.2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(1.40)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0" marR="4900" marT="4900" marB="0" anchor="b"/>
                </a:tc>
                <a:extLst>
                  <a:ext uri="{0D108BD9-81ED-4DB2-BD59-A6C34878D82A}">
                    <a16:rowId xmlns:a16="http://schemas.microsoft.com/office/drawing/2014/main" val="1040728463"/>
                  </a:ext>
                </a:extLst>
              </a:tr>
              <a:tr h="17704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 20 to 24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71.3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70.2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69.4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solidFill>
                            <a:srgbClr val="FF0000"/>
                          </a:solidFill>
                          <a:effectLst/>
                        </a:rPr>
                        <a:t>(1.90)</a:t>
                      </a:r>
                      <a:endParaRPr lang="en-US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0" marR="4900" marT="4900" marB="0" anchor="b"/>
                </a:tc>
                <a:extLst>
                  <a:ext uri="{0D108BD9-81ED-4DB2-BD59-A6C34878D82A}">
                    <a16:rowId xmlns:a16="http://schemas.microsoft.com/office/drawing/2014/main" val="2774093601"/>
                  </a:ext>
                </a:extLst>
              </a:tr>
              <a:tr h="17704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 25 to 29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83.1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82.5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82.1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solidFill>
                            <a:srgbClr val="FF0000"/>
                          </a:solidFill>
                          <a:effectLst/>
                        </a:rPr>
                        <a:t>(1.00)</a:t>
                      </a:r>
                      <a:endParaRPr lang="en-US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0" marR="4900" marT="4900" marB="0" anchor="b"/>
                </a:tc>
                <a:extLst>
                  <a:ext uri="{0D108BD9-81ED-4DB2-BD59-A6C34878D82A}">
                    <a16:rowId xmlns:a16="http://schemas.microsoft.com/office/drawing/2014/main" val="983114463"/>
                  </a:ext>
                </a:extLst>
              </a:tr>
              <a:tr h="17704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 30 to 34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84.4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84.1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83.8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solidFill>
                            <a:srgbClr val="FF0000"/>
                          </a:solidFill>
                          <a:effectLst/>
                        </a:rPr>
                        <a:t>(0.60)</a:t>
                      </a:r>
                      <a:endParaRPr lang="en-US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0" marR="4900" marT="4900" marB="0" anchor="b"/>
                </a:tc>
                <a:extLst>
                  <a:ext uri="{0D108BD9-81ED-4DB2-BD59-A6C34878D82A}">
                    <a16:rowId xmlns:a16="http://schemas.microsoft.com/office/drawing/2014/main" val="2081043680"/>
                  </a:ext>
                </a:extLst>
              </a:tr>
              <a:tr h="17704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 35 to 39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84.0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83.5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83.2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solidFill>
                            <a:srgbClr val="FF0000"/>
                          </a:solidFill>
                          <a:effectLst/>
                        </a:rPr>
                        <a:t>(0.80)</a:t>
                      </a:r>
                      <a:endParaRPr lang="en-US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0" marR="4900" marT="4900" marB="0" anchor="b"/>
                </a:tc>
                <a:extLst>
                  <a:ext uri="{0D108BD9-81ED-4DB2-BD59-A6C34878D82A}">
                    <a16:rowId xmlns:a16="http://schemas.microsoft.com/office/drawing/2014/main" val="1190221216"/>
                  </a:ext>
                </a:extLst>
              </a:tr>
              <a:tr h="17704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 40 to 44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83.7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83.1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82.6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solidFill>
                            <a:srgbClr val="FF0000"/>
                          </a:solidFill>
                          <a:effectLst/>
                        </a:rPr>
                        <a:t>(1.10)</a:t>
                      </a:r>
                      <a:endParaRPr lang="en-US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0" marR="4900" marT="4900" marB="0" anchor="b"/>
                </a:tc>
                <a:extLst>
                  <a:ext uri="{0D108BD9-81ED-4DB2-BD59-A6C34878D82A}">
                    <a16:rowId xmlns:a16="http://schemas.microsoft.com/office/drawing/2014/main" val="2606177344"/>
                  </a:ext>
                </a:extLst>
              </a:tr>
              <a:tr h="17704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 45 to 49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83.8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83.5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83.3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solidFill>
                            <a:srgbClr val="FF0000"/>
                          </a:solidFill>
                          <a:effectLst/>
                        </a:rPr>
                        <a:t>(0.50)</a:t>
                      </a:r>
                      <a:endParaRPr lang="en-US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0" marR="4900" marT="4900" marB="0" anchor="b"/>
                </a:tc>
                <a:extLst>
                  <a:ext uri="{0D108BD9-81ED-4DB2-BD59-A6C34878D82A}">
                    <a16:rowId xmlns:a16="http://schemas.microsoft.com/office/drawing/2014/main" val="1630114593"/>
                  </a:ext>
                </a:extLst>
              </a:tr>
              <a:tr h="17704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 50 to 54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80.5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80.6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80.7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0.20 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0" marR="4900" marT="4900" marB="0" anchor="b"/>
                </a:tc>
                <a:extLst>
                  <a:ext uri="{0D108BD9-81ED-4DB2-BD59-A6C34878D82A}">
                    <a16:rowId xmlns:a16="http://schemas.microsoft.com/office/drawing/2014/main" val="1889429644"/>
                  </a:ext>
                </a:extLst>
              </a:tr>
              <a:tr h="17704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 55 to 59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73.7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74.7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75.4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1.70 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0" marR="4900" marT="4900" marB="0" anchor="b"/>
                </a:tc>
                <a:extLst>
                  <a:ext uri="{0D108BD9-81ED-4DB2-BD59-A6C34878D82A}">
                    <a16:rowId xmlns:a16="http://schemas.microsoft.com/office/drawing/2014/main" val="2826607012"/>
                  </a:ext>
                </a:extLst>
              </a:tr>
              <a:tr h="17704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 60 to 64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58.2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60.6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62.4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4.20 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0" marR="4900" marT="4900" marB="0" anchor="b"/>
                </a:tc>
                <a:extLst>
                  <a:ext uri="{0D108BD9-81ED-4DB2-BD59-A6C34878D82A}">
                    <a16:rowId xmlns:a16="http://schemas.microsoft.com/office/drawing/2014/main" val="1621075629"/>
                  </a:ext>
                </a:extLst>
              </a:tr>
              <a:tr h="17704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 65 to 69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33.3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36.2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38.6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5.30 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0" marR="4900" marT="4900" marB="0" anchor="b"/>
                </a:tc>
                <a:extLst>
                  <a:ext uri="{0D108BD9-81ED-4DB2-BD59-A6C34878D82A}">
                    <a16:rowId xmlns:a16="http://schemas.microsoft.com/office/drawing/2014/main" val="2604741614"/>
                  </a:ext>
                </a:extLst>
              </a:tr>
              <a:tr h="17704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0" marR="4900" marT="4900" marB="0" anchor="b"/>
                </a:tc>
                <a:extLst>
                  <a:ext uri="{0D108BD9-81ED-4DB2-BD59-A6C34878D82A}">
                    <a16:rowId xmlns:a16="http://schemas.microsoft.com/office/drawing/2014/main" val="2017890453"/>
                  </a:ext>
                </a:extLst>
              </a:tr>
              <a:tr h="17704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>
                          <a:effectLst/>
                        </a:rPr>
                        <a:t>LFPR Men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68.1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66.7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65.8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(2.30)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0" marR="4900" marT="4900" marB="0" anchor="b"/>
                </a:tc>
                <a:extLst>
                  <a:ext uri="{0D108BD9-81ED-4DB2-BD59-A6C34878D82A}">
                    <a16:rowId xmlns:a16="http://schemas.microsoft.com/office/drawing/2014/main" val="1693714505"/>
                  </a:ext>
                </a:extLst>
              </a:tr>
              <a:tr h="17704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 20 to 24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72.5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70.5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68.9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solidFill>
                            <a:srgbClr val="FF0000"/>
                          </a:solidFill>
                          <a:effectLst/>
                        </a:rPr>
                        <a:t>(3.60)</a:t>
                      </a:r>
                      <a:endParaRPr lang="en-US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0" marR="4900" marT="4900" marB="0" anchor="b"/>
                </a:tc>
                <a:extLst>
                  <a:ext uri="{0D108BD9-81ED-4DB2-BD59-A6C34878D82A}">
                    <a16:rowId xmlns:a16="http://schemas.microsoft.com/office/drawing/2014/main" val="717590135"/>
                  </a:ext>
                </a:extLst>
              </a:tr>
              <a:tr h="17704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 25 to 29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88.1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86.8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85.7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solidFill>
                            <a:srgbClr val="FF0000"/>
                          </a:solidFill>
                          <a:effectLst/>
                        </a:rPr>
                        <a:t>(2.40)</a:t>
                      </a:r>
                      <a:endParaRPr lang="en-US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0" marR="4900" marT="4900" marB="0" anchor="b"/>
                </a:tc>
                <a:extLst>
                  <a:ext uri="{0D108BD9-81ED-4DB2-BD59-A6C34878D82A}">
                    <a16:rowId xmlns:a16="http://schemas.microsoft.com/office/drawing/2014/main" val="1009327616"/>
                  </a:ext>
                </a:extLst>
              </a:tr>
              <a:tr h="17704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 30 to 34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90.5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89.6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88.8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solidFill>
                            <a:srgbClr val="FF0000"/>
                          </a:solidFill>
                          <a:effectLst/>
                        </a:rPr>
                        <a:t>(1.70)</a:t>
                      </a:r>
                      <a:endParaRPr lang="en-US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0" marR="4900" marT="4900" marB="0" anchor="b"/>
                </a:tc>
                <a:extLst>
                  <a:ext uri="{0D108BD9-81ED-4DB2-BD59-A6C34878D82A}">
                    <a16:rowId xmlns:a16="http://schemas.microsoft.com/office/drawing/2014/main" val="1897341221"/>
                  </a:ext>
                </a:extLst>
              </a:tr>
              <a:tr h="17704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 35 to 39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90.4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89.6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89.0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solidFill>
                            <a:srgbClr val="FF0000"/>
                          </a:solidFill>
                          <a:effectLst/>
                        </a:rPr>
                        <a:t>(1.40)</a:t>
                      </a:r>
                      <a:endParaRPr lang="en-US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0" marR="4900" marT="4900" marB="0" anchor="b"/>
                </a:tc>
                <a:extLst>
                  <a:ext uri="{0D108BD9-81ED-4DB2-BD59-A6C34878D82A}">
                    <a16:rowId xmlns:a16="http://schemas.microsoft.com/office/drawing/2014/main" val="996988091"/>
                  </a:ext>
                </a:extLst>
              </a:tr>
              <a:tr h="17704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 40 to 44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90.1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89.3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88.7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solidFill>
                            <a:srgbClr val="FF0000"/>
                          </a:solidFill>
                          <a:effectLst/>
                        </a:rPr>
                        <a:t>(1.40)</a:t>
                      </a:r>
                      <a:endParaRPr lang="en-US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0" marR="4900" marT="4900" marB="0" anchor="b"/>
                </a:tc>
                <a:extLst>
                  <a:ext uri="{0D108BD9-81ED-4DB2-BD59-A6C34878D82A}">
                    <a16:rowId xmlns:a16="http://schemas.microsoft.com/office/drawing/2014/main" val="367853367"/>
                  </a:ext>
                </a:extLst>
              </a:tr>
              <a:tr h="17704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 45 to 49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89.8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89.1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88.5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solidFill>
                            <a:srgbClr val="FF0000"/>
                          </a:solidFill>
                          <a:effectLst/>
                        </a:rPr>
                        <a:t>(1.30)</a:t>
                      </a:r>
                      <a:endParaRPr lang="en-US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0" marR="4900" marT="4900" marB="0" anchor="b"/>
                </a:tc>
                <a:extLst>
                  <a:ext uri="{0D108BD9-81ED-4DB2-BD59-A6C34878D82A}">
                    <a16:rowId xmlns:a16="http://schemas.microsoft.com/office/drawing/2014/main" val="340492900"/>
                  </a:ext>
                </a:extLst>
              </a:tr>
              <a:tr h="17704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 50 to 54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85.8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85.1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84.6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solidFill>
                            <a:srgbClr val="FF0000"/>
                          </a:solidFill>
                          <a:effectLst/>
                        </a:rPr>
                        <a:t>(1.20)</a:t>
                      </a:r>
                      <a:endParaRPr lang="en-US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0" marR="4900" marT="4900" marB="0" anchor="b"/>
                </a:tc>
                <a:extLst>
                  <a:ext uri="{0D108BD9-81ED-4DB2-BD59-A6C34878D82A}">
                    <a16:rowId xmlns:a16="http://schemas.microsoft.com/office/drawing/2014/main" val="2052160650"/>
                  </a:ext>
                </a:extLst>
              </a:tr>
              <a:tr h="17704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 55 to 59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79.2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79.1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79.0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solidFill>
                            <a:srgbClr val="FF0000"/>
                          </a:solidFill>
                          <a:effectLst/>
                        </a:rPr>
                        <a:t>(0.20)</a:t>
                      </a:r>
                      <a:endParaRPr lang="en-US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0" marR="4900" marT="4900" marB="0" anchor="b"/>
                </a:tc>
                <a:extLst>
                  <a:ext uri="{0D108BD9-81ED-4DB2-BD59-A6C34878D82A}">
                    <a16:rowId xmlns:a16="http://schemas.microsoft.com/office/drawing/2014/main" val="3491133866"/>
                  </a:ext>
                </a:extLst>
              </a:tr>
              <a:tr h="17704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 60 to 64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64.2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65.7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66.8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2.60 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0" marR="4900" marT="4900" marB="0" anchor="b"/>
                </a:tc>
                <a:extLst>
                  <a:ext uri="{0D108BD9-81ED-4DB2-BD59-A6C34878D82A}">
                    <a16:rowId xmlns:a16="http://schemas.microsoft.com/office/drawing/2014/main" val="952291274"/>
                  </a:ext>
                </a:extLst>
              </a:tr>
              <a:tr h="17704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 65 to 69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38.1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40.7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42.8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4.70 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0" marR="4900" marT="4900" marB="0" anchor="b"/>
                </a:tc>
                <a:extLst>
                  <a:ext uri="{0D108BD9-81ED-4DB2-BD59-A6C34878D82A}">
                    <a16:rowId xmlns:a16="http://schemas.microsoft.com/office/drawing/2014/main" val="3305658029"/>
                  </a:ext>
                </a:extLst>
              </a:tr>
              <a:tr h="17704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0" marR="4900" marT="4900" marB="0" anchor="b"/>
                </a:tc>
                <a:extLst>
                  <a:ext uri="{0D108BD9-81ED-4DB2-BD59-A6C34878D82A}">
                    <a16:rowId xmlns:a16="http://schemas.microsoft.com/office/drawing/2014/main" val="1774602183"/>
                  </a:ext>
                </a:extLst>
              </a:tr>
              <a:tr h="17704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>
                          <a:effectLst/>
                        </a:rPr>
                        <a:t>LFPR Women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57.3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57.0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effectLst/>
                        </a:rPr>
                        <a:t>56.9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(0.40)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0" marR="4900" marT="4900" marB="0" anchor="b"/>
                </a:tc>
                <a:extLst>
                  <a:ext uri="{0D108BD9-81ED-4DB2-BD59-A6C34878D82A}">
                    <a16:rowId xmlns:a16="http://schemas.microsoft.com/office/drawing/2014/main" val="993965093"/>
                  </a:ext>
                </a:extLst>
              </a:tr>
              <a:tr h="17704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 20 to 24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70.1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70.0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69.9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solidFill>
                            <a:srgbClr val="FF0000"/>
                          </a:solidFill>
                          <a:effectLst/>
                        </a:rPr>
                        <a:t>(0.20)</a:t>
                      </a:r>
                      <a:endParaRPr lang="en-US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0" marR="4900" marT="4900" marB="0" anchor="b"/>
                </a:tc>
                <a:extLst>
                  <a:ext uri="{0D108BD9-81ED-4DB2-BD59-A6C34878D82A}">
                    <a16:rowId xmlns:a16="http://schemas.microsoft.com/office/drawing/2014/main" val="2374973316"/>
                  </a:ext>
                </a:extLst>
              </a:tr>
              <a:tr h="17704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 25 to 29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77.9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78.3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78.6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solidFill>
                            <a:schemeClr val="tx1"/>
                          </a:solidFill>
                          <a:effectLst/>
                        </a:rPr>
                        <a:t>0.70 </a:t>
                      </a:r>
                      <a:endParaRPr lang="en-US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0" marR="4900" marT="4900" marB="0" anchor="b"/>
                </a:tc>
                <a:extLst>
                  <a:ext uri="{0D108BD9-81ED-4DB2-BD59-A6C34878D82A}">
                    <a16:rowId xmlns:a16="http://schemas.microsoft.com/office/drawing/2014/main" val="1562027316"/>
                  </a:ext>
                </a:extLst>
              </a:tr>
              <a:tr h="17704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 30 to 34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78.4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78.6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78.8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solidFill>
                            <a:schemeClr val="tx1"/>
                          </a:solidFill>
                          <a:effectLst/>
                        </a:rPr>
                        <a:t>0.40 </a:t>
                      </a:r>
                      <a:endParaRPr lang="en-US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0" marR="4900" marT="4900" marB="0" anchor="b"/>
                </a:tc>
                <a:extLst>
                  <a:ext uri="{0D108BD9-81ED-4DB2-BD59-A6C34878D82A}">
                    <a16:rowId xmlns:a16="http://schemas.microsoft.com/office/drawing/2014/main" val="2924361616"/>
                  </a:ext>
                </a:extLst>
              </a:tr>
              <a:tr h="17704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 35 to 39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77.6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77.5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77.4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solidFill>
                            <a:srgbClr val="FF0000"/>
                          </a:solidFill>
                          <a:effectLst/>
                        </a:rPr>
                        <a:t>(0.20)</a:t>
                      </a:r>
                      <a:endParaRPr lang="en-US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0" marR="4900" marT="4900" marB="0" anchor="b"/>
                </a:tc>
                <a:extLst>
                  <a:ext uri="{0D108BD9-81ED-4DB2-BD59-A6C34878D82A}">
                    <a16:rowId xmlns:a16="http://schemas.microsoft.com/office/drawing/2014/main" val="1650207638"/>
                  </a:ext>
                </a:extLst>
              </a:tr>
              <a:tr h="17704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 40 to 44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77.3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76.9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76.6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solidFill>
                            <a:srgbClr val="FF0000"/>
                          </a:solidFill>
                          <a:effectLst/>
                        </a:rPr>
                        <a:t>(0.70)</a:t>
                      </a:r>
                      <a:endParaRPr lang="en-US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0" marR="4900" marT="4900" marB="0" anchor="b"/>
                </a:tc>
                <a:extLst>
                  <a:ext uri="{0D108BD9-81ED-4DB2-BD59-A6C34878D82A}">
                    <a16:rowId xmlns:a16="http://schemas.microsoft.com/office/drawing/2014/main" val="3651195263"/>
                  </a:ext>
                </a:extLst>
              </a:tr>
              <a:tr h="17704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 45 to 49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77.9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78.0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78.0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0.10 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0" marR="4900" marT="4900" marB="0" anchor="b"/>
                </a:tc>
                <a:extLst>
                  <a:ext uri="{0D108BD9-81ED-4DB2-BD59-A6C34878D82A}">
                    <a16:rowId xmlns:a16="http://schemas.microsoft.com/office/drawing/2014/main" val="3293206395"/>
                  </a:ext>
                </a:extLst>
              </a:tr>
              <a:tr h="17704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 50 to 54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75.2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76.1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76.8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1.60 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0" marR="4900" marT="4900" marB="0" anchor="b"/>
                </a:tc>
                <a:extLst>
                  <a:ext uri="{0D108BD9-81ED-4DB2-BD59-A6C34878D82A}">
                    <a16:rowId xmlns:a16="http://schemas.microsoft.com/office/drawing/2014/main" val="506983823"/>
                  </a:ext>
                </a:extLst>
              </a:tr>
              <a:tr h="17704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 55 to 59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68.4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70.3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71.8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3.40 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0" marR="4900" marT="4900" marB="0" anchor="b"/>
                </a:tc>
                <a:extLst>
                  <a:ext uri="{0D108BD9-81ED-4DB2-BD59-A6C34878D82A}">
                    <a16:rowId xmlns:a16="http://schemas.microsoft.com/office/drawing/2014/main" val="628263546"/>
                  </a:ext>
                </a:extLst>
              </a:tr>
              <a:tr h="17704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 60 to 64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52.5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55.7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58.2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5.70 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0" marR="4900" marT="4900" marB="0" anchor="b"/>
                </a:tc>
                <a:extLst>
                  <a:ext uri="{0D108BD9-81ED-4DB2-BD59-A6C34878D82A}">
                    <a16:rowId xmlns:a16="http://schemas.microsoft.com/office/drawing/2014/main" val="2023896866"/>
                  </a:ext>
                </a:extLst>
              </a:tr>
              <a:tr h="17704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 65 to 69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29.1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32.2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34.7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00" marR="4900" marT="49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5.60 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00" marR="4900" marT="4900" marB="0" anchor="b"/>
                </a:tc>
                <a:extLst>
                  <a:ext uri="{0D108BD9-81ED-4DB2-BD59-A6C34878D82A}">
                    <a16:rowId xmlns:a16="http://schemas.microsoft.com/office/drawing/2014/main" val="2705315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6688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D93356-7BC8-4EED-94EE-1F9A9AB17F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0002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B83E02-854B-460B-A2C2-0415F54B5D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7841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RB 2020">
      <a:dk1>
        <a:srgbClr val="14477D"/>
      </a:dk1>
      <a:lt1>
        <a:srgbClr val="FFFFFF"/>
      </a:lt1>
      <a:dk2>
        <a:srgbClr val="2375BB"/>
      </a:dk2>
      <a:lt2>
        <a:srgbClr val="707073"/>
      </a:lt2>
      <a:accent1>
        <a:srgbClr val="33C8D0"/>
      </a:accent1>
      <a:accent2>
        <a:srgbClr val="E9AA20"/>
      </a:accent2>
      <a:accent3>
        <a:srgbClr val="66BC28"/>
      </a:accent3>
      <a:accent4>
        <a:srgbClr val="F65E19"/>
      </a:accent4>
      <a:accent5>
        <a:srgbClr val="8B2EEF"/>
      </a:accent5>
      <a:accent6>
        <a:srgbClr val="C9CBCF"/>
      </a:accent6>
      <a:hlink>
        <a:srgbClr val="2374BA"/>
      </a:hlink>
      <a:folHlink>
        <a:srgbClr val="33C8D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Universal Color Block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68FF"/>
      </a:accent1>
      <a:accent2>
        <a:srgbClr val="DAE5EF"/>
      </a:accent2>
      <a:accent3>
        <a:srgbClr val="637183"/>
      </a:accent3>
      <a:accent4>
        <a:srgbClr val="434E5E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75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iversal presentation" id="{4A1BE7B5-16BB-4EDB-94C0-CDDC43FF64E7}" vid="{7F008C83-F8F9-4FE6-A625-57BD0F448222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05c71ed8-53b2-4c7f-8b49-a59c5c3af146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0354F305217F41B7902B08A2A0B53B" ma:contentTypeVersion="13" ma:contentTypeDescription="Create a new document." ma:contentTypeScope="" ma:versionID="3a630f1fecb564be476941e5ae995f2a">
  <xsd:schema xmlns:xsd="http://www.w3.org/2001/XMLSchema" xmlns:xs="http://www.w3.org/2001/XMLSchema" xmlns:p="http://schemas.microsoft.com/office/2006/metadata/properties" xmlns:ns2="05c71ed8-53b2-4c7f-8b49-a59c5c3af146" xmlns:ns3="48a786d9-81ec-4717-9e8d-28b9176ac1a3" targetNamespace="http://schemas.microsoft.com/office/2006/metadata/properties" ma:root="true" ma:fieldsID="09671e903b84b513a39b5e28e8d4e3b6" ns2:_="" ns3:_="">
    <xsd:import namespace="05c71ed8-53b2-4c7f-8b49-a59c5c3af146"/>
    <xsd:import namespace="48a786d9-81ec-4717-9e8d-28b9176ac1a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_Flow_Signoff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c71ed8-53b2-4c7f-8b49-a59c5c3af14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_Flow_SignoffStatus" ma:index="20" nillable="true" ma:displayName="Sign-off status" ma:internalName="Sign_x002d_off_x0020_status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a786d9-81ec-4717-9e8d-28b9176ac1a3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404F97F-6959-4E56-B7A0-0D9BEA55E6DB}">
  <ds:schemaRefs>
    <ds:schemaRef ds:uri="http://www.w3.org/XML/1998/namespace"/>
    <ds:schemaRef ds:uri="05c71ed8-53b2-4c7f-8b49-a59c5c3af146"/>
    <ds:schemaRef ds:uri="http://purl.org/dc/elements/1.1/"/>
    <ds:schemaRef ds:uri="http://purl.org/dc/terms/"/>
    <ds:schemaRef ds:uri="http://schemas.microsoft.com/office/2006/documentManagement/types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48a786d9-81ec-4717-9e8d-28b9176ac1a3"/>
  </ds:schemaRefs>
</ds:datastoreItem>
</file>

<file path=customXml/itemProps2.xml><?xml version="1.0" encoding="utf-8"?>
<ds:datastoreItem xmlns:ds="http://schemas.openxmlformats.org/officeDocument/2006/customXml" ds:itemID="{28CFDD6D-6E71-46E3-8955-354AD22163F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BD1F598-98B2-47ED-830A-FD721C956BF8}">
  <ds:schemaRefs>
    <ds:schemaRef ds:uri="05c71ed8-53b2-4c7f-8b49-a59c5c3af146"/>
    <ds:schemaRef ds:uri="48a786d9-81ec-4717-9e8d-28b9176ac1a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2704</Words>
  <Application>Microsoft Office PowerPoint</Application>
  <PresentationFormat>Widescreen</PresentationFormat>
  <Paragraphs>551</Paragraphs>
  <Slides>37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37</vt:i4>
      </vt:variant>
    </vt:vector>
  </HeadingPairs>
  <TitlesOfParts>
    <vt:vector size="57" baseType="lpstr">
      <vt:lpstr>Abadi</vt:lpstr>
      <vt:lpstr>Aptos</vt:lpstr>
      <vt:lpstr>Aptos Display</vt:lpstr>
      <vt:lpstr>Aptos Narrow</vt:lpstr>
      <vt:lpstr>Arial</vt:lpstr>
      <vt:lpstr>Arial Narrow</vt:lpstr>
      <vt:lpstr>Barlow Condensed</vt:lpstr>
      <vt:lpstr>Bebas Neue</vt:lpstr>
      <vt:lpstr>Calibri</vt:lpstr>
      <vt:lpstr>Calibri Light</vt:lpstr>
      <vt:lpstr>Courier New</vt:lpstr>
      <vt:lpstr>Poppins</vt:lpstr>
      <vt:lpstr>Poppins Light</vt:lpstr>
      <vt:lpstr>Tenorite</vt:lpstr>
      <vt:lpstr>Wingdings</vt:lpstr>
      <vt:lpstr>Office Theme</vt:lpstr>
      <vt:lpstr>1_Office Theme</vt:lpstr>
      <vt:lpstr>2_Office Theme</vt:lpstr>
      <vt:lpstr>3_Office Theme</vt:lpstr>
      <vt:lpstr>4_Office Theme</vt:lpstr>
      <vt:lpstr>PowerPoint Presentation</vt:lpstr>
      <vt:lpstr>Presenters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Where is the workforce (and what about demographics)?</vt:lpstr>
      <vt:lpstr>What does the future of the labor market look like? Older people are exiting the labor force</vt:lpstr>
      <vt:lpstr>PowerPoint Presentation</vt:lpstr>
      <vt:lpstr>What does the future of the labor market look like? Fewer future workers are being born in the U.S.</vt:lpstr>
      <vt:lpstr>PowerPoint Presentation</vt:lpstr>
      <vt:lpstr>What does the future of the labor market look like? Increased death rate</vt:lpstr>
      <vt:lpstr>PowerPoint Presentation</vt:lpstr>
      <vt:lpstr>What does the future of the labor market look like? Immigration stalled in recent years</vt:lpstr>
      <vt:lpstr>U.S. Population to Shrink Within the Century; Faster With Low Immigration</vt:lpstr>
      <vt:lpstr>Within 20 Years, Deaths Outnumber Births; Faster With Low Immigration</vt:lpstr>
      <vt:lpstr>It’s not all demography – policy matters, too</vt:lpstr>
      <vt:lpstr>Policy matters in the future labor market:  Women's labor force participation</vt:lpstr>
      <vt:lpstr>Policy matters in the future labor market:  Engaging people with disabilities</vt:lpstr>
      <vt:lpstr>What is the state of the U.S. labor force?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Jerry Parks</dc:creator>
  <cp:lastModifiedBy>Nancy Matuszak</cp:lastModifiedBy>
  <cp:revision>13</cp:revision>
  <cp:lastPrinted>2018-03-02T12:38:31Z</cp:lastPrinted>
  <dcterms:created xsi:type="dcterms:W3CDTF">2018-01-09T16:19:21Z</dcterms:created>
  <dcterms:modified xsi:type="dcterms:W3CDTF">2024-09-05T17:16:03Z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0x0101003A0354F305217F41B7902B08A2A0B53B</vt:lpwstr>
  </property>
</Properties>
</file>