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0" r:id="rId1"/>
  </p:sldMasterIdLst>
  <p:notesMasterIdLst>
    <p:notesMasterId r:id="rId22"/>
  </p:notesMasterIdLst>
  <p:sldIdLst>
    <p:sldId id="799" r:id="rId2"/>
    <p:sldId id="800" r:id="rId3"/>
    <p:sldId id="886" r:id="rId4"/>
    <p:sldId id="887" r:id="rId5"/>
    <p:sldId id="888" r:id="rId6"/>
    <p:sldId id="904" r:id="rId7"/>
    <p:sldId id="889" r:id="rId8"/>
    <p:sldId id="905" r:id="rId9"/>
    <p:sldId id="890" r:id="rId10"/>
    <p:sldId id="906" r:id="rId11"/>
    <p:sldId id="892" r:id="rId12"/>
    <p:sldId id="893" r:id="rId13"/>
    <p:sldId id="894" r:id="rId14"/>
    <p:sldId id="895" r:id="rId15"/>
    <p:sldId id="896" r:id="rId16"/>
    <p:sldId id="897" r:id="rId17"/>
    <p:sldId id="898" r:id="rId18"/>
    <p:sldId id="899" r:id="rId19"/>
    <p:sldId id="901" r:id="rId20"/>
    <p:sldId id="90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9" pos="3864" userDrawn="1">
          <p15:clr>
            <a:srgbClr val="A4A3A4"/>
          </p15:clr>
        </p15:guide>
        <p15:guide id="70"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CAFDC"/>
    <a:srgbClr val="FFD478"/>
    <a:srgbClr val="FFB61A"/>
    <a:srgbClr val="FFFFFF"/>
    <a:srgbClr val="363F49"/>
    <a:srgbClr val="545454"/>
    <a:srgbClr val="000000"/>
    <a:srgbClr val="4D4E4E"/>
    <a:srgbClr val="F3F3F3"/>
    <a:srgbClr val="EA5F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2" autoAdjust="0"/>
    <p:restoredTop sz="84354" autoAdjust="0"/>
  </p:normalViewPr>
  <p:slideViewPr>
    <p:cSldViewPr snapToGrid="0" snapToObjects="1">
      <p:cViewPr>
        <p:scale>
          <a:sx n="55" d="100"/>
          <a:sy n="55" d="100"/>
        </p:scale>
        <p:origin x="1576" y="1216"/>
      </p:cViewPr>
      <p:guideLst>
        <p:guide pos="3864"/>
        <p:guide orient="horz" pos="2160"/>
      </p:guideLst>
    </p:cSldViewPr>
  </p:slideViewPr>
  <p:notesTextViewPr>
    <p:cViewPr>
      <p:scale>
        <a:sx n="100" d="100"/>
        <a:sy n="100" d="100"/>
      </p:scale>
      <p:origin x="0" y="0"/>
    </p:cViewPr>
  </p:notesTextViewPr>
  <p:sorterViewPr>
    <p:cViewPr>
      <p:scale>
        <a:sx n="24" d="100"/>
        <a:sy n="24"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6/14/19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kern="1200">
        <a:solidFill>
          <a:schemeClr val="tx1"/>
        </a:solidFill>
        <a:latin typeface="Calibri Light"/>
        <a:ea typeface="+mn-ea"/>
        <a:cs typeface="+mn-cs"/>
      </a:defRPr>
    </a:lvl1pPr>
    <a:lvl2pPr marL="457109" algn="l" defTabSz="457109" rtl="0" eaLnBrk="1" latinLnBrk="0" hangingPunct="1">
      <a:defRPr sz="1200" kern="1200">
        <a:solidFill>
          <a:schemeClr val="tx1"/>
        </a:solidFill>
        <a:latin typeface="Calibri Light"/>
        <a:ea typeface="+mn-ea"/>
        <a:cs typeface="+mn-cs"/>
      </a:defRPr>
    </a:lvl2pPr>
    <a:lvl3pPr marL="914217" algn="l" defTabSz="457109" rtl="0" eaLnBrk="1" latinLnBrk="0" hangingPunct="1">
      <a:defRPr sz="1200" kern="1200">
        <a:solidFill>
          <a:schemeClr val="tx1"/>
        </a:solidFill>
        <a:latin typeface="Calibri Light"/>
        <a:ea typeface="+mn-ea"/>
        <a:cs typeface="+mn-cs"/>
      </a:defRPr>
    </a:lvl3pPr>
    <a:lvl4pPr marL="1371326" algn="l" defTabSz="457109" rtl="0" eaLnBrk="1" latinLnBrk="0" hangingPunct="1">
      <a:defRPr sz="1200" kern="1200">
        <a:solidFill>
          <a:schemeClr val="tx1"/>
        </a:solidFill>
        <a:latin typeface="Calibri Light"/>
        <a:ea typeface="+mn-ea"/>
        <a:cs typeface="+mn-cs"/>
      </a:defRPr>
    </a:lvl4pPr>
    <a:lvl5pPr marL="1828434" algn="l" defTabSz="457109" rtl="0" eaLnBrk="1" latinLnBrk="0" hangingPunct="1">
      <a:defRPr sz="1200" kern="1200">
        <a:solidFill>
          <a:schemeClr val="tx1"/>
        </a:solidFill>
        <a:latin typeface="Calibri Light"/>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ikram.Guizani@pasteur.t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ho.int/leishmaniasis/disease/e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cdc.gov/parasites/leishmaniasis/gen_info/faq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Calibri Light"/>
                <a:ea typeface="+mn-ea"/>
                <a:cs typeface="+mn-cs"/>
              </a:rPr>
              <a:t>In this presentation, we’re going to discuss research that could expand access to accurate diagnosis of leishmaniasis, a neglected tropical disease that afflicts between 700,000 and 1.2 million people globally each year. My presentation shows how research and evidence can inform practical solutions to global health and development problems.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8649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Light"/>
                <a:ea typeface="+mn-ea"/>
                <a:cs typeface="+mn-cs"/>
              </a:rPr>
              <a:t>Message 6: </a:t>
            </a:r>
            <a:r>
              <a:rPr lang="en-US" sz="1200" b="1" kern="1200" dirty="0">
                <a:solidFill>
                  <a:schemeClr val="tx1"/>
                </a:solidFill>
                <a:effectLst/>
                <a:latin typeface="Calibri Light"/>
                <a:ea typeface="+mn-ea"/>
                <a:cs typeface="+mn-cs"/>
              </a:rPr>
              <a:t>Scope of the study and current status of the research</a:t>
            </a:r>
            <a:r>
              <a:rPr lang="en-US" sz="1200" kern="1200" dirty="0">
                <a:solidFill>
                  <a:schemeClr val="tx1"/>
                </a:solidFill>
                <a:effectLst/>
                <a:latin typeface="Calibri Light"/>
                <a:ea typeface="+mn-ea"/>
                <a:cs typeface="+mn-cs"/>
              </a:rPr>
              <a:t>: </a:t>
            </a:r>
          </a:p>
          <a:p>
            <a:endParaRPr lang="en-US" sz="1200" kern="1200" dirty="0">
              <a:solidFill>
                <a:schemeClr val="tx1"/>
              </a:solidFill>
              <a:effectLst/>
              <a:latin typeface="Calibri Ligh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Calibri Light"/>
                <a:ea typeface="+mn-ea"/>
                <a:cs typeface="+mn-cs"/>
              </a:rPr>
              <a:t>The research is being led by Dr. Ikram </a:t>
            </a:r>
            <a:r>
              <a:rPr lang="en-US" sz="1200" kern="1200" dirty="0" err="1">
                <a:solidFill>
                  <a:schemeClr val="tx1"/>
                </a:solidFill>
                <a:effectLst/>
                <a:latin typeface="Calibri Light"/>
                <a:ea typeface="+mn-ea"/>
                <a:cs typeface="+mn-cs"/>
              </a:rPr>
              <a:t>Guizani</a:t>
            </a:r>
            <a:r>
              <a:rPr lang="en-US" sz="1200" kern="1200" dirty="0">
                <a:solidFill>
                  <a:schemeClr val="tx1"/>
                </a:solidFill>
                <a:effectLst/>
                <a:latin typeface="Calibri Light"/>
                <a:ea typeface="+mn-ea"/>
                <a:cs typeface="+mn-cs"/>
              </a:rPr>
              <a:t> and </a:t>
            </a:r>
            <a:r>
              <a:rPr lang="en-US" sz="1200" kern="1200" dirty="0" err="1">
                <a:solidFill>
                  <a:schemeClr val="tx1"/>
                </a:solidFill>
                <a:effectLst/>
                <a:latin typeface="Calibri Light"/>
                <a:ea typeface="+mn-ea"/>
                <a:cs typeface="+mn-cs"/>
              </a:rPr>
              <a:t>Institut</a:t>
            </a:r>
            <a:r>
              <a:rPr lang="en-US" sz="1200" kern="1200" dirty="0">
                <a:solidFill>
                  <a:schemeClr val="tx1"/>
                </a:solidFill>
                <a:effectLst/>
                <a:latin typeface="Calibri Light"/>
                <a:ea typeface="+mn-ea"/>
                <a:cs typeface="+mn-cs"/>
              </a:rPr>
              <a:t> Pasteur de Tunis. The goal of the research is to investigate point-of-care solutions to identify the specific parasite causing CL.  The research will result in development of a diagnostic test on a dipstick that can accurately diagnosis CL and detect the species. </a:t>
            </a:r>
          </a:p>
          <a:p>
            <a:pPr marL="171450" lvl="0" indent="-171450">
              <a:buFont typeface="Arial" panose="020B0604020202020204" pitchFamily="34" charset="0"/>
              <a:buChar char="•"/>
            </a:pPr>
            <a:r>
              <a:rPr lang="en-US" sz="1200" kern="1200" dirty="0">
                <a:solidFill>
                  <a:schemeClr val="tx1"/>
                </a:solidFill>
                <a:effectLst/>
                <a:latin typeface="Calibri Light"/>
                <a:ea typeface="+mn-ea"/>
                <a:cs typeface="+mn-cs"/>
              </a:rPr>
              <a:t>The research focuses on four of the leishmaniasis pathogens that are responsible for infections in endemic countries in Africa, Asia, and Europe: </a:t>
            </a:r>
            <a:r>
              <a:rPr lang="en-US" sz="1200" i="1" kern="1200" dirty="0">
                <a:solidFill>
                  <a:schemeClr val="tx1"/>
                </a:solidFill>
                <a:effectLst/>
                <a:latin typeface="Calibri Light"/>
                <a:ea typeface="+mn-ea"/>
                <a:cs typeface="+mn-cs"/>
              </a:rPr>
              <a:t>L. major, L. </a:t>
            </a:r>
            <a:r>
              <a:rPr lang="en-US" sz="1200" i="1" kern="1200" dirty="0" err="1">
                <a:solidFill>
                  <a:schemeClr val="tx1"/>
                </a:solidFill>
                <a:effectLst/>
                <a:latin typeface="Calibri Light"/>
                <a:ea typeface="+mn-ea"/>
                <a:cs typeface="+mn-cs"/>
              </a:rPr>
              <a:t>tropica</a:t>
            </a:r>
            <a:r>
              <a:rPr lang="en-US" sz="1200" i="1" kern="1200" dirty="0">
                <a:solidFill>
                  <a:schemeClr val="tx1"/>
                </a:solidFill>
                <a:effectLst/>
                <a:latin typeface="Calibri Light"/>
                <a:ea typeface="+mn-ea"/>
                <a:cs typeface="+mn-cs"/>
              </a:rPr>
              <a:t>, L. </a:t>
            </a:r>
            <a:r>
              <a:rPr lang="en-US" sz="1200" i="1" kern="1200" dirty="0" err="1">
                <a:solidFill>
                  <a:schemeClr val="tx1"/>
                </a:solidFill>
                <a:effectLst/>
                <a:latin typeface="Calibri Light"/>
                <a:ea typeface="+mn-ea"/>
                <a:cs typeface="+mn-cs"/>
              </a:rPr>
              <a:t>donovani</a:t>
            </a:r>
            <a:r>
              <a:rPr lang="en-US" sz="1200" i="1" kern="1200" dirty="0">
                <a:solidFill>
                  <a:schemeClr val="tx1"/>
                </a:solidFill>
                <a:effectLst/>
                <a:latin typeface="Calibri Light"/>
                <a:ea typeface="+mn-ea"/>
                <a:cs typeface="+mn-cs"/>
              </a:rPr>
              <a:t>, and L. infantum</a:t>
            </a:r>
            <a:r>
              <a:rPr lang="en-US" sz="1200" kern="1200" dirty="0">
                <a:solidFill>
                  <a:schemeClr val="tx1"/>
                </a:solidFill>
                <a:effectLst/>
                <a:latin typeface="Calibri Ligh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Calibri Light"/>
                <a:ea typeface="+mn-ea"/>
                <a:cs typeface="+mn-cs"/>
              </a:rPr>
              <a:t>Data are being collected in Lebanon, Morocco, Algeria, and Tunisia. </a:t>
            </a:r>
          </a:p>
          <a:p>
            <a:pPr marL="171450" lvl="0" indent="-171450">
              <a:buFont typeface="Arial" panose="020B0604020202020204" pitchFamily="34" charset="0"/>
              <a:buChar char="•"/>
            </a:pPr>
            <a:r>
              <a:rPr lang="en-US" sz="1200" kern="1200" dirty="0">
                <a:solidFill>
                  <a:schemeClr val="tx1"/>
                </a:solidFill>
                <a:effectLst/>
                <a:latin typeface="Calibri Light"/>
                <a:ea typeface="+mn-ea"/>
                <a:cs typeface="+mn-cs"/>
              </a:rPr>
              <a:t>Illustrate the research timeline/milestones (for example, currently evaluating 17 species-specific assays). </a:t>
            </a:r>
          </a:p>
          <a:p>
            <a:pPr marL="171450" lvl="0" indent="-171450">
              <a:buFont typeface="Arial" panose="020B0604020202020204" pitchFamily="34" charset="0"/>
              <a:buChar char="•"/>
            </a:pPr>
            <a:r>
              <a:rPr lang="en-US" sz="1200" kern="1200" dirty="0">
                <a:solidFill>
                  <a:schemeClr val="tx1"/>
                </a:solidFill>
                <a:effectLst/>
                <a:latin typeface="Calibri Light"/>
                <a:ea typeface="+mn-ea"/>
                <a:cs typeface="+mn-cs"/>
              </a:rPr>
              <a:t>We expect to have results including proof-of-concept by December 2020</a:t>
            </a:r>
            <a:r>
              <a:rPr lang="en-US" sz="1200" i="1" kern="1200" dirty="0">
                <a:solidFill>
                  <a:schemeClr val="tx1"/>
                </a:solidFill>
                <a:effectLst/>
                <a:latin typeface="Calibri Light"/>
                <a:ea typeface="+mn-ea"/>
                <a:cs typeface="+mn-cs"/>
              </a:rPr>
              <a:t>.</a:t>
            </a:r>
            <a:endParaRPr lang="en-US" sz="1200" kern="1200" dirty="0">
              <a:solidFill>
                <a:schemeClr val="tx1"/>
              </a:solidFill>
              <a:effectLst/>
              <a:latin typeface="Calibri Light"/>
              <a:ea typeface="+mn-ea"/>
              <a:cs typeface="+mn-cs"/>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1082921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1279038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Light"/>
                <a:ea typeface="+mn-ea"/>
                <a:cs typeface="+mn-cs"/>
              </a:rPr>
              <a:t>Message 8: </a:t>
            </a:r>
            <a:r>
              <a:rPr lang="en-US" sz="1200" b="1" kern="1200" dirty="0">
                <a:solidFill>
                  <a:schemeClr val="tx1"/>
                </a:solidFill>
                <a:effectLst/>
                <a:latin typeface="Calibri Light"/>
                <a:ea typeface="+mn-ea"/>
                <a:cs typeface="+mn-cs"/>
              </a:rPr>
              <a:t>Translating research into action will take the contributions and commitments of diverse actors including the private sector, philanthropies, governments, and civil society.</a:t>
            </a:r>
            <a:r>
              <a:rPr lang="en-US" sz="1200" kern="1200" dirty="0">
                <a:solidFill>
                  <a:schemeClr val="tx1"/>
                </a:solidFill>
                <a:effectLst/>
                <a:latin typeface="Calibri Light"/>
                <a:ea typeface="+mn-ea"/>
                <a:cs typeface="+mn-cs"/>
              </a:rPr>
              <a:t> </a:t>
            </a:r>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17436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Light"/>
                <a:ea typeface="+mn-ea"/>
                <a:cs typeface="+mn-cs"/>
              </a:rPr>
              <a:t>Let’s start with industry partnerships.  The team would like to partner with private sector companies that can help bring this diagnostic tool to market and with companies or organizations that can further gather data to support the “business case” for the tool by providing research on cost-effectiveness, market potential, and health/development impact.</a:t>
            </a:r>
            <a:r>
              <a:rPr lang="en-US" dirty="0">
                <a:effectLst/>
              </a:rPr>
              <a:t> </a:t>
            </a:r>
            <a:endParaRPr lang="en-US" sz="1200" kern="1200" dirty="0">
              <a:solidFill>
                <a:schemeClr val="tx1"/>
              </a:solidFill>
              <a:effectLst/>
              <a:latin typeface="Calibri Light"/>
              <a:ea typeface="+mn-ea"/>
              <a:cs typeface="+mn-cs"/>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1647857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Light"/>
                <a:ea typeface="+mn-ea"/>
                <a:cs typeface="+mn-cs"/>
              </a:rPr>
              <a:t>The research presented here will only take us so far.  Additional funds are needed to evaluate the diagnostic tool, to guide its introduction and scale up and to support further research that can contribute to prevention efforts, including development of a vaccine. Governments, donors, and industry are the only options for filling this resource gap.</a:t>
            </a:r>
            <a:r>
              <a:rPr lang="en-US" dirty="0">
                <a:effectLst/>
              </a:rPr>
              <a:t> </a:t>
            </a:r>
            <a:endParaRPr lang="en-US" sz="1200" kern="1200" dirty="0">
              <a:solidFill>
                <a:schemeClr val="tx1"/>
              </a:solidFill>
              <a:effectLst/>
              <a:latin typeface="Calibri Light"/>
              <a:ea typeface="+mn-ea"/>
              <a:cs typeface="+mn-cs"/>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3466156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Light"/>
                <a:ea typeface="+mn-ea"/>
                <a:cs typeface="+mn-cs"/>
              </a:rPr>
              <a:t>Governments in countries with high cutaneous leishmaniasis burden need to prioritize accurate diagnosis of leishmaniasis in their own spending and in their requests to development and investment partners.  The disease-control potential of the species-specific diagnostic test for cutaneous leishmaniasis not only improves treatment of this disfiguring disease but also contributes substantially to controlling its spread.  </a:t>
            </a:r>
          </a:p>
          <a:p>
            <a:r>
              <a:rPr lang="en-US" sz="1200" kern="1200" dirty="0">
                <a:solidFill>
                  <a:schemeClr val="tx1"/>
                </a:solidFill>
                <a:effectLst/>
                <a:latin typeface="Calibri Light"/>
                <a:ea typeface="+mn-ea"/>
                <a:cs typeface="+mn-cs"/>
              </a:rPr>
              <a:t> </a:t>
            </a:r>
          </a:p>
          <a:p>
            <a:r>
              <a:rPr lang="en-US" sz="1200" kern="1200" dirty="0">
                <a:solidFill>
                  <a:schemeClr val="tx1"/>
                </a:solidFill>
                <a:effectLst/>
                <a:latin typeface="Calibri Light"/>
                <a:ea typeface="+mn-ea"/>
                <a:cs typeface="+mn-cs"/>
              </a:rPr>
              <a:t>In addition to field testing of the tool, governments need to revise and test new diagnostic protocols that account for species-specific diagnosis.</a:t>
            </a:r>
          </a:p>
          <a:p>
            <a:pPr marL="171450" lvl="0" indent="-171450">
              <a:buFont typeface="Arial" panose="020B0604020202020204" pitchFamily="34" charset="0"/>
              <a:buChar char="•"/>
            </a:pPr>
            <a:r>
              <a:rPr lang="en-US" sz="1200" kern="1200" dirty="0">
                <a:solidFill>
                  <a:schemeClr val="tx1"/>
                </a:solidFill>
                <a:effectLst/>
                <a:latin typeface="Calibri Light"/>
                <a:ea typeface="+mn-ea"/>
                <a:cs typeface="+mn-cs"/>
              </a:rPr>
              <a:t>As an example, government support was crucial to the technology transfer and uptake of visceral leishmaniasis (VL) diagnostic in India in their highly successful VL elimination program.</a:t>
            </a:r>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579647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Light"/>
                <a:ea typeface="+mn-ea"/>
                <a:cs typeface="+mn-cs"/>
              </a:rPr>
              <a:t>Cutaneous leishmaniasis is a multi-country and a cross-disciplinary issue.  Interventions may want to take a page from the “One Health” approach that’s revolutionized how the development community combats emerging pandemic threats of zoonotic origin. By bringing together public health experts, wildlife biologists and veterinarians, and by working regionally, the One Health approach seeks to develop wholistic solutions that reach across disciplines and boundaries. </a:t>
            </a:r>
          </a:p>
        </p:txBody>
      </p:sp>
      <p:sp>
        <p:nvSpPr>
          <p:cNvPr id="4" name="Slide Number Placeholder 3"/>
          <p:cNvSpPr>
            <a:spLocks noGrp="1"/>
          </p:cNvSpPr>
          <p:nvPr>
            <p:ph type="sldNum" sz="quarter" idx="5"/>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657666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831406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Light"/>
                <a:ea typeface="+mn-ea"/>
                <a:cs typeface="+mn-cs"/>
              </a:rPr>
              <a:t>Message: A cutaneous leishmaniasis diagnostic test for precise identification of parasites will fill the current diagnostic technology gap and thereby improve treatment effectiveness and inform future vaccine development and disease-control efforts. </a:t>
            </a:r>
          </a:p>
          <a:p>
            <a:r>
              <a:rPr lang="en-US" sz="1200" kern="1200" dirty="0">
                <a:solidFill>
                  <a:schemeClr val="tx1"/>
                </a:solidFill>
                <a:effectLst/>
                <a:latin typeface="Calibri Light"/>
                <a:ea typeface="+mn-ea"/>
                <a:cs typeface="+mn-cs"/>
              </a:rPr>
              <a:t> </a:t>
            </a:r>
          </a:p>
          <a:p>
            <a:r>
              <a:rPr lang="en-US" sz="1200" kern="1200" dirty="0">
                <a:solidFill>
                  <a:schemeClr val="tx1"/>
                </a:solidFill>
                <a:effectLst/>
                <a:latin typeface="Calibri Light"/>
                <a:ea typeface="+mn-ea"/>
                <a:cs typeface="+mn-cs"/>
              </a:rPr>
              <a:t>This should be the slide that is left up during the questions and discussion period. The text on the slide is the key take away from the presentation and so should remain in view of the audience for as long as possible.   </a:t>
            </a:r>
          </a:p>
          <a:p>
            <a:endParaRPr lang="en-US" sz="1200" kern="1200" dirty="0">
              <a:solidFill>
                <a:schemeClr val="tx1"/>
              </a:solidFill>
              <a:effectLst/>
              <a:latin typeface="Calibri Light"/>
              <a:ea typeface="+mn-ea"/>
              <a:cs typeface="+mn-cs"/>
            </a:endParaRPr>
          </a:p>
          <a:p>
            <a:r>
              <a:rPr lang="en-US" sz="1200" kern="1200" dirty="0">
                <a:solidFill>
                  <a:schemeClr val="tx1"/>
                </a:solidFill>
                <a:effectLst/>
                <a:latin typeface="Calibri Light"/>
                <a:ea typeface="+mn-ea"/>
                <a:cs typeface="+mn-cs"/>
              </a:rPr>
              <a:t>Can move to next slide with contact information towards end of question period.</a:t>
            </a:r>
            <a:r>
              <a:rPr lang="en-US" dirty="0">
                <a:effectLst/>
              </a:rPr>
              <a:t> </a:t>
            </a:r>
            <a:endParaRPr lang="en-US" sz="1200" kern="1200" dirty="0">
              <a:solidFill>
                <a:schemeClr val="tx1"/>
              </a:solidFill>
              <a:effectLst/>
              <a:latin typeface="Calibri Light"/>
              <a:ea typeface="+mn-ea"/>
              <a:cs typeface="+mn-cs"/>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1892443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Light"/>
                <a:ea typeface="+mn-ea"/>
                <a:cs typeface="+mn-cs"/>
              </a:rPr>
              <a:t>Message 7: </a:t>
            </a:r>
            <a:r>
              <a:rPr lang="en-US" sz="1200" b="1" kern="1200" dirty="0">
                <a:solidFill>
                  <a:schemeClr val="tx1"/>
                </a:solidFill>
                <a:effectLst/>
                <a:latin typeface="Calibri Light"/>
                <a:ea typeface="+mn-ea"/>
                <a:cs typeface="+mn-cs"/>
              </a:rPr>
              <a:t>Contact information</a:t>
            </a:r>
            <a:r>
              <a:rPr lang="en-US" sz="1200" kern="1200" dirty="0">
                <a:solidFill>
                  <a:schemeClr val="tx1"/>
                </a:solidFill>
                <a:effectLst/>
                <a:latin typeface="Calibri Light"/>
                <a:ea typeface="+mn-ea"/>
                <a:cs typeface="+mn-cs"/>
              </a:rPr>
              <a:t> including Dr. </a:t>
            </a:r>
            <a:r>
              <a:rPr lang="en-US" sz="1200" kern="1200" dirty="0" err="1">
                <a:solidFill>
                  <a:schemeClr val="tx1"/>
                </a:solidFill>
                <a:effectLst/>
                <a:latin typeface="Calibri Light"/>
                <a:ea typeface="+mn-ea"/>
                <a:cs typeface="+mn-cs"/>
              </a:rPr>
              <a:t>Guizani’s</a:t>
            </a:r>
            <a:r>
              <a:rPr lang="en-US" sz="1200" kern="1200" dirty="0">
                <a:solidFill>
                  <a:schemeClr val="tx1"/>
                </a:solidFill>
                <a:effectLst/>
                <a:latin typeface="Calibri Light"/>
                <a:ea typeface="+mn-ea"/>
                <a:cs typeface="+mn-cs"/>
              </a:rPr>
              <a:t> name, email, and name of the lab. </a:t>
            </a:r>
          </a:p>
          <a:p>
            <a:r>
              <a:rPr lang="en-US" sz="1200" kern="1200" dirty="0">
                <a:solidFill>
                  <a:schemeClr val="tx1"/>
                </a:solidFill>
                <a:effectLst/>
                <a:latin typeface="Calibri Light"/>
                <a:ea typeface="+mn-ea"/>
                <a:cs typeface="+mn-cs"/>
              </a:rPr>
              <a:t>Dr. Ikram GUIZANI</a:t>
            </a:r>
          </a:p>
          <a:p>
            <a:r>
              <a:rPr lang="en-US" sz="1200" u="sng" kern="1200" dirty="0">
                <a:solidFill>
                  <a:schemeClr val="tx1"/>
                </a:solidFill>
                <a:effectLst/>
                <a:latin typeface="Calibri Light"/>
                <a:ea typeface="+mn-ea"/>
                <a:cs typeface="+mn-cs"/>
                <a:hlinkClick r:id="rId3"/>
              </a:rPr>
              <a:t>ikram.Guizani@pasteur.tn</a:t>
            </a:r>
            <a:r>
              <a:rPr lang="en-US" sz="1200" kern="1200" dirty="0">
                <a:solidFill>
                  <a:schemeClr val="tx1"/>
                </a:solidFill>
                <a:effectLst/>
                <a:latin typeface="Calibri Light"/>
                <a:ea typeface="+mn-ea"/>
                <a:cs typeface="+mn-cs"/>
              </a:rPr>
              <a:t> </a:t>
            </a:r>
          </a:p>
          <a:p>
            <a:r>
              <a:rPr lang="en-US" sz="1200" kern="1200" dirty="0">
                <a:solidFill>
                  <a:schemeClr val="tx1"/>
                </a:solidFill>
                <a:effectLst/>
                <a:latin typeface="Calibri Light"/>
                <a:ea typeface="+mn-ea"/>
                <a:cs typeface="+mn-cs"/>
              </a:rPr>
              <a:t>Molecular Epidemiology &amp; Experimental Pathology</a:t>
            </a:r>
          </a:p>
          <a:p>
            <a:r>
              <a:rPr lang="en-US" sz="1200" kern="1200" dirty="0" err="1">
                <a:solidFill>
                  <a:schemeClr val="tx1"/>
                </a:solidFill>
                <a:effectLst/>
                <a:latin typeface="Calibri Light"/>
                <a:ea typeface="+mn-ea"/>
                <a:cs typeface="+mn-cs"/>
              </a:rPr>
              <a:t>Institut</a:t>
            </a:r>
            <a:r>
              <a:rPr lang="en-US" sz="1200" kern="1200" dirty="0">
                <a:solidFill>
                  <a:schemeClr val="tx1"/>
                </a:solidFill>
                <a:effectLst/>
                <a:latin typeface="Calibri Light"/>
                <a:ea typeface="+mn-ea"/>
                <a:cs typeface="+mn-cs"/>
              </a:rPr>
              <a:t> Pasteur de Tunis</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339254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Light"/>
                <a:ea typeface="+mn-ea"/>
                <a:cs typeface="+mn-cs"/>
              </a:rPr>
              <a:t>Why do we need better diagnostics for leishmaniasis?</a:t>
            </a:r>
            <a:r>
              <a:rPr lang="en-US" sz="1200" kern="1200" dirty="0">
                <a:solidFill>
                  <a:schemeClr val="tx1"/>
                </a:solidFill>
                <a:effectLst/>
                <a:latin typeface="Calibri Light"/>
                <a:ea typeface="+mn-ea"/>
                <a:cs typeface="+mn-cs"/>
              </a:rPr>
              <a:t>  Pose as question to group.</a:t>
            </a:r>
          </a:p>
          <a:p>
            <a:r>
              <a:rPr lang="en-US" sz="1200" kern="1200" dirty="0">
                <a:solidFill>
                  <a:schemeClr val="tx1"/>
                </a:solidFill>
                <a:effectLst/>
                <a:latin typeface="Calibri Light"/>
                <a:ea typeface="+mn-ea"/>
                <a:cs typeface="+mn-cs"/>
              </a:rPr>
              <a:t> </a:t>
            </a:r>
          </a:p>
          <a:p>
            <a:r>
              <a:rPr lang="en-US" sz="1200" kern="1200" dirty="0">
                <a:solidFill>
                  <a:schemeClr val="tx1"/>
                </a:solidFill>
                <a:effectLst/>
                <a:latin typeface="Calibri Light"/>
                <a:ea typeface="+mn-ea"/>
                <a:cs typeface="+mn-cs"/>
              </a:rPr>
              <a:t>Message 1: Summarize why this research is important (“60-second soundbite” or “elevator speech”). The research described here will provide proof-of-concept for a diagnostic test that fills a major gap in diagnosing and facilitating better treatment of cutaneous leishmaniases, a neglected tropical disease with high global morbidity.</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812207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2679205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Calibri Light"/>
                <a:ea typeface="+mn-ea"/>
                <a:cs typeface="+mn-cs"/>
              </a:rPr>
              <a:t>Message 2: </a:t>
            </a:r>
            <a:r>
              <a:rPr lang="en-US" sz="1200" b="1" kern="1200" dirty="0">
                <a:solidFill>
                  <a:schemeClr val="tx1"/>
                </a:solidFill>
                <a:effectLst/>
                <a:latin typeface="Calibri Light"/>
                <a:ea typeface="+mn-ea"/>
                <a:cs typeface="+mn-cs"/>
              </a:rPr>
              <a:t>Cutaneous leishmaniasis is a skin disease that is classified as a neglected tropical disease. </a:t>
            </a:r>
            <a:r>
              <a:rPr lang="en-US" sz="1200" kern="1200" dirty="0">
                <a:solidFill>
                  <a:schemeClr val="tx1"/>
                </a:solidFill>
                <a:effectLst/>
                <a:latin typeface="Calibri Light"/>
                <a:ea typeface="+mn-ea"/>
                <a:cs typeface="+mn-cs"/>
              </a:rPr>
              <a:t> </a:t>
            </a:r>
          </a:p>
          <a:p>
            <a:endParaRPr lang="en-US" sz="1200" kern="1200" dirty="0">
              <a:solidFill>
                <a:schemeClr val="tx1"/>
              </a:solidFill>
              <a:effectLst/>
              <a:latin typeface="Calibri Light"/>
              <a:ea typeface="+mn-ea"/>
              <a:cs typeface="+mn-cs"/>
            </a:endParaRPr>
          </a:p>
          <a:p>
            <a:r>
              <a:rPr lang="en-US" sz="1200" kern="1200" dirty="0">
                <a:solidFill>
                  <a:schemeClr val="tx1"/>
                </a:solidFill>
                <a:effectLst/>
                <a:latin typeface="Calibri Light"/>
                <a:ea typeface="+mn-ea"/>
                <a:cs typeface="+mn-cs"/>
              </a:rPr>
              <a:t>It’s a complex disease caused by many different species of the leishmania parasite. Different species can cause similar disease presentation; the same species can cause different clinical presentations. Treatment depends on species.</a:t>
            </a:r>
          </a:p>
          <a:p>
            <a:r>
              <a:rPr lang="en-US" sz="1200" kern="1200" dirty="0">
                <a:solidFill>
                  <a:schemeClr val="tx1"/>
                </a:solidFill>
                <a:effectLst/>
                <a:latin typeface="Calibri Light"/>
                <a:ea typeface="+mn-ea"/>
                <a:cs typeface="+mn-cs"/>
              </a:rPr>
              <a:t> </a:t>
            </a:r>
          </a:p>
          <a:p>
            <a:r>
              <a:rPr lang="en-US" sz="1200" kern="1200" dirty="0">
                <a:solidFill>
                  <a:schemeClr val="tx1"/>
                </a:solidFill>
                <a:effectLst/>
                <a:latin typeface="Calibri Light"/>
                <a:ea typeface="+mn-ea"/>
                <a:cs typeface="+mn-cs"/>
              </a:rPr>
              <a:t>Globally there are over 20 species of </a:t>
            </a:r>
            <a:r>
              <a:rPr lang="en-US" sz="1200" i="1" kern="1200" dirty="0">
                <a:solidFill>
                  <a:schemeClr val="tx1"/>
                </a:solidFill>
                <a:effectLst/>
                <a:latin typeface="Calibri Light"/>
                <a:ea typeface="+mn-ea"/>
                <a:cs typeface="+mn-cs"/>
              </a:rPr>
              <a:t>Leishmania</a:t>
            </a:r>
            <a:r>
              <a:rPr lang="en-US" sz="1200" kern="1200" dirty="0">
                <a:solidFill>
                  <a:schemeClr val="tx1"/>
                </a:solidFill>
                <a:effectLst/>
                <a:latin typeface="Calibri Light"/>
                <a:ea typeface="+mn-ea"/>
                <a:cs typeface="+mn-cs"/>
              </a:rPr>
              <a:t> pathogenic to humans.</a:t>
            </a:r>
            <a:r>
              <a:rPr lang="en-US" sz="1200" kern="1200" baseline="30000" dirty="0">
                <a:solidFill>
                  <a:schemeClr val="tx1"/>
                </a:solidFill>
                <a:effectLst/>
                <a:latin typeface="Calibri Light"/>
                <a:ea typeface="+mn-ea"/>
                <a:cs typeface="+mn-cs"/>
              </a:rPr>
              <a:t>1</a:t>
            </a:r>
            <a:r>
              <a:rPr lang="en-US" sz="1200" kern="1200" dirty="0">
                <a:solidFill>
                  <a:schemeClr val="tx1"/>
                </a:solidFill>
                <a:effectLst/>
                <a:latin typeface="Calibri Light"/>
                <a:ea typeface="+mn-ea"/>
                <a:cs typeface="+mn-cs"/>
              </a:rPr>
              <a:t> The distribution of the species has changed over time and continues to change in response to environmental and land use changes.</a:t>
            </a:r>
            <a:r>
              <a:rPr lang="en-US" sz="1200" kern="1200" baseline="30000" dirty="0">
                <a:solidFill>
                  <a:schemeClr val="tx1"/>
                </a:solidFill>
                <a:effectLst/>
                <a:latin typeface="Calibri Light"/>
                <a:ea typeface="+mn-ea"/>
                <a:cs typeface="+mn-cs"/>
              </a:rPr>
              <a:t>2</a:t>
            </a:r>
          </a:p>
          <a:p>
            <a:r>
              <a:rPr lang="en-US" sz="1200" kern="1200" dirty="0">
                <a:solidFill>
                  <a:schemeClr val="tx1"/>
                </a:solidFill>
                <a:effectLst/>
                <a:latin typeface="Calibri Light"/>
                <a:ea typeface="+mn-ea"/>
                <a:cs typeface="+mn-cs"/>
              </a:rPr>
              <a:t> </a:t>
            </a:r>
          </a:p>
          <a:p>
            <a:r>
              <a:rPr lang="en-US" sz="1200" kern="1200" dirty="0">
                <a:solidFill>
                  <a:schemeClr val="tx1"/>
                </a:solidFill>
                <a:effectLst/>
                <a:latin typeface="Calibri Light"/>
                <a:ea typeface="+mn-ea"/>
                <a:cs typeface="+mn-cs"/>
              </a:rPr>
              <a:t>While most cases of leishmaniasis are transmitted through bites from infected sand flies, some species can spread via contaminated needles, blood transfusions, or even from a pregnant woman to her fetus.</a:t>
            </a:r>
            <a:r>
              <a:rPr lang="en-US" sz="1200" kern="1200" baseline="30000" dirty="0">
                <a:solidFill>
                  <a:schemeClr val="tx1"/>
                </a:solidFill>
                <a:effectLst/>
                <a:latin typeface="Calibri Light"/>
                <a:ea typeface="+mn-ea"/>
                <a:cs typeface="+mn-cs"/>
              </a:rPr>
              <a:t>3</a:t>
            </a:r>
            <a:r>
              <a:rPr lang="en-US" sz="1200" kern="1200" dirty="0">
                <a:solidFill>
                  <a:schemeClr val="tx1"/>
                </a:solidFill>
                <a:effectLst/>
                <a:latin typeface="Calibri Light"/>
                <a:ea typeface="+mn-ea"/>
                <a:cs typeface="+mn-cs"/>
              </a:rPr>
              <a:t> This diversity in disease transmission makes it difficult to control the vectors and reservoirs through which the disease is spread. </a:t>
            </a:r>
          </a:p>
          <a:p>
            <a:endParaRPr lang="en-US" sz="1200" kern="1200" dirty="0">
              <a:solidFill>
                <a:schemeClr val="tx1"/>
              </a:solidFill>
              <a:effectLst/>
              <a:latin typeface="Calibri Light"/>
              <a:ea typeface="+mn-ea"/>
              <a:cs typeface="+mn-cs"/>
            </a:endParaRPr>
          </a:p>
          <a:p>
            <a:r>
              <a:rPr lang="en-US" sz="1200" kern="1200" baseline="30000" dirty="0">
                <a:solidFill>
                  <a:schemeClr val="tx1"/>
                </a:solidFill>
                <a:effectLst/>
                <a:latin typeface="Calibri Light"/>
                <a:ea typeface="+mn-ea"/>
                <a:cs typeface="+mn-cs"/>
              </a:rPr>
              <a:t>1</a:t>
            </a:r>
            <a:r>
              <a:rPr lang="en-US" sz="1200" kern="1200" dirty="0">
                <a:solidFill>
                  <a:schemeClr val="tx1"/>
                </a:solidFill>
                <a:effectLst/>
                <a:latin typeface="Calibri Light"/>
                <a:ea typeface="+mn-ea"/>
                <a:cs typeface="+mn-cs"/>
              </a:rPr>
              <a:t>World Health Organization (WHO), “What Is Leishmaniasis?” accessed at </a:t>
            </a:r>
            <a:r>
              <a:rPr lang="en-US" sz="1200" u="sng" kern="1200" dirty="0">
                <a:solidFill>
                  <a:schemeClr val="tx1"/>
                </a:solidFill>
                <a:effectLst/>
                <a:latin typeface="Calibri Light"/>
                <a:ea typeface="+mn-ea"/>
                <a:cs typeface="+mn-cs"/>
                <a:hlinkClick r:id="rId3"/>
              </a:rPr>
              <a:t>www.who.int/leishmaniasis/disease/en/</a:t>
            </a:r>
            <a:r>
              <a:rPr lang="en-US" sz="1200" kern="1200" dirty="0">
                <a:solidFill>
                  <a:schemeClr val="tx1"/>
                </a:solidFill>
                <a:effectLst/>
                <a:latin typeface="Calibri Light"/>
                <a:ea typeface="+mn-ea"/>
                <a:cs typeface="+mn-cs"/>
              </a:rPr>
              <a:t>, on May 22, 2019.</a:t>
            </a:r>
          </a:p>
          <a:p>
            <a:endParaRPr lang="en-US" dirty="0">
              <a:effectLst/>
            </a:endParaRPr>
          </a:p>
          <a:p>
            <a:r>
              <a:rPr lang="fr-FR" sz="1200" kern="1200" baseline="30000" dirty="0">
                <a:solidFill>
                  <a:schemeClr val="tx1"/>
                </a:solidFill>
                <a:effectLst/>
                <a:latin typeface="Calibri Light"/>
                <a:ea typeface="+mn-ea"/>
                <a:cs typeface="+mn-cs"/>
              </a:rPr>
              <a:t>2</a:t>
            </a:r>
            <a:r>
              <a:rPr lang="fr-FR" sz="1200" kern="1200" dirty="0">
                <a:solidFill>
                  <a:schemeClr val="tx1"/>
                </a:solidFill>
                <a:effectLst/>
                <a:latin typeface="Calibri Light"/>
                <a:ea typeface="+mn-ea"/>
                <a:cs typeface="+mn-cs"/>
              </a:rPr>
              <a:t>Fatima-Zahra Abou-</a:t>
            </a:r>
            <a:r>
              <a:rPr lang="fr-FR" sz="1200" kern="1200" dirty="0" err="1">
                <a:solidFill>
                  <a:schemeClr val="tx1"/>
                </a:solidFill>
                <a:effectLst/>
                <a:latin typeface="Calibri Light"/>
                <a:ea typeface="+mn-ea"/>
                <a:cs typeface="+mn-cs"/>
              </a:rPr>
              <a:t>Elaaz</a:t>
            </a:r>
            <a:r>
              <a:rPr lang="fr-FR" sz="1200" kern="1200" dirty="0">
                <a:solidFill>
                  <a:schemeClr val="tx1"/>
                </a:solidFill>
                <a:effectLst/>
                <a:latin typeface="Calibri Light"/>
                <a:ea typeface="+mn-ea"/>
                <a:cs typeface="+mn-cs"/>
              </a:rPr>
              <a:t> et al., “</a:t>
            </a:r>
            <a:r>
              <a:rPr lang="fr-FR" sz="1200" kern="1200" dirty="0" err="1">
                <a:solidFill>
                  <a:schemeClr val="tx1"/>
                </a:solidFill>
                <a:effectLst/>
                <a:latin typeface="Calibri Light"/>
                <a:ea typeface="+mn-ea"/>
                <a:cs typeface="+mn-cs"/>
              </a:rPr>
              <a:t>Thirty</a:t>
            </a:r>
            <a:r>
              <a:rPr lang="fr-FR" sz="1200" kern="1200" dirty="0">
                <a:solidFill>
                  <a:schemeClr val="tx1"/>
                </a:solidFill>
                <a:effectLst/>
                <a:latin typeface="Calibri Light"/>
                <a:ea typeface="+mn-ea"/>
                <a:cs typeface="+mn-cs"/>
              </a:rPr>
              <a:t> </a:t>
            </a:r>
            <a:r>
              <a:rPr lang="fr-FR" sz="1200" kern="1200" dirty="0" err="1">
                <a:solidFill>
                  <a:schemeClr val="tx1"/>
                </a:solidFill>
                <a:effectLst/>
                <a:latin typeface="Calibri Light"/>
                <a:ea typeface="+mn-ea"/>
                <a:cs typeface="+mn-cs"/>
              </a:rPr>
              <a:t>Years</a:t>
            </a:r>
            <a:r>
              <a:rPr lang="fr-FR" sz="1200" kern="1200" dirty="0">
                <a:solidFill>
                  <a:schemeClr val="tx1"/>
                </a:solidFill>
                <a:effectLst/>
                <a:latin typeface="Calibri Light"/>
                <a:ea typeface="+mn-ea"/>
                <a:cs typeface="+mn-cs"/>
              </a:rPr>
              <a:t> of </a:t>
            </a:r>
            <a:r>
              <a:rPr lang="fr-FR" sz="1200" kern="1200" dirty="0" err="1">
                <a:solidFill>
                  <a:schemeClr val="tx1"/>
                </a:solidFill>
                <a:effectLst/>
                <a:latin typeface="Calibri Light"/>
                <a:ea typeface="+mn-ea"/>
                <a:cs typeface="+mn-cs"/>
              </a:rPr>
              <a:t>Cutaneous</a:t>
            </a:r>
            <a:r>
              <a:rPr lang="fr-FR" sz="1200" kern="1200" dirty="0">
                <a:solidFill>
                  <a:schemeClr val="tx1"/>
                </a:solidFill>
                <a:effectLst/>
                <a:latin typeface="Calibri Light"/>
                <a:ea typeface="+mn-ea"/>
                <a:cs typeface="+mn-cs"/>
              </a:rPr>
              <a:t> </a:t>
            </a:r>
            <a:r>
              <a:rPr lang="fr-FR" sz="1200" kern="1200" dirty="0" err="1">
                <a:solidFill>
                  <a:schemeClr val="tx1"/>
                </a:solidFill>
                <a:effectLst/>
                <a:latin typeface="Calibri Light"/>
                <a:ea typeface="+mn-ea"/>
                <a:cs typeface="+mn-cs"/>
              </a:rPr>
              <a:t>Leishmaniasis</a:t>
            </a:r>
            <a:r>
              <a:rPr lang="fr-FR" sz="1200" kern="1200" dirty="0">
                <a:solidFill>
                  <a:schemeClr val="tx1"/>
                </a:solidFill>
                <a:effectLst/>
                <a:latin typeface="Calibri Light"/>
                <a:ea typeface="+mn-ea"/>
                <a:cs typeface="+mn-cs"/>
              </a:rPr>
              <a:t> in Tadla-</a:t>
            </a:r>
            <a:r>
              <a:rPr lang="fr-FR" sz="1200" kern="1200" dirty="0" err="1">
                <a:solidFill>
                  <a:schemeClr val="tx1"/>
                </a:solidFill>
                <a:effectLst/>
                <a:latin typeface="Calibri Light"/>
                <a:ea typeface="+mn-ea"/>
                <a:cs typeface="+mn-cs"/>
              </a:rPr>
              <a:t>Azilal</a:t>
            </a:r>
            <a:r>
              <a:rPr lang="fr-FR" sz="1200" kern="1200" dirty="0">
                <a:solidFill>
                  <a:schemeClr val="tx1"/>
                </a:solidFill>
                <a:effectLst/>
                <a:latin typeface="Calibri Light"/>
                <a:ea typeface="+mn-ea"/>
                <a:cs typeface="+mn-cs"/>
              </a:rPr>
              <a:t> Focus, </a:t>
            </a:r>
            <a:r>
              <a:rPr lang="fr-FR" sz="1200" kern="1200" dirty="0" err="1">
                <a:solidFill>
                  <a:schemeClr val="tx1"/>
                </a:solidFill>
                <a:effectLst/>
                <a:latin typeface="Calibri Light"/>
                <a:ea typeface="+mn-ea"/>
                <a:cs typeface="+mn-cs"/>
              </a:rPr>
              <a:t>Morocco</a:t>
            </a:r>
            <a:r>
              <a:rPr lang="fr-FR" sz="1200" kern="1200" dirty="0">
                <a:solidFill>
                  <a:schemeClr val="tx1"/>
                </a:solidFill>
                <a:effectLst/>
                <a:latin typeface="Calibri Light"/>
                <a:ea typeface="+mn-ea"/>
                <a:cs typeface="+mn-cs"/>
              </a:rPr>
              <a:t>,” Parasite </a:t>
            </a:r>
            <a:r>
              <a:rPr lang="fr-FR" sz="1200" i="1" kern="1200" dirty="0" err="1">
                <a:solidFill>
                  <a:schemeClr val="tx1"/>
                </a:solidFill>
                <a:effectLst/>
                <a:latin typeface="Calibri Light"/>
                <a:ea typeface="+mn-ea"/>
                <a:cs typeface="+mn-cs"/>
              </a:rPr>
              <a:t>Epidemiology</a:t>
            </a:r>
            <a:r>
              <a:rPr lang="fr-FR" sz="1200" i="1" kern="1200" dirty="0">
                <a:solidFill>
                  <a:schemeClr val="tx1"/>
                </a:solidFill>
                <a:effectLst/>
                <a:latin typeface="Calibri Light"/>
                <a:ea typeface="+mn-ea"/>
                <a:cs typeface="+mn-cs"/>
              </a:rPr>
              <a:t> and Control</a:t>
            </a:r>
            <a:r>
              <a:rPr lang="fr-FR" sz="1200" kern="1200" dirty="0">
                <a:solidFill>
                  <a:schemeClr val="tx1"/>
                </a:solidFill>
                <a:effectLst/>
                <a:latin typeface="Calibri Light"/>
                <a:ea typeface="+mn-ea"/>
                <a:cs typeface="+mn-cs"/>
              </a:rPr>
              <a:t> 4 (2019): e00091; DOI: 10.1016/j.parepi.2019.e00091.</a:t>
            </a:r>
          </a:p>
          <a:p>
            <a:endParaRPr lang="en-US" dirty="0">
              <a:effectLst/>
            </a:endParaRPr>
          </a:p>
          <a:p>
            <a:r>
              <a:rPr lang="en-US" sz="1200" kern="1200" baseline="30000" dirty="0">
                <a:solidFill>
                  <a:schemeClr val="tx1"/>
                </a:solidFill>
                <a:effectLst/>
                <a:latin typeface="Calibri Light"/>
                <a:ea typeface="+mn-ea"/>
                <a:cs typeface="+mn-cs"/>
              </a:rPr>
              <a:t>3</a:t>
            </a:r>
            <a:r>
              <a:rPr lang="en-US" sz="1200" kern="1200" dirty="0">
                <a:solidFill>
                  <a:schemeClr val="tx1"/>
                </a:solidFill>
                <a:effectLst/>
                <a:latin typeface="Calibri Light"/>
                <a:ea typeface="+mn-ea"/>
                <a:cs typeface="+mn-cs"/>
              </a:rPr>
              <a:t>Centers for Disease Control and Prevention (CDC), “About Leishmaniasis,” accessed at </a:t>
            </a:r>
            <a:r>
              <a:rPr lang="en-US" sz="1200" u="sng" kern="1200" dirty="0">
                <a:solidFill>
                  <a:schemeClr val="tx1"/>
                </a:solidFill>
                <a:effectLst/>
                <a:latin typeface="Calibri Light"/>
                <a:ea typeface="+mn-ea"/>
                <a:cs typeface="+mn-cs"/>
                <a:hlinkClick r:id="rId4"/>
              </a:rPr>
              <a:t>www.cdc.gov/parasites/leishmaniasis/gen_info/faqs.html</a:t>
            </a:r>
            <a:r>
              <a:rPr lang="en-US" sz="1200" kern="1200" dirty="0">
                <a:solidFill>
                  <a:schemeClr val="tx1"/>
                </a:solidFill>
                <a:effectLst/>
                <a:latin typeface="Calibri Light"/>
                <a:ea typeface="+mn-ea"/>
                <a:cs typeface="+mn-cs"/>
              </a:rPr>
              <a:t>, on May 22, 2019.</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309667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Light"/>
                <a:ea typeface="+mn-ea"/>
                <a:cs typeface="+mn-cs"/>
              </a:rPr>
              <a:t>Message 3: </a:t>
            </a:r>
            <a:r>
              <a:rPr lang="en-US" sz="1200" b="1" kern="1200" dirty="0">
                <a:solidFill>
                  <a:schemeClr val="tx1"/>
                </a:solidFill>
                <a:effectLst/>
                <a:latin typeface="Calibri Light"/>
                <a:ea typeface="+mn-ea"/>
                <a:cs typeface="+mn-cs"/>
              </a:rPr>
              <a:t>Between 700k and 1.2 million people suffer from cutaneous leishmaniasis globally each year</a:t>
            </a:r>
            <a:r>
              <a:rPr lang="en-US" sz="1200" kern="1200" dirty="0">
                <a:solidFill>
                  <a:schemeClr val="tx1"/>
                </a:solidFill>
                <a:effectLst/>
                <a:latin typeface="Calibri Light"/>
                <a:ea typeface="+mn-ea"/>
                <a:cs typeface="+mn-cs"/>
              </a:rPr>
              <a:t>.</a:t>
            </a:r>
            <a:r>
              <a:rPr lang="en-US" sz="1200" kern="1200" baseline="30000" dirty="0">
                <a:solidFill>
                  <a:schemeClr val="tx1"/>
                </a:solidFill>
                <a:effectLst/>
                <a:latin typeface="Calibri Light"/>
                <a:ea typeface="+mn-ea"/>
                <a:cs typeface="+mn-cs"/>
              </a:rPr>
              <a:t>1</a:t>
            </a:r>
            <a:r>
              <a:rPr lang="en-US" sz="1200" kern="1200" dirty="0">
                <a:solidFill>
                  <a:schemeClr val="tx1"/>
                </a:solidFill>
                <a:effectLst/>
                <a:latin typeface="Calibri Light"/>
                <a:ea typeface="+mn-ea"/>
                <a:cs typeface="+mn-cs"/>
              </a:rPr>
              <a:t> </a:t>
            </a:r>
          </a:p>
          <a:p>
            <a:endParaRPr lang="en-US" sz="1200" kern="1200" dirty="0">
              <a:solidFill>
                <a:schemeClr val="tx1"/>
              </a:solidFill>
              <a:effectLst/>
              <a:latin typeface="Calibri Light"/>
              <a:ea typeface="+mn-ea"/>
              <a:cs typeface="+mn-cs"/>
            </a:endParaRPr>
          </a:p>
          <a:p>
            <a:r>
              <a:rPr lang="en-US" sz="1200" kern="1200" dirty="0">
                <a:solidFill>
                  <a:schemeClr val="tx1"/>
                </a:solidFill>
                <a:effectLst/>
                <a:latin typeface="Calibri Light"/>
                <a:ea typeface="+mn-ea"/>
                <a:cs typeface="+mn-cs"/>
              </a:rPr>
              <a:t>80% of Old World CL occurs in MENA regions with 4</a:t>
            </a:r>
            <a:r>
              <a:rPr lang="en-US" sz="1200" u="sng" kern="1200" dirty="0">
                <a:solidFill>
                  <a:schemeClr val="tx1"/>
                </a:solidFill>
                <a:effectLst/>
                <a:latin typeface="Calibri Light"/>
                <a:ea typeface="+mn-ea"/>
                <a:cs typeface="+mn-cs"/>
              </a:rPr>
              <a:t>,</a:t>
            </a:r>
            <a:r>
              <a:rPr lang="en-US" sz="1200" kern="1200" dirty="0">
                <a:solidFill>
                  <a:schemeClr val="tx1"/>
                </a:solidFill>
                <a:effectLst/>
                <a:latin typeface="Calibri Light"/>
                <a:ea typeface="+mn-ea"/>
                <a:cs typeface="+mn-cs"/>
              </a:rPr>
              <a:t>000-7</a:t>
            </a:r>
            <a:r>
              <a:rPr lang="en-US" sz="1200" u="sng" kern="1200" dirty="0">
                <a:solidFill>
                  <a:schemeClr val="tx1"/>
                </a:solidFill>
                <a:effectLst/>
                <a:latin typeface="Calibri Light"/>
                <a:ea typeface="+mn-ea"/>
                <a:cs typeface="+mn-cs"/>
              </a:rPr>
              <a:t>,</a:t>
            </a:r>
            <a:r>
              <a:rPr lang="en-US" sz="1200" kern="1200" dirty="0">
                <a:solidFill>
                  <a:schemeClr val="tx1"/>
                </a:solidFill>
                <a:effectLst/>
                <a:latin typeface="Calibri Light"/>
                <a:ea typeface="+mn-ea"/>
                <a:cs typeface="+mn-cs"/>
              </a:rPr>
              <a:t>000 cases in Tunisia  Reporting of CL is uneven which affects quality of estimates. (Keep focus on Eastern Hemisphere which includes MENA in coherence with map.)</a:t>
            </a:r>
            <a:r>
              <a:rPr lang="en-US" sz="1200" kern="1200" baseline="30000" dirty="0">
                <a:solidFill>
                  <a:schemeClr val="tx1"/>
                </a:solidFill>
                <a:effectLst/>
                <a:latin typeface="Calibri Light"/>
                <a:ea typeface="+mn-ea"/>
                <a:cs typeface="+mn-cs"/>
              </a:rPr>
              <a:t>2</a:t>
            </a:r>
          </a:p>
          <a:p>
            <a:endParaRPr lang="en-US" sz="1200" kern="1200" dirty="0">
              <a:solidFill>
                <a:schemeClr val="tx1"/>
              </a:solidFill>
              <a:effectLst/>
              <a:latin typeface="Calibri Light"/>
              <a:ea typeface="+mn-ea"/>
              <a:cs typeface="+mn-cs"/>
            </a:endParaRPr>
          </a:p>
          <a:p>
            <a:r>
              <a:rPr lang="en-US" sz="1200" kern="1200" baseline="30000" dirty="0">
                <a:solidFill>
                  <a:schemeClr val="tx1"/>
                </a:solidFill>
                <a:effectLst/>
                <a:latin typeface="Calibri Light"/>
                <a:ea typeface="+mn-ea"/>
                <a:cs typeface="+mn-cs"/>
              </a:rPr>
              <a:t>1</a:t>
            </a:r>
            <a:r>
              <a:rPr lang="en-US" sz="1200" kern="1200" dirty="0">
                <a:solidFill>
                  <a:schemeClr val="tx1"/>
                </a:solidFill>
                <a:effectLst/>
                <a:latin typeface="Calibri Light"/>
                <a:ea typeface="+mn-ea"/>
                <a:cs typeface="+mn-cs"/>
              </a:rPr>
              <a:t>Jorge Alvar et al., “Leishmaniasis Worldwide and Global Estimates of Its Incidence,” </a:t>
            </a:r>
            <a:r>
              <a:rPr lang="en-US" sz="1200" i="1" kern="1200" dirty="0" err="1">
                <a:solidFill>
                  <a:schemeClr val="tx1"/>
                </a:solidFill>
                <a:effectLst/>
                <a:latin typeface="Calibri Light"/>
                <a:ea typeface="+mn-ea"/>
                <a:cs typeface="+mn-cs"/>
              </a:rPr>
              <a:t>PloS</a:t>
            </a:r>
            <a:r>
              <a:rPr lang="en-US" sz="1200" i="1" kern="1200" dirty="0">
                <a:solidFill>
                  <a:schemeClr val="tx1"/>
                </a:solidFill>
                <a:effectLst/>
                <a:latin typeface="Calibri Light"/>
                <a:ea typeface="+mn-ea"/>
                <a:cs typeface="+mn-cs"/>
              </a:rPr>
              <a:t> One</a:t>
            </a:r>
            <a:r>
              <a:rPr lang="en-US" sz="1200" kern="1200" dirty="0">
                <a:solidFill>
                  <a:schemeClr val="tx1"/>
                </a:solidFill>
                <a:effectLst/>
                <a:latin typeface="Calibri Light"/>
                <a:ea typeface="+mn-ea"/>
                <a:cs typeface="+mn-cs"/>
              </a:rPr>
              <a:t> 7, no. 5 (2012): e35671; DOI: 10.1371/journal.pone.0035671.</a:t>
            </a:r>
          </a:p>
          <a:p>
            <a:endParaRPr lang="en-US" dirty="0">
              <a:effectLst/>
            </a:endParaRPr>
          </a:p>
          <a:p>
            <a:r>
              <a:rPr lang="en-US" sz="1200" kern="1200" baseline="30000" dirty="0">
                <a:solidFill>
                  <a:schemeClr val="tx1"/>
                </a:solidFill>
                <a:effectLst/>
                <a:latin typeface="Calibri Light"/>
                <a:ea typeface="+mn-ea"/>
                <a:cs typeface="+mn-cs"/>
              </a:rPr>
              <a:t>2</a:t>
            </a:r>
            <a:r>
              <a:rPr lang="en-US" sz="1200" kern="1200" dirty="0">
                <a:solidFill>
                  <a:schemeClr val="tx1"/>
                </a:solidFill>
                <a:effectLst/>
                <a:latin typeface="Calibri Light"/>
                <a:ea typeface="+mn-ea"/>
                <a:cs typeface="+mn-cs"/>
              </a:rPr>
              <a:t>Alvar et al., “Leishmaniasis Worldwide and Global Estimates of Its Incidence.”</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96441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kern="1200" dirty="0">
                <a:solidFill>
                  <a:schemeClr val="tx1"/>
                </a:solidFill>
                <a:effectLst/>
                <a:latin typeface="+mn-lt"/>
                <a:ea typeface="+mn-ea"/>
                <a:cs typeface="+mn-cs"/>
              </a:rPr>
              <a:t>Message 4: </a:t>
            </a:r>
            <a:r>
              <a:rPr lang="en-US" sz="700" b="1" kern="1200" dirty="0">
                <a:solidFill>
                  <a:schemeClr val="tx1"/>
                </a:solidFill>
                <a:effectLst/>
                <a:latin typeface="+mn-lt"/>
                <a:ea typeface="+mn-ea"/>
                <a:cs typeface="+mn-cs"/>
              </a:rPr>
              <a:t>CL is a disease with high morbidity, and adverse social and economic effects.</a:t>
            </a:r>
          </a:p>
          <a:p>
            <a:endParaRPr lang="en-US" sz="7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700" kern="1200" dirty="0">
                <a:solidFill>
                  <a:schemeClr val="tx1"/>
                </a:solidFill>
                <a:effectLst/>
                <a:latin typeface="+mn-lt"/>
                <a:ea typeface="+mn-ea"/>
                <a:cs typeface="+mn-cs"/>
              </a:rPr>
              <a:t>According to </a:t>
            </a:r>
            <a:r>
              <a:rPr lang="en-US" sz="700" kern="1200" dirty="0" err="1">
                <a:solidFill>
                  <a:schemeClr val="tx1"/>
                </a:solidFill>
                <a:effectLst/>
                <a:latin typeface="+mn-lt"/>
                <a:ea typeface="+mn-ea"/>
                <a:cs typeface="+mn-cs"/>
              </a:rPr>
              <a:t>Karimkhani</a:t>
            </a:r>
            <a:r>
              <a:rPr lang="en-US" sz="700" kern="1200" dirty="0">
                <a:solidFill>
                  <a:schemeClr val="tx1"/>
                </a:solidFill>
                <a:effectLst/>
                <a:latin typeface="+mn-lt"/>
                <a:ea typeface="+mn-ea"/>
                <a:cs typeface="+mn-cs"/>
              </a:rPr>
              <a:t> et al (2016), disability-adjusted life-years (DALYs) --a sum of the years lived with disability and years of life lost due to CL is .58 years (just over 7 months) per 100,000</a:t>
            </a:r>
            <a:r>
              <a:rPr lang="en-US" sz="700" u="sng" kern="1200" dirty="0">
                <a:solidFill>
                  <a:schemeClr val="tx1"/>
                </a:solidFill>
                <a:effectLst/>
                <a:latin typeface="+mn-lt"/>
                <a:ea typeface="+mn-ea"/>
                <a:cs typeface="+mn-cs"/>
              </a:rPr>
              <a:t> people</a:t>
            </a:r>
            <a:r>
              <a:rPr lang="en-US" sz="700" kern="1200" dirty="0">
                <a:solidFill>
                  <a:schemeClr val="tx1"/>
                </a:solidFill>
                <a:effectLst/>
                <a:latin typeface="+mn-lt"/>
                <a:ea typeface="+mn-ea"/>
                <a:cs typeface="+mn-cs"/>
              </a:rPr>
              <a:t>.  The bulk of this burden falls on countries like Afghanistan (87·0 years), Sudan (20.2 years), and Syria (9.2 years).</a:t>
            </a:r>
            <a:r>
              <a:rPr lang="en-US" sz="700" kern="1200" baseline="30000" dirty="0">
                <a:solidFill>
                  <a:schemeClr val="tx1"/>
                </a:solidFill>
                <a:effectLst/>
                <a:latin typeface="+mn-lt"/>
                <a:ea typeface="+mn-ea"/>
                <a:cs typeface="+mn-cs"/>
              </a:rPr>
              <a:t>1</a:t>
            </a:r>
          </a:p>
          <a:p>
            <a:pPr marL="171450" lvl="0" indent="-171450">
              <a:buFont typeface="Arial" panose="020B0604020202020204" pitchFamily="34" charset="0"/>
              <a:buChar char="•"/>
            </a:pPr>
            <a:r>
              <a:rPr lang="en-US" sz="700" kern="1200" dirty="0">
                <a:solidFill>
                  <a:schemeClr val="tx1"/>
                </a:solidFill>
                <a:effectLst/>
                <a:latin typeface="+mn-lt"/>
                <a:ea typeface="+mn-ea"/>
                <a:cs typeface="+mn-cs"/>
              </a:rPr>
              <a:t>Different presentations of the disease affect all age ranges but mostly infants and young adults.</a:t>
            </a:r>
          </a:p>
          <a:p>
            <a:pPr marL="171450" lvl="0" indent="-171450">
              <a:buFont typeface="Arial" panose="020B0604020202020204" pitchFamily="34" charset="0"/>
              <a:buChar char="•"/>
            </a:pPr>
            <a:r>
              <a:rPr lang="en-US" sz="700" kern="1200" dirty="0">
                <a:solidFill>
                  <a:schemeClr val="tx1"/>
                </a:solidFill>
                <a:effectLst/>
                <a:latin typeface="+mn-lt"/>
                <a:ea typeface="+mn-ea"/>
                <a:cs typeface="+mn-cs"/>
              </a:rPr>
              <a:t>Those who contract the disease suffer from skin lesions that can be ulcerous and crusted.  The lesions can be large and unsightly and leave disfiguring scars, which in turn contribute to stigma – and its adverse effects on the quality of life and psychological well-being of its victims. </a:t>
            </a:r>
          </a:p>
          <a:p>
            <a:pPr marL="171450" lvl="0" indent="-171450">
              <a:buFont typeface="Arial" panose="020B0604020202020204" pitchFamily="34" charset="0"/>
              <a:buChar char="•"/>
            </a:pPr>
            <a:r>
              <a:rPr lang="en-US" sz="700" kern="1200" dirty="0">
                <a:solidFill>
                  <a:schemeClr val="tx1"/>
                </a:solidFill>
                <a:effectLst/>
                <a:latin typeface="+mn-lt"/>
                <a:ea typeface="+mn-ea"/>
                <a:cs typeface="+mn-cs"/>
              </a:rPr>
              <a:t>CL has multiple social and economic effects.</a:t>
            </a:r>
          </a:p>
          <a:p>
            <a:pPr marL="628559" lvl="1" indent="-171450">
              <a:buFont typeface="Arial" panose="020B0604020202020204" pitchFamily="34" charset="0"/>
              <a:buChar char="•"/>
            </a:pPr>
            <a:r>
              <a:rPr lang="en-US" sz="700" kern="1200" dirty="0">
                <a:solidFill>
                  <a:schemeClr val="tx1"/>
                </a:solidFill>
                <a:effectLst/>
                <a:latin typeface="+mn-lt"/>
                <a:ea typeface="+mn-ea"/>
                <a:cs typeface="+mn-cs"/>
              </a:rPr>
              <a:t>Because of its disfiguring symptoms, young women, especially, may have reduced marriage prospects and suffer psychological disorders or social or family rejection or isolation.</a:t>
            </a:r>
            <a:r>
              <a:rPr lang="en-US" sz="700" kern="1200" baseline="30000" dirty="0">
                <a:solidFill>
                  <a:schemeClr val="tx1"/>
                </a:solidFill>
                <a:effectLst/>
                <a:latin typeface="+mn-lt"/>
                <a:ea typeface="+mn-ea"/>
                <a:cs typeface="+mn-cs"/>
              </a:rPr>
              <a:t>2</a:t>
            </a:r>
          </a:p>
          <a:p>
            <a:pPr marL="628559" lvl="1" indent="-171450">
              <a:buFont typeface="Arial" panose="020B0604020202020204" pitchFamily="34" charset="0"/>
              <a:buChar char="•"/>
            </a:pPr>
            <a:r>
              <a:rPr lang="en-US" sz="700" kern="1200" dirty="0">
                <a:solidFill>
                  <a:schemeClr val="tx1"/>
                </a:solidFill>
                <a:effectLst/>
                <a:latin typeface="+mn-lt"/>
                <a:ea typeface="+mn-ea"/>
                <a:cs typeface="+mn-cs"/>
              </a:rPr>
              <a:t>Economic impacts include: having to stop work to receive treatment, which requires long hospital stays; high costs of treatment borne by both the patient and the health system; burden on the health system of committing beds to CL treatment that might otherwise be used to treat diseases with higher case-fatality rates.</a:t>
            </a:r>
            <a:r>
              <a:rPr lang="en-US" sz="700" kern="1200" baseline="30000" dirty="0">
                <a:solidFill>
                  <a:schemeClr val="tx1"/>
                </a:solidFill>
                <a:effectLst/>
                <a:latin typeface="+mn-lt"/>
                <a:ea typeface="+mn-ea"/>
                <a:cs typeface="+mn-cs"/>
              </a:rPr>
              <a:t>3</a:t>
            </a:r>
          </a:p>
          <a:p>
            <a:pPr marL="628559" lvl="1" indent="-171450">
              <a:buFont typeface="Arial" panose="020B0604020202020204" pitchFamily="34" charset="0"/>
              <a:buChar char="•"/>
            </a:pPr>
            <a:r>
              <a:rPr lang="en-US" sz="700" kern="1200" dirty="0">
                <a:solidFill>
                  <a:schemeClr val="tx1"/>
                </a:solidFill>
                <a:effectLst/>
                <a:latin typeface="+mn-lt"/>
                <a:ea typeface="+mn-ea"/>
                <a:cs typeface="+mn-cs"/>
              </a:rPr>
              <a:t>Co-morbid disorders also affect the economy and development. </a:t>
            </a:r>
          </a:p>
          <a:p>
            <a:pPr marL="628559" lvl="1" indent="-171450">
              <a:buFont typeface="Arial" panose="020B0604020202020204" pitchFamily="34" charset="0"/>
              <a:buChar char="•"/>
            </a:pPr>
            <a:r>
              <a:rPr lang="en-US" sz="700" kern="1200" dirty="0">
                <a:solidFill>
                  <a:schemeClr val="tx1"/>
                </a:solidFill>
                <a:effectLst/>
                <a:latin typeface="+mn-lt"/>
                <a:ea typeface="+mn-ea"/>
                <a:cs typeface="+mn-cs"/>
              </a:rPr>
              <a:t>The social and economic effects of CL are felt disproportionately by the poor. </a:t>
            </a:r>
          </a:p>
          <a:p>
            <a:pPr marL="171450" indent="-171450">
              <a:buFont typeface="Arial" panose="020B0604020202020204" pitchFamily="34" charset="0"/>
              <a:buChar char="•"/>
            </a:pPr>
            <a:endParaRPr lang="en-US" sz="700" kern="1200" dirty="0">
              <a:solidFill>
                <a:schemeClr val="tx1"/>
              </a:solidFill>
              <a:effectLst/>
              <a:latin typeface="+mn-lt"/>
              <a:ea typeface="+mn-ea"/>
              <a:cs typeface="+mn-cs"/>
            </a:endParaRPr>
          </a:p>
          <a:p>
            <a:pPr marL="0" indent="0">
              <a:buFont typeface="Arial" panose="020B0604020202020204" pitchFamily="34" charset="0"/>
              <a:buNone/>
            </a:pPr>
            <a:r>
              <a:rPr lang="en-US" sz="700" kern="1200" baseline="30000" dirty="0">
                <a:solidFill>
                  <a:schemeClr val="tx1"/>
                </a:solidFill>
                <a:effectLst/>
                <a:latin typeface="+mn-lt"/>
                <a:ea typeface="+mn-ea"/>
                <a:cs typeface="+mn-cs"/>
              </a:rPr>
              <a:t>1</a:t>
            </a:r>
            <a:r>
              <a:rPr lang="en-US" sz="700" kern="1200" dirty="0">
                <a:solidFill>
                  <a:schemeClr val="tx1"/>
                </a:solidFill>
                <a:effectLst/>
                <a:latin typeface="+mn-lt"/>
                <a:ea typeface="+mn-ea"/>
                <a:cs typeface="+mn-cs"/>
              </a:rPr>
              <a:t>Chante </a:t>
            </a:r>
            <a:r>
              <a:rPr lang="en-US" sz="700" kern="1200" dirty="0" err="1">
                <a:solidFill>
                  <a:schemeClr val="tx1"/>
                </a:solidFill>
                <a:effectLst/>
                <a:latin typeface="+mn-lt"/>
                <a:ea typeface="+mn-ea"/>
                <a:cs typeface="+mn-cs"/>
              </a:rPr>
              <a:t>Karimkhani</a:t>
            </a:r>
            <a:r>
              <a:rPr lang="en-US" sz="700" kern="1200" dirty="0">
                <a:solidFill>
                  <a:schemeClr val="tx1"/>
                </a:solidFill>
                <a:effectLst/>
                <a:latin typeface="+mn-lt"/>
                <a:ea typeface="+mn-ea"/>
                <a:cs typeface="+mn-cs"/>
              </a:rPr>
              <a:t> et al., “Global Burden of Cutaneous Leishmaniasis: A Cross-Sectional Analysis From the Global Burden of Disease Study 2013,” </a:t>
            </a:r>
            <a:r>
              <a:rPr lang="en-US" sz="700" i="1" kern="1200" dirty="0">
                <a:solidFill>
                  <a:schemeClr val="tx1"/>
                </a:solidFill>
                <a:effectLst/>
                <a:latin typeface="+mn-lt"/>
                <a:ea typeface="+mn-ea"/>
                <a:cs typeface="+mn-cs"/>
              </a:rPr>
              <a:t>Lancet Infectious Disease</a:t>
            </a:r>
            <a:r>
              <a:rPr lang="en-US" sz="700" kern="1200" dirty="0">
                <a:solidFill>
                  <a:schemeClr val="tx1"/>
                </a:solidFill>
                <a:effectLst/>
                <a:latin typeface="+mn-lt"/>
                <a:ea typeface="+mn-ea"/>
                <a:cs typeface="+mn-cs"/>
              </a:rPr>
              <a:t> 16, no. 5 (2016): 584–91; DOI: 10.1016/S1473-3099(16)00003-7. </a:t>
            </a:r>
          </a:p>
          <a:p>
            <a:pPr marL="0" indent="0">
              <a:buFont typeface="Arial" panose="020B0604020202020204" pitchFamily="34" charset="0"/>
              <a:buNone/>
            </a:pPr>
            <a:endParaRPr lang="en-US" sz="700" kern="1200" dirty="0">
              <a:solidFill>
                <a:schemeClr val="tx1"/>
              </a:solidFill>
              <a:effectLst/>
              <a:latin typeface="+mn-lt"/>
              <a:ea typeface="+mn-ea"/>
              <a:cs typeface="+mn-cs"/>
            </a:endParaRPr>
          </a:p>
          <a:p>
            <a:pPr marL="0" indent="0">
              <a:buFont typeface="Arial" panose="020B0604020202020204" pitchFamily="34" charset="0"/>
              <a:buNone/>
            </a:pPr>
            <a:r>
              <a:rPr lang="en-US" sz="700" kern="1200" baseline="30000" dirty="0">
                <a:solidFill>
                  <a:schemeClr val="tx1"/>
                </a:solidFill>
                <a:effectLst/>
                <a:latin typeface="+mn-lt"/>
                <a:ea typeface="+mn-ea"/>
                <a:cs typeface="+mn-cs"/>
              </a:rPr>
              <a:t>2</a:t>
            </a:r>
            <a:r>
              <a:rPr lang="en-US" sz="700" kern="1200" dirty="0">
                <a:solidFill>
                  <a:schemeClr val="tx1"/>
                </a:solidFill>
                <a:effectLst/>
                <a:latin typeface="+mn-lt"/>
                <a:ea typeface="+mn-ea"/>
                <a:cs typeface="+mn-cs"/>
              </a:rPr>
              <a:t>Mohamed </a:t>
            </a:r>
            <a:r>
              <a:rPr lang="en-US" sz="700" kern="1200" dirty="0" err="1">
                <a:solidFill>
                  <a:schemeClr val="tx1"/>
                </a:solidFill>
                <a:effectLst/>
                <a:latin typeface="+mn-lt"/>
                <a:ea typeface="+mn-ea"/>
                <a:cs typeface="+mn-cs"/>
              </a:rPr>
              <a:t>Kouni</a:t>
            </a:r>
            <a:r>
              <a:rPr lang="en-US" sz="700" kern="1200" dirty="0">
                <a:solidFill>
                  <a:schemeClr val="tx1"/>
                </a:solidFill>
                <a:effectLst/>
                <a:latin typeface="+mn-lt"/>
                <a:ea typeface="+mn-ea"/>
                <a:cs typeface="+mn-cs"/>
              </a:rPr>
              <a:t> </a:t>
            </a:r>
            <a:r>
              <a:rPr lang="en-US" sz="700" kern="1200" dirty="0" err="1">
                <a:solidFill>
                  <a:schemeClr val="tx1"/>
                </a:solidFill>
                <a:effectLst/>
                <a:latin typeface="+mn-lt"/>
                <a:ea typeface="+mn-ea"/>
                <a:cs typeface="+mn-cs"/>
              </a:rPr>
              <a:t>Chahed</a:t>
            </a:r>
            <a:r>
              <a:rPr lang="en-US" sz="700" kern="1200" dirty="0">
                <a:solidFill>
                  <a:schemeClr val="tx1"/>
                </a:solidFill>
                <a:effectLst/>
                <a:latin typeface="+mn-lt"/>
                <a:ea typeface="+mn-ea"/>
                <a:cs typeface="+mn-cs"/>
              </a:rPr>
              <a:t> et al., “Psychological and Psychosocial Consequences of Zoonotic Cutaneous Leishmaniasis Among Women in Tunisia: Preliminary Findings From an Exploratory Study,” </a:t>
            </a:r>
            <a:r>
              <a:rPr lang="en-US" sz="700" i="1" kern="1200" dirty="0" err="1">
                <a:solidFill>
                  <a:schemeClr val="tx1"/>
                </a:solidFill>
                <a:effectLst/>
                <a:latin typeface="+mn-lt"/>
                <a:ea typeface="+mn-ea"/>
                <a:cs typeface="+mn-cs"/>
              </a:rPr>
              <a:t>PLoS</a:t>
            </a:r>
            <a:r>
              <a:rPr lang="en-US" sz="700" i="1" kern="1200" dirty="0">
                <a:solidFill>
                  <a:schemeClr val="tx1"/>
                </a:solidFill>
                <a:effectLst/>
                <a:latin typeface="+mn-lt"/>
                <a:ea typeface="+mn-ea"/>
                <a:cs typeface="+mn-cs"/>
              </a:rPr>
              <a:t> Neglected Tropical Diseases</a:t>
            </a:r>
            <a:r>
              <a:rPr lang="en-US" sz="700" kern="1200" dirty="0">
                <a:solidFill>
                  <a:schemeClr val="tx1"/>
                </a:solidFill>
                <a:effectLst/>
                <a:latin typeface="+mn-lt"/>
                <a:ea typeface="+mn-ea"/>
                <a:cs typeface="+mn-cs"/>
              </a:rPr>
              <a:t> 10, no. 10 (2016): e0005090; DOI:10.1371/journal.pntd.0005090; and </a:t>
            </a:r>
            <a:r>
              <a:rPr lang="en-US" sz="700" kern="1200" dirty="0" err="1">
                <a:solidFill>
                  <a:schemeClr val="tx1"/>
                </a:solidFill>
                <a:effectLst/>
                <a:latin typeface="+mn-lt"/>
                <a:ea typeface="+mn-ea"/>
                <a:cs typeface="+mn-cs"/>
              </a:rPr>
              <a:t>Issam</a:t>
            </a:r>
            <a:r>
              <a:rPr lang="en-US" sz="700" kern="1200" dirty="0">
                <a:solidFill>
                  <a:schemeClr val="tx1"/>
                </a:solidFill>
                <a:effectLst/>
                <a:latin typeface="+mn-lt"/>
                <a:ea typeface="+mn-ea"/>
                <a:cs typeface="+mn-cs"/>
              </a:rPr>
              <a:t> Bennis et al., “Psychosocial Impact of Scars Due to Cutaneous Leishmaniasis on High School Students in </a:t>
            </a:r>
            <a:r>
              <a:rPr lang="en-US" sz="700" kern="1200" dirty="0" err="1">
                <a:solidFill>
                  <a:schemeClr val="tx1"/>
                </a:solidFill>
                <a:effectLst/>
                <a:latin typeface="+mn-lt"/>
                <a:ea typeface="+mn-ea"/>
                <a:cs typeface="+mn-cs"/>
              </a:rPr>
              <a:t>Errachidia</a:t>
            </a:r>
            <a:r>
              <a:rPr lang="en-US" sz="700" kern="1200" dirty="0">
                <a:solidFill>
                  <a:schemeClr val="tx1"/>
                </a:solidFill>
                <a:effectLst/>
                <a:latin typeface="+mn-lt"/>
                <a:ea typeface="+mn-ea"/>
                <a:cs typeface="+mn-cs"/>
              </a:rPr>
              <a:t> Province, Morocco,” </a:t>
            </a:r>
            <a:r>
              <a:rPr lang="en-US" sz="700" i="1" kern="1200" dirty="0">
                <a:solidFill>
                  <a:schemeClr val="tx1"/>
                </a:solidFill>
                <a:effectLst/>
                <a:latin typeface="+mn-lt"/>
                <a:ea typeface="+mn-ea"/>
                <a:cs typeface="+mn-cs"/>
              </a:rPr>
              <a:t>Infectious Diseases of Poverty</a:t>
            </a:r>
            <a:r>
              <a:rPr lang="en-US" sz="700" kern="1200" dirty="0">
                <a:solidFill>
                  <a:schemeClr val="tx1"/>
                </a:solidFill>
                <a:effectLst/>
                <a:latin typeface="+mn-lt"/>
                <a:ea typeface="+mn-ea"/>
                <a:cs typeface="+mn-cs"/>
              </a:rPr>
              <a:t> 6, no. 1 (2017): 46; DOI: 10.1186/s40249-017-0267-5.</a:t>
            </a:r>
          </a:p>
          <a:p>
            <a:pPr marL="0" indent="0">
              <a:buFont typeface="Arial" panose="020B0604020202020204" pitchFamily="34" charset="0"/>
              <a:buNone/>
            </a:pPr>
            <a:endParaRPr lang="en-US" sz="700" kern="1200" dirty="0">
              <a:solidFill>
                <a:schemeClr val="tx1"/>
              </a:solidFill>
              <a:effectLst/>
              <a:latin typeface="+mn-lt"/>
              <a:ea typeface="+mn-ea"/>
              <a:cs typeface="+mn-cs"/>
            </a:endParaRPr>
          </a:p>
          <a:p>
            <a:pPr marL="0" indent="0">
              <a:buFont typeface="Arial" panose="020B0604020202020204" pitchFamily="34" charset="0"/>
              <a:buNone/>
            </a:pPr>
            <a:r>
              <a:rPr lang="en-US" sz="700" kern="1200" baseline="30000" dirty="0">
                <a:solidFill>
                  <a:schemeClr val="tx1"/>
                </a:solidFill>
                <a:effectLst/>
                <a:latin typeface="+mn-lt"/>
                <a:ea typeface="+mn-ea"/>
                <a:cs typeface="+mn-cs"/>
              </a:rPr>
              <a:t>3</a:t>
            </a:r>
            <a:r>
              <a:rPr lang="en-US" sz="700" kern="1200" dirty="0">
                <a:solidFill>
                  <a:schemeClr val="tx1"/>
                </a:solidFill>
                <a:effectLst/>
                <a:latin typeface="+mn-lt"/>
                <a:ea typeface="+mn-ea"/>
                <a:cs typeface="+mn-cs"/>
              </a:rPr>
              <a:t>Temmy </a:t>
            </a:r>
            <a:r>
              <a:rPr lang="en-US" sz="700" kern="1200" dirty="0" err="1">
                <a:solidFill>
                  <a:schemeClr val="tx1"/>
                </a:solidFill>
                <a:effectLst/>
                <a:latin typeface="+mn-lt"/>
                <a:ea typeface="+mn-ea"/>
                <a:cs typeface="+mn-cs"/>
              </a:rPr>
              <a:t>Sunyoto</a:t>
            </a:r>
            <a:r>
              <a:rPr lang="en-US" sz="700" kern="1200" dirty="0">
                <a:solidFill>
                  <a:schemeClr val="tx1"/>
                </a:solidFill>
                <a:effectLst/>
                <a:latin typeface="+mn-lt"/>
                <a:ea typeface="+mn-ea"/>
                <a:cs typeface="+mn-cs"/>
              </a:rPr>
              <a:t>, Marleen </a:t>
            </a:r>
            <a:r>
              <a:rPr lang="en-US" sz="700" kern="1200" dirty="0" err="1">
                <a:solidFill>
                  <a:schemeClr val="tx1"/>
                </a:solidFill>
                <a:effectLst/>
                <a:latin typeface="+mn-lt"/>
                <a:ea typeface="+mn-ea"/>
                <a:cs typeface="+mn-cs"/>
              </a:rPr>
              <a:t>Boelaert</a:t>
            </a:r>
            <a:r>
              <a:rPr lang="en-US" sz="700" kern="1200" dirty="0">
                <a:solidFill>
                  <a:schemeClr val="tx1"/>
                </a:solidFill>
                <a:effectLst/>
                <a:latin typeface="+mn-lt"/>
                <a:ea typeface="+mn-ea"/>
                <a:cs typeface="+mn-cs"/>
              </a:rPr>
              <a:t>, and Filip </a:t>
            </a:r>
            <a:r>
              <a:rPr lang="en-US" sz="700" kern="1200" dirty="0" err="1">
                <a:solidFill>
                  <a:schemeClr val="tx1"/>
                </a:solidFill>
                <a:effectLst/>
                <a:latin typeface="+mn-lt"/>
                <a:ea typeface="+mn-ea"/>
                <a:cs typeface="+mn-cs"/>
              </a:rPr>
              <a:t>Meheus</a:t>
            </a:r>
            <a:r>
              <a:rPr lang="en-US" sz="700" kern="1200" dirty="0">
                <a:solidFill>
                  <a:schemeClr val="tx1"/>
                </a:solidFill>
                <a:effectLst/>
                <a:latin typeface="+mn-lt"/>
                <a:ea typeface="+mn-ea"/>
                <a:cs typeface="+mn-cs"/>
              </a:rPr>
              <a:t>, “Understanding the Economic Impact of Leishmaniasis on Households in Endemic Countries: A Systematic Review,” </a:t>
            </a:r>
            <a:r>
              <a:rPr lang="en-US" sz="700" i="1" kern="1200" dirty="0">
                <a:solidFill>
                  <a:schemeClr val="tx1"/>
                </a:solidFill>
                <a:effectLst/>
                <a:latin typeface="+mn-lt"/>
                <a:ea typeface="+mn-ea"/>
                <a:cs typeface="+mn-cs"/>
              </a:rPr>
              <a:t>Expert Review of Anti-Infective Therapy</a:t>
            </a:r>
            <a:r>
              <a:rPr lang="en-US" sz="700" kern="1200" dirty="0">
                <a:solidFill>
                  <a:schemeClr val="tx1"/>
                </a:solidFill>
                <a:effectLst/>
                <a:latin typeface="+mn-lt"/>
                <a:ea typeface="+mn-ea"/>
                <a:cs typeface="+mn-cs"/>
              </a:rPr>
              <a:t> 17, no. 1 (2019):57-69; DOI: 10.1080/14787210.2019.1555471.</a:t>
            </a:r>
          </a:p>
          <a:p>
            <a:endParaRPr lang="en-US" sz="700" dirty="0">
              <a:latin typeface="+mn-lt"/>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63017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Light"/>
                <a:ea typeface="+mn-ea"/>
                <a:cs typeface="+mn-cs"/>
              </a:rPr>
              <a:t>Message 5: </a:t>
            </a:r>
            <a:r>
              <a:rPr lang="en-US" sz="1200" b="1" kern="1200" dirty="0">
                <a:solidFill>
                  <a:schemeClr val="tx1"/>
                </a:solidFill>
                <a:effectLst/>
                <a:latin typeface="Calibri Light"/>
                <a:ea typeface="+mn-ea"/>
                <a:cs typeface="+mn-cs"/>
              </a:rPr>
              <a:t>This new test fills a gap among the existing diagnostic tools currently available.</a:t>
            </a:r>
            <a:r>
              <a:rPr lang="en-US" dirty="0">
                <a:effectLst/>
              </a:rPr>
              <a:t> </a:t>
            </a:r>
          </a:p>
          <a:p>
            <a:pPr lvl="0"/>
            <a:endParaRPr lang="en-US" sz="1200" kern="1200" dirty="0">
              <a:solidFill>
                <a:schemeClr val="tx1"/>
              </a:solidFill>
              <a:effectLst/>
              <a:latin typeface="Calibri Light"/>
              <a:ea typeface="+mn-ea"/>
              <a:cs typeface="+mn-cs"/>
            </a:endParaRPr>
          </a:p>
          <a:p>
            <a:pPr marL="228600" lvl="0" indent="-228600">
              <a:buFont typeface="+mj-lt"/>
              <a:buAutoNum type="arabicPeriod"/>
            </a:pPr>
            <a:r>
              <a:rPr lang="en-US" sz="1200" kern="1200" dirty="0">
                <a:solidFill>
                  <a:schemeClr val="tx1"/>
                </a:solidFill>
                <a:effectLst/>
                <a:latin typeface="Calibri Light"/>
                <a:ea typeface="+mn-ea"/>
                <a:cs typeface="+mn-cs"/>
              </a:rPr>
              <a:t>The test identifies the species that transmitted the disease, thereby allowing for more precise diagnosis and treatment selection.  </a:t>
            </a:r>
          </a:p>
          <a:p>
            <a:pPr marL="171450" lvl="0" indent="-171450">
              <a:buFont typeface="Arial" panose="020B0604020202020204" pitchFamily="34" charset="0"/>
              <a:buChar char="•"/>
            </a:pPr>
            <a:r>
              <a:rPr lang="en-US" sz="1200" kern="1200" dirty="0">
                <a:solidFill>
                  <a:schemeClr val="tx1"/>
                </a:solidFill>
                <a:effectLst/>
                <a:latin typeface="Calibri Light"/>
                <a:ea typeface="+mn-ea"/>
                <a:cs typeface="+mn-cs"/>
              </a:rPr>
              <a:t>Treatment and case management protocols vary by the species responsible for transmitting the disease.</a:t>
            </a:r>
            <a:r>
              <a:rPr lang="en-US" sz="1200" kern="1200" baseline="30000" dirty="0">
                <a:solidFill>
                  <a:schemeClr val="tx1"/>
                </a:solidFill>
                <a:effectLst/>
                <a:latin typeface="Calibri Light"/>
                <a:ea typeface="+mn-ea"/>
                <a:cs typeface="+mn-cs"/>
              </a:rPr>
              <a:t>1</a:t>
            </a:r>
            <a:r>
              <a:rPr lang="en-US" sz="1200" kern="1200" dirty="0">
                <a:solidFill>
                  <a:schemeClr val="tx1"/>
                </a:solidFill>
                <a:effectLst/>
                <a:latin typeface="Calibri Light"/>
                <a:ea typeface="+mn-ea"/>
                <a:cs typeface="+mn-cs"/>
              </a:rPr>
              <a:t> For example, the species </a:t>
            </a:r>
            <a:r>
              <a:rPr lang="en-US" sz="1200" i="1" kern="1200" dirty="0">
                <a:solidFill>
                  <a:schemeClr val="tx1"/>
                </a:solidFill>
                <a:effectLst/>
                <a:latin typeface="Calibri Light"/>
                <a:ea typeface="+mn-ea"/>
                <a:cs typeface="+mn-cs"/>
              </a:rPr>
              <a:t>L. </a:t>
            </a:r>
            <a:r>
              <a:rPr lang="en-US" sz="1200" i="1" kern="1200" dirty="0" err="1">
                <a:solidFill>
                  <a:schemeClr val="tx1"/>
                </a:solidFill>
                <a:effectLst/>
                <a:latin typeface="Calibri Light"/>
                <a:ea typeface="+mn-ea"/>
                <a:cs typeface="+mn-cs"/>
              </a:rPr>
              <a:t>tropica</a:t>
            </a:r>
            <a:r>
              <a:rPr lang="en-US" sz="1200" kern="1200" dirty="0">
                <a:solidFill>
                  <a:schemeClr val="tx1"/>
                </a:solidFill>
                <a:effectLst/>
                <a:latin typeface="Calibri Light"/>
                <a:ea typeface="+mn-ea"/>
                <a:cs typeface="+mn-cs"/>
              </a:rPr>
              <a:t> is more likely to cause chronic or relapsing CL. </a:t>
            </a:r>
          </a:p>
          <a:p>
            <a:pPr marL="171450" lvl="0" indent="-171450">
              <a:buFont typeface="Arial" panose="020B0604020202020204" pitchFamily="34" charset="0"/>
              <a:buChar char="•"/>
            </a:pPr>
            <a:r>
              <a:rPr lang="en-US" sz="1200" kern="1200" dirty="0">
                <a:solidFill>
                  <a:schemeClr val="tx1"/>
                </a:solidFill>
                <a:effectLst/>
                <a:latin typeface="Calibri Light"/>
                <a:ea typeface="+mn-ea"/>
                <a:cs typeface="+mn-cs"/>
              </a:rPr>
              <a:t>Species-specific diagnostics can also allow clinical researchers to evaluate new treatment regimens and can inform vaccine and drug trials. </a:t>
            </a:r>
          </a:p>
          <a:p>
            <a:pPr marL="228600" lvl="0" indent="-228600">
              <a:buFont typeface="+mj-lt"/>
              <a:buAutoNum type="arabicPeriod" startAt="2"/>
            </a:pPr>
            <a:r>
              <a:rPr lang="en-US" sz="1200" kern="1200" dirty="0">
                <a:solidFill>
                  <a:schemeClr val="tx1"/>
                </a:solidFill>
                <a:effectLst/>
                <a:latin typeface="Calibri Light"/>
                <a:ea typeface="+mn-ea"/>
                <a:cs typeface="+mn-cs"/>
              </a:rPr>
              <a:t>Our goal is to develop a test that can be administered at a health clinic and provide rapid test results, allowing for earlier diagnosis of the disease and better treatment prospects. It should also be substantially cheaper, which reduces the potential impact of cost as a reason for delaying diagnosis and treatment.</a:t>
            </a:r>
          </a:p>
          <a:p>
            <a:pPr marL="228600" lvl="0" indent="-228600">
              <a:buFont typeface="+mj-lt"/>
              <a:buAutoNum type="arabicPeriod" startAt="2"/>
            </a:pPr>
            <a:endParaRPr lang="en-US" sz="1200" kern="1200" dirty="0">
              <a:solidFill>
                <a:schemeClr val="tx1"/>
              </a:solidFill>
              <a:effectLst/>
              <a:latin typeface="Calibri Light"/>
              <a:ea typeface="+mn-ea"/>
              <a:cs typeface="+mn-cs"/>
            </a:endParaRPr>
          </a:p>
          <a:p>
            <a:r>
              <a:rPr lang="en-US" sz="1200" kern="1200" baseline="30000" dirty="0">
                <a:solidFill>
                  <a:schemeClr val="tx1"/>
                </a:solidFill>
                <a:effectLst/>
                <a:latin typeface="Calibri Light"/>
                <a:ea typeface="+mn-ea"/>
                <a:cs typeface="+mn-cs"/>
              </a:rPr>
              <a:t>1</a:t>
            </a:r>
            <a:r>
              <a:rPr lang="en-US" sz="1200" kern="1200" dirty="0">
                <a:solidFill>
                  <a:schemeClr val="tx1"/>
                </a:solidFill>
                <a:effectLst/>
                <a:latin typeface="Calibri Light"/>
                <a:ea typeface="+mn-ea"/>
                <a:cs typeface="+mn-cs"/>
              </a:rPr>
              <a:t>Philippe </a:t>
            </a:r>
            <a:r>
              <a:rPr lang="en-US" sz="1200" kern="1200" dirty="0" err="1">
                <a:solidFill>
                  <a:schemeClr val="tx1"/>
                </a:solidFill>
                <a:effectLst/>
                <a:latin typeface="Calibri Light"/>
                <a:ea typeface="+mn-ea"/>
                <a:cs typeface="+mn-cs"/>
              </a:rPr>
              <a:t>Minodier</a:t>
            </a:r>
            <a:r>
              <a:rPr lang="en-US" sz="1200" kern="1200" dirty="0">
                <a:solidFill>
                  <a:schemeClr val="tx1"/>
                </a:solidFill>
                <a:effectLst/>
                <a:latin typeface="Calibri Light"/>
                <a:ea typeface="+mn-ea"/>
                <a:cs typeface="+mn-cs"/>
              </a:rPr>
              <a:t> and Philippe </a:t>
            </a:r>
            <a:r>
              <a:rPr lang="en-US" sz="1200" kern="1200" dirty="0" err="1">
                <a:solidFill>
                  <a:schemeClr val="tx1"/>
                </a:solidFill>
                <a:effectLst/>
                <a:latin typeface="Calibri Light"/>
                <a:ea typeface="+mn-ea"/>
                <a:cs typeface="+mn-cs"/>
              </a:rPr>
              <a:t>Parola</a:t>
            </a:r>
            <a:r>
              <a:rPr lang="en-US" sz="1200" kern="1200" dirty="0">
                <a:solidFill>
                  <a:schemeClr val="tx1"/>
                </a:solidFill>
                <a:effectLst/>
                <a:latin typeface="Calibri Light"/>
                <a:ea typeface="+mn-ea"/>
                <a:cs typeface="+mn-cs"/>
              </a:rPr>
              <a:t>, “Cutaneous Leishmaniasis Treatment,” </a:t>
            </a:r>
            <a:r>
              <a:rPr lang="en-US" sz="1200" i="1" kern="1200" dirty="0">
                <a:solidFill>
                  <a:schemeClr val="tx1"/>
                </a:solidFill>
                <a:effectLst/>
                <a:latin typeface="Calibri Light"/>
                <a:ea typeface="+mn-ea"/>
                <a:cs typeface="+mn-cs"/>
              </a:rPr>
              <a:t>Travel Medicine and Infectious Disease</a:t>
            </a:r>
            <a:r>
              <a:rPr lang="en-US" sz="1200" kern="1200" dirty="0">
                <a:solidFill>
                  <a:schemeClr val="tx1"/>
                </a:solidFill>
                <a:effectLst/>
                <a:latin typeface="Calibri Light"/>
                <a:ea typeface="+mn-ea"/>
                <a:cs typeface="+mn-cs"/>
              </a:rPr>
              <a:t> 5, no. 3 (2007):150-8; and Caspar J. </a:t>
            </a:r>
            <a:r>
              <a:rPr lang="en-US" sz="1200" kern="1200" dirty="0" err="1">
                <a:solidFill>
                  <a:schemeClr val="tx1"/>
                </a:solidFill>
                <a:effectLst/>
                <a:latin typeface="Calibri Light"/>
                <a:ea typeface="+mn-ea"/>
                <a:cs typeface="+mn-cs"/>
              </a:rPr>
              <a:t>Hodiamont</a:t>
            </a:r>
            <a:r>
              <a:rPr lang="en-US" sz="1200" kern="1200" dirty="0">
                <a:solidFill>
                  <a:schemeClr val="tx1"/>
                </a:solidFill>
                <a:effectLst/>
                <a:latin typeface="Calibri Light"/>
                <a:ea typeface="+mn-ea"/>
                <a:cs typeface="+mn-cs"/>
              </a:rPr>
              <a:t> et al., “Species-Directed Therapy for Leishmaniasis in Returning </a:t>
            </a:r>
            <a:r>
              <a:rPr lang="en-US" sz="1200" kern="1200" dirty="0" err="1">
                <a:solidFill>
                  <a:schemeClr val="tx1"/>
                </a:solidFill>
                <a:effectLst/>
                <a:latin typeface="Calibri Light"/>
                <a:ea typeface="+mn-ea"/>
                <a:cs typeface="+mn-cs"/>
              </a:rPr>
              <a:t>Travellers</a:t>
            </a:r>
            <a:r>
              <a:rPr lang="en-US" sz="1200" kern="1200" dirty="0">
                <a:solidFill>
                  <a:schemeClr val="tx1"/>
                </a:solidFill>
                <a:effectLst/>
                <a:latin typeface="Calibri Light"/>
                <a:ea typeface="+mn-ea"/>
                <a:cs typeface="+mn-cs"/>
              </a:rPr>
              <a:t>: A Comprehensive Guide,” </a:t>
            </a:r>
            <a:r>
              <a:rPr lang="en-US" sz="1200" i="1" kern="1200" dirty="0" err="1">
                <a:solidFill>
                  <a:schemeClr val="tx1"/>
                </a:solidFill>
                <a:effectLst/>
                <a:latin typeface="Calibri Light"/>
                <a:ea typeface="+mn-ea"/>
                <a:cs typeface="+mn-cs"/>
              </a:rPr>
              <a:t>PLoS</a:t>
            </a:r>
            <a:r>
              <a:rPr lang="en-US" sz="1200" i="1" kern="1200" dirty="0">
                <a:solidFill>
                  <a:schemeClr val="tx1"/>
                </a:solidFill>
                <a:effectLst/>
                <a:latin typeface="Calibri Light"/>
                <a:ea typeface="+mn-ea"/>
                <a:cs typeface="+mn-cs"/>
              </a:rPr>
              <a:t> Neglected Tropical Diseases</a:t>
            </a:r>
            <a:r>
              <a:rPr lang="en-US" sz="1200" kern="1200" dirty="0">
                <a:solidFill>
                  <a:schemeClr val="tx1"/>
                </a:solidFill>
                <a:effectLst/>
                <a:latin typeface="Calibri Light"/>
                <a:ea typeface="+mn-ea"/>
                <a:cs typeface="+mn-cs"/>
              </a:rPr>
              <a:t> 8, no. 5 (2014): e2832; DOI: 10.1371/journal.pntd.0002832.</a:t>
            </a:r>
            <a:endParaRPr lang="en-US" dirty="0">
              <a:effectLst/>
            </a:endParaRPr>
          </a:p>
          <a:p>
            <a:endParaRPr lang="en-US" dirty="0">
              <a:effectLst/>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02549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Light"/>
                <a:ea typeface="+mn-ea"/>
                <a:cs typeface="+mn-cs"/>
              </a:rPr>
              <a:t>Message 5: </a:t>
            </a:r>
            <a:r>
              <a:rPr lang="en-US" sz="1200" b="1" kern="1200" dirty="0">
                <a:solidFill>
                  <a:schemeClr val="tx1"/>
                </a:solidFill>
                <a:effectLst/>
                <a:latin typeface="Calibri Light"/>
                <a:ea typeface="+mn-ea"/>
                <a:cs typeface="+mn-cs"/>
              </a:rPr>
              <a:t>This new test fills a gap among the existing diagnostic tools currently available.</a:t>
            </a:r>
            <a:r>
              <a:rPr lang="en-US" dirty="0">
                <a:effectLst/>
              </a:rPr>
              <a:t> </a:t>
            </a:r>
          </a:p>
          <a:p>
            <a:pPr lvl="0"/>
            <a:endParaRPr lang="en-US" sz="1200" kern="1200" dirty="0">
              <a:solidFill>
                <a:schemeClr val="tx1"/>
              </a:solidFill>
              <a:effectLst/>
              <a:latin typeface="Calibri Light"/>
              <a:ea typeface="+mn-ea"/>
              <a:cs typeface="+mn-cs"/>
            </a:endParaRPr>
          </a:p>
          <a:p>
            <a:pPr marL="228600" lvl="0" indent="-228600">
              <a:buFont typeface="+mj-lt"/>
              <a:buAutoNum type="arabicPeriod"/>
            </a:pPr>
            <a:r>
              <a:rPr lang="en-US" sz="1200" kern="1200" dirty="0">
                <a:solidFill>
                  <a:schemeClr val="tx1"/>
                </a:solidFill>
                <a:effectLst/>
                <a:latin typeface="Calibri Light"/>
                <a:ea typeface="+mn-ea"/>
                <a:cs typeface="+mn-cs"/>
              </a:rPr>
              <a:t>The test identifies the species that transmitted the disease, thereby allowing for more precise diagnosis and treatment selection.  </a:t>
            </a:r>
          </a:p>
          <a:p>
            <a:pPr marL="171450" lvl="0" indent="-171450">
              <a:buFont typeface="Arial" panose="020B0604020202020204" pitchFamily="34" charset="0"/>
              <a:buChar char="•"/>
            </a:pPr>
            <a:r>
              <a:rPr lang="en-US" sz="1200" kern="1200" dirty="0">
                <a:solidFill>
                  <a:schemeClr val="tx1"/>
                </a:solidFill>
                <a:effectLst/>
                <a:latin typeface="Calibri Light"/>
                <a:ea typeface="+mn-ea"/>
                <a:cs typeface="+mn-cs"/>
              </a:rPr>
              <a:t>Treatment and case management protocols vary by the species responsible for transmitting the disease.</a:t>
            </a:r>
            <a:r>
              <a:rPr lang="en-US" sz="1200" kern="1200" baseline="30000" dirty="0">
                <a:solidFill>
                  <a:schemeClr val="tx1"/>
                </a:solidFill>
                <a:effectLst/>
                <a:latin typeface="Calibri Light"/>
                <a:ea typeface="+mn-ea"/>
                <a:cs typeface="+mn-cs"/>
              </a:rPr>
              <a:t>1</a:t>
            </a:r>
            <a:r>
              <a:rPr lang="en-US" sz="1200" kern="1200" dirty="0">
                <a:solidFill>
                  <a:schemeClr val="tx1"/>
                </a:solidFill>
                <a:effectLst/>
                <a:latin typeface="Calibri Light"/>
                <a:ea typeface="+mn-ea"/>
                <a:cs typeface="+mn-cs"/>
              </a:rPr>
              <a:t> For example, the species </a:t>
            </a:r>
            <a:r>
              <a:rPr lang="en-US" sz="1200" i="1" kern="1200" dirty="0">
                <a:solidFill>
                  <a:schemeClr val="tx1"/>
                </a:solidFill>
                <a:effectLst/>
                <a:latin typeface="Calibri Light"/>
                <a:ea typeface="+mn-ea"/>
                <a:cs typeface="+mn-cs"/>
              </a:rPr>
              <a:t>L. </a:t>
            </a:r>
            <a:r>
              <a:rPr lang="en-US" sz="1200" i="1" kern="1200" dirty="0" err="1">
                <a:solidFill>
                  <a:schemeClr val="tx1"/>
                </a:solidFill>
                <a:effectLst/>
                <a:latin typeface="Calibri Light"/>
                <a:ea typeface="+mn-ea"/>
                <a:cs typeface="+mn-cs"/>
              </a:rPr>
              <a:t>tropica</a:t>
            </a:r>
            <a:r>
              <a:rPr lang="en-US" sz="1200" kern="1200" dirty="0">
                <a:solidFill>
                  <a:schemeClr val="tx1"/>
                </a:solidFill>
                <a:effectLst/>
                <a:latin typeface="Calibri Light"/>
                <a:ea typeface="+mn-ea"/>
                <a:cs typeface="+mn-cs"/>
              </a:rPr>
              <a:t> is more likely to cause chronic or relapsing CL. </a:t>
            </a:r>
          </a:p>
          <a:p>
            <a:pPr marL="171450" lvl="0" indent="-171450">
              <a:buFont typeface="Arial" panose="020B0604020202020204" pitchFamily="34" charset="0"/>
              <a:buChar char="•"/>
            </a:pPr>
            <a:r>
              <a:rPr lang="en-US" sz="1200" kern="1200" dirty="0">
                <a:solidFill>
                  <a:schemeClr val="tx1"/>
                </a:solidFill>
                <a:effectLst/>
                <a:latin typeface="Calibri Light"/>
                <a:ea typeface="+mn-ea"/>
                <a:cs typeface="+mn-cs"/>
              </a:rPr>
              <a:t>Species-specific diagnostics can also allow clinical researchers to evaluate new treatment regimens and can inform vaccine and drug trials. </a:t>
            </a:r>
          </a:p>
          <a:p>
            <a:pPr marL="228600" lvl="0" indent="-228600">
              <a:buFont typeface="+mj-lt"/>
              <a:buAutoNum type="arabicPeriod" startAt="2"/>
            </a:pPr>
            <a:r>
              <a:rPr lang="en-US" sz="1200" kern="1200" dirty="0">
                <a:solidFill>
                  <a:schemeClr val="tx1"/>
                </a:solidFill>
                <a:effectLst/>
                <a:latin typeface="Calibri Light"/>
                <a:ea typeface="+mn-ea"/>
                <a:cs typeface="+mn-cs"/>
              </a:rPr>
              <a:t>Our goal is to develop a test that can be administered at a health clinic and provide rapid test results, allowing for earlier diagnosis of the disease and better treatment prospects. It should also be substantially cheaper, which reduces the potential impact of cost as a reason for delaying diagnosis and treatment.</a:t>
            </a:r>
          </a:p>
          <a:p>
            <a:pPr marL="228600" lvl="0" indent="-228600">
              <a:buFont typeface="+mj-lt"/>
              <a:buAutoNum type="arabicPeriod" startAt="2"/>
            </a:pPr>
            <a:endParaRPr lang="en-US" sz="1200" kern="1200" dirty="0">
              <a:solidFill>
                <a:schemeClr val="tx1"/>
              </a:solidFill>
              <a:effectLst/>
              <a:latin typeface="Calibri Light"/>
              <a:ea typeface="+mn-ea"/>
              <a:cs typeface="+mn-cs"/>
            </a:endParaRPr>
          </a:p>
          <a:p>
            <a:r>
              <a:rPr lang="en-US" sz="1200" kern="1200" baseline="30000" dirty="0">
                <a:solidFill>
                  <a:schemeClr val="tx1"/>
                </a:solidFill>
                <a:effectLst/>
                <a:latin typeface="Calibri Light"/>
                <a:ea typeface="+mn-ea"/>
                <a:cs typeface="+mn-cs"/>
              </a:rPr>
              <a:t>1</a:t>
            </a:r>
            <a:r>
              <a:rPr lang="en-US" sz="1200" kern="1200" dirty="0">
                <a:solidFill>
                  <a:schemeClr val="tx1"/>
                </a:solidFill>
                <a:effectLst/>
                <a:latin typeface="Calibri Light"/>
                <a:ea typeface="+mn-ea"/>
                <a:cs typeface="+mn-cs"/>
              </a:rPr>
              <a:t>Philippe </a:t>
            </a:r>
            <a:r>
              <a:rPr lang="en-US" sz="1200" kern="1200" dirty="0" err="1">
                <a:solidFill>
                  <a:schemeClr val="tx1"/>
                </a:solidFill>
                <a:effectLst/>
                <a:latin typeface="Calibri Light"/>
                <a:ea typeface="+mn-ea"/>
                <a:cs typeface="+mn-cs"/>
              </a:rPr>
              <a:t>Minodier</a:t>
            </a:r>
            <a:r>
              <a:rPr lang="en-US" sz="1200" kern="1200" dirty="0">
                <a:solidFill>
                  <a:schemeClr val="tx1"/>
                </a:solidFill>
                <a:effectLst/>
                <a:latin typeface="Calibri Light"/>
                <a:ea typeface="+mn-ea"/>
                <a:cs typeface="+mn-cs"/>
              </a:rPr>
              <a:t> and Philippe </a:t>
            </a:r>
            <a:r>
              <a:rPr lang="en-US" sz="1200" kern="1200" dirty="0" err="1">
                <a:solidFill>
                  <a:schemeClr val="tx1"/>
                </a:solidFill>
                <a:effectLst/>
                <a:latin typeface="Calibri Light"/>
                <a:ea typeface="+mn-ea"/>
                <a:cs typeface="+mn-cs"/>
              </a:rPr>
              <a:t>Parola</a:t>
            </a:r>
            <a:r>
              <a:rPr lang="en-US" sz="1200" kern="1200" dirty="0">
                <a:solidFill>
                  <a:schemeClr val="tx1"/>
                </a:solidFill>
                <a:effectLst/>
                <a:latin typeface="Calibri Light"/>
                <a:ea typeface="+mn-ea"/>
                <a:cs typeface="+mn-cs"/>
              </a:rPr>
              <a:t>, “Cutaneous Leishmaniasis Treatment,” </a:t>
            </a:r>
            <a:r>
              <a:rPr lang="en-US" sz="1200" i="1" kern="1200" dirty="0">
                <a:solidFill>
                  <a:schemeClr val="tx1"/>
                </a:solidFill>
                <a:effectLst/>
                <a:latin typeface="Calibri Light"/>
                <a:ea typeface="+mn-ea"/>
                <a:cs typeface="+mn-cs"/>
              </a:rPr>
              <a:t>Travel Medicine and Infectious Disease</a:t>
            </a:r>
            <a:r>
              <a:rPr lang="en-US" sz="1200" kern="1200" dirty="0">
                <a:solidFill>
                  <a:schemeClr val="tx1"/>
                </a:solidFill>
                <a:effectLst/>
                <a:latin typeface="Calibri Light"/>
                <a:ea typeface="+mn-ea"/>
                <a:cs typeface="+mn-cs"/>
              </a:rPr>
              <a:t> 5, no. 3 (2007):150-8; and Caspar J. </a:t>
            </a:r>
            <a:r>
              <a:rPr lang="en-US" sz="1200" kern="1200" dirty="0" err="1">
                <a:solidFill>
                  <a:schemeClr val="tx1"/>
                </a:solidFill>
                <a:effectLst/>
                <a:latin typeface="Calibri Light"/>
                <a:ea typeface="+mn-ea"/>
                <a:cs typeface="+mn-cs"/>
              </a:rPr>
              <a:t>Hodiamont</a:t>
            </a:r>
            <a:r>
              <a:rPr lang="en-US" sz="1200" kern="1200" dirty="0">
                <a:solidFill>
                  <a:schemeClr val="tx1"/>
                </a:solidFill>
                <a:effectLst/>
                <a:latin typeface="Calibri Light"/>
                <a:ea typeface="+mn-ea"/>
                <a:cs typeface="+mn-cs"/>
              </a:rPr>
              <a:t> et al., “Species-Directed Therapy for Leishmaniasis in Returning </a:t>
            </a:r>
            <a:r>
              <a:rPr lang="en-US" sz="1200" kern="1200" dirty="0" err="1">
                <a:solidFill>
                  <a:schemeClr val="tx1"/>
                </a:solidFill>
                <a:effectLst/>
                <a:latin typeface="Calibri Light"/>
                <a:ea typeface="+mn-ea"/>
                <a:cs typeface="+mn-cs"/>
              </a:rPr>
              <a:t>Travellers</a:t>
            </a:r>
            <a:r>
              <a:rPr lang="en-US" sz="1200" kern="1200" dirty="0">
                <a:solidFill>
                  <a:schemeClr val="tx1"/>
                </a:solidFill>
                <a:effectLst/>
                <a:latin typeface="Calibri Light"/>
                <a:ea typeface="+mn-ea"/>
                <a:cs typeface="+mn-cs"/>
              </a:rPr>
              <a:t>: A Comprehensive Guide,” </a:t>
            </a:r>
            <a:r>
              <a:rPr lang="en-US" sz="1200" i="1" kern="1200" dirty="0" err="1">
                <a:solidFill>
                  <a:schemeClr val="tx1"/>
                </a:solidFill>
                <a:effectLst/>
                <a:latin typeface="Calibri Light"/>
                <a:ea typeface="+mn-ea"/>
                <a:cs typeface="+mn-cs"/>
              </a:rPr>
              <a:t>PLoS</a:t>
            </a:r>
            <a:r>
              <a:rPr lang="en-US" sz="1200" i="1" kern="1200" dirty="0">
                <a:solidFill>
                  <a:schemeClr val="tx1"/>
                </a:solidFill>
                <a:effectLst/>
                <a:latin typeface="Calibri Light"/>
                <a:ea typeface="+mn-ea"/>
                <a:cs typeface="+mn-cs"/>
              </a:rPr>
              <a:t> Neglected Tropical Diseases</a:t>
            </a:r>
            <a:r>
              <a:rPr lang="en-US" sz="1200" kern="1200" dirty="0">
                <a:solidFill>
                  <a:schemeClr val="tx1"/>
                </a:solidFill>
                <a:effectLst/>
                <a:latin typeface="Calibri Light"/>
                <a:ea typeface="+mn-ea"/>
                <a:cs typeface="+mn-cs"/>
              </a:rPr>
              <a:t> 8, no. 5 (2014): e2832; DOI: 10.1371/journal.pntd.0002832.</a:t>
            </a:r>
            <a:endParaRPr lang="en-US" dirty="0">
              <a:effectLst/>
            </a:endParaRPr>
          </a:p>
          <a:p>
            <a:endParaRPr lang="en-US" dirty="0">
              <a:effectLst/>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4131949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Light"/>
                <a:ea typeface="+mn-ea"/>
                <a:cs typeface="+mn-cs"/>
              </a:rPr>
              <a:t>Message 5: </a:t>
            </a:r>
            <a:r>
              <a:rPr lang="en-US" sz="1200" b="1" kern="1200" dirty="0">
                <a:solidFill>
                  <a:schemeClr val="tx1"/>
                </a:solidFill>
                <a:effectLst/>
                <a:latin typeface="Calibri Light"/>
                <a:ea typeface="+mn-ea"/>
                <a:cs typeface="+mn-cs"/>
              </a:rPr>
              <a:t>This new test fills a gap among the existing diagnostic tools currently available.</a:t>
            </a:r>
            <a:r>
              <a:rPr lang="en-US" dirty="0">
                <a:effectLst/>
              </a:rPr>
              <a:t> </a:t>
            </a:r>
          </a:p>
          <a:p>
            <a:pPr lvl="0"/>
            <a:endParaRPr lang="en-US" sz="1200" kern="1200" dirty="0">
              <a:solidFill>
                <a:schemeClr val="tx1"/>
              </a:solidFill>
              <a:effectLst/>
              <a:latin typeface="Calibri Light"/>
              <a:ea typeface="+mn-ea"/>
              <a:cs typeface="+mn-cs"/>
            </a:endParaRPr>
          </a:p>
          <a:p>
            <a:pPr marL="228600" lvl="0" indent="-228600">
              <a:buFont typeface="+mj-lt"/>
              <a:buAutoNum type="arabicPeriod"/>
            </a:pPr>
            <a:r>
              <a:rPr lang="en-US" sz="1200" kern="1200" dirty="0">
                <a:solidFill>
                  <a:schemeClr val="tx1"/>
                </a:solidFill>
                <a:effectLst/>
                <a:latin typeface="Calibri Light"/>
                <a:ea typeface="+mn-ea"/>
                <a:cs typeface="+mn-cs"/>
              </a:rPr>
              <a:t>The test identifies the species that transmitted the disease, thereby allowing for more precise diagnosis and treatment selection.  </a:t>
            </a:r>
          </a:p>
          <a:p>
            <a:pPr marL="171450" lvl="0" indent="-171450">
              <a:buFont typeface="Arial" panose="020B0604020202020204" pitchFamily="34" charset="0"/>
              <a:buChar char="•"/>
            </a:pPr>
            <a:r>
              <a:rPr lang="en-US" sz="1200" kern="1200" dirty="0">
                <a:solidFill>
                  <a:schemeClr val="tx1"/>
                </a:solidFill>
                <a:effectLst/>
                <a:latin typeface="Calibri Light"/>
                <a:ea typeface="+mn-ea"/>
                <a:cs typeface="+mn-cs"/>
              </a:rPr>
              <a:t>Treatment and case management protocols vary by the species responsible for transmitting the disease.</a:t>
            </a:r>
            <a:r>
              <a:rPr lang="en-US" sz="1200" kern="1200" baseline="30000" dirty="0">
                <a:solidFill>
                  <a:schemeClr val="tx1"/>
                </a:solidFill>
                <a:effectLst/>
                <a:latin typeface="Calibri Light"/>
                <a:ea typeface="+mn-ea"/>
                <a:cs typeface="+mn-cs"/>
              </a:rPr>
              <a:t>1</a:t>
            </a:r>
            <a:r>
              <a:rPr lang="en-US" sz="1200" kern="1200" dirty="0">
                <a:solidFill>
                  <a:schemeClr val="tx1"/>
                </a:solidFill>
                <a:effectLst/>
                <a:latin typeface="Calibri Light"/>
                <a:ea typeface="+mn-ea"/>
                <a:cs typeface="+mn-cs"/>
              </a:rPr>
              <a:t> For example, the species </a:t>
            </a:r>
            <a:r>
              <a:rPr lang="en-US" sz="1200" i="1" kern="1200" dirty="0">
                <a:solidFill>
                  <a:schemeClr val="tx1"/>
                </a:solidFill>
                <a:effectLst/>
                <a:latin typeface="Calibri Light"/>
                <a:ea typeface="+mn-ea"/>
                <a:cs typeface="+mn-cs"/>
              </a:rPr>
              <a:t>L. </a:t>
            </a:r>
            <a:r>
              <a:rPr lang="en-US" sz="1200" i="1" kern="1200" dirty="0" err="1">
                <a:solidFill>
                  <a:schemeClr val="tx1"/>
                </a:solidFill>
                <a:effectLst/>
                <a:latin typeface="Calibri Light"/>
                <a:ea typeface="+mn-ea"/>
                <a:cs typeface="+mn-cs"/>
              </a:rPr>
              <a:t>tropica</a:t>
            </a:r>
            <a:r>
              <a:rPr lang="en-US" sz="1200" kern="1200" dirty="0">
                <a:solidFill>
                  <a:schemeClr val="tx1"/>
                </a:solidFill>
                <a:effectLst/>
                <a:latin typeface="Calibri Light"/>
                <a:ea typeface="+mn-ea"/>
                <a:cs typeface="+mn-cs"/>
              </a:rPr>
              <a:t> is more likely to cause chronic or relapsing CL. </a:t>
            </a:r>
          </a:p>
          <a:p>
            <a:pPr marL="171450" lvl="0" indent="-171450">
              <a:buFont typeface="Arial" panose="020B0604020202020204" pitchFamily="34" charset="0"/>
              <a:buChar char="•"/>
            </a:pPr>
            <a:r>
              <a:rPr lang="en-US" sz="1200" kern="1200" dirty="0">
                <a:solidFill>
                  <a:schemeClr val="tx1"/>
                </a:solidFill>
                <a:effectLst/>
                <a:latin typeface="Calibri Light"/>
                <a:ea typeface="+mn-ea"/>
                <a:cs typeface="+mn-cs"/>
              </a:rPr>
              <a:t>Species-specific diagnostics can also allow clinical researchers to evaluate new treatment regimens and can inform vaccine and drug trials. </a:t>
            </a:r>
          </a:p>
          <a:p>
            <a:pPr marL="228600" lvl="0" indent="-228600">
              <a:buFont typeface="+mj-lt"/>
              <a:buAutoNum type="arabicPeriod" startAt="2"/>
            </a:pPr>
            <a:r>
              <a:rPr lang="en-US" sz="1200" kern="1200" dirty="0">
                <a:solidFill>
                  <a:schemeClr val="tx1"/>
                </a:solidFill>
                <a:effectLst/>
                <a:latin typeface="Calibri Light"/>
                <a:ea typeface="+mn-ea"/>
                <a:cs typeface="+mn-cs"/>
              </a:rPr>
              <a:t>Our goal is to develop a test that can be administered at a health clinic and provide rapid test results, allowing for earlier diagnosis of the disease and better treatment prospects. It should also be substantially cheaper, which reduces the potential impact of cost as a reason for delaying diagnosis and treatment.</a:t>
            </a:r>
          </a:p>
          <a:p>
            <a:pPr marL="228600" lvl="0" indent="-228600">
              <a:buFont typeface="+mj-lt"/>
              <a:buAutoNum type="arabicPeriod" startAt="2"/>
            </a:pPr>
            <a:endParaRPr lang="en-US" sz="1200" kern="1200" dirty="0">
              <a:solidFill>
                <a:schemeClr val="tx1"/>
              </a:solidFill>
              <a:effectLst/>
              <a:latin typeface="Calibri Light"/>
              <a:ea typeface="+mn-ea"/>
              <a:cs typeface="+mn-cs"/>
            </a:endParaRPr>
          </a:p>
          <a:p>
            <a:r>
              <a:rPr lang="en-US" sz="1200" kern="1200" baseline="30000" dirty="0">
                <a:solidFill>
                  <a:schemeClr val="tx1"/>
                </a:solidFill>
                <a:effectLst/>
                <a:latin typeface="Calibri Light"/>
                <a:ea typeface="+mn-ea"/>
                <a:cs typeface="+mn-cs"/>
              </a:rPr>
              <a:t>1</a:t>
            </a:r>
            <a:r>
              <a:rPr lang="en-US" sz="1200" kern="1200" dirty="0">
                <a:solidFill>
                  <a:schemeClr val="tx1"/>
                </a:solidFill>
                <a:effectLst/>
                <a:latin typeface="Calibri Light"/>
                <a:ea typeface="+mn-ea"/>
                <a:cs typeface="+mn-cs"/>
              </a:rPr>
              <a:t>Philippe </a:t>
            </a:r>
            <a:r>
              <a:rPr lang="en-US" sz="1200" kern="1200" dirty="0" err="1">
                <a:solidFill>
                  <a:schemeClr val="tx1"/>
                </a:solidFill>
                <a:effectLst/>
                <a:latin typeface="Calibri Light"/>
                <a:ea typeface="+mn-ea"/>
                <a:cs typeface="+mn-cs"/>
              </a:rPr>
              <a:t>Minodier</a:t>
            </a:r>
            <a:r>
              <a:rPr lang="en-US" sz="1200" kern="1200" dirty="0">
                <a:solidFill>
                  <a:schemeClr val="tx1"/>
                </a:solidFill>
                <a:effectLst/>
                <a:latin typeface="Calibri Light"/>
                <a:ea typeface="+mn-ea"/>
                <a:cs typeface="+mn-cs"/>
              </a:rPr>
              <a:t> and Philippe </a:t>
            </a:r>
            <a:r>
              <a:rPr lang="en-US" sz="1200" kern="1200" dirty="0" err="1">
                <a:solidFill>
                  <a:schemeClr val="tx1"/>
                </a:solidFill>
                <a:effectLst/>
                <a:latin typeface="Calibri Light"/>
                <a:ea typeface="+mn-ea"/>
                <a:cs typeface="+mn-cs"/>
              </a:rPr>
              <a:t>Parola</a:t>
            </a:r>
            <a:r>
              <a:rPr lang="en-US" sz="1200" kern="1200" dirty="0">
                <a:solidFill>
                  <a:schemeClr val="tx1"/>
                </a:solidFill>
                <a:effectLst/>
                <a:latin typeface="Calibri Light"/>
                <a:ea typeface="+mn-ea"/>
                <a:cs typeface="+mn-cs"/>
              </a:rPr>
              <a:t>, “Cutaneous Leishmaniasis Treatment,” </a:t>
            </a:r>
            <a:r>
              <a:rPr lang="en-US" sz="1200" i="1" kern="1200" dirty="0">
                <a:solidFill>
                  <a:schemeClr val="tx1"/>
                </a:solidFill>
                <a:effectLst/>
                <a:latin typeface="Calibri Light"/>
                <a:ea typeface="+mn-ea"/>
                <a:cs typeface="+mn-cs"/>
              </a:rPr>
              <a:t>Travel Medicine and Infectious Disease</a:t>
            </a:r>
            <a:r>
              <a:rPr lang="en-US" sz="1200" kern="1200" dirty="0">
                <a:solidFill>
                  <a:schemeClr val="tx1"/>
                </a:solidFill>
                <a:effectLst/>
                <a:latin typeface="Calibri Light"/>
                <a:ea typeface="+mn-ea"/>
                <a:cs typeface="+mn-cs"/>
              </a:rPr>
              <a:t> 5, no. 3 (2007):150-8; and Caspar J. </a:t>
            </a:r>
            <a:r>
              <a:rPr lang="en-US" sz="1200" kern="1200" dirty="0" err="1">
                <a:solidFill>
                  <a:schemeClr val="tx1"/>
                </a:solidFill>
                <a:effectLst/>
                <a:latin typeface="Calibri Light"/>
                <a:ea typeface="+mn-ea"/>
                <a:cs typeface="+mn-cs"/>
              </a:rPr>
              <a:t>Hodiamont</a:t>
            </a:r>
            <a:r>
              <a:rPr lang="en-US" sz="1200" kern="1200" dirty="0">
                <a:solidFill>
                  <a:schemeClr val="tx1"/>
                </a:solidFill>
                <a:effectLst/>
                <a:latin typeface="Calibri Light"/>
                <a:ea typeface="+mn-ea"/>
                <a:cs typeface="+mn-cs"/>
              </a:rPr>
              <a:t> et al., “Species-Directed Therapy for Leishmaniasis in Returning </a:t>
            </a:r>
            <a:r>
              <a:rPr lang="en-US" sz="1200" kern="1200" dirty="0" err="1">
                <a:solidFill>
                  <a:schemeClr val="tx1"/>
                </a:solidFill>
                <a:effectLst/>
                <a:latin typeface="Calibri Light"/>
                <a:ea typeface="+mn-ea"/>
                <a:cs typeface="+mn-cs"/>
              </a:rPr>
              <a:t>Travellers</a:t>
            </a:r>
            <a:r>
              <a:rPr lang="en-US" sz="1200" kern="1200" dirty="0">
                <a:solidFill>
                  <a:schemeClr val="tx1"/>
                </a:solidFill>
                <a:effectLst/>
                <a:latin typeface="Calibri Light"/>
                <a:ea typeface="+mn-ea"/>
                <a:cs typeface="+mn-cs"/>
              </a:rPr>
              <a:t>: A Comprehensive Guide,” </a:t>
            </a:r>
            <a:r>
              <a:rPr lang="en-US" sz="1200" i="1" kern="1200" dirty="0" err="1">
                <a:solidFill>
                  <a:schemeClr val="tx1"/>
                </a:solidFill>
                <a:effectLst/>
                <a:latin typeface="Calibri Light"/>
                <a:ea typeface="+mn-ea"/>
                <a:cs typeface="+mn-cs"/>
              </a:rPr>
              <a:t>PLoS</a:t>
            </a:r>
            <a:r>
              <a:rPr lang="en-US" sz="1200" i="1" kern="1200" dirty="0">
                <a:solidFill>
                  <a:schemeClr val="tx1"/>
                </a:solidFill>
                <a:effectLst/>
                <a:latin typeface="Calibri Light"/>
                <a:ea typeface="+mn-ea"/>
                <a:cs typeface="+mn-cs"/>
              </a:rPr>
              <a:t> Neglected Tropical Diseases</a:t>
            </a:r>
            <a:r>
              <a:rPr lang="en-US" sz="1200" kern="1200" dirty="0">
                <a:solidFill>
                  <a:schemeClr val="tx1"/>
                </a:solidFill>
                <a:effectLst/>
                <a:latin typeface="Calibri Light"/>
                <a:ea typeface="+mn-ea"/>
                <a:cs typeface="+mn-cs"/>
              </a:rPr>
              <a:t> 8, no. 5 (2014): e2832; DOI: 10.1371/journal.pntd.0002832.</a:t>
            </a:r>
            <a:endParaRPr lang="en-US" dirty="0">
              <a:effectLst/>
            </a:endParaRPr>
          </a:p>
          <a:p>
            <a:endParaRPr lang="en-US" dirty="0">
              <a:effectLst/>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90895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364750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C21A69-CE6F-2440-BAE4-5A4B3040CF2A}" type="datetimeFigureOut">
              <a:rPr lang="en-US" smtClean="0"/>
              <a:t>6/14/19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3AD81-3AD4-9C46-856E-C08CF1183C60}" type="slidenum">
              <a:rPr lang="en-US" smtClean="0"/>
              <a:t>‹#›</a:t>
            </a:fld>
            <a:endParaRPr lang="en-US"/>
          </a:p>
        </p:txBody>
      </p:sp>
    </p:spTree>
    <p:extLst>
      <p:ext uri="{BB962C8B-B14F-4D97-AF65-F5344CB8AC3E}">
        <p14:creationId xmlns:p14="http://schemas.microsoft.com/office/powerpoint/2010/main" val="216615638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C21A69-CE6F-2440-BAE4-5A4B3040CF2A}" type="datetimeFigureOut">
              <a:rPr lang="en-US" smtClean="0"/>
              <a:t>6/14/19</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3AD81-3AD4-9C46-856E-C08CF1183C60}" type="slidenum">
              <a:rPr lang="en-US" smtClean="0"/>
              <a:t>‹#›</a:t>
            </a:fld>
            <a:endParaRPr lang="en-US"/>
          </a:p>
        </p:txBody>
      </p:sp>
      <p:sp>
        <p:nvSpPr>
          <p:cNvPr id="8" name="Rectangle 7">
            <a:extLst>
              <a:ext uri="{FF2B5EF4-FFF2-40B4-BE49-F238E27FC236}">
                <a16:creationId xmlns:a16="http://schemas.microsoft.com/office/drawing/2014/main" id="{B226B951-02D9-F54A-BA3C-875A6C1D6DC8}"/>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9" name="TextBox 8">
            <a:extLst>
              <a:ext uri="{FF2B5EF4-FFF2-40B4-BE49-F238E27FC236}">
                <a16:creationId xmlns:a16="http://schemas.microsoft.com/office/drawing/2014/main" id="{35F5D5C8-9BC3-9848-BEBE-F4CEFD66622B}"/>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309302152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21A69-CE6F-2440-BAE4-5A4B3040CF2A}" type="datetimeFigureOut">
              <a:rPr lang="en-US" smtClean="0"/>
              <a:t>6/14/19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3AD81-3AD4-9C46-856E-C08CF1183C60}" type="slidenum">
              <a:rPr lang="en-US" smtClean="0"/>
              <a:t>‹#›</a:t>
            </a:fld>
            <a:endParaRPr lang="en-US"/>
          </a:p>
        </p:txBody>
      </p:sp>
      <p:sp>
        <p:nvSpPr>
          <p:cNvPr id="7" name="Rectangle 6">
            <a:extLst>
              <a:ext uri="{FF2B5EF4-FFF2-40B4-BE49-F238E27FC236}">
                <a16:creationId xmlns:a16="http://schemas.microsoft.com/office/drawing/2014/main" id="{0109F475-01B0-1C4D-A884-89A708F20DFC}"/>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8" name="TextBox 7">
            <a:extLst>
              <a:ext uri="{FF2B5EF4-FFF2-40B4-BE49-F238E27FC236}">
                <a16:creationId xmlns:a16="http://schemas.microsoft.com/office/drawing/2014/main" id="{11CFDDD0-519F-B44A-AF64-42A6712854EA}"/>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25523314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21A69-CE6F-2440-BAE4-5A4B3040CF2A}" type="datetimeFigureOut">
              <a:rPr lang="en-US" smtClean="0"/>
              <a:t>6/14/19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3AD81-3AD4-9C46-856E-C08CF1183C60}" type="slidenum">
              <a:rPr lang="en-US" smtClean="0"/>
              <a:t>‹#›</a:t>
            </a:fld>
            <a:endParaRPr lang="en-US"/>
          </a:p>
        </p:txBody>
      </p:sp>
    </p:spTree>
    <p:extLst>
      <p:ext uri="{BB962C8B-B14F-4D97-AF65-F5344CB8AC3E}">
        <p14:creationId xmlns:p14="http://schemas.microsoft.com/office/powerpoint/2010/main" val="367503111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3" y="5490385"/>
            <a:ext cx="12191998" cy="1367615"/>
          </a:xfrm>
          <a:solidFill>
            <a:schemeClr val="bg1">
              <a:lumMod val="95000"/>
            </a:schemeClr>
          </a:solidFill>
          <a:effectLst/>
        </p:spPr>
        <p:txBody>
          <a:bodyPr>
            <a:normAutofit/>
          </a:bodyPr>
          <a:lstStyle>
            <a:lvl1pPr marL="0" indent="0">
              <a:buNone/>
              <a:defRPr sz="2100">
                <a:ln>
                  <a:noFill/>
                </a:ln>
                <a:solidFill>
                  <a:schemeClr val="bg1">
                    <a:lumMod val="85000"/>
                  </a:schemeClr>
                </a:solidFill>
              </a:defRPr>
            </a:lvl1pPr>
          </a:lstStyle>
          <a:p>
            <a:r>
              <a:rPr lang="en-US"/>
              <a:t>Drag picture to placeholder or click icon to add</a:t>
            </a:r>
            <a:endParaRPr lang="en-US" dirty="0"/>
          </a:p>
        </p:txBody>
      </p:sp>
      <p:sp>
        <p:nvSpPr>
          <p:cNvPr id="3" name="Rectangle 2">
            <a:extLst>
              <a:ext uri="{FF2B5EF4-FFF2-40B4-BE49-F238E27FC236}">
                <a16:creationId xmlns:a16="http://schemas.microsoft.com/office/drawing/2014/main" id="{E5E46476-4629-C748-9557-791A02ED349D}"/>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4" name="TextBox 3">
            <a:extLst>
              <a:ext uri="{FF2B5EF4-FFF2-40B4-BE49-F238E27FC236}">
                <a16:creationId xmlns:a16="http://schemas.microsoft.com/office/drawing/2014/main" id="{71311A17-915D-FD4C-91AA-82F914CA77D6}"/>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516396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4 Images">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12192000" cy="4019984"/>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3" name="Rectangle 2">
            <a:extLst>
              <a:ext uri="{FF2B5EF4-FFF2-40B4-BE49-F238E27FC236}">
                <a16:creationId xmlns:a16="http://schemas.microsoft.com/office/drawing/2014/main" id="{99FFD740-ED11-B64D-A1AB-6A367D7A0262}"/>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4" name="TextBox 3">
            <a:extLst>
              <a:ext uri="{FF2B5EF4-FFF2-40B4-BE49-F238E27FC236}">
                <a16:creationId xmlns:a16="http://schemas.microsoft.com/office/drawing/2014/main" id="{EF0F4C1F-4BEA-8946-A7E4-F4A0A6848E19}"/>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167213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PlaceholderIMG">
    <p:spTree>
      <p:nvGrpSpPr>
        <p:cNvPr id="1" name=""/>
        <p:cNvGrpSpPr/>
        <p:nvPr/>
      </p:nvGrpSpPr>
      <p:grpSpPr>
        <a:xfrm>
          <a:off x="0" y="0"/>
          <a:ext cx="0" cy="0"/>
          <a:chOff x="0" y="0"/>
          <a:chExt cx="0" cy="0"/>
        </a:xfrm>
      </p:grpSpPr>
      <p:sp>
        <p:nvSpPr>
          <p:cNvPr id="18" name="Picture Placeholder 13"/>
          <p:cNvSpPr>
            <a:spLocks noGrp="1"/>
          </p:cNvSpPr>
          <p:nvPr>
            <p:ph type="pic" sz="quarter" idx="29"/>
          </p:nvPr>
        </p:nvSpPr>
        <p:spPr>
          <a:xfrm>
            <a:off x="8208169" y="2664068"/>
            <a:ext cx="3318495" cy="1966547"/>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dirty="0"/>
              <a:t>Drag picture to placeholder or click icon to add</a:t>
            </a:r>
          </a:p>
        </p:txBody>
      </p:sp>
      <p:sp>
        <p:nvSpPr>
          <p:cNvPr id="19" name="Picture Placeholder 13"/>
          <p:cNvSpPr>
            <a:spLocks noGrp="1"/>
          </p:cNvSpPr>
          <p:nvPr>
            <p:ph type="pic" sz="quarter" idx="30"/>
          </p:nvPr>
        </p:nvSpPr>
        <p:spPr>
          <a:xfrm>
            <a:off x="4484390" y="2664068"/>
            <a:ext cx="3318495" cy="1966547"/>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dirty="0"/>
              <a:t>Drag picture to placeholder or click icon to add</a:t>
            </a:r>
          </a:p>
        </p:txBody>
      </p:sp>
      <p:sp>
        <p:nvSpPr>
          <p:cNvPr id="20" name="Picture Placeholder 13"/>
          <p:cNvSpPr>
            <a:spLocks noGrp="1"/>
          </p:cNvSpPr>
          <p:nvPr>
            <p:ph type="pic" sz="quarter" idx="31"/>
          </p:nvPr>
        </p:nvSpPr>
        <p:spPr>
          <a:xfrm>
            <a:off x="760611" y="2664068"/>
            <a:ext cx="3318495" cy="1966547"/>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dirty="0"/>
              <a:t>Drag picture to placeholder or click icon to add</a:t>
            </a:r>
          </a:p>
        </p:txBody>
      </p:sp>
      <p:sp>
        <p:nvSpPr>
          <p:cNvPr id="5" name="Rectangle 4">
            <a:extLst>
              <a:ext uri="{FF2B5EF4-FFF2-40B4-BE49-F238E27FC236}">
                <a16:creationId xmlns:a16="http://schemas.microsoft.com/office/drawing/2014/main" id="{E4EA3F3B-AECE-A749-A6E7-A7170E7CBA44}"/>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6" name="TextBox 5">
            <a:extLst>
              <a:ext uri="{FF2B5EF4-FFF2-40B4-BE49-F238E27FC236}">
                <a16:creationId xmlns:a16="http://schemas.microsoft.com/office/drawing/2014/main" id="{4A6D348C-4CB9-EC4D-921C-6A670401AC45}"/>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3695393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A48EB3-F14F-624D-B728-9E006447E232}"/>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3" name="TextBox 2">
            <a:extLst>
              <a:ext uri="{FF2B5EF4-FFF2-40B4-BE49-F238E27FC236}">
                <a16:creationId xmlns:a16="http://schemas.microsoft.com/office/drawing/2014/main" id="{7F6C501A-8CF3-B848-A290-CB06A4865F8B}"/>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16025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438812" y="2550246"/>
            <a:ext cx="1480931" cy="1480931"/>
          </a:xfrm>
          <a:prstGeom prst="rect">
            <a:avLst/>
          </a:prstGeom>
          <a:solidFill>
            <a:schemeClr val="bg1">
              <a:lumMod val="95000"/>
            </a:schemeClr>
          </a:solidFill>
        </p:spPr>
        <p:txBody>
          <a:bodyPr>
            <a:normAutofit/>
          </a:bodyPr>
          <a:lstStyle>
            <a:lvl1pPr>
              <a:defRPr sz="1200"/>
            </a:lvl1pPr>
          </a:lstStyle>
          <a:p>
            <a:r>
              <a:rPr lang="en-US" dirty="0"/>
              <a:t>Drag picture</a:t>
            </a:r>
          </a:p>
        </p:txBody>
      </p:sp>
      <p:sp>
        <p:nvSpPr>
          <p:cNvPr id="13" name="Picture Placeholder 2"/>
          <p:cNvSpPr>
            <a:spLocks noGrp="1"/>
          </p:cNvSpPr>
          <p:nvPr>
            <p:ph type="pic" sz="quarter" idx="11"/>
          </p:nvPr>
        </p:nvSpPr>
        <p:spPr>
          <a:xfrm>
            <a:off x="6956160" y="2550246"/>
            <a:ext cx="1480931" cy="1480931"/>
          </a:xfrm>
          <a:prstGeom prst="rect">
            <a:avLst/>
          </a:prstGeom>
          <a:solidFill>
            <a:schemeClr val="bg1">
              <a:lumMod val="95000"/>
            </a:schemeClr>
          </a:solidFill>
        </p:spPr>
        <p:txBody>
          <a:bodyPr>
            <a:normAutofit/>
          </a:bodyPr>
          <a:lstStyle>
            <a:lvl1pPr>
              <a:defRPr sz="1200"/>
            </a:lvl1pPr>
          </a:lstStyle>
          <a:p>
            <a:r>
              <a:rPr lang="en-US" dirty="0"/>
              <a:t>Drag picture</a:t>
            </a:r>
          </a:p>
        </p:txBody>
      </p:sp>
      <p:sp>
        <p:nvSpPr>
          <p:cNvPr id="14" name="Picture Placeholder 2"/>
          <p:cNvSpPr>
            <a:spLocks noGrp="1"/>
          </p:cNvSpPr>
          <p:nvPr>
            <p:ph type="pic" sz="quarter" idx="12"/>
          </p:nvPr>
        </p:nvSpPr>
        <p:spPr>
          <a:xfrm>
            <a:off x="1438812" y="4441773"/>
            <a:ext cx="1480931" cy="1480931"/>
          </a:xfrm>
          <a:prstGeom prst="rect">
            <a:avLst/>
          </a:prstGeom>
          <a:solidFill>
            <a:schemeClr val="bg1">
              <a:lumMod val="95000"/>
            </a:schemeClr>
          </a:solidFill>
        </p:spPr>
        <p:txBody>
          <a:bodyPr>
            <a:normAutofit/>
          </a:bodyPr>
          <a:lstStyle>
            <a:lvl1pPr>
              <a:defRPr sz="1200"/>
            </a:lvl1pPr>
          </a:lstStyle>
          <a:p>
            <a:r>
              <a:rPr lang="en-US" dirty="0"/>
              <a:t>Drag picture</a:t>
            </a:r>
          </a:p>
        </p:txBody>
      </p:sp>
      <p:sp>
        <p:nvSpPr>
          <p:cNvPr id="15" name="Picture Placeholder 2"/>
          <p:cNvSpPr>
            <a:spLocks noGrp="1"/>
          </p:cNvSpPr>
          <p:nvPr>
            <p:ph type="pic" sz="quarter" idx="13"/>
          </p:nvPr>
        </p:nvSpPr>
        <p:spPr>
          <a:xfrm>
            <a:off x="6956160" y="4441773"/>
            <a:ext cx="1480931" cy="1480931"/>
          </a:xfrm>
          <a:prstGeom prst="rect">
            <a:avLst/>
          </a:prstGeom>
          <a:solidFill>
            <a:schemeClr val="bg1">
              <a:lumMod val="95000"/>
            </a:schemeClr>
          </a:solidFill>
        </p:spPr>
        <p:txBody>
          <a:bodyPr>
            <a:normAutofit/>
          </a:bodyPr>
          <a:lstStyle>
            <a:lvl1pPr>
              <a:defRPr sz="1200"/>
            </a:lvl1pPr>
          </a:lstStyle>
          <a:p>
            <a:r>
              <a:rPr lang="en-US" dirty="0"/>
              <a:t>Drag picture</a:t>
            </a:r>
          </a:p>
        </p:txBody>
      </p:sp>
      <p:sp>
        <p:nvSpPr>
          <p:cNvPr id="6" name="Rectangle 5">
            <a:extLst>
              <a:ext uri="{FF2B5EF4-FFF2-40B4-BE49-F238E27FC236}">
                <a16:creationId xmlns:a16="http://schemas.microsoft.com/office/drawing/2014/main" id="{D88132D1-BBFF-094E-93A5-9479D6108B6E}"/>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7" name="TextBox 6">
            <a:extLst>
              <a:ext uri="{FF2B5EF4-FFF2-40B4-BE49-F238E27FC236}">
                <a16:creationId xmlns:a16="http://schemas.microsoft.com/office/drawing/2014/main" id="{F80447C2-3AA8-074A-B2C6-397573E61C50}"/>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1729551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4" name="Picture Placeholder 2"/>
          <p:cNvSpPr>
            <a:spLocks noGrp="1"/>
          </p:cNvSpPr>
          <p:nvPr>
            <p:ph type="pic" sz="quarter" idx="10"/>
          </p:nvPr>
        </p:nvSpPr>
        <p:spPr>
          <a:xfrm>
            <a:off x="1158157" y="2270141"/>
            <a:ext cx="928229" cy="928228"/>
          </a:xfrm>
          <a:prstGeom prst="rect">
            <a:avLst/>
          </a:prstGeom>
          <a:solidFill>
            <a:schemeClr val="bg1">
              <a:lumMod val="95000"/>
            </a:schemeClr>
          </a:solidFill>
        </p:spPr>
        <p:txBody>
          <a:bodyPr>
            <a:normAutofit/>
          </a:bodyPr>
          <a:lstStyle>
            <a:lvl1pPr>
              <a:defRPr sz="700"/>
            </a:lvl1pPr>
          </a:lstStyle>
          <a:p>
            <a:r>
              <a:rPr lang="en-US" dirty="0"/>
              <a:t>Drag picture</a:t>
            </a:r>
          </a:p>
        </p:txBody>
      </p:sp>
      <p:sp>
        <p:nvSpPr>
          <p:cNvPr id="25" name="Picture Placeholder 2"/>
          <p:cNvSpPr>
            <a:spLocks noGrp="1"/>
          </p:cNvSpPr>
          <p:nvPr>
            <p:ph type="pic" sz="quarter" idx="11"/>
          </p:nvPr>
        </p:nvSpPr>
        <p:spPr>
          <a:xfrm>
            <a:off x="1158157" y="3545633"/>
            <a:ext cx="928229" cy="928228"/>
          </a:xfrm>
          <a:prstGeom prst="rect">
            <a:avLst/>
          </a:prstGeom>
          <a:solidFill>
            <a:schemeClr val="bg1">
              <a:lumMod val="95000"/>
            </a:schemeClr>
          </a:solidFill>
        </p:spPr>
        <p:txBody>
          <a:bodyPr>
            <a:normAutofit/>
          </a:bodyPr>
          <a:lstStyle>
            <a:lvl1pPr>
              <a:defRPr sz="700"/>
            </a:lvl1pPr>
          </a:lstStyle>
          <a:p>
            <a:r>
              <a:rPr lang="en-US" dirty="0"/>
              <a:t>Drag picture</a:t>
            </a:r>
          </a:p>
        </p:txBody>
      </p:sp>
      <p:sp>
        <p:nvSpPr>
          <p:cNvPr id="26" name="Picture Placeholder 2"/>
          <p:cNvSpPr>
            <a:spLocks noGrp="1"/>
          </p:cNvSpPr>
          <p:nvPr>
            <p:ph type="pic" sz="quarter" idx="12"/>
          </p:nvPr>
        </p:nvSpPr>
        <p:spPr>
          <a:xfrm>
            <a:off x="1158157" y="4682278"/>
            <a:ext cx="928229" cy="928228"/>
          </a:xfrm>
          <a:prstGeom prst="rect">
            <a:avLst/>
          </a:prstGeom>
          <a:solidFill>
            <a:schemeClr val="bg1">
              <a:lumMod val="95000"/>
            </a:schemeClr>
          </a:solidFill>
        </p:spPr>
        <p:txBody>
          <a:bodyPr>
            <a:normAutofit/>
          </a:bodyPr>
          <a:lstStyle>
            <a:lvl1pPr>
              <a:defRPr sz="700"/>
            </a:lvl1pPr>
          </a:lstStyle>
          <a:p>
            <a:r>
              <a:rPr lang="en-US" dirty="0"/>
              <a:t>Drag picture</a:t>
            </a:r>
          </a:p>
        </p:txBody>
      </p:sp>
      <p:sp>
        <p:nvSpPr>
          <p:cNvPr id="27" name="Picture Placeholder 2"/>
          <p:cNvSpPr>
            <a:spLocks noGrp="1"/>
          </p:cNvSpPr>
          <p:nvPr>
            <p:ph type="pic" sz="quarter" idx="13"/>
          </p:nvPr>
        </p:nvSpPr>
        <p:spPr>
          <a:xfrm>
            <a:off x="4709721" y="2270141"/>
            <a:ext cx="928229" cy="928228"/>
          </a:xfrm>
          <a:prstGeom prst="rect">
            <a:avLst/>
          </a:prstGeom>
          <a:solidFill>
            <a:schemeClr val="bg1">
              <a:lumMod val="95000"/>
            </a:schemeClr>
          </a:solidFill>
        </p:spPr>
        <p:txBody>
          <a:bodyPr>
            <a:normAutofit/>
          </a:bodyPr>
          <a:lstStyle>
            <a:lvl1pPr>
              <a:defRPr sz="700"/>
            </a:lvl1pPr>
          </a:lstStyle>
          <a:p>
            <a:r>
              <a:rPr lang="en-US" dirty="0"/>
              <a:t>Drag picture</a:t>
            </a:r>
          </a:p>
        </p:txBody>
      </p:sp>
      <p:sp>
        <p:nvSpPr>
          <p:cNvPr id="28" name="Picture Placeholder 2"/>
          <p:cNvSpPr>
            <a:spLocks noGrp="1"/>
          </p:cNvSpPr>
          <p:nvPr>
            <p:ph type="pic" sz="quarter" idx="14"/>
          </p:nvPr>
        </p:nvSpPr>
        <p:spPr>
          <a:xfrm>
            <a:off x="4709721" y="3545633"/>
            <a:ext cx="928229" cy="928228"/>
          </a:xfrm>
          <a:prstGeom prst="rect">
            <a:avLst/>
          </a:prstGeom>
          <a:solidFill>
            <a:schemeClr val="bg1">
              <a:lumMod val="95000"/>
            </a:schemeClr>
          </a:solidFill>
        </p:spPr>
        <p:txBody>
          <a:bodyPr>
            <a:normAutofit/>
          </a:bodyPr>
          <a:lstStyle>
            <a:lvl1pPr>
              <a:defRPr sz="700"/>
            </a:lvl1pPr>
          </a:lstStyle>
          <a:p>
            <a:r>
              <a:rPr lang="en-US" dirty="0"/>
              <a:t>Drag picture</a:t>
            </a:r>
          </a:p>
        </p:txBody>
      </p:sp>
      <p:sp>
        <p:nvSpPr>
          <p:cNvPr id="29" name="Picture Placeholder 2"/>
          <p:cNvSpPr>
            <a:spLocks noGrp="1"/>
          </p:cNvSpPr>
          <p:nvPr>
            <p:ph type="pic" sz="quarter" idx="15"/>
          </p:nvPr>
        </p:nvSpPr>
        <p:spPr>
          <a:xfrm>
            <a:off x="4709721" y="4682278"/>
            <a:ext cx="928229" cy="928228"/>
          </a:xfrm>
          <a:prstGeom prst="rect">
            <a:avLst/>
          </a:prstGeom>
          <a:solidFill>
            <a:schemeClr val="bg1">
              <a:lumMod val="95000"/>
            </a:schemeClr>
          </a:solidFill>
        </p:spPr>
        <p:txBody>
          <a:bodyPr>
            <a:normAutofit/>
          </a:bodyPr>
          <a:lstStyle>
            <a:lvl1pPr>
              <a:defRPr sz="700"/>
            </a:lvl1pPr>
          </a:lstStyle>
          <a:p>
            <a:r>
              <a:rPr lang="en-US" dirty="0"/>
              <a:t>Drag picture</a:t>
            </a:r>
          </a:p>
        </p:txBody>
      </p:sp>
      <p:sp>
        <p:nvSpPr>
          <p:cNvPr id="36" name="Picture Placeholder 2"/>
          <p:cNvSpPr>
            <a:spLocks noGrp="1"/>
          </p:cNvSpPr>
          <p:nvPr>
            <p:ph type="pic" sz="quarter" idx="16"/>
          </p:nvPr>
        </p:nvSpPr>
        <p:spPr>
          <a:xfrm>
            <a:off x="8261285" y="2270141"/>
            <a:ext cx="928229" cy="928228"/>
          </a:xfrm>
          <a:prstGeom prst="rect">
            <a:avLst/>
          </a:prstGeom>
          <a:solidFill>
            <a:schemeClr val="bg1">
              <a:lumMod val="95000"/>
            </a:schemeClr>
          </a:solidFill>
        </p:spPr>
        <p:txBody>
          <a:bodyPr>
            <a:normAutofit/>
          </a:bodyPr>
          <a:lstStyle>
            <a:lvl1pPr>
              <a:defRPr sz="700"/>
            </a:lvl1pPr>
          </a:lstStyle>
          <a:p>
            <a:r>
              <a:rPr lang="en-US" dirty="0"/>
              <a:t>Drag picture</a:t>
            </a:r>
          </a:p>
        </p:txBody>
      </p:sp>
      <p:sp>
        <p:nvSpPr>
          <p:cNvPr id="37" name="Picture Placeholder 2"/>
          <p:cNvSpPr>
            <a:spLocks noGrp="1"/>
          </p:cNvSpPr>
          <p:nvPr>
            <p:ph type="pic" sz="quarter" idx="17"/>
          </p:nvPr>
        </p:nvSpPr>
        <p:spPr>
          <a:xfrm>
            <a:off x="8261285" y="3545633"/>
            <a:ext cx="928229" cy="928228"/>
          </a:xfrm>
          <a:prstGeom prst="rect">
            <a:avLst/>
          </a:prstGeom>
          <a:solidFill>
            <a:schemeClr val="bg1">
              <a:lumMod val="95000"/>
            </a:schemeClr>
          </a:solidFill>
        </p:spPr>
        <p:txBody>
          <a:bodyPr>
            <a:normAutofit/>
          </a:bodyPr>
          <a:lstStyle>
            <a:lvl1pPr>
              <a:defRPr sz="700"/>
            </a:lvl1pPr>
          </a:lstStyle>
          <a:p>
            <a:r>
              <a:rPr lang="en-US" dirty="0"/>
              <a:t>Drag picture</a:t>
            </a:r>
          </a:p>
        </p:txBody>
      </p:sp>
      <p:sp>
        <p:nvSpPr>
          <p:cNvPr id="38" name="Picture Placeholder 2"/>
          <p:cNvSpPr>
            <a:spLocks noGrp="1"/>
          </p:cNvSpPr>
          <p:nvPr>
            <p:ph type="pic" sz="quarter" idx="18"/>
          </p:nvPr>
        </p:nvSpPr>
        <p:spPr>
          <a:xfrm>
            <a:off x="8261285" y="4682278"/>
            <a:ext cx="928229" cy="928228"/>
          </a:xfrm>
          <a:prstGeom prst="rect">
            <a:avLst/>
          </a:prstGeom>
          <a:solidFill>
            <a:schemeClr val="bg1">
              <a:lumMod val="95000"/>
            </a:schemeClr>
          </a:solidFill>
        </p:spPr>
        <p:txBody>
          <a:bodyPr>
            <a:normAutofit/>
          </a:bodyPr>
          <a:lstStyle>
            <a:lvl1pPr>
              <a:defRPr sz="700"/>
            </a:lvl1pPr>
          </a:lstStyle>
          <a:p>
            <a:r>
              <a:rPr lang="en-US" dirty="0"/>
              <a:t>Drag picture</a:t>
            </a:r>
          </a:p>
        </p:txBody>
      </p:sp>
      <p:sp>
        <p:nvSpPr>
          <p:cNvPr id="11" name="Rectangle 10">
            <a:extLst>
              <a:ext uri="{FF2B5EF4-FFF2-40B4-BE49-F238E27FC236}">
                <a16:creationId xmlns:a16="http://schemas.microsoft.com/office/drawing/2014/main" id="{3A4E1D5D-0BFE-4342-9A44-6168E00F2BC5}"/>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12" name="TextBox 11">
            <a:extLst>
              <a:ext uri="{FF2B5EF4-FFF2-40B4-BE49-F238E27FC236}">
                <a16:creationId xmlns:a16="http://schemas.microsoft.com/office/drawing/2014/main" id="{D00646A0-3C56-EF47-A89C-9F2DAB1C16BB}"/>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768543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2" y="1"/>
            <a:ext cx="6095998" cy="3429000"/>
          </a:xfrm>
          <a:solidFill>
            <a:schemeClr val="bg1">
              <a:lumMod val="95000"/>
            </a:schemeClr>
          </a:solidFill>
          <a:effectLst/>
        </p:spPr>
        <p:txBody>
          <a:bodyPr>
            <a:normAutofit/>
          </a:bodyPr>
          <a:lstStyle>
            <a:lvl1pPr marL="0" indent="0">
              <a:buNone/>
              <a:defRPr sz="2100">
                <a:ln>
                  <a:noFill/>
                </a:ln>
                <a:solidFill>
                  <a:schemeClr val="bg1">
                    <a:lumMod val="85000"/>
                  </a:schemeClr>
                </a:solidFill>
              </a:defRPr>
            </a:lvl1pPr>
          </a:lstStyle>
          <a:p>
            <a:r>
              <a:rPr lang="en-US"/>
              <a:t>Drag picture to placeholder or click icon to add</a:t>
            </a:r>
            <a:endParaRPr lang="en-US" dirty="0"/>
          </a:p>
        </p:txBody>
      </p:sp>
      <p:sp>
        <p:nvSpPr>
          <p:cNvPr id="7" name="Picture Placeholder 13"/>
          <p:cNvSpPr>
            <a:spLocks noGrp="1"/>
          </p:cNvSpPr>
          <p:nvPr>
            <p:ph type="pic" sz="quarter" idx="14"/>
          </p:nvPr>
        </p:nvSpPr>
        <p:spPr>
          <a:xfrm>
            <a:off x="6096002" y="3429000"/>
            <a:ext cx="6095998" cy="3429000"/>
          </a:xfrm>
          <a:solidFill>
            <a:schemeClr val="bg1">
              <a:lumMod val="95000"/>
            </a:schemeClr>
          </a:solidFill>
          <a:effectLst/>
        </p:spPr>
        <p:txBody>
          <a:bodyPr>
            <a:normAutofit/>
          </a:bodyPr>
          <a:lstStyle>
            <a:lvl1pPr marL="0" indent="0">
              <a:buNone/>
              <a:defRPr sz="2100">
                <a:ln>
                  <a:noFill/>
                </a:ln>
                <a:solidFill>
                  <a:schemeClr val="bg1">
                    <a:lumMod val="85000"/>
                  </a:schemeClr>
                </a:solidFill>
              </a:defRPr>
            </a:lvl1pPr>
          </a:lstStyle>
          <a:p>
            <a:r>
              <a:rPr lang="en-US"/>
              <a:t>Drag picture to placeholder or click icon to add</a:t>
            </a:r>
            <a:endParaRPr lang="en-US" dirty="0"/>
          </a:p>
        </p:txBody>
      </p:sp>
      <p:sp>
        <p:nvSpPr>
          <p:cNvPr id="5" name="Rectangle 4">
            <a:extLst>
              <a:ext uri="{FF2B5EF4-FFF2-40B4-BE49-F238E27FC236}">
                <a16:creationId xmlns:a16="http://schemas.microsoft.com/office/drawing/2014/main" id="{4D881570-9BEE-034A-95A7-19D52D05A8E5}"/>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6" name="TextBox 5">
            <a:extLst>
              <a:ext uri="{FF2B5EF4-FFF2-40B4-BE49-F238E27FC236}">
                <a16:creationId xmlns:a16="http://schemas.microsoft.com/office/drawing/2014/main" id="{EDBE53B5-4861-2643-81D9-A12A8AAFA2A9}"/>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178644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21A69-CE6F-2440-BAE4-5A4B3040CF2A}" type="datetimeFigureOut">
              <a:rPr lang="en-US" smtClean="0"/>
              <a:t>6/14/19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3AD81-3AD4-9C46-856E-C08CF1183C60}" type="slidenum">
              <a:rPr lang="en-US" smtClean="0"/>
              <a:t>‹#›</a:t>
            </a:fld>
            <a:endParaRPr lang="en-US"/>
          </a:p>
        </p:txBody>
      </p:sp>
      <p:sp>
        <p:nvSpPr>
          <p:cNvPr id="7" name="Rectangle 6">
            <a:extLst>
              <a:ext uri="{FF2B5EF4-FFF2-40B4-BE49-F238E27FC236}">
                <a16:creationId xmlns:a16="http://schemas.microsoft.com/office/drawing/2014/main" id="{D50AA55E-6EC4-5944-81DB-EA2F8AC6ED10}"/>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8" name="TextBox 7">
            <a:extLst>
              <a:ext uri="{FF2B5EF4-FFF2-40B4-BE49-F238E27FC236}">
                <a16:creationId xmlns:a16="http://schemas.microsoft.com/office/drawing/2014/main" id="{4AAFA398-E85E-A44D-851F-CE46A952A83A}"/>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304141752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3047207" y="0"/>
            <a:ext cx="9144793" cy="3429000"/>
          </a:xfrm>
          <a:solidFill>
            <a:schemeClr val="bg1">
              <a:lumMod val="95000"/>
            </a:schemeClr>
          </a:solidFill>
          <a:effectLst/>
        </p:spPr>
        <p:txBody>
          <a:bodyPr>
            <a:normAutofit/>
          </a:bodyPr>
          <a:lstStyle>
            <a:lvl1pPr marL="0" indent="0">
              <a:buNone/>
              <a:defRPr sz="2100">
                <a:ln>
                  <a:noFill/>
                </a:ln>
                <a:solidFill>
                  <a:schemeClr val="bg1">
                    <a:lumMod val="85000"/>
                  </a:schemeClr>
                </a:solidFill>
              </a:defRPr>
            </a:lvl1pPr>
          </a:lstStyle>
          <a:p>
            <a:r>
              <a:rPr lang="en-US"/>
              <a:t>Drag picture to placeholder or click icon to add</a:t>
            </a:r>
            <a:endParaRPr lang="en-US" dirty="0"/>
          </a:p>
        </p:txBody>
      </p:sp>
      <p:sp>
        <p:nvSpPr>
          <p:cNvPr id="3" name="Rectangle 2">
            <a:extLst>
              <a:ext uri="{FF2B5EF4-FFF2-40B4-BE49-F238E27FC236}">
                <a16:creationId xmlns:a16="http://schemas.microsoft.com/office/drawing/2014/main" id="{84661BCB-438A-4541-8A7B-25CA4DEC35C0}"/>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5" name="TextBox 4">
            <a:extLst>
              <a:ext uri="{FF2B5EF4-FFF2-40B4-BE49-F238E27FC236}">
                <a16:creationId xmlns:a16="http://schemas.microsoft.com/office/drawing/2014/main" id="{CB5494C8-9BD1-A340-AC86-7BC252737DC5}"/>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146786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42" name="Picture Placeholder 13"/>
          <p:cNvSpPr>
            <a:spLocks noGrp="1"/>
          </p:cNvSpPr>
          <p:nvPr>
            <p:ph type="pic" sz="quarter" idx="15"/>
          </p:nvPr>
        </p:nvSpPr>
        <p:spPr>
          <a:xfrm>
            <a:off x="2548730" y="5150804"/>
            <a:ext cx="2296161" cy="1045095"/>
          </a:xfrm>
          <a:solidFill>
            <a:schemeClr val="bg1">
              <a:lumMod val="95000"/>
            </a:schemeClr>
          </a:solidFill>
          <a:effectLst/>
        </p:spPr>
        <p:txBody>
          <a:bodyPr>
            <a:normAutofit/>
          </a:bodyPr>
          <a:lstStyle>
            <a:lvl1pPr marL="0" indent="0">
              <a:buNone/>
              <a:defRPr sz="900">
                <a:ln>
                  <a:noFill/>
                </a:ln>
                <a:solidFill>
                  <a:schemeClr val="bg1">
                    <a:lumMod val="85000"/>
                  </a:schemeClr>
                </a:solidFill>
              </a:defRPr>
            </a:lvl1pPr>
          </a:lstStyle>
          <a:p>
            <a:r>
              <a:rPr lang="en-US"/>
              <a:t>Drag picture to placeholder or click icon to add</a:t>
            </a:r>
            <a:endParaRPr lang="en-US" dirty="0"/>
          </a:p>
        </p:txBody>
      </p:sp>
      <p:sp>
        <p:nvSpPr>
          <p:cNvPr id="43" name="Picture Placeholder 13"/>
          <p:cNvSpPr>
            <a:spLocks noGrp="1"/>
          </p:cNvSpPr>
          <p:nvPr>
            <p:ph type="pic" sz="quarter" idx="13"/>
          </p:nvPr>
        </p:nvSpPr>
        <p:spPr>
          <a:xfrm>
            <a:off x="2548730" y="2464421"/>
            <a:ext cx="2296161" cy="1045095"/>
          </a:xfrm>
          <a:solidFill>
            <a:schemeClr val="bg1">
              <a:lumMod val="95000"/>
            </a:schemeClr>
          </a:solidFill>
          <a:effectLst/>
        </p:spPr>
        <p:txBody>
          <a:bodyPr>
            <a:normAutofit/>
          </a:bodyPr>
          <a:lstStyle>
            <a:lvl1pPr marL="0" indent="0">
              <a:buNone/>
              <a:defRPr sz="900">
                <a:ln>
                  <a:noFill/>
                </a:ln>
                <a:solidFill>
                  <a:schemeClr val="bg1">
                    <a:lumMod val="85000"/>
                  </a:schemeClr>
                </a:solidFill>
              </a:defRPr>
            </a:lvl1pPr>
          </a:lstStyle>
          <a:p>
            <a:r>
              <a:rPr lang="en-US"/>
              <a:t>Drag picture to placeholder or click icon to add</a:t>
            </a:r>
            <a:endParaRPr lang="en-US" dirty="0"/>
          </a:p>
        </p:txBody>
      </p:sp>
      <p:sp>
        <p:nvSpPr>
          <p:cNvPr id="44" name="Picture Placeholder 13"/>
          <p:cNvSpPr>
            <a:spLocks noGrp="1"/>
          </p:cNvSpPr>
          <p:nvPr>
            <p:ph type="pic" sz="quarter" idx="14"/>
          </p:nvPr>
        </p:nvSpPr>
        <p:spPr>
          <a:xfrm>
            <a:off x="5021542" y="2464421"/>
            <a:ext cx="2296161" cy="1045095"/>
          </a:xfrm>
          <a:solidFill>
            <a:schemeClr val="bg1">
              <a:lumMod val="95000"/>
            </a:schemeClr>
          </a:solidFill>
          <a:effectLst/>
        </p:spPr>
        <p:txBody>
          <a:bodyPr>
            <a:normAutofit/>
          </a:bodyPr>
          <a:lstStyle>
            <a:lvl1pPr marL="0" indent="0">
              <a:buNone/>
              <a:defRPr sz="900">
                <a:ln>
                  <a:noFill/>
                </a:ln>
                <a:solidFill>
                  <a:schemeClr val="bg1">
                    <a:lumMod val="85000"/>
                  </a:schemeClr>
                </a:solidFill>
              </a:defRPr>
            </a:lvl1pPr>
          </a:lstStyle>
          <a:p>
            <a:r>
              <a:rPr lang="en-US"/>
              <a:t>Drag picture to placeholder or click icon to add</a:t>
            </a:r>
            <a:endParaRPr lang="en-US" dirty="0"/>
          </a:p>
        </p:txBody>
      </p:sp>
      <p:sp>
        <p:nvSpPr>
          <p:cNvPr id="45" name="Picture Placeholder 13"/>
          <p:cNvSpPr>
            <a:spLocks noGrp="1"/>
          </p:cNvSpPr>
          <p:nvPr>
            <p:ph type="pic" sz="quarter" idx="16"/>
          </p:nvPr>
        </p:nvSpPr>
        <p:spPr>
          <a:xfrm>
            <a:off x="7520294" y="2464421"/>
            <a:ext cx="2296161" cy="1045095"/>
          </a:xfrm>
          <a:solidFill>
            <a:schemeClr val="bg1">
              <a:lumMod val="95000"/>
            </a:schemeClr>
          </a:solidFill>
          <a:effectLst/>
        </p:spPr>
        <p:txBody>
          <a:bodyPr>
            <a:normAutofit/>
          </a:bodyPr>
          <a:lstStyle>
            <a:lvl1pPr marL="0" indent="0">
              <a:buNone/>
              <a:defRPr sz="900">
                <a:ln>
                  <a:noFill/>
                </a:ln>
                <a:solidFill>
                  <a:schemeClr val="bg1">
                    <a:lumMod val="85000"/>
                  </a:schemeClr>
                </a:solidFill>
              </a:defRPr>
            </a:lvl1pPr>
          </a:lstStyle>
          <a:p>
            <a:r>
              <a:rPr lang="en-US"/>
              <a:t>Drag picture to placeholder or click icon to add</a:t>
            </a:r>
            <a:endParaRPr lang="en-US" dirty="0"/>
          </a:p>
        </p:txBody>
      </p:sp>
      <p:sp>
        <p:nvSpPr>
          <p:cNvPr id="46" name="Picture Placeholder 13"/>
          <p:cNvSpPr>
            <a:spLocks noGrp="1"/>
          </p:cNvSpPr>
          <p:nvPr>
            <p:ph type="pic" sz="quarter" idx="17"/>
          </p:nvPr>
        </p:nvSpPr>
        <p:spPr>
          <a:xfrm>
            <a:off x="1211029" y="3767939"/>
            <a:ext cx="2296161" cy="1045095"/>
          </a:xfrm>
          <a:solidFill>
            <a:schemeClr val="bg1">
              <a:lumMod val="95000"/>
            </a:schemeClr>
          </a:solidFill>
          <a:effectLst/>
        </p:spPr>
        <p:txBody>
          <a:bodyPr>
            <a:normAutofit/>
          </a:bodyPr>
          <a:lstStyle>
            <a:lvl1pPr marL="0" indent="0">
              <a:buNone/>
              <a:defRPr sz="900">
                <a:ln>
                  <a:noFill/>
                </a:ln>
                <a:solidFill>
                  <a:schemeClr val="bg1">
                    <a:lumMod val="85000"/>
                  </a:schemeClr>
                </a:solidFill>
              </a:defRPr>
            </a:lvl1pPr>
          </a:lstStyle>
          <a:p>
            <a:r>
              <a:rPr lang="en-US" dirty="0"/>
              <a:t>Drag picture to placeholder or click icon to add</a:t>
            </a:r>
          </a:p>
        </p:txBody>
      </p:sp>
      <p:sp>
        <p:nvSpPr>
          <p:cNvPr id="47" name="Picture Placeholder 13"/>
          <p:cNvSpPr>
            <a:spLocks noGrp="1"/>
          </p:cNvSpPr>
          <p:nvPr>
            <p:ph type="pic" sz="quarter" idx="18"/>
          </p:nvPr>
        </p:nvSpPr>
        <p:spPr>
          <a:xfrm>
            <a:off x="3696812" y="3774273"/>
            <a:ext cx="2296161" cy="1045095"/>
          </a:xfrm>
          <a:solidFill>
            <a:schemeClr val="bg1">
              <a:lumMod val="95000"/>
            </a:schemeClr>
          </a:solidFill>
          <a:effectLst/>
        </p:spPr>
        <p:txBody>
          <a:bodyPr>
            <a:normAutofit/>
          </a:bodyPr>
          <a:lstStyle>
            <a:lvl1pPr marL="0" indent="0">
              <a:buNone/>
              <a:defRPr sz="900">
                <a:ln>
                  <a:noFill/>
                </a:ln>
                <a:solidFill>
                  <a:schemeClr val="bg1">
                    <a:lumMod val="85000"/>
                  </a:schemeClr>
                </a:solidFill>
              </a:defRPr>
            </a:lvl1pPr>
          </a:lstStyle>
          <a:p>
            <a:r>
              <a:rPr lang="en-US"/>
              <a:t>Drag picture to placeholder or click icon to add</a:t>
            </a:r>
            <a:endParaRPr lang="en-US" dirty="0"/>
          </a:p>
        </p:txBody>
      </p:sp>
      <p:sp>
        <p:nvSpPr>
          <p:cNvPr id="48" name="Picture Placeholder 13"/>
          <p:cNvSpPr>
            <a:spLocks noGrp="1"/>
          </p:cNvSpPr>
          <p:nvPr>
            <p:ph type="pic" sz="quarter" idx="19"/>
          </p:nvPr>
        </p:nvSpPr>
        <p:spPr>
          <a:xfrm>
            <a:off x="6182593" y="3774273"/>
            <a:ext cx="2296161" cy="1045095"/>
          </a:xfrm>
          <a:solidFill>
            <a:schemeClr val="bg1">
              <a:lumMod val="95000"/>
            </a:schemeClr>
          </a:solidFill>
          <a:effectLst/>
        </p:spPr>
        <p:txBody>
          <a:bodyPr>
            <a:normAutofit/>
          </a:bodyPr>
          <a:lstStyle>
            <a:lvl1pPr marL="0" indent="0">
              <a:buNone/>
              <a:defRPr sz="900">
                <a:ln>
                  <a:noFill/>
                </a:ln>
                <a:solidFill>
                  <a:schemeClr val="bg1">
                    <a:lumMod val="85000"/>
                  </a:schemeClr>
                </a:solidFill>
              </a:defRPr>
            </a:lvl1pPr>
          </a:lstStyle>
          <a:p>
            <a:r>
              <a:rPr lang="en-US"/>
              <a:t>Drag picture to placeholder or click icon to add</a:t>
            </a:r>
            <a:endParaRPr lang="en-US" dirty="0"/>
          </a:p>
        </p:txBody>
      </p:sp>
      <p:sp>
        <p:nvSpPr>
          <p:cNvPr id="49" name="Picture Placeholder 13"/>
          <p:cNvSpPr>
            <a:spLocks noGrp="1"/>
          </p:cNvSpPr>
          <p:nvPr>
            <p:ph type="pic" sz="quarter" idx="20"/>
          </p:nvPr>
        </p:nvSpPr>
        <p:spPr>
          <a:xfrm>
            <a:off x="8668374" y="3774273"/>
            <a:ext cx="2296161" cy="1045095"/>
          </a:xfrm>
          <a:solidFill>
            <a:schemeClr val="bg1">
              <a:lumMod val="95000"/>
            </a:schemeClr>
          </a:solidFill>
          <a:effectLst/>
        </p:spPr>
        <p:txBody>
          <a:bodyPr>
            <a:normAutofit/>
          </a:bodyPr>
          <a:lstStyle>
            <a:lvl1pPr marL="0" indent="0">
              <a:buNone/>
              <a:defRPr sz="900">
                <a:ln>
                  <a:noFill/>
                </a:ln>
                <a:solidFill>
                  <a:schemeClr val="bg1">
                    <a:lumMod val="85000"/>
                  </a:schemeClr>
                </a:solidFill>
              </a:defRPr>
            </a:lvl1pPr>
          </a:lstStyle>
          <a:p>
            <a:r>
              <a:rPr lang="en-US"/>
              <a:t>Drag picture to placeholder or click icon to add</a:t>
            </a:r>
            <a:endParaRPr lang="en-US" dirty="0"/>
          </a:p>
        </p:txBody>
      </p:sp>
      <p:sp>
        <p:nvSpPr>
          <p:cNvPr id="50" name="Picture Placeholder 13"/>
          <p:cNvSpPr>
            <a:spLocks noGrp="1"/>
          </p:cNvSpPr>
          <p:nvPr>
            <p:ph type="pic" sz="quarter" idx="21"/>
          </p:nvPr>
        </p:nvSpPr>
        <p:spPr>
          <a:xfrm>
            <a:off x="5021542" y="5143835"/>
            <a:ext cx="2296161" cy="1045095"/>
          </a:xfrm>
          <a:solidFill>
            <a:schemeClr val="bg1">
              <a:lumMod val="95000"/>
            </a:schemeClr>
          </a:solidFill>
          <a:effectLst/>
        </p:spPr>
        <p:txBody>
          <a:bodyPr>
            <a:normAutofit/>
          </a:bodyPr>
          <a:lstStyle>
            <a:lvl1pPr marL="0" indent="0">
              <a:buNone/>
              <a:defRPr sz="900">
                <a:ln>
                  <a:noFill/>
                </a:ln>
                <a:solidFill>
                  <a:schemeClr val="bg1">
                    <a:lumMod val="85000"/>
                  </a:schemeClr>
                </a:solidFill>
              </a:defRPr>
            </a:lvl1pPr>
          </a:lstStyle>
          <a:p>
            <a:r>
              <a:rPr lang="en-US"/>
              <a:t>Drag picture to placeholder or click icon to add</a:t>
            </a:r>
            <a:endParaRPr lang="en-US" dirty="0"/>
          </a:p>
        </p:txBody>
      </p:sp>
      <p:sp>
        <p:nvSpPr>
          <p:cNvPr id="51" name="Picture Placeholder 13"/>
          <p:cNvSpPr>
            <a:spLocks noGrp="1"/>
          </p:cNvSpPr>
          <p:nvPr>
            <p:ph type="pic" sz="quarter" idx="22"/>
          </p:nvPr>
        </p:nvSpPr>
        <p:spPr>
          <a:xfrm>
            <a:off x="7520294" y="5143835"/>
            <a:ext cx="2296161" cy="1045095"/>
          </a:xfrm>
          <a:solidFill>
            <a:schemeClr val="bg1">
              <a:lumMod val="95000"/>
            </a:schemeClr>
          </a:solidFill>
          <a:effectLst/>
        </p:spPr>
        <p:txBody>
          <a:bodyPr>
            <a:normAutofit/>
          </a:bodyPr>
          <a:lstStyle>
            <a:lvl1pPr marL="0" indent="0">
              <a:buNone/>
              <a:defRPr sz="900">
                <a:ln>
                  <a:noFill/>
                </a:ln>
                <a:solidFill>
                  <a:schemeClr val="bg1">
                    <a:lumMod val="85000"/>
                  </a:schemeClr>
                </a:solidFill>
              </a:defRPr>
            </a:lvl1pPr>
          </a:lstStyle>
          <a:p>
            <a:r>
              <a:rPr lang="en-US"/>
              <a:t>Drag picture to placeholder or click icon to add</a:t>
            </a:r>
            <a:endParaRPr lang="en-US" dirty="0"/>
          </a:p>
        </p:txBody>
      </p:sp>
      <p:sp>
        <p:nvSpPr>
          <p:cNvPr id="12" name="Rectangle 11">
            <a:extLst>
              <a:ext uri="{FF2B5EF4-FFF2-40B4-BE49-F238E27FC236}">
                <a16:creationId xmlns:a16="http://schemas.microsoft.com/office/drawing/2014/main" id="{E4126EAC-6D52-5C40-A529-E6E670598F60}"/>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13" name="TextBox 12">
            <a:extLst>
              <a:ext uri="{FF2B5EF4-FFF2-40B4-BE49-F238E27FC236}">
                <a16:creationId xmlns:a16="http://schemas.microsoft.com/office/drawing/2014/main" id="{A0B620E8-19F6-4D48-8F3D-20C8E9985F5C}"/>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1777156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14" name="Picture Placeholder 2"/>
          <p:cNvSpPr>
            <a:spLocks noGrp="1"/>
          </p:cNvSpPr>
          <p:nvPr>
            <p:ph type="pic" sz="quarter" idx="10"/>
          </p:nvPr>
        </p:nvSpPr>
        <p:spPr>
          <a:xfrm>
            <a:off x="5632128" y="1471846"/>
            <a:ext cx="927987" cy="927986"/>
          </a:xfrm>
          <a:prstGeom prst="ellipse">
            <a:avLst/>
          </a:prstGeom>
          <a:solidFill>
            <a:schemeClr val="bg1">
              <a:lumMod val="95000"/>
            </a:schemeClr>
          </a:solidFill>
        </p:spPr>
        <p:txBody>
          <a:bodyPr>
            <a:normAutofit/>
          </a:bodyPr>
          <a:lstStyle>
            <a:lvl1pPr>
              <a:defRPr sz="600"/>
            </a:lvl1pPr>
          </a:lstStyle>
          <a:p>
            <a:r>
              <a:rPr lang="en-US" dirty="0"/>
              <a:t>Drag picture</a:t>
            </a:r>
          </a:p>
        </p:txBody>
      </p:sp>
      <p:sp>
        <p:nvSpPr>
          <p:cNvPr id="3" name="Rectangle 2">
            <a:extLst>
              <a:ext uri="{FF2B5EF4-FFF2-40B4-BE49-F238E27FC236}">
                <a16:creationId xmlns:a16="http://schemas.microsoft.com/office/drawing/2014/main" id="{14BD0092-41FB-E146-A7B9-5B2A8F97EF6D}"/>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4" name="TextBox 3">
            <a:extLst>
              <a:ext uri="{FF2B5EF4-FFF2-40B4-BE49-F238E27FC236}">
                <a16:creationId xmlns:a16="http://schemas.microsoft.com/office/drawing/2014/main" id="{42CE0CB7-3057-4340-98BC-7F4557396D06}"/>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1998209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2" y="0"/>
            <a:ext cx="6036612" cy="3429000"/>
          </a:xfrm>
          <a:solidFill>
            <a:schemeClr val="bg1">
              <a:lumMod val="95000"/>
            </a:schemeClr>
          </a:solidFill>
          <a:effectLst/>
        </p:spPr>
        <p:txBody>
          <a:bodyPr>
            <a:normAutofit/>
          </a:bodyPr>
          <a:lstStyle>
            <a:lvl1pPr marL="0" indent="0">
              <a:buNone/>
              <a:defRPr sz="2100">
                <a:ln>
                  <a:noFill/>
                </a:ln>
                <a:solidFill>
                  <a:schemeClr val="bg1">
                    <a:lumMod val="85000"/>
                  </a:schemeClr>
                </a:solidFill>
              </a:defRPr>
            </a:lvl1pPr>
          </a:lstStyle>
          <a:p>
            <a:r>
              <a:rPr lang="en-US"/>
              <a:t>Drag picture to placeholder or click icon to add</a:t>
            </a:r>
            <a:endParaRPr lang="en-US" dirty="0"/>
          </a:p>
        </p:txBody>
      </p:sp>
      <p:sp>
        <p:nvSpPr>
          <p:cNvPr id="12" name="Picture Placeholder 13"/>
          <p:cNvSpPr>
            <a:spLocks noGrp="1"/>
          </p:cNvSpPr>
          <p:nvPr>
            <p:ph type="pic" sz="quarter" idx="15"/>
          </p:nvPr>
        </p:nvSpPr>
        <p:spPr>
          <a:xfrm>
            <a:off x="6155389" y="0"/>
            <a:ext cx="6036612" cy="3429000"/>
          </a:xfrm>
          <a:solidFill>
            <a:schemeClr val="bg1">
              <a:lumMod val="95000"/>
            </a:schemeClr>
          </a:solidFill>
          <a:effectLst/>
        </p:spPr>
        <p:txBody>
          <a:bodyPr>
            <a:normAutofit/>
          </a:bodyPr>
          <a:lstStyle>
            <a:lvl1pPr marL="0" indent="0">
              <a:buNone/>
              <a:defRPr sz="2100">
                <a:ln>
                  <a:noFill/>
                </a:ln>
                <a:solidFill>
                  <a:schemeClr val="bg1">
                    <a:lumMod val="85000"/>
                  </a:schemeClr>
                </a:solidFill>
              </a:defRPr>
            </a:lvl1pPr>
          </a:lstStyle>
          <a:p>
            <a:r>
              <a:rPr lang="en-US"/>
              <a:t>Drag picture to placeholder or click icon to add</a:t>
            </a:r>
            <a:endParaRPr lang="en-US" dirty="0"/>
          </a:p>
        </p:txBody>
      </p:sp>
      <p:sp>
        <p:nvSpPr>
          <p:cNvPr id="4" name="Rectangle 3">
            <a:extLst>
              <a:ext uri="{FF2B5EF4-FFF2-40B4-BE49-F238E27FC236}">
                <a16:creationId xmlns:a16="http://schemas.microsoft.com/office/drawing/2014/main" id="{D24B9A8D-94F4-F747-9ED4-4D4B45939DF9}"/>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5" name="TextBox 4">
            <a:extLst>
              <a:ext uri="{FF2B5EF4-FFF2-40B4-BE49-F238E27FC236}">
                <a16:creationId xmlns:a16="http://schemas.microsoft.com/office/drawing/2014/main" id="{E5E4F7B2-63C1-7D4C-84EF-BC25BA4CE8BA}"/>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1074595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51" name="Picture Placeholder 13"/>
          <p:cNvSpPr>
            <a:spLocks noGrp="1"/>
          </p:cNvSpPr>
          <p:nvPr>
            <p:ph type="pic" sz="quarter" idx="13"/>
          </p:nvPr>
        </p:nvSpPr>
        <p:spPr>
          <a:xfrm>
            <a:off x="0" y="0"/>
            <a:ext cx="2345900" cy="223024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52" name="Picture Placeholder 13"/>
          <p:cNvSpPr>
            <a:spLocks noGrp="1"/>
          </p:cNvSpPr>
          <p:nvPr>
            <p:ph type="pic" sz="quarter" idx="14"/>
          </p:nvPr>
        </p:nvSpPr>
        <p:spPr>
          <a:xfrm>
            <a:off x="2461524" y="0"/>
            <a:ext cx="2345900" cy="223024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53" name="Picture Placeholder 13"/>
          <p:cNvSpPr>
            <a:spLocks noGrp="1"/>
          </p:cNvSpPr>
          <p:nvPr>
            <p:ph type="pic" sz="quarter" idx="15"/>
          </p:nvPr>
        </p:nvSpPr>
        <p:spPr>
          <a:xfrm>
            <a:off x="4923052" y="0"/>
            <a:ext cx="2345900" cy="223024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54" name="Picture Placeholder 13"/>
          <p:cNvSpPr>
            <a:spLocks noGrp="1"/>
          </p:cNvSpPr>
          <p:nvPr>
            <p:ph type="pic" sz="quarter" idx="16"/>
          </p:nvPr>
        </p:nvSpPr>
        <p:spPr>
          <a:xfrm>
            <a:off x="7384576" y="0"/>
            <a:ext cx="2345900" cy="223024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55" name="Picture Placeholder 13"/>
          <p:cNvSpPr>
            <a:spLocks noGrp="1"/>
          </p:cNvSpPr>
          <p:nvPr>
            <p:ph type="pic" sz="quarter" idx="17"/>
          </p:nvPr>
        </p:nvSpPr>
        <p:spPr>
          <a:xfrm>
            <a:off x="9846100" y="0"/>
            <a:ext cx="2345900" cy="223024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56" name="Picture Placeholder 13"/>
          <p:cNvSpPr>
            <a:spLocks noGrp="1"/>
          </p:cNvSpPr>
          <p:nvPr>
            <p:ph type="pic" sz="quarter" idx="18"/>
          </p:nvPr>
        </p:nvSpPr>
        <p:spPr>
          <a:xfrm>
            <a:off x="0" y="2313878"/>
            <a:ext cx="2345900" cy="223024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57" name="Picture Placeholder 13"/>
          <p:cNvSpPr>
            <a:spLocks noGrp="1"/>
          </p:cNvSpPr>
          <p:nvPr>
            <p:ph type="pic" sz="quarter" idx="19"/>
          </p:nvPr>
        </p:nvSpPr>
        <p:spPr>
          <a:xfrm>
            <a:off x="2461524" y="2313878"/>
            <a:ext cx="2345900" cy="223024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58" name="Picture Placeholder 13"/>
          <p:cNvSpPr>
            <a:spLocks noGrp="1"/>
          </p:cNvSpPr>
          <p:nvPr>
            <p:ph type="pic" sz="quarter" idx="20"/>
          </p:nvPr>
        </p:nvSpPr>
        <p:spPr>
          <a:xfrm>
            <a:off x="4923052" y="2313878"/>
            <a:ext cx="2345900" cy="223024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59" name="Picture Placeholder 13"/>
          <p:cNvSpPr>
            <a:spLocks noGrp="1"/>
          </p:cNvSpPr>
          <p:nvPr>
            <p:ph type="pic" sz="quarter" idx="21"/>
          </p:nvPr>
        </p:nvSpPr>
        <p:spPr>
          <a:xfrm>
            <a:off x="7384576" y="2313878"/>
            <a:ext cx="2345900" cy="223024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60" name="Picture Placeholder 13"/>
          <p:cNvSpPr>
            <a:spLocks noGrp="1"/>
          </p:cNvSpPr>
          <p:nvPr>
            <p:ph type="pic" sz="quarter" idx="22"/>
          </p:nvPr>
        </p:nvSpPr>
        <p:spPr>
          <a:xfrm>
            <a:off x="9846100" y="2313878"/>
            <a:ext cx="2345900" cy="223024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61" name="Picture Placeholder 13"/>
          <p:cNvSpPr>
            <a:spLocks noGrp="1"/>
          </p:cNvSpPr>
          <p:nvPr>
            <p:ph type="pic" sz="quarter" idx="23"/>
          </p:nvPr>
        </p:nvSpPr>
        <p:spPr>
          <a:xfrm>
            <a:off x="0" y="4655634"/>
            <a:ext cx="2345900" cy="223024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62" name="Picture Placeholder 13"/>
          <p:cNvSpPr>
            <a:spLocks noGrp="1"/>
          </p:cNvSpPr>
          <p:nvPr>
            <p:ph type="pic" sz="quarter" idx="24"/>
          </p:nvPr>
        </p:nvSpPr>
        <p:spPr>
          <a:xfrm>
            <a:off x="2461524" y="4655634"/>
            <a:ext cx="2345900" cy="223024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63" name="Picture Placeholder 13"/>
          <p:cNvSpPr>
            <a:spLocks noGrp="1"/>
          </p:cNvSpPr>
          <p:nvPr>
            <p:ph type="pic" sz="quarter" idx="25"/>
          </p:nvPr>
        </p:nvSpPr>
        <p:spPr>
          <a:xfrm>
            <a:off x="4923052" y="4655634"/>
            <a:ext cx="2345900" cy="223024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64" name="Picture Placeholder 13"/>
          <p:cNvSpPr>
            <a:spLocks noGrp="1"/>
          </p:cNvSpPr>
          <p:nvPr>
            <p:ph type="pic" sz="quarter" idx="26"/>
          </p:nvPr>
        </p:nvSpPr>
        <p:spPr>
          <a:xfrm>
            <a:off x="7384576" y="4655634"/>
            <a:ext cx="2345900" cy="223024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65" name="Picture Placeholder 13"/>
          <p:cNvSpPr>
            <a:spLocks noGrp="1"/>
          </p:cNvSpPr>
          <p:nvPr>
            <p:ph type="pic" sz="quarter" idx="27"/>
          </p:nvPr>
        </p:nvSpPr>
        <p:spPr>
          <a:xfrm>
            <a:off x="9846100" y="4655634"/>
            <a:ext cx="2345900" cy="223024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17" name="Rectangle 16">
            <a:extLst>
              <a:ext uri="{FF2B5EF4-FFF2-40B4-BE49-F238E27FC236}">
                <a16:creationId xmlns:a16="http://schemas.microsoft.com/office/drawing/2014/main" id="{2BFB9407-F014-CD4D-8E10-7F59F4F8CDE6}"/>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18" name="TextBox 17">
            <a:extLst>
              <a:ext uri="{FF2B5EF4-FFF2-40B4-BE49-F238E27FC236}">
                <a16:creationId xmlns:a16="http://schemas.microsoft.com/office/drawing/2014/main" id="{FE68191F-EF39-004E-BD50-377422347284}"/>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838683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65" name="Picture Placeholder 13"/>
          <p:cNvSpPr>
            <a:spLocks noGrp="1"/>
          </p:cNvSpPr>
          <p:nvPr>
            <p:ph type="pic" sz="quarter" idx="27"/>
          </p:nvPr>
        </p:nvSpPr>
        <p:spPr>
          <a:xfrm>
            <a:off x="892326" y="2509026"/>
            <a:ext cx="3239159" cy="1839952"/>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22" name="Picture Placeholder 13"/>
          <p:cNvSpPr>
            <a:spLocks noGrp="1"/>
          </p:cNvSpPr>
          <p:nvPr>
            <p:ph type="pic" sz="quarter" idx="28"/>
          </p:nvPr>
        </p:nvSpPr>
        <p:spPr>
          <a:xfrm>
            <a:off x="4486409" y="2509026"/>
            <a:ext cx="3239158" cy="1839952"/>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23" name="Picture Placeholder 13"/>
          <p:cNvSpPr>
            <a:spLocks noGrp="1"/>
          </p:cNvSpPr>
          <p:nvPr>
            <p:ph type="pic" sz="quarter" idx="29"/>
          </p:nvPr>
        </p:nvSpPr>
        <p:spPr>
          <a:xfrm>
            <a:off x="8080489" y="2509026"/>
            <a:ext cx="3239158" cy="1839952"/>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5" name="Rectangle 4">
            <a:extLst>
              <a:ext uri="{FF2B5EF4-FFF2-40B4-BE49-F238E27FC236}">
                <a16:creationId xmlns:a16="http://schemas.microsoft.com/office/drawing/2014/main" id="{A7056D92-5DA2-9C4F-9BB3-F328CBF0DB9F}"/>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6" name="TextBox 5">
            <a:extLst>
              <a:ext uri="{FF2B5EF4-FFF2-40B4-BE49-F238E27FC236}">
                <a16:creationId xmlns:a16="http://schemas.microsoft.com/office/drawing/2014/main" id="{937EF2A0-935D-7E43-8CA9-CE48FF7EAAEE}"/>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773932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13" name="Picture Placeholder 13"/>
          <p:cNvSpPr>
            <a:spLocks noGrp="1"/>
          </p:cNvSpPr>
          <p:nvPr>
            <p:ph type="pic" sz="quarter" idx="27"/>
          </p:nvPr>
        </p:nvSpPr>
        <p:spPr>
          <a:xfrm>
            <a:off x="0" y="2098115"/>
            <a:ext cx="4571603" cy="4202497"/>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14" name="Picture Placeholder 13"/>
          <p:cNvSpPr>
            <a:spLocks noGrp="1"/>
          </p:cNvSpPr>
          <p:nvPr>
            <p:ph type="pic" sz="quarter" idx="30"/>
          </p:nvPr>
        </p:nvSpPr>
        <p:spPr>
          <a:xfrm>
            <a:off x="7620397" y="2098115"/>
            <a:ext cx="4571603" cy="4202497"/>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4" name="Rectangle 3">
            <a:extLst>
              <a:ext uri="{FF2B5EF4-FFF2-40B4-BE49-F238E27FC236}">
                <a16:creationId xmlns:a16="http://schemas.microsoft.com/office/drawing/2014/main" id="{0162912B-EFD1-F245-894E-70E57BBE9636}"/>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5" name="TextBox 4">
            <a:extLst>
              <a:ext uri="{FF2B5EF4-FFF2-40B4-BE49-F238E27FC236}">
                <a16:creationId xmlns:a16="http://schemas.microsoft.com/office/drawing/2014/main" id="{671B9C2F-F867-5441-A043-15860D027E8E}"/>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504160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6" name="Picture Placeholder 13"/>
          <p:cNvSpPr>
            <a:spLocks noGrp="1"/>
          </p:cNvSpPr>
          <p:nvPr>
            <p:ph type="pic" sz="quarter" idx="27"/>
          </p:nvPr>
        </p:nvSpPr>
        <p:spPr>
          <a:xfrm>
            <a:off x="1216026" y="2683645"/>
            <a:ext cx="4015073" cy="3024264"/>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8" name="Picture Placeholder 13"/>
          <p:cNvSpPr>
            <a:spLocks noGrp="1"/>
          </p:cNvSpPr>
          <p:nvPr>
            <p:ph type="pic" sz="quarter" idx="28"/>
          </p:nvPr>
        </p:nvSpPr>
        <p:spPr>
          <a:xfrm>
            <a:off x="5100249" y="3513810"/>
            <a:ext cx="1222017" cy="2153162"/>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dirty="0"/>
              <a:t>Drag picture to placeholder or click icon to add</a:t>
            </a:r>
          </a:p>
        </p:txBody>
      </p:sp>
      <p:sp>
        <p:nvSpPr>
          <p:cNvPr id="4" name="Rectangle 3">
            <a:extLst>
              <a:ext uri="{FF2B5EF4-FFF2-40B4-BE49-F238E27FC236}">
                <a16:creationId xmlns:a16="http://schemas.microsoft.com/office/drawing/2014/main" id="{B324C077-529F-DD41-9A47-5805BD7B87C9}"/>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5" name="TextBox 4">
            <a:extLst>
              <a:ext uri="{FF2B5EF4-FFF2-40B4-BE49-F238E27FC236}">
                <a16:creationId xmlns:a16="http://schemas.microsoft.com/office/drawing/2014/main" id="{D83B58E3-32BF-3D47-9F04-9EADB1C03631}"/>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85321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4" name="Picture Placeholder 13"/>
          <p:cNvSpPr>
            <a:spLocks noGrp="1"/>
          </p:cNvSpPr>
          <p:nvPr>
            <p:ph type="pic" sz="quarter" idx="27"/>
          </p:nvPr>
        </p:nvSpPr>
        <p:spPr>
          <a:xfrm>
            <a:off x="6703631" y="0"/>
            <a:ext cx="5488370" cy="6858000"/>
          </a:xfrm>
          <a:solidFill>
            <a:schemeClr val="bg1">
              <a:lumMod val="95000"/>
            </a:schemeClr>
          </a:solidFill>
          <a:effectLst/>
        </p:spPr>
        <p:txBody>
          <a:bodyPr>
            <a:normAutofit/>
          </a:bodyPr>
          <a:lstStyle>
            <a:lvl1pPr marL="0" indent="0">
              <a:buNone/>
              <a:defRPr sz="1000">
                <a:ln>
                  <a:noFill/>
                </a:ln>
                <a:solidFill>
                  <a:schemeClr val="bg1">
                    <a:lumMod val="85000"/>
                  </a:schemeClr>
                </a:solidFill>
              </a:defRPr>
            </a:lvl1pPr>
          </a:lstStyle>
          <a:p>
            <a:r>
              <a:rPr lang="en-US"/>
              <a:t>Drag picture to placeholder or click icon to add</a:t>
            </a:r>
            <a:endParaRPr lang="en-US" dirty="0"/>
          </a:p>
        </p:txBody>
      </p:sp>
      <p:sp>
        <p:nvSpPr>
          <p:cNvPr id="3" name="Rectangle 2">
            <a:extLst>
              <a:ext uri="{FF2B5EF4-FFF2-40B4-BE49-F238E27FC236}">
                <a16:creationId xmlns:a16="http://schemas.microsoft.com/office/drawing/2014/main" id="{ACD3F172-32AA-B749-B2EE-086F50A249BD}"/>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5" name="TextBox 4">
            <a:extLst>
              <a:ext uri="{FF2B5EF4-FFF2-40B4-BE49-F238E27FC236}">
                <a16:creationId xmlns:a16="http://schemas.microsoft.com/office/drawing/2014/main" id="{14FF9C8D-FC69-2D44-A9FA-3BA3C519095A}"/>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1303888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85291B-664C-934F-85FD-97655F0DFCBD}"/>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3" name="TextBox 2">
            <a:extLst>
              <a:ext uri="{FF2B5EF4-FFF2-40B4-BE49-F238E27FC236}">
                <a16:creationId xmlns:a16="http://schemas.microsoft.com/office/drawing/2014/main" id="{85714C43-C066-FA40-96BC-D92B6ED299C5}"/>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57869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21A69-CE6F-2440-BAE4-5A4B3040CF2A}" type="datetimeFigureOut">
              <a:rPr lang="en-US" smtClean="0"/>
              <a:t>6/14/19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3AD81-3AD4-9C46-856E-C08CF1183C60}" type="slidenum">
              <a:rPr lang="en-US" smtClean="0"/>
              <a:t>‹#›</a:t>
            </a:fld>
            <a:endParaRPr lang="en-US"/>
          </a:p>
        </p:txBody>
      </p:sp>
      <p:sp>
        <p:nvSpPr>
          <p:cNvPr id="7" name="Rectangle 6">
            <a:extLst>
              <a:ext uri="{FF2B5EF4-FFF2-40B4-BE49-F238E27FC236}">
                <a16:creationId xmlns:a16="http://schemas.microsoft.com/office/drawing/2014/main" id="{D50AA55E-6EC4-5944-81DB-EA2F8AC6ED10}"/>
              </a:ext>
            </a:extLst>
          </p:cNvPr>
          <p:cNvSpPr/>
          <p:nvPr userDrawn="1"/>
        </p:nvSpPr>
        <p:spPr>
          <a:xfrm>
            <a:off x="11219201" y="485953"/>
            <a:ext cx="343856" cy="343767"/>
          </a:xfrm>
          <a:prstGeom prst="rect">
            <a:avLst/>
          </a:prstGeom>
          <a:solidFill>
            <a:schemeClr val="tx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8" name="TextBox 7">
            <a:extLst>
              <a:ext uri="{FF2B5EF4-FFF2-40B4-BE49-F238E27FC236}">
                <a16:creationId xmlns:a16="http://schemas.microsoft.com/office/drawing/2014/main" id="{4AAFA398-E85E-A44D-851F-CE46A952A83A}"/>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20003649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21A69-CE6F-2440-BAE4-5A4B3040CF2A}" type="datetimeFigureOut">
              <a:rPr lang="en-US" smtClean="0"/>
              <a:t>6/14/19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3AD81-3AD4-9C46-856E-C08CF1183C60}" type="slidenum">
              <a:rPr lang="en-US" smtClean="0"/>
              <a:t>‹#›</a:t>
            </a:fld>
            <a:endParaRPr lang="en-US"/>
          </a:p>
        </p:txBody>
      </p:sp>
      <p:sp>
        <p:nvSpPr>
          <p:cNvPr id="7" name="Rectangle 6">
            <a:extLst>
              <a:ext uri="{FF2B5EF4-FFF2-40B4-BE49-F238E27FC236}">
                <a16:creationId xmlns:a16="http://schemas.microsoft.com/office/drawing/2014/main" id="{FB2517C0-11B2-0246-B89E-D9C45C3C5D63}"/>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8" name="TextBox 7">
            <a:extLst>
              <a:ext uri="{FF2B5EF4-FFF2-40B4-BE49-F238E27FC236}">
                <a16:creationId xmlns:a16="http://schemas.microsoft.com/office/drawing/2014/main" id="{63843B7B-53A7-7A46-A93A-6A6EAD6A4A3E}"/>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18700263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C21A69-CE6F-2440-BAE4-5A4B3040CF2A}" type="datetimeFigureOut">
              <a:rPr lang="en-US" smtClean="0"/>
              <a:t>6/14/19</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3AD81-3AD4-9C46-856E-C08CF1183C60}" type="slidenum">
              <a:rPr lang="en-US" smtClean="0"/>
              <a:t>‹#›</a:t>
            </a:fld>
            <a:endParaRPr lang="en-US"/>
          </a:p>
        </p:txBody>
      </p:sp>
      <p:sp>
        <p:nvSpPr>
          <p:cNvPr id="8" name="Rectangle 7">
            <a:extLst>
              <a:ext uri="{FF2B5EF4-FFF2-40B4-BE49-F238E27FC236}">
                <a16:creationId xmlns:a16="http://schemas.microsoft.com/office/drawing/2014/main" id="{E8C3DA43-495B-FD4B-AEC6-03B99420E0F6}"/>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9" name="TextBox 8">
            <a:extLst>
              <a:ext uri="{FF2B5EF4-FFF2-40B4-BE49-F238E27FC236}">
                <a16:creationId xmlns:a16="http://schemas.microsoft.com/office/drawing/2014/main" id="{A7F3DA51-21EB-2044-86E6-E934F059BB1E}"/>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104485387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C21A69-CE6F-2440-BAE4-5A4B3040CF2A}" type="datetimeFigureOut">
              <a:rPr lang="en-US" smtClean="0"/>
              <a:t>6/14/19</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3AD81-3AD4-9C46-856E-C08CF1183C60}" type="slidenum">
              <a:rPr lang="en-US" smtClean="0"/>
              <a:t>‹#›</a:t>
            </a:fld>
            <a:endParaRPr lang="en-US"/>
          </a:p>
        </p:txBody>
      </p:sp>
      <p:sp>
        <p:nvSpPr>
          <p:cNvPr id="10" name="Rectangle 9">
            <a:extLst>
              <a:ext uri="{FF2B5EF4-FFF2-40B4-BE49-F238E27FC236}">
                <a16:creationId xmlns:a16="http://schemas.microsoft.com/office/drawing/2014/main" id="{8B734BC8-C637-AE40-B147-06D5A67533AB}"/>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11" name="TextBox 10">
            <a:extLst>
              <a:ext uri="{FF2B5EF4-FFF2-40B4-BE49-F238E27FC236}">
                <a16:creationId xmlns:a16="http://schemas.microsoft.com/office/drawing/2014/main" id="{E3EE5CCB-E229-5747-84CC-B151959C924F}"/>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115616468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C21A69-CE6F-2440-BAE4-5A4B3040CF2A}" type="datetimeFigureOut">
              <a:rPr lang="en-US" smtClean="0"/>
              <a:t>6/14/19</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3AD81-3AD4-9C46-856E-C08CF1183C60}" type="slidenum">
              <a:rPr lang="en-US" smtClean="0"/>
              <a:t>‹#›</a:t>
            </a:fld>
            <a:endParaRPr lang="en-US"/>
          </a:p>
        </p:txBody>
      </p:sp>
      <p:sp>
        <p:nvSpPr>
          <p:cNvPr id="6" name="Rectangle 5">
            <a:extLst>
              <a:ext uri="{FF2B5EF4-FFF2-40B4-BE49-F238E27FC236}">
                <a16:creationId xmlns:a16="http://schemas.microsoft.com/office/drawing/2014/main" id="{E9DFC74F-4AE9-E149-91F7-DE7AD9B758DB}"/>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7" name="TextBox 6">
            <a:extLst>
              <a:ext uri="{FF2B5EF4-FFF2-40B4-BE49-F238E27FC236}">
                <a16:creationId xmlns:a16="http://schemas.microsoft.com/office/drawing/2014/main" id="{1482F237-7748-0140-9D2E-88385EB8E5C1}"/>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19975766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
        <p:nvSpPr>
          <p:cNvPr id="5" name="Rectangle 4">
            <a:extLst>
              <a:ext uri="{FF2B5EF4-FFF2-40B4-BE49-F238E27FC236}">
                <a16:creationId xmlns:a16="http://schemas.microsoft.com/office/drawing/2014/main" id="{6139BB44-2B42-964B-ADF8-97B192C10707}"/>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6" name="TextBox 5">
            <a:extLst>
              <a:ext uri="{FF2B5EF4-FFF2-40B4-BE49-F238E27FC236}">
                <a16:creationId xmlns:a16="http://schemas.microsoft.com/office/drawing/2014/main" id="{6E2E1C34-3D19-5042-B315-2680651FDC08}"/>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1402613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C21A69-CE6F-2440-BAE4-5A4B3040CF2A}" type="datetimeFigureOut">
              <a:rPr lang="en-US" smtClean="0"/>
              <a:t>6/14/19</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3AD81-3AD4-9C46-856E-C08CF1183C60}" type="slidenum">
              <a:rPr lang="en-US" smtClean="0"/>
              <a:t>‹#›</a:t>
            </a:fld>
            <a:endParaRPr lang="en-US"/>
          </a:p>
        </p:txBody>
      </p:sp>
      <p:sp>
        <p:nvSpPr>
          <p:cNvPr id="8" name="Rectangle 7">
            <a:extLst>
              <a:ext uri="{FF2B5EF4-FFF2-40B4-BE49-F238E27FC236}">
                <a16:creationId xmlns:a16="http://schemas.microsoft.com/office/drawing/2014/main" id="{4CE9F418-EC98-934B-93C0-83950834A4B4}"/>
              </a:ext>
            </a:extLst>
          </p:cNvPr>
          <p:cNvSpPr/>
          <p:nvPr userDrawn="1"/>
        </p:nvSpPr>
        <p:spPr>
          <a:xfrm>
            <a:off x="11219201" y="485953"/>
            <a:ext cx="343856" cy="343767"/>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charset="0"/>
              <a:cs typeface="Lato Light" charset="0"/>
            </a:endParaRPr>
          </a:p>
        </p:txBody>
      </p:sp>
      <p:sp>
        <p:nvSpPr>
          <p:cNvPr id="9" name="TextBox 8">
            <a:extLst>
              <a:ext uri="{FF2B5EF4-FFF2-40B4-BE49-F238E27FC236}">
                <a16:creationId xmlns:a16="http://schemas.microsoft.com/office/drawing/2014/main" id="{B2D8D38E-042D-0647-A8E9-6C2FC2B7E782}"/>
              </a:ext>
            </a:extLst>
          </p:cNvPr>
          <p:cNvSpPr txBox="1"/>
          <p:nvPr userDrawn="1"/>
        </p:nvSpPr>
        <p:spPr>
          <a:xfrm>
            <a:off x="11202219" y="519771"/>
            <a:ext cx="373785"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bg1"/>
                </a:solidFill>
                <a:latin typeface="+mn-lt"/>
                <a:cs typeface="Lato Light" charset="0"/>
              </a:rPr>
              <a:pPr algn="ctr"/>
              <a:t>‹#›</a:t>
            </a:fld>
            <a:endParaRPr lang="id-ID" sz="1200" b="1" dirty="0">
              <a:solidFill>
                <a:schemeClr val="bg1"/>
              </a:solidFill>
              <a:latin typeface="+mn-lt"/>
              <a:cs typeface="Lato Light" charset="0"/>
            </a:endParaRPr>
          </a:p>
        </p:txBody>
      </p:sp>
    </p:spTree>
    <p:extLst>
      <p:ext uri="{BB962C8B-B14F-4D97-AF65-F5344CB8AC3E}">
        <p14:creationId xmlns:p14="http://schemas.microsoft.com/office/powerpoint/2010/main" val="294520860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21A69-CE6F-2440-BAE4-5A4B3040CF2A}" type="datetimeFigureOut">
              <a:rPr lang="en-US" smtClean="0"/>
              <a:t>6/14/19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3AD81-3AD4-9C46-856E-C08CF1183C60}" type="slidenum">
              <a:rPr lang="en-US" smtClean="0"/>
              <a:t>‹#›</a:t>
            </a:fld>
            <a:endParaRPr lang="en-US"/>
          </a:p>
        </p:txBody>
      </p:sp>
    </p:spTree>
    <p:extLst>
      <p:ext uri="{BB962C8B-B14F-4D97-AF65-F5344CB8AC3E}">
        <p14:creationId xmlns:p14="http://schemas.microsoft.com/office/powerpoint/2010/main" val="388586648"/>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91"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82" r:id="rId15"/>
    <p:sldLayoutId id="2147484123" r:id="rId16"/>
    <p:sldLayoutId id="2147484126" r:id="rId17"/>
    <p:sldLayoutId id="2147484127" r:id="rId18"/>
    <p:sldLayoutId id="2147484128" r:id="rId19"/>
    <p:sldLayoutId id="2147484129" r:id="rId20"/>
    <p:sldLayoutId id="2147484130" r:id="rId21"/>
    <p:sldLayoutId id="2147484131" r:id="rId22"/>
    <p:sldLayoutId id="2147484132" r:id="rId23"/>
    <p:sldLayoutId id="2147484133" r:id="rId24"/>
    <p:sldLayoutId id="2147484134" r:id="rId25"/>
    <p:sldLayoutId id="2147484135" r:id="rId26"/>
    <p:sldLayoutId id="2147484138" r:id="rId27"/>
    <p:sldLayoutId id="2147484142" r:id="rId28"/>
    <p:sldLayoutId id="2147484150" r:id="rId29"/>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IKRAM.GUIZANI@PASTEUR.TN"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9FE79F-3542-4A43-98B9-045F51C5C568}"/>
              </a:ext>
            </a:extLst>
          </p:cNvPr>
          <p:cNvPicPr>
            <a:picLocks noChangeAspect="1"/>
          </p:cNvPicPr>
          <p:nvPr/>
        </p:nvPicPr>
        <p:blipFill rotWithShape="1">
          <a:blip r:embed="rId3">
            <a:extLst>
              <a:ext uri="{28A0092B-C50C-407E-A947-70E740481C1C}">
                <a14:useLocalDpi xmlns:a14="http://schemas.microsoft.com/office/drawing/2010/main" val="0"/>
              </a:ext>
            </a:extLst>
          </a:blip>
          <a:srcRect t="10094" b="5532"/>
          <a:stretch/>
        </p:blipFill>
        <p:spPr>
          <a:xfrm>
            <a:off x="0" y="-1"/>
            <a:ext cx="12191999" cy="6858001"/>
          </a:xfrm>
          <a:prstGeom prst="rect">
            <a:avLst/>
          </a:prstGeom>
        </p:spPr>
      </p:pic>
      <p:sp>
        <p:nvSpPr>
          <p:cNvPr id="5" name="Rectangle 4">
            <a:extLst>
              <a:ext uri="{FF2B5EF4-FFF2-40B4-BE49-F238E27FC236}">
                <a16:creationId xmlns:a16="http://schemas.microsoft.com/office/drawing/2014/main" id="{DF8463A1-2C68-5B44-9607-7D35F06A4730}"/>
              </a:ext>
            </a:extLst>
          </p:cNvPr>
          <p:cNvSpPr/>
          <p:nvPr/>
        </p:nvSpPr>
        <p:spPr>
          <a:xfrm>
            <a:off x="-1" y="0"/>
            <a:ext cx="12192000" cy="6858001"/>
          </a:xfrm>
          <a:prstGeom prst="rect">
            <a:avLst/>
          </a:prstGeom>
          <a:solidFill>
            <a:schemeClr val="accent4">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6880" y="4621238"/>
            <a:ext cx="2356735" cy="1087477"/>
          </a:xfrm>
          <a:prstGeom prst="rect">
            <a:avLst/>
          </a:prstGeom>
          <a:noFill/>
        </p:spPr>
        <p:txBody>
          <a:bodyPr wrap="none" rtlCol="0">
            <a:spAutoFit/>
          </a:bodyPr>
          <a:lstStyle/>
          <a:p>
            <a:pPr>
              <a:spcAft>
                <a:spcPts val="1000"/>
              </a:spcAft>
            </a:pPr>
            <a:r>
              <a:rPr lang="en-US" sz="1600" b="1" spc="300" dirty="0">
                <a:solidFill>
                  <a:schemeClr val="bg1"/>
                </a:solidFill>
                <a:latin typeface="+mj-lt"/>
                <a:ea typeface="Lato Black" charset="0"/>
                <a:cs typeface="Lato Black" charset="0"/>
              </a:rPr>
              <a:t>PRESENTER NAME</a:t>
            </a:r>
          </a:p>
          <a:p>
            <a:pPr>
              <a:spcAft>
                <a:spcPts val="1000"/>
              </a:spcAft>
            </a:pPr>
            <a:r>
              <a:rPr lang="en-US" sz="1600" b="1" spc="300" dirty="0">
                <a:solidFill>
                  <a:schemeClr val="bg1"/>
                </a:solidFill>
                <a:latin typeface="+mj-lt"/>
                <a:ea typeface="Lato Black" charset="0"/>
                <a:cs typeface="Lato Black" charset="0"/>
              </a:rPr>
              <a:t>LOCATION</a:t>
            </a:r>
          </a:p>
          <a:p>
            <a:pPr>
              <a:spcAft>
                <a:spcPts val="1000"/>
              </a:spcAft>
            </a:pPr>
            <a:r>
              <a:rPr lang="en-US" sz="1600" b="1" spc="300" dirty="0">
                <a:solidFill>
                  <a:schemeClr val="bg1"/>
                </a:solidFill>
                <a:latin typeface="+mj-lt"/>
                <a:ea typeface="Lato Black" charset="0"/>
                <a:cs typeface="Lato Black" charset="0"/>
              </a:rPr>
              <a:t>DATE</a:t>
            </a:r>
          </a:p>
        </p:txBody>
      </p:sp>
      <p:sp>
        <p:nvSpPr>
          <p:cNvPr id="17" name="TextBox 16"/>
          <p:cNvSpPr txBox="1"/>
          <p:nvPr/>
        </p:nvSpPr>
        <p:spPr>
          <a:xfrm>
            <a:off x="436880" y="1742382"/>
            <a:ext cx="8178800" cy="2123658"/>
          </a:xfrm>
          <a:prstGeom prst="rect">
            <a:avLst/>
          </a:prstGeom>
          <a:noFill/>
        </p:spPr>
        <p:txBody>
          <a:bodyPr wrap="square" rtlCol="0">
            <a:spAutoFit/>
          </a:bodyPr>
          <a:lstStyle/>
          <a:p>
            <a:r>
              <a:rPr lang="en-US" sz="4400" b="1" dirty="0">
                <a:solidFill>
                  <a:schemeClr val="bg1"/>
                </a:solidFill>
              </a:rPr>
              <a:t>Early Diagnostic Test Promises to Improve Treatment and Control of Cutaneous Leishmaniasis</a:t>
            </a:r>
            <a:r>
              <a:rPr lang="en-US" sz="4400" dirty="0">
                <a:solidFill>
                  <a:schemeClr val="bg1"/>
                </a:solidFill>
              </a:rPr>
              <a:t> </a:t>
            </a:r>
            <a:endParaRPr lang="en-US" sz="4400" b="1" dirty="0">
              <a:solidFill>
                <a:schemeClr val="bg1"/>
              </a:solidFill>
              <a:latin typeface="+mj-lt"/>
              <a:ea typeface="Lato Black" charset="0"/>
              <a:cs typeface="Lato Black" charset="0"/>
            </a:endParaRPr>
          </a:p>
        </p:txBody>
      </p:sp>
      <p:sp>
        <p:nvSpPr>
          <p:cNvPr id="28" name="Rectangle 27">
            <a:extLst>
              <a:ext uri="{FF2B5EF4-FFF2-40B4-BE49-F238E27FC236}">
                <a16:creationId xmlns:a16="http://schemas.microsoft.com/office/drawing/2014/main" id="{6709E870-6FDB-E740-8425-8C907956E07B}"/>
              </a:ext>
            </a:extLst>
          </p:cNvPr>
          <p:cNvSpPr/>
          <p:nvPr/>
        </p:nvSpPr>
        <p:spPr>
          <a:xfrm>
            <a:off x="-4829024" y="3968667"/>
            <a:ext cx="11818620" cy="70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1" name="Picture 10">
            <a:extLst>
              <a:ext uri="{FF2B5EF4-FFF2-40B4-BE49-F238E27FC236}">
                <a16:creationId xmlns:a16="http://schemas.microsoft.com/office/drawing/2014/main" id="{9AC85360-0019-4A4A-A0C4-0A6B83A67A46}"/>
              </a:ext>
            </a:extLst>
          </p:cNvPr>
          <p:cNvPicPr>
            <a:picLocks noChangeAspect="1"/>
          </p:cNvPicPr>
          <p:nvPr/>
        </p:nvPicPr>
        <p:blipFill rotWithShape="1">
          <a:blip r:embed="rId4">
            <a:extLst>
              <a:ext uri="{28A0092B-C50C-407E-A947-70E740481C1C}">
                <a14:useLocalDpi xmlns:a14="http://schemas.microsoft.com/office/drawing/2010/main" val="0"/>
              </a:ext>
            </a:extLst>
          </a:blip>
          <a:srcRect r="57970"/>
          <a:stretch/>
        </p:blipFill>
        <p:spPr>
          <a:xfrm>
            <a:off x="222057" y="94826"/>
            <a:ext cx="2226675" cy="1065638"/>
          </a:xfrm>
          <a:prstGeom prst="rect">
            <a:avLst/>
          </a:prstGeom>
        </p:spPr>
      </p:pic>
      <p:pic>
        <p:nvPicPr>
          <p:cNvPr id="3" name="Picture 2">
            <a:extLst>
              <a:ext uri="{FF2B5EF4-FFF2-40B4-BE49-F238E27FC236}">
                <a16:creationId xmlns:a16="http://schemas.microsoft.com/office/drawing/2014/main" id="{F7234147-13BF-C64F-A803-556B2B25650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793615" y="405514"/>
            <a:ext cx="2612684" cy="444261"/>
          </a:xfrm>
          <a:prstGeom prst="rect">
            <a:avLst/>
          </a:prstGeom>
        </p:spPr>
      </p:pic>
      <p:sp>
        <p:nvSpPr>
          <p:cNvPr id="10" name="TextBox 9">
            <a:extLst>
              <a:ext uri="{FF2B5EF4-FFF2-40B4-BE49-F238E27FC236}">
                <a16:creationId xmlns:a16="http://schemas.microsoft.com/office/drawing/2014/main" id="{A6F1E277-706A-2046-8A27-EE9C346908E1}"/>
              </a:ext>
            </a:extLst>
          </p:cNvPr>
          <p:cNvSpPr txBox="1"/>
          <p:nvPr/>
        </p:nvSpPr>
        <p:spPr>
          <a:xfrm>
            <a:off x="10625128" y="6553983"/>
            <a:ext cx="1523330" cy="246221"/>
          </a:xfrm>
          <a:prstGeom prst="rect">
            <a:avLst/>
          </a:prstGeom>
          <a:noFill/>
        </p:spPr>
        <p:txBody>
          <a:bodyPr wrap="square" rtlCol="0">
            <a:spAutoFit/>
          </a:bodyPr>
          <a:lstStyle/>
          <a:p>
            <a:r>
              <a:rPr lang="en-US" sz="1000" dirty="0">
                <a:solidFill>
                  <a:schemeClr val="bg1"/>
                </a:solidFill>
              </a:rPr>
              <a:t>© Majid </a:t>
            </a:r>
            <a:r>
              <a:rPr lang="en-US" sz="1000" dirty="0" err="1">
                <a:solidFill>
                  <a:schemeClr val="bg1"/>
                </a:solidFill>
              </a:rPr>
              <a:t>Saeedi</a:t>
            </a:r>
            <a:r>
              <a:rPr lang="en-US" sz="1000" dirty="0">
                <a:solidFill>
                  <a:schemeClr val="bg1"/>
                </a:solidFill>
              </a:rPr>
              <a:t>  / Stringer</a:t>
            </a:r>
            <a:endParaRPr lang="en-US" sz="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8334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353122" y="1628870"/>
            <a:ext cx="612806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8" name="TextBox 527">
            <a:extLst>
              <a:ext uri="{FF2B5EF4-FFF2-40B4-BE49-F238E27FC236}">
                <a16:creationId xmlns:a16="http://schemas.microsoft.com/office/drawing/2014/main" id="{E1F448A0-894B-9B4B-BC5D-C59743E7D040}"/>
              </a:ext>
            </a:extLst>
          </p:cNvPr>
          <p:cNvSpPr txBox="1"/>
          <p:nvPr/>
        </p:nvSpPr>
        <p:spPr>
          <a:xfrm>
            <a:off x="695299" y="867079"/>
            <a:ext cx="7020896" cy="707886"/>
          </a:xfrm>
          <a:prstGeom prst="rect">
            <a:avLst/>
          </a:prstGeom>
          <a:noFill/>
        </p:spPr>
        <p:txBody>
          <a:bodyPr wrap="none" rtlCol="0">
            <a:spAutoFit/>
          </a:bodyPr>
          <a:lstStyle/>
          <a:p>
            <a:r>
              <a:rPr lang="en-US" sz="4000" b="1" dirty="0">
                <a:solidFill>
                  <a:schemeClr val="tx2"/>
                </a:solidFill>
              </a:rPr>
              <a:t>Scope and status of research</a:t>
            </a:r>
            <a:endParaRPr lang="en-US" sz="5400" b="1" dirty="0">
              <a:solidFill>
                <a:schemeClr val="tx2"/>
              </a:solidFill>
              <a:latin typeface="Lato Black" charset="0"/>
              <a:ea typeface="Lato Black" charset="0"/>
              <a:cs typeface="Lato Black" charset="0"/>
            </a:endParaRPr>
          </a:p>
        </p:txBody>
      </p:sp>
      <p:sp>
        <p:nvSpPr>
          <p:cNvPr id="532" name="TextBox 531">
            <a:extLst>
              <a:ext uri="{FF2B5EF4-FFF2-40B4-BE49-F238E27FC236}">
                <a16:creationId xmlns:a16="http://schemas.microsoft.com/office/drawing/2014/main" id="{5B5C9217-2CDF-124F-ADC5-6CE854FA5AFA}"/>
              </a:ext>
            </a:extLst>
          </p:cNvPr>
          <p:cNvSpPr txBox="1"/>
          <p:nvPr/>
        </p:nvSpPr>
        <p:spPr>
          <a:xfrm>
            <a:off x="1187522" y="4801086"/>
            <a:ext cx="2464136" cy="230832"/>
          </a:xfrm>
          <a:prstGeom prst="rect">
            <a:avLst/>
          </a:prstGeom>
          <a:noFill/>
        </p:spPr>
        <p:txBody>
          <a:bodyPr wrap="none" rtlCol="0">
            <a:spAutoFit/>
          </a:bodyPr>
          <a:lstStyle/>
          <a:p>
            <a:pPr algn="ctr"/>
            <a:r>
              <a:rPr lang="en-US" sz="900" b="1" spc="150" dirty="0">
                <a:solidFill>
                  <a:schemeClr val="accent1"/>
                </a:solidFill>
                <a:ea typeface="Lato Black" charset="0"/>
                <a:cs typeface="Lato Black" charset="0"/>
              </a:rPr>
              <a:t>INSTITUT PASTEUR DE TUNIS</a:t>
            </a:r>
          </a:p>
        </p:txBody>
      </p:sp>
      <p:sp>
        <p:nvSpPr>
          <p:cNvPr id="533" name="TextBox 532">
            <a:extLst>
              <a:ext uri="{FF2B5EF4-FFF2-40B4-BE49-F238E27FC236}">
                <a16:creationId xmlns:a16="http://schemas.microsoft.com/office/drawing/2014/main" id="{C842A747-D93F-DD4B-A69A-68A13EF73BBE}"/>
              </a:ext>
            </a:extLst>
          </p:cNvPr>
          <p:cNvSpPr txBox="1"/>
          <p:nvPr/>
        </p:nvSpPr>
        <p:spPr>
          <a:xfrm>
            <a:off x="893105" y="5035767"/>
            <a:ext cx="3096704" cy="954107"/>
          </a:xfrm>
          <a:prstGeom prst="rect">
            <a:avLst/>
          </a:prstGeom>
          <a:noFill/>
        </p:spPr>
        <p:txBody>
          <a:bodyPr wrap="square" rtlCol="0">
            <a:spAutoFit/>
          </a:bodyPr>
          <a:lstStyle/>
          <a:p>
            <a:pPr algn="ctr"/>
            <a:r>
              <a:rPr lang="en-US" sz="1400" dirty="0"/>
              <a:t>Developing a dipstick test that accurately diagnoses cutaneous leishmaniasis and the</a:t>
            </a:r>
            <a:br>
              <a:rPr lang="en-US" sz="1400" dirty="0"/>
            </a:br>
            <a:r>
              <a:rPr lang="en-US" sz="1400" dirty="0"/>
              <a:t> </a:t>
            </a:r>
            <a:r>
              <a:rPr lang="en-US" sz="1400" b="1" dirty="0"/>
              <a:t>species responsible for transmission</a:t>
            </a:r>
            <a:endParaRPr lang="en-US" sz="800" dirty="0">
              <a:ea typeface="Lato Light" charset="0"/>
              <a:cs typeface="Lato Light" charset="0"/>
            </a:endParaRPr>
          </a:p>
        </p:txBody>
      </p:sp>
      <p:sp>
        <p:nvSpPr>
          <p:cNvPr id="534" name="TextBox 533">
            <a:extLst>
              <a:ext uri="{FF2B5EF4-FFF2-40B4-BE49-F238E27FC236}">
                <a16:creationId xmlns:a16="http://schemas.microsoft.com/office/drawing/2014/main" id="{79AF0957-35E9-9541-A4CF-AF6BC2A7E2D0}"/>
              </a:ext>
            </a:extLst>
          </p:cNvPr>
          <p:cNvSpPr txBox="1"/>
          <p:nvPr/>
        </p:nvSpPr>
        <p:spPr>
          <a:xfrm>
            <a:off x="1440650" y="4444344"/>
            <a:ext cx="1992853" cy="400110"/>
          </a:xfrm>
          <a:prstGeom prst="rect">
            <a:avLst/>
          </a:prstGeom>
          <a:noFill/>
        </p:spPr>
        <p:txBody>
          <a:bodyPr wrap="none" rtlCol="0">
            <a:spAutoFit/>
          </a:bodyPr>
          <a:lstStyle/>
          <a:p>
            <a:pPr algn="ctr"/>
            <a:r>
              <a:rPr lang="en-US" sz="2000" dirty="0">
                <a:ea typeface="Lato Light" charset="0"/>
                <a:cs typeface="Lato Light" charset="0"/>
              </a:rPr>
              <a:t>Dr. Ikram </a:t>
            </a:r>
            <a:r>
              <a:rPr lang="en-US" sz="2000" dirty="0" err="1">
                <a:ea typeface="Lato Light" charset="0"/>
                <a:cs typeface="Lato Light" charset="0"/>
              </a:rPr>
              <a:t>Guizani</a:t>
            </a:r>
            <a:endParaRPr lang="en-US" sz="2000" dirty="0">
              <a:ea typeface="Lato Light" charset="0"/>
              <a:cs typeface="Lato Light" charset="0"/>
            </a:endParaRPr>
          </a:p>
        </p:txBody>
      </p:sp>
      <p:pic>
        <p:nvPicPr>
          <p:cNvPr id="3" name="Picture 2">
            <a:extLst>
              <a:ext uri="{FF2B5EF4-FFF2-40B4-BE49-F238E27FC236}">
                <a16:creationId xmlns:a16="http://schemas.microsoft.com/office/drawing/2014/main" id="{A88991E7-5890-864F-BDDC-B78B99F99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651" y="2085218"/>
            <a:ext cx="1691218" cy="2174423"/>
          </a:xfrm>
          <a:prstGeom prst="rect">
            <a:avLst/>
          </a:prstGeom>
        </p:spPr>
      </p:pic>
      <p:sp>
        <p:nvSpPr>
          <p:cNvPr id="535" name="TextBox 534">
            <a:extLst>
              <a:ext uri="{FF2B5EF4-FFF2-40B4-BE49-F238E27FC236}">
                <a16:creationId xmlns:a16="http://schemas.microsoft.com/office/drawing/2014/main" id="{15156A52-BDF0-B549-9ECC-E8DEADE87668}"/>
              </a:ext>
            </a:extLst>
          </p:cNvPr>
          <p:cNvSpPr txBox="1"/>
          <p:nvPr/>
        </p:nvSpPr>
        <p:spPr>
          <a:xfrm>
            <a:off x="463287" y="6172686"/>
            <a:ext cx="3869970" cy="230832"/>
          </a:xfrm>
          <a:prstGeom prst="rect">
            <a:avLst/>
          </a:prstGeom>
          <a:noFill/>
        </p:spPr>
        <p:txBody>
          <a:bodyPr wrap="none" rtlCol="0">
            <a:spAutoFit/>
          </a:bodyPr>
          <a:lstStyle/>
          <a:p>
            <a:pPr algn="ctr"/>
            <a:r>
              <a:rPr lang="en-US" sz="900" b="1" spc="150" dirty="0">
                <a:ea typeface="Lato Black" charset="0"/>
                <a:cs typeface="Lato Black" charset="0"/>
              </a:rPr>
              <a:t>INITIAL RESULTS EXPECTED BY DECEMBER 2020</a:t>
            </a:r>
          </a:p>
        </p:txBody>
      </p:sp>
      <p:sp>
        <p:nvSpPr>
          <p:cNvPr id="547" name="TextBox 546">
            <a:extLst>
              <a:ext uri="{FF2B5EF4-FFF2-40B4-BE49-F238E27FC236}">
                <a16:creationId xmlns:a16="http://schemas.microsoft.com/office/drawing/2014/main" id="{700400BB-D25E-634F-BA96-BD2457F93ADD}"/>
              </a:ext>
            </a:extLst>
          </p:cNvPr>
          <p:cNvSpPr txBox="1"/>
          <p:nvPr/>
        </p:nvSpPr>
        <p:spPr>
          <a:xfrm>
            <a:off x="5325792" y="5645131"/>
            <a:ext cx="1095172" cy="338555"/>
          </a:xfrm>
          <a:prstGeom prst="rect">
            <a:avLst/>
          </a:prstGeom>
          <a:noFill/>
        </p:spPr>
        <p:txBody>
          <a:bodyPr wrap="none" rtlCol="0">
            <a:spAutoFit/>
          </a:bodyPr>
          <a:lstStyle/>
          <a:p>
            <a:pPr algn="ctr"/>
            <a:r>
              <a:rPr lang="en-US" sz="1600" b="1" spc="150" dirty="0">
                <a:solidFill>
                  <a:schemeClr val="accent1"/>
                </a:solidFill>
                <a:ea typeface="Lato Black" charset="0"/>
                <a:cs typeface="Lato Black" charset="0"/>
              </a:rPr>
              <a:t>ALGERIA</a:t>
            </a:r>
          </a:p>
        </p:txBody>
      </p:sp>
      <p:sp>
        <p:nvSpPr>
          <p:cNvPr id="548" name="TextBox 547">
            <a:extLst>
              <a:ext uri="{FF2B5EF4-FFF2-40B4-BE49-F238E27FC236}">
                <a16:creationId xmlns:a16="http://schemas.microsoft.com/office/drawing/2014/main" id="{3C9B97F7-A523-6B4A-90CF-874B1D5D0147}"/>
              </a:ext>
            </a:extLst>
          </p:cNvPr>
          <p:cNvSpPr txBox="1"/>
          <p:nvPr/>
        </p:nvSpPr>
        <p:spPr>
          <a:xfrm>
            <a:off x="9823150" y="5645131"/>
            <a:ext cx="1111745" cy="338554"/>
          </a:xfrm>
          <a:prstGeom prst="rect">
            <a:avLst/>
          </a:prstGeom>
          <a:noFill/>
        </p:spPr>
        <p:txBody>
          <a:bodyPr wrap="square" rtlCol="0">
            <a:spAutoFit/>
          </a:bodyPr>
          <a:lstStyle/>
          <a:p>
            <a:pPr algn="ctr"/>
            <a:r>
              <a:rPr lang="en-US" sz="1600" b="1" spc="150" dirty="0">
                <a:solidFill>
                  <a:schemeClr val="accent1"/>
                </a:solidFill>
                <a:ea typeface="Lato Black" charset="0"/>
                <a:cs typeface="Lato Black" charset="0"/>
              </a:rPr>
              <a:t>TUNISIA</a:t>
            </a:r>
          </a:p>
        </p:txBody>
      </p:sp>
      <p:sp>
        <p:nvSpPr>
          <p:cNvPr id="543" name="TextBox 542">
            <a:extLst>
              <a:ext uri="{FF2B5EF4-FFF2-40B4-BE49-F238E27FC236}">
                <a16:creationId xmlns:a16="http://schemas.microsoft.com/office/drawing/2014/main" id="{AB78B3F1-6696-9B47-815A-579BA5A6073C}"/>
              </a:ext>
            </a:extLst>
          </p:cNvPr>
          <p:cNvSpPr txBox="1"/>
          <p:nvPr/>
        </p:nvSpPr>
        <p:spPr>
          <a:xfrm>
            <a:off x="6777709" y="5645131"/>
            <a:ext cx="1196161" cy="338554"/>
          </a:xfrm>
          <a:prstGeom prst="rect">
            <a:avLst/>
          </a:prstGeom>
          <a:noFill/>
        </p:spPr>
        <p:txBody>
          <a:bodyPr wrap="none" rtlCol="0">
            <a:spAutoFit/>
          </a:bodyPr>
          <a:lstStyle/>
          <a:p>
            <a:pPr algn="ctr"/>
            <a:r>
              <a:rPr lang="en-US" sz="1600" b="1" spc="150" dirty="0">
                <a:solidFill>
                  <a:schemeClr val="accent1"/>
                </a:solidFill>
                <a:ea typeface="Lato Black" charset="0"/>
                <a:cs typeface="Lato Black" charset="0"/>
              </a:rPr>
              <a:t>LEBANON</a:t>
            </a:r>
          </a:p>
        </p:txBody>
      </p:sp>
      <p:sp>
        <p:nvSpPr>
          <p:cNvPr id="2" name="Rectangle 1">
            <a:extLst>
              <a:ext uri="{FF2B5EF4-FFF2-40B4-BE49-F238E27FC236}">
                <a16:creationId xmlns:a16="http://schemas.microsoft.com/office/drawing/2014/main" id="{DBC0B1C7-C362-C348-AA5A-0BBDDBF1EA21}"/>
              </a:ext>
            </a:extLst>
          </p:cNvPr>
          <p:cNvSpPr/>
          <p:nvPr/>
        </p:nvSpPr>
        <p:spPr>
          <a:xfrm>
            <a:off x="695299" y="599663"/>
            <a:ext cx="10628767" cy="369332"/>
          </a:xfrm>
          <a:prstGeom prst="rect">
            <a:avLst/>
          </a:prstGeom>
        </p:spPr>
        <p:txBody>
          <a:bodyPr wrap="square">
            <a:spAutoFit/>
          </a:bodyPr>
          <a:lstStyle/>
          <a:p>
            <a:r>
              <a:rPr lang="en-US" dirty="0">
                <a:solidFill>
                  <a:schemeClr val="accent6">
                    <a:lumMod val="50000"/>
                  </a:schemeClr>
                </a:solidFill>
              </a:rPr>
              <a:t>Diagnosis of Cutaneous Leishmaniasis: Development and Evaluation of Multiplex Point-of-Care DNA Assays </a:t>
            </a:r>
          </a:p>
        </p:txBody>
      </p:sp>
      <p:sp>
        <p:nvSpPr>
          <p:cNvPr id="9" name="Rectangle 8">
            <a:extLst>
              <a:ext uri="{FF2B5EF4-FFF2-40B4-BE49-F238E27FC236}">
                <a16:creationId xmlns:a16="http://schemas.microsoft.com/office/drawing/2014/main" id="{3892A8C3-46FF-5D4F-969D-902AC1EC9594}"/>
              </a:ext>
            </a:extLst>
          </p:cNvPr>
          <p:cNvSpPr/>
          <p:nvPr/>
        </p:nvSpPr>
        <p:spPr>
          <a:xfrm>
            <a:off x="5044675" y="2050761"/>
            <a:ext cx="6056474" cy="1477328"/>
          </a:xfrm>
          <a:prstGeom prst="rect">
            <a:avLst/>
          </a:prstGeom>
          <a:solidFill>
            <a:schemeClr val="bg1">
              <a:alpha val="50196"/>
            </a:schemeClr>
          </a:solidFill>
        </p:spPr>
        <p:txBody>
          <a:bodyPr wrap="square">
            <a:spAutoFit/>
          </a:bodyPr>
          <a:lstStyle/>
          <a:p>
            <a:r>
              <a:rPr lang="en-US" b="1" dirty="0"/>
              <a:t>LABORARTORY TESTS ON CLINICAL SAMPLES TO DETECT:</a:t>
            </a:r>
          </a:p>
          <a:p>
            <a:pPr marL="285750" indent="-285750">
              <a:buFont typeface="Arial" panose="020B0604020202020204" pitchFamily="34" charset="0"/>
              <a:buChar char="•"/>
            </a:pPr>
            <a:r>
              <a:rPr lang="en-US" b="1" dirty="0"/>
              <a:t>L. MAJOR</a:t>
            </a:r>
          </a:p>
          <a:p>
            <a:pPr marL="285750" indent="-285750">
              <a:buFont typeface="Arial" panose="020B0604020202020204" pitchFamily="34" charset="0"/>
              <a:buChar char="•"/>
            </a:pPr>
            <a:r>
              <a:rPr lang="en-US" b="1" dirty="0"/>
              <a:t>L. TROPICA</a:t>
            </a:r>
          </a:p>
          <a:p>
            <a:pPr marL="285750" indent="-285750">
              <a:buFont typeface="Arial" panose="020B0604020202020204" pitchFamily="34" charset="0"/>
              <a:buChar char="•"/>
            </a:pPr>
            <a:r>
              <a:rPr lang="en-US" b="1" dirty="0"/>
              <a:t>L. DONOVANI</a:t>
            </a:r>
          </a:p>
          <a:p>
            <a:pPr marL="285750" indent="-285750">
              <a:buFont typeface="Arial" panose="020B0604020202020204" pitchFamily="34" charset="0"/>
              <a:buChar char="•"/>
            </a:pPr>
            <a:r>
              <a:rPr lang="en-US" b="1" dirty="0"/>
              <a:t>L. INFANTUM</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3222" y="4588150"/>
            <a:ext cx="1371600" cy="914400"/>
          </a:xfrm>
          <a:prstGeom prst="rect">
            <a:avLst/>
          </a:prstGeom>
          <a:ln>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7408" y="4588150"/>
            <a:ext cx="1371940" cy="914400"/>
          </a:xfrm>
          <a:prstGeom prst="rect">
            <a:avLst/>
          </a:prstGeom>
          <a:ln>
            <a:solidFill>
              <a:schemeClr val="tx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2230" y="4588150"/>
            <a:ext cx="1371600" cy="914400"/>
          </a:xfrm>
          <a:prstGeom prst="rect">
            <a:avLst/>
          </a:prstGeom>
          <a:ln>
            <a:solidFill>
              <a:schemeClr val="tx1"/>
            </a:solidFill>
          </a:ln>
        </p:spPr>
      </p:pic>
      <p:sp>
        <p:nvSpPr>
          <p:cNvPr id="87" name="TextBox 86">
            <a:extLst>
              <a:ext uri="{FF2B5EF4-FFF2-40B4-BE49-F238E27FC236}">
                <a16:creationId xmlns:a16="http://schemas.microsoft.com/office/drawing/2014/main" id="{5D65EB12-AFCE-B842-86F6-C2ED6668B91B}"/>
              </a:ext>
            </a:extLst>
          </p:cNvPr>
          <p:cNvSpPr txBox="1"/>
          <p:nvPr/>
        </p:nvSpPr>
        <p:spPr>
          <a:xfrm>
            <a:off x="8239683" y="5645131"/>
            <a:ext cx="1276695" cy="338554"/>
          </a:xfrm>
          <a:prstGeom prst="rect">
            <a:avLst/>
          </a:prstGeom>
          <a:noFill/>
        </p:spPr>
        <p:txBody>
          <a:bodyPr wrap="none" rtlCol="0">
            <a:spAutoFit/>
          </a:bodyPr>
          <a:lstStyle/>
          <a:p>
            <a:pPr algn="ctr"/>
            <a:r>
              <a:rPr lang="en-US" sz="1600" b="1" spc="150" dirty="0">
                <a:solidFill>
                  <a:schemeClr val="accent1"/>
                </a:solidFill>
                <a:ea typeface="Lato Black" charset="0"/>
                <a:cs typeface="Lato Black" charset="0"/>
              </a:rPr>
              <a:t>MOROCCO</a:t>
            </a:r>
          </a:p>
        </p:txBody>
      </p:sp>
      <p:pic>
        <p:nvPicPr>
          <p:cNvPr id="89" name="Picture 8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8739" y="4588150"/>
            <a:ext cx="1374100" cy="914400"/>
          </a:xfrm>
          <a:prstGeom prst="rect">
            <a:avLst/>
          </a:prstGeom>
          <a:ln>
            <a:solidFill>
              <a:schemeClr val="tx1"/>
            </a:solidFill>
          </a:ln>
        </p:spPr>
      </p:pic>
      <p:sp>
        <p:nvSpPr>
          <p:cNvPr id="13" name="Rectangle 12"/>
          <p:cNvSpPr/>
          <p:nvPr/>
        </p:nvSpPr>
        <p:spPr>
          <a:xfrm>
            <a:off x="5062546" y="4075012"/>
            <a:ext cx="2122697" cy="369332"/>
          </a:xfrm>
          <a:prstGeom prst="rect">
            <a:avLst/>
          </a:prstGeom>
        </p:spPr>
        <p:txBody>
          <a:bodyPr wrap="none">
            <a:spAutoFit/>
          </a:bodyPr>
          <a:lstStyle/>
          <a:p>
            <a:r>
              <a:rPr lang="en-US" b="1" dirty="0"/>
              <a:t>STUDY COUNTRIES</a:t>
            </a:r>
            <a:endParaRPr lang="en-US" dirty="0"/>
          </a:p>
        </p:txBody>
      </p:sp>
    </p:spTree>
    <p:extLst>
      <p:ext uri="{BB962C8B-B14F-4D97-AF65-F5344CB8AC3E}">
        <p14:creationId xmlns:p14="http://schemas.microsoft.com/office/powerpoint/2010/main" val="1646421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7"/>
                                        </p:tgtEl>
                                        <p:attrNameLst>
                                          <p:attrName>style.visibility</p:attrName>
                                        </p:attrNameLst>
                                      </p:cBhvr>
                                      <p:to>
                                        <p:strVal val="visible"/>
                                      </p:to>
                                    </p:set>
                                    <p:animEffect transition="in" filter="fade">
                                      <p:cBhvr>
                                        <p:cTn id="10" dur="500"/>
                                        <p:tgtEl>
                                          <p:spTgt spid="54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fade">
                                      <p:cBhvr>
                                        <p:cTn id="14" dur="500"/>
                                        <p:tgtEl>
                                          <p:spTgt spid="8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43"/>
                                        </p:tgtEl>
                                        <p:attrNameLst>
                                          <p:attrName>style.visibility</p:attrName>
                                        </p:attrNameLst>
                                      </p:cBhvr>
                                      <p:to>
                                        <p:strVal val="visible"/>
                                      </p:to>
                                    </p:set>
                                    <p:animEffect transition="in" filter="fade">
                                      <p:cBhvr>
                                        <p:cTn id="17" dur="500"/>
                                        <p:tgtEl>
                                          <p:spTgt spid="54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8"/>
                                        </p:tgtEl>
                                        <p:attrNameLst>
                                          <p:attrName>style.visibility</p:attrName>
                                        </p:attrNameLst>
                                      </p:cBhvr>
                                      <p:to>
                                        <p:strVal val="visible"/>
                                      </p:to>
                                    </p:set>
                                    <p:animEffect transition="in" filter="fade">
                                      <p:cBhvr>
                                        <p:cTn id="31" dur="5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 grpId="0"/>
      <p:bldP spid="548" grpId="0"/>
      <p:bldP spid="543"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E16462-525B-F549-800A-0ED1E5BF8D53}"/>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62177" y="4014506"/>
            <a:ext cx="10267646" cy="830997"/>
          </a:xfrm>
          <a:prstGeom prst="rect">
            <a:avLst/>
          </a:prstGeom>
          <a:noFill/>
        </p:spPr>
        <p:txBody>
          <a:bodyPr wrap="square" rtlCol="0">
            <a:spAutoFit/>
          </a:bodyPr>
          <a:lstStyle/>
          <a:p>
            <a:r>
              <a:rPr lang="en-US" sz="4800" b="1" dirty="0">
                <a:solidFill>
                  <a:schemeClr val="bg1"/>
                </a:solidFill>
              </a:rPr>
              <a:t>Translating research into action</a:t>
            </a:r>
            <a:endParaRPr lang="en-US" sz="4800" dirty="0">
              <a:solidFill>
                <a:schemeClr val="bg1"/>
              </a:solidFill>
            </a:endParaRPr>
          </a:p>
        </p:txBody>
      </p:sp>
      <p:sp>
        <p:nvSpPr>
          <p:cNvPr id="15" name="Rectangle 14"/>
          <p:cNvSpPr/>
          <p:nvPr/>
        </p:nvSpPr>
        <p:spPr>
          <a:xfrm>
            <a:off x="962176" y="3904545"/>
            <a:ext cx="11818620" cy="70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7" name="TextBox 16"/>
          <p:cNvSpPr txBox="1"/>
          <p:nvPr/>
        </p:nvSpPr>
        <p:spPr>
          <a:xfrm>
            <a:off x="962177" y="3403572"/>
            <a:ext cx="1721946" cy="461665"/>
          </a:xfrm>
          <a:prstGeom prst="rect">
            <a:avLst/>
          </a:prstGeom>
          <a:noFill/>
        </p:spPr>
        <p:txBody>
          <a:bodyPr wrap="none" rtlCol="0">
            <a:spAutoFit/>
          </a:bodyPr>
          <a:lstStyle/>
          <a:p>
            <a:r>
              <a:rPr lang="en-US" sz="2400" b="1" dirty="0">
                <a:solidFill>
                  <a:schemeClr val="bg1"/>
                </a:solidFill>
                <a:latin typeface="+mj-lt"/>
                <a:ea typeface="Lato Black" charset="0"/>
                <a:cs typeface="Lato Black" charset="0"/>
              </a:rPr>
              <a:t>SECTION 03</a:t>
            </a:r>
          </a:p>
        </p:txBody>
      </p:sp>
    </p:spTree>
    <p:extLst>
      <p:ext uri="{BB962C8B-B14F-4D97-AF65-F5344CB8AC3E}">
        <p14:creationId xmlns:p14="http://schemas.microsoft.com/office/powerpoint/2010/main" val="1930519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Up Arrow 30"/>
          <p:cNvSpPr/>
          <p:nvPr/>
        </p:nvSpPr>
        <p:spPr>
          <a:xfrm>
            <a:off x="3536915" y="2090456"/>
            <a:ext cx="2556407" cy="4201124"/>
          </a:xfrm>
          <a:prstGeom prst="upArrow">
            <a:avLst>
              <a:gd name="adj1" fmla="val 69872"/>
              <a:gd name="adj2" fmla="val 45564"/>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2" name="Up Arrow 31"/>
          <p:cNvSpPr/>
          <p:nvPr/>
        </p:nvSpPr>
        <p:spPr>
          <a:xfrm>
            <a:off x="6094413" y="2090456"/>
            <a:ext cx="2556407" cy="4201124"/>
          </a:xfrm>
          <a:prstGeom prst="upArrow">
            <a:avLst>
              <a:gd name="adj1" fmla="val 69872"/>
              <a:gd name="adj2" fmla="val 45564"/>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3" name="Up Arrow 32"/>
          <p:cNvSpPr/>
          <p:nvPr/>
        </p:nvSpPr>
        <p:spPr>
          <a:xfrm>
            <a:off x="8650819" y="2090456"/>
            <a:ext cx="2556407" cy="4201124"/>
          </a:xfrm>
          <a:prstGeom prst="upArrow">
            <a:avLst>
              <a:gd name="adj1" fmla="val 69872"/>
              <a:gd name="adj2" fmla="val 45564"/>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4" name="Up Arrow 33"/>
          <p:cNvSpPr/>
          <p:nvPr/>
        </p:nvSpPr>
        <p:spPr>
          <a:xfrm>
            <a:off x="980509" y="2090456"/>
            <a:ext cx="2556407" cy="4201124"/>
          </a:xfrm>
          <a:prstGeom prst="upArrow">
            <a:avLst>
              <a:gd name="adj1" fmla="val 69872"/>
              <a:gd name="adj2" fmla="val 45564"/>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51" name="TextBox 50"/>
          <p:cNvSpPr txBox="1"/>
          <p:nvPr/>
        </p:nvSpPr>
        <p:spPr>
          <a:xfrm>
            <a:off x="1383500" y="3986159"/>
            <a:ext cx="1734855" cy="2031325"/>
          </a:xfrm>
          <a:prstGeom prst="rect">
            <a:avLst/>
          </a:prstGeom>
          <a:noFill/>
        </p:spPr>
        <p:txBody>
          <a:bodyPr wrap="square" rtlCol="0">
            <a:spAutoFit/>
          </a:bodyPr>
          <a:lstStyle/>
          <a:p>
            <a:pPr lvl="0" algn="ctr"/>
            <a:r>
              <a:rPr lang="en-US" b="1" dirty="0">
                <a:solidFill>
                  <a:schemeClr val="bg1"/>
                </a:solidFill>
              </a:rPr>
              <a:t>Partnerships with industry to take a proof-of-concept diagnostic test to market</a:t>
            </a:r>
          </a:p>
        </p:txBody>
      </p:sp>
      <p:sp>
        <p:nvSpPr>
          <p:cNvPr id="53" name="TextBox 52"/>
          <p:cNvSpPr txBox="1"/>
          <p:nvPr/>
        </p:nvSpPr>
        <p:spPr>
          <a:xfrm>
            <a:off x="3951797" y="4124658"/>
            <a:ext cx="1734855" cy="1477328"/>
          </a:xfrm>
          <a:prstGeom prst="rect">
            <a:avLst/>
          </a:prstGeom>
          <a:noFill/>
        </p:spPr>
        <p:txBody>
          <a:bodyPr wrap="square" rtlCol="0">
            <a:spAutoFit/>
          </a:bodyPr>
          <a:lstStyle/>
          <a:p>
            <a:pPr lvl="0" algn="ctr"/>
            <a:r>
              <a:rPr lang="en-US" b="1" dirty="0">
                <a:solidFill>
                  <a:schemeClr val="bg1"/>
                </a:solidFill>
              </a:rPr>
              <a:t>Resources to evaluate the tool and scale up its introduction</a:t>
            </a:r>
          </a:p>
        </p:txBody>
      </p:sp>
      <p:sp>
        <p:nvSpPr>
          <p:cNvPr id="55" name="TextBox 54"/>
          <p:cNvSpPr txBox="1"/>
          <p:nvPr/>
        </p:nvSpPr>
        <p:spPr>
          <a:xfrm>
            <a:off x="6505982" y="4401657"/>
            <a:ext cx="1734855" cy="923330"/>
          </a:xfrm>
          <a:prstGeom prst="rect">
            <a:avLst/>
          </a:prstGeom>
          <a:noFill/>
        </p:spPr>
        <p:txBody>
          <a:bodyPr wrap="square" rtlCol="0">
            <a:spAutoFit/>
          </a:bodyPr>
          <a:lstStyle/>
          <a:p>
            <a:pPr lvl="0" algn="ctr"/>
            <a:r>
              <a:rPr lang="en-US" b="1" dirty="0">
                <a:solidFill>
                  <a:schemeClr val="bg1"/>
                </a:solidFill>
              </a:rPr>
              <a:t>Government leadership and commitment </a:t>
            </a:r>
          </a:p>
        </p:txBody>
      </p:sp>
      <p:sp>
        <p:nvSpPr>
          <p:cNvPr id="57" name="TextBox 56"/>
          <p:cNvSpPr txBox="1"/>
          <p:nvPr/>
        </p:nvSpPr>
        <p:spPr>
          <a:xfrm>
            <a:off x="9074278" y="4263158"/>
            <a:ext cx="1734855" cy="923330"/>
          </a:xfrm>
          <a:prstGeom prst="rect">
            <a:avLst/>
          </a:prstGeom>
          <a:noFill/>
        </p:spPr>
        <p:txBody>
          <a:bodyPr wrap="square" rtlCol="0">
            <a:spAutoFit/>
          </a:bodyPr>
          <a:lstStyle/>
          <a:p>
            <a:pPr lvl="0" algn="ctr"/>
            <a:r>
              <a:rPr lang="en-US" b="1" dirty="0">
                <a:solidFill>
                  <a:schemeClr val="bg1"/>
                </a:solidFill>
              </a:rPr>
              <a:t>Learning from the One Health community </a:t>
            </a:r>
          </a:p>
        </p:txBody>
      </p:sp>
      <p:sp>
        <p:nvSpPr>
          <p:cNvPr id="23" name="Rectangle 22"/>
          <p:cNvSpPr/>
          <p:nvPr/>
        </p:nvSpPr>
        <p:spPr>
          <a:xfrm>
            <a:off x="-353122" y="1628870"/>
            <a:ext cx="612806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TextBox 27">
            <a:extLst>
              <a:ext uri="{FF2B5EF4-FFF2-40B4-BE49-F238E27FC236}">
                <a16:creationId xmlns:a16="http://schemas.microsoft.com/office/drawing/2014/main" id="{CE14EB1A-5086-5944-985E-66BF8FAB966B}"/>
              </a:ext>
            </a:extLst>
          </p:cNvPr>
          <p:cNvSpPr txBox="1"/>
          <p:nvPr/>
        </p:nvSpPr>
        <p:spPr>
          <a:xfrm>
            <a:off x="695299" y="867079"/>
            <a:ext cx="9700669" cy="584775"/>
          </a:xfrm>
          <a:prstGeom prst="rect">
            <a:avLst/>
          </a:prstGeom>
          <a:noFill/>
        </p:spPr>
        <p:txBody>
          <a:bodyPr wrap="none" rtlCol="0">
            <a:spAutoFit/>
          </a:bodyPr>
          <a:lstStyle/>
          <a:p>
            <a:r>
              <a:rPr lang="en-US" sz="3200" b="1" dirty="0">
                <a:solidFill>
                  <a:schemeClr val="tx2"/>
                </a:solidFill>
              </a:rPr>
              <a:t>Four priorities for translating research into action</a:t>
            </a:r>
            <a:endParaRPr lang="en-US" sz="4400" b="1" dirty="0">
              <a:solidFill>
                <a:schemeClr val="tx2"/>
              </a:solidFill>
              <a:latin typeface="Lato Black" charset="0"/>
              <a:ea typeface="Lato Black" charset="0"/>
              <a:cs typeface="Lato Black" charset="0"/>
            </a:endParaRPr>
          </a:p>
        </p:txBody>
      </p:sp>
      <p:pic>
        <p:nvPicPr>
          <p:cNvPr id="5" name="Picture 4">
            <a:extLst>
              <a:ext uri="{FF2B5EF4-FFF2-40B4-BE49-F238E27FC236}">
                <a16:creationId xmlns:a16="http://schemas.microsoft.com/office/drawing/2014/main" id="{D7220815-1EF5-3D49-97AC-E2831809B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905" y="2908826"/>
            <a:ext cx="1195614" cy="1195614"/>
          </a:xfrm>
          <a:prstGeom prst="rect">
            <a:avLst/>
          </a:prstGeom>
        </p:spPr>
      </p:pic>
      <p:pic>
        <p:nvPicPr>
          <p:cNvPr id="7" name="Picture 6">
            <a:extLst>
              <a:ext uri="{FF2B5EF4-FFF2-40B4-BE49-F238E27FC236}">
                <a16:creationId xmlns:a16="http://schemas.microsoft.com/office/drawing/2014/main" id="{315CCCD7-4A6C-614B-9C93-14A8DBCCA86B}"/>
              </a:ext>
            </a:extLst>
          </p:cNvPr>
          <p:cNvPicPr>
            <a:picLocks noChangeAspect="1"/>
          </p:cNvPicPr>
          <p:nvPr/>
        </p:nvPicPr>
        <p:blipFill rotWithShape="1">
          <a:blip r:embed="rId4">
            <a:extLst>
              <a:ext uri="{28A0092B-C50C-407E-A947-70E740481C1C}">
                <a14:useLocalDpi xmlns:a14="http://schemas.microsoft.com/office/drawing/2010/main" val="0"/>
              </a:ext>
            </a:extLst>
          </a:blip>
          <a:srcRect r="19188"/>
          <a:stretch/>
        </p:blipFill>
        <p:spPr>
          <a:xfrm>
            <a:off x="4499828" y="3033659"/>
            <a:ext cx="769733" cy="952500"/>
          </a:xfrm>
          <a:prstGeom prst="rect">
            <a:avLst/>
          </a:prstGeom>
        </p:spPr>
      </p:pic>
      <p:pic>
        <p:nvPicPr>
          <p:cNvPr id="9" name="Picture 8">
            <a:extLst>
              <a:ext uri="{FF2B5EF4-FFF2-40B4-BE49-F238E27FC236}">
                <a16:creationId xmlns:a16="http://schemas.microsoft.com/office/drawing/2014/main" id="{EA2D4F3C-3D73-2743-A848-BC068C1A85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0974" y="3030383"/>
            <a:ext cx="952500" cy="952500"/>
          </a:xfrm>
          <a:prstGeom prst="rect">
            <a:avLst/>
          </a:prstGeom>
        </p:spPr>
      </p:pic>
      <p:pic>
        <p:nvPicPr>
          <p:cNvPr id="17" name="Picture 16">
            <a:extLst>
              <a:ext uri="{FF2B5EF4-FFF2-40B4-BE49-F238E27FC236}">
                <a16:creationId xmlns:a16="http://schemas.microsoft.com/office/drawing/2014/main" id="{06611858-EE71-0047-B83D-428A852F0843}"/>
              </a:ext>
            </a:extLst>
          </p:cNvPr>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48750" y1="90000" x2="34583" y2="88958"/>
                        <a14:foregroundMark x1="33333" y1="11875" x2="47292" y2="11042"/>
                        <a14:foregroundMark x1="49167" y1="10208" x2="37917" y2="10417"/>
                        <a14:foregroundMark x1="10000" y1="51042" x2="11042" y2="66042"/>
                      </a14:backgroundRemoval>
                    </a14:imgEffect>
                  </a14:imgLayer>
                </a14:imgProps>
              </a:ext>
              <a:ext uri="{28A0092B-C50C-407E-A947-70E740481C1C}">
                <a14:useLocalDpi xmlns:a14="http://schemas.microsoft.com/office/drawing/2010/main" val="0"/>
              </a:ext>
            </a:extLst>
          </a:blip>
          <a:stretch>
            <a:fillRect/>
          </a:stretch>
        </p:blipFill>
        <p:spPr>
          <a:xfrm>
            <a:off x="9487381" y="2908826"/>
            <a:ext cx="985294" cy="985294"/>
          </a:xfrm>
          <a:prstGeom prst="rect">
            <a:avLst/>
          </a:prstGeom>
        </p:spPr>
      </p:pic>
    </p:spTree>
    <p:extLst>
      <p:ext uri="{BB962C8B-B14F-4D97-AF65-F5344CB8AC3E}">
        <p14:creationId xmlns:p14="http://schemas.microsoft.com/office/powerpoint/2010/main" val="2615678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Up Arrow 33"/>
          <p:cNvSpPr/>
          <p:nvPr/>
        </p:nvSpPr>
        <p:spPr>
          <a:xfrm>
            <a:off x="980509" y="2090456"/>
            <a:ext cx="2556407" cy="4201124"/>
          </a:xfrm>
          <a:prstGeom prst="upArrow">
            <a:avLst>
              <a:gd name="adj1" fmla="val 69872"/>
              <a:gd name="adj2" fmla="val 45564"/>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51" name="TextBox 50"/>
          <p:cNvSpPr txBox="1"/>
          <p:nvPr/>
        </p:nvSpPr>
        <p:spPr>
          <a:xfrm>
            <a:off x="1383500" y="3986159"/>
            <a:ext cx="1734855" cy="2031325"/>
          </a:xfrm>
          <a:prstGeom prst="rect">
            <a:avLst/>
          </a:prstGeom>
          <a:noFill/>
        </p:spPr>
        <p:txBody>
          <a:bodyPr wrap="square" rtlCol="0">
            <a:spAutoFit/>
          </a:bodyPr>
          <a:lstStyle/>
          <a:p>
            <a:pPr lvl="0" algn="ctr"/>
            <a:r>
              <a:rPr lang="en-US" b="1" dirty="0">
                <a:solidFill>
                  <a:schemeClr val="bg1"/>
                </a:solidFill>
              </a:rPr>
              <a:t>Partnerships with industry to take a proof-of-concept diagnostic test to market</a:t>
            </a:r>
          </a:p>
        </p:txBody>
      </p:sp>
      <p:sp>
        <p:nvSpPr>
          <p:cNvPr id="23" name="Rectangle 22"/>
          <p:cNvSpPr/>
          <p:nvPr/>
        </p:nvSpPr>
        <p:spPr>
          <a:xfrm>
            <a:off x="-353122" y="1628870"/>
            <a:ext cx="612806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TextBox 27">
            <a:extLst>
              <a:ext uri="{FF2B5EF4-FFF2-40B4-BE49-F238E27FC236}">
                <a16:creationId xmlns:a16="http://schemas.microsoft.com/office/drawing/2014/main" id="{CE14EB1A-5086-5944-985E-66BF8FAB966B}"/>
              </a:ext>
            </a:extLst>
          </p:cNvPr>
          <p:cNvSpPr txBox="1"/>
          <p:nvPr/>
        </p:nvSpPr>
        <p:spPr>
          <a:xfrm>
            <a:off x="695299" y="867079"/>
            <a:ext cx="9700669" cy="584775"/>
          </a:xfrm>
          <a:prstGeom prst="rect">
            <a:avLst/>
          </a:prstGeom>
          <a:noFill/>
        </p:spPr>
        <p:txBody>
          <a:bodyPr wrap="none" rtlCol="0">
            <a:spAutoFit/>
          </a:bodyPr>
          <a:lstStyle/>
          <a:p>
            <a:r>
              <a:rPr lang="en-US" sz="3200" b="1" dirty="0">
                <a:solidFill>
                  <a:schemeClr val="tx2"/>
                </a:solidFill>
              </a:rPr>
              <a:t>Four priorities for translating research into action</a:t>
            </a:r>
            <a:endParaRPr lang="en-US" sz="4400" b="1" dirty="0">
              <a:solidFill>
                <a:schemeClr val="tx2"/>
              </a:solidFill>
              <a:latin typeface="Lato Black" charset="0"/>
              <a:ea typeface="Lato Black" charset="0"/>
              <a:cs typeface="Lato Black" charset="0"/>
            </a:endParaRPr>
          </a:p>
        </p:txBody>
      </p:sp>
      <p:pic>
        <p:nvPicPr>
          <p:cNvPr id="5" name="Picture 4">
            <a:extLst>
              <a:ext uri="{FF2B5EF4-FFF2-40B4-BE49-F238E27FC236}">
                <a16:creationId xmlns:a16="http://schemas.microsoft.com/office/drawing/2014/main" id="{D7220815-1EF5-3D49-97AC-E2831809B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905" y="2908826"/>
            <a:ext cx="1195614" cy="1195614"/>
          </a:xfrm>
          <a:prstGeom prst="rect">
            <a:avLst/>
          </a:prstGeom>
        </p:spPr>
      </p:pic>
      <p:grpSp>
        <p:nvGrpSpPr>
          <p:cNvPr id="2" name="Group 1">
            <a:extLst>
              <a:ext uri="{FF2B5EF4-FFF2-40B4-BE49-F238E27FC236}">
                <a16:creationId xmlns:a16="http://schemas.microsoft.com/office/drawing/2014/main" id="{1C0543A6-7372-1D4F-8850-B0D49248E527}"/>
              </a:ext>
            </a:extLst>
          </p:cNvPr>
          <p:cNvGrpSpPr/>
          <p:nvPr/>
        </p:nvGrpSpPr>
        <p:grpSpPr>
          <a:xfrm>
            <a:off x="3536915" y="2090456"/>
            <a:ext cx="7670311" cy="4201124"/>
            <a:chOff x="3536915" y="2090456"/>
            <a:chExt cx="7670311" cy="4201124"/>
          </a:xfrm>
        </p:grpSpPr>
        <p:sp>
          <p:nvSpPr>
            <p:cNvPr id="31" name="Up Arrow 30"/>
            <p:cNvSpPr/>
            <p:nvPr/>
          </p:nvSpPr>
          <p:spPr>
            <a:xfrm>
              <a:off x="3536915" y="2090456"/>
              <a:ext cx="2556407" cy="4201124"/>
            </a:xfrm>
            <a:prstGeom prst="upArrow">
              <a:avLst>
                <a:gd name="adj1" fmla="val 69872"/>
                <a:gd name="adj2" fmla="val 45564"/>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2" name="Up Arrow 31"/>
            <p:cNvSpPr/>
            <p:nvPr/>
          </p:nvSpPr>
          <p:spPr>
            <a:xfrm>
              <a:off x="6094413" y="2090456"/>
              <a:ext cx="2556407" cy="4201124"/>
            </a:xfrm>
            <a:prstGeom prst="upArrow">
              <a:avLst>
                <a:gd name="adj1" fmla="val 69872"/>
                <a:gd name="adj2" fmla="val 45564"/>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3" name="Up Arrow 32"/>
            <p:cNvSpPr/>
            <p:nvPr/>
          </p:nvSpPr>
          <p:spPr>
            <a:xfrm>
              <a:off x="8650819" y="2090456"/>
              <a:ext cx="2556407" cy="4201124"/>
            </a:xfrm>
            <a:prstGeom prst="upArrow">
              <a:avLst>
                <a:gd name="adj1" fmla="val 69872"/>
                <a:gd name="adj2" fmla="val 45564"/>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53" name="TextBox 52"/>
            <p:cNvSpPr txBox="1"/>
            <p:nvPr/>
          </p:nvSpPr>
          <p:spPr>
            <a:xfrm>
              <a:off x="3951797" y="4124658"/>
              <a:ext cx="1734855" cy="1477328"/>
            </a:xfrm>
            <a:prstGeom prst="rect">
              <a:avLst/>
            </a:prstGeom>
            <a:noFill/>
          </p:spPr>
          <p:txBody>
            <a:bodyPr wrap="square" rtlCol="0">
              <a:spAutoFit/>
            </a:bodyPr>
            <a:lstStyle/>
            <a:p>
              <a:pPr lvl="0" algn="ctr"/>
              <a:r>
                <a:rPr lang="en-US" b="1" dirty="0">
                  <a:solidFill>
                    <a:schemeClr val="bg1"/>
                  </a:solidFill>
                </a:rPr>
                <a:t>Resources to evaluate the tool and scale up its introduction</a:t>
              </a:r>
            </a:p>
          </p:txBody>
        </p:sp>
        <p:sp>
          <p:nvSpPr>
            <p:cNvPr id="55" name="TextBox 54"/>
            <p:cNvSpPr txBox="1"/>
            <p:nvPr/>
          </p:nvSpPr>
          <p:spPr>
            <a:xfrm>
              <a:off x="6505982" y="4401657"/>
              <a:ext cx="1734855" cy="923330"/>
            </a:xfrm>
            <a:prstGeom prst="rect">
              <a:avLst/>
            </a:prstGeom>
            <a:noFill/>
          </p:spPr>
          <p:txBody>
            <a:bodyPr wrap="square" rtlCol="0">
              <a:spAutoFit/>
            </a:bodyPr>
            <a:lstStyle/>
            <a:p>
              <a:pPr lvl="0" algn="ctr"/>
              <a:r>
                <a:rPr lang="en-US" b="1" dirty="0">
                  <a:solidFill>
                    <a:schemeClr val="bg1"/>
                  </a:solidFill>
                </a:rPr>
                <a:t>Government leadership and commitment </a:t>
              </a:r>
            </a:p>
          </p:txBody>
        </p:sp>
        <p:sp>
          <p:nvSpPr>
            <p:cNvPr id="57" name="TextBox 56"/>
            <p:cNvSpPr txBox="1"/>
            <p:nvPr/>
          </p:nvSpPr>
          <p:spPr>
            <a:xfrm>
              <a:off x="9074278" y="4263158"/>
              <a:ext cx="1734855" cy="923330"/>
            </a:xfrm>
            <a:prstGeom prst="rect">
              <a:avLst/>
            </a:prstGeom>
            <a:noFill/>
          </p:spPr>
          <p:txBody>
            <a:bodyPr wrap="square" rtlCol="0">
              <a:spAutoFit/>
            </a:bodyPr>
            <a:lstStyle/>
            <a:p>
              <a:pPr lvl="0" algn="ctr"/>
              <a:r>
                <a:rPr lang="en-US" b="1" dirty="0">
                  <a:solidFill>
                    <a:schemeClr val="bg1"/>
                  </a:solidFill>
                </a:rPr>
                <a:t>Learning from the  One Health community </a:t>
              </a:r>
            </a:p>
          </p:txBody>
        </p:sp>
        <p:pic>
          <p:nvPicPr>
            <p:cNvPr id="7" name="Picture 6">
              <a:extLst>
                <a:ext uri="{FF2B5EF4-FFF2-40B4-BE49-F238E27FC236}">
                  <a16:creationId xmlns:a16="http://schemas.microsoft.com/office/drawing/2014/main" id="{315CCCD7-4A6C-614B-9C93-14A8DBCCA86B}"/>
                </a:ext>
              </a:extLst>
            </p:cNvPr>
            <p:cNvPicPr>
              <a:picLocks noChangeAspect="1"/>
            </p:cNvPicPr>
            <p:nvPr/>
          </p:nvPicPr>
          <p:blipFill rotWithShape="1">
            <a:blip r:embed="rId4">
              <a:extLst>
                <a:ext uri="{28A0092B-C50C-407E-A947-70E740481C1C}">
                  <a14:useLocalDpi xmlns:a14="http://schemas.microsoft.com/office/drawing/2010/main" val="0"/>
                </a:ext>
              </a:extLst>
            </a:blip>
            <a:srcRect r="19188"/>
            <a:stretch/>
          </p:blipFill>
          <p:spPr>
            <a:xfrm>
              <a:off x="4499828" y="3033659"/>
              <a:ext cx="769733" cy="952500"/>
            </a:xfrm>
            <a:prstGeom prst="rect">
              <a:avLst/>
            </a:prstGeom>
          </p:spPr>
        </p:pic>
        <p:pic>
          <p:nvPicPr>
            <p:cNvPr id="9" name="Picture 8">
              <a:extLst>
                <a:ext uri="{FF2B5EF4-FFF2-40B4-BE49-F238E27FC236}">
                  <a16:creationId xmlns:a16="http://schemas.microsoft.com/office/drawing/2014/main" id="{EA2D4F3C-3D73-2743-A848-BC068C1A85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0974" y="3030383"/>
              <a:ext cx="952500" cy="952500"/>
            </a:xfrm>
            <a:prstGeom prst="rect">
              <a:avLst/>
            </a:prstGeom>
          </p:spPr>
        </p:pic>
        <p:pic>
          <p:nvPicPr>
            <p:cNvPr id="16" name="Picture 15">
              <a:extLst>
                <a:ext uri="{FF2B5EF4-FFF2-40B4-BE49-F238E27FC236}">
                  <a16:creationId xmlns:a16="http://schemas.microsoft.com/office/drawing/2014/main" id="{0041C6EA-95D6-2B48-A58D-773E02157302}"/>
                </a:ext>
              </a:extLst>
            </p:cNvPr>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48750" y1="90000" x2="34583" y2="88958"/>
                          <a14:foregroundMark x1="33333" y1="11875" x2="47292" y2="11042"/>
                          <a14:foregroundMark x1="49167" y1="10208" x2="37917" y2="10417"/>
                          <a14:foregroundMark x1="10000" y1="51042" x2="11042" y2="66042"/>
                        </a14:backgroundRemoval>
                      </a14:imgEffect>
                    </a14:imgLayer>
                  </a14:imgProps>
                </a:ext>
                <a:ext uri="{28A0092B-C50C-407E-A947-70E740481C1C}">
                  <a14:useLocalDpi xmlns:a14="http://schemas.microsoft.com/office/drawing/2010/main" val="0"/>
                </a:ext>
              </a:extLst>
            </a:blip>
            <a:stretch>
              <a:fillRect/>
            </a:stretch>
          </p:blipFill>
          <p:spPr>
            <a:xfrm>
              <a:off x="9487381" y="2908826"/>
              <a:ext cx="985294" cy="985294"/>
            </a:xfrm>
            <a:prstGeom prst="rect">
              <a:avLst/>
            </a:prstGeom>
          </p:spPr>
        </p:pic>
      </p:grpSp>
      <p:grpSp>
        <p:nvGrpSpPr>
          <p:cNvPr id="11" name="Group 10">
            <a:extLst>
              <a:ext uri="{FF2B5EF4-FFF2-40B4-BE49-F238E27FC236}">
                <a16:creationId xmlns:a16="http://schemas.microsoft.com/office/drawing/2014/main" id="{B158CE2F-C871-CE4D-A5D6-7CFDFB0C20BC}"/>
              </a:ext>
            </a:extLst>
          </p:cNvPr>
          <p:cNvGrpSpPr/>
          <p:nvPr/>
        </p:nvGrpSpPr>
        <p:grpSpPr>
          <a:xfrm>
            <a:off x="3340912" y="3536092"/>
            <a:ext cx="4207831" cy="2554661"/>
            <a:chOff x="3926021" y="2908826"/>
            <a:chExt cx="4207831" cy="2554661"/>
          </a:xfrm>
        </p:grpSpPr>
        <p:grpSp>
          <p:nvGrpSpPr>
            <p:cNvPr id="4" name="Group 3">
              <a:extLst>
                <a:ext uri="{FF2B5EF4-FFF2-40B4-BE49-F238E27FC236}">
                  <a16:creationId xmlns:a16="http://schemas.microsoft.com/office/drawing/2014/main" id="{47136319-8C12-1E4D-AA43-DD1EF316FD8F}"/>
                </a:ext>
              </a:extLst>
            </p:cNvPr>
            <p:cNvGrpSpPr/>
            <p:nvPr/>
          </p:nvGrpSpPr>
          <p:grpSpPr>
            <a:xfrm>
              <a:off x="3926021" y="2908826"/>
              <a:ext cx="4182053" cy="2554661"/>
              <a:chOff x="3926021" y="2908826"/>
              <a:chExt cx="4182053" cy="2554661"/>
            </a:xfrm>
          </p:grpSpPr>
          <p:sp>
            <p:nvSpPr>
              <p:cNvPr id="18" name="Rectangle 17">
                <a:extLst>
                  <a:ext uri="{FF2B5EF4-FFF2-40B4-BE49-F238E27FC236}">
                    <a16:creationId xmlns:a16="http://schemas.microsoft.com/office/drawing/2014/main" id="{4229153C-702F-AA42-834B-B067B3A55AD6}"/>
                  </a:ext>
                </a:extLst>
              </p:cNvPr>
              <p:cNvSpPr/>
              <p:nvPr/>
            </p:nvSpPr>
            <p:spPr>
              <a:xfrm>
                <a:off x="4217311" y="2908826"/>
                <a:ext cx="3890763" cy="25546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p>
            </p:txBody>
          </p:sp>
          <p:sp>
            <p:nvSpPr>
              <p:cNvPr id="30" name="Triangle 29">
                <a:extLst>
                  <a:ext uri="{FF2B5EF4-FFF2-40B4-BE49-F238E27FC236}">
                    <a16:creationId xmlns:a16="http://schemas.microsoft.com/office/drawing/2014/main" id="{C9D51377-4920-7D4D-A6FB-D071C2C1791B}"/>
                  </a:ext>
                </a:extLst>
              </p:cNvPr>
              <p:cNvSpPr/>
              <p:nvPr/>
            </p:nvSpPr>
            <p:spPr>
              <a:xfrm rot="16200000">
                <a:off x="3900656" y="4059224"/>
                <a:ext cx="367798" cy="31706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ound Same Side Corner Rectangle 18">
              <a:extLst>
                <a:ext uri="{FF2B5EF4-FFF2-40B4-BE49-F238E27FC236}">
                  <a16:creationId xmlns:a16="http://schemas.microsoft.com/office/drawing/2014/main" id="{F7B526AF-6007-294A-9402-0AC9078CFEF1}"/>
                </a:ext>
              </a:extLst>
            </p:cNvPr>
            <p:cNvSpPr/>
            <p:nvPr/>
          </p:nvSpPr>
          <p:spPr>
            <a:xfrm rot="10800000" flipH="1">
              <a:off x="4678659" y="3518014"/>
              <a:ext cx="45719" cy="453683"/>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endParaRPr lang="bg-BG" sz="900" dirty="0">
                <a:solidFill>
                  <a:srgbClr val="FFFFFF"/>
                </a:solidFill>
                <a:latin typeface="Lato Light"/>
                <a:cs typeface="Lato Light"/>
              </a:endParaRPr>
            </a:p>
          </p:txBody>
        </p:sp>
        <p:sp>
          <p:nvSpPr>
            <p:cNvPr id="20" name="Round Same Side Corner Rectangle 19">
              <a:extLst>
                <a:ext uri="{FF2B5EF4-FFF2-40B4-BE49-F238E27FC236}">
                  <a16:creationId xmlns:a16="http://schemas.microsoft.com/office/drawing/2014/main" id="{F21DE26E-47D1-614A-AB71-86F3A2DEC0CA}"/>
                </a:ext>
              </a:extLst>
            </p:cNvPr>
            <p:cNvSpPr/>
            <p:nvPr/>
          </p:nvSpPr>
          <p:spPr>
            <a:xfrm rot="10800000" flipH="1">
              <a:off x="4678659" y="4111072"/>
              <a:ext cx="45719" cy="453683"/>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endParaRPr lang="bg-BG" sz="900" dirty="0">
                <a:solidFill>
                  <a:srgbClr val="FFFFFF"/>
                </a:solidFill>
                <a:latin typeface="Lato Light"/>
                <a:cs typeface="Lato Light"/>
              </a:endParaRPr>
            </a:p>
          </p:txBody>
        </p:sp>
        <p:sp>
          <p:nvSpPr>
            <p:cNvPr id="21" name="Round Same Side Corner Rectangle 20">
              <a:extLst>
                <a:ext uri="{FF2B5EF4-FFF2-40B4-BE49-F238E27FC236}">
                  <a16:creationId xmlns:a16="http://schemas.microsoft.com/office/drawing/2014/main" id="{B2EC7FE3-41BE-DD46-A1A7-B1A88A9877C6}"/>
                </a:ext>
              </a:extLst>
            </p:cNvPr>
            <p:cNvSpPr/>
            <p:nvPr/>
          </p:nvSpPr>
          <p:spPr>
            <a:xfrm rot="10800000" flipH="1">
              <a:off x="4678659" y="4704130"/>
              <a:ext cx="45719" cy="453683"/>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endParaRPr lang="bg-BG" sz="900" dirty="0">
                <a:solidFill>
                  <a:srgbClr val="FFFFFF"/>
                </a:solidFill>
                <a:latin typeface="Lato Light"/>
                <a:cs typeface="Lato Light"/>
              </a:endParaRPr>
            </a:p>
          </p:txBody>
        </p:sp>
        <p:sp>
          <p:nvSpPr>
            <p:cNvPr id="22" name="TextBox 21">
              <a:extLst>
                <a:ext uri="{FF2B5EF4-FFF2-40B4-BE49-F238E27FC236}">
                  <a16:creationId xmlns:a16="http://schemas.microsoft.com/office/drawing/2014/main" id="{41F23B12-B5CE-8B4F-852A-785AD1A4BCEA}"/>
                </a:ext>
              </a:extLst>
            </p:cNvPr>
            <p:cNvSpPr txBox="1"/>
            <p:nvPr/>
          </p:nvSpPr>
          <p:spPr>
            <a:xfrm>
              <a:off x="4740924" y="3561034"/>
              <a:ext cx="3367151" cy="369332"/>
            </a:xfrm>
            <a:prstGeom prst="rect">
              <a:avLst/>
            </a:prstGeom>
            <a:noFill/>
          </p:spPr>
          <p:txBody>
            <a:bodyPr wrap="square" rtlCol="0">
              <a:spAutoFit/>
            </a:bodyPr>
            <a:lstStyle/>
            <a:p>
              <a:r>
                <a:rPr lang="en-US" dirty="0">
                  <a:solidFill>
                    <a:srgbClr val="FFFFFF"/>
                  </a:solidFill>
                  <a:cs typeface="Lato Light"/>
                </a:rPr>
                <a:t>Increasing cost-effectiveness</a:t>
              </a:r>
            </a:p>
          </p:txBody>
        </p:sp>
        <p:sp>
          <p:nvSpPr>
            <p:cNvPr id="24" name="TextBox 23">
              <a:extLst>
                <a:ext uri="{FF2B5EF4-FFF2-40B4-BE49-F238E27FC236}">
                  <a16:creationId xmlns:a16="http://schemas.microsoft.com/office/drawing/2014/main" id="{5C68030B-E838-7D4A-AB8A-CE24FED23E93}"/>
                </a:ext>
              </a:extLst>
            </p:cNvPr>
            <p:cNvSpPr txBox="1"/>
            <p:nvPr/>
          </p:nvSpPr>
          <p:spPr>
            <a:xfrm>
              <a:off x="4740924" y="4151179"/>
              <a:ext cx="2726700" cy="369332"/>
            </a:xfrm>
            <a:prstGeom prst="rect">
              <a:avLst/>
            </a:prstGeom>
            <a:noFill/>
          </p:spPr>
          <p:txBody>
            <a:bodyPr wrap="square" rtlCol="0">
              <a:spAutoFit/>
            </a:bodyPr>
            <a:lstStyle/>
            <a:p>
              <a:r>
                <a:rPr lang="en-US" dirty="0">
                  <a:solidFill>
                    <a:srgbClr val="FFFFFF"/>
                  </a:solidFill>
                  <a:cs typeface="Lato Light"/>
                </a:rPr>
                <a:t>Market potential</a:t>
              </a:r>
            </a:p>
          </p:txBody>
        </p:sp>
        <p:sp>
          <p:nvSpPr>
            <p:cNvPr id="25" name="TextBox 24">
              <a:extLst>
                <a:ext uri="{FF2B5EF4-FFF2-40B4-BE49-F238E27FC236}">
                  <a16:creationId xmlns:a16="http://schemas.microsoft.com/office/drawing/2014/main" id="{538717A8-0407-5B46-8FBE-8D76A48EC2F2}"/>
                </a:ext>
              </a:extLst>
            </p:cNvPr>
            <p:cNvSpPr txBox="1"/>
            <p:nvPr/>
          </p:nvSpPr>
          <p:spPr>
            <a:xfrm>
              <a:off x="4733679" y="4756010"/>
              <a:ext cx="3400173" cy="369332"/>
            </a:xfrm>
            <a:prstGeom prst="rect">
              <a:avLst/>
            </a:prstGeom>
            <a:noFill/>
          </p:spPr>
          <p:txBody>
            <a:bodyPr wrap="square" rtlCol="0">
              <a:spAutoFit/>
            </a:bodyPr>
            <a:lstStyle/>
            <a:p>
              <a:r>
                <a:rPr lang="en-US" dirty="0">
                  <a:solidFill>
                    <a:srgbClr val="FFFFFF"/>
                  </a:solidFill>
                  <a:cs typeface="Lato Light"/>
                </a:rPr>
                <a:t>Manufacturing and distribution</a:t>
              </a:r>
            </a:p>
          </p:txBody>
        </p:sp>
        <p:sp>
          <p:nvSpPr>
            <p:cNvPr id="26" name="Rectangle 25">
              <a:extLst>
                <a:ext uri="{FF2B5EF4-FFF2-40B4-BE49-F238E27FC236}">
                  <a16:creationId xmlns:a16="http://schemas.microsoft.com/office/drawing/2014/main" id="{DF391F33-7E30-7144-A03E-5781DBF3C671}"/>
                </a:ext>
              </a:extLst>
            </p:cNvPr>
            <p:cNvSpPr/>
            <p:nvPr/>
          </p:nvSpPr>
          <p:spPr>
            <a:xfrm>
              <a:off x="4281186" y="3041370"/>
              <a:ext cx="2404622" cy="375552"/>
            </a:xfrm>
            <a:prstGeom prst="rect">
              <a:avLst/>
            </a:prstGeom>
          </p:spPr>
          <p:txBody>
            <a:bodyPr wrap="square">
              <a:spAutoFit/>
            </a:bodyPr>
            <a:lstStyle/>
            <a:p>
              <a:pPr marR="0" lvl="0">
                <a:lnSpc>
                  <a:spcPct val="107000"/>
                </a:lnSpc>
                <a:spcBef>
                  <a:spcPts val="0"/>
                </a:spcBef>
                <a:spcAft>
                  <a:spcPts val="800"/>
                </a:spcAft>
              </a:pPr>
              <a:r>
                <a:rPr lang="en-US" dirty="0">
                  <a:solidFill>
                    <a:schemeClr val="bg1"/>
                  </a:solidFill>
                  <a:ea typeface="Noto Sans Symbols"/>
                  <a:cs typeface="Noto Sans Symbols"/>
                </a:rPr>
                <a:t>Partnerships for:</a:t>
              </a:r>
            </a:p>
          </p:txBody>
        </p:sp>
      </p:grpSp>
    </p:spTree>
    <p:extLst>
      <p:ext uri="{BB962C8B-B14F-4D97-AF65-F5344CB8AC3E}">
        <p14:creationId xmlns:p14="http://schemas.microsoft.com/office/powerpoint/2010/main" val="3333735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Up Arrow 30"/>
          <p:cNvSpPr/>
          <p:nvPr/>
        </p:nvSpPr>
        <p:spPr>
          <a:xfrm>
            <a:off x="3536915" y="2090456"/>
            <a:ext cx="2556407" cy="4201124"/>
          </a:xfrm>
          <a:prstGeom prst="upArrow">
            <a:avLst>
              <a:gd name="adj1" fmla="val 69872"/>
              <a:gd name="adj2" fmla="val 45564"/>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2" name="Up Arrow 31"/>
          <p:cNvSpPr/>
          <p:nvPr/>
        </p:nvSpPr>
        <p:spPr>
          <a:xfrm>
            <a:off x="6094413" y="2090456"/>
            <a:ext cx="2556407" cy="4201124"/>
          </a:xfrm>
          <a:prstGeom prst="upArrow">
            <a:avLst>
              <a:gd name="adj1" fmla="val 69872"/>
              <a:gd name="adj2" fmla="val 45564"/>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3" name="Up Arrow 32"/>
          <p:cNvSpPr/>
          <p:nvPr/>
        </p:nvSpPr>
        <p:spPr>
          <a:xfrm>
            <a:off x="8650819" y="2090456"/>
            <a:ext cx="2556407" cy="4201124"/>
          </a:xfrm>
          <a:prstGeom prst="upArrow">
            <a:avLst>
              <a:gd name="adj1" fmla="val 69872"/>
              <a:gd name="adj2" fmla="val 45564"/>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4" name="Up Arrow 33"/>
          <p:cNvSpPr/>
          <p:nvPr/>
        </p:nvSpPr>
        <p:spPr>
          <a:xfrm>
            <a:off x="980509" y="2090456"/>
            <a:ext cx="2556407" cy="4201124"/>
          </a:xfrm>
          <a:prstGeom prst="upArrow">
            <a:avLst>
              <a:gd name="adj1" fmla="val 69872"/>
              <a:gd name="adj2" fmla="val 45564"/>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51" name="TextBox 50"/>
          <p:cNvSpPr txBox="1"/>
          <p:nvPr/>
        </p:nvSpPr>
        <p:spPr>
          <a:xfrm>
            <a:off x="1383500" y="3986159"/>
            <a:ext cx="1734855" cy="2031325"/>
          </a:xfrm>
          <a:prstGeom prst="rect">
            <a:avLst/>
          </a:prstGeom>
          <a:noFill/>
        </p:spPr>
        <p:txBody>
          <a:bodyPr wrap="square" rtlCol="0">
            <a:spAutoFit/>
          </a:bodyPr>
          <a:lstStyle/>
          <a:p>
            <a:pPr lvl="0" algn="ctr"/>
            <a:r>
              <a:rPr lang="en-US" b="1" dirty="0">
                <a:solidFill>
                  <a:schemeClr val="bg1"/>
                </a:solidFill>
              </a:rPr>
              <a:t>Partnerships with industry to take a proof-of-concept diagnostic test to market</a:t>
            </a:r>
          </a:p>
        </p:txBody>
      </p:sp>
      <p:sp>
        <p:nvSpPr>
          <p:cNvPr id="53" name="TextBox 52"/>
          <p:cNvSpPr txBox="1"/>
          <p:nvPr/>
        </p:nvSpPr>
        <p:spPr>
          <a:xfrm>
            <a:off x="3951797" y="4124658"/>
            <a:ext cx="1734855" cy="1477328"/>
          </a:xfrm>
          <a:prstGeom prst="rect">
            <a:avLst/>
          </a:prstGeom>
          <a:noFill/>
        </p:spPr>
        <p:txBody>
          <a:bodyPr wrap="square" rtlCol="0">
            <a:spAutoFit/>
          </a:bodyPr>
          <a:lstStyle/>
          <a:p>
            <a:pPr lvl="0" algn="ctr"/>
            <a:r>
              <a:rPr lang="en-US" b="1" dirty="0">
                <a:solidFill>
                  <a:schemeClr val="bg1"/>
                </a:solidFill>
              </a:rPr>
              <a:t>Resources to evaluate the tool and scale up its introduction</a:t>
            </a:r>
          </a:p>
        </p:txBody>
      </p:sp>
      <p:sp>
        <p:nvSpPr>
          <p:cNvPr id="55" name="TextBox 54"/>
          <p:cNvSpPr txBox="1"/>
          <p:nvPr/>
        </p:nvSpPr>
        <p:spPr>
          <a:xfrm>
            <a:off x="6505982" y="4401657"/>
            <a:ext cx="1734855" cy="923330"/>
          </a:xfrm>
          <a:prstGeom prst="rect">
            <a:avLst/>
          </a:prstGeom>
          <a:noFill/>
        </p:spPr>
        <p:txBody>
          <a:bodyPr wrap="square" rtlCol="0">
            <a:spAutoFit/>
          </a:bodyPr>
          <a:lstStyle/>
          <a:p>
            <a:pPr lvl="0" algn="ctr"/>
            <a:r>
              <a:rPr lang="en-US" b="1" dirty="0">
                <a:solidFill>
                  <a:schemeClr val="bg1"/>
                </a:solidFill>
              </a:rPr>
              <a:t>Government leadership and commitment </a:t>
            </a:r>
          </a:p>
        </p:txBody>
      </p:sp>
      <p:sp>
        <p:nvSpPr>
          <p:cNvPr id="57" name="TextBox 56"/>
          <p:cNvSpPr txBox="1"/>
          <p:nvPr/>
        </p:nvSpPr>
        <p:spPr>
          <a:xfrm>
            <a:off x="9074278" y="4263158"/>
            <a:ext cx="1734855" cy="923330"/>
          </a:xfrm>
          <a:prstGeom prst="rect">
            <a:avLst/>
          </a:prstGeom>
          <a:noFill/>
        </p:spPr>
        <p:txBody>
          <a:bodyPr wrap="square" rtlCol="0">
            <a:spAutoFit/>
          </a:bodyPr>
          <a:lstStyle/>
          <a:p>
            <a:pPr lvl="0" algn="ctr"/>
            <a:r>
              <a:rPr lang="en-US" b="1" dirty="0">
                <a:solidFill>
                  <a:schemeClr val="bg1"/>
                </a:solidFill>
              </a:rPr>
              <a:t>Learning from  the  One Health community </a:t>
            </a:r>
          </a:p>
        </p:txBody>
      </p:sp>
      <p:sp>
        <p:nvSpPr>
          <p:cNvPr id="23" name="Rectangle 22"/>
          <p:cNvSpPr/>
          <p:nvPr/>
        </p:nvSpPr>
        <p:spPr>
          <a:xfrm>
            <a:off x="-353122" y="1628870"/>
            <a:ext cx="612806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TextBox 27">
            <a:extLst>
              <a:ext uri="{FF2B5EF4-FFF2-40B4-BE49-F238E27FC236}">
                <a16:creationId xmlns:a16="http://schemas.microsoft.com/office/drawing/2014/main" id="{CE14EB1A-5086-5944-985E-66BF8FAB966B}"/>
              </a:ext>
            </a:extLst>
          </p:cNvPr>
          <p:cNvSpPr txBox="1"/>
          <p:nvPr/>
        </p:nvSpPr>
        <p:spPr>
          <a:xfrm>
            <a:off x="695299" y="867079"/>
            <a:ext cx="9700669" cy="584775"/>
          </a:xfrm>
          <a:prstGeom prst="rect">
            <a:avLst/>
          </a:prstGeom>
          <a:noFill/>
        </p:spPr>
        <p:txBody>
          <a:bodyPr wrap="none" rtlCol="0">
            <a:spAutoFit/>
          </a:bodyPr>
          <a:lstStyle/>
          <a:p>
            <a:r>
              <a:rPr lang="en-US" sz="3200" b="1" dirty="0">
                <a:solidFill>
                  <a:schemeClr val="tx2"/>
                </a:solidFill>
              </a:rPr>
              <a:t>Four priorities for translating research into action</a:t>
            </a:r>
            <a:endParaRPr lang="en-US" sz="4400" b="1" dirty="0">
              <a:solidFill>
                <a:schemeClr val="tx2"/>
              </a:solidFill>
              <a:latin typeface="Lato Black" charset="0"/>
              <a:ea typeface="Lato Black" charset="0"/>
              <a:cs typeface="Lato Black" charset="0"/>
            </a:endParaRPr>
          </a:p>
        </p:txBody>
      </p:sp>
      <p:pic>
        <p:nvPicPr>
          <p:cNvPr id="5" name="Picture 4">
            <a:extLst>
              <a:ext uri="{FF2B5EF4-FFF2-40B4-BE49-F238E27FC236}">
                <a16:creationId xmlns:a16="http://schemas.microsoft.com/office/drawing/2014/main" id="{D7220815-1EF5-3D49-97AC-E2831809B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905" y="2908826"/>
            <a:ext cx="1195614" cy="1195614"/>
          </a:xfrm>
          <a:prstGeom prst="rect">
            <a:avLst/>
          </a:prstGeom>
        </p:spPr>
      </p:pic>
      <p:pic>
        <p:nvPicPr>
          <p:cNvPr id="7" name="Picture 6">
            <a:extLst>
              <a:ext uri="{FF2B5EF4-FFF2-40B4-BE49-F238E27FC236}">
                <a16:creationId xmlns:a16="http://schemas.microsoft.com/office/drawing/2014/main" id="{315CCCD7-4A6C-614B-9C93-14A8DBCCA86B}"/>
              </a:ext>
            </a:extLst>
          </p:cNvPr>
          <p:cNvPicPr>
            <a:picLocks noChangeAspect="1"/>
          </p:cNvPicPr>
          <p:nvPr/>
        </p:nvPicPr>
        <p:blipFill rotWithShape="1">
          <a:blip r:embed="rId4">
            <a:extLst>
              <a:ext uri="{28A0092B-C50C-407E-A947-70E740481C1C}">
                <a14:useLocalDpi xmlns:a14="http://schemas.microsoft.com/office/drawing/2010/main" val="0"/>
              </a:ext>
            </a:extLst>
          </a:blip>
          <a:srcRect r="19188"/>
          <a:stretch/>
        </p:blipFill>
        <p:spPr>
          <a:xfrm>
            <a:off x="4499828" y="3033659"/>
            <a:ext cx="769733" cy="952500"/>
          </a:xfrm>
          <a:prstGeom prst="rect">
            <a:avLst/>
          </a:prstGeom>
        </p:spPr>
      </p:pic>
      <p:pic>
        <p:nvPicPr>
          <p:cNvPr id="9" name="Picture 8">
            <a:extLst>
              <a:ext uri="{FF2B5EF4-FFF2-40B4-BE49-F238E27FC236}">
                <a16:creationId xmlns:a16="http://schemas.microsoft.com/office/drawing/2014/main" id="{EA2D4F3C-3D73-2743-A848-BC068C1A85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0974" y="3030383"/>
            <a:ext cx="952500" cy="952500"/>
          </a:xfrm>
          <a:prstGeom prst="rect">
            <a:avLst/>
          </a:prstGeom>
        </p:spPr>
      </p:pic>
      <p:pic>
        <p:nvPicPr>
          <p:cNvPr id="16" name="Picture 15">
            <a:extLst>
              <a:ext uri="{FF2B5EF4-FFF2-40B4-BE49-F238E27FC236}">
                <a16:creationId xmlns:a16="http://schemas.microsoft.com/office/drawing/2014/main" id="{30CDB7A6-5A69-A847-BD6E-EC2CAD9F320B}"/>
              </a:ext>
            </a:extLst>
          </p:cNvPr>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48750" y1="90000" x2="34583" y2="88958"/>
                        <a14:foregroundMark x1="33333" y1="11875" x2="47292" y2="11042"/>
                        <a14:foregroundMark x1="49167" y1="10208" x2="37917" y2="10417"/>
                        <a14:foregroundMark x1="10000" y1="51042" x2="11042" y2="66042"/>
                      </a14:backgroundRemoval>
                    </a14:imgEffect>
                  </a14:imgLayer>
                </a14:imgProps>
              </a:ext>
              <a:ext uri="{28A0092B-C50C-407E-A947-70E740481C1C}">
                <a14:useLocalDpi xmlns:a14="http://schemas.microsoft.com/office/drawing/2010/main" val="0"/>
              </a:ext>
            </a:extLst>
          </a:blip>
          <a:stretch>
            <a:fillRect/>
          </a:stretch>
        </p:blipFill>
        <p:spPr>
          <a:xfrm>
            <a:off x="9487381" y="2908826"/>
            <a:ext cx="985294" cy="985294"/>
          </a:xfrm>
          <a:prstGeom prst="rect">
            <a:avLst/>
          </a:prstGeom>
        </p:spPr>
      </p:pic>
      <p:grpSp>
        <p:nvGrpSpPr>
          <p:cNvPr id="17" name="Group 16">
            <a:extLst>
              <a:ext uri="{FF2B5EF4-FFF2-40B4-BE49-F238E27FC236}">
                <a16:creationId xmlns:a16="http://schemas.microsoft.com/office/drawing/2014/main" id="{273A88CE-FDE1-DB42-8E1B-33D9E72D09C8}"/>
              </a:ext>
            </a:extLst>
          </p:cNvPr>
          <p:cNvGrpSpPr/>
          <p:nvPr/>
        </p:nvGrpSpPr>
        <p:grpSpPr>
          <a:xfrm>
            <a:off x="6110110" y="3556716"/>
            <a:ext cx="3888237" cy="2554661"/>
            <a:chOff x="3926021" y="2908826"/>
            <a:chExt cx="3888237" cy="2554661"/>
          </a:xfrm>
        </p:grpSpPr>
        <p:grpSp>
          <p:nvGrpSpPr>
            <p:cNvPr id="18" name="Group 17">
              <a:extLst>
                <a:ext uri="{FF2B5EF4-FFF2-40B4-BE49-F238E27FC236}">
                  <a16:creationId xmlns:a16="http://schemas.microsoft.com/office/drawing/2014/main" id="{A7675D80-2233-EC49-B767-B046CA049CF5}"/>
                </a:ext>
              </a:extLst>
            </p:cNvPr>
            <p:cNvGrpSpPr/>
            <p:nvPr/>
          </p:nvGrpSpPr>
          <p:grpSpPr>
            <a:xfrm>
              <a:off x="3926021" y="2908826"/>
              <a:ext cx="3888237" cy="2554661"/>
              <a:chOff x="3926021" y="2908826"/>
              <a:chExt cx="3888237" cy="2554661"/>
            </a:xfrm>
          </p:grpSpPr>
          <p:sp>
            <p:nvSpPr>
              <p:cNvPr id="27" name="Rectangle 26">
                <a:extLst>
                  <a:ext uri="{FF2B5EF4-FFF2-40B4-BE49-F238E27FC236}">
                    <a16:creationId xmlns:a16="http://schemas.microsoft.com/office/drawing/2014/main" id="{3FC4285C-57C1-C543-899A-8970468B2AAB}"/>
                  </a:ext>
                </a:extLst>
              </p:cNvPr>
              <p:cNvSpPr/>
              <p:nvPr/>
            </p:nvSpPr>
            <p:spPr>
              <a:xfrm>
                <a:off x="4217312" y="2908826"/>
                <a:ext cx="3596946" cy="25546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p>
            </p:txBody>
          </p:sp>
          <p:sp>
            <p:nvSpPr>
              <p:cNvPr id="29" name="Triangle 28">
                <a:extLst>
                  <a:ext uri="{FF2B5EF4-FFF2-40B4-BE49-F238E27FC236}">
                    <a16:creationId xmlns:a16="http://schemas.microsoft.com/office/drawing/2014/main" id="{20E874D9-5689-2E4B-96A6-07E62E1CC3B8}"/>
                  </a:ext>
                </a:extLst>
              </p:cNvPr>
              <p:cNvSpPr/>
              <p:nvPr/>
            </p:nvSpPr>
            <p:spPr>
              <a:xfrm rot="16200000">
                <a:off x="3900656" y="4059224"/>
                <a:ext cx="367798" cy="31706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ound Same Side Corner Rectangle 18">
              <a:extLst>
                <a:ext uri="{FF2B5EF4-FFF2-40B4-BE49-F238E27FC236}">
                  <a16:creationId xmlns:a16="http://schemas.microsoft.com/office/drawing/2014/main" id="{9C02589A-47E4-7049-8CBF-1539593B8182}"/>
                </a:ext>
              </a:extLst>
            </p:cNvPr>
            <p:cNvSpPr/>
            <p:nvPr/>
          </p:nvSpPr>
          <p:spPr>
            <a:xfrm rot="10800000" flipH="1">
              <a:off x="4678659" y="3518014"/>
              <a:ext cx="45719" cy="453683"/>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endParaRPr lang="bg-BG" sz="900" dirty="0">
                <a:solidFill>
                  <a:srgbClr val="FFFFFF"/>
                </a:solidFill>
                <a:latin typeface="Lato Light"/>
                <a:cs typeface="Lato Light"/>
              </a:endParaRPr>
            </a:p>
          </p:txBody>
        </p:sp>
        <p:sp>
          <p:nvSpPr>
            <p:cNvPr id="20" name="Round Same Side Corner Rectangle 19">
              <a:extLst>
                <a:ext uri="{FF2B5EF4-FFF2-40B4-BE49-F238E27FC236}">
                  <a16:creationId xmlns:a16="http://schemas.microsoft.com/office/drawing/2014/main" id="{C757686A-A79E-5B4D-9D7B-4BB6E3AF5CAF}"/>
                </a:ext>
              </a:extLst>
            </p:cNvPr>
            <p:cNvSpPr/>
            <p:nvPr/>
          </p:nvSpPr>
          <p:spPr>
            <a:xfrm rot="10800000" flipH="1">
              <a:off x="4678659" y="4111072"/>
              <a:ext cx="45719" cy="453683"/>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endParaRPr lang="bg-BG" sz="900" dirty="0">
                <a:solidFill>
                  <a:srgbClr val="FFFFFF"/>
                </a:solidFill>
                <a:latin typeface="Lato Light"/>
                <a:cs typeface="Lato Light"/>
              </a:endParaRPr>
            </a:p>
          </p:txBody>
        </p:sp>
        <p:sp>
          <p:nvSpPr>
            <p:cNvPr id="21" name="Round Same Side Corner Rectangle 20">
              <a:extLst>
                <a:ext uri="{FF2B5EF4-FFF2-40B4-BE49-F238E27FC236}">
                  <a16:creationId xmlns:a16="http://schemas.microsoft.com/office/drawing/2014/main" id="{B6828019-813D-D245-B09D-162FF5F84772}"/>
                </a:ext>
              </a:extLst>
            </p:cNvPr>
            <p:cNvSpPr/>
            <p:nvPr/>
          </p:nvSpPr>
          <p:spPr>
            <a:xfrm rot="10800000" flipH="1">
              <a:off x="4678659" y="4704130"/>
              <a:ext cx="45719" cy="453683"/>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endParaRPr lang="bg-BG" sz="900" dirty="0">
                <a:solidFill>
                  <a:srgbClr val="FFFFFF"/>
                </a:solidFill>
                <a:latin typeface="Lato Light"/>
                <a:cs typeface="Lato Light"/>
              </a:endParaRPr>
            </a:p>
          </p:txBody>
        </p:sp>
        <p:sp>
          <p:nvSpPr>
            <p:cNvPr id="22" name="TextBox 21">
              <a:extLst>
                <a:ext uri="{FF2B5EF4-FFF2-40B4-BE49-F238E27FC236}">
                  <a16:creationId xmlns:a16="http://schemas.microsoft.com/office/drawing/2014/main" id="{F7A21717-02BA-D545-A650-0CA37AEAE49E}"/>
                </a:ext>
              </a:extLst>
            </p:cNvPr>
            <p:cNvSpPr txBox="1"/>
            <p:nvPr/>
          </p:nvSpPr>
          <p:spPr>
            <a:xfrm>
              <a:off x="4740924" y="3561034"/>
              <a:ext cx="2542213" cy="369332"/>
            </a:xfrm>
            <a:prstGeom prst="rect">
              <a:avLst/>
            </a:prstGeom>
            <a:noFill/>
          </p:spPr>
          <p:txBody>
            <a:bodyPr wrap="square" rtlCol="0">
              <a:spAutoFit/>
            </a:bodyPr>
            <a:lstStyle/>
            <a:p>
              <a:r>
                <a:rPr lang="en-US" dirty="0">
                  <a:solidFill>
                    <a:srgbClr val="FFFFFF"/>
                  </a:solidFill>
                  <a:cs typeface="Lato Light"/>
                </a:rPr>
                <a:t>Clinical trials</a:t>
              </a:r>
            </a:p>
          </p:txBody>
        </p:sp>
        <p:sp>
          <p:nvSpPr>
            <p:cNvPr id="24" name="TextBox 23">
              <a:extLst>
                <a:ext uri="{FF2B5EF4-FFF2-40B4-BE49-F238E27FC236}">
                  <a16:creationId xmlns:a16="http://schemas.microsoft.com/office/drawing/2014/main" id="{8A6593A6-D1D4-0C48-913E-2A30F9335982}"/>
                </a:ext>
              </a:extLst>
            </p:cNvPr>
            <p:cNvSpPr txBox="1"/>
            <p:nvPr/>
          </p:nvSpPr>
          <p:spPr>
            <a:xfrm>
              <a:off x="4740924" y="4151179"/>
              <a:ext cx="2726700" cy="369332"/>
            </a:xfrm>
            <a:prstGeom prst="rect">
              <a:avLst/>
            </a:prstGeom>
            <a:noFill/>
          </p:spPr>
          <p:txBody>
            <a:bodyPr wrap="square" rtlCol="0">
              <a:spAutoFit/>
            </a:bodyPr>
            <a:lstStyle/>
            <a:p>
              <a:r>
                <a:rPr lang="en-US" dirty="0">
                  <a:solidFill>
                    <a:srgbClr val="FFFFFF"/>
                  </a:solidFill>
                  <a:cs typeface="Lato Light"/>
                </a:rPr>
                <a:t>Raise provider awareness</a:t>
              </a:r>
            </a:p>
          </p:txBody>
        </p:sp>
        <p:sp>
          <p:nvSpPr>
            <p:cNvPr id="25" name="TextBox 24">
              <a:extLst>
                <a:ext uri="{FF2B5EF4-FFF2-40B4-BE49-F238E27FC236}">
                  <a16:creationId xmlns:a16="http://schemas.microsoft.com/office/drawing/2014/main" id="{5EE1B571-EB3C-8042-B695-41BBDFD18D74}"/>
                </a:ext>
              </a:extLst>
            </p:cNvPr>
            <p:cNvSpPr txBox="1"/>
            <p:nvPr/>
          </p:nvSpPr>
          <p:spPr>
            <a:xfrm>
              <a:off x="4733679" y="4756010"/>
              <a:ext cx="3080579" cy="369332"/>
            </a:xfrm>
            <a:prstGeom prst="rect">
              <a:avLst/>
            </a:prstGeom>
            <a:noFill/>
          </p:spPr>
          <p:txBody>
            <a:bodyPr wrap="square" rtlCol="0">
              <a:spAutoFit/>
            </a:bodyPr>
            <a:lstStyle/>
            <a:p>
              <a:r>
                <a:rPr lang="en-US" dirty="0">
                  <a:solidFill>
                    <a:srgbClr val="FFFFFF"/>
                  </a:solidFill>
                  <a:cs typeface="Lato Light"/>
                </a:rPr>
                <a:t>Further research</a:t>
              </a:r>
            </a:p>
          </p:txBody>
        </p:sp>
        <p:sp>
          <p:nvSpPr>
            <p:cNvPr id="26" name="Rectangle 25">
              <a:extLst>
                <a:ext uri="{FF2B5EF4-FFF2-40B4-BE49-F238E27FC236}">
                  <a16:creationId xmlns:a16="http://schemas.microsoft.com/office/drawing/2014/main" id="{11FF9691-D5C3-BD42-95C1-B7B936E61C87}"/>
                </a:ext>
              </a:extLst>
            </p:cNvPr>
            <p:cNvSpPr/>
            <p:nvPr/>
          </p:nvSpPr>
          <p:spPr>
            <a:xfrm>
              <a:off x="4281185" y="3041370"/>
              <a:ext cx="3272491" cy="375552"/>
            </a:xfrm>
            <a:prstGeom prst="rect">
              <a:avLst/>
            </a:prstGeom>
          </p:spPr>
          <p:txBody>
            <a:bodyPr wrap="square">
              <a:spAutoFit/>
            </a:bodyPr>
            <a:lstStyle/>
            <a:p>
              <a:pPr marR="0" lvl="0">
                <a:lnSpc>
                  <a:spcPct val="107000"/>
                </a:lnSpc>
                <a:spcBef>
                  <a:spcPts val="0"/>
                </a:spcBef>
                <a:spcAft>
                  <a:spcPts val="800"/>
                </a:spcAft>
              </a:pPr>
              <a:r>
                <a:rPr lang="en-US" dirty="0">
                  <a:solidFill>
                    <a:schemeClr val="bg1"/>
                  </a:solidFill>
                  <a:ea typeface="Noto Sans Symbols"/>
                  <a:cs typeface="Noto Sans Symbols"/>
                </a:rPr>
                <a:t>Additional funds are needed for</a:t>
              </a:r>
            </a:p>
          </p:txBody>
        </p:sp>
      </p:grpSp>
    </p:spTree>
    <p:extLst>
      <p:ext uri="{BB962C8B-B14F-4D97-AF65-F5344CB8AC3E}">
        <p14:creationId xmlns:p14="http://schemas.microsoft.com/office/powerpoint/2010/main" val="37083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Up Arrow 31"/>
          <p:cNvSpPr/>
          <p:nvPr/>
        </p:nvSpPr>
        <p:spPr>
          <a:xfrm>
            <a:off x="6094413" y="2090456"/>
            <a:ext cx="2556407" cy="4201124"/>
          </a:xfrm>
          <a:prstGeom prst="upArrow">
            <a:avLst>
              <a:gd name="adj1" fmla="val 69872"/>
              <a:gd name="adj2" fmla="val 45564"/>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3" name="Up Arrow 32"/>
          <p:cNvSpPr/>
          <p:nvPr/>
        </p:nvSpPr>
        <p:spPr>
          <a:xfrm>
            <a:off x="8650819" y="2090456"/>
            <a:ext cx="2556407" cy="4201124"/>
          </a:xfrm>
          <a:prstGeom prst="upArrow">
            <a:avLst>
              <a:gd name="adj1" fmla="val 69872"/>
              <a:gd name="adj2" fmla="val 45564"/>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55" name="TextBox 54"/>
          <p:cNvSpPr txBox="1"/>
          <p:nvPr/>
        </p:nvSpPr>
        <p:spPr>
          <a:xfrm>
            <a:off x="6505982" y="4401657"/>
            <a:ext cx="1734855" cy="923330"/>
          </a:xfrm>
          <a:prstGeom prst="rect">
            <a:avLst/>
          </a:prstGeom>
          <a:noFill/>
        </p:spPr>
        <p:txBody>
          <a:bodyPr wrap="square" rtlCol="0">
            <a:spAutoFit/>
          </a:bodyPr>
          <a:lstStyle/>
          <a:p>
            <a:pPr lvl="0" algn="ctr"/>
            <a:r>
              <a:rPr lang="en-US" b="1" dirty="0">
                <a:solidFill>
                  <a:schemeClr val="bg1"/>
                </a:solidFill>
              </a:rPr>
              <a:t>Government leadership and commitment </a:t>
            </a:r>
          </a:p>
        </p:txBody>
      </p:sp>
      <p:sp>
        <p:nvSpPr>
          <p:cNvPr id="57" name="TextBox 56"/>
          <p:cNvSpPr txBox="1"/>
          <p:nvPr/>
        </p:nvSpPr>
        <p:spPr>
          <a:xfrm>
            <a:off x="9074278" y="4263158"/>
            <a:ext cx="1734855" cy="923330"/>
          </a:xfrm>
          <a:prstGeom prst="rect">
            <a:avLst/>
          </a:prstGeom>
          <a:noFill/>
        </p:spPr>
        <p:txBody>
          <a:bodyPr wrap="square" rtlCol="0">
            <a:spAutoFit/>
          </a:bodyPr>
          <a:lstStyle/>
          <a:p>
            <a:pPr lvl="0" algn="ctr"/>
            <a:r>
              <a:rPr lang="en-US" b="1" dirty="0">
                <a:solidFill>
                  <a:schemeClr val="bg1"/>
                </a:solidFill>
              </a:rPr>
              <a:t>Learning from the One Health community </a:t>
            </a:r>
          </a:p>
        </p:txBody>
      </p:sp>
      <p:sp>
        <p:nvSpPr>
          <p:cNvPr id="23" name="Rectangle 22"/>
          <p:cNvSpPr/>
          <p:nvPr/>
        </p:nvSpPr>
        <p:spPr>
          <a:xfrm>
            <a:off x="-353122" y="1628870"/>
            <a:ext cx="612806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TextBox 27">
            <a:extLst>
              <a:ext uri="{FF2B5EF4-FFF2-40B4-BE49-F238E27FC236}">
                <a16:creationId xmlns:a16="http://schemas.microsoft.com/office/drawing/2014/main" id="{CE14EB1A-5086-5944-985E-66BF8FAB966B}"/>
              </a:ext>
            </a:extLst>
          </p:cNvPr>
          <p:cNvSpPr txBox="1"/>
          <p:nvPr/>
        </p:nvSpPr>
        <p:spPr>
          <a:xfrm>
            <a:off x="695299" y="867079"/>
            <a:ext cx="9700669" cy="584775"/>
          </a:xfrm>
          <a:prstGeom prst="rect">
            <a:avLst/>
          </a:prstGeom>
          <a:noFill/>
        </p:spPr>
        <p:txBody>
          <a:bodyPr wrap="none" rtlCol="0">
            <a:spAutoFit/>
          </a:bodyPr>
          <a:lstStyle/>
          <a:p>
            <a:r>
              <a:rPr lang="en-US" sz="3200" b="1" dirty="0">
                <a:solidFill>
                  <a:schemeClr val="tx2"/>
                </a:solidFill>
              </a:rPr>
              <a:t>Four priorities for translating research into action</a:t>
            </a:r>
            <a:endParaRPr lang="en-US" sz="4400" b="1" dirty="0">
              <a:solidFill>
                <a:schemeClr val="tx2"/>
              </a:solidFill>
              <a:latin typeface="Lato Black" charset="0"/>
              <a:ea typeface="Lato Black" charset="0"/>
              <a:cs typeface="Lato Black" charset="0"/>
            </a:endParaRPr>
          </a:p>
        </p:txBody>
      </p:sp>
      <p:grpSp>
        <p:nvGrpSpPr>
          <p:cNvPr id="2" name="Group 1">
            <a:extLst>
              <a:ext uri="{FF2B5EF4-FFF2-40B4-BE49-F238E27FC236}">
                <a16:creationId xmlns:a16="http://schemas.microsoft.com/office/drawing/2014/main" id="{E3BD5D22-12CC-B142-BD14-1AFCAD8636DF}"/>
              </a:ext>
            </a:extLst>
          </p:cNvPr>
          <p:cNvGrpSpPr/>
          <p:nvPr/>
        </p:nvGrpSpPr>
        <p:grpSpPr>
          <a:xfrm>
            <a:off x="980509" y="2090456"/>
            <a:ext cx="5112813" cy="4201124"/>
            <a:chOff x="980509" y="2090456"/>
            <a:chExt cx="5112813" cy="4201124"/>
          </a:xfrm>
        </p:grpSpPr>
        <p:sp>
          <p:nvSpPr>
            <p:cNvPr id="31" name="Up Arrow 30"/>
            <p:cNvSpPr/>
            <p:nvPr/>
          </p:nvSpPr>
          <p:spPr>
            <a:xfrm>
              <a:off x="3536915" y="2090456"/>
              <a:ext cx="2556407" cy="4201124"/>
            </a:xfrm>
            <a:prstGeom prst="upArrow">
              <a:avLst>
                <a:gd name="adj1" fmla="val 69872"/>
                <a:gd name="adj2" fmla="val 45564"/>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4" name="Up Arrow 33"/>
            <p:cNvSpPr/>
            <p:nvPr/>
          </p:nvSpPr>
          <p:spPr>
            <a:xfrm>
              <a:off x="980509" y="2090456"/>
              <a:ext cx="2556407" cy="4201124"/>
            </a:xfrm>
            <a:prstGeom prst="upArrow">
              <a:avLst>
                <a:gd name="adj1" fmla="val 69872"/>
                <a:gd name="adj2" fmla="val 45564"/>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51" name="TextBox 50"/>
            <p:cNvSpPr txBox="1"/>
            <p:nvPr/>
          </p:nvSpPr>
          <p:spPr>
            <a:xfrm>
              <a:off x="1383500" y="3986159"/>
              <a:ext cx="1734855" cy="2031325"/>
            </a:xfrm>
            <a:prstGeom prst="rect">
              <a:avLst/>
            </a:prstGeom>
            <a:noFill/>
          </p:spPr>
          <p:txBody>
            <a:bodyPr wrap="square" rtlCol="0">
              <a:spAutoFit/>
            </a:bodyPr>
            <a:lstStyle/>
            <a:p>
              <a:pPr lvl="0" algn="ctr"/>
              <a:r>
                <a:rPr lang="en-US" b="1" dirty="0">
                  <a:solidFill>
                    <a:schemeClr val="bg1"/>
                  </a:solidFill>
                </a:rPr>
                <a:t>Partnerships with industry to take a proof-of-concept diagnostic test to market</a:t>
              </a:r>
            </a:p>
          </p:txBody>
        </p:sp>
        <p:sp>
          <p:nvSpPr>
            <p:cNvPr id="53" name="TextBox 52"/>
            <p:cNvSpPr txBox="1"/>
            <p:nvPr/>
          </p:nvSpPr>
          <p:spPr>
            <a:xfrm>
              <a:off x="3951797" y="4124658"/>
              <a:ext cx="1734855" cy="1477328"/>
            </a:xfrm>
            <a:prstGeom prst="rect">
              <a:avLst/>
            </a:prstGeom>
            <a:noFill/>
          </p:spPr>
          <p:txBody>
            <a:bodyPr wrap="square" rtlCol="0">
              <a:spAutoFit/>
            </a:bodyPr>
            <a:lstStyle/>
            <a:p>
              <a:pPr lvl="0" algn="ctr"/>
              <a:r>
                <a:rPr lang="en-US" b="1" dirty="0">
                  <a:solidFill>
                    <a:schemeClr val="bg1"/>
                  </a:solidFill>
                </a:rPr>
                <a:t>Resources to evaluate the tool and scale up its introduction</a:t>
              </a:r>
            </a:p>
          </p:txBody>
        </p:sp>
        <p:pic>
          <p:nvPicPr>
            <p:cNvPr id="5" name="Picture 4">
              <a:extLst>
                <a:ext uri="{FF2B5EF4-FFF2-40B4-BE49-F238E27FC236}">
                  <a16:creationId xmlns:a16="http://schemas.microsoft.com/office/drawing/2014/main" id="{D7220815-1EF5-3D49-97AC-E2831809B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905" y="2908826"/>
              <a:ext cx="1195614" cy="1195614"/>
            </a:xfrm>
            <a:prstGeom prst="rect">
              <a:avLst/>
            </a:prstGeom>
          </p:spPr>
        </p:pic>
        <p:pic>
          <p:nvPicPr>
            <p:cNvPr id="7" name="Picture 6">
              <a:extLst>
                <a:ext uri="{FF2B5EF4-FFF2-40B4-BE49-F238E27FC236}">
                  <a16:creationId xmlns:a16="http://schemas.microsoft.com/office/drawing/2014/main" id="{315CCCD7-4A6C-614B-9C93-14A8DBCCA86B}"/>
                </a:ext>
              </a:extLst>
            </p:cNvPr>
            <p:cNvPicPr>
              <a:picLocks noChangeAspect="1"/>
            </p:cNvPicPr>
            <p:nvPr/>
          </p:nvPicPr>
          <p:blipFill rotWithShape="1">
            <a:blip r:embed="rId4">
              <a:extLst>
                <a:ext uri="{28A0092B-C50C-407E-A947-70E740481C1C}">
                  <a14:useLocalDpi xmlns:a14="http://schemas.microsoft.com/office/drawing/2010/main" val="0"/>
                </a:ext>
              </a:extLst>
            </a:blip>
            <a:srcRect r="19188"/>
            <a:stretch/>
          </p:blipFill>
          <p:spPr>
            <a:xfrm>
              <a:off x="4499828" y="3033659"/>
              <a:ext cx="769733" cy="952500"/>
            </a:xfrm>
            <a:prstGeom prst="rect">
              <a:avLst/>
            </a:prstGeom>
          </p:spPr>
        </p:pic>
      </p:grpSp>
      <p:pic>
        <p:nvPicPr>
          <p:cNvPr id="9" name="Picture 8">
            <a:extLst>
              <a:ext uri="{FF2B5EF4-FFF2-40B4-BE49-F238E27FC236}">
                <a16:creationId xmlns:a16="http://schemas.microsoft.com/office/drawing/2014/main" id="{EA2D4F3C-3D73-2743-A848-BC068C1A85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0974" y="3030383"/>
            <a:ext cx="952500" cy="952500"/>
          </a:xfrm>
          <a:prstGeom prst="rect">
            <a:avLst/>
          </a:prstGeom>
        </p:spPr>
      </p:pic>
      <p:pic>
        <p:nvPicPr>
          <p:cNvPr id="17" name="Picture 16">
            <a:extLst>
              <a:ext uri="{FF2B5EF4-FFF2-40B4-BE49-F238E27FC236}">
                <a16:creationId xmlns:a16="http://schemas.microsoft.com/office/drawing/2014/main" id="{BB84F412-111E-814D-A8CB-DD226B9E6FD1}"/>
              </a:ext>
            </a:extLst>
          </p:cNvPr>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48750" y1="90000" x2="34583" y2="88958"/>
                        <a14:foregroundMark x1="33333" y1="11875" x2="47292" y2="11042"/>
                        <a14:foregroundMark x1="49167" y1="10208" x2="37917" y2="10417"/>
                        <a14:foregroundMark x1="10000" y1="51042" x2="11042" y2="66042"/>
                      </a14:backgroundRemoval>
                    </a14:imgEffect>
                  </a14:imgLayer>
                </a14:imgProps>
              </a:ext>
              <a:ext uri="{28A0092B-C50C-407E-A947-70E740481C1C}">
                <a14:useLocalDpi xmlns:a14="http://schemas.microsoft.com/office/drawing/2010/main" val="0"/>
              </a:ext>
            </a:extLst>
          </a:blip>
          <a:stretch>
            <a:fillRect/>
          </a:stretch>
        </p:blipFill>
        <p:spPr>
          <a:xfrm>
            <a:off x="9487381" y="2908826"/>
            <a:ext cx="985294" cy="985294"/>
          </a:xfrm>
          <a:prstGeom prst="rect">
            <a:avLst/>
          </a:prstGeom>
        </p:spPr>
      </p:pic>
      <p:grpSp>
        <p:nvGrpSpPr>
          <p:cNvPr id="4" name="Group 3">
            <a:extLst>
              <a:ext uri="{FF2B5EF4-FFF2-40B4-BE49-F238E27FC236}">
                <a16:creationId xmlns:a16="http://schemas.microsoft.com/office/drawing/2014/main" id="{0067AB25-77BD-D346-8E63-8A3D7E5EA54F}"/>
              </a:ext>
            </a:extLst>
          </p:cNvPr>
          <p:cNvGrpSpPr/>
          <p:nvPr/>
        </p:nvGrpSpPr>
        <p:grpSpPr>
          <a:xfrm>
            <a:off x="2333240" y="3506633"/>
            <a:ext cx="3875394" cy="2554661"/>
            <a:chOff x="2079186" y="2825171"/>
            <a:chExt cx="3875394" cy="2554661"/>
          </a:xfrm>
        </p:grpSpPr>
        <p:grpSp>
          <p:nvGrpSpPr>
            <p:cNvPr id="3" name="Group 2">
              <a:extLst>
                <a:ext uri="{FF2B5EF4-FFF2-40B4-BE49-F238E27FC236}">
                  <a16:creationId xmlns:a16="http://schemas.microsoft.com/office/drawing/2014/main" id="{9C43A129-E1FA-E74C-90DC-2F2DDBB5A405}"/>
                </a:ext>
              </a:extLst>
            </p:cNvPr>
            <p:cNvGrpSpPr/>
            <p:nvPr/>
          </p:nvGrpSpPr>
          <p:grpSpPr>
            <a:xfrm>
              <a:off x="2079186" y="2825171"/>
              <a:ext cx="3875394" cy="2554661"/>
              <a:chOff x="2079186" y="2825171"/>
              <a:chExt cx="3875394" cy="2554661"/>
            </a:xfrm>
          </p:grpSpPr>
          <p:sp>
            <p:nvSpPr>
              <p:cNvPr id="27" name="Rectangle 26">
                <a:extLst>
                  <a:ext uri="{FF2B5EF4-FFF2-40B4-BE49-F238E27FC236}">
                    <a16:creationId xmlns:a16="http://schemas.microsoft.com/office/drawing/2014/main" id="{D9FCC05A-65BA-3C43-B577-9375993004E9}"/>
                  </a:ext>
                </a:extLst>
              </p:cNvPr>
              <p:cNvSpPr/>
              <p:nvPr/>
            </p:nvSpPr>
            <p:spPr>
              <a:xfrm>
                <a:off x="2079186" y="2825171"/>
                <a:ext cx="3596946" cy="25546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p>
            </p:txBody>
          </p:sp>
          <p:sp>
            <p:nvSpPr>
              <p:cNvPr id="29" name="Triangle 28">
                <a:extLst>
                  <a:ext uri="{FF2B5EF4-FFF2-40B4-BE49-F238E27FC236}">
                    <a16:creationId xmlns:a16="http://schemas.microsoft.com/office/drawing/2014/main" id="{82EDED4B-1831-154B-A0B4-8E8A95A9AFD0}"/>
                  </a:ext>
                </a:extLst>
              </p:cNvPr>
              <p:cNvSpPr/>
              <p:nvPr/>
            </p:nvSpPr>
            <p:spPr>
              <a:xfrm rot="5400000">
                <a:off x="5612148" y="3941566"/>
                <a:ext cx="367798" cy="31706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A889F97-27F4-FC40-A3AD-7AAEEA8EE3DC}"/>
                </a:ext>
              </a:extLst>
            </p:cNvPr>
            <p:cNvSpPr/>
            <p:nvPr/>
          </p:nvSpPr>
          <p:spPr>
            <a:xfrm>
              <a:off x="2443297" y="3136914"/>
              <a:ext cx="2926287" cy="1857368"/>
            </a:xfrm>
            <a:prstGeom prst="rect">
              <a:avLst/>
            </a:prstGeom>
          </p:spPr>
          <p:txBody>
            <a:bodyPr wrap="square">
              <a:spAutoFit/>
            </a:bodyPr>
            <a:lstStyle/>
            <a:p>
              <a:pPr marR="0" lvl="0">
                <a:lnSpc>
                  <a:spcPct val="107000"/>
                </a:lnSpc>
                <a:spcBef>
                  <a:spcPts val="0"/>
                </a:spcBef>
                <a:spcAft>
                  <a:spcPts val="800"/>
                </a:spcAft>
              </a:pPr>
              <a:r>
                <a:rPr lang="en-US" dirty="0">
                  <a:solidFill>
                    <a:schemeClr val="bg1"/>
                  </a:solidFill>
                  <a:ea typeface="Noto Sans Symbols"/>
                  <a:cs typeface="Noto Sans Symbols"/>
                </a:rPr>
                <a:t>Governments with high CL burden should prioritize accurate diagnosis of leishmaniasis in their own spending and in donor and investment requests.</a:t>
              </a:r>
            </a:p>
          </p:txBody>
        </p:sp>
      </p:grpSp>
    </p:spTree>
    <p:extLst>
      <p:ext uri="{BB962C8B-B14F-4D97-AF65-F5344CB8AC3E}">
        <p14:creationId xmlns:p14="http://schemas.microsoft.com/office/powerpoint/2010/main" val="4108373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Up Arrow 30"/>
          <p:cNvSpPr/>
          <p:nvPr/>
        </p:nvSpPr>
        <p:spPr>
          <a:xfrm>
            <a:off x="3536915" y="2090456"/>
            <a:ext cx="2556407" cy="4201124"/>
          </a:xfrm>
          <a:prstGeom prst="upArrow">
            <a:avLst>
              <a:gd name="adj1" fmla="val 69872"/>
              <a:gd name="adj2" fmla="val 45564"/>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2" name="Up Arrow 31"/>
          <p:cNvSpPr/>
          <p:nvPr/>
        </p:nvSpPr>
        <p:spPr>
          <a:xfrm>
            <a:off x="6094413" y="2090456"/>
            <a:ext cx="2556407" cy="4201124"/>
          </a:xfrm>
          <a:prstGeom prst="upArrow">
            <a:avLst>
              <a:gd name="adj1" fmla="val 69872"/>
              <a:gd name="adj2" fmla="val 45564"/>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3" name="Up Arrow 32"/>
          <p:cNvSpPr/>
          <p:nvPr/>
        </p:nvSpPr>
        <p:spPr>
          <a:xfrm>
            <a:off x="8650819" y="2090456"/>
            <a:ext cx="2556407" cy="4201124"/>
          </a:xfrm>
          <a:prstGeom prst="upArrow">
            <a:avLst>
              <a:gd name="adj1" fmla="val 69872"/>
              <a:gd name="adj2" fmla="val 45564"/>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4" name="Up Arrow 33"/>
          <p:cNvSpPr/>
          <p:nvPr/>
        </p:nvSpPr>
        <p:spPr>
          <a:xfrm>
            <a:off x="980509" y="2090456"/>
            <a:ext cx="2556407" cy="4201124"/>
          </a:xfrm>
          <a:prstGeom prst="upArrow">
            <a:avLst>
              <a:gd name="adj1" fmla="val 69872"/>
              <a:gd name="adj2" fmla="val 45564"/>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51" name="TextBox 50"/>
          <p:cNvSpPr txBox="1"/>
          <p:nvPr/>
        </p:nvSpPr>
        <p:spPr>
          <a:xfrm>
            <a:off x="1383500" y="3986159"/>
            <a:ext cx="1734855" cy="2031325"/>
          </a:xfrm>
          <a:prstGeom prst="rect">
            <a:avLst/>
          </a:prstGeom>
          <a:noFill/>
        </p:spPr>
        <p:txBody>
          <a:bodyPr wrap="square" rtlCol="0">
            <a:spAutoFit/>
          </a:bodyPr>
          <a:lstStyle/>
          <a:p>
            <a:pPr lvl="0" algn="ctr"/>
            <a:r>
              <a:rPr lang="en-US" b="1" dirty="0">
                <a:solidFill>
                  <a:schemeClr val="bg1"/>
                </a:solidFill>
              </a:rPr>
              <a:t>Partnerships with industry to take a proof-of-concept diagnostic test to market</a:t>
            </a:r>
          </a:p>
        </p:txBody>
      </p:sp>
      <p:sp>
        <p:nvSpPr>
          <p:cNvPr id="53" name="TextBox 52"/>
          <p:cNvSpPr txBox="1"/>
          <p:nvPr/>
        </p:nvSpPr>
        <p:spPr>
          <a:xfrm>
            <a:off x="3951797" y="4124658"/>
            <a:ext cx="1734855" cy="1477328"/>
          </a:xfrm>
          <a:prstGeom prst="rect">
            <a:avLst/>
          </a:prstGeom>
          <a:noFill/>
        </p:spPr>
        <p:txBody>
          <a:bodyPr wrap="square" rtlCol="0">
            <a:spAutoFit/>
          </a:bodyPr>
          <a:lstStyle/>
          <a:p>
            <a:pPr lvl="0" algn="ctr"/>
            <a:r>
              <a:rPr lang="en-US" b="1" dirty="0">
                <a:solidFill>
                  <a:schemeClr val="bg1"/>
                </a:solidFill>
              </a:rPr>
              <a:t>Resources to evaluate the tool and scale up its introduction</a:t>
            </a:r>
          </a:p>
        </p:txBody>
      </p:sp>
      <p:sp>
        <p:nvSpPr>
          <p:cNvPr id="55" name="TextBox 54"/>
          <p:cNvSpPr txBox="1"/>
          <p:nvPr/>
        </p:nvSpPr>
        <p:spPr>
          <a:xfrm>
            <a:off x="6505982" y="4401657"/>
            <a:ext cx="1734855" cy="923330"/>
          </a:xfrm>
          <a:prstGeom prst="rect">
            <a:avLst/>
          </a:prstGeom>
          <a:noFill/>
        </p:spPr>
        <p:txBody>
          <a:bodyPr wrap="square" rtlCol="0">
            <a:spAutoFit/>
          </a:bodyPr>
          <a:lstStyle/>
          <a:p>
            <a:pPr lvl="0" algn="ctr"/>
            <a:r>
              <a:rPr lang="en-US" b="1" dirty="0">
                <a:solidFill>
                  <a:schemeClr val="bg1"/>
                </a:solidFill>
              </a:rPr>
              <a:t>Government leadership and commitment </a:t>
            </a:r>
          </a:p>
        </p:txBody>
      </p:sp>
      <p:sp>
        <p:nvSpPr>
          <p:cNvPr id="57" name="TextBox 56"/>
          <p:cNvSpPr txBox="1"/>
          <p:nvPr/>
        </p:nvSpPr>
        <p:spPr>
          <a:xfrm>
            <a:off x="9074278" y="4263158"/>
            <a:ext cx="1734855" cy="923330"/>
          </a:xfrm>
          <a:prstGeom prst="rect">
            <a:avLst/>
          </a:prstGeom>
          <a:noFill/>
        </p:spPr>
        <p:txBody>
          <a:bodyPr wrap="square" rtlCol="0">
            <a:spAutoFit/>
          </a:bodyPr>
          <a:lstStyle/>
          <a:p>
            <a:pPr lvl="0" algn="ctr"/>
            <a:r>
              <a:rPr lang="en-US" b="1" dirty="0">
                <a:solidFill>
                  <a:schemeClr val="bg1"/>
                </a:solidFill>
              </a:rPr>
              <a:t>Learning from the One Health community </a:t>
            </a:r>
          </a:p>
        </p:txBody>
      </p:sp>
      <p:sp>
        <p:nvSpPr>
          <p:cNvPr id="23" name="Rectangle 22"/>
          <p:cNvSpPr/>
          <p:nvPr/>
        </p:nvSpPr>
        <p:spPr>
          <a:xfrm>
            <a:off x="-353122" y="1628870"/>
            <a:ext cx="612806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TextBox 27">
            <a:extLst>
              <a:ext uri="{FF2B5EF4-FFF2-40B4-BE49-F238E27FC236}">
                <a16:creationId xmlns:a16="http://schemas.microsoft.com/office/drawing/2014/main" id="{CE14EB1A-5086-5944-985E-66BF8FAB966B}"/>
              </a:ext>
            </a:extLst>
          </p:cNvPr>
          <p:cNvSpPr txBox="1"/>
          <p:nvPr/>
        </p:nvSpPr>
        <p:spPr>
          <a:xfrm>
            <a:off x="695299" y="867079"/>
            <a:ext cx="9700669" cy="584775"/>
          </a:xfrm>
          <a:prstGeom prst="rect">
            <a:avLst/>
          </a:prstGeom>
          <a:noFill/>
        </p:spPr>
        <p:txBody>
          <a:bodyPr wrap="none" rtlCol="0">
            <a:spAutoFit/>
          </a:bodyPr>
          <a:lstStyle/>
          <a:p>
            <a:r>
              <a:rPr lang="en-US" sz="3200" b="1" dirty="0">
                <a:solidFill>
                  <a:schemeClr val="tx2"/>
                </a:solidFill>
              </a:rPr>
              <a:t>Four priorities for translating research into action</a:t>
            </a:r>
            <a:endParaRPr lang="en-US" sz="4400" b="1" dirty="0">
              <a:solidFill>
                <a:schemeClr val="tx2"/>
              </a:solidFill>
              <a:latin typeface="Lato Black" charset="0"/>
              <a:ea typeface="Lato Black" charset="0"/>
              <a:cs typeface="Lato Black" charset="0"/>
            </a:endParaRPr>
          </a:p>
        </p:txBody>
      </p:sp>
      <p:pic>
        <p:nvPicPr>
          <p:cNvPr id="5" name="Picture 4">
            <a:extLst>
              <a:ext uri="{FF2B5EF4-FFF2-40B4-BE49-F238E27FC236}">
                <a16:creationId xmlns:a16="http://schemas.microsoft.com/office/drawing/2014/main" id="{D7220815-1EF5-3D49-97AC-E2831809B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905" y="2908826"/>
            <a:ext cx="1195614" cy="1195614"/>
          </a:xfrm>
          <a:prstGeom prst="rect">
            <a:avLst/>
          </a:prstGeom>
        </p:spPr>
      </p:pic>
      <p:pic>
        <p:nvPicPr>
          <p:cNvPr id="7" name="Picture 6">
            <a:extLst>
              <a:ext uri="{FF2B5EF4-FFF2-40B4-BE49-F238E27FC236}">
                <a16:creationId xmlns:a16="http://schemas.microsoft.com/office/drawing/2014/main" id="{315CCCD7-4A6C-614B-9C93-14A8DBCCA86B}"/>
              </a:ext>
            </a:extLst>
          </p:cNvPr>
          <p:cNvPicPr>
            <a:picLocks noChangeAspect="1"/>
          </p:cNvPicPr>
          <p:nvPr/>
        </p:nvPicPr>
        <p:blipFill rotWithShape="1">
          <a:blip r:embed="rId4">
            <a:extLst>
              <a:ext uri="{28A0092B-C50C-407E-A947-70E740481C1C}">
                <a14:useLocalDpi xmlns:a14="http://schemas.microsoft.com/office/drawing/2010/main" val="0"/>
              </a:ext>
            </a:extLst>
          </a:blip>
          <a:srcRect r="19188"/>
          <a:stretch/>
        </p:blipFill>
        <p:spPr>
          <a:xfrm>
            <a:off x="4499828" y="3033659"/>
            <a:ext cx="769733" cy="952500"/>
          </a:xfrm>
          <a:prstGeom prst="rect">
            <a:avLst/>
          </a:prstGeom>
        </p:spPr>
      </p:pic>
      <p:pic>
        <p:nvPicPr>
          <p:cNvPr id="9" name="Picture 8">
            <a:extLst>
              <a:ext uri="{FF2B5EF4-FFF2-40B4-BE49-F238E27FC236}">
                <a16:creationId xmlns:a16="http://schemas.microsoft.com/office/drawing/2014/main" id="{EA2D4F3C-3D73-2743-A848-BC068C1A85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0974" y="3030383"/>
            <a:ext cx="952500" cy="952500"/>
          </a:xfrm>
          <a:prstGeom prst="rect">
            <a:avLst/>
          </a:prstGeom>
        </p:spPr>
      </p:pic>
      <p:pic>
        <p:nvPicPr>
          <p:cNvPr id="16" name="Picture 15">
            <a:extLst>
              <a:ext uri="{FF2B5EF4-FFF2-40B4-BE49-F238E27FC236}">
                <a16:creationId xmlns:a16="http://schemas.microsoft.com/office/drawing/2014/main" id="{9ED4CDE0-BD12-0047-AC13-573816BD90AD}"/>
              </a:ext>
            </a:extLst>
          </p:cNvPr>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48750" y1="90000" x2="34583" y2="88958"/>
                        <a14:foregroundMark x1="33333" y1="11875" x2="47292" y2="11042"/>
                        <a14:foregroundMark x1="49167" y1="10208" x2="37917" y2="10417"/>
                        <a14:foregroundMark x1="10000" y1="51042" x2="11042" y2="66042"/>
                      </a14:backgroundRemoval>
                    </a14:imgEffect>
                  </a14:imgLayer>
                </a14:imgProps>
              </a:ext>
              <a:ext uri="{28A0092B-C50C-407E-A947-70E740481C1C}">
                <a14:useLocalDpi xmlns:a14="http://schemas.microsoft.com/office/drawing/2010/main" val="0"/>
              </a:ext>
            </a:extLst>
          </a:blip>
          <a:stretch>
            <a:fillRect/>
          </a:stretch>
        </p:blipFill>
        <p:spPr>
          <a:xfrm>
            <a:off x="9487381" y="2908826"/>
            <a:ext cx="985294" cy="985294"/>
          </a:xfrm>
          <a:prstGeom prst="rect">
            <a:avLst/>
          </a:prstGeom>
        </p:spPr>
      </p:pic>
      <p:grpSp>
        <p:nvGrpSpPr>
          <p:cNvPr id="6" name="Group 5">
            <a:extLst>
              <a:ext uri="{FF2B5EF4-FFF2-40B4-BE49-F238E27FC236}">
                <a16:creationId xmlns:a16="http://schemas.microsoft.com/office/drawing/2014/main" id="{3A849C3A-A7FE-F747-8E11-10E597BF997E}"/>
              </a:ext>
            </a:extLst>
          </p:cNvPr>
          <p:cNvGrpSpPr/>
          <p:nvPr/>
        </p:nvGrpSpPr>
        <p:grpSpPr>
          <a:xfrm>
            <a:off x="2856519" y="2862580"/>
            <a:ext cx="6032865" cy="3429000"/>
            <a:chOff x="2935971" y="2801460"/>
            <a:chExt cx="6032865" cy="3429000"/>
          </a:xfrm>
        </p:grpSpPr>
        <p:sp>
          <p:nvSpPr>
            <p:cNvPr id="19" name="Rectangle 18">
              <a:extLst>
                <a:ext uri="{FF2B5EF4-FFF2-40B4-BE49-F238E27FC236}">
                  <a16:creationId xmlns:a16="http://schemas.microsoft.com/office/drawing/2014/main" id="{D14F77DE-DF11-7D47-B184-94B46C1ADCAA}"/>
                </a:ext>
              </a:extLst>
            </p:cNvPr>
            <p:cNvSpPr/>
            <p:nvPr/>
          </p:nvSpPr>
          <p:spPr>
            <a:xfrm>
              <a:off x="2935971" y="2801460"/>
              <a:ext cx="5635006" cy="3429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p>
          </p:txBody>
        </p:sp>
        <p:sp>
          <p:nvSpPr>
            <p:cNvPr id="21" name="Round Same Side Corner Rectangle 20">
              <a:extLst>
                <a:ext uri="{FF2B5EF4-FFF2-40B4-BE49-F238E27FC236}">
                  <a16:creationId xmlns:a16="http://schemas.microsoft.com/office/drawing/2014/main" id="{9EFA1634-B1BB-344C-A29D-BC1ABF3C02E3}"/>
                </a:ext>
              </a:extLst>
            </p:cNvPr>
            <p:cNvSpPr/>
            <p:nvPr/>
          </p:nvSpPr>
          <p:spPr>
            <a:xfrm rot="10800000" flipH="1">
              <a:off x="3397318" y="3724632"/>
              <a:ext cx="45719" cy="453683"/>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endParaRPr lang="bg-BG" sz="900" dirty="0">
                <a:solidFill>
                  <a:srgbClr val="FFFFFF"/>
                </a:solidFill>
                <a:latin typeface="Lato Light"/>
                <a:cs typeface="Lato Light"/>
              </a:endParaRPr>
            </a:p>
          </p:txBody>
        </p:sp>
        <p:sp>
          <p:nvSpPr>
            <p:cNvPr id="22" name="Round Same Side Corner Rectangle 21">
              <a:extLst>
                <a:ext uri="{FF2B5EF4-FFF2-40B4-BE49-F238E27FC236}">
                  <a16:creationId xmlns:a16="http://schemas.microsoft.com/office/drawing/2014/main" id="{14FE17D8-EB5F-204C-A1F7-A55B31044895}"/>
                </a:ext>
              </a:extLst>
            </p:cNvPr>
            <p:cNvSpPr/>
            <p:nvPr/>
          </p:nvSpPr>
          <p:spPr>
            <a:xfrm rot="10800000" flipH="1">
              <a:off x="3397318" y="4317690"/>
              <a:ext cx="45719" cy="453683"/>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endParaRPr lang="bg-BG" sz="900" dirty="0">
                <a:solidFill>
                  <a:srgbClr val="FFFFFF"/>
                </a:solidFill>
                <a:latin typeface="Lato Light"/>
                <a:cs typeface="Lato Light"/>
              </a:endParaRPr>
            </a:p>
          </p:txBody>
        </p:sp>
        <p:sp>
          <p:nvSpPr>
            <p:cNvPr id="24" name="Round Same Side Corner Rectangle 23">
              <a:extLst>
                <a:ext uri="{FF2B5EF4-FFF2-40B4-BE49-F238E27FC236}">
                  <a16:creationId xmlns:a16="http://schemas.microsoft.com/office/drawing/2014/main" id="{2D700E74-6C0F-3B47-8E32-2DCEBE906FCA}"/>
                </a:ext>
              </a:extLst>
            </p:cNvPr>
            <p:cNvSpPr/>
            <p:nvPr/>
          </p:nvSpPr>
          <p:spPr>
            <a:xfrm rot="10800000" flipH="1">
              <a:off x="3397318" y="4910748"/>
              <a:ext cx="45719" cy="453683"/>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endParaRPr lang="bg-BG" sz="900" dirty="0">
                <a:solidFill>
                  <a:srgbClr val="FFFFFF"/>
                </a:solidFill>
                <a:latin typeface="Lato Light"/>
                <a:cs typeface="Lato Light"/>
              </a:endParaRPr>
            </a:p>
          </p:txBody>
        </p:sp>
        <p:sp>
          <p:nvSpPr>
            <p:cNvPr id="26" name="TextBox 25">
              <a:extLst>
                <a:ext uri="{FF2B5EF4-FFF2-40B4-BE49-F238E27FC236}">
                  <a16:creationId xmlns:a16="http://schemas.microsoft.com/office/drawing/2014/main" id="{7A1BC391-848D-1546-8B99-400B5A69B1C3}"/>
                </a:ext>
              </a:extLst>
            </p:cNvPr>
            <p:cNvSpPr txBox="1"/>
            <p:nvPr/>
          </p:nvSpPr>
          <p:spPr>
            <a:xfrm>
              <a:off x="3459583" y="3767652"/>
              <a:ext cx="4370868" cy="369332"/>
            </a:xfrm>
            <a:prstGeom prst="rect">
              <a:avLst/>
            </a:prstGeom>
            <a:noFill/>
          </p:spPr>
          <p:txBody>
            <a:bodyPr wrap="square" rtlCol="0">
              <a:spAutoFit/>
            </a:bodyPr>
            <a:lstStyle/>
            <a:p>
              <a:r>
                <a:rPr lang="en-US" dirty="0">
                  <a:solidFill>
                    <a:srgbClr val="FFFFFF"/>
                  </a:solidFill>
                  <a:cs typeface="Lato Light"/>
                </a:rPr>
                <a:t>Weak diagnostics</a:t>
              </a:r>
            </a:p>
          </p:txBody>
        </p:sp>
        <p:sp>
          <p:nvSpPr>
            <p:cNvPr id="27" name="TextBox 26">
              <a:extLst>
                <a:ext uri="{FF2B5EF4-FFF2-40B4-BE49-F238E27FC236}">
                  <a16:creationId xmlns:a16="http://schemas.microsoft.com/office/drawing/2014/main" id="{A9B82188-66DF-F740-9EEB-B672615526E4}"/>
                </a:ext>
              </a:extLst>
            </p:cNvPr>
            <p:cNvSpPr txBox="1"/>
            <p:nvPr/>
          </p:nvSpPr>
          <p:spPr>
            <a:xfrm>
              <a:off x="3459583" y="4357797"/>
              <a:ext cx="4370868" cy="369332"/>
            </a:xfrm>
            <a:prstGeom prst="rect">
              <a:avLst/>
            </a:prstGeom>
            <a:noFill/>
          </p:spPr>
          <p:txBody>
            <a:bodyPr wrap="square" rtlCol="0">
              <a:spAutoFit/>
            </a:bodyPr>
            <a:lstStyle/>
            <a:p>
              <a:r>
                <a:rPr lang="en-US" dirty="0">
                  <a:solidFill>
                    <a:srgbClr val="FFFFFF"/>
                  </a:solidFill>
                  <a:cs typeface="Lato Light"/>
                </a:rPr>
                <a:t>Cross-national threats</a:t>
              </a:r>
            </a:p>
          </p:txBody>
        </p:sp>
        <p:sp>
          <p:nvSpPr>
            <p:cNvPr id="29" name="TextBox 28">
              <a:extLst>
                <a:ext uri="{FF2B5EF4-FFF2-40B4-BE49-F238E27FC236}">
                  <a16:creationId xmlns:a16="http://schemas.microsoft.com/office/drawing/2014/main" id="{2DBAC8B6-4B13-5149-AE7C-BB5366A67C99}"/>
                </a:ext>
              </a:extLst>
            </p:cNvPr>
            <p:cNvSpPr txBox="1"/>
            <p:nvPr/>
          </p:nvSpPr>
          <p:spPr>
            <a:xfrm>
              <a:off x="3452338" y="4962628"/>
              <a:ext cx="5277932" cy="369332"/>
            </a:xfrm>
            <a:prstGeom prst="rect">
              <a:avLst/>
            </a:prstGeom>
            <a:noFill/>
          </p:spPr>
          <p:txBody>
            <a:bodyPr wrap="square" rtlCol="0">
              <a:spAutoFit/>
            </a:bodyPr>
            <a:lstStyle/>
            <a:p>
              <a:r>
                <a:rPr lang="en-US" dirty="0">
                  <a:solidFill>
                    <a:srgbClr val="FFFFFF"/>
                  </a:solidFill>
                  <a:cs typeface="Lato Light"/>
                </a:rPr>
                <a:t>Zoonotic origin requires cross-disciplinary approach</a:t>
              </a:r>
            </a:p>
          </p:txBody>
        </p:sp>
        <p:sp>
          <p:nvSpPr>
            <p:cNvPr id="3" name="Rectangle 2">
              <a:extLst>
                <a:ext uri="{FF2B5EF4-FFF2-40B4-BE49-F238E27FC236}">
                  <a16:creationId xmlns:a16="http://schemas.microsoft.com/office/drawing/2014/main" id="{DCF8F00C-BF8C-C24C-B9AE-21C3BDCF2351}"/>
                </a:ext>
              </a:extLst>
            </p:cNvPr>
            <p:cNvSpPr/>
            <p:nvPr/>
          </p:nvSpPr>
          <p:spPr>
            <a:xfrm>
              <a:off x="3045667" y="2891712"/>
              <a:ext cx="5400320" cy="671915"/>
            </a:xfrm>
            <a:prstGeom prst="rect">
              <a:avLst/>
            </a:prstGeom>
          </p:spPr>
          <p:txBody>
            <a:bodyPr wrap="square">
              <a:spAutoFit/>
            </a:bodyPr>
            <a:lstStyle/>
            <a:p>
              <a:pPr marR="0" lvl="0">
                <a:lnSpc>
                  <a:spcPct val="107000"/>
                </a:lnSpc>
                <a:spcBef>
                  <a:spcPts val="0"/>
                </a:spcBef>
                <a:spcAft>
                  <a:spcPts val="800"/>
                </a:spcAft>
              </a:pPr>
              <a:r>
                <a:rPr lang="en-US" dirty="0">
                  <a:solidFill>
                    <a:schemeClr val="bg1"/>
                  </a:solidFill>
                  <a:ea typeface="Noto Sans Symbols"/>
                  <a:cs typeface="Noto Sans Symbols"/>
                </a:rPr>
                <a:t>Important similarities between CL and emerging pandemic threats:</a:t>
              </a:r>
            </a:p>
          </p:txBody>
        </p:sp>
        <p:sp>
          <p:nvSpPr>
            <p:cNvPr id="30" name="Round Same Side Corner Rectangle 29">
              <a:extLst>
                <a:ext uri="{FF2B5EF4-FFF2-40B4-BE49-F238E27FC236}">
                  <a16:creationId xmlns:a16="http://schemas.microsoft.com/office/drawing/2014/main" id="{6B118712-9DBC-6E40-B214-3BBB8EA8D387}"/>
                </a:ext>
              </a:extLst>
            </p:cNvPr>
            <p:cNvSpPr/>
            <p:nvPr/>
          </p:nvSpPr>
          <p:spPr>
            <a:xfrm rot="10800000" flipH="1">
              <a:off x="3397317" y="5503805"/>
              <a:ext cx="45719" cy="453683"/>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endParaRPr lang="bg-BG" sz="900" dirty="0">
                <a:solidFill>
                  <a:srgbClr val="FFFFFF"/>
                </a:solidFill>
                <a:latin typeface="Lato Light"/>
                <a:cs typeface="Lato Light"/>
              </a:endParaRPr>
            </a:p>
          </p:txBody>
        </p:sp>
        <p:sp>
          <p:nvSpPr>
            <p:cNvPr id="35" name="TextBox 34">
              <a:extLst>
                <a:ext uri="{FF2B5EF4-FFF2-40B4-BE49-F238E27FC236}">
                  <a16:creationId xmlns:a16="http://schemas.microsoft.com/office/drawing/2014/main" id="{DC638EE3-BB26-C244-B830-729532C3FD08}"/>
                </a:ext>
              </a:extLst>
            </p:cNvPr>
            <p:cNvSpPr txBox="1"/>
            <p:nvPr/>
          </p:nvSpPr>
          <p:spPr>
            <a:xfrm>
              <a:off x="3443037" y="5529446"/>
              <a:ext cx="4370868" cy="369332"/>
            </a:xfrm>
            <a:prstGeom prst="rect">
              <a:avLst/>
            </a:prstGeom>
            <a:noFill/>
          </p:spPr>
          <p:txBody>
            <a:bodyPr wrap="square" rtlCol="0">
              <a:spAutoFit/>
            </a:bodyPr>
            <a:lstStyle/>
            <a:p>
              <a:r>
                <a:rPr lang="en-US" dirty="0">
                  <a:solidFill>
                    <a:srgbClr val="FFFFFF"/>
                  </a:solidFill>
                  <a:cs typeface="Lato Light"/>
                </a:rPr>
                <a:t>Relatively under-resourced</a:t>
              </a:r>
            </a:p>
          </p:txBody>
        </p:sp>
        <p:sp>
          <p:nvSpPr>
            <p:cNvPr id="4" name="Triangle 3">
              <a:extLst>
                <a:ext uri="{FF2B5EF4-FFF2-40B4-BE49-F238E27FC236}">
                  <a16:creationId xmlns:a16="http://schemas.microsoft.com/office/drawing/2014/main" id="{AFF3A660-172A-CB4D-8B41-26DBE5D001DD}"/>
                </a:ext>
              </a:extLst>
            </p:cNvPr>
            <p:cNvSpPr/>
            <p:nvPr/>
          </p:nvSpPr>
          <p:spPr>
            <a:xfrm rot="5400000">
              <a:off x="8281077" y="4197553"/>
              <a:ext cx="738704" cy="63681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1395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B8C105-5CC7-4749-AD79-376017BB3870}"/>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62177" y="4014506"/>
            <a:ext cx="10267646" cy="830997"/>
          </a:xfrm>
          <a:prstGeom prst="rect">
            <a:avLst/>
          </a:prstGeom>
          <a:noFill/>
        </p:spPr>
        <p:txBody>
          <a:bodyPr wrap="square" rtlCol="0">
            <a:spAutoFit/>
          </a:bodyPr>
          <a:lstStyle/>
          <a:p>
            <a:r>
              <a:rPr lang="en-US" sz="4800" b="1" dirty="0">
                <a:solidFill>
                  <a:schemeClr val="bg1"/>
                </a:solidFill>
              </a:rPr>
              <a:t>Conclusion</a:t>
            </a:r>
            <a:endParaRPr lang="en-US" sz="4800" dirty="0">
              <a:solidFill>
                <a:schemeClr val="bg1"/>
              </a:solidFill>
            </a:endParaRPr>
          </a:p>
        </p:txBody>
      </p:sp>
      <p:sp>
        <p:nvSpPr>
          <p:cNvPr id="15" name="Rectangle 14"/>
          <p:cNvSpPr/>
          <p:nvPr/>
        </p:nvSpPr>
        <p:spPr>
          <a:xfrm>
            <a:off x="962176" y="3904545"/>
            <a:ext cx="11818620" cy="70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7" name="TextBox 16"/>
          <p:cNvSpPr txBox="1"/>
          <p:nvPr/>
        </p:nvSpPr>
        <p:spPr>
          <a:xfrm>
            <a:off x="962177" y="3403572"/>
            <a:ext cx="1742785" cy="461665"/>
          </a:xfrm>
          <a:prstGeom prst="rect">
            <a:avLst/>
          </a:prstGeom>
          <a:noFill/>
        </p:spPr>
        <p:txBody>
          <a:bodyPr wrap="none" rtlCol="0">
            <a:spAutoFit/>
          </a:bodyPr>
          <a:lstStyle/>
          <a:p>
            <a:r>
              <a:rPr lang="en-US" sz="2400" b="1" dirty="0">
                <a:solidFill>
                  <a:schemeClr val="bg1"/>
                </a:solidFill>
                <a:latin typeface="+mj-lt"/>
                <a:ea typeface="Lato Black" charset="0"/>
                <a:cs typeface="Lato Black" charset="0"/>
              </a:rPr>
              <a:t>SECTION 04</a:t>
            </a:r>
          </a:p>
        </p:txBody>
      </p:sp>
    </p:spTree>
    <p:extLst>
      <p:ext uri="{BB962C8B-B14F-4D97-AF65-F5344CB8AC3E}">
        <p14:creationId xmlns:p14="http://schemas.microsoft.com/office/powerpoint/2010/main" val="2429916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53122" y="1628870"/>
            <a:ext cx="6128060" cy="6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TextBox 27">
            <a:extLst>
              <a:ext uri="{FF2B5EF4-FFF2-40B4-BE49-F238E27FC236}">
                <a16:creationId xmlns:a16="http://schemas.microsoft.com/office/drawing/2014/main" id="{CE14EB1A-5086-5944-985E-66BF8FAB966B}"/>
              </a:ext>
            </a:extLst>
          </p:cNvPr>
          <p:cNvSpPr txBox="1"/>
          <p:nvPr/>
        </p:nvSpPr>
        <p:spPr>
          <a:xfrm>
            <a:off x="695299" y="867079"/>
            <a:ext cx="3233578" cy="707886"/>
          </a:xfrm>
          <a:prstGeom prst="rect">
            <a:avLst/>
          </a:prstGeom>
          <a:noFill/>
        </p:spPr>
        <p:txBody>
          <a:bodyPr wrap="none" rtlCol="0">
            <a:spAutoFit/>
          </a:bodyPr>
          <a:lstStyle/>
          <a:p>
            <a:r>
              <a:rPr lang="en-US" sz="4000" b="1" dirty="0">
                <a:solidFill>
                  <a:schemeClr val="bg1"/>
                </a:solidFill>
              </a:rPr>
              <a:t>Key takeaway</a:t>
            </a:r>
            <a:endParaRPr lang="en-US" sz="5400" b="1" dirty="0">
              <a:solidFill>
                <a:schemeClr val="bg1"/>
              </a:solidFill>
              <a:latin typeface="Lato Black" charset="0"/>
              <a:ea typeface="Lato Black" charset="0"/>
              <a:cs typeface="Lato Black" charset="0"/>
            </a:endParaRPr>
          </a:p>
        </p:txBody>
      </p:sp>
      <p:sp>
        <p:nvSpPr>
          <p:cNvPr id="3" name="Content Placeholder 2">
            <a:extLst>
              <a:ext uri="{FF2B5EF4-FFF2-40B4-BE49-F238E27FC236}">
                <a16:creationId xmlns:a16="http://schemas.microsoft.com/office/drawing/2014/main" id="{480EE216-11A2-7B4E-8925-D6DD62E85DAA}"/>
              </a:ext>
            </a:extLst>
          </p:cNvPr>
          <p:cNvSpPr>
            <a:spLocks noGrp="1"/>
          </p:cNvSpPr>
          <p:nvPr>
            <p:ph idx="1"/>
          </p:nvPr>
        </p:nvSpPr>
        <p:spPr>
          <a:xfrm>
            <a:off x="838200" y="2688061"/>
            <a:ext cx="10515600" cy="2541069"/>
          </a:xfrm>
        </p:spPr>
        <p:txBody>
          <a:bodyPr>
            <a:normAutofit/>
          </a:bodyPr>
          <a:lstStyle/>
          <a:p>
            <a:pPr marL="0" indent="0" algn="ctr">
              <a:lnSpc>
                <a:spcPct val="110000"/>
              </a:lnSpc>
              <a:buNone/>
            </a:pPr>
            <a:r>
              <a:rPr lang="en-US" sz="3600" b="1" dirty="0">
                <a:solidFill>
                  <a:schemeClr val="bg1"/>
                </a:solidFill>
              </a:rPr>
              <a:t>A species-specific cutaneous leishmaniasis diagnostic test fills a technology gap and holds promise for improving diagnosis and treatment effectiveness and guiding prevention efforts.</a:t>
            </a:r>
            <a:endParaRPr lang="en-US" sz="3600" dirty="0">
              <a:solidFill>
                <a:schemeClr val="bg1"/>
              </a:solidFill>
            </a:endParaRPr>
          </a:p>
        </p:txBody>
      </p:sp>
    </p:spTree>
    <p:extLst>
      <p:ext uri="{BB962C8B-B14F-4D97-AF65-F5344CB8AC3E}">
        <p14:creationId xmlns:p14="http://schemas.microsoft.com/office/powerpoint/2010/main" val="4100298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5"/>
          <p:cNvSpPr>
            <a:spLocks noChangeShapeType="1"/>
          </p:cNvSpPr>
          <p:nvPr/>
        </p:nvSpPr>
        <p:spPr bwMode="auto">
          <a:xfrm>
            <a:off x="748577"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898" tIns="60950" rIns="121898" bIns="60950" numCol="1" anchor="t" anchorCtr="0" compatLnSpc="1">
            <a:prstTxWarp prst="textNoShape">
              <a:avLst/>
            </a:prstTxWarp>
          </a:bodyPr>
          <a:lstStyle/>
          <a:p>
            <a:endParaRPr lang="en-US" sz="900" dirty="0">
              <a:latin typeface="Lato Light" charset="0"/>
            </a:endParaRPr>
          </a:p>
        </p:txBody>
      </p:sp>
      <p:sp>
        <p:nvSpPr>
          <p:cNvPr id="45" name="Line 6"/>
          <p:cNvSpPr>
            <a:spLocks noChangeShapeType="1"/>
          </p:cNvSpPr>
          <p:nvPr/>
        </p:nvSpPr>
        <p:spPr bwMode="auto">
          <a:xfrm>
            <a:off x="748577"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898" tIns="60950" rIns="121898" bIns="60950" numCol="1" anchor="t" anchorCtr="0" compatLnSpc="1">
            <a:prstTxWarp prst="textNoShape">
              <a:avLst/>
            </a:prstTxWarp>
          </a:bodyPr>
          <a:lstStyle/>
          <a:p>
            <a:endParaRPr lang="en-US" sz="900" dirty="0">
              <a:latin typeface="Lato Light" charset="0"/>
            </a:endParaRPr>
          </a:p>
        </p:txBody>
      </p:sp>
      <p:sp>
        <p:nvSpPr>
          <p:cNvPr id="16" name="TextBox 15"/>
          <p:cNvSpPr txBox="1"/>
          <p:nvPr/>
        </p:nvSpPr>
        <p:spPr>
          <a:xfrm>
            <a:off x="5238321" y="1765612"/>
            <a:ext cx="1754006" cy="230832"/>
          </a:xfrm>
          <a:prstGeom prst="rect">
            <a:avLst/>
          </a:prstGeom>
          <a:noFill/>
        </p:spPr>
        <p:txBody>
          <a:bodyPr wrap="none" rtlCol="0">
            <a:spAutoFit/>
          </a:bodyPr>
          <a:lstStyle/>
          <a:p>
            <a:pPr algn="ctr"/>
            <a:r>
              <a:rPr lang="en-US" sz="900" b="1" spc="150" dirty="0">
                <a:latin typeface="Lato Black" charset="0"/>
                <a:ea typeface="Lato Black" charset="0"/>
                <a:cs typeface="Lato Black" charset="0"/>
              </a:rPr>
              <a:t>CONTACT INFORMATION</a:t>
            </a:r>
            <a:endParaRPr lang="en-US" sz="1000" b="1" spc="150" dirty="0">
              <a:latin typeface="Lato Black" charset="0"/>
              <a:ea typeface="Lato Black" charset="0"/>
              <a:cs typeface="Lato Black" charset="0"/>
            </a:endParaRPr>
          </a:p>
        </p:txBody>
      </p:sp>
      <p:sp>
        <p:nvSpPr>
          <p:cNvPr id="17" name="TextBox 16"/>
          <p:cNvSpPr txBox="1"/>
          <p:nvPr/>
        </p:nvSpPr>
        <p:spPr>
          <a:xfrm>
            <a:off x="5209887" y="1950199"/>
            <a:ext cx="1827040" cy="507831"/>
          </a:xfrm>
          <a:prstGeom prst="rect">
            <a:avLst/>
          </a:prstGeom>
          <a:noFill/>
        </p:spPr>
        <p:txBody>
          <a:bodyPr wrap="none" rtlCol="0">
            <a:spAutoFit/>
          </a:bodyPr>
          <a:lstStyle/>
          <a:p>
            <a:pPr algn="ctr"/>
            <a:r>
              <a:rPr lang="en-US" sz="2700" b="1" dirty="0">
                <a:latin typeface="Lato Black" charset="0"/>
                <a:ea typeface="Lato Black" charset="0"/>
                <a:cs typeface="Lato Black" charset="0"/>
              </a:rPr>
              <a:t>Learn more</a:t>
            </a:r>
            <a:endParaRPr lang="en-US" sz="3000" b="1" dirty="0">
              <a:latin typeface="Lato Black" charset="0"/>
              <a:ea typeface="Lato Black" charset="0"/>
              <a:cs typeface="Lato Black" charset="0"/>
            </a:endParaRPr>
          </a:p>
        </p:txBody>
      </p:sp>
      <p:sp>
        <p:nvSpPr>
          <p:cNvPr id="18" name="Rectangle 17"/>
          <p:cNvSpPr/>
          <p:nvPr/>
        </p:nvSpPr>
        <p:spPr>
          <a:xfrm>
            <a:off x="4709939" y="1500197"/>
            <a:ext cx="2829283" cy="706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Box 18">
            <a:extLst>
              <a:ext uri="{FF2B5EF4-FFF2-40B4-BE49-F238E27FC236}">
                <a16:creationId xmlns:a16="http://schemas.microsoft.com/office/drawing/2014/main" id="{DC9679B9-C625-B140-81CE-A238B0F36F1E}"/>
              </a:ext>
            </a:extLst>
          </p:cNvPr>
          <p:cNvSpPr txBox="1"/>
          <p:nvPr/>
        </p:nvSpPr>
        <p:spPr>
          <a:xfrm>
            <a:off x="3040191" y="2751891"/>
            <a:ext cx="6166432" cy="1354217"/>
          </a:xfrm>
          <a:prstGeom prst="rect">
            <a:avLst/>
          </a:prstGeom>
          <a:noFill/>
        </p:spPr>
        <p:txBody>
          <a:bodyPr wrap="none" rtlCol="0">
            <a:spAutoFit/>
          </a:bodyPr>
          <a:lstStyle/>
          <a:p>
            <a:pPr algn="ctr">
              <a:spcAft>
                <a:spcPts val="400"/>
              </a:spcAft>
            </a:pPr>
            <a:r>
              <a:rPr lang="en-US" b="1" dirty="0">
                <a:latin typeface="+mj-lt"/>
                <a:ea typeface="Lato Black" charset="0"/>
                <a:cs typeface="Lato Black" charset="0"/>
              </a:rPr>
              <a:t>DR. IKRAM GUIZANI</a:t>
            </a:r>
          </a:p>
          <a:p>
            <a:pPr algn="ctr">
              <a:spcAft>
                <a:spcPts val="400"/>
              </a:spcAft>
            </a:pPr>
            <a:r>
              <a:rPr lang="en-US" b="1" dirty="0">
                <a:solidFill>
                  <a:schemeClr val="accent2"/>
                </a:solidFill>
                <a:latin typeface="+mj-lt"/>
                <a:ea typeface="Lato Black" charset="0"/>
                <a:cs typeface="Lato Black" charset="0"/>
                <a:hlinkClick r:id="rId3">
                  <a:extLst>
                    <a:ext uri="{A12FA001-AC4F-418D-AE19-62706E023703}">
                      <ahyp:hlinkClr xmlns:ahyp="http://schemas.microsoft.com/office/drawing/2018/hyperlinkcolor" val="tx"/>
                    </a:ext>
                  </a:extLst>
                </a:hlinkClick>
              </a:rPr>
              <a:t>IKRAM.GUIZANI@PASTEUR.TN</a:t>
            </a:r>
            <a:endParaRPr lang="en-US" b="1" dirty="0">
              <a:solidFill>
                <a:schemeClr val="accent2"/>
              </a:solidFill>
              <a:latin typeface="+mj-lt"/>
              <a:ea typeface="Lato Black" charset="0"/>
              <a:cs typeface="Lato Black" charset="0"/>
            </a:endParaRPr>
          </a:p>
          <a:p>
            <a:pPr algn="ctr">
              <a:spcAft>
                <a:spcPts val="400"/>
              </a:spcAft>
            </a:pPr>
            <a:r>
              <a:rPr lang="en-US" b="1" dirty="0">
                <a:latin typeface="+mj-lt"/>
                <a:ea typeface="Lato Black" charset="0"/>
                <a:cs typeface="Lato Black" charset="0"/>
              </a:rPr>
              <a:t>MOLECULAR EPIDEMIOLOGY &amp; EXPERIMENTAL PATHOLOGY</a:t>
            </a:r>
          </a:p>
          <a:p>
            <a:pPr algn="ctr">
              <a:spcAft>
                <a:spcPts val="400"/>
              </a:spcAft>
            </a:pPr>
            <a:r>
              <a:rPr lang="en-US" b="1" dirty="0">
                <a:latin typeface="+mj-lt"/>
                <a:ea typeface="Lato Black" charset="0"/>
                <a:cs typeface="Lato Black" charset="0"/>
              </a:rPr>
              <a:t>INSTITUT PASTEUR DE TUNIS</a:t>
            </a:r>
          </a:p>
        </p:txBody>
      </p:sp>
    </p:spTree>
    <p:extLst>
      <p:ext uri="{BB962C8B-B14F-4D97-AF65-F5344CB8AC3E}">
        <p14:creationId xmlns:p14="http://schemas.microsoft.com/office/powerpoint/2010/main" val="3097048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FE9CC2-8F19-0C4B-BEA9-911D54320FBC}"/>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62177" y="4014506"/>
            <a:ext cx="10267646" cy="1569660"/>
          </a:xfrm>
          <a:prstGeom prst="rect">
            <a:avLst/>
          </a:prstGeom>
          <a:noFill/>
        </p:spPr>
        <p:txBody>
          <a:bodyPr wrap="square" rtlCol="0">
            <a:spAutoFit/>
          </a:bodyPr>
          <a:lstStyle/>
          <a:p>
            <a:r>
              <a:rPr lang="en-US" sz="4800" b="1" dirty="0">
                <a:solidFill>
                  <a:schemeClr val="bg1"/>
                </a:solidFill>
              </a:rPr>
              <a:t>Why do we need better diagnostics for cutaneous leishmaniasis? </a:t>
            </a:r>
            <a:endParaRPr lang="en-US" sz="4800" dirty="0">
              <a:solidFill>
                <a:schemeClr val="bg1"/>
              </a:solidFill>
            </a:endParaRPr>
          </a:p>
        </p:txBody>
      </p:sp>
      <p:sp>
        <p:nvSpPr>
          <p:cNvPr id="15" name="Rectangle 14"/>
          <p:cNvSpPr/>
          <p:nvPr/>
        </p:nvSpPr>
        <p:spPr>
          <a:xfrm>
            <a:off x="962176" y="3904545"/>
            <a:ext cx="11818620" cy="70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7" name="TextBox 16"/>
          <p:cNvSpPr txBox="1"/>
          <p:nvPr/>
        </p:nvSpPr>
        <p:spPr>
          <a:xfrm>
            <a:off x="962177" y="3403572"/>
            <a:ext cx="1680268" cy="461665"/>
          </a:xfrm>
          <a:prstGeom prst="rect">
            <a:avLst/>
          </a:prstGeom>
          <a:noFill/>
        </p:spPr>
        <p:txBody>
          <a:bodyPr wrap="none" rtlCol="0">
            <a:spAutoFit/>
          </a:bodyPr>
          <a:lstStyle/>
          <a:p>
            <a:r>
              <a:rPr lang="en-US" sz="2400" b="1" dirty="0">
                <a:solidFill>
                  <a:schemeClr val="bg1"/>
                </a:solidFill>
                <a:latin typeface="+mj-lt"/>
                <a:ea typeface="Lato Black" charset="0"/>
                <a:cs typeface="Lato Black" charset="0"/>
              </a:rPr>
              <a:t>SECTION 01</a:t>
            </a:r>
          </a:p>
        </p:txBody>
      </p:sp>
    </p:spTree>
    <p:extLst>
      <p:ext uri="{BB962C8B-B14F-4D97-AF65-F5344CB8AC3E}">
        <p14:creationId xmlns:p14="http://schemas.microsoft.com/office/powerpoint/2010/main" val="1043886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5"/>
          <p:cNvSpPr>
            <a:spLocks noChangeShapeType="1"/>
          </p:cNvSpPr>
          <p:nvPr/>
        </p:nvSpPr>
        <p:spPr bwMode="auto">
          <a:xfrm>
            <a:off x="748577"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898" tIns="60950" rIns="121898" bIns="60950" numCol="1" anchor="t" anchorCtr="0" compatLnSpc="1">
            <a:prstTxWarp prst="textNoShape">
              <a:avLst/>
            </a:prstTxWarp>
          </a:bodyPr>
          <a:lstStyle/>
          <a:p>
            <a:endParaRPr lang="en-US" sz="900" dirty="0">
              <a:latin typeface="Lato Light" charset="0"/>
            </a:endParaRPr>
          </a:p>
        </p:txBody>
      </p:sp>
      <p:sp>
        <p:nvSpPr>
          <p:cNvPr id="45" name="Line 6"/>
          <p:cNvSpPr>
            <a:spLocks noChangeShapeType="1"/>
          </p:cNvSpPr>
          <p:nvPr/>
        </p:nvSpPr>
        <p:spPr bwMode="auto">
          <a:xfrm>
            <a:off x="748577"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898" tIns="60950" rIns="121898" bIns="60950" numCol="1" anchor="t" anchorCtr="0" compatLnSpc="1">
            <a:prstTxWarp prst="textNoShape">
              <a:avLst/>
            </a:prstTxWarp>
          </a:bodyPr>
          <a:lstStyle/>
          <a:p>
            <a:endParaRPr lang="en-US" sz="900" dirty="0">
              <a:latin typeface="Lato Light" charset="0"/>
            </a:endParaRPr>
          </a:p>
        </p:txBody>
      </p:sp>
      <p:sp>
        <p:nvSpPr>
          <p:cNvPr id="17" name="TextBox 16"/>
          <p:cNvSpPr txBox="1"/>
          <p:nvPr/>
        </p:nvSpPr>
        <p:spPr>
          <a:xfrm>
            <a:off x="4702539" y="1950199"/>
            <a:ext cx="2841740" cy="507831"/>
          </a:xfrm>
          <a:prstGeom prst="rect">
            <a:avLst/>
          </a:prstGeom>
          <a:noFill/>
        </p:spPr>
        <p:txBody>
          <a:bodyPr wrap="none" rtlCol="0">
            <a:spAutoFit/>
          </a:bodyPr>
          <a:lstStyle/>
          <a:p>
            <a:pPr algn="ctr"/>
            <a:r>
              <a:rPr lang="en-US" sz="2700" b="1" dirty="0">
                <a:latin typeface="Lato Black" charset="0"/>
                <a:ea typeface="Lato Black" charset="0"/>
                <a:cs typeface="Lato Black" charset="0"/>
              </a:rPr>
              <a:t>Acknowledgments</a:t>
            </a:r>
            <a:endParaRPr lang="en-US" sz="3000" b="1" dirty="0">
              <a:latin typeface="Lato Black" charset="0"/>
              <a:ea typeface="Lato Black" charset="0"/>
              <a:cs typeface="Lato Black" charset="0"/>
            </a:endParaRPr>
          </a:p>
        </p:txBody>
      </p:sp>
      <p:sp>
        <p:nvSpPr>
          <p:cNvPr id="18" name="Rectangle 17"/>
          <p:cNvSpPr/>
          <p:nvPr/>
        </p:nvSpPr>
        <p:spPr>
          <a:xfrm>
            <a:off x="4709939" y="1500197"/>
            <a:ext cx="2829283" cy="706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Box 18">
            <a:extLst>
              <a:ext uri="{FF2B5EF4-FFF2-40B4-BE49-F238E27FC236}">
                <a16:creationId xmlns:a16="http://schemas.microsoft.com/office/drawing/2014/main" id="{DC9679B9-C625-B140-81CE-A238B0F36F1E}"/>
              </a:ext>
            </a:extLst>
          </p:cNvPr>
          <p:cNvSpPr txBox="1"/>
          <p:nvPr/>
        </p:nvSpPr>
        <p:spPr>
          <a:xfrm>
            <a:off x="2132202" y="2639541"/>
            <a:ext cx="7982414" cy="2893100"/>
          </a:xfrm>
          <a:prstGeom prst="rect">
            <a:avLst/>
          </a:prstGeom>
          <a:noFill/>
        </p:spPr>
        <p:txBody>
          <a:bodyPr wrap="square" rtlCol="0">
            <a:spAutoFit/>
          </a:bodyPr>
          <a:lstStyle/>
          <a:p>
            <a:pPr algn="ctr">
              <a:spcAft>
                <a:spcPts val="400"/>
              </a:spcAft>
            </a:pPr>
            <a:r>
              <a:rPr lang="en-US" sz="1400" dirty="0"/>
              <a:t>This presentation was produced by Population Reference Bureau under the Research Technical Assistance Center (RTAC). RTAC is made possible by the generous support of the American people through the United States Agency for International Development (USAID) under the terms of contract no. 7200AA18R00023. The contents of this document are the sole responsibility of RTAC and NORC at the University of Chicago, and do not necessarily reflect the views or recommendations of USAID or the United States Government. The purpose of the document is to provide easily digestible information on research produced under a separate Government project (National Academies of Science, Engineering, and Medicine (NAS); Cooperative Agreement no. AID-OAA-A-11-00012).  Neither NAS nor USAID are responsible for the contents or findings of the original research, as that is the sole responsibility of the researcher(s). Similarly, neither NAS nor USAID are responsible for any unknown or unintended impacts to human health and/or the environment that may result from the use of the information conveyed in this communication. Furthermore, as related studies may be ongoing, the contents of this document are subject to change in the future.</a:t>
            </a:r>
            <a:endParaRPr lang="en-US" sz="1400" b="1" dirty="0">
              <a:latin typeface="+mj-lt"/>
              <a:ea typeface="Lato Black" charset="0"/>
              <a:cs typeface="Lato Black" charset="0"/>
            </a:endParaRPr>
          </a:p>
        </p:txBody>
      </p:sp>
      <p:pic>
        <p:nvPicPr>
          <p:cNvPr id="3" name="Picture 2">
            <a:extLst>
              <a:ext uri="{FF2B5EF4-FFF2-40B4-BE49-F238E27FC236}">
                <a16:creationId xmlns:a16="http://schemas.microsoft.com/office/drawing/2014/main" id="{0C98C495-2270-A74C-AB69-3BA5C3819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564" y="6014923"/>
            <a:ext cx="1954696" cy="586409"/>
          </a:xfrm>
          <a:prstGeom prst="rect">
            <a:avLst/>
          </a:prstGeom>
        </p:spPr>
      </p:pic>
      <p:pic>
        <p:nvPicPr>
          <p:cNvPr id="8" name="Picture 7">
            <a:extLst>
              <a:ext uri="{FF2B5EF4-FFF2-40B4-BE49-F238E27FC236}">
                <a16:creationId xmlns:a16="http://schemas.microsoft.com/office/drawing/2014/main" id="{96EA16E9-A25E-694B-BFF9-73D25FC4E7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222" y="6066625"/>
            <a:ext cx="1852575" cy="483004"/>
          </a:xfrm>
          <a:prstGeom prst="rect">
            <a:avLst/>
          </a:prstGeom>
        </p:spPr>
      </p:pic>
    </p:spTree>
    <p:extLst>
      <p:ext uri="{BB962C8B-B14F-4D97-AF65-F5344CB8AC3E}">
        <p14:creationId xmlns:p14="http://schemas.microsoft.com/office/powerpoint/2010/main" val="4037195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3122" y="1628870"/>
            <a:ext cx="612806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Box 18"/>
          <p:cNvSpPr txBox="1"/>
          <p:nvPr/>
        </p:nvSpPr>
        <p:spPr>
          <a:xfrm>
            <a:off x="919789" y="5342478"/>
            <a:ext cx="2957942" cy="923330"/>
          </a:xfrm>
          <a:prstGeom prst="rect">
            <a:avLst/>
          </a:prstGeom>
          <a:noFill/>
        </p:spPr>
        <p:txBody>
          <a:bodyPr wrap="square" rtlCol="0">
            <a:spAutoFit/>
          </a:bodyPr>
          <a:lstStyle/>
          <a:p>
            <a:pPr algn="ctr"/>
            <a:r>
              <a:rPr lang="en-US" b="1" dirty="0"/>
              <a:t>22 different species transmit the disease to humans</a:t>
            </a:r>
          </a:p>
        </p:txBody>
      </p:sp>
      <p:sp>
        <p:nvSpPr>
          <p:cNvPr id="25" name="TextBox 24"/>
          <p:cNvSpPr txBox="1"/>
          <p:nvPr/>
        </p:nvSpPr>
        <p:spPr>
          <a:xfrm>
            <a:off x="4671011" y="5342478"/>
            <a:ext cx="2957942" cy="646331"/>
          </a:xfrm>
          <a:prstGeom prst="rect">
            <a:avLst/>
          </a:prstGeom>
          <a:noFill/>
        </p:spPr>
        <p:txBody>
          <a:bodyPr wrap="square" rtlCol="0">
            <a:spAutoFit/>
          </a:bodyPr>
          <a:lstStyle/>
          <a:p>
            <a:pPr algn="ctr"/>
            <a:r>
              <a:rPr lang="en-US" b="1" dirty="0"/>
              <a:t>Each species spreads disease in different ways</a:t>
            </a:r>
          </a:p>
        </p:txBody>
      </p:sp>
      <p:sp>
        <p:nvSpPr>
          <p:cNvPr id="27" name="TextBox 26"/>
          <p:cNvSpPr txBox="1"/>
          <p:nvPr/>
        </p:nvSpPr>
        <p:spPr>
          <a:xfrm>
            <a:off x="8366733" y="5342478"/>
            <a:ext cx="2957942" cy="1200329"/>
          </a:xfrm>
          <a:prstGeom prst="rect">
            <a:avLst/>
          </a:prstGeom>
          <a:noFill/>
        </p:spPr>
        <p:txBody>
          <a:bodyPr wrap="square" rtlCol="0">
            <a:spAutoFit/>
          </a:bodyPr>
          <a:lstStyle/>
          <a:p>
            <a:pPr algn="ctr"/>
            <a:r>
              <a:rPr lang="en-US" b="1" dirty="0"/>
              <a:t>Transmission makes it difficult to control the vectors and reservoirs that spread the disease</a:t>
            </a:r>
          </a:p>
        </p:txBody>
      </p:sp>
      <p:sp>
        <p:nvSpPr>
          <p:cNvPr id="21" name="TextBox 20">
            <a:extLst>
              <a:ext uri="{FF2B5EF4-FFF2-40B4-BE49-F238E27FC236}">
                <a16:creationId xmlns:a16="http://schemas.microsoft.com/office/drawing/2014/main" id="{86B5E06F-514E-5847-A072-2A30678BCE8A}"/>
              </a:ext>
            </a:extLst>
          </p:cNvPr>
          <p:cNvSpPr txBox="1"/>
          <p:nvPr/>
        </p:nvSpPr>
        <p:spPr>
          <a:xfrm>
            <a:off x="695299" y="867079"/>
            <a:ext cx="8124340" cy="707886"/>
          </a:xfrm>
          <a:prstGeom prst="rect">
            <a:avLst/>
          </a:prstGeom>
          <a:noFill/>
        </p:spPr>
        <p:txBody>
          <a:bodyPr wrap="none" rtlCol="0">
            <a:spAutoFit/>
          </a:bodyPr>
          <a:lstStyle/>
          <a:p>
            <a:r>
              <a:rPr lang="en-US" sz="4000" b="1" dirty="0">
                <a:solidFill>
                  <a:schemeClr val="tx2"/>
                </a:solidFill>
              </a:rPr>
              <a:t>What is cutaneous leishmaniasis?</a:t>
            </a:r>
            <a:endParaRPr lang="en-US" sz="5400" b="1" dirty="0">
              <a:solidFill>
                <a:schemeClr val="tx2"/>
              </a:solidFill>
              <a:latin typeface="Lato Black" charset="0"/>
              <a:ea typeface="Lato Black" charset="0"/>
              <a:cs typeface="Lato Black" charset="0"/>
            </a:endParaRPr>
          </a:p>
        </p:txBody>
      </p:sp>
      <p:sp>
        <p:nvSpPr>
          <p:cNvPr id="22" name="Rectangle 21">
            <a:extLst>
              <a:ext uri="{FF2B5EF4-FFF2-40B4-BE49-F238E27FC236}">
                <a16:creationId xmlns:a16="http://schemas.microsoft.com/office/drawing/2014/main" id="{9BC50A37-6EB0-E044-A433-D25C7952C954}"/>
              </a:ext>
            </a:extLst>
          </p:cNvPr>
          <p:cNvSpPr/>
          <p:nvPr/>
        </p:nvSpPr>
        <p:spPr>
          <a:xfrm>
            <a:off x="784326" y="1905351"/>
            <a:ext cx="9392608" cy="857351"/>
          </a:xfrm>
          <a:prstGeom prst="rect">
            <a:avLst/>
          </a:prstGeom>
        </p:spPr>
        <p:txBody>
          <a:bodyPr wrap="square">
            <a:spAutoFit/>
          </a:bodyPr>
          <a:lstStyle/>
          <a:p>
            <a:pPr marR="0" lvl="0">
              <a:lnSpc>
                <a:spcPct val="107000"/>
              </a:lnSpc>
              <a:spcBef>
                <a:spcPts val="0"/>
              </a:spcBef>
              <a:spcAft>
                <a:spcPts val="800"/>
              </a:spcAft>
            </a:pPr>
            <a:r>
              <a:rPr lang="en-US" sz="2400" dirty="0">
                <a:solidFill>
                  <a:schemeClr val="tx2"/>
                </a:solidFill>
                <a:ea typeface="Cambria" panose="02040503050406030204" pitchFamily="18" charset="0"/>
                <a:cs typeface="Times New Roman" panose="02020603050405020304" pitchFamily="18" charset="0"/>
              </a:rPr>
              <a:t>A neglected tropical disease with </a:t>
            </a:r>
            <a:r>
              <a:rPr lang="en-US" sz="2400" b="1" dirty="0">
                <a:solidFill>
                  <a:schemeClr val="tx2"/>
                </a:solidFill>
                <a:ea typeface="Cambria" panose="02040503050406030204" pitchFamily="18" charset="0"/>
                <a:cs typeface="Times New Roman" panose="02020603050405020304" pitchFamily="18" charset="0"/>
              </a:rPr>
              <a:t>different clinical presentations </a:t>
            </a:r>
            <a:r>
              <a:rPr lang="en-US" sz="2400" dirty="0">
                <a:solidFill>
                  <a:schemeClr val="tx2"/>
                </a:solidFill>
                <a:ea typeface="Cambria" panose="02040503050406030204" pitchFamily="18" charset="0"/>
                <a:cs typeface="Times New Roman" panose="02020603050405020304" pitchFamily="18" charset="0"/>
              </a:rPr>
              <a:t>and</a:t>
            </a:r>
            <a:r>
              <a:rPr lang="en-US" sz="2400" b="1" dirty="0">
                <a:solidFill>
                  <a:schemeClr val="tx2"/>
                </a:solidFill>
                <a:ea typeface="Cambria" panose="02040503050406030204" pitchFamily="18" charset="0"/>
                <a:cs typeface="Times New Roman" panose="02020603050405020304" pitchFamily="18" charset="0"/>
              </a:rPr>
              <a:t> complex transmission</a:t>
            </a:r>
            <a:r>
              <a:rPr lang="en-US" sz="2400" dirty="0">
                <a:solidFill>
                  <a:schemeClr val="tx2"/>
                </a:solidFill>
                <a:ea typeface="Cambria" panose="02040503050406030204" pitchFamily="18" charset="0"/>
                <a:cs typeface="Times New Roman" panose="02020603050405020304" pitchFamily="18" charset="0"/>
              </a:rPr>
              <a:t> </a:t>
            </a:r>
            <a:r>
              <a:rPr lang="en-US" sz="2400" b="1" dirty="0">
                <a:solidFill>
                  <a:schemeClr val="tx2"/>
                </a:solidFill>
                <a:ea typeface="Cambria" panose="02040503050406030204" pitchFamily="18" charset="0"/>
                <a:cs typeface="Times New Roman" panose="02020603050405020304" pitchFamily="18" charset="0"/>
              </a:rPr>
              <a:t>characteristics</a:t>
            </a:r>
            <a:r>
              <a:rPr lang="en-US" sz="2400" dirty="0">
                <a:solidFill>
                  <a:schemeClr val="tx2"/>
                </a:solidFill>
                <a:ea typeface="Cambria" panose="020405030504060302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5E364CB8-4988-A940-BB11-AFEF9048A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582" y="3225800"/>
            <a:ext cx="1493156" cy="1493156"/>
          </a:xfrm>
          <a:prstGeom prst="rect">
            <a:avLst/>
          </a:prstGeom>
        </p:spPr>
      </p:pic>
      <p:sp>
        <p:nvSpPr>
          <p:cNvPr id="40" name="Oval 39">
            <a:extLst>
              <a:ext uri="{FF2B5EF4-FFF2-40B4-BE49-F238E27FC236}">
                <a16:creationId xmlns:a16="http://schemas.microsoft.com/office/drawing/2014/main" id="{38279299-28C4-CB4C-9357-C4142A56A589}"/>
              </a:ext>
            </a:extLst>
          </p:cNvPr>
          <p:cNvSpPr/>
          <p:nvPr/>
        </p:nvSpPr>
        <p:spPr bwMode="auto">
          <a:xfrm>
            <a:off x="1716542" y="3429000"/>
            <a:ext cx="1369704" cy="13563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latin typeface="Lato Light"/>
              <a:cs typeface="Lato Light"/>
            </a:endParaRPr>
          </a:p>
        </p:txBody>
      </p:sp>
      <p:sp>
        <p:nvSpPr>
          <p:cNvPr id="41" name="Oval 40">
            <a:extLst>
              <a:ext uri="{FF2B5EF4-FFF2-40B4-BE49-F238E27FC236}">
                <a16:creationId xmlns:a16="http://schemas.microsoft.com/office/drawing/2014/main" id="{D8E071AE-6CBB-E647-ACB7-33705D15DB6D}"/>
              </a:ext>
            </a:extLst>
          </p:cNvPr>
          <p:cNvSpPr/>
          <p:nvPr/>
        </p:nvSpPr>
        <p:spPr bwMode="auto">
          <a:xfrm>
            <a:off x="5411148" y="3427095"/>
            <a:ext cx="1369704" cy="135826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latin typeface="Lato Light"/>
              <a:cs typeface="Lato Light"/>
            </a:endParaRPr>
          </a:p>
        </p:txBody>
      </p:sp>
      <p:sp>
        <p:nvSpPr>
          <p:cNvPr id="42" name="Oval 41">
            <a:extLst>
              <a:ext uri="{FF2B5EF4-FFF2-40B4-BE49-F238E27FC236}">
                <a16:creationId xmlns:a16="http://schemas.microsoft.com/office/drawing/2014/main" id="{B69ABB71-10C4-344E-A049-F746CDE1B0F7}"/>
              </a:ext>
            </a:extLst>
          </p:cNvPr>
          <p:cNvSpPr/>
          <p:nvPr/>
        </p:nvSpPr>
        <p:spPr bwMode="auto">
          <a:xfrm>
            <a:off x="9160852" y="3360691"/>
            <a:ext cx="1369704" cy="135826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latin typeface="Lato Light"/>
              <a:cs typeface="Lato Light"/>
            </a:endParaRPr>
          </a:p>
        </p:txBody>
      </p:sp>
      <p:cxnSp>
        <p:nvCxnSpPr>
          <p:cNvPr id="43" name="Straight Connector 42">
            <a:extLst>
              <a:ext uri="{FF2B5EF4-FFF2-40B4-BE49-F238E27FC236}">
                <a16:creationId xmlns:a16="http://schemas.microsoft.com/office/drawing/2014/main" id="{77067E9A-014D-9742-AEE6-3E9D68CEDE81}"/>
              </a:ext>
            </a:extLst>
          </p:cNvPr>
          <p:cNvCxnSpPr>
            <a:cxnSpLocks/>
          </p:cNvCxnSpPr>
          <p:nvPr/>
        </p:nvCxnSpPr>
        <p:spPr bwMode="auto">
          <a:xfrm>
            <a:off x="4334311" y="3106455"/>
            <a:ext cx="0" cy="342326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E67536C-9DCA-E442-8532-54EA7D46A14A}"/>
              </a:ext>
            </a:extLst>
          </p:cNvPr>
          <p:cNvCxnSpPr>
            <a:cxnSpLocks/>
          </p:cNvCxnSpPr>
          <p:nvPr/>
        </p:nvCxnSpPr>
        <p:spPr bwMode="auto">
          <a:xfrm>
            <a:off x="7885153" y="3018773"/>
            <a:ext cx="0" cy="351094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198DBFE6-5D26-A940-B950-8726CFCBB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913" y="4231510"/>
            <a:ext cx="411924" cy="411924"/>
          </a:xfrm>
          <a:prstGeom prst="rect">
            <a:avLst/>
          </a:prstGeom>
        </p:spPr>
      </p:pic>
      <p:pic>
        <p:nvPicPr>
          <p:cNvPr id="7" name="Picture 6">
            <a:extLst>
              <a:ext uri="{FF2B5EF4-FFF2-40B4-BE49-F238E27FC236}">
                <a16:creationId xmlns:a16="http://schemas.microsoft.com/office/drawing/2014/main" id="{E0DD5A21-8605-D343-ACCF-3989ECBAE4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7720" y="3335969"/>
            <a:ext cx="1369698" cy="1369698"/>
          </a:xfrm>
          <a:prstGeom prst="rect">
            <a:avLst/>
          </a:prstGeom>
        </p:spPr>
      </p:pic>
      <p:pic>
        <p:nvPicPr>
          <p:cNvPr id="10" name="Picture 9">
            <a:extLst>
              <a:ext uri="{FF2B5EF4-FFF2-40B4-BE49-F238E27FC236}">
                <a16:creationId xmlns:a16="http://schemas.microsoft.com/office/drawing/2014/main" id="{B18078E8-8C76-4E43-B3BF-31D4AA04C9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4551" y="3575387"/>
            <a:ext cx="1061680" cy="1061680"/>
          </a:xfrm>
          <a:prstGeom prst="rect">
            <a:avLst/>
          </a:prstGeom>
        </p:spPr>
      </p:pic>
      <p:pic>
        <p:nvPicPr>
          <p:cNvPr id="17" name="Picture 16">
            <a:extLst>
              <a:ext uri="{FF2B5EF4-FFF2-40B4-BE49-F238E27FC236}">
                <a16:creationId xmlns:a16="http://schemas.microsoft.com/office/drawing/2014/main" id="{03016C55-0C37-CD4F-9E25-52B1DE447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835" y="4437472"/>
            <a:ext cx="411924" cy="411924"/>
          </a:xfrm>
          <a:prstGeom prst="rect">
            <a:avLst/>
          </a:prstGeom>
        </p:spPr>
      </p:pic>
      <p:pic>
        <p:nvPicPr>
          <p:cNvPr id="18" name="Picture 17">
            <a:extLst>
              <a:ext uri="{FF2B5EF4-FFF2-40B4-BE49-F238E27FC236}">
                <a16:creationId xmlns:a16="http://schemas.microsoft.com/office/drawing/2014/main" id="{736EFD69-8E50-9744-88FC-14D957617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757" y="4277226"/>
            <a:ext cx="411924" cy="411924"/>
          </a:xfrm>
          <a:prstGeom prst="rect">
            <a:avLst/>
          </a:prstGeom>
        </p:spPr>
      </p:pic>
      <p:pic>
        <p:nvPicPr>
          <p:cNvPr id="20" name="Picture 19">
            <a:extLst>
              <a:ext uri="{FF2B5EF4-FFF2-40B4-BE49-F238E27FC236}">
                <a16:creationId xmlns:a16="http://schemas.microsoft.com/office/drawing/2014/main" id="{BF9C47C4-3FAC-764B-8A5B-C472E638F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835" y="4092519"/>
            <a:ext cx="411924" cy="411924"/>
          </a:xfrm>
          <a:prstGeom prst="rect">
            <a:avLst/>
          </a:prstGeom>
        </p:spPr>
      </p:pic>
      <p:pic>
        <p:nvPicPr>
          <p:cNvPr id="23" name="Picture 22">
            <a:extLst>
              <a:ext uri="{FF2B5EF4-FFF2-40B4-BE49-F238E27FC236}">
                <a16:creationId xmlns:a16="http://schemas.microsoft.com/office/drawing/2014/main" id="{54478984-A031-9F47-86F9-61F19B6F9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1937" y="4400703"/>
            <a:ext cx="411924" cy="411924"/>
          </a:xfrm>
          <a:prstGeom prst="rect">
            <a:avLst/>
          </a:prstGeom>
        </p:spPr>
      </p:pic>
      <p:pic>
        <p:nvPicPr>
          <p:cNvPr id="24" name="Picture 23">
            <a:extLst>
              <a:ext uri="{FF2B5EF4-FFF2-40B4-BE49-F238E27FC236}">
                <a16:creationId xmlns:a16="http://schemas.microsoft.com/office/drawing/2014/main" id="{13E3B6F8-112E-9944-B037-F1E06CF4EF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5130" y="4071264"/>
            <a:ext cx="411924" cy="411924"/>
          </a:xfrm>
          <a:prstGeom prst="rect">
            <a:avLst/>
          </a:prstGeom>
        </p:spPr>
      </p:pic>
      <p:pic>
        <p:nvPicPr>
          <p:cNvPr id="26" name="Picture 25">
            <a:extLst>
              <a:ext uri="{FF2B5EF4-FFF2-40B4-BE49-F238E27FC236}">
                <a16:creationId xmlns:a16="http://schemas.microsoft.com/office/drawing/2014/main" id="{8406E85F-3B14-3942-A54B-B21804457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6900" y="3948049"/>
            <a:ext cx="411924" cy="411924"/>
          </a:xfrm>
          <a:prstGeom prst="rect">
            <a:avLst/>
          </a:prstGeom>
        </p:spPr>
      </p:pic>
      <p:pic>
        <p:nvPicPr>
          <p:cNvPr id="28" name="Picture 27">
            <a:extLst>
              <a:ext uri="{FF2B5EF4-FFF2-40B4-BE49-F238E27FC236}">
                <a16:creationId xmlns:a16="http://schemas.microsoft.com/office/drawing/2014/main" id="{563C673F-F7CC-8F4A-B67D-EAEAE36DA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619" y="3809058"/>
            <a:ext cx="411924" cy="411924"/>
          </a:xfrm>
          <a:prstGeom prst="rect">
            <a:avLst/>
          </a:prstGeom>
        </p:spPr>
      </p:pic>
      <p:pic>
        <p:nvPicPr>
          <p:cNvPr id="29" name="Picture 28">
            <a:extLst>
              <a:ext uri="{FF2B5EF4-FFF2-40B4-BE49-F238E27FC236}">
                <a16:creationId xmlns:a16="http://schemas.microsoft.com/office/drawing/2014/main" id="{A809BF99-EE97-7A4C-A026-B98D1269C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411" y="3873609"/>
            <a:ext cx="411924" cy="411924"/>
          </a:xfrm>
          <a:prstGeom prst="rect">
            <a:avLst/>
          </a:prstGeom>
        </p:spPr>
      </p:pic>
      <p:pic>
        <p:nvPicPr>
          <p:cNvPr id="30" name="Picture 29">
            <a:extLst>
              <a:ext uri="{FF2B5EF4-FFF2-40B4-BE49-F238E27FC236}">
                <a16:creationId xmlns:a16="http://schemas.microsoft.com/office/drawing/2014/main" id="{F419DE1C-E069-BF45-8AA1-B32001A7D5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469" y="3694203"/>
            <a:ext cx="411924" cy="411924"/>
          </a:xfrm>
          <a:prstGeom prst="rect">
            <a:avLst/>
          </a:prstGeom>
        </p:spPr>
      </p:pic>
      <p:pic>
        <p:nvPicPr>
          <p:cNvPr id="31" name="Picture 30">
            <a:extLst>
              <a:ext uri="{FF2B5EF4-FFF2-40B4-BE49-F238E27FC236}">
                <a16:creationId xmlns:a16="http://schemas.microsoft.com/office/drawing/2014/main" id="{EB899F16-7D80-D042-813D-59E2EB73D4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769" y="3485838"/>
            <a:ext cx="411924" cy="411924"/>
          </a:xfrm>
          <a:prstGeom prst="rect">
            <a:avLst/>
          </a:prstGeom>
        </p:spPr>
      </p:pic>
      <p:pic>
        <p:nvPicPr>
          <p:cNvPr id="32" name="Picture 31">
            <a:extLst>
              <a:ext uri="{FF2B5EF4-FFF2-40B4-BE49-F238E27FC236}">
                <a16:creationId xmlns:a16="http://schemas.microsoft.com/office/drawing/2014/main" id="{50AEAE0B-EC16-A146-8788-5DE2B8CA4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321" y="3585559"/>
            <a:ext cx="411924" cy="411924"/>
          </a:xfrm>
          <a:prstGeom prst="rect">
            <a:avLst/>
          </a:prstGeom>
        </p:spPr>
      </p:pic>
      <p:pic>
        <p:nvPicPr>
          <p:cNvPr id="33" name="Picture 32">
            <a:extLst>
              <a:ext uri="{FF2B5EF4-FFF2-40B4-BE49-F238E27FC236}">
                <a16:creationId xmlns:a16="http://schemas.microsoft.com/office/drawing/2014/main" id="{9FC0538E-5B98-584E-938F-3CAB55058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657" y="3555158"/>
            <a:ext cx="411924" cy="411924"/>
          </a:xfrm>
          <a:prstGeom prst="rect">
            <a:avLst/>
          </a:prstGeom>
        </p:spPr>
      </p:pic>
      <p:pic>
        <p:nvPicPr>
          <p:cNvPr id="34" name="Picture 33">
            <a:extLst>
              <a:ext uri="{FF2B5EF4-FFF2-40B4-BE49-F238E27FC236}">
                <a16:creationId xmlns:a16="http://schemas.microsoft.com/office/drawing/2014/main" id="{A2921259-BD6C-DE48-8BA1-D3DC12A6A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9146" y="3241500"/>
            <a:ext cx="411924" cy="411924"/>
          </a:xfrm>
          <a:prstGeom prst="rect">
            <a:avLst/>
          </a:prstGeom>
        </p:spPr>
      </p:pic>
      <p:pic>
        <p:nvPicPr>
          <p:cNvPr id="35" name="Picture 34">
            <a:extLst>
              <a:ext uri="{FF2B5EF4-FFF2-40B4-BE49-F238E27FC236}">
                <a16:creationId xmlns:a16="http://schemas.microsoft.com/office/drawing/2014/main" id="{731FE74A-32EC-934B-9C4F-C54F199E8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532" y="3341221"/>
            <a:ext cx="411924" cy="411924"/>
          </a:xfrm>
          <a:prstGeom prst="rect">
            <a:avLst/>
          </a:prstGeom>
        </p:spPr>
      </p:pic>
      <p:pic>
        <p:nvPicPr>
          <p:cNvPr id="36" name="Picture 35">
            <a:extLst>
              <a:ext uri="{FF2B5EF4-FFF2-40B4-BE49-F238E27FC236}">
                <a16:creationId xmlns:a16="http://schemas.microsoft.com/office/drawing/2014/main" id="{407ACED8-1997-8F44-A670-CC967E939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880" y="3929816"/>
            <a:ext cx="411924" cy="411924"/>
          </a:xfrm>
          <a:prstGeom prst="rect">
            <a:avLst/>
          </a:prstGeom>
        </p:spPr>
      </p:pic>
      <p:pic>
        <p:nvPicPr>
          <p:cNvPr id="37" name="Picture 36">
            <a:extLst>
              <a:ext uri="{FF2B5EF4-FFF2-40B4-BE49-F238E27FC236}">
                <a16:creationId xmlns:a16="http://schemas.microsoft.com/office/drawing/2014/main" id="{19A472FB-2F47-8846-9B46-01D8690C9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6008" y="3366627"/>
            <a:ext cx="411924" cy="411924"/>
          </a:xfrm>
          <a:prstGeom prst="rect">
            <a:avLst/>
          </a:prstGeom>
        </p:spPr>
      </p:pic>
    </p:spTree>
    <p:extLst>
      <p:ext uri="{BB962C8B-B14F-4D97-AF65-F5344CB8AC3E}">
        <p14:creationId xmlns:p14="http://schemas.microsoft.com/office/powerpoint/2010/main" val="1864436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41"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229903B-659B-674E-BCBB-1A72B7DD25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401" y="1751355"/>
            <a:ext cx="9491578" cy="5923822"/>
          </a:xfrm>
          <a:prstGeom prst="rect">
            <a:avLst/>
          </a:prstGeom>
        </p:spPr>
      </p:pic>
      <p:sp>
        <p:nvSpPr>
          <p:cNvPr id="100" name="Rectangle 99"/>
          <p:cNvSpPr/>
          <p:nvPr/>
        </p:nvSpPr>
        <p:spPr>
          <a:xfrm>
            <a:off x="-353122" y="1628870"/>
            <a:ext cx="612806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8" name="TextBox 527">
            <a:extLst>
              <a:ext uri="{FF2B5EF4-FFF2-40B4-BE49-F238E27FC236}">
                <a16:creationId xmlns:a16="http://schemas.microsoft.com/office/drawing/2014/main" id="{E1F448A0-894B-9B4B-BC5D-C59743E7D040}"/>
              </a:ext>
            </a:extLst>
          </p:cNvPr>
          <p:cNvSpPr txBox="1"/>
          <p:nvPr/>
        </p:nvSpPr>
        <p:spPr>
          <a:xfrm>
            <a:off x="695299" y="867079"/>
            <a:ext cx="10834889" cy="707886"/>
          </a:xfrm>
          <a:prstGeom prst="rect">
            <a:avLst/>
          </a:prstGeom>
          <a:noFill/>
        </p:spPr>
        <p:txBody>
          <a:bodyPr wrap="none" rtlCol="0">
            <a:spAutoFit/>
          </a:bodyPr>
          <a:lstStyle/>
          <a:p>
            <a:r>
              <a:rPr lang="en-US" sz="4000" b="1" dirty="0">
                <a:solidFill>
                  <a:schemeClr val="tx2"/>
                </a:solidFill>
              </a:rPr>
              <a:t>Who is affected by cutaneous leishmaniasis? </a:t>
            </a:r>
            <a:endParaRPr lang="en-US" sz="5400" b="1" dirty="0">
              <a:solidFill>
                <a:schemeClr val="tx2"/>
              </a:solidFill>
              <a:latin typeface="Lato Black" charset="0"/>
              <a:ea typeface="Lato Black" charset="0"/>
              <a:cs typeface="Lato Black" charset="0"/>
            </a:endParaRPr>
          </a:p>
        </p:txBody>
      </p:sp>
      <p:grpSp>
        <p:nvGrpSpPr>
          <p:cNvPr id="10" name="Group 9">
            <a:extLst>
              <a:ext uri="{FF2B5EF4-FFF2-40B4-BE49-F238E27FC236}">
                <a16:creationId xmlns:a16="http://schemas.microsoft.com/office/drawing/2014/main" id="{3DFDF4D0-2FD5-4C42-92EE-81C8F170F0B8}"/>
              </a:ext>
            </a:extLst>
          </p:cNvPr>
          <p:cNvGrpSpPr/>
          <p:nvPr/>
        </p:nvGrpSpPr>
        <p:grpSpPr>
          <a:xfrm>
            <a:off x="362954" y="4457246"/>
            <a:ext cx="2194560" cy="2194560"/>
            <a:chOff x="362954" y="4457246"/>
            <a:chExt cx="2194560" cy="2194560"/>
          </a:xfrm>
        </p:grpSpPr>
        <p:sp>
          <p:nvSpPr>
            <p:cNvPr id="2" name="Oval 1">
              <a:extLst>
                <a:ext uri="{FF2B5EF4-FFF2-40B4-BE49-F238E27FC236}">
                  <a16:creationId xmlns:a16="http://schemas.microsoft.com/office/drawing/2014/main" id="{B17EF0A8-6545-6144-965E-FBFFEDADB3B4}"/>
                </a:ext>
              </a:extLst>
            </p:cNvPr>
            <p:cNvSpPr/>
            <p:nvPr/>
          </p:nvSpPr>
          <p:spPr>
            <a:xfrm>
              <a:off x="362954" y="4457246"/>
              <a:ext cx="2194560" cy="219456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D3C00E-C3CB-F549-AB5C-AFCF9A44A908}"/>
                </a:ext>
              </a:extLst>
            </p:cNvPr>
            <p:cNvSpPr/>
            <p:nvPr/>
          </p:nvSpPr>
          <p:spPr>
            <a:xfrm>
              <a:off x="461335" y="4954361"/>
              <a:ext cx="1997797" cy="1200329"/>
            </a:xfrm>
            <a:prstGeom prst="rect">
              <a:avLst/>
            </a:prstGeom>
          </p:spPr>
          <p:txBody>
            <a:bodyPr wrap="square">
              <a:spAutoFit/>
            </a:bodyPr>
            <a:lstStyle/>
            <a:p>
              <a:pPr lvl="0" algn="ctr"/>
              <a:r>
                <a:rPr lang="en-US" b="1" dirty="0">
                  <a:solidFill>
                    <a:schemeClr val="bg1"/>
                  </a:solidFill>
                </a:rPr>
                <a:t>700,000 to 1.2 million cases reported globally each year</a:t>
              </a:r>
            </a:p>
          </p:txBody>
        </p:sp>
      </p:grpSp>
      <p:grpSp>
        <p:nvGrpSpPr>
          <p:cNvPr id="9" name="Group 8">
            <a:extLst>
              <a:ext uri="{FF2B5EF4-FFF2-40B4-BE49-F238E27FC236}">
                <a16:creationId xmlns:a16="http://schemas.microsoft.com/office/drawing/2014/main" id="{1493F2BA-1BF7-8D4E-B175-12BBB4333A5A}"/>
              </a:ext>
            </a:extLst>
          </p:cNvPr>
          <p:cNvGrpSpPr/>
          <p:nvPr/>
        </p:nvGrpSpPr>
        <p:grpSpPr>
          <a:xfrm>
            <a:off x="9460763" y="1415230"/>
            <a:ext cx="2613125" cy="2613125"/>
            <a:chOff x="9213114" y="1574964"/>
            <a:chExt cx="2613125" cy="2613125"/>
          </a:xfrm>
        </p:grpSpPr>
        <p:sp>
          <p:nvSpPr>
            <p:cNvPr id="530" name="Oval 529">
              <a:extLst>
                <a:ext uri="{FF2B5EF4-FFF2-40B4-BE49-F238E27FC236}">
                  <a16:creationId xmlns:a16="http://schemas.microsoft.com/office/drawing/2014/main" id="{626D6D78-4364-9E45-921D-A1BD34A5F196}"/>
                </a:ext>
              </a:extLst>
            </p:cNvPr>
            <p:cNvSpPr/>
            <p:nvPr/>
          </p:nvSpPr>
          <p:spPr>
            <a:xfrm>
              <a:off x="9213114" y="1574964"/>
              <a:ext cx="2613125" cy="261312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ectangle 530">
              <a:extLst>
                <a:ext uri="{FF2B5EF4-FFF2-40B4-BE49-F238E27FC236}">
                  <a16:creationId xmlns:a16="http://schemas.microsoft.com/office/drawing/2014/main" id="{27F4DBEE-51D0-A64C-9B29-E5A3A3692B4C}"/>
                </a:ext>
              </a:extLst>
            </p:cNvPr>
            <p:cNvSpPr/>
            <p:nvPr/>
          </p:nvSpPr>
          <p:spPr>
            <a:xfrm>
              <a:off x="9410330" y="2142863"/>
              <a:ext cx="2218692" cy="1477328"/>
            </a:xfrm>
            <a:prstGeom prst="rect">
              <a:avLst/>
            </a:prstGeom>
          </p:spPr>
          <p:txBody>
            <a:bodyPr wrap="square">
              <a:spAutoFit/>
            </a:bodyPr>
            <a:lstStyle/>
            <a:p>
              <a:pPr lvl="0" algn="ctr"/>
              <a:r>
                <a:rPr lang="en-US" b="1" dirty="0">
                  <a:solidFill>
                    <a:schemeClr val="bg1"/>
                  </a:solidFill>
                </a:rPr>
                <a:t>80 percent of cases in the Eastern Hemisphere occur in the Middle East and North Africa region</a:t>
              </a:r>
            </a:p>
          </p:txBody>
        </p:sp>
      </p:grpSp>
      <p:sp>
        <p:nvSpPr>
          <p:cNvPr id="6" name="TextBox 5">
            <a:extLst>
              <a:ext uri="{FF2B5EF4-FFF2-40B4-BE49-F238E27FC236}">
                <a16:creationId xmlns:a16="http://schemas.microsoft.com/office/drawing/2014/main" id="{CFD950F2-5421-E24C-A7A5-FAE69A6332E2}"/>
              </a:ext>
            </a:extLst>
          </p:cNvPr>
          <p:cNvSpPr txBox="1"/>
          <p:nvPr/>
        </p:nvSpPr>
        <p:spPr>
          <a:xfrm>
            <a:off x="10030161" y="4591372"/>
            <a:ext cx="1995438" cy="738664"/>
          </a:xfrm>
          <a:prstGeom prst="rect">
            <a:avLst/>
          </a:prstGeom>
          <a:noFill/>
        </p:spPr>
        <p:txBody>
          <a:bodyPr wrap="square" rtlCol="0">
            <a:spAutoFit/>
          </a:bodyPr>
          <a:lstStyle/>
          <a:p>
            <a:r>
              <a:rPr lang="en-US" sz="1400" dirty="0"/>
              <a:t>Number of cases of cutaneous leishmaniasis reported</a:t>
            </a:r>
          </a:p>
        </p:txBody>
      </p:sp>
      <p:pic>
        <p:nvPicPr>
          <p:cNvPr id="7" name="Picture 6">
            <a:extLst>
              <a:ext uri="{FF2B5EF4-FFF2-40B4-BE49-F238E27FC236}">
                <a16:creationId xmlns:a16="http://schemas.microsoft.com/office/drawing/2014/main" id="{0BAD4206-30C3-9743-ABEF-1D320DED89A0}"/>
              </a:ext>
            </a:extLst>
          </p:cNvPr>
          <p:cNvPicPr>
            <a:picLocks noChangeAspect="1"/>
          </p:cNvPicPr>
          <p:nvPr/>
        </p:nvPicPr>
        <p:blipFill rotWithShape="1">
          <a:blip r:embed="rId4">
            <a:extLst>
              <a:ext uri="{28A0092B-C50C-407E-A947-70E740481C1C}">
                <a14:useLocalDpi xmlns:a14="http://schemas.microsoft.com/office/drawing/2010/main" val="0"/>
              </a:ext>
            </a:extLst>
          </a:blip>
          <a:srcRect r="64011"/>
          <a:stretch/>
        </p:blipFill>
        <p:spPr>
          <a:xfrm>
            <a:off x="9981351" y="5330036"/>
            <a:ext cx="318349" cy="1332333"/>
          </a:xfrm>
          <a:prstGeom prst="rect">
            <a:avLst/>
          </a:prstGeom>
        </p:spPr>
      </p:pic>
      <p:sp>
        <p:nvSpPr>
          <p:cNvPr id="4" name="TextBox 3">
            <a:extLst>
              <a:ext uri="{FF2B5EF4-FFF2-40B4-BE49-F238E27FC236}">
                <a16:creationId xmlns:a16="http://schemas.microsoft.com/office/drawing/2014/main" id="{787F4019-584C-A446-9055-D238B4DE8B88}"/>
              </a:ext>
            </a:extLst>
          </p:cNvPr>
          <p:cNvSpPr txBox="1"/>
          <p:nvPr/>
        </p:nvSpPr>
        <p:spPr>
          <a:xfrm>
            <a:off x="10217575" y="5355436"/>
            <a:ext cx="819713" cy="276999"/>
          </a:xfrm>
          <a:prstGeom prst="rect">
            <a:avLst/>
          </a:prstGeom>
          <a:noFill/>
        </p:spPr>
        <p:txBody>
          <a:bodyPr wrap="square" rtlCol="0">
            <a:spAutoFit/>
          </a:bodyPr>
          <a:lstStyle/>
          <a:p>
            <a:r>
              <a:rPr lang="en-US" sz="1200" b="1" dirty="0"/>
              <a:t>33,768</a:t>
            </a:r>
          </a:p>
        </p:txBody>
      </p:sp>
      <p:sp>
        <p:nvSpPr>
          <p:cNvPr id="14" name="TextBox 13">
            <a:extLst>
              <a:ext uri="{FF2B5EF4-FFF2-40B4-BE49-F238E27FC236}">
                <a16:creationId xmlns:a16="http://schemas.microsoft.com/office/drawing/2014/main" id="{AC607453-718B-284D-BB68-7692E501BBDB}"/>
              </a:ext>
            </a:extLst>
          </p:cNvPr>
          <p:cNvSpPr txBox="1"/>
          <p:nvPr/>
        </p:nvSpPr>
        <p:spPr>
          <a:xfrm>
            <a:off x="10223925" y="6251649"/>
            <a:ext cx="819713" cy="276999"/>
          </a:xfrm>
          <a:prstGeom prst="rect">
            <a:avLst/>
          </a:prstGeom>
          <a:noFill/>
        </p:spPr>
        <p:txBody>
          <a:bodyPr wrap="square" rtlCol="0">
            <a:spAutoFit/>
          </a:bodyPr>
          <a:lstStyle/>
          <a:p>
            <a:r>
              <a:rPr lang="en-US" sz="1200" b="1" dirty="0"/>
              <a:t>0</a:t>
            </a:r>
          </a:p>
        </p:txBody>
      </p:sp>
      <p:sp>
        <p:nvSpPr>
          <p:cNvPr id="5" name="Rectangle 4">
            <a:extLst>
              <a:ext uri="{FF2B5EF4-FFF2-40B4-BE49-F238E27FC236}">
                <a16:creationId xmlns:a16="http://schemas.microsoft.com/office/drawing/2014/main" id="{65E6738D-BDE2-5F4C-A076-270817783C3A}"/>
              </a:ext>
            </a:extLst>
          </p:cNvPr>
          <p:cNvSpPr/>
          <p:nvPr/>
        </p:nvSpPr>
        <p:spPr>
          <a:xfrm>
            <a:off x="4521199" y="3695700"/>
            <a:ext cx="117475" cy="45719"/>
          </a:xfrm>
          <a:prstGeom prst="rect">
            <a:avLst/>
          </a:prstGeom>
          <a:solidFill>
            <a:srgbClr val="8C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800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62000" y="4403319"/>
            <a:ext cx="10683887" cy="461665"/>
          </a:xfrm>
          <a:prstGeom prst="rect">
            <a:avLst/>
          </a:prstGeom>
          <a:noFill/>
        </p:spPr>
        <p:txBody>
          <a:bodyPr wrap="none" rtlCol="0">
            <a:spAutoFit/>
          </a:bodyPr>
          <a:lstStyle/>
          <a:p>
            <a:r>
              <a:rPr lang="en-US" sz="2400" b="1" dirty="0">
                <a:solidFill>
                  <a:schemeClr val="tx2"/>
                </a:solidFill>
              </a:rPr>
              <a:t>What are the health and development effects of cutaneous leishmaniasis?</a:t>
            </a:r>
            <a:endParaRPr lang="en-US" sz="2400" dirty="0">
              <a:solidFill>
                <a:schemeClr val="tx2"/>
              </a:solidFill>
            </a:endParaRPr>
          </a:p>
        </p:txBody>
      </p:sp>
      <p:sp>
        <p:nvSpPr>
          <p:cNvPr id="14" name="Rectangle 13"/>
          <p:cNvSpPr/>
          <p:nvPr/>
        </p:nvSpPr>
        <p:spPr>
          <a:xfrm>
            <a:off x="-353122" y="4976087"/>
            <a:ext cx="612806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8" name="Picture Placeholder 7">
            <a:extLst>
              <a:ext uri="{FF2B5EF4-FFF2-40B4-BE49-F238E27FC236}">
                <a16:creationId xmlns:a16="http://schemas.microsoft.com/office/drawing/2014/main" id="{6FFF2F0D-4189-D745-91DC-2A9C22F0262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445" b="37021"/>
          <a:stretch/>
        </p:blipFill>
        <p:spPr>
          <a:xfrm>
            <a:off x="0" y="0"/>
            <a:ext cx="12192000" cy="4017731"/>
          </a:xfrm>
        </p:spPr>
      </p:pic>
      <p:sp>
        <p:nvSpPr>
          <p:cNvPr id="11" name="Rectangle 10">
            <a:extLst>
              <a:ext uri="{FF2B5EF4-FFF2-40B4-BE49-F238E27FC236}">
                <a16:creationId xmlns:a16="http://schemas.microsoft.com/office/drawing/2014/main" id="{95B74DD1-83D4-2649-B6EC-9A3111370106}"/>
              </a:ext>
            </a:extLst>
          </p:cNvPr>
          <p:cNvSpPr/>
          <p:nvPr/>
        </p:nvSpPr>
        <p:spPr>
          <a:xfrm>
            <a:off x="762000" y="5248319"/>
            <a:ext cx="9392608" cy="1025922"/>
          </a:xfrm>
          <a:prstGeom prst="rect">
            <a:avLst/>
          </a:prstGeom>
        </p:spPr>
        <p:txBody>
          <a:bodyPr wrap="square">
            <a:spAutoFit/>
          </a:bodyPr>
          <a:lstStyle/>
          <a:p>
            <a:pPr marL="285750" lvl="0" indent="-285750">
              <a:spcAft>
                <a:spcPts val="400"/>
              </a:spcAft>
              <a:buFont typeface="Arial" panose="020B0604020202020204" pitchFamily="34" charset="0"/>
              <a:buChar char="•"/>
            </a:pPr>
            <a:r>
              <a:rPr lang="en-US" dirty="0">
                <a:solidFill>
                  <a:schemeClr val="tx2"/>
                </a:solidFill>
              </a:rPr>
              <a:t>Relatively high morbidity, with disease concentrated in MENA region.</a:t>
            </a:r>
          </a:p>
          <a:p>
            <a:pPr marL="285750" lvl="0" indent="-285750">
              <a:spcAft>
                <a:spcPts val="400"/>
              </a:spcAft>
              <a:buFont typeface="Arial" panose="020B0604020202020204" pitchFamily="34" charset="0"/>
              <a:buChar char="•"/>
            </a:pPr>
            <a:r>
              <a:rPr lang="en-US" dirty="0">
                <a:solidFill>
                  <a:schemeClr val="tx2"/>
                </a:solidFill>
              </a:rPr>
              <a:t>Disfiguring lesions contribute to stigma.</a:t>
            </a:r>
          </a:p>
          <a:p>
            <a:pPr marL="285750" lvl="0" indent="-285750">
              <a:spcAft>
                <a:spcPts val="400"/>
              </a:spcAft>
              <a:buFont typeface="Arial" panose="020B0604020202020204" pitchFamily="34" charset="0"/>
              <a:buChar char="•"/>
            </a:pPr>
            <a:r>
              <a:rPr lang="en-US" dirty="0">
                <a:solidFill>
                  <a:schemeClr val="tx2"/>
                </a:solidFill>
              </a:rPr>
              <a:t>Social and economic impacts, especially for the poor and women.</a:t>
            </a:r>
          </a:p>
        </p:txBody>
      </p:sp>
      <p:sp>
        <p:nvSpPr>
          <p:cNvPr id="9" name="TextBox 8">
            <a:extLst>
              <a:ext uri="{FF2B5EF4-FFF2-40B4-BE49-F238E27FC236}">
                <a16:creationId xmlns:a16="http://schemas.microsoft.com/office/drawing/2014/main" id="{B58CA104-941F-5748-B638-F879C9F7C4C8}"/>
              </a:ext>
            </a:extLst>
          </p:cNvPr>
          <p:cNvSpPr txBox="1"/>
          <p:nvPr/>
        </p:nvSpPr>
        <p:spPr>
          <a:xfrm>
            <a:off x="0" y="3745578"/>
            <a:ext cx="2336800" cy="246221"/>
          </a:xfrm>
          <a:prstGeom prst="rect">
            <a:avLst/>
          </a:prstGeom>
          <a:noFill/>
        </p:spPr>
        <p:txBody>
          <a:bodyPr wrap="square" rtlCol="0">
            <a:spAutoFit/>
          </a:bodyPr>
          <a:lstStyle/>
          <a:p>
            <a:r>
              <a:rPr lang="en-US" sz="1000" dirty="0">
                <a:solidFill>
                  <a:schemeClr val="bg1"/>
                </a:solidFill>
              </a:rPr>
              <a:t>© Natalie Behring / Stringer</a:t>
            </a:r>
            <a:endParaRPr lang="en-US" sz="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28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53122" y="1628870"/>
            <a:ext cx="612806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TextBox 24">
            <a:extLst>
              <a:ext uri="{FF2B5EF4-FFF2-40B4-BE49-F238E27FC236}">
                <a16:creationId xmlns:a16="http://schemas.microsoft.com/office/drawing/2014/main" id="{C7FF94CD-12EC-EF48-9972-88711630D52F}"/>
              </a:ext>
            </a:extLst>
          </p:cNvPr>
          <p:cNvSpPr txBox="1"/>
          <p:nvPr/>
        </p:nvSpPr>
        <p:spPr>
          <a:xfrm>
            <a:off x="696551" y="613015"/>
            <a:ext cx="9041368" cy="954107"/>
          </a:xfrm>
          <a:prstGeom prst="rect">
            <a:avLst/>
          </a:prstGeom>
          <a:noFill/>
        </p:spPr>
        <p:txBody>
          <a:bodyPr wrap="square" rtlCol="0">
            <a:spAutoFit/>
          </a:bodyPr>
          <a:lstStyle/>
          <a:p>
            <a:r>
              <a:rPr lang="en-US" sz="2800" b="1" dirty="0">
                <a:solidFill>
                  <a:schemeClr val="tx2"/>
                </a:solidFill>
              </a:rPr>
              <a:t>How can an early, species-specific diagnostic test help control and treatment of cutaneous leishmaniasis?</a:t>
            </a:r>
            <a:endParaRPr lang="en-US" sz="4000" b="1" dirty="0">
              <a:solidFill>
                <a:schemeClr val="tx2"/>
              </a:solidFill>
              <a:latin typeface="Lato Black" charset="0"/>
              <a:ea typeface="Lato Black" charset="0"/>
              <a:cs typeface="Lato Black" charset="0"/>
            </a:endParaRPr>
          </a:p>
        </p:txBody>
      </p:sp>
      <p:sp>
        <p:nvSpPr>
          <p:cNvPr id="29" name="Rectangle 28">
            <a:extLst>
              <a:ext uri="{FF2B5EF4-FFF2-40B4-BE49-F238E27FC236}">
                <a16:creationId xmlns:a16="http://schemas.microsoft.com/office/drawing/2014/main" id="{955F4C5D-3ECC-174B-A40B-9DAC68AE27CC}"/>
              </a:ext>
            </a:extLst>
          </p:cNvPr>
          <p:cNvSpPr/>
          <p:nvPr/>
        </p:nvSpPr>
        <p:spPr>
          <a:xfrm>
            <a:off x="1247376" y="2066962"/>
            <a:ext cx="9392608" cy="400110"/>
          </a:xfrm>
          <a:prstGeom prst="rect">
            <a:avLst/>
          </a:prstGeom>
        </p:spPr>
        <p:txBody>
          <a:bodyPr wrap="square">
            <a:spAutoFit/>
          </a:bodyPr>
          <a:lstStyle/>
          <a:p>
            <a:pPr lvl="0" algn="ctr">
              <a:spcAft>
                <a:spcPts val="400"/>
              </a:spcAft>
            </a:pPr>
            <a:r>
              <a:rPr lang="en-US" sz="2000" b="1" dirty="0">
                <a:solidFill>
                  <a:schemeClr val="accent4"/>
                </a:solidFill>
              </a:rPr>
              <a:t>CURRENT PROCESS WITH EXISTING TOOLS</a:t>
            </a:r>
          </a:p>
        </p:txBody>
      </p:sp>
      <p:grpSp>
        <p:nvGrpSpPr>
          <p:cNvPr id="11" name="Group 10">
            <a:extLst>
              <a:ext uri="{FF2B5EF4-FFF2-40B4-BE49-F238E27FC236}">
                <a16:creationId xmlns:a16="http://schemas.microsoft.com/office/drawing/2014/main" id="{A9F2ECC4-D7A8-A24D-99B2-F76DEC1E70A4}"/>
              </a:ext>
            </a:extLst>
          </p:cNvPr>
          <p:cNvGrpSpPr/>
          <p:nvPr/>
        </p:nvGrpSpPr>
        <p:grpSpPr>
          <a:xfrm>
            <a:off x="311206" y="2941207"/>
            <a:ext cx="2002844" cy="2003365"/>
            <a:chOff x="325061" y="3670783"/>
            <a:chExt cx="2002844" cy="2003365"/>
          </a:xfrm>
        </p:grpSpPr>
        <p:sp>
          <p:nvSpPr>
            <p:cNvPr id="4" name="Oval 3"/>
            <p:cNvSpPr/>
            <p:nvPr/>
          </p:nvSpPr>
          <p:spPr>
            <a:xfrm>
              <a:off x="325061" y="3670783"/>
              <a:ext cx="2002844" cy="2003365"/>
            </a:xfrm>
            <a:prstGeom prst="ellipse">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endParaRPr>
            </a:p>
          </p:txBody>
        </p:sp>
        <p:sp>
          <p:nvSpPr>
            <p:cNvPr id="82" name="Rectangle 81"/>
            <p:cNvSpPr/>
            <p:nvPr/>
          </p:nvSpPr>
          <p:spPr>
            <a:xfrm>
              <a:off x="363813" y="4453970"/>
              <a:ext cx="1872293" cy="501658"/>
            </a:xfrm>
            <a:prstGeom prst="rect">
              <a:avLst/>
            </a:prstGeom>
            <a:ln>
              <a:noFill/>
            </a:ln>
          </p:spPr>
          <p:txBody>
            <a:bodyPr wrap="square" lIns="91422" tIns="45711" rIns="91422" bIns="45711">
              <a:spAutoFit/>
            </a:bodyPr>
            <a:lstStyle/>
            <a:p>
              <a:pPr algn="ctr">
                <a:lnSpc>
                  <a:spcPct val="95000"/>
                </a:lnSpc>
              </a:pPr>
              <a:r>
                <a:rPr lang="en-US" sz="1400" b="1" spc="100" dirty="0">
                  <a:solidFill>
                    <a:srgbClr val="FFFFFF"/>
                  </a:solidFill>
                  <a:latin typeface="+mj-lt"/>
                  <a:ea typeface="Lato" charset="0"/>
                  <a:cs typeface="Lato" charset="0"/>
                </a:rPr>
                <a:t>SYMPTOMS EXPERIENCED</a:t>
              </a:r>
            </a:p>
          </p:txBody>
        </p:sp>
      </p:grpSp>
      <p:grpSp>
        <p:nvGrpSpPr>
          <p:cNvPr id="12" name="Group 11">
            <a:extLst>
              <a:ext uri="{FF2B5EF4-FFF2-40B4-BE49-F238E27FC236}">
                <a16:creationId xmlns:a16="http://schemas.microsoft.com/office/drawing/2014/main" id="{E98E9E37-5324-0C49-97E2-C8704C0C5F1F}"/>
              </a:ext>
            </a:extLst>
          </p:cNvPr>
          <p:cNvGrpSpPr/>
          <p:nvPr/>
        </p:nvGrpSpPr>
        <p:grpSpPr>
          <a:xfrm>
            <a:off x="2051690" y="3517937"/>
            <a:ext cx="820630" cy="820840"/>
            <a:chOff x="2065545" y="4247513"/>
            <a:chExt cx="820630" cy="820840"/>
          </a:xfrm>
        </p:grpSpPr>
        <p:sp>
          <p:nvSpPr>
            <p:cNvPr id="5" name="Oval 4"/>
            <p:cNvSpPr>
              <a:spLocks noChangeAspect="1"/>
            </p:cNvSpPr>
            <p:nvPr/>
          </p:nvSpPr>
          <p:spPr>
            <a:xfrm>
              <a:off x="2065545" y="4247513"/>
              <a:ext cx="820630" cy="820840"/>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endParaRPr>
            </a:p>
          </p:txBody>
        </p:sp>
        <p:sp>
          <p:nvSpPr>
            <p:cNvPr id="20" name="Freeform 12"/>
            <p:cNvSpPr>
              <a:spLocks/>
            </p:cNvSpPr>
            <p:nvPr/>
          </p:nvSpPr>
          <p:spPr bwMode="auto">
            <a:xfrm rot="10800000" flipH="1">
              <a:off x="2414921" y="4508175"/>
              <a:ext cx="193770" cy="327254"/>
            </a:xfrm>
            <a:custGeom>
              <a:avLst/>
              <a:gdLst>
                <a:gd name="T0" fmla="*/ 21 w 21"/>
                <a:gd name="T1" fmla="*/ 18 h 35"/>
                <a:gd name="T2" fmla="*/ 4 w 21"/>
                <a:gd name="T3" fmla="*/ 35 h 35"/>
                <a:gd name="T4" fmla="*/ 3 w 21"/>
                <a:gd name="T5" fmla="*/ 35 h 35"/>
                <a:gd name="T6" fmla="*/ 2 w 21"/>
                <a:gd name="T7" fmla="*/ 35 h 35"/>
                <a:gd name="T8" fmla="*/ 1 w 21"/>
                <a:gd name="T9" fmla="*/ 33 h 35"/>
                <a:gd name="T10" fmla="*/ 0 w 21"/>
                <a:gd name="T11" fmla="*/ 32 h 35"/>
                <a:gd name="T12" fmla="*/ 1 w 21"/>
                <a:gd name="T13" fmla="*/ 31 h 35"/>
                <a:gd name="T14" fmla="*/ 15 w 21"/>
                <a:gd name="T15" fmla="*/ 17 h 35"/>
                <a:gd name="T16" fmla="*/ 1 w 21"/>
                <a:gd name="T17" fmla="*/ 3 h 35"/>
                <a:gd name="T18" fmla="*/ 0 w 21"/>
                <a:gd name="T19" fmla="*/ 3 h 35"/>
                <a:gd name="T20" fmla="*/ 1 w 21"/>
                <a:gd name="T21" fmla="*/ 2 h 35"/>
                <a:gd name="T22" fmla="*/ 2 w 21"/>
                <a:gd name="T23" fmla="*/ 0 h 35"/>
                <a:gd name="T24" fmla="*/ 3 w 21"/>
                <a:gd name="T25" fmla="*/ 0 h 35"/>
                <a:gd name="T26" fmla="*/ 4 w 21"/>
                <a:gd name="T27" fmla="*/ 0 h 35"/>
                <a:gd name="T28" fmla="*/ 21 w 21"/>
                <a:gd name="T29" fmla="*/ 17 h 35"/>
                <a:gd name="T30" fmla="*/ 21 w 21"/>
                <a:gd name="T31" fmla="*/ 17 h 35"/>
                <a:gd name="T32" fmla="*/ 21 w 21"/>
                <a:gd name="T33" fmla="*/ 18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35">
                  <a:moveTo>
                    <a:pt x="21" y="18"/>
                  </a:moveTo>
                  <a:cubicBezTo>
                    <a:pt x="4" y="35"/>
                    <a:pt x="4" y="35"/>
                    <a:pt x="4" y="35"/>
                  </a:cubicBezTo>
                  <a:cubicBezTo>
                    <a:pt x="4" y="35"/>
                    <a:pt x="3" y="35"/>
                    <a:pt x="3" y="35"/>
                  </a:cubicBezTo>
                  <a:cubicBezTo>
                    <a:pt x="3" y="35"/>
                    <a:pt x="3" y="35"/>
                    <a:pt x="2" y="35"/>
                  </a:cubicBezTo>
                  <a:cubicBezTo>
                    <a:pt x="1" y="33"/>
                    <a:pt x="1" y="33"/>
                    <a:pt x="1" y="33"/>
                  </a:cubicBezTo>
                  <a:cubicBezTo>
                    <a:pt x="0" y="33"/>
                    <a:pt x="0" y="33"/>
                    <a:pt x="0" y="32"/>
                  </a:cubicBezTo>
                  <a:cubicBezTo>
                    <a:pt x="0" y="32"/>
                    <a:pt x="0" y="32"/>
                    <a:pt x="1" y="31"/>
                  </a:cubicBezTo>
                  <a:cubicBezTo>
                    <a:pt x="15" y="17"/>
                    <a:pt x="15" y="17"/>
                    <a:pt x="15" y="17"/>
                  </a:cubicBezTo>
                  <a:cubicBezTo>
                    <a:pt x="1" y="3"/>
                    <a:pt x="1" y="3"/>
                    <a:pt x="1" y="3"/>
                  </a:cubicBezTo>
                  <a:cubicBezTo>
                    <a:pt x="0" y="3"/>
                    <a:pt x="0" y="3"/>
                    <a:pt x="0" y="3"/>
                  </a:cubicBezTo>
                  <a:cubicBezTo>
                    <a:pt x="0" y="2"/>
                    <a:pt x="0" y="2"/>
                    <a:pt x="1" y="2"/>
                  </a:cubicBezTo>
                  <a:cubicBezTo>
                    <a:pt x="2" y="0"/>
                    <a:pt x="2" y="0"/>
                    <a:pt x="2" y="0"/>
                  </a:cubicBezTo>
                  <a:cubicBezTo>
                    <a:pt x="3" y="0"/>
                    <a:pt x="3" y="0"/>
                    <a:pt x="3" y="0"/>
                  </a:cubicBezTo>
                  <a:cubicBezTo>
                    <a:pt x="3" y="0"/>
                    <a:pt x="4" y="0"/>
                    <a:pt x="4" y="0"/>
                  </a:cubicBezTo>
                  <a:cubicBezTo>
                    <a:pt x="21" y="17"/>
                    <a:pt x="21" y="17"/>
                    <a:pt x="21" y="17"/>
                  </a:cubicBezTo>
                  <a:cubicBezTo>
                    <a:pt x="21" y="17"/>
                    <a:pt x="21" y="17"/>
                    <a:pt x="21" y="17"/>
                  </a:cubicBezTo>
                  <a:cubicBezTo>
                    <a:pt x="21" y="18"/>
                    <a:pt x="21" y="18"/>
                    <a:pt x="21" y="1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a:latin typeface="Lato" charset="0"/>
                <a:ea typeface="Lato" charset="0"/>
                <a:cs typeface="Lato" charset="0"/>
              </a:endParaRPr>
            </a:p>
          </p:txBody>
        </p:sp>
      </p:grpSp>
      <p:grpSp>
        <p:nvGrpSpPr>
          <p:cNvPr id="14" name="Group 13">
            <a:extLst>
              <a:ext uri="{FF2B5EF4-FFF2-40B4-BE49-F238E27FC236}">
                <a16:creationId xmlns:a16="http://schemas.microsoft.com/office/drawing/2014/main" id="{D1056572-5D7C-C74D-9D14-7AB425255B9A}"/>
              </a:ext>
            </a:extLst>
          </p:cNvPr>
          <p:cNvGrpSpPr/>
          <p:nvPr/>
        </p:nvGrpSpPr>
        <p:grpSpPr>
          <a:xfrm>
            <a:off x="4461131" y="3517937"/>
            <a:ext cx="820630" cy="820840"/>
            <a:chOff x="4474986" y="4247513"/>
            <a:chExt cx="820630" cy="820840"/>
          </a:xfrm>
        </p:grpSpPr>
        <p:sp>
          <p:nvSpPr>
            <p:cNvPr id="6" name="Oval 5"/>
            <p:cNvSpPr>
              <a:spLocks noChangeAspect="1"/>
            </p:cNvSpPr>
            <p:nvPr/>
          </p:nvSpPr>
          <p:spPr>
            <a:xfrm>
              <a:off x="4474986" y="4247513"/>
              <a:ext cx="820630" cy="820840"/>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endParaRPr>
            </a:p>
          </p:txBody>
        </p:sp>
        <p:sp>
          <p:nvSpPr>
            <p:cNvPr id="24" name="Freeform 12"/>
            <p:cNvSpPr>
              <a:spLocks/>
            </p:cNvSpPr>
            <p:nvPr/>
          </p:nvSpPr>
          <p:spPr bwMode="auto">
            <a:xfrm rot="10800000" flipH="1">
              <a:off x="4805153" y="4508175"/>
              <a:ext cx="193770" cy="327254"/>
            </a:xfrm>
            <a:custGeom>
              <a:avLst/>
              <a:gdLst>
                <a:gd name="T0" fmla="*/ 21 w 21"/>
                <a:gd name="T1" fmla="*/ 18 h 35"/>
                <a:gd name="T2" fmla="*/ 4 w 21"/>
                <a:gd name="T3" fmla="*/ 35 h 35"/>
                <a:gd name="T4" fmla="*/ 3 w 21"/>
                <a:gd name="T5" fmla="*/ 35 h 35"/>
                <a:gd name="T6" fmla="*/ 2 w 21"/>
                <a:gd name="T7" fmla="*/ 35 h 35"/>
                <a:gd name="T8" fmla="*/ 1 w 21"/>
                <a:gd name="T9" fmla="*/ 33 h 35"/>
                <a:gd name="T10" fmla="*/ 0 w 21"/>
                <a:gd name="T11" fmla="*/ 32 h 35"/>
                <a:gd name="T12" fmla="*/ 1 w 21"/>
                <a:gd name="T13" fmla="*/ 31 h 35"/>
                <a:gd name="T14" fmla="*/ 15 w 21"/>
                <a:gd name="T15" fmla="*/ 17 h 35"/>
                <a:gd name="T16" fmla="*/ 1 w 21"/>
                <a:gd name="T17" fmla="*/ 3 h 35"/>
                <a:gd name="T18" fmla="*/ 0 w 21"/>
                <a:gd name="T19" fmla="*/ 3 h 35"/>
                <a:gd name="T20" fmla="*/ 1 w 21"/>
                <a:gd name="T21" fmla="*/ 2 h 35"/>
                <a:gd name="T22" fmla="*/ 2 w 21"/>
                <a:gd name="T23" fmla="*/ 0 h 35"/>
                <a:gd name="T24" fmla="*/ 3 w 21"/>
                <a:gd name="T25" fmla="*/ 0 h 35"/>
                <a:gd name="T26" fmla="*/ 4 w 21"/>
                <a:gd name="T27" fmla="*/ 0 h 35"/>
                <a:gd name="T28" fmla="*/ 21 w 21"/>
                <a:gd name="T29" fmla="*/ 17 h 35"/>
                <a:gd name="T30" fmla="*/ 21 w 21"/>
                <a:gd name="T31" fmla="*/ 17 h 35"/>
                <a:gd name="T32" fmla="*/ 21 w 21"/>
                <a:gd name="T33" fmla="*/ 18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35">
                  <a:moveTo>
                    <a:pt x="21" y="18"/>
                  </a:moveTo>
                  <a:cubicBezTo>
                    <a:pt x="4" y="35"/>
                    <a:pt x="4" y="35"/>
                    <a:pt x="4" y="35"/>
                  </a:cubicBezTo>
                  <a:cubicBezTo>
                    <a:pt x="4" y="35"/>
                    <a:pt x="3" y="35"/>
                    <a:pt x="3" y="35"/>
                  </a:cubicBezTo>
                  <a:cubicBezTo>
                    <a:pt x="3" y="35"/>
                    <a:pt x="3" y="35"/>
                    <a:pt x="2" y="35"/>
                  </a:cubicBezTo>
                  <a:cubicBezTo>
                    <a:pt x="1" y="33"/>
                    <a:pt x="1" y="33"/>
                    <a:pt x="1" y="33"/>
                  </a:cubicBezTo>
                  <a:cubicBezTo>
                    <a:pt x="0" y="33"/>
                    <a:pt x="0" y="33"/>
                    <a:pt x="0" y="32"/>
                  </a:cubicBezTo>
                  <a:cubicBezTo>
                    <a:pt x="0" y="32"/>
                    <a:pt x="0" y="32"/>
                    <a:pt x="1" y="31"/>
                  </a:cubicBezTo>
                  <a:cubicBezTo>
                    <a:pt x="15" y="17"/>
                    <a:pt x="15" y="17"/>
                    <a:pt x="15" y="17"/>
                  </a:cubicBezTo>
                  <a:cubicBezTo>
                    <a:pt x="1" y="3"/>
                    <a:pt x="1" y="3"/>
                    <a:pt x="1" y="3"/>
                  </a:cubicBezTo>
                  <a:cubicBezTo>
                    <a:pt x="0" y="3"/>
                    <a:pt x="0" y="3"/>
                    <a:pt x="0" y="3"/>
                  </a:cubicBezTo>
                  <a:cubicBezTo>
                    <a:pt x="0" y="2"/>
                    <a:pt x="0" y="2"/>
                    <a:pt x="1" y="2"/>
                  </a:cubicBezTo>
                  <a:cubicBezTo>
                    <a:pt x="2" y="0"/>
                    <a:pt x="2" y="0"/>
                    <a:pt x="2" y="0"/>
                  </a:cubicBezTo>
                  <a:cubicBezTo>
                    <a:pt x="3" y="0"/>
                    <a:pt x="3" y="0"/>
                    <a:pt x="3" y="0"/>
                  </a:cubicBezTo>
                  <a:cubicBezTo>
                    <a:pt x="3" y="0"/>
                    <a:pt x="4" y="0"/>
                    <a:pt x="4" y="0"/>
                  </a:cubicBezTo>
                  <a:cubicBezTo>
                    <a:pt x="21" y="17"/>
                    <a:pt x="21" y="17"/>
                    <a:pt x="21" y="17"/>
                  </a:cubicBezTo>
                  <a:cubicBezTo>
                    <a:pt x="21" y="17"/>
                    <a:pt x="21" y="17"/>
                    <a:pt x="21" y="17"/>
                  </a:cubicBezTo>
                  <a:cubicBezTo>
                    <a:pt x="21" y="18"/>
                    <a:pt x="21" y="18"/>
                    <a:pt x="21" y="1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latin typeface="Lato" charset="0"/>
                <a:ea typeface="Lato" charset="0"/>
                <a:cs typeface="Lato" charset="0"/>
              </a:endParaRPr>
            </a:p>
          </p:txBody>
        </p:sp>
      </p:grpSp>
      <p:grpSp>
        <p:nvGrpSpPr>
          <p:cNvPr id="16" name="Group 15">
            <a:extLst>
              <a:ext uri="{FF2B5EF4-FFF2-40B4-BE49-F238E27FC236}">
                <a16:creationId xmlns:a16="http://schemas.microsoft.com/office/drawing/2014/main" id="{141F12BD-AB19-8645-8D1B-ECAAFE7DE9BA}"/>
              </a:ext>
            </a:extLst>
          </p:cNvPr>
          <p:cNvGrpSpPr/>
          <p:nvPr/>
        </p:nvGrpSpPr>
        <p:grpSpPr>
          <a:xfrm>
            <a:off x="6768832" y="3517937"/>
            <a:ext cx="820630" cy="820840"/>
            <a:chOff x="6782687" y="4247513"/>
            <a:chExt cx="820630" cy="820840"/>
          </a:xfrm>
        </p:grpSpPr>
        <p:sp>
          <p:nvSpPr>
            <p:cNvPr id="19" name="Oval 18">
              <a:extLst>
                <a:ext uri="{FF2B5EF4-FFF2-40B4-BE49-F238E27FC236}">
                  <a16:creationId xmlns:a16="http://schemas.microsoft.com/office/drawing/2014/main" id="{ECB6CAD4-08DF-9949-816B-D669A40B3CD6}"/>
                </a:ext>
              </a:extLst>
            </p:cNvPr>
            <p:cNvSpPr>
              <a:spLocks noChangeAspect="1"/>
            </p:cNvSpPr>
            <p:nvPr/>
          </p:nvSpPr>
          <p:spPr>
            <a:xfrm>
              <a:off x="6782687" y="4247513"/>
              <a:ext cx="820630" cy="820840"/>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endParaRPr>
            </a:p>
          </p:txBody>
        </p:sp>
        <p:sp>
          <p:nvSpPr>
            <p:cNvPr id="33" name="Freeform 12">
              <a:extLst>
                <a:ext uri="{FF2B5EF4-FFF2-40B4-BE49-F238E27FC236}">
                  <a16:creationId xmlns:a16="http://schemas.microsoft.com/office/drawing/2014/main" id="{208AF11C-5296-9B4E-B359-2E720AAD9FD8}"/>
                </a:ext>
              </a:extLst>
            </p:cNvPr>
            <p:cNvSpPr>
              <a:spLocks/>
            </p:cNvSpPr>
            <p:nvPr/>
          </p:nvSpPr>
          <p:spPr bwMode="auto">
            <a:xfrm rot="10800000" flipH="1">
              <a:off x="7132063" y="4508175"/>
              <a:ext cx="193770" cy="327254"/>
            </a:xfrm>
            <a:custGeom>
              <a:avLst/>
              <a:gdLst>
                <a:gd name="T0" fmla="*/ 21 w 21"/>
                <a:gd name="T1" fmla="*/ 18 h 35"/>
                <a:gd name="T2" fmla="*/ 4 w 21"/>
                <a:gd name="T3" fmla="*/ 35 h 35"/>
                <a:gd name="T4" fmla="*/ 3 w 21"/>
                <a:gd name="T5" fmla="*/ 35 h 35"/>
                <a:gd name="T6" fmla="*/ 2 w 21"/>
                <a:gd name="T7" fmla="*/ 35 h 35"/>
                <a:gd name="T8" fmla="*/ 1 w 21"/>
                <a:gd name="T9" fmla="*/ 33 h 35"/>
                <a:gd name="T10" fmla="*/ 0 w 21"/>
                <a:gd name="T11" fmla="*/ 32 h 35"/>
                <a:gd name="T12" fmla="*/ 1 w 21"/>
                <a:gd name="T13" fmla="*/ 31 h 35"/>
                <a:gd name="T14" fmla="*/ 15 w 21"/>
                <a:gd name="T15" fmla="*/ 17 h 35"/>
                <a:gd name="T16" fmla="*/ 1 w 21"/>
                <a:gd name="T17" fmla="*/ 3 h 35"/>
                <a:gd name="T18" fmla="*/ 0 w 21"/>
                <a:gd name="T19" fmla="*/ 3 h 35"/>
                <a:gd name="T20" fmla="*/ 1 w 21"/>
                <a:gd name="T21" fmla="*/ 2 h 35"/>
                <a:gd name="T22" fmla="*/ 2 w 21"/>
                <a:gd name="T23" fmla="*/ 0 h 35"/>
                <a:gd name="T24" fmla="*/ 3 w 21"/>
                <a:gd name="T25" fmla="*/ 0 h 35"/>
                <a:gd name="T26" fmla="*/ 4 w 21"/>
                <a:gd name="T27" fmla="*/ 0 h 35"/>
                <a:gd name="T28" fmla="*/ 21 w 21"/>
                <a:gd name="T29" fmla="*/ 17 h 35"/>
                <a:gd name="T30" fmla="*/ 21 w 21"/>
                <a:gd name="T31" fmla="*/ 17 h 35"/>
                <a:gd name="T32" fmla="*/ 21 w 21"/>
                <a:gd name="T33" fmla="*/ 18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35">
                  <a:moveTo>
                    <a:pt x="21" y="18"/>
                  </a:moveTo>
                  <a:cubicBezTo>
                    <a:pt x="4" y="35"/>
                    <a:pt x="4" y="35"/>
                    <a:pt x="4" y="35"/>
                  </a:cubicBezTo>
                  <a:cubicBezTo>
                    <a:pt x="4" y="35"/>
                    <a:pt x="3" y="35"/>
                    <a:pt x="3" y="35"/>
                  </a:cubicBezTo>
                  <a:cubicBezTo>
                    <a:pt x="3" y="35"/>
                    <a:pt x="3" y="35"/>
                    <a:pt x="2" y="35"/>
                  </a:cubicBezTo>
                  <a:cubicBezTo>
                    <a:pt x="1" y="33"/>
                    <a:pt x="1" y="33"/>
                    <a:pt x="1" y="33"/>
                  </a:cubicBezTo>
                  <a:cubicBezTo>
                    <a:pt x="0" y="33"/>
                    <a:pt x="0" y="33"/>
                    <a:pt x="0" y="32"/>
                  </a:cubicBezTo>
                  <a:cubicBezTo>
                    <a:pt x="0" y="32"/>
                    <a:pt x="0" y="32"/>
                    <a:pt x="1" y="31"/>
                  </a:cubicBezTo>
                  <a:cubicBezTo>
                    <a:pt x="15" y="17"/>
                    <a:pt x="15" y="17"/>
                    <a:pt x="15" y="17"/>
                  </a:cubicBezTo>
                  <a:cubicBezTo>
                    <a:pt x="1" y="3"/>
                    <a:pt x="1" y="3"/>
                    <a:pt x="1" y="3"/>
                  </a:cubicBezTo>
                  <a:cubicBezTo>
                    <a:pt x="0" y="3"/>
                    <a:pt x="0" y="3"/>
                    <a:pt x="0" y="3"/>
                  </a:cubicBezTo>
                  <a:cubicBezTo>
                    <a:pt x="0" y="2"/>
                    <a:pt x="0" y="2"/>
                    <a:pt x="1" y="2"/>
                  </a:cubicBezTo>
                  <a:cubicBezTo>
                    <a:pt x="2" y="0"/>
                    <a:pt x="2" y="0"/>
                    <a:pt x="2" y="0"/>
                  </a:cubicBezTo>
                  <a:cubicBezTo>
                    <a:pt x="3" y="0"/>
                    <a:pt x="3" y="0"/>
                    <a:pt x="3" y="0"/>
                  </a:cubicBezTo>
                  <a:cubicBezTo>
                    <a:pt x="3" y="0"/>
                    <a:pt x="4" y="0"/>
                    <a:pt x="4" y="0"/>
                  </a:cubicBezTo>
                  <a:cubicBezTo>
                    <a:pt x="21" y="17"/>
                    <a:pt x="21" y="17"/>
                    <a:pt x="21" y="17"/>
                  </a:cubicBezTo>
                  <a:cubicBezTo>
                    <a:pt x="21" y="17"/>
                    <a:pt x="21" y="17"/>
                    <a:pt x="21" y="17"/>
                  </a:cubicBezTo>
                  <a:cubicBezTo>
                    <a:pt x="21" y="18"/>
                    <a:pt x="21" y="18"/>
                    <a:pt x="21" y="1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a:latin typeface="Lato" charset="0"/>
                <a:ea typeface="Lato" charset="0"/>
                <a:cs typeface="Lato" charset="0"/>
              </a:endParaRPr>
            </a:p>
          </p:txBody>
        </p:sp>
      </p:grpSp>
      <p:grpSp>
        <p:nvGrpSpPr>
          <p:cNvPr id="18" name="Group 17">
            <a:extLst>
              <a:ext uri="{FF2B5EF4-FFF2-40B4-BE49-F238E27FC236}">
                <a16:creationId xmlns:a16="http://schemas.microsoft.com/office/drawing/2014/main" id="{27EE4EA2-3B22-984E-8C1D-FB9F11B85CFF}"/>
              </a:ext>
            </a:extLst>
          </p:cNvPr>
          <p:cNvGrpSpPr/>
          <p:nvPr/>
        </p:nvGrpSpPr>
        <p:grpSpPr>
          <a:xfrm>
            <a:off x="9178273" y="3517937"/>
            <a:ext cx="820630" cy="820840"/>
            <a:chOff x="9192128" y="4247513"/>
            <a:chExt cx="820630" cy="820840"/>
          </a:xfrm>
        </p:grpSpPr>
        <p:sp>
          <p:nvSpPr>
            <p:cNvPr id="21" name="Oval 20">
              <a:extLst>
                <a:ext uri="{FF2B5EF4-FFF2-40B4-BE49-F238E27FC236}">
                  <a16:creationId xmlns:a16="http://schemas.microsoft.com/office/drawing/2014/main" id="{E01FD753-49CA-8041-9B6B-47BDD7AE5F5B}"/>
                </a:ext>
              </a:extLst>
            </p:cNvPr>
            <p:cNvSpPr>
              <a:spLocks noChangeAspect="1"/>
            </p:cNvSpPr>
            <p:nvPr/>
          </p:nvSpPr>
          <p:spPr>
            <a:xfrm>
              <a:off x="9192128" y="4247513"/>
              <a:ext cx="820630" cy="820840"/>
            </a:xfrm>
            <a:prstGeom prst="ellipse">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endParaRPr>
            </a:p>
          </p:txBody>
        </p:sp>
        <p:sp>
          <p:nvSpPr>
            <p:cNvPr id="34" name="Freeform 12">
              <a:extLst>
                <a:ext uri="{FF2B5EF4-FFF2-40B4-BE49-F238E27FC236}">
                  <a16:creationId xmlns:a16="http://schemas.microsoft.com/office/drawing/2014/main" id="{2593FDE7-D65E-4A44-8D60-7002E9E12DE6}"/>
                </a:ext>
              </a:extLst>
            </p:cNvPr>
            <p:cNvSpPr>
              <a:spLocks/>
            </p:cNvSpPr>
            <p:nvPr/>
          </p:nvSpPr>
          <p:spPr bwMode="auto">
            <a:xfrm rot="10800000" flipH="1">
              <a:off x="9522295" y="4508175"/>
              <a:ext cx="193770" cy="327254"/>
            </a:xfrm>
            <a:custGeom>
              <a:avLst/>
              <a:gdLst>
                <a:gd name="T0" fmla="*/ 21 w 21"/>
                <a:gd name="T1" fmla="*/ 18 h 35"/>
                <a:gd name="T2" fmla="*/ 4 w 21"/>
                <a:gd name="T3" fmla="*/ 35 h 35"/>
                <a:gd name="T4" fmla="*/ 3 w 21"/>
                <a:gd name="T5" fmla="*/ 35 h 35"/>
                <a:gd name="T6" fmla="*/ 2 w 21"/>
                <a:gd name="T7" fmla="*/ 35 h 35"/>
                <a:gd name="T8" fmla="*/ 1 w 21"/>
                <a:gd name="T9" fmla="*/ 33 h 35"/>
                <a:gd name="T10" fmla="*/ 0 w 21"/>
                <a:gd name="T11" fmla="*/ 32 h 35"/>
                <a:gd name="T12" fmla="*/ 1 w 21"/>
                <a:gd name="T13" fmla="*/ 31 h 35"/>
                <a:gd name="T14" fmla="*/ 15 w 21"/>
                <a:gd name="T15" fmla="*/ 17 h 35"/>
                <a:gd name="T16" fmla="*/ 1 w 21"/>
                <a:gd name="T17" fmla="*/ 3 h 35"/>
                <a:gd name="T18" fmla="*/ 0 w 21"/>
                <a:gd name="T19" fmla="*/ 3 h 35"/>
                <a:gd name="T20" fmla="*/ 1 w 21"/>
                <a:gd name="T21" fmla="*/ 2 h 35"/>
                <a:gd name="T22" fmla="*/ 2 w 21"/>
                <a:gd name="T23" fmla="*/ 0 h 35"/>
                <a:gd name="T24" fmla="*/ 3 w 21"/>
                <a:gd name="T25" fmla="*/ 0 h 35"/>
                <a:gd name="T26" fmla="*/ 4 w 21"/>
                <a:gd name="T27" fmla="*/ 0 h 35"/>
                <a:gd name="T28" fmla="*/ 21 w 21"/>
                <a:gd name="T29" fmla="*/ 17 h 35"/>
                <a:gd name="T30" fmla="*/ 21 w 21"/>
                <a:gd name="T31" fmla="*/ 17 h 35"/>
                <a:gd name="T32" fmla="*/ 21 w 21"/>
                <a:gd name="T33" fmla="*/ 18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35">
                  <a:moveTo>
                    <a:pt x="21" y="18"/>
                  </a:moveTo>
                  <a:cubicBezTo>
                    <a:pt x="4" y="35"/>
                    <a:pt x="4" y="35"/>
                    <a:pt x="4" y="35"/>
                  </a:cubicBezTo>
                  <a:cubicBezTo>
                    <a:pt x="4" y="35"/>
                    <a:pt x="3" y="35"/>
                    <a:pt x="3" y="35"/>
                  </a:cubicBezTo>
                  <a:cubicBezTo>
                    <a:pt x="3" y="35"/>
                    <a:pt x="3" y="35"/>
                    <a:pt x="2" y="35"/>
                  </a:cubicBezTo>
                  <a:cubicBezTo>
                    <a:pt x="1" y="33"/>
                    <a:pt x="1" y="33"/>
                    <a:pt x="1" y="33"/>
                  </a:cubicBezTo>
                  <a:cubicBezTo>
                    <a:pt x="0" y="33"/>
                    <a:pt x="0" y="33"/>
                    <a:pt x="0" y="32"/>
                  </a:cubicBezTo>
                  <a:cubicBezTo>
                    <a:pt x="0" y="32"/>
                    <a:pt x="0" y="32"/>
                    <a:pt x="1" y="31"/>
                  </a:cubicBezTo>
                  <a:cubicBezTo>
                    <a:pt x="15" y="17"/>
                    <a:pt x="15" y="17"/>
                    <a:pt x="15" y="17"/>
                  </a:cubicBezTo>
                  <a:cubicBezTo>
                    <a:pt x="1" y="3"/>
                    <a:pt x="1" y="3"/>
                    <a:pt x="1" y="3"/>
                  </a:cubicBezTo>
                  <a:cubicBezTo>
                    <a:pt x="0" y="3"/>
                    <a:pt x="0" y="3"/>
                    <a:pt x="0" y="3"/>
                  </a:cubicBezTo>
                  <a:cubicBezTo>
                    <a:pt x="0" y="2"/>
                    <a:pt x="0" y="2"/>
                    <a:pt x="1" y="2"/>
                  </a:cubicBezTo>
                  <a:cubicBezTo>
                    <a:pt x="2" y="0"/>
                    <a:pt x="2" y="0"/>
                    <a:pt x="2" y="0"/>
                  </a:cubicBezTo>
                  <a:cubicBezTo>
                    <a:pt x="3" y="0"/>
                    <a:pt x="3" y="0"/>
                    <a:pt x="3" y="0"/>
                  </a:cubicBezTo>
                  <a:cubicBezTo>
                    <a:pt x="3" y="0"/>
                    <a:pt x="4" y="0"/>
                    <a:pt x="4" y="0"/>
                  </a:cubicBezTo>
                  <a:cubicBezTo>
                    <a:pt x="21" y="17"/>
                    <a:pt x="21" y="17"/>
                    <a:pt x="21" y="17"/>
                  </a:cubicBezTo>
                  <a:cubicBezTo>
                    <a:pt x="21" y="17"/>
                    <a:pt x="21" y="17"/>
                    <a:pt x="21" y="17"/>
                  </a:cubicBezTo>
                  <a:cubicBezTo>
                    <a:pt x="21" y="18"/>
                    <a:pt x="21" y="18"/>
                    <a:pt x="21" y="1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a:latin typeface="Lato" charset="0"/>
                <a:ea typeface="Lato" charset="0"/>
                <a:cs typeface="Lato" charset="0"/>
              </a:endParaRPr>
            </a:p>
          </p:txBody>
        </p:sp>
      </p:grpSp>
      <p:grpSp>
        <p:nvGrpSpPr>
          <p:cNvPr id="13" name="Group 12">
            <a:extLst>
              <a:ext uri="{FF2B5EF4-FFF2-40B4-BE49-F238E27FC236}">
                <a16:creationId xmlns:a16="http://schemas.microsoft.com/office/drawing/2014/main" id="{4CBDFC03-72F0-4F40-862C-C0530B8F0FA1}"/>
              </a:ext>
            </a:extLst>
          </p:cNvPr>
          <p:cNvGrpSpPr/>
          <p:nvPr/>
        </p:nvGrpSpPr>
        <p:grpSpPr>
          <a:xfrm>
            <a:off x="2675642" y="2941207"/>
            <a:ext cx="2002844" cy="2003365"/>
            <a:chOff x="2689497" y="3670783"/>
            <a:chExt cx="2002844" cy="2003365"/>
          </a:xfrm>
          <a:solidFill>
            <a:srgbClr val="FFB61A">
              <a:alpha val="72549"/>
            </a:srgbClr>
          </a:solidFill>
        </p:grpSpPr>
        <p:sp>
          <p:nvSpPr>
            <p:cNvPr id="7" name="Oval 6"/>
            <p:cNvSpPr/>
            <p:nvPr/>
          </p:nvSpPr>
          <p:spPr>
            <a:xfrm>
              <a:off x="2689497" y="3670783"/>
              <a:ext cx="2002844" cy="200336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endParaRPr>
            </a:p>
          </p:txBody>
        </p:sp>
        <p:sp>
          <p:nvSpPr>
            <p:cNvPr id="37" name="Rectangle 36">
              <a:extLst>
                <a:ext uri="{FF2B5EF4-FFF2-40B4-BE49-F238E27FC236}">
                  <a16:creationId xmlns:a16="http://schemas.microsoft.com/office/drawing/2014/main" id="{18094A0B-3357-EF49-A196-3DB6C959B0BC}"/>
                </a:ext>
              </a:extLst>
            </p:cNvPr>
            <p:cNvSpPr/>
            <p:nvPr/>
          </p:nvSpPr>
          <p:spPr>
            <a:xfrm>
              <a:off x="2719404" y="4337015"/>
              <a:ext cx="1872293" cy="706329"/>
            </a:xfrm>
            <a:prstGeom prst="rect">
              <a:avLst/>
            </a:prstGeom>
            <a:noFill/>
            <a:ln>
              <a:noFill/>
            </a:ln>
          </p:spPr>
          <p:txBody>
            <a:bodyPr wrap="square" lIns="91422" tIns="45711" rIns="91422" bIns="45711">
              <a:spAutoFit/>
            </a:bodyPr>
            <a:lstStyle/>
            <a:p>
              <a:pPr algn="ctr">
                <a:lnSpc>
                  <a:spcPct val="95000"/>
                </a:lnSpc>
              </a:pPr>
              <a:r>
                <a:rPr lang="en-US" sz="1400" b="1" spc="100" dirty="0">
                  <a:solidFill>
                    <a:srgbClr val="FFFFFF"/>
                  </a:solidFill>
                  <a:latin typeface="+mj-lt"/>
                  <a:ea typeface="Lato" charset="0"/>
                  <a:cs typeface="Lato" charset="0"/>
                </a:rPr>
                <a:t>MEDICAL CONSULTATION/</a:t>
              </a:r>
            </a:p>
            <a:p>
              <a:pPr algn="ctr">
                <a:lnSpc>
                  <a:spcPct val="95000"/>
                </a:lnSpc>
              </a:pPr>
              <a:r>
                <a:rPr lang="en-US" sz="1400" b="1" spc="100" dirty="0">
                  <a:solidFill>
                    <a:srgbClr val="FFFFFF"/>
                  </a:solidFill>
                  <a:latin typeface="+mj-lt"/>
                  <a:ea typeface="Lato" charset="0"/>
                  <a:cs typeface="Lato" charset="0"/>
                </a:rPr>
                <a:t>CHECKUP</a:t>
              </a:r>
            </a:p>
          </p:txBody>
        </p:sp>
      </p:grpSp>
      <p:grpSp>
        <p:nvGrpSpPr>
          <p:cNvPr id="15" name="Group 14">
            <a:extLst>
              <a:ext uri="{FF2B5EF4-FFF2-40B4-BE49-F238E27FC236}">
                <a16:creationId xmlns:a16="http://schemas.microsoft.com/office/drawing/2014/main" id="{F38864D7-3C62-2A47-BA18-DF4C98B5EB10}"/>
              </a:ext>
            </a:extLst>
          </p:cNvPr>
          <p:cNvGrpSpPr/>
          <p:nvPr/>
        </p:nvGrpSpPr>
        <p:grpSpPr>
          <a:xfrm>
            <a:off x="5006922" y="2941207"/>
            <a:ext cx="2002844" cy="2003365"/>
            <a:chOff x="5020777" y="3670783"/>
            <a:chExt cx="2002844" cy="2003365"/>
          </a:xfrm>
        </p:grpSpPr>
        <p:sp>
          <p:nvSpPr>
            <p:cNvPr id="8" name="Oval 7"/>
            <p:cNvSpPr/>
            <p:nvPr/>
          </p:nvSpPr>
          <p:spPr>
            <a:xfrm>
              <a:off x="5020777" y="3670783"/>
              <a:ext cx="2002844" cy="2003365"/>
            </a:xfrm>
            <a:prstGeom prst="ellipse">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endParaRPr>
            </a:p>
          </p:txBody>
        </p:sp>
        <p:sp>
          <p:nvSpPr>
            <p:cNvPr id="38" name="Rectangle 37">
              <a:extLst>
                <a:ext uri="{FF2B5EF4-FFF2-40B4-BE49-F238E27FC236}">
                  <a16:creationId xmlns:a16="http://schemas.microsoft.com/office/drawing/2014/main" id="{60764301-C56D-BA4D-BEC8-D761FFD7AF3F}"/>
                </a:ext>
              </a:extLst>
            </p:cNvPr>
            <p:cNvSpPr/>
            <p:nvPr/>
          </p:nvSpPr>
          <p:spPr>
            <a:xfrm>
              <a:off x="5126685" y="4453970"/>
              <a:ext cx="1872293" cy="501658"/>
            </a:xfrm>
            <a:prstGeom prst="rect">
              <a:avLst/>
            </a:prstGeom>
            <a:ln>
              <a:noFill/>
            </a:ln>
          </p:spPr>
          <p:txBody>
            <a:bodyPr wrap="square" lIns="91422" tIns="45711" rIns="91422" bIns="45711">
              <a:spAutoFit/>
            </a:bodyPr>
            <a:lstStyle/>
            <a:p>
              <a:pPr algn="ctr">
                <a:lnSpc>
                  <a:spcPct val="95000"/>
                </a:lnSpc>
              </a:pPr>
              <a:r>
                <a:rPr lang="en-US" sz="1400" b="1" spc="100" dirty="0">
                  <a:solidFill>
                    <a:srgbClr val="FFFFFF"/>
                  </a:solidFill>
                  <a:latin typeface="+mj-lt"/>
                  <a:ea typeface="Lato" charset="0"/>
                  <a:cs typeface="Lato" charset="0"/>
                </a:rPr>
                <a:t>CLINICAL </a:t>
              </a:r>
            </a:p>
            <a:p>
              <a:pPr algn="ctr">
                <a:lnSpc>
                  <a:spcPct val="95000"/>
                </a:lnSpc>
              </a:pPr>
              <a:r>
                <a:rPr lang="en-US" sz="1400" b="1" spc="100" dirty="0">
                  <a:solidFill>
                    <a:srgbClr val="FFFFFF"/>
                  </a:solidFill>
                  <a:latin typeface="+mj-lt"/>
                  <a:ea typeface="Lato" charset="0"/>
                  <a:cs typeface="Lato" charset="0"/>
                </a:rPr>
                <a:t>DIAGNOSIS</a:t>
              </a:r>
            </a:p>
          </p:txBody>
        </p:sp>
      </p:grpSp>
      <p:grpSp>
        <p:nvGrpSpPr>
          <p:cNvPr id="17" name="Group 16">
            <a:extLst>
              <a:ext uri="{FF2B5EF4-FFF2-40B4-BE49-F238E27FC236}">
                <a16:creationId xmlns:a16="http://schemas.microsoft.com/office/drawing/2014/main" id="{0656732A-818C-394D-935B-2D17E44293DB}"/>
              </a:ext>
            </a:extLst>
          </p:cNvPr>
          <p:cNvGrpSpPr/>
          <p:nvPr/>
        </p:nvGrpSpPr>
        <p:grpSpPr>
          <a:xfrm>
            <a:off x="7392784" y="2941207"/>
            <a:ext cx="2002844" cy="2003365"/>
            <a:chOff x="7406639" y="3670783"/>
            <a:chExt cx="2002844" cy="2003365"/>
          </a:xfrm>
        </p:grpSpPr>
        <p:sp>
          <p:nvSpPr>
            <p:cNvPr id="23" name="Oval 22">
              <a:extLst>
                <a:ext uri="{FF2B5EF4-FFF2-40B4-BE49-F238E27FC236}">
                  <a16:creationId xmlns:a16="http://schemas.microsoft.com/office/drawing/2014/main" id="{E9F2474D-0DFC-A542-82EE-4256D7652460}"/>
                </a:ext>
              </a:extLst>
            </p:cNvPr>
            <p:cNvSpPr/>
            <p:nvPr/>
          </p:nvSpPr>
          <p:spPr>
            <a:xfrm>
              <a:off x="7406639" y="3670783"/>
              <a:ext cx="2002844" cy="2003365"/>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endParaRPr>
            </a:p>
          </p:txBody>
        </p:sp>
        <p:sp>
          <p:nvSpPr>
            <p:cNvPr id="39" name="Rectangle 38">
              <a:extLst>
                <a:ext uri="{FF2B5EF4-FFF2-40B4-BE49-F238E27FC236}">
                  <a16:creationId xmlns:a16="http://schemas.microsoft.com/office/drawing/2014/main" id="{2025BEA1-25D1-FC4E-9FB4-5267A32E2C73}"/>
                </a:ext>
              </a:extLst>
            </p:cNvPr>
            <p:cNvSpPr/>
            <p:nvPr/>
          </p:nvSpPr>
          <p:spPr>
            <a:xfrm>
              <a:off x="7471914" y="4337015"/>
              <a:ext cx="1872293" cy="706329"/>
            </a:xfrm>
            <a:prstGeom prst="rect">
              <a:avLst/>
            </a:prstGeom>
            <a:ln>
              <a:noFill/>
            </a:ln>
          </p:spPr>
          <p:txBody>
            <a:bodyPr wrap="square" lIns="91422" tIns="45711" rIns="91422" bIns="45711">
              <a:spAutoFit/>
            </a:bodyPr>
            <a:lstStyle/>
            <a:p>
              <a:pPr algn="ctr">
                <a:lnSpc>
                  <a:spcPct val="95000"/>
                </a:lnSpc>
              </a:pPr>
              <a:r>
                <a:rPr lang="en-US" sz="1400" b="1" spc="100" dirty="0">
                  <a:solidFill>
                    <a:srgbClr val="FFFFFF"/>
                  </a:solidFill>
                  <a:latin typeface="+mj-lt"/>
                  <a:ea typeface="Lato" charset="0"/>
                  <a:cs typeface="Lato" charset="0"/>
                </a:rPr>
                <a:t>PARASITOLOGICAL EXAMINATION</a:t>
              </a:r>
            </a:p>
            <a:p>
              <a:pPr algn="ctr">
                <a:lnSpc>
                  <a:spcPct val="95000"/>
                </a:lnSpc>
              </a:pPr>
              <a:r>
                <a:rPr lang="en-US" sz="1400" b="1" spc="100" dirty="0">
                  <a:solidFill>
                    <a:srgbClr val="FFFFFF"/>
                  </a:solidFill>
                  <a:latin typeface="+mj-lt"/>
                  <a:ea typeface="Lato" charset="0"/>
                  <a:cs typeface="Lato" charset="0"/>
                </a:rPr>
                <a:t>/VALIDATION</a:t>
              </a:r>
            </a:p>
          </p:txBody>
        </p:sp>
      </p:grpSp>
      <p:grpSp>
        <p:nvGrpSpPr>
          <p:cNvPr id="41" name="Group 40">
            <a:extLst>
              <a:ext uri="{FF2B5EF4-FFF2-40B4-BE49-F238E27FC236}">
                <a16:creationId xmlns:a16="http://schemas.microsoft.com/office/drawing/2014/main" id="{E765877A-AC5B-0D45-A720-B0C5BDE36662}"/>
              </a:ext>
            </a:extLst>
          </p:cNvPr>
          <p:cNvGrpSpPr/>
          <p:nvPr/>
        </p:nvGrpSpPr>
        <p:grpSpPr>
          <a:xfrm>
            <a:off x="9724064" y="2941207"/>
            <a:ext cx="2002844" cy="2003365"/>
            <a:chOff x="9737919" y="3670783"/>
            <a:chExt cx="2002844" cy="2003365"/>
          </a:xfrm>
        </p:grpSpPr>
        <p:sp>
          <p:nvSpPr>
            <p:cNvPr id="30" name="Oval 29">
              <a:extLst>
                <a:ext uri="{FF2B5EF4-FFF2-40B4-BE49-F238E27FC236}">
                  <a16:creationId xmlns:a16="http://schemas.microsoft.com/office/drawing/2014/main" id="{88D7280A-BB48-DD4E-9D61-A36D314950B0}"/>
                </a:ext>
              </a:extLst>
            </p:cNvPr>
            <p:cNvSpPr/>
            <p:nvPr/>
          </p:nvSpPr>
          <p:spPr>
            <a:xfrm>
              <a:off x="9737919" y="3670783"/>
              <a:ext cx="2002844" cy="2003365"/>
            </a:xfrm>
            <a:prstGeom prst="ellipse">
              <a:avLst/>
            </a:pr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endParaRPr>
            </a:p>
          </p:txBody>
        </p:sp>
        <p:sp>
          <p:nvSpPr>
            <p:cNvPr id="40" name="Rectangle 39">
              <a:extLst>
                <a:ext uri="{FF2B5EF4-FFF2-40B4-BE49-F238E27FC236}">
                  <a16:creationId xmlns:a16="http://schemas.microsoft.com/office/drawing/2014/main" id="{FF89CA4B-C815-0F4F-8A86-DE5FC2F40325}"/>
                </a:ext>
              </a:extLst>
            </p:cNvPr>
            <p:cNvSpPr/>
            <p:nvPr/>
          </p:nvSpPr>
          <p:spPr>
            <a:xfrm>
              <a:off x="9836063" y="4307718"/>
              <a:ext cx="1872293" cy="709022"/>
            </a:xfrm>
            <a:prstGeom prst="rect">
              <a:avLst/>
            </a:prstGeom>
            <a:ln>
              <a:noFill/>
            </a:ln>
          </p:spPr>
          <p:txBody>
            <a:bodyPr wrap="square" lIns="91422" tIns="45711" rIns="91422" bIns="45711">
              <a:spAutoFit/>
            </a:bodyPr>
            <a:lstStyle/>
            <a:p>
              <a:pPr algn="ctr">
                <a:lnSpc>
                  <a:spcPct val="95000"/>
                </a:lnSpc>
              </a:pPr>
              <a:r>
                <a:rPr lang="en-US" sz="1400" b="1" spc="100" dirty="0">
                  <a:solidFill>
                    <a:srgbClr val="FFFFFF"/>
                  </a:solidFill>
                  <a:latin typeface="+mj-lt"/>
                  <a:ea typeface="Lato" charset="0"/>
                  <a:cs typeface="Lato" charset="0"/>
                </a:rPr>
                <a:t>TREATMENT AND</a:t>
              </a:r>
            </a:p>
            <a:p>
              <a:pPr algn="ctr">
                <a:lnSpc>
                  <a:spcPct val="95000"/>
                </a:lnSpc>
              </a:pPr>
              <a:r>
                <a:rPr lang="en-US" sz="1400" b="1" spc="100" dirty="0">
                  <a:solidFill>
                    <a:srgbClr val="FFFFFF"/>
                  </a:solidFill>
                  <a:latin typeface="+mj-lt"/>
                  <a:ea typeface="Lato" charset="0"/>
                  <a:cs typeface="Lato" charset="0"/>
                </a:rPr>
                <a:t>PATIENT FOLLOWUP</a:t>
              </a:r>
            </a:p>
          </p:txBody>
        </p:sp>
      </p:grpSp>
      <p:grpSp>
        <p:nvGrpSpPr>
          <p:cNvPr id="9" name="Group 8">
            <a:extLst>
              <a:ext uri="{FF2B5EF4-FFF2-40B4-BE49-F238E27FC236}">
                <a16:creationId xmlns:a16="http://schemas.microsoft.com/office/drawing/2014/main" id="{0E9F4DD2-2229-DD45-A566-2D50AF493B20}"/>
              </a:ext>
            </a:extLst>
          </p:cNvPr>
          <p:cNvGrpSpPr/>
          <p:nvPr/>
        </p:nvGrpSpPr>
        <p:grpSpPr>
          <a:xfrm>
            <a:off x="156187" y="4265699"/>
            <a:ext cx="2244878" cy="1884006"/>
            <a:chOff x="156187" y="4265699"/>
            <a:chExt cx="2244878" cy="1884006"/>
          </a:xfrm>
        </p:grpSpPr>
        <p:sp>
          <p:nvSpPr>
            <p:cNvPr id="2" name="Triangle 1">
              <a:extLst>
                <a:ext uri="{FF2B5EF4-FFF2-40B4-BE49-F238E27FC236}">
                  <a16:creationId xmlns:a16="http://schemas.microsoft.com/office/drawing/2014/main" id="{BF9A7EA2-521A-8F40-B559-F6154DE630C7}"/>
                </a:ext>
              </a:extLst>
            </p:cNvPr>
            <p:cNvSpPr/>
            <p:nvPr/>
          </p:nvSpPr>
          <p:spPr>
            <a:xfrm>
              <a:off x="1036722" y="4265699"/>
              <a:ext cx="498764" cy="9634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90D03D-FC47-CB44-9B70-D49E7BEBB04D}"/>
                </a:ext>
              </a:extLst>
            </p:cNvPr>
            <p:cNvSpPr txBox="1"/>
            <p:nvPr/>
          </p:nvSpPr>
          <p:spPr>
            <a:xfrm>
              <a:off x="156187" y="5282801"/>
              <a:ext cx="2244878" cy="866904"/>
            </a:xfrm>
            <a:prstGeom prst="rect">
              <a:avLst/>
            </a:prstGeom>
            <a:noFill/>
          </p:spPr>
          <p:txBody>
            <a:bodyPr wrap="square" rtlCol="0">
              <a:spAutoFit/>
            </a:bodyPr>
            <a:lstStyle/>
            <a:p>
              <a:pPr algn="ctr">
                <a:spcAft>
                  <a:spcPts val="500"/>
                </a:spcAft>
              </a:pPr>
              <a:r>
                <a:rPr lang="en-US" sz="1400" b="1" spc="100" dirty="0">
                  <a:solidFill>
                    <a:schemeClr val="tx2"/>
                  </a:solidFill>
                </a:rPr>
                <a:t>BUMPS</a:t>
              </a:r>
            </a:p>
            <a:p>
              <a:pPr algn="ctr">
                <a:spcAft>
                  <a:spcPts val="500"/>
                </a:spcAft>
              </a:pPr>
              <a:r>
                <a:rPr lang="en-US" sz="1400" b="1" spc="100" dirty="0">
                  <a:solidFill>
                    <a:schemeClr val="tx2"/>
                  </a:solidFill>
                </a:rPr>
                <a:t>ULCERS</a:t>
              </a:r>
            </a:p>
            <a:p>
              <a:pPr algn="ctr">
                <a:spcAft>
                  <a:spcPts val="500"/>
                </a:spcAft>
              </a:pPr>
              <a:r>
                <a:rPr lang="en-US" sz="1400" b="1" spc="100" dirty="0">
                  <a:solidFill>
                    <a:schemeClr val="tx2"/>
                  </a:solidFill>
                </a:rPr>
                <a:t>SYMPTOMS CAN VARY</a:t>
              </a:r>
            </a:p>
          </p:txBody>
        </p:sp>
      </p:grpSp>
      <p:grpSp>
        <p:nvGrpSpPr>
          <p:cNvPr id="10" name="Group 9">
            <a:extLst>
              <a:ext uri="{FF2B5EF4-FFF2-40B4-BE49-F238E27FC236}">
                <a16:creationId xmlns:a16="http://schemas.microsoft.com/office/drawing/2014/main" id="{BAFF14B5-A2D4-9E4C-9D52-B0595A100F65}"/>
              </a:ext>
            </a:extLst>
          </p:cNvPr>
          <p:cNvGrpSpPr/>
          <p:nvPr/>
        </p:nvGrpSpPr>
        <p:grpSpPr>
          <a:xfrm>
            <a:off x="2537576" y="4265699"/>
            <a:ext cx="2244878" cy="1324879"/>
            <a:chOff x="2537576" y="4265699"/>
            <a:chExt cx="2244878" cy="1324879"/>
          </a:xfrm>
        </p:grpSpPr>
        <p:sp>
          <p:nvSpPr>
            <p:cNvPr id="35" name="Triangle 34">
              <a:extLst>
                <a:ext uri="{FF2B5EF4-FFF2-40B4-BE49-F238E27FC236}">
                  <a16:creationId xmlns:a16="http://schemas.microsoft.com/office/drawing/2014/main" id="{BE0011C0-7CC0-5442-8BF2-C3B6822DA2FF}"/>
                </a:ext>
              </a:extLst>
            </p:cNvPr>
            <p:cNvSpPr/>
            <p:nvPr/>
          </p:nvSpPr>
          <p:spPr>
            <a:xfrm>
              <a:off x="3418111" y="4265699"/>
              <a:ext cx="498764" cy="963431"/>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4C32354-B7E3-BD49-839E-A7A3B52C1D32}"/>
                </a:ext>
              </a:extLst>
            </p:cNvPr>
            <p:cNvSpPr txBox="1"/>
            <p:nvPr/>
          </p:nvSpPr>
          <p:spPr>
            <a:xfrm>
              <a:off x="2537576" y="5282801"/>
              <a:ext cx="2244878" cy="307777"/>
            </a:xfrm>
            <a:prstGeom prst="rect">
              <a:avLst/>
            </a:prstGeom>
            <a:noFill/>
          </p:spPr>
          <p:txBody>
            <a:bodyPr wrap="square" rtlCol="0">
              <a:spAutoFit/>
            </a:bodyPr>
            <a:lstStyle/>
            <a:p>
              <a:pPr algn="ctr">
                <a:spcAft>
                  <a:spcPts val="500"/>
                </a:spcAft>
              </a:pPr>
              <a:r>
                <a:rPr lang="en-US" sz="1400" b="1" spc="100" dirty="0">
                  <a:solidFill>
                    <a:schemeClr val="tx2"/>
                  </a:solidFill>
                </a:rPr>
                <a:t>VISUAL SCREENING</a:t>
              </a:r>
            </a:p>
          </p:txBody>
        </p:sp>
      </p:grpSp>
      <p:grpSp>
        <p:nvGrpSpPr>
          <p:cNvPr id="26" name="Group 25">
            <a:extLst>
              <a:ext uri="{FF2B5EF4-FFF2-40B4-BE49-F238E27FC236}">
                <a16:creationId xmlns:a16="http://schemas.microsoft.com/office/drawing/2014/main" id="{30EE6F97-9E0F-2942-ACEB-3698EFF817B4}"/>
              </a:ext>
            </a:extLst>
          </p:cNvPr>
          <p:cNvGrpSpPr/>
          <p:nvPr/>
        </p:nvGrpSpPr>
        <p:grpSpPr>
          <a:xfrm>
            <a:off x="4842670" y="4220522"/>
            <a:ext cx="2363084" cy="2208747"/>
            <a:chOff x="4842670" y="4220521"/>
            <a:chExt cx="2363084" cy="2444834"/>
          </a:xfrm>
        </p:grpSpPr>
        <p:sp>
          <p:nvSpPr>
            <p:cNvPr id="42" name="Triangle 41">
              <a:extLst>
                <a:ext uri="{FF2B5EF4-FFF2-40B4-BE49-F238E27FC236}">
                  <a16:creationId xmlns:a16="http://schemas.microsoft.com/office/drawing/2014/main" id="{3067DD02-A820-5D4B-A798-F07E340025EA}"/>
                </a:ext>
              </a:extLst>
            </p:cNvPr>
            <p:cNvSpPr/>
            <p:nvPr/>
          </p:nvSpPr>
          <p:spPr>
            <a:xfrm>
              <a:off x="5783393" y="4220521"/>
              <a:ext cx="498764" cy="9634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3D8562-2555-6841-B11D-A08FA96CD2C5}"/>
                </a:ext>
              </a:extLst>
            </p:cNvPr>
            <p:cNvSpPr txBox="1"/>
            <p:nvPr/>
          </p:nvSpPr>
          <p:spPr>
            <a:xfrm>
              <a:off x="4842670" y="5396344"/>
              <a:ext cx="2363084" cy="1269011"/>
            </a:xfrm>
            <a:prstGeom prst="rect">
              <a:avLst/>
            </a:prstGeom>
            <a:noFill/>
          </p:spPr>
          <p:txBody>
            <a:bodyPr wrap="square" rtlCol="0">
              <a:spAutoFit/>
            </a:bodyPr>
            <a:lstStyle/>
            <a:p>
              <a:pPr algn="ctr">
                <a:spcAft>
                  <a:spcPts val="500"/>
                </a:spcAft>
              </a:pPr>
              <a:r>
                <a:rPr lang="en-US" sz="1400" b="1" spc="100" dirty="0">
                  <a:solidFill>
                    <a:schemeClr val="tx2"/>
                  </a:solidFill>
                </a:rPr>
                <a:t>WRONG DIAGNOSIS</a:t>
              </a:r>
            </a:p>
            <a:p>
              <a:pPr algn="ctr">
                <a:spcAft>
                  <a:spcPts val="500"/>
                </a:spcAft>
              </a:pPr>
              <a:r>
                <a:rPr lang="en-US" sz="1400" b="1" spc="100" dirty="0">
                  <a:solidFill>
                    <a:schemeClr val="tx2"/>
                  </a:solidFill>
                </a:rPr>
                <a:t>INCORRECT TREATMENT</a:t>
              </a:r>
            </a:p>
            <a:p>
              <a:pPr algn="ctr">
                <a:spcAft>
                  <a:spcPts val="500"/>
                </a:spcAft>
              </a:pPr>
              <a:r>
                <a:rPr lang="en-US" sz="1400" b="1" spc="100" dirty="0">
                  <a:solidFill>
                    <a:schemeClr val="tx2"/>
                  </a:solidFill>
                </a:rPr>
                <a:t>NO TREATMENT</a:t>
              </a:r>
            </a:p>
            <a:p>
              <a:pPr algn="ctr">
                <a:spcAft>
                  <a:spcPts val="500"/>
                </a:spcAft>
              </a:pPr>
              <a:endParaRPr lang="en-US" sz="1400" b="1" spc="100" dirty="0">
                <a:solidFill>
                  <a:schemeClr val="tx2"/>
                </a:solidFill>
              </a:endParaRPr>
            </a:p>
          </p:txBody>
        </p:sp>
      </p:grpSp>
      <p:grpSp>
        <p:nvGrpSpPr>
          <p:cNvPr id="27" name="Group 26">
            <a:extLst>
              <a:ext uri="{FF2B5EF4-FFF2-40B4-BE49-F238E27FC236}">
                <a16:creationId xmlns:a16="http://schemas.microsoft.com/office/drawing/2014/main" id="{F3175C3C-6DB0-1841-A96D-A194C6C550A0}"/>
              </a:ext>
            </a:extLst>
          </p:cNvPr>
          <p:cNvGrpSpPr/>
          <p:nvPr/>
        </p:nvGrpSpPr>
        <p:grpSpPr>
          <a:xfrm>
            <a:off x="7205500" y="4220521"/>
            <a:ext cx="2394316" cy="2594457"/>
            <a:chOff x="7205500" y="4220521"/>
            <a:chExt cx="2394316" cy="2594457"/>
          </a:xfrm>
        </p:grpSpPr>
        <p:sp>
          <p:nvSpPr>
            <p:cNvPr id="44" name="Triangle 43">
              <a:extLst>
                <a:ext uri="{FF2B5EF4-FFF2-40B4-BE49-F238E27FC236}">
                  <a16:creationId xmlns:a16="http://schemas.microsoft.com/office/drawing/2014/main" id="{1EDC0760-2BB3-E446-B300-574819A81F39}"/>
                </a:ext>
              </a:extLst>
            </p:cNvPr>
            <p:cNvSpPr/>
            <p:nvPr/>
          </p:nvSpPr>
          <p:spPr>
            <a:xfrm>
              <a:off x="8163033" y="4220521"/>
              <a:ext cx="498764" cy="9634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F7E2104-1F92-B543-A9C4-87651A0BF18B}"/>
                </a:ext>
              </a:extLst>
            </p:cNvPr>
            <p:cNvSpPr txBox="1"/>
            <p:nvPr/>
          </p:nvSpPr>
          <p:spPr>
            <a:xfrm>
              <a:off x="7205500" y="5237623"/>
              <a:ext cx="2394316" cy="1577355"/>
            </a:xfrm>
            <a:prstGeom prst="rect">
              <a:avLst/>
            </a:prstGeom>
            <a:noFill/>
          </p:spPr>
          <p:txBody>
            <a:bodyPr wrap="square" rtlCol="0">
              <a:spAutoFit/>
            </a:bodyPr>
            <a:lstStyle/>
            <a:p>
              <a:pPr algn="ctr">
                <a:spcAft>
                  <a:spcPts val="500"/>
                </a:spcAft>
              </a:pPr>
              <a:r>
                <a:rPr lang="en-US" sz="1400" b="1" spc="100" dirty="0">
                  <a:solidFill>
                    <a:schemeClr val="tx2"/>
                  </a:solidFill>
                </a:rPr>
                <a:t>DIRECT EXAMINATION</a:t>
              </a:r>
            </a:p>
            <a:p>
              <a:pPr algn="ctr">
                <a:spcAft>
                  <a:spcPts val="500"/>
                </a:spcAft>
              </a:pPr>
              <a:r>
                <a:rPr lang="en-US" sz="1400" b="1" spc="100" dirty="0">
                  <a:solidFill>
                    <a:schemeClr val="tx2"/>
                  </a:solidFill>
                </a:rPr>
                <a:t>REQUIRES REFERRAL</a:t>
              </a:r>
            </a:p>
            <a:p>
              <a:pPr algn="ctr">
                <a:spcAft>
                  <a:spcPts val="500"/>
                </a:spcAft>
              </a:pPr>
              <a:r>
                <a:rPr lang="en-US" sz="1400" b="1" spc="100" dirty="0">
                  <a:solidFill>
                    <a:schemeClr val="tx2"/>
                  </a:solidFill>
                </a:rPr>
                <a:t>NEEDS SOPHISTICATED EQUIPMENT/</a:t>
              </a:r>
              <a:br>
                <a:rPr lang="en-US" sz="1400" b="1" spc="100" dirty="0">
                  <a:solidFill>
                    <a:schemeClr val="tx2"/>
                  </a:solidFill>
                </a:rPr>
              </a:br>
              <a:r>
                <a:rPr lang="en-US" sz="1400" b="1" spc="100" dirty="0">
                  <a:solidFill>
                    <a:schemeClr val="tx2"/>
                  </a:solidFill>
                </a:rPr>
                <a:t>EXPERIENCED BIOLOGIST</a:t>
              </a:r>
            </a:p>
            <a:p>
              <a:pPr algn="ctr">
                <a:spcAft>
                  <a:spcPts val="500"/>
                </a:spcAft>
              </a:pPr>
              <a:r>
                <a:rPr lang="en-US" sz="1400" b="1" spc="100" dirty="0">
                  <a:solidFill>
                    <a:schemeClr val="tx2"/>
                  </a:solidFill>
                </a:rPr>
                <a:t>LOW SENSITIVITY</a:t>
              </a:r>
            </a:p>
          </p:txBody>
        </p:sp>
      </p:grpSp>
      <p:grpSp>
        <p:nvGrpSpPr>
          <p:cNvPr id="28" name="Group 27">
            <a:extLst>
              <a:ext uri="{FF2B5EF4-FFF2-40B4-BE49-F238E27FC236}">
                <a16:creationId xmlns:a16="http://schemas.microsoft.com/office/drawing/2014/main" id="{5A85F0A5-0508-A04E-B206-A6285AF54BA3}"/>
              </a:ext>
            </a:extLst>
          </p:cNvPr>
          <p:cNvGrpSpPr/>
          <p:nvPr/>
        </p:nvGrpSpPr>
        <p:grpSpPr>
          <a:xfrm>
            <a:off x="9635916" y="4220521"/>
            <a:ext cx="2244878" cy="1540322"/>
            <a:chOff x="9635916" y="4220521"/>
            <a:chExt cx="2244878" cy="1540322"/>
          </a:xfrm>
        </p:grpSpPr>
        <p:sp>
          <p:nvSpPr>
            <p:cNvPr id="46" name="Triangle 45">
              <a:extLst>
                <a:ext uri="{FF2B5EF4-FFF2-40B4-BE49-F238E27FC236}">
                  <a16:creationId xmlns:a16="http://schemas.microsoft.com/office/drawing/2014/main" id="{24EEE851-0B45-4844-974B-97B39C3B7637}"/>
                </a:ext>
              </a:extLst>
            </p:cNvPr>
            <p:cNvSpPr/>
            <p:nvPr/>
          </p:nvSpPr>
          <p:spPr>
            <a:xfrm>
              <a:off x="10516451" y="4220521"/>
              <a:ext cx="498764" cy="96343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9FCA0FF9-9A07-E649-A30D-2E249C1C706F}"/>
                </a:ext>
              </a:extLst>
            </p:cNvPr>
            <p:cNvSpPr txBox="1"/>
            <p:nvPr/>
          </p:nvSpPr>
          <p:spPr>
            <a:xfrm>
              <a:off x="9635916" y="5237623"/>
              <a:ext cx="2244878" cy="523220"/>
            </a:xfrm>
            <a:prstGeom prst="rect">
              <a:avLst/>
            </a:prstGeom>
            <a:noFill/>
          </p:spPr>
          <p:txBody>
            <a:bodyPr wrap="square" rtlCol="0">
              <a:spAutoFit/>
            </a:bodyPr>
            <a:lstStyle/>
            <a:p>
              <a:pPr algn="ctr">
                <a:spcAft>
                  <a:spcPts val="500"/>
                </a:spcAft>
              </a:pPr>
              <a:r>
                <a:rPr lang="en-US" sz="1400" b="1" spc="100" dirty="0">
                  <a:solidFill>
                    <a:schemeClr val="tx2"/>
                  </a:solidFill>
                </a:rPr>
                <a:t>MUST BE SPECIFIC </a:t>
              </a:r>
              <a:br>
                <a:rPr lang="en-US" sz="1400" b="1" spc="100" dirty="0">
                  <a:solidFill>
                    <a:schemeClr val="tx2"/>
                  </a:solidFill>
                </a:rPr>
              </a:br>
              <a:r>
                <a:rPr lang="en-US" sz="1400" b="1" spc="100" dirty="0">
                  <a:solidFill>
                    <a:schemeClr val="tx2"/>
                  </a:solidFill>
                </a:rPr>
                <a:t>TO SPECIES</a:t>
              </a:r>
            </a:p>
          </p:txBody>
        </p:sp>
      </p:grpSp>
      <p:sp>
        <p:nvSpPr>
          <p:cNvPr id="31" name="Rectangle 30">
            <a:extLst>
              <a:ext uri="{FF2B5EF4-FFF2-40B4-BE49-F238E27FC236}">
                <a16:creationId xmlns:a16="http://schemas.microsoft.com/office/drawing/2014/main" id="{1A3B4651-2BF3-744E-8ADA-07CEA607F805}"/>
              </a:ext>
            </a:extLst>
          </p:cNvPr>
          <p:cNvSpPr/>
          <p:nvPr/>
        </p:nvSpPr>
        <p:spPr>
          <a:xfrm>
            <a:off x="4796819" y="5170076"/>
            <a:ext cx="2394316" cy="1093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872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up)">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53122" y="1628870"/>
            <a:ext cx="612806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TextBox 24">
            <a:extLst>
              <a:ext uri="{FF2B5EF4-FFF2-40B4-BE49-F238E27FC236}">
                <a16:creationId xmlns:a16="http://schemas.microsoft.com/office/drawing/2014/main" id="{C7FF94CD-12EC-EF48-9972-88711630D52F}"/>
              </a:ext>
            </a:extLst>
          </p:cNvPr>
          <p:cNvSpPr txBox="1"/>
          <p:nvPr/>
        </p:nvSpPr>
        <p:spPr>
          <a:xfrm>
            <a:off x="696551" y="613015"/>
            <a:ext cx="9041368" cy="954107"/>
          </a:xfrm>
          <a:prstGeom prst="rect">
            <a:avLst/>
          </a:prstGeom>
          <a:noFill/>
        </p:spPr>
        <p:txBody>
          <a:bodyPr wrap="square" rtlCol="0">
            <a:spAutoFit/>
          </a:bodyPr>
          <a:lstStyle/>
          <a:p>
            <a:r>
              <a:rPr lang="en-US" sz="2800" b="1" dirty="0">
                <a:solidFill>
                  <a:schemeClr val="tx2"/>
                </a:solidFill>
              </a:rPr>
              <a:t>How can an early, species-specific diagnostic test help control and treatment of cutaneous leishmaniasis?</a:t>
            </a:r>
            <a:endParaRPr lang="en-US" sz="4000" b="1" dirty="0">
              <a:solidFill>
                <a:schemeClr val="tx2"/>
              </a:solidFill>
              <a:latin typeface="Lato Black" charset="0"/>
              <a:ea typeface="Lato Black" charset="0"/>
              <a:cs typeface="Lato Black" charset="0"/>
            </a:endParaRPr>
          </a:p>
        </p:txBody>
      </p:sp>
      <p:grpSp>
        <p:nvGrpSpPr>
          <p:cNvPr id="11" name="Group 10">
            <a:extLst>
              <a:ext uri="{FF2B5EF4-FFF2-40B4-BE49-F238E27FC236}">
                <a16:creationId xmlns:a16="http://schemas.microsoft.com/office/drawing/2014/main" id="{A9F2ECC4-D7A8-A24D-99B2-F76DEC1E70A4}"/>
              </a:ext>
            </a:extLst>
          </p:cNvPr>
          <p:cNvGrpSpPr/>
          <p:nvPr/>
        </p:nvGrpSpPr>
        <p:grpSpPr>
          <a:xfrm>
            <a:off x="2710908" y="2934751"/>
            <a:ext cx="2002844" cy="2003365"/>
            <a:chOff x="325061" y="3670783"/>
            <a:chExt cx="2002844" cy="2003365"/>
          </a:xfrm>
        </p:grpSpPr>
        <p:sp>
          <p:nvSpPr>
            <p:cNvPr id="4" name="Oval 3"/>
            <p:cNvSpPr/>
            <p:nvPr/>
          </p:nvSpPr>
          <p:spPr>
            <a:xfrm>
              <a:off x="325061" y="3670783"/>
              <a:ext cx="2002844" cy="2003365"/>
            </a:xfrm>
            <a:prstGeom prst="ellipse">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endParaRPr>
            </a:p>
          </p:txBody>
        </p:sp>
        <p:sp>
          <p:nvSpPr>
            <p:cNvPr id="82" name="Rectangle 81"/>
            <p:cNvSpPr/>
            <p:nvPr/>
          </p:nvSpPr>
          <p:spPr>
            <a:xfrm>
              <a:off x="363813" y="4453970"/>
              <a:ext cx="1872293" cy="501658"/>
            </a:xfrm>
            <a:prstGeom prst="rect">
              <a:avLst/>
            </a:prstGeom>
            <a:ln>
              <a:noFill/>
            </a:ln>
          </p:spPr>
          <p:txBody>
            <a:bodyPr wrap="square" lIns="91422" tIns="45711" rIns="91422" bIns="45711">
              <a:spAutoFit/>
            </a:bodyPr>
            <a:lstStyle/>
            <a:p>
              <a:pPr algn="ctr">
                <a:lnSpc>
                  <a:spcPct val="95000"/>
                </a:lnSpc>
              </a:pPr>
              <a:r>
                <a:rPr lang="en-US" sz="1400" b="1" spc="100" dirty="0">
                  <a:solidFill>
                    <a:srgbClr val="FFFFFF"/>
                  </a:solidFill>
                  <a:latin typeface="+mj-lt"/>
                  <a:ea typeface="Lato" charset="0"/>
                  <a:cs typeface="Lato" charset="0"/>
                </a:rPr>
                <a:t>SYMPTOMS EXPERIENCED</a:t>
              </a:r>
            </a:p>
          </p:txBody>
        </p:sp>
      </p:grpSp>
      <p:grpSp>
        <p:nvGrpSpPr>
          <p:cNvPr id="12" name="Group 11">
            <a:extLst>
              <a:ext uri="{FF2B5EF4-FFF2-40B4-BE49-F238E27FC236}">
                <a16:creationId xmlns:a16="http://schemas.microsoft.com/office/drawing/2014/main" id="{E98E9E37-5324-0C49-97E2-C8704C0C5F1F}"/>
              </a:ext>
            </a:extLst>
          </p:cNvPr>
          <p:cNvGrpSpPr/>
          <p:nvPr/>
        </p:nvGrpSpPr>
        <p:grpSpPr>
          <a:xfrm>
            <a:off x="4451392" y="3511481"/>
            <a:ext cx="820630" cy="820840"/>
            <a:chOff x="2065545" y="4247513"/>
            <a:chExt cx="820630" cy="820840"/>
          </a:xfrm>
        </p:grpSpPr>
        <p:sp>
          <p:nvSpPr>
            <p:cNvPr id="5" name="Oval 4"/>
            <p:cNvSpPr>
              <a:spLocks noChangeAspect="1"/>
            </p:cNvSpPr>
            <p:nvPr/>
          </p:nvSpPr>
          <p:spPr>
            <a:xfrm>
              <a:off x="2065545" y="4247513"/>
              <a:ext cx="820630" cy="820840"/>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endParaRPr>
            </a:p>
          </p:txBody>
        </p:sp>
        <p:sp>
          <p:nvSpPr>
            <p:cNvPr id="20" name="Freeform 12"/>
            <p:cNvSpPr>
              <a:spLocks/>
            </p:cNvSpPr>
            <p:nvPr/>
          </p:nvSpPr>
          <p:spPr bwMode="auto">
            <a:xfrm rot="10800000" flipH="1">
              <a:off x="2414921" y="4508175"/>
              <a:ext cx="193770" cy="327254"/>
            </a:xfrm>
            <a:custGeom>
              <a:avLst/>
              <a:gdLst>
                <a:gd name="T0" fmla="*/ 21 w 21"/>
                <a:gd name="T1" fmla="*/ 18 h 35"/>
                <a:gd name="T2" fmla="*/ 4 w 21"/>
                <a:gd name="T3" fmla="*/ 35 h 35"/>
                <a:gd name="T4" fmla="*/ 3 w 21"/>
                <a:gd name="T5" fmla="*/ 35 h 35"/>
                <a:gd name="T6" fmla="*/ 2 w 21"/>
                <a:gd name="T7" fmla="*/ 35 h 35"/>
                <a:gd name="T8" fmla="*/ 1 w 21"/>
                <a:gd name="T9" fmla="*/ 33 h 35"/>
                <a:gd name="T10" fmla="*/ 0 w 21"/>
                <a:gd name="T11" fmla="*/ 32 h 35"/>
                <a:gd name="T12" fmla="*/ 1 w 21"/>
                <a:gd name="T13" fmla="*/ 31 h 35"/>
                <a:gd name="T14" fmla="*/ 15 w 21"/>
                <a:gd name="T15" fmla="*/ 17 h 35"/>
                <a:gd name="T16" fmla="*/ 1 w 21"/>
                <a:gd name="T17" fmla="*/ 3 h 35"/>
                <a:gd name="T18" fmla="*/ 0 w 21"/>
                <a:gd name="T19" fmla="*/ 3 h 35"/>
                <a:gd name="T20" fmla="*/ 1 w 21"/>
                <a:gd name="T21" fmla="*/ 2 h 35"/>
                <a:gd name="T22" fmla="*/ 2 w 21"/>
                <a:gd name="T23" fmla="*/ 0 h 35"/>
                <a:gd name="T24" fmla="*/ 3 w 21"/>
                <a:gd name="T25" fmla="*/ 0 h 35"/>
                <a:gd name="T26" fmla="*/ 4 w 21"/>
                <a:gd name="T27" fmla="*/ 0 h 35"/>
                <a:gd name="T28" fmla="*/ 21 w 21"/>
                <a:gd name="T29" fmla="*/ 17 h 35"/>
                <a:gd name="T30" fmla="*/ 21 w 21"/>
                <a:gd name="T31" fmla="*/ 17 h 35"/>
                <a:gd name="T32" fmla="*/ 21 w 21"/>
                <a:gd name="T33" fmla="*/ 18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35">
                  <a:moveTo>
                    <a:pt x="21" y="18"/>
                  </a:moveTo>
                  <a:cubicBezTo>
                    <a:pt x="4" y="35"/>
                    <a:pt x="4" y="35"/>
                    <a:pt x="4" y="35"/>
                  </a:cubicBezTo>
                  <a:cubicBezTo>
                    <a:pt x="4" y="35"/>
                    <a:pt x="3" y="35"/>
                    <a:pt x="3" y="35"/>
                  </a:cubicBezTo>
                  <a:cubicBezTo>
                    <a:pt x="3" y="35"/>
                    <a:pt x="3" y="35"/>
                    <a:pt x="2" y="35"/>
                  </a:cubicBezTo>
                  <a:cubicBezTo>
                    <a:pt x="1" y="33"/>
                    <a:pt x="1" y="33"/>
                    <a:pt x="1" y="33"/>
                  </a:cubicBezTo>
                  <a:cubicBezTo>
                    <a:pt x="0" y="33"/>
                    <a:pt x="0" y="33"/>
                    <a:pt x="0" y="32"/>
                  </a:cubicBezTo>
                  <a:cubicBezTo>
                    <a:pt x="0" y="32"/>
                    <a:pt x="0" y="32"/>
                    <a:pt x="1" y="31"/>
                  </a:cubicBezTo>
                  <a:cubicBezTo>
                    <a:pt x="15" y="17"/>
                    <a:pt x="15" y="17"/>
                    <a:pt x="15" y="17"/>
                  </a:cubicBezTo>
                  <a:cubicBezTo>
                    <a:pt x="1" y="3"/>
                    <a:pt x="1" y="3"/>
                    <a:pt x="1" y="3"/>
                  </a:cubicBezTo>
                  <a:cubicBezTo>
                    <a:pt x="0" y="3"/>
                    <a:pt x="0" y="3"/>
                    <a:pt x="0" y="3"/>
                  </a:cubicBezTo>
                  <a:cubicBezTo>
                    <a:pt x="0" y="2"/>
                    <a:pt x="0" y="2"/>
                    <a:pt x="1" y="2"/>
                  </a:cubicBezTo>
                  <a:cubicBezTo>
                    <a:pt x="2" y="0"/>
                    <a:pt x="2" y="0"/>
                    <a:pt x="2" y="0"/>
                  </a:cubicBezTo>
                  <a:cubicBezTo>
                    <a:pt x="3" y="0"/>
                    <a:pt x="3" y="0"/>
                    <a:pt x="3" y="0"/>
                  </a:cubicBezTo>
                  <a:cubicBezTo>
                    <a:pt x="3" y="0"/>
                    <a:pt x="4" y="0"/>
                    <a:pt x="4" y="0"/>
                  </a:cubicBezTo>
                  <a:cubicBezTo>
                    <a:pt x="21" y="17"/>
                    <a:pt x="21" y="17"/>
                    <a:pt x="21" y="17"/>
                  </a:cubicBezTo>
                  <a:cubicBezTo>
                    <a:pt x="21" y="17"/>
                    <a:pt x="21" y="17"/>
                    <a:pt x="21" y="17"/>
                  </a:cubicBezTo>
                  <a:cubicBezTo>
                    <a:pt x="21" y="18"/>
                    <a:pt x="21" y="18"/>
                    <a:pt x="21" y="1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a:latin typeface="Lato" charset="0"/>
                <a:ea typeface="Lato" charset="0"/>
                <a:cs typeface="Lato" charset="0"/>
              </a:endParaRPr>
            </a:p>
          </p:txBody>
        </p:sp>
      </p:grpSp>
      <p:grpSp>
        <p:nvGrpSpPr>
          <p:cNvPr id="14" name="Group 13">
            <a:extLst>
              <a:ext uri="{FF2B5EF4-FFF2-40B4-BE49-F238E27FC236}">
                <a16:creationId xmlns:a16="http://schemas.microsoft.com/office/drawing/2014/main" id="{D1056572-5D7C-C74D-9D14-7AB425255B9A}"/>
              </a:ext>
            </a:extLst>
          </p:cNvPr>
          <p:cNvGrpSpPr/>
          <p:nvPr/>
        </p:nvGrpSpPr>
        <p:grpSpPr>
          <a:xfrm>
            <a:off x="6860833" y="3511481"/>
            <a:ext cx="820630" cy="820840"/>
            <a:chOff x="4474986" y="4247513"/>
            <a:chExt cx="820630" cy="820840"/>
          </a:xfrm>
        </p:grpSpPr>
        <p:sp>
          <p:nvSpPr>
            <p:cNvPr id="6" name="Oval 5"/>
            <p:cNvSpPr>
              <a:spLocks noChangeAspect="1"/>
            </p:cNvSpPr>
            <p:nvPr/>
          </p:nvSpPr>
          <p:spPr>
            <a:xfrm>
              <a:off x="4474986" y="4247513"/>
              <a:ext cx="820630" cy="820840"/>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endParaRPr>
            </a:p>
          </p:txBody>
        </p:sp>
        <p:sp>
          <p:nvSpPr>
            <p:cNvPr id="24" name="Freeform 12"/>
            <p:cNvSpPr>
              <a:spLocks/>
            </p:cNvSpPr>
            <p:nvPr/>
          </p:nvSpPr>
          <p:spPr bwMode="auto">
            <a:xfrm rot="10800000" flipH="1">
              <a:off x="4805153" y="4508175"/>
              <a:ext cx="193770" cy="327254"/>
            </a:xfrm>
            <a:custGeom>
              <a:avLst/>
              <a:gdLst>
                <a:gd name="T0" fmla="*/ 21 w 21"/>
                <a:gd name="T1" fmla="*/ 18 h 35"/>
                <a:gd name="T2" fmla="*/ 4 w 21"/>
                <a:gd name="T3" fmla="*/ 35 h 35"/>
                <a:gd name="T4" fmla="*/ 3 w 21"/>
                <a:gd name="T5" fmla="*/ 35 h 35"/>
                <a:gd name="T6" fmla="*/ 2 w 21"/>
                <a:gd name="T7" fmla="*/ 35 h 35"/>
                <a:gd name="T8" fmla="*/ 1 w 21"/>
                <a:gd name="T9" fmla="*/ 33 h 35"/>
                <a:gd name="T10" fmla="*/ 0 w 21"/>
                <a:gd name="T11" fmla="*/ 32 h 35"/>
                <a:gd name="T12" fmla="*/ 1 w 21"/>
                <a:gd name="T13" fmla="*/ 31 h 35"/>
                <a:gd name="T14" fmla="*/ 15 w 21"/>
                <a:gd name="T15" fmla="*/ 17 h 35"/>
                <a:gd name="T16" fmla="*/ 1 w 21"/>
                <a:gd name="T17" fmla="*/ 3 h 35"/>
                <a:gd name="T18" fmla="*/ 0 w 21"/>
                <a:gd name="T19" fmla="*/ 3 h 35"/>
                <a:gd name="T20" fmla="*/ 1 w 21"/>
                <a:gd name="T21" fmla="*/ 2 h 35"/>
                <a:gd name="T22" fmla="*/ 2 w 21"/>
                <a:gd name="T23" fmla="*/ 0 h 35"/>
                <a:gd name="T24" fmla="*/ 3 w 21"/>
                <a:gd name="T25" fmla="*/ 0 h 35"/>
                <a:gd name="T26" fmla="*/ 4 w 21"/>
                <a:gd name="T27" fmla="*/ 0 h 35"/>
                <a:gd name="T28" fmla="*/ 21 w 21"/>
                <a:gd name="T29" fmla="*/ 17 h 35"/>
                <a:gd name="T30" fmla="*/ 21 w 21"/>
                <a:gd name="T31" fmla="*/ 17 h 35"/>
                <a:gd name="T32" fmla="*/ 21 w 21"/>
                <a:gd name="T33" fmla="*/ 18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35">
                  <a:moveTo>
                    <a:pt x="21" y="18"/>
                  </a:moveTo>
                  <a:cubicBezTo>
                    <a:pt x="4" y="35"/>
                    <a:pt x="4" y="35"/>
                    <a:pt x="4" y="35"/>
                  </a:cubicBezTo>
                  <a:cubicBezTo>
                    <a:pt x="4" y="35"/>
                    <a:pt x="3" y="35"/>
                    <a:pt x="3" y="35"/>
                  </a:cubicBezTo>
                  <a:cubicBezTo>
                    <a:pt x="3" y="35"/>
                    <a:pt x="3" y="35"/>
                    <a:pt x="2" y="35"/>
                  </a:cubicBezTo>
                  <a:cubicBezTo>
                    <a:pt x="1" y="33"/>
                    <a:pt x="1" y="33"/>
                    <a:pt x="1" y="33"/>
                  </a:cubicBezTo>
                  <a:cubicBezTo>
                    <a:pt x="0" y="33"/>
                    <a:pt x="0" y="33"/>
                    <a:pt x="0" y="32"/>
                  </a:cubicBezTo>
                  <a:cubicBezTo>
                    <a:pt x="0" y="32"/>
                    <a:pt x="0" y="32"/>
                    <a:pt x="1" y="31"/>
                  </a:cubicBezTo>
                  <a:cubicBezTo>
                    <a:pt x="15" y="17"/>
                    <a:pt x="15" y="17"/>
                    <a:pt x="15" y="17"/>
                  </a:cubicBezTo>
                  <a:cubicBezTo>
                    <a:pt x="1" y="3"/>
                    <a:pt x="1" y="3"/>
                    <a:pt x="1" y="3"/>
                  </a:cubicBezTo>
                  <a:cubicBezTo>
                    <a:pt x="0" y="3"/>
                    <a:pt x="0" y="3"/>
                    <a:pt x="0" y="3"/>
                  </a:cubicBezTo>
                  <a:cubicBezTo>
                    <a:pt x="0" y="2"/>
                    <a:pt x="0" y="2"/>
                    <a:pt x="1" y="2"/>
                  </a:cubicBezTo>
                  <a:cubicBezTo>
                    <a:pt x="2" y="0"/>
                    <a:pt x="2" y="0"/>
                    <a:pt x="2" y="0"/>
                  </a:cubicBezTo>
                  <a:cubicBezTo>
                    <a:pt x="3" y="0"/>
                    <a:pt x="3" y="0"/>
                    <a:pt x="3" y="0"/>
                  </a:cubicBezTo>
                  <a:cubicBezTo>
                    <a:pt x="3" y="0"/>
                    <a:pt x="4" y="0"/>
                    <a:pt x="4" y="0"/>
                  </a:cubicBezTo>
                  <a:cubicBezTo>
                    <a:pt x="21" y="17"/>
                    <a:pt x="21" y="17"/>
                    <a:pt x="21" y="17"/>
                  </a:cubicBezTo>
                  <a:cubicBezTo>
                    <a:pt x="21" y="17"/>
                    <a:pt x="21" y="17"/>
                    <a:pt x="21" y="17"/>
                  </a:cubicBezTo>
                  <a:cubicBezTo>
                    <a:pt x="21" y="18"/>
                    <a:pt x="21" y="18"/>
                    <a:pt x="21" y="1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latin typeface="Lato" charset="0"/>
                <a:ea typeface="Lato" charset="0"/>
                <a:cs typeface="Lato" charset="0"/>
              </a:endParaRPr>
            </a:p>
          </p:txBody>
        </p:sp>
      </p:grpSp>
      <p:grpSp>
        <p:nvGrpSpPr>
          <p:cNvPr id="13" name="Group 12">
            <a:extLst>
              <a:ext uri="{FF2B5EF4-FFF2-40B4-BE49-F238E27FC236}">
                <a16:creationId xmlns:a16="http://schemas.microsoft.com/office/drawing/2014/main" id="{4CBDFC03-72F0-4F40-862C-C0530B8F0FA1}"/>
              </a:ext>
            </a:extLst>
          </p:cNvPr>
          <p:cNvGrpSpPr/>
          <p:nvPr/>
        </p:nvGrpSpPr>
        <p:grpSpPr>
          <a:xfrm>
            <a:off x="5075344" y="2934751"/>
            <a:ext cx="2002844" cy="2003365"/>
            <a:chOff x="2689497" y="3670783"/>
            <a:chExt cx="2002844" cy="2003365"/>
          </a:xfrm>
        </p:grpSpPr>
        <p:sp>
          <p:nvSpPr>
            <p:cNvPr id="7" name="Oval 6"/>
            <p:cNvSpPr/>
            <p:nvPr/>
          </p:nvSpPr>
          <p:spPr>
            <a:xfrm>
              <a:off x="2689497" y="3670783"/>
              <a:ext cx="2002844" cy="2003365"/>
            </a:xfrm>
            <a:prstGeom prst="ellipse">
              <a:avLst/>
            </a:prstGeom>
            <a:solidFill>
              <a:schemeClr val="accent5">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endParaRPr>
            </a:p>
          </p:txBody>
        </p:sp>
        <p:sp>
          <p:nvSpPr>
            <p:cNvPr id="37" name="Rectangle 36">
              <a:extLst>
                <a:ext uri="{FF2B5EF4-FFF2-40B4-BE49-F238E27FC236}">
                  <a16:creationId xmlns:a16="http://schemas.microsoft.com/office/drawing/2014/main" id="{18094A0B-3357-EF49-A196-3DB6C959B0BC}"/>
                </a:ext>
              </a:extLst>
            </p:cNvPr>
            <p:cNvSpPr/>
            <p:nvPr/>
          </p:nvSpPr>
          <p:spPr>
            <a:xfrm>
              <a:off x="2789672" y="4158576"/>
              <a:ext cx="1872293" cy="1320343"/>
            </a:xfrm>
            <a:prstGeom prst="rect">
              <a:avLst/>
            </a:prstGeom>
            <a:ln>
              <a:noFill/>
            </a:ln>
          </p:spPr>
          <p:txBody>
            <a:bodyPr wrap="square" lIns="91422" tIns="45711" rIns="91422" bIns="45711">
              <a:spAutoFit/>
            </a:bodyPr>
            <a:lstStyle/>
            <a:p>
              <a:pPr algn="ctr">
                <a:lnSpc>
                  <a:spcPct val="95000"/>
                </a:lnSpc>
              </a:pPr>
              <a:r>
                <a:rPr lang="en-US" sz="1400" b="1" spc="100" dirty="0">
                  <a:solidFill>
                    <a:srgbClr val="FFFFFF"/>
                  </a:solidFill>
                  <a:latin typeface="+mj-lt"/>
                  <a:ea typeface="Lato" charset="0"/>
                  <a:cs typeface="Lato" charset="0"/>
                </a:rPr>
                <a:t>MEDICAL CONSULTATION </a:t>
              </a:r>
              <a:r>
                <a:rPr lang="en-US" sz="1400" b="1" spc="100" dirty="0">
                  <a:solidFill>
                    <a:srgbClr val="FFFFFF"/>
                  </a:solidFill>
                  <a:ea typeface="Lato" charset="0"/>
                  <a:cs typeface="Lato" charset="0"/>
                </a:rPr>
                <a:t>WITH ACCURATE DIAGNOSIS BY DIPSTICK TEST</a:t>
              </a:r>
            </a:p>
            <a:p>
              <a:pPr algn="ctr">
                <a:lnSpc>
                  <a:spcPct val="95000"/>
                </a:lnSpc>
              </a:pPr>
              <a:r>
                <a:rPr lang="en-US" sz="1400" b="1" spc="100" dirty="0">
                  <a:solidFill>
                    <a:srgbClr val="FFFFFF"/>
                  </a:solidFill>
                  <a:latin typeface="+mj-lt"/>
                  <a:ea typeface="Lato" charset="0"/>
                  <a:cs typeface="Lato" charset="0"/>
                </a:rPr>
                <a:t> </a:t>
              </a:r>
            </a:p>
          </p:txBody>
        </p:sp>
      </p:grpSp>
      <p:grpSp>
        <p:nvGrpSpPr>
          <p:cNvPr id="17" name="Group 16">
            <a:extLst>
              <a:ext uri="{FF2B5EF4-FFF2-40B4-BE49-F238E27FC236}">
                <a16:creationId xmlns:a16="http://schemas.microsoft.com/office/drawing/2014/main" id="{0656732A-818C-394D-935B-2D17E44293DB}"/>
              </a:ext>
            </a:extLst>
          </p:cNvPr>
          <p:cNvGrpSpPr/>
          <p:nvPr/>
        </p:nvGrpSpPr>
        <p:grpSpPr>
          <a:xfrm>
            <a:off x="7495337" y="2934751"/>
            <a:ext cx="2002844" cy="2003365"/>
            <a:chOff x="7406639" y="3670783"/>
            <a:chExt cx="2002844" cy="2003365"/>
          </a:xfrm>
        </p:grpSpPr>
        <p:sp>
          <p:nvSpPr>
            <p:cNvPr id="23" name="Oval 22">
              <a:extLst>
                <a:ext uri="{FF2B5EF4-FFF2-40B4-BE49-F238E27FC236}">
                  <a16:creationId xmlns:a16="http://schemas.microsoft.com/office/drawing/2014/main" id="{E9F2474D-0DFC-A542-82EE-4256D7652460}"/>
                </a:ext>
              </a:extLst>
            </p:cNvPr>
            <p:cNvSpPr/>
            <p:nvPr/>
          </p:nvSpPr>
          <p:spPr>
            <a:xfrm>
              <a:off x="7406639" y="3670783"/>
              <a:ext cx="2002844" cy="2003365"/>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endParaRPr>
            </a:p>
          </p:txBody>
        </p:sp>
        <p:sp>
          <p:nvSpPr>
            <p:cNvPr id="39" name="Rectangle 38">
              <a:extLst>
                <a:ext uri="{FF2B5EF4-FFF2-40B4-BE49-F238E27FC236}">
                  <a16:creationId xmlns:a16="http://schemas.microsoft.com/office/drawing/2014/main" id="{2025BEA1-25D1-FC4E-9FB4-5267A32E2C73}"/>
                </a:ext>
              </a:extLst>
            </p:cNvPr>
            <p:cNvSpPr/>
            <p:nvPr/>
          </p:nvSpPr>
          <p:spPr>
            <a:xfrm>
              <a:off x="7471914" y="4337015"/>
              <a:ext cx="1872293" cy="709022"/>
            </a:xfrm>
            <a:prstGeom prst="rect">
              <a:avLst/>
            </a:prstGeom>
            <a:ln>
              <a:noFill/>
            </a:ln>
          </p:spPr>
          <p:txBody>
            <a:bodyPr wrap="square" lIns="91422" tIns="45711" rIns="91422" bIns="45711">
              <a:spAutoFit/>
            </a:bodyPr>
            <a:lstStyle/>
            <a:p>
              <a:pPr algn="ctr">
                <a:lnSpc>
                  <a:spcPct val="95000"/>
                </a:lnSpc>
              </a:pPr>
              <a:r>
                <a:rPr lang="en-US" sz="1400" b="1" spc="100" dirty="0">
                  <a:solidFill>
                    <a:srgbClr val="FFFFFF"/>
                  </a:solidFill>
                  <a:latin typeface="+mj-lt"/>
                  <a:ea typeface="Lato" charset="0"/>
                  <a:cs typeface="Lato" charset="0"/>
                </a:rPr>
                <a:t>TARGETED TREATMENT AND FOLLOWUP</a:t>
              </a:r>
            </a:p>
          </p:txBody>
        </p:sp>
      </p:grpSp>
      <p:sp>
        <p:nvSpPr>
          <p:cNvPr id="21" name="Rectangle 20">
            <a:extLst>
              <a:ext uri="{FF2B5EF4-FFF2-40B4-BE49-F238E27FC236}">
                <a16:creationId xmlns:a16="http://schemas.microsoft.com/office/drawing/2014/main" id="{ADD4CAF3-65B5-924D-8D92-A9DFDD880654}"/>
              </a:ext>
            </a:extLst>
          </p:cNvPr>
          <p:cNvSpPr/>
          <p:nvPr/>
        </p:nvSpPr>
        <p:spPr>
          <a:xfrm>
            <a:off x="1598616" y="2062521"/>
            <a:ext cx="9041368" cy="400110"/>
          </a:xfrm>
          <a:prstGeom prst="rect">
            <a:avLst/>
          </a:prstGeom>
        </p:spPr>
        <p:txBody>
          <a:bodyPr wrap="square">
            <a:spAutoFit/>
          </a:bodyPr>
          <a:lstStyle/>
          <a:p>
            <a:pPr lvl="0" algn="ctr">
              <a:spcAft>
                <a:spcPts val="400"/>
              </a:spcAft>
            </a:pPr>
            <a:r>
              <a:rPr lang="en-US" sz="2000" b="1" dirty="0">
                <a:solidFill>
                  <a:schemeClr val="accent4"/>
                </a:solidFill>
              </a:rPr>
              <a:t>PROCESS WITH NEW DIAGNOSTIC TEST</a:t>
            </a:r>
          </a:p>
        </p:txBody>
      </p:sp>
      <p:sp>
        <p:nvSpPr>
          <p:cNvPr id="26" name="TextBox 25">
            <a:extLst>
              <a:ext uri="{FF2B5EF4-FFF2-40B4-BE49-F238E27FC236}">
                <a16:creationId xmlns:a16="http://schemas.microsoft.com/office/drawing/2014/main" id="{08EDA3AB-6347-8B46-AB5F-AB7844480885}"/>
              </a:ext>
            </a:extLst>
          </p:cNvPr>
          <p:cNvSpPr txBox="1"/>
          <p:nvPr/>
        </p:nvSpPr>
        <p:spPr>
          <a:xfrm>
            <a:off x="1147279" y="5630461"/>
            <a:ext cx="5165435" cy="646331"/>
          </a:xfrm>
          <a:prstGeom prst="rect">
            <a:avLst/>
          </a:prstGeom>
          <a:noFill/>
        </p:spPr>
        <p:txBody>
          <a:bodyPr wrap="square" rtlCol="0">
            <a:spAutoFit/>
          </a:bodyPr>
          <a:lstStyle/>
          <a:p>
            <a:r>
              <a:rPr lang="en-US" b="1" dirty="0"/>
              <a:t>SPECIES-SPECIFIC IDENTIFICATION ALLOWS FOR MORE PRECISE DIAGNOSIS AND TREATMENT</a:t>
            </a:r>
          </a:p>
        </p:txBody>
      </p:sp>
      <p:sp>
        <p:nvSpPr>
          <p:cNvPr id="27" name="TextBox 26">
            <a:extLst>
              <a:ext uri="{FF2B5EF4-FFF2-40B4-BE49-F238E27FC236}">
                <a16:creationId xmlns:a16="http://schemas.microsoft.com/office/drawing/2014/main" id="{46DE54AB-4977-5A41-9ACD-D4F93AE113AE}"/>
              </a:ext>
            </a:extLst>
          </p:cNvPr>
          <p:cNvSpPr txBox="1"/>
          <p:nvPr/>
        </p:nvSpPr>
        <p:spPr>
          <a:xfrm>
            <a:off x="7029987" y="5630461"/>
            <a:ext cx="4905860" cy="701731"/>
          </a:xfrm>
          <a:prstGeom prst="rect">
            <a:avLst/>
          </a:prstGeom>
          <a:noFill/>
        </p:spPr>
        <p:txBody>
          <a:bodyPr wrap="square" rtlCol="0">
            <a:spAutoFit/>
          </a:bodyPr>
          <a:lstStyle/>
          <a:p>
            <a:pPr>
              <a:lnSpc>
                <a:spcPct val="110000"/>
              </a:lnSpc>
            </a:pPr>
            <a:r>
              <a:rPr lang="en-US" b="1" dirty="0"/>
              <a:t>POINT-OF-SERVICE TEST REDUCES COST AND OFFERS RAPID RESULTS </a:t>
            </a:r>
          </a:p>
        </p:txBody>
      </p:sp>
      <p:sp>
        <p:nvSpPr>
          <p:cNvPr id="28" name="Shape 2540">
            <a:extLst>
              <a:ext uri="{FF2B5EF4-FFF2-40B4-BE49-F238E27FC236}">
                <a16:creationId xmlns:a16="http://schemas.microsoft.com/office/drawing/2014/main" id="{1059585E-2962-0040-A8C7-29D6A10CD726}"/>
              </a:ext>
            </a:extLst>
          </p:cNvPr>
          <p:cNvSpPr/>
          <p:nvPr/>
        </p:nvSpPr>
        <p:spPr>
          <a:xfrm>
            <a:off x="627855" y="5827098"/>
            <a:ext cx="321576" cy="32157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solidFill>
              <a:schemeClr val="tx1"/>
            </a:solidFill>
            <a:miter lim="400000"/>
          </a:ln>
        </p:spPr>
        <p:txBody>
          <a:bodyPr lIns="28575" tIns="28575" rIns="28575" bIns="28575" anchor="ctr"/>
          <a:lstStyle/>
          <a:p>
            <a:pPr defTabSz="3429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 name="Shape 2540">
            <a:extLst>
              <a:ext uri="{FF2B5EF4-FFF2-40B4-BE49-F238E27FC236}">
                <a16:creationId xmlns:a16="http://schemas.microsoft.com/office/drawing/2014/main" id="{BE66C537-9DCA-F543-8FAB-F0255BCCF6B8}"/>
              </a:ext>
            </a:extLst>
          </p:cNvPr>
          <p:cNvSpPr/>
          <p:nvPr/>
        </p:nvSpPr>
        <p:spPr>
          <a:xfrm>
            <a:off x="6510562" y="5812908"/>
            <a:ext cx="321576" cy="32157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solidFill>
              <a:schemeClr val="tx1"/>
            </a:solidFill>
            <a:miter lim="400000"/>
          </a:ln>
        </p:spPr>
        <p:txBody>
          <a:bodyPr lIns="28575" tIns="28575" rIns="28575" bIns="28575" anchor="ctr"/>
          <a:lstStyle/>
          <a:p>
            <a:pPr defTabSz="3429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1534189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53122" y="1628870"/>
            <a:ext cx="612806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TextBox 24">
            <a:extLst>
              <a:ext uri="{FF2B5EF4-FFF2-40B4-BE49-F238E27FC236}">
                <a16:creationId xmlns:a16="http://schemas.microsoft.com/office/drawing/2014/main" id="{C7FF94CD-12EC-EF48-9972-88711630D52F}"/>
              </a:ext>
            </a:extLst>
          </p:cNvPr>
          <p:cNvSpPr txBox="1"/>
          <p:nvPr/>
        </p:nvSpPr>
        <p:spPr>
          <a:xfrm>
            <a:off x="658973" y="138334"/>
            <a:ext cx="5867087" cy="1514261"/>
          </a:xfrm>
          <a:prstGeom prst="rect">
            <a:avLst/>
          </a:prstGeom>
          <a:noFill/>
        </p:spPr>
        <p:txBody>
          <a:bodyPr wrap="square" rtlCol="0">
            <a:spAutoFit/>
          </a:bodyPr>
          <a:lstStyle/>
          <a:p>
            <a:pPr>
              <a:lnSpc>
                <a:spcPct val="110000"/>
              </a:lnSpc>
            </a:pPr>
            <a:r>
              <a:rPr lang="en-US" sz="2800" b="1" dirty="0">
                <a:solidFill>
                  <a:schemeClr val="accent6">
                    <a:lumMod val="50000"/>
                  </a:schemeClr>
                </a:solidFill>
              </a:rPr>
              <a:t>Accurate species-specific diagnoses also allows for accurate reporting to leishmaniasis control programs</a:t>
            </a:r>
          </a:p>
        </p:txBody>
      </p:sp>
      <p:sp>
        <p:nvSpPr>
          <p:cNvPr id="48" name="TextBox 47">
            <a:extLst>
              <a:ext uri="{FF2B5EF4-FFF2-40B4-BE49-F238E27FC236}">
                <a16:creationId xmlns:a16="http://schemas.microsoft.com/office/drawing/2014/main" id="{9D4F4261-F39B-3541-81B0-71C216A94CF9}"/>
              </a:ext>
            </a:extLst>
          </p:cNvPr>
          <p:cNvSpPr txBox="1"/>
          <p:nvPr/>
        </p:nvSpPr>
        <p:spPr>
          <a:xfrm>
            <a:off x="1257389" y="2713305"/>
            <a:ext cx="2920589" cy="464871"/>
          </a:xfrm>
          <a:prstGeom prst="rect">
            <a:avLst/>
          </a:prstGeom>
          <a:noFill/>
        </p:spPr>
        <p:txBody>
          <a:bodyPr wrap="square" rtlCol="0">
            <a:spAutoFit/>
          </a:bodyPr>
          <a:lstStyle/>
          <a:p>
            <a:pPr>
              <a:lnSpc>
                <a:spcPct val="150000"/>
              </a:lnSpc>
            </a:pPr>
            <a:r>
              <a:rPr lang="en-US" b="1" dirty="0"/>
              <a:t>BETTER DATA</a:t>
            </a:r>
          </a:p>
        </p:txBody>
      </p:sp>
      <p:sp>
        <p:nvSpPr>
          <p:cNvPr id="52" name="TextBox 51">
            <a:extLst>
              <a:ext uri="{FF2B5EF4-FFF2-40B4-BE49-F238E27FC236}">
                <a16:creationId xmlns:a16="http://schemas.microsoft.com/office/drawing/2014/main" id="{D730FE8F-FC09-6345-B138-E7094F0C0AC7}"/>
              </a:ext>
            </a:extLst>
          </p:cNvPr>
          <p:cNvSpPr txBox="1"/>
          <p:nvPr/>
        </p:nvSpPr>
        <p:spPr>
          <a:xfrm>
            <a:off x="1257389" y="3508845"/>
            <a:ext cx="3262195" cy="464871"/>
          </a:xfrm>
          <a:prstGeom prst="rect">
            <a:avLst/>
          </a:prstGeom>
          <a:noFill/>
        </p:spPr>
        <p:txBody>
          <a:bodyPr wrap="square" rtlCol="0">
            <a:spAutoFit/>
          </a:bodyPr>
          <a:lstStyle/>
          <a:p>
            <a:pPr>
              <a:lnSpc>
                <a:spcPct val="150000"/>
              </a:lnSpc>
            </a:pPr>
            <a:r>
              <a:rPr lang="en-US" b="1" dirty="0"/>
              <a:t>EVIDENCE-BASED PROGRAMS</a:t>
            </a:r>
          </a:p>
        </p:txBody>
      </p:sp>
      <p:sp>
        <p:nvSpPr>
          <p:cNvPr id="56" name="TextBox 55">
            <a:extLst>
              <a:ext uri="{FF2B5EF4-FFF2-40B4-BE49-F238E27FC236}">
                <a16:creationId xmlns:a16="http://schemas.microsoft.com/office/drawing/2014/main" id="{E8B86985-4257-9644-B59F-D7C6E2B99EFE}"/>
              </a:ext>
            </a:extLst>
          </p:cNvPr>
          <p:cNvSpPr txBox="1"/>
          <p:nvPr/>
        </p:nvSpPr>
        <p:spPr>
          <a:xfrm>
            <a:off x="1257389" y="4304385"/>
            <a:ext cx="3111724" cy="923330"/>
          </a:xfrm>
          <a:prstGeom prst="rect">
            <a:avLst/>
          </a:prstGeom>
          <a:noFill/>
        </p:spPr>
        <p:txBody>
          <a:bodyPr wrap="square" rtlCol="0">
            <a:spAutoFit/>
          </a:bodyPr>
          <a:lstStyle/>
          <a:p>
            <a:r>
              <a:rPr lang="en-US" b="1" dirty="0"/>
              <a:t>EARLY ALERTS OF EMERGING CUTANEOUS LEISHMANIASIS THREATS</a:t>
            </a:r>
          </a:p>
        </p:txBody>
      </p:sp>
      <p:sp>
        <p:nvSpPr>
          <p:cNvPr id="60" name="Shape 2540">
            <a:extLst>
              <a:ext uri="{FF2B5EF4-FFF2-40B4-BE49-F238E27FC236}">
                <a16:creationId xmlns:a16="http://schemas.microsoft.com/office/drawing/2014/main" id="{71597362-7323-1942-9353-B35A406E3D96}"/>
              </a:ext>
            </a:extLst>
          </p:cNvPr>
          <p:cNvSpPr/>
          <p:nvPr/>
        </p:nvSpPr>
        <p:spPr>
          <a:xfrm>
            <a:off x="855018" y="2851634"/>
            <a:ext cx="321576" cy="32157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solidFill>
              <a:schemeClr val="tx1"/>
            </a:solidFill>
            <a:miter lim="400000"/>
          </a:ln>
        </p:spPr>
        <p:txBody>
          <a:bodyPr lIns="28575" tIns="28575" rIns="28575" bIns="28575" anchor="ctr"/>
          <a:lstStyle/>
          <a:p>
            <a:pPr defTabSz="3429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1" name="Shape 2540">
            <a:extLst>
              <a:ext uri="{FF2B5EF4-FFF2-40B4-BE49-F238E27FC236}">
                <a16:creationId xmlns:a16="http://schemas.microsoft.com/office/drawing/2014/main" id="{6451D128-FE1E-074D-8DB1-1F46B77CA918}"/>
              </a:ext>
            </a:extLst>
          </p:cNvPr>
          <p:cNvSpPr/>
          <p:nvPr/>
        </p:nvSpPr>
        <p:spPr>
          <a:xfrm>
            <a:off x="869553" y="3642110"/>
            <a:ext cx="321576" cy="32157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solidFill>
              <a:schemeClr val="tx1"/>
            </a:solidFill>
            <a:miter lim="400000"/>
          </a:ln>
        </p:spPr>
        <p:txBody>
          <a:bodyPr lIns="28575" tIns="28575" rIns="28575" bIns="28575" anchor="ctr"/>
          <a:lstStyle/>
          <a:p>
            <a:pPr defTabSz="3429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 name="Shape 2540">
            <a:extLst>
              <a:ext uri="{FF2B5EF4-FFF2-40B4-BE49-F238E27FC236}">
                <a16:creationId xmlns:a16="http://schemas.microsoft.com/office/drawing/2014/main" id="{44675536-0864-DA4A-9324-6A3C45CC317F}"/>
              </a:ext>
            </a:extLst>
          </p:cNvPr>
          <p:cNvSpPr/>
          <p:nvPr/>
        </p:nvSpPr>
        <p:spPr>
          <a:xfrm>
            <a:off x="869553" y="4427620"/>
            <a:ext cx="321576" cy="32157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solidFill>
              <a:schemeClr val="tx1"/>
            </a:solidFill>
            <a:miter lim="400000"/>
          </a:ln>
        </p:spPr>
        <p:txBody>
          <a:bodyPr lIns="28575" tIns="28575" rIns="28575" bIns="28575" anchor="ctr"/>
          <a:lstStyle/>
          <a:p>
            <a:pPr defTabSz="3429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pic>
        <p:nvPicPr>
          <p:cNvPr id="3" name="Picture 2">
            <a:extLst>
              <a:ext uri="{FF2B5EF4-FFF2-40B4-BE49-F238E27FC236}">
                <a16:creationId xmlns:a16="http://schemas.microsoft.com/office/drawing/2014/main" id="{312D1C88-7AE2-1947-94BA-0E802337B010}"/>
              </a:ext>
            </a:extLst>
          </p:cNvPr>
          <p:cNvPicPr>
            <a:picLocks noChangeAspect="1"/>
          </p:cNvPicPr>
          <p:nvPr/>
        </p:nvPicPr>
        <p:blipFill rotWithShape="1">
          <a:blip r:embed="rId3">
            <a:extLst>
              <a:ext uri="{28A0092B-C50C-407E-A947-70E740481C1C}">
                <a14:useLocalDpi xmlns:a14="http://schemas.microsoft.com/office/drawing/2010/main" val="0"/>
              </a:ext>
            </a:extLst>
          </a:blip>
          <a:srcRect l="31070" r="13158" b="-158"/>
          <a:stretch/>
        </p:blipFill>
        <p:spPr>
          <a:xfrm>
            <a:off x="6517421" y="-123093"/>
            <a:ext cx="5933891" cy="7104185"/>
          </a:xfrm>
          <a:prstGeom prst="rect">
            <a:avLst/>
          </a:prstGeom>
        </p:spPr>
      </p:pic>
      <p:sp>
        <p:nvSpPr>
          <p:cNvPr id="11" name="TextBox 10">
            <a:extLst>
              <a:ext uri="{FF2B5EF4-FFF2-40B4-BE49-F238E27FC236}">
                <a16:creationId xmlns:a16="http://schemas.microsoft.com/office/drawing/2014/main" id="{3547A1D6-9C95-8B45-AE93-1A20574E69A6}"/>
              </a:ext>
            </a:extLst>
          </p:cNvPr>
          <p:cNvSpPr txBox="1"/>
          <p:nvPr/>
        </p:nvSpPr>
        <p:spPr>
          <a:xfrm>
            <a:off x="10912878" y="6611779"/>
            <a:ext cx="1715861" cy="246221"/>
          </a:xfrm>
          <a:prstGeom prst="rect">
            <a:avLst/>
          </a:prstGeom>
          <a:noFill/>
        </p:spPr>
        <p:txBody>
          <a:bodyPr wrap="square" rtlCol="0">
            <a:spAutoFit/>
          </a:bodyPr>
          <a:lstStyle/>
          <a:p>
            <a:r>
              <a:rPr lang="en-US" sz="1000" dirty="0">
                <a:solidFill>
                  <a:schemeClr val="bg1"/>
                </a:solidFill>
              </a:rPr>
              <a:t>© Majid </a:t>
            </a:r>
            <a:r>
              <a:rPr lang="en-US" sz="1000" dirty="0" err="1">
                <a:solidFill>
                  <a:schemeClr val="bg1"/>
                </a:solidFill>
              </a:rPr>
              <a:t>Saeedi</a:t>
            </a:r>
            <a:r>
              <a:rPr lang="en-US" sz="1000" dirty="0">
                <a:solidFill>
                  <a:schemeClr val="bg1"/>
                </a:solidFill>
              </a:rPr>
              <a:t> / Stringer</a:t>
            </a:r>
            <a:endParaRPr lang="en-US" sz="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202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7FC471-59A6-BF4F-8CF3-16895B581021}"/>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62177" y="4014506"/>
            <a:ext cx="10267646" cy="830997"/>
          </a:xfrm>
          <a:prstGeom prst="rect">
            <a:avLst/>
          </a:prstGeom>
          <a:noFill/>
        </p:spPr>
        <p:txBody>
          <a:bodyPr wrap="square" rtlCol="0">
            <a:spAutoFit/>
          </a:bodyPr>
          <a:lstStyle/>
          <a:p>
            <a:r>
              <a:rPr lang="en-US" sz="4800" b="1" dirty="0">
                <a:solidFill>
                  <a:schemeClr val="bg1"/>
                </a:solidFill>
              </a:rPr>
              <a:t>Scope and status of research</a:t>
            </a:r>
            <a:endParaRPr lang="en-US" sz="4800" dirty="0">
              <a:solidFill>
                <a:schemeClr val="bg1"/>
              </a:solidFill>
            </a:endParaRPr>
          </a:p>
        </p:txBody>
      </p:sp>
      <p:sp>
        <p:nvSpPr>
          <p:cNvPr id="15" name="Rectangle 14"/>
          <p:cNvSpPr/>
          <p:nvPr/>
        </p:nvSpPr>
        <p:spPr>
          <a:xfrm>
            <a:off x="962176" y="3904545"/>
            <a:ext cx="11818620" cy="70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7" name="TextBox 16"/>
          <p:cNvSpPr txBox="1"/>
          <p:nvPr/>
        </p:nvSpPr>
        <p:spPr>
          <a:xfrm>
            <a:off x="962177" y="3403572"/>
            <a:ext cx="1725152" cy="461665"/>
          </a:xfrm>
          <a:prstGeom prst="rect">
            <a:avLst/>
          </a:prstGeom>
          <a:noFill/>
        </p:spPr>
        <p:txBody>
          <a:bodyPr wrap="none" rtlCol="0">
            <a:spAutoFit/>
          </a:bodyPr>
          <a:lstStyle/>
          <a:p>
            <a:r>
              <a:rPr lang="en-US" sz="2400" b="1" dirty="0">
                <a:solidFill>
                  <a:schemeClr val="bg1"/>
                </a:solidFill>
                <a:latin typeface="+mj-lt"/>
                <a:ea typeface="Lato Black" charset="0"/>
                <a:cs typeface="Lato Black" charset="0"/>
              </a:rPr>
              <a:t>SECTION 02</a:t>
            </a:r>
          </a:p>
        </p:txBody>
      </p:sp>
    </p:spTree>
    <p:extLst>
      <p:ext uri="{BB962C8B-B14F-4D97-AF65-F5344CB8AC3E}">
        <p14:creationId xmlns:p14="http://schemas.microsoft.com/office/powerpoint/2010/main" val="1509379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Pasteur Institut">
      <a:dk1>
        <a:srgbClr val="002F6C"/>
      </a:dk1>
      <a:lt1>
        <a:srgbClr val="FFFFFF"/>
      </a:lt1>
      <a:dk2>
        <a:srgbClr val="5E5D60"/>
      </a:dk2>
      <a:lt2>
        <a:srgbClr val="FFFFFF"/>
      </a:lt2>
      <a:accent1>
        <a:srgbClr val="98AE65"/>
      </a:accent1>
      <a:accent2>
        <a:srgbClr val="5F80A7"/>
      </a:accent2>
      <a:accent3>
        <a:srgbClr val="8EB5DD"/>
      </a:accent3>
      <a:accent4>
        <a:srgbClr val="6C6463"/>
      </a:accent4>
      <a:accent5>
        <a:srgbClr val="FFD478"/>
      </a:accent5>
      <a:accent6>
        <a:srgbClr val="CFCDC9"/>
      </a:accent6>
      <a:hlink>
        <a:srgbClr val="2374BA"/>
      </a:hlink>
      <a:folHlink>
        <a:srgbClr val="98AE65"/>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26282</TotalTime>
  <Words>2769</Words>
  <Application>Microsoft Macintosh PowerPoint</Application>
  <PresentationFormat>Widescreen</PresentationFormat>
  <Paragraphs>239</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Candara</vt:lpstr>
      <vt:lpstr>Gill Sans</vt:lpstr>
      <vt:lpstr>Lato</vt:lpstr>
      <vt:lpstr>Lato Black</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Presentations</dc:title>
  <dc:subject/>
  <dc:creator>Rocketo Graphics</dc:creator>
  <cp:keywords/>
  <dc:description/>
  <cp:lastModifiedBy>Anneka Van Scoyoc</cp:lastModifiedBy>
  <cp:revision>4538</cp:revision>
  <dcterms:created xsi:type="dcterms:W3CDTF">2014-11-12T21:47:38Z</dcterms:created>
  <dcterms:modified xsi:type="dcterms:W3CDTF">2019-06-14T16:48:10Z</dcterms:modified>
  <cp:category/>
</cp:coreProperties>
</file>