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0" r:id="rId1"/>
  </p:sldMasterIdLst>
  <p:notesMasterIdLst>
    <p:notesMasterId r:id="rId22"/>
  </p:notesMasterIdLst>
  <p:sldIdLst>
    <p:sldId id="799" r:id="rId2"/>
    <p:sldId id="800" r:id="rId3"/>
    <p:sldId id="886" r:id="rId4"/>
    <p:sldId id="887" r:id="rId5"/>
    <p:sldId id="888" r:id="rId6"/>
    <p:sldId id="904" r:id="rId7"/>
    <p:sldId id="889" r:id="rId8"/>
    <p:sldId id="905" r:id="rId9"/>
    <p:sldId id="890" r:id="rId10"/>
    <p:sldId id="906" r:id="rId11"/>
    <p:sldId id="892" r:id="rId12"/>
    <p:sldId id="893" r:id="rId13"/>
    <p:sldId id="894" r:id="rId14"/>
    <p:sldId id="895" r:id="rId15"/>
    <p:sldId id="896" r:id="rId16"/>
    <p:sldId id="897" r:id="rId17"/>
    <p:sldId id="898" r:id="rId18"/>
    <p:sldId id="899" r:id="rId19"/>
    <p:sldId id="901" r:id="rId20"/>
    <p:sldId id="90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9" pos="3864" userDrawn="1">
          <p15:clr>
            <a:srgbClr val="A4A3A4"/>
          </p15:clr>
        </p15:guide>
        <p15:guide id="70"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erminal Pinalie" initials="G" lastIdx="16" clrIdx="0"/>
  <p:cmAuthor id="1" name="Christine Power" initials="CP" lastIdx="14" clrIdx="1">
    <p:extLst>
      <p:ext uri="{19B8F6BF-5375-455C-9EA6-DF929625EA0E}">
        <p15:presenceInfo xmlns:p15="http://schemas.microsoft.com/office/powerpoint/2012/main" userId="S::cpower@prb.org::8e0d33fb-66ad-46a1-a73c-48fec8619f4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CAFDC"/>
    <a:srgbClr val="FFD478"/>
    <a:srgbClr val="FFB61A"/>
    <a:srgbClr val="FFFFFF"/>
    <a:srgbClr val="363F49"/>
    <a:srgbClr val="545454"/>
    <a:srgbClr val="000000"/>
    <a:srgbClr val="4D4E4E"/>
    <a:srgbClr val="F3F3F3"/>
    <a:srgbClr val="EA5F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52" autoAdjust="0"/>
    <p:restoredTop sz="55844" autoAdjust="0"/>
  </p:normalViewPr>
  <p:slideViewPr>
    <p:cSldViewPr snapToGrid="0" snapToObjects="1">
      <p:cViewPr varScale="1">
        <p:scale>
          <a:sx n="36" d="100"/>
          <a:sy n="36" d="100"/>
        </p:scale>
        <p:origin x="2118" y="60"/>
      </p:cViewPr>
      <p:guideLst>
        <p:guide pos="3864"/>
        <p:guide orient="horz" pos="2160"/>
      </p:guideLst>
    </p:cSldViewPr>
  </p:slideViewPr>
  <p:notesTextViewPr>
    <p:cViewPr>
      <p:scale>
        <a:sx n="100" d="100"/>
        <a:sy n="100" d="100"/>
      </p:scale>
      <p:origin x="0" y="0"/>
    </p:cViewPr>
  </p:notesTextViewPr>
  <p:sorterViewPr>
    <p:cViewPr>
      <p:scale>
        <a:sx n="24" d="100"/>
        <a:sy n="24"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Light"/>
              </a:defRPr>
            </a:lvl1pPr>
          </a:lstStyle>
          <a:p>
            <a:fld id="{EFC10EE1-B198-C942-8235-326C972CBB30}" type="datetimeFigureOut">
              <a:rPr lang="en-US" smtClean="0"/>
              <a:pPr/>
              <a:t>8/27/2019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alibri Light"/>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kern="1200">
        <a:solidFill>
          <a:schemeClr val="tx1"/>
        </a:solidFill>
        <a:latin typeface="Calibri Light"/>
        <a:ea typeface="+mn-ea"/>
        <a:cs typeface="+mn-cs"/>
      </a:defRPr>
    </a:lvl1pPr>
    <a:lvl2pPr marL="457109" algn="l" defTabSz="457109" rtl="0" eaLnBrk="1" latinLnBrk="0" hangingPunct="1">
      <a:defRPr sz="1200" kern="1200">
        <a:solidFill>
          <a:schemeClr val="tx1"/>
        </a:solidFill>
        <a:latin typeface="Calibri Light"/>
        <a:ea typeface="+mn-ea"/>
        <a:cs typeface="+mn-cs"/>
      </a:defRPr>
    </a:lvl2pPr>
    <a:lvl3pPr marL="914217" algn="l" defTabSz="457109" rtl="0" eaLnBrk="1" latinLnBrk="0" hangingPunct="1">
      <a:defRPr sz="1200" kern="1200">
        <a:solidFill>
          <a:schemeClr val="tx1"/>
        </a:solidFill>
        <a:latin typeface="Calibri Light"/>
        <a:ea typeface="+mn-ea"/>
        <a:cs typeface="+mn-cs"/>
      </a:defRPr>
    </a:lvl3pPr>
    <a:lvl4pPr marL="1371326" algn="l" defTabSz="457109" rtl="0" eaLnBrk="1" latinLnBrk="0" hangingPunct="1">
      <a:defRPr sz="1200" kern="1200">
        <a:solidFill>
          <a:schemeClr val="tx1"/>
        </a:solidFill>
        <a:latin typeface="Calibri Light"/>
        <a:ea typeface="+mn-ea"/>
        <a:cs typeface="+mn-cs"/>
      </a:defRPr>
    </a:lvl4pPr>
    <a:lvl5pPr marL="1828434" algn="l" defTabSz="457109" rtl="0" eaLnBrk="1" latinLnBrk="0" hangingPunct="1">
      <a:defRPr sz="1200" kern="1200">
        <a:solidFill>
          <a:schemeClr val="tx1"/>
        </a:solidFill>
        <a:latin typeface="Calibri Light"/>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mailto:ikram.Guizani@pasteur.tn"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who.int/leishmaniasis/disease/en/"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cdc.gov/parasites/leishmaniasis/gen_info/faqs.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Dans cette présentation, nous allons examiner la recherche qui pourrait étendre l’accès à un diagnostic exact de la leishmaniose, une maladie tropicale négligée qui touche entre 700</a:t>
            </a:r>
            <a:r>
              <a:rPr lang="fr-CA" sz="1200" kern="1200" baseline="0" noProof="0" dirty="0">
                <a:solidFill>
                  <a:schemeClr val="tx1"/>
                </a:solidFill>
                <a:effectLst/>
                <a:latin typeface="Calibri Light"/>
                <a:ea typeface="+mn-ea"/>
                <a:cs typeface="+mn-cs"/>
              </a:rPr>
              <a:t> </a:t>
            </a:r>
            <a:r>
              <a:rPr lang="fr-CA" sz="1200" kern="1200" noProof="0" dirty="0">
                <a:solidFill>
                  <a:schemeClr val="tx1"/>
                </a:solidFill>
                <a:effectLst/>
                <a:latin typeface="Calibri Light"/>
                <a:ea typeface="+mn-ea"/>
                <a:cs typeface="+mn-cs"/>
              </a:rPr>
              <a:t>000 et 1,2 million de personnes dans le monde chaque année. Ma présentation démontre comment la recherche et des données probantes peuvent contribuer à trouver des solutions pratiques pour la santé mondiale et les problèmes de développement.</a:t>
            </a:r>
            <a:endParaRPr lang="fr-CA" noProof="0"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28649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Message 6 : </a:t>
            </a:r>
            <a:r>
              <a:rPr lang="fr-CA" sz="1200" b="1" kern="1200" noProof="0" dirty="0">
                <a:solidFill>
                  <a:schemeClr val="tx1"/>
                </a:solidFill>
                <a:effectLst/>
                <a:latin typeface="Calibri Light"/>
                <a:ea typeface="+mn-ea"/>
                <a:cs typeface="+mn-cs"/>
              </a:rPr>
              <a:t>Objet de l’étude et état actuel d’avancement de la recherche </a:t>
            </a:r>
            <a:r>
              <a:rPr lang="fr-CA" sz="1200" kern="1200" noProof="0" dirty="0">
                <a:solidFill>
                  <a:schemeClr val="tx1"/>
                </a:solidFill>
                <a:effectLst/>
                <a:latin typeface="Calibri Light"/>
                <a:ea typeface="+mn-ea"/>
                <a:cs typeface="+mn-cs"/>
              </a:rPr>
              <a:t>: </a:t>
            </a:r>
          </a:p>
          <a:p>
            <a:endParaRPr lang="fr-CA" sz="1200" kern="1200" noProof="0" dirty="0">
              <a:solidFill>
                <a:schemeClr val="tx1"/>
              </a:solidFill>
              <a:effectLst/>
              <a:latin typeface="Calibri Light"/>
              <a:ea typeface="+mn-ea"/>
              <a:cs typeface="+mn-cs"/>
            </a:endParaRP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La recherche est conduite par le Dr. </a:t>
            </a:r>
            <a:r>
              <a:rPr lang="fr-CA" sz="1200" kern="1200" noProof="0" dirty="0" err="1">
                <a:solidFill>
                  <a:schemeClr val="tx1"/>
                </a:solidFill>
                <a:effectLst/>
                <a:latin typeface="Calibri Light"/>
                <a:ea typeface="+mn-ea"/>
                <a:cs typeface="+mn-cs"/>
              </a:rPr>
              <a:t>Ikram</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Guizani</a:t>
            </a:r>
            <a:r>
              <a:rPr lang="fr-CA" sz="1200" kern="1200" noProof="0" dirty="0">
                <a:solidFill>
                  <a:schemeClr val="tx1"/>
                </a:solidFill>
                <a:effectLst/>
                <a:latin typeface="Calibri Light"/>
                <a:ea typeface="+mn-ea"/>
                <a:cs typeface="+mn-cs"/>
              </a:rPr>
              <a:t> et l’Institut Pasteur de Tunis. Elle a pour objectif d’étudier des solutions sur les lieux des soins (</a:t>
            </a:r>
            <a:r>
              <a:rPr lang="fr-CA" sz="1200" i="1" kern="1200" noProof="0" dirty="0">
                <a:solidFill>
                  <a:schemeClr val="tx1"/>
                </a:solidFill>
                <a:effectLst/>
                <a:latin typeface="Calibri Light"/>
                <a:ea typeface="+mn-ea"/>
                <a:cs typeface="+mn-cs"/>
              </a:rPr>
              <a:t>point-of-care</a:t>
            </a:r>
            <a:r>
              <a:rPr lang="fr-CA" sz="1200" kern="1200" noProof="0" dirty="0">
                <a:solidFill>
                  <a:schemeClr val="tx1"/>
                </a:solidFill>
                <a:effectLst/>
                <a:latin typeface="Calibri Light"/>
                <a:ea typeface="+mn-ea"/>
                <a:cs typeface="+mn-cs"/>
              </a:rPr>
              <a:t>) permettant d’identifier le parasite spécifique qui provoque la LC. La recherche débouchera sur le développement d’un test de diagnostic sur bandelette permettant un diagnostic exact de la LC et la détection de l’espèce en cause.</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La recherche est axée sur quatre des agents pathogènes de la leishmaniose qui sont responsables d’infections dans des pays d’endémie en Afrique, en Asie et en Europe : </a:t>
            </a:r>
            <a:r>
              <a:rPr lang="fr-CA" sz="1200" i="1" kern="1200" noProof="0" dirty="0">
                <a:solidFill>
                  <a:schemeClr val="tx1"/>
                </a:solidFill>
                <a:effectLst/>
                <a:latin typeface="Calibri Light"/>
                <a:ea typeface="+mn-ea"/>
                <a:cs typeface="+mn-cs"/>
              </a:rPr>
              <a:t>L. major, L. </a:t>
            </a:r>
            <a:r>
              <a:rPr lang="fr-CA" sz="1200" i="1" kern="1200" noProof="0" dirty="0" err="1">
                <a:solidFill>
                  <a:schemeClr val="tx1"/>
                </a:solidFill>
                <a:effectLst/>
                <a:latin typeface="Calibri Light"/>
                <a:ea typeface="+mn-ea"/>
                <a:cs typeface="+mn-cs"/>
              </a:rPr>
              <a:t>tropica</a:t>
            </a:r>
            <a:r>
              <a:rPr lang="fr-CA" sz="1200" i="1" kern="1200" noProof="0" dirty="0">
                <a:solidFill>
                  <a:schemeClr val="tx1"/>
                </a:solidFill>
                <a:effectLst/>
                <a:latin typeface="Calibri Light"/>
                <a:ea typeface="+mn-ea"/>
                <a:cs typeface="+mn-cs"/>
              </a:rPr>
              <a:t>, L. </a:t>
            </a:r>
            <a:r>
              <a:rPr lang="fr-CA" sz="1200" i="1" kern="1200" noProof="0" dirty="0" err="1">
                <a:solidFill>
                  <a:schemeClr val="tx1"/>
                </a:solidFill>
                <a:effectLst/>
                <a:latin typeface="Calibri Light"/>
                <a:ea typeface="+mn-ea"/>
                <a:cs typeface="+mn-cs"/>
              </a:rPr>
              <a:t>donovani</a:t>
            </a:r>
            <a:r>
              <a:rPr lang="fr-CA" sz="1200" i="1" kern="1200" noProof="0" dirty="0">
                <a:solidFill>
                  <a:schemeClr val="tx1"/>
                </a:solidFill>
                <a:effectLst/>
                <a:latin typeface="Calibri Light"/>
                <a:ea typeface="+mn-ea"/>
                <a:cs typeface="+mn-cs"/>
              </a:rPr>
              <a:t> </a:t>
            </a:r>
            <a:r>
              <a:rPr lang="fr-CA" sz="1200" i="0" kern="1200" noProof="0" dirty="0">
                <a:solidFill>
                  <a:schemeClr val="tx1"/>
                </a:solidFill>
                <a:effectLst/>
                <a:latin typeface="Calibri Light"/>
                <a:ea typeface="+mn-ea"/>
                <a:cs typeface="+mn-cs"/>
              </a:rPr>
              <a:t>et </a:t>
            </a:r>
            <a:r>
              <a:rPr lang="fr-CA" sz="1200" i="1" kern="1200" noProof="0" dirty="0">
                <a:solidFill>
                  <a:schemeClr val="tx1"/>
                </a:solidFill>
                <a:effectLst/>
                <a:latin typeface="Calibri Light"/>
                <a:ea typeface="+mn-ea"/>
                <a:cs typeface="+mn-cs"/>
              </a:rPr>
              <a:t>L. </a:t>
            </a:r>
            <a:r>
              <a:rPr lang="fr-CA" sz="1200" i="1" kern="1200" noProof="0" dirty="0" err="1">
                <a:solidFill>
                  <a:schemeClr val="tx1"/>
                </a:solidFill>
                <a:effectLst/>
                <a:latin typeface="Calibri Light"/>
                <a:ea typeface="+mn-ea"/>
                <a:cs typeface="+mn-cs"/>
              </a:rPr>
              <a:t>infantum</a:t>
            </a:r>
            <a:r>
              <a:rPr lang="fr-CA" sz="1200" kern="1200" noProof="0" dirty="0">
                <a:solidFill>
                  <a:schemeClr val="tx1"/>
                </a:solidFill>
                <a:effectLst/>
                <a:latin typeface="Calibri Light"/>
                <a:ea typeface="+mn-ea"/>
                <a:cs typeface="+mn-cs"/>
              </a:rPr>
              <a:t>.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données sont collectées au Liban, au Maroc, en Algérie et en Tunisie. </a:t>
            </a:r>
          </a:p>
          <a:p>
            <a:pPr marL="171450" lvl="0" indent="-171450">
              <a:buFont typeface="Arial" panose="020B0604020202020204" pitchFamily="34" charset="0"/>
              <a:buChar char="•"/>
            </a:pPr>
            <a:r>
              <a:rPr lang="fr-CA" sz="1200" kern="1200" noProof="0" dirty="0">
                <a:solidFill>
                  <a:srgbClr val="FF0000"/>
                </a:solidFill>
                <a:effectLst/>
                <a:latin typeface="Calibri Light"/>
                <a:ea typeface="+mn-ea"/>
                <a:cs typeface="+mn-cs"/>
              </a:rPr>
              <a:t>Illustrez le calendrier / les étapes importantes de la recherche (par exemple, nous évaluons actuellement 17 essais spécifiques à une espèce). </a:t>
            </a:r>
          </a:p>
          <a:p>
            <a:pPr marL="171450" lvl="0" indent="-171450">
              <a:buFont typeface="Arial" panose="020B0604020202020204" pitchFamily="34" charset="0"/>
              <a:buChar char="•"/>
            </a:pPr>
            <a:r>
              <a:rPr lang="fr-CA" sz="1200" kern="1200" noProof="0" dirty="0">
                <a:solidFill>
                  <a:srgbClr val="FF0000"/>
                </a:solidFill>
                <a:effectLst/>
                <a:latin typeface="Calibri Light"/>
                <a:ea typeface="+mn-ea"/>
                <a:cs typeface="+mn-cs"/>
              </a:rPr>
              <a:t>Nous devrions avoir les résultats, y compris la « preuve du concept », d’ici décembre 2020</a:t>
            </a:r>
            <a:r>
              <a:rPr lang="fr-CA" sz="1200" i="1" kern="1200" noProof="0" dirty="0">
                <a:solidFill>
                  <a:srgbClr val="FF0000"/>
                </a:solidFill>
                <a:effectLst/>
                <a:latin typeface="Calibri Light"/>
                <a:ea typeface="+mn-ea"/>
                <a:cs typeface="+mn-cs"/>
              </a:rPr>
              <a:t>.</a:t>
            </a:r>
            <a:endParaRPr lang="fr-CA" sz="1200" kern="1200" noProof="0" dirty="0">
              <a:solidFill>
                <a:srgbClr val="FF0000"/>
              </a:solidFill>
              <a:effectLst/>
              <a:latin typeface="Calibri Light"/>
              <a:ea typeface="+mn-ea"/>
              <a:cs typeface="+mn-cs"/>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1082921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11</a:t>
            </a:fld>
            <a:endParaRPr lang="en-US" dirty="0"/>
          </a:p>
        </p:txBody>
      </p:sp>
    </p:spTree>
    <p:extLst>
      <p:ext uri="{BB962C8B-B14F-4D97-AF65-F5344CB8AC3E}">
        <p14:creationId xmlns:p14="http://schemas.microsoft.com/office/powerpoint/2010/main" val="1279038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Message 8 : </a:t>
            </a:r>
            <a:r>
              <a:rPr lang="fr-CA" sz="1200" b="1" kern="1200" noProof="0" dirty="0">
                <a:solidFill>
                  <a:schemeClr val="tx1"/>
                </a:solidFill>
                <a:effectLst/>
                <a:latin typeface="Calibri Light"/>
                <a:ea typeface="+mn-ea"/>
                <a:cs typeface="+mn-cs"/>
              </a:rPr>
              <a:t>Passer de la recherche à l’action mobilisera les contributions et les engagements de divers acteurs, notamment le secteur privé, les philanthropes, les gouvernements et la société civile.</a:t>
            </a:r>
            <a:r>
              <a:rPr lang="fr-CA" sz="1200" kern="1200" noProof="0" dirty="0">
                <a:solidFill>
                  <a:schemeClr val="tx1"/>
                </a:solidFill>
                <a:effectLst/>
                <a:latin typeface="Calibri Light"/>
                <a:ea typeface="+mn-ea"/>
                <a:cs typeface="+mn-cs"/>
              </a:rPr>
              <a:t> </a:t>
            </a:r>
          </a:p>
        </p:txBody>
      </p:sp>
      <p:sp>
        <p:nvSpPr>
          <p:cNvPr id="4" name="Slide Number Placeholder 3"/>
          <p:cNvSpPr>
            <a:spLocks noGrp="1"/>
          </p:cNvSpPr>
          <p:nvPr>
            <p:ph type="sldNum" sz="quarter" idx="5"/>
          </p:nvPr>
        </p:nvSpPr>
        <p:spPr/>
        <p:txBody>
          <a:bodyPr/>
          <a:lstStyle/>
          <a:p>
            <a:fld id="{006BE02D-20C0-F840-AFAC-BEA99C74FDC2}" type="slidenum">
              <a:rPr lang="en-US" smtClean="0"/>
              <a:pPr/>
              <a:t>12</a:t>
            </a:fld>
            <a:endParaRPr lang="en-US" dirty="0"/>
          </a:p>
        </p:txBody>
      </p:sp>
    </p:spTree>
    <p:extLst>
      <p:ext uri="{BB962C8B-B14F-4D97-AF65-F5344CB8AC3E}">
        <p14:creationId xmlns:p14="http://schemas.microsoft.com/office/powerpoint/2010/main" val="17436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Commençons par les partenariats avec l’industrie. L’équipe souhaiterait établir un partenariat avec des sociétés du secteur privé qui peuvent contribuer à mettre sur le marché cet outil diagnostique, ainsi qu’avec des sociétés ou organismes qui peuvent rassembler des données supplémentaires afin de soutenir le « dossier commercial » de cet outil, en fournissant des études sur le rapport coût-efficacité, le potentiel du marché et l’incidence sur la santé / le développement.</a:t>
            </a:r>
          </a:p>
        </p:txBody>
      </p:sp>
      <p:sp>
        <p:nvSpPr>
          <p:cNvPr id="4" name="Slide Number Placeholder 3"/>
          <p:cNvSpPr>
            <a:spLocks noGrp="1"/>
          </p:cNvSpPr>
          <p:nvPr>
            <p:ph type="sldNum" sz="quarter" idx="5"/>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1647857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La recherche présentée ici ne suffira pas. Des fonds supplémentaires seront nécessaires pour évaluer l’outil diagnostique, pour guider son introduction et assurer son expansion et pour soutenir la poursuite de recherches pouvant contribuer à des efforts de prévention, notamment le développement d’un vaccin. Seul</a:t>
            </a:r>
            <a:r>
              <a:rPr lang="fr-CA" sz="1200" kern="1200" baseline="0" noProof="0" dirty="0">
                <a:solidFill>
                  <a:schemeClr val="tx1"/>
                </a:solidFill>
                <a:effectLst/>
                <a:latin typeface="Calibri Light"/>
                <a:ea typeface="+mn-ea"/>
                <a:cs typeface="+mn-cs"/>
              </a:rPr>
              <a:t> l</a:t>
            </a:r>
            <a:r>
              <a:rPr lang="fr-CA" sz="1200" kern="1200" noProof="0" dirty="0">
                <a:solidFill>
                  <a:schemeClr val="tx1"/>
                </a:solidFill>
                <a:effectLst/>
                <a:latin typeface="Calibri Light"/>
                <a:ea typeface="+mn-ea"/>
                <a:cs typeface="+mn-cs"/>
              </a:rPr>
              <a:t>e</a:t>
            </a:r>
            <a:r>
              <a:rPr lang="fr-CA" sz="1200" kern="1200" baseline="0" noProof="0" dirty="0">
                <a:solidFill>
                  <a:schemeClr val="tx1"/>
                </a:solidFill>
                <a:effectLst/>
                <a:latin typeface="Calibri Light"/>
                <a:ea typeface="+mn-ea"/>
                <a:cs typeface="+mn-cs"/>
              </a:rPr>
              <a:t> recours aux</a:t>
            </a:r>
            <a:r>
              <a:rPr lang="fr-CA" sz="1200" kern="1200" noProof="0" dirty="0">
                <a:solidFill>
                  <a:schemeClr val="tx1"/>
                </a:solidFill>
                <a:effectLst/>
                <a:latin typeface="Calibri Light"/>
                <a:ea typeface="+mn-ea"/>
                <a:cs typeface="+mn-cs"/>
              </a:rPr>
              <a:t> gouvernements, aux donateurs et</a:t>
            </a:r>
            <a:r>
              <a:rPr lang="fr-CA" sz="1200" kern="1200" baseline="0" noProof="0" dirty="0">
                <a:solidFill>
                  <a:schemeClr val="tx1"/>
                </a:solidFill>
                <a:effectLst/>
                <a:latin typeface="Calibri Light"/>
                <a:ea typeface="+mn-ea"/>
                <a:cs typeface="+mn-cs"/>
              </a:rPr>
              <a:t> à</a:t>
            </a:r>
            <a:r>
              <a:rPr lang="fr-CA" sz="1200" kern="1200" noProof="0" dirty="0">
                <a:solidFill>
                  <a:schemeClr val="tx1"/>
                </a:solidFill>
                <a:effectLst/>
                <a:latin typeface="Calibri Light"/>
                <a:ea typeface="+mn-ea"/>
                <a:cs typeface="+mn-cs"/>
              </a:rPr>
              <a:t> l’industrie peut combler ce déficit de ressources.</a:t>
            </a:r>
            <a:r>
              <a:rPr lang="fr-CA" noProof="0" dirty="0">
                <a:effectLst/>
              </a:rPr>
              <a:t> </a:t>
            </a:r>
            <a:endParaRPr lang="fr-CA" sz="1200" kern="1200" noProof="0" dirty="0">
              <a:solidFill>
                <a:schemeClr val="tx1"/>
              </a:solidFill>
              <a:effectLst/>
              <a:latin typeface="Calibri Light"/>
              <a:ea typeface="+mn-ea"/>
              <a:cs typeface="+mn-cs"/>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14</a:t>
            </a:fld>
            <a:endParaRPr lang="en-US" dirty="0"/>
          </a:p>
        </p:txBody>
      </p:sp>
    </p:spTree>
    <p:extLst>
      <p:ext uri="{BB962C8B-B14F-4D97-AF65-F5344CB8AC3E}">
        <p14:creationId xmlns:p14="http://schemas.microsoft.com/office/powerpoint/2010/main" val="3466156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Les gouvernements des pays les plus touchés par la leishmaniose cutanée doivent inscrire en priorité le diagnostic exact de cette maladie dans leur propre budget et dans leurs demandes aux partenaires de développement et d’investissement.  Ce test de diagnostic spécifique à une espèce a un potentiel pour le contrôle de la maladie : non seulement il améliore le traitement de cette maladie </a:t>
            </a:r>
            <a:r>
              <a:rPr lang="fr-CA" sz="1200" kern="1200" noProof="0" dirty="0" err="1">
                <a:solidFill>
                  <a:schemeClr val="tx1"/>
                </a:solidFill>
                <a:effectLst/>
                <a:latin typeface="Calibri Light"/>
                <a:ea typeface="+mn-ea"/>
                <a:cs typeface="+mn-cs"/>
              </a:rPr>
              <a:t>défigurante</a:t>
            </a:r>
            <a:r>
              <a:rPr lang="fr-CA" sz="1200" kern="1200" noProof="0" dirty="0">
                <a:solidFill>
                  <a:schemeClr val="tx1"/>
                </a:solidFill>
                <a:effectLst/>
                <a:latin typeface="Calibri Light"/>
                <a:ea typeface="+mn-ea"/>
                <a:cs typeface="+mn-cs"/>
              </a:rPr>
              <a:t>, mais il contribue aussi de manière notable</a:t>
            </a:r>
            <a:r>
              <a:rPr lang="fr-CA" sz="1200" kern="1200" baseline="0" noProof="0" dirty="0">
                <a:solidFill>
                  <a:schemeClr val="tx1"/>
                </a:solidFill>
                <a:effectLst/>
                <a:latin typeface="Calibri Light"/>
                <a:ea typeface="+mn-ea"/>
                <a:cs typeface="+mn-cs"/>
              </a:rPr>
              <a:t> </a:t>
            </a:r>
            <a:r>
              <a:rPr lang="fr-CA" sz="1200" kern="1200" noProof="0" dirty="0">
                <a:solidFill>
                  <a:schemeClr val="tx1"/>
                </a:solidFill>
                <a:effectLst/>
                <a:latin typeface="Calibri Light"/>
                <a:ea typeface="+mn-ea"/>
                <a:cs typeface="+mn-cs"/>
              </a:rPr>
              <a:t>au contrôle de sa propagation.  </a:t>
            </a:r>
          </a:p>
          <a:p>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Outre les essais de l’outil sur le terrain, les gouvernements doivent réviser et tester de nouveaux protocoles de diagnostic qui tiennent compte d’un diagnostic spécifique à une espèce.</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À titre d’exemple, le soutien du gouvernement en Inde a été crucial pour le transfert de la technologie et l’adoption du diagnostic de la leishmaniose viscérale (LV) dans leur programme d’élimination de la LV qui s’est révélé extrêmement efficace.</a:t>
            </a:r>
          </a:p>
        </p:txBody>
      </p:sp>
      <p:sp>
        <p:nvSpPr>
          <p:cNvPr id="4" name="Slide Number Placeholder 3"/>
          <p:cNvSpPr>
            <a:spLocks noGrp="1"/>
          </p:cNvSpPr>
          <p:nvPr>
            <p:ph type="sldNum" sz="quarter" idx="5"/>
          </p:nvPr>
        </p:nvSpPr>
        <p:spPr/>
        <p:txBody>
          <a:bodyPr/>
          <a:lstStyle/>
          <a:p>
            <a:fld id="{006BE02D-20C0-F840-AFAC-BEA99C74FDC2}" type="slidenum">
              <a:rPr lang="en-US" smtClean="0"/>
              <a:pPr/>
              <a:t>15</a:t>
            </a:fld>
            <a:endParaRPr lang="en-US" dirty="0"/>
          </a:p>
        </p:txBody>
      </p:sp>
    </p:spTree>
    <p:extLst>
      <p:ext uri="{BB962C8B-B14F-4D97-AF65-F5344CB8AC3E}">
        <p14:creationId xmlns:p14="http://schemas.microsoft.com/office/powerpoint/2010/main" val="579647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La leishmaniose cutanée est un problème qui concerne de nombreux pays et exige une approche transdisciplinaire. Les interventions pourront souhaiter suivre l’exemple de l’approche de « One Health » qui a révolutionné la manière dont la communauté de développement combat les menaces de pandémies émergentes d’origine zoonotique. En réunissant des experts de la santé publique, des biologistes de la faune et des vétérinaires, et en travaillant au niveau régional, l’approche de One Health cherche à développer des solutions holistiques qui transcendent les disciplines et les frontières. </a:t>
            </a:r>
          </a:p>
        </p:txBody>
      </p:sp>
      <p:sp>
        <p:nvSpPr>
          <p:cNvPr id="4" name="Slide Number Placeholder 3"/>
          <p:cNvSpPr>
            <a:spLocks noGrp="1"/>
          </p:cNvSpPr>
          <p:nvPr>
            <p:ph type="sldNum" sz="quarter" idx="5"/>
          </p:nvPr>
        </p:nvSpPr>
        <p:spPr/>
        <p:txBody>
          <a:bodyPr/>
          <a:lstStyle/>
          <a:p>
            <a:fld id="{006BE02D-20C0-F840-AFAC-BEA99C74FDC2}" type="slidenum">
              <a:rPr lang="en-US" smtClean="0"/>
              <a:pPr/>
              <a:t>16</a:t>
            </a:fld>
            <a:endParaRPr lang="en-US" dirty="0"/>
          </a:p>
        </p:txBody>
      </p:sp>
    </p:spTree>
    <p:extLst>
      <p:ext uri="{BB962C8B-B14F-4D97-AF65-F5344CB8AC3E}">
        <p14:creationId xmlns:p14="http://schemas.microsoft.com/office/powerpoint/2010/main" val="657666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17</a:t>
            </a:fld>
            <a:endParaRPr lang="en-US" dirty="0"/>
          </a:p>
        </p:txBody>
      </p:sp>
    </p:spTree>
    <p:extLst>
      <p:ext uri="{BB962C8B-B14F-4D97-AF65-F5344CB8AC3E}">
        <p14:creationId xmlns:p14="http://schemas.microsoft.com/office/powerpoint/2010/main" val="831406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Message : un test de diagnostic de la leishmaniose cutanée permettant une identification précise des parasites comblera les lacunes technologiques qui existent actuellement en matière de diagnostic et améliorera ainsi l’efficacité du traitement tout en contribuant au développement d’un vaccin et aux efforts déployés pour contrôler la maladie à l’avenir. </a:t>
            </a:r>
          </a:p>
          <a:p>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C’est cette diapositive qui devrait rester affichée pendant la session de questions-réponses et la discussion. Le texte de cette diapositive est l’essentiel à retenir de la présentation et doit donc rester visible pour les participants aussi longtemps que possible.   </a:t>
            </a:r>
          </a:p>
          <a:p>
            <a:endParaRPr lang="fr-CA" sz="1200" kern="1200" noProof="0" dirty="0">
              <a:solidFill>
                <a:schemeClr val="tx1"/>
              </a:solidFill>
              <a:effectLst/>
              <a:latin typeface="Calibri Light"/>
              <a:ea typeface="+mn-ea"/>
              <a:cs typeface="+mn-cs"/>
            </a:endParaRPr>
          </a:p>
          <a:p>
            <a:r>
              <a:rPr lang="fr-CA" sz="1200" kern="1200" noProof="0" dirty="0">
                <a:solidFill>
                  <a:schemeClr val="tx1"/>
                </a:solidFill>
                <a:effectLst/>
                <a:latin typeface="Calibri Light"/>
                <a:ea typeface="+mn-ea"/>
                <a:cs typeface="+mn-cs"/>
              </a:rPr>
              <a:t>Vers la fin de la session de questions-réponses, vous pouvez passer à la diapositive suivante qui contient les coordonnées de la personne à contacter.</a:t>
            </a:r>
            <a:r>
              <a:rPr lang="fr-CA" noProof="0" dirty="0">
                <a:effectLst/>
              </a:rPr>
              <a:t> </a:t>
            </a:r>
            <a:endParaRPr lang="fr-CA" sz="1200" kern="1200" noProof="0" dirty="0">
              <a:solidFill>
                <a:schemeClr val="tx1"/>
              </a:solidFill>
              <a:effectLst/>
              <a:latin typeface="Calibri Light"/>
              <a:ea typeface="+mn-ea"/>
              <a:cs typeface="+mn-cs"/>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18</a:t>
            </a:fld>
            <a:endParaRPr lang="en-US" dirty="0"/>
          </a:p>
        </p:txBody>
      </p:sp>
    </p:spTree>
    <p:extLst>
      <p:ext uri="{BB962C8B-B14F-4D97-AF65-F5344CB8AC3E}">
        <p14:creationId xmlns:p14="http://schemas.microsoft.com/office/powerpoint/2010/main" val="1892443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Message 7 : </a:t>
            </a:r>
            <a:r>
              <a:rPr lang="fr-CA" sz="1200" b="1" kern="1200" noProof="0" dirty="0">
                <a:solidFill>
                  <a:schemeClr val="tx1"/>
                </a:solidFill>
                <a:effectLst/>
                <a:latin typeface="Calibri Light"/>
                <a:ea typeface="+mn-ea"/>
                <a:cs typeface="+mn-cs"/>
              </a:rPr>
              <a:t>Coordonnées de la personne à contacter </a:t>
            </a:r>
            <a:r>
              <a:rPr lang="fr-CA" sz="1200" b="0" kern="1200" noProof="0" dirty="0">
                <a:solidFill>
                  <a:schemeClr val="tx1"/>
                </a:solidFill>
                <a:effectLst/>
                <a:latin typeface="Calibri Light"/>
                <a:ea typeface="+mn-ea"/>
                <a:cs typeface="+mn-cs"/>
              </a:rPr>
              <a:t>avec le nom, l’adresse email et le nom du laboratoire du </a:t>
            </a:r>
            <a:r>
              <a:rPr lang="fr-CA" sz="1200" kern="1200" noProof="0" dirty="0">
                <a:solidFill>
                  <a:schemeClr val="tx1"/>
                </a:solidFill>
                <a:effectLst/>
                <a:latin typeface="Calibri Light"/>
                <a:ea typeface="+mn-ea"/>
                <a:cs typeface="+mn-cs"/>
              </a:rPr>
              <a:t>Dr. </a:t>
            </a:r>
            <a:r>
              <a:rPr lang="fr-CA" sz="1200" kern="1200" noProof="0" dirty="0" err="1">
                <a:solidFill>
                  <a:schemeClr val="tx1"/>
                </a:solidFill>
                <a:effectLst/>
                <a:latin typeface="Calibri Light"/>
                <a:ea typeface="+mn-ea"/>
                <a:cs typeface="+mn-cs"/>
              </a:rPr>
              <a:t>Guizani</a:t>
            </a:r>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Dr. </a:t>
            </a:r>
            <a:r>
              <a:rPr lang="fr-CA" sz="1200" kern="1200" noProof="0" dirty="0" err="1">
                <a:solidFill>
                  <a:schemeClr val="tx1"/>
                </a:solidFill>
                <a:effectLst/>
                <a:latin typeface="Calibri Light"/>
                <a:ea typeface="+mn-ea"/>
                <a:cs typeface="+mn-cs"/>
              </a:rPr>
              <a:t>Ikram</a:t>
            </a:r>
            <a:r>
              <a:rPr lang="fr-CA" sz="1200" kern="1200" noProof="0" dirty="0">
                <a:solidFill>
                  <a:schemeClr val="tx1"/>
                </a:solidFill>
                <a:effectLst/>
                <a:latin typeface="Calibri Light"/>
                <a:ea typeface="+mn-ea"/>
                <a:cs typeface="+mn-cs"/>
              </a:rPr>
              <a:t> GUIZANI</a:t>
            </a:r>
          </a:p>
          <a:p>
            <a:r>
              <a:rPr lang="fr-CA" sz="1200" u="sng" kern="1200" noProof="0" dirty="0">
                <a:solidFill>
                  <a:schemeClr val="tx1"/>
                </a:solidFill>
                <a:effectLst/>
                <a:latin typeface="Calibri Light"/>
                <a:ea typeface="+mn-ea"/>
                <a:cs typeface="+mn-cs"/>
                <a:hlinkClick r:id="rId3"/>
              </a:rPr>
              <a:t>ikram.Guizani@pasteur.tn</a:t>
            </a:r>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Épidémiologie moléculaire et pathologie expérimentale</a:t>
            </a:r>
          </a:p>
          <a:p>
            <a:r>
              <a:rPr lang="fr-CA" sz="1200" kern="1200" noProof="0" dirty="0">
                <a:solidFill>
                  <a:schemeClr val="tx1"/>
                </a:solidFill>
                <a:effectLst/>
                <a:latin typeface="Calibri Light"/>
                <a:ea typeface="+mn-ea"/>
                <a:cs typeface="+mn-cs"/>
              </a:rPr>
              <a:t>Institut Pasteur de Tunis</a:t>
            </a:r>
            <a:r>
              <a:rPr lang="fr-CA" noProof="0" dirty="0">
                <a:effectLst/>
              </a:rPr>
              <a:t> </a:t>
            </a:r>
            <a:endParaRPr lang="fr-CA" noProof="0" dirty="0"/>
          </a:p>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19</a:t>
            </a:fld>
            <a:endParaRPr lang="en-US" dirty="0"/>
          </a:p>
        </p:txBody>
      </p:sp>
    </p:spTree>
    <p:extLst>
      <p:ext uri="{BB962C8B-B14F-4D97-AF65-F5344CB8AC3E}">
        <p14:creationId xmlns:p14="http://schemas.microsoft.com/office/powerpoint/2010/main" val="3392544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fr-CA" sz="1200" b="1" kern="1200" noProof="0" dirty="0">
                <a:solidFill>
                  <a:schemeClr val="tx1"/>
                </a:solidFill>
                <a:effectLst/>
                <a:latin typeface="Calibri Light"/>
                <a:ea typeface="+mn-ea"/>
                <a:cs typeface="+mn-cs"/>
              </a:rPr>
              <a:t>Pourquoi avons-nous besoin d’un meilleur diagnostic de</a:t>
            </a:r>
            <a:r>
              <a:rPr lang="fr-CA" sz="1200" b="1" kern="1200" baseline="0" noProof="0" dirty="0">
                <a:solidFill>
                  <a:schemeClr val="tx1"/>
                </a:solidFill>
                <a:effectLst/>
                <a:latin typeface="Calibri Light"/>
                <a:ea typeface="+mn-ea"/>
                <a:cs typeface="+mn-cs"/>
              </a:rPr>
              <a:t> </a:t>
            </a:r>
            <a:r>
              <a:rPr lang="fr-CA" sz="1200" b="1" kern="1200" noProof="0" dirty="0">
                <a:solidFill>
                  <a:schemeClr val="tx1"/>
                </a:solidFill>
                <a:effectLst/>
                <a:latin typeface="Calibri Light"/>
                <a:ea typeface="+mn-ea"/>
                <a:cs typeface="+mn-cs"/>
              </a:rPr>
              <a:t>la leishmaniose ?</a:t>
            </a:r>
            <a:r>
              <a:rPr lang="fr-CA" sz="1200" kern="1200" noProof="0" dirty="0">
                <a:solidFill>
                  <a:schemeClr val="tx1"/>
                </a:solidFill>
                <a:effectLst/>
                <a:latin typeface="Calibri Light"/>
                <a:ea typeface="+mn-ea"/>
                <a:cs typeface="+mn-cs"/>
              </a:rPr>
              <a:t>  Posez cette question au groupe.</a:t>
            </a:r>
          </a:p>
          <a:p>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Message 1 : Résumez pourquoi cette recherche est importante (l’argumentaire doit tenir en moins d’une minute). La recherche décrite ici fournira une « preuve du concept » pour un test de diagnostic qui vient combler une lacune importante dans le diagnostic de la leishmaniose cutanée, une maladie tropicale négligée avec une morbidité mondiale élevée, et en permettre un meilleur traitement.</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8122075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20</a:t>
            </a:fld>
            <a:endParaRPr lang="en-US" dirty="0"/>
          </a:p>
        </p:txBody>
      </p:sp>
    </p:spTree>
    <p:extLst>
      <p:ext uri="{BB962C8B-B14F-4D97-AF65-F5344CB8AC3E}">
        <p14:creationId xmlns:p14="http://schemas.microsoft.com/office/powerpoint/2010/main" val="2679205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Message 2 : </a:t>
            </a:r>
            <a:r>
              <a:rPr lang="fr-CA" sz="1200" b="1" kern="1200" noProof="0" dirty="0">
                <a:solidFill>
                  <a:schemeClr val="tx1"/>
                </a:solidFill>
                <a:effectLst/>
                <a:latin typeface="Calibri Light"/>
                <a:ea typeface="+mn-ea"/>
                <a:cs typeface="+mn-cs"/>
              </a:rPr>
              <a:t>La leishmaniose cutanée est une maladie de la peau qui est classée parmi les maladies tropicales négligées </a:t>
            </a:r>
            <a:r>
              <a:rPr lang="fr-CA" sz="1200" kern="1200" noProof="0" dirty="0">
                <a:solidFill>
                  <a:schemeClr val="tx1"/>
                </a:solidFill>
                <a:effectLst/>
                <a:latin typeface="Calibri Light"/>
                <a:ea typeface="+mn-ea"/>
                <a:cs typeface="+mn-cs"/>
              </a:rPr>
              <a:t> </a:t>
            </a:r>
          </a:p>
          <a:p>
            <a:endParaRPr lang="fr-CA" sz="1200" kern="1200" noProof="0" dirty="0">
              <a:solidFill>
                <a:schemeClr val="tx1"/>
              </a:solidFill>
              <a:effectLst/>
              <a:latin typeface="Calibri Light"/>
              <a:ea typeface="+mn-ea"/>
              <a:cs typeface="+mn-cs"/>
            </a:endParaRPr>
          </a:p>
          <a:p>
            <a:r>
              <a:rPr lang="fr-CA" sz="1200" kern="1200" noProof="0" dirty="0">
                <a:solidFill>
                  <a:schemeClr val="tx1"/>
                </a:solidFill>
                <a:effectLst/>
                <a:latin typeface="Calibri Light"/>
                <a:ea typeface="+mn-ea"/>
                <a:cs typeface="+mn-cs"/>
              </a:rPr>
              <a:t>C’est une maladie complexe causée par de nombreuses espèces différentes du parasite leishmania. Diverses espèces peuvent causer des formes similaires de la maladie. Les mêmes espèces peuvent provoquer des formes cliniques différentes. Le traitement dépend de l’espèce en cause.</a:t>
            </a:r>
          </a:p>
          <a:p>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Il existe dans le monde plus de 20 espèces de </a:t>
            </a:r>
            <a:r>
              <a:rPr lang="fr-CA" sz="1200" i="1" kern="1200" noProof="0" dirty="0">
                <a:solidFill>
                  <a:schemeClr val="tx1"/>
                </a:solidFill>
                <a:effectLst/>
                <a:latin typeface="Calibri Light"/>
                <a:ea typeface="+mn-ea"/>
                <a:cs typeface="+mn-cs"/>
              </a:rPr>
              <a:t>Leishmania</a:t>
            </a:r>
            <a:r>
              <a:rPr lang="fr-CA" sz="1200" kern="1200" noProof="0" dirty="0">
                <a:solidFill>
                  <a:schemeClr val="tx1"/>
                </a:solidFill>
                <a:effectLst/>
                <a:latin typeface="Calibri Light"/>
                <a:ea typeface="+mn-ea"/>
                <a:cs typeface="+mn-cs"/>
              </a:rPr>
              <a:t> qui sont pathogènes pour l’être numain</a:t>
            </a:r>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 La répartition des espèces a changé avec le temps et continue de changer en réponse aux modifications de l’environnement et de l’utilisation des sols</a:t>
            </a:r>
            <a:r>
              <a:rPr lang="fr-CA" sz="1200" kern="1200" baseline="30000" noProof="0" dirty="0">
                <a:solidFill>
                  <a:schemeClr val="tx1"/>
                </a:solidFill>
                <a:effectLst/>
                <a:latin typeface="Calibri Light"/>
                <a:ea typeface="+mn-ea"/>
                <a:cs typeface="+mn-cs"/>
              </a:rPr>
              <a:t>2</a:t>
            </a:r>
            <a:r>
              <a:rPr lang="fr-CA" sz="1200" kern="1200" noProof="0" dirty="0">
                <a:solidFill>
                  <a:schemeClr val="tx1"/>
                </a:solidFill>
                <a:effectLst/>
                <a:latin typeface="Calibri Light"/>
                <a:ea typeface="+mn-ea"/>
                <a:cs typeface="+mn-cs"/>
              </a:rPr>
              <a:t>. </a:t>
            </a:r>
            <a:endParaRPr lang="fr-CA" sz="1200" kern="1200" baseline="30000" noProof="0" dirty="0">
              <a:solidFill>
                <a:schemeClr val="tx1"/>
              </a:solidFill>
              <a:effectLst/>
              <a:latin typeface="Calibri Light"/>
              <a:ea typeface="+mn-ea"/>
              <a:cs typeface="+mn-cs"/>
            </a:endParaRPr>
          </a:p>
          <a:p>
            <a:r>
              <a:rPr lang="fr-CA" sz="1200" kern="1200" noProof="0" dirty="0">
                <a:solidFill>
                  <a:schemeClr val="tx1"/>
                </a:solidFill>
                <a:effectLst/>
                <a:latin typeface="Calibri Light"/>
                <a:ea typeface="+mn-ea"/>
                <a:cs typeface="+mn-cs"/>
              </a:rPr>
              <a:t> </a:t>
            </a:r>
          </a:p>
          <a:p>
            <a:r>
              <a:rPr lang="fr-CA" sz="1200" kern="1200" noProof="0" dirty="0">
                <a:solidFill>
                  <a:schemeClr val="tx1"/>
                </a:solidFill>
                <a:effectLst/>
                <a:latin typeface="Calibri Light"/>
                <a:ea typeface="+mn-ea"/>
                <a:cs typeface="+mn-cs"/>
              </a:rPr>
              <a:t>Bien que dans la plupart des cas la leishmaniose soit transmise par des piqûres de mouches des sables infectées, certaines espèces peuvent se propager par le biais d’aiguilles contaminées ou de transfusions sanguines, ou même être transmises par la femme enceinte à son fœtus</a:t>
            </a:r>
            <a:r>
              <a:rPr lang="fr-CA" sz="1200" kern="1200" baseline="30000" noProof="0" dirty="0">
                <a:solidFill>
                  <a:schemeClr val="tx1"/>
                </a:solidFill>
                <a:effectLst/>
                <a:latin typeface="Calibri Light"/>
                <a:ea typeface="+mn-ea"/>
                <a:cs typeface="+mn-cs"/>
              </a:rPr>
              <a:t>3.  </a:t>
            </a:r>
            <a:r>
              <a:rPr lang="fr-CA" sz="1200" kern="1200" noProof="0" dirty="0">
                <a:solidFill>
                  <a:schemeClr val="tx1"/>
                </a:solidFill>
                <a:effectLst/>
                <a:latin typeface="Calibri Light"/>
                <a:ea typeface="+mn-ea"/>
                <a:cs typeface="+mn-cs"/>
              </a:rPr>
              <a:t>Cette diversité dans la transmission de la maladie rend difficile le contrôle des vecteurs et des réservoirs par l’intermédiaire desquels la maladie se propage.</a:t>
            </a:r>
          </a:p>
          <a:p>
            <a:endParaRPr lang="fr-CA" sz="1200" kern="1200" noProof="0" dirty="0">
              <a:solidFill>
                <a:schemeClr val="tx1"/>
              </a:solidFill>
              <a:effectLst/>
              <a:latin typeface="Calibri Light"/>
              <a:ea typeface="+mn-ea"/>
              <a:cs typeface="+mn-cs"/>
            </a:endParaRPr>
          </a:p>
          <a:p>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Organisation mondiale de la Santé (OMS), « </a:t>
            </a:r>
            <a:r>
              <a:rPr lang="fr-CA" sz="1200" kern="1200" noProof="0" dirty="0" err="1">
                <a:solidFill>
                  <a:schemeClr val="tx1"/>
                </a:solidFill>
                <a:effectLst/>
                <a:latin typeface="Calibri Light"/>
                <a:ea typeface="+mn-ea"/>
                <a:cs typeface="+mn-cs"/>
              </a:rPr>
              <a:t>What</a:t>
            </a:r>
            <a:r>
              <a:rPr lang="fr-CA" sz="1200" kern="1200" noProof="0" dirty="0">
                <a:solidFill>
                  <a:schemeClr val="tx1"/>
                </a:solidFill>
                <a:effectLst/>
                <a:latin typeface="Calibri Light"/>
                <a:ea typeface="+mn-ea"/>
                <a:cs typeface="+mn-cs"/>
              </a:rPr>
              <a:t> Is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 consulté à la page suivante : </a:t>
            </a:r>
            <a:r>
              <a:rPr lang="fr-CA" sz="1200" u="sng" kern="1200" noProof="0" dirty="0">
                <a:solidFill>
                  <a:schemeClr val="tx1"/>
                </a:solidFill>
                <a:effectLst/>
                <a:latin typeface="Calibri Light"/>
                <a:ea typeface="+mn-ea"/>
                <a:cs typeface="+mn-cs"/>
                <a:hlinkClick r:id="rId3"/>
              </a:rPr>
              <a:t>www.who.int/leishmaniasis/disease/en/</a:t>
            </a:r>
            <a:r>
              <a:rPr lang="fr-CA" sz="1200" kern="1200" noProof="0" dirty="0">
                <a:solidFill>
                  <a:schemeClr val="tx1"/>
                </a:solidFill>
                <a:effectLst/>
                <a:latin typeface="Calibri Light"/>
                <a:ea typeface="+mn-ea"/>
                <a:cs typeface="+mn-cs"/>
              </a:rPr>
              <a:t>, le 22 mai 2019.</a:t>
            </a:r>
          </a:p>
          <a:p>
            <a:endParaRPr lang="fr-CA" noProof="0" dirty="0">
              <a:effectLst/>
            </a:endParaRPr>
          </a:p>
          <a:p>
            <a:r>
              <a:rPr lang="fr-CA" sz="1200" kern="1200" baseline="30000" noProof="0" dirty="0">
                <a:solidFill>
                  <a:schemeClr val="tx1"/>
                </a:solidFill>
                <a:effectLst/>
                <a:latin typeface="Calibri Light"/>
                <a:ea typeface="+mn-ea"/>
                <a:cs typeface="+mn-cs"/>
              </a:rPr>
              <a:t>2</a:t>
            </a:r>
            <a:r>
              <a:rPr lang="fr-CA" sz="1200" kern="1200" noProof="0" dirty="0">
                <a:solidFill>
                  <a:schemeClr val="tx1"/>
                </a:solidFill>
                <a:effectLst/>
                <a:latin typeface="Calibri Light"/>
                <a:ea typeface="+mn-ea"/>
                <a:cs typeface="+mn-cs"/>
              </a:rPr>
              <a:t>Fatima-Zahra Abou-</a:t>
            </a:r>
            <a:r>
              <a:rPr lang="fr-CA" sz="1200" kern="1200" noProof="0" dirty="0" err="1">
                <a:solidFill>
                  <a:schemeClr val="tx1"/>
                </a:solidFill>
                <a:effectLst/>
                <a:latin typeface="Calibri Light"/>
                <a:ea typeface="+mn-ea"/>
                <a:cs typeface="+mn-cs"/>
              </a:rPr>
              <a:t>Elaaz</a:t>
            </a:r>
            <a:r>
              <a:rPr lang="fr-CA" sz="1200" kern="1200" noProof="0" dirty="0">
                <a:solidFill>
                  <a:schemeClr val="tx1"/>
                </a:solidFill>
                <a:effectLst/>
                <a:latin typeface="Calibri Light"/>
                <a:ea typeface="+mn-ea"/>
                <a:cs typeface="+mn-cs"/>
              </a:rPr>
              <a:t> et al., « </a:t>
            </a:r>
            <a:r>
              <a:rPr lang="fr-CA" sz="1200" kern="1200" noProof="0" dirty="0" err="1">
                <a:solidFill>
                  <a:schemeClr val="tx1"/>
                </a:solidFill>
                <a:effectLst/>
                <a:latin typeface="Calibri Light"/>
                <a:ea typeface="+mn-ea"/>
                <a:cs typeface="+mn-cs"/>
              </a:rPr>
              <a:t>Thirty</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Years</a:t>
            </a:r>
            <a:r>
              <a:rPr lang="fr-CA" sz="1200" kern="1200" noProof="0" dirty="0">
                <a:solidFill>
                  <a:schemeClr val="tx1"/>
                </a:solidFill>
                <a:effectLst/>
                <a:latin typeface="Calibri Light"/>
                <a:ea typeface="+mn-ea"/>
                <a:cs typeface="+mn-cs"/>
              </a:rPr>
              <a:t> of </a:t>
            </a:r>
            <a:r>
              <a:rPr lang="fr-CA" sz="1200" kern="1200" noProof="0" dirty="0" err="1">
                <a:solidFill>
                  <a:schemeClr val="tx1"/>
                </a:solidFill>
                <a:effectLst/>
                <a:latin typeface="Calibri Light"/>
                <a:ea typeface="+mn-ea"/>
                <a:cs typeface="+mn-cs"/>
              </a:rPr>
              <a:t>Cutaneous</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in Tadla-</a:t>
            </a:r>
            <a:r>
              <a:rPr lang="fr-CA" sz="1200" kern="1200" noProof="0" dirty="0" err="1">
                <a:solidFill>
                  <a:schemeClr val="tx1"/>
                </a:solidFill>
                <a:effectLst/>
                <a:latin typeface="Calibri Light"/>
                <a:ea typeface="+mn-ea"/>
                <a:cs typeface="+mn-cs"/>
              </a:rPr>
              <a:t>Azilal</a:t>
            </a:r>
            <a:r>
              <a:rPr lang="fr-CA" sz="1200" kern="1200" noProof="0" dirty="0">
                <a:solidFill>
                  <a:schemeClr val="tx1"/>
                </a:solidFill>
                <a:effectLst/>
                <a:latin typeface="Calibri Light"/>
                <a:ea typeface="+mn-ea"/>
                <a:cs typeface="+mn-cs"/>
              </a:rPr>
              <a:t> Focus, </a:t>
            </a:r>
            <a:r>
              <a:rPr lang="fr-CA" sz="1200" kern="1200" noProof="0" dirty="0" err="1">
                <a:solidFill>
                  <a:schemeClr val="tx1"/>
                </a:solidFill>
                <a:effectLst/>
                <a:latin typeface="Calibri Light"/>
                <a:ea typeface="+mn-ea"/>
                <a:cs typeface="+mn-cs"/>
              </a:rPr>
              <a:t>Morocco</a:t>
            </a:r>
            <a:r>
              <a:rPr lang="fr-CA" sz="1200" kern="1200" noProof="0" dirty="0">
                <a:solidFill>
                  <a:schemeClr val="tx1"/>
                </a:solidFill>
                <a:effectLst/>
                <a:latin typeface="Calibri Light"/>
                <a:ea typeface="+mn-ea"/>
                <a:cs typeface="+mn-cs"/>
              </a:rPr>
              <a:t> », </a:t>
            </a:r>
            <a:r>
              <a:rPr lang="fr-CA" sz="1200" i="1" kern="1200" noProof="0" dirty="0">
                <a:solidFill>
                  <a:schemeClr val="tx1"/>
                </a:solidFill>
                <a:effectLst/>
                <a:latin typeface="Calibri Light"/>
                <a:ea typeface="+mn-ea"/>
                <a:cs typeface="+mn-cs"/>
              </a:rPr>
              <a:t>Parasite</a:t>
            </a:r>
            <a:r>
              <a:rPr lang="fr-CA" sz="1200"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Epidemiology</a:t>
            </a:r>
            <a:r>
              <a:rPr lang="fr-CA" sz="1200" i="1" kern="1200" noProof="0" dirty="0">
                <a:solidFill>
                  <a:schemeClr val="tx1"/>
                </a:solidFill>
                <a:effectLst/>
                <a:latin typeface="Calibri Light"/>
                <a:ea typeface="+mn-ea"/>
                <a:cs typeface="+mn-cs"/>
              </a:rPr>
              <a:t> and Control</a:t>
            </a:r>
            <a:r>
              <a:rPr lang="fr-CA" sz="1200" kern="1200" noProof="0" dirty="0">
                <a:solidFill>
                  <a:schemeClr val="tx1"/>
                </a:solidFill>
                <a:effectLst/>
                <a:latin typeface="Calibri Light"/>
                <a:ea typeface="+mn-ea"/>
                <a:cs typeface="+mn-cs"/>
              </a:rPr>
              <a:t> 4 (2019): e00091; DOI: 10.1016/j.parepi.2019.e00091.</a:t>
            </a:r>
          </a:p>
          <a:p>
            <a:endParaRPr lang="fr-CA" noProof="0" dirty="0">
              <a:effectLst/>
            </a:endParaRPr>
          </a:p>
          <a:p>
            <a:r>
              <a:rPr lang="fr-CA" sz="1200" kern="1200" baseline="30000" noProof="0" dirty="0">
                <a:solidFill>
                  <a:schemeClr val="tx1"/>
                </a:solidFill>
                <a:effectLst/>
                <a:latin typeface="Calibri Light"/>
                <a:ea typeface="+mn-ea"/>
                <a:cs typeface="+mn-cs"/>
              </a:rPr>
              <a:t>3</a:t>
            </a:r>
            <a:r>
              <a:rPr lang="fr-CA" sz="1200" kern="1200" noProof="0" dirty="0">
                <a:solidFill>
                  <a:schemeClr val="tx1"/>
                </a:solidFill>
                <a:effectLst/>
                <a:latin typeface="Calibri Light"/>
                <a:ea typeface="+mn-ea"/>
                <a:cs typeface="+mn-cs"/>
              </a:rPr>
              <a:t>Centers for </a:t>
            </a:r>
            <a:r>
              <a:rPr lang="fr-CA" sz="1200" kern="1200" noProof="0" dirty="0" err="1">
                <a:solidFill>
                  <a:schemeClr val="tx1"/>
                </a:solidFill>
                <a:effectLst/>
                <a:latin typeface="Calibri Light"/>
                <a:ea typeface="+mn-ea"/>
                <a:cs typeface="+mn-cs"/>
              </a:rPr>
              <a:t>Disease</a:t>
            </a:r>
            <a:r>
              <a:rPr lang="fr-CA" sz="1200" kern="1200" noProof="0" dirty="0">
                <a:solidFill>
                  <a:schemeClr val="tx1"/>
                </a:solidFill>
                <a:effectLst/>
                <a:latin typeface="Calibri Light"/>
                <a:ea typeface="+mn-ea"/>
                <a:cs typeface="+mn-cs"/>
              </a:rPr>
              <a:t> Control and </a:t>
            </a:r>
            <a:r>
              <a:rPr lang="fr-CA" sz="1200" kern="1200" noProof="0" dirty="0" err="1">
                <a:solidFill>
                  <a:schemeClr val="tx1"/>
                </a:solidFill>
                <a:effectLst/>
                <a:latin typeface="Calibri Light"/>
                <a:ea typeface="+mn-ea"/>
                <a:cs typeface="+mn-cs"/>
              </a:rPr>
              <a:t>Prevention</a:t>
            </a:r>
            <a:r>
              <a:rPr lang="fr-CA" sz="1200" kern="1200" noProof="0" dirty="0">
                <a:solidFill>
                  <a:schemeClr val="tx1"/>
                </a:solidFill>
                <a:effectLst/>
                <a:latin typeface="Calibri Light"/>
                <a:ea typeface="+mn-ea"/>
                <a:cs typeface="+mn-cs"/>
              </a:rPr>
              <a:t> (CDC), « About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 consulté à la page suivante : </a:t>
            </a:r>
            <a:r>
              <a:rPr lang="fr-CA" sz="1200" u="sng" kern="1200" noProof="0" dirty="0">
                <a:solidFill>
                  <a:schemeClr val="tx1"/>
                </a:solidFill>
                <a:effectLst/>
                <a:latin typeface="Calibri Light"/>
                <a:ea typeface="+mn-ea"/>
                <a:cs typeface="+mn-cs"/>
                <a:hlinkClick r:id="rId4"/>
              </a:rPr>
              <a:t>www.cdc.gov/parasites/leishmaniasis/gen_info/faqs.html</a:t>
            </a:r>
            <a:r>
              <a:rPr lang="fr-CA" sz="1200" kern="1200" noProof="0" dirty="0">
                <a:solidFill>
                  <a:schemeClr val="tx1"/>
                </a:solidFill>
                <a:effectLst/>
                <a:latin typeface="Calibri Light"/>
                <a:ea typeface="+mn-ea"/>
                <a:cs typeface="+mn-cs"/>
              </a:rPr>
              <a:t> le 22 mai 2019.</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3096672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Calibri Light"/>
                <a:ea typeface="+mn-ea"/>
                <a:cs typeface="+mn-cs"/>
              </a:rPr>
              <a:t>Message 3 : </a:t>
            </a:r>
            <a:r>
              <a:rPr lang="fr-CA" sz="1200" b="1" kern="1200" noProof="0" dirty="0">
                <a:solidFill>
                  <a:schemeClr val="tx1"/>
                </a:solidFill>
                <a:effectLst/>
                <a:latin typeface="Calibri Light"/>
                <a:ea typeface="+mn-ea"/>
                <a:cs typeface="+mn-cs"/>
              </a:rPr>
              <a:t>Entre 700 000 et 1,2 million de personnes dans le monde sont touchées par la leishmaniose cutanée chaque année</a:t>
            </a:r>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  </a:t>
            </a:r>
          </a:p>
          <a:p>
            <a:endParaRPr lang="fr-CA" sz="1200" kern="1200" noProof="0" dirty="0">
              <a:solidFill>
                <a:schemeClr val="tx1"/>
              </a:solidFill>
              <a:effectLst/>
              <a:latin typeface="Calibri Light"/>
              <a:ea typeface="+mn-ea"/>
              <a:cs typeface="+mn-cs"/>
            </a:endParaRPr>
          </a:p>
          <a:p>
            <a:r>
              <a:rPr lang="fr-CA" sz="1200" kern="1200" noProof="0" dirty="0">
                <a:solidFill>
                  <a:schemeClr val="tx1"/>
                </a:solidFill>
                <a:effectLst/>
                <a:latin typeface="Calibri Light"/>
                <a:ea typeface="+mn-ea"/>
                <a:cs typeface="+mn-cs"/>
              </a:rPr>
              <a:t>80 % des cas de LC [en Afrique</a:t>
            </a:r>
            <a:r>
              <a:rPr lang="fr-CA" sz="1200" kern="1200" baseline="0" noProof="0" dirty="0">
                <a:solidFill>
                  <a:schemeClr val="tx1"/>
                </a:solidFill>
                <a:effectLst/>
                <a:latin typeface="Calibri Light"/>
                <a:ea typeface="+mn-ea"/>
                <a:cs typeface="+mn-cs"/>
              </a:rPr>
              <a:t> et en Eurasie]</a:t>
            </a:r>
            <a:r>
              <a:rPr lang="fr-CA" sz="1200" kern="1200" noProof="0" dirty="0">
                <a:solidFill>
                  <a:schemeClr val="tx1"/>
                </a:solidFill>
                <a:effectLst/>
                <a:latin typeface="Calibri Light"/>
                <a:ea typeface="+mn-ea"/>
                <a:cs typeface="+mn-cs"/>
              </a:rPr>
              <a:t> concernent la région Moyen-Orient et Afrique du Nord, avec 4 000 à 7 000 cas en Tunisie. Les signalements de la LC sont irréguliers, ce qui affecte la qualité des estimations. (Restez centré sur l’hémisphère est, qui comprend le Moyen-Orient et l’Afrique du Nord, pour être cohérent avec la carte)</a:t>
            </a:r>
            <a:r>
              <a:rPr lang="fr-CA" sz="1200" kern="1200" baseline="30000" noProof="0" dirty="0">
                <a:solidFill>
                  <a:schemeClr val="tx1"/>
                </a:solidFill>
                <a:effectLst/>
                <a:latin typeface="Calibri Light"/>
                <a:ea typeface="+mn-ea"/>
                <a:cs typeface="+mn-cs"/>
              </a:rPr>
              <a:t>2</a:t>
            </a:r>
            <a:r>
              <a:rPr lang="fr-CA" sz="1200" kern="1200" noProof="0" dirty="0">
                <a:solidFill>
                  <a:schemeClr val="tx1"/>
                </a:solidFill>
                <a:effectLst/>
                <a:latin typeface="Calibri Light"/>
                <a:ea typeface="+mn-ea"/>
                <a:cs typeface="+mn-cs"/>
              </a:rPr>
              <a:t>. </a:t>
            </a:r>
            <a:endParaRPr lang="fr-CA" sz="1200" kern="1200" baseline="30000" noProof="0" dirty="0">
              <a:solidFill>
                <a:schemeClr val="tx1"/>
              </a:solidFill>
              <a:effectLst/>
              <a:latin typeface="Calibri Light"/>
              <a:ea typeface="+mn-ea"/>
              <a:cs typeface="+mn-cs"/>
            </a:endParaRPr>
          </a:p>
          <a:p>
            <a:endParaRPr lang="fr-CA" sz="1200" kern="1200" noProof="0" dirty="0">
              <a:solidFill>
                <a:schemeClr val="tx1"/>
              </a:solidFill>
              <a:effectLst/>
              <a:latin typeface="Calibri Light"/>
              <a:ea typeface="+mn-ea"/>
              <a:cs typeface="+mn-cs"/>
            </a:endParaRPr>
          </a:p>
          <a:p>
            <a:r>
              <a:rPr lang="fr-CA" sz="1200" kern="1200" baseline="30000" noProof="0" dirty="0">
                <a:solidFill>
                  <a:schemeClr val="tx1"/>
                </a:solidFill>
                <a:effectLst/>
                <a:latin typeface="Calibri Light"/>
                <a:ea typeface="+mn-ea"/>
                <a:cs typeface="+mn-cs"/>
              </a:rPr>
              <a:t>1 </a:t>
            </a:r>
            <a:r>
              <a:rPr lang="fr-CA" sz="1200" kern="1200" noProof="0" dirty="0">
                <a:solidFill>
                  <a:schemeClr val="tx1"/>
                </a:solidFill>
                <a:effectLst/>
                <a:latin typeface="Calibri Light"/>
                <a:ea typeface="+mn-ea"/>
                <a:cs typeface="+mn-cs"/>
              </a:rPr>
              <a:t>Jorge Alvar et al., «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Worldwide and Global </a:t>
            </a:r>
            <a:r>
              <a:rPr lang="fr-CA" sz="1200" kern="1200" noProof="0" dirty="0" err="1">
                <a:solidFill>
                  <a:schemeClr val="tx1"/>
                </a:solidFill>
                <a:effectLst/>
                <a:latin typeface="Calibri Light"/>
                <a:ea typeface="+mn-ea"/>
                <a:cs typeface="+mn-cs"/>
              </a:rPr>
              <a:t>Estimates</a:t>
            </a:r>
            <a:r>
              <a:rPr lang="fr-CA" sz="1200" kern="1200" noProof="0" dirty="0">
                <a:solidFill>
                  <a:schemeClr val="tx1"/>
                </a:solidFill>
                <a:effectLst/>
                <a:latin typeface="Calibri Light"/>
                <a:ea typeface="+mn-ea"/>
                <a:cs typeface="+mn-cs"/>
              </a:rPr>
              <a:t> of </a:t>
            </a:r>
            <a:r>
              <a:rPr lang="fr-CA" sz="1200" kern="1200" noProof="0" dirty="0" err="1">
                <a:solidFill>
                  <a:schemeClr val="tx1"/>
                </a:solidFill>
                <a:effectLst/>
                <a:latin typeface="Calibri Light"/>
                <a:ea typeface="+mn-ea"/>
                <a:cs typeface="+mn-cs"/>
              </a:rPr>
              <a:t>Its</a:t>
            </a:r>
            <a:r>
              <a:rPr lang="fr-CA" sz="1200" kern="1200" noProof="0" dirty="0">
                <a:solidFill>
                  <a:schemeClr val="tx1"/>
                </a:solidFill>
                <a:effectLst/>
                <a:latin typeface="Calibri Light"/>
                <a:ea typeface="+mn-ea"/>
                <a:cs typeface="+mn-cs"/>
              </a:rPr>
              <a:t> Incidence », </a:t>
            </a:r>
            <a:r>
              <a:rPr lang="fr-CA" sz="1200" i="1" kern="1200" noProof="0" dirty="0" err="1">
                <a:solidFill>
                  <a:schemeClr val="tx1"/>
                </a:solidFill>
                <a:effectLst/>
                <a:latin typeface="Calibri Light"/>
                <a:ea typeface="+mn-ea"/>
                <a:cs typeface="+mn-cs"/>
              </a:rPr>
              <a:t>PloS</a:t>
            </a:r>
            <a:r>
              <a:rPr lang="fr-CA" sz="1200" i="1" kern="1200" noProof="0" dirty="0">
                <a:solidFill>
                  <a:schemeClr val="tx1"/>
                </a:solidFill>
                <a:effectLst/>
                <a:latin typeface="Calibri Light"/>
                <a:ea typeface="+mn-ea"/>
                <a:cs typeface="+mn-cs"/>
              </a:rPr>
              <a:t> One</a:t>
            </a:r>
            <a:r>
              <a:rPr lang="fr-CA" sz="1200" kern="1200" noProof="0" dirty="0">
                <a:solidFill>
                  <a:schemeClr val="tx1"/>
                </a:solidFill>
                <a:effectLst/>
                <a:latin typeface="Calibri Light"/>
                <a:ea typeface="+mn-ea"/>
                <a:cs typeface="+mn-cs"/>
              </a:rPr>
              <a:t> 7, no. 5 (2012): e35671; DOI: 10.1371/journal.pone.0035671.</a:t>
            </a:r>
          </a:p>
          <a:p>
            <a:endParaRPr lang="fr-CA" noProof="0" dirty="0">
              <a:effectLst/>
            </a:endParaRPr>
          </a:p>
          <a:p>
            <a:r>
              <a:rPr lang="fr-CA" sz="1200" kern="1200" baseline="30000" noProof="0" dirty="0">
                <a:solidFill>
                  <a:schemeClr val="tx1"/>
                </a:solidFill>
                <a:effectLst/>
                <a:latin typeface="Calibri Light"/>
                <a:ea typeface="+mn-ea"/>
                <a:cs typeface="+mn-cs"/>
              </a:rPr>
              <a:t>2 </a:t>
            </a:r>
            <a:r>
              <a:rPr lang="fr-CA" sz="1200" kern="1200" noProof="0" dirty="0">
                <a:solidFill>
                  <a:schemeClr val="tx1"/>
                </a:solidFill>
                <a:effectLst/>
                <a:latin typeface="Calibri Light"/>
                <a:ea typeface="+mn-ea"/>
                <a:cs typeface="+mn-cs"/>
              </a:rPr>
              <a:t>Alvar et al., «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Worldwide and Global </a:t>
            </a:r>
            <a:r>
              <a:rPr lang="fr-CA" sz="1200" kern="1200" noProof="0" dirty="0" err="1">
                <a:solidFill>
                  <a:schemeClr val="tx1"/>
                </a:solidFill>
                <a:effectLst/>
                <a:latin typeface="Calibri Light"/>
                <a:ea typeface="+mn-ea"/>
                <a:cs typeface="+mn-cs"/>
              </a:rPr>
              <a:t>Estimates</a:t>
            </a:r>
            <a:r>
              <a:rPr lang="fr-CA" sz="1200" kern="1200" noProof="0" dirty="0">
                <a:solidFill>
                  <a:schemeClr val="tx1"/>
                </a:solidFill>
                <a:effectLst/>
                <a:latin typeface="Calibri Light"/>
                <a:ea typeface="+mn-ea"/>
                <a:cs typeface="+mn-cs"/>
              </a:rPr>
              <a:t> of </a:t>
            </a:r>
            <a:r>
              <a:rPr lang="fr-CA" sz="1200" kern="1200" noProof="0" dirty="0" err="1">
                <a:solidFill>
                  <a:schemeClr val="tx1"/>
                </a:solidFill>
                <a:effectLst/>
                <a:latin typeface="Calibri Light"/>
                <a:ea typeface="+mn-ea"/>
                <a:cs typeface="+mn-cs"/>
              </a:rPr>
              <a:t>Its</a:t>
            </a:r>
            <a:r>
              <a:rPr lang="fr-CA" sz="1200" kern="1200" noProof="0" dirty="0">
                <a:solidFill>
                  <a:schemeClr val="tx1"/>
                </a:solidFill>
                <a:effectLst/>
                <a:latin typeface="Calibri Light"/>
                <a:ea typeface="+mn-ea"/>
                <a:cs typeface="+mn-cs"/>
              </a:rPr>
              <a:t> Incidence ».</a:t>
            </a:r>
            <a:endParaRPr lang="fr-CA" noProof="0" dirty="0">
              <a:effectLst/>
            </a:endParaRPr>
          </a:p>
          <a:p>
            <a:endParaRPr lang="en-US"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964411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700" kern="1200" noProof="0" dirty="0">
                <a:solidFill>
                  <a:srgbClr val="FF0000"/>
                </a:solidFill>
                <a:effectLst/>
                <a:latin typeface="+mn-lt"/>
                <a:ea typeface="+mn-ea"/>
                <a:cs typeface="+mn-cs"/>
              </a:rPr>
              <a:t>Message 4 : </a:t>
            </a:r>
            <a:r>
              <a:rPr lang="fr-CA" sz="700" b="1" kern="1200" noProof="0" dirty="0">
                <a:solidFill>
                  <a:srgbClr val="FF0000"/>
                </a:solidFill>
                <a:effectLst/>
                <a:latin typeface="+mn-lt"/>
                <a:ea typeface="+mn-ea"/>
                <a:cs typeface="+mn-cs"/>
              </a:rPr>
              <a:t>La LC est une maladie dont le taux de morbidité est élevé et qui a des effets sociaux et économiques négatifs.</a:t>
            </a:r>
          </a:p>
          <a:p>
            <a:endParaRPr lang="fr-CA" sz="700" kern="1200" noProof="0" dirty="0">
              <a:solidFill>
                <a:srgbClr val="FF0000"/>
              </a:solidFill>
              <a:effectLst/>
              <a:latin typeface="+mn-lt"/>
              <a:ea typeface="+mn-ea"/>
              <a:cs typeface="+mn-cs"/>
            </a:endParaRPr>
          </a:p>
          <a:p>
            <a:pPr marL="171450" lvl="0" indent="-171450">
              <a:buFont typeface="Arial" panose="020B0604020202020204" pitchFamily="34" charset="0"/>
              <a:buChar char="•"/>
            </a:pPr>
            <a:r>
              <a:rPr lang="fr-CA" sz="700" kern="1200" noProof="0" dirty="0">
                <a:solidFill>
                  <a:srgbClr val="FF0000"/>
                </a:solidFill>
                <a:effectLst/>
                <a:latin typeface="+mn-lt"/>
                <a:ea typeface="+mn-ea"/>
                <a:cs typeface="+mn-cs"/>
              </a:rPr>
              <a:t>Selon </a:t>
            </a:r>
            <a:r>
              <a:rPr lang="fr-CA" sz="700" kern="1200" noProof="0" dirty="0" err="1">
                <a:solidFill>
                  <a:srgbClr val="FF0000"/>
                </a:solidFill>
                <a:effectLst/>
                <a:latin typeface="+mn-lt"/>
                <a:ea typeface="+mn-ea"/>
                <a:cs typeface="+mn-cs"/>
              </a:rPr>
              <a:t>Karimkhani</a:t>
            </a:r>
            <a:r>
              <a:rPr lang="fr-CA" sz="700" kern="1200" noProof="0" dirty="0">
                <a:solidFill>
                  <a:srgbClr val="FF0000"/>
                </a:solidFill>
                <a:effectLst/>
                <a:latin typeface="+mn-lt"/>
                <a:ea typeface="+mn-ea"/>
                <a:cs typeface="+mn-cs"/>
              </a:rPr>
              <a:t> et al. (2016), les années de vie corrigées du facteur d’invalidité (AVCI) – la somme des années vécues avec une invalidité et des années de vie perdues en raison de la LC est de 0,58 années (un peu plus de 7 mois) pour 100 000 </a:t>
            </a:r>
            <a:r>
              <a:rPr lang="fr-CA" sz="700" u="sng" kern="1200" noProof="0" dirty="0">
                <a:solidFill>
                  <a:srgbClr val="FF0000"/>
                </a:solidFill>
                <a:effectLst/>
                <a:latin typeface="+mn-lt"/>
                <a:ea typeface="+mn-ea"/>
                <a:cs typeface="+mn-cs"/>
              </a:rPr>
              <a:t>personnes</a:t>
            </a:r>
            <a:r>
              <a:rPr lang="fr-CA" sz="700" u="none" kern="1200" noProof="0" dirty="0">
                <a:solidFill>
                  <a:srgbClr val="FF0000"/>
                </a:solidFill>
                <a:effectLst/>
                <a:latin typeface="+mn-lt"/>
                <a:ea typeface="+mn-ea"/>
                <a:cs typeface="+mn-cs"/>
              </a:rPr>
              <a:t>. </a:t>
            </a:r>
            <a:r>
              <a:rPr lang="fr-CA" sz="700" kern="1200" noProof="0" dirty="0">
                <a:solidFill>
                  <a:srgbClr val="FF0000"/>
                </a:solidFill>
                <a:effectLst/>
                <a:latin typeface="+mn-lt"/>
                <a:ea typeface="+mn-ea"/>
                <a:cs typeface="+mn-cs"/>
              </a:rPr>
              <a:t>La plus grande partie de cette charge pèse sur des pays tels que l’Afghanistan (87,0 ans), le Soudan (20,2 ans) et la Syrie (9,2 ans)</a:t>
            </a:r>
            <a:r>
              <a:rPr lang="fr-CA" sz="700" kern="1200" baseline="30000" noProof="0" dirty="0">
                <a:solidFill>
                  <a:srgbClr val="FF0000"/>
                </a:solidFill>
                <a:effectLst/>
                <a:latin typeface="+mn-lt"/>
                <a:ea typeface="+mn-ea"/>
                <a:cs typeface="+mn-cs"/>
              </a:rPr>
              <a:t>1</a:t>
            </a:r>
            <a:r>
              <a:rPr lang="fr-CA" sz="800" kern="1200" noProof="0" dirty="0">
                <a:solidFill>
                  <a:srgbClr val="FF0000"/>
                </a:solidFill>
                <a:effectLst/>
                <a:latin typeface="Calibri Light"/>
                <a:ea typeface="+mn-ea"/>
                <a:cs typeface="+mn-cs"/>
              </a:rPr>
              <a:t>. </a:t>
            </a:r>
            <a:endParaRPr lang="fr-CA" sz="700" kern="1200" baseline="30000" noProof="0" dirty="0">
              <a:solidFill>
                <a:srgbClr val="FF0000"/>
              </a:solidFill>
              <a:effectLst/>
              <a:latin typeface="+mn-lt"/>
              <a:ea typeface="+mn-ea"/>
              <a:cs typeface="+mn-cs"/>
            </a:endParaRPr>
          </a:p>
          <a:p>
            <a:pPr marL="171450" lvl="0" indent="-171450">
              <a:buFont typeface="Arial" panose="020B0604020202020204" pitchFamily="34" charset="0"/>
              <a:buChar char="•"/>
            </a:pPr>
            <a:r>
              <a:rPr lang="fr-CA" sz="700" kern="1200" noProof="0" dirty="0">
                <a:solidFill>
                  <a:srgbClr val="FF0000"/>
                </a:solidFill>
                <a:effectLst/>
                <a:latin typeface="+mn-lt"/>
                <a:ea typeface="+mn-ea"/>
                <a:cs typeface="+mn-cs"/>
              </a:rPr>
              <a:t>Le</a:t>
            </a:r>
            <a:r>
              <a:rPr lang="fr-CA" sz="700" kern="1200" baseline="0" noProof="0" dirty="0">
                <a:solidFill>
                  <a:srgbClr val="FF0000"/>
                </a:solidFill>
                <a:effectLst/>
                <a:latin typeface="+mn-lt"/>
                <a:ea typeface="+mn-ea"/>
                <a:cs typeface="+mn-cs"/>
              </a:rPr>
              <a:t>s d</a:t>
            </a:r>
            <a:r>
              <a:rPr lang="fr-CA" sz="700" kern="1200" noProof="0" dirty="0">
                <a:solidFill>
                  <a:srgbClr val="FF0000"/>
                </a:solidFill>
                <a:effectLst/>
                <a:latin typeface="+mn-lt"/>
                <a:ea typeface="+mn-ea"/>
                <a:cs typeface="+mn-cs"/>
              </a:rPr>
              <a:t>ifférentes formes de la maladie touchent toutes les tranches d’âge, mais principalement les enfants en bas âge et les jeunes adultes.</a:t>
            </a:r>
          </a:p>
          <a:p>
            <a:pPr marL="171450" lvl="0" indent="-171450">
              <a:buFont typeface="Arial" panose="020B0604020202020204" pitchFamily="34" charset="0"/>
              <a:buChar char="•"/>
            </a:pPr>
            <a:r>
              <a:rPr lang="fr-CA" sz="700" kern="1200" noProof="0" dirty="0">
                <a:solidFill>
                  <a:srgbClr val="FF0000"/>
                </a:solidFill>
                <a:effectLst/>
                <a:latin typeface="+mn-lt"/>
                <a:ea typeface="+mn-ea"/>
                <a:cs typeface="+mn-cs"/>
              </a:rPr>
              <a:t>Ceux qui contractent la maladie souffrent de lésions cutanées qui peuvent être ulcérées et recouvertes de croûtes. Les lésions peuvent être étendues et disgracieuses et laisser des cicatrices </a:t>
            </a:r>
            <a:r>
              <a:rPr lang="fr-CA" sz="700" kern="1200" noProof="0" dirty="0" err="1">
                <a:solidFill>
                  <a:srgbClr val="FF0000"/>
                </a:solidFill>
                <a:effectLst/>
                <a:latin typeface="+mn-lt"/>
                <a:ea typeface="+mn-ea"/>
                <a:cs typeface="+mn-cs"/>
              </a:rPr>
              <a:t>défigurantes</a:t>
            </a:r>
            <a:r>
              <a:rPr lang="fr-CA" sz="700" kern="1200" noProof="0" dirty="0">
                <a:solidFill>
                  <a:srgbClr val="FF0000"/>
                </a:solidFill>
                <a:effectLst/>
                <a:latin typeface="+mn-lt"/>
                <a:ea typeface="+mn-ea"/>
                <a:cs typeface="+mn-cs"/>
              </a:rPr>
              <a:t>, qui elles-mêmes contribuent à la stigmatisation, avec ses effets négatifs sur la qualité de la vie et le bien-être psychologique de ses victimes. </a:t>
            </a:r>
          </a:p>
          <a:p>
            <a:pPr marL="171450" lvl="0" indent="-171450">
              <a:buFont typeface="Arial" panose="020B0604020202020204" pitchFamily="34" charset="0"/>
              <a:buChar char="•"/>
            </a:pPr>
            <a:r>
              <a:rPr lang="fr-CA" sz="700" kern="1200" noProof="0" dirty="0">
                <a:solidFill>
                  <a:srgbClr val="FF0000"/>
                </a:solidFill>
                <a:effectLst/>
                <a:latin typeface="+mn-lt"/>
                <a:ea typeface="+mn-ea"/>
                <a:cs typeface="+mn-cs"/>
              </a:rPr>
              <a:t>La LC a de multiples effets sociaux et économiques.</a:t>
            </a:r>
          </a:p>
          <a:p>
            <a:pPr marL="628559" lvl="1" indent="-171450">
              <a:buFont typeface="Arial" panose="020B0604020202020204" pitchFamily="34" charset="0"/>
              <a:buChar char="•"/>
            </a:pPr>
            <a:r>
              <a:rPr lang="fr-CA" sz="700" kern="1200" noProof="0" dirty="0">
                <a:solidFill>
                  <a:srgbClr val="FF0000"/>
                </a:solidFill>
                <a:effectLst/>
                <a:latin typeface="+mn-lt"/>
                <a:ea typeface="+mn-ea"/>
                <a:cs typeface="+mn-cs"/>
              </a:rPr>
              <a:t>En raison de ses symptômes </a:t>
            </a:r>
            <a:r>
              <a:rPr lang="fr-CA" sz="700" kern="1200" noProof="0" dirty="0" err="1">
                <a:solidFill>
                  <a:srgbClr val="FF0000"/>
                </a:solidFill>
                <a:effectLst/>
                <a:latin typeface="+mn-lt"/>
                <a:ea typeface="+mn-ea"/>
                <a:cs typeface="+mn-cs"/>
              </a:rPr>
              <a:t>défigurants</a:t>
            </a:r>
            <a:r>
              <a:rPr lang="fr-CA" sz="700" kern="1200" noProof="0" dirty="0">
                <a:solidFill>
                  <a:srgbClr val="FF0000"/>
                </a:solidFill>
                <a:effectLst/>
                <a:latin typeface="+mn-lt"/>
                <a:ea typeface="+mn-ea"/>
                <a:cs typeface="+mn-cs"/>
              </a:rPr>
              <a:t>, les jeunes femmes, en particulier, peuvent voir leurs chances de se marier se réduire et souffrir de troubles psychologiques ou d’un rejet de la part de leur famille ou de la société, ou encore d’isolement</a:t>
            </a:r>
            <a:r>
              <a:rPr lang="fr-CA" sz="700" kern="1200" baseline="30000" noProof="0" dirty="0">
                <a:solidFill>
                  <a:srgbClr val="FF0000"/>
                </a:solidFill>
                <a:effectLst/>
                <a:latin typeface="+mn-lt"/>
                <a:ea typeface="+mn-ea"/>
                <a:cs typeface="+mn-cs"/>
              </a:rPr>
              <a:t>2</a:t>
            </a:r>
            <a:r>
              <a:rPr lang="fr-CA" sz="800" kern="1200" noProof="0" dirty="0">
                <a:solidFill>
                  <a:srgbClr val="FF0000"/>
                </a:solidFill>
                <a:effectLst/>
                <a:latin typeface="Calibri Light"/>
                <a:ea typeface="+mn-ea"/>
                <a:cs typeface="+mn-cs"/>
              </a:rPr>
              <a:t>. </a:t>
            </a:r>
            <a:endParaRPr lang="fr-CA" sz="700" kern="1200" baseline="30000" noProof="0" dirty="0">
              <a:solidFill>
                <a:srgbClr val="FF0000"/>
              </a:solidFill>
              <a:effectLst/>
              <a:latin typeface="+mn-lt"/>
              <a:ea typeface="+mn-ea"/>
              <a:cs typeface="+mn-cs"/>
            </a:endParaRPr>
          </a:p>
          <a:p>
            <a:pPr marL="628559" lvl="1" indent="-171450">
              <a:buFont typeface="Arial" panose="020B0604020202020204" pitchFamily="34" charset="0"/>
              <a:buChar char="•"/>
            </a:pPr>
            <a:r>
              <a:rPr lang="fr-CA" sz="700" kern="1200" noProof="0" dirty="0">
                <a:solidFill>
                  <a:srgbClr val="FF0000"/>
                </a:solidFill>
                <a:effectLst/>
                <a:latin typeface="+mn-lt"/>
                <a:ea typeface="+mn-ea"/>
                <a:cs typeface="+mn-cs"/>
              </a:rPr>
              <a:t>Parmi les impacts économiques : devoir arrêter de travailler pour suivre un traitement, qui exige de long séjours à l’hôpital,</a:t>
            </a:r>
            <a:r>
              <a:rPr lang="fr-CA" sz="700" kern="1200" baseline="0" noProof="0" dirty="0">
                <a:solidFill>
                  <a:srgbClr val="FF0000"/>
                </a:solidFill>
                <a:effectLst/>
                <a:latin typeface="+mn-lt"/>
                <a:ea typeface="+mn-ea"/>
                <a:cs typeface="+mn-cs"/>
              </a:rPr>
              <a:t> l</a:t>
            </a:r>
            <a:r>
              <a:rPr lang="fr-CA" sz="700" kern="1200" noProof="0" dirty="0">
                <a:solidFill>
                  <a:srgbClr val="FF0000"/>
                </a:solidFill>
                <a:effectLst/>
                <a:latin typeface="+mn-lt"/>
                <a:ea typeface="+mn-ea"/>
                <a:cs typeface="+mn-cs"/>
              </a:rPr>
              <a:t>es coûts élevés du traitement supportés tant par le patient que par le système de santé, la charge pour le système de santé qui doit affecter au traitement de la LC des lits qui pourraient être utilisés pour traiter des maladies qui ont des taux de mortalité clinique plus élevés</a:t>
            </a:r>
            <a:r>
              <a:rPr lang="fr-CA" sz="700" kern="1200" baseline="30000" noProof="0" dirty="0">
                <a:solidFill>
                  <a:srgbClr val="FF0000"/>
                </a:solidFill>
                <a:effectLst/>
                <a:latin typeface="+mn-lt"/>
                <a:ea typeface="+mn-ea"/>
                <a:cs typeface="+mn-cs"/>
              </a:rPr>
              <a:t>3</a:t>
            </a:r>
            <a:r>
              <a:rPr lang="fr-CA" sz="700" kern="1200" noProof="0" dirty="0">
                <a:solidFill>
                  <a:srgbClr val="FF0000"/>
                </a:solidFill>
                <a:effectLst/>
                <a:latin typeface="+mn-lt"/>
                <a:ea typeface="+mn-ea"/>
                <a:cs typeface="+mn-cs"/>
              </a:rPr>
              <a:t>. </a:t>
            </a:r>
            <a:endParaRPr lang="fr-CA" sz="700" kern="1200" baseline="30000" noProof="0" dirty="0">
              <a:solidFill>
                <a:srgbClr val="FF0000"/>
              </a:solidFill>
              <a:effectLst/>
              <a:latin typeface="+mn-lt"/>
              <a:ea typeface="+mn-ea"/>
              <a:cs typeface="+mn-cs"/>
            </a:endParaRPr>
          </a:p>
          <a:p>
            <a:pPr marL="628559" lvl="1" indent="-171450">
              <a:buFont typeface="Arial" panose="020B0604020202020204" pitchFamily="34" charset="0"/>
              <a:buChar char="•"/>
            </a:pPr>
            <a:r>
              <a:rPr lang="fr-CA" sz="700" kern="1200" noProof="0" dirty="0">
                <a:solidFill>
                  <a:srgbClr val="FF0000"/>
                </a:solidFill>
                <a:effectLst/>
                <a:latin typeface="+mn-lt"/>
                <a:ea typeface="+mn-ea"/>
                <a:cs typeface="+mn-cs"/>
              </a:rPr>
              <a:t>Les troubles </a:t>
            </a:r>
            <a:r>
              <a:rPr lang="fr-CA" sz="700" kern="1200" noProof="0" dirty="0" err="1">
                <a:solidFill>
                  <a:srgbClr val="FF0000"/>
                </a:solidFill>
                <a:effectLst/>
                <a:latin typeface="+mn-lt"/>
                <a:ea typeface="+mn-ea"/>
                <a:cs typeface="+mn-cs"/>
              </a:rPr>
              <a:t>comorbides</a:t>
            </a:r>
            <a:r>
              <a:rPr lang="fr-CA" sz="700" kern="1200" noProof="0" dirty="0">
                <a:solidFill>
                  <a:srgbClr val="FF0000"/>
                </a:solidFill>
                <a:effectLst/>
                <a:latin typeface="+mn-lt"/>
                <a:ea typeface="+mn-ea"/>
                <a:cs typeface="+mn-cs"/>
              </a:rPr>
              <a:t> affectent également l’économie et le développement.</a:t>
            </a:r>
          </a:p>
          <a:p>
            <a:pPr marL="628559" lvl="1" indent="-171450">
              <a:buFont typeface="Arial" panose="020B0604020202020204" pitchFamily="34" charset="0"/>
              <a:buChar char="•"/>
            </a:pPr>
            <a:r>
              <a:rPr lang="fr-CA" sz="700" kern="1200" noProof="0" dirty="0">
                <a:solidFill>
                  <a:srgbClr val="FF0000"/>
                </a:solidFill>
                <a:effectLst/>
                <a:latin typeface="+mn-lt"/>
                <a:ea typeface="+mn-ea"/>
                <a:cs typeface="+mn-cs"/>
              </a:rPr>
              <a:t>Les effets sociaux et économiques de la LC touchent de façon disproportionnée les pauvres.</a:t>
            </a:r>
          </a:p>
          <a:p>
            <a:pPr marL="171450" indent="-171450">
              <a:buFont typeface="Arial" panose="020B0604020202020204" pitchFamily="34" charset="0"/>
              <a:buChar char="•"/>
            </a:pPr>
            <a:endParaRPr lang="fr-CA" sz="700" kern="1200" noProof="0" dirty="0">
              <a:solidFill>
                <a:srgbClr val="FF0000"/>
              </a:solidFill>
              <a:effectLst/>
              <a:latin typeface="+mn-lt"/>
              <a:ea typeface="+mn-ea"/>
              <a:cs typeface="+mn-cs"/>
            </a:endParaRPr>
          </a:p>
          <a:p>
            <a:pPr marL="0" indent="0">
              <a:buFont typeface="Arial" panose="020B0604020202020204" pitchFamily="34" charset="0"/>
              <a:buNone/>
            </a:pPr>
            <a:r>
              <a:rPr lang="fr-CA" sz="700" kern="1200" baseline="30000" noProof="0" dirty="0">
                <a:solidFill>
                  <a:srgbClr val="FF0000"/>
                </a:solidFill>
                <a:effectLst/>
                <a:latin typeface="+mn-lt"/>
                <a:ea typeface="+mn-ea"/>
                <a:cs typeface="+mn-cs"/>
              </a:rPr>
              <a:t>1</a:t>
            </a:r>
            <a:r>
              <a:rPr lang="fr-CA" sz="700" kern="1200" noProof="0" dirty="0">
                <a:solidFill>
                  <a:srgbClr val="FF0000"/>
                </a:solidFill>
                <a:effectLst/>
                <a:latin typeface="+mn-lt"/>
                <a:ea typeface="+mn-ea"/>
                <a:cs typeface="+mn-cs"/>
              </a:rPr>
              <a:t>Chante </a:t>
            </a:r>
            <a:r>
              <a:rPr lang="fr-CA" sz="700" kern="1200" noProof="0" dirty="0" err="1">
                <a:solidFill>
                  <a:srgbClr val="FF0000"/>
                </a:solidFill>
                <a:effectLst/>
                <a:latin typeface="+mn-lt"/>
                <a:ea typeface="+mn-ea"/>
                <a:cs typeface="+mn-cs"/>
              </a:rPr>
              <a:t>Karimkhani</a:t>
            </a:r>
            <a:r>
              <a:rPr lang="fr-CA" sz="700" kern="1200" noProof="0" dirty="0">
                <a:solidFill>
                  <a:srgbClr val="FF0000"/>
                </a:solidFill>
                <a:effectLst/>
                <a:latin typeface="+mn-lt"/>
                <a:ea typeface="+mn-ea"/>
                <a:cs typeface="+mn-cs"/>
              </a:rPr>
              <a:t> et al., « Global </a:t>
            </a:r>
            <a:r>
              <a:rPr lang="fr-CA" sz="700" kern="1200" noProof="0" dirty="0" err="1">
                <a:solidFill>
                  <a:srgbClr val="FF0000"/>
                </a:solidFill>
                <a:effectLst/>
                <a:latin typeface="+mn-lt"/>
                <a:ea typeface="+mn-ea"/>
                <a:cs typeface="+mn-cs"/>
              </a:rPr>
              <a:t>Burden</a:t>
            </a:r>
            <a:r>
              <a:rPr lang="fr-CA" sz="700" kern="1200" noProof="0" dirty="0">
                <a:solidFill>
                  <a:srgbClr val="FF0000"/>
                </a:solidFill>
                <a:effectLst/>
                <a:latin typeface="+mn-lt"/>
                <a:ea typeface="+mn-ea"/>
                <a:cs typeface="+mn-cs"/>
              </a:rPr>
              <a:t> of </a:t>
            </a:r>
            <a:r>
              <a:rPr lang="fr-CA" sz="700" kern="1200" noProof="0" dirty="0" err="1">
                <a:solidFill>
                  <a:srgbClr val="FF0000"/>
                </a:solidFill>
                <a:effectLst/>
                <a:latin typeface="+mn-lt"/>
                <a:ea typeface="+mn-ea"/>
                <a:cs typeface="+mn-cs"/>
              </a:rPr>
              <a:t>Cutaneous</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Leishmaniasis</a:t>
            </a:r>
            <a:r>
              <a:rPr lang="fr-CA" sz="700" kern="1200" noProof="0" dirty="0">
                <a:solidFill>
                  <a:srgbClr val="FF0000"/>
                </a:solidFill>
                <a:effectLst/>
                <a:latin typeface="+mn-lt"/>
                <a:ea typeface="+mn-ea"/>
                <a:cs typeface="+mn-cs"/>
              </a:rPr>
              <a:t>: A Cross-</a:t>
            </a:r>
            <a:r>
              <a:rPr lang="fr-CA" sz="700" kern="1200" noProof="0" dirty="0" err="1">
                <a:solidFill>
                  <a:srgbClr val="FF0000"/>
                </a:solidFill>
                <a:effectLst/>
                <a:latin typeface="+mn-lt"/>
                <a:ea typeface="+mn-ea"/>
                <a:cs typeface="+mn-cs"/>
              </a:rPr>
              <a:t>Sectional</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Analysis</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From</a:t>
            </a:r>
            <a:r>
              <a:rPr lang="fr-CA" sz="700" kern="1200" noProof="0" dirty="0">
                <a:solidFill>
                  <a:srgbClr val="FF0000"/>
                </a:solidFill>
                <a:effectLst/>
                <a:latin typeface="+mn-lt"/>
                <a:ea typeface="+mn-ea"/>
                <a:cs typeface="+mn-cs"/>
              </a:rPr>
              <a:t> the Global </a:t>
            </a:r>
            <a:r>
              <a:rPr lang="fr-CA" sz="700" kern="1200" noProof="0" dirty="0" err="1">
                <a:solidFill>
                  <a:srgbClr val="FF0000"/>
                </a:solidFill>
                <a:effectLst/>
                <a:latin typeface="+mn-lt"/>
                <a:ea typeface="+mn-ea"/>
                <a:cs typeface="+mn-cs"/>
              </a:rPr>
              <a:t>Burden</a:t>
            </a:r>
            <a:r>
              <a:rPr lang="fr-CA" sz="700" kern="1200" noProof="0" dirty="0">
                <a:solidFill>
                  <a:srgbClr val="FF0000"/>
                </a:solidFill>
                <a:effectLst/>
                <a:latin typeface="+mn-lt"/>
                <a:ea typeface="+mn-ea"/>
                <a:cs typeface="+mn-cs"/>
              </a:rPr>
              <a:t> of </a:t>
            </a:r>
            <a:r>
              <a:rPr lang="fr-CA" sz="700" kern="1200" noProof="0" dirty="0" err="1">
                <a:solidFill>
                  <a:srgbClr val="FF0000"/>
                </a:solidFill>
                <a:effectLst/>
                <a:latin typeface="+mn-lt"/>
                <a:ea typeface="+mn-ea"/>
                <a:cs typeface="+mn-cs"/>
              </a:rPr>
              <a:t>Disease</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Study</a:t>
            </a:r>
            <a:r>
              <a:rPr lang="fr-CA" sz="700" kern="1200" noProof="0" dirty="0">
                <a:solidFill>
                  <a:srgbClr val="FF0000"/>
                </a:solidFill>
                <a:effectLst/>
                <a:latin typeface="+mn-lt"/>
                <a:ea typeface="+mn-ea"/>
                <a:cs typeface="+mn-cs"/>
              </a:rPr>
              <a:t> 2013 », </a:t>
            </a:r>
            <a:r>
              <a:rPr lang="fr-CA" sz="700" i="1" kern="1200" noProof="0" dirty="0">
                <a:solidFill>
                  <a:srgbClr val="FF0000"/>
                </a:solidFill>
                <a:effectLst/>
                <a:latin typeface="+mn-lt"/>
                <a:ea typeface="+mn-ea"/>
                <a:cs typeface="+mn-cs"/>
              </a:rPr>
              <a:t>Lancet </a:t>
            </a:r>
            <a:r>
              <a:rPr lang="fr-CA" sz="700" i="1" kern="1200" noProof="0" dirty="0" err="1">
                <a:solidFill>
                  <a:srgbClr val="FF0000"/>
                </a:solidFill>
                <a:effectLst/>
                <a:latin typeface="+mn-lt"/>
                <a:ea typeface="+mn-ea"/>
                <a:cs typeface="+mn-cs"/>
              </a:rPr>
              <a:t>Infectious</a:t>
            </a:r>
            <a:r>
              <a:rPr lang="fr-CA" sz="700" i="1" kern="1200" noProof="0" dirty="0">
                <a:solidFill>
                  <a:srgbClr val="FF0000"/>
                </a:solidFill>
                <a:effectLst/>
                <a:latin typeface="+mn-lt"/>
                <a:ea typeface="+mn-ea"/>
                <a:cs typeface="+mn-cs"/>
              </a:rPr>
              <a:t> </a:t>
            </a:r>
            <a:r>
              <a:rPr lang="fr-CA" sz="700" i="1" kern="1200" noProof="0" dirty="0" err="1">
                <a:solidFill>
                  <a:srgbClr val="FF0000"/>
                </a:solidFill>
                <a:effectLst/>
                <a:latin typeface="+mn-lt"/>
                <a:ea typeface="+mn-ea"/>
                <a:cs typeface="+mn-cs"/>
              </a:rPr>
              <a:t>Disease</a:t>
            </a:r>
            <a:r>
              <a:rPr lang="fr-CA" sz="700" kern="1200" noProof="0" dirty="0">
                <a:solidFill>
                  <a:srgbClr val="FF0000"/>
                </a:solidFill>
                <a:effectLst/>
                <a:latin typeface="+mn-lt"/>
                <a:ea typeface="+mn-ea"/>
                <a:cs typeface="+mn-cs"/>
              </a:rPr>
              <a:t> 16, no. 5 (2016): 584–91; DOI: 10.1016/S1473-3099(16)00003-7. </a:t>
            </a:r>
          </a:p>
          <a:p>
            <a:pPr marL="0" indent="0">
              <a:buFont typeface="Arial" panose="020B0604020202020204" pitchFamily="34" charset="0"/>
              <a:buNone/>
            </a:pPr>
            <a:endParaRPr lang="fr-CA" sz="700" kern="1200" noProof="0" dirty="0">
              <a:solidFill>
                <a:srgbClr val="FF0000"/>
              </a:solidFill>
              <a:effectLst/>
              <a:latin typeface="+mn-lt"/>
              <a:ea typeface="+mn-ea"/>
              <a:cs typeface="+mn-cs"/>
            </a:endParaRPr>
          </a:p>
          <a:p>
            <a:pPr marL="0" indent="0">
              <a:buFont typeface="Arial" panose="020B0604020202020204" pitchFamily="34" charset="0"/>
              <a:buNone/>
            </a:pPr>
            <a:r>
              <a:rPr lang="fr-CA" sz="700" kern="1200" baseline="30000" noProof="0" dirty="0">
                <a:solidFill>
                  <a:srgbClr val="FF0000"/>
                </a:solidFill>
                <a:effectLst/>
                <a:latin typeface="+mn-lt"/>
                <a:ea typeface="+mn-ea"/>
                <a:cs typeface="+mn-cs"/>
              </a:rPr>
              <a:t>2</a:t>
            </a:r>
            <a:r>
              <a:rPr lang="fr-CA" sz="700" kern="1200" noProof="0" dirty="0">
                <a:solidFill>
                  <a:srgbClr val="FF0000"/>
                </a:solidFill>
                <a:effectLst/>
                <a:latin typeface="+mn-lt"/>
                <a:ea typeface="+mn-ea"/>
                <a:cs typeface="+mn-cs"/>
              </a:rPr>
              <a:t>Mohamed </a:t>
            </a:r>
            <a:r>
              <a:rPr lang="fr-CA" sz="700" kern="1200" noProof="0" dirty="0" err="1">
                <a:solidFill>
                  <a:srgbClr val="FF0000"/>
                </a:solidFill>
                <a:effectLst/>
                <a:latin typeface="+mn-lt"/>
                <a:ea typeface="+mn-ea"/>
                <a:cs typeface="+mn-cs"/>
              </a:rPr>
              <a:t>Kouni</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Chahed</a:t>
            </a:r>
            <a:r>
              <a:rPr lang="fr-CA" sz="700" kern="1200" noProof="0" dirty="0">
                <a:solidFill>
                  <a:srgbClr val="FF0000"/>
                </a:solidFill>
                <a:effectLst/>
                <a:latin typeface="+mn-lt"/>
                <a:ea typeface="+mn-ea"/>
                <a:cs typeface="+mn-cs"/>
              </a:rPr>
              <a:t> et al., « </a:t>
            </a:r>
            <a:r>
              <a:rPr lang="fr-CA" sz="700" kern="1200" noProof="0" dirty="0" err="1">
                <a:solidFill>
                  <a:srgbClr val="FF0000"/>
                </a:solidFill>
                <a:effectLst/>
                <a:latin typeface="+mn-lt"/>
                <a:ea typeface="+mn-ea"/>
                <a:cs typeface="+mn-cs"/>
              </a:rPr>
              <a:t>Psychological</a:t>
            </a:r>
            <a:r>
              <a:rPr lang="fr-CA" sz="700" kern="1200" noProof="0" dirty="0">
                <a:solidFill>
                  <a:srgbClr val="FF0000"/>
                </a:solidFill>
                <a:effectLst/>
                <a:latin typeface="+mn-lt"/>
                <a:ea typeface="+mn-ea"/>
                <a:cs typeface="+mn-cs"/>
              </a:rPr>
              <a:t> and Psychosocial </a:t>
            </a:r>
            <a:r>
              <a:rPr lang="fr-CA" sz="700" kern="1200" noProof="0" dirty="0" err="1">
                <a:solidFill>
                  <a:srgbClr val="FF0000"/>
                </a:solidFill>
                <a:effectLst/>
                <a:latin typeface="+mn-lt"/>
                <a:ea typeface="+mn-ea"/>
                <a:cs typeface="+mn-cs"/>
              </a:rPr>
              <a:t>Consequences</a:t>
            </a:r>
            <a:r>
              <a:rPr lang="fr-CA" sz="700" kern="1200" noProof="0" dirty="0">
                <a:solidFill>
                  <a:srgbClr val="FF0000"/>
                </a:solidFill>
                <a:effectLst/>
                <a:latin typeface="+mn-lt"/>
                <a:ea typeface="+mn-ea"/>
                <a:cs typeface="+mn-cs"/>
              </a:rPr>
              <a:t> of </a:t>
            </a:r>
            <a:r>
              <a:rPr lang="fr-CA" sz="700" kern="1200" noProof="0" dirty="0" err="1">
                <a:solidFill>
                  <a:srgbClr val="FF0000"/>
                </a:solidFill>
                <a:effectLst/>
                <a:latin typeface="+mn-lt"/>
                <a:ea typeface="+mn-ea"/>
                <a:cs typeface="+mn-cs"/>
              </a:rPr>
              <a:t>Zoonotic</a:t>
            </a:r>
            <a:r>
              <a:rPr lang="fr-CA" sz="700" kern="1200" noProof="0" dirty="0">
                <a:solidFill>
                  <a:srgbClr val="FF0000"/>
                </a:solidFill>
                <a:effectLst/>
                <a:latin typeface="+mn-lt"/>
                <a:ea typeface="+mn-ea"/>
                <a:cs typeface="+mn-cs"/>
              </a:rPr>
              <a:t> </a:t>
            </a:r>
            <a:r>
              <a:rPr lang="en-US" sz="700" kern="1200" dirty="0">
                <a:solidFill>
                  <a:schemeClr val="tx1"/>
                </a:solidFill>
                <a:effectLst/>
                <a:latin typeface="Calibri Light"/>
                <a:ea typeface="+mn-ea"/>
                <a:cs typeface="+mn-cs"/>
              </a:rPr>
              <a:t>Cutaneous Leishmaniasis </a:t>
            </a:r>
            <a:r>
              <a:rPr lang="fr-CA" sz="700" kern="1200" noProof="0" dirty="0" err="1">
                <a:solidFill>
                  <a:srgbClr val="FF0000"/>
                </a:solidFill>
                <a:effectLst/>
                <a:latin typeface="+mn-lt"/>
                <a:ea typeface="+mn-ea"/>
                <a:cs typeface="+mn-cs"/>
              </a:rPr>
              <a:t>Among</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Women</a:t>
            </a:r>
            <a:r>
              <a:rPr lang="fr-CA" sz="700" kern="1200" noProof="0" dirty="0">
                <a:solidFill>
                  <a:srgbClr val="FF0000"/>
                </a:solidFill>
                <a:effectLst/>
                <a:latin typeface="+mn-lt"/>
                <a:ea typeface="+mn-ea"/>
                <a:cs typeface="+mn-cs"/>
              </a:rPr>
              <a:t> in </a:t>
            </a:r>
            <a:r>
              <a:rPr lang="fr-CA" sz="700" kern="1200" noProof="0" dirty="0" err="1">
                <a:solidFill>
                  <a:srgbClr val="FF0000"/>
                </a:solidFill>
                <a:effectLst/>
                <a:latin typeface="+mn-lt"/>
                <a:ea typeface="+mn-ea"/>
                <a:cs typeface="+mn-cs"/>
              </a:rPr>
              <a:t>Tunisia</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Preliminary</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Findings</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From</a:t>
            </a:r>
            <a:r>
              <a:rPr lang="fr-CA" sz="700" kern="1200" noProof="0" dirty="0">
                <a:solidFill>
                  <a:srgbClr val="FF0000"/>
                </a:solidFill>
                <a:effectLst/>
                <a:latin typeface="+mn-lt"/>
                <a:ea typeface="+mn-ea"/>
                <a:cs typeface="+mn-cs"/>
              </a:rPr>
              <a:t> an </a:t>
            </a:r>
            <a:r>
              <a:rPr lang="fr-CA" sz="700" kern="1200" noProof="0" dirty="0" err="1">
                <a:solidFill>
                  <a:srgbClr val="FF0000"/>
                </a:solidFill>
                <a:effectLst/>
                <a:latin typeface="+mn-lt"/>
                <a:ea typeface="+mn-ea"/>
                <a:cs typeface="+mn-cs"/>
              </a:rPr>
              <a:t>Exploratory</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Study</a:t>
            </a:r>
            <a:r>
              <a:rPr lang="fr-CA" sz="700" kern="1200" noProof="0" dirty="0">
                <a:solidFill>
                  <a:srgbClr val="FF0000"/>
                </a:solidFill>
                <a:effectLst/>
                <a:latin typeface="+mn-lt"/>
                <a:ea typeface="+mn-ea"/>
                <a:cs typeface="+mn-cs"/>
              </a:rPr>
              <a:t> », </a:t>
            </a:r>
            <a:r>
              <a:rPr lang="fr-CA" sz="700" i="1" kern="1200" noProof="0" dirty="0" err="1">
                <a:solidFill>
                  <a:srgbClr val="FF0000"/>
                </a:solidFill>
                <a:effectLst/>
                <a:latin typeface="+mn-lt"/>
                <a:ea typeface="+mn-ea"/>
                <a:cs typeface="+mn-cs"/>
              </a:rPr>
              <a:t>PLoS</a:t>
            </a:r>
            <a:r>
              <a:rPr lang="fr-CA" sz="700" i="1" kern="1200" noProof="0" dirty="0">
                <a:solidFill>
                  <a:srgbClr val="FF0000"/>
                </a:solidFill>
                <a:effectLst/>
                <a:latin typeface="+mn-lt"/>
                <a:ea typeface="+mn-ea"/>
                <a:cs typeface="+mn-cs"/>
              </a:rPr>
              <a:t> </a:t>
            </a:r>
            <a:r>
              <a:rPr lang="fr-CA" sz="700" i="1" kern="1200" noProof="0" dirty="0" err="1">
                <a:solidFill>
                  <a:srgbClr val="FF0000"/>
                </a:solidFill>
                <a:effectLst/>
                <a:latin typeface="+mn-lt"/>
                <a:ea typeface="+mn-ea"/>
                <a:cs typeface="+mn-cs"/>
              </a:rPr>
              <a:t>Neglected</a:t>
            </a:r>
            <a:r>
              <a:rPr lang="fr-CA" sz="700" i="1" kern="1200" noProof="0" dirty="0">
                <a:solidFill>
                  <a:srgbClr val="FF0000"/>
                </a:solidFill>
                <a:effectLst/>
                <a:latin typeface="+mn-lt"/>
                <a:ea typeface="+mn-ea"/>
                <a:cs typeface="+mn-cs"/>
              </a:rPr>
              <a:t> Tropical </a:t>
            </a:r>
            <a:r>
              <a:rPr lang="fr-CA" sz="700" i="1" kern="1200" noProof="0" dirty="0" err="1">
                <a:solidFill>
                  <a:srgbClr val="FF0000"/>
                </a:solidFill>
                <a:effectLst/>
                <a:latin typeface="+mn-lt"/>
                <a:ea typeface="+mn-ea"/>
                <a:cs typeface="+mn-cs"/>
              </a:rPr>
              <a:t>Diseases</a:t>
            </a:r>
            <a:r>
              <a:rPr lang="fr-CA" sz="700" kern="1200" noProof="0" dirty="0">
                <a:solidFill>
                  <a:srgbClr val="FF0000"/>
                </a:solidFill>
                <a:effectLst/>
                <a:latin typeface="+mn-lt"/>
                <a:ea typeface="+mn-ea"/>
                <a:cs typeface="+mn-cs"/>
              </a:rPr>
              <a:t> 10, no. 10 (2016): e0005090 ; DOI:10.1371/journal.pntd.0005090 ; et </a:t>
            </a:r>
            <a:r>
              <a:rPr lang="fr-CA" sz="700" kern="1200" noProof="0" dirty="0" err="1">
                <a:solidFill>
                  <a:srgbClr val="FF0000"/>
                </a:solidFill>
                <a:effectLst/>
                <a:latin typeface="+mn-lt"/>
                <a:ea typeface="+mn-ea"/>
                <a:cs typeface="+mn-cs"/>
              </a:rPr>
              <a:t>Issam</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Bennis</a:t>
            </a:r>
            <a:r>
              <a:rPr lang="fr-CA" sz="700" kern="1200" noProof="0" dirty="0">
                <a:solidFill>
                  <a:srgbClr val="FF0000"/>
                </a:solidFill>
                <a:effectLst/>
                <a:latin typeface="+mn-lt"/>
                <a:ea typeface="+mn-ea"/>
                <a:cs typeface="+mn-cs"/>
              </a:rPr>
              <a:t> et al., « Psychosocial Impact of </a:t>
            </a:r>
            <a:r>
              <a:rPr lang="fr-CA" sz="700" kern="1200" noProof="0" dirty="0" err="1">
                <a:solidFill>
                  <a:srgbClr val="FF0000"/>
                </a:solidFill>
                <a:effectLst/>
                <a:latin typeface="+mn-lt"/>
                <a:ea typeface="+mn-ea"/>
                <a:cs typeface="+mn-cs"/>
              </a:rPr>
              <a:t>Scars</a:t>
            </a:r>
            <a:r>
              <a:rPr lang="fr-CA" sz="700" kern="1200" noProof="0" dirty="0">
                <a:solidFill>
                  <a:srgbClr val="FF0000"/>
                </a:solidFill>
                <a:effectLst/>
                <a:latin typeface="+mn-lt"/>
                <a:ea typeface="+mn-ea"/>
                <a:cs typeface="+mn-cs"/>
              </a:rPr>
              <a:t> Due to </a:t>
            </a:r>
            <a:r>
              <a:rPr lang="en-US" sz="700" kern="1200" dirty="0">
                <a:solidFill>
                  <a:schemeClr val="tx1"/>
                </a:solidFill>
                <a:effectLst/>
                <a:latin typeface="Calibri Light"/>
                <a:ea typeface="+mn-ea"/>
                <a:cs typeface="+mn-cs"/>
              </a:rPr>
              <a:t>Cutaneous Leishmaniasis </a:t>
            </a:r>
            <a:r>
              <a:rPr lang="fr-CA" sz="700" kern="1200" noProof="0" dirty="0">
                <a:solidFill>
                  <a:srgbClr val="FF0000"/>
                </a:solidFill>
                <a:effectLst/>
                <a:latin typeface="+mn-lt"/>
                <a:ea typeface="+mn-ea"/>
                <a:cs typeface="+mn-cs"/>
              </a:rPr>
              <a:t>on High </a:t>
            </a:r>
            <a:r>
              <a:rPr lang="fr-CA" sz="700" kern="1200" noProof="0" dirty="0" err="1">
                <a:solidFill>
                  <a:srgbClr val="FF0000"/>
                </a:solidFill>
                <a:effectLst/>
                <a:latin typeface="+mn-lt"/>
                <a:ea typeface="+mn-ea"/>
                <a:cs typeface="+mn-cs"/>
              </a:rPr>
              <a:t>School</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Students</a:t>
            </a:r>
            <a:r>
              <a:rPr lang="fr-CA" sz="700" kern="1200" noProof="0" dirty="0">
                <a:solidFill>
                  <a:srgbClr val="FF0000"/>
                </a:solidFill>
                <a:effectLst/>
                <a:latin typeface="+mn-lt"/>
                <a:ea typeface="+mn-ea"/>
                <a:cs typeface="+mn-cs"/>
              </a:rPr>
              <a:t> in </a:t>
            </a:r>
            <a:r>
              <a:rPr lang="fr-CA" sz="700" kern="1200" noProof="0" dirty="0" err="1">
                <a:solidFill>
                  <a:srgbClr val="FF0000"/>
                </a:solidFill>
                <a:effectLst/>
                <a:latin typeface="+mn-lt"/>
                <a:ea typeface="+mn-ea"/>
                <a:cs typeface="+mn-cs"/>
              </a:rPr>
              <a:t>Errachidia</a:t>
            </a:r>
            <a:r>
              <a:rPr lang="fr-CA" sz="700" kern="1200" noProof="0" dirty="0">
                <a:solidFill>
                  <a:srgbClr val="FF0000"/>
                </a:solidFill>
                <a:effectLst/>
                <a:latin typeface="+mn-lt"/>
                <a:ea typeface="+mn-ea"/>
                <a:cs typeface="+mn-cs"/>
              </a:rPr>
              <a:t> Province, </a:t>
            </a:r>
            <a:r>
              <a:rPr lang="fr-CA" sz="700" kern="1200" noProof="0" dirty="0" err="1">
                <a:solidFill>
                  <a:srgbClr val="FF0000"/>
                </a:solidFill>
                <a:effectLst/>
                <a:latin typeface="+mn-lt"/>
                <a:ea typeface="+mn-ea"/>
                <a:cs typeface="+mn-cs"/>
              </a:rPr>
              <a:t>Morocco</a:t>
            </a:r>
            <a:r>
              <a:rPr lang="fr-CA" sz="700" kern="1200" noProof="0" dirty="0">
                <a:solidFill>
                  <a:srgbClr val="FF0000"/>
                </a:solidFill>
                <a:effectLst/>
                <a:latin typeface="+mn-lt"/>
                <a:ea typeface="+mn-ea"/>
                <a:cs typeface="+mn-cs"/>
              </a:rPr>
              <a:t> », </a:t>
            </a:r>
            <a:r>
              <a:rPr lang="fr-CA" sz="700" i="1" kern="1200" noProof="0" dirty="0" err="1">
                <a:solidFill>
                  <a:srgbClr val="FF0000"/>
                </a:solidFill>
                <a:effectLst/>
                <a:latin typeface="+mn-lt"/>
                <a:ea typeface="+mn-ea"/>
                <a:cs typeface="+mn-cs"/>
              </a:rPr>
              <a:t>Infectious</a:t>
            </a:r>
            <a:r>
              <a:rPr lang="fr-CA" sz="700" i="1" kern="1200" noProof="0" dirty="0">
                <a:solidFill>
                  <a:srgbClr val="FF0000"/>
                </a:solidFill>
                <a:effectLst/>
                <a:latin typeface="+mn-lt"/>
                <a:ea typeface="+mn-ea"/>
                <a:cs typeface="+mn-cs"/>
              </a:rPr>
              <a:t> </a:t>
            </a:r>
            <a:r>
              <a:rPr lang="fr-CA" sz="700" i="1" kern="1200" noProof="0" dirty="0" err="1">
                <a:solidFill>
                  <a:srgbClr val="FF0000"/>
                </a:solidFill>
                <a:effectLst/>
                <a:latin typeface="+mn-lt"/>
                <a:ea typeface="+mn-ea"/>
                <a:cs typeface="+mn-cs"/>
              </a:rPr>
              <a:t>Diseases</a:t>
            </a:r>
            <a:r>
              <a:rPr lang="fr-CA" sz="700" i="1" kern="1200" noProof="0" dirty="0">
                <a:solidFill>
                  <a:srgbClr val="FF0000"/>
                </a:solidFill>
                <a:effectLst/>
                <a:latin typeface="+mn-lt"/>
                <a:ea typeface="+mn-ea"/>
                <a:cs typeface="+mn-cs"/>
              </a:rPr>
              <a:t> of </a:t>
            </a:r>
            <a:r>
              <a:rPr lang="fr-CA" sz="700" i="1" kern="1200" noProof="0" dirty="0" err="1">
                <a:solidFill>
                  <a:srgbClr val="FF0000"/>
                </a:solidFill>
                <a:effectLst/>
                <a:latin typeface="+mn-lt"/>
                <a:ea typeface="+mn-ea"/>
                <a:cs typeface="+mn-cs"/>
              </a:rPr>
              <a:t>Poverty</a:t>
            </a:r>
            <a:r>
              <a:rPr lang="fr-CA" sz="700" kern="1200" noProof="0" dirty="0">
                <a:solidFill>
                  <a:srgbClr val="FF0000"/>
                </a:solidFill>
                <a:effectLst/>
                <a:latin typeface="+mn-lt"/>
                <a:ea typeface="+mn-ea"/>
                <a:cs typeface="+mn-cs"/>
              </a:rPr>
              <a:t> 6, no. 1 (2017): 46; DOI: 10.1186/s40249-017-0267-5.</a:t>
            </a:r>
          </a:p>
          <a:p>
            <a:pPr marL="0" indent="0">
              <a:buFont typeface="Arial" panose="020B0604020202020204" pitchFamily="34" charset="0"/>
              <a:buNone/>
            </a:pPr>
            <a:endParaRPr lang="fr-CA" sz="700" kern="1200" noProof="0" dirty="0">
              <a:solidFill>
                <a:srgbClr val="FF0000"/>
              </a:solidFill>
              <a:effectLst/>
              <a:latin typeface="+mn-lt"/>
              <a:ea typeface="+mn-ea"/>
              <a:cs typeface="+mn-cs"/>
            </a:endParaRPr>
          </a:p>
          <a:p>
            <a:pPr marL="0" indent="0">
              <a:buFont typeface="Arial" panose="020B0604020202020204" pitchFamily="34" charset="0"/>
              <a:buNone/>
            </a:pPr>
            <a:r>
              <a:rPr lang="fr-CA" sz="700" kern="1200" baseline="30000" noProof="0" dirty="0">
                <a:solidFill>
                  <a:srgbClr val="FF0000"/>
                </a:solidFill>
                <a:effectLst/>
                <a:latin typeface="+mn-lt"/>
                <a:ea typeface="+mn-ea"/>
                <a:cs typeface="+mn-cs"/>
              </a:rPr>
              <a:t>3</a:t>
            </a:r>
            <a:r>
              <a:rPr lang="fr-CA" sz="700" kern="1200" noProof="0" dirty="0">
                <a:solidFill>
                  <a:srgbClr val="FF0000"/>
                </a:solidFill>
                <a:effectLst/>
                <a:latin typeface="+mn-lt"/>
                <a:ea typeface="+mn-ea"/>
                <a:cs typeface="+mn-cs"/>
              </a:rPr>
              <a:t>Temmy </a:t>
            </a:r>
            <a:r>
              <a:rPr lang="fr-CA" sz="700" kern="1200" noProof="0" dirty="0" err="1">
                <a:solidFill>
                  <a:srgbClr val="FF0000"/>
                </a:solidFill>
                <a:effectLst/>
                <a:latin typeface="+mn-lt"/>
                <a:ea typeface="+mn-ea"/>
                <a:cs typeface="+mn-cs"/>
              </a:rPr>
              <a:t>Sunyoto</a:t>
            </a:r>
            <a:r>
              <a:rPr lang="fr-CA" sz="700" kern="1200" noProof="0" dirty="0">
                <a:solidFill>
                  <a:srgbClr val="FF0000"/>
                </a:solidFill>
                <a:effectLst/>
                <a:latin typeface="+mn-lt"/>
                <a:ea typeface="+mn-ea"/>
                <a:cs typeface="+mn-cs"/>
              </a:rPr>
              <a:t>, Marleen </a:t>
            </a:r>
            <a:r>
              <a:rPr lang="fr-CA" sz="700" kern="1200" noProof="0" dirty="0" err="1">
                <a:solidFill>
                  <a:srgbClr val="FF0000"/>
                </a:solidFill>
                <a:effectLst/>
                <a:latin typeface="+mn-lt"/>
                <a:ea typeface="+mn-ea"/>
                <a:cs typeface="+mn-cs"/>
              </a:rPr>
              <a:t>Boelaert</a:t>
            </a:r>
            <a:r>
              <a:rPr lang="fr-CA" sz="700" kern="1200" noProof="0" dirty="0">
                <a:solidFill>
                  <a:srgbClr val="FF0000"/>
                </a:solidFill>
                <a:effectLst/>
                <a:latin typeface="+mn-lt"/>
                <a:ea typeface="+mn-ea"/>
                <a:cs typeface="+mn-cs"/>
              </a:rPr>
              <a:t> et Filip </a:t>
            </a:r>
            <a:r>
              <a:rPr lang="fr-CA" sz="700" kern="1200" noProof="0" dirty="0" err="1">
                <a:solidFill>
                  <a:srgbClr val="FF0000"/>
                </a:solidFill>
                <a:effectLst/>
                <a:latin typeface="+mn-lt"/>
                <a:ea typeface="+mn-ea"/>
                <a:cs typeface="+mn-cs"/>
              </a:rPr>
              <a:t>Meheus</a:t>
            </a:r>
            <a:r>
              <a:rPr lang="fr-CA" sz="700" kern="1200" noProof="0" dirty="0">
                <a:solidFill>
                  <a:srgbClr val="FF0000"/>
                </a:solidFill>
                <a:effectLst/>
                <a:latin typeface="+mn-lt"/>
                <a:ea typeface="+mn-ea"/>
                <a:cs typeface="+mn-cs"/>
              </a:rPr>
              <a:t>, « </a:t>
            </a:r>
            <a:r>
              <a:rPr lang="fr-CA" sz="700" kern="1200" noProof="0" dirty="0" err="1">
                <a:solidFill>
                  <a:srgbClr val="FF0000"/>
                </a:solidFill>
                <a:effectLst/>
                <a:latin typeface="+mn-lt"/>
                <a:ea typeface="+mn-ea"/>
                <a:cs typeface="+mn-cs"/>
              </a:rPr>
              <a:t>Understanding</a:t>
            </a:r>
            <a:r>
              <a:rPr lang="fr-CA" sz="700" kern="1200" noProof="0" dirty="0">
                <a:solidFill>
                  <a:srgbClr val="FF0000"/>
                </a:solidFill>
                <a:effectLst/>
                <a:latin typeface="+mn-lt"/>
                <a:ea typeface="+mn-ea"/>
                <a:cs typeface="+mn-cs"/>
              </a:rPr>
              <a:t> the </a:t>
            </a:r>
            <a:r>
              <a:rPr lang="fr-CA" sz="700" kern="1200" noProof="0" dirty="0" err="1">
                <a:solidFill>
                  <a:srgbClr val="FF0000"/>
                </a:solidFill>
                <a:effectLst/>
                <a:latin typeface="+mn-lt"/>
                <a:ea typeface="+mn-ea"/>
                <a:cs typeface="+mn-cs"/>
              </a:rPr>
              <a:t>Economic</a:t>
            </a:r>
            <a:r>
              <a:rPr lang="fr-CA" sz="700" kern="1200" noProof="0" dirty="0">
                <a:solidFill>
                  <a:srgbClr val="FF0000"/>
                </a:solidFill>
                <a:effectLst/>
                <a:latin typeface="+mn-lt"/>
                <a:ea typeface="+mn-ea"/>
                <a:cs typeface="+mn-cs"/>
              </a:rPr>
              <a:t> Impact of </a:t>
            </a:r>
            <a:r>
              <a:rPr lang="fr-CA" sz="700" kern="1200" noProof="0" dirty="0" err="1">
                <a:solidFill>
                  <a:srgbClr val="FF0000"/>
                </a:solidFill>
                <a:effectLst/>
                <a:latin typeface="+mn-lt"/>
                <a:ea typeface="+mn-ea"/>
                <a:cs typeface="+mn-cs"/>
              </a:rPr>
              <a:t>Leishmaniasis</a:t>
            </a:r>
            <a:r>
              <a:rPr lang="fr-CA" sz="700" kern="1200" noProof="0" dirty="0">
                <a:solidFill>
                  <a:srgbClr val="FF0000"/>
                </a:solidFill>
                <a:effectLst/>
                <a:latin typeface="+mn-lt"/>
                <a:ea typeface="+mn-ea"/>
                <a:cs typeface="+mn-cs"/>
              </a:rPr>
              <a:t> on </a:t>
            </a:r>
            <a:r>
              <a:rPr lang="fr-CA" sz="700" kern="1200" noProof="0" dirty="0" err="1">
                <a:solidFill>
                  <a:srgbClr val="FF0000"/>
                </a:solidFill>
                <a:effectLst/>
                <a:latin typeface="+mn-lt"/>
                <a:ea typeface="+mn-ea"/>
                <a:cs typeface="+mn-cs"/>
              </a:rPr>
              <a:t>Households</a:t>
            </a:r>
            <a:r>
              <a:rPr lang="fr-CA" sz="700" kern="1200" noProof="0" dirty="0">
                <a:solidFill>
                  <a:srgbClr val="FF0000"/>
                </a:solidFill>
                <a:effectLst/>
                <a:latin typeface="+mn-lt"/>
                <a:ea typeface="+mn-ea"/>
                <a:cs typeface="+mn-cs"/>
              </a:rPr>
              <a:t> in </a:t>
            </a:r>
            <a:r>
              <a:rPr lang="fr-CA" sz="700" kern="1200" noProof="0" dirty="0" err="1">
                <a:solidFill>
                  <a:srgbClr val="FF0000"/>
                </a:solidFill>
                <a:effectLst/>
                <a:latin typeface="+mn-lt"/>
                <a:ea typeface="+mn-ea"/>
                <a:cs typeface="+mn-cs"/>
              </a:rPr>
              <a:t>Endemic</a:t>
            </a:r>
            <a:r>
              <a:rPr lang="fr-CA" sz="700" kern="1200" noProof="0" dirty="0">
                <a:solidFill>
                  <a:srgbClr val="FF0000"/>
                </a:solidFill>
                <a:effectLst/>
                <a:latin typeface="+mn-lt"/>
                <a:ea typeface="+mn-ea"/>
                <a:cs typeface="+mn-cs"/>
              </a:rPr>
              <a:t> Countries: A </a:t>
            </a:r>
            <a:r>
              <a:rPr lang="fr-CA" sz="700" kern="1200" noProof="0" dirty="0" err="1">
                <a:solidFill>
                  <a:srgbClr val="FF0000"/>
                </a:solidFill>
                <a:effectLst/>
                <a:latin typeface="+mn-lt"/>
                <a:ea typeface="+mn-ea"/>
                <a:cs typeface="+mn-cs"/>
              </a:rPr>
              <a:t>Systematic</a:t>
            </a:r>
            <a:r>
              <a:rPr lang="fr-CA" sz="700" kern="1200" noProof="0" dirty="0">
                <a:solidFill>
                  <a:srgbClr val="FF0000"/>
                </a:solidFill>
                <a:effectLst/>
                <a:latin typeface="+mn-lt"/>
                <a:ea typeface="+mn-ea"/>
                <a:cs typeface="+mn-cs"/>
              </a:rPr>
              <a:t> </a:t>
            </a:r>
            <a:r>
              <a:rPr lang="fr-CA" sz="700" kern="1200" noProof="0" dirty="0" err="1">
                <a:solidFill>
                  <a:srgbClr val="FF0000"/>
                </a:solidFill>
                <a:effectLst/>
                <a:latin typeface="+mn-lt"/>
                <a:ea typeface="+mn-ea"/>
                <a:cs typeface="+mn-cs"/>
              </a:rPr>
              <a:t>Review</a:t>
            </a:r>
            <a:r>
              <a:rPr lang="fr-CA" sz="700" kern="1200" noProof="0" dirty="0">
                <a:solidFill>
                  <a:srgbClr val="FF0000"/>
                </a:solidFill>
                <a:effectLst/>
                <a:latin typeface="+mn-lt"/>
                <a:ea typeface="+mn-ea"/>
                <a:cs typeface="+mn-cs"/>
              </a:rPr>
              <a:t> », </a:t>
            </a:r>
            <a:r>
              <a:rPr lang="fr-CA" sz="700" i="1" kern="1200" noProof="0" dirty="0">
                <a:solidFill>
                  <a:srgbClr val="FF0000"/>
                </a:solidFill>
                <a:effectLst/>
                <a:latin typeface="+mn-lt"/>
                <a:ea typeface="+mn-ea"/>
                <a:cs typeface="+mn-cs"/>
              </a:rPr>
              <a:t>Expert </a:t>
            </a:r>
            <a:r>
              <a:rPr lang="fr-CA" sz="700" i="1" kern="1200" noProof="0" dirty="0" err="1">
                <a:solidFill>
                  <a:srgbClr val="FF0000"/>
                </a:solidFill>
                <a:effectLst/>
                <a:latin typeface="+mn-lt"/>
                <a:ea typeface="+mn-ea"/>
                <a:cs typeface="+mn-cs"/>
              </a:rPr>
              <a:t>Review</a:t>
            </a:r>
            <a:r>
              <a:rPr lang="fr-CA" sz="700" i="1" kern="1200" noProof="0" dirty="0">
                <a:solidFill>
                  <a:srgbClr val="FF0000"/>
                </a:solidFill>
                <a:effectLst/>
                <a:latin typeface="+mn-lt"/>
                <a:ea typeface="+mn-ea"/>
                <a:cs typeface="+mn-cs"/>
              </a:rPr>
              <a:t> of Anti-</a:t>
            </a:r>
            <a:r>
              <a:rPr lang="fr-CA" sz="700" i="1" kern="1200" noProof="0" dirty="0" err="1">
                <a:solidFill>
                  <a:srgbClr val="FF0000"/>
                </a:solidFill>
                <a:effectLst/>
                <a:latin typeface="+mn-lt"/>
                <a:ea typeface="+mn-ea"/>
                <a:cs typeface="+mn-cs"/>
              </a:rPr>
              <a:t>Infective</a:t>
            </a:r>
            <a:r>
              <a:rPr lang="fr-CA" sz="700" i="1" kern="1200" noProof="0" dirty="0">
                <a:solidFill>
                  <a:srgbClr val="FF0000"/>
                </a:solidFill>
                <a:effectLst/>
                <a:latin typeface="+mn-lt"/>
                <a:ea typeface="+mn-ea"/>
                <a:cs typeface="+mn-cs"/>
              </a:rPr>
              <a:t> </a:t>
            </a:r>
            <a:r>
              <a:rPr lang="fr-CA" sz="700" i="1" kern="1200" noProof="0" dirty="0" err="1">
                <a:solidFill>
                  <a:srgbClr val="FF0000"/>
                </a:solidFill>
                <a:effectLst/>
                <a:latin typeface="+mn-lt"/>
                <a:ea typeface="+mn-ea"/>
                <a:cs typeface="+mn-cs"/>
              </a:rPr>
              <a:t>Therapy</a:t>
            </a:r>
            <a:r>
              <a:rPr lang="fr-CA" sz="700" kern="1200" noProof="0" dirty="0">
                <a:solidFill>
                  <a:srgbClr val="FF0000"/>
                </a:solidFill>
                <a:effectLst/>
                <a:latin typeface="+mn-lt"/>
                <a:ea typeface="+mn-ea"/>
                <a:cs typeface="+mn-cs"/>
              </a:rPr>
              <a:t> 17, no. 1 (2019):57-69 ; DOI: 10.1080/14787210.2019.1555471.</a:t>
            </a:r>
          </a:p>
          <a:p>
            <a:endParaRPr lang="en-US" sz="700" dirty="0">
              <a:latin typeface="+mn-lt"/>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5</a:t>
            </a:fld>
            <a:endParaRPr lang="en-US" dirty="0"/>
          </a:p>
        </p:txBody>
      </p:sp>
    </p:spTree>
    <p:extLst>
      <p:ext uri="{BB962C8B-B14F-4D97-AF65-F5344CB8AC3E}">
        <p14:creationId xmlns:p14="http://schemas.microsoft.com/office/powerpoint/2010/main" val="3630170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sz="1200" kern="1200" noProof="0" dirty="0">
                <a:solidFill>
                  <a:schemeClr val="tx1"/>
                </a:solidFill>
                <a:effectLst/>
                <a:latin typeface="Calibri Light"/>
                <a:ea typeface="+mn-ea"/>
                <a:cs typeface="+mn-cs"/>
              </a:rPr>
              <a:t>Message 5 : </a:t>
            </a:r>
            <a:r>
              <a:rPr lang="fr-CA" sz="1200" b="1" kern="1200" noProof="0" dirty="0">
                <a:solidFill>
                  <a:schemeClr val="tx1"/>
                </a:solidFill>
                <a:effectLst/>
                <a:latin typeface="Calibri Light"/>
                <a:ea typeface="+mn-ea"/>
                <a:cs typeface="+mn-cs"/>
              </a:rPr>
              <a:t>Ce nouveau test comble une lacune dans les outils de diagnostic existants actuellement disponibles.</a:t>
            </a:r>
            <a:r>
              <a:rPr lang="fr-CA" noProof="0" dirty="0">
                <a:effectLst/>
              </a:rPr>
              <a:t> </a:t>
            </a:r>
          </a:p>
          <a:p>
            <a:pPr lvl="0"/>
            <a:endParaRPr lang="fr-CA" noProof="0" dirty="0">
              <a:effectLst/>
            </a:endParaRPr>
          </a:p>
          <a:p>
            <a:pPr marL="228600" lvl="0" indent="-228600">
              <a:buFont typeface="+mj-lt"/>
              <a:buAutoNum type="arabicPeriod"/>
            </a:pPr>
            <a:r>
              <a:rPr lang="fr-CA" sz="1200" kern="1200" noProof="0" dirty="0">
                <a:solidFill>
                  <a:schemeClr val="tx1"/>
                </a:solidFill>
                <a:effectLst/>
                <a:latin typeface="Calibri Light"/>
                <a:ea typeface="+mn-ea"/>
                <a:cs typeface="+mn-cs"/>
              </a:rPr>
              <a:t>Le test identifie les espèces qui ont transmis la maladie, permettant ainsi un diagnostic plus précis et le choix d’un traitement.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protocoles de traitement et de prise en charge des cas varient selon les espèces responsables de la transmission de la maladie</a:t>
            </a:r>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 Par exemple, l’espèce </a:t>
            </a:r>
            <a:r>
              <a:rPr lang="fr-CA" sz="1200" i="1" kern="1200" noProof="0" dirty="0">
                <a:solidFill>
                  <a:schemeClr val="tx1"/>
                </a:solidFill>
                <a:effectLst/>
                <a:latin typeface="Calibri Light"/>
                <a:ea typeface="+mn-ea"/>
                <a:cs typeface="+mn-cs"/>
              </a:rPr>
              <a:t>L. </a:t>
            </a:r>
            <a:r>
              <a:rPr lang="fr-CA" sz="1200" i="1" kern="1200" noProof="0" dirty="0" err="1">
                <a:solidFill>
                  <a:schemeClr val="tx1"/>
                </a:solidFill>
                <a:effectLst/>
                <a:latin typeface="Calibri Light"/>
                <a:ea typeface="+mn-ea"/>
                <a:cs typeface="+mn-cs"/>
              </a:rPr>
              <a:t>tropica</a:t>
            </a:r>
            <a:r>
              <a:rPr lang="fr-CA" sz="1200" kern="1200" noProof="0" dirty="0">
                <a:solidFill>
                  <a:schemeClr val="tx1"/>
                </a:solidFill>
                <a:effectLst/>
                <a:latin typeface="Calibri Light"/>
                <a:ea typeface="+mn-ea"/>
                <a:cs typeface="+mn-cs"/>
              </a:rPr>
              <a:t> est plus susceptible de causer une LC chronique ou récidivante.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diagnostics spécifiques à une espèce peuvent également permettre à des chercheurs cliniciens d’évaluer de nouveaux schémas thérapeutiques et peut éclairer des essais de vaccins et de médicaments.</a:t>
            </a:r>
          </a:p>
          <a:p>
            <a:pPr marL="228600" lvl="0" indent="-228600">
              <a:buFont typeface="+mj-lt"/>
              <a:buAutoNum type="arabicPeriod" startAt="2"/>
            </a:pPr>
            <a:r>
              <a:rPr lang="fr-CA" sz="1200" kern="1200" noProof="0" dirty="0">
                <a:solidFill>
                  <a:schemeClr val="tx1"/>
                </a:solidFill>
                <a:effectLst/>
                <a:latin typeface="Calibri Light"/>
                <a:ea typeface="+mn-ea"/>
                <a:cs typeface="+mn-cs"/>
              </a:rPr>
              <a:t>Notre objectif est de mettre au point un test qui peut être administré dans un centre de soins et donner des résultats de test rapides, permettant un diagnostic plus précoce de la maladie et de meilleures perspectives de traitement. En outre, il devrait être nettement moins cher, ce qui réduit l’impact potentiel des coûts liés au retard du diagnostic et du traitement.</a:t>
            </a:r>
          </a:p>
          <a:p>
            <a:pPr marL="228600" lvl="0" indent="-228600">
              <a:buFont typeface="+mj-lt"/>
              <a:buAutoNum type="arabicPeriod" startAt="2"/>
            </a:pPr>
            <a:endParaRPr lang="fr-CA" sz="1200" kern="1200" noProof="0" dirty="0">
              <a:solidFill>
                <a:schemeClr val="tx1"/>
              </a:solidFill>
              <a:effectLst/>
              <a:latin typeface="Calibri Light"/>
              <a:ea typeface="+mn-ea"/>
              <a:cs typeface="+mn-cs"/>
            </a:endParaRPr>
          </a:p>
          <a:p>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Philippe </a:t>
            </a:r>
            <a:r>
              <a:rPr lang="fr-CA" sz="1200" kern="1200" noProof="0" dirty="0" err="1">
                <a:solidFill>
                  <a:schemeClr val="tx1"/>
                </a:solidFill>
                <a:effectLst/>
                <a:latin typeface="Calibri Light"/>
                <a:ea typeface="+mn-ea"/>
                <a:cs typeface="+mn-cs"/>
              </a:rPr>
              <a:t>Minodier</a:t>
            </a:r>
            <a:r>
              <a:rPr lang="fr-CA" sz="1200" kern="1200" noProof="0" dirty="0">
                <a:solidFill>
                  <a:schemeClr val="tx1"/>
                </a:solidFill>
                <a:effectLst/>
                <a:latin typeface="Calibri Light"/>
                <a:ea typeface="+mn-ea"/>
                <a:cs typeface="+mn-cs"/>
              </a:rPr>
              <a:t> et Philippe </a:t>
            </a:r>
            <a:r>
              <a:rPr lang="fr-CA" sz="1200" kern="1200" noProof="0" dirty="0" err="1">
                <a:solidFill>
                  <a:schemeClr val="tx1"/>
                </a:solidFill>
                <a:effectLst/>
                <a:latin typeface="Calibri Light"/>
                <a:ea typeface="+mn-ea"/>
                <a:cs typeface="+mn-cs"/>
              </a:rPr>
              <a:t>Parola</a:t>
            </a:r>
            <a:r>
              <a:rPr lang="fr-CA" sz="1200" kern="1200" noProof="0" dirty="0">
                <a:solidFill>
                  <a:schemeClr val="tx1"/>
                </a:solidFill>
                <a:effectLst/>
                <a:latin typeface="Calibri Light"/>
                <a:ea typeface="+mn-ea"/>
                <a:cs typeface="+mn-cs"/>
              </a:rPr>
              <a:t>, « </a:t>
            </a:r>
            <a:r>
              <a:rPr lang="en-US" sz="800" kern="1200" dirty="0">
                <a:solidFill>
                  <a:schemeClr val="tx1"/>
                </a:solidFill>
                <a:effectLst/>
                <a:latin typeface="Calibri Light"/>
                <a:ea typeface="+mn-ea"/>
                <a:cs typeface="+mn-cs"/>
              </a:rPr>
              <a:t>Cutaneous Leishmaniasis </a:t>
            </a:r>
            <a:r>
              <a:rPr lang="fr-CA" sz="1200" kern="1200" noProof="0" dirty="0" err="1">
                <a:solidFill>
                  <a:schemeClr val="tx1"/>
                </a:solidFill>
                <a:effectLst/>
                <a:latin typeface="Calibri Light"/>
                <a:ea typeface="+mn-ea"/>
                <a:cs typeface="+mn-cs"/>
              </a:rPr>
              <a:t>Treatment</a:t>
            </a:r>
            <a:r>
              <a:rPr lang="fr-CA" sz="1200" kern="1200" noProof="0" dirty="0">
                <a:solidFill>
                  <a:schemeClr val="tx1"/>
                </a:solidFill>
                <a:effectLst/>
                <a:latin typeface="Calibri Light"/>
                <a:ea typeface="+mn-ea"/>
                <a:cs typeface="+mn-cs"/>
              </a:rPr>
              <a:t> », </a:t>
            </a:r>
            <a:r>
              <a:rPr lang="fr-CA" sz="1200" i="1" kern="1200" noProof="0" dirty="0" err="1">
                <a:solidFill>
                  <a:schemeClr val="tx1"/>
                </a:solidFill>
                <a:effectLst/>
                <a:latin typeface="Calibri Light"/>
                <a:ea typeface="+mn-ea"/>
                <a:cs typeface="+mn-cs"/>
              </a:rPr>
              <a:t>Travel</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Medicine</a:t>
            </a:r>
            <a:r>
              <a:rPr lang="fr-CA" sz="1200" i="1" kern="1200" noProof="0" dirty="0">
                <a:solidFill>
                  <a:schemeClr val="tx1"/>
                </a:solidFill>
                <a:effectLst/>
                <a:latin typeface="Calibri Light"/>
                <a:ea typeface="+mn-ea"/>
                <a:cs typeface="+mn-cs"/>
              </a:rPr>
              <a:t> and </a:t>
            </a:r>
            <a:r>
              <a:rPr lang="fr-CA" sz="1200" i="1" kern="1200" noProof="0" dirty="0" err="1">
                <a:solidFill>
                  <a:schemeClr val="tx1"/>
                </a:solidFill>
                <a:effectLst/>
                <a:latin typeface="Calibri Light"/>
                <a:ea typeface="+mn-ea"/>
                <a:cs typeface="+mn-cs"/>
              </a:rPr>
              <a:t>Infectious</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Disease</a:t>
            </a:r>
            <a:r>
              <a:rPr lang="fr-CA" sz="1200" kern="1200" noProof="0" dirty="0">
                <a:solidFill>
                  <a:schemeClr val="tx1"/>
                </a:solidFill>
                <a:effectLst/>
                <a:latin typeface="Calibri Light"/>
                <a:ea typeface="+mn-ea"/>
                <a:cs typeface="+mn-cs"/>
              </a:rPr>
              <a:t> 5, no. 3 (2007):150-8 ; et Caspar J. </a:t>
            </a:r>
            <a:r>
              <a:rPr lang="fr-CA" sz="1200" kern="1200" noProof="0" dirty="0" err="1">
                <a:solidFill>
                  <a:schemeClr val="tx1"/>
                </a:solidFill>
                <a:effectLst/>
                <a:latin typeface="Calibri Light"/>
                <a:ea typeface="+mn-ea"/>
                <a:cs typeface="+mn-cs"/>
              </a:rPr>
              <a:t>Hodiamont</a:t>
            </a:r>
            <a:r>
              <a:rPr lang="fr-CA" sz="1200" kern="1200" noProof="0" dirty="0">
                <a:solidFill>
                  <a:schemeClr val="tx1"/>
                </a:solidFill>
                <a:effectLst/>
                <a:latin typeface="Calibri Light"/>
                <a:ea typeface="+mn-ea"/>
                <a:cs typeface="+mn-cs"/>
              </a:rPr>
              <a:t> et al., « </a:t>
            </a:r>
            <a:r>
              <a:rPr lang="fr-CA" sz="1200" kern="1200" noProof="0" dirty="0" err="1">
                <a:solidFill>
                  <a:schemeClr val="tx1"/>
                </a:solidFill>
                <a:effectLst/>
                <a:latin typeface="Calibri Light"/>
                <a:ea typeface="+mn-ea"/>
                <a:cs typeface="+mn-cs"/>
              </a:rPr>
              <a:t>Species-Directed</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Therapy</a:t>
            </a:r>
            <a:r>
              <a:rPr lang="fr-CA" sz="1200" kern="1200" noProof="0" dirty="0">
                <a:solidFill>
                  <a:schemeClr val="tx1"/>
                </a:solidFill>
                <a:effectLst/>
                <a:latin typeface="Calibri Light"/>
                <a:ea typeface="+mn-ea"/>
                <a:cs typeface="+mn-cs"/>
              </a:rPr>
              <a:t> for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in </a:t>
            </a:r>
            <a:r>
              <a:rPr lang="fr-CA" sz="1200" kern="1200" noProof="0" dirty="0" err="1">
                <a:solidFill>
                  <a:schemeClr val="tx1"/>
                </a:solidFill>
                <a:effectLst/>
                <a:latin typeface="Calibri Light"/>
                <a:ea typeface="+mn-ea"/>
                <a:cs typeface="+mn-cs"/>
              </a:rPr>
              <a:t>Returning</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Travellers</a:t>
            </a:r>
            <a:r>
              <a:rPr lang="fr-CA" sz="1200" kern="1200" noProof="0" dirty="0">
                <a:solidFill>
                  <a:schemeClr val="tx1"/>
                </a:solidFill>
                <a:effectLst/>
                <a:latin typeface="Calibri Light"/>
                <a:ea typeface="+mn-ea"/>
                <a:cs typeface="+mn-cs"/>
              </a:rPr>
              <a:t>: A </a:t>
            </a:r>
            <a:r>
              <a:rPr lang="fr-CA" sz="1200" kern="1200" noProof="0" dirty="0" err="1">
                <a:solidFill>
                  <a:schemeClr val="tx1"/>
                </a:solidFill>
                <a:effectLst/>
                <a:latin typeface="Calibri Light"/>
                <a:ea typeface="+mn-ea"/>
                <a:cs typeface="+mn-cs"/>
              </a:rPr>
              <a:t>Comprehensive</a:t>
            </a:r>
            <a:r>
              <a:rPr lang="fr-CA" sz="1200" kern="1200" noProof="0" dirty="0">
                <a:solidFill>
                  <a:schemeClr val="tx1"/>
                </a:solidFill>
                <a:effectLst/>
                <a:latin typeface="Calibri Light"/>
                <a:ea typeface="+mn-ea"/>
                <a:cs typeface="+mn-cs"/>
              </a:rPr>
              <a:t> Guide », </a:t>
            </a:r>
            <a:r>
              <a:rPr lang="fr-CA" sz="1200" i="1" kern="1200" noProof="0" dirty="0" err="1">
                <a:solidFill>
                  <a:schemeClr val="tx1"/>
                </a:solidFill>
                <a:effectLst/>
                <a:latin typeface="Calibri Light"/>
                <a:ea typeface="+mn-ea"/>
                <a:cs typeface="+mn-cs"/>
              </a:rPr>
              <a:t>PLoS</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Neglected</a:t>
            </a:r>
            <a:r>
              <a:rPr lang="fr-CA" sz="1200" i="1" kern="1200" noProof="0" dirty="0">
                <a:solidFill>
                  <a:schemeClr val="tx1"/>
                </a:solidFill>
                <a:effectLst/>
                <a:latin typeface="Calibri Light"/>
                <a:ea typeface="+mn-ea"/>
                <a:cs typeface="+mn-cs"/>
              </a:rPr>
              <a:t> Tropical </a:t>
            </a:r>
            <a:r>
              <a:rPr lang="fr-CA" sz="1200" i="1" kern="1200" noProof="0" dirty="0" err="1">
                <a:solidFill>
                  <a:schemeClr val="tx1"/>
                </a:solidFill>
                <a:effectLst/>
                <a:latin typeface="Calibri Light"/>
                <a:ea typeface="+mn-ea"/>
                <a:cs typeface="+mn-cs"/>
              </a:rPr>
              <a:t>Diseases</a:t>
            </a:r>
            <a:r>
              <a:rPr lang="fr-CA" sz="1200" kern="1200" noProof="0" dirty="0">
                <a:solidFill>
                  <a:schemeClr val="tx1"/>
                </a:solidFill>
                <a:effectLst/>
                <a:latin typeface="Calibri Light"/>
                <a:ea typeface="+mn-ea"/>
                <a:cs typeface="+mn-cs"/>
              </a:rPr>
              <a:t> 8, no. 5 (2014): e2832; DOI: 10.1371/journal.pntd.0002832.</a:t>
            </a:r>
            <a:endParaRPr lang="fr-CA" noProof="0" dirty="0">
              <a:effectLst/>
            </a:endParaRPr>
          </a:p>
          <a:p>
            <a:endParaRPr lang="en-US" dirty="0">
              <a:effectLst/>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10254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sz="1200" kern="1200" noProof="0" dirty="0">
                <a:solidFill>
                  <a:schemeClr val="tx1"/>
                </a:solidFill>
                <a:effectLst/>
                <a:latin typeface="Calibri Light"/>
                <a:ea typeface="+mn-ea"/>
                <a:cs typeface="+mn-cs"/>
              </a:rPr>
              <a:t>Message 5 : </a:t>
            </a:r>
            <a:r>
              <a:rPr lang="fr-CA" sz="1200" b="1" kern="1200" noProof="0" dirty="0">
                <a:solidFill>
                  <a:schemeClr val="tx1"/>
                </a:solidFill>
                <a:effectLst/>
                <a:latin typeface="Calibri Light"/>
                <a:ea typeface="+mn-ea"/>
                <a:cs typeface="+mn-cs"/>
              </a:rPr>
              <a:t>Ce nouveau test comble une lacune dans les outils de diagnostic existants actuellement disponibles.</a:t>
            </a:r>
            <a:endParaRPr lang="fr-CA" noProof="0" dirty="0">
              <a:effectLst/>
            </a:endParaRPr>
          </a:p>
          <a:p>
            <a:pPr lvl="0"/>
            <a:endParaRPr lang="fr-CA" noProof="0" dirty="0">
              <a:effectLst/>
            </a:endParaRPr>
          </a:p>
          <a:p>
            <a:pPr marL="228600" lvl="0" indent="-228600">
              <a:buFont typeface="+mj-lt"/>
              <a:buAutoNum type="arabicPeriod"/>
            </a:pPr>
            <a:r>
              <a:rPr lang="fr-CA" sz="1200" kern="1200" noProof="0" dirty="0">
                <a:solidFill>
                  <a:schemeClr val="tx1"/>
                </a:solidFill>
                <a:effectLst/>
                <a:latin typeface="Calibri Light"/>
                <a:ea typeface="+mn-ea"/>
                <a:cs typeface="+mn-cs"/>
              </a:rPr>
              <a:t>Le test identifie les espèces qui ont transmis la maladie, permettant ainsi un diagnostic plus précis et le choix d’un traitement.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protocoles de traitement et de prise en charge des cas varient selon les espèces responsables de la transmission de la maladie</a:t>
            </a:r>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 Par exemple, l’espèce </a:t>
            </a:r>
            <a:r>
              <a:rPr lang="fr-CA" sz="1200" i="1" kern="1200" noProof="0" dirty="0">
                <a:solidFill>
                  <a:schemeClr val="tx1"/>
                </a:solidFill>
                <a:effectLst/>
                <a:latin typeface="Calibri Light"/>
                <a:ea typeface="+mn-ea"/>
                <a:cs typeface="+mn-cs"/>
              </a:rPr>
              <a:t>L. </a:t>
            </a:r>
            <a:r>
              <a:rPr lang="fr-CA" sz="1200" i="1" kern="1200" noProof="0" dirty="0" err="1">
                <a:solidFill>
                  <a:schemeClr val="tx1"/>
                </a:solidFill>
                <a:effectLst/>
                <a:latin typeface="Calibri Light"/>
                <a:ea typeface="+mn-ea"/>
                <a:cs typeface="+mn-cs"/>
              </a:rPr>
              <a:t>tropica</a:t>
            </a:r>
            <a:r>
              <a:rPr lang="fr-CA" sz="1200" kern="1200" noProof="0" dirty="0">
                <a:solidFill>
                  <a:schemeClr val="tx1"/>
                </a:solidFill>
                <a:effectLst/>
                <a:latin typeface="Calibri Light"/>
                <a:ea typeface="+mn-ea"/>
                <a:cs typeface="+mn-cs"/>
              </a:rPr>
              <a:t> est plus susceptible de causer une LC chronique ou récidivante.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diagnostics spécifiques à une espèce peuvent également permettre à des chercheurs cliniciens d’évaluer de nouveaux schémas thérapeutiques et peut éclairer des essais de vaccins et de médicaments.</a:t>
            </a:r>
          </a:p>
          <a:p>
            <a:pPr marL="228600" lvl="0" indent="-228600">
              <a:buFont typeface="+mj-lt"/>
              <a:buAutoNum type="arabicPeriod" startAt="2"/>
            </a:pPr>
            <a:r>
              <a:rPr lang="fr-CA" sz="1200" kern="1200" noProof="0" dirty="0">
                <a:solidFill>
                  <a:schemeClr val="tx1"/>
                </a:solidFill>
                <a:effectLst/>
                <a:latin typeface="Calibri Light"/>
                <a:ea typeface="+mn-ea"/>
                <a:cs typeface="+mn-cs"/>
              </a:rPr>
              <a:t>Notre objectif est de mettre au point un test qui peut être administré dans un centre de soins et donner des résultats de test rapides, permettant un diagnostic plus précoce de la maladie et de meilleures perspectives de traitement. En outre, il devrait être nettement moins cher, ce qui réduit l’impact potentiel des coûts liés au retard du diagnostic et du traitement.</a:t>
            </a:r>
          </a:p>
          <a:p>
            <a:pPr marL="228600" lvl="0" indent="-228600">
              <a:buFont typeface="+mj-lt"/>
              <a:buAutoNum type="arabicPeriod" startAt="2"/>
            </a:pPr>
            <a:endParaRPr lang="fr-CA" sz="1200" kern="1200" noProof="0" dirty="0">
              <a:solidFill>
                <a:schemeClr val="tx1"/>
              </a:solidFill>
              <a:effectLst/>
              <a:latin typeface="Calibri Light"/>
              <a:ea typeface="+mn-ea"/>
              <a:cs typeface="+mn-cs"/>
            </a:endParaRPr>
          </a:p>
          <a:p>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Philippe </a:t>
            </a:r>
            <a:r>
              <a:rPr lang="fr-CA" sz="1200" kern="1200" noProof="0" dirty="0" err="1">
                <a:solidFill>
                  <a:schemeClr val="tx1"/>
                </a:solidFill>
                <a:effectLst/>
                <a:latin typeface="Calibri Light"/>
                <a:ea typeface="+mn-ea"/>
                <a:cs typeface="+mn-cs"/>
              </a:rPr>
              <a:t>Minodier</a:t>
            </a:r>
            <a:r>
              <a:rPr lang="fr-CA" sz="1200" kern="1200" noProof="0" dirty="0">
                <a:solidFill>
                  <a:schemeClr val="tx1"/>
                </a:solidFill>
                <a:effectLst/>
                <a:latin typeface="Calibri Light"/>
                <a:ea typeface="+mn-ea"/>
                <a:cs typeface="+mn-cs"/>
              </a:rPr>
              <a:t> et Philippe </a:t>
            </a:r>
            <a:r>
              <a:rPr lang="fr-CA" sz="1200" kern="1200" noProof="0" dirty="0" err="1">
                <a:solidFill>
                  <a:schemeClr val="tx1"/>
                </a:solidFill>
                <a:effectLst/>
                <a:latin typeface="Calibri Light"/>
                <a:ea typeface="+mn-ea"/>
                <a:cs typeface="+mn-cs"/>
              </a:rPr>
              <a:t>Parola</a:t>
            </a:r>
            <a:r>
              <a:rPr lang="fr-CA" sz="1200" kern="1200" noProof="0" dirty="0">
                <a:solidFill>
                  <a:schemeClr val="tx1"/>
                </a:solidFill>
                <a:effectLst/>
                <a:latin typeface="Calibri Light"/>
                <a:ea typeface="+mn-ea"/>
                <a:cs typeface="+mn-cs"/>
              </a:rPr>
              <a:t>, « </a:t>
            </a:r>
            <a:r>
              <a:rPr lang="en-US" sz="800" kern="1200" dirty="0">
                <a:solidFill>
                  <a:schemeClr val="tx1"/>
                </a:solidFill>
                <a:effectLst/>
                <a:latin typeface="Calibri Light"/>
                <a:ea typeface="+mn-ea"/>
                <a:cs typeface="+mn-cs"/>
              </a:rPr>
              <a:t>Cutaneous Leishmaniasis </a:t>
            </a:r>
            <a:r>
              <a:rPr lang="fr-CA" sz="1200" kern="1200" noProof="0" dirty="0" err="1">
                <a:solidFill>
                  <a:schemeClr val="tx1"/>
                </a:solidFill>
                <a:effectLst/>
                <a:latin typeface="Calibri Light"/>
                <a:ea typeface="+mn-ea"/>
                <a:cs typeface="+mn-cs"/>
              </a:rPr>
              <a:t>Treatment</a:t>
            </a:r>
            <a:r>
              <a:rPr lang="fr-CA" sz="1200" kern="1200" noProof="0" dirty="0">
                <a:solidFill>
                  <a:schemeClr val="tx1"/>
                </a:solidFill>
                <a:effectLst/>
                <a:latin typeface="Calibri Light"/>
                <a:ea typeface="+mn-ea"/>
                <a:cs typeface="+mn-cs"/>
              </a:rPr>
              <a:t> », </a:t>
            </a:r>
            <a:r>
              <a:rPr lang="fr-CA" sz="1200" i="1" kern="1200" noProof="0" dirty="0" err="1">
                <a:solidFill>
                  <a:schemeClr val="tx1"/>
                </a:solidFill>
                <a:effectLst/>
                <a:latin typeface="Calibri Light"/>
                <a:ea typeface="+mn-ea"/>
                <a:cs typeface="+mn-cs"/>
              </a:rPr>
              <a:t>Travel</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Medicine</a:t>
            </a:r>
            <a:r>
              <a:rPr lang="fr-CA" sz="1200" i="1" kern="1200" noProof="0" dirty="0">
                <a:solidFill>
                  <a:schemeClr val="tx1"/>
                </a:solidFill>
                <a:effectLst/>
                <a:latin typeface="Calibri Light"/>
                <a:ea typeface="+mn-ea"/>
                <a:cs typeface="+mn-cs"/>
              </a:rPr>
              <a:t> and </a:t>
            </a:r>
            <a:r>
              <a:rPr lang="fr-CA" sz="1200" i="1" kern="1200" noProof="0" dirty="0" err="1">
                <a:solidFill>
                  <a:schemeClr val="tx1"/>
                </a:solidFill>
                <a:effectLst/>
                <a:latin typeface="Calibri Light"/>
                <a:ea typeface="+mn-ea"/>
                <a:cs typeface="+mn-cs"/>
              </a:rPr>
              <a:t>Infectious</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Disease</a:t>
            </a:r>
            <a:r>
              <a:rPr lang="fr-CA" sz="1200" kern="1200" noProof="0" dirty="0">
                <a:solidFill>
                  <a:schemeClr val="tx1"/>
                </a:solidFill>
                <a:effectLst/>
                <a:latin typeface="Calibri Light"/>
                <a:ea typeface="+mn-ea"/>
                <a:cs typeface="+mn-cs"/>
              </a:rPr>
              <a:t> 5, no. 3 (2007):150-8 ; et Caspar J. </a:t>
            </a:r>
            <a:r>
              <a:rPr lang="fr-CA" sz="1200" kern="1200" noProof="0" dirty="0" err="1">
                <a:solidFill>
                  <a:schemeClr val="tx1"/>
                </a:solidFill>
                <a:effectLst/>
                <a:latin typeface="Calibri Light"/>
                <a:ea typeface="+mn-ea"/>
                <a:cs typeface="+mn-cs"/>
              </a:rPr>
              <a:t>Hodiamont</a:t>
            </a:r>
            <a:r>
              <a:rPr lang="fr-CA" sz="1200" kern="1200" noProof="0" dirty="0">
                <a:solidFill>
                  <a:schemeClr val="tx1"/>
                </a:solidFill>
                <a:effectLst/>
                <a:latin typeface="Calibri Light"/>
                <a:ea typeface="+mn-ea"/>
                <a:cs typeface="+mn-cs"/>
              </a:rPr>
              <a:t> et al., « </a:t>
            </a:r>
            <a:r>
              <a:rPr lang="fr-CA" sz="1200" kern="1200" noProof="0" dirty="0" err="1">
                <a:solidFill>
                  <a:schemeClr val="tx1"/>
                </a:solidFill>
                <a:effectLst/>
                <a:latin typeface="Calibri Light"/>
                <a:ea typeface="+mn-ea"/>
                <a:cs typeface="+mn-cs"/>
              </a:rPr>
              <a:t>Species-Directed</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Therapy</a:t>
            </a:r>
            <a:r>
              <a:rPr lang="fr-CA" sz="1200" kern="1200" noProof="0" dirty="0">
                <a:solidFill>
                  <a:schemeClr val="tx1"/>
                </a:solidFill>
                <a:effectLst/>
                <a:latin typeface="Calibri Light"/>
                <a:ea typeface="+mn-ea"/>
                <a:cs typeface="+mn-cs"/>
              </a:rPr>
              <a:t> for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in </a:t>
            </a:r>
            <a:r>
              <a:rPr lang="fr-CA" sz="1200" kern="1200" noProof="0" dirty="0" err="1">
                <a:solidFill>
                  <a:schemeClr val="tx1"/>
                </a:solidFill>
                <a:effectLst/>
                <a:latin typeface="Calibri Light"/>
                <a:ea typeface="+mn-ea"/>
                <a:cs typeface="+mn-cs"/>
              </a:rPr>
              <a:t>Returning</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Travellers</a:t>
            </a:r>
            <a:r>
              <a:rPr lang="fr-CA" sz="1200" kern="1200" noProof="0" dirty="0">
                <a:solidFill>
                  <a:schemeClr val="tx1"/>
                </a:solidFill>
                <a:effectLst/>
                <a:latin typeface="Calibri Light"/>
                <a:ea typeface="+mn-ea"/>
                <a:cs typeface="+mn-cs"/>
              </a:rPr>
              <a:t>: A </a:t>
            </a:r>
            <a:r>
              <a:rPr lang="fr-CA" sz="1200" kern="1200" noProof="0" dirty="0" err="1">
                <a:solidFill>
                  <a:schemeClr val="tx1"/>
                </a:solidFill>
                <a:effectLst/>
                <a:latin typeface="Calibri Light"/>
                <a:ea typeface="+mn-ea"/>
                <a:cs typeface="+mn-cs"/>
              </a:rPr>
              <a:t>Comprehensive</a:t>
            </a:r>
            <a:r>
              <a:rPr lang="fr-CA" sz="1200" kern="1200" noProof="0" dirty="0">
                <a:solidFill>
                  <a:schemeClr val="tx1"/>
                </a:solidFill>
                <a:effectLst/>
                <a:latin typeface="Calibri Light"/>
                <a:ea typeface="+mn-ea"/>
                <a:cs typeface="+mn-cs"/>
              </a:rPr>
              <a:t> Guide », </a:t>
            </a:r>
            <a:r>
              <a:rPr lang="fr-CA" sz="1200" i="1" kern="1200" noProof="0" dirty="0" err="1">
                <a:solidFill>
                  <a:schemeClr val="tx1"/>
                </a:solidFill>
                <a:effectLst/>
                <a:latin typeface="Calibri Light"/>
                <a:ea typeface="+mn-ea"/>
                <a:cs typeface="+mn-cs"/>
              </a:rPr>
              <a:t>PLoS</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Neglected</a:t>
            </a:r>
            <a:r>
              <a:rPr lang="fr-CA" sz="1200" i="1" kern="1200" noProof="0" dirty="0">
                <a:solidFill>
                  <a:schemeClr val="tx1"/>
                </a:solidFill>
                <a:effectLst/>
                <a:latin typeface="Calibri Light"/>
                <a:ea typeface="+mn-ea"/>
                <a:cs typeface="+mn-cs"/>
              </a:rPr>
              <a:t> Tropical </a:t>
            </a:r>
            <a:r>
              <a:rPr lang="fr-CA" sz="1200" i="1" kern="1200" noProof="0" dirty="0" err="1">
                <a:solidFill>
                  <a:schemeClr val="tx1"/>
                </a:solidFill>
                <a:effectLst/>
                <a:latin typeface="Calibri Light"/>
                <a:ea typeface="+mn-ea"/>
                <a:cs typeface="+mn-cs"/>
              </a:rPr>
              <a:t>Diseases</a:t>
            </a:r>
            <a:r>
              <a:rPr lang="fr-CA" sz="1200" kern="1200" noProof="0" dirty="0">
                <a:solidFill>
                  <a:schemeClr val="tx1"/>
                </a:solidFill>
                <a:effectLst/>
                <a:latin typeface="Calibri Light"/>
                <a:ea typeface="+mn-ea"/>
                <a:cs typeface="+mn-cs"/>
              </a:rPr>
              <a:t> 8, no. 5 (2014): e2832; DOI: 10.1371/journal.pntd.0002832.</a:t>
            </a:r>
            <a:endParaRPr lang="en-US" sz="1200" kern="1200" dirty="0">
              <a:solidFill>
                <a:schemeClr val="tx1"/>
              </a:solidFill>
              <a:effectLst/>
              <a:latin typeface="Calibri Light"/>
              <a:ea typeface="+mn-ea"/>
              <a:cs typeface="+mn-cs"/>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4131949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fr-CA" sz="1200" kern="1200" noProof="0" dirty="0">
                <a:solidFill>
                  <a:schemeClr val="tx1"/>
                </a:solidFill>
                <a:effectLst/>
                <a:latin typeface="Calibri Light"/>
                <a:ea typeface="+mn-ea"/>
                <a:cs typeface="+mn-cs"/>
              </a:rPr>
              <a:t>Message 5 : </a:t>
            </a:r>
            <a:r>
              <a:rPr lang="fr-CA" sz="1200" b="1" kern="1200" noProof="0" dirty="0">
                <a:solidFill>
                  <a:schemeClr val="tx1"/>
                </a:solidFill>
                <a:effectLst/>
                <a:latin typeface="Calibri Light"/>
                <a:ea typeface="+mn-ea"/>
                <a:cs typeface="+mn-cs"/>
              </a:rPr>
              <a:t>Ce nouveau test comble une lacune dans les outils de diagnostic existants actuellement disponibles.</a:t>
            </a:r>
            <a:endParaRPr lang="fr-CA" noProof="0" dirty="0">
              <a:effectLst/>
            </a:endParaRPr>
          </a:p>
          <a:p>
            <a:pPr lvl="0"/>
            <a:endParaRPr lang="fr-CA" noProof="0" dirty="0">
              <a:effectLst/>
            </a:endParaRPr>
          </a:p>
          <a:p>
            <a:pPr lvl="0"/>
            <a:endParaRPr lang="fr-CA" noProof="0" dirty="0">
              <a:effectLst/>
            </a:endParaRPr>
          </a:p>
          <a:p>
            <a:pPr marL="228600" lvl="0" indent="-228600">
              <a:buFont typeface="+mj-lt"/>
              <a:buAutoNum type="arabicPeriod"/>
            </a:pPr>
            <a:r>
              <a:rPr lang="fr-CA" sz="1200" kern="1200" noProof="0" dirty="0">
                <a:solidFill>
                  <a:schemeClr val="tx1"/>
                </a:solidFill>
                <a:effectLst/>
                <a:latin typeface="Calibri Light"/>
                <a:ea typeface="+mn-ea"/>
                <a:cs typeface="+mn-cs"/>
              </a:rPr>
              <a:t>Le test identifie les espèces qui ont transmis la maladie, permettant ainsi un diagnostic plus précis et le choix d’un traitement.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protocoles de traitement et de prise en charge des cas varient selon les espèces responsables de la transmission de la maladie</a:t>
            </a:r>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 Par exemple, l’espèce </a:t>
            </a:r>
            <a:r>
              <a:rPr lang="fr-CA" sz="1200" i="1" kern="1200" noProof="0" dirty="0">
                <a:solidFill>
                  <a:schemeClr val="tx1"/>
                </a:solidFill>
                <a:effectLst/>
                <a:latin typeface="Calibri Light"/>
                <a:ea typeface="+mn-ea"/>
                <a:cs typeface="+mn-cs"/>
              </a:rPr>
              <a:t>L. </a:t>
            </a:r>
            <a:r>
              <a:rPr lang="fr-CA" sz="1200" i="1" kern="1200" noProof="0" dirty="0" err="1">
                <a:solidFill>
                  <a:schemeClr val="tx1"/>
                </a:solidFill>
                <a:effectLst/>
                <a:latin typeface="Calibri Light"/>
                <a:ea typeface="+mn-ea"/>
                <a:cs typeface="+mn-cs"/>
              </a:rPr>
              <a:t>tropica</a:t>
            </a:r>
            <a:r>
              <a:rPr lang="fr-CA" sz="1200" kern="1200" noProof="0" dirty="0">
                <a:solidFill>
                  <a:schemeClr val="tx1"/>
                </a:solidFill>
                <a:effectLst/>
                <a:latin typeface="Calibri Light"/>
                <a:ea typeface="+mn-ea"/>
                <a:cs typeface="+mn-cs"/>
              </a:rPr>
              <a:t> est plus susceptible de causer une LC chronique ou récidivante. </a:t>
            </a:r>
          </a:p>
          <a:p>
            <a:pPr marL="171450" lvl="0" indent="-171450">
              <a:buFont typeface="Arial" panose="020B0604020202020204" pitchFamily="34" charset="0"/>
              <a:buChar char="•"/>
            </a:pPr>
            <a:r>
              <a:rPr lang="fr-CA" sz="1200" kern="1200" noProof="0" dirty="0">
                <a:solidFill>
                  <a:schemeClr val="tx1"/>
                </a:solidFill>
                <a:effectLst/>
                <a:latin typeface="Calibri Light"/>
                <a:ea typeface="+mn-ea"/>
                <a:cs typeface="+mn-cs"/>
              </a:rPr>
              <a:t>Les diagnostics spécifiques à une espèce peuvent également permettre à des chercheurs cliniciens d’évaluer de nouveaux schémas thérapeutiques et peut éclairer des essais de vaccins et de médicaments.</a:t>
            </a:r>
          </a:p>
          <a:p>
            <a:pPr marL="228600" lvl="0" indent="-228600">
              <a:buFont typeface="+mj-lt"/>
              <a:buAutoNum type="arabicPeriod" startAt="2"/>
            </a:pPr>
            <a:r>
              <a:rPr lang="fr-CA" sz="1200" kern="1200" noProof="0" dirty="0">
                <a:solidFill>
                  <a:schemeClr val="tx1"/>
                </a:solidFill>
                <a:effectLst/>
                <a:latin typeface="Calibri Light"/>
                <a:ea typeface="+mn-ea"/>
                <a:cs typeface="+mn-cs"/>
              </a:rPr>
              <a:t>Notre objectif est de mettre au point un test qui peut être administré dans un centre de soins et donner des résultats de test rapides, permettant un diagnostic plus précoce de la maladie et de meilleures perspectives de traitement. En outre, il devrait être nettement moins cher, ce qui réduit l’impact potentiel des coûts liés au retard du diagnostic et du traitement.</a:t>
            </a:r>
          </a:p>
          <a:p>
            <a:pPr marL="228600" lvl="0" indent="-228600">
              <a:buFont typeface="+mj-lt"/>
              <a:buAutoNum type="arabicPeriod" startAt="2"/>
            </a:pPr>
            <a:endParaRPr lang="fr-CA" sz="1200" kern="1200" noProof="0" dirty="0">
              <a:solidFill>
                <a:schemeClr val="tx1"/>
              </a:solidFill>
              <a:effectLst/>
              <a:latin typeface="Calibri Light"/>
              <a:ea typeface="+mn-ea"/>
              <a:cs typeface="+mn-cs"/>
            </a:endParaRPr>
          </a:p>
          <a:p>
            <a:r>
              <a:rPr lang="fr-CA" sz="1200" kern="1200" baseline="30000" noProof="0" dirty="0">
                <a:solidFill>
                  <a:schemeClr val="tx1"/>
                </a:solidFill>
                <a:effectLst/>
                <a:latin typeface="Calibri Light"/>
                <a:ea typeface="+mn-ea"/>
                <a:cs typeface="+mn-cs"/>
              </a:rPr>
              <a:t>1</a:t>
            </a:r>
            <a:r>
              <a:rPr lang="fr-CA" sz="1200" kern="1200" noProof="0" dirty="0">
                <a:solidFill>
                  <a:schemeClr val="tx1"/>
                </a:solidFill>
                <a:effectLst/>
                <a:latin typeface="Calibri Light"/>
                <a:ea typeface="+mn-ea"/>
                <a:cs typeface="+mn-cs"/>
              </a:rPr>
              <a:t>Philippe </a:t>
            </a:r>
            <a:r>
              <a:rPr lang="fr-CA" sz="1200" kern="1200" noProof="0" dirty="0" err="1">
                <a:solidFill>
                  <a:schemeClr val="tx1"/>
                </a:solidFill>
                <a:effectLst/>
                <a:latin typeface="Calibri Light"/>
                <a:ea typeface="+mn-ea"/>
                <a:cs typeface="+mn-cs"/>
              </a:rPr>
              <a:t>Minodier</a:t>
            </a:r>
            <a:r>
              <a:rPr lang="fr-CA" sz="1200" kern="1200" noProof="0" dirty="0">
                <a:solidFill>
                  <a:schemeClr val="tx1"/>
                </a:solidFill>
                <a:effectLst/>
                <a:latin typeface="Calibri Light"/>
                <a:ea typeface="+mn-ea"/>
                <a:cs typeface="+mn-cs"/>
              </a:rPr>
              <a:t> et Philippe </a:t>
            </a:r>
            <a:r>
              <a:rPr lang="fr-CA" sz="1200" kern="1200" noProof="0" dirty="0" err="1">
                <a:solidFill>
                  <a:schemeClr val="tx1"/>
                </a:solidFill>
                <a:effectLst/>
                <a:latin typeface="Calibri Light"/>
                <a:ea typeface="+mn-ea"/>
                <a:cs typeface="+mn-cs"/>
              </a:rPr>
              <a:t>Parola</a:t>
            </a:r>
            <a:r>
              <a:rPr lang="fr-CA" sz="1200" kern="1200" noProof="0" dirty="0">
                <a:solidFill>
                  <a:schemeClr val="tx1"/>
                </a:solidFill>
                <a:effectLst/>
                <a:latin typeface="Calibri Light"/>
                <a:ea typeface="+mn-ea"/>
                <a:cs typeface="+mn-cs"/>
              </a:rPr>
              <a:t>, « </a:t>
            </a:r>
            <a:r>
              <a:rPr lang="en-US" sz="800" kern="1200" dirty="0">
                <a:solidFill>
                  <a:schemeClr val="tx1"/>
                </a:solidFill>
                <a:effectLst/>
                <a:latin typeface="Calibri Light"/>
                <a:ea typeface="+mn-ea"/>
                <a:cs typeface="+mn-cs"/>
              </a:rPr>
              <a:t>Cutaneous Leishmaniasis </a:t>
            </a:r>
            <a:r>
              <a:rPr lang="fr-CA" sz="1200" kern="1200" noProof="0" dirty="0" err="1">
                <a:solidFill>
                  <a:schemeClr val="tx1"/>
                </a:solidFill>
                <a:effectLst/>
                <a:latin typeface="Calibri Light"/>
                <a:ea typeface="+mn-ea"/>
                <a:cs typeface="+mn-cs"/>
              </a:rPr>
              <a:t>Treatment</a:t>
            </a:r>
            <a:r>
              <a:rPr lang="fr-CA" sz="1200" kern="1200" noProof="0" dirty="0">
                <a:solidFill>
                  <a:schemeClr val="tx1"/>
                </a:solidFill>
                <a:effectLst/>
                <a:latin typeface="Calibri Light"/>
                <a:ea typeface="+mn-ea"/>
                <a:cs typeface="+mn-cs"/>
              </a:rPr>
              <a:t> », </a:t>
            </a:r>
            <a:r>
              <a:rPr lang="fr-CA" sz="1200" i="1" kern="1200" noProof="0" dirty="0" err="1">
                <a:solidFill>
                  <a:schemeClr val="tx1"/>
                </a:solidFill>
                <a:effectLst/>
                <a:latin typeface="Calibri Light"/>
                <a:ea typeface="+mn-ea"/>
                <a:cs typeface="+mn-cs"/>
              </a:rPr>
              <a:t>Travel</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Medicine</a:t>
            </a:r>
            <a:r>
              <a:rPr lang="fr-CA" sz="1200" i="1" kern="1200" noProof="0" dirty="0">
                <a:solidFill>
                  <a:schemeClr val="tx1"/>
                </a:solidFill>
                <a:effectLst/>
                <a:latin typeface="Calibri Light"/>
                <a:ea typeface="+mn-ea"/>
                <a:cs typeface="+mn-cs"/>
              </a:rPr>
              <a:t> and </a:t>
            </a:r>
            <a:r>
              <a:rPr lang="fr-CA" sz="1200" i="1" kern="1200" noProof="0" dirty="0" err="1">
                <a:solidFill>
                  <a:schemeClr val="tx1"/>
                </a:solidFill>
                <a:effectLst/>
                <a:latin typeface="Calibri Light"/>
                <a:ea typeface="+mn-ea"/>
                <a:cs typeface="+mn-cs"/>
              </a:rPr>
              <a:t>Infectious</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Disease</a:t>
            </a:r>
            <a:r>
              <a:rPr lang="fr-CA" sz="1200" kern="1200" noProof="0" dirty="0">
                <a:solidFill>
                  <a:schemeClr val="tx1"/>
                </a:solidFill>
                <a:effectLst/>
                <a:latin typeface="Calibri Light"/>
                <a:ea typeface="+mn-ea"/>
                <a:cs typeface="+mn-cs"/>
              </a:rPr>
              <a:t> 5, no. 3 (2007):150-8 ; et Caspar J. </a:t>
            </a:r>
            <a:r>
              <a:rPr lang="fr-CA" sz="1200" kern="1200" noProof="0" dirty="0" err="1">
                <a:solidFill>
                  <a:schemeClr val="tx1"/>
                </a:solidFill>
                <a:effectLst/>
                <a:latin typeface="Calibri Light"/>
                <a:ea typeface="+mn-ea"/>
                <a:cs typeface="+mn-cs"/>
              </a:rPr>
              <a:t>Hodiamont</a:t>
            </a:r>
            <a:r>
              <a:rPr lang="fr-CA" sz="1200" kern="1200" noProof="0" dirty="0">
                <a:solidFill>
                  <a:schemeClr val="tx1"/>
                </a:solidFill>
                <a:effectLst/>
                <a:latin typeface="Calibri Light"/>
                <a:ea typeface="+mn-ea"/>
                <a:cs typeface="+mn-cs"/>
              </a:rPr>
              <a:t> et al., « </a:t>
            </a:r>
            <a:r>
              <a:rPr lang="fr-CA" sz="1200" kern="1200" noProof="0" dirty="0" err="1">
                <a:solidFill>
                  <a:schemeClr val="tx1"/>
                </a:solidFill>
                <a:effectLst/>
                <a:latin typeface="Calibri Light"/>
                <a:ea typeface="+mn-ea"/>
                <a:cs typeface="+mn-cs"/>
              </a:rPr>
              <a:t>Species-Directed</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Therapy</a:t>
            </a:r>
            <a:r>
              <a:rPr lang="fr-CA" sz="1200" kern="1200" noProof="0" dirty="0">
                <a:solidFill>
                  <a:schemeClr val="tx1"/>
                </a:solidFill>
                <a:effectLst/>
                <a:latin typeface="Calibri Light"/>
                <a:ea typeface="+mn-ea"/>
                <a:cs typeface="+mn-cs"/>
              </a:rPr>
              <a:t> for </a:t>
            </a:r>
            <a:r>
              <a:rPr lang="fr-CA" sz="1200" kern="1200" noProof="0" dirty="0" err="1">
                <a:solidFill>
                  <a:schemeClr val="tx1"/>
                </a:solidFill>
                <a:effectLst/>
                <a:latin typeface="Calibri Light"/>
                <a:ea typeface="+mn-ea"/>
                <a:cs typeface="+mn-cs"/>
              </a:rPr>
              <a:t>Leishmaniasis</a:t>
            </a:r>
            <a:r>
              <a:rPr lang="fr-CA" sz="1200" kern="1200" noProof="0" dirty="0">
                <a:solidFill>
                  <a:schemeClr val="tx1"/>
                </a:solidFill>
                <a:effectLst/>
                <a:latin typeface="Calibri Light"/>
                <a:ea typeface="+mn-ea"/>
                <a:cs typeface="+mn-cs"/>
              </a:rPr>
              <a:t> in </a:t>
            </a:r>
            <a:r>
              <a:rPr lang="fr-CA" sz="1200" kern="1200" noProof="0" dirty="0" err="1">
                <a:solidFill>
                  <a:schemeClr val="tx1"/>
                </a:solidFill>
                <a:effectLst/>
                <a:latin typeface="Calibri Light"/>
                <a:ea typeface="+mn-ea"/>
                <a:cs typeface="+mn-cs"/>
              </a:rPr>
              <a:t>Returning</a:t>
            </a:r>
            <a:r>
              <a:rPr lang="fr-CA" sz="1200" kern="1200" noProof="0" dirty="0">
                <a:solidFill>
                  <a:schemeClr val="tx1"/>
                </a:solidFill>
                <a:effectLst/>
                <a:latin typeface="Calibri Light"/>
                <a:ea typeface="+mn-ea"/>
                <a:cs typeface="+mn-cs"/>
              </a:rPr>
              <a:t> </a:t>
            </a:r>
            <a:r>
              <a:rPr lang="fr-CA" sz="1200" kern="1200" noProof="0" dirty="0" err="1">
                <a:solidFill>
                  <a:schemeClr val="tx1"/>
                </a:solidFill>
                <a:effectLst/>
                <a:latin typeface="Calibri Light"/>
                <a:ea typeface="+mn-ea"/>
                <a:cs typeface="+mn-cs"/>
              </a:rPr>
              <a:t>Travellers</a:t>
            </a:r>
            <a:r>
              <a:rPr lang="fr-CA" sz="1200" kern="1200" noProof="0" dirty="0">
                <a:solidFill>
                  <a:schemeClr val="tx1"/>
                </a:solidFill>
                <a:effectLst/>
                <a:latin typeface="Calibri Light"/>
                <a:ea typeface="+mn-ea"/>
                <a:cs typeface="+mn-cs"/>
              </a:rPr>
              <a:t>: A </a:t>
            </a:r>
            <a:r>
              <a:rPr lang="fr-CA" sz="1200" kern="1200" noProof="0" dirty="0" err="1">
                <a:solidFill>
                  <a:schemeClr val="tx1"/>
                </a:solidFill>
                <a:effectLst/>
                <a:latin typeface="Calibri Light"/>
                <a:ea typeface="+mn-ea"/>
                <a:cs typeface="+mn-cs"/>
              </a:rPr>
              <a:t>Comprehensive</a:t>
            </a:r>
            <a:r>
              <a:rPr lang="fr-CA" sz="1200" kern="1200" noProof="0" dirty="0">
                <a:solidFill>
                  <a:schemeClr val="tx1"/>
                </a:solidFill>
                <a:effectLst/>
                <a:latin typeface="Calibri Light"/>
                <a:ea typeface="+mn-ea"/>
                <a:cs typeface="+mn-cs"/>
              </a:rPr>
              <a:t> Guide », </a:t>
            </a:r>
            <a:r>
              <a:rPr lang="fr-CA" sz="1200" i="1" kern="1200" noProof="0" dirty="0" err="1">
                <a:solidFill>
                  <a:schemeClr val="tx1"/>
                </a:solidFill>
                <a:effectLst/>
                <a:latin typeface="Calibri Light"/>
                <a:ea typeface="+mn-ea"/>
                <a:cs typeface="+mn-cs"/>
              </a:rPr>
              <a:t>PLoS</a:t>
            </a:r>
            <a:r>
              <a:rPr lang="fr-CA" sz="1200" i="1" kern="1200" noProof="0" dirty="0">
                <a:solidFill>
                  <a:schemeClr val="tx1"/>
                </a:solidFill>
                <a:effectLst/>
                <a:latin typeface="Calibri Light"/>
                <a:ea typeface="+mn-ea"/>
                <a:cs typeface="+mn-cs"/>
              </a:rPr>
              <a:t> </a:t>
            </a:r>
            <a:r>
              <a:rPr lang="fr-CA" sz="1200" i="1" kern="1200" noProof="0" dirty="0" err="1">
                <a:solidFill>
                  <a:schemeClr val="tx1"/>
                </a:solidFill>
                <a:effectLst/>
                <a:latin typeface="Calibri Light"/>
                <a:ea typeface="+mn-ea"/>
                <a:cs typeface="+mn-cs"/>
              </a:rPr>
              <a:t>Neglected</a:t>
            </a:r>
            <a:r>
              <a:rPr lang="fr-CA" sz="1200" i="1" kern="1200" noProof="0" dirty="0">
                <a:solidFill>
                  <a:schemeClr val="tx1"/>
                </a:solidFill>
                <a:effectLst/>
                <a:latin typeface="Calibri Light"/>
                <a:ea typeface="+mn-ea"/>
                <a:cs typeface="+mn-cs"/>
              </a:rPr>
              <a:t> Tropical </a:t>
            </a:r>
            <a:r>
              <a:rPr lang="fr-CA" sz="1200" i="1" kern="1200" noProof="0" dirty="0" err="1">
                <a:solidFill>
                  <a:schemeClr val="tx1"/>
                </a:solidFill>
                <a:effectLst/>
                <a:latin typeface="Calibri Light"/>
                <a:ea typeface="+mn-ea"/>
                <a:cs typeface="+mn-cs"/>
              </a:rPr>
              <a:t>Diseases</a:t>
            </a:r>
            <a:r>
              <a:rPr lang="fr-CA" sz="1200" kern="1200" noProof="0" dirty="0">
                <a:solidFill>
                  <a:schemeClr val="tx1"/>
                </a:solidFill>
                <a:effectLst/>
                <a:latin typeface="Calibri Light"/>
                <a:ea typeface="+mn-ea"/>
                <a:cs typeface="+mn-cs"/>
              </a:rPr>
              <a:t> 8, no. 5 (2014): e2832; DOI: 10.1371/journal.pntd.0002832.</a:t>
            </a:r>
            <a:endParaRPr lang="fr-CA" noProof="0" dirty="0">
              <a:effectLst/>
            </a:endParaRPr>
          </a:p>
          <a:p>
            <a:endParaRPr lang="en-US" dirty="0">
              <a:effectLst/>
            </a:endParaRPr>
          </a:p>
        </p:txBody>
      </p:sp>
      <p:sp>
        <p:nvSpPr>
          <p:cNvPr id="4" name="Slide Number Placeholder 3"/>
          <p:cNvSpPr>
            <a:spLocks noGrp="1"/>
          </p:cNvSpPr>
          <p:nvPr>
            <p:ph type="sldNum" sz="quarter" idx="5"/>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1908958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dirty="0"/>
          </a:p>
        </p:txBody>
      </p:sp>
    </p:spTree>
    <p:extLst>
      <p:ext uri="{BB962C8B-B14F-4D97-AF65-F5344CB8AC3E}">
        <p14:creationId xmlns:p14="http://schemas.microsoft.com/office/powerpoint/2010/main" val="3647504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AD81-3AD4-9C46-856E-C08CF1183C60}" type="slidenum">
              <a:rPr lang="en-US" smtClean="0"/>
              <a:pPr/>
              <a:t>‹#›</a:t>
            </a:fld>
            <a:endParaRPr lang="en-US"/>
          </a:p>
        </p:txBody>
      </p:sp>
    </p:spTree>
    <p:extLst>
      <p:ext uri="{BB962C8B-B14F-4D97-AF65-F5344CB8AC3E}">
        <p14:creationId xmlns:p14="http://schemas.microsoft.com/office/powerpoint/2010/main" val="216615638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3AD81-3AD4-9C46-856E-C08CF1183C60}" type="slidenum">
              <a:rPr lang="en-US" smtClean="0"/>
              <a:pPr/>
              <a:t>‹#›</a:t>
            </a:fld>
            <a:endParaRPr lang="en-US"/>
          </a:p>
        </p:txBody>
      </p:sp>
      <p:sp>
        <p:nvSpPr>
          <p:cNvPr id="8" name="Rectangle 7">
            <a:extLst>
              <a:ext uri="{FF2B5EF4-FFF2-40B4-BE49-F238E27FC236}">
                <a16:creationId xmlns:a16="http://schemas.microsoft.com/office/drawing/2014/main" id="{B226B951-02D9-F54A-BA3C-875A6C1D6DC8}"/>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9" name="TextBox 8">
            <a:extLst>
              <a:ext uri="{FF2B5EF4-FFF2-40B4-BE49-F238E27FC236}">
                <a16:creationId xmlns:a16="http://schemas.microsoft.com/office/drawing/2014/main" id="{35F5D5C8-9BC3-9848-BEBE-F4CEFD66622B}"/>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309302152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AD81-3AD4-9C46-856E-C08CF1183C60}" type="slidenum">
              <a:rPr lang="en-US" smtClean="0"/>
              <a:pPr/>
              <a:t>‹#›</a:t>
            </a:fld>
            <a:endParaRPr lang="en-US"/>
          </a:p>
        </p:txBody>
      </p:sp>
      <p:sp>
        <p:nvSpPr>
          <p:cNvPr id="7" name="Rectangle 6">
            <a:extLst>
              <a:ext uri="{FF2B5EF4-FFF2-40B4-BE49-F238E27FC236}">
                <a16:creationId xmlns:a16="http://schemas.microsoft.com/office/drawing/2014/main" id="{0109F475-01B0-1C4D-A884-89A708F20DFC}"/>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8" name="TextBox 7">
            <a:extLst>
              <a:ext uri="{FF2B5EF4-FFF2-40B4-BE49-F238E27FC236}">
                <a16:creationId xmlns:a16="http://schemas.microsoft.com/office/drawing/2014/main" id="{11CFDDD0-519F-B44A-AF64-42A6712854EA}"/>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255233148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AD81-3AD4-9C46-856E-C08CF1183C60}" type="slidenum">
              <a:rPr lang="en-US" smtClean="0"/>
              <a:pPr/>
              <a:t>‹#›</a:t>
            </a:fld>
            <a:endParaRPr lang="en-US"/>
          </a:p>
        </p:txBody>
      </p:sp>
    </p:spTree>
    <p:extLst>
      <p:ext uri="{BB962C8B-B14F-4D97-AF65-F5344CB8AC3E}">
        <p14:creationId xmlns:p14="http://schemas.microsoft.com/office/powerpoint/2010/main" val="367503111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6" name="Picture Placeholder 13"/>
          <p:cNvSpPr>
            <a:spLocks noGrp="1"/>
          </p:cNvSpPr>
          <p:nvPr>
            <p:ph type="pic" sz="quarter" idx="13"/>
          </p:nvPr>
        </p:nvSpPr>
        <p:spPr>
          <a:xfrm>
            <a:off x="3" y="5490385"/>
            <a:ext cx="12191998" cy="1367615"/>
          </a:xfrm>
          <a:solidFill>
            <a:schemeClr val="bg1">
              <a:lumMod val="95000"/>
            </a:schemeClr>
          </a:solidFill>
          <a:effectLst/>
        </p:spPr>
        <p:txBody>
          <a:bodyPr>
            <a:normAutofit/>
          </a:bodyPr>
          <a:lstStyle>
            <a:lvl1pPr marL="0" indent="0">
              <a:buNone/>
              <a:defRPr sz="2100">
                <a:ln>
                  <a:noFill/>
                </a:ln>
                <a:solidFill>
                  <a:schemeClr val="bg1">
                    <a:lumMod val="85000"/>
                  </a:schemeClr>
                </a:solidFill>
              </a:defRPr>
            </a:lvl1pPr>
          </a:lstStyle>
          <a:p>
            <a:r>
              <a:rPr lang="en-US"/>
              <a:t>Drag picture to placeholder or click icon to add</a:t>
            </a:r>
            <a:endParaRPr lang="en-US" dirty="0"/>
          </a:p>
        </p:txBody>
      </p:sp>
      <p:sp>
        <p:nvSpPr>
          <p:cNvPr id="3" name="Rectangle 2">
            <a:extLst>
              <a:ext uri="{FF2B5EF4-FFF2-40B4-BE49-F238E27FC236}">
                <a16:creationId xmlns:a16="http://schemas.microsoft.com/office/drawing/2014/main" id="{E5E46476-4629-C748-9557-791A02ED349D}"/>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4" name="TextBox 3">
            <a:extLst>
              <a:ext uri="{FF2B5EF4-FFF2-40B4-BE49-F238E27FC236}">
                <a16:creationId xmlns:a16="http://schemas.microsoft.com/office/drawing/2014/main" id="{71311A17-915D-FD4C-91AA-82F914CA77D6}"/>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516396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4 Images">
    <p:spTree>
      <p:nvGrpSpPr>
        <p:cNvPr id="1" name=""/>
        <p:cNvGrpSpPr/>
        <p:nvPr/>
      </p:nvGrpSpPr>
      <p:grpSpPr>
        <a:xfrm>
          <a:off x="0" y="0"/>
          <a:ext cx="0" cy="0"/>
          <a:chOff x="0" y="0"/>
          <a:chExt cx="0" cy="0"/>
        </a:xfrm>
      </p:grpSpPr>
      <p:sp>
        <p:nvSpPr>
          <p:cNvPr id="7" name="Picture Placeholder 13"/>
          <p:cNvSpPr>
            <a:spLocks noGrp="1"/>
          </p:cNvSpPr>
          <p:nvPr>
            <p:ph type="pic" sz="quarter" idx="13"/>
          </p:nvPr>
        </p:nvSpPr>
        <p:spPr>
          <a:xfrm>
            <a:off x="0" y="0"/>
            <a:ext cx="12192000" cy="4019984"/>
          </a:xfrm>
          <a:solidFill>
            <a:schemeClr val="bg1">
              <a:lumMod val="95000"/>
            </a:schemeClr>
          </a:solidFill>
          <a:effectLst/>
        </p:spPr>
        <p:txBody>
          <a:bodyPr>
            <a:normAutofit/>
          </a:bodyPr>
          <a:lstStyle>
            <a:lvl1pPr marL="0" indent="0">
              <a:buNone/>
              <a:defRPr sz="1800">
                <a:ln>
                  <a:noFill/>
                </a:ln>
                <a:solidFill>
                  <a:schemeClr val="bg1">
                    <a:lumMod val="85000"/>
                  </a:schemeClr>
                </a:solidFill>
              </a:defRPr>
            </a:lvl1pPr>
          </a:lstStyle>
          <a:p>
            <a:endParaRPr lang="en-US" dirty="0"/>
          </a:p>
        </p:txBody>
      </p:sp>
      <p:sp>
        <p:nvSpPr>
          <p:cNvPr id="3" name="Rectangle 2">
            <a:extLst>
              <a:ext uri="{FF2B5EF4-FFF2-40B4-BE49-F238E27FC236}">
                <a16:creationId xmlns:a16="http://schemas.microsoft.com/office/drawing/2014/main" id="{99FFD740-ED11-B64D-A1AB-6A367D7A0262}"/>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4" name="TextBox 3">
            <a:extLst>
              <a:ext uri="{FF2B5EF4-FFF2-40B4-BE49-F238E27FC236}">
                <a16:creationId xmlns:a16="http://schemas.microsoft.com/office/drawing/2014/main" id="{EF0F4C1F-4BEA-8946-A7E4-F4A0A6848E19}"/>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67213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PlaceholderIMG">
    <p:spTree>
      <p:nvGrpSpPr>
        <p:cNvPr id="1" name=""/>
        <p:cNvGrpSpPr/>
        <p:nvPr/>
      </p:nvGrpSpPr>
      <p:grpSpPr>
        <a:xfrm>
          <a:off x="0" y="0"/>
          <a:ext cx="0" cy="0"/>
          <a:chOff x="0" y="0"/>
          <a:chExt cx="0" cy="0"/>
        </a:xfrm>
      </p:grpSpPr>
      <p:sp>
        <p:nvSpPr>
          <p:cNvPr id="18" name="Picture Placeholder 13"/>
          <p:cNvSpPr>
            <a:spLocks noGrp="1"/>
          </p:cNvSpPr>
          <p:nvPr>
            <p:ph type="pic" sz="quarter" idx="29"/>
          </p:nvPr>
        </p:nvSpPr>
        <p:spPr>
          <a:xfrm>
            <a:off x="8208169" y="2664068"/>
            <a:ext cx="3318495" cy="1966547"/>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dirty="0"/>
              <a:t>Drag picture to placeholder or click icon to add</a:t>
            </a:r>
          </a:p>
        </p:txBody>
      </p:sp>
      <p:sp>
        <p:nvSpPr>
          <p:cNvPr id="19" name="Picture Placeholder 13"/>
          <p:cNvSpPr>
            <a:spLocks noGrp="1"/>
          </p:cNvSpPr>
          <p:nvPr>
            <p:ph type="pic" sz="quarter" idx="30"/>
          </p:nvPr>
        </p:nvSpPr>
        <p:spPr>
          <a:xfrm>
            <a:off x="4484390" y="2664068"/>
            <a:ext cx="3318495" cy="1966547"/>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dirty="0"/>
              <a:t>Drag picture to placeholder or click icon to add</a:t>
            </a:r>
          </a:p>
        </p:txBody>
      </p:sp>
      <p:sp>
        <p:nvSpPr>
          <p:cNvPr id="20" name="Picture Placeholder 13"/>
          <p:cNvSpPr>
            <a:spLocks noGrp="1"/>
          </p:cNvSpPr>
          <p:nvPr>
            <p:ph type="pic" sz="quarter" idx="31"/>
          </p:nvPr>
        </p:nvSpPr>
        <p:spPr>
          <a:xfrm>
            <a:off x="760611" y="2664068"/>
            <a:ext cx="3318495" cy="1966547"/>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dirty="0"/>
              <a:t>Drag picture to placeholder or click icon to add</a:t>
            </a:r>
          </a:p>
        </p:txBody>
      </p:sp>
      <p:sp>
        <p:nvSpPr>
          <p:cNvPr id="5" name="Rectangle 4">
            <a:extLst>
              <a:ext uri="{FF2B5EF4-FFF2-40B4-BE49-F238E27FC236}">
                <a16:creationId xmlns:a16="http://schemas.microsoft.com/office/drawing/2014/main" id="{E4EA3F3B-AECE-A749-A6E7-A7170E7CBA44}"/>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6" name="TextBox 5">
            <a:extLst>
              <a:ext uri="{FF2B5EF4-FFF2-40B4-BE49-F238E27FC236}">
                <a16:creationId xmlns:a16="http://schemas.microsoft.com/office/drawing/2014/main" id="{4A6D348C-4CB9-EC4D-921C-6A670401AC45}"/>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3695393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A48EB3-F14F-624D-B728-9E006447E232}"/>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3" name="TextBox 2">
            <a:extLst>
              <a:ext uri="{FF2B5EF4-FFF2-40B4-BE49-F238E27FC236}">
                <a16:creationId xmlns:a16="http://schemas.microsoft.com/office/drawing/2014/main" id="{7F6C501A-8CF3-B848-A290-CB06A4865F8B}"/>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6025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Blank">
    <p:spTree>
      <p:nvGrpSpPr>
        <p:cNvPr id="1" name=""/>
        <p:cNvGrpSpPr/>
        <p:nvPr/>
      </p:nvGrpSpPr>
      <p:grpSpPr>
        <a:xfrm>
          <a:off x="0" y="0"/>
          <a:ext cx="0" cy="0"/>
          <a:chOff x="0" y="0"/>
          <a:chExt cx="0" cy="0"/>
        </a:xfrm>
      </p:grpSpPr>
      <p:sp>
        <p:nvSpPr>
          <p:cNvPr id="12" name="Picture Placeholder 2"/>
          <p:cNvSpPr>
            <a:spLocks noGrp="1"/>
          </p:cNvSpPr>
          <p:nvPr>
            <p:ph type="pic" sz="quarter" idx="10"/>
          </p:nvPr>
        </p:nvSpPr>
        <p:spPr>
          <a:xfrm>
            <a:off x="1438812" y="2550246"/>
            <a:ext cx="1480931" cy="1480931"/>
          </a:xfrm>
          <a:prstGeom prst="rect">
            <a:avLst/>
          </a:prstGeom>
          <a:solidFill>
            <a:schemeClr val="bg1">
              <a:lumMod val="95000"/>
            </a:schemeClr>
          </a:solidFill>
        </p:spPr>
        <p:txBody>
          <a:bodyPr>
            <a:normAutofit/>
          </a:bodyPr>
          <a:lstStyle>
            <a:lvl1pPr>
              <a:defRPr sz="1200"/>
            </a:lvl1pPr>
          </a:lstStyle>
          <a:p>
            <a:r>
              <a:rPr lang="en-US" dirty="0"/>
              <a:t>Drag picture</a:t>
            </a:r>
          </a:p>
        </p:txBody>
      </p:sp>
      <p:sp>
        <p:nvSpPr>
          <p:cNvPr id="13" name="Picture Placeholder 2"/>
          <p:cNvSpPr>
            <a:spLocks noGrp="1"/>
          </p:cNvSpPr>
          <p:nvPr>
            <p:ph type="pic" sz="quarter" idx="11"/>
          </p:nvPr>
        </p:nvSpPr>
        <p:spPr>
          <a:xfrm>
            <a:off x="6956160" y="2550246"/>
            <a:ext cx="1480931" cy="1480931"/>
          </a:xfrm>
          <a:prstGeom prst="rect">
            <a:avLst/>
          </a:prstGeom>
          <a:solidFill>
            <a:schemeClr val="bg1">
              <a:lumMod val="95000"/>
            </a:schemeClr>
          </a:solidFill>
        </p:spPr>
        <p:txBody>
          <a:bodyPr>
            <a:normAutofit/>
          </a:bodyPr>
          <a:lstStyle>
            <a:lvl1pPr>
              <a:defRPr sz="1200"/>
            </a:lvl1pPr>
          </a:lstStyle>
          <a:p>
            <a:r>
              <a:rPr lang="en-US" dirty="0"/>
              <a:t>Drag picture</a:t>
            </a:r>
          </a:p>
        </p:txBody>
      </p:sp>
      <p:sp>
        <p:nvSpPr>
          <p:cNvPr id="14" name="Picture Placeholder 2"/>
          <p:cNvSpPr>
            <a:spLocks noGrp="1"/>
          </p:cNvSpPr>
          <p:nvPr>
            <p:ph type="pic" sz="quarter" idx="12"/>
          </p:nvPr>
        </p:nvSpPr>
        <p:spPr>
          <a:xfrm>
            <a:off x="1438812" y="4441773"/>
            <a:ext cx="1480931" cy="1480931"/>
          </a:xfrm>
          <a:prstGeom prst="rect">
            <a:avLst/>
          </a:prstGeom>
          <a:solidFill>
            <a:schemeClr val="bg1">
              <a:lumMod val="95000"/>
            </a:schemeClr>
          </a:solidFill>
        </p:spPr>
        <p:txBody>
          <a:bodyPr>
            <a:normAutofit/>
          </a:bodyPr>
          <a:lstStyle>
            <a:lvl1pPr>
              <a:defRPr sz="1200"/>
            </a:lvl1pPr>
          </a:lstStyle>
          <a:p>
            <a:r>
              <a:rPr lang="en-US" dirty="0"/>
              <a:t>Drag picture</a:t>
            </a:r>
          </a:p>
        </p:txBody>
      </p:sp>
      <p:sp>
        <p:nvSpPr>
          <p:cNvPr id="15" name="Picture Placeholder 2"/>
          <p:cNvSpPr>
            <a:spLocks noGrp="1"/>
          </p:cNvSpPr>
          <p:nvPr>
            <p:ph type="pic" sz="quarter" idx="13"/>
          </p:nvPr>
        </p:nvSpPr>
        <p:spPr>
          <a:xfrm>
            <a:off x="6956160" y="4441773"/>
            <a:ext cx="1480931" cy="1480931"/>
          </a:xfrm>
          <a:prstGeom prst="rect">
            <a:avLst/>
          </a:prstGeom>
          <a:solidFill>
            <a:schemeClr val="bg1">
              <a:lumMod val="95000"/>
            </a:schemeClr>
          </a:solidFill>
        </p:spPr>
        <p:txBody>
          <a:bodyPr>
            <a:normAutofit/>
          </a:bodyPr>
          <a:lstStyle>
            <a:lvl1pPr>
              <a:defRPr sz="1200"/>
            </a:lvl1pPr>
          </a:lstStyle>
          <a:p>
            <a:r>
              <a:rPr lang="en-US" dirty="0"/>
              <a:t>Drag picture</a:t>
            </a:r>
          </a:p>
        </p:txBody>
      </p:sp>
      <p:sp>
        <p:nvSpPr>
          <p:cNvPr id="6" name="Rectangle 5">
            <a:extLst>
              <a:ext uri="{FF2B5EF4-FFF2-40B4-BE49-F238E27FC236}">
                <a16:creationId xmlns:a16="http://schemas.microsoft.com/office/drawing/2014/main" id="{D88132D1-BBFF-094E-93A5-9479D6108B6E}"/>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7" name="TextBox 6">
            <a:extLst>
              <a:ext uri="{FF2B5EF4-FFF2-40B4-BE49-F238E27FC236}">
                <a16:creationId xmlns:a16="http://schemas.microsoft.com/office/drawing/2014/main" id="{F80447C2-3AA8-074A-B2C6-397573E61C50}"/>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729551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Blank">
    <p:spTree>
      <p:nvGrpSpPr>
        <p:cNvPr id="1" name=""/>
        <p:cNvGrpSpPr/>
        <p:nvPr/>
      </p:nvGrpSpPr>
      <p:grpSpPr>
        <a:xfrm>
          <a:off x="0" y="0"/>
          <a:ext cx="0" cy="0"/>
          <a:chOff x="0" y="0"/>
          <a:chExt cx="0" cy="0"/>
        </a:xfrm>
      </p:grpSpPr>
      <p:sp>
        <p:nvSpPr>
          <p:cNvPr id="24" name="Picture Placeholder 2"/>
          <p:cNvSpPr>
            <a:spLocks noGrp="1"/>
          </p:cNvSpPr>
          <p:nvPr>
            <p:ph type="pic" sz="quarter" idx="10"/>
          </p:nvPr>
        </p:nvSpPr>
        <p:spPr>
          <a:xfrm>
            <a:off x="1158157" y="2270141"/>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25" name="Picture Placeholder 2"/>
          <p:cNvSpPr>
            <a:spLocks noGrp="1"/>
          </p:cNvSpPr>
          <p:nvPr>
            <p:ph type="pic" sz="quarter" idx="11"/>
          </p:nvPr>
        </p:nvSpPr>
        <p:spPr>
          <a:xfrm>
            <a:off x="1158157" y="3545633"/>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26" name="Picture Placeholder 2"/>
          <p:cNvSpPr>
            <a:spLocks noGrp="1"/>
          </p:cNvSpPr>
          <p:nvPr>
            <p:ph type="pic" sz="quarter" idx="12"/>
          </p:nvPr>
        </p:nvSpPr>
        <p:spPr>
          <a:xfrm>
            <a:off x="1158157" y="4682278"/>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27" name="Picture Placeholder 2"/>
          <p:cNvSpPr>
            <a:spLocks noGrp="1"/>
          </p:cNvSpPr>
          <p:nvPr>
            <p:ph type="pic" sz="quarter" idx="13"/>
          </p:nvPr>
        </p:nvSpPr>
        <p:spPr>
          <a:xfrm>
            <a:off x="4709721" y="2270141"/>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28" name="Picture Placeholder 2"/>
          <p:cNvSpPr>
            <a:spLocks noGrp="1"/>
          </p:cNvSpPr>
          <p:nvPr>
            <p:ph type="pic" sz="quarter" idx="14"/>
          </p:nvPr>
        </p:nvSpPr>
        <p:spPr>
          <a:xfrm>
            <a:off x="4709721" y="3545633"/>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29" name="Picture Placeholder 2"/>
          <p:cNvSpPr>
            <a:spLocks noGrp="1"/>
          </p:cNvSpPr>
          <p:nvPr>
            <p:ph type="pic" sz="quarter" idx="15"/>
          </p:nvPr>
        </p:nvSpPr>
        <p:spPr>
          <a:xfrm>
            <a:off x="4709721" y="4682278"/>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36" name="Picture Placeholder 2"/>
          <p:cNvSpPr>
            <a:spLocks noGrp="1"/>
          </p:cNvSpPr>
          <p:nvPr>
            <p:ph type="pic" sz="quarter" idx="16"/>
          </p:nvPr>
        </p:nvSpPr>
        <p:spPr>
          <a:xfrm>
            <a:off x="8261285" y="2270141"/>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37" name="Picture Placeholder 2"/>
          <p:cNvSpPr>
            <a:spLocks noGrp="1"/>
          </p:cNvSpPr>
          <p:nvPr>
            <p:ph type="pic" sz="quarter" idx="17"/>
          </p:nvPr>
        </p:nvSpPr>
        <p:spPr>
          <a:xfrm>
            <a:off x="8261285" y="3545633"/>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38" name="Picture Placeholder 2"/>
          <p:cNvSpPr>
            <a:spLocks noGrp="1"/>
          </p:cNvSpPr>
          <p:nvPr>
            <p:ph type="pic" sz="quarter" idx="18"/>
          </p:nvPr>
        </p:nvSpPr>
        <p:spPr>
          <a:xfrm>
            <a:off x="8261285" y="4682278"/>
            <a:ext cx="928229" cy="928228"/>
          </a:xfrm>
          <a:prstGeom prst="rect">
            <a:avLst/>
          </a:prstGeom>
          <a:solidFill>
            <a:schemeClr val="bg1">
              <a:lumMod val="95000"/>
            </a:schemeClr>
          </a:solidFill>
        </p:spPr>
        <p:txBody>
          <a:bodyPr>
            <a:normAutofit/>
          </a:bodyPr>
          <a:lstStyle>
            <a:lvl1pPr>
              <a:defRPr sz="700"/>
            </a:lvl1pPr>
          </a:lstStyle>
          <a:p>
            <a:r>
              <a:rPr lang="en-US" dirty="0"/>
              <a:t>Drag picture</a:t>
            </a:r>
          </a:p>
        </p:txBody>
      </p:sp>
      <p:sp>
        <p:nvSpPr>
          <p:cNvPr id="11" name="Rectangle 10">
            <a:extLst>
              <a:ext uri="{FF2B5EF4-FFF2-40B4-BE49-F238E27FC236}">
                <a16:creationId xmlns:a16="http://schemas.microsoft.com/office/drawing/2014/main" id="{3A4E1D5D-0BFE-4342-9A44-6168E00F2BC5}"/>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12" name="TextBox 11">
            <a:extLst>
              <a:ext uri="{FF2B5EF4-FFF2-40B4-BE49-F238E27FC236}">
                <a16:creationId xmlns:a16="http://schemas.microsoft.com/office/drawing/2014/main" id="{D00646A0-3C56-EF47-A89C-9F2DAB1C16BB}"/>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768543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2" y="1"/>
            <a:ext cx="6095998" cy="3429000"/>
          </a:xfrm>
          <a:solidFill>
            <a:schemeClr val="bg1">
              <a:lumMod val="95000"/>
            </a:schemeClr>
          </a:solidFill>
          <a:effectLst/>
        </p:spPr>
        <p:txBody>
          <a:bodyPr>
            <a:normAutofit/>
          </a:bodyPr>
          <a:lstStyle>
            <a:lvl1pPr marL="0" indent="0">
              <a:buNone/>
              <a:defRPr sz="2100">
                <a:ln>
                  <a:noFill/>
                </a:ln>
                <a:solidFill>
                  <a:schemeClr val="bg1">
                    <a:lumMod val="85000"/>
                  </a:schemeClr>
                </a:solidFill>
              </a:defRPr>
            </a:lvl1pPr>
          </a:lstStyle>
          <a:p>
            <a:r>
              <a:rPr lang="en-US"/>
              <a:t>Drag picture to placeholder or click icon to add</a:t>
            </a:r>
            <a:endParaRPr lang="en-US" dirty="0"/>
          </a:p>
        </p:txBody>
      </p:sp>
      <p:sp>
        <p:nvSpPr>
          <p:cNvPr id="7" name="Picture Placeholder 13"/>
          <p:cNvSpPr>
            <a:spLocks noGrp="1"/>
          </p:cNvSpPr>
          <p:nvPr>
            <p:ph type="pic" sz="quarter" idx="14"/>
          </p:nvPr>
        </p:nvSpPr>
        <p:spPr>
          <a:xfrm>
            <a:off x="6096002" y="3429000"/>
            <a:ext cx="6095998" cy="3429000"/>
          </a:xfrm>
          <a:solidFill>
            <a:schemeClr val="bg1">
              <a:lumMod val="95000"/>
            </a:schemeClr>
          </a:solidFill>
          <a:effectLst/>
        </p:spPr>
        <p:txBody>
          <a:bodyPr>
            <a:normAutofit/>
          </a:bodyPr>
          <a:lstStyle>
            <a:lvl1pPr marL="0" indent="0">
              <a:buNone/>
              <a:defRPr sz="2100">
                <a:ln>
                  <a:noFill/>
                </a:ln>
                <a:solidFill>
                  <a:schemeClr val="bg1">
                    <a:lumMod val="85000"/>
                  </a:schemeClr>
                </a:solidFill>
              </a:defRPr>
            </a:lvl1pPr>
          </a:lstStyle>
          <a:p>
            <a:r>
              <a:rPr lang="en-US"/>
              <a:t>Drag picture to placeholder or click icon to add</a:t>
            </a:r>
            <a:endParaRPr lang="en-US" dirty="0"/>
          </a:p>
        </p:txBody>
      </p:sp>
      <p:sp>
        <p:nvSpPr>
          <p:cNvPr id="5" name="Rectangle 4">
            <a:extLst>
              <a:ext uri="{FF2B5EF4-FFF2-40B4-BE49-F238E27FC236}">
                <a16:creationId xmlns:a16="http://schemas.microsoft.com/office/drawing/2014/main" id="{4D881570-9BEE-034A-95A7-19D52D05A8E5}"/>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6" name="TextBox 5">
            <a:extLst>
              <a:ext uri="{FF2B5EF4-FFF2-40B4-BE49-F238E27FC236}">
                <a16:creationId xmlns:a16="http://schemas.microsoft.com/office/drawing/2014/main" id="{EDBE53B5-4861-2643-81D9-A12A8AAFA2A9}"/>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78644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AD81-3AD4-9C46-856E-C08CF1183C60}" type="slidenum">
              <a:rPr lang="en-US" smtClean="0"/>
              <a:pPr/>
              <a:t>‹#›</a:t>
            </a:fld>
            <a:endParaRPr lang="en-US"/>
          </a:p>
        </p:txBody>
      </p:sp>
      <p:sp>
        <p:nvSpPr>
          <p:cNvPr id="7" name="Rectangle 6">
            <a:extLst>
              <a:ext uri="{FF2B5EF4-FFF2-40B4-BE49-F238E27FC236}">
                <a16:creationId xmlns:a16="http://schemas.microsoft.com/office/drawing/2014/main" id="{D50AA55E-6EC4-5944-81DB-EA2F8AC6ED10}"/>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8" name="TextBox 7">
            <a:extLst>
              <a:ext uri="{FF2B5EF4-FFF2-40B4-BE49-F238E27FC236}">
                <a16:creationId xmlns:a16="http://schemas.microsoft.com/office/drawing/2014/main" id="{4AAFA398-E85E-A44D-851F-CE46A952A83A}"/>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3041417529"/>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1_Blank">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3047207" y="0"/>
            <a:ext cx="9144793" cy="3429000"/>
          </a:xfrm>
          <a:solidFill>
            <a:schemeClr val="bg1">
              <a:lumMod val="95000"/>
            </a:schemeClr>
          </a:solidFill>
          <a:effectLst/>
        </p:spPr>
        <p:txBody>
          <a:bodyPr>
            <a:normAutofit/>
          </a:bodyPr>
          <a:lstStyle>
            <a:lvl1pPr marL="0" indent="0">
              <a:buNone/>
              <a:defRPr sz="2100">
                <a:ln>
                  <a:noFill/>
                </a:ln>
                <a:solidFill>
                  <a:schemeClr val="bg1">
                    <a:lumMod val="85000"/>
                  </a:schemeClr>
                </a:solidFill>
              </a:defRPr>
            </a:lvl1pPr>
          </a:lstStyle>
          <a:p>
            <a:r>
              <a:rPr lang="en-US"/>
              <a:t>Drag picture to placeholder or click icon to add</a:t>
            </a:r>
            <a:endParaRPr lang="en-US" dirty="0"/>
          </a:p>
        </p:txBody>
      </p:sp>
      <p:sp>
        <p:nvSpPr>
          <p:cNvPr id="3" name="Rectangle 2">
            <a:extLst>
              <a:ext uri="{FF2B5EF4-FFF2-40B4-BE49-F238E27FC236}">
                <a16:creationId xmlns:a16="http://schemas.microsoft.com/office/drawing/2014/main" id="{84661BCB-438A-4541-8A7B-25CA4DEC35C0}"/>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5" name="TextBox 4">
            <a:extLst>
              <a:ext uri="{FF2B5EF4-FFF2-40B4-BE49-F238E27FC236}">
                <a16:creationId xmlns:a16="http://schemas.microsoft.com/office/drawing/2014/main" id="{CB5494C8-9BD1-A340-AC86-7BC252737DC5}"/>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467861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42" name="Picture Placeholder 13"/>
          <p:cNvSpPr>
            <a:spLocks noGrp="1"/>
          </p:cNvSpPr>
          <p:nvPr>
            <p:ph type="pic" sz="quarter" idx="15"/>
          </p:nvPr>
        </p:nvSpPr>
        <p:spPr>
          <a:xfrm>
            <a:off x="2548730" y="5150804"/>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43" name="Picture Placeholder 13"/>
          <p:cNvSpPr>
            <a:spLocks noGrp="1"/>
          </p:cNvSpPr>
          <p:nvPr>
            <p:ph type="pic" sz="quarter" idx="13"/>
          </p:nvPr>
        </p:nvSpPr>
        <p:spPr>
          <a:xfrm>
            <a:off x="2548730" y="2464421"/>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44" name="Picture Placeholder 13"/>
          <p:cNvSpPr>
            <a:spLocks noGrp="1"/>
          </p:cNvSpPr>
          <p:nvPr>
            <p:ph type="pic" sz="quarter" idx="14"/>
          </p:nvPr>
        </p:nvSpPr>
        <p:spPr>
          <a:xfrm>
            <a:off x="5021542" y="2464421"/>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45" name="Picture Placeholder 13"/>
          <p:cNvSpPr>
            <a:spLocks noGrp="1"/>
          </p:cNvSpPr>
          <p:nvPr>
            <p:ph type="pic" sz="quarter" idx="16"/>
          </p:nvPr>
        </p:nvSpPr>
        <p:spPr>
          <a:xfrm>
            <a:off x="7520294" y="2464421"/>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46" name="Picture Placeholder 13"/>
          <p:cNvSpPr>
            <a:spLocks noGrp="1"/>
          </p:cNvSpPr>
          <p:nvPr>
            <p:ph type="pic" sz="quarter" idx="17"/>
          </p:nvPr>
        </p:nvSpPr>
        <p:spPr>
          <a:xfrm>
            <a:off x="1211029" y="3767939"/>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dirty="0"/>
              <a:t>Drag picture to placeholder or click icon to add</a:t>
            </a:r>
          </a:p>
        </p:txBody>
      </p:sp>
      <p:sp>
        <p:nvSpPr>
          <p:cNvPr id="47" name="Picture Placeholder 13"/>
          <p:cNvSpPr>
            <a:spLocks noGrp="1"/>
          </p:cNvSpPr>
          <p:nvPr>
            <p:ph type="pic" sz="quarter" idx="18"/>
          </p:nvPr>
        </p:nvSpPr>
        <p:spPr>
          <a:xfrm>
            <a:off x="3696812" y="3774273"/>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48" name="Picture Placeholder 13"/>
          <p:cNvSpPr>
            <a:spLocks noGrp="1"/>
          </p:cNvSpPr>
          <p:nvPr>
            <p:ph type="pic" sz="quarter" idx="19"/>
          </p:nvPr>
        </p:nvSpPr>
        <p:spPr>
          <a:xfrm>
            <a:off x="6182593" y="3774273"/>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49" name="Picture Placeholder 13"/>
          <p:cNvSpPr>
            <a:spLocks noGrp="1"/>
          </p:cNvSpPr>
          <p:nvPr>
            <p:ph type="pic" sz="quarter" idx="20"/>
          </p:nvPr>
        </p:nvSpPr>
        <p:spPr>
          <a:xfrm>
            <a:off x="8668374" y="3774273"/>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50" name="Picture Placeholder 13"/>
          <p:cNvSpPr>
            <a:spLocks noGrp="1"/>
          </p:cNvSpPr>
          <p:nvPr>
            <p:ph type="pic" sz="quarter" idx="21"/>
          </p:nvPr>
        </p:nvSpPr>
        <p:spPr>
          <a:xfrm>
            <a:off x="5021542" y="5143835"/>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51" name="Picture Placeholder 13"/>
          <p:cNvSpPr>
            <a:spLocks noGrp="1"/>
          </p:cNvSpPr>
          <p:nvPr>
            <p:ph type="pic" sz="quarter" idx="22"/>
          </p:nvPr>
        </p:nvSpPr>
        <p:spPr>
          <a:xfrm>
            <a:off x="7520294" y="5143835"/>
            <a:ext cx="2296161" cy="1045095"/>
          </a:xfrm>
          <a:solidFill>
            <a:schemeClr val="bg1">
              <a:lumMod val="95000"/>
            </a:schemeClr>
          </a:solidFill>
          <a:effectLst/>
        </p:spPr>
        <p:txBody>
          <a:bodyPr>
            <a:normAutofit/>
          </a:bodyPr>
          <a:lstStyle>
            <a:lvl1pPr marL="0" indent="0">
              <a:buNone/>
              <a:defRPr sz="900">
                <a:ln>
                  <a:noFill/>
                </a:ln>
                <a:solidFill>
                  <a:schemeClr val="bg1">
                    <a:lumMod val="85000"/>
                  </a:schemeClr>
                </a:solidFill>
              </a:defRPr>
            </a:lvl1pPr>
          </a:lstStyle>
          <a:p>
            <a:r>
              <a:rPr lang="en-US"/>
              <a:t>Drag picture to placeholder or click icon to add</a:t>
            </a:r>
            <a:endParaRPr lang="en-US" dirty="0"/>
          </a:p>
        </p:txBody>
      </p:sp>
      <p:sp>
        <p:nvSpPr>
          <p:cNvPr id="12" name="Rectangle 11">
            <a:extLst>
              <a:ext uri="{FF2B5EF4-FFF2-40B4-BE49-F238E27FC236}">
                <a16:creationId xmlns:a16="http://schemas.microsoft.com/office/drawing/2014/main" id="{E4126EAC-6D52-5C40-A529-E6E670598F60}"/>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13" name="TextBox 12">
            <a:extLst>
              <a:ext uri="{FF2B5EF4-FFF2-40B4-BE49-F238E27FC236}">
                <a16:creationId xmlns:a16="http://schemas.microsoft.com/office/drawing/2014/main" id="{A0B620E8-19F6-4D48-8F3D-20C8E9985F5C}"/>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777156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14" name="Picture Placeholder 2"/>
          <p:cNvSpPr>
            <a:spLocks noGrp="1"/>
          </p:cNvSpPr>
          <p:nvPr>
            <p:ph type="pic" sz="quarter" idx="10"/>
          </p:nvPr>
        </p:nvSpPr>
        <p:spPr>
          <a:xfrm>
            <a:off x="5632128" y="1471846"/>
            <a:ext cx="927987" cy="927986"/>
          </a:xfrm>
          <a:prstGeom prst="ellipse">
            <a:avLst/>
          </a:prstGeom>
          <a:solidFill>
            <a:schemeClr val="bg1">
              <a:lumMod val="95000"/>
            </a:schemeClr>
          </a:solidFill>
        </p:spPr>
        <p:txBody>
          <a:bodyPr>
            <a:normAutofit/>
          </a:bodyPr>
          <a:lstStyle>
            <a:lvl1pPr>
              <a:defRPr sz="600"/>
            </a:lvl1pPr>
          </a:lstStyle>
          <a:p>
            <a:r>
              <a:rPr lang="en-US" dirty="0"/>
              <a:t>Drag picture</a:t>
            </a:r>
          </a:p>
        </p:txBody>
      </p:sp>
      <p:sp>
        <p:nvSpPr>
          <p:cNvPr id="3" name="Rectangle 2">
            <a:extLst>
              <a:ext uri="{FF2B5EF4-FFF2-40B4-BE49-F238E27FC236}">
                <a16:creationId xmlns:a16="http://schemas.microsoft.com/office/drawing/2014/main" id="{14BD0092-41FB-E146-A7B9-5B2A8F97EF6D}"/>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4" name="TextBox 3">
            <a:extLst>
              <a:ext uri="{FF2B5EF4-FFF2-40B4-BE49-F238E27FC236}">
                <a16:creationId xmlns:a16="http://schemas.microsoft.com/office/drawing/2014/main" id="{42CE0CB7-3057-4340-98BC-7F4557396D06}"/>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9982094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10" name="Picture Placeholder 13"/>
          <p:cNvSpPr>
            <a:spLocks noGrp="1"/>
          </p:cNvSpPr>
          <p:nvPr>
            <p:ph type="pic" sz="quarter" idx="13"/>
          </p:nvPr>
        </p:nvSpPr>
        <p:spPr>
          <a:xfrm>
            <a:off x="2" y="0"/>
            <a:ext cx="6036612" cy="3429000"/>
          </a:xfrm>
          <a:solidFill>
            <a:schemeClr val="bg1">
              <a:lumMod val="95000"/>
            </a:schemeClr>
          </a:solidFill>
          <a:effectLst/>
        </p:spPr>
        <p:txBody>
          <a:bodyPr>
            <a:normAutofit/>
          </a:bodyPr>
          <a:lstStyle>
            <a:lvl1pPr marL="0" indent="0">
              <a:buNone/>
              <a:defRPr sz="2100">
                <a:ln>
                  <a:noFill/>
                </a:ln>
                <a:solidFill>
                  <a:schemeClr val="bg1">
                    <a:lumMod val="85000"/>
                  </a:schemeClr>
                </a:solidFill>
              </a:defRPr>
            </a:lvl1pPr>
          </a:lstStyle>
          <a:p>
            <a:r>
              <a:rPr lang="en-US"/>
              <a:t>Drag picture to placeholder or click icon to add</a:t>
            </a:r>
            <a:endParaRPr lang="en-US" dirty="0"/>
          </a:p>
        </p:txBody>
      </p:sp>
      <p:sp>
        <p:nvSpPr>
          <p:cNvPr id="12" name="Picture Placeholder 13"/>
          <p:cNvSpPr>
            <a:spLocks noGrp="1"/>
          </p:cNvSpPr>
          <p:nvPr>
            <p:ph type="pic" sz="quarter" idx="15"/>
          </p:nvPr>
        </p:nvSpPr>
        <p:spPr>
          <a:xfrm>
            <a:off x="6155389" y="0"/>
            <a:ext cx="6036612" cy="3429000"/>
          </a:xfrm>
          <a:solidFill>
            <a:schemeClr val="bg1">
              <a:lumMod val="95000"/>
            </a:schemeClr>
          </a:solidFill>
          <a:effectLst/>
        </p:spPr>
        <p:txBody>
          <a:bodyPr>
            <a:normAutofit/>
          </a:bodyPr>
          <a:lstStyle>
            <a:lvl1pPr marL="0" indent="0">
              <a:buNone/>
              <a:defRPr sz="2100">
                <a:ln>
                  <a:noFill/>
                </a:ln>
                <a:solidFill>
                  <a:schemeClr val="bg1">
                    <a:lumMod val="85000"/>
                  </a:schemeClr>
                </a:solidFill>
              </a:defRPr>
            </a:lvl1pPr>
          </a:lstStyle>
          <a:p>
            <a:r>
              <a:rPr lang="en-US"/>
              <a:t>Drag picture to placeholder or click icon to add</a:t>
            </a:r>
            <a:endParaRPr lang="en-US" dirty="0"/>
          </a:p>
        </p:txBody>
      </p:sp>
      <p:sp>
        <p:nvSpPr>
          <p:cNvPr id="4" name="Rectangle 3">
            <a:extLst>
              <a:ext uri="{FF2B5EF4-FFF2-40B4-BE49-F238E27FC236}">
                <a16:creationId xmlns:a16="http://schemas.microsoft.com/office/drawing/2014/main" id="{D24B9A8D-94F4-F747-9ED4-4D4B45939DF9}"/>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5" name="TextBox 4">
            <a:extLst>
              <a:ext uri="{FF2B5EF4-FFF2-40B4-BE49-F238E27FC236}">
                <a16:creationId xmlns:a16="http://schemas.microsoft.com/office/drawing/2014/main" id="{E5E4F7B2-63C1-7D4C-84EF-BC25BA4CE8BA}"/>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0745955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1" name="Picture Placeholder 13"/>
          <p:cNvSpPr>
            <a:spLocks noGrp="1"/>
          </p:cNvSpPr>
          <p:nvPr>
            <p:ph type="pic" sz="quarter" idx="13"/>
          </p:nvPr>
        </p:nvSpPr>
        <p:spPr>
          <a:xfrm>
            <a:off x="0" y="0"/>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2" name="Picture Placeholder 13"/>
          <p:cNvSpPr>
            <a:spLocks noGrp="1"/>
          </p:cNvSpPr>
          <p:nvPr>
            <p:ph type="pic" sz="quarter" idx="14"/>
          </p:nvPr>
        </p:nvSpPr>
        <p:spPr>
          <a:xfrm>
            <a:off x="2461524" y="0"/>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3" name="Picture Placeholder 13"/>
          <p:cNvSpPr>
            <a:spLocks noGrp="1"/>
          </p:cNvSpPr>
          <p:nvPr>
            <p:ph type="pic" sz="quarter" idx="15"/>
          </p:nvPr>
        </p:nvSpPr>
        <p:spPr>
          <a:xfrm>
            <a:off x="4923052" y="0"/>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4" name="Picture Placeholder 13"/>
          <p:cNvSpPr>
            <a:spLocks noGrp="1"/>
          </p:cNvSpPr>
          <p:nvPr>
            <p:ph type="pic" sz="quarter" idx="16"/>
          </p:nvPr>
        </p:nvSpPr>
        <p:spPr>
          <a:xfrm>
            <a:off x="7384576" y="0"/>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5" name="Picture Placeholder 13"/>
          <p:cNvSpPr>
            <a:spLocks noGrp="1"/>
          </p:cNvSpPr>
          <p:nvPr>
            <p:ph type="pic" sz="quarter" idx="17"/>
          </p:nvPr>
        </p:nvSpPr>
        <p:spPr>
          <a:xfrm>
            <a:off x="9846100" y="0"/>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6" name="Picture Placeholder 13"/>
          <p:cNvSpPr>
            <a:spLocks noGrp="1"/>
          </p:cNvSpPr>
          <p:nvPr>
            <p:ph type="pic" sz="quarter" idx="18"/>
          </p:nvPr>
        </p:nvSpPr>
        <p:spPr>
          <a:xfrm>
            <a:off x="0" y="2313878"/>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7" name="Picture Placeholder 13"/>
          <p:cNvSpPr>
            <a:spLocks noGrp="1"/>
          </p:cNvSpPr>
          <p:nvPr>
            <p:ph type="pic" sz="quarter" idx="19"/>
          </p:nvPr>
        </p:nvSpPr>
        <p:spPr>
          <a:xfrm>
            <a:off x="2461524" y="2313878"/>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8" name="Picture Placeholder 13"/>
          <p:cNvSpPr>
            <a:spLocks noGrp="1"/>
          </p:cNvSpPr>
          <p:nvPr>
            <p:ph type="pic" sz="quarter" idx="20"/>
          </p:nvPr>
        </p:nvSpPr>
        <p:spPr>
          <a:xfrm>
            <a:off x="4923052" y="2313878"/>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9" name="Picture Placeholder 13"/>
          <p:cNvSpPr>
            <a:spLocks noGrp="1"/>
          </p:cNvSpPr>
          <p:nvPr>
            <p:ph type="pic" sz="quarter" idx="21"/>
          </p:nvPr>
        </p:nvSpPr>
        <p:spPr>
          <a:xfrm>
            <a:off x="7384576" y="2313878"/>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60" name="Picture Placeholder 13"/>
          <p:cNvSpPr>
            <a:spLocks noGrp="1"/>
          </p:cNvSpPr>
          <p:nvPr>
            <p:ph type="pic" sz="quarter" idx="22"/>
          </p:nvPr>
        </p:nvSpPr>
        <p:spPr>
          <a:xfrm>
            <a:off x="9846100" y="2313878"/>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61" name="Picture Placeholder 13"/>
          <p:cNvSpPr>
            <a:spLocks noGrp="1"/>
          </p:cNvSpPr>
          <p:nvPr>
            <p:ph type="pic" sz="quarter" idx="23"/>
          </p:nvPr>
        </p:nvSpPr>
        <p:spPr>
          <a:xfrm>
            <a:off x="0" y="4655634"/>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62" name="Picture Placeholder 13"/>
          <p:cNvSpPr>
            <a:spLocks noGrp="1"/>
          </p:cNvSpPr>
          <p:nvPr>
            <p:ph type="pic" sz="quarter" idx="24"/>
          </p:nvPr>
        </p:nvSpPr>
        <p:spPr>
          <a:xfrm>
            <a:off x="2461524" y="4655634"/>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63" name="Picture Placeholder 13"/>
          <p:cNvSpPr>
            <a:spLocks noGrp="1"/>
          </p:cNvSpPr>
          <p:nvPr>
            <p:ph type="pic" sz="quarter" idx="25"/>
          </p:nvPr>
        </p:nvSpPr>
        <p:spPr>
          <a:xfrm>
            <a:off x="4923052" y="4655634"/>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64" name="Picture Placeholder 13"/>
          <p:cNvSpPr>
            <a:spLocks noGrp="1"/>
          </p:cNvSpPr>
          <p:nvPr>
            <p:ph type="pic" sz="quarter" idx="26"/>
          </p:nvPr>
        </p:nvSpPr>
        <p:spPr>
          <a:xfrm>
            <a:off x="7384576" y="4655634"/>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65" name="Picture Placeholder 13"/>
          <p:cNvSpPr>
            <a:spLocks noGrp="1"/>
          </p:cNvSpPr>
          <p:nvPr>
            <p:ph type="pic" sz="quarter" idx="27"/>
          </p:nvPr>
        </p:nvSpPr>
        <p:spPr>
          <a:xfrm>
            <a:off x="9846100" y="4655634"/>
            <a:ext cx="2345900" cy="223024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17" name="Rectangle 16">
            <a:extLst>
              <a:ext uri="{FF2B5EF4-FFF2-40B4-BE49-F238E27FC236}">
                <a16:creationId xmlns:a16="http://schemas.microsoft.com/office/drawing/2014/main" id="{2BFB9407-F014-CD4D-8E10-7F59F4F8CDE6}"/>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18" name="TextBox 17">
            <a:extLst>
              <a:ext uri="{FF2B5EF4-FFF2-40B4-BE49-F238E27FC236}">
                <a16:creationId xmlns:a16="http://schemas.microsoft.com/office/drawing/2014/main" id="{FE68191F-EF39-004E-BD50-377422347284}"/>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8386832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65" name="Picture Placeholder 13"/>
          <p:cNvSpPr>
            <a:spLocks noGrp="1"/>
          </p:cNvSpPr>
          <p:nvPr>
            <p:ph type="pic" sz="quarter" idx="27"/>
          </p:nvPr>
        </p:nvSpPr>
        <p:spPr>
          <a:xfrm>
            <a:off x="892326" y="2509026"/>
            <a:ext cx="3239159" cy="1839952"/>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22" name="Picture Placeholder 13"/>
          <p:cNvSpPr>
            <a:spLocks noGrp="1"/>
          </p:cNvSpPr>
          <p:nvPr>
            <p:ph type="pic" sz="quarter" idx="28"/>
          </p:nvPr>
        </p:nvSpPr>
        <p:spPr>
          <a:xfrm>
            <a:off x="4486409" y="2509026"/>
            <a:ext cx="3239158" cy="1839952"/>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23" name="Picture Placeholder 13"/>
          <p:cNvSpPr>
            <a:spLocks noGrp="1"/>
          </p:cNvSpPr>
          <p:nvPr>
            <p:ph type="pic" sz="quarter" idx="29"/>
          </p:nvPr>
        </p:nvSpPr>
        <p:spPr>
          <a:xfrm>
            <a:off x="8080489" y="2509026"/>
            <a:ext cx="3239158" cy="1839952"/>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5" name="Rectangle 4">
            <a:extLst>
              <a:ext uri="{FF2B5EF4-FFF2-40B4-BE49-F238E27FC236}">
                <a16:creationId xmlns:a16="http://schemas.microsoft.com/office/drawing/2014/main" id="{A7056D92-5DA2-9C4F-9BB3-F328CBF0DB9F}"/>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6" name="TextBox 5">
            <a:extLst>
              <a:ext uri="{FF2B5EF4-FFF2-40B4-BE49-F238E27FC236}">
                <a16:creationId xmlns:a16="http://schemas.microsoft.com/office/drawing/2014/main" id="{937EF2A0-935D-7E43-8CA9-CE48FF7EAAEE}"/>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773932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13" name="Picture Placeholder 13"/>
          <p:cNvSpPr>
            <a:spLocks noGrp="1"/>
          </p:cNvSpPr>
          <p:nvPr>
            <p:ph type="pic" sz="quarter" idx="27"/>
          </p:nvPr>
        </p:nvSpPr>
        <p:spPr>
          <a:xfrm>
            <a:off x="0" y="2098115"/>
            <a:ext cx="4571603" cy="4202497"/>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14" name="Picture Placeholder 13"/>
          <p:cNvSpPr>
            <a:spLocks noGrp="1"/>
          </p:cNvSpPr>
          <p:nvPr>
            <p:ph type="pic" sz="quarter" idx="30"/>
          </p:nvPr>
        </p:nvSpPr>
        <p:spPr>
          <a:xfrm>
            <a:off x="7620397" y="2098115"/>
            <a:ext cx="4571603" cy="4202497"/>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4" name="Rectangle 3">
            <a:extLst>
              <a:ext uri="{FF2B5EF4-FFF2-40B4-BE49-F238E27FC236}">
                <a16:creationId xmlns:a16="http://schemas.microsoft.com/office/drawing/2014/main" id="{0162912B-EFD1-F245-894E-70E57BBE9636}"/>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5" name="TextBox 4">
            <a:extLst>
              <a:ext uri="{FF2B5EF4-FFF2-40B4-BE49-F238E27FC236}">
                <a16:creationId xmlns:a16="http://schemas.microsoft.com/office/drawing/2014/main" id="{671B9C2F-F867-5441-A043-15860D027E8E}"/>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5041604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6" name="Picture Placeholder 13"/>
          <p:cNvSpPr>
            <a:spLocks noGrp="1"/>
          </p:cNvSpPr>
          <p:nvPr>
            <p:ph type="pic" sz="quarter" idx="27"/>
          </p:nvPr>
        </p:nvSpPr>
        <p:spPr>
          <a:xfrm>
            <a:off x="1216026" y="2683645"/>
            <a:ext cx="4015073" cy="3024264"/>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8" name="Picture Placeholder 13"/>
          <p:cNvSpPr>
            <a:spLocks noGrp="1"/>
          </p:cNvSpPr>
          <p:nvPr>
            <p:ph type="pic" sz="quarter" idx="28"/>
          </p:nvPr>
        </p:nvSpPr>
        <p:spPr>
          <a:xfrm>
            <a:off x="5100249" y="3513810"/>
            <a:ext cx="1222017" cy="2153162"/>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dirty="0"/>
              <a:t>Drag picture to placeholder or click icon to add</a:t>
            </a:r>
          </a:p>
        </p:txBody>
      </p:sp>
      <p:sp>
        <p:nvSpPr>
          <p:cNvPr id="4" name="Rectangle 3">
            <a:extLst>
              <a:ext uri="{FF2B5EF4-FFF2-40B4-BE49-F238E27FC236}">
                <a16:creationId xmlns:a16="http://schemas.microsoft.com/office/drawing/2014/main" id="{B324C077-529F-DD41-9A47-5805BD7B87C9}"/>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5" name="TextBox 4">
            <a:extLst>
              <a:ext uri="{FF2B5EF4-FFF2-40B4-BE49-F238E27FC236}">
                <a16:creationId xmlns:a16="http://schemas.microsoft.com/office/drawing/2014/main" id="{D83B58E3-32BF-3D47-9F04-9EADB1C03631}"/>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85321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4_Blank">
    <p:spTree>
      <p:nvGrpSpPr>
        <p:cNvPr id="1" name=""/>
        <p:cNvGrpSpPr/>
        <p:nvPr/>
      </p:nvGrpSpPr>
      <p:grpSpPr>
        <a:xfrm>
          <a:off x="0" y="0"/>
          <a:ext cx="0" cy="0"/>
          <a:chOff x="0" y="0"/>
          <a:chExt cx="0" cy="0"/>
        </a:xfrm>
      </p:grpSpPr>
      <p:sp>
        <p:nvSpPr>
          <p:cNvPr id="4" name="Picture Placeholder 13"/>
          <p:cNvSpPr>
            <a:spLocks noGrp="1"/>
          </p:cNvSpPr>
          <p:nvPr>
            <p:ph type="pic" sz="quarter" idx="27"/>
          </p:nvPr>
        </p:nvSpPr>
        <p:spPr>
          <a:xfrm>
            <a:off x="6703631" y="0"/>
            <a:ext cx="5488370" cy="6858000"/>
          </a:xfrm>
          <a:solidFill>
            <a:schemeClr val="bg1">
              <a:lumMod val="95000"/>
            </a:schemeClr>
          </a:solidFill>
          <a:effectLst/>
        </p:spPr>
        <p:txBody>
          <a:bodyPr>
            <a:normAutofit/>
          </a:bodyPr>
          <a:lstStyle>
            <a:lvl1pPr marL="0" indent="0">
              <a:buNone/>
              <a:defRPr sz="1000">
                <a:ln>
                  <a:noFill/>
                </a:ln>
                <a:solidFill>
                  <a:schemeClr val="bg1">
                    <a:lumMod val="85000"/>
                  </a:schemeClr>
                </a:solidFill>
              </a:defRPr>
            </a:lvl1pPr>
          </a:lstStyle>
          <a:p>
            <a:r>
              <a:rPr lang="en-US"/>
              <a:t>Drag picture to placeholder or click icon to add</a:t>
            </a:r>
            <a:endParaRPr lang="en-US" dirty="0"/>
          </a:p>
        </p:txBody>
      </p:sp>
      <p:sp>
        <p:nvSpPr>
          <p:cNvPr id="3" name="Rectangle 2">
            <a:extLst>
              <a:ext uri="{FF2B5EF4-FFF2-40B4-BE49-F238E27FC236}">
                <a16:creationId xmlns:a16="http://schemas.microsoft.com/office/drawing/2014/main" id="{ACD3F172-32AA-B749-B2EE-086F50A249BD}"/>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5" name="TextBox 4">
            <a:extLst>
              <a:ext uri="{FF2B5EF4-FFF2-40B4-BE49-F238E27FC236}">
                <a16:creationId xmlns:a16="http://schemas.microsoft.com/office/drawing/2014/main" id="{14FF9C8D-FC69-2D44-A9FA-3BA3C519095A}"/>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3038888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85291B-664C-934F-85FD-97655F0DFCBD}"/>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3" name="TextBox 2">
            <a:extLst>
              <a:ext uri="{FF2B5EF4-FFF2-40B4-BE49-F238E27FC236}">
                <a16:creationId xmlns:a16="http://schemas.microsoft.com/office/drawing/2014/main" id="{85714C43-C066-FA40-96BC-D92B6ED299C5}"/>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578697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AD81-3AD4-9C46-856E-C08CF1183C60}" type="slidenum">
              <a:rPr lang="en-US" smtClean="0"/>
              <a:pPr/>
              <a:t>‹#›</a:t>
            </a:fld>
            <a:endParaRPr lang="en-US"/>
          </a:p>
        </p:txBody>
      </p:sp>
      <p:sp>
        <p:nvSpPr>
          <p:cNvPr id="7" name="Rectangle 6">
            <a:extLst>
              <a:ext uri="{FF2B5EF4-FFF2-40B4-BE49-F238E27FC236}">
                <a16:creationId xmlns:a16="http://schemas.microsoft.com/office/drawing/2014/main" id="{D50AA55E-6EC4-5944-81DB-EA2F8AC6ED10}"/>
              </a:ext>
            </a:extLst>
          </p:cNvPr>
          <p:cNvSpPr/>
          <p:nvPr userDrawn="1"/>
        </p:nvSpPr>
        <p:spPr>
          <a:xfrm>
            <a:off x="11219201" y="485953"/>
            <a:ext cx="343856" cy="343767"/>
          </a:xfrm>
          <a:prstGeom prst="rect">
            <a:avLst/>
          </a:prstGeom>
          <a:solidFill>
            <a:schemeClr val="tx1"/>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8" name="TextBox 7">
            <a:extLst>
              <a:ext uri="{FF2B5EF4-FFF2-40B4-BE49-F238E27FC236}">
                <a16:creationId xmlns:a16="http://schemas.microsoft.com/office/drawing/2014/main" id="{4AAFA398-E85E-A44D-851F-CE46A952A83A}"/>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200036490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3AD81-3AD4-9C46-856E-C08CF1183C60}" type="slidenum">
              <a:rPr lang="en-US" smtClean="0"/>
              <a:pPr/>
              <a:t>‹#›</a:t>
            </a:fld>
            <a:endParaRPr lang="en-US"/>
          </a:p>
        </p:txBody>
      </p:sp>
      <p:sp>
        <p:nvSpPr>
          <p:cNvPr id="7" name="Rectangle 6">
            <a:extLst>
              <a:ext uri="{FF2B5EF4-FFF2-40B4-BE49-F238E27FC236}">
                <a16:creationId xmlns:a16="http://schemas.microsoft.com/office/drawing/2014/main" id="{FB2517C0-11B2-0246-B89E-D9C45C3C5D63}"/>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8" name="TextBox 7">
            <a:extLst>
              <a:ext uri="{FF2B5EF4-FFF2-40B4-BE49-F238E27FC236}">
                <a16:creationId xmlns:a16="http://schemas.microsoft.com/office/drawing/2014/main" id="{63843B7B-53A7-7A46-A93A-6A6EAD6A4A3E}"/>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8700263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3AD81-3AD4-9C46-856E-C08CF1183C60}" type="slidenum">
              <a:rPr lang="en-US" smtClean="0"/>
              <a:pPr/>
              <a:t>‹#›</a:t>
            </a:fld>
            <a:endParaRPr lang="en-US"/>
          </a:p>
        </p:txBody>
      </p:sp>
      <p:sp>
        <p:nvSpPr>
          <p:cNvPr id="8" name="Rectangle 7">
            <a:extLst>
              <a:ext uri="{FF2B5EF4-FFF2-40B4-BE49-F238E27FC236}">
                <a16:creationId xmlns:a16="http://schemas.microsoft.com/office/drawing/2014/main" id="{E8C3DA43-495B-FD4B-AEC6-03B99420E0F6}"/>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9" name="TextBox 8">
            <a:extLst>
              <a:ext uri="{FF2B5EF4-FFF2-40B4-BE49-F238E27FC236}">
                <a16:creationId xmlns:a16="http://schemas.microsoft.com/office/drawing/2014/main" id="{A7F3DA51-21EB-2044-86E6-E934F059BB1E}"/>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04485387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E3AD81-3AD4-9C46-856E-C08CF1183C60}" type="slidenum">
              <a:rPr lang="en-US" smtClean="0"/>
              <a:pPr/>
              <a:t>‹#›</a:t>
            </a:fld>
            <a:endParaRPr lang="en-US"/>
          </a:p>
        </p:txBody>
      </p:sp>
      <p:sp>
        <p:nvSpPr>
          <p:cNvPr id="10" name="Rectangle 9">
            <a:extLst>
              <a:ext uri="{FF2B5EF4-FFF2-40B4-BE49-F238E27FC236}">
                <a16:creationId xmlns:a16="http://schemas.microsoft.com/office/drawing/2014/main" id="{8B734BC8-C637-AE40-B147-06D5A67533AB}"/>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11" name="TextBox 10">
            <a:extLst>
              <a:ext uri="{FF2B5EF4-FFF2-40B4-BE49-F238E27FC236}">
                <a16:creationId xmlns:a16="http://schemas.microsoft.com/office/drawing/2014/main" id="{E3EE5CCB-E229-5747-84CC-B151959C924F}"/>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15616468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E3AD81-3AD4-9C46-856E-C08CF1183C60}" type="slidenum">
              <a:rPr lang="en-US" smtClean="0"/>
              <a:pPr/>
              <a:t>‹#›</a:t>
            </a:fld>
            <a:endParaRPr lang="en-US"/>
          </a:p>
        </p:txBody>
      </p:sp>
      <p:sp>
        <p:nvSpPr>
          <p:cNvPr id="6" name="Rectangle 5">
            <a:extLst>
              <a:ext uri="{FF2B5EF4-FFF2-40B4-BE49-F238E27FC236}">
                <a16:creationId xmlns:a16="http://schemas.microsoft.com/office/drawing/2014/main" id="{E9DFC74F-4AE9-E149-91F7-DE7AD9B758DB}"/>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7" name="TextBox 6">
            <a:extLst>
              <a:ext uri="{FF2B5EF4-FFF2-40B4-BE49-F238E27FC236}">
                <a16:creationId xmlns:a16="http://schemas.microsoft.com/office/drawing/2014/main" id="{1482F237-7748-0140-9D2E-88385EB8E5C1}"/>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99757665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8/27/2019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
        <p:nvSpPr>
          <p:cNvPr id="5" name="Rectangle 4">
            <a:extLst>
              <a:ext uri="{FF2B5EF4-FFF2-40B4-BE49-F238E27FC236}">
                <a16:creationId xmlns:a16="http://schemas.microsoft.com/office/drawing/2014/main" id="{6139BB44-2B42-964B-ADF8-97B192C10707}"/>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6" name="TextBox 5">
            <a:extLst>
              <a:ext uri="{FF2B5EF4-FFF2-40B4-BE49-F238E27FC236}">
                <a16:creationId xmlns:a16="http://schemas.microsoft.com/office/drawing/2014/main" id="{6E2E1C34-3D19-5042-B315-2680651FDC08}"/>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1402613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C21A69-CE6F-2440-BAE4-5A4B3040CF2A}" type="datetimeFigureOut">
              <a:rPr lang="en-US" smtClean="0"/>
              <a:pPr/>
              <a:t>8/27/2019</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3AD81-3AD4-9C46-856E-C08CF1183C60}" type="slidenum">
              <a:rPr lang="en-US" smtClean="0"/>
              <a:pPr/>
              <a:t>‹#›</a:t>
            </a:fld>
            <a:endParaRPr lang="en-US"/>
          </a:p>
        </p:txBody>
      </p:sp>
      <p:sp>
        <p:nvSpPr>
          <p:cNvPr id="8" name="Rectangle 7">
            <a:extLst>
              <a:ext uri="{FF2B5EF4-FFF2-40B4-BE49-F238E27FC236}">
                <a16:creationId xmlns:a16="http://schemas.microsoft.com/office/drawing/2014/main" id="{4CE9F418-EC98-934B-93C0-83950834A4B4}"/>
              </a:ext>
            </a:extLst>
          </p:cNvPr>
          <p:cNvSpPr/>
          <p:nvPr userDrawn="1"/>
        </p:nvSpPr>
        <p:spPr>
          <a:xfrm>
            <a:off x="11219201" y="485953"/>
            <a:ext cx="343856" cy="343767"/>
          </a:xfrm>
          <a:prstGeom prst="rect">
            <a:avLst/>
          </a:prstGeom>
          <a:solidFill>
            <a:schemeClr val="accent3"/>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200" dirty="0">
              <a:solidFill>
                <a:schemeClr val="tx1"/>
              </a:solidFill>
              <a:latin typeface="Lato Light" charset="0"/>
              <a:cs typeface="Lato Light" charset="0"/>
            </a:endParaRPr>
          </a:p>
        </p:txBody>
      </p:sp>
      <p:sp>
        <p:nvSpPr>
          <p:cNvPr id="9" name="TextBox 8">
            <a:extLst>
              <a:ext uri="{FF2B5EF4-FFF2-40B4-BE49-F238E27FC236}">
                <a16:creationId xmlns:a16="http://schemas.microsoft.com/office/drawing/2014/main" id="{B2D8D38E-042D-0647-A8E9-6C2FC2B7E782}"/>
              </a:ext>
            </a:extLst>
          </p:cNvPr>
          <p:cNvSpPr txBox="1"/>
          <p:nvPr userDrawn="1"/>
        </p:nvSpPr>
        <p:spPr>
          <a:xfrm>
            <a:off x="11202219" y="519771"/>
            <a:ext cx="373785" cy="276981"/>
          </a:xfrm>
          <a:prstGeom prst="rect">
            <a:avLst/>
          </a:prstGeom>
          <a:noFill/>
        </p:spPr>
        <p:txBody>
          <a:bodyPr wrap="none" lIns="91422" tIns="45711" rIns="91422" bIns="45711" rtlCol="0">
            <a:spAutoFit/>
          </a:bodyPr>
          <a:lstStyle/>
          <a:p>
            <a:pPr algn="ctr"/>
            <a:fld id="{260E2A6B-A809-4840-BF14-8648BC0BDF87}" type="slidenum">
              <a:rPr lang="id-ID" sz="1200" b="1" smtClean="0">
                <a:solidFill>
                  <a:schemeClr val="bg1"/>
                </a:solidFill>
                <a:latin typeface="+mn-lt"/>
                <a:cs typeface="Lato Light" charset="0"/>
              </a:rPr>
              <a:pPr algn="ctr"/>
              <a:t>‹#›</a:t>
            </a:fld>
            <a:endParaRPr lang="id-ID" sz="1200" b="1" dirty="0">
              <a:solidFill>
                <a:schemeClr val="bg1"/>
              </a:solidFill>
              <a:latin typeface="+mn-lt"/>
              <a:cs typeface="Lato Light" charset="0"/>
            </a:endParaRPr>
          </a:p>
        </p:txBody>
      </p:sp>
    </p:spTree>
    <p:extLst>
      <p:ext uri="{BB962C8B-B14F-4D97-AF65-F5344CB8AC3E}">
        <p14:creationId xmlns:p14="http://schemas.microsoft.com/office/powerpoint/2010/main" val="294520860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21A69-CE6F-2440-BAE4-5A4B3040CF2A}" type="datetimeFigureOut">
              <a:rPr lang="en-US" smtClean="0"/>
              <a:pPr/>
              <a:t>8/27/2019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3AD81-3AD4-9C46-856E-C08CF1183C60}" type="slidenum">
              <a:rPr lang="en-US" smtClean="0"/>
              <a:pPr/>
              <a:t>‹#›</a:t>
            </a:fld>
            <a:endParaRPr lang="en-US"/>
          </a:p>
        </p:txBody>
      </p:sp>
    </p:spTree>
    <p:extLst>
      <p:ext uri="{BB962C8B-B14F-4D97-AF65-F5344CB8AC3E}">
        <p14:creationId xmlns:p14="http://schemas.microsoft.com/office/powerpoint/2010/main" val="388586648"/>
      </p:ext>
    </p:extLst>
  </p:cSld>
  <p:clrMap bg1="lt1" tx1="dk1" bg2="lt2" tx2="dk2" accent1="accent1" accent2="accent2" accent3="accent3" accent4="accent4" accent5="accent5" accent6="accent6" hlink="hlink" folHlink="folHlink"/>
  <p:sldLayoutIdLst>
    <p:sldLayoutId id="2147484161" r:id="rId1"/>
    <p:sldLayoutId id="2147484162" r:id="rId2"/>
    <p:sldLayoutId id="2147484191"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 id="2147484171" r:id="rId12"/>
    <p:sldLayoutId id="2147484172" r:id="rId13"/>
    <p:sldLayoutId id="2147484173" r:id="rId14"/>
    <p:sldLayoutId id="2147484182" r:id="rId15"/>
    <p:sldLayoutId id="2147484123" r:id="rId16"/>
    <p:sldLayoutId id="2147484126" r:id="rId17"/>
    <p:sldLayoutId id="2147484127" r:id="rId18"/>
    <p:sldLayoutId id="2147484128" r:id="rId19"/>
    <p:sldLayoutId id="2147484129" r:id="rId20"/>
    <p:sldLayoutId id="2147484130" r:id="rId21"/>
    <p:sldLayoutId id="2147484131" r:id="rId22"/>
    <p:sldLayoutId id="2147484132" r:id="rId23"/>
    <p:sldLayoutId id="2147484133" r:id="rId24"/>
    <p:sldLayoutId id="2147484134" r:id="rId25"/>
    <p:sldLayoutId id="2147484135" r:id="rId26"/>
    <p:sldLayoutId id="2147484138" r:id="rId27"/>
    <p:sldLayoutId id="2147484142" r:id="rId28"/>
    <p:sldLayoutId id="2147484150" r:id="rId29"/>
  </p:sldLayoutIdLst>
  <p:hf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7" Type="http://schemas.microsoft.com/office/2007/relationships/hdphoto" Target="../media/hdphoto1.wdp"/><Relationship Id="rId2" Type="http://schemas.openxmlformats.org/officeDocument/2006/relationships/notesSlide" Target="../notesSlides/notesSlide16.xml"/><Relationship Id="rId1" Type="http://schemas.openxmlformats.org/officeDocument/2006/relationships/slideLayout" Target="../slideLayouts/slideLayout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IKRAM.GUIZANI@PASTEUR.TN" TargetMode="External"/><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image" Target="../media/image23.png"/><Relationship Id="rId5" Type="http://schemas.openxmlformats.org/officeDocument/2006/relationships/image" Target="../media/image22.jpeg"/><Relationship Id="rId4" Type="http://schemas.openxmlformats.org/officeDocument/2006/relationships/image" Target="../media/image21.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5.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9FE79F-3542-4A43-98B9-045F51C5C568}"/>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t="10094" b="5532"/>
          <a:stretch/>
        </p:blipFill>
        <p:spPr>
          <a:xfrm>
            <a:off x="0" y="-1"/>
            <a:ext cx="12191999" cy="6858001"/>
          </a:xfrm>
          <a:prstGeom prst="rect">
            <a:avLst/>
          </a:prstGeom>
        </p:spPr>
      </p:pic>
      <p:sp>
        <p:nvSpPr>
          <p:cNvPr id="5" name="Rectangle 4">
            <a:extLst>
              <a:ext uri="{FF2B5EF4-FFF2-40B4-BE49-F238E27FC236}">
                <a16:creationId xmlns:a16="http://schemas.microsoft.com/office/drawing/2014/main" id="{DF8463A1-2C68-5B44-9607-7D35F06A4730}"/>
              </a:ext>
            </a:extLst>
          </p:cNvPr>
          <p:cNvSpPr/>
          <p:nvPr/>
        </p:nvSpPr>
        <p:spPr>
          <a:xfrm>
            <a:off x="-1" y="0"/>
            <a:ext cx="12192000" cy="6858001"/>
          </a:xfrm>
          <a:prstGeom prst="rect">
            <a:avLst/>
          </a:prstGeom>
          <a:solidFill>
            <a:schemeClr val="accent4">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6880" y="4621238"/>
            <a:ext cx="3128357" cy="1087477"/>
          </a:xfrm>
          <a:prstGeom prst="rect">
            <a:avLst/>
          </a:prstGeom>
          <a:noFill/>
        </p:spPr>
        <p:txBody>
          <a:bodyPr wrap="none" rtlCol="0">
            <a:spAutoFit/>
          </a:bodyPr>
          <a:lstStyle/>
          <a:p>
            <a:pPr>
              <a:spcAft>
                <a:spcPts val="1000"/>
              </a:spcAft>
            </a:pPr>
            <a:r>
              <a:rPr lang="en-US" sz="1600" b="1" spc="300" dirty="0">
                <a:solidFill>
                  <a:schemeClr val="bg1"/>
                </a:solidFill>
                <a:latin typeface="+mj-lt"/>
                <a:ea typeface="Lato Black" charset="0"/>
                <a:cs typeface="Lato Black" charset="0"/>
              </a:rPr>
              <a:t>NOM DU PRESENTATEUR</a:t>
            </a:r>
          </a:p>
          <a:p>
            <a:pPr>
              <a:spcAft>
                <a:spcPts val="1000"/>
              </a:spcAft>
            </a:pPr>
            <a:r>
              <a:rPr lang="en-US" sz="1600" b="1" spc="300" dirty="0">
                <a:solidFill>
                  <a:schemeClr val="bg1"/>
                </a:solidFill>
                <a:latin typeface="+mj-lt"/>
                <a:ea typeface="Lato Black" charset="0"/>
                <a:cs typeface="Lato Black" charset="0"/>
              </a:rPr>
              <a:t>LIEU</a:t>
            </a:r>
          </a:p>
          <a:p>
            <a:pPr>
              <a:spcAft>
                <a:spcPts val="1000"/>
              </a:spcAft>
            </a:pPr>
            <a:r>
              <a:rPr lang="en-US" sz="1600" b="1" spc="300" dirty="0">
                <a:solidFill>
                  <a:schemeClr val="bg1"/>
                </a:solidFill>
                <a:latin typeface="+mj-lt"/>
                <a:ea typeface="Lato Black" charset="0"/>
                <a:cs typeface="Lato Black" charset="0"/>
              </a:rPr>
              <a:t>DATE</a:t>
            </a:r>
          </a:p>
        </p:txBody>
      </p:sp>
      <p:sp>
        <p:nvSpPr>
          <p:cNvPr id="17" name="TextBox 16"/>
          <p:cNvSpPr txBox="1"/>
          <p:nvPr/>
        </p:nvSpPr>
        <p:spPr>
          <a:xfrm>
            <a:off x="436880" y="1849886"/>
            <a:ext cx="8036559" cy="1846659"/>
          </a:xfrm>
          <a:prstGeom prst="rect">
            <a:avLst/>
          </a:prstGeom>
          <a:noFill/>
        </p:spPr>
        <p:txBody>
          <a:bodyPr wrap="square" rtlCol="0">
            <a:spAutoFit/>
          </a:bodyPr>
          <a:lstStyle/>
          <a:p>
            <a:r>
              <a:rPr lang="fr-CA" sz="3800" b="1" dirty="0">
                <a:solidFill>
                  <a:schemeClr val="bg1"/>
                </a:solidFill>
              </a:rPr>
              <a:t>Un test de diagnostic précoce promet d’améliorer le traitement et le contrôle de la leishmaniose cutanée</a:t>
            </a:r>
            <a:r>
              <a:rPr lang="fr-CA" sz="3800" dirty="0">
                <a:solidFill>
                  <a:schemeClr val="bg1"/>
                </a:solidFill>
              </a:rPr>
              <a:t> </a:t>
            </a:r>
            <a:endParaRPr lang="fr-CA" sz="3800" b="1" dirty="0">
              <a:solidFill>
                <a:schemeClr val="bg1"/>
              </a:solidFill>
              <a:latin typeface="+mj-lt"/>
              <a:ea typeface="Lato Black" charset="0"/>
              <a:cs typeface="Lato Black" charset="0"/>
            </a:endParaRPr>
          </a:p>
        </p:txBody>
      </p:sp>
      <p:sp>
        <p:nvSpPr>
          <p:cNvPr id="28" name="Rectangle 27">
            <a:extLst>
              <a:ext uri="{FF2B5EF4-FFF2-40B4-BE49-F238E27FC236}">
                <a16:creationId xmlns:a16="http://schemas.microsoft.com/office/drawing/2014/main" id="{6709E870-6FDB-E740-8425-8C907956E07B}"/>
              </a:ext>
            </a:extLst>
          </p:cNvPr>
          <p:cNvSpPr/>
          <p:nvPr/>
        </p:nvSpPr>
        <p:spPr>
          <a:xfrm>
            <a:off x="-4829024" y="3968667"/>
            <a:ext cx="11818620" cy="70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pic>
        <p:nvPicPr>
          <p:cNvPr id="11" name="Picture 10">
            <a:extLst>
              <a:ext uri="{FF2B5EF4-FFF2-40B4-BE49-F238E27FC236}">
                <a16:creationId xmlns:a16="http://schemas.microsoft.com/office/drawing/2014/main" id="{9AC85360-0019-4A4A-A0C4-0A6B83A67A46}"/>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57970"/>
          <a:stretch/>
        </p:blipFill>
        <p:spPr>
          <a:xfrm>
            <a:off x="222057" y="94826"/>
            <a:ext cx="2226675" cy="1065638"/>
          </a:xfrm>
          <a:prstGeom prst="rect">
            <a:avLst/>
          </a:prstGeom>
        </p:spPr>
      </p:pic>
      <p:pic>
        <p:nvPicPr>
          <p:cNvPr id="3" name="Picture 2">
            <a:extLst>
              <a:ext uri="{FF2B5EF4-FFF2-40B4-BE49-F238E27FC236}">
                <a16:creationId xmlns:a16="http://schemas.microsoft.com/office/drawing/2014/main" id="{F7234147-13BF-C64F-A803-556B2B256501}"/>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793615" y="405514"/>
            <a:ext cx="2612684" cy="444261"/>
          </a:xfrm>
          <a:prstGeom prst="rect">
            <a:avLst/>
          </a:prstGeom>
        </p:spPr>
      </p:pic>
      <p:sp>
        <p:nvSpPr>
          <p:cNvPr id="10" name="TextBox 9">
            <a:extLst>
              <a:ext uri="{FF2B5EF4-FFF2-40B4-BE49-F238E27FC236}">
                <a16:creationId xmlns:a16="http://schemas.microsoft.com/office/drawing/2014/main" id="{A6F1E277-706A-2046-8A27-EE9C346908E1}"/>
              </a:ext>
            </a:extLst>
          </p:cNvPr>
          <p:cNvSpPr txBox="1"/>
          <p:nvPr/>
        </p:nvSpPr>
        <p:spPr>
          <a:xfrm>
            <a:off x="10625128" y="6553983"/>
            <a:ext cx="1523330" cy="246221"/>
          </a:xfrm>
          <a:prstGeom prst="rect">
            <a:avLst/>
          </a:prstGeom>
          <a:noFill/>
        </p:spPr>
        <p:txBody>
          <a:bodyPr wrap="square" rtlCol="0">
            <a:spAutoFit/>
          </a:bodyPr>
          <a:lstStyle/>
          <a:p>
            <a:r>
              <a:rPr lang="en-US" sz="1000" dirty="0">
                <a:solidFill>
                  <a:schemeClr val="bg1"/>
                </a:solidFill>
              </a:rPr>
              <a:t>© Majid </a:t>
            </a:r>
            <a:r>
              <a:rPr lang="en-US" sz="1000" dirty="0" err="1">
                <a:solidFill>
                  <a:schemeClr val="bg1"/>
                </a:solidFill>
              </a:rPr>
              <a:t>Saeedi</a:t>
            </a:r>
            <a:r>
              <a:rPr lang="en-US" sz="1000" dirty="0">
                <a:solidFill>
                  <a:schemeClr val="bg1"/>
                </a:solidFill>
              </a:rPr>
              <a:t>  / Stringer</a:t>
            </a:r>
            <a:endParaRPr lang="en-US" sz="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8334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28" name="TextBox 527">
            <a:extLst>
              <a:ext uri="{FF2B5EF4-FFF2-40B4-BE49-F238E27FC236}">
                <a16:creationId xmlns:a16="http://schemas.microsoft.com/office/drawing/2014/main" id="{E1F448A0-894B-9B4B-BC5D-C59743E7D040}"/>
              </a:ext>
            </a:extLst>
          </p:cNvPr>
          <p:cNvSpPr txBox="1"/>
          <p:nvPr/>
        </p:nvSpPr>
        <p:spPr>
          <a:xfrm>
            <a:off x="695299" y="867078"/>
            <a:ext cx="6489272" cy="707886"/>
          </a:xfrm>
          <a:prstGeom prst="rect">
            <a:avLst/>
          </a:prstGeom>
          <a:noFill/>
        </p:spPr>
        <p:txBody>
          <a:bodyPr wrap="square" rtlCol="0">
            <a:spAutoFit/>
          </a:bodyPr>
          <a:lstStyle/>
          <a:p>
            <a:r>
              <a:rPr lang="fr-CA" sz="4000" b="1" dirty="0">
                <a:solidFill>
                  <a:schemeClr val="tx2"/>
                </a:solidFill>
              </a:rPr>
              <a:t>Objet et état de la recherche</a:t>
            </a:r>
            <a:endParaRPr lang="fr-CA" sz="5400" b="1" dirty="0">
              <a:solidFill>
                <a:schemeClr val="tx2"/>
              </a:solidFill>
              <a:latin typeface="Lato Black" charset="0"/>
              <a:ea typeface="Lato Black" charset="0"/>
              <a:cs typeface="Lato Black" charset="0"/>
            </a:endParaRPr>
          </a:p>
        </p:txBody>
      </p:sp>
      <p:sp>
        <p:nvSpPr>
          <p:cNvPr id="532" name="TextBox 531">
            <a:extLst>
              <a:ext uri="{FF2B5EF4-FFF2-40B4-BE49-F238E27FC236}">
                <a16:creationId xmlns:a16="http://schemas.microsoft.com/office/drawing/2014/main" id="{5B5C9217-2CDF-124F-ADC5-6CE854FA5AFA}"/>
              </a:ext>
            </a:extLst>
          </p:cNvPr>
          <p:cNvSpPr txBox="1"/>
          <p:nvPr/>
        </p:nvSpPr>
        <p:spPr>
          <a:xfrm>
            <a:off x="1375814" y="4801086"/>
            <a:ext cx="2464136" cy="230832"/>
          </a:xfrm>
          <a:prstGeom prst="rect">
            <a:avLst/>
          </a:prstGeom>
          <a:noFill/>
        </p:spPr>
        <p:txBody>
          <a:bodyPr wrap="none" rtlCol="0">
            <a:spAutoFit/>
          </a:bodyPr>
          <a:lstStyle/>
          <a:p>
            <a:pPr algn="ctr"/>
            <a:r>
              <a:rPr lang="en-US" sz="900" b="1" spc="150" dirty="0">
                <a:solidFill>
                  <a:schemeClr val="accent1"/>
                </a:solidFill>
                <a:ea typeface="Lato Black" charset="0"/>
                <a:cs typeface="Lato Black" charset="0"/>
              </a:rPr>
              <a:t>INSTITUT PASTEUR DE TUNIS</a:t>
            </a:r>
          </a:p>
        </p:txBody>
      </p:sp>
      <p:sp>
        <p:nvSpPr>
          <p:cNvPr id="533" name="TextBox 532">
            <a:extLst>
              <a:ext uri="{FF2B5EF4-FFF2-40B4-BE49-F238E27FC236}">
                <a16:creationId xmlns:a16="http://schemas.microsoft.com/office/drawing/2014/main" id="{C842A747-D93F-DD4B-A69A-68A13EF73BBE}"/>
              </a:ext>
            </a:extLst>
          </p:cNvPr>
          <p:cNvSpPr txBox="1"/>
          <p:nvPr/>
        </p:nvSpPr>
        <p:spPr>
          <a:xfrm>
            <a:off x="1059530" y="5035767"/>
            <a:ext cx="3096704" cy="1169551"/>
          </a:xfrm>
          <a:prstGeom prst="rect">
            <a:avLst/>
          </a:prstGeom>
          <a:noFill/>
        </p:spPr>
        <p:txBody>
          <a:bodyPr wrap="square" rtlCol="0">
            <a:spAutoFit/>
          </a:bodyPr>
          <a:lstStyle/>
          <a:p>
            <a:pPr algn="ctr"/>
            <a:r>
              <a:rPr lang="fr-CA" sz="1400" dirty="0"/>
              <a:t>Développe actuellement un test rapide sur bandelette qui diagnostique avec exactitude la leishmaniose cutanée et l’</a:t>
            </a:r>
            <a:r>
              <a:rPr lang="fr-CA" sz="1400" b="1" dirty="0"/>
              <a:t>espèce responsable de sa  transmission</a:t>
            </a:r>
            <a:endParaRPr lang="fr-CA" sz="800" dirty="0">
              <a:ea typeface="Lato Light" charset="0"/>
              <a:cs typeface="Lato Light" charset="0"/>
            </a:endParaRPr>
          </a:p>
        </p:txBody>
      </p:sp>
      <p:sp>
        <p:nvSpPr>
          <p:cNvPr id="534" name="TextBox 533">
            <a:extLst>
              <a:ext uri="{FF2B5EF4-FFF2-40B4-BE49-F238E27FC236}">
                <a16:creationId xmlns:a16="http://schemas.microsoft.com/office/drawing/2014/main" id="{79AF0957-35E9-9541-A4CF-AF6BC2A7E2D0}"/>
              </a:ext>
            </a:extLst>
          </p:cNvPr>
          <p:cNvSpPr txBox="1"/>
          <p:nvPr/>
        </p:nvSpPr>
        <p:spPr>
          <a:xfrm>
            <a:off x="1611456" y="4444344"/>
            <a:ext cx="1992853" cy="400110"/>
          </a:xfrm>
          <a:prstGeom prst="rect">
            <a:avLst/>
          </a:prstGeom>
          <a:noFill/>
        </p:spPr>
        <p:txBody>
          <a:bodyPr wrap="none" rtlCol="0">
            <a:spAutoFit/>
          </a:bodyPr>
          <a:lstStyle/>
          <a:p>
            <a:pPr algn="ctr"/>
            <a:r>
              <a:rPr lang="en-US" sz="2000" dirty="0">
                <a:ea typeface="Lato Light" charset="0"/>
                <a:cs typeface="Lato Light" charset="0"/>
              </a:rPr>
              <a:t>Dr. Ikram </a:t>
            </a:r>
            <a:r>
              <a:rPr lang="en-US" sz="2000" dirty="0" err="1">
                <a:ea typeface="Lato Light" charset="0"/>
                <a:cs typeface="Lato Light" charset="0"/>
              </a:rPr>
              <a:t>Guizani</a:t>
            </a:r>
            <a:endParaRPr lang="en-US" sz="2000" dirty="0">
              <a:ea typeface="Lato Light" charset="0"/>
              <a:cs typeface="Lato Light" charset="0"/>
            </a:endParaRPr>
          </a:p>
        </p:txBody>
      </p:sp>
      <p:pic>
        <p:nvPicPr>
          <p:cNvPr id="3" name="Picture 2">
            <a:extLst>
              <a:ext uri="{FF2B5EF4-FFF2-40B4-BE49-F238E27FC236}">
                <a16:creationId xmlns:a16="http://schemas.microsoft.com/office/drawing/2014/main" id="{A88991E7-5890-864F-BDDC-B78B99F99A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2273" y="2085218"/>
            <a:ext cx="1691218" cy="2174423"/>
          </a:xfrm>
          <a:prstGeom prst="rect">
            <a:avLst/>
          </a:prstGeom>
        </p:spPr>
      </p:pic>
      <p:sp>
        <p:nvSpPr>
          <p:cNvPr id="535" name="TextBox 534">
            <a:extLst>
              <a:ext uri="{FF2B5EF4-FFF2-40B4-BE49-F238E27FC236}">
                <a16:creationId xmlns:a16="http://schemas.microsoft.com/office/drawing/2014/main" id="{15156A52-BDF0-B549-9ECC-E8DEADE87668}"/>
              </a:ext>
            </a:extLst>
          </p:cNvPr>
          <p:cNvSpPr txBox="1"/>
          <p:nvPr/>
        </p:nvSpPr>
        <p:spPr>
          <a:xfrm>
            <a:off x="704155" y="6238000"/>
            <a:ext cx="3807454" cy="230832"/>
          </a:xfrm>
          <a:prstGeom prst="rect">
            <a:avLst/>
          </a:prstGeom>
          <a:noFill/>
        </p:spPr>
        <p:txBody>
          <a:bodyPr wrap="none" rtlCol="0">
            <a:spAutoFit/>
          </a:bodyPr>
          <a:lstStyle/>
          <a:p>
            <a:pPr algn="ctr"/>
            <a:r>
              <a:rPr lang="fr-CA" sz="900" b="1" spc="150" dirty="0">
                <a:ea typeface="Lato Black" charset="0"/>
                <a:cs typeface="Lato Black" charset="0"/>
              </a:rPr>
              <a:t>RÉSULTATS INITIAUX ATTENDUS D’ICI DÉCEMBRE 2020</a:t>
            </a:r>
          </a:p>
        </p:txBody>
      </p:sp>
      <p:sp>
        <p:nvSpPr>
          <p:cNvPr id="547" name="TextBox 546">
            <a:extLst>
              <a:ext uri="{FF2B5EF4-FFF2-40B4-BE49-F238E27FC236}">
                <a16:creationId xmlns:a16="http://schemas.microsoft.com/office/drawing/2014/main" id="{700400BB-D25E-634F-BA96-BD2457F93ADD}"/>
              </a:ext>
            </a:extLst>
          </p:cNvPr>
          <p:cNvSpPr txBox="1"/>
          <p:nvPr/>
        </p:nvSpPr>
        <p:spPr>
          <a:xfrm>
            <a:off x="5327395" y="5645131"/>
            <a:ext cx="1091966" cy="338554"/>
          </a:xfrm>
          <a:prstGeom prst="rect">
            <a:avLst/>
          </a:prstGeom>
          <a:noFill/>
        </p:spPr>
        <p:txBody>
          <a:bodyPr wrap="none" rtlCol="0">
            <a:spAutoFit/>
          </a:bodyPr>
          <a:lstStyle/>
          <a:p>
            <a:pPr algn="ctr"/>
            <a:r>
              <a:rPr lang="fr-CA" sz="1600" b="1" spc="150" dirty="0">
                <a:solidFill>
                  <a:schemeClr val="accent1"/>
                </a:solidFill>
                <a:ea typeface="Lato Black" charset="0"/>
                <a:cs typeface="Lato Black" charset="0"/>
              </a:rPr>
              <a:t>ALGÉRIE</a:t>
            </a:r>
          </a:p>
        </p:txBody>
      </p:sp>
      <p:sp>
        <p:nvSpPr>
          <p:cNvPr id="548" name="TextBox 547">
            <a:extLst>
              <a:ext uri="{FF2B5EF4-FFF2-40B4-BE49-F238E27FC236}">
                <a16:creationId xmlns:a16="http://schemas.microsoft.com/office/drawing/2014/main" id="{3C9B97F7-A523-6B4A-90CF-874B1D5D0147}"/>
              </a:ext>
            </a:extLst>
          </p:cNvPr>
          <p:cNvSpPr txBox="1"/>
          <p:nvPr/>
        </p:nvSpPr>
        <p:spPr>
          <a:xfrm>
            <a:off x="9823150" y="5645131"/>
            <a:ext cx="1111745" cy="338554"/>
          </a:xfrm>
          <a:prstGeom prst="rect">
            <a:avLst/>
          </a:prstGeom>
          <a:noFill/>
        </p:spPr>
        <p:txBody>
          <a:bodyPr wrap="square" rtlCol="0">
            <a:spAutoFit/>
          </a:bodyPr>
          <a:lstStyle/>
          <a:p>
            <a:pPr algn="ctr"/>
            <a:r>
              <a:rPr lang="en-US" sz="1600" b="1" spc="150" dirty="0">
                <a:solidFill>
                  <a:schemeClr val="accent1"/>
                </a:solidFill>
                <a:ea typeface="Lato Black" charset="0"/>
                <a:cs typeface="Lato Black" charset="0"/>
              </a:rPr>
              <a:t>TUNISIE</a:t>
            </a:r>
          </a:p>
        </p:txBody>
      </p:sp>
      <p:sp>
        <p:nvSpPr>
          <p:cNvPr id="543" name="TextBox 542">
            <a:extLst>
              <a:ext uri="{FF2B5EF4-FFF2-40B4-BE49-F238E27FC236}">
                <a16:creationId xmlns:a16="http://schemas.microsoft.com/office/drawing/2014/main" id="{AB78B3F1-6696-9B47-815A-579BA5A6073C}"/>
              </a:ext>
            </a:extLst>
          </p:cNvPr>
          <p:cNvSpPr txBox="1"/>
          <p:nvPr/>
        </p:nvSpPr>
        <p:spPr>
          <a:xfrm>
            <a:off x="6962053" y="5645131"/>
            <a:ext cx="827470" cy="338554"/>
          </a:xfrm>
          <a:prstGeom prst="rect">
            <a:avLst/>
          </a:prstGeom>
          <a:noFill/>
        </p:spPr>
        <p:txBody>
          <a:bodyPr wrap="none" rtlCol="0">
            <a:spAutoFit/>
          </a:bodyPr>
          <a:lstStyle/>
          <a:p>
            <a:pPr algn="ctr"/>
            <a:r>
              <a:rPr lang="en-US" sz="1600" b="1" spc="150" dirty="0">
                <a:solidFill>
                  <a:schemeClr val="accent1"/>
                </a:solidFill>
                <a:ea typeface="Lato Black" charset="0"/>
                <a:cs typeface="Lato Black" charset="0"/>
              </a:rPr>
              <a:t>LIBAN</a:t>
            </a:r>
          </a:p>
        </p:txBody>
      </p:sp>
      <p:sp>
        <p:nvSpPr>
          <p:cNvPr id="2" name="Rectangle 1">
            <a:extLst>
              <a:ext uri="{FF2B5EF4-FFF2-40B4-BE49-F238E27FC236}">
                <a16:creationId xmlns:a16="http://schemas.microsoft.com/office/drawing/2014/main" id="{DBC0B1C7-C362-C348-AA5A-0BBDDBF1EA21}"/>
              </a:ext>
            </a:extLst>
          </p:cNvPr>
          <p:cNvSpPr/>
          <p:nvPr/>
        </p:nvSpPr>
        <p:spPr>
          <a:xfrm>
            <a:off x="695299" y="599663"/>
            <a:ext cx="10628767" cy="338554"/>
          </a:xfrm>
          <a:prstGeom prst="rect">
            <a:avLst/>
          </a:prstGeom>
        </p:spPr>
        <p:txBody>
          <a:bodyPr wrap="square">
            <a:spAutoFit/>
          </a:bodyPr>
          <a:lstStyle/>
          <a:p>
            <a:r>
              <a:rPr lang="fr-CA" sz="1600" dirty="0">
                <a:solidFill>
                  <a:schemeClr val="accent6">
                    <a:lumMod val="50000"/>
                  </a:schemeClr>
                </a:solidFill>
              </a:rPr>
              <a:t>Diagnostic de la leishmaniose cutanée : développement et évaluation de tests ADN  sur le lieu des soins  multiplex</a:t>
            </a:r>
          </a:p>
        </p:txBody>
      </p:sp>
      <p:sp>
        <p:nvSpPr>
          <p:cNvPr id="9" name="Rectangle 8">
            <a:extLst>
              <a:ext uri="{FF2B5EF4-FFF2-40B4-BE49-F238E27FC236}">
                <a16:creationId xmlns:a16="http://schemas.microsoft.com/office/drawing/2014/main" id="{3892A8C3-46FF-5D4F-969D-902AC1EC9594}"/>
              </a:ext>
            </a:extLst>
          </p:cNvPr>
          <p:cNvSpPr/>
          <p:nvPr/>
        </p:nvSpPr>
        <p:spPr>
          <a:xfrm>
            <a:off x="5044675" y="2050761"/>
            <a:ext cx="6056474" cy="1754326"/>
          </a:xfrm>
          <a:prstGeom prst="rect">
            <a:avLst/>
          </a:prstGeom>
          <a:solidFill>
            <a:schemeClr val="bg1">
              <a:alpha val="50196"/>
            </a:schemeClr>
          </a:solidFill>
        </p:spPr>
        <p:txBody>
          <a:bodyPr wrap="square">
            <a:spAutoFit/>
          </a:bodyPr>
          <a:lstStyle/>
          <a:p>
            <a:r>
              <a:rPr lang="fr-CA" b="1" dirty="0"/>
              <a:t>TESTS DE LABORATOIRE SUR DES ÉCHANTILLONS CLINIQUES POUR DÉTECTER : </a:t>
            </a:r>
          </a:p>
          <a:p>
            <a:pPr marL="285750" indent="-285750">
              <a:buFont typeface="Arial" panose="020B0604020202020204" pitchFamily="34" charset="0"/>
              <a:buChar char="•"/>
            </a:pPr>
            <a:r>
              <a:rPr lang="fr-CA" b="1" dirty="0"/>
              <a:t>L. MAJOR</a:t>
            </a:r>
          </a:p>
          <a:p>
            <a:pPr marL="285750" indent="-285750">
              <a:buFont typeface="Arial" panose="020B0604020202020204" pitchFamily="34" charset="0"/>
              <a:buChar char="•"/>
            </a:pPr>
            <a:r>
              <a:rPr lang="fr-CA" b="1" dirty="0"/>
              <a:t>L. TROPICA</a:t>
            </a:r>
          </a:p>
          <a:p>
            <a:pPr marL="285750" indent="-285750">
              <a:buFont typeface="Arial" panose="020B0604020202020204" pitchFamily="34" charset="0"/>
              <a:buChar char="•"/>
            </a:pPr>
            <a:r>
              <a:rPr lang="fr-CA" b="1" dirty="0"/>
              <a:t>L. DONOVANI</a:t>
            </a:r>
          </a:p>
          <a:p>
            <a:pPr marL="285750" indent="-285750">
              <a:buFont typeface="Arial" panose="020B0604020202020204" pitchFamily="34" charset="0"/>
              <a:buChar char="•"/>
            </a:pPr>
            <a:r>
              <a:rPr lang="fr-CA" b="1" dirty="0"/>
              <a:t>L. INFANTUM</a:t>
            </a:r>
          </a:p>
        </p:txBody>
      </p:sp>
      <p:pic>
        <p:nvPicPr>
          <p:cNvPr id="4" name="Picture 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693222" y="4588150"/>
            <a:ext cx="1371600" cy="914400"/>
          </a:xfrm>
          <a:prstGeom prst="rect">
            <a:avLst/>
          </a:prstGeom>
          <a:ln>
            <a:solidFill>
              <a:schemeClr val="tx1"/>
            </a:solidFill>
          </a:ln>
        </p:spPr>
      </p:pic>
      <p:pic>
        <p:nvPicPr>
          <p:cNvPr id="5" name="Picture 4"/>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187408" y="4588150"/>
            <a:ext cx="1371940" cy="914400"/>
          </a:xfrm>
          <a:prstGeom prst="rect">
            <a:avLst/>
          </a:prstGeom>
          <a:ln>
            <a:solidFill>
              <a:schemeClr val="tx1"/>
            </a:solidFill>
          </a:ln>
        </p:spPr>
      </p:pic>
      <p:pic>
        <p:nvPicPr>
          <p:cNvPr id="6" name="Picture 5"/>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8192230" y="4588150"/>
            <a:ext cx="1371600" cy="914400"/>
          </a:xfrm>
          <a:prstGeom prst="rect">
            <a:avLst/>
          </a:prstGeom>
          <a:ln>
            <a:solidFill>
              <a:schemeClr val="tx1"/>
            </a:solidFill>
          </a:ln>
        </p:spPr>
      </p:pic>
      <p:sp>
        <p:nvSpPr>
          <p:cNvPr id="87" name="TextBox 86">
            <a:extLst>
              <a:ext uri="{FF2B5EF4-FFF2-40B4-BE49-F238E27FC236}">
                <a16:creationId xmlns:a16="http://schemas.microsoft.com/office/drawing/2014/main" id="{5D65EB12-AFCE-B842-86F6-C2ED6668B91B}"/>
              </a:ext>
            </a:extLst>
          </p:cNvPr>
          <p:cNvSpPr txBox="1"/>
          <p:nvPr/>
        </p:nvSpPr>
        <p:spPr>
          <a:xfrm>
            <a:off x="8393572" y="5645131"/>
            <a:ext cx="968920" cy="338554"/>
          </a:xfrm>
          <a:prstGeom prst="rect">
            <a:avLst/>
          </a:prstGeom>
          <a:noFill/>
        </p:spPr>
        <p:txBody>
          <a:bodyPr wrap="none" rtlCol="0">
            <a:spAutoFit/>
          </a:bodyPr>
          <a:lstStyle/>
          <a:p>
            <a:pPr algn="ctr"/>
            <a:r>
              <a:rPr lang="en-US" sz="1600" b="1" spc="150" dirty="0">
                <a:solidFill>
                  <a:schemeClr val="accent1"/>
                </a:solidFill>
                <a:ea typeface="Lato Black" charset="0"/>
                <a:cs typeface="Lato Black" charset="0"/>
              </a:rPr>
              <a:t>MAROC</a:t>
            </a:r>
          </a:p>
        </p:txBody>
      </p:sp>
      <p:pic>
        <p:nvPicPr>
          <p:cNvPr id="89" name="Picture 88"/>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6688739" y="4588150"/>
            <a:ext cx="1374100" cy="914400"/>
          </a:xfrm>
          <a:prstGeom prst="rect">
            <a:avLst/>
          </a:prstGeom>
          <a:ln>
            <a:solidFill>
              <a:schemeClr val="tx1"/>
            </a:solidFill>
          </a:ln>
        </p:spPr>
      </p:pic>
      <p:sp>
        <p:nvSpPr>
          <p:cNvPr id="13" name="Rectangle 12"/>
          <p:cNvSpPr/>
          <p:nvPr/>
        </p:nvSpPr>
        <p:spPr>
          <a:xfrm>
            <a:off x="5062546" y="4075012"/>
            <a:ext cx="3146823" cy="369332"/>
          </a:xfrm>
          <a:prstGeom prst="rect">
            <a:avLst/>
          </a:prstGeom>
        </p:spPr>
        <p:txBody>
          <a:bodyPr wrap="none">
            <a:spAutoFit/>
          </a:bodyPr>
          <a:lstStyle/>
          <a:p>
            <a:r>
              <a:rPr lang="en-US" b="1" dirty="0"/>
              <a:t>PAYS PARTICIPANT </a:t>
            </a:r>
            <a:r>
              <a:rPr lang="en-US" b="1" dirty="0" err="1"/>
              <a:t>À</a:t>
            </a:r>
            <a:r>
              <a:rPr lang="en-US" b="1" dirty="0"/>
              <a:t> L’ÉTUDE</a:t>
            </a:r>
            <a:endParaRPr lang="en-US" dirty="0"/>
          </a:p>
        </p:txBody>
      </p:sp>
    </p:spTree>
    <p:extLst>
      <p:ext uri="{BB962C8B-B14F-4D97-AF65-F5344CB8AC3E}">
        <p14:creationId xmlns:p14="http://schemas.microsoft.com/office/powerpoint/2010/main" val="16464217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47"/>
                                        </p:tgtEl>
                                        <p:attrNameLst>
                                          <p:attrName>style.visibility</p:attrName>
                                        </p:attrNameLst>
                                      </p:cBhvr>
                                      <p:to>
                                        <p:strVal val="visible"/>
                                      </p:to>
                                    </p:set>
                                    <p:animEffect transition="in" filter="fade">
                                      <p:cBhvr>
                                        <p:cTn id="10" dur="500"/>
                                        <p:tgtEl>
                                          <p:spTgt spid="547"/>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89"/>
                                        </p:tgtEl>
                                        <p:attrNameLst>
                                          <p:attrName>style.visibility</p:attrName>
                                        </p:attrNameLst>
                                      </p:cBhvr>
                                      <p:to>
                                        <p:strVal val="visible"/>
                                      </p:to>
                                    </p:set>
                                    <p:animEffect transition="in" filter="fade">
                                      <p:cBhvr>
                                        <p:cTn id="14" dur="500"/>
                                        <p:tgtEl>
                                          <p:spTgt spid="8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43"/>
                                        </p:tgtEl>
                                        <p:attrNameLst>
                                          <p:attrName>style.visibility</p:attrName>
                                        </p:attrNameLst>
                                      </p:cBhvr>
                                      <p:to>
                                        <p:strVal val="visible"/>
                                      </p:to>
                                    </p:set>
                                    <p:animEffect transition="in" filter="fade">
                                      <p:cBhvr>
                                        <p:cTn id="17" dur="500"/>
                                        <p:tgtEl>
                                          <p:spTgt spid="543"/>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fade">
                                      <p:cBhvr>
                                        <p:cTn id="24" dur="500"/>
                                        <p:tgtEl>
                                          <p:spTgt spid="87"/>
                                        </p:tgtEl>
                                      </p:cBhvr>
                                    </p:animEffect>
                                  </p:childTnLst>
                                </p:cTn>
                              </p:par>
                            </p:childTnLst>
                          </p:cTn>
                        </p:par>
                        <p:par>
                          <p:cTn id="25" fill="hold">
                            <p:stCondLst>
                              <p:cond delay="1500"/>
                            </p:stCondLst>
                            <p:childTnLst>
                              <p:par>
                                <p:cTn id="26" presetID="10" presetClass="entr" presetSubtype="0"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48"/>
                                        </p:tgtEl>
                                        <p:attrNameLst>
                                          <p:attrName>style.visibility</p:attrName>
                                        </p:attrNameLst>
                                      </p:cBhvr>
                                      <p:to>
                                        <p:strVal val="visible"/>
                                      </p:to>
                                    </p:set>
                                    <p:animEffect transition="in" filter="fade">
                                      <p:cBhvr>
                                        <p:cTn id="31" dur="500"/>
                                        <p:tgtEl>
                                          <p:spTgt spid="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 grpId="0"/>
      <p:bldP spid="548" grpId="0"/>
      <p:bldP spid="543" grpId="0"/>
      <p:bldP spid="8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6E16462-525B-F549-800A-0ED1E5BF8D53}"/>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62177" y="4014506"/>
            <a:ext cx="10267646" cy="830997"/>
          </a:xfrm>
          <a:prstGeom prst="rect">
            <a:avLst/>
          </a:prstGeom>
          <a:noFill/>
        </p:spPr>
        <p:txBody>
          <a:bodyPr wrap="square" rtlCol="0">
            <a:spAutoFit/>
          </a:bodyPr>
          <a:lstStyle/>
          <a:p>
            <a:r>
              <a:rPr lang="fr-CA" sz="4800" b="1" dirty="0">
                <a:solidFill>
                  <a:schemeClr val="bg1"/>
                </a:solidFill>
              </a:rPr>
              <a:t>De la recherche à l’action</a:t>
            </a:r>
            <a:endParaRPr lang="fr-CA" sz="4800" dirty="0">
              <a:solidFill>
                <a:schemeClr val="bg1"/>
              </a:solidFill>
            </a:endParaRPr>
          </a:p>
        </p:txBody>
      </p:sp>
      <p:sp>
        <p:nvSpPr>
          <p:cNvPr id="15" name="Rectangle 14"/>
          <p:cNvSpPr/>
          <p:nvPr/>
        </p:nvSpPr>
        <p:spPr>
          <a:xfrm>
            <a:off x="962176" y="3904545"/>
            <a:ext cx="11818620" cy="70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endParaRPr>
          </a:p>
        </p:txBody>
      </p:sp>
      <p:sp>
        <p:nvSpPr>
          <p:cNvPr id="17" name="TextBox 16"/>
          <p:cNvSpPr txBox="1"/>
          <p:nvPr/>
        </p:nvSpPr>
        <p:spPr>
          <a:xfrm>
            <a:off x="962177" y="3403572"/>
            <a:ext cx="1721946" cy="461665"/>
          </a:xfrm>
          <a:prstGeom prst="rect">
            <a:avLst/>
          </a:prstGeom>
          <a:noFill/>
        </p:spPr>
        <p:txBody>
          <a:bodyPr wrap="none" rtlCol="0">
            <a:spAutoFit/>
          </a:bodyPr>
          <a:lstStyle/>
          <a:p>
            <a:r>
              <a:rPr lang="en-US" sz="2400" b="1" dirty="0">
                <a:solidFill>
                  <a:schemeClr val="bg1"/>
                </a:solidFill>
                <a:latin typeface="+mj-lt"/>
                <a:ea typeface="Lato Black" charset="0"/>
                <a:cs typeface="Lato Black" charset="0"/>
              </a:rPr>
              <a:t>SECTION 03</a:t>
            </a:r>
          </a:p>
        </p:txBody>
      </p:sp>
    </p:spTree>
    <p:extLst>
      <p:ext uri="{BB962C8B-B14F-4D97-AF65-F5344CB8AC3E}">
        <p14:creationId xmlns:p14="http://schemas.microsoft.com/office/powerpoint/2010/main" val="19305197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Up Arrow 30"/>
          <p:cNvSpPr/>
          <p:nvPr/>
        </p:nvSpPr>
        <p:spPr>
          <a:xfrm>
            <a:off x="3536915" y="2090456"/>
            <a:ext cx="2556407" cy="4201124"/>
          </a:xfrm>
          <a:prstGeom prst="upArrow">
            <a:avLst>
              <a:gd name="adj1" fmla="val 69872"/>
              <a:gd name="adj2" fmla="val 45564"/>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2" name="Up Arrow 31"/>
          <p:cNvSpPr/>
          <p:nvPr/>
        </p:nvSpPr>
        <p:spPr>
          <a:xfrm>
            <a:off x="6094413" y="2090456"/>
            <a:ext cx="2556407" cy="4201124"/>
          </a:xfrm>
          <a:prstGeom prst="upArrow">
            <a:avLst>
              <a:gd name="adj1" fmla="val 69872"/>
              <a:gd name="adj2" fmla="val 45564"/>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3" name="Up Arrow 32"/>
          <p:cNvSpPr/>
          <p:nvPr/>
        </p:nvSpPr>
        <p:spPr>
          <a:xfrm>
            <a:off x="8650819" y="2090456"/>
            <a:ext cx="2556407" cy="4201124"/>
          </a:xfrm>
          <a:prstGeom prst="upArrow">
            <a:avLst>
              <a:gd name="adj1" fmla="val 69872"/>
              <a:gd name="adj2" fmla="val 45564"/>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4" name="Up Arrow 33"/>
          <p:cNvSpPr/>
          <p:nvPr/>
        </p:nvSpPr>
        <p:spPr>
          <a:xfrm>
            <a:off x="980509" y="2090456"/>
            <a:ext cx="2556407" cy="4201124"/>
          </a:xfrm>
          <a:prstGeom prst="upArrow">
            <a:avLst>
              <a:gd name="adj1" fmla="val 69872"/>
              <a:gd name="adj2" fmla="val 45564"/>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51" name="TextBox 50"/>
          <p:cNvSpPr txBox="1"/>
          <p:nvPr/>
        </p:nvSpPr>
        <p:spPr>
          <a:xfrm>
            <a:off x="1383500" y="3986159"/>
            <a:ext cx="1734855" cy="2062103"/>
          </a:xfrm>
          <a:prstGeom prst="rect">
            <a:avLst/>
          </a:prstGeom>
          <a:noFill/>
        </p:spPr>
        <p:txBody>
          <a:bodyPr wrap="square" rtlCol="0">
            <a:spAutoFit/>
          </a:bodyPr>
          <a:lstStyle/>
          <a:p>
            <a:pPr lvl="0" algn="ctr"/>
            <a:r>
              <a:rPr lang="fr-CA" sz="1600" b="1" dirty="0">
                <a:solidFill>
                  <a:schemeClr val="bg1"/>
                </a:solidFill>
              </a:rPr>
              <a:t>Partenariats avec l’industrie pour mettre sur le marché un test de diagnostic ayant  fait l’objet d’une « preuve du concept »</a:t>
            </a:r>
          </a:p>
        </p:txBody>
      </p:sp>
      <p:sp>
        <p:nvSpPr>
          <p:cNvPr id="53" name="TextBox 52"/>
          <p:cNvSpPr txBox="1"/>
          <p:nvPr/>
        </p:nvSpPr>
        <p:spPr>
          <a:xfrm>
            <a:off x="3951797" y="4124658"/>
            <a:ext cx="1734855" cy="1754326"/>
          </a:xfrm>
          <a:prstGeom prst="rect">
            <a:avLst/>
          </a:prstGeom>
          <a:noFill/>
        </p:spPr>
        <p:txBody>
          <a:bodyPr wrap="square" rtlCol="0">
            <a:spAutoFit/>
          </a:bodyPr>
          <a:lstStyle/>
          <a:p>
            <a:pPr lvl="0" algn="ctr"/>
            <a:r>
              <a:rPr lang="fr-CA" b="1" dirty="0">
                <a:solidFill>
                  <a:schemeClr val="bg1"/>
                </a:solidFill>
              </a:rPr>
              <a:t>Ressources pour évaluer l’outil et concrétiser son </a:t>
            </a:r>
          </a:p>
          <a:p>
            <a:pPr lvl="0" algn="ctr"/>
            <a:r>
              <a:rPr lang="fr-CA" b="1" dirty="0">
                <a:solidFill>
                  <a:schemeClr val="bg1"/>
                </a:solidFill>
              </a:rPr>
              <a:t>introduction sur le marché</a:t>
            </a:r>
          </a:p>
        </p:txBody>
      </p:sp>
      <p:sp>
        <p:nvSpPr>
          <p:cNvPr id="55" name="TextBox 54"/>
          <p:cNvSpPr txBox="1"/>
          <p:nvPr/>
        </p:nvSpPr>
        <p:spPr>
          <a:xfrm>
            <a:off x="6505982" y="4401657"/>
            <a:ext cx="1734855" cy="1200329"/>
          </a:xfrm>
          <a:prstGeom prst="rect">
            <a:avLst/>
          </a:prstGeom>
          <a:noFill/>
        </p:spPr>
        <p:txBody>
          <a:bodyPr wrap="square" rtlCol="0">
            <a:spAutoFit/>
          </a:bodyPr>
          <a:lstStyle/>
          <a:p>
            <a:pPr lvl="0" algn="ctr"/>
            <a:r>
              <a:rPr lang="fr-CA" b="1" dirty="0">
                <a:solidFill>
                  <a:schemeClr val="bg1"/>
                </a:solidFill>
              </a:rPr>
              <a:t>Leadership et engagement des gouvernements</a:t>
            </a:r>
          </a:p>
        </p:txBody>
      </p:sp>
      <p:sp>
        <p:nvSpPr>
          <p:cNvPr id="57" name="TextBox 56"/>
          <p:cNvSpPr txBox="1"/>
          <p:nvPr/>
        </p:nvSpPr>
        <p:spPr>
          <a:xfrm>
            <a:off x="9074278" y="4263158"/>
            <a:ext cx="1734855" cy="1200329"/>
          </a:xfrm>
          <a:prstGeom prst="rect">
            <a:avLst/>
          </a:prstGeom>
          <a:noFill/>
        </p:spPr>
        <p:txBody>
          <a:bodyPr wrap="square" rtlCol="0">
            <a:spAutoFit/>
          </a:bodyPr>
          <a:lstStyle/>
          <a:p>
            <a:pPr lvl="0" algn="ctr"/>
            <a:r>
              <a:rPr lang="fr-CA" b="1" dirty="0">
                <a:solidFill>
                  <a:schemeClr val="bg1"/>
                </a:solidFill>
              </a:rPr>
              <a:t>Bénéficier de l’expérience de la communauté One Health</a:t>
            </a:r>
          </a:p>
        </p:txBody>
      </p:sp>
      <p:sp>
        <p:nvSpPr>
          <p:cNvPr id="23" name="Rectangle 22"/>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CE14EB1A-5086-5944-985E-66BF8FAB966B}"/>
              </a:ext>
            </a:extLst>
          </p:cNvPr>
          <p:cNvSpPr txBox="1"/>
          <p:nvPr/>
        </p:nvSpPr>
        <p:spPr>
          <a:xfrm>
            <a:off x="695299" y="867079"/>
            <a:ext cx="7648248" cy="584775"/>
          </a:xfrm>
          <a:prstGeom prst="rect">
            <a:avLst/>
          </a:prstGeom>
          <a:noFill/>
        </p:spPr>
        <p:txBody>
          <a:bodyPr wrap="none" rtlCol="0">
            <a:spAutoFit/>
          </a:bodyPr>
          <a:lstStyle/>
          <a:p>
            <a:r>
              <a:rPr lang="fr-CA" sz="3200" b="1" dirty="0">
                <a:solidFill>
                  <a:schemeClr val="tx2"/>
                </a:solidFill>
              </a:rPr>
              <a:t>De la recherche à l’action : quatre priorités</a:t>
            </a:r>
          </a:p>
        </p:txBody>
      </p:sp>
      <p:pic>
        <p:nvPicPr>
          <p:cNvPr id="5" name="Picture 4">
            <a:extLst>
              <a:ext uri="{FF2B5EF4-FFF2-40B4-BE49-F238E27FC236}">
                <a16:creationId xmlns:a16="http://schemas.microsoft.com/office/drawing/2014/main" id="{D7220815-1EF5-3D49-97AC-E2831809B33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60905" y="2908826"/>
            <a:ext cx="1195614" cy="1195614"/>
          </a:xfrm>
          <a:prstGeom prst="rect">
            <a:avLst/>
          </a:prstGeom>
        </p:spPr>
      </p:pic>
      <p:pic>
        <p:nvPicPr>
          <p:cNvPr id="7" name="Picture 6">
            <a:extLst>
              <a:ext uri="{FF2B5EF4-FFF2-40B4-BE49-F238E27FC236}">
                <a16:creationId xmlns:a16="http://schemas.microsoft.com/office/drawing/2014/main" id="{315CCCD7-4A6C-614B-9C93-14A8DBCCA86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19188"/>
          <a:stretch/>
        </p:blipFill>
        <p:spPr>
          <a:xfrm>
            <a:off x="4499828" y="3033659"/>
            <a:ext cx="769733" cy="952500"/>
          </a:xfrm>
          <a:prstGeom prst="rect">
            <a:avLst/>
          </a:prstGeom>
        </p:spPr>
      </p:pic>
      <p:pic>
        <p:nvPicPr>
          <p:cNvPr id="9" name="Picture 8">
            <a:extLst>
              <a:ext uri="{FF2B5EF4-FFF2-40B4-BE49-F238E27FC236}">
                <a16:creationId xmlns:a16="http://schemas.microsoft.com/office/drawing/2014/main" id="{EA2D4F3C-3D73-2743-A848-BC068C1A85CF}"/>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30974" y="3030383"/>
            <a:ext cx="952500" cy="952500"/>
          </a:xfrm>
          <a:prstGeom prst="rect">
            <a:avLst/>
          </a:prstGeom>
        </p:spPr>
      </p:pic>
      <p:pic>
        <p:nvPicPr>
          <p:cNvPr id="17" name="Picture 16">
            <a:extLst>
              <a:ext uri="{FF2B5EF4-FFF2-40B4-BE49-F238E27FC236}">
                <a16:creationId xmlns:a16="http://schemas.microsoft.com/office/drawing/2014/main" id="{06611858-EE71-0047-B83D-428A852F0843}"/>
              </a:ext>
            </a:extLst>
          </p:cNvPr>
          <p:cNvPicPr>
            <a:picLocks noChangeAspect="1"/>
          </p:cNvPicPr>
          <p:nvPr/>
        </p:nvPicPr>
        <p:blipFill>
          <a:blip r:embed="rId6" cstate="email">
            <a:duotone>
              <a:schemeClr val="bg2">
                <a:shade val="45000"/>
                <a:satMod val="135000"/>
              </a:schemeClr>
              <a:prstClr val="white"/>
            </a:duotone>
            <a:extLst>
              <a:ext uri="{BEBA8EAE-BF5A-486C-A8C5-ECC9F3942E4B}">
                <a14:imgProps xmlns:a14="http://schemas.microsoft.com/office/drawing/2010/main">
                  <a14:imgLayer r:embed="rId7">
                    <a14:imgEffect>
                      <a14:backgroundRemoval t="10000" b="90000" l="10000" r="90000">
                        <a14:foregroundMark x1="48750" y1="90000" x2="34583" y2="88958"/>
                        <a14:foregroundMark x1="33333" y1="11875" x2="47292" y2="11042"/>
                        <a14:foregroundMark x1="49167" y1="10208" x2="37917" y2="10417"/>
                        <a14:foregroundMark x1="10000" y1="51042" x2="11042" y2="66042"/>
                      </a14:backgroundRemoval>
                    </a14:imgEffect>
                  </a14:imgLayer>
                </a14:imgProps>
              </a:ext>
              <a:ext uri="{28A0092B-C50C-407E-A947-70E740481C1C}">
                <a14:useLocalDpi xmlns:a14="http://schemas.microsoft.com/office/drawing/2010/main" val="0"/>
              </a:ext>
            </a:extLst>
          </a:blip>
          <a:stretch>
            <a:fillRect/>
          </a:stretch>
        </p:blipFill>
        <p:spPr>
          <a:xfrm>
            <a:off x="9487381" y="2908826"/>
            <a:ext cx="985294" cy="985294"/>
          </a:xfrm>
          <a:prstGeom prst="rect">
            <a:avLst/>
          </a:prstGeom>
        </p:spPr>
      </p:pic>
    </p:spTree>
    <p:extLst>
      <p:ext uri="{BB962C8B-B14F-4D97-AF65-F5344CB8AC3E}">
        <p14:creationId xmlns:p14="http://schemas.microsoft.com/office/powerpoint/2010/main" val="26156788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Up Arrow 33"/>
          <p:cNvSpPr/>
          <p:nvPr/>
        </p:nvSpPr>
        <p:spPr>
          <a:xfrm>
            <a:off x="980509" y="2090456"/>
            <a:ext cx="2556407" cy="4201124"/>
          </a:xfrm>
          <a:prstGeom prst="upArrow">
            <a:avLst>
              <a:gd name="adj1" fmla="val 69872"/>
              <a:gd name="adj2" fmla="val 45564"/>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51" name="TextBox 50"/>
          <p:cNvSpPr txBox="1"/>
          <p:nvPr/>
        </p:nvSpPr>
        <p:spPr>
          <a:xfrm>
            <a:off x="1383500" y="3986159"/>
            <a:ext cx="1734855" cy="2062103"/>
          </a:xfrm>
          <a:prstGeom prst="rect">
            <a:avLst/>
          </a:prstGeom>
          <a:noFill/>
        </p:spPr>
        <p:txBody>
          <a:bodyPr wrap="square" rtlCol="0">
            <a:spAutoFit/>
          </a:bodyPr>
          <a:lstStyle/>
          <a:p>
            <a:pPr lvl="0" algn="ctr"/>
            <a:r>
              <a:rPr lang="fr-CA" sz="1600" b="1" dirty="0">
                <a:solidFill>
                  <a:schemeClr val="bg1"/>
                </a:solidFill>
              </a:rPr>
              <a:t>Partenariats avec l’industrie pour mettre sur le marché un test de diagnostic ayant  fait l’objet d’une « preuve du concept »</a:t>
            </a:r>
          </a:p>
        </p:txBody>
      </p:sp>
      <p:sp>
        <p:nvSpPr>
          <p:cNvPr id="23" name="Rectangle 22"/>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CE14EB1A-5086-5944-985E-66BF8FAB966B}"/>
              </a:ext>
            </a:extLst>
          </p:cNvPr>
          <p:cNvSpPr txBox="1"/>
          <p:nvPr/>
        </p:nvSpPr>
        <p:spPr>
          <a:xfrm>
            <a:off x="675704" y="769772"/>
            <a:ext cx="7648248" cy="584775"/>
          </a:xfrm>
          <a:prstGeom prst="rect">
            <a:avLst/>
          </a:prstGeom>
          <a:noFill/>
        </p:spPr>
        <p:txBody>
          <a:bodyPr wrap="none" rtlCol="0">
            <a:spAutoFit/>
          </a:bodyPr>
          <a:lstStyle/>
          <a:p>
            <a:r>
              <a:rPr lang="fr-CA" sz="3200" b="1" dirty="0">
                <a:solidFill>
                  <a:schemeClr val="tx2"/>
                </a:solidFill>
              </a:rPr>
              <a:t>De la recherche à l’action : quatre priorités</a:t>
            </a:r>
          </a:p>
        </p:txBody>
      </p:sp>
      <p:pic>
        <p:nvPicPr>
          <p:cNvPr id="5" name="Picture 4">
            <a:extLst>
              <a:ext uri="{FF2B5EF4-FFF2-40B4-BE49-F238E27FC236}">
                <a16:creationId xmlns:a16="http://schemas.microsoft.com/office/drawing/2014/main" id="{D7220815-1EF5-3D49-97AC-E2831809B33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60905" y="2908826"/>
            <a:ext cx="1195614" cy="1195614"/>
          </a:xfrm>
          <a:prstGeom prst="rect">
            <a:avLst/>
          </a:prstGeom>
        </p:spPr>
      </p:pic>
      <p:grpSp>
        <p:nvGrpSpPr>
          <p:cNvPr id="2" name="Group 1">
            <a:extLst>
              <a:ext uri="{FF2B5EF4-FFF2-40B4-BE49-F238E27FC236}">
                <a16:creationId xmlns:a16="http://schemas.microsoft.com/office/drawing/2014/main" id="{1C0543A6-7372-1D4F-8850-B0D49248E527}"/>
              </a:ext>
            </a:extLst>
          </p:cNvPr>
          <p:cNvGrpSpPr/>
          <p:nvPr/>
        </p:nvGrpSpPr>
        <p:grpSpPr>
          <a:xfrm>
            <a:off x="3536915" y="2090456"/>
            <a:ext cx="7670311" cy="4201124"/>
            <a:chOff x="3536915" y="2090456"/>
            <a:chExt cx="7670311" cy="4201124"/>
          </a:xfrm>
        </p:grpSpPr>
        <p:sp>
          <p:nvSpPr>
            <p:cNvPr id="31" name="Up Arrow 30"/>
            <p:cNvSpPr/>
            <p:nvPr/>
          </p:nvSpPr>
          <p:spPr>
            <a:xfrm>
              <a:off x="3536915"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2" name="Up Arrow 31"/>
            <p:cNvSpPr/>
            <p:nvPr/>
          </p:nvSpPr>
          <p:spPr>
            <a:xfrm>
              <a:off x="6094413"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3" name="Up Arrow 32"/>
            <p:cNvSpPr/>
            <p:nvPr/>
          </p:nvSpPr>
          <p:spPr>
            <a:xfrm>
              <a:off x="8650819"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53" name="TextBox 52"/>
            <p:cNvSpPr txBox="1"/>
            <p:nvPr/>
          </p:nvSpPr>
          <p:spPr>
            <a:xfrm>
              <a:off x="3951797" y="4124658"/>
              <a:ext cx="1734855" cy="1477328"/>
            </a:xfrm>
            <a:prstGeom prst="rect">
              <a:avLst/>
            </a:prstGeom>
            <a:noFill/>
          </p:spPr>
          <p:txBody>
            <a:bodyPr wrap="square" rtlCol="0">
              <a:spAutoFit/>
            </a:bodyPr>
            <a:lstStyle/>
            <a:p>
              <a:pPr lvl="0" algn="ctr"/>
              <a:r>
                <a:rPr lang="en-US" b="1" dirty="0">
                  <a:solidFill>
                    <a:schemeClr val="bg1"/>
                  </a:solidFill>
                </a:rPr>
                <a:t>Resources to evaluate the tool and scale up its introduction</a:t>
              </a:r>
            </a:p>
          </p:txBody>
        </p:sp>
        <p:sp>
          <p:nvSpPr>
            <p:cNvPr id="55" name="TextBox 54"/>
            <p:cNvSpPr txBox="1"/>
            <p:nvPr/>
          </p:nvSpPr>
          <p:spPr>
            <a:xfrm>
              <a:off x="6505982" y="4401657"/>
              <a:ext cx="1734855" cy="1200329"/>
            </a:xfrm>
            <a:prstGeom prst="rect">
              <a:avLst/>
            </a:prstGeom>
            <a:noFill/>
          </p:spPr>
          <p:txBody>
            <a:bodyPr wrap="square" rtlCol="0">
              <a:spAutoFit/>
            </a:bodyPr>
            <a:lstStyle/>
            <a:p>
              <a:pPr lvl="0" algn="ctr"/>
              <a:r>
                <a:rPr lang="fr-CA" b="1" dirty="0">
                  <a:solidFill>
                    <a:schemeClr val="bg1"/>
                  </a:solidFill>
                </a:rPr>
                <a:t>Leadership et engagement des gouvernements</a:t>
              </a:r>
            </a:p>
          </p:txBody>
        </p:sp>
        <p:sp>
          <p:nvSpPr>
            <p:cNvPr id="57" name="TextBox 56"/>
            <p:cNvSpPr txBox="1"/>
            <p:nvPr/>
          </p:nvSpPr>
          <p:spPr>
            <a:xfrm>
              <a:off x="9074278" y="4263158"/>
              <a:ext cx="1734855" cy="1200329"/>
            </a:xfrm>
            <a:prstGeom prst="rect">
              <a:avLst/>
            </a:prstGeom>
            <a:noFill/>
          </p:spPr>
          <p:txBody>
            <a:bodyPr wrap="square" rtlCol="0">
              <a:spAutoFit/>
            </a:bodyPr>
            <a:lstStyle/>
            <a:p>
              <a:pPr lvl="0" algn="ctr"/>
              <a:r>
                <a:rPr lang="fr-CA" b="1" dirty="0">
                  <a:solidFill>
                    <a:schemeClr val="bg1"/>
                  </a:solidFill>
                </a:rPr>
                <a:t>Bénéficier de l’expérience de la communauté One </a:t>
              </a:r>
              <a:r>
                <a:rPr lang="fr-CA" b="1" dirty="0" err="1">
                  <a:solidFill>
                    <a:schemeClr val="bg1"/>
                  </a:solidFill>
                </a:rPr>
                <a:t>Health</a:t>
              </a:r>
              <a:endParaRPr lang="fr-CA" b="1" dirty="0">
                <a:solidFill>
                  <a:schemeClr val="bg1"/>
                </a:solidFill>
              </a:endParaRPr>
            </a:p>
          </p:txBody>
        </p:sp>
        <p:pic>
          <p:nvPicPr>
            <p:cNvPr id="7" name="Picture 6">
              <a:extLst>
                <a:ext uri="{FF2B5EF4-FFF2-40B4-BE49-F238E27FC236}">
                  <a16:creationId xmlns:a16="http://schemas.microsoft.com/office/drawing/2014/main" id="{315CCCD7-4A6C-614B-9C93-14A8DBCCA86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19188"/>
            <a:stretch/>
          </p:blipFill>
          <p:spPr>
            <a:xfrm>
              <a:off x="4499828" y="3033659"/>
              <a:ext cx="769733" cy="952500"/>
            </a:xfrm>
            <a:prstGeom prst="rect">
              <a:avLst/>
            </a:prstGeom>
          </p:spPr>
        </p:pic>
        <p:pic>
          <p:nvPicPr>
            <p:cNvPr id="9" name="Picture 8">
              <a:extLst>
                <a:ext uri="{FF2B5EF4-FFF2-40B4-BE49-F238E27FC236}">
                  <a16:creationId xmlns:a16="http://schemas.microsoft.com/office/drawing/2014/main" id="{EA2D4F3C-3D73-2743-A848-BC068C1A85CF}"/>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30974" y="3030383"/>
              <a:ext cx="952500" cy="952500"/>
            </a:xfrm>
            <a:prstGeom prst="rect">
              <a:avLst/>
            </a:prstGeom>
          </p:spPr>
        </p:pic>
        <p:pic>
          <p:nvPicPr>
            <p:cNvPr id="16" name="Picture 15">
              <a:extLst>
                <a:ext uri="{FF2B5EF4-FFF2-40B4-BE49-F238E27FC236}">
                  <a16:creationId xmlns:a16="http://schemas.microsoft.com/office/drawing/2014/main" id="{0041C6EA-95D6-2B48-A58D-773E02157302}"/>
                </a:ext>
              </a:extLst>
            </p:cNvPr>
            <p:cNvPicPr>
              <a:picLocks noChangeAspect="1"/>
            </p:cNvPicPr>
            <p:nvPr/>
          </p:nvPicPr>
          <p:blipFill>
            <a:blip r:embed="rId6" cstate="email">
              <a:duotone>
                <a:schemeClr val="bg2">
                  <a:shade val="45000"/>
                  <a:satMod val="135000"/>
                </a:schemeClr>
                <a:prstClr val="white"/>
              </a:duotone>
              <a:extLst>
                <a:ext uri="{BEBA8EAE-BF5A-486C-A8C5-ECC9F3942E4B}">
                  <a14:imgProps xmlns:a14="http://schemas.microsoft.com/office/drawing/2010/main">
                    <a14:imgLayer r:embed="rId7">
                      <a14:imgEffect>
                        <a14:backgroundRemoval t="10000" b="90000" l="10000" r="90000">
                          <a14:foregroundMark x1="48750" y1="90000" x2="34583" y2="88958"/>
                          <a14:foregroundMark x1="33333" y1="11875" x2="47292" y2="11042"/>
                          <a14:foregroundMark x1="49167" y1="10208" x2="37917" y2="10417"/>
                          <a14:foregroundMark x1="10000" y1="51042" x2="11042" y2="66042"/>
                        </a14:backgroundRemoval>
                      </a14:imgEffect>
                    </a14:imgLayer>
                  </a14:imgProps>
                </a:ext>
                <a:ext uri="{28A0092B-C50C-407E-A947-70E740481C1C}">
                  <a14:useLocalDpi xmlns:a14="http://schemas.microsoft.com/office/drawing/2010/main" val="0"/>
                </a:ext>
              </a:extLst>
            </a:blip>
            <a:stretch>
              <a:fillRect/>
            </a:stretch>
          </p:blipFill>
          <p:spPr>
            <a:xfrm>
              <a:off x="9487381" y="2908826"/>
              <a:ext cx="985294" cy="985294"/>
            </a:xfrm>
            <a:prstGeom prst="rect">
              <a:avLst/>
            </a:prstGeom>
          </p:spPr>
        </p:pic>
      </p:grpSp>
      <p:grpSp>
        <p:nvGrpSpPr>
          <p:cNvPr id="11" name="Group 10">
            <a:extLst>
              <a:ext uri="{FF2B5EF4-FFF2-40B4-BE49-F238E27FC236}">
                <a16:creationId xmlns:a16="http://schemas.microsoft.com/office/drawing/2014/main" id="{B158CE2F-C871-CE4D-A5D6-7CFDFB0C20BC}"/>
              </a:ext>
            </a:extLst>
          </p:cNvPr>
          <p:cNvGrpSpPr/>
          <p:nvPr/>
        </p:nvGrpSpPr>
        <p:grpSpPr>
          <a:xfrm>
            <a:off x="3340912" y="3536092"/>
            <a:ext cx="4542562" cy="2554661"/>
            <a:chOff x="3926021" y="2908826"/>
            <a:chExt cx="4542562" cy="2554661"/>
          </a:xfrm>
        </p:grpSpPr>
        <p:grpSp>
          <p:nvGrpSpPr>
            <p:cNvPr id="4" name="Group 3">
              <a:extLst>
                <a:ext uri="{FF2B5EF4-FFF2-40B4-BE49-F238E27FC236}">
                  <a16:creationId xmlns:a16="http://schemas.microsoft.com/office/drawing/2014/main" id="{47136319-8C12-1E4D-AA43-DD1EF316FD8F}"/>
                </a:ext>
              </a:extLst>
            </p:cNvPr>
            <p:cNvGrpSpPr/>
            <p:nvPr/>
          </p:nvGrpSpPr>
          <p:grpSpPr>
            <a:xfrm>
              <a:off x="3926021" y="2908826"/>
              <a:ext cx="4542562" cy="2554661"/>
              <a:chOff x="3926021" y="2908826"/>
              <a:chExt cx="4542562" cy="2554661"/>
            </a:xfrm>
          </p:grpSpPr>
          <p:sp>
            <p:nvSpPr>
              <p:cNvPr id="18" name="Rectangle 17">
                <a:extLst>
                  <a:ext uri="{FF2B5EF4-FFF2-40B4-BE49-F238E27FC236}">
                    <a16:creationId xmlns:a16="http://schemas.microsoft.com/office/drawing/2014/main" id="{4229153C-702F-AA42-834B-B067B3A55AD6}"/>
                  </a:ext>
                </a:extLst>
              </p:cNvPr>
              <p:cNvSpPr/>
              <p:nvPr/>
            </p:nvSpPr>
            <p:spPr>
              <a:xfrm>
                <a:off x="4217311" y="2908826"/>
                <a:ext cx="4251272" cy="255466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US" sz="900"/>
              </a:p>
            </p:txBody>
          </p:sp>
          <p:sp>
            <p:nvSpPr>
              <p:cNvPr id="30" name="Triangle 29">
                <a:extLst>
                  <a:ext uri="{FF2B5EF4-FFF2-40B4-BE49-F238E27FC236}">
                    <a16:creationId xmlns:a16="http://schemas.microsoft.com/office/drawing/2014/main" id="{C9D51377-4920-7D4D-A6FB-D071C2C1791B}"/>
                  </a:ext>
                </a:extLst>
              </p:cNvPr>
              <p:cNvSpPr/>
              <p:nvPr/>
            </p:nvSpPr>
            <p:spPr>
              <a:xfrm rot="16200000">
                <a:off x="3900656" y="4059224"/>
                <a:ext cx="367798" cy="31706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ound Same Side Corner Rectangle 18">
              <a:extLst>
                <a:ext uri="{FF2B5EF4-FFF2-40B4-BE49-F238E27FC236}">
                  <a16:creationId xmlns:a16="http://schemas.microsoft.com/office/drawing/2014/main" id="{F7B526AF-6007-294A-9402-0AC9078CFEF1}"/>
                </a:ext>
              </a:extLst>
            </p:cNvPr>
            <p:cNvSpPr/>
            <p:nvPr/>
          </p:nvSpPr>
          <p:spPr>
            <a:xfrm rot="10800000" flipH="1">
              <a:off x="4678659" y="3518014"/>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0" name="Round Same Side Corner Rectangle 19">
              <a:extLst>
                <a:ext uri="{FF2B5EF4-FFF2-40B4-BE49-F238E27FC236}">
                  <a16:creationId xmlns:a16="http://schemas.microsoft.com/office/drawing/2014/main" id="{F21DE26E-47D1-614A-AB71-86F3A2DEC0CA}"/>
                </a:ext>
              </a:extLst>
            </p:cNvPr>
            <p:cNvSpPr/>
            <p:nvPr/>
          </p:nvSpPr>
          <p:spPr>
            <a:xfrm rot="10800000" flipH="1">
              <a:off x="4678659" y="4111072"/>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1" name="Round Same Side Corner Rectangle 20">
              <a:extLst>
                <a:ext uri="{FF2B5EF4-FFF2-40B4-BE49-F238E27FC236}">
                  <a16:creationId xmlns:a16="http://schemas.microsoft.com/office/drawing/2014/main" id="{B2EC7FE3-41BE-DD46-A1A7-B1A88A9877C6}"/>
                </a:ext>
              </a:extLst>
            </p:cNvPr>
            <p:cNvSpPr/>
            <p:nvPr/>
          </p:nvSpPr>
          <p:spPr>
            <a:xfrm rot="10800000" flipH="1">
              <a:off x="4678659" y="4704130"/>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2" name="TextBox 21">
              <a:extLst>
                <a:ext uri="{FF2B5EF4-FFF2-40B4-BE49-F238E27FC236}">
                  <a16:creationId xmlns:a16="http://schemas.microsoft.com/office/drawing/2014/main" id="{41F23B12-B5CE-8B4F-852A-785AD1A4BCEA}"/>
                </a:ext>
              </a:extLst>
            </p:cNvPr>
            <p:cNvSpPr txBox="1"/>
            <p:nvPr/>
          </p:nvSpPr>
          <p:spPr>
            <a:xfrm>
              <a:off x="4740924" y="3561034"/>
              <a:ext cx="3727659" cy="369332"/>
            </a:xfrm>
            <a:prstGeom prst="rect">
              <a:avLst/>
            </a:prstGeom>
            <a:noFill/>
          </p:spPr>
          <p:txBody>
            <a:bodyPr wrap="square" rtlCol="0">
              <a:spAutoFit/>
            </a:bodyPr>
            <a:lstStyle/>
            <a:p>
              <a:r>
                <a:rPr lang="fr-CA" dirty="0">
                  <a:solidFill>
                    <a:srgbClr val="FFFFFF"/>
                  </a:solidFill>
                  <a:cs typeface="Lato Light"/>
                </a:rPr>
                <a:t>Améliorer le rapport coût-efficacité</a:t>
              </a:r>
            </a:p>
          </p:txBody>
        </p:sp>
        <p:sp>
          <p:nvSpPr>
            <p:cNvPr id="24" name="TextBox 23">
              <a:extLst>
                <a:ext uri="{FF2B5EF4-FFF2-40B4-BE49-F238E27FC236}">
                  <a16:creationId xmlns:a16="http://schemas.microsoft.com/office/drawing/2014/main" id="{5C68030B-E838-7D4A-AB8A-CE24FED23E93}"/>
                </a:ext>
              </a:extLst>
            </p:cNvPr>
            <p:cNvSpPr txBox="1"/>
            <p:nvPr/>
          </p:nvSpPr>
          <p:spPr>
            <a:xfrm>
              <a:off x="4740924" y="4151179"/>
              <a:ext cx="2726700" cy="369332"/>
            </a:xfrm>
            <a:prstGeom prst="rect">
              <a:avLst/>
            </a:prstGeom>
            <a:noFill/>
          </p:spPr>
          <p:txBody>
            <a:bodyPr wrap="square" rtlCol="0">
              <a:spAutoFit/>
            </a:bodyPr>
            <a:lstStyle/>
            <a:p>
              <a:r>
                <a:rPr lang="fr-CA" dirty="0">
                  <a:solidFill>
                    <a:srgbClr val="FFFFFF"/>
                  </a:solidFill>
                  <a:cs typeface="Lato Light"/>
                </a:rPr>
                <a:t>Potentiel du marché</a:t>
              </a:r>
            </a:p>
          </p:txBody>
        </p:sp>
        <p:sp>
          <p:nvSpPr>
            <p:cNvPr id="25" name="TextBox 24">
              <a:extLst>
                <a:ext uri="{FF2B5EF4-FFF2-40B4-BE49-F238E27FC236}">
                  <a16:creationId xmlns:a16="http://schemas.microsoft.com/office/drawing/2014/main" id="{538717A8-0407-5B46-8FBE-8D76A48EC2F2}"/>
                </a:ext>
              </a:extLst>
            </p:cNvPr>
            <p:cNvSpPr txBox="1"/>
            <p:nvPr/>
          </p:nvSpPr>
          <p:spPr>
            <a:xfrm>
              <a:off x="4733679" y="4756010"/>
              <a:ext cx="3400173" cy="369332"/>
            </a:xfrm>
            <a:prstGeom prst="rect">
              <a:avLst/>
            </a:prstGeom>
            <a:noFill/>
          </p:spPr>
          <p:txBody>
            <a:bodyPr wrap="square" rtlCol="0">
              <a:spAutoFit/>
            </a:bodyPr>
            <a:lstStyle/>
            <a:p>
              <a:r>
                <a:rPr lang="fr-CA" dirty="0">
                  <a:solidFill>
                    <a:srgbClr val="FFFFFF"/>
                  </a:solidFill>
                  <a:cs typeface="Lato Light"/>
                </a:rPr>
                <a:t>Fabrication et distribution</a:t>
              </a:r>
            </a:p>
          </p:txBody>
        </p:sp>
        <p:sp>
          <p:nvSpPr>
            <p:cNvPr id="26" name="Rectangle 25">
              <a:extLst>
                <a:ext uri="{FF2B5EF4-FFF2-40B4-BE49-F238E27FC236}">
                  <a16:creationId xmlns:a16="http://schemas.microsoft.com/office/drawing/2014/main" id="{DF391F33-7E30-7144-A03E-5781DBF3C671}"/>
                </a:ext>
              </a:extLst>
            </p:cNvPr>
            <p:cNvSpPr/>
            <p:nvPr/>
          </p:nvSpPr>
          <p:spPr>
            <a:xfrm>
              <a:off x="4281186" y="3041370"/>
              <a:ext cx="2404622" cy="375552"/>
            </a:xfrm>
            <a:prstGeom prst="rect">
              <a:avLst/>
            </a:prstGeom>
          </p:spPr>
          <p:txBody>
            <a:bodyPr wrap="square">
              <a:spAutoFit/>
            </a:bodyPr>
            <a:lstStyle/>
            <a:p>
              <a:pPr marR="0" lvl="0">
                <a:lnSpc>
                  <a:spcPct val="107000"/>
                </a:lnSpc>
                <a:spcBef>
                  <a:spcPts val="0"/>
                </a:spcBef>
                <a:spcAft>
                  <a:spcPts val="800"/>
                </a:spcAft>
              </a:pPr>
              <a:r>
                <a:rPr lang="fr-CA" dirty="0">
                  <a:solidFill>
                    <a:schemeClr val="bg1"/>
                  </a:solidFill>
                  <a:ea typeface="Noto Sans Symbols"/>
                  <a:cs typeface="Noto Sans Symbols"/>
                </a:rPr>
                <a:t>Partenariats pour :</a:t>
              </a:r>
            </a:p>
          </p:txBody>
        </p:sp>
      </p:grpSp>
    </p:spTree>
    <p:extLst>
      <p:ext uri="{BB962C8B-B14F-4D97-AF65-F5344CB8AC3E}">
        <p14:creationId xmlns:p14="http://schemas.microsoft.com/office/powerpoint/2010/main" val="33337351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Up Arrow 30"/>
          <p:cNvSpPr/>
          <p:nvPr/>
        </p:nvSpPr>
        <p:spPr>
          <a:xfrm>
            <a:off x="3536915" y="2090456"/>
            <a:ext cx="2556407" cy="4201124"/>
          </a:xfrm>
          <a:prstGeom prst="upArrow">
            <a:avLst>
              <a:gd name="adj1" fmla="val 69872"/>
              <a:gd name="adj2" fmla="val 45564"/>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2" name="Up Arrow 31"/>
          <p:cNvSpPr/>
          <p:nvPr/>
        </p:nvSpPr>
        <p:spPr>
          <a:xfrm>
            <a:off x="6094413"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3" name="Up Arrow 32"/>
          <p:cNvSpPr/>
          <p:nvPr/>
        </p:nvSpPr>
        <p:spPr>
          <a:xfrm>
            <a:off x="8650819"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4" name="Up Arrow 33"/>
          <p:cNvSpPr/>
          <p:nvPr/>
        </p:nvSpPr>
        <p:spPr>
          <a:xfrm>
            <a:off x="980509"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51" name="TextBox 50"/>
          <p:cNvSpPr txBox="1"/>
          <p:nvPr/>
        </p:nvSpPr>
        <p:spPr>
          <a:xfrm>
            <a:off x="1383500" y="3986159"/>
            <a:ext cx="1734855" cy="2062103"/>
          </a:xfrm>
          <a:prstGeom prst="rect">
            <a:avLst/>
          </a:prstGeom>
          <a:noFill/>
        </p:spPr>
        <p:txBody>
          <a:bodyPr wrap="square" rtlCol="0">
            <a:spAutoFit/>
          </a:bodyPr>
          <a:lstStyle/>
          <a:p>
            <a:pPr lvl="0" algn="ctr"/>
            <a:r>
              <a:rPr lang="fr-CA" sz="1600" b="1" dirty="0">
                <a:solidFill>
                  <a:schemeClr val="bg1"/>
                </a:solidFill>
              </a:rPr>
              <a:t>Partenariats avec l’industrie pour mettre sur le marché un test de diagnostic ayant  fait l’objet d’une « preuve du concept »</a:t>
            </a:r>
          </a:p>
        </p:txBody>
      </p:sp>
      <p:sp>
        <p:nvSpPr>
          <p:cNvPr id="53" name="TextBox 52"/>
          <p:cNvSpPr txBox="1"/>
          <p:nvPr/>
        </p:nvSpPr>
        <p:spPr>
          <a:xfrm>
            <a:off x="3951797" y="4124658"/>
            <a:ext cx="1734855" cy="1754326"/>
          </a:xfrm>
          <a:prstGeom prst="rect">
            <a:avLst/>
          </a:prstGeom>
          <a:noFill/>
        </p:spPr>
        <p:txBody>
          <a:bodyPr wrap="square" rtlCol="0">
            <a:spAutoFit/>
          </a:bodyPr>
          <a:lstStyle/>
          <a:p>
            <a:pPr lvl="0" algn="ctr"/>
            <a:r>
              <a:rPr lang="fr-CA" b="1" dirty="0">
                <a:solidFill>
                  <a:schemeClr val="bg1"/>
                </a:solidFill>
              </a:rPr>
              <a:t>Ressources pour évaluer l’outil et concrétiser son </a:t>
            </a:r>
          </a:p>
          <a:p>
            <a:pPr lvl="0" algn="ctr"/>
            <a:r>
              <a:rPr lang="fr-CA" b="1" dirty="0">
                <a:solidFill>
                  <a:schemeClr val="bg1"/>
                </a:solidFill>
              </a:rPr>
              <a:t>introduction sur le marché</a:t>
            </a:r>
          </a:p>
        </p:txBody>
      </p:sp>
      <p:sp>
        <p:nvSpPr>
          <p:cNvPr id="55" name="TextBox 54"/>
          <p:cNvSpPr txBox="1"/>
          <p:nvPr/>
        </p:nvSpPr>
        <p:spPr>
          <a:xfrm>
            <a:off x="6505982" y="4401657"/>
            <a:ext cx="1734855" cy="923330"/>
          </a:xfrm>
          <a:prstGeom prst="rect">
            <a:avLst/>
          </a:prstGeom>
          <a:noFill/>
        </p:spPr>
        <p:txBody>
          <a:bodyPr wrap="square" rtlCol="0">
            <a:spAutoFit/>
          </a:bodyPr>
          <a:lstStyle/>
          <a:p>
            <a:pPr lvl="0" algn="ctr"/>
            <a:r>
              <a:rPr lang="en-US" b="1" dirty="0">
                <a:solidFill>
                  <a:schemeClr val="bg1"/>
                </a:solidFill>
              </a:rPr>
              <a:t>Government leadership and commitment </a:t>
            </a:r>
          </a:p>
        </p:txBody>
      </p:sp>
      <p:sp>
        <p:nvSpPr>
          <p:cNvPr id="57" name="TextBox 56"/>
          <p:cNvSpPr txBox="1"/>
          <p:nvPr/>
        </p:nvSpPr>
        <p:spPr>
          <a:xfrm>
            <a:off x="9074278" y="4263158"/>
            <a:ext cx="1734855" cy="1200329"/>
          </a:xfrm>
          <a:prstGeom prst="rect">
            <a:avLst/>
          </a:prstGeom>
          <a:noFill/>
        </p:spPr>
        <p:txBody>
          <a:bodyPr wrap="square" rtlCol="0">
            <a:spAutoFit/>
          </a:bodyPr>
          <a:lstStyle/>
          <a:p>
            <a:pPr lvl="0" algn="ctr"/>
            <a:r>
              <a:rPr lang="fr-CA" b="1" dirty="0">
                <a:solidFill>
                  <a:schemeClr val="bg1"/>
                </a:solidFill>
              </a:rPr>
              <a:t>Bénéficier de l’expérience de la communauté One </a:t>
            </a:r>
            <a:r>
              <a:rPr lang="fr-CA" b="1" dirty="0" err="1">
                <a:solidFill>
                  <a:schemeClr val="bg1"/>
                </a:solidFill>
              </a:rPr>
              <a:t>Health</a:t>
            </a:r>
            <a:endParaRPr lang="fr-CA" b="1" dirty="0">
              <a:solidFill>
                <a:schemeClr val="bg1"/>
              </a:solidFill>
            </a:endParaRPr>
          </a:p>
        </p:txBody>
      </p:sp>
      <p:sp>
        <p:nvSpPr>
          <p:cNvPr id="23" name="Rectangle 22"/>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CE14EB1A-5086-5944-985E-66BF8FAB966B}"/>
              </a:ext>
            </a:extLst>
          </p:cNvPr>
          <p:cNvSpPr txBox="1"/>
          <p:nvPr/>
        </p:nvSpPr>
        <p:spPr>
          <a:xfrm>
            <a:off x="695299" y="867079"/>
            <a:ext cx="7648248" cy="584775"/>
          </a:xfrm>
          <a:prstGeom prst="rect">
            <a:avLst/>
          </a:prstGeom>
          <a:noFill/>
        </p:spPr>
        <p:txBody>
          <a:bodyPr wrap="none" rtlCol="0">
            <a:spAutoFit/>
          </a:bodyPr>
          <a:lstStyle/>
          <a:p>
            <a:r>
              <a:rPr lang="fr-CA" sz="3200" b="1" dirty="0">
                <a:solidFill>
                  <a:schemeClr val="tx2"/>
                </a:solidFill>
              </a:rPr>
              <a:t>De la recherche à l’action : quatre priorités</a:t>
            </a:r>
          </a:p>
        </p:txBody>
      </p:sp>
      <p:pic>
        <p:nvPicPr>
          <p:cNvPr id="5" name="Picture 4">
            <a:extLst>
              <a:ext uri="{FF2B5EF4-FFF2-40B4-BE49-F238E27FC236}">
                <a16:creationId xmlns:a16="http://schemas.microsoft.com/office/drawing/2014/main" id="{D7220815-1EF5-3D49-97AC-E2831809B33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60905" y="2908826"/>
            <a:ext cx="1195614" cy="1195614"/>
          </a:xfrm>
          <a:prstGeom prst="rect">
            <a:avLst/>
          </a:prstGeom>
        </p:spPr>
      </p:pic>
      <p:pic>
        <p:nvPicPr>
          <p:cNvPr id="7" name="Picture 6">
            <a:extLst>
              <a:ext uri="{FF2B5EF4-FFF2-40B4-BE49-F238E27FC236}">
                <a16:creationId xmlns:a16="http://schemas.microsoft.com/office/drawing/2014/main" id="{315CCCD7-4A6C-614B-9C93-14A8DBCCA86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19188"/>
          <a:stretch/>
        </p:blipFill>
        <p:spPr>
          <a:xfrm>
            <a:off x="4499828" y="3033659"/>
            <a:ext cx="769733" cy="952500"/>
          </a:xfrm>
          <a:prstGeom prst="rect">
            <a:avLst/>
          </a:prstGeom>
        </p:spPr>
      </p:pic>
      <p:pic>
        <p:nvPicPr>
          <p:cNvPr id="9" name="Picture 8">
            <a:extLst>
              <a:ext uri="{FF2B5EF4-FFF2-40B4-BE49-F238E27FC236}">
                <a16:creationId xmlns:a16="http://schemas.microsoft.com/office/drawing/2014/main" id="{EA2D4F3C-3D73-2743-A848-BC068C1A85CF}"/>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30974" y="3030383"/>
            <a:ext cx="952500" cy="952500"/>
          </a:xfrm>
          <a:prstGeom prst="rect">
            <a:avLst/>
          </a:prstGeom>
        </p:spPr>
      </p:pic>
      <p:pic>
        <p:nvPicPr>
          <p:cNvPr id="16" name="Picture 15">
            <a:extLst>
              <a:ext uri="{FF2B5EF4-FFF2-40B4-BE49-F238E27FC236}">
                <a16:creationId xmlns:a16="http://schemas.microsoft.com/office/drawing/2014/main" id="{30CDB7A6-5A69-A847-BD6E-EC2CAD9F320B}"/>
              </a:ext>
            </a:extLst>
          </p:cNvPr>
          <p:cNvPicPr>
            <a:picLocks noChangeAspect="1"/>
          </p:cNvPicPr>
          <p:nvPr/>
        </p:nvPicPr>
        <p:blipFill>
          <a:blip r:embed="rId6" cstate="email">
            <a:duotone>
              <a:schemeClr val="bg2">
                <a:shade val="45000"/>
                <a:satMod val="135000"/>
              </a:schemeClr>
              <a:prstClr val="white"/>
            </a:duotone>
            <a:extLst>
              <a:ext uri="{BEBA8EAE-BF5A-486C-A8C5-ECC9F3942E4B}">
                <a14:imgProps xmlns:a14="http://schemas.microsoft.com/office/drawing/2010/main">
                  <a14:imgLayer r:embed="rId7">
                    <a14:imgEffect>
                      <a14:backgroundRemoval t="10000" b="90000" l="10000" r="90000">
                        <a14:foregroundMark x1="48750" y1="90000" x2="34583" y2="88958"/>
                        <a14:foregroundMark x1="33333" y1="11875" x2="47292" y2="11042"/>
                        <a14:foregroundMark x1="49167" y1="10208" x2="37917" y2="10417"/>
                        <a14:foregroundMark x1="10000" y1="51042" x2="11042" y2="66042"/>
                      </a14:backgroundRemoval>
                    </a14:imgEffect>
                  </a14:imgLayer>
                </a14:imgProps>
              </a:ext>
              <a:ext uri="{28A0092B-C50C-407E-A947-70E740481C1C}">
                <a14:useLocalDpi xmlns:a14="http://schemas.microsoft.com/office/drawing/2010/main" val="0"/>
              </a:ext>
            </a:extLst>
          </a:blip>
          <a:stretch>
            <a:fillRect/>
          </a:stretch>
        </p:blipFill>
        <p:spPr>
          <a:xfrm>
            <a:off x="9487381" y="2908826"/>
            <a:ext cx="985294" cy="985294"/>
          </a:xfrm>
          <a:prstGeom prst="rect">
            <a:avLst/>
          </a:prstGeom>
        </p:spPr>
      </p:pic>
      <p:grpSp>
        <p:nvGrpSpPr>
          <p:cNvPr id="17" name="Group 16">
            <a:extLst>
              <a:ext uri="{FF2B5EF4-FFF2-40B4-BE49-F238E27FC236}">
                <a16:creationId xmlns:a16="http://schemas.microsoft.com/office/drawing/2014/main" id="{273A88CE-FDE1-DB42-8E1B-33D9E72D09C8}"/>
              </a:ext>
            </a:extLst>
          </p:cNvPr>
          <p:cNvGrpSpPr/>
          <p:nvPr/>
        </p:nvGrpSpPr>
        <p:grpSpPr>
          <a:xfrm>
            <a:off x="6110110" y="3556716"/>
            <a:ext cx="3987480" cy="2554661"/>
            <a:chOff x="3926021" y="2908826"/>
            <a:chExt cx="3987480" cy="2554661"/>
          </a:xfrm>
        </p:grpSpPr>
        <p:grpSp>
          <p:nvGrpSpPr>
            <p:cNvPr id="18" name="Group 17">
              <a:extLst>
                <a:ext uri="{FF2B5EF4-FFF2-40B4-BE49-F238E27FC236}">
                  <a16:creationId xmlns:a16="http://schemas.microsoft.com/office/drawing/2014/main" id="{A7675D80-2233-EC49-B767-B046CA049CF5}"/>
                </a:ext>
              </a:extLst>
            </p:cNvPr>
            <p:cNvGrpSpPr/>
            <p:nvPr/>
          </p:nvGrpSpPr>
          <p:grpSpPr>
            <a:xfrm>
              <a:off x="3926021" y="2908826"/>
              <a:ext cx="3986389" cy="2554661"/>
              <a:chOff x="3926021" y="2908826"/>
              <a:chExt cx="3986389" cy="2554661"/>
            </a:xfrm>
          </p:grpSpPr>
          <p:sp>
            <p:nvSpPr>
              <p:cNvPr id="27" name="Rectangle 26">
                <a:extLst>
                  <a:ext uri="{FF2B5EF4-FFF2-40B4-BE49-F238E27FC236}">
                    <a16:creationId xmlns:a16="http://schemas.microsoft.com/office/drawing/2014/main" id="{3FC4285C-57C1-C543-899A-8970468B2AAB}"/>
                  </a:ext>
                </a:extLst>
              </p:cNvPr>
              <p:cNvSpPr/>
              <p:nvPr/>
            </p:nvSpPr>
            <p:spPr>
              <a:xfrm>
                <a:off x="4047294" y="2908826"/>
                <a:ext cx="3865116" cy="2554661"/>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US" sz="900"/>
              </a:p>
            </p:txBody>
          </p:sp>
          <p:sp>
            <p:nvSpPr>
              <p:cNvPr id="29" name="Triangle 28">
                <a:extLst>
                  <a:ext uri="{FF2B5EF4-FFF2-40B4-BE49-F238E27FC236}">
                    <a16:creationId xmlns:a16="http://schemas.microsoft.com/office/drawing/2014/main" id="{20E874D9-5689-2E4B-96A6-07E62E1CC3B8}"/>
                  </a:ext>
                </a:extLst>
              </p:cNvPr>
              <p:cNvSpPr/>
              <p:nvPr/>
            </p:nvSpPr>
            <p:spPr>
              <a:xfrm rot="16200000">
                <a:off x="3900656" y="4059224"/>
                <a:ext cx="367798" cy="31706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ound Same Side Corner Rectangle 18">
              <a:extLst>
                <a:ext uri="{FF2B5EF4-FFF2-40B4-BE49-F238E27FC236}">
                  <a16:creationId xmlns:a16="http://schemas.microsoft.com/office/drawing/2014/main" id="{9C02589A-47E4-7049-8CBF-1539593B8182}"/>
                </a:ext>
              </a:extLst>
            </p:cNvPr>
            <p:cNvSpPr/>
            <p:nvPr/>
          </p:nvSpPr>
          <p:spPr>
            <a:xfrm rot="10800000" flipH="1">
              <a:off x="4678659" y="3518014"/>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0" name="Round Same Side Corner Rectangle 19">
              <a:extLst>
                <a:ext uri="{FF2B5EF4-FFF2-40B4-BE49-F238E27FC236}">
                  <a16:creationId xmlns:a16="http://schemas.microsoft.com/office/drawing/2014/main" id="{C757686A-A79E-5B4D-9D7B-4BB6E3AF5CAF}"/>
                </a:ext>
              </a:extLst>
            </p:cNvPr>
            <p:cNvSpPr/>
            <p:nvPr/>
          </p:nvSpPr>
          <p:spPr>
            <a:xfrm rot="10800000" flipH="1">
              <a:off x="4678659" y="4111072"/>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1" name="Round Same Side Corner Rectangle 20">
              <a:extLst>
                <a:ext uri="{FF2B5EF4-FFF2-40B4-BE49-F238E27FC236}">
                  <a16:creationId xmlns:a16="http://schemas.microsoft.com/office/drawing/2014/main" id="{B6828019-813D-D245-B09D-162FF5F84772}"/>
                </a:ext>
              </a:extLst>
            </p:cNvPr>
            <p:cNvSpPr/>
            <p:nvPr/>
          </p:nvSpPr>
          <p:spPr>
            <a:xfrm rot="10800000" flipH="1">
              <a:off x="4678659" y="4704130"/>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2" name="TextBox 21">
              <a:extLst>
                <a:ext uri="{FF2B5EF4-FFF2-40B4-BE49-F238E27FC236}">
                  <a16:creationId xmlns:a16="http://schemas.microsoft.com/office/drawing/2014/main" id="{F7A21717-02BA-D545-A650-0CA37AEAE49E}"/>
                </a:ext>
              </a:extLst>
            </p:cNvPr>
            <p:cNvSpPr txBox="1"/>
            <p:nvPr/>
          </p:nvSpPr>
          <p:spPr>
            <a:xfrm>
              <a:off x="4740924" y="3561034"/>
              <a:ext cx="2542213" cy="369332"/>
            </a:xfrm>
            <a:prstGeom prst="rect">
              <a:avLst/>
            </a:prstGeom>
            <a:noFill/>
          </p:spPr>
          <p:txBody>
            <a:bodyPr wrap="square" rtlCol="0">
              <a:spAutoFit/>
            </a:bodyPr>
            <a:lstStyle/>
            <a:p>
              <a:r>
                <a:rPr lang="fr-CA" dirty="0">
                  <a:solidFill>
                    <a:srgbClr val="FFFFFF"/>
                  </a:solidFill>
                  <a:cs typeface="Lato Light"/>
                </a:rPr>
                <a:t>Essais cliniques</a:t>
              </a:r>
            </a:p>
          </p:txBody>
        </p:sp>
        <p:sp>
          <p:nvSpPr>
            <p:cNvPr id="24" name="TextBox 23">
              <a:extLst>
                <a:ext uri="{FF2B5EF4-FFF2-40B4-BE49-F238E27FC236}">
                  <a16:creationId xmlns:a16="http://schemas.microsoft.com/office/drawing/2014/main" id="{8A6593A6-D1D4-0C48-913E-2A30F9335982}"/>
                </a:ext>
              </a:extLst>
            </p:cNvPr>
            <p:cNvSpPr txBox="1"/>
            <p:nvPr/>
          </p:nvSpPr>
          <p:spPr>
            <a:xfrm>
              <a:off x="4740924" y="4151179"/>
              <a:ext cx="2903316" cy="369332"/>
            </a:xfrm>
            <a:prstGeom prst="rect">
              <a:avLst/>
            </a:prstGeom>
            <a:noFill/>
          </p:spPr>
          <p:txBody>
            <a:bodyPr wrap="square" rtlCol="0">
              <a:spAutoFit/>
            </a:bodyPr>
            <a:lstStyle/>
            <a:p>
              <a:r>
                <a:rPr lang="fr-CA" dirty="0">
                  <a:solidFill>
                    <a:srgbClr val="FFFFFF"/>
                  </a:solidFill>
                  <a:cs typeface="Lato Light"/>
                </a:rPr>
                <a:t>Sensibiliser les prestataires</a:t>
              </a:r>
            </a:p>
          </p:txBody>
        </p:sp>
        <p:sp>
          <p:nvSpPr>
            <p:cNvPr id="25" name="TextBox 24">
              <a:extLst>
                <a:ext uri="{FF2B5EF4-FFF2-40B4-BE49-F238E27FC236}">
                  <a16:creationId xmlns:a16="http://schemas.microsoft.com/office/drawing/2014/main" id="{5EE1B571-EB3C-8042-B695-41BBDFD18D74}"/>
                </a:ext>
              </a:extLst>
            </p:cNvPr>
            <p:cNvSpPr txBox="1"/>
            <p:nvPr/>
          </p:nvSpPr>
          <p:spPr>
            <a:xfrm>
              <a:off x="4733679" y="4756010"/>
              <a:ext cx="3080579" cy="369332"/>
            </a:xfrm>
            <a:prstGeom prst="rect">
              <a:avLst/>
            </a:prstGeom>
            <a:noFill/>
          </p:spPr>
          <p:txBody>
            <a:bodyPr wrap="square" rtlCol="0">
              <a:spAutoFit/>
            </a:bodyPr>
            <a:lstStyle/>
            <a:p>
              <a:r>
                <a:rPr lang="fr-CA" dirty="0">
                  <a:solidFill>
                    <a:srgbClr val="FFFFFF"/>
                  </a:solidFill>
                  <a:cs typeface="Lato Light"/>
                </a:rPr>
                <a:t>Autres recherches</a:t>
              </a:r>
            </a:p>
          </p:txBody>
        </p:sp>
        <p:sp>
          <p:nvSpPr>
            <p:cNvPr id="26" name="Rectangle 25">
              <a:extLst>
                <a:ext uri="{FF2B5EF4-FFF2-40B4-BE49-F238E27FC236}">
                  <a16:creationId xmlns:a16="http://schemas.microsoft.com/office/drawing/2014/main" id="{11FF9691-D5C3-BD42-95C1-B7B936E61C87}"/>
                </a:ext>
              </a:extLst>
            </p:cNvPr>
            <p:cNvSpPr/>
            <p:nvPr/>
          </p:nvSpPr>
          <p:spPr>
            <a:xfrm>
              <a:off x="4048385" y="3041370"/>
              <a:ext cx="3865116" cy="344133"/>
            </a:xfrm>
            <a:prstGeom prst="rect">
              <a:avLst/>
            </a:prstGeom>
          </p:spPr>
          <p:txBody>
            <a:bodyPr wrap="square">
              <a:spAutoFit/>
            </a:bodyPr>
            <a:lstStyle/>
            <a:p>
              <a:pPr marR="0" lvl="0">
                <a:lnSpc>
                  <a:spcPct val="107000"/>
                </a:lnSpc>
                <a:spcBef>
                  <a:spcPts val="0"/>
                </a:spcBef>
                <a:spcAft>
                  <a:spcPts val="800"/>
                </a:spcAft>
              </a:pPr>
              <a:r>
                <a:rPr lang="fr-CA" sz="1600" dirty="0">
                  <a:solidFill>
                    <a:schemeClr val="bg1"/>
                  </a:solidFill>
                  <a:ea typeface="Noto Sans Symbols"/>
                  <a:cs typeface="Noto Sans Symbols"/>
                </a:rPr>
                <a:t>Fonds supplémentaires nécessaires pour</a:t>
              </a:r>
            </a:p>
          </p:txBody>
        </p:sp>
      </p:grpSp>
    </p:spTree>
    <p:extLst>
      <p:ext uri="{BB962C8B-B14F-4D97-AF65-F5344CB8AC3E}">
        <p14:creationId xmlns:p14="http://schemas.microsoft.com/office/powerpoint/2010/main" val="370838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p Arrow 31"/>
          <p:cNvSpPr/>
          <p:nvPr/>
        </p:nvSpPr>
        <p:spPr>
          <a:xfrm>
            <a:off x="6094413" y="2090456"/>
            <a:ext cx="2556407" cy="4201124"/>
          </a:xfrm>
          <a:prstGeom prst="upArrow">
            <a:avLst>
              <a:gd name="adj1" fmla="val 69872"/>
              <a:gd name="adj2" fmla="val 45564"/>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3" name="Up Arrow 32"/>
          <p:cNvSpPr/>
          <p:nvPr/>
        </p:nvSpPr>
        <p:spPr>
          <a:xfrm>
            <a:off x="8650819"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55" name="TextBox 54"/>
          <p:cNvSpPr txBox="1"/>
          <p:nvPr/>
        </p:nvSpPr>
        <p:spPr>
          <a:xfrm>
            <a:off x="6505982" y="4401657"/>
            <a:ext cx="1734855" cy="1200329"/>
          </a:xfrm>
          <a:prstGeom prst="rect">
            <a:avLst/>
          </a:prstGeom>
          <a:noFill/>
        </p:spPr>
        <p:txBody>
          <a:bodyPr wrap="square" rtlCol="0">
            <a:spAutoFit/>
          </a:bodyPr>
          <a:lstStyle/>
          <a:p>
            <a:pPr lvl="0" algn="ctr"/>
            <a:r>
              <a:rPr lang="fr-CA" b="1" dirty="0">
                <a:solidFill>
                  <a:schemeClr val="bg1"/>
                </a:solidFill>
              </a:rPr>
              <a:t>Leadership et engagement des gouvernements</a:t>
            </a:r>
          </a:p>
        </p:txBody>
      </p:sp>
      <p:sp>
        <p:nvSpPr>
          <p:cNvPr id="57" name="TextBox 56"/>
          <p:cNvSpPr txBox="1"/>
          <p:nvPr/>
        </p:nvSpPr>
        <p:spPr>
          <a:xfrm>
            <a:off x="9061594" y="4191018"/>
            <a:ext cx="1734855" cy="1200329"/>
          </a:xfrm>
          <a:prstGeom prst="rect">
            <a:avLst/>
          </a:prstGeom>
          <a:noFill/>
        </p:spPr>
        <p:txBody>
          <a:bodyPr wrap="square" rtlCol="0">
            <a:spAutoFit/>
          </a:bodyPr>
          <a:lstStyle/>
          <a:p>
            <a:pPr lvl="0" algn="ctr"/>
            <a:r>
              <a:rPr lang="fr-CA" b="1" dirty="0">
                <a:solidFill>
                  <a:schemeClr val="bg1"/>
                </a:solidFill>
              </a:rPr>
              <a:t>Bénéficier de l’expérience de la communauté One </a:t>
            </a:r>
            <a:r>
              <a:rPr lang="fr-CA" b="1" dirty="0" err="1">
                <a:solidFill>
                  <a:schemeClr val="bg1"/>
                </a:solidFill>
              </a:rPr>
              <a:t>Health</a:t>
            </a:r>
            <a:endParaRPr lang="fr-CA" b="1" dirty="0">
              <a:solidFill>
                <a:schemeClr val="bg1"/>
              </a:solidFill>
            </a:endParaRPr>
          </a:p>
        </p:txBody>
      </p:sp>
      <p:sp>
        <p:nvSpPr>
          <p:cNvPr id="23" name="Rectangle 22"/>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CE14EB1A-5086-5944-985E-66BF8FAB966B}"/>
              </a:ext>
            </a:extLst>
          </p:cNvPr>
          <p:cNvSpPr txBox="1"/>
          <p:nvPr/>
        </p:nvSpPr>
        <p:spPr>
          <a:xfrm>
            <a:off x="695299" y="867079"/>
            <a:ext cx="7648248" cy="584775"/>
          </a:xfrm>
          <a:prstGeom prst="rect">
            <a:avLst/>
          </a:prstGeom>
          <a:noFill/>
        </p:spPr>
        <p:txBody>
          <a:bodyPr wrap="none" rtlCol="0">
            <a:spAutoFit/>
          </a:bodyPr>
          <a:lstStyle/>
          <a:p>
            <a:r>
              <a:rPr lang="fr-CA" sz="3200" b="1" dirty="0">
                <a:solidFill>
                  <a:schemeClr val="tx2"/>
                </a:solidFill>
              </a:rPr>
              <a:t>De la recherche à l’action : quatre priorités</a:t>
            </a:r>
          </a:p>
        </p:txBody>
      </p:sp>
      <p:grpSp>
        <p:nvGrpSpPr>
          <p:cNvPr id="2" name="Group 1">
            <a:extLst>
              <a:ext uri="{FF2B5EF4-FFF2-40B4-BE49-F238E27FC236}">
                <a16:creationId xmlns:a16="http://schemas.microsoft.com/office/drawing/2014/main" id="{E3BD5D22-12CC-B142-BD14-1AFCAD8636DF}"/>
              </a:ext>
            </a:extLst>
          </p:cNvPr>
          <p:cNvGrpSpPr/>
          <p:nvPr/>
        </p:nvGrpSpPr>
        <p:grpSpPr>
          <a:xfrm>
            <a:off x="980509" y="2090456"/>
            <a:ext cx="5112813" cy="4201124"/>
            <a:chOff x="980509" y="2090456"/>
            <a:chExt cx="5112813" cy="4201124"/>
          </a:xfrm>
        </p:grpSpPr>
        <p:sp>
          <p:nvSpPr>
            <p:cNvPr id="31" name="Up Arrow 30"/>
            <p:cNvSpPr/>
            <p:nvPr/>
          </p:nvSpPr>
          <p:spPr>
            <a:xfrm>
              <a:off x="3536915"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4" name="Up Arrow 33"/>
            <p:cNvSpPr/>
            <p:nvPr/>
          </p:nvSpPr>
          <p:spPr>
            <a:xfrm>
              <a:off x="980509"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51" name="TextBox 50"/>
            <p:cNvSpPr txBox="1"/>
            <p:nvPr/>
          </p:nvSpPr>
          <p:spPr>
            <a:xfrm>
              <a:off x="1383500" y="3986159"/>
              <a:ext cx="1734855" cy="2062103"/>
            </a:xfrm>
            <a:prstGeom prst="rect">
              <a:avLst/>
            </a:prstGeom>
            <a:noFill/>
          </p:spPr>
          <p:txBody>
            <a:bodyPr wrap="square" rtlCol="0">
              <a:spAutoFit/>
            </a:bodyPr>
            <a:lstStyle/>
            <a:p>
              <a:pPr lvl="0" algn="ctr"/>
              <a:r>
                <a:rPr lang="fr-CA" sz="1600" b="1" dirty="0">
                  <a:solidFill>
                    <a:schemeClr val="bg1"/>
                  </a:solidFill>
                </a:rPr>
                <a:t>Partenariats avec l’industrie pour mettre sur le marché un test de diagnostic ayant  fait l’objet d’une « preuve de concept »</a:t>
              </a:r>
            </a:p>
          </p:txBody>
        </p:sp>
        <p:sp>
          <p:nvSpPr>
            <p:cNvPr id="53" name="TextBox 52"/>
            <p:cNvSpPr txBox="1"/>
            <p:nvPr/>
          </p:nvSpPr>
          <p:spPr>
            <a:xfrm>
              <a:off x="3951797" y="4124658"/>
              <a:ext cx="1734855" cy="1477328"/>
            </a:xfrm>
            <a:prstGeom prst="rect">
              <a:avLst/>
            </a:prstGeom>
            <a:noFill/>
          </p:spPr>
          <p:txBody>
            <a:bodyPr wrap="square" rtlCol="0">
              <a:spAutoFit/>
            </a:bodyPr>
            <a:lstStyle/>
            <a:p>
              <a:pPr lvl="0" algn="ctr"/>
              <a:r>
                <a:rPr lang="en-US" b="1" dirty="0">
                  <a:solidFill>
                    <a:schemeClr val="bg1"/>
                  </a:solidFill>
                </a:rPr>
                <a:t>Resources to evaluate the tool and scale up its introduction</a:t>
              </a:r>
            </a:p>
          </p:txBody>
        </p:sp>
        <p:pic>
          <p:nvPicPr>
            <p:cNvPr id="5" name="Picture 4">
              <a:extLst>
                <a:ext uri="{FF2B5EF4-FFF2-40B4-BE49-F238E27FC236}">
                  <a16:creationId xmlns:a16="http://schemas.microsoft.com/office/drawing/2014/main" id="{D7220815-1EF5-3D49-97AC-E2831809B33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60905" y="2908826"/>
              <a:ext cx="1195614" cy="1195614"/>
            </a:xfrm>
            <a:prstGeom prst="rect">
              <a:avLst/>
            </a:prstGeom>
          </p:spPr>
        </p:pic>
        <p:pic>
          <p:nvPicPr>
            <p:cNvPr id="7" name="Picture 6">
              <a:extLst>
                <a:ext uri="{FF2B5EF4-FFF2-40B4-BE49-F238E27FC236}">
                  <a16:creationId xmlns:a16="http://schemas.microsoft.com/office/drawing/2014/main" id="{315CCCD7-4A6C-614B-9C93-14A8DBCCA86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19188"/>
            <a:stretch/>
          </p:blipFill>
          <p:spPr>
            <a:xfrm>
              <a:off x="4499828" y="3033659"/>
              <a:ext cx="769733" cy="952500"/>
            </a:xfrm>
            <a:prstGeom prst="rect">
              <a:avLst/>
            </a:prstGeom>
          </p:spPr>
        </p:pic>
      </p:grpSp>
      <p:pic>
        <p:nvPicPr>
          <p:cNvPr id="9" name="Picture 8">
            <a:extLst>
              <a:ext uri="{FF2B5EF4-FFF2-40B4-BE49-F238E27FC236}">
                <a16:creationId xmlns:a16="http://schemas.microsoft.com/office/drawing/2014/main" id="{EA2D4F3C-3D73-2743-A848-BC068C1A85CF}"/>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30974" y="3030383"/>
            <a:ext cx="952500" cy="952500"/>
          </a:xfrm>
          <a:prstGeom prst="rect">
            <a:avLst/>
          </a:prstGeom>
        </p:spPr>
      </p:pic>
      <p:pic>
        <p:nvPicPr>
          <p:cNvPr id="17" name="Picture 16">
            <a:extLst>
              <a:ext uri="{FF2B5EF4-FFF2-40B4-BE49-F238E27FC236}">
                <a16:creationId xmlns:a16="http://schemas.microsoft.com/office/drawing/2014/main" id="{BB84F412-111E-814D-A8CB-DD226B9E6FD1}"/>
              </a:ext>
            </a:extLst>
          </p:cNvPr>
          <p:cNvPicPr>
            <a:picLocks noChangeAspect="1"/>
          </p:cNvPicPr>
          <p:nvPr/>
        </p:nvPicPr>
        <p:blipFill>
          <a:blip r:embed="rId6" cstate="email">
            <a:duotone>
              <a:schemeClr val="bg2">
                <a:shade val="45000"/>
                <a:satMod val="135000"/>
              </a:schemeClr>
              <a:prstClr val="white"/>
            </a:duotone>
            <a:extLst>
              <a:ext uri="{BEBA8EAE-BF5A-486C-A8C5-ECC9F3942E4B}">
                <a14:imgProps xmlns:a14="http://schemas.microsoft.com/office/drawing/2010/main">
                  <a14:imgLayer r:embed="rId7">
                    <a14:imgEffect>
                      <a14:backgroundRemoval t="10000" b="90000" l="10000" r="90000">
                        <a14:foregroundMark x1="48750" y1="90000" x2="34583" y2="88958"/>
                        <a14:foregroundMark x1="33333" y1="11875" x2="47292" y2="11042"/>
                        <a14:foregroundMark x1="49167" y1="10208" x2="37917" y2="10417"/>
                        <a14:foregroundMark x1="10000" y1="51042" x2="11042" y2="66042"/>
                      </a14:backgroundRemoval>
                    </a14:imgEffect>
                  </a14:imgLayer>
                </a14:imgProps>
              </a:ext>
              <a:ext uri="{28A0092B-C50C-407E-A947-70E740481C1C}">
                <a14:useLocalDpi xmlns:a14="http://schemas.microsoft.com/office/drawing/2010/main" val="0"/>
              </a:ext>
            </a:extLst>
          </a:blip>
          <a:stretch>
            <a:fillRect/>
          </a:stretch>
        </p:blipFill>
        <p:spPr>
          <a:xfrm>
            <a:off x="9487381" y="2908826"/>
            <a:ext cx="985294" cy="985294"/>
          </a:xfrm>
          <a:prstGeom prst="rect">
            <a:avLst/>
          </a:prstGeom>
        </p:spPr>
      </p:pic>
      <p:grpSp>
        <p:nvGrpSpPr>
          <p:cNvPr id="4" name="Group 3">
            <a:extLst>
              <a:ext uri="{FF2B5EF4-FFF2-40B4-BE49-F238E27FC236}">
                <a16:creationId xmlns:a16="http://schemas.microsoft.com/office/drawing/2014/main" id="{0067AB25-77BD-D346-8E63-8A3D7E5EA54F}"/>
              </a:ext>
            </a:extLst>
          </p:cNvPr>
          <p:cNvGrpSpPr/>
          <p:nvPr/>
        </p:nvGrpSpPr>
        <p:grpSpPr>
          <a:xfrm>
            <a:off x="2498500" y="3506633"/>
            <a:ext cx="3710134" cy="2554661"/>
            <a:chOff x="2244446" y="2825171"/>
            <a:chExt cx="3710134" cy="2554661"/>
          </a:xfrm>
        </p:grpSpPr>
        <p:grpSp>
          <p:nvGrpSpPr>
            <p:cNvPr id="3" name="Group 2">
              <a:extLst>
                <a:ext uri="{FF2B5EF4-FFF2-40B4-BE49-F238E27FC236}">
                  <a16:creationId xmlns:a16="http://schemas.microsoft.com/office/drawing/2014/main" id="{9C43A129-E1FA-E74C-90DC-2F2DDBB5A405}"/>
                </a:ext>
              </a:extLst>
            </p:cNvPr>
            <p:cNvGrpSpPr/>
            <p:nvPr/>
          </p:nvGrpSpPr>
          <p:grpSpPr>
            <a:xfrm>
              <a:off x="2244446" y="2825171"/>
              <a:ext cx="3710134" cy="2554661"/>
              <a:chOff x="2244446" y="2825171"/>
              <a:chExt cx="3710134" cy="2554661"/>
            </a:xfrm>
          </p:grpSpPr>
          <p:sp>
            <p:nvSpPr>
              <p:cNvPr id="27" name="Rectangle 26">
                <a:extLst>
                  <a:ext uri="{FF2B5EF4-FFF2-40B4-BE49-F238E27FC236}">
                    <a16:creationId xmlns:a16="http://schemas.microsoft.com/office/drawing/2014/main" id="{D9FCC05A-65BA-3C43-B577-9375993004E9}"/>
                  </a:ext>
                </a:extLst>
              </p:cNvPr>
              <p:cNvSpPr/>
              <p:nvPr/>
            </p:nvSpPr>
            <p:spPr>
              <a:xfrm>
                <a:off x="2244446" y="2825171"/>
                <a:ext cx="3431685" cy="255466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US" sz="900"/>
              </a:p>
            </p:txBody>
          </p:sp>
          <p:sp>
            <p:nvSpPr>
              <p:cNvPr id="29" name="Triangle 28">
                <a:extLst>
                  <a:ext uri="{FF2B5EF4-FFF2-40B4-BE49-F238E27FC236}">
                    <a16:creationId xmlns:a16="http://schemas.microsoft.com/office/drawing/2014/main" id="{82EDED4B-1831-154B-A0B4-8E8A95A9AFD0}"/>
                  </a:ext>
                </a:extLst>
              </p:cNvPr>
              <p:cNvSpPr/>
              <p:nvPr/>
            </p:nvSpPr>
            <p:spPr>
              <a:xfrm rot="5400000">
                <a:off x="5612148" y="3941566"/>
                <a:ext cx="367798" cy="317067"/>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DA889F97-27F4-FC40-A3AD-7AAEEA8EE3DC}"/>
                </a:ext>
              </a:extLst>
            </p:cNvPr>
            <p:cNvSpPr/>
            <p:nvPr/>
          </p:nvSpPr>
          <p:spPr>
            <a:xfrm>
              <a:off x="2543315" y="2980786"/>
              <a:ext cx="2926287" cy="2188420"/>
            </a:xfrm>
            <a:prstGeom prst="rect">
              <a:avLst/>
            </a:prstGeom>
          </p:spPr>
          <p:txBody>
            <a:bodyPr wrap="square">
              <a:spAutoFit/>
            </a:bodyPr>
            <a:lstStyle/>
            <a:p>
              <a:pPr marR="0" lvl="0">
                <a:lnSpc>
                  <a:spcPct val="107000"/>
                </a:lnSpc>
                <a:spcBef>
                  <a:spcPts val="0"/>
                </a:spcBef>
                <a:spcAft>
                  <a:spcPts val="800"/>
                </a:spcAft>
              </a:pPr>
              <a:r>
                <a:rPr lang="fr-CA" sz="1600" dirty="0">
                  <a:solidFill>
                    <a:schemeClr val="bg1"/>
                  </a:solidFill>
                  <a:ea typeface="Noto Sans Symbols"/>
                  <a:cs typeface="Noto Sans Symbols"/>
                </a:rPr>
                <a:t>Les gouvernements des pays les plus touchés par la LC doivent  inscrire en priorité le diagnostic exact de la leishmaniose dans leur propre budget et dans les demandes aux donateurs et aux partenaires d’investissement.</a:t>
              </a:r>
            </a:p>
          </p:txBody>
        </p:sp>
      </p:grpSp>
    </p:spTree>
    <p:extLst>
      <p:ext uri="{BB962C8B-B14F-4D97-AF65-F5344CB8AC3E}">
        <p14:creationId xmlns:p14="http://schemas.microsoft.com/office/powerpoint/2010/main" val="41083737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Up Arrow 30"/>
          <p:cNvSpPr/>
          <p:nvPr/>
        </p:nvSpPr>
        <p:spPr>
          <a:xfrm>
            <a:off x="3536915"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2" name="Up Arrow 31"/>
          <p:cNvSpPr/>
          <p:nvPr/>
        </p:nvSpPr>
        <p:spPr>
          <a:xfrm>
            <a:off x="6094413"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3" name="Up Arrow 32"/>
          <p:cNvSpPr/>
          <p:nvPr/>
        </p:nvSpPr>
        <p:spPr>
          <a:xfrm>
            <a:off x="8650819" y="2090456"/>
            <a:ext cx="2556407" cy="4201124"/>
          </a:xfrm>
          <a:prstGeom prst="upArrow">
            <a:avLst>
              <a:gd name="adj1" fmla="val 69872"/>
              <a:gd name="adj2" fmla="val 45564"/>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34" name="Up Arrow 33"/>
          <p:cNvSpPr/>
          <p:nvPr/>
        </p:nvSpPr>
        <p:spPr>
          <a:xfrm>
            <a:off x="980509" y="2090456"/>
            <a:ext cx="2556407" cy="4201124"/>
          </a:xfrm>
          <a:prstGeom prst="upArrow">
            <a:avLst>
              <a:gd name="adj1" fmla="val 69872"/>
              <a:gd name="adj2" fmla="val 45564"/>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51" name="TextBox 50"/>
          <p:cNvSpPr txBox="1"/>
          <p:nvPr/>
        </p:nvSpPr>
        <p:spPr>
          <a:xfrm>
            <a:off x="1383500" y="3986159"/>
            <a:ext cx="1734855" cy="2092881"/>
          </a:xfrm>
          <a:prstGeom prst="rect">
            <a:avLst/>
          </a:prstGeom>
          <a:noFill/>
        </p:spPr>
        <p:txBody>
          <a:bodyPr wrap="square" rtlCol="0">
            <a:spAutoFit/>
          </a:bodyPr>
          <a:lstStyle/>
          <a:p>
            <a:pPr lvl="0" algn="ctr"/>
            <a:r>
              <a:rPr lang="fr-CA" sz="1600" b="1" dirty="0">
                <a:solidFill>
                  <a:schemeClr val="bg1"/>
                </a:solidFill>
              </a:rPr>
              <a:t>Partenariats avec l’industrie pour mettre sur le marché un test de diagnostic ayant  fait l’objet d’une « preuve du concept </a:t>
            </a:r>
            <a:r>
              <a:rPr lang="fr-CA" b="1" dirty="0">
                <a:solidFill>
                  <a:schemeClr val="bg1"/>
                </a:solidFill>
              </a:rPr>
              <a:t>»</a:t>
            </a:r>
          </a:p>
        </p:txBody>
      </p:sp>
      <p:sp>
        <p:nvSpPr>
          <p:cNvPr id="53" name="TextBox 52"/>
          <p:cNvSpPr txBox="1"/>
          <p:nvPr/>
        </p:nvSpPr>
        <p:spPr>
          <a:xfrm>
            <a:off x="3951797" y="4124658"/>
            <a:ext cx="1734855" cy="1477328"/>
          </a:xfrm>
          <a:prstGeom prst="rect">
            <a:avLst/>
          </a:prstGeom>
          <a:noFill/>
        </p:spPr>
        <p:txBody>
          <a:bodyPr wrap="square" rtlCol="0">
            <a:spAutoFit/>
          </a:bodyPr>
          <a:lstStyle/>
          <a:p>
            <a:pPr lvl="0" algn="ctr"/>
            <a:r>
              <a:rPr lang="en-US" b="1" dirty="0">
                <a:solidFill>
                  <a:schemeClr val="bg1"/>
                </a:solidFill>
              </a:rPr>
              <a:t>Resources to evaluate the tool and scale up its introduction</a:t>
            </a:r>
          </a:p>
        </p:txBody>
      </p:sp>
      <p:sp>
        <p:nvSpPr>
          <p:cNvPr id="55" name="TextBox 54"/>
          <p:cNvSpPr txBox="1"/>
          <p:nvPr/>
        </p:nvSpPr>
        <p:spPr>
          <a:xfrm>
            <a:off x="6505982" y="4401657"/>
            <a:ext cx="1734855" cy="923330"/>
          </a:xfrm>
          <a:prstGeom prst="rect">
            <a:avLst/>
          </a:prstGeom>
          <a:noFill/>
        </p:spPr>
        <p:txBody>
          <a:bodyPr wrap="square" rtlCol="0">
            <a:spAutoFit/>
          </a:bodyPr>
          <a:lstStyle/>
          <a:p>
            <a:pPr lvl="0" algn="ctr"/>
            <a:r>
              <a:rPr lang="en-US" b="1" dirty="0">
                <a:solidFill>
                  <a:schemeClr val="bg1"/>
                </a:solidFill>
              </a:rPr>
              <a:t>Government leadership and commitment </a:t>
            </a:r>
          </a:p>
        </p:txBody>
      </p:sp>
      <p:sp>
        <p:nvSpPr>
          <p:cNvPr id="57" name="TextBox 56"/>
          <p:cNvSpPr txBox="1"/>
          <p:nvPr/>
        </p:nvSpPr>
        <p:spPr>
          <a:xfrm>
            <a:off x="9074278" y="4263158"/>
            <a:ext cx="1734855" cy="1200329"/>
          </a:xfrm>
          <a:prstGeom prst="rect">
            <a:avLst/>
          </a:prstGeom>
          <a:noFill/>
        </p:spPr>
        <p:txBody>
          <a:bodyPr wrap="square" rtlCol="0">
            <a:spAutoFit/>
          </a:bodyPr>
          <a:lstStyle/>
          <a:p>
            <a:pPr lvl="0" algn="ctr"/>
            <a:r>
              <a:rPr lang="fr-CA" b="1" dirty="0">
                <a:solidFill>
                  <a:schemeClr val="bg1"/>
                </a:solidFill>
              </a:rPr>
              <a:t>Bénéficier de l’expérience de la communauté One </a:t>
            </a:r>
            <a:r>
              <a:rPr lang="fr-CA" b="1" dirty="0" err="1">
                <a:solidFill>
                  <a:schemeClr val="bg1"/>
                </a:solidFill>
              </a:rPr>
              <a:t>Health</a:t>
            </a:r>
            <a:endParaRPr lang="fr-CA" b="1" dirty="0">
              <a:solidFill>
                <a:schemeClr val="bg1"/>
              </a:solidFill>
            </a:endParaRPr>
          </a:p>
        </p:txBody>
      </p:sp>
      <p:sp>
        <p:nvSpPr>
          <p:cNvPr id="23" name="Rectangle 22"/>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CE14EB1A-5086-5944-985E-66BF8FAB966B}"/>
              </a:ext>
            </a:extLst>
          </p:cNvPr>
          <p:cNvSpPr txBox="1"/>
          <p:nvPr/>
        </p:nvSpPr>
        <p:spPr>
          <a:xfrm>
            <a:off x="695299" y="867079"/>
            <a:ext cx="7648248" cy="584775"/>
          </a:xfrm>
          <a:prstGeom prst="rect">
            <a:avLst/>
          </a:prstGeom>
          <a:noFill/>
        </p:spPr>
        <p:txBody>
          <a:bodyPr wrap="none" rtlCol="0">
            <a:spAutoFit/>
          </a:bodyPr>
          <a:lstStyle/>
          <a:p>
            <a:r>
              <a:rPr lang="fr-CA" sz="3200" b="1" dirty="0">
                <a:solidFill>
                  <a:schemeClr val="tx2"/>
                </a:solidFill>
              </a:rPr>
              <a:t>De la recherche à l’action : quatre priorités</a:t>
            </a:r>
          </a:p>
        </p:txBody>
      </p:sp>
      <p:pic>
        <p:nvPicPr>
          <p:cNvPr id="5" name="Picture 4">
            <a:extLst>
              <a:ext uri="{FF2B5EF4-FFF2-40B4-BE49-F238E27FC236}">
                <a16:creationId xmlns:a16="http://schemas.microsoft.com/office/drawing/2014/main" id="{D7220815-1EF5-3D49-97AC-E2831809B33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60905" y="2908826"/>
            <a:ext cx="1195614" cy="1195614"/>
          </a:xfrm>
          <a:prstGeom prst="rect">
            <a:avLst/>
          </a:prstGeom>
        </p:spPr>
      </p:pic>
      <p:pic>
        <p:nvPicPr>
          <p:cNvPr id="7" name="Picture 6">
            <a:extLst>
              <a:ext uri="{FF2B5EF4-FFF2-40B4-BE49-F238E27FC236}">
                <a16:creationId xmlns:a16="http://schemas.microsoft.com/office/drawing/2014/main" id="{315CCCD7-4A6C-614B-9C93-14A8DBCCA86B}"/>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19188"/>
          <a:stretch/>
        </p:blipFill>
        <p:spPr>
          <a:xfrm>
            <a:off x="4499828" y="3033659"/>
            <a:ext cx="769733" cy="952500"/>
          </a:xfrm>
          <a:prstGeom prst="rect">
            <a:avLst/>
          </a:prstGeom>
        </p:spPr>
      </p:pic>
      <p:pic>
        <p:nvPicPr>
          <p:cNvPr id="9" name="Picture 8">
            <a:extLst>
              <a:ext uri="{FF2B5EF4-FFF2-40B4-BE49-F238E27FC236}">
                <a16:creationId xmlns:a16="http://schemas.microsoft.com/office/drawing/2014/main" id="{EA2D4F3C-3D73-2743-A848-BC068C1A85CF}"/>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30974" y="3030383"/>
            <a:ext cx="952500" cy="952500"/>
          </a:xfrm>
          <a:prstGeom prst="rect">
            <a:avLst/>
          </a:prstGeom>
        </p:spPr>
      </p:pic>
      <p:pic>
        <p:nvPicPr>
          <p:cNvPr id="16" name="Picture 15">
            <a:extLst>
              <a:ext uri="{FF2B5EF4-FFF2-40B4-BE49-F238E27FC236}">
                <a16:creationId xmlns:a16="http://schemas.microsoft.com/office/drawing/2014/main" id="{9ED4CDE0-BD12-0047-AC13-573816BD90AD}"/>
              </a:ext>
            </a:extLst>
          </p:cNvPr>
          <p:cNvPicPr>
            <a:picLocks noChangeAspect="1"/>
          </p:cNvPicPr>
          <p:nvPr/>
        </p:nvPicPr>
        <p:blipFill>
          <a:blip r:embed="rId6" cstate="email">
            <a:duotone>
              <a:schemeClr val="bg2">
                <a:shade val="45000"/>
                <a:satMod val="135000"/>
              </a:schemeClr>
              <a:prstClr val="white"/>
            </a:duotone>
            <a:extLst>
              <a:ext uri="{BEBA8EAE-BF5A-486C-A8C5-ECC9F3942E4B}">
                <a14:imgProps xmlns:a14="http://schemas.microsoft.com/office/drawing/2010/main">
                  <a14:imgLayer r:embed="rId7">
                    <a14:imgEffect>
                      <a14:backgroundRemoval t="10000" b="90000" l="10000" r="90000">
                        <a14:foregroundMark x1="48750" y1="90000" x2="34583" y2="88958"/>
                        <a14:foregroundMark x1="33333" y1="11875" x2="47292" y2="11042"/>
                        <a14:foregroundMark x1="49167" y1="10208" x2="37917" y2="10417"/>
                        <a14:foregroundMark x1="10000" y1="51042" x2="11042" y2="66042"/>
                      </a14:backgroundRemoval>
                    </a14:imgEffect>
                  </a14:imgLayer>
                </a14:imgProps>
              </a:ext>
              <a:ext uri="{28A0092B-C50C-407E-A947-70E740481C1C}">
                <a14:useLocalDpi xmlns:a14="http://schemas.microsoft.com/office/drawing/2010/main" val="0"/>
              </a:ext>
            </a:extLst>
          </a:blip>
          <a:stretch>
            <a:fillRect/>
          </a:stretch>
        </p:blipFill>
        <p:spPr>
          <a:xfrm>
            <a:off x="9487381" y="2908826"/>
            <a:ext cx="985294" cy="985294"/>
          </a:xfrm>
          <a:prstGeom prst="rect">
            <a:avLst/>
          </a:prstGeom>
        </p:spPr>
      </p:pic>
      <p:grpSp>
        <p:nvGrpSpPr>
          <p:cNvPr id="6" name="Group 5">
            <a:extLst>
              <a:ext uri="{FF2B5EF4-FFF2-40B4-BE49-F238E27FC236}">
                <a16:creationId xmlns:a16="http://schemas.microsoft.com/office/drawing/2014/main" id="{3A849C3A-A7FE-F747-8E11-10E597BF997E}"/>
              </a:ext>
            </a:extLst>
          </p:cNvPr>
          <p:cNvGrpSpPr/>
          <p:nvPr/>
        </p:nvGrpSpPr>
        <p:grpSpPr>
          <a:xfrm>
            <a:off x="2856519" y="2862580"/>
            <a:ext cx="6032865" cy="3429000"/>
            <a:chOff x="2935971" y="2801460"/>
            <a:chExt cx="6032865" cy="3429000"/>
          </a:xfrm>
        </p:grpSpPr>
        <p:sp>
          <p:nvSpPr>
            <p:cNvPr id="19" name="Rectangle 18">
              <a:extLst>
                <a:ext uri="{FF2B5EF4-FFF2-40B4-BE49-F238E27FC236}">
                  <a16:creationId xmlns:a16="http://schemas.microsoft.com/office/drawing/2014/main" id="{D14F77DE-DF11-7D47-B184-94B46C1ADCAA}"/>
                </a:ext>
              </a:extLst>
            </p:cNvPr>
            <p:cNvSpPr/>
            <p:nvPr/>
          </p:nvSpPr>
          <p:spPr>
            <a:xfrm>
              <a:off x="2935971" y="2801460"/>
              <a:ext cx="5635006" cy="3429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en-US" sz="900"/>
            </a:p>
          </p:txBody>
        </p:sp>
        <p:sp>
          <p:nvSpPr>
            <p:cNvPr id="21" name="Round Same Side Corner Rectangle 20">
              <a:extLst>
                <a:ext uri="{FF2B5EF4-FFF2-40B4-BE49-F238E27FC236}">
                  <a16:creationId xmlns:a16="http://schemas.microsoft.com/office/drawing/2014/main" id="{9EFA1634-B1BB-344C-A29D-BC1ABF3C02E3}"/>
                </a:ext>
              </a:extLst>
            </p:cNvPr>
            <p:cNvSpPr/>
            <p:nvPr/>
          </p:nvSpPr>
          <p:spPr>
            <a:xfrm rot="10800000" flipH="1">
              <a:off x="3397318" y="3724632"/>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2" name="Round Same Side Corner Rectangle 21">
              <a:extLst>
                <a:ext uri="{FF2B5EF4-FFF2-40B4-BE49-F238E27FC236}">
                  <a16:creationId xmlns:a16="http://schemas.microsoft.com/office/drawing/2014/main" id="{14FE17D8-EB5F-204C-A1F7-A55B31044895}"/>
                </a:ext>
              </a:extLst>
            </p:cNvPr>
            <p:cNvSpPr/>
            <p:nvPr/>
          </p:nvSpPr>
          <p:spPr>
            <a:xfrm rot="10800000" flipH="1">
              <a:off x="3397318" y="4317690"/>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4" name="Round Same Side Corner Rectangle 23">
              <a:extLst>
                <a:ext uri="{FF2B5EF4-FFF2-40B4-BE49-F238E27FC236}">
                  <a16:creationId xmlns:a16="http://schemas.microsoft.com/office/drawing/2014/main" id="{2D700E74-6C0F-3B47-8E32-2DCEBE906FCA}"/>
                </a:ext>
              </a:extLst>
            </p:cNvPr>
            <p:cNvSpPr/>
            <p:nvPr/>
          </p:nvSpPr>
          <p:spPr>
            <a:xfrm rot="10800000" flipH="1">
              <a:off x="3397318" y="4910748"/>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26" name="TextBox 25">
              <a:extLst>
                <a:ext uri="{FF2B5EF4-FFF2-40B4-BE49-F238E27FC236}">
                  <a16:creationId xmlns:a16="http://schemas.microsoft.com/office/drawing/2014/main" id="{7A1BC391-848D-1546-8B99-400B5A69B1C3}"/>
                </a:ext>
              </a:extLst>
            </p:cNvPr>
            <p:cNvSpPr txBox="1"/>
            <p:nvPr/>
          </p:nvSpPr>
          <p:spPr>
            <a:xfrm>
              <a:off x="3459583" y="3767652"/>
              <a:ext cx="4370868" cy="369332"/>
            </a:xfrm>
            <a:prstGeom prst="rect">
              <a:avLst/>
            </a:prstGeom>
            <a:noFill/>
          </p:spPr>
          <p:txBody>
            <a:bodyPr wrap="square" rtlCol="0">
              <a:spAutoFit/>
            </a:bodyPr>
            <a:lstStyle/>
            <a:p>
              <a:r>
                <a:rPr lang="fr-CA" dirty="0">
                  <a:solidFill>
                    <a:srgbClr val="FFFFFF"/>
                  </a:solidFill>
                  <a:cs typeface="Lato Light"/>
                </a:rPr>
                <a:t>Faiblesse du diagnostic</a:t>
              </a:r>
            </a:p>
          </p:txBody>
        </p:sp>
        <p:sp>
          <p:nvSpPr>
            <p:cNvPr id="27" name="TextBox 26">
              <a:extLst>
                <a:ext uri="{FF2B5EF4-FFF2-40B4-BE49-F238E27FC236}">
                  <a16:creationId xmlns:a16="http://schemas.microsoft.com/office/drawing/2014/main" id="{A9B82188-66DF-F740-9EEB-B672615526E4}"/>
                </a:ext>
              </a:extLst>
            </p:cNvPr>
            <p:cNvSpPr txBox="1"/>
            <p:nvPr/>
          </p:nvSpPr>
          <p:spPr>
            <a:xfrm>
              <a:off x="3459583" y="4357797"/>
              <a:ext cx="4370868" cy="369332"/>
            </a:xfrm>
            <a:prstGeom prst="rect">
              <a:avLst/>
            </a:prstGeom>
            <a:noFill/>
          </p:spPr>
          <p:txBody>
            <a:bodyPr wrap="square" rtlCol="0">
              <a:spAutoFit/>
            </a:bodyPr>
            <a:lstStyle/>
            <a:p>
              <a:r>
                <a:rPr lang="fr-CA" dirty="0">
                  <a:solidFill>
                    <a:srgbClr val="FFFFFF"/>
                  </a:solidFill>
                  <a:cs typeface="Lato Light"/>
                </a:rPr>
                <a:t>Menaces transnationales</a:t>
              </a:r>
            </a:p>
          </p:txBody>
        </p:sp>
        <p:sp>
          <p:nvSpPr>
            <p:cNvPr id="29" name="TextBox 28">
              <a:extLst>
                <a:ext uri="{FF2B5EF4-FFF2-40B4-BE49-F238E27FC236}">
                  <a16:creationId xmlns:a16="http://schemas.microsoft.com/office/drawing/2014/main" id="{2DBAC8B6-4B13-5149-AE7C-BB5366A67C99}"/>
                </a:ext>
              </a:extLst>
            </p:cNvPr>
            <p:cNvSpPr txBox="1"/>
            <p:nvPr/>
          </p:nvSpPr>
          <p:spPr>
            <a:xfrm>
              <a:off x="3452338" y="4821089"/>
              <a:ext cx="5277932" cy="646331"/>
            </a:xfrm>
            <a:prstGeom prst="rect">
              <a:avLst/>
            </a:prstGeom>
            <a:noFill/>
          </p:spPr>
          <p:txBody>
            <a:bodyPr wrap="square" rtlCol="0">
              <a:spAutoFit/>
            </a:bodyPr>
            <a:lstStyle/>
            <a:p>
              <a:r>
                <a:rPr lang="fr-CA" dirty="0">
                  <a:solidFill>
                    <a:srgbClr val="FFFFFF"/>
                  </a:solidFill>
                  <a:cs typeface="Lato Light"/>
                </a:rPr>
                <a:t>Origine zoonotique exige une approche transdisciplinaire</a:t>
              </a:r>
            </a:p>
          </p:txBody>
        </p:sp>
        <p:sp>
          <p:nvSpPr>
            <p:cNvPr id="3" name="Rectangle 2">
              <a:extLst>
                <a:ext uri="{FF2B5EF4-FFF2-40B4-BE49-F238E27FC236}">
                  <a16:creationId xmlns:a16="http://schemas.microsoft.com/office/drawing/2014/main" id="{DCF8F00C-BF8C-C24C-B9AE-21C3BDCF2351}"/>
                </a:ext>
              </a:extLst>
            </p:cNvPr>
            <p:cNvSpPr/>
            <p:nvPr/>
          </p:nvSpPr>
          <p:spPr>
            <a:xfrm>
              <a:off x="3045667" y="2891712"/>
              <a:ext cx="5400320" cy="671915"/>
            </a:xfrm>
            <a:prstGeom prst="rect">
              <a:avLst/>
            </a:prstGeom>
          </p:spPr>
          <p:txBody>
            <a:bodyPr wrap="square">
              <a:spAutoFit/>
            </a:bodyPr>
            <a:lstStyle/>
            <a:p>
              <a:pPr marR="0" lvl="0">
                <a:lnSpc>
                  <a:spcPct val="107000"/>
                </a:lnSpc>
                <a:spcBef>
                  <a:spcPts val="0"/>
                </a:spcBef>
                <a:spcAft>
                  <a:spcPts val="800"/>
                </a:spcAft>
              </a:pPr>
              <a:r>
                <a:rPr lang="fr-CA" dirty="0">
                  <a:solidFill>
                    <a:schemeClr val="bg1"/>
                  </a:solidFill>
                  <a:ea typeface="Noto Sans Symbols"/>
                  <a:cs typeface="Noto Sans Symbols"/>
                </a:rPr>
                <a:t>Similarités importantes entre la LC et des menaces de pandémies émergentes :</a:t>
              </a:r>
            </a:p>
          </p:txBody>
        </p:sp>
        <p:sp>
          <p:nvSpPr>
            <p:cNvPr id="30" name="Round Same Side Corner Rectangle 29">
              <a:extLst>
                <a:ext uri="{FF2B5EF4-FFF2-40B4-BE49-F238E27FC236}">
                  <a16:creationId xmlns:a16="http://schemas.microsoft.com/office/drawing/2014/main" id="{6B118712-9DBC-6E40-B214-3BBB8EA8D387}"/>
                </a:ext>
              </a:extLst>
            </p:cNvPr>
            <p:cNvSpPr/>
            <p:nvPr/>
          </p:nvSpPr>
          <p:spPr>
            <a:xfrm rot="10800000" flipH="1">
              <a:off x="3397317" y="5503805"/>
              <a:ext cx="45719" cy="453683"/>
            </a:xfrm>
            <a:prstGeom prst="round2SameRect">
              <a:avLst>
                <a:gd name="adj1" fmla="val 50000"/>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9710" tIns="54855" rIns="109710" bIns="54855" rtlCol="0" anchor="ctr"/>
            <a:lstStyle/>
            <a:p>
              <a:endParaRPr lang="bg-BG" sz="900" dirty="0">
                <a:solidFill>
                  <a:srgbClr val="FFFFFF"/>
                </a:solidFill>
                <a:latin typeface="Lato Light"/>
                <a:cs typeface="Lato Light"/>
              </a:endParaRPr>
            </a:p>
          </p:txBody>
        </p:sp>
        <p:sp>
          <p:nvSpPr>
            <p:cNvPr id="35" name="TextBox 34">
              <a:extLst>
                <a:ext uri="{FF2B5EF4-FFF2-40B4-BE49-F238E27FC236}">
                  <a16:creationId xmlns:a16="http://schemas.microsoft.com/office/drawing/2014/main" id="{DC638EE3-BB26-C244-B830-729532C3FD08}"/>
                </a:ext>
              </a:extLst>
            </p:cNvPr>
            <p:cNvSpPr txBox="1"/>
            <p:nvPr/>
          </p:nvSpPr>
          <p:spPr>
            <a:xfrm>
              <a:off x="3443037" y="5529446"/>
              <a:ext cx="4370868" cy="369332"/>
            </a:xfrm>
            <a:prstGeom prst="rect">
              <a:avLst/>
            </a:prstGeom>
            <a:noFill/>
          </p:spPr>
          <p:txBody>
            <a:bodyPr wrap="square" rtlCol="0">
              <a:spAutoFit/>
            </a:bodyPr>
            <a:lstStyle/>
            <a:p>
              <a:r>
                <a:rPr lang="fr-CA" dirty="0">
                  <a:solidFill>
                    <a:srgbClr val="FFFFFF"/>
                  </a:solidFill>
                  <a:cs typeface="Lato Light"/>
                </a:rPr>
                <a:t>Manque relatif de ressources</a:t>
              </a:r>
            </a:p>
          </p:txBody>
        </p:sp>
        <p:sp>
          <p:nvSpPr>
            <p:cNvPr id="4" name="Triangle 3">
              <a:extLst>
                <a:ext uri="{FF2B5EF4-FFF2-40B4-BE49-F238E27FC236}">
                  <a16:creationId xmlns:a16="http://schemas.microsoft.com/office/drawing/2014/main" id="{AFF3A660-172A-CB4D-8B41-26DBE5D001DD}"/>
                </a:ext>
              </a:extLst>
            </p:cNvPr>
            <p:cNvSpPr/>
            <p:nvPr/>
          </p:nvSpPr>
          <p:spPr>
            <a:xfrm rot="5400000">
              <a:off x="8281077" y="4197553"/>
              <a:ext cx="738704" cy="63681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113955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FB8C105-5CC7-4749-AD79-376017BB3870}"/>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62177" y="4014506"/>
            <a:ext cx="10267646" cy="830997"/>
          </a:xfrm>
          <a:prstGeom prst="rect">
            <a:avLst/>
          </a:prstGeom>
          <a:noFill/>
        </p:spPr>
        <p:txBody>
          <a:bodyPr wrap="square" rtlCol="0">
            <a:spAutoFit/>
          </a:bodyPr>
          <a:lstStyle/>
          <a:p>
            <a:r>
              <a:rPr lang="en-US" sz="4800" b="1" dirty="0">
                <a:solidFill>
                  <a:schemeClr val="bg1"/>
                </a:solidFill>
              </a:rPr>
              <a:t>Conclusion</a:t>
            </a:r>
            <a:endParaRPr lang="en-US" sz="4800" dirty="0">
              <a:solidFill>
                <a:schemeClr val="bg1"/>
              </a:solidFill>
            </a:endParaRPr>
          </a:p>
        </p:txBody>
      </p:sp>
      <p:sp>
        <p:nvSpPr>
          <p:cNvPr id="15" name="Rectangle 14"/>
          <p:cNvSpPr/>
          <p:nvPr/>
        </p:nvSpPr>
        <p:spPr>
          <a:xfrm>
            <a:off x="962176" y="3904545"/>
            <a:ext cx="11818620" cy="70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endParaRPr>
          </a:p>
        </p:txBody>
      </p:sp>
      <p:sp>
        <p:nvSpPr>
          <p:cNvPr id="17" name="TextBox 16"/>
          <p:cNvSpPr txBox="1"/>
          <p:nvPr/>
        </p:nvSpPr>
        <p:spPr>
          <a:xfrm>
            <a:off x="962177" y="3403572"/>
            <a:ext cx="1742785" cy="461665"/>
          </a:xfrm>
          <a:prstGeom prst="rect">
            <a:avLst/>
          </a:prstGeom>
          <a:noFill/>
        </p:spPr>
        <p:txBody>
          <a:bodyPr wrap="none" rtlCol="0">
            <a:spAutoFit/>
          </a:bodyPr>
          <a:lstStyle/>
          <a:p>
            <a:r>
              <a:rPr lang="en-US" sz="2400" b="1" dirty="0">
                <a:solidFill>
                  <a:schemeClr val="bg1"/>
                </a:solidFill>
                <a:latin typeface="+mj-lt"/>
                <a:ea typeface="Lato Black" charset="0"/>
                <a:cs typeface="Lato Black" charset="0"/>
              </a:rPr>
              <a:t>SECTION 04</a:t>
            </a:r>
          </a:p>
        </p:txBody>
      </p:sp>
    </p:spTree>
    <p:extLst>
      <p:ext uri="{BB962C8B-B14F-4D97-AF65-F5344CB8AC3E}">
        <p14:creationId xmlns:p14="http://schemas.microsoft.com/office/powerpoint/2010/main" val="24299168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353122" y="1628870"/>
            <a:ext cx="6128060" cy="68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TextBox 27">
            <a:extLst>
              <a:ext uri="{FF2B5EF4-FFF2-40B4-BE49-F238E27FC236}">
                <a16:creationId xmlns:a16="http://schemas.microsoft.com/office/drawing/2014/main" id="{CE14EB1A-5086-5944-985E-66BF8FAB966B}"/>
              </a:ext>
            </a:extLst>
          </p:cNvPr>
          <p:cNvSpPr txBox="1"/>
          <p:nvPr/>
        </p:nvSpPr>
        <p:spPr>
          <a:xfrm>
            <a:off x="656110" y="779622"/>
            <a:ext cx="4463658" cy="707886"/>
          </a:xfrm>
          <a:prstGeom prst="rect">
            <a:avLst/>
          </a:prstGeom>
          <a:noFill/>
        </p:spPr>
        <p:txBody>
          <a:bodyPr wrap="none" rtlCol="0">
            <a:spAutoFit/>
          </a:bodyPr>
          <a:lstStyle/>
          <a:p>
            <a:r>
              <a:rPr lang="fr-CA" sz="4000" b="1" dirty="0">
                <a:solidFill>
                  <a:schemeClr val="bg1"/>
                </a:solidFill>
              </a:rPr>
              <a:t>L’essentiel à retenir</a:t>
            </a:r>
            <a:endParaRPr lang="fr-CA" sz="5400" b="1" dirty="0">
              <a:solidFill>
                <a:schemeClr val="bg1"/>
              </a:solidFill>
              <a:latin typeface="Lato Black" charset="0"/>
              <a:ea typeface="Lato Black" charset="0"/>
              <a:cs typeface="Lato Black" charset="0"/>
            </a:endParaRPr>
          </a:p>
        </p:txBody>
      </p:sp>
      <p:sp>
        <p:nvSpPr>
          <p:cNvPr id="3" name="Content Placeholder 2">
            <a:extLst>
              <a:ext uri="{FF2B5EF4-FFF2-40B4-BE49-F238E27FC236}">
                <a16:creationId xmlns:a16="http://schemas.microsoft.com/office/drawing/2014/main" id="{480EE216-11A2-7B4E-8925-D6DD62E85DAA}"/>
              </a:ext>
            </a:extLst>
          </p:cNvPr>
          <p:cNvSpPr>
            <a:spLocks noGrp="1"/>
          </p:cNvSpPr>
          <p:nvPr>
            <p:ph idx="1"/>
          </p:nvPr>
        </p:nvSpPr>
        <p:spPr>
          <a:xfrm>
            <a:off x="838200" y="2688061"/>
            <a:ext cx="10515600" cy="2541069"/>
          </a:xfrm>
        </p:spPr>
        <p:txBody>
          <a:bodyPr>
            <a:normAutofit fontScale="92500" lnSpcReduction="20000"/>
          </a:bodyPr>
          <a:lstStyle/>
          <a:p>
            <a:pPr marL="0" indent="0" algn="ctr">
              <a:lnSpc>
                <a:spcPct val="110000"/>
              </a:lnSpc>
              <a:buNone/>
            </a:pPr>
            <a:r>
              <a:rPr lang="fr-CA" sz="3600" b="1" dirty="0">
                <a:solidFill>
                  <a:schemeClr val="bg1"/>
                </a:solidFill>
              </a:rPr>
              <a:t>Un test de diagnostic de la leishmaniose cutanée spécifique à chaque espèce comble une lacune technologique et promet d’améliorer le diagnostic et l’efficacité du traitement tout en guidant les efforts de prévention.</a:t>
            </a:r>
          </a:p>
        </p:txBody>
      </p:sp>
    </p:spTree>
    <p:extLst>
      <p:ext uri="{BB962C8B-B14F-4D97-AF65-F5344CB8AC3E}">
        <p14:creationId xmlns:p14="http://schemas.microsoft.com/office/powerpoint/2010/main" val="41002988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Line 5"/>
          <p:cNvSpPr>
            <a:spLocks noChangeShapeType="1"/>
          </p:cNvSpPr>
          <p:nvPr/>
        </p:nvSpPr>
        <p:spPr bwMode="auto">
          <a:xfrm>
            <a:off x="748577" y="-874184"/>
            <a:ext cx="0" cy="0"/>
          </a:xfrm>
          <a:prstGeom prst="line">
            <a:avLst/>
          </a:prstGeom>
          <a:noFill/>
          <a:ln>
            <a:noFill/>
          </a:ln>
          <a:extLst>
            <a:ext uri="{909E8E84-426E-40dd-AFC4-6F175D3DCCD1}">
              <a14:hiddenFill xmlns="" xmlns:a14="http://schemas.microsoft.com/office/drawing/2010/main" xmlns:mv="urn:schemas-microsoft-com:mac:vml" xmlns:mc="http://schemas.openxmlformats.org/markup-compatibility/2006">
                <a:no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121898" tIns="60950" rIns="121898" bIns="60950" numCol="1" anchor="t" anchorCtr="0" compatLnSpc="1">
            <a:prstTxWarp prst="textNoShape">
              <a:avLst/>
            </a:prstTxWarp>
          </a:bodyPr>
          <a:lstStyle/>
          <a:p>
            <a:endParaRPr lang="en-US" sz="900" dirty="0">
              <a:latin typeface="Lato Light" charset="0"/>
            </a:endParaRPr>
          </a:p>
        </p:txBody>
      </p:sp>
      <p:sp>
        <p:nvSpPr>
          <p:cNvPr id="45" name="Line 6"/>
          <p:cNvSpPr>
            <a:spLocks noChangeShapeType="1"/>
          </p:cNvSpPr>
          <p:nvPr/>
        </p:nvSpPr>
        <p:spPr bwMode="auto">
          <a:xfrm>
            <a:off x="748577" y="-874184"/>
            <a:ext cx="0" cy="0"/>
          </a:xfrm>
          <a:prstGeom prst="line">
            <a:avLst/>
          </a:prstGeom>
          <a:noFill/>
          <a:ln>
            <a:noFill/>
          </a:ln>
          <a:extLst>
            <a:ext uri="{909E8E84-426E-40dd-AFC4-6F175D3DCCD1}">
              <a14:hiddenFill xmlns="" xmlns:a14="http://schemas.microsoft.com/office/drawing/2010/main" xmlns:mv="urn:schemas-microsoft-com:mac:vml" xmlns:mc="http://schemas.openxmlformats.org/markup-compatibility/2006">
                <a:no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121898" tIns="60950" rIns="121898" bIns="60950" numCol="1" anchor="t" anchorCtr="0" compatLnSpc="1">
            <a:prstTxWarp prst="textNoShape">
              <a:avLst/>
            </a:prstTxWarp>
          </a:bodyPr>
          <a:lstStyle/>
          <a:p>
            <a:endParaRPr lang="en-US" sz="900" dirty="0">
              <a:latin typeface="Lato Light" charset="0"/>
            </a:endParaRPr>
          </a:p>
        </p:txBody>
      </p:sp>
      <p:sp>
        <p:nvSpPr>
          <p:cNvPr id="16" name="TextBox 15"/>
          <p:cNvSpPr txBox="1"/>
          <p:nvPr/>
        </p:nvSpPr>
        <p:spPr>
          <a:xfrm>
            <a:off x="5224769" y="1765612"/>
            <a:ext cx="1797287" cy="230832"/>
          </a:xfrm>
          <a:prstGeom prst="rect">
            <a:avLst/>
          </a:prstGeom>
          <a:noFill/>
        </p:spPr>
        <p:txBody>
          <a:bodyPr wrap="none" rtlCol="0">
            <a:spAutoFit/>
          </a:bodyPr>
          <a:lstStyle/>
          <a:p>
            <a:pPr algn="ctr"/>
            <a:r>
              <a:rPr lang="fr-CA" sz="900" b="1" spc="150" dirty="0">
                <a:latin typeface="Lato Black" charset="0"/>
                <a:ea typeface="Lato Black" charset="0"/>
                <a:cs typeface="Lato Black" charset="0"/>
              </a:rPr>
              <a:t>PERSONNE À CONTACTER</a:t>
            </a:r>
            <a:endParaRPr lang="fr-CA" sz="1000" b="1" spc="150" dirty="0">
              <a:latin typeface="Lato Black" charset="0"/>
              <a:ea typeface="Lato Black" charset="0"/>
              <a:cs typeface="Lato Black" charset="0"/>
            </a:endParaRPr>
          </a:p>
        </p:txBody>
      </p:sp>
      <p:sp>
        <p:nvSpPr>
          <p:cNvPr id="17" name="TextBox 16"/>
          <p:cNvSpPr txBox="1"/>
          <p:nvPr/>
        </p:nvSpPr>
        <p:spPr>
          <a:xfrm>
            <a:off x="4668943" y="1950199"/>
            <a:ext cx="2908938" cy="507831"/>
          </a:xfrm>
          <a:prstGeom prst="rect">
            <a:avLst/>
          </a:prstGeom>
          <a:noFill/>
        </p:spPr>
        <p:txBody>
          <a:bodyPr wrap="none" rtlCol="0">
            <a:spAutoFit/>
          </a:bodyPr>
          <a:lstStyle/>
          <a:p>
            <a:pPr algn="ctr"/>
            <a:r>
              <a:rPr lang="fr-CA" sz="2700" b="1" dirty="0">
                <a:latin typeface="Lato Black" charset="0"/>
                <a:ea typeface="Lato Black" charset="0"/>
                <a:cs typeface="Lato Black" charset="0"/>
              </a:rPr>
              <a:t>Pour en savoir plus</a:t>
            </a:r>
            <a:endParaRPr lang="fr-CA" sz="3000" b="1" dirty="0">
              <a:latin typeface="Lato Black" charset="0"/>
              <a:ea typeface="Lato Black" charset="0"/>
              <a:cs typeface="Lato Black" charset="0"/>
            </a:endParaRPr>
          </a:p>
        </p:txBody>
      </p:sp>
      <p:sp>
        <p:nvSpPr>
          <p:cNvPr id="18" name="Rectangle 17"/>
          <p:cNvSpPr/>
          <p:nvPr/>
        </p:nvSpPr>
        <p:spPr>
          <a:xfrm>
            <a:off x="4708771" y="1500197"/>
            <a:ext cx="2829283" cy="706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TextBox 18">
            <a:extLst>
              <a:ext uri="{FF2B5EF4-FFF2-40B4-BE49-F238E27FC236}">
                <a16:creationId xmlns:a16="http://schemas.microsoft.com/office/drawing/2014/main" id="{DC9679B9-C625-B140-81CE-A238B0F36F1E}"/>
              </a:ext>
            </a:extLst>
          </p:cNvPr>
          <p:cNvSpPr txBox="1"/>
          <p:nvPr/>
        </p:nvSpPr>
        <p:spPr>
          <a:xfrm>
            <a:off x="2783715" y="2751891"/>
            <a:ext cx="6679394" cy="1354217"/>
          </a:xfrm>
          <a:prstGeom prst="rect">
            <a:avLst/>
          </a:prstGeom>
          <a:noFill/>
        </p:spPr>
        <p:txBody>
          <a:bodyPr wrap="none" rtlCol="0">
            <a:spAutoFit/>
          </a:bodyPr>
          <a:lstStyle/>
          <a:p>
            <a:pPr algn="ctr">
              <a:spcAft>
                <a:spcPts val="400"/>
              </a:spcAft>
            </a:pPr>
            <a:r>
              <a:rPr lang="en-US" b="1" dirty="0">
                <a:latin typeface="+mj-lt"/>
                <a:ea typeface="Lato Black" charset="0"/>
                <a:cs typeface="Lato Black" charset="0"/>
              </a:rPr>
              <a:t>DR. IKRAM GUIZANI</a:t>
            </a:r>
          </a:p>
          <a:p>
            <a:pPr algn="ctr">
              <a:spcAft>
                <a:spcPts val="400"/>
              </a:spcAft>
            </a:pPr>
            <a:r>
              <a:rPr lang="en-US" b="1" dirty="0">
                <a:solidFill>
                  <a:schemeClr val="accent2"/>
                </a:solidFill>
                <a:latin typeface="+mj-lt"/>
                <a:ea typeface="Lato Black" charset="0"/>
                <a:cs typeface="Lato Black" charset="0"/>
                <a:hlinkClick r:id="rId3">
                  <a:extLst>
                    <a:ext uri="{A12FA001-AC4F-418D-AE19-62706E023703}">
                      <ahyp:hlinkClr xmlns:ahyp="http://schemas.microsoft.com/office/drawing/2018/hyperlinkcolor" val="tx"/>
                    </a:ext>
                  </a:extLst>
                </a:hlinkClick>
              </a:rPr>
              <a:t>IKRAM.GUIZANI@PASTEUR.TN</a:t>
            </a:r>
            <a:endParaRPr lang="en-US" b="1" dirty="0">
              <a:solidFill>
                <a:schemeClr val="accent2"/>
              </a:solidFill>
              <a:latin typeface="+mj-lt"/>
              <a:ea typeface="Lato Black" charset="0"/>
              <a:cs typeface="Lato Black" charset="0"/>
            </a:endParaRPr>
          </a:p>
          <a:p>
            <a:pPr algn="ctr">
              <a:spcAft>
                <a:spcPts val="400"/>
              </a:spcAft>
            </a:pPr>
            <a:r>
              <a:rPr lang="en-US" b="1" dirty="0">
                <a:latin typeface="+mj-lt"/>
                <a:ea typeface="Lato Black" charset="0"/>
                <a:cs typeface="Lato Black" charset="0"/>
              </a:rPr>
              <a:t>ÉPIDÉMIOLOGIE MOLÉCULAIRE ET PATHOLOGIE EXPÉRIMENTALE</a:t>
            </a:r>
          </a:p>
          <a:p>
            <a:pPr algn="ctr">
              <a:spcAft>
                <a:spcPts val="400"/>
              </a:spcAft>
            </a:pPr>
            <a:r>
              <a:rPr lang="en-US" b="1" dirty="0">
                <a:latin typeface="+mj-lt"/>
                <a:ea typeface="Lato Black" charset="0"/>
                <a:cs typeface="Lato Black" charset="0"/>
              </a:rPr>
              <a:t>INSTITUT PASTEUR DE TUNIS</a:t>
            </a:r>
          </a:p>
        </p:txBody>
      </p:sp>
    </p:spTree>
    <p:extLst>
      <p:ext uri="{BB962C8B-B14F-4D97-AF65-F5344CB8AC3E}">
        <p14:creationId xmlns:p14="http://schemas.microsoft.com/office/powerpoint/2010/main" val="30970483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3FE9CC2-8F19-0C4B-BEA9-911D54320FBC}"/>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49297" y="4040264"/>
            <a:ext cx="11015175" cy="1446550"/>
          </a:xfrm>
          <a:prstGeom prst="rect">
            <a:avLst/>
          </a:prstGeom>
          <a:noFill/>
        </p:spPr>
        <p:txBody>
          <a:bodyPr wrap="square" rtlCol="0">
            <a:spAutoFit/>
          </a:bodyPr>
          <a:lstStyle/>
          <a:p>
            <a:r>
              <a:rPr lang="fr-CA" sz="4400" b="1" dirty="0">
                <a:solidFill>
                  <a:schemeClr val="bg1"/>
                </a:solidFill>
              </a:rPr>
              <a:t>Pourquoi avons-nous besoin d’un meilleur diagnostic de la leishmaniose cutanée ? </a:t>
            </a:r>
            <a:endParaRPr lang="fr-CA" sz="4400" dirty="0">
              <a:solidFill>
                <a:schemeClr val="bg1"/>
              </a:solidFill>
            </a:endParaRPr>
          </a:p>
        </p:txBody>
      </p:sp>
      <p:sp>
        <p:nvSpPr>
          <p:cNvPr id="15" name="Rectangle 14"/>
          <p:cNvSpPr/>
          <p:nvPr/>
        </p:nvSpPr>
        <p:spPr>
          <a:xfrm>
            <a:off x="962176" y="3904545"/>
            <a:ext cx="11818620" cy="70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endParaRPr>
          </a:p>
        </p:txBody>
      </p:sp>
      <p:sp>
        <p:nvSpPr>
          <p:cNvPr id="17" name="TextBox 16"/>
          <p:cNvSpPr txBox="1"/>
          <p:nvPr/>
        </p:nvSpPr>
        <p:spPr>
          <a:xfrm>
            <a:off x="962177" y="3403572"/>
            <a:ext cx="1680268" cy="461665"/>
          </a:xfrm>
          <a:prstGeom prst="rect">
            <a:avLst/>
          </a:prstGeom>
          <a:noFill/>
        </p:spPr>
        <p:txBody>
          <a:bodyPr wrap="none" rtlCol="0">
            <a:spAutoFit/>
          </a:bodyPr>
          <a:lstStyle/>
          <a:p>
            <a:r>
              <a:rPr lang="en-US" sz="2400" b="1" dirty="0">
                <a:solidFill>
                  <a:schemeClr val="bg1"/>
                </a:solidFill>
                <a:latin typeface="+mj-lt"/>
                <a:ea typeface="Lato Black" charset="0"/>
                <a:cs typeface="Lato Black" charset="0"/>
              </a:rPr>
              <a:t>SECTION 01</a:t>
            </a:r>
          </a:p>
        </p:txBody>
      </p:sp>
    </p:spTree>
    <p:extLst>
      <p:ext uri="{BB962C8B-B14F-4D97-AF65-F5344CB8AC3E}">
        <p14:creationId xmlns:p14="http://schemas.microsoft.com/office/powerpoint/2010/main" val="10438868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Line 5"/>
          <p:cNvSpPr>
            <a:spLocks noChangeShapeType="1"/>
          </p:cNvSpPr>
          <p:nvPr/>
        </p:nvSpPr>
        <p:spPr bwMode="auto">
          <a:xfrm>
            <a:off x="748577" y="-874184"/>
            <a:ext cx="0" cy="0"/>
          </a:xfrm>
          <a:prstGeom prst="line">
            <a:avLst/>
          </a:prstGeom>
          <a:noFill/>
          <a:ln>
            <a:noFill/>
          </a:ln>
          <a:extLst>
            <a:ext uri="{909E8E84-426E-40dd-AFC4-6F175D3DCCD1}">
              <a14:hiddenFill xmlns="" xmlns:a14="http://schemas.microsoft.com/office/drawing/2010/main" xmlns:mv="urn:schemas-microsoft-com:mac:vml" xmlns:mc="http://schemas.openxmlformats.org/markup-compatibility/2006">
                <a:no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121898" tIns="60950" rIns="121898" bIns="60950" numCol="1" anchor="t" anchorCtr="0" compatLnSpc="1">
            <a:prstTxWarp prst="textNoShape">
              <a:avLst/>
            </a:prstTxWarp>
          </a:bodyPr>
          <a:lstStyle/>
          <a:p>
            <a:endParaRPr lang="en-US" sz="900" dirty="0">
              <a:latin typeface="Lato Light" charset="0"/>
            </a:endParaRPr>
          </a:p>
        </p:txBody>
      </p:sp>
      <p:sp>
        <p:nvSpPr>
          <p:cNvPr id="45" name="Line 6"/>
          <p:cNvSpPr>
            <a:spLocks noChangeShapeType="1"/>
          </p:cNvSpPr>
          <p:nvPr/>
        </p:nvSpPr>
        <p:spPr bwMode="auto">
          <a:xfrm>
            <a:off x="748577" y="-874184"/>
            <a:ext cx="0" cy="0"/>
          </a:xfrm>
          <a:prstGeom prst="line">
            <a:avLst/>
          </a:prstGeom>
          <a:noFill/>
          <a:ln>
            <a:noFill/>
          </a:ln>
          <a:extLst>
            <a:ext uri="{909E8E84-426E-40dd-AFC4-6F175D3DCCD1}">
              <a14:hiddenFill xmlns="" xmlns:a14="http://schemas.microsoft.com/office/drawing/2010/main" xmlns:mv="urn:schemas-microsoft-com:mac:vml" xmlns:mc="http://schemas.openxmlformats.org/markup-compatibility/2006">
                <a:no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vert="horz" wrap="square" lIns="121898" tIns="60950" rIns="121898" bIns="60950" numCol="1" anchor="t" anchorCtr="0" compatLnSpc="1">
            <a:prstTxWarp prst="textNoShape">
              <a:avLst/>
            </a:prstTxWarp>
          </a:bodyPr>
          <a:lstStyle/>
          <a:p>
            <a:endParaRPr lang="en-US" sz="900" dirty="0">
              <a:latin typeface="Lato Light" charset="0"/>
            </a:endParaRPr>
          </a:p>
        </p:txBody>
      </p:sp>
      <p:sp>
        <p:nvSpPr>
          <p:cNvPr id="17" name="TextBox 16"/>
          <p:cNvSpPr txBox="1"/>
          <p:nvPr/>
        </p:nvSpPr>
        <p:spPr>
          <a:xfrm>
            <a:off x="4909940" y="1950199"/>
            <a:ext cx="2426946" cy="507831"/>
          </a:xfrm>
          <a:prstGeom prst="rect">
            <a:avLst/>
          </a:prstGeom>
          <a:noFill/>
        </p:spPr>
        <p:txBody>
          <a:bodyPr wrap="none" rtlCol="0">
            <a:spAutoFit/>
          </a:bodyPr>
          <a:lstStyle/>
          <a:p>
            <a:pPr algn="ctr"/>
            <a:r>
              <a:rPr lang="en-US" sz="2700" b="1" dirty="0" err="1">
                <a:latin typeface="Lato Black" charset="0"/>
                <a:ea typeface="Lato Black" charset="0"/>
                <a:cs typeface="Lato Black" charset="0"/>
              </a:rPr>
              <a:t>Remerciements</a:t>
            </a:r>
            <a:endParaRPr lang="en-US" sz="3000" b="1" dirty="0">
              <a:latin typeface="Lato Black" charset="0"/>
              <a:ea typeface="Lato Black" charset="0"/>
              <a:cs typeface="Lato Black" charset="0"/>
            </a:endParaRPr>
          </a:p>
        </p:txBody>
      </p:sp>
      <p:sp>
        <p:nvSpPr>
          <p:cNvPr id="18" name="Rectangle 17"/>
          <p:cNvSpPr/>
          <p:nvPr/>
        </p:nvSpPr>
        <p:spPr>
          <a:xfrm>
            <a:off x="4709939" y="1500197"/>
            <a:ext cx="2829283" cy="706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TextBox 18">
            <a:extLst>
              <a:ext uri="{FF2B5EF4-FFF2-40B4-BE49-F238E27FC236}">
                <a16:creationId xmlns:a16="http://schemas.microsoft.com/office/drawing/2014/main" id="{DC9679B9-C625-B140-81CE-A238B0F36F1E}"/>
              </a:ext>
            </a:extLst>
          </p:cNvPr>
          <p:cNvSpPr txBox="1"/>
          <p:nvPr/>
        </p:nvSpPr>
        <p:spPr>
          <a:xfrm>
            <a:off x="2132202" y="2562267"/>
            <a:ext cx="7982414" cy="3539430"/>
          </a:xfrm>
          <a:prstGeom prst="rect">
            <a:avLst/>
          </a:prstGeom>
          <a:noFill/>
        </p:spPr>
        <p:txBody>
          <a:bodyPr wrap="square" rtlCol="0">
            <a:spAutoFit/>
          </a:bodyPr>
          <a:lstStyle/>
          <a:p>
            <a:pPr algn="ctr"/>
            <a:r>
              <a:rPr lang="fr-CA" sz="1400" dirty="0"/>
              <a:t>Cette présentation a été produite par le Population Reference Bureau sous l’égide du </a:t>
            </a:r>
            <a:r>
              <a:rPr lang="fr-CA" sz="1400" dirty="0" err="1"/>
              <a:t>Research</a:t>
            </a:r>
            <a:r>
              <a:rPr lang="fr-CA" sz="1400" dirty="0"/>
              <a:t> </a:t>
            </a:r>
            <a:r>
              <a:rPr lang="fr-CA" sz="1400" dirty="0" err="1"/>
              <a:t>Technical</a:t>
            </a:r>
            <a:r>
              <a:rPr lang="fr-CA" sz="1400" dirty="0"/>
              <a:t> Assistance Center (RTAC). RTAC est rendue possible par le généreux soutien du peuple américain par l’intermédiaire de la</a:t>
            </a:r>
            <a:r>
              <a:rPr lang="en-US" sz="1400" dirty="0"/>
              <a:t> United States Agency for International Development (USAID)</a:t>
            </a:r>
            <a:r>
              <a:rPr lang="fr-CA" sz="1400" dirty="0"/>
              <a:t> aux termes du contrat n°</a:t>
            </a:r>
            <a:r>
              <a:rPr lang="fr-FR" sz="1400" dirty="0"/>
              <a:t> </a:t>
            </a:r>
            <a:r>
              <a:rPr lang="fr-CA" sz="1400" dirty="0"/>
              <a:t>7200AA18R00023.  Le contenu de ce document est de l’entière responsabilité du RTAC et du NORC à l’Université de Chicago et ne reflète pas nécessairement les opinions ou les recommandations de l’USAID ou du Gouvernement des États-Unis. L’objectif de ce document est de fournir des informations faciles à comprendre sur des recherches réalisées dans le cadre d’un projet public distinct (National </a:t>
            </a:r>
            <a:r>
              <a:rPr lang="fr-CA" sz="1400" dirty="0" err="1"/>
              <a:t>Academies</a:t>
            </a:r>
            <a:r>
              <a:rPr lang="fr-CA" sz="1400" dirty="0"/>
              <a:t> of Science, Engineering, and </a:t>
            </a:r>
            <a:r>
              <a:rPr lang="fr-CA" sz="1400" dirty="0" err="1"/>
              <a:t>Medicine</a:t>
            </a:r>
            <a:r>
              <a:rPr lang="fr-CA" sz="1400" dirty="0"/>
              <a:t> (NAS) ; </a:t>
            </a:r>
            <a:r>
              <a:rPr lang="fr-CA" sz="1400" dirty="0" err="1"/>
              <a:t>Cooperative</a:t>
            </a:r>
            <a:r>
              <a:rPr lang="fr-CA" sz="1400" dirty="0"/>
              <a:t> Agreement n° AID-OAA-A-11-00012). Ni les NAS, ni l’USAID ne sont responsables du contenu ou des conclusions des recherches initiales,  qui relèvent de l’entière responsabilité du ou des chercheur(s). De même, ni les NAS, ni l’USAID ne sont responsables des conséquences inconnues ou non intentionnelles pour la santé humaine et/ou l’environnement susceptibles de résulter de l’utilisation des informations communiquées dans le présent document. En outre, des études connexes pouvant être en cours, le contenu du présent document est susceptible d’être modifié à l’avenir.</a:t>
            </a:r>
            <a:endParaRPr lang="fr-FR" sz="1400" dirty="0"/>
          </a:p>
          <a:p>
            <a:endParaRPr lang="fr-FR" sz="1400" dirty="0"/>
          </a:p>
          <a:p>
            <a:pPr algn="ctr">
              <a:spcAft>
                <a:spcPts val="400"/>
              </a:spcAft>
            </a:pPr>
            <a:endParaRPr lang="fr-CA" sz="1400" dirty="0"/>
          </a:p>
        </p:txBody>
      </p:sp>
      <p:pic>
        <p:nvPicPr>
          <p:cNvPr id="3" name="Picture 2">
            <a:extLst>
              <a:ext uri="{FF2B5EF4-FFF2-40B4-BE49-F238E27FC236}">
                <a16:creationId xmlns:a16="http://schemas.microsoft.com/office/drawing/2014/main" id="{0C98C495-2270-A74C-AB69-3BA5C38196B7}"/>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4179" y="6125387"/>
            <a:ext cx="1828800" cy="548640"/>
          </a:xfrm>
          <a:prstGeom prst="rect">
            <a:avLst/>
          </a:prstGeom>
        </p:spPr>
      </p:pic>
      <p:pic>
        <p:nvPicPr>
          <p:cNvPr id="8" name="Picture 7">
            <a:extLst>
              <a:ext uri="{FF2B5EF4-FFF2-40B4-BE49-F238E27FC236}">
                <a16:creationId xmlns:a16="http://schemas.microsoft.com/office/drawing/2014/main" id="{96EA16E9-A25E-694B-BFF9-73D25FC4E7BB}"/>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883359" y="6197217"/>
            <a:ext cx="1828800" cy="476810"/>
          </a:xfrm>
          <a:prstGeom prst="rect">
            <a:avLst/>
          </a:prstGeom>
        </p:spPr>
      </p:pic>
      <p:pic>
        <p:nvPicPr>
          <p:cNvPr id="2" name="Picture 1"/>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7182539" y="5994198"/>
            <a:ext cx="1411664" cy="679829"/>
          </a:xfrm>
          <a:prstGeom prst="rect">
            <a:avLst/>
          </a:prstGeom>
        </p:spPr>
      </p:pic>
      <p:pic>
        <p:nvPicPr>
          <p:cNvPr id="4" name="Picture 3"/>
          <p:cNvPicPr>
            <a:picLocks noChangeAspect="1"/>
          </p:cNvPicPr>
          <p:nvPr/>
        </p:nvPicPr>
        <p:blipFill rotWithShape="1">
          <a:blip r:embed="rId6" cstate="email">
            <a:extLst>
              <a:ext uri="{28A0092B-C50C-407E-A947-70E740481C1C}">
                <a14:useLocalDpi xmlns:a14="http://schemas.microsoft.com/office/drawing/2010/main" val="0"/>
              </a:ext>
            </a:extLst>
          </a:blip>
          <a:srcRect l="12731" t="17898" r="8120" b="24726"/>
          <a:stretch/>
        </p:blipFill>
        <p:spPr>
          <a:xfrm>
            <a:off x="9748404" y="5994198"/>
            <a:ext cx="2144980" cy="679829"/>
          </a:xfrm>
          <a:prstGeom prst="rect">
            <a:avLst/>
          </a:prstGeom>
        </p:spPr>
      </p:pic>
    </p:spTree>
    <p:extLst>
      <p:ext uri="{BB962C8B-B14F-4D97-AF65-F5344CB8AC3E}">
        <p14:creationId xmlns:p14="http://schemas.microsoft.com/office/powerpoint/2010/main" val="40371955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TextBox 18"/>
          <p:cNvSpPr txBox="1"/>
          <p:nvPr/>
        </p:nvSpPr>
        <p:spPr>
          <a:xfrm>
            <a:off x="919789" y="5342478"/>
            <a:ext cx="2957942" cy="923330"/>
          </a:xfrm>
          <a:prstGeom prst="rect">
            <a:avLst/>
          </a:prstGeom>
          <a:noFill/>
        </p:spPr>
        <p:txBody>
          <a:bodyPr wrap="square" rtlCol="0">
            <a:spAutoFit/>
          </a:bodyPr>
          <a:lstStyle/>
          <a:p>
            <a:pPr algn="ctr"/>
            <a:r>
              <a:rPr lang="fr-CA" b="1" dirty="0"/>
              <a:t>22 espèces différentes causent la maladie chez l’homme</a:t>
            </a:r>
          </a:p>
        </p:txBody>
      </p:sp>
      <p:sp>
        <p:nvSpPr>
          <p:cNvPr id="25" name="TextBox 24"/>
          <p:cNvSpPr txBox="1"/>
          <p:nvPr/>
        </p:nvSpPr>
        <p:spPr>
          <a:xfrm>
            <a:off x="4671011" y="5342478"/>
            <a:ext cx="2957942" cy="923330"/>
          </a:xfrm>
          <a:prstGeom prst="rect">
            <a:avLst/>
          </a:prstGeom>
          <a:noFill/>
        </p:spPr>
        <p:txBody>
          <a:bodyPr wrap="square" rtlCol="0">
            <a:spAutoFit/>
          </a:bodyPr>
          <a:lstStyle/>
          <a:p>
            <a:pPr algn="ctr"/>
            <a:r>
              <a:rPr lang="fr-CA" b="1" dirty="0"/>
              <a:t>Chaque espèce propage la maladie de différentes manières</a:t>
            </a:r>
          </a:p>
        </p:txBody>
      </p:sp>
      <p:sp>
        <p:nvSpPr>
          <p:cNvPr id="27" name="TextBox 26"/>
          <p:cNvSpPr txBox="1"/>
          <p:nvPr/>
        </p:nvSpPr>
        <p:spPr>
          <a:xfrm>
            <a:off x="8366733" y="5342478"/>
            <a:ext cx="2957942" cy="1200329"/>
          </a:xfrm>
          <a:prstGeom prst="rect">
            <a:avLst/>
          </a:prstGeom>
          <a:noFill/>
        </p:spPr>
        <p:txBody>
          <a:bodyPr wrap="square" rtlCol="0">
            <a:spAutoFit/>
          </a:bodyPr>
          <a:lstStyle/>
          <a:p>
            <a:pPr algn="ctr"/>
            <a:r>
              <a:rPr lang="fr-CA" b="1" dirty="0"/>
              <a:t>La transmission rend difficile le contrôle des vecteurs et des réservoirs qui propagent la maladie</a:t>
            </a:r>
          </a:p>
        </p:txBody>
      </p:sp>
      <p:sp>
        <p:nvSpPr>
          <p:cNvPr id="21" name="TextBox 20">
            <a:extLst>
              <a:ext uri="{FF2B5EF4-FFF2-40B4-BE49-F238E27FC236}">
                <a16:creationId xmlns:a16="http://schemas.microsoft.com/office/drawing/2014/main" id="{86B5E06F-514E-5847-A072-2A30678BCE8A}"/>
              </a:ext>
            </a:extLst>
          </p:cNvPr>
          <p:cNvSpPr txBox="1"/>
          <p:nvPr/>
        </p:nvSpPr>
        <p:spPr>
          <a:xfrm>
            <a:off x="695299" y="867079"/>
            <a:ext cx="8805616" cy="707886"/>
          </a:xfrm>
          <a:prstGeom prst="rect">
            <a:avLst/>
          </a:prstGeom>
          <a:noFill/>
        </p:spPr>
        <p:txBody>
          <a:bodyPr wrap="none" rtlCol="0">
            <a:spAutoFit/>
          </a:bodyPr>
          <a:lstStyle/>
          <a:p>
            <a:r>
              <a:rPr lang="fr-CA" sz="4000" b="1" dirty="0">
                <a:solidFill>
                  <a:schemeClr val="tx2"/>
                </a:solidFill>
              </a:rPr>
              <a:t>Qu’est-ce que la leishmaniose cutanée ?</a:t>
            </a:r>
            <a:endParaRPr lang="fr-CA" sz="5400" b="1" dirty="0">
              <a:solidFill>
                <a:schemeClr val="tx2"/>
              </a:solidFill>
              <a:latin typeface="Lato Black" charset="0"/>
              <a:ea typeface="Lato Black" charset="0"/>
              <a:cs typeface="Lato Black" charset="0"/>
            </a:endParaRPr>
          </a:p>
        </p:txBody>
      </p:sp>
      <p:sp>
        <p:nvSpPr>
          <p:cNvPr id="22" name="Rectangle 21">
            <a:extLst>
              <a:ext uri="{FF2B5EF4-FFF2-40B4-BE49-F238E27FC236}">
                <a16:creationId xmlns:a16="http://schemas.microsoft.com/office/drawing/2014/main" id="{9BC50A37-6EB0-E044-A433-D25C7952C954}"/>
              </a:ext>
            </a:extLst>
          </p:cNvPr>
          <p:cNvSpPr/>
          <p:nvPr/>
        </p:nvSpPr>
        <p:spPr>
          <a:xfrm>
            <a:off x="784325" y="1905351"/>
            <a:ext cx="9639831" cy="865173"/>
          </a:xfrm>
          <a:prstGeom prst="rect">
            <a:avLst/>
          </a:prstGeom>
        </p:spPr>
        <p:txBody>
          <a:bodyPr wrap="square">
            <a:spAutoFit/>
          </a:bodyPr>
          <a:lstStyle/>
          <a:p>
            <a:pPr marR="0" lvl="0">
              <a:lnSpc>
                <a:spcPct val="107000"/>
              </a:lnSpc>
              <a:spcBef>
                <a:spcPts val="0"/>
              </a:spcBef>
              <a:spcAft>
                <a:spcPts val="800"/>
              </a:spcAft>
            </a:pPr>
            <a:r>
              <a:rPr lang="fr-CA" sz="2400" dirty="0">
                <a:solidFill>
                  <a:schemeClr val="tx2"/>
                </a:solidFill>
                <a:ea typeface="Cambria" panose="02040503050406030204" pitchFamily="18" charset="0"/>
                <a:cs typeface="Times New Roman" panose="02020603050405020304" pitchFamily="18" charset="0"/>
              </a:rPr>
              <a:t>Une maladie tropicale négligée qui se manifeste </a:t>
            </a:r>
            <a:r>
              <a:rPr lang="fr-CA" sz="2400" b="1" dirty="0">
                <a:solidFill>
                  <a:schemeClr val="tx2"/>
                </a:solidFill>
                <a:ea typeface="Cambria" panose="02040503050406030204" pitchFamily="18" charset="0"/>
                <a:cs typeface="Times New Roman" panose="02020603050405020304" pitchFamily="18" charset="0"/>
              </a:rPr>
              <a:t>sous différentes formes cliniques</a:t>
            </a:r>
            <a:r>
              <a:rPr lang="fr-CA" sz="2400" dirty="0">
                <a:solidFill>
                  <a:schemeClr val="tx2"/>
                </a:solidFill>
                <a:ea typeface="Cambria" panose="02040503050406030204" pitchFamily="18" charset="0"/>
                <a:cs typeface="Times New Roman" panose="02020603050405020304" pitchFamily="18" charset="0"/>
              </a:rPr>
              <a:t> </a:t>
            </a:r>
            <a:r>
              <a:rPr lang="fr-CA" sz="2400" dirty="0">
                <a:solidFill>
                  <a:schemeClr val="tx2"/>
                </a:solidFill>
                <a:cs typeface="Times New Roman" panose="02020603050405020304" pitchFamily="18" charset="0"/>
              </a:rPr>
              <a:t>et présente des </a:t>
            </a:r>
            <a:r>
              <a:rPr lang="fr-CA" sz="2400" b="1" dirty="0">
                <a:solidFill>
                  <a:schemeClr val="tx2"/>
                </a:solidFill>
                <a:cs typeface="Times New Roman" panose="02020603050405020304" pitchFamily="18" charset="0"/>
              </a:rPr>
              <a:t>caractéristiques de transmission complexes</a:t>
            </a:r>
          </a:p>
        </p:txBody>
      </p:sp>
      <p:sp>
        <p:nvSpPr>
          <p:cNvPr id="41" name="Oval 40">
            <a:extLst>
              <a:ext uri="{FF2B5EF4-FFF2-40B4-BE49-F238E27FC236}">
                <a16:creationId xmlns:a16="http://schemas.microsoft.com/office/drawing/2014/main" id="{D8E071AE-6CBB-E647-ACB7-33705D15DB6D}"/>
              </a:ext>
            </a:extLst>
          </p:cNvPr>
          <p:cNvSpPr/>
          <p:nvPr/>
        </p:nvSpPr>
        <p:spPr bwMode="auto">
          <a:xfrm>
            <a:off x="5411148" y="3427095"/>
            <a:ext cx="1369704" cy="1358265"/>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900" dirty="0">
              <a:latin typeface="Lato Light"/>
              <a:cs typeface="Lato Light"/>
            </a:endParaRPr>
          </a:p>
        </p:txBody>
      </p:sp>
      <p:sp>
        <p:nvSpPr>
          <p:cNvPr id="42" name="Oval 41">
            <a:extLst>
              <a:ext uri="{FF2B5EF4-FFF2-40B4-BE49-F238E27FC236}">
                <a16:creationId xmlns:a16="http://schemas.microsoft.com/office/drawing/2014/main" id="{B69ABB71-10C4-344E-A049-F746CDE1B0F7}"/>
              </a:ext>
            </a:extLst>
          </p:cNvPr>
          <p:cNvSpPr/>
          <p:nvPr/>
        </p:nvSpPr>
        <p:spPr bwMode="auto">
          <a:xfrm>
            <a:off x="9160852" y="3360691"/>
            <a:ext cx="1369704" cy="1358265"/>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900" dirty="0">
              <a:latin typeface="Lato Light"/>
              <a:cs typeface="Lato Light"/>
            </a:endParaRPr>
          </a:p>
        </p:txBody>
      </p:sp>
      <p:cxnSp>
        <p:nvCxnSpPr>
          <p:cNvPr id="43" name="Straight Connector 42">
            <a:extLst>
              <a:ext uri="{FF2B5EF4-FFF2-40B4-BE49-F238E27FC236}">
                <a16:creationId xmlns:a16="http://schemas.microsoft.com/office/drawing/2014/main" id="{77067E9A-014D-9742-AEE6-3E9D68CEDE81}"/>
              </a:ext>
            </a:extLst>
          </p:cNvPr>
          <p:cNvCxnSpPr>
            <a:cxnSpLocks/>
          </p:cNvCxnSpPr>
          <p:nvPr/>
        </p:nvCxnSpPr>
        <p:spPr bwMode="auto">
          <a:xfrm>
            <a:off x="4334311" y="3106455"/>
            <a:ext cx="0" cy="3423263"/>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0E67536C-9DCA-E442-8532-54EA7D46A14A}"/>
              </a:ext>
            </a:extLst>
          </p:cNvPr>
          <p:cNvCxnSpPr>
            <a:cxnSpLocks/>
          </p:cNvCxnSpPr>
          <p:nvPr/>
        </p:nvCxnSpPr>
        <p:spPr bwMode="auto">
          <a:xfrm>
            <a:off x="7885153" y="3018773"/>
            <a:ext cx="0" cy="3510945"/>
          </a:xfrm>
          <a:prstGeom prst="line">
            <a:avLst/>
          </a:prstGeom>
          <a:ln w="1270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7" name="Picture 6">
            <a:extLst>
              <a:ext uri="{FF2B5EF4-FFF2-40B4-BE49-F238E27FC236}">
                <a16:creationId xmlns:a16="http://schemas.microsoft.com/office/drawing/2014/main" id="{E0DD5A21-8605-D343-ACCF-3989ECBAE441}"/>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167720" y="3335969"/>
            <a:ext cx="1369698" cy="1369698"/>
          </a:xfrm>
          <a:prstGeom prst="rect">
            <a:avLst/>
          </a:prstGeom>
        </p:spPr>
      </p:pic>
      <p:pic>
        <p:nvPicPr>
          <p:cNvPr id="10" name="Picture 9">
            <a:extLst>
              <a:ext uri="{FF2B5EF4-FFF2-40B4-BE49-F238E27FC236}">
                <a16:creationId xmlns:a16="http://schemas.microsoft.com/office/drawing/2014/main" id="{B18078E8-8C76-4E43-B3BF-31D4AA04C9E7}"/>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74551" y="3575387"/>
            <a:ext cx="1061680" cy="1061680"/>
          </a:xfrm>
          <a:prstGeom prst="rect">
            <a:avLst/>
          </a:prstGeom>
        </p:spPr>
      </p:pic>
      <p:sp>
        <p:nvSpPr>
          <p:cNvPr id="2" name="Oval 1"/>
          <p:cNvSpPr/>
          <p:nvPr/>
        </p:nvSpPr>
        <p:spPr>
          <a:xfrm>
            <a:off x="1653212" y="3431029"/>
            <a:ext cx="1371600" cy="1371600"/>
          </a:xfrm>
          <a:prstGeom prst="ellipse">
            <a:avLst/>
          </a:prstGeom>
          <a:blipFill dpi="0" rotWithShape="1">
            <a:blip r:embed="rId5"/>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4436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fade">
                                      <p:cBhvr>
                                        <p:cTn id="21" dur="500"/>
                                        <p:tgtEl>
                                          <p:spTgt spid="42"/>
                                        </p:tgtEl>
                                      </p:cBhvr>
                                    </p:animEffect>
                                  </p:childTnLst>
                                </p:cTn>
                              </p:par>
                              <p:par>
                                <p:cTn id="22" presetID="10"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p:bldP spid="41" grpId="0" animBg="1"/>
      <p:bldP spid="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229903B-659B-674E-BCBB-1A72B7DD257E}"/>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166401" y="1751355"/>
            <a:ext cx="9491578" cy="5923822"/>
          </a:xfrm>
          <a:prstGeom prst="rect">
            <a:avLst/>
          </a:prstGeom>
        </p:spPr>
      </p:pic>
      <p:sp>
        <p:nvSpPr>
          <p:cNvPr id="100" name="Rectangle 99"/>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28" name="TextBox 527">
            <a:extLst>
              <a:ext uri="{FF2B5EF4-FFF2-40B4-BE49-F238E27FC236}">
                <a16:creationId xmlns:a16="http://schemas.microsoft.com/office/drawing/2014/main" id="{E1F448A0-894B-9B4B-BC5D-C59743E7D040}"/>
              </a:ext>
            </a:extLst>
          </p:cNvPr>
          <p:cNvSpPr txBox="1"/>
          <p:nvPr/>
        </p:nvSpPr>
        <p:spPr>
          <a:xfrm>
            <a:off x="695299" y="867079"/>
            <a:ext cx="9837950" cy="707886"/>
          </a:xfrm>
          <a:prstGeom prst="rect">
            <a:avLst/>
          </a:prstGeom>
          <a:noFill/>
        </p:spPr>
        <p:txBody>
          <a:bodyPr wrap="none" rtlCol="0">
            <a:spAutoFit/>
          </a:bodyPr>
          <a:lstStyle/>
          <a:p>
            <a:r>
              <a:rPr lang="fr-CA" sz="4000" b="1" dirty="0">
                <a:solidFill>
                  <a:schemeClr val="tx2"/>
                </a:solidFill>
              </a:rPr>
              <a:t>Qui est touché par la leishmaniose cutanée? </a:t>
            </a:r>
            <a:endParaRPr lang="fr-CA" sz="5400" b="1" dirty="0">
              <a:solidFill>
                <a:schemeClr val="tx2"/>
              </a:solidFill>
              <a:latin typeface="Lato Black" charset="0"/>
              <a:ea typeface="Lato Black" charset="0"/>
              <a:cs typeface="Lato Black" charset="0"/>
            </a:endParaRPr>
          </a:p>
        </p:txBody>
      </p:sp>
      <p:grpSp>
        <p:nvGrpSpPr>
          <p:cNvPr id="10" name="Group 9">
            <a:extLst>
              <a:ext uri="{FF2B5EF4-FFF2-40B4-BE49-F238E27FC236}">
                <a16:creationId xmlns:a16="http://schemas.microsoft.com/office/drawing/2014/main" id="{3DFDF4D0-2FD5-4C42-92EE-81C8F170F0B8}"/>
              </a:ext>
            </a:extLst>
          </p:cNvPr>
          <p:cNvGrpSpPr/>
          <p:nvPr/>
        </p:nvGrpSpPr>
        <p:grpSpPr>
          <a:xfrm>
            <a:off x="362954" y="4457246"/>
            <a:ext cx="2194560" cy="2194560"/>
            <a:chOff x="362954" y="4457246"/>
            <a:chExt cx="2194560" cy="2194560"/>
          </a:xfrm>
        </p:grpSpPr>
        <p:sp>
          <p:nvSpPr>
            <p:cNvPr id="2" name="Oval 1">
              <a:extLst>
                <a:ext uri="{FF2B5EF4-FFF2-40B4-BE49-F238E27FC236}">
                  <a16:creationId xmlns:a16="http://schemas.microsoft.com/office/drawing/2014/main" id="{B17EF0A8-6545-6144-965E-FBFFEDADB3B4}"/>
                </a:ext>
              </a:extLst>
            </p:cNvPr>
            <p:cNvSpPr/>
            <p:nvPr/>
          </p:nvSpPr>
          <p:spPr>
            <a:xfrm>
              <a:off x="362954" y="4457246"/>
              <a:ext cx="2194560" cy="219456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2D3C00E-C3CB-F549-AB5C-AFCF9A44A908}"/>
                </a:ext>
              </a:extLst>
            </p:cNvPr>
            <p:cNvSpPr/>
            <p:nvPr/>
          </p:nvSpPr>
          <p:spPr>
            <a:xfrm>
              <a:off x="461335" y="4844633"/>
              <a:ext cx="1997797" cy="1477328"/>
            </a:xfrm>
            <a:prstGeom prst="rect">
              <a:avLst/>
            </a:prstGeom>
          </p:spPr>
          <p:txBody>
            <a:bodyPr wrap="square">
              <a:spAutoFit/>
            </a:bodyPr>
            <a:lstStyle/>
            <a:p>
              <a:pPr lvl="0" algn="ctr"/>
              <a:r>
                <a:rPr lang="fr-CA" b="1" dirty="0">
                  <a:solidFill>
                    <a:schemeClr val="bg1"/>
                  </a:solidFill>
                </a:rPr>
                <a:t>700 000 à 1,2 million de cas signalés dans le monde chaque année</a:t>
              </a:r>
            </a:p>
          </p:txBody>
        </p:sp>
      </p:grpSp>
      <p:grpSp>
        <p:nvGrpSpPr>
          <p:cNvPr id="9" name="Group 8">
            <a:extLst>
              <a:ext uri="{FF2B5EF4-FFF2-40B4-BE49-F238E27FC236}">
                <a16:creationId xmlns:a16="http://schemas.microsoft.com/office/drawing/2014/main" id="{1493F2BA-1BF7-8D4E-B175-12BBB4333A5A}"/>
              </a:ext>
            </a:extLst>
          </p:cNvPr>
          <p:cNvGrpSpPr/>
          <p:nvPr/>
        </p:nvGrpSpPr>
        <p:grpSpPr>
          <a:xfrm>
            <a:off x="9460763" y="1415230"/>
            <a:ext cx="2613125" cy="2613125"/>
            <a:chOff x="9213114" y="1574964"/>
            <a:chExt cx="2613125" cy="2613125"/>
          </a:xfrm>
        </p:grpSpPr>
        <p:sp>
          <p:nvSpPr>
            <p:cNvPr id="530" name="Oval 529">
              <a:extLst>
                <a:ext uri="{FF2B5EF4-FFF2-40B4-BE49-F238E27FC236}">
                  <a16:creationId xmlns:a16="http://schemas.microsoft.com/office/drawing/2014/main" id="{626D6D78-4364-9E45-921D-A1BD34A5F196}"/>
                </a:ext>
              </a:extLst>
            </p:cNvPr>
            <p:cNvSpPr/>
            <p:nvPr/>
          </p:nvSpPr>
          <p:spPr>
            <a:xfrm>
              <a:off x="9213114" y="1574964"/>
              <a:ext cx="2613125" cy="2613125"/>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1" name="Rectangle 530">
              <a:extLst>
                <a:ext uri="{FF2B5EF4-FFF2-40B4-BE49-F238E27FC236}">
                  <a16:creationId xmlns:a16="http://schemas.microsoft.com/office/drawing/2014/main" id="{27F4DBEE-51D0-A64C-9B29-E5A3A3692B4C}"/>
                </a:ext>
              </a:extLst>
            </p:cNvPr>
            <p:cNvSpPr/>
            <p:nvPr/>
          </p:nvSpPr>
          <p:spPr>
            <a:xfrm>
              <a:off x="9410330" y="2142863"/>
              <a:ext cx="2218692" cy="1477328"/>
            </a:xfrm>
            <a:prstGeom prst="rect">
              <a:avLst/>
            </a:prstGeom>
          </p:spPr>
          <p:txBody>
            <a:bodyPr wrap="square">
              <a:spAutoFit/>
            </a:bodyPr>
            <a:lstStyle/>
            <a:p>
              <a:pPr lvl="0" algn="ctr"/>
              <a:r>
                <a:rPr lang="fr-CA" b="1" dirty="0">
                  <a:solidFill>
                    <a:schemeClr val="bg1"/>
                  </a:solidFill>
                </a:rPr>
                <a:t>80 % des cas en Afrique et Eurasie concernent la région Moyen-Orient et Afrique du Nord</a:t>
              </a:r>
            </a:p>
          </p:txBody>
        </p:sp>
      </p:grpSp>
      <p:sp>
        <p:nvSpPr>
          <p:cNvPr id="6" name="TextBox 5">
            <a:extLst>
              <a:ext uri="{FF2B5EF4-FFF2-40B4-BE49-F238E27FC236}">
                <a16:creationId xmlns:a16="http://schemas.microsoft.com/office/drawing/2014/main" id="{CFD950F2-5421-E24C-A7A5-FAE69A6332E2}"/>
              </a:ext>
            </a:extLst>
          </p:cNvPr>
          <p:cNvSpPr txBox="1"/>
          <p:nvPr/>
        </p:nvSpPr>
        <p:spPr>
          <a:xfrm>
            <a:off x="10030161" y="4591372"/>
            <a:ext cx="1995438" cy="738664"/>
          </a:xfrm>
          <a:prstGeom prst="rect">
            <a:avLst/>
          </a:prstGeom>
          <a:noFill/>
        </p:spPr>
        <p:txBody>
          <a:bodyPr wrap="square" rtlCol="0">
            <a:spAutoFit/>
          </a:bodyPr>
          <a:lstStyle/>
          <a:p>
            <a:r>
              <a:rPr lang="fr-CA" sz="1400" dirty="0"/>
              <a:t>Nombre de cas de leishmaniose cutanée signalés </a:t>
            </a:r>
          </a:p>
        </p:txBody>
      </p:sp>
      <p:pic>
        <p:nvPicPr>
          <p:cNvPr id="7" name="Picture 6">
            <a:extLst>
              <a:ext uri="{FF2B5EF4-FFF2-40B4-BE49-F238E27FC236}">
                <a16:creationId xmlns:a16="http://schemas.microsoft.com/office/drawing/2014/main" id="{0BAD4206-30C3-9743-ABEF-1D320DED89A0}"/>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r="64011"/>
          <a:stretch/>
        </p:blipFill>
        <p:spPr>
          <a:xfrm>
            <a:off x="9981351" y="5330036"/>
            <a:ext cx="318349" cy="1332333"/>
          </a:xfrm>
          <a:prstGeom prst="rect">
            <a:avLst/>
          </a:prstGeom>
        </p:spPr>
      </p:pic>
      <p:sp>
        <p:nvSpPr>
          <p:cNvPr id="4" name="TextBox 3">
            <a:extLst>
              <a:ext uri="{FF2B5EF4-FFF2-40B4-BE49-F238E27FC236}">
                <a16:creationId xmlns:a16="http://schemas.microsoft.com/office/drawing/2014/main" id="{787F4019-584C-A446-9055-D238B4DE8B88}"/>
              </a:ext>
            </a:extLst>
          </p:cNvPr>
          <p:cNvSpPr txBox="1"/>
          <p:nvPr/>
        </p:nvSpPr>
        <p:spPr>
          <a:xfrm>
            <a:off x="10217575" y="5355436"/>
            <a:ext cx="819713" cy="276999"/>
          </a:xfrm>
          <a:prstGeom prst="rect">
            <a:avLst/>
          </a:prstGeom>
          <a:noFill/>
        </p:spPr>
        <p:txBody>
          <a:bodyPr wrap="square" rtlCol="0">
            <a:spAutoFit/>
          </a:bodyPr>
          <a:lstStyle/>
          <a:p>
            <a:r>
              <a:rPr lang="en-US" sz="1200" b="1" dirty="0"/>
              <a:t>33 768</a:t>
            </a:r>
          </a:p>
        </p:txBody>
      </p:sp>
      <p:sp>
        <p:nvSpPr>
          <p:cNvPr id="14" name="TextBox 13">
            <a:extLst>
              <a:ext uri="{FF2B5EF4-FFF2-40B4-BE49-F238E27FC236}">
                <a16:creationId xmlns:a16="http://schemas.microsoft.com/office/drawing/2014/main" id="{AC607453-718B-284D-BB68-7692E501BBDB}"/>
              </a:ext>
            </a:extLst>
          </p:cNvPr>
          <p:cNvSpPr txBox="1"/>
          <p:nvPr/>
        </p:nvSpPr>
        <p:spPr>
          <a:xfrm>
            <a:off x="10223925" y="6251649"/>
            <a:ext cx="819713" cy="276999"/>
          </a:xfrm>
          <a:prstGeom prst="rect">
            <a:avLst/>
          </a:prstGeom>
          <a:noFill/>
        </p:spPr>
        <p:txBody>
          <a:bodyPr wrap="square" rtlCol="0">
            <a:spAutoFit/>
          </a:bodyPr>
          <a:lstStyle/>
          <a:p>
            <a:r>
              <a:rPr lang="en-US" sz="1200" b="1" dirty="0"/>
              <a:t>0</a:t>
            </a:r>
          </a:p>
        </p:txBody>
      </p:sp>
      <p:sp>
        <p:nvSpPr>
          <p:cNvPr id="5" name="Rectangle 4">
            <a:extLst>
              <a:ext uri="{FF2B5EF4-FFF2-40B4-BE49-F238E27FC236}">
                <a16:creationId xmlns:a16="http://schemas.microsoft.com/office/drawing/2014/main" id="{65E6738D-BDE2-5F4C-A076-270817783C3A}"/>
              </a:ext>
            </a:extLst>
          </p:cNvPr>
          <p:cNvSpPr/>
          <p:nvPr/>
        </p:nvSpPr>
        <p:spPr>
          <a:xfrm>
            <a:off x="4521199" y="3695700"/>
            <a:ext cx="117475" cy="45719"/>
          </a:xfrm>
          <a:prstGeom prst="rect">
            <a:avLst/>
          </a:prstGeom>
          <a:solidFill>
            <a:srgbClr val="8CA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48006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762000" y="4403319"/>
            <a:ext cx="10936007" cy="461665"/>
          </a:xfrm>
          <a:prstGeom prst="rect">
            <a:avLst/>
          </a:prstGeom>
          <a:noFill/>
        </p:spPr>
        <p:txBody>
          <a:bodyPr wrap="none" rtlCol="0">
            <a:spAutoFit/>
          </a:bodyPr>
          <a:lstStyle/>
          <a:p>
            <a:r>
              <a:rPr lang="fr-CA" sz="2400" b="1" dirty="0">
                <a:solidFill>
                  <a:schemeClr val="tx2"/>
                </a:solidFill>
              </a:rPr>
              <a:t>Quels sont les effets de la leishmaniose cutanée sur la santé et le développement ?</a:t>
            </a:r>
            <a:endParaRPr lang="fr-CA" sz="2400" dirty="0">
              <a:solidFill>
                <a:schemeClr val="tx2"/>
              </a:solidFill>
            </a:endParaRPr>
          </a:p>
        </p:txBody>
      </p:sp>
      <p:sp>
        <p:nvSpPr>
          <p:cNvPr id="14" name="Rectangle 13"/>
          <p:cNvSpPr/>
          <p:nvPr/>
        </p:nvSpPr>
        <p:spPr>
          <a:xfrm>
            <a:off x="-353122" y="4976087"/>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pic>
        <p:nvPicPr>
          <p:cNvPr id="8" name="Picture Placeholder 7">
            <a:extLst>
              <a:ext uri="{FF2B5EF4-FFF2-40B4-BE49-F238E27FC236}">
                <a16:creationId xmlns:a16="http://schemas.microsoft.com/office/drawing/2014/main" id="{6FFF2F0D-4189-D745-91DC-2A9C22F02627}"/>
              </a:ext>
            </a:extLst>
          </p:cNvPr>
          <p:cNvPicPr>
            <a:picLocks noGrp="1" noChangeAspect="1"/>
          </p:cNvPicPr>
          <p:nvPr>
            <p:ph type="pic" sz="quarter" idx="13"/>
          </p:nvPr>
        </p:nvPicPr>
        <p:blipFill rotWithShape="1">
          <a:blip r:embed="rId3" cstate="email">
            <a:extLst>
              <a:ext uri="{28A0092B-C50C-407E-A947-70E740481C1C}">
                <a14:useLocalDpi xmlns:a14="http://schemas.microsoft.com/office/drawing/2010/main" val="0"/>
              </a:ext>
            </a:extLst>
          </a:blip>
          <a:srcRect t="13445" b="37021"/>
          <a:stretch/>
        </p:blipFill>
        <p:spPr>
          <a:xfrm>
            <a:off x="0" y="0"/>
            <a:ext cx="12192000" cy="4017731"/>
          </a:xfrm>
        </p:spPr>
      </p:pic>
      <p:sp>
        <p:nvSpPr>
          <p:cNvPr id="11" name="Rectangle 10">
            <a:extLst>
              <a:ext uri="{FF2B5EF4-FFF2-40B4-BE49-F238E27FC236}">
                <a16:creationId xmlns:a16="http://schemas.microsoft.com/office/drawing/2014/main" id="{95B74DD1-83D4-2649-B6EC-9A3111370106}"/>
              </a:ext>
            </a:extLst>
          </p:cNvPr>
          <p:cNvSpPr/>
          <p:nvPr/>
        </p:nvSpPr>
        <p:spPr>
          <a:xfrm>
            <a:off x="762000" y="5248319"/>
            <a:ext cx="9392608" cy="1302921"/>
          </a:xfrm>
          <a:prstGeom prst="rect">
            <a:avLst/>
          </a:prstGeom>
        </p:spPr>
        <p:txBody>
          <a:bodyPr wrap="square">
            <a:spAutoFit/>
          </a:bodyPr>
          <a:lstStyle/>
          <a:p>
            <a:pPr marL="285750" lvl="0" indent="-285750">
              <a:spcAft>
                <a:spcPts val="400"/>
              </a:spcAft>
              <a:buFont typeface="Arial" panose="020B0604020202020204" pitchFamily="34" charset="0"/>
              <a:buChar char="•"/>
            </a:pPr>
            <a:r>
              <a:rPr lang="fr-CA" dirty="0">
                <a:solidFill>
                  <a:schemeClr val="tx2"/>
                </a:solidFill>
              </a:rPr>
              <a:t>Morbidité relativement élevée, la maladie étant concentrée dans la région Moyen-Orient et Afrique du Nord</a:t>
            </a:r>
          </a:p>
          <a:p>
            <a:pPr marL="285750" lvl="0" indent="-285750">
              <a:spcAft>
                <a:spcPts val="400"/>
              </a:spcAft>
              <a:buFont typeface="Arial" panose="020B0604020202020204" pitchFamily="34" charset="0"/>
              <a:buChar char="•"/>
            </a:pPr>
            <a:r>
              <a:rPr lang="fr-CA" dirty="0">
                <a:solidFill>
                  <a:schemeClr val="tx2"/>
                </a:solidFill>
              </a:rPr>
              <a:t>Lésions </a:t>
            </a:r>
            <a:r>
              <a:rPr lang="fr-CA" dirty="0" err="1">
                <a:solidFill>
                  <a:schemeClr val="tx2"/>
                </a:solidFill>
              </a:rPr>
              <a:t>défigurantes</a:t>
            </a:r>
            <a:r>
              <a:rPr lang="fr-CA" dirty="0">
                <a:solidFill>
                  <a:schemeClr val="tx2"/>
                </a:solidFill>
              </a:rPr>
              <a:t> contribuant à la stigmatisation</a:t>
            </a:r>
          </a:p>
          <a:p>
            <a:pPr marL="285750" lvl="0" indent="-285750">
              <a:spcAft>
                <a:spcPts val="400"/>
              </a:spcAft>
              <a:buFont typeface="Arial" panose="020B0604020202020204" pitchFamily="34" charset="0"/>
              <a:buChar char="•"/>
            </a:pPr>
            <a:r>
              <a:rPr lang="fr-CA" dirty="0">
                <a:solidFill>
                  <a:schemeClr val="tx2"/>
                </a:solidFill>
              </a:rPr>
              <a:t>Impacts sociaux et économiques, particulièrement pour les pauvres et les femmes.</a:t>
            </a:r>
          </a:p>
        </p:txBody>
      </p:sp>
      <p:sp>
        <p:nvSpPr>
          <p:cNvPr id="9" name="TextBox 8">
            <a:extLst>
              <a:ext uri="{FF2B5EF4-FFF2-40B4-BE49-F238E27FC236}">
                <a16:creationId xmlns:a16="http://schemas.microsoft.com/office/drawing/2014/main" id="{B58CA104-941F-5748-B638-F879C9F7C4C8}"/>
              </a:ext>
            </a:extLst>
          </p:cNvPr>
          <p:cNvSpPr txBox="1"/>
          <p:nvPr/>
        </p:nvSpPr>
        <p:spPr>
          <a:xfrm>
            <a:off x="0" y="3745578"/>
            <a:ext cx="2336800" cy="246221"/>
          </a:xfrm>
          <a:prstGeom prst="rect">
            <a:avLst/>
          </a:prstGeom>
          <a:noFill/>
        </p:spPr>
        <p:txBody>
          <a:bodyPr wrap="square" rtlCol="0">
            <a:spAutoFit/>
          </a:bodyPr>
          <a:lstStyle/>
          <a:p>
            <a:r>
              <a:rPr lang="en-US" sz="1000" dirty="0">
                <a:solidFill>
                  <a:schemeClr val="bg1"/>
                </a:solidFill>
              </a:rPr>
              <a:t>© Natalie Behring / Stringer</a:t>
            </a:r>
            <a:endParaRPr lang="en-US" sz="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7284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C7FF94CD-12EC-EF48-9972-88711630D52F}"/>
              </a:ext>
            </a:extLst>
          </p:cNvPr>
          <p:cNvSpPr txBox="1"/>
          <p:nvPr/>
        </p:nvSpPr>
        <p:spPr>
          <a:xfrm>
            <a:off x="696551" y="613015"/>
            <a:ext cx="10318664" cy="954107"/>
          </a:xfrm>
          <a:prstGeom prst="rect">
            <a:avLst/>
          </a:prstGeom>
          <a:noFill/>
        </p:spPr>
        <p:txBody>
          <a:bodyPr wrap="square" rtlCol="0">
            <a:spAutoFit/>
          </a:bodyPr>
          <a:lstStyle/>
          <a:p>
            <a:r>
              <a:rPr lang="fr-CA" sz="2800" b="1" dirty="0">
                <a:solidFill>
                  <a:schemeClr val="tx2"/>
                </a:solidFill>
              </a:rPr>
              <a:t>Comment un test de diagnostic précoce spécifique à une espèce peut-il aider à contrôler et traiter la leishmaniose cutanée ?</a:t>
            </a:r>
            <a:endParaRPr lang="fr-CA" sz="4000" b="1" dirty="0">
              <a:solidFill>
                <a:schemeClr val="tx2"/>
              </a:solidFill>
              <a:latin typeface="Lato Black" charset="0"/>
              <a:ea typeface="Lato Black" charset="0"/>
              <a:cs typeface="Lato Black" charset="0"/>
            </a:endParaRPr>
          </a:p>
        </p:txBody>
      </p:sp>
      <p:sp>
        <p:nvSpPr>
          <p:cNvPr id="29" name="Rectangle 28">
            <a:extLst>
              <a:ext uri="{FF2B5EF4-FFF2-40B4-BE49-F238E27FC236}">
                <a16:creationId xmlns:a16="http://schemas.microsoft.com/office/drawing/2014/main" id="{955F4C5D-3ECC-174B-A40B-9DAC68AE27CC}"/>
              </a:ext>
            </a:extLst>
          </p:cNvPr>
          <p:cNvSpPr/>
          <p:nvPr/>
        </p:nvSpPr>
        <p:spPr>
          <a:xfrm>
            <a:off x="1247376" y="1884082"/>
            <a:ext cx="9392608" cy="400110"/>
          </a:xfrm>
          <a:prstGeom prst="rect">
            <a:avLst/>
          </a:prstGeom>
        </p:spPr>
        <p:txBody>
          <a:bodyPr wrap="square">
            <a:spAutoFit/>
          </a:bodyPr>
          <a:lstStyle/>
          <a:p>
            <a:pPr lvl="0" algn="ctr">
              <a:spcAft>
                <a:spcPts val="400"/>
              </a:spcAft>
            </a:pPr>
            <a:r>
              <a:rPr lang="fr-CA" sz="2000" b="1" dirty="0">
                <a:solidFill>
                  <a:schemeClr val="accent4"/>
                </a:solidFill>
              </a:rPr>
              <a:t>PROCESSUS ACTUEL AVEC LES OUTILS EXISTANTS</a:t>
            </a:r>
          </a:p>
        </p:txBody>
      </p:sp>
      <p:grpSp>
        <p:nvGrpSpPr>
          <p:cNvPr id="11" name="Group 10">
            <a:extLst>
              <a:ext uri="{FF2B5EF4-FFF2-40B4-BE49-F238E27FC236}">
                <a16:creationId xmlns:a16="http://schemas.microsoft.com/office/drawing/2014/main" id="{A9F2ECC4-D7A8-A24D-99B2-F76DEC1E70A4}"/>
              </a:ext>
            </a:extLst>
          </p:cNvPr>
          <p:cNvGrpSpPr/>
          <p:nvPr/>
        </p:nvGrpSpPr>
        <p:grpSpPr>
          <a:xfrm>
            <a:off x="311206" y="2514487"/>
            <a:ext cx="2002844" cy="2003365"/>
            <a:chOff x="325061" y="3670783"/>
            <a:chExt cx="2002844" cy="2003365"/>
          </a:xfrm>
        </p:grpSpPr>
        <p:sp>
          <p:nvSpPr>
            <p:cNvPr id="4" name="Oval 3"/>
            <p:cNvSpPr/>
            <p:nvPr/>
          </p:nvSpPr>
          <p:spPr>
            <a:xfrm>
              <a:off x="325061" y="3670783"/>
              <a:ext cx="2002844" cy="2003365"/>
            </a:xfrm>
            <a:prstGeom prst="ellipse">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82" name="Rectangle 81"/>
            <p:cNvSpPr/>
            <p:nvPr/>
          </p:nvSpPr>
          <p:spPr>
            <a:xfrm>
              <a:off x="363813" y="4429586"/>
              <a:ext cx="1872293" cy="501658"/>
            </a:xfrm>
            <a:prstGeom prst="rect">
              <a:avLst/>
            </a:prstGeom>
            <a:ln>
              <a:noFill/>
            </a:ln>
          </p:spPr>
          <p:txBody>
            <a:bodyPr wrap="square" lIns="91422" tIns="45711" rIns="91422" bIns="45711">
              <a:spAutoFit/>
            </a:bodyPr>
            <a:lstStyle/>
            <a:p>
              <a:pPr algn="ctr">
                <a:lnSpc>
                  <a:spcPct val="95000"/>
                </a:lnSpc>
              </a:pPr>
              <a:r>
                <a:rPr lang="en-US" sz="1400" b="1" spc="100" dirty="0">
                  <a:solidFill>
                    <a:srgbClr val="FFFFFF"/>
                  </a:solidFill>
                  <a:latin typeface="+mj-lt"/>
                  <a:ea typeface="Lato" charset="0"/>
                  <a:cs typeface="Lato" charset="0"/>
                </a:rPr>
                <a:t>SYMPTÔMES RESSENTIS</a:t>
              </a:r>
            </a:p>
          </p:txBody>
        </p:sp>
      </p:grpSp>
      <p:grpSp>
        <p:nvGrpSpPr>
          <p:cNvPr id="12" name="Group 11">
            <a:extLst>
              <a:ext uri="{FF2B5EF4-FFF2-40B4-BE49-F238E27FC236}">
                <a16:creationId xmlns:a16="http://schemas.microsoft.com/office/drawing/2014/main" id="{E98E9E37-5324-0C49-97E2-C8704C0C5F1F}"/>
              </a:ext>
            </a:extLst>
          </p:cNvPr>
          <p:cNvGrpSpPr/>
          <p:nvPr/>
        </p:nvGrpSpPr>
        <p:grpSpPr>
          <a:xfrm>
            <a:off x="2051690" y="3091217"/>
            <a:ext cx="820630" cy="820840"/>
            <a:chOff x="2065545" y="4247513"/>
            <a:chExt cx="820630" cy="820840"/>
          </a:xfrm>
        </p:grpSpPr>
        <p:sp>
          <p:nvSpPr>
            <p:cNvPr id="5" name="Oval 4"/>
            <p:cNvSpPr>
              <a:spLocks noChangeAspect="1"/>
            </p:cNvSpPr>
            <p:nvPr/>
          </p:nvSpPr>
          <p:spPr>
            <a:xfrm>
              <a:off x="2065545" y="4247513"/>
              <a:ext cx="820630" cy="820840"/>
            </a:xfrm>
            <a:prstGeom prst="ellipse">
              <a:avLst/>
            </a:prstGeom>
            <a:solidFill>
              <a:schemeClr val="accent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20" name="Freeform 12"/>
            <p:cNvSpPr>
              <a:spLocks/>
            </p:cNvSpPr>
            <p:nvPr/>
          </p:nvSpPr>
          <p:spPr bwMode="auto">
            <a:xfrm rot="10800000" flipH="1">
              <a:off x="2414921" y="4508175"/>
              <a:ext cx="193770" cy="327254"/>
            </a:xfrm>
            <a:custGeom>
              <a:avLst/>
              <a:gdLst>
                <a:gd name="T0" fmla="*/ 21 w 21"/>
                <a:gd name="T1" fmla="*/ 18 h 35"/>
                <a:gd name="T2" fmla="*/ 4 w 21"/>
                <a:gd name="T3" fmla="*/ 35 h 35"/>
                <a:gd name="T4" fmla="*/ 3 w 21"/>
                <a:gd name="T5" fmla="*/ 35 h 35"/>
                <a:gd name="T6" fmla="*/ 2 w 21"/>
                <a:gd name="T7" fmla="*/ 35 h 35"/>
                <a:gd name="T8" fmla="*/ 1 w 21"/>
                <a:gd name="T9" fmla="*/ 33 h 35"/>
                <a:gd name="T10" fmla="*/ 0 w 21"/>
                <a:gd name="T11" fmla="*/ 32 h 35"/>
                <a:gd name="T12" fmla="*/ 1 w 21"/>
                <a:gd name="T13" fmla="*/ 31 h 35"/>
                <a:gd name="T14" fmla="*/ 15 w 21"/>
                <a:gd name="T15" fmla="*/ 17 h 35"/>
                <a:gd name="T16" fmla="*/ 1 w 21"/>
                <a:gd name="T17" fmla="*/ 3 h 35"/>
                <a:gd name="T18" fmla="*/ 0 w 21"/>
                <a:gd name="T19" fmla="*/ 3 h 35"/>
                <a:gd name="T20" fmla="*/ 1 w 21"/>
                <a:gd name="T21" fmla="*/ 2 h 35"/>
                <a:gd name="T22" fmla="*/ 2 w 21"/>
                <a:gd name="T23" fmla="*/ 0 h 35"/>
                <a:gd name="T24" fmla="*/ 3 w 21"/>
                <a:gd name="T25" fmla="*/ 0 h 35"/>
                <a:gd name="T26" fmla="*/ 4 w 21"/>
                <a:gd name="T27" fmla="*/ 0 h 35"/>
                <a:gd name="T28" fmla="*/ 21 w 21"/>
                <a:gd name="T29" fmla="*/ 17 h 35"/>
                <a:gd name="T30" fmla="*/ 21 w 21"/>
                <a:gd name="T31" fmla="*/ 17 h 35"/>
                <a:gd name="T32" fmla="*/ 21 w 21"/>
                <a:gd name="T33" fmla="*/ 18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 h="35">
                  <a:moveTo>
                    <a:pt x="21" y="18"/>
                  </a:moveTo>
                  <a:cubicBezTo>
                    <a:pt x="4" y="35"/>
                    <a:pt x="4" y="35"/>
                    <a:pt x="4" y="35"/>
                  </a:cubicBezTo>
                  <a:cubicBezTo>
                    <a:pt x="4" y="35"/>
                    <a:pt x="3" y="35"/>
                    <a:pt x="3" y="35"/>
                  </a:cubicBezTo>
                  <a:cubicBezTo>
                    <a:pt x="3" y="35"/>
                    <a:pt x="3" y="35"/>
                    <a:pt x="2" y="35"/>
                  </a:cubicBezTo>
                  <a:cubicBezTo>
                    <a:pt x="1" y="33"/>
                    <a:pt x="1" y="33"/>
                    <a:pt x="1" y="33"/>
                  </a:cubicBezTo>
                  <a:cubicBezTo>
                    <a:pt x="0" y="33"/>
                    <a:pt x="0" y="33"/>
                    <a:pt x="0" y="32"/>
                  </a:cubicBezTo>
                  <a:cubicBezTo>
                    <a:pt x="0" y="32"/>
                    <a:pt x="0" y="32"/>
                    <a:pt x="1" y="31"/>
                  </a:cubicBezTo>
                  <a:cubicBezTo>
                    <a:pt x="15" y="17"/>
                    <a:pt x="15" y="17"/>
                    <a:pt x="15" y="17"/>
                  </a:cubicBezTo>
                  <a:cubicBezTo>
                    <a:pt x="1" y="3"/>
                    <a:pt x="1" y="3"/>
                    <a:pt x="1" y="3"/>
                  </a:cubicBezTo>
                  <a:cubicBezTo>
                    <a:pt x="0" y="3"/>
                    <a:pt x="0" y="3"/>
                    <a:pt x="0" y="3"/>
                  </a:cubicBezTo>
                  <a:cubicBezTo>
                    <a:pt x="0" y="2"/>
                    <a:pt x="0" y="2"/>
                    <a:pt x="1" y="2"/>
                  </a:cubicBezTo>
                  <a:cubicBezTo>
                    <a:pt x="2" y="0"/>
                    <a:pt x="2" y="0"/>
                    <a:pt x="2" y="0"/>
                  </a:cubicBezTo>
                  <a:cubicBezTo>
                    <a:pt x="3" y="0"/>
                    <a:pt x="3" y="0"/>
                    <a:pt x="3" y="0"/>
                  </a:cubicBezTo>
                  <a:cubicBezTo>
                    <a:pt x="3" y="0"/>
                    <a:pt x="4" y="0"/>
                    <a:pt x="4" y="0"/>
                  </a:cubicBezTo>
                  <a:cubicBezTo>
                    <a:pt x="21" y="17"/>
                    <a:pt x="21" y="17"/>
                    <a:pt x="21" y="17"/>
                  </a:cubicBezTo>
                  <a:cubicBezTo>
                    <a:pt x="21" y="17"/>
                    <a:pt x="21" y="17"/>
                    <a:pt x="21" y="17"/>
                  </a:cubicBezTo>
                  <a:cubicBezTo>
                    <a:pt x="21" y="18"/>
                    <a:pt x="21" y="18"/>
                    <a:pt x="21" y="18"/>
                  </a:cubicBezTo>
                  <a:close/>
                </a:path>
              </a:pathLst>
            </a:cu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a:lstStyle/>
            <a:p>
              <a:endParaRPr lang="en-US" sz="1600">
                <a:latin typeface="Lato" charset="0"/>
                <a:ea typeface="Lato" charset="0"/>
                <a:cs typeface="Lato" charset="0"/>
              </a:endParaRPr>
            </a:p>
          </p:txBody>
        </p:sp>
      </p:grpSp>
      <p:grpSp>
        <p:nvGrpSpPr>
          <p:cNvPr id="14" name="Group 13">
            <a:extLst>
              <a:ext uri="{FF2B5EF4-FFF2-40B4-BE49-F238E27FC236}">
                <a16:creationId xmlns:a16="http://schemas.microsoft.com/office/drawing/2014/main" id="{D1056572-5D7C-C74D-9D14-7AB425255B9A}"/>
              </a:ext>
            </a:extLst>
          </p:cNvPr>
          <p:cNvGrpSpPr/>
          <p:nvPr/>
        </p:nvGrpSpPr>
        <p:grpSpPr>
          <a:xfrm>
            <a:off x="4461131" y="3091217"/>
            <a:ext cx="820630" cy="820840"/>
            <a:chOff x="4474986" y="4247513"/>
            <a:chExt cx="820630" cy="820840"/>
          </a:xfrm>
        </p:grpSpPr>
        <p:sp>
          <p:nvSpPr>
            <p:cNvPr id="6" name="Oval 5"/>
            <p:cNvSpPr>
              <a:spLocks noChangeAspect="1"/>
            </p:cNvSpPr>
            <p:nvPr/>
          </p:nvSpPr>
          <p:spPr>
            <a:xfrm>
              <a:off x="4474986" y="4247513"/>
              <a:ext cx="820630" cy="820840"/>
            </a:xfrm>
            <a:prstGeom prst="ellipse">
              <a:avLst/>
            </a:prstGeom>
            <a:solidFill>
              <a:schemeClr val="accent4">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dirty="0">
                <a:solidFill>
                  <a:schemeClr val="tx1"/>
                </a:solidFill>
              </a:endParaRPr>
            </a:p>
          </p:txBody>
        </p:sp>
        <p:sp>
          <p:nvSpPr>
            <p:cNvPr id="24" name="Freeform 12"/>
            <p:cNvSpPr>
              <a:spLocks/>
            </p:cNvSpPr>
            <p:nvPr/>
          </p:nvSpPr>
          <p:spPr bwMode="auto">
            <a:xfrm rot="10800000" flipH="1">
              <a:off x="4805153" y="4508175"/>
              <a:ext cx="193770" cy="327254"/>
            </a:xfrm>
            <a:custGeom>
              <a:avLst/>
              <a:gdLst>
                <a:gd name="T0" fmla="*/ 21 w 21"/>
                <a:gd name="T1" fmla="*/ 18 h 35"/>
                <a:gd name="T2" fmla="*/ 4 w 21"/>
                <a:gd name="T3" fmla="*/ 35 h 35"/>
                <a:gd name="T4" fmla="*/ 3 w 21"/>
                <a:gd name="T5" fmla="*/ 35 h 35"/>
                <a:gd name="T6" fmla="*/ 2 w 21"/>
                <a:gd name="T7" fmla="*/ 35 h 35"/>
                <a:gd name="T8" fmla="*/ 1 w 21"/>
                <a:gd name="T9" fmla="*/ 33 h 35"/>
                <a:gd name="T10" fmla="*/ 0 w 21"/>
                <a:gd name="T11" fmla="*/ 32 h 35"/>
                <a:gd name="T12" fmla="*/ 1 w 21"/>
                <a:gd name="T13" fmla="*/ 31 h 35"/>
                <a:gd name="T14" fmla="*/ 15 w 21"/>
                <a:gd name="T15" fmla="*/ 17 h 35"/>
                <a:gd name="T16" fmla="*/ 1 w 21"/>
                <a:gd name="T17" fmla="*/ 3 h 35"/>
                <a:gd name="T18" fmla="*/ 0 w 21"/>
                <a:gd name="T19" fmla="*/ 3 h 35"/>
                <a:gd name="T20" fmla="*/ 1 w 21"/>
                <a:gd name="T21" fmla="*/ 2 h 35"/>
                <a:gd name="T22" fmla="*/ 2 w 21"/>
                <a:gd name="T23" fmla="*/ 0 h 35"/>
                <a:gd name="T24" fmla="*/ 3 w 21"/>
                <a:gd name="T25" fmla="*/ 0 h 35"/>
                <a:gd name="T26" fmla="*/ 4 w 21"/>
                <a:gd name="T27" fmla="*/ 0 h 35"/>
                <a:gd name="T28" fmla="*/ 21 w 21"/>
                <a:gd name="T29" fmla="*/ 17 h 35"/>
                <a:gd name="T30" fmla="*/ 21 w 21"/>
                <a:gd name="T31" fmla="*/ 17 h 35"/>
                <a:gd name="T32" fmla="*/ 21 w 21"/>
                <a:gd name="T33" fmla="*/ 18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 h="35">
                  <a:moveTo>
                    <a:pt x="21" y="18"/>
                  </a:moveTo>
                  <a:cubicBezTo>
                    <a:pt x="4" y="35"/>
                    <a:pt x="4" y="35"/>
                    <a:pt x="4" y="35"/>
                  </a:cubicBezTo>
                  <a:cubicBezTo>
                    <a:pt x="4" y="35"/>
                    <a:pt x="3" y="35"/>
                    <a:pt x="3" y="35"/>
                  </a:cubicBezTo>
                  <a:cubicBezTo>
                    <a:pt x="3" y="35"/>
                    <a:pt x="3" y="35"/>
                    <a:pt x="2" y="35"/>
                  </a:cubicBezTo>
                  <a:cubicBezTo>
                    <a:pt x="1" y="33"/>
                    <a:pt x="1" y="33"/>
                    <a:pt x="1" y="33"/>
                  </a:cubicBezTo>
                  <a:cubicBezTo>
                    <a:pt x="0" y="33"/>
                    <a:pt x="0" y="33"/>
                    <a:pt x="0" y="32"/>
                  </a:cubicBezTo>
                  <a:cubicBezTo>
                    <a:pt x="0" y="32"/>
                    <a:pt x="0" y="32"/>
                    <a:pt x="1" y="31"/>
                  </a:cubicBezTo>
                  <a:cubicBezTo>
                    <a:pt x="15" y="17"/>
                    <a:pt x="15" y="17"/>
                    <a:pt x="15" y="17"/>
                  </a:cubicBezTo>
                  <a:cubicBezTo>
                    <a:pt x="1" y="3"/>
                    <a:pt x="1" y="3"/>
                    <a:pt x="1" y="3"/>
                  </a:cubicBezTo>
                  <a:cubicBezTo>
                    <a:pt x="0" y="3"/>
                    <a:pt x="0" y="3"/>
                    <a:pt x="0" y="3"/>
                  </a:cubicBezTo>
                  <a:cubicBezTo>
                    <a:pt x="0" y="2"/>
                    <a:pt x="0" y="2"/>
                    <a:pt x="1" y="2"/>
                  </a:cubicBezTo>
                  <a:cubicBezTo>
                    <a:pt x="2" y="0"/>
                    <a:pt x="2" y="0"/>
                    <a:pt x="2" y="0"/>
                  </a:cubicBezTo>
                  <a:cubicBezTo>
                    <a:pt x="3" y="0"/>
                    <a:pt x="3" y="0"/>
                    <a:pt x="3" y="0"/>
                  </a:cubicBezTo>
                  <a:cubicBezTo>
                    <a:pt x="3" y="0"/>
                    <a:pt x="4" y="0"/>
                    <a:pt x="4" y="0"/>
                  </a:cubicBezTo>
                  <a:cubicBezTo>
                    <a:pt x="21" y="17"/>
                    <a:pt x="21" y="17"/>
                    <a:pt x="21" y="17"/>
                  </a:cubicBezTo>
                  <a:cubicBezTo>
                    <a:pt x="21" y="17"/>
                    <a:pt x="21" y="17"/>
                    <a:pt x="21" y="17"/>
                  </a:cubicBezTo>
                  <a:cubicBezTo>
                    <a:pt x="21" y="18"/>
                    <a:pt x="21" y="18"/>
                    <a:pt x="21" y="18"/>
                  </a:cubicBezTo>
                  <a:close/>
                </a:path>
              </a:pathLst>
            </a:cu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a:lstStyle/>
            <a:p>
              <a:endParaRPr lang="en-US" sz="1600" dirty="0">
                <a:latin typeface="Lato" charset="0"/>
                <a:ea typeface="Lato" charset="0"/>
                <a:cs typeface="Lato" charset="0"/>
              </a:endParaRPr>
            </a:p>
          </p:txBody>
        </p:sp>
      </p:grpSp>
      <p:grpSp>
        <p:nvGrpSpPr>
          <p:cNvPr id="16" name="Group 15">
            <a:extLst>
              <a:ext uri="{FF2B5EF4-FFF2-40B4-BE49-F238E27FC236}">
                <a16:creationId xmlns:a16="http://schemas.microsoft.com/office/drawing/2014/main" id="{141F12BD-AB19-8645-8D1B-ECAAFE7DE9BA}"/>
              </a:ext>
            </a:extLst>
          </p:cNvPr>
          <p:cNvGrpSpPr/>
          <p:nvPr/>
        </p:nvGrpSpPr>
        <p:grpSpPr>
          <a:xfrm>
            <a:off x="6768832" y="3091217"/>
            <a:ext cx="820630" cy="820840"/>
            <a:chOff x="6782687" y="4247513"/>
            <a:chExt cx="820630" cy="820840"/>
          </a:xfrm>
        </p:grpSpPr>
        <p:sp>
          <p:nvSpPr>
            <p:cNvPr id="19" name="Oval 18">
              <a:extLst>
                <a:ext uri="{FF2B5EF4-FFF2-40B4-BE49-F238E27FC236}">
                  <a16:creationId xmlns:a16="http://schemas.microsoft.com/office/drawing/2014/main" id="{ECB6CAD4-08DF-9949-816B-D669A40B3CD6}"/>
                </a:ext>
              </a:extLst>
            </p:cNvPr>
            <p:cNvSpPr>
              <a:spLocks noChangeAspect="1"/>
            </p:cNvSpPr>
            <p:nvPr/>
          </p:nvSpPr>
          <p:spPr>
            <a:xfrm>
              <a:off x="6782687" y="4247513"/>
              <a:ext cx="820630" cy="820840"/>
            </a:xfrm>
            <a:prstGeom prst="ellipse">
              <a:avLst/>
            </a:prstGeom>
            <a:solidFill>
              <a:schemeClr val="accent5">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3" name="Freeform 12">
              <a:extLst>
                <a:ext uri="{FF2B5EF4-FFF2-40B4-BE49-F238E27FC236}">
                  <a16:creationId xmlns:a16="http://schemas.microsoft.com/office/drawing/2014/main" id="{208AF11C-5296-9B4E-B359-2E720AAD9FD8}"/>
                </a:ext>
              </a:extLst>
            </p:cNvPr>
            <p:cNvSpPr>
              <a:spLocks/>
            </p:cNvSpPr>
            <p:nvPr/>
          </p:nvSpPr>
          <p:spPr bwMode="auto">
            <a:xfrm rot="10800000" flipH="1">
              <a:off x="7132063" y="4508175"/>
              <a:ext cx="193770" cy="327254"/>
            </a:xfrm>
            <a:custGeom>
              <a:avLst/>
              <a:gdLst>
                <a:gd name="T0" fmla="*/ 21 w 21"/>
                <a:gd name="T1" fmla="*/ 18 h 35"/>
                <a:gd name="T2" fmla="*/ 4 w 21"/>
                <a:gd name="T3" fmla="*/ 35 h 35"/>
                <a:gd name="T4" fmla="*/ 3 w 21"/>
                <a:gd name="T5" fmla="*/ 35 h 35"/>
                <a:gd name="T6" fmla="*/ 2 w 21"/>
                <a:gd name="T7" fmla="*/ 35 h 35"/>
                <a:gd name="T8" fmla="*/ 1 w 21"/>
                <a:gd name="T9" fmla="*/ 33 h 35"/>
                <a:gd name="T10" fmla="*/ 0 w 21"/>
                <a:gd name="T11" fmla="*/ 32 h 35"/>
                <a:gd name="T12" fmla="*/ 1 w 21"/>
                <a:gd name="T13" fmla="*/ 31 h 35"/>
                <a:gd name="T14" fmla="*/ 15 w 21"/>
                <a:gd name="T15" fmla="*/ 17 h 35"/>
                <a:gd name="T16" fmla="*/ 1 w 21"/>
                <a:gd name="T17" fmla="*/ 3 h 35"/>
                <a:gd name="T18" fmla="*/ 0 w 21"/>
                <a:gd name="T19" fmla="*/ 3 h 35"/>
                <a:gd name="T20" fmla="*/ 1 w 21"/>
                <a:gd name="T21" fmla="*/ 2 h 35"/>
                <a:gd name="T22" fmla="*/ 2 w 21"/>
                <a:gd name="T23" fmla="*/ 0 h 35"/>
                <a:gd name="T24" fmla="*/ 3 w 21"/>
                <a:gd name="T25" fmla="*/ 0 h 35"/>
                <a:gd name="T26" fmla="*/ 4 w 21"/>
                <a:gd name="T27" fmla="*/ 0 h 35"/>
                <a:gd name="T28" fmla="*/ 21 w 21"/>
                <a:gd name="T29" fmla="*/ 17 h 35"/>
                <a:gd name="T30" fmla="*/ 21 w 21"/>
                <a:gd name="T31" fmla="*/ 17 h 35"/>
                <a:gd name="T32" fmla="*/ 21 w 21"/>
                <a:gd name="T33" fmla="*/ 18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 h="35">
                  <a:moveTo>
                    <a:pt x="21" y="18"/>
                  </a:moveTo>
                  <a:cubicBezTo>
                    <a:pt x="4" y="35"/>
                    <a:pt x="4" y="35"/>
                    <a:pt x="4" y="35"/>
                  </a:cubicBezTo>
                  <a:cubicBezTo>
                    <a:pt x="4" y="35"/>
                    <a:pt x="3" y="35"/>
                    <a:pt x="3" y="35"/>
                  </a:cubicBezTo>
                  <a:cubicBezTo>
                    <a:pt x="3" y="35"/>
                    <a:pt x="3" y="35"/>
                    <a:pt x="2" y="35"/>
                  </a:cubicBezTo>
                  <a:cubicBezTo>
                    <a:pt x="1" y="33"/>
                    <a:pt x="1" y="33"/>
                    <a:pt x="1" y="33"/>
                  </a:cubicBezTo>
                  <a:cubicBezTo>
                    <a:pt x="0" y="33"/>
                    <a:pt x="0" y="33"/>
                    <a:pt x="0" y="32"/>
                  </a:cubicBezTo>
                  <a:cubicBezTo>
                    <a:pt x="0" y="32"/>
                    <a:pt x="0" y="32"/>
                    <a:pt x="1" y="31"/>
                  </a:cubicBezTo>
                  <a:cubicBezTo>
                    <a:pt x="15" y="17"/>
                    <a:pt x="15" y="17"/>
                    <a:pt x="15" y="17"/>
                  </a:cubicBezTo>
                  <a:cubicBezTo>
                    <a:pt x="1" y="3"/>
                    <a:pt x="1" y="3"/>
                    <a:pt x="1" y="3"/>
                  </a:cubicBezTo>
                  <a:cubicBezTo>
                    <a:pt x="0" y="3"/>
                    <a:pt x="0" y="3"/>
                    <a:pt x="0" y="3"/>
                  </a:cubicBezTo>
                  <a:cubicBezTo>
                    <a:pt x="0" y="2"/>
                    <a:pt x="0" y="2"/>
                    <a:pt x="1" y="2"/>
                  </a:cubicBezTo>
                  <a:cubicBezTo>
                    <a:pt x="2" y="0"/>
                    <a:pt x="2" y="0"/>
                    <a:pt x="2" y="0"/>
                  </a:cubicBezTo>
                  <a:cubicBezTo>
                    <a:pt x="3" y="0"/>
                    <a:pt x="3" y="0"/>
                    <a:pt x="3" y="0"/>
                  </a:cubicBezTo>
                  <a:cubicBezTo>
                    <a:pt x="3" y="0"/>
                    <a:pt x="4" y="0"/>
                    <a:pt x="4" y="0"/>
                  </a:cubicBezTo>
                  <a:cubicBezTo>
                    <a:pt x="21" y="17"/>
                    <a:pt x="21" y="17"/>
                    <a:pt x="21" y="17"/>
                  </a:cubicBezTo>
                  <a:cubicBezTo>
                    <a:pt x="21" y="17"/>
                    <a:pt x="21" y="17"/>
                    <a:pt x="21" y="17"/>
                  </a:cubicBezTo>
                  <a:cubicBezTo>
                    <a:pt x="21" y="18"/>
                    <a:pt x="21" y="18"/>
                    <a:pt x="21" y="18"/>
                  </a:cubicBezTo>
                  <a:close/>
                </a:path>
              </a:pathLst>
            </a:cu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a:lstStyle/>
            <a:p>
              <a:endParaRPr lang="en-US" sz="1600">
                <a:latin typeface="Lato" charset="0"/>
                <a:ea typeface="Lato" charset="0"/>
                <a:cs typeface="Lato" charset="0"/>
              </a:endParaRPr>
            </a:p>
          </p:txBody>
        </p:sp>
      </p:grpSp>
      <p:grpSp>
        <p:nvGrpSpPr>
          <p:cNvPr id="18" name="Group 17">
            <a:extLst>
              <a:ext uri="{FF2B5EF4-FFF2-40B4-BE49-F238E27FC236}">
                <a16:creationId xmlns:a16="http://schemas.microsoft.com/office/drawing/2014/main" id="{27EE4EA2-3B22-984E-8C1D-FB9F11B85CFF}"/>
              </a:ext>
            </a:extLst>
          </p:cNvPr>
          <p:cNvGrpSpPr/>
          <p:nvPr/>
        </p:nvGrpSpPr>
        <p:grpSpPr>
          <a:xfrm>
            <a:off x="9178273" y="3091217"/>
            <a:ext cx="820630" cy="820840"/>
            <a:chOff x="9192128" y="4247513"/>
            <a:chExt cx="820630" cy="820840"/>
          </a:xfrm>
        </p:grpSpPr>
        <p:sp>
          <p:nvSpPr>
            <p:cNvPr id="21" name="Oval 20">
              <a:extLst>
                <a:ext uri="{FF2B5EF4-FFF2-40B4-BE49-F238E27FC236}">
                  <a16:creationId xmlns:a16="http://schemas.microsoft.com/office/drawing/2014/main" id="{E01FD753-49CA-8041-9B6B-47BDD7AE5F5B}"/>
                </a:ext>
              </a:extLst>
            </p:cNvPr>
            <p:cNvSpPr>
              <a:spLocks noChangeAspect="1"/>
            </p:cNvSpPr>
            <p:nvPr/>
          </p:nvSpPr>
          <p:spPr>
            <a:xfrm>
              <a:off x="9192128" y="4247513"/>
              <a:ext cx="820630" cy="820840"/>
            </a:xfrm>
            <a:prstGeom prst="ellipse">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4" name="Freeform 12">
              <a:extLst>
                <a:ext uri="{FF2B5EF4-FFF2-40B4-BE49-F238E27FC236}">
                  <a16:creationId xmlns:a16="http://schemas.microsoft.com/office/drawing/2014/main" id="{2593FDE7-D65E-4A44-8D60-7002E9E12DE6}"/>
                </a:ext>
              </a:extLst>
            </p:cNvPr>
            <p:cNvSpPr>
              <a:spLocks/>
            </p:cNvSpPr>
            <p:nvPr/>
          </p:nvSpPr>
          <p:spPr bwMode="auto">
            <a:xfrm rot="10800000" flipH="1">
              <a:off x="9522295" y="4508175"/>
              <a:ext cx="193770" cy="327254"/>
            </a:xfrm>
            <a:custGeom>
              <a:avLst/>
              <a:gdLst>
                <a:gd name="T0" fmla="*/ 21 w 21"/>
                <a:gd name="T1" fmla="*/ 18 h 35"/>
                <a:gd name="T2" fmla="*/ 4 w 21"/>
                <a:gd name="T3" fmla="*/ 35 h 35"/>
                <a:gd name="T4" fmla="*/ 3 w 21"/>
                <a:gd name="T5" fmla="*/ 35 h 35"/>
                <a:gd name="T6" fmla="*/ 2 w 21"/>
                <a:gd name="T7" fmla="*/ 35 h 35"/>
                <a:gd name="T8" fmla="*/ 1 w 21"/>
                <a:gd name="T9" fmla="*/ 33 h 35"/>
                <a:gd name="T10" fmla="*/ 0 w 21"/>
                <a:gd name="T11" fmla="*/ 32 h 35"/>
                <a:gd name="T12" fmla="*/ 1 w 21"/>
                <a:gd name="T13" fmla="*/ 31 h 35"/>
                <a:gd name="T14" fmla="*/ 15 w 21"/>
                <a:gd name="T15" fmla="*/ 17 h 35"/>
                <a:gd name="T16" fmla="*/ 1 w 21"/>
                <a:gd name="T17" fmla="*/ 3 h 35"/>
                <a:gd name="T18" fmla="*/ 0 w 21"/>
                <a:gd name="T19" fmla="*/ 3 h 35"/>
                <a:gd name="T20" fmla="*/ 1 w 21"/>
                <a:gd name="T21" fmla="*/ 2 h 35"/>
                <a:gd name="T22" fmla="*/ 2 w 21"/>
                <a:gd name="T23" fmla="*/ 0 h 35"/>
                <a:gd name="T24" fmla="*/ 3 w 21"/>
                <a:gd name="T25" fmla="*/ 0 h 35"/>
                <a:gd name="T26" fmla="*/ 4 w 21"/>
                <a:gd name="T27" fmla="*/ 0 h 35"/>
                <a:gd name="T28" fmla="*/ 21 w 21"/>
                <a:gd name="T29" fmla="*/ 17 h 35"/>
                <a:gd name="T30" fmla="*/ 21 w 21"/>
                <a:gd name="T31" fmla="*/ 17 h 35"/>
                <a:gd name="T32" fmla="*/ 21 w 21"/>
                <a:gd name="T33" fmla="*/ 18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 h="35">
                  <a:moveTo>
                    <a:pt x="21" y="18"/>
                  </a:moveTo>
                  <a:cubicBezTo>
                    <a:pt x="4" y="35"/>
                    <a:pt x="4" y="35"/>
                    <a:pt x="4" y="35"/>
                  </a:cubicBezTo>
                  <a:cubicBezTo>
                    <a:pt x="4" y="35"/>
                    <a:pt x="3" y="35"/>
                    <a:pt x="3" y="35"/>
                  </a:cubicBezTo>
                  <a:cubicBezTo>
                    <a:pt x="3" y="35"/>
                    <a:pt x="3" y="35"/>
                    <a:pt x="2" y="35"/>
                  </a:cubicBezTo>
                  <a:cubicBezTo>
                    <a:pt x="1" y="33"/>
                    <a:pt x="1" y="33"/>
                    <a:pt x="1" y="33"/>
                  </a:cubicBezTo>
                  <a:cubicBezTo>
                    <a:pt x="0" y="33"/>
                    <a:pt x="0" y="33"/>
                    <a:pt x="0" y="32"/>
                  </a:cubicBezTo>
                  <a:cubicBezTo>
                    <a:pt x="0" y="32"/>
                    <a:pt x="0" y="32"/>
                    <a:pt x="1" y="31"/>
                  </a:cubicBezTo>
                  <a:cubicBezTo>
                    <a:pt x="15" y="17"/>
                    <a:pt x="15" y="17"/>
                    <a:pt x="15" y="17"/>
                  </a:cubicBezTo>
                  <a:cubicBezTo>
                    <a:pt x="1" y="3"/>
                    <a:pt x="1" y="3"/>
                    <a:pt x="1" y="3"/>
                  </a:cubicBezTo>
                  <a:cubicBezTo>
                    <a:pt x="0" y="3"/>
                    <a:pt x="0" y="3"/>
                    <a:pt x="0" y="3"/>
                  </a:cubicBezTo>
                  <a:cubicBezTo>
                    <a:pt x="0" y="2"/>
                    <a:pt x="0" y="2"/>
                    <a:pt x="1" y="2"/>
                  </a:cubicBezTo>
                  <a:cubicBezTo>
                    <a:pt x="2" y="0"/>
                    <a:pt x="2" y="0"/>
                    <a:pt x="2" y="0"/>
                  </a:cubicBezTo>
                  <a:cubicBezTo>
                    <a:pt x="3" y="0"/>
                    <a:pt x="3" y="0"/>
                    <a:pt x="3" y="0"/>
                  </a:cubicBezTo>
                  <a:cubicBezTo>
                    <a:pt x="3" y="0"/>
                    <a:pt x="4" y="0"/>
                    <a:pt x="4" y="0"/>
                  </a:cubicBezTo>
                  <a:cubicBezTo>
                    <a:pt x="21" y="17"/>
                    <a:pt x="21" y="17"/>
                    <a:pt x="21" y="17"/>
                  </a:cubicBezTo>
                  <a:cubicBezTo>
                    <a:pt x="21" y="17"/>
                    <a:pt x="21" y="17"/>
                    <a:pt x="21" y="17"/>
                  </a:cubicBezTo>
                  <a:cubicBezTo>
                    <a:pt x="21" y="18"/>
                    <a:pt x="21" y="18"/>
                    <a:pt x="21" y="18"/>
                  </a:cubicBezTo>
                  <a:close/>
                </a:path>
              </a:pathLst>
            </a:cu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a:lstStyle/>
            <a:p>
              <a:endParaRPr lang="en-US" sz="1600">
                <a:latin typeface="Lato" charset="0"/>
                <a:ea typeface="Lato" charset="0"/>
                <a:cs typeface="Lato" charset="0"/>
              </a:endParaRPr>
            </a:p>
          </p:txBody>
        </p:sp>
      </p:grpSp>
      <p:grpSp>
        <p:nvGrpSpPr>
          <p:cNvPr id="13" name="Group 12">
            <a:extLst>
              <a:ext uri="{FF2B5EF4-FFF2-40B4-BE49-F238E27FC236}">
                <a16:creationId xmlns:a16="http://schemas.microsoft.com/office/drawing/2014/main" id="{4CBDFC03-72F0-4F40-862C-C0530B8F0FA1}"/>
              </a:ext>
            </a:extLst>
          </p:cNvPr>
          <p:cNvGrpSpPr/>
          <p:nvPr/>
        </p:nvGrpSpPr>
        <p:grpSpPr>
          <a:xfrm>
            <a:off x="2675642" y="2514487"/>
            <a:ext cx="2002844" cy="2003365"/>
            <a:chOff x="2689497" y="3670783"/>
            <a:chExt cx="2002844" cy="2003365"/>
          </a:xfrm>
          <a:solidFill>
            <a:srgbClr val="FFB61A">
              <a:alpha val="72549"/>
            </a:srgbClr>
          </a:solidFill>
        </p:grpSpPr>
        <p:sp>
          <p:nvSpPr>
            <p:cNvPr id="7" name="Oval 6"/>
            <p:cNvSpPr/>
            <p:nvPr/>
          </p:nvSpPr>
          <p:spPr>
            <a:xfrm>
              <a:off x="2689497" y="3670783"/>
              <a:ext cx="2002844" cy="2003365"/>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7" name="Rectangle 36">
              <a:extLst>
                <a:ext uri="{FF2B5EF4-FFF2-40B4-BE49-F238E27FC236}">
                  <a16:creationId xmlns:a16="http://schemas.microsoft.com/office/drawing/2014/main" id="{18094A0B-3357-EF49-A196-3DB6C959B0BC}"/>
                </a:ext>
              </a:extLst>
            </p:cNvPr>
            <p:cNvSpPr/>
            <p:nvPr/>
          </p:nvSpPr>
          <p:spPr>
            <a:xfrm>
              <a:off x="2770920" y="4434551"/>
              <a:ext cx="1872293" cy="501658"/>
            </a:xfrm>
            <a:prstGeom prst="rect">
              <a:avLst/>
            </a:prstGeom>
            <a:noFill/>
            <a:ln>
              <a:noFill/>
            </a:ln>
          </p:spPr>
          <p:txBody>
            <a:bodyPr wrap="square" lIns="91422" tIns="45711" rIns="91422" bIns="45711">
              <a:spAutoFit/>
            </a:bodyPr>
            <a:lstStyle/>
            <a:p>
              <a:pPr algn="ctr">
                <a:lnSpc>
                  <a:spcPct val="95000"/>
                </a:lnSpc>
              </a:pPr>
              <a:r>
                <a:rPr lang="en-US" sz="1400" b="1" spc="100" dirty="0">
                  <a:solidFill>
                    <a:srgbClr val="FFFFFF"/>
                  </a:solidFill>
                  <a:latin typeface="+mj-lt"/>
                  <a:ea typeface="Lato" charset="0"/>
                  <a:cs typeface="Lato" charset="0"/>
                </a:rPr>
                <a:t>CONSULTATION /</a:t>
              </a:r>
            </a:p>
            <a:p>
              <a:pPr algn="ctr">
                <a:lnSpc>
                  <a:spcPct val="95000"/>
                </a:lnSpc>
              </a:pPr>
              <a:r>
                <a:rPr lang="en-US" sz="1400" b="1" spc="100" dirty="0">
                  <a:solidFill>
                    <a:srgbClr val="FFFFFF"/>
                  </a:solidFill>
                  <a:latin typeface="+mj-lt"/>
                  <a:ea typeface="Lato" charset="0"/>
                  <a:cs typeface="Lato" charset="0"/>
                </a:rPr>
                <a:t>BILAN MÉDICAL</a:t>
              </a:r>
            </a:p>
          </p:txBody>
        </p:sp>
      </p:grpSp>
      <p:grpSp>
        <p:nvGrpSpPr>
          <p:cNvPr id="15" name="Group 14">
            <a:extLst>
              <a:ext uri="{FF2B5EF4-FFF2-40B4-BE49-F238E27FC236}">
                <a16:creationId xmlns:a16="http://schemas.microsoft.com/office/drawing/2014/main" id="{F38864D7-3C62-2A47-BA18-DF4C98B5EB10}"/>
              </a:ext>
            </a:extLst>
          </p:cNvPr>
          <p:cNvGrpSpPr/>
          <p:nvPr/>
        </p:nvGrpSpPr>
        <p:grpSpPr>
          <a:xfrm>
            <a:off x="5006922" y="2514487"/>
            <a:ext cx="2002844" cy="2003365"/>
            <a:chOff x="5020777" y="3670783"/>
            <a:chExt cx="2002844" cy="2003365"/>
          </a:xfrm>
        </p:grpSpPr>
        <p:sp>
          <p:nvSpPr>
            <p:cNvPr id="8" name="Oval 7"/>
            <p:cNvSpPr/>
            <p:nvPr/>
          </p:nvSpPr>
          <p:spPr>
            <a:xfrm>
              <a:off x="5020777" y="3670783"/>
              <a:ext cx="2002844" cy="2003365"/>
            </a:xfrm>
            <a:prstGeom prst="ellipse">
              <a:avLst/>
            </a:prstGeom>
            <a:solidFill>
              <a:schemeClr val="accent6">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8" name="Rectangle 37">
              <a:extLst>
                <a:ext uri="{FF2B5EF4-FFF2-40B4-BE49-F238E27FC236}">
                  <a16:creationId xmlns:a16="http://schemas.microsoft.com/office/drawing/2014/main" id="{60764301-C56D-BA4D-BEC8-D761FFD7AF3F}"/>
                </a:ext>
              </a:extLst>
            </p:cNvPr>
            <p:cNvSpPr/>
            <p:nvPr/>
          </p:nvSpPr>
          <p:spPr>
            <a:xfrm>
              <a:off x="5088048" y="4453970"/>
              <a:ext cx="1872293" cy="501658"/>
            </a:xfrm>
            <a:prstGeom prst="rect">
              <a:avLst/>
            </a:prstGeom>
            <a:ln>
              <a:noFill/>
            </a:ln>
          </p:spPr>
          <p:txBody>
            <a:bodyPr wrap="square" lIns="91422" tIns="45711" rIns="91422" bIns="45711">
              <a:spAutoFit/>
            </a:bodyPr>
            <a:lstStyle/>
            <a:p>
              <a:pPr algn="ctr">
                <a:lnSpc>
                  <a:spcPct val="95000"/>
                </a:lnSpc>
              </a:pPr>
              <a:r>
                <a:rPr lang="fr-CA" sz="1400" b="1" spc="100" dirty="0">
                  <a:solidFill>
                    <a:srgbClr val="FFFFFF"/>
                  </a:solidFill>
                  <a:latin typeface="+mj-lt"/>
                  <a:ea typeface="Lato" charset="0"/>
                  <a:cs typeface="Lato" charset="0"/>
                </a:rPr>
                <a:t>DIAGNOSTIC CLINIQUE</a:t>
              </a:r>
            </a:p>
          </p:txBody>
        </p:sp>
      </p:grpSp>
      <p:grpSp>
        <p:nvGrpSpPr>
          <p:cNvPr id="17" name="Group 16">
            <a:extLst>
              <a:ext uri="{FF2B5EF4-FFF2-40B4-BE49-F238E27FC236}">
                <a16:creationId xmlns:a16="http://schemas.microsoft.com/office/drawing/2014/main" id="{0656732A-818C-394D-935B-2D17E44293DB}"/>
              </a:ext>
            </a:extLst>
          </p:cNvPr>
          <p:cNvGrpSpPr/>
          <p:nvPr/>
        </p:nvGrpSpPr>
        <p:grpSpPr>
          <a:xfrm>
            <a:off x="7392784" y="2514487"/>
            <a:ext cx="2002844" cy="2003365"/>
            <a:chOff x="7406639" y="3670783"/>
            <a:chExt cx="2002844" cy="2003365"/>
          </a:xfrm>
        </p:grpSpPr>
        <p:sp>
          <p:nvSpPr>
            <p:cNvPr id="23" name="Oval 22">
              <a:extLst>
                <a:ext uri="{FF2B5EF4-FFF2-40B4-BE49-F238E27FC236}">
                  <a16:creationId xmlns:a16="http://schemas.microsoft.com/office/drawing/2014/main" id="{E9F2474D-0DFC-A542-82EE-4256D7652460}"/>
                </a:ext>
              </a:extLst>
            </p:cNvPr>
            <p:cNvSpPr/>
            <p:nvPr/>
          </p:nvSpPr>
          <p:spPr>
            <a:xfrm>
              <a:off x="7406639" y="3670783"/>
              <a:ext cx="2002844" cy="2003365"/>
            </a:xfrm>
            <a:prstGeom prst="ellipse">
              <a:avLst/>
            </a:prstGeom>
            <a:solidFill>
              <a:schemeClr val="accent3">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9" name="Rectangle 38">
              <a:extLst>
                <a:ext uri="{FF2B5EF4-FFF2-40B4-BE49-F238E27FC236}">
                  <a16:creationId xmlns:a16="http://schemas.microsoft.com/office/drawing/2014/main" id="{2025BEA1-25D1-FC4E-9FB4-5267A32E2C73}"/>
                </a:ext>
              </a:extLst>
            </p:cNvPr>
            <p:cNvSpPr/>
            <p:nvPr/>
          </p:nvSpPr>
          <p:spPr>
            <a:xfrm>
              <a:off x="7406639" y="4337015"/>
              <a:ext cx="2002843" cy="706329"/>
            </a:xfrm>
            <a:prstGeom prst="rect">
              <a:avLst/>
            </a:prstGeom>
            <a:ln>
              <a:noFill/>
            </a:ln>
          </p:spPr>
          <p:txBody>
            <a:bodyPr wrap="square" lIns="91422" tIns="45711" rIns="91422" bIns="45711">
              <a:spAutoFit/>
            </a:bodyPr>
            <a:lstStyle/>
            <a:p>
              <a:pPr algn="ctr">
                <a:lnSpc>
                  <a:spcPct val="95000"/>
                </a:lnSpc>
              </a:pPr>
              <a:r>
                <a:rPr lang="en-US" sz="1400" b="1" spc="100" dirty="0">
                  <a:solidFill>
                    <a:srgbClr val="FFFFFF"/>
                  </a:solidFill>
                  <a:latin typeface="+mj-lt"/>
                  <a:ea typeface="Lato" charset="0"/>
                  <a:cs typeface="Lato" charset="0"/>
                </a:rPr>
                <a:t>EXAMEN PARASITOLOGIQUE / VALIDATION</a:t>
              </a:r>
            </a:p>
          </p:txBody>
        </p:sp>
      </p:grpSp>
      <p:grpSp>
        <p:nvGrpSpPr>
          <p:cNvPr id="41" name="Group 40">
            <a:extLst>
              <a:ext uri="{FF2B5EF4-FFF2-40B4-BE49-F238E27FC236}">
                <a16:creationId xmlns:a16="http://schemas.microsoft.com/office/drawing/2014/main" id="{E765877A-AC5B-0D45-A720-B0C5BDE36662}"/>
              </a:ext>
            </a:extLst>
          </p:cNvPr>
          <p:cNvGrpSpPr/>
          <p:nvPr/>
        </p:nvGrpSpPr>
        <p:grpSpPr>
          <a:xfrm>
            <a:off x="9724064" y="2514487"/>
            <a:ext cx="2002844" cy="2003365"/>
            <a:chOff x="9737919" y="3670783"/>
            <a:chExt cx="2002844" cy="2003365"/>
          </a:xfrm>
        </p:grpSpPr>
        <p:sp>
          <p:nvSpPr>
            <p:cNvPr id="30" name="Oval 29">
              <a:extLst>
                <a:ext uri="{FF2B5EF4-FFF2-40B4-BE49-F238E27FC236}">
                  <a16:creationId xmlns:a16="http://schemas.microsoft.com/office/drawing/2014/main" id="{88D7280A-BB48-DD4E-9D61-A36D314950B0}"/>
                </a:ext>
              </a:extLst>
            </p:cNvPr>
            <p:cNvSpPr/>
            <p:nvPr/>
          </p:nvSpPr>
          <p:spPr>
            <a:xfrm>
              <a:off x="9737919" y="3670783"/>
              <a:ext cx="2002844" cy="2003365"/>
            </a:xfrm>
            <a:prstGeom prst="ellipse">
              <a:avLst/>
            </a:pr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40" name="Rectangle 39">
              <a:extLst>
                <a:ext uri="{FF2B5EF4-FFF2-40B4-BE49-F238E27FC236}">
                  <a16:creationId xmlns:a16="http://schemas.microsoft.com/office/drawing/2014/main" id="{FF89CA4B-C815-0F4F-8A86-DE5FC2F40325}"/>
                </a:ext>
              </a:extLst>
            </p:cNvPr>
            <p:cNvSpPr/>
            <p:nvPr/>
          </p:nvSpPr>
          <p:spPr>
            <a:xfrm>
              <a:off x="9836063" y="4429638"/>
              <a:ext cx="1872293" cy="501658"/>
            </a:xfrm>
            <a:prstGeom prst="rect">
              <a:avLst/>
            </a:prstGeom>
            <a:ln>
              <a:noFill/>
            </a:ln>
          </p:spPr>
          <p:txBody>
            <a:bodyPr wrap="square" lIns="91422" tIns="45711" rIns="91422" bIns="45711">
              <a:spAutoFit/>
            </a:bodyPr>
            <a:lstStyle/>
            <a:p>
              <a:pPr algn="ctr">
                <a:lnSpc>
                  <a:spcPct val="95000"/>
                </a:lnSpc>
              </a:pPr>
              <a:r>
                <a:rPr lang="fr-CA" sz="1400" b="1" spc="100" dirty="0">
                  <a:solidFill>
                    <a:srgbClr val="FFFFFF"/>
                  </a:solidFill>
                  <a:latin typeface="+mj-lt"/>
                  <a:ea typeface="Lato" charset="0"/>
                  <a:cs typeface="Lato" charset="0"/>
                </a:rPr>
                <a:t>TRAITEMENT ET SUIVI DU PATIENT</a:t>
              </a:r>
            </a:p>
          </p:txBody>
        </p:sp>
      </p:grpSp>
      <p:grpSp>
        <p:nvGrpSpPr>
          <p:cNvPr id="9" name="Group 8">
            <a:extLst>
              <a:ext uri="{FF2B5EF4-FFF2-40B4-BE49-F238E27FC236}">
                <a16:creationId xmlns:a16="http://schemas.microsoft.com/office/drawing/2014/main" id="{0E9F4DD2-2229-DD45-A566-2D50AF493B20}"/>
              </a:ext>
            </a:extLst>
          </p:cNvPr>
          <p:cNvGrpSpPr/>
          <p:nvPr/>
        </p:nvGrpSpPr>
        <p:grpSpPr>
          <a:xfrm>
            <a:off x="156187" y="3838979"/>
            <a:ext cx="2244878" cy="2227690"/>
            <a:chOff x="156187" y="4265699"/>
            <a:chExt cx="2244878" cy="2227690"/>
          </a:xfrm>
        </p:grpSpPr>
        <p:sp>
          <p:nvSpPr>
            <p:cNvPr id="2" name="Triangle 1">
              <a:extLst>
                <a:ext uri="{FF2B5EF4-FFF2-40B4-BE49-F238E27FC236}">
                  <a16:creationId xmlns:a16="http://schemas.microsoft.com/office/drawing/2014/main" id="{BF9A7EA2-521A-8F40-B559-F6154DE630C7}"/>
                </a:ext>
              </a:extLst>
            </p:cNvPr>
            <p:cNvSpPr/>
            <p:nvPr/>
          </p:nvSpPr>
          <p:spPr>
            <a:xfrm>
              <a:off x="1036722" y="4265699"/>
              <a:ext cx="498764" cy="96343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endParaRPr lang="en-US"/>
            </a:p>
          </p:txBody>
        </p:sp>
        <p:sp>
          <p:nvSpPr>
            <p:cNvPr id="3" name="TextBox 2">
              <a:extLst>
                <a:ext uri="{FF2B5EF4-FFF2-40B4-BE49-F238E27FC236}">
                  <a16:creationId xmlns:a16="http://schemas.microsoft.com/office/drawing/2014/main" id="{1790D03D-FC47-CB44-9B70-D49E7BEBB04D}"/>
                </a:ext>
              </a:extLst>
            </p:cNvPr>
            <p:cNvSpPr txBox="1"/>
            <p:nvPr/>
          </p:nvSpPr>
          <p:spPr>
            <a:xfrm>
              <a:off x="156187" y="5282801"/>
              <a:ext cx="2244878" cy="1210588"/>
            </a:xfrm>
            <a:prstGeom prst="rect">
              <a:avLst/>
            </a:prstGeom>
            <a:noFill/>
          </p:spPr>
          <p:txBody>
            <a:bodyPr wrap="square" rtlCol="0">
              <a:spAutoFit/>
            </a:bodyPr>
            <a:lstStyle/>
            <a:p>
              <a:pPr algn="ctr">
                <a:spcAft>
                  <a:spcPts val="1000"/>
                </a:spcAft>
              </a:pPr>
              <a:r>
                <a:rPr lang="fr-CA" sz="1400" b="1" spc="100" dirty="0">
                  <a:solidFill>
                    <a:schemeClr val="tx2"/>
                  </a:solidFill>
                </a:rPr>
                <a:t>BOSSES</a:t>
              </a:r>
            </a:p>
            <a:p>
              <a:pPr algn="ctr">
                <a:spcAft>
                  <a:spcPts val="1000"/>
                </a:spcAft>
              </a:pPr>
              <a:r>
                <a:rPr lang="fr-CA" sz="1400" b="1" spc="100" dirty="0">
                  <a:solidFill>
                    <a:schemeClr val="tx2"/>
                  </a:solidFill>
                </a:rPr>
                <a:t>ULCÈRES</a:t>
              </a:r>
            </a:p>
            <a:p>
              <a:pPr algn="ctr">
                <a:spcAft>
                  <a:spcPts val="1000"/>
                </a:spcAft>
              </a:pPr>
              <a:r>
                <a:rPr lang="fr-CA" sz="1400" b="1" spc="100" dirty="0">
                  <a:solidFill>
                    <a:schemeClr val="tx2"/>
                  </a:solidFill>
                </a:rPr>
                <a:t>LES SYMPTOMES PEUVENT VARIER</a:t>
              </a:r>
            </a:p>
          </p:txBody>
        </p:sp>
      </p:grpSp>
      <p:grpSp>
        <p:nvGrpSpPr>
          <p:cNvPr id="10" name="Group 9">
            <a:extLst>
              <a:ext uri="{FF2B5EF4-FFF2-40B4-BE49-F238E27FC236}">
                <a16:creationId xmlns:a16="http://schemas.microsoft.com/office/drawing/2014/main" id="{BAFF14B5-A2D4-9E4C-9D52-B0595A100F65}"/>
              </a:ext>
            </a:extLst>
          </p:cNvPr>
          <p:cNvGrpSpPr/>
          <p:nvPr/>
        </p:nvGrpSpPr>
        <p:grpSpPr>
          <a:xfrm>
            <a:off x="2537576" y="3838979"/>
            <a:ext cx="2244878" cy="1324879"/>
            <a:chOff x="2537576" y="4265699"/>
            <a:chExt cx="2244878" cy="1324879"/>
          </a:xfrm>
        </p:grpSpPr>
        <p:sp>
          <p:nvSpPr>
            <p:cNvPr id="35" name="Triangle 34">
              <a:extLst>
                <a:ext uri="{FF2B5EF4-FFF2-40B4-BE49-F238E27FC236}">
                  <a16:creationId xmlns:a16="http://schemas.microsoft.com/office/drawing/2014/main" id="{BE0011C0-7CC0-5442-8BF2-C3B6822DA2FF}"/>
                </a:ext>
              </a:extLst>
            </p:cNvPr>
            <p:cNvSpPr/>
            <p:nvPr/>
          </p:nvSpPr>
          <p:spPr>
            <a:xfrm>
              <a:off x="3418111" y="4265699"/>
              <a:ext cx="498764" cy="963431"/>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A4C32354-B7E3-BD49-839E-A7A3B52C1D32}"/>
                </a:ext>
              </a:extLst>
            </p:cNvPr>
            <p:cNvSpPr txBox="1"/>
            <p:nvPr/>
          </p:nvSpPr>
          <p:spPr>
            <a:xfrm>
              <a:off x="2537576" y="5282801"/>
              <a:ext cx="2244878" cy="307777"/>
            </a:xfrm>
            <a:prstGeom prst="rect">
              <a:avLst/>
            </a:prstGeom>
            <a:noFill/>
          </p:spPr>
          <p:txBody>
            <a:bodyPr wrap="square" rtlCol="0">
              <a:spAutoFit/>
            </a:bodyPr>
            <a:lstStyle/>
            <a:p>
              <a:pPr algn="ctr">
                <a:spcAft>
                  <a:spcPts val="500"/>
                </a:spcAft>
              </a:pPr>
              <a:r>
                <a:rPr lang="fr-CA" sz="1400" b="1" spc="100" dirty="0">
                  <a:solidFill>
                    <a:schemeClr val="tx2"/>
                  </a:solidFill>
                </a:rPr>
                <a:t>DÉPISTAGE VISUEL</a:t>
              </a:r>
            </a:p>
          </p:txBody>
        </p:sp>
      </p:grpSp>
      <p:grpSp>
        <p:nvGrpSpPr>
          <p:cNvPr id="26" name="Group 25">
            <a:extLst>
              <a:ext uri="{FF2B5EF4-FFF2-40B4-BE49-F238E27FC236}">
                <a16:creationId xmlns:a16="http://schemas.microsoft.com/office/drawing/2014/main" id="{30EE6F97-9E0F-2942-ACEB-3698EFF817B4}"/>
              </a:ext>
            </a:extLst>
          </p:cNvPr>
          <p:cNvGrpSpPr/>
          <p:nvPr/>
        </p:nvGrpSpPr>
        <p:grpSpPr>
          <a:xfrm>
            <a:off x="4824366" y="3793802"/>
            <a:ext cx="2363084" cy="2868467"/>
            <a:chOff x="4824366" y="4220521"/>
            <a:chExt cx="2363084" cy="3175070"/>
          </a:xfrm>
        </p:grpSpPr>
        <p:sp>
          <p:nvSpPr>
            <p:cNvPr id="42" name="Triangle 41">
              <a:extLst>
                <a:ext uri="{FF2B5EF4-FFF2-40B4-BE49-F238E27FC236}">
                  <a16:creationId xmlns:a16="http://schemas.microsoft.com/office/drawing/2014/main" id="{3067DD02-A820-5D4B-A798-F07E340025EA}"/>
                </a:ext>
              </a:extLst>
            </p:cNvPr>
            <p:cNvSpPr/>
            <p:nvPr/>
          </p:nvSpPr>
          <p:spPr>
            <a:xfrm>
              <a:off x="5783393" y="4220521"/>
              <a:ext cx="498764" cy="96343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endParaRPr lang="en-US"/>
            </a:p>
          </p:txBody>
        </p:sp>
        <p:sp>
          <p:nvSpPr>
            <p:cNvPr id="43" name="TextBox 42">
              <a:extLst>
                <a:ext uri="{FF2B5EF4-FFF2-40B4-BE49-F238E27FC236}">
                  <a16:creationId xmlns:a16="http://schemas.microsoft.com/office/drawing/2014/main" id="{523D8562-2555-6841-B11D-A08FA96CD2C5}"/>
                </a:ext>
              </a:extLst>
            </p:cNvPr>
            <p:cNvSpPr txBox="1"/>
            <p:nvPr/>
          </p:nvSpPr>
          <p:spPr>
            <a:xfrm>
              <a:off x="4824366" y="5436716"/>
              <a:ext cx="2363084" cy="1958875"/>
            </a:xfrm>
            <a:prstGeom prst="rect">
              <a:avLst/>
            </a:prstGeom>
            <a:noFill/>
          </p:spPr>
          <p:txBody>
            <a:bodyPr wrap="square" rtlCol="0">
              <a:spAutoFit/>
            </a:bodyPr>
            <a:lstStyle/>
            <a:p>
              <a:pPr algn="ctr">
                <a:spcAft>
                  <a:spcPts val="1000"/>
                </a:spcAft>
              </a:pPr>
              <a:r>
                <a:rPr lang="fr-CA" sz="1400" b="1" spc="100" dirty="0">
                  <a:solidFill>
                    <a:schemeClr val="tx2"/>
                  </a:solidFill>
                </a:rPr>
                <a:t>MAUVAIS DIAGNOSTIC</a:t>
              </a:r>
            </a:p>
            <a:p>
              <a:pPr algn="ctr">
                <a:spcAft>
                  <a:spcPts val="1000"/>
                </a:spcAft>
              </a:pPr>
              <a:r>
                <a:rPr lang="fr-CA" sz="1400" b="1" spc="100" dirty="0">
                  <a:solidFill>
                    <a:schemeClr val="tx2"/>
                  </a:solidFill>
                </a:rPr>
                <a:t>TRAITEMENT INADÉQUAT</a:t>
              </a:r>
            </a:p>
            <a:p>
              <a:pPr algn="ctr">
                <a:spcAft>
                  <a:spcPts val="1000"/>
                </a:spcAft>
              </a:pPr>
              <a:r>
                <a:rPr lang="fr-CA" sz="1400" b="1" spc="100" dirty="0">
                  <a:solidFill>
                    <a:schemeClr val="tx2"/>
                  </a:solidFill>
                </a:rPr>
                <a:t>ABSENCE DE TRAITEMENT</a:t>
              </a:r>
            </a:p>
            <a:p>
              <a:pPr algn="ctr">
                <a:spcAft>
                  <a:spcPts val="1000"/>
                </a:spcAft>
              </a:pPr>
              <a:endParaRPr lang="en-US" sz="1400" b="1" spc="100" dirty="0">
                <a:solidFill>
                  <a:schemeClr val="tx2"/>
                </a:solidFill>
              </a:endParaRPr>
            </a:p>
          </p:txBody>
        </p:sp>
      </p:grpSp>
      <p:grpSp>
        <p:nvGrpSpPr>
          <p:cNvPr id="27" name="Group 26">
            <a:extLst>
              <a:ext uri="{FF2B5EF4-FFF2-40B4-BE49-F238E27FC236}">
                <a16:creationId xmlns:a16="http://schemas.microsoft.com/office/drawing/2014/main" id="{F3175C3C-6DB0-1841-A96D-A194C6C550A0}"/>
              </a:ext>
            </a:extLst>
          </p:cNvPr>
          <p:cNvGrpSpPr/>
          <p:nvPr/>
        </p:nvGrpSpPr>
        <p:grpSpPr>
          <a:xfrm>
            <a:off x="7205500" y="3793801"/>
            <a:ext cx="2394316" cy="3002261"/>
            <a:chOff x="7205500" y="4220521"/>
            <a:chExt cx="2394316" cy="3002261"/>
          </a:xfrm>
        </p:grpSpPr>
        <p:sp>
          <p:nvSpPr>
            <p:cNvPr id="44" name="Triangle 43">
              <a:extLst>
                <a:ext uri="{FF2B5EF4-FFF2-40B4-BE49-F238E27FC236}">
                  <a16:creationId xmlns:a16="http://schemas.microsoft.com/office/drawing/2014/main" id="{1EDC0760-2BB3-E446-B300-574819A81F39}"/>
                </a:ext>
              </a:extLst>
            </p:cNvPr>
            <p:cNvSpPr/>
            <p:nvPr/>
          </p:nvSpPr>
          <p:spPr>
            <a:xfrm>
              <a:off x="8163033" y="4220521"/>
              <a:ext cx="498764" cy="96343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endParaRPr lang="en-US"/>
            </a:p>
          </p:txBody>
        </p:sp>
        <p:sp>
          <p:nvSpPr>
            <p:cNvPr id="45" name="TextBox 44">
              <a:extLst>
                <a:ext uri="{FF2B5EF4-FFF2-40B4-BE49-F238E27FC236}">
                  <a16:creationId xmlns:a16="http://schemas.microsoft.com/office/drawing/2014/main" id="{BF7E2104-1F92-B543-A9C4-87651A0BF18B}"/>
                </a:ext>
              </a:extLst>
            </p:cNvPr>
            <p:cNvSpPr txBox="1"/>
            <p:nvPr/>
          </p:nvSpPr>
          <p:spPr>
            <a:xfrm>
              <a:off x="7205500" y="5237623"/>
              <a:ext cx="2394316" cy="1985159"/>
            </a:xfrm>
            <a:prstGeom prst="rect">
              <a:avLst/>
            </a:prstGeom>
            <a:noFill/>
          </p:spPr>
          <p:txBody>
            <a:bodyPr wrap="square" rtlCol="0">
              <a:spAutoFit/>
            </a:bodyPr>
            <a:lstStyle/>
            <a:p>
              <a:pPr algn="ctr">
                <a:spcAft>
                  <a:spcPts val="1000"/>
                </a:spcAft>
              </a:pPr>
              <a:r>
                <a:rPr lang="fr-CA" sz="1400" b="1" spc="100" dirty="0">
                  <a:solidFill>
                    <a:schemeClr val="tx2"/>
                  </a:solidFill>
                </a:rPr>
                <a:t>EXAMEN DIRECT</a:t>
              </a:r>
            </a:p>
            <a:p>
              <a:pPr algn="ctr">
                <a:spcAft>
                  <a:spcPts val="1000"/>
                </a:spcAft>
              </a:pPr>
              <a:r>
                <a:rPr lang="fr-CA" sz="1400" b="1" spc="100" dirty="0">
                  <a:solidFill>
                    <a:schemeClr val="tx2"/>
                  </a:solidFill>
                </a:rPr>
                <a:t>EXIGE ORIENTATION</a:t>
              </a:r>
            </a:p>
            <a:p>
              <a:pPr algn="ctr">
                <a:spcAft>
                  <a:spcPts val="1000"/>
                </a:spcAft>
              </a:pPr>
              <a:r>
                <a:rPr lang="fr-CA" sz="1400" b="1" spc="100" dirty="0">
                  <a:solidFill>
                    <a:schemeClr val="tx2"/>
                  </a:solidFill>
                </a:rPr>
                <a:t>BESOIN D’ÉQUIPEMENT SOPHISTIQUÉ OU BIOLOGISTE EXPÉRIMENTÉ</a:t>
              </a:r>
            </a:p>
            <a:p>
              <a:pPr algn="ctr">
                <a:spcAft>
                  <a:spcPts val="1000"/>
                </a:spcAft>
              </a:pPr>
              <a:r>
                <a:rPr lang="fr-CA" sz="1400" b="1" spc="100" dirty="0">
                  <a:solidFill>
                    <a:schemeClr val="tx2"/>
                  </a:solidFill>
                </a:rPr>
                <a:t>FAIBLE SENSIBILITÉ</a:t>
              </a:r>
            </a:p>
          </p:txBody>
        </p:sp>
      </p:grpSp>
      <p:grpSp>
        <p:nvGrpSpPr>
          <p:cNvPr id="28" name="Group 27">
            <a:extLst>
              <a:ext uri="{FF2B5EF4-FFF2-40B4-BE49-F238E27FC236}">
                <a16:creationId xmlns:a16="http://schemas.microsoft.com/office/drawing/2014/main" id="{5A85F0A5-0508-A04E-B206-A6285AF54BA3}"/>
              </a:ext>
            </a:extLst>
          </p:cNvPr>
          <p:cNvGrpSpPr/>
          <p:nvPr/>
        </p:nvGrpSpPr>
        <p:grpSpPr>
          <a:xfrm>
            <a:off x="9635916" y="3793801"/>
            <a:ext cx="2244878" cy="1540322"/>
            <a:chOff x="9635916" y="4220521"/>
            <a:chExt cx="2244878" cy="1540322"/>
          </a:xfrm>
        </p:grpSpPr>
        <p:sp>
          <p:nvSpPr>
            <p:cNvPr id="46" name="Triangle 45">
              <a:extLst>
                <a:ext uri="{FF2B5EF4-FFF2-40B4-BE49-F238E27FC236}">
                  <a16:creationId xmlns:a16="http://schemas.microsoft.com/office/drawing/2014/main" id="{24EEE851-0B45-4844-974B-97B39C3B7637}"/>
                </a:ext>
              </a:extLst>
            </p:cNvPr>
            <p:cNvSpPr/>
            <p:nvPr/>
          </p:nvSpPr>
          <p:spPr>
            <a:xfrm>
              <a:off x="10516451" y="4220521"/>
              <a:ext cx="498764" cy="963431"/>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9FCA0FF9-9A07-E649-A30D-2E249C1C706F}"/>
                </a:ext>
              </a:extLst>
            </p:cNvPr>
            <p:cNvSpPr txBox="1"/>
            <p:nvPr/>
          </p:nvSpPr>
          <p:spPr>
            <a:xfrm>
              <a:off x="9635916" y="5237623"/>
              <a:ext cx="2244878" cy="523220"/>
            </a:xfrm>
            <a:prstGeom prst="rect">
              <a:avLst/>
            </a:prstGeom>
            <a:noFill/>
          </p:spPr>
          <p:txBody>
            <a:bodyPr wrap="square" rtlCol="0">
              <a:spAutoFit/>
            </a:bodyPr>
            <a:lstStyle/>
            <a:p>
              <a:pPr algn="ctr">
                <a:spcAft>
                  <a:spcPts val="500"/>
                </a:spcAft>
              </a:pPr>
              <a:r>
                <a:rPr lang="en-US" sz="1400" b="1" spc="100" dirty="0">
                  <a:solidFill>
                    <a:schemeClr val="tx2"/>
                  </a:solidFill>
                </a:rPr>
                <a:t>DOIT ÊTRE SPÉCIFIQUE À UNE ESPÈCE</a:t>
              </a:r>
            </a:p>
          </p:txBody>
        </p:sp>
      </p:grpSp>
      <p:sp>
        <p:nvSpPr>
          <p:cNvPr id="31" name="Rectangle 30">
            <a:extLst>
              <a:ext uri="{FF2B5EF4-FFF2-40B4-BE49-F238E27FC236}">
                <a16:creationId xmlns:a16="http://schemas.microsoft.com/office/drawing/2014/main" id="{1A3B4651-2BF3-744E-8ADA-07CEA607F805}"/>
              </a:ext>
            </a:extLst>
          </p:cNvPr>
          <p:cNvSpPr/>
          <p:nvPr/>
        </p:nvSpPr>
        <p:spPr>
          <a:xfrm>
            <a:off x="4844735" y="4840281"/>
            <a:ext cx="2394316" cy="149955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78722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left)">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up)">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up)">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p:cTn id="40" dur="500" fill="hold"/>
                                        <p:tgtEl>
                                          <p:spTgt spid="31"/>
                                        </p:tgtEl>
                                        <p:attrNameLst>
                                          <p:attrName>ppt_w</p:attrName>
                                        </p:attrNameLst>
                                      </p:cBhvr>
                                      <p:tavLst>
                                        <p:tav tm="0">
                                          <p:val>
                                            <p:fltVal val="0"/>
                                          </p:val>
                                        </p:tav>
                                        <p:tav tm="100000">
                                          <p:val>
                                            <p:strVal val="#ppt_w"/>
                                          </p:val>
                                        </p:tav>
                                      </p:tavLst>
                                    </p:anim>
                                    <p:anim calcmode="lin" valueType="num">
                                      <p:cBhvr>
                                        <p:cTn id="41" dur="500" fill="hold"/>
                                        <p:tgtEl>
                                          <p:spTgt spid="31"/>
                                        </p:tgtEl>
                                        <p:attrNameLst>
                                          <p:attrName>ppt_h</p:attrName>
                                        </p:attrNameLst>
                                      </p:cBhvr>
                                      <p:tavLst>
                                        <p:tav tm="0">
                                          <p:val>
                                            <p:fltVal val="0"/>
                                          </p:val>
                                        </p:tav>
                                        <p:tav tm="100000">
                                          <p:val>
                                            <p:strVal val="#ppt_h"/>
                                          </p:val>
                                        </p:tav>
                                      </p:tavLst>
                                    </p:anim>
                                    <p:animEffect transition="in" filter="fade">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par>
                          <p:cTn id="48" fill="hold">
                            <p:stCondLst>
                              <p:cond delay="500"/>
                            </p:stCondLst>
                            <p:childTnLst>
                              <p:par>
                                <p:cTn id="49" presetID="22" presetClass="entr" presetSubtype="8"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up)">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wipe(left)">
                                      <p:cBhvr>
                                        <p:cTn id="61" dur="500"/>
                                        <p:tgtEl>
                                          <p:spTgt spid="18"/>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wipe(left)">
                                      <p:cBhvr>
                                        <p:cTn id="65" dur="500"/>
                                        <p:tgtEl>
                                          <p:spTgt spid="41"/>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wipe(up)">
                                      <p:cBhvr>
                                        <p:cTn id="7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53122" y="1628870"/>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C7FF94CD-12EC-EF48-9972-88711630D52F}"/>
              </a:ext>
            </a:extLst>
          </p:cNvPr>
          <p:cNvSpPr txBox="1"/>
          <p:nvPr/>
        </p:nvSpPr>
        <p:spPr>
          <a:xfrm>
            <a:off x="696550" y="613015"/>
            <a:ext cx="9943433" cy="954107"/>
          </a:xfrm>
          <a:prstGeom prst="rect">
            <a:avLst/>
          </a:prstGeom>
          <a:noFill/>
        </p:spPr>
        <p:txBody>
          <a:bodyPr wrap="square" rtlCol="0">
            <a:spAutoFit/>
          </a:bodyPr>
          <a:lstStyle/>
          <a:p>
            <a:r>
              <a:rPr lang="fr-CA" sz="2800" b="1" dirty="0">
                <a:solidFill>
                  <a:schemeClr val="tx2"/>
                </a:solidFill>
              </a:rPr>
              <a:t>Comment un test de diagnostic précoce spécifique à une espèce peut-il aider à contrôler et traiter la leishmaniose cutanée ?</a:t>
            </a:r>
            <a:endParaRPr lang="fr-CA" sz="4000" b="1" dirty="0">
              <a:solidFill>
                <a:schemeClr val="tx2"/>
              </a:solidFill>
              <a:latin typeface="Lato Black" charset="0"/>
              <a:ea typeface="Lato Black" charset="0"/>
              <a:cs typeface="Lato Black" charset="0"/>
            </a:endParaRPr>
          </a:p>
        </p:txBody>
      </p:sp>
      <p:grpSp>
        <p:nvGrpSpPr>
          <p:cNvPr id="11" name="Group 10">
            <a:extLst>
              <a:ext uri="{FF2B5EF4-FFF2-40B4-BE49-F238E27FC236}">
                <a16:creationId xmlns:a16="http://schemas.microsoft.com/office/drawing/2014/main" id="{A9F2ECC4-D7A8-A24D-99B2-F76DEC1E70A4}"/>
              </a:ext>
            </a:extLst>
          </p:cNvPr>
          <p:cNvGrpSpPr/>
          <p:nvPr/>
        </p:nvGrpSpPr>
        <p:grpSpPr>
          <a:xfrm>
            <a:off x="2710908" y="2934751"/>
            <a:ext cx="2002844" cy="2003365"/>
            <a:chOff x="325061" y="3670783"/>
            <a:chExt cx="2002844" cy="2003365"/>
          </a:xfrm>
        </p:grpSpPr>
        <p:sp>
          <p:nvSpPr>
            <p:cNvPr id="4" name="Oval 3"/>
            <p:cNvSpPr/>
            <p:nvPr/>
          </p:nvSpPr>
          <p:spPr>
            <a:xfrm>
              <a:off x="325061" y="3670783"/>
              <a:ext cx="2002844" cy="2003365"/>
            </a:xfrm>
            <a:prstGeom prst="ellipse">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82" name="Rectangle 81"/>
            <p:cNvSpPr/>
            <p:nvPr/>
          </p:nvSpPr>
          <p:spPr>
            <a:xfrm>
              <a:off x="363813" y="4453970"/>
              <a:ext cx="1872293" cy="501658"/>
            </a:xfrm>
            <a:prstGeom prst="rect">
              <a:avLst/>
            </a:prstGeom>
            <a:ln>
              <a:noFill/>
            </a:ln>
          </p:spPr>
          <p:txBody>
            <a:bodyPr wrap="square" lIns="91422" tIns="45711" rIns="91422" bIns="45711">
              <a:spAutoFit/>
            </a:bodyPr>
            <a:lstStyle/>
            <a:p>
              <a:pPr algn="ctr">
                <a:lnSpc>
                  <a:spcPct val="95000"/>
                </a:lnSpc>
              </a:pPr>
              <a:r>
                <a:rPr lang="en-CA" sz="1400" b="1" spc="100" dirty="0">
                  <a:solidFill>
                    <a:srgbClr val="FFFFFF"/>
                  </a:solidFill>
                  <a:latin typeface="+mj-lt"/>
                  <a:ea typeface="Lato" charset="0"/>
                  <a:cs typeface="Lato" charset="0"/>
                </a:rPr>
                <a:t>SYMPTÔMES RESSENTIS</a:t>
              </a:r>
            </a:p>
          </p:txBody>
        </p:sp>
      </p:grpSp>
      <p:grpSp>
        <p:nvGrpSpPr>
          <p:cNvPr id="12" name="Group 11">
            <a:extLst>
              <a:ext uri="{FF2B5EF4-FFF2-40B4-BE49-F238E27FC236}">
                <a16:creationId xmlns:a16="http://schemas.microsoft.com/office/drawing/2014/main" id="{E98E9E37-5324-0C49-97E2-C8704C0C5F1F}"/>
              </a:ext>
            </a:extLst>
          </p:cNvPr>
          <p:cNvGrpSpPr/>
          <p:nvPr/>
        </p:nvGrpSpPr>
        <p:grpSpPr>
          <a:xfrm>
            <a:off x="4451392" y="3511481"/>
            <a:ext cx="820630" cy="820840"/>
            <a:chOff x="2065545" y="4247513"/>
            <a:chExt cx="820630" cy="820840"/>
          </a:xfrm>
        </p:grpSpPr>
        <p:sp>
          <p:nvSpPr>
            <p:cNvPr id="5" name="Oval 4"/>
            <p:cNvSpPr>
              <a:spLocks noChangeAspect="1"/>
            </p:cNvSpPr>
            <p:nvPr/>
          </p:nvSpPr>
          <p:spPr>
            <a:xfrm>
              <a:off x="2065545" y="4247513"/>
              <a:ext cx="820630" cy="820840"/>
            </a:xfrm>
            <a:prstGeom prst="ellipse">
              <a:avLst/>
            </a:prstGeom>
            <a:solidFill>
              <a:schemeClr val="accent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20" name="Freeform 12"/>
            <p:cNvSpPr>
              <a:spLocks/>
            </p:cNvSpPr>
            <p:nvPr/>
          </p:nvSpPr>
          <p:spPr bwMode="auto">
            <a:xfrm rot="10800000" flipH="1">
              <a:off x="2414921" y="4508175"/>
              <a:ext cx="193770" cy="327254"/>
            </a:xfrm>
            <a:custGeom>
              <a:avLst/>
              <a:gdLst>
                <a:gd name="T0" fmla="*/ 21 w 21"/>
                <a:gd name="T1" fmla="*/ 18 h 35"/>
                <a:gd name="T2" fmla="*/ 4 w 21"/>
                <a:gd name="T3" fmla="*/ 35 h 35"/>
                <a:gd name="T4" fmla="*/ 3 w 21"/>
                <a:gd name="T5" fmla="*/ 35 h 35"/>
                <a:gd name="T6" fmla="*/ 2 w 21"/>
                <a:gd name="T7" fmla="*/ 35 h 35"/>
                <a:gd name="T8" fmla="*/ 1 w 21"/>
                <a:gd name="T9" fmla="*/ 33 h 35"/>
                <a:gd name="T10" fmla="*/ 0 w 21"/>
                <a:gd name="T11" fmla="*/ 32 h 35"/>
                <a:gd name="T12" fmla="*/ 1 w 21"/>
                <a:gd name="T13" fmla="*/ 31 h 35"/>
                <a:gd name="T14" fmla="*/ 15 w 21"/>
                <a:gd name="T15" fmla="*/ 17 h 35"/>
                <a:gd name="T16" fmla="*/ 1 w 21"/>
                <a:gd name="T17" fmla="*/ 3 h 35"/>
                <a:gd name="T18" fmla="*/ 0 w 21"/>
                <a:gd name="T19" fmla="*/ 3 h 35"/>
                <a:gd name="T20" fmla="*/ 1 w 21"/>
                <a:gd name="T21" fmla="*/ 2 h 35"/>
                <a:gd name="T22" fmla="*/ 2 w 21"/>
                <a:gd name="T23" fmla="*/ 0 h 35"/>
                <a:gd name="T24" fmla="*/ 3 w 21"/>
                <a:gd name="T25" fmla="*/ 0 h 35"/>
                <a:gd name="T26" fmla="*/ 4 w 21"/>
                <a:gd name="T27" fmla="*/ 0 h 35"/>
                <a:gd name="T28" fmla="*/ 21 w 21"/>
                <a:gd name="T29" fmla="*/ 17 h 35"/>
                <a:gd name="T30" fmla="*/ 21 w 21"/>
                <a:gd name="T31" fmla="*/ 17 h 35"/>
                <a:gd name="T32" fmla="*/ 21 w 21"/>
                <a:gd name="T33" fmla="*/ 18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 h="35">
                  <a:moveTo>
                    <a:pt x="21" y="18"/>
                  </a:moveTo>
                  <a:cubicBezTo>
                    <a:pt x="4" y="35"/>
                    <a:pt x="4" y="35"/>
                    <a:pt x="4" y="35"/>
                  </a:cubicBezTo>
                  <a:cubicBezTo>
                    <a:pt x="4" y="35"/>
                    <a:pt x="3" y="35"/>
                    <a:pt x="3" y="35"/>
                  </a:cubicBezTo>
                  <a:cubicBezTo>
                    <a:pt x="3" y="35"/>
                    <a:pt x="3" y="35"/>
                    <a:pt x="2" y="35"/>
                  </a:cubicBezTo>
                  <a:cubicBezTo>
                    <a:pt x="1" y="33"/>
                    <a:pt x="1" y="33"/>
                    <a:pt x="1" y="33"/>
                  </a:cubicBezTo>
                  <a:cubicBezTo>
                    <a:pt x="0" y="33"/>
                    <a:pt x="0" y="33"/>
                    <a:pt x="0" y="32"/>
                  </a:cubicBezTo>
                  <a:cubicBezTo>
                    <a:pt x="0" y="32"/>
                    <a:pt x="0" y="32"/>
                    <a:pt x="1" y="31"/>
                  </a:cubicBezTo>
                  <a:cubicBezTo>
                    <a:pt x="15" y="17"/>
                    <a:pt x="15" y="17"/>
                    <a:pt x="15" y="17"/>
                  </a:cubicBezTo>
                  <a:cubicBezTo>
                    <a:pt x="1" y="3"/>
                    <a:pt x="1" y="3"/>
                    <a:pt x="1" y="3"/>
                  </a:cubicBezTo>
                  <a:cubicBezTo>
                    <a:pt x="0" y="3"/>
                    <a:pt x="0" y="3"/>
                    <a:pt x="0" y="3"/>
                  </a:cubicBezTo>
                  <a:cubicBezTo>
                    <a:pt x="0" y="2"/>
                    <a:pt x="0" y="2"/>
                    <a:pt x="1" y="2"/>
                  </a:cubicBezTo>
                  <a:cubicBezTo>
                    <a:pt x="2" y="0"/>
                    <a:pt x="2" y="0"/>
                    <a:pt x="2" y="0"/>
                  </a:cubicBezTo>
                  <a:cubicBezTo>
                    <a:pt x="3" y="0"/>
                    <a:pt x="3" y="0"/>
                    <a:pt x="3" y="0"/>
                  </a:cubicBezTo>
                  <a:cubicBezTo>
                    <a:pt x="3" y="0"/>
                    <a:pt x="4" y="0"/>
                    <a:pt x="4" y="0"/>
                  </a:cubicBezTo>
                  <a:cubicBezTo>
                    <a:pt x="21" y="17"/>
                    <a:pt x="21" y="17"/>
                    <a:pt x="21" y="17"/>
                  </a:cubicBezTo>
                  <a:cubicBezTo>
                    <a:pt x="21" y="17"/>
                    <a:pt x="21" y="17"/>
                    <a:pt x="21" y="17"/>
                  </a:cubicBezTo>
                  <a:cubicBezTo>
                    <a:pt x="21" y="18"/>
                    <a:pt x="21" y="18"/>
                    <a:pt x="21" y="18"/>
                  </a:cubicBezTo>
                  <a:close/>
                </a:path>
              </a:pathLst>
            </a:cu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a:lstStyle/>
            <a:p>
              <a:endParaRPr lang="en-US" sz="1600">
                <a:latin typeface="Lato" charset="0"/>
                <a:ea typeface="Lato" charset="0"/>
                <a:cs typeface="Lato" charset="0"/>
              </a:endParaRPr>
            </a:p>
          </p:txBody>
        </p:sp>
      </p:grpSp>
      <p:grpSp>
        <p:nvGrpSpPr>
          <p:cNvPr id="14" name="Group 13">
            <a:extLst>
              <a:ext uri="{FF2B5EF4-FFF2-40B4-BE49-F238E27FC236}">
                <a16:creationId xmlns:a16="http://schemas.microsoft.com/office/drawing/2014/main" id="{D1056572-5D7C-C74D-9D14-7AB425255B9A}"/>
              </a:ext>
            </a:extLst>
          </p:cNvPr>
          <p:cNvGrpSpPr/>
          <p:nvPr/>
        </p:nvGrpSpPr>
        <p:grpSpPr>
          <a:xfrm>
            <a:off x="6860833" y="3511481"/>
            <a:ext cx="820630" cy="820840"/>
            <a:chOff x="4474986" y="4247513"/>
            <a:chExt cx="820630" cy="820840"/>
          </a:xfrm>
        </p:grpSpPr>
        <p:sp>
          <p:nvSpPr>
            <p:cNvPr id="6" name="Oval 5"/>
            <p:cNvSpPr>
              <a:spLocks noChangeAspect="1"/>
            </p:cNvSpPr>
            <p:nvPr/>
          </p:nvSpPr>
          <p:spPr>
            <a:xfrm>
              <a:off x="4474986" y="4247513"/>
              <a:ext cx="820630" cy="820840"/>
            </a:xfrm>
            <a:prstGeom prst="ellipse">
              <a:avLst/>
            </a:prstGeom>
            <a:solidFill>
              <a:schemeClr val="accent4">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dirty="0">
                <a:solidFill>
                  <a:schemeClr val="tx1"/>
                </a:solidFill>
              </a:endParaRPr>
            </a:p>
          </p:txBody>
        </p:sp>
        <p:sp>
          <p:nvSpPr>
            <p:cNvPr id="24" name="Freeform 12"/>
            <p:cNvSpPr>
              <a:spLocks/>
            </p:cNvSpPr>
            <p:nvPr/>
          </p:nvSpPr>
          <p:spPr bwMode="auto">
            <a:xfrm rot="10800000" flipH="1">
              <a:off x="4805153" y="4508175"/>
              <a:ext cx="193770" cy="327254"/>
            </a:xfrm>
            <a:custGeom>
              <a:avLst/>
              <a:gdLst>
                <a:gd name="T0" fmla="*/ 21 w 21"/>
                <a:gd name="T1" fmla="*/ 18 h 35"/>
                <a:gd name="T2" fmla="*/ 4 w 21"/>
                <a:gd name="T3" fmla="*/ 35 h 35"/>
                <a:gd name="T4" fmla="*/ 3 w 21"/>
                <a:gd name="T5" fmla="*/ 35 h 35"/>
                <a:gd name="T6" fmla="*/ 2 w 21"/>
                <a:gd name="T7" fmla="*/ 35 h 35"/>
                <a:gd name="T8" fmla="*/ 1 w 21"/>
                <a:gd name="T9" fmla="*/ 33 h 35"/>
                <a:gd name="T10" fmla="*/ 0 w 21"/>
                <a:gd name="T11" fmla="*/ 32 h 35"/>
                <a:gd name="T12" fmla="*/ 1 w 21"/>
                <a:gd name="T13" fmla="*/ 31 h 35"/>
                <a:gd name="T14" fmla="*/ 15 w 21"/>
                <a:gd name="T15" fmla="*/ 17 h 35"/>
                <a:gd name="T16" fmla="*/ 1 w 21"/>
                <a:gd name="T17" fmla="*/ 3 h 35"/>
                <a:gd name="T18" fmla="*/ 0 w 21"/>
                <a:gd name="T19" fmla="*/ 3 h 35"/>
                <a:gd name="T20" fmla="*/ 1 w 21"/>
                <a:gd name="T21" fmla="*/ 2 h 35"/>
                <a:gd name="T22" fmla="*/ 2 w 21"/>
                <a:gd name="T23" fmla="*/ 0 h 35"/>
                <a:gd name="T24" fmla="*/ 3 w 21"/>
                <a:gd name="T25" fmla="*/ 0 h 35"/>
                <a:gd name="T26" fmla="*/ 4 w 21"/>
                <a:gd name="T27" fmla="*/ 0 h 35"/>
                <a:gd name="T28" fmla="*/ 21 w 21"/>
                <a:gd name="T29" fmla="*/ 17 h 35"/>
                <a:gd name="T30" fmla="*/ 21 w 21"/>
                <a:gd name="T31" fmla="*/ 17 h 35"/>
                <a:gd name="T32" fmla="*/ 21 w 21"/>
                <a:gd name="T33" fmla="*/ 18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 h="35">
                  <a:moveTo>
                    <a:pt x="21" y="18"/>
                  </a:moveTo>
                  <a:cubicBezTo>
                    <a:pt x="4" y="35"/>
                    <a:pt x="4" y="35"/>
                    <a:pt x="4" y="35"/>
                  </a:cubicBezTo>
                  <a:cubicBezTo>
                    <a:pt x="4" y="35"/>
                    <a:pt x="3" y="35"/>
                    <a:pt x="3" y="35"/>
                  </a:cubicBezTo>
                  <a:cubicBezTo>
                    <a:pt x="3" y="35"/>
                    <a:pt x="3" y="35"/>
                    <a:pt x="2" y="35"/>
                  </a:cubicBezTo>
                  <a:cubicBezTo>
                    <a:pt x="1" y="33"/>
                    <a:pt x="1" y="33"/>
                    <a:pt x="1" y="33"/>
                  </a:cubicBezTo>
                  <a:cubicBezTo>
                    <a:pt x="0" y="33"/>
                    <a:pt x="0" y="33"/>
                    <a:pt x="0" y="32"/>
                  </a:cubicBezTo>
                  <a:cubicBezTo>
                    <a:pt x="0" y="32"/>
                    <a:pt x="0" y="32"/>
                    <a:pt x="1" y="31"/>
                  </a:cubicBezTo>
                  <a:cubicBezTo>
                    <a:pt x="15" y="17"/>
                    <a:pt x="15" y="17"/>
                    <a:pt x="15" y="17"/>
                  </a:cubicBezTo>
                  <a:cubicBezTo>
                    <a:pt x="1" y="3"/>
                    <a:pt x="1" y="3"/>
                    <a:pt x="1" y="3"/>
                  </a:cubicBezTo>
                  <a:cubicBezTo>
                    <a:pt x="0" y="3"/>
                    <a:pt x="0" y="3"/>
                    <a:pt x="0" y="3"/>
                  </a:cubicBezTo>
                  <a:cubicBezTo>
                    <a:pt x="0" y="2"/>
                    <a:pt x="0" y="2"/>
                    <a:pt x="1" y="2"/>
                  </a:cubicBezTo>
                  <a:cubicBezTo>
                    <a:pt x="2" y="0"/>
                    <a:pt x="2" y="0"/>
                    <a:pt x="2" y="0"/>
                  </a:cubicBezTo>
                  <a:cubicBezTo>
                    <a:pt x="3" y="0"/>
                    <a:pt x="3" y="0"/>
                    <a:pt x="3" y="0"/>
                  </a:cubicBezTo>
                  <a:cubicBezTo>
                    <a:pt x="3" y="0"/>
                    <a:pt x="4" y="0"/>
                    <a:pt x="4" y="0"/>
                  </a:cubicBezTo>
                  <a:cubicBezTo>
                    <a:pt x="21" y="17"/>
                    <a:pt x="21" y="17"/>
                    <a:pt x="21" y="17"/>
                  </a:cubicBezTo>
                  <a:cubicBezTo>
                    <a:pt x="21" y="17"/>
                    <a:pt x="21" y="17"/>
                    <a:pt x="21" y="17"/>
                  </a:cubicBezTo>
                  <a:cubicBezTo>
                    <a:pt x="21" y="18"/>
                    <a:pt x="21" y="18"/>
                    <a:pt x="21" y="18"/>
                  </a:cubicBezTo>
                  <a:close/>
                </a:path>
              </a:pathLst>
            </a:custGeom>
            <a:solidFill>
              <a:srgbClr val="FFFFFF"/>
            </a:solidFill>
            <a:ln>
              <a:noFill/>
            </a:ln>
            <a:extLs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Lst>
          </p:spPr>
          <p:txBody>
            <a:bodyPr/>
            <a:lstStyle/>
            <a:p>
              <a:endParaRPr lang="en-US" sz="1600" dirty="0">
                <a:latin typeface="Lato" charset="0"/>
                <a:ea typeface="Lato" charset="0"/>
                <a:cs typeface="Lato" charset="0"/>
              </a:endParaRPr>
            </a:p>
          </p:txBody>
        </p:sp>
      </p:grpSp>
      <p:grpSp>
        <p:nvGrpSpPr>
          <p:cNvPr id="13" name="Group 12">
            <a:extLst>
              <a:ext uri="{FF2B5EF4-FFF2-40B4-BE49-F238E27FC236}">
                <a16:creationId xmlns:a16="http://schemas.microsoft.com/office/drawing/2014/main" id="{4CBDFC03-72F0-4F40-862C-C0530B8F0FA1}"/>
              </a:ext>
            </a:extLst>
          </p:cNvPr>
          <p:cNvGrpSpPr/>
          <p:nvPr/>
        </p:nvGrpSpPr>
        <p:grpSpPr>
          <a:xfrm>
            <a:off x="5075344" y="2934751"/>
            <a:ext cx="2002844" cy="2003365"/>
            <a:chOff x="2689497" y="3670783"/>
            <a:chExt cx="2002844" cy="2003365"/>
          </a:xfrm>
        </p:grpSpPr>
        <p:sp>
          <p:nvSpPr>
            <p:cNvPr id="7" name="Oval 6"/>
            <p:cNvSpPr/>
            <p:nvPr/>
          </p:nvSpPr>
          <p:spPr>
            <a:xfrm>
              <a:off x="2689497" y="3670783"/>
              <a:ext cx="2002844" cy="2003365"/>
            </a:xfrm>
            <a:prstGeom prst="ellipse">
              <a:avLst/>
            </a:prstGeom>
            <a:solidFill>
              <a:schemeClr val="accent5">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7" name="Rectangle 36">
              <a:extLst>
                <a:ext uri="{FF2B5EF4-FFF2-40B4-BE49-F238E27FC236}">
                  <a16:creationId xmlns:a16="http://schemas.microsoft.com/office/drawing/2014/main" id="{18094A0B-3357-EF49-A196-3DB6C959B0BC}"/>
                </a:ext>
              </a:extLst>
            </p:cNvPr>
            <p:cNvSpPr/>
            <p:nvPr/>
          </p:nvSpPr>
          <p:spPr>
            <a:xfrm>
              <a:off x="2734507" y="4020070"/>
              <a:ext cx="1872293" cy="1525015"/>
            </a:xfrm>
            <a:prstGeom prst="rect">
              <a:avLst/>
            </a:prstGeom>
            <a:ln>
              <a:noFill/>
            </a:ln>
          </p:spPr>
          <p:txBody>
            <a:bodyPr wrap="square" lIns="91422" tIns="45711" rIns="91422" bIns="45711">
              <a:spAutoFit/>
            </a:bodyPr>
            <a:lstStyle/>
            <a:p>
              <a:pPr algn="ctr">
                <a:lnSpc>
                  <a:spcPct val="95000"/>
                </a:lnSpc>
              </a:pPr>
              <a:r>
                <a:rPr lang="fr-CA" sz="1400" b="1" spc="100" dirty="0">
                  <a:solidFill>
                    <a:srgbClr val="FFFFFF"/>
                  </a:solidFill>
                  <a:latin typeface="+mj-lt"/>
                  <a:ea typeface="Lato" charset="0"/>
                  <a:cs typeface="Lato" charset="0"/>
                </a:rPr>
                <a:t>CONSULTATION MÉDICALE AVEC DIAGNOSTIC EXACT AU MOYEN D’UN TEST </a:t>
              </a:r>
              <a:r>
                <a:rPr lang="fr-CA" sz="1400" b="1" spc="100" dirty="0">
                  <a:solidFill>
                    <a:srgbClr val="FFFFFF"/>
                  </a:solidFill>
                  <a:ea typeface="Lato" charset="0"/>
                  <a:cs typeface="Lato" charset="0"/>
                </a:rPr>
                <a:t>RAPIDE SUR BANDELETTE</a:t>
              </a:r>
            </a:p>
            <a:p>
              <a:pPr algn="ctr">
                <a:lnSpc>
                  <a:spcPct val="95000"/>
                </a:lnSpc>
              </a:pPr>
              <a:r>
                <a:rPr lang="en-US" sz="1400" b="1" spc="100" dirty="0">
                  <a:solidFill>
                    <a:srgbClr val="FFFFFF"/>
                  </a:solidFill>
                  <a:latin typeface="+mj-lt"/>
                  <a:ea typeface="Lato" charset="0"/>
                  <a:cs typeface="Lato" charset="0"/>
                </a:rPr>
                <a:t> </a:t>
              </a:r>
            </a:p>
          </p:txBody>
        </p:sp>
      </p:grpSp>
      <p:grpSp>
        <p:nvGrpSpPr>
          <p:cNvPr id="17" name="Group 16">
            <a:extLst>
              <a:ext uri="{FF2B5EF4-FFF2-40B4-BE49-F238E27FC236}">
                <a16:creationId xmlns:a16="http://schemas.microsoft.com/office/drawing/2014/main" id="{0656732A-818C-394D-935B-2D17E44293DB}"/>
              </a:ext>
            </a:extLst>
          </p:cNvPr>
          <p:cNvGrpSpPr/>
          <p:nvPr/>
        </p:nvGrpSpPr>
        <p:grpSpPr>
          <a:xfrm>
            <a:off x="7495337" y="2934751"/>
            <a:ext cx="2002844" cy="2003365"/>
            <a:chOff x="7406639" y="3670783"/>
            <a:chExt cx="2002844" cy="2003365"/>
          </a:xfrm>
        </p:grpSpPr>
        <p:sp>
          <p:nvSpPr>
            <p:cNvPr id="23" name="Oval 22">
              <a:extLst>
                <a:ext uri="{FF2B5EF4-FFF2-40B4-BE49-F238E27FC236}">
                  <a16:creationId xmlns:a16="http://schemas.microsoft.com/office/drawing/2014/main" id="{E9F2474D-0DFC-A542-82EE-4256D7652460}"/>
                </a:ext>
              </a:extLst>
            </p:cNvPr>
            <p:cNvSpPr/>
            <p:nvPr/>
          </p:nvSpPr>
          <p:spPr>
            <a:xfrm>
              <a:off x="7406639" y="3670783"/>
              <a:ext cx="2002844" cy="2003365"/>
            </a:xfrm>
            <a:prstGeom prst="ellipse">
              <a:avLst/>
            </a:prstGeom>
            <a:solidFill>
              <a:schemeClr val="accent3">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sz="3200">
                <a:solidFill>
                  <a:schemeClr val="tx1"/>
                </a:solidFill>
              </a:endParaRPr>
            </a:p>
          </p:txBody>
        </p:sp>
        <p:sp>
          <p:nvSpPr>
            <p:cNvPr id="39" name="Rectangle 38">
              <a:extLst>
                <a:ext uri="{FF2B5EF4-FFF2-40B4-BE49-F238E27FC236}">
                  <a16:creationId xmlns:a16="http://schemas.microsoft.com/office/drawing/2014/main" id="{2025BEA1-25D1-FC4E-9FB4-5267A32E2C73}"/>
                </a:ext>
              </a:extLst>
            </p:cNvPr>
            <p:cNvSpPr/>
            <p:nvPr/>
          </p:nvSpPr>
          <p:spPr>
            <a:xfrm>
              <a:off x="7481349" y="4453970"/>
              <a:ext cx="1872293" cy="501658"/>
            </a:xfrm>
            <a:prstGeom prst="rect">
              <a:avLst/>
            </a:prstGeom>
            <a:ln>
              <a:noFill/>
            </a:ln>
          </p:spPr>
          <p:txBody>
            <a:bodyPr wrap="square" lIns="91422" tIns="45711" rIns="91422" bIns="45711">
              <a:spAutoFit/>
            </a:bodyPr>
            <a:lstStyle/>
            <a:p>
              <a:pPr algn="ctr">
                <a:lnSpc>
                  <a:spcPct val="95000"/>
                </a:lnSpc>
              </a:pPr>
              <a:r>
                <a:rPr lang="fr-CA" sz="1400" b="1" spc="100" dirty="0">
                  <a:solidFill>
                    <a:srgbClr val="FFFFFF"/>
                  </a:solidFill>
                  <a:latin typeface="+mj-lt"/>
                  <a:ea typeface="Lato" charset="0"/>
                  <a:cs typeface="Lato" charset="0"/>
                </a:rPr>
                <a:t>TRAITEMENT CIBLÉ ET SUIVI</a:t>
              </a:r>
            </a:p>
          </p:txBody>
        </p:sp>
      </p:grpSp>
      <p:sp>
        <p:nvSpPr>
          <p:cNvPr id="21" name="Rectangle 20">
            <a:extLst>
              <a:ext uri="{FF2B5EF4-FFF2-40B4-BE49-F238E27FC236}">
                <a16:creationId xmlns:a16="http://schemas.microsoft.com/office/drawing/2014/main" id="{ADD4CAF3-65B5-924D-8D92-A9DFDD880654}"/>
              </a:ext>
            </a:extLst>
          </p:cNvPr>
          <p:cNvSpPr/>
          <p:nvPr/>
        </p:nvSpPr>
        <p:spPr>
          <a:xfrm>
            <a:off x="1598616" y="2062521"/>
            <a:ext cx="9041368" cy="400110"/>
          </a:xfrm>
          <a:prstGeom prst="rect">
            <a:avLst/>
          </a:prstGeom>
        </p:spPr>
        <p:txBody>
          <a:bodyPr wrap="square">
            <a:spAutoFit/>
          </a:bodyPr>
          <a:lstStyle/>
          <a:p>
            <a:pPr lvl="0" algn="ctr">
              <a:spcAft>
                <a:spcPts val="400"/>
              </a:spcAft>
            </a:pPr>
            <a:r>
              <a:rPr lang="fr-CA" sz="2000" b="1" dirty="0">
                <a:solidFill>
                  <a:schemeClr val="accent4"/>
                </a:solidFill>
              </a:rPr>
              <a:t>PROCESSUS AVEC NOUVEAU TEST  DE DIAGNOSTIC</a:t>
            </a:r>
          </a:p>
        </p:txBody>
      </p:sp>
      <p:sp>
        <p:nvSpPr>
          <p:cNvPr id="26" name="TextBox 25">
            <a:extLst>
              <a:ext uri="{FF2B5EF4-FFF2-40B4-BE49-F238E27FC236}">
                <a16:creationId xmlns:a16="http://schemas.microsoft.com/office/drawing/2014/main" id="{08EDA3AB-6347-8B46-AB5F-AB7844480885}"/>
              </a:ext>
            </a:extLst>
          </p:cNvPr>
          <p:cNvSpPr txBox="1"/>
          <p:nvPr/>
        </p:nvSpPr>
        <p:spPr>
          <a:xfrm>
            <a:off x="1000975" y="5642653"/>
            <a:ext cx="5165435" cy="923330"/>
          </a:xfrm>
          <a:prstGeom prst="rect">
            <a:avLst/>
          </a:prstGeom>
          <a:noFill/>
        </p:spPr>
        <p:txBody>
          <a:bodyPr wrap="square" rtlCol="0">
            <a:spAutoFit/>
          </a:bodyPr>
          <a:lstStyle/>
          <a:p>
            <a:r>
              <a:rPr lang="fr-CA" b="1" dirty="0"/>
              <a:t>UNE IDENTIFICATION SPÉCIFIQUE À UNE ESPÈCE PERMET UN DIAGNOSTIC ET UN TRAITEMENT PLUS PRÉCIS</a:t>
            </a:r>
          </a:p>
        </p:txBody>
      </p:sp>
      <p:sp>
        <p:nvSpPr>
          <p:cNvPr id="27" name="TextBox 26">
            <a:extLst>
              <a:ext uri="{FF2B5EF4-FFF2-40B4-BE49-F238E27FC236}">
                <a16:creationId xmlns:a16="http://schemas.microsoft.com/office/drawing/2014/main" id="{46DE54AB-4977-5A41-9ACD-D4F93AE113AE}"/>
              </a:ext>
            </a:extLst>
          </p:cNvPr>
          <p:cNvSpPr txBox="1"/>
          <p:nvPr/>
        </p:nvSpPr>
        <p:spPr>
          <a:xfrm>
            <a:off x="6895875" y="5642653"/>
            <a:ext cx="4905860" cy="991169"/>
          </a:xfrm>
          <a:prstGeom prst="rect">
            <a:avLst/>
          </a:prstGeom>
          <a:noFill/>
        </p:spPr>
        <p:txBody>
          <a:bodyPr wrap="square" rtlCol="0">
            <a:spAutoFit/>
          </a:bodyPr>
          <a:lstStyle/>
          <a:p>
            <a:pPr>
              <a:lnSpc>
                <a:spcPct val="110000"/>
              </a:lnSpc>
            </a:pPr>
            <a:r>
              <a:rPr lang="en-US" b="1" dirty="0"/>
              <a:t>UN TEST RÉALISÉ SUR LE LIEU DES SOINS RÉDUIT LES COÛTS ET PERMET D’AVOIR DES RÉSULTATS RAPIDES</a:t>
            </a:r>
          </a:p>
        </p:txBody>
      </p:sp>
      <p:sp>
        <p:nvSpPr>
          <p:cNvPr id="28" name="Shape 2540">
            <a:extLst>
              <a:ext uri="{FF2B5EF4-FFF2-40B4-BE49-F238E27FC236}">
                <a16:creationId xmlns:a16="http://schemas.microsoft.com/office/drawing/2014/main" id="{1059585E-2962-0040-A8C7-29D6A10CD726}"/>
              </a:ext>
            </a:extLst>
          </p:cNvPr>
          <p:cNvSpPr/>
          <p:nvPr/>
        </p:nvSpPr>
        <p:spPr>
          <a:xfrm>
            <a:off x="627855" y="5692986"/>
            <a:ext cx="321576" cy="321576"/>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chemeClr val="tx1"/>
          </a:solidFill>
          <a:ln w="12700">
            <a:solidFill>
              <a:schemeClr val="tx1"/>
            </a:solidFill>
            <a:miter lim="400000"/>
          </a:ln>
        </p:spPr>
        <p:txBody>
          <a:bodyPr lIns="28575" tIns="28575" rIns="28575" bIns="28575" anchor="ctr"/>
          <a:lstStyle/>
          <a:p>
            <a:pPr defTabSz="342901">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29" name="Shape 2540">
            <a:extLst>
              <a:ext uri="{FF2B5EF4-FFF2-40B4-BE49-F238E27FC236}">
                <a16:creationId xmlns:a16="http://schemas.microsoft.com/office/drawing/2014/main" id="{BE66C537-9DCA-F543-8FAB-F0255BCCF6B8}"/>
              </a:ext>
            </a:extLst>
          </p:cNvPr>
          <p:cNvSpPr/>
          <p:nvPr/>
        </p:nvSpPr>
        <p:spPr>
          <a:xfrm>
            <a:off x="6510562" y="5678796"/>
            <a:ext cx="321576" cy="321576"/>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chemeClr val="tx1"/>
          </a:solidFill>
          <a:ln w="12700">
            <a:solidFill>
              <a:schemeClr val="tx1"/>
            </a:solidFill>
            <a:miter lim="400000"/>
          </a:ln>
        </p:spPr>
        <p:txBody>
          <a:bodyPr lIns="28575" tIns="28575" rIns="28575" bIns="28575" anchor="ctr"/>
          <a:lstStyle/>
          <a:p>
            <a:pPr defTabSz="342901">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Tree>
    <p:extLst>
      <p:ext uri="{BB962C8B-B14F-4D97-AF65-F5344CB8AC3E}">
        <p14:creationId xmlns:p14="http://schemas.microsoft.com/office/powerpoint/2010/main" val="15341895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left)">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53122" y="1911095"/>
            <a:ext cx="6128060" cy="685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C7FF94CD-12EC-EF48-9972-88711630D52F}"/>
              </a:ext>
            </a:extLst>
          </p:cNvPr>
          <p:cNvSpPr txBox="1"/>
          <p:nvPr/>
        </p:nvSpPr>
        <p:spPr>
          <a:xfrm>
            <a:off x="658972" y="138334"/>
            <a:ext cx="6128061" cy="1697068"/>
          </a:xfrm>
          <a:prstGeom prst="rect">
            <a:avLst/>
          </a:prstGeom>
          <a:noFill/>
        </p:spPr>
        <p:txBody>
          <a:bodyPr wrap="square" rtlCol="0">
            <a:spAutoFit/>
          </a:bodyPr>
          <a:lstStyle/>
          <a:p>
            <a:pPr>
              <a:lnSpc>
                <a:spcPct val="110000"/>
              </a:lnSpc>
            </a:pPr>
            <a:r>
              <a:rPr lang="fr-CA" sz="2400" b="1" dirty="0">
                <a:solidFill>
                  <a:schemeClr val="accent6">
                    <a:lumMod val="50000"/>
                  </a:schemeClr>
                </a:solidFill>
              </a:rPr>
              <a:t>Des diagnostics exacts spécifiques à chaque espèce permettent également la remontée d’informations exactes vers les programmes de contrôle de la leishmaniose</a:t>
            </a:r>
          </a:p>
        </p:txBody>
      </p:sp>
      <p:sp>
        <p:nvSpPr>
          <p:cNvPr id="48" name="TextBox 47">
            <a:extLst>
              <a:ext uri="{FF2B5EF4-FFF2-40B4-BE49-F238E27FC236}">
                <a16:creationId xmlns:a16="http://schemas.microsoft.com/office/drawing/2014/main" id="{9D4F4261-F39B-3541-81B0-71C216A94CF9}"/>
              </a:ext>
            </a:extLst>
          </p:cNvPr>
          <p:cNvSpPr txBox="1"/>
          <p:nvPr/>
        </p:nvSpPr>
        <p:spPr>
          <a:xfrm>
            <a:off x="1155788" y="2713305"/>
            <a:ext cx="2920589" cy="464871"/>
          </a:xfrm>
          <a:prstGeom prst="rect">
            <a:avLst/>
          </a:prstGeom>
          <a:noFill/>
        </p:spPr>
        <p:txBody>
          <a:bodyPr wrap="square" rtlCol="0">
            <a:spAutoFit/>
          </a:bodyPr>
          <a:lstStyle/>
          <a:p>
            <a:pPr>
              <a:lnSpc>
                <a:spcPct val="150000"/>
              </a:lnSpc>
            </a:pPr>
            <a:r>
              <a:rPr lang="fr-CA" b="1" dirty="0"/>
              <a:t>MEILLEURES DONNÉES</a:t>
            </a:r>
          </a:p>
        </p:txBody>
      </p:sp>
      <p:sp>
        <p:nvSpPr>
          <p:cNvPr id="52" name="TextBox 51">
            <a:extLst>
              <a:ext uri="{FF2B5EF4-FFF2-40B4-BE49-F238E27FC236}">
                <a16:creationId xmlns:a16="http://schemas.microsoft.com/office/drawing/2014/main" id="{D730FE8F-FC09-6345-B138-E7094F0C0AC7}"/>
              </a:ext>
            </a:extLst>
          </p:cNvPr>
          <p:cNvSpPr txBox="1"/>
          <p:nvPr/>
        </p:nvSpPr>
        <p:spPr>
          <a:xfrm>
            <a:off x="1155788" y="3566549"/>
            <a:ext cx="4516393" cy="464871"/>
          </a:xfrm>
          <a:prstGeom prst="rect">
            <a:avLst/>
          </a:prstGeom>
          <a:noFill/>
        </p:spPr>
        <p:txBody>
          <a:bodyPr wrap="square" rtlCol="0">
            <a:spAutoFit/>
          </a:bodyPr>
          <a:lstStyle/>
          <a:p>
            <a:pPr>
              <a:lnSpc>
                <a:spcPct val="150000"/>
              </a:lnSpc>
            </a:pPr>
            <a:r>
              <a:rPr lang="fr-CA" b="1" dirty="0"/>
              <a:t>PROGRAMMES FONDÉS SUR DES PREUVES </a:t>
            </a:r>
          </a:p>
        </p:txBody>
      </p:sp>
      <p:sp>
        <p:nvSpPr>
          <p:cNvPr id="56" name="TextBox 55">
            <a:extLst>
              <a:ext uri="{FF2B5EF4-FFF2-40B4-BE49-F238E27FC236}">
                <a16:creationId xmlns:a16="http://schemas.microsoft.com/office/drawing/2014/main" id="{E8B86985-4257-9644-B59F-D7C6E2B99EFE}"/>
              </a:ext>
            </a:extLst>
          </p:cNvPr>
          <p:cNvSpPr txBox="1"/>
          <p:nvPr/>
        </p:nvSpPr>
        <p:spPr>
          <a:xfrm>
            <a:off x="1155788" y="4303057"/>
            <a:ext cx="4624122" cy="646331"/>
          </a:xfrm>
          <a:prstGeom prst="rect">
            <a:avLst/>
          </a:prstGeom>
          <a:noFill/>
        </p:spPr>
        <p:txBody>
          <a:bodyPr wrap="square" rtlCol="0">
            <a:spAutoFit/>
          </a:bodyPr>
          <a:lstStyle/>
          <a:p>
            <a:r>
              <a:rPr lang="fr-CA" b="1" dirty="0"/>
              <a:t>ALERTES PRÉCOCES DE MENACES ÉMERGENTES DE LEISHMANIOSE CUTANÉE</a:t>
            </a:r>
          </a:p>
        </p:txBody>
      </p:sp>
      <p:sp>
        <p:nvSpPr>
          <p:cNvPr id="60" name="Shape 2540">
            <a:extLst>
              <a:ext uri="{FF2B5EF4-FFF2-40B4-BE49-F238E27FC236}">
                <a16:creationId xmlns:a16="http://schemas.microsoft.com/office/drawing/2014/main" id="{71597362-7323-1942-9353-B35A406E3D96}"/>
              </a:ext>
            </a:extLst>
          </p:cNvPr>
          <p:cNvSpPr/>
          <p:nvPr/>
        </p:nvSpPr>
        <p:spPr>
          <a:xfrm>
            <a:off x="753417" y="2851634"/>
            <a:ext cx="321576" cy="321576"/>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chemeClr val="tx1"/>
          </a:solidFill>
          <a:ln w="12700">
            <a:solidFill>
              <a:schemeClr val="tx1"/>
            </a:solidFill>
            <a:miter lim="400000"/>
          </a:ln>
        </p:spPr>
        <p:txBody>
          <a:bodyPr lIns="28575" tIns="28575" rIns="28575" bIns="28575" anchor="ctr"/>
          <a:lstStyle/>
          <a:p>
            <a:pPr defTabSz="342901">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61" name="Shape 2540">
            <a:extLst>
              <a:ext uri="{FF2B5EF4-FFF2-40B4-BE49-F238E27FC236}">
                <a16:creationId xmlns:a16="http://schemas.microsoft.com/office/drawing/2014/main" id="{6451D128-FE1E-074D-8DB1-1F46B77CA918}"/>
              </a:ext>
            </a:extLst>
          </p:cNvPr>
          <p:cNvSpPr/>
          <p:nvPr/>
        </p:nvSpPr>
        <p:spPr>
          <a:xfrm>
            <a:off x="767952" y="3642110"/>
            <a:ext cx="321576" cy="321576"/>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chemeClr val="tx1"/>
          </a:solidFill>
          <a:ln w="12700">
            <a:solidFill>
              <a:schemeClr val="tx1"/>
            </a:solidFill>
            <a:miter lim="400000"/>
          </a:ln>
        </p:spPr>
        <p:txBody>
          <a:bodyPr lIns="28575" tIns="28575" rIns="28575" bIns="28575" anchor="ctr"/>
          <a:lstStyle/>
          <a:p>
            <a:pPr defTabSz="342901">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62" name="Shape 2540">
            <a:extLst>
              <a:ext uri="{FF2B5EF4-FFF2-40B4-BE49-F238E27FC236}">
                <a16:creationId xmlns:a16="http://schemas.microsoft.com/office/drawing/2014/main" id="{44675536-0864-DA4A-9324-6A3C45CC317F}"/>
              </a:ext>
            </a:extLst>
          </p:cNvPr>
          <p:cNvSpPr/>
          <p:nvPr/>
        </p:nvSpPr>
        <p:spPr>
          <a:xfrm>
            <a:off x="767952" y="4427620"/>
            <a:ext cx="321576" cy="321576"/>
          </a:xfrm>
          <a:custGeom>
            <a:avLst/>
            <a:gdLst/>
            <a:ahLst/>
            <a:cxnLst>
              <a:cxn ang="0">
                <a:pos x="wd2" y="hd2"/>
              </a:cxn>
              <a:cxn ang="5400000">
                <a:pos x="wd2" y="hd2"/>
              </a:cxn>
              <a:cxn ang="10800000">
                <a:pos x="wd2" y="hd2"/>
              </a:cxn>
              <a:cxn ang="16200000">
                <a:pos x="wd2" y="hd2"/>
              </a:cxn>
            </a:cxnLst>
            <a:rect l="0" t="0" r="r" b="b"/>
            <a:pathLst>
              <a:path w="21600" h="21600" extrusionOk="0">
                <a:moveTo>
                  <a:pt x="20732" y="6661"/>
                </a:moveTo>
                <a:cubicBezTo>
                  <a:pt x="20540" y="6471"/>
                  <a:pt x="20228" y="6473"/>
                  <a:pt x="20038" y="6667"/>
                </a:cubicBezTo>
                <a:cubicBezTo>
                  <a:pt x="19903" y="6804"/>
                  <a:pt x="19870" y="7000"/>
                  <a:pt x="19929" y="7171"/>
                </a:cubicBezTo>
                <a:lnTo>
                  <a:pt x="19918" y="7175"/>
                </a:lnTo>
                <a:cubicBezTo>
                  <a:pt x="20365" y="8298"/>
                  <a:pt x="20618" y="9518"/>
                  <a:pt x="20618" y="10800"/>
                </a:cubicBezTo>
                <a:cubicBezTo>
                  <a:pt x="20618" y="16223"/>
                  <a:pt x="16223" y="20618"/>
                  <a:pt x="10800" y="20618"/>
                </a:cubicBezTo>
                <a:cubicBezTo>
                  <a:pt x="5378" y="20618"/>
                  <a:pt x="982" y="16223"/>
                  <a:pt x="982" y="10800"/>
                </a:cubicBezTo>
                <a:cubicBezTo>
                  <a:pt x="982" y="5377"/>
                  <a:pt x="5378" y="982"/>
                  <a:pt x="10800" y="982"/>
                </a:cubicBezTo>
                <a:cubicBezTo>
                  <a:pt x="13575" y="982"/>
                  <a:pt x="16077" y="2136"/>
                  <a:pt x="17862" y="3989"/>
                </a:cubicBezTo>
                <a:lnTo>
                  <a:pt x="17868" y="3982"/>
                </a:lnTo>
                <a:cubicBezTo>
                  <a:pt x="18062" y="4157"/>
                  <a:pt x="18359" y="4153"/>
                  <a:pt x="18544" y="3965"/>
                </a:cubicBezTo>
                <a:cubicBezTo>
                  <a:pt x="18734" y="3771"/>
                  <a:pt x="18732" y="3461"/>
                  <a:pt x="18539" y="3270"/>
                </a:cubicBezTo>
                <a:cubicBezTo>
                  <a:pt x="18520" y="3252"/>
                  <a:pt x="18496" y="3244"/>
                  <a:pt x="18476" y="3230"/>
                </a:cubicBezTo>
                <a:cubicBezTo>
                  <a:pt x="16521" y="1241"/>
                  <a:pt x="13810" y="0"/>
                  <a:pt x="10800" y="0"/>
                </a:cubicBezTo>
                <a:cubicBezTo>
                  <a:pt x="4835" y="0"/>
                  <a:pt x="0" y="4835"/>
                  <a:pt x="0" y="10800"/>
                </a:cubicBezTo>
                <a:cubicBezTo>
                  <a:pt x="0" y="16764"/>
                  <a:pt x="4835" y="21600"/>
                  <a:pt x="10800" y="21600"/>
                </a:cubicBezTo>
                <a:cubicBezTo>
                  <a:pt x="16765" y="21600"/>
                  <a:pt x="21600" y="16764"/>
                  <a:pt x="21600" y="10800"/>
                </a:cubicBezTo>
                <a:cubicBezTo>
                  <a:pt x="21600" y="9412"/>
                  <a:pt x="21329" y="8089"/>
                  <a:pt x="20851" y="6869"/>
                </a:cubicBezTo>
                <a:cubicBezTo>
                  <a:pt x="20828" y="6794"/>
                  <a:pt x="20793" y="6721"/>
                  <a:pt x="20732" y="6661"/>
                </a:cubicBezTo>
                <a:moveTo>
                  <a:pt x="10792" y="13534"/>
                </a:moveTo>
                <a:lnTo>
                  <a:pt x="6238" y="8980"/>
                </a:lnTo>
                <a:cubicBezTo>
                  <a:pt x="6149" y="8891"/>
                  <a:pt x="6027" y="8836"/>
                  <a:pt x="5891" y="8836"/>
                </a:cubicBezTo>
                <a:cubicBezTo>
                  <a:pt x="5620" y="8836"/>
                  <a:pt x="5400" y="9056"/>
                  <a:pt x="5400" y="9327"/>
                </a:cubicBezTo>
                <a:cubicBezTo>
                  <a:pt x="5400" y="9463"/>
                  <a:pt x="5455" y="9585"/>
                  <a:pt x="5544" y="9675"/>
                </a:cubicBezTo>
                <a:lnTo>
                  <a:pt x="10453" y="14583"/>
                </a:lnTo>
                <a:cubicBezTo>
                  <a:pt x="10542" y="14672"/>
                  <a:pt x="10664" y="14727"/>
                  <a:pt x="10800" y="14727"/>
                </a:cubicBezTo>
                <a:cubicBezTo>
                  <a:pt x="10940" y="14727"/>
                  <a:pt x="11064" y="14668"/>
                  <a:pt x="11154" y="14574"/>
                </a:cubicBezTo>
                <a:lnTo>
                  <a:pt x="11155" y="14576"/>
                </a:lnTo>
                <a:lnTo>
                  <a:pt x="19353" y="5988"/>
                </a:lnTo>
                <a:cubicBezTo>
                  <a:pt x="19353" y="5989"/>
                  <a:pt x="19354" y="5990"/>
                  <a:pt x="19354" y="5991"/>
                </a:cubicBezTo>
                <a:lnTo>
                  <a:pt x="20055" y="5255"/>
                </a:lnTo>
                <a:cubicBezTo>
                  <a:pt x="20055" y="5255"/>
                  <a:pt x="20054" y="5254"/>
                  <a:pt x="20054" y="5253"/>
                </a:cubicBezTo>
                <a:lnTo>
                  <a:pt x="21464" y="3775"/>
                </a:lnTo>
                <a:lnTo>
                  <a:pt x="21463" y="3774"/>
                </a:lnTo>
                <a:cubicBezTo>
                  <a:pt x="21547" y="3686"/>
                  <a:pt x="21600" y="3567"/>
                  <a:pt x="21600" y="3436"/>
                </a:cubicBezTo>
                <a:cubicBezTo>
                  <a:pt x="21600" y="3166"/>
                  <a:pt x="21380" y="2945"/>
                  <a:pt x="21109" y="2945"/>
                </a:cubicBezTo>
                <a:cubicBezTo>
                  <a:pt x="20969" y="2945"/>
                  <a:pt x="20844" y="3005"/>
                  <a:pt x="20755" y="3099"/>
                </a:cubicBezTo>
                <a:lnTo>
                  <a:pt x="20754" y="3097"/>
                </a:lnTo>
                <a:lnTo>
                  <a:pt x="19493" y="4419"/>
                </a:lnTo>
                <a:cubicBezTo>
                  <a:pt x="19492" y="4418"/>
                  <a:pt x="19491" y="4416"/>
                  <a:pt x="19490" y="4415"/>
                </a:cubicBezTo>
                <a:lnTo>
                  <a:pt x="18805" y="5133"/>
                </a:lnTo>
                <a:cubicBezTo>
                  <a:pt x="18806" y="5134"/>
                  <a:pt x="18807" y="5136"/>
                  <a:pt x="18807" y="5137"/>
                </a:cubicBezTo>
                <a:cubicBezTo>
                  <a:pt x="18807" y="5137"/>
                  <a:pt x="10792" y="13534"/>
                  <a:pt x="10792" y="13534"/>
                </a:cubicBezTo>
                <a:close/>
              </a:path>
            </a:pathLst>
          </a:custGeom>
          <a:solidFill>
            <a:schemeClr val="tx1"/>
          </a:solidFill>
          <a:ln w="12700">
            <a:solidFill>
              <a:schemeClr val="tx1"/>
            </a:solidFill>
            <a:miter lim="400000"/>
          </a:ln>
        </p:spPr>
        <p:txBody>
          <a:bodyPr lIns="28575" tIns="28575" rIns="28575" bIns="28575" anchor="ctr"/>
          <a:lstStyle/>
          <a:p>
            <a:pPr defTabSz="342901">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pic>
        <p:nvPicPr>
          <p:cNvPr id="3" name="Picture 2">
            <a:extLst>
              <a:ext uri="{FF2B5EF4-FFF2-40B4-BE49-F238E27FC236}">
                <a16:creationId xmlns:a16="http://schemas.microsoft.com/office/drawing/2014/main" id="{312D1C88-7AE2-1947-94BA-0E802337B010}"/>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l="31070" r="13158" b="-158"/>
          <a:stretch/>
        </p:blipFill>
        <p:spPr>
          <a:xfrm>
            <a:off x="6853293" y="0"/>
            <a:ext cx="5933891" cy="7104185"/>
          </a:xfrm>
          <a:prstGeom prst="rect">
            <a:avLst/>
          </a:prstGeom>
        </p:spPr>
      </p:pic>
      <p:sp>
        <p:nvSpPr>
          <p:cNvPr id="11" name="TextBox 10">
            <a:extLst>
              <a:ext uri="{FF2B5EF4-FFF2-40B4-BE49-F238E27FC236}">
                <a16:creationId xmlns:a16="http://schemas.microsoft.com/office/drawing/2014/main" id="{3547A1D6-9C95-8B45-AE93-1A20574E69A6}"/>
              </a:ext>
            </a:extLst>
          </p:cNvPr>
          <p:cNvSpPr txBox="1"/>
          <p:nvPr/>
        </p:nvSpPr>
        <p:spPr>
          <a:xfrm>
            <a:off x="10912878" y="6611779"/>
            <a:ext cx="1715861" cy="246221"/>
          </a:xfrm>
          <a:prstGeom prst="rect">
            <a:avLst/>
          </a:prstGeom>
          <a:noFill/>
        </p:spPr>
        <p:txBody>
          <a:bodyPr wrap="square" rtlCol="0">
            <a:spAutoFit/>
          </a:bodyPr>
          <a:lstStyle/>
          <a:p>
            <a:r>
              <a:rPr lang="en-US" sz="1000" dirty="0">
                <a:solidFill>
                  <a:schemeClr val="bg1"/>
                </a:solidFill>
              </a:rPr>
              <a:t>© Majid </a:t>
            </a:r>
            <a:r>
              <a:rPr lang="en-US" sz="1000" dirty="0" err="1">
                <a:solidFill>
                  <a:schemeClr val="bg1"/>
                </a:solidFill>
              </a:rPr>
              <a:t>Saeedi</a:t>
            </a:r>
            <a:r>
              <a:rPr lang="en-US" sz="1000" dirty="0">
                <a:solidFill>
                  <a:schemeClr val="bg1"/>
                </a:solidFill>
              </a:rPr>
              <a:t> / Stringer</a:t>
            </a:r>
            <a:endParaRPr lang="en-US" sz="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52022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F7FC471-59A6-BF4F-8CF3-16895B581021}"/>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62177" y="4014506"/>
            <a:ext cx="10267646" cy="830997"/>
          </a:xfrm>
          <a:prstGeom prst="rect">
            <a:avLst/>
          </a:prstGeom>
          <a:noFill/>
        </p:spPr>
        <p:txBody>
          <a:bodyPr wrap="square" rtlCol="0">
            <a:spAutoFit/>
          </a:bodyPr>
          <a:lstStyle/>
          <a:p>
            <a:r>
              <a:rPr lang="fr-CA" sz="4800" b="1" dirty="0">
                <a:solidFill>
                  <a:schemeClr val="bg1"/>
                </a:solidFill>
              </a:rPr>
              <a:t>Objet et état de la recherche</a:t>
            </a:r>
            <a:endParaRPr lang="fr-CA" sz="4800" dirty="0">
              <a:solidFill>
                <a:schemeClr val="bg1"/>
              </a:solidFill>
            </a:endParaRPr>
          </a:p>
        </p:txBody>
      </p:sp>
      <p:sp>
        <p:nvSpPr>
          <p:cNvPr id="15" name="Rectangle 14"/>
          <p:cNvSpPr/>
          <p:nvPr/>
        </p:nvSpPr>
        <p:spPr>
          <a:xfrm>
            <a:off x="962176" y="3904545"/>
            <a:ext cx="11818620" cy="70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endParaRPr>
          </a:p>
        </p:txBody>
      </p:sp>
      <p:sp>
        <p:nvSpPr>
          <p:cNvPr id="17" name="TextBox 16"/>
          <p:cNvSpPr txBox="1"/>
          <p:nvPr/>
        </p:nvSpPr>
        <p:spPr>
          <a:xfrm>
            <a:off x="962177" y="3403572"/>
            <a:ext cx="1725152" cy="461665"/>
          </a:xfrm>
          <a:prstGeom prst="rect">
            <a:avLst/>
          </a:prstGeom>
          <a:noFill/>
        </p:spPr>
        <p:txBody>
          <a:bodyPr wrap="none" rtlCol="0">
            <a:spAutoFit/>
          </a:bodyPr>
          <a:lstStyle/>
          <a:p>
            <a:r>
              <a:rPr lang="en-US" sz="2400" b="1" dirty="0">
                <a:solidFill>
                  <a:schemeClr val="bg1"/>
                </a:solidFill>
                <a:latin typeface="+mj-lt"/>
                <a:ea typeface="Lato Black" charset="0"/>
                <a:cs typeface="Lato Black" charset="0"/>
              </a:rPr>
              <a:t>SECTION 02</a:t>
            </a:r>
          </a:p>
        </p:txBody>
      </p:sp>
    </p:spTree>
    <p:extLst>
      <p:ext uri="{BB962C8B-B14F-4D97-AF65-F5344CB8AC3E}">
        <p14:creationId xmlns:p14="http://schemas.microsoft.com/office/powerpoint/2010/main" val="15093799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xmlns:mv="urn:schemas-microsoft-com:mac:vml">
      <mp:transition xmlns:mp="http://schemas.microsoft.com/office/mac/powerpoint/2008/main"/>
    </mc:Fallback>
  </mc:AlternateContent>
</p:sld>
</file>

<file path=ppt/theme/theme1.xml><?xml version="1.0" encoding="utf-8"?>
<a:theme xmlns:a="http://schemas.openxmlformats.org/drawingml/2006/main" name="Office Theme">
  <a:themeElements>
    <a:clrScheme name="Pasteur Institut">
      <a:dk1>
        <a:srgbClr val="002F6C"/>
      </a:dk1>
      <a:lt1>
        <a:srgbClr val="FFFFFF"/>
      </a:lt1>
      <a:dk2>
        <a:srgbClr val="5E5D60"/>
      </a:dk2>
      <a:lt2>
        <a:srgbClr val="FFFFFF"/>
      </a:lt2>
      <a:accent1>
        <a:srgbClr val="98AE65"/>
      </a:accent1>
      <a:accent2>
        <a:srgbClr val="5F80A7"/>
      </a:accent2>
      <a:accent3>
        <a:srgbClr val="8EB5DD"/>
      </a:accent3>
      <a:accent4>
        <a:srgbClr val="6C6463"/>
      </a:accent4>
      <a:accent5>
        <a:srgbClr val="FFD478"/>
      </a:accent5>
      <a:accent6>
        <a:srgbClr val="CFCDC9"/>
      </a:accent6>
      <a:hlink>
        <a:srgbClr val="2374BA"/>
      </a:hlink>
      <a:folHlink>
        <a:srgbClr val="98AE65"/>
      </a:folHlink>
    </a:clrScheme>
    <a:fontScheme name="Candara">
      <a:majorFont>
        <a:latin typeface="Candara"/>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28504</TotalTime>
  <Words>2564</Words>
  <Application>Microsoft Office PowerPoint</Application>
  <PresentationFormat>Widescreen</PresentationFormat>
  <Paragraphs>239</Paragraphs>
  <Slides>20</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Candara</vt:lpstr>
      <vt:lpstr>Gill Sans</vt:lpstr>
      <vt:lpstr>Lato</vt:lpstr>
      <vt:lpstr>Lato Black</vt:lpstr>
      <vt:lpstr>Lato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Presentations</dc:title>
  <dc:subject/>
  <dc:creator>Rocketo Graphics</dc:creator>
  <cp:keywords/>
  <dc:description/>
  <cp:lastModifiedBy>Alex Reed</cp:lastModifiedBy>
  <cp:revision>4663</cp:revision>
  <dcterms:created xsi:type="dcterms:W3CDTF">2019-08-02T15:30:16Z</dcterms:created>
  <dcterms:modified xsi:type="dcterms:W3CDTF">2019-08-27T19:55:44Z</dcterms:modified>
  <cp:category/>
</cp:coreProperties>
</file>