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670000" cx="8019000"/>
  <p:notesSz cx="6858000" cy="9144000"/>
  <p:embeddedFontLst>
    <p:embeddedFont>
      <p:font typeface="Raleway"/>
      <p:regular r:id="rId35"/>
      <p:bold r:id="rId36"/>
      <p:italic r:id="rId37"/>
      <p:boldItalic r:id="rId38"/>
    </p:embeddedFont>
    <p:embeddedFont>
      <p:font typeface="Nunito ExtraLight"/>
      <p:regular r:id="rId39"/>
      <p:bold r:id="rId40"/>
      <p:italic r:id="rId41"/>
      <p:boldItalic r:id="rId42"/>
    </p:embeddedFont>
    <p:embeddedFont>
      <p:font typeface="Nunito"/>
      <p:regular r:id="rId43"/>
      <p:bold r:id="rId44"/>
      <p:italic r:id="rId45"/>
      <p:boldItalic r:id="rId46"/>
    </p:embeddedFont>
    <p:embeddedFont>
      <p:font typeface="Nunito ExtraBold"/>
      <p:bold r:id="rId47"/>
      <p:boldItalic r:id="rId48"/>
    </p:embeddedFont>
    <p:embeddedFont>
      <p:font typeface="Nunito Medium"/>
      <p:regular r:id="rId49"/>
      <p:bold r:id="rId50"/>
      <p:italic r:id="rId51"/>
      <p:boldItalic r:id="rId52"/>
    </p:embeddedFont>
    <p:embeddedFont>
      <p:font typeface="Raleway Medium"/>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A4A3A4"/>
          </p15:clr>
        </p15:guide>
        <p15:guide id="2" pos="2526">
          <p15:clr>
            <a:srgbClr val="A4A3A4"/>
          </p15:clr>
        </p15:guide>
        <p15:guide id="3" pos="252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2526"/>
        <p:guide pos="252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ExtraLight-bold.fntdata"/><Relationship Id="rId42" Type="http://schemas.openxmlformats.org/officeDocument/2006/relationships/font" Target="fonts/NunitoExtraLight-boldItalic.fntdata"/><Relationship Id="rId41" Type="http://schemas.openxmlformats.org/officeDocument/2006/relationships/font" Target="fonts/NunitoExtraLight-italic.fntdata"/><Relationship Id="rId44" Type="http://schemas.openxmlformats.org/officeDocument/2006/relationships/font" Target="fonts/Nunito-bold.fntdata"/><Relationship Id="rId43" Type="http://schemas.openxmlformats.org/officeDocument/2006/relationships/font" Target="fonts/Nunito-regular.fntdata"/><Relationship Id="rId46" Type="http://schemas.openxmlformats.org/officeDocument/2006/relationships/font" Target="fonts/Nunito-boldItalic.fntdata"/><Relationship Id="rId45"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ExtraBold-boldItalic.fntdata"/><Relationship Id="rId47" Type="http://schemas.openxmlformats.org/officeDocument/2006/relationships/font" Target="fonts/NunitoExtraBold-bold.fntdata"/><Relationship Id="rId49" Type="http://schemas.openxmlformats.org/officeDocument/2006/relationships/font" Target="fonts/NunitoMedi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Raleway-regular.fntdata"/><Relationship Id="rId34" Type="http://schemas.openxmlformats.org/officeDocument/2006/relationships/slide" Target="slides/slide29.xml"/><Relationship Id="rId37" Type="http://schemas.openxmlformats.org/officeDocument/2006/relationships/font" Target="fonts/Raleway-italic.fntdata"/><Relationship Id="rId36" Type="http://schemas.openxmlformats.org/officeDocument/2006/relationships/font" Target="fonts/Raleway-bold.fntdata"/><Relationship Id="rId39" Type="http://schemas.openxmlformats.org/officeDocument/2006/relationships/font" Target="fonts/NunitoExtraLight-regular.fntdata"/><Relationship Id="rId38" Type="http://schemas.openxmlformats.org/officeDocument/2006/relationships/font" Target="fonts/Raleway-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Medium-italic.fntdata"/><Relationship Id="rId50" Type="http://schemas.openxmlformats.org/officeDocument/2006/relationships/font" Target="fonts/NunitoMedium-bold.fntdata"/><Relationship Id="rId53" Type="http://schemas.openxmlformats.org/officeDocument/2006/relationships/font" Target="fonts/RalewayMedium-regular.fntdata"/><Relationship Id="rId52" Type="http://schemas.openxmlformats.org/officeDocument/2006/relationships/font" Target="fonts/NunitoMedium-boldItalic.fntdata"/><Relationship Id="rId11" Type="http://schemas.openxmlformats.org/officeDocument/2006/relationships/slide" Target="slides/slide6.xml"/><Relationship Id="rId55" Type="http://schemas.openxmlformats.org/officeDocument/2006/relationships/font" Target="fonts/RalewayMedium-italic.fntdata"/><Relationship Id="rId10" Type="http://schemas.openxmlformats.org/officeDocument/2006/relationships/slide" Target="slides/slide5.xml"/><Relationship Id="rId54" Type="http://schemas.openxmlformats.org/officeDocument/2006/relationships/font" Target="fonts/RalewayMedium-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RalewayMedium-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m.cgiar.org/2014/03/24/killer-factcheck-women-own-2-of-land-not-true/" TargetMode="External"/><Relationship Id="rId3" Type="http://schemas.openxmlformats.org/officeDocument/2006/relationships/hyperlink" Target="https://www.ncbi.nlm.nih.gov/pmc/articles/PMC4337184/"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13f0989437_7_5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our training on evidence-based advocacy. Now that you know how to tell a good story about your issue that is appropriately framed in a way that your audience will understand and remember it, we are going to talk about how you can bring data and evidence into your advocacy messages. Being able to do this well will give you </a:t>
            </a:r>
            <a:r>
              <a:rPr lang="en"/>
              <a:t>more credibility as a messenger, and will help to convince others, including policymakers, that you know what you are talking about. </a:t>
            </a:r>
            <a:endParaRPr/>
          </a:p>
          <a:p>
            <a:pPr indent="0" lvl="0" marL="0" rtl="0" algn="l">
              <a:spcBef>
                <a:spcPts val="0"/>
              </a:spcBef>
              <a:spcAft>
                <a:spcPts val="0"/>
              </a:spcAft>
              <a:buNone/>
            </a:pPr>
            <a:r>
              <a:t/>
            </a:r>
            <a:endParaRPr/>
          </a:p>
        </p:txBody>
      </p:sp>
      <p:sp>
        <p:nvSpPr>
          <p:cNvPr id="70" name="Google Shape;70;g113f0989437_7_5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756322354_0_12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75632235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it comes to data, it is VERY important that you evaluate it carefully and make sensible judgements about whether it is sound and of good quality. Misleading statistics are everywhere!</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756322354_0_15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1756322354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two main types of data that you’ll be using in your work as a youth advocate.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there’s quantitative data. We typically think of this data as “the hard numbers.” This is where measures like raw numbers, percentages, rates, averages, means, and medians come 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there’s qualitative data. This is information that comes from interviews, focus groups, and observations. This type of data might include direct quotes, inferences drawn from a collection of statements, or descriptions. Many research studies collect high-quality qualitative data in a systematic way. And it can offer a powerful complement to the numbers.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756322354_0_14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756322354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types of data are important and can help connect the dots in your story, revealing relationships, patterns, and trends.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Quantitative data is usually a good starting point to lay the foundation for your message. It is easiest to compare across areas and population groups.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Qualitative data can be used for many purposes.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can help to highlight issues of interest. If multiple people tell you the same thing, you may conclude that you should investigate that issue a little more. For example, if several young people tell you they were treated poorly at the local health center, you may take a closer look at how the staff at that health center act toward youth.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Qualitative data can also infor</a:t>
            </a:r>
            <a:r>
              <a:rPr lang="en"/>
              <a:t>m quantitative data collection. For example: “Many young people we </a:t>
            </a:r>
            <a:r>
              <a:rPr lang="en"/>
              <a:t>interviewed</a:t>
            </a:r>
            <a:r>
              <a:rPr lang="en"/>
              <a:t> said they have never been to a health facility. Let’s find out how many young people the local health facility served in the last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Qualitative data can also help to explain what the numbers mean. Quantitative info doesn’t give you the “why.” So you see that young people aren’t visiting health facilities… is it because they don’t have transportation? Their parents forbid it? They don’t know what services are available to them? Or the facilities aren’t welcoming to young people? Don’t assume you know the reason.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of course, qualitative data brings richness and context to the cold, hard numbers. “Let’s talk to one young person who did visit the health facility and find out about their experience.”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756322354_0_13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756322354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six criteria that you can use as a checklist to assess the quality of the data you’re using.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way to assess these criteria is to read the methods sections of research papers. You can also compare data from different sources or just apply some common sense. It is usually safe to rely on data from large, well-known international or national institutions, as it is part of their mission to ensure high-quality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of these criteria is</a:t>
            </a:r>
            <a:r>
              <a:rPr lang="en"/>
              <a:t> reliability. This is the extent to which the data is consistent. One trait of reliable data is that it was obtained the same way each time. For example, if you are looking at trend data, was it collected the same way each time, using the same survey instrument and the same parameters? You cannot compare, for example, rates of HIV testing obtained one way in one year to rates obtained differently in another year. So, if one report says that rates went up in the last 10 years and another says rates went down, you may not be able to trust that either is reliable because there is no consistency in what is being said. Essentially you are asking: If this were done repeatedly, would we get similar results each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there’s validity. Here you are trying to determine if the data is correctly measuring what it is aiming to measure. For example, if a survey is trying to assess family planning knowledge, but you notice that the questions used technical terms or complex language, it might have measured understanding of that language rather than knowledge of the information. One way to determine validity is to compare the data to other similar data. Are the estimates similar?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is representativeness. You also want to be sure that the data is representative of the population or context that you are focused on. Was there a large population size? Is the data for the same population of interest? It might have been a study among women in Tanzania (which is also your focus), but if the sample was not done randomly, or was not large enough, or was not taken from across the country or community of interest, it may not truly represent the views or behaviors of that group. This is an important consideration for qualitative data, too—do the statements and context come from representative or knowledgeable individuals?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there’s applicability. You want to be sure the data is applicable to the context, population group, or intervention for which you’re making a case. Is it from the same community? If not, is there a strong reason to believe it may still apply? Are the circumstances similar to the situation when the evaluation or study was conducted? Think about what factors might reasonably change the results in your setting. Say, for example, you are working in Zimbabwe, and there is a study showing the effectiveness of an approach in Zambia. Is it reasonable to assume the same approach could work in a different context? Why or why not?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is timeliness. Is the data up-to-date, most accurately reflecting the current situation and the connection to current programs and policies? Your credibility is dependent on using the most recently available data. It is hard to make a case for something if, for example, your data is from 2002—people will know that the situation has likely changed since then. Also, is the data timely in terms of your advocacy timeline? Will relevant data be released by when you need to present it? And most importantly, will you have it by the time the decisionmaker needs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there’s credibility. It’s important to look at the source of the data to better understand it. Does it come from a reputable organization or group of researchers? You also want to determine if those who collected the data are objective or whether they might have a bias that </a:t>
            </a:r>
            <a:r>
              <a:rPr lang="en"/>
              <a:t>motivates</a:t>
            </a:r>
            <a:r>
              <a:rPr lang="en"/>
              <a:t> them to present the findings a certain way.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1756322354_0_11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175632235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some of the questions you should be asking as you look at a report or dataset to help you gauge its credibility and importance.</a:t>
            </a:r>
            <a:r>
              <a:rPr b="1" lang="en"/>
              <a:t> [Read slide.]</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Using inaccurate or bad data is worse than not using data at all. If you aren’t sure if certain research findings are credible or not, ask an expert (like a university professor).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756322354_0_9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175632235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must also cite your data appropriately, both to lend credibility to your message and to make the data source known in case anyone in your audience has questions. You should provide the name of the person or organization that produced the data, survey, research, or analysis, as well as identify the source where the data can be found, either online or in print. Always include the year, either in the citation or in the statement where you use the data. You can see what a citation often looks like on the top of the slide here.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752d3e6cd_0_4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1752d3e6c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you know where to find credible data, </a:t>
            </a:r>
            <a:r>
              <a:rPr lang="en"/>
              <a:t>let’s</a:t>
            </a:r>
            <a:r>
              <a:rPr lang="en"/>
              <a:t> think about how to use it effectively in your advocacy messages.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1756322354_0_7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175632235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going to talk about three parts of your message where you can use data to strengthen your case.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can help as you: </a:t>
            </a:r>
            <a:endParaRPr/>
          </a:p>
          <a:p>
            <a:pPr indent="-298450" lvl="0" marL="457200" rtl="0" algn="l">
              <a:spcBef>
                <a:spcPts val="0"/>
              </a:spcBef>
              <a:spcAft>
                <a:spcPts val="0"/>
              </a:spcAft>
              <a:buSzPts val="1100"/>
              <a:buChar char="●"/>
            </a:pPr>
            <a:r>
              <a:rPr lang="en"/>
              <a:t>Define the problem.</a:t>
            </a:r>
            <a:endParaRPr/>
          </a:p>
          <a:p>
            <a:pPr indent="-298450" lvl="0" marL="457200" rtl="0" algn="l">
              <a:spcBef>
                <a:spcPts val="0"/>
              </a:spcBef>
              <a:spcAft>
                <a:spcPts val="0"/>
              </a:spcAft>
              <a:buSzPts val="1100"/>
              <a:buChar char="●"/>
            </a:pPr>
            <a:r>
              <a:rPr lang="en"/>
              <a:t>Explain the implications.</a:t>
            </a:r>
            <a:endParaRPr/>
          </a:p>
          <a:p>
            <a:pPr indent="-298450" lvl="0" marL="457200" rtl="0" algn="l">
              <a:spcBef>
                <a:spcPts val="0"/>
              </a:spcBef>
              <a:spcAft>
                <a:spcPts val="0"/>
              </a:spcAft>
              <a:buSzPts val="1100"/>
              <a:buChar char="●"/>
            </a:pPr>
            <a:r>
              <a:rPr lang="en"/>
              <a:t>Propose solutions.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next few slides, we’re going to talk a bit more about each of these components and why you need data for each, as well as provide some examples.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756322354_0_16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175632235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to define the problem or issue at hand, you need to give your audience an idea of the details surrounding it. Data can help put the problem in context so you can make a compelling case for addressing your problem.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examples of some questions that data might help you answer…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What is the magnitude of the problem? How big of a problem is this? Is it affecting 20% of the population, or 90%?</a:t>
            </a:r>
            <a:endParaRPr/>
          </a:p>
          <a:p>
            <a:pPr indent="-298450" lvl="0" marL="457200" rtl="0" algn="l">
              <a:spcBef>
                <a:spcPts val="0"/>
              </a:spcBef>
              <a:spcAft>
                <a:spcPts val="0"/>
              </a:spcAft>
              <a:buSzPts val="1100"/>
              <a:buChar char="●"/>
            </a:pPr>
            <a:r>
              <a:rPr lang="en"/>
              <a:t>Who does the problem affect? Is it affecting the whole community? Or just young people? Or just mothers? Or people living in a certain neighborhood?</a:t>
            </a:r>
            <a:endParaRPr/>
          </a:p>
          <a:p>
            <a:pPr indent="-298450" lvl="0" marL="457200" rtl="0" algn="l">
              <a:spcBef>
                <a:spcPts val="0"/>
              </a:spcBef>
              <a:spcAft>
                <a:spcPts val="0"/>
              </a:spcAft>
              <a:buSzPts val="1100"/>
              <a:buChar char="●"/>
            </a:pPr>
            <a:r>
              <a:rPr lang="en"/>
              <a:t>How has the magnitude of the problem changed over time? It’s helpful to let your audience know if the current situation reflects a worsening trend over time. Has it been 90% for 10 years? Has it suddenly gotten worse in the last year? </a:t>
            </a:r>
            <a:endParaRPr/>
          </a:p>
          <a:p>
            <a:pPr indent="-298450" lvl="0" marL="457200" rtl="0" algn="l">
              <a:spcBef>
                <a:spcPts val="0"/>
              </a:spcBef>
              <a:spcAft>
                <a:spcPts val="0"/>
              </a:spcAft>
              <a:buSzPts val="1100"/>
              <a:buChar char="●"/>
            </a:pPr>
            <a:r>
              <a:rPr lang="en"/>
              <a:t>Why is it a problem? What might be some of the causes of the problem? Providing data about this now can help you propose appropriate solutions later.</a:t>
            </a:r>
            <a:endParaRPr/>
          </a:p>
          <a:p>
            <a:pPr indent="-298450" lvl="0" marL="457200" rtl="0" algn="l">
              <a:spcBef>
                <a:spcPts val="0"/>
              </a:spcBef>
              <a:spcAft>
                <a:spcPts val="0"/>
              </a:spcAft>
              <a:buSzPts val="1100"/>
              <a:buChar char="●"/>
            </a:pPr>
            <a:r>
              <a:rPr lang="en"/>
              <a:t>How does the situation compare in other places or populations? It can be helpful to illustrate the magnitude of your issue in other contexts. Is it 90% here, and just 35% in the neighboring country? Or 90% among women and 50% among men? </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You may not need to answer each of these questions to define the problem, but these are good points to consider that will help you provide context and meaning to your issue.</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1756322354_0_17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1756322354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an example of using data to help give your audience a sense of the magnitude of your problem or issue.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Jacob Mazalale, a participant in a PRB policy communication training in 2016, used this data and diagram to define his problem. Here he makes the point that 1 in 10 women in Malawi deliver their babies outside of a health facility (usually at home, which is generally less safe than giving birth in a health facility with support from skilled health workers).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he added more data to show why this figure, which may not sound so compelling at first, is an important problem to address. He applied the proportion to the population, showing us that 150,000 women in Malawi deliver babies without any support from skilled health workers. You can see here how the data helps tell the story and define the problem. The diagram helps to demonstrate the magnitude of the problem in a visually compelling way.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1756322354_0_1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175632235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mentioned in earlier training sessions that</a:t>
            </a:r>
            <a:r>
              <a:rPr lang="en"/>
              <a:t> using data and evidence in your advocacy messages will give you more credibility. But what does that even mean? What is data, anyway?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 very basic definition that tells us that data are individual facts, statistics, or pieces of information.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Do you have go-to statistics that you use in your work? What are they? Why do you use them? </a:t>
            </a:r>
            <a:r>
              <a:rPr b="1" lang="en"/>
              <a:t>[Generate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756322354_0_18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1756322354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important part of your message is explaining the implications–or why your problem or issue is important to address. Why does your issue matter to your audience? For this part of your message, data can help lend weight to your point and frame information in a way that resonates with your audience.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a few examples of the kinds of questions that data can help you answer to better craft your implications statements.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How does this issue affect health, social or other outcomes? For example, your audience might not have much interest in the environment, but if they see the magnitude of the effects on children’s health, it might motivate them. </a:t>
            </a:r>
            <a:endParaRPr/>
          </a:p>
          <a:p>
            <a:pPr indent="-298450" lvl="0" marL="457200" rtl="0" algn="l">
              <a:spcBef>
                <a:spcPts val="0"/>
              </a:spcBef>
              <a:spcAft>
                <a:spcPts val="0"/>
              </a:spcAft>
              <a:buSzPts val="1100"/>
              <a:buChar char="●"/>
            </a:pPr>
            <a:r>
              <a:rPr lang="en"/>
              <a:t>How does this relate to existing goals and commitments? Your audiences have likely committed to global or national goals. Reminding them of these indicators can also help show why it’s important to address your issue. You could say something like, “Remember, we are aiming to reduce unmet need in the next five years by 10%, and addressing this problem will help us get there.”</a:t>
            </a:r>
            <a:endParaRPr/>
          </a:p>
          <a:p>
            <a:pPr indent="-298450" lvl="0" marL="457200" rtl="0" algn="l">
              <a:spcBef>
                <a:spcPts val="0"/>
              </a:spcBef>
              <a:spcAft>
                <a:spcPts val="0"/>
              </a:spcAft>
              <a:buSzPts val="1100"/>
              <a:buChar char="●"/>
            </a:pPr>
            <a:r>
              <a:rPr lang="en"/>
              <a:t>How does the situation align with stated values and principles? Your audience might be known to care about certain issues and have certain values. Remind them of this and show the connection with your issue. </a:t>
            </a:r>
            <a:endParaRPr/>
          </a:p>
          <a:p>
            <a:pPr indent="-298450" lvl="0" marL="457200" rtl="0" algn="l">
              <a:spcBef>
                <a:spcPts val="0"/>
              </a:spcBef>
              <a:spcAft>
                <a:spcPts val="0"/>
              </a:spcAft>
              <a:buSzPts val="1100"/>
              <a:buChar char="●"/>
            </a:pPr>
            <a:r>
              <a:rPr lang="en"/>
              <a:t>What are the effects on costs or savings? Can you tell your audience how this problem might relate to finances? How much money is being wasted because of this problem? How much productivity is being lost? Issues of money often speak very loudly to decisionmakers.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1756322354_0_19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175632235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data on this slide comes from a policy brief written by a PRB trainee. They make the case that addressing intimate partner violence (IPV) within the context of HIV in sub-Saharan Africa is important.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contextualize their problem, they show us that young women account for a large proportion of HIV infections in sub-Saharan Africa, and also that a large proportion of women in the region have experienced IPV.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to give a better sense of how these issues are linked and why IPV should be addressed in the context of HIV, they provide more data: Women who experience IPV have higher HIV infection rates.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1752d3e6cd_0_2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1752d3e6c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component of your message is to propose a solution. And even here, evidence and data can help you make a strong case by assuring your audience that what you are suggesting is sound, is likely to work, and will benefit people’s lives.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might want to provide data that would show, for example: </a:t>
            </a:r>
            <a:endParaRPr/>
          </a:p>
          <a:p>
            <a:pPr indent="-298450" lvl="0" marL="457200" rtl="0" algn="l">
              <a:spcBef>
                <a:spcPts val="0"/>
              </a:spcBef>
              <a:spcAft>
                <a:spcPts val="0"/>
              </a:spcAft>
              <a:buSzPts val="1100"/>
              <a:buChar char="●"/>
            </a:pPr>
            <a:r>
              <a:rPr lang="en"/>
              <a:t>How many lives could be saved.</a:t>
            </a:r>
            <a:endParaRPr/>
          </a:p>
          <a:p>
            <a:pPr indent="-298450" lvl="0" marL="457200" rtl="0" algn="l">
              <a:spcBef>
                <a:spcPts val="0"/>
              </a:spcBef>
              <a:spcAft>
                <a:spcPts val="0"/>
              </a:spcAft>
              <a:buSzPts val="1100"/>
              <a:buChar char="●"/>
            </a:pPr>
            <a:r>
              <a:rPr lang="en"/>
              <a:t>How public health could be improved.</a:t>
            </a:r>
            <a:endParaRPr/>
          </a:p>
          <a:p>
            <a:pPr indent="-298450" lvl="0" marL="457200" rtl="0" algn="l">
              <a:spcBef>
                <a:spcPts val="0"/>
              </a:spcBef>
              <a:spcAft>
                <a:spcPts val="0"/>
              </a:spcAft>
              <a:buSzPts val="1100"/>
              <a:buChar char="●"/>
            </a:pPr>
            <a:r>
              <a:rPr lang="en"/>
              <a:t>How much money could be saved.</a:t>
            </a:r>
            <a:endParaRPr/>
          </a:p>
          <a:p>
            <a:pPr indent="-298450" lvl="0" marL="457200" rtl="0" algn="l">
              <a:spcBef>
                <a:spcPts val="0"/>
              </a:spcBef>
              <a:spcAft>
                <a:spcPts val="0"/>
              </a:spcAft>
              <a:buSzPts val="1100"/>
              <a:buChar char="●"/>
            </a:pPr>
            <a:r>
              <a:rPr lang="en"/>
              <a:t>How productivity could increase.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a few examples of the kinds of questions that data might help you answer about your proposed solution:</a:t>
            </a:r>
            <a:endParaRPr/>
          </a:p>
          <a:p>
            <a:pPr indent="-298450" lvl="0" marL="457200" rtl="0" algn="l">
              <a:spcBef>
                <a:spcPts val="0"/>
              </a:spcBef>
              <a:spcAft>
                <a:spcPts val="0"/>
              </a:spcAft>
              <a:buSzPts val="1100"/>
              <a:buChar char="●"/>
            </a:pPr>
            <a:r>
              <a:rPr lang="en"/>
              <a:t>Has this solution been tried before? People feel more confident to act when they know that an approach has been tried before and was successful, as it is risky to be the first one to try something. </a:t>
            </a:r>
            <a:endParaRPr/>
          </a:p>
          <a:p>
            <a:pPr indent="-298450" lvl="0" marL="457200" rtl="0" algn="l">
              <a:spcBef>
                <a:spcPts val="0"/>
              </a:spcBef>
              <a:spcAft>
                <a:spcPts val="0"/>
              </a:spcAft>
              <a:buSzPts val="1100"/>
              <a:buChar char="●"/>
            </a:pPr>
            <a:r>
              <a:rPr lang="en"/>
              <a:t>Can the proposed solution be applied to large groups of people at once? It’s especially reassuring when approaches can be “scaled up,” as decisionmakers are typically dealing with big groups of people affected by similar problems. </a:t>
            </a:r>
            <a:endParaRPr/>
          </a:p>
          <a:p>
            <a:pPr indent="-298450" lvl="0" marL="457200" rtl="0" algn="l">
              <a:spcBef>
                <a:spcPts val="0"/>
              </a:spcBef>
              <a:spcAft>
                <a:spcPts val="0"/>
              </a:spcAft>
              <a:buSzPts val="1100"/>
              <a:buChar char="●"/>
            </a:pPr>
            <a:r>
              <a:rPr lang="en"/>
              <a:t>Did it work? Can you give information about the effectiveness of the approach? For example, “a neighboring village tried this model and their maternal mortality rate dropped significantly afterward.”</a:t>
            </a:r>
            <a:endParaRPr/>
          </a:p>
          <a:p>
            <a:pPr indent="-298450" lvl="0" marL="457200" rtl="0" algn="l">
              <a:spcBef>
                <a:spcPts val="0"/>
              </a:spcBef>
              <a:spcAft>
                <a:spcPts val="0"/>
              </a:spcAft>
              <a:buSzPts val="1100"/>
              <a:buChar char="●"/>
            </a:pPr>
            <a:r>
              <a:rPr lang="en"/>
              <a:t>What was the magnitude of improvement? Can you show how effective it was? </a:t>
            </a:r>
            <a:r>
              <a:rPr lang="en"/>
              <a:t>For example, “this approach saved 2.5 times more newborn lives than the old technique.”</a:t>
            </a:r>
            <a:r>
              <a:rPr lang="en"/>
              <a:t> </a:t>
            </a:r>
            <a:endParaRPr/>
          </a:p>
          <a:p>
            <a:pPr indent="-298450" lvl="0" marL="457200" rtl="0" algn="l">
              <a:spcBef>
                <a:spcPts val="0"/>
              </a:spcBef>
              <a:spcAft>
                <a:spcPts val="0"/>
              </a:spcAft>
              <a:buSzPts val="1100"/>
              <a:buChar char="●"/>
            </a:pPr>
            <a:r>
              <a:rPr lang="en"/>
              <a:t>What kinds of improvements were seen? Was it a change in health status? In lives saved? In efficiency? In productivity? Give the numbers whenever possible. </a:t>
            </a:r>
            <a:endParaRPr/>
          </a:p>
          <a:p>
            <a:pPr indent="-298450" lvl="0" marL="457200" rtl="0" algn="l">
              <a:spcBef>
                <a:spcPts val="0"/>
              </a:spcBef>
              <a:spcAft>
                <a:spcPts val="0"/>
              </a:spcAft>
              <a:buSzPts val="1100"/>
              <a:buChar char="●"/>
            </a:pPr>
            <a:r>
              <a:rPr lang="en"/>
              <a:t>Was it cost effective? Again, money speaks loudly. So, whenever available, give your audience data about cost effectiveness. For example, “We currently spend $5 per newborn saved, but the new approach would only cost $3 per newborn.”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type of research that produces this kind of information is often referred to as ”implementation research”–it’s research that looks at how and why solutions can be implemented effectively, rather than just what solutions work best in a research environment.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1752d3e6cd_0_1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1752d3e6c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now look at a couple of examples of how data can help support the case for the solution you are proposing.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example, the proposed solution is to improve school attainment to help curb HIV rates. We as advocates and experts know that staying in school is almost always an effective strategy to improve health, including preventing HIV infection. So, we often recommend policies and programs to boost school achievement. But you need to explain to your audience why. And here’s an example of how data can help with that explanation.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[Read slide].</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The data here from Botswana make a strong case for how education leads to a sizeable reduction in HIV risk.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word of caution, you should always be careful not to over-rely on the results of just one study. Whenever possible, try to find out if the results hold true more broadly. Provide your audience with multiple examples.</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1752d3e6cd_0_6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1752d3e6c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example focuses on the cost-effectiveness of a proposed solution.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proposed solution is to expand coverage of 13 interventions to reduce stillbirths.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data gives us the numbers and backing to see exactly how much this increase would cost—$1.60 per person—and also what it would achieve—averting 5,400 stillbirths in the year 2030.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1752d3e6cd_0_7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1752d3e6c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 you do if you can’t find credible data to make your case?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Have you ever had this problem? How did you respond? </a:t>
            </a:r>
            <a:r>
              <a:rPr b="1" lang="en"/>
              <a:t>[Generate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1752d3e6cd_0_5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1752d3e6c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would be wonderful to always have hard-hitting statistics that perfectly fit our issue and context. Unfortunately, this is not often the case. How can you draft evidence-based messages when you don’t have the necessary evidence? Here are some things to try:</a:t>
            </a:r>
            <a:endParaRPr/>
          </a:p>
          <a:p>
            <a:pPr indent="-298450" lvl="0" marL="457200" rtl="0" algn="l">
              <a:spcBef>
                <a:spcPts val="0"/>
              </a:spcBef>
              <a:spcAft>
                <a:spcPts val="0"/>
              </a:spcAft>
              <a:buSzPts val="1100"/>
              <a:buChar char="●"/>
            </a:pPr>
            <a:r>
              <a:rPr lang="en"/>
              <a:t>First, i</a:t>
            </a:r>
            <a:r>
              <a:rPr lang="en"/>
              <a:t>f you have the time and know-how, do your own research! You can collect quotes and qualitative data by interviewing people or hosting focus group discussions. But be careful not to make sweeping generalizations based on what you hear from just a few people.</a:t>
            </a:r>
            <a:endParaRPr/>
          </a:p>
          <a:p>
            <a:pPr indent="-298450" lvl="0" marL="457200" rtl="0" algn="l">
              <a:spcBef>
                <a:spcPts val="0"/>
              </a:spcBef>
              <a:spcAft>
                <a:spcPts val="0"/>
              </a:spcAft>
              <a:buSzPts val="1100"/>
              <a:buChar char="●"/>
            </a:pPr>
            <a:r>
              <a:rPr lang="en"/>
              <a:t>Experts on your issue may be able to offer credible estimates based on their own knowledge and experience. Try consulting with local professors and researchers to see if they can help.</a:t>
            </a:r>
            <a:endParaRPr/>
          </a:p>
          <a:p>
            <a:pPr indent="-298450" lvl="0" marL="457200" rtl="0" algn="l">
              <a:spcBef>
                <a:spcPts val="0"/>
              </a:spcBef>
              <a:spcAft>
                <a:spcPts val="0"/>
              </a:spcAft>
              <a:buSzPts val="1100"/>
              <a:buChar char="●"/>
            </a:pPr>
            <a:r>
              <a:rPr lang="en"/>
              <a:t>If you can’t find data on a particular population or community, but you can find data on a similar community, consider making that connection. For example, “Most families in ABC community use firewood for cooking. Up to 95% of f</a:t>
            </a:r>
            <a:r>
              <a:rPr lang="en"/>
              <a:t>amilies in XYZ community, 15 kilometers away, cook with firewood.”</a:t>
            </a:r>
            <a:endParaRPr/>
          </a:p>
          <a:p>
            <a:pPr indent="-298450" lvl="0" marL="457200" rtl="0" algn="l">
              <a:spcBef>
                <a:spcPts val="0"/>
              </a:spcBef>
              <a:spcAft>
                <a:spcPts val="0"/>
              </a:spcAft>
              <a:buSzPts val="1100"/>
              <a:buChar char="●"/>
            </a:pPr>
            <a:r>
              <a:rPr lang="en"/>
              <a:t>The most important thing to remember is that you should never make anything up. If you are not sure that there is evidence to back up a particular claim, you should avoid using it. If you are caught in a lie or give a misleading statement, you will lose your credibility.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1752d3e6cd_0_3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1752d3e6c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summary, data can make your advocacy messages more credible and convincing. This can lend weight to stories, help overcome biases, and help compel your audience to act.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use data throughout your advocacy. Data can help to define the problem, especially the magnitude or extent of the issue. It can help to explain the implications, or why the issue is a problem. And it can help to propose solutions by sharing evidence of what works.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using data, tread carefully. There are many good sources of data already available. You don’t need to run out and collect data for it to be useful</a:t>
            </a:r>
            <a:r>
              <a:rPr lang="en">
                <a:solidFill>
                  <a:schemeClr val="dk1"/>
                </a:solidFill>
              </a:rPr>
              <a:t>–</a:t>
            </a:r>
            <a:r>
              <a:rPr lang="en"/>
              <a:t>there’s a large investment there already that you can make the most of. But</a:t>
            </a:r>
            <a:r>
              <a:rPr lang="en">
                <a:solidFill>
                  <a:schemeClr val="dk1"/>
                </a:solidFill>
              </a:rPr>
              <a:t>, </a:t>
            </a:r>
            <a:r>
              <a:rPr lang="en"/>
              <a:t>make sure you understand your data. Is it qualitative or quantitative? Are you interpreting it correctly? Make sure you understand the definitions and all the tables and notes.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make sure that you always cite the source of your data fully and completely.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1752d3e6cd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11752d3e6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[Facilitator note: This exercise requires computers and internet access; skip if unavailable, or assign to participants as homework.]</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And now it’s time to practice what we’ve learned by digging into the data! You likely already know of some reputable places to find data and evidence relevant to your advocacy issue. Visit those sources and use search engines to find others for this exercise.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[Read slide. Give participants 30 minutes or so to find the best data points they can. If you have time, have them share what they found and briefly discuss as a group.] </a:t>
            </a:r>
            <a:endParaRPr b="1"/>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1756322354_0_20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175632235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 FOR 2.2</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Slide 3:</a:t>
            </a:r>
            <a:endParaRPr i="1"/>
          </a:p>
          <a:p>
            <a:pPr indent="0" lvl="0" marL="0" rtl="0" algn="l">
              <a:spcBef>
                <a:spcPts val="0"/>
              </a:spcBef>
              <a:spcAft>
                <a:spcPts val="0"/>
              </a:spcAft>
              <a:buNone/>
            </a:pPr>
            <a:r>
              <a:rPr lang="en"/>
              <a:t>Cheryl Doss, “Killer Factcheck: ‘Women Own 2% of Land’ = Not True. What Do We Really Know About Women and Land?” (March 24, 2014). </a:t>
            </a:r>
            <a:r>
              <a:rPr lang="en" u="sng">
                <a:solidFill>
                  <a:schemeClr val="hlink"/>
                </a:solidFill>
                <a:hlinkClick r:id="rId2"/>
              </a:rPr>
              <a:t>https://pim.cgiar.org/2014/03/24/killer-factcheck-women-own-2-of-land-not-true/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Slide 23: </a:t>
            </a:r>
            <a:endParaRPr i="1"/>
          </a:p>
          <a:p>
            <a:pPr indent="0" lvl="0" marL="0" rtl="0" algn="l">
              <a:spcBef>
                <a:spcPts val="0"/>
              </a:spcBef>
              <a:spcAft>
                <a:spcPts val="0"/>
              </a:spcAft>
              <a:buNone/>
            </a:pPr>
            <a:r>
              <a:rPr lang="en"/>
              <a:t>Elizabeth Gay, “Interventions to Address the Economic Causes and Consequences of HIV/AIDS,” Population and Poverty Research Network, PRB, July 2016.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Slide 24:</a:t>
            </a:r>
            <a:endParaRPr i="1"/>
          </a:p>
          <a:p>
            <a:pPr indent="0" lvl="0" marL="0" rtl="0" algn="l">
              <a:spcBef>
                <a:spcPts val="0"/>
              </a:spcBef>
              <a:spcAft>
                <a:spcPts val="0"/>
              </a:spcAft>
              <a:buNone/>
            </a:pPr>
            <a:r>
              <a:rPr lang="en"/>
              <a:t>Julia Michalow et al., "Triple Return on Investment: The Cost and Impact of 13 Interventions That Could Prevent Stillbirths and Save the Lives of Mothers and Babies in South Africa," BMC Pregnancy and Childbirth 15, no.39 (2015): DOI: 10.1186/s12884-015-0456-9. </a:t>
            </a:r>
            <a:r>
              <a:rPr lang="en" u="sng">
                <a:solidFill>
                  <a:schemeClr val="hlink"/>
                </a:solidFill>
                <a:hlinkClick r:id="rId3"/>
              </a:rPr>
              <a:t>https://www.ncbi.nlm.nih.gov/pmc/articles/PMC4337184/</a:t>
            </a:r>
            <a:r>
              <a:rPr lang="en"/>
              <a:t> </a:t>
            </a:r>
            <a:endParaRPr/>
          </a:p>
          <a:p>
            <a:pPr indent="0" lvl="0" marL="0" rtl="0" algn="l">
              <a:spcBef>
                <a:spcPts val="0"/>
              </a:spcBef>
              <a:spcAft>
                <a:spcPts val="0"/>
              </a:spcAft>
              <a:buNone/>
            </a:pPr>
            <a:r>
              <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1756322354_0_2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75632235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an interesting quote from Yale University professor Cheryl Doss.</a:t>
            </a:r>
            <a:r>
              <a:rPr b="1" lang="en"/>
              <a:t> [Read slide.] </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Do you understand what she means? Do you think she has a point? </a:t>
            </a:r>
            <a:r>
              <a:rPr b="1" lang="en"/>
              <a:t>[Generate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756322354_0_3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75632235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[Ask:]</a:t>
            </a:r>
            <a:r>
              <a:rPr lang="en"/>
              <a:t> So, what does integrating data do for your advocacy campaign? What are the benefits?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756322354_0_4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75632235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accomplish our goals, we need to convince decisionmakers in our primary audience to change what they’re doing or to take a certain action.  So, we need to think about what facts will be most convincing.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might think that our point is obvious, that everyone will agree it is important, or that if we just say things loudly and forcefully, people will be convinced to join our side. Also, in many instances, we might rely on anecdotes or stories to make a point (such as, “Well, this happened to my brother just the other day….”). We’ve already talked some about storytelling, and I think we all agree that stories are important and useful for making that emotional connection to an issue. Data can complement a story by providing context and filling in details. (Remember, our opponents also have stories and arguments to persuade people to go in a totally different direction.)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can help to give people confidence to act. If decisionmakers know that what you’re telling them is true and can’t be disputed, they are much more likely to take action. They don’t want to look bad by being called out on bad information, so if they see strong data from a trusted source, they’ll feel more comfortable to act on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is also useful to back up your story or point, and can help to overcome people’s biases and opinions (or their own experiences that might be counter to yours).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Using data in your messages can also help it to “h</a:t>
            </a:r>
            <a:r>
              <a:rPr lang="en"/>
              <a:t>it home.” People may not realize the full extent of the problem until they hear the statistics.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of course, when you use data and evidence well, you come across as credible. This is a very important point. If you cannot back up your claims with data, after a while people are likely not to trust you. There is an account of an advocate in Kenya who stopped being invited to certain events because </a:t>
            </a:r>
            <a:r>
              <a:rPr lang="en"/>
              <a:t>they were</a:t>
            </a:r>
            <a:r>
              <a:rPr lang="en"/>
              <a:t> notorious for sharing misinformation..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756322354_0_5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75632235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can you find data and evidence to back up your messages? There is a lot of great information on the internet, but also a lot of misinformation and speculation. You have to take care and use good judgement to find credible sources of good information.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756322354_0_6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75632235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of the common sources of data you might use in your advocacy work.</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First, there are national survey reports, such as a national risk behavior survey or an HIV surveillance report. </a:t>
            </a:r>
            <a:endParaRPr/>
          </a:p>
          <a:p>
            <a:pPr indent="-298450" lvl="0" marL="457200" rtl="0" algn="l">
              <a:spcBef>
                <a:spcPts val="0"/>
              </a:spcBef>
              <a:spcAft>
                <a:spcPts val="0"/>
              </a:spcAft>
              <a:buSzPts val="1100"/>
              <a:buChar char="●"/>
            </a:pPr>
            <a:r>
              <a:rPr lang="en"/>
              <a:t>You can also find a lot of data in published research papers or reviews.</a:t>
            </a:r>
            <a:endParaRPr/>
          </a:p>
          <a:p>
            <a:pPr indent="-298450" lvl="0" marL="457200" rtl="0" algn="l">
              <a:spcBef>
                <a:spcPts val="0"/>
              </a:spcBef>
              <a:spcAft>
                <a:spcPts val="0"/>
              </a:spcAft>
              <a:buSzPts val="1100"/>
              <a:buChar char="●"/>
            </a:pPr>
            <a:r>
              <a:rPr lang="en"/>
              <a:t>Another data source is health facility reports. For example, a hospital may collect data and write an annual report that gives data about the types of patients they’ve served and the cases they’ve seen.</a:t>
            </a:r>
            <a:endParaRPr/>
          </a:p>
          <a:p>
            <a:pPr indent="-298450" lvl="0" marL="457200" rtl="0" algn="l">
              <a:spcBef>
                <a:spcPts val="0"/>
              </a:spcBef>
              <a:spcAft>
                <a:spcPts val="0"/>
              </a:spcAft>
              <a:buSzPts val="1100"/>
              <a:buChar char="●"/>
            </a:pPr>
            <a:r>
              <a:rPr lang="en"/>
              <a:t>And many organizations conduct evaluations of programs that can give you an idea of whether or not a certain intervention worked. You might have to ask to see these reports, they often are not posted publicly.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756322354_0_8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75632235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a few examples of some of the common data sources at the national level. DHS data is collected in nearly every country and is generally seen as very reliable. Other types of surveys and data compilers can also come in handy if you are looking for certain national health or population data.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756322354_0_10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75632235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global-level and other data, these examples in the green bubble are some other well-known and well-respected sources of information. Often, these reports include data breakdowns by country.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need very specific data, you might find relevant reports from ministries or national research institutes. Although some reports might not be published, these places might be able to give you access to certain types of data if you ask for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Ministries, nongovernmental organizations (NGOs), civil society, and others implementing programs—or the donors—often write reports and evaluations that can provide useful information and data, particularly if you’re suggesting that something similar to their program be done or scaled up. Many advocacy groups also conduct and publish their own research on their issues of concern, but you should avoid taking their findings at face value, as they have a vested interest in promoting a certain point of view.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Often, there are also “best practice” documents on certain issues. Try Googling the term “best practices” plus “your issue.” Ensure the sources of these documents are reputable and established! Letting your audience know that what you’re suggesting is recognized as a best practice can lend your recommendation credibility and give them confidence they need to take action.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BBF6E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 name="Google Shape;13;p2"/>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 name="Google Shape;14;p2"/>
          <p:cNvSpPr txBox="1"/>
          <p:nvPr>
            <p:ph idx="12" type="sldNum"/>
          </p:nvPr>
        </p:nvSpPr>
        <p:spPr>
          <a:xfrm>
            <a:off x="7504030" y="5236056"/>
            <a:ext cx="481200" cy="200100"/>
          </a:xfrm>
          <a:prstGeom prst="rect">
            <a:avLst/>
          </a:prstGeom>
        </p:spPr>
        <p:txBody>
          <a:bodyPr anchorCtr="0" anchor="t" bIns="0" lIns="0" spcFirstLastPara="1" rIns="0" wrap="square" tIns="0">
            <a:spAutoFit/>
          </a:bodyPr>
          <a:lstStyle>
            <a:lvl1pPr lvl="0">
              <a:buNone/>
              <a:defRPr>
                <a:solidFill>
                  <a:schemeClr val="tx1"/>
                </a:solidFill>
                <a:latin typeface="Arial"/>
                <a:ea typeface="Arial"/>
                <a:cs typeface="Arial"/>
                <a:sym typeface="Arial"/>
              </a:defRPr>
            </a:lvl1pPr>
            <a:lvl2pPr lvl="1">
              <a:buNone/>
              <a:defRPr>
                <a:solidFill>
                  <a:schemeClr val="tx1"/>
                </a:solidFill>
                <a:latin typeface="Arial"/>
                <a:ea typeface="Arial"/>
                <a:cs typeface="Arial"/>
                <a:sym typeface="Arial"/>
              </a:defRPr>
            </a:lvl2pPr>
            <a:lvl3pPr lvl="2">
              <a:buNone/>
              <a:defRPr>
                <a:solidFill>
                  <a:schemeClr val="tx1"/>
                </a:solidFill>
                <a:latin typeface="Arial"/>
                <a:ea typeface="Arial"/>
                <a:cs typeface="Arial"/>
                <a:sym typeface="Arial"/>
              </a:defRPr>
            </a:lvl3pPr>
            <a:lvl4pPr lvl="3">
              <a:buNone/>
              <a:defRPr>
                <a:solidFill>
                  <a:schemeClr val="tx1"/>
                </a:solidFill>
                <a:latin typeface="Arial"/>
                <a:ea typeface="Arial"/>
                <a:cs typeface="Arial"/>
                <a:sym typeface="Arial"/>
              </a:defRPr>
            </a:lvl4pPr>
            <a:lvl5pPr lvl="4">
              <a:buNone/>
              <a:defRPr>
                <a:solidFill>
                  <a:schemeClr val="tx1"/>
                </a:solidFill>
                <a:latin typeface="Arial"/>
                <a:ea typeface="Arial"/>
                <a:cs typeface="Arial"/>
                <a:sym typeface="Arial"/>
              </a:defRPr>
            </a:lvl5pPr>
            <a:lvl6pPr lvl="5">
              <a:buNone/>
              <a:defRPr>
                <a:solidFill>
                  <a:schemeClr val="tx1"/>
                </a:solidFill>
                <a:latin typeface="Arial"/>
                <a:ea typeface="Arial"/>
                <a:cs typeface="Arial"/>
                <a:sym typeface="Arial"/>
              </a:defRPr>
            </a:lvl6pPr>
            <a:lvl7pPr lvl="6">
              <a:buNone/>
              <a:defRPr>
                <a:solidFill>
                  <a:schemeClr val="tx1"/>
                </a:solidFill>
                <a:latin typeface="Arial"/>
                <a:ea typeface="Arial"/>
                <a:cs typeface="Arial"/>
                <a:sym typeface="Arial"/>
              </a:defRPr>
            </a:lvl7pPr>
            <a:lvl8pPr lvl="7">
              <a:buNone/>
              <a:defRPr>
                <a:solidFill>
                  <a:schemeClr val="tx1"/>
                </a:solidFill>
                <a:latin typeface="Arial"/>
                <a:ea typeface="Arial"/>
                <a:cs typeface="Arial"/>
                <a:sym typeface="Arial"/>
              </a:defRPr>
            </a:lvl8pPr>
            <a:lvl9pPr lvl="8">
              <a:buNone/>
              <a:defRPr>
                <a:solidFill>
                  <a:schemeClr val="tx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732803" y="846300"/>
            <a:ext cx="3708600" cy="1447200"/>
          </a:xfrm>
          <a:prstGeom prst="rect">
            <a:avLst/>
          </a:prstGeom>
          <a:noFill/>
          <a:ln>
            <a:noFill/>
          </a:ln>
        </p:spPr>
        <p:txBody>
          <a:bodyPr anchorCtr="0" anchor="t" bIns="0" lIns="0" spcFirstLastPara="1" rIns="0" wrap="square" tIns="0">
            <a:spAutoFit/>
          </a:bodyPr>
          <a:lstStyle>
            <a:lvl1pPr lvl="0" algn="l">
              <a:spcBef>
                <a:spcPts val="0"/>
              </a:spcBef>
              <a:spcAft>
                <a:spcPts val="0"/>
              </a:spcAft>
              <a:buClr>
                <a:srgbClr val="009C8A"/>
              </a:buClr>
              <a:buSzPts val="1400"/>
              <a:buFont typeface="Nunito ExtraBold"/>
              <a:buNone/>
              <a:defRPr i="0" sz="3500">
                <a:solidFill>
                  <a:srgbClr val="009C8A"/>
                </a:solidFill>
                <a:latin typeface="Nunito ExtraBold"/>
                <a:ea typeface="Nunito ExtraBold"/>
                <a:cs typeface="Nunito ExtraBold"/>
                <a:sym typeface="Nunito ExtraBold"/>
              </a:defRPr>
            </a:lvl1pPr>
            <a:lvl2pPr lvl="1">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2pPr>
            <a:lvl3pPr lvl="2">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3pPr>
            <a:lvl4pPr lvl="3">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4pPr>
            <a:lvl5pPr lvl="4">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5pPr>
            <a:lvl6pPr lvl="5">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6pPr>
            <a:lvl7pPr lvl="6">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7pPr>
            <a:lvl8pPr lvl="7">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8pPr>
            <a:lvl9pPr lvl="8">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9pPr>
          </a:lstStyle>
          <a:p/>
        </p:txBody>
      </p:sp>
      <p:sp>
        <p:nvSpPr>
          <p:cNvPr id="17" name="Google Shape;17;p3"/>
          <p:cNvSpPr txBox="1"/>
          <p:nvPr>
            <p:ph idx="1" type="body"/>
          </p:nvPr>
        </p:nvSpPr>
        <p:spPr>
          <a:xfrm>
            <a:off x="732799" y="2074675"/>
            <a:ext cx="5572500" cy="11817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rgbClr val="009C8A"/>
              </a:buClr>
              <a:buSzPts val="5700"/>
              <a:buFont typeface="Nunito ExtraBold"/>
              <a:buNone/>
              <a:defRPr i="0" sz="5700">
                <a:solidFill>
                  <a:srgbClr val="009C8A"/>
                </a:solidFill>
                <a:latin typeface="Nunito ExtraBold"/>
                <a:ea typeface="Nunito ExtraBold"/>
                <a:cs typeface="Nunito ExtraBold"/>
                <a:sym typeface="Nunito ExtraBold"/>
              </a:defRPr>
            </a:lvl1pPr>
            <a:lvl2pPr indent="-228600" lvl="1" marL="914400" algn="l">
              <a:spcBef>
                <a:spcPts val="0"/>
              </a:spcBef>
              <a:spcAft>
                <a:spcPts val="0"/>
              </a:spcAft>
              <a:buClr>
                <a:srgbClr val="009C8A"/>
              </a:buClr>
              <a:buSzPts val="4600"/>
              <a:buFont typeface="Nunito ExtraBold"/>
              <a:buNone/>
              <a:defRPr sz="4600">
                <a:solidFill>
                  <a:srgbClr val="009C8A"/>
                </a:solidFill>
                <a:latin typeface="Nunito ExtraBold"/>
                <a:ea typeface="Nunito ExtraBold"/>
                <a:cs typeface="Nunito ExtraBold"/>
                <a:sym typeface="Nunito ExtraBold"/>
              </a:defRPr>
            </a:lvl2pPr>
            <a:lvl3pPr indent="-228600" lvl="2" marL="1371600" algn="l">
              <a:spcBef>
                <a:spcPts val="0"/>
              </a:spcBef>
              <a:spcAft>
                <a:spcPts val="0"/>
              </a:spcAft>
              <a:buClr>
                <a:srgbClr val="404040"/>
              </a:buClr>
              <a:buSzPts val="1800"/>
              <a:buFont typeface="Nunito ExtraBold"/>
              <a:buNone/>
              <a:defRPr sz="1800">
                <a:solidFill>
                  <a:srgbClr val="404040"/>
                </a:solidFill>
                <a:latin typeface="Nunito ExtraBold"/>
                <a:ea typeface="Nunito ExtraBold"/>
                <a:cs typeface="Nunito ExtraBold"/>
                <a:sym typeface="Nunito ExtraBold"/>
              </a:defRPr>
            </a:lvl3pPr>
            <a:lvl4pPr indent="-228600" lvl="3" marL="1828800" algn="l">
              <a:lnSpc>
                <a:spcPct val="115000"/>
              </a:lnSpc>
              <a:spcBef>
                <a:spcPts val="0"/>
              </a:spcBef>
              <a:spcAft>
                <a:spcPts val="0"/>
              </a:spcAft>
              <a:buClr>
                <a:srgbClr val="404040"/>
              </a:buClr>
              <a:buSzPts val="1800"/>
              <a:buFont typeface="Raleway Medium"/>
              <a:buNone/>
              <a:defRPr sz="1800">
                <a:solidFill>
                  <a:srgbClr val="404040"/>
                </a:solidFill>
                <a:latin typeface="Raleway Medium"/>
                <a:ea typeface="Raleway Medium"/>
                <a:cs typeface="Raleway Medium"/>
                <a:sym typeface="Raleway Medium"/>
              </a:defRPr>
            </a:lvl4pPr>
            <a:lvl5pPr indent="-228600" lvl="4" marL="2286000" algn="l">
              <a:lnSpc>
                <a:spcPct val="115000"/>
              </a:lnSpc>
              <a:spcBef>
                <a:spcPts val="0"/>
              </a:spcBef>
              <a:spcAft>
                <a:spcPts val="0"/>
              </a:spcAft>
              <a:buClr>
                <a:srgbClr val="404040"/>
              </a:buClr>
              <a:buSzPts val="1400"/>
              <a:buFont typeface="Raleway Medium"/>
              <a:buNone/>
              <a:defRPr>
                <a:solidFill>
                  <a:srgbClr val="404040"/>
                </a:solidFill>
                <a:latin typeface="Raleway Medium"/>
                <a:ea typeface="Raleway Medium"/>
                <a:cs typeface="Raleway Medium"/>
                <a:sym typeface="Raleway Medium"/>
              </a:defRPr>
            </a:lvl5pPr>
            <a:lvl6pPr indent="-228600" lvl="5" marL="27432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6pPr>
            <a:lvl7pPr indent="-228600" lvl="6" marL="32004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7pPr>
            <a:lvl8pPr indent="-228600" lvl="7" marL="36576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8pPr>
            <a:lvl9pPr indent="-228600" lvl="8" marL="41148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9pPr>
          </a:lstStyle>
          <a:p/>
        </p:txBody>
      </p:sp>
      <p:sp>
        <p:nvSpPr>
          <p:cNvPr id="18" name="Google Shape;18;p3"/>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9" name="Shape 19"/>
        <p:cNvGrpSpPr/>
        <p:nvPr/>
      </p:nvGrpSpPr>
      <p:grpSpPr>
        <a:xfrm>
          <a:off x="0" y="0"/>
          <a:ext cx="0" cy="0"/>
          <a:chOff x="0" y="0"/>
          <a:chExt cx="0" cy="0"/>
        </a:xfrm>
      </p:grpSpPr>
      <p:sp>
        <p:nvSpPr>
          <p:cNvPr id="20" name="Google Shape;20;p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pic>
        <p:nvPicPr>
          <p:cNvPr id="21" name="Google Shape;21;p4"/>
          <p:cNvPicPr preferRelativeResize="0"/>
          <p:nvPr/>
        </p:nvPicPr>
        <p:blipFill>
          <a:blip r:embed="rId2">
            <a:alphaModFix/>
          </a:blip>
          <a:stretch>
            <a:fillRect/>
          </a:stretch>
        </p:blipFill>
        <p:spPr>
          <a:xfrm>
            <a:off x="1285497" y="1181747"/>
            <a:ext cx="4218275" cy="4218275"/>
          </a:xfrm>
          <a:prstGeom prst="rect">
            <a:avLst/>
          </a:prstGeom>
          <a:noFill/>
          <a:ln>
            <a:noFill/>
          </a:ln>
        </p:spPr>
      </p:pic>
      <p:sp>
        <p:nvSpPr>
          <p:cNvPr id="22" name="Google Shape;22;p4"/>
          <p:cNvSpPr/>
          <p:nvPr/>
        </p:nvSpPr>
        <p:spPr>
          <a:xfrm>
            <a:off x="4675638" y="4871517"/>
            <a:ext cx="3342799" cy="796765"/>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3" name="Google Shape;23;p4"/>
          <p:cNvPicPr preferRelativeResize="0"/>
          <p:nvPr/>
        </p:nvPicPr>
        <p:blipFill>
          <a:blip r:embed="rId3">
            <a:alphaModFix/>
          </a:blip>
          <a:stretch>
            <a:fillRect/>
          </a:stretch>
        </p:blipFill>
        <p:spPr>
          <a:xfrm>
            <a:off x="1217750" y="434963"/>
            <a:ext cx="5394599" cy="2191150"/>
          </a:xfrm>
          <a:prstGeom prst="rect">
            <a:avLst/>
          </a:prstGeom>
          <a:noFill/>
          <a:ln>
            <a:noFill/>
          </a:ln>
        </p:spPr>
      </p:pic>
      <p:sp>
        <p:nvSpPr>
          <p:cNvPr id="24" name="Google Shape;24;p4"/>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5" name="Google Shape;25;p4"/>
          <p:cNvSpPr/>
          <p:nvPr/>
        </p:nvSpPr>
        <p:spPr>
          <a:xfrm>
            <a:off x="5810375" y="250130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nvSpPr>
        <p:spPr>
          <a:xfrm>
            <a:off x="5776920" y="257570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grpSp>
        <p:nvGrpSpPr>
          <p:cNvPr id="27" name="Google Shape;27;p4"/>
          <p:cNvGrpSpPr/>
          <p:nvPr/>
        </p:nvGrpSpPr>
        <p:grpSpPr>
          <a:xfrm>
            <a:off x="6433463" y="2280288"/>
            <a:ext cx="1109400" cy="1109400"/>
            <a:chOff x="3193263" y="2819563"/>
            <a:chExt cx="1109400" cy="1109400"/>
          </a:xfrm>
        </p:grpSpPr>
        <p:sp>
          <p:nvSpPr>
            <p:cNvPr id="28" name="Google Shape;28;p4"/>
            <p:cNvSpPr/>
            <p:nvPr/>
          </p:nvSpPr>
          <p:spPr>
            <a:xfrm>
              <a:off x="3193263" y="2819563"/>
              <a:ext cx="1109400" cy="1109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nvSpPr>
          <p:spPr>
            <a:xfrm>
              <a:off x="3261663" y="3150925"/>
              <a:ext cx="9726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Unethical storytelling.</a:t>
              </a:r>
              <a:endParaRPr/>
            </a:p>
          </p:txBody>
        </p:sp>
      </p:grpSp>
      <p:pic>
        <p:nvPicPr>
          <p:cNvPr id="30" name="Google Shape;30;p4"/>
          <p:cNvPicPr preferRelativeResize="0"/>
          <p:nvPr/>
        </p:nvPicPr>
        <p:blipFill>
          <a:blip r:embed="rId4">
            <a:alphaModFix/>
          </a:blip>
          <a:stretch>
            <a:fillRect/>
          </a:stretch>
        </p:blipFill>
        <p:spPr>
          <a:xfrm>
            <a:off x="6477375" y="3626200"/>
            <a:ext cx="1141625" cy="1166800"/>
          </a:xfrm>
          <a:prstGeom prst="rect">
            <a:avLst/>
          </a:prstGeom>
          <a:noFill/>
          <a:ln>
            <a:noFill/>
          </a:ln>
        </p:spPr>
      </p:pic>
      <p:grpSp>
        <p:nvGrpSpPr>
          <p:cNvPr id="31" name="Google Shape;31;p4"/>
          <p:cNvGrpSpPr/>
          <p:nvPr/>
        </p:nvGrpSpPr>
        <p:grpSpPr>
          <a:xfrm>
            <a:off x="4908615" y="3413219"/>
            <a:ext cx="1109400" cy="1109400"/>
            <a:chOff x="2680715" y="3406094"/>
            <a:chExt cx="1109400" cy="1109400"/>
          </a:xfrm>
        </p:grpSpPr>
        <p:sp>
          <p:nvSpPr>
            <p:cNvPr id="32" name="Google Shape;32;p4"/>
            <p:cNvSpPr/>
            <p:nvPr/>
          </p:nvSpPr>
          <p:spPr>
            <a:xfrm>
              <a:off x="2680715" y="3406094"/>
              <a:ext cx="1109400" cy="1109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2746658" y="3770425"/>
              <a:ext cx="964200" cy="446700"/>
            </a:xfrm>
            <a:prstGeom prst="rect">
              <a:avLst/>
            </a:prstGeom>
            <a:solidFill>
              <a:schemeClr val="lt1"/>
            </a:solid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rgbClr val="3F51F5"/>
                  </a:solidFill>
                  <a:latin typeface="Raleway"/>
                  <a:ea typeface="Raleway"/>
                  <a:cs typeface="Raleway"/>
                  <a:sym typeface="Raleway"/>
                </a:rPr>
                <a:t>No call to action.</a:t>
              </a:r>
              <a:endParaRPr>
                <a:solidFill>
                  <a:srgbClr val="3F51F5"/>
                </a:solidFill>
              </a:endParaRPr>
            </a:p>
          </p:txBody>
        </p:sp>
      </p:grpSp>
      <p:pic>
        <p:nvPicPr>
          <p:cNvPr id="34" name="Google Shape;34;p4"/>
          <p:cNvPicPr preferRelativeResize="0"/>
          <p:nvPr/>
        </p:nvPicPr>
        <p:blipFill rotWithShape="1">
          <a:blip r:embed="rId5">
            <a:alphaModFix/>
          </a:blip>
          <a:srcRect b="-7192" l="0" r="0" t="0"/>
          <a:stretch/>
        </p:blipFill>
        <p:spPr>
          <a:xfrm flipH="1" rot="10800000">
            <a:off x="4346800" y="3719526"/>
            <a:ext cx="175500" cy="1034725"/>
          </a:xfrm>
          <a:prstGeom prst="rect">
            <a:avLst/>
          </a:prstGeom>
          <a:noFill/>
          <a:ln>
            <a:noFill/>
          </a:ln>
        </p:spPr>
      </p:pic>
      <p:pic>
        <p:nvPicPr>
          <p:cNvPr id="35" name="Google Shape;35;p4"/>
          <p:cNvPicPr preferRelativeResize="0"/>
          <p:nvPr/>
        </p:nvPicPr>
        <p:blipFill>
          <a:blip r:embed="rId6">
            <a:alphaModFix/>
          </a:blip>
          <a:stretch>
            <a:fillRect/>
          </a:stretch>
        </p:blipFill>
        <p:spPr>
          <a:xfrm>
            <a:off x="2749550" y="3098940"/>
            <a:ext cx="2692443" cy="200100"/>
          </a:xfrm>
          <a:prstGeom prst="rect">
            <a:avLst/>
          </a:prstGeom>
          <a:noFill/>
          <a:ln>
            <a:noFill/>
          </a:ln>
        </p:spPr>
      </p:pic>
      <p:pic>
        <p:nvPicPr>
          <p:cNvPr id="36" name="Google Shape;36;p4"/>
          <p:cNvPicPr preferRelativeResize="0"/>
          <p:nvPr/>
        </p:nvPicPr>
        <p:blipFill>
          <a:blip r:embed="rId7">
            <a:alphaModFix/>
          </a:blip>
          <a:stretch>
            <a:fillRect/>
          </a:stretch>
        </p:blipFill>
        <p:spPr>
          <a:xfrm>
            <a:off x="529425" y="1913500"/>
            <a:ext cx="7013447" cy="631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37" name="Shape 37"/>
        <p:cNvGrpSpPr/>
        <p:nvPr/>
      </p:nvGrpSpPr>
      <p:grpSpPr>
        <a:xfrm>
          <a:off x="0" y="0"/>
          <a:ext cx="0" cy="0"/>
          <a:chOff x="0" y="0"/>
          <a:chExt cx="0" cy="0"/>
        </a:xfrm>
      </p:grpSpPr>
      <p:sp>
        <p:nvSpPr>
          <p:cNvPr id="38" name="Google Shape;38;p5"/>
          <p:cNvSpPr txBox="1"/>
          <p:nvPr>
            <p:ph type="title"/>
          </p:nvPr>
        </p:nvSpPr>
        <p:spPr>
          <a:xfrm>
            <a:off x="242777" y="1396996"/>
            <a:ext cx="7554900" cy="9483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39" name="Google Shape;39;p5"/>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0" name="Google Shape;40;p5"/>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1" name="Google Shape;41;p5"/>
          <p:cNvSpPr txBox="1"/>
          <p:nvPr>
            <p:ph idx="3" type="subTitle"/>
          </p:nvPr>
        </p:nvSpPr>
        <p:spPr>
          <a:xfrm>
            <a:off x="28813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2" name="Google Shape;42;p5"/>
          <p:cNvSpPr txBox="1"/>
          <p:nvPr>
            <p:ph idx="4" type="subTitle"/>
          </p:nvPr>
        </p:nvSpPr>
        <p:spPr>
          <a:xfrm>
            <a:off x="28813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3" name="Google Shape;43;p5"/>
          <p:cNvSpPr txBox="1"/>
          <p:nvPr>
            <p:ph idx="5" type="subTitle"/>
          </p:nvPr>
        </p:nvSpPr>
        <p:spPr>
          <a:xfrm>
            <a:off x="5252220"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4" name="Google Shape;44;p5"/>
          <p:cNvSpPr txBox="1"/>
          <p:nvPr>
            <p:ph idx="6" type="subTitle"/>
          </p:nvPr>
        </p:nvSpPr>
        <p:spPr>
          <a:xfrm>
            <a:off x="5252225"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5" name="Google Shape;45;p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6" name="Google Shape;46;p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 Only_1_1">
    <p:spTree>
      <p:nvGrpSpPr>
        <p:cNvPr id="47" name="Shape 47"/>
        <p:cNvGrpSpPr/>
        <p:nvPr/>
      </p:nvGrpSpPr>
      <p:grpSpPr>
        <a:xfrm>
          <a:off x="0" y="0"/>
          <a:ext cx="0" cy="0"/>
          <a:chOff x="0" y="0"/>
          <a:chExt cx="0" cy="0"/>
        </a:xfrm>
      </p:grpSpPr>
      <p:sp>
        <p:nvSpPr>
          <p:cNvPr id="48" name="Google Shape;48;p6"/>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49" name="Google Shape;49;p6"/>
          <p:cNvSpPr txBox="1"/>
          <p:nvPr>
            <p:ph idx="1" type="subTitle"/>
          </p:nvPr>
        </p:nvSpPr>
        <p:spPr>
          <a:xfrm>
            <a:off x="5325120" y="1567271"/>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0" name="Google Shape;50;p6"/>
          <p:cNvSpPr txBox="1"/>
          <p:nvPr>
            <p:ph idx="2" type="subTitle"/>
          </p:nvPr>
        </p:nvSpPr>
        <p:spPr>
          <a:xfrm>
            <a:off x="5325125" y="1243525"/>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51" name="Google Shape;51;p6"/>
          <p:cNvSpPr txBox="1"/>
          <p:nvPr>
            <p:ph idx="3" type="subTitle"/>
          </p:nvPr>
        </p:nvSpPr>
        <p:spPr>
          <a:xfrm>
            <a:off x="519450" y="429042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52" name="Google Shape;52;p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3" name="Google Shape;53;p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54" name="Google Shape;54;p6"/>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5" name="Google Shape;55;p6"/>
          <p:cNvSpPr txBox="1"/>
          <p:nvPr>
            <p:ph idx="5" type="title"/>
          </p:nvPr>
        </p:nvSpPr>
        <p:spPr>
          <a:xfrm>
            <a:off x="279195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56" name="Google Shape;56;p6"/>
          <p:cNvSpPr txBox="1"/>
          <p:nvPr>
            <p:ph idx="6" type="subTitle"/>
          </p:nvPr>
        </p:nvSpPr>
        <p:spPr>
          <a:xfrm>
            <a:off x="5194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3F51F5"/>
              </a:buClr>
              <a:buSzPts val="1600"/>
              <a:buFont typeface="Nunito ExtraBold"/>
              <a:buNone/>
              <a:defRPr sz="1600">
                <a:solidFill>
                  <a:srgbClr val="3F51F5"/>
                </a:solidFill>
                <a:latin typeface="Nunito ExtraBold"/>
                <a:ea typeface="Nunito ExtraBold"/>
                <a:cs typeface="Nunito ExtraBold"/>
                <a:sym typeface="Nunito ExtraBold"/>
              </a:defRPr>
            </a:lvl1pPr>
            <a:lvl2pPr lvl="1"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9pPr>
          </a:lstStyle>
          <a:p/>
        </p:txBody>
      </p:sp>
      <p:sp>
        <p:nvSpPr>
          <p:cNvPr id="57" name="Google Shape;57;p6"/>
          <p:cNvSpPr txBox="1"/>
          <p:nvPr>
            <p:ph idx="7" type="subTitle"/>
          </p:nvPr>
        </p:nvSpPr>
        <p:spPr>
          <a:xfrm>
            <a:off x="5325120" y="2509846"/>
            <a:ext cx="2256300" cy="14175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 Only_1_1_1">
    <p:spTree>
      <p:nvGrpSpPr>
        <p:cNvPr id="58" name="Shape 58"/>
        <p:cNvGrpSpPr/>
        <p:nvPr/>
      </p:nvGrpSpPr>
      <p:grpSpPr>
        <a:xfrm>
          <a:off x="0" y="0"/>
          <a:ext cx="0" cy="0"/>
          <a:chOff x="0" y="0"/>
          <a:chExt cx="0" cy="0"/>
        </a:xfrm>
      </p:grpSpPr>
      <p:sp>
        <p:nvSpPr>
          <p:cNvPr id="59" name="Google Shape;59;p7"/>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60" name="Google Shape;60;p7"/>
          <p:cNvSpPr txBox="1"/>
          <p:nvPr>
            <p:ph idx="1" type="subTitle"/>
          </p:nvPr>
        </p:nvSpPr>
        <p:spPr>
          <a:xfrm>
            <a:off x="5325120" y="1567271"/>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61" name="Google Shape;61;p7"/>
          <p:cNvSpPr txBox="1"/>
          <p:nvPr>
            <p:ph idx="2" type="subTitle"/>
          </p:nvPr>
        </p:nvSpPr>
        <p:spPr>
          <a:xfrm>
            <a:off x="5325125" y="1243525"/>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62" name="Google Shape;62;p7"/>
          <p:cNvSpPr txBox="1"/>
          <p:nvPr>
            <p:ph idx="3" type="subTitle"/>
          </p:nvPr>
        </p:nvSpPr>
        <p:spPr>
          <a:xfrm>
            <a:off x="36598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100"/>
              <a:buFont typeface="Nunito ExtraBold"/>
              <a:buNone/>
              <a:defRPr sz="21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63" name="Google Shape;63;p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4" name="Google Shape;64;p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65" name="Google Shape;65;p7"/>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66" name="Google Shape;66;p7"/>
          <p:cNvSpPr txBox="1"/>
          <p:nvPr>
            <p:ph idx="5" type="title"/>
          </p:nvPr>
        </p:nvSpPr>
        <p:spPr>
          <a:xfrm>
            <a:off x="279195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67" name="Google Shape;67;p7"/>
          <p:cNvSpPr txBox="1"/>
          <p:nvPr>
            <p:ph idx="6" type="subTitle"/>
          </p:nvPr>
        </p:nvSpPr>
        <p:spPr>
          <a:xfrm>
            <a:off x="5194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3F51F5"/>
              </a:buClr>
              <a:buSzPts val="2100"/>
              <a:buFont typeface="Nunito ExtraBold"/>
              <a:buNone/>
              <a:defRPr sz="2100">
                <a:solidFill>
                  <a:srgbClr val="3F51F5"/>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CDF8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 name="Google Shape;7;p1"/>
          <p:cNvSpPr/>
          <p:nvPr/>
        </p:nvSpPr>
        <p:spPr>
          <a:xfrm>
            <a:off x="0" y="0"/>
            <a:ext cx="8018048" cy="428463"/>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 name="Google Shape;8;p1"/>
          <p:cNvSpPr txBox="1"/>
          <p:nvPr/>
        </p:nvSpPr>
        <p:spPr>
          <a:xfrm>
            <a:off x="218534" y="139550"/>
            <a:ext cx="75828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chemeClr val="lt1"/>
                </a:solidFill>
                <a:latin typeface="Nunito ExtraBold"/>
                <a:ea typeface="Nunito ExtraBold"/>
                <a:cs typeface="Nunito ExtraBold"/>
                <a:sym typeface="Nunito ExtraBold"/>
              </a:rPr>
              <a:t>Unit</a:t>
            </a:r>
            <a:r>
              <a:rPr lang="en" sz="1000">
                <a:solidFill>
                  <a:schemeClr val="lt1"/>
                </a:solidFill>
                <a:latin typeface="Nunito ExtraBold"/>
                <a:ea typeface="Nunito ExtraBold"/>
                <a:cs typeface="Nunito ExtraBold"/>
                <a:sym typeface="Nunito ExtraBold"/>
              </a:rPr>
              <a:t> 2.2</a:t>
            </a:r>
            <a:r>
              <a:rPr lang="en" sz="1000">
                <a:solidFill>
                  <a:schemeClr val="lt1"/>
                </a:solidFill>
                <a:latin typeface="Nunito ExtraLight"/>
                <a:ea typeface="Nunito ExtraLight"/>
                <a:cs typeface="Nunito ExtraLight"/>
                <a:sym typeface="Nunito ExtraLight"/>
              </a:rPr>
              <a:t>  </a:t>
            </a:r>
            <a:r>
              <a:rPr lang="en" sz="1000">
                <a:solidFill>
                  <a:schemeClr val="lt1"/>
                </a:solidFill>
                <a:latin typeface="Raleway"/>
                <a:ea typeface="Raleway"/>
                <a:cs typeface="Raleway"/>
                <a:sym typeface="Raleway"/>
              </a:rPr>
              <a:t>Evidence-Based Advocacy</a:t>
            </a:r>
            <a:endParaRPr sz="1000">
              <a:solidFill>
                <a:schemeClr val="lt1"/>
              </a:solidFill>
              <a:latin typeface="Raleway Medium"/>
              <a:ea typeface="Raleway Medium"/>
              <a:cs typeface="Raleway Medium"/>
              <a:sym typeface="Raleway Medium"/>
            </a:endParaRPr>
          </a:p>
        </p:txBody>
      </p:sp>
      <p:sp>
        <p:nvSpPr>
          <p:cNvPr id="9" name="Google Shape;9;p1"/>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10" name="Google Shape;10;p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50.jpg"/><Relationship Id="rId4" Type="http://schemas.openxmlformats.org/officeDocument/2006/relationships/image" Target="../media/image11.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8.jpg"/><Relationship Id="rId4" Type="http://schemas.openxmlformats.org/officeDocument/2006/relationships/image" Target="../media/image43.jpg"/><Relationship Id="rId5" Type="http://schemas.openxmlformats.org/officeDocument/2006/relationships/image" Target="../media/image7.png"/><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28.png"/><Relationship Id="rId8" Type="http://schemas.openxmlformats.org/officeDocument/2006/relationships/image" Target="../media/image30.png"/><Relationship Id="rId11" Type="http://schemas.openxmlformats.org/officeDocument/2006/relationships/image" Target="../media/image2.png"/><Relationship Id="rId10"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interactives.prb.org/2021-wpds/" TargetMode="External"/><Relationship Id="rId4" Type="http://schemas.openxmlformats.org/officeDocument/2006/relationships/image" Target="../media/image3.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46.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9.jpg"/><Relationship Id="rId4" Type="http://schemas.openxmlformats.org/officeDocument/2006/relationships/image" Target="../media/image11.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www.ncbi.nlm.nih.gov/pmc/articles/PMC4337184/" TargetMode="External"/><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1.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hyperlink" Target="http://www.advancefamilyplanning.org/afp-smart-guide-quick-wins-powerpoint-enfr" TargetMode="External"/><Relationship Id="rId5" Type="http://schemas.openxmlformats.org/officeDocument/2006/relationships/hyperlink" Target="http://ctb.ku.edu/en/table-of-contents/advocacy/advocacy-principles/overview/main" TargetMode="External"/><Relationship Id="rId6" Type="http://schemas.openxmlformats.org/officeDocument/2006/relationships/hyperlink" Target="https://www.voicesofyouth.org/campaign/how-use-data-advocacy" TargetMode="External"/><Relationship Id="rId7"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9.jpg"/><Relationship Id="rId4" Type="http://schemas.openxmlformats.org/officeDocument/2006/relationships/image" Target="../media/image11.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 Id="rId10" Type="http://schemas.openxmlformats.org/officeDocument/2006/relationships/image" Target="../media/image14.png"/><Relationship Id="rId9"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1.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0" Type="http://schemas.openxmlformats.org/officeDocument/2006/relationships/hyperlink" Target="http://dhsprogram.com/" TargetMode="External"/><Relationship Id="rId22" Type="http://schemas.openxmlformats.org/officeDocument/2006/relationships/image" Target="../media/image4.png"/><Relationship Id="rId21" Type="http://schemas.openxmlformats.org/officeDocument/2006/relationships/image" Target="../media/image23.png"/><Relationship Id="rId24" Type="http://schemas.openxmlformats.org/officeDocument/2006/relationships/hyperlink" Target="https://www.google.com/url?q=https://www.pmadata.org/&amp;sa=D&amp;source=editors&amp;ust=1646423125347887&amp;usg=AOvVaw0M5IxoyuUrrzUmfFZNP-1b" TargetMode="External"/><Relationship Id="rId23" Type="http://schemas.openxmlformats.org/officeDocument/2006/relationships/hyperlink" Target="https://www.google.com/url?q=http://www.track20.org/&amp;sa=D&amp;source=editors&amp;ust=1646423125343072&amp;usg=AOvVaw31uOH34nCNFAVpPk2mn4x_" TargetMode="External"/><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mics.unicef.org/" TargetMode="External"/><Relationship Id="rId4" Type="http://schemas.openxmlformats.org/officeDocument/2006/relationships/hyperlink" Target="http://dhsprogram.com/" TargetMode="External"/><Relationship Id="rId9" Type="http://schemas.openxmlformats.org/officeDocument/2006/relationships/hyperlink" Target="https://esa.un.org/unpd/wpp/DataSources/" TargetMode="External"/><Relationship Id="rId26" Type="http://schemas.openxmlformats.org/officeDocument/2006/relationships/image" Target="../media/image25.png"/><Relationship Id="rId25" Type="http://schemas.openxmlformats.org/officeDocument/2006/relationships/hyperlink" Target="https://www.pmadata.org/" TargetMode="External"/><Relationship Id="rId28" Type="http://schemas.openxmlformats.org/officeDocument/2006/relationships/image" Target="../media/image22.png"/><Relationship Id="rId27" Type="http://schemas.openxmlformats.org/officeDocument/2006/relationships/hyperlink" Target="https://www.google.com/url?q=http://www.track20.org/&amp;sa=D&amp;source=editors&amp;ust=1646423125343072&amp;usg=AOvVaw31uOH34nCNFAVpPk2mn4x_" TargetMode="External"/><Relationship Id="rId5" Type="http://schemas.openxmlformats.org/officeDocument/2006/relationships/hyperlink" Target="http://www.statcompiler.com/" TargetMode="External"/><Relationship Id="rId6" Type="http://schemas.openxmlformats.org/officeDocument/2006/relationships/hyperlink" Target="https://www.prb.org/collections/data-sheets/" TargetMode="External"/><Relationship Id="rId7" Type="http://schemas.openxmlformats.org/officeDocument/2006/relationships/hyperlink" Target="http://www.prb.org/Publications/Datasheets.aspx" TargetMode="External"/><Relationship Id="rId8" Type="http://schemas.openxmlformats.org/officeDocument/2006/relationships/hyperlink" Target="https://data.guttmacher.org/regions" TargetMode="External"/><Relationship Id="rId11" Type="http://schemas.openxmlformats.org/officeDocument/2006/relationships/image" Target="../media/image20.png"/><Relationship Id="rId10" Type="http://schemas.openxmlformats.org/officeDocument/2006/relationships/hyperlink" Target="https://www.prb.org/collections/data-sheets/" TargetMode="External"/><Relationship Id="rId13" Type="http://schemas.openxmlformats.org/officeDocument/2006/relationships/image" Target="../media/image17.png"/><Relationship Id="rId12" Type="http://schemas.openxmlformats.org/officeDocument/2006/relationships/hyperlink" Target="https://data.guttmacher.org/regions" TargetMode="External"/><Relationship Id="rId15" Type="http://schemas.openxmlformats.org/officeDocument/2006/relationships/image" Target="../media/image15.png"/><Relationship Id="rId14" Type="http://schemas.openxmlformats.org/officeDocument/2006/relationships/hyperlink" Target="https://esa.un.org/unpd/wpp/DataSources/" TargetMode="External"/><Relationship Id="rId17" Type="http://schemas.openxmlformats.org/officeDocument/2006/relationships/image" Target="../media/image19.png"/><Relationship Id="rId16" Type="http://schemas.openxmlformats.org/officeDocument/2006/relationships/hyperlink" Target="http://www.statcompiler.com/" TargetMode="External"/><Relationship Id="rId19" Type="http://schemas.openxmlformats.org/officeDocument/2006/relationships/image" Target="../media/image12.png"/><Relationship Id="rId18" Type="http://schemas.openxmlformats.org/officeDocument/2006/relationships/hyperlink" Target="http://mics.unicef.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s://www.unicef.org/reports/state-of-worlds-children" TargetMode="External"/><Relationship Id="rId4" Type="http://schemas.openxmlformats.org/officeDocument/2006/relationships/hyperlink" Target="https://www.unaids.org/en/resources/publications/all" TargetMode="External"/><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 name="Shape 71"/>
        <p:cNvGrpSpPr/>
        <p:nvPr/>
      </p:nvGrpSpPr>
      <p:grpSpPr>
        <a:xfrm>
          <a:off x="0" y="0"/>
          <a:ext cx="0" cy="0"/>
          <a:chOff x="0" y="0"/>
          <a:chExt cx="0" cy="0"/>
        </a:xfrm>
      </p:grpSpPr>
      <p:sp>
        <p:nvSpPr>
          <p:cNvPr id="72" name="Google Shape;72;p8"/>
          <p:cNvSpPr/>
          <p:nvPr/>
        </p:nvSpPr>
        <p:spPr>
          <a:xfrm>
            <a:off x="0" y="0"/>
            <a:ext cx="8017800" cy="5670000"/>
          </a:xfrm>
          <a:prstGeom prst="rect">
            <a:avLst/>
          </a:prstGeom>
          <a:solidFill>
            <a:srgbClr val="BBF6EB"/>
          </a:solidFill>
          <a:ln cap="flat" cmpd="sng" w="9525">
            <a:solidFill>
              <a:srgbClr val="BBF6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288450" y="271975"/>
            <a:ext cx="7508100" cy="5167500"/>
          </a:xfrm>
          <a:prstGeom prst="rect">
            <a:avLst/>
          </a:prstGeom>
          <a:solidFill>
            <a:srgbClr val="009C8A"/>
          </a:solidFill>
          <a:ln cap="flat" cmpd="sng" w="9525">
            <a:solidFill>
              <a:srgbClr val="009C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txBox="1"/>
          <p:nvPr/>
        </p:nvSpPr>
        <p:spPr>
          <a:xfrm>
            <a:off x="810684" y="1085127"/>
            <a:ext cx="4852200" cy="422400"/>
          </a:xfrm>
          <a:prstGeom prst="rect">
            <a:avLst/>
          </a:prstGeom>
          <a:noFill/>
          <a:ln>
            <a:noFill/>
          </a:ln>
        </p:spPr>
        <p:txBody>
          <a:bodyPr anchorCtr="0" anchor="t" bIns="0" lIns="0" spcFirstLastPara="1" rIns="0" wrap="square" tIns="12850">
            <a:spAutoFit/>
          </a:bodyPr>
          <a:lstStyle/>
          <a:p>
            <a:pPr indent="0" lvl="0" marL="12700" marR="0" rtl="0" algn="l">
              <a:lnSpc>
                <a:spcPct val="70000"/>
              </a:lnSpc>
              <a:spcBef>
                <a:spcPts val="0"/>
              </a:spcBef>
              <a:spcAft>
                <a:spcPts val="0"/>
              </a:spcAft>
              <a:buNone/>
            </a:pPr>
            <a:r>
              <a:rPr lang="en" sz="3800">
                <a:solidFill>
                  <a:srgbClr val="FFFFFF"/>
                </a:solidFill>
                <a:latin typeface="Nunito ExtraBold"/>
                <a:ea typeface="Nunito ExtraBold"/>
                <a:cs typeface="Nunito ExtraBold"/>
                <a:sym typeface="Nunito ExtraBold"/>
              </a:rPr>
              <a:t>Evidence-Based</a:t>
            </a:r>
            <a:endParaRPr sz="3800">
              <a:solidFill>
                <a:schemeClr val="dk1"/>
              </a:solidFill>
              <a:latin typeface="Nunito ExtraBold"/>
              <a:ea typeface="Nunito ExtraBold"/>
              <a:cs typeface="Nunito ExtraBold"/>
              <a:sym typeface="Nunito ExtraBold"/>
            </a:endParaRPr>
          </a:p>
        </p:txBody>
      </p:sp>
      <p:sp>
        <p:nvSpPr>
          <p:cNvPr id="75" name="Google Shape;75;p8"/>
          <p:cNvSpPr txBox="1"/>
          <p:nvPr>
            <p:ph idx="1" type="body"/>
          </p:nvPr>
        </p:nvSpPr>
        <p:spPr>
          <a:xfrm>
            <a:off x="774719" y="1568506"/>
            <a:ext cx="4852200" cy="787200"/>
          </a:xfrm>
          <a:prstGeom prst="rect">
            <a:avLst/>
          </a:prstGeom>
          <a:noFill/>
          <a:ln>
            <a:noFill/>
          </a:ln>
        </p:spPr>
        <p:txBody>
          <a:bodyPr anchorCtr="0" anchor="t" bIns="0" lIns="0" spcFirstLastPara="1" rIns="0" wrap="square" tIns="11425">
            <a:spAutoFit/>
          </a:bodyPr>
          <a:lstStyle/>
          <a:p>
            <a:pPr indent="0" lvl="0" marL="12700" rtl="0" algn="l">
              <a:lnSpc>
                <a:spcPct val="70000"/>
              </a:lnSpc>
              <a:spcBef>
                <a:spcPts val="0"/>
              </a:spcBef>
              <a:spcAft>
                <a:spcPts val="0"/>
              </a:spcAft>
              <a:buNone/>
            </a:pPr>
            <a:r>
              <a:rPr lang="en" sz="7200">
                <a:solidFill>
                  <a:srgbClr val="BBF6EB"/>
                </a:solidFill>
              </a:rPr>
              <a:t>Advocacy</a:t>
            </a:r>
            <a:endParaRPr sz="7200">
              <a:solidFill>
                <a:srgbClr val="BBF6EB"/>
              </a:solidFill>
              <a:latin typeface="Nunito ExtraBold"/>
              <a:ea typeface="Nunito ExtraBold"/>
              <a:cs typeface="Nunito ExtraBold"/>
              <a:sym typeface="Nunito ExtraBold"/>
            </a:endParaRPr>
          </a:p>
        </p:txBody>
      </p:sp>
      <p:sp>
        <p:nvSpPr>
          <p:cNvPr id="76" name="Google Shape;76;p8"/>
          <p:cNvSpPr txBox="1"/>
          <p:nvPr/>
        </p:nvSpPr>
        <p:spPr>
          <a:xfrm>
            <a:off x="818518" y="755049"/>
            <a:ext cx="15339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Unit </a:t>
            </a:r>
            <a:r>
              <a:rPr lang="en" sz="1500">
                <a:solidFill>
                  <a:srgbClr val="FFFFFF"/>
                </a:solidFill>
                <a:latin typeface="Nunito ExtraBold"/>
                <a:ea typeface="Nunito ExtraBold"/>
                <a:cs typeface="Nunito ExtraBold"/>
                <a:sym typeface="Nunito ExtraBold"/>
              </a:rPr>
              <a:t>2.2</a:t>
            </a:r>
            <a:endParaRPr sz="1500">
              <a:solidFill>
                <a:schemeClr val="dk1"/>
              </a:solidFill>
              <a:latin typeface="Nunito ExtraBold"/>
              <a:ea typeface="Nunito ExtraBold"/>
              <a:cs typeface="Nunito ExtraBold"/>
              <a:sym typeface="Nunito ExtraBold"/>
            </a:endParaRPr>
          </a:p>
        </p:txBody>
      </p:sp>
      <p:sp>
        <p:nvSpPr>
          <p:cNvPr id="77" name="Google Shape;77;p8"/>
          <p:cNvSpPr txBox="1"/>
          <p:nvPr/>
        </p:nvSpPr>
        <p:spPr>
          <a:xfrm>
            <a:off x="7761334" y="2752452"/>
            <a:ext cx="85237"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a:t>
            </a:r>
            <a:endParaRPr sz="1000">
              <a:solidFill>
                <a:schemeClr val="dk1"/>
              </a:solidFill>
              <a:latin typeface="Raleway"/>
              <a:ea typeface="Raleway"/>
              <a:cs typeface="Raleway"/>
              <a:sym typeface="Raleway"/>
            </a:endParaRPr>
          </a:p>
        </p:txBody>
      </p:sp>
      <p:sp>
        <p:nvSpPr>
          <p:cNvPr id="78" name="Google Shape;78;p8"/>
          <p:cNvSpPr txBox="1"/>
          <p:nvPr/>
        </p:nvSpPr>
        <p:spPr>
          <a:xfrm>
            <a:off x="28828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SHUTTERSTOCK</a:t>
            </a:r>
            <a:endParaRPr sz="500">
              <a:solidFill>
                <a:schemeClr val="dk1"/>
              </a:solidFill>
              <a:latin typeface="Source Sans Pro"/>
              <a:ea typeface="Source Sans Pro"/>
              <a:cs typeface="Source Sans Pro"/>
              <a:sym typeface="Source Sans Pro"/>
            </a:endParaRPr>
          </a:p>
        </p:txBody>
      </p:sp>
      <p:sp>
        <p:nvSpPr>
          <p:cNvPr id="79" name="Google Shape;79;p8"/>
          <p:cNvSpPr/>
          <p:nvPr/>
        </p:nvSpPr>
        <p:spPr>
          <a:xfrm>
            <a:off x="0" y="748729"/>
            <a:ext cx="480948" cy="961640"/>
          </a:xfrm>
          <a:custGeom>
            <a:rect b="b" l="l" r="r" t="t"/>
            <a:pathLst>
              <a:path extrusionOk="0" h="1282700" w="641350">
                <a:moveTo>
                  <a:pt x="0" y="0"/>
                </a:moveTo>
                <a:lnTo>
                  <a:pt x="0" y="1282699"/>
                </a:lnTo>
                <a:lnTo>
                  <a:pt x="47864" y="1280940"/>
                </a:lnTo>
                <a:lnTo>
                  <a:pt x="94772" y="1275746"/>
                </a:lnTo>
                <a:lnTo>
                  <a:pt x="140602" y="1267239"/>
                </a:lnTo>
                <a:lnTo>
                  <a:pt x="185228" y="1255545"/>
                </a:lnTo>
                <a:lnTo>
                  <a:pt x="228527" y="1240787"/>
                </a:lnTo>
                <a:lnTo>
                  <a:pt x="270374" y="1223090"/>
                </a:lnTo>
                <a:lnTo>
                  <a:pt x="310646" y="1202577"/>
                </a:lnTo>
                <a:lnTo>
                  <a:pt x="349219" y="1179373"/>
                </a:lnTo>
                <a:lnTo>
                  <a:pt x="385968" y="1153601"/>
                </a:lnTo>
                <a:lnTo>
                  <a:pt x="420770" y="1125386"/>
                </a:lnTo>
                <a:lnTo>
                  <a:pt x="453501" y="1094851"/>
                </a:lnTo>
                <a:lnTo>
                  <a:pt x="484036" y="1062120"/>
                </a:lnTo>
                <a:lnTo>
                  <a:pt x="512251" y="1027318"/>
                </a:lnTo>
                <a:lnTo>
                  <a:pt x="538023" y="990569"/>
                </a:lnTo>
                <a:lnTo>
                  <a:pt x="561227" y="951996"/>
                </a:lnTo>
                <a:lnTo>
                  <a:pt x="581740" y="911724"/>
                </a:lnTo>
                <a:lnTo>
                  <a:pt x="599437" y="869877"/>
                </a:lnTo>
                <a:lnTo>
                  <a:pt x="614195" y="826578"/>
                </a:lnTo>
                <a:lnTo>
                  <a:pt x="625889" y="781952"/>
                </a:lnTo>
                <a:lnTo>
                  <a:pt x="634396" y="736122"/>
                </a:lnTo>
                <a:lnTo>
                  <a:pt x="639590" y="689214"/>
                </a:lnTo>
                <a:lnTo>
                  <a:pt x="641350" y="641349"/>
                </a:lnTo>
                <a:lnTo>
                  <a:pt x="639590" y="593485"/>
                </a:lnTo>
                <a:lnTo>
                  <a:pt x="634396" y="546577"/>
                </a:lnTo>
                <a:lnTo>
                  <a:pt x="625889" y="500747"/>
                </a:lnTo>
                <a:lnTo>
                  <a:pt x="614195" y="456121"/>
                </a:lnTo>
                <a:lnTo>
                  <a:pt x="599437" y="412822"/>
                </a:lnTo>
                <a:lnTo>
                  <a:pt x="581740" y="370975"/>
                </a:lnTo>
                <a:lnTo>
                  <a:pt x="561227" y="330703"/>
                </a:lnTo>
                <a:lnTo>
                  <a:pt x="538023" y="292130"/>
                </a:lnTo>
                <a:lnTo>
                  <a:pt x="512251" y="255381"/>
                </a:lnTo>
                <a:lnTo>
                  <a:pt x="484036" y="220579"/>
                </a:lnTo>
                <a:lnTo>
                  <a:pt x="453501" y="187848"/>
                </a:lnTo>
                <a:lnTo>
                  <a:pt x="420770" y="157313"/>
                </a:lnTo>
                <a:lnTo>
                  <a:pt x="385968" y="129098"/>
                </a:lnTo>
                <a:lnTo>
                  <a:pt x="349219" y="103326"/>
                </a:lnTo>
                <a:lnTo>
                  <a:pt x="310646" y="80122"/>
                </a:lnTo>
                <a:lnTo>
                  <a:pt x="270374" y="59609"/>
                </a:lnTo>
                <a:lnTo>
                  <a:pt x="228527" y="41912"/>
                </a:lnTo>
                <a:lnTo>
                  <a:pt x="185228" y="27154"/>
                </a:lnTo>
                <a:lnTo>
                  <a:pt x="140602" y="15460"/>
                </a:lnTo>
                <a:lnTo>
                  <a:pt x="94772" y="6953"/>
                </a:lnTo>
                <a:lnTo>
                  <a:pt x="47864" y="1759"/>
                </a:lnTo>
                <a:lnTo>
                  <a:pt x="0"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0" name="Google Shape;80;p8"/>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1" name="Google Shape;81;p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82" name="Google Shape;82;p8"/>
          <p:cNvPicPr preferRelativeResize="0"/>
          <p:nvPr/>
        </p:nvPicPr>
        <p:blipFill rotWithShape="1">
          <a:blip r:embed="rId3">
            <a:alphaModFix/>
          </a:blip>
          <a:srcRect b="0" l="33324" r="0" t="0"/>
          <a:stretch/>
        </p:blipFill>
        <p:spPr>
          <a:xfrm>
            <a:off x="784601" y="2355700"/>
            <a:ext cx="1467575" cy="200100"/>
          </a:xfrm>
          <a:prstGeom prst="rect">
            <a:avLst/>
          </a:prstGeom>
          <a:noFill/>
          <a:ln>
            <a:noFill/>
          </a:ln>
        </p:spPr>
      </p:pic>
      <p:pic>
        <p:nvPicPr>
          <p:cNvPr id="83" name="Google Shape;83;p8"/>
          <p:cNvPicPr preferRelativeResize="0"/>
          <p:nvPr/>
        </p:nvPicPr>
        <p:blipFill rotWithShape="1">
          <a:blip r:embed="rId4">
            <a:alphaModFix/>
          </a:blip>
          <a:srcRect b="864" l="0" r="0" t="855"/>
          <a:stretch/>
        </p:blipFill>
        <p:spPr>
          <a:xfrm>
            <a:off x="2123823" y="1485214"/>
            <a:ext cx="5742126" cy="43787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7"/>
          <p:cNvPicPr preferRelativeResize="0"/>
          <p:nvPr/>
        </p:nvPicPr>
        <p:blipFill>
          <a:blip r:embed="rId3">
            <a:alphaModFix/>
          </a:blip>
          <a:stretch>
            <a:fillRect/>
          </a:stretch>
        </p:blipFill>
        <p:spPr>
          <a:xfrm>
            <a:off x="212424" y="423983"/>
            <a:ext cx="7593025" cy="5037975"/>
          </a:xfrm>
          <a:prstGeom prst="rect">
            <a:avLst/>
          </a:prstGeom>
          <a:noFill/>
          <a:ln>
            <a:noFill/>
          </a:ln>
        </p:spPr>
      </p:pic>
      <p:pic>
        <p:nvPicPr>
          <p:cNvPr id="228" name="Google Shape;228;p17"/>
          <p:cNvPicPr preferRelativeResize="0"/>
          <p:nvPr/>
        </p:nvPicPr>
        <p:blipFill>
          <a:blip r:embed="rId4">
            <a:alphaModFix/>
          </a:blip>
          <a:stretch>
            <a:fillRect/>
          </a:stretch>
        </p:blipFill>
        <p:spPr>
          <a:xfrm>
            <a:off x="-809225" y="806225"/>
            <a:ext cx="4068826" cy="4068849"/>
          </a:xfrm>
          <a:prstGeom prst="rect">
            <a:avLst/>
          </a:prstGeom>
          <a:noFill/>
          <a:ln>
            <a:noFill/>
          </a:ln>
        </p:spPr>
      </p:pic>
      <p:pic>
        <p:nvPicPr>
          <p:cNvPr id="229" name="Google Shape;229;p17"/>
          <p:cNvPicPr preferRelativeResize="0"/>
          <p:nvPr/>
        </p:nvPicPr>
        <p:blipFill rotWithShape="1">
          <a:blip r:embed="rId5">
            <a:alphaModFix/>
          </a:blip>
          <a:srcRect b="-10" l="27546" r="0" t="10"/>
          <a:stretch/>
        </p:blipFill>
        <p:spPr>
          <a:xfrm>
            <a:off x="519448" y="3395225"/>
            <a:ext cx="1950724" cy="200100"/>
          </a:xfrm>
          <a:prstGeom prst="rect">
            <a:avLst/>
          </a:prstGeom>
          <a:noFill/>
          <a:ln>
            <a:noFill/>
          </a:ln>
        </p:spPr>
      </p:pic>
      <p:sp>
        <p:nvSpPr>
          <p:cNvPr id="230" name="Google Shape;230;p17"/>
          <p:cNvSpPr txBox="1"/>
          <p:nvPr>
            <p:ph type="title"/>
          </p:nvPr>
        </p:nvSpPr>
        <p:spPr>
          <a:xfrm>
            <a:off x="519450" y="2259225"/>
            <a:ext cx="24351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800"/>
              <a:buFont typeface="Arial"/>
              <a:buNone/>
            </a:pPr>
            <a:r>
              <a:rPr lang="en"/>
              <a:t>Data Types &amp; Quality</a:t>
            </a:r>
            <a:endParaRPr/>
          </a:p>
        </p:txBody>
      </p:sp>
      <p:sp>
        <p:nvSpPr>
          <p:cNvPr id="231" name="Google Shape;231;p17"/>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MARTIN SANCHEZ ON UNSPLASH</a:t>
            </a:r>
            <a:endParaRPr/>
          </a:p>
        </p:txBody>
      </p:sp>
      <p:sp>
        <p:nvSpPr>
          <p:cNvPr id="232" name="Google Shape;232;p17"/>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3" name="Google Shape;233;p1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34" name="Google Shape;234;p1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8"/>
          <p:cNvSpPr/>
          <p:nvPr/>
        </p:nvSpPr>
        <p:spPr>
          <a:xfrm>
            <a:off x="4165648" y="1788400"/>
            <a:ext cx="3313200" cy="398400"/>
          </a:xfrm>
          <a:prstGeom prst="rect">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8"/>
          <p:cNvSpPr/>
          <p:nvPr/>
        </p:nvSpPr>
        <p:spPr>
          <a:xfrm>
            <a:off x="552175" y="1788400"/>
            <a:ext cx="3313200" cy="398400"/>
          </a:xfrm>
          <a:prstGeom prst="rect">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8"/>
          <p:cNvSpPr/>
          <p:nvPr/>
        </p:nvSpPr>
        <p:spPr>
          <a:xfrm>
            <a:off x="4165643" y="3494400"/>
            <a:ext cx="3313200" cy="176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p:nvPr/>
        </p:nvSpPr>
        <p:spPr>
          <a:xfrm>
            <a:off x="552175" y="3494400"/>
            <a:ext cx="3313200" cy="176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18"/>
          <p:cNvPicPr preferRelativeResize="0"/>
          <p:nvPr/>
        </p:nvPicPr>
        <p:blipFill rotWithShape="1">
          <a:blip r:embed="rId3">
            <a:alphaModFix/>
          </a:blip>
          <a:srcRect b="13314" l="0" r="7373" t="17843"/>
          <a:stretch/>
        </p:blipFill>
        <p:spPr>
          <a:xfrm>
            <a:off x="550200" y="2137977"/>
            <a:ext cx="3315077" cy="1642051"/>
          </a:xfrm>
          <a:prstGeom prst="rect">
            <a:avLst/>
          </a:prstGeom>
          <a:noFill/>
          <a:ln>
            <a:noFill/>
          </a:ln>
        </p:spPr>
      </p:pic>
      <p:pic>
        <p:nvPicPr>
          <p:cNvPr id="244" name="Google Shape;244;p18"/>
          <p:cNvPicPr preferRelativeResize="0"/>
          <p:nvPr/>
        </p:nvPicPr>
        <p:blipFill rotWithShape="1">
          <a:blip r:embed="rId4">
            <a:alphaModFix/>
          </a:blip>
          <a:srcRect b="15338" l="0" r="0" t="10344"/>
          <a:stretch/>
        </p:blipFill>
        <p:spPr>
          <a:xfrm>
            <a:off x="4164705" y="2137977"/>
            <a:ext cx="3315077" cy="1642051"/>
          </a:xfrm>
          <a:prstGeom prst="rect">
            <a:avLst/>
          </a:prstGeom>
          <a:noFill/>
          <a:ln>
            <a:noFill/>
          </a:ln>
        </p:spPr>
      </p:pic>
      <p:pic>
        <p:nvPicPr>
          <p:cNvPr id="245" name="Google Shape;245;p18"/>
          <p:cNvPicPr preferRelativeResize="0"/>
          <p:nvPr/>
        </p:nvPicPr>
        <p:blipFill>
          <a:blip r:embed="rId5">
            <a:alphaModFix/>
          </a:blip>
          <a:stretch>
            <a:fillRect/>
          </a:stretch>
        </p:blipFill>
        <p:spPr>
          <a:xfrm>
            <a:off x="2060375" y="421667"/>
            <a:ext cx="3898250" cy="1976900"/>
          </a:xfrm>
          <a:prstGeom prst="rect">
            <a:avLst/>
          </a:prstGeom>
          <a:noFill/>
          <a:ln>
            <a:noFill/>
          </a:ln>
        </p:spPr>
      </p:pic>
      <p:sp>
        <p:nvSpPr>
          <p:cNvPr id="246" name="Google Shape;246;p18"/>
          <p:cNvSpPr txBox="1"/>
          <p:nvPr>
            <p:ph type="title"/>
          </p:nvPr>
        </p:nvSpPr>
        <p:spPr>
          <a:xfrm>
            <a:off x="2437716" y="1031800"/>
            <a:ext cx="3147900" cy="4848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a:t>Types of Data</a:t>
            </a:r>
            <a:endParaRPr/>
          </a:p>
        </p:txBody>
      </p:sp>
      <p:sp>
        <p:nvSpPr>
          <p:cNvPr id="247" name="Google Shape;247;p18"/>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PHOTOS:UNSPLASH, LEFT, AND BRIDGE CONNECT AFRICA INITIATIVE, RIGHT</a:t>
            </a:r>
            <a:endParaRPr/>
          </a:p>
        </p:txBody>
      </p:sp>
      <p:sp>
        <p:nvSpPr>
          <p:cNvPr id="248" name="Google Shape;248;p18"/>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49" name="Google Shape;249;p18"/>
          <p:cNvSpPr txBox="1"/>
          <p:nvPr>
            <p:ph idx="7" type="subTitle"/>
          </p:nvPr>
        </p:nvSpPr>
        <p:spPr>
          <a:xfrm>
            <a:off x="833470" y="3927898"/>
            <a:ext cx="2256300" cy="1200600"/>
          </a:xfrm>
          <a:prstGeom prst="rect">
            <a:avLst/>
          </a:prstGeom>
        </p:spPr>
        <p:txBody>
          <a:bodyPr anchorCtr="0" anchor="t" bIns="0" lIns="0" spcFirstLastPara="1" rIns="0" wrap="square" tIns="0">
            <a:spAutoFit/>
          </a:bodyPr>
          <a:lstStyle/>
          <a:p>
            <a:pPr indent="-219709" lvl="0" marL="137160" rtl="0" algn="l">
              <a:spcBef>
                <a:spcPts val="0"/>
              </a:spcBef>
              <a:spcAft>
                <a:spcPts val="0"/>
              </a:spcAft>
              <a:buClr>
                <a:srgbClr val="3F51F5"/>
              </a:buClr>
              <a:buSzPts val="1300"/>
              <a:buChar char="●"/>
            </a:pPr>
            <a:r>
              <a:rPr lang="en">
                <a:solidFill>
                  <a:srgbClr val="3F51F5"/>
                </a:solidFill>
              </a:rPr>
              <a:t>Numbers</a:t>
            </a:r>
            <a:endParaRPr>
              <a:solidFill>
                <a:srgbClr val="3F51F5"/>
              </a:solidFill>
            </a:endParaRPr>
          </a:p>
          <a:p>
            <a:pPr indent="-219709" lvl="0" marL="137160" rtl="0" algn="l">
              <a:spcBef>
                <a:spcPts val="0"/>
              </a:spcBef>
              <a:spcAft>
                <a:spcPts val="0"/>
              </a:spcAft>
              <a:buClr>
                <a:srgbClr val="3F51F5"/>
              </a:buClr>
              <a:buSzPts val="1300"/>
              <a:buChar char="●"/>
            </a:pPr>
            <a:r>
              <a:rPr lang="en">
                <a:solidFill>
                  <a:srgbClr val="3F51F5"/>
                </a:solidFill>
              </a:rPr>
              <a:t>Statistics</a:t>
            </a:r>
            <a:endParaRPr>
              <a:solidFill>
                <a:srgbClr val="3F51F5"/>
              </a:solidFill>
            </a:endParaRPr>
          </a:p>
          <a:p>
            <a:pPr indent="-219709" lvl="0" marL="137160" rtl="0" algn="l">
              <a:spcBef>
                <a:spcPts val="0"/>
              </a:spcBef>
              <a:spcAft>
                <a:spcPts val="0"/>
              </a:spcAft>
              <a:buClr>
                <a:srgbClr val="3F51F5"/>
              </a:buClr>
              <a:buSzPts val="1300"/>
              <a:buChar char="●"/>
            </a:pPr>
            <a:r>
              <a:rPr lang="en">
                <a:solidFill>
                  <a:srgbClr val="3F51F5"/>
                </a:solidFill>
              </a:rPr>
              <a:t>Proportions</a:t>
            </a:r>
            <a:endParaRPr>
              <a:solidFill>
                <a:srgbClr val="3F51F5"/>
              </a:solidFill>
            </a:endParaRPr>
          </a:p>
          <a:p>
            <a:pPr indent="-219709" lvl="0" marL="137160" rtl="0" algn="l">
              <a:spcBef>
                <a:spcPts val="0"/>
              </a:spcBef>
              <a:spcAft>
                <a:spcPts val="0"/>
              </a:spcAft>
              <a:buClr>
                <a:srgbClr val="3F51F5"/>
              </a:buClr>
              <a:buSzPts val="1300"/>
              <a:buChar char="●"/>
            </a:pPr>
            <a:r>
              <a:rPr lang="en">
                <a:solidFill>
                  <a:srgbClr val="3F51F5"/>
                </a:solidFill>
              </a:rPr>
              <a:t>Rates</a:t>
            </a:r>
            <a:endParaRPr>
              <a:solidFill>
                <a:srgbClr val="3F51F5"/>
              </a:solidFill>
            </a:endParaRPr>
          </a:p>
          <a:p>
            <a:pPr indent="-219709" lvl="0" marL="137160" rtl="0" algn="l">
              <a:spcBef>
                <a:spcPts val="0"/>
              </a:spcBef>
              <a:spcAft>
                <a:spcPts val="0"/>
              </a:spcAft>
              <a:buClr>
                <a:srgbClr val="3F51F5"/>
              </a:buClr>
              <a:buSzPts val="1300"/>
              <a:buChar char="●"/>
            </a:pPr>
            <a:r>
              <a:rPr lang="en">
                <a:solidFill>
                  <a:srgbClr val="3F51F5"/>
                </a:solidFill>
              </a:rPr>
              <a:t>Averages</a:t>
            </a:r>
            <a:endParaRPr>
              <a:solidFill>
                <a:srgbClr val="3F51F5"/>
              </a:solidFill>
            </a:endParaRPr>
          </a:p>
          <a:p>
            <a:pPr indent="-219709" lvl="0" marL="137160" rtl="0" algn="l">
              <a:spcBef>
                <a:spcPts val="0"/>
              </a:spcBef>
              <a:spcAft>
                <a:spcPts val="0"/>
              </a:spcAft>
              <a:buClr>
                <a:srgbClr val="3F51F5"/>
              </a:buClr>
              <a:buSzPts val="1300"/>
              <a:buChar char="●"/>
            </a:pPr>
            <a:r>
              <a:rPr lang="en">
                <a:solidFill>
                  <a:srgbClr val="3F51F5"/>
                </a:solidFill>
              </a:rPr>
              <a:t>Medians</a:t>
            </a:r>
            <a:endParaRPr>
              <a:solidFill>
                <a:srgbClr val="3F51F5"/>
              </a:solidFill>
            </a:endParaRPr>
          </a:p>
        </p:txBody>
      </p:sp>
      <p:sp>
        <p:nvSpPr>
          <p:cNvPr id="250" name="Google Shape;250;p18"/>
          <p:cNvSpPr txBox="1"/>
          <p:nvPr>
            <p:ph idx="7" type="subTitle"/>
          </p:nvPr>
        </p:nvSpPr>
        <p:spPr>
          <a:xfrm>
            <a:off x="4492697" y="3927898"/>
            <a:ext cx="2256300" cy="1000500"/>
          </a:xfrm>
          <a:prstGeom prst="rect">
            <a:avLst/>
          </a:prstGeom>
        </p:spPr>
        <p:txBody>
          <a:bodyPr anchorCtr="0" anchor="t" bIns="0" lIns="0" spcFirstLastPara="1" rIns="0" wrap="square" tIns="0">
            <a:spAutoFit/>
          </a:bodyPr>
          <a:lstStyle/>
          <a:p>
            <a:pPr indent="-219709" lvl="0" marL="137160" rtl="0" algn="l">
              <a:spcBef>
                <a:spcPts val="0"/>
              </a:spcBef>
              <a:spcAft>
                <a:spcPts val="0"/>
              </a:spcAft>
              <a:buClr>
                <a:srgbClr val="009C8A"/>
              </a:buClr>
              <a:buSzPts val="1300"/>
              <a:buChar char="●"/>
            </a:pPr>
            <a:r>
              <a:rPr lang="en">
                <a:solidFill>
                  <a:srgbClr val="009C8A"/>
                </a:solidFill>
              </a:rPr>
              <a:t>Quotes</a:t>
            </a:r>
            <a:endParaRPr>
              <a:solidFill>
                <a:srgbClr val="009C8A"/>
              </a:solidFill>
            </a:endParaRPr>
          </a:p>
          <a:p>
            <a:pPr indent="-219709" lvl="0" marL="137160" rtl="0" algn="l">
              <a:spcBef>
                <a:spcPts val="0"/>
              </a:spcBef>
              <a:spcAft>
                <a:spcPts val="0"/>
              </a:spcAft>
              <a:buClr>
                <a:srgbClr val="009C8A"/>
              </a:buClr>
              <a:buSzPts val="1300"/>
              <a:buChar char="●"/>
            </a:pPr>
            <a:r>
              <a:rPr lang="en">
                <a:solidFill>
                  <a:srgbClr val="009C8A"/>
                </a:solidFill>
              </a:rPr>
              <a:t>Interviews</a:t>
            </a:r>
            <a:endParaRPr>
              <a:solidFill>
                <a:srgbClr val="009C8A"/>
              </a:solidFill>
            </a:endParaRPr>
          </a:p>
          <a:p>
            <a:pPr indent="-219709" lvl="0" marL="137160" rtl="0" algn="l">
              <a:spcBef>
                <a:spcPts val="0"/>
              </a:spcBef>
              <a:spcAft>
                <a:spcPts val="0"/>
              </a:spcAft>
              <a:buClr>
                <a:srgbClr val="009C8A"/>
              </a:buClr>
              <a:buSzPts val="1300"/>
              <a:buChar char="●"/>
            </a:pPr>
            <a:r>
              <a:rPr lang="en">
                <a:solidFill>
                  <a:srgbClr val="009C8A"/>
                </a:solidFill>
              </a:rPr>
              <a:t>Observations</a:t>
            </a:r>
            <a:endParaRPr>
              <a:solidFill>
                <a:srgbClr val="009C8A"/>
              </a:solidFill>
            </a:endParaRPr>
          </a:p>
          <a:p>
            <a:pPr indent="-219709" lvl="0" marL="137160" rtl="0" algn="l">
              <a:spcBef>
                <a:spcPts val="0"/>
              </a:spcBef>
              <a:spcAft>
                <a:spcPts val="0"/>
              </a:spcAft>
              <a:buClr>
                <a:srgbClr val="009C8A"/>
              </a:buClr>
              <a:buSzPts val="1300"/>
              <a:buChar char="●"/>
            </a:pPr>
            <a:r>
              <a:rPr lang="en">
                <a:solidFill>
                  <a:srgbClr val="009C8A"/>
                </a:solidFill>
              </a:rPr>
              <a:t>Examples</a:t>
            </a:r>
            <a:endParaRPr>
              <a:solidFill>
                <a:srgbClr val="009C8A"/>
              </a:solidFill>
            </a:endParaRPr>
          </a:p>
          <a:p>
            <a:pPr indent="-219709" lvl="0" marL="137160" rtl="0" algn="l">
              <a:spcBef>
                <a:spcPts val="0"/>
              </a:spcBef>
              <a:spcAft>
                <a:spcPts val="0"/>
              </a:spcAft>
              <a:buClr>
                <a:srgbClr val="009C8A"/>
              </a:buClr>
              <a:buSzPts val="1300"/>
              <a:buChar char="●"/>
            </a:pPr>
            <a:r>
              <a:rPr lang="en">
                <a:solidFill>
                  <a:srgbClr val="009C8A"/>
                </a:solidFill>
              </a:rPr>
              <a:t>Descriptions</a:t>
            </a:r>
            <a:endParaRPr>
              <a:solidFill>
                <a:srgbClr val="009C8A"/>
              </a:solidFill>
            </a:endParaRPr>
          </a:p>
        </p:txBody>
      </p:sp>
      <p:sp>
        <p:nvSpPr>
          <p:cNvPr id="251" name="Google Shape;251;p18"/>
          <p:cNvSpPr txBox="1"/>
          <p:nvPr>
            <p:ph idx="2" type="subTitle"/>
          </p:nvPr>
        </p:nvSpPr>
        <p:spPr>
          <a:xfrm>
            <a:off x="671575" y="1872438"/>
            <a:ext cx="3313200" cy="2001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350"/>
              <a:buFont typeface="Arial"/>
              <a:buNone/>
            </a:pPr>
            <a:r>
              <a:rPr lang="en">
                <a:solidFill>
                  <a:schemeClr val="lt1"/>
                </a:solidFill>
              </a:rPr>
              <a:t>QUANTITATIVE DATA</a:t>
            </a:r>
            <a:endParaRPr>
              <a:solidFill>
                <a:schemeClr val="lt1"/>
              </a:solidFill>
            </a:endParaRPr>
          </a:p>
        </p:txBody>
      </p:sp>
      <p:sp>
        <p:nvSpPr>
          <p:cNvPr id="252" name="Google Shape;252;p18"/>
          <p:cNvSpPr txBox="1"/>
          <p:nvPr>
            <p:ph idx="2" type="subTitle"/>
          </p:nvPr>
        </p:nvSpPr>
        <p:spPr>
          <a:xfrm>
            <a:off x="3587789" y="1872438"/>
            <a:ext cx="37839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r>
              <a:rPr lang="en">
                <a:solidFill>
                  <a:schemeClr val="lt1"/>
                </a:solidFill>
              </a:rPr>
              <a:t>QUALITATIVE DATA</a:t>
            </a:r>
            <a:endParaRPr>
              <a:solidFill>
                <a:schemeClr val="lt1"/>
              </a:solidFill>
            </a:endParaRPr>
          </a:p>
        </p:txBody>
      </p:sp>
      <p:pic>
        <p:nvPicPr>
          <p:cNvPr id="253" name="Google Shape;253;p18"/>
          <p:cNvPicPr preferRelativeResize="0"/>
          <p:nvPr/>
        </p:nvPicPr>
        <p:blipFill rotWithShape="1">
          <a:blip r:embed="rId6">
            <a:alphaModFix/>
          </a:blip>
          <a:srcRect b="-10" l="76631" r="0" t="10"/>
          <a:stretch/>
        </p:blipFill>
        <p:spPr>
          <a:xfrm rot="5400000">
            <a:off x="3700425" y="1772166"/>
            <a:ext cx="629149" cy="200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9"/>
          <p:cNvSpPr/>
          <p:nvPr/>
        </p:nvSpPr>
        <p:spPr>
          <a:xfrm>
            <a:off x="4832675" y="558375"/>
            <a:ext cx="1217400" cy="1217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19"/>
          <p:cNvPicPr preferRelativeResize="0"/>
          <p:nvPr/>
        </p:nvPicPr>
        <p:blipFill>
          <a:blip r:embed="rId3">
            <a:alphaModFix/>
          </a:blip>
          <a:stretch>
            <a:fillRect/>
          </a:stretch>
        </p:blipFill>
        <p:spPr>
          <a:xfrm>
            <a:off x="-776225" y="674375"/>
            <a:ext cx="4068826" cy="4068849"/>
          </a:xfrm>
          <a:prstGeom prst="rect">
            <a:avLst/>
          </a:prstGeom>
          <a:noFill/>
          <a:ln>
            <a:noFill/>
          </a:ln>
        </p:spPr>
      </p:pic>
      <p:sp>
        <p:nvSpPr>
          <p:cNvPr id="260" name="Google Shape;260;p19"/>
          <p:cNvSpPr txBox="1"/>
          <p:nvPr>
            <p:ph type="title"/>
          </p:nvPr>
        </p:nvSpPr>
        <p:spPr>
          <a:xfrm>
            <a:off x="519450" y="1675050"/>
            <a:ext cx="2435100" cy="12930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Font typeface="Arial"/>
              <a:buNone/>
            </a:pPr>
            <a:r>
              <a:rPr lang="en"/>
              <a:t>Data </a:t>
            </a:r>
            <a:br>
              <a:rPr lang="en"/>
            </a:br>
            <a:r>
              <a:rPr lang="en"/>
              <a:t>Helps Tell a Story</a:t>
            </a:r>
            <a:endParaRPr/>
          </a:p>
        </p:txBody>
      </p:sp>
      <p:sp>
        <p:nvSpPr>
          <p:cNvPr id="261" name="Google Shape;261;p19"/>
          <p:cNvSpPr txBox="1"/>
          <p:nvPr>
            <p:ph idx="2" type="subTitle"/>
          </p:nvPr>
        </p:nvSpPr>
        <p:spPr>
          <a:xfrm>
            <a:off x="519450" y="3037216"/>
            <a:ext cx="2480400" cy="4617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2600"/>
              <a:buFont typeface="Arial"/>
              <a:buNone/>
            </a:pPr>
            <a:r>
              <a:rPr lang="en" sz="1500">
                <a:solidFill>
                  <a:srgbClr val="3F51F5"/>
                </a:solidFill>
              </a:rPr>
              <a:t>Data reveals relationships, patterns, and trends</a:t>
            </a:r>
            <a:endParaRPr sz="1500">
              <a:solidFill>
                <a:srgbClr val="3F51F5"/>
              </a:solidFill>
            </a:endParaRPr>
          </a:p>
        </p:txBody>
      </p:sp>
      <p:sp>
        <p:nvSpPr>
          <p:cNvPr id="262" name="Google Shape;262;p1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63" name="Google Shape;263;p19"/>
          <p:cNvSpPr txBox="1"/>
          <p:nvPr>
            <p:ph idx="7" type="subTitle"/>
          </p:nvPr>
        </p:nvSpPr>
        <p:spPr>
          <a:xfrm>
            <a:off x="3740075" y="4238500"/>
            <a:ext cx="3402600" cy="800400"/>
          </a:xfrm>
          <a:prstGeom prst="rect">
            <a:avLst/>
          </a:prstGeom>
        </p:spPr>
        <p:txBody>
          <a:bodyPr anchorCtr="0" anchor="t" bIns="0" lIns="0" spcFirstLastPara="1" rIns="0" wrap="square" tIns="0">
            <a:spAutoFit/>
          </a:bodyPr>
          <a:lstStyle/>
          <a:p>
            <a:pPr indent="-219709" lvl="0" marL="228600" rtl="0" algn="l">
              <a:spcBef>
                <a:spcPts val="0"/>
              </a:spcBef>
              <a:spcAft>
                <a:spcPts val="0"/>
              </a:spcAft>
              <a:buSzPts val="1300"/>
              <a:buChar char="●"/>
            </a:pPr>
            <a:r>
              <a:rPr lang="en"/>
              <a:t>Highlight issues of interest</a:t>
            </a:r>
            <a:endParaRPr/>
          </a:p>
          <a:p>
            <a:pPr indent="-219709" lvl="0" marL="228600" rtl="0" algn="l">
              <a:spcBef>
                <a:spcPts val="0"/>
              </a:spcBef>
              <a:spcAft>
                <a:spcPts val="0"/>
              </a:spcAft>
              <a:buSzPts val="1300"/>
              <a:buChar char="●"/>
            </a:pPr>
            <a:r>
              <a:rPr lang="en"/>
              <a:t>Inform quantitative data collection</a:t>
            </a:r>
            <a:endParaRPr/>
          </a:p>
          <a:p>
            <a:pPr indent="-219709" lvl="0" marL="228600" rtl="0" algn="l">
              <a:spcBef>
                <a:spcPts val="0"/>
              </a:spcBef>
              <a:spcAft>
                <a:spcPts val="0"/>
              </a:spcAft>
              <a:buSzPts val="1300"/>
              <a:buChar char="●"/>
            </a:pPr>
            <a:r>
              <a:rPr lang="en"/>
              <a:t>Explain what the numbers mean</a:t>
            </a:r>
            <a:endParaRPr/>
          </a:p>
          <a:p>
            <a:pPr indent="-219709" lvl="0" marL="228600" rtl="0" algn="l">
              <a:spcBef>
                <a:spcPts val="0"/>
              </a:spcBef>
              <a:spcAft>
                <a:spcPts val="0"/>
              </a:spcAft>
              <a:buSzPts val="1300"/>
              <a:buChar char="●"/>
            </a:pPr>
            <a:r>
              <a:rPr lang="en"/>
              <a:t>Add richness and context to the numbers</a:t>
            </a:r>
            <a:endParaRPr/>
          </a:p>
        </p:txBody>
      </p:sp>
      <p:sp>
        <p:nvSpPr>
          <p:cNvPr id="264" name="Google Shape;264;p19"/>
          <p:cNvSpPr txBox="1"/>
          <p:nvPr/>
        </p:nvSpPr>
        <p:spPr>
          <a:xfrm>
            <a:off x="3702425" y="3792850"/>
            <a:ext cx="347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rgbClr val="009C8A"/>
                </a:solidFill>
                <a:latin typeface="Nunito ExtraBold"/>
                <a:ea typeface="Nunito ExtraBold"/>
                <a:cs typeface="Nunito ExtraBold"/>
                <a:sym typeface="Nunito ExtraBold"/>
              </a:rPr>
              <a:t>Qualitative data can help…</a:t>
            </a:r>
            <a:endParaRPr sz="1500">
              <a:solidFill>
                <a:srgbClr val="009C8A"/>
              </a:solidFill>
            </a:endParaRPr>
          </a:p>
        </p:txBody>
      </p:sp>
      <p:sp>
        <p:nvSpPr>
          <p:cNvPr id="265" name="Google Shape;265;p19"/>
          <p:cNvSpPr txBox="1"/>
          <p:nvPr/>
        </p:nvSpPr>
        <p:spPr>
          <a:xfrm>
            <a:off x="3547925" y="1751050"/>
            <a:ext cx="378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3F51F5"/>
                </a:solidFill>
                <a:latin typeface="Nunito ExtraBold"/>
                <a:ea typeface="Nunito ExtraBold"/>
                <a:cs typeface="Nunito ExtraBold"/>
                <a:sym typeface="Nunito ExtraBold"/>
              </a:rPr>
              <a:t>Quantitative data is a good starting point </a:t>
            </a:r>
            <a:endParaRPr sz="1500">
              <a:solidFill>
                <a:srgbClr val="3F51F5"/>
              </a:solidFill>
            </a:endParaRPr>
          </a:p>
        </p:txBody>
      </p:sp>
      <p:pic>
        <p:nvPicPr>
          <p:cNvPr id="266" name="Google Shape;266;p19"/>
          <p:cNvPicPr preferRelativeResize="0"/>
          <p:nvPr/>
        </p:nvPicPr>
        <p:blipFill rotWithShape="1">
          <a:blip r:embed="rId4">
            <a:alphaModFix/>
          </a:blip>
          <a:srcRect b="-10" l="27546" r="0" t="10"/>
          <a:stretch/>
        </p:blipFill>
        <p:spPr>
          <a:xfrm>
            <a:off x="519448" y="3617733"/>
            <a:ext cx="1950724" cy="200100"/>
          </a:xfrm>
          <a:prstGeom prst="rect">
            <a:avLst/>
          </a:prstGeom>
          <a:noFill/>
          <a:ln>
            <a:noFill/>
          </a:ln>
        </p:spPr>
      </p:pic>
      <p:pic>
        <p:nvPicPr>
          <p:cNvPr id="267" name="Google Shape;267;p19"/>
          <p:cNvPicPr preferRelativeResize="0"/>
          <p:nvPr/>
        </p:nvPicPr>
        <p:blipFill>
          <a:blip r:embed="rId5">
            <a:alphaModFix/>
          </a:blip>
          <a:stretch>
            <a:fillRect/>
          </a:stretch>
        </p:blipFill>
        <p:spPr>
          <a:xfrm>
            <a:off x="5058162" y="813325"/>
            <a:ext cx="766425" cy="645400"/>
          </a:xfrm>
          <a:prstGeom prst="rect">
            <a:avLst/>
          </a:prstGeom>
          <a:noFill/>
          <a:ln>
            <a:noFill/>
          </a:ln>
        </p:spPr>
      </p:pic>
      <p:sp>
        <p:nvSpPr>
          <p:cNvPr id="268" name="Google Shape;268;p19"/>
          <p:cNvSpPr/>
          <p:nvPr/>
        </p:nvSpPr>
        <p:spPr>
          <a:xfrm>
            <a:off x="4832675" y="2586163"/>
            <a:ext cx="1217400" cy="12174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19"/>
          <p:cNvPicPr preferRelativeResize="0"/>
          <p:nvPr/>
        </p:nvPicPr>
        <p:blipFill>
          <a:blip r:embed="rId6">
            <a:alphaModFix/>
          </a:blip>
          <a:stretch>
            <a:fillRect/>
          </a:stretch>
        </p:blipFill>
        <p:spPr>
          <a:xfrm>
            <a:off x="5008600" y="2832180"/>
            <a:ext cx="865550" cy="795375"/>
          </a:xfrm>
          <a:prstGeom prst="rect">
            <a:avLst/>
          </a:prstGeom>
          <a:noFill/>
          <a:ln>
            <a:noFill/>
          </a:ln>
        </p:spPr>
      </p:pic>
      <p:pic>
        <p:nvPicPr>
          <p:cNvPr id="270" name="Google Shape;270;p19"/>
          <p:cNvPicPr preferRelativeResize="0"/>
          <p:nvPr/>
        </p:nvPicPr>
        <p:blipFill rotWithShape="1">
          <a:blip r:embed="rId4">
            <a:alphaModFix/>
          </a:blip>
          <a:srcRect b="-19" l="83832" r="0" t="20"/>
          <a:stretch/>
        </p:blipFill>
        <p:spPr>
          <a:xfrm rot="5400000">
            <a:off x="5223725" y="2219179"/>
            <a:ext cx="435301" cy="200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0"/>
          <p:cNvSpPr/>
          <p:nvPr/>
        </p:nvSpPr>
        <p:spPr>
          <a:xfrm>
            <a:off x="-123000" y="428475"/>
            <a:ext cx="3303284" cy="2886661"/>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76" name="Google Shape;276;p20"/>
          <p:cNvSpPr txBox="1"/>
          <p:nvPr>
            <p:ph type="title"/>
          </p:nvPr>
        </p:nvSpPr>
        <p:spPr>
          <a:xfrm>
            <a:off x="519450" y="1184200"/>
            <a:ext cx="2435100" cy="12930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Font typeface="Arial"/>
              <a:buNone/>
            </a:pPr>
            <a:r>
              <a:rPr lang="en"/>
              <a:t>Evaluating Data Quality</a:t>
            </a:r>
            <a:endParaRPr/>
          </a:p>
        </p:txBody>
      </p:sp>
      <p:sp>
        <p:nvSpPr>
          <p:cNvPr id="277" name="Google Shape;277;p20"/>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ALINA</a:t>
            </a:r>
            <a:r>
              <a:rPr lang="en"/>
              <a:t>-</a:t>
            </a:r>
            <a:r>
              <a:rPr lang="en"/>
              <a:t>GRUBNYAK FOR UNSPLASH</a:t>
            </a:r>
            <a:endParaRPr/>
          </a:p>
        </p:txBody>
      </p:sp>
      <p:sp>
        <p:nvSpPr>
          <p:cNvPr id="278" name="Google Shape;278;p20"/>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79" name="Google Shape;279;p20"/>
          <p:cNvSpPr txBox="1"/>
          <p:nvPr>
            <p:ph idx="7" type="subTitle"/>
          </p:nvPr>
        </p:nvSpPr>
        <p:spPr>
          <a:xfrm>
            <a:off x="658270" y="3767271"/>
            <a:ext cx="2256300" cy="1200600"/>
          </a:xfrm>
          <a:prstGeom prst="rect">
            <a:avLst/>
          </a:prstGeom>
        </p:spPr>
        <p:txBody>
          <a:bodyPr anchorCtr="0" anchor="t" bIns="0" lIns="0" spcFirstLastPara="1" rIns="0" wrap="square" tIns="0">
            <a:spAutoFit/>
          </a:bodyPr>
          <a:lstStyle/>
          <a:p>
            <a:pPr indent="-219709" lvl="0" marL="137160" rtl="0" algn="l">
              <a:spcBef>
                <a:spcPts val="0"/>
              </a:spcBef>
              <a:spcAft>
                <a:spcPts val="0"/>
              </a:spcAft>
              <a:buSzPts val="1300"/>
              <a:buChar char="●"/>
            </a:pPr>
            <a:r>
              <a:rPr lang="en"/>
              <a:t>Reliability</a:t>
            </a:r>
            <a:endParaRPr/>
          </a:p>
          <a:p>
            <a:pPr indent="-219709" lvl="0" marL="137160" rtl="0" algn="l">
              <a:spcBef>
                <a:spcPts val="0"/>
              </a:spcBef>
              <a:spcAft>
                <a:spcPts val="0"/>
              </a:spcAft>
              <a:buSzPts val="1300"/>
              <a:buChar char="●"/>
            </a:pPr>
            <a:r>
              <a:rPr lang="en"/>
              <a:t>Validity</a:t>
            </a:r>
            <a:endParaRPr/>
          </a:p>
          <a:p>
            <a:pPr indent="-219709" lvl="0" marL="137160" rtl="0" algn="l">
              <a:spcBef>
                <a:spcPts val="0"/>
              </a:spcBef>
              <a:spcAft>
                <a:spcPts val="0"/>
              </a:spcAft>
              <a:buSzPts val="1300"/>
              <a:buChar char="●"/>
            </a:pPr>
            <a:r>
              <a:rPr lang="en"/>
              <a:t>Representativeness</a:t>
            </a:r>
            <a:endParaRPr/>
          </a:p>
          <a:p>
            <a:pPr indent="-219709" lvl="0" marL="137160" rtl="0" algn="l">
              <a:spcBef>
                <a:spcPts val="0"/>
              </a:spcBef>
              <a:spcAft>
                <a:spcPts val="0"/>
              </a:spcAft>
              <a:buSzPts val="1300"/>
              <a:buChar char="●"/>
            </a:pPr>
            <a:r>
              <a:rPr lang="en"/>
              <a:t>Applicability</a:t>
            </a:r>
            <a:endParaRPr/>
          </a:p>
          <a:p>
            <a:pPr indent="-219709" lvl="0" marL="137160" rtl="0" algn="l">
              <a:spcBef>
                <a:spcPts val="0"/>
              </a:spcBef>
              <a:spcAft>
                <a:spcPts val="0"/>
              </a:spcAft>
              <a:buSzPts val="1300"/>
              <a:buChar char="●"/>
            </a:pPr>
            <a:r>
              <a:rPr lang="en"/>
              <a:t>Timeliness</a:t>
            </a:r>
            <a:endParaRPr/>
          </a:p>
          <a:p>
            <a:pPr indent="-219709" lvl="0" marL="137160" rtl="0" algn="l">
              <a:spcBef>
                <a:spcPts val="0"/>
              </a:spcBef>
              <a:spcAft>
                <a:spcPts val="0"/>
              </a:spcAft>
              <a:buSzPts val="1300"/>
              <a:buChar char="●"/>
            </a:pPr>
            <a:r>
              <a:rPr lang="en"/>
              <a:t>Credibility</a:t>
            </a:r>
            <a:endParaRPr/>
          </a:p>
        </p:txBody>
      </p:sp>
      <p:pic>
        <p:nvPicPr>
          <p:cNvPr id="280" name="Google Shape;280;p20"/>
          <p:cNvPicPr preferRelativeResize="0"/>
          <p:nvPr/>
        </p:nvPicPr>
        <p:blipFill>
          <a:blip r:embed="rId3">
            <a:alphaModFix/>
          </a:blip>
          <a:stretch>
            <a:fillRect/>
          </a:stretch>
        </p:blipFill>
        <p:spPr>
          <a:xfrm>
            <a:off x="2779935" y="428475"/>
            <a:ext cx="5020975" cy="5010923"/>
          </a:xfrm>
          <a:prstGeom prst="rect">
            <a:avLst/>
          </a:prstGeom>
          <a:noFill/>
          <a:ln>
            <a:noFill/>
          </a:ln>
        </p:spPr>
      </p:pic>
      <p:sp>
        <p:nvSpPr>
          <p:cNvPr id="281" name="Google Shape;281;p2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82" name="Google Shape;282;p2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283" name="Google Shape;283;p20"/>
          <p:cNvPicPr preferRelativeResize="0"/>
          <p:nvPr/>
        </p:nvPicPr>
        <p:blipFill rotWithShape="1">
          <a:blip r:embed="rId4">
            <a:alphaModFix/>
          </a:blip>
          <a:srcRect b="-10" l="40119" r="0" t="10"/>
          <a:stretch/>
        </p:blipFill>
        <p:spPr>
          <a:xfrm>
            <a:off x="530126" y="2565800"/>
            <a:ext cx="1612200" cy="200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21"/>
          <p:cNvPicPr preferRelativeResize="0"/>
          <p:nvPr/>
        </p:nvPicPr>
        <p:blipFill>
          <a:blip r:embed="rId3">
            <a:alphaModFix/>
          </a:blip>
          <a:stretch>
            <a:fillRect/>
          </a:stretch>
        </p:blipFill>
        <p:spPr>
          <a:xfrm>
            <a:off x="2088761" y="428950"/>
            <a:ext cx="3868822" cy="1962000"/>
          </a:xfrm>
          <a:prstGeom prst="rect">
            <a:avLst/>
          </a:prstGeom>
          <a:noFill/>
          <a:ln>
            <a:noFill/>
          </a:ln>
        </p:spPr>
      </p:pic>
      <p:sp>
        <p:nvSpPr>
          <p:cNvPr id="289" name="Google Shape;289;p21"/>
          <p:cNvSpPr txBox="1"/>
          <p:nvPr>
            <p:ph type="title"/>
          </p:nvPr>
        </p:nvSpPr>
        <p:spPr>
          <a:xfrm>
            <a:off x="2618833" y="1084150"/>
            <a:ext cx="2966700" cy="969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Points to Consider</a:t>
            </a:r>
            <a:endParaRPr/>
          </a:p>
        </p:txBody>
      </p:sp>
      <p:sp>
        <p:nvSpPr>
          <p:cNvPr id="290" name="Google Shape;290;p21"/>
          <p:cNvSpPr/>
          <p:nvPr/>
        </p:nvSpPr>
        <p:spPr>
          <a:xfrm>
            <a:off x="6620825" y="31014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1"/>
          <p:cNvSpPr/>
          <p:nvPr/>
        </p:nvSpPr>
        <p:spPr>
          <a:xfrm>
            <a:off x="5399050" y="31014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1"/>
          <p:cNvSpPr/>
          <p:nvPr/>
        </p:nvSpPr>
        <p:spPr>
          <a:xfrm>
            <a:off x="4177275" y="31014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1"/>
          <p:cNvSpPr/>
          <p:nvPr/>
        </p:nvSpPr>
        <p:spPr>
          <a:xfrm>
            <a:off x="2955500" y="31014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1"/>
          <p:cNvSpPr/>
          <p:nvPr/>
        </p:nvSpPr>
        <p:spPr>
          <a:xfrm>
            <a:off x="511950" y="31014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21"/>
          <p:cNvPicPr preferRelativeResize="0"/>
          <p:nvPr/>
        </p:nvPicPr>
        <p:blipFill rotWithShape="1">
          <a:blip r:embed="rId4">
            <a:alphaModFix/>
          </a:blip>
          <a:srcRect b="49145" l="0" r="-10" t="0"/>
          <a:stretch/>
        </p:blipFill>
        <p:spPr>
          <a:xfrm flipH="1" rot="10800000">
            <a:off x="2082713" y="2543176"/>
            <a:ext cx="189125" cy="533575"/>
          </a:xfrm>
          <a:prstGeom prst="rect">
            <a:avLst/>
          </a:prstGeom>
          <a:noFill/>
          <a:ln>
            <a:noFill/>
          </a:ln>
        </p:spPr>
      </p:pic>
      <p:pic>
        <p:nvPicPr>
          <p:cNvPr id="296" name="Google Shape;296;p21"/>
          <p:cNvPicPr preferRelativeResize="0"/>
          <p:nvPr/>
        </p:nvPicPr>
        <p:blipFill rotWithShape="1">
          <a:blip r:embed="rId4">
            <a:alphaModFix/>
          </a:blip>
          <a:srcRect b="49145" l="0" r="-10" t="0"/>
          <a:stretch/>
        </p:blipFill>
        <p:spPr>
          <a:xfrm flipH="1" rot="10800000">
            <a:off x="860938" y="2543176"/>
            <a:ext cx="189125" cy="533575"/>
          </a:xfrm>
          <a:prstGeom prst="rect">
            <a:avLst/>
          </a:prstGeom>
          <a:noFill/>
          <a:ln>
            <a:noFill/>
          </a:ln>
        </p:spPr>
      </p:pic>
      <p:pic>
        <p:nvPicPr>
          <p:cNvPr id="297" name="Google Shape;297;p21"/>
          <p:cNvPicPr preferRelativeResize="0"/>
          <p:nvPr/>
        </p:nvPicPr>
        <p:blipFill rotWithShape="1">
          <a:blip r:embed="rId4">
            <a:alphaModFix/>
          </a:blip>
          <a:srcRect b="49145" l="0" r="-10" t="0"/>
          <a:stretch/>
        </p:blipFill>
        <p:spPr>
          <a:xfrm flipH="1" rot="10800000">
            <a:off x="3304494" y="2543176"/>
            <a:ext cx="189125" cy="533575"/>
          </a:xfrm>
          <a:prstGeom prst="rect">
            <a:avLst/>
          </a:prstGeom>
          <a:noFill/>
          <a:ln>
            <a:noFill/>
          </a:ln>
        </p:spPr>
      </p:pic>
      <p:pic>
        <p:nvPicPr>
          <p:cNvPr id="298" name="Google Shape;298;p21"/>
          <p:cNvPicPr preferRelativeResize="0"/>
          <p:nvPr/>
        </p:nvPicPr>
        <p:blipFill rotWithShape="1">
          <a:blip r:embed="rId4">
            <a:alphaModFix/>
          </a:blip>
          <a:srcRect b="49145" l="0" r="-10" t="0"/>
          <a:stretch/>
        </p:blipFill>
        <p:spPr>
          <a:xfrm flipH="1" rot="10800000">
            <a:off x="4526300" y="2543176"/>
            <a:ext cx="189125" cy="533575"/>
          </a:xfrm>
          <a:prstGeom prst="rect">
            <a:avLst/>
          </a:prstGeom>
          <a:noFill/>
          <a:ln>
            <a:noFill/>
          </a:ln>
        </p:spPr>
      </p:pic>
      <p:sp>
        <p:nvSpPr>
          <p:cNvPr id="299" name="Google Shape;299;p2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00" name="Google Shape;300;p21"/>
          <p:cNvSpPr/>
          <p:nvPr/>
        </p:nvSpPr>
        <p:spPr>
          <a:xfrm>
            <a:off x="1733725" y="31014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21"/>
          <p:cNvPicPr preferRelativeResize="0"/>
          <p:nvPr/>
        </p:nvPicPr>
        <p:blipFill rotWithShape="1">
          <a:blip r:embed="rId4">
            <a:alphaModFix/>
          </a:blip>
          <a:srcRect b="49145" l="0" r="-10" t="0"/>
          <a:stretch/>
        </p:blipFill>
        <p:spPr>
          <a:xfrm flipH="1" rot="10800000">
            <a:off x="5748100" y="2543176"/>
            <a:ext cx="189125" cy="533575"/>
          </a:xfrm>
          <a:prstGeom prst="rect">
            <a:avLst/>
          </a:prstGeom>
          <a:noFill/>
          <a:ln>
            <a:noFill/>
          </a:ln>
        </p:spPr>
      </p:pic>
      <p:pic>
        <p:nvPicPr>
          <p:cNvPr id="302" name="Google Shape;302;p21"/>
          <p:cNvPicPr preferRelativeResize="0"/>
          <p:nvPr/>
        </p:nvPicPr>
        <p:blipFill rotWithShape="1">
          <a:blip r:embed="rId4">
            <a:alphaModFix/>
          </a:blip>
          <a:srcRect b="49145" l="0" r="-10" t="0"/>
          <a:stretch/>
        </p:blipFill>
        <p:spPr>
          <a:xfrm flipH="1" rot="10800000">
            <a:off x="6969900" y="2543176"/>
            <a:ext cx="189125" cy="533575"/>
          </a:xfrm>
          <a:prstGeom prst="rect">
            <a:avLst/>
          </a:prstGeom>
          <a:noFill/>
          <a:ln>
            <a:noFill/>
          </a:ln>
        </p:spPr>
      </p:pic>
      <p:sp>
        <p:nvSpPr>
          <p:cNvPr id="303" name="Google Shape;303;p21"/>
          <p:cNvSpPr txBox="1"/>
          <p:nvPr/>
        </p:nvSpPr>
        <p:spPr>
          <a:xfrm>
            <a:off x="321417" y="3992942"/>
            <a:ext cx="1229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What’s new about the research? </a:t>
            </a:r>
            <a:endParaRPr/>
          </a:p>
        </p:txBody>
      </p:sp>
      <p:sp>
        <p:nvSpPr>
          <p:cNvPr id="304" name="Google Shape;304;p21"/>
          <p:cNvSpPr txBox="1"/>
          <p:nvPr/>
        </p:nvSpPr>
        <p:spPr>
          <a:xfrm>
            <a:off x="1550767" y="3992942"/>
            <a:ext cx="1229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hlink"/>
                </a:solidFill>
                <a:latin typeface="Raleway"/>
                <a:ea typeface="Raleway"/>
                <a:cs typeface="Raleway"/>
                <a:sym typeface="Raleway"/>
              </a:rPr>
              <a:t>Is it relevant to your audience?</a:t>
            </a:r>
            <a:endParaRPr/>
          </a:p>
        </p:txBody>
      </p:sp>
      <p:sp>
        <p:nvSpPr>
          <p:cNvPr id="305" name="Google Shape;305;p21"/>
          <p:cNvSpPr txBox="1"/>
          <p:nvPr/>
        </p:nvSpPr>
        <p:spPr>
          <a:xfrm>
            <a:off x="2782875" y="3992934"/>
            <a:ext cx="1251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hlink"/>
                </a:solidFill>
                <a:latin typeface="Raleway"/>
                <a:ea typeface="Raleway"/>
                <a:cs typeface="Raleway"/>
                <a:sym typeface="Raleway"/>
              </a:rPr>
              <a:t>Has </a:t>
            </a:r>
            <a:r>
              <a:rPr lang="en" sz="1300">
                <a:solidFill>
                  <a:schemeClr val="hlink"/>
                </a:solidFill>
                <a:latin typeface="Raleway"/>
                <a:ea typeface="Raleway"/>
                <a:cs typeface="Raleway"/>
                <a:sym typeface="Raleway"/>
              </a:rPr>
              <a:t>it </a:t>
            </a:r>
            <a:r>
              <a:rPr lang="en" sz="1300">
                <a:solidFill>
                  <a:schemeClr val="hlink"/>
                </a:solidFill>
                <a:latin typeface="Raleway"/>
                <a:ea typeface="Raleway"/>
                <a:cs typeface="Raleway"/>
                <a:sym typeface="Raleway"/>
              </a:rPr>
              <a:t>been peer reviewed or fact checked?</a:t>
            </a:r>
            <a:endParaRPr/>
          </a:p>
        </p:txBody>
      </p:sp>
      <p:sp>
        <p:nvSpPr>
          <p:cNvPr id="306" name="Google Shape;306;p21"/>
          <p:cNvSpPr txBox="1"/>
          <p:nvPr/>
        </p:nvSpPr>
        <p:spPr>
          <a:xfrm>
            <a:off x="3974483" y="3992950"/>
            <a:ext cx="13104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hlink"/>
                </a:solidFill>
                <a:latin typeface="Raleway"/>
                <a:ea typeface="Raleway"/>
                <a:cs typeface="Raleway"/>
                <a:sym typeface="Raleway"/>
              </a:rPr>
              <a:t>Does it appear in a reputable journal or government document?</a:t>
            </a:r>
            <a:endParaRPr/>
          </a:p>
        </p:txBody>
      </p:sp>
      <p:sp>
        <p:nvSpPr>
          <p:cNvPr id="307" name="Google Shape;307;p21"/>
          <p:cNvSpPr txBox="1"/>
          <p:nvPr/>
        </p:nvSpPr>
        <p:spPr>
          <a:xfrm>
            <a:off x="5339749" y="3992934"/>
            <a:ext cx="1047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Who funded it?</a:t>
            </a:r>
            <a:endParaRPr/>
          </a:p>
        </p:txBody>
      </p:sp>
      <p:sp>
        <p:nvSpPr>
          <p:cNvPr id="308" name="Google Shape;308;p21"/>
          <p:cNvSpPr txBox="1"/>
          <p:nvPr/>
        </p:nvSpPr>
        <p:spPr>
          <a:xfrm>
            <a:off x="6411775" y="3992934"/>
            <a:ext cx="1310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What are its strengths and limitations?</a:t>
            </a:r>
            <a:endParaRPr/>
          </a:p>
        </p:txBody>
      </p:sp>
      <p:pic>
        <p:nvPicPr>
          <p:cNvPr id="309" name="Google Shape;309;p21"/>
          <p:cNvPicPr preferRelativeResize="0"/>
          <p:nvPr/>
        </p:nvPicPr>
        <p:blipFill>
          <a:blip r:embed="rId5">
            <a:alphaModFix/>
          </a:blip>
          <a:stretch>
            <a:fillRect/>
          </a:stretch>
        </p:blipFill>
        <p:spPr>
          <a:xfrm>
            <a:off x="3144607" y="3269050"/>
            <a:ext cx="533575" cy="533575"/>
          </a:xfrm>
          <a:prstGeom prst="rect">
            <a:avLst/>
          </a:prstGeom>
          <a:noFill/>
          <a:ln>
            <a:noFill/>
          </a:ln>
        </p:spPr>
      </p:pic>
      <p:pic>
        <p:nvPicPr>
          <p:cNvPr id="310" name="Google Shape;310;p21"/>
          <p:cNvPicPr preferRelativeResize="0"/>
          <p:nvPr/>
        </p:nvPicPr>
        <p:blipFill>
          <a:blip r:embed="rId6">
            <a:alphaModFix/>
          </a:blip>
          <a:stretch>
            <a:fillRect/>
          </a:stretch>
        </p:blipFill>
        <p:spPr>
          <a:xfrm>
            <a:off x="4402671" y="3269050"/>
            <a:ext cx="460815" cy="533575"/>
          </a:xfrm>
          <a:prstGeom prst="rect">
            <a:avLst/>
          </a:prstGeom>
          <a:noFill/>
          <a:ln>
            <a:noFill/>
          </a:ln>
        </p:spPr>
      </p:pic>
      <p:pic>
        <p:nvPicPr>
          <p:cNvPr id="311" name="Google Shape;311;p21"/>
          <p:cNvPicPr preferRelativeResize="0"/>
          <p:nvPr/>
        </p:nvPicPr>
        <p:blipFill>
          <a:blip r:embed="rId7">
            <a:alphaModFix/>
          </a:blip>
          <a:stretch>
            <a:fillRect/>
          </a:stretch>
        </p:blipFill>
        <p:spPr>
          <a:xfrm>
            <a:off x="792593" y="3252567"/>
            <a:ext cx="333601" cy="586350"/>
          </a:xfrm>
          <a:prstGeom prst="rect">
            <a:avLst/>
          </a:prstGeom>
          <a:noFill/>
          <a:ln>
            <a:noFill/>
          </a:ln>
        </p:spPr>
      </p:pic>
      <p:pic>
        <p:nvPicPr>
          <p:cNvPr id="312" name="Google Shape;312;p21"/>
          <p:cNvPicPr preferRelativeResize="0"/>
          <p:nvPr/>
        </p:nvPicPr>
        <p:blipFill>
          <a:blip r:embed="rId8">
            <a:alphaModFix/>
          </a:blip>
          <a:stretch>
            <a:fillRect/>
          </a:stretch>
        </p:blipFill>
        <p:spPr>
          <a:xfrm>
            <a:off x="5512000" y="3318500"/>
            <a:ext cx="656106" cy="488275"/>
          </a:xfrm>
          <a:prstGeom prst="rect">
            <a:avLst/>
          </a:prstGeom>
          <a:noFill/>
          <a:ln>
            <a:noFill/>
          </a:ln>
        </p:spPr>
      </p:pic>
      <p:pic>
        <p:nvPicPr>
          <p:cNvPr id="313" name="Google Shape;313;p21"/>
          <p:cNvPicPr preferRelativeResize="0"/>
          <p:nvPr/>
        </p:nvPicPr>
        <p:blipFill>
          <a:blip r:embed="rId9">
            <a:alphaModFix/>
          </a:blip>
          <a:stretch>
            <a:fillRect/>
          </a:stretch>
        </p:blipFill>
        <p:spPr>
          <a:xfrm>
            <a:off x="6846450" y="3270047"/>
            <a:ext cx="460800" cy="557805"/>
          </a:xfrm>
          <a:prstGeom prst="rect">
            <a:avLst/>
          </a:prstGeom>
          <a:noFill/>
          <a:ln>
            <a:noFill/>
          </a:ln>
        </p:spPr>
      </p:pic>
      <p:pic>
        <p:nvPicPr>
          <p:cNvPr id="314" name="Google Shape;314;p21"/>
          <p:cNvPicPr preferRelativeResize="0"/>
          <p:nvPr/>
        </p:nvPicPr>
        <p:blipFill>
          <a:blip r:embed="rId10">
            <a:alphaModFix/>
          </a:blip>
          <a:stretch>
            <a:fillRect/>
          </a:stretch>
        </p:blipFill>
        <p:spPr>
          <a:xfrm>
            <a:off x="1932549" y="3271501"/>
            <a:ext cx="500160" cy="488275"/>
          </a:xfrm>
          <a:prstGeom prst="rect">
            <a:avLst/>
          </a:prstGeom>
          <a:noFill/>
          <a:ln>
            <a:noFill/>
          </a:ln>
        </p:spPr>
      </p:pic>
      <p:pic>
        <p:nvPicPr>
          <p:cNvPr id="315" name="Google Shape;315;p21"/>
          <p:cNvPicPr preferRelativeResize="0"/>
          <p:nvPr/>
        </p:nvPicPr>
        <p:blipFill rotWithShape="1">
          <a:blip r:embed="rId11">
            <a:alphaModFix/>
          </a:blip>
          <a:srcRect b="0" l="0" r="9428" t="-33922"/>
          <a:stretch/>
        </p:blipFill>
        <p:spPr>
          <a:xfrm>
            <a:off x="923675" y="2551375"/>
            <a:ext cx="6186751" cy="84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2"/>
          <p:cNvSpPr/>
          <p:nvPr/>
        </p:nvSpPr>
        <p:spPr>
          <a:xfrm flipH="1">
            <a:off x="3814303" y="428475"/>
            <a:ext cx="3982972" cy="3480624"/>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1" name="Google Shape;321;p22"/>
          <p:cNvSpPr/>
          <p:nvPr/>
        </p:nvSpPr>
        <p:spPr>
          <a:xfrm>
            <a:off x="0" y="428475"/>
            <a:ext cx="3670316" cy="3207401"/>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2" name="Google Shape;322;p22"/>
          <p:cNvSpPr/>
          <p:nvPr/>
        </p:nvSpPr>
        <p:spPr>
          <a:xfrm>
            <a:off x="1211500" y="2299275"/>
            <a:ext cx="4450500" cy="44505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2"/>
          <p:cNvSpPr txBox="1"/>
          <p:nvPr>
            <p:ph type="title"/>
          </p:nvPr>
        </p:nvSpPr>
        <p:spPr>
          <a:xfrm>
            <a:off x="519450" y="1184200"/>
            <a:ext cx="28740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2250"/>
              <a:buFont typeface="Arial"/>
              <a:buNone/>
            </a:pPr>
            <a:r>
              <a:rPr lang="en"/>
              <a:t>Properly Cite Your Data</a:t>
            </a:r>
            <a:endParaRPr/>
          </a:p>
        </p:txBody>
      </p:sp>
      <p:sp>
        <p:nvSpPr>
          <p:cNvPr id="324" name="Google Shape;324;p22"/>
          <p:cNvSpPr txBox="1"/>
          <p:nvPr>
            <p:ph idx="6" type="subTitle"/>
          </p:nvPr>
        </p:nvSpPr>
        <p:spPr>
          <a:xfrm>
            <a:off x="2154425" y="3264850"/>
            <a:ext cx="2874000" cy="19701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2250"/>
              <a:buFont typeface="Arial"/>
              <a:buNone/>
            </a:pPr>
            <a:r>
              <a:rPr lang="en">
                <a:solidFill>
                  <a:schemeClr val="lt1"/>
                </a:solidFill>
              </a:rPr>
              <a:t>When you use data for advocacy, it is important to cite it properly. This matters for credibility. You and anyone who hears your message should know whom to consult for questions about a statistic.</a:t>
            </a:r>
            <a:endParaRPr>
              <a:solidFill>
                <a:schemeClr val="lt1"/>
              </a:solidFill>
            </a:endParaRPr>
          </a:p>
        </p:txBody>
      </p:sp>
      <p:sp>
        <p:nvSpPr>
          <p:cNvPr id="325" name="Google Shape;325;p22"/>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26" name="Google Shape;326;p22"/>
          <p:cNvSpPr txBox="1"/>
          <p:nvPr>
            <p:ph idx="7" type="subTitle"/>
          </p:nvPr>
        </p:nvSpPr>
        <p:spPr>
          <a:xfrm>
            <a:off x="4334938" y="1132617"/>
            <a:ext cx="3204900" cy="1200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500"/>
              <a:buFont typeface="Arial"/>
              <a:buNone/>
            </a:pPr>
            <a:r>
              <a:rPr b="1" lang="en">
                <a:solidFill>
                  <a:schemeClr val="lt1"/>
                </a:solidFill>
              </a:rPr>
              <a:t>Example: </a:t>
            </a:r>
            <a:endParaRPr b="1">
              <a:solidFill>
                <a:schemeClr val="lt1"/>
              </a:solidFill>
            </a:endParaRPr>
          </a:p>
          <a:p>
            <a:pPr indent="0" lvl="0" marL="0" rtl="0" algn="l">
              <a:spcBef>
                <a:spcPts val="0"/>
              </a:spcBef>
              <a:spcAft>
                <a:spcPts val="0"/>
              </a:spcAft>
              <a:buClr>
                <a:schemeClr val="dk1"/>
              </a:buClr>
              <a:buSzPts val="1500"/>
              <a:buFont typeface="Arial"/>
              <a:buNone/>
            </a:pPr>
            <a:r>
              <a:rPr lang="en">
                <a:solidFill>
                  <a:schemeClr val="lt1"/>
                </a:solidFill>
              </a:rPr>
              <a:t>Toshiko Kaneda, Charlotte Greenbaum, and Carl Haub, </a:t>
            </a:r>
            <a:r>
              <a:rPr i="1" lang="en">
                <a:solidFill>
                  <a:schemeClr val="lt1"/>
                </a:solidFill>
              </a:rPr>
              <a:t>2021 World Population Data Sheet</a:t>
            </a:r>
            <a:r>
              <a:rPr lang="en">
                <a:solidFill>
                  <a:schemeClr val="lt1"/>
                </a:solidFill>
              </a:rPr>
              <a:t> (Washington, DC: Population Reference Bureau,  2021), </a:t>
            </a:r>
            <a:r>
              <a:rPr lang="en" u="sng">
                <a:solidFill>
                  <a:schemeClr val="lt1"/>
                </a:solidFill>
                <a:hlinkClick r:id="rId3">
                  <a:extLst>
                    <a:ext uri="{A12FA001-AC4F-418D-AE19-62706E023703}">
                      <ahyp:hlinkClr val="tx"/>
                    </a:ext>
                  </a:extLst>
                </a:hlinkClick>
              </a:rPr>
              <a:t>https://interactives.prb.org/2021-wpds/</a:t>
            </a:r>
            <a:r>
              <a:rPr lang="en">
                <a:solidFill>
                  <a:schemeClr val="lt1"/>
                </a:solidFill>
              </a:rPr>
              <a:t>.</a:t>
            </a:r>
            <a:endParaRPr>
              <a:solidFill>
                <a:schemeClr val="lt1"/>
              </a:solidFill>
            </a:endParaRPr>
          </a:p>
        </p:txBody>
      </p:sp>
      <p:pic>
        <p:nvPicPr>
          <p:cNvPr id="327" name="Google Shape;327;p22"/>
          <p:cNvPicPr preferRelativeResize="0"/>
          <p:nvPr/>
        </p:nvPicPr>
        <p:blipFill rotWithShape="1">
          <a:blip r:embed="rId4">
            <a:alphaModFix/>
          </a:blip>
          <a:srcRect b="17580" l="0" r="0" t="0"/>
          <a:stretch/>
        </p:blipFill>
        <p:spPr>
          <a:xfrm flipH="1" rot="8100000">
            <a:off x="1428075" y="2244801"/>
            <a:ext cx="175500" cy="795599"/>
          </a:xfrm>
          <a:prstGeom prst="rect">
            <a:avLst/>
          </a:prstGeom>
          <a:noFill/>
          <a:ln>
            <a:noFill/>
          </a:ln>
        </p:spPr>
      </p:pic>
      <p:pic>
        <p:nvPicPr>
          <p:cNvPr id="328" name="Google Shape;328;p22"/>
          <p:cNvPicPr preferRelativeResize="0"/>
          <p:nvPr/>
        </p:nvPicPr>
        <p:blipFill rotWithShape="1">
          <a:blip r:embed="rId5">
            <a:alphaModFix/>
          </a:blip>
          <a:srcRect b="17580" l="0" r="0" t="0"/>
          <a:stretch/>
        </p:blipFill>
        <p:spPr>
          <a:xfrm flipH="1" rot="2700000">
            <a:off x="5446088" y="2442851"/>
            <a:ext cx="175500" cy="795599"/>
          </a:xfrm>
          <a:prstGeom prst="rect">
            <a:avLst/>
          </a:prstGeom>
          <a:noFill/>
          <a:ln>
            <a:noFill/>
          </a:ln>
        </p:spPr>
      </p:pic>
      <p:sp>
        <p:nvSpPr>
          <p:cNvPr id="329" name="Google Shape;329;p2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0" name="Google Shape;330;p2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23"/>
          <p:cNvPicPr preferRelativeResize="0"/>
          <p:nvPr/>
        </p:nvPicPr>
        <p:blipFill>
          <a:blip r:embed="rId3">
            <a:alphaModFix/>
          </a:blip>
          <a:stretch>
            <a:fillRect/>
          </a:stretch>
        </p:blipFill>
        <p:spPr>
          <a:xfrm>
            <a:off x="-1037825" y="551750"/>
            <a:ext cx="4747825" cy="4747850"/>
          </a:xfrm>
          <a:prstGeom prst="rect">
            <a:avLst/>
          </a:prstGeom>
          <a:noFill/>
          <a:ln>
            <a:noFill/>
          </a:ln>
        </p:spPr>
      </p:pic>
      <p:sp>
        <p:nvSpPr>
          <p:cNvPr id="336" name="Google Shape;336;p23"/>
          <p:cNvSpPr txBox="1"/>
          <p:nvPr>
            <p:ph type="title"/>
          </p:nvPr>
        </p:nvSpPr>
        <p:spPr>
          <a:xfrm>
            <a:off x="519450" y="1752952"/>
            <a:ext cx="2299200" cy="232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800"/>
              <a:t>How Do </a:t>
            </a:r>
            <a:br>
              <a:rPr lang="en" sz="2800"/>
            </a:br>
            <a:r>
              <a:rPr lang="en" sz="2800"/>
              <a:t>We Create</a:t>
            </a:r>
            <a:endParaRPr sz="2800"/>
          </a:p>
          <a:p>
            <a:pPr indent="0" lvl="0" marL="0" rtl="0" algn="l">
              <a:spcBef>
                <a:spcPts val="0"/>
              </a:spcBef>
              <a:spcAft>
                <a:spcPts val="0"/>
              </a:spcAft>
              <a:buClr>
                <a:schemeClr val="dk1"/>
              </a:buClr>
              <a:buSzPts val="1800"/>
              <a:buFont typeface="Arial"/>
              <a:buNone/>
            </a:pPr>
            <a:r>
              <a:rPr lang="en" sz="2800"/>
              <a:t>Data-Driven Policy Advocacy Messages?</a:t>
            </a:r>
            <a:endParaRPr sz="2800"/>
          </a:p>
        </p:txBody>
      </p:sp>
      <p:sp>
        <p:nvSpPr>
          <p:cNvPr id="337" name="Google Shape;337;p23"/>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SHUTTERSTOCK</a:t>
            </a:r>
            <a:endParaRPr/>
          </a:p>
        </p:txBody>
      </p:sp>
      <p:sp>
        <p:nvSpPr>
          <p:cNvPr id="338" name="Google Shape;338;p23"/>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39" name="Google Shape;339;p23"/>
          <p:cNvPicPr preferRelativeResize="0"/>
          <p:nvPr/>
        </p:nvPicPr>
        <p:blipFill rotWithShape="1">
          <a:blip r:embed="rId4">
            <a:alphaModFix/>
          </a:blip>
          <a:srcRect b="864" l="0" r="0" t="855"/>
          <a:stretch/>
        </p:blipFill>
        <p:spPr>
          <a:xfrm>
            <a:off x="2345626" y="838924"/>
            <a:ext cx="5577503" cy="4253173"/>
          </a:xfrm>
          <a:prstGeom prst="rect">
            <a:avLst/>
          </a:prstGeom>
          <a:noFill/>
          <a:ln>
            <a:noFill/>
          </a:ln>
        </p:spPr>
      </p:pic>
      <p:pic>
        <p:nvPicPr>
          <p:cNvPr id="340" name="Google Shape;340;p23"/>
          <p:cNvPicPr preferRelativeResize="0"/>
          <p:nvPr/>
        </p:nvPicPr>
        <p:blipFill rotWithShape="1">
          <a:blip r:embed="rId5">
            <a:alphaModFix/>
          </a:blip>
          <a:srcRect b="-10" l="27546" r="0" t="10"/>
          <a:stretch/>
        </p:blipFill>
        <p:spPr>
          <a:xfrm>
            <a:off x="519448" y="4174150"/>
            <a:ext cx="1950724" cy="200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24"/>
          <p:cNvPicPr preferRelativeResize="0"/>
          <p:nvPr/>
        </p:nvPicPr>
        <p:blipFill>
          <a:blip r:embed="rId3">
            <a:alphaModFix/>
          </a:blip>
          <a:stretch>
            <a:fillRect/>
          </a:stretch>
        </p:blipFill>
        <p:spPr>
          <a:xfrm>
            <a:off x="1495375" y="425226"/>
            <a:ext cx="5028249" cy="2549950"/>
          </a:xfrm>
          <a:prstGeom prst="rect">
            <a:avLst/>
          </a:prstGeom>
          <a:noFill/>
          <a:ln>
            <a:noFill/>
          </a:ln>
        </p:spPr>
      </p:pic>
      <p:sp>
        <p:nvSpPr>
          <p:cNvPr id="346" name="Google Shape;346;p24"/>
          <p:cNvSpPr txBox="1"/>
          <p:nvPr>
            <p:ph type="title"/>
          </p:nvPr>
        </p:nvSpPr>
        <p:spPr>
          <a:xfrm>
            <a:off x="2791950" y="1184200"/>
            <a:ext cx="2435100" cy="1293000"/>
          </a:xfrm>
          <a:prstGeom prst="rect">
            <a:avLst/>
          </a:prstGeom>
        </p:spPr>
        <p:txBody>
          <a:bodyPr anchorCtr="0" anchor="t" bIns="0" lIns="0" spcFirstLastPara="1" rIns="0" wrap="square" tIns="0">
            <a:spAutoFit/>
          </a:bodyPr>
          <a:lstStyle/>
          <a:p>
            <a:pPr indent="0" lvl="0" marL="0" rtl="0" algn="ctr">
              <a:lnSpc>
                <a:spcPct val="80000"/>
              </a:lnSpc>
              <a:spcBef>
                <a:spcPts val="0"/>
              </a:spcBef>
              <a:spcAft>
                <a:spcPts val="0"/>
              </a:spcAft>
              <a:buClr>
                <a:schemeClr val="dk1"/>
              </a:buClr>
              <a:buFont typeface="Arial"/>
              <a:buNone/>
            </a:pPr>
            <a:r>
              <a:rPr lang="en"/>
              <a:t>Using Data in Your Messages</a:t>
            </a:r>
            <a:endParaRPr/>
          </a:p>
        </p:txBody>
      </p:sp>
      <p:sp>
        <p:nvSpPr>
          <p:cNvPr id="347" name="Google Shape;347;p24"/>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cxnSp>
        <p:nvCxnSpPr>
          <p:cNvPr id="348" name="Google Shape;348;p24"/>
          <p:cNvCxnSpPr/>
          <p:nvPr/>
        </p:nvCxnSpPr>
        <p:spPr>
          <a:xfrm>
            <a:off x="181325" y="4157775"/>
            <a:ext cx="7672800" cy="0"/>
          </a:xfrm>
          <a:prstGeom prst="straightConnector1">
            <a:avLst/>
          </a:prstGeom>
          <a:noFill/>
          <a:ln cap="flat" cmpd="sng" w="114300">
            <a:solidFill>
              <a:schemeClr val="lt1"/>
            </a:solidFill>
            <a:prstDash val="solid"/>
            <a:round/>
            <a:headEnd len="med" w="med" type="none"/>
            <a:tailEnd len="med" w="med" type="none"/>
          </a:ln>
        </p:spPr>
      </p:cxnSp>
      <p:sp>
        <p:nvSpPr>
          <p:cNvPr id="349" name="Google Shape;349;p24"/>
          <p:cNvSpPr/>
          <p:nvPr/>
        </p:nvSpPr>
        <p:spPr>
          <a:xfrm>
            <a:off x="1038450" y="3304725"/>
            <a:ext cx="1706100" cy="1706100"/>
          </a:xfrm>
          <a:prstGeom prst="ellipse">
            <a:avLst/>
          </a:prstGeom>
          <a:solidFill>
            <a:srgbClr val="4040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p:nvPr/>
        </p:nvSpPr>
        <p:spPr>
          <a:xfrm>
            <a:off x="3156450" y="3304725"/>
            <a:ext cx="1706100" cy="17061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p:nvPr/>
        </p:nvSpPr>
        <p:spPr>
          <a:xfrm>
            <a:off x="5274450" y="3304725"/>
            <a:ext cx="1706100" cy="1706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txBox="1"/>
          <p:nvPr>
            <p:ph idx="7" type="subTitle"/>
          </p:nvPr>
        </p:nvSpPr>
        <p:spPr>
          <a:xfrm>
            <a:off x="1179148" y="4369327"/>
            <a:ext cx="14247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Define the problem</a:t>
            </a:r>
            <a:endParaRPr>
              <a:solidFill>
                <a:schemeClr val="lt1"/>
              </a:solidFill>
            </a:endParaRPr>
          </a:p>
        </p:txBody>
      </p:sp>
      <p:sp>
        <p:nvSpPr>
          <p:cNvPr id="353" name="Google Shape;353;p24"/>
          <p:cNvSpPr txBox="1"/>
          <p:nvPr>
            <p:ph idx="7" type="subTitle"/>
          </p:nvPr>
        </p:nvSpPr>
        <p:spPr>
          <a:xfrm>
            <a:off x="3316173" y="4369325"/>
            <a:ext cx="14031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Explain the implications</a:t>
            </a:r>
            <a:endParaRPr>
              <a:solidFill>
                <a:schemeClr val="lt1"/>
              </a:solidFill>
            </a:endParaRPr>
          </a:p>
        </p:txBody>
      </p:sp>
      <p:sp>
        <p:nvSpPr>
          <p:cNvPr id="354" name="Google Shape;354;p24"/>
          <p:cNvSpPr txBox="1"/>
          <p:nvPr>
            <p:ph idx="7" type="subTitle"/>
          </p:nvPr>
        </p:nvSpPr>
        <p:spPr>
          <a:xfrm>
            <a:off x="5492998" y="4369323"/>
            <a:ext cx="12690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Propose solutions</a:t>
            </a:r>
            <a:endParaRPr>
              <a:solidFill>
                <a:schemeClr val="lt1"/>
              </a:solidFill>
            </a:endParaRPr>
          </a:p>
        </p:txBody>
      </p:sp>
      <p:sp>
        <p:nvSpPr>
          <p:cNvPr id="355" name="Google Shape;355;p24"/>
          <p:cNvSpPr/>
          <p:nvPr/>
        </p:nvSpPr>
        <p:spPr>
          <a:xfrm>
            <a:off x="1697850" y="3127650"/>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txBox="1"/>
          <p:nvPr/>
        </p:nvSpPr>
        <p:spPr>
          <a:xfrm>
            <a:off x="1664395" y="32020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404040"/>
                </a:solidFill>
                <a:latin typeface="Nunito ExtraBold"/>
                <a:ea typeface="Nunito ExtraBold"/>
                <a:cs typeface="Nunito ExtraBold"/>
                <a:sym typeface="Nunito ExtraBold"/>
              </a:rPr>
              <a:t>1</a:t>
            </a:r>
            <a:endParaRPr sz="1600">
              <a:solidFill>
                <a:srgbClr val="404040"/>
              </a:solidFill>
              <a:latin typeface="Nunito ExtraBold"/>
              <a:ea typeface="Nunito ExtraBold"/>
              <a:cs typeface="Nunito ExtraBold"/>
              <a:sym typeface="Nunito ExtraBold"/>
            </a:endParaRPr>
          </a:p>
        </p:txBody>
      </p:sp>
      <p:sp>
        <p:nvSpPr>
          <p:cNvPr id="357" name="Google Shape;357;p24"/>
          <p:cNvSpPr/>
          <p:nvPr/>
        </p:nvSpPr>
        <p:spPr>
          <a:xfrm>
            <a:off x="3807592" y="3127650"/>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txBox="1"/>
          <p:nvPr/>
        </p:nvSpPr>
        <p:spPr>
          <a:xfrm>
            <a:off x="3774137" y="32020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009C8A"/>
                </a:solidFill>
                <a:latin typeface="Nunito ExtraBold"/>
                <a:ea typeface="Nunito ExtraBold"/>
                <a:cs typeface="Nunito ExtraBold"/>
                <a:sym typeface="Nunito ExtraBold"/>
              </a:rPr>
              <a:t>2</a:t>
            </a:r>
            <a:endParaRPr sz="1600">
              <a:solidFill>
                <a:srgbClr val="009C8A"/>
              </a:solidFill>
              <a:latin typeface="Nunito ExtraBold"/>
              <a:ea typeface="Nunito ExtraBold"/>
              <a:cs typeface="Nunito ExtraBold"/>
              <a:sym typeface="Nunito ExtraBold"/>
            </a:endParaRPr>
          </a:p>
        </p:txBody>
      </p:sp>
      <p:sp>
        <p:nvSpPr>
          <p:cNvPr id="359" name="Google Shape;359;p24"/>
          <p:cNvSpPr/>
          <p:nvPr/>
        </p:nvSpPr>
        <p:spPr>
          <a:xfrm>
            <a:off x="5942575" y="3127650"/>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txBox="1"/>
          <p:nvPr/>
        </p:nvSpPr>
        <p:spPr>
          <a:xfrm>
            <a:off x="5909121" y="32020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3</a:t>
            </a:r>
            <a:endParaRPr sz="1600">
              <a:solidFill>
                <a:srgbClr val="3F51F5"/>
              </a:solidFill>
              <a:latin typeface="Nunito ExtraBold"/>
              <a:ea typeface="Nunito ExtraBold"/>
              <a:cs typeface="Nunito ExtraBold"/>
              <a:sym typeface="Nunito ExtraBold"/>
            </a:endParaRPr>
          </a:p>
        </p:txBody>
      </p:sp>
      <p:pic>
        <p:nvPicPr>
          <p:cNvPr id="361" name="Google Shape;361;p24"/>
          <p:cNvPicPr preferRelativeResize="0"/>
          <p:nvPr/>
        </p:nvPicPr>
        <p:blipFill>
          <a:blip r:embed="rId4">
            <a:alphaModFix/>
          </a:blip>
          <a:stretch>
            <a:fillRect/>
          </a:stretch>
        </p:blipFill>
        <p:spPr>
          <a:xfrm>
            <a:off x="5940050" y="3636045"/>
            <a:ext cx="387300" cy="672075"/>
          </a:xfrm>
          <a:prstGeom prst="rect">
            <a:avLst/>
          </a:prstGeom>
          <a:noFill/>
          <a:ln>
            <a:noFill/>
          </a:ln>
        </p:spPr>
      </p:pic>
      <p:pic>
        <p:nvPicPr>
          <p:cNvPr id="362" name="Google Shape;362;p24"/>
          <p:cNvPicPr preferRelativeResize="0"/>
          <p:nvPr/>
        </p:nvPicPr>
        <p:blipFill>
          <a:blip r:embed="rId5">
            <a:alphaModFix/>
          </a:blip>
          <a:stretch>
            <a:fillRect/>
          </a:stretch>
        </p:blipFill>
        <p:spPr>
          <a:xfrm>
            <a:off x="3672074" y="3661143"/>
            <a:ext cx="693637" cy="621880"/>
          </a:xfrm>
          <a:prstGeom prst="rect">
            <a:avLst/>
          </a:prstGeom>
          <a:noFill/>
          <a:ln>
            <a:noFill/>
          </a:ln>
        </p:spPr>
      </p:pic>
      <p:pic>
        <p:nvPicPr>
          <p:cNvPr id="363" name="Google Shape;363;p24"/>
          <p:cNvPicPr preferRelativeResize="0"/>
          <p:nvPr/>
        </p:nvPicPr>
        <p:blipFill>
          <a:blip r:embed="rId6">
            <a:alphaModFix/>
          </a:blip>
          <a:stretch>
            <a:fillRect/>
          </a:stretch>
        </p:blipFill>
        <p:spPr>
          <a:xfrm>
            <a:off x="1538508" y="3608370"/>
            <a:ext cx="727425" cy="727425"/>
          </a:xfrm>
          <a:prstGeom prst="rect">
            <a:avLst/>
          </a:prstGeom>
          <a:noFill/>
          <a:ln>
            <a:noFill/>
          </a:ln>
        </p:spPr>
      </p:pic>
      <p:grpSp>
        <p:nvGrpSpPr>
          <p:cNvPr id="364" name="Google Shape;364;p24"/>
          <p:cNvGrpSpPr/>
          <p:nvPr/>
        </p:nvGrpSpPr>
        <p:grpSpPr>
          <a:xfrm>
            <a:off x="1790800" y="1738584"/>
            <a:ext cx="1150861" cy="1124780"/>
            <a:chOff x="1733100" y="2028700"/>
            <a:chExt cx="1150861" cy="1124780"/>
          </a:xfrm>
        </p:grpSpPr>
        <p:pic>
          <p:nvPicPr>
            <p:cNvPr id="365" name="Google Shape;365;p24"/>
            <p:cNvPicPr preferRelativeResize="0"/>
            <p:nvPr/>
          </p:nvPicPr>
          <p:blipFill rotWithShape="1">
            <a:blip r:embed="rId7">
              <a:alphaModFix/>
            </a:blip>
            <a:srcRect b="-10" l="60012" r="0" t="10"/>
            <a:stretch/>
          </p:blipFill>
          <p:spPr>
            <a:xfrm rot="5400000">
              <a:off x="1294838" y="2515118"/>
              <a:ext cx="1076625" cy="200100"/>
            </a:xfrm>
            <a:prstGeom prst="rect">
              <a:avLst/>
            </a:prstGeom>
            <a:noFill/>
            <a:ln>
              <a:noFill/>
            </a:ln>
          </p:spPr>
        </p:pic>
        <p:pic>
          <p:nvPicPr>
            <p:cNvPr id="366" name="Google Shape;366;p24"/>
            <p:cNvPicPr preferRelativeResize="0"/>
            <p:nvPr/>
          </p:nvPicPr>
          <p:blipFill rotWithShape="1">
            <a:blip r:embed="rId7">
              <a:alphaModFix/>
            </a:blip>
            <a:srcRect b="-10" l="47512" r="11165" t="10"/>
            <a:stretch/>
          </p:blipFill>
          <p:spPr>
            <a:xfrm>
              <a:off x="1771360" y="2028700"/>
              <a:ext cx="1112600" cy="200100"/>
            </a:xfrm>
            <a:prstGeom prst="rect">
              <a:avLst/>
            </a:prstGeom>
            <a:noFill/>
            <a:ln>
              <a:noFill/>
            </a:ln>
          </p:spPr>
        </p:pic>
      </p:grpSp>
      <p:grpSp>
        <p:nvGrpSpPr>
          <p:cNvPr id="367" name="Google Shape;367;p24"/>
          <p:cNvGrpSpPr/>
          <p:nvPr/>
        </p:nvGrpSpPr>
        <p:grpSpPr>
          <a:xfrm flipH="1">
            <a:off x="5067975" y="1738584"/>
            <a:ext cx="1150861" cy="1124780"/>
            <a:chOff x="1733100" y="2028700"/>
            <a:chExt cx="1150861" cy="1124780"/>
          </a:xfrm>
        </p:grpSpPr>
        <p:pic>
          <p:nvPicPr>
            <p:cNvPr id="368" name="Google Shape;368;p24"/>
            <p:cNvPicPr preferRelativeResize="0"/>
            <p:nvPr/>
          </p:nvPicPr>
          <p:blipFill rotWithShape="1">
            <a:blip r:embed="rId7">
              <a:alphaModFix/>
            </a:blip>
            <a:srcRect b="-10" l="60012" r="0" t="10"/>
            <a:stretch/>
          </p:blipFill>
          <p:spPr>
            <a:xfrm rot="5400000">
              <a:off x="1294838" y="2515118"/>
              <a:ext cx="1076625" cy="200100"/>
            </a:xfrm>
            <a:prstGeom prst="rect">
              <a:avLst/>
            </a:prstGeom>
            <a:noFill/>
            <a:ln>
              <a:noFill/>
            </a:ln>
          </p:spPr>
        </p:pic>
        <p:pic>
          <p:nvPicPr>
            <p:cNvPr id="369" name="Google Shape;369;p24"/>
            <p:cNvPicPr preferRelativeResize="0"/>
            <p:nvPr/>
          </p:nvPicPr>
          <p:blipFill rotWithShape="1">
            <a:blip r:embed="rId7">
              <a:alphaModFix/>
            </a:blip>
            <a:srcRect b="-10" l="47512" r="11165" t="10"/>
            <a:stretch/>
          </p:blipFill>
          <p:spPr>
            <a:xfrm>
              <a:off x="1771360" y="2028700"/>
              <a:ext cx="1112600" cy="2001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5"/>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75" name="Google Shape;375;p25"/>
          <p:cNvPicPr preferRelativeResize="0"/>
          <p:nvPr/>
        </p:nvPicPr>
        <p:blipFill rotWithShape="1">
          <a:blip r:embed="rId3">
            <a:alphaModFix/>
          </a:blip>
          <a:srcRect b="21408" l="0" r="0" t="0"/>
          <a:stretch/>
        </p:blipFill>
        <p:spPr>
          <a:xfrm>
            <a:off x="-72363" y="432625"/>
            <a:ext cx="8110225" cy="5023250"/>
          </a:xfrm>
          <a:prstGeom prst="rect">
            <a:avLst/>
          </a:prstGeom>
          <a:noFill/>
          <a:ln>
            <a:noFill/>
          </a:ln>
        </p:spPr>
      </p:pic>
      <p:sp>
        <p:nvSpPr>
          <p:cNvPr id="376" name="Google Shape;376;p25"/>
          <p:cNvSpPr txBox="1"/>
          <p:nvPr/>
        </p:nvSpPr>
        <p:spPr>
          <a:xfrm>
            <a:off x="2728175" y="2425000"/>
            <a:ext cx="2435100" cy="8313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3000">
                <a:solidFill>
                  <a:srgbClr val="009C8A"/>
                </a:solidFill>
                <a:latin typeface="Nunito ExtraBold"/>
                <a:ea typeface="Nunito ExtraBold"/>
                <a:cs typeface="Nunito ExtraBold"/>
                <a:sym typeface="Nunito ExtraBold"/>
              </a:rPr>
              <a:t>Define the Problem</a:t>
            </a:r>
            <a:endParaRPr sz="3000">
              <a:solidFill>
                <a:srgbClr val="009C8A"/>
              </a:solidFill>
              <a:latin typeface="Nunito ExtraBold"/>
              <a:ea typeface="Nunito ExtraBold"/>
              <a:cs typeface="Nunito ExtraBold"/>
              <a:sym typeface="Nunito ExtraBold"/>
            </a:endParaRPr>
          </a:p>
        </p:txBody>
      </p:sp>
      <p:sp>
        <p:nvSpPr>
          <p:cNvPr id="377" name="Google Shape;377;p25"/>
          <p:cNvSpPr/>
          <p:nvPr/>
        </p:nvSpPr>
        <p:spPr>
          <a:xfrm>
            <a:off x="1411700" y="631775"/>
            <a:ext cx="1488000" cy="148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5"/>
          <p:cNvSpPr txBox="1"/>
          <p:nvPr/>
        </p:nvSpPr>
        <p:spPr>
          <a:xfrm>
            <a:off x="1532300" y="824750"/>
            <a:ext cx="12468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What are the details surrounding the problem or issue? </a:t>
            </a:r>
            <a:endParaRPr>
              <a:solidFill>
                <a:srgbClr val="FFFFFF"/>
              </a:solidFill>
            </a:endParaRPr>
          </a:p>
        </p:txBody>
      </p:sp>
      <p:sp>
        <p:nvSpPr>
          <p:cNvPr id="379" name="Google Shape;379;p25"/>
          <p:cNvSpPr/>
          <p:nvPr/>
        </p:nvSpPr>
        <p:spPr>
          <a:xfrm>
            <a:off x="851225" y="2327250"/>
            <a:ext cx="1015500" cy="1015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5"/>
          <p:cNvSpPr txBox="1"/>
          <p:nvPr/>
        </p:nvSpPr>
        <p:spPr>
          <a:xfrm>
            <a:off x="897425" y="2442450"/>
            <a:ext cx="9231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What is the context? </a:t>
            </a:r>
            <a:endParaRPr>
              <a:solidFill>
                <a:srgbClr val="FFFFFF"/>
              </a:solidFill>
            </a:endParaRPr>
          </a:p>
        </p:txBody>
      </p:sp>
      <p:sp>
        <p:nvSpPr>
          <p:cNvPr id="381" name="Google Shape;381;p25"/>
          <p:cNvSpPr/>
          <p:nvPr/>
        </p:nvSpPr>
        <p:spPr>
          <a:xfrm>
            <a:off x="1135125" y="3659938"/>
            <a:ext cx="1246800" cy="12468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5"/>
          <p:cNvSpPr txBox="1"/>
          <p:nvPr/>
        </p:nvSpPr>
        <p:spPr>
          <a:xfrm>
            <a:off x="1153975" y="3890788"/>
            <a:ext cx="1227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What is the magnitude of the problem?</a:t>
            </a:r>
            <a:endParaRPr>
              <a:solidFill>
                <a:srgbClr val="FFFFFF"/>
              </a:solidFill>
            </a:endParaRPr>
          </a:p>
        </p:txBody>
      </p:sp>
      <p:sp>
        <p:nvSpPr>
          <p:cNvPr id="383" name="Google Shape;383;p25"/>
          <p:cNvSpPr/>
          <p:nvPr/>
        </p:nvSpPr>
        <p:spPr>
          <a:xfrm>
            <a:off x="2728175" y="4326375"/>
            <a:ext cx="1129500" cy="1129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
          <p:cNvSpPr txBox="1"/>
          <p:nvPr/>
        </p:nvSpPr>
        <p:spPr>
          <a:xfrm>
            <a:off x="2728175" y="4498575"/>
            <a:ext cx="1129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Who does the problem affect?</a:t>
            </a:r>
            <a:endParaRPr>
              <a:solidFill>
                <a:srgbClr val="FFFFFF"/>
              </a:solidFill>
            </a:endParaRPr>
          </a:p>
        </p:txBody>
      </p:sp>
      <p:sp>
        <p:nvSpPr>
          <p:cNvPr id="385" name="Google Shape;385;p25"/>
          <p:cNvSpPr/>
          <p:nvPr/>
        </p:nvSpPr>
        <p:spPr>
          <a:xfrm>
            <a:off x="5707150" y="2666125"/>
            <a:ext cx="1415700" cy="14157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txBox="1"/>
          <p:nvPr/>
        </p:nvSpPr>
        <p:spPr>
          <a:xfrm>
            <a:off x="5739400" y="2835105"/>
            <a:ext cx="13512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How has the magnitude of the problem changed over time?</a:t>
            </a:r>
            <a:endParaRPr>
              <a:solidFill>
                <a:srgbClr val="FFFFFF"/>
              </a:solidFill>
            </a:endParaRPr>
          </a:p>
        </p:txBody>
      </p:sp>
      <p:sp>
        <p:nvSpPr>
          <p:cNvPr id="387" name="Google Shape;387;p25"/>
          <p:cNvSpPr/>
          <p:nvPr/>
        </p:nvSpPr>
        <p:spPr>
          <a:xfrm>
            <a:off x="4676075" y="4243175"/>
            <a:ext cx="1085100" cy="1085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5"/>
          <p:cNvSpPr txBox="1"/>
          <p:nvPr/>
        </p:nvSpPr>
        <p:spPr>
          <a:xfrm>
            <a:off x="4710875" y="4493225"/>
            <a:ext cx="1015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Why is it a problem?</a:t>
            </a:r>
            <a:endParaRPr>
              <a:solidFill>
                <a:srgbClr val="FFFFFF"/>
              </a:solidFill>
            </a:endParaRPr>
          </a:p>
        </p:txBody>
      </p:sp>
      <p:sp>
        <p:nvSpPr>
          <p:cNvPr id="389" name="Google Shape;389;p25"/>
          <p:cNvSpPr/>
          <p:nvPr/>
        </p:nvSpPr>
        <p:spPr>
          <a:xfrm>
            <a:off x="5387175" y="767750"/>
            <a:ext cx="1488000" cy="148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5"/>
          <p:cNvSpPr txBox="1"/>
          <p:nvPr/>
        </p:nvSpPr>
        <p:spPr>
          <a:xfrm>
            <a:off x="5455575" y="934466"/>
            <a:ext cx="13512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How does the problem compare in other places or populations?</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26"/>
          <p:cNvPicPr preferRelativeResize="0"/>
          <p:nvPr/>
        </p:nvPicPr>
        <p:blipFill>
          <a:blip r:embed="rId3">
            <a:alphaModFix/>
          </a:blip>
          <a:stretch>
            <a:fillRect/>
          </a:stretch>
        </p:blipFill>
        <p:spPr>
          <a:xfrm>
            <a:off x="1647775" y="425225"/>
            <a:ext cx="4715949" cy="2391575"/>
          </a:xfrm>
          <a:prstGeom prst="rect">
            <a:avLst/>
          </a:prstGeom>
          <a:noFill/>
          <a:ln>
            <a:noFill/>
          </a:ln>
        </p:spPr>
      </p:pic>
      <p:sp>
        <p:nvSpPr>
          <p:cNvPr id="396" name="Google Shape;396;p26"/>
          <p:cNvSpPr txBox="1"/>
          <p:nvPr>
            <p:ph idx="6" type="subTitle"/>
          </p:nvPr>
        </p:nvSpPr>
        <p:spPr>
          <a:xfrm>
            <a:off x="212425" y="3549150"/>
            <a:ext cx="75759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Women (150,000) Give Birth Outside a Health Facility in Malawi</a:t>
            </a:r>
            <a:endParaRPr/>
          </a:p>
        </p:txBody>
      </p:sp>
      <p:sp>
        <p:nvSpPr>
          <p:cNvPr id="397" name="Google Shape;397;p26"/>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98" name="Google Shape;398;p26"/>
          <p:cNvSpPr txBox="1"/>
          <p:nvPr>
            <p:ph type="title"/>
          </p:nvPr>
        </p:nvSpPr>
        <p:spPr>
          <a:xfrm>
            <a:off x="1733100" y="1184200"/>
            <a:ext cx="4552800" cy="11637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sz="2800"/>
              <a:t>Using Data to </a:t>
            </a:r>
            <a:br>
              <a:rPr lang="en" sz="2800"/>
            </a:br>
            <a:r>
              <a:rPr lang="en" sz="2800"/>
              <a:t>Define the Problem: </a:t>
            </a:r>
            <a:br>
              <a:rPr lang="en" sz="2800"/>
            </a:br>
            <a:r>
              <a:rPr lang="en" sz="2800"/>
              <a:t>An Example</a:t>
            </a:r>
            <a:endParaRPr sz="2800"/>
          </a:p>
        </p:txBody>
      </p:sp>
      <p:pic>
        <p:nvPicPr>
          <p:cNvPr id="399" name="Google Shape;399;p26"/>
          <p:cNvPicPr preferRelativeResize="0"/>
          <p:nvPr/>
        </p:nvPicPr>
        <p:blipFill>
          <a:blip r:embed="rId4">
            <a:alphaModFix/>
          </a:blip>
          <a:stretch>
            <a:fillRect/>
          </a:stretch>
        </p:blipFill>
        <p:spPr>
          <a:xfrm>
            <a:off x="1647793" y="3960058"/>
            <a:ext cx="4768175" cy="964525"/>
          </a:xfrm>
          <a:prstGeom prst="rect">
            <a:avLst/>
          </a:prstGeom>
          <a:noFill/>
          <a:ln>
            <a:noFill/>
          </a:ln>
        </p:spPr>
      </p:pic>
      <p:sp>
        <p:nvSpPr>
          <p:cNvPr id="400" name="Google Shape;400;p26"/>
          <p:cNvSpPr txBox="1"/>
          <p:nvPr>
            <p:ph idx="6" type="subTitle"/>
          </p:nvPr>
        </p:nvSpPr>
        <p:spPr>
          <a:xfrm>
            <a:off x="2832059" y="2922784"/>
            <a:ext cx="2352900" cy="6618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sz="4300"/>
              <a:t>1</a:t>
            </a:r>
            <a:r>
              <a:rPr lang="en" sz="4300"/>
              <a:t> </a:t>
            </a:r>
            <a:r>
              <a:rPr lang="en"/>
              <a:t>in</a:t>
            </a:r>
            <a:r>
              <a:rPr lang="en" sz="4300"/>
              <a:t> 10</a:t>
            </a:r>
            <a:endParaRPr sz="4300"/>
          </a:p>
        </p:txBody>
      </p:sp>
      <p:grpSp>
        <p:nvGrpSpPr>
          <p:cNvPr id="401" name="Google Shape;401;p26"/>
          <p:cNvGrpSpPr/>
          <p:nvPr/>
        </p:nvGrpSpPr>
        <p:grpSpPr>
          <a:xfrm>
            <a:off x="1733100" y="2028700"/>
            <a:ext cx="1150861" cy="1124780"/>
            <a:chOff x="1733100" y="2028700"/>
            <a:chExt cx="1150861" cy="1124780"/>
          </a:xfrm>
        </p:grpSpPr>
        <p:pic>
          <p:nvPicPr>
            <p:cNvPr id="402" name="Google Shape;402;p26"/>
            <p:cNvPicPr preferRelativeResize="0"/>
            <p:nvPr/>
          </p:nvPicPr>
          <p:blipFill rotWithShape="1">
            <a:blip r:embed="rId5">
              <a:alphaModFix/>
            </a:blip>
            <a:srcRect b="-10" l="60012" r="0" t="10"/>
            <a:stretch/>
          </p:blipFill>
          <p:spPr>
            <a:xfrm rot="5400000">
              <a:off x="1294838" y="2515118"/>
              <a:ext cx="1076625" cy="200100"/>
            </a:xfrm>
            <a:prstGeom prst="rect">
              <a:avLst/>
            </a:prstGeom>
            <a:noFill/>
            <a:ln>
              <a:noFill/>
            </a:ln>
          </p:spPr>
        </p:pic>
        <p:pic>
          <p:nvPicPr>
            <p:cNvPr id="403" name="Google Shape;403;p26"/>
            <p:cNvPicPr preferRelativeResize="0"/>
            <p:nvPr/>
          </p:nvPicPr>
          <p:blipFill rotWithShape="1">
            <a:blip r:embed="rId5">
              <a:alphaModFix/>
            </a:blip>
            <a:srcRect b="-10" l="47512" r="11165" t="10"/>
            <a:stretch/>
          </p:blipFill>
          <p:spPr>
            <a:xfrm>
              <a:off x="1771360" y="2028700"/>
              <a:ext cx="1112600" cy="200100"/>
            </a:xfrm>
            <a:prstGeom prst="rect">
              <a:avLst/>
            </a:prstGeom>
            <a:noFill/>
            <a:ln>
              <a:noFill/>
            </a:ln>
          </p:spPr>
        </p:pic>
      </p:grpSp>
      <p:grpSp>
        <p:nvGrpSpPr>
          <p:cNvPr id="404" name="Google Shape;404;p26"/>
          <p:cNvGrpSpPr/>
          <p:nvPr/>
        </p:nvGrpSpPr>
        <p:grpSpPr>
          <a:xfrm>
            <a:off x="5118592" y="2028700"/>
            <a:ext cx="1150861" cy="1124780"/>
            <a:chOff x="5067117" y="2028700"/>
            <a:chExt cx="1150861" cy="1124780"/>
          </a:xfrm>
        </p:grpSpPr>
        <p:pic>
          <p:nvPicPr>
            <p:cNvPr id="405" name="Google Shape;405;p26"/>
            <p:cNvPicPr preferRelativeResize="0"/>
            <p:nvPr/>
          </p:nvPicPr>
          <p:blipFill rotWithShape="1">
            <a:blip r:embed="rId5">
              <a:alphaModFix/>
            </a:blip>
            <a:srcRect b="-10" l="60012" r="0" t="10"/>
            <a:stretch/>
          </p:blipFill>
          <p:spPr>
            <a:xfrm flipH="1" rot="-5400000">
              <a:off x="5579615" y="2515118"/>
              <a:ext cx="1076625" cy="200100"/>
            </a:xfrm>
            <a:prstGeom prst="rect">
              <a:avLst/>
            </a:prstGeom>
            <a:noFill/>
            <a:ln>
              <a:noFill/>
            </a:ln>
          </p:spPr>
        </p:pic>
        <p:pic>
          <p:nvPicPr>
            <p:cNvPr id="406" name="Google Shape;406;p26"/>
            <p:cNvPicPr preferRelativeResize="0"/>
            <p:nvPr/>
          </p:nvPicPr>
          <p:blipFill rotWithShape="1">
            <a:blip r:embed="rId5">
              <a:alphaModFix/>
            </a:blip>
            <a:srcRect b="-10" l="47512" r="11165" t="10"/>
            <a:stretch/>
          </p:blipFill>
          <p:spPr>
            <a:xfrm flipH="1">
              <a:off x="5067117" y="2028700"/>
              <a:ext cx="1112600" cy="2001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9"/>
          <p:cNvPicPr preferRelativeResize="0"/>
          <p:nvPr/>
        </p:nvPicPr>
        <p:blipFill rotWithShape="1">
          <a:blip r:embed="rId3">
            <a:alphaModFix/>
          </a:blip>
          <a:srcRect b="0" l="0" r="0" t="408"/>
          <a:stretch/>
        </p:blipFill>
        <p:spPr>
          <a:xfrm>
            <a:off x="212425" y="428625"/>
            <a:ext cx="7584050" cy="5011299"/>
          </a:xfrm>
          <a:prstGeom prst="rect">
            <a:avLst/>
          </a:prstGeom>
          <a:noFill/>
          <a:ln>
            <a:noFill/>
          </a:ln>
        </p:spPr>
      </p:pic>
      <p:pic>
        <p:nvPicPr>
          <p:cNvPr id="89" name="Google Shape;89;p9"/>
          <p:cNvPicPr preferRelativeResize="0"/>
          <p:nvPr/>
        </p:nvPicPr>
        <p:blipFill>
          <a:blip r:embed="rId4">
            <a:alphaModFix/>
          </a:blip>
          <a:stretch>
            <a:fillRect/>
          </a:stretch>
        </p:blipFill>
        <p:spPr>
          <a:xfrm>
            <a:off x="-970000" y="592517"/>
            <a:ext cx="4501425" cy="4501450"/>
          </a:xfrm>
          <a:prstGeom prst="rect">
            <a:avLst/>
          </a:prstGeom>
          <a:noFill/>
          <a:ln>
            <a:noFill/>
          </a:ln>
        </p:spPr>
      </p:pic>
      <p:sp>
        <p:nvSpPr>
          <p:cNvPr id="90" name="Google Shape;90;p9"/>
          <p:cNvSpPr txBox="1"/>
          <p:nvPr>
            <p:ph type="title"/>
          </p:nvPr>
        </p:nvSpPr>
        <p:spPr>
          <a:xfrm>
            <a:off x="519450" y="1726438"/>
            <a:ext cx="2435100" cy="48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3F51F5"/>
                </a:solidFill>
              </a:rPr>
              <a:t>Data</a:t>
            </a:r>
            <a:endParaRPr>
              <a:solidFill>
                <a:srgbClr val="3F51F5"/>
              </a:solidFill>
            </a:endParaRPr>
          </a:p>
        </p:txBody>
      </p:sp>
      <p:sp>
        <p:nvSpPr>
          <p:cNvPr id="91" name="Google Shape;91;p9"/>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LUKE CHESSER ON UNSPLASH</a:t>
            </a:r>
            <a:endParaRPr/>
          </a:p>
        </p:txBody>
      </p:sp>
      <p:sp>
        <p:nvSpPr>
          <p:cNvPr id="92" name="Google Shape;92;p9"/>
          <p:cNvSpPr txBox="1"/>
          <p:nvPr>
            <p:ph idx="6" type="subTitle"/>
          </p:nvPr>
        </p:nvSpPr>
        <p:spPr>
          <a:xfrm>
            <a:off x="519450" y="2295025"/>
            <a:ext cx="2659800" cy="2124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800"/>
              <a:t>Factual information (such as measurements or statistics) used as a basis for reasoning, discussion, or calculation.</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en" sz="1400">
                <a:latin typeface="Raleway Medium"/>
                <a:ea typeface="Raleway Medium"/>
                <a:cs typeface="Raleway Medium"/>
                <a:sym typeface="Raleway Medium"/>
              </a:rPr>
              <a:t>(</a:t>
            </a:r>
            <a:r>
              <a:rPr i="1" lang="en" sz="1400">
                <a:latin typeface="Raleway Medium"/>
                <a:ea typeface="Raleway Medium"/>
                <a:cs typeface="Raleway Medium"/>
                <a:sym typeface="Raleway Medium"/>
              </a:rPr>
              <a:t>Merriam-Webster</a:t>
            </a:r>
            <a:r>
              <a:rPr lang="en" sz="1400">
                <a:latin typeface="Raleway Medium"/>
                <a:ea typeface="Raleway Medium"/>
                <a:cs typeface="Raleway Medium"/>
                <a:sym typeface="Raleway Medium"/>
              </a:rPr>
              <a:t>)</a:t>
            </a:r>
            <a:endParaRPr sz="1400">
              <a:latin typeface="Raleway Medium"/>
              <a:ea typeface="Raleway Medium"/>
              <a:cs typeface="Raleway Medium"/>
              <a:sym typeface="Raleway Medium"/>
            </a:endParaRPr>
          </a:p>
        </p:txBody>
      </p:sp>
      <p:sp>
        <p:nvSpPr>
          <p:cNvPr id="93" name="Google Shape;93;p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pic>
        <p:nvPicPr>
          <p:cNvPr id="94" name="Google Shape;94;p9"/>
          <p:cNvPicPr preferRelativeResize="0"/>
          <p:nvPr/>
        </p:nvPicPr>
        <p:blipFill rotWithShape="1">
          <a:blip r:embed="rId5">
            <a:alphaModFix/>
          </a:blip>
          <a:srcRect b="0" l="55713" r="0" t="0"/>
          <a:stretch/>
        </p:blipFill>
        <p:spPr>
          <a:xfrm>
            <a:off x="1752596" y="1901375"/>
            <a:ext cx="1192426" cy="200100"/>
          </a:xfrm>
          <a:prstGeom prst="rect">
            <a:avLst/>
          </a:prstGeom>
          <a:noFill/>
          <a:ln>
            <a:noFill/>
          </a:ln>
        </p:spPr>
      </p:pic>
      <p:sp>
        <p:nvSpPr>
          <p:cNvPr id="95" name="Google Shape;95;p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96" name="Google Shape;96;p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7"/>
          <p:cNvSpPr/>
          <p:nvPr/>
        </p:nvSpPr>
        <p:spPr>
          <a:xfrm>
            <a:off x="-123000" y="428475"/>
            <a:ext cx="3942191" cy="344498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12" name="Google Shape;412;p27"/>
          <p:cNvSpPr txBox="1"/>
          <p:nvPr>
            <p:ph type="title"/>
          </p:nvPr>
        </p:nvSpPr>
        <p:spPr>
          <a:xfrm>
            <a:off x="519450" y="1396458"/>
            <a:ext cx="28185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rgbClr val="2375BB"/>
              </a:buClr>
              <a:buSzPts val="1400"/>
              <a:buFont typeface="Arial"/>
              <a:buNone/>
            </a:pPr>
            <a:r>
              <a:rPr lang="en"/>
              <a:t>Explain the Implications</a:t>
            </a:r>
            <a:endParaRPr/>
          </a:p>
        </p:txBody>
      </p:sp>
      <p:sp>
        <p:nvSpPr>
          <p:cNvPr id="413" name="Google Shape;413;p27"/>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14" name="Google Shape;414;p27"/>
          <p:cNvSpPr txBox="1"/>
          <p:nvPr>
            <p:ph idx="7" type="subTitle"/>
          </p:nvPr>
        </p:nvSpPr>
        <p:spPr>
          <a:xfrm>
            <a:off x="4474675" y="2050000"/>
            <a:ext cx="2966700" cy="2714100"/>
          </a:xfrm>
          <a:prstGeom prst="rect">
            <a:avLst/>
          </a:prstGeom>
        </p:spPr>
        <p:txBody>
          <a:bodyPr anchorCtr="0" anchor="t" bIns="0" lIns="0" spcFirstLastPara="1" rIns="0" wrap="square" tIns="0">
            <a:spAutoFit/>
          </a:bodyPr>
          <a:lstStyle/>
          <a:p>
            <a:pPr indent="0" lvl="0" marL="0" rtl="0" algn="l">
              <a:spcBef>
                <a:spcPts val="1000"/>
              </a:spcBef>
              <a:spcAft>
                <a:spcPts val="0"/>
              </a:spcAft>
              <a:buNone/>
            </a:pPr>
            <a:r>
              <a:rPr lang="en">
                <a:solidFill>
                  <a:srgbClr val="3F51F5"/>
                </a:solidFill>
                <a:latin typeface="Raleway Medium"/>
                <a:ea typeface="Raleway Medium"/>
                <a:cs typeface="Raleway Medium"/>
                <a:sym typeface="Raleway Medium"/>
              </a:rPr>
              <a:t>Why should this problem matter </a:t>
            </a:r>
            <a:br>
              <a:rPr lang="en">
                <a:solidFill>
                  <a:srgbClr val="3F51F5"/>
                </a:solidFill>
                <a:latin typeface="Raleway Medium"/>
                <a:ea typeface="Raleway Medium"/>
                <a:cs typeface="Raleway Medium"/>
                <a:sym typeface="Raleway Medium"/>
              </a:rPr>
            </a:br>
            <a:r>
              <a:rPr lang="en">
                <a:solidFill>
                  <a:srgbClr val="3F51F5"/>
                </a:solidFill>
                <a:latin typeface="Raleway Medium"/>
                <a:ea typeface="Raleway Medium"/>
                <a:cs typeface="Raleway Medium"/>
                <a:sym typeface="Raleway Medium"/>
              </a:rPr>
              <a:t>to your audience? Why should </a:t>
            </a:r>
            <a:br>
              <a:rPr lang="en">
                <a:solidFill>
                  <a:srgbClr val="3F51F5"/>
                </a:solidFill>
                <a:latin typeface="Raleway Medium"/>
                <a:ea typeface="Raleway Medium"/>
                <a:cs typeface="Raleway Medium"/>
                <a:sym typeface="Raleway Medium"/>
              </a:rPr>
            </a:br>
            <a:r>
              <a:rPr lang="en">
                <a:solidFill>
                  <a:srgbClr val="3F51F5"/>
                </a:solidFill>
                <a:latin typeface="Raleway Medium"/>
                <a:ea typeface="Raleway Medium"/>
                <a:cs typeface="Raleway Medium"/>
                <a:sym typeface="Raleway Medium"/>
              </a:rPr>
              <a:t>they care?</a:t>
            </a:r>
            <a:endParaRPr>
              <a:solidFill>
                <a:srgbClr val="3F51F5"/>
              </a:solidFill>
              <a:latin typeface="Raleway Medium"/>
              <a:ea typeface="Raleway Medium"/>
              <a:cs typeface="Raleway Medium"/>
              <a:sym typeface="Raleway Medium"/>
            </a:endParaRPr>
          </a:p>
          <a:p>
            <a:pPr indent="0" lvl="0" marL="0" rtl="0" algn="l">
              <a:spcBef>
                <a:spcPts val="1000"/>
              </a:spcBef>
              <a:spcAft>
                <a:spcPts val="0"/>
              </a:spcAft>
              <a:buNone/>
            </a:pPr>
            <a:r>
              <a:rPr lang="en">
                <a:solidFill>
                  <a:srgbClr val="3F51F5"/>
                </a:solidFill>
                <a:latin typeface="Raleway Medium"/>
                <a:ea typeface="Raleway Medium"/>
                <a:cs typeface="Raleway Medium"/>
                <a:sym typeface="Raleway Medium"/>
              </a:rPr>
              <a:t>How does it affect health, social, or other outcomes?</a:t>
            </a:r>
            <a:endParaRPr>
              <a:solidFill>
                <a:srgbClr val="3F51F5"/>
              </a:solidFill>
              <a:latin typeface="Raleway Medium"/>
              <a:ea typeface="Raleway Medium"/>
              <a:cs typeface="Raleway Medium"/>
              <a:sym typeface="Raleway Medium"/>
            </a:endParaRPr>
          </a:p>
          <a:p>
            <a:pPr indent="0" lvl="0" marL="0" rtl="0" algn="l">
              <a:spcBef>
                <a:spcPts val="1000"/>
              </a:spcBef>
              <a:spcAft>
                <a:spcPts val="0"/>
              </a:spcAft>
              <a:buNone/>
            </a:pPr>
            <a:r>
              <a:rPr lang="en">
                <a:solidFill>
                  <a:srgbClr val="3F51F5"/>
                </a:solidFill>
                <a:latin typeface="Raleway Medium"/>
                <a:ea typeface="Raleway Medium"/>
                <a:cs typeface="Raleway Medium"/>
                <a:sym typeface="Raleway Medium"/>
              </a:rPr>
              <a:t>How does it relate to the audience’s existing goals and commitments?</a:t>
            </a:r>
            <a:endParaRPr>
              <a:solidFill>
                <a:srgbClr val="3F51F5"/>
              </a:solidFill>
              <a:latin typeface="Raleway Medium"/>
              <a:ea typeface="Raleway Medium"/>
              <a:cs typeface="Raleway Medium"/>
              <a:sym typeface="Raleway Medium"/>
            </a:endParaRPr>
          </a:p>
          <a:p>
            <a:pPr indent="0" lvl="0" marL="0" rtl="0" algn="l">
              <a:spcBef>
                <a:spcPts val="1000"/>
              </a:spcBef>
              <a:spcAft>
                <a:spcPts val="0"/>
              </a:spcAft>
              <a:buNone/>
            </a:pPr>
            <a:r>
              <a:rPr lang="en">
                <a:solidFill>
                  <a:srgbClr val="3F51F5"/>
                </a:solidFill>
                <a:latin typeface="Raleway Medium"/>
                <a:ea typeface="Raleway Medium"/>
                <a:cs typeface="Raleway Medium"/>
                <a:sym typeface="Raleway Medium"/>
              </a:rPr>
              <a:t>How does it match up with the audience’s values and principles?</a:t>
            </a:r>
            <a:endParaRPr>
              <a:solidFill>
                <a:srgbClr val="3F51F5"/>
              </a:solidFill>
              <a:latin typeface="Raleway Medium"/>
              <a:ea typeface="Raleway Medium"/>
              <a:cs typeface="Raleway Medium"/>
              <a:sym typeface="Raleway Medium"/>
            </a:endParaRPr>
          </a:p>
          <a:p>
            <a:pPr indent="0" lvl="0" marL="0" rtl="0" algn="l">
              <a:spcBef>
                <a:spcPts val="1000"/>
              </a:spcBef>
              <a:spcAft>
                <a:spcPts val="1000"/>
              </a:spcAft>
              <a:buNone/>
            </a:pPr>
            <a:r>
              <a:rPr lang="en">
                <a:solidFill>
                  <a:srgbClr val="3F51F5"/>
                </a:solidFill>
                <a:latin typeface="Raleway Medium"/>
                <a:ea typeface="Raleway Medium"/>
                <a:cs typeface="Raleway Medium"/>
                <a:sym typeface="Raleway Medium"/>
              </a:rPr>
              <a:t>What are its effects on costs or savings?</a:t>
            </a:r>
            <a:endParaRPr>
              <a:solidFill>
                <a:srgbClr val="3F51F5"/>
              </a:solidFill>
              <a:latin typeface="Raleway Medium"/>
              <a:ea typeface="Raleway Medium"/>
              <a:cs typeface="Raleway Medium"/>
              <a:sym typeface="Raleway Medium"/>
            </a:endParaRPr>
          </a:p>
        </p:txBody>
      </p:sp>
      <p:sp>
        <p:nvSpPr>
          <p:cNvPr id="415" name="Google Shape;415;p27"/>
          <p:cNvSpPr/>
          <p:nvPr/>
        </p:nvSpPr>
        <p:spPr>
          <a:xfrm>
            <a:off x="3970900" y="209960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txBox="1"/>
          <p:nvPr/>
        </p:nvSpPr>
        <p:spPr>
          <a:xfrm>
            <a:off x="3937445" y="217400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sp>
        <p:nvSpPr>
          <p:cNvPr id="417" name="Google Shape;417;p27"/>
          <p:cNvSpPr/>
          <p:nvPr/>
        </p:nvSpPr>
        <p:spPr>
          <a:xfrm>
            <a:off x="3970900" y="2742938"/>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txBox="1"/>
          <p:nvPr/>
        </p:nvSpPr>
        <p:spPr>
          <a:xfrm>
            <a:off x="3937445" y="2817347"/>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2</a:t>
            </a:r>
            <a:endParaRPr sz="1600">
              <a:latin typeface="Nunito ExtraBold"/>
              <a:ea typeface="Nunito ExtraBold"/>
              <a:cs typeface="Nunito ExtraBold"/>
              <a:sym typeface="Nunito ExtraBold"/>
            </a:endParaRPr>
          </a:p>
        </p:txBody>
      </p:sp>
      <p:sp>
        <p:nvSpPr>
          <p:cNvPr id="419" name="Google Shape;419;p27"/>
          <p:cNvSpPr/>
          <p:nvPr/>
        </p:nvSpPr>
        <p:spPr>
          <a:xfrm>
            <a:off x="3970900" y="3301797"/>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txBox="1"/>
          <p:nvPr/>
        </p:nvSpPr>
        <p:spPr>
          <a:xfrm>
            <a:off x="3937445" y="3376206"/>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3</a:t>
            </a:r>
            <a:endParaRPr sz="1600">
              <a:latin typeface="Nunito ExtraBold"/>
              <a:ea typeface="Nunito ExtraBold"/>
              <a:cs typeface="Nunito ExtraBold"/>
              <a:sym typeface="Nunito ExtraBold"/>
            </a:endParaRPr>
          </a:p>
        </p:txBody>
      </p:sp>
      <p:sp>
        <p:nvSpPr>
          <p:cNvPr id="421" name="Google Shape;421;p27"/>
          <p:cNvSpPr/>
          <p:nvPr/>
        </p:nvSpPr>
        <p:spPr>
          <a:xfrm>
            <a:off x="3970900" y="3827202"/>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7"/>
          <p:cNvSpPr txBox="1"/>
          <p:nvPr/>
        </p:nvSpPr>
        <p:spPr>
          <a:xfrm>
            <a:off x="3937445" y="3901611"/>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4</a:t>
            </a:r>
            <a:endParaRPr sz="1600">
              <a:latin typeface="Nunito ExtraBold"/>
              <a:ea typeface="Nunito ExtraBold"/>
              <a:cs typeface="Nunito ExtraBold"/>
              <a:sym typeface="Nunito ExtraBold"/>
            </a:endParaRPr>
          </a:p>
        </p:txBody>
      </p:sp>
      <p:sp>
        <p:nvSpPr>
          <p:cNvPr id="423" name="Google Shape;423;p27"/>
          <p:cNvSpPr/>
          <p:nvPr/>
        </p:nvSpPr>
        <p:spPr>
          <a:xfrm>
            <a:off x="3970900" y="4369648"/>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txBox="1"/>
          <p:nvPr/>
        </p:nvSpPr>
        <p:spPr>
          <a:xfrm>
            <a:off x="3937445" y="4444057"/>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5</a:t>
            </a:r>
            <a:endParaRPr sz="1600">
              <a:latin typeface="Nunito ExtraBold"/>
              <a:ea typeface="Nunito ExtraBold"/>
              <a:cs typeface="Nunito ExtraBold"/>
              <a:sym typeface="Nunito ExtraBold"/>
            </a:endParaRPr>
          </a:p>
        </p:txBody>
      </p:sp>
      <p:pic>
        <p:nvPicPr>
          <p:cNvPr id="425" name="Google Shape;425;p27"/>
          <p:cNvPicPr preferRelativeResize="0"/>
          <p:nvPr/>
        </p:nvPicPr>
        <p:blipFill>
          <a:blip r:embed="rId3">
            <a:alphaModFix/>
          </a:blip>
          <a:stretch>
            <a:fillRect/>
          </a:stretch>
        </p:blipFill>
        <p:spPr>
          <a:xfrm>
            <a:off x="1344884" y="2742958"/>
            <a:ext cx="1281500" cy="1554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8"/>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31" name="Google Shape;431;p28"/>
          <p:cNvPicPr preferRelativeResize="0"/>
          <p:nvPr/>
        </p:nvPicPr>
        <p:blipFill>
          <a:blip r:embed="rId3">
            <a:alphaModFix/>
          </a:blip>
          <a:stretch>
            <a:fillRect/>
          </a:stretch>
        </p:blipFill>
        <p:spPr>
          <a:xfrm>
            <a:off x="1495375" y="425226"/>
            <a:ext cx="5028249" cy="2549950"/>
          </a:xfrm>
          <a:prstGeom prst="rect">
            <a:avLst/>
          </a:prstGeom>
          <a:noFill/>
          <a:ln>
            <a:noFill/>
          </a:ln>
        </p:spPr>
      </p:pic>
      <p:sp>
        <p:nvSpPr>
          <p:cNvPr id="432" name="Google Shape;432;p28"/>
          <p:cNvSpPr txBox="1"/>
          <p:nvPr>
            <p:ph type="title"/>
          </p:nvPr>
        </p:nvSpPr>
        <p:spPr>
          <a:xfrm>
            <a:off x="1733100" y="1184200"/>
            <a:ext cx="4552800" cy="11637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sz="2800"/>
              <a:t>Using Data to </a:t>
            </a:r>
            <a:br>
              <a:rPr lang="en" sz="2800"/>
            </a:br>
            <a:r>
              <a:rPr lang="en" sz="2800"/>
              <a:t>Explain Implications: </a:t>
            </a:r>
            <a:br>
              <a:rPr lang="en" sz="2800"/>
            </a:br>
            <a:r>
              <a:rPr lang="en" sz="2800"/>
              <a:t>An Example</a:t>
            </a:r>
            <a:endParaRPr sz="2800"/>
          </a:p>
        </p:txBody>
      </p:sp>
      <p:sp>
        <p:nvSpPr>
          <p:cNvPr id="433" name="Google Shape;433;p28"/>
          <p:cNvSpPr/>
          <p:nvPr/>
        </p:nvSpPr>
        <p:spPr>
          <a:xfrm>
            <a:off x="925076" y="2360413"/>
            <a:ext cx="2711400" cy="2711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8"/>
          <p:cNvSpPr txBox="1"/>
          <p:nvPr>
            <p:ph idx="1" type="subTitle"/>
          </p:nvPr>
        </p:nvSpPr>
        <p:spPr>
          <a:xfrm>
            <a:off x="1109387" y="3322181"/>
            <a:ext cx="2256300" cy="1600800"/>
          </a:xfrm>
          <a:prstGeom prst="rect">
            <a:avLst/>
          </a:prstGeom>
        </p:spPr>
        <p:txBody>
          <a:bodyPr anchorCtr="0" anchor="t" bIns="0" lIns="0" spcFirstLastPara="1" rIns="0" wrap="square" tIns="0">
            <a:spAutoFit/>
          </a:bodyPr>
          <a:lstStyle/>
          <a:p>
            <a:pPr indent="-137160" lvl="1" marL="137160" rtl="0" algn="ctr">
              <a:spcBef>
                <a:spcPts val="0"/>
              </a:spcBef>
              <a:spcAft>
                <a:spcPts val="0"/>
              </a:spcAft>
              <a:buClr>
                <a:schemeClr val="lt1"/>
              </a:buClr>
              <a:buSzPts val="1300"/>
              <a:buNone/>
            </a:pPr>
            <a:r>
              <a:rPr lang="en">
                <a:solidFill>
                  <a:schemeClr val="lt1"/>
                </a:solidFill>
              </a:rPr>
              <a:t>Women ages 15-24 account for 31% of all HIV infections in sub-Saharan Africa. </a:t>
            </a:r>
            <a:endParaRPr>
              <a:solidFill>
                <a:schemeClr val="lt1"/>
              </a:solidFill>
            </a:endParaRPr>
          </a:p>
          <a:p>
            <a:pPr indent="-137160" lvl="1" marL="137160" rtl="0" algn="ctr">
              <a:spcBef>
                <a:spcPts val="0"/>
              </a:spcBef>
              <a:spcAft>
                <a:spcPts val="0"/>
              </a:spcAft>
              <a:buClr>
                <a:schemeClr val="lt1"/>
              </a:buClr>
              <a:buSzPts val="1300"/>
              <a:buNone/>
            </a:pPr>
            <a:r>
              <a:rPr lang="en">
                <a:solidFill>
                  <a:schemeClr val="lt1"/>
                </a:solidFill>
              </a:rPr>
              <a:t>One in three women in SSA have experienced intimate partner violence (IPV) in their lifetimes</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435" name="Google Shape;435;p28"/>
          <p:cNvSpPr txBox="1"/>
          <p:nvPr>
            <p:ph idx="2" type="subTitle"/>
          </p:nvPr>
        </p:nvSpPr>
        <p:spPr>
          <a:xfrm>
            <a:off x="1109392" y="2998435"/>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IPV and HIV: Background</a:t>
            </a:r>
            <a:endParaRPr>
              <a:solidFill>
                <a:schemeClr val="lt1"/>
              </a:solidFill>
            </a:endParaRPr>
          </a:p>
        </p:txBody>
      </p:sp>
      <p:sp>
        <p:nvSpPr>
          <p:cNvPr id="436" name="Google Shape;436;p28"/>
          <p:cNvSpPr/>
          <p:nvPr/>
        </p:nvSpPr>
        <p:spPr>
          <a:xfrm>
            <a:off x="4455426" y="2360413"/>
            <a:ext cx="2711400" cy="27114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8"/>
          <p:cNvSpPr txBox="1"/>
          <p:nvPr>
            <p:ph idx="1" type="subTitle"/>
          </p:nvPr>
        </p:nvSpPr>
        <p:spPr>
          <a:xfrm>
            <a:off x="4846025" y="3431525"/>
            <a:ext cx="2010900" cy="1000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Women who have experienced IPV have HIV infection rates 1.5 times higher than those who have not experienced IPV</a:t>
            </a:r>
            <a:endParaRPr>
              <a:solidFill>
                <a:schemeClr val="lt1"/>
              </a:solidFill>
            </a:endParaRPr>
          </a:p>
        </p:txBody>
      </p:sp>
      <p:sp>
        <p:nvSpPr>
          <p:cNvPr id="438" name="Google Shape;438;p28"/>
          <p:cNvSpPr txBox="1"/>
          <p:nvPr>
            <p:ph idx="2" type="subTitle"/>
          </p:nvPr>
        </p:nvSpPr>
        <p:spPr>
          <a:xfrm>
            <a:off x="4682976" y="3107785"/>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Why does IPV matter?</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29"/>
          <p:cNvPicPr preferRelativeResize="0"/>
          <p:nvPr/>
        </p:nvPicPr>
        <p:blipFill rotWithShape="1">
          <a:blip r:embed="rId3">
            <a:alphaModFix/>
          </a:blip>
          <a:srcRect b="-10" l="27546" r="0" t="10"/>
          <a:stretch/>
        </p:blipFill>
        <p:spPr>
          <a:xfrm rot="-2427807">
            <a:off x="3787156" y="1945591"/>
            <a:ext cx="1950724" cy="200100"/>
          </a:xfrm>
          <a:prstGeom prst="rect">
            <a:avLst/>
          </a:prstGeom>
          <a:noFill/>
          <a:ln>
            <a:noFill/>
          </a:ln>
        </p:spPr>
      </p:pic>
      <p:pic>
        <p:nvPicPr>
          <p:cNvPr id="444" name="Google Shape;444;p29"/>
          <p:cNvPicPr preferRelativeResize="0"/>
          <p:nvPr/>
        </p:nvPicPr>
        <p:blipFill rotWithShape="1">
          <a:blip r:embed="rId3">
            <a:alphaModFix/>
          </a:blip>
          <a:srcRect b="-10" l="27546" r="0" t="10"/>
          <a:stretch/>
        </p:blipFill>
        <p:spPr>
          <a:xfrm flipH="1" rot="2148098">
            <a:off x="2321482" y="2260800"/>
            <a:ext cx="1950724" cy="200100"/>
          </a:xfrm>
          <a:prstGeom prst="rect">
            <a:avLst/>
          </a:prstGeom>
          <a:noFill/>
          <a:ln>
            <a:noFill/>
          </a:ln>
        </p:spPr>
      </p:pic>
      <p:pic>
        <p:nvPicPr>
          <p:cNvPr id="445" name="Google Shape;445;p29"/>
          <p:cNvPicPr preferRelativeResize="0"/>
          <p:nvPr/>
        </p:nvPicPr>
        <p:blipFill rotWithShape="1">
          <a:blip r:embed="rId3">
            <a:alphaModFix/>
          </a:blip>
          <a:srcRect b="-10" l="27546" r="0" t="10"/>
          <a:stretch/>
        </p:blipFill>
        <p:spPr>
          <a:xfrm flipH="1" rot="-512428">
            <a:off x="1973540" y="2817550"/>
            <a:ext cx="1950724" cy="200100"/>
          </a:xfrm>
          <a:prstGeom prst="rect">
            <a:avLst/>
          </a:prstGeom>
          <a:noFill/>
          <a:ln>
            <a:noFill/>
          </a:ln>
        </p:spPr>
      </p:pic>
      <p:pic>
        <p:nvPicPr>
          <p:cNvPr id="446" name="Google Shape;446;p29"/>
          <p:cNvPicPr preferRelativeResize="0"/>
          <p:nvPr/>
        </p:nvPicPr>
        <p:blipFill rotWithShape="1">
          <a:blip r:embed="rId3">
            <a:alphaModFix/>
          </a:blip>
          <a:srcRect b="-10" l="27546" r="0" t="10"/>
          <a:stretch/>
        </p:blipFill>
        <p:spPr>
          <a:xfrm>
            <a:off x="3922545" y="2685887"/>
            <a:ext cx="1950724" cy="200100"/>
          </a:xfrm>
          <a:prstGeom prst="rect">
            <a:avLst/>
          </a:prstGeom>
          <a:noFill/>
          <a:ln>
            <a:noFill/>
          </a:ln>
        </p:spPr>
      </p:pic>
      <p:pic>
        <p:nvPicPr>
          <p:cNvPr id="447" name="Google Shape;447;p29"/>
          <p:cNvPicPr preferRelativeResize="0"/>
          <p:nvPr/>
        </p:nvPicPr>
        <p:blipFill rotWithShape="1">
          <a:blip r:embed="rId3">
            <a:alphaModFix/>
          </a:blip>
          <a:srcRect b="-10" l="27546" r="0" t="10"/>
          <a:stretch/>
        </p:blipFill>
        <p:spPr>
          <a:xfrm rot="5400000">
            <a:off x="2968082" y="3347249"/>
            <a:ext cx="1950724" cy="200100"/>
          </a:xfrm>
          <a:prstGeom prst="rect">
            <a:avLst/>
          </a:prstGeom>
          <a:noFill/>
          <a:ln>
            <a:noFill/>
          </a:ln>
        </p:spPr>
      </p:pic>
      <p:pic>
        <p:nvPicPr>
          <p:cNvPr id="448" name="Google Shape;448;p29"/>
          <p:cNvPicPr preferRelativeResize="0"/>
          <p:nvPr/>
        </p:nvPicPr>
        <p:blipFill rotWithShape="1">
          <a:blip r:embed="rId3">
            <a:alphaModFix/>
          </a:blip>
          <a:srcRect b="-10" l="27546" r="0" t="10"/>
          <a:stretch/>
        </p:blipFill>
        <p:spPr>
          <a:xfrm rot="8100000">
            <a:off x="2442107" y="3235825"/>
            <a:ext cx="1950724" cy="200100"/>
          </a:xfrm>
          <a:prstGeom prst="rect">
            <a:avLst/>
          </a:prstGeom>
          <a:noFill/>
          <a:ln>
            <a:noFill/>
          </a:ln>
        </p:spPr>
      </p:pic>
      <p:pic>
        <p:nvPicPr>
          <p:cNvPr id="449" name="Google Shape;449;p29"/>
          <p:cNvPicPr preferRelativeResize="0"/>
          <p:nvPr/>
        </p:nvPicPr>
        <p:blipFill rotWithShape="1">
          <a:blip r:embed="rId3">
            <a:alphaModFix/>
          </a:blip>
          <a:srcRect b="-10" l="27546" r="0" t="10"/>
          <a:stretch/>
        </p:blipFill>
        <p:spPr>
          <a:xfrm rot="2183573">
            <a:off x="3797429" y="3200583"/>
            <a:ext cx="1950724" cy="200100"/>
          </a:xfrm>
          <a:prstGeom prst="rect">
            <a:avLst/>
          </a:prstGeom>
          <a:noFill/>
          <a:ln>
            <a:noFill/>
          </a:ln>
        </p:spPr>
      </p:pic>
      <p:sp>
        <p:nvSpPr>
          <p:cNvPr id="450" name="Google Shape;450;p29"/>
          <p:cNvSpPr/>
          <p:nvPr/>
        </p:nvSpPr>
        <p:spPr>
          <a:xfrm>
            <a:off x="1074833" y="603561"/>
            <a:ext cx="1547100" cy="154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1" name="Google Shape;451;p29"/>
          <p:cNvSpPr/>
          <p:nvPr/>
        </p:nvSpPr>
        <p:spPr>
          <a:xfrm>
            <a:off x="696325" y="2420075"/>
            <a:ext cx="1256700" cy="12567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2" name="Google Shape;452;p29"/>
          <p:cNvSpPr/>
          <p:nvPr/>
        </p:nvSpPr>
        <p:spPr>
          <a:xfrm>
            <a:off x="1630950" y="3877350"/>
            <a:ext cx="1256700" cy="12567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3" name="Google Shape;453;p29"/>
          <p:cNvSpPr/>
          <p:nvPr/>
        </p:nvSpPr>
        <p:spPr>
          <a:xfrm>
            <a:off x="3476638" y="4439100"/>
            <a:ext cx="933600" cy="9336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4" name="Google Shape;454;p29"/>
          <p:cNvSpPr/>
          <p:nvPr/>
        </p:nvSpPr>
        <p:spPr>
          <a:xfrm>
            <a:off x="5330725" y="3706050"/>
            <a:ext cx="1428000" cy="142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5" name="Google Shape;455;p29"/>
          <p:cNvSpPr/>
          <p:nvPr/>
        </p:nvSpPr>
        <p:spPr>
          <a:xfrm>
            <a:off x="5871425" y="2098950"/>
            <a:ext cx="1446300" cy="1446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6" name="Google Shape;456;p29"/>
          <p:cNvSpPr/>
          <p:nvPr/>
        </p:nvSpPr>
        <p:spPr>
          <a:xfrm>
            <a:off x="5528750" y="661333"/>
            <a:ext cx="1204800" cy="1204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7" name="Google Shape;457;p29"/>
          <p:cNvSpPr/>
          <p:nvPr/>
        </p:nvSpPr>
        <p:spPr>
          <a:xfrm>
            <a:off x="2791950" y="1472413"/>
            <a:ext cx="2435100" cy="2435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8" name="Google Shape;458;p29"/>
          <p:cNvSpPr txBox="1"/>
          <p:nvPr>
            <p:ph type="title"/>
          </p:nvPr>
        </p:nvSpPr>
        <p:spPr>
          <a:xfrm>
            <a:off x="2791950" y="2432800"/>
            <a:ext cx="2435100" cy="812700"/>
          </a:xfrm>
          <a:prstGeom prst="rect">
            <a:avLst/>
          </a:prstGeom>
        </p:spPr>
        <p:txBody>
          <a:bodyPr anchorCtr="0" anchor="t" bIns="0" lIns="0" spcFirstLastPara="1" rIns="0" wrap="square" tIns="0">
            <a:spAutoFit/>
          </a:bodyPr>
          <a:lstStyle/>
          <a:p>
            <a:pPr indent="0" lvl="0" marL="0" rtl="0" algn="ctr">
              <a:lnSpc>
                <a:spcPct val="80000"/>
              </a:lnSpc>
              <a:spcBef>
                <a:spcPts val="0"/>
              </a:spcBef>
              <a:spcAft>
                <a:spcPts val="0"/>
              </a:spcAft>
              <a:buClr>
                <a:srgbClr val="2375BB"/>
              </a:buClr>
              <a:buSzPts val="1400"/>
              <a:buFont typeface="Arial"/>
              <a:buNone/>
            </a:pPr>
            <a:r>
              <a:rPr lang="en" sz="3300"/>
              <a:t>Propose Solutions</a:t>
            </a:r>
            <a:endParaRPr sz="3300"/>
          </a:p>
        </p:txBody>
      </p:sp>
      <p:sp>
        <p:nvSpPr>
          <p:cNvPr id="459" name="Google Shape;459;p2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60" name="Google Shape;460;p29"/>
          <p:cNvSpPr txBox="1"/>
          <p:nvPr/>
        </p:nvSpPr>
        <p:spPr>
          <a:xfrm>
            <a:off x="5502018" y="874725"/>
            <a:ext cx="12567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Was the solution cost effective? </a:t>
            </a:r>
            <a:endParaRPr>
              <a:solidFill>
                <a:schemeClr val="lt1"/>
              </a:solidFill>
            </a:endParaRPr>
          </a:p>
        </p:txBody>
      </p:sp>
      <p:sp>
        <p:nvSpPr>
          <p:cNvPr id="461" name="Google Shape;461;p29"/>
          <p:cNvSpPr txBox="1"/>
          <p:nvPr/>
        </p:nvSpPr>
        <p:spPr>
          <a:xfrm>
            <a:off x="5933851" y="2449175"/>
            <a:ext cx="13062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What kinds of improvements were seen?</a:t>
            </a:r>
            <a:endParaRPr>
              <a:solidFill>
                <a:schemeClr val="lt1"/>
              </a:solidFill>
            </a:endParaRPr>
          </a:p>
        </p:txBody>
      </p:sp>
      <p:sp>
        <p:nvSpPr>
          <p:cNvPr id="462" name="Google Shape;462;p29"/>
          <p:cNvSpPr txBox="1"/>
          <p:nvPr/>
        </p:nvSpPr>
        <p:spPr>
          <a:xfrm>
            <a:off x="5391575" y="4045663"/>
            <a:ext cx="13062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What was the magnitude of improvement?</a:t>
            </a:r>
            <a:endParaRPr>
              <a:solidFill>
                <a:schemeClr val="lt1"/>
              </a:solidFill>
            </a:endParaRPr>
          </a:p>
        </p:txBody>
      </p:sp>
      <p:sp>
        <p:nvSpPr>
          <p:cNvPr id="463" name="Google Shape;463;p29"/>
          <p:cNvSpPr txBox="1"/>
          <p:nvPr/>
        </p:nvSpPr>
        <p:spPr>
          <a:xfrm>
            <a:off x="3537368" y="4613388"/>
            <a:ext cx="770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Did it work?</a:t>
            </a:r>
            <a:endParaRPr>
              <a:solidFill>
                <a:schemeClr val="lt1"/>
              </a:solidFill>
            </a:endParaRPr>
          </a:p>
        </p:txBody>
      </p:sp>
      <p:sp>
        <p:nvSpPr>
          <p:cNvPr id="464" name="Google Shape;464;p29"/>
          <p:cNvSpPr txBox="1"/>
          <p:nvPr/>
        </p:nvSpPr>
        <p:spPr>
          <a:xfrm>
            <a:off x="1664613" y="4071150"/>
            <a:ext cx="11622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Can it help many people at once?</a:t>
            </a:r>
            <a:endParaRPr>
              <a:solidFill>
                <a:schemeClr val="lt1"/>
              </a:solidFill>
            </a:endParaRPr>
          </a:p>
        </p:txBody>
      </p:sp>
      <p:sp>
        <p:nvSpPr>
          <p:cNvPr id="465" name="Google Shape;465;p29"/>
          <p:cNvSpPr txBox="1"/>
          <p:nvPr/>
        </p:nvSpPr>
        <p:spPr>
          <a:xfrm>
            <a:off x="795174" y="2575450"/>
            <a:ext cx="10590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Has this solution been tried before? </a:t>
            </a:r>
            <a:endParaRPr>
              <a:solidFill>
                <a:schemeClr val="lt1"/>
              </a:solidFill>
            </a:endParaRPr>
          </a:p>
        </p:txBody>
      </p:sp>
      <p:sp>
        <p:nvSpPr>
          <p:cNvPr id="466" name="Google Shape;466;p29"/>
          <p:cNvSpPr txBox="1"/>
          <p:nvPr/>
        </p:nvSpPr>
        <p:spPr>
          <a:xfrm>
            <a:off x="1134550" y="954050"/>
            <a:ext cx="1446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What should be done to address the problem or issue?</a:t>
            </a:r>
            <a:endParaRPr>
              <a:solidFill>
                <a:schemeClr val="lt1"/>
              </a:solidFill>
            </a:endParaRPr>
          </a:p>
        </p:txBody>
      </p:sp>
      <p:pic>
        <p:nvPicPr>
          <p:cNvPr id="467" name="Google Shape;467;p29"/>
          <p:cNvPicPr preferRelativeResize="0"/>
          <p:nvPr/>
        </p:nvPicPr>
        <p:blipFill>
          <a:blip r:embed="rId4">
            <a:alphaModFix/>
          </a:blip>
          <a:stretch>
            <a:fillRect/>
          </a:stretch>
        </p:blipFill>
        <p:spPr>
          <a:xfrm>
            <a:off x="3822166" y="1797774"/>
            <a:ext cx="358726" cy="6217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30"/>
          <p:cNvPicPr preferRelativeResize="0"/>
          <p:nvPr/>
        </p:nvPicPr>
        <p:blipFill rotWithShape="1">
          <a:blip r:embed="rId3">
            <a:alphaModFix/>
          </a:blip>
          <a:srcRect b="-10" l="27546" r="0" t="10"/>
          <a:stretch/>
        </p:blipFill>
        <p:spPr>
          <a:xfrm>
            <a:off x="2474707" y="3613725"/>
            <a:ext cx="1950724" cy="200100"/>
          </a:xfrm>
          <a:prstGeom prst="rect">
            <a:avLst/>
          </a:prstGeom>
          <a:noFill/>
          <a:ln>
            <a:noFill/>
          </a:ln>
        </p:spPr>
      </p:pic>
      <p:pic>
        <p:nvPicPr>
          <p:cNvPr id="473" name="Google Shape;473;p30"/>
          <p:cNvPicPr preferRelativeResize="0"/>
          <p:nvPr/>
        </p:nvPicPr>
        <p:blipFill>
          <a:blip r:embed="rId4">
            <a:alphaModFix/>
          </a:blip>
          <a:stretch>
            <a:fillRect/>
          </a:stretch>
        </p:blipFill>
        <p:spPr>
          <a:xfrm>
            <a:off x="1495375" y="425226"/>
            <a:ext cx="5028249" cy="2549950"/>
          </a:xfrm>
          <a:prstGeom prst="rect">
            <a:avLst/>
          </a:prstGeom>
          <a:noFill/>
          <a:ln>
            <a:noFill/>
          </a:ln>
        </p:spPr>
      </p:pic>
      <p:sp>
        <p:nvSpPr>
          <p:cNvPr id="474" name="Google Shape;474;p30"/>
          <p:cNvSpPr txBox="1"/>
          <p:nvPr>
            <p:ph type="title"/>
          </p:nvPr>
        </p:nvSpPr>
        <p:spPr>
          <a:xfrm>
            <a:off x="1733100" y="1363475"/>
            <a:ext cx="4552800" cy="969600"/>
          </a:xfrm>
          <a:prstGeom prst="rect">
            <a:avLst/>
          </a:prstGeom>
        </p:spPr>
        <p:txBody>
          <a:bodyPr anchorCtr="0" anchor="t" bIns="0" lIns="0" spcFirstLastPara="1" rIns="0" wrap="square" tIns="0">
            <a:spAutoFit/>
          </a:bodyPr>
          <a:lstStyle/>
          <a:p>
            <a:pPr indent="0" lvl="0" marL="0" rtl="0" algn="ctr">
              <a:spcBef>
                <a:spcPts val="0"/>
              </a:spcBef>
              <a:spcAft>
                <a:spcPts val="0"/>
              </a:spcAft>
              <a:buClr>
                <a:srgbClr val="2375BB"/>
              </a:buClr>
              <a:buSzPts val="1400"/>
              <a:buFont typeface="Arial"/>
              <a:buNone/>
            </a:pPr>
            <a:r>
              <a:rPr lang="en"/>
              <a:t>Propose Solutions: An Example</a:t>
            </a:r>
            <a:endParaRPr/>
          </a:p>
        </p:txBody>
      </p:sp>
      <p:sp>
        <p:nvSpPr>
          <p:cNvPr id="475" name="Google Shape;475;p30"/>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76" name="Google Shape;476;p30"/>
          <p:cNvSpPr txBox="1"/>
          <p:nvPr>
            <p:ph idx="1" type="subTitle"/>
          </p:nvPr>
        </p:nvSpPr>
        <p:spPr>
          <a:xfrm>
            <a:off x="354150" y="5150750"/>
            <a:ext cx="7384500" cy="1230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900"/>
              <a:buFont typeface="Arial"/>
              <a:buNone/>
            </a:pPr>
            <a:r>
              <a:rPr lang="en" sz="800"/>
              <a:t>Elizabeth Gay, “Interventions to Address the Economic Causes and Consequences of HIV/AIDS,” Population and Poverty Research Network, PRB, July 2016. </a:t>
            </a:r>
            <a:endParaRPr sz="800"/>
          </a:p>
        </p:txBody>
      </p:sp>
      <p:sp>
        <p:nvSpPr>
          <p:cNvPr id="477" name="Google Shape;477;p30"/>
          <p:cNvSpPr/>
          <p:nvPr/>
        </p:nvSpPr>
        <p:spPr>
          <a:xfrm>
            <a:off x="925076" y="2284213"/>
            <a:ext cx="2711400" cy="2711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0"/>
          <p:cNvSpPr txBox="1"/>
          <p:nvPr>
            <p:ph idx="1" type="subTitle"/>
          </p:nvPr>
        </p:nvSpPr>
        <p:spPr>
          <a:xfrm>
            <a:off x="1152621" y="3415430"/>
            <a:ext cx="2256300" cy="8004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To help curb the HIV epidemic, implement policies that support increased secondary school attainment</a:t>
            </a:r>
            <a:endParaRPr>
              <a:solidFill>
                <a:schemeClr val="lt1"/>
              </a:solidFill>
            </a:endParaRPr>
          </a:p>
        </p:txBody>
      </p:sp>
      <p:sp>
        <p:nvSpPr>
          <p:cNvPr id="479" name="Google Shape;479;p30"/>
          <p:cNvSpPr txBox="1"/>
          <p:nvPr>
            <p:ph idx="2" type="subTitle"/>
          </p:nvPr>
        </p:nvSpPr>
        <p:spPr>
          <a:xfrm>
            <a:off x="1152626" y="3091684"/>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Proposed solution</a:t>
            </a:r>
            <a:endParaRPr>
              <a:solidFill>
                <a:schemeClr val="lt1"/>
              </a:solidFill>
            </a:endParaRPr>
          </a:p>
        </p:txBody>
      </p:sp>
      <p:sp>
        <p:nvSpPr>
          <p:cNvPr id="480" name="Google Shape;480;p30"/>
          <p:cNvSpPr/>
          <p:nvPr/>
        </p:nvSpPr>
        <p:spPr>
          <a:xfrm>
            <a:off x="4455426" y="2284213"/>
            <a:ext cx="2711400" cy="27114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0"/>
          <p:cNvSpPr txBox="1"/>
          <p:nvPr>
            <p:ph idx="1" type="subTitle"/>
          </p:nvPr>
        </p:nvSpPr>
        <p:spPr>
          <a:xfrm>
            <a:off x="4682971" y="3415430"/>
            <a:ext cx="2256300" cy="1000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An analysis in Botswana showed that each additional year of secondary school led to an 8 percentage-point reduction in the risk of HIV</a:t>
            </a:r>
            <a:endParaRPr>
              <a:solidFill>
                <a:schemeClr val="lt1"/>
              </a:solidFill>
            </a:endParaRPr>
          </a:p>
        </p:txBody>
      </p:sp>
      <p:sp>
        <p:nvSpPr>
          <p:cNvPr id="482" name="Google Shape;482;p30"/>
          <p:cNvSpPr txBox="1"/>
          <p:nvPr>
            <p:ph idx="2" type="subTitle"/>
          </p:nvPr>
        </p:nvSpPr>
        <p:spPr>
          <a:xfrm>
            <a:off x="4682976" y="3091684"/>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Supporting data</a:t>
            </a:r>
            <a:endParaRPr>
              <a:solidFill>
                <a:schemeClr val="lt1"/>
              </a:solidFill>
            </a:endParaRPr>
          </a:p>
        </p:txBody>
      </p:sp>
      <p:pic>
        <p:nvPicPr>
          <p:cNvPr id="483" name="Google Shape;483;p30"/>
          <p:cNvPicPr preferRelativeResize="0"/>
          <p:nvPr/>
        </p:nvPicPr>
        <p:blipFill>
          <a:blip r:embed="rId5">
            <a:alphaModFix/>
          </a:blip>
          <a:stretch>
            <a:fillRect/>
          </a:stretch>
        </p:blipFill>
        <p:spPr>
          <a:xfrm>
            <a:off x="3830408" y="681956"/>
            <a:ext cx="358726" cy="62179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89" name="Google Shape;489;p31"/>
          <p:cNvSpPr txBox="1"/>
          <p:nvPr>
            <p:ph idx="1" type="subTitle"/>
          </p:nvPr>
        </p:nvSpPr>
        <p:spPr>
          <a:xfrm>
            <a:off x="608860" y="5094534"/>
            <a:ext cx="6948600" cy="2463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900"/>
              <a:buFont typeface="Arial"/>
              <a:buNone/>
            </a:pPr>
            <a:r>
              <a:rPr lang="en" sz="800"/>
              <a:t>Julia Michalow et al., "</a:t>
            </a:r>
            <a:r>
              <a:rPr lang="en" sz="800" u="sng">
                <a:solidFill>
                  <a:schemeClr val="hlink"/>
                </a:solidFill>
                <a:hlinkClick r:id="rId3"/>
              </a:rPr>
              <a:t>Triple Return on Investment: The Cost and Impact of 13 Interventions That Could Prevent Stillbirths and Save the Lives of Mothers and Babies in South Africa</a:t>
            </a:r>
            <a:r>
              <a:rPr lang="en" sz="800"/>
              <a:t>," </a:t>
            </a:r>
            <a:r>
              <a:rPr i="1" lang="en" sz="800"/>
              <a:t>BMC Pregnancy and Childbirth </a:t>
            </a:r>
            <a:r>
              <a:rPr lang="en" sz="800"/>
              <a:t>15, no.39 (2015): DOI: 10.1186/s12884-015-0456-9.</a:t>
            </a:r>
            <a:endParaRPr sz="800"/>
          </a:p>
        </p:txBody>
      </p:sp>
      <p:pic>
        <p:nvPicPr>
          <p:cNvPr id="490" name="Google Shape;490;p31"/>
          <p:cNvPicPr preferRelativeResize="0"/>
          <p:nvPr/>
        </p:nvPicPr>
        <p:blipFill rotWithShape="1">
          <a:blip r:embed="rId4">
            <a:alphaModFix/>
          </a:blip>
          <a:srcRect b="-10" l="27546" r="0" t="10"/>
          <a:stretch/>
        </p:blipFill>
        <p:spPr>
          <a:xfrm>
            <a:off x="2474707" y="3613725"/>
            <a:ext cx="1950724" cy="200100"/>
          </a:xfrm>
          <a:prstGeom prst="rect">
            <a:avLst/>
          </a:prstGeom>
          <a:noFill/>
          <a:ln>
            <a:noFill/>
          </a:ln>
        </p:spPr>
      </p:pic>
      <p:pic>
        <p:nvPicPr>
          <p:cNvPr id="491" name="Google Shape;491;p31"/>
          <p:cNvPicPr preferRelativeResize="0"/>
          <p:nvPr/>
        </p:nvPicPr>
        <p:blipFill>
          <a:blip r:embed="rId5">
            <a:alphaModFix/>
          </a:blip>
          <a:stretch>
            <a:fillRect/>
          </a:stretch>
        </p:blipFill>
        <p:spPr>
          <a:xfrm>
            <a:off x="1495375" y="425226"/>
            <a:ext cx="5028249" cy="2549950"/>
          </a:xfrm>
          <a:prstGeom prst="rect">
            <a:avLst/>
          </a:prstGeom>
          <a:noFill/>
          <a:ln>
            <a:noFill/>
          </a:ln>
        </p:spPr>
      </p:pic>
      <p:sp>
        <p:nvSpPr>
          <p:cNvPr id="492" name="Google Shape;492;p31"/>
          <p:cNvSpPr txBox="1"/>
          <p:nvPr>
            <p:ph type="title"/>
          </p:nvPr>
        </p:nvSpPr>
        <p:spPr>
          <a:xfrm>
            <a:off x="1733100" y="1361325"/>
            <a:ext cx="4552800" cy="969600"/>
          </a:xfrm>
          <a:prstGeom prst="rect">
            <a:avLst/>
          </a:prstGeom>
        </p:spPr>
        <p:txBody>
          <a:bodyPr anchorCtr="0" anchor="t" bIns="0" lIns="0" spcFirstLastPara="1" rIns="0" wrap="square" tIns="0">
            <a:spAutoFit/>
          </a:bodyPr>
          <a:lstStyle/>
          <a:p>
            <a:pPr indent="0" lvl="0" marL="0" rtl="0" algn="ctr">
              <a:spcBef>
                <a:spcPts val="0"/>
              </a:spcBef>
              <a:spcAft>
                <a:spcPts val="0"/>
              </a:spcAft>
              <a:buClr>
                <a:srgbClr val="2375BB"/>
              </a:buClr>
              <a:buSzPts val="1400"/>
              <a:buFont typeface="Arial"/>
              <a:buNone/>
            </a:pPr>
            <a:r>
              <a:rPr lang="en"/>
              <a:t>Show Solution Is Cost-Effective</a:t>
            </a:r>
            <a:endParaRPr/>
          </a:p>
        </p:txBody>
      </p:sp>
      <p:sp>
        <p:nvSpPr>
          <p:cNvPr id="493" name="Google Shape;493;p31"/>
          <p:cNvSpPr/>
          <p:nvPr/>
        </p:nvSpPr>
        <p:spPr>
          <a:xfrm>
            <a:off x="925076" y="2284213"/>
            <a:ext cx="2711400" cy="2711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1"/>
          <p:cNvSpPr txBox="1"/>
          <p:nvPr>
            <p:ph idx="1" type="subTitle"/>
          </p:nvPr>
        </p:nvSpPr>
        <p:spPr>
          <a:xfrm>
            <a:off x="1152621" y="3559022"/>
            <a:ext cx="2256300" cy="6003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a:solidFill>
                  <a:schemeClr val="lt1"/>
                </a:solidFill>
              </a:rPr>
              <a:t>Scale up coverage of </a:t>
            </a:r>
            <a:br>
              <a:rPr lang="en">
                <a:solidFill>
                  <a:schemeClr val="lt1"/>
                </a:solidFill>
              </a:rPr>
            </a:br>
            <a:r>
              <a:rPr lang="en">
                <a:solidFill>
                  <a:schemeClr val="lt1"/>
                </a:solidFill>
              </a:rPr>
              <a:t>13 interventions to reduce stillbirths.</a:t>
            </a:r>
            <a:endParaRPr>
              <a:solidFill>
                <a:schemeClr val="lt1"/>
              </a:solidFill>
            </a:endParaRPr>
          </a:p>
        </p:txBody>
      </p:sp>
      <p:sp>
        <p:nvSpPr>
          <p:cNvPr id="495" name="Google Shape;495;p31"/>
          <p:cNvSpPr txBox="1"/>
          <p:nvPr>
            <p:ph idx="2" type="subTitle"/>
          </p:nvPr>
        </p:nvSpPr>
        <p:spPr>
          <a:xfrm>
            <a:off x="1152626" y="3235276"/>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Proposed solution</a:t>
            </a:r>
            <a:endParaRPr>
              <a:solidFill>
                <a:schemeClr val="lt1"/>
              </a:solidFill>
            </a:endParaRPr>
          </a:p>
        </p:txBody>
      </p:sp>
      <p:sp>
        <p:nvSpPr>
          <p:cNvPr id="496" name="Google Shape;496;p31"/>
          <p:cNvSpPr/>
          <p:nvPr/>
        </p:nvSpPr>
        <p:spPr>
          <a:xfrm>
            <a:off x="4455426" y="2284213"/>
            <a:ext cx="2711400" cy="27114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1"/>
          <p:cNvSpPr txBox="1"/>
          <p:nvPr>
            <p:ph idx="1" type="subTitle"/>
          </p:nvPr>
        </p:nvSpPr>
        <p:spPr>
          <a:xfrm>
            <a:off x="4846025" y="3007292"/>
            <a:ext cx="2010900" cy="1600800"/>
          </a:xfrm>
          <a:prstGeom prst="rect">
            <a:avLst/>
          </a:prstGeom>
        </p:spPr>
        <p:txBody>
          <a:bodyPr anchorCtr="0" anchor="t" bIns="0" lIns="0" spcFirstLastPara="1" rIns="0" wrap="square" tIns="0">
            <a:spAutoFit/>
          </a:bodyPr>
          <a:lstStyle/>
          <a:p>
            <a:pPr indent="-173990" lvl="0" marL="91440" rtl="0" algn="l">
              <a:spcBef>
                <a:spcPts val="0"/>
              </a:spcBef>
              <a:spcAft>
                <a:spcPts val="0"/>
              </a:spcAft>
              <a:buClr>
                <a:schemeClr val="lt1"/>
              </a:buClr>
              <a:buSzPts val="1300"/>
              <a:buChar char="●"/>
            </a:pPr>
            <a:r>
              <a:rPr lang="en">
                <a:solidFill>
                  <a:schemeClr val="lt1"/>
                </a:solidFill>
              </a:rPr>
              <a:t>Requires an additional US$1.60 per capita.</a:t>
            </a:r>
            <a:endParaRPr>
              <a:solidFill>
                <a:schemeClr val="lt1"/>
              </a:solidFill>
            </a:endParaRPr>
          </a:p>
          <a:p>
            <a:pPr indent="-173990" lvl="0" marL="91440" rtl="0" algn="l">
              <a:spcBef>
                <a:spcPts val="0"/>
              </a:spcBef>
              <a:spcAft>
                <a:spcPts val="0"/>
              </a:spcAft>
              <a:buClr>
                <a:schemeClr val="lt1"/>
              </a:buClr>
              <a:buSzPts val="1300"/>
              <a:buChar char="●"/>
            </a:pPr>
            <a:r>
              <a:rPr lang="en">
                <a:solidFill>
                  <a:schemeClr val="lt1"/>
                </a:solidFill>
              </a:rPr>
              <a:t>Full coverage of 13 interventions could reduce rate of stillbirths by 30% by 2030.</a:t>
            </a:r>
            <a:endParaRPr>
              <a:solidFill>
                <a:schemeClr val="lt1"/>
              </a:solidFill>
            </a:endParaRPr>
          </a:p>
          <a:p>
            <a:pPr indent="-173990" lvl="0" marL="91440" rtl="0" algn="l">
              <a:spcBef>
                <a:spcPts val="0"/>
              </a:spcBef>
              <a:spcAft>
                <a:spcPts val="0"/>
              </a:spcAft>
              <a:buClr>
                <a:schemeClr val="lt1"/>
              </a:buClr>
              <a:buSzPts val="1300"/>
              <a:buChar char="●"/>
            </a:pPr>
            <a:r>
              <a:rPr lang="en">
                <a:solidFill>
                  <a:schemeClr val="lt1"/>
                </a:solidFill>
              </a:rPr>
              <a:t>Translates to averting 5,400 stillbirths in 2030.</a:t>
            </a:r>
            <a:endParaRPr>
              <a:solidFill>
                <a:schemeClr val="lt1"/>
              </a:solidFill>
            </a:endParaRPr>
          </a:p>
        </p:txBody>
      </p:sp>
      <p:sp>
        <p:nvSpPr>
          <p:cNvPr id="498" name="Google Shape;498;p31"/>
          <p:cNvSpPr txBox="1"/>
          <p:nvPr>
            <p:ph idx="2" type="subTitle"/>
          </p:nvPr>
        </p:nvSpPr>
        <p:spPr>
          <a:xfrm>
            <a:off x="4682976" y="2683551"/>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Supporting data</a:t>
            </a:r>
            <a:endParaRPr>
              <a:solidFill>
                <a:schemeClr val="lt1"/>
              </a:solidFill>
            </a:endParaRPr>
          </a:p>
        </p:txBody>
      </p:sp>
      <p:pic>
        <p:nvPicPr>
          <p:cNvPr id="499" name="Google Shape;499;p31"/>
          <p:cNvPicPr preferRelativeResize="0"/>
          <p:nvPr/>
        </p:nvPicPr>
        <p:blipFill>
          <a:blip r:embed="rId6">
            <a:alphaModFix/>
          </a:blip>
          <a:stretch>
            <a:fillRect/>
          </a:stretch>
        </p:blipFill>
        <p:spPr>
          <a:xfrm>
            <a:off x="3830408" y="681956"/>
            <a:ext cx="358726" cy="6217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32"/>
          <p:cNvPicPr preferRelativeResize="0"/>
          <p:nvPr/>
        </p:nvPicPr>
        <p:blipFill rotWithShape="1">
          <a:blip r:embed="rId3">
            <a:alphaModFix/>
          </a:blip>
          <a:srcRect b="2308" l="0" r="3558" t="1915"/>
          <a:stretch/>
        </p:blipFill>
        <p:spPr>
          <a:xfrm>
            <a:off x="212425" y="428475"/>
            <a:ext cx="7592300" cy="5003049"/>
          </a:xfrm>
          <a:prstGeom prst="rect">
            <a:avLst/>
          </a:prstGeom>
          <a:noFill/>
          <a:ln>
            <a:noFill/>
          </a:ln>
        </p:spPr>
      </p:pic>
      <p:sp>
        <p:nvSpPr>
          <p:cNvPr id="505" name="Google Shape;505;p32"/>
          <p:cNvSpPr/>
          <p:nvPr/>
        </p:nvSpPr>
        <p:spPr>
          <a:xfrm>
            <a:off x="-123000" y="428475"/>
            <a:ext cx="4499535" cy="393203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506" name="Google Shape;506;p32"/>
          <p:cNvPicPr preferRelativeResize="0"/>
          <p:nvPr/>
        </p:nvPicPr>
        <p:blipFill rotWithShape="1">
          <a:blip r:embed="rId4">
            <a:alphaModFix/>
          </a:blip>
          <a:srcRect b="0" l="11433" r="0" t="0"/>
          <a:stretch/>
        </p:blipFill>
        <p:spPr>
          <a:xfrm>
            <a:off x="490549" y="3341413"/>
            <a:ext cx="2384575" cy="200100"/>
          </a:xfrm>
          <a:prstGeom prst="rect">
            <a:avLst/>
          </a:prstGeom>
          <a:noFill/>
          <a:ln>
            <a:noFill/>
          </a:ln>
        </p:spPr>
      </p:pic>
      <p:sp>
        <p:nvSpPr>
          <p:cNvPr id="507" name="Google Shape;507;p32"/>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08" name="Google Shape;508;p32"/>
          <p:cNvSpPr txBox="1"/>
          <p:nvPr>
            <p:ph type="title"/>
          </p:nvPr>
        </p:nvSpPr>
        <p:spPr>
          <a:xfrm>
            <a:off x="519450" y="1325713"/>
            <a:ext cx="3626100" cy="1939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What if You Can’t Find Good Data to Make Your Case?</a:t>
            </a:r>
            <a:endParaRPr/>
          </a:p>
        </p:txBody>
      </p:sp>
      <p:sp>
        <p:nvSpPr>
          <p:cNvPr id="509" name="Google Shape;509;p3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10" name="Google Shape;510;p3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511" name="Google Shape;511;p32"/>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a:t>
            </a:r>
            <a:r>
              <a:rPr lang="en"/>
              <a:t>: MARKUS WINKLER</a:t>
            </a:r>
            <a:r>
              <a:rPr lang="en"/>
              <a:t> ON UNSPLASH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33"/>
          <p:cNvPicPr preferRelativeResize="0"/>
          <p:nvPr/>
        </p:nvPicPr>
        <p:blipFill rotWithShape="1">
          <a:blip r:embed="rId3">
            <a:alphaModFix/>
          </a:blip>
          <a:srcRect b="3713" l="3816" r="782" t="12471"/>
          <a:stretch/>
        </p:blipFill>
        <p:spPr>
          <a:xfrm>
            <a:off x="212425" y="428475"/>
            <a:ext cx="7592300" cy="5003048"/>
          </a:xfrm>
          <a:prstGeom prst="rect">
            <a:avLst/>
          </a:prstGeom>
          <a:noFill/>
          <a:ln>
            <a:noFill/>
          </a:ln>
        </p:spPr>
      </p:pic>
      <p:sp>
        <p:nvSpPr>
          <p:cNvPr id="517" name="Google Shape;517;p33"/>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BRETT JORDAN ON UNSPLASH</a:t>
            </a:r>
            <a:endParaRPr/>
          </a:p>
        </p:txBody>
      </p:sp>
      <p:sp>
        <p:nvSpPr>
          <p:cNvPr id="518" name="Google Shape;518;p33"/>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19" name="Google Shape;519;p33"/>
          <p:cNvSpPr txBox="1"/>
          <p:nvPr>
            <p:ph type="title"/>
          </p:nvPr>
        </p:nvSpPr>
        <p:spPr>
          <a:xfrm>
            <a:off x="838633" y="1184200"/>
            <a:ext cx="6354300" cy="484800"/>
          </a:xfrm>
          <a:prstGeom prst="rect">
            <a:avLst/>
          </a:prstGeom>
        </p:spPr>
        <p:txBody>
          <a:bodyPr anchorCtr="0" anchor="t" bIns="0" lIns="0" spcFirstLastPara="1" rIns="0" wrap="square" tIns="0">
            <a:spAutoFit/>
          </a:bodyPr>
          <a:lstStyle/>
          <a:p>
            <a:pPr indent="0" lvl="0" marL="0" rtl="0" algn="ctr">
              <a:spcBef>
                <a:spcPts val="0"/>
              </a:spcBef>
              <a:spcAft>
                <a:spcPts val="0"/>
              </a:spcAft>
              <a:buClr>
                <a:srgbClr val="2375BB"/>
              </a:buClr>
              <a:buSzPts val="1400"/>
              <a:buFont typeface="Arial"/>
              <a:buNone/>
            </a:pPr>
            <a:r>
              <a:rPr lang="en"/>
              <a:t>Working Around Data Gaps</a:t>
            </a:r>
            <a:endParaRPr/>
          </a:p>
        </p:txBody>
      </p:sp>
      <p:sp>
        <p:nvSpPr>
          <p:cNvPr id="520" name="Google Shape;520;p33"/>
          <p:cNvSpPr txBox="1"/>
          <p:nvPr/>
        </p:nvSpPr>
        <p:spPr>
          <a:xfrm>
            <a:off x="593400" y="3920175"/>
            <a:ext cx="16896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Collect and analyze your own data (through surveys, interviews, and focus groups)</a:t>
            </a:r>
            <a:endParaRPr/>
          </a:p>
        </p:txBody>
      </p:sp>
      <p:sp>
        <p:nvSpPr>
          <p:cNvPr id="521" name="Google Shape;521;p33"/>
          <p:cNvSpPr txBox="1"/>
          <p:nvPr/>
        </p:nvSpPr>
        <p:spPr>
          <a:xfrm>
            <a:off x="2462250" y="3920175"/>
            <a:ext cx="1483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Use credible estimates</a:t>
            </a:r>
            <a:endParaRPr/>
          </a:p>
        </p:txBody>
      </p:sp>
      <p:sp>
        <p:nvSpPr>
          <p:cNvPr id="522" name="Google Shape;522;p33"/>
          <p:cNvSpPr txBox="1"/>
          <p:nvPr/>
        </p:nvSpPr>
        <p:spPr>
          <a:xfrm>
            <a:off x="3972600" y="3920175"/>
            <a:ext cx="15657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Make a general claim supported by data from a relevant country or region</a:t>
            </a:r>
            <a:endParaRPr/>
          </a:p>
        </p:txBody>
      </p:sp>
      <p:sp>
        <p:nvSpPr>
          <p:cNvPr id="523" name="Google Shape;523;p33"/>
          <p:cNvSpPr txBox="1"/>
          <p:nvPr/>
        </p:nvSpPr>
        <p:spPr>
          <a:xfrm>
            <a:off x="5664850" y="3920175"/>
            <a:ext cx="18843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Consider changing your messaging or even your objectives if you can’t be sure the evidence is on your side</a:t>
            </a:r>
            <a:endParaRPr/>
          </a:p>
        </p:txBody>
      </p:sp>
      <p:sp>
        <p:nvSpPr>
          <p:cNvPr id="524" name="Google Shape;524;p33"/>
          <p:cNvSpPr/>
          <p:nvPr/>
        </p:nvSpPr>
        <p:spPr>
          <a:xfrm>
            <a:off x="750100" y="3532875"/>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3"/>
          <p:cNvSpPr txBox="1"/>
          <p:nvPr/>
        </p:nvSpPr>
        <p:spPr>
          <a:xfrm>
            <a:off x="716645" y="3607284"/>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sp>
        <p:nvSpPr>
          <p:cNvPr id="526" name="Google Shape;526;p33"/>
          <p:cNvSpPr/>
          <p:nvPr/>
        </p:nvSpPr>
        <p:spPr>
          <a:xfrm>
            <a:off x="2596200" y="3532875"/>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3"/>
          <p:cNvSpPr txBox="1"/>
          <p:nvPr/>
        </p:nvSpPr>
        <p:spPr>
          <a:xfrm>
            <a:off x="2562745" y="3607284"/>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2</a:t>
            </a:r>
            <a:endParaRPr sz="1600">
              <a:latin typeface="Nunito ExtraBold"/>
              <a:ea typeface="Nunito ExtraBold"/>
              <a:cs typeface="Nunito ExtraBold"/>
              <a:sym typeface="Nunito ExtraBold"/>
            </a:endParaRPr>
          </a:p>
        </p:txBody>
      </p:sp>
      <p:sp>
        <p:nvSpPr>
          <p:cNvPr id="528" name="Google Shape;528;p33"/>
          <p:cNvSpPr/>
          <p:nvPr/>
        </p:nvSpPr>
        <p:spPr>
          <a:xfrm>
            <a:off x="4096175" y="3532875"/>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3"/>
          <p:cNvSpPr txBox="1"/>
          <p:nvPr/>
        </p:nvSpPr>
        <p:spPr>
          <a:xfrm>
            <a:off x="4062720" y="3607284"/>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3</a:t>
            </a:r>
            <a:endParaRPr sz="1600">
              <a:latin typeface="Nunito ExtraBold"/>
              <a:ea typeface="Nunito ExtraBold"/>
              <a:cs typeface="Nunito ExtraBold"/>
              <a:sym typeface="Nunito ExtraBold"/>
            </a:endParaRPr>
          </a:p>
        </p:txBody>
      </p:sp>
      <p:sp>
        <p:nvSpPr>
          <p:cNvPr id="530" name="Google Shape;530;p33"/>
          <p:cNvSpPr/>
          <p:nvPr/>
        </p:nvSpPr>
        <p:spPr>
          <a:xfrm>
            <a:off x="5785675" y="3532875"/>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3"/>
          <p:cNvSpPr txBox="1"/>
          <p:nvPr/>
        </p:nvSpPr>
        <p:spPr>
          <a:xfrm>
            <a:off x="5752220" y="3607284"/>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4</a:t>
            </a:r>
            <a:endParaRPr sz="1600">
              <a:latin typeface="Nunito ExtraBold"/>
              <a:ea typeface="Nunito ExtraBold"/>
              <a:cs typeface="Nunito ExtraBold"/>
              <a:sym typeface="Nunito ExtraBold"/>
            </a:endParaRPr>
          </a:p>
        </p:txBody>
      </p:sp>
      <p:sp>
        <p:nvSpPr>
          <p:cNvPr id="532" name="Google Shape;532;p3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33" name="Google Shape;533;p3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4"/>
          <p:cNvSpPr/>
          <p:nvPr/>
        </p:nvSpPr>
        <p:spPr>
          <a:xfrm>
            <a:off x="-123000" y="428475"/>
            <a:ext cx="3303284" cy="2886661"/>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39" name="Google Shape;539;p34"/>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SHUTTERSTOCK</a:t>
            </a:r>
            <a:endParaRPr/>
          </a:p>
        </p:txBody>
      </p:sp>
      <p:sp>
        <p:nvSpPr>
          <p:cNvPr id="540" name="Google Shape;540;p34"/>
          <p:cNvSpPr txBox="1"/>
          <p:nvPr>
            <p:ph idx="5" type="title"/>
          </p:nvPr>
        </p:nvSpPr>
        <p:spPr>
          <a:xfrm>
            <a:off x="453925" y="1565200"/>
            <a:ext cx="2435100" cy="512700"/>
          </a:xfrm>
          <a:prstGeom prst="rect">
            <a:avLst/>
          </a:prstGeom>
        </p:spPr>
        <p:txBody>
          <a:bodyPr anchorCtr="0" anchor="t" bIns="0" lIns="0" spcFirstLastPara="1" rIns="0" wrap="square" tIns="0">
            <a:spAutoFit/>
          </a:bodyPr>
          <a:lstStyle/>
          <a:p>
            <a:pPr indent="0" lvl="0" marL="0" rtl="0" algn="l">
              <a:spcBef>
                <a:spcPts val="0"/>
              </a:spcBef>
              <a:spcAft>
                <a:spcPts val="0"/>
              </a:spcAft>
              <a:buClr>
                <a:srgbClr val="2375BB"/>
              </a:buClr>
              <a:buSzPts val="1400"/>
              <a:buFont typeface="Arial"/>
              <a:buNone/>
            </a:pPr>
            <a:r>
              <a:rPr lang="en"/>
              <a:t>S</a:t>
            </a:r>
            <a:r>
              <a:rPr lang="en" sz="3700"/>
              <a:t>ummary</a:t>
            </a:r>
            <a:endParaRPr sz="3700"/>
          </a:p>
        </p:txBody>
      </p:sp>
      <p:sp>
        <p:nvSpPr>
          <p:cNvPr id="541" name="Google Shape;541;p34"/>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42" name="Google Shape;542;p34"/>
          <p:cNvSpPr txBox="1"/>
          <p:nvPr>
            <p:ph idx="7" type="subTitle"/>
          </p:nvPr>
        </p:nvSpPr>
        <p:spPr>
          <a:xfrm>
            <a:off x="587800" y="3945675"/>
            <a:ext cx="3244500" cy="1200600"/>
          </a:xfrm>
          <a:prstGeom prst="rect">
            <a:avLst/>
          </a:prstGeom>
        </p:spPr>
        <p:txBody>
          <a:bodyPr anchorCtr="0" anchor="t" bIns="0" lIns="0" spcFirstLastPara="1" rIns="0" wrap="square" tIns="0">
            <a:spAutoFit/>
          </a:bodyPr>
          <a:lstStyle/>
          <a:p>
            <a:pPr indent="-219709" lvl="0" marL="137160" rtl="0" algn="l">
              <a:spcBef>
                <a:spcPts val="0"/>
              </a:spcBef>
              <a:spcAft>
                <a:spcPts val="0"/>
              </a:spcAft>
              <a:buSzPts val="1300"/>
              <a:buChar char="●"/>
            </a:pPr>
            <a:r>
              <a:rPr b="1" lang="en"/>
              <a:t>Data makes advocacy messages more credible and convincing</a:t>
            </a:r>
            <a:endParaRPr b="1"/>
          </a:p>
          <a:p>
            <a:pPr indent="-219709" lvl="0" marL="137160" rtl="0" algn="l">
              <a:spcBef>
                <a:spcPts val="0"/>
              </a:spcBef>
              <a:spcAft>
                <a:spcPts val="0"/>
              </a:spcAft>
              <a:buSzPts val="1300"/>
              <a:buChar char="●"/>
            </a:pPr>
            <a:r>
              <a:rPr b="1" lang="en"/>
              <a:t>You can use data to…</a:t>
            </a:r>
            <a:endParaRPr b="1"/>
          </a:p>
          <a:p>
            <a:pPr indent="-228853" lvl="2" marL="393192" rtl="0" algn="l">
              <a:spcBef>
                <a:spcPts val="0"/>
              </a:spcBef>
              <a:spcAft>
                <a:spcPts val="0"/>
              </a:spcAft>
              <a:buSzPts val="1300"/>
              <a:buChar char="■"/>
            </a:pPr>
            <a:r>
              <a:rPr lang="en"/>
              <a:t>D</a:t>
            </a:r>
            <a:r>
              <a:rPr lang="en"/>
              <a:t>efine the problem</a:t>
            </a:r>
            <a:endParaRPr/>
          </a:p>
          <a:p>
            <a:pPr indent="-228853" lvl="2" marL="393192" rtl="0" algn="l">
              <a:spcBef>
                <a:spcPts val="0"/>
              </a:spcBef>
              <a:spcAft>
                <a:spcPts val="0"/>
              </a:spcAft>
              <a:buSzPts val="1300"/>
              <a:buChar char="■"/>
            </a:pPr>
            <a:r>
              <a:rPr lang="en"/>
              <a:t>Explain implications</a:t>
            </a:r>
            <a:endParaRPr/>
          </a:p>
          <a:p>
            <a:pPr indent="-228853" lvl="2" marL="393192" rtl="0" algn="l">
              <a:spcBef>
                <a:spcPts val="0"/>
              </a:spcBef>
              <a:spcAft>
                <a:spcPts val="0"/>
              </a:spcAft>
              <a:buSzPts val="1300"/>
              <a:buChar char="■"/>
            </a:pPr>
            <a:r>
              <a:rPr lang="en"/>
              <a:t>Propose solutions</a:t>
            </a:r>
            <a:endParaRPr b="1"/>
          </a:p>
        </p:txBody>
      </p:sp>
      <p:pic>
        <p:nvPicPr>
          <p:cNvPr id="543" name="Google Shape;543;p34"/>
          <p:cNvPicPr preferRelativeResize="0"/>
          <p:nvPr/>
        </p:nvPicPr>
        <p:blipFill rotWithShape="1">
          <a:blip r:embed="rId3">
            <a:alphaModFix/>
          </a:blip>
          <a:srcRect b="-10" l="40119" r="0" t="10"/>
          <a:stretch/>
        </p:blipFill>
        <p:spPr>
          <a:xfrm>
            <a:off x="489512" y="2108600"/>
            <a:ext cx="1612200" cy="200100"/>
          </a:xfrm>
          <a:prstGeom prst="rect">
            <a:avLst/>
          </a:prstGeom>
          <a:noFill/>
          <a:ln>
            <a:noFill/>
          </a:ln>
        </p:spPr>
      </p:pic>
      <p:pic>
        <p:nvPicPr>
          <p:cNvPr id="544" name="Google Shape;544;p34"/>
          <p:cNvPicPr preferRelativeResize="0"/>
          <p:nvPr/>
        </p:nvPicPr>
        <p:blipFill rotWithShape="1">
          <a:blip r:embed="rId4">
            <a:alphaModFix/>
          </a:blip>
          <a:srcRect b="864" l="0" r="0" t="855"/>
          <a:stretch/>
        </p:blipFill>
        <p:spPr>
          <a:xfrm>
            <a:off x="2511650" y="263183"/>
            <a:ext cx="5010826" cy="3821048"/>
          </a:xfrm>
          <a:prstGeom prst="rect">
            <a:avLst/>
          </a:prstGeom>
          <a:noFill/>
          <a:ln>
            <a:noFill/>
          </a:ln>
        </p:spPr>
      </p:pic>
      <p:sp>
        <p:nvSpPr>
          <p:cNvPr id="545" name="Google Shape;545;p34"/>
          <p:cNvSpPr txBox="1"/>
          <p:nvPr>
            <p:ph idx="7" type="subTitle"/>
          </p:nvPr>
        </p:nvSpPr>
        <p:spPr>
          <a:xfrm>
            <a:off x="4115175" y="3945675"/>
            <a:ext cx="3244500" cy="600300"/>
          </a:xfrm>
          <a:prstGeom prst="rect">
            <a:avLst/>
          </a:prstGeom>
        </p:spPr>
        <p:txBody>
          <a:bodyPr anchorCtr="0" anchor="t" bIns="0" lIns="0" spcFirstLastPara="1" rIns="0" wrap="square" tIns="0">
            <a:spAutoFit/>
          </a:bodyPr>
          <a:lstStyle/>
          <a:p>
            <a:pPr indent="-220662" lvl="0" marL="342900" rtl="0" algn="l">
              <a:spcBef>
                <a:spcPts val="0"/>
              </a:spcBef>
              <a:spcAft>
                <a:spcPts val="0"/>
              </a:spcAft>
              <a:buClr>
                <a:schemeClr val="hlink"/>
              </a:buClr>
              <a:buSzPts val="1300"/>
              <a:buChar char="●"/>
            </a:pPr>
            <a:r>
              <a:rPr b="1" lang="en">
                <a:solidFill>
                  <a:schemeClr val="hlink"/>
                </a:solidFill>
              </a:rPr>
              <a:t>Consider </a:t>
            </a:r>
            <a:r>
              <a:rPr b="1" lang="en">
                <a:solidFill>
                  <a:schemeClr val="hlink"/>
                </a:solidFill>
              </a:rPr>
              <a:t>data </a:t>
            </a:r>
            <a:r>
              <a:rPr b="1" lang="en">
                <a:solidFill>
                  <a:schemeClr val="hlink"/>
                </a:solidFill>
              </a:rPr>
              <a:t>quality and interpret all data carefully</a:t>
            </a:r>
            <a:endParaRPr b="1">
              <a:solidFill>
                <a:schemeClr val="hlink"/>
              </a:solidFill>
            </a:endParaRPr>
          </a:p>
          <a:p>
            <a:pPr indent="-220662" lvl="0" marL="342900" rtl="0" algn="l">
              <a:spcBef>
                <a:spcPts val="0"/>
              </a:spcBef>
              <a:spcAft>
                <a:spcPts val="0"/>
              </a:spcAft>
              <a:buClr>
                <a:schemeClr val="hlink"/>
              </a:buClr>
              <a:buSzPts val="1300"/>
              <a:buChar char="●"/>
            </a:pPr>
            <a:r>
              <a:rPr b="1" lang="en">
                <a:solidFill>
                  <a:schemeClr val="hlink"/>
                </a:solidFill>
              </a:rPr>
              <a:t>Always cite the source of your data</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5"/>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51" name="Google Shape;551;p35"/>
          <p:cNvSpPr/>
          <p:nvPr/>
        </p:nvSpPr>
        <p:spPr>
          <a:xfrm>
            <a:off x="2313300" y="738124"/>
            <a:ext cx="5145000" cy="51450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52" name="Google Shape;552;p35"/>
          <p:cNvPicPr preferRelativeResize="0"/>
          <p:nvPr/>
        </p:nvPicPr>
        <p:blipFill>
          <a:blip r:embed="rId3">
            <a:alphaModFix/>
          </a:blip>
          <a:stretch>
            <a:fillRect/>
          </a:stretch>
        </p:blipFill>
        <p:spPr>
          <a:xfrm>
            <a:off x="-814319" y="426650"/>
            <a:ext cx="3872150" cy="2341300"/>
          </a:xfrm>
          <a:prstGeom prst="rect">
            <a:avLst/>
          </a:prstGeom>
          <a:noFill/>
          <a:ln>
            <a:noFill/>
          </a:ln>
        </p:spPr>
      </p:pic>
      <p:sp>
        <p:nvSpPr>
          <p:cNvPr id="553" name="Google Shape;553;p35"/>
          <p:cNvSpPr txBox="1"/>
          <p:nvPr/>
        </p:nvSpPr>
        <p:spPr>
          <a:xfrm>
            <a:off x="3474100" y="2244675"/>
            <a:ext cx="2936400" cy="2218500"/>
          </a:xfrm>
          <a:prstGeom prst="rect">
            <a:avLst/>
          </a:prstGeom>
          <a:noFill/>
          <a:ln>
            <a:noFill/>
          </a:ln>
        </p:spPr>
        <p:txBody>
          <a:bodyPr anchorCtr="0" anchor="t" bIns="0" lIns="0" spcFirstLastPara="1" rIns="0" wrap="square" tIns="1900">
            <a:spAutoFit/>
          </a:bodyPr>
          <a:lstStyle/>
          <a:p>
            <a:pPr indent="0" lvl="0" marL="0" rtl="0" algn="l">
              <a:spcBef>
                <a:spcPts val="0"/>
              </a:spcBef>
              <a:spcAft>
                <a:spcPts val="0"/>
              </a:spcAft>
              <a:buSzPts val="1100"/>
              <a:buNone/>
            </a:pPr>
            <a:r>
              <a:rPr lang="en" sz="1600">
                <a:solidFill>
                  <a:schemeClr val="lt1"/>
                </a:solidFill>
                <a:latin typeface="Nunito ExtraBold"/>
                <a:ea typeface="Nunito ExtraBold"/>
                <a:cs typeface="Nunito ExtraBold"/>
                <a:sym typeface="Nunito ExtraBold"/>
              </a:rPr>
              <a:t>In small groups, c</a:t>
            </a:r>
            <a:r>
              <a:rPr lang="en" sz="1600">
                <a:solidFill>
                  <a:schemeClr val="lt1"/>
                </a:solidFill>
                <a:latin typeface="Nunito ExtraBold"/>
                <a:ea typeface="Nunito ExtraBold"/>
                <a:cs typeface="Nunito ExtraBold"/>
                <a:sym typeface="Nunito ExtraBold"/>
              </a:rPr>
              <a:t>onduct</a:t>
            </a:r>
            <a:r>
              <a:rPr lang="en" sz="1600">
                <a:solidFill>
                  <a:schemeClr val="lt1"/>
                </a:solidFill>
                <a:latin typeface="Nunito ExtraBold"/>
                <a:ea typeface="Nunito ExtraBold"/>
                <a:cs typeface="Nunito ExtraBold"/>
                <a:sym typeface="Nunito ExtraBold"/>
              </a:rPr>
              <a:t> online research into your advocacy issue. Find and write down at least one data point from a credible source that fits for each category covered in the session (define the problem, explain implications, propose solutions).</a:t>
            </a:r>
            <a:endParaRPr sz="1600">
              <a:solidFill>
                <a:srgbClr val="FFFFFF"/>
              </a:solidFill>
              <a:latin typeface="Nunito ExtraBold"/>
              <a:ea typeface="Nunito ExtraBold"/>
              <a:cs typeface="Nunito ExtraBold"/>
              <a:sym typeface="Nunito ExtraBold"/>
            </a:endParaRPr>
          </a:p>
        </p:txBody>
      </p:sp>
      <p:sp>
        <p:nvSpPr>
          <p:cNvPr id="554" name="Google Shape;554;p35"/>
          <p:cNvSpPr txBox="1"/>
          <p:nvPr/>
        </p:nvSpPr>
        <p:spPr>
          <a:xfrm>
            <a:off x="519450" y="1184200"/>
            <a:ext cx="24351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3500">
                <a:solidFill>
                  <a:srgbClr val="009C8A"/>
                </a:solidFill>
                <a:latin typeface="Nunito ExtraBold"/>
                <a:ea typeface="Nunito ExtraBold"/>
                <a:cs typeface="Nunito ExtraBold"/>
                <a:sym typeface="Nunito ExtraBold"/>
              </a:rPr>
              <a:t>Do the Work!</a:t>
            </a:r>
            <a:endParaRPr sz="3500">
              <a:solidFill>
                <a:srgbClr val="009C8A"/>
              </a:solidFill>
              <a:latin typeface="Nunito ExtraBold"/>
              <a:ea typeface="Nunito ExtraBold"/>
              <a:cs typeface="Nunito ExtraBold"/>
              <a:sym typeface="Nunito ExtraBold"/>
            </a:endParaRPr>
          </a:p>
        </p:txBody>
      </p:sp>
      <p:pic>
        <p:nvPicPr>
          <p:cNvPr id="555" name="Google Shape;555;p35"/>
          <p:cNvPicPr preferRelativeResize="0"/>
          <p:nvPr/>
        </p:nvPicPr>
        <p:blipFill>
          <a:blip r:embed="rId4">
            <a:alphaModFix/>
          </a:blip>
          <a:stretch>
            <a:fillRect/>
          </a:stretch>
        </p:blipFill>
        <p:spPr>
          <a:xfrm>
            <a:off x="990509" y="2207858"/>
            <a:ext cx="1281500" cy="1554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6"/>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561" name="Google Shape;561;p36"/>
          <p:cNvPicPr preferRelativeResize="0"/>
          <p:nvPr/>
        </p:nvPicPr>
        <p:blipFill>
          <a:blip r:embed="rId3">
            <a:alphaModFix/>
          </a:blip>
          <a:stretch>
            <a:fillRect/>
          </a:stretch>
        </p:blipFill>
        <p:spPr>
          <a:xfrm>
            <a:off x="1732988" y="425676"/>
            <a:ext cx="4553024" cy="1849325"/>
          </a:xfrm>
          <a:prstGeom prst="rect">
            <a:avLst/>
          </a:prstGeom>
          <a:noFill/>
          <a:ln>
            <a:noFill/>
          </a:ln>
        </p:spPr>
      </p:pic>
      <p:sp>
        <p:nvSpPr>
          <p:cNvPr id="562" name="Google Shape;562;p36"/>
          <p:cNvSpPr txBox="1"/>
          <p:nvPr/>
        </p:nvSpPr>
        <p:spPr>
          <a:xfrm>
            <a:off x="2791950" y="1184200"/>
            <a:ext cx="24351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3500">
                <a:solidFill>
                  <a:srgbClr val="009C8A"/>
                </a:solidFill>
                <a:latin typeface="Nunito ExtraBold"/>
                <a:ea typeface="Nunito ExtraBold"/>
                <a:cs typeface="Nunito ExtraBold"/>
                <a:sym typeface="Nunito ExtraBold"/>
              </a:rPr>
              <a:t>Learn More</a:t>
            </a:r>
            <a:endParaRPr sz="3500">
              <a:solidFill>
                <a:srgbClr val="009C8A"/>
              </a:solidFill>
              <a:latin typeface="Nunito ExtraBold"/>
              <a:ea typeface="Nunito ExtraBold"/>
              <a:cs typeface="Nunito ExtraBold"/>
              <a:sym typeface="Nunito ExtraBold"/>
            </a:endParaRPr>
          </a:p>
        </p:txBody>
      </p:sp>
      <p:sp>
        <p:nvSpPr>
          <p:cNvPr id="563" name="Google Shape;563;p36"/>
          <p:cNvSpPr txBox="1"/>
          <p:nvPr/>
        </p:nvSpPr>
        <p:spPr>
          <a:xfrm>
            <a:off x="514275" y="2638600"/>
            <a:ext cx="3277200" cy="800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Advance Family Planning, “</a:t>
            </a:r>
            <a:r>
              <a:rPr lang="en" sz="1300" u="sng">
                <a:solidFill>
                  <a:schemeClr val="hlink"/>
                </a:solidFill>
                <a:latin typeface="Raleway"/>
                <a:ea typeface="Raleway"/>
                <a:cs typeface="Raleway"/>
                <a:sym typeface="Raleway"/>
                <a:hlinkClick r:id="rId4"/>
              </a:rPr>
              <a:t>AFP SMART: A Guide to Quick Wins PowerPoint</a:t>
            </a:r>
            <a:r>
              <a:rPr lang="en" sz="1300">
                <a:solidFill>
                  <a:schemeClr val="hlink"/>
                </a:solidFill>
                <a:latin typeface="Raleway"/>
                <a:ea typeface="Raleway"/>
                <a:cs typeface="Raleway"/>
                <a:sym typeface="Raleway"/>
              </a:rPr>
              <a:t>.”</a:t>
            </a:r>
            <a:endParaRPr sz="1300">
              <a:solidFill>
                <a:schemeClr val="hlink"/>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solidFill>
                <a:schemeClr val="hlink"/>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solidFill>
                <a:srgbClr val="404040"/>
              </a:solidFill>
              <a:latin typeface="Raleway"/>
              <a:ea typeface="Raleway"/>
              <a:cs typeface="Raleway"/>
              <a:sym typeface="Raleway"/>
            </a:endParaRPr>
          </a:p>
        </p:txBody>
      </p:sp>
      <p:sp>
        <p:nvSpPr>
          <p:cNvPr id="564" name="Google Shape;564;p36"/>
          <p:cNvSpPr txBox="1"/>
          <p:nvPr/>
        </p:nvSpPr>
        <p:spPr>
          <a:xfrm>
            <a:off x="4118497" y="2638597"/>
            <a:ext cx="3322500" cy="1610400"/>
          </a:xfrm>
          <a:prstGeom prst="rect">
            <a:avLst/>
          </a:prstGeom>
          <a:noFill/>
          <a:ln>
            <a:noFill/>
          </a:ln>
        </p:spPr>
        <p:txBody>
          <a:bodyPr anchorCtr="0" anchor="t" bIns="0" lIns="0" spcFirstLastPara="1" rIns="0" wrap="square" tIns="9525">
            <a:spAutoFit/>
          </a:bodyPr>
          <a:lstStyle/>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Prue Breitrose, </a:t>
            </a:r>
            <a:r>
              <a:rPr lang="en" sz="1300" u="sng">
                <a:solidFill>
                  <a:schemeClr val="hlink"/>
                </a:solidFill>
                <a:latin typeface="Raleway"/>
                <a:ea typeface="Raleway"/>
                <a:cs typeface="Raleway"/>
                <a:sym typeface="Raleway"/>
                <a:hlinkClick r:id="rId5"/>
              </a:rPr>
              <a:t>“Chapter 30: Principles of Advocacy</a:t>
            </a:r>
            <a:r>
              <a:rPr lang="en" sz="1300">
                <a:solidFill>
                  <a:schemeClr val="hlink"/>
                </a:solidFill>
                <a:latin typeface="Raleway"/>
                <a:ea typeface="Raleway"/>
                <a:cs typeface="Raleway"/>
                <a:sym typeface="Raleway"/>
              </a:rPr>
              <a:t>,” in Organizing for Effective Advocacy, The Community Tool Box (Center for Community Health and Development at the University of Kansas).</a:t>
            </a:r>
            <a:endParaRPr sz="1300">
              <a:solidFill>
                <a:schemeClr val="hlink"/>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solidFill>
                <a:schemeClr val="hlink"/>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Voices of Youth, “</a:t>
            </a:r>
            <a:r>
              <a:rPr lang="en" sz="1300" u="sng">
                <a:solidFill>
                  <a:schemeClr val="hlink"/>
                </a:solidFill>
                <a:latin typeface="Raleway"/>
                <a:ea typeface="Raleway"/>
                <a:cs typeface="Raleway"/>
                <a:sym typeface="Raleway"/>
                <a:hlinkClick r:id="rId6"/>
              </a:rPr>
              <a:t>How to Use Data for Advocacy.</a:t>
            </a:r>
            <a:r>
              <a:rPr lang="en" sz="1300">
                <a:solidFill>
                  <a:schemeClr val="hlink"/>
                </a:solidFill>
                <a:latin typeface="Raleway"/>
                <a:ea typeface="Raleway"/>
                <a:cs typeface="Raleway"/>
                <a:sym typeface="Raleway"/>
              </a:rPr>
              <a:t>”</a:t>
            </a:r>
            <a:endParaRPr sz="1300">
              <a:solidFill>
                <a:schemeClr val="hlink"/>
              </a:solidFill>
              <a:latin typeface="Raleway"/>
              <a:ea typeface="Raleway"/>
              <a:cs typeface="Raleway"/>
              <a:sym typeface="Raleway"/>
            </a:endParaRPr>
          </a:p>
        </p:txBody>
      </p:sp>
      <p:pic>
        <p:nvPicPr>
          <p:cNvPr id="565" name="Google Shape;565;p36"/>
          <p:cNvPicPr preferRelativeResize="0"/>
          <p:nvPr/>
        </p:nvPicPr>
        <p:blipFill>
          <a:blip r:embed="rId7">
            <a:alphaModFix/>
          </a:blip>
          <a:stretch>
            <a:fillRect/>
          </a:stretch>
        </p:blipFill>
        <p:spPr>
          <a:xfrm>
            <a:off x="1417676" y="1405516"/>
            <a:ext cx="5184474" cy="115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0"/>
          <p:cNvPicPr preferRelativeResize="0"/>
          <p:nvPr/>
        </p:nvPicPr>
        <p:blipFill>
          <a:blip r:embed="rId3">
            <a:alphaModFix/>
          </a:blip>
          <a:stretch>
            <a:fillRect/>
          </a:stretch>
        </p:blipFill>
        <p:spPr>
          <a:xfrm>
            <a:off x="212425" y="431925"/>
            <a:ext cx="7179174" cy="5004975"/>
          </a:xfrm>
          <a:prstGeom prst="rect">
            <a:avLst/>
          </a:prstGeom>
          <a:noFill/>
          <a:ln>
            <a:noFill/>
          </a:ln>
        </p:spPr>
      </p:pic>
      <p:sp>
        <p:nvSpPr>
          <p:cNvPr id="102" name="Google Shape;102;p10"/>
          <p:cNvSpPr txBox="1"/>
          <p:nvPr/>
        </p:nvSpPr>
        <p:spPr>
          <a:xfrm>
            <a:off x="541109" y="1041710"/>
            <a:ext cx="706200" cy="954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900"/>
              </a:spcAft>
              <a:buClr>
                <a:srgbClr val="000000"/>
              </a:buClr>
              <a:buSzPts val="1100"/>
              <a:buFont typeface="Arial"/>
              <a:buNone/>
            </a:pPr>
            <a:r>
              <a:rPr b="1" lang="en" sz="6200">
                <a:solidFill>
                  <a:srgbClr val="FFFFFF"/>
                </a:solidFill>
                <a:latin typeface="Nunito"/>
                <a:ea typeface="Nunito"/>
                <a:cs typeface="Nunito"/>
                <a:sym typeface="Nunito"/>
              </a:rPr>
              <a:t>“</a:t>
            </a:r>
            <a:endParaRPr sz="6000"/>
          </a:p>
        </p:txBody>
      </p:sp>
      <p:sp>
        <p:nvSpPr>
          <p:cNvPr id="103" name="Google Shape;103;p10"/>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4" name="Google Shape;104;p10"/>
          <p:cNvSpPr txBox="1"/>
          <p:nvPr/>
        </p:nvSpPr>
        <p:spPr>
          <a:xfrm>
            <a:off x="5060300" y="140100"/>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a:p>
        </p:txBody>
      </p:sp>
      <p:sp>
        <p:nvSpPr>
          <p:cNvPr id="105" name="Google Shape;105;p10"/>
          <p:cNvSpPr txBox="1"/>
          <p:nvPr>
            <p:ph idx="3" type="subTitle"/>
          </p:nvPr>
        </p:nvSpPr>
        <p:spPr>
          <a:xfrm>
            <a:off x="939750" y="1245100"/>
            <a:ext cx="4260600" cy="34017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2500"/>
              <a:t>Advocates lose credibility by making claims that are inaccurate and slow down progress toward achieving their goals because without credible data, they also can’t measure changes.”</a:t>
            </a:r>
            <a:endParaRPr sz="2500"/>
          </a:p>
          <a:p>
            <a:pPr indent="0" lvl="0" marL="0" rtl="0" algn="l">
              <a:spcBef>
                <a:spcPts val="0"/>
              </a:spcBef>
              <a:spcAft>
                <a:spcPts val="0"/>
              </a:spcAft>
              <a:buClr>
                <a:schemeClr val="dk1"/>
              </a:buClr>
              <a:buSzPts val="1100"/>
              <a:buFont typeface="Arial"/>
              <a:buNone/>
            </a:pPr>
            <a:r>
              <a:t/>
            </a:r>
            <a:endParaRPr sz="1700"/>
          </a:p>
          <a:p>
            <a:pPr indent="0" lvl="0" marL="0" rtl="0" algn="r">
              <a:spcBef>
                <a:spcPts val="0"/>
              </a:spcBef>
              <a:spcAft>
                <a:spcPts val="0"/>
              </a:spcAft>
              <a:buClr>
                <a:schemeClr val="dk1"/>
              </a:buClr>
              <a:buSzPts val="1100"/>
              <a:buFont typeface="Arial"/>
              <a:buNone/>
            </a:pPr>
            <a:r>
              <a:rPr lang="en" sz="1200">
                <a:latin typeface="Nunito Medium"/>
                <a:ea typeface="Nunito Medium"/>
                <a:cs typeface="Nunito Medium"/>
                <a:sym typeface="Nunito Medium"/>
              </a:rPr>
              <a:t>—Cheryl Doss, Yale University</a:t>
            </a:r>
            <a:endParaRPr sz="1200">
              <a:latin typeface="Nunito Medium"/>
              <a:ea typeface="Nunito Medium"/>
              <a:cs typeface="Nunito Medium"/>
              <a:sym typeface="Nunito Medium"/>
            </a:endParaRPr>
          </a:p>
          <a:p>
            <a:pPr indent="0" lvl="0" marL="0" rtl="0" algn="l">
              <a:spcBef>
                <a:spcPts val="0"/>
              </a:spcBef>
              <a:spcAft>
                <a:spcPts val="0"/>
              </a:spcAft>
              <a:buNone/>
            </a:pPr>
            <a:r>
              <a:t/>
            </a:r>
            <a:endParaRPr sz="1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1"/>
          <p:cNvPicPr preferRelativeResize="0"/>
          <p:nvPr/>
        </p:nvPicPr>
        <p:blipFill rotWithShape="1">
          <a:blip r:embed="rId3">
            <a:alphaModFix/>
          </a:blip>
          <a:srcRect b="0" l="0" r="0" t="408"/>
          <a:stretch/>
        </p:blipFill>
        <p:spPr>
          <a:xfrm>
            <a:off x="212425" y="428625"/>
            <a:ext cx="7584050" cy="5011299"/>
          </a:xfrm>
          <a:prstGeom prst="rect">
            <a:avLst/>
          </a:prstGeom>
          <a:noFill/>
          <a:ln>
            <a:noFill/>
          </a:ln>
        </p:spPr>
      </p:pic>
      <p:pic>
        <p:nvPicPr>
          <p:cNvPr id="111" name="Google Shape;111;p11"/>
          <p:cNvPicPr preferRelativeResize="0"/>
          <p:nvPr/>
        </p:nvPicPr>
        <p:blipFill>
          <a:blip r:embed="rId4">
            <a:alphaModFix/>
          </a:blip>
          <a:stretch>
            <a:fillRect/>
          </a:stretch>
        </p:blipFill>
        <p:spPr>
          <a:xfrm>
            <a:off x="-656825" y="541041"/>
            <a:ext cx="4501425" cy="4501450"/>
          </a:xfrm>
          <a:prstGeom prst="rect">
            <a:avLst/>
          </a:prstGeom>
          <a:noFill/>
          <a:ln>
            <a:noFill/>
          </a:ln>
        </p:spPr>
      </p:pic>
      <p:sp>
        <p:nvSpPr>
          <p:cNvPr id="112" name="Google Shape;112;p11"/>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LUKE CHESSER ON UNSPLASH</a:t>
            </a:r>
            <a:endParaRPr/>
          </a:p>
        </p:txBody>
      </p:sp>
      <p:sp>
        <p:nvSpPr>
          <p:cNvPr id="113" name="Google Shape;113;p1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14" name="Google Shape;114;p11"/>
          <p:cNvSpPr txBox="1"/>
          <p:nvPr>
            <p:ph type="title"/>
          </p:nvPr>
        </p:nvSpPr>
        <p:spPr>
          <a:xfrm>
            <a:off x="519450" y="2047942"/>
            <a:ext cx="2876100" cy="1454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Why Is Data Important for Advocacy?</a:t>
            </a:r>
            <a:endParaRPr/>
          </a:p>
        </p:txBody>
      </p:sp>
      <p:pic>
        <p:nvPicPr>
          <p:cNvPr id="115" name="Google Shape;115;p11"/>
          <p:cNvPicPr preferRelativeResize="0"/>
          <p:nvPr/>
        </p:nvPicPr>
        <p:blipFill>
          <a:blip r:embed="rId5">
            <a:alphaModFix/>
          </a:blip>
          <a:stretch>
            <a:fillRect/>
          </a:stretch>
        </p:blipFill>
        <p:spPr>
          <a:xfrm>
            <a:off x="519450" y="3614114"/>
            <a:ext cx="2692443" cy="200100"/>
          </a:xfrm>
          <a:prstGeom prst="rect">
            <a:avLst/>
          </a:prstGeom>
          <a:noFill/>
          <a:ln>
            <a:noFill/>
          </a:ln>
        </p:spPr>
      </p:pic>
      <p:sp>
        <p:nvSpPr>
          <p:cNvPr id="116" name="Google Shape;116;p1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17" name="Google Shape;117;p1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2"/>
          <p:cNvPicPr preferRelativeResize="0"/>
          <p:nvPr/>
        </p:nvPicPr>
        <p:blipFill>
          <a:blip r:embed="rId3">
            <a:alphaModFix/>
          </a:blip>
          <a:stretch>
            <a:fillRect/>
          </a:stretch>
        </p:blipFill>
        <p:spPr>
          <a:xfrm>
            <a:off x="2347788" y="428950"/>
            <a:ext cx="3323425" cy="1685396"/>
          </a:xfrm>
          <a:prstGeom prst="rect">
            <a:avLst/>
          </a:prstGeom>
          <a:noFill/>
          <a:ln>
            <a:noFill/>
          </a:ln>
        </p:spPr>
      </p:pic>
      <p:sp>
        <p:nvSpPr>
          <p:cNvPr id="123" name="Google Shape;123;p12"/>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24" name="Google Shape;124;p12"/>
          <p:cNvSpPr txBox="1"/>
          <p:nvPr>
            <p:ph type="title"/>
          </p:nvPr>
        </p:nvSpPr>
        <p:spPr>
          <a:xfrm>
            <a:off x="2618833" y="1084150"/>
            <a:ext cx="2966700" cy="484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Data Can...</a:t>
            </a:r>
            <a:endParaRPr/>
          </a:p>
        </p:txBody>
      </p:sp>
      <p:sp>
        <p:nvSpPr>
          <p:cNvPr id="125" name="Google Shape;125;p12"/>
          <p:cNvSpPr txBox="1"/>
          <p:nvPr/>
        </p:nvSpPr>
        <p:spPr>
          <a:xfrm>
            <a:off x="2028091" y="3302383"/>
            <a:ext cx="1314300" cy="3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chemeClr val="hlink"/>
                </a:solidFill>
                <a:latin typeface="Raleway"/>
                <a:ea typeface="Raleway"/>
                <a:cs typeface="Raleway"/>
                <a:sym typeface="Raleway"/>
              </a:rPr>
              <a:t>Support your goal with proof</a:t>
            </a:r>
            <a:endParaRPr/>
          </a:p>
        </p:txBody>
      </p:sp>
      <p:sp>
        <p:nvSpPr>
          <p:cNvPr id="126" name="Google Shape;126;p12"/>
          <p:cNvSpPr txBox="1"/>
          <p:nvPr/>
        </p:nvSpPr>
        <p:spPr>
          <a:xfrm>
            <a:off x="3393022" y="3302383"/>
            <a:ext cx="1314300" cy="5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chemeClr val="hlink"/>
                </a:solidFill>
                <a:latin typeface="Raleway"/>
                <a:ea typeface="Raleway"/>
                <a:cs typeface="Raleway"/>
                <a:sym typeface="Raleway"/>
              </a:rPr>
              <a:t>Help overcome people’s biases and opinions </a:t>
            </a:r>
            <a:endParaRPr/>
          </a:p>
        </p:txBody>
      </p:sp>
      <p:sp>
        <p:nvSpPr>
          <p:cNvPr id="127" name="Google Shape;127;p12"/>
          <p:cNvSpPr txBox="1"/>
          <p:nvPr/>
        </p:nvSpPr>
        <p:spPr>
          <a:xfrm>
            <a:off x="4757950" y="3302367"/>
            <a:ext cx="1314300" cy="11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chemeClr val="hlink"/>
                </a:solidFill>
                <a:latin typeface="Raleway"/>
                <a:ea typeface="Raleway"/>
                <a:cs typeface="Raleway"/>
                <a:sym typeface="Raleway"/>
              </a:rPr>
              <a:t>Make messages memorable </a:t>
            </a:r>
            <a:endParaRPr/>
          </a:p>
        </p:txBody>
      </p:sp>
      <p:sp>
        <p:nvSpPr>
          <p:cNvPr id="128" name="Google Shape;128;p12"/>
          <p:cNvSpPr txBox="1"/>
          <p:nvPr/>
        </p:nvSpPr>
        <p:spPr>
          <a:xfrm>
            <a:off x="6122875" y="3302369"/>
            <a:ext cx="1314300" cy="9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chemeClr val="hlink"/>
                </a:solidFill>
                <a:latin typeface="Raleway"/>
                <a:ea typeface="Raleway"/>
                <a:cs typeface="Raleway"/>
                <a:sym typeface="Raleway"/>
              </a:rPr>
              <a:t>Lend credibility to you and your message</a:t>
            </a:r>
            <a:endParaRPr/>
          </a:p>
        </p:txBody>
      </p:sp>
      <p:sp>
        <p:nvSpPr>
          <p:cNvPr id="129" name="Google Shape;129;p12"/>
          <p:cNvSpPr txBox="1"/>
          <p:nvPr/>
        </p:nvSpPr>
        <p:spPr>
          <a:xfrm>
            <a:off x="508100" y="3302383"/>
            <a:ext cx="1533600" cy="138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hlink"/>
                </a:solidFill>
                <a:latin typeface="Raleway"/>
                <a:ea typeface="Raleway"/>
                <a:cs typeface="Raleway"/>
                <a:sym typeface="Raleway"/>
              </a:rPr>
              <a:t>Help convince people to change or act</a:t>
            </a:r>
            <a:endParaRPr b="1" sz="1300">
              <a:solidFill>
                <a:schemeClr val="hlink"/>
              </a:solidFill>
              <a:latin typeface="Raleway"/>
              <a:ea typeface="Raleway"/>
              <a:cs typeface="Raleway"/>
              <a:sym typeface="Raleway"/>
            </a:endParaRPr>
          </a:p>
          <a:p>
            <a:pPr indent="0" lvl="0" marL="0" rtl="0" algn="l">
              <a:spcBef>
                <a:spcPts val="0"/>
              </a:spcBef>
              <a:spcAft>
                <a:spcPts val="0"/>
              </a:spcAft>
              <a:buNone/>
            </a:pPr>
            <a:r>
              <a:t/>
            </a:r>
            <a:endParaRPr b="1" sz="1300">
              <a:solidFill>
                <a:schemeClr val="hlink"/>
              </a:solidFill>
              <a:latin typeface="Raleway"/>
              <a:ea typeface="Raleway"/>
              <a:cs typeface="Raleway"/>
              <a:sym typeface="Raleway"/>
            </a:endParaRPr>
          </a:p>
        </p:txBody>
      </p:sp>
      <p:sp>
        <p:nvSpPr>
          <p:cNvPr id="130" name="Google Shape;130;p12"/>
          <p:cNvSpPr/>
          <p:nvPr/>
        </p:nvSpPr>
        <p:spPr>
          <a:xfrm>
            <a:off x="6357250" y="24156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2"/>
          <p:cNvSpPr/>
          <p:nvPr/>
        </p:nvSpPr>
        <p:spPr>
          <a:xfrm>
            <a:off x="4975775" y="24156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2"/>
          <p:cNvSpPr/>
          <p:nvPr/>
        </p:nvSpPr>
        <p:spPr>
          <a:xfrm>
            <a:off x="3594300" y="24156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2"/>
          <p:cNvSpPr/>
          <p:nvPr/>
        </p:nvSpPr>
        <p:spPr>
          <a:xfrm>
            <a:off x="2212825" y="24156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2"/>
          <p:cNvSpPr/>
          <p:nvPr/>
        </p:nvSpPr>
        <p:spPr>
          <a:xfrm>
            <a:off x="831350" y="2415609"/>
            <a:ext cx="887100" cy="887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12"/>
          <p:cNvPicPr preferRelativeResize="0"/>
          <p:nvPr/>
        </p:nvPicPr>
        <p:blipFill rotWithShape="1">
          <a:blip r:embed="rId4">
            <a:alphaModFix/>
          </a:blip>
          <a:srcRect b="0" l="9567" r="7807" t="19"/>
          <a:stretch/>
        </p:blipFill>
        <p:spPr>
          <a:xfrm>
            <a:off x="1219200" y="1889250"/>
            <a:ext cx="5643574" cy="63150"/>
          </a:xfrm>
          <a:prstGeom prst="rect">
            <a:avLst/>
          </a:prstGeom>
          <a:noFill/>
          <a:ln>
            <a:noFill/>
          </a:ln>
        </p:spPr>
      </p:pic>
      <p:pic>
        <p:nvPicPr>
          <p:cNvPr id="136" name="Google Shape;136;p12"/>
          <p:cNvPicPr preferRelativeResize="0"/>
          <p:nvPr/>
        </p:nvPicPr>
        <p:blipFill rotWithShape="1">
          <a:blip r:embed="rId5">
            <a:alphaModFix/>
          </a:blip>
          <a:srcRect b="27813" l="0" r="-10" t="0"/>
          <a:stretch/>
        </p:blipFill>
        <p:spPr>
          <a:xfrm flipH="1" rot="10800000">
            <a:off x="3941850" y="1633553"/>
            <a:ext cx="189125" cy="757400"/>
          </a:xfrm>
          <a:prstGeom prst="rect">
            <a:avLst/>
          </a:prstGeom>
          <a:noFill/>
          <a:ln>
            <a:noFill/>
          </a:ln>
        </p:spPr>
      </p:pic>
      <p:pic>
        <p:nvPicPr>
          <p:cNvPr id="137" name="Google Shape;137;p12"/>
          <p:cNvPicPr preferRelativeResize="0"/>
          <p:nvPr/>
        </p:nvPicPr>
        <p:blipFill rotWithShape="1">
          <a:blip r:embed="rId5">
            <a:alphaModFix/>
          </a:blip>
          <a:srcRect b="49145" l="0" r="-10" t="0"/>
          <a:stretch/>
        </p:blipFill>
        <p:spPr>
          <a:xfrm flipH="1" rot="10800000">
            <a:off x="2607350" y="1857376"/>
            <a:ext cx="189125" cy="533575"/>
          </a:xfrm>
          <a:prstGeom prst="rect">
            <a:avLst/>
          </a:prstGeom>
          <a:noFill/>
          <a:ln>
            <a:noFill/>
          </a:ln>
        </p:spPr>
      </p:pic>
      <p:pic>
        <p:nvPicPr>
          <p:cNvPr id="138" name="Google Shape;138;p12"/>
          <p:cNvPicPr preferRelativeResize="0"/>
          <p:nvPr/>
        </p:nvPicPr>
        <p:blipFill rotWithShape="1">
          <a:blip r:embed="rId5">
            <a:alphaModFix/>
          </a:blip>
          <a:srcRect b="49145" l="0" r="-10" t="0"/>
          <a:stretch/>
        </p:blipFill>
        <p:spPr>
          <a:xfrm flipH="1" rot="10800000">
            <a:off x="1169075" y="1857376"/>
            <a:ext cx="189125" cy="533575"/>
          </a:xfrm>
          <a:prstGeom prst="rect">
            <a:avLst/>
          </a:prstGeom>
          <a:noFill/>
          <a:ln>
            <a:noFill/>
          </a:ln>
        </p:spPr>
      </p:pic>
      <p:pic>
        <p:nvPicPr>
          <p:cNvPr id="139" name="Google Shape;139;p12"/>
          <p:cNvPicPr preferRelativeResize="0"/>
          <p:nvPr/>
        </p:nvPicPr>
        <p:blipFill rotWithShape="1">
          <a:blip r:embed="rId5">
            <a:alphaModFix/>
          </a:blip>
          <a:srcRect b="49145" l="0" r="-10" t="0"/>
          <a:stretch/>
        </p:blipFill>
        <p:spPr>
          <a:xfrm flipH="1" rot="10800000">
            <a:off x="5279119" y="1857376"/>
            <a:ext cx="189125" cy="533575"/>
          </a:xfrm>
          <a:prstGeom prst="rect">
            <a:avLst/>
          </a:prstGeom>
          <a:noFill/>
          <a:ln>
            <a:noFill/>
          </a:ln>
        </p:spPr>
      </p:pic>
      <p:pic>
        <p:nvPicPr>
          <p:cNvPr id="140" name="Google Shape;140;p12"/>
          <p:cNvPicPr preferRelativeResize="0"/>
          <p:nvPr/>
        </p:nvPicPr>
        <p:blipFill rotWithShape="1">
          <a:blip r:embed="rId5">
            <a:alphaModFix/>
          </a:blip>
          <a:srcRect b="49145" l="0" r="-10" t="0"/>
          <a:stretch/>
        </p:blipFill>
        <p:spPr>
          <a:xfrm flipH="1" rot="10800000">
            <a:off x="6717400" y="1857376"/>
            <a:ext cx="189125" cy="533575"/>
          </a:xfrm>
          <a:prstGeom prst="rect">
            <a:avLst/>
          </a:prstGeom>
          <a:noFill/>
          <a:ln>
            <a:noFill/>
          </a:ln>
        </p:spPr>
      </p:pic>
      <p:pic>
        <p:nvPicPr>
          <p:cNvPr id="141" name="Google Shape;141;p12"/>
          <p:cNvPicPr preferRelativeResize="0"/>
          <p:nvPr/>
        </p:nvPicPr>
        <p:blipFill>
          <a:blip r:embed="rId6">
            <a:alphaModFix/>
          </a:blip>
          <a:stretch>
            <a:fillRect/>
          </a:stretch>
        </p:blipFill>
        <p:spPr>
          <a:xfrm>
            <a:off x="1002200" y="2611107"/>
            <a:ext cx="523997" cy="465775"/>
          </a:xfrm>
          <a:prstGeom prst="rect">
            <a:avLst/>
          </a:prstGeom>
          <a:noFill/>
          <a:ln>
            <a:noFill/>
          </a:ln>
        </p:spPr>
      </p:pic>
      <p:pic>
        <p:nvPicPr>
          <p:cNvPr id="142" name="Google Shape;142;p12"/>
          <p:cNvPicPr preferRelativeResize="0"/>
          <p:nvPr/>
        </p:nvPicPr>
        <p:blipFill>
          <a:blip r:embed="rId7">
            <a:alphaModFix/>
          </a:blip>
          <a:stretch>
            <a:fillRect/>
          </a:stretch>
        </p:blipFill>
        <p:spPr>
          <a:xfrm>
            <a:off x="3795967" y="2592824"/>
            <a:ext cx="488159" cy="533575"/>
          </a:xfrm>
          <a:prstGeom prst="rect">
            <a:avLst/>
          </a:prstGeom>
          <a:noFill/>
          <a:ln>
            <a:noFill/>
          </a:ln>
        </p:spPr>
      </p:pic>
      <p:pic>
        <p:nvPicPr>
          <p:cNvPr id="143" name="Google Shape;143;p12"/>
          <p:cNvPicPr preferRelativeResize="0"/>
          <p:nvPr/>
        </p:nvPicPr>
        <p:blipFill>
          <a:blip r:embed="rId8">
            <a:alphaModFix/>
          </a:blip>
          <a:stretch>
            <a:fillRect/>
          </a:stretch>
        </p:blipFill>
        <p:spPr>
          <a:xfrm>
            <a:off x="5134747" y="2637304"/>
            <a:ext cx="524000" cy="430834"/>
          </a:xfrm>
          <a:prstGeom prst="rect">
            <a:avLst/>
          </a:prstGeom>
          <a:noFill/>
          <a:ln>
            <a:noFill/>
          </a:ln>
        </p:spPr>
      </p:pic>
      <p:pic>
        <p:nvPicPr>
          <p:cNvPr id="144" name="Google Shape;144;p12"/>
          <p:cNvPicPr preferRelativeResize="0"/>
          <p:nvPr/>
        </p:nvPicPr>
        <p:blipFill>
          <a:blip r:embed="rId9">
            <a:alphaModFix/>
          </a:blip>
          <a:stretch>
            <a:fillRect/>
          </a:stretch>
        </p:blipFill>
        <p:spPr>
          <a:xfrm>
            <a:off x="2421799" y="2585413"/>
            <a:ext cx="488150" cy="563911"/>
          </a:xfrm>
          <a:prstGeom prst="rect">
            <a:avLst/>
          </a:prstGeom>
          <a:noFill/>
          <a:ln>
            <a:noFill/>
          </a:ln>
        </p:spPr>
      </p:pic>
      <p:pic>
        <p:nvPicPr>
          <p:cNvPr id="145" name="Google Shape;145;p12"/>
          <p:cNvPicPr preferRelativeResize="0"/>
          <p:nvPr/>
        </p:nvPicPr>
        <p:blipFill>
          <a:blip r:embed="rId10">
            <a:alphaModFix/>
          </a:blip>
          <a:stretch>
            <a:fillRect/>
          </a:stretch>
        </p:blipFill>
        <p:spPr>
          <a:xfrm>
            <a:off x="6513388" y="2586731"/>
            <a:ext cx="564969" cy="533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3"/>
          <p:cNvPicPr preferRelativeResize="0"/>
          <p:nvPr/>
        </p:nvPicPr>
        <p:blipFill rotWithShape="1">
          <a:blip r:embed="rId3">
            <a:alphaModFix/>
          </a:blip>
          <a:srcRect b="0" l="0" r="0" t="685"/>
          <a:stretch/>
        </p:blipFill>
        <p:spPr>
          <a:xfrm>
            <a:off x="212425" y="428475"/>
            <a:ext cx="7592300" cy="5003049"/>
          </a:xfrm>
          <a:prstGeom prst="rect">
            <a:avLst/>
          </a:prstGeom>
          <a:noFill/>
          <a:ln>
            <a:noFill/>
          </a:ln>
        </p:spPr>
      </p:pic>
      <p:sp>
        <p:nvSpPr>
          <p:cNvPr id="151" name="Google Shape;151;p13"/>
          <p:cNvSpPr/>
          <p:nvPr/>
        </p:nvSpPr>
        <p:spPr>
          <a:xfrm>
            <a:off x="-123000" y="428475"/>
            <a:ext cx="4132504" cy="361129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2" name="Google Shape;152;p13"/>
          <p:cNvSpPr txBox="1"/>
          <p:nvPr>
            <p:ph type="title"/>
          </p:nvPr>
        </p:nvSpPr>
        <p:spPr>
          <a:xfrm>
            <a:off x="519450" y="1108000"/>
            <a:ext cx="2612400" cy="1939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800"/>
              <a:buFont typeface="Arial"/>
              <a:buNone/>
            </a:pPr>
            <a:r>
              <a:rPr lang="en"/>
              <a:t>How Do We Find and Understand </a:t>
            </a:r>
            <a:r>
              <a:rPr lang="en"/>
              <a:t>Data</a:t>
            </a:r>
            <a:r>
              <a:rPr lang="en"/>
              <a:t>?</a:t>
            </a:r>
            <a:endParaRPr/>
          </a:p>
        </p:txBody>
      </p:sp>
      <p:sp>
        <p:nvSpPr>
          <p:cNvPr id="153" name="Google Shape;153;p13"/>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MARKUS WINKLER ON UNSPLASH</a:t>
            </a:r>
            <a:endParaRPr/>
          </a:p>
        </p:txBody>
      </p:sp>
      <p:sp>
        <p:nvSpPr>
          <p:cNvPr id="154" name="Google Shape;154;p13"/>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55" name="Google Shape;155;p13"/>
          <p:cNvPicPr preferRelativeResize="0"/>
          <p:nvPr/>
        </p:nvPicPr>
        <p:blipFill rotWithShape="1">
          <a:blip r:embed="rId4">
            <a:alphaModFix/>
          </a:blip>
          <a:srcRect b="0" l="11433" r="0" t="0"/>
          <a:stretch/>
        </p:blipFill>
        <p:spPr>
          <a:xfrm>
            <a:off x="490549" y="3113425"/>
            <a:ext cx="2384575" cy="200100"/>
          </a:xfrm>
          <a:prstGeom prst="rect">
            <a:avLst/>
          </a:prstGeom>
          <a:noFill/>
          <a:ln>
            <a:noFill/>
          </a:ln>
        </p:spPr>
      </p:pic>
      <p:sp>
        <p:nvSpPr>
          <p:cNvPr id="156" name="Google Shape;156;p1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7" name="Google Shape;157;p1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4"/>
          <p:cNvSpPr/>
          <p:nvPr/>
        </p:nvSpPr>
        <p:spPr>
          <a:xfrm>
            <a:off x="-123000" y="428475"/>
            <a:ext cx="3452816" cy="3017333"/>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3" name="Google Shape;163;p14"/>
          <p:cNvSpPr txBox="1"/>
          <p:nvPr>
            <p:ph type="title"/>
          </p:nvPr>
        </p:nvSpPr>
        <p:spPr>
          <a:xfrm>
            <a:off x="519450" y="1184200"/>
            <a:ext cx="2435100" cy="1454700"/>
          </a:xfrm>
          <a:prstGeom prst="rect">
            <a:avLst/>
          </a:prstGeom>
        </p:spPr>
        <p:txBody>
          <a:bodyPr anchorCtr="0" anchor="t" bIns="0" lIns="0" spcFirstLastPara="1" rIns="0" wrap="square" tIns="0">
            <a:spAutoFit/>
          </a:bodyPr>
          <a:lstStyle/>
          <a:p>
            <a:pPr indent="0" lvl="0" marL="0" rtl="0" algn="l">
              <a:spcBef>
                <a:spcPts val="0"/>
              </a:spcBef>
              <a:spcAft>
                <a:spcPts val="0"/>
              </a:spcAft>
              <a:buClr>
                <a:srgbClr val="2375BB"/>
              </a:buClr>
              <a:buSzPts val="1400"/>
              <a:buFont typeface="Arial"/>
              <a:buNone/>
            </a:pPr>
            <a:r>
              <a:rPr lang="en"/>
              <a:t>Common Data Sources</a:t>
            </a:r>
            <a:endParaRPr/>
          </a:p>
        </p:txBody>
      </p:sp>
      <p:sp>
        <p:nvSpPr>
          <p:cNvPr id="164" name="Google Shape;164;p14"/>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ISMAIL ENES AYHAN ON UNSPLASH</a:t>
            </a:r>
            <a:endParaRPr/>
          </a:p>
        </p:txBody>
      </p:sp>
      <p:sp>
        <p:nvSpPr>
          <p:cNvPr id="165" name="Google Shape;165;p14"/>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66" name="Google Shape;166;p14"/>
          <p:cNvSpPr txBox="1"/>
          <p:nvPr>
            <p:ph idx="2" type="subTitle"/>
          </p:nvPr>
        </p:nvSpPr>
        <p:spPr>
          <a:xfrm>
            <a:off x="567625" y="3888375"/>
            <a:ext cx="2135700" cy="1000500"/>
          </a:xfrm>
          <a:prstGeom prst="rect">
            <a:avLst/>
          </a:prstGeom>
          <a:noFill/>
          <a:ln>
            <a:noFill/>
          </a:ln>
        </p:spPr>
        <p:txBody>
          <a:bodyPr anchorCtr="0" anchor="t" bIns="0" lIns="0" spcFirstLastPara="1" rIns="0" wrap="square" tIns="0">
            <a:spAutoFit/>
          </a:bodyPr>
          <a:lstStyle/>
          <a:p>
            <a:pPr indent="-219709" lvl="0" marL="137160" rtl="0" algn="l">
              <a:spcBef>
                <a:spcPts val="0"/>
              </a:spcBef>
              <a:spcAft>
                <a:spcPts val="0"/>
              </a:spcAft>
              <a:buSzPts val="1300"/>
              <a:buFont typeface="Nunito"/>
              <a:buChar char="●"/>
            </a:pPr>
            <a:r>
              <a:rPr lang="en">
                <a:latin typeface="Nunito"/>
                <a:ea typeface="Nunito"/>
                <a:cs typeface="Nunito"/>
                <a:sym typeface="Nunito"/>
              </a:rPr>
              <a:t>National survey reports</a:t>
            </a:r>
            <a:endParaRPr>
              <a:latin typeface="Nunito"/>
              <a:ea typeface="Nunito"/>
              <a:cs typeface="Nunito"/>
              <a:sym typeface="Nunito"/>
            </a:endParaRPr>
          </a:p>
          <a:p>
            <a:pPr indent="-219709" lvl="0" marL="137160" rtl="0" algn="l">
              <a:spcBef>
                <a:spcPts val="0"/>
              </a:spcBef>
              <a:spcAft>
                <a:spcPts val="0"/>
              </a:spcAft>
              <a:buSzPts val="1300"/>
              <a:buFont typeface="Nunito"/>
              <a:buChar char="●"/>
            </a:pPr>
            <a:r>
              <a:rPr lang="en">
                <a:latin typeface="Nunito"/>
                <a:ea typeface="Nunito"/>
                <a:cs typeface="Nunito"/>
                <a:sym typeface="Nunito"/>
              </a:rPr>
              <a:t>Research journal articles or reviews</a:t>
            </a:r>
            <a:endParaRPr>
              <a:latin typeface="Nunito"/>
              <a:ea typeface="Nunito"/>
              <a:cs typeface="Nunito"/>
              <a:sym typeface="Nunito"/>
            </a:endParaRPr>
          </a:p>
          <a:p>
            <a:pPr indent="-219709" lvl="0" marL="137160" rtl="0" algn="l">
              <a:spcBef>
                <a:spcPts val="0"/>
              </a:spcBef>
              <a:spcAft>
                <a:spcPts val="0"/>
              </a:spcAft>
              <a:buSzPts val="1300"/>
              <a:buFont typeface="Nunito"/>
              <a:buChar char="●"/>
            </a:pPr>
            <a:r>
              <a:rPr lang="en">
                <a:latin typeface="Nunito"/>
                <a:ea typeface="Nunito"/>
                <a:cs typeface="Nunito"/>
                <a:sym typeface="Nunito"/>
              </a:rPr>
              <a:t>Health facility reports</a:t>
            </a:r>
            <a:endParaRPr>
              <a:latin typeface="Nunito"/>
              <a:ea typeface="Nunito"/>
              <a:cs typeface="Nunito"/>
              <a:sym typeface="Nunito"/>
            </a:endParaRPr>
          </a:p>
          <a:p>
            <a:pPr indent="-219709" lvl="0" marL="137160" rtl="0" algn="l">
              <a:spcBef>
                <a:spcPts val="0"/>
              </a:spcBef>
              <a:spcAft>
                <a:spcPts val="0"/>
              </a:spcAft>
              <a:buSzPts val="1300"/>
              <a:buFont typeface="Nunito"/>
              <a:buChar char="●"/>
            </a:pPr>
            <a:r>
              <a:rPr lang="en">
                <a:latin typeface="Nunito"/>
                <a:ea typeface="Nunito"/>
                <a:cs typeface="Nunito"/>
                <a:sym typeface="Nunito"/>
              </a:rPr>
              <a:t>Program evaluations</a:t>
            </a:r>
            <a:endParaRPr>
              <a:latin typeface="Nunito"/>
              <a:ea typeface="Nunito"/>
              <a:cs typeface="Nunito"/>
              <a:sym typeface="Nunito"/>
            </a:endParaRPr>
          </a:p>
        </p:txBody>
      </p:sp>
      <p:pic>
        <p:nvPicPr>
          <p:cNvPr id="167" name="Google Shape;167;p14"/>
          <p:cNvPicPr preferRelativeResize="0"/>
          <p:nvPr/>
        </p:nvPicPr>
        <p:blipFill>
          <a:blip r:embed="rId3">
            <a:alphaModFix/>
          </a:blip>
          <a:stretch>
            <a:fillRect/>
          </a:stretch>
        </p:blipFill>
        <p:spPr>
          <a:xfrm>
            <a:off x="2769184" y="431250"/>
            <a:ext cx="5031750" cy="5021677"/>
          </a:xfrm>
          <a:prstGeom prst="rect">
            <a:avLst/>
          </a:prstGeom>
          <a:noFill/>
          <a:ln>
            <a:noFill/>
          </a:ln>
        </p:spPr>
      </p:pic>
      <p:pic>
        <p:nvPicPr>
          <p:cNvPr id="168" name="Google Shape;168;p14"/>
          <p:cNvPicPr preferRelativeResize="0"/>
          <p:nvPr/>
        </p:nvPicPr>
        <p:blipFill rotWithShape="1">
          <a:blip r:embed="rId4">
            <a:alphaModFix/>
          </a:blip>
          <a:srcRect b="-10" l="35790" r="0" t="10"/>
          <a:stretch/>
        </p:blipFill>
        <p:spPr>
          <a:xfrm>
            <a:off x="541909" y="2675225"/>
            <a:ext cx="1728800" cy="200100"/>
          </a:xfrm>
          <a:prstGeom prst="rect">
            <a:avLst/>
          </a:prstGeom>
          <a:noFill/>
          <a:ln>
            <a:noFill/>
          </a:ln>
        </p:spPr>
      </p:pic>
      <p:sp>
        <p:nvSpPr>
          <p:cNvPr id="169" name="Google Shape;169;p1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0" name="Google Shape;170;p1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5"/>
          <p:cNvSpPr txBox="1"/>
          <p:nvPr/>
        </p:nvSpPr>
        <p:spPr>
          <a:xfrm>
            <a:off x="4664910" y="2017706"/>
            <a:ext cx="1460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en" sz="1300" u="sng">
                <a:solidFill>
                  <a:schemeClr val="hlink"/>
                </a:solidFill>
                <a:latin typeface="Raleway"/>
                <a:ea typeface="Raleway"/>
                <a:cs typeface="Raleway"/>
                <a:sym typeface="Raleway"/>
                <a:hlinkClick r:id="rId3"/>
              </a:rPr>
              <a:t>Multiple Indicator Cluster Surveys (MICS)</a:t>
            </a:r>
            <a:r>
              <a:rPr lang="en"/>
              <a:t> </a:t>
            </a:r>
            <a:endParaRPr/>
          </a:p>
        </p:txBody>
      </p:sp>
      <p:sp>
        <p:nvSpPr>
          <p:cNvPr id="176" name="Google Shape;176;p15"/>
          <p:cNvSpPr/>
          <p:nvPr/>
        </p:nvSpPr>
        <p:spPr>
          <a:xfrm>
            <a:off x="-123000" y="428475"/>
            <a:ext cx="3140159" cy="274411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7" name="Google Shape;177;p15"/>
          <p:cNvSpPr txBox="1"/>
          <p:nvPr>
            <p:ph type="title"/>
          </p:nvPr>
        </p:nvSpPr>
        <p:spPr>
          <a:xfrm>
            <a:off x="519450" y="1184200"/>
            <a:ext cx="24351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rgbClr val="2375BB"/>
              </a:buClr>
              <a:buSzPts val="1400"/>
              <a:buFont typeface="Arial"/>
              <a:buNone/>
            </a:pPr>
            <a:r>
              <a:rPr lang="en"/>
              <a:t>Large Surveys</a:t>
            </a:r>
            <a:endParaRPr/>
          </a:p>
        </p:txBody>
      </p:sp>
      <p:sp>
        <p:nvSpPr>
          <p:cNvPr id="178" name="Google Shape;178;p15"/>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79" name="Google Shape;179;p15"/>
          <p:cNvSpPr txBox="1"/>
          <p:nvPr/>
        </p:nvSpPr>
        <p:spPr>
          <a:xfrm>
            <a:off x="688225" y="2995446"/>
            <a:ext cx="67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Clr>
                <a:schemeClr val="dk1"/>
              </a:buClr>
              <a:buSzPts val="1100"/>
              <a:buFont typeface="Arial"/>
              <a:buNone/>
            </a:pPr>
            <a:r>
              <a:t/>
            </a:r>
            <a:endParaRPr/>
          </a:p>
        </p:txBody>
      </p:sp>
      <p:sp>
        <p:nvSpPr>
          <p:cNvPr id="180" name="Google Shape;180;p15"/>
          <p:cNvSpPr txBox="1"/>
          <p:nvPr/>
        </p:nvSpPr>
        <p:spPr>
          <a:xfrm>
            <a:off x="3284259" y="2017697"/>
            <a:ext cx="13407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Clr>
                <a:schemeClr val="dk1"/>
              </a:buClr>
              <a:buSzPts val="1100"/>
              <a:buFont typeface="Arial"/>
              <a:buNone/>
            </a:pPr>
            <a:r>
              <a:rPr lang="en" sz="1300" u="sng">
                <a:solidFill>
                  <a:schemeClr val="hlink"/>
                </a:solidFill>
                <a:latin typeface="Raleway"/>
                <a:ea typeface="Raleway"/>
                <a:cs typeface="Raleway"/>
                <a:sym typeface="Raleway"/>
                <a:hlinkClick r:id="rId4"/>
              </a:rPr>
              <a:t>Demographic and Health Surveys (DHS)</a:t>
            </a:r>
            <a:r>
              <a:rPr lang="en" sz="1300">
                <a:solidFill>
                  <a:schemeClr val="hlink"/>
                </a:solidFill>
                <a:latin typeface="Raleway"/>
                <a:ea typeface="Raleway"/>
                <a:cs typeface="Raleway"/>
                <a:sym typeface="Raleway"/>
              </a:rPr>
              <a:t> </a:t>
            </a:r>
            <a:endParaRPr/>
          </a:p>
        </p:txBody>
      </p:sp>
      <p:sp>
        <p:nvSpPr>
          <p:cNvPr id="181" name="Google Shape;181;p15"/>
          <p:cNvSpPr txBox="1"/>
          <p:nvPr/>
        </p:nvSpPr>
        <p:spPr>
          <a:xfrm>
            <a:off x="447421" y="4552002"/>
            <a:ext cx="1460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u="sng">
                <a:solidFill>
                  <a:schemeClr val="hlink"/>
                </a:solidFill>
                <a:latin typeface="Raleway"/>
                <a:ea typeface="Raleway"/>
                <a:cs typeface="Raleway"/>
                <a:sym typeface="Raleway"/>
                <a:hlinkClick r:id="rId5"/>
              </a:rPr>
              <a:t>STATcompiler</a:t>
            </a:r>
            <a:r>
              <a:rPr lang="en" sz="1300">
                <a:solidFill>
                  <a:schemeClr val="hlink"/>
                </a:solidFill>
                <a:latin typeface="Raleway"/>
                <a:ea typeface="Raleway"/>
                <a:cs typeface="Raleway"/>
                <a:sym typeface="Raleway"/>
              </a:rPr>
              <a:t> </a:t>
            </a:r>
            <a:endParaRPr/>
          </a:p>
        </p:txBody>
      </p:sp>
      <p:sp>
        <p:nvSpPr>
          <p:cNvPr id="182" name="Google Shape;182;p15"/>
          <p:cNvSpPr txBox="1"/>
          <p:nvPr/>
        </p:nvSpPr>
        <p:spPr>
          <a:xfrm>
            <a:off x="1977093" y="4552000"/>
            <a:ext cx="1179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u="sng">
                <a:solidFill>
                  <a:schemeClr val="hlink"/>
                </a:solidFill>
                <a:latin typeface="Raleway"/>
                <a:ea typeface="Raleway"/>
                <a:cs typeface="Raleway"/>
                <a:sym typeface="Raleway"/>
                <a:hlinkClick r:id="rId6"/>
              </a:rPr>
              <a:t>PRB Data Sheets</a:t>
            </a:r>
            <a:r>
              <a:rPr lang="en" sz="1300" u="sng">
                <a:solidFill>
                  <a:schemeClr val="hlink"/>
                </a:solidFill>
                <a:latin typeface="Raleway"/>
                <a:ea typeface="Raleway"/>
                <a:cs typeface="Raleway"/>
                <a:sym typeface="Raleway"/>
                <a:hlinkClick r:id="rId7"/>
              </a:rPr>
              <a:t> </a:t>
            </a:r>
            <a:endParaRPr/>
          </a:p>
        </p:txBody>
      </p:sp>
      <p:sp>
        <p:nvSpPr>
          <p:cNvPr id="183" name="Google Shape;183;p15"/>
          <p:cNvSpPr txBox="1"/>
          <p:nvPr/>
        </p:nvSpPr>
        <p:spPr>
          <a:xfrm>
            <a:off x="3353342" y="4552002"/>
            <a:ext cx="12417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u="sng">
                <a:solidFill>
                  <a:schemeClr val="hlink"/>
                </a:solidFill>
                <a:latin typeface="Raleway"/>
                <a:ea typeface="Raleway"/>
                <a:cs typeface="Raleway"/>
                <a:sym typeface="Raleway"/>
                <a:hlinkClick r:id="rId8"/>
              </a:rPr>
              <a:t>Guttmacher Institute Data Center</a:t>
            </a:r>
            <a:endParaRPr/>
          </a:p>
        </p:txBody>
      </p:sp>
      <p:sp>
        <p:nvSpPr>
          <p:cNvPr id="184" name="Google Shape;184;p15"/>
          <p:cNvSpPr txBox="1"/>
          <p:nvPr/>
        </p:nvSpPr>
        <p:spPr>
          <a:xfrm>
            <a:off x="4785480" y="4552002"/>
            <a:ext cx="1179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u="sng">
                <a:solidFill>
                  <a:schemeClr val="hlink"/>
                </a:solidFill>
                <a:latin typeface="Raleway"/>
                <a:ea typeface="Raleway"/>
                <a:cs typeface="Raleway"/>
                <a:sym typeface="Raleway"/>
                <a:hlinkClick r:id="rId9"/>
              </a:rPr>
              <a:t>UN Population Division</a:t>
            </a:r>
            <a:endParaRPr/>
          </a:p>
        </p:txBody>
      </p:sp>
      <p:sp>
        <p:nvSpPr>
          <p:cNvPr id="185" name="Google Shape;185;p15">
            <a:hlinkClick r:id="rId10"/>
          </p:cNvPr>
          <p:cNvSpPr/>
          <p:nvPr/>
        </p:nvSpPr>
        <p:spPr>
          <a:xfrm>
            <a:off x="1967393" y="3369968"/>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15"/>
          <p:cNvPicPr preferRelativeResize="0"/>
          <p:nvPr/>
        </p:nvPicPr>
        <p:blipFill>
          <a:blip r:embed="rId11">
            <a:alphaModFix/>
          </a:blip>
          <a:stretch>
            <a:fillRect/>
          </a:stretch>
        </p:blipFill>
        <p:spPr>
          <a:xfrm>
            <a:off x="2142978" y="3836972"/>
            <a:ext cx="889237" cy="303920"/>
          </a:xfrm>
          <a:prstGeom prst="rect">
            <a:avLst/>
          </a:prstGeom>
          <a:noFill/>
          <a:ln>
            <a:noFill/>
          </a:ln>
        </p:spPr>
      </p:pic>
      <p:sp>
        <p:nvSpPr>
          <p:cNvPr id="187" name="Google Shape;187;p15">
            <a:hlinkClick r:id="rId12"/>
          </p:cNvPr>
          <p:cNvSpPr/>
          <p:nvPr/>
        </p:nvSpPr>
        <p:spPr>
          <a:xfrm>
            <a:off x="3366689" y="3369968"/>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 name="Google Shape;188;p15"/>
          <p:cNvPicPr preferRelativeResize="0"/>
          <p:nvPr/>
        </p:nvPicPr>
        <p:blipFill>
          <a:blip r:embed="rId13">
            <a:alphaModFix/>
          </a:blip>
          <a:stretch>
            <a:fillRect/>
          </a:stretch>
        </p:blipFill>
        <p:spPr>
          <a:xfrm>
            <a:off x="3675399" y="3623780"/>
            <a:ext cx="645636" cy="707375"/>
          </a:xfrm>
          <a:prstGeom prst="rect">
            <a:avLst/>
          </a:prstGeom>
          <a:noFill/>
          <a:ln>
            <a:noFill/>
          </a:ln>
        </p:spPr>
      </p:pic>
      <p:sp>
        <p:nvSpPr>
          <p:cNvPr id="189" name="Google Shape;189;p15">
            <a:hlinkClick r:id="rId14"/>
          </p:cNvPr>
          <p:cNvSpPr/>
          <p:nvPr/>
        </p:nvSpPr>
        <p:spPr>
          <a:xfrm>
            <a:off x="4765985" y="3369968"/>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15"/>
          <p:cNvPicPr preferRelativeResize="0"/>
          <p:nvPr/>
        </p:nvPicPr>
        <p:blipFill>
          <a:blip r:embed="rId15">
            <a:alphaModFix/>
          </a:blip>
          <a:stretch>
            <a:fillRect/>
          </a:stretch>
        </p:blipFill>
        <p:spPr>
          <a:xfrm>
            <a:off x="4930688" y="3862892"/>
            <a:ext cx="936400" cy="265300"/>
          </a:xfrm>
          <a:prstGeom prst="rect">
            <a:avLst/>
          </a:prstGeom>
          <a:noFill/>
          <a:ln>
            <a:noFill/>
          </a:ln>
        </p:spPr>
      </p:pic>
      <p:sp>
        <p:nvSpPr>
          <p:cNvPr id="191" name="Google Shape;191;p15">
            <a:hlinkClick r:id="rId16"/>
          </p:cNvPr>
          <p:cNvSpPr/>
          <p:nvPr/>
        </p:nvSpPr>
        <p:spPr>
          <a:xfrm>
            <a:off x="568097" y="3369968"/>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15"/>
          <p:cNvPicPr preferRelativeResize="0"/>
          <p:nvPr/>
        </p:nvPicPr>
        <p:blipFill>
          <a:blip r:embed="rId17">
            <a:alphaModFix/>
          </a:blip>
          <a:stretch>
            <a:fillRect/>
          </a:stretch>
        </p:blipFill>
        <p:spPr>
          <a:xfrm>
            <a:off x="621596" y="3796644"/>
            <a:ext cx="1126200" cy="363500"/>
          </a:xfrm>
          <a:prstGeom prst="rect">
            <a:avLst/>
          </a:prstGeom>
          <a:noFill/>
          <a:ln>
            <a:noFill/>
          </a:ln>
        </p:spPr>
      </p:pic>
      <p:sp>
        <p:nvSpPr>
          <p:cNvPr id="193" name="Google Shape;193;p15">
            <a:hlinkClick r:id="rId18"/>
          </p:cNvPr>
          <p:cNvSpPr/>
          <p:nvPr/>
        </p:nvSpPr>
        <p:spPr>
          <a:xfrm>
            <a:off x="4765985" y="829904"/>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15"/>
          <p:cNvPicPr preferRelativeResize="0"/>
          <p:nvPr/>
        </p:nvPicPr>
        <p:blipFill rotWithShape="1">
          <a:blip r:embed="rId19">
            <a:alphaModFix/>
          </a:blip>
          <a:srcRect b="0" l="55624" r="0" t="0"/>
          <a:stretch/>
        </p:blipFill>
        <p:spPr>
          <a:xfrm>
            <a:off x="4853422" y="1280313"/>
            <a:ext cx="997981" cy="303925"/>
          </a:xfrm>
          <a:prstGeom prst="rect">
            <a:avLst/>
          </a:prstGeom>
          <a:noFill/>
          <a:ln>
            <a:noFill/>
          </a:ln>
        </p:spPr>
      </p:pic>
      <p:sp>
        <p:nvSpPr>
          <p:cNvPr id="195" name="Google Shape;195;p15">
            <a:hlinkClick r:id="rId20"/>
          </p:cNvPr>
          <p:cNvSpPr/>
          <p:nvPr/>
        </p:nvSpPr>
        <p:spPr>
          <a:xfrm>
            <a:off x="3366689" y="829904"/>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5"/>
          <p:cNvPicPr preferRelativeResize="0"/>
          <p:nvPr/>
        </p:nvPicPr>
        <p:blipFill>
          <a:blip r:embed="rId21">
            <a:alphaModFix/>
          </a:blip>
          <a:stretch>
            <a:fillRect/>
          </a:stretch>
        </p:blipFill>
        <p:spPr>
          <a:xfrm>
            <a:off x="3475213" y="1302224"/>
            <a:ext cx="997974" cy="266714"/>
          </a:xfrm>
          <a:prstGeom prst="rect">
            <a:avLst/>
          </a:prstGeom>
          <a:noFill/>
          <a:ln>
            <a:noFill/>
          </a:ln>
        </p:spPr>
      </p:pic>
      <p:pic>
        <p:nvPicPr>
          <p:cNvPr id="197" name="Google Shape;197;p15"/>
          <p:cNvPicPr preferRelativeResize="0"/>
          <p:nvPr/>
        </p:nvPicPr>
        <p:blipFill rotWithShape="1">
          <a:blip r:embed="rId22">
            <a:alphaModFix/>
          </a:blip>
          <a:srcRect b="-10" l="51962" r="0" t="10"/>
          <a:stretch/>
        </p:blipFill>
        <p:spPr>
          <a:xfrm>
            <a:off x="519446" y="2204825"/>
            <a:ext cx="1293400" cy="200100"/>
          </a:xfrm>
          <a:prstGeom prst="rect">
            <a:avLst/>
          </a:prstGeom>
          <a:noFill/>
          <a:ln>
            <a:noFill/>
          </a:ln>
        </p:spPr>
      </p:pic>
      <p:sp>
        <p:nvSpPr>
          <p:cNvPr id="198" name="Google Shape;198;p15"/>
          <p:cNvSpPr txBox="1"/>
          <p:nvPr>
            <p:ph idx="2" type="subTitle"/>
          </p:nvPr>
        </p:nvSpPr>
        <p:spPr>
          <a:xfrm>
            <a:off x="223950" y="3046173"/>
            <a:ext cx="75798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t>DATA COMPILERS</a:t>
            </a:r>
            <a:endParaRPr/>
          </a:p>
        </p:txBody>
      </p:sp>
      <p:sp>
        <p:nvSpPr>
          <p:cNvPr id="199" name="Google Shape;199;p15"/>
          <p:cNvSpPr txBox="1"/>
          <p:nvPr/>
        </p:nvSpPr>
        <p:spPr>
          <a:xfrm>
            <a:off x="6165280" y="4552002"/>
            <a:ext cx="1179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u="sng">
                <a:solidFill>
                  <a:schemeClr val="hlink"/>
                </a:solidFill>
                <a:latin typeface="Raleway"/>
                <a:ea typeface="Raleway"/>
                <a:cs typeface="Raleway"/>
                <a:sym typeface="Raleway"/>
                <a:hlinkClick r:id="rId23"/>
              </a:rPr>
              <a:t>Track20</a:t>
            </a:r>
            <a:endParaRPr/>
          </a:p>
        </p:txBody>
      </p:sp>
      <p:sp>
        <p:nvSpPr>
          <p:cNvPr id="200" name="Google Shape;200;p15"/>
          <p:cNvSpPr txBox="1"/>
          <p:nvPr/>
        </p:nvSpPr>
        <p:spPr>
          <a:xfrm>
            <a:off x="6025023" y="2017706"/>
            <a:ext cx="1460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en" sz="1300" u="sng">
                <a:solidFill>
                  <a:schemeClr val="hlink"/>
                </a:solidFill>
                <a:latin typeface="Raleway"/>
                <a:ea typeface="Raleway"/>
                <a:cs typeface="Raleway"/>
                <a:sym typeface="Raleway"/>
                <a:hlinkClick r:id="rId24"/>
              </a:rPr>
              <a:t>Performance Monitoring for Action</a:t>
            </a:r>
            <a:endParaRPr/>
          </a:p>
        </p:txBody>
      </p:sp>
      <p:sp>
        <p:nvSpPr>
          <p:cNvPr id="201" name="Google Shape;201;p15">
            <a:hlinkClick r:id="rId25"/>
          </p:cNvPr>
          <p:cNvSpPr/>
          <p:nvPr/>
        </p:nvSpPr>
        <p:spPr>
          <a:xfrm>
            <a:off x="6165281" y="829904"/>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5"/>
          <p:cNvPicPr preferRelativeResize="0"/>
          <p:nvPr/>
        </p:nvPicPr>
        <p:blipFill>
          <a:blip r:embed="rId26">
            <a:alphaModFix/>
          </a:blip>
          <a:stretch>
            <a:fillRect/>
          </a:stretch>
        </p:blipFill>
        <p:spPr>
          <a:xfrm>
            <a:off x="6356680" y="1043705"/>
            <a:ext cx="832187" cy="832187"/>
          </a:xfrm>
          <a:prstGeom prst="rect">
            <a:avLst/>
          </a:prstGeom>
          <a:noFill/>
          <a:ln>
            <a:noFill/>
          </a:ln>
        </p:spPr>
      </p:pic>
      <p:sp>
        <p:nvSpPr>
          <p:cNvPr id="203" name="Google Shape;203;p15">
            <a:hlinkClick r:id="rId27"/>
          </p:cNvPr>
          <p:cNvSpPr/>
          <p:nvPr/>
        </p:nvSpPr>
        <p:spPr>
          <a:xfrm>
            <a:off x="6165281" y="3369968"/>
            <a:ext cx="1215000" cy="121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15"/>
          <p:cNvPicPr preferRelativeResize="0"/>
          <p:nvPr/>
        </p:nvPicPr>
        <p:blipFill>
          <a:blip r:embed="rId28">
            <a:alphaModFix/>
          </a:blip>
          <a:stretch>
            <a:fillRect/>
          </a:stretch>
        </p:blipFill>
        <p:spPr>
          <a:xfrm>
            <a:off x="6413200" y="3764162"/>
            <a:ext cx="748806" cy="419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6"/>
          <p:cNvSpPr/>
          <p:nvPr/>
        </p:nvSpPr>
        <p:spPr>
          <a:xfrm>
            <a:off x="-123000" y="428475"/>
            <a:ext cx="3493597" cy="305297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10" name="Google Shape;210;p16"/>
          <p:cNvSpPr txBox="1"/>
          <p:nvPr>
            <p:ph type="title"/>
          </p:nvPr>
        </p:nvSpPr>
        <p:spPr>
          <a:xfrm>
            <a:off x="519450" y="1184200"/>
            <a:ext cx="25365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rgbClr val="2375BB"/>
              </a:buClr>
              <a:buSzPts val="1400"/>
              <a:buFont typeface="Arial"/>
              <a:buNone/>
            </a:pPr>
            <a:r>
              <a:rPr lang="en"/>
              <a:t>Global and Other Data</a:t>
            </a:r>
            <a:endParaRPr/>
          </a:p>
        </p:txBody>
      </p:sp>
      <p:sp>
        <p:nvSpPr>
          <p:cNvPr id="211" name="Google Shape;211;p16"/>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2" name="Google Shape;212;p16"/>
          <p:cNvSpPr/>
          <p:nvPr/>
        </p:nvSpPr>
        <p:spPr>
          <a:xfrm>
            <a:off x="6098950" y="3363575"/>
            <a:ext cx="1227900" cy="122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4257263" y="3802625"/>
            <a:ext cx="1343400" cy="1343400"/>
          </a:xfrm>
          <a:prstGeom prst="ellipse">
            <a:avLst/>
          </a:prstGeom>
          <a:solidFill>
            <a:srgbClr val="4040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p:nvPr/>
        </p:nvSpPr>
        <p:spPr>
          <a:xfrm>
            <a:off x="3899100" y="757825"/>
            <a:ext cx="2652300" cy="2652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6"/>
          <p:cNvSpPr/>
          <p:nvPr/>
        </p:nvSpPr>
        <p:spPr>
          <a:xfrm>
            <a:off x="1246809" y="2751400"/>
            <a:ext cx="2652300" cy="26523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txBox="1"/>
          <p:nvPr>
            <p:ph idx="2" type="subTitle"/>
          </p:nvPr>
        </p:nvSpPr>
        <p:spPr>
          <a:xfrm>
            <a:off x="1625859" y="3274967"/>
            <a:ext cx="18942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Global reports with national indicators</a:t>
            </a:r>
            <a:endParaRPr>
              <a:solidFill>
                <a:schemeClr val="lt1"/>
              </a:solidFill>
            </a:endParaRPr>
          </a:p>
        </p:txBody>
      </p:sp>
      <p:sp>
        <p:nvSpPr>
          <p:cNvPr id="217" name="Google Shape;217;p16"/>
          <p:cNvSpPr txBox="1"/>
          <p:nvPr/>
        </p:nvSpPr>
        <p:spPr>
          <a:xfrm>
            <a:off x="1747309" y="3675167"/>
            <a:ext cx="1730700" cy="1385400"/>
          </a:xfrm>
          <a:prstGeom prst="rect">
            <a:avLst/>
          </a:prstGeom>
          <a:noFill/>
          <a:ln>
            <a:noFill/>
          </a:ln>
        </p:spPr>
        <p:txBody>
          <a:bodyPr anchorCtr="0" anchor="t" bIns="91425" lIns="91425" spcFirstLastPara="1" rIns="91425" wrap="square" tIns="91425">
            <a:spAutoFit/>
          </a:bodyPr>
          <a:lstStyle/>
          <a:p>
            <a:pPr indent="-219709" lvl="0" marL="137160" rtl="0" algn="l">
              <a:spcBef>
                <a:spcPts val="0"/>
              </a:spcBef>
              <a:spcAft>
                <a:spcPts val="0"/>
              </a:spcAft>
              <a:buClr>
                <a:schemeClr val="lt1"/>
              </a:buClr>
              <a:buSzPts val="1300"/>
              <a:buFont typeface="Raleway"/>
              <a:buChar char="●"/>
            </a:pPr>
            <a:r>
              <a:rPr lang="en" sz="1300">
                <a:solidFill>
                  <a:schemeClr val="lt1"/>
                </a:solidFill>
                <a:latin typeface="Raleway"/>
                <a:ea typeface="Raleway"/>
                <a:cs typeface="Raleway"/>
                <a:sym typeface="Raleway"/>
              </a:rPr>
              <a:t>WHO reports</a:t>
            </a:r>
            <a:endParaRPr sz="1300">
              <a:solidFill>
                <a:schemeClr val="lt1"/>
              </a:solidFill>
              <a:latin typeface="Raleway"/>
              <a:ea typeface="Raleway"/>
              <a:cs typeface="Raleway"/>
              <a:sym typeface="Raleway"/>
            </a:endParaRPr>
          </a:p>
          <a:p>
            <a:pPr indent="-219709" lvl="0" marL="137160" rtl="0" algn="l">
              <a:spcBef>
                <a:spcPts val="0"/>
              </a:spcBef>
              <a:spcAft>
                <a:spcPts val="0"/>
              </a:spcAft>
              <a:buClr>
                <a:schemeClr val="lt1"/>
              </a:buClr>
              <a:buSzPts val="1300"/>
              <a:buFont typeface="Raleway"/>
              <a:buChar char="●"/>
            </a:pPr>
            <a:r>
              <a:rPr lang="en" sz="1300">
                <a:solidFill>
                  <a:schemeClr val="lt1"/>
                </a:solidFill>
                <a:latin typeface="Raleway"/>
                <a:ea typeface="Raleway"/>
                <a:cs typeface="Raleway"/>
                <a:sym typeface="Raleway"/>
              </a:rPr>
              <a:t>UNICEF’s </a:t>
            </a:r>
            <a:br>
              <a:rPr lang="en" sz="1300">
                <a:solidFill>
                  <a:schemeClr val="lt1"/>
                </a:solidFill>
                <a:latin typeface="Raleway"/>
                <a:ea typeface="Raleway"/>
                <a:cs typeface="Raleway"/>
                <a:sym typeface="Raleway"/>
              </a:rPr>
            </a:br>
            <a:r>
              <a:rPr lang="en" sz="1300" u="sng">
                <a:solidFill>
                  <a:schemeClr val="lt1"/>
                </a:solidFill>
                <a:latin typeface="Raleway"/>
                <a:ea typeface="Raleway"/>
                <a:cs typeface="Raleway"/>
                <a:sym typeface="Raleway"/>
                <a:hlinkClick r:id="rId3">
                  <a:extLst>
                    <a:ext uri="{A12FA001-AC4F-418D-AE19-62706E023703}">
                      <ahyp:hlinkClr val="tx"/>
                    </a:ext>
                  </a:extLst>
                </a:hlinkClick>
              </a:rPr>
              <a:t>The State of the World’s Children</a:t>
            </a:r>
            <a:r>
              <a:rPr lang="en" sz="1300">
                <a:solidFill>
                  <a:schemeClr val="lt1"/>
                </a:solidFill>
                <a:latin typeface="Raleway"/>
                <a:ea typeface="Raleway"/>
                <a:cs typeface="Raleway"/>
                <a:sym typeface="Raleway"/>
              </a:rPr>
              <a:t>.</a:t>
            </a:r>
            <a:endParaRPr sz="1300">
              <a:solidFill>
                <a:schemeClr val="lt1"/>
              </a:solidFill>
              <a:latin typeface="Raleway"/>
              <a:ea typeface="Raleway"/>
              <a:cs typeface="Raleway"/>
              <a:sym typeface="Raleway"/>
            </a:endParaRPr>
          </a:p>
          <a:p>
            <a:pPr indent="-219709" lvl="0" marL="137160" rtl="0" algn="l">
              <a:spcBef>
                <a:spcPts val="0"/>
              </a:spcBef>
              <a:spcAft>
                <a:spcPts val="0"/>
              </a:spcAft>
              <a:buClr>
                <a:schemeClr val="lt1"/>
              </a:buClr>
              <a:buSzPts val="1300"/>
              <a:buFont typeface="Raleway"/>
              <a:buChar char="●"/>
            </a:pPr>
            <a:r>
              <a:rPr lang="en" sz="1300" u="sng">
                <a:solidFill>
                  <a:schemeClr val="lt1"/>
                </a:solidFill>
                <a:latin typeface="Raleway"/>
                <a:ea typeface="Raleway"/>
                <a:cs typeface="Raleway"/>
                <a:sym typeface="Raleway"/>
                <a:hlinkClick r:id="rId4">
                  <a:extLst>
                    <a:ext uri="{A12FA001-AC4F-418D-AE19-62706E023703}">
                      <ahyp:hlinkClr val="tx"/>
                    </a:ext>
                  </a:extLst>
                </a:hlinkClick>
              </a:rPr>
              <a:t>UNAIDS</a:t>
            </a:r>
            <a:r>
              <a:rPr lang="en" sz="1300">
                <a:solidFill>
                  <a:schemeClr val="lt1"/>
                </a:solidFill>
                <a:latin typeface="Raleway"/>
                <a:ea typeface="Raleway"/>
                <a:cs typeface="Raleway"/>
                <a:sym typeface="Raleway"/>
              </a:rPr>
              <a:t> Global AIDS Update</a:t>
            </a:r>
            <a:endParaRPr>
              <a:solidFill>
                <a:schemeClr val="lt1"/>
              </a:solidFill>
            </a:endParaRPr>
          </a:p>
        </p:txBody>
      </p:sp>
      <p:sp>
        <p:nvSpPr>
          <p:cNvPr id="218" name="Google Shape;218;p16"/>
          <p:cNvSpPr txBox="1"/>
          <p:nvPr>
            <p:ph idx="2" type="subTitle"/>
          </p:nvPr>
        </p:nvSpPr>
        <p:spPr>
          <a:xfrm>
            <a:off x="4359900" y="1191175"/>
            <a:ext cx="17307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Topic or facility-specific data</a:t>
            </a:r>
            <a:endParaRPr>
              <a:solidFill>
                <a:schemeClr val="lt1"/>
              </a:solidFill>
            </a:endParaRPr>
          </a:p>
        </p:txBody>
      </p:sp>
      <p:sp>
        <p:nvSpPr>
          <p:cNvPr id="219" name="Google Shape;219;p16"/>
          <p:cNvSpPr txBox="1"/>
          <p:nvPr/>
        </p:nvSpPr>
        <p:spPr>
          <a:xfrm>
            <a:off x="4359900" y="1591375"/>
            <a:ext cx="1730700" cy="1385400"/>
          </a:xfrm>
          <a:prstGeom prst="rect">
            <a:avLst/>
          </a:prstGeom>
          <a:noFill/>
          <a:ln>
            <a:noFill/>
          </a:ln>
        </p:spPr>
        <p:txBody>
          <a:bodyPr anchorCtr="0" anchor="t" bIns="91425" lIns="91425" spcFirstLastPara="1" rIns="91425" wrap="square" tIns="91425">
            <a:spAutoFit/>
          </a:bodyPr>
          <a:lstStyle/>
          <a:p>
            <a:pPr indent="-219709" lvl="0" marL="137160" rtl="0" algn="l">
              <a:spcBef>
                <a:spcPts val="0"/>
              </a:spcBef>
              <a:spcAft>
                <a:spcPts val="0"/>
              </a:spcAft>
              <a:buClr>
                <a:schemeClr val="lt1"/>
              </a:buClr>
              <a:buSzPts val="1300"/>
              <a:buFont typeface="Raleway"/>
              <a:buChar char="●"/>
            </a:pPr>
            <a:r>
              <a:rPr lang="en" sz="1300">
                <a:solidFill>
                  <a:schemeClr val="lt1"/>
                </a:solidFill>
                <a:latin typeface="Raleway"/>
                <a:ea typeface="Raleway"/>
                <a:cs typeface="Raleway"/>
                <a:sym typeface="Raleway"/>
              </a:rPr>
              <a:t>Ministries</a:t>
            </a:r>
            <a:endParaRPr sz="1300">
              <a:solidFill>
                <a:schemeClr val="lt1"/>
              </a:solidFill>
              <a:latin typeface="Raleway"/>
              <a:ea typeface="Raleway"/>
              <a:cs typeface="Raleway"/>
              <a:sym typeface="Raleway"/>
            </a:endParaRPr>
          </a:p>
          <a:p>
            <a:pPr indent="-219709" lvl="0" marL="137160" rtl="0" algn="l">
              <a:spcBef>
                <a:spcPts val="0"/>
              </a:spcBef>
              <a:spcAft>
                <a:spcPts val="0"/>
              </a:spcAft>
              <a:buClr>
                <a:schemeClr val="lt1"/>
              </a:buClr>
              <a:buSzPts val="1300"/>
              <a:buFont typeface="Raleway"/>
              <a:buChar char="●"/>
            </a:pPr>
            <a:r>
              <a:rPr lang="en" sz="1300">
                <a:solidFill>
                  <a:schemeClr val="lt1"/>
                </a:solidFill>
                <a:latin typeface="Raleway"/>
                <a:ea typeface="Raleway"/>
                <a:cs typeface="Raleway"/>
                <a:sym typeface="Raleway"/>
              </a:rPr>
              <a:t>National research institutes</a:t>
            </a:r>
            <a:endParaRPr sz="1300">
              <a:solidFill>
                <a:schemeClr val="lt1"/>
              </a:solidFill>
              <a:latin typeface="Raleway"/>
              <a:ea typeface="Raleway"/>
              <a:cs typeface="Raleway"/>
              <a:sym typeface="Raleway"/>
            </a:endParaRPr>
          </a:p>
          <a:p>
            <a:pPr indent="-219709" lvl="0" marL="137160" rtl="0" algn="l">
              <a:spcBef>
                <a:spcPts val="0"/>
              </a:spcBef>
              <a:spcAft>
                <a:spcPts val="0"/>
              </a:spcAft>
              <a:buClr>
                <a:schemeClr val="lt1"/>
              </a:buClr>
              <a:buSzPts val="1300"/>
              <a:buFont typeface="Raleway"/>
              <a:buChar char="●"/>
            </a:pPr>
            <a:r>
              <a:rPr lang="en" sz="1300">
                <a:solidFill>
                  <a:schemeClr val="lt1"/>
                </a:solidFill>
                <a:latin typeface="Raleway"/>
                <a:ea typeface="Raleway"/>
                <a:cs typeface="Raleway"/>
                <a:sym typeface="Raleway"/>
              </a:rPr>
              <a:t>Reports from advocacy groups (use with caution)</a:t>
            </a:r>
            <a:endParaRPr sz="1300">
              <a:solidFill>
                <a:schemeClr val="lt1"/>
              </a:solidFill>
              <a:latin typeface="Raleway"/>
              <a:ea typeface="Raleway"/>
              <a:cs typeface="Raleway"/>
              <a:sym typeface="Raleway"/>
            </a:endParaRPr>
          </a:p>
        </p:txBody>
      </p:sp>
      <p:sp>
        <p:nvSpPr>
          <p:cNvPr id="220" name="Google Shape;220;p16"/>
          <p:cNvSpPr txBox="1"/>
          <p:nvPr>
            <p:ph idx="2" type="subTitle"/>
          </p:nvPr>
        </p:nvSpPr>
        <p:spPr>
          <a:xfrm>
            <a:off x="4297013" y="4174175"/>
            <a:ext cx="1263900" cy="60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Program reports and evaluations</a:t>
            </a:r>
            <a:endParaRPr>
              <a:solidFill>
                <a:schemeClr val="lt1"/>
              </a:solidFill>
            </a:endParaRPr>
          </a:p>
        </p:txBody>
      </p:sp>
      <p:sp>
        <p:nvSpPr>
          <p:cNvPr id="221" name="Google Shape;221;p16"/>
          <p:cNvSpPr txBox="1"/>
          <p:nvPr>
            <p:ph idx="2" type="subTitle"/>
          </p:nvPr>
        </p:nvSpPr>
        <p:spPr>
          <a:xfrm>
            <a:off x="6256600" y="3779975"/>
            <a:ext cx="9126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hlink"/>
                </a:solidFill>
              </a:rPr>
              <a:t>Best practices</a:t>
            </a:r>
            <a:endParaRPr/>
          </a:p>
        </p:txBody>
      </p:sp>
      <p:pic>
        <p:nvPicPr>
          <p:cNvPr id="222" name="Google Shape;222;p16"/>
          <p:cNvPicPr preferRelativeResize="0"/>
          <p:nvPr/>
        </p:nvPicPr>
        <p:blipFill rotWithShape="1">
          <a:blip r:embed="rId5">
            <a:alphaModFix/>
          </a:blip>
          <a:srcRect b="-10" l="15966" r="0" t="10"/>
          <a:stretch/>
        </p:blipFill>
        <p:spPr>
          <a:xfrm>
            <a:off x="560422" y="2197225"/>
            <a:ext cx="2262475" cy="200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